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5" r:id="rId2"/>
    <p:sldId id="277" r:id="rId3"/>
    <p:sldId id="279" r:id="rId4"/>
    <p:sldId id="261" r:id="rId5"/>
    <p:sldId id="280" r:id="rId6"/>
    <p:sldId id="263" r:id="rId7"/>
    <p:sldId id="264" r:id="rId8"/>
    <p:sldId id="265" r:id="rId9"/>
    <p:sldId id="266" r:id="rId10"/>
    <p:sldId id="268" r:id="rId11"/>
    <p:sldId id="281" r:id="rId12"/>
    <p:sldId id="269" r:id="rId13"/>
    <p:sldId id="282" r:id="rId14"/>
    <p:sldId id="270" r:id="rId15"/>
    <p:sldId id="271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123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737F5-6ED0-4A70-BD8E-BB5CEA117EC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40333-AC54-422A-A121-5E725DCF5E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2325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CEFB5-F3F7-43FA-9B42-6CEBCDD3ADD8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B058-2CED-45BC-B8F0-005CF4AD94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22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889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4799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4799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3558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3558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32715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62903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7113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889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889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5874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6039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5006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8720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5240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6039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87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176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948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998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165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533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1564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479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9881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380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117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3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rs.gov.me/organizacija/IV_IPA_Komponenta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9938" y="1561227"/>
            <a:ext cx="113781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Poziv za dodjelu bespovratnih 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sredstava</a:t>
            </a:r>
          </a:p>
          <a:p>
            <a:pPr algn="ctr"/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„Podrška pružanju usluga socijalne i dječje zaštite“</a:t>
            </a:r>
            <a:endParaRPr lang="sr-Latn-M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43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506437" y="1589650"/>
            <a:ext cx="1108534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Neprihvatljive </a:t>
            </a: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akcije</a:t>
            </a:r>
            <a:endParaRPr lang="sr-Latn-ME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sr-Latn-M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nelicenciranih pružaoca usluga socijalne i dječije zaštite koje se isključivo odnose na aktivnosti za postizanje profesionalnih i infrastrukturnih preduslova za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proces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licenciranja i ne uključuju pružanje usluge nakon dobijanja licence; </a:t>
            </a:r>
            <a:endParaRPr lang="sr-Latn-M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odnose na pružanje usluga socijalne i dječije zaštite koje nijesu u skladu sa nacionalnim standardima kvaliteta. </a:t>
            </a:r>
            <a:endParaRPr lang="sr-Latn-M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odnose isključivo ili pretežno na pojedinačne stipendije za učešće na radionicama, seminarima, konferencijama i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kongresima;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bave isključivo ili pretežno pojedinačnim školarinama za studije ili kurseve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osposobljavanja;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sr-Latn-ME" sz="2400" b="1" u="sng" dirty="0"/>
          </a:p>
          <a:p>
            <a:pPr algn="just"/>
            <a:endParaRPr lang="sr-Latn-ME" sz="2400" dirty="0"/>
          </a:p>
          <a:p>
            <a:pPr algn="just"/>
            <a:endParaRPr lang="sr-Latn-ME" sz="2800" b="1" i="1" u="sng" dirty="0" smtClean="0"/>
          </a:p>
          <a:p>
            <a:pPr algn="just"/>
            <a:endParaRPr lang="sr-Latn-ME" sz="2400" dirty="0" smtClean="0"/>
          </a:p>
          <a:p>
            <a:pPr algn="just"/>
            <a:endParaRPr lang="sr-Latn-ME" sz="2400" i="1" dirty="0" smtClean="0"/>
          </a:p>
          <a:p>
            <a:pPr algn="just"/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xmlns="" val="160907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506437" y="1589650"/>
            <a:ext cx="1108534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Neprihvatljive </a:t>
            </a: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akcije</a:t>
            </a:r>
            <a:endParaRPr lang="sr-Latn-ME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sr-Latn-M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u kojima je značajan dio budžeta planiran za pružanje vanjskih usluga i ne obuhvata aktivno učešće podnosilaca prijedloga projekata (nosioca granta i partner(a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jednokratne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akcije kao što su konferencije, okrugli stolovi, seminari ili slični događaji. Ove se akcije mogu finansirati samo ako čine dio šireg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projekta;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bave isključivo ili pretežno akademskim istraživanjem i/ili studijama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izvodljivosti;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povezane sa političkim ili religijskim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aktivnostima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bave pružanjem pomoći u vanrednim situacijama ili donacijama u dobrotvorne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svrhe;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za sticanje profita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xmlns="" val="351870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6" name="Rectangle 5"/>
          <p:cNvSpPr/>
          <p:nvPr/>
        </p:nvSpPr>
        <p:spPr>
          <a:xfrm>
            <a:off x="487680" y="1474619"/>
            <a:ext cx="11704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7680" y="1603718"/>
            <a:ext cx="1110409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Vrste prihvatljivih aktivnosti:</a:t>
            </a:r>
          </a:p>
          <a:p>
            <a:pPr algn="just"/>
            <a:endParaRPr lang="sr-Latn-M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Pružanje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i razvijanje usluga socijalne i dječije zaštite koje su u skladu sa lokalnim planovima za socijalnu inkluziju, standardima kvaliteta, planovima za deinstitucionalizaciju i nacionalnim prioritetima, kao što su, ali ne ograničavajući se na: </a:t>
            </a:r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sr-Latn-M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Usluge 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podrške za život u </a:t>
            </a: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zajednici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Savjetodavno-terapijske 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i socijalno-edukativne </a:t>
            </a: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usluge</a:t>
            </a:r>
          </a:p>
          <a:p>
            <a:pPr marL="914400" lvl="1" indent="-457200" algn="just">
              <a:buFont typeface="Wingdings" panose="05000000000000000000" pitchFamily="2" charset="2"/>
              <a:buChar char="§"/>
            </a:pP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Smještaj i</a:t>
            </a:r>
            <a:endParaRPr lang="sr-Latn-M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sr-Latn-M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1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6" name="Rectangle 5"/>
          <p:cNvSpPr/>
          <p:nvPr/>
        </p:nvSpPr>
        <p:spPr>
          <a:xfrm>
            <a:off x="487680" y="1474619"/>
            <a:ext cx="11704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7680" y="1603718"/>
            <a:ext cx="1110409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Vrste prihvatljivih aktivnosti:</a:t>
            </a:r>
          </a:p>
          <a:p>
            <a:pPr algn="just"/>
            <a:endParaRPr lang="sr-Latn-M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Priprema </a:t>
            </a: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i sprovođenje intervencija, potrebnih kako bi usluge socijalne i dječije zaštite na lokalnom nivou zadovoljile potrebe korisnika u lokalnim zajednicama ili potrebe pružaoca usluga za dobijanje licence, uključujući ali ne i ograničavajući se, na povećanje kapaciteta za pružanje usluga novim korisnicima, razvoj programa pružanja usluga i protokola, adaptaciju prostora, nabavku </a:t>
            </a: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opreme, itd;</a:t>
            </a:r>
          </a:p>
          <a:p>
            <a:pPr algn="just"/>
            <a:endParaRPr lang="sr-Latn-ME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Priprema </a:t>
            </a: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i sprovođenje planova za transformaciju rezidencijalnih institucija, uključujući razvoj usluga socijalne i dječije zaštite na lokalnom nivou, koji bi podržali proces deinstitucionalizacije. </a:t>
            </a:r>
          </a:p>
        </p:txBody>
      </p:sp>
    </p:spTree>
    <p:extLst>
      <p:ext uri="{BB962C8B-B14F-4D97-AF65-F5344CB8AC3E}">
        <p14:creationId xmlns:p14="http://schemas.microsoft.com/office/powerpoint/2010/main" xmlns="" val="296869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281354" y="1589650"/>
            <a:ext cx="113104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Kupovina opreme i adaptacioni radovi  u svrhu postizanja projektnih ciljeva ne smije premašiti 30% ukupnih prihvatljivih direktnih </a:t>
            </a:r>
            <a:r>
              <a:rPr lang="sr-Latn-ME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troškova.</a:t>
            </a:r>
          </a:p>
          <a:p>
            <a:pPr algn="just"/>
            <a:endParaRPr lang="sr-Latn-M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U slučaju da se u Finalnom izvještaju indikatori značajno razlikuju (tj. za više od 50%) od ciljnih vrijednosti postavljenih u projektnom prijedlogu, korisnik(ci) bespovratnih sredstava (grant korisnik(ci)) će podnijeti objašnjenje i obrazloženje zbog čega ciljna/e vrijednost/i nije/nijesu ispunjena/i. To objašnjenje bi trebalo imati formu kratkog sažetka, od maksimum dvije stranice. U slučaju da objašnjenje/obrazloženje bude neosnovano ili irelevantno, Ugovorno tijelo zadražava pravo da odbije Finalni izvještaj i sve prateće troškove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sr-Latn-ME" sz="24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u="sng" dirty="0">
                <a:latin typeface="Arial" panose="020B0604020202020204" pitchFamily="34" charset="0"/>
                <a:cs typeface="Arial" panose="020B0604020202020204" pitchFamily="34" charset="0"/>
              </a:rPr>
              <a:t>Grant šema je neprofitnog karaktera – rezultat projekta ne smije da bude profit za učesnike.</a:t>
            </a:r>
          </a:p>
        </p:txBody>
      </p:sp>
    </p:spTree>
    <p:extLst>
      <p:ext uri="{BB962C8B-B14F-4D97-AF65-F5344CB8AC3E}">
        <p14:creationId xmlns:p14="http://schemas.microsoft.com/office/powerpoint/2010/main" xmlns="" val="74216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309489" y="1645920"/>
            <a:ext cx="112822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Broj prijedloga projekata i bespovratnih sredstava (grantova) po podnosiocu prijedloga </a:t>
            </a: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projekta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sr-Latn-M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Nosiocu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granta se </a:t>
            </a:r>
            <a:r>
              <a:rPr lang="sr-Latn-ME" sz="2400" b="1" dirty="0">
                <a:latin typeface="Arial" panose="020B0604020202020204" pitchFamily="34" charset="0"/>
                <a:cs typeface="Arial" panose="020B0604020202020204" pitchFamily="34" charset="0"/>
              </a:rPr>
              <a:t>ne može dodijeliti više od jednog (1) granta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u okviru ovog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Poziva.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Nosilac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granta </a:t>
            </a:r>
            <a:r>
              <a:rPr lang="sr-Latn-ME" sz="2400" b="1" dirty="0">
                <a:latin typeface="Arial" panose="020B0604020202020204" pitchFamily="34" charset="0"/>
                <a:cs typeface="Arial" panose="020B0604020202020204" pitchFamily="34" charset="0"/>
              </a:rPr>
              <a:t>može u isto vrijeme biti partner ili povezani subjekt u drugom prijedlogu </a:t>
            </a:r>
            <a:r>
              <a:rPr lang="sr-Latn-ME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Partner/povezani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subjekt </a:t>
            </a:r>
            <a:r>
              <a:rPr lang="sr-Latn-ME" sz="2400" b="1" dirty="0">
                <a:latin typeface="Arial" panose="020B0604020202020204" pitchFamily="34" charset="0"/>
                <a:cs typeface="Arial" panose="020B0604020202020204" pitchFamily="34" charset="0"/>
              </a:rPr>
              <a:t>ne može biti partner ili povezani subjekt u više od jednom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(1) prijedlogu projekta u okviru ovog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Poziva.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Partneru/povezanom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subjektu se </a:t>
            </a:r>
            <a:r>
              <a:rPr lang="sr-Latn-ME" sz="2400" b="1" dirty="0">
                <a:latin typeface="Arial" panose="020B0604020202020204" pitchFamily="34" charset="0"/>
                <a:cs typeface="Arial" panose="020B0604020202020204" pitchFamily="34" charset="0"/>
              </a:rPr>
              <a:t>ne može dodijeliti više od jednog (1) granta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u okviru ovog poziva za dostavljanje prijedloga projekata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sr-Latn-ME" sz="2400" i="1" u="sng" dirty="0"/>
          </a:p>
        </p:txBody>
      </p:sp>
    </p:spTree>
    <p:extLst>
      <p:ext uri="{BB962C8B-B14F-4D97-AF65-F5344CB8AC3E}">
        <p14:creationId xmlns:p14="http://schemas.microsoft.com/office/powerpoint/2010/main" xmlns="" val="266270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pic>
        <p:nvPicPr>
          <p:cNvPr id="6" name="Picture 4" descr="C:\Documents and Settings\alen.nikezic\Desktop\MUPIJU-Stari komp\Press clipping\montenegro grb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63200" y="1370310"/>
            <a:ext cx="1612900" cy="1597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676399" y="1662545"/>
            <a:ext cx="8589819" cy="1011381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Ministarstvo rada i socijalnog staranja</a:t>
            </a:r>
            <a: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Direkcija </a:t>
            </a:r>
            <a: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za programiranje i implementaciju EU fondova</a:t>
            </a:r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94509" y="2967335"/>
            <a:ext cx="9324109" cy="20618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r-Latn-R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Hvala na pažnji!</a:t>
            </a:r>
          </a:p>
          <a:p>
            <a:pPr>
              <a:defRPr/>
            </a:pPr>
            <a:endParaRPr lang="sr-Latn-R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sr-Latn-R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sr-Latn-R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Biljana\AppData\Local\Temp\330x115_mne_plav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4938" y="5213866"/>
            <a:ext cx="314325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50164" y="4844534"/>
            <a:ext cx="5638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www.mrs.gov.me/organizacija/IV_IPA_Komponenta</a:t>
            </a:r>
            <a:r>
              <a:rPr lang="sr-Latn-M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731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482437"/>
            <a:ext cx="1123703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oziv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za dodjelu bespovratnih sredstava za podršku pružanju usluga socijalne i dječje zaštite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objavljen 05.03.2019. godine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okviru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Crne Gore za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zapošljavanje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obrazovanje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socijalnu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zaštitu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sr-Latn-M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sr-Latn-CS" sz="2800" b="1" dirty="0">
                <a:latin typeface="Arial" panose="020B0604020202020204" pitchFamily="34" charset="0"/>
                <a:cs typeface="Arial" panose="020B0604020202020204" pitchFamily="34" charset="0"/>
              </a:rPr>
              <a:t>AKCIJA </a:t>
            </a:r>
            <a:r>
              <a:rPr lang="sr-Latn-C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PROGRAMA: </a:t>
            </a:r>
            <a:r>
              <a:rPr lang="sr-Latn-CS" sz="2800" dirty="0">
                <a:latin typeface="Arial" panose="020B0604020202020204" pitchFamily="34" charset="0"/>
                <a:cs typeface="Arial" panose="020B0604020202020204" pitchFamily="34" charset="0"/>
              </a:rPr>
              <a:t>Unapređenje socijalne inkluzije i sistema socijalne i dječije zaštite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sr-Latn-C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r-Latn-CS" sz="2800" b="1" dirty="0">
                <a:latin typeface="Arial" panose="020B0604020202020204" pitchFamily="34" charset="0"/>
                <a:cs typeface="Arial" panose="020B0604020202020204" pitchFamily="34" charset="0"/>
              </a:rPr>
              <a:t>AKTIVNOST 3.2: </a:t>
            </a:r>
            <a:r>
              <a:rPr lang="sr-Latn-CS" sz="2800" dirty="0">
                <a:latin typeface="Arial" panose="020B0604020202020204" pitchFamily="34" charset="0"/>
                <a:cs typeface="Arial" panose="020B0604020202020204" pitchFamily="34" charset="0"/>
              </a:rPr>
              <a:t>Razvoj i promocija usluga socijalne i dječje zaštite na lokalnom nivou</a:t>
            </a:r>
          </a:p>
          <a:p>
            <a:pPr algn="just"/>
            <a:endParaRPr lang="sr-Latn-ME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5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7818" y="1482437"/>
            <a:ext cx="1179021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Poziv 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otvoren do </a:t>
            </a: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19.04.2019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. godine</a:t>
            </a:r>
            <a:r>
              <a:rPr lang="sr-Latn-ME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ME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14:30 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časova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3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Ukupna </a:t>
            </a:r>
            <a:r>
              <a:rPr lang="sr-Latn-ME" sz="3000" u="sng" dirty="0">
                <a:latin typeface="Arial" panose="020B0604020202020204" pitchFamily="34" charset="0"/>
                <a:cs typeface="Arial" panose="020B0604020202020204" pitchFamily="34" charset="0"/>
              </a:rPr>
              <a:t>vrijednost Poziva je </a:t>
            </a:r>
            <a:r>
              <a:rPr lang="sr-Latn-ME" sz="3000" b="1" u="sng" dirty="0">
                <a:latin typeface="Arial" panose="020B0604020202020204" pitchFamily="34" charset="0"/>
                <a:cs typeface="Arial" panose="020B0604020202020204" pitchFamily="34" charset="0"/>
              </a:rPr>
              <a:t>2.941.176,47 EUR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sr-Latn-ME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Latn-ME" sz="3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Opšti </a:t>
            </a:r>
            <a:r>
              <a:rPr lang="sr-Latn-ME" sz="3000" b="1" u="sng" dirty="0"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 Poziva je 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ojačati sistem socijalne i dječje zaštite u Crnoj Gori.</a:t>
            </a:r>
          </a:p>
          <a:p>
            <a:pPr algn="just"/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sr-Latn-RS" sz="3000" b="1" u="sng" dirty="0">
                <a:latin typeface="Arial" panose="020B0604020202020204" pitchFamily="34" charset="0"/>
                <a:cs typeface="Arial" panose="020B0604020202020204" pitchFamily="34" charset="0"/>
              </a:rPr>
              <a:t>Specifični cilj</a:t>
            </a:r>
            <a:r>
              <a:rPr lang="sr-Latn-RS" sz="3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RS" sz="3000" dirty="0">
                <a:latin typeface="Arial" panose="020B0604020202020204" pitchFamily="34" charset="0"/>
                <a:cs typeface="Arial" panose="020B0604020202020204" pitchFamily="34" charset="0"/>
              </a:rPr>
              <a:t>Poziva je pružiti podršku daljem razvoju i kvalitetnom pružanju socijalnih usluga u zajednici na lokalnom </a:t>
            </a:r>
            <a:r>
              <a:rPr lang="sr-Latn-R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nivou.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27629" y="1323513"/>
            <a:ext cx="1779905" cy="177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1738" y="1219199"/>
            <a:ext cx="2105891" cy="210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504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374073" y="1674055"/>
            <a:ext cx="1152719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Prioriteti ovog Poziva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sr-Latn-CS" sz="28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Razvoj usluga socijalne i dječije zaštite na lokalnom nivou koje su u skladu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potrebama korisnika i lokalnih zajednica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sr-Latn-M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Podrška ciljevima deinstutionalizacije i decentralizacije i transformacije rezidencijalnih ustanova;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sr-Latn-C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Podrška pružaocima usluga socijalne i dječije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zaštite na lokalnom nivou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ispunjavanju zahtjeva procesa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licenciranja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sr-Latn-ME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3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391887" y="1364343"/>
            <a:ext cx="1093260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Napomena: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Prioritet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će biti dat razvoju usluga socijalne i dječje zaštite u opštinama druge i treće grupe nivoa razvijenosti u skladu sa Pravilnikom o utvrđivanju </a:t>
            </a:r>
            <a:r>
              <a:rPr lang="sr-Latn-ME" sz="2200">
                <a:latin typeface="Arial" panose="020B0604020202020204" pitchFamily="34" charset="0"/>
                <a:cs typeface="Arial" panose="020B0604020202020204" pitchFamily="34" charset="0"/>
              </a:rPr>
              <a:t>liste </a:t>
            </a:r>
            <a:r>
              <a:rPr lang="sr-Latn-ME" sz="2200" smtClean="0">
                <a:latin typeface="Arial" panose="020B0604020202020204" pitchFamily="34" charset="0"/>
                <a:cs typeface="Arial" panose="020B0604020202020204" pitchFamily="34" charset="0"/>
              </a:rPr>
              <a:t>stepena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razvijenosti jedinice lokalne samouptave (Sl.list Crne Gore br.82/16). </a:t>
            </a:r>
          </a:p>
          <a:p>
            <a:pPr algn="just"/>
            <a:endParaRPr lang="sr-Latn-ME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400" dirty="0" smtClean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400" dirty="0" smtClean="0"/>
          </a:p>
          <a:p>
            <a:pPr algn="just"/>
            <a:endParaRPr lang="sr-Latn-ME" sz="2800" b="1" i="1" u="sng" dirty="0" smtClean="0"/>
          </a:p>
          <a:p>
            <a:pPr algn="just"/>
            <a:endParaRPr lang="sr-Latn-ME" sz="2400" dirty="0" smtClean="0"/>
          </a:p>
          <a:p>
            <a:pPr algn="just"/>
            <a:endParaRPr lang="sr-Latn-ME" sz="2400" i="1" dirty="0" smtClean="0"/>
          </a:p>
          <a:p>
            <a:pPr algn="just"/>
            <a:endParaRPr lang="en-US" sz="2400" i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34238" y="7218205"/>
            <a:ext cx="12179075" cy="79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C:\Users\Biljana\Desktop\AdministrativnaC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7986" y="2350686"/>
            <a:ext cx="3791577" cy="454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56426056"/>
              </p:ext>
            </p:extLst>
          </p:nvPr>
        </p:nvGraphicFramePr>
        <p:xfrm>
          <a:off x="1102186" y="3007226"/>
          <a:ext cx="4079414" cy="3451630"/>
        </p:xfrm>
        <a:graphic>
          <a:graphicData uri="http://schemas.openxmlformats.org/drawingml/2006/table">
            <a:tbl>
              <a:tblPr firstRow="1" firstCol="1" bandRow="1"/>
              <a:tblGrid>
                <a:gridCol w="2039707"/>
                <a:gridCol w="2039707"/>
              </a:tblGrid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b="1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II GRUPA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b="1">
                          <a:effectLst/>
                          <a:latin typeface="Arial"/>
                          <a:ea typeface="Calibri"/>
                          <a:cs typeface="Times New Roman"/>
                        </a:rPr>
                        <a:t>III GRUPA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Petnjica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Bijelo Polje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Gusinje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Rožaje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Andrijevica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Kolašin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>
                          <a:effectLst/>
                          <a:latin typeface="Arial"/>
                          <a:ea typeface="Calibri"/>
                          <a:cs typeface="Times New Roman"/>
                        </a:rPr>
                        <a:t>Šavnik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Plav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Mojkovac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0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Latn-ME" sz="2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Berane</a:t>
                      </a:r>
                      <a:endParaRPr lang="en-US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627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548640" y="1645920"/>
            <a:ext cx="11043137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r-Latn-ME" sz="2800" dirty="0" smtClean="0"/>
              <a:t> </a:t>
            </a: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Ciljne grupe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sr-Latn-C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Marginalizovane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grupe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grupe kojima prijeti socijalna isključenost</a:t>
            </a:r>
            <a:r>
              <a:rPr lang="sr-Latn-ME" dirty="0"/>
              <a:t> 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(u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skladu sa članom 4 - Ciljevi socijalne i dječje zaštite iz Zakona o socijalnoj i dječjoj zaštiti Crne 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Gore)</a:t>
            </a:r>
            <a:endParaRPr lang="sr-Latn-C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Finansijska </a:t>
            </a:r>
            <a:r>
              <a:rPr lang="pl-PL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podrška po projektu: </a:t>
            </a:r>
            <a:endParaRPr lang="pl-PL" sz="2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Minimalni iznos iznos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pojedinačnog granta:</a:t>
            </a:r>
            <a:r>
              <a:rPr lang="sr-Latn-ME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60,000.00€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Maksimalni iznos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iznos pojedinačnog granta: </a:t>
            </a:r>
            <a:r>
              <a:rPr lang="sr-Latn-ME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200,000.00</a:t>
            </a:r>
            <a:r>
              <a:rPr lang="sr-Latn-M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</a:p>
          <a:p>
            <a:pPr algn="just"/>
            <a:endParaRPr lang="sr-Latn-M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Iznos </a:t>
            </a:r>
            <a:r>
              <a:rPr lang="sr-Latn-ME" sz="2200" b="1" dirty="0">
                <a:latin typeface="Arial" panose="020B0604020202020204" pitchFamily="34" charset="0"/>
                <a:cs typeface="Arial" panose="020B0604020202020204" pitchFamily="34" charset="0"/>
              </a:rPr>
              <a:t>granta: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mora biti između 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70%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(tj. minimalnog) i 95 % (tj. maksimalnog) procenta ukupnih prihvatljivih troškova 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akcije.</a:t>
            </a:r>
          </a:p>
          <a:p>
            <a:pPr algn="just"/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PRIMJER</a:t>
            </a:r>
            <a:r>
              <a:rPr lang="sr-Latn-ME" sz="2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 Ukupni opravdani troškovi (=vrijednost projekta) će biti pokriveni u procentualnoj vrijednosti 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95%, dok preostali </a:t>
            </a:r>
            <a:r>
              <a:rPr lang="sr-Latn-M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iznos, odnosno 5% </a:t>
            </a:r>
            <a:r>
              <a:rPr lang="sr-Latn-ME" sz="2200" dirty="0">
                <a:latin typeface="Arial" panose="020B0604020202020204" pitchFamily="34" charset="0"/>
                <a:cs typeface="Arial" panose="020B0604020202020204" pitchFamily="34" charset="0"/>
              </a:rPr>
              <a:t>obezbjeđuje korisnik granta. </a:t>
            </a:r>
            <a:endParaRPr lang="sr-Latn-M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Latn-ME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(100 </a:t>
            </a:r>
            <a:r>
              <a:rPr lang="sr-Latn-ME" sz="2200" b="1" dirty="0">
                <a:latin typeface="Arial" panose="020B0604020202020204" pitchFamily="34" charset="0"/>
                <a:cs typeface="Arial" panose="020B0604020202020204" pitchFamily="34" charset="0"/>
              </a:rPr>
              <a:t>% projekat = </a:t>
            </a:r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sr-Latn-ME" sz="2200" b="1" dirty="0">
                <a:latin typeface="Arial" panose="020B0604020202020204" pitchFamily="34" charset="0"/>
                <a:cs typeface="Arial" panose="020B0604020202020204" pitchFamily="34" charset="0"/>
              </a:rPr>
              <a:t>% grant </a:t>
            </a:r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+ 5</a:t>
            </a:r>
            <a:r>
              <a:rPr lang="sr-Latn-ME" sz="2200" b="1" dirty="0">
                <a:latin typeface="Arial" panose="020B0604020202020204" pitchFamily="34" charset="0"/>
                <a:cs typeface="Arial" panose="020B0604020202020204" pitchFamily="34" charset="0"/>
              </a:rPr>
              <a:t>% su-finansiranje</a:t>
            </a:r>
            <a:r>
              <a:rPr lang="sr-Latn-ME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xmlns="" val="45852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450166" y="1730326"/>
            <a:ext cx="1114161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r-Latn-ME" sz="2800" dirty="0"/>
              <a:t> </a:t>
            </a: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Prihvatljivi podnosioci prijedloga projekata: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sr-Latn-ME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pravno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lice, </a:t>
            </a: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sr-Latn-M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neprofitna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organizacija i/ili profitna organizacija, </a:t>
            </a:r>
            <a:r>
              <a:rPr lang="sr-Latn-M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endParaRPr lang="sr-Latn-M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posebna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vrsta organizacije, kao što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je:</a:t>
            </a:r>
          </a:p>
          <a:p>
            <a:pPr lvl="1" algn="just"/>
            <a:endParaRPr lang="sr-Latn-M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nevladina organizacija/udruženje;</a:t>
            </a:r>
          </a:p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Centar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za socijalni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rad;</a:t>
            </a:r>
            <a:endParaRPr lang="sr-Latn-M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institucija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socijalne i dječije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zaštite;</a:t>
            </a:r>
          </a:p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lokalna samouprava;</a:t>
            </a:r>
          </a:p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- privatni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pružalac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usluga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xmlns="" val="56376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323557" y="1547446"/>
            <a:ext cx="112682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Nosilac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granta (</a:t>
            </a:r>
            <a:r>
              <a:rPr lang="sr-Latn-ME" sz="2400" i="1" dirty="0">
                <a:latin typeface="Arial" panose="020B0604020202020204" pitchFamily="34" charset="0"/>
                <a:cs typeface="Arial" panose="020B0604020202020204" pitchFamily="34" charset="0"/>
              </a:rPr>
              <a:t>lead applicant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) može da nastupi individualno ili sa partnerom(ima) (</a:t>
            </a:r>
            <a:r>
              <a:rPr lang="sr-Latn-ME" sz="2400" i="1" dirty="0">
                <a:latin typeface="Arial" panose="020B0604020202020204" pitchFamily="34" charset="0"/>
                <a:cs typeface="Arial" panose="020B0604020202020204" pitchFamily="34" charset="0"/>
              </a:rPr>
              <a:t>co-applicant/s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sr-Latn-M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Nosilac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granta postaće korisnik, identifikovan kao koordinator u Posebnim uslovima ugovora.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sr-Latn-M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Partner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učestvuje u kreiranju i sprovođenju aktivnosti, a troškovi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uslovi su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prihvatljivi pod istim uslovima kao i za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nosioca.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sr-Latn-M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Povezani subjekt(i)- samo tijela koja su strukturalno povezana sa podnosiocima prijedloga projekata (tj. nosiocem granta ili partnerom), naročito kada je ta povezanost pravne ili kapitalne (novčane) prirode.</a:t>
            </a:r>
            <a:endParaRPr lang="sr-Latn-ME" sz="2400" i="1" dirty="0" smtClean="0"/>
          </a:p>
          <a:p>
            <a:pPr algn="just"/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xmlns="" val="372229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604911" y="1524000"/>
            <a:ext cx="10875889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sr-Latn-ME" sz="2300" b="1" u="sng" dirty="0">
                <a:latin typeface="Arial" panose="020B0604020202020204" pitchFamily="34" charset="0"/>
                <a:cs typeface="Arial" panose="020B0604020202020204" pitchFamily="34" charset="0"/>
              </a:rPr>
              <a:t>Trajanje pojedinačnih projekata</a:t>
            </a: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: od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24 mjeseca</a:t>
            </a:r>
            <a:endParaRPr lang="sr-Latn-ME" sz="23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sr-Latn-ME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3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Lokacija:</a:t>
            </a:r>
            <a:r>
              <a:rPr lang="pl-PL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(projekti) </a:t>
            </a:r>
            <a:r>
              <a:rPr lang="pl-PL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moraju </a:t>
            </a:r>
            <a:r>
              <a:rPr lang="pl-PL" sz="2300" dirty="0">
                <a:latin typeface="Arial" panose="020B0604020202020204" pitchFamily="34" charset="0"/>
                <a:cs typeface="Arial" panose="020B0604020202020204" pitchFamily="34" charset="0"/>
              </a:rPr>
              <a:t>biti realizovani u Crnoj Gori.</a:t>
            </a:r>
            <a:endParaRPr lang="sr-Latn-ME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sr-Latn-ME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r-Latn-ME" sz="2300" b="1" u="sng" dirty="0">
                <a:latin typeface="Arial" panose="020B0604020202020204" pitchFamily="34" charset="0"/>
                <a:cs typeface="Arial" panose="020B0604020202020204" pitchFamily="34" charset="0"/>
              </a:rPr>
              <a:t>Vrste prihvatljivih akcija:</a:t>
            </a:r>
          </a:p>
          <a:p>
            <a:pPr algn="just"/>
            <a:endParaRPr lang="sr-Latn-ME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Akcije usmjerene na pružanje visokokvalietnih usluga socijalne i dječije zaštite koje su u skladu sa potrebama ranjive populacije i nacionalnim standardima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kvaliteta;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koje podržavaju pružaoce socijalnih usluga na lokalnom nivou u postizanju profesionalnih i infrastrukturnih preduslova za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proces licenciranja;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koje podržavaju pružanje usluga socijalne i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dječje </a:t>
            </a: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zaštite na lokalnom nivou koje će prevenirati institucionalni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smještaj </a:t>
            </a:r>
            <a:r>
              <a:rPr lang="sr-Latn-ME" sz="2300" dirty="0">
                <a:latin typeface="Arial" panose="020B0604020202020204" pitchFamily="34" charset="0"/>
                <a:cs typeface="Arial" panose="020B0604020202020204" pitchFamily="34" charset="0"/>
              </a:rPr>
              <a:t>ili omogućiti deinstitucionalizaciju ili transformaciju </a:t>
            </a:r>
            <a:r>
              <a:rPr lang="sr-Latn-ME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institucija.</a:t>
            </a:r>
            <a:endParaRPr lang="en-US" sz="2400" i="1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34238" y="7218205"/>
            <a:ext cx="12179075" cy="792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358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1163</Words>
  <Application>Microsoft Office PowerPoint</Application>
  <PresentationFormat>Custom</PresentationFormat>
  <Paragraphs>161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   Ministarstvo rada i socijalnog staranja Direkcija za programiranje i implementaciju EU fondova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</dc:creator>
  <cp:lastModifiedBy>Ksenija</cp:lastModifiedBy>
  <cp:revision>39</cp:revision>
  <dcterms:created xsi:type="dcterms:W3CDTF">2019-03-11T14:15:27Z</dcterms:created>
  <dcterms:modified xsi:type="dcterms:W3CDTF">2019-03-25T09:18:20Z</dcterms:modified>
</cp:coreProperties>
</file>