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9" r:id="rId4"/>
    <p:sldId id="260" r:id="rId5"/>
    <p:sldId id="275" r:id="rId6"/>
    <p:sldId id="277" r:id="rId7"/>
    <p:sldId id="278" r:id="rId8"/>
    <p:sldId id="263" r:id="rId9"/>
    <p:sldId id="264" r:id="rId10"/>
    <p:sldId id="281" r:id="rId11"/>
    <p:sldId id="280" r:id="rId12"/>
    <p:sldId id="266" r:id="rId13"/>
    <p:sldId id="267" r:id="rId14"/>
    <p:sldId id="268" r:id="rId15"/>
    <p:sldId id="287" r:id="rId16"/>
    <p:sldId id="269" r:id="rId17"/>
    <p:sldId id="279" r:id="rId18"/>
    <p:sldId id="285" r:id="rId19"/>
    <p:sldId id="286" r:id="rId20"/>
    <p:sldId id="270" r:id="rId21"/>
    <p:sldId id="271" r:id="rId22"/>
    <p:sldId id="272" r:id="rId23"/>
    <p:sldId id="28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737F5-6ED0-4A70-BD8E-BB5CEA117EC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40333-AC54-422A-A121-5E725DCF5E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2325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CEFB5-F3F7-43FA-9B42-6CEBCDD3ADD8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5B058-2CED-45BC-B8F0-005CF4AD94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422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54799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97113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5B058-2CED-45BC-B8F0-005CF4AD94F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5889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6878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0176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19489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59987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1658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5335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31564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64790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9881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43800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41176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90463-C568-4ECC-9B54-7C3C29DCA999}" type="datetimeFigureOut">
              <a:rPr lang="en-US" smtClean="0"/>
              <a:pPr/>
              <a:t>3/25/2019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139F7-2336-4837-B133-504339DE4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63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Microsoft_Office_Word_Document1.docx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mrs.gov.me/organizacija/IV_IPA_Komponenta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9938" y="1561227"/>
            <a:ext cx="113781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Poziv za dodjelu bespovratnih </a:t>
            </a:r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sredstava</a:t>
            </a:r>
          </a:p>
          <a:p>
            <a:pPr algn="ctr"/>
            <a:endParaRPr lang="sr-Latn-M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sr-Latn-M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sr-Latn-ME" sz="3200" b="1" dirty="0">
                <a:latin typeface="Arial" panose="020B0604020202020204" pitchFamily="34" charset="0"/>
                <a:cs typeface="Arial" panose="020B0604020202020204" pitchFamily="34" charset="0"/>
              </a:rPr>
              <a:t>„Aktivnosti obrazovanja i osposobljavanja za deficitarna zanimanja i za povećanje zapošljivosti RE populacije“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1673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8545" y="1468582"/>
            <a:ext cx="1191490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Vrste prihvatljivih akcija</a:t>
            </a:r>
            <a:r>
              <a:rPr lang="sr-Latn-ME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r>
              <a:rPr lang="sr-Latn-ME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Akcije koje imaju za cilj usklađivanja potreba posodavaca za radnom snagom u deficitarnim zanimanjima</a:t>
            </a: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endParaRPr lang="sr-Latn-ME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endParaRPr lang="sr-Latn-ME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endParaRPr lang="sr-Latn-ME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endParaRPr lang="sr-Latn-ME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endParaRPr lang="sr-Latn-M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endParaRPr lang="sr-Latn-ME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endParaRPr lang="sr-Latn-M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endParaRPr lang="sr-Latn-ME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endParaRPr lang="pl-PL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764640020"/>
              </p:ext>
            </p:extLst>
          </p:nvPr>
        </p:nvGraphicFramePr>
        <p:xfrm>
          <a:off x="4614420" y="3443432"/>
          <a:ext cx="2700438" cy="2278495"/>
        </p:xfrm>
        <a:graphic>
          <a:graphicData uri="http://schemas.openxmlformats.org/presentationml/2006/ole">
            <p:oleObj spid="_x0000_s3074" name="Document" showAsIcon="1" r:id="rId5" imgW="914400" imgH="771480" progId="Word.Documen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519317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8545" y="1468582"/>
            <a:ext cx="1191490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Prihvatljive </a:t>
            </a:r>
            <a:r>
              <a:rPr lang="sr-Latn-ME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aktivnosti</a:t>
            </a:r>
            <a:r>
              <a:rPr lang="sr-Latn-ME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Aktivnosti osposobljavanja i obrazovanja za nezaposlena lica za zanimanja koja su identifikovana kao deficitarna u skladu sa akreditovanim programima obrazovanja odraslih;</a:t>
            </a: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Osposobljavanje za rad na konkretnom radnom mjestu u cilju zaključivanja ugovora o radu; </a:t>
            </a: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Aktivnosti koje podstiču saradnju sa poslodavcima u pogledu povezivanja nezaposlenih lica sa potencijalnim poslodavcima u svrhu zaposlenja.</a:t>
            </a:r>
          </a:p>
        </p:txBody>
      </p:sp>
      <p:sp>
        <p:nvSpPr>
          <p:cNvPr id="2" name="Rectangle 1"/>
          <p:cNvSpPr/>
          <p:nvPr/>
        </p:nvSpPr>
        <p:spPr>
          <a:xfrm>
            <a:off x="429491" y="5696635"/>
            <a:ext cx="11623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sr-Latn-ME" sz="2800" u="sng" dirty="0">
                <a:latin typeface="Arial" panose="020B0604020202020204" pitchFamily="34" charset="0"/>
                <a:cs typeface="Arial" panose="020B0604020202020204" pitchFamily="34" charset="0"/>
              </a:rPr>
              <a:t>Nabavka opreme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u svrhu postizanja ciljeva projekta: moguća u iznosu </a:t>
            </a:r>
            <a:r>
              <a:rPr lang="sr-Latn-ME" sz="2800" b="1" dirty="0">
                <a:latin typeface="Arial" panose="020B0604020202020204" pitchFamily="34" charset="0"/>
                <a:cs typeface="Arial" panose="020B0604020202020204" pitchFamily="34" charset="0"/>
              </a:rPr>
              <a:t>do 10%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ukupnih prihvatljivih troškova.</a:t>
            </a:r>
          </a:p>
        </p:txBody>
      </p:sp>
    </p:spTree>
    <p:extLst>
      <p:ext uri="{BB962C8B-B14F-4D97-AF65-F5344CB8AC3E}">
        <p14:creationId xmlns="" xmlns:p14="http://schemas.microsoft.com/office/powerpoint/2010/main" val="125989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0218" y="2563091"/>
            <a:ext cx="113478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Ukupna </a:t>
            </a:r>
            <a:r>
              <a:rPr lang="sr-Latn-ME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vrijednost komponente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: 278,235.31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Latn-ME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Finansijska </a:t>
            </a:r>
            <a:r>
              <a:rPr lang="sr-Latn-ME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podrška po projektu</a:t>
            </a:r>
            <a:r>
              <a:rPr lang="sr-Latn-M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u okviru komponente: </a:t>
            </a:r>
          </a:p>
          <a:p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od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60.000 do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100.000 EUR</a:t>
            </a:r>
          </a:p>
          <a:p>
            <a:endParaRPr lang="sr-Latn-ME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sr-Latn-ME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Maksimalan iznos po učesniku</a:t>
            </a:r>
            <a:r>
              <a:rPr lang="sr-Latn-M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(nezaposlenom licu uključenom u aktivnosti osposobljavanja/obrazovanja) u projektu ne smije biti iznad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2.700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EUR.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056" y="1219200"/>
            <a:ext cx="112370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 u="sng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sr-Latn-ME" sz="3200" b="1" u="sng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komponenta:  Aktivnosti osposobljavanja i obrazovanja za povećanje zapošljivosti RE populacije  </a:t>
            </a:r>
            <a:endParaRPr lang="en-US" sz="3200" b="1" u="sng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144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1283" y="1676400"/>
            <a:ext cx="1138943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2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Ciljne grupe: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sr-Latn-ME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Nezaposleni </a:t>
            </a:r>
            <a:r>
              <a:rPr lang="sr-Latn-ME" sz="2600" dirty="0">
                <a:latin typeface="Arial" panose="020B0604020202020204" pitchFamily="34" charset="0"/>
                <a:cs typeface="Arial" panose="020B0604020202020204" pitchFamily="34" charset="0"/>
              </a:rPr>
              <a:t>pripadnici romske i egipćanske populacije </a:t>
            </a:r>
            <a:endParaRPr lang="sr-Latn-ME" sz="2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Latn-ME" sz="26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2600" b="1" u="sng" dirty="0">
                <a:latin typeface="Arial" panose="020B0604020202020204" pitchFamily="34" charset="0"/>
                <a:cs typeface="Arial" panose="020B0604020202020204" pitchFamily="34" charset="0"/>
              </a:rPr>
              <a:t>Trajanje pojedinačnih projekata</a:t>
            </a:r>
            <a:r>
              <a:rPr lang="sr-Latn-ME" sz="2600" dirty="0">
                <a:latin typeface="Arial" panose="020B0604020202020204" pitchFamily="34" charset="0"/>
                <a:cs typeface="Arial" panose="020B0604020202020204" pitchFamily="34" charset="0"/>
              </a:rPr>
              <a:t>: od 6 do 12 </a:t>
            </a:r>
            <a:r>
              <a:rPr lang="sr-Latn-ME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mjeseci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Latn-ME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l-PL" sz="2600" b="1" u="sng" dirty="0">
                <a:latin typeface="Arial" panose="020B0604020202020204" pitchFamily="34" charset="0"/>
                <a:cs typeface="Arial" panose="020B0604020202020204" pitchFamily="34" charset="0"/>
              </a:rPr>
              <a:t>Lokacija:</a:t>
            </a:r>
            <a:r>
              <a:rPr lang="pl-PL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Akcije (projekti) moraju biti </a:t>
            </a:r>
            <a:r>
              <a:rPr lang="pl-PL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realizovani </a:t>
            </a: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u Crnoj Gori.</a:t>
            </a:r>
            <a:endParaRPr lang="sr-Latn-ME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Latn-ME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2600" b="1" u="sng" dirty="0">
                <a:latin typeface="Arial" panose="020B0604020202020204" pitchFamily="34" charset="0"/>
                <a:cs typeface="Arial" panose="020B0604020202020204" pitchFamily="34" charset="0"/>
              </a:rPr>
              <a:t>Sektori i teme</a:t>
            </a: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r>
              <a:rPr lang="sr-Latn-ME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Projekti koji olakšavaju pristup tržištu rada pripadnicima romske i egipćanske populacije, istovremeno podržavajući njihovo socijalno uključivanje i borbu protiv siromaštva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endParaRPr lang="sr-Latn-ME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3200" u="sng" dirty="0" smtClean="0"/>
          </a:p>
        </p:txBody>
      </p:sp>
    </p:spTree>
    <p:extLst>
      <p:ext uri="{BB962C8B-B14F-4D97-AF65-F5344CB8AC3E}">
        <p14:creationId xmlns="" xmlns:p14="http://schemas.microsoft.com/office/powerpoint/2010/main" val="174160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1283" y="1537855"/>
            <a:ext cx="1138943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Prihvatljive </a:t>
            </a:r>
            <a:r>
              <a:rPr lang="sr-Latn-ME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akcije</a:t>
            </a:r>
            <a:r>
              <a:rPr lang="sr-Latn-ME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Latn-ME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r>
              <a:rPr lang="sr-Latn-ME" sz="26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Aktivnosti </a:t>
            </a:r>
            <a:r>
              <a:rPr lang="sr-Latn-ME" sz="26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namjenjene nezaposlenim pripadnicima romske i egipćanske populacije u cilju povećanja njihove aktivacije i zapošljivosti kroz uključivanje u programe obrazovanja i osposobljavanja odraslih, poboljšanje društvenih vještina, korišćenjem individualnog pristupa u cilju uklanjanja socijalnih barijera, predrasuda i diskriminacije i olakšanja pristupu tržištu rada. </a:t>
            </a: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endParaRPr lang="sr-Latn-ME" sz="26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464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1283" y="1537855"/>
            <a:ext cx="1138943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Prihvatljive aktivnosti</a:t>
            </a:r>
            <a:r>
              <a:rPr lang="sr-Latn-ME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Latn-ME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sr-Latn-ME" sz="26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Aktivnosti osposobljavanja i obrazovanja za nezaposlene pripadnike romske i egipćanske populacije u cilju sticanja vještina i kompetencija u oblasti proizvodnje, usluga i zanata</a:t>
            </a:r>
            <a:r>
              <a:rPr lang="sr-Latn-ME" sz="26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.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endParaRPr lang="sr-Latn-ME" sz="26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r>
              <a:rPr lang="sr-Latn-ME" sz="26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Prilagođene aktivnosti osposobljavanja i obrazovanja u skladu sa potrebama RE populacije, uključujući i intenzivnu individualnu podršku u prevazilaženju socijalnih i psiholoških barijera, te akcije za uklanjanje/smanjenje predrasuda među poslodavcima. </a:t>
            </a:r>
          </a:p>
        </p:txBody>
      </p:sp>
    </p:spTree>
    <p:extLst>
      <p:ext uri="{BB962C8B-B14F-4D97-AF65-F5344CB8AC3E}">
        <p14:creationId xmlns="" xmlns:p14="http://schemas.microsoft.com/office/powerpoint/2010/main" val="80252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1056" y="1468582"/>
            <a:ext cx="1138943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Prihvatljive aktivnosti</a:t>
            </a:r>
            <a:r>
              <a:rPr lang="sr-Latn-ME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sr-Latn-ME" sz="26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Aktivnosti za sticanje znanja, vještina i kompetencija za samostalno obavljanje zadataka i sprovođenje osposobljavanja na radnom mjestu u skladu sa definisanim potrebama </a:t>
            </a:r>
            <a:r>
              <a:rPr lang="sr-Latn-ME" sz="26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poslodavaca.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sr-Latn-ME" sz="26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Organizovanje </a:t>
            </a:r>
            <a:r>
              <a:rPr lang="sr-Latn-ME" sz="26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osposobljavanja za sticanje prve stručne kvalifikacije za nezaposlene pripadnike RE populacije. </a:t>
            </a:r>
            <a:endParaRPr lang="sr-Latn-ME" sz="26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ü"/>
            </a:pPr>
            <a:endParaRPr lang="sr-Latn-ME" sz="26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1"/>
            <a:endParaRPr lang="sr-Latn-ME" sz="2600" dirty="0" smtClean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sr-Latn-ME" sz="2800" u="sng" dirty="0">
                <a:latin typeface="Arial" panose="020B0604020202020204" pitchFamily="34" charset="0"/>
                <a:cs typeface="Arial" panose="020B0604020202020204" pitchFamily="34" charset="0"/>
              </a:rPr>
              <a:t>Nabavka opreme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 u svrhu postizanja ciljeva projekta: moguća u iznosu do 10% ukupnih prihvatljivih troškova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sr-Latn-ME" sz="26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591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84909" y="2149019"/>
            <a:ext cx="1068285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000" b="1" dirty="0">
                <a:latin typeface="Arial" panose="020B0604020202020204" pitchFamily="34" charset="0"/>
                <a:cs typeface="Arial" panose="020B0604020202020204" pitchFamily="34" charset="0"/>
              </a:rPr>
              <a:t>Iznos granta</a:t>
            </a:r>
            <a:r>
              <a:rPr lang="sr-Latn-ME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Latn-ME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mora </a:t>
            </a:r>
            <a:r>
              <a:rPr lang="sr-Latn-ME" sz="3000" dirty="0">
                <a:latin typeface="Arial" panose="020B0604020202020204" pitchFamily="34" charset="0"/>
                <a:cs typeface="Arial" panose="020B0604020202020204" pitchFamily="34" charset="0"/>
              </a:rPr>
              <a:t>biti između 70% (tj. minimalnog) i </a:t>
            </a:r>
            <a:r>
              <a:rPr lang="sr-Latn-ME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90 </a:t>
            </a:r>
            <a:r>
              <a:rPr lang="sr-Latn-ME" sz="3000" dirty="0">
                <a:latin typeface="Arial" panose="020B0604020202020204" pitchFamily="34" charset="0"/>
                <a:cs typeface="Arial" panose="020B0604020202020204" pitchFamily="34" charset="0"/>
              </a:rPr>
              <a:t>% (tj. maksimalnog) procenta ukupnih </a:t>
            </a:r>
            <a:r>
              <a:rPr lang="sr-Latn-ME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opravdanih prihvatljivih </a:t>
            </a:r>
            <a:r>
              <a:rPr lang="sr-Latn-ME" sz="3000" dirty="0">
                <a:latin typeface="Arial" panose="020B0604020202020204" pitchFamily="34" charset="0"/>
                <a:cs typeface="Arial" panose="020B0604020202020204" pitchFamily="34" charset="0"/>
              </a:rPr>
              <a:t>troškova akcije.</a:t>
            </a:r>
          </a:p>
          <a:p>
            <a:pPr>
              <a:buNone/>
            </a:pPr>
            <a:endParaRPr lang="sr-Latn-ME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sr-Latn-ME" sz="3000" b="1" dirty="0">
                <a:latin typeface="Arial" panose="020B0604020202020204" pitchFamily="34" charset="0"/>
                <a:cs typeface="Arial" panose="020B0604020202020204" pitchFamily="34" charset="0"/>
              </a:rPr>
              <a:t>PRIMJER</a:t>
            </a:r>
            <a:r>
              <a:rPr lang="sr-Latn-ME" sz="3000" dirty="0">
                <a:latin typeface="Arial" panose="020B0604020202020204" pitchFamily="34" charset="0"/>
                <a:cs typeface="Arial" panose="020B0604020202020204" pitchFamily="34" charset="0"/>
              </a:rPr>
              <a:t>: Ukupni opravdani troškovi (=vrijednost projekta) će biti pokriveni u procentualnoj vrijednosti do 90%, dok 10% obezbjeđuje korisnik granta.</a:t>
            </a:r>
          </a:p>
          <a:p>
            <a:endParaRPr lang="sr-Latn-ME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sr-Latn-ME" sz="3000" b="1" dirty="0">
                <a:latin typeface="Arial" panose="020B0604020202020204" pitchFamily="34" charset="0"/>
                <a:cs typeface="Arial" panose="020B0604020202020204" pitchFamily="34" charset="0"/>
              </a:rPr>
              <a:t>100 % projekat = 90% grant + 10% su-finansiranje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1283" y="1259323"/>
            <a:ext cx="11624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 dirty="0" smtClean="0"/>
              <a:t>INFORMACIJE PRIMJENJLJIVE ZA OBJE KOMPONENTE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74455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8545" y="1468582"/>
            <a:ext cx="11914909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Vrste neprihvatljivih akcija</a:t>
            </a:r>
            <a:r>
              <a:rPr lang="sr-Latn-ME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Latn-ME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600" dirty="0">
                <a:latin typeface="Arial" panose="020B0604020202020204" pitchFamily="34" charset="0"/>
                <a:cs typeface="Arial" panose="020B0604020202020204" pitchFamily="34" charset="0"/>
              </a:rPr>
              <a:t>Akcije koje se odnose isključivo ili pretežno na pojedinačne stipendije za učešće na radionicama, seminarima, konferencijama i kongresima;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600" dirty="0">
                <a:latin typeface="Arial" panose="020B0604020202020204" pitchFamily="34" charset="0"/>
                <a:cs typeface="Arial" panose="020B0604020202020204" pitchFamily="34" charset="0"/>
              </a:rPr>
              <a:t>Akcije koje se bave isključivo ili pretežno pojedinačnim školarinama za studije ili kurseve </a:t>
            </a:r>
            <a:r>
              <a:rPr lang="sr-Latn-ME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osposobljavanja;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Jednokratne </a:t>
            </a:r>
            <a:r>
              <a:rPr lang="sr-Latn-ME" sz="2600" dirty="0">
                <a:latin typeface="Arial" panose="020B0604020202020204" pitchFamily="34" charset="0"/>
                <a:cs typeface="Arial" panose="020B0604020202020204" pitchFamily="34" charset="0"/>
              </a:rPr>
              <a:t>akcije kao što su konferencije, okrugli stolovi, seminari ili slični događaji. Ove se akcije mogu finansirati samo ako čine dio šireg projekta</a:t>
            </a:r>
            <a:r>
              <a:rPr lang="sr-Latn-ME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akcije koje se isključivo bave razvojem strategija, planova i sličnih dokumenata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pl-PL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4318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0" y="185934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r-Latn-CS" dirty="0" smtClean="0"/>
              <a:t>                </a:t>
            </a:r>
          </a:p>
          <a:p>
            <a:endParaRPr lang="sr-Latn-CS" dirty="0"/>
          </a:p>
        </p:txBody>
      </p:sp>
      <p:sp>
        <p:nvSpPr>
          <p:cNvPr id="7" name="Rectangle 6"/>
          <p:cNvSpPr/>
          <p:nvPr/>
        </p:nvSpPr>
        <p:spPr>
          <a:xfrm>
            <a:off x="506437" y="1589650"/>
            <a:ext cx="1108534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Vrste neprihvatljivih akcija</a:t>
            </a:r>
            <a:r>
              <a:rPr lang="sr-Latn-ME" sz="28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/>
            <a:endParaRPr lang="sr-Latn-ME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akcije koje se samo ili najvećim dijelom bave infrastrukturnim ulaganjima i/li nabavkom opreme; 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akcije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koje se bave isključivo ili pretežno akademskim 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istraživanjem;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akcije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povezane sa političkim ili religijskim 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aktivnostima;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kcije koje uključuju aktivnosti davanja grantova (tj. korišćenje sredstava za davanje grantova ili zajmova drugim organizacijama ili pojedincima);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akcije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koje se bave pružanjem pomoći u vanrednim situacijama ili donacijama u dobrotvorne 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svrhe;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akcije </a:t>
            </a:r>
            <a:r>
              <a:rPr lang="sr-Latn-ME" sz="2400" dirty="0">
                <a:latin typeface="Arial" panose="020B0604020202020204" pitchFamily="34" charset="0"/>
                <a:cs typeface="Arial" panose="020B0604020202020204" pitchFamily="34" charset="0"/>
              </a:rPr>
              <a:t>za sticanje profita</a:t>
            </a:r>
            <a:r>
              <a:rPr lang="sr-Latn-M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i="1" dirty="0"/>
          </a:p>
        </p:txBody>
      </p:sp>
    </p:spTree>
    <p:extLst>
      <p:ext uri="{BB962C8B-B14F-4D97-AF65-F5344CB8AC3E}">
        <p14:creationId xmlns="" xmlns:p14="http://schemas.microsoft.com/office/powerpoint/2010/main" val="1256325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1056" y="1482437"/>
            <a:ext cx="11237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oziv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objavljen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01.03.2019.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godine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okviru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Programa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EU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Crne Gore za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zapošljavanje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obrazovanje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socijalnu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zaštitu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sr-Latn-M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78873" y="2690336"/>
            <a:ext cx="1102921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endParaRPr lang="sr-Latn-C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sr-Latn-C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sr-Latn-C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AKCIJA PROGRAMA</a:t>
            </a:r>
            <a:r>
              <a:rPr lang="sr-Latn-CS" sz="2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Latn-C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Poboljšanje tržišta rada i povećanje zapošljivosti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sr-Latn-C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sr-Latn-C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sr-Latn-C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1.1 AKTIVNOST : </a:t>
            </a:r>
            <a:r>
              <a:rPr lang="sr-Latn-C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Aktivne mjere tržišta rada</a:t>
            </a:r>
            <a:endParaRPr lang="sr-Latn-C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703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1283" y="1551710"/>
            <a:ext cx="1162446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3200" b="1" u="sng" dirty="0"/>
              <a:t>Prihvatljivi podnosioci prijedloga projekata za obje komponente su:</a:t>
            </a:r>
            <a:endParaRPr lang="en-US" sz="3200" dirty="0"/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sr-Latn-ME" sz="3200" dirty="0"/>
              <a:t>Licencirani organizatori obrazovanja i </a:t>
            </a:r>
            <a:r>
              <a:rPr lang="sr-Latn-ME" sz="3200" dirty="0" smtClean="0"/>
              <a:t>osposobljavanja</a:t>
            </a:r>
            <a:endParaRPr lang="sr-Latn-ME" sz="3200" dirty="0"/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sr-Latn-ME" sz="3200" dirty="0" smtClean="0"/>
              <a:t>Nevladine organizacije/udruženja</a:t>
            </a:r>
            <a:endParaRPr lang="sr-Latn-ME" sz="3200" dirty="0"/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sr-Latn-ME" sz="3200" dirty="0" smtClean="0"/>
              <a:t>Regionalne </a:t>
            </a:r>
            <a:r>
              <a:rPr lang="sr-Latn-ME" sz="3200" dirty="0"/>
              <a:t>razvojne </a:t>
            </a:r>
            <a:r>
              <a:rPr lang="sr-Latn-ME" sz="3200" dirty="0" smtClean="0"/>
              <a:t>agencije</a:t>
            </a:r>
            <a:endParaRPr lang="sr-Latn-ME" sz="3200" dirty="0"/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sr-Latn-ME" sz="3200" dirty="0" smtClean="0"/>
              <a:t>Lokalne samouprave/opštine</a:t>
            </a:r>
            <a:endParaRPr lang="sr-Latn-ME" sz="3200" dirty="0"/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sr-Latn-ME" sz="3200" dirty="0" smtClean="0"/>
              <a:t>Socijalni </a:t>
            </a:r>
            <a:r>
              <a:rPr lang="sr-Latn-ME" sz="3200" dirty="0"/>
              <a:t>partneri (udruženje poslodavaca, sindikati, </a:t>
            </a:r>
            <a:r>
              <a:rPr lang="sr-Latn-ME" sz="3200" dirty="0" smtClean="0"/>
              <a:t>komore)</a:t>
            </a:r>
            <a:endParaRPr lang="sr-Latn-ME" sz="3200" dirty="0"/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sr-Latn-ME" sz="3200" dirty="0" smtClean="0"/>
              <a:t>Poslodavci</a:t>
            </a:r>
            <a:endParaRPr lang="sr-Latn-ME" sz="3200" dirty="0"/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sr-Latn-ME" sz="3200" dirty="0" smtClean="0"/>
              <a:t>Javne ustanove</a:t>
            </a:r>
            <a:endParaRPr lang="sr-Latn-ME" sz="3200" dirty="0"/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sr-Latn-ME" sz="3200" dirty="0" smtClean="0"/>
              <a:t>Javna preduzeća</a:t>
            </a:r>
            <a:endParaRPr lang="sr-Latn-ME" sz="3200" dirty="0"/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sr-Latn-ME" sz="3200" dirty="0" smtClean="0"/>
              <a:t>Međunarodne </a:t>
            </a:r>
            <a:r>
              <a:rPr lang="sr-Latn-ME" sz="3200" dirty="0"/>
              <a:t>organizacije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12475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1283" y="1551710"/>
            <a:ext cx="11624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Latn-ME" sz="3200" b="1" dirty="0"/>
              <a:t>Za obje komponente u okviru Poziva, podstičemo prihvatljive prijavitelje da djeluju u partnerstvu sa poslodavcem ili poslodavcima.</a:t>
            </a:r>
            <a:endParaRPr lang="en-US" sz="3200" dirty="0"/>
          </a:p>
        </p:txBody>
      </p:sp>
      <p:pic>
        <p:nvPicPr>
          <p:cNvPr id="7170" name="Picture 2" descr="Image result for partnershi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745" y="3784743"/>
            <a:ext cx="6096000" cy="28003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7956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1283" y="1551710"/>
            <a:ext cx="1162446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Broj prijava</a:t>
            </a:r>
            <a:r>
              <a:rPr lang="sr-Latn-ME" sz="32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Nosilac granta (</a:t>
            </a:r>
            <a:r>
              <a:rPr lang="sr-Latn-ME" sz="3200" i="1" dirty="0">
                <a:latin typeface="Arial" panose="020B0604020202020204" pitchFamily="34" charset="0"/>
                <a:cs typeface="Arial" panose="020B0604020202020204" pitchFamily="34" charset="0"/>
              </a:rPr>
              <a:t>lead applicant</a:t>
            </a:r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) može podnijeti 1 prijavu i može dobiti najviše 1 projekat (grant) po komponenti Poziva</a:t>
            </a:r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Nosilac granta može biti partner (</a:t>
            </a:r>
            <a:r>
              <a:rPr lang="sr-Latn-ME" sz="3200" i="1" dirty="0">
                <a:latin typeface="Arial" panose="020B0604020202020204" pitchFamily="34" charset="0"/>
                <a:cs typeface="Arial" panose="020B0604020202020204" pitchFamily="34" charset="0"/>
              </a:rPr>
              <a:t>co-applicant</a:t>
            </a:r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) u drugoj prijavi u isto vrijeme po komponenti</a:t>
            </a:r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Partner (</a:t>
            </a:r>
            <a:r>
              <a:rPr lang="sr-Latn-ME" sz="3200" i="1" dirty="0">
                <a:latin typeface="Arial" panose="020B0604020202020204" pitchFamily="34" charset="0"/>
                <a:cs typeface="Arial" panose="020B0604020202020204" pitchFamily="34" charset="0"/>
              </a:rPr>
              <a:t>co-applicant</a:t>
            </a:r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) može biti partner u samo 1 prijavi po komponenti i dobiti najviše 1 projekat (grant).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458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pic>
        <p:nvPicPr>
          <p:cNvPr id="6" name="Picture 4" descr="C:\Documents and Settings\alen.nikezic\Desktop\MUPIJU-Stari komp\Press clipping\montenegro grb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363200" y="1370310"/>
            <a:ext cx="1612900" cy="1597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676399" y="1662545"/>
            <a:ext cx="8589819" cy="1011381"/>
          </a:xfrm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sr-Latn-R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R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sr-Latn-R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R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sr-Latn-R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R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sr-Latn-R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Ministarstvo rada i socijalnog staranja</a:t>
            </a:r>
            <a:r>
              <a:rPr lang="sr-Latn-R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R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sr-Latn-R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Direkcija </a:t>
            </a:r>
            <a:r>
              <a:rPr lang="sr-Latn-R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za programiranje i implementaciju EU fondova</a:t>
            </a:r>
            <a:r>
              <a:rPr lang="en-GB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GB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94509" y="2967335"/>
            <a:ext cx="9324109" cy="206186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sr-Latn-R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Hvala na pažnji!</a:t>
            </a:r>
          </a:p>
          <a:p>
            <a:pPr>
              <a:defRPr/>
            </a:pPr>
            <a:endParaRPr lang="sr-Latn-RS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sr-Latn-RS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sr-Latn-RS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Biljana\AppData\Local\Temp\330x115_mne_plav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938" y="5213866"/>
            <a:ext cx="3143250" cy="1095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750164" y="4844534"/>
            <a:ext cx="5638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www.mrs.gov.me/organizacija/IV_IPA_Komponenta</a:t>
            </a:r>
            <a:r>
              <a:rPr lang="sr-Latn-ME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1599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1056" y="1482437"/>
            <a:ext cx="1123703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Latn-ME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Projekti koji se budu realizovali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treba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da 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doprines</a:t>
            </a:r>
            <a:r>
              <a:rPr lang="sr-Latn-ME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postizanju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sljedećih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indikatora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nivou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30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rograma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Najmanje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700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nezaposlenih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lica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osposobljeno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za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deficitarna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zanimanja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dok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najmanje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25%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onih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lica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koja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osposobljena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dobilo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zaposlenje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endParaRPr lang="sr-Latn-ME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n-US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Najmanje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nezaposlenih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pripadnika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romske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egipćanske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populacije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osposobljeno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vještinama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kompetencijama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u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oblasti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proizvodnje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usluga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err="1">
                <a:latin typeface="Arial" panose="020B0604020202020204" pitchFamily="34" charset="0"/>
                <a:cs typeface="Arial" panose="020B0604020202020204" pitchFamily="34" charset="0"/>
              </a:rPr>
              <a:t>zanata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370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1056" y="1482437"/>
            <a:ext cx="1123703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Poziv </a:t>
            </a:r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sr-Latn-ME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otvoren do 15.04.2019. godine</a:t>
            </a:r>
            <a:r>
              <a:rPr lang="sr-Latn-ME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ME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do 14.30 časova</a:t>
            </a:r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sr-Latn-ME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Latn-ME" sz="3200" u="sng" dirty="0">
                <a:latin typeface="Arial" panose="020B0604020202020204" pitchFamily="34" charset="0"/>
                <a:cs typeface="Arial" panose="020B0604020202020204" pitchFamily="34" charset="0"/>
              </a:rPr>
              <a:t>Ukupna vrijednost Poziva je </a:t>
            </a:r>
            <a:r>
              <a:rPr lang="sr-Latn-ME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1.678.235,31 EUR</a:t>
            </a:r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sr-Latn-ME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ME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sr-Latn-ME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Opšti </a:t>
            </a:r>
            <a:r>
              <a:rPr lang="sr-Latn-ME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cilj</a:t>
            </a:r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 Poziva je povećanje mogućnosti zapošljavanja nezaposlenih lica koja su u riziku od isključenosti sa tržišta rada, društvene marginalizacije i siromaštva.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3927" y="1482437"/>
            <a:ext cx="1683327" cy="1683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9794" y="1556039"/>
            <a:ext cx="161925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7093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1056" y="1482437"/>
            <a:ext cx="1123703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3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Specifični </a:t>
            </a:r>
            <a:r>
              <a:rPr lang="sr-Latn-ME" sz="3000" b="1" u="sng" dirty="0">
                <a:latin typeface="Arial" panose="020B0604020202020204" pitchFamily="34" charset="0"/>
                <a:cs typeface="Arial" panose="020B0604020202020204" pitchFamily="34" charset="0"/>
              </a:rPr>
              <a:t>ciljevi</a:t>
            </a:r>
            <a:r>
              <a:rPr lang="sr-Latn-ME" sz="3000" dirty="0">
                <a:latin typeface="Arial" panose="020B0604020202020204" pitchFamily="34" charset="0"/>
                <a:cs typeface="Arial" panose="020B0604020202020204" pitchFamily="34" charset="0"/>
              </a:rPr>
              <a:t> Poziva su: </a:t>
            </a:r>
            <a:endParaRPr lang="sr-Latn-ME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sr-Latn-ME" sz="3000" dirty="0">
                <a:latin typeface="Arial" panose="020B0604020202020204" pitchFamily="34" charset="0"/>
                <a:cs typeface="Arial" panose="020B0604020202020204" pitchFamily="34" charset="0"/>
              </a:rPr>
              <a:t>povećati zapošljivost nezaposlenih lica kroz sticanje ključnih znanja, vještina i kompetencija za prepoznata deficitarna zanimanja u Crnoj Gori i obezbjediti im bolji pristup tržištu rada</a:t>
            </a:r>
            <a:r>
              <a:rPr lang="sr-Latn-ME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sr-Latn-ME" sz="3000" dirty="0">
                <a:latin typeface="Arial" panose="020B0604020202020204" pitchFamily="34" charset="0"/>
                <a:cs typeface="Arial" panose="020B0604020202020204" pitchFamily="34" charset="0"/>
              </a:rPr>
              <a:t>osnažiti nezaposlene pripadnike romske i egipćanske populacije kroz pružanje podrške njihovom uključivanju na tržište rada putem sprovođenja ciljanih programa osposobljavanja i obrazovanja, radionica i mentorstva.  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4370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1056" y="1482437"/>
            <a:ext cx="112370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U skladu sa specifičnim ciljevima Poziva, isti je podjeljen na </a:t>
            </a:r>
            <a:r>
              <a:rPr lang="sr-Latn-ME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dvije komponente</a:t>
            </a:r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1056" y="2840182"/>
            <a:ext cx="1138943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sr-Latn-ME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komponenta</a:t>
            </a:r>
            <a:r>
              <a:rPr lang="sr-Latn-ME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sr-Latn-ME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Aktivnosti </a:t>
            </a:r>
            <a:r>
              <a:rPr lang="sr-Latn-ME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osposobljavanja i obrazovanja za deficitarna </a:t>
            </a:r>
            <a:r>
              <a:rPr lang="sr-Latn-ME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zanimanja</a:t>
            </a:r>
          </a:p>
          <a:p>
            <a:pPr marL="514350" indent="-514350">
              <a:buAutoNum type="arabicPeriod"/>
            </a:pPr>
            <a:endParaRPr lang="sr-Latn-ME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endParaRPr lang="sr-Latn-ME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sr-Latn-ME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komponenta:  Aktivnosti osposobljavanja i obrazovanja za povećanje zapošljivosti RE populacije  </a:t>
            </a:r>
            <a:endParaRPr lang="en-US" sz="3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sr-Latn-ME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972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1056" y="1219200"/>
            <a:ext cx="112370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ME" sz="3200" b="1" u="sng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komponenta:  Aktivnosti osposobljavanja i obrazovanja za deficitarna zanimanja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1056" y="2840182"/>
            <a:ext cx="1138943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Ukupna </a:t>
            </a:r>
            <a:r>
              <a:rPr lang="sr-Latn-ME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vrijednost komponente</a:t>
            </a:r>
            <a:r>
              <a:rPr lang="sr-Latn-ME" sz="28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1,4 mil.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Latn-ME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Finansijska </a:t>
            </a:r>
            <a:r>
              <a:rPr lang="sr-Latn-ME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podrška po projektu</a:t>
            </a:r>
            <a:r>
              <a:rPr lang="sr-Latn-M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u okviru komponente: </a:t>
            </a:r>
          </a:p>
          <a:p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od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60.000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150.000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</a:p>
          <a:p>
            <a:endParaRPr lang="sr-Latn-ME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Maksimalan iznos po učesniku</a:t>
            </a:r>
            <a:r>
              <a:rPr lang="sr-Latn-ME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(nezaposlenom licu uključenom u aktivnosti osposobljavanja/obrazovanja) u projektu ne smije biti iznad 2.000 EUR.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9268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1056" y="1620982"/>
            <a:ext cx="1138943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Ciljne grupe: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Latn-ME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Nezaposleni mladi (15-29 godina)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Nezaposlene žene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Dugoročno nezaposleni (lica na evidenciji Zavoda od 12 mjeseci)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Nezaposlena lica sa niskim nivoima obrazovanja (tj. lica sa stečenim I i II nivoom kvalifikacija po NOK-u i lica bez kvalifikacija)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sr-Latn-ME" sz="3200" u="sng" dirty="0" smtClean="0"/>
          </a:p>
        </p:txBody>
      </p:sp>
    </p:spTree>
    <p:extLst>
      <p:ext uri="{BB962C8B-B14F-4D97-AF65-F5344CB8AC3E}">
        <p14:creationId xmlns="" xmlns:p14="http://schemas.microsoft.com/office/powerpoint/2010/main" val="118197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8545" y="1468582"/>
            <a:ext cx="11914909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Trajanje pojedinačnih projekata</a:t>
            </a:r>
            <a:r>
              <a:rPr lang="sr-Latn-ME" sz="32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Latn-ME" sz="3200" dirty="0">
                <a:latin typeface="Arial" panose="020B0604020202020204" pitchFamily="34" charset="0"/>
                <a:cs typeface="Arial" panose="020B0604020202020204" pitchFamily="34" charset="0"/>
              </a:rPr>
              <a:t>od 6 do 12 </a:t>
            </a:r>
            <a:r>
              <a:rPr lang="sr-Latn-ME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mjeseci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pl-PL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l-PL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Lokacija</a:t>
            </a:r>
            <a:r>
              <a:rPr lang="pl-PL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3200" dirty="0">
                <a:latin typeface="Arial" panose="020B0604020202020204" pitchFamily="34" charset="0"/>
                <a:cs typeface="Arial" panose="020B0604020202020204" pitchFamily="34" charset="0"/>
              </a:rPr>
              <a:t>Akcije (projekti) moraju biti </a:t>
            </a:r>
            <a:r>
              <a:rPr lang="pl-P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realizovane </a:t>
            </a:r>
            <a:r>
              <a:rPr lang="pl-PL" sz="3200" dirty="0">
                <a:latin typeface="Arial" panose="020B0604020202020204" pitchFamily="34" charset="0"/>
                <a:cs typeface="Arial" panose="020B0604020202020204" pitchFamily="34" charset="0"/>
              </a:rPr>
              <a:t>u Crnoj Gori.</a:t>
            </a:r>
            <a:endParaRPr lang="sr-Latn-M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Latn-ME" sz="3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Latn-ME" sz="3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Sektori i teme</a:t>
            </a: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Projekti koji podržavaju razvoj znanja, vještina i kompetencija nezaposlenih lica putem aktivnosti osposobljavanja i/li obrazovanja u deficitarnim zanimanjima koja su definisana u ovom Pozivu; 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endParaRPr lang="sr-Latn-M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Projekti koji obezbjeđuju zaposlenje po </a:t>
            </a:r>
            <a:r>
              <a:rPr lang="sr-Latn-ME" sz="2800" dirty="0">
                <a:latin typeface="Arial" panose="020B0604020202020204" pitchFamily="34" charset="0"/>
                <a:cs typeface="Arial" panose="020B0604020202020204" pitchFamily="34" charset="0"/>
              </a:rPr>
              <a:t>završetku aktivnosti osposobljavanja i/li </a:t>
            </a:r>
            <a:r>
              <a:rPr lang="sr-Latn-M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obrazovanja.</a:t>
            </a:r>
          </a:p>
        </p:txBody>
      </p:sp>
    </p:spTree>
    <p:extLst>
      <p:ext uri="{BB962C8B-B14F-4D97-AF65-F5344CB8AC3E}">
        <p14:creationId xmlns="" xmlns:p14="http://schemas.microsoft.com/office/powerpoint/2010/main" val="2554683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1166</Words>
  <Application>Microsoft Office PowerPoint</Application>
  <PresentationFormat>Custom</PresentationFormat>
  <Paragraphs>165</Paragraphs>
  <Slides>23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Document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   Ministarstvo rada i socijalnog staranja Direkcija za programiranje i implementaciju EU fondova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Petar</dc:creator>
  <cp:lastModifiedBy>Ksenija</cp:lastModifiedBy>
  <cp:revision>36</cp:revision>
  <dcterms:created xsi:type="dcterms:W3CDTF">2019-03-11T14:15:27Z</dcterms:created>
  <dcterms:modified xsi:type="dcterms:W3CDTF">2019-03-25T09:17:55Z</dcterms:modified>
</cp:coreProperties>
</file>