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handoutMasterIdLst>
    <p:handoutMasterId r:id="rId82"/>
  </p:handoutMasterIdLst>
  <p:sldIdLst>
    <p:sldId id="318" r:id="rId2"/>
    <p:sldId id="344" r:id="rId3"/>
    <p:sldId id="363" r:id="rId4"/>
    <p:sldId id="362" r:id="rId5"/>
    <p:sldId id="345" r:id="rId6"/>
    <p:sldId id="339" r:id="rId7"/>
    <p:sldId id="352" r:id="rId8"/>
    <p:sldId id="333" r:id="rId9"/>
    <p:sldId id="437" r:id="rId10"/>
    <p:sldId id="329" r:id="rId11"/>
    <p:sldId id="343" r:id="rId12"/>
    <p:sldId id="353" r:id="rId13"/>
    <p:sldId id="342" r:id="rId14"/>
    <p:sldId id="340" r:id="rId15"/>
    <p:sldId id="354" r:id="rId16"/>
    <p:sldId id="346" r:id="rId17"/>
    <p:sldId id="347" r:id="rId18"/>
    <p:sldId id="348" r:id="rId19"/>
    <p:sldId id="355" r:id="rId20"/>
    <p:sldId id="349" r:id="rId21"/>
    <p:sldId id="350" r:id="rId22"/>
    <p:sldId id="361" r:id="rId23"/>
    <p:sldId id="356" r:id="rId24"/>
    <p:sldId id="357" r:id="rId25"/>
    <p:sldId id="358" r:id="rId26"/>
    <p:sldId id="360" r:id="rId27"/>
    <p:sldId id="364" r:id="rId28"/>
    <p:sldId id="365" r:id="rId29"/>
    <p:sldId id="366" r:id="rId30"/>
    <p:sldId id="369" r:id="rId31"/>
    <p:sldId id="368" r:id="rId32"/>
    <p:sldId id="375" r:id="rId33"/>
    <p:sldId id="376" r:id="rId34"/>
    <p:sldId id="378" r:id="rId35"/>
    <p:sldId id="379" r:id="rId36"/>
    <p:sldId id="380" r:id="rId37"/>
    <p:sldId id="381" r:id="rId38"/>
    <p:sldId id="382" r:id="rId39"/>
    <p:sldId id="386" r:id="rId40"/>
    <p:sldId id="387" r:id="rId41"/>
    <p:sldId id="384" r:id="rId42"/>
    <p:sldId id="388" r:id="rId43"/>
    <p:sldId id="389" r:id="rId44"/>
    <p:sldId id="390" r:id="rId45"/>
    <p:sldId id="394" r:id="rId46"/>
    <p:sldId id="395" r:id="rId47"/>
    <p:sldId id="396" r:id="rId48"/>
    <p:sldId id="397" r:id="rId49"/>
    <p:sldId id="398" r:id="rId50"/>
    <p:sldId id="399" r:id="rId51"/>
    <p:sldId id="400" r:id="rId52"/>
    <p:sldId id="401" r:id="rId53"/>
    <p:sldId id="403" r:id="rId54"/>
    <p:sldId id="393" r:id="rId55"/>
    <p:sldId id="404" r:id="rId56"/>
    <p:sldId id="405" r:id="rId57"/>
    <p:sldId id="406" r:id="rId58"/>
    <p:sldId id="407" r:id="rId59"/>
    <p:sldId id="408" r:id="rId60"/>
    <p:sldId id="409" r:id="rId61"/>
    <p:sldId id="410" r:id="rId62"/>
    <p:sldId id="411" r:id="rId63"/>
    <p:sldId id="412" r:id="rId64"/>
    <p:sldId id="413" r:id="rId65"/>
    <p:sldId id="414" r:id="rId66"/>
    <p:sldId id="415" r:id="rId67"/>
    <p:sldId id="417" r:id="rId68"/>
    <p:sldId id="419" r:id="rId69"/>
    <p:sldId id="416" r:id="rId70"/>
    <p:sldId id="420" r:id="rId71"/>
    <p:sldId id="421" r:id="rId72"/>
    <p:sldId id="425" r:id="rId73"/>
    <p:sldId id="426" r:id="rId74"/>
    <p:sldId id="422" r:id="rId75"/>
    <p:sldId id="423" r:id="rId76"/>
    <p:sldId id="433" r:id="rId77"/>
    <p:sldId id="434" r:id="rId78"/>
    <p:sldId id="435" r:id="rId79"/>
    <p:sldId id="436" r:id="rId80"/>
  </p:sldIdLst>
  <p:sldSz cx="12188825" cy="6858000"/>
  <p:notesSz cx="6858000" cy="9144000"/>
  <p:custDataLst>
    <p:tags r:id="rId8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1018">
          <p15:clr>
            <a:srgbClr val="A4A3A4"/>
          </p15:clr>
        </p15:guide>
        <p15:guide id="5" orient="horz" pos="3886">
          <p15:clr>
            <a:srgbClr val="A4A3A4"/>
          </p15:clr>
        </p15:guide>
        <p15:guide id="6" orient="horz" pos="2928">
          <p15:clr>
            <a:srgbClr val="A4A3A4"/>
          </p15:clr>
        </p15:guide>
        <p15:guide id="7" orient="horz" pos="3072">
          <p15:clr>
            <a:srgbClr val="A4A3A4"/>
          </p15:clr>
        </p15:guide>
        <p15:guide id="8" orient="horz" pos="407">
          <p15:clr>
            <a:srgbClr val="A4A3A4"/>
          </p15:clr>
        </p15:guide>
        <p15:guide id="9" pos="3839">
          <p15:clr>
            <a:srgbClr val="A4A3A4"/>
          </p15:clr>
        </p15:guide>
        <p15:guide id="10" pos="959">
          <p15:clr>
            <a:srgbClr val="A4A3A4"/>
          </p15:clr>
        </p15:guide>
        <p15:guide id="11" pos="7151">
          <p15:clr>
            <a:srgbClr val="A4A3A4"/>
          </p15:clr>
        </p15:guide>
        <p15:guide id="12" pos="671">
          <p15:clr>
            <a:srgbClr val="A4A3A4"/>
          </p15:clr>
        </p15:guide>
        <p15:guide id="13" pos="4991">
          <p15:clr>
            <a:srgbClr val="A4A3A4"/>
          </p15:clr>
        </p15:guide>
        <p15:guide id="14" pos="7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90FE"/>
    <a:srgbClr val="F0932C"/>
    <a:srgbClr val="0ABEB5"/>
    <a:srgbClr val="8086FC"/>
    <a:srgbClr val="E05F2C"/>
    <a:srgbClr val="9FD812"/>
    <a:srgbClr val="828282"/>
    <a:srgbClr val="6D6DFB"/>
    <a:srgbClr val="4E78F0"/>
    <a:srgbClr val="92C6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29" autoAdjust="0"/>
  </p:normalViewPr>
  <p:slideViewPr>
    <p:cSldViewPr showGuides="1">
      <p:cViewPr varScale="1">
        <p:scale>
          <a:sx n="115" d="100"/>
          <a:sy n="115" d="100"/>
        </p:scale>
        <p:origin x="432" y="84"/>
      </p:cViewPr>
      <p:guideLst>
        <p:guide orient="horz" pos="2160"/>
        <p:guide orient="horz" pos="4030"/>
        <p:guide orient="horz" pos="1152"/>
        <p:guide orient="horz" pos="1018"/>
        <p:guide orient="horz" pos="3886"/>
        <p:guide orient="horz" pos="2928"/>
        <p:guide orient="horz" pos="3072"/>
        <p:guide orient="horz" pos="407"/>
        <p:guide pos="3839"/>
        <p:guide pos="959"/>
        <p:guide pos="7151"/>
        <p:guide pos="671"/>
        <p:guide pos="4991"/>
        <p:guide pos="70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6" d="100"/>
          <a:sy n="66" d="100"/>
        </p:scale>
        <p:origin x="28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9AFDC-7658-4951-B0FF-52DFF2A93C0A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ED99B-9732-49FC-9C16-B56FEB1B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62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824" y="1600200"/>
            <a:ext cx="5945188" cy="3048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0825" y="4898572"/>
            <a:ext cx="5945187" cy="127045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E</a:t>
            </a:r>
            <a:r>
              <a:rPr dirty="0"/>
              <a:t>dit Master subtitle style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658936" y="4782971"/>
            <a:ext cx="56546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23412" y="646112"/>
            <a:ext cx="1828801" cy="5522913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646112"/>
            <a:ext cx="7620000" cy="552291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7" name="Straight Connector 6"/>
          <p:cNvCxnSpPr/>
          <p:nvPr/>
        </p:nvCxnSpPr>
        <p:spPr>
          <a:xfrm>
            <a:off x="9371012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7" name="Straight Connector 6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0" y="2237096"/>
            <a:ext cx="8229601" cy="241110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2" y="4876800"/>
            <a:ext cx="8229601" cy="129222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9" name="Straight Connector 8"/>
          <p:cNvCxnSpPr/>
          <p:nvPr/>
        </p:nvCxnSpPr>
        <p:spPr>
          <a:xfrm>
            <a:off x="1658936" y="4782971"/>
            <a:ext cx="80168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8168" y="1984248"/>
            <a:ext cx="4800600" cy="41879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4800601" cy="41879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800600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800600" cy="34258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51613" y="1828800"/>
            <a:ext cx="4800600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51613" y="2743200"/>
            <a:ext cx="4800600" cy="34258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6" name="Straight Connector 5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7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4" y="685800"/>
            <a:ext cx="5257799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4/21/2021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8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6025925" y="-50118"/>
            <a:ext cx="6172198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81200"/>
            <a:ext cx="9829799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</a:t>
            </a:r>
            <a:r>
              <a:rPr dirty="0"/>
              <a:t>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54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065213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0"/>
            <a:ext cx="1065213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593" y="-13060"/>
            <a:ext cx="12282259" cy="6898444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15356" y="3140968"/>
            <a:ext cx="14678719" cy="1038247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431" y="-243408"/>
            <a:ext cx="5945188" cy="3048000"/>
          </a:xfrm>
        </p:spPr>
        <p:txBody>
          <a:bodyPr/>
          <a:lstStyle/>
          <a:p>
            <a:r>
              <a:rPr lang="sr-Latn-ME" dirty="0" smtClean="0"/>
              <a:t>Stambena politika Vlade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5918" y="4966859"/>
            <a:ext cx="3925515" cy="1270453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Vanja Ćalović Marković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1035431" y="3260392"/>
            <a:ext cx="4914965" cy="528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2800" kern="1200" cap="none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ME" dirty="0" smtClean="0">
                <a:solidFill>
                  <a:srgbClr val="C00000"/>
                </a:solidFill>
              </a:rPr>
              <a:t>Primjeri kršenja zakona</a:t>
            </a:r>
          </a:p>
          <a:p>
            <a:r>
              <a:rPr lang="sr-Latn-ME" dirty="0" smtClean="0">
                <a:solidFill>
                  <a:srgbClr val="C00000"/>
                </a:solidFill>
              </a:rPr>
              <a:t>i procedura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436950" y="245867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Vesna Medenica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302325" y="1902537"/>
            <a:ext cx="6336704" cy="3326663"/>
          </a:xfrm>
        </p:spPr>
        <p:txBody>
          <a:bodyPr>
            <a:noAutofit/>
          </a:bodyPr>
          <a:lstStyle/>
          <a:p>
            <a:r>
              <a:rPr lang="sr-Latn-ME" sz="2800" dirty="0" smtClean="0"/>
              <a:t>U julu 2017. traži pomoć od Vladine Komisije – za sudije propisana procedura 2014. dok je ona bila član Sudskog Savjeta</a:t>
            </a:r>
          </a:p>
          <a:p>
            <a:r>
              <a:rPr lang="sr-Latn-ME" sz="2800" dirty="0" smtClean="0"/>
              <a:t>Traži sredstva za rekonstrukciju kuće koju je naslijedila</a:t>
            </a:r>
          </a:p>
          <a:p>
            <a:r>
              <a:rPr lang="sr-Latn-ME" sz="2800" dirty="0" smtClean="0">
                <a:solidFill>
                  <a:srgbClr val="C00000"/>
                </a:solidFill>
              </a:rPr>
              <a:t>„...nijesam do sada potraživala bilo kakva kreditna sredstva za ove namjene ili bilo koje druge...“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58308" y="683337"/>
            <a:ext cx="6120679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526" t="1192" r="6178" b="1953"/>
          <a:stretch/>
        </p:blipFill>
        <p:spPr>
          <a:xfrm>
            <a:off x="1076" y="44624"/>
            <a:ext cx="4509160" cy="681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0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t="3990" r="4093" b="2791"/>
          <a:stretch/>
        </p:blipFill>
        <p:spPr>
          <a:xfrm>
            <a:off x="390283" y="1052736"/>
            <a:ext cx="5233846" cy="3816424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6078512" y="2059950"/>
            <a:ext cx="5449869" cy="22331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dirty="0" smtClean="0"/>
              <a:t>Traži od Vladine Komisije</a:t>
            </a:r>
          </a:p>
          <a:p>
            <a:pPr marL="0" indent="0" algn="ctr">
              <a:buNone/>
            </a:pPr>
            <a:endParaRPr lang="sr-Latn-ME" sz="100" dirty="0" smtClean="0"/>
          </a:p>
          <a:p>
            <a:pPr marL="0" indent="0" algn="ctr">
              <a:buNone/>
            </a:pPr>
            <a:r>
              <a:rPr lang="sr-Latn-ME" sz="4800" b="1" dirty="0" smtClean="0">
                <a:solidFill>
                  <a:srgbClr val="C00000"/>
                </a:solidFill>
              </a:rPr>
              <a:t>30 hiljada eura </a:t>
            </a:r>
          </a:p>
          <a:p>
            <a:pPr marL="0" indent="0" algn="ctr">
              <a:buNone/>
            </a:pPr>
            <a:endParaRPr lang="sr-Latn-ME" sz="100" dirty="0" smtClean="0"/>
          </a:p>
          <a:p>
            <a:pPr marL="0" indent="0" algn="ctr">
              <a:buNone/>
            </a:pPr>
            <a:r>
              <a:rPr lang="sr-Latn-ME" sz="3200" dirty="0" smtClean="0"/>
              <a:t>„</a:t>
            </a:r>
            <a:r>
              <a:rPr lang="sr-Latn-ME" sz="3200" dirty="0" smtClean="0">
                <a:solidFill>
                  <a:srgbClr val="C00000"/>
                </a:solidFill>
              </a:rPr>
              <a:t>po kriterijumima po kojima kojima ste se i do sada vodili i drugima odobravali</a:t>
            </a:r>
            <a:r>
              <a:rPr lang="sr-Latn-ME" sz="3200" dirty="0" smtClean="0"/>
              <a:t>, </a:t>
            </a:r>
            <a:br>
              <a:rPr lang="sr-Latn-ME" sz="3200" dirty="0" smtClean="0"/>
            </a:br>
            <a:r>
              <a:rPr lang="sr-Latn-ME" sz="3200" dirty="0" smtClean="0"/>
              <a:t>to isto i meni učine.“</a:t>
            </a:r>
            <a:endParaRPr lang="en-US" sz="32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981844" y="1764738"/>
            <a:ext cx="4608512" cy="72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8518" y="1988840"/>
            <a:ext cx="2016224" cy="198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2"/>
          <p:cNvSpPr>
            <a:spLocks noGrp="1"/>
          </p:cNvSpPr>
          <p:nvPr>
            <p:ph type="title"/>
          </p:nvPr>
        </p:nvSpPr>
        <p:spPr>
          <a:xfrm>
            <a:off x="5829118" y="189537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Vesna Medenica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45143" y="692696"/>
            <a:ext cx="5424553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9045" y="1533336"/>
            <a:ext cx="81083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89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6088145" y="-4950"/>
            <a:ext cx="5616624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Vesna Medenica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88145" y="350154"/>
            <a:ext cx="5616623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21" y="62928"/>
            <a:ext cx="5339325" cy="65370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0378" y="3717032"/>
            <a:ext cx="5466735" cy="2979174"/>
          </a:xfrm>
          <a:prstGeom prst="rect">
            <a:avLst/>
          </a:prstGeom>
        </p:spPr>
      </p:pic>
      <p:sp>
        <p:nvSpPr>
          <p:cNvPr id="9" name="Content Placeholder 13"/>
          <p:cNvSpPr>
            <a:spLocks noGrp="1"/>
          </p:cNvSpPr>
          <p:nvPr>
            <p:ph idx="1"/>
          </p:nvPr>
        </p:nvSpPr>
        <p:spPr>
          <a:xfrm>
            <a:off x="6168768" y="1585053"/>
            <a:ext cx="5289953" cy="22331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dirty="0" smtClean="0"/>
              <a:t>Komisija daje kredit od </a:t>
            </a:r>
            <a:r>
              <a:rPr lang="sr-Latn-ME" sz="3200" b="1" dirty="0" smtClean="0">
                <a:solidFill>
                  <a:srgbClr val="C00000"/>
                </a:solidFill>
              </a:rPr>
              <a:t>40.000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a tražila je 30.000</a:t>
            </a:r>
          </a:p>
          <a:p>
            <a:pPr marL="0" indent="0" algn="ctr">
              <a:buNone/>
            </a:pPr>
            <a:r>
              <a:rPr lang="sr-Latn-ME" dirty="0" smtClean="0">
                <a:solidFill>
                  <a:srgbClr val="C00000"/>
                </a:solidFill>
              </a:rPr>
              <a:t>„...imajući u vidu stambene i druge prilike imenovane, kao i nemogućnost da se na drugi način riješi ovo pitanje...“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25629" y="3114842"/>
            <a:ext cx="1125860" cy="64807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6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45" y="0"/>
            <a:ext cx="4603988" cy="6818059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931432" y="1916832"/>
            <a:ext cx="5626807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800" dirty="0" smtClean="0"/>
              <a:t>Uzima 40 hiljada, </a:t>
            </a:r>
            <a:br>
              <a:rPr lang="sr-Latn-ME" sz="2800" dirty="0" smtClean="0"/>
            </a:br>
            <a:r>
              <a:rPr lang="sr-Latn-ME" sz="2800" dirty="0" smtClean="0"/>
              <a:t>treba da vrati 8 hiljada</a:t>
            </a:r>
          </a:p>
          <a:p>
            <a:pPr marL="0" indent="0" algn="ctr">
              <a:buNone/>
            </a:pPr>
            <a:r>
              <a:rPr lang="sr-Latn-ME" sz="2800" dirty="0" smtClean="0"/>
              <a:t>Dodatni popust od 15%</a:t>
            </a:r>
            <a:br>
              <a:rPr lang="sr-Latn-ME" sz="2800" dirty="0" smtClean="0"/>
            </a:br>
            <a:r>
              <a:rPr lang="sr-Latn-ME" sz="2800" dirty="0" smtClean="0"/>
              <a:t>za jednokratnu uplatu koju oduzimaju od odobrenog iznosa i</a:t>
            </a:r>
          </a:p>
          <a:p>
            <a:pPr marL="0" indent="0" algn="ctr">
              <a:buNone/>
            </a:pPr>
            <a:r>
              <a:rPr lang="sr-Latn-ME" sz="500" b="1" dirty="0" smtClean="0">
                <a:solidFill>
                  <a:srgbClr val="C00000"/>
                </a:solidFill>
              </a:rPr>
              <a:t/>
            </a:r>
            <a:br>
              <a:rPr lang="sr-Latn-ME" sz="500" b="1" dirty="0" smtClean="0">
                <a:solidFill>
                  <a:srgbClr val="C00000"/>
                </a:solidFill>
              </a:rPr>
            </a:br>
            <a:r>
              <a:rPr lang="sr-Latn-ME" sz="4400" b="1" dirty="0" smtClean="0">
                <a:solidFill>
                  <a:srgbClr val="C00000"/>
                </a:solidFill>
              </a:rPr>
              <a:t>uplaćuju joj 33,200 €</a:t>
            </a:r>
          </a:p>
          <a:p>
            <a:pPr marL="0" indent="0" algn="ctr">
              <a:buNone/>
            </a:pPr>
            <a:r>
              <a:rPr lang="sr-Latn-ME" sz="4400" b="1" dirty="0" smtClean="0">
                <a:solidFill>
                  <a:srgbClr val="C00000"/>
                </a:solidFill>
              </a:rPr>
              <a:t>Nema obavezu da vrati ni centa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9" name="Title 12"/>
          <p:cNvSpPr txBox="1">
            <a:spLocks/>
          </p:cNvSpPr>
          <p:nvPr/>
        </p:nvSpPr>
        <p:spPr>
          <a:xfrm>
            <a:off x="6067983" y="172016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Vesna Medenica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3245" y="5244749"/>
            <a:ext cx="4455023" cy="77653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38029" y="3573016"/>
            <a:ext cx="2309204" cy="2160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960579" y="619941"/>
            <a:ext cx="5616623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2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822302" y="1533221"/>
            <a:ext cx="10785677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Latn-ME" dirty="0" smtClean="0"/>
              <a:t>U trenutku podnošenja zahtjeva bila je </a:t>
            </a:r>
            <a:r>
              <a:rPr lang="sr-Latn-ME" sz="3200" b="1" dirty="0" smtClean="0">
                <a:solidFill>
                  <a:srgbClr val="C00000"/>
                </a:solidFill>
              </a:rPr>
              <a:t>vlasnik kuće od 146 m2</a:t>
            </a:r>
          </a:p>
          <a:p>
            <a:pPr marL="0" indent="0" algn="ctr">
              <a:buNone/>
            </a:pPr>
            <a:r>
              <a:rPr lang="sr-Latn-ME" sz="3200" b="1" dirty="0">
                <a:solidFill>
                  <a:srgbClr val="C00000"/>
                </a:solidFill>
              </a:rPr>
              <a:t>Živjela je sama</a:t>
            </a:r>
            <a:r>
              <a:rPr lang="sr-Latn-ME" dirty="0"/>
              <a:t>, a </a:t>
            </a:r>
            <a:r>
              <a:rPr lang="en-US" dirty="0" err="1" smtClean="0"/>
              <a:t>godi</a:t>
            </a:r>
            <a:r>
              <a:rPr lang="sr-Latn-ME" dirty="0" smtClean="0"/>
              <a:t>šnje </a:t>
            </a:r>
            <a:r>
              <a:rPr lang="sr-Latn-ME" dirty="0"/>
              <a:t>je zarađivala preko </a:t>
            </a:r>
            <a:r>
              <a:rPr lang="sr-Latn-ME" sz="3200" b="1" dirty="0">
                <a:solidFill>
                  <a:srgbClr val="C00000"/>
                </a:solidFill>
              </a:rPr>
              <a:t>40 hiljada </a:t>
            </a:r>
            <a:r>
              <a:rPr lang="sr-Latn-ME" sz="3200" b="1" dirty="0" smtClean="0">
                <a:solidFill>
                  <a:srgbClr val="C00000"/>
                </a:solidFill>
              </a:rPr>
              <a:t>eura</a:t>
            </a:r>
            <a:endParaRPr lang="sr-Latn-ME" b="1" dirty="0">
              <a:solidFill>
                <a:srgbClr val="C00000"/>
              </a:solidFill>
            </a:endParaRPr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1102571" y="4509120"/>
            <a:ext cx="10225137" cy="642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ME" b="1" dirty="0" smtClean="0"/>
              <a:t>Pravilnik </a:t>
            </a:r>
            <a:r>
              <a:rPr lang="sr-Latn-ME" b="1" dirty="0"/>
              <a:t>Sudskog savjeta, </a:t>
            </a:r>
            <a:r>
              <a:rPr lang="sr-Latn-ME" b="1" i="1" dirty="0"/>
              <a:t>član 15 stav 1 alineja 1</a:t>
            </a:r>
            <a:endParaRPr lang="en-US" i="1" dirty="0"/>
          </a:p>
          <a:p>
            <a:pPr marL="0" indent="0">
              <a:buNone/>
            </a:pPr>
            <a:r>
              <a:rPr lang="en-US" dirty="0" err="1"/>
              <a:t>Veličina</a:t>
            </a:r>
            <a:r>
              <a:rPr lang="en-US" dirty="0"/>
              <a:t> </a:t>
            </a:r>
            <a:r>
              <a:rPr lang="en-US" dirty="0" err="1"/>
              <a:t>stana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err="1"/>
              <a:t>daje</a:t>
            </a:r>
            <a:r>
              <a:rPr lang="en-US" dirty="0"/>
              <a:t> </a:t>
            </a:r>
            <a:r>
              <a:rPr lang="en-US" dirty="0" err="1"/>
              <a:t>sudiji</a:t>
            </a:r>
            <a:r>
              <a:rPr lang="en-US" dirty="0"/>
              <a:t> </a:t>
            </a:r>
            <a:r>
              <a:rPr lang="en-US" dirty="0" err="1"/>
              <a:t>određuje</a:t>
            </a:r>
            <a:r>
              <a:rPr lang="en-US" dirty="0"/>
              <a:t> se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broju</a:t>
            </a:r>
            <a:r>
              <a:rPr lang="en-US" dirty="0"/>
              <a:t> </a:t>
            </a:r>
            <a:r>
              <a:rPr lang="en-US" dirty="0" err="1"/>
              <a:t>članova</a:t>
            </a:r>
            <a:r>
              <a:rPr lang="en-US" dirty="0"/>
              <a:t> </a:t>
            </a:r>
            <a:r>
              <a:rPr lang="en-US" dirty="0" err="1"/>
              <a:t>porodičnog</a:t>
            </a:r>
            <a:r>
              <a:rPr lang="en-US" dirty="0"/>
              <a:t> </a:t>
            </a:r>
            <a:r>
              <a:rPr lang="en-US" dirty="0" err="1"/>
              <a:t>domaćinstva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to</a:t>
            </a:r>
            <a:r>
              <a:rPr lang="en-US" dirty="0" smtClean="0"/>
              <a:t>: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sz="1000" dirty="0" smtClean="0"/>
              <a:t/>
            </a:r>
            <a:br>
              <a:rPr lang="sr-Latn-ME" sz="1000" dirty="0" smtClean="0"/>
            </a:br>
            <a:r>
              <a:rPr lang="en-US" dirty="0" smtClean="0"/>
              <a:t>- </a:t>
            </a:r>
            <a:r>
              <a:rPr lang="en-US" sz="2800" b="1" dirty="0" err="1">
                <a:solidFill>
                  <a:srgbClr val="C00000"/>
                </a:solidFill>
              </a:rPr>
              <a:t>za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samca</a:t>
            </a:r>
            <a:r>
              <a:rPr lang="en-US" sz="2800" b="1" dirty="0">
                <a:solidFill>
                  <a:srgbClr val="C00000"/>
                </a:solidFill>
              </a:rPr>
              <a:t> - </a:t>
            </a:r>
            <a:r>
              <a:rPr lang="en-US" sz="2800" b="1" dirty="0" err="1">
                <a:solidFill>
                  <a:srgbClr val="C00000"/>
                </a:solidFill>
              </a:rPr>
              <a:t>jednosoban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stan</a:t>
            </a:r>
            <a:r>
              <a:rPr lang="en-US" dirty="0" smtClean="0"/>
              <a:t>;</a:t>
            </a:r>
            <a:endParaRPr lang="en-US" dirty="0"/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3574132" y="-48303"/>
            <a:ext cx="5616624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Vesna Medenica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06830" y="443926"/>
            <a:ext cx="5616623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60" y="2994668"/>
            <a:ext cx="11346219" cy="132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9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046740" y="2059950"/>
            <a:ext cx="2481641" cy="22331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dirty="0"/>
              <a:t>Dvije godine prije nego što je tražila </a:t>
            </a:r>
            <a:r>
              <a:rPr lang="sr-Latn-ME" dirty="0" smtClean="0"/>
              <a:t>kredit </a:t>
            </a:r>
            <a:r>
              <a:rPr lang="sr-Latn-ME" dirty="0"/>
              <a:t>od Vladine komisije, </a:t>
            </a:r>
            <a:r>
              <a:rPr lang="sr-Latn-ME" sz="2800" dirty="0">
                <a:solidFill>
                  <a:srgbClr val="C00000"/>
                </a:solidFill>
              </a:rPr>
              <a:t>Medenica je poklonila ćerki stan od 80 m2 koji je ranije dobila od države.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5" name="Title 12"/>
          <p:cNvSpPr>
            <a:spLocks noGrp="1"/>
          </p:cNvSpPr>
          <p:nvPr>
            <p:ph type="title"/>
          </p:nvPr>
        </p:nvSpPr>
        <p:spPr>
          <a:xfrm>
            <a:off x="3268191" y="-99392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Vesna Medenica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86100" y="367089"/>
            <a:ext cx="5424553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6" y="1556792"/>
            <a:ext cx="8300220" cy="4506082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98068" y="5301208"/>
            <a:ext cx="4608512" cy="9361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0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Blažo Jovanić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Predsjednik Privrednog suda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68052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15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436950" y="245867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Blažo Jovanić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302325" y="2492896"/>
            <a:ext cx="6336704" cy="2736304"/>
          </a:xfrm>
        </p:spPr>
        <p:txBody>
          <a:bodyPr>
            <a:noAutofit/>
          </a:bodyPr>
          <a:lstStyle/>
          <a:p>
            <a:r>
              <a:rPr lang="sr-Latn-ME" sz="2800" dirty="0" smtClean="0"/>
              <a:t>U novembru 2016. direktno traži pomoć od Vladine Komisije</a:t>
            </a:r>
            <a:endParaRPr lang="en-US" sz="2800" dirty="0"/>
          </a:p>
          <a:p>
            <a:r>
              <a:rPr lang="sr-Latn-ME" sz="2800" dirty="0" smtClean="0"/>
              <a:t>Uzeo komercijalni kredit da kupi stan, ali mu ne zadovoljava potrebe</a:t>
            </a:r>
            <a:endParaRPr lang="en-US" sz="2800" dirty="0"/>
          </a:p>
          <a:p>
            <a:r>
              <a:rPr lang="sr-Latn-ME" sz="2800" dirty="0" smtClean="0"/>
              <a:t>Traži novac da </a:t>
            </a:r>
            <a:r>
              <a:rPr lang="sr-Latn-ME" sz="2800" dirty="0" smtClean="0">
                <a:solidFill>
                  <a:srgbClr val="C00000"/>
                </a:solidFill>
              </a:rPr>
              <a:t>proširi stan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13462" t="14052" r="70444" b="8090"/>
          <a:stretch/>
        </p:blipFill>
        <p:spPr bwMode="auto">
          <a:xfrm>
            <a:off x="-26267" y="0"/>
            <a:ext cx="496855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/>
          <p:cNvSpPr/>
          <p:nvPr/>
        </p:nvSpPr>
        <p:spPr>
          <a:xfrm>
            <a:off x="5302325" y="682837"/>
            <a:ext cx="6120679" cy="864096"/>
          </a:xfrm>
          <a:prstGeom prst="rect">
            <a:avLst/>
          </a:prstGeom>
          <a:solidFill>
            <a:schemeClr val="accent5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3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6392627" y="2175917"/>
            <a:ext cx="4752528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dirty="0" smtClean="0"/>
              <a:t>Dva mjeseca nakon podnošenja zahtjeva Vlada mu daje kredit od </a:t>
            </a:r>
            <a:endParaRPr lang="en-US" sz="3200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8"/>
          <a:stretch/>
        </p:blipFill>
        <p:spPr bwMode="auto">
          <a:xfrm>
            <a:off x="331004" y="203413"/>
            <a:ext cx="5187344" cy="61779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3"/>
          <p:cNvSpPr txBox="1">
            <a:spLocks/>
          </p:cNvSpPr>
          <p:nvPr/>
        </p:nvSpPr>
        <p:spPr>
          <a:xfrm>
            <a:off x="6670476" y="4233767"/>
            <a:ext cx="4608513" cy="101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40.000 eura</a:t>
            </a:r>
            <a:endParaRPr lang="en-US" sz="5400" b="1" dirty="0">
              <a:solidFill>
                <a:srgbClr val="C0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333772" y="2492896"/>
            <a:ext cx="1152128" cy="71269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2"/>
          <p:cNvSpPr txBox="1">
            <a:spLocks/>
          </p:cNvSpPr>
          <p:nvPr/>
        </p:nvSpPr>
        <p:spPr>
          <a:xfrm>
            <a:off x="6067983" y="172016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Blažo Jovanić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67983" y="692696"/>
            <a:ext cx="5616623" cy="864096"/>
          </a:xfrm>
          <a:prstGeom prst="rect">
            <a:avLst/>
          </a:prstGeom>
          <a:solidFill>
            <a:schemeClr val="accent5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2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590356" y="2175917"/>
            <a:ext cx="6094250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4000" dirty="0" smtClean="0">
                <a:solidFill>
                  <a:srgbClr val="C00000"/>
                </a:solidFill>
              </a:rPr>
              <a:t>Dobija 40 hiljada, </a:t>
            </a:r>
            <a:br>
              <a:rPr lang="sr-Latn-ME" sz="4000" dirty="0" smtClean="0">
                <a:solidFill>
                  <a:srgbClr val="C00000"/>
                </a:solidFill>
              </a:rPr>
            </a:br>
            <a:r>
              <a:rPr lang="sr-Latn-ME" sz="4000" dirty="0" smtClean="0">
                <a:solidFill>
                  <a:srgbClr val="C00000"/>
                </a:solidFill>
              </a:rPr>
              <a:t>vraća </a:t>
            </a:r>
            <a:r>
              <a:rPr lang="sr-Latn-ME" sz="4000" b="1" dirty="0" smtClean="0">
                <a:solidFill>
                  <a:srgbClr val="C00000"/>
                </a:solidFill>
              </a:rPr>
              <a:t>8 hiljada </a:t>
            </a:r>
            <a:r>
              <a:rPr lang="sr-Latn-ME" sz="4000" dirty="0" smtClean="0">
                <a:solidFill>
                  <a:srgbClr val="C00000"/>
                </a:solidFill>
              </a:rPr>
              <a:t>eura</a:t>
            </a:r>
          </a:p>
          <a:p>
            <a:pPr marL="0" indent="0" algn="ctr">
              <a:buNone/>
            </a:pPr>
            <a:endParaRPr lang="sr-Latn-ME" sz="1050" dirty="0"/>
          </a:p>
          <a:p>
            <a:pPr marL="0" indent="0" algn="ctr">
              <a:buNone/>
            </a:pPr>
            <a:r>
              <a:rPr lang="sr-Latn-ME" sz="3600" dirty="0" smtClean="0"/>
              <a:t>Na dvadeset godina, </a:t>
            </a:r>
            <a:br>
              <a:rPr lang="sr-Latn-ME" sz="3600" dirty="0" smtClean="0"/>
            </a:br>
            <a:r>
              <a:rPr lang="sr-Latn-ME" sz="3600" dirty="0" smtClean="0"/>
              <a:t>sa kam. stopom 2% godišnje vraća ukupno 9,696 eura </a:t>
            </a:r>
            <a:br>
              <a:rPr lang="sr-Latn-ME" sz="3600" dirty="0" smtClean="0"/>
            </a:br>
            <a:r>
              <a:rPr lang="sr-Latn-ME" sz="3600" dirty="0" smtClean="0"/>
              <a:t>ili </a:t>
            </a:r>
            <a:r>
              <a:rPr lang="sr-Latn-ME" sz="3600" b="1" dirty="0" smtClean="0">
                <a:solidFill>
                  <a:srgbClr val="C00000"/>
                </a:solidFill>
              </a:rPr>
              <a:t>40,41 euro mjesečno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9" name="Title 12"/>
          <p:cNvSpPr txBox="1">
            <a:spLocks/>
          </p:cNvSpPr>
          <p:nvPr/>
        </p:nvSpPr>
        <p:spPr>
          <a:xfrm>
            <a:off x="6067983" y="172016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Blažo Jovanić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67983" y="692696"/>
            <a:ext cx="5616623" cy="864096"/>
          </a:xfrm>
          <a:prstGeom prst="rect">
            <a:avLst/>
          </a:prstGeom>
          <a:solidFill>
            <a:schemeClr val="accent5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6" y="30587"/>
            <a:ext cx="4464496" cy="684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88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2412" y="1628800"/>
            <a:ext cx="9829799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ME" sz="2800" dirty="0" smtClean="0"/>
              <a:t>Podaci prikupljeni od</a:t>
            </a:r>
          </a:p>
          <a:p>
            <a:r>
              <a:rPr lang="en-US" sz="2800" dirty="0" err="1" smtClean="0"/>
              <a:t>Generaln</a:t>
            </a:r>
            <a:r>
              <a:rPr lang="sr-Latn-ME" sz="2800" dirty="0" smtClean="0"/>
              <a:t>og</a:t>
            </a:r>
            <a:r>
              <a:rPr lang="en-US" sz="2800" dirty="0" smtClean="0"/>
              <a:t> </a:t>
            </a:r>
            <a:r>
              <a:rPr lang="en-US" sz="2800" dirty="0" err="1" smtClean="0"/>
              <a:t>sekretar</a:t>
            </a:r>
            <a:r>
              <a:rPr lang="sr-Latn-ME" sz="2800" dirty="0" smtClean="0"/>
              <a:t>a</a:t>
            </a:r>
            <a:r>
              <a:rPr lang="en-US" sz="2800" dirty="0" smtClean="0"/>
              <a:t> </a:t>
            </a:r>
            <a:r>
              <a:rPr lang="en-US" sz="2800" dirty="0" err="1" smtClean="0"/>
              <a:t>Vlade</a:t>
            </a:r>
            <a:r>
              <a:rPr lang="sr-Latn-ME" sz="2800" dirty="0" smtClean="0"/>
              <a:t> x 2</a:t>
            </a:r>
            <a:endParaRPr lang="en-US" sz="2800" dirty="0" smtClean="0"/>
          </a:p>
          <a:p>
            <a:r>
              <a:rPr lang="sr-Latn-ME" sz="2800" dirty="0" smtClean="0"/>
              <a:t>Zaštitnika </a:t>
            </a:r>
            <a:r>
              <a:rPr lang="en-US" sz="2800" dirty="0" err="1" smtClean="0"/>
              <a:t>imovinsko-pravnih</a:t>
            </a:r>
            <a:r>
              <a:rPr lang="en-US" sz="2800" dirty="0" smtClean="0"/>
              <a:t> </a:t>
            </a:r>
            <a:r>
              <a:rPr lang="sr-Latn-ME" sz="2800" dirty="0" smtClean="0"/>
              <a:t>odnosa države</a:t>
            </a:r>
          </a:p>
          <a:p>
            <a:r>
              <a:rPr lang="sr-Latn-ME" sz="2800" dirty="0" smtClean="0"/>
              <a:t>Notara (51 odgovorilo, 8 nije)</a:t>
            </a:r>
          </a:p>
          <a:p>
            <a:r>
              <a:rPr lang="sr-Latn-ME" sz="2800" i="1" dirty="0" smtClean="0"/>
              <a:t>Ministarstva odbrane (nema)</a:t>
            </a:r>
          </a:p>
          <a:p>
            <a:pPr marL="0" indent="0">
              <a:buNone/>
            </a:pPr>
            <a:endParaRPr lang="sr-Latn-ME" sz="500" dirty="0" smtClean="0"/>
          </a:p>
          <a:p>
            <a:pPr marL="0" indent="0">
              <a:buNone/>
            </a:pPr>
            <a:r>
              <a:rPr lang="sr-Latn-ME" sz="2800" i="1" dirty="0" smtClean="0"/>
              <a:t>Dodatni izvori: </a:t>
            </a:r>
            <a:r>
              <a:rPr lang="sr-Latn-ME" sz="2800" dirty="0" smtClean="0"/>
              <a:t>Notarska komora, Sudovi, Uprava za imovinu, Katastar, </a:t>
            </a:r>
            <a:r>
              <a:rPr lang="sr-Latn-ME" sz="2800" dirty="0"/>
              <a:t>Poreska uprava, </a:t>
            </a:r>
            <a:r>
              <a:rPr lang="sr-Latn-ME" sz="2800" dirty="0" smtClean="0"/>
              <a:t>Ministarstvo finansija, Državni arhiv...</a:t>
            </a:r>
          </a:p>
          <a:p>
            <a:endParaRPr lang="sr-Latn-ME" sz="2800" dirty="0" smtClean="0"/>
          </a:p>
          <a:p>
            <a:endParaRPr lang="sr-Latn-ME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22069"/>
            <a:ext cx="9829799" cy="1219200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Rekonstrukcija arhive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16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809936" y="1880828"/>
            <a:ext cx="8712968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dirty="0" smtClean="0"/>
              <a:t>Komisija mu daje stan „imajući u vidu stambene i druge prilike imenovanog, kao i nemogućnost da se na drugačiji način riješi ovo pitanje...“</a:t>
            </a:r>
            <a:endParaRPr lang="en-US" sz="3200" dirty="0"/>
          </a:p>
        </p:txBody>
      </p:sp>
      <p:pic>
        <p:nvPicPr>
          <p:cNvPr id="8" name="Pictur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2" b="8452"/>
          <a:stretch/>
        </p:blipFill>
        <p:spPr bwMode="auto">
          <a:xfrm>
            <a:off x="2680565" y="3553169"/>
            <a:ext cx="6552728" cy="30243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Connector 3"/>
          <p:cNvCxnSpPr/>
          <p:nvPr/>
        </p:nvCxnSpPr>
        <p:spPr>
          <a:xfrm flipV="1">
            <a:off x="3718148" y="3952902"/>
            <a:ext cx="4896544" cy="12416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710036" y="4312942"/>
            <a:ext cx="2088232" cy="521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2"/>
          <p:cNvSpPr>
            <a:spLocks noGrp="1"/>
          </p:cNvSpPr>
          <p:nvPr>
            <p:ph type="title"/>
          </p:nvPr>
        </p:nvSpPr>
        <p:spPr>
          <a:xfrm>
            <a:off x="3465512" y="208811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Blažo Jovanić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43383" y="612610"/>
            <a:ext cx="5616623" cy="864096"/>
          </a:xfrm>
          <a:prstGeom prst="rect">
            <a:avLst/>
          </a:prstGeom>
          <a:solidFill>
            <a:schemeClr val="accent5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8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765820" y="2143646"/>
            <a:ext cx="10225137" cy="14401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sr-Latn-ME" sz="2800" dirty="0" smtClean="0"/>
              <a:t>U trenutku podnošenja zahtjeva za kredit bio je vlasnik stana od </a:t>
            </a:r>
          </a:p>
          <a:p>
            <a:pPr marL="0" indent="0" algn="ctr">
              <a:buNone/>
            </a:pPr>
            <a:r>
              <a:rPr lang="sr-Latn-ME" sz="5800" b="1" dirty="0" smtClean="0">
                <a:solidFill>
                  <a:srgbClr val="C00000"/>
                </a:solidFill>
              </a:rPr>
              <a:t>118 m2</a:t>
            </a:r>
            <a:endParaRPr lang="en-US" sz="5800" b="1" dirty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96" y="3429000"/>
            <a:ext cx="10492630" cy="18771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3"/>
          <p:cNvSpPr txBox="1">
            <a:spLocks/>
          </p:cNvSpPr>
          <p:nvPr/>
        </p:nvSpPr>
        <p:spPr>
          <a:xfrm>
            <a:off x="981843" y="5512169"/>
            <a:ext cx="10225137" cy="642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Te godine on i supruga zvanično zaradili skoro </a:t>
            </a:r>
            <a:r>
              <a:rPr lang="sr-Latn-ME" sz="4000" b="1" dirty="0" smtClean="0">
                <a:solidFill>
                  <a:srgbClr val="C00000"/>
                </a:solidFill>
              </a:rPr>
              <a:t>50.000 eura</a:t>
            </a:r>
            <a:endParaRPr lang="en-US" sz="7200" b="1" dirty="0">
              <a:solidFill>
                <a:srgbClr val="C00000"/>
              </a:solidFill>
            </a:endParaRPr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3574132" y="177633"/>
            <a:ext cx="5616624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Blažo Jovanić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74132" y="635750"/>
            <a:ext cx="5616623" cy="864096"/>
          </a:xfrm>
          <a:prstGeom prst="rect">
            <a:avLst/>
          </a:prstGeom>
          <a:solidFill>
            <a:schemeClr val="accent5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2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Branka Lakočević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Predsjednica Upravnog suda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68052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62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737115"/>
            <a:ext cx="6120679" cy="864096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436950" y="245867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Branka Lakočević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436950" y="2132856"/>
            <a:ext cx="6094066" cy="2736304"/>
          </a:xfrm>
        </p:spPr>
        <p:txBody>
          <a:bodyPr>
            <a:noAutofit/>
          </a:bodyPr>
          <a:lstStyle/>
          <a:p>
            <a:r>
              <a:rPr lang="sr-Latn-ME" sz="2800" dirty="0" smtClean="0"/>
              <a:t>Novac za </a:t>
            </a:r>
            <a:r>
              <a:rPr lang="sr-Latn-ME" sz="2800" dirty="0" smtClean="0">
                <a:solidFill>
                  <a:srgbClr val="C00000"/>
                </a:solidFill>
              </a:rPr>
              <a:t>adaptaciju stana od 87 </a:t>
            </a:r>
            <a:r>
              <a:rPr lang="sr-Latn-ME" sz="2800" dirty="0">
                <a:solidFill>
                  <a:srgbClr val="C00000"/>
                </a:solidFill>
              </a:rPr>
              <a:t>m2 </a:t>
            </a:r>
            <a:r>
              <a:rPr lang="sr-Latn-ME" sz="2800" dirty="0" smtClean="0">
                <a:solidFill>
                  <a:srgbClr val="C00000"/>
                </a:solidFill>
              </a:rPr>
              <a:t/>
            </a:r>
            <a:br>
              <a:rPr lang="sr-Latn-ME" sz="2800" dirty="0" smtClean="0">
                <a:solidFill>
                  <a:srgbClr val="C00000"/>
                </a:solidFill>
              </a:rPr>
            </a:br>
            <a:r>
              <a:rPr lang="sr-Latn-ME" sz="2800" dirty="0" smtClean="0"/>
              <a:t>u njenom vlasništvu</a:t>
            </a:r>
            <a:br>
              <a:rPr lang="sr-Latn-ME" sz="2800" dirty="0" smtClean="0"/>
            </a:br>
            <a:endParaRPr lang="en-US" sz="1000" dirty="0"/>
          </a:p>
          <a:p>
            <a:r>
              <a:rPr lang="sr-Latn-ME" sz="2800" dirty="0" smtClean="0"/>
              <a:t>Neophodno je </a:t>
            </a:r>
            <a:r>
              <a:rPr lang="sr-Latn-ME" sz="2800" dirty="0" smtClean="0">
                <a:solidFill>
                  <a:srgbClr val="C00000"/>
                </a:solidFill>
              </a:rPr>
              <a:t>kompletno renovirati stan star 12 godina</a:t>
            </a:r>
            <a:r>
              <a:rPr lang="sr-Latn-ME" sz="2800" dirty="0" smtClean="0"/>
              <a:t>: kupatilo, WC i kuhinju, instalacije, keramika i parket u cijelom stanu, eloksirana i unutrašnja bravarija, demit fasada, gletovanje i krečenje... </a:t>
            </a:r>
            <a:endParaRPr lang="en-US" sz="2800" dirty="0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14262" t="17636" r="69872" b="16913"/>
          <a:stretch/>
        </p:blipFill>
        <p:spPr bwMode="auto">
          <a:xfrm>
            <a:off x="-1" y="27262"/>
            <a:ext cx="5302325" cy="66420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753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838"/>
          <a:stretch/>
        </p:blipFill>
        <p:spPr>
          <a:xfrm>
            <a:off x="138353" y="245867"/>
            <a:ext cx="5258678" cy="6410632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6241109" y="1285824"/>
            <a:ext cx="4752528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dirty="0" smtClean="0"/>
              <a:t>Vlada joj daje kredit od</a:t>
            </a:r>
            <a:endParaRPr lang="en-US" sz="3200" dirty="0"/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6313116" y="1829990"/>
            <a:ext cx="4608513" cy="101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40.000 eura</a:t>
            </a:r>
            <a:endParaRPr lang="en-US" sz="5400" b="1" dirty="0">
              <a:solidFill>
                <a:srgbClr val="C0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138352" y="2996952"/>
            <a:ext cx="1275539" cy="73938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33633" y="245867"/>
            <a:ext cx="5086726" cy="864096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5916464" y="-218655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Branka Lakočević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319" y="3977541"/>
            <a:ext cx="5092560" cy="2703117"/>
          </a:xfrm>
          <a:prstGeom prst="rect">
            <a:avLst/>
          </a:prstGeom>
        </p:spPr>
      </p:pic>
      <p:sp>
        <p:nvSpPr>
          <p:cNvPr id="13" name="Content Placeholder 13"/>
          <p:cNvSpPr txBox="1">
            <a:spLocks/>
          </p:cNvSpPr>
          <p:nvPr/>
        </p:nvSpPr>
        <p:spPr>
          <a:xfrm>
            <a:off x="6090193" y="2724869"/>
            <a:ext cx="5054358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dirty="0" smtClean="0"/>
              <a:t>„Imajući u vidu </a:t>
            </a:r>
            <a:r>
              <a:rPr lang="sr-Latn-ME" dirty="0" smtClean="0">
                <a:solidFill>
                  <a:srgbClr val="C00000"/>
                </a:solidFill>
              </a:rPr>
              <a:t>stambene i druge prilike</a:t>
            </a:r>
            <a:r>
              <a:rPr lang="sr-Latn-ME" dirty="0" smtClean="0"/>
              <a:t>, kao i nemogućnost da se na drugi način riješi ovo pitanje...“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02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590356" y="2175917"/>
            <a:ext cx="6094250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4000" dirty="0" smtClean="0">
                <a:solidFill>
                  <a:srgbClr val="C00000"/>
                </a:solidFill>
              </a:rPr>
              <a:t>Dobija 40 hiljada, </a:t>
            </a:r>
            <a:br>
              <a:rPr lang="sr-Latn-ME" sz="4000" dirty="0" smtClean="0">
                <a:solidFill>
                  <a:srgbClr val="C00000"/>
                </a:solidFill>
              </a:rPr>
            </a:br>
            <a:r>
              <a:rPr lang="sr-Latn-ME" sz="4000" dirty="0" smtClean="0">
                <a:solidFill>
                  <a:srgbClr val="C00000"/>
                </a:solidFill>
              </a:rPr>
              <a:t>vraća </a:t>
            </a:r>
            <a:r>
              <a:rPr lang="sr-Latn-ME" sz="4000" b="1" dirty="0" smtClean="0">
                <a:solidFill>
                  <a:srgbClr val="C00000"/>
                </a:solidFill>
              </a:rPr>
              <a:t>8 hiljada </a:t>
            </a:r>
            <a:r>
              <a:rPr lang="sr-Latn-ME" sz="4000" dirty="0" smtClean="0">
                <a:solidFill>
                  <a:srgbClr val="C00000"/>
                </a:solidFill>
              </a:rPr>
              <a:t>eura</a:t>
            </a:r>
          </a:p>
          <a:p>
            <a:pPr marL="0" indent="0" algn="ctr">
              <a:buNone/>
            </a:pPr>
            <a:endParaRPr lang="sr-Latn-ME" sz="1050" dirty="0"/>
          </a:p>
          <a:p>
            <a:pPr marL="0" indent="0" algn="ctr">
              <a:buNone/>
            </a:pPr>
            <a:r>
              <a:rPr lang="sr-Latn-ME" sz="3600" dirty="0" smtClean="0"/>
              <a:t>Na dvadeset godina, </a:t>
            </a:r>
            <a:br>
              <a:rPr lang="sr-Latn-ME" sz="3600" dirty="0" smtClean="0"/>
            </a:br>
            <a:r>
              <a:rPr lang="sr-Latn-ME" sz="3600" dirty="0" smtClean="0"/>
              <a:t>sa kam. stopom 2% godišnje vraća ukupno 9,696 eura </a:t>
            </a:r>
            <a:br>
              <a:rPr lang="sr-Latn-ME" sz="3600" dirty="0" smtClean="0"/>
            </a:br>
            <a:r>
              <a:rPr lang="sr-Latn-ME" sz="3600" dirty="0" smtClean="0"/>
              <a:t>ili </a:t>
            </a:r>
            <a:r>
              <a:rPr lang="sr-Latn-ME" sz="3600" b="1" dirty="0" smtClean="0">
                <a:solidFill>
                  <a:srgbClr val="C00000"/>
                </a:solidFill>
              </a:rPr>
              <a:t>40,41 euro mjesečno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10337" y="737115"/>
            <a:ext cx="6120679" cy="864096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5436950" y="245867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Branka Lakočević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56" y="22393"/>
            <a:ext cx="4945000" cy="670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6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7750596" y="1844824"/>
            <a:ext cx="3995509" cy="14401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000" dirty="0" smtClean="0"/>
              <a:t>U trenutku podnošenja </a:t>
            </a:r>
            <a:br>
              <a:rPr lang="sr-Latn-ME" sz="2000" dirty="0" smtClean="0"/>
            </a:br>
            <a:r>
              <a:rPr lang="sr-Latn-ME" sz="2000" dirty="0" smtClean="0"/>
              <a:t>zahtjeva za kredit </a:t>
            </a:r>
          </a:p>
          <a:p>
            <a:pPr marL="0" indent="0" algn="ctr">
              <a:buNone/>
            </a:pPr>
            <a:r>
              <a:rPr lang="sr-Latn-ME" sz="2600" b="1" dirty="0" smtClean="0">
                <a:solidFill>
                  <a:srgbClr val="C00000"/>
                </a:solidFill>
              </a:rPr>
              <a:t>bila je vlasnik </a:t>
            </a:r>
            <a:r>
              <a:rPr lang="pl-PL" sz="2600" b="1" dirty="0" smtClean="0">
                <a:solidFill>
                  <a:srgbClr val="C00000"/>
                </a:solidFill>
              </a:rPr>
              <a:t>stana </a:t>
            </a:r>
            <a:br>
              <a:rPr lang="pl-PL" sz="2600" b="1" dirty="0" smtClean="0">
                <a:solidFill>
                  <a:srgbClr val="C00000"/>
                </a:solidFill>
              </a:rPr>
            </a:br>
            <a:r>
              <a:rPr lang="pl-PL" sz="2600" b="1" dirty="0" smtClean="0">
                <a:solidFill>
                  <a:srgbClr val="C00000"/>
                </a:solidFill>
              </a:rPr>
              <a:t>od </a:t>
            </a:r>
            <a:r>
              <a:rPr lang="pl-PL" sz="2600" b="1" dirty="0">
                <a:solidFill>
                  <a:srgbClr val="C00000"/>
                </a:solidFill>
              </a:rPr>
              <a:t>87 </a:t>
            </a:r>
            <a:r>
              <a:rPr lang="pl-PL" sz="2600" b="1" dirty="0" smtClean="0">
                <a:solidFill>
                  <a:srgbClr val="C00000"/>
                </a:solidFill>
              </a:rPr>
              <a:t>m2</a:t>
            </a:r>
            <a:r>
              <a:rPr lang="en-US" sz="2600" b="1" dirty="0" smtClean="0">
                <a:solidFill>
                  <a:srgbClr val="C00000"/>
                </a:solidFill>
              </a:rPr>
              <a:t> </a:t>
            </a:r>
            <a:r>
              <a:rPr lang="en-US" sz="2600" b="1" dirty="0" err="1" smtClean="0">
                <a:solidFill>
                  <a:srgbClr val="C00000"/>
                </a:solidFill>
              </a:rPr>
              <a:t>koji</a:t>
            </a:r>
            <a:r>
              <a:rPr lang="en-US" sz="2600" b="1" dirty="0" smtClean="0">
                <a:solidFill>
                  <a:srgbClr val="C00000"/>
                </a:solidFill>
              </a:rPr>
              <a:t> je </a:t>
            </a:r>
            <a:r>
              <a:rPr lang="en-US" sz="2600" b="1" dirty="0" err="1" smtClean="0">
                <a:solidFill>
                  <a:srgbClr val="C00000"/>
                </a:solidFill>
              </a:rPr>
              <a:t>htjela</a:t>
            </a:r>
            <a:r>
              <a:rPr lang="en-US" sz="2600" b="1" dirty="0" smtClean="0">
                <a:solidFill>
                  <a:srgbClr val="C00000"/>
                </a:solidFill>
              </a:rPr>
              <a:t> </a:t>
            </a:r>
            <a:r>
              <a:rPr lang="sr-Latn-ME" sz="2600" b="1" dirty="0" smtClean="0">
                <a:solidFill>
                  <a:srgbClr val="C00000"/>
                </a:solidFill>
              </a:rPr>
              <a:t/>
            </a:r>
            <a:br>
              <a:rPr lang="sr-Latn-ME" sz="2600" b="1" dirty="0" smtClean="0">
                <a:solidFill>
                  <a:srgbClr val="C00000"/>
                </a:solidFill>
              </a:rPr>
            </a:br>
            <a:r>
              <a:rPr lang="en-US" sz="2600" b="1" dirty="0" smtClean="0">
                <a:solidFill>
                  <a:srgbClr val="C00000"/>
                </a:solidFill>
              </a:rPr>
              <a:t>da </a:t>
            </a:r>
            <a:r>
              <a:rPr lang="en-US" sz="2600" b="1" dirty="0" err="1" smtClean="0">
                <a:solidFill>
                  <a:srgbClr val="C00000"/>
                </a:solidFill>
              </a:rPr>
              <a:t>rekonstrui</a:t>
            </a:r>
            <a:r>
              <a:rPr lang="sr-Latn-ME" sz="2600" b="1" dirty="0">
                <a:solidFill>
                  <a:srgbClr val="C00000"/>
                </a:solidFill>
              </a:rPr>
              <a:t>š</a:t>
            </a:r>
            <a:r>
              <a:rPr lang="en-US" sz="2600" b="1" dirty="0" smtClean="0">
                <a:solidFill>
                  <a:srgbClr val="C00000"/>
                </a:solidFill>
              </a:rPr>
              <a:t>e</a:t>
            </a:r>
            <a:r>
              <a:rPr lang="pl-PL" sz="2600" b="1" dirty="0" smtClean="0">
                <a:solidFill>
                  <a:srgbClr val="C00000"/>
                </a:solidFill>
              </a:rPr>
              <a:t>, </a:t>
            </a:r>
            <a:br>
              <a:rPr lang="pl-PL" sz="2600" b="1" dirty="0" smtClean="0">
                <a:solidFill>
                  <a:srgbClr val="C00000"/>
                </a:solidFill>
              </a:rPr>
            </a:br>
            <a:r>
              <a:rPr lang="pl-PL" sz="2600" b="1" dirty="0" smtClean="0">
                <a:solidFill>
                  <a:srgbClr val="C00000"/>
                </a:solidFill>
              </a:rPr>
              <a:t>a suprug stana </a:t>
            </a:r>
            <a:r>
              <a:rPr lang="pl-PL" sz="2600" b="1" dirty="0">
                <a:solidFill>
                  <a:srgbClr val="C00000"/>
                </a:solidFill>
              </a:rPr>
              <a:t>od 73 m2 </a:t>
            </a:r>
            <a:r>
              <a:rPr lang="pl-PL" sz="2600" b="1" dirty="0" smtClean="0">
                <a:solidFill>
                  <a:srgbClr val="C00000"/>
                </a:solidFill>
              </a:rPr>
              <a:t/>
            </a:r>
            <a:br>
              <a:rPr lang="pl-PL" sz="2600" b="1" dirty="0" smtClean="0">
                <a:solidFill>
                  <a:srgbClr val="C00000"/>
                </a:solidFill>
              </a:rPr>
            </a:br>
            <a:r>
              <a:rPr lang="pl-PL" sz="2600" b="1" dirty="0" smtClean="0">
                <a:solidFill>
                  <a:srgbClr val="C00000"/>
                </a:solidFill>
              </a:rPr>
              <a:t>i </a:t>
            </a:r>
            <a:r>
              <a:rPr lang="en-US" sz="2600" b="1" dirty="0" err="1" smtClean="0">
                <a:solidFill>
                  <a:srgbClr val="C00000"/>
                </a:solidFill>
              </a:rPr>
              <a:t>su</a:t>
            </a:r>
            <a:r>
              <a:rPr lang="pl-PL" sz="2600" b="1" dirty="0" smtClean="0">
                <a:solidFill>
                  <a:srgbClr val="C00000"/>
                </a:solidFill>
              </a:rPr>
              <a:t>vlasnik još </a:t>
            </a:r>
            <a:r>
              <a:rPr lang="pl-PL" sz="2600" b="1" dirty="0">
                <a:solidFill>
                  <a:srgbClr val="C00000"/>
                </a:solidFill>
              </a:rPr>
              <a:t>4 </a:t>
            </a:r>
            <a:r>
              <a:rPr lang="pl-PL" sz="2600" b="1" dirty="0" smtClean="0">
                <a:solidFill>
                  <a:srgbClr val="C00000"/>
                </a:solidFill>
              </a:rPr>
              <a:t>stana</a:t>
            </a:r>
            <a:endParaRPr lang="en-US" sz="2600" b="1" dirty="0">
              <a:solidFill>
                <a:srgbClr val="C00000"/>
              </a:solidFill>
            </a:endParaRPr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7750596" y="4653136"/>
            <a:ext cx="3744416" cy="14401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dirty="0" smtClean="0"/>
              <a:t>Te godine ona i suprug zvanično zaradili skoro</a:t>
            </a:r>
            <a:br>
              <a:rPr lang="sr-Latn-ME" dirty="0" smtClean="0"/>
            </a:br>
            <a:r>
              <a:rPr lang="sr-Latn-ME" dirty="0" smtClean="0"/>
              <a:t> </a:t>
            </a:r>
            <a:r>
              <a:rPr lang="sr-Latn-ME" sz="4200" dirty="0" smtClean="0"/>
              <a:t/>
            </a:r>
            <a:br>
              <a:rPr lang="sr-Latn-ME" sz="4200" dirty="0" smtClean="0"/>
            </a:br>
            <a:r>
              <a:rPr lang="sr-Latn-ME" sz="3000" b="1" dirty="0" smtClean="0">
                <a:solidFill>
                  <a:srgbClr val="C00000"/>
                </a:solidFill>
              </a:rPr>
              <a:t>40.000 eura</a:t>
            </a:r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94144" y="600971"/>
            <a:ext cx="3708412" cy="864096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7894144" y="117839"/>
            <a:ext cx="3808250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Branka Lakočević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9594"/>
          <a:stretch/>
        </p:blipFill>
        <p:spPr>
          <a:xfrm>
            <a:off x="0" y="245867"/>
            <a:ext cx="7534572" cy="646532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1836" y="3284983"/>
            <a:ext cx="7462736" cy="648073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91622" y="2591030"/>
            <a:ext cx="7462736" cy="242151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1836" y="1935136"/>
            <a:ext cx="7462736" cy="242151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5659" y="1266179"/>
            <a:ext cx="7462736" cy="242151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Dragoljub Drašković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Predsjednik Ustavnog suda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5364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99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436950" y="-99392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Dragoljub Drašković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436950" y="1628800"/>
            <a:ext cx="6094066" cy="2736304"/>
          </a:xfrm>
        </p:spPr>
        <p:txBody>
          <a:bodyPr>
            <a:noAutofit/>
          </a:bodyPr>
          <a:lstStyle/>
          <a:p>
            <a:r>
              <a:rPr lang="sr-Latn-ME" sz="2800" dirty="0" smtClean="0"/>
              <a:t>Traži lično jer u Podgorici ne posjeduje stan, pa putuje iz Nikšića</a:t>
            </a:r>
          </a:p>
          <a:p>
            <a:r>
              <a:rPr lang="sr-Latn-ME" sz="2800" dirty="0" smtClean="0"/>
              <a:t>Navodi da živi u porodičnoj stambenoj zgradi</a:t>
            </a:r>
            <a:r>
              <a:rPr lang="sr-Latn-ME" sz="2800" dirty="0"/>
              <a:t> </a:t>
            </a:r>
            <a:r>
              <a:rPr lang="sr-Latn-ME" sz="2800" dirty="0" smtClean="0"/>
              <a:t>sa troje djece , ali ne navodi kvadraturu, ni drugu imovinu</a:t>
            </a:r>
          </a:p>
          <a:p>
            <a:r>
              <a:rPr lang="sr-Latn-ME" sz="2800" dirty="0" smtClean="0">
                <a:solidFill>
                  <a:srgbClr val="C00000"/>
                </a:solidFill>
              </a:rPr>
              <a:t>„Prema Odluci o načinu i kriterijumima za rešavanje stambenih potreba funkcionera (član 14 tačka 6) </a:t>
            </a:r>
            <a:r>
              <a:rPr lang="sr-Latn-ME" sz="2800" u="sng" dirty="0" smtClean="0">
                <a:solidFill>
                  <a:srgbClr val="C00000"/>
                </a:solidFill>
              </a:rPr>
              <a:t>pripada mi </a:t>
            </a:r>
            <a:r>
              <a:rPr lang="sr-Latn-ME" sz="2800" dirty="0" smtClean="0">
                <a:solidFill>
                  <a:srgbClr val="C00000"/>
                </a:solidFill>
              </a:rPr>
              <a:t>četvorosoban ili veći stan.“</a:t>
            </a:r>
            <a:endParaRPr lang="en-US" sz="1000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11" y="0"/>
            <a:ext cx="5331204" cy="666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1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5432080" cy="685800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890835" y="1300658"/>
            <a:ext cx="5453072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800" dirty="0" smtClean="0"/>
              <a:t>Vlada mu daje stan u Podgorici od</a:t>
            </a:r>
            <a:endParaRPr lang="en-US" sz="2800" dirty="0"/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6329972" y="1829990"/>
            <a:ext cx="4608513" cy="101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109 m2</a:t>
            </a:r>
            <a:endParaRPr lang="en-US" sz="5400" b="1" dirty="0">
              <a:solidFill>
                <a:srgbClr val="C00000"/>
              </a:solidFill>
            </a:endParaRPr>
          </a:p>
        </p:txBody>
      </p:sp>
      <p:sp>
        <p:nvSpPr>
          <p:cNvPr id="13" name="Content Placeholder 13"/>
          <p:cNvSpPr txBox="1">
            <a:spLocks/>
          </p:cNvSpPr>
          <p:nvPr/>
        </p:nvSpPr>
        <p:spPr>
          <a:xfrm>
            <a:off x="5770946" y="2633054"/>
            <a:ext cx="5692851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dirty="0" smtClean="0"/>
              <a:t>„Imajući u vidu </a:t>
            </a:r>
            <a:r>
              <a:rPr lang="sr-Latn-ME" dirty="0" smtClean="0">
                <a:solidFill>
                  <a:srgbClr val="C00000"/>
                </a:solidFill>
              </a:rPr>
              <a:t>stambene i druge prilike </a:t>
            </a:r>
            <a:r>
              <a:rPr lang="sr-Latn-ME" dirty="0" smtClean="0">
                <a:solidFill>
                  <a:schemeClr val="tx2"/>
                </a:solidFill>
              </a:rPr>
              <a:t>imenovanog</a:t>
            </a:r>
            <a:r>
              <a:rPr lang="sr-Latn-ME" dirty="0" smtClean="0"/>
              <a:t>, kao i nemogućnost da se na drugi način riješi ovo pitanje...“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0337" y="332656"/>
            <a:ext cx="6120679" cy="864096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5436950" y="-158592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>
                <a:solidFill>
                  <a:schemeClr val="tx1"/>
                </a:solidFill>
              </a:rPr>
              <a:t>Dragoljub Drašković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5546" y="3900889"/>
            <a:ext cx="5223650" cy="292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7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5878387" cy="6858000"/>
          </a:xfrm>
          <a:prstGeom prst="rect">
            <a:avLst/>
          </a:prstGeom>
          <a:solidFill>
            <a:srgbClr val="C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3"/>
          <p:cNvSpPr txBox="1">
            <a:spLocks/>
          </p:cNvSpPr>
          <p:nvPr/>
        </p:nvSpPr>
        <p:spPr>
          <a:xfrm>
            <a:off x="477788" y="1556792"/>
            <a:ext cx="47064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500" dirty="0" smtClean="0"/>
              <a:t> </a:t>
            </a:r>
          </a:p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Oko </a:t>
            </a:r>
            <a:r>
              <a:rPr lang="sr-Latn-ME" sz="3600" b="1" dirty="0">
                <a:solidFill>
                  <a:srgbClr val="C00000"/>
                </a:solidFill>
              </a:rPr>
              <a:t>25 miliona €</a:t>
            </a:r>
            <a:endParaRPr lang="sr-Latn-ME" sz="3600" b="1" dirty="0" smtClean="0">
              <a:solidFill>
                <a:srgbClr val="C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sr-Latn-ME" sz="1800" b="1" dirty="0" smtClean="0">
              <a:solidFill>
                <a:srgbClr val="C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4,6 miliona € </a:t>
            </a:r>
            <a:br>
              <a:rPr lang="sr-Latn-ME" sz="3600" b="1" dirty="0" smtClean="0">
                <a:solidFill>
                  <a:srgbClr val="C00000"/>
                </a:solidFill>
              </a:rPr>
            </a:br>
            <a:r>
              <a:rPr lang="sr-Latn-ME" sz="3600" b="1" dirty="0" smtClean="0">
                <a:solidFill>
                  <a:schemeClr val="tx2"/>
                </a:solidFill>
              </a:rPr>
              <a:t>kredita</a:t>
            </a:r>
            <a:r>
              <a:rPr lang="sr-Latn-ME" sz="2800" dirty="0" smtClean="0"/>
              <a:t/>
            </a:r>
            <a:br>
              <a:rPr lang="sr-Latn-ME" sz="2800" dirty="0" smtClean="0"/>
            </a:br>
            <a:endParaRPr lang="sr-Latn-ME" sz="1100" dirty="0" smtClean="0"/>
          </a:p>
          <a:p>
            <a:pPr marL="0" indent="0" algn="ctr">
              <a:buFont typeface="Arial" pitchFamily="34" charset="0"/>
              <a:buNone/>
            </a:pPr>
            <a:endParaRPr lang="sr-Latn-ME" sz="1500" dirty="0" smtClean="0"/>
          </a:p>
          <a:p>
            <a:pPr marL="0" indent="0" algn="ctr">
              <a:buFont typeface="Arial" pitchFamily="34" charset="0"/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20.000 m2 </a:t>
            </a:r>
            <a:br>
              <a:rPr lang="sr-Latn-ME" sz="3600" b="1" dirty="0" smtClean="0">
                <a:solidFill>
                  <a:srgbClr val="C00000"/>
                </a:solidFill>
              </a:rPr>
            </a:br>
            <a:r>
              <a:rPr lang="sr-Latn-ME" sz="3600" b="1" dirty="0" smtClean="0">
                <a:solidFill>
                  <a:schemeClr val="tx2"/>
                </a:solidFill>
              </a:rPr>
              <a:t>stambenog  prostora</a:t>
            </a:r>
            <a:br>
              <a:rPr lang="sr-Latn-ME" sz="3600" b="1" dirty="0" smtClean="0">
                <a:solidFill>
                  <a:schemeClr val="tx2"/>
                </a:solidFill>
              </a:rPr>
            </a:br>
            <a:r>
              <a:rPr lang="sr-Latn-ME" sz="500" b="1" dirty="0" smtClean="0">
                <a:solidFill>
                  <a:schemeClr val="tx2"/>
                </a:solidFill>
              </a:rPr>
              <a:t/>
            </a:r>
            <a:br>
              <a:rPr lang="sr-Latn-ME" sz="500" b="1" dirty="0" smtClean="0">
                <a:solidFill>
                  <a:schemeClr val="tx2"/>
                </a:solidFill>
              </a:rPr>
            </a:br>
            <a:endParaRPr lang="sr-Latn-ME" sz="28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" y="1596480"/>
            <a:ext cx="12188825" cy="1061120"/>
          </a:xfrm>
          <a:prstGeom prst="rect">
            <a:avLst/>
          </a:prstGeom>
          <a:solidFill>
            <a:schemeClr val="bg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31543" y="2465222"/>
            <a:ext cx="2998954" cy="38718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r-Latn-ME" sz="2200" i="1" dirty="0" smtClean="0"/>
          </a:p>
          <a:p>
            <a:pPr marL="0" indent="0" algn="ctr">
              <a:buNone/>
            </a:pPr>
            <a:endParaRPr lang="sr-Latn-ME" sz="2200" i="1" dirty="0"/>
          </a:p>
          <a:p>
            <a:pPr marL="0" indent="0" algn="ctr">
              <a:buNone/>
            </a:pPr>
            <a:r>
              <a:rPr lang="sr-Latn-ME" sz="2200" i="1" dirty="0" smtClean="0"/>
              <a:t/>
            </a:r>
            <a:br>
              <a:rPr lang="sr-Latn-ME" sz="2200" i="1" dirty="0" smtClean="0"/>
            </a:br>
            <a:r>
              <a:rPr lang="sr-Latn-ME" sz="2200" i="1" dirty="0" smtClean="0"/>
              <a:t>2017. – 2019.</a:t>
            </a:r>
          </a:p>
          <a:p>
            <a:pPr marL="0" indent="0" algn="ctr">
              <a:buNone/>
            </a:pPr>
            <a:endParaRPr lang="sr-Latn-ME" sz="3800" i="1" dirty="0" smtClean="0"/>
          </a:p>
          <a:p>
            <a:pPr marL="0" indent="0" algn="ctr">
              <a:buNone/>
            </a:pPr>
            <a:endParaRPr lang="sr-Latn-ME" sz="1100" i="1" dirty="0"/>
          </a:p>
          <a:p>
            <a:pPr marL="0" indent="0" algn="ctr">
              <a:buNone/>
            </a:pPr>
            <a:r>
              <a:rPr lang="sr-Latn-ME" sz="2200" i="1" dirty="0" smtClean="0"/>
              <a:t>poslednjih deset godina</a:t>
            </a:r>
            <a:endParaRPr lang="en-US" sz="2200" i="1" dirty="0" smtClean="0"/>
          </a:p>
          <a:p>
            <a:pPr marL="0" indent="0" algn="ctr">
              <a:buNone/>
            </a:pPr>
            <a:endParaRPr lang="sr-Latn-ME" sz="2200" i="1" dirty="0" smtClean="0"/>
          </a:p>
          <a:p>
            <a:pPr marL="0" indent="0" algn="ctr">
              <a:buNone/>
            </a:pPr>
            <a:endParaRPr lang="sr-Latn-ME" sz="2200" i="1" dirty="0" smtClean="0"/>
          </a:p>
          <a:p>
            <a:pPr algn="ctr"/>
            <a:endParaRPr lang="sr-Latn-ME" sz="2200" i="1" dirty="0" smtClean="0"/>
          </a:p>
          <a:p>
            <a:pPr algn="ctr"/>
            <a:endParaRPr lang="sr-Latn-ME" sz="2200" i="1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46348" y="-124908"/>
            <a:ext cx="4355976" cy="1219200"/>
          </a:xfrm>
        </p:spPr>
        <p:txBody>
          <a:bodyPr/>
          <a:lstStyle/>
          <a:p>
            <a:pPr algn="r"/>
            <a:r>
              <a:rPr lang="sr-Latn-ME" b="1" dirty="0" smtClean="0">
                <a:solidFill>
                  <a:schemeClr val="tx1"/>
                </a:solidFill>
              </a:rPr>
              <a:t>Koliko?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13"/>
          <p:cNvSpPr txBox="1">
            <a:spLocks/>
          </p:cNvSpPr>
          <p:nvPr/>
        </p:nvSpPr>
        <p:spPr>
          <a:xfrm>
            <a:off x="8038629" y="1844824"/>
            <a:ext cx="3816423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sr-Latn-ME" sz="3600" b="1" dirty="0">
                <a:solidFill>
                  <a:schemeClr val="tx2"/>
                </a:solidFill>
              </a:rPr>
              <a:t>l</a:t>
            </a:r>
            <a:r>
              <a:rPr lang="sr-Latn-ME" sz="3600" b="1" dirty="0" smtClean="0">
                <a:solidFill>
                  <a:schemeClr val="tx2"/>
                </a:solidFill>
              </a:rPr>
              <a:t>ica</a:t>
            </a:r>
          </a:p>
          <a:p>
            <a:pPr marL="0" indent="0">
              <a:buFont typeface="Arial" pitchFamily="34" charset="0"/>
              <a:buNone/>
            </a:pPr>
            <a:endParaRPr lang="sr-Latn-ME" sz="3600" b="1" dirty="0" smtClean="0">
              <a:solidFill>
                <a:srgbClr val="C0000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funkcionera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sr-Latn-ME" sz="2800" dirty="0" smtClean="0"/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sr-Latn-ME" sz="4000" dirty="0"/>
              <a:t/>
            </a:r>
            <a:br>
              <a:rPr lang="sr-Latn-ME" sz="4000" dirty="0"/>
            </a:br>
            <a:r>
              <a:rPr lang="sr-Latn-ME" sz="2800" dirty="0" smtClean="0"/>
              <a:t>državnih službenika</a:t>
            </a:r>
            <a:br>
              <a:rPr lang="sr-Latn-ME" sz="2800" dirty="0" smtClean="0"/>
            </a:br>
            <a:r>
              <a:rPr lang="sr-Latn-ME" sz="2800" dirty="0" smtClean="0"/>
              <a:t>i drugih lica</a:t>
            </a:r>
          </a:p>
          <a:p>
            <a:endParaRPr lang="sr-Latn-ME" sz="2800" dirty="0" smtClean="0"/>
          </a:p>
          <a:p>
            <a:endParaRPr lang="sr-Latn-ME" sz="28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90964" y="-85220"/>
            <a:ext cx="435597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b="1" dirty="0" smtClean="0">
                <a:solidFill>
                  <a:schemeClr val="tx1"/>
                </a:solidFill>
              </a:rPr>
              <a:t>Kome?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Content Placeholder 13"/>
          <p:cNvSpPr txBox="1">
            <a:spLocks/>
          </p:cNvSpPr>
          <p:nvPr/>
        </p:nvSpPr>
        <p:spPr>
          <a:xfrm>
            <a:off x="6493374" y="1116290"/>
            <a:ext cx="2514972" cy="46085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sr-Latn-ME" sz="2800" dirty="0" smtClean="0"/>
              <a:t/>
            </a:r>
            <a:br>
              <a:rPr lang="sr-Latn-ME" sz="2800" dirty="0" smtClean="0"/>
            </a:br>
            <a:endParaRPr lang="sr-Latn-ME" sz="2800" dirty="0" smtClean="0"/>
          </a:p>
          <a:p>
            <a:pPr marL="0" indent="0">
              <a:buFont typeface="Arial" pitchFamily="34" charset="0"/>
              <a:buNone/>
            </a:pPr>
            <a:r>
              <a:rPr lang="sr-Latn-ME" sz="5000" b="1" dirty="0" smtClean="0">
                <a:solidFill>
                  <a:schemeClr val="tx2"/>
                </a:solidFill>
              </a:rPr>
              <a:t>580</a:t>
            </a:r>
          </a:p>
          <a:p>
            <a:pPr marL="0" indent="0">
              <a:buFont typeface="Arial" pitchFamily="34" charset="0"/>
              <a:buNone/>
            </a:pPr>
            <a:r>
              <a:rPr lang="sr-Latn-ME" sz="5000" dirty="0" smtClean="0"/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sr-Latn-ME" sz="5000" b="1" dirty="0" smtClean="0">
                <a:solidFill>
                  <a:srgbClr val="C00000"/>
                </a:solidFill>
              </a:rPr>
              <a:t>175</a:t>
            </a:r>
          </a:p>
          <a:p>
            <a:pPr marL="0" indent="0">
              <a:buFont typeface="Arial" pitchFamily="34" charset="0"/>
              <a:buNone/>
            </a:pPr>
            <a:endParaRPr lang="sr-Latn-ME" sz="5000" dirty="0" smtClean="0"/>
          </a:p>
          <a:p>
            <a:pPr marL="0" indent="0">
              <a:buFont typeface="Arial" pitchFamily="34" charset="0"/>
              <a:buNone/>
            </a:pPr>
            <a:r>
              <a:rPr lang="sr-Latn-ME" sz="5000" b="1" dirty="0" smtClean="0">
                <a:solidFill>
                  <a:srgbClr val="C00000"/>
                </a:solidFill>
              </a:rPr>
              <a:t>405</a:t>
            </a:r>
            <a:endParaRPr lang="sr-Latn-ME" sz="5000" dirty="0" smtClean="0"/>
          </a:p>
          <a:p>
            <a:pPr marL="0" indent="0">
              <a:buFont typeface="Arial" pitchFamily="34" charset="0"/>
              <a:buNone/>
            </a:pPr>
            <a:endParaRPr lang="sr-Latn-ME" sz="2800" dirty="0" smtClean="0"/>
          </a:p>
          <a:p>
            <a:endParaRPr lang="sr-Latn-ME" sz="2800" dirty="0" smtClean="0"/>
          </a:p>
          <a:p>
            <a:endParaRPr lang="sr-Latn-ME" sz="2800" dirty="0" smtClean="0"/>
          </a:p>
        </p:txBody>
      </p:sp>
    </p:spTree>
    <p:extLst>
      <p:ext uri="{BB962C8B-B14F-4D97-AF65-F5344CB8AC3E}">
        <p14:creationId xmlns:p14="http://schemas.microsoft.com/office/powerpoint/2010/main" val="397044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302323" y="2042655"/>
            <a:ext cx="6094066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800" dirty="0" smtClean="0"/>
              <a:t>Cijenu 109 m2 stana</a:t>
            </a:r>
            <a:br>
              <a:rPr lang="sr-Latn-ME" sz="2800" dirty="0" smtClean="0"/>
            </a:br>
            <a:r>
              <a:rPr lang="sr-Latn-ME" sz="2800" dirty="0" smtClean="0"/>
              <a:t>smanjuju za 80 %,</a:t>
            </a:r>
            <a:r>
              <a:rPr lang="sr-Latn-ME" sz="3200" dirty="0" smtClean="0"/>
              <a:t/>
            </a:r>
            <a:br>
              <a:rPr lang="sr-Latn-ME" sz="3200" dirty="0" smtClean="0"/>
            </a:br>
            <a:endParaRPr lang="sr-Latn-ME" sz="3200" dirty="0" smtClean="0"/>
          </a:p>
          <a:p>
            <a:pPr marL="0" indent="0" algn="ctr">
              <a:buNone/>
            </a:pPr>
            <a:endParaRPr lang="sr-Latn-ME" sz="3200" dirty="0" smtClean="0"/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6166419" y="3294507"/>
            <a:ext cx="4608513" cy="1010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4400" b="1" dirty="0">
                <a:solidFill>
                  <a:srgbClr val="C00000"/>
                </a:solidFill>
              </a:rPr>
              <a:t>sa </a:t>
            </a:r>
            <a:r>
              <a:rPr lang="sr-Latn-ME" sz="4400" b="1" dirty="0" smtClean="0">
                <a:solidFill>
                  <a:srgbClr val="C00000"/>
                </a:solidFill>
              </a:rPr>
              <a:t>110.000 na </a:t>
            </a:r>
            <a:br>
              <a:rPr lang="sr-Latn-ME" sz="4400" b="1" dirty="0" smtClean="0">
                <a:solidFill>
                  <a:srgbClr val="C00000"/>
                </a:solidFill>
              </a:rPr>
            </a:br>
            <a:endParaRPr lang="sr-Latn-ME" sz="1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sr-Latn-ME" sz="4400" b="1" dirty="0" smtClean="0">
                <a:solidFill>
                  <a:srgbClr val="C00000"/>
                </a:solidFill>
              </a:rPr>
              <a:t>22.018 eura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13" name="Content Placeholder 13"/>
          <p:cNvSpPr txBox="1">
            <a:spLocks/>
          </p:cNvSpPr>
          <p:nvPr/>
        </p:nvSpPr>
        <p:spPr>
          <a:xfrm>
            <a:off x="5822177" y="5013176"/>
            <a:ext cx="5054358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koje plaća na deset godina</a:t>
            </a:r>
            <a:br>
              <a:rPr lang="sr-Latn-ME" sz="2800" dirty="0" smtClean="0"/>
            </a:br>
            <a:r>
              <a:rPr lang="sr-Latn-ME" sz="2800" dirty="0" smtClean="0"/>
              <a:t>po godišnjoj kamati od 2%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5410337" y="737115"/>
            <a:ext cx="6120679" cy="864096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5436950" y="245867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smtClean="0">
                <a:solidFill>
                  <a:schemeClr val="tx1"/>
                </a:solidFill>
              </a:rPr>
              <a:t>Dragoljub Drašković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744" b="9274"/>
          <a:stretch/>
        </p:blipFill>
        <p:spPr>
          <a:xfrm>
            <a:off x="117748" y="0"/>
            <a:ext cx="4898572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61826" y="4077072"/>
            <a:ext cx="3184314" cy="742582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9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64309" y="1499977"/>
            <a:ext cx="10116189" cy="14401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dirty="0" smtClean="0"/>
              <a:t>U trenutku podnošenja zahtjeva za dodjelu stana </a:t>
            </a:r>
          </a:p>
          <a:p>
            <a:pPr marL="0" indent="0" algn="ctr">
              <a:buNone/>
            </a:pPr>
            <a:r>
              <a:rPr lang="pl-PL" sz="3200" b="1" dirty="0" smtClean="0">
                <a:solidFill>
                  <a:srgbClr val="C00000"/>
                </a:solidFill>
              </a:rPr>
              <a:t>imao </a:t>
            </a:r>
            <a:r>
              <a:rPr lang="pl-PL" sz="3200" b="1" dirty="0">
                <a:solidFill>
                  <a:srgbClr val="C00000"/>
                </a:solidFill>
              </a:rPr>
              <a:t>je </a:t>
            </a:r>
            <a:r>
              <a:rPr lang="pl-PL" sz="3200" b="1" dirty="0" smtClean="0">
                <a:solidFill>
                  <a:srgbClr val="C00000"/>
                </a:solidFill>
              </a:rPr>
              <a:t>kuću od 110 m2 i </a:t>
            </a:r>
            <a:r>
              <a:rPr lang="pl-PL" sz="3200" b="1" u="sng" dirty="0" smtClean="0">
                <a:solidFill>
                  <a:srgbClr val="C00000"/>
                </a:solidFill>
              </a:rPr>
              <a:t>stan od 52 m2 u Nikšiću</a:t>
            </a:r>
          </a:p>
          <a:p>
            <a:pPr marL="0" indent="0" algn="ctr">
              <a:buNone/>
            </a:pPr>
            <a:r>
              <a:rPr lang="pl-PL" sz="3200" b="1" u="sng" dirty="0" smtClean="0">
                <a:solidFill>
                  <a:srgbClr val="C00000"/>
                </a:solidFill>
              </a:rPr>
              <a:t>koji ne pominje u zahtjevu Vladi</a:t>
            </a:r>
            <a:endParaRPr lang="en-US" sz="3200" b="1" u="sng" dirty="0">
              <a:solidFill>
                <a:srgbClr val="C00000"/>
              </a:solidFill>
            </a:endParaRPr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7750596" y="4653136"/>
            <a:ext cx="3744416" cy="14401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dirty="0" smtClean="0"/>
              <a:t>Te godine ona i suprug zvanično zaradili skoro</a:t>
            </a:r>
            <a:br>
              <a:rPr lang="sr-Latn-ME" dirty="0" smtClean="0"/>
            </a:br>
            <a:r>
              <a:rPr lang="sr-Latn-ME" dirty="0" smtClean="0"/>
              <a:t> </a:t>
            </a:r>
            <a:r>
              <a:rPr lang="sr-Latn-ME" sz="4200" dirty="0" smtClean="0"/>
              <a:t/>
            </a:r>
            <a:br>
              <a:rPr lang="sr-Latn-ME" sz="4200" dirty="0" smtClean="0"/>
            </a:br>
            <a:r>
              <a:rPr lang="sr-Latn-ME" sz="3000" b="1" dirty="0" smtClean="0">
                <a:solidFill>
                  <a:srgbClr val="C00000"/>
                </a:solidFill>
              </a:rPr>
              <a:t>40.000 eura</a:t>
            </a:r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62063" y="302225"/>
            <a:ext cx="6120679" cy="864096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2"/>
          <p:cNvSpPr>
            <a:spLocks noGrp="1"/>
          </p:cNvSpPr>
          <p:nvPr>
            <p:ph type="title"/>
          </p:nvPr>
        </p:nvSpPr>
        <p:spPr>
          <a:xfrm>
            <a:off x="3321494" y="-171400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Dragoljub Drašković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90" y="3383450"/>
            <a:ext cx="11017224" cy="336637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75122" y="6287421"/>
            <a:ext cx="10675874" cy="252000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84467" y="5131066"/>
            <a:ext cx="10675874" cy="252000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6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en-US" dirty="0" err="1" smtClean="0"/>
              <a:t>Desanka</a:t>
            </a:r>
            <a:r>
              <a:rPr lang="en-US" dirty="0" smtClean="0"/>
              <a:t> </a:t>
            </a:r>
            <a:r>
              <a:rPr lang="en-US" dirty="0" err="1" smtClean="0"/>
              <a:t>Lopi</a:t>
            </a:r>
            <a:r>
              <a:rPr lang="sr-Latn-ME" dirty="0" smtClean="0"/>
              <a:t>čić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Sudija Ustavnog suda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68052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28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436950" y="-99392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Desanka Lopičić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31" y="0"/>
            <a:ext cx="5309419" cy="67645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404" y="3573016"/>
            <a:ext cx="5112774" cy="2969342"/>
          </a:xfrm>
          <a:prstGeom prst="rect">
            <a:avLst/>
          </a:prstGeom>
        </p:spPr>
      </p:pic>
      <p:sp>
        <p:nvSpPr>
          <p:cNvPr id="9" name="Content Placeholder 13"/>
          <p:cNvSpPr txBox="1">
            <a:spLocks/>
          </p:cNvSpPr>
          <p:nvPr/>
        </p:nvSpPr>
        <p:spPr>
          <a:xfrm>
            <a:off x="5890835" y="1412776"/>
            <a:ext cx="54530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Vlada joj daje stan u Podgorici od</a:t>
            </a:r>
            <a:endParaRPr lang="en-US" sz="2800" dirty="0"/>
          </a:p>
        </p:txBody>
      </p:sp>
      <p:sp>
        <p:nvSpPr>
          <p:cNvPr id="10" name="Content Placeholder 13"/>
          <p:cNvSpPr txBox="1">
            <a:spLocks/>
          </p:cNvSpPr>
          <p:nvPr/>
        </p:nvSpPr>
        <p:spPr>
          <a:xfrm>
            <a:off x="6329972" y="1942108"/>
            <a:ext cx="4608513" cy="1010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75 m2</a:t>
            </a:r>
            <a:endParaRPr lang="en-US" sz="5400" b="1" dirty="0">
              <a:solidFill>
                <a:srgbClr val="C00000"/>
              </a:solidFill>
            </a:endParaRPr>
          </a:p>
        </p:txBody>
      </p:sp>
      <p:sp>
        <p:nvSpPr>
          <p:cNvPr id="11" name="Content Placeholder 13"/>
          <p:cNvSpPr txBox="1">
            <a:spLocks/>
          </p:cNvSpPr>
          <p:nvPr/>
        </p:nvSpPr>
        <p:spPr>
          <a:xfrm>
            <a:off x="5754193" y="2824179"/>
            <a:ext cx="5760070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000" dirty="0" smtClean="0"/>
              <a:t>„</a:t>
            </a:r>
            <a:r>
              <a:rPr lang="sr-Latn-ME" sz="2000" dirty="0" smtClean="0">
                <a:solidFill>
                  <a:srgbClr val="C00000"/>
                </a:solidFill>
              </a:rPr>
              <a:t>stambene i druge prilike </a:t>
            </a:r>
            <a:r>
              <a:rPr lang="sr-Latn-ME" sz="2000" dirty="0" smtClean="0">
                <a:solidFill>
                  <a:schemeClr val="tx2"/>
                </a:solidFill>
              </a:rPr>
              <a:t>imenovane</a:t>
            </a:r>
            <a:r>
              <a:rPr lang="sr-Latn-ME" sz="2000" dirty="0" smtClean="0"/>
              <a:t>, kao i nemogućnost da na drugi način riješi ovo pitanje...“</a:t>
            </a:r>
            <a:endParaRPr lang="en-US" sz="20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214092" y="2840972"/>
            <a:ext cx="115212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90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014292" y="1666356"/>
            <a:ext cx="6480721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800" dirty="0" smtClean="0"/>
              <a:t>Kvadrat u profesorskim zgradama procjenjuju po 861 euro,</a:t>
            </a:r>
            <a:br>
              <a:rPr lang="sr-Latn-ME" sz="2800" dirty="0" smtClean="0"/>
            </a:br>
            <a:r>
              <a:rPr lang="sr-Latn-ME" sz="2800" dirty="0" smtClean="0"/>
              <a:t>pa cijenu smanjuju za dodatnih 80 %, na</a:t>
            </a:r>
            <a:r>
              <a:rPr lang="sr-Latn-ME" sz="3200" dirty="0" smtClean="0"/>
              <a:t/>
            </a:r>
            <a:br>
              <a:rPr lang="sr-Latn-ME" sz="3200" dirty="0" smtClean="0"/>
            </a:br>
            <a:endParaRPr lang="sr-Latn-ME" sz="3200" dirty="0" smtClean="0"/>
          </a:p>
          <a:p>
            <a:pPr marL="0" indent="0" algn="ctr">
              <a:buNone/>
            </a:pPr>
            <a:endParaRPr lang="sr-Latn-ME" sz="3200" dirty="0" smtClean="0"/>
          </a:p>
        </p:txBody>
      </p:sp>
      <p:sp>
        <p:nvSpPr>
          <p:cNvPr id="7" name="Content Placeholder 13"/>
          <p:cNvSpPr txBox="1">
            <a:spLocks/>
          </p:cNvSpPr>
          <p:nvPr/>
        </p:nvSpPr>
        <p:spPr>
          <a:xfrm>
            <a:off x="5923016" y="3437381"/>
            <a:ext cx="4608513" cy="1010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4400" b="1" dirty="0" smtClean="0">
                <a:solidFill>
                  <a:srgbClr val="C00000"/>
                </a:solidFill>
              </a:rPr>
              <a:t>12.915 eura</a:t>
            </a:r>
          </a:p>
          <a:p>
            <a:pPr marL="0" indent="0" algn="ctr">
              <a:buNone/>
            </a:pPr>
            <a:r>
              <a:rPr lang="sr-Latn-ME" sz="4400" b="1" dirty="0" smtClean="0">
                <a:solidFill>
                  <a:srgbClr val="C00000"/>
                </a:solidFill>
              </a:rPr>
              <a:t>za stan od 75 m2 </a:t>
            </a:r>
          </a:p>
        </p:txBody>
      </p:sp>
      <p:sp>
        <p:nvSpPr>
          <p:cNvPr id="13" name="Content Placeholder 13"/>
          <p:cNvSpPr txBox="1">
            <a:spLocks/>
          </p:cNvSpPr>
          <p:nvPr/>
        </p:nvSpPr>
        <p:spPr>
          <a:xfrm>
            <a:off x="5534147" y="5229200"/>
            <a:ext cx="5054358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koje plaća na deset godina</a:t>
            </a:r>
            <a:br>
              <a:rPr lang="sr-Latn-ME" sz="2800" dirty="0" smtClean="0"/>
            </a:br>
            <a:r>
              <a:rPr lang="sr-Latn-ME" sz="2800" dirty="0" smtClean="0"/>
              <a:t>po godišnjoj kamati od 2%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5122307" y="391856"/>
            <a:ext cx="6120679" cy="864096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5481738" y="-105183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Desanka Lopičić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737"/>
          <a:stretch/>
        </p:blipFill>
        <p:spPr>
          <a:xfrm rot="21426321">
            <a:off x="459877" y="0"/>
            <a:ext cx="4150196" cy="679172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84136" y="3755193"/>
            <a:ext cx="2808312" cy="643757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9827" y="2780928"/>
            <a:ext cx="2808312" cy="131407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49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828" y="3509634"/>
            <a:ext cx="9587938" cy="2938611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64309" y="1617867"/>
            <a:ext cx="10116189" cy="14401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dirty="0" smtClean="0"/>
              <a:t>Kada je dobila stan od Vlade, već je imala</a:t>
            </a:r>
          </a:p>
          <a:p>
            <a:pPr marL="0" indent="0" algn="ctr">
              <a:buNone/>
            </a:pPr>
            <a:r>
              <a:rPr lang="pl-PL" sz="3200" b="1" dirty="0" smtClean="0">
                <a:solidFill>
                  <a:srgbClr val="C00000"/>
                </a:solidFill>
              </a:rPr>
              <a:t>Stan od 69 m2 u Podgorici, a njen suprug kuću od 130 m2 i tri poslovna prostora</a:t>
            </a:r>
            <a:endParaRPr lang="pl-PL" sz="3200" b="1" u="sng" dirty="0" smtClean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03974" y="4588809"/>
            <a:ext cx="9468000" cy="252000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269876" y="3818205"/>
            <a:ext cx="9468000" cy="252000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142084" y="469031"/>
            <a:ext cx="6120679" cy="864096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2"/>
          <p:cNvSpPr txBox="1">
            <a:spLocks/>
          </p:cNvSpPr>
          <p:nvPr/>
        </p:nvSpPr>
        <p:spPr>
          <a:xfrm>
            <a:off x="4366220" y="-9397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ME" dirty="0" smtClean="0">
                <a:solidFill>
                  <a:schemeClr val="tx1"/>
                </a:solidFill>
              </a:rPr>
              <a:t>Desanka Lopičić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69876" y="4077507"/>
            <a:ext cx="9468000" cy="252000"/>
          </a:xfrm>
          <a:prstGeom prst="rect">
            <a:avLst/>
          </a:prstGeom>
          <a:solidFill>
            <a:schemeClr val="accent4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293869" y="4352041"/>
            <a:ext cx="9468000" cy="252000"/>
          </a:xfrm>
          <a:prstGeom prst="rect">
            <a:avLst/>
          </a:prstGeom>
          <a:solidFill>
            <a:schemeClr val="accent4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304298" y="5125549"/>
            <a:ext cx="9468000" cy="252000"/>
          </a:xfrm>
          <a:prstGeom prst="rect">
            <a:avLst/>
          </a:prstGeom>
          <a:solidFill>
            <a:schemeClr val="accent4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53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41509" y="1638107"/>
            <a:ext cx="10157834" cy="181071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800" dirty="0" smtClean="0">
                <a:solidFill>
                  <a:srgbClr val="C00000"/>
                </a:solidFill>
              </a:rPr>
              <a:t>Nakon što je dobila stan od države, </a:t>
            </a:r>
            <a:br>
              <a:rPr lang="sr-Latn-ME" sz="2800" dirty="0" smtClean="0">
                <a:solidFill>
                  <a:srgbClr val="C00000"/>
                </a:solidFill>
              </a:rPr>
            </a:br>
            <a:r>
              <a:rPr lang="sr-Latn-ME" sz="2800" dirty="0" smtClean="0">
                <a:solidFill>
                  <a:srgbClr val="C00000"/>
                </a:solidFill>
              </a:rPr>
              <a:t>onaj koji je već imala je poklonila sinu</a:t>
            </a:r>
            <a:endParaRPr lang="sr-Latn-ME" sz="3200" dirty="0" smtClean="0"/>
          </a:p>
          <a:p>
            <a:pPr marL="0" indent="0" algn="ctr">
              <a:buNone/>
            </a:pPr>
            <a:endParaRPr lang="sr-Latn-ME" sz="32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4006180" y="472830"/>
            <a:ext cx="4428492" cy="864096"/>
          </a:xfrm>
          <a:prstGeom prst="rect">
            <a:avLst/>
          </a:prstGeom>
          <a:solidFill>
            <a:srgbClr val="0070C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3519518" y="-1841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Desanka Lopičić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614" y="2545836"/>
            <a:ext cx="6349624" cy="349689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8097716" y="3933056"/>
            <a:ext cx="1237056" cy="72008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806380" y="5484413"/>
            <a:ext cx="3246820" cy="64807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5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Mevlida Muratović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Sudija Ustavnog suda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896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0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Mevlida Muratović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878388" y="1717666"/>
            <a:ext cx="54530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Živi u stanu od 70m2 </a:t>
            </a:r>
            <a:br>
              <a:rPr lang="sr-Latn-ME" sz="2800" dirty="0" smtClean="0"/>
            </a:br>
            <a:r>
              <a:rPr lang="sr-Latn-ME" sz="2800" dirty="0" smtClean="0"/>
              <a:t>njenog supruga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2800" dirty="0" smtClean="0">
                <a:solidFill>
                  <a:srgbClr val="C00000"/>
                </a:solidFill>
              </a:rPr>
              <a:t>„...smatram prihvatljivim da mi se dodijele kreditna sredstva...“ </a:t>
            </a:r>
            <a:r>
              <a:rPr lang="sr-Latn-ME" sz="2800" dirty="0" smtClean="0"/>
              <a:t>prema Odluci Vlade </a:t>
            </a:r>
            <a:r>
              <a:rPr lang="sr-Latn-ME" sz="2800" dirty="0" smtClean="0">
                <a:solidFill>
                  <a:srgbClr val="C00000"/>
                </a:solidFill>
              </a:rPr>
              <a:t>„...u visini vrijednosti jedne manje stambene jedinice.“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Traži od Lopičić da se obrati Vladinoj Komisiji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02" y="54852"/>
            <a:ext cx="5046290" cy="680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5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950396" y="-99392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Mevlida Muratović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791283" y="1844824"/>
            <a:ext cx="54530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4400" dirty="0" smtClean="0"/>
              <a:t>Lopičić se obraća Komisiji Vlade </a:t>
            </a:r>
            <a:br>
              <a:rPr lang="sr-Latn-ME" sz="4400" dirty="0" smtClean="0"/>
            </a:br>
            <a:r>
              <a:rPr lang="sr-Latn-ME" sz="4400" dirty="0" smtClean="0"/>
              <a:t>ne pozivajući se </a:t>
            </a:r>
            <a:br>
              <a:rPr lang="sr-Latn-ME" sz="4400" dirty="0" smtClean="0"/>
            </a:br>
            <a:r>
              <a:rPr lang="sr-Latn-ME" sz="4400" dirty="0" smtClean="0"/>
              <a:t>na bilo kakav akt Ustavnog suda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91" y="0"/>
            <a:ext cx="5191432" cy="681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22413" y="0"/>
            <a:ext cx="9829799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Odluka Vlade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2412" y="1844824"/>
            <a:ext cx="9829799" cy="46085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ME" sz="2800" dirty="0"/>
              <a:t>Član 9 Odluke </a:t>
            </a:r>
            <a:r>
              <a:rPr lang="sr-Latn-ME" sz="2800" dirty="0" smtClean="0"/>
              <a:t>o </a:t>
            </a:r>
            <a:r>
              <a:rPr lang="sr-Latn-ME" sz="2800" dirty="0"/>
              <a:t>načinu i kriterijumima za rješavanje stambenih potreba funkcionera </a:t>
            </a:r>
            <a:r>
              <a:rPr lang="sr-Latn-ME" sz="2800" dirty="0" smtClean="0"/>
              <a:t>("</a:t>
            </a:r>
            <a:r>
              <a:rPr lang="sr-Latn-ME" sz="2800" dirty="0"/>
              <a:t>Sl. list CG", br. 31/2014, 24/2016, 3/2018 i 130/2020</a:t>
            </a:r>
            <a:r>
              <a:rPr lang="sr-Latn-ME" sz="2800" dirty="0" smtClean="0"/>
              <a:t>)</a:t>
            </a:r>
          </a:p>
          <a:p>
            <a:pPr marL="0" indent="0">
              <a:buNone/>
            </a:pPr>
            <a:r>
              <a:rPr lang="sr-Latn-ME" sz="2800" dirty="0" smtClean="0"/>
              <a:t>Rješavanje </a:t>
            </a:r>
            <a:r>
              <a:rPr lang="sr-Latn-ME" sz="2800" dirty="0"/>
              <a:t>stambenih potreba funkcionera vrši se primjenom sljedećih </a:t>
            </a:r>
            <a:r>
              <a:rPr lang="sr-Latn-ME" sz="2800" b="1" dirty="0" smtClean="0">
                <a:solidFill>
                  <a:srgbClr val="C00000"/>
                </a:solidFill>
              </a:rPr>
              <a:t>kriterijuma</a:t>
            </a:r>
            <a:r>
              <a:rPr lang="sr-Latn-ME" sz="2800" dirty="0" smtClean="0"/>
              <a:t>: značaj </a:t>
            </a:r>
            <a:r>
              <a:rPr lang="sr-Latn-ME" sz="2800" dirty="0"/>
              <a:t>poslova </a:t>
            </a:r>
            <a:r>
              <a:rPr lang="sr-Latn-ME" sz="2800" dirty="0" smtClean="0"/>
              <a:t>i postojeća </a:t>
            </a:r>
            <a:r>
              <a:rPr lang="sr-Latn-ME" sz="2800" dirty="0"/>
              <a:t>stambena situacija</a:t>
            </a:r>
            <a:r>
              <a:rPr lang="sr-Latn-ME" sz="2800" dirty="0" smtClean="0"/>
              <a:t>.</a:t>
            </a:r>
          </a:p>
          <a:p>
            <a:pPr marL="0" indent="0">
              <a:buNone/>
            </a:pPr>
            <a:r>
              <a:rPr lang="sr-Latn-ME" sz="2800" dirty="0" smtClean="0"/>
              <a:t>Bodovi za </a:t>
            </a:r>
          </a:p>
          <a:p>
            <a:pPr lvl="1"/>
            <a:r>
              <a:rPr lang="sr-Latn-ME" sz="2400" b="1" dirty="0" smtClean="0">
                <a:solidFill>
                  <a:srgbClr val="C00000"/>
                </a:solidFill>
              </a:rPr>
              <a:t>koeficijente</a:t>
            </a:r>
            <a:r>
              <a:rPr lang="sr-Latn-ME" sz="2400" dirty="0" smtClean="0"/>
              <a:t> (član 10), </a:t>
            </a:r>
          </a:p>
          <a:p>
            <a:pPr lvl="1"/>
            <a:r>
              <a:rPr lang="sr-Latn-ME" sz="2400" b="1" dirty="0" smtClean="0">
                <a:solidFill>
                  <a:srgbClr val="C00000"/>
                </a:solidFill>
              </a:rPr>
              <a:t>stambenu situaciju </a:t>
            </a:r>
            <a:r>
              <a:rPr lang="sr-Latn-ME" sz="2400" dirty="0" smtClean="0"/>
              <a:t>(član 11), </a:t>
            </a:r>
          </a:p>
          <a:p>
            <a:pPr lvl="1"/>
            <a:r>
              <a:rPr lang="sr-Latn-ME" sz="2400" b="1" dirty="0" smtClean="0">
                <a:solidFill>
                  <a:srgbClr val="C00000"/>
                </a:solidFill>
              </a:rPr>
              <a:t>broj članova porodice </a:t>
            </a:r>
            <a:r>
              <a:rPr lang="sr-Latn-ME" sz="2400" dirty="0" smtClean="0"/>
              <a:t>(član 12)</a:t>
            </a:r>
            <a:r>
              <a:rPr lang="pl-PL" sz="2400" dirty="0" smtClean="0"/>
              <a:t>,</a:t>
            </a:r>
            <a:endParaRPr lang="sr-Latn-ME" sz="2400" dirty="0"/>
          </a:p>
          <a:p>
            <a:pPr marL="0" indent="-4762">
              <a:buNone/>
            </a:pPr>
            <a:r>
              <a:rPr lang="sr-Latn-ME" sz="2800" b="1" dirty="0">
                <a:solidFill>
                  <a:srgbClr val="C00000"/>
                </a:solidFill>
              </a:rPr>
              <a:t>Propisana veličina stana koji se dodjeljuje po članu porodice </a:t>
            </a:r>
            <a:r>
              <a:rPr lang="sr-Latn-ME" sz="2800" dirty="0"/>
              <a:t>(član 14)</a:t>
            </a:r>
            <a:endParaRPr lang="sr-Latn-ME" sz="2800" dirty="0" smtClean="0"/>
          </a:p>
          <a:p>
            <a:endParaRPr lang="sr-Latn-ME" sz="2800" dirty="0" smtClean="0"/>
          </a:p>
          <a:p>
            <a:endParaRPr lang="sr-Latn-ME" sz="2800" dirty="0" smtClean="0"/>
          </a:p>
        </p:txBody>
      </p:sp>
      <p:cxnSp>
        <p:nvCxnSpPr>
          <p:cNvPr id="3" name="Straight Connector 2"/>
          <p:cNvCxnSpPr/>
          <p:nvPr/>
        </p:nvCxnSpPr>
        <p:spPr>
          <a:xfrm>
            <a:off x="1648780" y="1484784"/>
            <a:ext cx="9577064" cy="0"/>
          </a:xfrm>
          <a:prstGeom prst="line">
            <a:avLst/>
          </a:prstGeom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06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923016" y="391856"/>
            <a:ext cx="5608000" cy="864096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6252341" y="-99392"/>
            <a:ext cx="4949350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Mevlida Muratović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28" y="364270"/>
            <a:ext cx="3940411" cy="59338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9836" y="4293096"/>
            <a:ext cx="3868403" cy="79208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5960542" y="2492896"/>
            <a:ext cx="5571997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40.000 eura kredita</a:t>
            </a:r>
          </a:p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vraća 8.000</a:t>
            </a:r>
          </a:p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sa kamatom 2% godišnje</a:t>
            </a:r>
            <a:endParaRPr lang="sr-Latn-ME" sz="40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sr-Latn-ME" sz="4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9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60645" y="1632932"/>
            <a:ext cx="9018534" cy="14401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200" dirty="0"/>
              <a:t>Iako je dobila novac od Vlade </a:t>
            </a:r>
            <a:r>
              <a:rPr lang="pl-PL" sz="3200" b="1" dirty="0">
                <a:solidFill>
                  <a:srgbClr val="C00000"/>
                </a:solidFill>
              </a:rPr>
              <a:t/>
            </a:r>
            <a:br>
              <a:rPr lang="pl-PL" sz="3200" b="1" dirty="0">
                <a:solidFill>
                  <a:srgbClr val="C00000"/>
                </a:solidFill>
              </a:rPr>
            </a:br>
            <a:r>
              <a:rPr lang="pl-PL" sz="3200" b="1" dirty="0">
                <a:solidFill>
                  <a:srgbClr val="C00000"/>
                </a:solidFill>
              </a:rPr>
              <a:t>nikada nije kupila stan</a:t>
            </a:r>
            <a:endParaRPr lang="pl-PL" sz="3200" b="1" u="sng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pl-PL" sz="3200" dirty="0" smtClean="0"/>
              <a:t>U trenutku podnošenja zahtjeva njen </a:t>
            </a:r>
            <a:br>
              <a:rPr lang="pl-PL" sz="3200" dirty="0" smtClean="0"/>
            </a:br>
            <a:r>
              <a:rPr lang="pl-PL" sz="3200" b="1" dirty="0" smtClean="0">
                <a:solidFill>
                  <a:srgbClr val="C00000"/>
                </a:solidFill>
              </a:rPr>
              <a:t>suprug je bio vlasnik stanova od 70 i 30 m2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09572" y="470368"/>
            <a:ext cx="6120679" cy="864096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294212" y="0"/>
            <a:ext cx="5401816" cy="1219200"/>
          </a:xfrm>
        </p:spPr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Mevlida Muratović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4003901"/>
            <a:ext cx="10225548" cy="11307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908" y="5365138"/>
            <a:ext cx="10225548" cy="1160206"/>
          </a:xfrm>
          <a:prstGeom prst="rect">
            <a:avLst/>
          </a:prstGeom>
        </p:spPr>
      </p:pic>
      <p:sp>
        <p:nvSpPr>
          <p:cNvPr id="18" name="Content Placeholder 13"/>
          <p:cNvSpPr txBox="1">
            <a:spLocks/>
          </p:cNvSpPr>
          <p:nvPr/>
        </p:nvSpPr>
        <p:spPr>
          <a:xfrm>
            <a:off x="-29716" y="4298076"/>
            <a:ext cx="1515616" cy="4099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sr-Latn-ME" dirty="0" smtClean="0"/>
              <a:t>2015. </a:t>
            </a:r>
            <a:br>
              <a:rPr lang="sr-Latn-ME" dirty="0" smtClean="0"/>
            </a:br>
            <a:r>
              <a:rPr lang="sr-Latn-ME" dirty="0"/>
              <a:t>(</a:t>
            </a:r>
            <a:r>
              <a:rPr lang="sr-Latn-ME" dirty="0" smtClean="0"/>
              <a:t>zahtjev)</a:t>
            </a:r>
            <a:endParaRPr lang="pl-PL" sz="3200" b="1" u="sng" dirty="0" smtClean="0">
              <a:solidFill>
                <a:srgbClr val="C00000"/>
              </a:solidFill>
            </a:endParaRPr>
          </a:p>
        </p:txBody>
      </p:sp>
      <p:sp>
        <p:nvSpPr>
          <p:cNvPr id="21" name="Content Placeholder 13"/>
          <p:cNvSpPr txBox="1">
            <a:spLocks/>
          </p:cNvSpPr>
          <p:nvPr/>
        </p:nvSpPr>
        <p:spPr>
          <a:xfrm>
            <a:off x="0" y="5766464"/>
            <a:ext cx="1271003" cy="4099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sr-Latn-ME" dirty="0" smtClean="0"/>
              <a:t>2020.</a:t>
            </a:r>
            <a:endParaRPr lang="pl-PL" sz="3200" b="1" u="sng" dirty="0" smtClean="0">
              <a:solidFill>
                <a:srgbClr val="C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-32088" y="5548343"/>
            <a:ext cx="12204000" cy="828000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23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Saša Čađenović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Specijalni tužilac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896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25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70377" y="360657"/>
            <a:ext cx="5148571" cy="864096"/>
          </a:xfrm>
          <a:prstGeom prst="rect">
            <a:avLst/>
          </a:prstGeom>
          <a:solidFill>
            <a:srgbClr val="E05F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Saša Čađenović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071300" y="1545941"/>
            <a:ext cx="6121477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dirty="0" smtClean="0"/>
              <a:t>Milivoje Katnić se obraća Predragu Boškoviću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dirty="0" smtClean="0"/>
              <a:t>„...riješiće se ne samo stambeno pitanje Čađenovića, već će to biti i </a:t>
            </a:r>
            <a:r>
              <a:rPr lang="sr-Latn-ME" dirty="0" smtClean="0">
                <a:solidFill>
                  <a:srgbClr val="C00000"/>
                </a:solidFill>
              </a:rPr>
              <a:t>značajna podrška njegovom profesionalnom angažmanu u okviru Specijalnog državnog tužilaštva</a:t>
            </a:r>
            <a:r>
              <a:rPr lang="sr-Latn-ME" dirty="0" smtClean="0"/>
              <a:t>...“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20000">
            <a:off x="514401" y="116632"/>
            <a:ext cx="4536504" cy="65623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80000">
            <a:off x="6303567" y="3622703"/>
            <a:ext cx="4698157" cy="31418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24569" y="4328160"/>
            <a:ext cx="4694379" cy="9010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967712" y="1844824"/>
            <a:ext cx="5005927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3600" dirty="0" smtClean="0"/>
              <a:t>Nakon tri mjeseca, </a:t>
            </a:r>
            <a:br>
              <a:rPr lang="sr-Latn-ME" sz="3600" dirty="0" smtClean="0"/>
            </a:br>
            <a:r>
              <a:rPr lang="sr-Latn-ME" sz="3600" dirty="0" smtClean="0"/>
              <a:t>u aprilu 2016, </a:t>
            </a:r>
            <a:br>
              <a:rPr lang="sr-Latn-ME" sz="3600" dirty="0" smtClean="0"/>
            </a:br>
            <a:r>
              <a:rPr lang="sr-Latn-ME" sz="3600" dirty="0" smtClean="0"/>
              <a:t>Vlada mu daje stan od</a:t>
            </a:r>
            <a:r>
              <a:rPr lang="sr-Latn-ME" sz="4400" dirty="0" smtClean="0"/>
              <a:t> </a:t>
            </a:r>
            <a:br>
              <a:rPr lang="sr-Latn-ME" sz="4400" dirty="0" smtClean="0"/>
            </a:br>
            <a:r>
              <a:rPr lang="sr-Latn-ME" sz="6000" b="1" dirty="0" smtClean="0">
                <a:solidFill>
                  <a:srgbClr val="C00000"/>
                </a:solidFill>
              </a:rPr>
              <a:t>92 m2 </a:t>
            </a:r>
            <a:r>
              <a:rPr lang="sr-Latn-ME" sz="4400" dirty="0" smtClean="0"/>
              <a:t/>
            </a:r>
            <a:br>
              <a:rPr lang="sr-Latn-ME" sz="4400" dirty="0" smtClean="0"/>
            </a:br>
            <a:r>
              <a:rPr lang="sr-Latn-ME" sz="3600" dirty="0" smtClean="0"/>
              <a:t>u Univerzitetskom centru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E05F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Saša Čađenović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0000">
            <a:off x="189756" y="1816193"/>
            <a:ext cx="5284848" cy="274265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693812" y="4049364"/>
            <a:ext cx="1404000" cy="36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2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6672663" y="476672"/>
            <a:ext cx="5005927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3200" dirty="0" smtClean="0"/>
              <a:t>Čađenoviću se </a:t>
            </a:r>
            <a:br>
              <a:rPr lang="sr-Latn-ME" sz="3200" dirty="0" smtClean="0"/>
            </a:br>
            <a:r>
              <a:rPr lang="sr-Latn-ME" sz="3200" dirty="0" smtClean="0"/>
              <a:t>ne dopada stan jer ima </a:t>
            </a:r>
            <a:r>
              <a:rPr lang="sr-Latn-ME" sz="3200" b="1" dirty="0" smtClean="0">
                <a:solidFill>
                  <a:srgbClr val="C00000"/>
                </a:solidFill>
              </a:rPr>
              <a:t>preveliku terasu,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dirty="0" smtClean="0"/>
              <a:t>pa traži drugi.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395414" y="266174"/>
            <a:ext cx="6120679" cy="864096"/>
          </a:xfrm>
          <a:prstGeom prst="rect">
            <a:avLst/>
          </a:prstGeom>
          <a:solidFill>
            <a:srgbClr val="E05F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827462" y="-194627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Saša Čađenović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27" y="3933056"/>
            <a:ext cx="6303123" cy="19762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87" y="1484784"/>
            <a:ext cx="6048673" cy="1912012"/>
          </a:xfrm>
          <a:prstGeom prst="rect">
            <a:avLst/>
          </a:prstGeom>
        </p:spPr>
      </p:pic>
      <p:sp>
        <p:nvSpPr>
          <p:cNvPr id="11" name="Content Placeholder 13"/>
          <p:cNvSpPr txBox="1">
            <a:spLocks/>
          </p:cNvSpPr>
          <p:nvPr/>
        </p:nvSpPr>
        <p:spPr>
          <a:xfrm>
            <a:off x="6886500" y="4203073"/>
            <a:ext cx="4707101" cy="52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3200" dirty="0" smtClean="0"/>
              <a:t>Član te Komisije,</a:t>
            </a:r>
            <a:r>
              <a:rPr lang="sr-Latn-ME" sz="3200" b="1" dirty="0" smtClean="0">
                <a:solidFill>
                  <a:srgbClr val="C00000"/>
                </a:solidFill>
              </a:rPr>
              <a:t/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Budimir Šegrt, bio je svjedok tužilaštva u slučaju Državni udar</a:t>
            </a:r>
            <a:endParaRPr lang="en-US" sz="3200" b="1" dirty="0">
              <a:solidFill>
                <a:srgbClr val="C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77787" y="3645024"/>
            <a:ext cx="5703137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970360" y="3356992"/>
            <a:ext cx="129614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13"/>
          <p:cNvSpPr txBox="1">
            <a:spLocks/>
          </p:cNvSpPr>
          <p:nvPr/>
        </p:nvSpPr>
        <p:spPr>
          <a:xfrm>
            <a:off x="6991790" y="2551481"/>
            <a:ext cx="4707101" cy="522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3200" dirty="0" smtClean="0"/>
              <a:t>Vladina Komisija </a:t>
            </a:r>
            <a:br>
              <a:rPr lang="sr-Latn-ME" sz="3200" dirty="0" smtClean="0"/>
            </a:br>
            <a:r>
              <a:rPr lang="sr-Latn-ME" sz="3200" dirty="0" smtClean="0"/>
              <a:t>to prihvata i predlaže </a:t>
            </a:r>
            <a:br>
              <a:rPr lang="sr-Latn-ME" sz="3200" dirty="0" smtClean="0"/>
            </a:br>
            <a:r>
              <a:rPr lang="sr-Latn-ME" sz="3200" dirty="0" smtClean="0"/>
              <a:t>da mu se nađe </a:t>
            </a:r>
            <a:r>
              <a:rPr lang="sr-Latn-ME" sz="3200" b="1" dirty="0" smtClean="0">
                <a:solidFill>
                  <a:srgbClr val="C00000"/>
                </a:solidFill>
              </a:rPr>
              <a:t>novi stan.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491002" y="1844824"/>
            <a:ext cx="5959347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200" dirty="0"/>
              <a:t>16. februara 2017.</a:t>
            </a:r>
          </a:p>
          <a:p>
            <a:pPr marL="0" indent="0" algn="ctr">
              <a:buNone/>
            </a:pPr>
            <a:r>
              <a:rPr lang="sr-Latn-ME" sz="3200" b="1" dirty="0">
                <a:solidFill>
                  <a:srgbClr val="C00000"/>
                </a:solidFill>
              </a:rPr>
              <a:t>u toku istrage</a:t>
            </a:r>
            <a:r>
              <a:rPr lang="sr-Latn-ME" sz="3200" dirty="0"/>
              <a:t> za Državni udar</a:t>
            </a:r>
            <a:endParaRPr lang="en-US" sz="3200" dirty="0"/>
          </a:p>
          <a:p>
            <a:pPr marL="0" indent="0" algn="ctr">
              <a:buFont typeface="Arial" pitchFamily="34" charset="0"/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Vlada mu tajnom odlukom </a:t>
            </a:r>
            <a:endParaRPr lang="sr-Latn-ME" sz="3200" dirty="0"/>
          </a:p>
          <a:p>
            <a:pPr marL="0" indent="0" algn="ctr">
              <a:buFont typeface="Arial" pitchFamily="34" charset="0"/>
              <a:buNone/>
            </a:pPr>
            <a:r>
              <a:rPr lang="sr-Latn-ME" sz="3200" dirty="0" smtClean="0"/>
              <a:t>daje novi stan od</a:t>
            </a:r>
            <a:endParaRPr lang="sr-Latn-ME" sz="4000" dirty="0"/>
          </a:p>
          <a:p>
            <a:pPr marL="0" indent="0" algn="ctr">
              <a:buFont typeface="Arial" pitchFamily="34" charset="0"/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89 m2 </a:t>
            </a:r>
            <a:endParaRPr lang="sr-Latn-ME" sz="4000" dirty="0"/>
          </a:p>
          <a:p>
            <a:pPr marL="0" indent="0" algn="ctr">
              <a:buFont typeface="Arial" pitchFamily="34" charset="0"/>
              <a:buNone/>
            </a:pPr>
            <a:r>
              <a:rPr lang="sr-Latn-ME" sz="3200" dirty="0" smtClean="0"/>
              <a:t>u Univerzitetskom centru</a:t>
            </a:r>
          </a:p>
        </p:txBody>
      </p:sp>
      <p:sp>
        <p:nvSpPr>
          <p:cNvPr id="7" name="Rectangle 6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E05F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Saša Čađenović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0000">
            <a:off x="117748" y="229008"/>
            <a:ext cx="4680520" cy="644471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862164" y="391856"/>
            <a:ext cx="936104" cy="37284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837828" y="1149342"/>
            <a:ext cx="136815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87792" y="4239560"/>
            <a:ext cx="90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74132" y="5048240"/>
            <a:ext cx="1044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80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31179"/>
          <a:stretch/>
        </p:blipFill>
        <p:spPr>
          <a:xfrm>
            <a:off x="189756" y="188640"/>
            <a:ext cx="6057436" cy="6309320"/>
          </a:xfrm>
          <a:prstGeom prst="rect">
            <a:avLst/>
          </a:prstGeom>
        </p:spPr>
      </p:pic>
      <p:sp>
        <p:nvSpPr>
          <p:cNvPr id="9" name="Content Placeholder 13"/>
          <p:cNvSpPr txBox="1">
            <a:spLocks/>
          </p:cNvSpPr>
          <p:nvPr/>
        </p:nvSpPr>
        <p:spPr>
          <a:xfrm>
            <a:off x="6463216" y="1916832"/>
            <a:ext cx="4906468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200" dirty="0" smtClean="0"/>
              <a:t>11. maja 2017</a:t>
            </a:r>
            <a:r>
              <a:rPr lang="sr-Latn-ME" sz="3200" dirty="0"/>
              <a:t>.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3200" dirty="0"/>
              <a:t>z</a:t>
            </a:r>
            <a:r>
              <a:rPr lang="sr-Latn-ME" sz="3200" dirty="0" smtClean="0"/>
              <a:t>aključuje ugovor</a:t>
            </a:r>
            <a:br>
              <a:rPr lang="sr-Latn-ME" sz="3200" dirty="0" smtClean="0"/>
            </a:br>
            <a:r>
              <a:rPr lang="sr-Latn-ME" sz="3200" dirty="0" smtClean="0"/>
              <a:t>o kupovini stana od države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500" dirty="0" smtClean="0"/>
              <a:t/>
            </a:r>
            <a:br>
              <a:rPr lang="sr-Latn-ME" sz="500" dirty="0" smtClean="0"/>
            </a:br>
            <a:r>
              <a:rPr lang="sr-Latn-ME" sz="3200" b="1" dirty="0" smtClean="0">
                <a:solidFill>
                  <a:srgbClr val="C00000"/>
                </a:solidFill>
              </a:rPr>
              <a:t>nakon podizanja optužnice</a:t>
            </a:r>
            <a:r>
              <a:rPr lang="sr-Latn-ME" sz="3200" dirty="0"/>
              <a:t/>
            </a:r>
            <a:br>
              <a:rPr lang="sr-Latn-ME" sz="3200" dirty="0"/>
            </a:br>
            <a:r>
              <a:rPr lang="sr-Latn-ME" sz="3200" b="1" dirty="0" smtClean="0">
                <a:solidFill>
                  <a:srgbClr val="C00000"/>
                </a:solidFill>
              </a:rPr>
              <a:t>za državni udar</a:t>
            </a:r>
          </a:p>
        </p:txBody>
      </p:sp>
      <p:sp>
        <p:nvSpPr>
          <p:cNvPr id="7" name="Rectangle 6"/>
          <p:cNvSpPr/>
          <p:nvPr/>
        </p:nvSpPr>
        <p:spPr>
          <a:xfrm>
            <a:off x="6247192" y="391856"/>
            <a:ext cx="5283824" cy="864096"/>
          </a:xfrm>
          <a:prstGeom prst="rect">
            <a:avLst/>
          </a:prstGeom>
          <a:solidFill>
            <a:srgbClr val="E05F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6247192" y="0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Saša Čađenović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05780" y="2203234"/>
            <a:ext cx="1044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48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950396" y="1607932"/>
            <a:ext cx="57037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ME" sz="3200" dirty="0" smtClean="0"/>
              <a:t>Tržišna cijena stana od </a:t>
            </a:r>
            <a:r>
              <a:rPr lang="sr-Latn-ME" sz="4000" b="1" dirty="0" smtClean="0">
                <a:solidFill>
                  <a:srgbClr val="C00000"/>
                </a:solidFill>
              </a:rPr>
              <a:t>89 m2 </a:t>
            </a:r>
            <a:r>
              <a:rPr lang="sr-Latn-ME" sz="3200" b="1" dirty="0" smtClean="0">
                <a:solidFill>
                  <a:srgbClr val="C00000"/>
                </a:solidFill>
              </a:rPr>
              <a:t/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dirty="0" smtClean="0"/>
              <a:t>u Univerzitetskom centru </a:t>
            </a:r>
            <a:br>
              <a:rPr lang="sr-Latn-ME" sz="3200" dirty="0" smtClean="0"/>
            </a:br>
            <a:r>
              <a:rPr lang="sr-Latn-ME" sz="3200" dirty="0" smtClean="0"/>
              <a:t>76.629 </a:t>
            </a:r>
            <a:r>
              <a:rPr lang="sr-Latn-ME" sz="3200" dirty="0"/>
              <a:t>€ </a:t>
            </a:r>
            <a:r>
              <a:rPr lang="sr-Latn-ME" sz="3200" dirty="0" smtClean="0"/>
              <a:t> ili 861 €/m2 </a:t>
            </a:r>
          </a:p>
          <a:p>
            <a:pPr marL="0" indent="0">
              <a:buNone/>
            </a:pPr>
            <a:r>
              <a:rPr lang="sr-Latn-ME" sz="3200" dirty="0" smtClean="0"/>
              <a:t>Dodatni popust </a:t>
            </a:r>
            <a:r>
              <a:rPr lang="sr-Latn-ME" sz="3200" dirty="0"/>
              <a:t>80%</a:t>
            </a:r>
            <a:endParaRPr lang="sr-Latn-ME" sz="3200" dirty="0" smtClean="0"/>
          </a:p>
          <a:p>
            <a:pPr marL="0" indent="0">
              <a:buNone/>
            </a:pPr>
            <a:r>
              <a:rPr lang="sr-Latn-ME" sz="4000" b="1" dirty="0" smtClean="0">
                <a:solidFill>
                  <a:srgbClr val="C00000"/>
                </a:solidFill>
              </a:rPr>
              <a:t>Cijena 15.326 €</a:t>
            </a:r>
            <a:endParaRPr lang="sr-Latn-ME" sz="4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sr-Latn-ME" sz="3200" dirty="0" smtClean="0"/>
              <a:t>Na 20 godina sa kamatom 2%</a:t>
            </a:r>
          </a:p>
          <a:p>
            <a:pPr marL="0" indent="0">
              <a:buNone/>
            </a:pPr>
            <a:r>
              <a:rPr lang="sr-Latn-ME" sz="4000" b="1" dirty="0" smtClean="0">
                <a:solidFill>
                  <a:srgbClr val="C00000"/>
                </a:solidFill>
              </a:rPr>
              <a:t>Rata 77,40 </a:t>
            </a:r>
            <a:r>
              <a:rPr lang="sr-Latn-ME" sz="4000" b="1" dirty="0">
                <a:solidFill>
                  <a:srgbClr val="C00000"/>
                </a:solidFill>
              </a:rPr>
              <a:t>€</a:t>
            </a:r>
            <a:endParaRPr lang="sr-Latn-ME" sz="4000" b="1" dirty="0" smtClean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06380" y="498016"/>
            <a:ext cx="6382445" cy="864096"/>
          </a:xfrm>
          <a:prstGeom prst="rect">
            <a:avLst/>
          </a:prstGeom>
          <a:solidFill>
            <a:srgbClr val="E05F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>
            <a:spLocks noGrp="1"/>
          </p:cNvSpPr>
          <p:nvPr>
            <p:ph type="title"/>
          </p:nvPr>
        </p:nvSpPr>
        <p:spPr>
          <a:xfrm>
            <a:off x="4870276" y="15784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Saša Čađenović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81" y="980728"/>
            <a:ext cx="5040559" cy="4824536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214092" y="1489239"/>
            <a:ext cx="218533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854052" y="2276872"/>
            <a:ext cx="102644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05780" y="3113260"/>
            <a:ext cx="102644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73932" y="4437112"/>
            <a:ext cx="354317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05780" y="1772816"/>
            <a:ext cx="102644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37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Veselin Vučković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Tužilac u Vrhovnom državnom tužilaštvu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630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11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371104" y="2708920"/>
            <a:ext cx="6366361" cy="38164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b="1" dirty="0" smtClean="0">
                <a:latin typeface="+mj-lt"/>
              </a:rPr>
              <a:t>Od marta 2016. uvodi se član 30 a</a:t>
            </a:r>
          </a:p>
          <a:p>
            <a:pPr marL="0" indent="0" algn="ctr">
              <a:buNone/>
            </a:pPr>
            <a:r>
              <a:rPr lang="sr-Latn-ME" dirty="0" smtClean="0"/>
              <a:t>Komisija </a:t>
            </a:r>
            <a:r>
              <a:rPr lang="sr-Latn-ME" dirty="0"/>
              <a:t>može, uz saglasnost Vlade, rješavati stambene potrebe u skladu sa članom 30 st. 1, 2 i 3 ove odluke i zaposlenom u službi državnog organa i organu državne uprave, kao i u ustanovi i drugom pravnom licu čiji je osnivač država, </a:t>
            </a:r>
            <a:r>
              <a:rPr lang="sr-Latn-ME" b="1" dirty="0">
                <a:solidFill>
                  <a:srgbClr val="C00000"/>
                </a:solidFill>
              </a:rPr>
              <a:t>koji u obavljanju poslova od posebnog interesa za državu ostvaruje izuzetne rezultate i kvalitet rada</a:t>
            </a:r>
            <a:r>
              <a:rPr lang="sr-Latn-ME" dirty="0"/>
              <a:t>. </a:t>
            </a:r>
            <a:endParaRPr lang="en-US" dirty="0"/>
          </a:p>
        </p:txBody>
      </p:sp>
      <p:sp>
        <p:nvSpPr>
          <p:cNvPr id="9" name="Title 12"/>
          <p:cNvSpPr txBox="1">
            <a:spLocks/>
          </p:cNvSpPr>
          <p:nvPr/>
        </p:nvSpPr>
        <p:spPr>
          <a:xfrm>
            <a:off x="5302324" y="836712"/>
            <a:ext cx="6435141" cy="15552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sr-Latn-ME" sz="2400" b="1" dirty="0" smtClean="0">
                <a:solidFill>
                  <a:schemeClr val="tx1"/>
                </a:solidFill>
              </a:rPr>
              <a:t>Član 30 Odluke</a:t>
            </a:r>
          </a:p>
          <a:p>
            <a:pPr algn="ctr"/>
            <a:endParaRPr lang="sr-Latn-ME" sz="24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sz="2400" dirty="0" err="1" smtClean="0">
                <a:solidFill>
                  <a:schemeClr val="tx1"/>
                </a:solidFill>
                <a:latin typeface="+mn-lt"/>
              </a:rPr>
              <a:t>Komisija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uz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saglasnost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Vlade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može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rješavati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stambene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potrebe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pojedinih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n-lt"/>
              </a:rPr>
              <a:t>funkcionera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</a:t>
            </a:r>
            <a:endParaRPr lang="sr-Latn-ME" sz="2400" dirty="0" smtClean="0">
              <a:solidFill>
                <a:schemeClr val="tx1"/>
              </a:solidFill>
              <a:latin typeface="+mn-lt"/>
            </a:endParaRPr>
          </a:p>
          <a:p>
            <a:pPr algn="ctr">
              <a:lnSpc>
                <a:spcPct val="110000"/>
              </a:lnSpc>
            </a:pPr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bez </a:t>
            </a:r>
            <a:r>
              <a:rPr lang="en-US" sz="2400" b="1" dirty="0" err="1">
                <a:solidFill>
                  <a:srgbClr val="C00000"/>
                </a:solidFill>
                <a:latin typeface="+mn-lt"/>
              </a:rPr>
              <a:t>oglašavanja</a:t>
            </a:r>
            <a:endParaRPr lang="en-US" sz="24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2"/>
          <a:srcRect l="8334" t="21473" r="79000" b="15902"/>
          <a:stretch/>
        </p:blipFill>
        <p:spPr bwMode="auto">
          <a:xfrm>
            <a:off x="0" y="192137"/>
            <a:ext cx="4896544" cy="65302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291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60215" y="337278"/>
            <a:ext cx="5364596" cy="864096"/>
          </a:xfrm>
          <a:prstGeom prst="rect">
            <a:avLst/>
          </a:prstGeom>
          <a:solidFill>
            <a:srgbClr val="8086F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Veselin Vučković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770342" y="1611056"/>
            <a:ext cx="54530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2800" dirty="0" smtClean="0"/>
              <a:t>Sredinom 2016. godine od Tužilačkog savjeta </a:t>
            </a:r>
            <a:br>
              <a:rPr lang="sr-Latn-ME" sz="2800" dirty="0" smtClean="0"/>
            </a:br>
            <a:r>
              <a:rPr lang="sr-Latn-ME" sz="2800" dirty="0" smtClean="0"/>
              <a:t>i Vlade traži veći stan ili kredit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56" y="260648"/>
            <a:ext cx="4464496" cy="64530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476" y="2996952"/>
            <a:ext cx="3981755" cy="353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3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718512" y="1717666"/>
            <a:ext cx="54530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4400" dirty="0" smtClean="0"/>
              <a:t>U januaru 2017. </a:t>
            </a:r>
            <a:r>
              <a:rPr lang="sr-Latn-ME" sz="4400" b="1" dirty="0" smtClean="0">
                <a:solidFill>
                  <a:srgbClr val="C00000"/>
                </a:solidFill>
              </a:rPr>
              <a:t>Stanković, </a:t>
            </a:r>
            <a:br>
              <a:rPr lang="sr-Latn-ME" sz="4400" b="1" dirty="0" smtClean="0">
                <a:solidFill>
                  <a:srgbClr val="C00000"/>
                </a:solidFill>
              </a:rPr>
            </a:br>
            <a:r>
              <a:rPr lang="sr-Latn-ME" sz="4400" b="1" dirty="0" smtClean="0">
                <a:solidFill>
                  <a:srgbClr val="C00000"/>
                </a:solidFill>
              </a:rPr>
              <a:t>kao VDT</a:t>
            </a:r>
            <a:r>
              <a:rPr lang="sr-Latn-ME" sz="4400" dirty="0" smtClean="0"/>
              <a:t>, </a:t>
            </a:r>
            <a:br>
              <a:rPr lang="sr-Latn-ME" sz="4400" dirty="0" smtClean="0"/>
            </a:br>
            <a:r>
              <a:rPr lang="sr-Latn-ME" sz="4400" dirty="0" smtClean="0"/>
              <a:t>traži od premijera </a:t>
            </a:r>
            <a:br>
              <a:rPr lang="sr-Latn-ME" sz="4400" dirty="0" smtClean="0"/>
            </a:br>
            <a:r>
              <a:rPr lang="sr-Latn-ME" sz="4400" dirty="0" smtClean="0"/>
              <a:t>da </a:t>
            </a:r>
            <a:r>
              <a:rPr lang="sr-Latn-ME" sz="4400" b="1" dirty="0" smtClean="0">
                <a:solidFill>
                  <a:srgbClr val="C00000"/>
                </a:solidFill>
              </a:rPr>
              <a:t>Vladina komisija </a:t>
            </a:r>
            <a:r>
              <a:rPr lang="sr-Latn-ME" sz="4400" dirty="0" smtClean="0"/>
              <a:t>Vučkoviću </a:t>
            </a:r>
            <a:br>
              <a:rPr lang="sr-Latn-ME" sz="4400" dirty="0" smtClean="0"/>
            </a:br>
            <a:r>
              <a:rPr lang="sr-Latn-ME" sz="4400" dirty="0" smtClean="0"/>
              <a:t>dodijeli kredit</a:t>
            </a:r>
            <a:endParaRPr lang="en-US" sz="4400" dirty="0"/>
          </a:p>
        </p:txBody>
      </p:sp>
      <p:sp>
        <p:nvSpPr>
          <p:cNvPr id="7" name="Rectangle 6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8086F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 txBox="1">
            <a:spLocks/>
          </p:cNvSpPr>
          <p:nvPr/>
        </p:nvSpPr>
        <p:spPr>
          <a:xfrm>
            <a:off x="5769768" y="-69858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smtClean="0">
                <a:solidFill>
                  <a:schemeClr val="tx1"/>
                </a:solidFill>
              </a:rPr>
              <a:t>Veselin Vučković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" b="741"/>
          <a:stretch/>
        </p:blipFill>
        <p:spPr>
          <a:xfrm rot="-60000">
            <a:off x="189756" y="116632"/>
            <a:ext cx="4536504" cy="679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6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5662364" y="1916832"/>
            <a:ext cx="5571997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dirty="0" smtClean="0">
                <a:solidFill>
                  <a:schemeClr val="tx2"/>
                </a:solidFill>
              </a:rPr>
              <a:t>U februaru 2017</a:t>
            </a:r>
            <a:r>
              <a:rPr lang="sr-Latn-ME" sz="3200" dirty="0">
                <a:solidFill>
                  <a:schemeClr val="tx2"/>
                </a:solidFill>
              </a:rPr>
              <a:t>. </a:t>
            </a:r>
            <a:br>
              <a:rPr lang="sr-Latn-ME" sz="3200" dirty="0">
                <a:solidFill>
                  <a:schemeClr val="tx2"/>
                </a:solidFill>
              </a:rPr>
            </a:br>
            <a:r>
              <a:rPr lang="sr-Latn-ME" sz="3200" dirty="0">
                <a:solidFill>
                  <a:schemeClr val="tx2"/>
                </a:solidFill>
              </a:rPr>
              <a:t>o svom stambenom pitanju</a:t>
            </a:r>
            <a:r>
              <a:rPr lang="sr-Latn-ME" sz="3200" dirty="0" smtClean="0">
                <a:solidFill>
                  <a:srgbClr val="C00000"/>
                </a:solidFill>
              </a:rPr>
              <a:t/>
            </a:r>
            <a:br>
              <a:rPr lang="sr-Latn-ME" sz="3200" dirty="0" smtClean="0">
                <a:solidFill>
                  <a:srgbClr val="C00000"/>
                </a:solidFill>
              </a:rPr>
            </a:br>
            <a:r>
              <a:rPr lang="sr-Latn-ME" sz="3200" dirty="0" smtClean="0">
                <a:solidFill>
                  <a:srgbClr val="C00000"/>
                </a:solidFill>
              </a:rPr>
              <a:t>razgovara sa premijerom </a:t>
            </a:r>
            <a:r>
              <a:rPr lang="sr-Latn-ME" sz="3200" dirty="0" smtClean="0">
                <a:solidFill>
                  <a:schemeClr val="tx2"/>
                </a:solidFill>
              </a:rPr>
              <a:t>Duškom Markovićem</a:t>
            </a:r>
          </a:p>
          <a:p>
            <a:pPr marL="0" indent="0" algn="ctr">
              <a:buNone/>
            </a:pPr>
            <a:r>
              <a:rPr lang="sr-Latn-ME" sz="3200" dirty="0" smtClean="0">
                <a:solidFill>
                  <a:schemeClr val="tx2"/>
                </a:solidFill>
              </a:rPr>
              <a:t/>
            </a:r>
            <a:br>
              <a:rPr lang="sr-Latn-ME" sz="3200" dirty="0" smtClean="0">
                <a:solidFill>
                  <a:schemeClr val="tx2"/>
                </a:solidFill>
              </a:rPr>
            </a:br>
            <a:r>
              <a:rPr lang="sr-Latn-ME" sz="3200" dirty="0" smtClean="0">
                <a:solidFill>
                  <a:schemeClr val="tx2"/>
                </a:solidFill>
              </a:rPr>
              <a:t>Sredinom juna te godine </a:t>
            </a:r>
            <a:br>
              <a:rPr lang="sr-Latn-ME" sz="3200" dirty="0" smtClean="0">
                <a:solidFill>
                  <a:schemeClr val="tx2"/>
                </a:solidFill>
              </a:rPr>
            </a:br>
            <a:r>
              <a:rPr lang="sr-Latn-ME" sz="3200" dirty="0" smtClean="0">
                <a:solidFill>
                  <a:srgbClr val="C00000"/>
                </a:solidFill>
              </a:rPr>
              <a:t>pisanim putem</a:t>
            </a:r>
            <a:br>
              <a:rPr lang="sr-Latn-ME" sz="3200" dirty="0" smtClean="0">
                <a:solidFill>
                  <a:srgbClr val="C00000"/>
                </a:solidFill>
              </a:rPr>
            </a:br>
            <a:r>
              <a:rPr lang="sr-Latn-ME" sz="3200" dirty="0" smtClean="0">
                <a:solidFill>
                  <a:srgbClr val="C00000"/>
                </a:solidFill>
              </a:rPr>
              <a:t>se obraća premijeru</a:t>
            </a:r>
            <a:endParaRPr lang="sr-Latn-ME" sz="3600" dirty="0" smtClean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8086F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Veselin Vučković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56" y="0"/>
            <a:ext cx="4801244" cy="67413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3772" y="2132856"/>
            <a:ext cx="4248472" cy="7200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49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5748241" y="608525"/>
            <a:ext cx="5571997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dirty="0" smtClean="0">
                <a:solidFill>
                  <a:schemeClr val="tx2"/>
                </a:solidFill>
              </a:rPr>
              <a:t>Vlada u avgustu donosi zaključak,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a Komisija u septembru 2017</a:t>
            </a:r>
            <a:r>
              <a:rPr lang="sr-Latn-ME" dirty="0">
                <a:solidFill>
                  <a:schemeClr val="tx2"/>
                </a:solidFill>
              </a:rPr>
              <a:t>. </a:t>
            </a:r>
            <a:r>
              <a:rPr lang="sr-Latn-ME" dirty="0" smtClean="0">
                <a:solidFill>
                  <a:schemeClr val="tx2"/>
                </a:solidFill>
              </a:rPr>
              <a:t/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odluku o dodjeli kredita od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/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4000" b="1" dirty="0" smtClean="0">
                <a:solidFill>
                  <a:srgbClr val="C00000"/>
                </a:solidFill>
              </a:rPr>
              <a:t>20.000 eura</a:t>
            </a:r>
            <a:endParaRPr lang="sr-Latn-ME" sz="4400" b="1" dirty="0" smtClean="0">
              <a:solidFill>
                <a:srgbClr val="C00000"/>
              </a:solidFill>
            </a:endParaRPr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5833332" y="5504662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Veselin Vučković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464" b="52884"/>
          <a:stretch/>
        </p:blipFill>
        <p:spPr>
          <a:xfrm>
            <a:off x="477179" y="256667"/>
            <a:ext cx="4248472" cy="24522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21447" b="11119"/>
          <a:stretch/>
        </p:blipFill>
        <p:spPr>
          <a:xfrm>
            <a:off x="657503" y="2908463"/>
            <a:ext cx="3887823" cy="3799750"/>
          </a:xfrm>
          <a:prstGeom prst="rect">
            <a:avLst/>
          </a:prstGeom>
        </p:spPr>
      </p:pic>
      <p:sp>
        <p:nvSpPr>
          <p:cNvPr id="11" name="Content Placeholder 13"/>
          <p:cNvSpPr txBox="1">
            <a:spLocks/>
          </p:cNvSpPr>
          <p:nvPr/>
        </p:nvSpPr>
        <p:spPr>
          <a:xfrm>
            <a:off x="4965226" y="3206497"/>
            <a:ext cx="7138028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dirty="0" smtClean="0">
                <a:solidFill>
                  <a:schemeClr val="tx2"/>
                </a:solidFill>
              </a:rPr>
              <a:t>Vraća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4000" b="1" dirty="0" smtClean="0">
                <a:solidFill>
                  <a:srgbClr val="C00000"/>
                </a:solidFill>
              </a:rPr>
              <a:t>4.000 eura</a:t>
            </a:r>
            <a:br>
              <a:rPr lang="sr-Latn-ME" sz="4000" b="1" dirty="0" smtClean="0">
                <a:solidFill>
                  <a:srgbClr val="C00000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na pet godina,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kamatna stopa 2%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4000" b="1" dirty="0" smtClean="0">
                <a:solidFill>
                  <a:schemeClr val="tx2"/>
                </a:solidFill>
              </a:rPr>
              <a:t>rata 70 eura</a:t>
            </a:r>
            <a:endParaRPr lang="sr-Latn-ME" sz="4000" b="1" dirty="0" smtClean="0">
              <a:solidFill>
                <a:srgbClr val="C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825220" y="1455085"/>
            <a:ext cx="94556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77179" y="1574855"/>
            <a:ext cx="252088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-2936" y="6106865"/>
            <a:ext cx="12188825" cy="760047"/>
          </a:xfrm>
          <a:prstGeom prst="rect">
            <a:avLst/>
          </a:prstGeom>
          <a:solidFill>
            <a:srgbClr val="8086F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77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10436" y="1767880"/>
            <a:ext cx="5311198" cy="4048398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">
            <a:off x="404722" y="116632"/>
            <a:ext cx="4917578" cy="6444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93812" y="4581128"/>
            <a:ext cx="4320480" cy="3600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6577896" y="1983904"/>
            <a:ext cx="4866895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600" dirty="0" smtClean="0">
                <a:solidFill>
                  <a:schemeClr val="tx2"/>
                </a:solidFill>
              </a:rPr>
              <a:t>Vlada ne </a:t>
            </a:r>
            <a:r>
              <a:rPr lang="sr-Latn-ME" sz="3600" dirty="0">
                <a:solidFill>
                  <a:schemeClr val="tx2"/>
                </a:solidFill>
              </a:rPr>
              <a:t>da novac tužilaštvu </a:t>
            </a:r>
            <a:r>
              <a:rPr lang="sr-Latn-ME" sz="3600" dirty="0" smtClean="0">
                <a:solidFill>
                  <a:schemeClr val="tx2"/>
                </a:solidFill>
              </a:rPr>
              <a:t/>
            </a:r>
            <a:br>
              <a:rPr lang="sr-Latn-ME" sz="3600" dirty="0" smtClean="0">
                <a:solidFill>
                  <a:schemeClr val="tx2"/>
                </a:solidFill>
              </a:rPr>
            </a:br>
            <a:r>
              <a:rPr lang="sr-Latn-ME" sz="3600" dirty="0" smtClean="0">
                <a:solidFill>
                  <a:schemeClr val="tx2"/>
                </a:solidFill>
              </a:rPr>
              <a:t>da dijeli stanove i kredite</a:t>
            </a:r>
            <a:br>
              <a:rPr lang="sr-Latn-ME" sz="3600" dirty="0" smtClean="0">
                <a:solidFill>
                  <a:schemeClr val="tx2"/>
                </a:solidFill>
              </a:rPr>
            </a:br>
            <a:r>
              <a:rPr lang="sr-Latn-ME" sz="3600" dirty="0" smtClean="0">
                <a:solidFill>
                  <a:schemeClr val="tx2"/>
                </a:solidFill>
              </a:rPr>
              <a:t>po Pravilniku, </a:t>
            </a:r>
            <a:br>
              <a:rPr lang="sr-Latn-ME" sz="3600" dirty="0" smtClean="0">
                <a:solidFill>
                  <a:schemeClr val="tx2"/>
                </a:solidFill>
              </a:rPr>
            </a:br>
            <a:r>
              <a:rPr lang="sr-Latn-ME" sz="3600" dirty="0" smtClean="0">
                <a:solidFill>
                  <a:schemeClr val="tx2"/>
                </a:solidFill>
              </a:rPr>
              <a:t>već to radi </a:t>
            </a:r>
            <a:br>
              <a:rPr lang="sr-Latn-ME" sz="3600" dirty="0" smtClean="0">
                <a:solidFill>
                  <a:schemeClr val="tx2"/>
                </a:solidFill>
              </a:rPr>
            </a:br>
            <a:r>
              <a:rPr lang="sr-Latn-ME" sz="3600" dirty="0" smtClean="0">
                <a:solidFill>
                  <a:schemeClr val="tx2"/>
                </a:solidFill>
              </a:rPr>
              <a:t>preko svoje Komisije</a:t>
            </a:r>
            <a:endParaRPr lang="sr-Latn-ME" sz="4000" dirty="0" smtClean="0">
              <a:solidFill>
                <a:schemeClr val="tx2"/>
              </a:solidFill>
            </a:endParaRPr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6310436" y="908720"/>
            <a:ext cx="5311198" cy="85916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sr-Latn-ME" sz="4800" b="1" dirty="0" smtClean="0">
                <a:solidFill>
                  <a:schemeClr val="tx2"/>
                </a:solidFill>
              </a:rPr>
              <a:t>POLITIČKI UTICAJ</a:t>
            </a:r>
            <a:endParaRPr lang="en-US" sz="4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1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Lidija Vukčević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Specijalna tužiteljka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176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40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391856"/>
            <a:ext cx="6120679" cy="864096"/>
          </a:xfrm>
          <a:prstGeom prst="rect">
            <a:avLst/>
          </a:prstGeom>
          <a:solidFill>
            <a:srgbClr val="0ABEB5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6985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Lidija Vukčević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313784" y="1611056"/>
            <a:ext cx="6624736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U </a:t>
            </a:r>
            <a:r>
              <a:rPr lang="en-US" dirty="0" err="1" smtClean="0"/>
              <a:t>martu</a:t>
            </a:r>
            <a:r>
              <a:rPr lang="en-US" dirty="0" smtClean="0"/>
              <a:t> 2016. </a:t>
            </a:r>
            <a:r>
              <a:rPr lang="sr-Latn-ME" dirty="0" smtClean="0"/>
              <a:t>Katnić traži od Boškovića </a:t>
            </a:r>
            <a:br>
              <a:rPr lang="sr-Latn-ME" dirty="0" smtClean="0"/>
            </a:br>
            <a:r>
              <a:rPr lang="sr-Latn-ME" dirty="0" smtClean="0"/>
              <a:t>da joj obezbijedi stan, jer je </a:t>
            </a:r>
            <a:br>
              <a:rPr lang="sr-Latn-ME" dirty="0" smtClean="0"/>
            </a:br>
            <a:r>
              <a:rPr lang="sr-Latn-ME" sz="1000" dirty="0" smtClean="0"/>
              <a:t/>
            </a:r>
            <a:br>
              <a:rPr lang="sr-Latn-ME" sz="1000" dirty="0" smtClean="0"/>
            </a:br>
            <a:r>
              <a:rPr lang="sr-Latn-ME" b="1" dirty="0" smtClean="0">
                <a:solidFill>
                  <a:srgbClr val="C00000"/>
                </a:solidFill>
              </a:rPr>
              <a:t>„znatno doprinijela </a:t>
            </a:r>
            <a:br>
              <a:rPr lang="sr-Latn-ME" b="1" dirty="0" smtClean="0">
                <a:solidFill>
                  <a:srgbClr val="C00000"/>
                </a:solidFill>
              </a:rPr>
            </a:br>
            <a:r>
              <a:rPr lang="sr-Latn-ME" b="1" dirty="0" smtClean="0">
                <a:solidFill>
                  <a:srgbClr val="C00000"/>
                </a:solidFill>
              </a:rPr>
              <a:t>ostvarenim rezultatima </a:t>
            </a:r>
            <a:br>
              <a:rPr lang="sr-Latn-ME" b="1" dirty="0" smtClean="0">
                <a:solidFill>
                  <a:srgbClr val="C00000"/>
                </a:solidFill>
              </a:rPr>
            </a:br>
            <a:r>
              <a:rPr lang="sr-Latn-ME" b="1" dirty="0" smtClean="0">
                <a:solidFill>
                  <a:srgbClr val="C00000"/>
                </a:solidFill>
              </a:rPr>
              <a:t>Specijalnog državnog tužilaštva...“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80" y="260648"/>
            <a:ext cx="4323075" cy="60992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444" y="3763140"/>
            <a:ext cx="4487416" cy="290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19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0000">
            <a:off x="87430" y="133798"/>
            <a:ext cx="5225645" cy="6606947"/>
          </a:xfrm>
          <a:prstGeom prst="rect">
            <a:avLst/>
          </a:prstGeom>
        </p:spPr>
      </p:pic>
      <p:sp>
        <p:nvSpPr>
          <p:cNvPr id="9" name="Content Placeholder 13"/>
          <p:cNvSpPr txBox="1">
            <a:spLocks/>
          </p:cNvSpPr>
          <p:nvPr/>
        </p:nvSpPr>
        <p:spPr>
          <a:xfrm>
            <a:off x="6041940" y="476672"/>
            <a:ext cx="54530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sr-Latn-ME" sz="4400" b="1" dirty="0" smtClean="0">
                <a:solidFill>
                  <a:srgbClr val="C00000"/>
                </a:solidFill>
              </a:rPr>
              <a:t>Tajnom odlukom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4400" dirty="0" smtClean="0"/>
              <a:t>Vlada dodjeljuje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4400" dirty="0" smtClean="0"/>
              <a:t>Specijalnoj tužiteljki</a:t>
            </a:r>
          </a:p>
          <a:p>
            <a:pPr marL="0" indent="0" algn="ctr">
              <a:buFont typeface="Arial" pitchFamily="34" charset="0"/>
              <a:buNone/>
            </a:pPr>
            <a:r>
              <a:rPr lang="sr-Latn-ME" sz="4400" b="1" dirty="0">
                <a:solidFill>
                  <a:srgbClr val="C00000"/>
                </a:solidFill>
              </a:rPr>
              <a:t>s</a:t>
            </a:r>
            <a:r>
              <a:rPr lang="sr-Latn-ME" sz="4400" b="1" dirty="0" smtClean="0">
                <a:solidFill>
                  <a:srgbClr val="C00000"/>
                </a:solidFill>
              </a:rPr>
              <a:t>tan od 75 m2</a:t>
            </a:r>
          </a:p>
          <a:p>
            <a:pPr marL="0" indent="0" algn="ctr">
              <a:buNone/>
            </a:pPr>
            <a:r>
              <a:rPr lang="sr-Latn-ME" sz="4400" dirty="0" smtClean="0"/>
              <a:t>iako živi sama</a:t>
            </a:r>
            <a:endParaRPr lang="sr-Latn-ME" sz="4400" dirty="0"/>
          </a:p>
          <a:p>
            <a:pPr marL="0" indent="0" algn="ctr">
              <a:buFont typeface="Arial" pitchFamily="34" charset="0"/>
              <a:buNone/>
            </a:pPr>
            <a:endParaRPr lang="sr-Latn-ME" sz="4400" b="1" dirty="0" smtClean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" y="4941168"/>
            <a:ext cx="12188825" cy="864096"/>
          </a:xfrm>
          <a:prstGeom prst="rect">
            <a:avLst/>
          </a:prstGeom>
          <a:solidFill>
            <a:srgbClr val="0ABEB5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6022404" y="4458736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Lidija Vukčević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3862164" y="247840"/>
            <a:ext cx="1080120" cy="37284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85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5061127" y="1640082"/>
            <a:ext cx="6085383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Stan od 75 m2 </a:t>
            </a:r>
            <a:br>
              <a:rPr lang="sr-Latn-ME" sz="3600" b="1" dirty="0" smtClean="0">
                <a:solidFill>
                  <a:srgbClr val="C00000"/>
                </a:solidFill>
              </a:rPr>
            </a:br>
            <a:r>
              <a:rPr lang="sr-Latn-ME" sz="3600" b="1" dirty="0" smtClean="0">
                <a:solidFill>
                  <a:srgbClr val="C00000"/>
                </a:solidFill>
              </a:rPr>
              <a:t>u Univerzitetskom kvartu</a:t>
            </a:r>
            <a:br>
              <a:rPr lang="sr-Latn-ME" sz="3600" b="1" dirty="0" smtClean="0">
                <a:solidFill>
                  <a:srgbClr val="C00000"/>
                </a:solidFill>
              </a:rPr>
            </a:br>
            <a:r>
              <a:rPr lang="sr-Latn-ME" sz="1800" b="1" dirty="0" smtClean="0">
                <a:solidFill>
                  <a:srgbClr val="C00000"/>
                </a:solidFill>
              </a:rPr>
              <a:t> </a:t>
            </a:r>
            <a:r>
              <a:rPr lang="sr-Latn-ME" sz="2800" dirty="0" smtClean="0">
                <a:solidFill>
                  <a:schemeClr val="tx2"/>
                </a:solidFill>
              </a:rPr>
              <a:t/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2800" dirty="0" smtClean="0">
                <a:solidFill>
                  <a:schemeClr val="tx2"/>
                </a:solidFill>
              </a:rPr>
              <a:t>se obračunava po cijeni od 861 €/m2, </a:t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2800" dirty="0" smtClean="0">
                <a:solidFill>
                  <a:schemeClr val="tx2"/>
                </a:solidFill>
              </a:rPr>
              <a:t>na koju se primjenjuje </a:t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2800" dirty="0" smtClean="0">
                <a:solidFill>
                  <a:schemeClr val="tx2"/>
                </a:solidFill>
              </a:rPr>
              <a:t>maksimalno umanjenje od 80%, </a:t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2800" dirty="0" smtClean="0">
                <a:solidFill>
                  <a:schemeClr val="tx2"/>
                </a:solidFill>
              </a:rPr>
              <a:t>pa je ugovorena cijena </a:t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3600" b="1" dirty="0" smtClean="0">
                <a:solidFill>
                  <a:srgbClr val="C00000"/>
                </a:solidFill>
              </a:rPr>
              <a:t>12.915 </a:t>
            </a:r>
            <a:r>
              <a:rPr lang="sr-Latn-ME" sz="4000" b="1" dirty="0" smtClean="0">
                <a:solidFill>
                  <a:srgbClr val="C00000"/>
                </a:solidFill>
              </a:rPr>
              <a:t>€</a:t>
            </a:r>
            <a:r>
              <a:rPr lang="sr-Latn-ME" sz="3200" dirty="0" smtClean="0">
                <a:solidFill>
                  <a:schemeClr val="tx2"/>
                </a:solidFill>
              </a:rPr>
              <a:t/>
            </a:r>
            <a:br>
              <a:rPr lang="sr-Latn-ME" sz="3200" dirty="0" smtClean="0">
                <a:solidFill>
                  <a:schemeClr val="tx2"/>
                </a:solidFill>
              </a:rPr>
            </a:br>
            <a:endParaRPr lang="sr-Latn-ME" sz="2000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Rata:</a:t>
            </a:r>
            <a:r>
              <a:rPr lang="sr-Latn-ME" sz="2800" b="1" dirty="0" smtClean="0">
                <a:solidFill>
                  <a:schemeClr val="tx2"/>
                </a:solidFill>
              </a:rPr>
              <a:t> </a:t>
            </a:r>
            <a:br>
              <a:rPr lang="sr-Latn-ME" sz="2800" b="1" dirty="0" smtClean="0">
                <a:solidFill>
                  <a:schemeClr val="tx2"/>
                </a:solidFill>
              </a:rPr>
            </a:br>
            <a:r>
              <a:rPr lang="sr-Latn-ME" sz="3200" b="1" dirty="0" smtClean="0">
                <a:solidFill>
                  <a:schemeClr val="tx2"/>
                </a:solidFill>
              </a:rPr>
              <a:t>65,23 eura na 20 godina</a:t>
            </a:r>
          </a:p>
        </p:txBody>
      </p:sp>
      <p:sp>
        <p:nvSpPr>
          <p:cNvPr id="9" name="Rectangle 8"/>
          <p:cNvSpPr/>
          <p:nvPr/>
        </p:nvSpPr>
        <p:spPr>
          <a:xfrm>
            <a:off x="5018161" y="476672"/>
            <a:ext cx="6120679" cy="864096"/>
          </a:xfrm>
          <a:prstGeom prst="rect">
            <a:avLst/>
          </a:prstGeom>
          <a:solidFill>
            <a:srgbClr val="0ABEB5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2"/>
          <p:cNvSpPr txBox="1">
            <a:spLocks/>
          </p:cNvSpPr>
          <p:nvPr/>
        </p:nvSpPr>
        <p:spPr>
          <a:xfrm>
            <a:off x="5402910" y="0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Lidija Vukčević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04" y="44624"/>
            <a:ext cx="4176464" cy="667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333772" y="265120"/>
            <a:ext cx="10554418" cy="5441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ME" b="1" dirty="0" smtClean="0">
                <a:solidFill>
                  <a:schemeClr val="tx2"/>
                </a:solidFill>
              </a:rPr>
              <a:t>Dobija 75 m2 p</a:t>
            </a:r>
            <a:r>
              <a:rPr lang="en-US" b="1" dirty="0" smtClean="0">
                <a:solidFill>
                  <a:schemeClr val="tx2"/>
                </a:solidFill>
              </a:rPr>
              <a:t>o </a:t>
            </a:r>
            <a:r>
              <a:rPr lang="sr-Latn-ME" b="1" dirty="0" smtClean="0">
                <a:solidFill>
                  <a:schemeClr val="tx2"/>
                </a:solidFill>
              </a:rPr>
              <a:t>članu 30a Vladine odluke, </a:t>
            </a:r>
            <a:br>
              <a:rPr lang="sr-Latn-ME" b="1" dirty="0" smtClean="0">
                <a:solidFill>
                  <a:schemeClr val="tx2"/>
                </a:solidFill>
              </a:rPr>
            </a:br>
            <a:r>
              <a:rPr lang="sr-Latn-ME" b="1" dirty="0" smtClean="0">
                <a:solidFill>
                  <a:schemeClr val="tx2"/>
                </a:solidFill>
              </a:rPr>
              <a:t>iako je to suprotno i kriterijumima Vlade, </a:t>
            </a:r>
            <a:br>
              <a:rPr lang="sr-Latn-ME" b="1" dirty="0" smtClean="0">
                <a:solidFill>
                  <a:schemeClr val="tx2"/>
                </a:solidFill>
              </a:rPr>
            </a:br>
            <a:r>
              <a:rPr lang="sr-Latn-ME" b="1" dirty="0" smtClean="0">
                <a:solidFill>
                  <a:schemeClr val="tx2"/>
                </a:solidFill>
              </a:rPr>
              <a:t>i kriterijumima Tužilačkog savjeta.</a:t>
            </a:r>
            <a:endParaRPr lang="en-US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sr-Latn-ME" sz="1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sr-Latn-ME" sz="1800" b="1" dirty="0" smtClean="0">
                <a:solidFill>
                  <a:schemeClr val="tx2"/>
                </a:solidFill>
              </a:rPr>
              <a:t>Odluka </a:t>
            </a:r>
            <a:r>
              <a:rPr lang="sr-Latn-ME" sz="1800" b="1" dirty="0">
                <a:solidFill>
                  <a:schemeClr val="tx2"/>
                </a:solidFill>
              </a:rPr>
              <a:t>Vlade</a:t>
            </a:r>
          </a:p>
          <a:p>
            <a:pPr marL="0" indent="0">
              <a:buNone/>
            </a:pPr>
            <a:r>
              <a:rPr lang="sr-Latn-ME" sz="1800" dirty="0">
                <a:solidFill>
                  <a:schemeClr val="tx2"/>
                </a:solidFill>
              </a:rPr>
              <a:t>Član 14</a:t>
            </a:r>
          </a:p>
          <a:p>
            <a:pPr marL="0" indent="0">
              <a:buNone/>
            </a:pPr>
            <a:r>
              <a:rPr lang="sr-Latn-ME" sz="1800" dirty="0">
                <a:solidFill>
                  <a:schemeClr val="tx2"/>
                </a:solidFill>
              </a:rPr>
              <a:t>Veličina stana koji se dodjeljuje funkcioneru određuje se </a:t>
            </a:r>
            <a:r>
              <a:rPr lang="sr-Latn-ME" sz="1800" dirty="0" smtClean="0">
                <a:solidFill>
                  <a:schemeClr val="tx2"/>
                </a:solidFill>
              </a:rPr>
              <a:t/>
            </a:r>
            <a:br>
              <a:rPr lang="sr-Latn-ME" sz="1800" dirty="0" smtClean="0">
                <a:solidFill>
                  <a:schemeClr val="tx2"/>
                </a:solidFill>
              </a:rPr>
            </a:br>
            <a:r>
              <a:rPr lang="sr-Latn-ME" sz="1800" dirty="0" smtClean="0">
                <a:solidFill>
                  <a:schemeClr val="tx2"/>
                </a:solidFill>
              </a:rPr>
              <a:t>prema </a:t>
            </a:r>
            <a:r>
              <a:rPr lang="sr-Latn-ME" sz="1800" dirty="0">
                <a:solidFill>
                  <a:schemeClr val="tx2"/>
                </a:solidFill>
              </a:rPr>
              <a:t>broju članova porodičnog domaćinstva, i to:</a:t>
            </a:r>
          </a:p>
          <a:p>
            <a:pPr marL="0" indent="0">
              <a:buNone/>
            </a:pPr>
            <a:r>
              <a:rPr lang="sr-Latn-ME" sz="1800" dirty="0" smtClean="0">
                <a:solidFill>
                  <a:schemeClr val="tx2"/>
                </a:solidFill>
              </a:rPr>
              <a:t>1) za </a:t>
            </a:r>
            <a:r>
              <a:rPr lang="sr-Latn-ME" sz="1800" dirty="0">
                <a:solidFill>
                  <a:schemeClr val="tx2"/>
                </a:solidFill>
              </a:rPr>
              <a:t>samca - </a:t>
            </a:r>
            <a:r>
              <a:rPr lang="sr-Latn-ME" sz="1800" b="1" dirty="0">
                <a:solidFill>
                  <a:srgbClr val="C00000"/>
                </a:solidFill>
              </a:rPr>
              <a:t>garsonjera ili jednosoban stan</a:t>
            </a:r>
            <a:r>
              <a:rPr lang="sr-Latn-ME" sz="1800" dirty="0" smtClean="0">
                <a:solidFill>
                  <a:schemeClr val="tx2"/>
                </a:solidFill>
              </a:rPr>
              <a:t>;</a:t>
            </a:r>
          </a:p>
          <a:p>
            <a:pPr marL="0" indent="0">
              <a:buNone/>
            </a:pPr>
            <a:r>
              <a:rPr lang="sr-Latn-ME" sz="1800" b="1" dirty="0">
                <a:solidFill>
                  <a:schemeClr val="tx2"/>
                </a:solidFill>
              </a:rPr>
              <a:t>Pravilnik Tužilačkog savjeta</a:t>
            </a:r>
          </a:p>
          <a:p>
            <a:pPr marL="0" indent="0">
              <a:buNone/>
            </a:pPr>
            <a:r>
              <a:rPr lang="sr-Latn-ME" sz="1800" dirty="0">
                <a:solidFill>
                  <a:schemeClr val="tx2"/>
                </a:solidFill>
              </a:rPr>
              <a:t>Član 18</a:t>
            </a:r>
          </a:p>
          <a:p>
            <a:pPr marL="0" indent="0">
              <a:buNone/>
            </a:pPr>
            <a:r>
              <a:rPr lang="sr-Latn-ME" sz="1800" dirty="0">
                <a:solidFill>
                  <a:schemeClr val="tx2"/>
                </a:solidFill>
              </a:rPr>
              <a:t>Veličina stana koji se daje državnom tužiocu određuje se </a:t>
            </a:r>
            <a:br>
              <a:rPr lang="sr-Latn-ME" sz="1800" dirty="0">
                <a:solidFill>
                  <a:schemeClr val="tx2"/>
                </a:solidFill>
              </a:rPr>
            </a:br>
            <a:r>
              <a:rPr lang="sr-Latn-ME" sz="1800" dirty="0">
                <a:solidFill>
                  <a:schemeClr val="tx2"/>
                </a:solidFill>
              </a:rPr>
              <a:t>prema broju članova porodičnog domaćinstva i to:</a:t>
            </a:r>
          </a:p>
          <a:p>
            <a:pPr marL="0" indent="0">
              <a:buNone/>
            </a:pPr>
            <a:r>
              <a:rPr lang="sr-Latn-ME" sz="1800" dirty="0">
                <a:solidFill>
                  <a:schemeClr val="tx2"/>
                </a:solidFill>
              </a:rPr>
              <a:t>- za samca - </a:t>
            </a:r>
            <a:r>
              <a:rPr lang="sr-Latn-ME" sz="1800" b="1" dirty="0">
                <a:solidFill>
                  <a:srgbClr val="C00000"/>
                </a:solidFill>
              </a:rPr>
              <a:t>jednosoban stan</a:t>
            </a:r>
            <a:r>
              <a:rPr lang="sr-Latn-ME" sz="1800" dirty="0" smtClean="0">
                <a:solidFill>
                  <a:schemeClr val="tx2"/>
                </a:solidFill>
              </a:rPr>
              <a:t>;</a:t>
            </a:r>
            <a:endParaRPr lang="sr-Latn-ME" sz="1800" dirty="0">
              <a:solidFill>
                <a:schemeClr val="tx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" y="-3139"/>
            <a:ext cx="12188825" cy="1487923"/>
          </a:xfrm>
          <a:prstGeom prst="rect">
            <a:avLst/>
          </a:prstGeom>
          <a:solidFill>
            <a:srgbClr val="0ABEB5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2"/>
          <p:cNvSpPr txBox="1">
            <a:spLocks/>
          </p:cNvSpPr>
          <p:nvPr/>
        </p:nvSpPr>
        <p:spPr>
          <a:xfrm>
            <a:off x="6450208" y="-146266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Lidija Vukčević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" r="51399"/>
          <a:stretch/>
        </p:blipFill>
        <p:spPr>
          <a:xfrm>
            <a:off x="6872795" y="4343504"/>
            <a:ext cx="4556642" cy="8414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500" y="2000700"/>
            <a:ext cx="4665090" cy="182688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437217" y="2576435"/>
            <a:ext cx="748369" cy="2681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1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Zakon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2413" y="2204864"/>
            <a:ext cx="9829799" cy="4187825"/>
          </a:xfrm>
        </p:spPr>
        <p:txBody>
          <a:bodyPr>
            <a:normAutofit/>
          </a:bodyPr>
          <a:lstStyle/>
          <a:p>
            <a:r>
              <a:rPr lang="sr-Latn-ME" sz="2800" u="sng" dirty="0" smtClean="0"/>
              <a:t>Od 17. januara </a:t>
            </a:r>
            <a:r>
              <a:rPr lang="en-GB" sz="2800" u="sng" dirty="0" smtClean="0"/>
              <a:t>2014</a:t>
            </a:r>
            <a:r>
              <a:rPr lang="sr-Latn-ME" sz="2800" u="sng" dirty="0" smtClean="0"/>
              <a:t>. Zakon propisuje </a:t>
            </a:r>
            <a:r>
              <a:rPr lang="sr-Latn-ME" sz="2800" dirty="0" smtClean="0"/>
              <a:t>da se </a:t>
            </a:r>
            <a:r>
              <a:rPr lang="sr-Latn-ME" sz="2800" b="1" dirty="0" smtClean="0">
                <a:solidFill>
                  <a:srgbClr val="C00000"/>
                </a:solidFill>
              </a:rPr>
              <a:t>postupak, način i </a:t>
            </a:r>
            <a:r>
              <a:rPr lang="sr-Latn-ME" sz="2800" b="1" dirty="0">
                <a:solidFill>
                  <a:srgbClr val="C00000"/>
                </a:solidFill>
              </a:rPr>
              <a:t>kriterijumi za rješavanje stambenih potreba sudija, državnih tužilaca i sudija Ustavnog suda Crne Gore, utvrđuju </a:t>
            </a:r>
            <a:r>
              <a:rPr lang="sr-Latn-ME" sz="2800" b="1" dirty="0" smtClean="0">
                <a:solidFill>
                  <a:srgbClr val="C00000"/>
                </a:solidFill>
              </a:rPr>
              <a:t>aktom </a:t>
            </a:r>
            <a:r>
              <a:rPr lang="sr-Latn-ME" sz="2800" b="1" dirty="0">
                <a:solidFill>
                  <a:srgbClr val="C00000"/>
                </a:solidFill>
              </a:rPr>
              <a:t>Sudskog savjeta, Tužilačkog savjeta i Ustavnog suda Crne Gore</a:t>
            </a:r>
            <a:r>
              <a:rPr lang="sr-Latn-ME" sz="2800" dirty="0"/>
              <a:t>. </a:t>
            </a:r>
            <a:endParaRPr lang="sr-Latn-ME" sz="2800" dirty="0" smtClean="0"/>
          </a:p>
          <a:p>
            <a:r>
              <a:rPr lang="sr-Latn-ME" i="1" dirty="0"/>
              <a:t>Član 29 stav </a:t>
            </a:r>
            <a:r>
              <a:rPr lang="sr-Latn-ME" i="1" dirty="0" smtClean="0"/>
              <a:t>2 </a:t>
            </a:r>
            <a:r>
              <a:rPr lang="sr-Latn-ME" dirty="0" smtClean="0"/>
              <a:t>Zakona o održavanju </a:t>
            </a:r>
            <a:r>
              <a:rPr lang="sr-Latn-ME" dirty="0"/>
              <a:t>stambenih zgrada </a:t>
            </a:r>
            <a:r>
              <a:rPr lang="sr-Latn-ME" dirty="0" smtClean="0"/>
              <a:t>("</a:t>
            </a:r>
            <a:r>
              <a:rPr lang="sr-Latn-ME" dirty="0"/>
              <a:t>Sl. list CG", br. 41/2016 i </a:t>
            </a:r>
            <a:r>
              <a:rPr lang="sr-Latn-ME" dirty="0" smtClean="0"/>
              <a:t>84/2018)</a:t>
            </a:r>
            <a:endParaRPr lang="sr-Latn-ME" i="1" dirty="0"/>
          </a:p>
          <a:p>
            <a:r>
              <a:rPr lang="sr-Latn-ME" i="1" dirty="0"/>
              <a:t>Član 26 stav 2 </a:t>
            </a:r>
            <a:r>
              <a:rPr lang="sr-Latn-ME" dirty="0" smtClean="0"/>
              <a:t>Zakona o stanovanju i održavanju </a:t>
            </a:r>
            <a:r>
              <a:rPr lang="sr-Latn-ME" dirty="0"/>
              <a:t>stambenih zgrada ("Sl. list CG", br. 4/2011, 40/2011 - dr. zakon, </a:t>
            </a:r>
            <a:r>
              <a:rPr lang="sr-Latn-ME" b="1" u="sng" dirty="0"/>
              <a:t>1/2014</a:t>
            </a:r>
            <a:r>
              <a:rPr lang="sr-Latn-ME" dirty="0"/>
              <a:t> i 6/2014 - ispr</a:t>
            </a:r>
            <a:r>
              <a:rPr lang="sr-Latn-ME" dirty="0" smtClean="0"/>
              <a:t>.)</a:t>
            </a:r>
          </a:p>
        </p:txBody>
      </p:sp>
      <p:pic>
        <p:nvPicPr>
          <p:cNvPr id="4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1701924" y="1713871"/>
            <a:ext cx="9577064" cy="0"/>
          </a:xfrm>
          <a:prstGeom prst="line">
            <a:avLst/>
          </a:prstGeom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19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Branislav Mićunović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Ministar kulture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5400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86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146298"/>
            <a:ext cx="6120679" cy="864096"/>
          </a:xfrm>
          <a:prstGeom prst="rect">
            <a:avLst/>
          </a:prstGeom>
          <a:solidFill>
            <a:srgbClr val="F093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315416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Branislav Mićunović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302324" y="1340768"/>
            <a:ext cx="6624736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200" dirty="0"/>
              <a:t>Stan </a:t>
            </a:r>
            <a:r>
              <a:rPr lang="sr-Latn-ME" sz="3200" dirty="0" smtClean="0"/>
              <a:t>od </a:t>
            </a:r>
            <a:r>
              <a:rPr lang="sr-Latn-ME" sz="3200" b="1" dirty="0" smtClean="0">
                <a:solidFill>
                  <a:srgbClr val="C00000"/>
                </a:solidFill>
              </a:rPr>
              <a:t>75 </a:t>
            </a:r>
            <a:r>
              <a:rPr lang="sr-Latn-ME" sz="3200" b="1" dirty="0">
                <a:solidFill>
                  <a:srgbClr val="C00000"/>
                </a:solidFill>
              </a:rPr>
              <a:t>m2 </a:t>
            </a:r>
          </a:p>
          <a:p>
            <a:pPr marL="0" indent="0" algn="ctr">
              <a:buNone/>
            </a:pPr>
            <a:r>
              <a:rPr lang="sr-Latn-ME" sz="3200" dirty="0" smtClean="0"/>
              <a:t>u </a:t>
            </a:r>
            <a:r>
              <a:rPr lang="sr-Latn-ME" sz="3200" dirty="0"/>
              <a:t>profesorskim zgradama </a:t>
            </a:r>
          </a:p>
          <a:p>
            <a:pPr marL="0" indent="0" algn="ctr">
              <a:buNone/>
            </a:pPr>
            <a:r>
              <a:rPr lang="sr-Latn-ME" sz="3200" dirty="0" smtClean="0"/>
              <a:t>dat kao </a:t>
            </a:r>
            <a:r>
              <a:rPr lang="sr-Latn-ME" sz="3200" b="1" dirty="0" smtClean="0">
                <a:solidFill>
                  <a:srgbClr val="C00000"/>
                </a:solidFill>
              </a:rPr>
              <a:t>radni </a:t>
            </a:r>
            <a:r>
              <a:rPr lang="sr-Latn-ME" sz="3200" b="1" dirty="0">
                <a:solidFill>
                  <a:srgbClr val="C00000"/>
                </a:solidFill>
              </a:rPr>
              <a:t>prostor </a:t>
            </a:r>
            <a:endParaRPr lang="sr-Latn-ME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za </a:t>
            </a:r>
            <a:r>
              <a:rPr lang="sr-Latn-ME" sz="3200" b="1" dirty="0">
                <a:solidFill>
                  <a:srgbClr val="C00000"/>
                </a:solidFill>
              </a:rPr>
              <a:t>umjetničko </a:t>
            </a:r>
            <a:r>
              <a:rPr lang="sr-Latn-ME" sz="3200" b="1" dirty="0" smtClean="0">
                <a:solidFill>
                  <a:srgbClr val="C00000"/>
                </a:solidFill>
              </a:rPr>
              <a:t>stvaralaštvo</a:t>
            </a:r>
            <a:r>
              <a:rPr lang="sr-Latn-ME" sz="3200" b="1" dirty="0">
                <a:solidFill>
                  <a:srgbClr val="C00000"/>
                </a:solidFill>
              </a:rPr>
              <a:t> </a:t>
            </a:r>
            <a:endParaRPr lang="sr-Latn-ME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dok je bio Ministar kulture</a:t>
            </a:r>
          </a:p>
          <a:p>
            <a:pPr marL="0" indent="0" algn="ctr">
              <a:buNone/>
            </a:pPr>
            <a:endParaRPr lang="sr-Latn-ME" sz="200" b="1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sr-Latn-ME" sz="2000" b="1" dirty="0" smtClean="0">
                <a:solidFill>
                  <a:schemeClr val="tx2"/>
                </a:solidFill>
              </a:rPr>
              <a:t>„</a:t>
            </a:r>
            <a:r>
              <a:rPr lang="sr-Latn-ME" sz="2000" dirty="0" smtClean="0">
                <a:solidFill>
                  <a:schemeClr val="tx2"/>
                </a:solidFill>
              </a:rPr>
              <a:t>polazeći od činjenice da gore imenovani, kao priznati i afirmisani umjetnički stvaralac u Crnoj Gori, </a:t>
            </a:r>
            <a:r>
              <a:rPr lang="sr-Latn-ME" sz="2000" u="sng" dirty="0" smtClean="0">
                <a:solidFill>
                  <a:schemeClr val="tx2"/>
                </a:solidFill>
              </a:rPr>
              <a:t>nema riješeno pitanje obezbjeđenja radnog prostora za umjetničko stvaralaštvo na adekvatan način</a:t>
            </a:r>
            <a:r>
              <a:rPr lang="sr-Latn-ME" sz="2000" dirty="0" smtClean="0">
                <a:solidFill>
                  <a:schemeClr val="tx2"/>
                </a:solidFill>
              </a:rPr>
              <a:t>...“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0000">
            <a:off x="261764" y="163029"/>
            <a:ext cx="4692588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261765" y="4437112"/>
            <a:ext cx="4392488" cy="792088"/>
          </a:xfrm>
          <a:prstGeom prst="rect">
            <a:avLst/>
          </a:prstGeom>
          <a:solidFill>
            <a:srgbClr val="F093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7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613859" y="476672"/>
            <a:ext cx="6166420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2000" dirty="0"/>
              <a:t>U </a:t>
            </a:r>
            <a:r>
              <a:rPr lang="sr-Latn-ME" sz="2000" dirty="0" smtClean="0"/>
              <a:t>trenutku kad je dobio stan od 75 m2 kao radni prostor, bio je </a:t>
            </a:r>
          </a:p>
          <a:p>
            <a:pPr marL="0" indent="0" algn="ctr">
              <a:buNone/>
            </a:pPr>
            <a:r>
              <a:rPr lang="sr-Latn-ME" b="1" dirty="0" smtClean="0">
                <a:solidFill>
                  <a:srgbClr val="C00000"/>
                </a:solidFill>
              </a:rPr>
              <a:t>vlasnik stana </a:t>
            </a:r>
            <a:r>
              <a:rPr lang="sr-Latn-ME" b="1" dirty="0">
                <a:solidFill>
                  <a:srgbClr val="C00000"/>
                </a:solidFill>
              </a:rPr>
              <a:t>od 187 </a:t>
            </a:r>
            <a:r>
              <a:rPr lang="sr-Latn-ME" b="1" dirty="0" smtClean="0">
                <a:solidFill>
                  <a:srgbClr val="C00000"/>
                </a:solidFill>
              </a:rPr>
              <a:t>m2</a:t>
            </a:r>
            <a:r>
              <a:rPr lang="sr-Latn-ME" sz="2000" dirty="0" smtClean="0"/>
              <a:t>,</a:t>
            </a:r>
          </a:p>
          <a:p>
            <a:pPr marL="0" indent="0" algn="ctr">
              <a:buNone/>
            </a:pPr>
            <a:r>
              <a:rPr lang="sr-Latn-ME" sz="2000" dirty="0" smtClean="0"/>
              <a:t>a njegova supruga </a:t>
            </a:r>
          </a:p>
          <a:p>
            <a:pPr marL="0" indent="0" algn="ctr">
              <a:buNone/>
            </a:pPr>
            <a:r>
              <a:rPr lang="sr-Latn-ME" b="1" dirty="0" smtClean="0">
                <a:solidFill>
                  <a:srgbClr val="C00000"/>
                </a:solidFill>
              </a:rPr>
              <a:t>poslovnog prostora </a:t>
            </a:r>
            <a:r>
              <a:rPr lang="sr-Latn-ME" b="1" dirty="0">
                <a:solidFill>
                  <a:srgbClr val="C00000"/>
                </a:solidFill>
              </a:rPr>
              <a:t>od 222 m2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sr-Latn-ME" sz="4000" b="1" dirty="0" smtClean="0">
              <a:solidFill>
                <a:srgbClr val="C00000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6598468" y="4941168"/>
            <a:ext cx="1080120" cy="37284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6385" y="5746679"/>
            <a:ext cx="5525340" cy="864096"/>
          </a:xfrm>
          <a:prstGeom prst="rect">
            <a:avLst/>
          </a:prstGeom>
          <a:solidFill>
            <a:srgbClr val="F093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2"/>
          <p:cNvSpPr txBox="1">
            <a:spLocks/>
          </p:cNvSpPr>
          <p:nvPr/>
        </p:nvSpPr>
        <p:spPr>
          <a:xfrm>
            <a:off x="25965" y="5229200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Branislav Mićunović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5" y="0"/>
            <a:ext cx="5564088" cy="5564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679" y="2924944"/>
            <a:ext cx="5943600" cy="36461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611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4654252" y="1683921"/>
            <a:ext cx="6996314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Stan od 75 m2 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u Univerzitetskom kvartu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1600" b="1" dirty="0" smtClean="0">
                <a:solidFill>
                  <a:srgbClr val="C00000"/>
                </a:solidFill>
              </a:rPr>
              <a:t> </a:t>
            </a:r>
            <a:r>
              <a:rPr lang="sr-Latn-ME" dirty="0" smtClean="0">
                <a:solidFill>
                  <a:schemeClr val="tx2"/>
                </a:solidFill>
              </a:rPr>
              <a:t/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se obračunava po cijeni od 861 €/m2,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na koju se primjenjuje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umanjenje od 80%</a:t>
            </a:r>
            <a:r>
              <a:rPr lang="sr-Latn-ME" sz="3200" dirty="0">
                <a:solidFill>
                  <a:schemeClr val="tx2"/>
                </a:solidFill>
              </a:rPr>
              <a:t>.</a:t>
            </a:r>
            <a:r>
              <a:rPr lang="sr-Latn-ME" sz="3200" dirty="0" smtClean="0">
                <a:solidFill>
                  <a:schemeClr val="tx2"/>
                </a:solidFill>
              </a:rPr>
              <a:t> </a:t>
            </a:r>
            <a:br>
              <a:rPr lang="sr-Latn-ME" sz="3200" dirty="0" smtClean="0">
                <a:solidFill>
                  <a:schemeClr val="tx2"/>
                </a:solidFill>
              </a:rPr>
            </a:br>
            <a:endParaRPr lang="sr-Latn-ME" sz="500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sr-Latn-ME" dirty="0" smtClean="0">
                <a:solidFill>
                  <a:schemeClr val="tx2"/>
                </a:solidFill>
              </a:rPr>
              <a:t>Tako se dobija ugovorena vrijednost stana od 12.915 € koja se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dodatno smanjuje za 15% 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zbog jednokratne uplate, pa je konačna cijena</a:t>
            </a:r>
          </a:p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10.987 </a:t>
            </a:r>
            <a:r>
              <a:rPr lang="sr-Latn-ME" sz="3200" b="1" dirty="0">
                <a:solidFill>
                  <a:srgbClr val="C00000"/>
                </a:solidFill>
              </a:rPr>
              <a:t>€</a:t>
            </a:r>
            <a:endParaRPr lang="sr-Latn-ME" sz="3200" b="1" dirty="0" smtClean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50905" y="404664"/>
            <a:ext cx="6120679" cy="864096"/>
          </a:xfrm>
          <a:prstGeom prst="rect">
            <a:avLst/>
          </a:prstGeom>
          <a:solidFill>
            <a:srgbClr val="F093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5451501" y="-4029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Branislav Mićunović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6" t="4481" r="9591" b="3552"/>
          <a:stretch/>
        </p:blipFill>
        <p:spPr bwMode="auto">
          <a:xfrm>
            <a:off x="477788" y="260648"/>
            <a:ext cx="3960440" cy="6436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247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6258487" y="1016789"/>
            <a:ext cx="5652909" cy="12241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1800" dirty="0" smtClean="0">
                <a:solidFill>
                  <a:srgbClr val="C00000"/>
                </a:solidFill>
              </a:rPr>
              <a:t>Potpisao ugovor </a:t>
            </a:r>
            <a:r>
              <a:rPr lang="sr-Latn-ME" sz="1800" dirty="0">
                <a:solidFill>
                  <a:schemeClr val="tx2"/>
                </a:solidFill>
              </a:rPr>
              <a:t>u julu </a:t>
            </a:r>
            <a:r>
              <a:rPr lang="sr-Latn-ME" sz="1800" dirty="0" smtClean="0">
                <a:solidFill>
                  <a:srgbClr val="C00000"/>
                </a:solidFill>
              </a:rPr>
              <a:t>2013, platio stan </a:t>
            </a:r>
            <a:r>
              <a:rPr lang="sr-Latn-ME" sz="1800" dirty="0" smtClean="0">
                <a:solidFill>
                  <a:schemeClr val="tx2"/>
                </a:solidFill>
              </a:rPr>
              <a:t>u junu </a:t>
            </a:r>
            <a:r>
              <a:rPr lang="sr-Latn-ME" sz="1800" dirty="0" smtClean="0">
                <a:solidFill>
                  <a:srgbClr val="C00000"/>
                </a:solidFill>
              </a:rPr>
              <a:t>2017, </a:t>
            </a:r>
            <a:br>
              <a:rPr lang="sr-Latn-ME" sz="1800" dirty="0" smtClean="0">
                <a:solidFill>
                  <a:srgbClr val="C00000"/>
                </a:solidFill>
              </a:rPr>
            </a:br>
            <a:r>
              <a:rPr lang="sr-Latn-ME" sz="1800" dirty="0" smtClean="0">
                <a:solidFill>
                  <a:srgbClr val="C00000"/>
                </a:solidFill>
              </a:rPr>
              <a:t>upisao </a:t>
            </a:r>
            <a:r>
              <a:rPr lang="sr-Latn-ME" sz="1800" dirty="0" smtClean="0">
                <a:solidFill>
                  <a:schemeClr val="tx2"/>
                </a:solidFill>
              </a:rPr>
              <a:t>ga na sebe u avgustu </a:t>
            </a:r>
            <a:r>
              <a:rPr lang="sr-Latn-ME" sz="1800" dirty="0" smtClean="0">
                <a:solidFill>
                  <a:srgbClr val="C00000"/>
                </a:solidFill>
              </a:rPr>
              <a:t>2018, </a:t>
            </a:r>
            <a:r>
              <a:rPr lang="sr-Latn-ME" sz="1800" dirty="0" smtClean="0">
                <a:solidFill>
                  <a:schemeClr val="tx2"/>
                </a:solidFill>
              </a:rPr>
              <a:t>i tek tada ga</a:t>
            </a:r>
            <a:br>
              <a:rPr lang="sr-Latn-ME" sz="1800" dirty="0" smtClean="0">
                <a:solidFill>
                  <a:schemeClr val="tx2"/>
                </a:solidFill>
              </a:rPr>
            </a:br>
            <a:r>
              <a:rPr lang="sr-Latn-ME" sz="1050" dirty="0" smtClean="0">
                <a:solidFill>
                  <a:srgbClr val="C00000"/>
                </a:solidFill>
              </a:rPr>
              <a:t/>
            </a:r>
            <a:br>
              <a:rPr lang="sr-Latn-ME" sz="1050" dirty="0" smtClean="0">
                <a:solidFill>
                  <a:srgbClr val="C00000"/>
                </a:solidFill>
              </a:rPr>
            </a:br>
            <a:r>
              <a:rPr lang="sr-Latn-ME" sz="2000" b="1" dirty="0" smtClean="0">
                <a:solidFill>
                  <a:srgbClr val="C00000"/>
                </a:solidFill>
              </a:rPr>
              <a:t>po prvi put prijavio u kartonu </a:t>
            </a:r>
            <a:br>
              <a:rPr lang="sr-Latn-ME" sz="2000" b="1" dirty="0" smtClean="0">
                <a:solidFill>
                  <a:srgbClr val="C00000"/>
                </a:solidFill>
              </a:rPr>
            </a:br>
            <a:r>
              <a:rPr lang="sr-Latn-ME" sz="2000" b="1" dirty="0" smtClean="0">
                <a:solidFill>
                  <a:srgbClr val="C00000"/>
                </a:solidFill>
              </a:rPr>
              <a:t>– pet godina nakon što je potpisao ugovor.</a:t>
            </a:r>
          </a:p>
          <a:p>
            <a:pPr marL="0" indent="0" algn="ctr">
              <a:buNone/>
            </a:pPr>
            <a:endParaRPr lang="sr-Latn-ME" sz="2000" dirty="0" smtClean="0">
              <a:solidFill>
                <a:srgbClr val="C00000"/>
              </a:solidFill>
            </a:endParaRPr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6142345" y="15032"/>
            <a:ext cx="5401816" cy="677664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Branislav Mićunović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2" b="24040"/>
          <a:stretch/>
        </p:blipFill>
        <p:spPr bwMode="auto">
          <a:xfrm>
            <a:off x="6598467" y="2681211"/>
            <a:ext cx="4945693" cy="3991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0981"/>
          <a:stretch/>
        </p:blipFill>
        <p:spPr>
          <a:xfrm>
            <a:off x="184733" y="476672"/>
            <a:ext cx="5755139" cy="604867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0658624" y="6165304"/>
            <a:ext cx="79208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729968" y="6309320"/>
            <a:ext cx="252544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0" y="0"/>
            <a:ext cx="12188825" cy="692696"/>
          </a:xfrm>
          <a:prstGeom prst="rect">
            <a:avLst/>
          </a:prstGeom>
          <a:solidFill>
            <a:srgbClr val="F093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440" y="6008990"/>
            <a:ext cx="12188825" cy="876394"/>
          </a:xfrm>
          <a:prstGeom prst="rect">
            <a:avLst/>
          </a:prstGeom>
          <a:solidFill>
            <a:srgbClr val="F0932C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3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Damir Šehović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Ministar prosvjete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032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411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10337" y="146298"/>
            <a:ext cx="6120679" cy="864096"/>
          </a:xfrm>
          <a:prstGeom prst="rect">
            <a:avLst/>
          </a:pr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315416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Damir Šehović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6454452" y="1844824"/>
            <a:ext cx="4248472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200" dirty="0" smtClean="0"/>
              <a:t>U maju 2019. Komisija donosi odluku da mu dodijeli stan od </a:t>
            </a:r>
          </a:p>
          <a:p>
            <a:pPr marL="0" indent="0" algn="ctr"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89 m2 </a:t>
            </a:r>
          </a:p>
          <a:p>
            <a:pPr marL="0" indent="0" algn="ctr">
              <a:buNone/>
            </a:pPr>
            <a:r>
              <a:rPr lang="sr-Latn-ME" sz="3200" dirty="0" smtClean="0"/>
              <a:t>u profesorskim zgradama</a:t>
            </a:r>
            <a:endParaRPr lang="sr-Latn-ME" sz="2000" dirty="0" smtClean="0">
              <a:solidFill>
                <a:schemeClr val="tx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53" y="284560"/>
            <a:ext cx="5152103" cy="6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0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4654252" y="1412776"/>
            <a:ext cx="6996314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Stan od 89 m2 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u Univerzitetskom kvartu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1600" b="1" dirty="0" smtClean="0">
                <a:solidFill>
                  <a:srgbClr val="C00000"/>
                </a:solidFill>
              </a:rPr>
              <a:t> </a:t>
            </a:r>
            <a:r>
              <a:rPr lang="sr-Latn-ME" dirty="0" smtClean="0">
                <a:solidFill>
                  <a:schemeClr val="tx2"/>
                </a:solidFill>
              </a:rPr>
              <a:t/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se obračunava po cijeni od 1.010 €/m2,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na koju se primjenjuje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umanjenje od 70%</a:t>
            </a:r>
            <a:r>
              <a:rPr lang="sr-Latn-ME" sz="3200" dirty="0">
                <a:solidFill>
                  <a:schemeClr val="tx2"/>
                </a:solidFill>
              </a:rPr>
              <a:t>.</a:t>
            </a:r>
            <a:r>
              <a:rPr lang="sr-Latn-ME" sz="3200" dirty="0" smtClean="0">
                <a:solidFill>
                  <a:schemeClr val="tx2"/>
                </a:solidFill>
              </a:rPr>
              <a:t> </a:t>
            </a:r>
            <a:br>
              <a:rPr lang="sr-Latn-ME" sz="3200" dirty="0" smtClean="0">
                <a:solidFill>
                  <a:schemeClr val="tx2"/>
                </a:solidFill>
              </a:rPr>
            </a:br>
            <a:endParaRPr lang="sr-Latn-ME" sz="500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sr-Latn-ME" dirty="0" smtClean="0">
                <a:solidFill>
                  <a:schemeClr val="tx2"/>
                </a:solidFill>
              </a:rPr>
              <a:t>Tako se dobija ugovorena vrijednost stana od 26.967 € koja se </a:t>
            </a:r>
            <a:br>
              <a:rPr lang="sr-Latn-ME" dirty="0" smtClean="0">
                <a:solidFill>
                  <a:schemeClr val="tx2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dodatno smanjuje za 15% 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dirty="0" smtClean="0">
                <a:solidFill>
                  <a:schemeClr val="tx2"/>
                </a:solidFill>
              </a:rPr>
              <a:t>zbog jednokratne uplate, pa je konačna cijena</a:t>
            </a:r>
          </a:p>
          <a:p>
            <a:pPr marL="0" indent="0" algn="ctr">
              <a:buNone/>
            </a:pPr>
            <a:r>
              <a:rPr lang="sr-Latn-ME" sz="4400" b="1" dirty="0" smtClean="0">
                <a:solidFill>
                  <a:srgbClr val="C00000"/>
                </a:solidFill>
              </a:rPr>
              <a:t>22.922 </a:t>
            </a:r>
            <a:r>
              <a:rPr lang="sr-Latn-ME" sz="4400" b="1" dirty="0">
                <a:solidFill>
                  <a:srgbClr val="C00000"/>
                </a:solidFill>
              </a:rPr>
              <a:t>€</a:t>
            </a:r>
            <a:endParaRPr lang="sr-Latn-ME" sz="4400" b="1" dirty="0" smtClean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92069" y="188640"/>
            <a:ext cx="6120679" cy="864096"/>
          </a:xfrm>
          <a:prstGeom prst="rect">
            <a:avLst/>
          </a:pr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2"/>
          <p:cNvSpPr txBox="1">
            <a:spLocks/>
          </p:cNvSpPr>
          <p:nvPr/>
        </p:nvSpPr>
        <p:spPr>
          <a:xfrm>
            <a:off x="5451500" y="-229813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Damir Šehović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93" y="146298"/>
            <a:ext cx="3515027" cy="617177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Oval 12"/>
          <p:cNvSpPr/>
          <p:nvPr/>
        </p:nvSpPr>
        <p:spPr>
          <a:xfrm>
            <a:off x="2422004" y="4365104"/>
            <a:ext cx="864096" cy="28803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6094412" y="251606"/>
            <a:ext cx="5787980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dirty="0" smtClean="0"/>
              <a:t>27. marta 2019. zaključuje ugovor </a:t>
            </a:r>
            <a:br>
              <a:rPr lang="sr-Latn-ME" dirty="0" smtClean="0"/>
            </a:br>
            <a:r>
              <a:rPr lang="sr-Latn-ME" dirty="0" smtClean="0"/>
              <a:t>o kupovini državnog stana, </a:t>
            </a:r>
            <a:br>
              <a:rPr lang="sr-Latn-ME" dirty="0" smtClean="0"/>
            </a:br>
            <a:r>
              <a:rPr lang="sr-Latn-ME" dirty="0" smtClean="0"/>
              <a:t>a 29. marta mu izdaju potvrdu da je </a:t>
            </a:r>
            <a:br>
              <a:rPr lang="sr-Latn-ME" dirty="0" smtClean="0"/>
            </a:br>
            <a:r>
              <a:rPr lang="sr-Latn-ME" sz="2800" b="1" dirty="0" smtClean="0">
                <a:solidFill>
                  <a:srgbClr val="C00000"/>
                </a:solidFill>
              </a:rPr>
              <a:t>uplatio kompletan iznos</a:t>
            </a:r>
          </a:p>
        </p:txBody>
      </p:sp>
      <p:sp>
        <p:nvSpPr>
          <p:cNvPr id="8" name="Rectangle 7"/>
          <p:cNvSpPr/>
          <p:nvPr/>
        </p:nvSpPr>
        <p:spPr>
          <a:xfrm>
            <a:off x="405779" y="332656"/>
            <a:ext cx="4795521" cy="864096"/>
          </a:xfrm>
          <a:prstGeom prst="rect">
            <a:avLst/>
          </a:pr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02631" y="-135396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Damir Šehović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/>
          <p:nvPr/>
        </p:nvPicPr>
        <p:blipFill rotWithShape="1">
          <a:blip r:embed="rId2"/>
          <a:srcRect l="7627" t="18522" r="79624" b="26318"/>
          <a:stretch/>
        </p:blipFill>
        <p:spPr bwMode="auto">
          <a:xfrm>
            <a:off x="6813671" y="1684853"/>
            <a:ext cx="3997391" cy="48404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89"/>
          <a:stretch/>
        </p:blipFill>
        <p:spPr bwMode="auto">
          <a:xfrm>
            <a:off x="397852" y="1196752"/>
            <a:ext cx="4795520" cy="532859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2"/>
          <p:cNvSpPr/>
          <p:nvPr/>
        </p:nvSpPr>
        <p:spPr>
          <a:xfrm>
            <a:off x="613876" y="2708920"/>
            <a:ext cx="1080120" cy="37284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490272" y="2382319"/>
            <a:ext cx="1080120" cy="37284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958508" y="4329535"/>
            <a:ext cx="3864804" cy="57606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718148" y="237860"/>
            <a:ext cx="4795521" cy="864096"/>
          </a:xfrm>
          <a:prstGeom prst="rect">
            <a:avLst/>
          </a:prstGeom>
          <a:solidFill>
            <a:srgbClr val="00206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502124" y="-171400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Damir Šehović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33" y="3861048"/>
            <a:ext cx="10630871" cy="2060049"/>
          </a:xfrm>
          <a:prstGeom prst="rect">
            <a:avLst/>
          </a:prstGeom>
        </p:spPr>
      </p:pic>
      <p:sp>
        <p:nvSpPr>
          <p:cNvPr id="17" name="Content Placeholder 13"/>
          <p:cNvSpPr txBox="1">
            <a:spLocks/>
          </p:cNvSpPr>
          <p:nvPr/>
        </p:nvSpPr>
        <p:spPr>
          <a:xfrm>
            <a:off x="1315144" y="1340768"/>
            <a:ext cx="9377336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U izvještajima o imovini i prihodima, </a:t>
            </a:r>
          </a:p>
          <a:p>
            <a:pPr marL="0" indent="0" algn="ctr">
              <a:buNone/>
            </a:pPr>
            <a:r>
              <a:rPr lang="sr-Latn-ME" sz="100" dirty="0" smtClean="0">
                <a:solidFill>
                  <a:schemeClr val="tx2"/>
                </a:solidFill>
              </a:rPr>
              <a:t/>
            </a:r>
            <a:br>
              <a:rPr lang="sr-Latn-ME" sz="100" dirty="0" smtClean="0">
                <a:solidFill>
                  <a:schemeClr val="tx2"/>
                </a:solidFill>
              </a:rPr>
            </a:br>
            <a:r>
              <a:rPr lang="sr-Latn-ME" sz="4000" b="1" dirty="0" smtClean="0">
                <a:solidFill>
                  <a:srgbClr val="C00000"/>
                </a:solidFill>
              </a:rPr>
              <a:t>nije </a:t>
            </a:r>
            <a:r>
              <a:rPr lang="sr-Latn-ME" sz="4000" b="1" dirty="0">
                <a:solidFill>
                  <a:srgbClr val="C00000"/>
                </a:solidFill>
              </a:rPr>
              <a:t>prijavio </a:t>
            </a:r>
            <a:r>
              <a:rPr lang="sr-Latn-ME" sz="4000" b="1" dirty="0" smtClean="0">
                <a:solidFill>
                  <a:srgbClr val="C00000"/>
                </a:solidFill>
              </a:rPr>
              <a:t>ušteđevinu, </a:t>
            </a:r>
            <a:br>
              <a:rPr lang="sr-Latn-ME" sz="4000" b="1" dirty="0" smtClean="0">
                <a:solidFill>
                  <a:srgbClr val="C00000"/>
                </a:solidFill>
              </a:rPr>
            </a:br>
            <a:r>
              <a:rPr lang="sr-Latn-ME" sz="4000" b="1" dirty="0" smtClean="0">
                <a:solidFill>
                  <a:srgbClr val="C00000"/>
                </a:solidFill>
              </a:rPr>
              <a:t>pozajmicu ili kredit,</a:t>
            </a:r>
            <a:r>
              <a:rPr lang="sr-Latn-ME" sz="4000" dirty="0" smtClean="0">
                <a:solidFill>
                  <a:schemeClr val="tx2"/>
                </a:solidFill>
              </a:rPr>
              <a:t> </a:t>
            </a:r>
            <a:br>
              <a:rPr lang="sr-Latn-ME" sz="4000" dirty="0" smtClean="0">
                <a:solidFill>
                  <a:schemeClr val="tx2"/>
                </a:solidFill>
              </a:rPr>
            </a:br>
            <a:endParaRPr lang="sr-Latn-ME" sz="100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a isplatio je preko 22 </a:t>
            </a:r>
            <a:r>
              <a:rPr lang="sr-Latn-ME" sz="2800" dirty="0">
                <a:solidFill>
                  <a:schemeClr val="tx2"/>
                </a:solidFill>
              </a:rPr>
              <a:t>hiljade eura </a:t>
            </a:r>
            <a:r>
              <a:rPr lang="sr-Latn-ME" sz="2800" dirty="0" smtClean="0">
                <a:solidFill>
                  <a:schemeClr val="tx2"/>
                </a:solidFill>
              </a:rPr>
              <a:t>za kupovinu stana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12" y="5921098"/>
            <a:ext cx="10729192" cy="604246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693812" y="5877272"/>
            <a:ext cx="10620000" cy="0"/>
          </a:xfrm>
          <a:prstGeom prst="line">
            <a:avLst/>
          </a:prstGeom>
          <a:ln>
            <a:solidFill>
              <a:srgbClr val="6E90F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7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solidFill>
                  <a:schemeClr val="tx1"/>
                </a:solidFill>
              </a:rPr>
              <a:t>Sudije i tužioci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2413" y="2098293"/>
            <a:ext cx="9829799" cy="4139020"/>
          </a:xfrm>
        </p:spPr>
        <p:txBody>
          <a:bodyPr>
            <a:noAutofit/>
          </a:bodyPr>
          <a:lstStyle/>
          <a:p>
            <a:r>
              <a:rPr lang="sr-Latn-ME" sz="2800" dirty="0">
                <a:solidFill>
                  <a:srgbClr val="C00000"/>
                </a:solidFill>
              </a:rPr>
              <a:t>Sudski savjet</a:t>
            </a:r>
            <a:r>
              <a:rPr lang="sr-Latn-ME" sz="2800" dirty="0"/>
              <a:t>: </a:t>
            </a:r>
            <a:r>
              <a:rPr lang="sr-Latn-ME" sz="2800" dirty="0" smtClean="0"/>
              <a:t>Pravilnik o načinu i kriterijumima za rješavanje stambenih potreba sudija </a:t>
            </a:r>
            <a:r>
              <a:rPr lang="sr-Latn-ME" sz="2800" dirty="0"/>
              <a:t>- </a:t>
            </a:r>
            <a:r>
              <a:rPr lang="sr-Latn-ME" sz="2800" dirty="0" smtClean="0"/>
              <a:t>od </a:t>
            </a:r>
            <a:r>
              <a:rPr lang="sr-Latn-ME" sz="2800" dirty="0">
                <a:solidFill>
                  <a:srgbClr val="C00000"/>
                </a:solidFill>
              </a:rPr>
              <a:t>6. decembra 2014</a:t>
            </a:r>
            <a:r>
              <a:rPr lang="sr-Latn-ME" sz="2800" dirty="0"/>
              <a:t>.</a:t>
            </a:r>
            <a:endParaRPr lang="sr-Latn-ME" sz="2800" dirty="0" smtClean="0"/>
          </a:p>
          <a:p>
            <a:pPr marL="461962" lvl="2" indent="0">
              <a:buNone/>
            </a:pPr>
            <a:r>
              <a:rPr lang="sr-Latn-ME" sz="2000" dirty="0" smtClean="0"/>
              <a:t>("</a:t>
            </a:r>
            <a:r>
              <a:rPr lang="sr-Latn-ME" sz="2000" dirty="0"/>
              <a:t>Sl. list CG", br. 50/2014, 51/2017, 56/2017 - ispr. i 64/2019 - odluka US</a:t>
            </a:r>
            <a:r>
              <a:rPr lang="sr-Latn-ME" sz="2000" dirty="0" smtClean="0"/>
              <a:t>)</a:t>
            </a:r>
          </a:p>
          <a:p>
            <a:pPr marL="0" indent="0">
              <a:buNone/>
            </a:pPr>
            <a:endParaRPr lang="sr-Latn-ME" sz="100" dirty="0" smtClean="0">
              <a:solidFill>
                <a:srgbClr val="C00000"/>
              </a:solidFill>
            </a:endParaRPr>
          </a:p>
          <a:p>
            <a:r>
              <a:rPr lang="sr-Latn-ME" sz="2800" dirty="0" smtClean="0">
                <a:solidFill>
                  <a:srgbClr val="C00000"/>
                </a:solidFill>
              </a:rPr>
              <a:t>Tužilački savjet</a:t>
            </a:r>
            <a:r>
              <a:rPr lang="sr-Latn-ME" sz="2800" dirty="0" smtClean="0"/>
              <a:t>: Pravilnik </a:t>
            </a:r>
            <a:r>
              <a:rPr lang="sr-Latn-ME" sz="2800" dirty="0"/>
              <a:t>o načinu i kriterijumima za rješavanje stambenih </a:t>
            </a:r>
            <a:r>
              <a:rPr lang="sr-Latn-ME" sz="2800" dirty="0" smtClean="0"/>
              <a:t>potreba državnih tužilaca </a:t>
            </a:r>
            <a:r>
              <a:rPr lang="pl-PL" sz="2800" dirty="0" smtClean="0"/>
              <a:t>- od </a:t>
            </a:r>
            <a:r>
              <a:rPr lang="pl-PL" sz="2800" dirty="0" smtClean="0">
                <a:solidFill>
                  <a:srgbClr val="C00000"/>
                </a:solidFill>
              </a:rPr>
              <a:t>11. avgusta 2016</a:t>
            </a:r>
            <a:r>
              <a:rPr lang="pl-PL" sz="2800" dirty="0" smtClean="0"/>
              <a:t>.</a:t>
            </a:r>
          </a:p>
          <a:p>
            <a:pPr marL="457200" lvl="2" indent="0">
              <a:buNone/>
            </a:pPr>
            <a:r>
              <a:rPr lang="pl-PL" sz="2000" dirty="0"/>
              <a:t>("Sl. list CG", br. 51/2016, </a:t>
            </a:r>
            <a:r>
              <a:rPr lang="pl-PL" sz="2000" dirty="0" smtClean="0"/>
              <a:t>"</a:t>
            </a:r>
            <a:r>
              <a:rPr lang="pl-PL" sz="2000" dirty="0"/>
              <a:t>Sl. list CG", br. </a:t>
            </a:r>
            <a:r>
              <a:rPr lang="pl-PL" sz="2000" dirty="0" smtClean="0"/>
              <a:t>56/2017)</a:t>
            </a:r>
          </a:p>
          <a:p>
            <a:pPr marL="0" indent="0">
              <a:buNone/>
            </a:pPr>
            <a:endParaRPr lang="pl-PL" sz="100" dirty="0" smtClean="0">
              <a:solidFill>
                <a:srgbClr val="C00000"/>
              </a:solidFill>
            </a:endParaRPr>
          </a:p>
          <a:p>
            <a:r>
              <a:rPr lang="pl-PL" sz="2800" dirty="0" smtClean="0">
                <a:solidFill>
                  <a:srgbClr val="C00000"/>
                </a:solidFill>
              </a:rPr>
              <a:t>Ustavni sud: nema?</a:t>
            </a:r>
            <a:endParaRPr lang="sr-Latn-ME" sz="2800" dirty="0" smtClean="0"/>
          </a:p>
          <a:p>
            <a:endParaRPr lang="sr-Latn-ME" sz="3200" u="sng" dirty="0"/>
          </a:p>
          <a:p>
            <a:endParaRPr lang="sr-Latn-ME" sz="3200" dirty="0" smtClean="0"/>
          </a:p>
        </p:txBody>
      </p:sp>
      <p:pic>
        <p:nvPicPr>
          <p:cNvPr id="4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1701924" y="1713871"/>
            <a:ext cx="9577064" cy="0"/>
          </a:xfrm>
          <a:prstGeom prst="line">
            <a:avLst/>
          </a:prstGeom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46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Zoran Pažin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Ministar pravde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3384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98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518348" y="404664"/>
            <a:ext cx="6120679" cy="864096"/>
          </a:xfrm>
          <a:prstGeom prst="rect">
            <a:avLst/>
          </a:prstGeom>
          <a:solidFill>
            <a:schemeClr val="bg2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877779" y="-57050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Zoran Pažin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158308" y="1916832"/>
            <a:ext cx="6624736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2800" dirty="0" smtClean="0"/>
              <a:t>Dok je bio predsjednik Osnovnog suda</a:t>
            </a:r>
            <a:br>
              <a:rPr lang="sr-Latn-ME" sz="2800" dirty="0" smtClean="0"/>
            </a:br>
            <a:r>
              <a:rPr lang="sr-Latn-ME" sz="2800" dirty="0" smtClean="0"/>
              <a:t>u Podgorici, dobio je stan od države od</a:t>
            </a:r>
          </a:p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73 m2 po cijeni od 9.052 €</a:t>
            </a:r>
          </a:p>
          <a:p>
            <a:pPr marL="0" indent="0" algn="ctr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Omogućeno mu je da stan plati </a:t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2800" dirty="0" smtClean="0">
                <a:solidFill>
                  <a:schemeClr val="tx2"/>
                </a:solidFill>
              </a:rPr>
              <a:t>za 20 godina, po godišnjoj </a:t>
            </a:r>
            <a:br>
              <a:rPr lang="sr-Latn-ME" sz="2800" dirty="0" smtClean="0">
                <a:solidFill>
                  <a:schemeClr val="tx2"/>
                </a:solidFill>
              </a:rPr>
            </a:br>
            <a:r>
              <a:rPr lang="sr-Latn-ME" sz="2800" dirty="0" smtClean="0">
                <a:solidFill>
                  <a:schemeClr val="tx2"/>
                </a:solidFill>
              </a:rPr>
              <a:t>kamatnoj stopi od 2 %, sa </a:t>
            </a:r>
          </a:p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mjesečnom ratom 45,71 €.</a:t>
            </a:r>
            <a:endParaRPr lang="sr-Latn-ME" sz="2800" b="1" dirty="0" smtClean="0">
              <a:solidFill>
                <a:srgbClr val="C00000"/>
              </a:solidFill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8" b="5885"/>
          <a:stretch/>
        </p:blipFill>
        <p:spPr bwMode="auto">
          <a:xfrm>
            <a:off x="189756" y="146298"/>
            <a:ext cx="4248472" cy="65950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549796" y="4950404"/>
            <a:ext cx="3816424" cy="12961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33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363834" y="188640"/>
            <a:ext cx="4356483" cy="864096"/>
          </a:xfrm>
          <a:prstGeom prst="rect">
            <a:avLst/>
          </a:prstGeom>
          <a:solidFill>
            <a:schemeClr val="bg2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769768" y="-315416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Zoran Pažin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5769768" y="1628800"/>
            <a:ext cx="5544616" cy="544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2800" dirty="0" smtClean="0"/>
              <a:t>U maju 2016. </a:t>
            </a:r>
            <a:br>
              <a:rPr lang="sr-Latn-ME" sz="2800" dirty="0" smtClean="0"/>
            </a:br>
            <a:r>
              <a:rPr lang="sr-Latn-ME" sz="2800" dirty="0" smtClean="0"/>
              <a:t>Komisija donosi odluku </a:t>
            </a:r>
            <a:br>
              <a:rPr lang="sr-Latn-ME" sz="2800" dirty="0" smtClean="0"/>
            </a:br>
            <a:r>
              <a:rPr lang="sr-Latn-ME" sz="2800" dirty="0" smtClean="0"/>
              <a:t>o zamjeni njegovog stana od </a:t>
            </a:r>
          </a:p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73 m2 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kod Vezirovog mosta </a:t>
            </a:r>
          </a:p>
          <a:p>
            <a:pPr marL="0" indent="0" algn="ctr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za stan od</a:t>
            </a:r>
            <a:r>
              <a:rPr lang="sr-Latn-ME" sz="2800" b="1" dirty="0" smtClean="0">
                <a:solidFill>
                  <a:schemeClr val="tx2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sr-Latn-ME" sz="3200" b="1" dirty="0" smtClean="0">
                <a:solidFill>
                  <a:srgbClr val="C00000"/>
                </a:solidFill>
              </a:rPr>
              <a:t>128 m2 </a:t>
            </a:r>
            <a:br>
              <a:rPr lang="sr-Latn-ME" sz="3200" b="1" dirty="0" smtClean="0">
                <a:solidFill>
                  <a:srgbClr val="C00000"/>
                </a:solidFill>
              </a:rPr>
            </a:br>
            <a:r>
              <a:rPr lang="sr-Latn-ME" sz="3200" b="1" dirty="0" smtClean="0">
                <a:solidFill>
                  <a:srgbClr val="C00000"/>
                </a:solidFill>
              </a:rPr>
              <a:t>u profesorskim zgradama</a:t>
            </a:r>
            <a:endParaRPr lang="sr-Latn-ME" sz="2000" b="1" dirty="0" smtClean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294184"/>
            <a:ext cx="4263558" cy="6216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26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5644861" y="2492896"/>
            <a:ext cx="5868652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3200" dirty="0" smtClean="0"/>
              <a:t>Procjenjuje se da je u stari stan, koji je dobio 2004</a:t>
            </a:r>
            <a:r>
              <a:rPr lang="sr-Latn-ME" sz="3200" dirty="0"/>
              <a:t>. </a:t>
            </a:r>
            <a:r>
              <a:rPr lang="sr-Latn-ME" sz="3200" dirty="0" smtClean="0"/>
              <a:t>godine, </a:t>
            </a:r>
          </a:p>
          <a:p>
            <a:pPr marL="0" indent="0" algn="ctr"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uložio </a:t>
            </a:r>
            <a:br>
              <a:rPr lang="sr-Latn-ME" sz="5400" b="1" dirty="0" smtClean="0">
                <a:solidFill>
                  <a:srgbClr val="C00000"/>
                </a:solidFill>
              </a:rPr>
            </a:br>
            <a:r>
              <a:rPr lang="sr-Latn-ME" sz="5400" b="1" dirty="0" smtClean="0">
                <a:solidFill>
                  <a:srgbClr val="C00000"/>
                </a:solidFill>
              </a:rPr>
              <a:t>oko 2.500 eura.</a:t>
            </a:r>
          </a:p>
        </p:txBody>
      </p:sp>
      <p:sp>
        <p:nvSpPr>
          <p:cNvPr id="7" name="Rectangle 6"/>
          <p:cNvSpPr/>
          <p:nvPr/>
        </p:nvSpPr>
        <p:spPr>
          <a:xfrm>
            <a:off x="5419969" y="722362"/>
            <a:ext cx="6120679" cy="864096"/>
          </a:xfrm>
          <a:prstGeom prst="rect">
            <a:avLst/>
          </a:prstGeom>
          <a:solidFill>
            <a:schemeClr val="bg2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5779400" y="260648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Zoran Pažin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7" b="2918"/>
          <a:stretch/>
        </p:blipFill>
        <p:spPr bwMode="auto">
          <a:xfrm>
            <a:off x="261764" y="260648"/>
            <a:ext cx="446449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252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idx="1"/>
          </p:nvPr>
        </p:nvSpPr>
        <p:spPr>
          <a:xfrm>
            <a:off x="4510236" y="1988840"/>
            <a:ext cx="7500369" cy="544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ME" sz="2800" b="1" dirty="0" smtClean="0">
                <a:solidFill>
                  <a:srgbClr val="C00000"/>
                </a:solidFill>
              </a:rPr>
              <a:t>Cijena kvadrata </a:t>
            </a:r>
            <a:r>
              <a:rPr lang="sr-Latn-ME" sz="2800" dirty="0" smtClean="0"/>
              <a:t>stana starog </a:t>
            </a:r>
            <a:br>
              <a:rPr lang="sr-Latn-ME" sz="2800" dirty="0" smtClean="0"/>
            </a:br>
            <a:r>
              <a:rPr lang="sr-Latn-ME" sz="2800" dirty="0" smtClean="0"/>
              <a:t>najmanje 12 godina je obračunata </a:t>
            </a:r>
            <a:br>
              <a:rPr lang="sr-Latn-ME" sz="2800" dirty="0" smtClean="0"/>
            </a:br>
            <a:r>
              <a:rPr lang="sr-Latn-ME" sz="2800" b="1" dirty="0" smtClean="0">
                <a:solidFill>
                  <a:srgbClr val="C00000"/>
                </a:solidFill>
              </a:rPr>
              <a:t>isto kao novog </a:t>
            </a:r>
            <a:r>
              <a:rPr lang="sr-Latn-ME" sz="2800" dirty="0" smtClean="0"/>
              <a:t>stana </a:t>
            </a:r>
            <a:br>
              <a:rPr lang="sr-Latn-ME" sz="2800" dirty="0" smtClean="0"/>
            </a:br>
            <a:r>
              <a:rPr lang="sr-Latn-ME" sz="2800" dirty="0" smtClean="0"/>
              <a:t>u profesorskim zgradama.</a:t>
            </a:r>
          </a:p>
          <a:p>
            <a:pPr marL="0" indent="0" algn="ctr">
              <a:buNone/>
            </a:pPr>
            <a:r>
              <a:rPr lang="sr-Latn-ME" sz="2800" dirty="0" smtClean="0"/>
              <a:t>Vrijednost novog stana se </a:t>
            </a:r>
            <a:br>
              <a:rPr lang="sr-Latn-ME" sz="2800" dirty="0" smtClean="0"/>
            </a:br>
            <a:r>
              <a:rPr lang="sr-Latn-ME" sz="2800" b="1" dirty="0" smtClean="0"/>
              <a:t>dodatno smanjuje za 80% </a:t>
            </a:r>
            <a:r>
              <a:rPr lang="sr-Latn-ME" sz="2800" dirty="0" smtClean="0"/>
              <a:t>i </a:t>
            </a:r>
            <a:r>
              <a:rPr lang="sr-Latn-ME" sz="3200" dirty="0" smtClean="0"/>
              <a:t/>
            </a:r>
            <a:br>
              <a:rPr lang="sr-Latn-ME" sz="3200" dirty="0" smtClean="0"/>
            </a:br>
            <a:endParaRPr lang="sr-Latn-ME" sz="1400" dirty="0" smtClean="0"/>
          </a:p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za uplatu razlike od 55 m2 </a:t>
            </a:r>
            <a:br>
              <a:rPr lang="sr-Latn-ME" sz="3600" b="1" dirty="0" smtClean="0">
                <a:solidFill>
                  <a:srgbClr val="C00000"/>
                </a:solidFill>
              </a:rPr>
            </a:br>
            <a:r>
              <a:rPr lang="sr-Latn-ME" sz="3600" b="1" dirty="0" smtClean="0">
                <a:solidFill>
                  <a:srgbClr val="C00000"/>
                </a:solidFill>
              </a:rPr>
              <a:t>ostaje dužan 6.971 euro</a:t>
            </a:r>
          </a:p>
        </p:txBody>
      </p:sp>
      <p:sp>
        <p:nvSpPr>
          <p:cNvPr id="7" name="Rectangle 6"/>
          <p:cNvSpPr/>
          <p:nvPr/>
        </p:nvSpPr>
        <p:spPr>
          <a:xfrm>
            <a:off x="5838846" y="404664"/>
            <a:ext cx="4843145" cy="864096"/>
          </a:xfrm>
          <a:prstGeom prst="rect">
            <a:avLst/>
          </a:prstGeom>
          <a:solidFill>
            <a:schemeClr val="bg2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2"/>
          <p:cNvSpPr>
            <a:spLocks noGrp="1"/>
          </p:cNvSpPr>
          <p:nvPr>
            <p:ph type="title"/>
          </p:nvPr>
        </p:nvSpPr>
        <p:spPr>
          <a:xfrm>
            <a:off x="5559511" y="-106043"/>
            <a:ext cx="5401816" cy="1219200"/>
          </a:xfrm>
        </p:spPr>
        <p:txBody>
          <a:bodyPr/>
          <a:lstStyle/>
          <a:p>
            <a:pPr algn="ctr"/>
            <a:r>
              <a:rPr lang="sr-Latn-ME" dirty="0" smtClean="0">
                <a:solidFill>
                  <a:schemeClr val="tx1"/>
                </a:solidFill>
              </a:rPr>
              <a:t>Zoran Pažin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5" y="146298"/>
            <a:ext cx="4636297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Oval 12"/>
          <p:cNvSpPr/>
          <p:nvPr/>
        </p:nvSpPr>
        <p:spPr>
          <a:xfrm>
            <a:off x="2619479" y="4437112"/>
            <a:ext cx="864096" cy="21602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69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662364" y="1412776"/>
            <a:ext cx="5787980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600" b="1" dirty="0" smtClean="0">
                <a:solidFill>
                  <a:srgbClr val="C00000"/>
                </a:solidFill>
              </a:rPr>
              <a:t>Kada je zaključio ugovor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o kupovini državnog stana, </a:t>
            </a:r>
            <a:br>
              <a:rPr lang="sr-Latn-ME" dirty="0" smtClean="0"/>
            </a:br>
            <a:r>
              <a:rPr lang="sr-Latn-ME" dirty="0" smtClean="0"/>
              <a:t>kako bi riješio stambeni problem, </a:t>
            </a:r>
            <a:br>
              <a:rPr lang="sr-Latn-ME" dirty="0" smtClean="0"/>
            </a:b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sz="3600" b="1" dirty="0" smtClean="0">
                <a:solidFill>
                  <a:srgbClr val="C00000"/>
                </a:solidFill>
              </a:rPr>
              <a:t>imao je stan u Budvi</a:t>
            </a:r>
            <a:r>
              <a:rPr lang="sr-Latn-ME" b="1" dirty="0" smtClean="0"/>
              <a:t> </a:t>
            </a:r>
            <a:br>
              <a:rPr lang="sr-Latn-ME" b="1" dirty="0" smtClean="0"/>
            </a:br>
            <a:r>
              <a:rPr lang="sr-Latn-ME" b="1" dirty="0" smtClean="0"/>
              <a:t/>
            </a:r>
            <a:br>
              <a:rPr lang="sr-Latn-ME" b="1" dirty="0" smtClean="0"/>
            </a:br>
            <a:r>
              <a:rPr lang="sr-Latn-ME" dirty="0" smtClean="0"/>
              <a:t>koji je platio </a:t>
            </a:r>
            <a:br>
              <a:rPr lang="sr-Latn-ME" dirty="0" smtClean="0"/>
            </a:b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sz="3600" b="1" dirty="0" smtClean="0">
                <a:solidFill>
                  <a:srgbClr val="C00000"/>
                </a:solidFill>
              </a:rPr>
              <a:t>84.600 eura</a:t>
            </a:r>
            <a:endParaRPr lang="sr-Latn-ME" b="1" dirty="0" smtClean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46341" y="290314"/>
            <a:ext cx="6120679" cy="864096"/>
          </a:xfrm>
          <a:prstGeom prst="rect">
            <a:avLst/>
          </a:prstGeom>
          <a:solidFill>
            <a:schemeClr val="bg2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2"/>
          <p:cNvSpPr txBox="1">
            <a:spLocks/>
          </p:cNvSpPr>
          <p:nvPr/>
        </p:nvSpPr>
        <p:spPr>
          <a:xfrm>
            <a:off x="5805772" y="-171400"/>
            <a:ext cx="5401816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Latn-ME" dirty="0" smtClean="0">
                <a:solidFill>
                  <a:schemeClr val="tx1"/>
                </a:solidFill>
              </a:rPr>
              <a:t>Zoran Pažin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7" name="Picture 1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8" b="28675"/>
          <a:stretch/>
        </p:blipFill>
        <p:spPr bwMode="auto">
          <a:xfrm>
            <a:off x="189756" y="146298"/>
            <a:ext cx="4968552" cy="4506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32" y="4716854"/>
            <a:ext cx="4612860" cy="1952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316" y="5397891"/>
            <a:ext cx="6666934" cy="98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1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1" y="-1"/>
            <a:ext cx="12188825" cy="2267477"/>
          </a:xfrm>
          <a:prstGeom prst="rect">
            <a:avLst/>
          </a:prstGeom>
          <a:solidFill>
            <a:schemeClr val="bg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13"/>
          <p:cNvSpPr txBox="1">
            <a:spLocks/>
          </p:cNvSpPr>
          <p:nvPr/>
        </p:nvSpPr>
        <p:spPr>
          <a:xfrm>
            <a:off x="693812" y="292546"/>
            <a:ext cx="10729192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000" b="1" dirty="0" smtClean="0">
                <a:solidFill>
                  <a:schemeClr val="tx2"/>
                </a:solidFill>
              </a:rPr>
              <a:t>Prilikom razmjene, </a:t>
            </a:r>
            <a:r>
              <a:rPr lang="en-US" sz="3000" b="1" dirty="0" err="1" smtClean="0">
                <a:solidFill>
                  <a:schemeClr val="tx2"/>
                </a:solidFill>
              </a:rPr>
              <a:t>precjenjivan</a:t>
            </a:r>
            <a:r>
              <a:rPr lang="sr-Latn-ME" sz="3000" b="1" dirty="0" smtClean="0">
                <a:solidFill>
                  <a:schemeClr val="tx2"/>
                </a:solidFill>
              </a:rPr>
              <a:t>a je vrijednost</a:t>
            </a:r>
            <a:r>
              <a:rPr lang="en-US" sz="3000" b="1" dirty="0" smtClean="0">
                <a:solidFill>
                  <a:schemeClr val="tx2"/>
                </a:solidFill>
              </a:rPr>
              <a:t> </a:t>
            </a:r>
            <a:r>
              <a:rPr lang="en-US" sz="3000" b="1" dirty="0" err="1" smtClean="0">
                <a:solidFill>
                  <a:schemeClr val="tx2"/>
                </a:solidFill>
              </a:rPr>
              <a:t>stanov</a:t>
            </a:r>
            <a:r>
              <a:rPr lang="sr-Latn-ME" sz="3000" b="1" dirty="0" smtClean="0">
                <a:solidFill>
                  <a:schemeClr val="tx2"/>
                </a:solidFill>
              </a:rPr>
              <a:t>a</a:t>
            </a:r>
            <a:r>
              <a:rPr lang="en-US" sz="3000" b="1" dirty="0" smtClean="0">
                <a:solidFill>
                  <a:schemeClr val="tx2"/>
                </a:solidFill>
              </a:rPr>
              <a:t> </a:t>
            </a:r>
            <a:r>
              <a:rPr lang="en-US" sz="3000" b="1" dirty="0" err="1" smtClean="0">
                <a:solidFill>
                  <a:schemeClr val="tx2"/>
                </a:solidFill>
              </a:rPr>
              <a:t>koje</a:t>
            </a:r>
            <a:r>
              <a:rPr lang="en-US" sz="3000" b="1" dirty="0" smtClean="0">
                <a:solidFill>
                  <a:schemeClr val="tx2"/>
                </a:solidFill>
              </a:rPr>
              <a:t> </a:t>
            </a:r>
            <a:r>
              <a:rPr lang="en-US" sz="3000" b="1" dirty="0" err="1" smtClean="0">
                <a:solidFill>
                  <a:schemeClr val="tx2"/>
                </a:solidFill>
              </a:rPr>
              <a:t>su</a:t>
            </a:r>
            <a:r>
              <a:rPr lang="en-US" sz="3000" b="1" dirty="0" smtClean="0">
                <a:solidFill>
                  <a:schemeClr val="tx2"/>
                </a:solidFill>
              </a:rPr>
              <a:t> </a:t>
            </a:r>
            <a:r>
              <a:rPr lang="en-US" sz="3000" b="1" dirty="0" err="1" smtClean="0">
                <a:solidFill>
                  <a:schemeClr val="tx2"/>
                </a:solidFill>
              </a:rPr>
              <a:t>funkcioneri</a:t>
            </a:r>
            <a:r>
              <a:rPr lang="en-US" sz="3000" b="1" dirty="0" smtClean="0">
                <a:solidFill>
                  <a:schemeClr val="tx2"/>
                </a:solidFill>
              </a:rPr>
              <a:t> </a:t>
            </a:r>
            <a:r>
              <a:rPr lang="en-US" sz="3000" b="1" dirty="0" err="1" smtClean="0">
                <a:solidFill>
                  <a:schemeClr val="tx2"/>
                </a:solidFill>
              </a:rPr>
              <a:t>vra</a:t>
            </a:r>
            <a:r>
              <a:rPr lang="sr-Latn-ME" sz="3000" b="1" dirty="0" smtClean="0">
                <a:solidFill>
                  <a:schemeClr val="tx2"/>
                </a:solidFill>
              </a:rPr>
              <a:t>ć</a:t>
            </a:r>
            <a:r>
              <a:rPr lang="en-US" sz="3000" b="1" dirty="0" err="1" smtClean="0">
                <a:solidFill>
                  <a:schemeClr val="tx2"/>
                </a:solidFill>
              </a:rPr>
              <a:t>ali</a:t>
            </a:r>
            <a:r>
              <a:rPr lang="en-US" sz="3000" b="1" dirty="0" smtClean="0">
                <a:solidFill>
                  <a:schemeClr val="tx2"/>
                </a:solidFill>
              </a:rPr>
              <a:t>, a </a:t>
            </a:r>
            <a:r>
              <a:rPr lang="sr-Latn-ME" sz="3000" b="1" dirty="0" smtClean="0">
                <a:solidFill>
                  <a:schemeClr val="tx2"/>
                </a:solidFill>
              </a:rPr>
              <a:t>potcijenjivani su novi stanovi.</a:t>
            </a:r>
            <a:r>
              <a:rPr lang="sr-Latn-ME" sz="3000" b="1" dirty="0" smtClean="0">
                <a:solidFill>
                  <a:srgbClr val="C00000"/>
                </a:solidFill>
              </a:rPr>
              <a:t> </a:t>
            </a:r>
            <a:br>
              <a:rPr lang="sr-Latn-ME" sz="3000" b="1" dirty="0" smtClean="0">
                <a:solidFill>
                  <a:srgbClr val="C00000"/>
                </a:solidFill>
              </a:rPr>
            </a:br>
            <a:r>
              <a:rPr lang="sr-Latn-ME" sz="3000" b="1" dirty="0" smtClean="0">
                <a:solidFill>
                  <a:srgbClr val="C00000"/>
                </a:solidFill>
              </a:rPr>
              <a:t>Na primjer, kvadrat stana u Šavniku je procijenjivan </a:t>
            </a:r>
            <a:br>
              <a:rPr lang="sr-Latn-ME" sz="3000" b="1" dirty="0" smtClean="0">
                <a:solidFill>
                  <a:srgbClr val="C00000"/>
                </a:solidFill>
              </a:rPr>
            </a:br>
            <a:r>
              <a:rPr lang="sr-Latn-ME" sz="3000" b="1" dirty="0" smtClean="0">
                <a:solidFill>
                  <a:srgbClr val="C00000"/>
                </a:solidFill>
              </a:rPr>
              <a:t>isto kao kvadrat stana u profesorskim zgradama.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43679" b="1558"/>
          <a:stretch/>
        </p:blipFill>
        <p:spPr>
          <a:xfrm>
            <a:off x="261764" y="2488115"/>
            <a:ext cx="4968552" cy="44692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332" y="2267476"/>
            <a:ext cx="4346092" cy="4672048"/>
          </a:xfrm>
          <a:prstGeom prst="rect">
            <a:avLst/>
          </a:prstGeom>
        </p:spPr>
      </p:pic>
      <p:sp>
        <p:nvSpPr>
          <p:cNvPr id="10" name="Content Placeholder 13"/>
          <p:cNvSpPr txBox="1">
            <a:spLocks/>
          </p:cNvSpPr>
          <p:nvPr/>
        </p:nvSpPr>
        <p:spPr>
          <a:xfrm>
            <a:off x="9738758" y="2708920"/>
            <a:ext cx="2061965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2000" dirty="0" smtClean="0"/>
              <a:t>45 m2 </a:t>
            </a:r>
            <a:br>
              <a:rPr lang="sr-Latn-ME" sz="2000" dirty="0" smtClean="0"/>
            </a:br>
            <a:r>
              <a:rPr lang="sr-Latn-ME" sz="2000" dirty="0" smtClean="0"/>
              <a:t>u Šavniku </a:t>
            </a:r>
            <a:br>
              <a:rPr lang="sr-Latn-ME" sz="2000" dirty="0" smtClean="0"/>
            </a:br>
            <a:r>
              <a:rPr lang="sr-Latn-ME" sz="2000" dirty="0" smtClean="0"/>
              <a:t/>
            </a:r>
            <a:br>
              <a:rPr lang="sr-Latn-ME" sz="2000" dirty="0" smtClean="0"/>
            </a:br>
            <a:r>
              <a:rPr lang="sr-Latn-ME" sz="2000" dirty="0" smtClean="0"/>
              <a:t>= 38.745 €</a:t>
            </a:r>
          </a:p>
          <a:p>
            <a:pPr marL="0" indent="0" algn="ctr">
              <a:buNone/>
            </a:pPr>
            <a:r>
              <a:rPr lang="sr-Latn-ME" sz="2000" dirty="0" smtClean="0"/>
              <a:t>861 € / m2</a:t>
            </a:r>
            <a:br>
              <a:rPr lang="sr-Latn-ME" sz="2000" dirty="0" smtClean="0"/>
            </a:br>
            <a:endParaRPr lang="sr-Latn-ME" sz="2000" dirty="0" smtClean="0"/>
          </a:p>
          <a:p>
            <a:pPr marL="0" indent="0" algn="ctr">
              <a:buNone/>
            </a:pPr>
            <a:r>
              <a:rPr lang="sr-Latn-ME" sz="2000" dirty="0" smtClean="0"/>
              <a:t>63 m2 </a:t>
            </a:r>
            <a:br>
              <a:rPr lang="sr-Latn-ME" sz="2000" dirty="0" smtClean="0"/>
            </a:br>
            <a:r>
              <a:rPr lang="sr-Latn-ME" sz="2000" dirty="0" smtClean="0"/>
              <a:t>u Podgorici</a:t>
            </a:r>
            <a:br>
              <a:rPr lang="sr-Latn-ME" sz="2000" dirty="0" smtClean="0"/>
            </a:br>
            <a:r>
              <a:rPr lang="sr-Latn-ME" sz="2000" dirty="0" smtClean="0"/>
              <a:t> </a:t>
            </a:r>
            <a:br>
              <a:rPr lang="sr-Latn-ME" sz="2000" dirty="0" smtClean="0"/>
            </a:br>
            <a:r>
              <a:rPr lang="sr-Latn-ME" sz="2000" dirty="0" smtClean="0"/>
              <a:t>= 54.240 €</a:t>
            </a:r>
          </a:p>
          <a:p>
            <a:pPr marL="0" indent="0" algn="ctr">
              <a:buNone/>
            </a:pPr>
            <a:r>
              <a:rPr lang="sr-Latn-ME" sz="2000" dirty="0"/>
              <a:t>861 € / m2</a:t>
            </a:r>
            <a:br>
              <a:rPr lang="sr-Latn-ME" sz="2000" dirty="0"/>
            </a:br>
            <a:endParaRPr lang="sr-Latn-ME" sz="2000" dirty="0"/>
          </a:p>
          <a:p>
            <a:pPr marL="0" indent="0" algn="ctr">
              <a:buNone/>
            </a:pPr>
            <a:endParaRPr lang="sr-Latn-ME" sz="14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9892010" y="3501008"/>
            <a:ext cx="1684246" cy="461714"/>
          </a:xfrm>
          <a:prstGeom prst="rect">
            <a:avLst/>
          </a:prstGeom>
          <a:solidFill>
            <a:schemeClr val="bg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927617" y="5642776"/>
            <a:ext cx="1684246" cy="461714"/>
          </a:xfrm>
          <a:prstGeom prst="rect">
            <a:avLst/>
          </a:prstGeom>
          <a:solidFill>
            <a:schemeClr val="bg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4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5014292" y="652586"/>
            <a:ext cx="6552728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3600" dirty="0" smtClean="0">
                <a:solidFill>
                  <a:schemeClr val="bg1"/>
                </a:solidFill>
              </a:rPr>
              <a:t>Nakon pada vlasti, </a:t>
            </a:r>
            <a:endParaRPr lang="sr-Latn-ME" sz="3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sr-Latn-ME" sz="3600" dirty="0" smtClean="0">
                <a:solidFill>
                  <a:schemeClr val="bg1"/>
                </a:solidFill>
              </a:rPr>
              <a:t>u septembru 2020, </a:t>
            </a:r>
            <a:br>
              <a:rPr lang="sr-Latn-ME" sz="3600" dirty="0" smtClean="0">
                <a:solidFill>
                  <a:schemeClr val="bg1"/>
                </a:solidFill>
              </a:rPr>
            </a:br>
            <a:r>
              <a:rPr lang="sr-Latn-ME" sz="1600" dirty="0">
                <a:solidFill>
                  <a:schemeClr val="bg1"/>
                </a:solidFill>
              </a:rPr>
              <a:t/>
            </a:r>
            <a:br>
              <a:rPr lang="sr-Latn-ME" sz="1600" dirty="0">
                <a:solidFill>
                  <a:schemeClr val="bg1"/>
                </a:solidFill>
              </a:rPr>
            </a:br>
            <a:r>
              <a:rPr lang="sr-Latn-ME" sz="3600" dirty="0">
                <a:solidFill>
                  <a:schemeClr val="bg1"/>
                </a:solidFill>
              </a:rPr>
              <a:t>Vlada </a:t>
            </a:r>
            <a:r>
              <a:rPr lang="sr-Latn-ME" sz="3600" dirty="0" smtClean="0">
                <a:solidFill>
                  <a:schemeClr val="bg1"/>
                </a:solidFill>
              </a:rPr>
              <a:t>u tehničkom mandatu </a:t>
            </a:r>
            <a:br>
              <a:rPr lang="sr-Latn-ME" sz="3600" dirty="0" smtClean="0">
                <a:solidFill>
                  <a:schemeClr val="bg1"/>
                </a:solidFill>
              </a:rPr>
            </a:br>
            <a:r>
              <a:rPr lang="sr-Latn-ME" sz="1600" dirty="0">
                <a:solidFill>
                  <a:schemeClr val="bg1"/>
                </a:solidFill>
              </a:rPr>
              <a:t/>
            </a:r>
            <a:br>
              <a:rPr lang="sr-Latn-ME" sz="1600" dirty="0">
                <a:solidFill>
                  <a:schemeClr val="bg1"/>
                </a:solidFill>
              </a:rPr>
            </a:br>
            <a:r>
              <a:rPr lang="sr-Latn-ME" sz="3600" dirty="0">
                <a:solidFill>
                  <a:schemeClr val="bg1"/>
                </a:solidFill>
              </a:rPr>
              <a:t>je </a:t>
            </a:r>
            <a:r>
              <a:rPr lang="sr-Latn-ME" sz="3600" dirty="0" smtClean="0">
                <a:solidFill>
                  <a:schemeClr val="bg1"/>
                </a:solidFill>
              </a:rPr>
              <a:t>donijela odluku </a:t>
            </a:r>
            <a:br>
              <a:rPr lang="sr-Latn-ME" sz="3600" dirty="0" smtClean="0">
                <a:solidFill>
                  <a:schemeClr val="bg1"/>
                </a:solidFill>
              </a:rPr>
            </a:br>
            <a:r>
              <a:rPr lang="sr-Latn-ME" sz="1600" dirty="0">
                <a:solidFill>
                  <a:schemeClr val="bg1"/>
                </a:solidFill>
              </a:rPr>
              <a:t/>
            </a:r>
            <a:br>
              <a:rPr lang="sr-Latn-ME" sz="1600" dirty="0">
                <a:solidFill>
                  <a:schemeClr val="bg1"/>
                </a:solidFill>
              </a:rPr>
            </a:br>
            <a:r>
              <a:rPr lang="sr-Latn-ME" sz="5400" b="1" dirty="0" smtClean="0">
                <a:solidFill>
                  <a:srgbClr val="C00000"/>
                </a:solidFill>
              </a:rPr>
              <a:t>o podjeli još</a:t>
            </a:r>
          </a:p>
          <a:p>
            <a:pPr marL="0" indent="0" algn="ctr"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119 državnih</a:t>
            </a:r>
          </a:p>
          <a:p>
            <a:pPr marL="0" indent="0" algn="ctr">
              <a:buNone/>
            </a:pPr>
            <a:r>
              <a:rPr lang="sr-Latn-ME" sz="5400" b="1" dirty="0" smtClean="0">
                <a:solidFill>
                  <a:srgbClr val="C00000"/>
                </a:solidFill>
              </a:rPr>
              <a:t>stanova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8349" r="1"/>
          <a:stretch/>
        </p:blipFill>
        <p:spPr>
          <a:xfrm>
            <a:off x="-351244" y="0"/>
            <a:ext cx="4672525" cy="687572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601084" y="260648"/>
            <a:ext cx="936104" cy="36004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8835" y="548680"/>
            <a:ext cx="1448155" cy="43013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300" y="2705049"/>
            <a:ext cx="4294982" cy="86409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431241" y="2921996"/>
            <a:ext cx="1448155" cy="21506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3"/>
          <p:cNvSpPr txBox="1">
            <a:spLocks/>
          </p:cNvSpPr>
          <p:nvPr/>
        </p:nvSpPr>
        <p:spPr>
          <a:xfrm>
            <a:off x="4330216" y="404664"/>
            <a:ext cx="3456384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ME" sz="4800" b="1" dirty="0" smtClean="0">
                <a:solidFill>
                  <a:srgbClr val="C00000"/>
                </a:solidFill>
              </a:rPr>
              <a:t>Zaključci</a:t>
            </a:r>
            <a:endParaRPr lang="sr-Latn-ME" sz="3600" b="1" dirty="0" smtClean="0">
              <a:solidFill>
                <a:srgbClr val="C00000"/>
              </a:solidFill>
            </a:endParaRPr>
          </a:p>
        </p:txBody>
      </p:sp>
      <p:sp>
        <p:nvSpPr>
          <p:cNvPr id="6" name="Content Placeholder 13"/>
          <p:cNvSpPr txBox="1">
            <a:spLocks/>
          </p:cNvSpPr>
          <p:nvPr/>
        </p:nvSpPr>
        <p:spPr>
          <a:xfrm>
            <a:off x="693812" y="1412776"/>
            <a:ext cx="10945216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Sudijama, tužiocima i sudijama Ustavnog suda Vlada je davala stanove i kredite suprotno Zakonu.</a:t>
            </a:r>
          </a:p>
          <a:p>
            <a:pPr marL="0" indent="0">
              <a:buNone/>
            </a:pPr>
            <a:r>
              <a:rPr lang="sr-Latn-ME" sz="2800" dirty="0">
                <a:solidFill>
                  <a:schemeClr val="tx2"/>
                </a:solidFill>
              </a:rPr>
              <a:t>Ključni ljudi u pravosuđu </a:t>
            </a:r>
            <a:r>
              <a:rPr lang="sr-Latn-ME" sz="2800" dirty="0" smtClean="0">
                <a:solidFill>
                  <a:schemeClr val="tx2"/>
                </a:solidFill>
              </a:rPr>
              <a:t>učestvovali </a:t>
            </a:r>
            <a:r>
              <a:rPr lang="sr-Latn-ME" sz="2800" dirty="0">
                <a:solidFill>
                  <a:schemeClr val="tx2"/>
                </a:solidFill>
              </a:rPr>
              <a:t>i imali koristi od kršenja </a:t>
            </a:r>
            <a:r>
              <a:rPr lang="sr-Latn-ME" sz="2800" dirty="0" smtClean="0">
                <a:solidFill>
                  <a:schemeClr val="tx2"/>
                </a:solidFill>
              </a:rPr>
              <a:t>Zakona.</a:t>
            </a:r>
            <a:endParaRPr lang="sr-Latn-ME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Mnogim funkcionerima stanovi dijeljeni suprotno kriterijumima iz Odluke Vlade:</a:t>
            </a:r>
          </a:p>
          <a:p>
            <a:pPr marL="0" indent="0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  - Nije bila riječ </a:t>
            </a:r>
            <a:r>
              <a:rPr lang="sr-Latn-ME" sz="2800" dirty="0">
                <a:solidFill>
                  <a:schemeClr val="tx2"/>
                </a:solidFill>
              </a:rPr>
              <a:t>o ispunjavanju stambenih </a:t>
            </a:r>
            <a:r>
              <a:rPr lang="sr-Latn-ME" sz="2800" dirty="0" smtClean="0">
                <a:solidFill>
                  <a:schemeClr val="tx2"/>
                </a:solidFill>
              </a:rPr>
              <a:t>potreba </a:t>
            </a:r>
            <a:r>
              <a:rPr lang="sr-Latn-ME" sz="2800" dirty="0">
                <a:solidFill>
                  <a:schemeClr val="tx2"/>
                </a:solidFill>
              </a:rPr>
              <a:t>(</a:t>
            </a:r>
            <a:r>
              <a:rPr lang="sr-Latn-ME" sz="2800" dirty="0" smtClean="0">
                <a:solidFill>
                  <a:schemeClr val="tx2"/>
                </a:solidFill>
              </a:rPr>
              <a:t>poklanjali),</a:t>
            </a:r>
          </a:p>
          <a:p>
            <a:pPr marL="0" indent="0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  </a:t>
            </a:r>
            <a:r>
              <a:rPr lang="sr-Latn-ME" sz="2800" dirty="0">
                <a:solidFill>
                  <a:schemeClr val="tx2"/>
                </a:solidFill>
              </a:rPr>
              <a:t>- </a:t>
            </a:r>
            <a:r>
              <a:rPr lang="sr-Latn-ME" sz="2800" dirty="0" smtClean="0">
                <a:solidFill>
                  <a:schemeClr val="tx2"/>
                </a:solidFill>
              </a:rPr>
              <a:t>Nenamjensko korišćenje (nisu kupovali stanove),</a:t>
            </a:r>
            <a:endParaRPr lang="sr-Latn-ME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  </a:t>
            </a:r>
            <a:r>
              <a:rPr lang="sr-Latn-ME" sz="2800" dirty="0">
                <a:solidFill>
                  <a:schemeClr val="tx2"/>
                </a:solidFill>
              </a:rPr>
              <a:t>- </a:t>
            </a:r>
            <a:r>
              <a:rPr lang="sr-Latn-ME" sz="2800" dirty="0" smtClean="0">
                <a:solidFill>
                  <a:schemeClr val="tx2"/>
                </a:solidFill>
              </a:rPr>
              <a:t>Raspolagali značajnom imovinom kada su tražili i dobili pomoć,</a:t>
            </a:r>
          </a:p>
          <a:p>
            <a:pPr marL="0" indent="0">
              <a:buNone/>
            </a:pPr>
            <a:r>
              <a:rPr lang="sr-Latn-ME" sz="2800" dirty="0" smtClean="0">
                <a:solidFill>
                  <a:schemeClr val="tx2"/>
                </a:solidFill>
              </a:rPr>
              <a:t>  </a:t>
            </a:r>
            <a:r>
              <a:rPr lang="sr-Latn-ME" sz="2800" dirty="0">
                <a:solidFill>
                  <a:schemeClr val="tx2"/>
                </a:solidFill>
              </a:rPr>
              <a:t>- </a:t>
            </a:r>
            <a:r>
              <a:rPr lang="sr-Latn-ME" sz="2800" dirty="0" smtClean="0">
                <a:solidFill>
                  <a:schemeClr val="tx2"/>
                </a:solidFill>
              </a:rPr>
              <a:t>Nesrazmjerno veliki stanovi u odnosu na broj članova porodice.</a:t>
            </a:r>
          </a:p>
          <a:p>
            <a:pPr marL="0" indent="0" algn="ctr">
              <a:buNone/>
            </a:pPr>
            <a:endParaRPr lang="sr-Latn-ME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sr-Latn-ME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sr-Latn-ME" sz="2000" b="1" dirty="0" smtClean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348880"/>
            <a:ext cx="12188825" cy="1584176"/>
          </a:xfrm>
          <a:prstGeom prst="rect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5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825" cy="22768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3"/>
          <p:cNvSpPr txBox="1">
            <a:spLocks/>
          </p:cNvSpPr>
          <p:nvPr/>
        </p:nvSpPr>
        <p:spPr>
          <a:xfrm>
            <a:off x="549796" y="360824"/>
            <a:ext cx="10729192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ME" sz="4000" dirty="0" smtClean="0">
                <a:solidFill>
                  <a:schemeClr val="bg1"/>
                </a:solidFill>
              </a:rPr>
              <a:t>Navodne </a:t>
            </a:r>
            <a:r>
              <a:rPr lang="sr-Latn-ME" sz="4000" dirty="0">
                <a:solidFill>
                  <a:schemeClr val="bg1"/>
                </a:solidFill>
              </a:rPr>
              <a:t>tržišne cijene stanova su bile znatno ispod realnih, dok su cijene stanova koje su funkcioneri mijenjali bile </a:t>
            </a:r>
            <a:r>
              <a:rPr lang="sr-Latn-ME" sz="4000" dirty="0" smtClean="0">
                <a:solidFill>
                  <a:schemeClr val="bg1"/>
                </a:solidFill>
              </a:rPr>
              <a:t>prenaduvane.</a:t>
            </a:r>
          </a:p>
          <a:p>
            <a:pPr marL="0" indent="0">
              <a:buNone/>
            </a:pPr>
            <a:endParaRPr lang="sr-Latn-ME" sz="5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sr-Latn-ME" sz="4400" dirty="0" smtClean="0">
                <a:solidFill>
                  <a:schemeClr val="tx2"/>
                </a:solidFill>
              </a:rPr>
              <a:t>Preporuka Savjetu i Vladi:</a:t>
            </a:r>
          </a:p>
          <a:p>
            <a:pPr marL="0" indent="0">
              <a:buNone/>
            </a:pPr>
            <a:r>
              <a:rPr lang="sr-Latn-ME" sz="4600" b="1" dirty="0" smtClean="0">
                <a:solidFill>
                  <a:schemeClr val="tx2"/>
                </a:solidFill>
              </a:rPr>
              <a:t>Angažovati pravne stručnjake </a:t>
            </a:r>
            <a:br>
              <a:rPr lang="sr-Latn-ME" sz="4600" b="1" dirty="0" smtClean="0">
                <a:solidFill>
                  <a:schemeClr val="tx2"/>
                </a:solidFill>
              </a:rPr>
            </a:br>
            <a:r>
              <a:rPr lang="sr-Latn-ME" sz="4600" b="1" dirty="0" smtClean="0">
                <a:solidFill>
                  <a:schemeClr val="tx2"/>
                </a:solidFill>
              </a:rPr>
              <a:t>da utvrde kako vratiti novac u budžet</a:t>
            </a:r>
            <a:endParaRPr lang="sr-Latn-ME" sz="46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sr-Latn-ME" sz="4000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sr-Latn-ME" sz="40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sr-Latn-ME" sz="40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sr-Latn-ME" sz="4000" b="1" dirty="0" smtClean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085185"/>
            <a:ext cx="12188825" cy="17754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3"/>
          <p:cNvSpPr txBox="1">
            <a:spLocks/>
          </p:cNvSpPr>
          <p:nvPr/>
        </p:nvSpPr>
        <p:spPr>
          <a:xfrm>
            <a:off x="549796" y="5589240"/>
            <a:ext cx="10729192" cy="832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0425" indent="-17462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33463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80744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54480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28216" indent="-173736" algn="l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 err="1" smtClean="0">
                <a:solidFill>
                  <a:srgbClr val="C00000"/>
                </a:solidFill>
              </a:rPr>
              <a:t>Krivi</a:t>
            </a:r>
            <a:r>
              <a:rPr lang="sr-Latn-ME" sz="4400" b="1" dirty="0" smtClean="0">
                <a:solidFill>
                  <a:srgbClr val="C00000"/>
                </a:solidFill>
              </a:rPr>
              <a:t>čne prijave čekaju nove tužioce!</a:t>
            </a:r>
          </a:p>
        </p:txBody>
      </p:sp>
    </p:spTree>
    <p:extLst>
      <p:ext uri="{BB962C8B-B14F-4D97-AF65-F5344CB8AC3E}">
        <p14:creationId xmlns:p14="http://schemas.microsoft.com/office/powerpoint/2010/main" val="8920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598"/>
          <a:stretch/>
        </p:blipFill>
        <p:spPr bwMode="auto">
          <a:xfrm>
            <a:off x="12482" y="-99392"/>
            <a:ext cx="12229567" cy="6952541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/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" t="149554" r="-777" b="-86088"/>
          <a:stretch/>
        </p:blipFill>
        <p:spPr bwMode="auto">
          <a:xfrm rot="16200000">
            <a:off x="6249352" y="2716748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2924944"/>
            <a:ext cx="12251285" cy="1224136"/>
          </a:xfrm>
          <a:prstGeom prst="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916" y="1556792"/>
            <a:ext cx="8928992" cy="2411103"/>
          </a:xfrm>
        </p:spPr>
        <p:txBody>
          <a:bodyPr/>
          <a:lstStyle/>
          <a:p>
            <a:pPr algn="ctr"/>
            <a:r>
              <a:rPr lang="sr-Latn-ME" b="1" dirty="0" smtClean="0"/>
              <a:t>KARAKTERISTIČNI SLUČAJEVI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4400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168" y="2276872"/>
            <a:ext cx="8229601" cy="2411103"/>
          </a:xfrm>
        </p:spPr>
        <p:txBody>
          <a:bodyPr/>
          <a:lstStyle/>
          <a:p>
            <a:r>
              <a:rPr lang="sr-Latn-ME" dirty="0" smtClean="0"/>
              <a:t>Vesna Medenica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902170" y="4916577"/>
            <a:ext cx="8229601" cy="528648"/>
          </a:xfrm>
        </p:spPr>
        <p:txBody>
          <a:bodyPr/>
          <a:lstStyle/>
          <a:p>
            <a:r>
              <a:rPr lang="sr-Latn-ME" dirty="0" smtClean="0">
                <a:solidFill>
                  <a:srgbClr val="C00000"/>
                </a:solidFill>
              </a:rPr>
              <a:t>Predsjednica Vrhovnog suda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-2823655" y="2725382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 - Euro currency bills are pictured at the Croatian National Bank in Zagreb, Croatia, May 21, 2019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65013"/>
          <a:stretch/>
        </p:blipFill>
        <p:spPr bwMode="auto">
          <a:xfrm rot="16200000">
            <a:off x="8037604" y="2739027"/>
            <a:ext cx="6858000" cy="1407240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917948" y="4797152"/>
            <a:ext cx="468052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67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OPEN" val="0"/>
</p:tagLst>
</file>

<file path=ppt/theme/theme1.xml><?xml version="1.0" encoding="utf-8"?>
<a:theme xmlns:a="http://schemas.openxmlformats.org/drawingml/2006/main" name="Currency Symbols 16x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urrency symbols presentation (widescreen).potx" id="{0BEEB329-2C4D-4D02-9858-CA91ACE92AB1}" vid="{944DA297-E844-470D-A85C-00068074ACC2}"/>
    </a:ext>
  </a:extLst>
</a:theme>
</file>

<file path=ppt/theme/theme2.xml><?xml version="1.0" encoding="utf-8"?>
<a:theme xmlns:a="http://schemas.openxmlformats.org/drawingml/2006/main" name="Office Them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Currency symbols presentation (widescreen)</Template>
  <TotalTime>1093</TotalTime>
  <Words>2711</Words>
  <Application>Microsoft Office PowerPoint</Application>
  <PresentationFormat>Custom</PresentationFormat>
  <Paragraphs>331</Paragraphs>
  <Slides>79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2" baseType="lpstr">
      <vt:lpstr>Arial</vt:lpstr>
      <vt:lpstr>Cambria</vt:lpstr>
      <vt:lpstr>Currency Symbols 16x9</vt:lpstr>
      <vt:lpstr>Stambena politika Vlade</vt:lpstr>
      <vt:lpstr>Rekonstrukcija arhive</vt:lpstr>
      <vt:lpstr>Koliko?</vt:lpstr>
      <vt:lpstr>Odluka Vlade</vt:lpstr>
      <vt:lpstr>PowerPoint Presentation</vt:lpstr>
      <vt:lpstr>Zakon</vt:lpstr>
      <vt:lpstr>Sudije i tužioci</vt:lpstr>
      <vt:lpstr>KARAKTERISTIČNI SLUČAJEVI</vt:lpstr>
      <vt:lpstr>Vesna Medenica</vt:lpstr>
      <vt:lpstr>Vesna Medenica</vt:lpstr>
      <vt:lpstr>Vesna Medenica</vt:lpstr>
      <vt:lpstr>Vesna Medenica</vt:lpstr>
      <vt:lpstr>PowerPoint Presentation</vt:lpstr>
      <vt:lpstr>Vesna Medenica</vt:lpstr>
      <vt:lpstr>Vesna Medenica</vt:lpstr>
      <vt:lpstr>Blažo Jovanić</vt:lpstr>
      <vt:lpstr>Blažo Jovanić</vt:lpstr>
      <vt:lpstr>PowerPoint Presentation</vt:lpstr>
      <vt:lpstr>PowerPoint Presentation</vt:lpstr>
      <vt:lpstr>Blažo Jovanić</vt:lpstr>
      <vt:lpstr>Blažo Jovanić</vt:lpstr>
      <vt:lpstr>Branka Lakočević</vt:lpstr>
      <vt:lpstr>Branka Lakočević</vt:lpstr>
      <vt:lpstr>Branka Lakočević</vt:lpstr>
      <vt:lpstr>Branka Lakočević</vt:lpstr>
      <vt:lpstr>Branka Lakočević</vt:lpstr>
      <vt:lpstr>Dragoljub Drašković</vt:lpstr>
      <vt:lpstr>Dragoljub Drašković</vt:lpstr>
      <vt:lpstr>PowerPoint Presentation</vt:lpstr>
      <vt:lpstr>PowerPoint Presentation</vt:lpstr>
      <vt:lpstr>Dragoljub Drašković</vt:lpstr>
      <vt:lpstr>Desanka Lopičić</vt:lpstr>
      <vt:lpstr>Desanka Lopičić</vt:lpstr>
      <vt:lpstr>Desanka Lopičić</vt:lpstr>
      <vt:lpstr>PowerPoint Presentation</vt:lpstr>
      <vt:lpstr>Desanka Lopičić</vt:lpstr>
      <vt:lpstr>Mevlida Muratović</vt:lpstr>
      <vt:lpstr>Mevlida Muratović</vt:lpstr>
      <vt:lpstr>Mevlida Muratović</vt:lpstr>
      <vt:lpstr>PowerPoint Presentation</vt:lpstr>
      <vt:lpstr>Mevlida Muratović</vt:lpstr>
      <vt:lpstr>Saša Čađenović</vt:lpstr>
      <vt:lpstr>Saša Čađenović</vt:lpstr>
      <vt:lpstr>Saša Čađenović</vt:lpstr>
      <vt:lpstr>Saša Čađenović</vt:lpstr>
      <vt:lpstr>Saša Čađenović</vt:lpstr>
      <vt:lpstr>Saša Čađenović</vt:lpstr>
      <vt:lpstr>Saša Čađenović</vt:lpstr>
      <vt:lpstr>Veselin Vučković</vt:lpstr>
      <vt:lpstr>Veselin Vučković</vt:lpstr>
      <vt:lpstr>PowerPoint Presentation</vt:lpstr>
      <vt:lpstr>Veselin Vučković</vt:lpstr>
      <vt:lpstr>Veselin Vučković</vt:lpstr>
      <vt:lpstr>POLITIČKI UTICAJ</vt:lpstr>
      <vt:lpstr>Lidija Vukčević</vt:lpstr>
      <vt:lpstr>Lidija Vukčević</vt:lpstr>
      <vt:lpstr>Lidija Vukčević</vt:lpstr>
      <vt:lpstr>PowerPoint Presentation</vt:lpstr>
      <vt:lpstr>PowerPoint Presentation</vt:lpstr>
      <vt:lpstr>Branislav Mićunović</vt:lpstr>
      <vt:lpstr>Branislav Mićunović</vt:lpstr>
      <vt:lpstr>PowerPoint Presentation</vt:lpstr>
      <vt:lpstr>Branislav Mićunović</vt:lpstr>
      <vt:lpstr>Branislav Mićunović</vt:lpstr>
      <vt:lpstr>Damir Šehović</vt:lpstr>
      <vt:lpstr>Damir Šehović</vt:lpstr>
      <vt:lpstr>PowerPoint Presentation</vt:lpstr>
      <vt:lpstr>Damir Šehović</vt:lpstr>
      <vt:lpstr>Damir Šehović</vt:lpstr>
      <vt:lpstr>Zoran Pažin</vt:lpstr>
      <vt:lpstr>Zoran Pažin</vt:lpstr>
      <vt:lpstr>Zoran Pažin</vt:lpstr>
      <vt:lpstr>Zoran Pažin</vt:lpstr>
      <vt:lpstr>Zoran Pažin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Vanja</dc:creator>
  <cp:lastModifiedBy>Vanja</cp:lastModifiedBy>
  <cp:revision>141</cp:revision>
  <cp:lastPrinted>2021-04-21T05:47:56Z</cp:lastPrinted>
  <dcterms:created xsi:type="dcterms:W3CDTF">2021-04-19T20:37:35Z</dcterms:created>
  <dcterms:modified xsi:type="dcterms:W3CDTF">2021-04-21T05:59:36Z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