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88" r:id="rId17"/>
    <p:sldId id="273" r:id="rId18"/>
    <p:sldId id="274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64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296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592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27883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905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23175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392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8265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718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258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115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361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961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791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3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845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162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336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8" r:id="rId1"/>
    <p:sldLayoutId id="2147484189" r:id="rId2"/>
    <p:sldLayoutId id="2147484190" r:id="rId3"/>
    <p:sldLayoutId id="2147484191" r:id="rId4"/>
    <p:sldLayoutId id="2147484192" r:id="rId5"/>
    <p:sldLayoutId id="2147484193" r:id="rId6"/>
    <p:sldLayoutId id="2147484194" r:id="rId7"/>
    <p:sldLayoutId id="2147484195" r:id="rId8"/>
    <p:sldLayoutId id="2147484196" r:id="rId9"/>
    <p:sldLayoutId id="2147484197" r:id="rId10"/>
    <p:sldLayoutId id="2147484198" r:id="rId11"/>
    <p:sldLayoutId id="2147484199" r:id="rId12"/>
    <p:sldLayoutId id="2147484200" r:id="rId13"/>
    <p:sldLayoutId id="2147484201" r:id="rId14"/>
    <p:sldLayoutId id="2147484202" r:id="rId15"/>
    <p:sldLayoutId id="214748420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ebgate.ec.europa.eu/europeaid/online-services/index.cfm?do=publi.welcome" TargetMode="External"/><Relationship Id="rId2" Type="http://schemas.openxmlformats.org/officeDocument/2006/relationships/hyperlink" Target="mailto:cfpmne.kos@mif.gov.m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hyperlink" Target="http://www.mif.gov.me/en/sections/CFCU_Tenders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87576" y="4953000"/>
            <a:ext cx="7456805" cy="488315"/>
          </a:xfrm>
          <a:custGeom>
            <a:avLst/>
            <a:gdLst/>
            <a:ahLst/>
            <a:cxnLst/>
            <a:rect l="l" t="t" r="r" b="b"/>
            <a:pathLst>
              <a:path w="7456805" h="488314">
                <a:moveTo>
                  <a:pt x="7456424" y="0"/>
                </a:moveTo>
                <a:lnTo>
                  <a:pt x="0" y="289941"/>
                </a:lnTo>
                <a:lnTo>
                  <a:pt x="7456424" y="488188"/>
                </a:lnTo>
                <a:lnTo>
                  <a:pt x="7456424" y="0"/>
                </a:lnTo>
                <a:close/>
              </a:path>
            </a:pathLst>
          </a:custGeom>
          <a:solidFill>
            <a:srgbClr val="9FCADC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1347" y="5237734"/>
            <a:ext cx="9032875" cy="788670"/>
          </a:xfrm>
          <a:custGeom>
            <a:avLst/>
            <a:gdLst/>
            <a:ahLst/>
            <a:cxnLst/>
            <a:rect l="l" t="t" r="r" b="b"/>
            <a:pathLst>
              <a:path w="9032875" h="788670">
                <a:moveTo>
                  <a:pt x="9032652" y="0"/>
                </a:moveTo>
                <a:lnTo>
                  <a:pt x="0" y="0"/>
                </a:lnTo>
                <a:lnTo>
                  <a:pt x="9032652" y="788669"/>
                </a:lnTo>
                <a:lnTo>
                  <a:pt x="903265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991100"/>
            <a:ext cx="9144000" cy="1866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4991888"/>
            <a:ext cx="9144000" cy="8020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04850" y="1247775"/>
            <a:ext cx="7820025" cy="23431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948689" y="2427828"/>
            <a:ext cx="7174865" cy="11906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880"/>
              </a:lnSpc>
            </a:pPr>
            <a:r>
              <a:rPr sz="2900" b="1" spc="15" dirty="0">
                <a:solidFill>
                  <a:srgbClr val="464646"/>
                </a:solidFill>
              </a:rPr>
              <a:t>Cross-Border </a:t>
            </a:r>
            <a:r>
              <a:rPr sz="2900" b="1" spc="25" dirty="0">
                <a:solidFill>
                  <a:srgbClr val="464646"/>
                </a:solidFill>
              </a:rPr>
              <a:t>Cooperation</a:t>
            </a:r>
            <a:r>
              <a:rPr sz="2900" b="1" spc="-695" dirty="0">
                <a:solidFill>
                  <a:srgbClr val="464646"/>
                </a:solidFill>
              </a:rPr>
              <a:t> </a:t>
            </a:r>
            <a:r>
              <a:rPr sz="2900" b="1" spc="35" dirty="0">
                <a:solidFill>
                  <a:srgbClr val="464646"/>
                </a:solidFill>
              </a:rPr>
              <a:t>Programme</a:t>
            </a:r>
            <a:endParaRPr sz="2900" dirty="0"/>
          </a:p>
          <a:p>
            <a:pPr marL="12700" marR="5080" algn="ctr">
              <a:lnSpc>
                <a:spcPct val="79800"/>
              </a:lnSpc>
              <a:spcBef>
                <a:spcPts val="575"/>
              </a:spcBef>
            </a:pPr>
            <a:r>
              <a:rPr sz="2900" b="1" spc="5" dirty="0" smtClean="0">
                <a:solidFill>
                  <a:srgbClr val="464646"/>
                </a:solidFill>
              </a:rPr>
              <a:t>Montenegro-</a:t>
            </a:r>
            <a:r>
              <a:rPr lang="en-US" sz="2900" b="1" spc="5" dirty="0" smtClean="0">
                <a:solidFill>
                  <a:srgbClr val="464646"/>
                </a:solidFill>
              </a:rPr>
              <a:t>Kosovo</a:t>
            </a:r>
            <a:r>
              <a:rPr sz="2900" b="1" spc="-285" dirty="0" smtClean="0">
                <a:solidFill>
                  <a:srgbClr val="464646"/>
                </a:solidFill>
              </a:rPr>
              <a:t> </a:t>
            </a:r>
            <a:r>
              <a:rPr sz="2900" b="1" spc="45" dirty="0">
                <a:solidFill>
                  <a:srgbClr val="464646"/>
                </a:solidFill>
              </a:rPr>
              <a:t>for</a:t>
            </a:r>
            <a:r>
              <a:rPr sz="2900" b="1" spc="-170" dirty="0">
                <a:solidFill>
                  <a:srgbClr val="464646"/>
                </a:solidFill>
              </a:rPr>
              <a:t> </a:t>
            </a:r>
            <a:r>
              <a:rPr sz="2900" b="1" spc="60" dirty="0">
                <a:solidFill>
                  <a:srgbClr val="464646"/>
                </a:solidFill>
              </a:rPr>
              <a:t>the</a:t>
            </a:r>
            <a:r>
              <a:rPr sz="2900" b="1" spc="-150" dirty="0">
                <a:solidFill>
                  <a:srgbClr val="464646"/>
                </a:solidFill>
              </a:rPr>
              <a:t> </a:t>
            </a:r>
            <a:r>
              <a:rPr sz="2900" b="1" spc="40" dirty="0">
                <a:solidFill>
                  <a:srgbClr val="464646"/>
                </a:solidFill>
              </a:rPr>
              <a:t>years</a:t>
            </a:r>
            <a:r>
              <a:rPr sz="2900" b="1" spc="-310" dirty="0">
                <a:solidFill>
                  <a:srgbClr val="464646"/>
                </a:solidFill>
              </a:rPr>
              <a:t> </a:t>
            </a:r>
            <a:r>
              <a:rPr sz="2900" b="1" spc="65" dirty="0">
                <a:solidFill>
                  <a:srgbClr val="464646"/>
                </a:solidFill>
              </a:rPr>
              <a:t>2014  and</a:t>
            </a:r>
            <a:r>
              <a:rPr sz="2900" b="1" spc="-380" dirty="0">
                <a:solidFill>
                  <a:srgbClr val="464646"/>
                </a:solidFill>
              </a:rPr>
              <a:t> </a:t>
            </a:r>
            <a:r>
              <a:rPr sz="2900" b="1" spc="65" dirty="0">
                <a:solidFill>
                  <a:srgbClr val="464646"/>
                </a:solidFill>
              </a:rPr>
              <a:t>2015</a:t>
            </a:r>
            <a:endParaRPr sz="2900" dirty="0"/>
          </a:p>
        </p:txBody>
      </p:sp>
      <p:sp>
        <p:nvSpPr>
          <p:cNvPr id="8" name="object 8"/>
          <p:cNvSpPr txBox="1"/>
          <p:nvPr/>
        </p:nvSpPr>
        <p:spPr>
          <a:xfrm>
            <a:off x="2655570" y="3941191"/>
            <a:ext cx="3764915" cy="48768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900" b="1" spc="55" dirty="0">
                <a:solidFill>
                  <a:srgbClr val="464646"/>
                </a:solidFill>
                <a:latin typeface="Lucida Sans Unicode"/>
                <a:cs typeface="Lucida Sans Unicode"/>
              </a:rPr>
              <a:t>1</a:t>
            </a:r>
            <a:r>
              <a:rPr sz="2925" b="1" spc="82" baseline="25641" dirty="0">
                <a:solidFill>
                  <a:srgbClr val="464646"/>
                </a:solidFill>
                <a:latin typeface="Lucida Sans Unicode"/>
                <a:cs typeface="Lucida Sans Unicode"/>
              </a:rPr>
              <a:t>st </a:t>
            </a:r>
            <a:r>
              <a:rPr sz="2900" b="1" spc="60" dirty="0">
                <a:solidFill>
                  <a:srgbClr val="464646"/>
                </a:solidFill>
                <a:latin typeface="Lucida Sans Unicode"/>
                <a:cs typeface="Lucida Sans Unicode"/>
              </a:rPr>
              <a:t>Call </a:t>
            </a:r>
            <a:r>
              <a:rPr sz="2900" b="1" spc="45" dirty="0">
                <a:solidFill>
                  <a:srgbClr val="464646"/>
                </a:solidFill>
                <a:latin typeface="Lucida Sans Unicode"/>
                <a:cs typeface="Lucida Sans Unicode"/>
              </a:rPr>
              <a:t>for</a:t>
            </a:r>
            <a:r>
              <a:rPr sz="2900" b="1" spc="-520" dirty="0">
                <a:solidFill>
                  <a:srgbClr val="464646"/>
                </a:solidFill>
                <a:latin typeface="Lucida Sans Unicode"/>
                <a:cs typeface="Lucida Sans Unicode"/>
              </a:rPr>
              <a:t> </a:t>
            </a:r>
            <a:r>
              <a:rPr sz="2900" b="1" spc="25" dirty="0">
                <a:solidFill>
                  <a:srgbClr val="464646"/>
                </a:solidFill>
                <a:latin typeface="Lucida Sans Unicode"/>
                <a:cs typeface="Lucida Sans Unicode"/>
              </a:rPr>
              <a:t>Proposals</a:t>
            </a:r>
            <a:endParaRPr sz="2900" dirty="0">
              <a:latin typeface="Lucida Sans Unicode"/>
              <a:cs typeface="Lucida Sans Unicod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361054" y="4951983"/>
            <a:ext cx="2361565" cy="316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b="1" spc="35" dirty="0">
                <a:solidFill>
                  <a:srgbClr val="464646"/>
                </a:solidFill>
                <a:latin typeface="Lucida Sans Unicode"/>
                <a:cs typeface="Lucida Sans Unicode"/>
              </a:rPr>
              <a:t>Information</a:t>
            </a:r>
            <a:r>
              <a:rPr sz="1850" b="1" spc="-204" dirty="0">
                <a:solidFill>
                  <a:srgbClr val="464646"/>
                </a:solidFill>
                <a:latin typeface="Lucida Sans Unicode"/>
                <a:cs typeface="Lucida Sans Unicode"/>
              </a:rPr>
              <a:t> </a:t>
            </a:r>
            <a:r>
              <a:rPr sz="1850" b="1" spc="40" dirty="0">
                <a:solidFill>
                  <a:srgbClr val="464646"/>
                </a:solidFill>
                <a:latin typeface="Lucida Sans Unicode"/>
                <a:cs typeface="Lucida Sans Unicode"/>
              </a:rPr>
              <a:t>session</a:t>
            </a:r>
            <a:endParaRPr sz="1850" dirty="0">
              <a:latin typeface="Lucida Sans Unicode"/>
              <a:cs typeface="Lucida Sans Unicode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838200" y="533400"/>
            <a:ext cx="1219200" cy="762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810000" y="457200"/>
            <a:ext cx="1600200" cy="8382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62800" y="649143"/>
            <a:ext cx="1076190" cy="6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0875" y="1481709"/>
            <a:ext cx="7784465" cy="27889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 algn="just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000" spc="-5" dirty="0" smtClean="0">
                <a:latin typeface="Lucida Sans Unicode"/>
                <a:cs typeface="Lucida Sans Unicode"/>
              </a:rPr>
              <a:t>The </a:t>
            </a:r>
            <a:r>
              <a:rPr sz="2000" dirty="0">
                <a:latin typeface="Lucida Sans Unicode"/>
                <a:cs typeface="Lucida Sans Unicode"/>
              </a:rPr>
              <a:t>lead </a:t>
            </a:r>
            <a:r>
              <a:rPr sz="2000" spc="-10" dirty="0">
                <a:latin typeface="Lucida Sans Unicode"/>
                <a:cs typeface="Lucida Sans Unicode"/>
              </a:rPr>
              <a:t>applicant </a:t>
            </a:r>
            <a:r>
              <a:rPr sz="2000" b="1" spc="50" dirty="0">
                <a:latin typeface="Lucida Sans Unicode"/>
                <a:cs typeface="Lucida Sans Unicode"/>
              </a:rPr>
              <a:t>must </a:t>
            </a:r>
            <a:r>
              <a:rPr sz="2000" spc="-5" dirty="0">
                <a:latin typeface="Lucida Sans Unicode"/>
                <a:cs typeface="Lucida Sans Unicode"/>
              </a:rPr>
              <a:t>act </a:t>
            </a:r>
            <a:r>
              <a:rPr sz="2000" dirty="0">
                <a:latin typeface="Lucida Sans Unicode"/>
                <a:cs typeface="Lucida Sans Unicode"/>
              </a:rPr>
              <a:t>with</a:t>
            </a:r>
            <a:r>
              <a:rPr sz="2000" spc="-280" dirty="0">
                <a:latin typeface="Lucida Sans Unicode"/>
                <a:cs typeface="Lucida Sans Unicode"/>
              </a:rPr>
              <a:t> </a:t>
            </a:r>
            <a:r>
              <a:rPr sz="2000" spc="-5" dirty="0">
                <a:latin typeface="Lucida Sans Unicode"/>
                <a:cs typeface="Lucida Sans Unicode"/>
              </a:rPr>
              <a:t>co-applicant(s)</a:t>
            </a:r>
            <a:endParaRPr sz="2000" dirty="0">
              <a:latin typeface="Lucida Sans Unicode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50"/>
              </a:spcBef>
            </a:pPr>
            <a:endParaRPr sz="2000" dirty="0">
              <a:latin typeface="Times New Roman"/>
              <a:cs typeface="Times New Roman"/>
            </a:endParaRPr>
          </a:p>
          <a:p>
            <a:pPr marL="355600" indent="-342900" algn="just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000" spc="-10" dirty="0" smtClean="0">
                <a:latin typeface="Lucida Sans Unicode"/>
                <a:cs typeface="Lucida Sans Unicode"/>
              </a:rPr>
              <a:t>Each </a:t>
            </a:r>
            <a:r>
              <a:rPr sz="2000" spc="-5" dirty="0">
                <a:latin typeface="Lucida Sans Unicode"/>
                <a:cs typeface="Lucida Sans Unicode"/>
              </a:rPr>
              <a:t>action must </a:t>
            </a:r>
            <a:r>
              <a:rPr sz="2000" spc="5" dirty="0">
                <a:latin typeface="Lucida Sans Unicode"/>
                <a:cs typeface="Lucida Sans Unicode"/>
              </a:rPr>
              <a:t>involve </a:t>
            </a:r>
            <a:r>
              <a:rPr sz="2000" spc="10" dirty="0">
                <a:latin typeface="Lucida Sans Unicode"/>
                <a:cs typeface="Lucida Sans Unicode"/>
              </a:rPr>
              <a:t>at </a:t>
            </a:r>
            <a:r>
              <a:rPr sz="2000" spc="-5" dirty="0">
                <a:latin typeface="Lucida Sans Unicode"/>
                <a:cs typeface="Lucida Sans Unicode"/>
              </a:rPr>
              <a:t>least </a:t>
            </a:r>
            <a:r>
              <a:rPr sz="2000" b="1" spc="55" dirty="0">
                <a:latin typeface="Lucida Sans Unicode"/>
                <a:cs typeface="Lucida Sans Unicode"/>
              </a:rPr>
              <a:t>two</a:t>
            </a:r>
            <a:r>
              <a:rPr sz="2000" b="1" spc="-235" dirty="0">
                <a:latin typeface="Lucida Sans Unicode"/>
                <a:cs typeface="Lucida Sans Unicode"/>
              </a:rPr>
              <a:t> </a:t>
            </a:r>
            <a:r>
              <a:rPr sz="2000" spc="-10" dirty="0">
                <a:latin typeface="Lucida Sans Unicode"/>
                <a:cs typeface="Lucida Sans Unicode"/>
              </a:rPr>
              <a:t>beneficiaries:</a:t>
            </a:r>
            <a:endParaRPr sz="2000" dirty="0">
              <a:latin typeface="Lucida Sans Unicode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40"/>
              </a:spcBef>
            </a:pPr>
            <a:endParaRPr sz="2000" dirty="0">
              <a:latin typeface="Times New Roman"/>
              <a:cs typeface="Times New Roman"/>
            </a:endParaRPr>
          </a:p>
          <a:p>
            <a:pPr marL="354965" marR="8890" indent="-342900" algn="just">
              <a:lnSpc>
                <a:spcPct val="101699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000" spc="5" dirty="0" smtClean="0">
                <a:latin typeface="Lucida Sans Unicode"/>
                <a:cs typeface="Lucida Sans Unicode"/>
              </a:rPr>
              <a:t>one </a:t>
            </a:r>
            <a:r>
              <a:rPr sz="2000" spc="-5" dirty="0">
                <a:latin typeface="Lucida Sans Unicode"/>
                <a:cs typeface="Lucida Sans Unicode"/>
              </a:rPr>
              <a:t>must be established </a:t>
            </a:r>
            <a:r>
              <a:rPr sz="2000" spc="-10" dirty="0">
                <a:latin typeface="Lucida Sans Unicode"/>
                <a:cs typeface="Lucida Sans Unicode"/>
              </a:rPr>
              <a:t>in </a:t>
            </a:r>
            <a:r>
              <a:rPr sz="2000" b="1" spc="5" dirty="0">
                <a:latin typeface="Lucida Sans Unicode"/>
                <a:cs typeface="Lucida Sans Unicode"/>
              </a:rPr>
              <a:t>Montenegro</a:t>
            </a:r>
            <a:r>
              <a:rPr sz="2000" spc="5" dirty="0">
                <a:latin typeface="Lucida Sans Unicode"/>
                <a:cs typeface="Lucida Sans Unicode"/>
              </a:rPr>
              <a:t> and</a:t>
            </a:r>
            <a:r>
              <a:rPr sz="2000" spc="-375" dirty="0">
                <a:latin typeface="Lucida Sans Unicode"/>
                <a:cs typeface="Lucida Sans Unicode"/>
              </a:rPr>
              <a:t> </a:t>
            </a:r>
            <a:r>
              <a:rPr sz="2000" spc="5" dirty="0">
                <a:latin typeface="Lucida Sans Unicode"/>
                <a:cs typeface="Lucida Sans Unicode"/>
              </a:rPr>
              <a:t>one</a:t>
            </a:r>
            <a:r>
              <a:rPr sz="2000" dirty="0">
                <a:latin typeface="Lucida Sans Unicode"/>
                <a:cs typeface="Lucida Sans Unicode"/>
              </a:rPr>
              <a:t> </a:t>
            </a:r>
            <a:r>
              <a:rPr sz="2000" spc="-10" dirty="0">
                <a:latin typeface="Lucida Sans Unicode"/>
                <a:cs typeface="Lucida Sans Unicode"/>
              </a:rPr>
              <a:t>in </a:t>
            </a:r>
            <a:r>
              <a:rPr sz="2000" dirty="0">
                <a:latin typeface="Lucida Sans Unicode"/>
                <a:cs typeface="Lucida Sans Unicode"/>
              </a:rPr>
              <a:t> </a:t>
            </a:r>
            <a:r>
              <a:rPr lang="en-US" sz="2000" b="1" spc="-5" dirty="0" smtClean="0">
                <a:latin typeface="Lucida Sans Unicode"/>
                <a:cs typeface="Lucida Sans Unicode"/>
              </a:rPr>
              <a:t>Kosovo</a:t>
            </a:r>
            <a:r>
              <a:rPr sz="2000" spc="-5" dirty="0" smtClean="0">
                <a:latin typeface="Lucida Sans Unicode"/>
                <a:cs typeface="Lucida Sans Unicode"/>
              </a:rPr>
              <a:t>.</a:t>
            </a:r>
            <a:endParaRPr sz="2000" dirty="0">
              <a:latin typeface="Lucida Sans Unicode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20"/>
              </a:spcBef>
            </a:pPr>
            <a:endParaRPr sz="2000" dirty="0">
              <a:latin typeface="Times New Roman"/>
              <a:cs typeface="Times New Roman"/>
            </a:endParaRPr>
          </a:p>
          <a:p>
            <a:pPr marL="354965" marR="25400" indent="-342900" algn="just">
              <a:lnSpc>
                <a:spcPct val="1004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000" spc="-5" dirty="0" smtClean="0">
                <a:latin typeface="Lucida Sans Unicode"/>
                <a:cs typeface="Lucida Sans Unicode"/>
              </a:rPr>
              <a:t>The </a:t>
            </a:r>
            <a:r>
              <a:rPr sz="2000" spc="5" dirty="0">
                <a:latin typeface="Lucida Sans Unicode"/>
                <a:cs typeface="Lucida Sans Unicode"/>
              </a:rPr>
              <a:t>total </a:t>
            </a:r>
            <a:r>
              <a:rPr sz="2000" dirty="0">
                <a:latin typeface="Lucida Sans Unicode"/>
                <a:cs typeface="Lucida Sans Unicode"/>
              </a:rPr>
              <a:t>number </a:t>
            </a:r>
            <a:r>
              <a:rPr sz="2000" spc="10" dirty="0">
                <a:latin typeface="Lucida Sans Unicode"/>
                <a:cs typeface="Lucida Sans Unicode"/>
              </a:rPr>
              <a:t>of </a:t>
            </a:r>
            <a:r>
              <a:rPr sz="2000" spc="-5" dirty="0">
                <a:latin typeface="Lucida Sans Unicode"/>
                <a:cs typeface="Lucida Sans Unicode"/>
              </a:rPr>
              <a:t>beneficiaries must</a:t>
            </a:r>
            <a:r>
              <a:rPr sz="2000" spc="-190" dirty="0">
                <a:latin typeface="Lucida Sans Unicode"/>
                <a:cs typeface="Lucida Sans Unicode"/>
              </a:rPr>
              <a:t> </a:t>
            </a:r>
            <a:r>
              <a:rPr sz="2000" spc="5" dirty="0">
                <a:latin typeface="Lucida Sans Unicode"/>
                <a:cs typeface="Lucida Sans Unicode"/>
              </a:rPr>
              <a:t>not</a:t>
            </a:r>
            <a:r>
              <a:rPr sz="2000" spc="-15" dirty="0">
                <a:latin typeface="Lucida Sans Unicode"/>
                <a:cs typeface="Lucida Sans Unicode"/>
              </a:rPr>
              <a:t> </a:t>
            </a:r>
            <a:r>
              <a:rPr sz="2000" dirty="0">
                <a:latin typeface="Lucida Sans Unicode"/>
                <a:cs typeface="Lucida Sans Unicode"/>
              </a:rPr>
              <a:t>exceed  </a:t>
            </a:r>
            <a:r>
              <a:rPr sz="2000" b="1" spc="-15" dirty="0">
                <a:latin typeface="Lucida Sans Unicode"/>
                <a:cs typeface="Lucida Sans Unicode"/>
              </a:rPr>
              <a:t>six </a:t>
            </a:r>
            <a:r>
              <a:rPr sz="2000" b="1" spc="-25" dirty="0">
                <a:latin typeface="Lucida Sans Unicode"/>
                <a:cs typeface="Lucida Sans Unicode"/>
              </a:rPr>
              <a:t>(6)</a:t>
            </a:r>
            <a:r>
              <a:rPr sz="2000" spc="-25" dirty="0">
                <a:latin typeface="Lucida Sans Unicode"/>
                <a:cs typeface="Lucida Sans Unicode"/>
              </a:rPr>
              <a:t>, </a:t>
            </a:r>
            <a:r>
              <a:rPr sz="2000" spc="-5" dirty="0">
                <a:latin typeface="Lucida Sans Unicode"/>
                <a:cs typeface="Lucida Sans Unicode"/>
              </a:rPr>
              <a:t>ensuring </a:t>
            </a:r>
            <a:r>
              <a:rPr sz="2000" dirty="0">
                <a:latin typeface="Lucida Sans Unicode"/>
                <a:cs typeface="Lucida Sans Unicode"/>
              </a:rPr>
              <a:t>a </a:t>
            </a:r>
            <a:r>
              <a:rPr sz="2000" spc="-5" dirty="0">
                <a:latin typeface="Lucida Sans Unicode"/>
                <a:cs typeface="Lucida Sans Unicode"/>
              </a:rPr>
              <a:t>balanced </a:t>
            </a:r>
            <a:r>
              <a:rPr sz="2000" dirty="0">
                <a:latin typeface="Lucida Sans Unicode"/>
                <a:cs typeface="Lucida Sans Unicode"/>
              </a:rPr>
              <a:t>representations </a:t>
            </a:r>
            <a:r>
              <a:rPr sz="2000" spc="10" dirty="0">
                <a:latin typeface="Lucida Sans Unicode"/>
                <a:cs typeface="Lucida Sans Unicode"/>
              </a:rPr>
              <a:t>of  </a:t>
            </a:r>
            <a:r>
              <a:rPr sz="2000" spc="-5" dirty="0">
                <a:latin typeface="Lucida Sans Unicode"/>
                <a:cs typeface="Lucida Sans Unicode"/>
              </a:rPr>
              <a:t>beneficiaries </a:t>
            </a:r>
            <a:r>
              <a:rPr sz="2000" spc="5" dirty="0">
                <a:latin typeface="Lucida Sans Unicode"/>
                <a:cs typeface="Lucida Sans Unicode"/>
              </a:rPr>
              <a:t>from </a:t>
            </a:r>
            <a:r>
              <a:rPr sz="2000" dirty="0">
                <a:latin typeface="Lucida Sans Unicode"/>
                <a:cs typeface="Lucida Sans Unicode"/>
              </a:rPr>
              <a:t>both</a:t>
            </a:r>
            <a:r>
              <a:rPr sz="2000" spc="-190" dirty="0">
                <a:latin typeface="Lucida Sans Unicode"/>
                <a:cs typeface="Lucida Sans Unicode"/>
              </a:rPr>
              <a:t> </a:t>
            </a:r>
            <a:r>
              <a:rPr sz="2000" spc="-5" dirty="0">
                <a:latin typeface="Lucida Sans Unicode"/>
                <a:cs typeface="Lucida Sans Unicode"/>
              </a:rPr>
              <a:t>countries.</a:t>
            </a:r>
            <a:endParaRPr sz="2000" dirty="0">
              <a:latin typeface="Lucida Sans Unicode"/>
              <a:cs typeface="Lucida Sans Unicode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43150" y="495300"/>
            <a:ext cx="4572000" cy="619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0875" y="1949196"/>
            <a:ext cx="7668259" cy="28341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 algn="just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000" dirty="0" smtClean="0">
                <a:latin typeface="+mj-lt"/>
                <a:cs typeface="Lucida Sans Unicode"/>
              </a:rPr>
              <a:t>Minimum </a:t>
            </a:r>
            <a:r>
              <a:rPr sz="2000" dirty="0">
                <a:latin typeface="+mj-lt"/>
                <a:cs typeface="Lucida Sans Unicode"/>
              </a:rPr>
              <a:t>duration: </a:t>
            </a:r>
            <a:r>
              <a:rPr sz="2000" spc="-10" dirty="0" smtClean="0">
                <a:latin typeface="+mj-lt"/>
                <a:cs typeface="Lucida Sans Unicode"/>
              </a:rPr>
              <a:t>1</a:t>
            </a:r>
            <a:r>
              <a:rPr lang="en-US" sz="2000" spc="-10" dirty="0" smtClean="0">
                <a:latin typeface="+mj-lt"/>
                <a:cs typeface="Lucida Sans Unicode"/>
              </a:rPr>
              <a:t>2 </a:t>
            </a:r>
            <a:r>
              <a:rPr sz="2000" spc="5" dirty="0" smtClean="0">
                <a:latin typeface="+mj-lt"/>
                <a:cs typeface="Lucida Sans Unicode"/>
              </a:rPr>
              <a:t>months</a:t>
            </a:r>
            <a:endParaRPr sz="2000" dirty="0">
              <a:latin typeface="+mj-lt"/>
              <a:cs typeface="Lucida Sans Unicode"/>
            </a:endParaRPr>
          </a:p>
          <a:p>
            <a:pPr marL="355600" indent="-342900" algn="just">
              <a:lnSpc>
                <a:spcPct val="100000"/>
              </a:lnSpc>
              <a:spcBef>
                <a:spcPts val="420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000" spc="10" dirty="0" smtClean="0">
                <a:latin typeface="+mj-lt"/>
                <a:cs typeface="Lucida Sans Unicode"/>
              </a:rPr>
              <a:t>Maximum </a:t>
            </a:r>
            <a:r>
              <a:rPr sz="2000" dirty="0">
                <a:latin typeface="+mj-lt"/>
                <a:cs typeface="Lucida Sans Unicode"/>
              </a:rPr>
              <a:t>duration: </a:t>
            </a:r>
            <a:r>
              <a:rPr lang="en-US" sz="2000" spc="-10" dirty="0" smtClean="0">
                <a:latin typeface="+mj-lt"/>
                <a:cs typeface="Lucida Sans Unicode"/>
              </a:rPr>
              <a:t>24</a:t>
            </a:r>
            <a:r>
              <a:rPr sz="2000" spc="-285" dirty="0" smtClean="0">
                <a:latin typeface="+mj-lt"/>
                <a:cs typeface="Lucida Sans Unicode"/>
              </a:rPr>
              <a:t> </a:t>
            </a:r>
            <a:r>
              <a:rPr sz="2000" spc="5" dirty="0">
                <a:latin typeface="+mj-lt"/>
                <a:cs typeface="Lucida Sans Unicode"/>
              </a:rPr>
              <a:t>months</a:t>
            </a:r>
            <a:endParaRPr sz="200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30"/>
              </a:spcBef>
            </a:pPr>
            <a:endParaRPr sz="2000" dirty="0">
              <a:latin typeface="+mj-lt"/>
              <a:cs typeface="Times New Roman"/>
            </a:endParaRPr>
          </a:p>
          <a:p>
            <a:pPr marL="355600" indent="-342900" algn="just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000" u="heavy" dirty="0" smtClean="0">
                <a:latin typeface="+mj-lt"/>
                <a:cs typeface="Lucida Sans Unicode"/>
              </a:rPr>
              <a:t>Location</a:t>
            </a:r>
            <a:r>
              <a:rPr sz="2000" u="heavy" dirty="0">
                <a:latin typeface="+mj-lt"/>
                <a:cs typeface="Lucida Sans Unicode"/>
              </a:rPr>
              <a:t>:</a:t>
            </a:r>
            <a:endParaRPr sz="200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50"/>
              </a:spcBef>
            </a:pPr>
            <a:endParaRPr sz="2000" dirty="0">
              <a:latin typeface="+mj-lt"/>
              <a:cs typeface="Times New Roman"/>
            </a:endParaRPr>
          </a:p>
          <a:p>
            <a:pPr marL="354965" marR="5080" indent="-342900" algn="just">
              <a:lnSpc>
                <a:spcPct val="99900"/>
              </a:lnSpc>
              <a:spcBef>
                <a:spcPts val="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lang="en-US" sz="2000" spc="-5" dirty="0" smtClean="0">
                <a:latin typeface="+mj-lt"/>
                <a:cs typeface="Lucida Sans Unicode"/>
              </a:rPr>
              <a:t>Actions </a:t>
            </a:r>
            <a:r>
              <a:rPr lang="en-US" sz="2000" spc="-5" dirty="0">
                <a:latin typeface="+mj-lt"/>
                <a:cs typeface="Lucida Sans Unicode"/>
              </a:rPr>
              <a:t>must take place in the </a:t>
            </a:r>
            <a:r>
              <a:rPr lang="en-US" sz="2000" spc="-5" dirty="0" err="1">
                <a:latin typeface="+mj-lt"/>
                <a:cs typeface="Lucida Sans Unicode"/>
              </a:rPr>
              <a:t>Programme</a:t>
            </a:r>
            <a:r>
              <a:rPr lang="en-US" sz="2000" spc="-5" dirty="0">
                <a:latin typeface="+mj-lt"/>
                <a:cs typeface="Lucida Sans Unicode"/>
              </a:rPr>
              <a:t> area of one or both participating countries, </a:t>
            </a:r>
            <a:r>
              <a:rPr lang="en-US" sz="2000" b="1" spc="-5" dirty="0">
                <a:latin typeface="+mj-lt"/>
                <a:cs typeface="Lucida Sans Unicode"/>
              </a:rPr>
              <a:t>Montenegro and Kosovo</a:t>
            </a:r>
            <a:r>
              <a:rPr lang="en-US" sz="2000" spc="-5" dirty="0">
                <a:latin typeface="+mj-lt"/>
                <a:cs typeface="Lucida Sans Unicode"/>
              </a:rPr>
              <a:t>, but must provide clearly identified cross-border impacts and benefits.</a:t>
            </a:r>
            <a:endParaRPr sz="2000" dirty="0">
              <a:latin typeface="+mj-lt"/>
              <a:cs typeface="Lucida Sans Unicode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276350" y="495300"/>
            <a:ext cx="6705600" cy="619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0875" y="1443609"/>
            <a:ext cx="7910830" cy="43529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 algn="just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100" spc="-10" dirty="0" smtClean="0">
                <a:solidFill>
                  <a:srgbClr val="404040"/>
                </a:solidFill>
                <a:latin typeface="+mj-lt"/>
                <a:cs typeface="Lucida Sans Unicode"/>
              </a:rPr>
              <a:t>The </a:t>
            </a:r>
            <a:r>
              <a:rPr sz="2100" dirty="0">
                <a:solidFill>
                  <a:srgbClr val="404040"/>
                </a:solidFill>
                <a:latin typeface="+mj-lt"/>
                <a:cs typeface="Lucida Sans Unicode"/>
              </a:rPr>
              <a:t>action </a:t>
            </a:r>
            <a:r>
              <a:rPr sz="2100" spc="-20" dirty="0">
                <a:solidFill>
                  <a:srgbClr val="404040"/>
                </a:solidFill>
                <a:latin typeface="+mj-lt"/>
                <a:cs typeface="Lucida Sans Unicode"/>
              </a:rPr>
              <a:t>must </a:t>
            </a:r>
            <a:r>
              <a:rPr sz="2100" spc="-5" dirty="0">
                <a:solidFill>
                  <a:srgbClr val="404040"/>
                </a:solidFill>
                <a:latin typeface="+mj-lt"/>
                <a:cs typeface="Lucida Sans Unicode"/>
              </a:rPr>
              <a:t>involve </a:t>
            </a:r>
            <a:r>
              <a:rPr sz="2100" spc="-10" dirty="0">
                <a:solidFill>
                  <a:srgbClr val="404040"/>
                </a:solidFill>
                <a:latin typeface="+mj-lt"/>
                <a:cs typeface="Lucida Sans Unicode"/>
              </a:rPr>
              <a:t>cross-border</a:t>
            </a:r>
            <a:r>
              <a:rPr sz="2100" spc="125" dirty="0">
                <a:solidFill>
                  <a:srgbClr val="404040"/>
                </a:solidFill>
                <a:latin typeface="+mj-lt"/>
                <a:cs typeface="Lucida Sans Unicode"/>
              </a:rPr>
              <a:t> </a:t>
            </a:r>
            <a:r>
              <a:rPr sz="2100" spc="-5" dirty="0">
                <a:solidFill>
                  <a:srgbClr val="404040"/>
                </a:solidFill>
                <a:latin typeface="+mj-lt"/>
                <a:cs typeface="Lucida Sans Unicode"/>
              </a:rPr>
              <a:t>cooperation:</a:t>
            </a:r>
            <a:endParaRPr sz="210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</a:pPr>
            <a:endParaRPr sz="2400" dirty="0">
              <a:latin typeface="+mj-lt"/>
              <a:cs typeface="Times New Roman"/>
            </a:endParaRPr>
          </a:p>
          <a:p>
            <a:pPr marL="354965" marR="5080" indent="-342900" algn="just">
              <a:lnSpc>
                <a:spcPts val="2030"/>
              </a:lnSpc>
              <a:spcBef>
                <a:spcPts val="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100" b="1" spc="35" dirty="0" smtClean="0">
                <a:latin typeface="+mj-lt"/>
                <a:cs typeface="Lucida Sans Unicode"/>
              </a:rPr>
              <a:t>Joint</a:t>
            </a:r>
            <a:r>
              <a:rPr sz="2100" b="1" spc="-175" dirty="0" smtClean="0">
                <a:latin typeface="+mj-lt"/>
                <a:cs typeface="Lucida Sans Unicode"/>
              </a:rPr>
              <a:t> </a:t>
            </a:r>
            <a:r>
              <a:rPr sz="2100" b="1" spc="15" dirty="0">
                <a:latin typeface="+mj-lt"/>
                <a:cs typeface="Lucida Sans Unicode"/>
              </a:rPr>
              <a:t>development</a:t>
            </a:r>
            <a:r>
              <a:rPr sz="2100" spc="15" dirty="0">
                <a:latin typeface="+mj-lt"/>
                <a:cs typeface="Lucida Sans Unicode"/>
              </a:rPr>
              <a:t>:</a:t>
            </a:r>
            <a:r>
              <a:rPr sz="2100" spc="-280" dirty="0">
                <a:latin typeface="+mj-lt"/>
                <a:cs typeface="Lucida Sans Unicode"/>
              </a:rPr>
              <a:t> </a:t>
            </a:r>
            <a:r>
              <a:rPr sz="2100" spc="5" dirty="0">
                <a:latin typeface="+mj-lt"/>
                <a:cs typeface="Lucida Sans Unicode"/>
              </a:rPr>
              <a:t>applicants</a:t>
            </a:r>
            <a:r>
              <a:rPr sz="2100" spc="-160" dirty="0">
                <a:latin typeface="+mj-lt"/>
                <a:cs typeface="Lucida Sans Unicode"/>
              </a:rPr>
              <a:t> </a:t>
            </a:r>
            <a:r>
              <a:rPr sz="2100" dirty="0">
                <a:latin typeface="+mj-lt"/>
                <a:cs typeface="Lucida Sans Unicode"/>
              </a:rPr>
              <a:t>and</a:t>
            </a:r>
            <a:r>
              <a:rPr sz="2100" spc="40" dirty="0">
                <a:latin typeface="+mj-lt"/>
                <a:cs typeface="Lucida Sans Unicode"/>
              </a:rPr>
              <a:t> </a:t>
            </a:r>
            <a:r>
              <a:rPr sz="2100" dirty="0">
                <a:latin typeface="+mj-lt"/>
                <a:cs typeface="Lucida Sans Unicode"/>
              </a:rPr>
              <a:t>co-applicants</a:t>
            </a:r>
            <a:r>
              <a:rPr sz="2100" spc="-80" dirty="0">
                <a:latin typeface="+mj-lt"/>
                <a:cs typeface="Lucida Sans Unicode"/>
              </a:rPr>
              <a:t> </a:t>
            </a:r>
            <a:r>
              <a:rPr sz="2100" dirty="0">
                <a:latin typeface="+mj-lt"/>
                <a:cs typeface="Lucida Sans Unicode"/>
              </a:rPr>
              <a:t>cooperate  </a:t>
            </a:r>
            <a:r>
              <a:rPr sz="2100" spc="-5" dirty="0">
                <a:latin typeface="+mj-lt"/>
                <a:cs typeface="Lucida Sans Unicode"/>
              </a:rPr>
              <a:t>in </a:t>
            </a:r>
            <a:r>
              <a:rPr sz="2100" spc="-15" dirty="0">
                <a:latin typeface="+mj-lt"/>
                <a:cs typeface="Lucida Sans Unicode"/>
              </a:rPr>
              <a:t>designing </a:t>
            </a:r>
            <a:r>
              <a:rPr sz="2100" dirty="0">
                <a:latin typeface="+mj-lt"/>
                <a:cs typeface="Lucida Sans Unicode"/>
              </a:rPr>
              <a:t>the </a:t>
            </a:r>
            <a:r>
              <a:rPr sz="2100" spc="-5" dirty="0">
                <a:latin typeface="+mj-lt"/>
                <a:cs typeface="Lucida Sans Unicode"/>
              </a:rPr>
              <a:t>action, </a:t>
            </a:r>
            <a:r>
              <a:rPr sz="2100" spc="-15" dirty="0">
                <a:latin typeface="+mj-lt"/>
                <a:cs typeface="Lucida Sans Unicode"/>
              </a:rPr>
              <a:t>filling </a:t>
            </a:r>
            <a:r>
              <a:rPr sz="2100" spc="-5" dirty="0">
                <a:latin typeface="+mj-lt"/>
                <a:cs typeface="Lucida Sans Unicode"/>
              </a:rPr>
              <a:t>in </a:t>
            </a:r>
            <a:r>
              <a:rPr sz="2100" dirty="0">
                <a:latin typeface="+mj-lt"/>
                <a:cs typeface="Lucida Sans Unicode"/>
              </a:rPr>
              <a:t>a </a:t>
            </a:r>
            <a:r>
              <a:rPr sz="2100" spc="-10" dirty="0">
                <a:latin typeface="+mj-lt"/>
                <a:cs typeface="Lucida Sans Unicode"/>
              </a:rPr>
              <a:t>joint </a:t>
            </a:r>
            <a:r>
              <a:rPr sz="2100" spc="-15" dirty="0">
                <a:latin typeface="+mj-lt"/>
                <a:cs typeface="Lucida Sans Unicode"/>
              </a:rPr>
              <a:t>Grant </a:t>
            </a:r>
            <a:r>
              <a:rPr sz="2100" dirty="0">
                <a:latin typeface="+mj-lt"/>
                <a:cs typeface="Lucida Sans Unicode"/>
              </a:rPr>
              <a:t>Application  </a:t>
            </a:r>
            <a:r>
              <a:rPr sz="2100" spc="-15" dirty="0">
                <a:latin typeface="+mj-lt"/>
                <a:cs typeface="Lucida Sans Unicode"/>
              </a:rPr>
              <a:t>Form </a:t>
            </a:r>
            <a:r>
              <a:rPr sz="2100" dirty="0">
                <a:latin typeface="+mj-lt"/>
                <a:cs typeface="Lucida Sans Unicode"/>
              </a:rPr>
              <a:t>and drawing </a:t>
            </a:r>
            <a:r>
              <a:rPr sz="2100" spc="-20" dirty="0">
                <a:latin typeface="+mj-lt"/>
                <a:cs typeface="Lucida Sans Unicode"/>
              </a:rPr>
              <a:t>up </a:t>
            </a:r>
            <a:r>
              <a:rPr sz="2100" dirty="0">
                <a:latin typeface="+mj-lt"/>
                <a:cs typeface="Lucida Sans Unicode"/>
              </a:rPr>
              <a:t>the respective</a:t>
            </a:r>
            <a:r>
              <a:rPr sz="2100" spc="-130" dirty="0">
                <a:latin typeface="+mj-lt"/>
                <a:cs typeface="Lucida Sans Unicode"/>
              </a:rPr>
              <a:t> </a:t>
            </a:r>
            <a:r>
              <a:rPr sz="2100" spc="5" dirty="0">
                <a:latin typeface="+mj-lt"/>
                <a:cs typeface="Lucida Sans Unicode"/>
              </a:rPr>
              <a:t>budget;</a:t>
            </a:r>
            <a:endParaRPr sz="2100" dirty="0">
              <a:latin typeface="+mj-lt"/>
              <a:cs typeface="Lucida Sans Unicode"/>
            </a:endParaRPr>
          </a:p>
          <a:p>
            <a:pPr marL="354965" marR="201930" indent="-342900" algn="just">
              <a:lnSpc>
                <a:spcPts val="2030"/>
              </a:lnSpc>
              <a:spcBef>
                <a:spcPts val="370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100" b="1" spc="35" dirty="0" smtClean="0">
                <a:latin typeface="+mj-lt"/>
                <a:cs typeface="Lucida Sans Unicode"/>
              </a:rPr>
              <a:t>Joint </a:t>
            </a:r>
            <a:r>
              <a:rPr sz="2100" b="1" spc="15" dirty="0">
                <a:latin typeface="+mj-lt"/>
                <a:cs typeface="Lucida Sans Unicode"/>
              </a:rPr>
              <a:t>implementation</a:t>
            </a:r>
            <a:r>
              <a:rPr sz="2100" spc="15" dirty="0">
                <a:latin typeface="+mj-lt"/>
                <a:cs typeface="Lucida Sans Unicode"/>
              </a:rPr>
              <a:t>:</a:t>
            </a:r>
            <a:r>
              <a:rPr sz="2100" spc="-434" dirty="0">
                <a:latin typeface="+mj-lt"/>
                <a:cs typeface="Lucida Sans Unicode"/>
              </a:rPr>
              <a:t> </a:t>
            </a:r>
            <a:r>
              <a:rPr sz="2100" spc="-15" dirty="0">
                <a:latin typeface="+mj-lt"/>
                <a:cs typeface="Lucida Sans Unicode"/>
              </a:rPr>
              <a:t>grant </a:t>
            </a:r>
            <a:r>
              <a:rPr sz="2100" spc="-5" dirty="0">
                <a:latin typeface="+mj-lt"/>
                <a:cs typeface="Lucida Sans Unicode"/>
              </a:rPr>
              <a:t>beneficiaries </a:t>
            </a:r>
            <a:r>
              <a:rPr sz="2100" spc="-10" dirty="0">
                <a:latin typeface="+mj-lt"/>
                <a:cs typeface="Lucida Sans Unicode"/>
              </a:rPr>
              <a:t>coordinate</a:t>
            </a:r>
            <a:r>
              <a:rPr sz="2100" spc="40" dirty="0">
                <a:latin typeface="+mj-lt"/>
                <a:cs typeface="Lucida Sans Unicode"/>
              </a:rPr>
              <a:t> </a:t>
            </a:r>
            <a:r>
              <a:rPr sz="2100" dirty="0">
                <a:latin typeface="+mj-lt"/>
                <a:cs typeface="Lucida Sans Unicode"/>
              </a:rPr>
              <a:t>their  </a:t>
            </a:r>
            <a:r>
              <a:rPr sz="2100" spc="10" dirty="0">
                <a:latin typeface="+mj-lt"/>
                <a:cs typeface="Lucida Sans Unicode"/>
              </a:rPr>
              <a:t>activities </a:t>
            </a:r>
            <a:r>
              <a:rPr sz="2100" spc="-15" dirty="0">
                <a:latin typeface="+mj-lt"/>
                <a:cs typeface="Lucida Sans Unicode"/>
              </a:rPr>
              <a:t>across </a:t>
            </a:r>
            <a:r>
              <a:rPr sz="2100" dirty="0">
                <a:latin typeface="+mj-lt"/>
                <a:cs typeface="Lucida Sans Unicode"/>
              </a:rPr>
              <a:t>the</a:t>
            </a:r>
            <a:r>
              <a:rPr sz="2100" spc="-200" dirty="0">
                <a:latin typeface="+mj-lt"/>
                <a:cs typeface="Lucida Sans Unicode"/>
              </a:rPr>
              <a:t> </a:t>
            </a:r>
            <a:r>
              <a:rPr sz="2100" spc="-5" dirty="0">
                <a:latin typeface="+mj-lt"/>
                <a:cs typeface="Lucida Sans Unicode"/>
              </a:rPr>
              <a:t>border.</a:t>
            </a:r>
            <a:endParaRPr sz="210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30"/>
              </a:spcBef>
            </a:pPr>
            <a:endParaRPr sz="2450" dirty="0">
              <a:latin typeface="+mj-lt"/>
              <a:cs typeface="Times New Roman"/>
            </a:endParaRPr>
          </a:p>
          <a:p>
            <a:pPr marL="354965" marR="372110" indent="-342900" algn="just">
              <a:lnSpc>
                <a:spcPts val="2030"/>
              </a:lnSpc>
              <a:spcBef>
                <a:spcPts val="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100" spc="-5" dirty="0" smtClean="0">
                <a:latin typeface="+mj-lt"/>
                <a:cs typeface="Lucida Sans Unicode"/>
              </a:rPr>
              <a:t>In </a:t>
            </a:r>
            <a:r>
              <a:rPr sz="2100" spc="5" dirty="0">
                <a:latin typeface="+mj-lt"/>
                <a:cs typeface="Lucida Sans Unicode"/>
              </a:rPr>
              <a:t>addition, they </a:t>
            </a:r>
            <a:r>
              <a:rPr sz="2100" spc="-10" dirty="0">
                <a:latin typeface="+mj-lt"/>
                <a:cs typeface="Lucida Sans Unicode"/>
              </a:rPr>
              <a:t>shall </a:t>
            </a:r>
            <a:r>
              <a:rPr sz="2100" dirty="0">
                <a:latin typeface="+mj-lt"/>
                <a:cs typeface="Lucida Sans Unicode"/>
              </a:rPr>
              <a:t>cooperate </a:t>
            </a:r>
            <a:r>
              <a:rPr sz="2100" spc="-5" dirty="0">
                <a:latin typeface="+mj-lt"/>
                <a:cs typeface="Lucida Sans Unicode"/>
              </a:rPr>
              <a:t>in </a:t>
            </a:r>
            <a:r>
              <a:rPr sz="2100" spc="5" dirty="0">
                <a:latin typeface="+mj-lt"/>
                <a:cs typeface="Lucida Sans Unicode"/>
              </a:rPr>
              <a:t>either </a:t>
            </a:r>
            <a:r>
              <a:rPr sz="2100" dirty="0">
                <a:latin typeface="+mj-lt"/>
                <a:cs typeface="Lucida Sans Unicode"/>
              </a:rPr>
              <a:t>the</a:t>
            </a:r>
            <a:r>
              <a:rPr sz="2100" spc="-175" dirty="0">
                <a:latin typeface="+mj-lt"/>
                <a:cs typeface="Lucida Sans Unicode"/>
              </a:rPr>
              <a:t> </a:t>
            </a:r>
            <a:r>
              <a:rPr sz="2100" b="1" spc="30" dirty="0">
                <a:latin typeface="+mj-lt"/>
                <a:cs typeface="Lucida Sans Unicode"/>
              </a:rPr>
              <a:t>staffing</a:t>
            </a:r>
            <a:r>
              <a:rPr sz="2100" b="1" spc="-235" dirty="0">
                <a:latin typeface="+mj-lt"/>
                <a:cs typeface="Lucida Sans Unicode"/>
              </a:rPr>
              <a:t> </a:t>
            </a:r>
            <a:r>
              <a:rPr sz="2100" spc="-10" dirty="0">
                <a:latin typeface="+mj-lt"/>
                <a:cs typeface="Lucida Sans Unicode"/>
              </a:rPr>
              <a:t>or </a:t>
            </a:r>
            <a:r>
              <a:rPr sz="2100" dirty="0">
                <a:latin typeface="+mj-lt"/>
                <a:cs typeface="Lucida Sans Unicode"/>
              </a:rPr>
              <a:t> the </a:t>
            </a:r>
            <a:r>
              <a:rPr sz="2100" b="1" spc="30" dirty="0">
                <a:latin typeface="+mj-lt"/>
                <a:cs typeface="Lucida Sans Unicode"/>
              </a:rPr>
              <a:t>financing</a:t>
            </a:r>
            <a:r>
              <a:rPr sz="2100" b="1" spc="-455" dirty="0">
                <a:latin typeface="+mj-lt"/>
                <a:cs typeface="Lucida Sans Unicode"/>
              </a:rPr>
              <a:t> </a:t>
            </a:r>
            <a:r>
              <a:rPr sz="2100" spc="-10" dirty="0">
                <a:latin typeface="+mj-lt"/>
                <a:cs typeface="Lucida Sans Unicode"/>
              </a:rPr>
              <a:t>of </a:t>
            </a:r>
            <a:r>
              <a:rPr sz="2100" dirty="0">
                <a:latin typeface="+mj-lt"/>
                <a:cs typeface="Lucida Sans Unicode"/>
              </a:rPr>
              <a:t>the action </a:t>
            </a:r>
            <a:r>
              <a:rPr sz="2100" spc="-10" dirty="0">
                <a:latin typeface="+mj-lt"/>
                <a:cs typeface="Lucida Sans Unicode"/>
              </a:rPr>
              <a:t>or </a:t>
            </a:r>
            <a:r>
              <a:rPr sz="2100" dirty="0">
                <a:latin typeface="+mj-lt"/>
                <a:cs typeface="Lucida Sans Unicode"/>
              </a:rPr>
              <a:t>both.</a:t>
            </a:r>
          </a:p>
          <a:p>
            <a:pPr marL="12700" algn="just">
              <a:lnSpc>
                <a:spcPct val="100000"/>
              </a:lnSpc>
              <a:spcBef>
                <a:spcPts val="600"/>
              </a:spcBef>
            </a:pPr>
            <a:endParaRPr sz="1400" dirty="0">
              <a:latin typeface="+mj-lt"/>
              <a:cs typeface="Wingdings 3"/>
            </a:endParaRPr>
          </a:p>
          <a:p>
            <a:pPr marL="354965" marR="219075" indent="-342900" algn="just">
              <a:lnSpc>
                <a:spcPts val="2030"/>
              </a:lnSpc>
              <a:spcBef>
                <a:spcPts val="49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100" b="1" spc="35" dirty="0" smtClean="0">
                <a:latin typeface="+mj-lt"/>
                <a:cs typeface="Lucida Sans Unicode"/>
              </a:rPr>
              <a:t>Joint</a:t>
            </a:r>
            <a:r>
              <a:rPr sz="2100" b="1" spc="-185" dirty="0" smtClean="0">
                <a:latin typeface="+mj-lt"/>
                <a:cs typeface="Lucida Sans Unicode"/>
              </a:rPr>
              <a:t> </a:t>
            </a:r>
            <a:r>
              <a:rPr sz="2100" b="1" spc="20" dirty="0">
                <a:latin typeface="+mj-lt"/>
                <a:cs typeface="Lucida Sans Unicode"/>
              </a:rPr>
              <a:t>financing</a:t>
            </a:r>
            <a:r>
              <a:rPr sz="2100" spc="20" dirty="0">
                <a:latin typeface="+mj-lt"/>
                <a:cs typeface="Lucida Sans Unicode"/>
              </a:rPr>
              <a:t>:</a:t>
            </a:r>
            <a:r>
              <a:rPr sz="2100" spc="-365" dirty="0">
                <a:latin typeface="+mj-lt"/>
                <a:cs typeface="Lucida Sans Unicode"/>
              </a:rPr>
              <a:t> </a:t>
            </a:r>
            <a:r>
              <a:rPr sz="2100" spc="10" dirty="0">
                <a:latin typeface="+mj-lt"/>
                <a:cs typeface="Lucida Sans Unicode"/>
              </a:rPr>
              <a:t>activities</a:t>
            </a:r>
            <a:r>
              <a:rPr sz="2100" spc="-95" dirty="0">
                <a:latin typeface="+mj-lt"/>
                <a:cs typeface="Lucida Sans Unicode"/>
              </a:rPr>
              <a:t> </a:t>
            </a:r>
            <a:r>
              <a:rPr sz="2100" spc="-5" dirty="0">
                <a:latin typeface="+mj-lt"/>
                <a:cs typeface="Lucida Sans Unicode"/>
              </a:rPr>
              <a:t>are</a:t>
            </a:r>
            <a:r>
              <a:rPr sz="2100" spc="-45" dirty="0">
                <a:latin typeface="+mj-lt"/>
                <a:cs typeface="Lucida Sans Unicode"/>
              </a:rPr>
              <a:t> </a:t>
            </a:r>
            <a:r>
              <a:rPr sz="2100" spc="-10" dirty="0">
                <a:latin typeface="+mj-lt"/>
                <a:cs typeface="Lucida Sans Unicode"/>
              </a:rPr>
              <a:t>financed</a:t>
            </a:r>
            <a:r>
              <a:rPr sz="2100" spc="100" dirty="0">
                <a:latin typeface="+mj-lt"/>
                <a:cs typeface="Lucida Sans Unicode"/>
              </a:rPr>
              <a:t> </a:t>
            </a:r>
            <a:r>
              <a:rPr sz="2100" spc="10" dirty="0">
                <a:latin typeface="+mj-lt"/>
                <a:cs typeface="Lucida Sans Unicode"/>
              </a:rPr>
              <a:t>by</a:t>
            </a:r>
            <a:r>
              <a:rPr sz="2100" spc="-45" dirty="0">
                <a:latin typeface="+mj-lt"/>
                <a:cs typeface="Lucida Sans Unicode"/>
              </a:rPr>
              <a:t> </a:t>
            </a:r>
            <a:r>
              <a:rPr sz="2100" spc="10" dirty="0">
                <a:latin typeface="+mj-lt"/>
                <a:cs typeface="Lucida Sans Unicode"/>
              </a:rPr>
              <a:t>both</a:t>
            </a:r>
            <a:r>
              <a:rPr sz="2100" spc="-105" dirty="0">
                <a:latin typeface="+mj-lt"/>
                <a:cs typeface="Lucida Sans Unicode"/>
              </a:rPr>
              <a:t> </a:t>
            </a:r>
            <a:r>
              <a:rPr sz="2100" spc="5" dirty="0">
                <a:latin typeface="+mj-lt"/>
                <a:cs typeface="Lucida Sans Unicode"/>
              </a:rPr>
              <a:t>applicants’ </a:t>
            </a:r>
            <a:r>
              <a:rPr sz="2100" dirty="0">
                <a:latin typeface="+mj-lt"/>
                <a:cs typeface="Lucida Sans Unicode"/>
              </a:rPr>
              <a:t> and</a:t>
            </a:r>
            <a:r>
              <a:rPr sz="2100" spc="-204" dirty="0">
                <a:latin typeface="+mj-lt"/>
                <a:cs typeface="Lucida Sans Unicode"/>
              </a:rPr>
              <a:t> </a:t>
            </a:r>
            <a:r>
              <a:rPr sz="2100" dirty="0">
                <a:latin typeface="+mj-lt"/>
                <a:cs typeface="Lucida Sans Unicode"/>
              </a:rPr>
              <a:t>co-applicants’;</a:t>
            </a:r>
          </a:p>
          <a:p>
            <a:pPr marL="355600" indent="-342900" algn="just">
              <a:lnSpc>
                <a:spcPts val="217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100" b="1" spc="35" dirty="0" smtClean="0">
                <a:latin typeface="+mj-lt"/>
                <a:cs typeface="Lucida Sans Unicode"/>
              </a:rPr>
              <a:t>Joint</a:t>
            </a:r>
            <a:r>
              <a:rPr sz="2100" b="1" spc="-180" dirty="0" smtClean="0">
                <a:latin typeface="+mj-lt"/>
                <a:cs typeface="Lucida Sans Unicode"/>
              </a:rPr>
              <a:t> </a:t>
            </a:r>
            <a:r>
              <a:rPr sz="2100" b="1" spc="25" dirty="0">
                <a:latin typeface="+mj-lt"/>
                <a:cs typeface="Lucida Sans Unicode"/>
              </a:rPr>
              <a:t>staffing</a:t>
            </a:r>
            <a:r>
              <a:rPr sz="2100" spc="25" dirty="0">
                <a:latin typeface="+mj-lt"/>
                <a:cs typeface="Lucida Sans Unicode"/>
              </a:rPr>
              <a:t>:</a:t>
            </a:r>
            <a:r>
              <a:rPr sz="2100" spc="-360" dirty="0">
                <a:latin typeface="+mj-lt"/>
                <a:cs typeface="Lucida Sans Unicode"/>
              </a:rPr>
              <a:t> </a:t>
            </a:r>
            <a:r>
              <a:rPr sz="2100" spc="5" dirty="0">
                <a:latin typeface="+mj-lt"/>
                <a:cs typeface="Lucida Sans Unicode"/>
              </a:rPr>
              <a:t>staff</a:t>
            </a:r>
            <a:r>
              <a:rPr sz="2100" spc="-20" dirty="0">
                <a:latin typeface="+mj-lt"/>
                <a:cs typeface="Lucida Sans Unicode"/>
              </a:rPr>
              <a:t> </a:t>
            </a:r>
            <a:r>
              <a:rPr sz="2100" spc="-10" dirty="0">
                <a:latin typeface="+mj-lt"/>
                <a:cs typeface="Lucida Sans Unicode"/>
              </a:rPr>
              <a:t>on</a:t>
            </a:r>
            <a:r>
              <a:rPr sz="2100" spc="-25" dirty="0">
                <a:latin typeface="+mj-lt"/>
                <a:cs typeface="Lucida Sans Unicode"/>
              </a:rPr>
              <a:t> </a:t>
            </a:r>
            <a:r>
              <a:rPr sz="2100" spc="10" dirty="0">
                <a:latin typeface="+mj-lt"/>
                <a:cs typeface="Lucida Sans Unicode"/>
              </a:rPr>
              <a:t>both</a:t>
            </a:r>
            <a:r>
              <a:rPr sz="2100" spc="-25" dirty="0">
                <a:latin typeface="+mj-lt"/>
                <a:cs typeface="Lucida Sans Unicode"/>
              </a:rPr>
              <a:t> </a:t>
            </a:r>
            <a:r>
              <a:rPr sz="2100" dirty="0">
                <a:latin typeface="+mj-lt"/>
                <a:cs typeface="Lucida Sans Unicode"/>
              </a:rPr>
              <a:t>sides</a:t>
            </a:r>
            <a:r>
              <a:rPr sz="2100" spc="-15" dirty="0">
                <a:latin typeface="+mj-lt"/>
                <a:cs typeface="Lucida Sans Unicode"/>
              </a:rPr>
              <a:t> </a:t>
            </a:r>
            <a:r>
              <a:rPr sz="2100" spc="-10" dirty="0">
                <a:latin typeface="+mj-lt"/>
                <a:cs typeface="Lucida Sans Unicode"/>
              </a:rPr>
              <a:t>of</a:t>
            </a:r>
            <a:r>
              <a:rPr sz="2100" spc="-20" dirty="0">
                <a:latin typeface="+mj-lt"/>
                <a:cs typeface="Lucida Sans Unicode"/>
              </a:rPr>
              <a:t> </a:t>
            </a:r>
            <a:r>
              <a:rPr sz="2100" dirty="0">
                <a:latin typeface="+mj-lt"/>
                <a:cs typeface="Lucida Sans Unicode"/>
              </a:rPr>
              <a:t>the</a:t>
            </a:r>
            <a:r>
              <a:rPr sz="2100" spc="30" dirty="0">
                <a:latin typeface="+mj-lt"/>
                <a:cs typeface="Lucida Sans Unicode"/>
              </a:rPr>
              <a:t> </a:t>
            </a:r>
            <a:r>
              <a:rPr sz="2100" dirty="0">
                <a:latin typeface="+mj-lt"/>
                <a:cs typeface="Lucida Sans Unicode"/>
              </a:rPr>
              <a:t>border</a:t>
            </a:r>
            <a:r>
              <a:rPr sz="2100" spc="-30" dirty="0">
                <a:latin typeface="+mj-lt"/>
                <a:cs typeface="Lucida Sans Unicode"/>
              </a:rPr>
              <a:t> </a:t>
            </a:r>
            <a:r>
              <a:rPr sz="2100" dirty="0">
                <a:latin typeface="+mj-lt"/>
                <a:cs typeface="Lucida Sans Unicode"/>
              </a:rPr>
              <a:t>act</a:t>
            </a:r>
            <a:r>
              <a:rPr sz="2100" spc="-30" dirty="0">
                <a:latin typeface="+mj-lt"/>
                <a:cs typeface="Lucida Sans Unicode"/>
              </a:rPr>
              <a:t> </a:t>
            </a:r>
            <a:r>
              <a:rPr sz="2100" spc="20" dirty="0">
                <a:latin typeface="+mj-lt"/>
                <a:cs typeface="Lucida Sans Unicode"/>
              </a:rPr>
              <a:t>as</a:t>
            </a:r>
            <a:r>
              <a:rPr sz="2100" spc="-90" dirty="0">
                <a:latin typeface="+mj-lt"/>
                <a:cs typeface="Lucida Sans Unicode"/>
              </a:rPr>
              <a:t> </a:t>
            </a:r>
            <a:r>
              <a:rPr sz="2100" spc="-20" dirty="0">
                <a:latin typeface="+mj-lt"/>
                <a:cs typeface="Lucida Sans Unicode"/>
              </a:rPr>
              <a:t>one</a:t>
            </a:r>
            <a:endParaRPr sz="2100" dirty="0">
              <a:latin typeface="+mj-lt"/>
              <a:cs typeface="Lucida Sans Unicode"/>
            </a:endParaRPr>
          </a:p>
          <a:p>
            <a:pPr marL="260350" algn="just">
              <a:lnSpc>
                <a:spcPts val="2275"/>
              </a:lnSpc>
            </a:pPr>
            <a:r>
              <a:rPr sz="2100" spc="-5" dirty="0">
                <a:latin typeface="+mj-lt"/>
                <a:cs typeface="Lucida Sans Unicode"/>
              </a:rPr>
              <a:t>project</a:t>
            </a:r>
            <a:r>
              <a:rPr sz="2100" spc="-160" dirty="0">
                <a:latin typeface="+mj-lt"/>
                <a:cs typeface="Lucida Sans Unicode"/>
              </a:rPr>
              <a:t> </a:t>
            </a:r>
            <a:r>
              <a:rPr sz="2100" spc="15" dirty="0">
                <a:latin typeface="+mj-lt"/>
                <a:cs typeface="Lucida Sans Unicode"/>
              </a:rPr>
              <a:t>team.</a:t>
            </a:r>
            <a:endParaRPr sz="2100" dirty="0">
              <a:latin typeface="+mj-lt"/>
              <a:cs typeface="Lucida Sans Unicode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000375" y="495300"/>
            <a:ext cx="3333750" cy="619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0875" y="1465834"/>
            <a:ext cx="7892415" cy="4721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 algn="just">
              <a:lnSpc>
                <a:spcPts val="262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300" spc="10" dirty="0" smtClean="0">
                <a:latin typeface="+mj-lt"/>
                <a:cs typeface="Lucida Sans Unicode"/>
              </a:rPr>
              <a:t>Each</a:t>
            </a:r>
            <a:r>
              <a:rPr sz="2300" spc="-155" dirty="0" smtClean="0">
                <a:latin typeface="+mj-lt"/>
                <a:cs typeface="Lucida Sans Unicode"/>
              </a:rPr>
              <a:t> </a:t>
            </a:r>
            <a:r>
              <a:rPr sz="2300" spc="20" dirty="0">
                <a:latin typeface="+mj-lt"/>
                <a:cs typeface="Lucida Sans Unicode"/>
              </a:rPr>
              <a:t>proposed</a:t>
            </a:r>
            <a:r>
              <a:rPr sz="2300" spc="-180" dirty="0">
                <a:latin typeface="+mj-lt"/>
                <a:cs typeface="Lucida Sans Unicode"/>
              </a:rPr>
              <a:t> </a:t>
            </a:r>
            <a:r>
              <a:rPr sz="2300" spc="10" dirty="0">
                <a:latin typeface="+mj-lt"/>
                <a:cs typeface="Lucida Sans Unicode"/>
              </a:rPr>
              <a:t>Action</a:t>
            </a:r>
            <a:r>
              <a:rPr sz="2300" spc="-160" dirty="0">
                <a:latin typeface="+mj-lt"/>
                <a:cs typeface="Lucida Sans Unicode"/>
              </a:rPr>
              <a:t> </a:t>
            </a:r>
            <a:r>
              <a:rPr sz="2300" spc="5" dirty="0">
                <a:latin typeface="+mj-lt"/>
                <a:cs typeface="Lucida Sans Unicode"/>
              </a:rPr>
              <a:t>has</a:t>
            </a:r>
            <a:r>
              <a:rPr sz="2300" spc="25" dirty="0">
                <a:latin typeface="+mj-lt"/>
                <a:cs typeface="Lucida Sans Unicode"/>
              </a:rPr>
              <a:t> to</a:t>
            </a:r>
            <a:r>
              <a:rPr sz="2300" spc="-65" dirty="0">
                <a:latin typeface="+mj-lt"/>
                <a:cs typeface="Lucida Sans Unicode"/>
              </a:rPr>
              <a:t> </a:t>
            </a:r>
            <a:r>
              <a:rPr sz="2300" spc="-5" dirty="0">
                <a:latin typeface="+mj-lt"/>
                <a:cs typeface="Lucida Sans Unicode"/>
              </a:rPr>
              <a:t>fall</a:t>
            </a:r>
            <a:r>
              <a:rPr sz="2300" spc="-55" dirty="0">
                <a:latin typeface="+mj-lt"/>
                <a:cs typeface="Lucida Sans Unicode"/>
              </a:rPr>
              <a:t> </a:t>
            </a:r>
            <a:r>
              <a:rPr sz="2300" spc="10" dirty="0">
                <a:latin typeface="+mj-lt"/>
                <a:cs typeface="Lucida Sans Unicode"/>
              </a:rPr>
              <a:t>under</a:t>
            </a:r>
            <a:r>
              <a:rPr sz="2300" spc="35" dirty="0">
                <a:latin typeface="+mj-lt"/>
                <a:cs typeface="Lucida Sans Unicode"/>
              </a:rPr>
              <a:t> </a:t>
            </a:r>
            <a:r>
              <a:rPr sz="2300" u="heavy" spc="5" dirty="0">
                <a:latin typeface="+mj-lt"/>
                <a:cs typeface="Lucida Sans Unicode"/>
              </a:rPr>
              <a:t>not</a:t>
            </a:r>
            <a:r>
              <a:rPr sz="2300" u="heavy" spc="-40" dirty="0">
                <a:latin typeface="+mj-lt"/>
                <a:cs typeface="Lucida Sans Unicode"/>
              </a:rPr>
              <a:t> </a:t>
            </a:r>
            <a:r>
              <a:rPr sz="2300" u="heavy" spc="20" dirty="0">
                <a:latin typeface="+mj-lt"/>
                <a:cs typeface="Lucida Sans Unicode"/>
              </a:rPr>
              <a:t>more</a:t>
            </a:r>
            <a:r>
              <a:rPr sz="2300" u="heavy" spc="-85" dirty="0">
                <a:latin typeface="+mj-lt"/>
                <a:cs typeface="Lucida Sans Unicode"/>
              </a:rPr>
              <a:t> </a:t>
            </a:r>
            <a:r>
              <a:rPr sz="2300" u="heavy" spc="10" dirty="0">
                <a:latin typeface="+mj-lt"/>
                <a:cs typeface="Lucida Sans Unicode"/>
              </a:rPr>
              <a:t>than</a:t>
            </a:r>
            <a:endParaRPr sz="2300" dirty="0">
              <a:latin typeface="+mj-lt"/>
              <a:cs typeface="Lucida Sans Unicode"/>
            </a:endParaRPr>
          </a:p>
          <a:p>
            <a:pPr marL="260350" algn="just">
              <a:lnSpc>
                <a:spcPts val="2620"/>
              </a:lnSpc>
            </a:pPr>
            <a:r>
              <a:rPr sz="2300" u="heavy" spc="5" dirty="0">
                <a:latin typeface="+mj-lt"/>
                <a:cs typeface="Lucida Sans Unicode"/>
              </a:rPr>
              <a:t>one </a:t>
            </a:r>
            <a:r>
              <a:rPr sz="2300" spc="10" dirty="0">
                <a:latin typeface="+mj-lt"/>
                <a:cs typeface="Lucida Sans Unicode"/>
              </a:rPr>
              <a:t>of </a:t>
            </a:r>
            <a:r>
              <a:rPr sz="2300" spc="15" dirty="0">
                <a:latin typeface="+mj-lt"/>
                <a:cs typeface="Lucida Sans Unicode"/>
              </a:rPr>
              <a:t>the </a:t>
            </a:r>
            <a:r>
              <a:rPr sz="2300" spc="10" dirty="0">
                <a:latin typeface="+mj-lt"/>
                <a:cs typeface="Lucida Sans Unicode"/>
              </a:rPr>
              <a:t>three thematic</a:t>
            </a:r>
            <a:r>
              <a:rPr sz="2300" spc="-420" dirty="0">
                <a:latin typeface="+mj-lt"/>
                <a:cs typeface="Lucida Sans Unicode"/>
              </a:rPr>
              <a:t> </a:t>
            </a:r>
            <a:r>
              <a:rPr sz="2300" spc="15" dirty="0">
                <a:latin typeface="+mj-lt"/>
                <a:cs typeface="Lucida Sans Unicode"/>
              </a:rPr>
              <a:t>priorities:</a:t>
            </a:r>
            <a:endParaRPr sz="230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30"/>
              </a:spcBef>
            </a:pPr>
            <a:endParaRPr sz="2600" dirty="0">
              <a:latin typeface="+mj-lt"/>
              <a:cs typeface="Times New Roman"/>
            </a:endParaRPr>
          </a:p>
          <a:p>
            <a:pPr marL="355600" indent="-342900" algn="just">
              <a:lnSpc>
                <a:spcPts val="2620"/>
              </a:lnSpc>
              <a:buFont typeface="Wingdings" panose="05000000000000000000" pitchFamily="2" charset="2"/>
              <a:buChar char="Ø"/>
              <a:tabLst>
                <a:tab pos="260350" algn="l"/>
                <a:tab pos="3677285" algn="l"/>
              </a:tabLst>
            </a:pPr>
            <a:r>
              <a:rPr sz="2300" b="1" spc="20" dirty="0" smtClean="0">
                <a:latin typeface="+mj-lt"/>
                <a:cs typeface="Lucida Sans Unicode"/>
              </a:rPr>
              <a:t>THEMATIC</a:t>
            </a:r>
            <a:r>
              <a:rPr sz="2300" b="1" spc="-300" dirty="0" smtClean="0">
                <a:latin typeface="+mj-lt"/>
                <a:cs typeface="Lucida Sans Unicode"/>
              </a:rPr>
              <a:t> </a:t>
            </a:r>
            <a:r>
              <a:rPr sz="2300" b="1" spc="35" dirty="0">
                <a:latin typeface="+mj-lt"/>
                <a:cs typeface="Lucida Sans Unicode"/>
              </a:rPr>
              <a:t>PRIORITY</a:t>
            </a:r>
            <a:r>
              <a:rPr sz="2300" b="1" spc="-300" dirty="0">
                <a:latin typeface="+mj-lt"/>
                <a:cs typeface="Lucida Sans Unicode"/>
              </a:rPr>
              <a:t> </a:t>
            </a:r>
            <a:r>
              <a:rPr sz="2300" b="1" spc="60" dirty="0" smtClean="0">
                <a:latin typeface="+mj-lt"/>
                <a:cs typeface="Lucida Sans Unicode"/>
              </a:rPr>
              <a:t>1:</a:t>
            </a:r>
            <a:r>
              <a:rPr lang="en-US" sz="2300" b="1" spc="10" dirty="0" smtClean="0">
                <a:latin typeface="+mj-lt"/>
                <a:cs typeface="Lucida Sans Unicode"/>
              </a:rPr>
              <a:t>Promoting </a:t>
            </a:r>
            <a:r>
              <a:rPr lang="en-US" sz="2300" b="1" spc="10" dirty="0">
                <a:latin typeface="+mj-lt"/>
                <a:cs typeface="Lucida Sans Unicode"/>
              </a:rPr>
              <a:t>employment, </a:t>
            </a:r>
            <a:r>
              <a:rPr lang="en-US" sz="2300" b="1" spc="10" dirty="0" err="1">
                <a:latin typeface="+mj-lt"/>
                <a:cs typeface="Lucida Sans Unicode"/>
              </a:rPr>
              <a:t>labour</a:t>
            </a:r>
            <a:r>
              <a:rPr lang="en-US" sz="2300" b="1" spc="10" dirty="0">
                <a:latin typeface="+mj-lt"/>
                <a:cs typeface="Lucida Sans Unicode"/>
              </a:rPr>
              <a:t> mobility and social and cultural inclusion across the </a:t>
            </a:r>
            <a:r>
              <a:rPr lang="en-US" sz="2300" b="1" spc="10" dirty="0" smtClean="0">
                <a:latin typeface="+mj-lt"/>
                <a:cs typeface="Lucida Sans Unicode"/>
              </a:rPr>
              <a:t>border</a:t>
            </a:r>
          </a:p>
          <a:p>
            <a:pPr marL="12700" algn="just">
              <a:lnSpc>
                <a:spcPts val="2620"/>
              </a:lnSpc>
              <a:tabLst>
                <a:tab pos="260350" algn="l"/>
                <a:tab pos="3677285" algn="l"/>
              </a:tabLst>
            </a:pPr>
            <a:endParaRPr sz="2850" dirty="0">
              <a:latin typeface="+mj-lt"/>
              <a:cs typeface="Times New Roman"/>
            </a:endParaRPr>
          </a:p>
          <a:p>
            <a:pPr marL="354965" marR="20955" indent="-342900" algn="just">
              <a:lnSpc>
                <a:spcPct val="89800"/>
              </a:lnSpc>
              <a:buFont typeface="Wingdings" panose="05000000000000000000" pitchFamily="2" charset="2"/>
              <a:buChar char="Ø"/>
              <a:tabLst>
                <a:tab pos="260350" algn="l"/>
                <a:tab pos="3677285" algn="l"/>
              </a:tabLst>
            </a:pPr>
            <a:r>
              <a:rPr sz="2300" b="1" spc="20" dirty="0" smtClean="0">
                <a:latin typeface="+mj-lt"/>
                <a:cs typeface="Lucida Sans Unicode"/>
              </a:rPr>
              <a:t>THEMATIC</a:t>
            </a:r>
            <a:r>
              <a:rPr sz="2300" b="1" spc="-310" dirty="0" smtClean="0">
                <a:latin typeface="+mj-lt"/>
                <a:cs typeface="Lucida Sans Unicode"/>
              </a:rPr>
              <a:t> </a:t>
            </a:r>
            <a:r>
              <a:rPr sz="2300" b="1" spc="35" dirty="0">
                <a:latin typeface="+mj-lt"/>
                <a:cs typeface="Lucida Sans Unicode"/>
              </a:rPr>
              <a:t>PRIORITY</a:t>
            </a:r>
            <a:r>
              <a:rPr sz="2300" b="1" spc="-300" dirty="0">
                <a:latin typeface="+mj-lt"/>
                <a:cs typeface="Lucida Sans Unicode"/>
              </a:rPr>
              <a:t> </a:t>
            </a:r>
            <a:r>
              <a:rPr sz="2300" b="1" spc="60" dirty="0">
                <a:latin typeface="+mj-lt"/>
                <a:cs typeface="Lucida Sans Unicode"/>
              </a:rPr>
              <a:t>2:	</a:t>
            </a:r>
            <a:r>
              <a:rPr lang="en-US" sz="2300" b="1" spc="20" dirty="0" smtClean="0">
                <a:latin typeface="+mj-lt"/>
                <a:cs typeface="Lucida Sans Unicode"/>
              </a:rPr>
              <a:t>Protecting </a:t>
            </a:r>
            <a:r>
              <a:rPr lang="en-US" sz="2300" b="1" spc="20" dirty="0">
                <a:latin typeface="+mj-lt"/>
                <a:cs typeface="Lucida Sans Unicode"/>
              </a:rPr>
              <a:t>the environment, promoting climate change adaptation and mitigation, risk prevention and </a:t>
            </a:r>
            <a:r>
              <a:rPr lang="en-US" sz="2300" b="1" spc="20" dirty="0" smtClean="0">
                <a:latin typeface="+mj-lt"/>
                <a:cs typeface="Lucida Sans Unicode"/>
              </a:rPr>
              <a:t>management</a:t>
            </a:r>
          </a:p>
          <a:p>
            <a:pPr marL="260350" marR="20955" indent="-248285" algn="just">
              <a:lnSpc>
                <a:spcPct val="89800"/>
              </a:lnSpc>
              <a:tabLst>
                <a:tab pos="260350" algn="l"/>
                <a:tab pos="3677285" algn="l"/>
              </a:tabLst>
            </a:pPr>
            <a:endParaRPr sz="2850" dirty="0">
              <a:latin typeface="+mj-lt"/>
              <a:cs typeface="Times New Roman"/>
            </a:endParaRPr>
          </a:p>
          <a:p>
            <a:pPr marL="354965" marR="761365" indent="-342900" algn="just">
              <a:lnSpc>
                <a:spcPct val="89800"/>
              </a:lnSpc>
              <a:buFont typeface="Wingdings" panose="05000000000000000000" pitchFamily="2" charset="2"/>
              <a:buChar char="Ø"/>
            </a:pPr>
            <a:r>
              <a:rPr sz="2300" b="1" spc="20" dirty="0" smtClean="0">
                <a:latin typeface="+mj-lt"/>
                <a:cs typeface="Lucida Sans Unicode"/>
              </a:rPr>
              <a:t>THEMATIC </a:t>
            </a:r>
            <a:r>
              <a:rPr sz="2300" b="1" spc="35" dirty="0">
                <a:latin typeface="+mj-lt"/>
                <a:cs typeface="Lucida Sans Unicode"/>
              </a:rPr>
              <a:t>PRIORITY </a:t>
            </a:r>
            <a:r>
              <a:rPr sz="2300" b="1" spc="60" dirty="0" smtClean="0">
                <a:latin typeface="+mj-lt"/>
                <a:cs typeface="Lucida Sans Unicode"/>
              </a:rPr>
              <a:t>3:</a:t>
            </a:r>
            <a:r>
              <a:rPr lang="en-US" sz="2300" b="1" spc="20" dirty="0" smtClean="0">
                <a:latin typeface="+mj-lt"/>
                <a:cs typeface="Lucida Sans Unicode"/>
              </a:rPr>
              <a:t>Encouraging </a:t>
            </a:r>
            <a:r>
              <a:rPr lang="en-US" sz="2300" b="1" spc="20" dirty="0">
                <a:latin typeface="+mj-lt"/>
                <a:cs typeface="Lucida Sans Unicode"/>
              </a:rPr>
              <a:t>tourism and cultural and natural heritage </a:t>
            </a:r>
            <a:endParaRPr sz="2300" dirty="0">
              <a:latin typeface="+mj-lt"/>
              <a:cs typeface="Lucida Sans Unicode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95300" y="495300"/>
            <a:ext cx="8277225" cy="619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0875" y="1500251"/>
            <a:ext cx="7784465" cy="54296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0350" marR="277495" indent="-248285">
              <a:lnSpc>
                <a:spcPts val="1880"/>
              </a:lnSpc>
              <a:tabLst>
                <a:tab pos="260350" algn="l"/>
              </a:tabLst>
            </a:pPr>
            <a:r>
              <a:rPr sz="1200" spc="10" dirty="0">
                <a:solidFill>
                  <a:srgbClr val="2CA1BE"/>
                </a:solidFill>
                <a:latin typeface="+mj-lt"/>
                <a:cs typeface="Wingdings 3"/>
              </a:rPr>
              <a:t></a:t>
            </a:r>
            <a:r>
              <a:rPr sz="1200" spc="10" dirty="0">
                <a:solidFill>
                  <a:srgbClr val="2CA1BE"/>
                </a:solidFill>
                <a:latin typeface="+mj-lt"/>
                <a:cs typeface="Times New Roman"/>
              </a:rPr>
              <a:t>	</a:t>
            </a:r>
            <a:r>
              <a:rPr sz="1200" b="1" spc="20" dirty="0">
                <a:latin typeface="+mj-lt"/>
                <a:cs typeface="Lucida Sans Unicode"/>
              </a:rPr>
              <a:t>THEMATIC</a:t>
            </a:r>
            <a:r>
              <a:rPr sz="1200" b="1" spc="-150" dirty="0">
                <a:latin typeface="+mj-lt"/>
                <a:cs typeface="Lucida Sans Unicode"/>
              </a:rPr>
              <a:t> </a:t>
            </a:r>
            <a:r>
              <a:rPr sz="1200" b="1" spc="15" dirty="0">
                <a:latin typeface="+mj-lt"/>
                <a:cs typeface="Lucida Sans Unicode"/>
              </a:rPr>
              <a:t>PRIORITY</a:t>
            </a:r>
            <a:r>
              <a:rPr sz="1200" b="1" spc="-185" dirty="0">
                <a:latin typeface="+mj-lt"/>
                <a:cs typeface="Lucida Sans Unicode"/>
              </a:rPr>
              <a:t> </a:t>
            </a:r>
            <a:r>
              <a:rPr sz="1200" b="1" spc="60" dirty="0">
                <a:latin typeface="+mj-lt"/>
                <a:cs typeface="Lucida Sans Unicode"/>
              </a:rPr>
              <a:t>1:</a:t>
            </a:r>
            <a:r>
              <a:rPr sz="1200" b="1" spc="-105" dirty="0">
                <a:latin typeface="+mj-lt"/>
                <a:cs typeface="Lucida Sans Unicode"/>
              </a:rPr>
              <a:t> </a:t>
            </a:r>
            <a:r>
              <a:rPr lang="en-US" sz="1200" b="1" spc="10" dirty="0">
                <a:latin typeface="+mj-lt"/>
                <a:cs typeface="Lucida Sans Unicode"/>
              </a:rPr>
              <a:t>Promoting employment, </a:t>
            </a:r>
            <a:r>
              <a:rPr lang="en-US" sz="1200" b="1" spc="10" dirty="0" err="1">
                <a:latin typeface="+mj-lt"/>
                <a:cs typeface="Lucida Sans Unicode"/>
              </a:rPr>
              <a:t>labour</a:t>
            </a:r>
            <a:r>
              <a:rPr lang="en-US" sz="1200" b="1" spc="10" dirty="0">
                <a:latin typeface="+mj-lt"/>
                <a:cs typeface="Lucida Sans Unicode"/>
              </a:rPr>
              <a:t> mobility and social and cultural inclusion across the border</a:t>
            </a:r>
          </a:p>
          <a:p>
            <a:pPr marL="298450" indent="-285750">
              <a:lnSpc>
                <a:spcPct val="100000"/>
              </a:lnSpc>
              <a:spcBef>
                <a:spcPts val="17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lang="en-US" sz="1200" spc="5" dirty="0" smtClean="0">
                <a:latin typeface="+mj-lt"/>
                <a:cs typeface="Lucida Sans Unicode"/>
              </a:rPr>
              <a:t>Cooperation </a:t>
            </a:r>
            <a:r>
              <a:rPr lang="en-US" sz="1200" spc="5" dirty="0">
                <a:latin typeface="+mj-lt"/>
                <a:cs typeface="Lucida Sans Unicode"/>
              </a:rPr>
              <a:t>among and between (vocational) education institutions and the private sector to improve the chances of graduates on the </a:t>
            </a:r>
            <a:r>
              <a:rPr lang="en-US" sz="1200" spc="5" dirty="0" err="1">
                <a:latin typeface="+mj-lt"/>
                <a:cs typeface="Lucida Sans Unicode"/>
              </a:rPr>
              <a:t>labour</a:t>
            </a:r>
            <a:r>
              <a:rPr lang="en-US" sz="1200" spc="5" dirty="0">
                <a:latin typeface="+mj-lt"/>
                <a:cs typeface="Lucida Sans Unicode"/>
              </a:rPr>
              <a:t> market, e.g. through officially recognized </a:t>
            </a:r>
            <a:r>
              <a:rPr lang="en-US" sz="1200" spc="5" dirty="0" smtClean="0">
                <a:latin typeface="+mj-lt"/>
                <a:cs typeface="Lucida Sans Unicode"/>
              </a:rPr>
              <a:t>internships;</a:t>
            </a:r>
          </a:p>
          <a:p>
            <a:pPr marL="298450" indent="-285750">
              <a:lnSpc>
                <a:spcPct val="100000"/>
              </a:lnSpc>
              <a:spcBef>
                <a:spcPts val="17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lang="en-US" sz="1200" spc="5" dirty="0" smtClean="0">
                <a:latin typeface="+mj-lt"/>
                <a:cs typeface="Lucida Sans Unicode"/>
              </a:rPr>
              <a:t>Joint </a:t>
            </a:r>
            <a:r>
              <a:rPr lang="en-US" sz="1200" spc="5" dirty="0">
                <a:latin typeface="+mj-lt"/>
                <a:cs typeface="Lucida Sans Unicode"/>
              </a:rPr>
              <a:t>research &amp; development activities in </a:t>
            </a:r>
            <a:r>
              <a:rPr lang="en-US" sz="1200" spc="5" dirty="0" err="1">
                <a:latin typeface="+mj-lt"/>
                <a:cs typeface="Lucida Sans Unicode"/>
              </a:rPr>
              <a:t>labour</a:t>
            </a:r>
            <a:r>
              <a:rPr lang="en-US" sz="1200" spc="5" dirty="0">
                <a:latin typeface="+mj-lt"/>
                <a:cs typeface="Lucida Sans Unicode"/>
              </a:rPr>
              <a:t> market and social policies involving research and educational </a:t>
            </a:r>
            <a:r>
              <a:rPr lang="en-US" sz="1200" spc="5" dirty="0" err="1">
                <a:latin typeface="+mj-lt"/>
                <a:cs typeface="Lucida Sans Unicode"/>
              </a:rPr>
              <a:t>centres</a:t>
            </a:r>
            <a:r>
              <a:rPr lang="en-US" sz="1200" spc="5" dirty="0">
                <a:latin typeface="+mj-lt"/>
                <a:cs typeface="Lucida Sans Unicode"/>
              </a:rPr>
              <a:t> of the </a:t>
            </a:r>
            <a:r>
              <a:rPr lang="en-US" sz="1200" spc="5" dirty="0" err="1">
                <a:latin typeface="+mj-lt"/>
                <a:cs typeface="Lucida Sans Unicode"/>
              </a:rPr>
              <a:t>programme</a:t>
            </a:r>
            <a:r>
              <a:rPr lang="en-US" sz="1200" spc="5" dirty="0">
                <a:latin typeface="+mj-lt"/>
                <a:cs typeface="Lucida Sans Unicode"/>
              </a:rPr>
              <a:t> </a:t>
            </a:r>
            <a:r>
              <a:rPr lang="en-US" sz="1200" spc="5" dirty="0" smtClean="0">
                <a:latin typeface="+mj-lt"/>
                <a:cs typeface="Lucida Sans Unicode"/>
              </a:rPr>
              <a:t>area;</a:t>
            </a:r>
          </a:p>
          <a:p>
            <a:pPr marL="298450" indent="-285750">
              <a:lnSpc>
                <a:spcPct val="100000"/>
              </a:lnSpc>
              <a:spcBef>
                <a:spcPts val="17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lang="en-US" sz="1200" spc="5" dirty="0" smtClean="0">
                <a:latin typeface="+mj-lt"/>
                <a:cs typeface="Lucida Sans Unicode"/>
              </a:rPr>
              <a:t>The </a:t>
            </a:r>
            <a:r>
              <a:rPr lang="en-US" sz="1200" spc="5" dirty="0">
                <a:latin typeface="+mj-lt"/>
                <a:cs typeface="Lucida Sans Unicode"/>
              </a:rPr>
              <a:t>development of continued (e-)learning to improve skills of employed and unemployed people to improve their chances in the </a:t>
            </a:r>
            <a:r>
              <a:rPr lang="en-US" sz="1200" spc="5" dirty="0" err="1">
                <a:latin typeface="+mj-lt"/>
                <a:cs typeface="Lucida Sans Unicode"/>
              </a:rPr>
              <a:t>labour</a:t>
            </a:r>
            <a:r>
              <a:rPr lang="en-US" sz="1200" spc="5" dirty="0">
                <a:latin typeface="+mj-lt"/>
                <a:cs typeface="Lucida Sans Unicode"/>
              </a:rPr>
              <a:t> </a:t>
            </a:r>
            <a:r>
              <a:rPr lang="en-US" sz="1200" spc="5" dirty="0" smtClean="0">
                <a:latin typeface="+mj-lt"/>
                <a:cs typeface="Lucida Sans Unicode"/>
              </a:rPr>
              <a:t>market;</a:t>
            </a:r>
          </a:p>
          <a:p>
            <a:pPr marL="298450" indent="-285750">
              <a:lnSpc>
                <a:spcPct val="100000"/>
              </a:lnSpc>
              <a:spcBef>
                <a:spcPts val="17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lang="en-US" sz="1200" spc="5" dirty="0" smtClean="0">
                <a:latin typeface="+mj-lt"/>
                <a:cs typeface="Lucida Sans Unicode"/>
              </a:rPr>
              <a:t>Support </a:t>
            </a:r>
            <a:r>
              <a:rPr lang="en-US" sz="1200" spc="5" dirty="0">
                <a:latin typeface="+mj-lt"/>
                <a:cs typeface="Lucida Sans Unicode"/>
              </a:rPr>
              <a:t>initiatives and campaigns for </a:t>
            </a:r>
            <a:r>
              <a:rPr lang="en-US" sz="1200" spc="5" dirty="0" smtClean="0">
                <a:latin typeface="+mj-lt"/>
                <a:cs typeface="Lucida Sans Unicode"/>
              </a:rPr>
              <a:t>self-employment;</a:t>
            </a:r>
          </a:p>
          <a:p>
            <a:pPr marL="298450" indent="-285750">
              <a:lnSpc>
                <a:spcPct val="100000"/>
              </a:lnSpc>
              <a:spcBef>
                <a:spcPts val="17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lang="en-US" sz="1200" spc="5" dirty="0" smtClean="0">
                <a:latin typeface="+mj-lt"/>
                <a:cs typeface="Lucida Sans Unicode"/>
              </a:rPr>
              <a:t>Support </a:t>
            </a:r>
            <a:r>
              <a:rPr lang="en-US" sz="1200" spc="5" dirty="0" err="1">
                <a:latin typeface="+mj-lt"/>
                <a:cs typeface="Lucida Sans Unicode"/>
              </a:rPr>
              <a:t>labour</a:t>
            </a:r>
            <a:r>
              <a:rPr lang="en-US" sz="1200" spc="5" dirty="0">
                <a:latin typeface="+mj-lt"/>
                <a:cs typeface="Lucida Sans Unicode"/>
              </a:rPr>
              <a:t> intensive local and regional economic initiatives (like regional food markets) with a cross border </a:t>
            </a:r>
            <a:r>
              <a:rPr lang="en-US" sz="1200" spc="5" dirty="0" smtClean="0">
                <a:latin typeface="+mj-lt"/>
                <a:cs typeface="Lucida Sans Unicode"/>
              </a:rPr>
              <a:t>outreach;</a:t>
            </a:r>
          </a:p>
          <a:p>
            <a:pPr marL="298450" indent="-285750">
              <a:lnSpc>
                <a:spcPct val="100000"/>
              </a:lnSpc>
              <a:spcBef>
                <a:spcPts val="17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lang="en-US" sz="1200" spc="5" dirty="0" smtClean="0">
                <a:latin typeface="+mj-lt"/>
                <a:cs typeface="Lucida Sans Unicode"/>
              </a:rPr>
              <a:t>Create </a:t>
            </a:r>
            <a:r>
              <a:rPr lang="en-US" sz="1200" spc="5" dirty="0">
                <a:latin typeface="+mj-lt"/>
                <a:cs typeface="Lucida Sans Unicode"/>
              </a:rPr>
              <a:t>employment and career information </a:t>
            </a:r>
            <a:r>
              <a:rPr lang="en-US" sz="1200" spc="5" dirty="0" err="1">
                <a:latin typeface="+mj-lt"/>
                <a:cs typeface="Lucida Sans Unicode"/>
              </a:rPr>
              <a:t>centres</a:t>
            </a:r>
            <a:r>
              <a:rPr lang="en-US" sz="1200" spc="5" dirty="0">
                <a:latin typeface="+mj-lt"/>
                <a:cs typeface="Lucida Sans Unicode"/>
              </a:rPr>
              <a:t> for </a:t>
            </a:r>
            <a:r>
              <a:rPr lang="en-US" sz="1200" spc="5" dirty="0" smtClean="0">
                <a:latin typeface="+mj-lt"/>
                <a:cs typeface="Lucida Sans Unicode"/>
              </a:rPr>
              <a:t>youth;</a:t>
            </a:r>
          </a:p>
          <a:p>
            <a:pPr marL="298450" indent="-285750">
              <a:lnSpc>
                <a:spcPct val="100000"/>
              </a:lnSpc>
              <a:spcBef>
                <a:spcPts val="17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lang="en-US" sz="1200" spc="5" dirty="0" smtClean="0">
                <a:latin typeface="+mj-lt"/>
                <a:cs typeface="Lucida Sans Unicode"/>
              </a:rPr>
              <a:t>Support </a:t>
            </a:r>
            <a:r>
              <a:rPr lang="en-US" sz="1200" spc="5" dirty="0">
                <a:latin typeface="+mj-lt"/>
                <a:cs typeface="Lucida Sans Unicode"/>
              </a:rPr>
              <a:t>to internships in </a:t>
            </a:r>
            <a:r>
              <a:rPr lang="en-US" sz="1200" spc="5" dirty="0" smtClean="0">
                <a:latin typeface="+mj-lt"/>
                <a:cs typeface="Lucida Sans Unicode"/>
              </a:rPr>
              <a:t>companies;</a:t>
            </a:r>
          </a:p>
          <a:p>
            <a:pPr marL="298450" indent="-285750">
              <a:lnSpc>
                <a:spcPct val="100000"/>
              </a:lnSpc>
              <a:spcBef>
                <a:spcPts val="17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lang="en-US" sz="1200" spc="5" dirty="0" smtClean="0">
                <a:latin typeface="+mj-lt"/>
                <a:cs typeface="Lucida Sans Unicode"/>
              </a:rPr>
              <a:t>Support </a:t>
            </a:r>
            <a:r>
              <a:rPr lang="en-US" sz="1200" spc="5" dirty="0">
                <a:latin typeface="+mj-lt"/>
                <a:cs typeface="Lucida Sans Unicode"/>
              </a:rPr>
              <a:t>the organization of regional culture, music and sports initiatives and events for vulnerable groups with a cross border </a:t>
            </a:r>
            <a:r>
              <a:rPr lang="en-US" sz="1200" spc="5" dirty="0" smtClean="0">
                <a:latin typeface="+mj-lt"/>
                <a:cs typeface="Lucida Sans Unicode"/>
              </a:rPr>
              <a:t>outreach;</a:t>
            </a:r>
          </a:p>
          <a:p>
            <a:pPr marL="298450" indent="-285750">
              <a:lnSpc>
                <a:spcPct val="100000"/>
              </a:lnSpc>
              <a:spcBef>
                <a:spcPts val="17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lang="en-US" sz="1200" spc="5" dirty="0" smtClean="0">
                <a:latin typeface="+mj-lt"/>
                <a:cs typeface="Lucida Sans Unicode"/>
              </a:rPr>
              <a:t>Enhancement </a:t>
            </a:r>
            <a:r>
              <a:rPr lang="en-US" sz="1200" spc="5" dirty="0">
                <a:latin typeface="+mj-lt"/>
                <a:cs typeface="Lucida Sans Unicode"/>
              </a:rPr>
              <a:t>of health care facilities, promoting access to health services; </a:t>
            </a:r>
            <a:endParaRPr lang="en-US" sz="1200" spc="5" dirty="0" smtClean="0">
              <a:latin typeface="+mj-lt"/>
              <a:cs typeface="Lucida Sans Unicode"/>
            </a:endParaRPr>
          </a:p>
          <a:p>
            <a:pPr marL="298450" indent="-285750">
              <a:lnSpc>
                <a:spcPct val="100000"/>
              </a:lnSpc>
              <a:spcBef>
                <a:spcPts val="17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lang="en-US" sz="1200" spc="5" dirty="0" smtClean="0">
                <a:latin typeface="+mj-lt"/>
                <a:cs typeface="Lucida Sans Unicode"/>
              </a:rPr>
              <a:t>Organize </a:t>
            </a:r>
            <a:r>
              <a:rPr lang="en-US" sz="1200" spc="5" dirty="0">
                <a:latin typeface="+mj-lt"/>
                <a:cs typeface="Lucida Sans Unicode"/>
              </a:rPr>
              <a:t>youth exchange programs, for example through school exchange </a:t>
            </a:r>
            <a:r>
              <a:rPr lang="en-US" sz="1200" spc="5" dirty="0" err="1">
                <a:latin typeface="+mj-lt"/>
                <a:cs typeface="Lucida Sans Unicode"/>
              </a:rPr>
              <a:t>programmes</a:t>
            </a:r>
            <a:r>
              <a:rPr lang="en-US" sz="1200" spc="5" dirty="0">
                <a:latin typeface="+mj-lt"/>
                <a:cs typeface="Lucida Sans Unicode"/>
              </a:rPr>
              <a:t> or other NGO </a:t>
            </a:r>
            <a:r>
              <a:rPr lang="en-US" sz="1200" spc="5" dirty="0" smtClean="0">
                <a:latin typeface="+mj-lt"/>
                <a:cs typeface="Lucida Sans Unicode"/>
              </a:rPr>
              <a:t>initiatives;</a:t>
            </a:r>
          </a:p>
          <a:p>
            <a:pPr marL="298450" indent="-285750">
              <a:lnSpc>
                <a:spcPct val="100000"/>
              </a:lnSpc>
              <a:spcBef>
                <a:spcPts val="17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lang="en-US" sz="1200" spc="5" dirty="0" smtClean="0">
                <a:latin typeface="+mj-lt"/>
                <a:cs typeface="Lucida Sans Unicode"/>
              </a:rPr>
              <a:t>Support </a:t>
            </a:r>
            <a:r>
              <a:rPr lang="en-US" sz="1200" spc="5" dirty="0">
                <a:latin typeface="+mj-lt"/>
                <a:cs typeface="Lucida Sans Unicode"/>
              </a:rPr>
              <a:t>initiatives targeted specifically at socially marginalized groups such as Roma, </a:t>
            </a:r>
            <a:r>
              <a:rPr lang="en-US" sz="1200" spc="5" dirty="0" err="1">
                <a:latin typeface="+mj-lt"/>
                <a:cs typeface="Lucida Sans Unicode"/>
              </a:rPr>
              <a:t>Ashkali</a:t>
            </a:r>
            <a:r>
              <a:rPr lang="en-US" sz="1200" spc="5" dirty="0">
                <a:latin typeface="+mj-lt"/>
                <a:cs typeface="Lucida Sans Unicode"/>
              </a:rPr>
              <a:t> and Egyptians (RAE), patients suffering from socially stigmatized diseases, </a:t>
            </a:r>
            <a:r>
              <a:rPr lang="en-US" sz="1200" spc="5" dirty="0" err="1" smtClean="0">
                <a:latin typeface="+mj-lt"/>
                <a:cs typeface="Lucida Sans Unicode"/>
              </a:rPr>
              <a:t>etc</a:t>
            </a:r>
            <a:r>
              <a:rPr lang="en-US" sz="1200" spc="5" dirty="0" smtClean="0">
                <a:latin typeface="+mj-lt"/>
                <a:cs typeface="Lucida Sans Unicode"/>
              </a:rPr>
              <a:t>;</a:t>
            </a:r>
          </a:p>
          <a:p>
            <a:pPr marL="298450" indent="-285750">
              <a:lnSpc>
                <a:spcPct val="100000"/>
              </a:lnSpc>
              <a:spcBef>
                <a:spcPts val="17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lang="en-US" sz="1200" spc="5" dirty="0" smtClean="0">
                <a:latin typeface="+mj-lt"/>
                <a:cs typeface="Lucida Sans Unicode"/>
              </a:rPr>
              <a:t>Support </a:t>
            </a:r>
            <a:r>
              <a:rPr lang="en-US" sz="1200" spc="5" dirty="0">
                <a:latin typeface="+mj-lt"/>
                <a:cs typeface="Lucida Sans Unicode"/>
              </a:rPr>
              <a:t>initiatives targeted specifically at emphasizing the importance of human values in cross border </a:t>
            </a:r>
            <a:r>
              <a:rPr lang="en-US" sz="1200" spc="5" dirty="0" smtClean="0">
                <a:latin typeface="+mj-lt"/>
                <a:cs typeface="Lucida Sans Unicode"/>
              </a:rPr>
              <a:t>cooperation;</a:t>
            </a:r>
          </a:p>
          <a:p>
            <a:pPr marL="298450" indent="-285750">
              <a:lnSpc>
                <a:spcPct val="100000"/>
              </a:lnSpc>
              <a:spcBef>
                <a:spcPts val="17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lang="en-US" sz="1200" spc="5" dirty="0" smtClean="0">
                <a:latin typeface="+mj-lt"/>
                <a:cs typeface="Lucida Sans Unicode"/>
              </a:rPr>
              <a:t>Organize </a:t>
            </a:r>
            <a:r>
              <a:rPr lang="en-US" sz="1200" spc="5" dirty="0">
                <a:latin typeface="+mj-lt"/>
                <a:cs typeface="Lucida Sans Unicode"/>
              </a:rPr>
              <a:t>job fairs/round tables/promotional events and internships for vulnerable groups in existing companies.</a:t>
            </a:r>
          </a:p>
          <a:p>
            <a:pPr>
              <a:lnSpc>
                <a:spcPct val="100000"/>
              </a:lnSpc>
            </a:pPr>
            <a:endParaRPr sz="235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209675" y="495300"/>
            <a:ext cx="6838950" cy="619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0875" y="1794510"/>
            <a:ext cx="7791450" cy="43165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0350" marR="5080" indent="-248285" algn="just">
              <a:lnSpc>
                <a:spcPts val="1800"/>
              </a:lnSpc>
              <a:tabLst>
                <a:tab pos="260350" algn="l"/>
                <a:tab pos="3086100" algn="l"/>
                <a:tab pos="4340225" algn="l"/>
              </a:tabLst>
            </a:pPr>
            <a:r>
              <a:rPr sz="1250" spc="10" dirty="0">
                <a:solidFill>
                  <a:srgbClr val="2CA1BE"/>
                </a:solidFill>
                <a:latin typeface="Wingdings 3"/>
                <a:cs typeface="Wingdings 3"/>
              </a:rPr>
              <a:t></a:t>
            </a:r>
            <a:r>
              <a:rPr sz="1250" spc="10" dirty="0">
                <a:solidFill>
                  <a:srgbClr val="2CA1BE"/>
                </a:solidFill>
                <a:latin typeface="Times New Roman"/>
                <a:cs typeface="Times New Roman"/>
              </a:rPr>
              <a:t>	</a:t>
            </a:r>
            <a:r>
              <a:rPr b="1" spc="50" dirty="0">
                <a:latin typeface="+mj-lt"/>
                <a:cs typeface="Lucida Sans Unicode"/>
              </a:rPr>
              <a:t>THEMATIC</a:t>
            </a:r>
            <a:r>
              <a:rPr b="1" spc="-229" dirty="0">
                <a:latin typeface="+mj-lt"/>
                <a:cs typeface="Lucida Sans Unicode"/>
              </a:rPr>
              <a:t> </a:t>
            </a:r>
            <a:r>
              <a:rPr b="1" spc="55" dirty="0">
                <a:latin typeface="+mj-lt"/>
                <a:cs typeface="Lucida Sans Unicode"/>
              </a:rPr>
              <a:t>PRIORITY</a:t>
            </a:r>
            <a:r>
              <a:rPr b="1" spc="-175" dirty="0">
                <a:latin typeface="+mj-lt"/>
                <a:cs typeface="Lucida Sans Unicode"/>
              </a:rPr>
              <a:t> </a:t>
            </a:r>
            <a:r>
              <a:rPr lang="en-US" b="1" spc="50" dirty="0">
                <a:latin typeface="+mj-lt"/>
                <a:cs typeface="Lucida Sans Unicode"/>
              </a:rPr>
              <a:t>2</a:t>
            </a:r>
            <a:r>
              <a:rPr b="1" spc="50" dirty="0" smtClean="0">
                <a:latin typeface="+mj-lt"/>
                <a:cs typeface="Lucida Sans Unicode"/>
              </a:rPr>
              <a:t>:</a:t>
            </a:r>
            <a:r>
              <a:rPr b="1" spc="50" dirty="0">
                <a:latin typeface="+mj-lt"/>
                <a:cs typeface="Lucida Sans Unicode"/>
              </a:rPr>
              <a:t>	</a:t>
            </a:r>
            <a:r>
              <a:rPr lang="en-US" b="1" spc="40" dirty="0">
                <a:latin typeface="+mj-lt"/>
                <a:cs typeface="Lucida Sans Unicode"/>
              </a:rPr>
              <a:t>Protecting the environment, promoting climate change adaptation and mitigation, risk prevention and management</a:t>
            </a:r>
          </a:p>
          <a:p>
            <a:pPr marL="260350" marR="5080" indent="-248285" algn="just">
              <a:lnSpc>
                <a:spcPts val="1800"/>
              </a:lnSpc>
              <a:tabLst>
                <a:tab pos="260350" algn="l"/>
                <a:tab pos="3086100" algn="l"/>
                <a:tab pos="4340225" algn="l"/>
              </a:tabLst>
            </a:pPr>
            <a:endParaRPr dirty="0">
              <a:latin typeface="+mj-lt"/>
              <a:cs typeface="Lucida Sans Unicode"/>
            </a:endParaRPr>
          </a:p>
          <a:p>
            <a:pPr marL="342900" indent="-342900" algn="just">
              <a:lnSpc>
                <a:spcPct val="100000"/>
              </a:lnSpc>
              <a:spcBef>
                <a:spcPts val="25"/>
              </a:spcBef>
              <a:buFont typeface="Wingdings" panose="05000000000000000000" pitchFamily="2" charset="2"/>
              <a:buChar char="Ø"/>
            </a:pPr>
            <a:r>
              <a:rPr lang="en-US" dirty="0" smtClean="0">
                <a:latin typeface="+mj-lt"/>
                <a:cs typeface="Times New Roman"/>
              </a:rPr>
              <a:t>Improving </a:t>
            </a:r>
            <a:r>
              <a:rPr lang="en-US" dirty="0">
                <a:latin typeface="+mj-lt"/>
                <a:cs typeface="Times New Roman"/>
              </a:rPr>
              <a:t>public sewage and solid waste collection and processing systems and </a:t>
            </a:r>
            <a:r>
              <a:rPr lang="en-US" dirty="0" smtClean="0">
                <a:latin typeface="+mj-lt"/>
                <a:cs typeface="Times New Roman"/>
              </a:rPr>
              <a:t>facilities;</a:t>
            </a:r>
          </a:p>
          <a:p>
            <a:pPr marL="342900" indent="-342900" algn="just">
              <a:lnSpc>
                <a:spcPct val="100000"/>
              </a:lnSpc>
              <a:spcBef>
                <a:spcPts val="25"/>
              </a:spcBef>
              <a:buFont typeface="Wingdings" panose="05000000000000000000" pitchFamily="2" charset="2"/>
              <a:buChar char="Ø"/>
            </a:pPr>
            <a:r>
              <a:rPr lang="en-US" dirty="0" smtClean="0">
                <a:latin typeface="+mj-lt"/>
                <a:cs typeface="Times New Roman"/>
              </a:rPr>
              <a:t>Exchange </a:t>
            </a:r>
            <a:r>
              <a:rPr lang="en-US" dirty="0">
                <a:latin typeface="+mj-lt"/>
                <a:cs typeface="Times New Roman"/>
              </a:rPr>
              <a:t>of good practices between local authorities and environmentally friendly </a:t>
            </a:r>
            <a:r>
              <a:rPr lang="en-US" dirty="0" smtClean="0">
                <a:latin typeface="+mj-lt"/>
                <a:cs typeface="Times New Roman"/>
              </a:rPr>
              <a:t>initiatives;</a:t>
            </a:r>
          </a:p>
          <a:p>
            <a:pPr marL="342900" indent="-342900" algn="just">
              <a:lnSpc>
                <a:spcPct val="100000"/>
              </a:lnSpc>
              <a:spcBef>
                <a:spcPts val="25"/>
              </a:spcBef>
              <a:buFont typeface="Wingdings" panose="05000000000000000000" pitchFamily="2" charset="2"/>
              <a:buChar char="Ø"/>
            </a:pPr>
            <a:r>
              <a:rPr lang="en-US" dirty="0" smtClean="0">
                <a:latin typeface="+mj-lt"/>
                <a:cs typeface="Times New Roman"/>
              </a:rPr>
              <a:t>Promotional </a:t>
            </a:r>
            <a:r>
              <a:rPr lang="en-US" dirty="0">
                <a:latin typeface="+mj-lt"/>
                <a:cs typeface="Times New Roman"/>
              </a:rPr>
              <a:t>campaigns and activities (e.g. at schools) to raise the public awareness about the need for a cleaner </a:t>
            </a:r>
            <a:r>
              <a:rPr lang="en-US" dirty="0" smtClean="0">
                <a:latin typeface="+mj-lt"/>
                <a:cs typeface="Times New Roman"/>
              </a:rPr>
              <a:t>environment;</a:t>
            </a:r>
          </a:p>
          <a:p>
            <a:pPr marL="342900" indent="-342900" algn="just">
              <a:lnSpc>
                <a:spcPct val="100000"/>
              </a:lnSpc>
              <a:spcBef>
                <a:spcPts val="25"/>
              </a:spcBef>
              <a:buFont typeface="Wingdings" panose="05000000000000000000" pitchFamily="2" charset="2"/>
              <a:buChar char="Ø"/>
            </a:pPr>
            <a:r>
              <a:rPr lang="en-US" dirty="0" smtClean="0">
                <a:latin typeface="+mj-lt"/>
                <a:cs typeface="Times New Roman"/>
              </a:rPr>
              <a:t>Joint </a:t>
            </a:r>
            <a:r>
              <a:rPr lang="en-US" dirty="0">
                <a:latin typeface="+mj-lt"/>
                <a:cs typeface="Times New Roman"/>
              </a:rPr>
              <a:t>environmental management of river banks and national </a:t>
            </a:r>
            <a:r>
              <a:rPr lang="en-US" dirty="0" smtClean="0">
                <a:latin typeface="+mj-lt"/>
                <a:cs typeface="Times New Roman"/>
              </a:rPr>
              <a:t>parks;</a:t>
            </a:r>
          </a:p>
          <a:p>
            <a:pPr marL="342900" indent="-342900" algn="just">
              <a:lnSpc>
                <a:spcPct val="100000"/>
              </a:lnSpc>
              <a:spcBef>
                <a:spcPts val="25"/>
              </a:spcBef>
              <a:buFont typeface="Wingdings" panose="05000000000000000000" pitchFamily="2" charset="2"/>
              <a:buChar char="Ø"/>
            </a:pPr>
            <a:r>
              <a:rPr lang="en-US" dirty="0" smtClean="0">
                <a:latin typeface="+mj-lt"/>
                <a:cs typeface="Times New Roman"/>
              </a:rPr>
              <a:t>Fight </a:t>
            </a:r>
            <a:r>
              <a:rPr lang="en-US" dirty="0">
                <a:latin typeface="+mj-lt"/>
                <a:cs typeface="Times New Roman"/>
              </a:rPr>
              <a:t>against illegal landfills; </a:t>
            </a:r>
            <a:endParaRPr lang="en-US" dirty="0" smtClean="0">
              <a:latin typeface="+mj-lt"/>
              <a:cs typeface="Times New Roman"/>
            </a:endParaRPr>
          </a:p>
          <a:p>
            <a:pPr marL="342900" indent="-342900" algn="just">
              <a:lnSpc>
                <a:spcPct val="100000"/>
              </a:lnSpc>
              <a:spcBef>
                <a:spcPts val="25"/>
              </a:spcBef>
              <a:buFont typeface="Wingdings" panose="05000000000000000000" pitchFamily="2" charset="2"/>
              <a:buChar char="Ø"/>
            </a:pPr>
            <a:r>
              <a:rPr lang="en-US" dirty="0" smtClean="0">
                <a:latin typeface="+mj-lt"/>
                <a:cs typeface="Times New Roman"/>
              </a:rPr>
              <a:t>Small </a:t>
            </a:r>
            <a:r>
              <a:rPr lang="en-US" dirty="0">
                <a:latin typeface="+mj-lt"/>
                <a:cs typeface="Times New Roman"/>
              </a:rPr>
              <a:t>scale infrastructure investments and procurement of </a:t>
            </a:r>
            <a:r>
              <a:rPr lang="en-US" dirty="0" smtClean="0">
                <a:latin typeface="+mj-lt"/>
                <a:cs typeface="Times New Roman"/>
              </a:rPr>
              <a:t>equipment;</a:t>
            </a:r>
          </a:p>
          <a:p>
            <a:pPr marL="342900" indent="-342900" algn="just">
              <a:lnSpc>
                <a:spcPct val="100000"/>
              </a:lnSpc>
              <a:spcBef>
                <a:spcPts val="25"/>
              </a:spcBef>
              <a:buFont typeface="Wingdings" panose="05000000000000000000" pitchFamily="2" charset="2"/>
              <a:buChar char="Ø"/>
            </a:pPr>
            <a:r>
              <a:rPr lang="en-US" dirty="0" smtClean="0">
                <a:latin typeface="+mj-lt"/>
                <a:cs typeface="Times New Roman"/>
              </a:rPr>
              <a:t>Transfer </a:t>
            </a:r>
            <a:r>
              <a:rPr lang="en-US" dirty="0">
                <a:latin typeface="+mj-lt"/>
                <a:cs typeface="Times New Roman"/>
              </a:rPr>
              <a:t>of know-how on pollution control systems and </a:t>
            </a:r>
            <a:r>
              <a:rPr lang="en-US" dirty="0" smtClean="0">
                <a:latin typeface="+mj-lt"/>
                <a:cs typeface="Times New Roman"/>
              </a:rPr>
              <a:t>techniques</a:t>
            </a:r>
            <a:r>
              <a:rPr lang="en-US" sz="2250" dirty="0">
                <a:latin typeface="+mj-lt"/>
                <a:cs typeface="Times New Roman"/>
              </a:rPr>
              <a:t>.</a:t>
            </a:r>
            <a:endParaRPr lang="en-US" dirty="0">
              <a:latin typeface="+mj-lt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219200" y="447675"/>
            <a:ext cx="7124700" cy="619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Examples of eligible types of actions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1752600"/>
            <a:ext cx="6668185" cy="5105400"/>
          </a:xfrm>
        </p:spPr>
        <p:txBody>
          <a:bodyPr>
            <a:normAutofit fontScale="250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sz="4800" b="1" dirty="0"/>
              <a:t>THEMATIC PRIORITY </a:t>
            </a:r>
            <a:r>
              <a:rPr lang="en-US" sz="4800" b="1" dirty="0" smtClean="0"/>
              <a:t>3:</a:t>
            </a:r>
            <a:r>
              <a:rPr lang="en-US" sz="4800" dirty="0"/>
              <a:t>	</a:t>
            </a:r>
            <a:r>
              <a:rPr lang="en-US" sz="4800" b="1" dirty="0"/>
              <a:t>Encouraging tourism and cultural and natural heritage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4800" dirty="0" smtClean="0"/>
              <a:t>Encourage </a:t>
            </a:r>
            <a:r>
              <a:rPr lang="en-US" sz="4800" dirty="0"/>
              <a:t>entrepreneurship in the tourism </a:t>
            </a:r>
            <a:r>
              <a:rPr lang="en-US" sz="4800" dirty="0" smtClean="0"/>
              <a:t>sector;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4800" dirty="0" smtClean="0"/>
              <a:t>Support </a:t>
            </a:r>
            <a:r>
              <a:rPr lang="en-US" sz="4800" dirty="0"/>
              <a:t>the development and upgrading of small-scale (public) tourism </a:t>
            </a:r>
            <a:r>
              <a:rPr lang="en-US" sz="4800" dirty="0" smtClean="0"/>
              <a:t>infrastructure;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4800" dirty="0" smtClean="0"/>
              <a:t>Create </a:t>
            </a:r>
            <a:r>
              <a:rPr lang="en-US" sz="4800" dirty="0"/>
              <a:t>and improve training for upgrading hospitality skills in the tourism sector, involving the regional education and private </a:t>
            </a:r>
            <a:r>
              <a:rPr lang="en-US" sz="4800" dirty="0" smtClean="0"/>
              <a:t>sector;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4800" dirty="0" smtClean="0"/>
              <a:t>Promote </a:t>
            </a:r>
            <a:r>
              <a:rPr lang="en-US" sz="4800" dirty="0"/>
              <a:t>and stimulate the introduction of (international) certifications and standards in order to improve the stable quality of tourism </a:t>
            </a:r>
            <a:r>
              <a:rPr lang="en-US" sz="4800" dirty="0" smtClean="0"/>
              <a:t>providers;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4800" dirty="0" smtClean="0"/>
              <a:t>Promote </a:t>
            </a:r>
            <a:r>
              <a:rPr lang="en-US" sz="4800" dirty="0"/>
              <a:t>and stimulate joint tourism products (for example: hiking and biking tours etc.) as well as (multi-sector) clusters in the tourism sector;  </a:t>
            </a:r>
            <a:endParaRPr lang="en-US" sz="48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4800" dirty="0" smtClean="0"/>
              <a:t>Improve </a:t>
            </a:r>
            <a:r>
              <a:rPr lang="en-US" sz="4800" dirty="0"/>
              <a:t>and integrate (web-based) possibilities to find (cross border) tourism information and booking facilities; </a:t>
            </a:r>
            <a:endParaRPr lang="en-US" sz="48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4800" dirty="0" smtClean="0"/>
              <a:t>Support </a:t>
            </a:r>
            <a:r>
              <a:rPr lang="en-US" sz="4800" dirty="0"/>
              <a:t>initiatives to preserve, restore and maintain cultural and historical </a:t>
            </a:r>
            <a:r>
              <a:rPr lang="en-US" sz="4800" dirty="0" smtClean="0"/>
              <a:t>sites;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4800" dirty="0" smtClean="0"/>
              <a:t>Support </a:t>
            </a:r>
            <a:r>
              <a:rPr lang="en-US" sz="4800" dirty="0"/>
              <a:t>the upgrading, maintenance and promotion of National Parks and other environmentally precious </a:t>
            </a:r>
            <a:r>
              <a:rPr lang="en-US" sz="4800" dirty="0" smtClean="0"/>
              <a:t>areas;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4800" dirty="0" smtClean="0"/>
              <a:t>Support </a:t>
            </a:r>
            <a:r>
              <a:rPr lang="en-US" sz="4800" dirty="0"/>
              <a:t>research on and protection of vulnerable and valuable flora and fauna; </a:t>
            </a:r>
            <a:endParaRPr lang="en-US" sz="48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4800" dirty="0" smtClean="0"/>
              <a:t>Support </a:t>
            </a:r>
            <a:r>
              <a:rPr lang="en-US" sz="4800" dirty="0"/>
              <a:t>youth initiatives addressing conservation of cultural heritage and </a:t>
            </a:r>
            <a:r>
              <a:rPr lang="en-US" sz="4800" dirty="0" smtClean="0"/>
              <a:t>values;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4800" dirty="0" smtClean="0"/>
              <a:t>Promote </a:t>
            </a:r>
            <a:r>
              <a:rPr lang="en-US" sz="4800" dirty="0"/>
              <a:t>the creative industry (e.g. women producing handicraft</a:t>
            </a:r>
            <a:r>
              <a:rPr lang="en-US" sz="4800" dirty="0" smtClean="0"/>
              <a:t>);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4800" dirty="0" smtClean="0"/>
              <a:t>Support </a:t>
            </a:r>
            <a:r>
              <a:rPr lang="en-US" sz="4800" dirty="0"/>
              <a:t>joint initiatives to promote, preserve and innovate the cultural heritage in the </a:t>
            </a:r>
            <a:r>
              <a:rPr lang="en-US" sz="4800" dirty="0" err="1"/>
              <a:t>programme</a:t>
            </a:r>
            <a:r>
              <a:rPr lang="en-US" sz="4800" dirty="0"/>
              <a:t> </a:t>
            </a:r>
            <a:r>
              <a:rPr lang="en-US" sz="4800" dirty="0" smtClean="0"/>
              <a:t>area;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4800" dirty="0" smtClean="0"/>
              <a:t>Promotion </a:t>
            </a:r>
            <a:r>
              <a:rPr lang="en-US" sz="4800" dirty="0"/>
              <a:t>of outdoor tourism services and facilities.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07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0875" y="1519504"/>
            <a:ext cx="7834630" cy="42026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7815" marR="5080" indent="-285750">
              <a:lnSpc>
                <a:spcPct val="793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500" spc="-5" dirty="0" smtClean="0">
                <a:latin typeface="+mj-lt"/>
                <a:cs typeface="Lucida Sans Unicode"/>
              </a:rPr>
              <a:t>Actions </a:t>
            </a:r>
            <a:r>
              <a:rPr sz="1500" spc="-20" dirty="0">
                <a:latin typeface="+mj-lt"/>
                <a:cs typeface="Lucida Sans Unicode"/>
              </a:rPr>
              <a:t>concerned </a:t>
            </a:r>
            <a:r>
              <a:rPr sz="1500" spc="-10" dirty="0">
                <a:latin typeface="+mj-lt"/>
                <a:cs typeface="Lucida Sans Unicode"/>
              </a:rPr>
              <a:t>only </a:t>
            </a:r>
            <a:r>
              <a:rPr sz="1500" spc="-15" dirty="0">
                <a:latin typeface="+mj-lt"/>
                <a:cs typeface="Lucida Sans Unicode"/>
              </a:rPr>
              <a:t>or </a:t>
            </a:r>
            <a:r>
              <a:rPr sz="1500" dirty="0">
                <a:latin typeface="+mj-lt"/>
                <a:cs typeface="Lucida Sans Unicode"/>
              </a:rPr>
              <a:t>mainly </a:t>
            </a:r>
            <a:r>
              <a:rPr sz="1500" spc="5" dirty="0">
                <a:latin typeface="+mj-lt"/>
                <a:cs typeface="Lucida Sans Unicode"/>
              </a:rPr>
              <a:t>with </a:t>
            </a:r>
            <a:r>
              <a:rPr sz="1500" dirty="0">
                <a:latin typeface="+mj-lt"/>
                <a:cs typeface="Lucida Sans Unicode"/>
              </a:rPr>
              <a:t>individual </a:t>
            </a:r>
            <a:r>
              <a:rPr sz="1500" spc="-10" dirty="0">
                <a:latin typeface="+mj-lt"/>
                <a:cs typeface="Lucida Sans Unicode"/>
              </a:rPr>
              <a:t>sponsorships </a:t>
            </a:r>
            <a:r>
              <a:rPr sz="1500" spc="-20" dirty="0">
                <a:latin typeface="+mj-lt"/>
                <a:cs typeface="Lucida Sans Unicode"/>
              </a:rPr>
              <a:t>for</a:t>
            </a:r>
            <a:r>
              <a:rPr sz="1500" spc="204" dirty="0">
                <a:latin typeface="+mj-lt"/>
                <a:cs typeface="Lucida Sans Unicode"/>
              </a:rPr>
              <a:t> </a:t>
            </a:r>
            <a:r>
              <a:rPr sz="1500" spc="5" dirty="0">
                <a:latin typeface="+mj-lt"/>
                <a:cs typeface="Lucida Sans Unicode"/>
              </a:rPr>
              <a:t>participation</a:t>
            </a:r>
            <a:r>
              <a:rPr sz="1500" spc="-135" dirty="0">
                <a:latin typeface="+mj-lt"/>
                <a:cs typeface="Lucida Sans Unicode"/>
              </a:rPr>
              <a:t> </a:t>
            </a:r>
            <a:r>
              <a:rPr sz="1500" spc="5" dirty="0">
                <a:latin typeface="+mj-lt"/>
                <a:cs typeface="Lucida Sans Unicode"/>
              </a:rPr>
              <a:t>in </a:t>
            </a:r>
            <a:r>
              <a:rPr sz="1500" dirty="0">
                <a:latin typeface="+mj-lt"/>
                <a:cs typeface="Lucida Sans Unicode"/>
              </a:rPr>
              <a:t> </a:t>
            </a:r>
            <a:r>
              <a:rPr sz="1500" spc="-15" dirty="0">
                <a:latin typeface="+mj-lt"/>
                <a:cs typeface="Lucida Sans Unicode"/>
              </a:rPr>
              <a:t>workshops, </a:t>
            </a:r>
            <a:r>
              <a:rPr sz="1500" spc="-10" dirty="0">
                <a:latin typeface="+mj-lt"/>
                <a:cs typeface="Lucida Sans Unicode"/>
              </a:rPr>
              <a:t>seminars, </a:t>
            </a:r>
            <a:r>
              <a:rPr sz="1500" spc="-20" dirty="0">
                <a:latin typeface="+mj-lt"/>
                <a:cs typeface="Lucida Sans Unicode"/>
              </a:rPr>
              <a:t>conferences </a:t>
            </a:r>
            <a:r>
              <a:rPr sz="1500" spc="-15" dirty="0">
                <a:latin typeface="+mj-lt"/>
                <a:cs typeface="Lucida Sans Unicode"/>
              </a:rPr>
              <a:t>and</a:t>
            </a:r>
            <a:r>
              <a:rPr sz="1500" spc="250" dirty="0">
                <a:latin typeface="+mj-lt"/>
                <a:cs typeface="Lucida Sans Unicode"/>
              </a:rPr>
              <a:t> </a:t>
            </a:r>
            <a:r>
              <a:rPr sz="1500" spc="-15" dirty="0">
                <a:latin typeface="+mj-lt"/>
                <a:cs typeface="Lucida Sans Unicode"/>
              </a:rPr>
              <a:t>congresses;</a:t>
            </a:r>
            <a:endParaRPr sz="1500" dirty="0">
              <a:latin typeface="+mj-lt"/>
              <a:cs typeface="Lucida Sans Unicode"/>
            </a:endParaRPr>
          </a:p>
          <a:p>
            <a:pPr marL="297815" marR="568325" indent="-285750">
              <a:lnSpc>
                <a:spcPct val="79200"/>
              </a:lnSpc>
              <a:spcBef>
                <a:spcPts val="37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500" spc="-5" dirty="0" smtClean="0">
                <a:latin typeface="+mj-lt"/>
                <a:cs typeface="Lucida Sans Unicode"/>
              </a:rPr>
              <a:t>Actions </a:t>
            </a:r>
            <a:r>
              <a:rPr sz="1500" spc="-20" dirty="0">
                <a:latin typeface="+mj-lt"/>
                <a:cs typeface="Lucida Sans Unicode"/>
              </a:rPr>
              <a:t>concerned </a:t>
            </a:r>
            <a:r>
              <a:rPr sz="1500" spc="-10" dirty="0">
                <a:latin typeface="+mj-lt"/>
                <a:cs typeface="Lucida Sans Unicode"/>
              </a:rPr>
              <a:t>only </a:t>
            </a:r>
            <a:r>
              <a:rPr sz="1500" spc="-15" dirty="0">
                <a:latin typeface="+mj-lt"/>
                <a:cs typeface="Lucida Sans Unicode"/>
              </a:rPr>
              <a:t>or </a:t>
            </a:r>
            <a:r>
              <a:rPr sz="1500" dirty="0">
                <a:latin typeface="+mj-lt"/>
                <a:cs typeface="Lucida Sans Unicode"/>
              </a:rPr>
              <a:t>mainly </a:t>
            </a:r>
            <a:r>
              <a:rPr sz="1500" spc="5" dirty="0">
                <a:latin typeface="+mj-lt"/>
                <a:cs typeface="Lucida Sans Unicode"/>
              </a:rPr>
              <a:t>with </a:t>
            </a:r>
            <a:r>
              <a:rPr sz="1500" dirty="0">
                <a:latin typeface="+mj-lt"/>
                <a:cs typeface="Lucida Sans Unicode"/>
              </a:rPr>
              <a:t>individual </a:t>
            </a:r>
            <a:r>
              <a:rPr sz="1500" spc="-10" dirty="0">
                <a:latin typeface="+mj-lt"/>
                <a:cs typeface="Lucida Sans Unicode"/>
              </a:rPr>
              <a:t>scholarships </a:t>
            </a:r>
            <a:r>
              <a:rPr sz="1500" spc="-20" dirty="0">
                <a:latin typeface="+mj-lt"/>
                <a:cs typeface="Lucida Sans Unicode"/>
              </a:rPr>
              <a:t>for</a:t>
            </a:r>
            <a:r>
              <a:rPr sz="1500" spc="195" dirty="0">
                <a:latin typeface="+mj-lt"/>
                <a:cs typeface="Lucida Sans Unicode"/>
              </a:rPr>
              <a:t> </a:t>
            </a:r>
            <a:r>
              <a:rPr sz="1500" dirty="0">
                <a:latin typeface="+mj-lt"/>
                <a:cs typeface="Lucida Sans Unicode"/>
              </a:rPr>
              <a:t>studies</a:t>
            </a:r>
            <a:r>
              <a:rPr sz="1500" spc="-45" dirty="0">
                <a:latin typeface="+mj-lt"/>
                <a:cs typeface="Lucida Sans Unicode"/>
              </a:rPr>
              <a:t> </a:t>
            </a:r>
            <a:r>
              <a:rPr sz="1500" spc="-15" dirty="0">
                <a:latin typeface="+mj-lt"/>
                <a:cs typeface="Lucida Sans Unicode"/>
              </a:rPr>
              <a:t>or </a:t>
            </a:r>
            <a:r>
              <a:rPr sz="1500" dirty="0">
                <a:latin typeface="+mj-lt"/>
                <a:cs typeface="Lucida Sans Unicode"/>
              </a:rPr>
              <a:t> </a:t>
            </a:r>
            <a:r>
              <a:rPr sz="1500" spc="-5" dirty="0">
                <a:latin typeface="+mj-lt"/>
                <a:cs typeface="Lucida Sans Unicode"/>
              </a:rPr>
              <a:t>training</a:t>
            </a:r>
            <a:r>
              <a:rPr sz="1500" spc="-135" dirty="0">
                <a:latin typeface="+mj-lt"/>
                <a:cs typeface="Lucida Sans Unicode"/>
              </a:rPr>
              <a:t> </a:t>
            </a:r>
            <a:r>
              <a:rPr sz="1500" spc="-20" dirty="0">
                <a:latin typeface="+mj-lt"/>
                <a:cs typeface="Lucida Sans Unicode"/>
              </a:rPr>
              <a:t>courses;</a:t>
            </a:r>
            <a:endParaRPr sz="1500" dirty="0">
              <a:latin typeface="+mj-lt"/>
              <a:cs typeface="Lucida Sans Unicode"/>
            </a:endParaRPr>
          </a:p>
          <a:p>
            <a:pPr marL="298450" indent="-285750">
              <a:lnSpc>
                <a:spcPct val="100000"/>
              </a:lnSpc>
              <a:spcBef>
                <a:spcPts val="7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500" spc="-5" dirty="0" smtClean="0">
                <a:latin typeface="+mj-lt"/>
                <a:cs typeface="Lucida Sans Unicode"/>
              </a:rPr>
              <a:t>Actions </a:t>
            </a:r>
            <a:r>
              <a:rPr sz="1500" spc="-15" dirty="0">
                <a:latin typeface="+mj-lt"/>
                <a:cs typeface="Lucida Sans Unicode"/>
              </a:rPr>
              <a:t>without </a:t>
            </a:r>
            <a:r>
              <a:rPr sz="1500" spc="-5" dirty="0">
                <a:latin typeface="+mj-lt"/>
                <a:cs typeface="Lucida Sans Unicode"/>
              </a:rPr>
              <a:t>cross-border</a:t>
            </a:r>
            <a:r>
              <a:rPr sz="1500" spc="-10" dirty="0">
                <a:latin typeface="+mj-lt"/>
                <a:cs typeface="Lucida Sans Unicode"/>
              </a:rPr>
              <a:t> </a:t>
            </a:r>
            <a:r>
              <a:rPr sz="1500" spc="10" dirty="0">
                <a:latin typeface="+mj-lt"/>
                <a:cs typeface="Lucida Sans Unicode"/>
              </a:rPr>
              <a:t>impact;</a:t>
            </a:r>
            <a:endParaRPr sz="1500" dirty="0">
              <a:latin typeface="+mj-lt"/>
              <a:cs typeface="Lucida Sans Unicode"/>
            </a:endParaRPr>
          </a:p>
          <a:p>
            <a:pPr marL="298450" indent="-285750">
              <a:lnSpc>
                <a:spcPct val="100000"/>
              </a:lnSpc>
              <a:spcBef>
                <a:spcPts val="80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500" spc="-5" dirty="0" smtClean="0">
                <a:latin typeface="+mj-lt"/>
                <a:cs typeface="Lucida Sans Unicode"/>
              </a:rPr>
              <a:t>Actions </a:t>
            </a:r>
            <a:r>
              <a:rPr sz="1500" dirty="0">
                <a:latin typeface="+mj-lt"/>
                <a:cs typeface="Lucida Sans Unicode"/>
              </a:rPr>
              <a:t>linked </a:t>
            </a:r>
            <a:r>
              <a:rPr sz="1500" spc="15" dirty="0">
                <a:latin typeface="+mj-lt"/>
                <a:cs typeface="Lucida Sans Unicode"/>
              </a:rPr>
              <a:t>to </a:t>
            </a:r>
            <a:r>
              <a:rPr sz="1500" spc="5" dirty="0">
                <a:latin typeface="+mj-lt"/>
                <a:cs typeface="Lucida Sans Unicode"/>
              </a:rPr>
              <a:t>political</a:t>
            </a:r>
            <a:r>
              <a:rPr sz="1500" spc="-215" dirty="0">
                <a:latin typeface="+mj-lt"/>
                <a:cs typeface="Lucida Sans Unicode"/>
              </a:rPr>
              <a:t> </a:t>
            </a:r>
            <a:r>
              <a:rPr sz="1500" dirty="0">
                <a:latin typeface="+mj-lt"/>
                <a:cs typeface="Lucida Sans Unicode"/>
              </a:rPr>
              <a:t>parties;</a:t>
            </a:r>
          </a:p>
          <a:p>
            <a:pPr marL="297815" marR="454025" indent="-285750">
              <a:lnSpc>
                <a:spcPct val="79200"/>
              </a:lnSpc>
              <a:spcBef>
                <a:spcPts val="37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500" spc="-5" dirty="0" smtClean="0">
                <a:latin typeface="+mj-lt"/>
                <a:cs typeface="Lucida Sans Unicode"/>
              </a:rPr>
              <a:t>Actions </a:t>
            </a:r>
            <a:r>
              <a:rPr sz="1500" spc="5" dirty="0">
                <a:latin typeface="+mj-lt"/>
                <a:cs typeface="Lucida Sans Unicode"/>
              </a:rPr>
              <a:t>with </a:t>
            </a:r>
            <a:r>
              <a:rPr sz="1500" spc="-10" dirty="0">
                <a:latin typeface="+mj-lt"/>
                <a:cs typeface="Lucida Sans Unicode"/>
              </a:rPr>
              <a:t>provisions </a:t>
            </a:r>
            <a:r>
              <a:rPr sz="1500" spc="-20" dirty="0">
                <a:latin typeface="+mj-lt"/>
                <a:cs typeface="Lucida Sans Unicode"/>
              </a:rPr>
              <a:t>for </a:t>
            </a:r>
            <a:r>
              <a:rPr sz="1500" spc="-15" dirty="0">
                <a:latin typeface="+mj-lt"/>
                <a:cs typeface="Lucida Sans Unicode"/>
              </a:rPr>
              <a:t>financing </a:t>
            </a:r>
            <a:r>
              <a:rPr sz="1500" dirty="0">
                <a:latin typeface="+mj-lt"/>
                <a:cs typeface="Lucida Sans Unicode"/>
              </a:rPr>
              <a:t>the </a:t>
            </a:r>
            <a:r>
              <a:rPr sz="1500" spc="-20" dirty="0">
                <a:latin typeface="+mj-lt"/>
                <a:cs typeface="Lucida Sans Unicode"/>
              </a:rPr>
              <a:t>usual </a:t>
            </a:r>
            <a:r>
              <a:rPr sz="1500" spc="-5" dirty="0">
                <a:latin typeface="+mj-lt"/>
                <a:cs typeface="Lucida Sans Unicode"/>
              </a:rPr>
              <a:t>(routine) </a:t>
            </a:r>
            <a:r>
              <a:rPr sz="1500" spc="5" dirty="0">
                <a:latin typeface="+mj-lt"/>
                <a:cs typeface="Lucida Sans Unicode"/>
              </a:rPr>
              <a:t>activities</a:t>
            </a:r>
            <a:r>
              <a:rPr sz="1500" spc="80" dirty="0">
                <a:latin typeface="+mj-lt"/>
                <a:cs typeface="Lucida Sans Unicode"/>
              </a:rPr>
              <a:t> </a:t>
            </a:r>
            <a:r>
              <a:rPr sz="1500" spc="-15" dirty="0">
                <a:latin typeface="+mj-lt"/>
                <a:cs typeface="Lucida Sans Unicode"/>
              </a:rPr>
              <a:t>of</a:t>
            </a:r>
            <a:r>
              <a:rPr sz="1500" spc="15" dirty="0">
                <a:latin typeface="+mj-lt"/>
                <a:cs typeface="Lucida Sans Unicode"/>
              </a:rPr>
              <a:t> </a:t>
            </a:r>
            <a:r>
              <a:rPr sz="1500" spc="-5" dirty="0">
                <a:latin typeface="+mj-lt"/>
                <a:cs typeface="Lucida Sans Unicode"/>
              </a:rPr>
              <a:t>national, </a:t>
            </a:r>
            <a:r>
              <a:rPr sz="1500" dirty="0">
                <a:latin typeface="+mj-lt"/>
                <a:cs typeface="Lucida Sans Unicode"/>
              </a:rPr>
              <a:t> </a:t>
            </a:r>
            <a:r>
              <a:rPr sz="1500" spc="-5" dirty="0">
                <a:latin typeface="+mj-lt"/>
                <a:cs typeface="Lucida Sans Unicode"/>
              </a:rPr>
              <a:t>regional </a:t>
            </a:r>
            <a:r>
              <a:rPr sz="1500" spc="-15" dirty="0">
                <a:latin typeface="+mj-lt"/>
                <a:cs typeface="Lucida Sans Unicode"/>
              </a:rPr>
              <a:t>and </a:t>
            </a:r>
            <a:r>
              <a:rPr sz="1500" spc="-10" dirty="0">
                <a:latin typeface="+mj-lt"/>
                <a:cs typeface="Lucida Sans Unicode"/>
              </a:rPr>
              <a:t>local operators, </a:t>
            </a:r>
            <a:r>
              <a:rPr sz="1500" spc="-5" dirty="0">
                <a:latin typeface="+mj-lt"/>
                <a:cs typeface="Lucida Sans Unicode"/>
              </a:rPr>
              <a:t>related </a:t>
            </a:r>
            <a:r>
              <a:rPr sz="1500" dirty="0">
                <a:latin typeface="+mj-lt"/>
                <a:cs typeface="Lucida Sans Unicode"/>
              </a:rPr>
              <a:t>mainly </a:t>
            </a:r>
            <a:r>
              <a:rPr sz="1500" spc="15" dirty="0">
                <a:latin typeface="+mj-lt"/>
                <a:cs typeface="Lucida Sans Unicode"/>
              </a:rPr>
              <a:t>to </a:t>
            </a:r>
            <a:r>
              <a:rPr sz="1500" spc="-15" dirty="0">
                <a:latin typeface="+mj-lt"/>
                <a:cs typeface="Lucida Sans Unicode"/>
              </a:rPr>
              <a:t>covering </a:t>
            </a:r>
            <a:r>
              <a:rPr sz="1500" spc="-20" dirty="0">
                <a:latin typeface="+mj-lt"/>
                <a:cs typeface="Lucida Sans Unicode"/>
              </a:rPr>
              <a:t>running</a:t>
            </a:r>
            <a:r>
              <a:rPr sz="1500" spc="200" dirty="0">
                <a:latin typeface="+mj-lt"/>
                <a:cs typeface="Lucida Sans Unicode"/>
              </a:rPr>
              <a:t> </a:t>
            </a:r>
            <a:r>
              <a:rPr sz="1500" spc="-10" dirty="0">
                <a:latin typeface="+mj-lt"/>
                <a:cs typeface="Lucida Sans Unicode"/>
              </a:rPr>
              <a:t>costs;</a:t>
            </a:r>
            <a:endParaRPr sz="1500" dirty="0">
              <a:latin typeface="+mj-lt"/>
              <a:cs typeface="Lucida Sans Unicode"/>
            </a:endParaRPr>
          </a:p>
          <a:p>
            <a:pPr marL="298450" indent="-285750">
              <a:lnSpc>
                <a:spcPct val="100000"/>
              </a:lnSpc>
              <a:spcBef>
                <a:spcPts val="7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500" spc="-5" dirty="0" smtClean="0">
                <a:latin typeface="+mj-lt"/>
                <a:cs typeface="Lucida Sans Unicode"/>
              </a:rPr>
              <a:t>Actions </a:t>
            </a:r>
            <a:r>
              <a:rPr sz="1500" spc="-20" dirty="0">
                <a:latin typeface="+mj-lt"/>
                <a:cs typeface="Lucida Sans Unicode"/>
              </a:rPr>
              <a:t>confined </a:t>
            </a:r>
            <a:r>
              <a:rPr sz="1500" spc="15" dirty="0">
                <a:latin typeface="+mj-lt"/>
                <a:cs typeface="Lucida Sans Unicode"/>
              </a:rPr>
              <a:t>to </a:t>
            </a:r>
            <a:r>
              <a:rPr sz="1500" dirty="0">
                <a:latin typeface="+mj-lt"/>
                <a:cs typeface="Lucida Sans Unicode"/>
              </a:rPr>
              <a:t>charitable</a:t>
            </a:r>
            <a:r>
              <a:rPr sz="1500" spc="-75" dirty="0">
                <a:latin typeface="+mj-lt"/>
                <a:cs typeface="Lucida Sans Unicode"/>
              </a:rPr>
              <a:t> </a:t>
            </a:r>
            <a:r>
              <a:rPr sz="1500" spc="-10" dirty="0">
                <a:latin typeface="+mj-lt"/>
                <a:cs typeface="Lucida Sans Unicode"/>
              </a:rPr>
              <a:t>donations;</a:t>
            </a:r>
            <a:endParaRPr sz="1500" dirty="0">
              <a:latin typeface="+mj-lt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600" dirty="0">
              <a:latin typeface="+mj-lt"/>
              <a:cs typeface="Times New Roman"/>
            </a:endParaRPr>
          </a:p>
          <a:p>
            <a:pPr marL="298450" indent="-285750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500" spc="-5" dirty="0" smtClean="0">
                <a:latin typeface="+mj-lt"/>
                <a:cs typeface="Lucida Sans Unicode"/>
              </a:rPr>
              <a:t>Actions </a:t>
            </a:r>
            <a:r>
              <a:rPr sz="1500" spc="-5" dirty="0">
                <a:latin typeface="+mj-lt"/>
                <a:cs typeface="Lucida Sans Unicode"/>
              </a:rPr>
              <a:t>related</a:t>
            </a:r>
            <a:r>
              <a:rPr sz="1500" spc="-155" dirty="0">
                <a:latin typeface="+mj-lt"/>
                <a:cs typeface="Lucida Sans Unicode"/>
              </a:rPr>
              <a:t> </a:t>
            </a:r>
            <a:r>
              <a:rPr sz="1500" dirty="0">
                <a:latin typeface="+mj-lt"/>
                <a:cs typeface="Lucida Sans Unicode"/>
              </a:rPr>
              <a:t>to:</a:t>
            </a: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650" dirty="0">
              <a:latin typeface="+mj-lt"/>
              <a:cs typeface="Times New Roman"/>
            </a:endParaRPr>
          </a:p>
          <a:p>
            <a:pPr marL="518159" indent="-229235">
              <a:lnSpc>
                <a:spcPct val="100000"/>
              </a:lnSpc>
              <a:buClr>
                <a:srgbClr val="2CA1BE"/>
              </a:buClr>
              <a:buFont typeface="Verdana"/>
              <a:buChar char="◦"/>
              <a:tabLst>
                <a:tab pos="517525" algn="l"/>
                <a:tab pos="518159" algn="l"/>
              </a:tabLst>
            </a:pPr>
            <a:r>
              <a:rPr sz="1250" spc="10" dirty="0">
                <a:latin typeface="+mj-lt"/>
                <a:cs typeface="Lucida Sans Unicode"/>
              </a:rPr>
              <a:t>the </a:t>
            </a:r>
            <a:r>
              <a:rPr sz="1250" spc="5" dirty="0">
                <a:latin typeface="+mj-lt"/>
                <a:cs typeface="Lucida Sans Unicode"/>
              </a:rPr>
              <a:t>tobacco</a:t>
            </a:r>
            <a:r>
              <a:rPr sz="1250" spc="40" dirty="0">
                <a:latin typeface="+mj-lt"/>
                <a:cs typeface="Lucida Sans Unicode"/>
              </a:rPr>
              <a:t> </a:t>
            </a:r>
            <a:r>
              <a:rPr sz="1250" spc="20" dirty="0">
                <a:latin typeface="+mj-lt"/>
                <a:cs typeface="Lucida Sans Unicode"/>
              </a:rPr>
              <a:t>industry;</a:t>
            </a:r>
            <a:endParaRPr sz="1250" dirty="0">
              <a:latin typeface="+mj-lt"/>
              <a:cs typeface="Lucida Sans Unicode"/>
            </a:endParaRPr>
          </a:p>
          <a:p>
            <a:pPr marL="518159" indent="-229235">
              <a:lnSpc>
                <a:spcPct val="100000"/>
              </a:lnSpc>
              <a:buClr>
                <a:srgbClr val="2CA1BE"/>
              </a:buClr>
              <a:buFont typeface="Verdana"/>
              <a:buChar char="◦"/>
              <a:tabLst>
                <a:tab pos="517525" algn="l"/>
                <a:tab pos="518159" algn="l"/>
              </a:tabLst>
            </a:pPr>
            <a:r>
              <a:rPr sz="1250" spc="10" dirty="0">
                <a:latin typeface="+mj-lt"/>
                <a:cs typeface="Lucida Sans Unicode"/>
              </a:rPr>
              <a:t>production </a:t>
            </a:r>
            <a:r>
              <a:rPr sz="1250" spc="-10" dirty="0">
                <a:latin typeface="+mj-lt"/>
                <a:cs typeface="Lucida Sans Unicode"/>
              </a:rPr>
              <a:t>of </a:t>
            </a:r>
            <a:r>
              <a:rPr sz="1250" spc="5" dirty="0">
                <a:latin typeface="+mj-lt"/>
                <a:cs typeface="Lucida Sans Unicode"/>
              </a:rPr>
              <a:t>alcoholic </a:t>
            </a:r>
            <a:r>
              <a:rPr sz="1250" spc="15" dirty="0">
                <a:latin typeface="+mj-lt"/>
                <a:cs typeface="Lucida Sans Unicode"/>
              </a:rPr>
              <a:t>distilled</a:t>
            </a:r>
            <a:r>
              <a:rPr sz="1250" spc="270" dirty="0">
                <a:latin typeface="+mj-lt"/>
                <a:cs typeface="Lucida Sans Unicode"/>
              </a:rPr>
              <a:t> </a:t>
            </a:r>
            <a:r>
              <a:rPr sz="1250" spc="25" dirty="0">
                <a:latin typeface="+mj-lt"/>
                <a:cs typeface="Lucida Sans Unicode"/>
              </a:rPr>
              <a:t>beverages;</a:t>
            </a:r>
            <a:endParaRPr sz="1250" dirty="0">
              <a:latin typeface="+mj-lt"/>
              <a:cs typeface="Lucida Sans Unicode"/>
            </a:endParaRPr>
          </a:p>
          <a:p>
            <a:pPr marL="518159" indent="-229235">
              <a:lnSpc>
                <a:spcPct val="100000"/>
              </a:lnSpc>
              <a:spcBef>
                <a:spcPts val="75"/>
              </a:spcBef>
              <a:buClr>
                <a:srgbClr val="2CA1BE"/>
              </a:buClr>
              <a:buFont typeface="Verdana"/>
              <a:buChar char="◦"/>
              <a:tabLst>
                <a:tab pos="517525" algn="l"/>
                <a:tab pos="518159" algn="l"/>
              </a:tabLst>
            </a:pPr>
            <a:r>
              <a:rPr sz="1250" spc="5" dirty="0">
                <a:latin typeface="+mj-lt"/>
                <a:cs typeface="Lucida Sans Unicode"/>
              </a:rPr>
              <a:t>arms </a:t>
            </a:r>
            <a:r>
              <a:rPr sz="1250" spc="10" dirty="0">
                <a:latin typeface="+mj-lt"/>
                <a:cs typeface="Lucida Sans Unicode"/>
              </a:rPr>
              <a:t>and</a:t>
            </a:r>
            <a:r>
              <a:rPr sz="1250" spc="25" dirty="0">
                <a:latin typeface="+mj-lt"/>
                <a:cs typeface="Lucida Sans Unicode"/>
              </a:rPr>
              <a:t> </a:t>
            </a:r>
            <a:r>
              <a:rPr sz="1250" spc="15" dirty="0">
                <a:latin typeface="+mj-lt"/>
                <a:cs typeface="Lucida Sans Unicode"/>
              </a:rPr>
              <a:t>munitions</a:t>
            </a:r>
            <a:endParaRPr sz="1250" dirty="0">
              <a:latin typeface="+mj-lt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600" dirty="0">
              <a:latin typeface="+mj-lt"/>
              <a:cs typeface="Times New Roman"/>
            </a:endParaRPr>
          </a:p>
          <a:p>
            <a:pPr marL="298450" indent="-285750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500" b="1" spc="25" dirty="0" smtClean="0">
                <a:latin typeface="+mj-lt"/>
                <a:cs typeface="Lucida Sans Unicode"/>
              </a:rPr>
              <a:t>Financial</a:t>
            </a:r>
            <a:r>
              <a:rPr sz="1500" b="1" spc="-254" dirty="0" smtClean="0">
                <a:latin typeface="+mj-lt"/>
                <a:cs typeface="Lucida Sans Unicode"/>
              </a:rPr>
              <a:t> </a:t>
            </a:r>
            <a:r>
              <a:rPr sz="1500" b="1" spc="25" dirty="0">
                <a:latin typeface="+mj-lt"/>
                <a:cs typeface="Lucida Sans Unicode"/>
              </a:rPr>
              <a:t>support</a:t>
            </a:r>
            <a:r>
              <a:rPr sz="1500" b="1" spc="-155" dirty="0">
                <a:latin typeface="+mj-lt"/>
                <a:cs typeface="Lucida Sans Unicode"/>
              </a:rPr>
              <a:t> </a:t>
            </a:r>
            <a:r>
              <a:rPr sz="1500" b="1" spc="55" dirty="0">
                <a:latin typeface="+mj-lt"/>
                <a:cs typeface="Lucida Sans Unicode"/>
              </a:rPr>
              <a:t>to</a:t>
            </a:r>
            <a:r>
              <a:rPr sz="1500" b="1" spc="-145" dirty="0">
                <a:latin typeface="+mj-lt"/>
                <a:cs typeface="Lucida Sans Unicode"/>
              </a:rPr>
              <a:t> </a:t>
            </a:r>
            <a:r>
              <a:rPr sz="1500" b="1" spc="25" dirty="0">
                <a:latin typeface="+mj-lt"/>
                <a:cs typeface="Lucida Sans Unicode"/>
              </a:rPr>
              <a:t>third</a:t>
            </a:r>
            <a:r>
              <a:rPr sz="1500" b="1" spc="-165" dirty="0">
                <a:latin typeface="+mj-lt"/>
                <a:cs typeface="Lucida Sans Unicode"/>
              </a:rPr>
              <a:t> </a:t>
            </a:r>
            <a:r>
              <a:rPr sz="1500" b="1" spc="25" dirty="0">
                <a:latin typeface="+mj-lt"/>
                <a:cs typeface="Lucida Sans Unicode"/>
              </a:rPr>
              <a:t>parties</a:t>
            </a:r>
            <a:endParaRPr sz="1500" dirty="0">
              <a:latin typeface="+mj-lt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600" dirty="0">
              <a:latin typeface="+mj-lt"/>
              <a:cs typeface="Times New Roman"/>
            </a:endParaRPr>
          </a:p>
          <a:p>
            <a:pPr marL="298450" indent="-285750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500" spc="5" dirty="0" smtClean="0">
                <a:latin typeface="+mj-lt"/>
                <a:cs typeface="Lucida Sans Unicode"/>
              </a:rPr>
              <a:t>Applicants </a:t>
            </a:r>
            <a:r>
              <a:rPr sz="1500" u="sng" spc="5" dirty="0">
                <a:latin typeface="+mj-lt"/>
                <a:cs typeface="Lucida Sans Unicode"/>
              </a:rPr>
              <a:t>may </a:t>
            </a:r>
            <a:r>
              <a:rPr sz="1500" u="sng" spc="-20" dirty="0">
                <a:latin typeface="+mj-lt"/>
                <a:cs typeface="Lucida Sans Unicode"/>
              </a:rPr>
              <a:t>not </a:t>
            </a:r>
            <a:r>
              <a:rPr sz="1500" spc="-5" dirty="0">
                <a:latin typeface="+mj-lt"/>
                <a:cs typeface="Lucida Sans Unicode"/>
              </a:rPr>
              <a:t>propose </a:t>
            </a:r>
            <a:r>
              <a:rPr sz="1500" spc="-15" dirty="0">
                <a:latin typeface="+mj-lt"/>
                <a:cs typeface="Lucida Sans Unicode"/>
              </a:rPr>
              <a:t>financial </a:t>
            </a:r>
            <a:r>
              <a:rPr sz="1500" spc="-10" dirty="0">
                <a:latin typeface="+mj-lt"/>
                <a:cs typeface="Lucida Sans Unicode"/>
              </a:rPr>
              <a:t>support </a:t>
            </a:r>
            <a:r>
              <a:rPr sz="1500" spc="15" dirty="0">
                <a:latin typeface="+mj-lt"/>
                <a:cs typeface="Lucida Sans Unicode"/>
              </a:rPr>
              <a:t>to </a:t>
            </a:r>
            <a:r>
              <a:rPr sz="1500" dirty="0">
                <a:latin typeface="+mj-lt"/>
                <a:cs typeface="Lucida Sans Unicode"/>
              </a:rPr>
              <a:t>third</a:t>
            </a:r>
            <a:r>
              <a:rPr sz="1500" spc="-40" dirty="0">
                <a:latin typeface="+mj-lt"/>
                <a:cs typeface="Lucida Sans Unicode"/>
              </a:rPr>
              <a:t> </a:t>
            </a:r>
            <a:r>
              <a:rPr sz="1500" dirty="0">
                <a:latin typeface="+mj-lt"/>
                <a:cs typeface="Lucida Sans Unicode"/>
              </a:rPr>
              <a:t>parties.</a:t>
            </a:r>
          </a:p>
        </p:txBody>
      </p:sp>
      <p:sp>
        <p:nvSpPr>
          <p:cNvPr id="3" name="object 3"/>
          <p:cNvSpPr/>
          <p:nvPr/>
        </p:nvSpPr>
        <p:spPr>
          <a:xfrm>
            <a:off x="2838450" y="495300"/>
            <a:ext cx="3581400" cy="619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0875" y="1504061"/>
            <a:ext cx="7793355" cy="48359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0350" marR="358775" indent="-248285" algn="just">
              <a:lnSpc>
                <a:spcPts val="2030"/>
              </a:lnSpc>
              <a:tabLst>
                <a:tab pos="260350" algn="l"/>
              </a:tabLst>
            </a:pPr>
            <a:r>
              <a:rPr sz="1400" spc="10" dirty="0">
                <a:solidFill>
                  <a:srgbClr val="2CA1BE"/>
                </a:solidFill>
                <a:latin typeface="+mj-lt"/>
                <a:cs typeface="Wingdings 3"/>
              </a:rPr>
              <a:t></a:t>
            </a:r>
            <a:r>
              <a:rPr sz="1400" spc="10" dirty="0">
                <a:solidFill>
                  <a:srgbClr val="2CA1BE"/>
                </a:solidFill>
                <a:latin typeface="+mj-lt"/>
                <a:cs typeface="Times New Roman"/>
              </a:rPr>
              <a:t>	</a:t>
            </a:r>
            <a:r>
              <a:rPr sz="2100" spc="-10" dirty="0">
                <a:latin typeface="+mj-lt"/>
                <a:cs typeface="Lucida Sans Unicode"/>
              </a:rPr>
              <a:t>The </a:t>
            </a:r>
            <a:r>
              <a:rPr sz="2100" spc="10" dirty="0">
                <a:latin typeface="+mj-lt"/>
                <a:cs typeface="Lucida Sans Unicode"/>
              </a:rPr>
              <a:t>lead </a:t>
            </a:r>
            <a:r>
              <a:rPr sz="2100" dirty="0">
                <a:latin typeface="+mj-lt"/>
                <a:cs typeface="Lucida Sans Unicode"/>
              </a:rPr>
              <a:t>applicant </a:t>
            </a:r>
            <a:r>
              <a:rPr sz="2100" b="1" spc="55" dirty="0">
                <a:latin typeface="+mj-lt"/>
                <a:cs typeface="Lucida Sans Unicode"/>
              </a:rPr>
              <a:t>may </a:t>
            </a:r>
            <a:r>
              <a:rPr sz="2100" spc="-10" dirty="0">
                <a:latin typeface="+mj-lt"/>
                <a:cs typeface="Lucida Sans Unicode"/>
              </a:rPr>
              <a:t>submit </a:t>
            </a:r>
            <a:r>
              <a:rPr sz="2100" spc="-20" dirty="0">
                <a:latin typeface="+mj-lt"/>
                <a:cs typeface="Lucida Sans Unicode"/>
              </a:rPr>
              <a:t>more </a:t>
            </a:r>
            <a:r>
              <a:rPr sz="2100" spc="10" dirty="0">
                <a:latin typeface="+mj-lt"/>
                <a:cs typeface="Lucida Sans Unicode"/>
              </a:rPr>
              <a:t>than</a:t>
            </a:r>
            <a:r>
              <a:rPr sz="2100" spc="-285" dirty="0">
                <a:latin typeface="+mj-lt"/>
                <a:cs typeface="Lucida Sans Unicode"/>
              </a:rPr>
              <a:t> </a:t>
            </a:r>
            <a:r>
              <a:rPr sz="2100" dirty="0">
                <a:latin typeface="+mj-lt"/>
                <a:cs typeface="Lucida Sans Unicode"/>
              </a:rPr>
              <a:t>1</a:t>
            </a:r>
            <a:r>
              <a:rPr sz="2100" spc="-50" dirty="0">
                <a:latin typeface="+mj-lt"/>
                <a:cs typeface="Lucida Sans Unicode"/>
              </a:rPr>
              <a:t> </a:t>
            </a:r>
            <a:r>
              <a:rPr sz="2100" spc="5" dirty="0">
                <a:latin typeface="+mj-lt"/>
                <a:cs typeface="Lucida Sans Unicode"/>
              </a:rPr>
              <a:t>application </a:t>
            </a:r>
            <a:r>
              <a:rPr sz="2100" dirty="0">
                <a:latin typeface="+mj-lt"/>
                <a:cs typeface="Lucida Sans Unicode"/>
              </a:rPr>
              <a:t> </a:t>
            </a:r>
            <a:r>
              <a:rPr sz="2100" spc="-5" dirty="0">
                <a:latin typeface="+mj-lt"/>
                <a:cs typeface="Lucida Sans Unicode"/>
              </a:rPr>
              <a:t>under this </a:t>
            </a:r>
            <a:r>
              <a:rPr sz="2100" dirty="0">
                <a:latin typeface="+mj-lt"/>
                <a:cs typeface="Lucida Sans Unicode"/>
              </a:rPr>
              <a:t>call </a:t>
            </a:r>
            <a:r>
              <a:rPr sz="2100" spc="-15" dirty="0">
                <a:latin typeface="+mj-lt"/>
                <a:cs typeface="Lucida Sans Unicode"/>
              </a:rPr>
              <a:t>for </a:t>
            </a:r>
            <a:r>
              <a:rPr sz="2100" spc="-5" dirty="0">
                <a:latin typeface="+mj-lt"/>
                <a:cs typeface="Lucida Sans Unicode"/>
              </a:rPr>
              <a:t>proposals, but </a:t>
            </a:r>
            <a:r>
              <a:rPr sz="2100" spc="-20" dirty="0">
                <a:latin typeface="+mj-lt"/>
                <a:cs typeface="Lucida Sans Unicode"/>
              </a:rPr>
              <a:t>not more </a:t>
            </a:r>
            <a:r>
              <a:rPr sz="2100" spc="10" dirty="0">
                <a:latin typeface="+mj-lt"/>
                <a:cs typeface="Lucida Sans Unicode"/>
              </a:rPr>
              <a:t>than </a:t>
            </a:r>
            <a:r>
              <a:rPr sz="2100" dirty="0">
                <a:latin typeface="+mj-lt"/>
                <a:cs typeface="Lucida Sans Unicode"/>
              </a:rPr>
              <a:t>2  applications.</a:t>
            </a:r>
          </a:p>
          <a:p>
            <a:pPr algn="just">
              <a:lnSpc>
                <a:spcPct val="100000"/>
              </a:lnSpc>
              <a:spcBef>
                <a:spcPts val="15"/>
              </a:spcBef>
            </a:pPr>
            <a:endParaRPr sz="2400" dirty="0">
              <a:latin typeface="+mj-lt"/>
              <a:cs typeface="Times New Roman"/>
            </a:endParaRPr>
          </a:p>
          <a:p>
            <a:pPr marL="354965" marR="5080" indent="-342900" algn="just">
              <a:lnSpc>
                <a:spcPts val="203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100" spc="-10" dirty="0" smtClean="0">
                <a:latin typeface="+mj-lt"/>
                <a:cs typeface="Lucida Sans Unicode"/>
              </a:rPr>
              <a:t>The</a:t>
            </a:r>
            <a:r>
              <a:rPr sz="2100" spc="-114" dirty="0" smtClean="0">
                <a:latin typeface="+mj-lt"/>
                <a:cs typeface="Lucida Sans Unicode"/>
              </a:rPr>
              <a:t> </a:t>
            </a:r>
            <a:r>
              <a:rPr sz="2100" spc="10" dirty="0">
                <a:latin typeface="+mj-lt"/>
                <a:cs typeface="Lucida Sans Unicode"/>
              </a:rPr>
              <a:t>lead</a:t>
            </a:r>
            <a:r>
              <a:rPr sz="2100" spc="-45" dirty="0">
                <a:latin typeface="+mj-lt"/>
                <a:cs typeface="Lucida Sans Unicode"/>
              </a:rPr>
              <a:t> </a:t>
            </a:r>
            <a:r>
              <a:rPr sz="2100" dirty="0">
                <a:latin typeface="+mj-lt"/>
                <a:cs typeface="Lucida Sans Unicode"/>
              </a:rPr>
              <a:t>applicant</a:t>
            </a:r>
            <a:r>
              <a:rPr sz="2100" spc="15" dirty="0">
                <a:latin typeface="+mj-lt"/>
                <a:cs typeface="Lucida Sans Unicode"/>
              </a:rPr>
              <a:t> </a:t>
            </a:r>
            <a:r>
              <a:rPr sz="2100" b="1" spc="55" dirty="0">
                <a:latin typeface="+mj-lt"/>
                <a:cs typeface="Lucida Sans Unicode"/>
              </a:rPr>
              <a:t>may</a:t>
            </a:r>
            <a:r>
              <a:rPr sz="2100" b="1" spc="-120" dirty="0">
                <a:latin typeface="+mj-lt"/>
                <a:cs typeface="Lucida Sans Unicode"/>
              </a:rPr>
              <a:t> </a:t>
            </a:r>
            <a:r>
              <a:rPr sz="2100" b="1" spc="30" dirty="0">
                <a:latin typeface="+mj-lt"/>
                <a:cs typeface="Lucida Sans Unicode"/>
              </a:rPr>
              <a:t>not</a:t>
            </a:r>
            <a:r>
              <a:rPr sz="2100" b="1" spc="-160" dirty="0">
                <a:latin typeface="+mj-lt"/>
                <a:cs typeface="Lucida Sans Unicode"/>
              </a:rPr>
              <a:t> </a:t>
            </a:r>
            <a:r>
              <a:rPr sz="2100" spc="10" dirty="0">
                <a:latin typeface="+mj-lt"/>
                <a:cs typeface="Lucida Sans Unicode"/>
              </a:rPr>
              <a:t>be</a:t>
            </a:r>
            <a:r>
              <a:rPr sz="2100" spc="-40" dirty="0">
                <a:latin typeface="+mj-lt"/>
                <a:cs typeface="Lucida Sans Unicode"/>
              </a:rPr>
              <a:t> </a:t>
            </a:r>
            <a:r>
              <a:rPr sz="2100" spc="15" dirty="0">
                <a:latin typeface="+mj-lt"/>
                <a:cs typeface="Lucida Sans Unicode"/>
              </a:rPr>
              <a:t>awarded</a:t>
            </a:r>
            <a:r>
              <a:rPr sz="2100" spc="-114" dirty="0">
                <a:latin typeface="+mj-lt"/>
                <a:cs typeface="Lucida Sans Unicode"/>
              </a:rPr>
              <a:t> </a:t>
            </a:r>
            <a:r>
              <a:rPr sz="2100" spc="-20" dirty="0">
                <a:latin typeface="+mj-lt"/>
                <a:cs typeface="Lucida Sans Unicode"/>
              </a:rPr>
              <a:t>more</a:t>
            </a:r>
            <a:r>
              <a:rPr sz="2100" spc="35" dirty="0">
                <a:latin typeface="+mj-lt"/>
                <a:cs typeface="Lucida Sans Unicode"/>
              </a:rPr>
              <a:t> </a:t>
            </a:r>
            <a:r>
              <a:rPr sz="2100" spc="10" dirty="0">
                <a:latin typeface="+mj-lt"/>
                <a:cs typeface="Lucida Sans Unicode"/>
              </a:rPr>
              <a:t>than</a:t>
            </a:r>
            <a:r>
              <a:rPr sz="2100" spc="-25" dirty="0">
                <a:latin typeface="+mj-lt"/>
                <a:cs typeface="Lucida Sans Unicode"/>
              </a:rPr>
              <a:t> </a:t>
            </a:r>
            <a:r>
              <a:rPr sz="2100" dirty="0">
                <a:latin typeface="+mj-lt"/>
                <a:cs typeface="Lucida Sans Unicode"/>
              </a:rPr>
              <a:t>1</a:t>
            </a:r>
            <a:r>
              <a:rPr sz="2100" spc="-50" dirty="0">
                <a:latin typeface="+mj-lt"/>
                <a:cs typeface="Lucida Sans Unicode"/>
              </a:rPr>
              <a:t> </a:t>
            </a:r>
            <a:r>
              <a:rPr sz="2100" spc="-15" dirty="0">
                <a:latin typeface="+mj-lt"/>
                <a:cs typeface="Lucida Sans Unicode"/>
              </a:rPr>
              <a:t>grant </a:t>
            </a:r>
            <a:r>
              <a:rPr sz="2100" dirty="0">
                <a:latin typeface="+mj-lt"/>
                <a:cs typeface="Lucida Sans Unicode"/>
              </a:rPr>
              <a:t> </a:t>
            </a:r>
            <a:r>
              <a:rPr sz="2100" spc="-5" dirty="0">
                <a:latin typeface="+mj-lt"/>
                <a:cs typeface="Lucida Sans Unicode"/>
              </a:rPr>
              <a:t>under this call </a:t>
            </a:r>
            <a:r>
              <a:rPr sz="2100" spc="-15" dirty="0">
                <a:latin typeface="+mj-lt"/>
                <a:cs typeface="Lucida Sans Unicode"/>
              </a:rPr>
              <a:t>for</a:t>
            </a:r>
            <a:r>
              <a:rPr sz="2100" spc="-75" dirty="0">
                <a:latin typeface="+mj-lt"/>
                <a:cs typeface="Lucida Sans Unicode"/>
              </a:rPr>
              <a:t> </a:t>
            </a:r>
            <a:r>
              <a:rPr sz="2100" spc="-10" dirty="0">
                <a:latin typeface="+mj-lt"/>
                <a:cs typeface="Lucida Sans Unicode"/>
              </a:rPr>
              <a:t>proposals.</a:t>
            </a:r>
            <a:endParaRPr sz="210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15"/>
              </a:spcBef>
            </a:pPr>
            <a:endParaRPr sz="2400" dirty="0">
              <a:latin typeface="+mj-lt"/>
              <a:cs typeface="Times New Roman"/>
            </a:endParaRPr>
          </a:p>
          <a:p>
            <a:pPr marL="354965" marR="183515" indent="-342900" algn="just">
              <a:lnSpc>
                <a:spcPts val="203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100" spc="-10" dirty="0" smtClean="0">
                <a:latin typeface="+mj-lt"/>
                <a:cs typeface="Lucida Sans Unicode"/>
              </a:rPr>
              <a:t>The </a:t>
            </a:r>
            <a:r>
              <a:rPr sz="2100" spc="10" dirty="0">
                <a:latin typeface="+mj-lt"/>
                <a:cs typeface="Lucida Sans Unicode"/>
              </a:rPr>
              <a:t>lead </a:t>
            </a:r>
            <a:r>
              <a:rPr sz="2100" dirty="0">
                <a:latin typeface="+mj-lt"/>
                <a:cs typeface="Lucida Sans Unicode"/>
              </a:rPr>
              <a:t>applicant </a:t>
            </a:r>
            <a:r>
              <a:rPr sz="2100" b="1" spc="55" dirty="0">
                <a:latin typeface="+mj-lt"/>
                <a:cs typeface="Lucida Sans Unicode"/>
              </a:rPr>
              <a:t>may </a:t>
            </a:r>
            <a:r>
              <a:rPr sz="2100" spc="10" dirty="0">
                <a:latin typeface="+mj-lt"/>
                <a:cs typeface="Lucida Sans Unicode"/>
              </a:rPr>
              <a:t>be </a:t>
            </a:r>
            <a:r>
              <a:rPr sz="2100" dirty="0">
                <a:latin typeface="+mj-lt"/>
                <a:cs typeface="Lucida Sans Unicode"/>
              </a:rPr>
              <a:t>a </a:t>
            </a:r>
            <a:r>
              <a:rPr sz="2100" spc="-5" dirty="0">
                <a:latin typeface="+mj-lt"/>
                <a:cs typeface="Lucida Sans Unicode"/>
              </a:rPr>
              <a:t>co-applicant </a:t>
            </a:r>
            <a:r>
              <a:rPr sz="2100" spc="-10" dirty="0">
                <a:latin typeface="+mj-lt"/>
                <a:cs typeface="Lucida Sans Unicode"/>
              </a:rPr>
              <a:t>or</a:t>
            </a:r>
            <a:r>
              <a:rPr sz="2100" spc="-400" dirty="0">
                <a:latin typeface="+mj-lt"/>
                <a:cs typeface="Lucida Sans Unicode"/>
              </a:rPr>
              <a:t> </a:t>
            </a:r>
            <a:r>
              <a:rPr sz="2100" spc="15" dirty="0">
                <a:latin typeface="+mj-lt"/>
                <a:cs typeface="Lucida Sans Unicode"/>
              </a:rPr>
              <a:t>an</a:t>
            </a:r>
            <a:r>
              <a:rPr sz="2100" spc="-20" dirty="0">
                <a:latin typeface="+mj-lt"/>
                <a:cs typeface="Lucida Sans Unicode"/>
              </a:rPr>
              <a:t> </a:t>
            </a:r>
            <a:r>
              <a:rPr sz="2100" spc="5" dirty="0">
                <a:latin typeface="+mj-lt"/>
                <a:cs typeface="Lucida Sans Unicode"/>
              </a:rPr>
              <a:t>affiliated </a:t>
            </a:r>
            <a:r>
              <a:rPr sz="2100" dirty="0">
                <a:latin typeface="+mj-lt"/>
                <a:cs typeface="Lucida Sans Unicode"/>
              </a:rPr>
              <a:t> </a:t>
            </a:r>
            <a:r>
              <a:rPr sz="2100" spc="5" dirty="0">
                <a:latin typeface="+mj-lt"/>
                <a:cs typeface="Lucida Sans Unicode"/>
              </a:rPr>
              <a:t>entity </a:t>
            </a:r>
            <a:r>
              <a:rPr sz="2100" spc="-5" dirty="0">
                <a:latin typeface="+mj-lt"/>
                <a:cs typeface="Lucida Sans Unicode"/>
              </a:rPr>
              <a:t>in </a:t>
            </a:r>
            <a:r>
              <a:rPr sz="2100" dirty="0">
                <a:latin typeface="+mj-lt"/>
                <a:cs typeface="Lucida Sans Unicode"/>
              </a:rPr>
              <a:t>another </a:t>
            </a:r>
            <a:r>
              <a:rPr sz="2100" spc="5" dirty="0">
                <a:latin typeface="+mj-lt"/>
                <a:cs typeface="Lucida Sans Unicode"/>
              </a:rPr>
              <a:t>application </a:t>
            </a:r>
            <a:r>
              <a:rPr sz="2100" spc="15" dirty="0">
                <a:latin typeface="+mj-lt"/>
                <a:cs typeface="Lucida Sans Unicode"/>
              </a:rPr>
              <a:t>at </a:t>
            </a:r>
            <a:r>
              <a:rPr sz="2100" dirty="0">
                <a:latin typeface="+mj-lt"/>
                <a:cs typeface="Lucida Sans Unicode"/>
              </a:rPr>
              <a:t>the same</a:t>
            </a:r>
            <a:r>
              <a:rPr sz="2100" spc="-395" dirty="0">
                <a:latin typeface="+mj-lt"/>
                <a:cs typeface="Lucida Sans Unicode"/>
              </a:rPr>
              <a:t> </a:t>
            </a:r>
            <a:r>
              <a:rPr sz="2100" spc="5" dirty="0">
                <a:latin typeface="+mj-lt"/>
                <a:cs typeface="Lucida Sans Unicode"/>
              </a:rPr>
              <a:t>time.</a:t>
            </a:r>
            <a:endParaRPr sz="210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35"/>
              </a:spcBef>
            </a:pPr>
            <a:endParaRPr sz="2450" dirty="0">
              <a:latin typeface="+mj-lt"/>
              <a:cs typeface="Times New Roman"/>
            </a:endParaRPr>
          </a:p>
          <a:p>
            <a:pPr marL="354965" marR="433705" indent="-342900" algn="just">
              <a:lnSpc>
                <a:spcPts val="203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100" dirty="0" smtClean="0">
                <a:latin typeface="+mj-lt"/>
                <a:cs typeface="Lucida Sans Unicode"/>
              </a:rPr>
              <a:t>A</a:t>
            </a:r>
            <a:r>
              <a:rPr sz="2100" spc="-90" dirty="0" smtClean="0">
                <a:latin typeface="+mj-lt"/>
                <a:cs typeface="Lucida Sans Unicode"/>
              </a:rPr>
              <a:t> </a:t>
            </a:r>
            <a:r>
              <a:rPr sz="2100" dirty="0">
                <a:latin typeface="+mj-lt"/>
                <a:cs typeface="Lucida Sans Unicode"/>
              </a:rPr>
              <a:t>co-applicant/affiliated</a:t>
            </a:r>
            <a:r>
              <a:rPr sz="2100" spc="-110" dirty="0">
                <a:latin typeface="+mj-lt"/>
                <a:cs typeface="Lucida Sans Unicode"/>
              </a:rPr>
              <a:t> </a:t>
            </a:r>
            <a:r>
              <a:rPr sz="2100" spc="5" dirty="0">
                <a:latin typeface="+mj-lt"/>
                <a:cs typeface="Lucida Sans Unicode"/>
              </a:rPr>
              <a:t>entity</a:t>
            </a:r>
            <a:r>
              <a:rPr sz="2100" spc="30" dirty="0">
                <a:latin typeface="+mj-lt"/>
                <a:cs typeface="Lucida Sans Unicode"/>
              </a:rPr>
              <a:t> </a:t>
            </a:r>
            <a:r>
              <a:rPr sz="2100" b="1" spc="55" dirty="0">
                <a:latin typeface="+mj-lt"/>
                <a:cs typeface="Lucida Sans Unicode"/>
              </a:rPr>
              <a:t>may</a:t>
            </a:r>
            <a:r>
              <a:rPr sz="2100" b="1" spc="-114" dirty="0">
                <a:latin typeface="+mj-lt"/>
                <a:cs typeface="Lucida Sans Unicode"/>
              </a:rPr>
              <a:t> </a:t>
            </a:r>
            <a:r>
              <a:rPr sz="2100" b="1" spc="30" dirty="0">
                <a:latin typeface="+mj-lt"/>
                <a:cs typeface="Lucida Sans Unicode"/>
              </a:rPr>
              <a:t>not</a:t>
            </a:r>
            <a:r>
              <a:rPr sz="2100" b="1" spc="-155" dirty="0">
                <a:latin typeface="+mj-lt"/>
                <a:cs typeface="Lucida Sans Unicode"/>
              </a:rPr>
              <a:t> </a:t>
            </a:r>
            <a:r>
              <a:rPr sz="2100" spc="10" dirty="0">
                <a:latin typeface="+mj-lt"/>
                <a:cs typeface="Lucida Sans Unicode"/>
              </a:rPr>
              <a:t>be</a:t>
            </a:r>
            <a:r>
              <a:rPr sz="2100" spc="-35" dirty="0">
                <a:latin typeface="+mj-lt"/>
                <a:cs typeface="Lucida Sans Unicode"/>
              </a:rPr>
              <a:t> </a:t>
            </a:r>
            <a:r>
              <a:rPr sz="2100" dirty="0">
                <a:latin typeface="+mj-lt"/>
                <a:cs typeface="Lucida Sans Unicode"/>
              </a:rPr>
              <a:t>the</a:t>
            </a:r>
            <a:r>
              <a:rPr sz="2100" spc="-35" dirty="0">
                <a:latin typeface="+mj-lt"/>
                <a:cs typeface="Lucida Sans Unicode"/>
              </a:rPr>
              <a:t> </a:t>
            </a:r>
            <a:r>
              <a:rPr sz="2100" spc="-10" dirty="0">
                <a:latin typeface="+mj-lt"/>
                <a:cs typeface="Lucida Sans Unicode"/>
              </a:rPr>
              <a:t>co- </a:t>
            </a:r>
            <a:r>
              <a:rPr sz="2100" dirty="0">
                <a:latin typeface="+mj-lt"/>
                <a:cs typeface="Lucida Sans Unicode"/>
              </a:rPr>
              <a:t> applicant </a:t>
            </a:r>
            <a:r>
              <a:rPr sz="2100" spc="-10" dirty="0">
                <a:latin typeface="+mj-lt"/>
                <a:cs typeface="Lucida Sans Unicode"/>
              </a:rPr>
              <a:t>or </a:t>
            </a:r>
            <a:r>
              <a:rPr sz="2100" spc="5" dirty="0">
                <a:latin typeface="+mj-lt"/>
                <a:cs typeface="Lucida Sans Unicode"/>
              </a:rPr>
              <a:t>affiliated entity </a:t>
            </a:r>
            <a:r>
              <a:rPr sz="2100" spc="-5" dirty="0">
                <a:latin typeface="+mj-lt"/>
                <a:cs typeface="Lucida Sans Unicode"/>
              </a:rPr>
              <a:t>in </a:t>
            </a:r>
            <a:r>
              <a:rPr sz="2100" spc="-20" dirty="0">
                <a:latin typeface="+mj-lt"/>
                <a:cs typeface="Lucida Sans Unicode"/>
              </a:rPr>
              <a:t>more </a:t>
            </a:r>
            <a:r>
              <a:rPr sz="2100" spc="10" dirty="0">
                <a:latin typeface="+mj-lt"/>
                <a:cs typeface="Lucida Sans Unicode"/>
              </a:rPr>
              <a:t>than </a:t>
            </a:r>
            <a:r>
              <a:rPr sz="2100" dirty="0">
                <a:latin typeface="+mj-lt"/>
                <a:cs typeface="Lucida Sans Unicode"/>
              </a:rPr>
              <a:t>1</a:t>
            </a:r>
            <a:r>
              <a:rPr sz="2100" spc="-260" dirty="0">
                <a:latin typeface="+mj-lt"/>
                <a:cs typeface="Lucida Sans Unicode"/>
              </a:rPr>
              <a:t> </a:t>
            </a:r>
            <a:r>
              <a:rPr sz="2100" spc="5" dirty="0">
                <a:latin typeface="+mj-lt"/>
                <a:cs typeface="Lucida Sans Unicode"/>
              </a:rPr>
              <a:t>application  </a:t>
            </a:r>
            <a:r>
              <a:rPr sz="2100" spc="-5" dirty="0">
                <a:latin typeface="+mj-lt"/>
                <a:cs typeface="Lucida Sans Unicode"/>
              </a:rPr>
              <a:t>under this call </a:t>
            </a:r>
            <a:r>
              <a:rPr sz="2100" spc="-15" dirty="0">
                <a:latin typeface="+mj-lt"/>
                <a:cs typeface="Lucida Sans Unicode"/>
              </a:rPr>
              <a:t>for</a:t>
            </a:r>
            <a:r>
              <a:rPr sz="2100" spc="-75" dirty="0">
                <a:latin typeface="+mj-lt"/>
                <a:cs typeface="Lucida Sans Unicode"/>
              </a:rPr>
              <a:t> </a:t>
            </a:r>
            <a:r>
              <a:rPr sz="2100" spc="-10" dirty="0">
                <a:latin typeface="+mj-lt"/>
                <a:cs typeface="Lucida Sans Unicode"/>
              </a:rPr>
              <a:t>proposals.</a:t>
            </a:r>
            <a:endParaRPr sz="210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15"/>
              </a:spcBef>
            </a:pPr>
            <a:endParaRPr sz="2400" dirty="0">
              <a:latin typeface="+mj-lt"/>
              <a:cs typeface="Times New Roman"/>
            </a:endParaRPr>
          </a:p>
          <a:p>
            <a:pPr marL="354965" marR="56515" indent="-342900" algn="just">
              <a:lnSpc>
                <a:spcPts val="203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100" dirty="0" smtClean="0">
                <a:latin typeface="+mj-lt"/>
                <a:cs typeface="Lucida Sans Unicode"/>
              </a:rPr>
              <a:t>A</a:t>
            </a:r>
            <a:r>
              <a:rPr sz="2100" spc="-90" dirty="0" smtClean="0">
                <a:latin typeface="+mj-lt"/>
                <a:cs typeface="Lucida Sans Unicode"/>
              </a:rPr>
              <a:t> </a:t>
            </a:r>
            <a:r>
              <a:rPr sz="2100" dirty="0">
                <a:latin typeface="+mj-lt"/>
                <a:cs typeface="Lucida Sans Unicode"/>
              </a:rPr>
              <a:t>co-applicant/affiliated</a:t>
            </a:r>
            <a:r>
              <a:rPr sz="2100" spc="-110" dirty="0">
                <a:latin typeface="+mj-lt"/>
                <a:cs typeface="Lucida Sans Unicode"/>
              </a:rPr>
              <a:t> </a:t>
            </a:r>
            <a:r>
              <a:rPr sz="2100" spc="5" dirty="0">
                <a:latin typeface="+mj-lt"/>
                <a:cs typeface="Lucida Sans Unicode"/>
              </a:rPr>
              <a:t>entity</a:t>
            </a:r>
            <a:r>
              <a:rPr sz="2100" spc="35" dirty="0">
                <a:latin typeface="+mj-lt"/>
                <a:cs typeface="Lucida Sans Unicode"/>
              </a:rPr>
              <a:t> </a:t>
            </a:r>
            <a:r>
              <a:rPr sz="2100" b="1" spc="55" dirty="0">
                <a:latin typeface="+mj-lt"/>
                <a:cs typeface="Lucida Sans Unicode"/>
              </a:rPr>
              <a:t>may</a:t>
            </a:r>
            <a:r>
              <a:rPr sz="2100" b="1" spc="-114" dirty="0">
                <a:latin typeface="+mj-lt"/>
                <a:cs typeface="Lucida Sans Unicode"/>
              </a:rPr>
              <a:t> </a:t>
            </a:r>
            <a:r>
              <a:rPr sz="2100" b="1" spc="30" dirty="0">
                <a:latin typeface="+mj-lt"/>
                <a:cs typeface="Lucida Sans Unicode"/>
              </a:rPr>
              <a:t>not</a:t>
            </a:r>
            <a:r>
              <a:rPr sz="2100" b="1" spc="-155" dirty="0">
                <a:latin typeface="+mj-lt"/>
                <a:cs typeface="Lucida Sans Unicode"/>
              </a:rPr>
              <a:t> </a:t>
            </a:r>
            <a:r>
              <a:rPr sz="2100" spc="10" dirty="0">
                <a:latin typeface="+mj-lt"/>
                <a:cs typeface="Lucida Sans Unicode"/>
              </a:rPr>
              <a:t>be</a:t>
            </a:r>
            <a:r>
              <a:rPr sz="2100" spc="-35" dirty="0">
                <a:latin typeface="+mj-lt"/>
                <a:cs typeface="Lucida Sans Unicode"/>
              </a:rPr>
              <a:t> </a:t>
            </a:r>
            <a:r>
              <a:rPr sz="2100" spc="15" dirty="0">
                <a:latin typeface="+mj-lt"/>
                <a:cs typeface="Lucida Sans Unicode"/>
              </a:rPr>
              <a:t>awarded</a:t>
            </a:r>
            <a:r>
              <a:rPr sz="2100" spc="-110" dirty="0">
                <a:latin typeface="+mj-lt"/>
                <a:cs typeface="Lucida Sans Unicode"/>
              </a:rPr>
              <a:t> </a:t>
            </a:r>
            <a:r>
              <a:rPr sz="2100" spc="-20" dirty="0">
                <a:latin typeface="+mj-lt"/>
                <a:cs typeface="Lucida Sans Unicode"/>
              </a:rPr>
              <a:t>more </a:t>
            </a:r>
            <a:r>
              <a:rPr sz="2100" dirty="0">
                <a:latin typeface="+mj-lt"/>
                <a:cs typeface="Lucida Sans Unicode"/>
              </a:rPr>
              <a:t> </a:t>
            </a:r>
            <a:r>
              <a:rPr sz="2100" spc="10" dirty="0">
                <a:latin typeface="+mj-lt"/>
                <a:cs typeface="Lucida Sans Unicode"/>
              </a:rPr>
              <a:t>than </a:t>
            </a:r>
            <a:r>
              <a:rPr sz="2100" dirty="0">
                <a:latin typeface="+mj-lt"/>
                <a:cs typeface="Lucida Sans Unicode"/>
              </a:rPr>
              <a:t>1 </a:t>
            </a:r>
            <a:r>
              <a:rPr sz="2100" spc="-15" dirty="0">
                <a:latin typeface="+mj-lt"/>
                <a:cs typeface="Lucida Sans Unicode"/>
              </a:rPr>
              <a:t>grant </a:t>
            </a:r>
            <a:r>
              <a:rPr sz="2100" spc="-5" dirty="0">
                <a:latin typeface="+mj-lt"/>
                <a:cs typeface="Lucida Sans Unicode"/>
              </a:rPr>
              <a:t>under this call </a:t>
            </a:r>
            <a:r>
              <a:rPr sz="2100" spc="-15" dirty="0">
                <a:latin typeface="+mj-lt"/>
                <a:cs typeface="Lucida Sans Unicode"/>
              </a:rPr>
              <a:t>for</a:t>
            </a:r>
            <a:r>
              <a:rPr sz="2100" spc="-95" dirty="0">
                <a:latin typeface="+mj-lt"/>
                <a:cs typeface="Lucida Sans Unicode"/>
              </a:rPr>
              <a:t> </a:t>
            </a:r>
            <a:r>
              <a:rPr sz="2100" spc="-10" dirty="0">
                <a:latin typeface="+mj-lt"/>
                <a:cs typeface="Lucida Sans Unicode"/>
              </a:rPr>
              <a:t>proposals.</a:t>
            </a:r>
            <a:endParaRPr sz="2100" dirty="0">
              <a:latin typeface="+mj-lt"/>
              <a:cs typeface="Lucida Sans Unicode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42925" y="0"/>
            <a:ext cx="8143875" cy="1733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33375" y="1419225"/>
            <a:ext cx="533400" cy="5238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36575" y="1895353"/>
            <a:ext cx="8093709" cy="27913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4965" marR="17145" indent="-342900" algn="just">
              <a:lnSpc>
                <a:spcPct val="101699"/>
              </a:lnSpc>
              <a:buFont typeface="Wingdings" panose="05000000000000000000" pitchFamily="2" charset="2"/>
              <a:buChar char="Ø"/>
            </a:pPr>
            <a:r>
              <a:rPr sz="2000" b="1" dirty="0" smtClean="0">
                <a:latin typeface="+mj-lt"/>
                <a:cs typeface="Lucida Sans Unicode"/>
              </a:rPr>
              <a:t>Documents </a:t>
            </a:r>
            <a:r>
              <a:rPr sz="2000" b="1" spc="-10" dirty="0">
                <a:latin typeface="+mj-lt"/>
                <a:cs typeface="Lucida Sans Unicode"/>
              </a:rPr>
              <a:t>which </a:t>
            </a:r>
            <a:r>
              <a:rPr sz="2000" b="1" spc="-5" dirty="0">
                <a:latin typeface="+mj-lt"/>
                <a:cs typeface="Lucida Sans Unicode"/>
              </a:rPr>
              <a:t>should </a:t>
            </a:r>
            <a:r>
              <a:rPr sz="2000" b="1" spc="-10" dirty="0">
                <a:latin typeface="+mj-lt"/>
                <a:cs typeface="Lucida Sans Unicode"/>
              </a:rPr>
              <a:t>be </a:t>
            </a:r>
            <a:r>
              <a:rPr sz="2000" b="1" spc="-5" dirty="0">
                <a:latin typeface="+mj-lt"/>
                <a:cs typeface="Lucida Sans Unicode"/>
              </a:rPr>
              <a:t>submitted </a:t>
            </a:r>
            <a:r>
              <a:rPr sz="2000" b="1" spc="-10" dirty="0">
                <a:latin typeface="+mj-lt"/>
                <a:cs typeface="Lucida Sans Unicode"/>
              </a:rPr>
              <a:t>in </a:t>
            </a:r>
            <a:r>
              <a:rPr sz="2000" b="1" dirty="0">
                <a:latin typeface="+mj-lt"/>
                <a:cs typeface="Lucida Sans Unicode"/>
              </a:rPr>
              <a:t>the first  </a:t>
            </a:r>
            <a:r>
              <a:rPr sz="2000" b="1" spc="35" dirty="0">
                <a:latin typeface="+mj-lt"/>
                <a:cs typeface="Lucida Sans Unicode"/>
              </a:rPr>
              <a:t>phase:</a:t>
            </a:r>
            <a:endParaRPr sz="200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20"/>
              </a:spcBef>
            </a:pPr>
            <a:endParaRPr sz="2000" dirty="0">
              <a:latin typeface="+mj-lt"/>
              <a:cs typeface="Times New Roman"/>
            </a:endParaRPr>
          </a:p>
          <a:p>
            <a:pPr marL="354965" marR="5080" indent="-342900" algn="just">
              <a:lnSpc>
                <a:spcPct val="100400"/>
              </a:lnSpc>
              <a:buFont typeface="Wingdings" panose="05000000000000000000" pitchFamily="2" charset="2"/>
              <a:buChar char="Ø"/>
            </a:pPr>
            <a:r>
              <a:rPr sz="2000" dirty="0" smtClean="0">
                <a:latin typeface="+mj-lt"/>
                <a:cs typeface="Lucida Sans Unicode"/>
              </a:rPr>
              <a:t>Annex </a:t>
            </a:r>
            <a:r>
              <a:rPr sz="2000" spc="-5" dirty="0">
                <a:latin typeface="+mj-lt"/>
                <a:cs typeface="Lucida Sans Unicode"/>
              </a:rPr>
              <a:t>A: </a:t>
            </a:r>
            <a:r>
              <a:rPr sz="2000" dirty="0">
                <a:latin typeface="+mj-lt"/>
                <a:cs typeface="Lucida Sans Unicode"/>
              </a:rPr>
              <a:t>Grant </a:t>
            </a:r>
            <a:r>
              <a:rPr sz="2000" spc="-10" dirty="0">
                <a:latin typeface="+mj-lt"/>
                <a:cs typeface="Lucida Sans Unicode"/>
              </a:rPr>
              <a:t>Application </a:t>
            </a:r>
            <a:r>
              <a:rPr sz="2000" dirty="0">
                <a:latin typeface="+mj-lt"/>
                <a:cs typeface="Lucida Sans Unicode"/>
              </a:rPr>
              <a:t>Form - </a:t>
            </a:r>
            <a:r>
              <a:rPr sz="2000" spc="-10" dirty="0">
                <a:latin typeface="+mj-lt"/>
                <a:cs typeface="Lucida Sans Unicode"/>
              </a:rPr>
              <a:t>Section </a:t>
            </a:r>
            <a:r>
              <a:rPr sz="2000" spc="-5" dirty="0">
                <a:latin typeface="+mj-lt"/>
                <a:cs typeface="Lucida Sans Unicode"/>
              </a:rPr>
              <a:t>A:  Concept </a:t>
            </a:r>
            <a:r>
              <a:rPr sz="2000" spc="10" dirty="0">
                <a:latin typeface="+mj-lt"/>
                <a:cs typeface="Lucida Sans Unicode"/>
              </a:rPr>
              <a:t>Note </a:t>
            </a:r>
            <a:r>
              <a:rPr sz="2000" spc="-5" dirty="0">
                <a:latin typeface="+mj-lt"/>
                <a:cs typeface="Lucida Sans Unicode"/>
              </a:rPr>
              <a:t>(CONCEPT </a:t>
            </a:r>
            <a:r>
              <a:rPr sz="2000" dirty="0">
                <a:latin typeface="+mj-lt"/>
                <a:cs typeface="Lucida Sans Unicode"/>
              </a:rPr>
              <a:t>NOTE - </a:t>
            </a:r>
            <a:r>
              <a:rPr sz="2000" b="1" spc="15" dirty="0">
                <a:latin typeface="+mj-lt"/>
                <a:cs typeface="Lucida Sans Unicode"/>
              </a:rPr>
              <a:t>PART </a:t>
            </a:r>
            <a:r>
              <a:rPr sz="2000" b="1" dirty="0">
                <a:latin typeface="+mj-lt"/>
                <a:cs typeface="Lucida Sans Unicode"/>
              </a:rPr>
              <a:t>A </a:t>
            </a:r>
            <a:r>
              <a:rPr sz="2000" spc="10" dirty="0">
                <a:latin typeface="+mj-lt"/>
                <a:cs typeface="Lucida Sans Unicode"/>
              </a:rPr>
              <a:t>of </a:t>
            </a:r>
            <a:r>
              <a:rPr sz="2000" dirty="0">
                <a:latin typeface="+mj-lt"/>
                <a:cs typeface="Lucida Sans Unicode"/>
              </a:rPr>
              <a:t>the  Grant </a:t>
            </a:r>
            <a:r>
              <a:rPr sz="2000" spc="-10" dirty="0">
                <a:latin typeface="+mj-lt"/>
                <a:cs typeface="Lucida Sans Unicode"/>
              </a:rPr>
              <a:t>Application</a:t>
            </a:r>
            <a:r>
              <a:rPr sz="2000" spc="-40" dirty="0">
                <a:latin typeface="+mj-lt"/>
                <a:cs typeface="Lucida Sans Unicode"/>
              </a:rPr>
              <a:t> </a:t>
            </a:r>
            <a:r>
              <a:rPr sz="2000" dirty="0">
                <a:latin typeface="+mj-lt"/>
                <a:cs typeface="Lucida Sans Unicode"/>
              </a:rPr>
              <a:t>Form)</a:t>
            </a:r>
          </a:p>
          <a:p>
            <a:pPr marL="355600" indent="-342900" algn="just">
              <a:lnSpc>
                <a:spcPts val="2865"/>
              </a:lnSpc>
              <a:spcBef>
                <a:spcPts val="425"/>
              </a:spcBef>
              <a:buFont typeface="Wingdings" panose="05000000000000000000" pitchFamily="2" charset="2"/>
              <a:buChar char="Ø"/>
              <a:tabLst>
                <a:tab pos="288925" algn="l"/>
                <a:tab pos="2967990" algn="l"/>
                <a:tab pos="5074920" algn="l"/>
                <a:tab pos="5895340" algn="l"/>
                <a:tab pos="7439659" algn="l"/>
              </a:tabLst>
            </a:pPr>
            <a:r>
              <a:rPr sz="2000" spc="-10" dirty="0" smtClean="0">
                <a:latin typeface="+mj-lt"/>
                <a:cs typeface="Lucida Sans Unicode"/>
              </a:rPr>
              <a:t>Checklist</a:t>
            </a:r>
            <a:r>
              <a:rPr sz="2000" spc="385" dirty="0" smtClean="0">
                <a:latin typeface="+mj-lt"/>
                <a:cs typeface="Lucida Sans Unicode"/>
              </a:rPr>
              <a:t> </a:t>
            </a:r>
            <a:r>
              <a:rPr sz="2000" spc="10" dirty="0">
                <a:latin typeface="+mj-lt"/>
                <a:cs typeface="Lucida Sans Unicode"/>
              </a:rPr>
              <a:t>for</a:t>
            </a:r>
            <a:r>
              <a:rPr sz="2000" spc="370" dirty="0">
                <a:latin typeface="+mj-lt"/>
                <a:cs typeface="Lucida Sans Unicode"/>
              </a:rPr>
              <a:t> </a:t>
            </a:r>
            <a:r>
              <a:rPr sz="2000" dirty="0">
                <a:latin typeface="+mj-lt"/>
                <a:cs typeface="Lucida Sans Unicode"/>
              </a:rPr>
              <a:t>the	</a:t>
            </a:r>
            <a:r>
              <a:rPr sz="2000" spc="-5" dirty="0">
                <a:latin typeface="+mj-lt"/>
                <a:cs typeface="Lucida Sans Unicode"/>
              </a:rPr>
              <a:t>concept</a:t>
            </a:r>
            <a:r>
              <a:rPr sz="2000" spc="375" dirty="0">
                <a:latin typeface="+mj-lt"/>
                <a:cs typeface="Lucida Sans Unicode"/>
              </a:rPr>
              <a:t> </a:t>
            </a:r>
            <a:r>
              <a:rPr sz="2000" spc="-10" dirty="0">
                <a:latin typeface="+mj-lt"/>
                <a:cs typeface="Lucida Sans Unicode"/>
              </a:rPr>
              <a:t>note	</a:t>
            </a:r>
            <a:r>
              <a:rPr sz="2000" spc="-5" dirty="0">
                <a:latin typeface="+mj-lt"/>
                <a:cs typeface="Lucida Sans Unicode"/>
              </a:rPr>
              <a:t>(Part	</a:t>
            </a:r>
            <a:r>
              <a:rPr sz="2000" dirty="0">
                <a:latin typeface="+mj-lt"/>
                <a:cs typeface="Lucida Sans Unicode"/>
              </a:rPr>
              <a:t>A</a:t>
            </a:r>
            <a:r>
              <a:rPr sz="2000" spc="290" dirty="0">
                <a:latin typeface="+mj-lt"/>
                <a:cs typeface="Lucida Sans Unicode"/>
              </a:rPr>
              <a:t> </a:t>
            </a:r>
            <a:r>
              <a:rPr sz="2000" spc="-10" dirty="0">
                <a:latin typeface="+mj-lt"/>
                <a:cs typeface="Lucida Sans Unicode"/>
              </a:rPr>
              <a:t>section	</a:t>
            </a:r>
            <a:r>
              <a:rPr sz="2000" dirty="0">
                <a:latin typeface="+mj-lt"/>
                <a:cs typeface="Lucida Sans Unicode"/>
              </a:rPr>
              <a:t>2</a:t>
            </a:r>
            <a:r>
              <a:rPr sz="2000" spc="250" dirty="0">
                <a:latin typeface="+mj-lt"/>
                <a:cs typeface="Lucida Sans Unicode"/>
              </a:rPr>
              <a:t> </a:t>
            </a:r>
            <a:r>
              <a:rPr sz="2000" spc="20" dirty="0">
                <a:latin typeface="+mj-lt"/>
                <a:cs typeface="Lucida Sans Unicode"/>
              </a:rPr>
              <a:t>of</a:t>
            </a:r>
            <a:endParaRPr sz="2000" dirty="0">
              <a:latin typeface="+mj-lt"/>
              <a:cs typeface="Lucida Sans Unicode"/>
            </a:endParaRPr>
          </a:p>
          <a:p>
            <a:pPr marL="288925" algn="just">
              <a:lnSpc>
                <a:spcPts val="2865"/>
              </a:lnSpc>
            </a:pPr>
            <a:r>
              <a:rPr sz="2000" dirty="0">
                <a:latin typeface="+mj-lt"/>
                <a:cs typeface="Lucida Sans Unicode"/>
              </a:rPr>
              <a:t>the grant </a:t>
            </a:r>
            <a:r>
              <a:rPr sz="2000" spc="-5" dirty="0">
                <a:latin typeface="+mj-lt"/>
                <a:cs typeface="Lucida Sans Unicode"/>
              </a:rPr>
              <a:t>application</a:t>
            </a:r>
            <a:r>
              <a:rPr sz="2000" spc="-105" dirty="0">
                <a:latin typeface="+mj-lt"/>
                <a:cs typeface="Lucida Sans Unicode"/>
              </a:rPr>
              <a:t> </a:t>
            </a:r>
            <a:r>
              <a:rPr sz="2000" dirty="0">
                <a:latin typeface="+mj-lt"/>
                <a:cs typeface="Lucida Sans Unicode"/>
              </a:rPr>
              <a:t>form).</a:t>
            </a:r>
          </a:p>
          <a:p>
            <a:pPr marL="355600" indent="-342900" algn="just">
              <a:lnSpc>
                <a:spcPts val="2865"/>
              </a:lnSpc>
              <a:spcBef>
                <a:spcPts val="425"/>
              </a:spcBef>
              <a:buFont typeface="Wingdings" panose="05000000000000000000" pitchFamily="2" charset="2"/>
              <a:buChar char="Ø"/>
              <a:tabLst>
                <a:tab pos="288925" algn="l"/>
                <a:tab pos="2148205" algn="l"/>
                <a:tab pos="2672715" algn="l"/>
                <a:tab pos="3321050" algn="l"/>
                <a:tab pos="4112260" algn="l"/>
                <a:tab pos="5647055" algn="l"/>
                <a:tab pos="6247765" algn="l"/>
                <a:tab pos="6896100" algn="l"/>
              </a:tabLst>
            </a:pPr>
            <a:r>
              <a:rPr sz="2000" spc="-5" dirty="0" smtClean="0">
                <a:latin typeface="+mj-lt"/>
                <a:cs typeface="Lucida Sans Unicode"/>
              </a:rPr>
              <a:t>Declaration</a:t>
            </a:r>
            <a:r>
              <a:rPr sz="2000" spc="-5" dirty="0">
                <a:latin typeface="+mj-lt"/>
                <a:cs typeface="Lucida Sans Unicode"/>
              </a:rPr>
              <a:t>	</a:t>
            </a:r>
            <a:r>
              <a:rPr sz="2000" spc="-10" dirty="0">
                <a:latin typeface="+mj-lt"/>
                <a:cs typeface="Lucida Sans Unicode"/>
              </a:rPr>
              <a:t>by	</a:t>
            </a:r>
            <a:r>
              <a:rPr sz="2000" dirty="0">
                <a:latin typeface="+mj-lt"/>
                <a:cs typeface="Lucida Sans Unicode"/>
              </a:rPr>
              <a:t>the	lead	applicant	</a:t>
            </a:r>
            <a:r>
              <a:rPr sz="2000" spc="10" dirty="0">
                <a:latin typeface="+mj-lt"/>
                <a:cs typeface="Lucida Sans Unicode"/>
              </a:rPr>
              <a:t>for	</a:t>
            </a:r>
            <a:r>
              <a:rPr sz="2000" dirty="0">
                <a:latin typeface="+mj-lt"/>
                <a:cs typeface="Lucida Sans Unicode"/>
              </a:rPr>
              <a:t>the	</a:t>
            </a:r>
            <a:r>
              <a:rPr sz="2000" spc="-10" dirty="0">
                <a:latin typeface="+mj-lt"/>
                <a:cs typeface="Lucida Sans Unicode"/>
              </a:rPr>
              <a:t>concept</a:t>
            </a:r>
            <a:endParaRPr sz="2000" dirty="0">
              <a:latin typeface="+mj-lt"/>
              <a:cs typeface="Lucida Sans Unicode"/>
            </a:endParaRPr>
          </a:p>
          <a:p>
            <a:pPr marL="288925" algn="just">
              <a:lnSpc>
                <a:spcPts val="2865"/>
              </a:lnSpc>
            </a:pPr>
            <a:r>
              <a:rPr sz="2000" spc="5" dirty="0">
                <a:latin typeface="+mj-lt"/>
                <a:cs typeface="Lucida Sans Unicode"/>
              </a:rPr>
              <a:t>note</a:t>
            </a:r>
            <a:endParaRPr sz="2000" dirty="0">
              <a:latin typeface="+mj-lt"/>
              <a:cs typeface="Lucida Sans Unicod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819275" y="495300"/>
            <a:ext cx="5629275" cy="6191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0875" y="1508379"/>
            <a:ext cx="7856855" cy="39610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4965" marR="5080" indent="-342900">
              <a:lnSpc>
                <a:spcPts val="18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endParaRPr lang="en-US" sz="1850" spc="20" dirty="0" smtClean="0">
              <a:latin typeface="+mj-lt"/>
              <a:cs typeface="Lucida Sans Unicode"/>
            </a:endParaRPr>
          </a:p>
          <a:p>
            <a:pPr marL="354965" marR="5080" indent="-342900">
              <a:lnSpc>
                <a:spcPts val="18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850" spc="20" dirty="0" smtClean="0">
                <a:latin typeface="+mj-lt"/>
                <a:cs typeface="Lucida Sans Unicode"/>
              </a:rPr>
              <a:t>Published </a:t>
            </a:r>
            <a:r>
              <a:rPr sz="1850" dirty="0">
                <a:latin typeface="+mj-lt"/>
                <a:cs typeface="Lucida Sans Unicode"/>
              </a:rPr>
              <a:t>on </a:t>
            </a:r>
            <a:r>
              <a:rPr lang="en-US" sz="1850" b="1" spc="65" dirty="0" smtClean="0">
                <a:latin typeface="+mj-lt"/>
                <a:cs typeface="Lucida Sans Unicode"/>
              </a:rPr>
              <a:t>10</a:t>
            </a:r>
            <a:r>
              <a:rPr lang="en-US" sz="1850" b="1" spc="65" baseline="30000" dirty="0" smtClean="0">
                <a:latin typeface="+mj-lt"/>
                <a:cs typeface="Lucida Sans Unicode"/>
              </a:rPr>
              <a:t>th</a:t>
            </a:r>
            <a:r>
              <a:rPr lang="en-US" sz="1850" b="1" spc="65" dirty="0" smtClean="0">
                <a:latin typeface="+mj-lt"/>
                <a:cs typeface="Lucida Sans Unicode"/>
              </a:rPr>
              <a:t> March 2017</a:t>
            </a:r>
            <a:r>
              <a:rPr sz="1850" spc="70" dirty="0" smtClean="0">
                <a:latin typeface="+mj-lt"/>
                <a:cs typeface="Lucida Sans Unicode"/>
              </a:rPr>
              <a:t>,</a:t>
            </a:r>
            <a:r>
              <a:rPr sz="1850" spc="-350" dirty="0" smtClean="0">
                <a:latin typeface="+mj-lt"/>
                <a:cs typeface="Lucida Sans Unicode"/>
              </a:rPr>
              <a:t> </a:t>
            </a:r>
            <a:r>
              <a:rPr sz="1850" spc="15" dirty="0">
                <a:latin typeface="+mj-lt"/>
                <a:cs typeface="Lucida Sans Unicode"/>
              </a:rPr>
              <a:t>according </a:t>
            </a:r>
            <a:r>
              <a:rPr sz="1850" spc="-5" dirty="0">
                <a:latin typeface="+mj-lt"/>
                <a:cs typeface="Lucida Sans Unicode"/>
              </a:rPr>
              <a:t>to </a:t>
            </a:r>
            <a:r>
              <a:rPr sz="1850" spc="10" dirty="0">
                <a:latin typeface="+mj-lt"/>
                <a:cs typeface="Lucida Sans Unicode"/>
              </a:rPr>
              <a:t>the rules </a:t>
            </a:r>
            <a:r>
              <a:rPr sz="1850" spc="-5" dirty="0">
                <a:latin typeface="+mj-lt"/>
                <a:cs typeface="Lucida Sans Unicode"/>
              </a:rPr>
              <a:t>for</a:t>
            </a:r>
            <a:r>
              <a:rPr sz="1850" spc="114" dirty="0">
                <a:latin typeface="+mj-lt"/>
                <a:cs typeface="Lucida Sans Unicode"/>
              </a:rPr>
              <a:t> </a:t>
            </a:r>
            <a:r>
              <a:rPr lang="en-US" sz="1850" b="1" spc="50" dirty="0">
                <a:latin typeface="+mj-lt"/>
                <a:cs typeface="Lucida Sans Unicode"/>
              </a:rPr>
              <a:t>R</a:t>
            </a:r>
            <a:r>
              <a:rPr sz="1850" b="1" spc="50" dirty="0" smtClean="0">
                <a:latin typeface="+mj-lt"/>
                <a:cs typeface="Lucida Sans Unicode"/>
              </a:rPr>
              <a:t>estricted </a:t>
            </a:r>
            <a:r>
              <a:rPr lang="en-US" sz="1850" b="1" spc="65" dirty="0" smtClean="0">
                <a:latin typeface="+mj-lt"/>
                <a:cs typeface="Lucida Sans Unicode"/>
              </a:rPr>
              <a:t>C</a:t>
            </a:r>
            <a:r>
              <a:rPr sz="1850" b="1" spc="65" dirty="0" smtClean="0">
                <a:latin typeface="+mj-lt"/>
                <a:cs typeface="Lucida Sans Unicode"/>
              </a:rPr>
              <a:t>all</a:t>
            </a:r>
            <a:r>
              <a:rPr sz="1850" b="1" spc="-450" dirty="0" smtClean="0">
                <a:latin typeface="+mj-lt"/>
                <a:cs typeface="Lucida Sans Unicode"/>
              </a:rPr>
              <a:t> </a:t>
            </a:r>
            <a:r>
              <a:rPr lang="en-US" sz="1850" b="1" spc="-450" dirty="0" smtClean="0">
                <a:latin typeface="+mj-lt"/>
                <a:cs typeface="Lucida Sans Unicode"/>
              </a:rPr>
              <a:t>      </a:t>
            </a:r>
            <a:r>
              <a:rPr sz="1850" b="1" spc="40" dirty="0" smtClean="0">
                <a:latin typeface="+mj-lt"/>
                <a:cs typeface="Lucida Sans Unicode"/>
              </a:rPr>
              <a:t>for </a:t>
            </a:r>
            <a:r>
              <a:rPr lang="en-US" sz="1850" b="1" spc="45" dirty="0">
                <a:latin typeface="+mj-lt"/>
                <a:cs typeface="Lucida Sans Unicode"/>
              </a:rPr>
              <a:t>P</a:t>
            </a:r>
            <a:r>
              <a:rPr sz="1850" b="1" spc="45" dirty="0" smtClean="0">
                <a:latin typeface="+mj-lt"/>
                <a:cs typeface="Lucida Sans Unicode"/>
              </a:rPr>
              <a:t>roposals</a:t>
            </a:r>
            <a:r>
              <a:rPr lang="en-US" sz="1850" b="1" spc="45" dirty="0" smtClean="0">
                <a:latin typeface="+mj-lt"/>
                <a:cs typeface="Lucida Sans Unicode"/>
              </a:rPr>
              <a:t>.</a:t>
            </a:r>
          </a:p>
          <a:p>
            <a:pPr marL="12065" marR="5080">
              <a:lnSpc>
                <a:spcPts val="1800"/>
              </a:lnSpc>
              <a:tabLst>
                <a:tab pos="260350" algn="l"/>
              </a:tabLst>
            </a:pPr>
            <a:endParaRPr lang="en-US" sz="1850" dirty="0">
              <a:latin typeface="+mj-lt"/>
              <a:cs typeface="Lucida Sans Unicode"/>
            </a:endParaRPr>
          </a:p>
          <a:p>
            <a:pPr marL="354965" marR="5080" indent="-342900">
              <a:lnSpc>
                <a:spcPts val="18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850" spc="15" dirty="0" smtClean="0">
                <a:latin typeface="+mj-lt"/>
                <a:cs typeface="Lucida Sans Unicode"/>
              </a:rPr>
              <a:t>Deadline </a:t>
            </a:r>
            <a:r>
              <a:rPr sz="1850" spc="-5" dirty="0">
                <a:latin typeface="+mj-lt"/>
                <a:cs typeface="Lucida Sans Unicode"/>
              </a:rPr>
              <a:t>for </a:t>
            </a:r>
            <a:r>
              <a:rPr sz="1850" spc="10" dirty="0">
                <a:latin typeface="+mj-lt"/>
                <a:cs typeface="Lucida Sans Unicode"/>
              </a:rPr>
              <a:t>submission </a:t>
            </a:r>
            <a:r>
              <a:rPr sz="1850" spc="-5" dirty="0">
                <a:latin typeface="+mj-lt"/>
                <a:cs typeface="Lucida Sans Unicode"/>
              </a:rPr>
              <a:t>of </a:t>
            </a:r>
            <a:r>
              <a:rPr sz="1850" spc="15" dirty="0">
                <a:latin typeface="+mj-lt"/>
                <a:cs typeface="Lucida Sans Unicode"/>
              </a:rPr>
              <a:t>Concept </a:t>
            </a:r>
            <a:r>
              <a:rPr sz="1850" spc="5" dirty="0">
                <a:latin typeface="+mj-lt"/>
                <a:cs typeface="Lucida Sans Unicode"/>
              </a:rPr>
              <a:t>Notes </a:t>
            </a:r>
            <a:r>
              <a:rPr sz="1850" dirty="0">
                <a:latin typeface="+mj-lt"/>
                <a:cs typeface="Lucida Sans Unicode"/>
              </a:rPr>
              <a:t>is</a:t>
            </a:r>
            <a:r>
              <a:rPr sz="1850" spc="465" dirty="0">
                <a:latin typeface="+mj-lt"/>
                <a:cs typeface="Lucida Sans Unicode"/>
              </a:rPr>
              <a:t> </a:t>
            </a:r>
            <a:r>
              <a:rPr lang="en-US" sz="1850" b="1" spc="65" dirty="0" smtClean="0">
                <a:latin typeface="+mj-lt"/>
                <a:cs typeface="Lucida Sans Unicode"/>
              </a:rPr>
              <a:t>25</a:t>
            </a:r>
            <a:r>
              <a:rPr lang="en-US" sz="1850" b="1" spc="65" baseline="30000" dirty="0" smtClean="0">
                <a:latin typeface="+mj-lt"/>
                <a:cs typeface="Lucida Sans Unicode"/>
              </a:rPr>
              <a:t>th</a:t>
            </a:r>
            <a:r>
              <a:rPr lang="en-US" sz="1850" b="1" spc="65" dirty="0" smtClean="0">
                <a:latin typeface="+mj-lt"/>
                <a:cs typeface="Lucida Sans Unicode"/>
              </a:rPr>
              <a:t> April 2017.</a:t>
            </a:r>
            <a:endParaRPr sz="1850" dirty="0">
              <a:latin typeface="+mj-lt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900" dirty="0">
              <a:latin typeface="+mj-lt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850" spc="5" dirty="0" smtClean="0">
                <a:latin typeface="+mj-lt"/>
                <a:cs typeface="Lucida Sans Unicode"/>
              </a:rPr>
              <a:t>Application </a:t>
            </a:r>
            <a:r>
              <a:rPr sz="1850" spc="25" dirty="0">
                <a:latin typeface="+mj-lt"/>
                <a:cs typeface="Lucida Sans Unicode"/>
              </a:rPr>
              <a:t>package </a:t>
            </a:r>
            <a:r>
              <a:rPr sz="1850" dirty="0">
                <a:latin typeface="+mj-lt"/>
                <a:cs typeface="Lucida Sans Unicode"/>
              </a:rPr>
              <a:t>is </a:t>
            </a:r>
            <a:r>
              <a:rPr sz="1850" spc="10" dirty="0">
                <a:latin typeface="+mj-lt"/>
                <a:cs typeface="Lucida Sans Unicode"/>
              </a:rPr>
              <a:t>available </a:t>
            </a:r>
            <a:r>
              <a:rPr sz="1850" spc="15" dirty="0">
                <a:latin typeface="+mj-lt"/>
                <a:cs typeface="Lucida Sans Unicode"/>
              </a:rPr>
              <a:t>at </a:t>
            </a:r>
            <a:r>
              <a:rPr sz="1850" spc="10" dirty="0">
                <a:latin typeface="+mj-lt"/>
                <a:cs typeface="Lucida Sans Unicode"/>
              </a:rPr>
              <a:t>the </a:t>
            </a:r>
            <a:r>
              <a:rPr sz="1850" spc="-5" dirty="0">
                <a:latin typeface="+mj-lt"/>
                <a:cs typeface="Lucida Sans Unicode"/>
              </a:rPr>
              <a:t>following</a:t>
            </a:r>
            <a:r>
              <a:rPr sz="1850" spc="520" dirty="0">
                <a:latin typeface="+mj-lt"/>
                <a:cs typeface="Lucida Sans Unicode"/>
              </a:rPr>
              <a:t> </a:t>
            </a:r>
            <a:r>
              <a:rPr sz="1850" spc="10" dirty="0">
                <a:latin typeface="+mj-lt"/>
                <a:cs typeface="Lucida Sans Unicode"/>
              </a:rPr>
              <a:t>websites:</a:t>
            </a:r>
            <a:endParaRPr sz="1850" dirty="0">
              <a:latin typeface="+mj-lt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300" dirty="0">
              <a:latin typeface="+mj-lt"/>
              <a:cs typeface="Times New Roman"/>
            </a:endParaRPr>
          </a:p>
          <a:p>
            <a:pPr marL="354965" marR="95885" indent="-342900">
              <a:lnSpc>
                <a:spcPts val="18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lang="en-US" sz="1850" u="sng" spc="15" dirty="0" smtClean="0">
                <a:solidFill>
                  <a:srgbClr val="FF8118"/>
                </a:solidFill>
                <a:latin typeface="+mj-lt"/>
                <a:cs typeface="Lucida Sans Unicode"/>
              </a:rPr>
              <a:t>https</a:t>
            </a:r>
            <a:r>
              <a:rPr lang="en-US" sz="1850" u="sng" spc="15" dirty="0">
                <a:solidFill>
                  <a:srgbClr val="FF8118"/>
                </a:solidFill>
                <a:latin typeface="+mj-lt"/>
                <a:cs typeface="Lucida Sans Unicode"/>
              </a:rPr>
              <a:t>://webgate.ec.europa.eu/europeaid/online-services/index.cfm?ADSSChck=1489654279542&amp;do=publi.detPUB&amp;searchtype=QS&amp;orderby=upd&amp;orderbyad=Desc&amp;nbPubliList=15&amp;page=1&amp;aoref=138710 </a:t>
            </a:r>
            <a:endParaRPr lang="en-US" sz="1850" u="sng" spc="15" dirty="0" smtClean="0">
              <a:solidFill>
                <a:srgbClr val="FF8118"/>
              </a:solidFill>
              <a:latin typeface="+mj-lt"/>
              <a:cs typeface="Lucida Sans Unicode"/>
            </a:endParaRPr>
          </a:p>
          <a:p>
            <a:pPr marL="260350" marR="95885" indent="-248285">
              <a:lnSpc>
                <a:spcPts val="1800"/>
              </a:lnSpc>
              <a:tabLst>
                <a:tab pos="260350" algn="l"/>
              </a:tabLst>
            </a:pPr>
            <a:endParaRPr sz="2250" dirty="0">
              <a:latin typeface="+mj-lt"/>
              <a:cs typeface="Times New Roman"/>
            </a:endParaRPr>
          </a:p>
          <a:p>
            <a:pPr marL="354965" marR="79375" indent="-342900">
              <a:lnSpc>
                <a:spcPct val="829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lang="en-US" sz="1850" u="sng" spc="15" dirty="0" smtClean="0">
                <a:solidFill>
                  <a:srgbClr val="FF8118"/>
                </a:solidFill>
                <a:latin typeface="+mj-lt"/>
                <a:cs typeface="Lucida Sans Unicode"/>
              </a:rPr>
              <a:t>http</a:t>
            </a:r>
            <a:r>
              <a:rPr lang="en-US" sz="1850" u="sng" spc="15" dirty="0">
                <a:solidFill>
                  <a:srgbClr val="FF8118"/>
                </a:solidFill>
                <a:latin typeface="+mj-lt"/>
                <a:cs typeface="Lucida Sans Unicode"/>
              </a:rPr>
              <a:t>://</a:t>
            </a:r>
            <a:r>
              <a:rPr lang="en-US" sz="1850" u="sng" spc="15" dirty="0" smtClean="0">
                <a:solidFill>
                  <a:srgbClr val="FF8118"/>
                </a:solidFill>
                <a:latin typeface="+mj-lt"/>
                <a:cs typeface="Lucida Sans Unicode"/>
              </a:rPr>
              <a:t>www.mif.gov.me/rubrike/CFCU_tenderi/Tenderi/Otvoreni/170164/Prvi-poziv-za-dostavljanje-predloga-projekata-u-okviru-prekogranicnog-programa-Crna-Gora-Kosovo-2014-2020.html</a:t>
            </a:r>
            <a:endParaRPr sz="1850" dirty="0">
              <a:latin typeface="+mj-lt"/>
              <a:cs typeface="Lucida Sans Unicode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609600"/>
            <a:ext cx="7212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r>
              <a:rPr lang="en-US" b="1" baseline="30000" dirty="0" smtClean="0"/>
              <a:t>st</a:t>
            </a:r>
            <a:r>
              <a:rPr lang="en-US" b="1" dirty="0" smtClean="0"/>
              <a:t> Call for Proposals - Cross-Border </a:t>
            </a:r>
            <a:r>
              <a:rPr lang="en-US" b="1" dirty="0"/>
              <a:t>Cooperation </a:t>
            </a:r>
            <a:r>
              <a:rPr lang="en-US" b="1" dirty="0" err="1"/>
              <a:t>Programme</a:t>
            </a:r>
            <a:endParaRPr lang="en-US" b="1" dirty="0"/>
          </a:p>
          <a:p>
            <a:pPr algn="ctr"/>
            <a:r>
              <a:rPr lang="en-US" b="1" dirty="0"/>
              <a:t>Montenegro-Kosovo for the years 2014  and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0875" y="1519504"/>
            <a:ext cx="7903209" cy="4480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7815" marR="294005" indent="-285750">
              <a:lnSpc>
                <a:spcPct val="793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endParaRPr lang="en-US" sz="1500" spc="-5" dirty="0" smtClean="0">
              <a:latin typeface="Lucida Sans Unicode"/>
              <a:cs typeface="Lucida Sans Unicode"/>
            </a:endParaRPr>
          </a:p>
          <a:p>
            <a:pPr marL="297815" marR="294005" indent="-285750" algn="just">
              <a:lnSpc>
                <a:spcPct val="793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500" spc="-5" dirty="0" smtClean="0">
                <a:latin typeface="+mj-lt"/>
                <a:cs typeface="Lucida Sans Unicode"/>
              </a:rPr>
              <a:t>The </a:t>
            </a:r>
            <a:r>
              <a:rPr sz="1500" dirty="0">
                <a:latin typeface="+mj-lt"/>
                <a:cs typeface="Lucida Sans Unicode"/>
              </a:rPr>
              <a:t>deadline </a:t>
            </a:r>
            <a:r>
              <a:rPr sz="1500" spc="-20" dirty="0">
                <a:latin typeface="+mj-lt"/>
                <a:cs typeface="Lucida Sans Unicode"/>
              </a:rPr>
              <a:t>for </a:t>
            </a:r>
            <a:r>
              <a:rPr sz="1500" dirty="0">
                <a:latin typeface="+mj-lt"/>
                <a:cs typeface="Lucida Sans Unicode"/>
              </a:rPr>
              <a:t>the </a:t>
            </a:r>
            <a:r>
              <a:rPr sz="1500" spc="-5" dirty="0">
                <a:latin typeface="+mj-lt"/>
                <a:cs typeface="Lucida Sans Unicode"/>
              </a:rPr>
              <a:t>submission </a:t>
            </a:r>
            <a:r>
              <a:rPr sz="1500" spc="-15" dirty="0">
                <a:latin typeface="+mj-lt"/>
                <a:cs typeface="Lucida Sans Unicode"/>
              </a:rPr>
              <a:t>of concept </a:t>
            </a:r>
            <a:r>
              <a:rPr sz="1500" spc="-10" dirty="0">
                <a:latin typeface="+mj-lt"/>
                <a:cs typeface="Lucida Sans Unicode"/>
              </a:rPr>
              <a:t>notes </a:t>
            </a:r>
            <a:r>
              <a:rPr sz="1500" spc="5" dirty="0">
                <a:latin typeface="+mj-lt"/>
                <a:cs typeface="Lucida Sans Unicode"/>
              </a:rPr>
              <a:t>is </a:t>
            </a:r>
            <a:r>
              <a:rPr lang="en-US" sz="1500" b="1" spc="75" dirty="0" smtClean="0">
                <a:latin typeface="+mj-lt"/>
                <a:cs typeface="Lucida Sans Unicode"/>
              </a:rPr>
              <a:t>25</a:t>
            </a:r>
            <a:r>
              <a:rPr lang="en-US" sz="1500" b="1" spc="75" baseline="30000" dirty="0" smtClean="0">
                <a:latin typeface="+mj-lt"/>
                <a:cs typeface="Lucida Sans Unicode"/>
              </a:rPr>
              <a:t>th</a:t>
            </a:r>
            <a:r>
              <a:rPr lang="en-US" sz="1500" b="1" spc="75" dirty="0" smtClean="0">
                <a:latin typeface="+mj-lt"/>
                <a:cs typeface="Lucida Sans Unicode"/>
              </a:rPr>
              <a:t> April 2017</a:t>
            </a:r>
            <a:r>
              <a:rPr sz="1500" spc="35" dirty="0" smtClean="0">
                <a:latin typeface="+mj-lt"/>
                <a:cs typeface="Lucida Sans Unicode"/>
              </a:rPr>
              <a:t>,</a:t>
            </a:r>
            <a:r>
              <a:rPr sz="1500" spc="-200" dirty="0" smtClean="0">
                <a:latin typeface="+mj-lt"/>
                <a:cs typeface="Lucida Sans Unicode"/>
              </a:rPr>
              <a:t> </a:t>
            </a:r>
            <a:r>
              <a:rPr sz="1500" spc="-5" dirty="0">
                <a:latin typeface="+mj-lt"/>
                <a:cs typeface="Lucida Sans Unicode"/>
              </a:rPr>
              <a:t>as  </a:t>
            </a:r>
            <a:r>
              <a:rPr sz="1500" spc="-10" dirty="0">
                <a:latin typeface="+mj-lt"/>
                <a:cs typeface="Lucida Sans Unicode"/>
              </a:rPr>
              <a:t>evidenced </a:t>
            </a:r>
            <a:r>
              <a:rPr sz="1500" spc="10" dirty="0">
                <a:latin typeface="+mj-lt"/>
                <a:cs typeface="Lucida Sans Unicode"/>
              </a:rPr>
              <a:t>by </a:t>
            </a:r>
            <a:r>
              <a:rPr sz="1500" dirty="0">
                <a:latin typeface="+mj-lt"/>
                <a:cs typeface="Lucida Sans Unicode"/>
              </a:rPr>
              <a:t>the </a:t>
            </a:r>
            <a:r>
              <a:rPr sz="1500" spc="10" dirty="0">
                <a:latin typeface="+mj-lt"/>
                <a:cs typeface="Lucida Sans Unicode"/>
              </a:rPr>
              <a:t>date </a:t>
            </a:r>
            <a:r>
              <a:rPr sz="1500" spc="-15" dirty="0">
                <a:latin typeface="+mj-lt"/>
                <a:cs typeface="Lucida Sans Unicode"/>
              </a:rPr>
              <a:t>of </a:t>
            </a:r>
            <a:r>
              <a:rPr sz="1500" dirty="0">
                <a:latin typeface="+mj-lt"/>
                <a:cs typeface="Lucida Sans Unicode"/>
              </a:rPr>
              <a:t>dispatch, the postmark </a:t>
            </a:r>
            <a:r>
              <a:rPr sz="1500" spc="-15" dirty="0">
                <a:latin typeface="+mj-lt"/>
                <a:cs typeface="Lucida Sans Unicode"/>
              </a:rPr>
              <a:t>or </a:t>
            </a:r>
            <a:r>
              <a:rPr sz="1500" dirty="0">
                <a:latin typeface="+mj-lt"/>
                <a:cs typeface="Lucida Sans Unicode"/>
              </a:rPr>
              <a:t>the </a:t>
            </a:r>
            <a:r>
              <a:rPr sz="1500" spc="10" dirty="0">
                <a:latin typeface="+mj-lt"/>
                <a:cs typeface="Lucida Sans Unicode"/>
              </a:rPr>
              <a:t>date </a:t>
            </a:r>
            <a:r>
              <a:rPr sz="1500" spc="-15" dirty="0">
                <a:latin typeface="+mj-lt"/>
                <a:cs typeface="Lucida Sans Unicode"/>
              </a:rPr>
              <a:t>of </a:t>
            </a:r>
            <a:r>
              <a:rPr sz="1500" dirty="0">
                <a:latin typeface="+mj-lt"/>
                <a:cs typeface="Lucida Sans Unicode"/>
              </a:rPr>
              <a:t>the deposit</a:t>
            </a:r>
            <a:r>
              <a:rPr sz="1500" spc="-185" dirty="0">
                <a:latin typeface="+mj-lt"/>
                <a:cs typeface="Lucida Sans Unicode"/>
              </a:rPr>
              <a:t> </a:t>
            </a:r>
            <a:r>
              <a:rPr sz="1500" spc="5" dirty="0">
                <a:latin typeface="+mj-lt"/>
                <a:cs typeface="Lucida Sans Unicode"/>
              </a:rPr>
              <a:t>slip.</a:t>
            </a:r>
            <a:endParaRPr sz="150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10"/>
              </a:spcBef>
            </a:pPr>
            <a:endParaRPr sz="1950" dirty="0">
              <a:latin typeface="+mj-lt"/>
              <a:cs typeface="Times New Roman"/>
            </a:endParaRPr>
          </a:p>
          <a:p>
            <a:pPr marL="297815" marR="102235" indent="-285750" algn="just">
              <a:lnSpc>
                <a:spcPct val="79200"/>
              </a:lnSpc>
              <a:buFont typeface="Wingdings" panose="05000000000000000000" pitchFamily="2" charset="2"/>
              <a:buChar char="Ø"/>
            </a:pPr>
            <a:r>
              <a:rPr sz="1500" spc="5" dirty="0" smtClean="0">
                <a:latin typeface="+mj-lt"/>
                <a:cs typeface="Lucida Sans Unicode"/>
              </a:rPr>
              <a:t>In </a:t>
            </a:r>
            <a:r>
              <a:rPr sz="1500" dirty="0">
                <a:latin typeface="+mj-lt"/>
                <a:cs typeface="Lucida Sans Unicode"/>
              </a:rPr>
              <a:t>the </a:t>
            </a:r>
            <a:r>
              <a:rPr sz="1500" spc="-15" dirty="0">
                <a:latin typeface="+mj-lt"/>
                <a:cs typeface="Lucida Sans Unicode"/>
              </a:rPr>
              <a:t>case of </a:t>
            </a:r>
            <a:r>
              <a:rPr sz="1500" spc="-5" dirty="0">
                <a:latin typeface="+mj-lt"/>
                <a:cs typeface="Lucida Sans Unicode"/>
              </a:rPr>
              <a:t>hand-deliveries, </a:t>
            </a:r>
            <a:r>
              <a:rPr sz="1500" dirty="0">
                <a:latin typeface="+mj-lt"/>
                <a:cs typeface="Lucida Sans Unicode"/>
              </a:rPr>
              <a:t>the deadline </a:t>
            </a:r>
            <a:r>
              <a:rPr sz="1500" spc="-20" dirty="0">
                <a:latin typeface="+mj-lt"/>
                <a:cs typeface="Lucida Sans Unicode"/>
              </a:rPr>
              <a:t>for </a:t>
            </a:r>
            <a:r>
              <a:rPr sz="1500" spc="-5" dirty="0">
                <a:latin typeface="+mj-lt"/>
                <a:cs typeface="Lucida Sans Unicode"/>
              </a:rPr>
              <a:t>receipt </a:t>
            </a:r>
            <a:r>
              <a:rPr sz="1500" spc="5" dirty="0">
                <a:latin typeface="+mj-lt"/>
                <a:cs typeface="Lucida Sans Unicode"/>
              </a:rPr>
              <a:t>is </a:t>
            </a:r>
            <a:r>
              <a:rPr sz="1500" spc="-5" dirty="0">
                <a:latin typeface="+mj-lt"/>
                <a:cs typeface="Lucida Sans Unicode"/>
              </a:rPr>
              <a:t>at </a:t>
            </a:r>
            <a:r>
              <a:rPr sz="1500" spc="10" dirty="0">
                <a:latin typeface="+mj-lt"/>
                <a:cs typeface="Lucida Sans Unicode"/>
              </a:rPr>
              <a:t>16:00h </a:t>
            </a:r>
            <a:r>
              <a:rPr sz="1500" spc="-10" dirty="0">
                <a:latin typeface="+mj-lt"/>
                <a:cs typeface="Lucida Sans Unicode"/>
              </a:rPr>
              <a:t>local </a:t>
            </a:r>
            <a:r>
              <a:rPr sz="1500" spc="10" dirty="0">
                <a:latin typeface="+mj-lt"/>
                <a:cs typeface="Lucida Sans Unicode"/>
              </a:rPr>
              <a:t>time, </a:t>
            </a:r>
            <a:r>
              <a:rPr sz="1500" spc="-5" dirty="0">
                <a:latin typeface="+mj-lt"/>
                <a:cs typeface="Lucida Sans Unicode"/>
              </a:rPr>
              <a:t>as  </a:t>
            </a:r>
            <a:r>
              <a:rPr sz="1500" spc="-10" dirty="0">
                <a:latin typeface="+mj-lt"/>
                <a:cs typeface="Lucida Sans Unicode"/>
              </a:rPr>
              <a:t>evidenced </a:t>
            </a:r>
            <a:r>
              <a:rPr sz="1500" spc="10" dirty="0">
                <a:latin typeface="+mj-lt"/>
                <a:cs typeface="Lucida Sans Unicode"/>
              </a:rPr>
              <a:t>by </a:t>
            </a:r>
            <a:r>
              <a:rPr sz="1500" dirty="0">
                <a:latin typeface="+mj-lt"/>
                <a:cs typeface="Lucida Sans Unicode"/>
              </a:rPr>
              <a:t>the </a:t>
            </a:r>
            <a:r>
              <a:rPr sz="1500" spc="-5" dirty="0">
                <a:latin typeface="+mj-lt"/>
                <a:cs typeface="Lucida Sans Unicode"/>
              </a:rPr>
              <a:t>signed </a:t>
            </a:r>
            <a:r>
              <a:rPr sz="1500" spc="-15" dirty="0">
                <a:latin typeface="+mj-lt"/>
                <a:cs typeface="Lucida Sans Unicode"/>
              </a:rPr>
              <a:t>and </a:t>
            </a:r>
            <a:r>
              <a:rPr sz="1500" spc="5" dirty="0">
                <a:latin typeface="+mj-lt"/>
                <a:cs typeface="Lucida Sans Unicode"/>
              </a:rPr>
              <a:t>dated </a:t>
            </a:r>
            <a:r>
              <a:rPr sz="1500" dirty="0">
                <a:latin typeface="+mj-lt"/>
                <a:cs typeface="Lucida Sans Unicode"/>
              </a:rPr>
              <a:t>receipt. </a:t>
            </a:r>
            <a:r>
              <a:rPr sz="1500" spc="-10" dirty="0">
                <a:latin typeface="+mj-lt"/>
                <a:cs typeface="Lucida Sans Unicode"/>
              </a:rPr>
              <a:t>Any </a:t>
            </a:r>
            <a:r>
              <a:rPr sz="1500" spc="-15" dirty="0">
                <a:latin typeface="+mj-lt"/>
                <a:cs typeface="Lucida Sans Unicode"/>
              </a:rPr>
              <a:t>concept </a:t>
            </a:r>
            <a:r>
              <a:rPr sz="1500" spc="-5" dirty="0">
                <a:latin typeface="+mj-lt"/>
                <a:cs typeface="Lucida Sans Unicode"/>
              </a:rPr>
              <a:t>note </a:t>
            </a:r>
            <a:r>
              <a:rPr sz="1500" spc="5" dirty="0">
                <a:latin typeface="+mj-lt"/>
                <a:cs typeface="Lucida Sans Unicode"/>
              </a:rPr>
              <a:t>submitted </a:t>
            </a:r>
            <a:r>
              <a:rPr sz="1500" b="1" spc="55" dirty="0">
                <a:latin typeface="+mj-lt"/>
                <a:cs typeface="Lucida Sans Unicode"/>
              </a:rPr>
              <a:t>after</a:t>
            </a:r>
            <a:r>
              <a:rPr sz="1500" b="1" spc="-110" dirty="0">
                <a:latin typeface="+mj-lt"/>
                <a:cs typeface="Lucida Sans Unicode"/>
              </a:rPr>
              <a:t> </a:t>
            </a:r>
            <a:r>
              <a:rPr sz="1500" b="1" spc="50" dirty="0">
                <a:latin typeface="+mj-lt"/>
                <a:cs typeface="Lucida Sans Unicode"/>
              </a:rPr>
              <a:t>the  </a:t>
            </a:r>
            <a:r>
              <a:rPr sz="1500" b="1" spc="30" dirty="0">
                <a:latin typeface="+mj-lt"/>
                <a:cs typeface="Lucida Sans Unicode"/>
              </a:rPr>
              <a:t>deadline</a:t>
            </a:r>
            <a:r>
              <a:rPr sz="1500" b="1" spc="-215" dirty="0">
                <a:latin typeface="+mj-lt"/>
                <a:cs typeface="Lucida Sans Unicode"/>
              </a:rPr>
              <a:t> </a:t>
            </a:r>
            <a:r>
              <a:rPr sz="1500" b="1" spc="35" dirty="0">
                <a:latin typeface="+mj-lt"/>
                <a:cs typeface="Lucida Sans Unicode"/>
              </a:rPr>
              <a:t>will</a:t>
            </a:r>
            <a:r>
              <a:rPr sz="1500" b="1" spc="-185" dirty="0">
                <a:latin typeface="+mj-lt"/>
                <a:cs typeface="Lucida Sans Unicode"/>
              </a:rPr>
              <a:t> </a:t>
            </a:r>
            <a:r>
              <a:rPr sz="1500" b="1" spc="50" dirty="0">
                <a:latin typeface="+mj-lt"/>
                <a:cs typeface="Lucida Sans Unicode"/>
              </a:rPr>
              <a:t>be</a:t>
            </a:r>
            <a:r>
              <a:rPr sz="1500" b="1" spc="-145" dirty="0">
                <a:latin typeface="+mj-lt"/>
                <a:cs typeface="Lucida Sans Unicode"/>
              </a:rPr>
              <a:t> </a:t>
            </a:r>
            <a:r>
              <a:rPr sz="1500" b="1" spc="25" dirty="0">
                <a:latin typeface="+mj-lt"/>
                <a:cs typeface="Lucida Sans Unicode"/>
              </a:rPr>
              <a:t>rejected</a:t>
            </a:r>
            <a:r>
              <a:rPr sz="1500" spc="25" dirty="0">
                <a:latin typeface="+mj-lt"/>
                <a:cs typeface="Lucida Sans Unicode"/>
              </a:rPr>
              <a:t>.</a:t>
            </a:r>
            <a:endParaRPr sz="150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30"/>
              </a:spcBef>
            </a:pPr>
            <a:endParaRPr sz="1900" dirty="0">
              <a:latin typeface="+mj-lt"/>
              <a:cs typeface="Times New Roman"/>
            </a:endParaRPr>
          </a:p>
          <a:p>
            <a:pPr marL="297815" marR="100330" indent="-285750" algn="just">
              <a:lnSpc>
                <a:spcPct val="814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500" spc="-5" dirty="0" smtClean="0">
                <a:latin typeface="+mj-lt"/>
                <a:cs typeface="Lucida Sans Unicode"/>
              </a:rPr>
              <a:t>The </a:t>
            </a:r>
            <a:r>
              <a:rPr sz="1500" spc="-15" dirty="0">
                <a:latin typeface="+mj-lt"/>
                <a:cs typeface="Lucida Sans Unicode"/>
              </a:rPr>
              <a:t>concept </a:t>
            </a:r>
            <a:r>
              <a:rPr sz="1500" spc="-10" dirty="0">
                <a:latin typeface="+mj-lt"/>
                <a:cs typeface="Lucida Sans Unicode"/>
              </a:rPr>
              <a:t>note </a:t>
            </a:r>
            <a:r>
              <a:rPr sz="1500" dirty="0">
                <a:latin typeface="+mj-lt"/>
                <a:cs typeface="Lucida Sans Unicode"/>
              </a:rPr>
              <a:t>together with </a:t>
            </a:r>
            <a:r>
              <a:rPr sz="1500" spc="15" dirty="0">
                <a:latin typeface="+mj-lt"/>
                <a:cs typeface="Lucida Sans Unicode"/>
              </a:rPr>
              <a:t>its </a:t>
            </a:r>
            <a:r>
              <a:rPr sz="1500" spc="-5" dirty="0">
                <a:latin typeface="+mj-lt"/>
                <a:cs typeface="Lucida Sans Unicode"/>
              </a:rPr>
              <a:t>relating </a:t>
            </a:r>
            <a:r>
              <a:rPr sz="1500" spc="-10" dirty="0">
                <a:latin typeface="+mj-lt"/>
                <a:cs typeface="Lucida Sans Unicode"/>
              </a:rPr>
              <a:t>checklist </a:t>
            </a:r>
            <a:r>
              <a:rPr sz="1500" spc="-15" dirty="0">
                <a:latin typeface="+mj-lt"/>
                <a:cs typeface="Lucida Sans Unicode"/>
              </a:rPr>
              <a:t>and </a:t>
            </a:r>
            <a:r>
              <a:rPr sz="1500" spc="-5" dirty="0">
                <a:latin typeface="+mj-lt"/>
                <a:cs typeface="Lucida Sans Unicode"/>
              </a:rPr>
              <a:t>declaration </a:t>
            </a:r>
            <a:r>
              <a:rPr sz="1500" spc="10" dirty="0">
                <a:latin typeface="+mj-lt"/>
                <a:cs typeface="Lucida Sans Unicode"/>
              </a:rPr>
              <a:t>by</a:t>
            </a:r>
            <a:r>
              <a:rPr sz="1500" spc="-15" dirty="0">
                <a:latin typeface="+mj-lt"/>
                <a:cs typeface="Lucida Sans Unicode"/>
              </a:rPr>
              <a:t> </a:t>
            </a:r>
            <a:r>
              <a:rPr sz="1500" dirty="0">
                <a:latin typeface="+mj-lt"/>
                <a:cs typeface="Lucida Sans Unicode"/>
              </a:rPr>
              <a:t>the</a:t>
            </a:r>
            <a:r>
              <a:rPr sz="1500" spc="-35" dirty="0">
                <a:latin typeface="+mj-lt"/>
                <a:cs typeface="Lucida Sans Unicode"/>
              </a:rPr>
              <a:t> </a:t>
            </a:r>
            <a:r>
              <a:rPr sz="1500" spc="-5" dirty="0">
                <a:latin typeface="+mj-lt"/>
                <a:cs typeface="Lucida Sans Unicode"/>
              </a:rPr>
              <a:t>lead  </a:t>
            </a:r>
            <a:r>
              <a:rPr sz="1500" dirty="0">
                <a:latin typeface="+mj-lt"/>
                <a:cs typeface="Lucida Sans Unicode"/>
              </a:rPr>
              <a:t>applicant</a:t>
            </a:r>
            <a:r>
              <a:rPr sz="1500" spc="-140" dirty="0">
                <a:latin typeface="+mj-lt"/>
                <a:cs typeface="Lucida Sans Unicode"/>
              </a:rPr>
              <a:t> </a:t>
            </a:r>
            <a:r>
              <a:rPr sz="1500" spc="-10" dirty="0">
                <a:latin typeface="+mj-lt"/>
                <a:cs typeface="Lucida Sans Unicode"/>
              </a:rPr>
              <a:t>must</a:t>
            </a:r>
            <a:r>
              <a:rPr sz="1500" spc="15" dirty="0">
                <a:latin typeface="+mj-lt"/>
                <a:cs typeface="Lucida Sans Unicode"/>
              </a:rPr>
              <a:t> </a:t>
            </a:r>
            <a:r>
              <a:rPr sz="1500" spc="10" dirty="0">
                <a:latin typeface="+mj-lt"/>
                <a:cs typeface="Lucida Sans Unicode"/>
              </a:rPr>
              <a:t>be</a:t>
            </a:r>
            <a:r>
              <a:rPr sz="1500" spc="-35" dirty="0">
                <a:latin typeface="+mj-lt"/>
                <a:cs typeface="Lucida Sans Unicode"/>
              </a:rPr>
              <a:t> </a:t>
            </a:r>
            <a:r>
              <a:rPr sz="1500" spc="5" dirty="0">
                <a:latin typeface="+mj-lt"/>
                <a:cs typeface="Lucida Sans Unicode"/>
              </a:rPr>
              <a:t>submitted</a:t>
            </a:r>
            <a:r>
              <a:rPr sz="1500" spc="-70" dirty="0">
                <a:latin typeface="+mj-lt"/>
                <a:cs typeface="Lucida Sans Unicode"/>
              </a:rPr>
              <a:t> </a:t>
            </a:r>
            <a:r>
              <a:rPr sz="1500" spc="5" dirty="0">
                <a:latin typeface="+mj-lt"/>
                <a:cs typeface="Lucida Sans Unicode"/>
              </a:rPr>
              <a:t>in</a:t>
            </a:r>
            <a:r>
              <a:rPr sz="1500" spc="70" dirty="0">
                <a:latin typeface="+mj-lt"/>
                <a:cs typeface="Lucida Sans Unicode"/>
              </a:rPr>
              <a:t> </a:t>
            </a:r>
            <a:r>
              <a:rPr sz="1500" b="1" spc="25" dirty="0">
                <a:latin typeface="+mj-lt"/>
                <a:cs typeface="Lucida Sans Unicode"/>
              </a:rPr>
              <a:t>one</a:t>
            </a:r>
            <a:r>
              <a:rPr sz="1500" b="1" spc="-114" dirty="0">
                <a:latin typeface="+mj-lt"/>
                <a:cs typeface="Lucida Sans Unicode"/>
              </a:rPr>
              <a:t> </a:t>
            </a:r>
            <a:r>
              <a:rPr sz="1500" b="1" spc="30" dirty="0">
                <a:latin typeface="+mj-lt"/>
                <a:cs typeface="Lucida Sans Unicode"/>
              </a:rPr>
              <a:t>original</a:t>
            </a:r>
            <a:r>
              <a:rPr sz="1500" b="1" spc="-165" dirty="0">
                <a:latin typeface="+mj-lt"/>
                <a:cs typeface="Lucida Sans Unicode"/>
              </a:rPr>
              <a:t> </a:t>
            </a:r>
            <a:r>
              <a:rPr sz="1500" b="1" spc="35" dirty="0">
                <a:latin typeface="+mj-lt"/>
                <a:cs typeface="Lucida Sans Unicode"/>
              </a:rPr>
              <a:t>and</a:t>
            </a:r>
            <a:r>
              <a:rPr sz="1500" b="1" spc="-70" dirty="0">
                <a:latin typeface="+mj-lt"/>
                <a:cs typeface="Lucida Sans Unicode"/>
              </a:rPr>
              <a:t> </a:t>
            </a:r>
            <a:r>
              <a:rPr sz="1500" b="1" spc="-5" dirty="0">
                <a:latin typeface="+mj-lt"/>
                <a:cs typeface="Lucida Sans Unicode"/>
              </a:rPr>
              <a:t>3</a:t>
            </a:r>
            <a:r>
              <a:rPr sz="1500" b="1" spc="-75" dirty="0">
                <a:latin typeface="+mj-lt"/>
                <a:cs typeface="Lucida Sans Unicode"/>
              </a:rPr>
              <a:t> </a:t>
            </a:r>
            <a:r>
              <a:rPr sz="1500" b="1" spc="30" dirty="0">
                <a:latin typeface="+mj-lt"/>
                <a:cs typeface="Lucida Sans Unicode"/>
              </a:rPr>
              <a:t>copies</a:t>
            </a:r>
            <a:r>
              <a:rPr sz="1500" b="1" spc="-190" dirty="0">
                <a:latin typeface="+mj-lt"/>
                <a:cs typeface="Lucida Sans Unicode"/>
              </a:rPr>
              <a:t> </a:t>
            </a:r>
            <a:r>
              <a:rPr sz="1500" b="1" spc="40" dirty="0">
                <a:latin typeface="+mj-lt"/>
                <a:cs typeface="Lucida Sans Unicode"/>
              </a:rPr>
              <a:t>in</a:t>
            </a:r>
            <a:r>
              <a:rPr sz="1500" b="1" spc="-135" dirty="0">
                <a:latin typeface="+mj-lt"/>
                <a:cs typeface="Lucida Sans Unicode"/>
              </a:rPr>
              <a:t> </a:t>
            </a:r>
            <a:r>
              <a:rPr sz="1500" b="1" spc="40" dirty="0">
                <a:latin typeface="+mj-lt"/>
                <a:cs typeface="Lucida Sans Unicode"/>
              </a:rPr>
              <a:t>A4</a:t>
            </a:r>
            <a:r>
              <a:rPr sz="1500" b="1" spc="-75" dirty="0">
                <a:latin typeface="+mj-lt"/>
                <a:cs typeface="Lucida Sans Unicode"/>
              </a:rPr>
              <a:t> </a:t>
            </a:r>
            <a:r>
              <a:rPr sz="1500" b="1" spc="60" dirty="0">
                <a:latin typeface="+mj-lt"/>
                <a:cs typeface="Lucida Sans Unicode"/>
              </a:rPr>
              <a:t>size</a:t>
            </a:r>
            <a:r>
              <a:rPr sz="1500" spc="60" dirty="0">
                <a:latin typeface="+mj-lt"/>
                <a:cs typeface="Lucida Sans Unicode"/>
              </a:rPr>
              <a:t>,</a:t>
            </a:r>
            <a:r>
              <a:rPr sz="1500" spc="-200" dirty="0">
                <a:latin typeface="+mj-lt"/>
                <a:cs typeface="Lucida Sans Unicode"/>
              </a:rPr>
              <a:t> </a:t>
            </a:r>
            <a:r>
              <a:rPr sz="1500" spc="-15" dirty="0">
                <a:latin typeface="+mj-lt"/>
                <a:cs typeface="Lucida Sans Unicode"/>
              </a:rPr>
              <a:t>each</a:t>
            </a:r>
            <a:r>
              <a:rPr sz="1500" spc="-55" dirty="0">
                <a:latin typeface="+mj-lt"/>
                <a:cs typeface="Lucida Sans Unicode"/>
              </a:rPr>
              <a:t> </a:t>
            </a:r>
            <a:r>
              <a:rPr sz="1500" spc="-10" dirty="0">
                <a:latin typeface="+mj-lt"/>
                <a:cs typeface="Lucida Sans Unicode"/>
              </a:rPr>
              <a:t>bound,  </a:t>
            </a:r>
            <a:r>
              <a:rPr sz="1500" spc="5" dirty="0">
                <a:latin typeface="+mj-lt"/>
                <a:cs typeface="Lucida Sans Unicode"/>
              </a:rPr>
              <a:t>in </a:t>
            </a:r>
            <a:r>
              <a:rPr sz="1500" dirty="0">
                <a:latin typeface="+mj-lt"/>
                <a:cs typeface="Lucida Sans Unicode"/>
              </a:rPr>
              <a:t>a </a:t>
            </a:r>
            <a:r>
              <a:rPr sz="1500" spc="-10" dirty="0">
                <a:latin typeface="+mj-lt"/>
                <a:cs typeface="Lucida Sans Unicode"/>
              </a:rPr>
              <a:t>sealed</a:t>
            </a:r>
            <a:r>
              <a:rPr sz="1500" spc="-165" dirty="0">
                <a:latin typeface="+mj-lt"/>
                <a:cs typeface="Lucida Sans Unicode"/>
              </a:rPr>
              <a:t> </a:t>
            </a:r>
            <a:r>
              <a:rPr sz="1500" spc="-10" dirty="0">
                <a:latin typeface="+mj-lt"/>
                <a:cs typeface="Lucida Sans Unicode"/>
              </a:rPr>
              <a:t>envelope.</a:t>
            </a:r>
            <a:endParaRPr sz="150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10"/>
              </a:spcBef>
            </a:pPr>
            <a:endParaRPr sz="1950" dirty="0">
              <a:latin typeface="+mj-lt"/>
              <a:cs typeface="Times New Roman"/>
            </a:endParaRPr>
          </a:p>
          <a:p>
            <a:pPr marL="297815" marR="209550" indent="-285750" algn="just">
              <a:lnSpc>
                <a:spcPct val="793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500" spc="5" dirty="0" smtClean="0">
                <a:latin typeface="+mj-lt"/>
                <a:cs typeface="Lucida Sans Unicode"/>
              </a:rPr>
              <a:t>An </a:t>
            </a:r>
            <a:r>
              <a:rPr sz="1500" spc="-10" dirty="0">
                <a:latin typeface="+mj-lt"/>
                <a:cs typeface="Lucida Sans Unicode"/>
              </a:rPr>
              <a:t>electronic </a:t>
            </a:r>
            <a:r>
              <a:rPr sz="1500" spc="-15" dirty="0">
                <a:latin typeface="+mj-lt"/>
                <a:cs typeface="Lucida Sans Unicode"/>
              </a:rPr>
              <a:t>version </a:t>
            </a:r>
            <a:r>
              <a:rPr sz="1500" b="1" spc="35" dirty="0">
                <a:latin typeface="+mj-lt"/>
                <a:cs typeface="Lucida Sans Unicode"/>
              </a:rPr>
              <a:t>(CD-Rom) </a:t>
            </a:r>
            <a:r>
              <a:rPr sz="1500" spc="-15" dirty="0">
                <a:latin typeface="+mj-lt"/>
                <a:cs typeface="Lucida Sans Unicode"/>
              </a:rPr>
              <a:t>of </a:t>
            </a:r>
            <a:r>
              <a:rPr sz="1500" dirty="0">
                <a:latin typeface="+mj-lt"/>
                <a:cs typeface="Lucida Sans Unicode"/>
              </a:rPr>
              <a:t>the </a:t>
            </a:r>
            <a:r>
              <a:rPr sz="1500" spc="-15" dirty="0">
                <a:latin typeface="+mj-lt"/>
                <a:cs typeface="Lucida Sans Unicode"/>
              </a:rPr>
              <a:t>concept </a:t>
            </a:r>
            <a:r>
              <a:rPr sz="1500" spc="-5" dirty="0">
                <a:latin typeface="+mj-lt"/>
                <a:cs typeface="Lucida Sans Unicode"/>
              </a:rPr>
              <a:t>note </a:t>
            </a:r>
            <a:r>
              <a:rPr sz="1500" spc="-10" dirty="0">
                <a:latin typeface="+mj-lt"/>
                <a:cs typeface="Lucida Sans Unicode"/>
              </a:rPr>
              <a:t>must </a:t>
            </a:r>
            <a:r>
              <a:rPr sz="1500" spc="-5" dirty="0">
                <a:latin typeface="+mj-lt"/>
                <a:cs typeface="Lucida Sans Unicode"/>
              </a:rPr>
              <a:t>also </a:t>
            </a:r>
            <a:r>
              <a:rPr sz="1500" spc="10" dirty="0">
                <a:latin typeface="+mj-lt"/>
                <a:cs typeface="Lucida Sans Unicode"/>
              </a:rPr>
              <a:t>be</a:t>
            </a:r>
            <a:r>
              <a:rPr sz="1500" spc="-135" dirty="0">
                <a:latin typeface="+mj-lt"/>
                <a:cs typeface="Lucida Sans Unicode"/>
              </a:rPr>
              <a:t> </a:t>
            </a:r>
            <a:r>
              <a:rPr sz="1500" spc="5" dirty="0">
                <a:latin typeface="+mj-lt"/>
                <a:cs typeface="Lucida Sans Unicode"/>
              </a:rPr>
              <a:t>submitted</a:t>
            </a:r>
            <a:r>
              <a:rPr sz="1500" spc="-70" dirty="0">
                <a:latin typeface="+mj-lt"/>
                <a:cs typeface="Lucida Sans Unicode"/>
              </a:rPr>
              <a:t> </a:t>
            </a:r>
            <a:r>
              <a:rPr sz="1500" spc="-15" dirty="0">
                <a:latin typeface="+mj-lt"/>
                <a:cs typeface="Lucida Sans Unicode"/>
              </a:rPr>
              <a:t>and </a:t>
            </a:r>
            <a:r>
              <a:rPr sz="1500" dirty="0">
                <a:latin typeface="+mj-lt"/>
                <a:cs typeface="Lucida Sans Unicode"/>
              </a:rPr>
              <a:t> </a:t>
            </a:r>
            <a:r>
              <a:rPr sz="1500" spc="-5" dirty="0">
                <a:latin typeface="+mj-lt"/>
                <a:cs typeface="Lucida Sans Unicode"/>
              </a:rPr>
              <a:t>contain </a:t>
            </a:r>
            <a:r>
              <a:rPr sz="1500" u="sng" spc="-5" dirty="0">
                <a:latin typeface="+mj-lt"/>
                <a:cs typeface="Lucida Sans Unicode"/>
              </a:rPr>
              <a:t>exactly </a:t>
            </a:r>
            <a:r>
              <a:rPr sz="1500" u="sng" dirty="0">
                <a:latin typeface="+mj-lt"/>
                <a:cs typeface="Lucida Sans Unicode"/>
              </a:rPr>
              <a:t>the </a:t>
            </a:r>
            <a:r>
              <a:rPr sz="1500" u="sng" spc="-5" dirty="0">
                <a:latin typeface="+mj-lt"/>
                <a:cs typeface="Lucida Sans Unicode"/>
              </a:rPr>
              <a:t>same </a:t>
            </a:r>
            <a:r>
              <a:rPr sz="1500" u="sng" spc="5" dirty="0">
                <a:latin typeface="+mj-lt"/>
                <a:cs typeface="Lucida Sans Unicode"/>
              </a:rPr>
              <a:t>application </a:t>
            </a:r>
            <a:r>
              <a:rPr sz="1500" spc="-5" dirty="0">
                <a:latin typeface="+mj-lt"/>
                <a:cs typeface="Lucida Sans Unicode"/>
              </a:rPr>
              <a:t>as </a:t>
            </a:r>
            <a:r>
              <a:rPr sz="1500" dirty="0">
                <a:latin typeface="+mj-lt"/>
                <a:cs typeface="Lucida Sans Unicode"/>
              </a:rPr>
              <a:t>the </a:t>
            </a:r>
            <a:r>
              <a:rPr sz="1500" spc="5" dirty="0">
                <a:latin typeface="+mj-lt"/>
                <a:cs typeface="Lucida Sans Unicode"/>
              </a:rPr>
              <a:t>paper</a:t>
            </a:r>
            <a:r>
              <a:rPr sz="1500" spc="-195" dirty="0">
                <a:latin typeface="+mj-lt"/>
                <a:cs typeface="Lucida Sans Unicode"/>
              </a:rPr>
              <a:t> </a:t>
            </a:r>
            <a:r>
              <a:rPr sz="1500" spc="-15" dirty="0">
                <a:latin typeface="+mj-lt"/>
                <a:cs typeface="Lucida Sans Unicode"/>
              </a:rPr>
              <a:t>version.</a:t>
            </a:r>
            <a:endParaRPr sz="150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40"/>
              </a:spcBef>
            </a:pPr>
            <a:endParaRPr sz="1600" dirty="0">
              <a:latin typeface="+mj-lt"/>
              <a:cs typeface="Times New Roman"/>
            </a:endParaRPr>
          </a:p>
          <a:p>
            <a:pPr marL="298450" indent="-285750" algn="just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500" spc="5" dirty="0" smtClean="0">
                <a:latin typeface="+mj-lt"/>
                <a:cs typeface="Lucida Sans Unicode"/>
              </a:rPr>
              <a:t>Applicants </a:t>
            </a:r>
            <a:r>
              <a:rPr sz="1500" spc="-10" dirty="0">
                <a:latin typeface="+mj-lt"/>
                <a:cs typeface="Lucida Sans Unicode"/>
              </a:rPr>
              <a:t>must </a:t>
            </a:r>
            <a:r>
              <a:rPr sz="1500" spc="10" dirty="0">
                <a:latin typeface="+mj-lt"/>
                <a:cs typeface="Lucida Sans Unicode"/>
              </a:rPr>
              <a:t>apply </a:t>
            </a:r>
            <a:r>
              <a:rPr sz="1500" b="1" spc="40" dirty="0">
                <a:latin typeface="+mj-lt"/>
                <a:cs typeface="Lucida Sans Unicode"/>
              </a:rPr>
              <a:t>in</a:t>
            </a:r>
            <a:r>
              <a:rPr sz="1500" b="1" spc="-330" dirty="0">
                <a:latin typeface="+mj-lt"/>
                <a:cs typeface="Lucida Sans Unicode"/>
              </a:rPr>
              <a:t> </a:t>
            </a:r>
            <a:r>
              <a:rPr sz="1500" b="1" spc="35" dirty="0">
                <a:latin typeface="+mj-lt"/>
                <a:cs typeface="Lucida Sans Unicode"/>
              </a:rPr>
              <a:t>English.</a:t>
            </a:r>
            <a:endParaRPr sz="1500" dirty="0">
              <a:latin typeface="+mj-lt"/>
              <a:cs typeface="Lucida Sans Unicode"/>
            </a:endParaRPr>
          </a:p>
          <a:p>
            <a:pPr marL="298450" indent="-285750" algn="just">
              <a:lnSpc>
                <a:spcPct val="100000"/>
              </a:lnSpc>
              <a:spcBef>
                <a:spcPts val="7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500" spc="-10" dirty="0" smtClean="0">
                <a:latin typeface="+mj-lt"/>
                <a:cs typeface="Lucida Sans Unicode"/>
              </a:rPr>
              <a:t>Hand</a:t>
            </a:r>
            <a:r>
              <a:rPr sz="1500" spc="-80" dirty="0" smtClean="0">
                <a:latin typeface="+mj-lt"/>
                <a:cs typeface="Lucida Sans Unicode"/>
              </a:rPr>
              <a:t> </a:t>
            </a:r>
            <a:r>
              <a:rPr sz="1500" dirty="0">
                <a:latin typeface="+mj-lt"/>
                <a:cs typeface="Lucida Sans Unicode"/>
              </a:rPr>
              <a:t>written</a:t>
            </a:r>
            <a:r>
              <a:rPr sz="1500" spc="-65" dirty="0">
                <a:latin typeface="+mj-lt"/>
                <a:cs typeface="Lucida Sans Unicode"/>
              </a:rPr>
              <a:t> </a:t>
            </a:r>
            <a:r>
              <a:rPr sz="1500" spc="-10" dirty="0">
                <a:latin typeface="+mj-lt"/>
                <a:cs typeface="Lucida Sans Unicode"/>
              </a:rPr>
              <a:t>Concept</a:t>
            </a:r>
            <a:r>
              <a:rPr sz="1500" spc="5" dirty="0">
                <a:latin typeface="+mj-lt"/>
                <a:cs typeface="Lucida Sans Unicode"/>
              </a:rPr>
              <a:t> </a:t>
            </a:r>
            <a:r>
              <a:rPr sz="1500" dirty="0">
                <a:latin typeface="+mj-lt"/>
                <a:cs typeface="Lucida Sans Unicode"/>
              </a:rPr>
              <a:t>Notes</a:t>
            </a:r>
            <a:r>
              <a:rPr sz="1500" spc="65" dirty="0">
                <a:latin typeface="+mj-lt"/>
                <a:cs typeface="Lucida Sans Unicode"/>
              </a:rPr>
              <a:t> </a:t>
            </a:r>
            <a:r>
              <a:rPr sz="1500" b="1" spc="50" dirty="0">
                <a:latin typeface="+mj-lt"/>
                <a:cs typeface="Lucida Sans Unicode"/>
              </a:rPr>
              <a:t>will</a:t>
            </a:r>
            <a:r>
              <a:rPr sz="1500" b="1" spc="-95" dirty="0">
                <a:latin typeface="+mj-lt"/>
                <a:cs typeface="Lucida Sans Unicode"/>
              </a:rPr>
              <a:t> </a:t>
            </a:r>
            <a:r>
              <a:rPr sz="1500" b="1" spc="30" dirty="0">
                <a:latin typeface="+mj-lt"/>
                <a:cs typeface="Lucida Sans Unicode"/>
              </a:rPr>
              <a:t>not</a:t>
            </a:r>
            <a:r>
              <a:rPr sz="1500" b="1" spc="-145" dirty="0">
                <a:latin typeface="+mj-lt"/>
                <a:cs typeface="Lucida Sans Unicode"/>
              </a:rPr>
              <a:t> </a:t>
            </a:r>
            <a:r>
              <a:rPr sz="1500" b="1" spc="50" dirty="0">
                <a:latin typeface="+mj-lt"/>
                <a:cs typeface="Lucida Sans Unicode"/>
              </a:rPr>
              <a:t>be</a:t>
            </a:r>
            <a:r>
              <a:rPr sz="1500" b="1" spc="-120" dirty="0">
                <a:latin typeface="+mj-lt"/>
                <a:cs typeface="Lucida Sans Unicode"/>
              </a:rPr>
              <a:t> </a:t>
            </a:r>
            <a:r>
              <a:rPr sz="1500" b="1" spc="25" dirty="0">
                <a:latin typeface="+mj-lt"/>
                <a:cs typeface="Lucida Sans Unicode"/>
              </a:rPr>
              <a:t>accepted</a:t>
            </a:r>
            <a:r>
              <a:rPr sz="1500" b="1" spc="-155" dirty="0">
                <a:latin typeface="+mj-lt"/>
                <a:cs typeface="Lucida Sans Unicode"/>
              </a:rPr>
              <a:t> </a:t>
            </a:r>
            <a:r>
              <a:rPr sz="1500" b="1" dirty="0">
                <a:latin typeface="+mj-lt"/>
                <a:cs typeface="Lucida Sans Unicode"/>
              </a:rPr>
              <a:t>.</a:t>
            </a:r>
            <a:endParaRPr sz="150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10"/>
              </a:spcBef>
            </a:pPr>
            <a:endParaRPr sz="1950" dirty="0">
              <a:latin typeface="+mj-lt"/>
              <a:cs typeface="Times New Roman"/>
            </a:endParaRPr>
          </a:p>
          <a:p>
            <a:pPr marL="297815" marR="5080" indent="-285750" algn="just">
              <a:lnSpc>
                <a:spcPct val="793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500" spc="-15" dirty="0" smtClean="0">
                <a:latin typeface="+mj-lt"/>
                <a:cs typeface="Lucida Sans Unicode"/>
              </a:rPr>
              <a:t>Where </a:t>
            </a:r>
            <a:r>
              <a:rPr sz="1500" dirty="0">
                <a:latin typeface="+mj-lt"/>
                <a:cs typeface="Lucida Sans Unicode"/>
              </a:rPr>
              <a:t>lead </a:t>
            </a:r>
            <a:r>
              <a:rPr sz="1500" spc="5" dirty="0">
                <a:latin typeface="+mj-lt"/>
                <a:cs typeface="Lucida Sans Unicode"/>
              </a:rPr>
              <a:t>applicants </a:t>
            </a:r>
            <a:r>
              <a:rPr sz="1500" spc="-20" dirty="0">
                <a:latin typeface="+mj-lt"/>
                <a:cs typeface="Lucida Sans Unicode"/>
              </a:rPr>
              <a:t>send </a:t>
            </a:r>
            <a:r>
              <a:rPr sz="1500" spc="-15" dirty="0">
                <a:latin typeface="+mj-lt"/>
                <a:cs typeface="Lucida Sans Unicode"/>
              </a:rPr>
              <a:t>several different concept </a:t>
            </a:r>
            <a:r>
              <a:rPr sz="1500" spc="-10" dirty="0">
                <a:latin typeface="+mj-lt"/>
                <a:cs typeface="Lucida Sans Unicode"/>
              </a:rPr>
              <a:t>notes each </a:t>
            </a:r>
            <a:r>
              <a:rPr sz="1500" spc="-20" dirty="0">
                <a:latin typeface="+mj-lt"/>
                <a:cs typeface="Lucida Sans Unicode"/>
              </a:rPr>
              <a:t>one </a:t>
            </a:r>
            <a:r>
              <a:rPr sz="1500" b="1" spc="45" dirty="0">
                <a:latin typeface="+mj-lt"/>
                <a:cs typeface="Lucida Sans Unicode"/>
              </a:rPr>
              <a:t>must</a:t>
            </a:r>
            <a:r>
              <a:rPr sz="1500" b="1" spc="395" dirty="0">
                <a:latin typeface="+mj-lt"/>
                <a:cs typeface="Lucida Sans Unicode"/>
              </a:rPr>
              <a:t> </a:t>
            </a:r>
            <a:r>
              <a:rPr sz="1500" b="1" spc="50" dirty="0">
                <a:latin typeface="+mj-lt"/>
                <a:cs typeface="Lucida Sans Unicode"/>
              </a:rPr>
              <a:t>be</a:t>
            </a:r>
            <a:r>
              <a:rPr sz="1500" b="1" spc="-114" dirty="0">
                <a:latin typeface="+mj-lt"/>
                <a:cs typeface="Lucida Sans Unicode"/>
              </a:rPr>
              <a:t> </a:t>
            </a:r>
            <a:r>
              <a:rPr sz="1500" b="1" spc="35" dirty="0">
                <a:latin typeface="+mj-lt"/>
                <a:cs typeface="Lucida Sans Unicode"/>
              </a:rPr>
              <a:t>sent </a:t>
            </a:r>
            <a:r>
              <a:rPr sz="1500" b="1" dirty="0">
                <a:latin typeface="+mj-lt"/>
                <a:cs typeface="Lucida Sans Unicode"/>
              </a:rPr>
              <a:t> </a:t>
            </a:r>
            <a:r>
              <a:rPr sz="1500" b="1" spc="15" dirty="0">
                <a:latin typeface="+mj-lt"/>
                <a:cs typeface="Lucida Sans Unicode"/>
              </a:rPr>
              <a:t>separately</a:t>
            </a:r>
            <a:r>
              <a:rPr sz="1500" spc="15" dirty="0">
                <a:latin typeface="+mj-lt"/>
                <a:cs typeface="Lucida Sans Unicode"/>
              </a:rPr>
              <a:t>.</a:t>
            </a:r>
            <a:endParaRPr sz="1500" dirty="0">
              <a:latin typeface="+mj-lt"/>
              <a:cs typeface="Lucida Sans Unicode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819275" y="495300"/>
            <a:ext cx="5629275" cy="619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0875" y="1518031"/>
            <a:ext cx="7416800" cy="4871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7815" marR="5080" indent="-285750" algn="just">
              <a:lnSpc>
                <a:spcPct val="826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250" spc="25" dirty="0" smtClean="0">
                <a:latin typeface="+mj-lt"/>
                <a:cs typeface="Lucida Sans Unicode"/>
              </a:rPr>
              <a:t>Concept </a:t>
            </a:r>
            <a:r>
              <a:rPr sz="1250" spc="10" dirty="0">
                <a:latin typeface="+mj-lt"/>
                <a:cs typeface="Lucida Sans Unicode"/>
              </a:rPr>
              <a:t>notes </a:t>
            </a:r>
            <a:r>
              <a:rPr sz="1250" spc="30" dirty="0">
                <a:latin typeface="+mj-lt"/>
                <a:cs typeface="Lucida Sans Unicode"/>
              </a:rPr>
              <a:t>must </a:t>
            </a:r>
            <a:r>
              <a:rPr sz="1250" spc="25" dirty="0">
                <a:latin typeface="+mj-lt"/>
                <a:cs typeface="Lucida Sans Unicode"/>
              </a:rPr>
              <a:t>be </a:t>
            </a:r>
            <a:r>
              <a:rPr sz="1250" spc="20" dirty="0">
                <a:latin typeface="+mj-lt"/>
                <a:cs typeface="Lucida Sans Unicode"/>
              </a:rPr>
              <a:t>submitted </a:t>
            </a:r>
            <a:r>
              <a:rPr sz="1250" spc="15" dirty="0">
                <a:latin typeface="+mj-lt"/>
                <a:cs typeface="Lucida Sans Unicode"/>
              </a:rPr>
              <a:t>in a </a:t>
            </a:r>
            <a:r>
              <a:rPr sz="1250" spc="20" dirty="0">
                <a:latin typeface="+mj-lt"/>
                <a:cs typeface="Lucida Sans Unicode"/>
              </a:rPr>
              <a:t>sealed </a:t>
            </a:r>
            <a:r>
              <a:rPr sz="1250" spc="25" dirty="0">
                <a:latin typeface="+mj-lt"/>
                <a:cs typeface="Lucida Sans Unicode"/>
              </a:rPr>
              <a:t>envelope by registered </a:t>
            </a:r>
            <a:r>
              <a:rPr sz="1250" spc="5" dirty="0">
                <a:latin typeface="+mj-lt"/>
                <a:cs typeface="Lucida Sans Unicode"/>
              </a:rPr>
              <a:t>mail, private</a:t>
            </a:r>
            <a:r>
              <a:rPr sz="1250" spc="90" dirty="0">
                <a:latin typeface="+mj-lt"/>
                <a:cs typeface="Lucida Sans Unicode"/>
              </a:rPr>
              <a:t> </a:t>
            </a:r>
            <a:r>
              <a:rPr sz="1250" spc="15" dirty="0">
                <a:latin typeface="+mj-lt"/>
                <a:cs typeface="Lucida Sans Unicode"/>
              </a:rPr>
              <a:t>courier </a:t>
            </a:r>
            <a:r>
              <a:rPr sz="1250" spc="5" dirty="0">
                <a:latin typeface="+mj-lt"/>
                <a:cs typeface="Lucida Sans Unicode"/>
              </a:rPr>
              <a:t> </a:t>
            </a:r>
            <a:r>
              <a:rPr sz="1250" spc="20" dirty="0">
                <a:latin typeface="+mj-lt"/>
                <a:cs typeface="Lucida Sans Unicode"/>
              </a:rPr>
              <a:t>service </a:t>
            </a:r>
            <a:r>
              <a:rPr sz="1250" spc="-5" dirty="0">
                <a:latin typeface="+mj-lt"/>
                <a:cs typeface="Lucida Sans Unicode"/>
              </a:rPr>
              <a:t>or </a:t>
            </a:r>
            <a:r>
              <a:rPr sz="1250" spc="25" dirty="0">
                <a:latin typeface="+mj-lt"/>
                <a:cs typeface="Lucida Sans Unicode"/>
              </a:rPr>
              <a:t>by hand-delivery (a </a:t>
            </a:r>
            <a:r>
              <a:rPr sz="1250" spc="30" dirty="0">
                <a:latin typeface="+mj-lt"/>
                <a:cs typeface="Lucida Sans Unicode"/>
              </a:rPr>
              <a:t>signed </a:t>
            </a:r>
            <a:r>
              <a:rPr sz="1250" spc="10" dirty="0">
                <a:latin typeface="+mj-lt"/>
                <a:cs typeface="Lucida Sans Unicode"/>
              </a:rPr>
              <a:t>and dated </a:t>
            </a:r>
            <a:r>
              <a:rPr sz="1250" spc="5" dirty="0">
                <a:latin typeface="+mj-lt"/>
                <a:cs typeface="Lucida Sans Unicode"/>
              </a:rPr>
              <a:t>certificate </a:t>
            </a:r>
            <a:r>
              <a:rPr sz="1250" spc="-5" dirty="0">
                <a:latin typeface="+mj-lt"/>
                <a:cs typeface="Lucida Sans Unicode"/>
              </a:rPr>
              <a:t>of </a:t>
            </a:r>
            <a:r>
              <a:rPr sz="1250" spc="25" dirty="0">
                <a:latin typeface="+mj-lt"/>
                <a:cs typeface="Lucida Sans Unicode"/>
              </a:rPr>
              <a:t>receipt </a:t>
            </a:r>
            <a:r>
              <a:rPr sz="1250" spc="10" dirty="0">
                <a:latin typeface="+mj-lt"/>
                <a:cs typeface="Lucida Sans Unicode"/>
              </a:rPr>
              <a:t>will </a:t>
            </a:r>
            <a:r>
              <a:rPr sz="1250" spc="25" dirty="0">
                <a:latin typeface="+mj-lt"/>
                <a:cs typeface="Lucida Sans Unicode"/>
              </a:rPr>
              <a:t>be given </a:t>
            </a:r>
            <a:r>
              <a:rPr sz="1250" spc="-5" dirty="0">
                <a:latin typeface="+mj-lt"/>
                <a:cs typeface="Lucida Sans Unicode"/>
              </a:rPr>
              <a:t>to </a:t>
            </a:r>
            <a:r>
              <a:rPr sz="1250" spc="10" dirty="0">
                <a:latin typeface="+mj-lt"/>
                <a:cs typeface="Lucida Sans Unicode"/>
              </a:rPr>
              <a:t>the  </a:t>
            </a:r>
            <a:r>
              <a:rPr sz="1250" spc="25" dirty="0">
                <a:latin typeface="+mj-lt"/>
                <a:cs typeface="Lucida Sans Unicode"/>
              </a:rPr>
              <a:t>deliverer) </a:t>
            </a:r>
            <a:r>
              <a:rPr sz="1250" spc="-5" dirty="0">
                <a:latin typeface="+mj-lt"/>
                <a:cs typeface="Lucida Sans Unicode"/>
              </a:rPr>
              <a:t>to </a:t>
            </a:r>
            <a:r>
              <a:rPr sz="1250" spc="10" dirty="0">
                <a:latin typeface="+mj-lt"/>
                <a:cs typeface="Lucida Sans Unicode"/>
              </a:rPr>
              <a:t>the </a:t>
            </a:r>
            <a:r>
              <a:rPr sz="1250" spc="20" dirty="0">
                <a:latin typeface="+mj-lt"/>
                <a:cs typeface="Lucida Sans Unicode"/>
              </a:rPr>
              <a:t>address</a:t>
            </a:r>
            <a:r>
              <a:rPr sz="1250" spc="-40" dirty="0">
                <a:latin typeface="+mj-lt"/>
                <a:cs typeface="Lucida Sans Unicode"/>
              </a:rPr>
              <a:t> </a:t>
            </a:r>
            <a:r>
              <a:rPr sz="1250" spc="15" dirty="0">
                <a:latin typeface="+mj-lt"/>
                <a:cs typeface="Lucida Sans Unicode"/>
              </a:rPr>
              <a:t>below:</a:t>
            </a:r>
            <a:endParaRPr sz="1250" dirty="0">
              <a:latin typeface="+mj-lt"/>
              <a:cs typeface="Lucida Sans Unicode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50875" y="2219325"/>
            <a:ext cx="6234430" cy="25365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8450" indent="-285750" algn="just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250" u="sng" spc="-10" dirty="0" smtClean="0">
                <a:latin typeface="+mj-lt"/>
                <a:cs typeface="Lucida Sans Unicode"/>
              </a:rPr>
              <a:t>Postal</a:t>
            </a:r>
            <a:r>
              <a:rPr sz="1250" u="sng" spc="5" dirty="0" smtClean="0">
                <a:latin typeface="+mj-lt"/>
                <a:cs typeface="Lucida Sans Unicode"/>
              </a:rPr>
              <a:t> </a:t>
            </a:r>
            <a:r>
              <a:rPr sz="1250" u="sng" spc="20" dirty="0">
                <a:latin typeface="+mj-lt"/>
                <a:cs typeface="Lucida Sans Unicode"/>
              </a:rPr>
              <a:t>address:</a:t>
            </a:r>
            <a:endParaRPr sz="1250" dirty="0">
              <a:latin typeface="+mj-lt"/>
              <a:cs typeface="Lucida Sans Unicode"/>
            </a:endParaRPr>
          </a:p>
          <a:p>
            <a:pPr marL="298450" indent="-285750" algn="just">
              <a:lnSpc>
                <a:spcPct val="100000"/>
              </a:lnSpc>
              <a:spcBef>
                <a:spcPts val="150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250" spc="15" dirty="0" smtClean="0">
                <a:latin typeface="+mj-lt"/>
                <a:cs typeface="Lucida Sans Unicode"/>
              </a:rPr>
              <a:t>Ministry </a:t>
            </a:r>
            <a:r>
              <a:rPr sz="1250" spc="-5" dirty="0">
                <a:latin typeface="+mj-lt"/>
                <a:cs typeface="Lucida Sans Unicode"/>
              </a:rPr>
              <a:t>of</a:t>
            </a:r>
            <a:r>
              <a:rPr sz="1250" spc="-45" dirty="0">
                <a:latin typeface="+mj-lt"/>
                <a:cs typeface="Lucida Sans Unicode"/>
              </a:rPr>
              <a:t> </a:t>
            </a:r>
            <a:r>
              <a:rPr sz="1250" spc="15" dirty="0">
                <a:latin typeface="+mj-lt"/>
                <a:cs typeface="Lucida Sans Unicode"/>
              </a:rPr>
              <a:t>Finance</a:t>
            </a:r>
            <a:endParaRPr sz="1250" dirty="0">
              <a:latin typeface="+mj-lt"/>
              <a:cs typeface="Lucida Sans Unicode"/>
            </a:endParaRPr>
          </a:p>
          <a:p>
            <a:pPr marL="298450" indent="-285750" algn="just">
              <a:lnSpc>
                <a:spcPct val="100000"/>
              </a:lnSpc>
              <a:spcBef>
                <a:spcPts val="150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250" spc="5" dirty="0" smtClean="0">
                <a:latin typeface="+mj-lt"/>
                <a:cs typeface="Lucida Sans Unicode"/>
              </a:rPr>
              <a:t>Directorate </a:t>
            </a:r>
            <a:r>
              <a:rPr sz="1250" spc="-10" dirty="0">
                <a:latin typeface="+mj-lt"/>
                <a:cs typeface="Lucida Sans Unicode"/>
              </a:rPr>
              <a:t>for </a:t>
            </a:r>
            <a:r>
              <a:rPr sz="1250" spc="15" dirty="0">
                <a:latin typeface="+mj-lt"/>
                <a:cs typeface="Lucida Sans Unicode"/>
              </a:rPr>
              <a:t>Finance </a:t>
            </a:r>
            <a:r>
              <a:rPr sz="1250" spc="10" dirty="0">
                <a:latin typeface="+mj-lt"/>
                <a:cs typeface="Lucida Sans Unicode"/>
              </a:rPr>
              <a:t>and Contracting </a:t>
            </a:r>
            <a:r>
              <a:rPr sz="1250" spc="-5" dirty="0">
                <a:latin typeface="+mj-lt"/>
                <a:cs typeface="Lucida Sans Unicode"/>
              </a:rPr>
              <a:t>of </a:t>
            </a:r>
            <a:r>
              <a:rPr sz="1250" spc="10" dirty="0">
                <a:latin typeface="+mj-lt"/>
                <a:cs typeface="Lucida Sans Unicode"/>
              </a:rPr>
              <a:t>the </a:t>
            </a:r>
            <a:r>
              <a:rPr sz="1250" spc="5" dirty="0">
                <a:latin typeface="+mj-lt"/>
                <a:cs typeface="Lucida Sans Unicode"/>
              </a:rPr>
              <a:t>EU </a:t>
            </a:r>
            <a:r>
              <a:rPr sz="1250" spc="20" dirty="0">
                <a:latin typeface="+mj-lt"/>
                <a:cs typeface="Lucida Sans Unicode"/>
              </a:rPr>
              <a:t>Assistance </a:t>
            </a:r>
            <a:r>
              <a:rPr sz="1250" spc="25" dirty="0">
                <a:latin typeface="+mj-lt"/>
                <a:cs typeface="Lucida Sans Unicode"/>
              </a:rPr>
              <a:t>Funds </a:t>
            </a:r>
            <a:r>
              <a:rPr sz="1250" spc="229" dirty="0">
                <a:latin typeface="+mj-lt"/>
                <a:cs typeface="Lucida Sans Unicode"/>
              </a:rPr>
              <a:t> </a:t>
            </a:r>
            <a:r>
              <a:rPr sz="1250" spc="20" dirty="0">
                <a:latin typeface="+mj-lt"/>
                <a:cs typeface="Lucida Sans Unicode"/>
              </a:rPr>
              <a:t>(CFCU)</a:t>
            </a:r>
            <a:endParaRPr sz="1250" dirty="0">
              <a:latin typeface="+mj-lt"/>
              <a:cs typeface="Lucida Sans Unicode"/>
            </a:endParaRPr>
          </a:p>
          <a:p>
            <a:pPr marL="298450" indent="-285750" algn="just">
              <a:lnSpc>
                <a:spcPct val="100000"/>
              </a:lnSpc>
              <a:spcBef>
                <a:spcPts val="150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250" spc="5" dirty="0" err="1" smtClean="0">
                <a:latin typeface="+mj-lt"/>
                <a:cs typeface="Lucida Sans Unicode"/>
              </a:rPr>
              <a:t>Stanka</a:t>
            </a:r>
            <a:r>
              <a:rPr sz="1250" spc="5" dirty="0" smtClean="0">
                <a:latin typeface="+mj-lt"/>
                <a:cs typeface="Lucida Sans Unicode"/>
              </a:rPr>
              <a:t> </a:t>
            </a:r>
            <a:r>
              <a:rPr sz="1250" spc="15" dirty="0">
                <a:latin typeface="+mj-lt"/>
                <a:cs typeface="Lucida Sans Unicode"/>
              </a:rPr>
              <a:t>Dragojevića</a:t>
            </a:r>
            <a:r>
              <a:rPr sz="1250" spc="65" dirty="0">
                <a:latin typeface="+mj-lt"/>
                <a:cs typeface="Lucida Sans Unicode"/>
              </a:rPr>
              <a:t> </a:t>
            </a:r>
            <a:r>
              <a:rPr sz="1250" spc="25" dirty="0">
                <a:latin typeface="+mj-lt"/>
                <a:cs typeface="Lucida Sans Unicode"/>
              </a:rPr>
              <a:t>2,</a:t>
            </a:r>
            <a:endParaRPr sz="1250" dirty="0">
              <a:latin typeface="+mj-lt"/>
              <a:cs typeface="Lucida Sans Unicode"/>
            </a:endParaRPr>
          </a:p>
          <a:p>
            <a:pPr marL="298450" indent="-285750" algn="just">
              <a:lnSpc>
                <a:spcPct val="100000"/>
              </a:lnSpc>
              <a:spcBef>
                <a:spcPts val="150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250" spc="25" dirty="0" smtClean="0">
                <a:latin typeface="+mj-lt"/>
                <a:cs typeface="Lucida Sans Unicode"/>
              </a:rPr>
              <a:t>81000 </a:t>
            </a:r>
            <a:r>
              <a:rPr sz="1250" spc="5" dirty="0">
                <a:latin typeface="+mj-lt"/>
                <a:cs typeface="Lucida Sans Unicode"/>
              </a:rPr>
              <a:t>Podgorica,</a:t>
            </a:r>
            <a:r>
              <a:rPr sz="1250" spc="30" dirty="0">
                <a:latin typeface="+mj-lt"/>
                <a:cs typeface="Lucida Sans Unicode"/>
              </a:rPr>
              <a:t> </a:t>
            </a:r>
            <a:r>
              <a:rPr sz="1250" spc="25" dirty="0">
                <a:latin typeface="+mj-lt"/>
                <a:cs typeface="Lucida Sans Unicode"/>
              </a:rPr>
              <a:t>Montenegro</a:t>
            </a:r>
            <a:endParaRPr sz="1250" dirty="0">
              <a:latin typeface="+mj-lt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500"/>
              </a:spcBef>
            </a:pPr>
            <a:endParaRPr sz="900" dirty="0">
              <a:latin typeface="Wingdings 3"/>
              <a:cs typeface="Wingdings 3"/>
            </a:endParaRPr>
          </a:p>
          <a:p>
            <a:pPr marL="12700">
              <a:lnSpc>
                <a:spcPct val="100000"/>
              </a:lnSpc>
              <a:spcBef>
                <a:spcPts val="570"/>
              </a:spcBef>
            </a:pPr>
            <a:r>
              <a:rPr sz="900" dirty="0" smtClean="0">
                <a:solidFill>
                  <a:srgbClr val="2CA1BE"/>
                </a:solidFill>
                <a:latin typeface="Wingdings 3"/>
                <a:cs typeface="Wingdings 3"/>
              </a:rPr>
              <a:t></a:t>
            </a:r>
            <a:endParaRPr sz="900" dirty="0">
              <a:latin typeface="Wingdings 3"/>
              <a:cs typeface="Wingdings 3"/>
            </a:endParaRPr>
          </a:p>
          <a:p>
            <a:pPr marL="12700">
              <a:lnSpc>
                <a:spcPct val="100000"/>
              </a:lnSpc>
              <a:spcBef>
                <a:spcPts val="570"/>
              </a:spcBef>
            </a:pPr>
            <a:r>
              <a:rPr sz="900" dirty="0">
                <a:solidFill>
                  <a:srgbClr val="2CA1BE"/>
                </a:solidFill>
                <a:latin typeface="Wingdings 3"/>
                <a:cs typeface="Wingdings 3"/>
              </a:rPr>
              <a:t></a:t>
            </a:r>
            <a:endParaRPr sz="900" dirty="0">
              <a:latin typeface="Wingdings 3"/>
              <a:cs typeface="Wingdings 3"/>
            </a:endParaRPr>
          </a:p>
          <a:p>
            <a:pPr marL="12700">
              <a:lnSpc>
                <a:spcPct val="100000"/>
              </a:lnSpc>
              <a:spcBef>
                <a:spcPts val="570"/>
              </a:spcBef>
            </a:pPr>
            <a:r>
              <a:rPr sz="900" dirty="0">
                <a:solidFill>
                  <a:srgbClr val="2CA1BE"/>
                </a:solidFill>
                <a:latin typeface="Wingdings 3"/>
                <a:cs typeface="Wingdings 3"/>
              </a:rPr>
              <a:t></a:t>
            </a:r>
            <a:endParaRPr sz="900" dirty="0">
              <a:latin typeface="Wingdings 3"/>
              <a:cs typeface="Wingdings 3"/>
            </a:endParaRPr>
          </a:p>
          <a:p>
            <a:pPr marL="12700">
              <a:lnSpc>
                <a:spcPct val="100000"/>
              </a:lnSpc>
              <a:spcBef>
                <a:spcPts val="570"/>
              </a:spcBef>
            </a:pPr>
            <a:r>
              <a:rPr sz="900" dirty="0">
                <a:solidFill>
                  <a:srgbClr val="2CA1BE"/>
                </a:solidFill>
                <a:latin typeface="Wingdings 3"/>
                <a:cs typeface="Wingdings 3"/>
              </a:rPr>
              <a:t></a:t>
            </a:r>
            <a:endParaRPr sz="900" dirty="0">
              <a:latin typeface="Wingdings 3"/>
              <a:cs typeface="Wingdings 3"/>
            </a:endParaRPr>
          </a:p>
          <a:p>
            <a:pPr marL="12700">
              <a:lnSpc>
                <a:spcPct val="100000"/>
              </a:lnSpc>
              <a:spcBef>
                <a:spcPts val="570"/>
              </a:spcBef>
            </a:pPr>
            <a:r>
              <a:rPr sz="900" dirty="0">
                <a:solidFill>
                  <a:srgbClr val="2CA1BE"/>
                </a:solidFill>
                <a:latin typeface="Wingdings 3"/>
                <a:cs typeface="Wingdings 3"/>
              </a:rPr>
              <a:t></a:t>
            </a:r>
            <a:endParaRPr sz="900" dirty="0">
              <a:latin typeface="Wingdings 3"/>
              <a:cs typeface="Wingdings 3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98842" y="3478529"/>
            <a:ext cx="5985510" cy="1057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just">
              <a:lnSpc>
                <a:spcPct val="100000"/>
              </a:lnSpc>
            </a:pPr>
            <a:r>
              <a:rPr sz="1250" u="sng" spc="30" dirty="0">
                <a:latin typeface="+mj-lt"/>
                <a:cs typeface="Lucida Sans Unicode"/>
              </a:rPr>
              <a:t>Address </a:t>
            </a:r>
            <a:r>
              <a:rPr sz="1250" u="sng" spc="-10" dirty="0">
                <a:latin typeface="+mj-lt"/>
                <a:cs typeface="Lucida Sans Unicode"/>
              </a:rPr>
              <a:t>for </a:t>
            </a:r>
            <a:r>
              <a:rPr sz="1250" u="sng" spc="20" dirty="0">
                <a:latin typeface="+mj-lt"/>
                <a:cs typeface="Lucida Sans Unicode"/>
              </a:rPr>
              <a:t>hand </a:t>
            </a:r>
            <a:r>
              <a:rPr sz="1250" u="sng" spc="25" dirty="0">
                <a:latin typeface="+mj-lt"/>
                <a:cs typeface="Lucida Sans Unicode"/>
              </a:rPr>
              <a:t>delivery </a:t>
            </a:r>
            <a:r>
              <a:rPr sz="1250" u="sng" spc="-5" dirty="0">
                <a:latin typeface="+mj-lt"/>
                <a:cs typeface="Lucida Sans Unicode"/>
              </a:rPr>
              <a:t>or </a:t>
            </a:r>
            <a:r>
              <a:rPr sz="1250" u="sng" spc="25" dirty="0">
                <a:latin typeface="+mj-lt"/>
                <a:cs typeface="Lucida Sans Unicode"/>
              </a:rPr>
              <a:t>by </a:t>
            </a:r>
            <a:r>
              <a:rPr sz="1250" u="sng" spc="5" dirty="0">
                <a:latin typeface="+mj-lt"/>
                <a:cs typeface="Lucida Sans Unicode"/>
              </a:rPr>
              <a:t>private </a:t>
            </a:r>
            <a:r>
              <a:rPr sz="1250" u="sng" spc="15" dirty="0">
                <a:latin typeface="+mj-lt"/>
                <a:cs typeface="Lucida Sans Unicode"/>
              </a:rPr>
              <a:t>courier</a:t>
            </a:r>
            <a:r>
              <a:rPr sz="1250" u="sng" spc="135" dirty="0">
                <a:latin typeface="+mj-lt"/>
                <a:cs typeface="Lucida Sans Unicode"/>
              </a:rPr>
              <a:t> </a:t>
            </a:r>
            <a:r>
              <a:rPr sz="1250" u="sng" spc="25" dirty="0" smtClean="0">
                <a:latin typeface="+mj-lt"/>
                <a:cs typeface="Lucida Sans Unicode"/>
              </a:rPr>
              <a:t>service:</a:t>
            </a:r>
            <a:endParaRPr sz="1250" dirty="0" smtClean="0">
              <a:latin typeface="+mj-lt"/>
              <a:cs typeface="Lucida Sans Unicode"/>
            </a:endParaRPr>
          </a:p>
          <a:p>
            <a:pPr marL="12700" algn="just">
              <a:lnSpc>
                <a:spcPct val="100000"/>
              </a:lnSpc>
              <a:spcBef>
                <a:spcPts val="150"/>
              </a:spcBef>
            </a:pPr>
            <a:r>
              <a:rPr sz="1250" spc="15" dirty="0" smtClean="0">
                <a:latin typeface="+mj-lt"/>
                <a:cs typeface="Lucida Sans Unicode"/>
              </a:rPr>
              <a:t>Ministry </a:t>
            </a:r>
            <a:r>
              <a:rPr sz="1250" spc="-10" dirty="0" smtClean="0">
                <a:latin typeface="+mj-lt"/>
                <a:cs typeface="Lucida Sans Unicode"/>
              </a:rPr>
              <a:t>of</a:t>
            </a:r>
            <a:r>
              <a:rPr sz="1250" spc="-30" dirty="0" smtClean="0">
                <a:latin typeface="+mj-lt"/>
                <a:cs typeface="Lucida Sans Unicode"/>
              </a:rPr>
              <a:t> </a:t>
            </a:r>
            <a:r>
              <a:rPr sz="1250" spc="15" dirty="0" smtClean="0">
                <a:latin typeface="+mj-lt"/>
                <a:cs typeface="Lucida Sans Unicode"/>
              </a:rPr>
              <a:t>Finance</a:t>
            </a:r>
            <a:endParaRPr sz="1250" dirty="0" smtClean="0">
              <a:latin typeface="+mj-lt"/>
              <a:cs typeface="Lucida Sans Unicode"/>
            </a:endParaRPr>
          </a:p>
          <a:p>
            <a:pPr marL="12700" marR="5080" algn="just">
              <a:lnSpc>
                <a:spcPct val="110200"/>
              </a:lnSpc>
            </a:pPr>
            <a:r>
              <a:rPr sz="1250" spc="5" dirty="0" smtClean="0">
                <a:latin typeface="+mj-lt"/>
                <a:cs typeface="Lucida Sans Unicode"/>
              </a:rPr>
              <a:t>Directorate </a:t>
            </a:r>
            <a:r>
              <a:rPr sz="1250" spc="-10" dirty="0">
                <a:latin typeface="+mj-lt"/>
                <a:cs typeface="Lucida Sans Unicode"/>
              </a:rPr>
              <a:t>for </a:t>
            </a:r>
            <a:r>
              <a:rPr sz="1250" spc="15" dirty="0">
                <a:latin typeface="+mj-lt"/>
                <a:cs typeface="Lucida Sans Unicode"/>
              </a:rPr>
              <a:t>Finance and </a:t>
            </a:r>
            <a:r>
              <a:rPr sz="1250" spc="10" dirty="0">
                <a:latin typeface="+mj-lt"/>
                <a:cs typeface="Lucida Sans Unicode"/>
              </a:rPr>
              <a:t>Contracting </a:t>
            </a:r>
            <a:r>
              <a:rPr sz="1250" spc="-10" dirty="0">
                <a:latin typeface="+mj-lt"/>
                <a:cs typeface="Lucida Sans Unicode"/>
              </a:rPr>
              <a:t>of </a:t>
            </a:r>
            <a:r>
              <a:rPr sz="1250" spc="10" dirty="0">
                <a:latin typeface="+mj-lt"/>
                <a:cs typeface="Lucida Sans Unicode"/>
              </a:rPr>
              <a:t>the </a:t>
            </a:r>
            <a:r>
              <a:rPr sz="1250" spc="5" dirty="0">
                <a:latin typeface="+mj-lt"/>
                <a:cs typeface="Lucida Sans Unicode"/>
              </a:rPr>
              <a:t>EU </a:t>
            </a:r>
            <a:r>
              <a:rPr sz="1250" spc="15" dirty="0">
                <a:latin typeface="+mj-lt"/>
                <a:cs typeface="Lucida Sans Unicode"/>
              </a:rPr>
              <a:t>Assistance </a:t>
            </a:r>
            <a:r>
              <a:rPr sz="1250" spc="25" dirty="0">
                <a:latin typeface="+mj-lt"/>
                <a:cs typeface="Lucida Sans Unicode"/>
              </a:rPr>
              <a:t>Funds </a:t>
            </a:r>
            <a:r>
              <a:rPr sz="1250" spc="20" dirty="0">
                <a:latin typeface="+mj-lt"/>
                <a:cs typeface="Lucida Sans Unicode"/>
              </a:rPr>
              <a:t>(CFCU)  </a:t>
            </a:r>
            <a:r>
              <a:rPr sz="1250" spc="5" dirty="0">
                <a:latin typeface="+mj-lt"/>
                <a:cs typeface="Lucida Sans Unicode"/>
              </a:rPr>
              <a:t>Stanka </a:t>
            </a:r>
            <a:r>
              <a:rPr sz="1250" spc="15" dirty="0">
                <a:latin typeface="+mj-lt"/>
                <a:cs typeface="Lucida Sans Unicode"/>
              </a:rPr>
              <a:t>Dragojevića 2, </a:t>
            </a:r>
            <a:r>
              <a:rPr sz="1250" spc="-5" dirty="0">
                <a:latin typeface="+mj-lt"/>
                <a:cs typeface="Lucida Sans Unicode"/>
              </a:rPr>
              <a:t>room</a:t>
            </a:r>
            <a:r>
              <a:rPr sz="1250" spc="204" dirty="0">
                <a:latin typeface="+mj-lt"/>
                <a:cs typeface="Lucida Sans Unicode"/>
              </a:rPr>
              <a:t> </a:t>
            </a:r>
            <a:r>
              <a:rPr sz="1250" spc="15" dirty="0">
                <a:latin typeface="+mj-lt"/>
                <a:cs typeface="Lucida Sans Unicode"/>
              </a:rPr>
              <a:t>4,</a:t>
            </a:r>
            <a:endParaRPr sz="1250" dirty="0">
              <a:latin typeface="+mj-lt"/>
              <a:cs typeface="Lucida Sans Unicode"/>
            </a:endParaRPr>
          </a:p>
          <a:p>
            <a:pPr marL="12700" algn="just">
              <a:lnSpc>
                <a:spcPct val="100000"/>
              </a:lnSpc>
              <a:spcBef>
                <a:spcPts val="150"/>
              </a:spcBef>
            </a:pPr>
            <a:r>
              <a:rPr sz="1250" spc="25" dirty="0">
                <a:latin typeface="+mj-lt"/>
                <a:cs typeface="Lucida Sans Unicode"/>
              </a:rPr>
              <a:t>81000</a:t>
            </a:r>
            <a:r>
              <a:rPr sz="1250" spc="-114" dirty="0">
                <a:latin typeface="+mj-lt"/>
                <a:cs typeface="Lucida Sans Unicode"/>
              </a:rPr>
              <a:t> </a:t>
            </a:r>
            <a:r>
              <a:rPr sz="1250" spc="5" dirty="0">
                <a:latin typeface="+mj-lt"/>
                <a:cs typeface="Lucida Sans Unicode"/>
              </a:rPr>
              <a:t>Podgorica</a:t>
            </a:r>
            <a:endParaRPr sz="1250" dirty="0">
              <a:latin typeface="+mj-lt"/>
              <a:cs typeface="Lucida Sans Unicod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50875" y="4774184"/>
            <a:ext cx="7877175" cy="1078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7815" marR="690880" indent="-285750" algn="just">
              <a:lnSpc>
                <a:spcPts val="12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250" spc="25" dirty="0" smtClean="0">
                <a:latin typeface="+mj-lt"/>
                <a:cs typeface="Lucida Sans Unicode"/>
              </a:rPr>
              <a:t>Concept </a:t>
            </a:r>
            <a:r>
              <a:rPr sz="1250" spc="10" dirty="0">
                <a:latin typeface="+mj-lt"/>
                <a:cs typeface="Lucida Sans Unicode"/>
              </a:rPr>
              <a:t>notes </a:t>
            </a:r>
            <a:r>
              <a:rPr sz="1250" spc="35" dirty="0">
                <a:latin typeface="+mj-lt"/>
                <a:cs typeface="Lucida Sans Unicode"/>
              </a:rPr>
              <a:t>sent </a:t>
            </a:r>
            <a:r>
              <a:rPr sz="1250" spc="25" dirty="0">
                <a:latin typeface="+mj-lt"/>
                <a:cs typeface="Lucida Sans Unicode"/>
              </a:rPr>
              <a:t>by </a:t>
            </a:r>
            <a:r>
              <a:rPr sz="1250" spc="10" dirty="0">
                <a:latin typeface="+mj-lt"/>
                <a:cs typeface="Lucida Sans Unicode"/>
              </a:rPr>
              <a:t>any other </a:t>
            </a:r>
            <a:r>
              <a:rPr sz="1250" spc="20" dirty="0">
                <a:latin typeface="+mj-lt"/>
                <a:cs typeface="Lucida Sans Unicode"/>
              </a:rPr>
              <a:t>means (e.g. </a:t>
            </a:r>
            <a:r>
              <a:rPr sz="1250" spc="25" dirty="0">
                <a:latin typeface="+mj-lt"/>
                <a:cs typeface="Lucida Sans Unicode"/>
              </a:rPr>
              <a:t>by </a:t>
            </a:r>
            <a:r>
              <a:rPr sz="1250" spc="-5" dirty="0">
                <a:latin typeface="+mj-lt"/>
                <a:cs typeface="Lucida Sans Unicode"/>
              </a:rPr>
              <a:t>fax or </a:t>
            </a:r>
            <a:r>
              <a:rPr sz="1250" spc="25" dirty="0">
                <a:latin typeface="+mj-lt"/>
                <a:cs typeface="Lucida Sans Unicode"/>
              </a:rPr>
              <a:t>by </a:t>
            </a:r>
            <a:r>
              <a:rPr sz="1250" spc="30" dirty="0">
                <a:latin typeface="+mj-lt"/>
                <a:cs typeface="Lucida Sans Unicode"/>
              </a:rPr>
              <a:t>e-mail) </a:t>
            </a:r>
            <a:r>
              <a:rPr sz="1250" spc="-5" dirty="0">
                <a:latin typeface="+mj-lt"/>
                <a:cs typeface="Lucida Sans Unicode"/>
              </a:rPr>
              <a:t>or </a:t>
            </a:r>
            <a:r>
              <a:rPr sz="1250" spc="25" dirty="0">
                <a:latin typeface="+mj-lt"/>
                <a:cs typeface="Lucida Sans Unicode"/>
              </a:rPr>
              <a:t>delivered</a:t>
            </a:r>
            <a:r>
              <a:rPr sz="1250" spc="275" dirty="0">
                <a:latin typeface="+mj-lt"/>
                <a:cs typeface="Lucida Sans Unicode"/>
              </a:rPr>
              <a:t> </a:t>
            </a:r>
            <a:r>
              <a:rPr sz="1250" spc="-5" dirty="0">
                <a:latin typeface="+mj-lt"/>
                <a:cs typeface="Lucida Sans Unicode"/>
              </a:rPr>
              <a:t>to</a:t>
            </a:r>
            <a:r>
              <a:rPr sz="1250" spc="95" dirty="0">
                <a:latin typeface="+mj-lt"/>
                <a:cs typeface="Lucida Sans Unicode"/>
              </a:rPr>
              <a:t> </a:t>
            </a:r>
            <a:r>
              <a:rPr sz="1250" spc="10" dirty="0">
                <a:latin typeface="+mj-lt"/>
                <a:cs typeface="Lucida Sans Unicode"/>
              </a:rPr>
              <a:t>other </a:t>
            </a:r>
            <a:r>
              <a:rPr sz="1250" spc="5" dirty="0">
                <a:latin typeface="+mj-lt"/>
                <a:cs typeface="Lucida Sans Unicode"/>
              </a:rPr>
              <a:t> </a:t>
            </a:r>
            <a:r>
              <a:rPr sz="1250" spc="25" dirty="0">
                <a:latin typeface="+mj-lt"/>
                <a:cs typeface="Lucida Sans Unicode"/>
              </a:rPr>
              <a:t>addresses </a:t>
            </a:r>
            <a:r>
              <a:rPr sz="1250" spc="10" dirty="0">
                <a:latin typeface="+mj-lt"/>
                <a:cs typeface="Lucida Sans Unicode"/>
              </a:rPr>
              <a:t>will </a:t>
            </a:r>
            <a:r>
              <a:rPr sz="1250" spc="25" dirty="0">
                <a:latin typeface="+mj-lt"/>
                <a:cs typeface="Lucida Sans Unicode"/>
              </a:rPr>
              <a:t>be</a:t>
            </a:r>
            <a:r>
              <a:rPr sz="1250" spc="-160" dirty="0">
                <a:latin typeface="+mj-lt"/>
                <a:cs typeface="Lucida Sans Unicode"/>
              </a:rPr>
              <a:t> </a:t>
            </a:r>
            <a:r>
              <a:rPr sz="1250" spc="20" dirty="0">
                <a:latin typeface="+mj-lt"/>
                <a:cs typeface="Lucida Sans Unicode"/>
              </a:rPr>
              <a:t>rejected.</a:t>
            </a:r>
            <a:endParaRPr sz="125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25"/>
              </a:spcBef>
            </a:pPr>
            <a:endParaRPr sz="1750" dirty="0">
              <a:latin typeface="+mj-lt"/>
              <a:cs typeface="Times New Roman"/>
            </a:endParaRPr>
          </a:p>
          <a:p>
            <a:pPr marL="297815" marR="5080" indent="-285750" algn="just">
              <a:lnSpc>
                <a:spcPct val="851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250" b="1" spc="65" dirty="0" smtClean="0">
                <a:latin typeface="+mj-lt"/>
                <a:cs typeface="Lucida Sans Unicode"/>
              </a:rPr>
              <a:t>Lead</a:t>
            </a:r>
            <a:r>
              <a:rPr sz="1250" b="1" spc="-80" dirty="0" smtClean="0">
                <a:latin typeface="+mj-lt"/>
                <a:cs typeface="Lucida Sans Unicode"/>
              </a:rPr>
              <a:t> </a:t>
            </a:r>
            <a:r>
              <a:rPr sz="1250" b="1" spc="35" dirty="0">
                <a:latin typeface="+mj-lt"/>
                <a:cs typeface="Lucida Sans Unicode"/>
              </a:rPr>
              <a:t>applicants</a:t>
            </a:r>
            <a:r>
              <a:rPr sz="1250" b="1" spc="-75" dirty="0">
                <a:latin typeface="+mj-lt"/>
                <a:cs typeface="Lucida Sans Unicode"/>
              </a:rPr>
              <a:t> </a:t>
            </a:r>
            <a:r>
              <a:rPr sz="1250" b="1" spc="45" dirty="0">
                <a:latin typeface="+mj-lt"/>
                <a:cs typeface="Lucida Sans Unicode"/>
              </a:rPr>
              <a:t>must</a:t>
            </a:r>
            <a:r>
              <a:rPr sz="1250" b="1" spc="-45" dirty="0">
                <a:latin typeface="+mj-lt"/>
                <a:cs typeface="Lucida Sans Unicode"/>
              </a:rPr>
              <a:t> </a:t>
            </a:r>
            <a:r>
              <a:rPr sz="1250" b="1" spc="25" dirty="0">
                <a:latin typeface="+mj-lt"/>
                <a:cs typeface="Lucida Sans Unicode"/>
              </a:rPr>
              <a:t>verify</a:t>
            </a:r>
            <a:r>
              <a:rPr sz="1250" b="1" spc="-95" dirty="0">
                <a:latin typeface="+mj-lt"/>
                <a:cs typeface="Lucida Sans Unicode"/>
              </a:rPr>
              <a:t> </a:t>
            </a:r>
            <a:r>
              <a:rPr sz="1250" b="1" spc="60" dirty="0">
                <a:latin typeface="+mj-lt"/>
                <a:cs typeface="Lucida Sans Unicode"/>
              </a:rPr>
              <a:t>that</a:t>
            </a:r>
            <a:r>
              <a:rPr sz="1250" b="1" spc="-125" dirty="0">
                <a:latin typeface="+mj-lt"/>
                <a:cs typeface="Lucida Sans Unicode"/>
              </a:rPr>
              <a:t> </a:t>
            </a:r>
            <a:r>
              <a:rPr sz="1250" b="1" spc="45" dirty="0">
                <a:latin typeface="+mj-lt"/>
                <a:cs typeface="Lucida Sans Unicode"/>
              </a:rPr>
              <a:t>their</a:t>
            </a:r>
            <a:r>
              <a:rPr sz="1250" b="1" spc="-95" dirty="0">
                <a:latin typeface="+mj-lt"/>
                <a:cs typeface="Lucida Sans Unicode"/>
              </a:rPr>
              <a:t> </a:t>
            </a:r>
            <a:r>
              <a:rPr sz="1250" b="1" spc="35" dirty="0">
                <a:latin typeface="+mj-lt"/>
                <a:cs typeface="Lucida Sans Unicode"/>
              </a:rPr>
              <a:t>concept</a:t>
            </a:r>
            <a:r>
              <a:rPr sz="1250" b="1" spc="-45" dirty="0">
                <a:latin typeface="+mj-lt"/>
                <a:cs typeface="Lucida Sans Unicode"/>
              </a:rPr>
              <a:t> </a:t>
            </a:r>
            <a:r>
              <a:rPr sz="1250" b="1" spc="40" dirty="0">
                <a:latin typeface="+mj-lt"/>
                <a:cs typeface="Lucida Sans Unicode"/>
              </a:rPr>
              <a:t>note</a:t>
            </a:r>
            <a:r>
              <a:rPr sz="1250" b="1" spc="-55" dirty="0">
                <a:latin typeface="+mj-lt"/>
                <a:cs typeface="Lucida Sans Unicode"/>
              </a:rPr>
              <a:t> </a:t>
            </a:r>
            <a:r>
              <a:rPr sz="1250" b="1" spc="45" dirty="0">
                <a:latin typeface="+mj-lt"/>
                <a:cs typeface="Lucida Sans Unicode"/>
              </a:rPr>
              <a:t>is</a:t>
            </a:r>
            <a:r>
              <a:rPr sz="1250" b="1" spc="-75" dirty="0">
                <a:latin typeface="+mj-lt"/>
                <a:cs typeface="Lucida Sans Unicode"/>
              </a:rPr>
              <a:t> </a:t>
            </a:r>
            <a:r>
              <a:rPr sz="1250" b="1" spc="30" dirty="0">
                <a:latin typeface="+mj-lt"/>
                <a:cs typeface="Lucida Sans Unicode"/>
              </a:rPr>
              <a:t>complete</a:t>
            </a:r>
            <a:r>
              <a:rPr sz="1250" b="1" spc="-55" dirty="0">
                <a:latin typeface="+mj-lt"/>
                <a:cs typeface="Lucida Sans Unicode"/>
              </a:rPr>
              <a:t> </a:t>
            </a:r>
            <a:r>
              <a:rPr sz="1250" b="1" spc="45" dirty="0">
                <a:latin typeface="+mj-lt"/>
                <a:cs typeface="Lucida Sans Unicode"/>
              </a:rPr>
              <a:t>using</a:t>
            </a:r>
            <a:r>
              <a:rPr sz="1250" b="1" spc="-65" dirty="0">
                <a:latin typeface="+mj-lt"/>
                <a:cs typeface="Lucida Sans Unicode"/>
              </a:rPr>
              <a:t> </a:t>
            </a:r>
            <a:r>
              <a:rPr sz="1250" b="1" spc="60" dirty="0">
                <a:latin typeface="+mj-lt"/>
                <a:cs typeface="Lucida Sans Unicode"/>
              </a:rPr>
              <a:t>the</a:t>
            </a:r>
            <a:r>
              <a:rPr sz="1250" b="1" spc="-55" dirty="0">
                <a:latin typeface="+mj-lt"/>
                <a:cs typeface="Lucida Sans Unicode"/>
              </a:rPr>
              <a:t> </a:t>
            </a:r>
            <a:r>
              <a:rPr sz="1250" b="1" spc="25" dirty="0">
                <a:latin typeface="+mj-lt"/>
                <a:cs typeface="Lucida Sans Unicode"/>
              </a:rPr>
              <a:t>checklist</a:t>
            </a:r>
            <a:r>
              <a:rPr sz="1250" b="1" spc="-45" dirty="0">
                <a:latin typeface="+mj-lt"/>
                <a:cs typeface="Lucida Sans Unicode"/>
              </a:rPr>
              <a:t> </a:t>
            </a:r>
            <a:r>
              <a:rPr sz="1250" b="1" spc="40" dirty="0">
                <a:latin typeface="+mj-lt"/>
                <a:cs typeface="Lucida Sans Unicode"/>
              </a:rPr>
              <a:t>for</a:t>
            </a:r>
            <a:r>
              <a:rPr sz="1250" b="1" spc="-95" dirty="0">
                <a:latin typeface="+mj-lt"/>
                <a:cs typeface="Lucida Sans Unicode"/>
              </a:rPr>
              <a:t> </a:t>
            </a:r>
            <a:r>
              <a:rPr sz="1250" b="1" spc="45" dirty="0">
                <a:latin typeface="+mj-lt"/>
                <a:cs typeface="Lucida Sans Unicode"/>
              </a:rPr>
              <a:t>concept </a:t>
            </a:r>
            <a:r>
              <a:rPr sz="1250" b="1" spc="5" dirty="0">
                <a:latin typeface="+mj-lt"/>
                <a:cs typeface="Lucida Sans Unicode"/>
              </a:rPr>
              <a:t> </a:t>
            </a:r>
            <a:r>
              <a:rPr sz="1250" b="1" spc="60" dirty="0">
                <a:latin typeface="+mj-lt"/>
                <a:cs typeface="Lucida Sans Unicode"/>
              </a:rPr>
              <a:t>note </a:t>
            </a:r>
            <a:r>
              <a:rPr sz="1250" b="1" spc="5" dirty="0">
                <a:latin typeface="+mj-lt"/>
                <a:cs typeface="Lucida Sans Unicode"/>
              </a:rPr>
              <a:t>( </a:t>
            </a:r>
            <a:r>
              <a:rPr sz="1250" b="1" spc="10" dirty="0">
                <a:latin typeface="+mj-lt"/>
                <a:cs typeface="Lucida Sans Unicode"/>
              </a:rPr>
              <a:t>Part </a:t>
            </a:r>
            <a:r>
              <a:rPr sz="1250" b="1" spc="15" dirty="0">
                <a:latin typeface="+mj-lt"/>
                <a:cs typeface="Lucida Sans Unicode"/>
              </a:rPr>
              <a:t>A </a:t>
            </a:r>
            <a:r>
              <a:rPr sz="1250" b="1" spc="35" dirty="0">
                <a:latin typeface="+mj-lt"/>
                <a:cs typeface="Lucida Sans Unicode"/>
              </a:rPr>
              <a:t>section </a:t>
            </a:r>
            <a:r>
              <a:rPr sz="1250" b="1" spc="15" dirty="0">
                <a:latin typeface="+mj-lt"/>
                <a:cs typeface="Lucida Sans Unicode"/>
              </a:rPr>
              <a:t>2 </a:t>
            </a:r>
            <a:r>
              <a:rPr sz="1250" b="1" spc="30" dirty="0">
                <a:latin typeface="+mj-lt"/>
                <a:cs typeface="Lucida Sans Unicode"/>
              </a:rPr>
              <a:t>of </a:t>
            </a:r>
            <a:r>
              <a:rPr sz="1250" b="1" spc="60" dirty="0">
                <a:latin typeface="+mj-lt"/>
                <a:cs typeface="Lucida Sans Unicode"/>
              </a:rPr>
              <a:t>the </a:t>
            </a:r>
            <a:r>
              <a:rPr sz="1250" b="1" spc="45" dirty="0">
                <a:latin typeface="+mj-lt"/>
                <a:cs typeface="Lucida Sans Unicode"/>
              </a:rPr>
              <a:t>grant </a:t>
            </a:r>
            <a:r>
              <a:rPr sz="1250" b="1" spc="25" dirty="0">
                <a:latin typeface="+mj-lt"/>
                <a:cs typeface="Lucida Sans Unicode"/>
              </a:rPr>
              <a:t>application </a:t>
            </a:r>
            <a:r>
              <a:rPr sz="1250" b="1" spc="45" dirty="0">
                <a:latin typeface="+mj-lt"/>
                <a:cs typeface="Lucida Sans Unicode"/>
              </a:rPr>
              <a:t>form). </a:t>
            </a:r>
            <a:r>
              <a:rPr sz="1250" b="1" u="sng" spc="30" dirty="0">
                <a:latin typeface="+mj-lt"/>
                <a:cs typeface="Lucida Sans Unicode"/>
              </a:rPr>
              <a:t>Incomplete </a:t>
            </a:r>
            <a:r>
              <a:rPr sz="1250" b="1" u="sng" spc="35" dirty="0">
                <a:latin typeface="+mj-lt"/>
                <a:cs typeface="Lucida Sans Unicode"/>
              </a:rPr>
              <a:t>concept </a:t>
            </a:r>
            <a:r>
              <a:rPr sz="1250" b="1" u="sng" spc="40" dirty="0">
                <a:latin typeface="+mj-lt"/>
                <a:cs typeface="Lucida Sans Unicode"/>
              </a:rPr>
              <a:t>notes </a:t>
            </a:r>
            <a:r>
              <a:rPr sz="1250" b="1" u="sng" spc="55" dirty="0">
                <a:latin typeface="+mj-lt"/>
                <a:cs typeface="Lucida Sans Unicode"/>
              </a:rPr>
              <a:t>may </a:t>
            </a:r>
            <a:r>
              <a:rPr sz="1250" b="1" u="sng" spc="60" dirty="0">
                <a:latin typeface="+mj-lt"/>
                <a:cs typeface="Lucida Sans Unicode"/>
              </a:rPr>
              <a:t>be  </a:t>
            </a:r>
            <a:r>
              <a:rPr sz="1250" b="1" u="sng" spc="45" dirty="0">
                <a:latin typeface="+mj-lt"/>
                <a:cs typeface="Lucida Sans Unicode"/>
              </a:rPr>
              <a:t>rejected.</a:t>
            </a:r>
            <a:endParaRPr sz="1250" dirty="0">
              <a:latin typeface="+mj-lt"/>
              <a:cs typeface="Lucida Sans Unicode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819275" y="495300"/>
            <a:ext cx="5629275" cy="619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0875" y="1901571"/>
            <a:ext cx="7741284" cy="35433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8925" algn="just">
              <a:lnSpc>
                <a:spcPct val="100000"/>
              </a:lnSpc>
            </a:pPr>
            <a:r>
              <a:rPr sz="2400" spc="-5" dirty="0">
                <a:solidFill>
                  <a:srgbClr val="404040"/>
                </a:solidFill>
                <a:latin typeface="+mj-lt"/>
                <a:cs typeface="Lucida Sans Unicode"/>
              </a:rPr>
              <a:t>The </a:t>
            </a:r>
            <a:r>
              <a:rPr sz="2400" dirty="0">
                <a:solidFill>
                  <a:srgbClr val="404040"/>
                </a:solidFill>
                <a:latin typeface="+mj-lt"/>
                <a:cs typeface="Lucida Sans Unicode"/>
              </a:rPr>
              <a:t>envelope </a:t>
            </a:r>
            <a:r>
              <a:rPr sz="2400" spc="-5" dirty="0">
                <a:solidFill>
                  <a:srgbClr val="404040"/>
                </a:solidFill>
                <a:latin typeface="+mj-lt"/>
                <a:cs typeface="Lucida Sans Unicode"/>
              </a:rPr>
              <a:t>must</a:t>
            </a:r>
            <a:r>
              <a:rPr sz="2400" spc="-65" dirty="0">
                <a:solidFill>
                  <a:srgbClr val="404040"/>
                </a:solidFill>
                <a:latin typeface="+mj-lt"/>
                <a:cs typeface="Lucida Sans Unicode"/>
              </a:rPr>
              <a:t> </a:t>
            </a:r>
            <a:r>
              <a:rPr sz="2400" dirty="0">
                <a:solidFill>
                  <a:srgbClr val="404040"/>
                </a:solidFill>
                <a:latin typeface="+mj-lt"/>
                <a:cs typeface="Lucida Sans Unicode"/>
              </a:rPr>
              <a:t>bear:</a:t>
            </a:r>
            <a:endParaRPr sz="2400" dirty="0">
              <a:latin typeface="+mj-lt"/>
              <a:cs typeface="Lucida Sans Unicode"/>
            </a:endParaRPr>
          </a:p>
          <a:p>
            <a:pPr marL="354965" marR="859790" indent="-342900" algn="just">
              <a:lnSpc>
                <a:spcPts val="2860"/>
              </a:lnSpc>
              <a:spcBef>
                <a:spcPts val="53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400" b="1" u="heavy" spc="20" dirty="0" smtClean="0">
                <a:solidFill>
                  <a:srgbClr val="404040"/>
                </a:solidFill>
                <a:latin typeface="+mj-lt"/>
                <a:cs typeface="Lucida Sans Unicode"/>
              </a:rPr>
              <a:t>reference</a:t>
            </a:r>
            <a:r>
              <a:rPr sz="2400" b="1" u="heavy" spc="-310" dirty="0" smtClean="0">
                <a:solidFill>
                  <a:srgbClr val="404040"/>
                </a:solidFill>
                <a:latin typeface="+mj-lt"/>
                <a:cs typeface="Lucida Sans Unicode"/>
              </a:rPr>
              <a:t> </a:t>
            </a:r>
            <a:r>
              <a:rPr sz="2400" b="1" u="heavy" spc="35" dirty="0">
                <a:solidFill>
                  <a:srgbClr val="404040"/>
                </a:solidFill>
                <a:latin typeface="+mj-lt"/>
                <a:cs typeface="Lucida Sans Unicode"/>
              </a:rPr>
              <a:t>number</a:t>
            </a:r>
            <a:r>
              <a:rPr sz="2400" b="1" u="heavy" spc="-250" dirty="0">
                <a:solidFill>
                  <a:srgbClr val="404040"/>
                </a:solidFill>
                <a:latin typeface="+mj-lt"/>
                <a:cs typeface="Lucida Sans Unicode"/>
              </a:rPr>
              <a:t> </a:t>
            </a:r>
            <a:r>
              <a:rPr sz="2400" b="1" u="heavy" spc="55" dirty="0">
                <a:solidFill>
                  <a:srgbClr val="404040"/>
                </a:solidFill>
                <a:latin typeface="+mj-lt"/>
                <a:cs typeface="Lucida Sans Unicode"/>
              </a:rPr>
              <a:t>and</a:t>
            </a:r>
            <a:r>
              <a:rPr sz="2400" b="1" u="heavy" spc="-254" dirty="0">
                <a:solidFill>
                  <a:srgbClr val="404040"/>
                </a:solidFill>
                <a:latin typeface="+mj-lt"/>
                <a:cs typeface="Lucida Sans Unicode"/>
              </a:rPr>
              <a:t> </a:t>
            </a:r>
            <a:r>
              <a:rPr sz="2400" b="1" u="heavy" spc="50" dirty="0">
                <a:solidFill>
                  <a:srgbClr val="404040"/>
                </a:solidFill>
                <a:latin typeface="+mj-lt"/>
                <a:cs typeface="Lucida Sans Unicode"/>
              </a:rPr>
              <a:t>the</a:t>
            </a:r>
            <a:r>
              <a:rPr sz="2400" b="1" u="heavy" spc="-160" dirty="0">
                <a:solidFill>
                  <a:srgbClr val="404040"/>
                </a:solidFill>
                <a:latin typeface="+mj-lt"/>
                <a:cs typeface="Lucida Sans Unicode"/>
              </a:rPr>
              <a:t> </a:t>
            </a:r>
            <a:r>
              <a:rPr sz="2400" b="1" u="heavy" spc="45" dirty="0">
                <a:solidFill>
                  <a:srgbClr val="404040"/>
                </a:solidFill>
                <a:latin typeface="+mj-lt"/>
                <a:cs typeface="Lucida Sans Unicode"/>
              </a:rPr>
              <a:t>title</a:t>
            </a:r>
            <a:r>
              <a:rPr sz="2400" b="1" u="heavy" spc="-235" dirty="0">
                <a:solidFill>
                  <a:srgbClr val="404040"/>
                </a:solidFill>
                <a:latin typeface="+mj-lt"/>
                <a:cs typeface="Lucida Sans Unicode"/>
              </a:rPr>
              <a:t> </a:t>
            </a:r>
            <a:r>
              <a:rPr sz="2400" b="1" u="heavy" spc="45" dirty="0">
                <a:solidFill>
                  <a:srgbClr val="404040"/>
                </a:solidFill>
                <a:latin typeface="+mj-lt"/>
                <a:cs typeface="Lucida Sans Unicode"/>
              </a:rPr>
              <a:t>of</a:t>
            </a:r>
            <a:r>
              <a:rPr sz="2400" b="1" u="heavy" spc="-80" dirty="0">
                <a:solidFill>
                  <a:srgbClr val="404040"/>
                </a:solidFill>
                <a:latin typeface="+mj-lt"/>
                <a:cs typeface="Lucida Sans Unicode"/>
              </a:rPr>
              <a:t> </a:t>
            </a:r>
            <a:r>
              <a:rPr sz="2400" b="1" u="heavy" spc="50" dirty="0">
                <a:solidFill>
                  <a:srgbClr val="404040"/>
                </a:solidFill>
                <a:latin typeface="+mj-lt"/>
                <a:cs typeface="Lucida Sans Unicode"/>
              </a:rPr>
              <a:t>the</a:t>
            </a:r>
            <a:r>
              <a:rPr sz="2400" b="1" u="heavy" spc="-235" dirty="0">
                <a:solidFill>
                  <a:srgbClr val="404040"/>
                </a:solidFill>
                <a:latin typeface="+mj-lt"/>
                <a:cs typeface="Lucida Sans Unicode"/>
              </a:rPr>
              <a:t> </a:t>
            </a:r>
            <a:r>
              <a:rPr sz="2400" b="1" u="heavy" spc="45" dirty="0">
                <a:solidFill>
                  <a:srgbClr val="404040"/>
                </a:solidFill>
                <a:latin typeface="+mj-lt"/>
                <a:cs typeface="Lucida Sans Unicode"/>
              </a:rPr>
              <a:t>call</a:t>
            </a:r>
            <a:r>
              <a:rPr sz="2400" b="1" u="heavy" spc="-190" dirty="0">
                <a:solidFill>
                  <a:srgbClr val="404040"/>
                </a:solidFill>
                <a:latin typeface="+mj-lt"/>
                <a:cs typeface="Lucida Sans Unicode"/>
              </a:rPr>
              <a:t> </a:t>
            </a:r>
            <a:r>
              <a:rPr sz="2400" b="1" u="heavy" spc="60" dirty="0">
                <a:solidFill>
                  <a:srgbClr val="404040"/>
                </a:solidFill>
                <a:latin typeface="+mj-lt"/>
                <a:cs typeface="Lucida Sans Unicode"/>
              </a:rPr>
              <a:t>for </a:t>
            </a:r>
            <a:r>
              <a:rPr sz="2400" b="1" spc="-5" dirty="0">
                <a:solidFill>
                  <a:srgbClr val="404040"/>
                </a:solidFill>
                <a:latin typeface="+mj-lt"/>
                <a:cs typeface="Lucida Sans Unicode"/>
              </a:rPr>
              <a:t> </a:t>
            </a:r>
            <a:r>
              <a:rPr sz="2400" b="1" u="heavy" spc="15" dirty="0">
                <a:solidFill>
                  <a:srgbClr val="404040"/>
                </a:solidFill>
                <a:latin typeface="+mj-lt"/>
                <a:cs typeface="Lucida Sans Unicode"/>
              </a:rPr>
              <a:t>proposals</a:t>
            </a:r>
            <a:r>
              <a:rPr sz="2400" spc="15" dirty="0">
                <a:solidFill>
                  <a:srgbClr val="404040"/>
                </a:solidFill>
                <a:latin typeface="+mj-lt"/>
                <a:cs typeface="Lucida Sans Unicode"/>
              </a:rPr>
              <a:t>,</a:t>
            </a:r>
            <a:endParaRPr sz="2400" dirty="0">
              <a:latin typeface="+mj-lt"/>
              <a:cs typeface="Lucida Sans Unicode"/>
            </a:endParaRPr>
          </a:p>
          <a:p>
            <a:pPr marL="355600" indent="-342900" algn="just">
              <a:lnSpc>
                <a:spcPct val="100000"/>
              </a:lnSpc>
              <a:spcBef>
                <a:spcPts val="330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400" dirty="0" smtClean="0">
                <a:solidFill>
                  <a:srgbClr val="404040"/>
                </a:solidFill>
                <a:latin typeface="+mj-lt"/>
                <a:cs typeface="Lucida Sans Unicode"/>
              </a:rPr>
              <a:t>number </a:t>
            </a:r>
            <a:r>
              <a:rPr sz="2400" spc="5" dirty="0">
                <a:solidFill>
                  <a:srgbClr val="404040"/>
                </a:solidFill>
                <a:latin typeface="+mj-lt"/>
                <a:cs typeface="Lucida Sans Unicode"/>
              </a:rPr>
              <a:t>and </a:t>
            </a:r>
            <a:r>
              <a:rPr sz="2400" spc="-10" dirty="0">
                <a:solidFill>
                  <a:srgbClr val="404040"/>
                </a:solidFill>
                <a:latin typeface="+mj-lt"/>
                <a:cs typeface="Lucida Sans Unicode"/>
              </a:rPr>
              <a:t>title </a:t>
            </a:r>
            <a:r>
              <a:rPr sz="2400" spc="10" dirty="0">
                <a:solidFill>
                  <a:srgbClr val="404040"/>
                </a:solidFill>
                <a:latin typeface="+mj-lt"/>
                <a:cs typeface="Lucida Sans Unicode"/>
              </a:rPr>
              <a:t>of </a:t>
            </a:r>
            <a:r>
              <a:rPr sz="2400" b="1" spc="50" dirty="0">
                <a:solidFill>
                  <a:srgbClr val="404040"/>
                </a:solidFill>
                <a:latin typeface="+mj-lt"/>
                <a:cs typeface="Lucida Sans Unicode"/>
              </a:rPr>
              <a:t>the </a:t>
            </a:r>
            <a:r>
              <a:rPr sz="2400" b="1" spc="25" dirty="0">
                <a:solidFill>
                  <a:srgbClr val="404040"/>
                </a:solidFill>
                <a:latin typeface="+mj-lt"/>
                <a:cs typeface="Lucida Sans Unicode"/>
              </a:rPr>
              <a:t>thematic</a:t>
            </a:r>
            <a:r>
              <a:rPr sz="2400" b="1" spc="-550" dirty="0">
                <a:solidFill>
                  <a:srgbClr val="404040"/>
                </a:solidFill>
                <a:latin typeface="+mj-lt"/>
                <a:cs typeface="Lucida Sans Unicode"/>
              </a:rPr>
              <a:t> </a:t>
            </a:r>
            <a:r>
              <a:rPr sz="2400" b="1" spc="25" dirty="0">
                <a:solidFill>
                  <a:srgbClr val="404040"/>
                </a:solidFill>
                <a:latin typeface="+mj-lt"/>
                <a:cs typeface="Lucida Sans Unicode"/>
              </a:rPr>
              <a:t>priority,</a:t>
            </a:r>
            <a:endParaRPr sz="2400" dirty="0">
              <a:latin typeface="+mj-lt"/>
              <a:cs typeface="Lucida Sans Unicode"/>
            </a:endParaRPr>
          </a:p>
          <a:p>
            <a:pPr marL="355600" indent="-342900" algn="just">
              <a:lnSpc>
                <a:spcPct val="100000"/>
              </a:lnSpc>
              <a:spcBef>
                <a:spcPts val="420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400" dirty="0" smtClean="0">
                <a:solidFill>
                  <a:srgbClr val="404040"/>
                </a:solidFill>
                <a:latin typeface="+mj-lt"/>
                <a:cs typeface="Lucida Sans Unicode"/>
              </a:rPr>
              <a:t>full </a:t>
            </a:r>
            <a:r>
              <a:rPr sz="2400" spc="5" dirty="0">
                <a:solidFill>
                  <a:srgbClr val="404040"/>
                </a:solidFill>
                <a:latin typeface="+mj-lt"/>
                <a:cs typeface="Lucida Sans Unicode"/>
              </a:rPr>
              <a:t>name and </a:t>
            </a:r>
            <a:r>
              <a:rPr sz="2400" spc="-5" dirty="0">
                <a:solidFill>
                  <a:srgbClr val="404040"/>
                </a:solidFill>
                <a:latin typeface="+mj-lt"/>
                <a:cs typeface="Lucida Sans Unicode"/>
              </a:rPr>
              <a:t>address </a:t>
            </a:r>
            <a:r>
              <a:rPr sz="2400" spc="10" dirty="0">
                <a:solidFill>
                  <a:srgbClr val="404040"/>
                </a:solidFill>
                <a:latin typeface="+mj-lt"/>
                <a:cs typeface="Lucida Sans Unicode"/>
              </a:rPr>
              <a:t>of </a:t>
            </a:r>
            <a:r>
              <a:rPr sz="2400" dirty="0">
                <a:solidFill>
                  <a:srgbClr val="404040"/>
                </a:solidFill>
                <a:latin typeface="+mj-lt"/>
                <a:cs typeface="Lucida Sans Unicode"/>
              </a:rPr>
              <a:t>the </a:t>
            </a:r>
            <a:r>
              <a:rPr sz="2400" b="1" spc="55" dirty="0">
                <a:solidFill>
                  <a:srgbClr val="404040"/>
                </a:solidFill>
                <a:latin typeface="+mj-lt"/>
                <a:cs typeface="Lucida Sans Unicode"/>
              </a:rPr>
              <a:t>lead</a:t>
            </a:r>
            <a:r>
              <a:rPr sz="2400" b="1" spc="-415" dirty="0">
                <a:solidFill>
                  <a:srgbClr val="404040"/>
                </a:solidFill>
                <a:latin typeface="+mj-lt"/>
                <a:cs typeface="Lucida Sans Unicode"/>
              </a:rPr>
              <a:t> </a:t>
            </a:r>
            <a:r>
              <a:rPr sz="2400" b="1" spc="35" dirty="0">
                <a:solidFill>
                  <a:srgbClr val="404040"/>
                </a:solidFill>
                <a:latin typeface="+mj-lt"/>
                <a:cs typeface="Lucida Sans Unicode"/>
              </a:rPr>
              <a:t>applicant</a:t>
            </a:r>
            <a:r>
              <a:rPr sz="2400" spc="35" dirty="0">
                <a:solidFill>
                  <a:srgbClr val="404040"/>
                </a:solidFill>
                <a:latin typeface="+mj-lt"/>
                <a:cs typeface="Lucida Sans Unicode"/>
              </a:rPr>
              <a:t>,</a:t>
            </a:r>
            <a:endParaRPr sz="2400" dirty="0">
              <a:latin typeface="+mj-lt"/>
              <a:cs typeface="Lucida Sans Unicode"/>
            </a:endParaRPr>
          </a:p>
          <a:p>
            <a:pPr marL="354965" marR="5080" indent="-342900" algn="just">
              <a:lnSpc>
                <a:spcPct val="100800"/>
              </a:lnSpc>
              <a:spcBef>
                <a:spcPts val="32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400" dirty="0" smtClean="0">
                <a:solidFill>
                  <a:srgbClr val="404040"/>
                </a:solidFill>
                <a:latin typeface="+mj-lt"/>
                <a:cs typeface="Lucida Sans Unicode"/>
              </a:rPr>
              <a:t>words </a:t>
            </a:r>
            <a:r>
              <a:rPr sz="2400" spc="5" dirty="0">
                <a:solidFill>
                  <a:srgbClr val="404040"/>
                </a:solidFill>
                <a:latin typeface="+mj-lt"/>
                <a:cs typeface="Lucida Sans Unicode"/>
              </a:rPr>
              <a:t>‘Not </a:t>
            </a:r>
            <a:r>
              <a:rPr sz="2400" dirty="0">
                <a:solidFill>
                  <a:srgbClr val="404040"/>
                </a:solidFill>
                <a:latin typeface="+mj-lt"/>
                <a:cs typeface="Lucida Sans Unicode"/>
              </a:rPr>
              <a:t>to </a:t>
            </a:r>
            <a:r>
              <a:rPr sz="2400" spc="-10" dirty="0">
                <a:solidFill>
                  <a:srgbClr val="404040"/>
                </a:solidFill>
                <a:latin typeface="+mj-lt"/>
                <a:cs typeface="Lucida Sans Unicode"/>
              </a:rPr>
              <a:t>be </a:t>
            </a:r>
            <a:r>
              <a:rPr sz="2400" dirty="0">
                <a:solidFill>
                  <a:srgbClr val="404040"/>
                </a:solidFill>
                <a:latin typeface="+mj-lt"/>
                <a:cs typeface="Lucida Sans Unicode"/>
              </a:rPr>
              <a:t>opened before</a:t>
            </a:r>
            <a:r>
              <a:rPr sz="2400" spc="-229" dirty="0">
                <a:solidFill>
                  <a:srgbClr val="404040"/>
                </a:solidFill>
                <a:latin typeface="+mj-lt"/>
                <a:cs typeface="Lucida Sans Unicode"/>
              </a:rPr>
              <a:t> </a:t>
            </a:r>
            <a:r>
              <a:rPr sz="2400" dirty="0">
                <a:solidFill>
                  <a:srgbClr val="404040"/>
                </a:solidFill>
                <a:latin typeface="+mj-lt"/>
                <a:cs typeface="Lucida Sans Unicode"/>
              </a:rPr>
              <a:t>the</a:t>
            </a:r>
            <a:r>
              <a:rPr sz="2400" spc="-10" dirty="0">
                <a:solidFill>
                  <a:srgbClr val="404040"/>
                </a:solidFill>
                <a:latin typeface="+mj-lt"/>
                <a:cs typeface="Lucida Sans Unicode"/>
              </a:rPr>
              <a:t> </a:t>
            </a:r>
            <a:r>
              <a:rPr sz="2400" dirty="0">
                <a:solidFill>
                  <a:srgbClr val="404040"/>
                </a:solidFill>
                <a:latin typeface="+mj-lt"/>
                <a:cs typeface="Lucida Sans Unicode"/>
              </a:rPr>
              <a:t>opening  </a:t>
            </a:r>
            <a:r>
              <a:rPr sz="2400" spc="-10" dirty="0">
                <a:solidFill>
                  <a:srgbClr val="404040"/>
                </a:solidFill>
                <a:latin typeface="+mj-lt"/>
                <a:cs typeface="Lucida Sans Unicode"/>
              </a:rPr>
              <a:t>session’ </a:t>
            </a:r>
            <a:r>
              <a:rPr sz="2400" spc="5" dirty="0">
                <a:solidFill>
                  <a:srgbClr val="404040"/>
                </a:solidFill>
                <a:latin typeface="+mj-lt"/>
                <a:cs typeface="Lucida Sans Unicode"/>
              </a:rPr>
              <a:t>and </a:t>
            </a:r>
            <a:r>
              <a:rPr sz="2400" dirty="0">
                <a:solidFill>
                  <a:srgbClr val="404040"/>
                </a:solidFill>
                <a:latin typeface="+mj-lt"/>
                <a:cs typeface="Lucida Sans Unicode"/>
              </a:rPr>
              <a:t>equivalent </a:t>
            </a:r>
            <a:r>
              <a:rPr sz="2400" spc="-10" dirty="0">
                <a:solidFill>
                  <a:srgbClr val="404040"/>
                </a:solidFill>
                <a:latin typeface="+mj-lt"/>
                <a:cs typeface="Lucida Sans Unicode"/>
              </a:rPr>
              <a:t>in </a:t>
            </a:r>
            <a:r>
              <a:rPr sz="2400" dirty="0">
                <a:solidFill>
                  <a:srgbClr val="404040"/>
                </a:solidFill>
                <a:latin typeface="+mj-lt"/>
                <a:cs typeface="Lucida Sans Unicode"/>
              </a:rPr>
              <a:t>Montenegrin language  </a:t>
            </a:r>
            <a:r>
              <a:rPr sz="2400" spc="-5" dirty="0">
                <a:solidFill>
                  <a:srgbClr val="404040"/>
                </a:solidFill>
                <a:latin typeface="+mj-lt"/>
                <a:cs typeface="Lucida Sans Unicode"/>
              </a:rPr>
              <a:t>(„Ne </a:t>
            </a:r>
            <a:r>
              <a:rPr sz="2400" spc="10" dirty="0">
                <a:solidFill>
                  <a:srgbClr val="404040"/>
                </a:solidFill>
                <a:latin typeface="+mj-lt"/>
                <a:cs typeface="Lucida Sans Unicode"/>
              </a:rPr>
              <a:t>otvarati </a:t>
            </a:r>
            <a:r>
              <a:rPr sz="2400" spc="-5" dirty="0">
                <a:solidFill>
                  <a:srgbClr val="404040"/>
                </a:solidFill>
                <a:latin typeface="+mj-lt"/>
                <a:cs typeface="Lucida Sans Unicode"/>
              </a:rPr>
              <a:t>prije </a:t>
            </a:r>
            <a:r>
              <a:rPr sz="2400" dirty="0">
                <a:solidFill>
                  <a:srgbClr val="404040"/>
                </a:solidFill>
                <a:latin typeface="+mj-lt"/>
                <a:cs typeface="Lucida Sans Unicode"/>
              </a:rPr>
              <a:t>sastanka </a:t>
            </a:r>
            <a:r>
              <a:rPr sz="2400" spc="-15" dirty="0">
                <a:solidFill>
                  <a:srgbClr val="404040"/>
                </a:solidFill>
                <a:latin typeface="+mj-lt"/>
                <a:cs typeface="Lucida Sans Unicode"/>
              </a:rPr>
              <a:t>za </a:t>
            </a:r>
            <a:r>
              <a:rPr sz="2400" spc="10" dirty="0">
                <a:solidFill>
                  <a:srgbClr val="404040"/>
                </a:solidFill>
                <a:latin typeface="+mj-lt"/>
                <a:cs typeface="Lucida Sans Unicode"/>
              </a:rPr>
              <a:t>otvaranje</a:t>
            </a:r>
            <a:r>
              <a:rPr sz="2400" spc="-325" dirty="0">
                <a:solidFill>
                  <a:srgbClr val="404040"/>
                </a:solidFill>
                <a:latin typeface="+mj-lt"/>
                <a:cs typeface="Lucida Sans Unicode"/>
              </a:rPr>
              <a:t> </a:t>
            </a:r>
            <a:r>
              <a:rPr sz="2400" spc="-5" dirty="0">
                <a:solidFill>
                  <a:srgbClr val="404040"/>
                </a:solidFill>
                <a:latin typeface="+mj-lt"/>
                <a:cs typeface="Lucida Sans Unicode"/>
              </a:rPr>
              <a:t>prijedloga  </a:t>
            </a:r>
            <a:r>
              <a:rPr sz="2400" spc="5" dirty="0">
                <a:solidFill>
                  <a:srgbClr val="404040"/>
                </a:solidFill>
                <a:latin typeface="+mj-lt"/>
                <a:cs typeface="Lucida Sans Unicode"/>
              </a:rPr>
              <a:t>projekata“)</a:t>
            </a:r>
            <a:endParaRPr sz="2400" dirty="0">
              <a:latin typeface="+mj-lt"/>
              <a:cs typeface="Lucida Sans Unicode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819275" y="495300"/>
            <a:ext cx="5629275" cy="619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45201" y="624110"/>
            <a:ext cx="6589199" cy="3198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5"/>
              </a:lnSpc>
              <a:tabLst>
                <a:tab pos="260350" algn="l"/>
              </a:tabLst>
            </a:pPr>
            <a:r>
              <a:rPr sz="1700" spc="15" dirty="0">
                <a:solidFill>
                  <a:srgbClr val="2CA1BE"/>
                </a:solidFill>
                <a:latin typeface="Wingdings 3"/>
                <a:cs typeface="Wingdings 3"/>
              </a:rPr>
              <a:t></a:t>
            </a:r>
            <a:r>
              <a:rPr sz="1700" spc="15" dirty="0">
                <a:solidFill>
                  <a:srgbClr val="2CA1BE"/>
                </a:solidFill>
                <a:latin typeface="Times New Roman"/>
                <a:cs typeface="Times New Roman"/>
              </a:rPr>
              <a:t>	</a:t>
            </a:r>
            <a:endParaRPr sz="2600" dirty="0"/>
          </a:p>
        </p:txBody>
      </p:sp>
      <p:sp>
        <p:nvSpPr>
          <p:cNvPr id="3" name="object 3"/>
          <p:cNvSpPr txBox="1">
            <a:spLocks noGrp="1"/>
          </p:cNvSpPr>
          <p:nvPr>
            <p:ph idx="1"/>
          </p:nvPr>
        </p:nvSpPr>
        <p:spPr>
          <a:xfrm>
            <a:off x="1942415" y="2133600"/>
            <a:ext cx="6591985" cy="44653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ts val="2950"/>
              </a:lnSpc>
              <a:buFont typeface="Wingdings" panose="05000000000000000000" pitchFamily="2" charset="2"/>
              <a:buChar char="Ø"/>
            </a:pPr>
            <a:r>
              <a:rPr lang="en-US" sz="2600" spc="50" dirty="0" smtClean="0">
                <a:latin typeface="+mj-lt"/>
              </a:rPr>
              <a:t>Only the pre-selected Concept Notes </a:t>
            </a:r>
            <a:r>
              <a:rPr spc="70" dirty="0" smtClean="0">
                <a:latin typeface="+mj-lt"/>
              </a:rPr>
              <a:t>will</a:t>
            </a:r>
            <a:r>
              <a:rPr spc="-225" dirty="0" smtClean="0">
                <a:latin typeface="+mj-lt"/>
              </a:rPr>
              <a:t> </a:t>
            </a:r>
            <a:r>
              <a:rPr spc="55" dirty="0">
                <a:latin typeface="+mj-lt"/>
              </a:rPr>
              <a:t>be</a:t>
            </a:r>
            <a:r>
              <a:rPr spc="15" dirty="0">
                <a:latin typeface="+mj-lt"/>
              </a:rPr>
              <a:t> </a:t>
            </a:r>
            <a:r>
              <a:rPr spc="55" dirty="0">
                <a:latin typeface="+mj-lt"/>
              </a:rPr>
              <a:t>invited</a:t>
            </a:r>
            <a:r>
              <a:rPr spc="-240" dirty="0">
                <a:latin typeface="+mj-lt"/>
              </a:rPr>
              <a:t> </a:t>
            </a:r>
            <a:r>
              <a:rPr spc="30" dirty="0">
                <a:latin typeface="+mj-lt"/>
              </a:rPr>
              <a:t>to</a:t>
            </a:r>
            <a:r>
              <a:rPr spc="-50" dirty="0">
                <a:latin typeface="+mj-lt"/>
              </a:rPr>
              <a:t> </a:t>
            </a:r>
            <a:r>
              <a:rPr spc="75" dirty="0">
                <a:latin typeface="+mj-lt"/>
              </a:rPr>
              <a:t>submit</a:t>
            </a:r>
            <a:r>
              <a:rPr spc="-280" dirty="0">
                <a:latin typeface="+mj-lt"/>
              </a:rPr>
              <a:t> </a:t>
            </a:r>
            <a:r>
              <a:rPr spc="15" dirty="0">
                <a:latin typeface="+mj-lt"/>
              </a:rPr>
              <a:t>a</a:t>
            </a:r>
            <a:r>
              <a:rPr spc="30" dirty="0">
                <a:latin typeface="+mj-lt"/>
              </a:rPr>
              <a:t> </a:t>
            </a:r>
            <a:r>
              <a:rPr spc="55" dirty="0">
                <a:latin typeface="+mj-lt"/>
              </a:rPr>
              <a:t>full</a:t>
            </a:r>
            <a:r>
              <a:rPr spc="-225" dirty="0">
                <a:latin typeface="+mj-lt"/>
              </a:rPr>
              <a:t> </a:t>
            </a:r>
            <a:r>
              <a:rPr spc="50" dirty="0">
                <a:latin typeface="+mj-lt"/>
              </a:rPr>
              <a:t>application</a:t>
            </a:r>
            <a:endParaRPr sz="2600" dirty="0">
              <a:latin typeface="+mj-lt"/>
            </a:endParaRPr>
          </a:p>
          <a:p>
            <a:pPr algn="just">
              <a:lnSpc>
                <a:spcPct val="100000"/>
              </a:lnSpc>
              <a:spcBef>
                <a:spcPts val="30"/>
              </a:spcBef>
            </a:pPr>
            <a:endParaRPr sz="2800" dirty="0">
              <a:latin typeface="+mj-lt"/>
              <a:cs typeface="Times New Roman"/>
            </a:endParaRPr>
          </a:p>
          <a:p>
            <a:pPr marL="354965" marR="5080" algn="just">
              <a:lnSpc>
                <a:spcPct val="91700"/>
              </a:lnSpc>
              <a:spcBef>
                <a:spcPts val="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150" b="0" spc="10" dirty="0" smtClean="0">
                <a:latin typeface="+mj-lt"/>
                <a:cs typeface="Lucida Sans Unicode"/>
              </a:rPr>
              <a:t>Annex </a:t>
            </a:r>
            <a:r>
              <a:rPr sz="2150" b="0" spc="10" dirty="0">
                <a:latin typeface="+mj-lt"/>
                <a:cs typeface="Lucida Sans Unicode"/>
              </a:rPr>
              <a:t>A: Grant </a:t>
            </a:r>
            <a:r>
              <a:rPr sz="2150" b="0" dirty="0">
                <a:latin typeface="+mj-lt"/>
                <a:cs typeface="Lucida Sans Unicode"/>
              </a:rPr>
              <a:t>Application </a:t>
            </a:r>
            <a:r>
              <a:rPr sz="2150" b="0" spc="20" dirty="0">
                <a:latin typeface="+mj-lt"/>
                <a:cs typeface="Lucida Sans Unicode"/>
              </a:rPr>
              <a:t>Form: </a:t>
            </a:r>
            <a:r>
              <a:rPr sz="2150" b="0" spc="10" dirty="0">
                <a:latin typeface="+mj-lt"/>
                <a:cs typeface="Lucida Sans Unicode"/>
              </a:rPr>
              <a:t>Section</a:t>
            </a:r>
            <a:r>
              <a:rPr sz="2150" b="0" spc="465" dirty="0">
                <a:latin typeface="+mj-lt"/>
                <a:cs typeface="Lucida Sans Unicode"/>
              </a:rPr>
              <a:t> </a:t>
            </a:r>
            <a:r>
              <a:rPr sz="2150" b="0" spc="20" dirty="0">
                <a:latin typeface="+mj-lt"/>
                <a:cs typeface="Lucida Sans Unicode"/>
              </a:rPr>
              <a:t>B:</a:t>
            </a:r>
            <a:r>
              <a:rPr sz="2150" b="0" spc="-25" dirty="0">
                <a:latin typeface="+mj-lt"/>
                <a:cs typeface="Lucida Sans Unicode"/>
              </a:rPr>
              <a:t> </a:t>
            </a:r>
            <a:r>
              <a:rPr sz="2150" b="0" spc="10" dirty="0">
                <a:latin typeface="+mj-lt"/>
                <a:cs typeface="Lucida Sans Unicode"/>
              </a:rPr>
              <a:t>Full </a:t>
            </a:r>
            <a:r>
              <a:rPr sz="2150" b="0" spc="5" dirty="0">
                <a:latin typeface="+mj-lt"/>
                <a:cs typeface="Lucida Sans Unicode"/>
              </a:rPr>
              <a:t> </a:t>
            </a:r>
            <a:r>
              <a:rPr sz="2150" b="0" dirty="0">
                <a:latin typeface="+mj-lt"/>
                <a:cs typeface="Lucida Sans Unicode"/>
              </a:rPr>
              <a:t>Application </a:t>
            </a:r>
            <a:r>
              <a:rPr sz="2150" b="0" spc="15" dirty="0">
                <a:latin typeface="+mj-lt"/>
                <a:cs typeface="Lucida Sans Unicode"/>
              </a:rPr>
              <a:t>(FULL </a:t>
            </a:r>
            <a:r>
              <a:rPr sz="2150" b="0" spc="10" dirty="0">
                <a:latin typeface="+mj-lt"/>
                <a:cs typeface="Lucida Sans Unicode"/>
              </a:rPr>
              <a:t>APPLICATION </a:t>
            </a:r>
            <a:r>
              <a:rPr sz="2150" b="0" spc="25" dirty="0">
                <a:latin typeface="+mj-lt"/>
                <a:cs typeface="Lucida Sans Unicode"/>
              </a:rPr>
              <a:t>FORM </a:t>
            </a:r>
            <a:r>
              <a:rPr sz="2150" b="0" spc="15" dirty="0">
                <a:latin typeface="+mj-lt"/>
                <a:cs typeface="Lucida Sans Unicode"/>
              </a:rPr>
              <a:t>- </a:t>
            </a:r>
            <a:r>
              <a:rPr sz="2150" spc="60" dirty="0">
                <a:latin typeface="+mj-lt"/>
              </a:rPr>
              <a:t>PART </a:t>
            </a:r>
            <a:r>
              <a:rPr sz="2150" spc="10" dirty="0">
                <a:latin typeface="+mj-lt"/>
              </a:rPr>
              <a:t>B </a:t>
            </a:r>
            <a:r>
              <a:rPr sz="2150" b="0" spc="15" dirty="0">
                <a:latin typeface="+mj-lt"/>
                <a:cs typeface="Lucida Sans Unicode"/>
              </a:rPr>
              <a:t>of the  </a:t>
            </a:r>
            <a:r>
              <a:rPr sz="2150" b="0" spc="10" dirty="0">
                <a:latin typeface="+mj-lt"/>
                <a:cs typeface="Lucida Sans Unicode"/>
              </a:rPr>
              <a:t>Grant </a:t>
            </a:r>
            <a:r>
              <a:rPr sz="2150" b="0" dirty="0">
                <a:latin typeface="+mj-lt"/>
                <a:cs typeface="Lucida Sans Unicode"/>
              </a:rPr>
              <a:t>Application</a:t>
            </a:r>
            <a:r>
              <a:rPr sz="2150" b="0" spc="150" dirty="0">
                <a:latin typeface="+mj-lt"/>
                <a:cs typeface="Lucida Sans Unicode"/>
              </a:rPr>
              <a:t> </a:t>
            </a:r>
            <a:r>
              <a:rPr sz="2150" b="0" spc="20" dirty="0">
                <a:latin typeface="+mj-lt"/>
                <a:cs typeface="Lucida Sans Unicode"/>
              </a:rPr>
              <a:t>Form)</a:t>
            </a:r>
            <a:endParaRPr sz="215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200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150" b="0" spc="10" dirty="0" smtClean="0">
                <a:latin typeface="+mj-lt"/>
                <a:cs typeface="Lucida Sans Unicode"/>
              </a:rPr>
              <a:t>Annex </a:t>
            </a:r>
            <a:r>
              <a:rPr sz="2150" b="0" spc="20" dirty="0">
                <a:latin typeface="+mj-lt"/>
                <a:cs typeface="Lucida Sans Unicode"/>
              </a:rPr>
              <a:t>B: </a:t>
            </a:r>
            <a:r>
              <a:rPr sz="2150" b="0" spc="10" dirty="0">
                <a:latin typeface="+mj-lt"/>
                <a:cs typeface="Lucida Sans Unicode"/>
              </a:rPr>
              <a:t>Budget </a:t>
            </a:r>
            <a:r>
              <a:rPr sz="2150" b="0" spc="5" dirty="0">
                <a:latin typeface="+mj-lt"/>
                <a:cs typeface="Lucida Sans Unicode"/>
              </a:rPr>
              <a:t>(Annex </a:t>
            </a:r>
            <a:r>
              <a:rPr sz="2150" b="0" spc="15" dirty="0">
                <a:latin typeface="+mj-lt"/>
                <a:cs typeface="Lucida Sans Unicode"/>
              </a:rPr>
              <a:t>B - </a:t>
            </a:r>
            <a:r>
              <a:rPr sz="2150" b="0" spc="10" dirty="0">
                <a:latin typeface="+mj-lt"/>
                <a:cs typeface="Lucida Sans Unicode"/>
              </a:rPr>
              <a:t>Budget </a:t>
            </a:r>
            <a:r>
              <a:rPr sz="2150" b="0" spc="15" dirty="0">
                <a:latin typeface="+mj-lt"/>
                <a:cs typeface="Lucida Sans Unicode"/>
              </a:rPr>
              <a:t>- Excel</a:t>
            </a:r>
            <a:r>
              <a:rPr sz="2150" b="0" spc="415" dirty="0">
                <a:latin typeface="+mj-lt"/>
                <a:cs typeface="Lucida Sans Unicode"/>
              </a:rPr>
              <a:t> </a:t>
            </a:r>
            <a:r>
              <a:rPr sz="2150" b="0" spc="15" dirty="0">
                <a:latin typeface="+mj-lt"/>
                <a:cs typeface="Lucida Sans Unicode"/>
              </a:rPr>
              <a:t>format)</a:t>
            </a:r>
            <a:endParaRPr sz="2150" dirty="0">
              <a:latin typeface="+mj-lt"/>
              <a:cs typeface="Lucida Sans Unicode"/>
            </a:endParaRPr>
          </a:p>
          <a:p>
            <a:pPr marL="354965" marR="133350" algn="just">
              <a:lnSpc>
                <a:spcPts val="2400"/>
              </a:lnSpc>
              <a:spcBef>
                <a:spcPts val="42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150" b="0" spc="10" dirty="0" smtClean="0">
                <a:latin typeface="+mj-lt"/>
                <a:cs typeface="Lucida Sans Unicode"/>
              </a:rPr>
              <a:t>Annex </a:t>
            </a:r>
            <a:r>
              <a:rPr sz="2150" b="0" spc="5" dirty="0">
                <a:latin typeface="+mj-lt"/>
                <a:cs typeface="Lucida Sans Unicode"/>
              </a:rPr>
              <a:t>C: </a:t>
            </a:r>
            <a:r>
              <a:rPr sz="2150" b="0" spc="20" dirty="0">
                <a:latin typeface="+mj-lt"/>
                <a:cs typeface="Lucida Sans Unicode"/>
              </a:rPr>
              <a:t>Logframe </a:t>
            </a:r>
            <a:r>
              <a:rPr sz="2150" b="0" spc="5" dirty="0">
                <a:latin typeface="+mj-lt"/>
                <a:cs typeface="Lucida Sans Unicode"/>
              </a:rPr>
              <a:t>Matrix </a:t>
            </a:r>
            <a:r>
              <a:rPr sz="2150" b="0" spc="15" dirty="0">
                <a:latin typeface="+mj-lt"/>
                <a:cs typeface="Lucida Sans Unicode"/>
              </a:rPr>
              <a:t>of the </a:t>
            </a:r>
            <a:r>
              <a:rPr sz="2150" b="0" spc="10" dirty="0">
                <a:latin typeface="+mj-lt"/>
                <a:cs typeface="Lucida Sans Unicode"/>
              </a:rPr>
              <a:t>Project – Annex</a:t>
            </a:r>
            <a:r>
              <a:rPr sz="2150" b="0" spc="445" dirty="0">
                <a:latin typeface="+mj-lt"/>
                <a:cs typeface="Lucida Sans Unicode"/>
              </a:rPr>
              <a:t> </a:t>
            </a:r>
            <a:r>
              <a:rPr sz="2150" b="0" spc="15" dirty="0">
                <a:latin typeface="+mj-lt"/>
                <a:cs typeface="Lucida Sans Unicode"/>
              </a:rPr>
              <a:t>C</a:t>
            </a:r>
            <a:r>
              <a:rPr sz="2150" b="0" spc="65" dirty="0">
                <a:latin typeface="+mj-lt"/>
                <a:cs typeface="Lucida Sans Unicode"/>
              </a:rPr>
              <a:t> </a:t>
            </a:r>
            <a:r>
              <a:rPr sz="2150" b="0" spc="10" dirty="0">
                <a:latin typeface="+mj-lt"/>
                <a:cs typeface="Lucida Sans Unicode"/>
              </a:rPr>
              <a:t>– </a:t>
            </a:r>
            <a:r>
              <a:rPr sz="2150" b="0" spc="5" dirty="0">
                <a:latin typeface="+mj-lt"/>
                <a:cs typeface="Lucida Sans Unicode"/>
              </a:rPr>
              <a:t> </a:t>
            </a:r>
            <a:r>
              <a:rPr sz="2150" b="0" spc="10" dirty="0">
                <a:latin typeface="+mj-lt"/>
                <a:cs typeface="Lucida Sans Unicode"/>
              </a:rPr>
              <a:t>Logical</a:t>
            </a:r>
            <a:r>
              <a:rPr sz="2150" b="0" spc="-105" dirty="0">
                <a:latin typeface="+mj-lt"/>
                <a:cs typeface="Lucida Sans Unicode"/>
              </a:rPr>
              <a:t> </a:t>
            </a:r>
            <a:r>
              <a:rPr sz="2150" b="0" spc="15" dirty="0">
                <a:latin typeface="+mj-lt"/>
                <a:cs typeface="Lucida Sans Unicode"/>
              </a:rPr>
              <a:t>Framework</a:t>
            </a:r>
            <a:endParaRPr sz="215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14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150" b="0" dirty="0" smtClean="0">
                <a:latin typeface="+mj-lt"/>
                <a:cs typeface="Lucida Sans Unicode"/>
              </a:rPr>
              <a:t>Checklist </a:t>
            </a:r>
            <a:r>
              <a:rPr sz="2150" b="0" spc="20" dirty="0">
                <a:latin typeface="+mj-lt"/>
                <a:cs typeface="Lucida Sans Unicode"/>
              </a:rPr>
              <a:t>for </a:t>
            </a:r>
            <a:r>
              <a:rPr sz="2150" b="0" spc="15" dirty="0">
                <a:latin typeface="+mj-lt"/>
                <a:cs typeface="Lucida Sans Unicode"/>
              </a:rPr>
              <a:t>the </a:t>
            </a:r>
            <a:r>
              <a:rPr sz="2150" b="0" spc="10" dirty="0">
                <a:latin typeface="+mj-lt"/>
                <a:cs typeface="Lucida Sans Unicode"/>
              </a:rPr>
              <a:t>Full</a:t>
            </a:r>
            <a:r>
              <a:rPr sz="2150" b="0" spc="145" dirty="0">
                <a:latin typeface="+mj-lt"/>
                <a:cs typeface="Lucida Sans Unicode"/>
              </a:rPr>
              <a:t> </a:t>
            </a:r>
            <a:r>
              <a:rPr sz="2150" b="0" dirty="0">
                <a:latin typeface="+mj-lt"/>
                <a:cs typeface="Lucida Sans Unicode"/>
              </a:rPr>
              <a:t>Application</a:t>
            </a:r>
            <a:endParaRPr sz="2150" dirty="0">
              <a:latin typeface="+mj-lt"/>
              <a:cs typeface="Lucida Sans Unicode"/>
            </a:endParaRPr>
          </a:p>
          <a:p>
            <a:pPr marL="354965" marR="1213485" algn="just">
              <a:lnSpc>
                <a:spcPts val="2330"/>
              </a:lnSpc>
              <a:spcBef>
                <a:spcPts val="484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150" b="0" spc="5" dirty="0" smtClean="0">
                <a:latin typeface="+mj-lt"/>
                <a:cs typeface="Lucida Sans Unicode"/>
              </a:rPr>
              <a:t>Declaration </a:t>
            </a:r>
            <a:r>
              <a:rPr sz="2150" b="0" spc="15" dirty="0">
                <a:latin typeface="+mj-lt"/>
                <a:cs typeface="Lucida Sans Unicode"/>
              </a:rPr>
              <a:t>of the Lead </a:t>
            </a:r>
            <a:r>
              <a:rPr sz="2150" b="0" dirty="0">
                <a:latin typeface="+mj-lt"/>
                <a:cs typeface="Lucida Sans Unicode"/>
              </a:rPr>
              <a:t>Applicant </a:t>
            </a:r>
            <a:r>
              <a:rPr sz="2150" b="0" spc="20" dirty="0">
                <a:latin typeface="+mj-lt"/>
                <a:cs typeface="Lucida Sans Unicode"/>
              </a:rPr>
              <a:t>for</a:t>
            </a:r>
            <a:r>
              <a:rPr sz="2150" b="0" spc="340" dirty="0">
                <a:latin typeface="+mj-lt"/>
                <a:cs typeface="Lucida Sans Unicode"/>
              </a:rPr>
              <a:t> </a:t>
            </a:r>
            <a:r>
              <a:rPr sz="2150" b="0" spc="15" dirty="0">
                <a:latin typeface="+mj-lt"/>
                <a:cs typeface="Lucida Sans Unicode"/>
              </a:rPr>
              <a:t>the</a:t>
            </a:r>
            <a:r>
              <a:rPr sz="2150" b="0" spc="45" dirty="0">
                <a:latin typeface="+mj-lt"/>
                <a:cs typeface="Lucida Sans Unicode"/>
              </a:rPr>
              <a:t> </a:t>
            </a:r>
            <a:r>
              <a:rPr sz="2150" b="0" spc="10" dirty="0">
                <a:latin typeface="+mj-lt"/>
                <a:cs typeface="Lucida Sans Unicode"/>
              </a:rPr>
              <a:t>Full </a:t>
            </a:r>
            <a:r>
              <a:rPr sz="2150" b="0" spc="5" dirty="0">
                <a:latin typeface="+mj-lt"/>
                <a:cs typeface="Lucida Sans Unicode"/>
              </a:rPr>
              <a:t> </a:t>
            </a:r>
            <a:r>
              <a:rPr sz="2150" b="0" dirty="0">
                <a:latin typeface="+mj-lt"/>
                <a:cs typeface="Lucida Sans Unicode"/>
              </a:rPr>
              <a:t>Application</a:t>
            </a:r>
            <a:endParaRPr sz="2150" dirty="0">
              <a:latin typeface="+mj-lt"/>
              <a:cs typeface="Lucida Sans Unicod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685925" y="495300"/>
            <a:ext cx="5895975" cy="619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0875" y="1506311"/>
            <a:ext cx="7941945" cy="47695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4965" marR="26670" indent="-342900" algn="just">
              <a:lnSpc>
                <a:spcPct val="803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300" spc="15" dirty="0" smtClean="0">
                <a:latin typeface="+mj-lt"/>
                <a:cs typeface="Lucida Sans Unicode"/>
              </a:rPr>
              <a:t>The</a:t>
            </a:r>
            <a:r>
              <a:rPr sz="2300" spc="-155" dirty="0" smtClean="0">
                <a:latin typeface="+mj-lt"/>
                <a:cs typeface="Lucida Sans Unicode"/>
              </a:rPr>
              <a:t> </a:t>
            </a:r>
            <a:r>
              <a:rPr sz="2300" spc="20" dirty="0">
                <a:latin typeface="+mj-lt"/>
                <a:cs typeface="Lucida Sans Unicode"/>
              </a:rPr>
              <a:t>EU</a:t>
            </a:r>
            <a:r>
              <a:rPr sz="2300" spc="-20" dirty="0">
                <a:latin typeface="+mj-lt"/>
                <a:cs typeface="Lucida Sans Unicode"/>
              </a:rPr>
              <a:t> </a:t>
            </a:r>
            <a:r>
              <a:rPr sz="2300" spc="15" dirty="0">
                <a:latin typeface="+mj-lt"/>
                <a:cs typeface="Lucida Sans Unicode"/>
              </a:rPr>
              <a:t>contribution</a:t>
            </a:r>
            <a:r>
              <a:rPr sz="2300" spc="-305" dirty="0">
                <a:latin typeface="+mj-lt"/>
                <a:cs typeface="Lucida Sans Unicode"/>
              </a:rPr>
              <a:t> </a:t>
            </a:r>
            <a:r>
              <a:rPr sz="2300" spc="15" dirty="0">
                <a:latin typeface="+mj-lt"/>
                <a:cs typeface="Lucida Sans Unicode"/>
              </a:rPr>
              <a:t>may</a:t>
            </a:r>
            <a:r>
              <a:rPr sz="2300" spc="-70" dirty="0">
                <a:latin typeface="+mj-lt"/>
                <a:cs typeface="Lucida Sans Unicode"/>
              </a:rPr>
              <a:t> </a:t>
            </a:r>
            <a:r>
              <a:rPr sz="2300" spc="5" dirty="0">
                <a:latin typeface="+mj-lt"/>
                <a:cs typeface="Lucida Sans Unicode"/>
              </a:rPr>
              <a:t>not</a:t>
            </a:r>
            <a:r>
              <a:rPr sz="2300" spc="-35" dirty="0">
                <a:latin typeface="+mj-lt"/>
                <a:cs typeface="Lucida Sans Unicode"/>
              </a:rPr>
              <a:t> </a:t>
            </a:r>
            <a:r>
              <a:rPr sz="2300" spc="10" dirty="0">
                <a:latin typeface="+mj-lt"/>
                <a:cs typeface="Lucida Sans Unicode"/>
              </a:rPr>
              <a:t>vary</a:t>
            </a:r>
            <a:r>
              <a:rPr sz="2300" spc="-70" dirty="0">
                <a:latin typeface="+mj-lt"/>
                <a:cs typeface="Lucida Sans Unicode"/>
              </a:rPr>
              <a:t> </a:t>
            </a:r>
            <a:r>
              <a:rPr sz="2300" spc="10" dirty="0">
                <a:latin typeface="+mj-lt"/>
                <a:cs typeface="Lucida Sans Unicode"/>
              </a:rPr>
              <a:t>from</a:t>
            </a:r>
            <a:r>
              <a:rPr sz="2300" spc="-60" dirty="0">
                <a:latin typeface="+mj-lt"/>
                <a:cs typeface="Lucida Sans Unicode"/>
              </a:rPr>
              <a:t> </a:t>
            </a:r>
            <a:r>
              <a:rPr sz="2300" spc="15" dirty="0">
                <a:latin typeface="+mj-lt"/>
                <a:cs typeface="Lucida Sans Unicode"/>
              </a:rPr>
              <a:t>the</a:t>
            </a:r>
            <a:r>
              <a:rPr sz="2300" spc="-5" dirty="0">
                <a:latin typeface="+mj-lt"/>
                <a:cs typeface="Lucida Sans Unicode"/>
              </a:rPr>
              <a:t> </a:t>
            </a:r>
            <a:r>
              <a:rPr sz="2300" spc="5" dirty="0">
                <a:latin typeface="+mj-lt"/>
                <a:cs typeface="Lucida Sans Unicode"/>
              </a:rPr>
              <a:t>initial  </a:t>
            </a:r>
            <a:r>
              <a:rPr sz="2300" spc="15" dirty="0">
                <a:latin typeface="+mj-lt"/>
                <a:cs typeface="Lucida Sans Unicode"/>
              </a:rPr>
              <a:t>estimate </a:t>
            </a:r>
            <a:r>
              <a:rPr sz="2300" spc="10" dirty="0">
                <a:latin typeface="+mj-lt"/>
                <a:cs typeface="Lucida Sans Unicode"/>
              </a:rPr>
              <a:t>(stated in </a:t>
            </a:r>
            <a:r>
              <a:rPr sz="2300" spc="15" dirty="0">
                <a:latin typeface="+mj-lt"/>
                <a:cs typeface="Lucida Sans Unicode"/>
              </a:rPr>
              <a:t>the </a:t>
            </a:r>
            <a:r>
              <a:rPr sz="2300" spc="5" dirty="0">
                <a:latin typeface="+mj-lt"/>
                <a:cs typeface="Lucida Sans Unicode"/>
              </a:rPr>
              <a:t>Concept </a:t>
            </a:r>
            <a:r>
              <a:rPr sz="2300" spc="10" dirty="0">
                <a:latin typeface="+mj-lt"/>
                <a:cs typeface="Lucida Sans Unicode"/>
              </a:rPr>
              <a:t>Note) </a:t>
            </a:r>
            <a:r>
              <a:rPr sz="2300" spc="30" dirty="0">
                <a:latin typeface="+mj-lt"/>
                <a:cs typeface="Lucida Sans Unicode"/>
              </a:rPr>
              <a:t>by </a:t>
            </a:r>
            <a:r>
              <a:rPr sz="2300" u="heavy" spc="20" dirty="0">
                <a:latin typeface="+mj-lt"/>
                <a:cs typeface="Lucida Sans Unicode"/>
              </a:rPr>
              <a:t>more </a:t>
            </a:r>
            <a:r>
              <a:rPr sz="2300" u="heavy" spc="10" dirty="0">
                <a:latin typeface="+mj-lt"/>
                <a:cs typeface="Lucida Sans Unicode"/>
              </a:rPr>
              <a:t>than  </a:t>
            </a:r>
            <a:r>
              <a:rPr sz="2300" u="heavy" spc="25" dirty="0">
                <a:latin typeface="+mj-lt"/>
                <a:cs typeface="Lucida Sans Unicode"/>
              </a:rPr>
              <a:t>20</a:t>
            </a:r>
            <a:r>
              <a:rPr sz="2300" u="heavy" spc="-175" dirty="0">
                <a:latin typeface="+mj-lt"/>
                <a:cs typeface="Lucida Sans Unicode"/>
              </a:rPr>
              <a:t> </a:t>
            </a:r>
            <a:r>
              <a:rPr sz="2300" u="heavy" spc="20" dirty="0">
                <a:latin typeface="+mj-lt"/>
                <a:cs typeface="Lucida Sans Unicode"/>
              </a:rPr>
              <a:t>%</a:t>
            </a:r>
            <a:r>
              <a:rPr sz="2300" spc="20" dirty="0">
                <a:latin typeface="+mj-lt"/>
                <a:cs typeface="Lucida Sans Unicode"/>
              </a:rPr>
              <a:t>;</a:t>
            </a:r>
            <a:r>
              <a:rPr sz="2300" spc="-45" dirty="0">
                <a:latin typeface="+mj-lt"/>
                <a:cs typeface="Lucida Sans Unicode"/>
              </a:rPr>
              <a:t> </a:t>
            </a:r>
            <a:r>
              <a:rPr sz="2300" spc="5" dirty="0">
                <a:latin typeface="+mj-lt"/>
                <a:cs typeface="Lucida Sans Unicode"/>
              </a:rPr>
              <a:t>lead</a:t>
            </a:r>
            <a:r>
              <a:rPr sz="2300" spc="-25" dirty="0">
                <a:latin typeface="+mj-lt"/>
                <a:cs typeface="Lucida Sans Unicode"/>
              </a:rPr>
              <a:t> </a:t>
            </a:r>
            <a:r>
              <a:rPr sz="2300" spc="15" dirty="0">
                <a:latin typeface="+mj-lt"/>
                <a:cs typeface="Lucida Sans Unicode"/>
              </a:rPr>
              <a:t>applicants</a:t>
            </a:r>
            <a:r>
              <a:rPr sz="2300" spc="-190" dirty="0">
                <a:latin typeface="+mj-lt"/>
                <a:cs typeface="Lucida Sans Unicode"/>
              </a:rPr>
              <a:t> </a:t>
            </a:r>
            <a:r>
              <a:rPr sz="2300" spc="15" dirty="0">
                <a:latin typeface="+mj-lt"/>
                <a:cs typeface="Lucida Sans Unicode"/>
              </a:rPr>
              <a:t>are</a:t>
            </a:r>
            <a:r>
              <a:rPr sz="2300" spc="-75" dirty="0">
                <a:latin typeface="+mj-lt"/>
                <a:cs typeface="Lucida Sans Unicode"/>
              </a:rPr>
              <a:t> </a:t>
            </a:r>
            <a:r>
              <a:rPr sz="2300" dirty="0">
                <a:latin typeface="+mj-lt"/>
                <a:cs typeface="Lucida Sans Unicode"/>
              </a:rPr>
              <a:t>free</a:t>
            </a:r>
            <a:r>
              <a:rPr sz="2300" spc="-5" dirty="0">
                <a:latin typeface="+mj-lt"/>
                <a:cs typeface="Lucida Sans Unicode"/>
              </a:rPr>
              <a:t> </a:t>
            </a:r>
            <a:r>
              <a:rPr sz="2300" spc="25" dirty="0">
                <a:latin typeface="+mj-lt"/>
                <a:cs typeface="Lucida Sans Unicode"/>
              </a:rPr>
              <a:t>to</a:t>
            </a:r>
            <a:r>
              <a:rPr sz="2300" spc="-60" dirty="0">
                <a:latin typeface="+mj-lt"/>
                <a:cs typeface="Lucida Sans Unicode"/>
              </a:rPr>
              <a:t> </a:t>
            </a:r>
            <a:r>
              <a:rPr sz="2300" spc="20" dirty="0">
                <a:latin typeface="+mj-lt"/>
                <a:cs typeface="Lucida Sans Unicode"/>
              </a:rPr>
              <a:t>adapt</a:t>
            </a:r>
            <a:r>
              <a:rPr sz="2300" spc="-100" dirty="0">
                <a:latin typeface="+mj-lt"/>
                <a:cs typeface="Lucida Sans Unicode"/>
              </a:rPr>
              <a:t> </a:t>
            </a:r>
            <a:r>
              <a:rPr sz="2300" spc="15" dirty="0">
                <a:latin typeface="+mj-lt"/>
                <a:cs typeface="Lucida Sans Unicode"/>
              </a:rPr>
              <a:t>the</a:t>
            </a:r>
            <a:r>
              <a:rPr sz="2300" spc="-75" dirty="0">
                <a:latin typeface="+mj-lt"/>
                <a:cs typeface="Lucida Sans Unicode"/>
              </a:rPr>
              <a:t> </a:t>
            </a:r>
            <a:r>
              <a:rPr sz="2300" spc="10" dirty="0">
                <a:latin typeface="+mj-lt"/>
                <a:cs typeface="Lucida Sans Unicode"/>
              </a:rPr>
              <a:t>percentage  of </a:t>
            </a:r>
            <a:r>
              <a:rPr sz="2300" spc="5" dirty="0">
                <a:latin typeface="+mj-lt"/>
                <a:cs typeface="Lucida Sans Unicode"/>
              </a:rPr>
              <a:t>co-financing </a:t>
            </a:r>
            <a:r>
              <a:rPr sz="2300" spc="10" dirty="0">
                <a:latin typeface="+mj-lt"/>
                <a:cs typeface="Lucida Sans Unicode"/>
              </a:rPr>
              <a:t>required within </a:t>
            </a:r>
            <a:r>
              <a:rPr sz="2300" spc="15" dirty="0">
                <a:latin typeface="+mj-lt"/>
                <a:cs typeface="Lucida Sans Unicode"/>
              </a:rPr>
              <a:t>the </a:t>
            </a:r>
            <a:r>
              <a:rPr sz="2300" spc="10" dirty="0">
                <a:latin typeface="+mj-lt"/>
                <a:cs typeface="Lucida Sans Unicode"/>
              </a:rPr>
              <a:t>minimum </a:t>
            </a:r>
            <a:r>
              <a:rPr sz="2300" spc="5" dirty="0">
                <a:latin typeface="+mj-lt"/>
                <a:cs typeface="Lucida Sans Unicode"/>
              </a:rPr>
              <a:t>and  </a:t>
            </a:r>
            <a:r>
              <a:rPr sz="2300" spc="10" dirty="0">
                <a:latin typeface="+mj-lt"/>
                <a:cs typeface="Lucida Sans Unicode"/>
              </a:rPr>
              <a:t>maximum </a:t>
            </a:r>
            <a:r>
              <a:rPr sz="2300" spc="5" dirty="0">
                <a:latin typeface="+mj-lt"/>
                <a:cs typeface="Lucida Sans Unicode"/>
              </a:rPr>
              <a:t>amount and percentages </a:t>
            </a:r>
            <a:r>
              <a:rPr sz="2300" spc="10" dirty="0">
                <a:latin typeface="+mj-lt"/>
                <a:cs typeface="Lucida Sans Unicode"/>
              </a:rPr>
              <a:t>of</a:t>
            </a:r>
            <a:r>
              <a:rPr sz="2300" spc="-345" dirty="0">
                <a:latin typeface="+mj-lt"/>
                <a:cs typeface="Lucida Sans Unicode"/>
              </a:rPr>
              <a:t> </a:t>
            </a:r>
            <a:r>
              <a:rPr sz="2300" spc="5" dirty="0">
                <a:latin typeface="+mj-lt"/>
                <a:cs typeface="Lucida Sans Unicode"/>
              </a:rPr>
              <a:t>co-financing</a:t>
            </a:r>
            <a:endParaRPr sz="230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45"/>
              </a:spcBef>
            </a:pPr>
            <a:endParaRPr sz="2550" dirty="0">
              <a:latin typeface="+mj-lt"/>
              <a:cs typeface="Times New Roman"/>
            </a:endParaRPr>
          </a:p>
          <a:p>
            <a:pPr marL="354965" marR="5080" indent="-342900" algn="just">
              <a:lnSpc>
                <a:spcPct val="798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300" spc="15" dirty="0" smtClean="0">
                <a:latin typeface="+mj-lt"/>
                <a:cs typeface="Lucida Sans Unicode"/>
              </a:rPr>
              <a:t>The</a:t>
            </a:r>
            <a:r>
              <a:rPr sz="2300" spc="-160" dirty="0" smtClean="0">
                <a:latin typeface="+mj-lt"/>
                <a:cs typeface="Lucida Sans Unicode"/>
              </a:rPr>
              <a:t> </a:t>
            </a:r>
            <a:r>
              <a:rPr sz="2300" spc="5" dirty="0">
                <a:latin typeface="+mj-lt"/>
                <a:cs typeface="Lucida Sans Unicode"/>
              </a:rPr>
              <a:t>lead</a:t>
            </a:r>
            <a:r>
              <a:rPr sz="2300" spc="-35" dirty="0">
                <a:latin typeface="+mj-lt"/>
                <a:cs typeface="Lucida Sans Unicode"/>
              </a:rPr>
              <a:t> </a:t>
            </a:r>
            <a:r>
              <a:rPr sz="2300" spc="15" dirty="0">
                <a:latin typeface="+mj-lt"/>
                <a:cs typeface="Lucida Sans Unicode"/>
              </a:rPr>
              <a:t>applicant</a:t>
            </a:r>
            <a:r>
              <a:rPr sz="2300" spc="-185" dirty="0">
                <a:latin typeface="+mj-lt"/>
                <a:cs typeface="Lucida Sans Unicode"/>
              </a:rPr>
              <a:t> </a:t>
            </a:r>
            <a:r>
              <a:rPr sz="2300" spc="15" dirty="0">
                <a:latin typeface="+mj-lt"/>
                <a:cs typeface="Lucida Sans Unicode"/>
              </a:rPr>
              <a:t>may</a:t>
            </a:r>
            <a:r>
              <a:rPr sz="2300" spc="-15" dirty="0">
                <a:latin typeface="+mj-lt"/>
                <a:cs typeface="Lucida Sans Unicode"/>
              </a:rPr>
              <a:t> </a:t>
            </a:r>
            <a:r>
              <a:rPr sz="2300" spc="15" dirty="0">
                <a:latin typeface="+mj-lt"/>
                <a:cs typeface="Lucida Sans Unicode"/>
              </a:rPr>
              <a:t>replace</a:t>
            </a:r>
            <a:r>
              <a:rPr sz="2300" spc="-160" dirty="0">
                <a:latin typeface="+mj-lt"/>
                <a:cs typeface="Lucida Sans Unicode"/>
              </a:rPr>
              <a:t> </a:t>
            </a:r>
            <a:r>
              <a:rPr sz="2300" spc="15" dirty="0">
                <a:latin typeface="+mj-lt"/>
                <a:cs typeface="Lucida Sans Unicode"/>
              </a:rPr>
              <a:t>a</a:t>
            </a:r>
            <a:r>
              <a:rPr sz="2300" spc="-5" dirty="0">
                <a:latin typeface="+mj-lt"/>
                <a:cs typeface="Lucida Sans Unicode"/>
              </a:rPr>
              <a:t> </a:t>
            </a:r>
            <a:r>
              <a:rPr sz="2300" spc="20" dirty="0">
                <a:latin typeface="+mj-lt"/>
                <a:cs typeface="Lucida Sans Unicode"/>
              </a:rPr>
              <a:t>co-applicant</a:t>
            </a:r>
            <a:r>
              <a:rPr sz="2300" spc="-260" dirty="0">
                <a:latin typeface="+mj-lt"/>
                <a:cs typeface="Lucida Sans Unicode"/>
              </a:rPr>
              <a:t> </a:t>
            </a:r>
            <a:r>
              <a:rPr sz="2300" spc="10" dirty="0">
                <a:latin typeface="+mj-lt"/>
                <a:cs typeface="Lucida Sans Unicode"/>
              </a:rPr>
              <a:t>or</a:t>
            </a:r>
            <a:r>
              <a:rPr sz="2300" spc="-50" dirty="0">
                <a:latin typeface="+mj-lt"/>
                <a:cs typeface="Lucida Sans Unicode"/>
              </a:rPr>
              <a:t> </a:t>
            </a:r>
            <a:r>
              <a:rPr sz="2300" spc="10" dirty="0">
                <a:latin typeface="+mj-lt"/>
                <a:cs typeface="Lucida Sans Unicode"/>
              </a:rPr>
              <a:t>an </a:t>
            </a:r>
            <a:r>
              <a:rPr sz="2300" spc="5" dirty="0">
                <a:latin typeface="+mj-lt"/>
                <a:cs typeface="Lucida Sans Unicode"/>
              </a:rPr>
              <a:t> </a:t>
            </a:r>
            <a:r>
              <a:rPr sz="2300" dirty="0">
                <a:latin typeface="+mj-lt"/>
                <a:cs typeface="Lucida Sans Unicode"/>
              </a:rPr>
              <a:t>affiliated </a:t>
            </a:r>
            <a:r>
              <a:rPr sz="2300" spc="10" dirty="0">
                <a:latin typeface="+mj-lt"/>
                <a:cs typeface="Lucida Sans Unicode"/>
              </a:rPr>
              <a:t>entity </a:t>
            </a:r>
            <a:r>
              <a:rPr sz="2300" spc="5" dirty="0">
                <a:latin typeface="+mj-lt"/>
                <a:cs typeface="Lucida Sans Unicode"/>
              </a:rPr>
              <a:t>only </a:t>
            </a:r>
            <a:r>
              <a:rPr sz="2300" spc="10" dirty="0">
                <a:latin typeface="+mj-lt"/>
                <a:cs typeface="Lucida Sans Unicode"/>
              </a:rPr>
              <a:t>in </a:t>
            </a:r>
            <a:r>
              <a:rPr sz="2300" spc="15" dirty="0">
                <a:latin typeface="+mj-lt"/>
                <a:cs typeface="Lucida Sans Unicode"/>
              </a:rPr>
              <a:t>duly </a:t>
            </a:r>
            <a:r>
              <a:rPr sz="2300" dirty="0">
                <a:latin typeface="+mj-lt"/>
                <a:cs typeface="Lucida Sans Unicode"/>
              </a:rPr>
              <a:t>justified </a:t>
            </a:r>
            <a:r>
              <a:rPr sz="2300" spc="5" dirty="0">
                <a:latin typeface="+mj-lt"/>
                <a:cs typeface="Lucida Sans Unicode"/>
              </a:rPr>
              <a:t>cases; </a:t>
            </a:r>
            <a:r>
              <a:rPr sz="2300" dirty="0">
                <a:latin typeface="+mj-lt"/>
                <a:cs typeface="Lucida Sans Unicode"/>
              </a:rPr>
              <a:t>new </a:t>
            </a:r>
            <a:r>
              <a:rPr sz="2300" spc="40" dirty="0">
                <a:latin typeface="+mj-lt"/>
                <a:cs typeface="Lucida Sans Unicode"/>
              </a:rPr>
              <a:t>co-  </a:t>
            </a:r>
            <a:r>
              <a:rPr sz="2300" spc="5" dirty="0">
                <a:latin typeface="+mj-lt"/>
                <a:cs typeface="Lucida Sans Unicode"/>
              </a:rPr>
              <a:t>applicant/affiliated</a:t>
            </a:r>
            <a:r>
              <a:rPr sz="2300" spc="-245" dirty="0">
                <a:latin typeface="+mj-lt"/>
                <a:cs typeface="Lucida Sans Unicode"/>
              </a:rPr>
              <a:t> </a:t>
            </a:r>
            <a:r>
              <a:rPr sz="2300" spc="10" dirty="0">
                <a:latin typeface="+mj-lt"/>
                <a:cs typeface="Lucida Sans Unicode"/>
              </a:rPr>
              <a:t>entity</a:t>
            </a:r>
            <a:r>
              <a:rPr sz="2300" spc="-90" dirty="0">
                <a:latin typeface="+mj-lt"/>
                <a:cs typeface="Lucida Sans Unicode"/>
              </a:rPr>
              <a:t> </a:t>
            </a:r>
            <a:r>
              <a:rPr sz="2300" u="heavy" spc="10" dirty="0">
                <a:latin typeface="+mj-lt"/>
                <a:cs typeface="Lucida Sans Unicode"/>
              </a:rPr>
              <a:t>must</a:t>
            </a:r>
            <a:r>
              <a:rPr sz="2300" u="heavy" spc="-95" dirty="0">
                <a:latin typeface="+mj-lt"/>
                <a:cs typeface="Lucida Sans Unicode"/>
              </a:rPr>
              <a:t> </a:t>
            </a:r>
            <a:r>
              <a:rPr sz="2300" u="heavy" spc="30" dirty="0">
                <a:latin typeface="+mj-lt"/>
                <a:cs typeface="Lucida Sans Unicode"/>
              </a:rPr>
              <a:t>be</a:t>
            </a:r>
            <a:r>
              <a:rPr sz="2300" u="heavy" spc="5" dirty="0">
                <a:latin typeface="+mj-lt"/>
                <a:cs typeface="Lucida Sans Unicode"/>
              </a:rPr>
              <a:t> </a:t>
            </a:r>
            <a:r>
              <a:rPr sz="2300" u="heavy" spc="10" dirty="0">
                <a:latin typeface="+mj-lt"/>
                <a:cs typeface="Lucida Sans Unicode"/>
              </a:rPr>
              <a:t>of</a:t>
            </a:r>
            <a:r>
              <a:rPr sz="2300" u="heavy" spc="-85" dirty="0">
                <a:latin typeface="+mj-lt"/>
                <a:cs typeface="Lucida Sans Unicode"/>
              </a:rPr>
              <a:t> </a:t>
            </a:r>
            <a:r>
              <a:rPr sz="2300" u="heavy" spc="10" dirty="0">
                <a:latin typeface="+mj-lt"/>
                <a:cs typeface="Lucida Sans Unicode"/>
              </a:rPr>
              <a:t>similar</a:t>
            </a:r>
            <a:r>
              <a:rPr sz="2300" u="heavy" spc="-105" dirty="0">
                <a:latin typeface="+mj-lt"/>
                <a:cs typeface="Lucida Sans Unicode"/>
              </a:rPr>
              <a:t> </a:t>
            </a:r>
            <a:r>
              <a:rPr sz="2300" u="heavy" spc="10" dirty="0">
                <a:latin typeface="+mj-lt"/>
                <a:cs typeface="Lucida Sans Unicode"/>
              </a:rPr>
              <a:t>nature</a:t>
            </a:r>
            <a:r>
              <a:rPr sz="2300" u="heavy" spc="-70" dirty="0">
                <a:latin typeface="+mj-lt"/>
                <a:cs typeface="Lucida Sans Unicode"/>
              </a:rPr>
              <a:t> </a:t>
            </a:r>
            <a:r>
              <a:rPr sz="2300" u="heavy" spc="5" dirty="0">
                <a:latin typeface="+mj-lt"/>
                <a:cs typeface="Lucida Sans Unicode"/>
              </a:rPr>
              <a:t>as  </a:t>
            </a:r>
            <a:r>
              <a:rPr sz="2300" u="heavy" spc="15" dirty="0">
                <a:latin typeface="+mj-lt"/>
                <a:cs typeface="Lucida Sans Unicode"/>
              </a:rPr>
              <a:t>the </a:t>
            </a:r>
            <a:r>
              <a:rPr sz="2300" u="heavy" spc="5" dirty="0">
                <a:latin typeface="+mj-lt"/>
                <a:cs typeface="Lucida Sans Unicode"/>
              </a:rPr>
              <a:t>initial</a:t>
            </a:r>
            <a:r>
              <a:rPr sz="2300" u="heavy" spc="-290" dirty="0">
                <a:latin typeface="+mj-lt"/>
                <a:cs typeface="Lucida Sans Unicode"/>
              </a:rPr>
              <a:t> </a:t>
            </a:r>
            <a:r>
              <a:rPr sz="2300" u="heavy" spc="5" dirty="0">
                <a:latin typeface="+mj-lt"/>
                <a:cs typeface="Lucida Sans Unicode"/>
              </a:rPr>
              <a:t>one</a:t>
            </a:r>
            <a:endParaRPr sz="230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50"/>
              </a:spcBef>
            </a:pPr>
            <a:endParaRPr sz="2600" dirty="0">
              <a:latin typeface="+mj-lt"/>
              <a:cs typeface="Times New Roman"/>
            </a:endParaRPr>
          </a:p>
          <a:p>
            <a:pPr marL="354965" marR="299720" indent="-342900" algn="just">
              <a:lnSpc>
                <a:spcPct val="803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300" spc="15" dirty="0" smtClean="0">
                <a:latin typeface="+mj-lt"/>
                <a:cs typeface="Lucida Sans Unicode"/>
              </a:rPr>
              <a:t>The</a:t>
            </a:r>
            <a:r>
              <a:rPr sz="2300" spc="-155" dirty="0" smtClean="0">
                <a:latin typeface="+mj-lt"/>
                <a:cs typeface="Lucida Sans Unicode"/>
              </a:rPr>
              <a:t> </a:t>
            </a:r>
            <a:r>
              <a:rPr sz="2300" spc="10" dirty="0">
                <a:latin typeface="+mj-lt"/>
                <a:cs typeface="Lucida Sans Unicode"/>
              </a:rPr>
              <a:t>deadline</a:t>
            </a:r>
            <a:r>
              <a:rPr sz="2300" spc="-155" dirty="0">
                <a:latin typeface="+mj-lt"/>
                <a:cs typeface="Lucida Sans Unicode"/>
              </a:rPr>
              <a:t> </a:t>
            </a:r>
            <a:r>
              <a:rPr sz="2300" dirty="0">
                <a:latin typeface="+mj-lt"/>
                <a:cs typeface="Lucida Sans Unicode"/>
              </a:rPr>
              <a:t>for</a:t>
            </a:r>
            <a:r>
              <a:rPr sz="2300" spc="30" dirty="0">
                <a:latin typeface="+mj-lt"/>
                <a:cs typeface="Lucida Sans Unicode"/>
              </a:rPr>
              <a:t> </a:t>
            </a:r>
            <a:r>
              <a:rPr sz="2300" spc="15" dirty="0">
                <a:latin typeface="+mj-lt"/>
                <a:cs typeface="Lucida Sans Unicode"/>
              </a:rPr>
              <a:t>the</a:t>
            </a:r>
            <a:r>
              <a:rPr sz="2300" spc="-80" dirty="0">
                <a:latin typeface="+mj-lt"/>
                <a:cs typeface="Lucida Sans Unicode"/>
              </a:rPr>
              <a:t> </a:t>
            </a:r>
            <a:r>
              <a:rPr sz="2300" spc="15" dirty="0">
                <a:latin typeface="+mj-lt"/>
                <a:cs typeface="Lucida Sans Unicode"/>
              </a:rPr>
              <a:t>submission</a:t>
            </a:r>
            <a:r>
              <a:rPr sz="2300" spc="-229" dirty="0">
                <a:latin typeface="+mj-lt"/>
                <a:cs typeface="Lucida Sans Unicode"/>
              </a:rPr>
              <a:t> </a:t>
            </a:r>
            <a:r>
              <a:rPr sz="2300" spc="10" dirty="0">
                <a:latin typeface="+mj-lt"/>
                <a:cs typeface="Lucida Sans Unicode"/>
              </a:rPr>
              <a:t>of</a:t>
            </a:r>
            <a:r>
              <a:rPr sz="2300" spc="-20" dirty="0">
                <a:latin typeface="+mj-lt"/>
                <a:cs typeface="Lucida Sans Unicode"/>
              </a:rPr>
              <a:t> </a:t>
            </a:r>
            <a:r>
              <a:rPr sz="2300" spc="-5" dirty="0">
                <a:latin typeface="+mj-lt"/>
                <a:cs typeface="Lucida Sans Unicode"/>
              </a:rPr>
              <a:t>full</a:t>
            </a:r>
            <a:r>
              <a:rPr sz="2300" spc="20" dirty="0">
                <a:latin typeface="+mj-lt"/>
                <a:cs typeface="Lucida Sans Unicode"/>
              </a:rPr>
              <a:t> </a:t>
            </a:r>
            <a:r>
              <a:rPr sz="2300" spc="15" dirty="0">
                <a:latin typeface="+mj-lt"/>
                <a:cs typeface="Lucida Sans Unicode"/>
              </a:rPr>
              <a:t>applications </a:t>
            </a:r>
            <a:r>
              <a:rPr sz="2300" spc="5" dirty="0">
                <a:latin typeface="+mj-lt"/>
                <a:cs typeface="Lucida Sans Unicode"/>
              </a:rPr>
              <a:t> </a:t>
            </a:r>
            <a:r>
              <a:rPr sz="2300" spc="10" dirty="0">
                <a:latin typeface="+mj-lt"/>
                <a:cs typeface="Lucida Sans Unicode"/>
              </a:rPr>
              <a:t>will </a:t>
            </a:r>
            <a:r>
              <a:rPr sz="2300" spc="30" dirty="0">
                <a:latin typeface="+mj-lt"/>
                <a:cs typeface="Lucida Sans Unicode"/>
              </a:rPr>
              <a:t>be </a:t>
            </a:r>
            <a:r>
              <a:rPr sz="2300" spc="10" dirty="0">
                <a:latin typeface="+mj-lt"/>
                <a:cs typeface="Lucida Sans Unicode"/>
              </a:rPr>
              <a:t>indicated in </a:t>
            </a:r>
            <a:r>
              <a:rPr sz="2300" spc="15" dirty="0">
                <a:latin typeface="+mj-lt"/>
                <a:cs typeface="Lucida Sans Unicode"/>
              </a:rPr>
              <a:t>the </a:t>
            </a:r>
            <a:r>
              <a:rPr sz="2300" spc="10" dirty="0">
                <a:latin typeface="+mj-lt"/>
                <a:cs typeface="Lucida Sans Unicode"/>
              </a:rPr>
              <a:t>letter </a:t>
            </a:r>
            <a:r>
              <a:rPr sz="2300" spc="5" dirty="0">
                <a:latin typeface="+mj-lt"/>
                <a:cs typeface="Lucida Sans Unicode"/>
              </a:rPr>
              <a:t>sent </a:t>
            </a:r>
            <a:r>
              <a:rPr sz="2300" spc="25" dirty="0">
                <a:latin typeface="+mj-lt"/>
                <a:cs typeface="Lucida Sans Unicode"/>
              </a:rPr>
              <a:t>to </a:t>
            </a:r>
            <a:r>
              <a:rPr sz="2300" spc="15" dirty="0">
                <a:latin typeface="+mj-lt"/>
                <a:cs typeface="Lucida Sans Unicode"/>
              </a:rPr>
              <a:t>the </a:t>
            </a:r>
            <a:r>
              <a:rPr sz="2300" spc="5" dirty="0">
                <a:latin typeface="+mj-lt"/>
                <a:cs typeface="Lucida Sans Unicode"/>
              </a:rPr>
              <a:t>lead  </a:t>
            </a:r>
            <a:r>
              <a:rPr sz="2300" spc="15" dirty="0">
                <a:latin typeface="+mj-lt"/>
                <a:cs typeface="Lucida Sans Unicode"/>
              </a:rPr>
              <a:t>applicants</a:t>
            </a:r>
            <a:r>
              <a:rPr sz="2300" spc="-275" dirty="0">
                <a:latin typeface="+mj-lt"/>
                <a:cs typeface="Lucida Sans Unicode"/>
              </a:rPr>
              <a:t> </a:t>
            </a:r>
            <a:r>
              <a:rPr sz="2300" spc="10" dirty="0">
                <a:latin typeface="+mj-lt"/>
                <a:cs typeface="Lucida Sans Unicode"/>
              </a:rPr>
              <a:t>whose</a:t>
            </a:r>
            <a:r>
              <a:rPr sz="2300" spc="-80" dirty="0">
                <a:latin typeface="+mj-lt"/>
                <a:cs typeface="Lucida Sans Unicode"/>
              </a:rPr>
              <a:t> </a:t>
            </a:r>
            <a:r>
              <a:rPr sz="2300" spc="15" dirty="0">
                <a:latin typeface="+mj-lt"/>
                <a:cs typeface="Lucida Sans Unicode"/>
              </a:rPr>
              <a:t>application</a:t>
            </a:r>
            <a:r>
              <a:rPr sz="2300" spc="-229" dirty="0">
                <a:latin typeface="+mj-lt"/>
                <a:cs typeface="Lucida Sans Unicode"/>
              </a:rPr>
              <a:t> </a:t>
            </a:r>
            <a:r>
              <a:rPr sz="2300" spc="5" dirty="0">
                <a:latin typeface="+mj-lt"/>
                <a:cs typeface="Lucida Sans Unicode"/>
              </a:rPr>
              <a:t>has</a:t>
            </a:r>
            <a:r>
              <a:rPr sz="2300" spc="-50" dirty="0">
                <a:latin typeface="+mj-lt"/>
                <a:cs typeface="Lucida Sans Unicode"/>
              </a:rPr>
              <a:t> </a:t>
            </a:r>
            <a:r>
              <a:rPr sz="2300" spc="10" dirty="0">
                <a:latin typeface="+mj-lt"/>
                <a:cs typeface="Lucida Sans Unicode"/>
              </a:rPr>
              <a:t>been</a:t>
            </a:r>
            <a:r>
              <a:rPr sz="2300" spc="-80" dirty="0">
                <a:latin typeface="+mj-lt"/>
                <a:cs typeface="Lucida Sans Unicode"/>
              </a:rPr>
              <a:t> </a:t>
            </a:r>
            <a:r>
              <a:rPr sz="2300" spc="20" dirty="0">
                <a:latin typeface="+mj-lt"/>
                <a:cs typeface="Lucida Sans Unicode"/>
              </a:rPr>
              <a:t>pre-selected</a:t>
            </a:r>
            <a:endParaRPr sz="2300" dirty="0">
              <a:latin typeface="+mj-lt"/>
              <a:cs typeface="Lucida Sans Unicode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685925" y="495300"/>
            <a:ext cx="5895975" cy="619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0875" y="1453134"/>
            <a:ext cx="7911465" cy="45145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00" algn="ctr">
              <a:lnSpc>
                <a:spcPts val="1945"/>
              </a:lnSpc>
            </a:pPr>
            <a:r>
              <a:rPr sz="1800" b="1" spc="20" dirty="0">
                <a:latin typeface="+mj-lt"/>
                <a:cs typeface="Lucida Sans Unicode"/>
              </a:rPr>
              <a:t>Supporting</a:t>
            </a:r>
            <a:r>
              <a:rPr sz="1800" b="1" spc="-195" dirty="0">
                <a:latin typeface="+mj-lt"/>
                <a:cs typeface="Lucida Sans Unicode"/>
              </a:rPr>
              <a:t> </a:t>
            </a:r>
            <a:r>
              <a:rPr sz="1800" b="1" spc="15" dirty="0">
                <a:latin typeface="+mj-lt"/>
                <a:cs typeface="Lucida Sans Unicode"/>
              </a:rPr>
              <a:t>documents</a:t>
            </a:r>
            <a:r>
              <a:rPr sz="1800" b="1" spc="-215" dirty="0">
                <a:latin typeface="+mj-lt"/>
                <a:cs typeface="Lucida Sans Unicode"/>
              </a:rPr>
              <a:t> </a:t>
            </a:r>
            <a:r>
              <a:rPr sz="1800" b="1" spc="30" dirty="0">
                <a:latin typeface="+mj-lt"/>
                <a:cs typeface="Lucida Sans Unicode"/>
              </a:rPr>
              <a:t>which</a:t>
            </a:r>
            <a:r>
              <a:rPr sz="1800" b="1" spc="-195" dirty="0">
                <a:latin typeface="+mj-lt"/>
                <a:cs typeface="Lucida Sans Unicode"/>
              </a:rPr>
              <a:t> </a:t>
            </a:r>
            <a:r>
              <a:rPr sz="1800" b="1" spc="35" dirty="0">
                <a:latin typeface="+mj-lt"/>
                <a:cs typeface="Lucida Sans Unicode"/>
              </a:rPr>
              <a:t>should</a:t>
            </a:r>
            <a:r>
              <a:rPr sz="1800" b="1" spc="-204" dirty="0">
                <a:latin typeface="+mj-lt"/>
                <a:cs typeface="Lucida Sans Unicode"/>
              </a:rPr>
              <a:t> </a:t>
            </a:r>
            <a:r>
              <a:rPr sz="1800" b="1" spc="30" dirty="0">
                <a:latin typeface="+mj-lt"/>
                <a:cs typeface="Lucida Sans Unicode"/>
              </a:rPr>
              <a:t>be</a:t>
            </a:r>
            <a:r>
              <a:rPr sz="1800" b="1" spc="-150" dirty="0">
                <a:latin typeface="+mj-lt"/>
                <a:cs typeface="Lucida Sans Unicode"/>
              </a:rPr>
              <a:t> </a:t>
            </a:r>
            <a:r>
              <a:rPr sz="1800" b="1" spc="25" dirty="0">
                <a:latin typeface="+mj-lt"/>
                <a:cs typeface="Lucida Sans Unicode"/>
              </a:rPr>
              <a:t>submitted</a:t>
            </a:r>
            <a:r>
              <a:rPr sz="1800" b="1" spc="-210" dirty="0">
                <a:latin typeface="+mj-lt"/>
                <a:cs typeface="Lucida Sans Unicode"/>
              </a:rPr>
              <a:t> </a:t>
            </a:r>
            <a:r>
              <a:rPr sz="1800" b="1" spc="35" dirty="0">
                <a:latin typeface="+mj-lt"/>
                <a:cs typeface="Lucida Sans Unicode"/>
              </a:rPr>
              <a:t>in</a:t>
            </a:r>
            <a:r>
              <a:rPr sz="1800" b="1" spc="-114" dirty="0">
                <a:latin typeface="+mj-lt"/>
                <a:cs typeface="Lucida Sans Unicode"/>
              </a:rPr>
              <a:t> </a:t>
            </a:r>
            <a:r>
              <a:rPr sz="1800" b="1" spc="50" dirty="0">
                <a:latin typeface="+mj-lt"/>
                <a:cs typeface="Lucida Sans Unicode"/>
              </a:rPr>
              <a:t>the</a:t>
            </a:r>
            <a:r>
              <a:rPr sz="1800" b="1" spc="-150" dirty="0">
                <a:latin typeface="+mj-lt"/>
                <a:cs typeface="Lucida Sans Unicode"/>
              </a:rPr>
              <a:t> </a:t>
            </a:r>
            <a:r>
              <a:rPr sz="1800" b="1" spc="45" dirty="0">
                <a:latin typeface="+mj-lt"/>
                <a:cs typeface="Lucida Sans Unicode"/>
              </a:rPr>
              <a:t>third</a:t>
            </a:r>
            <a:r>
              <a:rPr sz="1800" b="1" spc="-210" dirty="0">
                <a:latin typeface="+mj-lt"/>
                <a:cs typeface="Lucida Sans Unicode"/>
              </a:rPr>
              <a:t> </a:t>
            </a:r>
            <a:r>
              <a:rPr sz="1800" b="1" spc="30" dirty="0">
                <a:latin typeface="+mj-lt"/>
                <a:cs typeface="Lucida Sans Unicode"/>
              </a:rPr>
              <a:t>phase</a:t>
            </a:r>
            <a:r>
              <a:rPr sz="1800" b="1" spc="-100" dirty="0">
                <a:latin typeface="+mj-lt"/>
                <a:cs typeface="Lucida Sans Unicode"/>
              </a:rPr>
              <a:t> </a:t>
            </a:r>
            <a:r>
              <a:rPr sz="1800" b="1" dirty="0">
                <a:latin typeface="+mj-lt"/>
                <a:cs typeface="Lucida Sans Unicode"/>
              </a:rPr>
              <a:t>–</a:t>
            </a:r>
            <a:endParaRPr sz="1800" dirty="0">
              <a:latin typeface="+mj-lt"/>
              <a:cs typeface="Lucida Sans Unicode"/>
            </a:endParaRPr>
          </a:p>
          <a:p>
            <a:pPr marL="288290" algn="ctr">
              <a:lnSpc>
                <a:spcPts val="1945"/>
              </a:lnSpc>
            </a:pPr>
            <a:r>
              <a:rPr sz="1800" b="1" spc="15" dirty="0">
                <a:latin typeface="+mj-lt"/>
                <a:cs typeface="Lucida Sans Unicode"/>
              </a:rPr>
              <a:t>eligibility</a:t>
            </a:r>
            <a:r>
              <a:rPr sz="1800" b="1" spc="-225" dirty="0">
                <a:latin typeface="+mj-lt"/>
                <a:cs typeface="Lucida Sans Unicode"/>
              </a:rPr>
              <a:t> </a:t>
            </a:r>
            <a:r>
              <a:rPr sz="1800" b="1" spc="20" dirty="0">
                <a:latin typeface="+mj-lt"/>
                <a:cs typeface="Lucida Sans Unicode"/>
              </a:rPr>
              <a:t>check:</a:t>
            </a:r>
            <a:endParaRPr sz="180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20"/>
              </a:spcBef>
            </a:pPr>
            <a:endParaRPr sz="2200" dirty="0">
              <a:latin typeface="+mj-lt"/>
              <a:cs typeface="Times New Roman"/>
            </a:endParaRPr>
          </a:p>
          <a:p>
            <a:pPr marL="297815" marR="231775" indent="-285750" algn="just">
              <a:lnSpc>
                <a:spcPct val="8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800" spc="-5" dirty="0" smtClean="0">
                <a:latin typeface="+mj-lt"/>
                <a:cs typeface="Lucida Sans Unicode"/>
              </a:rPr>
              <a:t>The </a:t>
            </a:r>
            <a:r>
              <a:rPr sz="1800" spc="-10" dirty="0">
                <a:latin typeface="+mj-lt"/>
                <a:cs typeface="Lucida Sans Unicode"/>
              </a:rPr>
              <a:t>statutes </a:t>
            </a:r>
            <a:r>
              <a:rPr sz="1800" spc="5" dirty="0">
                <a:latin typeface="+mj-lt"/>
                <a:cs typeface="Lucida Sans Unicode"/>
              </a:rPr>
              <a:t>or </a:t>
            </a:r>
            <a:r>
              <a:rPr sz="1800" spc="-10" dirty="0">
                <a:latin typeface="+mj-lt"/>
                <a:cs typeface="Lucida Sans Unicode"/>
              </a:rPr>
              <a:t>articles </a:t>
            </a:r>
            <a:r>
              <a:rPr sz="1800" spc="5" dirty="0">
                <a:latin typeface="+mj-lt"/>
                <a:cs typeface="Lucida Sans Unicode"/>
              </a:rPr>
              <a:t>of </a:t>
            </a:r>
            <a:r>
              <a:rPr sz="1800" spc="-10" dirty="0">
                <a:latin typeface="+mj-lt"/>
                <a:cs typeface="Lucida Sans Unicode"/>
              </a:rPr>
              <a:t>association </a:t>
            </a:r>
            <a:r>
              <a:rPr sz="1800" spc="5" dirty="0">
                <a:latin typeface="+mj-lt"/>
                <a:cs typeface="Lucida Sans Unicode"/>
              </a:rPr>
              <a:t>of </a:t>
            </a:r>
            <a:r>
              <a:rPr sz="1800" dirty="0">
                <a:latin typeface="+mj-lt"/>
                <a:cs typeface="Lucida Sans Unicode"/>
              </a:rPr>
              <a:t>the </a:t>
            </a:r>
            <a:r>
              <a:rPr sz="1800" spc="-15" dirty="0">
                <a:latin typeface="+mj-lt"/>
                <a:cs typeface="Lucida Sans Unicode"/>
              </a:rPr>
              <a:t>lead </a:t>
            </a:r>
            <a:r>
              <a:rPr sz="1800" spc="-10" dirty="0">
                <a:latin typeface="+mj-lt"/>
                <a:cs typeface="Lucida Sans Unicode"/>
              </a:rPr>
              <a:t>applicant,</a:t>
            </a:r>
            <a:r>
              <a:rPr sz="1800" spc="220" dirty="0">
                <a:latin typeface="+mj-lt"/>
                <a:cs typeface="Lucida Sans Unicode"/>
              </a:rPr>
              <a:t> </a:t>
            </a:r>
            <a:r>
              <a:rPr sz="1800" dirty="0">
                <a:latin typeface="+mj-lt"/>
                <a:cs typeface="Lucida Sans Unicode"/>
              </a:rPr>
              <a:t>(if</a:t>
            </a:r>
            <a:r>
              <a:rPr sz="1800" spc="-30" dirty="0">
                <a:latin typeface="+mj-lt"/>
                <a:cs typeface="Lucida Sans Unicode"/>
              </a:rPr>
              <a:t> </a:t>
            </a:r>
            <a:r>
              <a:rPr sz="1800" dirty="0">
                <a:latin typeface="+mj-lt"/>
                <a:cs typeface="Lucida Sans Unicode"/>
              </a:rPr>
              <a:t>any)  </a:t>
            </a:r>
            <a:r>
              <a:rPr sz="1800" spc="5" dirty="0">
                <a:latin typeface="+mj-lt"/>
                <a:cs typeface="Lucida Sans Unicode"/>
              </a:rPr>
              <a:t>of </a:t>
            </a:r>
            <a:r>
              <a:rPr sz="1800" spc="-20" dirty="0">
                <a:latin typeface="+mj-lt"/>
                <a:cs typeface="Lucida Sans Unicode"/>
              </a:rPr>
              <a:t>each </a:t>
            </a:r>
            <a:r>
              <a:rPr sz="1800" spc="-10" dirty="0">
                <a:latin typeface="+mj-lt"/>
                <a:cs typeface="Lucida Sans Unicode"/>
              </a:rPr>
              <a:t>co-applicant and </a:t>
            </a:r>
            <a:r>
              <a:rPr sz="1800" dirty="0">
                <a:latin typeface="+mj-lt"/>
                <a:cs typeface="Lucida Sans Unicode"/>
              </a:rPr>
              <a:t>(if any) </a:t>
            </a:r>
            <a:r>
              <a:rPr sz="1800" spc="5" dirty="0">
                <a:latin typeface="+mj-lt"/>
                <a:cs typeface="Lucida Sans Unicode"/>
              </a:rPr>
              <a:t>of </a:t>
            </a:r>
            <a:r>
              <a:rPr sz="1800" spc="-20" dirty="0">
                <a:latin typeface="+mj-lt"/>
                <a:cs typeface="Lucida Sans Unicode"/>
              </a:rPr>
              <a:t>each </a:t>
            </a:r>
            <a:r>
              <a:rPr sz="1800" spc="-10" dirty="0">
                <a:latin typeface="+mj-lt"/>
                <a:cs typeface="Lucida Sans Unicode"/>
              </a:rPr>
              <a:t>affiliated</a:t>
            </a:r>
            <a:r>
              <a:rPr sz="1800" spc="225" dirty="0">
                <a:latin typeface="+mj-lt"/>
                <a:cs typeface="Lucida Sans Unicode"/>
              </a:rPr>
              <a:t> </a:t>
            </a:r>
            <a:r>
              <a:rPr sz="1800" spc="-5" dirty="0">
                <a:latin typeface="+mj-lt"/>
                <a:cs typeface="Lucida Sans Unicode"/>
              </a:rPr>
              <a:t>entity</a:t>
            </a:r>
            <a:endParaRPr sz="180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25"/>
              </a:spcBef>
            </a:pPr>
            <a:endParaRPr sz="2200" dirty="0">
              <a:latin typeface="+mj-lt"/>
              <a:cs typeface="Times New Roman"/>
            </a:endParaRPr>
          </a:p>
          <a:p>
            <a:pPr marL="297815" marR="335915" indent="-285750" algn="just">
              <a:lnSpc>
                <a:spcPct val="799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800" dirty="0" smtClean="0">
                <a:latin typeface="+mj-lt"/>
                <a:cs typeface="Lucida Sans Unicode"/>
              </a:rPr>
              <a:t>A </a:t>
            </a:r>
            <a:r>
              <a:rPr sz="1800" spc="-5" dirty="0">
                <a:latin typeface="+mj-lt"/>
                <a:cs typeface="Lucida Sans Unicode"/>
              </a:rPr>
              <a:t>copy </a:t>
            </a:r>
            <a:r>
              <a:rPr sz="1800" spc="5" dirty="0">
                <a:latin typeface="+mj-lt"/>
                <a:cs typeface="Lucida Sans Unicode"/>
              </a:rPr>
              <a:t>of </a:t>
            </a:r>
            <a:r>
              <a:rPr sz="1800" dirty="0">
                <a:latin typeface="+mj-lt"/>
                <a:cs typeface="Lucida Sans Unicode"/>
              </a:rPr>
              <a:t>the </a:t>
            </a:r>
            <a:r>
              <a:rPr sz="1800" spc="-15" dirty="0">
                <a:latin typeface="+mj-lt"/>
                <a:cs typeface="Lucida Sans Unicode"/>
              </a:rPr>
              <a:t>lead </a:t>
            </a:r>
            <a:r>
              <a:rPr sz="1800" spc="-5" dirty="0">
                <a:latin typeface="+mj-lt"/>
                <a:cs typeface="Lucida Sans Unicode"/>
              </a:rPr>
              <a:t>applicant’s </a:t>
            </a:r>
            <a:r>
              <a:rPr sz="1800" spc="-15" dirty="0">
                <a:latin typeface="+mj-lt"/>
                <a:cs typeface="Lucida Sans Unicode"/>
              </a:rPr>
              <a:t>latest </a:t>
            </a:r>
            <a:r>
              <a:rPr sz="1800" spc="-10" dirty="0">
                <a:latin typeface="+mj-lt"/>
                <a:cs typeface="Lucida Sans Unicode"/>
              </a:rPr>
              <a:t>accounts </a:t>
            </a:r>
            <a:r>
              <a:rPr sz="1800" spc="5" dirty="0">
                <a:latin typeface="+mj-lt"/>
                <a:cs typeface="Lucida Sans Unicode"/>
              </a:rPr>
              <a:t>(the </a:t>
            </a:r>
            <a:r>
              <a:rPr sz="1800" dirty="0">
                <a:latin typeface="+mj-lt"/>
                <a:cs typeface="Lucida Sans Unicode"/>
              </a:rPr>
              <a:t>profit</a:t>
            </a:r>
            <a:r>
              <a:rPr sz="1800" spc="100" dirty="0">
                <a:latin typeface="+mj-lt"/>
                <a:cs typeface="Lucida Sans Unicode"/>
              </a:rPr>
              <a:t> </a:t>
            </a:r>
            <a:r>
              <a:rPr sz="1800" spc="-10" dirty="0">
                <a:latin typeface="+mj-lt"/>
                <a:cs typeface="Lucida Sans Unicode"/>
              </a:rPr>
              <a:t>and</a:t>
            </a:r>
            <a:r>
              <a:rPr sz="1800" spc="15" dirty="0">
                <a:latin typeface="+mj-lt"/>
                <a:cs typeface="Lucida Sans Unicode"/>
              </a:rPr>
              <a:t> </a:t>
            </a:r>
            <a:r>
              <a:rPr sz="1800" dirty="0">
                <a:latin typeface="+mj-lt"/>
                <a:cs typeface="Lucida Sans Unicode"/>
              </a:rPr>
              <a:t>loss  </a:t>
            </a:r>
            <a:r>
              <a:rPr sz="1800" spc="-10" dirty="0">
                <a:latin typeface="+mj-lt"/>
                <a:cs typeface="Lucida Sans Unicode"/>
              </a:rPr>
              <a:t>account and </a:t>
            </a:r>
            <a:r>
              <a:rPr sz="1800" dirty="0">
                <a:latin typeface="+mj-lt"/>
                <a:cs typeface="Lucida Sans Unicode"/>
              </a:rPr>
              <a:t>the </a:t>
            </a:r>
            <a:r>
              <a:rPr sz="1800" spc="-15" dirty="0">
                <a:latin typeface="+mj-lt"/>
                <a:cs typeface="Lucida Sans Unicode"/>
              </a:rPr>
              <a:t>balance sheet </a:t>
            </a:r>
            <a:r>
              <a:rPr sz="1800" spc="5" dirty="0">
                <a:latin typeface="+mj-lt"/>
                <a:cs typeface="Lucida Sans Unicode"/>
              </a:rPr>
              <a:t>for </a:t>
            </a:r>
            <a:r>
              <a:rPr sz="1800" dirty="0">
                <a:latin typeface="+mj-lt"/>
                <a:cs typeface="Lucida Sans Unicode"/>
              </a:rPr>
              <a:t>the </a:t>
            </a:r>
            <a:r>
              <a:rPr sz="1800" spc="-15" dirty="0">
                <a:latin typeface="+mj-lt"/>
                <a:cs typeface="Lucida Sans Unicode"/>
              </a:rPr>
              <a:t>last </a:t>
            </a:r>
            <a:r>
              <a:rPr sz="1800" spc="-10" dirty="0">
                <a:latin typeface="+mj-lt"/>
                <a:cs typeface="Lucida Sans Unicode"/>
              </a:rPr>
              <a:t>financial </a:t>
            </a:r>
            <a:r>
              <a:rPr sz="1800" spc="-5" dirty="0">
                <a:latin typeface="+mj-lt"/>
                <a:cs typeface="Lucida Sans Unicode"/>
              </a:rPr>
              <a:t>year </a:t>
            </a:r>
            <a:r>
              <a:rPr sz="1800" spc="5" dirty="0">
                <a:latin typeface="+mj-lt"/>
                <a:cs typeface="Lucida Sans Unicode"/>
              </a:rPr>
              <a:t>for </a:t>
            </a:r>
            <a:r>
              <a:rPr sz="1800" dirty="0">
                <a:latin typeface="+mj-lt"/>
                <a:cs typeface="Lucida Sans Unicode"/>
              </a:rPr>
              <a:t>which  the </a:t>
            </a:r>
            <a:r>
              <a:rPr sz="1800" spc="-10" dirty="0">
                <a:latin typeface="+mj-lt"/>
                <a:cs typeface="Lucida Sans Unicode"/>
              </a:rPr>
              <a:t>accounts </a:t>
            </a:r>
            <a:r>
              <a:rPr sz="1800" spc="-15" dirty="0">
                <a:latin typeface="+mj-lt"/>
                <a:cs typeface="Lucida Sans Unicode"/>
              </a:rPr>
              <a:t>have </a:t>
            </a:r>
            <a:r>
              <a:rPr sz="1800" spc="-20" dirty="0">
                <a:latin typeface="+mj-lt"/>
                <a:cs typeface="Lucida Sans Unicode"/>
              </a:rPr>
              <a:t>been </a:t>
            </a:r>
            <a:r>
              <a:rPr sz="1800" spc="-10" dirty="0">
                <a:latin typeface="+mj-lt"/>
                <a:cs typeface="Lucida Sans Unicode"/>
              </a:rPr>
              <a:t>closed). </a:t>
            </a:r>
            <a:r>
              <a:rPr sz="1800" dirty="0">
                <a:latin typeface="+mj-lt"/>
                <a:cs typeface="Lucida Sans Unicode"/>
              </a:rPr>
              <a:t>A </a:t>
            </a:r>
            <a:r>
              <a:rPr sz="1800" spc="-5" dirty="0">
                <a:latin typeface="+mj-lt"/>
                <a:cs typeface="Lucida Sans Unicode"/>
              </a:rPr>
              <a:t>copy </a:t>
            </a:r>
            <a:r>
              <a:rPr sz="1800" spc="5" dirty="0">
                <a:latin typeface="+mj-lt"/>
                <a:cs typeface="Lucida Sans Unicode"/>
              </a:rPr>
              <a:t>of </a:t>
            </a:r>
            <a:r>
              <a:rPr sz="1800" dirty="0">
                <a:latin typeface="+mj-lt"/>
                <a:cs typeface="Lucida Sans Unicode"/>
              </a:rPr>
              <a:t>the </a:t>
            </a:r>
            <a:r>
              <a:rPr sz="1800" spc="-15" dirty="0">
                <a:latin typeface="+mj-lt"/>
                <a:cs typeface="Lucida Sans Unicode"/>
              </a:rPr>
              <a:t>latest </a:t>
            </a:r>
            <a:r>
              <a:rPr sz="1800" spc="-10" dirty="0">
                <a:latin typeface="+mj-lt"/>
                <a:cs typeface="Lucida Sans Unicode"/>
              </a:rPr>
              <a:t>account </a:t>
            </a:r>
            <a:r>
              <a:rPr sz="1800" spc="-5" dirty="0">
                <a:latin typeface="+mj-lt"/>
                <a:cs typeface="Lucida Sans Unicode"/>
              </a:rPr>
              <a:t>is  </a:t>
            </a:r>
            <a:r>
              <a:rPr sz="1800" spc="-10" dirty="0">
                <a:latin typeface="+mj-lt"/>
                <a:cs typeface="Lucida Sans Unicode"/>
              </a:rPr>
              <a:t>neither required </a:t>
            </a:r>
            <a:r>
              <a:rPr sz="1800" spc="5" dirty="0">
                <a:latin typeface="+mj-lt"/>
                <a:cs typeface="Lucida Sans Unicode"/>
              </a:rPr>
              <a:t>from </a:t>
            </a:r>
            <a:r>
              <a:rPr sz="1800" dirty="0">
                <a:latin typeface="+mj-lt"/>
                <a:cs typeface="Lucida Sans Unicode"/>
              </a:rPr>
              <a:t>(if any) the </a:t>
            </a:r>
            <a:r>
              <a:rPr sz="1800" spc="-5" dirty="0">
                <a:latin typeface="+mj-lt"/>
                <a:cs typeface="Lucida Sans Unicode"/>
              </a:rPr>
              <a:t>co-applicant(s) </a:t>
            </a:r>
            <a:r>
              <a:rPr sz="1800" spc="5" dirty="0">
                <a:latin typeface="+mj-lt"/>
                <a:cs typeface="Lucida Sans Unicode"/>
              </a:rPr>
              <a:t>nor from </a:t>
            </a:r>
            <a:r>
              <a:rPr sz="1800" dirty="0">
                <a:latin typeface="+mj-lt"/>
                <a:cs typeface="Lucida Sans Unicode"/>
              </a:rPr>
              <a:t>(if any)  </a:t>
            </a:r>
            <a:r>
              <a:rPr sz="1800" spc="-10" dirty="0">
                <a:latin typeface="+mj-lt"/>
                <a:cs typeface="Lucida Sans Unicode"/>
              </a:rPr>
              <a:t>affiliated</a:t>
            </a:r>
            <a:r>
              <a:rPr sz="1800" spc="-90" dirty="0">
                <a:latin typeface="+mj-lt"/>
                <a:cs typeface="Lucida Sans Unicode"/>
              </a:rPr>
              <a:t> </a:t>
            </a:r>
            <a:r>
              <a:rPr sz="1800" dirty="0">
                <a:latin typeface="+mj-lt"/>
                <a:cs typeface="Lucida Sans Unicode"/>
              </a:rPr>
              <a:t>entity(ies)).</a:t>
            </a:r>
          </a:p>
          <a:p>
            <a:pPr algn="just">
              <a:lnSpc>
                <a:spcPct val="100000"/>
              </a:lnSpc>
              <a:spcBef>
                <a:spcPts val="25"/>
              </a:spcBef>
            </a:pPr>
            <a:endParaRPr sz="2200" dirty="0">
              <a:latin typeface="+mj-lt"/>
              <a:cs typeface="Times New Roman"/>
            </a:endParaRPr>
          </a:p>
          <a:p>
            <a:pPr marL="297815" marR="304165" indent="-285750" algn="just">
              <a:lnSpc>
                <a:spcPct val="8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800" spc="-10" dirty="0" smtClean="0">
                <a:latin typeface="+mj-lt"/>
                <a:cs typeface="Lucida Sans Unicode"/>
              </a:rPr>
              <a:t>Legal </a:t>
            </a:r>
            <a:r>
              <a:rPr sz="1800" spc="-5" dirty="0">
                <a:latin typeface="+mj-lt"/>
                <a:cs typeface="Lucida Sans Unicode"/>
              </a:rPr>
              <a:t>entity </a:t>
            </a:r>
            <a:r>
              <a:rPr sz="1800" spc="-15" dirty="0">
                <a:latin typeface="+mj-lt"/>
                <a:cs typeface="Lucida Sans Unicode"/>
              </a:rPr>
              <a:t>sheet </a:t>
            </a:r>
            <a:r>
              <a:rPr sz="1800" dirty="0">
                <a:latin typeface="+mj-lt"/>
                <a:cs typeface="Lucida Sans Unicode"/>
              </a:rPr>
              <a:t>(Annex D </a:t>
            </a:r>
            <a:r>
              <a:rPr sz="1800" spc="5" dirty="0">
                <a:latin typeface="+mj-lt"/>
                <a:cs typeface="Lucida Sans Unicode"/>
              </a:rPr>
              <a:t>of </a:t>
            </a:r>
            <a:r>
              <a:rPr sz="1800" dirty="0">
                <a:latin typeface="+mj-lt"/>
                <a:cs typeface="Lucida Sans Unicode"/>
              </a:rPr>
              <a:t>the </a:t>
            </a:r>
            <a:r>
              <a:rPr lang="en-US" sz="1800" spc="-15" dirty="0" smtClean="0">
                <a:latin typeface="+mj-lt"/>
                <a:cs typeface="Lucida Sans Unicode"/>
              </a:rPr>
              <a:t>Application Package</a:t>
            </a:r>
            <a:r>
              <a:rPr sz="1800" spc="-15" dirty="0" smtClean="0">
                <a:latin typeface="+mj-lt"/>
                <a:cs typeface="Lucida Sans Unicode"/>
              </a:rPr>
              <a:t>) </a:t>
            </a:r>
            <a:r>
              <a:rPr sz="1800" spc="-5" dirty="0">
                <a:latin typeface="+mj-lt"/>
                <a:cs typeface="Lucida Sans Unicode"/>
              </a:rPr>
              <a:t>duly</a:t>
            </a:r>
            <a:r>
              <a:rPr sz="1800" spc="114" dirty="0">
                <a:latin typeface="+mj-lt"/>
                <a:cs typeface="Lucida Sans Unicode"/>
              </a:rPr>
              <a:t> </a:t>
            </a:r>
            <a:r>
              <a:rPr sz="1800" spc="-15" dirty="0">
                <a:latin typeface="+mj-lt"/>
                <a:cs typeface="Lucida Sans Unicode"/>
              </a:rPr>
              <a:t>completed</a:t>
            </a:r>
            <a:r>
              <a:rPr sz="1800" spc="95" dirty="0">
                <a:latin typeface="+mj-lt"/>
                <a:cs typeface="Lucida Sans Unicode"/>
              </a:rPr>
              <a:t> </a:t>
            </a:r>
            <a:r>
              <a:rPr sz="1800" spc="-10" dirty="0">
                <a:latin typeface="+mj-lt"/>
                <a:cs typeface="Lucida Sans Unicode"/>
              </a:rPr>
              <a:t>and </a:t>
            </a:r>
            <a:r>
              <a:rPr sz="1800" dirty="0">
                <a:latin typeface="+mj-lt"/>
                <a:cs typeface="Lucida Sans Unicode"/>
              </a:rPr>
              <a:t> </a:t>
            </a:r>
            <a:r>
              <a:rPr sz="1800" spc="-10" dirty="0">
                <a:latin typeface="+mj-lt"/>
                <a:cs typeface="Lucida Sans Unicode"/>
              </a:rPr>
              <a:t>signed </a:t>
            </a:r>
            <a:r>
              <a:rPr sz="1800" spc="-5" dirty="0">
                <a:latin typeface="+mj-lt"/>
                <a:cs typeface="Lucida Sans Unicode"/>
              </a:rPr>
              <a:t>by </a:t>
            </a:r>
            <a:r>
              <a:rPr sz="1800" spc="-20" dirty="0">
                <a:latin typeface="+mj-lt"/>
                <a:cs typeface="Lucida Sans Unicode"/>
              </a:rPr>
              <a:t>each </a:t>
            </a:r>
            <a:r>
              <a:rPr sz="1800" spc="5" dirty="0">
                <a:latin typeface="+mj-lt"/>
                <a:cs typeface="Lucida Sans Unicode"/>
              </a:rPr>
              <a:t>of </a:t>
            </a:r>
            <a:r>
              <a:rPr sz="1800" dirty="0">
                <a:latin typeface="+mj-lt"/>
                <a:cs typeface="Lucida Sans Unicode"/>
              </a:rPr>
              <a:t>the </a:t>
            </a:r>
            <a:r>
              <a:rPr sz="1800" spc="-10" dirty="0">
                <a:latin typeface="+mj-lt"/>
                <a:cs typeface="Lucida Sans Unicode"/>
              </a:rPr>
              <a:t>applicants </a:t>
            </a:r>
            <a:r>
              <a:rPr sz="1800" dirty="0">
                <a:latin typeface="+mj-lt"/>
                <a:cs typeface="Lucida Sans Unicode"/>
              </a:rPr>
              <a:t>(i.e. </a:t>
            </a:r>
            <a:r>
              <a:rPr sz="1800" spc="-5" dirty="0">
                <a:latin typeface="+mj-lt"/>
                <a:cs typeface="Lucida Sans Unicode"/>
              </a:rPr>
              <a:t>by </a:t>
            </a:r>
            <a:r>
              <a:rPr sz="1800" dirty="0">
                <a:latin typeface="+mj-lt"/>
                <a:cs typeface="Lucida Sans Unicode"/>
              </a:rPr>
              <a:t>the </a:t>
            </a:r>
            <a:r>
              <a:rPr sz="1800" spc="-15" dirty="0">
                <a:latin typeface="+mj-lt"/>
                <a:cs typeface="Lucida Sans Unicode"/>
              </a:rPr>
              <a:t>lead </a:t>
            </a:r>
            <a:r>
              <a:rPr sz="1800" spc="-10" dirty="0">
                <a:latin typeface="+mj-lt"/>
                <a:cs typeface="Lucida Sans Unicode"/>
              </a:rPr>
              <a:t>applicant and </a:t>
            </a:r>
            <a:r>
              <a:rPr sz="1800" dirty="0">
                <a:latin typeface="+mj-lt"/>
                <a:cs typeface="Lucida Sans Unicode"/>
              </a:rPr>
              <a:t>(if  any) </a:t>
            </a:r>
            <a:r>
              <a:rPr sz="1800" spc="-5" dirty="0">
                <a:latin typeface="+mj-lt"/>
                <a:cs typeface="Lucida Sans Unicode"/>
              </a:rPr>
              <a:t>by </a:t>
            </a:r>
            <a:r>
              <a:rPr sz="1800" spc="-20" dirty="0">
                <a:latin typeface="+mj-lt"/>
                <a:cs typeface="Lucida Sans Unicode"/>
              </a:rPr>
              <a:t>each</a:t>
            </a:r>
            <a:r>
              <a:rPr sz="1800" spc="-90" dirty="0">
                <a:latin typeface="+mj-lt"/>
                <a:cs typeface="Lucida Sans Unicode"/>
              </a:rPr>
              <a:t> </a:t>
            </a:r>
            <a:r>
              <a:rPr sz="1800" spc="-5" dirty="0">
                <a:latin typeface="+mj-lt"/>
                <a:cs typeface="Lucida Sans Unicode"/>
              </a:rPr>
              <a:t>co-applicant)</a:t>
            </a:r>
            <a:endParaRPr sz="180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20"/>
              </a:spcBef>
            </a:pPr>
            <a:endParaRPr sz="2200" dirty="0">
              <a:latin typeface="+mj-lt"/>
              <a:cs typeface="Times New Roman"/>
            </a:endParaRPr>
          </a:p>
          <a:p>
            <a:pPr marL="297815" marR="406400" indent="-285750" algn="just">
              <a:lnSpc>
                <a:spcPct val="8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800" dirty="0" smtClean="0">
                <a:latin typeface="+mj-lt"/>
                <a:cs typeface="Lucida Sans Unicode"/>
              </a:rPr>
              <a:t>A </a:t>
            </a:r>
            <a:r>
              <a:rPr sz="1800" spc="-10" dirty="0">
                <a:latin typeface="+mj-lt"/>
                <a:cs typeface="Lucida Sans Unicode"/>
              </a:rPr>
              <a:t>financial </a:t>
            </a:r>
            <a:r>
              <a:rPr sz="1800" spc="-5" dirty="0">
                <a:latin typeface="+mj-lt"/>
                <a:cs typeface="Lucida Sans Unicode"/>
              </a:rPr>
              <a:t>identification </a:t>
            </a:r>
            <a:r>
              <a:rPr sz="1800" spc="5" dirty="0">
                <a:latin typeface="+mj-lt"/>
                <a:cs typeface="Lucida Sans Unicode"/>
              </a:rPr>
              <a:t>form of </a:t>
            </a:r>
            <a:r>
              <a:rPr sz="1800" dirty="0">
                <a:latin typeface="+mj-lt"/>
                <a:cs typeface="Lucida Sans Unicode"/>
              </a:rPr>
              <a:t>the </a:t>
            </a:r>
            <a:r>
              <a:rPr sz="1800" spc="-15" dirty="0">
                <a:latin typeface="+mj-lt"/>
                <a:cs typeface="Lucida Sans Unicode"/>
              </a:rPr>
              <a:t>lead </a:t>
            </a:r>
            <a:r>
              <a:rPr sz="1800" spc="-10" dirty="0">
                <a:latin typeface="+mj-lt"/>
                <a:cs typeface="Lucida Sans Unicode"/>
              </a:rPr>
              <a:t>applicant </a:t>
            </a:r>
            <a:r>
              <a:rPr sz="1800" spc="5" dirty="0">
                <a:latin typeface="+mj-lt"/>
                <a:cs typeface="Lucida Sans Unicode"/>
              </a:rPr>
              <a:t>(not</a:t>
            </a:r>
            <a:r>
              <a:rPr sz="1800" spc="55" dirty="0">
                <a:latin typeface="+mj-lt"/>
                <a:cs typeface="Lucida Sans Unicode"/>
              </a:rPr>
              <a:t> </a:t>
            </a:r>
            <a:r>
              <a:rPr sz="1800" spc="5" dirty="0">
                <a:latin typeface="+mj-lt"/>
                <a:cs typeface="Lucida Sans Unicode"/>
              </a:rPr>
              <a:t>from</a:t>
            </a:r>
            <a:r>
              <a:rPr sz="1800" spc="-75" dirty="0">
                <a:latin typeface="+mj-lt"/>
                <a:cs typeface="Lucida Sans Unicode"/>
              </a:rPr>
              <a:t> </a:t>
            </a:r>
            <a:r>
              <a:rPr sz="1800" spc="30" dirty="0">
                <a:latin typeface="+mj-lt"/>
                <a:cs typeface="Lucida Sans Unicode"/>
              </a:rPr>
              <a:t>co- </a:t>
            </a:r>
            <a:r>
              <a:rPr sz="1800" dirty="0">
                <a:latin typeface="+mj-lt"/>
                <a:cs typeface="Lucida Sans Unicode"/>
              </a:rPr>
              <a:t> </a:t>
            </a:r>
            <a:r>
              <a:rPr sz="1800" spc="-10" dirty="0">
                <a:latin typeface="+mj-lt"/>
                <a:cs typeface="Lucida Sans Unicode"/>
              </a:rPr>
              <a:t>applicant(s)) </a:t>
            </a:r>
            <a:r>
              <a:rPr sz="1800" dirty="0">
                <a:latin typeface="+mj-lt"/>
                <a:cs typeface="Lucida Sans Unicode"/>
              </a:rPr>
              <a:t>- Annex E </a:t>
            </a:r>
            <a:r>
              <a:rPr sz="1800" spc="5" dirty="0">
                <a:latin typeface="+mj-lt"/>
                <a:cs typeface="Lucida Sans Unicode"/>
              </a:rPr>
              <a:t>of </a:t>
            </a:r>
            <a:r>
              <a:rPr sz="1800" dirty="0">
                <a:latin typeface="+mj-lt"/>
                <a:cs typeface="Lucida Sans Unicode"/>
              </a:rPr>
              <a:t>the</a:t>
            </a:r>
            <a:r>
              <a:rPr sz="1800" spc="-114" dirty="0">
                <a:latin typeface="+mj-lt"/>
                <a:cs typeface="Lucida Sans Unicode"/>
              </a:rPr>
              <a:t> </a:t>
            </a:r>
            <a:r>
              <a:rPr lang="en-US" sz="1800" spc="-10" dirty="0" smtClean="0">
                <a:latin typeface="+mj-lt"/>
                <a:cs typeface="Lucida Sans Unicode"/>
              </a:rPr>
              <a:t>Application Package</a:t>
            </a:r>
            <a:endParaRPr sz="1800" dirty="0">
              <a:latin typeface="+mj-lt"/>
              <a:cs typeface="Lucida Sans Unicode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25194" y="-152400"/>
            <a:ext cx="7362825" cy="19145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0875" y="1502156"/>
            <a:ext cx="7968615" cy="46456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7815" marR="20320" indent="-285750" algn="just">
              <a:lnSpc>
                <a:spcPts val="1580"/>
              </a:lnSpc>
              <a:buFont typeface="Wingdings" panose="05000000000000000000" pitchFamily="2" charset="2"/>
              <a:buChar char="Ø"/>
            </a:pPr>
            <a:r>
              <a:rPr sz="1550" spc="10" dirty="0" smtClean="0">
                <a:latin typeface="+mj-lt"/>
                <a:cs typeface="Lucida Sans Unicode"/>
              </a:rPr>
              <a:t>Applications </a:t>
            </a:r>
            <a:r>
              <a:rPr sz="1550" spc="20" dirty="0">
                <a:latin typeface="+mj-lt"/>
                <a:cs typeface="Lucida Sans Unicode"/>
              </a:rPr>
              <a:t>will </a:t>
            </a:r>
            <a:r>
              <a:rPr sz="1550" spc="5" dirty="0">
                <a:latin typeface="+mj-lt"/>
                <a:cs typeface="Lucida Sans Unicode"/>
              </a:rPr>
              <a:t>be </a:t>
            </a:r>
            <a:r>
              <a:rPr sz="1550" spc="25" dirty="0">
                <a:latin typeface="+mj-lt"/>
                <a:cs typeface="Lucida Sans Unicode"/>
              </a:rPr>
              <a:t>examined </a:t>
            </a:r>
            <a:r>
              <a:rPr sz="1550" spc="20" dirty="0">
                <a:latin typeface="+mj-lt"/>
                <a:cs typeface="Lucida Sans Unicode"/>
              </a:rPr>
              <a:t>and evaluated </a:t>
            </a:r>
            <a:r>
              <a:rPr sz="1550" spc="5" dirty="0">
                <a:latin typeface="+mj-lt"/>
                <a:cs typeface="Lucida Sans Unicode"/>
              </a:rPr>
              <a:t>by </a:t>
            </a:r>
            <a:r>
              <a:rPr sz="1550" spc="15" dirty="0">
                <a:latin typeface="+mj-lt"/>
                <a:cs typeface="Lucida Sans Unicode"/>
              </a:rPr>
              <a:t>the </a:t>
            </a:r>
            <a:r>
              <a:rPr sz="1550" spc="20" dirty="0">
                <a:latin typeface="+mj-lt"/>
                <a:cs typeface="Lucida Sans Unicode"/>
              </a:rPr>
              <a:t>Contracting </a:t>
            </a:r>
            <a:r>
              <a:rPr sz="1550" spc="15" dirty="0">
                <a:latin typeface="+mj-lt"/>
                <a:cs typeface="Lucida Sans Unicode"/>
              </a:rPr>
              <a:t>Authority,  </a:t>
            </a:r>
            <a:r>
              <a:rPr sz="1550" spc="10" dirty="0">
                <a:latin typeface="+mj-lt"/>
                <a:cs typeface="Lucida Sans Unicode"/>
              </a:rPr>
              <a:t>which </a:t>
            </a:r>
            <a:r>
              <a:rPr sz="1550" spc="20" dirty="0">
                <a:latin typeface="+mj-lt"/>
                <a:cs typeface="Lucida Sans Unicode"/>
              </a:rPr>
              <a:t>nominates </a:t>
            </a:r>
            <a:r>
              <a:rPr sz="1550" spc="15" dirty="0">
                <a:latin typeface="+mj-lt"/>
                <a:cs typeface="Lucida Sans Unicode"/>
              </a:rPr>
              <a:t>the </a:t>
            </a:r>
            <a:r>
              <a:rPr sz="1550" spc="10" dirty="0">
                <a:latin typeface="+mj-lt"/>
                <a:cs typeface="Lucida Sans Unicode"/>
              </a:rPr>
              <a:t>Evaluation</a:t>
            </a:r>
            <a:r>
              <a:rPr sz="1550" spc="155" dirty="0">
                <a:latin typeface="+mj-lt"/>
                <a:cs typeface="Lucida Sans Unicode"/>
              </a:rPr>
              <a:t> </a:t>
            </a:r>
            <a:r>
              <a:rPr sz="1550" spc="25" dirty="0">
                <a:latin typeface="+mj-lt"/>
                <a:cs typeface="Lucida Sans Unicode"/>
              </a:rPr>
              <a:t>Committee</a:t>
            </a:r>
            <a:endParaRPr sz="155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30"/>
              </a:spcBef>
            </a:pPr>
            <a:endParaRPr sz="2050" dirty="0">
              <a:latin typeface="+mj-lt"/>
              <a:cs typeface="Times New Roman"/>
            </a:endParaRPr>
          </a:p>
          <a:p>
            <a:pPr marL="297815" marR="8255" indent="-285750" algn="just">
              <a:lnSpc>
                <a:spcPts val="1500"/>
              </a:lnSpc>
              <a:buFont typeface="Wingdings" panose="05000000000000000000" pitchFamily="2" charset="2"/>
              <a:buChar char="Ø"/>
            </a:pPr>
            <a:r>
              <a:rPr sz="1550" b="1" spc="20" dirty="0" smtClean="0">
                <a:latin typeface="+mj-lt"/>
                <a:cs typeface="Lucida Sans Unicode"/>
              </a:rPr>
              <a:t>Evaluation </a:t>
            </a:r>
            <a:r>
              <a:rPr sz="1550" b="1" spc="25" dirty="0">
                <a:latin typeface="+mj-lt"/>
                <a:cs typeface="Lucida Sans Unicode"/>
              </a:rPr>
              <a:t>Committee </a:t>
            </a:r>
            <a:r>
              <a:rPr sz="1550" spc="5" dirty="0">
                <a:latin typeface="+mj-lt"/>
                <a:cs typeface="Lucida Sans Unicode"/>
              </a:rPr>
              <a:t>is </a:t>
            </a:r>
            <a:r>
              <a:rPr sz="1550" spc="20" dirty="0">
                <a:latin typeface="+mj-lt"/>
                <a:cs typeface="Lucida Sans Unicode"/>
              </a:rPr>
              <a:t>composed of: </a:t>
            </a:r>
            <a:r>
              <a:rPr sz="1550" spc="15" dirty="0" smtClean="0">
                <a:latin typeface="+mj-lt"/>
                <a:cs typeface="Lucida Sans Unicode"/>
              </a:rPr>
              <a:t>chair</a:t>
            </a:r>
            <a:r>
              <a:rPr lang="en-US" sz="1550" spc="15" dirty="0" smtClean="0">
                <a:latin typeface="+mj-lt"/>
                <a:cs typeface="Lucida Sans Unicode"/>
              </a:rPr>
              <a:t>person</a:t>
            </a:r>
            <a:r>
              <a:rPr sz="1550" spc="15" dirty="0" smtClean="0">
                <a:latin typeface="+mj-lt"/>
                <a:cs typeface="Lucida Sans Unicode"/>
              </a:rPr>
              <a:t> </a:t>
            </a:r>
            <a:r>
              <a:rPr sz="1550" spc="20" dirty="0">
                <a:latin typeface="+mj-lt"/>
                <a:cs typeface="Lucida Sans Unicode"/>
              </a:rPr>
              <a:t>and secretary </a:t>
            </a:r>
            <a:r>
              <a:rPr sz="1550" spc="15" dirty="0">
                <a:latin typeface="+mj-lt"/>
                <a:cs typeface="Lucida Sans Unicode"/>
              </a:rPr>
              <a:t>(no </a:t>
            </a:r>
            <a:r>
              <a:rPr sz="1550" spc="10" dirty="0">
                <a:latin typeface="+mj-lt"/>
                <a:cs typeface="Lucida Sans Unicode"/>
              </a:rPr>
              <a:t>voting </a:t>
            </a:r>
            <a:r>
              <a:rPr sz="1550" spc="15" dirty="0">
                <a:latin typeface="+mj-lt"/>
                <a:cs typeface="Lucida Sans Unicode"/>
              </a:rPr>
              <a:t>rights)  </a:t>
            </a:r>
            <a:r>
              <a:rPr sz="1550" spc="20" dirty="0">
                <a:latin typeface="+mj-lt"/>
                <a:cs typeface="Lucida Sans Unicode"/>
              </a:rPr>
              <a:t>and </a:t>
            </a:r>
            <a:r>
              <a:rPr sz="1550" spc="25" dirty="0">
                <a:latin typeface="+mj-lt"/>
                <a:cs typeface="Lucida Sans Unicode"/>
              </a:rPr>
              <a:t>at </a:t>
            </a:r>
            <a:r>
              <a:rPr sz="1550" spc="20" dirty="0">
                <a:latin typeface="+mj-lt"/>
                <a:cs typeface="Lucida Sans Unicode"/>
              </a:rPr>
              <a:t>least three </a:t>
            </a:r>
            <a:r>
              <a:rPr sz="1550" spc="10" dirty="0">
                <a:latin typeface="+mj-lt"/>
                <a:cs typeface="Lucida Sans Unicode"/>
              </a:rPr>
              <a:t>voting</a:t>
            </a:r>
            <a:r>
              <a:rPr sz="1550" spc="-60" dirty="0">
                <a:latin typeface="+mj-lt"/>
                <a:cs typeface="Lucida Sans Unicode"/>
              </a:rPr>
              <a:t> </a:t>
            </a:r>
            <a:r>
              <a:rPr sz="1550" spc="30" dirty="0">
                <a:latin typeface="+mj-lt"/>
                <a:cs typeface="Lucida Sans Unicode"/>
              </a:rPr>
              <a:t>members</a:t>
            </a:r>
            <a:endParaRPr sz="155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40"/>
              </a:spcBef>
            </a:pPr>
            <a:endParaRPr sz="1750" dirty="0">
              <a:latin typeface="+mj-lt"/>
              <a:cs typeface="Times New Roman"/>
            </a:endParaRPr>
          </a:p>
          <a:p>
            <a:pPr marL="298450" indent="-285750" algn="just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550" spc="10" dirty="0" smtClean="0">
                <a:latin typeface="+mj-lt"/>
                <a:cs typeface="Lucida Sans Unicode"/>
              </a:rPr>
              <a:t>Evaluation </a:t>
            </a:r>
            <a:r>
              <a:rPr sz="1550" dirty="0">
                <a:latin typeface="+mj-lt"/>
                <a:cs typeface="Lucida Sans Unicode"/>
              </a:rPr>
              <a:t>will </a:t>
            </a:r>
            <a:r>
              <a:rPr sz="1550" spc="5" dirty="0">
                <a:latin typeface="+mj-lt"/>
                <a:cs typeface="Lucida Sans Unicode"/>
              </a:rPr>
              <a:t>be </a:t>
            </a:r>
            <a:r>
              <a:rPr sz="1550" spc="15" dirty="0">
                <a:latin typeface="+mj-lt"/>
                <a:cs typeface="Lucida Sans Unicode"/>
              </a:rPr>
              <a:t>conducted </a:t>
            </a:r>
            <a:r>
              <a:rPr sz="1550" spc="5" dirty="0">
                <a:latin typeface="+mj-lt"/>
                <a:cs typeface="Lucida Sans Unicode"/>
              </a:rPr>
              <a:t>in </a:t>
            </a:r>
            <a:r>
              <a:rPr sz="1550" spc="20" dirty="0">
                <a:latin typeface="+mj-lt"/>
                <a:cs typeface="Lucida Sans Unicode"/>
              </a:rPr>
              <a:t>three</a:t>
            </a:r>
            <a:r>
              <a:rPr sz="1550" spc="315" dirty="0">
                <a:latin typeface="+mj-lt"/>
                <a:cs typeface="Lucida Sans Unicode"/>
              </a:rPr>
              <a:t> </a:t>
            </a:r>
            <a:r>
              <a:rPr sz="1550" spc="20" dirty="0">
                <a:latin typeface="+mj-lt"/>
                <a:cs typeface="Lucida Sans Unicode"/>
              </a:rPr>
              <a:t>phases:</a:t>
            </a:r>
            <a:endParaRPr sz="155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40"/>
              </a:spcBef>
            </a:pPr>
            <a:endParaRPr sz="1850" dirty="0">
              <a:latin typeface="+mj-lt"/>
              <a:cs typeface="Times New Roman"/>
            </a:endParaRPr>
          </a:p>
          <a:p>
            <a:pPr marL="297815" marR="13335" indent="-285750" algn="just">
              <a:lnSpc>
                <a:spcPct val="84700"/>
              </a:lnSpc>
              <a:spcBef>
                <a:spcPts val="5"/>
              </a:spcBef>
              <a:buFont typeface="Wingdings" panose="05000000000000000000" pitchFamily="2" charset="2"/>
              <a:buChar char="Ø"/>
            </a:pPr>
            <a:r>
              <a:rPr sz="1650" b="1" i="1" u="sng" spc="-25" dirty="0" smtClean="0">
                <a:latin typeface="+mj-lt"/>
                <a:cs typeface="Lucida Sans Unicode"/>
              </a:rPr>
              <a:t> </a:t>
            </a:r>
            <a:r>
              <a:rPr lang="en-US" sz="1650" b="1" i="1" u="sng" spc="-25" dirty="0" smtClean="0">
                <a:latin typeface="+mj-lt"/>
                <a:cs typeface="Lucida Sans Unicode"/>
              </a:rPr>
              <a:t>I </a:t>
            </a:r>
            <a:r>
              <a:rPr sz="1650" b="1" i="1" u="sng" spc="-20" dirty="0" smtClean="0">
                <a:latin typeface="+mj-lt"/>
                <a:cs typeface="Lucida Sans Unicode"/>
              </a:rPr>
              <a:t>phase</a:t>
            </a:r>
            <a:r>
              <a:rPr sz="1650" b="1" i="1" u="sng" spc="-20" dirty="0">
                <a:latin typeface="+mj-lt"/>
                <a:cs typeface="Lucida Sans Unicode"/>
              </a:rPr>
              <a:t>: </a:t>
            </a:r>
            <a:r>
              <a:rPr sz="1550" spc="20" dirty="0">
                <a:latin typeface="+mj-lt"/>
                <a:cs typeface="Lucida Sans Unicode"/>
              </a:rPr>
              <a:t>Concept </a:t>
            </a:r>
            <a:r>
              <a:rPr sz="1550" spc="25" dirty="0">
                <a:latin typeface="+mj-lt"/>
                <a:cs typeface="Lucida Sans Unicode"/>
              </a:rPr>
              <a:t>Notes </a:t>
            </a:r>
            <a:r>
              <a:rPr sz="1550" spc="10" dirty="0">
                <a:latin typeface="+mj-lt"/>
                <a:cs typeface="Lucida Sans Unicode"/>
              </a:rPr>
              <a:t>evaluation </a:t>
            </a:r>
            <a:r>
              <a:rPr sz="1550" spc="15" dirty="0">
                <a:latin typeface="+mj-lt"/>
                <a:cs typeface="Lucida Sans Unicode"/>
              </a:rPr>
              <a:t>- </a:t>
            </a:r>
            <a:r>
              <a:rPr sz="1550" dirty="0">
                <a:latin typeface="+mj-lt"/>
                <a:cs typeface="Lucida Sans Unicode"/>
              </a:rPr>
              <a:t>(STEP 1: </a:t>
            </a:r>
            <a:r>
              <a:rPr sz="1550" spc="20" dirty="0">
                <a:latin typeface="+mj-lt"/>
                <a:cs typeface="Lucida Sans Unicode"/>
              </a:rPr>
              <a:t>Opening </a:t>
            </a:r>
            <a:r>
              <a:rPr sz="1550" spc="15" dirty="0">
                <a:latin typeface="+mj-lt"/>
                <a:cs typeface="Lucida Sans Unicode"/>
              </a:rPr>
              <a:t>&amp; administrative </a:t>
            </a:r>
            <a:r>
              <a:rPr sz="1550" spc="20" dirty="0">
                <a:latin typeface="+mj-lt"/>
                <a:cs typeface="Lucida Sans Unicode"/>
              </a:rPr>
              <a:t>check  and Concept </a:t>
            </a:r>
            <a:r>
              <a:rPr sz="1550" spc="15" dirty="0">
                <a:latin typeface="+mj-lt"/>
                <a:cs typeface="Lucida Sans Unicode"/>
              </a:rPr>
              <a:t>note</a:t>
            </a:r>
            <a:r>
              <a:rPr sz="1550" spc="65" dirty="0">
                <a:latin typeface="+mj-lt"/>
                <a:cs typeface="Lucida Sans Unicode"/>
              </a:rPr>
              <a:t> </a:t>
            </a:r>
            <a:r>
              <a:rPr sz="1550" spc="15" dirty="0">
                <a:latin typeface="+mj-lt"/>
                <a:cs typeface="Lucida Sans Unicode"/>
              </a:rPr>
              <a:t>evaluation).</a:t>
            </a:r>
            <a:endParaRPr sz="155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25"/>
              </a:spcBef>
            </a:pPr>
            <a:endParaRPr sz="1900" dirty="0">
              <a:latin typeface="+mj-lt"/>
              <a:cs typeface="Times New Roman"/>
            </a:endParaRPr>
          </a:p>
          <a:p>
            <a:pPr marL="260350" marR="14604" indent="-248285" algn="just">
              <a:lnSpc>
                <a:spcPct val="82800"/>
              </a:lnSpc>
            </a:pPr>
            <a:r>
              <a:rPr sz="1650" b="1" i="1" u="sng" spc="-25" dirty="0" smtClean="0">
                <a:latin typeface="+mj-lt"/>
                <a:cs typeface="Lucida Sans Unicode"/>
              </a:rPr>
              <a:t>I</a:t>
            </a:r>
            <a:r>
              <a:rPr lang="en-US" sz="1650" b="1" i="1" u="sng" spc="-25" dirty="0" smtClean="0">
                <a:latin typeface="+mj-lt"/>
                <a:cs typeface="Lucida Sans Unicode"/>
              </a:rPr>
              <a:t>I</a:t>
            </a:r>
            <a:r>
              <a:rPr sz="1650" b="1" i="1" u="sng" spc="-25" dirty="0" smtClean="0">
                <a:latin typeface="+mj-lt"/>
                <a:cs typeface="Lucida Sans Unicode"/>
              </a:rPr>
              <a:t> </a:t>
            </a:r>
            <a:r>
              <a:rPr sz="1650" b="1" i="1" u="sng" spc="-35" dirty="0">
                <a:latin typeface="+mj-lt"/>
                <a:cs typeface="Lucida Sans Unicode"/>
              </a:rPr>
              <a:t>phase: </a:t>
            </a:r>
            <a:r>
              <a:rPr sz="1550" dirty="0">
                <a:latin typeface="+mj-lt"/>
                <a:cs typeface="Lucida Sans Unicode"/>
              </a:rPr>
              <a:t>Full </a:t>
            </a:r>
            <a:r>
              <a:rPr sz="1550" spc="10" dirty="0">
                <a:latin typeface="+mj-lt"/>
                <a:cs typeface="Lucida Sans Unicode"/>
              </a:rPr>
              <a:t>Application </a:t>
            </a:r>
            <a:r>
              <a:rPr sz="1550" spc="15" dirty="0">
                <a:latin typeface="+mj-lt"/>
                <a:cs typeface="Lucida Sans Unicode"/>
              </a:rPr>
              <a:t>evaluation - </a:t>
            </a:r>
            <a:r>
              <a:rPr sz="1550" spc="10" dirty="0">
                <a:latin typeface="+mj-lt"/>
                <a:cs typeface="Lucida Sans Unicode"/>
              </a:rPr>
              <a:t>(STEP </a:t>
            </a:r>
            <a:r>
              <a:rPr sz="1550" dirty="0">
                <a:latin typeface="+mj-lt"/>
                <a:cs typeface="Lucida Sans Unicode"/>
              </a:rPr>
              <a:t>2: </a:t>
            </a:r>
            <a:r>
              <a:rPr sz="1550" spc="20" dirty="0">
                <a:latin typeface="+mj-lt"/>
                <a:cs typeface="Lucida Sans Unicode"/>
              </a:rPr>
              <a:t>Evaluation </a:t>
            </a:r>
            <a:r>
              <a:rPr sz="1550" spc="15" dirty="0">
                <a:latin typeface="+mj-lt"/>
                <a:cs typeface="Lucida Sans Unicode"/>
              </a:rPr>
              <a:t>of the </a:t>
            </a:r>
            <a:r>
              <a:rPr sz="1550" spc="10" dirty="0">
                <a:latin typeface="+mj-lt"/>
                <a:cs typeface="Lucida Sans Unicode"/>
              </a:rPr>
              <a:t>full  </a:t>
            </a:r>
            <a:r>
              <a:rPr sz="1550" spc="15" dirty="0">
                <a:latin typeface="+mj-lt"/>
                <a:cs typeface="Lucida Sans Unicode"/>
              </a:rPr>
              <a:t>Application). </a:t>
            </a:r>
            <a:r>
              <a:rPr sz="1550" b="1" spc="35" dirty="0">
                <a:latin typeface="+mj-lt"/>
                <a:cs typeface="Lucida Sans Unicode"/>
              </a:rPr>
              <a:t>NOTE: </a:t>
            </a:r>
            <a:r>
              <a:rPr sz="1550" b="1" spc="25" dirty="0">
                <a:latin typeface="+mj-lt"/>
                <a:cs typeface="Lucida Sans Unicode"/>
              </a:rPr>
              <a:t>only </a:t>
            </a:r>
            <a:r>
              <a:rPr sz="1550" b="1" spc="15" dirty="0">
                <a:latin typeface="+mj-lt"/>
                <a:cs typeface="Lucida Sans Unicode"/>
              </a:rPr>
              <a:t>the concept notes </a:t>
            </a:r>
            <a:r>
              <a:rPr sz="1550" b="1" spc="5" dirty="0">
                <a:latin typeface="+mj-lt"/>
                <a:cs typeface="Lucida Sans Unicode"/>
              </a:rPr>
              <a:t>with </a:t>
            </a:r>
            <a:r>
              <a:rPr sz="1550" b="1" spc="10" dirty="0">
                <a:latin typeface="+mj-lt"/>
                <a:cs typeface="Lucida Sans Unicode"/>
              </a:rPr>
              <a:t>a </a:t>
            </a:r>
            <a:r>
              <a:rPr sz="1550" b="1" spc="20" dirty="0">
                <a:latin typeface="+mj-lt"/>
                <a:cs typeface="Lucida Sans Unicode"/>
              </a:rPr>
              <a:t>score </a:t>
            </a:r>
            <a:r>
              <a:rPr sz="1550" b="1" spc="15" dirty="0">
                <a:latin typeface="+mj-lt"/>
                <a:cs typeface="Lucida Sans Unicode"/>
              </a:rPr>
              <a:t>of </a:t>
            </a:r>
            <a:r>
              <a:rPr sz="1550" b="1" spc="20" dirty="0">
                <a:latin typeface="+mj-lt"/>
                <a:cs typeface="Lucida Sans Unicode"/>
              </a:rPr>
              <a:t>at least </a:t>
            </a:r>
            <a:r>
              <a:rPr sz="1550" b="1" dirty="0">
                <a:latin typeface="+mj-lt"/>
                <a:cs typeface="Lucida Sans Unicode"/>
              </a:rPr>
              <a:t>30 will </a:t>
            </a:r>
            <a:r>
              <a:rPr sz="1550" b="1" spc="-5" dirty="0">
                <a:latin typeface="+mj-lt"/>
                <a:cs typeface="Lucida Sans Unicode"/>
              </a:rPr>
              <a:t>be  </a:t>
            </a:r>
            <a:r>
              <a:rPr sz="1550" b="1" spc="40" dirty="0">
                <a:latin typeface="+mj-lt"/>
                <a:cs typeface="Lucida Sans Unicode"/>
              </a:rPr>
              <a:t>considered for</a:t>
            </a:r>
            <a:r>
              <a:rPr sz="1550" b="1" spc="-240" dirty="0">
                <a:latin typeface="+mj-lt"/>
                <a:cs typeface="Lucida Sans Unicode"/>
              </a:rPr>
              <a:t> </a:t>
            </a:r>
            <a:r>
              <a:rPr sz="1550" b="1" spc="30" dirty="0">
                <a:latin typeface="+mj-lt"/>
                <a:cs typeface="Lucida Sans Unicode"/>
              </a:rPr>
              <a:t>pre-selection</a:t>
            </a:r>
            <a:endParaRPr sz="155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20"/>
              </a:spcBef>
            </a:pPr>
            <a:endParaRPr sz="2000" dirty="0">
              <a:latin typeface="+mj-lt"/>
              <a:cs typeface="Times New Roman"/>
            </a:endParaRPr>
          </a:p>
          <a:p>
            <a:pPr marL="297815" marR="19050" indent="-285750" algn="just">
              <a:lnSpc>
                <a:spcPct val="81000"/>
              </a:lnSpc>
              <a:buFont typeface="Wingdings" panose="05000000000000000000" pitchFamily="2" charset="2"/>
              <a:buChar char="Ø"/>
            </a:pPr>
            <a:r>
              <a:rPr sz="1650" b="1" i="1" u="sng" spc="-25" dirty="0" smtClean="0">
                <a:latin typeface="+mj-lt"/>
                <a:cs typeface="Lucida Sans Unicode"/>
              </a:rPr>
              <a:t>II</a:t>
            </a:r>
            <a:r>
              <a:rPr lang="en-US" sz="1650" b="1" i="1" u="sng" spc="-25" dirty="0" smtClean="0">
                <a:latin typeface="+mj-lt"/>
                <a:cs typeface="Lucida Sans Unicode"/>
              </a:rPr>
              <a:t>I </a:t>
            </a:r>
            <a:r>
              <a:rPr sz="1650" b="1" i="1" u="sng" spc="-35" dirty="0" smtClean="0">
                <a:latin typeface="+mj-lt"/>
                <a:cs typeface="Lucida Sans Unicode"/>
              </a:rPr>
              <a:t>phase</a:t>
            </a:r>
            <a:r>
              <a:rPr sz="1650" b="1" i="1" u="sng" spc="-35" dirty="0">
                <a:latin typeface="+mj-lt"/>
                <a:cs typeface="Lucida Sans Unicode"/>
              </a:rPr>
              <a:t>: </a:t>
            </a:r>
            <a:r>
              <a:rPr sz="1550" dirty="0">
                <a:latin typeface="+mj-lt"/>
                <a:cs typeface="Lucida Sans Unicode"/>
              </a:rPr>
              <a:t>Eligibility </a:t>
            </a:r>
            <a:r>
              <a:rPr sz="1550" spc="20" dirty="0">
                <a:latin typeface="+mj-lt"/>
                <a:cs typeface="Lucida Sans Unicode"/>
              </a:rPr>
              <a:t>check </a:t>
            </a:r>
            <a:r>
              <a:rPr sz="1550" spc="10" dirty="0">
                <a:latin typeface="+mj-lt"/>
                <a:cs typeface="Lucida Sans Unicode"/>
              </a:rPr>
              <a:t>(STEP </a:t>
            </a:r>
            <a:r>
              <a:rPr sz="1550" dirty="0">
                <a:latin typeface="+mj-lt"/>
                <a:cs typeface="Lucida Sans Unicode"/>
              </a:rPr>
              <a:t>3: </a:t>
            </a:r>
            <a:r>
              <a:rPr sz="1550" spc="20" dirty="0">
                <a:latin typeface="+mj-lt"/>
                <a:cs typeface="Lucida Sans Unicode"/>
              </a:rPr>
              <a:t>Verification </a:t>
            </a:r>
            <a:r>
              <a:rPr sz="1550" spc="15" dirty="0">
                <a:latin typeface="+mj-lt"/>
                <a:cs typeface="Lucida Sans Unicode"/>
              </a:rPr>
              <a:t>of </a:t>
            </a:r>
            <a:r>
              <a:rPr sz="1550" spc="10" dirty="0">
                <a:latin typeface="+mj-lt"/>
                <a:cs typeface="Lucida Sans Unicode"/>
              </a:rPr>
              <a:t>eligibility </a:t>
            </a:r>
            <a:r>
              <a:rPr sz="1550" spc="15" dirty="0">
                <a:latin typeface="+mj-lt"/>
                <a:cs typeface="Lucida Sans Unicode"/>
              </a:rPr>
              <a:t>of the </a:t>
            </a:r>
            <a:r>
              <a:rPr sz="1550" spc="20" dirty="0">
                <a:latin typeface="+mj-lt"/>
                <a:cs typeface="Lucida Sans Unicode"/>
              </a:rPr>
              <a:t>applicants  and </a:t>
            </a:r>
            <a:r>
              <a:rPr sz="1550" spc="15" dirty="0">
                <a:latin typeface="+mj-lt"/>
                <a:cs typeface="Lucida Sans Unicode"/>
              </a:rPr>
              <a:t>affiliated</a:t>
            </a:r>
            <a:r>
              <a:rPr sz="1550" spc="-55" dirty="0">
                <a:latin typeface="+mj-lt"/>
                <a:cs typeface="Lucida Sans Unicode"/>
              </a:rPr>
              <a:t> </a:t>
            </a:r>
            <a:r>
              <a:rPr sz="1550" spc="15" dirty="0">
                <a:latin typeface="+mj-lt"/>
                <a:cs typeface="Lucida Sans Unicode"/>
              </a:rPr>
              <a:t>entity(ies))</a:t>
            </a:r>
            <a:endParaRPr sz="155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30"/>
              </a:spcBef>
            </a:pPr>
            <a:endParaRPr sz="2000" dirty="0">
              <a:latin typeface="+mj-lt"/>
              <a:cs typeface="Times New Roman"/>
            </a:endParaRPr>
          </a:p>
          <a:p>
            <a:pPr marL="297815" marR="5080" indent="-285750" algn="just">
              <a:lnSpc>
                <a:spcPts val="1580"/>
              </a:lnSpc>
              <a:buFont typeface="Wingdings" panose="05000000000000000000" pitchFamily="2" charset="2"/>
              <a:buChar char="Ø"/>
            </a:pPr>
            <a:r>
              <a:rPr sz="1550" b="1" spc="20" dirty="0" smtClean="0">
                <a:latin typeface="+mj-lt"/>
                <a:cs typeface="Lucida Sans Unicode"/>
              </a:rPr>
              <a:t>Only </a:t>
            </a:r>
            <a:r>
              <a:rPr sz="1550" b="1" spc="20" dirty="0">
                <a:latin typeface="+mj-lt"/>
                <a:cs typeface="Lucida Sans Unicode"/>
              </a:rPr>
              <a:t>applicants </a:t>
            </a:r>
            <a:r>
              <a:rPr sz="1550" b="1" spc="25" dirty="0">
                <a:latin typeface="+mj-lt"/>
                <a:cs typeface="Lucida Sans Unicode"/>
              </a:rPr>
              <a:t>which </a:t>
            </a:r>
            <a:r>
              <a:rPr sz="1550" b="1" spc="20" dirty="0">
                <a:latin typeface="+mj-lt"/>
                <a:cs typeface="Lucida Sans Unicode"/>
              </a:rPr>
              <a:t>have been </a:t>
            </a:r>
            <a:r>
              <a:rPr sz="1550" b="1" spc="10" dirty="0">
                <a:latin typeface="+mj-lt"/>
                <a:cs typeface="Lucida Sans Unicode"/>
              </a:rPr>
              <a:t>provisionally </a:t>
            </a:r>
            <a:r>
              <a:rPr sz="1550" b="1" spc="20" dirty="0">
                <a:latin typeface="+mj-lt"/>
                <a:cs typeface="Lucida Sans Unicode"/>
              </a:rPr>
              <a:t>selected </a:t>
            </a:r>
            <a:r>
              <a:rPr sz="1550" b="1" spc="15" dirty="0">
                <a:latin typeface="+mj-lt"/>
                <a:cs typeface="Lucida Sans Unicode"/>
              </a:rPr>
              <a:t>shall </a:t>
            </a:r>
            <a:r>
              <a:rPr sz="1550" b="1" spc="5" dirty="0">
                <a:latin typeface="+mj-lt"/>
                <a:cs typeface="Lucida Sans Unicode"/>
              </a:rPr>
              <a:t>be </a:t>
            </a:r>
            <a:r>
              <a:rPr sz="1550" b="1" spc="20" dirty="0">
                <a:latin typeface="+mj-lt"/>
                <a:cs typeface="Lucida Sans Unicode"/>
              </a:rPr>
              <a:t>required to  </a:t>
            </a:r>
            <a:r>
              <a:rPr sz="1550" b="1" spc="65" dirty="0">
                <a:latin typeface="+mj-lt"/>
                <a:cs typeface="Lucida Sans Unicode"/>
              </a:rPr>
              <a:t>submit</a:t>
            </a:r>
            <a:r>
              <a:rPr sz="1550" b="1" spc="-120" dirty="0">
                <a:latin typeface="+mj-lt"/>
                <a:cs typeface="Lucida Sans Unicode"/>
              </a:rPr>
              <a:t> </a:t>
            </a:r>
            <a:r>
              <a:rPr sz="1550" b="1" spc="60" dirty="0">
                <a:latin typeface="+mj-lt"/>
                <a:cs typeface="Lucida Sans Unicode"/>
              </a:rPr>
              <a:t>the</a:t>
            </a:r>
            <a:r>
              <a:rPr sz="1550" b="1" spc="-114" dirty="0">
                <a:latin typeface="+mj-lt"/>
                <a:cs typeface="Lucida Sans Unicode"/>
              </a:rPr>
              <a:t> </a:t>
            </a:r>
            <a:r>
              <a:rPr sz="1550" b="1" spc="35" dirty="0">
                <a:latin typeface="+mj-lt"/>
                <a:cs typeface="Lucida Sans Unicode"/>
              </a:rPr>
              <a:t>supporting</a:t>
            </a:r>
            <a:r>
              <a:rPr sz="1550" b="1" spc="-140" dirty="0">
                <a:latin typeface="+mj-lt"/>
                <a:cs typeface="Lucida Sans Unicode"/>
              </a:rPr>
              <a:t> </a:t>
            </a:r>
            <a:r>
              <a:rPr sz="1550" b="1" spc="45" dirty="0">
                <a:latin typeface="+mj-lt"/>
                <a:cs typeface="Lucida Sans Unicode"/>
              </a:rPr>
              <a:t>documents</a:t>
            </a:r>
            <a:endParaRPr sz="1550" dirty="0">
              <a:latin typeface="+mj-lt"/>
              <a:cs typeface="Lucida Sans Unicode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85825" y="495300"/>
            <a:ext cx="7496175" cy="619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0875" y="1315847"/>
            <a:ext cx="7860030" cy="48295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7815" marR="5080" indent="-285750">
              <a:lnSpc>
                <a:spcPts val="158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550" spc="10" dirty="0" smtClean="0">
                <a:latin typeface="+mj-lt"/>
                <a:cs typeface="Lucida Sans Unicode"/>
              </a:rPr>
              <a:t>Questions </a:t>
            </a:r>
            <a:r>
              <a:rPr sz="1550" spc="35" dirty="0">
                <a:latin typeface="+mj-lt"/>
                <a:cs typeface="Lucida Sans Unicode"/>
              </a:rPr>
              <a:t>may </a:t>
            </a:r>
            <a:r>
              <a:rPr sz="1550" spc="5" dirty="0">
                <a:latin typeface="+mj-lt"/>
                <a:cs typeface="Lucida Sans Unicode"/>
              </a:rPr>
              <a:t>be </a:t>
            </a:r>
            <a:r>
              <a:rPr sz="1550" spc="20" dirty="0">
                <a:latin typeface="+mj-lt"/>
                <a:cs typeface="Lucida Sans Unicode"/>
              </a:rPr>
              <a:t>sent </a:t>
            </a:r>
            <a:r>
              <a:rPr sz="1550" spc="5" dirty="0">
                <a:latin typeface="+mj-lt"/>
                <a:cs typeface="Lucida Sans Unicode"/>
              </a:rPr>
              <a:t>by </a:t>
            </a:r>
            <a:r>
              <a:rPr sz="1550" spc="25" dirty="0">
                <a:latin typeface="+mj-lt"/>
                <a:cs typeface="Lucida Sans Unicode"/>
              </a:rPr>
              <a:t>e-mail </a:t>
            </a:r>
            <a:r>
              <a:rPr sz="1550" spc="15" dirty="0">
                <a:latin typeface="+mj-lt"/>
                <a:cs typeface="Lucida Sans Unicode"/>
              </a:rPr>
              <a:t>(or </a:t>
            </a:r>
            <a:r>
              <a:rPr sz="1550" spc="5" dirty="0">
                <a:latin typeface="+mj-lt"/>
                <a:cs typeface="Lucida Sans Unicode"/>
              </a:rPr>
              <a:t>by </a:t>
            </a:r>
            <a:r>
              <a:rPr sz="1550" spc="20" dirty="0">
                <a:latin typeface="+mj-lt"/>
                <a:cs typeface="Lucida Sans Unicode"/>
              </a:rPr>
              <a:t>fax) </a:t>
            </a:r>
            <a:r>
              <a:rPr sz="1550" spc="15" dirty="0">
                <a:latin typeface="+mj-lt"/>
                <a:cs typeface="Lucida Sans Unicode"/>
              </a:rPr>
              <a:t>no </a:t>
            </a:r>
            <a:r>
              <a:rPr sz="1550" spc="20" dirty="0">
                <a:latin typeface="+mj-lt"/>
                <a:cs typeface="Lucida Sans Unicode"/>
              </a:rPr>
              <a:t>later than </a:t>
            </a:r>
            <a:r>
              <a:rPr sz="1550" dirty="0">
                <a:latin typeface="+mj-lt"/>
                <a:cs typeface="Lucida Sans Unicode"/>
              </a:rPr>
              <a:t>21 </a:t>
            </a:r>
            <a:r>
              <a:rPr sz="1550" spc="15" dirty="0">
                <a:latin typeface="+mj-lt"/>
                <a:cs typeface="Lucida Sans Unicode"/>
              </a:rPr>
              <a:t>days</a:t>
            </a:r>
            <a:r>
              <a:rPr sz="1550" spc="350" dirty="0">
                <a:latin typeface="+mj-lt"/>
                <a:cs typeface="Lucida Sans Unicode"/>
              </a:rPr>
              <a:t> </a:t>
            </a:r>
            <a:r>
              <a:rPr sz="1550" spc="20" dirty="0">
                <a:latin typeface="+mj-lt"/>
                <a:cs typeface="Lucida Sans Unicode"/>
              </a:rPr>
              <a:t>before</a:t>
            </a:r>
            <a:r>
              <a:rPr sz="1550" spc="50" dirty="0">
                <a:latin typeface="+mj-lt"/>
                <a:cs typeface="Lucida Sans Unicode"/>
              </a:rPr>
              <a:t> </a:t>
            </a:r>
            <a:r>
              <a:rPr sz="1550" spc="15" dirty="0">
                <a:latin typeface="+mj-lt"/>
                <a:cs typeface="Lucida Sans Unicode"/>
              </a:rPr>
              <a:t>the </a:t>
            </a:r>
            <a:r>
              <a:rPr sz="1550" spc="5" dirty="0">
                <a:latin typeface="+mj-lt"/>
                <a:cs typeface="Lucida Sans Unicode"/>
              </a:rPr>
              <a:t> </a:t>
            </a:r>
            <a:r>
              <a:rPr sz="1550" spc="10" dirty="0">
                <a:latin typeface="+mj-lt"/>
                <a:cs typeface="Lucida Sans Unicode"/>
              </a:rPr>
              <a:t>deadline </a:t>
            </a:r>
            <a:r>
              <a:rPr sz="1550" spc="15" dirty="0">
                <a:latin typeface="+mj-lt"/>
                <a:cs typeface="Lucida Sans Unicode"/>
              </a:rPr>
              <a:t>for the submission </a:t>
            </a:r>
            <a:r>
              <a:rPr sz="1550" spc="10" dirty="0">
                <a:latin typeface="+mj-lt"/>
                <a:cs typeface="Lucida Sans Unicode"/>
              </a:rPr>
              <a:t>of </a:t>
            </a:r>
            <a:r>
              <a:rPr sz="1550" spc="15" dirty="0">
                <a:latin typeface="+mj-lt"/>
                <a:cs typeface="Lucida Sans Unicode"/>
              </a:rPr>
              <a:t>concept</a:t>
            </a:r>
            <a:r>
              <a:rPr sz="1550" spc="190" dirty="0">
                <a:latin typeface="+mj-lt"/>
                <a:cs typeface="Lucida Sans Unicode"/>
              </a:rPr>
              <a:t> </a:t>
            </a:r>
            <a:r>
              <a:rPr sz="1550" spc="20" dirty="0">
                <a:latin typeface="+mj-lt"/>
                <a:cs typeface="Lucida Sans Unicode"/>
              </a:rPr>
              <a:t>notes:</a:t>
            </a:r>
            <a:endParaRPr sz="1550" dirty="0">
              <a:latin typeface="+mj-lt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50" dirty="0">
              <a:latin typeface="+mj-lt"/>
              <a:cs typeface="Times New Roman"/>
            </a:endParaRPr>
          </a:p>
          <a:p>
            <a:pPr marL="298450" indent="-285750">
              <a:lnSpc>
                <a:spcPct val="100000"/>
              </a:lnSpc>
              <a:spcBef>
                <a:spcPts val="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lang="en-US" sz="1550" b="1" spc="55" dirty="0" smtClean="0">
                <a:latin typeface="+mj-lt"/>
                <a:cs typeface="Lucida Sans Unicode"/>
              </a:rPr>
              <a:t>4</a:t>
            </a:r>
            <a:r>
              <a:rPr lang="en-US" sz="1550" b="1" spc="55" baseline="30000" dirty="0" smtClean="0">
                <a:latin typeface="+mj-lt"/>
                <a:cs typeface="Lucida Sans Unicode"/>
              </a:rPr>
              <a:t>th</a:t>
            </a:r>
            <a:r>
              <a:rPr lang="en-US" sz="1550" b="1" spc="55" dirty="0" smtClean="0">
                <a:latin typeface="+mj-lt"/>
                <a:cs typeface="Lucida Sans Unicode"/>
              </a:rPr>
              <a:t> April 2017</a:t>
            </a:r>
            <a:endParaRPr sz="1550" dirty="0">
              <a:latin typeface="+mj-lt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700" dirty="0">
              <a:latin typeface="+mj-lt"/>
              <a:cs typeface="Times New Roman"/>
            </a:endParaRPr>
          </a:p>
          <a:p>
            <a:pPr marL="298450" indent="-285750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550" spc="10" dirty="0" smtClean="0">
                <a:latin typeface="+mj-lt"/>
                <a:cs typeface="Lucida Sans Unicode"/>
              </a:rPr>
              <a:t>E-mail </a:t>
            </a:r>
            <a:r>
              <a:rPr sz="1550" spc="20" dirty="0">
                <a:latin typeface="+mj-lt"/>
                <a:cs typeface="Lucida Sans Unicode"/>
              </a:rPr>
              <a:t>address:</a:t>
            </a:r>
            <a:r>
              <a:rPr sz="1550" spc="25" dirty="0">
                <a:latin typeface="+mj-lt"/>
                <a:cs typeface="Lucida Sans Unicode"/>
              </a:rPr>
              <a:t> </a:t>
            </a:r>
            <a:r>
              <a:rPr sz="1550" u="sng" spc="20" dirty="0" smtClean="0">
                <a:solidFill>
                  <a:srgbClr val="FF8118"/>
                </a:solidFill>
                <a:latin typeface="+mj-lt"/>
                <a:cs typeface="Lucida Sans Unicode"/>
                <a:hlinkClick r:id="rId2"/>
              </a:rPr>
              <a:t>cfpmne.</a:t>
            </a:r>
            <a:r>
              <a:rPr lang="en-US" sz="1550" u="sng" spc="20" dirty="0" smtClean="0">
                <a:solidFill>
                  <a:srgbClr val="FF8118"/>
                </a:solidFill>
                <a:latin typeface="+mj-lt"/>
                <a:cs typeface="Lucida Sans Unicode"/>
                <a:hlinkClick r:id="rId2"/>
              </a:rPr>
              <a:t>kos</a:t>
            </a:r>
            <a:r>
              <a:rPr sz="1550" u="sng" spc="20" dirty="0" smtClean="0">
                <a:solidFill>
                  <a:srgbClr val="FF8118"/>
                </a:solidFill>
                <a:latin typeface="+mj-lt"/>
                <a:cs typeface="Lucida Sans Unicode"/>
                <a:hlinkClick r:id="rId2"/>
              </a:rPr>
              <a:t>@mif.gov.me</a:t>
            </a:r>
            <a:endParaRPr sz="1550" dirty="0">
              <a:latin typeface="+mj-lt"/>
              <a:cs typeface="Lucida Sans Unicode"/>
            </a:endParaRPr>
          </a:p>
          <a:p>
            <a:pPr marL="298450" indent="-285750">
              <a:lnSpc>
                <a:spcPct val="100000"/>
              </a:lnSpc>
              <a:spcBef>
                <a:spcPts val="90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550" spc="15" dirty="0" smtClean="0">
                <a:latin typeface="+mj-lt"/>
                <a:cs typeface="Lucida Sans Unicode"/>
              </a:rPr>
              <a:t>Fax</a:t>
            </a:r>
            <a:r>
              <a:rPr sz="1550" spc="15" dirty="0">
                <a:latin typeface="+mj-lt"/>
                <a:cs typeface="Lucida Sans Unicode"/>
              </a:rPr>
              <a:t>: </a:t>
            </a:r>
            <a:r>
              <a:rPr sz="1550" spc="20" dirty="0">
                <a:latin typeface="+mj-lt"/>
                <a:cs typeface="Lucida Sans Unicode"/>
              </a:rPr>
              <a:t>+ </a:t>
            </a:r>
            <a:r>
              <a:rPr sz="1550" dirty="0">
                <a:latin typeface="+mj-lt"/>
                <a:cs typeface="Lucida Sans Unicode"/>
              </a:rPr>
              <a:t>382 </a:t>
            </a:r>
            <a:r>
              <a:rPr sz="1550" spc="5" dirty="0">
                <a:latin typeface="+mj-lt"/>
                <a:cs typeface="Lucida Sans Unicode"/>
              </a:rPr>
              <a:t>(0) </a:t>
            </a:r>
            <a:r>
              <a:rPr sz="1550" dirty="0">
                <a:latin typeface="+mj-lt"/>
                <a:cs typeface="Lucida Sans Unicode"/>
              </a:rPr>
              <a:t>20 230</a:t>
            </a:r>
            <a:r>
              <a:rPr sz="1550" spc="275" dirty="0">
                <a:latin typeface="+mj-lt"/>
                <a:cs typeface="Lucida Sans Unicode"/>
              </a:rPr>
              <a:t> </a:t>
            </a:r>
            <a:r>
              <a:rPr sz="1550" dirty="0">
                <a:latin typeface="+mj-lt"/>
                <a:cs typeface="Lucida Sans Unicode"/>
              </a:rPr>
              <a:t>643</a:t>
            </a: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050" dirty="0">
              <a:latin typeface="+mj-lt"/>
              <a:cs typeface="Times New Roman"/>
            </a:endParaRPr>
          </a:p>
          <a:p>
            <a:pPr marL="297815" marR="463550" indent="-285750">
              <a:lnSpc>
                <a:spcPts val="1500"/>
              </a:lnSpc>
              <a:buFont typeface="Wingdings" panose="05000000000000000000" pitchFamily="2" charset="2"/>
              <a:buChar char="Ø"/>
              <a:tabLst>
                <a:tab pos="260350" algn="l"/>
                <a:tab pos="3416300" algn="l"/>
              </a:tabLst>
            </a:pPr>
            <a:r>
              <a:rPr sz="1550" spc="10" dirty="0" smtClean="0">
                <a:latin typeface="+mj-lt"/>
                <a:cs typeface="Lucida Sans Unicode"/>
              </a:rPr>
              <a:t>Replies </a:t>
            </a:r>
            <a:r>
              <a:rPr sz="1550" dirty="0">
                <a:latin typeface="+mj-lt"/>
                <a:cs typeface="Lucida Sans Unicode"/>
              </a:rPr>
              <a:t>will </a:t>
            </a:r>
            <a:r>
              <a:rPr sz="1550" spc="5" dirty="0">
                <a:latin typeface="+mj-lt"/>
                <a:cs typeface="Lucida Sans Unicode"/>
              </a:rPr>
              <a:t>be </a:t>
            </a:r>
            <a:r>
              <a:rPr sz="1550" spc="15" dirty="0">
                <a:latin typeface="+mj-lt"/>
                <a:cs typeface="Lucida Sans Unicode"/>
              </a:rPr>
              <a:t>given no </a:t>
            </a:r>
            <a:r>
              <a:rPr sz="1550" spc="20" dirty="0">
                <a:latin typeface="+mj-lt"/>
                <a:cs typeface="Lucida Sans Unicode"/>
              </a:rPr>
              <a:t>later than </a:t>
            </a:r>
            <a:r>
              <a:rPr sz="1550" dirty="0">
                <a:latin typeface="+mj-lt"/>
                <a:cs typeface="Lucida Sans Unicode"/>
              </a:rPr>
              <a:t>11 </a:t>
            </a:r>
            <a:r>
              <a:rPr sz="1550" spc="15" dirty="0">
                <a:latin typeface="+mj-lt"/>
                <a:cs typeface="Lucida Sans Unicode"/>
              </a:rPr>
              <a:t>days </a:t>
            </a:r>
            <a:r>
              <a:rPr sz="1550" spc="20" dirty="0">
                <a:latin typeface="+mj-lt"/>
                <a:cs typeface="Lucida Sans Unicode"/>
              </a:rPr>
              <a:t>before </a:t>
            </a:r>
            <a:r>
              <a:rPr sz="1550" spc="15" dirty="0">
                <a:latin typeface="+mj-lt"/>
                <a:cs typeface="Lucida Sans Unicode"/>
              </a:rPr>
              <a:t>the </a:t>
            </a:r>
            <a:r>
              <a:rPr sz="1550" spc="10" dirty="0">
                <a:latin typeface="+mj-lt"/>
                <a:cs typeface="Lucida Sans Unicode"/>
              </a:rPr>
              <a:t>deadline</a:t>
            </a:r>
            <a:r>
              <a:rPr sz="1550" spc="445" dirty="0">
                <a:latin typeface="+mj-lt"/>
                <a:cs typeface="Lucida Sans Unicode"/>
              </a:rPr>
              <a:t> </a:t>
            </a:r>
            <a:r>
              <a:rPr sz="1550" spc="15" dirty="0">
                <a:latin typeface="+mj-lt"/>
                <a:cs typeface="Lucida Sans Unicode"/>
              </a:rPr>
              <a:t>for</a:t>
            </a:r>
            <a:r>
              <a:rPr sz="1550" spc="-20" dirty="0">
                <a:latin typeface="+mj-lt"/>
                <a:cs typeface="Lucida Sans Unicode"/>
              </a:rPr>
              <a:t> </a:t>
            </a:r>
            <a:r>
              <a:rPr sz="1550" spc="15" dirty="0">
                <a:latin typeface="+mj-lt"/>
                <a:cs typeface="Lucida Sans Unicode"/>
              </a:rPr>
              <a:t>the </a:t>
            </a:r>
            <a:r>
              <a:rPr sz="1550" spc="5" dirty="0">
                <a:latin typeface="+mj-lt"/>
                <a:cs typeface="Lucida Sans Unicode"/>
              </a:rPr>
              <a:t> </a:t>
            </a:r>
            <a:r>
              <a:rPr sz="1550" spc="15" dirty="0">
                <a:latin typeface="+mj-lt"/>
                <a:cs typeface="Lucida Sans Unicode"/>
              </a:rPr>
              <a:t>submission </a:t>
            </a:r>
            <a:r>
              <a:rPr sz="1550" spc="10" dirty="0">
                <a:latin typeface="+mj-lt"/>
                <a:cs typeface="Lucida Sans Unicode"/>
              </a:rPr>
              <a:t>of full</a:t>
            </a:r>
            <a:r>
              <a:rPr sz="1550" spc="114" dirty="0">
                <a:latin typeface="+mj-lt"/>
                <a:cs typeface="Lucida Sans Unicode"/>
              </a:rPr>
              <a:t> </a:t>
            </a:r>
            <a:r>
              <a:rPr sz="1550" spc="10" dirty="0" smtClean="0">
                <a:latin typeface="+mj-lt"/>
                <a:cs typeface="Lucida Sans Unicode"/>
              </a:rPr>
              <a:t>applications</a:t>
            </a:r>
            <a:r>
              <a:rPr sz="1550" b="1" spc="65" dirty="0" smtClean="0">
                <a:latin typeface="+mj-lt"/>
                <a:cs typeface="Lucida Sans Unicode"/>
              </a:rPr>
              <a:t>(</a:t>
            </a:r>
            <a:r>
              <a:rPr lang="en-US" sz="1550" b="1" spc="65" dirty="0" smtClean="0">
                <a:latin typeface="+mj-lt"/>
                <a:cs typeface="Lucida Sans Unicode"/>
              </a:rPr>
              <a:t>14</a:t>
            </a:r>
            <a:r>
              <a:rPr lang="en-US" sz="1550" b="1" spc="65" baseline="30000" dirty="0" smtClean="0">
                <a:latin typeface="+mj-lt"/>
                <a:cs typeface="Lucida Sans Unicode"/>
              </a:rPr>
              <a:t>th</a:t>
            </a:r>
            <a:r>
              <a:rPr lang="en-US" sz="1550" b="1" spc="65" dirty="0" smtClean="0">
                <a:latin typeface="+mj-lt"/>
                <a:cs typeface="Lucida Sans Unicode"/>
              </a:rPr>
              <a:t> April 2017</a:t>
            </a:r>
            <a:r>
              <a:rPr sz="1550" b="1" spc="55" dirty="0" smtClean="0">
                <a:latin typeface="+mj-lt"/>
                <a:cs typeface="Lucida Sans Unicode"/>
              </a:rPr>
              <a:t>) </a:t>
            </a:r>
            <a:r>
              <a:rPr sz="1550" spc="20" dirty="0">
                <a:latin typeface="+mj-lt"/>
                <a:cs typeface="Lucida Sans Unicode"/>
              </a:rPr>
              <a:t>and</a:t>
            </a:r>
            <a:r>
              <a:rPr sz="1550" spc="-310" dirty="0">
                <a:latin typeface="+mj-lt"/>
                <a:cs typeface="Lucida Sans Unicode"/>
              </a:rPr>
              <a:t> </a:t>
            </a:r>
            <a:r>
              <a:rPr sz="1550" spc="10" dirty="0">
                <a:latin typeface="+mj-lt"/>
                <a:cs typeface="Lucida Sans Unicode"/>
              </a:rPr>
              <a:t>published on:</a:t>
            </a:r>
            <a:endParaRPr sz="1550" dirty="0">
              <a:latin typeface="+mj-lt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750" dirty="0">
              <a:latin typeface="+mj-lt"/>
              <a:cs typeface="Times New Roman"/>
            </a:endParaRPr>
          </a:p>
          <a:p>
            <a:pPr marL="298450" indent="-285750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550" spc="15" dirty="0" smtClean="0">
                <a:latin typeface="+mj-lt"/>
                <a:cs typeface="Lucida Sans Unicode"/>
              </a:rPr>
              <a:t>the </a:t>
            </a:r>
            <a:r>
              <a:rPr sz="1550" spc="15" dirty="0">
                <a:latin typeface="+mj-lt"/>
                <a:cs typeface="Lucida Sans Unicode"/>
              </a:rPr>
              <a:t>EuropeAid</a:t>
            </a:r>
            <a:r>
              <a:rPr sz="1550" spc="-15" dirty="0">
                <a:latin typeface="+mj-lt"/>
                <a:cs typeface="Lucida Sans Unicode"/>
              </a:rPr>
              <a:t> </a:t>
            </a:r>
            <a:r>
              <a:rPr sz="1550" spc="15" dirty="0">
                <a:latin typeface="+mj-lt"/>
                <a:cs typeface="Lucida Sans Unicode"/>
              </a:rPr>
              <a:t>website:</a:t>
            </a:r>
            <a:endParaRPr sz="1550" dirty="0">
              <a:latin typeface="+mj-lt"/>
              <a:cs typeface="Lucida Sans Unicode"/>
            </a:endParaRPr>
          </a:p>
          <a:p>
            <a:pPr marL="297815" marR="2717165" indent="-285750">
              <a:lnSpc>
                <a:spcPts val="1500"/>
              </a:lnSpc>
              <a:spcBef>
                <a:spcPts val="440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550" u="sng" spc="20" dirty="0" smtClean="0">
                <a:solidFill>
                  <a:srgbClr val="FF8118"/>
                </a:solidFill>
                <a:latin typeface="+mj-lt"/>
                <a:cs typeface="Lucida Sans Unicode"/>
                <a:hlinkClick r:id="rId3"/>
              </a:rPr>
              <a:t>https</a:t>
            </a:r>
            <a:r>
              <a:rPr sz="1550" u="sng" spc="20" dirty="0">
                <a:solidFill>
                  <a:srgbClr val="FF8118"/>
                </a:solidFill>
                <a:latin typeface="+mj-lt"/>
                <a:cs typeface="Lucida Sans Unicode"/>
                <a:hlinkClick r:id="rId3"/>
              </a:rPr>
              <a:t>://webgate.ec.europa.eu/europeaid/online- </a:t>
            </a:r>
            <a:r>
              <a:rPr sz="1550" u="sng" spc="20" dirty="0">
                <a:solidFill>
                  <a:srgbClr val="FF8118"/>
                </a:solidFill>
                <a:latin typeface="+mj-lt"/>
                <a:cs typeface="Lucida Sans Unicode"/>
              </a:rPr>
              <a:t> </a:t>
            </a:r>
            <a:r>
              <a:rPr sz="1550" u="sng" spc="20" dirty="0">
                <a:solidFill>
                  <a:srgbClr val="FF8118"/>
                </a:solidFill>
                <a:latin typeface="+mj-lt"/>
                <a:cs typeface="Lucida Sans Unicode"/>
                <a:hlinkClick r:id="rId3"/>
              </a:rPr>
              <a:t>services/index.cfm?do=publi.welcome</a:t>
            </a:r>
            <a:r>
              <a:rPr sz="1550" u="sng" spc="80" dirty="0">
                <a:solidFill>
                  <a:srgbClr val="FF8118"/>
                </a:solidFill>
                <a:latin typeface="+mj-lt"/>
                <a:cs typeface="Lucida Sans Unicode"/>
                <a:hlinkClick r:id="rId3"/>
              </a:rPr>
              <a:t> </a:t>
            </a:r>
            <a:r>
              <a:rPr sz="1550" spc="20" dirty="0">
                <a:latin typeface="+mj-lt"/>
                <a:cs typeface="Lucida Sans Unicode"/>
              </a:rPr>
              <a:t>and</a:t>
            </a:r>
            <a:endParaRPr sz="1550" dirty="0">
              <a:latin typeface="+mj-lt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750" dirty="0">
              <a:latin typeface="+mj-lt"/>
              <a:cs typeface="Times New Roman"/>
            </a:endParaRPr>
          </a:p>
          <a:p>
            <a:pPr marL="298450" indent="-285750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550" spc="15" dirty="0" smtClean="0">
                <a:latin typeface="+mj-lt"/>
                <a:cs typeface="Lucida Sans Unicode"/>
              </a:rPr>
              <a:t>the </a:t>
            </a:r>
            <a:r>
              <a:rPr sz="1550" spc="10" dirty="0">
                <a:latin typeface="+mj-lt"/>
                <a:cs typeface="Lucida Sans Unicode"/>
              </a:rPr>
              <a:t>website of </a:t>
            </a:r>
            <a:r>
              <a:rPr sz="1550" spc="15" dirty="0">
                <a:latin typeface="+mj-lt"/>
                <a:cs typeface="Lucida Sans Unicode"/>
              </a:rPr>
              <a:t>the </a:t>
            </a:r>
            <a:r>
              <a:rPr sz="1550" spc="20" dirty="0">
                <a:latin typeface="+mj-lt"/>
                <a:cs typeface="Lucida Sans Unicode"/>
              </a:rPr>
              <a:t>Contracting</a:t>
            </a:r>
            <a:r>
              <a:rPr sz="1550" spc="65" dirty="0">
                <a:latin typeface="+mj-lt"/>
                <a:cs typeface="Lucida Sans Unicode"/>
              </a:rPr>
              <a:t> </a:t>
            </a:r>
            <a:r>
              <a:rPr sz="1550" spc="15" dirty="0">
                <a:latin typeface="+mj-lt"/>
                <a:cs typeface="Lucida Sans Unicode"/>
              </a:rPr>
              <a:t>Authority:</a:t>
            </a:r>
            <a:endParaRPr sz="1550" dirty="0">
              <a:latin typeface="+mj-lt"/>
              <a:cs typeface="Lucida Sans Unicode"/>
            </a:endParaRPr>
          </a:p>
          <a:p>
            <a:pPr marL="298450" indent="-285750">
              <a:lnSpc>
                <a:spcPct val="100000"/>
              </a:lnSpc>
              <a:spcBef>
                <a:spcPts val="1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550" u="sng" spc="20" dirty="0" smtClean="0">
                <a:solidFill>
                  <a:srgbClr val="FF8118"/>
                </a:solidFill>
                <a:latin typeface="+mj-lt"/>
                <a:cs typeface="Lucida Sans Unicode"/>
                <a:hlinkClick r:id="rId4"/>
              </a:rPr>
              <a:t>http</a:t>
            </a:r>
            <a:r>
              <a:rPr sz="1550" u="sng" spc="20" dirty="0">
                <a:solidFill>
                  <a:srgbClr val="FF8118"/>
                </a:solidFill>
                <a:latin typeface="+mj-lt"/>
                <a:cs typeface="Lucida Sans Unicode"/>
                <a:hlinkClick r:id="rId4"/>
              </a:rPr>
              <a:t>://www.mif.gov.me/en/sections/CFCU_Tenders</a:t>
            </a:r>
            <a:endParaRPr sz="1550" dirty="0">
              <a:latin typeface="+mj-lt"/>
              <a:cs typeface="Lucida Sans Unicode"/>
            </a:endParaRPr>
          </a:p>
          <a:p>
            <a:pPr>
              <a:lnSpc>
                <a:spcPct val="100000"/>
              </a:lnSpc>
            </a:pPr>
            <a:endParaRPr sz="1600" dirty="0">
              <a:latin typeface="+mj-lt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 dirty="0">
              <a:latin typeface="+mj-lt"/>
              <a:cs typeface="Times New Roman"/>
            </a:endParaRPr>
          </a:p>
          <a:p>
            <a:pPr marL="298450" indent="-285750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550" spc="30" dirty="0" smtClean="0">
                <a:latin typeface="+mj-lt"/>
                <a:cs typeface="Lucida Sans Unicode"/>
              </a:rPr>
              <a:t>No </a:t>
            </a:r>
            <a:r>
              <a:rPr sz="1550" spc="5" dirty="0">
                <a:latin typeface="+mj-lt"/>
                <a:cs typeface="Lucida Sans Unicode"/>
              </a:rPr>
              <a:t>individual </a:t>
            </a:r>
            <a:r>
              <a:rPr sz="1550" spc="15" dirty="0">
                <a:latin typeface="+mj-lt"/>
                <a:cs typeface="Lucida Sans Unicode"/>
              </a:rPr>
              <a:t>replies </a:t>
            </a:r>
            <a:r>
              <a:rPr sz="1550" dirty="0">
                <a:latin typeface="+mj-lt"/>
                <a:cs typeface="Lucida Sans Unicode"/>
              </a:rPr>
              <a:t>will </a:t>
            </a:r>
            <a:r>
              <a:rPr sz="1550" spc="5" dirty="0">
                <a:latin typeface="+mj-lt"/>
                <a:cs typeface="Lucida Sans Unicode"/>
              </a:rPr>
              <a:t>be </a:t>
            </a:r>
            <a:r>
              <a:rPr sz="1550" spc="15" dirty="0">
                <a:latin typeface="+mj-lt"/>
                <a:cs typeface="Lucida Sans Unicode"/>
              </a:rPr>
              <a:t>given to</a:t>
            </a:r>
            <a:r>
              <a:rPr sz="1550" spc="290" dirty="0">
                <a:latin typeface="+mj-lt"/>
                <a:cs typeface="Lucida Sans Unicode"/>
              </a:rPr>
              <a:t> </a:t>
            </a:r>
            <a:r>
              <a:rPr sz="1550" spc="15" dirty="0">
                <a:latin typeface="+mj-lt"/>
                <a:cs typeface="Lucida Sans Unicode"/>
              </a:rPr>
              <a:t>questions!</a:t>
            </a:r>
            <a:endParaRPr sz="1550" dirty="0">
              <a:latin typeface="+mj-lt"/>
              <a:cs typeface="Lucida Sans Unicode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52500" y="495300"/>
            <a:ext cx="7353300" cy="61912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81276" y="2410459"/>
            <a:ext cx="5089525" cy="940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750" dirty="0">
                <a:latin typeface="Lucida Sans Unicode"/>
                <a:cs typeface="Lucida Sans Unicode"/>
              </a:rPr>
              <a:t>Thank </a:t>
            </a:r>
            <a:r>
              <a:rPr sz="2750" spc="10" dirty="0">
                <a:latin typeface="Lucida Sans Unicode"/>
                <a:cs typeface="Lucida Sans Unicode"/>
              </a:rPr>
              <a:t>you </a:t>
            </a:r>
            <a:r>
              <a:rPr sz="2750" spc="25" dirty="0">
                <a:latin typeface="Lucida Sans Unicode"/>
                <a:cs typeface="Lucida Sans Unicode"/>
              </a:rPr>
              <a:t>for </a:t>
            </a:r>
            <a:r>
              <a:rPr sz="2750" spc="10" dirty="0">
                <a:latin typeface="Lucida Sans Unicode"/>
                <a:cs typeface="Lucida Sans Unicode"/>
              </a:rPr>
              <a:t>your</a:t>
            </a:r>
            <a:r>
              <a:rPr sz="2750" spc="110" dirty="0">
                <a:latin typeface="Lucida Sans Unicode"/>
                <a:cs typeface="Lucida Sans Unicode"/>
              </a:rPr>
              <a:t> </a:t>
            </a:r>
            <a:r>
              <a:rPr sz="2750" spc="15" dirty="0">
                <a:latin typeface="Lucida Sans Unicode"/>
                <a:cs typeface="Lucida Sans Unicode"/>
              </a:rPr>
              <a:t>attention!</a:t>
            </a:r>
            <a:endParaRPr sz="2750">
              <a:latin typeface="Lucida Sans Unicode"/>
              <a:cs typeface="Lucida Sans Unicode"/>
            </a:endParaRPr>
          </a:p>
          <a:p>
            <a:pPr marL="3175" algn="ctr">
              <a:lnSpc>
                <a:spcPct val="100000"/>
              </a:lnSpc>
              <a:spcBef>
                <a:spcPts val="455"/>
              </a:spcBef>
            </a:pPr>
            <a:r>
              <a:rPr sz="2750" spc="25" dirty="0">
                <a:latin typeface="Lucida Sans Unicode"/>
                <a:cs typeface="Lucida Sans Unicode"/>
              </a:rPr>
              <a:t>Good</a:t>
            </a:r>
            <a:r>
              <a:rPr sz="2750" spc="-150" dirty="0">
                <a:latin typeface="Lucida Sans Unicode"/>
                <a:cs typeface="Lucida Sans Unicode"/>
              </a:rPr>
              <a:t> </a:t>
            </a:r>
            <a:r>
              <a:rPr sz="2750" spc="20" dirty="0">
                <a:latin typeface="Lucida Sans Unicode"/>
                <a:cs typeface="Lucida Sans Unicode"/>
              </a:rPr>
              <a:t>luck!</a:t>
            </a:r>
            <a:endParaRPr sz="2750">
              <a:latin typeface="Lucida Sans Unicode"/>
              <a:cs typeface="Lucida Sans Unicode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90500" y="352425"/>
            <a:ext cx="1038225" cy="8667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6575" y="1499705"/>
            <a:ext cx="8077834" cy="31311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14604" indent="-342900" algn="just">
              <a:lnSpc>
                <a:spcPct val="101499"/>
              </a:lnSpc>
              <a:buClr>
                <a:srgbClr val="2CA1BE"/>
              </a:buClr>
              <a:buSzPct val="67567"/>
              <a:buFont typeface="Wingdings" panose="05000000000000000000" pitchFamily="2" charset="2"/>
              <a:buChar char="Ø"/>
              <a:tabLst>
                <a:tab pos="289560" algn="l"/>
              </a:tabLst>
            </a:pPr>
            <a:endParaRPr lang="en-US" sz="1850" dirty="0" smtClean="0">
              <a:latin typeface="Lucida Sans Unicode"/>
              <a:cs typeface="Lucida Sans Unicode"/>
            </a:endParaRPr>
          </a:p>
          <a:p>
            <a:pPr marL="355600" marR="14604" indent="-342900" algn="just">
              <a:lnSpc>
                <a:spcPct val="101499"/>
              </a:lnSpc>
              <a:buClr>
                <a:srgbClr val="2CA1BE"/>
              </a:buClr>
              <a:buSzPct val="67567"/>
              <a:buFont typeface="Wingdings" panose="05000000000000000000" pitchFamily="2" charset="2"/>
              <a:buChar char="Ø"/>
              <a:tabLst>
                <a:tab pos="289560" algn="l"/>
              </a:tabLst>
            </a:pPr>
            <a:r>
              <a:rPr sz="1850" dirty="0" smtClean="0">
                <a:latin typeface="+mj-lt"/>
                <a:cs typeface="Lucida Sans Unicode"/>
              </a:rPr>
              <a:t>In </a:t>
            </a:r>
            <a:r>
              <a:rPr sz="1850" spc="10" dirty="0">
                <a:latin typeface="+mj-lt"/>
                <a:cs typeface="Lucida Sans Unicode"/>
              </a:rPr>
              <a:t>the </a:t>
            </a:r>
            <a:r>
              <a:rPr sz="1850" spc="15" dirty="0">
                <a:latin typeface="+mj-lt"/>
                <a:cs typeface="Lucida Sans Unicode"/>
              </a:rPr>
              <a:t>first </a:t>
            </a:r>
            <a:r>
              <a:rPr sz="1850" spc="25" dirty="0">
                <a:latin typeface="+mj-lt"/>
                <a:cs typeface="Lucida Sans Unicode"/>
              </a:rPr>
              <a:t>phase, only </a:t>
            </a:r>
            <a:r>
              <a:rPr sz="1850" spc="10" dirty="0">
                <a:latin typeface="+mj-lt"/>
                <a:cs typeface="Lucida Sans Unicode"/>
              </a:rPr>
              <a:t>the </a:t>
            </a:r>
            <a:r>
              <a:rPr sz="1850" spc="15" dirty="0">
                <a:latin typeface="+mj-lt"/>
                <a:cs typeface="Lucida Sans Unicode"/>
              </a:rPr>
              <a:t>Concept </a:t>
            </a:r>
            <a:r>
              <a:rPr sz="1850" spc="5" dirty="0">
                <a:latin typeface="+mj-lt"/>
                <a:cs typeface="Lucida Sans Unicode"/>
              </a:rPr>
              <a:t>Note </a:t>
            </a:r>
            <a:r>
              <a:rPr sz="1850" spc="15" dirty="0">
                <a:latin typeface="+mj-lt"/>
                <a:cs typeface="Lucida Sans Unicode"/>
              </a:rPr>
              <a:t>shall </a:t>
            </a:r>
            <a:r>
              <a:rPr sz="1850" spc="20" dirty="0">
                <a:latin typeface="+mj-lt"/>
                <a:cs typeface="Lucida Sans Unicode"/>
              </a:rPr>
              <a:t>be </a:t>
            </a:r>
            <a:r>
              <a:rPr sz="1850" spc="25" dirty="0">
                <a:latin typeface="+mj-lt"/>
                <a:cs typeface="Lucida Sans Unicode"/>
              </a:rPr>
              <a:t>submitted  </a:t>
            </a:r>
            <a:r>
              <a:rPr sz="1850" b="1" spc="45" dirty="0">
                <a:latin typeface="+mj-lt"/>
                <a:cs typeface="Lucida Sans Unicode"/>
              </a:rPr>
              <a:t>(CONCEPT</a:t>
            </a:r>
            <a:r>
              <a:rPr sz="1850" b="1" spc="-185" dirty="0">
                <a:latin typeface="+mj-lt"/>
                <a:cs typeface="Lucida Sans Unicode"/>
              </a:rPr>
              <a:t> </a:t>
            </a:r>
            <a:r>
              <a:rPr sz="1850" b="1" spc="75" dirty="0">
                <a:latin typeface="+mj-lt"/>
                <a:cs typeface="Lucida Sans Unicode"/>
              </a:rPr>
              <a:t>NOTE</a:t>
            </a:r>
            <a:r>
              <a:rPr sz="1850" b="1" spc="-175" dirty="0">
                <a:latin typeface="+mj-lt"/>
                <a:cs typeface="Lucida Sans Unicode"/>
              </a:rPr>
              <a:t> </a:t>
            </a:r>
            <a:r>
              <a:rPr sz="1850" b="1" spc="15" dirty="0">
                <a:latin typeface="+mj-lt"/>
                <a:cs typeface="Lucida Sans Unicode"/>
              </a:rPr>
              <a:t>-</a:t>
            </a:r>
            <a:r>
              <a:rPr sz="1850" b="1" spc="-30" dirty="0">
                <a:latin typeface="+mj-lt"/>
                <a:cs typeface="Lucida Sans Unicode"/>
              </a:rPr>
              <a:t> </a:t>
            </a:r>
            <a:r>
              <a:rPr sz="1850" b="1" spc="70" dirty="0">
                <a:latin typeface="+mj-lt"/>
                <a:cs typeface="Lucida Sans Unicode"/>
              </a:rPr>
              <a:t>PART</a:t>
            </a:r>
            <a:r>
              <a:rPr sz="1850" b="1" spc="-120" dirty="0">
                <a:latin typeface="+mj-lt"/>
                <a:cs typeface="Lucida Sans Unicode"/>
              </a:rPr>
              <a:t> </a:t>
            </a:r>
            <a:r>
              <a:rPr sz="1850" b="1" spc="15" dirty="0">
                <a:latin typeface="+mj-lt"/>
                <a:cs typeface="Lucida Sans Unicode"/>
              </a:rPr>
              <a:t>A</a:t>
            </a:r>
            <a:r>
              <a:rPr sz="1850" b="1" spc="-10" dirty="0">
                <a:latin typeface="+mj-lt"/>
                <a:cs typeface="Lucida Sans Unicode"/>
              </a:rPr>
              <a:t> </a:t>
            </a:r>
            <a:r>
              <a:rPr sz="1850" b="1" spc="35" dirty="0">
                <a:latin typeface="+mj-lt"/>
                <a:cs typeface="Lucida Sans Unicode"/>
              </a:rPr>
              <a:t>OF</a:t>
            </a:r>
            <a:r>
              <a:rPr sz="1850" b="1" spc="-20" dirty="0">
                <a:latin typeface="+mj-lt"/>
                <a:cs typeface="Lucida Sans Unicode"/>
              </a:rPr>
              <a:t> </a:t>
            </a:r>
            <a:r>
              <a:rPr sz="1850" b="1" spc="55" dirty="0">
                <a:latin typeface="+mj-lt"/>
                <a:cs typeface="Lucida Sans Unicode"/>
              </a:rPr>
              <a:t>THE</a:t>
            </a:r>
            <a:r>
              <a:rPr sz="1850" b="1" spc="-25" dirty="0">
                <a:latin typeface="+mj-lt"/>
                <a:cs typeface="Lucida Sans Unicode"/>
              </a:rPr>
              <a:t> </a:t>
            </a:r>
            <a:r>
              <a:rPr sz="1850" b="1" spc="80" dirty="0">
                <a:latin typeface="+mj-lt"/>
                <a:cs typeface="Lucida Sans Unicode"/>
              </a:rPr>
              <a:t>GRANT</a:t>
            </a:r>
            <a:r>
              <a:rPr sz="1850" b="1" spc="484" dirty="0">
                <a:latin typeface="+mj-lt"/>
                <a:cs typeface="Lucida Sans Unicode"/>
              </a:rPr>
              <a:t> </a:t>
            </a:r>
            <a:r>
              <a:rPr sz="1850" b="1" spc="35" dirty="0">
                <a:latin typeface="+mj-lt"/>
                <a:cs typeface="Lucida Sans Unicode"/>
              </a:rPr>
              <a:t>APPLICATION</a:t>
            </a:r>
            <a:r>
              <a:rPr sz="1850" b="1" spc="-155" dirty="0">
                <a:latin typeface="+mj-lt"/>
                <a:cs typeface="Lucida Sans Unicode"/>
              </a:rPr>
              <a:t> </a:t>
            </a:r>
            <a:r>
              <a:rPr sz="1850" b="1" spc="65" dirty="0">
                <a:latin typeface="+mj-lt"/>
                <a:cs typeface="Lucida Sans Unicode"/>
              </a:rPr>
              <a:t>FORM)</a:t>
            </a:r>
            <a:endParaRPr sz="185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45"/>
              </a:spcBef>
              <a:buClr>
                <a:srgbClr val="2CA1BE"/>
              </a:buClr>
              <a:buFont typeface="Wingdings"/>
              <a:buChar char=""/>
            </a:pPr>
            <a:endParaRPr sz="2700" dirty="0">
              <a:latin typeface="+mj-lt"/>
              <a:cs typeface="Times New Roman"/>
            </a:endParaRPr>
          </a:p>
          <a:p>
            <a:pPr marL="288925" marR="5080" indent="-276225" algn="just">
              <a:lnSpc>
                <a:spcPct val="101499"/>
              </a:lnSpc>
              <a:buClr>
                <a:srgbClr val="2CA1BE"/>
              </a:buClr>
              <a:buSzPct val="67567"/>
              <a:buFont typeface="Wingdings"/>
              <a:buChar char=""/>
              <a:tabLst>
                <a:tab pos="289560" algn="l"/>
              </a:tabLst>
            </a:pPr>
            <a:r>
              <a:rPr sz="1850" spc="30" dirty="0">
                <a:latin typeface="+mj-lt"/>
                <a:cs typeface="Lucida Sans Unicode"/>
              </a:rPr>
              <a:t>The </a:t>
            </a:r>
            <a:r>
              <a:rPr sz="1850" spc="15" dirty="0">
                <a:latin typeface="+mj-lt"/>
                <a:cs typeface="Lucida Sans Unicode"/>
              </a:rPr>
              <a:t>pre-selected </a:t>
            </a:r>
            <a:r>
              <a:rPr sz="1850" spc="20" dirty="0">
                <a:latin typeface="+mj-lt"/>
                <a:cs typeface="Lucida Sans Unicode"/>
              </a:rPr>
              <a:t>applicants </a:t>
            </a:r>
            <a:r>
              <a:rPr sz="1850" spc="10" dirty="0">
                <a:latin typeface="+mj-lt"/>
                <a:cs typeface="Lucida Sans Unicode"/>
              </a:rPr>
              <a:t>will </a:t>
            </a:r>
            <a:r>
              <a:rPr sz="1850" spc="15" dirty="0">
                <a:latin typeface="+mj-lt"/>
                <a:cs typeface="Lucida Sans Unicode"/>
              </a:rPr>
              <a:t>receive </a:t>
            </a:r>
            <a:r>
              <a:rPr sz="1850" spc="10" dirty="0">
                <a:latin typeface="+mj-lt"/>
                <a:cs typeface="Lucida Sans Unicode"/>
              </a:rPr>
              <a:t>the </a:t>
            </a:r>
            <a:r>
              <a:rPr sz="1850" spc="15" dirty="0">
                <a:latin typeface="+mj-lt"/>
                <a:cs typeface="Lucida Sans Unicode"/>
              </a:rPr>
              <a:t>invitation </a:t>
            </a:r>
            <a:r>
              <a:rPr sz="1850" spc="35" dirty="0">
                <a:latin typeface="+mj-lt"/>
                <a:cs typeface="Lucida Sans Unicode"/>
              </a:rPr>
              <a:t>to </a:t>
            </a:r>
            <a:r>
              <a:rPr sz="1850" spc="25" dirty="0">
                <a:latin typeface="+mj-lt"/>
                <a:cs typeface="Lucida Sans Unicode"/>
              </a:rPr>
              <a:t>submit  </a:t>
            </a:r>
            <a:r>
              <a:rPr sz="1850" spc="5" dirty="0">
                <a:latin typeface="+mj-lt"/>
                <a:cs typeface="Lucida Sans Unicode"/>
              </a:rPr>
              <a:t>Full </a:t>
            </a:r>
            <a:r>
              <a:rPr sz="1850" spc="20" dirty="0">
                <a:latin typeface="+mj-lt"/>
                <a:cs typeface="Lucida Sans Unicode"/>
              </a:rPr>
              <a:t>Applications </a:t>
            </a:r>
            <a:r>
              <a:rPr sz="1850" b="1" spc="35" dirty="0">
                <a:latin typeface="+mj-lt"/>
                <a:cs typeface="Lucida Sans Unicode"/>
              </a:rPr>
              <a:t>(FULL </a:t>
            </a:r>
            <a:r>
              <a:rPr sz="1850" b="1" spc="20" dirty="0">
                <a:latin typeface="+mj-lt"/>
                <a:cs typeface="Lucida Sans Unicode"/>
              </a:rPr>
              <a:t>APPLICATION FORM </a:t>
            </a:r>
            <a:r>
              <a:rPr sz="1850" b="1" spc="15" dirty="0">
                <a:latin typeface="+mj-lt"/>
                <a:cs typeface="Lucida Sans Unicode"/>
              </a:rPr>
              <a:t>- </a:t>
            </a:r>
            <a:r>
              <a:rPr sz="1850" b="1" spc="10" dirty="0">
                <a:latin typeface="+mj-lt"/>
                <a:cs typeface="Lucida Sans Unicode"/>
              </a:rPr>
              <a:t>Part </a:t>
            </a:r>
            <a:r>
              <a:rPr sz="1850" b="1" spc="15" dirty="0">
                <a:latin typeface="+mj-lt"/>
                <a:cs typeface="Lucida Sans Unicode"/>
              </a:rPr>
              <a:t>B </a:t>
            </a:r>
            <a:r>
              <a:rPr sz="1850" b="1" spc="35" dirty="0">
                <a:latin typeface="+mj-lt"/>
                <a:cs typeface="Lucida Sans Unicode"/>
              </a:rPr>
              <a:t>OF </a:t>
            </a:r>
            <a:r>
              <a:rPr sz="1850" b="1" spc="10" dirty="0">
                <a:latin typeface="+mj-lt"/>
                <a:cs typeface="Lucida Sans Unicode"/>
              </a:rPr>
              <a:t>THE </a:t>
            </a:r>
            <a:r>
              <a:rPr sz="1850" b="1" spc="605" dirty="0">
                <a:latin typeface="+mj-lt"/>
                <a:cs typeface="Lucida Sans Unicode"/>
              </a:rPr>
              <a:t> </a:t>
            </a:r>
            <a:r>
              <a:rPr sz="1850" b="1" spc="65" dirty="0">
                <a:latin typeface="+mj-lt"/>
                <a:cs typeface="Lucida Sans Unicode"/>
              </a:rPr>
              <a:t>GRANT</a:t>
            </a:r>
            <a:r>
              <a:rPr sz="1850" b="1" spc="-430" dirty="0">
                <a:latin typeface="+mj-lt"/>
                <a:cs typeface="Lucida Sans Unicode"/>
              </a:rPr>
              <a:t> </a:t>
            </a:r>
            <a:r>
              <a:rPr sz="1850" b="1" spc="40" dirty="0">
                <a:latin typeface="+mj-lt"/>
                <a:cs typeface="Lucida Sans Unicode"/>
              </a:rPr>
              <a:t>APPLICATION </a:t>
            </a:r>
            <a:r>
              <a:rPr sz="1850" b="1" spc="65" dirty="0">
                <a:latin typeface="+mj-lt"/>
                <a:cs typeface="Lucida Sans Unicode"/>
              </a:rPr>
              <a:t>FORM)</a:t>
            </a:r>
            <a:endParaRPr sz="185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  <a:spcBef>
                <a:spcPts val="45"/>
              </a:spcBef>
              <a:buClr>
                <a:srgbClr val="2CA1BE"/>
              </a:buClr>
              <a:buFont typeface="Wingdings"/>
              <a:buChar char=""/>
            </a:pPr>
            <a:endParaRPr sz="2700" dirty="0">
              <a:latin typeface="+mj-lt"/>
              <a:cs typeface="Times New Roman"/>
            </a:endParaRPr>
          </a:p>
          <a:p>
            <a:pPr marL="288925" marR="11430" indent="-276225" algn="just">
              <a:lnSpc>
                <a:spcPct val="101499"/>
              </a:lnSpc>
              <a:buClr>
                <a:srgbClr val="2CA1BE"/>
              </a:buClr>
              <a:buSzPct val="67567"/>
              <a:buFont typeface="Wingdings"/>
              <a:buChar char=""/>
              <a:tabLst>
                <a:tab pos="289560" algn="l"/>
              </a:tabLst>
            </a:pPr>
            <a:r>
              <a:rPr sz="1850" spc="10" dirty="0">
                <a:latin typeface="+mj-lt"/>
                <a:cs typeface="Lucida Sans Unicode"/>
              </a:rPr>
              <a:t>After the </a:t>
            </a:r>
            <a:r>
              <a:rPr sz="1850" spc="15" dirty="0">
                <a:latin typeface="+mj-lt"/>
                <a:cs typeface="Lucida Sans Unicode"/>
              </a:rPr>
              <a:t>evaluation </a:t>
            </a:r>
            <a:r>
              <a:rPr sz="1850" spc="35" dirty="0">
                <a:latin typeface="+mj-lt"/>
                <a:cs typeface="Lucida Sans Unicode"/>
              </a:rPr>
              <a:t>of </a:t>
            </a:r>
            <a:r>
              <a:rPr sz="1850" spc="10" dirty="0">
                <a:latin typeface="+mj-lt"/>
                <a:cs typeface="Lucida Sans Unicode"/>
              </a:rPr>
              <a:t>the </a:t>
            </a:r>
            <a:r>
              <a:rPr sz="1850" spc="5" dirty="0">
                <a:latin typeface="+mj-lt"/>
                <a:cs typeface="Lucida Sans Unicode"/>
              </a:rPr>
              <a:t>full </a:t>
            </a:r>
            <a:r>
              <a:rPr sz="1850" spc="20" dirty="0">
                <a:latin typeface="+mj-lt"/>
                <a:cs typeface="Lucida Sans Unicode"/>
              </a:rPr>
              <a:t>applications, </a:t>
            </a:r>
            <a:r>
              <a:rPr sz="1850" spc="10" dirty="0">
                <a:latin typeface="+mj-lt"/>
                <a:cs typeface="Lucida Sans Unicode"/>
              </a:rPr>
              <a:t>the </a:t>
            </a:r>
            <a:r>
              <a:rPr sz="1850" b="1" spc="10" dirty="0">
                <a:latin typeface="+mj-lt"/>
                <a:cs typeface="Lucida Sans Unicode"/>
              </a:rPr>
              <a:t>eligibility </a:t>
            </a:r>
            <a:r>
              <a:rPr sz="1850" b="1" spc="25" dirty="0">
                <a:latin typeface="+mj-lt"/>
                <a:cs typeface="Lucida Sans Unicode"/>
              </a:rPr>
              <a:t>check </a:t>
            </a:r>
            <a:r>
              <a:rPr sz="1850" spc="-20" dirty="0">
                <a:latin typeface="+mj-lt"/>
                <a:cs typeface="Lucida Sans Unicode"/>
              </a:rPr>
              <a:t>of  </a:t>
            </a:r>
            <a:r>
              <a:rPr sz="1850" spc="10" dirty="0">
                <a:latin typeface="+mj-lt"/>
                <a:cs typeface="Lucida Sans Unicode"/>
              </a:rPr>
              <a:t>the </a:t>
            </a:r>
            <a:r>
              <a:rPr sz="1850" spc="5" dirty="0">
                <a:latin typeface="+mj-lt"/>
                <a:cs typeface="Lucida Sans Unicode"/>
              </a:rPr>
              <a:t>provisionally </a:t>
            </a:r>
            <a:r>
              <a:rPr sz="1850" spc="10" dirty="0">
                <a:latin typeface="+mj-lt"/>
                <a:cs typeface="Lucida Sans Unicode"/>
              </a:rPr>
              <a:t>selected </a:t>
            </a:r>
            <a:r>
              <a:rPr sz="1850" spc="15" dirty="0">
                <a:latin typeface="+mj-lt"/>
                <a:cs typeface="Lucida Sans Unicode"/>
              </a:rPr>
              <a:t>applicants </a:t>
            </a:r>
            <a:r>
              <a:rPr sz="1850" spc="-5" dirty="0">
                <a:latin typeface="+mj-lt"/>
                <a:cs typeface="Lucida Sans Unicode"/>
              </a:rPr>
              <a:t>will </a:t>
            </a:r>
            <a:r>
              <a:rPr sz="1850" spc="20" dirty="0" smtClean="0">
                <a:latin typeface="+mj-lt"/>
                <a:cs typeface="Lucida Sans Unicode"/>
              </a:rPr>
              <a:t>be</a:t>
            </a:r>
            <a:r>
              <a:rPr lang="en-US" sz="1850" dirty="0">
                <a:latin typeface="+mj-lt"/>
                <a:cs typeface="Lucida Sans Unicode"/>
              </a:rPr>
              <a:t> </a:t>
            </a:r>
            <a:r>
              <a:rPr lang="en-US" sz="1850" dirty="0" smtClean="0">
                <a:latin typeface="+mj-lt"/>
                <a:cs typeface="Lucida Sans Unicode"/>
              </a:rPr>
              <a:t>carried out.</a:t>
            </a:r>
            <a:endParaRPr sz="1850" dirty="0">
              <a:latin typeface="+mj-lt"/>
              <a:cs typeface="Lucida Sans Unicode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42900" y="561975"/>
            <a:ext cx="4638675" cy="495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0875" y="1847596"/>
            <a:ext cx="7945120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4965" marR="5080" indent="-342900" algn="just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lang="en-US" sz="2000" spc="15" dirty="0" smtClean="0"/>
              <a:t>The </a:t>
            </a:r>
            <a:r>
              <a:rPr lang="en-US" sz="2000" spc="15" dirty="0" err="1" smtClean="0"/>
              <a:t>Programme</a:t>
            </a:r>
            <a:r>
              <a:rPr lang="en-US" sz="2000" spc="15" dirty="0" smtClean="0"/>
              <a:t> </a:t>
            </a:r>
            <a:r>
              <a:rPr lang="en-US" sz="2000" spc="15" dirty="0"/>
              <a:t>area in </a:t>
            </a:r>
            <a:r>
              <a:rPr lang="en-US" sz="2000" b="1" spc="15" dirty="0"/>
              <a:t>Montenegro</a:t>
            </a:r>
            <a:r>
              <a:rPr lang="en-US" sz="2000" spc="15" dirty="0"/>
              <a:t> covers </a:t>
            </a:r>
            <a:r>
              <a:rPr lang="en-US" sz="2000" spc="15" dirty="0" smtClean="0"/>
              <a:t>the following Municipalities</a:t>
            </a:r>
            <a:r>
              <a:rPr lang="en-US" sz="2000" spc="15" dirty="0"/>
              <a:t>: </a:t>
            </a:r>
            <a:r>
              <a:rPr lang="en-US" sz="2000" spc="15" dirty="0" err="1"/>
              <a:t>Andrijevica</a:t>
            </a:r>
            <a:r>
              <a:rPr lang="en-US" sz="2000" spc="15" dirty="0"/>
              <a:t>, Bar, </a:t>
            </a:r>
            <a:r>
              <a:rPr lang="en-US" sz="2000" spc="15" dirty="0" err="1"/>
              <a:t>Berane</a:t>
            </a:r>
            <a:r>
              <a:rPr lang="en-US" sz="2000" spc="15" dirty="0"/>
              <a:t>, </a:t>
            </a:r>
            <a:r>
              <a:rPr lang="en-US" sz="2000" spc="15" dirty="0" err="1" smtClean="0"/>
              <a:t>Bijelo</a:t>
            </a:r>
            <a:r>
              <a:rPr lang="en-US" sz="2000" spc="15" dirty="0" smtClean="0"/>
              <a:t> </a:t>
            </a:r>
            <a:r>
              <a:rPr lang="en-US" sz="2000" spc="15" dirty="0" err="1" smtClean="0"/>
              <a:t>Polje</a:t>
            </a:r>
            <a:r>
              <a:rPr lang="en-US" sz="2000" spc="15" dirty="0"/>
              <a:t>, </a:t>
            </a:r>
            <a:r>
              <a:rPr lang="en-US" sz="2000" spc="15" dirty="0" err="1"/>
              <a:t>Gusinje</a:t>
            </a:r>
            <a:r>
              <a:rPr lang="en-US" sz="2000" spc="15" dirty="0"/>
              <a:t>, </a:t>
            </a:r>
            <a:r>
              <a:rPr lang="en-US" sz="2000" spc="15" dirty="0" err="1"/>
              <a:t>Kolašin</a:t>
            </a:r>
            <a:r>
              <a:rPr lang="en-US" sz="2000" spc="15" dirty="0"/>
              <a:t>, </a:t>
            </a:r>
            <a:r>
              <a:rPr lang="en-US" sz="2000" spc="15" dirty="0" err="1"/>
              <a:t>Mojkovac</a:t>
            </a:r>
            <a:r>
              <a:rPr lang="en-US" sz="2000" spc="15" dirty="0"/>
              <a:t>, </a:t>
            </a:r>
            <a:r>
              <a:rPr lang="en-US" sz="2000" spc="15" dirty="0" err="1"/>
              <a:t>Petnjica</a:t>
            </a:r>
            <a:r>
              <a:rPr lang="en-US" sz="2000" spc="15" dirty="0"/>
              <a:t>, </a:t>
            </a:r>
            <a:r>
              <a:rPr lang="en-US" sz="2000" spc="15" dirty="0" err="1"/>
              <a:t>Plav</a:t>
            </a:r>
            <a:r>
              <a:rPr lang="en-US" sz="2000" spc="15" dirty="0"/>
              <a:t>, </a:t>
            </a:r>
            <a:r>
              <a:rPr lang="en-US" sz="2000" spc="15" dirty="0" err="1"/>
              <a:t>Podgorica</a:t>
            </a:r>
            <a:r>
              <a:rPr lang="en-US" sz="2000" spc="15" dirty="0"/>
              <a:t>, </a:t>
            </a:r>
            <a:r>
              <a:rPr lang="en-US" sz="2000" spc="15" dirty="0" err="1"/>
              <a:t>Rožaje</a:t>
            </a:r>
            <a:r>
              <a:rPr lang="en-US" sz="2000" spc="15" dirty="0"/>
              <a:t> and </a:t>
            </a:r>
            <a:r>
              <a:rPr lang="en-US" sz="2000" spc="15" dirty="0" err="1" smtClean="0"/>
              <a:t>Ulcinj</a:t>
            </a:r>
            <a:r>
              <a:rPr lang="en-US" sz="2000" spc="15" dirty="0" smtClean="0"/>
              <a:t>.</a:t>
            </a:r>
            <a:endParaRPr sz="2000" dirty="0">
              <a:latin typeface="Lucida Sans Unicode"/>
              <a:cs typeface="Lucida Sans Unicode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50875" y="3526154"/>
            <a:ext cx="7934959" cy="1256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4965" marR="5080" indent="-342900" algn="just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lang="en-US" sz="2000" spc="15" dirty="0" smtClean="0">
                <a:latin typeface="+mj-lt"/>
                <a:cs typeface="Lucida Sans Unicode"/>
              </a:rPr>
              <a:t>The </a:t>
            </a:r>
            <a:r>
              <a:rPr lang="en-US" sz="2000" spc="15" dirty="0" err="1">
                <a:latin typeface="+mj-lt"/>
                <a:cs typeface="Lucida Sans Unicode"/>
              </a:rPr>
              <a:t>Programme</a:t>
            </a:r>
            <a:r>
              <a:rPr lang="en-US" sz="2000" spc="15" dirty="0">
                <a:latin typeface="+mj-lt"/>
                <a:cs typeface="Lucida Sans Unicode"/>
              </a:rPr>
              <a:t> area in </a:t>
            </a:r>
            <a:r>
              <a:rPr lang="en-US" sz="2000" b="1" spc="15" dirty="0">
                <a:latin typeface="+mj-lt"/>
                <a:cs typeface="Lucida Sans Unicode"/>
              </a:rPr>
              <a:t>Kosovo</a:t>
            </a:r>
            <a:r>
              <a:rPr lang="en-US" sz="2000" spc="15" dirty="0">
                <a:latin typeface="+mj-lt"/>
                <a:cs typeface="Lucida Sans Unicode"/>
              </a:rPr>
              <a:t> includes the West Economic Region, which is composed of the </a:t>
            </a:r>
            <a:r>
              <a:rPr lang="en-US" sz="2000" spc="15" dirty="0" smtClean="0">
                <a:latin typeface="+mj-lt"/>
                <a:cs typeface="Lucida Sans Unicode"/>
              </a:rPr>
              <a:t>Municipalities </a:t>
            </a:r>
            <a:r>
              <a:rPr lang="en-US" sz="2000" spc="15" dirty="0">
                <a:latin typeface="+mj-lt"/>
                <a:cs typeface="Lucida Sans Unicode"/>
              </a:rPr>
              <a:t>of </a:t>
            </a:r>
            <a:r>
              <a:rPr lang="en-US" sz="2000" spc="15" dirty="0" err="1">
                <a:latin typeface="+mj-lt"/>
                <a:cs typeface="Lucida Sans Unicode"/>
              </a:rPr>
              <a:t>Pejë</a:t>
            </a:r>
            <a:r>
              <a:rPr lang="en-US" sz="2000" spc="15" dirty="0">
                <a:latin typeface="+mj-lt"/>
                <a:cs typeface="Lucida Sans Unicode"/>
              </a:rPr>
              <a:t>/</a:t>
            </a:r>
            <a:r>
              <a:rPr lang="en-US" sz="2000" spc="15" dirty="0" err="1">
                <a:latin typeface="+mj-lt"/>
                <a:cs typeface="Lucida Sans Unicode"/>
              </a:rPr>
              <a:t>Peć</a:t>
            </a:r>
            <a:r>
              <a:rPr lang="en-US" sz="2000" spc="15" dirty="0">
                <a:latin typeface="+mj-lt"/>
                <a:cs typeface="Lucida Sans Unicode"/>
              </a:rPr>
              <a:t>, </a:t>
            </a:r>
            <a:r>
              <a:rPr lang="en-US" sz="2000" spc="15" dirty="0" err="1">
                <a:latin typeface="+mj-lt"/>
                <a:cs typeface="Lucida Sans Unicode"/>
              </a:rPr>
              <a:t>Istog</a:t>
            </a:r>
            <a:r>
              <a:rPr lang="en-US" sz="2000" spc="15" dirty="0">
                <a:latin typeface="+mj-lt"/>
                <a:cs typeface="Lucida Sans Unicode"/>
              </a:rPr>
              <a:t>/</a:t>
            </a:r>
            <a:r>
              <a:rPr lang="en-US" sz="2000" spc="15" dirty="0" err="1">
                <a:latin typeface="+mj-lt"/>
                <a:cs typeface="Lucida Sans Unicode"/>
              </a:rPr>
              <a:t>Istok</a:t>
            </a:r>
            <a:r>
              <a:rPr lang="en-US" sz="2000" spc="15" dirty="0">
                <a:latin typeface="+mj-lt"/>
                <a:cs typeface="Lucida Sans Unicode"/>
              </a:rPr>
              <a:t>, </a:t>
            </a:r>
            <a:r>
              <a:rPr lang="en-US" sz="2000" spc="15" dirty="0" err="1">
                <a:latin typeface="+mj-lt"/>
                <a:cs typeface="Lucida Sans Unicode"/>
              </a:rPr>
              <a:t>Klinë</a:t>
            </a:r>
            <a:r>
              <a:rPr lang="en-US" sz="2000" spc="15" dirty="0">
                <a:latin typeface="+mj-lt"/>
                <a:cs typeface="Lucida Sans Unicode"/>
              </a:rPr>
              <a:t>/</a:t>
            </a:r>
            <a:r>
              <a:rPr lang="en-US" sz="2000" spc="15" dirty="0" err="1">
                <a:latin typeface="+mj-lt"/>
                <a:cs typeface="Lucida Sans Unicode"/>
              </a:rPr>
              <a:t>Klina</a:t>
            </a:r>
            <a:r>
              <a:rPr lang="en-US" sz="2000" spc="15" dirty="0">
                <a:latin typeface="+mj-lt"/>
                <a:cs typeface="Lucida Sans Unicode"/>
              </a:rPr>
              <a:t>, </a:t>
            </a:r>
            <a:r>
              <a:rPr lang="en-US" sz="2000" spc="15" dirty="0" err="1">
                <a:latin typeface="+mj-lt"/>
                <a:cs typeface="Lucida Sans Unicode"/>
              </a:rPr>
              <a:t>Junik</a:t>
            </a:r>
            <a:r>
              <a:rPr lang="en-US" sz="2000" spc="15" dirty="0">
                <a:latin typeface="+mj-lt"/>
                <a:cs typeface="Lucida Sans Unicode"/>
              </a:rPr>
              <a:t>, </a:t>
            </a:r>
            <a:r>
              <a:rPr lang="en-US" sz="2000" spc="15" dirty="0" err="1">
                <a:latin typeface="+mj-lt"/>
                <a:cs typeface="Lucida Sans Unicode"/>
              </a:rPr>
              <a:t>Deçan</a:t>
            </a:r>
            <a:r>
              <a:rPr lang="en-US" sz="2000" spc="15" dirty="0">
                <a:latin typeface="+mj-lt"/>
                <a:cs typeface="Lucida Sans Unicode"/>
              </a:rPr>
              <a:t>/</a:t>
            </a:r>
            <a:r>
              <a:rPr lang="en-US" sz="2000" spc="15" dirty="0" err="1">
                <a:latin typeface="+mj-lt"/>
                <a:cs typeface="Lucida Sans Unicode"/>
              </a:rPr>
              <a:t>Dečani</a:t>
            </a:r>
            <a:r>
              <a:rPr lang="en-US" sz="2000" spc="15" dirty="0">
                <a:latin typeface="+mj-lt"/>
                <a:cs typeface="Lucida Sans Unicode"/>
              </a:rPr>
              <a:t>, </a:t>
            </a:r>
            <a:r>
              <a:rPr lang="en-US" sz="2000" spc="15" dirty="0" err="1">
                <a:latin typeface="+mj-lt"/>
                <a:cs typeface="Lucida Sans Unicode"/>
              </a:rPr>
              <a:t>Gjakovë</a:t>
            </a:r>
            <a:r>
              <a:rPr lang="en-US" sz="2000" spc="15" dirty="0">
                <a:latin typeface="+mj-lt"/>
                <a:cs typeface="Lucida Sans Unicode"/>
              </a:rPr>
              <a:t>/</a:t>
            </a:r>
            <a:r>
              <a:rPr lang="en-US" sz="2000" spc="15" dirty="0" err="1">
                <a:latin typeface="+mj-lt"/>
                <a:cs typeface="Lucida Sans Unicode"/>
              </a:rPr>
              <a:t>Đakovica</a:t>
            </a:r>
            <a:r>
              <a:rPr lang="en-US" sz="2000" spc="15" dirty="0">
                <a:latin typeface="+mj-lt"/>
                <a:cs typeface="Lucida Sans Unicode"/>
              </a:rPr>
              <a:t>.</a:t>
            </a:r>
            <a:endParaRPr sz="2000" dirty="0">
              <a:latin typeface="+mj-lt"/>
              <a:cs typeface="Lucida Sans Unicode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76400" y="381000"/>
            <a:ext cx="64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1st Call for Proposals - Cross-Border Cooperation </a:t>
            </a:r>
            <a:r>
              <a:rPr lang="en-US" b="1" dirty="0" err="1"/>
              <a:t>Programme</a:t>
            </a:r>
            <a:endParaRPr lang="en-US" b="1" dirty="0"/>
          </a:p>
          <a:p>
            <a:pPr algn="ctr"/>
            <a:r>
              <a:rPr lang="en-US" b="1" dirty="0"/>
              <a:t>Montenegro-Kosovo for the years 2014  and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666750" y="561975"/>
            <a:ext cx="7905750" cy="495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Rectangle 16"/>
          <p:cNvSpPr/>
          <p:nvPr/>
        </p:nvSpPr>
        <p:spPr>
          <a:xfrm>
            <a:off x="644978" y="1143000"/>
            <a:ext cx="7508421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1600" dirty="0"/>
              <a:t>The </a:t>
            </a:r>
            <a:r>
              <a:rPr lang="en-US" sz="1600" b="1" dirty="0"/>
              <a:t>global objective </a:t>
            </a:r>
            <a:r>
              <a:rPr lang="en-US" sz="1600" dirty="0"/>
              <a:t>of this call for proposals is to improve the standard and quality of living of the people in the </a:t>
            </a:r>
            <a:r>
              <a:rPr lang="en-US" sz="1600" dirty="0" err="1"/>
              <a:t>programme</a:t>
            </a:r>
            <a:r>
              <a:rPr lang="en-US" sz="1600" dirty="0"/>
              <a:t> area through the environmentally sustainable and socially inclusive economic development of the region, with respect for its common cultural and natural heritage</a:t>
            </a:r>
            <a:r>
              <a:rPr lang="en-US" sz="1600" dirty="0" smtClean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1600" dirty="0"/>
              <a:t>The </a:t>
            </a:r>
            <a:r>
              <a:rPr lang="en-US" sz="1600" b="1" dirty="0"/>
              <a:t>specific objective(s) </a:t>
            </a:r>
            <a:r>
              <a:rPr lang="en-US" sz="1600" dirty="0"/>
              <a:t>of this call for proposals are:</a:t>
            </a:r>
          </a:p>
          <a:p>
            <a:pPr algn="just"/>
            <a:r>
              <a:rPr lang="en-US" sz="1600" dirty="0"/>
              <a:t>1.	Improve the access to the </a:t>
            </a:r>
            <a:r>
              <a:rPr lang="en-US" sz="1600" dirty="0" err="1"/>
              <a:t>labour</a:t>
            </a:r>
            <a:r>
              <a:rPr lang="en-US" sz="1600" dirty="0"/>
              <a:t> market;</a:t>
            </a:r>
          </a:p>
          <a:p>
            <a:pPr algn="just"/>
            <a:r>
              <a:rPr lang="en-US" sz="1600" dirty="0"/>
              <a:t>2.	Encourage socially vulnerable groups to participate in society;</a:t>
            </a:r>
          </a:p>
          <a:p>
            <a:pPr algn="just"/>
            <a:r>
              <a:rPr lang="en-US" sz="1600" dirty="0"/>
              <a:t>3.	Improve the environment, waste management and sustainable use of resources;</a:t>
            </a:r>
          </a:p>
          <a:p>
            <a:pPr algn="just"/>
            <a:r>
              <a:rPr lang="en-US" sz="1600" dirty="0"/>
              <a:t>4.	Reduce soil erosion and promote soil conservation;</a:t>
            </a:r>
          </a:p>
          <a:p>
            <a:pPr algn="just"/>
            <a:r>
              <a:rPr lang="en-US" sz="1600" dirty="0"/>
              <a:t>5.	Improve the volume, quality and visibility of tourism;</a:t>
            </a:r>
          </a:p>
          <a:p>
            <a:pPr marL="342900" indent="-342900" algn="just">
              <a:buAutoNum type="arabicPeriod" startAt="6"/>
            </a:pPr>
            <a:r>
              <a:rPr lang="en-US" sz="1600" dirty="0" smtClean="0"/>
              <a:t>Promote </a:t>
            </a:r>
            <a:r>
              <a:rPr lang="en-US" sz="1600" dirty="0"/>
              <a:t>and improve cultural and natural heritage and values</a:t>
            </a:r>
            <a:r>
              <a:rPr lang="en-US" sz="1600" dirty="0" smtClean="0"/>
              <a:t>.</a:t>
            </a:r>
          </a:p>
          <a:p>
            <a:pPr algn="just"/>
            <a:endParaRPr lang="en-US" sz="1600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1600" dirty="0"/>
              <a:t>The </a:t>
            </a:r>
            <a:r>
              <a:rPr lang="en-US" sz="1600" b="1" dirty="0"/>
              <a:t>thematic priorities </a:t>
            </a:r>
            <a:r>
              <a:rPr lang="en-US" sz="1600" dirty="0"/>
              <a:t>of this grant scheme are the following:</a:t>
            </a:r>
          </a:p>
          <a:p>
            <a:pPr algn="just"/>
            <a:r>
              <a:rPr lang="en-US" sz="1600" dirty="0"/>
              <a:t>1.	Promoting employment, </a:t>
            </a:r>
            <a:r>
              <a:rPr lang="en-US" sz="1600" dirty="0" err="1"/>
              <a:t>labour</a:t>
            </a:r>
            <a:r>
              <a:rPr lang="en-US" sz="1600" dirty="0"/>
              <a:t> mobility and social and cultural inclusion across the border;</a:t>
            </a:r>
          </a:p>
          <a:p>
            <a:pPr algn="just"/>
            <a:r>
              <a:rPr lang="en-US" sz="1600" dirty="0"/>
              <a:t>2.	 Protecting the environment, promoting climate change adaptation and mitigation, risk prevention and management;</a:t>
            </a:r>
          </a:p>
          <a:p>
            <a:pPr algn="just"/>
            <a:r>
              <a:rPr lang="en-US" sz="1600" dirty="0"/>
              <a:t>3.	Encouraging tourism and cultural and natural heritage.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0875" y="1515999"/>
            <a:ext cx="7774305" cy="36006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0350" marR="478155" indent="-248285" algn="just">
              <a:lnSpc>
                <a:spcPts val="135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400" spc="15" dirty="0" smtClean="0">
                <a:latin typeface="+mj-lt"/>
                <a:cs typeface="Lucida Sans Unicode"/>
              </a:rPr>
              <a:t>Any</a:t>
            </a:r>
            <a:r>
              <a:rPr sz="1400" spc="-145" dirty="0" smtClean="0">
                <a:latin typeface="+mj-lt"/>
                <a:cs typeface="Lucida Sans Unicode"/>
              </a:rPr>
              <a:t> </a:t>
            </a:r>
            <a:r>
              <a:rPr sz="1400" spc="25" dirty="0">
                <a:latin typeface="+mj-lt"/>
                <a:cs typeface="Lucida Sans Unicode"/>
              </a:rPr>
              <a:t>grant</a:t>
            </a:r>
            <a:r>
              <a:rPr sz="1400" spc="-155" dirty="0">
                <a:latin typeface="+mj-lt"/>
                <a:cs typeface="Lucida Sans Unicode"/>
              </a:rPr>
              <a:t> </a:t>
            </a:r>
            <a:r>
              <a:rPr sz="1400" spc="25" dirty="0">
                <a:latin typeface="+mj-lt"/>
                <a:cs typeface="Lucida Sans Unicode"/>
              </a:rPr>
              <a:t>requested</a:t>
            </a:r>
            <a:r>
              <a:rPr sz="1400" spc="-145" dirty="0">
                <a:latin typeface="+mj-lt"/>
                <a:cs typeface="Lucida Sans Unicode"/>
              </a:rPr>
              <a:t> </a:t>
            </a:r>
            <a:r>
              <a:rPr sz="1400" spc="20" dirty="0">
                <a:latin typeface="+mj-lt"/>
                <a:cs typeface="Lucida Sans Unicode"/>
              </a:rPr>
              <a:t>under</a:t>
            </a:r>
            <a:r>
              <a:rPr sz="1400" spc="-130" dirty="0">
                <a:latin typeface="+mj-lt"/>
                <a:cs typeface="Lucida Sans Unicode"/>
              </a:rPr>
              <a:t> </a:t>
            </a:r>
            <a:r>
              <a:rPr sz="1400" spc="20" dirty="0">
                <a:latin typeface="+mj-lt"/>
                <a:cs typeface="Lucida Sans Unicode"/>
              </a:rPr>
              <a:t>this</a:t>
            </a:r>
            <a:r>
              <a:rPr sz="1400" spc="-125" dirty="0">
                <a:latin typeface="+mj-lt"/>
                <a:cs typeface="Lucida Sans Unicode"/>
              </a:rPr>
              <a:t> </a:t>
            </a:r>
            <a:r>
              <a:rPr sz="1400" spc="30" dirty="0">
                <a:latin typeface="+mj-lt"/>
                <a:cs typeface="Lucida Sans Unicode"/>
              </a:rPr>
              <a:t>call</a:t>
            </a:r>
            <a:r>
              <a:rPr sz="1400" spc="-110" dirty="0">
                <a:latin typeface="+mj-lt"/>
                <a:cs typeface="Lucida Sans Unicode"/>
              </a:rPr>
              <a:t> </a:t>
            </a:r>
            <a:r>
              <a:rPr sz="1400" spc="15" dirty="0">
                <a:latin typeface="+mj-lt"/>
                <a:cs typeface="Lucida Sans Unicode"/>
              </a:rPr>
              <a:t>for</a:t>
            </a:r>
            <a:r>
              <a:rPr sz="1400" spc="-130" dirty="0">
                <a:latin typeface="+mj-lt"/>
                <a:cs typeface="Lucida Sans Unicode"/>
              </a:rPr>
              <a:t> </a:t>
            </a:r>
            <a:r>
              <a:rPr sz="1400" spc="20" dirty="0">
                <a:latin typeface="+mj-lt"/>
                <a:cs typeface="Lucida Sans Unicode"/>
              </a:rPr>
              <a:t>proposals</a:t>
            </a:r>
            <a:r>
              <a:rPr sz="1400" spc="-200" dirty="0">
                <a:latin typeface="+mj-lt"/>
                <a:cs typeface="Lucida Sans Unicode"/>
              </a:rPr>
              <a:t> </a:t>
            </a:r>
            <a:r>
              <a:rPr sz="1400" spc="25" dirty="0">
                <a:latin typeface="+mj-lt"/>
                <a:cs typeface="Lucida Sans Unicode"/>
              </a:rPr>
              <a:t>must</a:t>
            </a:r>
            <a:r>
              <a:rPr sz="1400" spc="-155" dirty="0">
                <a:latin typeface="+mj-lt"/>
                <a:cs typeface="Lucida Sans Unicode"/>
              </a:rPr>
              <a:t> </a:t>
            </a:r>
            <a:r>
              <a:rPr sz="1400" spc="25" dirty="0">
                <a:latin typeface="+mj-lt"/>
                <a:cs typeface="Lucida Sans Unicode"/>
              </a:rPr>
              <a:t>fall</a:t>
            </a:r>
            <a:r>
              <a:rPr sz="1400" spc="-110" dirty="0">
                <a:latin typeface="+mj-lt"/>
                <a:cs typeface="Lucida Sans Unicode"/>
              </a:rPr>
              <a:t> </a:t>
            </a:r>
            <a:r>
              <a:rPr sz="1400" spc="15" dirty="0">
                <a:latin typeface="+mj-lt"/>
                <a:cs typeface="Lucida Sans Unicode"/>
              </a:rPr>
              <a:t>between</a:t>
            </a:r>
            <a:r>
              <a:rPr sz="1400" spc="-135" dirty="0">
                <a:latin typeface="+mj-lt"/>
                <a:cs typeface="Lucida Sans Unicode"/>
              </a:rPr>
              <a:t> </a:t>
            </a:r>
            <a:r>
              <a:rPr sz="1400" spc="10" dirty="0">
                <a:latin typeface="+mj-lt"/>
                <a:cs typeface="Lucida Sans Unicode"/>
              </a:rPr>
              <a:t>the</a:t>
            </a:r>
            <a:r>
              <a:rPr sz="1400" spc="-114" dirty="0">
                <a:latin typeface="+mj-lt"/>
                <a:cs typeface="Lucida Sans Unicode"/>
              </a:rPr>
              <a:t> </a:t>
            </a:r>
            <a:r>
              <a:rPr sz="1400" spc="15" dirty="0">
                <a:latin typeface="+mj-lt"/>
                <a:cs typeface="Lucida Sans Unicode"/>
              </a:rPr>
              <a:t>following </a:t>
            </a:r>
            <a:r>
              <a:rPr sz="1400" spc="5" dirty="0">
                <a:latin typeface="+mj-lt"/>
                <a:cs typeface="Lucida Sans Unicode"/>
              </a:rPr>
              <a:t> </a:t>
            </a:r>
            <a:r>
              <a:rPr sz="1400" spc="35" dirty="0">
                <a:latin typeface="+mj-lt"/>
                <a:cs typeface="Lucida Sans Unicode"/>
              </a:rPr>
              <a:t>minimum</a:t>
            </a:r>
            <a:r>
              <a:rPr sz="1400" spc="-220" dirty="0">
                <a:latin typeface="+mj-lt"/>
                <a:cs typeface="Lucida Sans Unicode"/>
              </a:rPr>
              <a:t> </a:t>
            </a:r>
            <a:r>
              <a:rPr sz="1400" spc="30" dirty="0">
                <a:latin typeface="+mj-lt"/>
                <a:cs typeface="Lucida Sans Unicode"/>
              </a:rPr>
              <a:t>and</a:t>
            </a:r>
            <a:r>
              <a:rPr sz="1400" spc="-165" dirty="0">
                <a:latin typeface="+mj-lt"/>
                <a:cs typeface="Lucida Sans Unicode"/>
              </a:rPr>
              <a:t> </a:t>
            </a:r>
            <a:r>
              <a:rPr sz="1400" spc="35" dirty="0">
                <a:latin typeface="+mj-lt"/>
                <a:cs typeface="Lucida Sans Unicode"/>
              </a:rPr>
              <a:t>maximum</a:t>
            </a:r>
            <a:r>
              <a:rPr sz="1400" spc="-220" dirty="0">
                <a:latin typeface="+mj-lt"/>
                <a:cs typeface="Lucida Sans Unicode"/>
              </a:rPr>
              <a:t> </a:t>
            </a:r>
            <a:r>
              <a:rPr sz="1400" spc="15" dirty="0">
                <a:latin typeface="+mj-lt"/>
                <a:cs typeface="Lucida Sans Unicode"/>
              </a:rPr>
              <a:t>amounts:</a:t>
            </a:r>
            <a:endParaRPr sz="1400" dirty="0">
              <a:latin typeface="+mj-lt"/>
              <a:cs typeface="Lucida Sans Unicode"/>
            </a:endParaRPr>
          </a:p>
          <a:p>
            <a:pPr algn="just">
              <a:lnSpc>
                <a:spcPct val="100000"/>
              </a:lnSpc>
            </a:pPr>
            <a:endParaRPr sz="1550" dirty="0">
              <a:latin typeface="+mj-lt"/>
              <a:cs typeface="Times New Roman"/>
            </a:endParaRPr>
          </a:p>
          <a:p>
            <a:pPr marL="298450" indent="-285750" algn="just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400" b="1" spc="25" dirty="0" smtClean="0">
                <a:latin typeface="+mj-lt"/>
                <a:cs typeface="Lucida Sans Unicode"/>
              </a:rPr>
              <a:t>Thematic</a:t>
            </a:r>
            <a:r>
              <a:rPr sz="1400" b="1" spc="-195" dirty="0" smtClean="0">
                <a:latin typeface="+mj-lt"/>
                <a:cs typeface="Lucida Sans Unicode"/>
              </a:rPr>
              <a:t> </a:t>
            </a:r>
            <a:r>
              <a:rPr sz="1400" b="1" spc="20" dirty="0">
                <a:latin typeface="+mj-lt"/>
                <a:cs typeface="Lucida Sans Unicode"/>
              </a:rPr>
              <a:t>priority</a:t>
            </a:r>
            <a:r>
              <a:rPr sz="1400" b="1" spc="-210" dirty="0">
                <a:latin typeface="+mj-lt"/>
                <a:cs typeface="Lucida Sans Unicode"/>
              </a:rPr>
              <a:t> </a:t>
            </a:r>
            <a:r>
              <a:rPr sz="1400" b="1" spc="55" dirty="0" smtClean="0">
                <a:latin typeface="+mj-lt"/>
                <a:cs typeface="Lucida Sans Unicode"/>
              </a:rPr>
              <a:t>1:</a:t>
            </a:r>
            <a:r>
              <a:rPr lang="en-US" sz="1400" b="1" spc="-60" dirty="0">
                <a:latin typeface="+mj-lt"/>
                <a:cs typeface="Lucida Sans Unicode"/>
              </a:rPr>
              <a:t> </a:t>
            </a:r>
            <a:r>
              <a:rPr lang="en-US" sz="1400" b="1" spc="10" dirty="0" smtClean="0">
                <a:latin typeface="+mj-lt"/>
                <a:cs typeface="Lucida Sans Unicode"/>
              </a:rPr>
              <a:t>Promoting </a:t>
            </a:r>
            <a:r>
              <a:rPr lang="en-US" sz="1400" b="1" spc="10" dirty="0">
                <a:latin typeface="+mj-lt"/>
                <a:cs typeface="Lucida Sans Unicode"/>
              </a:rPr>
              <a:t>employment, </a:t>
            </a:r>
            <a:r>
              <a:rPr lang="en-US" sz="1400" b="1" spc="10" dirty="0" err="1">
                <a:latin typeface="+mj-lt"/>
                <a:cs typeface="Lucida Sans Unicode"/>
              </a:rPr>
              <a:t>labour</a:t>
            </a:r>
            <a:r>
              <a:rPr lang="en-US" sz="1400" b="1" spc="10" dirty="0">
                <a:latin typeface="+mj-lt"/>
                <a:cs typeface="Lucida Sans Unicode"/>
              </a:rPr>
              <a:t> mobility and social and cultural inclusion across the border</a:t>
            </a:r>
            <a:endParaRPr sz="1600" dirty="0">
              <a:latin typeface="+mj-lt"/>
              <a:cs typeface="Times New Roman"/>
            </a:endParaRPr>
          </a:p>
          <a:p>
            <a:pPr marL="298450" indent="-285750" algn="just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400" spc="30" dirty="0" smtClean="0">
                <a:latin typeface="+mj-lt"/>
                <a:cs typeface="Lucida Sans Unicode"/>
              </a:rPr>
              <a:t>minimum</a:t>
            </a:r>
            <a:r>
              <a:rPr sz="1400" spc="-190" dirty="0" smtClean="0">
                <a:latin typeface="+mj-lt"/>
                <a:cs typeface="Lucida Sans Unicode"/>
              </a:rPr>
              <a:t> </a:t>
            </a:r>
            <a:r>
              <a:rPr sz="1400" spc="25" dirty="0">
                <a:latin typeface="+mj-lt"/>
                <a:cs typeface="Lucida Sans Unicode"/>
              </a:rPr>
              <a:t>amount:</a:t>
            </a:r>
            <a:r>
              <a:rPr sz="1400" spc="-150" dirty="0">
                <a:latin typeface="+mj-lt"/>
                <a:cs typeface="Lucida Sans Unicode"/>
              </a:rPr>
              <a:t> </a:t>
            </a:r>
            <a:r>
              <a:rPr lang="fr-FR" sz="1400" dirty="0" smtClean="0">
                <a:latin typeface="+mj-lt"/>
                <a:cs typeface="Lucida Sans Unicode"/>
              </a:rPr>
              <a:t>100,000.00 EUR  </a:t>
            </a:r>
            <a:r>
              <a:rPr lang="fr-FR" sz="1400" dirty="0">
                <a:latin typeface="+mj-lt"/>
                <a:cs typeface="Lucida Sans Unicode"/>
              </a:rPr>
              <a:t>(EU contribution</a:t>
            </a:r>
            <a:r>
              <a:rPr lang="fr-FR" sz="1400" dirty="0" smtClean="0">
                <a:latin typeface="+mj-lt"/>
                <a:cs typeface="Lucida Sans Unicode"/>
              </a:rPr>
              <a:t>)</a:t>
            </a:r>
            <a:r>
              <a:rPr sz="950" spc="10" dirty="0">
                <a:solidFill>
                  <a:srgbClr val="2CA1BE"/>
                </a:solidFill>
                <a:latin typeface="+mj-lt"/>
                <a:cs typeface="Times New Roman"/>
              </a:rPr>
              <a:t>	</a:t>
            </a:r>
            <a:endParaRPr lang="en-US" sz="950" spc="10" dirty="0" smtClean="0">
              <a:solidFill>
                <a:srgbClr val="2CA1BE"/>
              </a:solidFill>
              <a:latin typeface="+mj-lt"/>
              <a:cs typeface="Times New Roman"/>
            </a:endParaRPr>
          </a:p>
          <a:p>
            <a:pPr marL="298450" indent="-285750" algn="just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400" spc="35" dirty="0" smtClean="0">
                <a:latin typeface="+mj-lt"/>
                <a:cs typeface="Lucida Sans Unicode"/>
              </a:rPr>
              <a:t>maximum </a:t>
            </a:r>
            <a:r>
              <a:rPr sz="1400" spc="25" dirty="0">
                <a:latin typeface="+mj-lt"/>
                <a:cs typeface="Lucida Sans Unicode"/>
              </a:rPr>
              <a:t>amount: </a:t>
            </a:r>
            <a:r>
              <a:rPr lang="en-US" sz="1400" dirty="0" smtClean="0">
                <a:latin typeface="+mj-lt"/>
                <a:cs typeface="Lucida Sans Unicode"/>
              </a:rPr>
              <a:t>250,000.00 EUR  </a:t>
            </a:r>
            <a:r>
              <a:rPr lang="en-US" sz="1400" dirty="0">
                <a:latin typeface="+mj-lt"/>
                <a:cs typeface="Lucida Sans Unicode"/>
              </a:rPr>
              <a:t>(EU contribution</a:t>
            </a:r>
            <a:r>
              <a:rPr lang="en-US" sz="1400" dirty="0" smtClean="0">
                <a:latin typeface="+mj-lt"/>
                <a:cs typeface="Lucida Sans Unicode"/>
              </a:rPr>
              <a:t>)</a:t>
            </a:r>
          </a:p>
          <a:p>
            <a:pPr marL="12700" algn="just">
              <a:lnSpc>
                <a:spcPct val="100000"/>
              </a:lnSpc>
              <a:tabLst>
                <a:tab pos="260350" algn="l"/>
              </a:tabLst>
            </a:pPr>
            <a:endParaRPr sz="1800" dirty="0">
              <a:latin typeface="+mj-lt"/>
              <a:cs typeface="Times New Roman"/>
            </a:endParaRPr>
          </a:p>
          <a:p>
            <a:pPr marL="297815" marR="5080" indent="-285750" algn="just">
              <a:lnSpc>
                <a:spcPts val="135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400" b="1" spc="25" dirty="0" smtClean="0">
                <a:latin typeface="+mj-lt"/>
                <a:cs typeface="Lucida Sans Unicode"/>
              </a:rPr>
              <a:t>Thematic</a:t>
            </a:r>
            <a:r>
              <a:rPr sz="1400" b="1" spc="-190" dirty="0" smtClean="0">
                <a:latin typeface="+mj-lt"/>
                <a:cs typeface="Lucida Sans Unicode"/>
              </a:rPr>
              <a:t> </a:t>
            </a:r>
            <a:r>
              <a:rPr sz="1400" b="1" spc="20" dirty="0">
                <a:latin typeface="+mj-lt"/>
                <a:cs typeface="Lucida Sans Unicode"/>
              </a:rPr>
              <a:t>priority</a:t>
            </a:r>
            <a:r>
              <a:rPr sz="1400" b="1" spc="-204" dirty="0">
                <a:latin typeface="+mj-lt"/>
                <a:cs typeface="Lucida Sans Unicode"/>
              </a:rPr>
              <a:t> </a:t>
            </a:r>
            <a:r>
              <a:rPr sz="1400" b="1" spc="55" dirty="0">
                <a:latin typeface="+mj-lt"/>
                <a:cs typeface="Lucida Sans Unicode"/>
              </a:rPr>
              <a:t>2:</a:t>
            </a:r>
            <a:r>
              <a:rPr sz="1400" b="1" spc="-55" dirty="0">
                <a:latin typeface="+mj-lt"/>
                <a:cs typeface="Lucida Sans Unicode"/>
              </a:rPr>
              <a:t> </a:t>
            </a:r>
            <a:r>
              <a:rPr lang="en-US" sz="1400" b="1" spc="10" dirty="0">
                <a:latin typeface="+mj-lt"/>
                <a:cs typeface="Lucida Sans Unicode"/>
              </a:rPr>
              <a:t>Protecting the environment, promoting climate change adaptation and mitigation, risk prevention and </a:t>
            </a:r>
            <a:r>
              <a:rPr lang="en-US" sz="1400" b="1" spc="10" dirty="0" smtClean="0">
                <a:latin typeface="+mj-lt"/>
                <a:cs typeface="Lucida Sans Unicode"/>
              </a:rPr>
              <a:t>management</a:t>
            </a:r>
          </a:p>
          <a:p>
            <a:pPr marL="260350" marR="5080" indent="-248285" algn="just">
              <a:lnSpc>
                <a:spcPts val="1350"/>
              </a:lnSpc>
              <a:tabLst>
                <a:tab pos="260350" algn="l"/>
              </a:tabLst>
            </a:pPr>
            <a:endParaRPr sz="1600" dirty="0">
              <a:latin typeface="+mj-lt"/>
              <a:cs typeface="Times New Roman"/>
            </a:endParaRPr>
          </a:p>
          <a:p>
            <a:pPr marL="298450" indent="-285750" algn="just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400" spc="35" dirty="0" smtClean="0">
                <a:latin typeface="+mj-lt"/>
                <a:cs typeface="Lucida Sans Unicode"/>
              </a:rPr>
              <a:t>minimum</a:t>
            </a:r>
            <a:r>
              <a:rPr sz="1400" spc="-204" dirty="0" smtClean="0">
                <a:latin typeface="+mj-lt"/>
                <a:cs typeface="Lucida Sans Unicode"/>
              </a:rPr>
              <a:t> </a:t>
            </a:r>
            <a:r>
              <a:rPr sz="1400" spc="25" dirty="0">
                <a:latin typeface="+mj-lt"/>
                <a:cs typeface="Lucida Sans Unicode"/>
              </a:rPr>
              <a:t>amount:</a:t>
            </a:r>
            <a:r>
              <a:rPr sz="1400" spc="-175" dirty="0">
                <a:latin typeface="+mj-lt"/>
                <a:cs typeface="Lucida Sans Unicode"/>
              </a:rPr>
              <a:t> </a:t>
            </a:r>
            <a:r>
              <a:rPr lang="en-US" sz="1400" dirty="0" smtClean="0">
                <a:latin typeface="+mj-lt"/>
                <a:cs typeface="Lucida Sans Unicode"/>
              </a:rPr>
              <a:t>200,000.00 EUR  </a:t>
            </a:r>
            <a:r>
              <a:rPr lang="en-US" sz="1400" dirty="0">
                <a:latin typeface="+mj-lt"/>
                <a:cs typeface="Lucida Sans Unicode"/>
              </a:rPr>
              <a:t>(EU contribution</a:t>
            </a:r>
            <a:r>
              <a:rPr lang="en-US" sz="1400" dirty="0" smtClean="0">
                <a:latin typeface="+mj-lt"/>
                <a:cs typeface="Lucida Sans Unicode"/>
              </a:rPr>
              <a:t>)</a:t>
            </a:r>
          </a:p>
          <a:p>
            <a:pPr marL="298450" indent="-285750" algn="just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400" spc="35" dirty="0" smtClean="0">
                <a:latin typeface="+mj-lt"/>
                <a:cs typeface="Lucida Sans Unicode"/>
              </a:rPr>
              <a:t>maximum </a:t>
            </a:r>
            <a:r>
              <a:rPr sz="1400" spc="25" dirty="0">
                <a:latin typeface="+mj-lt"/>
                <a:cs typeface="Lucida Sans Unicode"/>
              </a:rPr>
              <a:t>amount: </a:t>
            </a:r>
            <a:r>
              <a:rPr lang="en-US" sz="1400" dirty="0" smtClean="0">
                <a:latin typeface="+mj-lt"/>
                <a:cs typeface="Lucida Sans Unicode"/>
              </a:rPr>
              <a:t>350,000.00 EUR  </a:t>
            </a:r>
            <a:r>
              <a:rPr lang="en-US" sz="1400" dirty="0">
                <a:latin typeface="+mj-lt"/>
                <a:cs typeface="Lucida Sans Unicode"/>
              </a:rPr>
              <a:t>(EU contribution</a:t>
            </a:r>
            <a:r>
              <a:rPr lang="en-US" sz="1400" dirty="0" smtClean="0">
                <a:latin typeface="+mj-lt"/>
                <a:cs typeface="Lucida Sans Unicode"/>
              </a:rPr>
              <a:t>)</a:t>
            </a:r>
          </a:p>
          <a:p>
            <a:pPr marL="12700" algn="just">
              <a:lnSpc>
                <a:spcPct val="100000"/>
              </a:lnSpc>
              <a:tabLst>
                <a:tab pos="260350" algn="l"/>
              </a:tabLst>
            </a:pPr>
            <a:endParaRPr sz="1950" dirty="0">
              <a:latin typeface="+mj-lt"/>
              <a:cs typeface="Times New Roman"/>
            </a:endParaRPr>
          </a:p>
          <a:p>
            <a:pPr marL="297815" marR="255904" indent="-285750" algn="just">
              <a:lnSpc>
                <a:spcPct val="76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400" b="1" spc="25" dirty="0" smtClean="0">
                <a:latin typeface="+mj-lt"/>
                <a:cs typeface="Lucida Sans Unicode"/>
              </a:rPr>
              <a:t>Thematic</a:t>
            </a:r>
            <a:r>
              <a:rPr sz="1400" b="1" spc="-190" dirty="0" smtClean="0">
                <a:latin typeface="+mj-lt"/>
                <a:cs typeface="Lucida Sans Unicode"/>
              </a:rPr>
              <a:t> </a:t>
            </a:r>
            <a:r>
              <a:rPr sz="1400" b="1" spc="20" dirty="0">
                <a:latin typeface="+mj-lt"/>
                <a:cs typeface="Lucida Sans Unicode"/>
              </a:rPr>
              <a:t>priority</a:t>
            </a:r>
            <a:r>
              <a:rPr sz="1400" b="1" spc="-204" dirty="0">
                <a:latin typeface="+mj-lt"/>
                <a:cs typeface="Lucida Sans Unicode"/>
              </a:rPr>
              <a:t> </a:t>
            </a:r>
            <a:r>
              <a:rPr sz="1400" b="1" spc="55" dirty="0">
                <a:latin typeface="+mj-lt"/>
                <a:cs typeface="Lucida Sans Unicode"/>
              </a:rPr>
              <a:t>3:</a:t>
            </a:r>
            <a:r>
              <a:rPr sz="1400" b="1" spc="-55" dirty="0">
                <a:latin typeface="+mj-lt"/>
                <a:cs typeface="Lucida Sans Unicode"/>
              </a:rPr>
              <a:t> </a:t>
            </a:r>
            <a:r>
              <a:rPr lang="en-US" sz="1400" b="1" spc="10" dirty="0">
                <a:latin typeface="+mj-lt"/>
                <a:cs typeface="Lucida Sans Unicode"/>
              </a:rPr>
              <a:t>Encouraging tourism and cultural and natural heritage</a:t>
            </a:r>
            <a:endParaRPr sz="1600" dirty="0">
              <a:latin typeface="+mj-lt"/>
              <a:cs typeface="Times New Roman"/>
            </a:endParaRPr>
          </a:p>
          <a:p>
            <a:pPr marL="298450" indent="-285750" algn="just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400" spc="35" dirty="0" smtClean="0">
                <a:latin typeface="+mj-lt"/>
                <a:cs typeface="Lucida Sans Unicode"/>
              </a:rPr>
              <a:t>minimum</a:t>
            </a:r>
            <a:r>
              <a:rPr sz="1400" spc="-204" dirty="0" smtClean="0">
                <a:latin typeface="+mj-lt"/>
                <a:cs typeface="Lucida Sans Unicode"/>
              </a:rPr>
              <a:t> </a:t>
            </a:r>
            <a:r>
              <a:rPr sz="1400" spc="25" dirty="0">
                <a:latin typeface="+mj-lt"/>
                <a:cs typeface="Lucida Sans Unicode"/>
              </a:rPr>
              <a:t>amount:</a:t>
            </a:r>
            <a:r>
              <a:rPr sz="1400" spc="-175" dirty="0">
                <a:latin typeface="+mj-lt"/>
                <a:cs typeface="Lucida Sans Unicode"/>
              </a:rPr>
              <a:t> </a:t>
            </a:r>
            <a:r>
              <a:rPr lang="en-US" sz="1400" dirty="0" smtClean="0">
                <a:latin typeface="+mj-lt"/>
                <a:cs typeface="Lucida Sans Unicode"/>
              </a:rPr>
              <a:t>100,000.00 EUR </a:t>
            </a:r>
            <a:r>
              <a:rPr lang="en-US" sz="1400" dirty="0">
                <a:latin typeface="+mj-lt"/>
                <a:cs typeface="Lucida Sans Unicode"/>
              </a:rPr>
              <a:t>(EU contribution</a:t>
            </a:r>
            <a:r>
              <a:rPr lang="en-US" sz="1400" dirty="0" smtClean="0">
                <a:latin typeface="+mj-lt"/>
                <a:cs typeface="Lucida Sans Unicode"/>
              </a:rPr>
              <a:t>)</a:t>
            </a:r>
          </a:p>
          <a:p>
            <a:pPr marL="298450" indent="-285750" algn="just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1400" spc="35" dirty="0" smtClean="0">
                <a:latin typeface="+mj-lt"/>
                <a:cs typeface="Lucida Sans Unicode"/>
              </a:rPr>
              <a:t>maximum </a:t>
            </a:r>
            <a:r>
              <a:rPr sz="1400" spc="25" dirty="0">
                <a:latin typeface="+mj-lt"/>
                <a:cs typeface="Lucida Sans Unicode"/>
              </a:rPr>
              <a:t>amount: </a:t>
            </a:r>
            <a:r>
              <a:rPr lang="en-US" sz="1400" dirty="0" smtClean="0">
                <a:latin typeface="+mj-lt"/>
                <a:cs typeface="Lucida Sans Unicode"/>
              </a:rPr>
              <a:t>400,000.00 EUR </a:t>
            </a:r>
            <a:r>
              <a:rPr lang="en-US" sz="1400" dirty="0">
                <a:latin typeface="+mj-lt"/>
                <a:cs typeface="Lucida Sans Unicode"/>
              </a:rPr>
              <a:t>(EU contribution)</a:t>
            </a:r>
            <a:endParaRPr sz="1400" dirty="0">
              <a:latin typeface="+mj-lt"/>
              <a:cs typeface="Lucida Sans Unicode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114675" y="495300"/>
            <a:ext cx="3028950" cy="619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0875" y="1481709"/>
            <a:ext cx="7550150" cy="22594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000" spc="-5" dirty="0" smtClean="0">
                <a:latin typeface="+mj-lt"/>
                <a:cs typeface="Lucida Sans Unicode"/>
              </a:rPr>
              <a:t>The </a:t>
            </a:r>
            <a:r>
              <a:rPr sz="2000" spc="40" dirty="0">
                <a:latin typeface="+mj-lt"/>
                <a:cs typeface="Lucida Sans Unicode"/>
              </a:rPr>
              <a:t>'</a:t>
            </a:r>
            <a:r>
              <a:rPr sz="2000" b="1" spc="40" dirty="0">
                <a:latin typeface="+mj-lt"/>
                <a:cs typeface="Lucida Sans Unicode"/>
              </a:rPr>
              <a:t>lead </a:t>
            </a:r>
            <a:r>
              <a:rPr sz="2000" b="1" spc="25" dirty="0">
                <a:latin typeface="+mj-lt"/>
                <a:cs typeface="Lucida Sans Unicode"/>
              </a:rPr>
              <a:t>applicant'</a:t>
            </a:r>
            <a:r>
              <a:rPr sz="2000" spc="25" dirty="0">
                <a:latin typeface="+mj-lt"/>
                <a:cs typeface="Lucida Sans Unicode"/>
              </a:rPr>
              <a:t>,</a:t>
            </a:r>
            <a:r>
              <a:rPr sz="2000" spc="-555" dirty="0">
                <a:latin typeface="+mj-lt"/>
                <a:cs typeface="Lucida Sans Unicode"/>
              </a:rPr>
              <a:t> </a:t>
            </a:r>
            <a:r>
              <a:rPr sz="2000" spc="-10" dirty="0">
                <a:latin typeface="+mj-lt"/>
                <a:cs typeface="Lucida Sans Unicode"/>
              </a:rPr>
              <a:t>i.e. </a:t>
            </a:r>
            <a:r>
              <a:rPr sz="2000" dirty="0">
                <a:latin typeface="+mj-lt"/>
                <a:cs typeface="Lucida Sans Unicode"/>
              </a:rPr>
              <a:t>the entity </a:t>
            </a:r>
            <a:r>
              <a:rPr sz="2000" spc="-5" dirty="0">
                <a:latin typeface="+mj-lt"/>
                <a:cs typeface="Lucida Sans Unicode"/>
              </a:rPr>
              <a:t>submitting </a:t>
            </a:r>
            <a:r>
              <a:rPr sz="2000" dirty="0">
                <a:latin typeface="+mj-lt"/>
                <a:cs typeface="Lucida Sans Unicode"/>
              </a:rPr>
              <a:t>the</a:t>
            </a:r>
          </a:p>
          <a:p>
            <a:pPr marR="4585335" algn="ctr">
              <a:lnSpc>
                <a:spcPct val="100000"/>
              </a:lnSpc>
              <a:spcBef>
                <a:spcPts val="50"/>
              </a:spcBef>
            </a:pPr>
            <a:r>
              <a:rPr sz="2000" spc="-5" dirty="0">
                <a:latin typeface="+mj-lt"/>
                <a:cs typeface="Lucida Sans Unicode"/>
              </a:rPr>
              <a:t>application</a:t>
            </a:r>
            <a:r>
              <a:rPr sz="2000" spc="-95" dirty="0">
                <a:latin typeface="+mj-lt"/>
                <a:cs typeface="Lucida Sans Unicode"/>
              </a:rPr>
              <a:t> </a:t>
            </a:r>
            <a:r>
              <a:rPr sz="2000" spc="5" dirty="0" smtClean="0">
                <a:latin typeface="+mj-lt"/>
                <a:cs typeface="Lucida Sans Unicode"/>
              </a:rPr>
              <a:t>form</a:t>
            </a:r>
            <a:r>
              <a:rPr lang="en-US" sz="2000" spc="5" dirty="0" smtClean="0">
                <a:latin typeface="+mj-lt"/>
                <a:cs typeface="Lucida Sans Unicode"/>
              </a:rPr>
              <a:t>,</a:t>
            </a:r>
            <a:endParaRPr sz="2000" dirty="0">
              <a:latin typeface="+mj-lt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000" dirty="0">
              <a:latin typeface="+mj-lt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000" spc="-5" dirty="0" smtClean="0">
                <a:latin typeface="+mj-lt"/>
                <a:cs typeface="Lucida Sans Unicode"/>
              </a:rPr>
              <a:t>Its</a:t>
            </a:r>
            <a:r>
              <a:rPr sz="2000" spc="-90" dirty="0" smtClean="0">
                <a:latin typeface="+mj-lt"/>
                <a:cs typeface="Lucida Sans Unicode"/>
              </a:rPr>
              <a:t> </a:t>
            </a:r>
            <a:r>
              <a:rPr sz="2000" b="1" spc="10" dirty="0">
                <a:latin typeface="+mj-lt"/>
                <a:cs typeface="Lucida Sans Unicode"/>
              </a:rPr>
              <a:t>co-applicant(s</a:t>
            </a:r>
            <a:r>
              <a:rPr sz="2000" b="1" spc="10" dirty="0" smtClean="0">
                <a:latin typeface="+mj-lt"/>
                <a:cs typeface="Lucida Sans Unicode"/>
              </a:rPr>
              <a:t>)</a:t>
            </a:r>
            <a:r>
              <a:rPr lang="en-US" sz="2000" b="1" spc="10" dirty="0" smtClean="0">
                <a:latin typeface="+mj-lt"/>
                <a:cs typeface="Lucida Sans Unicode"/>
              </a:rPr>
              <a:t>,</a:t>
            </a:r>
            <a:endParaRPr sz="2000" dirty="0">
              <a:latin typeface="+mj-lt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00" dirty="0">
              <a:latin typeface="+mj-lt"/>
              <a:cs typeface="Times New Roman"/>
            </a:endParaRPr>
          </a:p>
          <a:p>
            <a:pPr marL="354965" marR="298450" indent="-342900">
              <a:lnSpc>
                <a:spcPts val="2860"/>
              </a:lnSpc>
              <a:spcBef>
                <a:spcPts val="5"/>
              </a:spcBef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000" spc="-10" dirty="0" smtClean="0">
                <a:latin typeface="+mj-lt"/>
                <a:cs typeface="Lucida Sans Unicode"/>
              </a:rPr>
              <a:t>If </a:t>
            </a:r>
            <a:r>
              <a:rPr sz="2000" spc="10" dirty="0">
                <a:latin typeface="+mj-lt"/>
                <a:cs typeface="Lucida Sans Unicode"/>
              </a:rPr>
              <a:t>any, </a:t>
            </a:r>
            <a:r>
              <a:rPr sz="2000" b="1" spc="20" dirty="0">
                <a:latin typeface="+mj-lt"/>
                <a:cs typeface="Lucida Sans Unicode"/>
              </a:rPr>
              <a:t>affiliated entity(ies)</a:t>
            </a:r>
            <a:r>
              <a:rPr sz="2000" b="1" spc="-565" dirty="0">
                <a:latin typeface="+mj-lt"/>
                <a:cs typeface="Lucida Sans Unicode"/>
              </a:rPr>
              <a:t> </a:t>
            </a:r>
            <a:r>
              <a:rPr sz="2000" dirty="0">
                <a:latin typeface="+mj-lt"/>
                <a:cs typeface="Lucida Sans Unicode"/>
              </a:rPr>
              <a:t>to the lead</a:t>
            </a:r>
            <a:r>
              <a:rPr sz="2000" spc="-20" dirty="0">
                <a:latin typeface="+mj-lt"/>
                <a:cs typeface="Lucida Sans Unicode"/>
              </a:rPr>
              <a:t> </a:t>
            </a:r>
            <a:r>
              <a:rPr sz="2000" spc="-10" dirty="0">
                <a:latin typeface="+mj-lt"/>
                <a:cs typeface="Lucida Sans Unicode"/>
              </a:rPr>
              <a:t>applicant </a:t>
            </a:r>
            <a:r>
              <a:rPr sz="2000" dirty="0">
                <a:latin typeface="+mj-lt"/>
                <a:cs typeface="Lucida Sans Unicode"/>
              </a:rPr>
              <a:t> </a:t>
            </a:r>
            <a:r>
              <a:rPr sz="2000" spc="5" dirty="0">
                <a:latin typeface="+mj-lt"/>
                <a:cs typeface="Lucida Sans Unicode"/>
              </a:rPr>
              <a:t>and/or </a:t>
            </a:r>
            <a:r>
              <a:rPr sz="2000" dirty="0">
                <a:latin typeface="+mj-lt"/>
                <a:cs typeface="Lucida Sans Unicode"/>
              </a:rPr>
              <a:t>to a</a:t>
            </a:r>
            <a:r>
              <a:rPr sz="2000" spc="-204" dirty="0">
                <a:latin typeface="+mj-lt"/>
                <a:cs typeface="Lucida Sans Unicode"/>
              </a:rPr>
              <a:t> </a:t>
            </a:r>
            <a:r>
              <a:rPr sz="2000" spc="-5" dirty="0">
                <a:latin typeface="+mj-lt"/>
                <a:cs typeface="Lucida Sans Unicode"/>
              </a:rPr>
              <a:t>co-applicant(s</a:t>
            </a:r>
            <a:r>
              <a:rPr sz="2000" spc="-5" dirty="0" smtClean="0">
                <a:latin typeface="+mj-lt"/>
                <a:cs typeface="Lucida Sans Unicode"/>
              </a:rPr>
              <a:t>)</a:t>
            </a:r>
            <a:r>
              <a:rPr lang="en-US" sz="2000" spc="-5" dirty="0" smtClean="0">
                <a:latin typeface="+mj-lt"/>
                <a:cs typeface="Lucida Sans Unicode"/>
              </a:rPr>
              <a:t>.</a:t>
            </a:r>
            <a:endParaRPr sz="2000" dirty="0">
              <a:latin typeface="+mj-lt"/>
              <a:cs typeface="Lucida Sans Unicode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876550" y="495300"/>
            <a:ext cx="3581400" cy="619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0875" y="1901571"/>
            <a:ext cx="2473325" cy="12439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400" spc="-10" dirty="0" smtClean="0">
                <a:solidFill>
                  <a:srgbClr val="404040"/>
                </a:solidFill>
                <a:latin typeface="Lucida Sans Unicode"/>
                <a:cs typeface="Lucida Sans Unicode"/>
              </a:rPr>
              <a:t>Associates</a:t>
            </a:r>
            <a:endParaRPr sz="2400" dirty="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32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260350" algn="l"/>
              </a:tabLst>
            </a:pPr>
            <a:r>
              <a:rPr sz="2400" spc="-10" dirty="0" smtClean="0">
                <a:solidFill>
                  <a:srgbClr val="404040"/>
                </a:solidFill>
                <a:latin typeface="Lucida Sans Unicode"/>
                <a:cs typeface="Lucida Sans Unicode"/>
              </a:rPr>
              <a:t>C</a:t>
            </a:r>
            <a:r>
              <a:rPr sz="2400" spc="20" dirty="0" smtClean="0">
                <a:solidFill>
                  <a:srgbClr val="404040"/>
                </a:solidFill>
                <a:latin typeface="Lucida Sans Unicode"/>
                <a:cs typeface="Lucida Sans Unicode"/>
              </a:rPr>
              <a:t>o</a:t>
            </a:r>
            <a:r>
              <a:rPr sz="2400" spc="5" dirty="0" smtClean="0">
                <a:solidFill>
                  <a:srgbClr val="404040"/>
                </a:solidFill>
                <a:latin typeface="Lucida Sans Unicode"/>
                <a:cs typeface="Lucida Sans Unicode"/>
              </a:rPr>
              <a:t>n</a:t>
            </a:r>
            <a:r>
              <a:rPr sz="2400" dirty="0" smtClean="0">
                <a:solidFill>
                  <a:srgbClr val="404040"/>
                </a:solidFill>
                <a:latin typeface="Lucida Sans Unicode"/>
                <a:cs typeface="Lucida Sans Unicode"/>
              </a:rPr>
              <a:t>tr</a:t>
            </a:r>
            <a:r>
              <a:rPr sz="2400" spc="10" dirty="0" smtClean="0">
                <a:solidFill>
                  <a:srgbClr val="404040"/>
                </a:solidFill>
                <a:latin typeface="Lucida Sans Unicode"/>
                <a:cs typeface="Lucida Sans Unicode"/>
              </a:rPr>
              <a:t>a</a:t>
            </a:r>
            <a:r>
              <a:rPr sz="2400" spc="-35" dirty="0" smtClean="0">
                <a:solidFill>
                  <a:srgbClr val="404040"/>
                </a:solidFill>
                <a:latin typeface="Lucida Sans Unicode"/>
                <a:cs typeface="Lucida Sans Unicode"/>
              </a:rPr>
              <a:t>c</a:t>
            </a:r>
            <a:r>
              <a:rPr sz="2400" dirty="0" smtClean="0">
                <a:solidFill>
                  <a:srgbClr val="404040"/>
                </a:solidFill>
                <a:latin typeface="Lucida Sans Unicode"/>
                <a:cs typeface="Lucida Sans Unicode"/>
              </a:rPr>
              <a:t>t</a:t>
            </a:r>
            <a:r>
              <a:rPr sz="2400" spc="20" dirty="0" smtClean="0">
                <a:solidFill>
                  <a:srgbClr val="404040"/>
                </a:solidFill>
                <a:latin typeface="Lucida Sans Unicode"/>
                <a:cs typeface="Lucida Sans Unicode"/>
              </a:rPr>
              <a:t>o</a:t>
            </a:r>
            <a:r>
              <a:rPr sz="2400" spc="-10" dirty="0" smtClean="0">
                <a:solidFill>
                  <a:srgbClr val="404040"/>
                </a:solidFill>
                <a:latin typeface="Lucida Sans Unicode"/>
                <a:cs typeface="Lucida Sans Unicode"/>
              </a:rPr>
              <a:t>r</a:t>
            </a:r>
            <a:r>
              <a:rPr sz="2400" dirty="0" smtClean="0">
                <a:solidFill>
                  <a:srgbClr val="404040"/>
                </a:solidFill>
                <a:latin typeface="Lucida Sans Unicode"/>
                <a:cs typeface="Lucida Sans Unicode"/>
              </a:rPr>
              <a:t>s</a:t>
            </a:r>
            <a:endParaRPr sz="2400" dirty="0">
              <a:latin typeface="Lucida Sans Unicode"/>
              <a:cs typeface="Lucida Sans Unicode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219325" y="495300"/>
            <a:ext cx="4895850" cy="619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2343150" y="495300"/>
            <a:ext cx="4572000" cy="619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457200" y="1114425"/>
            <a:ext cx="838200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In order to be eligible for a grant, the lead applicant must:</a:t>
            </a:r>
          </a:p>
          <a:p>
            <a:r>
              <a:rPr lang="en-US" sz="1400" dirty="0"/>
              <a:t>•	be a legal person;</a:t>
            </a:r>
          </a:p>
          <a:p>
            <a:r>
              <a:rPr lang="en-US" sz="1400" dirty="0"/>
              <a:t>•	be non-profit-making;</a:t>
            </a:r>
          </a:p>
          <a:p>
            <a:r>
              <a:rPr lang="en-US" sz="1400" dirty="0"/>
              <a:t>•	be established in Montenegro and/or Kosovo;</a:t>
            </a:r>
          </a:p>
          <a:p>
            <a:r>
              <a:rPr lang="en-US" sz="1400" dirty="0"/>
              <a:t>•	be operational for at least 12 months before the deadline for submission of this call for proposal;</a:t>
            </a:r>
          </a:p>
          <a:p>
            <a:r>
              <a:rPr lang="en-US" sz="1400" dirty="0"/>
              <a:t>•	be directly responsible for the preparation and management of the action with the co-applicant(s) and affiliated entity(</a:t>
            </a:r>
            <a:r>
              <a:rPr lang="en-US" sz="1400" dirty="0" err="1"/>
              <a:t>ies</a:t>
            </a:r>
            <a:r>
              <a:rPr lang="en-US" sz="1400" dirty="0"/>
              <a:t>), not acting as an intermediary </a:t>
            </a:r>
            <a:r>
              <a:rPr lang="en-US" sz="1400" b="1" dirty="0" smtClean="0"/>
              <a:t>and</a:t>
            </a:r>
          </a:p>
          <a:p>
            <a:endParaRPr lang="en-US" sz="1400" b="1" dirty="0"/>
          </a:p>
          <a:p>
            <a:r>
              <a:rPr lang="en-US" sz="1400" dirty="0" smtClean="0"/>
              <a:t>Belong </a:t>
            </a:r>
            <a:r>
              <a:rPr lang="en-US" sz="1400" dirty="0"/>
              <a:t>to one of the following categories: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local </a:t>
            </a:r>
            <a:r>
              <a:rPr lang="en-US" sz="1400" dirty="0"/>
              <a:t>authorities  and their </a:t>
            </a:r>
            <a:r>
              <a:rPr lang="en-US" sz="1400" dirty="0" smtClean="0"/>
              <a:t>institutions,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associations </a:t>
            </a:r>
            <a:r>
              <a:rPr lang="en-US" sz="1400" dirty="0"/>
              <a:t>of </a:t>
            </a:r>
            <a:r>
              <a:rPr lang="en-US" sz="1400" dirty="0" smtClean="0"/>
              <a:t>municipalities,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development agencies,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local </a:t>
            </a:r>
            <a:r>
              <a:rPr lang="en-US" sz="1400" dirty="0"/>
              <a:t>business support </a:t>
            </a:r>
            <a:r>
              <a:rPr lang="en-US" sz="1400" dirty="0" err="1" smtClean="0"/>
              <a:t>organisations</a:t>
            </a:r>
            <a:r>
              <a:rPr lang="en-US" sz="1400" dirty="0" smtClean="0"/>
              <a:t>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tourism </a:t>
            </a:r>
            <a:r>
              <a:rPr lang="en-US" sz="1400" dirty="0"/>
              <a:t>and cultural </a:t>
            </a:r>
            <a:r>
              <a:rPr lang="en-US" sz="1400" dirty="0" err="1" smtClean="0"/>
              <a:t>organisations</a:t>
            </a:r>
            <a:r>
              <a:rPr lang="en-US" sz="1400" dirty="0" smtClean="0"/>
              <a:t>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NGOs,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public </a:t>
            </a:r>
            <a:r>
              <a:rPr lang="en-US" sz="1400" dirty="0"/>
              <a:t>and private bodies supporting the </a:t>
            </a:r>
            <a:r>
              <a:rPr lang="en-US" sz="1400" dirty="0" smtClean="0"/>
              <a:t>workforce,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vocational </a:t>
            </a:r>
            <a:r>
              <a:rPr lang="en-US" sz="1400" dirty="0"/>
              <a:t>and technical training </a:t>
            </a:r>
            <a:r>
              <a:rPr lang="en-US" sz="1400" dirty="0" smtClean="0"/>
              <a:t>institutions,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bodies </a:t>
            </a:r>
            <a:r>
              <a:rPr lang="en-US" sz="1400" dirty="0"/>
              <a:t>and </a:t>
            </a:r>
            <a:r>
              <a:rPr lang="en-US" sz="1400" dirty="0" err="1"/>
              <a:t>organisation</a:t>
            </a:r>
            <a:r>
              <a:rPr lang="en-US" sz="1400" dirty="0"/>
              <a:t> for nature </a:t>
            </a:r>
            <a:r>
              <a:rPr lang="en-US" sz="1400" dirty="0" smtClean="0"/>
              <a:t>protection,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public </a:t>
            </a:r>
            <a:r>
              <a:rPr lang="en-US" sz="1400" dirty="0"/>
              <a:t>bodies responsible for water </a:t>
            </a:r>
            <a:r>
              <a:rPr lang="en-US" sz="1400" dirty="0" smtClean="0"/>
              <a:t>management,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fire/emergency </a:t>
            </a:r>
            <a:r>
              <a:rPr lang="en-US" sz="1400" dirty="0"/>
              <a:t>services, schools, </a:t>
            </a:r>
            <a:r>
              <a:rPr lang="en-US" sz="1400" dirty="0" smtClean="0"/>
              <a:t>colleges,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Universities </a:t>
            </a:r>
            <a:r>
              <a:rPr lang="en-US" sz="1400" dirty="0"/>
              <a:t>and research canters including vocations and technical training institutions.</a:t>
            </a:r>
          </a:p>
          <a:p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92</TotalTime>
  <Words>1718</Words>
  <Application>Microsoft Office PowerPoint</Application>
  <PresentationFormat>On-screen Show (4:3)</PresentationFormat>
  <Paragraphs>275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</vt:lpstr>
      <vt:lpstr>Century Gothic</vt:lpstr>
      <vt:lpstr>Lucida Sans Unicode</vt:lpstr>
      <vt:lpstr>Times New Roman</vt:lpstr>
      <vt:lpstr>Verdana</vt:lpstr>
      <vt:lpstr>Wingdings</vt:lpstr>
      <vt:lpstr>Wingdings 3</vt:lpstr>
      <vt:lpstr>Wisp</vt:lpstr>
      <vt:lpstr>Cross-Border Cooperation Programme Montenegro-Kosovo for the years 2014  and 2015</vt:lpstr>
      <vt:lpstr>PowerPoint Presentation</vt:lpstr>
      <vt:lpstr>PowerPoint Presentation</vt:lpstr>
      <vt:lpstr>The Programme area in Montenegro covers the following Municipalities: Andrijevica, Bar, Berane, Bijelo Polje, Gusinje, Kolašin, Mojkovac, Petnjica, Plav, Podgorica, Rožaje and Ulcinj.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Examples of eligible types of actions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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Ministry of Finance of Montenegro Directorate for Finance and Contracting of the EU assistance funds</dc:title>
  <dc:creator>sladjana.pesic</dc:creator>
  <cp:lastModifiedBy>Iva Vujovic</cp:lastModifiedBy>
  <cp:revision>13</cp:revision>
  <dcterms:created xsi:type="dcterms:W3CDTF">2017-03-14T10:24:41Z</dcterms:created>
  <dcterms:modified xsi:type="dcterms:W3CDTF">2017-03-27T07:55:29Z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2016-07-25T00:00:00Z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2017-03-14T00:00:00Z</vt:filetime>
  </property>
</Properties>
</file>