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97" r:id="rId2"/>
    <p:sldId id="296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13" r:id="rId19"/>
    <p:sldId id="314" r:id="rId20"/>
    <p:sldId id="31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zana.jovanovic" initials="z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1350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8DD83-FA67-4764-9396-B8530E724AA9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311A6-6457-453B-AB13-258F55CBB6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851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311A6-6457-453B-AB13-258F55CBB6F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229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311A6-6457-453B-AB13-258F55CBB6F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465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D5BB13E-C723-4273-BA99-ED04BABBF9B7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5BB13E-C723-4273-BA99-ED04BABBF9B7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5BB13E-C723-4273-BA99-ED04BABBF9B7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5BB13E-C723-4273-BA99-ED04BABBF9B7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5BB13E-C723-4273-BA99-ED04BABBF9B7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5BB13E-C723-4273-BA99-ED04BABBF9B7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5BB13E-C723-4273-BA99-ED04BABBF9B7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5BB13E-C723-4273-BA99-ED04BABBF9B7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5BB13E-C723-4273-BA99-ED04BABBF9B7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D5BB13E-C723-4273-BA99-ED04BABBF9B7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D5BB13E-C723-4273-BA99-ED04BABBF9B7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D5BB13E-C723-4273-BA99-ED04BABBF9B7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1752599"/>
          </a:xfrm>
        </p:spPr>
        <p:txBody>
          <a:bodyPr>
            <a:normAutofit/>
          </a:bodyPr>
          <a:lstStyle/>
          <a:p>
            <a:pPr algn="ctr"/>
            <a:r>
              <a:rPr lang="en-US" sz="2000" b="0" dirty="0" smtClean="0"/>
              <a:t>Ministry of Finance of Montenegro</a:t>
            </a:r>
            <a:br>
              <a:rPr lang="en-US" sz="2000" b="0" dirty="0" smtClean="0"/>
            </a:br>
            <a:r>
              <a:rPr lang="en-US" sz="2000" b="0" dirty="0" smtClean="0"/>
              <a:t>Directorate for Finance and Contracting of the EU assistance funds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819401"/>
            <a:ext cx="7772400" cy="1219200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en-US" sz="8600" b="1" dirty="0" smtClean="0"/>
              <a:t>Cross-Border Cooperation </a:t>
            </a:r>
            <a:r>
              <a:rPr lang="en-US" sz="8600" b="1" dirty="0" err="1" smtClean="0"/>
              <a:t>Programme</a:t>
            </a:r>
            <a:r>
              <a:rPr lang="en-US" sz="8600" b="1" dirty="0" smtClean="0"/>
              <a:t> </a:t>
            </a:r>
          </a:p>
          <a:p>
            <a:pPr algn="ctr"/>
            <a:r>
              <a:rPr lang="en-US" sz="8600" b="1" dirty="0" smtClean="0"/>
              <a:t>Montenegro-</a:t>
            </a:r>
            <a:r>
              <a:rPr lang="sr-Latn-ME" sz="8600" b="1" dirty="0" smtClean="0"/>
              <a:t>Kosovo</a:t>
            </a:r>
            <a:r>
              <a:rPr lang="en-US" sz="8600" b="1" dirty="0" smtClean="0"/>
              <a:t> for the years 2014 and 2015</a:t>
            </a:r>
          </a:p>
          <a:p>
            <a:pPr algn="ctr"/>
            <a:endParaRPr lang="en-US" sz="8600" b="1" dirty="0" smtClean="0"/>
          </a:p>
          <a:p>
            <a:pPr algn="ctr"/>
            <a:r>
              <a:rPr lang="en-US" sz="8600" b="1" dirty="0" smtClean="0"/>
              <a:t>1</a:t>
            </a:r>
            <a:r>
              <a:rPr lang="en-US" sz="8600" b="1" baseline="30000" dirty="0" smtClean="0"/>
              <a:t>st</a:t>
            </a:r>
            <a:r>
              <a:rPr lang="en-US" sz="8600" b="1" dirty="0" smtClean="0"/>
              <a:t> Call for Proposals</a:t>
            </a:r>
          </a:p>
          <a:p>
            <a:pPr algn="ctr"/>
            <a:endParaRPr lang="en-US" sz="8600" b="1" dirty="0" smtClean="0"/>
          </a:p>
          <a:p>
            <a:pPr algn="ctr"/>
            <a:endParaRPr lang="en-US" sz="8600" b="1" dirty="0" smtClean="0"/>
          </a:p>
          <a:p>
            <a:pPr algn="ctr"/>
            <a:r>
              <a:rPr lang="en-US" sz="8600" b="1" dirty="0" smtClean="0"/>
              <a:t>Information session</a:t>
            </a:r>
          </a:p>
          <a:p>
            <a:endParaRPr lang="en-US" dirty="0"/>
          </a:p>
        </p:txBody>
      </p:sp>
      <p:pic>
        <p:nvPicPr>
          <p:cNvPr id="4" name="Picture 1" descr="Description: untitl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533400"/>
            <a:ext cx="1219200" cy="7620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457200"/>
            <a:ext cx="1600200" cy="8382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533401"/>
            <a:ext cx="12192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Co-applicant(s):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Identity, </a:t>
            </a:r>
          </a:p>
          <a:p>
            <a:r>
              <a:rPr lang="en-US" dirty="0" smtClean="0"/>
              <a:t>Capacity to manage and implement actions (by sector and geographical area),</a:t>
            </a:r>
          </a:p>
          <a:p>
            <a:r>
              <a:rPr lang="en-US" dirty="0" smtClean="0"/>
              <a:t>Mandate for co-applicant(s).</a:t>
            </a:r>
          </a:p>
          <a:p>
            <a:endParaRPr lang="en-US" b="1" dirty="0" smtClean="0"/>
          </a:p>
          <a:p>
            <a:r>
              <a:rPr lang="en-US" b="1" dirty="0" smtClean="0"/>
              <a:t>Affiliated entity(</a:t>
            </a:r>
            <a:r>
              <a:rPr lang="en-US" b="1" dirty="0" err="1" smtClean="0"/>
              <a:t>ies</a:t>
            </a:r>
            <a:r>
              <a:rPr lang="en-US" b="1" dirty="0" smtClean="0"/>
              <a:t>):</a:t>
            </a:r>
          </a:p>
          <a:p>
            <a:endParaRPr lang="en-US" b="1" dirty="0" smtClean="0"/>
          </a:p>
          <a:p>
            <a:r>
              <a:rPr lang="en-US" dirty="0" smtClean="0"/>
              <a:t>Identity, </a:t>
            </a:r>
          </a:p>
          <a:p>
            <a:r>
              <a:rPr lang="en-US" dirty="0" smtClean="0"/>
              <a:t>Capacity to manage and implement actions (by sector and geographical area),</a:t>
            </a:r>
          </a:p>
          <a:p>
            <a:r>
              <a:rPr lang="en-US" dirty="0" smtClean="0"/>
              <a:t>Affiliated entity(</a:t>
            </a:r>
            <a:r>
              <a:rPr lang="en-US" dirty="0" err="1" smtClean="0"/>
              <a:t>ies</a:t>
            </a:r>
            <a:r>
              <a:rPr lang="en-US" dirty="0" smtClean="0"/>
              <a:t>) statement.</a:t>
            </a:r>
          </a:p>
          <a:p>
            <a:endParaRPr lang="en-US" b="1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Grant Application Form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b="1" dirty="0" smtClean="0"/>
              <a:t>2. Checklist for the Full Application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b="1" dirty="0" smtClean="0"/>
              <a:t>3. Declaration by the lead applicant for the Full Application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Grant Application Form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be updated during project implementation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Overall objective - impact</a:t>
            </a:r>
          </a:p>
          <a:p>
            <a:r>
              <a:rPr lang="en-US" dirty="0" smtClean="0"/>
              <a:t>Specific objective(s) – outcome(s)</a:t>
            </a:r>
          </a:p>
          <a:p>
            <a:r>
              <a:rPr lang="en-US" dirty="0" smtClean="0"/>
              <a:t>Outputs</a:t>
            </a:r>
          </a:p>
          <a:p>
            <a:r>
              <a:rPr lang="en-US" dirty="0" smtClean="0"/>
              <a:t>Activities</a:t>
            </a:r>
          </a:p>
          <a:p>
            <a:r>
              <a:rPr lang="en-US" dirty="0" smtClean="0"/>
              <a:t>Indicators </a:t>
            </a:r>
          </a:p>
          <a:p>
            <a:r>
              <a:rPr lang="en-US" dirty="0" smtClean="0"/>
              <a:t>Sources and means of verification</a:t>
            </a:r>
          </a:p>
          <a:p>
            <a:r>
              <a:rPr lang="en-US" dirty="0" smtClean="0"/>
              <a:t>Assumptions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Logframe</a:t>
            </a:r>
            <a:r>
              <a:rPr lang="en-US" dirty="0" smtClean="0"/>
              <a:t> matrix of the project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Supporting documents for eligibility check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To be submitted only by provisionally selected applicants </a:t>
            </a:r>
          </a:p>
          <a:p>
            <a:endParaRPr lang="en-US" dirty="0" smtClean="0"/>
          </a:p>
          <a:p>
            <a:r>
              <a:rPr lang="en-US" dirty="0" smtClean="0"/>
              <a:t>LEF must be followed by statute / law on the relevant body establishment </a:t>
            </a:r>
          </a:p>
          <a:p>
            <a:endParaRPr lang="en-US" dirty="0" smtClean="0"/>
          </a:p>
          <a:p>
            <a:r>
              <a:rPr lang="en-US" dirty="0" smtClean="0"/>
              <a:t>FIF must be signed and stamped by the bank representative/ bank statement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Legal Entity File and Financial Identification Form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Annex G: II - General conditions applicable to European Union-financed grant contracts for external actions 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dirty="0" smtClean="0"/>
              <a:t>Not subject to change</a:t>
            </a:r>
          </a:p>
          <a:p>
            <a:endParaRPr lang="en-US" dirty="0" smtClean="0"/>
          </a:p>
          <a:p>
            <a:r>
              <a:rPr lang="en-US" dirty="0" smtClean="0"/>
              <a:t>Prescribes all relevant issues related to implementation of the actions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Documents for information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Annex G: IV - Procurement by grant Beneficiaries in the context of</a:t>
            </a:r>
            <a:br>
              <a:rPr lang="en-GB" b="1" dirty="0" smtClean="0"/>
            </a:br>
            <a:r>
              <a:rPr lang="en-GB" b="1" dirty="0" smtClean="0"/>
              <a:t>European Union external actions</a:t>
            </a:r>
          </a:p>
          <a:p>
            <a:endParaRPr lang="en-GB" b="1" dirty="0" smtClean="0"/>
          </a:p>
          <a:p>
            <a:r>
              <a:rPr lang="en-GB" dirty="0" smtClean="0"/>
              <a:t>Procurement principles must be respected!</a:t>
            </a:r>
          </a:p>
          <a:p>
            <a:r>
              <a:rPr lang="en-GB" dirty="0" smtClean="0"/>
              <a:t>The nationality rule (except for experts)</a:t>
            </a:r>
          </a:p>
          <a:p>
            <a:r>
              <a:rPr lang="en-GB" dirty="0" smtClean="0"/>
              <a:t>The rule of origin (except for procurements under 100.000 EUR)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Documents for information 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b="1" dirty="0" smtClean="0"/>
              <a:t>Annex G: IX – Transfer of ownership of assets</a:t>
            </a:r>
          </a:p>
          <a:p>
            <a:pPr>
              <a:buNone/>
            </a:pPr>
            <a:endParaRPr lang="en-US" b="1" dirty="0" smtClean="0"/>
          </a:p>
          <a:p>
            <a:r>
              <a:rPr lang="en-GB" dirty="0" smtClean="0"/>
              <a:t>Item &gt; EUR 5 000 – to be sent with final report</a:t>
            </a:r>
          </a:p>
          <a:p>
            <a:r>
              <a:rPr lang="en-GB" dirty="0" smtClean="0"/>
              <a:t>Item &lt; EUR 5 000 – to be kept in the beneficiary’s archive</a:t>
            </a:r>
          </a:p>
          <a:p>
            <a:endParaRPr lang="en-GB" dirty="0" smtClean="0"/>
          </a:p>
          <a:p>
            <a:r>
              <a:rPr lang="en-GB" b="1" dirty="0" smtClean="0"/>
              <a:t>Annex G: V – Standard Request for Payment</a:t>
            </a:r>
          </a:p>
          <a:p>
            <a:r>
              <a:rPr lang="en-GB" b="1" dirty="0" smtClean="0"/>
              <a:t>Annex G: VI a, b, c – Narrative and financial reports </a:t>
            </a:r>
            <a:r>
              <a:rPr lang="en-GB" dirty="0" smtClean="0"/>
              <a:t>(to be sent every 4 months)</a:t>
            </a:r>
          </a:p>
          <a:p>
            <a:endParaRPr lang="en-GB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Documents for information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Annex G: VII - Expenditure Verification Report</a:t>
            </a:r>
          </a:p>
          <a:p>
            <a:r>
              <a:rPr lang="en-US" dirty="0" smtClean="0"/>
              <a:t>Necessary for all grants above  EUR 100.000</a:t>
            </a:r>
          </a:p>
          <a:p>
            <a:endParaRPr lang="en-US" dirty="0" smtClean="0"/>
          </a:p>
          <a:p>
            <a:r>
              <a:rPr lang="en-US" b="1" dirty="0" smtClean="0"/>
              <a:t>Annex G: Special Conditions </a:t>
            </a:r>
          </a:p>
          <a:p>
            <a:r>
              <a:rPr lang="en-US" dirty="0" smtClean="0"/>
              <a:t>Grant contract </a:t>
            </a:r>
          </a:p>
          <a:p>
            <a:endParaRPr lang="en-US" dirty="0" smtClean="0"/>
          </a:p>
          <a:p>
            <a:r>
              <a:rPr lang="en-US" b="1" dirty="0" smtClean="0"/>
              <a:t>Annex H: Daily allowance rates </a:t>
            </a:r>
          </a:p>
          <a:p>
            <a:r>
              <a:rPr lang="en-US" dirty="0" smtClean="0"/>
              <a:t>Adopted by the EC - not to be exceeded by grant beneficiaries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Documents for information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Annex J: Information on the tax regime </a:t>
            </a:r>
          </a:p>
          <a:p>
            <a:endParaRPr lang="en-US" dirty="0" smtClean="0"/>
          </a:p>
          <a:p>
            <a:r>
              <a:rPr lang="en-US" dirty="0" smtClean="0"/>
              <a:t>VAT is not an eligible cost, except if not recoverable by any other means</a:t>
            </a:r>
          </a:p>
          <a:p>
            <a:endParaRPr lang="en-US" dirty="0" smtClean="0"/>
          </a:p>
          <a:p>
            <a:r>
              <a:rPr lang="en-US" b="1" dirty="0" smtClean="0"/>
              <a:t>Guidelines for VAT exemption </a:t>
            </a:r>
            <a:r>
              <a:rPr lang="en-US" dirty="0" smtClean="0"/>
              <a:t>– available at the website of the Ministry of Finance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Documents for information 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Annex K: </a:t>
            </a:r>
            <a:r>
              <a:rPr lang="en-GB" b="1" dirty="0" smtClean="0"/>
              <a:t>Guidelines and Checklist for assessing</a:t>
            </a:r>
            <a:r>
              <a:rPr lang="en-US" b="1" dirty="0" smtClean="0"/>
              <a:t> </a:t>
            </a:r>
            <a:r>
              <a:rPr lang="en-GB" b="1" dirty="0" smtClean="0"/>
              <a:t>action budgets and simplified cost options for Union financed grant contracts</a:t>
            </a:r>
          </a:p>
          <a:p>
            <a:endParaRPr lang="en-GB" b="1" dirty="0" smtClean="0"/>
          </a:p>
          <a:p>
            <a:pPr algn="just">
              <a:buNone/>
            </a:pPr>
            <a:r>
              <a:rPr lang="en-GB" dirty="0" smtClean="0"/>
              <a:t>Simplified cost options may take the form of:</a:t>
            </a:r>
          </a:p>
          <a:p>
            <a:pPr algn="just">
              <a:buNone/>
            </a:pPr>
            <a:endParaRPr lang="en-US" dirty="0" smtClean="0"/>
          </a:p>
          <a:p>
            <a:pPr algn="just"/>
            <a:r>
              <a:rPr lang="en-GB" dirty="0" smtClean="0"/>
              <a:t>unit costs,</a:t>
            </a:r>
          </a:p>
          <a:p>
            <a:pPr algn="just"/>
            <a:r>
              <a:rPr lang="en-GB" dirty="0" smtClean="0"/>
              <a:t>lump sums,</a:t>
            </a:r>
          </a:p>
          <a:p>
            <a:r>
              <a:rPr lang="en-GB" dirty="0" smtClean="0"/>
              <a:t>flat-rate financing,</a:t>
            </a:r>
          </a:p>
          <a:p>
            <a:r>
              <a:rPr lang="en-GB" dirty="0" smtClean="0"/>
              <a:t>apportionment for costs related to field offices.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Documents for information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533401"/>
            <a:ext cx="7772400" cy="1676399"/>
          </a:xfrm>
        </p:spPr>
        <p:txBody>
          <a:bodyPr>
            <a:noAutofit/>
          </a:bodyPr>
          <a:lstStyle/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Cross Border Cooperation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Programme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Montenegro-</a:t>
            </a:r>
            <a:r>
              <a:rPr lang="sr-Latn-M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Kosovo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Latn-M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sr-Latn-M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r-Latn-M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sr-Latn-M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GB" sz="20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r>
              <a:rPr lang="sr-Latn-M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Call for Proposals</a:t>
            </a:r>
            <a:br>
              <a:rPr lang="sr-Latn-M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r-Latn-M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Financial allocations 2014-2015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667000"/>
            <a:ext cx="7772400" cy="228600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Trebuchet MS (Body)"/>
              </a:rPr>
              <a:t>APPLICATION PACKAGE</a:t>
            </a:r>
            <a:endParaRPr lang="sr-Latn-ME" sz="3200" u="sng" dirty="0" smtClean="0">
              <a:latin typeface="Trebuchet MS (Body)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sz="4800" dirty="0" smtClean="0"/>
          </a:p>
          <a:p>
            <a:pPr algn="ctr">
              <a:buNone/>
            </a:pPr>
            <a:r>
              <a:rPr lang="en-US" sz="4800" b="1" dirty="0" smtClean="0"/>
              <a:t>Thank you for attention!</a:t>
            </a:r>
            <a:endParaRPr lang="en-US" sz="48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Guidelines for grant </a:t>
            </a:r>
            <a:r>
              <a:rPr lang="en-US" dirty="0"/>
              <a:t>a</a:t>
            </a:r>
            <a:r>
              <a:rPr lang="en-US" dirty="0" smtClean="0"/>
              <a:t>pplicants</a:t>
            </a:r>
          </a:p>
          <a:p>
            <a:endParaRPr lang="en-US" dirty="0" smtClean="0"/>
          </a:p>
          <a:p>
            <a:r>
              <a:rPr lang="en-US" b="1" dirty="0" smtClean="0"/>
              <a:t>Annexes:</a:t>
            </a:r>
          </a:p>
          <a:p>
            <a:endParaRPr lang="en-US" dirty="0" smtClean="0"/>
          </a:p>
          <a:p>
            <a:r>
              <a:rPr lang="en-US" dirty="0" smtClean="0"/>
              <a:t>Documents to be completed</a:t>
            </a:r>
          </a:p>
          <a:p>
            <a:r>
              <a:rPr lang="en-US" dirty="0" smtClean="0"/>
              <a:t>Documents for information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Content of the Application Package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Annex A: Grant Application Form</a:t>
            </a:r>
          </a:p>
          <a:p>
            <a:r>
              <a:rPr lang="en-US" dirty="0" smtClean="0"/>
              <a:t>Annex B: Budget</a:t>
            </a:r>
          </a:p>
          <a:p>
            <a:r>
              <a:rPr lang="en-US" dirty="0" smtClean="0"/>
              <a:t>Annex C: Logical Framework Matrix</a:t>
            </a:r>
          </a:p>
          <a:p>
            <a:r>
              <a:rPr lang="en-US" dirty="0" smtClean="0"/>
              <a:t>Annex D: Legal entity file (public)</a:t>
            </a:r>
          </a:p>
          <a:p>
            <a:r>
              <a:rPr lang="en-US" dirty="0" smtClean="0"/>
              <a:t>Annex D: Legal entity file (private)</a:t>
            </a:r>
          </a:p>
          <a:p>
            <a:r>
              <a:rPr lang="en-US" dirty="0" smtClean="0"/>
              <a:t>Annex E: Financial identification form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Documents to be completed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11891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Annex G:	Standard Grant Contract</a:t>
            </a:r>
            <a:endParaRPr lang="en-US" dirty="0" smtClean="0"/>
          </a:p>
          <a:p>
            <a:pPr>
              <a:buNone/>
            </a:pPr>
            <a:r>
              <a:rPr lang="en-GB" dirty="0" smtClean="0"/>
              <a:t>   - Annex II: general conditions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n-GB" dirty="0" smtClean="0"/>
              <a:t>- Annex IV: contract award rules</a:t>
            </a:r>
            <a:endParaRPr lang="en-US" dirty="0" smtClean="0"/>
          </a:p>
          <a:p>
            <a:pPr>
              <a:buNone/>
            </a:pPr>
            <a:r>
              <a:rPr lang="en-GB" dirty="0" smtClean="0"/>
              <a:t>   - Annex V:	standard request for payment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n-GB" dirty="0" smtClean="0"/>
              <a:t>- Annex VI: narrative and financial report</a:t>
            </a:r>
            <a:endParaRPr lang="en-US" dirty="0" smtClean="0"/>
          </a:p>
          <a:p>
            <a:pPr>
              <a:buNone/>
            </a:pPr>
            <a:r>
              <a:rPr lang="en-GB" dirty="0" smtClean="0"/>
              <a:t>   - Annex VII:</a:t>
            </a:r>
            <a:r>
              <a:rPr lang="en-GB" dirty="0"/>
              <a:t> </a:t>
            </a:r>
            <a:r>
              <a:rPr lang="en-GB" dirty="0" smtClean="0"/>
              <a:t>terms of reference for an expenditure verification of an EU financed grant contract for external action</a:t>
            </a:r>
            <a:endParaRPr lang="en-US" dirty="0" smtClean="0"/>
          </a:p>
          <a:p>
            <a:pPr>
              <a:buNone/>
            </a:pPr>
            <a:r>
              <a:rPr lang="en-GB" dirty="0" smtClean="0"/>
              <a:t>   - Annex IX: standard template for transfer of ownership of assets</a:t>
            </a:r>
            <a:endParaRPr lang="en-US" dirty="0" smtClean="0"/>
          </a:p>
          <a:p>
            <a:r>
              <a:rPr lang="en-GB" dirty="0" smtClean="0"/>
              <a:t>Annex H: daily allowance rates (Per diem)</a:t>
            </a:r>
            <a:endParaRPr lang="en-US" dirty="0" smtClean="0"/>
          </a:p>
          <a:p>
            <a:r>
              <a:rPr lang="en-GB" dirty="0" smtClean="0"/>
              <a:t>Annex J: information on the tax regime applicable to grant contracts signed under the call</a:t>
            </a:r>
            <a:endParaRPr lang="en-US" dirty="0" smtClean="0"/>
          </a:p>
          <a:p>
            <a:r>
              <a:rPr lang="en-GB" dirty="0" smtClean="0"/>
              <a:t>Annex K:</a:t>
            </a:r>
            <a:r>
              <a:rPr lang="en-GB" dirty="0"/>
              <a:t> G</a:t>
            </a:r>
            <a:r>
              <a:rPr lang="en-GB" dirty="0" smtClean="0"/>
              <a:t>uidelines and Checklist for assessing Budget and Simplified cost options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Documents for information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Part A: 1. Concept Note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Maximum 5 pages</a:t>
            </a:r>
          </a:p>
          <a:p>
            <a:endParaRPr lang="en-US" dirty="0" smtClean="0"/>
          </a:p>
          <a:p>
            <a:r>
              <a:rPr lang="en-US" b="1" dirty="0" smtClean="0"/>
              <a:t>Content: </a:t>
            </a:r>
          </a:p>
          <a:p>
            <a:endParaRPr lang="en-US" dirty="0" smtClean="0"/>
          </a:p>
          <a:p>
            <a:r>
              <a:rPr lang="en-US" dirty="0" smtClean="0"/>
              <a:t>Summary of the action</a:t>
            </a:r>
          </a:p>
          <a:p>
            <a:r>
              <a:rPr lang="en-US" dirty="0" smtClean="0"/>
              <a:t>Description of the action</a:t>
            </a:r>
          </a:p>
          <a:p>
            <a:r>
              <a:rPr lang="en-US" dirty="0" smtClean="0"/>
              <a:t>Relevance of the action (maximum 30 points)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Grant Application Form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2. Checklist for the Concept Note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Check whether all eligibility criteria and administrative requirements have been met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b="1" dirty="0" smtClean="0"/>
              <a:t>3. Declaration by the Lead Applicant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Grant Application Form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Part B: 1. Full Application Form </a:t>
            </a:r>
          </a:p>
          <a:p>
            <a:endParaRPr lang="en-US" b="1" dirty="0" smtClean="0"/>
          </a:p>
          <a:p>
            <a:r>
              <a:rPr lang="en-US" b="1" dirty="0" smtClean="0"/>
              <a:t>To be submitted only by applicants who receive invitation to submit full application</a:t>
            </a:r>
          </a:p>
          <a:p>
            <a:endParaRPr lang="en-US" dirty="0" smtClean="0"/>
          </a:p>
          <a:p>
            <a:r>
              <a:rPr lang="en-US" b="1" dirty="0" smtClean="0"/>
              <a:t>Content:</a:t>
            </a:r>
          </a:p>
          <a:p>
            <a:r>
              <a:rPr lang="en-US" dirty="0" smtClean="0"/>
              <a:t>General information</a:t>
            </a:r>
          </a:p>
          <a:p>
            <a:r>
              <a:rPr lang="en-US" dirty="0" smtClean="0"/>
              <a:t>Description of the action (methodology, action plan, sustainability, log frame matrix, budget)</a:t>
            </a:r>
          </a:p>
          <a:p>
            <a:r>
              <a:rPr lang="en-US" dirty="0" smtClean="0"/>
              <a:t>Lead applicants’, co-applicants’ and affiliated entity(</a:t>
            </a:r>
            <a:r>
              <a:rPr lang="en-US" dirty="0" err="1" smtClean="0"/>
              <a:t>ies</a:t>
            </a:r>
            <a:r>
              <a:rPr lang="en-US" dirty="0" smtClean="0"/>
              <a:t>) experience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Grant Application Form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Lead applicant: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dirty="0" smtClean="0"/>
              <a:t>Identity,</a:t>
            </a:r>
          </a:p>
          <a:p>
            <a:r>
              <a:rPr lang="en-US" dirty="0" smtClean="0"/>
              <a:t>Profile,</a:t>
            </a:r>
          </a:p>
          <a:p>
            <a:r>
              <a:rPr lang="en-US" dirty="0" smtClean="0"/>
              <a:t>Category,</a:t>
            </a:r>
          </a:p>
          <a:p>
            <a:r>
              <a:rPr lang="en-US" dirty="0" smtClean="0"/>
              <a:t>Sector,</a:t>
            </a:r>
          </a:p>
          <a:p>
            <a:r>
              <a:rPr lang="en-US" dirty="0" smtClean="0"/>
              <a:t>Target groups,</a:t>
            </a:r>
          </a:p>
          <a:p>
            <a:r>
              <a:rPr lang="en-US" b="1" dirty="0" smtClean="0"/>
              <a:t>Capacity to manage and implement actions </a:t>
            </a:r>
            <a:r>
              <a:rPr lang="en-US" dirty="0" smtClean="0"/>
              <a:t>(by sector and geographical area),</a:t>
            </a:r>
          </a:p>
          <a:p>
            <a:r>
              <a:rPr lang="en-US" b="1" dirty="0" smtClean="0"/>
              <a:t>Financial data,</a:t>
            </a:r>
          </a:p>
          <a:p>
            <a:r>
              <a:rPr lang="en-US" dirty="0" smtClean="0"/>
              <a:t>Number of staff.</a:t>
            </a:r>
          </a:p>
          <a:p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Grant Application Form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684</TotalTime>
  <Words>599</Words>
  <Application>Microsoft Office PowerPoint</Application>
  <PresentationFormat>On-screen Show (4:3)</PresentationFormat>
  <Paragraphs>163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Calibri</vt:lpstr>
      <vt:lpstr>Lucida Sans Unicode</vt:lpstr>
      <vt:lpstr>Trebuchet MS (Body)</vt:lpstr>
      <vt:lpstr>Verdana</vt:lpstr>
      <vt:lpstr>Wingdings 2</vt:lpstr>
      <vt:lpstr>Wingdings 3</vt:lpstr>
      <vt:lpstr>Concourse</vt:lpstr>
      <vt:lpstr>Ministry of Finance of Montenegro Directorate for Finance and Contracting of the EU assistance funds</vt:lpstr>
      <vt:lpstr>Cross Border Cooperation Programme Montenegro-Kosovo   1st Call for Proposals Financial allocations 2014-2015</vt:lpstr>
      <vt:lpstr>Content of the Application Package</vt:lpstr>
      <vt:lpstr>Documents to be completed</vt:lpstr>
      <vt:lpstr>Documents for information</vt:lpstr>
      <vt:lpstr>Grant Application Form</vt:lpstr>
      <vt:lpstr>Grant Application Form</vt:lpstr>
      <vt:lpstr>Grant Application Form</vt:lpstr>
      <vt:lpstr>Grant Application Form</vt:lpstr>
      <vt:lpstr>Grant Application Form</vt:lpstr>
      <vt:lpstr>Grant Application Form</vt:lpstr>
      <vt:lpstr>Logframe matrix of the project</vt:lpstr>
      <vt:lpstr>Legal Entity File and Financial Identification Form</vt:lpstr>
      <vt:lpstr>Documents for information </vt:lpstr>
      <vt:lpstr>Documents for information </vt:lpstr>
      <vt:lpstr>Documents for information</vt:lpstr>
      <vt:lpstr>Documents for information</vt:lpstr>
      <vt:lpstr>Documents for information </vt:lpstr>
      <vt:lpstr>Documents for information </vt:lpstr>
      <vt:lpstr>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vesna.lucic</dc:creator>
  <cp:lastModifiedBy>Iva Vujovic</cp:lastModifiedBy>
  <cp:revision>75</cp:revision>
  <dcterms:created xsi:type="dcterms:W3CDTF">2016-07-18T14:30:31Z</dcterms:created>
  <dcterms:modified xsi:type="dcterms:W3CDTF">2017-03-28T06:50:31Z</dcterms:modified>
</cp:coreProperties>
</file>