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97" r:id="rId2"/>
    <p:sldId id="296" r:id="rId3"/>
    <p:sldId id="298" r:id="rId4"/>
    <p:sldId id="257" r:id="rId5"/>
    <p:sldId id="299" r:id="rId6"/>
    <p:sldId id="267" r:id="rId7"/>
    <p:sldId id="291" r:id="rId8"/>
    <p:sldId id="268" r:id="rId9"/>
    <p:sldId id="289" r:id="rId10"/>
    <p:sldId id="290" r:id="rId11"/>
    <p:sldId id="293" r:id="rId12"/>
    <p:sldId id="272" r:id="rId13"/>
    <p:sldId id="273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5" r:id="rId23"/>
    <p:sldId id="287" r:id="rId2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na.jovanovic" initials="z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56" d="100"/>
          <a:sy n="56" d="100"/>
        </p:scale>
        <p:origin x="72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2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DD83-FA67-4764-9396-B8530E724AA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11A6-6457-453B-AB13-258F55CBB6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5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311A6-6457-453B-AB13-258F55CBB6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5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752599"/>
          </a:xfrm>
        </p:spPr>
        <p:txBody>
          <a:bodyPr>
            <a:normAutofit/>
          </a:bodyPr>
          <a:lstStyle/>
          <a:p>
            <a:pPr algn="ctr"/>
            <a:r>
              <a:rPr lang="en-US" sz="2000" b="0" dirty="0"/>
              <a:t>Ministry of Finance of Montenegro</a:t>
            </a:r>
            <a:br>
              <a:rPr lang="en-US" sz="2000" b="0" dirty="0"/>
            </a:br>
            <a:r>
              <a:rPr lang="en-US" sz="2000" b="0" dirty="0"/>
              <a:t>Directorate for Finance and Contracting of the EU assistance funds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772400" cy="199191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8600" b="1" dirty="0"/>
              <a:t>Cross-Border Cooperation </a:t>
            </a:r>
            <a:r>
              <a:rPr lang="en-US" sz="8600" b="1" dirty="0" err="1"/>
              <a:t>Programme</a:t>
            </a:r>
            <a:r>
              <a:rPr lang="en-US" sz="8600" b="1" dirty="0"/>
              <a:t> </a:t>
            </a:r>
          </a:p>
          <a:p>
            <a:pPr algn="ctr"/>
            <a:r>
              <a:rPr lang="en-US" sz="8600" b="1" dirty="0"/>
              <a:t>Montenegro-Kosovo for the years 2014 and 2015</a:t>
            </a:r>
          </a:p>
          <a:p>
            <a:pPr algn="ctr"/>
            <a:endParaRPr lang="en-US" sz="8600" b="1" dirty="0"/>
          </a:p>
          <a:p>
            <a:pPr algn="ctr"/>
            <a:r>
              <a:rPr lang="en-US" sz="8600" b="1" dirty="0"/>
              <a:t>1</a:t>
            </a:r>
            <a:r>
              <a:rPr lang="en-US" sz="8600" b="1" baseline="30000" dirty="0"/>
              <a:t>st</a:t>
            </a:r>
            <a:r>
              <a:rPr lang="en-US" sz="8600" b="1" dirty="0"/>
              <a:t> Call for Proposals</a:t>
            </a:r>
          </a:p>
          <a:p>
            <a:pPr algn="ctr"/>
            <a:endParaRPr lang="en-US" sz="8600" b="1" dirty="0"/>
          </a:p>
          <a:p>
            <a:pPr algn="ctr"/>
            <a:endParaRPr lang="en-US" sz="8600" b="1" dirty="0"/>
          </a:p>
          <a:p>
            <a:pPr algn="ctr"/>
            <a:r>
              <a:rPr lang="en-US" sz="8600" b="1" dirty="0"/>
              <a:t>Information session</a:t>
            </a:r>
          </a:p>
          <a:p>
            <a:endParaRPr lang="en-US" dirty="0"/>
          </a:p>
        </p:txBody>
      </p:sp>
      <p:pic>
        <p:nvPicPr>
          <p:cNvPr id="4" name="Picture 1" descr="Description: 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1219200" cy="762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57200"/>
            <a:ext cx="1600200" cy="838200"/>
          </a:xfrm>
          <a:prstGeom prst="rect">
            <a:avLst/>
          </a:prstGeom>
          <a:noFill/>
        </p:spPr>
      </p:pic>
      <p:pic>
        <p:nvPicPr>
          <p:cNvPr id="6" name="Picture 1" descr="imag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533400"/>
            <a:ext cx="990600" cy="762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5334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GB" b="1" dirty="0">
                <a:latin typeface="Trebuchet MS (Body)"/>
              </a:rPr>
              <a:t>flat-rate financing:</a:t>
            </a:r>
            <a:r>
              <a:rPr lang="en-GB" dirty="0">
                <a:latin typeface="Trebuchet MS (Body)"/>
              </a:rPr>
              <a:t> this covers specific categories of eligible costs which can be clearly identified (as indicated in the Budget at proposal stage) and are expressed as </a:t>
            </a:r>
            <a:r>
              <a:rPr lang="en-GB" u="sng" dirty="0">
                <a:latin typeface="Trebuchet MS (Body)"/>
              </a:rPr>
              <a:t>a percentage</a:t>
            </a:r>
            <a:r>
              <a:rPr lang="en-GB" dirty="0">
                <a:latin typeface="Trebuchet MS (Body)"/>
              </a:rPr>
              <a:t> of other eligible costs.</a:t>
            </a:r>
            <a:endParaRPr lang="en-US" dirty="0">
              <a:latin typeface="Trebuchet MS (Body)"/>
            </a:endParaRPr>
          </a:p>
          <a:p>
            <a:pPr marL="0" indent="0" algn="just">
              <a:buNone/>
            </a:pPr>
            <a:r>
              <a:rPr lang="en-GB" i="1" dirty="0">
                <a:latin typeface="Trebuchet MS (Body)"/>
              </a:rPr>
              <a:t>Example: local office costs and related expenses (</a:t>
            </a:r>
            <a:r>
              <a:rPr lang="en-GB" i="1" dirty="0" err="1">
                <a:latin typeface="Trebuchet MS (Body)"/>
              </a:rPr>
              <a:t>maintenance,security,shared</a:t>
            </a:r>
            <a:r>
              <a:rPr lang="en-GB" i="1" dirty="0">
                <a:latin typeface="Trebuchet MS (Body)"/>
              </a:rPr>
              <a:t> car etc.) charged as a percentage of staff costs, indirect costs, etc.</a:t>
            </a:r>
            <a:endParaRPr lang="en-US" dirty="0">
              <a:latin typeface="Trebuchet MS (Body)"/>
            </a:endParaRPr>
          </a:p>
          <a:p>
            <a:pPr marL="109728" indent="0" algn="just">
              <a:buNone/>
            </a:pPr>
            <a:r>
              <a:rPr lang="en-GB" i="1" u="sng" dirty="0">
                <a:latin typeface="Trebuchet MS (Body)"/>
              </a:rPr>
              <a:t>Per diems </a:t>
            </a:r>
            <a:r>
              <a:rPr lang="en-GB" dirty="0">
                <a:latin typeface="Trebuchet MS (Body)"/>
              </a:rPr>
              <a:t>are not considered as a simplified cost option for the purposes of Union financing when a Beneficiary reimburses a fixed amount to its staff in accordance with its staff rules and requests for the reimbursement of that amount in the Action Budget. Such per diems are considered actual costs.</a:t>
            </a:r>
            <a:endParaRPr lang="en-US" dirty="0">
              <a:latin typeface="Trebuchet MS (Body)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70560"/>
          </a:xfrm>
        </p:spPr>
        <p:txBody>
          <a:bodyPr>
            <a:normAutofit fontScale="90000"/>
          </a:bodyPr>
          <a:lstStyle/>
          <a:p>
            <a:r>
              <a:rPr lang="sr-Latn-ME" dirty="0">
                <a:latin typeface="Trebuchet MS (Body)"/>
              </a:rPr>
              <a:t>S</a:t>
            </a:r>
            <a:r>
              <a:rPr lang="en-US" dirty="0">
                <a:latin typeface="Trebuchet MS (Body)"/>
              </a:rPr>
              <a:t>I</a:t>
            </a:r>
            <a:r>
              <a:rPr lang="sr-Latn-ME" dirty="0">
                <a:latin typeface="Trebuchet MS (Body)"/>
              </a:rPr>
              <a:t>MPLIFIED</a:t>
            </a:r>
            <a:r>
              <a:rPr lang="en-US" dirty="0">
                <a:latin typeface="Trebuchet MS (Body)"/>
              </a:rPr>
              <a:t> cost</a:t>
            </a:r>
            <a:r>
              <a:rPr lang="sr-Latn-ME" dirty="0">
                <a:latin typeface="Trebuchet MS (Body)"/>
              </a:rPr>
              <a:t> OPTION</a:t>
            </a:r>
            <a:endParaRPr lang="en-US" dirty="0">
              <a:latin typeface="Trebuchet MS (Body)"/>
            </a:endParaRPr>
          </a:p>
        </p:txBody>
      </p:sp>
    </p:spTree>
    <p:extLst>
      <p:ext uri="{BB962C8B-B14F-4D97-AF65-F5344CB8AC3E}">
        <p14:creationId xmlns:p14="http://schemas.microsoft.com/office/powerpoint/2010/main" val="1694648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Applicants proposing simplified cost options must clearly indicate in the first worksheet  of the Action Budget , each heading/item of eligible costs concerned by this type of financing, i.e. state in capital letters "UNIT COST" (per month/flight etc.), "LUMP SUM", "FLAT RATE" or "APPORTIONMENT" in the Unit column.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cost OPTION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484632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>
                <a:latin typeface="Trebuchet MS (Body)"/>
              </a:rPr>
              <a:t>Budget for the action contains 6 main categories. These categories are divided in subcategories.</a:t>
            </a:r>
            <a:r>
              <a:rPr lang="sr-Latn-ME" dirty="0">
                <a:latin typeface="Trebuchet MS (Body)"/>
              </a:rPr>
              <a:t> </a:t>
            </a:r>
            <a:endParaRPr lang="en-US" dirty="0">
              <a:latin typeface="Trebuchet MS (Body)"/>
            </a:endParaRPr>
          </a:p>
          <a:p>
            <a:pPr algn="just"/>
            <a:r>
              <a:rPr lang="en-US" dirty="0">
                <a:latin typeface="Trebuchet MS (Body)"/>
              </a:rPr>
              <a:t>The first column explains the budget items needed in the project – rows can be added, but main categories and subcategories can not be changed.</a:t>
            </a:r>
          </a:p>
          <a:p>
            <a:pPr algn="just"/>
            <a:r>
              <a:rPr lang="en-US" dirty="0">
                <a:latin typeface="Trebuchet MS (Body)"/>
              </a:rPr>
              <a:t>The first part of the table is for all years, the second part is for the first year.</a:t>
            </a:r>
          </a:p>
          <a:p>
            <a:pPr algn="just"/>
            <a:r>
              <a:rPr lang="en-US" dirty="0">
                <a:latin typeface="Trebuchet MS (Body)"/>
              </a:rPr>
              <a:t>Each new item has a new number (</a:t>
            </a:r>
            <a:r>
              <a:rPr lang="en-US" dirty="0" err="1">
                <a:latin typeface="Trebuchet MS (Body)"/>
              </a:rPr>
              <a:t>eg</a:t>
            </a:r>
            <a:r>
              <a:rPr lang="en-US" dirty="0">
                <a:latin typeface="Trebuchet MS (Body)"/>
              </a:rPr>
              <a:t>. 1.1.1 Technical, Project Manager 1.1.1.1, 1.1.1.2 Project Assistant, etc.)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7239000" cy="6705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ME" dirty="0">
                <a:latin typeface="Trebuchet MS (Body)"/>
              </a:rPr>
              <a:t>BUDGET FOR THE ACTION</a:t>
            </a:r>
            <a:endParaRPr lang="en-US" dirty="0">
              <a:latin typeface="Trebuchet MS (Body)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ME" dirty="0">
                <a:latin typeface="ž"/>
              </a:rPr>
              <a:t>Staff budget line - only persons from grant beneficiary institution or co applicant institution</a:t>
            </a:r>
          </a:p>
          <a:p>
            <a:pPr algn="just"/>
            <a:r>
              <a:rPr lang="en-US" dirty="0">
                <a:latin typeface="ž"/>
              </a:rPr>
              <a:t>F</a:t>
            </a:r>
            <a:r>
              <a:rPr lang="sr-Latn-ME" dirty="0">
                <a:latin typeface="ž"/>
              </a:rPr>
              <a:t>or E</a:t>
            </a:r>
            <a:r>
              <a:rPr lang="en-US" dirty="0" err="1">
                <a:latin typeface="ž"/>
              </a:rPr>
              <a:t>mployees</a:t>
            </a:r>
            <a:r>
              <a:rPr lang="en-US" dirty="0">
                <a:latin typeface="ž"/>
              </a:rPr>
              <a:t> who are not full-time </a:t>
            </a:r>
            <a:r>
              <a:rPr lang="sr-Latn-ME" dirty="0">
                <a:latin typeface="ž"/>
              </a:rPr>
              <a:t>engaged on the project, </a:t>
            </a:r>
            <a:r>
              <a:rPr lang="en-US" dirty="0">
                <a:latin typeface="ž"/>
              </a:rPr>
              <a:t>percentage </a:t>
            </a:r>
            <a:r>
              <a:rPr lang="sr-Latn-ME" dirty="0">
                <a:latin typeface="ž"/>
              </a:rPr>
              <a:t>of engagement needs to be indicated in the budget</a:t>
            </a:r>
            <a:r>
              <a:rPr lang="en-US" dirty="0">
                <a:latin typeface="ž"/>
              </a:rPr>
              <a:t>.</a:t>
            </a:r>
          </a:p>
          <a:p>
            <a:pPr algn="just"/>
            <a:r>
              <a:rPr lang="en-US" dirty="0">
                <a:latin typeface="ž"/>
              </a:rPr>
              <a:t>The number of months shall be the total number of months during which the employee is engaged</a:t>
            </a:r>
            <a:r>
              <a:rPr lang="sr-Latn-ME" dirty="0">
                <a:latin typeface="ž"/>
              </a:rPr>
              <a:t>.</a:t>
            </a:r>
            <a:endParaRPr lang="en-US" dirty="0">
              <a:latin typeface="ž"/>
            </a:endParaRPr>
          </a:p>
          <a:p>
            <a:pPr algn="just"/>
            <a:r>
              <a:rPr lang="en-US" dirty="0">
                <a:latin typeface="Trebuchet MS (Headings)"/>
              </a:rPr>
              <a:t>Salaries of employees </a:t>
            </a:r>
            <a:r>
              <a:rPr lang="sr-Latn-ME" dirty="0">
                <a:latin typeface="Trebuchet MS (Headings)"/>
              </a:rPr>
              <a:t>indicated in the budget </a:t>
            </a:r>
            <a:r>
              <a:rPr lang="en-US" dirty="0">
                <a:latin typeface="Trebuchet MS (Headings)"/>
              </a:rPr>
              <a:t>should be </a:t>
            </a:r>
            <a:r>
              <a:rPr lang="sr-Latn-ME" dirty="0">
                <a:latin typeface="Trebuchet MS (Headings)"/>
              </a:rPr>
              <a:t>their </a:t>
            </a:r>
            <a:r>
              <a:rPr lang="en-US" dirty="0">
                <a:latin typeface="Trebuchet MS (Headings)"/>
              </a:rPr>
              <a:t>actual </a:t>
            </a:r>
            <a:r>
              <a:rPr lang="sr-Latn-ME" dirty="0">
                <a:latin typeface="Trebuchet MS (Headings)"/>
              </a:rPr>
              <a:t>gross </a:t>
            </a:r>
            <a:r>
              <a:rPr lang="en-US" dirty="0">
                <a:latin typeface="Trebuchet MS (Headings)"/>
              </a:rPr>
              <a:t>salaries</a:t>
            </a:r>
          </a:p>
          <a:p>
            <a:pPr algn="just"/>
            <a:r>
              <a:rPr lang="sr-Latn-ME" dirty="0">
                <a:latin typeface="Trebuchet MS (Headings)"/>
              </a:rPr>
              <a:t>G</a:t>
            </a:r>
            <a:r>
              <a:rPr lang="en-US" dirty="0" err="1">
                <a:latin typeface="Trebuchet MS (Headings)"/>
              </a:rPr>
              <a:t>ross</a:t>
            </a:r>
            <a:r>
              <a:rPr lang="en-US" dirty="0">
                <a:latin typeface="Trebuchet MS (Headings)"/>
              </a:rPr>
              <a:t> </a:t>
            </a:r>
            <a:r>
              <a:rPr lang="sr-Latn-ME" dirty="0">
                <a:latin typeface="Trebuchet MS (Headings)"/>
              </a:rPr>
              <a:t>salaries</a:t>
            </a:r>
            <a:r>
              <a:rPr lang="en-US" dirty="0">
                <a:latin typeface="Trebuchet MS (Headings)"/>
              </a:rPr>
              <a:t> (</a:t>
            </a:r>
            <a:r>
              <a:rPr lang="sr-Latn-ME" dirty="0">
                <a:latin typeface="Trebuchet MS (Headings)"/>
              </a:rPr>
              <a:t>net salaries </a:t>
            </a:r>
            <a:r>
              <a:rPr lang="en-US" dirty="0">
                <a:latin typeface="Trebuchet MS (Headings)"/>
              </a:rPr>
              <a:t>+ </a:t>
            </a:r>
            <a:r>
              <a:rPr lang="sr-Latn-ME" dirty="0">
                <a:latin typeface="Trebuchet MS (Headings)"/>
              </a:rPr>
              <a:t>social charges</a:t>
            </a:r>
            <a:r>
              <a:rPr lang="en-US" dirty="0">
                <a:latin typeface="Trebuchet MS (Headings)"/>
              </a:rPr>
              <a:t> + </a:t>
            </a:r>
            <a:r>
              <a:rPr lang="sr-Latn-ME" dirty="0">
                <a:latin typeface="Trebuchet MS (Headings)"/>
              </a:rPr>
              <a:t>income </a:t>
            </a:r>
            <a:r>
              <a:rPr lang="en-US" dirty="0">
                <a:latin typeface="Trebuchet MS (Headings)"/>
              </a:rPr>
              <a:t>tax</a:t>
            </a:r>
            <a:r>
              <a:rPr lang="sr-Latn-ME" dirty="0">
                <a:latin typeface="Trebuchet MS (Headings)"/>
              </a:rPr>
              <a:t>es etc</a:t>
            </a:r>
            <a:r>
              <a:rPr lang="en-US" dirty="0">
                <a:latin typeface="Trebuchet MS (Headings)"/>
              </a:rPr>
              <a:t>.)</a:t>
            </a:r>
          </a:p>
          <a:p>
            <a:pPr algn="just"/>
            <a:endParaRPr lang="en-US" dirty="0">
              <a:latin typeface="Trebuchet MS (Headings)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/>
          </a:bodyPr>
          <a:lstStyle/>
          <a:p>
            <a:r>
              <a:rPr lang="en-US" dirty="0">
                <a:latin typeface="Trebuchet MS (Headings)"/>
              </a:rPr>
              <a:t>Human resources: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ž"/>
              </a:rPr>
              <a:t>Per diem includes overnight accommodation, meals and local transport to </a:t>
            </a:r>
            <a:r>
              <a:rPr lang="sr-Latn-ME" dirty="0">
                <a:latin typeface="ž"/>
              </a:rPr>
              <a:t>staff</a:t>
            </a:r>
            <a:r>
              <a:rPr lang="en-US" dirty="0">
                <a:latin typeface="ž"/>
              </a:rPr>
              <a:t> members</a:t>
            </a:r>
            <a:r>
              <a:rPr lang="sr-Latn-ME" dirty="0">
                <a:latin typeface="ž"/>
              </a:rPr>
              <a:t>  </a:t>
            </a:r>
            <a:endParaRPr lang="en-US" dirty="0">
              <a:latin typeface="ž"/>
            </a:endParaRPr>
          </a:p>
          <a:p>
            <a:pPr algn="just"/>
            <a:r>
              <a:rPr lang="en-US" dirty="0">
                <a:latin typeface="ž"/>
              </a:rPr>
              <a:t>The maximum prescribed by EU rules – based on the country to which person is going.</a:t>
            </a:r>
          </a:p>
          <a:p>
            <a:pPr algn="just"/>
            <a:r>
              <a:rPr lang="en-US" dirty="0">
                <a:latin typeface="ž"/>
              </a:rPr>
              <a:t>The </a:t>
            </a:r>
            <a:r>
              <a:rPr lang="sr-Latn-ME" dirty="0">
                <a:latin typeface="ž"/>
              </a:rPr>
              <a:t>transportation</a:t>
            </a:r>
            <a:r>
              <a:rPr lang="en-US" dirty="0">
                <a:latin typeface="ž"/>
              </a:rPr>
              <a:t> </a:t>
            </a:r>
            <a:r>
              <a:rPr lang="sr-Latn-ME" dirty="0">
                <a:latin typeface="ž"/>
              </a:rPr>
              <a:t>costs are planned in the</a:t>
            </a:r>
            <a:r>
              <a:rPr lang="en-US" dirty="0">
                <a:latin typeface="ž"/>
              </a:rPr>
              <a:t> budget line</a:t>
            </a:r>
            <a:r>
              <a:rPr lang="sr-Latn-ME" dirty="0">
                <a:latin typeface="ž"/>
              </a:rPr>
              <a:t> </a:t>
            </a:r>
            <a:r>
              <a:rPr lang="en-US" dirty="0">
                <a:latin typeface="ž"/>
              </a:rPr>
              <a:t>-</a:t>
            </a:r>
            <a:r>
              <a:rPr lang="sr-Latn-ME" dirty="0">
                <a:latin typeface="ž"/>
              </a:rPr>
              <a:t> T</a:t>
            </a:r>
            <a:r>
              <a:rPr lang="en-US" dirty="0">
                <a:latin typeface="ž"/>
              </a:rPr>
              <a:t>ravel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rebuchet MS (Headings)"/>
              </a:rPr>
              <a:t>Human Resources - per diem: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rebuchet MS (Headings)"/>
              </a:rPr>
              <a:t>Public transport (bus, plane, train) - the actual amounts</a:t>
            </a:r>
          </a:p>
          <a:p>
            <a:pPr algn="just"/>
            <a:r>
              <a:rPr lang="en-US" dirty="0">
                <a:latin typeface="Trebuchet MS (Headings)"/>
              </a:rPr>
              <a:t>The use of private cars - € 0.25 </a:t>
            </a:r>
            <a:r>
              <a:rPr lang="sr-Latn-ME" dirty="0">
                <a:latin typeface="Trebuchet MS (Headings)"/>
              </a:rPr>
              <a:t>x fuel price x </a:t>
            </a:r>
            <a:r>
              <a:rPr lang="en-US" dirty="0">
                <a:latin typeface="Trebuchet MS (Headings)"/>
              </a:rPr>
              <a:t> km (includes fuel, tolls / toll / ferry, depreciation)</a:t>
            </a:r>
          </a:p>
          <a:p>
            <a:pPr algn="just"/>
            <a:r>
              <a:rPr lang="en-US" dirty="0">
                <a:latin typeface="Trebuchet MS (Headings)"/>
              </a:rPr>
              <a:t> The estimated number of kilometers should be indicated and justified.</a:t>
            </a:r>
          </a:p>
          <a:p>
            <a:pPr algn="just"/>
            <a:r>
              <a:rPr lang="en-US" dirty="0">
                <a:latin typeface="Trebuchet MS (Headings)"/>
              </a:rPr>
              <a:t>The use of a company car: / per trip / the real costs (fuel, tolls) should be </a:t>
            </a:r>
            <a:r>
              <a:rPr lang="en-US" dirty="0" err="1">
                <a:latin typeface="Trebuchet MS (Headings)"/>
              </a:rPr>
              <a:t>forseen</a:t>
            </a:r>
            <a:r>
              <a:rPr lang="en-US" dirty="0">
                <a:latin typeface="Trebuchet MS (Headings)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/>
          </a:bodyPr>
          <a:lstStyle/>
          <a:p>
            <a:r>
              <a:rPr lang="en-US" dirty="0">
                <a:latin typeface="ž"/>
              </a:rPr>
              <a:t>Travel expenses: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rebuchet MS (Headings)"/>
              </a:rPr>
              <a:t>Purchase of equipment and furniture</a:t>
            </a:r>
            <a:r>
              <a:rPr lang="sr-Latn-ME" dirty="0">
                <a:latin typeface="Trebuchet MS (Headings)"/>
              </a:rPr>
              <a:t>;</a:t>
            </a:r>
            <a:endParaRPr lang="en-US" dirty="0">
              <a:latin typeface="Trebuchet MS (Headings)"/>
            </a:endParaRPr>
          </a:p>
          <a:p>
            <a:pPr algn="just"/>
            <a:r>
              <a:rPr lang="sr-Latn-ME" dirty="0">
                <a:latin typeface="Trebuchet MS (Headings)"/>
              </a:rPr>
              <a:t>Each item should be specified</a:t>
            </a:r>
            <a:r>
              <a:rPr lang="en-US" dirty="0">
                <a:latin typeface="Trebuchet MS (Headings)"/>
              </a:rPr>
              <a:t> (ex. not furniture for the office, but a table, computer, chair, closet, shelf + number of pieces</a:t>
            </a:r>
            <a:r>
              <a:rPr lang="sr-Latn-ME" dirty="0">
                <a:latin typeface="Trebuchet MS (Headings)"/>
              </a:rPr>
              <a:t>, etc</a:t>
            </a:r>
            <a:r>
              <a:rPr lang="en-US" dirty="0">
                <a:latin typeface="Trebuchet MS (Headings)"/>
              </a:rPr>
              <a:t>)</a:t>
            </a:r>
            <a:r>
              <a:rPr lang="sr-Latn-ME" dirty="0">
                <a:latin typeface="Trebuchet MS (Headings)"/>
              </a:rPr>
              <a:t>;</a:t>
            </a:r>
            <a:endParaRPr lang="en-US" dirty="0">
              <a:latin typeface="Trebuchet MS (Headings)"/>
            </a:endParaRPr>
          </a:p>
          <a:p>
            <a:pPr algn="just"/>
            <a:r>
              <a:rPr lang="en-US" dirty="0">
                <a:latin typeface="Trebuchet MS (Headings)"/>
              </a:rPr>
              <a:t>In accordance with the actual market prices</a:t>
            </a:r>
          </a:p>
          <a:p>
            <a:pPr algn="just"/>
            <a:r>
              <a:rPr lang="sr-Latn-ME" dirty="0">
                <a:latin typeface="Trebuchet MS (Headings)"/>
              </a:rPr>
              <a:t>Market research should be done.</a:t>
            </a:r>
          </a:p>
          <a:p>
            <a:pPr algn="just"/>
            <a:r>
              <a:rPr lang="sr-Latn-ME" dirty="0">
                <a:latin typeface="Trebuchet MS (Headings)"/>
              </a:rPr>
              <a:t>Procurement procedures should be done according to PRAG</a:t>
            </a:r>
            <a:endParaRPr lang="en-US" dirty="0">
              <a:latin typeface="Trebuchet MS (Headings)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/>
          </a:bodyPr>
          <a:lstStyle/>
          <a:p>
            <a:r>
              <a:rPr lang="en-US" dirty="0">
                <a:latin typeface="Trebuchet MS (Headings)"/>
              </a:rPr>
              <a:t>Equipment and supplies: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ž"/>
              </a:rPr>
              <a:t>Only i</a:t>
            </a:r>
            <a:r>
              <a:rPr lang="sr-Latn-ME" dirty="0">
                <a:latin typeface="ž"/>
              </a:rPr>
              <a:t>n case </a:t>
            </a:r>
            <a:r>
              <a:rPr lang="en-US" dirty="0">
                <a:latin typeface="ž"/>
              </a:rPr>
              <a:t>of rent </a:t>
            </a:r>
            <a:r>
              <a:rPr lang="sr-Latn-ME" dirty="0">
                <a:latin typeface="ž"/>
              </a:rPr>
              <a:t>or </a:t>
            </a:r>
            <a:r>
              <a:rPr lang="en-US" dirty="0">
                <a:latin typeface="ž"/>
              </a:rPr>
              <a:t>establishing</a:t>
            </a:r>
            <a:r>
              <a:rPr lang="sr-Latn-ME" dirty="0">
                <a:latin typeface="ž"/>
              </a:rPr>
              <a:t> an </a:t>
            </a:r>
            <a:r>
              <a:rPr lang="en-US" dirty="0">
                <a:latin typeface="ž"/>
              </a:rPr>
              <a:t>office for the project</a:t>
            </a:r>
            <a:r>
              <a:rPr lang="sr-Latn-ME" dirty="0">
                <a:latin typeface="ž"/>
              </a:rPr>
              <a:t> needs</a:t>
            </a:r>
            <a:r>
              <a:rPr lang="en-US" dirty="0">
                <a:latin typeface="ž"/>
              </a:rPr>
              <a:t> </a:t>
            </a:r>
            <a:r>
              <a:rPr lang="sr-Latn-ME" dirty="0">
                <a:latin typeface="ž"/>
              </a:rPr>
              <a:t>and </a:t>
            </a:r>
            <a:r>
              <a:rPr lang="en-US" dirty="0">
                <a:latin typeface="ž"/>
              </a:rPr>
              <a:t>only the real costs incurred in implementing the project for the existing office</a:t>
            </a:r>
            <a:r>
              <a:rPr lang="sr-Latn-ME" dirty="0">
                <a:latin typeface="ž"/>
              </a:rPr>
              <a:t> can be shown.</a:t>
            </a:r>
            <a:endParaRPr lang="en-US" dirty="0">
              <a:latin typeface="ž"/>
            </a:endParaRPr>
          </a:p>
          <a:p>
            <a:pPr algn="just"/>
            <a:r>
              <a:rPr lang="sr-Latn-ME" dirty="0">
                <a:latin typeface="ž"/>
              </a:rPr>
              <a:t>Costs can only be j</a:t>
            </a:r>
            <a:r>
              <a:rPr lang="en-US" dirty="0" err="1">
                <a:latin typeface="ž"/>
              </a:rPr>
              <a:t>ustifi</a:t>
            </a:r>
            <a:r>
              <a:rPr lang="sr-Latn-ME" dirty="0">
                <a:latin typeface="ž"/>
              </a:rPr>
              <a:t>ed with</a:t>
            </a:r>
            <a:r>
              <a:rPr lang="en-US" dirty="0">
                <a:latin typeface="ž"/>
              </a:rPr>
              <a:t> the invoices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rebuchet MS (Headings)"/>
              </a:rPr>
              <a:t>Local office: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rebuchet MS (Headings)"/>
              </a:rPr>
              <a:t>Experts publications, conference expenses, audit, bookkeeping, visibility,</a:t>
            </a:r>
            <a:r>
              <a:rPr lang="sr-Latn-ME" dirty="0">
                <a:latin typeface="Trebuchet MS (Headings)"/>
              </a:rPr>
              <a:t> etc</a:t>
            </a:r>
            <a:r>
              <a:rPr lang="en-US" dirty="0">
                <a:latin typeface="Trebuchet MS (Headings)"/>
              </a:rPr>
              <a:t>.</a:t>
            </a:r>
          </a:p>
          <a:p>
            <a:pPr algn="just"/>
            <a:r>
              <a:rPr lang="en-US" dirty="0">
                <a:latin typeface="Trebuchet MS (Headings)"/>
              </a:rPr>
              <a:t>Expenditure verification - 1-3% of the contract value (required for the grant of more than 100,000 €)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/>
          </a:bodyPr>
          <a:lstStyle/>
          <a:p>
            <a:r>
              <a:rPr lang="en-US" dirty="0">
                <a:latin typeface="ž"/>
              </a:rPr>
              <a:t>Other costs / services: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u="sng" dirty="0">
                <a:latin typeface="ž"/>
              </a:rPr>
              <a:t>Contingency</a:t>
            </a:r>
          </a:p>
          <a:p>
            <a:pPr algn="just"/>
            <a:r>
              <a:rPr lang="en-US" dirty="0">
                <a:latin typeface="ž"/>
              </a:rPr>
              <a:t>For unforeseen expenses</a:t>
            </a:r>
          </a:p>
          <a:p>
            <a:pPr algn="just"/>
            <a:r>
              <a:rPr lang="en-US" dirty="0">
                <a:latin typeface="ž"/>
              </a:rPr>
              <a:t>5% of direct eligible costs</a:t>
            </a:r>
          </a:p>
          <a:p>
            <a:pPr algn="just"/>
            <a:r>
              <a:rPr lang="en-US" dirty="0">
                <a:latin typeface="ž"/>
              </a:rPr>
              <a:t> </a:t>
            </a:r>
            <a:r>
              <a:rPr lang="en-US" u="sng" dirty="0">
                <a:latin typeface="ž"/>
              </a:rPr>
              <a:t>Administrative</a:t>
            </a:r>
            <a:r>
              <a:rPr lang="sr-Latn-ME" u="sng" dirty="0">
                <a:latin typeface="ž"/>
              </a:rPr>
              <a:t> (indirect cost)</a:t>
            </a:r>
            <a:r>
              <a:rPr lang="en-US" u="sng" dirty="0">
                <a:latin typeface="ž"/>
              </a:rPr>
              <a:t> costs</a:t>
            </a:r>
          </a:p>
          <a:p>
            <a:pPr algn="just"/>
            <a:r>
              <a:rPr lang="en-US" dirty="0">
                <a:latin typeface="ž"/>
              </a:rPr>
              <a:t>7% of direct eligible costs</a:t>
            </a:r>
          </a:p>
          <a:p>
            <a:pPr algn="just"/>
            <a:r>
              <a:rPr lang="en-US" dirty="0">
                <a:latin typeface="ž"/>
              </a:rPr>
              <a:t>For items that are not listed in the top part of the budget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rebuchet MS (Headings)"/>
              </a:rPr>
              <a:t>Contingency and administrative expenses: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772400" cy="2514599"/>
          </a:xfrm>
        </p:spPr>
        <p:txBody>
          <a:bodyPr>
            <a:no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Border Cooperation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Montenegro-Kosovo </a:t>
            </a: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Call for Proposals</a:t>
            </a: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 allocations 2014-2015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sr-Latn-ME" sz="3200" b="1" dirty="0">
                <a:latin typeface="Trebuchet MS (Body)"/>
              </a:rPr>
              <a:t>BUDGE</a:t>
            </a:r>
            <a:r>
              <a:rPr lang="en-US" sz="3200" b="1" dirty="0">
                <a:latin typeface="Trebuchet MS (Body)"/>
              </a:rPr>
              <a:t>T</a:t>
            </a:r>
            <a:endParaRPr lang="sr-Latn-ME" sz="3200" u="sng" dirty="0">
              <a:latin typeface="Trebuchet MS (Body)"/>
            </a:endParaRPr>
          </a:p>
          <a:p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Marko </a:t>
            </a:r>
            <a:r>
              <a:rPr lang="sr-Latn-M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Đukić</a:t>
            </a:r>
          </a:p>
          <a:p>
            <a:r>
              <a:rPr lang="sr-Latn-ME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 (Body)"/>
              </a:rPr>
              <a:t>Financial controller</a:t>
            </a:r>
          </a:p>
          <a:p>
            <a:r>
              <a:rPr lang="sr-Latn-ME" sz="1800" dirty="0">
                <a:latin typeface="Trebuchet MS (Body)"/>
              </a:rPr>
              <a:t>Directorate for Finance and Contracting of the EU Assisstance Funds (CFCU), Ministry of Finance of Montenegr</a:t>
            </a:r>
            <a:r>
              <a:rPr lang="en-US" sz="1800" dirty="0">
                <a:latin typeface="Trebuchet MS (Body)"/>
              </a:rPr>
              <a:t>o</a:t>
            </a:r>
            <a:endParaRPr lang="en-US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sr-Latn-ME" sz="2800" dirty="0">
                <a:latin typeface="Trebuchet MS (Headings)"/>
              </a:rPr>
              <a:t>E</a:t>
            </a:r>
            <a:r>
              <a:rPr lang="en-US" sz="2800" dirty="0">
                <a:latin typeface="Trebuchet MS (Headings)"/>
              </a:rPr>
              <a:t>ach cost should </a:t>
            </a:r>
            <a:r>
              <a:rPr lang="sr-Latn-ME" sz="2800" dirty="0">
                <a:latin typeface="Trebuchet MS (Headings)"/>
              </a:rPr>
              <a:t>be </a:t>
            </a:r>
            <a:r>
              <a:rPr lang="en-US" sz="2800" dirty="0">
                <a:latin typeface="Trebuchet MS (Headings)"/>
              </a:rPr>
              <a:t>clearly explain</a:t>
            </a:r>
            <a:r>
              <a:rPr lang="sr-Latn-ME" sz="2800" dirty="0">
                <a:latin typeface="Trebuchet MS (Headings)"/>
              </a:rPr>
              <a:t>ed.</a:t>
            </a:r>
            <a:endParaRPr lang="en-US" sz="2800" dirty="0">
              <a:latin typeface="Trebuchet MS (Headings)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2800" dirty="0">
                <a:latin typeface="Trebuchet MS (Headings)"/>
              </a:rPr>
              <a:t>The left column of the table (</a:t>
            </a:r>
            <a:r>
              <a:rPr lang="sr-Latn-ME" sz="2800" dirty="0">
                <a:latin typeface="Trebuchet MS (Headings)"/>
              </a:rPr>
              <a:t>Costs</a:t>
            </a:r>
            <a:r>
              <a:rPr lang="en-US" sz="2800" dirty="0">
                <a:latin typeface="Trebuchet MS (Headings)"/>
              </a:rPr>
              <a:t>) - must be identical to </a:t>
            </a:r>
            <a:r>
              <a:rPr lang="sr-Latn-ME" sz="2800" dirty="0">
                <a:latin typeface="Trebuchet MS (Headings)"/>
              </a:rPr>
              <a:t>costs which are listed</a:t>
            </a:r>
            <a:r>
              <a:rPr lang="en-US" sz="2800" dirty="0">
                <a:latin typeface="Trebuchet MS (Headings)"/>
              </a:rPr>
              <a:t> in Sheet 1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800" dirty="0">
                <a:latin typeface="Trebuchet MS (Headings)"/>
              </a:rPr>
              <a:t>Central column of the table (Clarification of </a:t>
            </a:r>
            <a:r>
              <a:rPr lang="sr-Latn-ME" sz="2800" dirty="0">
                <a:latin typeface="Trebuchet MS (Headings)"/>
              </a:rPr>
              <a:t>the budget</a:t>
            </a:r>
            <a:r>
              <a:rPr lang="en-US" sz="2800" dirty="0">
                <a:latin typeface="Trebuchet MS (Headings)"/>
              </a:rPr>
              <a:t> </a:t>
            </a:r>
            <a:r>
              <a:rPr lang="sr-Latn-ME" sz="2800" dirty="0">
                <a:latin typeface="Trebuchet MS (Headings)"/>
              </a:rPr>
              <a:t>items</a:t>
            </a:r>
            <a:r>
              <a:rPr lang="en-US" sz="2800" dirty="0">
                <a:latin typeface="Trebuchet MS (Headings)"/>
              </a:rPr>
              <a:t>) is a description of how the costs are related and necessary for implementation of the activities related to the project</a:t>
            </a:r>
            <a:r>
              <a:rPr lang="sr-Latn-ME" sz="2800" dirty="0">
                <a:latin typeface="Trebuchet MS (Headings)"/>
              </a:rPr>
              <a:t>.</a:t>
            </a:r>
            <a:endParaRPr lang="en-US" sz="2800" dirty="0">
              <a:latin typeface="Trebuchet MS (Headings)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2800" dirty="0">
                <a:solidFill>
                  <a:srgbClr val="FF0000"/>
                </a:solidFill>
                <a:latin typeface="Trebuchet MS (Headings)"/>
              </a:rPr>
              <a:t> </a:t>
            </a:r>
            <a:r>
              <a:rPr lang="en-US" sz="2800" dirty="0">
                <a:latin typeface="Trebuchet MS (Headings)"/>
              </a:rPr>
              <a:t>The right column of the table (Justification of</a:t>
            </a:r>
            <a:r>
              <a:rPr lang="sr-Latn-ME" sz="2800" dirty="0">
                <a:latin typeface="Trebuchet MS (Headings)"/>
              </a:rPr>
              <a:t> the estimated costs</a:t>
            </a:r>
            <a:r>
              <a:rPr lang="en-US" sz="2800" dirty="0">
                <a:latin typeface="Trebuchet MS (Headings)"/>
              </a:rPr>
              <a:t>) is calculation of the estimated costs</a:t>
            </a:r>
            <a:endParaRPr lang="en-US" dirty="0">
              <a:latin typeface="Trebuchet MS (Headings)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ž"/>
              </a:rPr>
              <a:t>Justification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ž"/>
              </a:rPr>
              <a:t>The table which lists the sources of project financing</a:t>
            </a:r>
          </a:p>
          <a:p>
            <a:pPr algn="just"/>
            <a:r>
              <a:rPr lang="en-US" dirty="0">
                <a:latin typeface="ž"/>
              </a:rPr>
              <a:t>Other contributions - the amount of applicant’s own financial </a:t>
            </a:r>
            <a:r>
              <a:rPr lang="sr-Latn-ME" dirty="0">
                <a:latin typeface="ž"/>
              </a:rPr>
              <a:t>contribution</a:t>
            </a:r>
            <a:r>
              <a:rPr lang="en-US" dirty="0">
                <a:latin typeface="ž"/>
              </a:rPr>
              <a:t> to the project</a:t>
            </a:r>
          </a:p>
          <a:p>
            <a:pPr algn="just"/>
            <a:r>
              <a:rPr lang="en-US" dirty="0">
                <a:latin typeface="ž"/>
              </a:rPr>
              <a:t>Percentages - format the column in percentages and 2 decimal places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>
            <a:normAutofit fontScale="90000"/>
          </a:bodyPr>
          <a:lstStyle/>
          <a:p>
            <a:r>
              <a:rPr lang="sr-Latn-ME" sz="3000" dirty="0">
                <a:latin typeface="Trebuchet MS (Headings)"/>
              </a:rPr>
              <a:t>Expected </a:t>
            </a:r>
            <a:r>
              <a:rPr lang="en-US" sz="3000" dirty="0">
                <a:latin typeface="Trebuchet MS (Headings)"/>
              </a:rPr>
              <a:t>Sources of </a:t>
            </a:r>
            <a:r>
              <a:rPr lang="sr-Latn-ME" sz="3000" dirty="0">
                <a:latin typeface="Trebuchet MS (Headings)"/>
              </a:rPr>
              <a:t>funding</a:t>
            </a:r>
            <a:r>
              <a:rPr lang="en-US" sz="3000" dirty="0">
                <a:latin typeface="Trebuchet MS (Headings)"/>
              </a:rPr>
              <a:t> </a:t>
            </a:r>
            <a:r>
              <a:rPr lang="sr-Latn-ME" sz="3000" dirty="0">
                <a:latin typeface="Trebuchet MS (Headings)"/>
              </a:rPr>
              <a:t>&amp; summary of estimated costs</a:t>
            </a:r>
            <a:endParaRPr lang="en-US" sz="3000" dirty="0">
              <a:latin typeface="Trebuchet MS (Headings)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rebuchet MS (Headings)"/>
              </a:rPr>
              <a:t>Unrealistic costs</a:t>
            </a:r>
          </a:p>
          <a:p>
            <a:pPr algn="just"/>
            <a:r>
              <a:rPr lang="en-US" dirty="0">
                <a:latin typeface="Trebuchet MS (Headings)"/>
              </a:rPr>
              <a:t>Unjustified costs</a:t>
            </a:r>
          </a:p>
          <a:p>
            <a:pPr algn="just"/>
            <a:r>
              <a:rPr lang="en-US" dirty="0">
                <a:latin typeface="Trebuchet MS (Headings)"/>
              </a:rPr>
              <a:t>Calculation errors</a:t>
            </a:r>
          </a:p>
          <a:p>
            <a:pPr algn="just"/>
            <a:r>
              <a:rPr lang="en-US" dirty="0">
                <a:latin typeface="Trebuchet MS (Headings)"/>
              </a:rPr>
              <a:t>Lack of ability </a:t>
            </a:r>
            <a:r>
              <a:rPr lang="en-US">
                <a:latin typeface="Trebuchet MS (Headings)"/>
              </a:rPr>
              <a:t>to </a:t>
            </a:r>
            <a:r>
              <a:rPr lang="en-US" smtClean="0">
                <a:latin typeface="Trebuchet MS (Headings)"/>
              </a:rPr>
              <a:t>foresee </a:t>
            </a:r>
            <a:r>
              <a:rPr lang="en-US" dirty="0">
                <a:latin typeface="Trebuchet MS (Headings)"/>
              </a:rPr>
              <a:t>expenses </a:t>
            </a:r>
          </a:p>
          <a:p>
            <a:pPr algn="just"/>
            <a:r>
              <a:rPr lang="en-US" dirty="0">
                <a:latin typeface="Trebuchet MS (Headings)"/>
              </a:rPr>
              <a:t>Wrong use of unit measure for certain budget items</a:t>
            </a:r>
          </a:p>
          <a:p>
            <a:pPr algn="just"/>
            <a:r>
              <a:rPr lang="en-US" dirty="0">
                <a:latin typeface="Trebuchet MS (Headings)"/>
              </a:rPr>
              <a:t>Costs planned under wrong budget 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en-US" dirty="0">
                <a:latin typeface="ž"/>
              </a:rPr>
              <a:t>Most common mistakes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6" y="304799"/>
            <a:ext cx="8610594" cy="44196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Thank you for your attention!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Budget</a:t>
            </a:r>
          </a:p>
          <a:p>
            <a:r>
              <a:rPr lang="en-US" dirty="0"/>
              <a:t>Costs-eligible and ineligible</a:t>
            </a:r>
          </a:p>
          <a:p>
            <a:r>
              <a:rPr lang="en-US" dirty="0"/>
              <a:t>Simplified cost option</a:t>
            </a:r>
          </a:p>
          <a:p>
            <a:r>
              <a:rPr lang="en-US" dirty="0"/>
              <a:t>Budget for the action</a:t>
            </a:r>
          </a:p>
          <a:p>
            <a:r>
              <a:rPr lang="en-US" dirty="0"/>
              <a:t>Justification</a:t>
            </a:r>
          </a:p>
          <a:p>
            <a:r>
              <a:rPr lang="en-US" dirty="0"/>
              <a:t>Sources of funding</a:t>
            </a:r>
          </a:p>
          <a:p>
            <a:r>
              <a:rPr lang="en-US"/>
              <a:t>Mistakes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4846320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en-GB" dirty="0"/>
              <a:t>The Budget is a </a:t>
            </a:r>
            <a:r>
              <a:rPr lang="en-GB" b="1" dirty="0"/>
              <a:t>planning</a:t>
            </a:r>
            <a:r>
              <a:rPr lang="en-GB" dirty="0"/>
              <a:t> tool. </a:t>
            </a:r>
            <a:endParaRPr lang="en-US" dirty="0"/>
          </a:p>
          <a:p>
            <a:pPr algn="just"/>
            <a:r>
              <a:rPr lang="en-US" dirty="0">
                <a:latin typeface="Trebuchet MS (Body)"/>
              </a:rPr>
              <a:t>Link between the planning, implementation and control of project activities (the basis for the financial </a:t>
            </a:r>
            <a:r>
              <a:rPr lang="sr-Latn-ME" dirty="0">
                <a:latin typeface="Trebuchet MS (Body)"/>
              </a:rPr>
              <a:t>reports</a:t>
            </a:r>
            <a:r>
              <a:rPr lang="en-US" dirty="0">
                <a:latin typeface="Trebuchet MS (Body)"/>
              </a:rPr>
              <a:t>)</a:t>
            </a:r>
          </a:p>
          <a:p>
            <a:pPr algn="just"/>
            <a:r>
              <a:rPr lang="sr-Latn-ME" dirty="0">
                <a:latin typeface="Trebuchet MS (Body)"/>
              </a:rPr>
              <a:t>Planning of </a:t>
            </a:r>
            <a:r>
              <a:rPr lang="en-US" dirty="0">
                <a:latin typeface="Trebuchet MS (Body)"/>
              </a:rPr>
              <a:t>costs is necessary for carrying out </a:t>
            </a:r>
            <a:r>
              <a:rPr lang="sr-Latn-ME" dirty="0">
                <a:latin typeface="Trebuchet MS (Body)"/>
              </a:rPr>
              <a:t>project </a:t>
            </a:r>
            <a:r>
              <a:rPr lang="en-US" dirty="0">
                <a:latin typeface="Trebuchet MS (Body)"/>
              </a:rPr>
              <a:t>activities</a:t>
            </a:r>
            <a:endParaRPr lang="sr-Latn-ME" dirty="0">
              <a:latin typeface="Trebuchet MS (Body)"/>
            </a:endParaRPr>
          </a:p>
          <a:p>
            <a:pPr algn="just"/>
            <a:r>
              <a:rPr lang="en-US" dirty="0">
                <a:latin typeface="Trebuchet MS (Body)"/>
              </a:rPr>
              <a:t>The description of items</a:t>
            </a:r>
            <a:r>
              <a:rPr lang="sr-Latn-ME" dirty="0">
                <a:latin typeface="Trebuchet MS (Body)"/>
              </a:rPr>
              <a:t>: </a:t>
            </a:r>
            <a:r>
              <a:rPr lang="en-US" dirty="0">
                <a:latin typeface="Trebuchet MS (Body)"/>
              </a:rPr>
              <a:t>detailed and broken down into their main components.</a:t>
            </a:r>
            <a:endParaRPr lang="sr-Latn-ME" dirty="0">
              <a:latin typeface="Trebuchet MS (Body)"/>
            </a:endParaRPr>
          </a:p>
          <a:p>
            <a:pPr algn="just"/>
            <a:r>
              <a:rPr lang="en-US" dirty="0">
                <a:latin typeface="Trebuchet MS (Body)"/>
              </a:rPr>
              <a:t>The number of units and the unit value must be specified for each item.</a:t>
            </a:r>
            <a:endParaRPr lang="sr-Latn-ME" dirty="0">
              <a:latin typeface="Trebuchet MS (Body)"/>
            </a:endParaRPr>
          </a:p>
          <a:p>
            <a:pPr algn="just"/>
            <a:r>
              <a:rPr lang="en-US" dirty="0">
                <a:latin typeface="Trebuchet MS (Body)"/>
              </a:rPr>
              <a:t>The budget has to include costs related to the Action as a whole, regardless of the  part financed by the Contracting Authority.</a:t>
            </a:r>
          </a:p>
          <a:p>
            <a:pPr algn="just"/>
            <a:r>
              <a:rPr lang="en-GB" dirty="0"/>
              <a:t>Actual expenditure incurred will be presented in the financial report and be compared with budgeted expenditure.</a:t>
            </a:r>
            <a:endParaRPr lang="en-US" dirty="0">
              <a:latin typeface="Trebuchet MS (Body)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239000" cy="746760"/>
          </a:xfrm>
        </p:spPr>
        <p:txBody>
          <a:bodyPr/>
          <a:lstStyle/>
          <a:p>
            <a:r>
              <a:rPr lang="en-US" dirty="0">
                <a:latin typeface="Trebuchet MS (Body)"/>
              </a:rPr>
              <a:t>B</a:t>
            </a:r>
            <a:r>
              <a:rPr lang="sr-Latn-ME" dirty="0">
                <a:latin typeface="Trebuchet MS (Body)"/>
              </a:rPr>
              <a:t>udget</a:t>
            </a:r>
            <a:endParaRPr lang="en-US" dirty="0">
              <a:latin typeface="Trebuchet MS (Body)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u="sng" dirty="0"/>
              <a:t>Thematic priority 1:</a:t>
            </a:r>
            <a:r>
              <a:rPr lang="en-GB" dirty="0"/>
              <a:t> Promoting employment, labour mobility and social and cultural inclusion across the border</a:t>
            </a:r>
            <a:endParaRPr lang="en-US" dirty="0"/>
          </a:p>
          <a:p>
            <a:pPr lvl="0"/>
            <a:r>
              <a:rPr lang="en-GB" dirty="0"/>
              <a:t>minimum amount:100,000 EUR  (EU contribution)</a:t>
            </a:r>
            <a:endParaRPr lang="en-US" dirty="0"/>
          </a:p>
          <a:p>
            <a:pPr lvl="0"/>
            <a:r>
              <a:rPr lang="en-GB" dirty="0"/>
              <a:t>maximum amount: 250,000EUR  (EU contribution)</a:t>
            </a:r>
            <a:endParaRPr lang="en-US" dirty="0"/>
          </a:p>
          <a:p>
            <a:r>
              <a:rPr lang="en-GB" u="sng" dirty="0"/>
              <a:t>Thematic priority 2:</a:t>
            </a:r>
            <a:r>
              <a:rPr lang="en-GB" dirty="0"/>
              <a:t> Protecting the environment, promoting climate change adaptation and mitigation, risk prevention and management</a:t>
            </a:r>
            <a:endParaRPr lang="en-US" dirty="0"/>
          </a:p>
          <a:p>
            <a:pPr lvl="0"/>
            <a:r>
              <a:rPr lang="en-GB" dirty="0"/>
              <a:t>minimum amount: 200,000EUR  (EU contribution)</a:t>
            </a:r>
            <a:endParaRPr lang="en-US" dirty="0"/>
          </a:p>
          <a:p>
            <a:pPr lvl="0"/>
            <a:r>
              <a:rPr lang="en-GB" dirty="0"/>
              <a:t>maximum amount: 350,000EUR  (EU contribution)</a:t>
            </a:r>
            <a:endParaRPr lang="en-US" dirty="0"/>
          </a:p>
          <a:p>
            <a:r>
              <a:rPr lang="en-GB" u="sng" dirty="0"/>
              <a:t>Thematic priority 3:</a:t>
            </a:r>
            <a:r>
              <a:rPr lang="en-GB" dirty="0"/>
              <a:t> Encouraging tourism and cultural and natural heritage</a:t>
            </a:r>
            <a:endParaRPr lang="en-US" dirty="0"/>
          </a:p>
          <a:p>
            <a:pPr lvl="0"/>
            <a:r>
              <a:rPr lang="en-GB" dirty="0"/>
              <a:t>minimum amount: 100,000EUR (EU contribution)</a:t>
            </a:r>
            <a:endParaRPr lang="en-US" dirty="0"/>
          </a:p>
          <a:p>
            <a:pPr lvl="0"/>
            <a:r>
              <a:rPr lang="en-GB" dirty="0"/>
              <a:t>maximum amount: 400,000EUR (EU contribution)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>
                <a:effectLst/>
                <a:latin typeface="Trebuchet MS (Body)"/>
              </a:rPr>
              <a:t>Size of grants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260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4846320"/>
          </a:xfrm>
        </p:spPr>
        <p:txBody>
          <a:bodyPr>
            <a:normAutofit/>
          </a:bodyPr>
          <a:lstStyle/>
          <a:p>
            <a:pPr algn="just"/>
            <a:r>
              <a:rPr lang="sr-Latn-ME" dirty="0">
                <a:latin typeface="Trebuchet MS (Body)"/>
              </a:rPr>
              <a:t>Eligible</a:t>
            </a:r>
            <a:r>
              <a:rPr lang="en-US" dirty="0">
                <a:latin typeface="Trebuchet MS (Body)"/>
              </a:rPr>
              <a:t> </a:t>
            </a:r>
          </a:p>
          <a:p>
            <a:pPr algn="just"/>
            <a:r>
              <a:rPr lang="en-US" dirty="0">
                <a:latin typeface="Trebuchet MS (Body)"/>
              </a:rPr>
              <a:t>Necessary for the implementation of the project and related activities</a:t>
            </a:r>
          </a:p>
          <a:p>
            <a:pPr algn="just"/>
            <a:r>
              <a:rPr lang="sr-Latn-ME" dirty="0">
                <a:latin typeface="Trebuchet MS (Body)"/>
              </a:rPr>
              <a:t>C</a:t>
            </a:r>
            <a:r>
              <a:rPr lang="en-US" dirty="0" err="1">
                <a:latin typeface="Trebuchet MS (Body)"/>
              </a:rPr>
              <a:t>ost</a:t>
            </a:r>
            <a:r>
              <a:rPr lang="sr-Latn-ME" dirty="0">
                <a:latin typeface="Trebuchet MS (Body)"/>
              </a:rPr>
              <a:t>s</a:t>
            </a:r>
            <a:r>
              <a:rPr lang="en-US" dirty="0">
                <a:latin typeface="Trebuchet MS (Body)"/>
              </a:rPr>
              <a:t> should be based on realistic</a:t>
            </a:r>
            <a:r>
              <a:rPr lang="sr-Latn-ME" dirty="0">
                <a:latin typeface="Trebuchet MS (Body)"/>
              </a:rPr>
              <a:t> market</a:t>
            </a:r>
            <a:r>
              <a:rPr lang="en-US" dirty="0">
                <a:latin typeface="Trebuchet MS (Body)"/>
              </a:rPr>
              <a:t> prices</a:t>
            </a:r>
          </a:p>
          <a:p>
            <a:pPr algn="just"/>
            <a:r>
              <a:rPr lang="en-US" dirty="0">
                <a:latin typeface="Trebuchet MS (Body)"/>
              </a:rPr>
              <a:t>W</a:t>
            </a:r>
            <a:r>
              <a:rPr lang="sr-Latn-ME" dirty="0">
                <a:latin typeface="Trebuchet MS (Body)"/>
              </a:rPr>
              <a:t>ithout </a:t>
            </a:r>
            <a:r>
              <a:rPr lang="en-US" dirty="0">
                <a:latin typeface="Trebuchet MS (Body)"/>
              </a:rPr>
              <a:t>VAT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8971" y="76200"/>
            <a:ext cx="7239000" cy="7467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ME" dirty="0">
                <a:latin typeface="Trebuchet MS (Body)"/>
              </a:rPr>
              <a:t>COSTS MUST BE</a:t>
            </a:r>
            <a:endParaRPr lang="en-US" dirty="0">
              <a:latin typeface="Trebuchet MS (Body)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endParaRPr lang="en-US" sz="4200" dirty="0"/>
          </a:p>
          <a:p>
            <a:pPr algn="just"/>
            <a:r>
              <a:rPr lang="en-US" sz="4200" dirty="0"/>
              <a:t>Eligible costs are actual costs incurred by the Beneficiary(</a:t>
            </a:r>
            <a:r>
              <a:rPr lang="en-US" sz="4200" dirty="0" err="1"/>
              <a:t>ies</a:t>
            </a:r>
            <a:r>
              <a:rPr lang="en-US" sz="4200" dirty="0"/>
              <a:t>) which meet all the following criteria:</a:t>
            </a:r>
          </a:p>
          <a:p>
            <a:pPr algn="just"/>
            <a:r>
              <a:rPr lang="en-US" sz="4200" dirty="0"/>
              <a:t>a)they are incurred during the implementation of the Action within implementation period</a:t>
            </a:r>
            <a:r>
              <a:rPr lang="sr-Latn-BA" sz="4200" dirty="0"/>
              <a:t>;</a:t>
            </a:r>
            <a:endParaRPr lang="en-US" sz="4200" dirty="0"/>
          </a:p>
          <a:p>
            <a:pPr algn="just"/>
            <a:r>
              <a:rPr lang="en-US" sz="4200" dirty="0"/>
              <a:t>b)they are indicated in the estimated overall budget for the Action;</a:t>
            </a:r>
          </a:p>
          <a:p>
            <a:pPr algn="just"/>
            <a:r>
              <a:rPr lang="en-US" sz="4200" dirty="0"/>
              <a:t>c)they are necessary for the implementation of the Action;</a:t>
            </a:r>
          </a:p>
          <a:p>
            <a:pPr algn="just"/>
            <a:r>
              <a:rPr lang="en-US" sz="4200" dirty="0"/>
              <a:t>d)they are identifiable and verifiable, in particular being recorded in the accounting records of the Beneficiary(</a:t>
            </a:r>
            <a:r>
              <a:rPr lang="en-US" sz="4200" dirty="0" err="1"/>
              <a:t>ies</a:t>
            </a:r>
            <a:r>
              <a:rPr lang="en-US" sz="4200" dirty="0"/>
              <a:t>)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Eligible costs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/>
          </a:p>
          <a:p>
            <a:r>
              <a:rPr lang="en-US" dirty="0"/>
              <a:t>a)</a:t>
            </a:r>
            <a:r>
              <a:rPr lang="sr-Latn-ME" dirty="0"/>
              <a:t>bank </a:t>
            </a:r>
            <a:r>
              <a:rPr lang="en-US" dirty="0"/>
              <a:t>charges;</a:t>
            </a:r>
          </a:p>
          <a:p>
            <a:r>
              <a:rPr lang="en-US" dirty="0"/>
              <a:t>b)provisions for losses, debts or potential future liabilities;</a:t>
            </a:r>
          </a:p>
          <a:p>
            <a:r>
              <a:rPr lang="en-US" dirty="0"/>
              <a:t>c)costs declared by the Beneficiary(</a:t>
            </a:r>
            <a:r>
              <a:rPr lang="en-US" dirty="0" err="1"/>
              <a:t>ies</a:t>
            </a:r>
            <a:r>
              <a:rPr lang="en-US" dirty="0"/>
              <a:t>) and </a:t>
            </a:r>
            <a:r>
              <a:rPr lang="en-US" dirty="0" err="1"/>
              <a:t>wich</a:t>
            </a:r>
            <a:r>
              <a:rPr lang="en-US" dirty="0"/>
              <a:t> are financed by another action or work </a:t>
            </a:r>
            <a:r>
              <a:rPr lang="en-US" dirty="0" err="1"/>
              <a:t>programme</a:t>
            </a:r>
            <a:r>
              <a:rPr lang="en-US" dirty="0"/>
              <a:t> receiving a European Union grant(including funding through the European Development Fund);</a:t>
            </a:r>
          </a:p>
          <a:p>
            <a:r>
              <a:rPr lang="en-US" dirty="0"/>
              <a:t>d)purchases of land or buildings, except where necessary for the direct implementation of the Action and according to the conditions specified in the Special </a:t>
            </a:r>
            <a:r>
              <a:rPr lang="en-US" dirty="0" err="1"/>
              <a:t>Conditions;in</a:t>
            </a:r>
            <a:r>
              <a:rPr lang="en-US" dirty="0"/>
              <a:t> all cases the ownership shall be transferred in accordance with Article 7.5, at the latest at the end of the Action</a:t>
            </a:r>
          </a:p>
          <a:p>
            <a:r>
              <a:rPr lang="en-US" dirty="0"/>
              <a:t>e)currency exchange losses;</a:t>
            </a:r>
          </a:p>
          <a:p>
            <a:r>
              <a:rPr lang="en-US" dirty="0"/>
              <a:t>f)financial support to third parties;</a:t>
            </a:r>
          </a:p>
          <a:p>
            <a:r>
              <a:rPr lang="en-US" dirty="0"/>
              <a:t>g)in kind contributions;</a:t>
            </a:r>
          </a:p>
          <a:p>
            <a:r>
              <a:rPr lang="en-US" dirty="0">
                <a:latin typeface="+mj-lt"/>
              </a:rPr>
              <a:t>Unacceptable costs can not be</a:t>
            </a:r>
            <a:r>
              <a:rPr lang="sr-Latn-ME" dirty="0">
                <a:latin typeface="+mj-lt"/>
              </a:rPr>
              <a:t> </a:t>
            </a:r>
            <a:r>
              <a:rPr lang="en-US" dirty="0">
                <a:latin typeface="+mj-lt"/>
              </a:rPr>
              <a:t>included in the project budget.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066800"/>
          </a:xfrm>
        </p:spPr>
        <p:txBody>
          <a:bodyPr>
            <a:normAutofit/>
          </a:bodyPr>
          <a:lstStyle/>
          <a:p>
            <a:r>
              <a:rPr lang="en-US" dirty="0">
                <a:latin typeface="Trebuchet MS (Body)"/>
              </a:rPr>
              <a:t>Ineligible costs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Latn-ME" dirty="0">
                <a:latin typeface="Trebuchet MS (Body)"/>
              </a:rPr>
              <a:t>It</a:t>
            </a:r>
            <a:r>
              <a:rPr lang="en-US" dirty="0">
                <a:latin typeface="Trebuchet MS (Body)"/>
              </a:rPr>
              <a:t> can be used</a:t>
            </a:r>
            <a:r>
              <a:rPr lang="sr-Latn-ME" dirty="0">
                <a:latin typeface="Trebuchet MS (Body)"/>
              </a:rPr>
              <a:t> </a:t>
            </a:r>
            <a:r>
              <a:rPr lang="en-US" dirty="0">
                <a:latin typeface="Trebuchet MS (Body)"/>
              </a:rPr>
              <a:t>in </a:t>
            </a:r>
            <a:r>
              <a:rPr lang="sr-Latn-ME" dirty="0">
                <a:latin typeface="Trebuchet MS (Body)"/>
              </a:rPr>
              <a:t>all </a:t>
            </a:r>
            <a:r>
              <a:rPr lang="en-US" dirty="0">
                <a:latin typeface="Trebuchet MS (Body)"/>
              </a:rPr>
              <a:t>budget head</a:t>
            </a:r>
            <a:r>
              <a:rPr lang="sr-Latn-ME" dirty="0">
                <a:latin typeface="Trebuchet MS (Body)"/>
              </a:rPr>
              <a:t>ings</a:t>
            </a:r>
            <a:endParaRPr lang="en-US" dirty="0">
              <a:latin typeface="Trebuchet MS (Body)"/>
            </a:endParaRPr>
          </a:p>
          <a:p>
            <a:pPr algn="just"/>
            <a:r>
              <a:rPr lang="en-US" dirty="0">
                <a:latin typeface="Trebuchet MS (Body)"/>
              </a:rPr>
              <a:t>The maximum amount of these costs in the total project budget </a:t>
            </a:r>
            <a:r>
              <a:rPr lang="sr-Latn-ME" dirty="0">
                <a:latin typeface="Trebuchet MS (Body)"/>
              </a:rPr>
              <a:t>can not exceed</a:t>
            </a:r>
            <a:r>
              <a:rPr lang="en-US" dirty="0">
                <a:latin typeface="Trebuchet MS (Body)"/>
              </a:rPr>
              <a:t> 60</a:t>
            </a:r>
            <a:r>
              <a:rPr lang="sr-Latn-ME" dirty="0">
                <a:latin typeface="Trebuchet MS (Body)"/>
              </a:rPr>
              <a:t>.</a:t>
            </a:r>
            <a:r>
              <a:rPr lang="en-US" dirty="0">
                <a:latin typeface="Trebuchet MS (Body)"/>
              </a:rPr>
              <a:t>000</a:t>
            </a:r>
            <a:r>
              <a:rPr lang="sr-Latn-ME" dirty="0">
                <a:latin typeface="Trebuchet MS (Body)"/>
              </a:rPr>
              <a:t>,00 €</a:t>
            </a:r>
            <a:endParaRPr lang="en-US" dirty="0">
              <a:latin typeface="Trebuchet MS (Body)"/>
            </a:endParaRPr>
          </a:p>
          <a:p>
            <a:pPr algn="just">
              <a:buNone/>
            </a:pPr>
            <a:r>
              <a:rPr lang="en-GB" dirty="0">
                <a:latin typeface="Trebuchet MS (Body)"/>
              </a:rPr>
              <a:t>Simplified cost options may take the form of:</a:t>
            </a:r>
            <a:endParaRPr lang="en-US" dirty="0">
              <a:latin typeface="Trebuchet MS (Body)"/>
            </a:endParaRPr>
          </a:p>
          <a:p>
            <a:pPr algn="just"/>
            <a:r>
              <a:rPr lang="en-GB" b="1" dirty="0">
                <a:latin typeface="Trebuchet MS (Body)"/>
              </a:rPr>
              <a:t>unit costs:</a:t>
            </a:r>
            <a:r>
              <a:rPr lang="en-GB" dirty="0">
                <a:latin typeface="Trebuchet MS (Body)"/>
              </a:rPr>
              <a:t> these cover all or certain specific categories of eligible costs which can be clearly identified (as indicated in the Budget at proposal stage) and are expressed in </a:t>
            </a:r>
            <a:r>
              <a:rPr lang="en-GB" u="sng" dirty="0">
                <a:latin typeface="Trebuchet MS (Body)"/>
              </a:rPr>
              <a:t>amounts per unit</a:t>
            </a:r>
            <a:r>
              <a:rPr lang="en-GB" dirty="0">
                <a:latin typeface="Trebuchet MS (Body)"/>
              </a:rPr>
              <a:t>.</a:t>
            </a:r>
            <a:endParaRPr lang="en-US" dirty="0">
              <a:latin typeface="Trebuchet MS (Body)"/>
            </a:endParaRPr>
          </a:p>
          <a:p>
            <a:pPr marL="0" indent="0" algn="just">
              <a:buNone/>
            </a:pPr>
            <a:r>
              <a:rPr lang="en-GB" i="1" dirty="0">
                <a:latin typeface="Trebuchet MS (Body)"/>
              </a:rPr>
              <a:t>Example:</a:t>
            </a:r>
            <a:r>
              <a:rPr lang="en-GB" dirty="0">
                <a:latin typeface="Trebuchet MS (Body)"/>
              </a:rPr>
              <a:t> </a:t>
            </a:r>
            <a:r>
              <a:rPr lang="en-GB" i="1" dirty="0"/>
              <a:t>unit costs for small local transportation or other expenses in rural areas (often in expense categories with many small value items and/or with  poor documentation) </a:t>
            </a:r>
            <a:r>
              <a:rPr lang="sr-Latn-ME" i="1" dirty="0"/>
              <a:t>,etc.</a:t>
            </a:r>
            <a:endParaRPr lang="en-US" dirty="0">
              <a:latin typeface="Trebuchet MS (Body)"/>
            </a:endParaRPr>
          </a:p>
          <a:p>
            <a:pPr algn="just"/>
            <a:r>
              <a:rPr lang="en-GB" b="1" dirty="0">
                <a:latin typeface="Trebuchet MS (Body)"/>
              </a:rPr>
              <a:t>lump sums: </a:t>
            </a:r>
            <a:r>
              <a:rPr lang="en-GB" dirty="0">
                <a:latin typeface="Trebuchet MS (Body)"/>
              </a:rPr>
              <a:t>these</a:t>
            </a:r>
            <a:r>
              <a:rPr lang="en-GB" b="1" dirty="0">
                <a:latin typeface="Trebuchet MS (Body)"/>
              </a:rPr>
              <a:t> </a:t>
            </a:r>
            <a:r>
              <a:rPr lang="en-GB" dirty="0">
                <a:latin typeface="Trebuchet MS (Body)"/>
              </a:rPr>
              <a:t>cover in </a:t>
            </a:r>
            <a:r>
              <a:rPr lang="en-GB" u="sng" dirty="0">
                <a:latin typeface="Trebuchet MS (Body)"/>
              </a:rPr>
              <a:t>global terms</a:t>
            </a:r>
            <a:r>
              <a:rPr lang="en-GB" dirty="0">
                <a:latin typeface="Trebuchet MS (Body)"/>
              </a:rPr>
              <a:t> all or certain specific categories of eligible costs which can be clearly identified  (as indicated in the Budget at proposal stage).</a:t>
            </a:r>
            <a:endParaRPr lang="en-US" dirty="0">
              <a:latin typeface="Trebuchet MS (Body)"/>
            </a:endParaRPr>
          </a:p>
          <a:p>
            <a:pPr marL="0" indent="0" algn="just">
              <a:buNone/>
            </a:pPr>
            <a:r>
              <a:rPr lang="en-GB" i="1" dirty="0">
                <a:latin typeface="Trebuchet MS (Body)"/>
              </a:rPr>
              <a:t>Example: global cost for the organisation of an opening event.</a:t>
            </a:r>
            <a:endParaRPr lang="en-US" dirty="0">
              <a:latin typeface="Trebuchet MS (Body)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70560"/>
          </a:xfrm>
        </p:spPr>
        <p:txBody>
          <a:bodyPr>
            <a:normAutofit fontScale="90000"/>
          </a:bodyPr>
          <a:lstStyle/>
          <a:p>
            <a:r>
              <a:rPr lang="sr-Latn-ME" dirty="0">
                <a:latin typeface="Trebuchet MS (Body)"/>
              </a:rPr>
              <a:t>S</a:t>
            </a:r>
            <a:r>
              <a:rPr lang="en-US" dirty="0">
                <a:latin typeface="Trebuchet MS (Body)"/>
              </a:rPr>
              <a:t>I</a:t>
            </a:r>
            <a:r>
              <a:rPr lang="sr-Latn-ME" dirty="0">
                <a:latin typeface="Trebuchet MS (Body)"/>
              </a:rPr>
              <a:t>MPLIFIED</a:t>
            </a:r>
            <a:r>
              <a:rPr lang="en-US" dirty="0">
                <a:latin typeface="Trebuchet MS (Body)"/>
              </a:rPr>
              <a:t> cost</a:t>
            </a:r>
            <a:r>
              <a:rPr lang="sr-Latn-ME" dirty="0">
                <a:latin typeface="Trebuchet MS (Body)"/>
              </a:rPr>
              <a:t> OPTION</a:t>
            </a:r>
            <a:endParaRPr lang="en-US" dirty="0">
              <a:latin typeface="Trebuchet MS (Body)"/>
            </a:endParaRPr>
          </a:p>
        </p:txBody>
      </p:sp>
    </p:spTree>
    <p:extLst>
      <p:ext uri="{BB962C8B-B14F-4D97-AF65-F5344CB8AC3E}">
        <p14:creationId xmlns:p14="http://schemas.microsoft.com/office/powerpoint/2010/main" val="2772608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</TotalTime>
  <Words>1433</Words>
  <Application>Microsoft Office PowerPoint</Application>
  <PresentationFormat>On-screen Show (4:3)</PresentationFormat>
  <Paragraphs>133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Calibri</vt:lpstr>
      <vt:lpstr>Courier New</vt:lpstr>
      <vt:lpstr>Lucida Sans Unicode</vt:lpstr>
      <vt:lpstr>Trebuchet MS (Body)</vt:lpstr>
      <vt:lpstr>Trebuchet MS (Headings)</vt:lpstr>
      <vt:lpstr>Verdana</vt:lpstr>
      <vt:lpstr>Wingdings 2</vt:lpstr>
      <vt:lpstr>Wingdings 3</vt:lpstr>
      <vt:lpstr>ž</vt:lpstr>
      <vt:lpstr>Concourse</vt:lpstr>
      <vt:lpstr>Ministry of Finance of Montenegro Directorate for Finance and Contracting of the EU assistance funds</vt:lpstr>
      <vt:lpstr>Cross Border Cooperation Programme Montenegro-Kosovo   1st Call for Proposals Financial allocations 2014-2015</vt:lpstr>
      <vt:lpstr>Content</vt:lpstr>
      <vt:lpstr>Budget</vt:lpstr>
      <vt:lpstr>Size of grants </vt:lpstr>
      <vt:lpstr>PowerPoint Presentation</vt:lpstr>
      <vt:lpstr>Eligible costs</vt:lpstr>
      <vt:lpstr>Ineligible costs</vt:lpstr>
      <vt:lpstr>SIMPLIFIED cost OPTION</vt:lpstr>
      <vt:lpstr>SIMPLIFIED cost OPTION</vt:lpstr>
      <vt:lpstr>SIMPLIFIED cost OPTION</vt:lpstr>
      <vt:lpstr>PowerPoint Presentation</vt:lpstr>
      <vt:lpstr>Human resources:</vt:lpstr>
      <vt:lpstr>Human Resources - per diem:</vt:lpstr>
      <vt:lpstr>Travel expenses:</vt:lpstr>
      <vt:lpstr>Equipment and supplies:</vt:lpstr>
      <vt:lpstr>Local office:</vt:lpstr>
      <vt:lpstr>Other costs / services:</vt:lpstr>
      <vt:lpstr>Contingency and administrative expenses:</vt:lpstr>
      <vt:lpstr>Justification</vt:lpstr>
      <vt:lpstr>Expected Sources of funding &amp; summary of estimated costs</vt:lpstr>
      <vt:lpstr>Most common mistakes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vesna.lucic</dc:creator>
  <cp:lastModifiedBy>Iva Vujovic</cp:lastModifiedBy>
  <cp:revision>88</cp:revision>
  <dcterms:created xsi:type="dcterms:W3CDTF">2016-07-18T14:30:31Z</dcterms:created>
  <dcterms:modified xsi:type="dcterms:W3CDTF">2017-03-28T06:49:39Z</dcterms:modified>
</cp:coreProperties>
</file>