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handoutMasterIdLst>
    <p:handoutMasterId r:id="rId28"/>
  </p:handoutMasterIdLst>
  <p:sldIdLst>
    <p:sldId id="297" r:id="rId2"/>
    <p:sldId id="296" r:id="rId3"/>
    <p:sldId id="298" r:id="rId4"/>
    <p:sldId id="257" r:id="rId5"/>
    <p:sldId id="267" r:id="rId6"/>
    <p:sldId id="291" r:id="rId7"/>
    <p:sldId id="268" r:id="rId8"/>
    <p:sldId id="289" r:id="rId9"/>
    <p:sldId id="290" r:id="rId10"/>
    <p:sldId id="272" r:id="rId11"/>
    <p:sldId id="302" r:id="rId12"/>
    <p:sldId id="303" r:id="rId13"/>
    <p:sldId id="308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309" r:id="rId22"/>
    <p:sldId id="282" r:id="rId23"/>
    <p:sldId id="310" r:id="rId24"/>
    <p:sldId id="285" r:id="rId25"/>
    <p:sldId id="287" r:id="rId26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ana.jovanovic" initials="z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24" autoAdjust="0"/>
  </p:normalViewPr>
  <p:slideViewPr>
    <p:cSldViewPr>
      <p:cViewPr varScale="1">
        <p:scale>
          <a:sx n="69" d="100"/>
          <a:sy n="69" d="100"/>
        </p:scale>
        <p:origin x="142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2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5A26A-F20A-41AF-8006-517081DD070B}" type="datetimeFigureOut">
              <a:rPr lang="en-US" smtClean="0"/>
              <a:t>18-Feb-19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AD86A9-22E9-46C0-9927-1C2E05B01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10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8DD83-FA67-4764-9396-B8530E724AA9}" type="datetimeFigureOut">
              <a:rPr lang="en-US" smtClean="0"/>
              <a:pPr/>
              <a:t>18-Feb-19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311A6-6457-453B-AB13-258F55CBB6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851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311A6-6457-453B-AB13-258F55CBB6F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85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18-Feb-19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957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18-Feb-19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763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18-Feb-19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4869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18-Feb-19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57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18-Feb-19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1998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18-Feb-19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247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18-Feb-19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369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18-Feb-19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00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18-Feb-19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954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18-Feb-19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88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18-Feb-19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2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18-Feb-19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11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18-Feb-19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825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18-Feb-19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369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18-Feb-19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742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18-Feb-19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305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BB13E-C723-4273-BA99-ED04BABBF9B7}" type="datetimeFigureOut">
              <a:rPr lang="en-US" smtClean="0"/>
              <a:pPr/>
              <a:t>18-Feb-19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758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6527" y="492623"/>
            <a:ext cx="7772400" cy="1752599"/>
          </a:xfrm>
        </p:spPr>
        <p:txBody>
          <a:bodyPr>
            <a:normAutofit/>
          </a:bodyPr>
          <a:lstStyle/>
          <a:p>
            <a:pPr algn="ctr"/>
            <a:r>
              <a:rPr lang="en-US" sz="2000" b="0" dirty="0" err="1" smtClean="0"/>
              <a:t>Ministarstvo</a:t>
            </a:r>
            <a:r>
              <a:rPr lang="en-US" sz="2000" b="0" dirty="0" smtClean="0"/>
              <a:t> </a:t>
            </a:r>
            <a:r>
              <a:rPr lang="en-US" sz="2000" b="0" dirty="0" err="1" smtClean="0"/>
              <a:t>finansija</a:t>
            </a:r>
            <a:r>
              <a:rPr lang="en-US" sz="2000" b="0" dirty="0"/>
              <a:t/>
            </a:r>
            <a:br>
              <a:rPr lang="en-US" sz="2000" b="0" dirty="0"/>
            </a:br>
            <a:r>
              <a:rPr lang="en-US" sz="2000" b="0" dirty="0" err="1" smtClean="0"/>
              <a:t>Direktorat</a:t>
            </a:r>
            <a:r>
              <a:rPr lang="en-US" sz="2000" b="0" dirty="0" smtClean="0"/>
              <a:t> </a:t>
            </a:r>
            <a:r>
              <a:rPr lang="en-US" sz="2000" b="0" dirty="0" err="1" smtClean="0"/>
              <a:t>za</a:t>
            </a:r>
            <a:r>
              <a:rPr lang="en-US" sz="2000" b="0" dirty="0" smtClean="0"/>
              <a:t> </a:t>
            </a:r>
            <a:r>
              <a:rPr lang="en-US" sz="2000" b="0" dirty="0" err="1" smtClean="0"/>
              <a:t>finansiranje</a:t>
            </a:r>
            <a:r>
              <a:rPr lang="en-US" sz="2000" b="0" dirty="0" smtClean="0"/>
              <a:t> </a:t>
            </a:r>
            <a:r>
              <a:rPr lang="en-US" sz="2000" b="0" dirty="0" err="1" smtClean="0"/>
              <a:t>i</a:t>
            </a:r>
            <a:r>
              <a:rPr lang="en-US" sz="2000" b="0" dirty="0" smtClean="0"/>
              <a:t> </a:t>
            </a:r>
            <a:r>
              <a:rPr lang="en-US" sz="2000" b="0" dirty="0" err="1" smtClean="0"/>
              <a:t>ugovaranje</a:t>
            </a:r>
            <a:r>
              <a:rPr lang="en-US" sz="2000" b="0" dirty="0" smtClean="0"/>
              <a:t> </a:t>
            </a:r>
            <a:r>
              <a:rPr lang="en-US" sz="2000" b="0" dirty="0" err="1" smtClean="0"/>
              <a:t>sredstava</a:t>
            </a:r>
            <a:r>
              <a:rPr lang="en-US" sz="2000" b="0" dirty="0" smtClean="0"/>
              <a:t> EU </a:t>
            </a:r>
            <a:r>
              <a:rPr lang="en-US" sz="2000" b="0" dirty="0" err="1" smtClean="0"/>
              <a:t>pomoći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6527" y="1905000"/>
            <a:ext cx="7772400" cy="1991911"/>
          </a:xfrm>
        </p:spPr>
        <p:txBody>
          <a:bodyPr>
            <a:normAutofit fontScale="25000" lnSpcReduction="20000"/>
          </a:bodyPr>
          <a:lstStyle/>
          <a:p>
            <a:pPr algn="ctr"/>
            <a:endParaRPr lang="en-US" sz="8600" b="1" dirty="0"/>
          </a:p>
          <a:p>
            <a:pPr algn="ctr"/>
            <a:endParaRPr lang="en-US" sz="8600" b="1" dirty="0" smtClean="0"/>
          </a:p>
          <a:p>
            <a:pPr algn="ctr"/>
            <a:r>
              <a:rPr lang="en-US" sz="8600" b="1" dirty="0" err="1" smtClean="0"/>
              <a:t>Sektorski</a:t>
            </a:r>
            <a:r>
              <a:rPr lang="en-US" sz="8600" b="1" dirty="0" smtClean="0"/>
              <a:t> </a:t>
            </a:r>
            <a:r>
              <a:rPr lang="en-US" sz="8600" b="1" dirty="0" err="1" smtClean="0"/>
              <a:t>operativni</a:t>
            </a:r>
            <a:r>
              <a:rPr lang="en-US" sz="8600" b="1" dirty="0" smtClean="0"/>
              <a:t> program </a:t>
            </a:r>
            <a:r>
              <a:rPr lang="en-US" sz="8600" b="1" dirty="0" err="1" smtClean="0"/>
              <a:t>za</a:t>
            </a:r>
            <a:r>
              <a:rPr lang="en-US" sz="8600" b="1" dirty="0" smtClean="0"/>
              <a:t> </a:t>
            </a:r>
            <a:r>
              <a:rPr lang="en-US" sz="8600" b="1" dirty="0" err="1" smtClean="0"/>
              <a:t>zapošljavanje</a:t>
            </a:r>
            <a:r>
              <a:rPr lang="en-US" sz="8600" b="1" dirty="0" smtClean="0"/>
              <a:t>, </a:t>
            </a:r>
            <a:r>
              <a:rPr lang="en-US" sz="8600" b="1" dirty="0" err="1" smtClean="0"/>
              <a:t>obrazovanje</a:t>
            </a:r>
            <a:r>
              <a:rPr lang="en-US" sz="8600" b="1" dirty="0" smtClean="0"/>
              <a:t> </a:t>
            </a:r>
            <a:r>
              <a:rPr lang="en-US" sz="8600" b="1" dirty="0" err="1" smtClean="0"/>
              <a:t>i</a:t>
            </a:r>
            <a:r>
              <a:rPr lang="en-US" sz="8600" b="1" dirty="0" smtClean="0"/>
              <a:t> </a:t>
            </a:r>
            <a:r>
              <a:rPr lang="en-US" sz="8600" b="1" dirty="0" err="1" smtClean="0"/>
              <a:t>socijalnu</a:t>
            </a:r>
            <a:r>
              <a:rPr lang="en-US" sz="8600" b="1" dirty="0" smtClean="0"/>
              <a:t> </a:t>
            </a:r>
            <a:r>
              <a:rPr lang="en-US" sz="8600" b="1" dirty="0" err="1" smtClean="0"/>
              <a:t>politiku</a:t>
            </a:r>
            <a:r>
              <a:rPr lang="en-US" sz="8600" b="1" dirty="0" smtClean="0"/>
              <a:t> </a:t>
            </a:r>
            <a:r>
              <a:rPr lang="en-US" sz="8600" b="1" dirty="0"/>
              <a:t>(2015-2017</a:t>
            </a:r>
            <a:r>
              <a:rPr lang="en-US" sz="8600" b="1" dirty="0" smtClean="0"/>
              <a:t>)</a:t>
            </a:r>
          </a:p>
          <a:p>
            <a:pPr algn="ctr"/>
            <a:endParaRPr lang="en-US" sz="8600" b="1" dirty="0" smtClean="0"/>
          </a:p>
          <a:p>
            <a:pPr algn="ctr"/>
            <a:r>
              <a:rPr lang="en-US" sz="8600" b="1" dirty="0" err="1" smtClean="0"/>
              <a:t>Informativna</a:t>
            </a:r>
            <a:r>
              <a:rPr lang="en-US" sz="8600" b="1" dirty="0" smtClean="0"/>
              <a:t> </a:t>
            </a:r>
            <a:r>
              <a:rPr lang="en-US" sz="8600" b="1" dirty="0" err="1" smtClean="0"/>
              <a:t>sesija</a:t>
            </a:r>
            <a:endParaRPr lang="en-US" sz="8600" b="1" dirty="0" smtClean="0"/>
          </a:p>
          <a:p>
            <a:pPr algn="ctr"/>
            <a:endParaRPr lang="en-US" sz="8600" b="1" dirty="0"/>
          </a:p>
          <a:p>
            <a:pPr algn="ctr"/>
            <a:r>
              <a:rPr lang="en-US" sz="8600" b="1" dirty="0" smtClean="0"/>
              <a:t>Grant </a:t>
            </a:r>
            <a:r>
              <a:rPr lang="en-US" sz="8600" b="1" dirty="0" err="1" smtClean="0"/>
              <a:t>šema</a:t>
            </a:r>
            <a:r>
              <a:rPr lang="en-US" sz="8600" b="1" dirty="0" smtClean="0"/>
              <a:t> “</a:t>
            </a:r>
            <a:r>
              <a:rPr lang="en-US" sz="8600" b="1" dirty="0" err="1" smtClean="0"/>
              <a:t>Kolaborativna</a:t>
            </a:r>
            <a:r>
              <a:rPr lang="en-US" sz="8600" b="1" dirty="0" smtClean="0"/>
              <a:t> grant </a:t>
            </a:r>
            <a:r>
              <a:rPr lang="en-US" sz="8600" b="1" dirty="0" err="1" smtClean="0"/>
              <a:t>šema</a:t>
            </a:r>
            <a:r>
              <a:rPr lang="en-US" sz="8600" b="1" dirty="0" smtClean="0"/>
              <a:t> </a:t>
            </a:r>
            <a:r>
              <a:rPr lang="en-US" sz="8600" b="1" dirty="0" err="1" smtClean="0"/>
              <a:t>za</a:t>
            </a:r>
            <a:r>
              <a:rPr lang="en-US" sz="8600" b="1" dirty="0" smtClean="0"/>
              <a:t> </a:t>
            </a:r>
            <a:r>
              <a:rPr lang="en-US" sz="8600" b="1" dirty="0" err="1" smtClean="0"/>
              <a:t>inovativne</a:t>
            </a:r>
            <a:r>
              <a:rPr lang="en-US" sz="8600" b="1" dirty="0" smtClean="0"/>
              <a:t> </a:t>
            </a:r>
            <a:r>
              <a:rPr lang="en-US" sz="8600" b="1" dirty="0" err="1" smtClean="0"/>
              <a:t>projektne</a:t>
            </a:r>
            <a:r>
              <a:rPr lang="en-US" sz="8600" b="1" dirty="0" smtClean="0"/>
              <a:t> </a:t>
            </a:r>
            <a:r>
              <a:rPr lang="en-US" sz="8600" b="1" dirty="0" err="1" smtClean="0"/>
              <a:t>ideje</a:t>
            </a:r>
            <a:r>
              <a:rPr lang="en-US" sz="8600" b="1" dirty="0" smtClean="0"/>
              <a:t> ”</a:t>
            </a:r>
            <a:endParaRPr lang="en-US" sz="8600" b="1" dirty="0"/>
          </a:p>
          <a:p>
            <a:pPr algn="ctr"/>
            <a:endParaRPr lang="en-US" sz="8600" b="1" dirty="0" smtClean="0"/>
          </a:p>
          <a:p>
            <a:pPr algn="ctr"/>
            <a:endParaRPr lang="en-US" sz="8600" b="1" dirty="0"/>
          </a:p>
          <a:p>
            <a:pPr algn="ctr"/>
            <a:r>
              <a:rPr lang="en-US" sz="7200" dirty="0" smtClean="0"/>
              <a:t>19. </a:t>
            </a:r>
            <a:r>
              <a:rPr lang="en-US" sz="7200" dirty="0" err="1" smtClean="0"/>
              <a:t>Februar</a:t>
            </a:r>
            <a:r>
              <a:rPr lang="en-US" sz="7200" dirty="0" smtClean="0"/>
              <a:t> 2019</a:t>
            </a:r>
          </a:p>
          <a:p>
            <a:pPr algn="ctr"/>
            <a:r>
              <a:rPr lang="en-US" sz="7200" dirty="0" err="1" smtClean="0"/>
              <a:t>Nikšić</a:t>
            </a:r>
            <a:endParaRPr lang="en-US" sz="7200" dirty="0"/>
          </a:p>
          <a:p>
            <a:endParaRPr lang="en-US" dirty="0"/>
          </a:p>
        </p:txBody>
      </p:sp>
      <p:pic>
        <p:nvPicPr>
          <p:cNvPr id="4" name="Picture 1" descr="Description: untitl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533400"/>
            <a:ext cx="1219200" cy="762000"/>
          </a:xfrm>
          <a:prstGeom prst="rect">
            <a:avLst/>
          </a:prstGeom>
          <a:noFill/>
        </p:spPr>
      </p:pic>
      <p:pic>
        <p:nvPicPr>
          <p:cNvPr id="6" name="Picture 5" descr="800px-Flag_of_Europe.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1800" y="492623"/>
            <a:ext cx="1371600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382000" cy="4846320"/>
          </a:xfrm>
        </p:spPr>
        <p:txBody>
          <a:bodyPr>
            <a:normAutofit/>
          </a:bodyPr>
          <a:lstStyle/>
          <a:p>
            <a:pPr algn="just"/>
            <a:r>
              <a:rPr lang="en-US" sz="2000" dirty="0" err="1" smtClean="0">
                <a:latin typeface="Trebuchet MS (Body)"/>
              </a:rPr>
              <a:t>Budžet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projekta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sadrži</a:t>
            </a:r>
            <a:r>
              <a:rPr lang="en-US" sz="2000" dirty="0" smtClean="0">
                <a:latin typeface="Trebuchet MS (Body)"/>
              </a:rPr>
              <a:t> 6 </a:t>
            </a:r>
            <a:r>
              <a:rPr lang="en-US" sz="2000" dirty="0" err="1" smtClean="0">
                <a:latin typeface="Trebuchet MS (Body)"/>
              </a:rPr>
              <a:t>glavnih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kategorija</a:t>
            </a:r>
            <a:r>
              <a:rPr lang="en-US" sz="2000" dirty="0" smtClean="0">
                <a:latin typeface="Trebuchet MS (Body)"/>
              </a:rPr>
              <a:t>, </a:t>
            </a:r>
            <a:r>
              <a:rPr lang="en-US" sz="2000" dirty="0" err="1" smtClean="0">
                <a:latin typeface="Trebuchet MS (Body)"/>
              </a:rPr>
              <a:t>koje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su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podijeljene</a:t>
            </a:r>
            <a:r>
              <a:rPr lang="en-US" sz="2000" dirty="0" smtClean="0">
                <a:latin typeface="Trebuchet MS (Body)"/>
              </a:rPr>
              <a:t> u </a:t>
            </a:r>
            <a:r>
              <a:rPr lang="en-US" sz="2000" dirty="0" err="1" smtClean="0">
                <a:latin typeface="Trebuchet MS (Body)"/>
              </a:rPr>
              <a:t>potkategorije</a:t>
            </a:r>
            <a:endParaRPr lang="en-US" sz="2000" dirty="0">
              <a:latin typeface="Trebuchet MS (Body)"/>
            </a:endParaRPr>
          </a:p>
          <a:p>
            <a:pPr algn="just"/>
            <a:r>
              <a:rPr lang="en-US" sz="2000" dirty="0" smtClean="0">
                <a:latin typeface="Trebuchet MS (Body)"/>
              </a:rPr>
              <a:t>U </a:t>
            </a:r>
            <a:r>
              <a:rPr lang="en-US" sz="2000" dirty="0" err="1" smtClean="0">
                <a:latin typeface="Trebuchet MS (Body)"/>
              </a:rPr>
              <a:t>prvoj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koloni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navedene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su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budžetske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stavke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potrebne</a:t>
            </a:r>
            <a:r>
              <a:rPr lang="en-US" sz="2000" dirty="0" smtClean="0">
                <a:latin typeface="Trebuchet MS (Body)"/>
              </a:rPr>
              <a:t> u </a:t>
            </a:r>
            <a:r>
              <a:rPr lang="en-US" sz="2000" dirty="0" err="1" smtClean="0">
                <a:latin typeface="Trebuchet MS (Body)"/>
              </a:rPr>
              <a:t>projektu</a:t>
            </a:r>
            <a:r>
              <a:rPr lang="en-US" sz="2000" dirty="0" smtClean="0">
                <a:latin typeface="Trebuchet MS (Body)"/>
              </a:rPr>
              <a:t> – </a:t>
            </a:r>
            <a:r>
              <a:rPr lang="en-US" sz="2000" dirty="0" err="1" smtClean="0">
                <a:latin typeface="Trebuchet MS (Body)"/>
              </a:rPr>
              <a:t>redovi</a:t>
            </a:r>
            <a:r>
              <a:rPr lang="en-US" sz="2000" dirty="0" smtClean="0">
                <a:latin typeface="Trebuchet MS (Body)"/>
              </a:rPr>
              <a:t> se </a:t>
            </a:r>
            <a:r>
              <a:rPr lang="en-US" sz="2000" dirty="0" err="1">
                <a:latin typeface="Trebuchet MS (Body)"/>
              </a:rPr>
              <a:t>m</a:t>
            </a:r>
            <a:r>
              <a:rPr lang="en-US" sz="2000" dirty="0" err="1" smtClean="0">
                <a:latin typeface="Trebuchet MS (Body)"/>
              </a:rPr>
              <a:t>ogu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dodavati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ali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glavne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kategorije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potkategorije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smtClean="0">
                <a:latin typeface="Trebuchet MS (Body)"/>
              </a:rPr>
              <a:t>se ne </a:t>
            </a:r>
            <a:r>
              <a:rPr lang="en-US" sz="2000" dirty="0" err="1" smtClean="0">
                <a:latin typeface="Trebuchet MS (Body)"/>
              </a:rPr>
              <a:t>mogu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mijenjati</a:t>
            </a:r>
            <a:r>
              <a:rPr lang="en-US" sz="2000" dirty="0" smtClean="0">
                <a:latin typeface="Trebuchet MS (Body)"/>
              </a:rPr>
              <a:t>.</a:t>
            </a:r>
            <a:endParaRPr lang="en-US" sz="2000" dirty="0">
              <a:latin typeface="Trebuchet MS (Body)"/>
            </a:endParaRPr>
          </a:p>
          <a:p>
            <a:pPr algn="just"/>
            <a:r>
              <a:rPr lang="en-US" sz="2000" dirty="0" err="1" smtClean="0">
                <a:latin typeface="Trebuchet MS (Body)"/>
              </a:rPr>
              <a:t>Prvi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dio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tabele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odnosi</a:t>
            </a:r>
            <a:r>
              <a:rPr lang="en-US" sz="2000" dirty="0" smtClean="0">
                <a:latin typeface="Trebuchet MS (Body)"/>
              </a:rPr>
              <a:t> se </a:t>
            </a:r>
            <a:r>
              <a:rPr lang="en-US" sz="2000" dirty="0" err="1" smtClean="0">
                <a:latin typeface="Trebuchet MS (Body)"/>
              </a:rPr>
              <a:t>na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sve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godine</a:t>
            </a:r>
            <a:r>
              <a:rPr lang="en-US" sz="2000" dirty="0" smtClean="0">
                <a:latin typeface="Trebuchet MS (Body)"/>
              </a:rPr>
              <a:t>, a </a:t>
            </a:r>
            <a:r>
              <a:rPr lang="en-US" sz="2000" dirty="0" err="1" smtClean="0">
                <a:latin typeface="Trebuchet MS (Body)"/>
              </a:rPr>
              <a:t>drugi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dio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na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prvu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godinu</a:t>
            </a:r>
            <a:endParaRPr lang="en-US" sz="2000" dirty="0">
              <a:latin typeface="Trebuchet MS (Body)"/>
            </a:endParaRPr>
          </a:p>
          <a:p>
            <a:pPr algn="just"/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Svaka</a:t>
            </a:r>
            <a:r>
              <a:rPr lang="en-US" sz="2000" dirty="0" smtClean="0">
                <a:latin typeface="Trebuchet MS (Body)"/>
              </a:rPr>
              <a:t> nova </a:t>
            </a:r>
            <a:r>
              <a:rPr lang="en-US" sz="2000" dirty="0" err="1" smtClean="0">
                <a:latin typeface="Trebuchet MS (Body)"/>
              </a:rPr>
              <a:t>stavka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ima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novi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broj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>
                <a:latin typeface="Trebuchet MS (Body)"/>
              </a:rPr>
              <a:t>(</a:t>
            </a:r>
            <a:r>
              <a:rPr lang="en-US" sz="2000" dirty="0" err="1">
                <a:latin typeface="Trebuchet MS (Body)"/>
              </a:rPr>
              <a:t>eg</a:t>
            </a:r>
            <a:r>
              <a:rPr lang="en-US" sz="2000" dirty="0">
                <a:latin typeface="Trebuchet MS (Body)"/>
              </a:rPr>
              <a:t>. 1.1.1 Technical, Project Manager 1.1.1.1, 1.1.1.2 Project Assistant, etc.)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00200" y="533400"/>
            <a:ext cx="7239000" cy="67056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ME" sz="3200" b="0" cap="none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rebuchet MS (Body)"/>
              </a:rPr>
              <a:t>B</a:t>
            </a:r>
            <a:r>
              <a:rPr lang="en-US" sz="3200" b="0" cap="none" dirty="0" err="1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rebuchet MS (Body)"/>
              </a:rPr>
              <a:t>udžet</a:t>
            </a:r>
            <a:r>
              <a:rPr lang="en-US" sz="3200" b="0" cap="none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rebuchet MS (Body)"/>
              </a:rPr>
              <a:t> </a:t>
            </a:r>
            <a:r>
              <a:rPr lang="en-US" sz="3200" b="0" cap="none" dirty="0" err="1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rebuchet MS (Body)"/>
              </a:rPr>
              <a:t>projekta</a:t>
            </a:r>
            <a:endParaRPr lang="en-US" sz="3200" b="0" cap="none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rebuchet MS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4607700"/>
              </p:ext>
            </p:extLst>
          </p:nvPr>
        </p:nvGraphicFramePr>
        <p:xfrm>
          <a:off x="76200" y="76202"/>
          <a:ext cx="9067803" cy="6705602"/>
        </p:xfrm>
        <a:graphic>
          <a:graphicData uri="http://schemas.openxmlformats.org/drawingml/2006/table">
            <a:tbl>
              <a:tblPr/>
              <a:tblGrid>
                <a:gridCol w="3484711">
                  <a:extLst>
                    <a:ext uri="{9D8B030D-6E8A-4147-A177-3AD203B41FA5}">
                      <a16:colId xmlns:a16="http://schemas.microsoft.com/office/drawing/2014/main" val="2051285075"/>
                    </a:ext>
                  </a:extLst>
                </a:gridCol>
                <a:gridCol w="671589">
                  <a:extLst>
                    <a:ext uri="{9D8B030D-6E8A-4147-A177-3AD203B41FA5}">
                      <a16:colId xmlns:a16="http://schemas.microsoft.com/office/drawing/2014/main" val="34783793"/>
                    </a:ext>
                  </a:extLst>
                </a:gridCol>
                <a:gridCol w="671589">
                  <a:extLst>
                    <a:ext uri="{9D8B030D-6E8A-4147-A177-3AD203B41FA5}">
                      <a16:colId xmlns:a16="http://schemas.microsoft.com/office/drawing/2014/main" val="1412998625"/>
                    </a:ext>
                  </a:extLst>
                </a:gridCol>
                <a:gridCol w="671589">
                  <a:extLst>
                    <a:ext uri="{9D8B030D-6E8A-4147-A177-3AD203B41FA5}">
                      <a16:colId xmlns:a16="http://schemas.microsoft.com/office/drawing/2014/main" val="895202244"/>
                    </a:ext>
                  </a:extLst>
                </a:gridCol>
                <a:gridCol w="776779">
                  <a:extLst>
                    <a:ext uri="{9D8B030D-6E8A-4147-A177-3AD203B41FA5}">
                      <a16:colId xmlns:a16="http://schemas.microsoft.com/office/drawing/2014/main" val="427036097"/>
                    </a:ext>
                  </a:extLst>
                </a:gridCol>
                <a:gridCol w="671589">
                  <a:extLst>
                    <a:ext uri="{9D8B030D-6E8A-4147-A177-3AD203B41FA5}">
                      <a16:colId xmlns:a16="http://schemas.microsoft.com/office/drawing/2014/main" val="403569435"/>
                    </a:ext>
                  </a:extLst>
                </a:gridCol>
                <a:gridCol w="671589">
                  <a:extLst>
                    <a:ext uri="{9D8B030D-6E8A-4147-A177-3AD203B41FA5}">
                      <a16:colId xmlns:a16="http://schemas.microsoft.com/office/drawing/2014/main" val="4199757792"/>
                    </a:ext>
                  </a:extLst>
                </a:gridCol>
                <a:gridCol w="671589">
                  <a:extLst>
                    <a:ext uri="{9D8B030D-6E8A-4147-A177-3AD203B41FA5}">
                      <a16:colId xmlns:a16="http://schemas.microsoft.com/office/drawing/2014/main" val="3947802574"/>
                    </a:ext>
                  </a:extLst>
                </a:gridCol>
                <a:gridCol w="776779">
                  <a:extLst>
                    <a:ext uri="{9D8B030D-6E8A-4147-A177-3AD203B41FA5}">
                      <a16:colId xmlns:a16="http://schemas.microsoft.com/office/drawing/2014/main" val="2835499779"/>
                    </a:ext>
                  </a:extLst>
                </a:gridCol>
              </a:tblGrid>
              <a:tr h="33592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1. Budget for the Action</a:t>
                      </a:r>
                      <a:r>
                        <a:rPr lang="en-US" sz="9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57" marR="7357" marT="7357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Years</a:t>
                      </a:r>
                    </a:p>
                  </a:txBody>
                  <a:tcPr marL="7357" marR="7357" marT="73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Year 1</a:t>
                      </a:r>
                      <a:r>
                        <a:rPr lang="en-US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57" marR="7357" marT="73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195448"/>
                  </a:ext>
                </a:extLst>
              </a:tr>
              <a:tr h="4651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Costs</a:t>
                      </a:r>
                    </a:p>
                  </a:txBody>
                  <a:tcPr marL="7357" marR="7357" marT="735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Unit </a:t>
                      </a:r>
                      <a:r>
                        <a:rPr lang="en-US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57" marR="7357" marT="735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# of units</a:t>
                      </a:r>
                    </a:p>
                  </a:txBody>
                  <a:tcPr marL="7357" marR="7357" marT="735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Unit value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(in EUR)</a:t>
                      </a:r>
                    </a:p>
                  </a:txBody>
                  <a:tcPr marL="7357" marR="7357" marT="735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Cost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(in EUR)</a:t>
                      </a:r>
                      <a:r>
                        <a:rPr lang="en-US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57" marR="7357" marT="735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Unit</a:t>
                      </a:r>
                    </a:p>
                  </a:txBody>
                  <a:tcPr marL="7357" marR="7357" marT="735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# of units</a:t>
                      </a:r>
                    </a:p>
                  </a:txBody>
                  <a:tcPr marL="7357" marR="7357" marT="735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Unit value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(in EUR)</a:t>
                      </a:r>
                    </a:p>
                  </a:txBody>
                  <a:tcPr marL="7357" marR="7357" marT="735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Cost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(in EUR)</a:t>
                      </a:r>
                    </a:p>
                  </a:txBody>
                  <a:tcPr marL="7357" marR="7357" marT="735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095225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 Human Resources</a:t>
                      </a:r>
                      <a:r>
                        <a:rPr lang="en-US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57" marR="7357" marT="735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3649363"/>
                  </a:ext>
                </a:extLst>
              </a:tr>
              <a:tr h="47805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 Salaries (gross salaries including social security charges and other related costs, local staff)</a:t>
                      </a:r>
                      <a: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0184457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1.1.1 Technical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month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month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3411672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1.1.2 Administrative/ support staff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month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month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6520818"/>
                  </a:ext>
                </a:extLst>
              </a:tr>
              <a:tr h="51681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 Salaries (gross salaries including social security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charges and other related costs, expat/int. staff)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month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month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5973121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 Per diems for missions/travel</a:t>
                      </a:r>
                      <a: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5198369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1.3.1 Abroad (staff assigned to the Action)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diem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diem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270567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1.3.2 Local (staff assigned to the Action)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diem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diem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48477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1.3.3 Seminar/conference participants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diem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diem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0656047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Subtotal Human Resources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6053132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 Travel</a:t>
                      </a:r>
                      <a:r>
                        <a:rPr lang="en-US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57" marR="7357" marT="735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6365616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2.1. International travel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 flight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 flight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75656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 Local transportation 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 month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 month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370433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Subtotal Travel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294522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 Equipment and supplies</a:t>
                      </a:r>
                      <a:r>
                        <a:rPr lang="en-US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57" marR="7357" marT="735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5126467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3.1 Purchase or rent of vehicles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 vehicle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 vehicle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7302659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 Furniture, computer equipment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7848446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3.3 Machines, tools…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8186451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 Spare parts/equipment for machines, tools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585256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3.5 Other (please specify)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0747499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Subtotal Equipment and supplies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654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522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flipV="1">
            <a:off x="457200" y="152400"/>
            <a:ext cx="8229600" cy="12223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8088367"/>
              </p:ext>
            </p:extLst>
          </p:nvPr>
        </p:nvGraphicFramePr>
        <p:xfrm>
          <a:off x="2" y="274641"/>
          <a:ext cx="9143999" cy="6507164"/>
        </p:xfrm>
        <a:graphic>
          <a:graphicData uri="http://schemas.openxmlformats.org/drawingml/2006/table">
            <a:tbl>
              <a:tblPr/>
              <a:tblGrid>
                <a:gridCol w="3513995">
                  <a:extLst>
                    <a:ext uri="{9D8B030D-6E8A-4147-A177-3AD203B41FA5}">
                      <a16:colId xmlns:a16="http://schemas.microsoft.com/office/drawing/2014/main" val="499065157"/>
                    </a:ext>
                  </a:extLst>
                </a:gridCol>
                <a:gridCol w="677232">
                  <a:extLst>
                    <a:ext uri="{9D8B030D-6E8A-4147-A177-3AD203B41FA5}">
                      <a16:colId xmlns:a16="http://schemas.microsoft.com/office/drawing/2014/main" val="2813189022"/>
                    </a:ext>
                  </a:extLst>
                </a:gridCol>
                <a:gridCol w="677232">
                  <a:extLst>
                    <a:ext uri="{9D8B030D-6E8A-4147-A177-3AD203B41FA5}">
                      <a16:colId xmlns:a16="http://schemas.microsoft.com/office/drawing/2014/main" val="4270142441"/>
                    </a:ext>
                  </a:extLst>
                </a:gridCol>
                <a:gridCol w="677232">
                  <a:extLst>
                    <a:ext uri="{9D8B030D-6E8A-4147-A177-3AD203B41FA5}">
                      <a16:colId xmlns:a16="http://schemas.microsoft.com/office/drawing/2014/main" val="2886351883"/>
                    </a:ext>
                  </a:extLst>
                </a:gridCol>
                <a:gridCol w="783306">
                  <a:extLst>
                    <a:ext uri="{9D8B030D-6E8A-4147-A177-3AD203B41FA5}">
                      <a16:colId xmlns:a16="http://schemas.microsoft.com/office/drawing/2014/main" val="1172128507"/>
                    </a:ext>
                  </a:extLst>
                </a:gridCol>
                <a:gridCol w="677232">
                  <a:extLst>
                    <a:ext uri="{9D8B030D-6E8A-4147-A177-3AD203B41FA5}">
                      <a16:colId xmlns:a16="http://schemas.microsoft.com/office/drawing/2014/main" val="3184353390"/>
                    </a:ext>
                  </a:extLst>
                </a:gridCol>
                <a:gridCol w="677232">
                  <a:extLst>
                    <a:ext uri="{9D8B030D-6E8A-4147-A177-3AD203B41FA5}">
                      <a16:colId xmlns:a16="http://schemas.microsoft.com/office/drawing/2014/main" val="3136030248"/>
                    </a:ext>
                  </a:extLst>
                </a:gridCol>
                <a:gridCol w="677232">
                  <a:extLst>
                    <a:ext uri="{9D8B030D-6E8A-4147-A177-3AD203B41FA5}">
                      <a16:colId xmlns:a16="http://schemas.microsoft.com/office/drawing/2014/main" val="3368213226"/>
                    </a:ext>
                  </a:extLst>
                </a:gridCol>
                <a:gridCol w="783306">
                  <a:extLst>
                    <a:ext uri="{9D8B030D-6E8A-4147-A177-3AD203B41FA5}">
                      <a16:colId xmlns:a16="http://schemas.microsoft.com/office/drawing/2014/main" val="3850324193"/>
                    </a:ext>
                  </a:extLst>
                </a:gridCol>
              </a:tblGrid>
              <a:tr h="218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 Local office</a:t>
                      </a:r>
                    </a:p>
                  </a:txBody>
                  <a:tcPr marL="7357" marR="7357" marT="735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8920458"/>
                  </a:ext>
                </a:extLst>
              </a:tr>
              <a:tr h="2187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 Vehicle costs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month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month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6859431"/>
                  </a:ext>
                </a:extLst>
              </a:tr>
              <a:tr h="2187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 Office rent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month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month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8291335"/>
                  </a:ext>
                </a:extLst>
              </a:tr>
              <a:tr h="2187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4.3 Consumables - office supplies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 month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 month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300072"/>
                  </a:ext>
                </a:extLst>
              </a:tr>
              <a:tr h="2187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 Other services (tel/fax, electricity/heating, maintenance)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month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month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4176348"/>
                  </a:ext>
                </a:extLst>
              </a:tr>
              <a:tr h="2187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4134937"/>
                  </a:ext>
                </a:extLst>
              </a:tr>
              <a:tr h="2187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Subtotal Local office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217068"/>
                  </a:ext>
                </a:extLst>
              </a:tr>
              <a:tr h="218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 Other costs, services</a:t>
                      </a:r>
                      <a:r>
                        <a:rPr lang="en-US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57" marR="7357" marT="735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4216716"/>
                  </a:ext>
                </a:extLst>
              </a:tr>
              <a:tr h="2187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 Publications</a:t>
                      </a:r>
                      <a: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2427097"/>
                  </a:ext>
                </a:extLst>
              </a:tr>
              <a:tr h="2187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 Studies, research</a:t>
                      </a:r>
                      <a: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868399"/>
                  </a:ext>
                </a:extLst>
              </a:tr>
              <a:tr h="2187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5.3 Expenditure verification/Audit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365423"/>
                  </a:ext>
                </a:extLst>
              </a:tr>
              <a:tr h="2187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 Evaluation costs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347828"/>
                  </a:ext>
                </a:extLst>
              </a:tr>
              <a:tr h="2187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5.5 Translation, interpreters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022918"/>
                  </a:ext>
                </a:extLst>
              </a:tr>
              <a:tr h="2187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5.6 Financial services (bank guarantee costs etc.)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6732503"/>
                  </a:ext>
                </a:extLst>
              </a:tr>
              <a:tr h="2187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5.7 Costs of conferences/seminars</a:t>
                      </a:r>
                      <a: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8479673"/>
                  </a:ext>
                </a:extLst>
              </a:tr>
              <a:tr h="2187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5.8. Visibility actions</a:t>
                      </a:r>
                      <a: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6926782"/>
                  </a:ext>
                </a:extLst>
              </a:tr>
              <a:tr h="22966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Subtotal Other costs, services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9898536"/>
                  </a:ext>
                </a:extLst>
              </a:tr>
              <a:tr h="218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 Other</a:t>
                      </a:r>
                    </a:p>
                  </a:txBody>
                  <a:tcPr marL="7357" marR="7357" marT="735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9224169"/>
                  </a:ext>
                </a:extLst>
              </a:tr>
              <a:tr h="218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5293381"/>
                  </a:ext>
                </a:extLst>
              </a:tr>
              <a:tr h="22966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Subtotal Other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433203"/>
                  </a:ext>
                </a:extLst>
              </a:tr>
              <a:tr h="2296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  Subtotal direct eligible costs of the Action (1-6)</a:t>
                      </a:r>
                    </a:p>
                  </a:txBody>
                  <a:tcPr marL="7357" marR="7357" marT="735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9638"/>
                  </a:ext>
                </a:extLst>
              </a:tr>
              <a:tr h="3827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 Indirect costs (maximum 7% of  7, subtotal of direct eligible costs of the Action)</a:t>
                      </a:r>
                    </a:p>
                  </a:txBody>
                  <a:tcPr marL="7357" marR="7357" marT="735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7801517"/>
                  </a:ext>
                </a:extLst>
              </a:tr>
              <a:tr h="2296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 Total eligible costs of the Action, excluding reserve (7+ 8)</a:t>
                      </a:r>
                    </a:p>
                  </a:txBody>
                  <a:tcPr marL="7357" marR="7357" marT="735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8058204"/>
                  </a:ext>
                </a:extLst>
              </a:tr>
              <a:tr h="3827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  Provision for contingency reserve (maximum 5% of  7, subtotal of direct eligible costs of the Action) </a:t>
                      </a:r>
                    </a:p>
                  </a:txBody>
                  <a:tcPr marL="7357" marR="7357" marT="735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689013"/>
                  </a:ext>
                </a:extLst>
              </a:tr>
              <a:tr h="2296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 Total eligible costs (9+10) </a:t>
                      </a:r>
                    </a:p>
                  </a:txBody>
                  <a:tcPr marL="7357" marR="7357" marT="735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368363"/>
                  </a:ext>
                </a:extLst>
              </a:tr>
              <a:tr h="4265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 - Taxes </a:t>
                      </a:r>
                      <a: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  <a:b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- Contributions in kind </a:t>
                      </a:r>
                      <a: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57" marR="7357" marT="735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1139267"/>
                  </a:ext>
                </a:extLst>
              </a:tr>
              <a:tr h="2296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13. Total accepted</a:t>
                      </a:r>
                      <a:r>
                        <a:rPr lang="en-US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costs of the Action (11+12)</a:t>
                      </a:r>
                    </a:p>
                  </a:txBody>
                  <a:tcPr marL="7357" marR="7357" marT="735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57" marR="7357" marT="73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756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201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624110"/>
            <a:ext cx="7239000" cy="1280890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464646"/>
                </a:solidFill>
                <a:latin typeface="Trebuchet MS (Headings)"/>
              </a:rPr>
              <a:t>Ljudski</a:t>
            </a:r>
            <a:r>
              <a:rPr lang="en-US" sz="3200" dirty="0" smtClean="0">
                <a:solidFill>
                  <a:srgbClr val="464646"/>
                </a:solidFill>
                <a:latin typeface="Trebuchet MS (Headings)"/>
              </a:rPr>
              <a:t> </a:t>
            </a:r>
            <a:r>
              <a:rPr lang="en-US" sz="3200" dirty="0" err="1" smtClean="0">
                <a:solidFill>
                  <a:srgbClr val="464646"/>
                </a:solidFill>
                <a:latin typeface="Trebuchet MS (Headings)"/>
              </a:rPr>
              <a:t>resursi</a:t>
            </a:r>
            <a:r>
              <a:rPr lang="en-US" sz="3200" dirty="0" smtClean="0">
                <a:solidFill>
                  <a:srgbClr val="464646"/>
                </a:solidFill>
                <a:latin typeface="Trebuchet MS (Headings)"/>
              </a:rPr>
              <a:t> (Human resources)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610600" cy="3777622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latin typeface="Trebuchet MS (Body)"/>
              </a:rPr>
              <a:t>Samo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osobe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iz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institucije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koja</a:t>
            </a:r>
            <a:r>
              <a:rPr lang="en-US" sz="2000" dirty="0" smtClean="0">
                <a:latin typeface="Trebuchet MS (Body)"/>
              </a:rPr>
              <a:t> je </a:t>
            </a:r>
            <a:r>
              <a:rPr lang="en-US" sz="2000" dirty="0" err="1" smtClean="0">
                <a:latin typeface="Trebuchet MS (Body)"/>
              </a:rPr>
              <a:t>korisnik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ili</a:t>
            </a:r>
            <a:r>
              <a:rPr lang="en-US" sz="2000" dirty="0" smtClean="0">
                <a:latin typeface="Trebuchet MS (Body)"/>
              </a:rPr>
              <a:t> partner </a:t>
            </a:r>
            <a:r>
              <a:rPr lang="en-US" sz="2000" dirty="0" err="1" smtClean="0">
                <a:latin typeface="Trebuchet MS (Body)"/>
              </a:rPr>
              <a:t>korisnika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granta</a:t>
            </a:r>
            <a:r>
              <a:rPr lang="en-US" sz="2000" dirty="0" smtClean="0">
                <a:latin typeface="Trebuchet MS (Body)"/>
              </a:rPr>
              <a:t>.</a:t>
            </a:r>
            <a:endParaRPr lang="en-US" sz="2000" dirty="0">
              <a:latin typeface="Trebuchet MS (Body)"/>
            </a:endParaRPr>
          </a:p>
          <a:p>
            <a:r>
              <a:rPr lang="en-US" sz="2000" dirty="0" err="1" smtClean="0">
                <a:latin typeface="Trebuchet MS (Body)"/>
              </a:rPr>
              <a:t>Za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zaposlene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koji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nisu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puno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radno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vrijeme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angažovani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na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projektu</a:t>
            </a:r>
            <a:r>
              <a:rPr lang="en-US" sz="2000" dirty="0" smtClean="0">
                <a:latin typeface="Trebuchet MS (Body)"/>
              </a:rPr>
              <a:t>, </a:t>
            </a:r>
            <a:r>
              <a:rPr lang="en-US" sz="2000" dirty="0" err="1" smtClean="0">
                <a:latin typeface="Trebuchet MS (Body)"/>
              </a:rPr>
              <a:t>procenat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angažovanja</a:t>
            </a:r>
            <a:r>
              <a:rPr lang="en-US" sz="2000" dirty="0" smtClean="0">
                <a:latin typeface="Trebuchet MS (Body)"/>
              </a:rPr>
              <a:t>  mora </a:t>
            </a:r>
            <a:r>
              <a:rPr lang="en-US" sz="2000" dirty="0" err="1" smtClean="0">
                <a:latin typeface="Trebuchet MS (Body)"/>
              </a:rPr>
              <a:t>biti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naveden</a:t>
            </a:r>
            <a:r>
              <a:rPr lang="en-US" sz="2000" dirty="0" smtClean="0">
                <a:latin typeface="Trebuchet MS (Body)"/>
              </a:rPr>
              <a:t> u </a:t>
            </a:r>
            <a:r>
              <a:rPr lang="en-US" sz="2000" dirty="0" err="1" smtClean="0">
                <a:latin typeface="Trebuchet MS (Body)"/>
              </a:rPr>
              <a:t>budžetu</a:t>
            </a:r>
            <a:r>
              <a:rPr lang="en-US" sz="2000" dirty="0" smtClean="0">
                <a:latin typeface="Trebuchet MS (Body)"/>
              </a:rPr>
              <a:t>. </a:t>
            </a:r>
            <a:endParaRPr lang="en-US" sz="2000" dirty="0">
              <a:latin typeface="Trebuchet MS (Body)"/>
            </a:endParaRPr>
          </a:p>
          <a:p>
            <a:r>
              <a:rPr lang="en-US" sz="2000" dirty="0" err="1" smtClean="0">
                <a:latin typeface="Trebuchet MS (Body)"/>
              </a:rPr>
              <a:t>Broj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mjeseci</a:t>
            </a:r>
            <a:r>
              <a:rPr lang="en-US" sz="2000" dirty="0" smtClean="0">
                <a:latin typeface="Trebuchet MS (Body)"/>
              </a:rPr>
              <a:t> je </a:t>
            </a:r>
            <a:r>
              <a:rPr lang="en-US" sz="2000" dirty="0" err="1" smtClean="0">
                <a:latin typeface="Trebuchet MS (Body)"/>
              </a:rPr>
              <a:t>ukupan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broj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mjeseci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tokom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kojih</a:t>
            </a:r>
            <a:r>
              <a:rPr lang="en-US" sz="2000" dirty="0" smtClean="0">
                <a:latin typeface="Trebuchet MS (Body)"/>
              </a:rPr>
              <a:t> je </a:t>
            </a:r>
            <a:r>
              <a:rPr lang="en-US" sz="2000" dirty="0" err="1" smtClean="0">
                <a:latin typeface="Trebuchet MS (Body)"/>
              </a:rPr>
              <a:t>zaposleni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angažovan</a:t>
            </a:r>
            <a:r>
              <a:rPr lang="en-US" sz="2000" dirty="0" smtClean="0">
                <a:latin typeface="Trebuchet MS (Body)"/>
              </a:rPr>
              <a:t>. </a:t>
            </a:r>
          </a:p>
          <a:p>
            <a:r>
              <a:rPr lang="en-US" sz="2000" dirty="0" smtClean="0">
                <a:latin typeface="Trebuchet MS (Body)"/>
              </a:rPr>
              <a:t>Plate </a:t>
            </a:r>
            <a:r>
              <a:rPr lang="en-US" sz="2000" dirty="0" err="1" smtClean="0">
                <a:latin typeface="Trebuchet MS (Body)"/>
              </a:rPr>
              <a:t>zaposlenih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navedene</a:t>
            </a:r>
            <a:r>
              <a:rPr lang="en-US" sz="2000" dirty="0" smtClean="0">
                <a:latin typeface="Trebuchet MS (Body)"/>
              </a:rPr>
              <a:t> u </a:t>
            </a:r>
            <a:r>
              <a:rPr lang="en-US" sz="2000" dirty="0" err="1" smtClean="0">
                <a:latin typeface="Trebuchet MS (Body)"/>
              </a:rPr>
              <a:t>budžetu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iskazuju</a:t>
            </a:r>
            <a:r>
              <a:rPr lang="en-US" sz="2000" dirty="0" smtClean="0">
                <a:latin typeface="Trebuchet MS (Body)"/>
              </a:rPr>
              <a:t> se u </a:t>
            </a:r>
            <a:r>
              <a:rPr lang="en-US" sz="2000" dirty="0" err="1" smtClean="0">
                <a:latin typeface="Trebuchet MS (Body)"/>
              </a:rPr>
              <a:t>bruto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iznosu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na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mjesečnom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nivou</a:t>
            </a:r>
            <a:r>
              <a:rPr lang="en-US" sz="2000" dirty="0" smtClean="0">
                <a:latin typeface="Trebuchet MS (Body)"/>
              </a:rPr>
              <a:t>.</a:t>
            </a:r>
            <a:endParaRPr lang="en-US" sz="2000" dirty="0">
              <a:latin typeface="Trebuchet MS (Body)"/>
            </a:endParaRP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51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533400"/>
            <a:ext cx="7239000" cy="822960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latin typeface="Trebuchet MS (Headings)"/>
              </a:rPr>
              <a:t>Ljudski</a:t>
            </a:r>
            <a:r>
              <a:rPr lang="en-US" sz="3200" dirty="0" smtClean="0">
                <a:latin typeface="Trebuchet MS (Headings)"/>
              </a:rPr>
              <a:t> </a:t>
            </a:r>
            <a:r>
              <a:rPr lang="en-US" sz="3200" dirty="0" err="1" smtClean="0">
                <a:latin typeface="Trebuchet MS (Headings)"/>
              </a:rPr>
              <a:t>resursi</a:t>
            </a:r>
            <a:r>
              <a:rPr lang="en-US" sz="3200" dirty="0" smtClean="0">
                <a:latin typeface="Trebuchet MS (Headings)"/>
              </a:rPr>
              <a:t> - per diem:</a:t>
            </a:r>
            <a:endParaRPr lang="en-US" sz="3200" dirty="0">
              <a:latin typeface="Trebuchet MS (Headings)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610600" cy="3777622"/>
          </a:xfrm>
        </p:spPr>
        <p:txBody>
          <a:bodyPr>
            <a:normAutofit/>
          </a:bodyPr>
          <a:lstStyle/>
          <a:p>
            <a:pPr algn="just"/>
            <a:endParaRPr lang="en-US" dirty="0" smtClean="0">
              <a:latin typeface="ž"/>
            </a:endParaRPr>
          </a:p>
          <a:p>
            <a:pPr algn="just"/>
            <a:r>
              <a:rPr lang="en-US" sz="2000" dirty="0" err="1" smtClean="0">
                <a:latin typeface="Trebuchet MS (Body)"/>
              </a:rPr>
              <a:t>Dnevnica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uključuje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noćenje</a:t>
            </a:r>
            <a:r>
              <a:rPr lang="en-US" sz="2000" dirty="0" smtClean="0">
                <a:latin typeface="Trebuchet MS (Body)"/>
              </a:rPr>
              <a:t>, </a:t>
            </a:r>
            <a:r>
              <a:rPr lang="en-US" sz="2000" dirty="0" err="1" smtClean="0">
                <a:latin typeface="Trebuchet MS (Body)"/>
              </a:rPr>
              <a:t>obroke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lokalni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prevoz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za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zaposlene</a:t>
            </a:r>
            <a:r>
              <a:rPr lang="sr-Latn-ME" sz="2000" dirty="0" smtClean="0">
                <a:latin typeface="Trebuchet MS (Body)"/>
              </a:rPr>
              <a:t>  </a:t>
            </a:r>
            <a:endParaRPr lang="en-US" sz="2000" dirty="0">
              <a:latin typeface="Trebuchet MS (Body)"/>
            </a:endParaRPr>
          </a:p>
          <a:p>
            <a:pPr algn="just"/>
            <a:r>
              <a:rPr lang="en-US" sz="2000" dirty="0" err="1" smtClean="0">
                <a:latin typeface="Trebuchet MS (Body)"/>
              </a:rPr>
              <a:t>Gornji</a:t>
            </a:r>
            <a:r>
              <a:rPr lang="en-US" sz="2000" dirty="0" smtClean="0">
                <a:latin typeface="Trebuchet MS (Body)"/>
              </a:rPr>
              <a:t> limit </a:t>
            </a:r>
            <a:r>
              <a:rPr lang="en-US" sz="2000" dirty="0" err="1" smtClean="0">
                <a:latin typeface="Trebuchet MS (Body)"/>
              </a:rPr>
              <a:t>dnevnica</a:t>
            </a:r>
            <a:r>
              <a:rPr lang="en-US" sz="2000" dirty="0" smtClean="0">
                <a:latin typeface="Trebuchet MS (Body)"/>
              </a:rPr>
              <a:t> – </a:t>
            </a:r>
            <a:r>
              <a:rPr lang="en-US" sz="2000" dirty="0" err="1" smtClean="0">
                <a:latin typeface="Trebuchet MS (Body)"/>
              </a:rPr>
              <a:t>iznos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koji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propisuje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Evropska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komisija</a:t>
            </a:r>
            <a:r>
              <a:rPr lang="en-US" sz="2000" dirty="0" smtClean="0">
                <a:latin typeface="Trebuchet MS (Body)"/>
              </a:rPr>
              <a:t> u </a:t>
            </a:r>
            <a:r>
              <a:rPr lang="en-US" sz="2000" dirty="0" err="1" smtClean="0">
                <a:latin typeface="Trebuchet MS (Body)"/>
              </a:rPr>
              <a:t>zavisnosti</a:t>
            </a:r>
            <a:r>
              <a:rPr lang="en-US" sz="2000" dirty="0" smtClean="0">
                <a:latin typeface="Trebuchet MS (Body)"/>
              </a:rPr>
              <a:t> od </a:t>
            </a:r>
            <a:r>
              <a:rPr lang="en-US" sz="2000" dirty="0" err="1" smtClean="0">
                <a:latin typeface="Trebuchet MS (Body)"/>
              </a:rPr>
              <a:t>zemlje</a:t>
            </a:r>
            <a:r>
              <a:rPr lang="en-US" sz="2000" dirty="0" smtClean="0">
                <a:latin typeface="Trebuchet MS (Body)"/>
              </a:rPr>
              <a:t> u </a:t>
            </a:r>
            <a:r>
              <a:rPr lang="en-US" sz="2000" dirty="0" err="1" smtClean="0">
                <a:latin typeface="Trebuchet MS (Body)"/>
              </a:rPr>
              <a:t>koju</a:t>
            </a:r>
            <a:r>
              <a:rPr lang="en-US" sz="2000" dirty="0" smtClean="0">
                <a:latin typeface="Trebuchet MS (Body)"/>
              </a:rPr>
              <a:t> se </a:t>
            </a:r>
            <a:r>
              <a:rPr lang="en-US" sz="2000" dirty="0" err="1" smtClean="0">
                <a:latin typeface="Trebuchet MS (Body)"/>
              </a:rPr>
              <a:t>putuje</a:t>
            </a:r>
            <a:r>
              <a:rPr lang="en-US" sz="2000" dirty="0" smtClean="0">
                <a:latin typeface="Trebuchet MS (Body)"/>
              </a:rPr>
              <a:t>. </a:t>
            </a:r>
          </a:p>
          <a:p>
            <a:pPr marL="0" indent="0" algn="just">
              <a:buNone/>
            </a:pPr>
            <a:r>
              <a:rPr lang="sr-Latn-CS" sz="2000" u="sng" dirty="0">
                <a:solidFill>
                  <a:srgbClr val="003366"/>
                </a:solidFill>
                <a:latin typeface="Arial" charset="0"/>
              </a:rPr>
              <a:t>http://ec.europa.eu/europeaid/work/procedures/implementation/per_diems/index_en.htm</a:t>
            </a:r>
            <a:endParaRPr lang="en-US" sz="2000" u="sng" dirty="0">
              <a:solidFill>
                <a:srgbClr val="003366"/>
              </a:solidFill>
              <a:latin typeface="Arial" charset="0"/>
            </a:endParaRPr>
          </a:p>
          <a:p>
            <a:pPr marL="0" indent="0" algn="just">
              <a:buNone/>
            </a:pPr>
            <a:endParaRPr lang="en-US" sz="2000" dirty="0">
              <a:latin typeface="Trebuchet MS (Body)"/>
            </a:endParaRPr>
          </a:p>
          <a:p>
            <a:pPr algn="just"/>
            <a:r>
              <a:rPr lang="en-US" sz="2000" dirty="0" err="1" smtClean="0">
                <a:latin typeface="Trebuchet MS (Body)"/>
              </a:rPr>
              <a:t>Troškovi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transporta</a:t>
            </a:r>
            <a:r>
              <a:rPr lang="en-US" sz="2000" dirty="0" smtClean="0">
                <a:latin typeface="Trebuchet MS (Body)"/>
              </a:rPr>
              <a:t> se </a:t>
            </a:r>
            <a:r>
              <a:rPr lang="en-US" sz="2000" dirty="0" err="1" smtClean="0">
                <a:latin typeface="Trebuchet MS (Body)"/>
              </a:rPr>
              <a:t>planiraju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kroz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budžetsku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liniju</a:t>
            </a:r>
            <a:r>
              <a:rPr lang="en-US" sz="2000" dirty="0" smtClean="0">
                <a:latin typeface="Trebuchet MS (Body)"/>
              </a:rPr>
              <a:t> - Travel</a:t>
            </a:r>
            <a:endParaRPr lang="en-US" sz="2000" dirty="0">
              <a:latin typeface="Trebuchet MS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8907" y="533400"/>
            <a:ext cx="7239000" cy="746760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latin typeface="ž"/>
              </a:rPr>
              <a:t>Putovanja</a:t>
            </a:r>
            <a:r>
              <a:rPr lang="en-US" sz="3200" dirty="0" smtClean="0">
                <a:latin typeface="ž"/>
              </a:rPr>
              <a:t> (Travel expenses):</a:t>
            </a:r>
            <a:endParaRPr lang="en-US" sz="3200" dirty="0">
              <a:latin typeface="ž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458200" cy="3777622"/>
          </a:xfrm>
        </p:spPr>
        <p:txBody>
          <a:bodyPr>
            <a:normAutofit/>
          </a:bodyPr>
          <a:lstStyle/>
          <a:p>
            <a:pPr algn="just"/>
            <a:endParaRPr lang="en-US" dirty="0" smtClean="0">
              <a:latin typeface="Trebuchet MS (Headings)"/>
            </a:endParaRPr>
          </a:p>
          <a:p>
            <a:pPr algn="just"/>
            <a:r>
              <a:rPr lang="en-US" sz="2000" dirty="0" err="1" smtClean="0">
                <a:latin typeface="Trebuchet MS (Headings)"/>
              </a:rPr>
              <a:t>Javni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prevoz</a:t>
            </a:r>
            <a:r>
              <a:rPr lang="en-US" sz="2000" dirty="0" smtClean="0">
                <a:latin typeface="Trebuchet MS (Headings)"/>
              </a:rPr>
              <a:t> (autobus, </a:t>
            </a:r>
            <a:r>
              <a:rPr lang="en-US" sz="2000" dirty="0" err="1" smtClean="0">
                <a:latin typeface="Trebuchet MS (Headings)"/>
              </a:rPr>
              <a:t>avion</a:t>
            </a:r>
            <a:r>
              <a:rPr lang="en-US" sz="2000" dirty="0" smtClean="0">
                <a:latin typeface="Trebuchet MS (Headings)"/>
              </a:rPr>
              <a:t>, </a:t>
            </a:r>
            <a:r>
              <a:rPr lang="en-US" sz="2000" dirty="0" err="1" smtClean="0">
                <a:latin typeface="Trebuchet MS (Headings)"/>
              </a:rPr>
              <a:t>voz</a:t>
            </a:r>
            <a:r>
              <a:rPr lang="en-US" sz="2000" dirty="0" smtClean="0">
                <a:latin typeface="Trebuchet MS (Headings)"/>
              </a:rPr>
              <a:t>) – </a:t>
            </a:r>
            <a:r>
              <a:rPr lang="en-US" sz="2000" dirty="0" err="1" smtClean="0">
                <a:latin typeface="Trebuchet MS (Headings)"/>
              </a:rPr>
              <a:t>stvarni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iznosi</a:t>
            </a:r>
            <a:endParaRPr lang="en-US" sz="2000" dirty="0">
              <a:latin typeface="Trebuchet MS (Headings)"/>
            </a:endParaRPr>
          </a:p>
          <a:p>
            <a:pPr algn="just"/>
            <a:r>
              <a:rPr lang="en-US" sz="2000" dirty="0" err="1" smtClean="0">
                <a:latin typeface="Trebuchet MS (Headings)"/>
              </a:rPr>
              <a:t>Korišćenje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privatnog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automobila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smtClean="0">
                <a:latin typeface="Trebuchet MS (Headings)"/>
              </a:rPr>
              <a:t>– € </a:t>
            </a:r>
            <a:r>
              <a:rPr lang="en-US" sz="2000" dirty="0">
                <a:latin typeface="Trebuchet MS (Headings)"/>
              </a:rPr>
              <a:t>0.25 </a:t>
            </a:r>
            <a:r>
              <a:rPr lang="sr-Latn-ME" sz="2000" dirty="0">
                <a:latin typeface="Trebuchet MS (Headings)"/>
              </a:rPr>
              <a:t>x </a:t>
            </a:r>
            <a:r>
              <a:rPr lang="en-US" sz="2000" dirty="0" err="1" smtClean="0">
                <a:latin typeface="Trebuchet MS (Headings)"/>
              </a:rPr>
              <a:t>cijena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goriva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sr-Latn-ME" sz="2000" dirty="0" smtClean="0">
                <a:latin typeface="Trebuchet MS (Headings)"/>
              </a:rPr>
              <a:t> </a:t>
            </a:r>
            <a:r>
              <a:rPr lang="sr-Latn-ME" sz="2000" dirty="0">
                <a:latin typeface="Trebuchet MS (Headings)"/>
              </a:rPr>
              <a:t>x </a:t>
            </a:r>
            <a:r>
              <a:rPr lang="en-US" sz="2000" dirty="0">
                <a:latin typeface="Trebuchet MS (Headings)"/>
              </a:rPr>
              <a:t> </a:t>
            </a:r>
            <a:r>
              <a:rPr lang="en-US" sz="2000" dirty="0" smtClean="0">
                <a:latin typeface="Trebuchet MS (Headings)"/>
              </a:rPr>
              <a:t>km</a:t>
            </a:r>
            <a:endParaRPr lang="en-US" sz="2000" dirty="0">
              <a:latin typeface="Trebuchet MS (Headings)"/>
            </a:endParaRPr>
          </a:p>
          <a:p>
            <a:pPr algn="just"/>
            <a:r>
              <a:rPr lang="en-US" sz="2000" dirty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Procijenjeni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broj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kilometara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treba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navesti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opravdati</a:t>
            </a:r>
            <a:endParaRPr lang="en-US" sz="2000" dirty="0">
              <a:latin typeface="Trebuchet MS (Headings)"/>
            </a:endParaRPr>
          </a:p>
          <a:p>
            <a:pPr algn="just"/>
            <a:r>
              <a:rPr lang="en-US" sz="2000" dirty="0" err="1" smtClean="0">
                <a:latin typeface="Trebuchet MS (Headings)"/>
              </a:rPr>
              <a:t>Korišćenje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službenog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vozila</a:t>
            </a:r>
            <a:r>
              <a:rPr lang="en-US" sz="2000" dirty="0" smtClean="0">
                <a:latin typeface="Trebuchet MS (Headings)"/>
              </a:rPr>
              <a:t>: </a:t>
            </a:r>
            <a:r>
              <a:rPr lang="en-US" sz="2000" dirty="0" err="1" smtClean="0">
                <a:latin typeface="Trebuchet MS (Headings)"/>
              </a:rPr>
              <a:t>treba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predvidjeti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stvarne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troškove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za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gorivo</a:t>
            </a:r>
            <a:r>
              <a:rPr lang="en-US" sz="2000" dirty="0" smtClean="0">
                <a:latin typeface="Trebuchet MS (Headings)"/>
              </a:rPr>
              <a:t>, </a:t>
            </a:r>
            <a:r>
              <a:rPr lang="en-US" sz="2000" dirty="0" err="1" smtClean="0">
                <a:latin typeface="Trebuchet MS (Headings)"/>
              </a:rPr>
              <a:t>putarinu</a:t>
            </a:r>
            <a:r>
              <a:rPr lang="en-US" sz="2000" dirty="0" smtClean="0">
                <a:latin typeface="Trebuchet MS (Headings)"/>
              </a:rPr>
              <a:t>).</a:t>
            </a:r>
            <a:endParaRPr lang="en-US" sz="2000" dirty="0">
              <a:latin typeface="Trebuchet MS (Headings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33400"/>
            <a:ext cx="7562507" cy="74676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Trebuchet MS (Headings)"/>
              </a:rPr>
              <a:t>Oprema</a:t>
            </a:r>
            <a:r>
              <a:rPr lang="en-US" dirty="0" smtClean="0">
                <a:latin typeface="Trebuchet MS (Headings)"/>
              </a:rPr>
              <a:t> </a:t>
            </a:r>
            <a:r>
              <a:rPr lang="en-US" dirty="0" err="1" smtClean="0">
                <a:latin typeface="Trebuchet MS (Headings)"/>
              </a:rPr>
              <a:t>i</a:t>
            </a:r>
            <a:r>
              <a:rPr lang="en-US" dirty="0" smtClean="0">
                <a:latin typeface="Trebuchet MS (Headings)"/>
              </a:rPr>
              <a:t> </a:t>
            </a:r>
            <a:r>
              <a:rPr lang="en-US" dirty="0" err="1" smtClean="0">
                <a:latin typeface="Trebuchet MS (Headings)"/>
              </a:rPr>
              <a:t>roba</a:t>
            </a:r>
            <a:r>
              <a:rPr lang="en-US" dirty="0" smtClean="0">
                <a:latin typeface="Trebuchet MS (Headings)"/>
              </a:rPr>
              <a:t> (Equipment </a:t>
            </a:r>
            <a:r>
              <a:rPr lang="en-US" dirty="0">
                <a:latin typeface="Trebuchet MS (Headings)"/>
              </a:rPr>
              <a:t>and </a:t>
            </a:r>
            <a:r>
              <a:rPr lang="en-US" dirty="0" smtClean="0">
                <a:latin typeface="Trebuchet MS (Headings)"/>
              </a:rPr>
              <a:t>supplies):</a:t>
            </a:r>
            <a:endParaRPr lang="en-US" dirty="0">
              <a:latin typeface="Trebuchet MS (Headings)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610600" cy="3777622"/>
          </a:xfrm>
        </p:spPr>
        <p:txBody>
          <a:bodyPr>
            <a:normAutofit/>
          </a:bodyPr>
          <a:lstStyle/>
          <a:p>
            <a:pPr algn="just"/>
            <a:endParaRPr lang="en-US" dirty="0" smtClean="0">
              <a:latin typeface="Trebuchet MS (Headings)"/>
            </a:endParaRPr>
          </a:p>
          <a:p>
            <a:pPr algn="just"/>
            <a:r>
              <a:rPr lang="en-US" sz="2000" dirty="0" err="1" smtClean="0">
                <a:latin typeface="Trebuchet MS (Headings)"/>
              </a:rPr>
              <a:t>Kupovina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opreme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namještaja</a:t>
            </a:r>
            <a:r>
              <a:rPr lang="sr-Latn-ME" sz="2000" dirty="0" smtClean="0">
                <a:latin typeface="Trebuchet MS (Headings)"/>
              </a:rPr>
              <a:t>;</a:t>
            </a:r>
            <a:endParaRPr lang="en-US" sz="2000" dirty="0">
              <a:latin typeface="Trebuchet MS (Headings)"/>
            </a:endParaRPr>
          </a:p>
          <a:p>
            <a:pPr algn="just"/>
            <a:r>
              <a:rPr lang="en-US" sz="2000" dirty="0" err="1" smtClean="0">
                <a:latin typeface="Trebuchet MS (Headings)"/>
              </a:rPr>
              <a:t>Svaki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predmet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treba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navesti</a:t>
            </a:r>
            <a:r>
              <a:rPr lang="en-US" sz="2000" dirty="0" smtClean="0">
                <a:latin typeface="Trebuchet MS (Headings)"/>
              </a:rPr>
              <a:t> (</a:t>
            </a:r>
            <a:r>
              <a:rPr lang="en-US" sz="2000" dirty="0" err="1" smtClean="0">
                <a:latin typeface="Trebuchet MS (Headings)"/>
              </a:rPr>
              <a:t>npr</a:t>
            </a:r>
            <a:r>
              <a:rPr lang="en-US" sz="2000" dirty="0" smtClean="0">
                <a:latin typeface="Trebuchet MS (Headings)"/>
              </a:rPr>
              <a:t>. </a:t>
            </a:r>
            <a:r>
              <a:rPr lang="en-US" sz="2000" dirty="0" err="1">
                <a:latin typeface="Trebuchet MS (Headings)"/>
              </a:rPr>
              <a:t>n</a:t>
            </a:r>
            <a:r>
              <a:rPr lang="en-US" sz="2000" dirty="0" err="1" smtClean="0">
                <a:latin typeface="Trebuchet MS (Headings)"/>
              </a:rPr>
              <a:t>ije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ispravno</a:t>
            </a:r>
            <a:r>
              <a:rPr lang="en-US" sz="2000" dirty="0" smtClean="0">
                <a:latin typeface="Trebuchet MS (Headings)"/>
              </a:rPr>
              <a:t> ‘’</a:t>
            </a:r>
            <a:r>
              <a:rPr lang="en-US" sz="2000" dirty="0" err="1" smtClean="0">
                <a:latin typeface="Trebuchet MS (Headings)"/>
              </a:rPr>
              <a:t>namještaj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za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kancelariju</a:t>
            </a:r>
            <a:r>
              <a:rPr lang="en-US" sz="2000" dirty="0" smtClean="0">
                <a:latin typeface="Trebuchet MS (Headings)"/>
              </a:rPr>
              <a:t>’’ </a:t>
            </a:r>
            <a:r>
              <a:rPr lang="en-US" sz="2000" dirty="0" err="1" smtClean="0">
                <a:latin typeface="Trebuchet MS (Headings)"/>
              </a:rPr>
              <a:t>već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treba</a:t>
            </a:r>
            <a:r>
              <a:rPr lang="en-US" sz="2000" dirty="0" smtClean="0">
                <a:latin typeface="Trebuchet MS (Headings)"/>
              </a:rPr>
              <a:t> ‘’</a:t>
            </a:r>
            <a:r>
              <a:rPr lang="en-US" sz="2000" dirty="0" err="1" smtClean="0">
                <a:latin typeface="Trebuchet MS (Headings)"/>
              </a:rPr>
              <a:t>sto</a:t>
            </a:r>
            <a:r>
              <a:rPr lang="en-US" sz="2000" dirty="0" smtClean="0">
                <a:latin typeface="Trebuchet MS (Headings)"/>
              </a:rPr>
              <a:t>, </a:t>
            </a:r>
            <a:r>
              <a:rPr lang="en-US" sz="2000" dirty="0" err="1" smtClean="0">
                <a:latin typeface="Trebuchet MS (Headings)"/>
              </a:rPr>
              <a:t>kompjuter</a:t>
            </a:r>
            <a:r>
              <a:rPr lang="en-US" sz="2000" dirty="0" smtClean="0">
                <a:latin typeface="Trebuchet MS (Headings)"/>
              </a:rPr>
              <a:t>, </a:t>
            </a:r>
            <a:r>
              <a:rPr lang="en-US" sz="2000" dirty="0" err="1" smtClean="0">
                <a:latin typeface="Trebuchet MS (Headings)"/>
              </a:rPr>
              <a:t>stolica</a:t>
            </a:r>
            <a:r>
              <a:rPr lang="en-US" sz="2000" dirty="0" smtClean="0">
                <a:latin typeface="Trebuchet MS (Headings)"/>
              </a:rPr>
              <a:t>, </a:t>
            </a:r>
            <a:r>
              <a:rPr lang="en-US" sz="2000" dirty="0" err="1" smtClean="0">
                <a:latin typeface="Trebuchet MS (Headings)"/>
              </a:rPr>
              <a:t>ormar</a:t>
            </a:r>
            <a:r>
              <a:rPr lang="en-US" sz="2000" dirty="0" smtClean="0">
                <a:latin typeface="Trebuchet MS (Headings)"/>
              </a:rPr>
              <a:t>, </a:t>
            </a:r>
            <a:r>
              <a:rPr lang="en-US" sz="2000" dirty="0" err="1" smtClean="0">
                <a:latin typeface="Trebuchet MS (Headings)"/>
              </a:rPr>
              <a:t>polica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itd</a:t>
            </a:r>
            <a:r>
              <a:rPr lang="en-US" sz="2000" dirty="0" smtClean="0">
                <a:latin typeface="Trebuchet MS (Headings)"/>
              </a:rPr>
              <a:t>)</a:t>
            </a:r>
            <a:endParaRPr lang="en-US" sz="2000" dirty="0">
              <a:latin typeface="Trebuchet MS (Headings)"/>
            </a:endParaRPr>
          </a:p>
          <a:p>
            <a:pPr algn="just"/>
            <a:r>
              <a:rPr lang="en-US" sz="2000" dirty="0" smtClean="0">
                <a:latin typeface="Trebuchet MS (Headings)"/>
              </a:rPr>
              <a:t>U </a:t>
            </a:r>
            <a:r>
              <a:rPr lang="en-US" sz="2000" dirty="0" err="1" smtClean="0">
                <a:latin typeface="Trebuchet MS (Headings)"/>
              </a:rPr>
              <a:t>skladu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sa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stvarnim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tržišnim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cijenama</a:t>
            </a:r>
            <a:endParaRPr lang="sr-Latn-ME" sz="2000" dirty="0">
              <a:latin typeface="Trebuchet MS (Headings)"/>
            </a:endParaRPr>
          </a:p>
          <a:p>
            <a:pPr algn="just"/>
            <a:r>
              <a:rPr lang="en-US" sz="2000" dirty="0" smtClean="0">
                <a:latin typeface="Trebuchet MS (Headings)"/>
              </a:rPr>
              <a:t>Procedure </a:t>
            </a:r>
            <a:r>
              <a:rPr lang="en-US" sz="2000" dirty="0" err="1" smtClean="0">
                <a:latin typeface="Trebuchet MS (Headings)"/>
              </a:rPr>
              <a:t>nabavki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treba</a:t>
            </a:r>
            <a:r>
              <a:rPr lang="en-US" sz="2000" dirty="0" smtClean="0">
                <a:latin typeface="Trebuchet MS (Headings)"/>
              </a:rPr>
              <a:t> da se </a:t>
            </a:r>
            <a:r>
              <a:rPr lang="en-US" sz="2000" dirty="0" err="1" smtClean="0">
                <a:latin typeface="Trebuchet MS (Headings)"/>
              </a:rPr>
              <a:t>sprovode</a:t>
            </a:r>
            <a:r>
              <a:rPr lang="en-US" sz="2000" dirty="0" smtClean="0">
                <a:latin typeface="Trebuchet MS (Headings)"/>
              </a:rPr>
              <a:t> u </a:t>
            </a:r>
            <a:r>
              <a:rPr lang="en-US" sz="2000" dirty="0" err="1" smtClean="0">
                <a:latin typeface="Trebuchet MS (Headings)"/>
              </a:rPr>
              <a:t>skladu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sa</a:t>
            </a:r>
            <a:r>
              <a:rPr lang="en-US" sz="2000" dirty="0" smtClean="0">
                <a:latin typeface="Trebuchet MS (Headings)"/>
              </a:rPr>
              <a:t> PRAG-om</a:t>
            </a:r>
            <a:endParaRPr lang="en-US" sz="2000" dirty="0">
              <a:latin typeface="Trebuchet MS (Headings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7239000" cy="670560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latin typeface="Trebuchet MS (Headings)"/>
              </a:rPr>
              <a:t>Lokalna</a:t>
            </a:r>
            <a:r>
              <a:rPr lang="en-US" sz="3200" dirty="0" smtClean="0">
                <a:latin typeface="Trebuchet MS (Headings)"/>
              </a:rPr>
              <a:t> </a:t>
            </a:r>
            <a:r>
              <a:rPr lang="en-US" sz="3200" dirty="0" err="1" smtClean="0">
                <a:latin typeface="Trebuchet MS (Headings)"/>
              </a:rPr>
              <a:t>kancelarija</a:t>
            </a:r>
            <a:r>
              <a:rPr lang="en-US" sz="3200" dirty="0" smtClean="0">
                <a:latin typeface="Trebuchet MS (Headings)"/>
              </a:rPr>
              <a:t> (Local office):</a:t>
            </a:r>
            <a:endParaRPr lang="en-US" sz="3200" dirty="0">
              <a:latin typeface="Trebuchet MS (Headings)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133600"/>
            <a:ext cx="8077200" cy="3777622"/>
          </a:xfrm>
        </p:spPr>
        <p:txBody>
          <a:bodyPr/>
          <a:lstStyle/>
          <a:p>
            <a:pPr algn="just"/>
            <a:endParaRPr lang="en-US" dirty="0" smtClean="0">
              <a:latin typeface="ž"/>
            </a:endParaRPr>
          </a:p>
          <a:p>
            <a:pPr algn="just"/>
            <a:r>
              <a:rPr lang="en-US" sz="2000" dirty="0" err="1" smtClean="0">
                <a:latin typeface="Trebuchet MS (Body)"/>
              </a:rPr>
              <a:t>Troškovi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kancelarije</a:t>
            </a:r>
            <a:r>
              <a:rPr lang="en-US" sz="2000" dirty="0" smtClean="0">
                <a:latin typeface="Trebuchet MS (Body)"/>
              </a:rPr>
              <a:t> se </a:t>
            </a:r>
            <a:r>
              <a:rPr lang="en-US" sz="2000" dirty="0" err="1" smtClean="0">
                <a:latin typeface="Trebuchet MS (Body)"/>
              </a:rPr>
              <a:t>prikazuju</a:t>
            </a:r>
            <a:r>
              <a:rPr lang="en-US" sz="2000" dirty="0" smtClean="0">
                <a:latin typeface="Trebuchet MS (Body)"/>
              </a:rPr>
              <a:t> u </a:t>
            </a:r>
            <a:r>
              <a:rPr lang="en-US" sz="2000" dirty="0" err="1" smtClean="0">
                <a:latin typeface="Trebuchet MS (Body)"/>
              </a:rPr>
              <a:t>okviru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ove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budžetske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linije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isključivo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ukoliko</a:t>
            </a:r>
            <a:r>
              <a:rPr lang="en-US" sz="2000" dirty="0" smtClean="0">
                <a:latin typeface="Trebuchet MS (Body)"/>
              </a:rPr>
              <a:t> se </a:t>
            </a:r>
            <a:r>
              <a:rPr lang="en-US" sz="2000" dirty="0" err="1" smtClean="0">
                <a:latin typeface="Trebuchet MS (Body)"/>
              </a:rPr>
              <a:t>otvara</a:t>
            </a:r>
            <a:r>
              <a:rPr lang="en-US" sz="2000" dirty="0" smtClean="0">
                <a:latin typeface="Trebuchet MS (Body)"/>
              </a:rPr>
              <a:t> nova </a:t>
            </a:r>
            <a:r>
              <a:rPr lang="en-US" sz="2000" dirty="0" err="1" smtClean="0">
                <a:latin typeface="Trebuchet MS (Body)"/>
              </a:rPr>
              <a:t>kancelarija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za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potrebe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projekta</a:t>
            </a:r>
            <a:r>
              <a:rPr lang="en-US" sz="2000" dirty="0" smtClean="0">
                <a:latin typeface="Trebuchet MS (Body)"/>
              </a:rPr>
              <a:t>. </a:t>
            </a:r>
            <a:r>
              <a:rPr lang="en-US" sz="2000" dirty="0" err="1" smtClean="0">
                <a:latin typeface="Trebuchet MS (Body)"/>
              </a:rPr>
              <a:t>Mogu</a:t>
            </a:r>
            <a:r>
              <a:rPr lang="en-US" sz="2000" dirty="0" smtClean="0">
                <a:latin typeface="Trebuchet MS (Body)"/>
              </a:rPr>
              <a:t> se </a:t>
            </a:r>
            <a:r>
              <a:rPr lang="en-US" sz="2000" dirty="0" err="1" smtClean="0">
                <a:latin typeface="Trebuchet MS (Body)"/>
              </a:rPr>
              <a:t>sam</a:t>
            </a:r>
            <a:r>
              <a:rPr lang="en-US" sz="2000" dirty="0" err="1" smtClean="0">
                <a:latin typeface="Trebuchet MS (Body)"/>
              </a:rPr>
              <a:t>o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prikazati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stvarni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troškovi</a:t>
            </a:r>
            <a:r>
              <a:rPr lang="en-US" sz="2000" dirty="0">
                <a:latin typeface="Trebuchet MS (Body)"/>
              </a:rPr>
              <a:t>,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nastali</a:t>
            </a:r>
            <a:r>
              <a:rPr lang="en-US" sz="2000" dirty="0" smtClean="0">
                <a:latin typeface="Trebuchet MS (Body)"/>
              </a:rPr>
              <a:t> u </a:t>
            </a:r>
            <a:r>
              <a:rPr lang="en-US" sz="2000" dirty="0" err="1" smtClean="0">
                <a:latin typeface="Trebuchet MS (Body)"/>
              </a:rPr>
              <a:t>realizaciji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projekta</a:t>
            </a:r>
            <a:endParaRPr lang="en-US" sz="2000" dirty="0" smtClean="0">
              <a:latin typeface="Trebuchet MS (Body)"/>
            </a:endParaRPr>
          </a:p>
          <a:p>
            <a:pPr marL="0" indent="0" algn="just">
              <a:buNone/>
            </a:pPr>
            <a:endParaRPr lang="en-US" sz="2000" dirty="0">
              <a:latin typeface="Trebuchet MS (Body)"/>
            </a:endParaRPr>
          </a:p>
          <a:p>
            <a:pPr algn="just"/>
            <a:r>
              <a:rPr lang="en-US" sz="2000" dirty="0" err="1" smtClean="0">
                <a:latin typeface="Trebuchet MS (Body)"/>
              </a:rPr>
              <a:t>Troškovi</a:t>
            </a:r>
            <a:r>
              <a:rPr lang="en-US" sz="2000" dirty="0" smtClean="0">
                <a:latin typeface="Trebuchet MS (Body)"/>
              </a:rPr>
              <a:t> se </a:t>
            </a:r>
            <a:r>
              <a:rPr lang="en-US" sz="2000" dirty="0" err="1" smtClean="0">
                <a:latin typeface="Trebuchet MS (Body)"/>
              </a:rPr>
              <a:t>mogu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opravdati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jedino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uz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fakture</a:t>
            </a:r>
            <a:endParaRPr lang="en-US" sz="2000" dirty="0">
              <a:latin typeface="Trebuchet MS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7239000" cy="74676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Trebuchet MS (Body)"/>
              </a:rPr>
              <a:t>Ostali</a:t>
            </a:r>
            <a:r>
              <a:rPr lang="en-US" dirty="0" smtClean="0">
                <a:latin typeface="Trebuchet MS (Body)"/>
              </a:rPr>
              <a:t> </a:t>
            </a:r>
            <a:r>
              <a:rPr lang="en-US" dirty="0" err="1" smtClean="0">
                <a:latin typeface="Trebuchet MS (Body)"/>
              </a:rPr>
              <a:t>troškovi</a:t>
            </a:r>
            <a:r>
              <a:rPr lang="en-US" dirty="0" smtClean="0">
                <a:latin typeface="Trebuchet MS (Body)"/>
              </a:rPr>
              <a:t> </a:t>
            </a:r>
            <a:r>
              <a:rPr lang="en-US" dirty="0" err="1" smtClean="0">
                <a:latin typeface="Trebuchet MS (Body)"/>
              </a:rPr>
              <a:t>i</a:t>
            </a:r>
            <a:r>
              <a:rPr lang="en-US" dirty="0" smtClean="0">
                <a:latin typeface="Trebuchet MS (Body)"/>
              </a:rPr>
              <a:t> </a:t>
            </a:r>
            <a:r>
              <a:rPr lang="en-US" dirty="0" err="1" smtClean="0">
                <a:latin typeface="Trebuchet MS (Body)"/>
              </a:rPr>
              <a:t>usluge</a:t>
            </a:r>
            <a:r>
              <a:rPr lang="en-US" dirty="0" smtClean="0">
                <a:latin typeface="Trebuchet MS (Body)"/>
              </a:rPr>
              <a:t>(Other </a:t>
            </a:r>
            <a:r>
              <a:rPr lang="en-US" dirty="0">
                <a:effectLst/>
                <a:latin typeface="Trebuchet MS (Body)"/>
              </a:rPr>
              <a:t>costs</a:t>
            </a:r>
            <a:r>
              <a:rPr lang="en-US" dirty="0">
                <a:latin typeface="Trebuchet MS (Body)"/>
              </a:rPr>
              <a:t> / </a:t>
            </a:r>
            <a:r>
              <a:rPr lang="en-US" dirty="0" smtClean="0">
                <a:latin typeface="Trebuchet MS (Body)"/>
              </a:rPr>
              <a:t>services):</a:t>
            </a:r>
            <a:endParaRPr lang="en-US" dirty="0">
              <a:latin typeface="Trebuchet MS (Body)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33600"/>
            <a:ext cx="8229600" cy="3777622"/>
          </a:xfrm>
        </p:spPr>
        <p:txBody>
          <a:bodyPr>
            <a:normAutofit/>
          </a:bodyPr>
          <a:lstStyle/>
          <a:p>
            <a:pPr algn="just"/>
            <a:endParaRPr lang="en-US" dirty="0" smtClean="0">
              <a:latin typeface="Trebuchet MS (Headings)"/>
            </a:endParaRPr>
          </a:p>
          <a:p>
            <a:pPr algn="just"/>
            <a:r>
              <a:rPr lang="en-US" sz="2000" dirty="0" err="1" smtClean="0">
                <a:latin typeface="Trebuchet MS (Headings)"/>
              </a:rPr>
              <a:t>Stručne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publikacije</a:t>
            </a:r>
            <a:r>
              <a:rPr lang="en-US" sz="2000" dirty="0" smtClean="0">
                <a:latin typeface="Trebuchet MS (Headings)"/>
              </a:rPr>
              <a:t>, </a:t>
            </a:r>
            <a:r>
              <a:rPr lang="en-US" sz="2000" dirty="0" err="1" smtClean="0">
                <a:latin typeface="Trebuchet MS (Headings)"/>
              </a:rPr>
              <a:t>konferencijski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troškovi</a:t>
            </a:r>
            <a:r>
              <a:rPr lang="en-US" sz="2000" dirty="0" smtClean="0">
                <a:latin typeface="Trebuchet MS (Headings)"/>
              </a:rPr>
              <a:t>, </a:t>
            </a:r>
            <a:r>
              <a:rPr lang="en-US" sz="2000" dirty="0" err="1" smtClean="0">
                <a:latin typeface="Trebuchet MS (Headings)"/>
              </a:rPr>
              <a:t>revizija</a:t>
            </a:r>
            <a:r>
              <a:rPr lang="en-US" sz="2000" dirty="0" smtClean="0">
                <a:latin typeface="Trebuchet MS (Headings)"/>
              </a:rPr>
              <a:t>, </a:t>
            </a:r>
            <a:r>
              <a:rPr lang="en-US" sz="2000" dirty="0" err="1" smtClean="0">
                <a:latin typeface="Trebuchet MS (Headings)"/>
              </a:rPr>
              <a:t>knjigovodstvo</a:t>
            </a:r>
            <a:r>
              <a:rPr lang="en-US" sz="2000" dirty="0" smtClean="0">
                <a:latin typeface="Trebuchet MS (Headings)"/>
              </a:rPr>
              <a:t>, </a:t>
            </a:r>
            <a:r>
              <a:rPr lang="en-US" sz="2000" dirty="0" err="1" smtClean="0">
                <a:latin typeface="Trebuchet MS (Headings)"/>
              </a:rPr>
              <a:t>vidljivost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itd</a:t>
            </a:r>
            <a:r>
              <a:rPr lang="en-US" sz="2000" dirty="0" smtClean="0">
                <a:latin typeface="Trebuchet MS (Headings)"/>
              </a:rPr>
              <a:t>.</a:t>
            </a:r>
            <a:endParaRPr lang="en-US" sz="2000" dirty="0">
              <a:latin typeface="Trebuchet MS (Headings)"/>
            </a:endParaRPr>
          </a:p>
          <a:p>
            <a:pPr algn="just"/>
            <a:r>
              <a:rPr lang="en-US" sz="2000" dirty="0" err="1" smtClean="0">
                <a:latin typeface="Trebuchet MS (Headings)"/>
              </a:rPr>
              <a:t>Verifikacija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troškova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>
                <a:latin typeface="Trebuchet MS (Headings)"/>
              </a:rPr>
              <a:t>- 1-3% </a:t>
            </a:r>
            <a:r>
              <a:rPr lang="en-US" sz="2000" dirty="0" err="1" smtClean="0">
                <a:latin typeface="Trebuchet MS (Headings)"/>
              </a:rPr>
              <a:t>vrijednosti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ugovora</a:t>
            </a:r>
            <a:r>
              <a:rPr lang="en-US" sz="2000" dirty="0" smtClean="0">
                <a:latin typeface="Trebuchet MS (Headings)"/>
              </a:rPr>
              <a:t> (</a:t>
            </a:r>
            <a:r>
              <a:rPr lang="en-US" sz="2000" dirty="0" err="1" smtClean="0">
                <a:latin typeface="Trebuchet MS (Headings)"/>
              </a:rPr>
              <a:t>za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sve</a:t>
            </a:r>
            <a:r>
              <a:rPr lang="en-US" sz="2000" dirty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grantove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iznosa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smtClean="0">
                <a:latin typeface="Trebuchet MS (Headings)"/>
              </a:rPr>
              <a:t>100,000 € </a:t>
            </a:r>
            <a:r>
              <a:rPr lang="en-US" sz="2000" dirty="0" err="1" smtClean="0">
                <a:latin typeface="Trebuchet MS (Headings)"/>
              </a:rPr>
              <a:t>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više</a:t>
            </a:r>
            <a:r>
              <a:rPr lang="en-US" sz="2000" dirty="0" smtClean="0">
                <a:latin typeface="Trebuchet MS (Headings)"/>
              </a:rPr>
              <a:t>)</a:t>
            </a:r>
            <a:endParaRPr lang="en-US" sz="2000" dirty="0">
              <a:latin typeface="Trebuchet MS (Headings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655" y="381000"/>
            <a:ext cx="8077200" cy="1752600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latin typeface="Trebuchet MS (Headings)"/>
              </a:rPr>
              <a:t>Nepredviđeni</a:t>
            </a:r>
            <a:r>
              <a:rPr lang="en-US" sz="3200" dirty="0" smtClean="0">
                <a:latin typeface="Trebuchet MS (Headings)"/>
              </a:rPr>
              <a:t> </a:t>
            </a:r>
            <a:r>
              <a:rPr lang="en-US" sz="3200" dirty="0" err="1" smtClean="0">
                <a:latin typeface="Trebuchet MS (Headings)"/>
              </a:rPr>
              <a:t>i</a:t>
            </a:r>
            <a:r>
              <a:rPr lang="en-US" sz="3200" dirty="0" smtClean="0">
                <a:latin typeface="Trebuchet MS (Headings)"/>
              </a:rPr>
              <a:t> </a:t>
            </a:r>
            <a:r>
              <a:rPr lang="en-US" sz="3200" dirty="0" err="1" smtClean="0">
                <a:latin typeface="Trebuchet MS (Headings)"/>
              </a:rPr>
              <a:t>administrativni</a:t>
            </a:r>
            <a:r>
              <a:rPr lang="en-US" sz="3200" dirty="0" smtClean="0">
                <a:latin typeface="Trebuchet MS (Headings)"/>
              </a:rPr>
              <a:t> </a:t>
            </a:r>
            <a:r>
              <a:rPr lang="en-US" sz="3200" dirty="0" err="1" smtClean="0">
                <a:latin typeface="Trebuchet MS (Headings)"/>
              </a:rPr>
              <a:t>troškovi</a:t>
            </a:r>
            <a:r>
              <a:rPr lang="en-US" sz="3200" dirty="0" smtClean="0">
                <a:latin typeface="Trebuchet MS (Headings)"/>
              </a:rPr>
              <a:t> (contingency </a:t>
            </a:r>
            <a:r>
              <a:rPr lang="en-US" sz="3200" dirty="0" smtClean="0">
                <a:latin typeface="Trebuchet MS (Headings)"/>
              </a:rPr>
              <a:t>and administrative </a:t>
            </a:r>
            <a:r>
              <a:rPr lang="en-US" sz="3200" dirty="0" smtClean="0">
                <a:latin typeface="Trebuchet MS (Headings)"/>
              </a:rPr>
              <a:t>expenses):</a:t>
            </a:r>
            <a:endParaRPr lang="en-US" sz="3200" dirty="0">
              <a:latin typeface="Trebuchet MS (Headings)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133600"/>
            <a:ext cx="8153400" cy="3777622"/>
          </a:xfrm>
        </p:spPr>
        <p:txBody>
          <a:bodyPr>
            <a:normAutofit/>
          </a:bodyPr>
          <a:lstStyle/>
          <a:p>
            <a:pPr algn="just"/>
            <a:endParaRPr lang="en-US" u="sng" dirty="0" smtClean="0">
              <a:latin typeface="ž"/>
            </a:endParaRPr>
          </a:p>
          <a:p>
            <a:pPr algn="just"/>
            <a:r>
              <a:rPr lang="en-US" sz="2000" u="sng" dirty="0" err="1" smtClean="0">
                <a:latin typeface="Trebuchet MS (Body)"/>
              </a:rPr>
              <a:t>Nepredviđeni</a:t>
            </a:r>
            <a:r>
              <a:rPr lang="en-US" sz="2000" u="sng" dirty="0" smtClean="0">
                <a:latin typeface="Trebuchet MS (Body)"/>
              </a:rPr>
              <a:t> </a:t>
            </a:r>
            <a:r>
              <a:rPr lang="en-US" sz="2000" u="sng" dirty="0" err="1" smtClean="0">
                <a:latin typeface="Trebuchet MS (Body)"/>
              </a:rPr>
              <a:t>troškovi</a:t>
            </a:r>
            <a:endParaRPr lang="en-US" sz="2000" u="sng" dirty="0" smtClean="0">
              <a:latin typeface="Trebuchet MS (Body)"/>
            </a:endParaRPr>
          </a:p>
          <a:p>
            <a:pPr algn="just"/>
            <a:r>
              <a:rPr lang="en-US" sz="2000" dirty="0" err="1" smtClean="0">
                <a:latin typeface="Trebuchet MS (Body)"/>
              </a:rPr>
              <a:t>Nije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dozvoljeno</a:t>
            </a:r>
            <a:r>
              <a:rPr lang="en-US" sz="2000" dirty="0" smtClean="0">
                <a:latin typeface="Trebuchet MS (Body)"/>
              </a:rPr>
              <a:t> u </a:t>
            </a:r>
            <a:r>
              <a:rPr lang="en-US" sz="2000" dirty="0" err="1" smtClean="0">
                <a:latin typeface="Trebuchet MS (Body)"/>
              </a:rPr>
              <a:t>ovom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pozivu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za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podnošenje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predloga</a:t>
            </a:r>
            <a:endParaRPr lang="en-US" sz="2000" dirty="0" smtClean="0">
              <a:latin typeface="Trebuchet MS (Body)"/>
            </a:endParaRPr>
          </a:p>
          <a:p>
            <a:pPr marL="0" indent="0" algn="just">
              <a:buNone/>
            </a:pPr>
            <a:endParaRPr lang="en-US" sz="2000" dirty="0" smtClean="0">
              <a:latin typeface="Trebuchet MS (Body)"/>
            </a:endParaRPr>
          </a:p>
          <a:p>
            <a:pPr algn="just"/>
            <a:r>
              <a:rPr lang="en-US" sz="2000" dirty="0">
                <a:latin typeface="Trebuchet MS (Body)"/>
              </a:rPr>
              <a:t> </a:t>
            </a:r>
            <a:r>
              <a:rPr lang="en-US" sz="2000" u="sng" dirty="0" err="1" smtClean="0">
                <a:latin typeface="Trebuchet MS (Body)"/>
              </a:rPr>
              <a:t>Administrativni</a:t>
            </a:r>
            <a:r>
              <a:rPr lang="sr-Latn-ME" sz="2000" u="sng" dirty="0" smtClean="0">
                <a:latin typeface="Trebuchet MS (Body)"/>
              </a:rPr>
              <a:t> </a:t>
            </a:r>
            <a:r>
              <a:rPr lang="sr-Latn-ME" sz="2000" u="sng" dirty="0" smtClean="0">
                <a:latin typeface="Trebuchet MS (Body)"/>
              </a:rPr>
              <a:t>(</a:t>
            </a:r>
            <a:r>
              <a:rPr lang="sr-Latn-ME" sz="2000" u="sng" dirty="0" smtClean="0">
                <a:latin typeface="Trebuchet MS (Body)"/>
              </a:rPr>
              <a:t>indire</a:t>
            </a:r>
            <a:r>
              <a:rPr lang="en-US" sz="2000" u="sng" dirty="0" err="1" smtClean="0">
                <a:latin typeface="Trebuchet MS (Body)"/>
              </a:rPr>
              <a:t>ktni</a:t>
            </a:r>
            <a:r>
              <a:rPr lang="sr-Latn-ME" sz="2000" u="sng" dirty="0" smtClean="0">
                <a:latin typeface="Trebuchet MS (Body)"/>
              </a:rPr>
              <a:t>)</a:t>
            </a:r>
            <a:r>
              <a:rPr lang="en-US" sz="2000" u="sng" dirty="0" smtClean="0">
                <a:latin typeface="Trebuchet MS (Body)"/>
              </a:rPr>
              <a:t> </a:t>
            </a:r>
            <a:r>
              <a:rPr lang="en-US" sz="2000" u="sng" dirty="0" err="1" smtClean="0">
                <a:latin typeface="Trebuchet MS (Body)"/>
              </a:rPr>
              <a:t>troškovi</a:t>
            </a:r>
            <a:endParaRPr lang="en-US" sz="2000" u="sng" dirty="0" smtClean="0">
              <a:latin typeface="Trebuchet MS (Body)"/>
            </a:endParaRPr>
          </a:p>
          <a:p>
            <a:pPr algn="just"/>
            <a:r>
              <a:rPr lang="en-US" sz="2000" dirty="0" smtClean="0">
                <a:latin typeface="Trebuchet MS (Body)"/>
              </a:rPr>
              <a:t>7% </a:t>
            </a:r>
            <a:r>
              <a:rPr lang="en-US" sz="2000" dirty="0" err="1" smtClean="0">
                <a:latin typeface="Trebuchet MS (Body)"/>
              </a:rPr>
              <a:t>direktnih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prihvatljivih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troškova</a:t>
            </a:r>
            <a:endParaRPr lang="en-US" sz="2000" dirty="0" smtClean="0">
              <a:latin typeface="Trebuchet MS (Body)"/>
            </a:endParaRPr>
          </a:p>
          <a:p>
            <a:pPr algn="just"/>
            <a:r>
              <a:rPr lang="en-US" sz="2000" dirty="0" err="1" smtClean="0">
                <a:latin typeface="Trebuchet MS (Body)"/>
              </a:rPr>
              <a:t>Za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stavke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koje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nisu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navedene</a:t>
            </a:r>
            <a:r>
              <a:rPr lang="en-US" sz="2000" dirty="0" smtClean="0">
                <a:latin typeface="Trebuchet MS (Body)"/>
              </a:rPr>
              <a:t> u </a:t>
            </a:r>
            <a:r>
              <a:rPr lang="en-US" sz="2000" dirty="0" err="1" smtClean="0">
                <a:latin typeface="Trebuchet MS (Body)"/>
              </a:rPr>
              <a:t>gornjem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dijelu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budžeta</a:t>
            </a:r>
            <a:endParaRPr lang="en-US" sz="2000" dirty="0">
              <a:latin typeface="Trebuchet MS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3564" y="304801"/>
            <a:ext cx="7772400" cy="2209799"/>
          </a:xfrm>
        </p:spPr>
        <p:txBody>
          <a:bodyPr>
            <a:noAutofit/>
          </a:bodyPr>
          <a:lstStyle/>
          <a:p>
            <a:r>
              <a:rPr lang="pl-P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Sektorski operativni program za zapošljavanje, obrazovanje i socijalnu politiku (2015-2017)</a:t>
            </a:r>
            <a:br>
              <a:rPr lang="pl-P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Kolaborativna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grant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šema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inovativne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projektne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ideje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’’</a:t>
            </a:r>
            <a:r>
              <a:rPr lang="sr-Latn-M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r-Latn-M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3564" y="2514600"/>
            <a:ext cx="7772400" cy="1828800"/>
          </a:xfrm>
        </p:spPr>
        <p:txBody>
          <a:bodyPr>
            <a:noAutofit/>
          </a:bodyPr>
          <a:lstStyle/>
          <a:p>
            <a:pPr algn="ctr"/>
            <a:endParaRPr lang="en-US" sz="3200" b="1" dirty="0" smtClean="0">
              <a:latin typeface="Trebuchet MS (Body)"/>
            </a:endParaRPr>
          </a:p>
          <a:p>
            <a:pPr algn="ctr"/>
            <a:r>
              <a:rPr lang="sr-Latn-ME" sz="3200" b="1" dirty="0" smtClean="0">
                <a:latin typeface="Trebuchet MS (Body)"/>
              </a:rPr>
              <a:t>BUD</a:t>
            </a:r>
            <a:r>
              <a:rPr lang="en-US" sz="3200" b="1" dirty="0" smtClean="0">
                <a:latin typeface="Trebuchet MS (Body)"/>
              </a:rPr>
              <a:t>ŽET</a:t>
            </a:r>
            <a:endParaRPr lang="sr-Latn-ME" sz="3200" u="sng" dirty="0">
              <a:latin typeface="Trebuchet MS (Body)"/>
            </a:endParaRPr>
          </a:p>
          <a:p>
            <a:endParaRPr 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 (Body)"/>
            </a:endParaRP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 (Body)"/>
            </a:endParaRPr>
          </a:p>
          <a:p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 (Body)"/>
              </a:rPr>
              <a:t>        </a:t>
            </a:r>
            <a:r>
              <a:rPr lang="en-US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 (Body)"/>
              </a:rPr>
              <a:t>Zorana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 (Body)"/>
              </a:rPr>
              <a:t> </a:t>
            </a:r>
            <a:r>
              <a:rPr lang="en-US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 (Body)"/>
              </a:rPr>
              <a:t>Bulatović</a:t>
            </a:r>
            <a:endParaRPr lang="sr-Latn-ME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 (Body)"/>
            </a:endParaRPr>
          </a:p>
          <a:p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 (Body)"/>
              </a:rPr>
              <a:t>       </a:t>
            </a:r>
            <a:r>
              <a:rPr lang="sr-Latn-ME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 (Body)"/>
              </a:rPr>
              <a:t>Finan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 (Body)"/>
              </a:rPr>
              <a:t>sijski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 (Body)"/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 (Body)"/>
              </a:rPr>
              <a:t>kontrolor</a:t>
            </a:r>
            <a:endParaRPr lang="sr-Latn-ME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 (Body)"/>
            </a:endParaRPr>
          </a:p>
          <a:p>
            <a:r>
              <a:rPr lang="sr-Latn-ME" sz="1800" dirty="0" smtClean="0">
                <a:latin typeface="Trebuchet MS (Body)"/>
              </a:rPr>
              <a:t>Dire</a:t>
            </a:r>
            <a:r>
              <a:rPr lang="en-US" sz="1800" dirty="0" err="1" smtClean="0">
                <a:latin typeface="Trebuchet MS (Body)"/>
              </a:rPr>
              <a:t>ktorat</a:t>
            </a:r>
            <a:r>
              <a:rPr lang="en-US" sz="1800" dirty="0" smtClean="0">
                <a:latin typeface="Trebuchet MS (Body)"/>
              </a:rPr>
              <a:t> </a:t>
            </a:r>
            <a:r>
              <a:rPr lang="en-US" sz="1800" dirty="0" err="1" smtClean="0">
                <a:latin typeface="Trebuchet MS (Body)"/>
              </a:rPr>
              <a:t>za</a:t>
            </a:r>
            <a:r>
              <a:rPr lang="en-US" sz="1800" dirty="0" smtClean="0">
                <a:latin typeface="Trebuchet MS (Body)"/>
              </a:rPr>
              <a:t> </a:t>
            </a:r>
            <a:r>
              <a:rPr lang="en-US" sz="1800" dirty="0" err="1" smtClean="0">
                <a:latin typeface="Trebuchet MS (Body)"/>
              </a:rPr>
              <a:t>finansiranje</a:t>
            </a:r>
            <a:r>
              <a:rPr lang="en-US" sz="1800" dirty="0" smtClean="0">
                <a:latin typeface="Trebuchet MS (Body)"/>
              </a:rPr>
              <a:t> </a:t>
            </a:r>
            <a:r>
              <a:rPr lang="en-US" sz="1800" dirty="0" err="1" smtClean="0">
                <a:latin typeface="Trebuchet MS (Body)"/>
              </a:rPr>
              <a:t>i</a:t>
            </a:r>
            <a:r>
              <a:rPr lang="en-US" sz="1800" dirty="0" smtClean="0">
                <a:latin typeface="Trebuchet MS (Body)"/>
              </a:rPr>
              <a:t> </a:t>
            </a:r>
            <a:r>
              <a:rPr lang="en-US" sz="1800" dirty="0" err="1" smtClean="0">
                <a:latin typeface="Trebuchet MS (Body)"/>
              </a:rPr>
              <a:t>ugovaranje</a:t>
            </a:r>
            <a:r>
              <a:rPr lang="en-US" sz="1800" dirty="0" smtClean="0">
                <a:latin typeface="Trebuchet MS (Body)"/>
              </a:rPr>
              <a:t> </a:t>
            </a:r>
            <a:r>
              <a:rPr lang="en-US" sz="1800" dirty="0" err="1" smtClean="0">
                <a:latin typeface="Trebuchet MS (Body)"/>
              </a:rPr>
              <a:t>sredstava</a:t>
            </a:r>
            <a:r>
              <a:rPr lang="en-US" sz="1800" dirty="0" smtClean="0">
                <a:latin typeface="Trebuchet MS (Body)"/>
              </a:rPr>
              <a:t> EU </a:t>
            </a:r>
            <a:r>
              <a:rPr lang="en-US" sz="1800" dirty="0" err="1" smtClean="0">
                <a:latin typeface="Trebuchet MS (Body)"/>
              </a:rPr>
              <a:t>pomoći</a:t>
            </a:r>
            <a:r>
              <a:rPr lang="sr-Latn-ME" sz="1800" dirty="0" smtClean="0">
                <a:latin typeface="Trebuchet MS (Body)"/>
              </a:rPr>
              <a:t> (CFCU), Minist</a:t>
            </a:r>
            <a:r>
              <a:rPr lang="en-US" sz="1800" dirty="0" err="1" smtClean="0">
                <a:latin typeface="Trebuchet MS (Body)"/>
              </a:rPr>
              <a:t>arstvo</a:t>
            </a:r>
            <a:r>
              <a:rPr lang="en-US" sz="1800" dirty="0" smtClean="0">
                <a:latin typeface="Trebuchet MS (Body)"/>
              </a:rPr>
              <a:t> </a:t>
            </a:r>
            <a:r>
              <a:rPr lang="en-US" sz="1800" dirty="0" err="1" smtClean="0">
                <a:latin typeface="Trebuchet MS (Body)"/>
              </a:rPr>
              <a:t>finansija</a:t>
            </a:r>
            <a:r>
              <a:rPr lang="en-US" sz="1800" dirty="0" smtClean="0">
                <a:latin typeface="Trebuchet MS (Body)"/>
              </a:rPr>
              <a:t> </a:t>
            </a:r>
            <a:r>
              <a:rPr lang="en-US" sz="1800" dirty="0" err="1" smtClean="0">
                <a:latin typeface="Trebuchet MS (Body)"/>
              </a:rPr>
              <a:t>Crne</a:t>
            </a:r>
            <a:r>
              <a:rPr lang="en-US" sz="1800" dirty="0" smtClean="0">
                <a:latin typeface="Trebuchet MS (Body)"/>
              </a:rPr>
              <a:t> Gore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7620000" cy="838200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latin typeface="Trebuchet MS (Body)"/>
              </a:rPr>
              <a:t>Obrazloženje</a:t>
            </a:r>
            <a:r>
              <a:rPr lang="en-US" sz="3200" dirty="0" smtClean="0">
                <a:latin typeface="Trebuchet MS (Body)"/>
              </a:rPr>
              <a:t> </a:t>
            </a:r>
            <a:r>
              <a:rPr lang="en-US" sz="3200" dirty="0" err="1" smtClean="0">
                <a:latin typeface="Trebuchet MS (Body)"/>
              </a:rPr>
              <a:t>budžeta</a:t>
            </a:r>
            <a:r>
              <a:rPr lang="en-US" sz="3200" dirty="0" smtClean="0">
                <a:latin typeface="Trebuchet MS (Body)"/>
              </a:rPr>
              <a:t> (Justification)</a:t>
            </a:r>
            <a:endParaRPr lang="en-US" sz="3200" dirty="0">
              <a:latin typeface="Trebuchet MS (Body)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33600"/>
            <a:ext cx="8458200" cy="3777622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 err="1" smtClean="0">
                <a:latin typeface="Trebuchet MS (Headings)"/>
              </a:rPr>
              <a:t>Svaki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trošak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treba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jasno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objasniti</a:t>
            </a:r>
            <a:r>
              <a:rPr lang="en-US" sz="2000" dirty="0" smtClean="0">
                <a:latin typeface="Trebuchet MS (Headings)"/>
              </a:rPr>
              <a:t>.</a:t>
            </a:r>
            <a:endParaRPr lang="en-US" sz="2000" dirty="0">
              <a:latin typeface="Trebuchet MS (Headings)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 err="1" smtClean="0">
                <a:latin typeface="Trebuchet MS (Headings)"/>
              </a:rPr>
              <a:t>Liijeva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kolona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tabele</a:t>
            </a:r>
            <a:r>
              <a:rPr lang="en-US" sz="2000" dirty="0">
                <a:latin typeface="Trebuchet MS (Headings)"/>
              </a:rPr>
              <a:t> </a:t>
            </a:r>
            <a:r>
              <a:rPr lang="en-US" sz="2000" dirty="0" smtClean="0">
                <a:latin typeface="Trebuchet MS (Headings)"/>
              </a:rPr>
              <a:t>(Costs) mora </a:t>
            </a:r>
            <a:r>
              <a:rPr lang="en-US" sz="2000" dirty="0" err="1" smtClean="0">
                <a:latin typeface="Trebuchet MS (Headings)"/>
              </a:rPr>
              <a:t>biti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identična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troškovima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koji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su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navedeni</a:t>
            </a:r>
            <a:r>
              <a:rPr lang="en-US" sz="2000" dirty="0" smtClean="0">
                <a:latin typeface="Trebuchet MS (Headings)"/>
              </a:rPr>
              <a:t> u </a:t>
            </a:r>
            <a:r>
              <a:rPr lang="en-US" sz="2000" dirty="0" err="1" smtClean="0">
                <a:latin typeface="Trebuchet MS (Headings)"/>
              </a:rPr>
              <a:t>Listu</a:t>
            </a:r>
            <a:r>
              <a:rPr lang="en-US" sz="2000" dirty="0" smtClean="0">
                <a:latin typeface="Trebuchet MS (Headings)"/>
              </a:rPr>
              <a:t> 1 </a:t>
            </a:r>
            <a:r>
              <a:rPr lang="en-US" sz="2000" dirty="0" err="1" smtClean="0">
                <a:latin typeface="Trebuchet MS (Headings)"/>
              </a:rPr>
              <a:t>budžeta</a:t>
            </a:r>
            <a:r>
              <a:rPr lang="en-US" sz="2000" dirty="0" smtClean="0">
                <a:latin typeface="Trebuchet MS (Headings)"/>
              </a:rPr>
              <a:t>.</a:t>
            </a:r>
            <a:endParaRPr lang="en-US" sz="2000" dirty="0">
              <a:latin typeface="Trebuchet MS (Headings)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 err="1" smtClean="0">
                <a:latin typeface="Trebuchet MS (Headings)"/>
              </a:rPr>
              <a:t>Srednja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kolona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tabele</a:t>
            </a:r>
            <a:r>
              <a:rPr lang="en-US" sz="2000" dirty="0" smtClean="0">
                <a:latin typeface="Trebuchet MS (Headings)"/>
              </a:rPr>
              <a:t> (Clarification of the budget items</a:t>
            </a:r>
            <a:r>
              <a:rPr lang="en-US" sz="2000" dirty="0" smtClean="0">
                <a:latin typeface="Trebuchet MS (Headings)"/>
              </a:rPr>
              <a:t>) </a:t>
            </a:r>
            <a:r>
              <a:rPr lang="en-US" sz="2000" dirty="0" err="1" smtClean="0">
                <a:latin typeface="Trebuchet MS (Headings)"/>
              </a:rPr>
              <a:t>opisuje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kako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su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troškovi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neophodni</a:t>
            </a:r>
            <a:r>
              <a:rPr lang="en-US" sz="2000" dirty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za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>
                <a:latin typeface="Trebuchet MS (Headings)"/>
              </a:rPr>
              <a:t>r</a:t>
            </a:r>
            <a:r>
              <a:rPr lang="en-US" sz="2000" dirty="0" err="1" smtClean="0">
                <a:latin typeface="Trebuchet MS (Headings)"/>
              </a:rPr>
              <a:t>ealizaciju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aktivnosti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vezanih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za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projekat</a:t>
            </a:r>
            <a:r>
              <a:rPr lang="en-US" sz="2000" dirty="0" smtClean="0">
                <a:latin typeface="Trebuchet MS (Headings)"/>
              </a:rPr>
              <a:t>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  <a:latin typeface="Trebuchet MS (Headings)"/>
              </a:rPr>
              <a:t>U </a:t>
            </a:r>
            <a:r>
              <a:rPr lang="en-US" sz="2000" dirty="0" err="1" smtClean="0">
                <a:solidFill>
                  <a:schemeClr val="tx1"/>
                </a:solidFill>
                <a:latin typeface="Trebuchet MS (Headings)"/>
              </a:rPr>
              <a:t>desnoj</a:t>
            </a:r>
            <a:r>
              <a:rPr lang="en-US" sz="2000" dirty="0" smtClean="0">
                <a:solidFill>
                  <a:schemeClr val="tx1"/>
                </a:solidFill>
                <a:latin typeface="Trebuchet MS (Headings)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rebuchet MS (Headings)"/>
              </a:rPr>
              <a:t>koloni</a:t>
            </a:r>
            <a:r>
              <a:rPr lang="en-US" sz="2000" dirty="0" smtClean="0">
                <a:solidFill>
                  <a:schemeClr val="tx1"/>
                </a:solidFill>
                <a:latin typeface="Trebuchet MS (Headings)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rebuchet MS (Headings)"/>
              </a:rPr>
              <a:t>tabele</a:t>
            </a:r>
            <a:r>
              <a:rPr lang="en-US" sz="2000" dirty="0" smtClean="0">
                <a:solidFill>
                  <a:schemeClr val="tx1"/>
                </a:solidFill>
                <a:latin typeface="Trebuchet MS (Headings)"/>
              </a:rPr>
              <a:t> (Justification of the estimated costs) je </a:t>
            </a:r>
            <a:r>
              <a:rPr lang="en-US" sz="2000" dirty="0" err="1" smtClean="0">
                <a:solidFill>
                  <a:schemeClr val="tx1"/>
                </a:solidFill>
                <a:latin typeface="Trebuchet MS (Headings)"/>
              </a:rPr>
              <a:t>kalkulacija</a:t>
            </a:r>
            <a:r>
              <a:rPr lang="en-US" sz="2000" dirty="0" smtClean="0">
                <a:solidFill>
                  <a:schemeClr val="tx1"/>
                </a:solidFill>
                <a:latin typeface="Trebuchet MS (Headings)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rebuchet MS (Headings)"/>
              </a:rPr>
              <a:t>procijenjenih</a:t>
            </a:r>
            <a:r>
              <a:rPr lang="en-US" sz="2000" dirty="0" smtClean="0">
                <a:solidFill>
                  <a:schemeClr val="tx1"/>
                </a:solidFill>
                <a:latin typeface="Trebuchet MS (Headings)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rebuchet MS (Headings)"/>
              </a:rPr>
              <a:t>troškova</a:t>
            </a:r>
            <a:r>
              <a:rPr lang="en-US" sz="2000" dirty="0">
                <a:solidFill>
                  <a:srgbClr val="FF0000"/>
                </a:solidFill>
                <a:latin typeface="Trebuchet MS (Headings)"/>
              </a:rPr>
              <a:t> </a:t>
            </a:r>
            <a:endParaRPr lang="en-US" sz="2000" dirty="0">
              <a:latin typeface="Trebuchet MS (Headings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04800"/>
            <a:ext cx="92202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00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8229600" cy="1219200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latin typeface="Trebuchet MS (Headings)"/>
              </a:rPr>
              <a:t>Izvori</a:t>
            </a:r>
            <a:r>
              <a:rPr lang="en-US" sz="3200" dirty="0" smtClean="0">
                <a:latin typeface="Trebuchet MS (Headings)"/>
              </a:rPr>
              <a:t> </a:t>
            </a:r>
            <a:r>
              <a:rPr lang="en-US" sz="3200" dirty="0" err="1" smtClean="0">
                <a:latin typeface="Trebuchet MS (Headings)"/>
              </a:rPr>
              <a:t>finansiranja</a:t>
            </a:r>
            <a:r>
              <a:rPr lang="en-US" sz="3200" dirty="0" smtClean="0">
                <a:latin typeface="Trebuchet MS (Headings)"/>
              </a:rPr>
              <a:t> (Sources </a:t>
            </a:r>
            <a:r>
              <a:rPr lang="en-US" sz="3200" dirty="0">
                <a:latin typeface="Trebuchet MS (Headings)"/>
              </a:rPr>
              <a:t>of </a:t>
            </a:r>
            <a:r>
              <a:rPr lang="sr-Latn-ME" sz="3200" dirty="0">
                <a:latin typeface="Trebuchet MS (Headings)"/>
              </a:rPr>
              <a:t>funding</a:t>
            </a:r>
            <a:r>
              <a:rPr lang="en-US" sz="3200" dirty="0">
                <a:latin typeface="Trebuchet MS (Headings)"/>
              </a:rPr>
              <a:t> </a:t>
            </a:r>
            <a:r>
              <a:rPr lang="sr-Latn-ME" sz="3200" dirty="0">
                <a:latin typeface="Trebuchet MS (Headings)"/>
              </a:rPr>
              <a:t>&amp; summary of estimated </a:t>
            </a:r>
            <a:r>
              <a:rPr lang="sr-Latn-ME" sz="3200" dirty="0" smtClean="0">
                <a:latin typeface="Trebuchet MS (Headings)"/>
              </a:rPr>
              <a:t>costs</a:t>
            </a:r>
            <a:r>
              <a:rPr lang="en-US" sz="3200" dirty="0" smtClean="0">
                <a:latin typeface="Trebuchet MS (Headings)"/>
              </a:rPr>
              <a:t>)</a:t>
            </a:r>
            <a:endParaRPr lang="en-US" sz="3200" dirty="0">
              <a:latin typeface="Trebuchet MS (Headings)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33600"/>
            <a:ext cx="8305800" cy="3777622"/>
          </a:xfrm>
        </p:spPr>
        <p:txBody>
          <a:bodyPr>
            <a:normAutofit/>
          </a:bodyPr>
          <a:lstStyle/>
          <a:p>
            <a:pPr algn="just"/>
            <a:endParaRPr lang="en-US" dirty="0" smtClean="0">
              <a:latin typeface="ž"/>
            </a:endParaRPr>
          </a:p>
          <a:p>
            <a:pPr algn="just"/>
            <a:r>
              <a:rPr lang="en-US" sz="2000" dirty="0" err="1" smtClean="0">
                <a:latin typeface="Trebuchet MS (Body)"/>
              </a:rPr>
              <a:t>Tabel</a:t>
            </a:r>
            <a:r>
              <a:rPr lang="en-US" sz="2000" dirty="0" err="1" smtClean="0">
                <a:latin typeface="Trebuchet MS (Body)"/>
              </a:rPr>
              <a:t>a</a:t>
            </a:r>
            <a:r>
              <a:rPr lang="en-US" sz="2000" dirty="0" smtClean="0">
                <a:latin typeface="Trebuchet MS (Body)"/>
              </a:rPr>
              <a:t> u </a:t>
            </a:r>
            <a:r>
              <a:rPr lang="en-US" sz="2000" dirty="0" err="1" smtClean="0">
                <a:latin typeface="Trebuchet MS (Body)"/>
              </a:rPr>
              <a:t>kojoj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su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navedeni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izvori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finansiranja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projekta</a:t>
            </a:r>
            <a:endParaRPr lang="en-US" sz="2000" dirty="0" smtClean="0">
              <a:latin typeface="Trebuchet MS (Body)"/>
            </a:endParaRPr>
          </a:p>
          <a:p>
            <a:pPr algn="just"/>
            <a:r>
              <a:rPr lang="en-US" sz="2000" dirty="0" err="1" smtClean="0">
                <a:latin typeface="Trebuchet MS (Body)"/>
              </a:rPr>
              <a:t>Ostali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doprinosi</a:t>
            </a:r>
            <a:r>
              <a:rPr lang="en-US" sz="2000" dirty="0" smtClean="0">
                <a:latin typeface="Trebuchet MS (Body)"/>
              </a:rPr>
              <a:t> – </a:t>
            </a:r>
            <a:r>
              <a:rPr lang="en-US" sz="2000" dirty="0" err="1" smtClean="0">
                <a:latin typeface="Trebuchet MS (Body)"/>
              </a:rPr>
              <a:t>iznos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sopstvenog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finansijskog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doprinosa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podnosioca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zahtjeva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za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projekat</a:t>
            </a:r>
            <a:r>
              <a:rPr lang="en-US" sz="2000" dirty="0" smtClean="0">
                <a:latin typeface="Trebuchet MS (Body)"/>
              </a:rPr>
              <a:t>. </a:t>
            </a:r>
            <a:endParaRPr lang="en-US" sz="2000" dirty="0" smtClean="0">
              <a:latin typeface="Trebuchet MS (Body)"/>
            </a:endParaRPr>
          </a:p>
          <a:p>
            <a:pPr algn="just"/>
            <a:r>
              <a:rPr lang="en-US" sz="2000" dirty="0" err="1" smtClean="0">
                <a:latin typeface="Trebuchet MS (Body)"/>
              </a:rPr>
              <a:t>Procenti</a:t>
            </a:r>
            <a:r>
              <a:rPr lang="en-US" sz="2000" dirty="0" smtClean="0">
                <a:latin typeface="Trebuchet MS (Body)"/>
              </a:rPr>
              <a:t> – </a:t>
            </a:r>
            <a:r>
              <a:rPr lang="en-US" sz="2000" dirty="0" err="1" smtClean="0">
                <a:latin typeface="Trebuchet MS (Body)"/>
              </a:rPr>
              <a:t>formatirati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kolonu</a:t>
            </a:r>
            <a:r>
              <a:rPr lang="en-US" sz="2000" dirty="0" smtClean="0">
                <a:latin typeface="Trebuchet MS (Body)"/>
              </a:rPr>
              <a:t> u </a:t>
            </a:r>
            <a:r>
              <a:rPr lang="en-US" sz="2000" dirty="0" err="1" smtClean="0">
                <a:latin typeface="Trebuchet MS (Body)"/>
              </a:rPr>
              <a:t>procentima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sa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dvije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decimale</a:t>
            </a:r>
            <a:endParaRPr lang="en-US" sz="2000" dirty="0">
              <a:latin typeface="Trebuchet MS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0"/>
            <a:ext cx="7543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56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8907" y="609600"/>
            <a:ext cx="7239000" cy="746760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latin typeface="Trebuchet MS (Body)"/>
              </a:rPr>
              <a:t>Najčešće</a:t>
            </a:r>
            <a:r>
              <a:rPr lang="en-US" sz="3200" dirty="0" smtClean="0">
                <a:latin typeface="Trebuchet MS (Body)"/>
              </a:rPr>
              <a:t> </a:t>
            </a:r>
            <a:r>
              <a:rPr lang="en-US" sz="3200" dirty="0" err="1" smtClean="0">
                <a:latin typeface="Trebuchet MS (Body)"/>
              </a:rPr>
              <a:t>greške</a:t>
            </a:r>
            <a:endParaRPr lang="en-US" sz="3200" dirty="0">
              <a:latin typeface="Trebuchet MS (Body)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81200"/>
            <a:ext cx="8019707" cy="3777622"/>
          </a:xfrm>
        </p:spPr>
        <p:txBody>
          <a:bodyPr>
            <a:normAutofit/>
          </a:bodyPr>
          <a:lstStyle/>
          <a:p>
            <a:pPr algn="just"/>
            <a:endParaRPr lang="en-US" dirty="0" smtClean="0">
              <a:latin typeface="Trebuchet MS (Headings)"/>
            </a:endParaRPr>
          </a:p>
          <a:p>
            <a:pPr algn="just"/>
            <a:r>
              <a:rPr lang="en-US" sz="2000" dirty="0" err="1" smtClean="0">
                <a:latin typeface="Trebuchet MS (Headings)"/>
              </a:rPr>
              <a:t>Nerealni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troškovi</a:t>
            </a:r>
            <a:endParaRPr lang="en-US" sz="2000" dirty="0">
              <a:latin typeface="Trebuchet MS (Headings)"/>
            </a:endParaRPr>
          </a:p>
          <a:p>
            <a:pPr algn="just"/>
            <a:r>
              <a:rPr lang="en-US" sz="2000" dirty="0" err="1" smtClean="0">
                <a:latin typeface="Trebuchet MS (Headings)"/>
              </a:rPr>
              <a:t>Neopravdani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troškovi</a:t>
            </a:r>
            <a:endParaRPr lang="en-US" sz="2000" dirty="0">
              <a:latin typeface="Trebuchet MS (Headings)"/>
            </a:endParaRPr>
          </a:p>
          <a:p>
            <a:pPr algn="just"/>
            <a:r>
              <a:rPr lang="en-US" sz="2000" dirty="0" err="1" smtClean="0">
                <a:latin typeface="Trebuchet MS (Headings)"/>
              </a:rPr>
              <a:t>Greške</a:t>
            </a:r>
            <a:r>
              <a:rPr lang="en-US" sz="2000" dirty="0" smtClean="0">
                <a:latin typeface="Trebuchet MS (Headings)"/>
              </a:rPr>
              <a:t> u </a:t>
            </a:r>
            <a:r>
              <a:rPr lang="en-US" sz="2000" dirty="0" err="1" smtClean="0">
                <a:latin typeface="Trebuchet MS (Headings)"/>
              </a:rPr>
              <a:t>izvještajima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kalkulacijama</a:t>
            </a:r>
            <a:endParaRPr lang="en-US" sz="2000" dirty="0">
              <a:latin typeface="Trebuchet MS (Headings)"/>
            </a:endParaRPr>
          </a:p>
          <a:p>
            <a:pPr algn="just"/>
            <a:r>
              <a:rPr lang="en-US" sz="2000" dirty="0" err="1" smtClean="0">
                <a:latin typeface="Trebuchet MS (Headings)"/>
              </a:rPr>
              <a:t>Nedostatak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sposobnosti</a:t>
            </a:r>
            <a:r>
              <a:rPr lang="en-US" sz="2000" dirty="0" smtClean="0">
                <a:latin typeface="Trebuchet MS (Headings)"/>
              </a:rPr>
              <a:t> da se </a:t>
            </a:r>
            <a:r>
              <a:rPr lang="en-US" sz="2000" dirty="0" err="1" smtClean="0">
                <a:latin typeface="Trebuchet MS (Headings)"/>
              </a:rPr>
              <a:t>predvide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troškovi</a:t>
            </a:r>
            <a:r>
              <a:rPr lang="en-US" sz="2000" dirty="0" smtClean="0">
                <a:latin typeface="Trebuchet MS (Headings)"/>
              </a:rPr>
              <a:t> </a:t>
            </a:r>
            <a:endParaRPr lang="en-US" sz="2000" dirty="0">
              <a:latin typeface="Trebuchet MS (Headings)"/>
            </a:endParaRPr>
          </a:p>
          <a:p>
            <a:pPr algn="just"/>
            <a:r>
              <a:rPr lang="en-US" sz="2000" dirty="0" err="1" smtClean="0">
                <a:latin typeface="Trebuchet MS (Headings)"/>
              </a:rPr>
              <a:t>Pogrešno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korištenje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jediničnih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mjera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za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pojedine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budžetske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stavke</a:t>
            </a:r>
            <a:endParaRPr lang="en-US" sz="2000" dirty="0">
              <a:latin typeface="Trebuchet MS (Headings)"/>
            </a:endParaRPr>
          </a:p>
          <a:p>
            <a:pPr algn="just"/>
            <a:r>
              <a:rPr lang="en-US" sz="2000" dirty="0" err="1" smtClean="0">
                <a:latin typeface="Trebuchet MS (Headings)"/>
              </a:rPr>
              <a:t>Troškovi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planirani</a:t>
            </a:r>
            <a:r>
              <a:rPr lang="en-US" sz="2000" dirty="0" smtClean="0">
                <a:latin typeface="Trebuchet MS (Headings)"/>
              </a:rPr>
              <a:t> pod </a:t>
            </a:r>
            <a:r>
              <a:rPr lang="en-US" sz="2000" dirty="0" err="1" smtClean="0">
                <a:latin typeface="Trebuchet MS (Headings)"/>
              </a:rPr>
              <a:t>pogrešnom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budžetskom</a:t>
            </a:r>
            <a:r>
              <a:rPr lang="en-US" sz="2000" dirty="0" smtClean="0">
                <a:latin typeface="Trebuchet MS (Headings)"/>
              </a:rPr>
              <a:t> </a:t>
            </a:r>
            <a:r>
              <a:rPr lang="en-US" sz="2000" dirty="0" err="1" smtClean="0">
                <a:latin typeface="Trebuchet MS (Headings)"/>
              </a:rPr>
              <a:t>stavkom</a:t>
            </a:r>
            <a:r>
              <a:rPr lang="en-US" sz="2000" dirty="0" smtClean="0">
                <a:latin typeface="Trebuchet MS (Headings)"/>
              </a:rPr>
              <a:t>.</a:t>
            </a:r>
            <a:endParaRPr lang="en-US" sz="2000" dirty="0">
              <a:latin typeface="Trebuchet MS (Headings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rebuchet MS (Body)"/>
              </a:rPr>
              <a:t>Hvala</a:t>
            </a:r>
            <a:r>
              <a:rPr lang="en-US" dirty="0" smtClean="0">
                <a:latin typeface="Trebuchet MS (Body)"/>
              </a:rPr>
              <a:t> </a:t>
            </a:r>
            <a:r>
              <a:rPr lang="en-US" dirty="0" err="1" smtClean="0">
                <a:latin typeface="Trebuchet MS (Body)"/>
              </a:rPr>
              <a:t>na</a:t>
            </a:r>
            <a:r>
              <a:rPr lang="en-US" dirty="0" smtClean="0">
                <a:latin typeface="Trebuchet MS (Body)"/>
              </a:rPr>
              <a:t> </a:t>
            </a:r>
            <a:r>
              <a:rPr lang="en-US" dirty="0" err="1" smtClean="0">
                <a:latin typeface="Trebuchet MS (Body)"/>
              </a:rPr>
              <a:t>pažnji</a:t>
            </a:r>
            <a:r>
              <a:rPr lang="sr-Latn-ME" dirty="0" smtClean="0">
                <a:latin typeface="Trebuchet MS (Body)"/>
              </a:rPr>
              <a:t>!</a:t>
            </a:r>
            <a:endParaRPr lang="en-US" dirty="0">
              <a:latin typeface="Trebuchet MS (Body)"/>
            </a:endParaRPr>
          </a:p>
        </p:txBody>
      </p:sp>
      <p:pic>
        <p:nvPicPr>
          <p:cNvPr id="5" name="Picture Placeholder 4" descr="imag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6" y="304799"/>
            <a:ext cx="8610594" cy="44196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 (Body)"/>
              </a:rPr>
              <a:t>Sadržaj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 (Body)"/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 (Body)"/>
              </a:rPr>
              <a:t>prezentacije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 (Body)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905000"/>
            <a:ext cx="6591985" cy="3777622"/>
          </a:xfrm>
        </p:spPr>
        <p:txBody>
          <a:bodyPr/>
          <a:lstStyle/>
          <a:p>
            <a:endParaRPr lang="en-US" dirty="0"/>
          </a:p>
          <a:p>
            <a:r>
              <a:rPr lang="en-US" dirty="0" err="1" smtClean="0">
                <a:latin typeface="Trebuchet MS (Body)"/>
              </a:rPr>
              <a:t>Opšti</a:t>
            </a:r>
            <a:r>
              <a:rPr lang="en-US" dirty="0" smtClean="0">
                <a:latin typeface="Trebuchet MS (Body)"/>
              </a:rPr>
              <a:t> </a:t>
            </a:r>
            <a:r>
              <a:rPr lang="en-US" dirty="0" err="1" smtClean="0">
                <a:latin typeface="Trebuchet MS (Body)"/>
              </a:rPr>
              <a:t>opis</a:t>
            </a:r>
            <a:r>
              <a:rPr lang="en-US" dirty="0" smtClean="0">
                <a:latin typeface="Trebuchet MS (Body)"/>
              </a:rPr>
              <a:t> </a:t>
            </a:r>
            <a:r>
              <a:rPr lang="en-US" dirty="0" err="1" smtClean="0">
                <a:latin typeface="Trebuchet MS (Body)"/>
              </a:rPr>
              <a:t>budžeta</a:t>
            </a:r>
            <a:r>
              <a:rPr lang="en-US" dirty="0" smtClean="0">
                <a:latin typeface="Trebuchet MS (Body)"/>
              </a:rPr>
              <a:t> </a:t>
            </a:r>
            <a:endParaRPr lang="en-US" dirty="0">
              <a:latin typeface="Trebuchet MS (Body)"/>
            </a:endParaRPr>
          </a:p>
          <a:p>
            <a:r>
              <a:rPr lang="en-US" dirty="0" err="1" smtClean="0">
                <a:latin typeface="Trebuchet MS (Body)"/>
              </a:rPr>
              <a:t>Prihvatljivi</a:t>
            </a:r>
            <a:r>
              <a:rPr lang="en-US" dirty="0" smtClean="0">
                <a:latin typeface="Trebuchet MS (Body)"/>
              </a:rPr>
              <a:t> </a:t>
            </a:r>
            <a:r>
              <a:rPr lang="en-US" dirty="0" err="1" smtClean="0">
                <a:latin typeface="Trebuchet MS (Body)"/>
              </a:rPr>
              <a:t>i</a:t>
            </a:r>
            <a:r>
              <a:rPr lang="en-US" dirty="0" smtClean="0">
                <a:latin typeface="Trebuchet MS (Body)"/>
              </a:rPr>
              <a:t> </a:t>
            </a:r>
            <a:r>
              <a:rPr lang="en-US" dirty="0" err="1" smtClean="0">
                <a:latin typeface="Trebuchet MS (Body)"/>
              </a:rPr>
              <a:t>neprihvatljivi</a:t>
            </a:r>
            <a:r>
              <a:rPr lang="en-US" dirty="0" smtClean="0">
                <a:latin typeface="Trebuchet MS (Body)"/>
              </a:rPr>
              <a:t> </a:t>
            </a:r>
            <a:r>
              <a:rPr lang="en-US" dirty="0" err="1" smtClean="0">
                <a:latin typeface="Trebuchet MS (Body)"/>
              </a:rPr>
              <a:t>troškovi</a:t>
            </a:r>
            <a:endParaRPr lang="en-US" dirty="0">
              <a:latin typeface="Trebuchet MS (Body)"/>
            </a:endParaRPr>
          </a:p>
          <a:p>
            <a:r>
              <a:rPr lang="en-US" dirty="0" err="1" smtClean="0">
                <a:latin typeface="Trebuchet MS (Body)"/>
              </a:rPr>
              <a:t>Pojednostavljeni</a:t>
            </a:r>
            <a:r>
              <a:rPr lang="en-US" dirty="0" smtClean="0">
                <a:latin typeface="Trebuchet MS (Body)"/>
              </a:rPr>
              <a:t> </a:t>
            </a:r>
            <a:r>
              <a:rPr lang="en-US" dirty="0" err="1" smtClean="0">
                <a:latin typeface="Trebuchet MS (Body)"/>
              </a:rPr>
              <a:t>troškovi</a:t>
            </a:r>
            <a:endParaRPr lang="en-US" dirty="0">
              <a:latin typeface="Trebuchet MS (Body)"/>
            </a:endParaRPr>
          </a:p>
          <a:p>
            <a:r>
              <a:rPr lang="en-US" dirty="0" err="1" smtClean="0">
                <a:latin typeface="Trebuchet MS (Body)"/>
              </a:rPr>
              <a:t>Struktura</a:t>
            </a:r>
            <a:r>
              <a:rPr lang="en-US" dirty="0" smtClean="0">
                <a:latin typeface="Trebuchet MS (Body)"/>
              </a:rPr>
              <a:t> </a:t>
            </a:r>
            <a:r>
              <a:rPr lang="en-US" dirty="0" err="1" smtClean="0">
                <a:latin typeface="Trebuchet MS (Body)"/>
              </a:rPr>
              <a:t>budžeta</a:t>
            </a:r>
            <a:endParaRPr lang="en-US" dirty="0">
              <a:latin typeface="Trebuchet MS (Body)"/>
            </a:endParaRPr>
          </a:p>
          <a:p>
            <a:r>
              <a:rPr lang="en-US" dirty="0" err="1" smtClean="0">
                <a:latin typeface="Trebuchet MS (Body)"/>
              </a:rPr>
              <a:t>Opravdanost</a:t>
            </a:r>
            <a:r>
              <a:rPr lang="en-US" dirty="0" smtClean="0">
                <a:latin typeface="Trebuchet MS (Body)"/>
              </a:rPr>
              <a:t> </a:t>
            </a:r>
            <a:r>
              <a:rPr lang="en-US" dirty="0" err="1" smtClean="0">
                <a:latin typeface="Trebuchet MS (Body)"/>
              </a:rPr>
              <a:t>troškova</a:t>
            </a:r>
            <a:endParaRPr lang="en-US" dirty="0">
              <a:latin typeface="Trebuchet MS (Body)"/>
            </a:endParaRPr>
          </a:p>
          <a:p>
            <a:r>
              <a:rPr lang="en-US" dirty="0" err="1" smtClean="0">
                <a:latin typeface="Trebuchet MS (Body)"/>
              </a:rPr>
              <a:t>Izvori</a:t>
            </a:r>
            <a:r>
              <a:rPr lang="en-US" dirty="0" smtClean="0">
                <a:latin typeface="Trebuchet MS (Body)"/>
              </a:rPr>
              <a:t> </a:t>
            </a:r>
            <a:r>
              <a:rPr lang="en-US" dirty="0" err="1" smtClean="0">
                <a:latin typeface="Trebuchet MS (Body)"/>
              </a:rPr>
              <a:t>finansiranja</a:t>
            </a:r>
            <a:endParaRPr lang="en-US" dirty="0">
              <a:latin typeface="Trebuchet MS (Body)"/>
            </a:endParaRPr>
          </a:p>
          <a:p>
            <a:r>
              <a:rPr lang="en-US" dirty="0" err="1" smtClean="0">
                <a:latin typeface="Trebuchet MS (Body)"/>
              </a:rPr>
              <a:t>Najčešće</a:t>
            </a:r>
            <a:r>
              <a:rPr lang="en-US" dirty="0" smtClean="0">
                <a:latin typeface="Trebuchet MS (Body)"/>
              </a:rPr>
              <a:t> </a:t>
            </a:r>
            <a:r>
              <a:rPr lang="en-US" dirty="0" err="1" smtClean="0">
                <a:latin typeface="Trebuchet MS (Body)"/>
              </a:rPr>
              <a:t>greške</a:t>
            </a:r>
            <a:endParaRPr lang="en-US" dirty="0">
              <a:latin typeface="Trebuchet MS (Body)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548640"/>
            <a:ext cx="7239000" cy="74676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rebuchet MS (Body)"/>
              </a:rPr>
              <a:t>B</a:t>
            </a:r>
            <a:r>
              <a:rPr lang="sr-Latn-ME" sz="3200" dirty="0" smtClean="0">
                <a:latin typeface="Trebuchet MS (Body)"/>
              </a:rPr>
              <a:t>ud</a:t>
            </a:r>
            <a:r>
              <a:rPr lang="en-US" sz="3200" dirty="0" err="1" smtClean="0">
                <a:latin typeface="Trebuchet MS (Body)"/>
              </a:rPr>
              <a:t>žet</a:t>
            </a:r>
            <a:endParaRPr lang="en-US" sz="3200" dirty="0">
              <a:latin typeface="Trebuchet MS (Body)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382000" cy="4846320"/>
          </a:xfrm>
        </p:spPr>
        <p:txBody>
          <a:bodyPr>
            <a:noAutofit/>
          </a:bodyPr>
          <a:lstStyle/>
          <a:p>
            <a:pPr lvl="0" algn="just"/>
            <a:r>
              <a:rPr lang="en-GB" sz="2000" dirty="0" err="1" smtClean="0">
                <a:latin typeface="Trebuchet MS (Body)"/>
              </a:rPr>
              <a:t>Obavezan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dio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aplikacionog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paketa</a:t>
            </a:r>
            <a:endParaRPr lang="en-GB" sz="2000" dirty="0">
              <a:latin typeface="Trebuchet MS (Body)"/>
            </a:endParaRPr>
          </a:p>
          <a:p>
            <a:pPr lvl="0" algn="just"/>
            <a:r>
              <a:rPr lang="en-GB" sz="2000" dirty="0" err="1" smtClean="0">
                <a:latin typeface="Trebuchet MS (Body)"/>
              </a:rPr>
              <a:t>Uz</a:t>
            </a:r>
            <a:r>
              <a:rPr lang="en-GB" sz="2000" dirty="0" smtClean="0">
                <a:latin typeface="Trebuchet MS (Body)"/>
              </a:rPr>
              <a:t> plan </a:t>
            </a:r>
            <a:r>
              <a:rPr lang="en-GB" sz="2000" dirty="0" err="1" smtClean="0">
                <a:latin typeface="Trebuchet MS (Body)"/>
              </a:rPr>
              <a:t>aktivnosti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logičku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matricu</a:t>
            </a:r>
            <a:r>
              <a:rPr lang="en-GB" sz="2000" dirty="0" smtClean="0">
                <a:latin typeface="Trebuchet MS (Body)"/>
              </a:rPr>
              <a:t> je </a:t>
            </a:r>
            <a:r>
              <a:rPr lang="en-GB" sz="2000" dirty="0" err="1" smtClean="0">
                <a:latin typeface="Trebuchet MS (Body)"/>
              </a:rPr>
              <a:t>najvažniji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implementacijski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alat</a:t>
            </a:r>
            <a:endParaRPr lang="en-US" sz="2000" dirty="0">
              <a:latin typeface="Trebuchet MS (Body)"/>
            </a:endParaRPr>
          </a:p>
          <a:p>
            <a:pPr algn="just"/>
            <a:r>
              <a:rPr lang="en-US" sz="2000" dirty="0" err="1" smtClean="0">
                <a:latin typeface="Trebuchet MS (Body)"/>
              </a:rPr>
              <a:t>Veza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između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planiranja</a:t>
            </a:r>
            <a:r>
              <a:rPr lang="en-US" sz="2000" dirty="0" smtClean="0">
                <a:latin typeface="Trebuchet MS (Body)"/>
              </a:rPr>
              <a:t>, </a:t>
            </a:r>
            <a:r>
              <a:rPr lang="en-US" sz="2000" dirty="0" err="1" smtClean="0">
                <a:latin typeface="Trebuchet MS (Body)"/>
              </a:rPr>
              <a:t>implementacije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kontrole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projektnih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aktivnosti</a:t>
            </a:r>
            <a:r>
              <a:rPr lang="en-US" sz="2000" dirty="0" smtClean="0">
                <a:latin typeface="Trebuchet MS (Body)"/>
              </a:rPr>
              <a:t> (</a:t>
            </a:r>
            <a:r>
              <a:rPr lang="en-US" sz="2000" dirty="0" err="1" smtClean="0">
                <a:latin typeface="Trebuchet MS (Body)"/>
              </a:rPr>
              <a:t>osnova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za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finansijske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izvještaje</a:t>
            </a:r>
            <a:r>
              <a:rPr lang="en-US" sz="2000" dirty="0">
                <a:latin typeface="Trebuchet MS (Body)"/>
              </a:rPr>
              <a:t>)</a:t>
            </a:r>
          </a:p>
          <a:p>
            <a:pPr algn="just"/>
            <a:r>
              <a:rPr lang="en-US" sz="2000" dirty="0" err="1" smtClean="0">
                <a:latin typeface="Trebuchet MS (Body)"/>
              </a:rPr>
              <a:t>Planiranje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troškova</a:t>
            </a:r>
            <a:r>
              <a:rPr lang="en-US" sz="2000" dirty="0" smtClean="0">
                <a:latin typeface="Trebuchet MS (Body)"/>
              </a:rPr>
              <a:t> je </a:t>
            </a:r>
            <a:r>
              <a:rPr lang="en-US" sz="2000" dirty="0" err="1" smtClean="0">
                <a:latin typeface="Trebuchet MS (Body)"/>
              </a:rPr>
              <a:t>neophodno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za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realizaciju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projektnih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aktivnosti</a:t>
            </a:r>
            <a:endParaRPr lang="sr-Latn-ME" sz="2000" dirty="0">
              <a:latin typeface="Trebuchet MS (Body)"/>
            </a:endParaRPr>
          </a:p>
          <a:p>
            <a:pPr algn="just"/>
            <a:r>
              <a:rPr lang="en-US" sz="2000" dirty="0" err="1" smtClean="0">
                <a:latin typeface="Trebuchet MS (Body)"/>
              </a:rPr>
              <a:t>Opis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stvaki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budžeta</a:t>
            </a:r>
            <a:r>
              <a:rPr lang="en-US" sz="2000" dirty="0" smtClean="0">
                <a:latin typeface="Trebuchet MS (Body)"/>
              </a:rPr>
              <a:t>: </a:t>
            </a:r>
            <a:r>
              <a:rPr lang="en-US" sz="2000" dirty="0" err="1" smtClean="0">
                <a:latin typeface="Trebuchet MS (Body)"/>
              </a:rPr>
              <a:t>detaljan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podijeljen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na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glavne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komponente</a:t>
            </a:r>
            <a:endParaRPr lang="sr-Latn-ME" sz="2000" dirty="0">
              <a:latin typeface="Trebuchet MS (Body)"/>
            </a:endParaRPr>
          </a:p>
          <a:p>
            <a:pPr algn="just"/>
            <a:r>
              <a:rPr lang="en-US" sz="2000" dirty="0" err="1" smtClean="0">
                <a:latin typeface="Trebuchet MS (Body)"/>
              </a:rPr>
              <a:t>Broj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jedinica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vrijednost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moraju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biti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specificirani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za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svaku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stavku</a:t>
            </a:r>
            <a:endParaRPr lang="sr-Latn-ME" sz="2000" dirty="0">
              <a:latin typeface="Trebuchet MS (Body)"/>
            </a:endParaRPr>
          </a:p>
          <a:p>
            <a:pPr algn="just"/>
            <a:r>
              <a:rPr lang="en-US" sz="2000" dirty="0" err="1" smtClean="0">
                <a:latin typeface="Trebuchet MS (Body)"/>
              </a:rPr>
              <a:t>Budžet</a:t>
            </a:r>
            <a:r>
              <a:rPr lang="en-US" sz="2000" dirty="0" smtClean="0">
                <a:latin typeface="Trebuchet MS (Body)"/>
              </a:rPr>
              <a:t> mora </a:t>
            </a:r>
            <a:r>
              <a:rPr lang="en-US" sz="2000" dirty="0" err="1" smtClean="0">
                <a:latin typeface="Trebuchet MS (Body)"/>
              </a:rPr>
              <a:t>uključivati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troškove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koji</a:t>
            </a:r>
            <a:r>
              <a:rPr lang="en-US" sz="2000" dirty="0" smtClean="0">
                <a:latin typeface="Trebuchet MS (Body)"/>
              </a:rPr>
              <a:t> se </a:t>
            </a:r>
            <a:r>
              <a:rPr lang="en-US" sz="2000" dirty="0" err="1" smtClean="0">
                <a:latin typeface="Trebuchet MS (Body)"/>
              </a:rPr>
              <a:t>odnose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na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projekat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smtClean="0">
                <a:latin typeface="Trebuchet MS (Body)"/>
              </a:rPr>
              <a:t>u </a:t>
            </a:r>
            <a:r>
              <a:rPr lang="en-US" sz="2000" dirty="0" err="1" smtClean="0">
                <a:latin typeface="Trebuchet MS (Body)"/>
              </a:rPr>
              <a:t>cjelini</a:t>
            </a:r>
            <a:r>
              <a:rPr lang="en-US" sz="2000" dirty="0" smtClean="0">
                <a:latin typeface="Trebuchet MS (Body)"/>
              </a:rPr>
              <a:t>, bez </a:t>
            </a:r>
            <a:r>
              <a:rPr lang="en-US" sz="2000" dirty="0" err="1" smtClean="0">
                <a:latin typeface="Trebuchet MS (Body)"/>
              </a:rPr>
              <a:t>obzira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na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dio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koji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finansira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Ugovorno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tijelo</a:t>
            </a:r>
            <a:r>
              <a:rPr lang="en-US" sz="2000" dirty="0" smtClean="0">
                <a:latin typeface="Trebuchet MS (Body)"/>
              </a:rPr>
              <a:t>. </a:t>
            </a:r>
            <a:endParaRPr lang="en-US" sz="2000" dirty="0">
              <a:latin typeface="Trebuchet MS (Body)"/>
            </a:endParaRPr>
          </a:p>
          <a:p>
            <a:pPr algn="just"/>
            <a:r>
              <a:rPr lang="en-GB" sz="2000" dirty="0" err="1" smtClean="0">
                <a:latin typeface="Trebuchet MS (Body)"/>
              </a:rPr>
              <a:t>Stvarni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nastali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troškovi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će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biti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predstavljeni</a:t>
            </a:r>
            <a:r>
              <a:rPr lang="en-GB" sz="2000" dirty="0" smtClean="0">
                <a:latin typeface="Trebuchet MS (Body)"/>
              </a:rPr>
              <a:t> u </a:t>
            </a:r>
            <a:r>
              <a:rPr lang="en-GB" sz="2000" dirty="0" err="1" smtClean="0">
                <a:latin typeface="Trebuchet MS (Body)"/>
              </a:rPr>
              <a:t>finansijskom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izvještaju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upoređeni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sa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troškovima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iz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budžeta</a:t>
            </a:r>
            <a:r>
              <a:rPr lang="en-GB" sz="2000" dirty="0" smtClean="0">
                <a:latin typeface="Trebuchet MS (Body)"/>
              </a:rPr>
              <a:t>.</a:t>
            </a:r>
            <a:endParaRPr lang="en-US" sz="2000" dirty="0">
              <a:latin typeface="Trebuchet MS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458200" cy="4846320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endParaRPr lang="en-US" dirty="0" smtClean="0">
              <a:latin typeface="Trebuchet MS (Body)"/>
            </a:endParaRPr>
          </a:p>
          <a:p>
            <a:pPr algn="just"/>
            <a:r>
              <a:rPr lang="en-US" sz="2000" dirty="0" err="1" smtClean="0">
                <a:latin typeface="Trebuchet MS (Body)"/>
              </a:rPr>
              <a:t>Prihvatljivi</a:t>
            </a:r>
            <a:r>
              <a:rPr lang="en-US" sz="2000" dirty="0" smtClean="0">
                <a:latin typeface="Trebuchet MS (Body)"/>
              </a:rPr>
              <a:t> </a:t>
            </a:r>
            <a:endParaRPr lang="en-US" sz="2000" dirty="0">
              <a:latin typeface="Trebuchet MS (Body)"/>
            </a:endParaRPr>
          </a:p>
          <a:p>
            <a:pPr algn="just"/>
            <a:r>
              <a:rPr lang="en-US" sz="2000" dirty="0" err="1" smtClean="0">
                <a:latin typeface="Trebuchet MS (Body)"/>
              </a:rPr>
              <a:t>Neophodni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za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realizaciju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projekta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srodnih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aktivnosti</a:t>
            </a:r>
            <a:endParaRPr lang="en-US" sz="2000" dirty="0">
              <a:latin typeface="Trebuchet MS (Body)"/>
            </a:endParaRPr>
          </a:p>
          <a:p>
            <a:pPr algn="just"/>
            <a:r>
              <a:rPr lang="en-US" sz="2000" dirty="0" err="1" smtClean="0">
                <a:latin typeface="Trebuchet MS (Body)"/>
              </a:rPr>
              <a:t>Troškovi</a:t>
            </a:r>
            <a:r>
              <a:rPr lang="en-US" sz="2000" dirty="0" smtClean="0">
                <a:latin typeface="Trebuchet MS (Body)"/>
              </a:rPr>
              <a:t> bi </a:t>
            </a:r>
            <a:r>
              <a:rPr lang="en-US" sz="2000" dirty="0" err="1" smtClean="0">
                <a:latin typeface="Trebuchet MS (Body)"/>
              </a:rPr>
              <a:t>trebalo</a:t>
            </a:r>
            <a:r>
              <a:rPr lang="en-US" sz="2000" dirty="0" smtClean="0">
                <a:latin typeface="Trebuchet MS (Body)"/>
              </a:rPr>
              <a:t> da </a:t>
            </a:r>
            <a:r>
              <a:rPr lang="en-US" sz="2000" dirty="0" err="1" smtClean="0">
                <a:latin typeface="Trebuchet MS (Body)"/>
              </a:rPr>
              <a:t>budu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bazirani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na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realnim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tržišnim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cijenama</a:t>
            </a:r>
            <a:endParaRPr lang="en-US" sz="2000" dirty="0">
              <a:latin typeface="Trebuchet MS (Body)"/>
            </a:endParaRPr>
          </a:p>
          <a:p>
            <a:pPr algn="just"/>
            <a:r>
              <a:rPr lang="en-US" sz="2000" dirty="0" smtClean="0">
                <a:latin typeface="Trebuchet MS (Body)"/>
              </a:rPr>
              <a:t>Bez PDV-a</a:t>
            </a:r>
            <a:endParaRPr lang="en-US" sz="2000" dirty="0">
              <a:latin typeface="Trebuchet MS (Body)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00200" y="422564"/>
            <a:ext cx="7239000" cy="8382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200" b="0" cap="none" dirty="0" err="1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Trebuchet MS (Body)"/>
              </a:rPr>
              <a:t>Troškovi</a:t>
            </a:r>
            <a:r>
              <a:rPr lang="en-US" sz="3200" b="0" cap="none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Trebuchet MS (Body)"/>
              </a:rPr>
              <a:t> </a:t>
            </a:r>
            <a:r>
              <a:rPr lang="en-US" sz="3200" b="0" cap="none" dirty="0" err="1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Trebuchet MS (Body)"/>
              </a:rPr>
              <a:t>moraju</a:t>
            </a:r>
            <a:r>
              <a:rPr lang="en-US" sz="3200" b="0" cap="none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Trebuchet MS (Body)"/>
              </a:rPr>
              <a:t> </a:t>
            </a:r>
            <a:r>
              <a:rPr lang="en-US" sz="3200" b="0" cap="none" dirty="0" err="1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Trebuchet MS (Body)"/>
              </a:rPr>
              <a:t>biti</a:t>
            </a:r>
            <a:r>
              <a:rPr lang="en-US" sz="3200" b="0" cap="none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Trebuchet MS (Body)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589199" cy="1280890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latin typeface="Trebuchet MS (Body)"/>
              </a:rPr>
              <a:t>Prihvatljivi</a:t>
            </a:r>
            <a:r>
              <a:rPr lang="en-US" sz="3200" dirty="0" smtClean="0">
                <a:latin typeface="Trebuchet MS (Body)"/>
              </a:rPr>
              <a:t> </a:t>
            </a:r>
            <a:r>
              <a:rPr lang="en-US" sz="3200" dirty="0" err="1" smtClean="0">
                <a:latin typeface="Trebuchet MS (Body)"/>
              </a:rPr>
              <a:t>troškovi</a:t>
            </a:r>
            <a:endParaRPr lang="en-US" sz="3200" dirty="0">
              <a:latin typeface="Trebuchet MS (Body)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99" y="1676400"/>
            <a:ext cx="8382000" cy="3777622"/>
          </a:xfrm>
        </p:spPr>
        <p:txBody>
          <a:bodyPr>
            <a:normAutofit fontScale="47500" lnSpcReduction="20000"/>
          </a:bodyPr>
          <a:lstStyle/>
          <a:p>
            <a:pPr algn="just"/>
            <a:endParaRPr lang="en-US" sz="4200" dirty="0"/>
          </a:p>
          <a:p>
            <a:pPr algn="just"/>
            <a:r>
              <a:rPr lang="en-US" sz="4200" dirty="0" err="1" smtClean="0">
                <a:latin typeface="Trebuchet MS (Body)"/>
              </a:rPr>
              <a:t>Prihvatljivi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troškovi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su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stvarni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troškovi</a:t>
            </a:r>
            <a:r>
              <a:rPr lang="en-US" sz="4200" dirty="0" smtClean="0">
                <a:latin typeface="Trebuchet MS (Body)"/>
              </a:rPr>
              <a:t>, </a:t>
            </a:r>
            <a:r>
              <a:rPr lang="en-US" sz="4200" dirty="0" err="1" smtClean="0">
                <a:latin typeface="Trebuchet MS (Body)"/>
              </a:rPr>
              <a:t>realizovani</a:t>
            </a:r>
            <a:r>
              <a:rPr lang="en-US" sz="4200" dirty="0" smtClean="0">
                <a:latin typeface="Trebuchet MS (Body)"/>
              </a:rPr>
              <a:t> od </a:t>
            </a:r>
            <a:r>
              <a:rPr lang="en-US" sz="4200" dirty="0" err="1" smtClean="0">
                <a:latin typeface="Trebuchet MS (Body)"/>
              </a:rPr>
              <a:t>strane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korisnika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ili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njihovih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partnera</a:t>
            </a:r>
            <a:r>
              <a:rPr lang="en-US" sz="4200" dirty="0" smtClean="0">
                <a:latin typeface="Trebuchet MS (Body)"/>
              </a:rPr>
              <a:t>, </a:t>
            </a:r>
            <a:r>
              <a:rPr lang="en-US" sz="4200" dirty="0" err="1" smtClean="0">
                <a:latin typeface="Trebuchet MS (Body)"/>
              </a:rPr>
              <a:t>koji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ispunjavaju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sljedeće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kriterije</a:t>
            </a:r>
            <a:r>
              <a:rPr lang="en-US" sz="4200" dirty="0" smtClean="0">
                <a:latin typeface="Trebuchet MS (Body)"/>
              </a:rPr>
              <a:t>:</a:t>
            </a:r>
            <a:endParaRPr lang="en-US" sz="4200" dirty="0">
              <a:latin typeface="Trebuchet MS (Body)"/>
            </a:endParaRPr>
          </a:p>
          <a:p>
            <a:pPr algn="just"/>
            <a:r>
              <a:rPr lang="en-US" sz="4200" dirty="0" smtClean="0">
                <a:latin typeface="Trebuchet MS (Body)"/>
              </a:rPr>
              <a:t>a)</a:t>
            </a:r>
            <a:r>
              <a:rPr lang="en-US" sz="4200" dirty="0" err="1" smtClean="0">
                <a:latin typeface="Trebuchet MS (Body)"/>
              </a:rPr>
              <a:t>nastali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su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tokom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implementacije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projekta</a:t>
            </a:r>
            <a:r>
              <a:rPr lang="sr-Latn-BA" sz="4200" dirty="0" smtClean="0">
                <a:latin typeface="Trebuchet MS (Body)"/>
              </a:rPr>
              <a:t>;</a:t>
            </a:r>
            <a:endParaRPr lang="en-US" sz="4200" dirty="0">
              <a:latin typeface="Trebuchet MS (Body)"/>
            </a:endParaRPr>
          </a:p>
          <a:p>
            <a:pPr algn="just"/>
            <a:r>
              <a:rPr lang="en-US" sz="4200" dirty="0" smtClean="0">
                <a:latin typeface="Trebuchet MS (Body)"/>
              </a:rPr>
              <a:t>b)</a:t>
            </a:r>
            <a:r>
              <a:rPr lang="en-US" sz="4200" dirty="0" err="1" smtClean="0">
                <a:latin typeface="Trebuchet MS (Body)"/>
              </a:rPr>
              <a:t>navedeni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su</a:t>
            </a:r>
            <a:r>
              <a:rPr lang="en-US" sz="4200" dirty="0" smtClean="0">
                <a:latin typeface="Trebuchet MS (Body)"/>
              </a:rPr>
              <a:t> u </a:t>
            </a:r>
            <a:r>
              <a:rPr lang="en-US" sz="4200" dirty="0" err="1" smtClean="0">
                <a:latin typeface="Trebuchet MS (Body)"/>
              </a:rPr>
              <a:t>ukupnom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budžetu</a:t>
            </a:r>
            <a:r>
              <a:rPr lang="en-US" sz="4200" dirty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projekta</a:t>
            </a:r>
            <a:r>
              <a:rPr lang="en-US" sz="4200" dirty="0" smtClean="0">
                <a:latin typeface="Trebuchet MS (Body)"/>
              </a:rPr>
              <a:t>;</a:t>
            </a:r>
            <a:endParaRPr lang="en-US" sz="4200" dirty="0">
              <a:latin typeface="Trebuchet MS (Body)"/>
            </a:endParaRPr>
          </a:p>
          <a:p>
            <a:pPr algn="just"/>
            <a:r>
              <a:rPr lang="en-US" sz="4200" dirty="0" smtClean="0">
                <a:latin typeface="Trebuchet MS (Body)"/>
              </a:rPr>
              <a:t>c)</a:t>
            </a:r>
            <a:r>
              <a:rPr lang="en-US" sz="4200" dirty="0" err="1" smtClean="0">
                <a:latin typeface="Trebuchet MS (Body)"/>
              </a:rPr>
              <a:t>neophodni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su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za</a:t>
            </a:r>
            <a:r>
              <a:rPr lang="en-US" sz="4200" dirty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izvršenje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projekta</a:t>
            </a:r>
            <a:r>
              <a:rPr lang="en-US" sz="4200" dirty="0" smtClean="0">
                <a:latin typeface="Trebuchet MS (Body)"/>
              </a:rPr>
              <a:t>;</a:t>
            </a:r>
            <a:endParaRPr lang="en-US" sz="4200" dirty="0">
              <a:latin typeface="Trebuchet MS (Body)"/>
            </a:endParaRPr>
          </a:p>
          <a:p>
            <a:pPr algn="just"/>
            <a:r>
              <a:rPr lang="en-US" sz="4200" dirty="0" smtClean="0">
                <a:latin typeface="Trebuchet MS (Body)"/>
              </a:rPr>
              <a:t>d)</a:t>
            </a:r>
            <a:r>
              <a:rPr lang="en-US" sz="4200" dirty="0" err="1" smtClean="0">
                <a:latin typeface="Trebuchet MS (Body)"/>
              </a:rPr>
              <a:t>prepoznatljivi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su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i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dostupni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za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provjeru</a:t>
            </a:r>
            <a:r>
              <a:rPr lang="en-US" sz="4200" dirty="0" smtClean="0">
                <a:latin typeface="Trebuchet MS (Body)"/>
              </a:rPr>
              <a:t>, </a:t>
            </a:r>
            <a:r>
              <a:rPr lang="en-US" sz="4200" dirty="0" err="1" smtClean="0">
                <a:latin typeface="Trebuchet MS (Body)"/>
              </a:rPr>
              <a:t>zabilježeni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su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na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računu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korisnika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ili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korisnikovih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partnera</a:t>
            </a:r>
            <a:endParaRPr lang="en-US" sz="4200" dirty="0" smtClean="0">
              <a:latin typeface="Trebuchet MS (Body)"/>
            </a:endParaRPr>
          </a:p>
          <a:p>
            <a:pPr algn="just"/>
            <a:r>
              <a:rPr lang="en-US" sz="4200" dirty="0" smtClean="0">
                <a:latin typeface="Trebuchet MS (Body)"/>
              </a:rPr>
              <a:t>e)</a:t>
            </a:r>
            <a:r>
              <a:rPr lang="en-US" sz="4200" dirty="0" err="1" smtClean="0">
                <a:latin typeface="Trebuchet MS (Body)"/>
              </a:rPr>
              <a:t>moraju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biti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razumni</a:t>
            </a:r>
            <a:r>
              <a:rPr lang="en-US" sz="4200" dirty="0" smtClean="0">
                <a:latin typeface="Trebuchet MS (Body)"/>
              </a:rPr>
              <a:t>, </a:t>
            </a:r>
            <a:r>
              <a:rPr lang="en-US" sz="4200" dirty="0" err="1" smtClean="0">
                <a:latin typeface="Trebuchet MS (Body)"/>
              </a:rPr>
              <a:t>opravdani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i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smtClean="0">
                <a:latin typeface="Trebuchet MS (Body)"/>
              </a:rPr>
              <a:t>u </a:t>
            </a:r>
            <a:r>
              <a:rPr lang="en-US" sz="4200" dirty="0" err="1" smtClean="0">
                <a:latin typeface="Trebuchet MS (Body)"/>
              </a:rPr>
              <a:t>skladu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sa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zahtjevima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pravilnog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upravljanja</a:t>
            </a:r>
            <a:r>
              <a:rPr lang="en-US" sz="4200" dirty="0" smtClean="0">
                <a:latin typeface="Trebuchet MS (Body)"/>
              </a:rPr>
              <a:t> </a:t>
            </a:r>
            <a:r>
              <a:rPr lang="en-US" sz="4200" dirty="0" err="1" smtClean="0">
                <a:latin typeface="Trebuchet MS (Body)"/>
              </a:rPr>
              <a:t>finansijama</a:t>
            </a:r>
            <a:endParaRPr lang="en-US" sz="4200" dirty="0">
              <a:latin typeface="Trebuchet MS (Body)"/>
            </a:endParaRPr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873" y="457200"/>
            <a:ext cx="7239000" cy="1066800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latin typeface="Trebuchet MS (Body)"/>
              </a:rPr>
              <a:t>Neprihvatljivi</a:t>
            </a:r>
            <a:r>
              <a:rPr lang="en-US" sz="3200" dirty="0" smtClean="0">
                <a:latin typeface="Trebuchet MS (Body)"/>
              </a:rPr>
              <a:t> </a:t>
            </a:r>
            <a:r>
              <a:rPr lang="en-US" sz="3200" dirty="0" err="1" smtClean="0">
                <a:latin typeface="Trebuchet MS (Body)"/>
              </a:rPr>
              <a:t>troškovi</a:t>
            </a:r>
            <a:endParaRPr lang="en-US" sz="3200" dirty="0">
              <a:latin typeface="Trebuchet MS (Body)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272" y="990600"/>
            <a:ext cx="8846128" cy="5105400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2000" dirty="0"/>
          </a:p>
          <a:p>
            <a:r>
              <a:rPr lang="en-US" sz="2000" dirty="0">
                <a:latin typeface="Trebuchet MS (Body)"/>
              </a:rPr>
              <a:t>a)</a:t>
            </a:r>
            <a:r>
              <a:rPr lang="sr-Latn-ME" sz="2000" dirty="0" smtClean="0">
                <a:latin typeface="Trebuchet MS (Body)"/>
              </a:rPr>
              <a:t>bank</a:t>
            </a:r>
            <a:r>
              <a:rPr lang="en-US" sz="2000" dirty="0" err="1" smtClean="0">
                <a:latin typeface="Trebuchet MS (Body)"/>
              </a:rPr>
              <a:t>arske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provizije</a:t>
            </a:r>
            <a:r>
              <a:rPr lang="en-US" sz="2000" dirty="0" smtClean="0">
                <a:latin typeface="Trebuchet MS (Body)"/>
              </a:rPr>
              <a:t>;</a:t>
            </a:r>
            <a:endParaRPr lang="en-US" sz="2000" dirty="0">
              <a:latin typeface="Trebuchet MS (Body)"/>
            </a:endParaRPr>
          </a:p>
          <a:p>
            <a:r>
              <a:rPr lang="en-US" sz="2000" dirty="0" smtClean="0">
                <a:latin typeface="Trebuchet MS (Body)"/>
              </a:rPr>
              <a:t>b)</a:t>
            </a:r>
            <a:r>
              <a:rPr lang="en-US" sz="2000" dirty="0" err="1" smtClean="0">
                <a:latin typeface="Trebuchet MS (Body)"/>
              </a:rPr>
              <a:t>rezerve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za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gubitke</a:t>
            </a:r>
            <a:r>
              <a:rPr lang="en-US" sz="2000" dirty="0" smtClean="0">
                <a:latin typeface="Trebuchet MS (Body)"/>
              </a:rPr>
              <a:t>, </a:t>
            </a:r>
            <a:r>
              <a:rPr lang="en-US" sz="2000" dirty="0" err="1" smtClean="0">
                <a:latin typeface="Trebuchet MS (Body)"/>
              </a:rPr>
              <a:t>dugove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ili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potencijalne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buduće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obaveze</a:t>
            </a:r>
            <a:r>
              <a:rPr lang="en-US" sz="2000" dirty="0" smtClean="0">
                <a:latin typeface="Trebuchet MS (Body)"/>
              </a:rPr>
              <a:t>;</a:t>
            </a:r>
            <a:endParaRPr lang="en-US" sz="2000" dirty="0">
              <a:latin typeface="Trebuchet MS (Body)"/>
            </a:endParaRPr>
          </a:p>
          <a:p>
            <a:r>
              <a:rPr lang="en-US" sz="2000" dirty="0" smtClean="0">
                <a:latin typeface="Trebuchet MS (Body)"/>
              </a:rPr>
              <a:t>c)</a:t>
            </a:r>
            <a:r>
              <a:rPr lang="en-US" sz="2000" dirty="0" err="1" smtClean="0">
                <a:latin typeface="Trebuchet MS (Body)"/>
              </a:rPr>
              <a:t>troškovi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koje</a:t>
            </a:r>
            <a:r>
              <a:rPr lang="en-US" sz="2000" dirty="0" smtClean="0">
                <a:latin typeface="Trebuchet MS (Body)"/>
              </a:rPr>
              <a:t> je </a:t>
            </a:r>
            <a:r>
              <a:rPr lang="en-US" sz="2000" dirty="0" err="1" smtClean="0">
                <a:latin typeface="Trebuchet MS (Body)"/>
              </a:rPr>
              <a:t>prijavio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korisnik</a:t>
            </a:r>
            <a:r>
              <a:rPr lang="en-US" sz="2000" dirty="0" smtClean="0">
                <a:latin typeface="Trebuchet MS (Body)"/>
              </a:rPr>
              <a:t> a </a:t>
            </a:r>
            <a:r>
              <a:rPr lang="en-US" sz="2000" dirty="0" err="1" smtClean="0">
                <a:latin typeface="Trebuchet MS (Body)"/>
              </a:rPr>
              <a:t>finansiraju</a:t>
            </a:r>
            <a:r>
              <a:rPr lang="en-US" sz="2000" dirty="0" smtClean="0">
                <a:latin typeface="Trebuchet MS (Body)"/>
              </a:rPr>
              <a:t> se </a:t>
            </a:r>
            <a:r>
              <a:rPr lang="en-US" sz="2000" dirty="0" err="1" smtClean="0">
                <a:latin typeface="Trebuchet MS (Body)"/>
              </a:rPr>
              <a:t>iz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drugog</a:t>
            </a:r>
            <a:r>
              <a:rPr lang="en-US" sz="2000" dirty="0" smtClean="0">
                <a:latin typeface="Trebuchet MS (Body)"/>
              </a:rPr>
              <a:t> grant </a:t>
            </a:r>
            <a:r>
              <a:rPr lang="en-US" sz="2000" dirty="0" err="1" smtClean="0">
                <a:latin typeface="Trebuchet MS (Body)"/>
              </a:rPr>
              <a:t>programa</a:t>
            </a:r>
            <a:r>
              <a:rPr lang="en-US" sz="2000" dirty="0" smtClean="0">
                <a:latin typeface="Trebuchet MS (Body)"/>
              </a:rPr>
              <a:t>; </a:t>
            </a:r>
          </a:p>
          <a:p>
            <a:r>
              <a:rPr lang="en-US" sz="2000" dirty="0" smtClean="0">
                <a:latin typeface="Trebuchet MS (Body)"/>
              </a:rPr>
              <a:t>d)</a:t>
            </a:r>
            <a:r>
              <a:rPr lang="en-US" sz="2000" dirty="0" err="1" smtClean="0">
                <a:latin typeface="Trebuchet MS (Body)"/>
              </a:rPr>
              <a:t>kupovina</a:t>
            </a:r>
            <a:r>
              <a:rPr lang="en-US" sz="2000" dirty="0" smtClean="0">
                <a:latin typeface="Trebuchet MS (Body)"/>
              </a:rPr>
              <a:t>, </a:t>
            </a:r>
            <a:r>
              <a:rPr lang="en-US" sz="2000" dirty="0" err="1" smtClean="0">
                <a:latin typeface="Trebuchet MS (Body)"/>
              </a:rPr>
              <a:t>iznajmljivanje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ili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lizing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zemljišta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postojećih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zgrada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osim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kada</a:t>
            </a:r>
            <a:r>
              <a:rPr lang="en-US" sz="2000" dirty="0" smtClean="0">
                <a:latin typeface="Trebuchet MS (Body)"/>
              </a:rPr>
              <a:t> je to </a:t>
            </a:r>
            <a:r>
              <a:rPr lang="en-US" sz="2000" dirty="0" err="1" smtClean="0">
                <a:latin typeface="Trebuchet MS (Body)"/>
              </a:rPr>
              <a:t>neophodno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za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realizaciju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projekta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</a:t>
            </a:r>
            <a:r>
              <a:rPr lang="en-US" sz="2000" dirty="0" smtClean="0">
                <a:latin typeface="Trebuchet MS (Body)"/>
              </a:rPr>
              <a:t> pod </a:t>
            </a:r>
            <a:r>
              <a:rPr lang="en-US" sz="2000" dirty="0" err="1" smtClean="0">
                <a:latin typeface="Trebuchet MS (Body)"/>
              </a:rPr>
              <a:t>uslovima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navedenim</a:t>
            </a:r>
            <a:r>
              <a:rPr lang="en-US" sz="2000" dirty="0" smtClean="0">
                <a:latin typeface="Trebuchet MS (Body)"/>
              </a:rPr>
              <a:t> u </a:t>
            </a:r>
            <a:r>
              <a:rPr lang="en-US" sz="2000" dirty="0" err="1" smtClean="0">
                <a:latin typeface="Trebuchet MS (Body)"/>
              </a:rPr>
              <a:t>Posebnim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uslovima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ugovora</a:t>
            </a:r>
            <a:r>
              <a:rPr lang="en-US" sz="2000" dirty="0" smtClean="0">
                <a:latin typeface="Trebuchet MS (Body)"/>
              </a:rPr>
              <a:t>;</a:t>
            </a:r>
            <a:endParaRPr lang="en-US" sz="2000" dirty="0">
              <a:latin typeface="Trebuchet MS (Body)"/>
            </a:endParaRPr>
          </a:p>
          <a:p>
            <a:r>
              <a:rPr lang="en-US" sz="2000" dirty="0" smtClean="0">
                <a:latin typeface="Trebuchet MS (Body)"/>
              </a:rPr>
              <a:t>e)</a:t>
            </a:r>
            <a:r>
              <a:rPr lang="en-US" sz="2000" dirty="0" err="1" smtClean="0">
                <a:latin typeface="Trebuchet MS (Body)"/>
              </a:rPr>
              <a:t>gubici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izazvani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kursnim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razlikama</a:t>
            </a:r>
            <a:r>
              <a:rPr lang="en-US" sz="2000" dirty="0" smtClean="0">
                <a:latin typeface="Trebuchet MS (Body)"/>
              </a:rPr>
              <a:t>;</a:t>
            </a:r>
            <a:endParaRPr lang="en-US" sz="2000" dirty="0">
              <a:latin typeface="Trebuchet MS (Body)"/>
            </a:endParaRPr>
          </a:p>
          <a:p>
            <a:r>
              <a:rPr lang="en-US" sz="2000" dirty="0" smtClean="0">
                <a:latin typeface="Trebuchet MS (Body)"/>
              </a:rPr>
              <a:t>f)</a:t>
            </a:r>
            <a:r>
              <a:rPr lang="en-US" sz="2000" dirty="0" err="1" smtClean="0">
                <a:latin typeface="Trebuchet MS (Body)"/>
              </a:rPr>
              <a:t>kreditiranje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trećih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lica</a:t>
            </a:r>
            <a:r>
              <a:rPr lang="en-US" sz="2000" dirty="0" smtClean="0">
                <a:latin typeface="Trebuchet MS (Body)"/>
              </a:rPr>
              <a:t>;</a:t>
            </a:r>
            <a:endParaRPr lang="en-US" sz="2000" dirty="0">
              <a:latin typeface="Trebuchet MS (Body)"/>
            </a:endParaRPr>
          </a:p>
          <a:p>
            <a:r>
              <a:rPr lang="en-US" sz="2000" dirty="0" smtClean="0">
                <a:latin typeface="Trebuchet MS (Body)"/>
              </a:rPr>
              <a:t>g)</a:t>
            </a:r>
            <a:r>
              <a:rPr lang="en-US" sz="2000" dirty="0" err="1" smtClean="0">
                <a:latin typeface="Trebuchet MS (Body)"/>
              </a:rPr>
              <a:t>doprinos</a:t>
            </a:r>
            <a:r>
              <a:rPr lang="en-US" sz="2000" dirty="0" smtClean="0">
                <a:latin typeface="Trebuchet MS (Body)"/>
              </a:rPr>
              <a:t> u </a:t>
            </a:r>
            <a:r>
              <a:rPr lang="en-US" sz="2000" dirty="0" err="1" smtClean="0">
                <a:latin typeface="Trebuchet MS (Body)"/>
              </a:rPr>
              <a:t>naturi</a:t>
            </a:r>
            <a:r>
              <a:rPr lang="en-US" sz="2000" dirty="0" smtClean="0">
                <a:latin typeface="Trebuchet MS (Body)"/>
              </a:rPr>
              <a:t>;</a:t>
            </a:r>
            <a:endParaRPr lang="en-US" sz="2000" dirty="0">
              <a:latin typeface="Trebuchet MS (Body)"/>
            </a:endParaRPr>
          </a:p>
          <a:p>
            <a:pPr marL="0" indent="0">
              <a:buNone/>
            </a:pPr>
            <a:endParaRPr lang="en-US" sz="2000" dirty="0">
              <a:latin typeface="Trebuchet MS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7696200" cy="1143000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latin typeface="Trebuchet MS (Body)"/>
              </a:rPr>
              <a:t>Pojednostavljeni</a:t>
            </a:r>
            <a:r>
              <a:rPr lang="en-US" sz="3200" dirty="0" smtClean="0">
                <a:latin typeface="Trebuchet MS (Body)"/>
              </a:rPr>
              <a:t> </a:t>
            </a:r>
            <a:r>
              <a:rPr lang="en-US" sz="3200" dirty="0" err="1" smtClean="0">
                <a:latin typeface="Trebuchet MS (Body)"/>
              </a:rPr>
              <a:t>troškovi</a:t>
            </a:r>
            <a:r>
              <a:rPr lang="en-US" sz="3200" dirty="0" smtClean="0">
                <a:latin typeface="Trebuchet MS (Body)"/>
              </a:rPr>
              <a:t> (Simplified cost options</a:t>
            </a:r>
            <a:r>
              <a:rPr lang="en-US" dirty="0" smtClean="0">
                <a:latin typeface="Trebuchet MS (Body)"/>
              </a:rPr>
              <a:t>)</a:t>
            </a:r>
            <a:endParaRPr lang="en-US" dirty="0">
              <a:latin typeface="Trebuchet MS (Body)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382000" cy="4648200"/>
          </a:xfrm>
        </p:spPr>
        <p:txBody>
          <a:bodyPr>
            <a:noAutofit/>
          </a:bodyPr>
          <a:lstStyle/>
          <a:p>
            <a:pPr algn="just"/>
            <a:r>
              <a:rPr lang="en-US" sz="2000" dirty="0" err="1" smtClean="0">
                <a:latin typeface="Trebuchet MS (Body)"/>
              </a:rPr>
              <a:t>Mogu</a:t>
            </a:r>
            <a:r>
              <a:rPr lang="en-US" sz="2000" dirty="0" smtClean="0">
                <a:latin typeface="Trebuchet MS (Body)"/>
              </a:rPr>
              <a:t> se </a:t>
            </a:r>
            <a:r>
              <a:rPr lang="en-US" sz="2000" dirty="0" err="1" smtClean="0">
                <a:latin typeface="Trebuchet MS (Body)"/>
              </a:rPr>
              <a:t>koristiti</a:t>
            </a:r>
            <a:r>
              <a:rPr lang="en-US" sz="2000" dirty="0" smtClean="0">
                <a:latin typeface="Trebuchet MS (Body)"/>
              </a:rPr>
              <a:t> u </a:t>
            </a:r>
            <a:r>
              <a:rPr lang="en-US" sz="2000" dirty="0" err="1" smtClean="0">
                <a:latin typeface="Trebuchet MS (Body)"/>
              </a:rPr>
              <a:t>svim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budžetskim</a:t>
            </a:r>
            <a:r>
              <a:rPr lang="en-US" sz="2000" dirty="0" smtClean="0">
                <a:latin typeface="Trebuchet MS (Body)"/>
              </a:rPr>
              <a:t> </a:t>
            </a:r>
            <a:r>
              <a:rPr lang="en-US" sz="2000" dirty="0" err="1" smtClean="0">
                <a:latin typeface="Trebuchet MS (Body)"/>
              </a:rPr>
              <a:t>stavkama</a:t>
            </a:r>
            <a:endParaRPr lang="en-US" sz="2000" dirty="0">
              <a:latin typeface="Trebuchet MS (Body)"/>
            </a:endParaRPr>
          </a:p>
          <a:p>
            <a:pPr algn="just">
              <a:buNone/>
            </a:pPr>
            <a:endParaRPr lang="en-GB" sz="2000" dirty="0" smtClean="0">
              <a:latin typeface="Trebuchet MS (Body)"/>
            </a:endParaRPr>
          </a:p>
          <a:p>
            <a:pPr algn="just">
              <a:buNone/>
            </a:pPr>
            <a:r>
              <a:rPr lang="en-GB" sz="2000" dirty="0" err="1" smtClean="0">
                <a:latin typeface="Trebuchet MS (Body)"/>
              </a:rPr>
              <a:t>Pojednostavljeni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troškovi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mogu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biti</a:t>
            </a:r>
            <a:r>
              <a:rPr lang="en-GB" sz="2000" dirty="0" smtClean="0">
                <a:latin typeface="Trebuchet MS (Body)"/>
              </a:rPr>
              <a:t>:</a:t>
            </a:r>
            <a:endParaRPr lang="en-US" sz="2000" dirty="0">
              <a:latin typeface="Trebuchet MS (Body)"/>
            </a:endParaRPr>
          </a:p>
          <a:p>
            <a:pPr algn="just"/>
            <a:r>
              <a:rPr lang="en-GB" sz="2000" b="1" dirty="0" err="1">
                <a:latin typeface="Trebuchet MS (Body)"/>
              </a:rPr>
              <a:t>j</a:t>
            </a:r>
            <a:r>
              <a:rPr lang="en-GB" sz="2000" b="1" dirty="0" err="1" smtClean="0">
                <a:latin typeface="Trebuchet MS (Body)"/>
              </a:rPr>
              <a:t>edinični</a:t>
            </a:r>
            <a:r>
              <a:rPr lang="en-GB" sz="2000" b="1" dirty="0" smtClean="0">
                <a:latin typeface="Trebuchet MS (Body)"/>
              </a:rPr>
              <a:t> </a:t>
            </a:r>
            <a:r>
              <a:rPr lang="en-GB" sz="2000" b="1" dirty="0" err="1" smtClean="0">
                <a:latin typeface="Trebuchet MS (Body)"/>
              </a:rPr>
              <a:t>troškovi</a:t>
            </a:r>
            <a:r>
              <a:rPr lang="en-GB" sz="2000" b="1" dirty="0" smtClean="0">
                <a:latin typeface="Trebuchet MS (Body)"/>
              </a:rPr>
              <a:t> (unit costs):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pokrivaju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sve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ili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određene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specifične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kategorije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prihvatljivih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troškova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koji</a:t>
            </a:r>
            <a:r>
              <a:rPr lang="en-GB" sz="2000" dirty="0" smtClean="0">
                <a:latin typeface="Trebuchet MS (Body)"/>
              </a:rPr>
              <a:t> se </a:t>
            </a:r>
            <a:r>
              <a:rPr lang="en-GB" sz="2000" dirty="0" err="1" smtClean="0">
                <a:latin typeface="Trebuchet MS (Body)"/>
              </a:rPr>
              <a:t>mogu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jasno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identifikovati</a:t>
            </a:r>
            <a:r>
              <a:rPr lang="en-GB" sz="2000" dirty="0" smtClean="0">
                <a:latin typeface="Trebuchet MS (Body)"/>
              </a:rPr>
              <a:t> (</a:t>
            </a:r>
            <a:r>
              <a:rPr lang="en-GB" sz="2000" dirty="0" err="1" smtClean="0">
                <a:latin typeface="Trebuchet MS (Body)"/>
              </a:rPr>
              <a:t>kao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što</a:t>
            </a:r>
            <a:r>
              <a:rPr lang="en-GB" sz="2000" dirty="0" smtClean="0">
                <a:latin typeface="Trebuchet MS (Body)"/>
              </a:rPr>
              <a:t> je </a:t>
            </a:r>
            <a:r>
              <a:rPr lang="en-GB" sz="2000" dirty="0" err="1" smtClean="0">
                <a:latin typeface="Trebuchet MS (Body)"/>
              </a:rPr>
              <a:t>naznačeno</a:t>
            </a:r>
            <a:r>
              <a:rPr lang="en-GB" sz="2000" dirty="0" smtClean="0">
                <a:latin typeface="Trebuchet MS (Body)"/>
              </a:rPr>
              <a:t> u </a:t>
            </a:r>
            <a:r>
              <a:rPr lang="en-GB" sz="2000" dirty="0" err="1" smtClean="0">
                <a:latin typeface="Trebuchet MS (Body)"/>
              </a:rPr>
              <a:t>Budžetu</a:t>
            </a:r>
            <a:r>
              <a:rPr lang="en-GB" sz="2000" dirty="0" smtClean="0">
                <a:latin typeface="Trebuchet MS (Body)"/>
              </a:rPr>
              <a:t>, u </a:t>
            </a:r>
            <a:r>
              <a:rPr lang="en-GB" sz="2000" dirty="0" err="1" smtClean="0">
                <a:latin typeface="Trebuchet MS (Body)"/>
              </a:rPr>
              <a:t>fazi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predlaganja</a:t>
            </a:r>
            <a:r>
              <a:rPr lang="en-GB" sz="2000" dirty="0" smtClean="0">
                <a:latin typeface="Trebuchet MS (Body)"/>
              </a:rPr>
              <a:t>) </a:t>
            </a:r>
            <a:r>
              <a:rPr lang="en-GB" sz="2000" dirty="0" err="1" smtClean="0">
                <a:latin typeface="Trebuchet MS (Body)"/>
              </a:rPr>
              <a:t>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izraženi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su</a:t>
            </a:r>
            <a:r>
              <a:rPr lang="en-GB" sz="2000" dirty="0" smtClean="0">
                <a:latin typeface="Trebuchet MS (Body)"/>
              </a:rPr>
              <a:t> u </a:t>
            </a:r>
            <a:r>
              <a:rPr lang="en-GB" sz="2000" dirty="0" err="1" smtClean="0">
                <a:latin typeface="Trebuchet MS (Body)"/>
              </a:rPr>
              <a:t>iznosima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u="sng" dirty="0" err="1" smtClean="0">
                <a:latin typeface="Trebuchet MS (Body)"/>
              </a:rPr>
              <a:t>po</a:t>
            </a:r>
            <a:r>
              <a:rPr lang="en-GB" sz="2000" u="sng" dirty="0" smtClean="0">
                <a:latin typeface="Trebuchet MS (Body)"/>
              </a:rPr>
              <a:t> </a:t>
            </a:r>
            <a:r>
              <a:rPr lang="en-GB" sz="2000" u="sng" dirty="0" err="1" smtClean="0">
                <a:latin typeface="Trebuchet MS (Body)"/>
              </a:rPr>
              <a:t>jedinici</a:t>
            </a:r>
            <a:r>
              <a:rPr lang="en-GB" sz="2000" u="sng" dirty="0" smtClean="0">
                <a:latin typeface="Trebuchet MS (Body)"/>
              </a:rPr>
              <a:t> </a:t>
            </a:r>
          </a:p>
          <a:p>
            <a:pPr marL="0" indent="0" algn="just">
              <a:buNone/>
            </a:pPr>
            <a:endParaRPr lang="en-US" sz="2000" u="sng" dirty="0">
              <a:latin typeface="Trebuchet MS (Body)"/>
            </a:endParaRPr>
          </a:p>
          <a:p>
            <a:pPr algn="just"/>
            <a:r>
              <a:rPr lang="en-GB" sz="2000" b="1" dirty="0" err="1" smtClean="0">
                <a:latin typeface="Trebuchet MS (Body)"/>
              </a:rPr>
              <a:t>paušalni</a:t>
            </a:r>
            <a:r>
              <a:rPr lang="en-GB" sz="2000" b="1" dirty="0" smtClean="0">
                <a:latin typeface="Trebuchet MS (Body)"/>
              </a:rPr>
              <a:t> </a:t>
            </a:r>
            <a:r>
              <a:rPr lang="en-GB" sz="2000" b="1" dirty="0" err="1" smtClean="0">
                <a:latin typeface="Trebuchet MS (Body)"/>
              </a:rPr>
              <a:t>iznosi</a:t>
            </a:r>
            <a:r>
              <a:rPr lang="en-GB" sz="2000" b="1" dirty="0" smtClean="0">
                <a:latin typeface="Trebuchet MS (Body)"/>
              </a:rPr>
              <a:t> (lump sums): </a:t>
            </a:r>
            <a:r>
              <a:rPr lang="en-GB" sz="2000" dirty="0" err="1" smtClean="0">
                <a:latin typeface="Trebuchet MS (Body)"/>
              </a:rPr>
              <a:t>pokrivaju</a:t>
            </a:r>
            <a:r>
              <a:rPr lang="en-GB" sz="2000" dirty="0" smtClean="0">
                <a:latin typeface="Trebuchet MS (Body)"/>
              </a:rPr>
              <a:t> u </a:t>
            </a:r>
            <a:r>
              <a:rPr lang="en-GB" sz="2000" u="sng" dirty="0" err="1" smtClean="0">
                <a:latin typeface="Trebuchet MS (Body)"/>
              </a:rPr>
              <a:t>globalnom</a:t>
            </a:r>
            <a:r>
              <a:rPr lang="en-GB" sz="2000" u="sng" dirty="0" smtClean="0">
                <a:latin typeface="Trebuchet MS (Body)"/>
              </a:rPr>
              <a:t> </a:t>
            </a:r>
            <a:r>
              <a:rPr lang="en-GB" sz="2000" u="sng" dirty="0" err="1" smtClean="0">
                <a:latin typeface="Trebuchet MS (Body)"/>
              </a:rPr>
              <a:t>smislu</a:t>
            </a:r>
            <a:r>
              <a:rPr lang="en-GB" sz="2000" u="sng" dirty="0" smtClean="0">
                <a:latin typeface="Trebuchet MS (Body)"/>
              </a:rPr>
              <a:t> 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sve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ili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određene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specifične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kategorije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prihvatljivih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troškova</a:t>
            </a:r>
            <a:r>
              <a:rPr lang="en-GB" sz="2000" dirty="0" smtClean="0">
                <a:latin typeface="Trebuchet MS (Body)"/>
              </a:rPr>
              <a:t>.</a:t>
            </a:r>
            <a:endParaRPr lang="en-US" sz="2000" dirty="0">
              <a:latin typeface="Trebuchet MS (Body)"/>
            </a:endParaRPr>
          </a:p>
        </p:txBody>
      </p:sp>
    </p:spTree>
    <p:extLst>
      <p:ext uri="{BB962C8B-B14F-4D97-AF65-F5344CB8AC3E}">
        <p14:creationId xmlns:p14="http://schemas.microsoft.com/office/powerpoint/2010/main" val="277260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818" y="457200"/>
            <a:ext cx="7800109" cy="670560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latin typeface="Trebuchet MS (Body)"/>
              </a:rPr>
              <a:t>Pojednostavljeni</a:t>
            </a:r>
            <a:r>
              <a:rPr lang="en-US" sz="3200" dirty="0" smtClean="0">
                <a:latin typeface="Trebuchet MS (Body)"/>
              </a:rPr>
              <a:t> </a:t>
            </a:r>
            <a:r>
              <a:rPr lang="en-US" sz="3200" dirty="0" err="1" smtClean="0">
                <a:latin typeface="Trebuchet MS (Body)"/>
              </a:rPr>
              <a:t>troškovi</a:t>
            </a:r>
            <a:r>
              <a:rPr lang="en-US" sz="3200" dirty="0" smtClean="0">
                <a:latin typeface="Trebuchet MS (Body)"/>
              </a:rPr>
              <a:t> (</a:t>
            </a:r>
            <a:r>
              <a:rPr lang="sr-Latn-ME" sz="3200" dirty="0" smtClean="0">
                <a:latin typeface="Trebuchet MS (Body)"/>
              </a:rPr>
              <a:t>S</a:t>
            </a:r>
            <a:r>
              <a:rPr lang="en-US" sz="3200" dirty="0" err="1" smtClean="0">
                <a:latin typeface="Trebuchet MS (Body)"/>
              </a:rPr>
              <a:t>implified</a:t>
            </a:r>
            <a:r>
              <a:rPr lang="en-US" sz="3200" dirty="0" smtClean="0">
                <a:latin typeface="Trebuchet MS (Body)"/>
              </a:rPr>
              <a:t> Cost Options)</a:t>
            </a:r>
            <a:endParaRPr lang="en-US" sz="3200" dirty="0">
              <a:latin typeface="Trebuchet MS (Body)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85354" y="1759527"/>
            <a:ext cx="8305800" cy="5105400"/>
          </a:xfrm>
        </p:spPr>
        <p:txBody>
          <a:bodyPr>
            <a:normAutofit/>
          </a:bodyPr>
          <a:lstStyle/>
          <a:p>
            <a:pPr algn="just"/>
            <a:r>
              <a:rPr lang="en-GB" sz="2000" b="1" dirty="0" err="1">
                <a:latin typeface="Trebuchet MS (Body)"/>
              </a:rPr>
              <a:t>p</a:t>
            </a:r>
            <a:r>
              <a:rPr lang="en-GB" sz="2000" b="1" dirty="0" err="1" smtClean="0">
                <a:latin typeface="Trebuchet MS (Body)"/>
              </a:rPr>
              <a:t>roporcionalno</a:t>
            </a:r>
            <a:r>
              <a:rPr lang="en-GB" sz="2000" b="1" dirty="0" smtClean="0">
                <a:latin typeface="Trebuchet MS (Body)"/>
              </a:rPr>
              <a:t> </a:t>
            </a:r>
            <a:r>
              <a:rPr lang="en-GB" sz="2000" b="1" dirty="0" err="1" smtClean="0">
                <a:latin typeface="Trebuchet MS (Body)"/>
              </a:rPr>
              <a:t>finansiranje</a:t>
            </a:r>
            <a:r>
              <a:rPr lang="en-GB" sz="2000" b="1" dirty="0" smtClean="0">
                <a:latin typeface="Trebuchet MS (Body)"/>
              </a:rPr>
              <a:t> (flat-rate financing):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pokrivaju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određene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kategorije</a:t>
            </a:r>
            <a:r>
              <a:rPr lang="en-GB" sz="2000" dirty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prihvatljivih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troškova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izraženi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su</a:t>
            </a:r>
            <a:r>
              <a:rPr lang="en-GB" sz="2000" dirty="0" smtClean="0">
                <a:latin typeface="Trebuchet MS (Body)"/>
              </a:rPr>
              <a:t> u </a:t>
            </a:r>
            <a:r>
              <a:rPr lang="en-GB" sz="2000" dirty="0" err="1" smtClean="0">
                <a:latin typeface="Trebuchet MS (Body)"/>
              </a:rPr>
              <a:t>procentima</a:t>
            </a:r>
            <a:r>
              <a:rPr lang="en-GB" sz="2000" dirty="0" smtClean="0">
                <a:latin typeface="Trebuchet MS (Body)"/>
              </a:rPr>
              <a:t>  </a:t>
            </a:r>
            <a:r>
              <a:rPr lang="en-GB" sz="2000" dirty="0" err="1" smtClean="0">
                <a:latin typeface="Trebuchet MS (Body)"/>
              </a:rPr>
              <a:t>drugih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prihvatljivih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troškova</a:t>
            </a:r>
            <a:r>
              <a:rPr lang="en-GB" sz="2000" dirty="0" smtClean="0">
                <a:latin typeface="Trebuchet MS (Body)"/>
              </a:rPr>
              <a:t>.</a:t>
            </a:r>
            <a:endParaRPr lang="en-US" sz="2000" dirty="0">
              <a:latin typeface="Trebuchet MS (Body)"/>
            </a:endParaRPr>
          </a:p>
          <a:p>
            <a:pPr marL="0" indent="0" algn="just">
              <a:buNone/>
            </a:pPr>
            <a:endParaRPr lang="en-GB" sz="2000" i="1" dirty="0" smtClean="0">
              <a:latin typeface="Trebuchet MS (Body)"/>
            </a:endParaRPr>
          </a:p>
          <a:p>
            <a:pPr marL="0" indent="0" algn="just">
              <a:buNone/>
            </a:pPr>
            <a:endParaRPr lang="en-GB" sz="2000" i="1" dirty="0" smtClean="0">
              <a:latin typeface="Trebuchet MS (Body)"/>
            </a:endParaRPr>
          </a:p>
          <a:p>
            <a:pPr marL="0" indent="0" algn="just">
              <a:buNone/>
            </a:pPr>
            <a:r>
              <a:rPr lang="en-GB" sz="2000" dirty="0" err="1" smtClean="0">
                <a:latin typeface="Trebuchet MS (Body)"/>
              </a:rPr>
              <a:t>Kandidati</a:t>
            </a:r>
            <a:r>
              <a:rPr lang="en-GB" sz="2000" dirty="0" smtClean="0">
                <a:latin typeface="Trebuchet MS (Body)"/>
              </a:rPr>
              <a:t> </a:t>
            </a:r>
            <a:r>
              <a:rPr lang="en-GB" sz="2000" dirty="0" err="1">
                <a:latin typeface="Trebuchet MS (Body)"/>
              </a:rPr>
              <a:t>moraju</a:t>
            </a:r>
            <a:r>
              <a:rPr lang="en-GB" sz="2000" dirty="0">
                <a:latin typeface="Trebuchet MS (Body)"/>
              </a:rPr>
              <a:t> </a:t>
            </a:r>
            <a:r>
              <a:rPr lang="en-GB" sz="2000" dirty="0" err="1">
                <a:latin typeface="Trebuchet MS (Body)"/>
              </a:rPr>
              <a:t>jasno</a:t>
            </a:r>
            <a:r>
              <a:rPr lang="en-GB" sz="2000" dirty="0">
                <a:latin typeface="Trebuchet MS (Body)"/>
              </a:rPr>
              <a:t> </a:t>
            </a:r>
            <a:r>
              <a:rPr lang="en-GB" sz="2000" dirty="0" err="1">
                <a:latin typeface="Trebuchet MS (Body)"/>
              </a:rPr>
              <a:t>navesti</a:t>
            </a:r>
            <a:r>
              <a:rPr lang="en-GB" sz="2000" dirty="0">
                <a:latin typeface="Trebuchet MS (Body)"/>
              </a:rPr>
              <a:t> </a:t>
            </a:r>
            <a:r>
              <a:rPr lang="en-GB" sz="2000" dirty="0" err="1">
                <a:latin typeface="Trebuchet MS (Body)"/>
              </a:rPr>
              <a:t>npr</a:t>
            </a:r>
            <a:r>
              <a:rPr lang="en-GB" sz="2000" dirty="0">
                <a:latin typeface="Trebuchet MS (Body)"/>
              </a:rPr>
              <a:t>. ‘’UNIT COST’’ (per month, flight...), ‘’LUMP SUM’’ </a:t>
            </a:r>
            <a:r>
              <a:rPr lang="en-GB" sz="2000" dirty="0" err="1">
                <a:latin typeface="Trebuchet MS (Body)"/>
              </a:rPr>
              <a:t>ili</a:t>
            </a:r>
            <a:r>
              <a:rPr lang="en-GB" sz="2000" dirty="0">
                <a:latin typeface="Trebuchet MS (Body)"/>
              </a:rPr>
              <a:t> ‘’FLAT RATE’’ </a:t>
            </a:r>
            <a:r>
              <a:rPr lang="en-GB" sz="2000" dirty="0" err="1">
                <a:latin typeface="Trebuchet MS (Body)"/>
              </a:rPr>
              <a:t>za</a:t>
            </a:r>
            <a:r>
              <a:rPr lang="en-GB" sz="2000" dirty="0">
                <a:latin typeface="Trebuchet MS (Body)"/>
              </a:rPr>
              <a:t> </a:t>
            </a:r>
            <a:r>
              <a:rPr lang="en-GB" sz="2000" dirty="0" err="1">
                <a:latin typeface="Trebuchet MS (Body)"/>
              </a:rPr>
              <a:t>svaku</a:t>
            </a:r>
            <a:r>
              <a:rPr lang="en-GB" sz="2000" dirty="0">
                <a:latin typeface="Trebuchet MS (Body)"/>
              </a:rPr>
              <a:t> </a:t>
            </a:r>
            <a:r>
              <a:rPr lang="en-GB" sz="2000" dirty="0" err="1">
                <a:latin typeface="Trebuchet MS (Body)"/>
              </a:rPr>
              <a:t>stavku</a:t>
            </a:r>
            <a:r>
              <a:rPr lang="en-GB" sz="2000" dirty="0">
                <a:latin typeface="Trebuchet MS (Body)"/>
              </a:rPr>
              <a:t> </a:t>
            </a:r>
            <a:r>
              <a:rPr lang="en-GB" sz="2000" dirty="0" err="1">
                <a:latin typeface="Trebuchet MS (Body)"/>
              </a:rPr>
              <a:t>prihvatljivih</a:t>
            </a:r>
            <a:r>
              <a:rPr lang="en-GB" sz="2000" dirty="0">
                <a:latin typeface="Trebuchet MS (Body)"/>
              </a:rPr>
              <a:t> </a:t>
            </a:r>
            <a:r>
              <a:rPr lang="en-GB" sz="2000" dirty="0" err="1">
                <a:latin typeface="Trebuchet MS (Body)"/>
              </a:rPr>
              <a:t>troškova</a:t>
            </a:r>
            <a:r>
              <a:rPr lang="en-GB" sz="2000" dirty="0">
                <a:latin typeface="Trebuchet MS (Body)"/>
              </a:rPr>
              <a:t> </a:t>
            </a:r>
            <a:r>
              <a:rPr lang="en-GB" sz="2000" dirty="0" err="1">
                <a:latin typeface="Trebuchet MS (Body)"/>
              </a:rPr>
              <a:t>na</a:t>
            </a:r>
            <a:r>
              <a:rPr lang="en-GB" sz="2000" dirty="0">
                <a:latin typeface="Trebuchet MS (Body)"/>
              </a:rPr>
              <a:t> </a:t>
            </a:r>
            <a:r>
              <a:rPr lang="en-GB" sz="2000" dirty="0" err="1">
                <a:latin typeface="Trebuchet MS (Body)"/>
              </a:rPr>
              <a:t>koju</a:t>
            </a:r>
            <a:r>
              <a:rPr lang="en-GB" sz="2000" dirty="0">
                <a:latin typeface="Trebuchet MS (Body)"/>
              </a:rPr>
              <a:t> se </a:t>
            </a:r>
            <a:r>
              <a:rPr lang="en-GB" sz="2000" dirty="0" err="1">
                <a:latin typeface="Trebuchet MS (Body)"/>
              </a:rPr>
              <a:t>ovo</a:t>
            </a:r>
            <a:r>
              <a:rPr lang="en-GB" sz="2000" dirty="0">
                <a:latin typeface="Trebuchet MS (Body)"/>
              </a:rPr>
              <a:t> </a:t>
            </a:r>
            <a:r>
              <a:rPr lang="en-GB" sz="2000" dirty="0" err="1" smtClean="0">
                <a:latin typeface="Trebuchet MS (Body)"/>
              </a:rPr>
              <a:t>odnosi</a:t>
            </a:r>
            <a:r>
              <a:rPr lang="en-GB" sz="2000" dirty="0" smtClean="0">
                <a:latin typeface="Trebuchet MS (Body)"/>
              </a:rPr>
              <a:t>.</a:t>
            </a:r>
            <a:endParaRPr lang="en-GB" sz="2000" dirty="0">
              <a:latin typeface="Trebuchet MS (Body)"/>
            </a:endParaRPr>
          </a:p>
          <a:p>
            <a:pPr marL="0" indent="0" algn="just">
              <a:buNone/>
            </a:pPr>
            <a:endParaRPr lang="en-US" sz="2000" dirty="0">
              <a:latin typeface="Trebuchet MS (Body)"/>
            </a:endParaRPr>
          </a:p>
        </p:txBody>
      </p:sp>
    </p:spTree>
    <p:extLst>
      <p:ext uri="{BB962C8B-B14F-4D97-AF65-F5344CB8AC3E}">
        <p14:creationId xmlns:p14="http://schemas.microsoft.com/office/powerpoint/2010/main" val="169464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4323</TotalTime>
  <Words>1398</Words>
  <Application>Microsoft Office PowerPoint</Application>
  <PresentationFormat>On-screen Show (4:3)</PresentationFormat>
  <Paragraphs>583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Calibri</vt:lpstr>
      <vt:lpstr>Century Gothic</vt:lpstr>
      <vt:lpstr>Trebuchet MS (Body)</vt:lpstr>
      <vt:lpstr>Trebuchet MS (Headings)</vt:lpstr>
      <vt:lpstr>Wingdings</vt:lpstr>
      <vt:lpstr>Wingdings 3</vt:lpstr>
      <vt:lpstr>ž</vt:lpstr>
      <vt:lpstr>Wisp</vt:lpstr>
      <vt:lpstr>Ministarstvo finansija Direktorat za finansiranje i ugovaranje sredstava EU pomoći</vt:lpstr>
      <vt:lpstr>Sektorski operativni program za zapošljavanje, obrazovanje i socijalnu politiku (2015-2017)   ‘’Kolaborativna grant šema za inovativne projektne ideje’’ </vt:lpstr>
      <vt:lpstr>Sadržaj prezentacije</vt:lpstr>
      <vt:lpstr>Budžet</vt:lpstr>
      <vt:lpstr>PowerPoint Presentation</vt:lpstr>
      <vt:lpstr>Prihvatljivi troškovi</vt:lpstr>
      <vt:lpstr>Neprihvatljivi troškovi</vt:lpstr>
      <vt:lpstr>Pojednostavljeni troškovi (Simplified cost options)</vt:lpstr>
      <vt:lpstr>Pojednostavljeni troškovi (Simplified Cost Options)</vt:lpstr>
      <vt:lpstr>PowerPoint Presentation</vt:lpstr>
      <vt:lpstr>PowerPoint Presentation</vt:lpstr>
      <vt:lpstr>PowerPoint Presentation</vt:lpstr>
      <vt:lpstr>Ljudski resursi (Human resources)</vt:lpstr>
      <vt:lpstr>Ljudski resursi - per diem:</vt:lpstr>
      <vt:lpstr>Putovanja (Travel expenses):</vt:lpstr>
      <vt:lpstr>Oprema i roba (Equipment and supplies):</vt:lpstr>
      <vt:lpstr>Lokalna kancelarija (Local office):</vt:lpstr>
      <vt:lpstr>Ostali troškovi i usluge(Other costs / services):</vt:lpstr>
      <vt:lpstr>Nepredviđeni i administrativni troškovi (contingency and administrative expenses):</vt:lpstr>
      <vt:lpstr>Obrazloženje budžeta (Justification)</vt:lpstr>
      <vt:lpstr>PowerPoint Presentation</vt:lpstr>
      <vt:lpstr>Izvori finansiranja (Sources of funding &amp; summary of estimated costs)</vt:lpstr>
      <vt:lpstr>PowerPoint Presentation</vt:lpstr>
      <vt:lpstr>Najčešće greške</vt:lpstr>
      <vt:lpstr>Hvala na pažnji!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vesna.lucic</dc:creator>
  <cp:lastModifiedBy>Owner</cp:lastModifiedBy>
  <cp:revision>165</cp:revision>
  <cp:lastPrinted>2019-02-18T12:27:09Z</cp:lastPrinted>
  <dcterms:created xsi:type="dcterms:W3CDTF">2016-07-18T14:30:31Z</dcterms:created>
  <dcterms:modified xsi:type="dcterms:W3CDTF">2019-02-19T08:09:18Z</dcterms:modified>
</cp:coreProperties>
</file>