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sldIdLst>
    <p:sldId id="256" r:id="rId2"/>
    <p:sldId id="257" r:id="rId3"/>
    <p:sldId id="277" r:id="rId4"/>
    <p:sldId id="278" r:id="rId5"/>
    <p:sldId id="258" r:id="rId6"/>
    <p:sldId id="261" r:id="rId7"/>
    <p:sldId id="262" r:id="rId8"/>
    <p:sldId id="259" r:id="rId9"/>
    <p:sldId id="263" r:id="rId10"/>
    <p:sldId id="276" r:id="rId11"/>
    <p:sldId id="260" r:id="rId12"/>
    <p:sldId id="270" r:id="rId13"/>
    <p:sldId id="271" r:id="rId14"/>
    <p:sldId id="274" r:id="rId15"/>
    <p:sldId id="272" r:id="rId16"/>
    <p:sldId id="275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60"/>
  </p:normalViewPr>
  <p:slideViewPr>
    <p:cSldViewPr>
      <p:cViewPr varScale="1">
        <p:scale>
          <a:sx n="82" d="100"/>
          <a:sy n="82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B709E67-AEB6-4394-BFBE-D921FB30A90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8A87F3A-2B70-41F7-8F4F-B80A2D04C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9E67-AEB6-4394-BFBE-D921FB30A90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87F3A-2B70-41F7-8F4F-B80A2D04C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9E67-AEB6-4394-BFBE-D921FB30A90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87F3A-2B70-41F7-8F4F-B80A2D04C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9E67-AEB6-4394-BFBE-D921FB30A90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87F3A-2B70-41F7-8F4F-B80A2D04C4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9E67-AEB6-4394-BFBE-D921FB30A90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87F3A-2B70-41F7-8F4F-B80A2D04C4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9E67-AEB6-4394-BFBE-D921FB30A90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87F3A-2B70-41F7-8F4F-B80A2D04C4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9E67-AEB6-4394-BFBE-D921FB30A90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87F3A-2B70-41F7-8F4F-B80A2D04C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9E67-AEB6-4394-BFBE-D921FB30A90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87F3A-2B70-41F7-8F4F-B80A2D04C4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9E67-AEB6-4394-BFBE-D921FB30A90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87F3A-2B70-41F7-8F4F-B80A2D04C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3B709E67-AEB6-4394-BFBE-D921FB30A90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87F3A-2B70-41F7-8F4F-B80A2D04C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709E67-AEB6-4394-BFBE-D921FB30A90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8A87F3A-2B70-41F7-8F4F-B80A2D04C4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B709E67-AEB6-4394-BFBE-D921FB30A90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8A87F3A-2B70-41F7-8F4F-B80A2D04C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cfcu@mif.gov.me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eas.europa.eu/delegations/montenegro_en" TargetMode="External"/><Relationship Id="rId2" Type="http://schemas.openxmlformats.org/officeDocument/2006/relationships/hyperlink" Target="http://www.cfcu.gov.me/tender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na.gov.me/vijesti/196209/Info-dani-Ministarstva-nauke-Grantovi-za-inovativne-projekte-u-vrijednosti-od-million-eura.html" TargetMode="External"/><Relationship Id="rId4" Type="http://schemas.openxmlformats.org/officeDocument/2006/relationships/hyperlink" Target="https://webgate.ec.europa.eu/europeaid/online-services/index.cfm?do=publi.welcome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cfcu@mif.gov.m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eas.europa.eu/delegations/montenegro_en" TargetMode="External"/><Relationship Id="rId2" Type="http://schemas.openxmlformats.org/officeDocument/2006/relationships/hyperlink" Target="http://www.cfcu.gov.me/tender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na.gov.me/vijesti/196209/Info-dani-Ministarstva-nauke-Grantovi-za-inovativne-projekte-u-vrijednosti-od-million-eura.html" TargetMode="External"/><Relationship Id="rId4" Type="http://schemas.openxmlformats.org/officeDocument/2006/relationships/hyperlink" Target="https://webgate.ec.europa.eu/europeaid/online-services/index.cfm?do=publi.welcom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2232025"/>
          </a:xfrm>
        </p:spPr>
        <p:txBody>
          <a:bodyPr>
            <a:normAutofit fontScale="90000"/>
          </a:bodyPr>
          <a:lstStyle/>
          <a:p>
            <a:pPr algn="ctr"/>
            <a:r>
              <a:rPr lang="sr-Latn-ME" sz="2200" b="1" dirty="0" smtClean="0">
                <a:latin typeface="Cambria" pitchFamily="18" charset="0"/>
              </a:rPr>
              <a:t/>
            </a:r>
            <a:br>
              <a:rPr lang="sr-Latn-ME" sz="2200" b="1" dirty="0" smtClean="0">
                <a:latin typeface="Cambria" pitchFamily="18" charset="0"/>
              </a:rPr>
            </a:br>
            <a:r>
              <a:rPr lang="sr-Latn-ME" sz="2200" b="1" dirty="0" smtClean="0">
                <a:latin typeface="Cambria" pitchFamily="18" charset="0"/>
              </a:rPr>
              <a:t/>
            </a:r>
            <a:br>
              <a:rPr lang="sr-Latn-ME" sz="2200" b="1" dirty="0" smtClean="0">
                <a:latin typeface="Cambria" pitchFamily="18" charset="0"/>
              </a:rPr>
            </a:br>
            <a:r>
              <a:rPr lang="sr-Latn-ME" sz="2200" b="1" dirty="0" smtClean="0">
                <a:latin typeface="Cambria" pitchFamily="18" charset="0"/>
              </a:rPr>
              <a:t/>
            </a:r>
            <a:br>
              <a:rPr lang="sr-Latn-ME" sz="2200" b="1" dirty="0" smtClean="0">
                <a:latin typeface="Cambria" pitchFamily="18" charset="0"/>
              </a:rPr>
            </a:br>
            <a:r>
              <a:rPr lang="sr-Latn-ME" sz="2200" b="1" dirty="0" smtClean="0">
                <a:latin typeface="Cambria" pitchFamily="18" charset="0"/>
              </a:rPr>
              <a:t/>
            </a:r>
            <a:br>
              <a:rPr lang="sr-Latn-ME" sz="2200" b="1" dirty="0" smtClean="0">
                <a:latin typeface="Cambria" pitchFamily="18" charset="0"/>
              </a:rPr>
            </a:br>
            <a:r>
              <a:rPr lang="sr-Latn-ME" sz="2200" b="1" dirty="0" smtClean="0">
                <a:latin typeface="Cambria" pitchFamily="18" charset="0"/>
              </a:rPr>
              <a:t/>
            </a:r>
            <a:br>
              <a:rPr lang="sr-Latn-ME" sz="2200" b="1" dirty="0" smtClean="0">
                <a:latin typeface="Cambria" pitchFamily="18" charset="0"/>
              </a:rPr>
            </a:br>
            <a:r>
              <a:rPr lang="sr-Latn-ME" sz="2200" b="1" dirty="0" smtClean="0">
                <a:latin typeface="Cambria" pitchFamily="18" charset="0"/>
              </a:rPr>
              <a:t/>
            </a:r>
            <a:br>
              <a:rPr lang="sr-Latn-ME" sz="2200" b="1" dirty="0" smtClean="0">
                <a:latin typeface="Cambria" pitchFamily="18" charset="0"/>
              </a:rPr>
            </a:br>
            <a:r>
              <a:rPr lang="sr-Latn-ME" sz="2000" b="1" dirty="0" smtClean="0">
                <a:latin typeface="Cambria" pitchFamily="18" charset="0"/>
              </a:rPr>
              <a:t>MINISTARSTVO FINANSIJA</a:t>
            </a:r>
            <a:br>
              <a:rPr lang="sr-Latn-ME" sz="2000" b="1" dirty="0" smtClean="0">
                <a:latin typeface="Cambria" pitchFamily="18" charset="0"/>
              </a:rPr>
            </a:br>
            <a:r>
              <a:rPr lang="sr-Latn-ME" sz="2000" b="1" dirty="0" smtClean="0">
                <a:latin typeface="Cambria" pitchFamily="18" charset="0"/>
              </a:rPr>
              <a:t>DIREKTORAT ZA FINANSIRANJE I UGOVARANJE SREDSTAVA EU POMOĆI</a:t>
            </a:r>
            <a:br>
              <a:rPr lang="sr-Latn-ME" sz="2000" b="1" dirty="0" smtClean="0">
                <a:latin typeface="Cambria" pitchFamily="18" charset="0"/>
              </a:rPr>
            </a:br>
            <a:r>
              <a:rPr lang="sr-Latn-ME" sz="2200" b="1" dirty="0" smtClean="0">
                <a:latin typeface="Cambria" pitchFamily="18" charset="0"/>
              </a:rPr>
              <a:t/>
            </a:r>
            <a:br>
              <a:rPr lang="sr-Latn-ME" sz="2200" b="1" dirty="0" smtClean="0">
                <a:latin typeface="Cambria" pitchFamily="18" charset="0"/>
              </a:rPr>
            </a:br>
            <a:r>
              <a:rPr lang="sr-Latn-ME" sz="2200" dirty="0" smtClean="0">
                <a:latin typeface="Cambria" pitchFamily="18" charset="0"/>
              </a:rPr>
              <a:t>Sektorski operativni program za zapošljavanje, obrazovanje, i socijalnu politiku 2015-2017</a:t>
            </a:r>
            <a:br>
              <a:rPr lang="sr-Latn-ME" sz="2200" dirty="0" smtClean="0">
                <a:latin typeface="Cambria" pitchFamily="18" charset="0"/>
              </a:rPr>
            </a:br>
            <a:r>
              <a:rPr lang="sr-Latn-ME" sz="2200" dirty="0" smtClean="0">
                <a:latin typeface="Cambria" pitchFamily="18" charset="0"/>
              </a:rPr>
              <a:t/>
            </a:r>
            <a:br>
              <a:rPr lang="sr-Latn-ME" sz="2200" dirty="0" smtClean="0">
                <a:latin typeface="Cambria" pitchFamily="18" charset="0"/>
              </a:rPr>
            </a:br>
            <a:r>
              <a:rPr lang="sr-Latn-ME" sz="2200" dirty="0" smtClean="0">
                <a:latin typeface="Cambria" pitchFamily="18" charset="0"/>
              </a:rPr>
              <a:t>INFORMATIVNA SESIJA</a:t>
            </a:r>
            <a:r>
              <a:rPr lang="en-US" dirty="0" smtClean="0">
                <a:latin typeface="Cambria" pitchFamily="18" charset="0"/>
              </a:rPr>
              <a:t/>
            </a:r>
            <a:br>
              <a:rPr lang="en-US" dirty="0" smtClean="0">
                <a:latin typeface="Cambria" pitchFamily="18" charset="0"/>
              </a:rPr>
            </a:br>
            <a:endParaRPr lang="en-US" dirty="0">
              <a:latin typeface="Cambr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4191000"/>
            <a:ext cx="8382000" cy="2362200"/>
          </a:xfrm>
        </p:spPr>
        <p:txBody>
          <a:bodyPr>
            <a:normAutofit/>
          </a:bodyPr>
          <a:lstStyle/>
          <a:p>
            <a:pPr algn="ctr"/>
            <a:r>
              <a:rPr lang="sr-Latn-ME" sz="1800" dirty="0" smtClean="0">
                <a:solidFill>
                  <a:schemeClr val="tx1"/>
                </a:solidFill>
                <a:latin typeface="Cambria" pitchFamily="18" charset="0"/>
              </a:rPr>
              <a:t>GRANT ŠEMA</a:t>
            </a:r>
          </a:p>
          <a:p>
            <a:pPr algn="ctr"/>
            <a:r>
              <a:rPr lang="sr-Latn-ME" sz="1800" dirty="0" smtClean="0">
                <a:solidFill>
                  <a:schemeClr val="tx1"/>
                </a:solidFill>
                <a:latin typeface="Cambria" pitchFamily="18" charset="0"/>
              </a:rPr>
              <a:t>,,Kolaborativna grant šema za inovativne projektne ideje“</a:t>
            </a:r>
          </a:p>
          <a:p>
            <a:endParaRPr lang="sr-Latn-ME" sz="1800" dirty="0" smtClean="0">
              <a:solidFill>
                <a:schemeClr val="tx1"/>
              </a:solidFill>
              <a:latin typeface="Cambria" pitchFamily="18" charset="0"/>
            </a:endParaRPr>
          </a:p>
          <a:p>
            <a:endParaRPr lang="sr-Latn-ME" sz="1800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sr-Latn-ME" sz="1800" dirty="0" smtClean="0">
                <a:solidFill>
                  <a:schemeClr val="tx1"/>
                </a:solidFill>
                <a:latin typeface="Cambria" pitchFamily="18" charset="0"/>
              </a:rPr>
              <a:t>19. </a:t>
            </a:r>
            <a:r>
              <a:rPr lang="sr-Latn-ME" sz="1800" dirty="0">
                <a:solidFill>
                  <a:schemeClr val="tx1"/>
                </a:solidFill>
                <a:latin typeface="Cambria" pitchFamily="18" charset="0"/>
              </a:rPr>
              <a:t>f</a:t>
            </a:r>
            <a:r>
              <a:rPr lang="sr-Latn-ME" sz="1800" dirty="0" smtClean="0">
                <a:solidFill>
                  <a:schemeClr val="tx1"/>
                </a:solidFill>
                <a:latin typeface="Cambria" pitchFamily="18" charset="0"/>
              </a:rPr>
              <a:t>ebruar 2019. godine</a:t>
            </a:r>
          </a:p>
          <a:p>
            <a:pPr algn="ctr"/>
            <a:r>
              <a:rPr lang="sr-Latn-ME" sz="1800" dirty="0" smtClean="0">
                <a:solidFill>
                  <a:schemeClr val="tx1"/>
                </a:solidFill>
                <a:latin typeface="Cambria" pitchFamily="18" charset="0"/>
              </a:rPr>
              <a:t>Nikšić</a:t>
            </a:r>
            <a:endParaRPr lang="en-US" sz="1800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69876"/>
            <a:ext cx="1447800" cy="749300"/>
          </a:xfrm>
          <a:prstGeom prst="rect">
            <a:avLst/>
          </a:prstGeom>
          <a:noFill/>
        </p:spPr>
      </p:pic>
      <p:pic>
        <p:nvPicPr>
          <p:cNvPr id="6" name="Picture 5" descr="800px-Flag_of_Europe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304800"/>
            <a:ext cx="13716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Latn-ME" sz="2000" dirty="0" smtClean="0">
                <a:latin typeface="Cambria" pitchFamily="18" charset="0"/>
              </a:rPr>
              <a:t>Puna aplikacija mora biti dostavljena putem </a:t>
            </a:r>
            <a:r>
              <a:rPr lang="sr-Latn-ME" sz="2000" b="1" dirty="0" smtClean="0">
                <a:latin typeface="Cambria" pitchFamily="18" charset="0"/>
              </a:rPr>
              <a:t>kurirske službe</a:t>
            </a:r>
            <a:r>
              <a:rPr lang="sr-Latn-ME" sz="2000" dirty="0" smtClean="0">
                <a:latin typeface="Cambria" pitchFamily="18" charset="0"/>
              </a:rPr>
              <a:t>, </a:t>
            </a:r>
            <a:r>
              <a:rPr lang="sr-Latn-ME" sz="2000" b="1" dirty="0" smtClean="0">
                <a:latin typeface="Cambria" pitchFamily="18" charset="0"/>
              </a:rPr>
              <a:t>lično</a:t>
            </a:r>
            <a:r>
              <a:rPr lang="sr-Latn-ME" sz="2000" dirty="0" smtClean="0">
                <a:latin typeface="Cambria" pitchFamily="18" charset="0"/>
              </a:rPr>
              <a:t> ili </a:t>
            </a:r>
            <a:r>
              <a:rPr lang="sr-Latn-ME" sz="2000" b="1" dirty="0" smtClean="0">
                <a:latin typeface="Cambria" pitchFamily="18" charset="0"/>
              </a:rPr>
              <a:t>u zatvorenoj koverti</a:t>
            </a:r>
            <a:r>
              <a:rPr lang="sr-Latn-ME" sz="2000" dirty="0" smtClean="0">
                <a:latin typeface="Cambria" pitchFamily="18" charset="0"/>
              </a:rPr>
              <a:t> sa poštanskim pečatom na kojoj moraju biti naznačeni:</a:t>
            </a:r>
          </a:p>
          <a:p>
            <a:pPr lvl="1" algn="just"/>
            <a:r>
              <a:rPr lang="sr-Latn-ME" sz="2000" dirty="0" smtClean="0">
                <a:latin typeface="Cambria" pitchFamily="18" charset="0"/>
              </a:rPr>
              <a:t> referentni broj i naziv poziva za dostavljanje prijedloga projekta</a:t>
            </a:r>
          </a:p>
          <a:p>
            <a:pPr lvl="1" algn="just"/>
            <a:r>
              <a:rPr lang="sr-Latn-ME" sz="2000" dirty="0" smtClean="0">
                <a:latin typeface="Cambria" pitchFamily="18" charset="0"/>
              </a:rPr>
              <a:t> puni naziv i adresa vodećeg aplikanta</a:t>
            </a:r>
          </a:p>
          <a:p>
            <a:pPr lvl="1" algn="just">
              <a:buNone/>
            </a:pPr>
            <a:r>
              <a:rPr lang="sr-Latn-ME" sz="2000" dirty="0" smtClean="0">
                <a:latin typeface="Cambria" pitchFamily="18" charset="0"/>
              </a:rPr>
              <a:t>Rečenica:</a:t>
            </a:r>
          </a:p>
          <a:p>
            <a:pPr lvl="1" algn="just"/>
            <a:r>
              <a:rPr lang="sr-Latn-ME" sz="2000" b="1" dirty="0" smtClean="0">
                <a:latin typeface="Cambria" pitchFamily="18" charset="0"/>
              </a:rPr>
              <a:t>,,Ne otvarati prije zvaničnog sastanka za otvaranje prijedloga projekata”</a:t>
            </a:r>
          </a:p>
          <a:p>
            <a:pPr lvl="1" algn="just"/>
            <a:r>
              <a:rPr lang="sr-Latn-ME" sz="2000" b="1" dirty="0" smtClean="0">
                <a:latin typeface="Cambria" pitchFamily="18" charset="0"/>
              </a:rPr>
              <a:t>,,Not to be opened before the opening session”</a:t>
            </a:r>
          </a:p>
          <a:p>
            <a:pPr lvl="1" algn="just"/>
            <a:endParaRPr lang="sr-Latn-ME" sz="2000" dirty="0" smtClean="0">
              <a:latin typeface="Cambria" pitchFamily="18" charset="0"/>
            </a:endParaRPr>
          </a:p>
          <a:p>
            <a:pPr lvl="1" algn="just">
              <a:buNone/>
            </a:pPr>
            <a:r>
              <a:rPr lang="sr-Latn-ME" sz="2000" i="1" dirty="0" smtClean="0">
                <a:latin typeface="Cambria" pitchFamily="18" charset="0"/>
              </a:rPr>
              <a:t>U slučaju podnošenja više različitih aplikacija od strane istog aplikanta, aplikacije podnositi u zasebnim kovertama.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000" b="1" dirty="0" smtClean="0">
                <a:latin typeface="Cambria" pitchFamily="18" charset="0"/>
              </a:rPr>
              <a:t>OPŠTA PRAVILA</a:t>
            </a:r>
            <a:br>
              <a:rPr lang="sr-Latn-ME" sz="2000" b="1" dirty="0" smtClean="0">
                <a:latin typeface="Cambria" pitchFamily="18" charset="0"/>
              </a:rPr>
            </a:br>
            <a:r>
              <a:rPr lang="sr-Latn-ME" sz="2000" b="1" dirty="0" smtClean="0">
                <a:latin typeface="Cambria" pitchFamily="18" charset="0"/>
              </a:rPr>
              <a:t>PODNOŠENJE PUNE APLIKACIJE (FULL APPLICATION)</a:t>
            </a:r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sr-Latn-ME" sz="2000" dirty="0" smtClean="0">
                <a:latin typeface="Cambria" pitchFamily="18" charset="0"/>
              </a:rPr>
              <a:t>Vodeći aplikant može podnijeti najviše dvije aplikacije u okviru ovog poziva, ali mu se kao vodećem aplikantu može dodijeliti samo grant.</a:t>
            </a:r>
          </a:p>
          <a:p>
            <a:pPr>
              <a:buFont typeface="Wingdings" pitchFamily="2" charset="2"/>
              <a:buChar char="ü"/>
            </a:pPr>
            <a:r>
              <a:rPr lang="sr-Latn-ME" sz="2000" dirty="0" smtClean="0">
                <a:latin typeface="Cambria" pitchFamily="18" charset="0"/>
              </a:rPr>
              <a:t>Istovremeno, vodeći aplikant se samo jednom može naći i u ulozi koaplikanta/povezanog lica (affiliated entity).</a:t>
            </a:r>
          </a:p>
          <a:p>
            <a:pPr>
              <a:buFont typeface="Wingdings" pitchFamily="2" charset="2"/>
              <a:buChar char="ü"/>
            </a:pPr>
            <a:r>
              <a:rPr lang="sr-Latn-ME" sz="2000" dirty="0" smtClean="0">
                <a:latin typeface="Cambria" pitchFamily="18" charset="0"/>
              </a:rPr>
              <a:t>Koaplikant/povezano lice ne može biti koaplikant/povezano lice u više od dvije aplikacije u okviru ovog poziva.</a:t>
            </a:r>
          </a:p>
          <a:p>
            <a:pPr>
              <a:buFont typeface="Wingdings" pitchFamily="2" charset="2"/>
              <a:buChar char="ü"/>
            </a:pPr>
            <a:r>
              <a:rPr lang="sr-Latn-ME" sz="2000" dirty="0" smtClean="0">
                <a:latin typeface="Cambria" pitchFamily="18" charset="0"/>
              </a:rPr>
              <a:t>Koaplikantu/povezanom licu može biti dodijeljen najviše jedan grant.</a:t>
            </a:r>
          </a:p>
          <a:p>
            <a:endParaRPr lang="sr-Latn-ME" sz="2000" dirty="0">
              <a:latin typeface="Cambria" pitchFamily="18" charset="0"/>
            </a:endParaRPr>
          </a:p>
          <a:p>
            <a:pPr>
              <a:buNone/>
            </a:pPr>
            <a:r>
              <a:rPr lang="sr-Latn-ME" sz="2000" b="1" dirty="0" smtClean="0">
                <a:latin typeface="Cambria" pitchFamily="18" charset="0"/>
              </a:rPr>
              <a:t>Zaključak:</a:t>
            </a:r>
          </a:p>
          <a:p>
            <a:pPr>
              <a:buNone/>
            </a:pPr>
            <a:r>
              <a:rPr lang="sr-Latn-ME" sz="2000" dirty="0" smtClean="0">
                <a:latin typeface="Cambria" pitchFamily="18" charset="0"/>
              </a:rPr>
              <a:t>     </a:t>
            </a:r>
            <a:r>
              <a:rPr lang="sr-Latn-ME" sz="1800" b="1" dirty="0" smtClean="0">
                <a:latin typeface="Cambria" pitchFamily="18" charset="0"/>
              </a:rPr>
              <a:t>Jednom aplikantu se mogu istovremeno dodijeliti najviše dva ugovora i to jednom kao vodećem aplikantu i jednom kao koaplikantu/povezanom licu. </a:t>
            </a:r>
          </a:p>
          <a:p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000" b="1" dirty="0" smtClean="0">
                <a:latin typeface="Cambria" pitchFamily="18" charset="0"/>
              </a:rPr>
              <a:t>OPŠTA PRAVILA</a:t>
            </a:r>
            <a:r>
              <a:rPr lang="sr-Latn-ME" sz="20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sr-Latn-ME" sz="20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sr-Latn-ME" sz="2000" dirty="0" smtClean="0">
                <a:solidFill>
                  <a:schemeClr val="tx1"/>
                </a:solidFill>
                <a:latin typeface="Cambria" pitchFamily="18" charset="0"/>
              </a:rPr>
              <a:t>BROJ APLIKACIJA I GRANTOVA PO APLIKANTU</a:t>
            </a:r>
            <a:endParaRPr lang="en-US" sz="2000" b="1" dirty="0">
              <a:solidFill>
                <a:schemeClr val="tx1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Latn-ME" sz="1800" dirty="0" smtClean="0">
                <a:latin typeface="Cambria" pitchFamily="18" charset="0"/>
              </a:rPr>
              <a:t>Proceduru ocjenjivanja obavlja Ugovorno tjielo koje formira Evaluacionu komisiju</a:t>
            </a:r>
          </a:p>
          <a:p>
            <a:endParaRPr lang="sr-Latn-ME" sz="1800" dirty="0" smtClean="0">
              <a:latin typeface="Cambria" pitchFamily="18" charset="0"/>
            </a:endParaRPr>
          </a:p>
          <a:p>
            <a:r>
              <a:rPr lang="sr-Latn-ME" sz="1800" dirty="0" smtClean="0">
                <a:latin typeface="Cambria" pitchFamily="18" charset="0"/>
              </a:rPr>
              <a:t>Evaluacionu komisiju čine: </a:t>
            </a:r>
          </a:p>
          <a:p>
            <a:pPr lvl="1">
              <a:buFont typeface="Wingdings" pitchFamily="2" charset="2"/>
              <a:buChar char="ü"/>
            </a:pPr>
            <a:r>
              <a:rPr lang="sr-Latn-ME" sz="1900" dirty="0" smtClean="0">
                <a:latin typeface="Cambria" pitchFamily="18" charset="0"/>
              </a:rPr>
              <a:t>predsjednik, </a:t>
            </a:r>
          </a:p>
          <a:p>
            <a:pPr lvl="1">
              <a:buFont typeface="Wingdings" pitchFamily="2" charset="2"/>
              <a:buChar char="ü"/>
            </a:pPr>
            <a:r>
              <a:rPr lang="sr-Latn-ME" sz="1900" dirty="0">
                <a:latin typeface="Cambria" pitchFamily="18" charset="0"/>
              </a:rPr>
              <a:t>s</a:t>
            </a:r>
            <a:r>
              <a:rPr lang="sr-Latn-ME" sz="1900" dirty="0" smtClean="0">
                <a:latin typeface="Cambria" pitchFamily="18" charset="0"/>
              </a:rPr>
              <a:t>ekretar</a:t>
            </a:r>
          </a:p>
          <a:p>
            <a:pPr lvl="1">
              <a:buFont typeface="Wingdings" pitchFamily="2" charset="2"/>
              <a:buChar char="ü"/>
            </a:pPr>
            <a:r>
              <a:rPr lang="sr-Latn-ME" sz="1900" dirty="0" smtClean="0">
                <a:latin typeface="Cambria" pitchFamily="18" charset="0"/>
              </a:rPr>
              <a:t>najmanje 3 člana sa pravom glasa</a:t>
            </a:r>
          </a:p>
          <a:p>
            <a:pPr lvl="1">
              <a:buFont typeface="Wingdings" pitchFamily="2" charset="2"/>
              <a:buChar char="ü"/>
            </a:pPr>
            <a:endParaRPr lang="sr-Latn-ME" sz="1900" dirty="0" smtClean="0">
              <a:latin typeface="Cambria" pitchFamily="18" charset="0"/>
            </a:endParaRPr>
          </a:p>
          <a:p>
            <a:r>
              <a:rPr lang="sr-Latn-ME" sz="1800" dirty="0" smtClean="0">
                <a:latin typeface="Cambria" pitchFamily="18" charset="0"/>
              </a:rPr>
              <a:t>OCJENJIVANJE SE SPROVODI U TRI KORAKA:</a:t>
            </a:r>
          </a:p>
          <a:p>
            <a:endParaRPr lang="sr-Latn-ME" sz="1800" dirty="0" smtClean="0">
              <a:latin typeface="Cambria" pitchFamily="18" charset="0"/>
            </a:endParaRPr>
          </a:p>
          <a:p>
            <a:pPr lvl="1"/>
            <a:r>
              <a:rPr lang="sr-Latn-ME" sz="1800" b="1" dirty="0" smtClean="0">
                <a:latin typeface="Cambria" pitchFamily="18" charset="0"/>
              </a:rPr>
              <a:t>I KORAK: </a:t>
            </a:r>
            <a:r>
              <a:rPr lang="sr-Latn-ME" sz="1800" dirty="0" smtClean="0">
                <a:latin typeface="Cambria" pitchFamily="18" charset="0"/>
              </a:rPr>
              <a:t>Ocjena sažetaka projekta – (Step 1: Opening &amp; administrative checks and Concept note evaluation)</a:t>
            </a:r>
          </a:p>
          <a:p>
            <a:pPr lvl="2">
              <a:buFont typeface="Wingdings" pitchFamily="2" charset="2"/>
              <a:buChar char="§"/>
            </a:pPr>
            <a:r>
              <a:rPr lang="sr-Latn-ME" sz="1800" dirty="0" smtClean="0">
                <a:latin typeface="Cambria" pitchFamily="18" charset="0"/>
              </a:rPr>
              <a:t>Svi vodeći aplikanti biće obaviješteni putem pisma o rezultatima evaluacije</a:t>
            </a:r>
          </a:p>
          <a:p>
            <a:pPr lvl="2">
              <a:buFont typeface="Wingdings" pitchFamily="2" charset="2"/>
              <a:buChar char="§"/>
            </a:pPr>
            <a:r>
              <a:rPr lang="sr-Latn-ME" sz="1800" dirty="0" smtClean="0">
                <a:latin typeface="Cambria" pitchFamily="18" charset="0"/>
              </a:rPr>
              <a:t>Izabrani vodeći aplikanti biće pozvani da dostave pune aplikacije </a:t>
            </a:r>
            <a:endParaRPr lang="en-US" sz="1800" dirty="0" smtClean="0">
              <a:latin typeface="Cambria" pitchFamily="18" charset="0"/>
            </a:endParaRPr>
          </a:p>
          <a:p>
            <a:pPr lvl="1">
              <a:buNone/>
            </a:pPr>
            <a:endParaRPr lang="sr-Latn-ME" sz="1800" dirty="0" smtClean="0">
              <a:latin typeface="Cambria" pitchFamily="18" charset="0"/>
            </a:endParaRPr>
          </a:p>
          <a:p>
            <a:pPr lvl="1"/>
            <a:r>
              <a:rPr lang="sr-Latn-ME" sz="1800" b="1" dirty="0" smtClean="0">
                <a:latin typeface="Cambria" pitchFamily="18" charset="0"/>
              </a:rPr>
              <a:t>II KORAK: </a:t>
            </a:r>
            <a:r>
              <a:rPr lang="sr-Latn-ME" sz="1800" dirty="0" smtClean="0">
                <a:latin typeface="Cambria" pitchFamily="18" charset="0"/>
              </a:rPr>
              <a:t>Ocjena punih aplikacija – (Step 2: Evaluation of the full Application)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latin typeface="Cambria" pitchFamily="18" charset="0"/>
              </a:rPr>
              <a:t>S</a:t>
            </a:r>
            <a:r>
              <a:rPr lang="sr-Latn-ME" sz="1800" dirty="0" smtClean="0">
                <a:latin typeface="Cambria" pitchFamily="18" charset="0"/>
              </a:rPr>
              <a:t>amo oni koji su ostvarili najmanje 30 bodova na sažetak projekta</a:t>
            </a:r>
          </a:p>
          <a:p>
            <a:pPr lvl="2">
              <a:buFont typeface="Wingdings" pitchFamily="2" charset="2"/>
              <a:buChar char="§"/>
            </a:pPr>
            <a:r>
              <a:rPr lang="sr-Latn-ME" sz="1800" dirty="0" smtClean="0">
                <a:latin typeface="Cambria" pitchFamily="18" charset="0"/>
              </a:rPr>
              <a:t>Razmatraju se finansijski, upravljački i profesionalni kapaciteti aplikanata</a:t>
            </a:r>
          </a:p>
          <a:p>
            <a:pPr lvl="2">
              <a:buFont typeface="Wingdings" pitchFamily="2" charset="2"/>
              <a:buChar char="§"/>
            </a:pPr>
            <a:endParaRPr lang="sr-Latn-ME" sz="1800" dirty="0" smtClean="0">
              <a:latin typeface="Cambria" pitchFamily="18" charset="0"/>
            </a:endParaRPr>
          </a:p>
          <a:p>
            <a:pPr lvl="1"/>
            <a:r>
              <a:rPr lang="sr-Latn-ME" sz="1800" b="1" dirty="0" smtClean="0">
                <a:latin typeface="Cambria" pitchFamily="18" charset="0"/>
              </a:rPr>
              <a:t>III KORAK: </a:t>
            </a:r>
            <a:r>
              <a:rPr lang="sr-Latn-ME" sz="1800" dirty="0" smtClean="0">
                <a:latin typeface="Cambria" pitchFamily="18" charset="0"/>
              </a:rPr>
              <a:t>Ocjena prihvatljivosti aplikanata – (Step 3: Verification of eligibility of the applicants and affiliated entity(ies)</a:t>
            </a:r>
          </a:p>
          <a:p>
            <a:pPr lvl="1">
              <a:buNone/>
            </a:pPr>
            <a:endParaRPr lang="sr-Latn-ME" sz="1800" dirty="0" smtClean="0">
              <a:latin typeface="Cambria" pitchFamily="18" charset="0"/>
            </a:endParaRPr>
          </a:p>
          <a:p>
            <a:pPr lvl="1">
              <a:buNone/>
            </a:pPr>
            <a:r>
              <a:rPr lang="sr-Latn-ME" sz="1800" b="1" dirty="0" smtClean="0">
                <a:latin typeface="Cambria" pitchFamily="18" charset="0"/>
              </a:rPr>
              <a:t>Obavezu da dostave dodatna dokumenta imaće samo kvalifikovani kandidati</a:t>
            </a:r>
          </a:p>
          <a:p>
            <a:pPr lvl="1"/>
            <a:endParaRPr lang="sr-Latn-ME" sz="1800" dirty="0" smtClean="0"/>
          </a:p>
          <a:p>
            <a:pPr lvl="2">
              <a:buNone/>
            </a:pPr>
            <a:endParaRPr lang="sr-Latn-ME" sz="1400" dirty="0" smtClean="0"/>
          </a:p>
          <a:p>
            <a:pPr lvl="2">
              <a:buNone/>
            </a:pPr>
            <a:endParaRPr lang="sr-Latn-ME" sz="1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800" b="1" dirty="0" smtClean="0">
                <a:latin typeface="Cambria" pitchFamily="18" charset="0"/>
              </a:rPr>
              <a:t>POSTUPAK OCJENE (EVALUACIJA)</a:t>
            </a:r>
            <a:endParaRPr lang="en-US" sz="28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sz="2000" dirty="0" smtClean="0">
                <a:latin typeface="Cambria" pitchFamily="18" charset="0"/>
              </a:rPr>
              <a:t>Kriterijumi za ocjenjivanje Sažetka projekta unaprijed su poznati i kvantifikovani, a proces ocjenjivanja je transparentan i nezavisan.</a:t>
            </a:r>
          </a:p>
          <a:p>
            <a:endParaRPr lang="sr-Latn-ME" sz="2000" dirty="0" smtClean="0">
              <a:latin typeface="Cambria" pitchFamily="18" charset="0"/>
            </a:endParaRPr>
          </a:p>
          <a:p>
            <a:r>
              <a:rPr lang="sr-Latn-ME" sz="2000" dirty="0" smtClean="0">
                <a:latin typeface="Cambria" pitchFamily="18" charset="0"/>
              </a:rPr>
              <a:t>Evaluacija sažetka projekta se dijeli na dva kriterijuma: </a:t>
            </a:r>
          </a:p>
          <a:p>
            <a:pPr lvl="1">
              <a:buFont typeface="Wingdings" pitchFamily="2" charset="2"/>
              <a:buChar char="Ø"/>
            </a:pPr>
            <a:r>
              <a:rPr lang="sr-Latn-ME" sz="2000" i="1" dirty="0" smtClean="0">
                <a:latin typeface="Cambria" pitchFamily="18" charset="0"/>
              </a:rPr>
              <a:t>relevantnost projekta </a:t>
            </a:r>
            <a:endParaRPr lang="sr-Latn-ME" sz="2000" dirty="0">
              <a:latin typeface="Cambria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sr-Latn-ME" sz="2000" i="1" dirty="0" smtClean="0">
                <a:latin typeface="Cambria" pitchFamily="18" charset="0"/>
              </a:rPr>
              <a:t>dizajn aktivnosti projekta</a:t>
            </a:r>
          </a:p>
          <a:p>
            <a:pPr>
              <a:buNone/>
            </a:pPr>
            <a:endParaRPr lang="sr-Latn-ME" sz="1800" i="1" dirty="0" smtClean="0">
              <a:latin typeface="Cambria" pitchFamily="18" charset="0"/>
            </a:endParaRPr>
          </a:p>
          <a:p>
            <a:r>
              <a:rPr lang="en-US" sz="1800" i="1" dirty="0" smtClean="0">
                <a:latin typeface="Cambria" pitchFamily="18" charset="0"/>
              </a:rPr>
              <a:t>O</a:t>
            </a:r>
            <a:r>
              <a:rPr lang="sr-Latn-ME" sz="1800" i="1" dirty="0" smtClean="0">
                <a:latin typeface="Cambria" pitchFamily="18" charset="0"/>
              </a:rPr>
              <a:t>cjena relevantnosti ciljeva i prioriteta</a:t>
            </a:r>
          </a:p>
          <a:p>
            <a:r>
              <a:rPr lang="en-US" sz="1800" i="1" dirty="0" smtClean="0">
                <a:latin typeface="Cambria" pitchFamily="18" charset="0"/>
              </a:rPr>
              <a:t>O</a:t>
            </a:r>
            <a:r>
              <a:rPr lang="sr-Latn-ME" sz="1800" i="1" dirty="0" smtClean="0">
                <a:latin typeface="Cambria" pitchFamily="18" charset="0"/>
              </a:rPr>
              <a:t>cjena relevantnosti posebnih potreba zemlje u kojoj se sprovodi projekat</a:t>
            </a:r>
          </a:p>
          <a:p>
            <a:r>
              <a:rPr lang="en-US" sz="1800" i="1" dirty="0" smtClean="0">
                <a:latin typeface="Cambria" pitchFamily="18" charset="0"/>
              </a:rPr>
              <a:t>D</a:t>
            </a:r>
            <a:r>
              <a:rPr lang="sr-Latn-ME" sz="1800" i="1" dirty="0" smtClean="0">
                <a:latin typeface="Cambria" pitchFamily="18" charset="0"/>
              </a:rPr>
              <a:t>a li su jasno definisane ciljne grupe/krajnji korisnici</a:t>
            </a:r>
          </a:p>
          <a:p>
            <a:r>
              <a:rPr lang="en-US" sz="1800" i="1" dirty="0" smtClean="0">
                <a:latin typeface="Cambria" pitchFamily="18" charset="0"/>
              </a:rPr>
              <a:t>D</a:t>
            </a:r>
            <a:r>
              <a:rPr lang="sr-Latn-ME" sz="1800" i="1" dirty="0" smtClean="0">
                <a:latin typeface="Cambria" pitchFamily="18" charset="0"/>
              </a:rPr>
              <a:t>a li su sadržani u projektu svi elementi dodate vrijednosti</a:t>
            </a:r>
          </a:p>
          <a:p>
            <a:r>
              <a:rPr lang="en-US" sz="1800" i="1" dirty="0" smtClean="0">
                <a:latin typeface="Cambria" pitchFamily="18" charset="0"/>
              </a:rPr>
              <a:t>O</a:t>
            </a:r>
            <a:r>
              <a:rPr lang="sr-Latn-ME" sz="1800" i="1" dirty="0" smtClean="0">
                <a:latin typeface="Cambria" pitchFamily="18" charset="0"/>
              </a:rPr>
              <a:t>cjena usklađenosti projekta</a:t>
            </a:r>
          </a:p>
          <a:p>
            <a:r>
              <a:rPr lang="en-US" sz="1800" i="1" dirty="0" smtClean="0">
                <a:latin typeface="Cambria" pitchFamily="18" charset="0"/>
              </a:rPr>
              <a:t>O</a:t>
            </a:r>
            <a:r>
              <a:rPr lang="sr-Latn-ME" sz="1800" i="1" dirty="0" smtClean="0">
                <a:latin typeface="Cambria" pitchFamily="18" charset="0"/>
              </a:rPr>
              <a:t>cjena izvodljivosti i konzistentnosti u odnosu na ciljeve/rezultati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000" b="1" dirty="0" smtClean="0">
                <a:latin typeface="Cambria" pitchFamily="18" charset="0"/>
              </a:rPr>
              <a:t>POSTUPAK OCJENE</a:t>
            </a:r>
            <a:endParaRPr lang="en-US" sz="20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sr-Latn-ME" sz="1400" b="1" dirty="0" smtClean="0">
                <a:latin typeface="Cambria" pitchFamily="18" charset="0"/>
              </a:rPr>
              <a:t>Dokumentacija koju treba dostaviti u prvoj fazi – Sažetak projekta:</a:t>
            </a:r>
          </a:p>
          <a:p>
            <a:pPr>
              <a:buFont typeface="Wingdings" pitchFamily="2" charset="2"/>
              <a:buChar char="ü"/>
            </a:pPr>
            <a:r>
              <a:rPr lang="sr-Latn-ME" sz="1400" dirty="0" smtClean="0">
                <a:latin typeface="Cambria" pitchFamily="18" charset="0"/>
              </a:rPr>
              <a:t>Aneks A: Grant aplikaciona forma – Sekcija A: Sažetak projekta (CONCEPT NOTE – PART A of the Grant  Application Form)</a:t>
            </a:r>
          </a:p>
          <a:p>
            <a:pPr>
              <a:buFont typeface="Wingdings" pitchFamily="2" charset="2"/>
              <a:buChar char="ü"/>
            </a:pPr>
            <a:r>
              <a:rPr lang="sr-Latn-ME" sz="1400" dirty="0" smtClean="0">
                <a:latin typeface="Cambria" pitchFamily="18" charset="0"/>
              </a:rPr>
              <a:t>Čeklista (Checklist for the concept note)</a:t>
            </a:r>
          </a:p>
          <a:p>
            <a:pPr>
              <a:buFont typeface="Wingdings" pitchFamily="2" charset="2"/>
              <a:buChar char="ü"/>
            </a:pPr>
            <a:r>
              <a:rPr lang="sr-Latn-ME" sz="1400" dirty="0" smtClean="0">
                <a:latin typeface="Cambria" pitchFamily="18" charset="0"/>
              </a:rPr>
              <a:t>Deklaracija vodećeg aplikanta (Declaration by the applicant for the concept note)</a:t>
            </a:r>
          </a:p>
          <a:p>
            <a:pPr>
              <a:buNone/>
            </a:pPr>
            <a:endParaRPr lang="sr-Latn-ME" sz="1400" dirty="0" smtClean="0">
              <a:latin typeface="Cambria" pitchFamily="18" charset="0"/>
            </a:endParaRPr>
          </a:p>
          <a:p>
            <a:pPr>
              <a:buNone/>
            </a:pPr>
            <a:r>
              <a:rPr lang="sr-Latn-ME" sz="1400" b="1" dirty="0" smtClean="0">
                <a:latin typeface="Cambria" pitchFamily="18" charset="0"/>
              </a:rPr>
              <a:t>Dokumentacija koju treba dostaviti u drugoj fazi – Puna aplikacija:</a:t>
            </a:r>
          </a:p>
          <a:p>
            <a:pPr>
              <a:buFont typeface="Wingdings" pitchFamily="2" charset="2"/>
              <a:buChar char="ü"/>
            </a:pPr>
            <a:r>
              <a:rPr lang="sr-Latn-ME" sz="1400" dirty="0" smtClean="0">
                <a:latin typeface="Cambria" pitchFamily="18" charset="0"/>
              </a:rPr>
              <a:t>Aneks A: Grant aplikaciona forma – Sekcija B: Puna aplikacija (FULL APPLICATION FORM – PART B of the Grant Application Form)</a:t>
            </a:r>
          </a:p>
          <a:p>
            <a:pPr>
              <a:buFont typeface="Wingdings" pitchFamily="2" charset="2"/>
              <a:buChar char="ü"/>
            </a:pPr>
            <a:r>
              <a:rPr lang="sr-Latn-ME" sz="1400" dirty="0" smtClean="0">
                <a:latin typeface="Cambria" pitchFamily="18" charset="0"/>
              </a:rPr>
              <a:t>Aneks B: Budžet (Annex B – Budget – Excel format)</a:t>
            </a:r>
          </a:p>
          <a:p>
            <a:pPr>
              <a:buFont typeface="Wingdings" pitchFamily="2" charset="2"/>
              <a:buChar char="ü"/>
            </a:pPr>
            <a:r>
              <a:rPr lang="sr-Latn-ME" sz="1400" dirty="0" smtClean="0">
                <a:latin typeface="Cambria" pitchFamily="18" charset="0"/>
              </a:rPr>
              <a:t>Aneks C: Matrica logičkog okvira – Annex C – Logical framework (excel format)</a:t>
            </a:r>
          </a:p>
          <a:p>
            <a:pPr>
              <a:buFont typeface="Wingdings" pitchFamily="2" charset="2"/>
              <a:buChar char="ü"/>
            </a:pPr>
            <a:r>
              <a:rPr lang="sr-Latn-ME" sz="1400" dirty="0" smtClean="0">
                <a:latin typeface="Cambria" pitchFamily="18" charset="0"/>
              </a:rPr>
              <a:t>Aneks F: Organisation data forms (odnosi se na vodeće aplikante, ko aplikante i pridružena lica ukoliko ih ima)</a:t>
            </a:r>
          </a:p>
          <a:p>
            <a:pPr>
              <a:buNone/>
            </a:pPr>
            <a:endParaRPr lang="sr-Latn-ME" sz="1400" dirty="0" smtClean="0">
              <a:latin typeface="Cambria" pitchFamily="18" charset="0"/>
            </a:endParaRPr>
          </a:p>
          <a:p>
            <a:pPr>
              <a:buNone/>
            </a:pPr>
            <a:r>
              <a:rPr lang="sr-Latn-ME" sz="1400" b="1" dirty="0" smtClean="0">
                <a:latin typeface="Cambria" pitchFamily="18" charset="0"/>
              </a:rPr>
              <a:t>Dokumentacija koju treba dostaviti u trećoj fazi – Provjera prihvatljivosti:</a:t>
            </a:r>
          </a:p>
          <a:p>
            <a:pPr>
              <a:buFont typeface="Wingdings" pitchFamily="2" charset="2"/>
              <a:buChar char="ü"/>
            </a:pPr>
            <a:r>
              <a:rPr lang="sr-Latn-ME" sz="1400" dirty="0" smtClean="0">
                <a:latin typeface="Cambria" pitchFamily="18" charset="0"/>
              </a:rPr>
              <a:t>Statut organizacije vodećeg aplikanta, koaplikanta, povezanog lica (affiliated entity)</a:t>
            </a:r>
          </a:p>
          <a:p>
            <a:pPr>
              <a:buFont typeface="Wingdings" pitchFamily="2" charset="2"/>
              <a:buChar char="ü"/>
            </a:pPr>
            <a:r>
              <a:rPr lang="sr-Latn-ME" sz="1400" dirty="0" smtClean="0">
                <a:latin typeface="Cambria" pitchFamily="18" charset="0"/>
              </a:rPr>
              <a:t>Finansijski izvještaji (bilans stanja, bilans uspjeha) samo vodeći aplikant</a:t>
            </a:r>
          </a:p>
          <a:p>
            <a:pPr>
              <a:buFont typeface="Wingdings" pitchFamily="2" charset="2"/>
              <a:buChar char="ü"/>
            </a:pPr>
            <a:r>
              <a:rPr lang="sr-Latn-ME" sz="1400" dirty="0" smtClean="0">
                <a:latin typeface="Cambria" pitchFamily="18" charset="0"/>
              </a:rPr>
              <a:t>Aneks D: Obrazac o pravnom statusu (Legal entity file)</a:t>
            </a:r>
          </a:p>
          <a:p>
            <a:pPr>
              <a:buFont typeface="Wingdings" pitchFamily="2" charset="2"/>
              <a:buChar char="ü"/>
            </a:pPr>
            <a:r>
              <a:rPr lang="sr-Latn-ME" sz="1400" dirty="0" smtClean="0">
                <a:latin typeface="Cambria" pitchFamily="18" charset="0"/>
              </a:rPr>
              <a:t>Aneks E: Obrazac za finansijsku identifikaciju (Financial identification form)</a:t>
            </a:r>
          </a:p>
          <a:p>
            <a:pPr>
              <a:buFont typeface="Wingdings" pitchFamily="2" charset="2"/>
              <a:buChar char="ü"/>
            </a:pPr>
            <a:r>
              <a:rPr lang="sr-Latn-ME" sz="1400" dirty="0" smtClean="0">
                <a:latin typeface="Cambria" pitchFamily="18" charset="0"/>
              </a:rPr>
              <a:t>Za naučno-istraživačke institucije: licenca Ministarstva nauke Crne Gore Zakonom o naučno-istraživačkoj djelatnosti</a:t>
            </a:r>
          </a:p>
          <a:p>
            <a:pPr>
              <a:buFont typeface="Wingdings" pitchFamily="2" charset="2"/>
              <a:buChar char="ü"/>
            </a:pPr>
            <a:r>
              <a:rPr lang="sr-Latn-ME" sz="1400" dirty="0" smtClean="0">
                <a:latin typeface="Cambria" pitchFamily="18" charset="0"/>
              </a:rPr>
              <a:t>Tijela bez statusa pravnog lica: dostaviti gore navedenu dokumentaciju, u mjeri u kojoj je moguće, uz pismo od strane pravnog predstavnika kojim se utvrđuje sposobnost za preuzimanje pravnih obaveza u ime entiteta</a:t>
            </a:r>
            <a:endParaRPr lang="sr-Latn-ME" sz="1400" dirty="0">
              <a:latin typeface="Cambr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000" b="1" dirty="0" smtClean="0">
                <a:latin typeface="Cambria" pitchFamily="18" charset="0"/>
              </a:rPr>
              <a:t>OPŠTA PRAVILA</a:t>
            </a:r>
            <a:br>
              <a:rPr lang="sr-Latn-ME" sz="2000" b="1" dirty="0" smtClean="0">
                <a:latin typeface="Cambria" pitchFamily="18" charset="0"/>
              </a:rPr>
            </a:br>
            <a:r>
              <a:rPr lang="sr-Latn-ME" sz="2000" b="1" dirty="0" smtClean="0">
                <a:latin typeface="Cambria" pitchFamily="18" charset="0"/>
              </a:rPr>
              <a:t>PODNOŠENJE APLIKACIJA (PROJEKTA)</a:t>
            </a:r>
            <a:endParaRPr lang="en-US" sz="20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sr-Latn-ME" sz="2000" dirty="0" smtClean="0">
                <a:latin typeface="Cambria" pitchFamily="18" charset="0"/>
              </a:rPr>
              <a:t>Pitanja se mogu postaviti zaključno sa:</a:t>
            </a:r>
          </a:p>
          <a:p>
            <a:pPr algn="ctr">
              <a:buNone/>
            </a:pPr>
            <a:endParaRPr lang="sr-Latn-ME" sz="2000" dirty="0">
              <a:latin typeface="Cambria" pitchFamily="18" charset="0"/>
            </a:endParaRPr>
          </a:p>
          <a:p>
            <a:pPr algn="ctr">
              <a:buNone/>
            </a:pPr>
            <a:r>
              <a:rPr lang="sr-Latn-ME" sz="2000" b="1" dirty="0" smtClean="0">
                <a:latin typeface="Cambria" pitchFamily="18" charset="0"/>
              </a:rPr>
              <a:t>25.  februar 2019. godine, do 15:00h</a:t>
            </a:r>
          </a:p>
          <a:p>
            <a:pPr lvl="1" algn="ctr">
              <a:buFont typeface="Wingdings" pitchFamily="2" charset="2"/>
              <a:buChar char="§"/>
            </a:pPr>
            <a:endParaRPr lang="sr-Latn-ME" sz="2000" dirty="0" smtClean="0">
              <a:latin typeface="Cambria" pitchFamily="18" charset="0"/>
            </a:endParaRPr>
          </a:p>
          <a:p>
            <a:pPr algn="ctr">
              <a:buNone/>
            </a:pPr>
            <a:r>
              <a:rPr lang="sr-Latn-ME" sz="2000" dirty="0" smtClean="0">
                <a:latin typeface="Cambria" pitchFamily="18" charset="0"/>
              </a:rPr>
              <a:t>Odgovori će biti objavljeni zaključno sa:</a:t>
            </a:r>
          </a:p>
          <a:p>
            <a:pPr marL="0" indent="0" algn="ctr">
              <a:buNone/>
            </a:pPr>
            <a:endParaRPr lang="sr-Latn-ME" sz="2000" dirty="0">
              <a:latin typeface="Cambria" pitchFamily="18" charset="0"/>
            </a:endParaRPr>
          </a:p>
          <a:p>
            <a:pPr marL="0" indent="0" algn="ctr">
              <a:buNone/>
            </a:pPr>
            <a:r>
              <a:rPr lang="sr-Latn-ME" sz="2000" b="1" dirty="0" smtClean="0">
                <a:latin typeface="Cambria" pitchFamily="18" charset="0"/>
              </a:rPr>
              <a:t>7. mart 2019. godine</a:t>
            </a:r>
          </a:p>
          <a:p>
            <a:pPr marL="457200" indent="-457200" algn="ctr">
              <a:buAutoNum type="arabicPeriod" startAt="7"/>
            </a:pPr>
            <a:endParaRPr lang="sr-Latn-ME" sz="2000" b="1" dirty="0" smtClean="0">
              <a:latin typeface="Cambria" pitchFamily="18" charset="0"/>
            </a:endParaRPr>
          </a:p>
          <a:p>
            <a:pPr lvl="1" algn="ctr">
              <a:buFont typeface="Wingdings" pitchFamily="2" charset="2"/>
              <a:buChar char="§"/>
            </a:pPr>
            <a:endParaRPr lang="sr-Latn-ME" sz="2000" dirty="0" smtClean="0">
              <a:latin typeface="Cambria" pitchFamily="18" charset="0"/>
            </a:endParaRPr>
          </a:p>
          <a:p>
            <a:pPr lvl="1" algn="ctr">
              <a:buNone/>
            </a:pPr>
            <a:r>
              <a:rPr lang="sr-Latn-ME" sz="2000" dirty="0" smtClean="0">
                <a:latin typeface="Cambria" pitchFamily="18" charset="0"/>
              </a:rPr>
              <a:t>Pitanja dostavljati na adresu: </a:t>
            </a:r>
            <a:r>
              <a:rPr lang="sr-Latn-ME" sz="2000" b="1" dirty="0" smtClean="0">
                <a:latin typeface="Cambria" pitchFamily="18" charset="0"/>
                <a:hlinkClick r:id="rId2"/>
              </a:rPr>
              <a:t>cfcu@mif.gov.me</a:t>
            </a:r>
            <a:r>
              <a:rPr lang="sr-Latn-ME" sz="2000" b="1" dirty="0" smtClean="0">
                <a:latin typeface="Cambria" pitchFamily="18" charset="0"/>
              </a:rPr>
              <a:t> </a:t>
            </a:r>
          </a:p>
          <a:p>
            <a:pPr lvl="1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800" b="1" dirty="0" smtClean="0">
                <a:latin typeface="Cambria" pitchFamily="18" charset="0"/>
              </a:rPr>
              <a:t>DODATNE INFORMACIJE</a:t>
            </a:r>
            <a:endParaRPr lang="en-US" sz="28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ME" sz="1800" dirty="0" smtClean="0">
                <a:latin typeface="Cambria" pitchFamily="18" charset="0"/>
              </a:rPr>
              <a:t>Odgovori će biti objavljeni najkasnije do 7. marta 2019. godine, na sljedećim internet stranicama:</a:t>
            </a:r>
          </a:p>
          <a:p>
            <a:endParaRPr lang="sr-Latn-ME" sz="1800" dirty="0" smtClean="0">
              <a:latin typeface="Cambria" pitchFamily="18" charset="0"/>
            </a:endParaRPr>
          </a:p>
          <a:p>
            <a:r>
              <a:rPr lang="en-US" sz="1800" dirty="0" smtClean="0">
                <a:latin typeface="Cambria" pitchFamily="18" charset="0"/>
                <a:hlinkClick r:id="rId2"/>
              </a:rPr>
              <a:t>http://www.cfcu.gov.me/tenderi</a:t>
            </a:r>
            <a:r>
              <a:rPr lang="sr-Latn-ME" sz="1800" dirty="0" smtClean="0">
                <a:latin typeface="Cambria" pitchFamily="18" charset="0"/>
              </a:rPr>
              <a:t> </a:t>
            </a:r>
          </a:p>
          <a:p>
            <a:r>
              <a:rPr lang="en-US" sz="1800" u="sng" dirty="0" smtClean="0">
                <a:latin typeface="Cambria" pitchFamily="18" charset="0"/>
                <a:hlinkClick r:id="rId3"/>
              </a:rPr>
              <a:t>https://eeas.europa.eu/delegations/montenegro_en</a:t>
            </a:r>
            <a:r>
              <a:rPr lang="sr-Latn-ME" sz="1800" u="sng" dirty="0" smtClean="0">
                <a:latin typeface="Cambria" pitchFamily="18" charset="0"/>
              </a:rPr>
              <a:t> </a:t>
            </a:r>
          </a:p>
          <a:p>
            <a:r>
              <a:rPr lang="en-GB" sz="1800" u="sng" dirty="0">
                <a:latin typeface="Cambria" pitchFamily="18" charset="0"/>
                <a:hlinkClick r:id="rId4"/>
              </a:rPr>
              <a:t>https://</a:t>
            </a:r>
            <a:r>
              <a:rPr lang="en-GB" sz="1800" u="sng" dirty="0" smtClean="0">
                <a:latin typeface="Cambria" pitchFamily="18" charset="0"/>
                <a:hlinkClick r:id="rId4"/>
              </a:rPr>
              <a:t>webgate.ec.europa.eu/europeaid/online-services/index.cfm?do=publi.welcome</a:t>
            </a:r>
            <a:endParaRPr lang="sr-Latn-ME" sz="1800" u="sng" dirty="0" smtClean="0">
              <a:latin typeface="Cambria" pitchFamily="18" charset="0"/>
            </a:endParaRPr>
          </a:p>
          <a:p>
            <a:r>
              <a:rPr lang="en-US" sz="1800" u="sng" dirty="0" smtClean="0">
                <a:latin typeface="Cambria" pitchFamily="18" charset="0"/>
                <a:hlinkClick r:id="rId5"/>
              </a:rPr>
              <a:t>http</a:t>
            </a:r>
            <a:r>
              <a:rPr lang="en-US" sz="1800" u="sng" dirty="0" smtClean="0">
                <a:latin typeface="Cambria" pitchFamily="18" charset="0"/>
                <a:hlinkClick r:id="rId5"/>
              </a:rPr>
              <a:t>://www.mna.gov.me/vijesti/196209/Info-dani-Ministarstva-nauke-Grantovi-za-inovativne-projekte-u-vrijednosti-od-million-eura.html</a:t>
            </a:r>
            <a:endParaRPr lang="en-US" sz="1800" dirty="0" smtClean="0">
              <a:latin typeface="Cambria" pitchFamily="18" charset="0"/>
            </a:endParaRPr>
          </a:p>
          <a:p>
            <a:endParaRPr lang="sr-Latn-ME" sz="1800" dirty="0" smtClean="0">
              <a:latin typeface="Cambria" pitchFamily="18" charset="0"/>
            </a:endParaRPr>
          </a:p>
          <a:p>
            <a:r>
              <a:rPr lang="sr-Latn-ME" sz="1800" dirty="0" smtClean="0">
                <a:latin typeface="Cambria" pitchFamily="18" charset="0"/>
              </a:rPr>
              <a:t>Zapisnik sa info dana biće objavljen na sljedećim stranicama:</a:t>
            </a:r>
          </a:p>
          <a:p>
            <a:endParaRPr lang="sr-Latn-ME" sz="1800" dirty="0" smtClean="0">
              <a:latin typeface="Cambria" pitchFamily="18" charset="0"/>
            </a:endParaRPr>
          </a:p>
          <a:p>
            <a:r>
              <a:rPr lang="en-US" sz="1800" dirty="0" smtClean="0">
                <a:latin typeface="Cambria" pitchFamily="18" charset="0"/>
                <a:hlinkClick r:id="rId2"/>
              </a:rPr>
              <a:t>http://www.cfcu.gov.me/tenderi</a:t>
            </a:r>
            <a:r>
              <a:rPr lang="sr-Latn-ME" sz="1800" dirty="0" smtClean="0">
                <a:latin typeface="Cambria" pitchFamily="18" charset="0"/>
              </a:rPr>
              <a:t> </a:t>
            </a:r>
          </a:p>
          <a:p>
            <a:r>
              <a:rPr lang="en-US" sz="1800" dirty="0" smtClean="0">
                <a:latin typeface="Cambria" pitchFamily="18" charset="0"/>
                <a:hlinkClick r:id="rId3"/>
              </a:rPr>
              <a:t>https://eeas.europa.eu/delegations/montenegro_en</a:t>
            </a:r>
            <a:r>
              <a:rPr lang="sr-Latn-ME" sz="1800" dirty="0" smtClean="0">
                <a:latin typeface="Cambria" pitchFamily="18" charset="0"/>
              </a:rPr>
              <a:t> </a:t>
            </a:r>
          </a:p>
          <a:p>
            <a:r>
              <a:rPr lang="en-GB" sz="1800" u="sng" dirty="0" smtClean="0">
                <a:latin typeface="Cambria" pitchFamily="18" charset="0"/>
                <a:hlinkClick r:id="rId4"/>
              </a:rPr>
              <a:t>https://</a:t>
            </a:r>
            <a:r>
              <a:rPr lang="en-GB" sz="1800" u="sng" dirty="0" smtClean="0">
                <a:latin typeface="Cambria" pitchFamily="18" charset="0"/>
                <a:hlinkClick r:id="rId4"/>
              </a:rPr>
              <a:t>webgate.ec.europa.eu/europeaid/online-services/index.cfm?do=publi.welcome</a:t>
            </a:r>
            <a:endParaRPr lang="sr-Latn-ME" sz="1800" u="sng" dirty="0" smtClean="0">
              <a:latin typeface="Cambria" pitchFamily="18" charset="0"/>
            </a:endParaRP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u="sng" dirty="0" smtClean="0">
                <a:latin typeface="Cambria" pitchFamily="18" charset="0"/>
                <a:hlinkClick r:id="rId5"/>
              </a:rPr>
              <a:t>http://www.mna.gov.me/vijesti/196209/Info-dani-Ministarstva-nauke-Grantovi-za-inovativne-projekte-u-vrijednosti-od-million-eura.html</a:t>
            </a:r>
            <a:endParaRPr lang="en-US" sz="1800" dirty="0" smtClean="0">
              <a:latin typeface="Cambria" pitchFamily="18" charset="0"/>
            </a:endParaRPr>
          </a:p>
          <a:p>
            <a:endParaRPr lang="sr-Latn-ME" sz="1800" dirty="0" smtClean="0">
              <a:latin typeface="Cambria" pitchFamily="18" charset="0"/>
            </a:endParaRPr>
          </a:p>
          <a:p>
            <a:endParaRPr lang="sr-Latn-ME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800" b="1" dirty="0" smtClean="0">
                <a:latin typeface="Cambria" pitchFamily="18" charset="0"/>
              </a:rPr>
              <a:t>DODATNE INFORMACIJE</a:t>
            </a:r>
            <a:endParaRPr lang="en-US" sz="28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3001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sr-Latn-ME" dirty="0" smtClean="0">
              <a:latin typeface="Cambria" pitchFamily="18" charset="0"/>
            </a:endParaRPr>
          </a:p>
          <a:p>
            <a:pPr algn="ctr">
              <a:buNone/>
            </a:pPr>
            <a:r>
              <a:rPr lang="sr-Latn-ME" b="1" dirty="0" smtClean="0">
                <a:latin typeface="Cambria" pitchFamily="18" charset="0"/>
              </a:rPr>
              <a:t>HVALA NA PAŽNJI!</a:t>
            </a:r>
          </a:p>
          <a:p>
            <a:pPr algn="ctr">
              <a:buNone/>
            </a:pPr>
            <a:endParaRPr lang="sr-Latn-ME" b="1" dirty="0" smtClean="0">
              <a:latin typeface="Cambria" pitchFamily="18" charset="0"/>
            </a:endParaRPr>
          </a:p>
          <a:p>
            <a:pPr algn="ctr">
              <a:buNone/>
            </a:pPr>
            <a:r>
              <a:rPr lang="sr-Latn-ME" b="1" dirty="0" smtClean="0">
                <a:latin typeface="Cambria" pitchFamily="18" charset="0"/>
                <a:hlinkClick r:id="rId2"/>
              </a:rPr>
              <a:t>cfcu@mif.gov.me</a:t>
            </a:r>
            <a:r>
              <a:rPr lang="sr-Latn-ME" b="1" dirty="0" smtClean="0">
                <a:latin typeface="Cambria" pitchFamily="18" charset="0"/>
              </a:rPr>
              <a:t> 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447800"/>
          </a:xfrm>
        </p:spPr>
        <p:txBody>
          <a:bodyPr>
            <a:normAutofit/>
          </a:bodyPr>
          <a:lstStyle/>
          <a:p>
            <a:r>
              <a:rPr lang="sr-Latn-ME" sz="2400" b="1" dirty="0" smtClean="0">
                <a:latin typeface="Cambria" pitchFamily="18" charset="0"/>
              </a:rPr>
              <a:t>GRANT ŠEMA</a:t>
            </a:r>
            <a:br>
              <a:rPr lang="sr-Latn-ME" sz="2400" b="1" dirty="0" smtClean="0">
                <a:latin typeface="Cambria" pitchFamily="18" charset="0"/>
              </a:rPr>
            </a:br>
            <a:r>
              <a:rPr lang="sr-Latn-ME" sz="2000" b="1" dirty="0" smtClean="0">
                <a:latin typeface="Cambria" pitchFamily="18" charset="0"/>
              </a:rPr>
              <a:t>,,KOLABORATIVNA GRANT ŠEMA ZA INOVATIVNE PROJEKTNE IDEJE“</a:t>
            </a:r>
            <a:endParaRPr lang="en-US" sz="2000" b="1" dirty="0">
              <a:latin typeface="Cambria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69876"/>
            <a:ext cx="1447800" cy="749300"/>
          </a:xfrm>
          <a:prstGeom prst="rect">
            <a:avLst/>
          </a:prstGeom>
          <a:noFill/>
        </p:spPr>
      </p:pic>
      <p:pic>
        <p:nvPicPr>
          <p:cNvPr id="5" name="Picture 4" descr="800px-Flag_of_Europe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1800" y="304800"/>
            <a:ext cx="13716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ME" sz="1800" dirty="0" smtClean="0"/>
          </a:p>
          <a:p>
            <a:pPr algn="just">
              <a:buNone/>
            </a:pPr>
            <a:endParaRPr lang="sr-Latn-ME" sz="1800" dirty="0" smtClean="0"/>
          </a:p>
          <a:p>
            <a:pPr algn="just"/>
            <a:r>
              <a:rPr lang="sr-Latn-ME" sz="1800" dirty="0" smtClean="0">
                <a:latin typeface="Cambria" pitchFamily="18" charset="0"/>
              </a:rPr>
              <a:t>Objavljena </a:t>
            </a:r>
            <a:r>
              <a:rPr lang="sr-Latn-ME" sz="1800" b="1" dirty="0" smtClean="0">
                <a:latin typeface="Cambria" pitchFamily="18" charset="0"/>
              </a:rPr>
              <a:t>1. februara 2019. godine </a:t>
            </a:r>
            <a:r>
              <a:rPr lang="sr-Latn-ME" sz="1800" dirty="0" smtClean="0">
                <a:latin typeface="Cambria" pitchFamily="18" charset="0"/>
              </a:rPr>
              <a:t>prema pravilima </a:t>
            </a:r>
            <a:r>
              <a:rPr lang="sr-Latn-ME" sz="1800" b="1" dirty="0" smtClean="0">
                <a:latin typeface="Cambria" pitchFamily="18" charset="0"/>
              </a:rPr>
              <a:t>restriktivnog poziva </a:t>
            </a:r>
            <a:r>
              <a:rPr lang="sr-Latn-ME" sz="1800" dirty="0" smtClean="0">
                <a:latin typeface="Cambria" pitchFamily="18" charset="0"/>
              </a:rPr>
              <a:t>za dostavljanje prijedloga projekata</a:t>
            </a:r>
          </a:p>
          <a:p>
            <a:pPr algn="just"/>
            <a:endParaRPr lang="sr-Latn-ME" sz="1800" dirty="0" smtClean="0"/>
          </a:p>
          <a:p>
            <a:pPr algn="just"/>
            <a:endParaRPr lang="sr-Latn-ME" sz="1800" dirty="0"/>
          </a:p>
          <a:p>
            <a:pPr algn="just"/>
            <a:r>
              <a:rPr lang="sr-Latn-ME" sz="1800" dirty="0" smtClean="0">
                <a:latin typeface="Cambria" pitchFamily="18" charset="0"/>
              </a:rPr>
              <a:t>Aplikacioni paket dostupan na sljedećim internet adresama:</a:t>
            </a:r>
          </a:p>
          <a:p>
            <a:pPr lvl="1" algn="just"/>
            <a:r>
              <a:rPr lang="en-US" sz="1800" dirty="0" smtClean="0">
                <a:latin typeface="Cambria" pitchFamily="18" charset="0"/>
                <a:hlinkClick r:id="rId2"/>
              </a:rPr>
              <a:t>http://www.cfcu.gov.me/tenderi</a:t>
            </a:r>
            <a:r>
              <a:rPr lang="sr-Latn-ME" sz="1800" dirty="0" smtClean="0">
                <a:latin typeface="Cambria" pitchFamily="18" charset="0"/>
              </a:rPr>
              <a:t> </a:t>
            </a:r>
          </a:p>
          <a:p>
            <a:pPr lvl="1" algn="just"/>
            <a:r>
              <a:rPr lang="en-US" sz="1800" u="sng" dirty="0" smtClean="0">
                <a:latin typeface="Cambria" pitchFamily="18" charset="0"/>
                <a:hlinkClick r:id="rId3"/>
              </a:rPr>
              <a:t>https://eeas.europa.eu/delegations/montenegro_en</a:t>
            </a:r>
            <a:r>
              <a:rPr lang="sr-Latn-ME" sz="1800" u="sng" dirty="0" smtClean="0">
                <a:latin typeface="Cambria" pitchFamily="18" charset="0"/>
              </a:rPr>
              <a:t> </a:t>
            </a:r>
          </a:p>
          <a:p>
            <a:pPr lvl="1" algn="just"/>
            <a:r>
              <a:rPr lang="en-GB" sz="1800" u="sng" dirty="0" smtClean="0">
                <a:latin typeface="Cambria" pitchFamily="18" charset="0"/>
                <a:hlinkClick r:id="rId4"/>
              </a:rPr>
              <a:t>https://webgate.ec.europa.eu/europeaid/online-services/index.cfm?do=publi.welcome</a:t>
            </a:r>
            <a:endParaRPr lang="sr-Latn-ME" sz="1800" u="sng" dirty="0" smtClean="0">
              <a:latin typeface="Cambria" pitchFamily="18" charset="0"/>
            </a:endParaRPr>
          </a:p>
          <a:p>
            <a:pPr lvl="1" algn="just"/>
            <a:r>
              <a:rPr lang="en-US" sz="1800" u="sng" dirty="0" smtClean="0">
                <a:latin typeface="Cambria" pitchFamily="18" charset="0"/>
                <a:hlinkClick r:id="rId5"/>
              </a:rPr>
              <a:t>http://www.mna.gov.me/vijesti/196209/Info-dani-Ministarstva-nauke-Grantovi-za-inovativne-projekte-u-vrijednosti-od-million-eura.html</a:t>
            </a:r>
            <a:endParaRPr lang="en-US" sz="1800" dirty="0" smtClean="0">
              <a:latin typeface="Cambria" pitchFamily="18" charset="0"/>
            </a:endParaRPr>
          </a:p>
          <a:p>
            <a:pPr lvl="1" algn="just"/>
            <a:endParaRPr lang="sr-Latn-ME" sz="1800" dirty="0" smtClean="0">
              <a:latin typeface="Cambria" pitchFamily="18" charset="0"/>
            </a:endParaRPr>
          </a:p>
          <a:p>
            <a:pPr>
              <a:buNone/>
            </a:pPr>
            <a:endParaRPr lang="sr-Latn-ME" sz="1800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400" b="1" dirty="0" smtClean="0">
                <a:latin typeface="Cambria" pitchFamily="18" charset="0"/>
              </a:rPr>
              <a:t>Grant šema </a:t>
            </a:r>
            <a:br>
              <a:rPr lang="sr-Latn-ME" sz="2400" b="1" dirty="0" smtClean="0">
                <a:latin typeface="Cambria" pitchFamily="18" charset="0"/>
              </a:rPr>
            </a:br>
            <a:r>
              <a:rPr lang="sr-Latn-ME" sz="2400" b="1" dirty="0" smtClean="0">
                <a:latin typeface="Cambria" pitchFamily="18" charset="0"/>
              </a:rPr>
              <a:t>,,Kolaborativna grant šema za inovativne projektne ideje“</a:t>
            </a:r>
            <a:endParaRPr lang="en-US" sz="24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Latn-ME" sz="1800" dirty="0" smtClean="0">
                <a:latin typeface="Cambria" pitchFamily="18" charset="0"/>
              </a:rPr>
              <a:t>Ukupna vrijednost poziva: </a:t>
            </a:r>
          </a:p>
          <a:p>
            <a:pPr>
              <a:buFont typeface="Wingdings" pitchFamily="2" charset="2"/>
              <a:buChar char="Ø"/>
            </a:pPr>
            <a:r>
              <a:rPr lang="sr-Latn-ME" sz="1800" b="1" dirty="0" smtClean="0">
                <a:latin typeface="Cambria" pitchFamily="18" charset="0"/>
              </a:rPr>
              <a:t>EUR 1.000.000,00</a:t>
            </a:r>
          </a:p>
          <a:p>
            <a:endParaRPr lang="sr-Latn-ME" sz="1800" dirty="0" smtClean="0">
              <a:latin typeface="Cambria" pitchFamily="18" charset="0"/>
            </a:endParaRPr>
          </a:p>
          <a:p>
            <a:pPr>
              <a:buNone/>
            </a:pPr>
            <a:r>
              <a:rPr lang="sr-Latn-ME" sz="1800" dirty="0" smtClean="0">
                <a:latin typeface="Cambria" pitchFamily="18" charset="0"/>
              </a:rPr>
              <a:t>Trajanje: </a:t>
            </a:r>
          </a:p>
          <a:p>
            <a:pPr lvl="1">
              <a:buFont typeface="Wingdings" pitchFamily="2" charset="2"/>
              <a:buChar char="Ø"/>
            </a:pPr>
            <a:r>
              <a:rPr lang="sr-Latn-ME" sz="1800" dirty="0" smtClean="0">
                <a:latin typeface="Cambria" pitchFamily="18" charset="0"/>
              </a:rPr>
              <a:t>minimum </a:t>
            </a:r>
            <a:r>
              <a:rPr lang="sr-Latn-ME" sz="1800" b="1" dirty="0" smtClean="0">
                <a:latin typeface="Cambria" pitchFamily="18" charset="0"/>
              </a:rPr>
              <a:t>18 </a:t>
            </a:r>
            <a:r>
              <a:rPr lang="sr-Latn-ME" sz="1800" dirty="0" smtClean="0">
                <a:latin typeface="Cambria" pitchFamily="18" charset="0"/>
              </a:rPr>
              <a:t>mjeseci</a:t>
            </a:r>
          </a:p>
          <a:p>
            <a:pPr lvl="1">
              <a:buFont typeface="Wingdings" pitchFamily="2" charset="2"/>
              <a:buChar char="Ø"/>
            </a:pPr>
            <a:r>
              <a:rPr lang="sr-Latn-ME" sz="1800" dirty="0">
                <a:latin typeface="Cambria" pitchFamily="18" charset="0"/>
              </a:rPr>
              <a:t>m</a:t>
            </a:r>
            <a:r>
              <a:rPr lang="sr-Latn-ME" sz="1800" dirty="0" smtClean="0">
                <a:latin typeface="Cambria" pitchFamily="18" charset="0"/>
              </a:rPr>
              <a:t>aksimum </a:t>
            </a:r>
            <a:r>
              <a:rPr lang="sr-Latn-ME" sz="1800" b="1" dirty="0" smtClean="0">
                <a:latin typeface="Cambria" pitchFamily="18" charset="0"/>
              </a:rPr>
              <a:t>24</a:t>
            </a:r>
            <a:r>
              <a:rPr lang="sr-Latn-ME" sz="1800" dirty="0" smtClean="0">
                <a:latin typeface="Cambria" pitchFamily="18" charset="0"/>
              </a:rPr>
              <a:t> mjeseca</a:t>
            </a:r>
          </a:p>
          <a:p>
            <a:pPr lvl="1">
              <a:buNone/>
            </a:pPr>
            <a:endParaRPr lang="sr-Latn-ME" sz="1800" dirty="0">
              <a:latin typeface="Cambria" pitchFamily="18" charset="0"/>
            </a:endParaRPr>
          </a:p>
          <a:p>
            <a:pPr marL="285750" lvl="1">
              <a:buNone/>
            </a:pPr>
            <a:r>
              <a:rPr lang="sr-Latn-ME" sz="1800" dirty="0" smtClean="0">
                <a:latin typeface="Cambria" pitchFamily="18" charset="0"/>
              </a:rPr>
              <a:t>Svaki zatraženi grant mora potpasti pod opseg:</a:t>
            </a:r>
          </a:p>
          <a:p>
            <a:pPr lvl="1">
              <a:buFont typeface="Wingdings" pitchFamily="2" charset="2"/>
              <a:buChar char="Ø"/>
            </a:pPr>
            <a:r>
              <a:rPr lang="sr-Latn-ME" sz="1800" dirty="0">
                <a:latin typeface="Cambria" pitchFamily="18" charset="0"/>
              </a:rPr>
              <a:t>m</a:t>
            </a:r>
            <a:r>
              <a:rPr lang="sr-Latn-ME" sz="1800" dirty="0" smtClean="0">
                <a:latin typeface="Cambria" pitchFamily="18" charset="0"/>
              </a:rPr>
              <a:t>inimum: </a:t>
            </a:r>
            <a:r>
              <a:rPr lang="sr-Latn-ME" sz="1800" b="1" dirty="0" smtClean="0">
                <a:latin typeface="Cambria" pitchFamily="18" charset="0"/>
              </a:rPr>
              <a:t>EUR 60.000</a:t>
            </a:r>
          </a:p>
          <a:p>
            <a:pPr lvl="1">
              <a:buFont typeface="Wingdings" pitchFamily="2" charset="2"/>
              <a:buChar char="Ø"/>
            </a:pPr>
            <a:r>
              <a:rPr lang="sr-Latn-ME" sz="1800" dirty="0">
                <a:latin typeface="Cambria" pitchFamily="18" charset="0"/>
              </a:rPr>
              <a:t>m</a:t>
            </a:r>
            <a:r>
              <a:rPr lang="sr-Latn-ME" sz="1800" dirty="0" smtClean="0">
                <a:latin typeface="Cambria" pitchFamily="18" charset="0"/>
              </a:rPr>
              <a:t>aksimum: </a:t>
            </a:r>
            <a:r>
              <a:rPr lang="sr-Latn-ME" sz="1800" b="1" dirty="0" smtClean="0">
                <a:latin typeface="Cambria" pitchFamily="18" charset="0"/>
              </a:rPr>
              <a:t>EUR 80.000</a:t>
            </a:r>
          </a:p>
          <a:p>
            <a:pPr marL="393192" lvl="1" indent="0">
              <a:buNone/>
            </a:pPr>
            <a:endParaRPr lang="sr-Latn-ME" sz="1800" dirty="0" smtClean="0">
              <a:latin typeface="Cambria" pitchFamily="18" charset="0"/>
            </a:endParaRPr>
          </a:p>
          <a:p>
            <a:pPr marL="393192" lvl="1" indent="0">
              <a:buNone/>
            </a:pPr>
            <a:r>
              <a:rPr lang="sr-Latn-ME" sz="1800" dirty="0" smtClean="0">
                <a:latin typeface="Cambria" pitchFamily="18" charset="0"/>
              </a:rPr>
              <a:t>Svaki zatraženi grant mora predvidjeti kontribuciju EU u procentualnom iznosu</a:t>
            </a:r>
            <a:r>
              <a:rPr lang="sr-Latn-ME" sz="1800" b="1" dirty="0" smtClean="0">
                <a:latin typeface="Cambria" pitchFamily="18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r-Latn-ME" sz="1800" dirty="0">
                <a:latin typeface="Cambria" pitchFamily="18" charset="0"/>
              </a:rPr>
              <a:t>m</a:t>
            </a:r>
            <a:r>
              <a:rPr lang="sr-Latn-ME" sz="1800" dirty="0" smtClean="0">
                <a:latin typeface="Cambria" pitchFamily="18" charset="0"/>
              </a:rPr>
              <a:t>inimum: 50%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r-Latn-ME" sz="1800" dirty="0">
                <a:latin typeface="Cambria" pitchFamily="18" charset="0"/>
              </a:rPr>
              <a:t>m</a:t>
            </a:r>
            <a:r>
              <a:rPr lang="sr-Latn-ME" sz="1800" dirty="0" smtClean="0">
                <a:latin typeface="Cambria" pitchFamily="18" charset="0"/>
              </a:rPr>
              <a:t>aksimum: 90%</a:t>
            </a:r>
          </a:p>
          <a:p>
            <a:pPr marL="285750" lvl="1">
              <a:buNone/>
            </a:pPr>
            <a:endParaRPr lang="sr-Latn-ME" sz="1800" dirty="0">
              <a:latin typeface="Cambria" pitchFamily="18" charset="0"/>
            </a:endParaRPr>
          </a:p>
          <a:p>
            <a:pPr marL="285750" lvl="1">
              <a:buNone/>
            </a:pPr>
            <a:r>
              <a:rPr lang="sr-Latn-ME" sz="1800" dirty="0" smtClean="0">
                <a:latin typeface="Cambria" pitchFamily="18" charset="0"/>
              </a:rPr>
              <a:t>Troškovi opredijeljeni ljudskim resursima ne smiju prevazići </a:t>
            </a:r>
            <a:r>
              <a:rPr lang="sr-Latn-ME" sz="1800" b="1" dirty="0" smtClean="0">
                <a:latin typeface="Cambria" pitchFamily="18" charset="0"/>
              </a:rPr>
              <a:t>60%</a:t>
            </a:r>
            <a:r>
              <a:rPr lang="sr-Latn-ME" sz="1800" dirty="0" smtClean="0">
                <a:latin typeface="Cambria" pitchFamily="18" charset="0"/>
              </a:rPr>
              <a:t> ukupnih prihvatljivih troškova.</a:t>
            </a:r>
          </a:p>
          <a:p>
            <a:pPr marL="285750" lvl="1">
              <a:buNone/>
            </a:pPr>
            <a:endParaRPr lang="sr-Latn-ME" sz="1800" dirty="0">
              <a:latin typeface="Cambria" pitchFamily="18" charset="0"/>
            </a:endParaRPr>
          </a:p>
          <a:p>
            <a:pPr marL="285750" lvl="1">
              <a:buNone/>
            </a:pPr>
            <a:endParaRPr lang="sr-Latn-ME" sz="1800" dirty="0" smtClean="0">
              <a:latin typeface="Cambria" pitchFamily="18" charset="0"/>
            </a:endParaRPr>
          </a:p>
          <a:p>
            <a:pPr lvl="1">
              <a:buNone/>
            </a:pPr>
            <a:endParaRPr lang="sr-Latn-ME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000" b="1" dirty="0" smtClean="0">
                <a:latin typeface="Cambria" pitchFamily="18" charset="0"/>
              </a:rPr>
              <a:t>OSNOVNE INFORMACIJE</a:t>
            </a:r>
            <a:endParaRPr lang="en-US" sz="20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sz="2000" b="1" dirty="0" smtClean="0">
                <a:latin typeface="Cambria" pitchFamily="18" charset="0"/>
              </a:rPr>
              <a:t>Vodeći aplikanti (Lead applicant)</a:t>
            </a:r>
          </a:p>
          <a:p>
            <a:pPr lvl="1"/>
            <a:r>
              <a:rPr lang="sr-Latn-ME" sz="1600" dirty="0" smtClean="0">
                <a:latin typeface="Cambria" pitchFamily="18" charset="0"/>
              </a:rPr>
              <a:t>Deklaracija vodećeg aplikanta (</a:t>
            </a:r>
            <a:r>
              <a:rPr lang="sr-Latn-ME" sz="1600" i="1" dirty="0" smtClean="0">
                <a:latin typeface="Cambria" pitchFamily="18" charset="0"/>
              </a:rPr>
              <a:t>Declaration by the Lead applicant</a:t>
            </a:r>
            <a:r>
              <a:rPr lang="sr-Latn-ME" sz="1600" dirty="0" smtClean="0">
                <a:latin typeface="Cambria" pitchFamily="18" charset="0"/>
              </a:rPr>
              <a:t>)</a:t>
            </a:r>
          </a:p>
          <a:p>
            <a:pPr lvl="1"/>
            <a:r>
              <a:rPr lang="sr-Latn-ME" sz="1600" dirty="0" smtClean="0">
                <a:latin typeface="Cambria" pitchFamily="18" charset="0"/>
              </a:rPr>
              <a:t>PART A, SECTION 3 (Concept Note)</a:t>
            </a:r>
          </a:p>
          <a:p>
            <a:pPr lvl="1"/>
            <a:r>
              <a:rPr lang="sr-Latn-ME" sz="1600" dirty="0" smtClean="0">
                <a:latin typeface="Cambria" pitchFamily="18" charset="0"/>
              </a:rPr>
              <a:t>PART B, SECTION 8 (Full application)</a:t>
            </a:r>
            <a:endParaRPr lang="sr-Latn-ME" sz="1600" dirty="0">
              <a:latin typeface="Cambria" pitchFamily="18" charset="0"/>
            </a:endParaRPr>
          </a:p>
          <a:p>
            <a:pPr lvl="1"/>
            <a:endParaRPr lang="sr-Latn-ME" sz="1600" dirty="0" smtClean="0">
              <a:latin typeface="Cambria" pitchFamily="18" charset="0"/>
            </a:endParaRPr>
          </a:p>
          <a:p>
            <a:r>
              <a:rPr lang="sr-Latn-ME" sz="2000" b="1" dirty="0" smtClean="0">
                <a:latin typeface="Cambria" pitchFamily="18" charset="0"/>
              </a:rPr>
              <a:t>Koaplikant (Co-applicant)</a:t>
            </a:r>
          </a:p>
          <a:p>
            <a:pPr lvl="1"/>
            <a:r>
              <a:rPr lang="sr-Latn-ME" sz="1600" dirty="0" smtClean="0">
                <a:latin typeface="Cambria" pitchFamily="18" charset="0"/>
              </a:rPr>
              <a:t>Mandat koaplikan(a)ta  (</a:t>
            </a:r>
            <a:r>
              <a:rPr lang="en-US" sz="1600" i="1" dirty="0" smtClean="0">
                <a:latin typeface="Cambria" pitchFamily="18" charset="0"/>
              </a:rPr>
              <a:t>Mandate (for co-applicant(s))</a:t>
            </a:r>
          </a:p>
          <a:p>
            <a:pPr lvl="1"/>
            <a:r>
              <a:rPr lang="sr-Latn-ME" sz="1600" dirty="0" smtClean="0">
                <a:latin typeface="Cambria" pitchFamily="18" charset="0"/>
              </a:rPr>
              <a:t>PART B, SECTION 4 OF THE GRANT APPLICATION FORM</a:t>
            </a:r>
          </a:p>
          <a:p>
            <a:pPr lvl="1"/>
            <a:endParaRPr lang="sr-Latn-ME" sz="1600" dirty="0" smtClean="0">
              <a:latin typeface="Cambria" pitchFamily="18" charset="0"/>
            </a:endParaRPr>
          </a:p>
          <a:p>
            <a:r>
              <a:rPr lang="sr-Latn-ME" sz="2000" b="1" dirty="0" smtClean="0">
                <a:latin typeface="Cambria" pitchFamily="18" charset="0"/>
              </a:rPr>
              <a:t>Pridruženo lice (Affiliated entity)</a:t>
            </a:r>
          </a:p>
          <a:p>
            <a:pPr lvl="1"/>
            <a:r>
              <a:rPr lang="en-US" sz="1600" dirty="0" smtClean="0">
                <a:latin typeface="Cambria" pitchFamily="18" charset="0"/>
              </a:rPr>
              <a:t>P</a:t>
            </a:r>
            <a:r>
              <a:rPr lang="sr-Latn-ME" sz="1600" dirty="0" smtClean="0">
                <a:latin typeface="Cambria" pitchFamily="18" charset="0"/>
              </a:rPr>
              <a:t>otpisati izjavu (</a:t>
            </a:r>
            <a:r>
              <a:rPr lang="sr-Latn-ME" sz="1600" i="1" dirty="0" smtClean="0">
                <a:latin typeface="Cambria" pitchFamily="18" charset="0"/>
              </a:rPr>
              <a:t>Affiliated entitiy(ies) statement</a:t>
            </a:r>
            <a:r>
              <a:rPr lang="sr-Latn-ME" sz="1600" dirty="0" smtClean="0">
                <a:latin typeface="Cambria" pitchFamily="18" charset="0"/>
              </a:rPr>
              <a:t>) </a:t>
            </a:r>
          </a:p>
          <a:p>
            <a:pPr lvl="1"/>
            <a:r>
              <a:rPr lang="sr-Latn-ME" sz="1600" dirty="0" smtClean="0">
                <a:latin typeface="Cambria" pitchFamily="18" charset="0"/>
              </a:rPr>
              <a:t>PART B, SECTION 5 OF THE GRANT APPLICATION FORM</a:t>
            </a:r>
          </a:p>
          <a:p>
            <a:pPr lvl="1"/>
            <a:endParaRPr lang="sr-Latn-ME" sz="1600" dirty="0" smtClean="0">
              <a:latin typeface="Cambria" pitchFamily="18" charset="0"/>
            </a:endParaRPr>
          </a:p>
          <a:p>
            <a:r>
              <a:rPr lang="sr-Latn-ME" sz="2000" b="1" dirty="0" smtClean="0">
                <a:latin typeface="Cambria" pitchFamily="18" charset="0"/>
              </a:rPr>
              <a:t>Saradnici (Associates)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000" b="1" dirty="0" smtClean="0">
                <a:latin typeface="Cambria" pitchFamily="18" charset="0"/>
              </a:rPr>
              <a:t>KO SU APLIKANTI?</a:t>
            </a:r>
            <a:endParaRPr lang="en-US" sz="20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pPr algn="just">
              <a:buFont typeface="+mj-lt"/>
              <a:buAutoNum type="arabicPeriod"/>
            </a:pPr>
            <a:r>
              <a:rPr lang="sr-Latn-ME" sz="1800" dirty="0" smtClean="0">
                <a:latin typeface="Cambria" pitchFamily="18" charset="0"/>
              </a:rPr>
              <a:t>Dostavljanje sažetka projekta (</a:t>
            </a:r>
            <a:r>
              <a:rPr lang="sr-Latn-ME" sz="1800" b="1" dirty="0" smtClean="0">
                <a:latin typeface="Cambria" pitchFamily="18" charset="0"/>
              </a:rPr>
              <a:t>CONCEPT NOTE – PART A OF THE GRANT APPLICATION FORM</a:t>
            </a:r>
            <a:r>
              <a:rPr lang="sr-Latn-ME" sz="1800" dirty="0" smtClean="0">
                <a:latin typeface="Cambria" pitchFamily="18" charset="0"/>
              </a:rPr>
              <a:t>)</a:t>
            </a:r>
          </a:p>
          <a:p>
            <a:pPr algn="just">
              <a:buFont typeface="+mj-lt"/>
              <a:buAutoNum type="arabicPeriod"/>
            </a:pPr>
            <a:endParaRPr lang="sr-Latn-ME" sz="1800" dirty="0">
              <a:latin typeface="Cambria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sr-Latn-ME" sz="1800" dirty="0" smtClean="0">
                <a:latin typeface="Cambria" pitchFamily="18" charset="0"/>
              </a:rPr>
              <a:t>Aplikanti kojima je sažetak projekta ocijenjen kao zadovoljavajući pozivaju se da dostave punu aplikaciju (</a:t>
            </a:r>
            <a:r>
              <a:rPr lang="sr-Latn-ME" sz="1800" b="1" dirty="0" smtClean="0">
                <a:latin typeface="Cambria" pitchFamily="18" charset="0"/>
              </a:rPr>
              <a:t>FULL APPLICATION FORM – PART B OF THE GRANT APPLICATION FORM</a:t>
            </a:r>
            <a:r>
              <a:rPr lang="sr-Latn-ME" sz="1800" dirty="0" smtClean="0">
                <a:latin typeface="Cambria" pitchFamily="18" charset="0"/>
              </a:rPr>
              <a:t>)</a:t>
            </a:r>
          </a:p>
          <a:p>
            <a:pPr algn="just">
              <a:buFont typeface="+mj-lt"/>
              <a:buAutoNum type="arabicPeriod"/>
            </a:pPr>
            <a:endParaRPr lang="sr-Latn-ME" sz="1800" dirty="0">
              <a:latin typeface="Cambria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sr-Latn-ME" sz="1800" dirty="0" smtClean="0">
                <a:latin typeface="Cambria" pitchFamily="18" charset="0"/>
              </a:rPr>
              <a:t>Nakon završetka evaluacije pune aplikacije, sprovodi se provjera prihvatljivosti kandidata koji su uslovno odabrani.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000" b="1" dirty="0" smtClean="0">
                <a:latin typeface="Cambria" pitchFamily="18" charset="0"/>
              </a:rPr>
              <a:t>OPŠTA PRAVILA</a:t>
            </a:r>
            <a:br>
              <a:rPr lang="sr-Latn-ME" sz="2000" b="1" dirty="0" smtClean="0">
                <a:latin typeface="Cambria" pitchFamily="18" charset="0"/>
              </a:rPr>
            </a:br>
            <a:r>
              <a:rPr lang="sr-Latn-ME" sz="2000" b="1" dirty="0" smtClean="0">
                <a:latin typeface="Cambria" pitchFamily="18" charset="0"/>
              </a:rPr>
              <a:t>PRAVILA RESTRIKTIVNOG POZIVA</a:t>
            </a:r>
            <a:endParaRPr lang="en-US" sz="20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Latn-ME" sz="1900" dirty="0" smtClean="0">
                <a:latin typeface="Cambria" pitchFamily="18" charset="0"/>
              </a:rPr>
              <a:t>Dokumentacija (Sažetak projekta – Concept note –  I faza) se podnosi:</a:t>
            </a:r>
          </a:p>
          <a:p>
            <a:pPr>
              <a:buNone/>
            </a:pPr>
            <a:endParaRPr lang="sr-Latn-ME" sz="1900" dirty="0" smtClean="0">
              <a:latin typeface="Cambria" pitchFamily="18" charset="0"/>
            </a:endParaRPr>
          </a:p>
          <a:p>
            <a:r>
              <a:rPr lang="sr-Latn-ME" sz="1900" b="1" dirty="0" smtClean="0">
                <a:latin typeface="Cambria" pitchFamily="18" charset="0"/>
              </a:rPr>
              <a:t>Lično: do 18. marta 2019. godine do 14:30h</a:t>
            </a:r>
          </a:p>
          <a:p>
            <a:r>
              <a:rPr lang="sr-Latn-ME" sz="1900" b="1" dirty="0" smtClean="0">
                <a:latin typeface="Cambria" pitchFamily="18" charset="0"/>
              </a:rPr>
              <a:t>Poštom: do 18. marta 2019. godine</a:t>
            </a:r>
          </a:p>
          <a:p>
            <a:pPr>
              <a:buNone/>
            </a:pPr>
            <a:endParaRPr lang="sr-Latn-ME" sz="1900" b="1" dirty="0">
              <a:latin typeface="Cambria" pitchFamily="18" charset="0"/>
            </a:endParaRPr>
          </a:p>
          <a:p>
            <a:pPr algn="ctr">
              <a:buNone/>
            </a:pPr>
            <a:r>
              <a:rPr lang="sr-Latn-ME" sz="1900" dirty="0" smtClean="0">
                <a:latin typeface="Cambria" pitchFamily="18" charset="0"/>
              </a:rPr>
              <a:t>na sljedeću adresu:</a:t>
            </a:r>
          </a:p>
          <a:p>
            <a:pPr>
              <a:buNone/>
            </a:pPr>
            <a:endParaRPr lang="sr-Latn-ME" sz="1900" dirty="0" smtClean="0">
              <a:latin typeface="Cambria" pitchFamily="18" charset="0"/>
            </a:endParaRPr>
          </a:p>
          <a:p>
            <a:pPr algn="ctr">
              <a:buNone/>
            </a:pPr>
            <a:r>
              <a:rPr lang="sr-Latn-ME" sz="1900" b="1" dirty="0" smtClean="0">
                <a:latin typeface="Cambria" pitchFamily="18" charset="0"/>
              </a:rPr>
              <a:t>Ministarstvo finansija,</a:t>
            </a:r>
          </a:p>
          <a:p>
            <a:pPr algn="ctr">
              <a:buNone/>
            </a:pPr>
            <a:r>
              <a:rPr lang="sr-Latn-ME" sz="1900" b="1" dirty="0" smtClean="0">
                <a:latin typeface="Cambria" pitchFamily="18" charset="0"/>
              </a:rPr>
              <a:t>Direktorat za finansiranje i ugovaranje sredstava EU pomoći</a:t>
            </a:r>
          </a:p>
          <a:p>
            <a:pPr algn="ctr">
              <a:buNone/>
            </a:pPr>
            <a:r>
              <a:rPr lang="sr-Latn-ME" sz="1900" b="1" dirty="0" smtClean="0">
                <a:latin typeface="Cambria" pitchFamily="18" charset="0"/>
              </a:rPr>
              <a:t>Stanka Dragojevića 2,</a:t>
            </a:r>
          </a:p>
          <a:p>
            <a:pPr algn="ctr">
              <a:buNone/>
            </a:pPr>
            <a:r>
              <a:rPr lang="sr-Latn-ME" sz="1900" b="1" dirty="0" smtClean="0">
                <a:latin typeface="Cambria" pitchFamily="18" charset="0"/>
              </a:rPr>
              <a:t>81000 Podgorica</a:t>
            </a:r>
          </a:p>
          <a:p>
            <a:pPr algn="ctr">
              <a:buNone/>
            </a:pPr>
            <a:endParaRPr lang="sr-Latn-ME" sz="1900" b="1" dirty="0" smtClean="0">
              <a:latin typeface="Cambria" pitchFamily="18" charset="0"/>
            </a:endParaRPr>
          </a:p>
          <a:p>
            <a:pPr algn="ctr">
              <a:buNone/>
            </a:pPr>
            <a:r>
              <a:rPr lang="sr-Latn-ME" sz="1900" b="1" dirty="0" smtClean="0">
                <a:latin typeface="Cambria" pitchFamily="18" charset="0"/>
              </a:rPr>
              <a:t>Radno vrijeme Ministarstva finansija, radnim danima, od 07:00h do 15:00h</a:t>
            </a:r>
          </a:p>
          <a:p>
            <a:pPr>
              <a:buNone/>
            </a:pPr>
            <a:endParaRPr lang="sr-Latn-ME" sz="1900" b="1" dirty="0">
              <a:latin typeface="Cambria" pitchFamily="18" charset="0"/>
            </a:endParaRPr>
          </a:p>
          <a:p>
            <a:pPr algn="just">
              <a:buNone/>
            </a:pPr>
            <a:r>
              <a:rPr lang="sr-Latn-ME" sz="1900" i="1" dirty="0" smtClean="0">
                <a:latin typeface="Cambria" pitchFamily="18" charset="0"/>
              </a:rPr>
              <a:t>U slučaju slanja poštom, datum slanja će se provjeravati na osnovu datuma koji se nalazi na pečatu pošte.</a:t>
            </a:r>
          </a:p>
          <a:p>
            <a:pPr>
              <a:buNone/>
            </a:pPr>
            <a:endParaRPr lang="en-US" sz="1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000" b="1" dirty="0" smtClean="0">
                <a:latin typeface="Cambria" pitchFamily="18" charset="0"/>
              </a:rPr>
              <a:t>OPŠTA PRAVILA</a:t>
            </a:r>
            <a:br>
              <a:rPr lang="sr-Latn-ME" sz="2000" b="1" dirty="0" smtClean="0">
                <a:latin typeface="Cambria" pitchFamily="18" charset="0"/>
              </a:rPr>
            </a:br>
            <a:r>
              <a:rPr lang="sr-Latn-ME" sz="2000" b="1" dirty="0" smtClean="0">
                <a:latin typeface="Cambria" pitchFamily="18" charset="0"/>
              </a:rPr>
              <a:t>PODNOŠENJE SAŽETAKA PROJEKTA</a:t>
            </a:r>
            <a:endParaRPr lang="en-US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endParaRPr lang="sr-Latn-ME" sz="2000" dirty="0">
              <a:latin typeface="Cambria" pitchFamily="18" charset="0"/>
            </a:endParaRPr>
          </a:p>
          <a:p>
            <a:pPr algn="just"/>
            <a:r>
              <a:rPr lang="sr-Latn-ME" sz="2000" dirty="0" smtClean="0">
                <a:latin typeface="Cambria" pitchFamily="18" charset="0"/>
              </a:rPr>
              <a:t>Sažeci projekta koji budu poslati u roku predviđenom za slanje, a stignu nakon isteka roka za slanje, uzeće se u razmatranje.</a:t>
            </a:r>
          </a:p>
          <a:p>
            <a:pPr algn="just"/>
            <a:endParaRPr lang="sr-Latn-ME" sz="2000" dirty="0">
              <a:latin typeface="Cambria" pitchFamily="18" charset="0"/>
            </a:endParaRPr>
          </a:p>
          <a:p>
            <a:pPr algn="just"/>
            <a:endParaRPr lang="sr-Latn-ME" sz="2000" dirty="0" smtClean="0">
              <a:latin typeface="Cambria" pitchFamily="18" charset="0"/>
            </a:endParaRPr>
          </a:p>
          <a:p>
            <a:pPr algn="just">
              <a:buNone/>
            </a:pPr>
            <a:endParaRPr lang="sr-Latn-ME" sz="2000" dirty="0" smtClean="0">
              <a:latin typeface="Cambria" pitchFamily="18" charset="0"/>
            </a:endParaRPr>
          </a:p>
          <a:p>
            <a:pPr algn="just"/>
            <a:r>
              <a:rPr lang="sr-Latn-ME" sz="2000" dirty="0" smtClean="0">
                <a:latin typeface="Cambria" pitchFamily="18" charset="0"/>
              </a:rPr>
              <a:t>Ugovorno tijelo može, iz razloga administrativne efikasnosti, odbaciti sažetke projekta poslatih u roku predviđenom za slanje, a koji pristignu nakon slanja izvještaja DEU.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4600" y="457200"/>
            <a:ext cx="42939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ME" sz="2000" b="1" dirty="0" smtClean="0">
                <a:latin typeface="Cambria" pitchFamily="18" charset="0"/>
              </a:rPr>
              <a:t>OPŠTA PRAVILA</a:t>
            </a:r>
            <a:br>
              <a:rPr lang="sr-Latn-ME" sz="2000" b="1" dirty="0" smtClean="0">
                <a:latin typeface="Cambria" pitchFamily="18" charset="0"/>
              </a:rPr>
            </a:br>
            <a:r>
              <a:rPr lang="sr-Latn-ME" sz="2000" b="1" dirty="0" smtClean="0">
                <a:latin typeface="Cambria" pitchFamily="18" charset="0"/>
              </a:rPr>
              <a:t>PODNOŠENJE SAŽETAKA PROJEKTA</a:t>
            </a:r>
            <a:endParaRPr lang="en-US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sr-Latn-ME" sz="2000" dirty="0" smtClean="0">
                <a:latin typeface="Cambria" pitchFamily="18" charset="0"/>
              </a:rPr>
              <a:t>Sažetak projekta, čeklista i Deklaracija vodećeg aplikanta moraju biti dostavljeni u 4 odvojeno uvezana primejrka (1 original i 3 kopije, A4 format)</a:t>
            </a:r>
          </a:p>
          <a:p>
            <a:pPr algn="just"/>
            <a:endParaRPr lang="sr-Latn-ME" sz="2000" dirty="0" smtClean="0">
              <a:latin typeface="Cambria" pitchFamily="18" charset="0"/>
            </a:endParaRPr>
          </a:p>
          <a:p>
            <a:pPr algn="just"/>
            <a:r>
              <a:rPr lang="sr-Latn-ME" sz="2000" dirty="0" smtClean="0">
                <a:latin typeface="Cambria" pitchFamily="18" charset="0"/>
              </a:rPr>
              <a:t>Sažetak projekta se sačinjava i podnosi na </a:t>
            </a:r>
            <a:r>
              <a:rPr lang="sr-Latn-ME" sz="2000" b="1" dirty="0" smtClean="0">
                <a:latin typeface="Cambria" pitchFamily="18" charset="0"/>
              </a:rPr>
              <a:t>ENGLESKOM JEZIKU</a:t>
            </a:r>
          </a:p>
          <a:p>
            <a:endParaRPr lang="sr-Latn-ME" sz="2000" b="1" dirty="0" smtClean="0">
              <a:latin typeface="Cambria" pitchFamily="18" charset="0"/>
            </a:endParaRPr>
          </a:p>
          <a:p>
            <a:pPr algn="just"/>
            <a:r>
              <a:rPr lang="sr-Latn-ME" sz="2000" dirty="0" smtClean="0">
                <a:latin typeface="Cambria" pitchFamily="18" charset="0"/>
              </a:rPr>
              <a:t>Sažetak projekta mora biti podnijeta i u elektronskoj formi koja mora sadržati identičnu dokumentaciju onoj podnijetoj u štampanoj verziji.</a:t>
            </a:r>
          </a:p>
          <a:p>
            <a:endParaRPr lang="sr-Latn-ME" sz="2000" dirty="0" smtClean="0">
              <a:latin typeface="Cambria" pitchFamily="18" charset="0"/>
            </a:endParaRPr>
          </a:p>
          <a:p>
            <a:pPr algn="just"/>
            <a:r>
              <a:rPr lang="sr-Latn-ME" sz="2000" dirty="0" smtClean="0">
                <a:latin typeface="Cambria" pitchFamily="18" charset="0"/>
              </a:rPr>
              <a:t>Sažetak projekta mora biti dostavljen putem </a:t>
            </a:r>
            <a:r>
              <a:rPr lang="sr-Latn-ME" sz="2000" b="1" dirty="0" smtClean="0">
                <a:latin typeface="Cambria" pitchFamily="18" charset="0"/>
              </a:rPr>
              <a:t>kurirske službe</a:t>
            </a:r>
            <a:r>
              <a:rPr lang="sr-Latn-ME" sz="2000" dirty="0" smtClean="0">
                <a:latin typeface="Cambria" pitchFamily="18" charset="0"/>
              </a:rPr>
              <a:t>, </a:t>
            </a:r>
            <a:r>
              <a:rPr lang="sr-Latn-ME" sz="2000" b="1" dirty="0" smtClean="0">
                <a:latin typeface="Cambria" pitchFamily="18" charset="0"/>
              </a:rPr>
              <a:t>lično</a:t>
            </a:r>
            <a:r>
              <a:rPr lang="sr-Latn-ME" sz="2000" dirty="0" smtClean="0">
                <a:latin typeface="Cambria" pitchFamily="18" charset="0"/>
              </a:rPr>
              <a:t> ili </a:t>
            </a:r>
            <a:r>
              <a:rPr lang="sr-Latn-ME" sz="2000" b="1" dirty="0" smtClean="0">
                <a:latin typeface="Cambria" pitchFamily="18" charset="0"/>
              </a:rPr>
              <a:t>u zatvorenoj koverti</a:t>
            </a:r>
            <a:r>
              <a:rPr lang="sr-Latn-ME" sz="2000" dirty="0" smtClean="0">
                <a:latin typeface="Cambria" pitchFamily="18" charset="0"/>
              </a:rPr>
              <a:t> sa poštanskim pečatom na kojoj moraju biti naznačeni:</a:t>
            </a:r>
          </a:p>
          <a:p>
            <a:pPr lvl="1"/>
            <a:r>
              <a:rPr lang="sr-Latn-ME" sz="1600" dirty="0" smtClean="0">
                <a:latin typeface="Cambria" pitchFamily="18" charset="0"/>
              </a:rPr>
              <a:t> referentni broj i naziv poziva za dostavljanje prijedloga projekta</a:t>
            </a:r>
          </a:p>
          <a:p>
            <a:pPr lvl="1"/>
            <a:r>
              <a:rPr lang="sr-Latn-ME" sz="1600" dirty="0">
                <a:latin typeface="Cambria" pitchFamily="18" charset="0"/>
              </a:rPr>
              <a:t> </a:t>
            </a:r>
            <a:r>
              <a:rPr lang="sr-Latn-ME" sz="1600" dirty="0" smtClean="0">
                <a:latin typeface="Cambria" pitchFamily="18" charset="0"/>
              </a:rPr>
              <a:t>puni naziv i adresa vodećeg aplikanta</a:t>
            </a:r>
            <a:endParaRPr lang="sr-Latn-ME" sz="1600" dirty="0">
              <a:latin typeface="Cambria" pitchFamily="18" charset="0"/>
            </a:endParaRPr>
          </a:p>
          <a:p>
            <a:pPr lvl="1" algn="just">
              <a:buNone/>
            </a:pPr>
            <a:r>
              <a:rPr lang="sr-Latn-ME" sz="1600" dirty="0" smtClean="0">
                <a:latin typeface="Cambria" pitchFamily="18" charset="0"/>
              </a:rPr>
              <a:t>Rečenica:</a:t>
            </a:r>
          </a:p>
          <a:p>
            <a:pPr lvl="1"/>
            <a:r>
              <a:rPr lang="sr-Latn-ME" sz="1600" b="1" dirty="0" smtClean="0">
                <a:latin typeface="Cambria" pitchFamily="18" charset="0"/>
              </a:rPr>
              <a:t>,,Ne otvarati prije zvaničnog sastanka za otvaranje prijedloga projekata”</a:t>
            </a:r>
          </a:p>
          <a:p>
            <a:pPr lvl="1"/>
            <a:r>
              <a:rPr lang="sr-Latn-ME" sz="1600" b="1" dirty="0" smtClean="0">
                <a:latin typeface="Cambria" pitchFamily="18" charset="0"/>
              </a:rPr>
              <a:t>,,Not to be opened before the opening session”</a:t>
            </a:r>
          </a:p>
          <a:p>
            <a:pPr lvl="1"/>
            <a:endParaRPr lang="sr-Latn-ME" sz="1600" dirty="0">
              <a:latin typeface="Cambria" pitchFamily="18" charset="0"/>
            </a:endParaRPr>
          </a:p>
          <a:p>
            <a:pPr lvl="1" algn="just">
              <a:buNone/>
            </a:pPr>
            <a:r>
              <a:rPr lang="sr-Latn-ME" sz="2000" i="1" dirty="0" smtClean="0">
                <a:latin typeface="Cambria" pitchFamily="18" charset="0"/>
              </a:rPr>
              <a:t>U slučaju podnošenja više različitih sažetaka projekta od strane istog aplikanta, sažetke podnositi u zasebnim kovertama.</a:t>
            </a:r>
          </a:p>
          <a:p>
            <a:pPr lvl="1">
              <a:buNone/>
            </a:pPr>
            <a:endParaRPr lang="sr-Latn-ME" sz="2000" i="1" dirty="0" smtClean="0">
              <a:latin typeface="Cambria" pitchFamily="18" charset="0"/>
            </a:endParaRPr>
          </a:p>
          <a:p>
            <a:pPr lvl="1" algn="just">
              <a:buNone/>
            </a:pPr>
            <a:r>
              <a:rPr lang="sr-Latn-ME" sz="2000" b="1" dirty="0" smtClean="0">
                <a:latin typeface="Cambria" pitchFamily="18" charset="0"/>
              </a:rPr>
              <a:t>Sažeci projekta podneseni na način suprotno od gore navedenog biće odbijene.</a:t>
            </a:r>
            <a:endParaRPr lang="sr-Latn-ME" sz="2000" b="1" dirty="0">
              <a:latin typeface="Cambria" pitchFamily="18" charset="0"/>
            </a:endParaRPr>
          </a:p>
          <a:p>
            <a:pPr lvl="1" algn="just">
              <a:buNone/>
            </a:pPr>
            <a:endParaRPr lang="sr-Latn-ME" sz="2000" b="1" dirty="0" smtClean="0">
              <a:latin typeface="Cambria" pitchFamily="18" charset="0"/>
            </a:endParaRPr>
          </a:p>
          <a:p>
            <a:pPr lvl="1" algn="just">
              <a:buNone/>
            </a:pPr>
            <a:r>
              <a:rPr lang="sr-Latn-ME" sz="2000" b="1" dirty="0" smtClean="0">
                <a:latin typeface="Cambria" pitchFamily="18" charset="0"/>
              </a:rPr>
              <a:t>Vodeći aplikanti moraju obezbjediti da je njihov sažetak projekta potpun, koristeći prateće kontrolne liste za sažetak projekta (PART A – SECTION 2 OF THE GRANT APPLICATION FORM). Nepotpuni sažeci projekta mogu rezultirati odbacivanjem.</a:t>
            </a:r>
            <a:endParaRPr lang="en-US" sz="2000" dirty="0" smtClean="0">
              <a:latin typeface="Cambr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000" b="1" dirty="0" smtClean="0">
                <a:latin typeface="Cambria" pitchFamily="18" charset="0"/>
              </a:rPr>
              <a:t>OPŠTA PRAVILA</a:t>
            </a:r>
            <a:br>
              <a:rPr lang="sr-Latn-ME" sz="2000" b="1" dirty="0" smtClean="0">
                <a:latin typeface="Cambria" pitchFamily="18" charset="0"/>
              </a:rPr>
            </a:br>
            <a:r>
              <a:rPr lang="sr-Latn-ME" sz="2000" b="1" dirty="0" smtClean="0">
                <a:latin typeface="Cambria" pitchFamily="18" charset="0"/>
              </a:rPr>
              <a:t>PODNOŠENJE SAŽETKA PROJEKTA (CONCEPT NOTE)</a:t>
            </a:r>
            <a:endParaRPr lang="en-US" sz="20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Autofit/>
          </a:bodyPr>
          <a:lstStyle/>
          <a:p>
            <a:pPr algn="just"/>
            <a:r>
              <a:rPr lang="sr-Latn-ME" sz="1800" dirty="0" smtClean="0">
                <a:latin typeface="Cambria" pitchFamily="18" charset="0"/>
              </a:rPr>
              <a:t>Vodeći aplikanti pozvani za dostavljanje pune aplikacije  podnose punu aplikaciju (</a:t>
            </a:r>
            <a:r>
              <a:rPr lang="sr-Latn-ME" sz="1800" b="1" dirty="0" smtClean="0">
                <a:latin typeface="Cambria" pitchFamily="18" charset="0"/>
              </a:rPr>
              <a:t>PART B OF THE GRANT APPLICATION FORM</a:t>
            </a:r>
            <a:r>
              <a:rPr lang="sr-Latn-ME" sz="1800" dirty="0" smtClean="0">
                <a:latin typeface="Cambria" pitchFamily="18" charset="0"/>
              </a:rPr>
              <a:t>).</a:t>
            </a:r>
          </a:p>
          <a:p>
            <a:pPr algn="just"/>
            <a:r>
              <a:rPr lang="sr-Latn-ME" sz="1800" dirty="0" smtClean="0">
                <a:latin typeface="Cambria" pitchFamily="18" charset="0"/>
              </a:rPr>
              <a:t>Sadržaj pune aplikacije: popunjena puna aplikaciona forma, budžet, matrica logičkog okvira, deklaracija</a:t>
            </a:r>
          </a:p>
          <a:p>
            <a:pPr algn="just"/>
            <a:r>
              <a:rPr lang="sr-Latn-ME" sz="1800" dirty="0" smtClean="0">
                <a:latin typeface="Cambria" pitchFamily="18" charset="0"/>
              </a:rPr>
              <a:t>4 odvojeno uvezana primjerka (1 original i 3 kopije, A4 format)</a:t>
            </a:r>
          </a:p>
          <a:p>
            <a:pPr algn="just"/>
            <a:r>
              <a:rPr lang="sr-Latn-ME" sz="1800" dirty="0" smtClean="0">
                <a:latin typeface="Cambria" pitchFamily="18" charset="0"/>
              </a:rPr>
              <a:t>Sva navedena dokumenta moraju se dostaviti i elektronski na jeziku istom kao i u sažetku projekta</a:t>
            </a:r>
          </a:p>
          <a:p>
            <a:pPr algn="just"/>
            <a:r>
              <a:rPr lang="sr-Latn-ME" sz="1800" dirty="0" smtClean="0">
                <a:latin typeface="Cambria" pitchFamily="18" charset="0"/>
              </a:rPr>
              <a:t>Elektronski format mora sadržati potpuno ista dokumenta, kao i u priloženoj štampanoj verziji.</a:t>
            </a:r>
          </a:p>
          <a:p>
            <a:pPr algn="just"/>
            <a:r>
              <a:rPr lang="sr-Latn-ME" sz="1800" dirty="0" smtClean="0">
                <a:latin typeface="Cambria" pitchFamily="18" charset="0"/>
              </a:rPr>
              <a:t>Sa punom aplikacijom, vodeći aplikant takođe podnosi popunjene forme organizacionih podataka (</a:t>
            </a:r>
            <a:r>
              <a:rPr lang="sr-Latn-ME" sz="1800" b="1" dirty="0" smtClean="0">
                <a:latin typeface="Cambria" pitchFamily="18" charset="0"/>
              </a:rPr>
              <a:t>ORGANISATION DATA FORM – ANEX F</a:t>
            </a:r>
            <a:r>
              <a:rPr lang="sr-Latn-ME" sz="1800" dirty="0" smtClean="0">
                <a:latin typeface="Cambria" pitchFamily="18" charset="0"/>
              </a:rPr>
              <a:t>) za vodećeg aplikanta, kao i za ko-aplikanta i pridruženo lice, ukoliko postoje.</a:t>
            </a:r>
          </a:p>
          <a:p>
            <a:pPr algn="just"/>
            <a:r>
              <a:rPr lang="sr-Latn-ME" sz="1800" dirty="0" smtClean="0">
                <a:latin typeface="Cambria" pitchFamily="18" charset="0"/>
              </a:rPr>
              <a:t>Aplikanti moraju obezbjediti da je njihova aplikacija potpuna koristeći prateće kontrolne liste za punu aplikaciju (</a:t>
            </a:r>
            <a:r>
              <a:rPr lang="sr-Latn-ME" sz="1800" b="1" dirty="0" smtClean="0">
                <a:latin typeface="Cambria" pitchFamily="18" charset="0"/>
              </a:rPr>
              <a:t>PART B – SECTION 7 OF THE GRANT APPLICATION FORM</a:t>
            </a:r>
            <a:r>
              <a:rPr lang="sr-Latn-ME" sz="1800" dirty="0" smtClean="0">
                <a:latin typeface="Cambria" pitchFamily="18" charset="0"/>
              </a:rPr>
              <a:t>). </a:t>
            </a:r>
          </a:p>
          <a:p>
            <a:pPr algn="just"/>
            <a:r>
              <a:rPr lang="sr-Latn-ME" sz="1800" dirty="0" smtClean="0">
                <a:latin typeface="Cambria" pitchFamily="18" charset="0"/>
              </a:rPr>
              <a:t>Nepotpune</a:t>
            </a:r>
            <a:r>
              <a:rPr lang="sr-Latn-ME" sz="18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sr-Latn-ME" sz="1800" dirty="0" smtClean="0">
                <a:latin typeface="Cambria" pitchFamily="18" charset="0"/>
              </a:rPr>
              <a:t>aplikacije</a:t>
            </a:r>
            <a:r>
              <a:rPr lang="sr-Latn-ME" sz="18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sr-Latn-ME" sz="1800" dirty="0" smtClean="0">
                <a:latin typeface="Cambria" pitchFamily="18" charset="0"/>
              </a:rPr>
              <a:t>mogu rezultirati odbacivanjem.</a:t>
            </a:r>
          </a:p>
          <a:p>
            <a:pPr algn="just"/>
            <a:r>
              <a:rPr lang="sr-Latn-ME" sz="1800" dirty="0" smtClean="0">
                <a:latin typeface="Cambria" pitchFamily="18" charset="0"/>
              </a:rPr>
              <a:t>Rok za podnošenje punih aplikacija biće definisan u pismu kandidatima koji su odabrani u prvoj fazi.</a:t>
            </a:r>
            <a:endParaRPr lang="en-US" sz="1800" dirty="0">
              <a:latin typeface="Cambr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2000" b="1" dirty="0" smtClean="0">
                <a:latin typeface="Cambria" pitchFamily="18" charset="0"/>
              </a:rPr>
              <a:t>OPŠTA PRAVILA</a:t>
            </a:r>
            <a:br>
              <a:rPr lang="sr-Latn-ME" sz="2000" b="1" dirty="0" smtClean="0">
                <a:latin typeface="Cambria" pitchFamily="18" charset="0"/>
              </a:rPr>
            </a:br>
            <a:r>
              <a:rPr lang="sr-Latn-ME" sz="2000" b="1" dirty="0" smtClean="0">
                <a:latin typeface="Cambria" pitchFamily="18" charset="0"/>
              </a:rPr>
              <a:t>PODNOŠENJE PUNE APLIKACIJE (FULL APPLICATION)</a:t>
            </a:r>
            <a:endParaRPr lang="en-US" sz="20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544</TotalTime>
  <Words>1516</Words>
  <Application>Microsoft Office PowerPoint</Application>
  <PresentationFormat>On-screen Show (4:3)</PresentationFormat>
  <Paragraphs>212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      MINISTARSTVO FINANSIJA DIREKTORAT ZA FINANSIRANJE I UGOVARANJE SREDSTAVA EU POMOĆI  Sektorski operativni program za zapošljavanje, obrazovanje, i socijalnu politiku 2015-2017  INFORMATIVNA SESIJA </vt:lpstr>
      <vt:lpstr>Grant šema  ,,Kolaborativna grant šema za inovativne projektne ideje“</vt:lpstr>
      <vt:lpstr>OSNOVNE INFORMACIJE</vt:lpstr>
      <vt:lpstr>KO SU APLIKANTI?</vt:lpstr>
      <vt:lpstr>OPŠTA PRAVILA PRAVILA RESTRIKTIVNOG POZIVA</vt:lpstr>
      <vt:lpstr>OPŠTA PRAVILA PODNOŠENJE SAŽETAKA PROJEKTA</vt:lpstr>
      <vt:lpstr>Slide 7</vt:lpstr>
      <vt:lpstr>OPŠTA PRAVILA PODNOŠENJE SAŽETKA PROJEKTA (CONCEPT NOTE)</vt:lpstr>
      <vt:lpstr>OPŠTA PRAVILA PODNOŠENJE PUNE APLIKACIJE (FULL APPLICATION)</vt:lpstr>
      <vt:lpstr>OPŠTA PRAVILA PODNOŠENJE PUNE APLIKACIJE (FULL APPLICATION)</vt:lpstr>
      <vt:lpstr>OPŠTA PRAVILA BROJ APLIKACIJA I GRANTOVA PO APLIKANTU</vt:lpstr>
      <vt:lpstr>POSTUPAK OCJENE (EVALUACIJA)</vt:lpstr>
      <vt:lpstr>POSTUPAK OCJENE</vt:lpstr>
      <vt:lpstr>OPŠTA PRAVILA PODNOŠENJE APLIKACIJA (PROJEKTA)</vt:lpstr>
      <vt:lpstr>DODATNE INFORMACIJE</vt:lpstr>
      <vt:lpstr>DODATNE INFORMACIJE</vt:lpstr>
      <vt:lpstr>GRANT ŠEMA ,,KOLABORATIVNA GRANT ŠEMA ZA INOVATIVNE PROJEKTNE IDEJE“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aleksandar.markovic</dc:creator>
  <cp:lastModifiedBy>aleksandar.markovic</cp:lastModifiedBy>
  <cp:revision>84</cp:revision>
  <dcterms:created xsi:type="dcterms:W3CDTF">2019-02-14T13:59:54Z</dcterms:created>
  <dcterms:modified xsi:type="dcterms:W3CDTF">2019-02-19T07:47:39Z</dcterms:modified>
</cp:coreProperties>
</file>