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8" r:id="rId4"/>
    <p:sldId id="270" r:id="rId5"/>
    <p:sldId id="274" r:id="rId6"/>
    <p:sldId id="271" r:id="rId7"/>
    <p:sldId id="272" r:id="rId8"/>
    <p:sldId id="273" r:id="rId9"/>
  </p:sldIdLst>
  <p:sldSz cx="9144000" cy="6858000" type="screen4x3"/>
  <p:notesSz cx="6858000" cy="9144000"/>
  <p:defaultTextStyle>
    <a:defPPr>
      <a:defRPr lang="sr-Latn-C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B038"/>
    <a:srgbClr val="A203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1104" y="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r-Latn-C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167F-35BE-4FA9-91D1-79B02A5AE8B4}" type="datetimeFigureOut">
              <a:rPr lang="sr-Latn-CS" smtClean="0"/>
              <a:pPr/>
              <a:t>10.7.2014</a:t>
            </a:fld>
            <a:endParaRPr lang="sr-Latn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7FBD7-0E58-463B-BB80-C6A1D5A0C198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167F-35BE-4FA9-91D1-79B02A5AE8B4}" type="datetimeFigureOut">
              <a:rPr lang="sr-Latn-CS" smtClean="0"/>
              <a:pPr/>
              <a:t>10.7.2014</a:t>
            </a:fld>
            <a:endParaRPr lang="sr-Latn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7FBD7-0E58-463B-BB80-C6A1D5A0C198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167F-35BE-4FA9-91D1-79B02A5AE8B4}" type="datetimeFigureOut">
              <a:rPr lang="sr-Latn-CS" smtClean="0"/>
              <a:pPr/>
              <a:t>10.7.2014</a:t>
            </a:fld>
            <a:endParaRPr lang="sr-Latn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7FBD7-0E58-463B-BB80-C6A1D5A0C198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167F-35BE-4FA9-91D1-79B02A5AE8B4}" type="datetimeFigureOut">
              <a:rPr lang="sr-Latn-CS" smtClean="0"/>
              <a:pPr/>
              <a:t>10.7.2014</a:t>
            </a:fld>
            <a:endParaRPr lang="sr-Latn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7FBD7-0E58-463B-BB80-C6A1D5A0C198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167F-35BE-4FA9-91D1-79B02A5AE8B4}" type="datetimeFigureOut">
              <a:rPr lang="sr-Latn-CS" smtClean="0"/>
              <a:pPr/>
              <a:t>10.7.2014</a:t>
            </a:fld>
            <a:endParaRPr lang="sr-Latn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7FBD7-0E58-463B-BB80-C6A1D5A0C198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167F-35BE-4FA9-91D1-79B02A5AE8B4}" type="datetimeFigureOut">
              <a:rPr lang="sr-Latn-CS" smtClean="0"/>
              <a:pPr/>
              <a:t>10.7.2014</a:t>
            </a:fld>
            <a:endParaRPr lang="sr-Latn-C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7FBD7-0E58-463B-BB80-C6A1D5A0C198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167F-35BE-4FA9-91D1-79B02A5AE8B4}" type="datetimeFigureOut">
              <a:rPr lang="sr-Latn-CS" smtClean="0"/>
              <a:pPr/>
              <a:t>10.7.2014</a:t>
            </a:fld>
            <a:endParaRPr lang="sr-Latn-C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7FBD7-0E58-463B-BB80-C6A1D5A0C198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167F-35BE-4FA9-91D1-79B02A5AE8B4}" type="datetimeFigureOut">
              <a:rPr lang="sr-Latn-CS" smtClean="0"/>
              <a:pPr/>
              <a:t>10.7.2014</a:t>
            </a:fld>
            <a:endParaRPr lang="sr-Latn-C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7FBD7-0E58-463B-BB80-C6A1D5A0C198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167F-35BE-4FA9-91D1-79B02A5AE8B4}" type="datetimeFigureOut">
              <a:rPr lang="sr-Latn-CS" smtClean="0"/>
              <a:pPr/>
              <a:t>10.7.2014</a:t>
            </a:fld>
            <a:endParaRPr lang="sr-Latn-C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7FBD7-0E58-463B-BB80-C6A1D5A0C198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167F-35BE-4FA9-91D1-79B02A5AE8B4}" type="datetimeFigureOut">
              <a:rPr lang="sr-Latn-CS" smtClean="0"/>
              <a:pPr/>
              <a:t>10.7.2014</a:t>
            </a:fld>
            <a:endParaRPr lang="sr-Latn-C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7FBD7-0E58-463B-BB80-C6A1D5A0C198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r-Latn-C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167F-35BE-4FA9-91D1-79B02A5AE8B4}" type="datetimeFigureOut">
              <a:rPr lang="sr-Latn-CS" smtClean="0"/>
              <a:pPr/>
              <a:t>10.7.2014</a:t>
            </a:fld>
            <a:endParaRPr lang="sr-Latn-C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7FBD7-0E58-463B-BB80-C6A1D5A0C198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2030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6C167F-35BE-4FA9-91D1-79B02A5AE8B4}" type="datetimeFigureOut">
              <a:rPr lang="sr-Latn-CS" smtClean="0"/>
              <a:pPr/>
              <a:t>10.7.2014</a:t>
            </a:fld>
            <a:endParaRPr lang="sr-Latn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r-Latn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67FBD7-0E58-463B-BB80-C6A1D5A0C198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68314" y="404664"/>
            <a:ext cx="6875686" cy="1451560"/>
          </a:xfrm>
        </p:spPr>
        <p:txBody>
          <a:bodyPr>
            <a:normAutofit fontScale="90000"/>
          </a:bodyPr>
          <a:lstStyle/>
          <a:p>
            <a:r>
              <a:rPr lang="hr-HR" sz="5400" dirty="0" smtClean="0">
                <a:solidFill>
                  <a:srgbClr val="E4B038"/>
                </a:solidFill>
                <a:latin typeface="Calisto MT" pitchFamily="18" charset="0"/>
              </a:rPr>
              <a:t>VLADA CRNE GORE</a:t>
            </a:r>
            <a:r>
              <a:rPr lang="hr-HR" sz="5400" dirty="0">
                <a:solidFill>
                  <a:srgbClr val="E4B038"/>
                </a:solidFill>
                <a:latin typeface="Calisto MT" pitchFamily="18" charset="0"/>
              </a:rPr>
              <a:t/>
            </a:r>
            <a:br>
              <a:rPr lang="hr-HR" sz="5400" dirty="0">
                <a:solidFill>
                  <a:srgbClr val="E4B038"/>
                </a:solidFill>
                <a:latin typeface="Calisto MT" pitchFamily="18" charset="0"/>
              </a:rPr>
            </a:br>
            <a:r>
              <a:rPr lang="hr-HR" sz="1100" dirty="0" smtClean="0">
                <a:solidFill>
                  <a:srgbClr val="E4B038"/>
                </a:solidFill>
                <a:latin typeface="Calisto MT" pitchFamily="18" charset="0"/>
              </a:rPr>
              <a:t/>
            </a:r>
            <a:br>
              <a:rPr lang="hr-HR" sz="1100" dirty="0" smtClean="0">
                <a:solidFill>
                  <a:srgbClr val="E4B038"/>
                </a:solidFill>
                <a:latin typeface="Calisto MT" pitchFamily="18" charset="0"/>
              </a:rPr>
            </a:br>
            <a:r>
              <a:rPr lang="hr-HR" sz="3100" cap="all" dirty="0" smtClean="0">
                <a:solidFill>
                  <a:srgbClr val="E4B038"/>
                </a:solidFill>
                <a:latin typeface="Calisto MT" pitchFamily="18" charset="0"/>
              </a:rPr>
              <a:t>UPRAVA ZA INSPEKCIJSKE POSLOVE</a:t>
            </a:r>
            <a:endParaRPr lang="sr-Latn-CS" sz="3100" cap="all" dirty="0">
              <a:solidFill>
                <a:srgbClr val="E4B038"/>
              </a:solidFill>
              <a:latin typeface="Calisto MT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3037" y="4857760"/>
            <a:ext cx="6400800" cy="1257312"/>
          </a:xfrm>
        </p:spPr>
        <p:txBody>
          <a:bodyPr>
            <a:normAutofit/>
          </a:bodyPr>
          <a:lstStyle/>
          <a:p>
            <a:r>
              <a:rPr lang="hr-HR" i="1" dirty="0" smtClean="0">
                <a:solidFill>
                  <a:srgbClr val="E4B038"/>
                </a:solidFill>
              </a:rPr>
              <a:t>dr Božidar Vuksanović</a:t>
            </a:r>
          </a:p>
          <a:p>
            <a:r>
              <a:rPr lang="hr-HR" sz="2000" i="1" dirty="0" smtClean="0">
                <a:solidFill>
                  <a:srgbClr val="E4B038"/>
                </a:solidFill>
              </a:rPr>
              <a:t>direktor Uprave za inspekcijske poslove</a:t>
            </a:r>
            <a:endParaRPr lang="sr-Latn-CS" sz="2000" i="1" dirty="0">
              <a:solidFill>
                <a:srgbClr val="E4B038"/>
              </a:solidFill>
            </a:endParaRPr>
          </a:p>
        </p:txBody>
      </p:sp>
      <p:pic>
        <p:nvPicPr>
          <p:cNvPr id="4" name="Picture 3" descr="Grb CG na crvenoj pozadin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0"/>
            <a:ext cx="1936276" cy="226109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28728" y="3071810"/>
            <a:ext cx="642941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3200" b="1" dirty="0" smtClean="0">
                <a:solidFill>
                  <a:srgbClr val="E4B038"/>
                </a:solidFill>
              </a:rPr>
              <a:t>Konferencija za medije</a:t>
            </a:r>
          </a:p>
          <a:p>
            <a:pPr algn="ctr"/>
            <a:r>
              <a:rPr lang="hr-HR" sz="3200" b="1" dirty="0" smtClean="0">
                <a:solidFill>
                  <a:srgbClr val="E4B038"/>
                </a:solidFill>
              </a:rPr>
              <a:t>Četvrtak, 10. juli 2014. godine</a:t>
            </a:r>
            <a:endParaRPr lang="sr-Latn-CS" sz="3200" b="1" dirty="0">
              <a:solidFill>
                <a:srgbClr val="E4B038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71604" y="-142900"/>
            <a:ext cx="7286644" cy="1643074"/>
          </a:xfrm>
        </p:spPr>
        <p:txBody>
          <a:bodyPr>
            <a:normAutofit/>
          </a:bodyPr>
          <a:lstStyle/>
          <a:p>
            <a:r>
              <a:rPr lang="hr-HR" sz="3600" dirty="0" smtClean="0">
                <a:solidFill>
                  <a:srgbClr val="E4B038"/>
                </a:solidFill>
                <a:latin typeface="Calisto MT" pitchFamily="18" charset="0"/>
              </a:rPr>
              <a:t>VLADA CRNE GORE</a:t>
            </a:r>
            <a:r>
              <a:rPr lang="hr-HR" sz="5400" dirty="0">
                <a:solidFill>
                  <a:srgbClr val="E4B038"/>
                </a:solidFill>
                <a:latin typeface="Calisto MT" pitchFamily="18" charset="0"/>
              </a:rPr>
              <a:t/>
            </a:r>
            <a:br>
              <a:rPr lang="hr-HR" sz="5400" dirty="0">
                <a:solidFill>
                  <a:srgbClr val="E4B038"/>
                </a:solidFill>
                <a:latin typeface="Calisto MT" pitchFamily="18" charset="0"/>
              </a:rPr>
            </a:br>
            <a:r>
              <a:rPr lang="hr-HR" sz="1100" dirty="0" smtClean="0">
                <a:solidFill>
                  <a:srgbClr val="E4B038"/>
                </a:solidFill>
                <a:latin typeface="Calisto MT" pitchFamily="18" charset="0"/>
              </a:rPr>
              <a:t/>
            </a:r>
            <a:br>
              <a:rPr lang="hr-HR" sz="1100" dirty="0" smtClean="0">
                <a:solidFill>
                  <a:srgbClr val="E4B038"/>
                </a:solidFill>
                <a:latin typeface="Calisto MT" pitchFamily="18" charset="0"/>
              </a:rPr>
            </a:br>
            <a:r>
              <a:rPr lang="hr-HR" sz="2000" cap="all" dirty="0" smtClean="0">
                <a:solidFill>
                  <a:srgbClr val="E4B038"/>
                </a:solidFill>
                <a:latin typeface="Calisto MT" pitchFamily="18" charset="0"/>
              </a:rPr>
              <a:t>UPRAVA ZA INSPEKCIJSKE POSLOVE</a:t>
            </a:r>
            <a:endParaRPr lang="sr-Latn-CS" sz="2000" cap="all" dirty="0">
              <a:solidFill>
                <a:srgbClr val="E4B038"/>
              </a:solidFill>
              <a:latin typeface="Calisto MT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6500834"/>
            <a:ext cx="9144000" cy="428628"/>
          </a:xfrm>
        </p:spPr>
        <p:txBody>
          <a:bodyPr>
            <a:normAutofit/>
          </a:bodyPr>
          <a:lstStyle/>
          <a:p>
            <a:pPr algn="l"/>
            <a:r>
              <a:rPr lang="hr-HR" sz="1800" i="1" dirty="0" smtClean="0">
                <a:solidFill>
                  <a:srgbClr val="E4B038"/>
                </a:solidFill>
              </a:rPr>
              <a:t> dr Božidar Vuksanović, direktor Uprave                                                                10. </a:t>
            </a:r>
            <a:r>
              <a:rPr lang="hr-HR" sz="1800" i="1" dirty="0" smtClean="0">
                <a:solidFill>
                  <a:srgbClr val="E4B038"/>
                </a:solidFill>
              </a:rPr>
              <a:t>jul 2014</a:t>
            </a:r>
            <a:r>
              <a:rPr lang="hr-HR" sz="1800" i="1" dirty="0" smtClean="0">
                <a:solidFill>
                  <a:srgbClr val="E4B038"/>
                </a:solidFill>
              </a:rPr>
              <a:t>. godine</a:t>
            </a:r>
            <a:endParaRPr lang="sr-Latn-CS" sz="1800" i="1" dirty="0">
              <a:solidFill>
                <a:srgbClr val="E4B038"/>
              </a:solidFill>
            </a:endParaRPr>
          </a:p>
        </p:txBody>
      </p:sp>
      <p:pic>
        <p:nvPicPr>
          <p:cNvPr id="4" name="Picture 3" descr="Grb CG na crvenoj pozadin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0"/>
            <a:ext cx="1223492" cy="1428736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0" y="6500834"/>
            <a:ext cx="9144000" cy="1588"/>
          </a:xfrm>
          <a:prstGeom prst="line">
            <a:avLst/>
          </a:prstGeom>
          <a:ln>
            <a:solidFill>
              <a:srgbClr val="E4B0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57158" y="1643051"/>
            <a:ext cx="8786842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3200" b="1" dirty="0" smtClean="0">
                <a:solidFill>
                  <a:schemeClr val="bg1"/>
                </a:solidFill>
              </a:rPr>
              <a:t>Uprava za inspekcijske poslove</a:t>
            </a:r>
          </a:p>
          <a:p>
            <a:endParaRPr lang="hr-HR" dirty="0" smtClean="0">
              <a:solidFill>
                <a:schemeClr val="bg1"/>
              </a:solidFill>
            </a:endParaRPr>
          </a:p>
          <a:p>
            <a:pPr marL="457200" indent="-457200">
              <a:buAutoNum type="arabicPeriod"/>
            </a:pPr>
            <a:r>
              <a:rPr lang="hr-HR" sz="2800" b="1" dirty="0" smtClean="0">
                <a:solidFill>
                  <a:schemeClr val="bg1"/>
                </a:solidFill>
              </a:rPr>
              <a:t>Sadrži 26 inspekcija:</a:t>
            </a:r>
          </a:p>
          <a:p>
            <a:pPr marL="457200" indent="-457200"/>
            <a:r>
              <a:rPr lang="hr-HR" sz="2200" dirty="0" smtClean="0">
                <a:solidFill>
                  <a:schemeClr val="bg1"/>
                </a:solidFill>
              </a:rPr>
              <a:t>	</a:t>
            </a:r>
            <a:r>
              <a:rPr lang="vi-VN" sz="2200" dirty="0" smtClean="0">
                <a:solidFill>
                  <a:schemeClr val="bg1"/>
                </a:solidFill>
                <a:latin typeface="Calibri" pitchFamily="34" charset="0"/>
              </a:rPr>
              <a:t>Tržišna inspekcija, Inspekcija za elektronske komunikacije i poštansku djelatnost, Inspekcija za usluge informacionog društva, Metrološka inspekciju, Inspekcija rada, Inspekcija turizma, E</a:t>
            </a:r>
            <a:r>
              <a:rPr lang="hr-HR" sz="2200" dirty="0" smtClean="0">
                <a:solidFill>
                  <a:schemeClr val="bg1"/>
                </a:solidFill>
                <a:latin typeface="Calibri" pitchFamily="34" charset="0"/>
              </a:rPr>
              <a:t>le</a:t>
            </a:r>
            <a:r>
              <a:rPr lang="vi-VN" sz="2200" dirty="0" smtClean="0">
                <a:solidFill>
                  <a:schemeClr val="bg1"/>
                </a:solidFill>
                <a:latin typeface="Calibri" pitchFamily="34" charset="0"/>
              </a:rPr>
              <a:t>ktroenergetska inspekcija, Termoenergetska inspekcija, Rudarska inspekcija, Geološka inspekcija, Inspekcija za igre na sreću, Inspekcija za javne nabavke, Zdravstveno-sanitarna inspekcija, Veterinarska inspekcija, Fitosanitarna inspekcija, Poljoprivredna inspekcija, Inspekcija morskog ribarstva, Inspekcija šumarstva, lovstva i zaštite bilja, Inspekcija zaštite prostora, Inspekcija urbanizma, Građevinska inspekcija, Inspekcija stanovanja, Ekološka inspekcija i Vodoprivredna inspekcija</a:t>
            </a:r>
            <a:endParaRPr lang="hr-HR" sz="2200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71604" y="-142900"/>
            <a:ext cx="7286644" cy="1643074"/>
          </a:xfrm>
        </p:spPr>
        <p:txBody>
          <a:bodyPr>
            <a:normAutofit/>
          </a:bodyPr>
          <a:lstStyle/>
          <a:p>
            <a:r>
              <a:rPr lang="hr-HR" sz="3600" dirty="0" smtClean="0">
                <a:solidFill>
                  <a:srgbClr val="E4B038"/>
                </a:solidFill>
                <a:latin typeface="Calisto MT" pitchFamily="18" charset="0"/>
              </a:rPr>
              <a:t>VLADA CRNE GORE</a:t>
            </a:r>
            <a:r>
              <a:rPr lang="hr-HR" sz="5400" dirty="0">
                <a:solidFill>
                  <a:srgbClr val="E4B038"/>
                </a:solidFill>
                <a:latin typeface="Calisto MT" pitchFamily="18" charset="0"/>
              </a:rPr>
              <a:t/>
            </a:r>
            <a:br>
              <a:rPr lang="hr-HR" sz="5400" dirty="0">
                <a:solidFill>
                  <a:srgbClr val="E4B038"/>
                </a:solidFill>
                <a:latin typeface="Calisto MT" pitchFamily="18" charset="0"/>
              </a:rPr>
            </a:br>
            <a:r>
              <a:rPr lang="hr-HR" sz="1100" dirty="0" smtClean="0">
                <a:solidFill>
                  <a:srgbClr val="E4B038"/>
                </a:solidFill>
                <a:latin typeface="Calisto MT" pitchFamily="18" charset="0"/>
              </a:rPr>
              <a:t/>
            </a:r>
            <a:br>
              <a:rPr lang="hr-HR" sz="1100" dirty="0" smtClean="0">
                <a:solidFill>
                  <a:srgbClr val="E4B038"/>
                </a:solidFill>
                <a:latin typeface="Calisto MT" pitchFamily="18" charset="0"/>
              </a:rPr>
            </a:br>
            <a:r>
              <a:rPr lang="hr-HR" sz="2000" cap="all" dirty="0" smtClean="0">
                <a:solidFill>
                  <a:srgbClr val="E4B038"/>
                </a:solidFill>
                <a:latin typeface="Calisto MT" pitchFamily="18" charset="0"/>
              </a:rPr>
              <a:t>UPRAVA ZA INSPEKCIJSKE POSLOVE</a:t>
            </a:r>
            <a:endParaRPr lang="sr-Latn-CS" sz="2000" cap="all" dirty="0">
              <a:solidFill>
                <a:srgbClr val="E4B038"/>
              </a:solidFill>
              <a:latin typeface="Calisto MT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6500834"/>
            <a:ext cx="9144000" cy="428628"/>
          </a:xfrm>
        </p:spPr>
        <p:txBody>
          <a:bodyPr>
            <a:normAutofit/>
          </a:bodyPr>
          <a:lstStyle/>
          <a:p>
            <a:pPr algn="l"/>
            <a:r>
              <a:rPr lang="hr-HR" sz="1800" i="1" dirty="0" smtClean="0">
                <a:solidFill>
                  <a:srgbClr val="E4B038"/>
                </a:solidFill>
              </a:rPr>
              <a:t> dr Božidar Vuksanović, direktor Uprave                                                                10. </a:t>
            </a:r>
            <a:r>
              <a:rPr lang="hr-HR" sz="1800" i="1" dirty="0" smtClean="0">
                <a:solidFill>
                  <a:srgbClr val="E4B038"/>
                </a:solidFill>
              </a:rPr>
              <a:t>jul 2014</a:t>
            </a:r>
            <a:r>
              <a:rPr lang="hr-HR" sz="1800" i="1" dirty="0" smtClean="0">
                <a:solidFill>
                  <a:srgbClr val="E4B038"/>
                </a:solidFill>
              </a:rPr>
              <a:t>. godine</a:t>
            </a:r>
            <a:endParaRPr lang="sr-Latn-CS" sz="1800" i="1" dirty="0">
              <a:solidFill>
                <a:srgbClr val="E4B038"/>
              </a:solidFill>
            </a:endParaRPr>
          </a:p>
        </p:txBody>
      </p:sp>
      <p:pic>
        <p:nvPicPr>
          <p:cNvPr id="4" name="Picture 3" descr="Grb CG na crvenoj pozadin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0"/>
            <a:ext cx="1223492" cy="1428736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0" y="6500834"/>
            <a:ext cx="9144000" cy="1588"/>
          </a:xfrm>
          <a:prstGeom prst="line">
            <a:avLst/>
          </a:prstGeom>
          <a:ln>
            <a:solidFill>
              <a:srgbClr val="E4B0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57158" y="1643051"/>
            <a:ext cx="8786842" cy="473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3200" b="1" dirty="0" smtClean="0">
                <a:solidFill>
                  <a:schemeClr val="bg1"/>
                </a:solidFill>
              </a:rPr>
              <a:t>Uprava za inspekcijske </a:t>
            </a:r>
            <a:r>
              <a:rPr lang="hr-HR" sz="3200" b="1" dirty="0" smtClean="0">
                <a:solidFill>
                  <a:schemeClr val="bg1"/>
                </a:solidFill>
              </a:rPr>
              <a:t>poslove (nastavak)</a:t>
            </a:r>
          </a:p>
          <a:p>
            <a:endParaRPr lang="hr-HR" sz="1000" dirty="0" smtClean="0">
              <a:solidFill>
                <a:schemeClr val="bg1"/>
              </a:solidFill>
            </a:endParaRPr>
          </a:p>
          <a:p>
            <a:pPr marL="514350" indent="-514350">
              <a:buAutoNum type="arabicPeriod" startAt="2"/>
            </a:pPr>
            <a:r>
              <a:rPr lang="hr-HR" sz="2800" dirty="0" smtClean="0">
                <a:solidFill>
                  <a:schemeClr val="bg1"/>
                </a:solidFill>
              </a:rPr>
              <a:t>283 zaposlena od kojih su 243 inspektori</a:t>
            </a:r>
          </a:p>
          <a:p>
            <a:pPr marL="514350" indent="-514350">
              <a:buAutoNum type="arabicPeriod" startAt="2"/>
            </a:pPr>
            <a:r>
              <a:rPr lang="hr-HR" sz="2800" dirty="0" smtClean="0">
                <a:solidFill>
                  <a:schemeClr val="bg1"/>
                </a:solidFill>
              </a:rPr>
              <a:t>Vozni park: 150 vozila – 10 nije u voznom stanju, 40 u lošem stanju – vozni park potrebno obnoviti</a:t>
            </a:r>
          </a:p>
          <a:p>
            <a:pPr marL="514350" indent="-514350">
              <a:buAutoNum type="arabicPeriod" startAt="2"/>
            </a:pPr>
            <a:r>
              <a:rPr lang="hr-HR" sz="2800" dirty="0" smtClean="0">
                <a:solidFill>
                  <a:schemeClr val="bg1"/>
                </a:solidFill>
              </a:rPr>
              <a:t>Potrebno prostorno objedinjavanje</a:t>
            </a:r>
          </a:p>
          <a:p>
            <a:pPr marL="514350" indent="-514350">
              <a:buAutoNum type="arabicPeriod" startAt="2"/>
            </a:pPr>
            <a:r>
              <a:rPr lang="hr-HR" sz="2800" dirty="0" smtClean="0">
                <a:solidFill>
                  <a:schemeClr val="bg1"/>
                </a:solidFill>
              </a:rPr>
              <a:t>Potrebno kreiranje jedinstvenog inspekcijskog </a:t>
            </a:r>
            <a:r>
              <a:rPr lang="hr-HR" sz="2800" dirty="0" smtClean="0">
                <a:solidFill>
                  <a:schemeClr val="bg1"/>
                </a:solidFill>
              </a:rPr>
              <a:t>informacionog </a:t>
            </a:r>
            <a:r>
              <a:rPr lang="hr-HR" sz="2800" dirty="0" smtClean="0">
                <a:solidFill>
                  <a:schemeClr val="bg1"/>
                </a:solidFill>
              </a:rPr>
              <a:t>sistema (postoje </a:t>
            </a:r>
            <a:r>
              <a:rPr lang="hr-HR" sz="2800" dirty="0" smtClean="0">
                <a:solidFill>
                  <a:schemeClr val="bg1"/>
                </a:solidFill>
              </a:rPr>
              <a:t>2 </a:t>
            </a:r>
            <a:r>
              <a:rPr lang="hr-HR" sz="2800" dirty="0" smtClean="0">
                <a:solidFill>
                  <a:schemeClr val="bg1"/>
                </a:solidFill>
              </a:rPr>
              <a:t>sistema </a:t>
            </a:r>
            <a:r>
              <a:rPr lang="hr-HR" sz="2800" dirty="0" smtClean="0">
                <a:solidFill>
                  <a:schemeClr val="bg1"/>
                </a:solidFill>
              </a:rPr>
              <a:t>i </a:t>
            </a:r>
            <a:r>
              <a:rPr lang="hr-HR" sz="2800" dirty="0" smtClean="0">
                <a:solidFill>
                  <a:schemeClr val="bg1"/>
                </a:solidFill>
              </a:rPr>
              <a:t>2 </a:t>
            </a:r>
            <a:r>
              <a:rPr lang="hr-HR" sz="2800" dirty="0" smtClean="0">
                <a:solidFill>
                  <a:schemeClr val="bg1"/>
                </a:solidFill>
              </a:rPr>
              <a:t>u razvoju)</a:t>
            </a:r>
          </a:p>
          <a:p>
            <a:pPr marL="514350" indent="-514350">
              <a:buAutoNum type="arabicPeriod" startAt="2"/>
            </a:pPr>
            <a:r>
              <a:rPr lang="hr-HR" sz="2800" dirty="0" smtClean="0">
                <a:solidFill>
                  <a:schemeClr val="bg1"/>
                </a:solidFill>
              </a:rPr>
              <a:t>Budžet Uprave:</a:t>
            </a:r>
          </a:p>
          <a:p>
            <a:pPr marL="514350" indent="-514350"/>
            <a:r>
              <a:rPr lang="hr-HR" sz="2800" dirty="0" smtClean="0">
                <a:solidFill>
                  <a:schemeClr val="bg1"/>
                </a:solidFill>
              </a:rPr>
              <a:t>	</a:t>
            </a:r>
            <a:r>
              <a:rPr lang="hr-HR" sz="2800" b="1" dirty="0" smtClean="0">
                <a:solidFill>
                  <a:schemeClr val="bg1"/>
                </a:solidFill>
              </a:rPr>
              <a:t>u 2013. godini: </a:t>
            </a:r>
            <a:r>
              <a:rPr lang="pl-PL" sz="2800" b="1" dirty="0" smtClean="0">
                <a:solidFill>
                  <a:srgbClr val="E4B038"/>
                </a:solidFill>
              </a:rPr>
              <a:t>4.575.960,00 €</a:t>
            </a:r>
          </a:p>
          <a:p>
            <a:pPr marL="514350" indent="-514350"/>
            <a:r>
              <a:rPr lang="pl-PL" sz="2800" b="1" dirty="0" smtClean="0">
                <a:solidFill>
                  <a:srgbClr val="E4B038"/>
                </a:solidFill>
              </a:rPr>
              <a:t>	</a:t>
            </a:r>
            <a:r>
              <a:rPr lang="pl-PL" sz="2800" b="1" dirty="0" smtClean="0">
                <a:solidFill>
                  <a:schemeClr val="bg1"/>
                </a:solidFill>
              </a:rPr>
              <a:t>u 2014. godini: </a:t>
            </a:r>
            <a:r>
              <a:rPr lang="pl-PL" sz="2800" b="1" dirty="0" smtClean="0">
                <a:solidFill>
                  <a:srgbClr val="E4B038"/>
                </a:solidFill>
              </a:rPr>
              <a:t>4.782.437,00 €</a:t>
            </a:r>
            <a:endParaRPr lang="hr-HR" sz="2800" b="1" dirty="0" smtClean="0">
              <a:solidFill>
                <a:srgbClr val="E4B038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71604" y="-142900"/>
            <a:ext cx="7286644" cy="1643074"/>
          </a:xfrm>
        </p:spPr>
        <p:txBody>
          <a:bodyPr>
            <a:normAutofit/>
          </a:bodyPr>
          <a:lstStyle/>
          <a:p>
            <a:r>
              <a:rPr lang="hr-HR" sz="3600" dirty="0" smtClean="0">
                <a:solidFill>
                  <a:srgbClr val="E4B038"/>
                </a:solidFill>
                <a:latin typeface="Calisto MT" pitchFamily="18" charset="0"/>
              </a:rPr>
              <a:t>VLADA CRNE GORE</a:t>
            </a:r>
            <a:r>
              <a:rPr lang="hr-HR" sz="5400" dirty="0">
                <a:solidFill>
                  <a:srgbClr val="E4B038"/>
                </a:solidFill>
                <a:latin typeface="Calisto MT" pitchFamily="18" charset="0"/>
              </a:rPr>
              <a:t/>
            </a:r>
            <a:br>
              <a:rPr lang="hr-HR" sz="5400" dirty="0">
                <a:solidFill>
                  <a:srgbClr val="E4B038"/>
                </a:solidFill>
                <a:latin typeface="Calisto MT" pitchFamily="18" charset="0"/>
              </a:rPr>
            </a:br>
            <a:r>
              <a:rPr lang="hr-HR" sz="1100" dirty="0" smtClean="0">
                <a:solidFill>
                  <a:srgbClr val="E4B038"/>
                </a:solidFill>
                <a:latin typeface="Calisto MT" pitchFamily="18" charset="0"/>
              </a:rPr>
              <a:t/>
            </a:r>
            <a:br>
              <a:rPr lang="hr-HR" sz="1100" dirty="0" smtClean="0">
                <a:solidFill>
                  <a:srgbClr val="E4B038"/>
                </a:solidFill>
                <a:latin typeface="Calisto MT" pitchFamily="18" charset="0"/>
              </a:rPr>
            </a:br>
            <a:r>
              <a:rPr lang="hr-HR" sz="2000" cap="all" dirty="0" smtClean="0">
                <a:solidFill>
                  <a:srgbClr val="E4B038"/>
                </a:solidFill>
                <a:latin typeface="Calisto MT" pitchFamily="18" charset="0"/>
              </a:rPr>
              <a:t>UPRAVA ZA INSPEKCIJSKE POSLOVE</a:t>
            </a:r>
            <a:endParaRPr lang="sr-Latn-CS" sz="2000" cap="all" dirty="0">
              <a:solidFill>
                <a:srgbClr val="E4B038"/>
              </a:solidFill>
              <a:latin typeface="Calisto MT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6500834"/>
            <a:ext cx="9144000" cy="428628"/>
          </a:xfrm>
        </p:spPr>
        <p:txBody>
          <a:bodyPr>
            <a:normAutofit/>
          </a:bodyPr>
          <a:lstStyle/>
          <a:p>
            <a:pPr algn="l"/>
            <a:r>
              <a:rPr lang="hr-HR" sz="1800" i="1" dirty="0" smtClean="0">
                <a:solidFill>
                  <a:srgbClr val="E4B038"/>
                </a:solidFill>
              </a:rPr>
              <a:t> dr Božidar Vuksanović, direktor Uprave                                                                10. </a:t>
            </a:r>
            <a:r>
              <a:rPr lang="hr-HR" sz="1800" i="1" dirty="0" smtClean="0">
                <a:solidFill>
                  <a:srgbClr val="E4B038"/>
                </a:solidFill>
              </a:rPr>
              <a:t>jul </a:t>
            </a:r>
            <a:r>
              <a:rPr lang="hr-HR" sz="1800" i="1" dirty="0" smtClean="0">
                <a:solidFill>
                  <a:srgbClr val="E4B038"/>
                </a:solidFill>
              </a:rPr>
              <a:t>2014. godine</a:t>
            </a:r>
            <a:endParaRPr lang="sr-Latn-CS" sz="1800" i="1" dirty="0">
              <a:solidFill>
                <a:srgbClr val="E4B038"/>
              </a:solidFill>
            </a:endParaRPr>
          </a:p>
        </p:txBody>
      </p:sp>
      <p:pic>
        <p:nvPicPr>
          <p:cNvPr id="4" name="Picture 3" descr="Grb CG na crvenoj pozadin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0"/>
            <a:ext cx="1223492" cy="1428736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0" y="6500834"/>
            <a:ext cx="9144000" cy="1588"/>
          </a:xfrm>
          <a:prstGeom prst="line">
            <a:avLst/>
          </a:prstGeom>
          <a:ln>
            <a:solidFill>
              <a:srgbClr val="E4B0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57158" y="1354698"/>
            <a:ext cx="8786842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200" b="1" u="sng" dirty="0" smtClean="0">
                <a:solidFill>
                  <a:schemeClr val="bg1"/>
                </a:solidFill>
              </a:rPr>
              <a:t>Inspekcijski nadzor (2013. i januar – mart 2014</a:t>
            </a:r>
            <a:r>
              <a:rPr lang="pl-PL" sz="3200" b="1" u="sng" dirty="0" smtClean="0">
                <a:solidFill>
                  <a:schemeClr val="bg1"/>
                </a:solidFill>
              </a:rPr>
              <a:t>.)</a:t>
            </a:r>
          </a:p>
          <a:p>
            <a:endParaRPr lang="hr-HR" u="sng" dirty="0" smtClean="0">
              <a:solidFill>
                <a:schemeClr val="bg1"/>
              </a:solidFill>
            </a:endParaRPr>
          </a:p>
          <a:p>
            <a:pPr marL="514350" indent="-514350">
              <a:buAutoNum type="arabicPeriod"/>
            </a:pPr>
            <a:r>
              <a:rPr lang="hr-HR" sz="2800" dirty="0" smtClean="0">
                <a:solidFill>
                  <a:schemeClr val="bg1"/>
                </a:solidFill>
              </a:rPr>
              <a:t>Broj inspekcijskih pregleda:			84.400</a:t>
            </a:r>
          </a:p>
          <a:p>
            <a:pPr marL="514350" indent="-514350">
              <a:buAutoNum type="arabicPeriod"/>
            </a:pPr>
            <a:r>
              <a:rPr lang="hr-HR" sz="2800" dirty="0" smtClean="0">
                <a:solidFill>
                  <a:schemeClr val="bg1"/>
                </a:solidFill>
              </a:rPr>
              <a:t>Broj slučajeva utvrđenih nepravilnosti: 	38.000</a:t>
            </a:r>
          </a:p>
          <a:p>
            <a:pPr marL="514350" indent="-514350">
              <a:buAutoNum type="arabicPeriod"/>
            </a:pPr>
            <a:r>
              <a:rPr lang="hr-HR" sz="2800" dirty="0" smtClean="0">
                <a:solidFill>
                  <a:schemeClr val="bg1"/>
                </a:solidFill>
              </a:rPr>
              <a:t>Broj ukazivanja:				17.551</a:t>
            </a:r>
          </a:p>
          <a:p>
            <a:pPr marL="514350" indent="-514350">
              <a:buAutoNum type="arabicPeriod"/>
            </a:pPr>
            <a:r>
              <a:rPr lang="hr-HR" sz="2800" dirty="0" smtClean="0">
                <a:solidFill>
                  <a:schemeClr val="bg1"/>
                </a:solidFill>
              </a:rPr>
              <a:t>Broj rješenja:					13.543</a:t>
            </a:r>
          </a:p>
          <a:p>
            <a:pPr marL="514350" indent="-514350">
              <a:buAutoNum type="arabicPeriod"/>
            </a:pPr>
            <a:r>
              <a:rPr lang="hr-HR" sz="2800" dirty="0" smtClean="0">
                <a:solidFill>
                  <a:schemeClr val="bg1"/>
                </a:solidFill>
              </a:rPr>
              <a:t>Broj prekršajnih naloga:			16.983</a:t>
            </a:r>
          </a:p>
          <a:p>
            <a:pPr marL="514350" indent="-514350">
              <a:buAutoNum type="arabicPeriod"/>
            </a:pPr>
            <a:r>
              <a:rPr lang="hr-HR" sz="2800" b="1" dirty="0" smtClean="0">
                <a:solidFill>
                  <a:schemeClr val="bg1"/>
                </a:solidFill>
              </a:rPr>
              <a:t>Iznos izrečenih novčanih kazni:</a:t>
            </a:r>
            <a:r>
              <a:rPr lang="hr-HR" sz="2800" b="1" dirty="0" smtClean="0">
                <a:solidFill>
                  <a:srgbClr val="E4B038"/>
                </a:solidFill>
              </a:rPr>
              <a:t>	      4.088.890,00 €</a:t>
            </a:r>
          </a:p>
          <a:p>
            <a:pPr marL="514350" indent="-514350">
              <a:buAutoNum type="arabicPeriod"/>
            </a:pPr>
            <a:r>
              <a:rPr lang="hr-HR" sz="2800" b="1" dirty="0" smtClean="0">
                <a:solidFill>
                  <a:schemeClr val="bg1"/>
                </a:solidFill>
              </a:rPr>
              <a:t>Iznos naplaćenih novčanih kazni:	</a:t>
            </a:r>
            <a:r>
              <a:rPr lang="hr-HR" sz="2800" b="1" dirty="0" smtClean="0">
                <a:solidFill>
                  <a:srgbClr val="E4B038"/>
                </a:solidFill>
              </a:rPr>
              <a:t>      3.128.236,95 €</a:t>
            </a:r>
            <a:endParaRPr lang="pl-PL" sz="2800" b="1" dirty="0" smtClean="0">
              <a:solidFill>
                <a:srgbClr val="E4B038"/>
              </a:solidFill>
            </a:endParaRPr>
          </a:p>
          <a:p>
            <a:pPr marL="514350" indent="-514350"/>
            <a:r>
              <a:rPr lang="pl-PL" sz="2800" dirty="0" smtClean="0">
                <a:solidFill>
                  <a:schemeClr val="bg1"/>
                </a:solidFill>
              </a:rPr>
              <a:t>8.	Broj podnijetih zahtjeva za pokretanje</a:t>
            </a:r>
          </a:p>
          <a:p>
            <a:pPr marL="514350" indent="-514350"/>
            <a:r>
              <a:rPr lang="pl-PL" sz="2800" dirty="0" smtClean="0">
                <a:solidFill>
                  <a:schemeClr val="bg1"/>
                </a:solidFill>
              </a:rPr>
              <a:t>	prekršajnog postupka:			      797</a:t>
            </a:r>
          </a:p>
          <a:p>
            <a:pPr marL="514350" indent="-514350"/>
            <a:r>
              <a:rPr lang="pl-PL" sz="2800" dirty="0" smtClean="0">
                <a:solidFill>
                  <a:schemeClr val="bg1"/>
                </a:solidFill>
              </a:rPr>
              <a:t>9.	Broj podnijetih krivičnih prijava:		      170</a:t>
            </a:r>
            <a:endParaRPr lang="hr-HR" sz="28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3600" dirty="0" smtClean="0">
                <a:solidFill>
                  <a:srgbClr val="E4B038"/>
                </a:solidFill>
                <a:latin typeface="Calisto MT" pitchFamily="18" charset="0"/>
              </a:rPr>
              <a:t>       VLADA </a:t>
            </a:r>
            <a:r>
              <a:rPr lang="hr-HR" sz="3600" dirty="0">
                <a:solidFill>
                  <a:srgbClr val="E4B038"/>
                </a:solidFill>
                <a:latin typeface="Calisto MT" pitchFamily="18" charset="0"/>
              </a:rPr>
              <a:t>CRNE GORE</a:t>
            </a:r>
            <a:r>
              <a:rPr lang="hr-HR" sz="5400" dirty="0">
                <a:solidFill>
                  <a:srgbClr val="E4B038"/>
                </a:solidFill>
                <a:latin typeface="Calisto MT" pitchFamily="18" charset="0"/>
              </a:rPr>
              <a:t/>
            </a:r>
            <a:br>
              <a:rPr lang="hr-HR" sz="5400" dirty="0">
                <a:solidFill>
                  <a:srgbClr val="E4B038"/>
                </a:solidFill>
                <a:latin typeface="Calisto MT" pitchFamily="18" charset="0"/>
              </a:rPr>
            </a:br>
            <a:r>
              <a:rPr lang="hr-HR" sz="1100" dirty="0">
                <a:solidFill>
                  <a:srgbClr val="E4B038"/>
                </a:solidFill>
                <a:latin typeface="Calisto MT" pitchFamily="18" charset="0"/>
              </a:rPr>
              <a:t/>
            </a:r>
            <a:br>
              <a:rPr lang="hr-HR" sz="1100" dirty="0">
                <a:solidFill>
                  <a:srgbClr val="E4B038"/>
                </a:solidFill>
                <a:latin typeface="Calisto MT" pitchFamily="18" charset="0"/>
              </a:rPr>
            </a:br>
            <a:r>
              <a:rPr lang="hr-HR" sz="1100" dirty="0" smtClean="0">
                <a:solidFill>
                  <a:srgbClr val="E4B038"/>
                </a:solidFill>
                <a:latin typeface="Calisto MT" pitchFamily="18" charset="0"/>
              </a:rPr>
              <a:t>                            </a:t>
            </a:r>
            <a:r>
              <a:rPr lang="hr-HR" sz="2000" cap="all" dirty="0" smtClean="0">
                <a:solidFill>
                  <a:srgbClr val="E4B038"/>
                </a:solidFill>
                <a:latin typeface="Calisto MT" pitchFamily="18" charset="0"/>
              </a:rPr>
              <a:t>UPRAVA </a:t>
            </a:r>
            <a:r>
              <a:rPr lang="hr-HR" sz="2000" cap="all" dirty="0">
                <a:solidFill>
                  <a:srgbClr val="E4B038"/>
                </a:solidFill>
                <a:latin typeface="Calisto MT" pitchFamily="18" charset="0"/>
              </a:rPr>
              <a:t>ZA INSPEKCIJSKE POSLOVE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sr-Latn-ME" sz="2800" b="1" u="sng" dirty="0" smtClean="0">
                <a:solidFill>
                  <a:schemeClr val="bg1"/>
                </a:solidFill>
              </a:rPr>
              <a:t>Rezultati pojačanog nadzora u turističkoj sezoni </a:t>
            </a:r>
          </a:p>
          <a:p>
            <a:pPr marL="0" indent="0">
              <a:buNone/>
            </a:pPr>
            <a:r>
              <a:rPr lang="sr-Latn-ME" sz="2800" b="1" u="sng" dirty="0" smtClean="0">
                <a:solidFill>
                  <a:schemeClr val="bg1"/>
                </a:solidFill>
              </a:rPr>
              <a:t>od 1. maja do 7. jula 2014. godine</a:t>
            </a:r>
          </a:p>
          <a:p>
            <a:pPr marL="0" indent="0">
              <a:buNone/>
            </a:pPr>
            <a:endParaRPr lang="sr-Latn-ME" sz="2000" u="sng" dirty="0" smtClean="0">
              <a:solidFill>
                <a:schemeClr val="bg1"/>
              </a:solidFill>
            </a:endParaRPr>
          </a:p>
          <a:p>
            <a:r>
              <a:rPr lang="sr-Latn-ME" sz="2400" dirty="0">
                <a:solidFill>
                  <a:schemeClr val="bg1"/>
                </a:solidFill>
              </a:rPr>
              <a:t>Pojačanim nadzorom doprinosi   se zaštiti legalnog prometa roba i usluga , legalnog zapošljavanja, zaštiti bezbjednosti  i zdravlja , zaštiti prostora  i životne sredine, a sve u cilju smanjenja sive ekonomije na tržištu, kao i podizanju kvaliteta turističkog proizvoda države. </a:t>
            </a:r>
          </a:p>
          <a:p>
            <a:r>
              <a:rPr lang="sr-Latn-ME" sz="2400" dirty="0" smtClean="0">
                <a:solidFill>
                  <a:schemeClr val="bg1"/>
                </a:solidFill>
              </a:rPr>
              <a:t>Izvršeno </a:t>
            </a:r>
            <a:r>
              <a:rPr lang="en-US" sz="2400" b="1" dirty="0">
                <a:solidFill>
                  <a:srgbClr val="E4B038"/>
                </a:solidFill>
              </a:rPr>
              <a:t>10.768 </a:t>
            </a:r>
            <a:r>
              <a:rPr lang="sr-Latn-ME" sz="2400" b="1" dirty="0" smtClean="0">
                <a:solidFill>
                  <a:srgbClr val="E4B038"/>
                </a:solidFill>
              </a:rPr>
              <a:t> </a:t>
            </a:r>
            <a:r>
              <a:rPr lang="sr-Latn-ME" sz="2400" b="1" dirty="0" smtClean="0">
                <a:solidFill>
                  <a:schemeClr val="bg1"/>
                </a:solidFill>
              </a:rPr>
              <a:t>kontrola</a:t>
            </a:r>
          </a:p>
          <a:p>
            <a:r>
              <a:rPr lang="sr-Latn-ME" sz="2400" dirty="0" smtClean="0">
                <a:solidFill>
                  <a:schemeClr val="bg1"/>
                </a:solidFill>
              </a:rPr>
              <a:t>Utvrđeno </a:t>
            </a:r>
            <a:r>
              <a:rPr lang="en-US" sz="2400" b="1" dirty="0" smtClean="0">
                <a:solidFill>
                  <a:srgbClr val="E4B038"/>
                </a:solidFill>
              </a:rPr>
              <a:t>5.293</a:t>
            </a:r>
            <a:r>
              <a:rPr lang="sr-Latn-ME" sz="2400" b="1" dirty="0" smtClean="0">
                <a:solidFill>
                  <a:schemeClr val="bg1"/>
                </a:solidFill>
              </a:rPr>
              <a:t> nepravilnosti</a:t>
            </a:r>
          </a:p>
          <a:p>
            <a:r>
              <a:rPr lang="sr-Latn-ME" sz="2400" dirty="0" smtClean="0">
                <a:solidFill>
                  <a:schemeClr val="bg1"/>
                </a:solidFill>
              </a:rPr>
              <a:t>Izdato </a:t>
            </a:r>
            <a:r>
              <a:rPr lang="en-US" sz="2400" b="1" dirty="0" smtClean="0">
                <a:solidFill>
                  <a:srgbClr val="E4B038"/>
                </a:solidFill>
              </a:rPr>
              <a:t>3</a:t>
            </a:r>
            <a:r>
              <a:rPr lang="sr-Latn-ME" sz="2400" b="1" dirty="0" smtClean="0">
                <a:solidFill>
                  <a:srgbClr val="E4B038"/>
                </a:solidFill>
              </a:rPr>
              <a:t>.</a:t>
            </a:r>
            <a:r>
              <a:rPr lang="en-US" sz="2400" b="1" dirty="0" smtClean="0">
                <a:solidFill>
                  <a:srgbClr val="E4B038"/>
                </a:solidFill>
              </a:rPr>
              <a:t>868</a:t>
            </a:r>
            <a:r>
              <a:rPr lang="en-US" sz="2400" dirty="0" smtClean="0">
                <a:solidFill>
                  <a:srgbClr val="E4B038"/>
                </a:solidFill>
              </a:rPr>
              <a:t> </a:t>
            </a:r>
            <a:r>
              <a:rPr lang="sr-Latn-ME" sz="2400" dirty="0" smtClean="0">
                <a:solidFill>
                  <a:schemeClr val="bg1"/>
                </a:solidFill>
              </a:rPr>
              <a:t> </a:t>
            </a:r>
            <a:r>
              <a:rPr lang="sr-Latn-ME" sz="2400" b="1" dirty="0" smtClean="0">
                <a:solidFill>
                  <a:schemeClr val="bg1"/>
                </a:solidFill>
              </a:rPr>
              <a:t>prekršajnih naloga </a:t>
            </a:r>
            <a:r>
              <a:rPr lang="sr-Latn-ME" sz="2400" dirty="0" smtClean="0">
                <a:solidFill>
                  <a:schemeClr val="bg1"/>
                </a:solidFill>
              </a:rPr>
              <a:t>u iznosu od </a:t>
            </a:r>
            <a:r>
              <a:rPr lang="en-US" sz="2400" b="1" dirty="0" smtClean="0">
                <a:solidFill>
                  <a:srgbClr val="E4B038"/>
                </a:solidFill>
              </a:rPr>
              <a:t>1.051</a:t>
            </a:r>
            <a:r>
              <a:rPr lang="sr-Latn-ME" sz="2400" b="1" dirty="0" smtClean="0">
                <a:solidFill>
                  <a:srgbClr val="E4B038"/>
                </a:solidFill>
              </a:rPr>
              <a:t>.</a:t>
            </a:r>
            <a:r>
              <a:rPr lang="en-US" sz="2400" b="1" dirty="0" smtClean="0">
                <a:solidFill>
                  <a:srgbClr val="E4B038"/>
                </a:solidFill>
              </a:rPr>
              <a:t>189,00€</a:t>
            </a:r>
            <a:endParaRPr lang="sr-Latn-ME" sz="2400" b="1" dirty="0" smtClean="0">
              <a:solidFill>
                <a:srgbClr val="E4B038"/>
              </a:solidFill>
            </a:endParaRPr>
          </a:p>
        </p:txBody>
      </p:sp>
      <p:pic>
        <p:nvPicPr>
          <p:cNvPr id="4" name="Picture 3" descr="Grb CG na crvenoj pozadin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116632"/>
            <a:ext cx="1223492" cy="1428736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53336"/>
            <a:ext cx="9144000" cy="19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039" y="6453336"/>
            <a:ext cx="9059863" cy="487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57727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71604" y="-142900"/>
            <a:ext cx="7286644" cy="1643074"/>
          </a:xfrm>
        </p:spPr>
        <p:txBody>
          <a:bodyPr>
            <a:normAutofit/>
          </a:bodyPr>
          <a:lstStyle/>
          <a:p>
            <a:r>
              <a:rPr lang="hr-HR" sz="3600" dirty="0" smtClean="0">
                <a:solidFill>
                  <a:srgbClr val="E4B038"/>
                </a:solidFill>
                <a:latin typeface="Calisto MT" pitchFamily="18" charset="0"/>
              </a:rPr>
              <a:t>VLADA CRNE GORE</a:t>
            </a:r>
            <a:r>
              <a:rPr lang="hr-HR" sz="5400" dirty="0">
                <a:solidFill>
                  <a:srgbClr val="E4B038"/>
                </a:solidFill>
                <a:latin typeface="Calisto MT" pitchFamily="18" charset="0"/>
              </a:rPr>
              <a:t/>
            </a:r>
            <a:br>
              <a:rPr lang="hr-HR" sz="5400" dirty="0">
                <a:solidFill>
                  <a:srgbClr val="E4B038"/>
                </a:solidFill>
                <a:latin typeface="Calisto MT" pitchFamily="18" charset="0"/>
              </a:rPr>
            </a:br>
            <a:r>
              <a:rPr lang="hr-HR" sz="1100" dirty="0" smtClean="0">
                <a:solidFill>
                  <a:srgbClr val="E4B038"/>
                </a:solidFill>
                <a:latin typeface="Calisto MT" pitchFamily="18" charset="0"/>
              </a:rPr>
              <a:t/>
            </a:r>
            <a:br>
              <a:rPr lang="hr-HR" sz="1100" dirty="0" smtClean="0">
                <a:solidFill>
                  <a:srgbClr val="E4B038"/>
                </a:solidFill>
                <a:latin typeface="Calisto MT" pitchFamily="18" charset="0"/>
              </a:rPr>
            </a:br>
            <a:r>
              <a:rPr lang="hr-HR" sz="2000" cap="all" dirty="0" smtClean="0">
                <a:solidFill>
                  <a:srgbClr val="E4B038"/>
                </a:solidFill>
                <a:latin typeface="Calisto MT" pitchFamily="18" charset="0"/>
              </a:rPr>
              <a:t>UPRAVA ZA INSPEKCIJSKE POSLOVE</a:t>
            </a:r>
            <a:endParaRPr lang="sr-Latn-CS" sz="2000" cap="all" dirty="0">
              <a:solidFill>
                <a:srgbClr val="E4B038"/>
              </a:solidFill>
              <a:latin typeface="Calisto MT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6500834"/>
            <a:ext cx="9144000" cy="428628"/>
          </a:xfrm>
        </p:spPr>
        <p:txBody>
          <a:bodyPr>
            <a:normAutofit/>
          </a:bodyPr>
          <a:lstStyle/>
          <a:p>
            <a:pPr algn="l"/>
            <a:r>
              <a:rPr lang="hr-HR" sz="1800" i="1" dirty="0" smtClean="0">
                <a:solidFill>
                  <a:srgbClr val="E4B038"/>
                </a:solidFill>
              </a:rPr>
              <a:t> dr Božidar Vuksanović, direktor Uprave                                                                10. </a:t>
            </a:r>
            <a:r>
              <a:rPr lang="hr-HR" sz="1800" i="1" dirty="0" smtClean="0">
                <a:solidFill>
                  <a:srgbClr val="E4B038"/>
                </a:solidFill>
              </a:rPr>
              <a:t>jul </a:t>
            </a:r>
            <a:r>
              <a:rPr lang="hr-HR" sz="1800" i="1" dirty="0" smtClean="0">
                <a:solidFill>
                  <a:srgbClr val="E4B038"/>
                </a:solidFill>
              </a:rPr>
              <a:t>2014. godine</a:t>
            </a:r>
            <a:endParaRPr lang="sr-Latn-CS" sz="1800" i="1" dirty="0">
              <a:solidFill>
                <a:srgbClr val="E4B038"/>
              </a:solidFill>
            </a:endParaRPr>
          </a:p>
        </p:txBody>
      </p:sp>
      <p:pic>
        <p:nvPicPr>
          <p:cNvPr id="4" name="Picture 3" descr="Grb CG na crvenoj pozadin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0"/>
            <a:ext cx="1223492" cy="1428736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0" y="6500834"/>
            <a:ext cx="9144000" cy="1588"/>
          </a:xfrm>
          <a:prstGeom prst="line">
            <a:avLst/>
          </a:prstGeom>
          <a:ln>
            <a:solidFill>
              <a:srgbClr val="E4B0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57158" y="1434400"/>
            <a:ext cx="8786842" cy="51629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3200" b="1" u="sng" dirty="0" smtClean="0">
                <a:solidFill>
                  <a:schemeClr val="bg1"/>
                </a:solidFill>
              </a:rPr>
              <a:t>Ciljevi Uprave za inspekcijske </a:t>
            </a:r>
            <a:r>
              <a:rPr lang="hr-HR" sz="3200" b="1" u="sng" dirty="0" smtClean="0">
                <a:solidFill>
                  <a:schemeClr val="bg1"/>
                </a:solidFill>
              </a:rPr>
              <a:t>poslove</a:t>
            </a:r>
          </a:p>
          <a:p>
            <a:endParaRPr lang="hr-HR" sz="1600" b="1" u="sng" dirty="0" smtClean="0">
              <a:solidFill>
                <a:schemeClr val="bg1"/>
              </a:solidFill>
            </a:endParaRPr>
          </a:p>
          <a:p>
            <a:pPr marL="457200" indent="-457200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vi-VN" sz="2200" dirty="0" smtClean="0">
                <a:solidFill>
                  <a:schemeClr val="bg1"/>
                </a:solidFill>
                <a:latin typeface="Calibri" pitchFamily="34" charset="0"/>
              </a:rPr>
              <a:t>povećanje legalnog prometa robe i usluga i njihove bezbj</a:t>
            </a:r>
            <a:r>
              <a:rPr lang="hr-HR" sz="2200" dirty="0" smtClean="0">
                <a:solidFill>
                  <a:schemeClr val="bg1"/>
                </a:solidFill>
                <a:latin typeface="Calibri" pitchFamily="34" charset="0"/>
              </a:rPr>
              <a:t>edn.</a:t>
            </a:r>
            <a:r>
              <a:rPr lang="vi-VN" sz="2200" dirty="0" smtClean="0">
                <a:solidFill>
                  <a:schemeClr val="bg1"/>
                </a:solidFill>
                <a:latin typeface="Calibri" pitchFamily="34" charset="0"/>
              </a:rPr>
              <a:t> i kvaliteta;</a:t>
            </a:r>
          </a:p>
          <a:p>
            <a:pPr marL="457200" indent="-457200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vi-VN" sz="2200" dirty="0" smtClean="0">
                <a:solidFill>
                  <a:schemeClr val="bg1"/>
                </a:solidFill>
                <a:latin typeface="Calibri" pitchFamily="34" charset="0"/>
              </a:rPr>
              <a:t>podizanje nivoa zdravstvene zaštite stanovništva kroz povećanje legalnosti, kvaliteta i efikasnosti zdravstvenih usluga, bezbjednosti proizvodnje i prometa lijekova, hrane i vode, itd.;</a:t>
            </a:r>
          </a:p>
          <a:p>
            <a:pPr marL="457200" indent="-457200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vi-VN" sz="2200" dirty="0" smtClean="0">
                <a:solidFill>
                  <a:schemeClr val="bg1"/>
                </a:solidFill>
                <a:latin typeface="Calibri" pitchFamily="34" charset="0"/>
              </a:rPr>
              <a:t>povećanje zdravstvene zaštite životinja kroz podizanje kvaliteta i efikasnosti veterinarske djelatnosti i povećanje legalnosti i kvaliteta proizvodnje i prometa veterinarskih lijekova, prometa životinja, hrane za životinje itd;</a:t>
            </a:r>
          </a:p>
          <a:p>
            <a:pPr marL="457200" indent="-457200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vi-VN" sz="2200" dirty="0" smtClean="0">
                <a:solidFill>
                  <a:schemeClr val="bg1"/>
                </a:solidFill>
                <a:latin typeface="Calibri" pitchFamily="34" charset="0"/>
              </a:rPr>
              <a:t>povećanje nivoa zaštite poljoprivrednog zemljišta, šuma i divljači, povećanje legalnosti proizvodnje, upotrebe i prometa poljoprivrednih proizvoda i repromaterijala i proizvodnje i prometa u oblasti šumarstava i drvne industrije;</a:t>
            </a:r>
            <a:endParaRPr lang="hr-HR" sz="20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71604" y="-142900"/>
            <a:ext cx="7286644" cy="1643074"/>
          </a:xfrm>
        </p:spPr>
        <p:txBody>
          <a:bodyPr>
            <a:normAutofit/>
          </a:bodyPr>
          <a:lstStyle/>
          <a:p>
            <a:r>
              <a:rPr lang="hr-HR" sz="3600" dirty="0" smtClean="0">
                <a:solidFill>
                  <a:srgbClr val="E4B038"/>
                </a:solidFill>
                <a:latin typeface="Calisto MT" pitchFamily="18" charset="0"/>
              </a:rPr>
              <a:t>VLADA CRNE GORE</a:t>
            </a:r>
            <a:r>
              <a:rPr lang="hr-HR" sz="5400" dirty="0">
                <a:solidFill>
                  <a:srgbClr val="E4B038"/>
                </a:solidFill>
                <a:latin typeface="Calisto MT" pitchFamily="18" charset="0"/>
              </a:rPr>
              <a:t/>
            </a:r>
            <a:br>
              <a:rPr lang="hr-HR" sz="5400" dirty="0">
                <a:solidFill>
                  <a:srgbClr val="E4B038"/>
                </a:solidFill>
                <a:latin typeface="Calisto MT" pitchFamily="18" charset="0"/>
              </a:rPr>
            </a:br>
            <a:r>
              <a:rPr lang="hr-HR" sz="1100" dirty="0" smtClean="0">
                <a:solidFill>
                  <a:srgbClr val="E4B038"/>
                </a:solidFill>
                <a:latin typeface="Calisto MT" pitchFamily="18" charset="0"/>
              </a:rPr>
              <a:t/>
            </a:r>
            <a:br>
              <a:rPr lang="hr-HR" sz="1100" dirty="0" smtClean="0">
                <a:solidFill>
                  <a:srgbClr val="E4B038"/>
                </a:solidFill>
                <a:latin typeface="Calisto MT" pitchFamily="18" charset="0"/>
              </a:rPr>
            </a:br>
            <a:r>
              <a:rPr lang="hr-HR" sz="2000" cap="all" dirty="0" smtClean="0">
                <a:solidFill>
                  <a:srgbClr val="E4B038"/>
                </a:solidFill>
                <a:latin typeface="Calisto MT" pitchFamily="18" charset="0"/>
              </a:rPr>
              <a:t>UPRAVA ZA INSPEKCIJSKE POSLOVE</a:t>
            </a:r>
            <a:endParaRPr lang="sr-Latn-CS" sz="2000" cap="all" dirty="0">
              <a:solidFill>
                <a:srgbClr val="E4B038"/>
              </a:solidFill>
              <a:latin typeface="Calisto MT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6500834"/>
            <a:ext cx="9144000" cy="428628"/>
          </a:xfrm>
        </p:spPr>
        <p:txBody>
          <a:bodyPr>
            <a:normAutofit/>
          </a:bodyPr>
          <a:lstStyle/>
          <a:p>
            <a:pPr algn="l"/>
            <a:r>
              <a:rPr lang="hr-HR" sz="1800" i="1" dirty="0" smtClean="0">
                <a:solidFill>
                  <a:srgbClr val="E4B038"/>
                </a:solidFill>
              </a:rPr>
              <a:t> dr Božidar Vuksanović, direktor Uprave                                                                10. </a:t>
            </a:r>
            <a:r>
              <a:rPr lang="hr-HR" sz="1800" i="1" dirty="0" smtClean="0">
                <a:solidFill>
                  <a:srgbClr val="E4B038"/>
                </a:solidFill>
              </a:rPr>
              <a:t>jul </a:t>
            </a:r>
            <a:r>
              <a:rPr lang="hr-HR" sz="1800" i="1" dirty="0" smtClean="0">
                <a:solidFill>
                  <a:srgbClr val="E4B038"/>
                </a:solidFill>
              </a:rPr>
              <a:t>2014. godine</a:t>
            </a:r>
            <a:endParaRPr lang="sr-Latn-CS" sz="1800" i="1" dirty="0">
              <a:solidFill>
                <a:srgbClr val="E4B038"/>
              </a:solidFill>
            </a:endParaRPr>
          </a:p>
        </p:txBody>
      </p:sp>
      <p:pic>
        <p:nvPicPr>
          <p:cNvPr id="4" name="Picture 3" descr="Grb CG na crvenoj pozadin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0"/>
            <a:ext cx="1223492" cy="1428736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0" y="6500834"/>
            <a:ext cx="9144000" cy="1588"/>
          </a:xfrm>
          <a:prstGeom prst="line">
            <a:avLst/>
          </a:prstGeom>
          <a:ln>
            <a:solidFill>
              <a:srgbClr val="E4B0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57158" y="1484784"/>
            <a:ext cx="8786842" cy="49782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3200" b="1" u="sng" dirty="0" smtClean="0">
                <a:solidFill>
                  <a:schemeClr val="bg1"/>
                </a:solidFill>
              </a:rPr>
              <a:t>Ciljevi Uprave za inspekcijske poslove (nastavak</a:t>
            </a:r>
            <a:r>
              <a:rPr lang="hr-HR" sz="3200" b="1" u="sng" dirty="0" smtClean="0">
                <a:solidFill>
                  <a:schemeClr val="bg1"/>
                </a:solidFill>
              </a:rPr>
              <a:t>)</a:t>
            </a:r>
          </a:p>
          <a:p>
            <a:endParaRPr lang="hr-HR" sz="1600" b="1" dirty="0" smtClean="0">
              <a:solidFill>
                <a:schemeClr val="bg1"/>
              </a:solidFill>
            </a:endParaRPr>
          </a:p>
          <a:p>
            <a:pPr marL="457200" indent="-457200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vi-VN" sz="2200" dirty="0" smtClean="0">
                <a:solidFill>
                  <a:schemeClr val="bg1"/>
                </a:solidFill>
                <a:latin typeface="Calibri" pitchFamily="34" charset="0"/>
              </a:rPr>
              <a:t>povećanje zaštite voda i obezbjeđivanje visokih standarda vodosnabdijevanja stanovništva;</a:t>
            </a:r>
          </a:p>
          <a:p>
            <a:pPr marL="457200" indent="-457200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vi-VN" sz="2200" dirty="0" smtClean="0">
                <a:solidFill>
                  <a:schemeClr val="bg1"/>
                </a:solidFill>
                <a:latin typeface="Calibri" pitchFamily="34" charset="0"/>
              </a:rPr>
              <a:t>povećanje sigurnosti i kvaliteta tehničkih sistema u oblasti elektroenergetike, termoenergetike, elektronskih komunikacija, informatičkog društva, sistema metrologije, rudarstva i geologije;</a:t>
            </a:r>
          </a:p>
          <a:p>
            <a:pPr marL="457200" indent="-457200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vi-VN" sz="2200" dirty="0" smtClean="0">
                <a:solidFill>
                  <a:schemeClr val="bg1"/>
                </a:solidFill>
                <a:latin typeface="Calibri" pitchFamily="34" charset="0"/>
              </a:rPr>
              <a:t>povećanje legalnosti i kvaliteta prostornog i urbanističkog planiranja, kvaliteta i sigurnosti građenja i stanovanja,</a:t>
            </a:r>
          </a:p>
          <a:p>
            <a:pPr marL="457200" indent="-457200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vi-VN" sz="2200" dirty="0" smtClean="0">
                <a:solidFill>
                  <a:schemeClr val="bg1"/>
                </a:solidFill>
                <a:latin typeface="Calibri" pitchFamily="34" charset="0"/>
              </a:rPr>
              <a:t>povećanje poštovanja ekoloških standarda;</a:t>
            </a:r>
          </a:p>
          <a:p>
            <a:pPr marL="457200" indent="-457200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vi-VN" sz="2200" dirty="0" smtClean="0">
                <a:solidFill>
                  <a:schemeClr val="bg1"/>
                </a:solidFill>
                <a:latin typeface="Calibri" pitchFamily="34" charset="0"/>
              </a:rPr>
              <a:t>povećanje legalnosti u oblasti zapošljavanja i radnih odnosa uopšte, kao i povećanje sigurnosti i zaštite na radu;</a:t>
            </a:r>
          </a:p>
          <a:p>
            <a:pPr marL="457200" indent="-457200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vi-VN" sz="2200" dirty="0" smtClean="0">
                <a:solidFill>
                  <a:schemeClr val="bg1"/>
                </a:solidFill>
                <a:latin typeface="Calibri" pitchFamily="34" charset="0"/>
              </a:rPr>
              <a:t>povećanje legalnosti u oblasti javnih nabavki, igara na sreću itd.</a:t>
            </a:r>
            <a:r>
              <a:rPr lang="pl-PL" sz="2000" dirty="0" smtClean="0">
                <a:solidFill>
                  <a:schemeClr val="bg1"/>
                </a:solidFill>
              </a:rPr>
              <a:t>	</a:t>
            </a:r>
            <a:endParaRPr lang="hr-HR" sz="20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71604" y="-142900"/>
            <a:ext cx="7286644" cy="1643074"/>
          </a:xfrm>
        </p:spPr>
        <p:txBody>
          <a:bodyPr>
            <a:normAutofit/>
          </a:bodyPr>
          <a:lstStyle/>
          <a:p>
            <a:r>
              <a:rPr lang="hr-HR" sz="3600" dirty="0" smtClean="0">
                <a:solidFill>
                  <a:srgbClr val="E4B038"/>
                </a:solidFill>
                <a:latin typeface="Calisto MT" pitchFamily="18" charset="0"/>
              </a:rPr>
              <a:t>VLADA CRNE GORE</a:t>
            </a:r>
            <a:r>
              <a:rPr lang="hr-HR" sz="5400" dirty="0">
                <a:solidFill>
                  <a:srgbClr val="E4B038"/>
                </a:solidFill>
                <a:latin typeface="Calisto MT" pitchFamily="18" charset="0"/>
              </a:rPr>
              <a:t/>
            </a:r>
            <a:br>
              <a:rPr lang="hr-HR" sz="5400" dirty="0">
                <a:solidFill>
                  <a:srgbClr val="E4B038"/>
                </a:solidFill>
                <a:latin typeface="Calisto MT" pitchFamily="18" charset="0"/>
              </a:rPr>
            </a:br>
            <a:r>
              <a:rPr lang="hr-HR" sz="1100" dirty="0" smtClean="0">
                <a:solidFill>
                  <a:srgbClr val="E4B038"/>
                </a:solidFill>
                <a:latin typeface="Calisto MT" pitchFamily="18" charset="0"/>
              </a:rPr>
              <a:t/>
            </a:r>
            <a:br>
              <a:rPr lang="hr-HR" sz="1100" dirty="0" smtClean="0">
                <a:solidFill>
                  <a:srgbClr val="E4B038"/>
                </a:solidFill>
                <a:latin typeface="Calisto MT" pitchFamily="18" charset="0"/>
              </a:rPr>
            </a:br>
            <a:r>
              <a:rPr lang="hr-HR" sz="2000" cap="all" dirty="0" smtClean="0">
                <a:solidFill>
                  <a:srgbClr val="E4B038"/>
                </a:solidFill>
                <a:latin typeface="Calisto MT" pitchFamily="18" charset="0"/>
              </a:rPr>
              <a:t>UPRAVA ZA INSPEKCIJSKE POSLOVE</a:t>
            </a:r>
            <a:endParaRPr lang="sr-Latn-CS" sz="2000" cap="all" dirty="0">
              <a:solidFill>
                <a:srgbClr val="E4B038"/>
              </a:solidFill>
              <a:latin typeface="Calisto MT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6500834"/>
            <a:ext cx="9144000" cy="428628"/>
          </a:xfrm>
        </p:spPr>
        <p:txBody>
          <a:bodyPr>
            <a:normAutofit/>
          </a:bodyPr>
          <a:lstStyle/>
          <a:p>
            <a:pPr algn="l"/>
            <a:r>
              <a:rPr lang="hr-HR" sz="1800" i="1" dirty="0" smtClean="0">
                <a:solidFill>
                  <a:srgbClr val="E4B038"/>
                </a:solidFill>
              </a:rPr>
              <a:t> dr Božidar Vuksanović, direktor Uprave                                                                10. </a:t>
            </a:r>
            <a:r>
              <a:rPr lang="hr-HR" sz="1800" i="1" dirty="0" smtClean="0">
                <a:solidFill>
                  <a:srgbClr val="E4B038"/>
                </a:solidFill>
              </a:rPr>
              <a:t>jul </a:t>
            </a:r>
            <a:r>
              <a:rPr lang="hr-HR" sz="1800" i="1" dirty="0" smtClean="0">
                <a:solidFill>
                  <a:srgbClr val="E4B038"/>
                </a:solidFill>
              </a:rPr>
              <a:t>2014. godine</a:t>
            </a:r>
            <a:endParaRPr lang="sr-Latn-CS" sz="1800" i="1" dirty="0">
              <a:solidFill>
                <a:srgbClr val="E4B038"/>
              </a:solidFill>
            </a:endParaRPr>
          </a:p>
        </p:txBody>
      </p:sp>
      <p:pic>
        <p:nvPicPr>
          <p:cNvPr id="4" name="Picture 3" descr="Grb CG na crvenoj pozadin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0"/>
            <a:ext cx="1223492" cy="1428736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0" y="6500834"/>
            <a:ext cx="9144000" cy="1588"/>
          </a:xfrm>
          <a:prstGeom prst="line">
            <a:avLst/>
          </a:prstGeom>
          <a:ln>
            <a:solidFill>
              <a:srgbClr val="E4B0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57158" y="1643051"/>
            <a:ext cx="8786842" cy="52552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3200" b="1" dirty="0" smtClean="0">
                <a:solidFill>
                  <a:schemeClr val="bg1"/>
                </a:solidFill>
              </a:rPr>
              <a:t>Komunikacija sa građanima i transparentnost rada</a:t>
            </a:r>
          </a:p>
          <a:p>
            <a:pPr marL="457200" indent="-457200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hr-HR" sz="2200" dirty="0" smtClean="0">
                <a:solidFill>
                  <a:schemeClr val="bg1"/>
                </a:solidFill>
                <a:latin typeface="Calibri" pitchFamily="34" charset="0"/>
              </a:rPr>
              <a:t>Saradnja sa asocijacijama privrednika, nevladinim sektorom</a:t>
            </a:r>
            <a:r>
              <a:rPr lang="hr-HR" sz="2200" dirty="0" smtClean="0">
                <a:solidFill>
                  <a:schemeClr val="bg1"/>
                </a:solidFill>
                <a:latin typeface="Calibri" pitchFamily="34" charset="0"/>
              </a:rPr>
              <a:t>, lokalnim upravama, </a:t>
            </a:r>
            <a:r>
              <a:rPr lang="hr-HR" sz="2200" dirty="0" smtClean="0">
                <a:solidFill>
                  <a:schemeClr val="bg1"/>
                </a:solidFill>
                <a:latin typeface="Calibri" pitchFamily="34" charset="0"/>
              </a:rPr>
              <a:t>drugim institucijama i organima...</a:t>
            </a:r>
            <a:r>
              <a:rPr lang="vi-VN" sz="2200" dirty="0" smtClean="0">
                <a:solidFill>
                  <a:schemeClr val="bg1"/>
                </a:solidFill>
                <a:latin typeface="Calibri" pitchFamily="34" charset="0"/>
              </a:rPr>
              <a:t>;</a:t>
            </a:r>
          </a:p>
          <a:p>
            <a:pPr marL="457200" indent="-457200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hr-HR" sz="2200" dirty="0" smtClean="0">
                <a:solidFill>
                  <a:schemeClr val="bg1"/>
                </a:solidFill>
                <a:latin typeface="Calibri" pitchFamily="34" charset="0"/>
              </a:rPr>
              <a:t>učešće na okruglim stolovima i drugim skupovima;</a:t>
            </a:r>
          </a:p>
          <a:p>
            <a:pPr marL="457200" indent="-457200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hr-HR" sz="2200" dirty="0" smtClean="0">
                <a:solidFill>
                  <a:schemeClr val="bg1"/>
                </a:solidFill>
                <a:latin typeface="Calibri" pitchFamily="34" charset="0"/>
              </a:rPr>
              <a:t>direktna komunikacija:</a:t>
            </a:r>
          </a:p>
          <a:p>
            <a:pPr marL="1371600" lvl="2" indent="-457200"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hr-HR" sz="2200" b="1" dirty="0" smtClean="0">
                <a:solidFill>
                  <a:srgbClr val="E4B038"/>
                </a:solidFill>
                <a:latin typeface="Calibri" pitchFamily="34" charset="0"/>
              </a:rPr>
              <a:t>internet sajtovi: </a:t>
            </a:r>
            <a:r>
              <a:rPr lang="pt-BR" sz="2200" b="1" dirty="0" smtClean="0">
                <a:solidFill>
                  <a:srgbClr val="E4B038"/>
                </a:solidFill>
                <a:latin typeface="Calibri" pitchFamily="34" charset="0"/>
              </a:rPr>
              <a:t>www.uip.gov.me; </a:t>
            </a:r>
            <a:r>
              <a:rPr lang="pt-BR" sz="2200" b="1" dirty="0" smtClean="0">
                <a:solidFill>
                  <a:srgbClr val="E4B038"/>
                </a:solidFill>
                <a:latin typeface="Calibri" pitchFamily="34" charset="0"/>
              </a:rPr>
              <a:t>www.potrosac.me;</a:t>
            </a:r>
            <a:endParaRPr lang="hr-HR" sz="2200" b="1" dirty="0" smtClean="0">
              <a:solidFill>
                <a:srgbClr val="E4B038"/>
              </a:solidFill>
              <a:latin typeface="Calibri" pitchFamily="34" charset="0"/>
            </a:endParaRPr>
          </a:p>
          <a:p>
            <a:pPr marL="1371600" lvl="2" indent="-457200">
              <a:spcBef>
                <a:spcPts val="300"/>
              </a:spcBef>
              <a:spcAft>
                <a:spcPts val="300"/>
              </a:spcAft>
            </a:pPr>
            <a:r>
              <a:rPr lang="hr-HR" sz="2200" b="1" dirty="0" smtClean="0">
                <a:solidFill>
                  <a:srgbClr val="E4B038"/>
                </a:solidFill>
                <a:latin typeface="Calibri" pitchFamily="34" charset="0"/>
              </a:rPr>
              <a:t>2.	</a:t>
            </a:r>
            <a:r>
              <a:rPr lang="hr-HR" sz="2200" b="1" dirty="0" smtClean="0">
                <a:solidFill>
                  <a:srgbClr val="E4B038"/>
                </a:solidFill>
                <a:latin typeface="Calibri" pitchFamily="34" charset="0"/>
              </a:rPr>
              <a:t>e-mail za inicijative građana</a:t>
            </a:r>
            <a:r>
              <a:rPr lang="pt-BR" sz="2200" b="1" dirty="0" smtClean="0">
                <a:solidFill>
                  <a:srgbClr val="E4B038"/>
                </a:solidFill>
                <a:latin typeface="Calibri" pitchFamily="34" charset="0"/>
              </a:rPr>
              <a:t>: prijav</a:t>
            </a:r>
            <a:r>
              <a:rPr lang="sr-Latn-ME" sz="2200" b="1" dirty="0" smtClean="0">
                <a:solidFill>
                  <a:srgbClr val="E4B038"/>
                </a:solidFill>
                <a:latin typeface="Calibri" pitchFamily="34" charset="0"/>
              </a:rPr>
              <a:t>e</a:t>
            </a:r>
            <a:r>
              <a:rPr lang="pt-BR" sz="2200" b="1" dirty="0" smtClean="0">
                <a:solidFill>
                  <a:srgbClr val="E4B038"/>
                </a:solidFill>
                <a:latin typeface="Calibri" pitchFamily="34" charset="0"/>
              </a:rPr>
              <a:t>@uip.gov.me</a:t>
            </a:r>
            <a:r>
              <a:rPr lang="hr-HR" sz="2200" b="1" dirty="0" smtClean="0">
                <a:solidFill>
                  <a:srgbClr val="E4B038"/>
                </a:solidFill>
                <a:latin typeface="Calibri" pitchFamily="34" charset="0"/>
              </a:rPr>
              <a:t>;</a:t>
            </a:r>
            <a:endParaRPr lang="hr-HR" sz="2200" b="1" dirty="0" smtClean="0">
              <a:solidFill>
                <a:srgbClr val="E4B038"/>
              </a:solidFill>
              <a:latin typeface="Calibri" pitchFamily="34" charset="0"/>
            </a:endParaRPr>
          </a:p>
          <a:p>
            <a:pPr marL="1371600" lvl="2" indent="-457200">
              <a:spcBef>
                <a:spcPts val="300"/>
              </a:spcBef>
              <a:spcAft>
                <a:spcPts val="300"/>
              </a:spcAft>
              <a:buAutoNum type="arabicPeriod" startAt="3"/>
            </a:pPr>
            <a:r>
              <a:rPr lang="hr-HR" sz="2200" b="1" dirty="0" smtClean="0">
                <a:solidFill>
                  <a:srgbClr val="E4B038"/>
                </a:solidFill>
                <a:latin typeface="Calibri" pitchFamily="34" charset="0"/>
              </a:rPr>
              <a:t>aplikacija </a:t>
            </a:r>
            <a:r>
              <a:rPr lang="hr-HR" sz="2200" b="1" dirty="0">
                <a:solidFill>
                  <a:srgbClr val="E4B038"/>
                </a:solidFill>
                <a:latin typeface="Calibri" pitchFamily="34" charset="0"/>
              </a:rPr>
              <a:t>„</a:t>
            </a:r>
            <a:r>
              <a:rPr lang="hr-HR" sz="2200" b="1" i="1" dirty="0">
                <a:solidFill>
                  <a:srgbClr val="E4B038"/>
                </a:solidFill>
                <a:latin typeface="Calibri" pitchFamily="34" charset="0"/>
              </a:rPr>
              <a:t>Budi </a:t>
            </a:r>
            <a:r>
              <a:rPr lang="hr-HR" sz="2200" b="1" i="1" dirty="0" smtClean="0">
                <a:solidFill>
                  <a:srgbClr val="E4B038"/>
                </a:solidFill>
                <a:latin typeface="Calibri" pitchFamily="34" charset="0"/>
              </a:rPr>
              <a:t>odgovoran” </a:t>
            </a:r>
            <a:r>
              <a:rPr lang="hr-HR" sz="2200" b="1" dirty="0" smtClean="0">
                <a:solidFill>
                  <a:srgbClr val="E4B038"/>
                </a:solidFill>
                <a:latin typeface="Calibri" pitchFamily="34" charset="0"/>
              </a:rPr>
              <a:t>za </a:t>
            </a:r>
            <a:r>
              <a:rPr lang="hr-HR" sz="2200" b="1" dirty="0">
                <a:solidFill>
                  <a:srgbClr val="E4B038"/>
                </a:solidFill>
                <a:latin typeface="Calibri" pitchFamily="34" charset="0"/>
              </a:rPr>
              <a:t>prijave preko sistema Android za mobilne </a:t>
            </a:r>
            <a:r>
              <a:rPr lang="hr-HR" sz="2200" b="1" dirty="0" smtClean="0">
                <a:solidFill>
                  <a:srgbClr val="E4B038"/>
                </a:solidFill>
                <a:latin typeface="Calibri" pitchFamily="34" charset="0"/>
              </a:rPr>
              <a:t>telefone</a:t>
            </a:r>
            <a:r>
              <a:rPr lang="hr-HR" sz="2200" b="1" dirty="0">
                <a:solidFill>
                  <a:srgbClr val="E4B038"/>
                </a:solidFill>
                <a:latin typeface="Calibri" pitchFamily="34" charset="0"/>
              </a:rPr>
              <a:t>;</a:t>
            </a:r>
            <a:endParaRPr lang="hr-HR" sz="2200" b="1" dirty="0" smtClean="0">
              <a:solidFill>
                <a:srgbClr val="E4B038"/>
              </a:solidFill>
              <a:latin typeface="Calibri" pitchFamily="34" charset="0"/>
            </a:endParaRPr>
          </a:p>
          <a:p>
            <a:pPr marL="1371600" lvl="2" indent="-457200">
              <a:spcBef>
                <a:spcPts val="300"/>
              </a:spcBef>
              <a:spcAft>
                <a:spcPts val="300"/>
              </a:spcAft>
              <a:buAutoNum type="arabicPeriod" startAt="3"/>
            </a:pPr>
            <a:r>
              <a:rPr lang="hr-HR" sz="2000" b="1" dirty="0" smtClean="0">
                <a:solidFill>
                  <a:srgbClr val="E4B038"/>
                </a:solidFill>
                <a:latin typeface="Calibri" pitchFamily="34" charset="0"/>
              </a:rPr>
              <a:t>Call </a:t>
            </a:r>
            <a:r>
              <a:rPr lang="hr-HR" sz="2000" b="1" dirty="0">
                <a:solidFill>
                  <a:srgbClr val="E4B038"/>
                </a:solidFill>
                <a:latin typeface="Calibri" pitchFamily="34" charset="0"/>
              </a:rPr>
              <a:t>Centar 080 555 </a:t>
            </a:r>
            <a:r>
              <a:rPr lang="hr-HR" sz="2000" b="1" dirty="0" smtClean="0">
                <a:solidFill>
                  <a:srgbClr val="E4B038"/>
                </a:solidFill>
                <a:latin typeface="Calibri" pitchFamily="34" charset="0"/>
              </a:rPr>
              <a:t>555.</a:t>
            </a:r>
          </a:p>
          <a:p>
            <a:pPr marL="1371600" lvl="2" indent="-457200">
              <a:spcBef>
                <a:spcPts val="300"/>
              </a:spcBef>
              <a:spcAft>
                <a:spcPts val="300"/>
              </a:spcAft>
              <a:buAutoNum type="arabicPeriod" startAt="3"/>
            </a:pPr>
            <a:endParaRPr lang="hr-HR" sz="2000" b="1" dirty="0">
              <a:solidFill>
                <a:srgbClr val="E4B038"/>
              </a:solidFill>
              <a:latin typeface="Calibri" pitchFamily="34" charset="0"/>
            </a:endParaRPr>
          </a:p>
          <a:p>
            <a:pPr marL="1371600" lvl="2" indent="-457200">
              <a:spcBef>
                <a:spcPts val="300"/>
              </a:spcBef>
              <a:spcAft>
                <a:spcPts val="300"/>
              </a:spcAft>
              <a:buAutoNum type="arabicPeriod" startAt="3"/>
            </a:pPr>
            <a:endParaRPr lang="hr-HR" sz="2000" b="1" dirty="0">
              <a:solidFill>
                <a:srgbClr val="E4B038"/>
              </a:solidFill>
              <a:latin typeface="Calibri" pitchFamily="34" charset="0"/>
            </a:endParaRPr>
          </a:p>
          <a:p>
            <a:pPr marL="1371600" lvl="2" indent="-457200">
              <a:spcBef>
                <a:spcPts val="300"/>
              </a:spcBef>
              <a:spcAft>
                <a:spcPts val="300"/>
              </a:spcAft>
            </a:pPr>
            <a:endParaRPr lang="hr-HR" sz="2000" b="1" dirty="0" smtClean="0">
              <a:solidFill>
                <a:srgbClr val="E4B038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372</TotalTime>
  <Words>526</Words>
  <Application>Microsoft Office PowerPoint</Application>
  <PresentationFormat>On-screen Show (4:3)</PresentationFormat>
  <Paragraphs>73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VLADA CRNE GORE  UPRAVA ZA INSPEKCIJSKE POSLOVE</vt:lpstr>
      <vt:lpstr>VLADA CRNE GORE  UPRAVA ZA INSPEKCIJSKE POSLOVE</vt:lpstr>
      <vt:lpstr>VLADA CRNE GORE  UPRAVA ZA INSPEKCIJSKE POSLOVE</vt:lpstr>
      <vt:lpstr>VLADA CRNE GORE  UPRAVA ZA INSPEKCIJSKE POSLOVE</vt:lpstr>
      <vt:lpstr>       VLADA CRNE GORE                              UPRAVA ZA INSPEKCIJSKE POSLOVE</vt:lpstr>
      <vt:lpstr>VLADA CRNE GORE  UPRAVA ZA INSPEKCIJSKE POSLOVE</vt:lpstr>
      <vt:lpstr>VLADA CRNE GORE  UPRAVA ZA INSPEKCIJSKE POSLOVE</vt:lpstr>
      <vt:lpstr>VLADA CRNE GORE  UPRAVA ZA INSPEKCIJSKE POSLOVE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VLADA CRNE GORE  Savjet za privatizaciju i kapitalne projekte</dc:title>
  <dc:creator>Srdjan Kusovac</dc:creator>
  <cp:lastModifiedBy>Iva Cukic</cp:lastModifiedBy>
  <cp:revision>94</cp:revision>
  <dcterms:created xsi:type="dcterms:W3CDTF">2013-10-24T01:46:13Z</dcterms:created>
  <dcterms:modified xsi:type="dcterms:W3CDTF">2014-07-10T09:52:21Z</dcterms:modified>
</cp:coreProperties>
</file>