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B038"/>
    <a:srgbClr val="A203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1068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24.7.2014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24.7.2014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24.7.2014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24.7.2014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24.7.2014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24.7.2014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24.7.2014</a:t>
            </a:fld>
            <a:endParaRPr lang="sr-Latn-C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24.7.2014</a:t>
            </a:fld>
            <a:endParaRPr lang="sr-Latn-C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24.7.2014</a:t>
            </a:fld>
            <a:endParaRPr lang="sr-Latn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24.7.2014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24.7.2014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203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C167F-35BE-4FA9-91D1-79B02A5AE8B4}" type="datetimeFigureOut">
              <a:rPr lang="sr-Latn-CS" smtClean="0"/>
              <a:pPr/>
              <a:t>24.7.2014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8314" y="404664"/>
            <a:ext cx="6875686" cy="1451560"/>
          </a:xfrm>
        </p:spPr>
        <p:txBody>
          <a:bodyPr>
            <a:normAutofit fontScale="90000"/>
          </a:bodyPr>
          <a:lstStyle/>
          <a:p>
            <a:r>
              <a:rPr lang="hr-HR" sz="54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r>
              <a:rPr lang="hr-HR" sz="5400" dirty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5400" dirty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3100" cap="all" dirty="0" smtClean="0">
                <a:solidFill>
                  <a:srgbClr val="E4B038"/>
                </a:solidFill>
                <a:latin typeface="Calisto MT" pitchFamily="18" charset="0"/>
              </a:rPr>
              <a:t>Ministarstvo finansija</a:t>
            </a:r>
            <a:endParaRPr lang="sr-Latn-CS" sz="3100" cap="all" dirty="0">
              <a:solidFill>
                <a:srgbClr val="E4B038"/>
              </a:solidFill>
              <a:latin typeface="Calisto M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3037" y="4857760"/>
            <a:ext cx="6400800" cy="1257312"/>
          </a:xfrm>
        </p:spPr>
        <p:txBody>
          <a:bodyPr>
            <a:normAutofit/>
          </a:bodyPr>
          <a:lstStyle/>
          <a:p>
            <a:r>
              <a:rPr lang="hr-HR" i="1" dirty="0" smtClean="0">
                <a:solidFill>
                  <a:srgbClr val="E4B038"/>
                </a:solidFill>
              </a:rPr>
              <a:t>Marija Radenović</a:t>
            </a:r>
          </a:p>
          <a:p>
            <a:r>
              <a:rPr lang="hr-HR" sz="2000" i="1" dirty="0" smtClean="0">
                <a:solidFill>
                  <a:srgbClr val="E4B038"/>
                </a:solidFill>
              </a:rPr>
              <a:t>portparolka Ministarstva finansija</a:t>
            </a:r>
            <a:endParaRPr lang="sr-Latn-CS" sz="20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936276" cy="22610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8728" y="3071810"/>
            <a:ext cx="64294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200" b="1" dirty="0" smtClean="0">
                <a:solidFill>
                  <a:srgbClr val="E4B038"/>
                </a:solidFill>
              </a:rPr>
              <a:t>Konferencija za medije</a:t>
            </a:r>
          </a:p>
          <a:p>
            <a:pPr algn="ctr"/>
            <a:r>
              <a:rPr lang="hr-HR" sz="3200" b="1" dirty="0" smtClean="0">
                <a:solidFill>
                  <a:srgbClr val="E4B038"/>
                </a:solidFill>
              </a:rPr>
              <a:t>Četvrtak, 24. juli 2014. godine</a:t>
            </a:r>
            <a:endParaRPr lang="sr-Latn-CS" sz="3200" b="1" dirty="0">
              <a:solidFill>
                <a:srgbClr val="E4B03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1604" y="-142900"/>
            <a:ext cx="7286644" cy="1643074"/>
          </a:xfrm>
        </p:spPr>
        <p:txBody>
          <a:bodyPr>
            <a:normAutofit/>
          </a:bodyPr>
          <a:lstStyle/>
          <a:p>
            <a:r>
              <a:rPr lang="hr-HR" sz="36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r>
              <a:rPr lang="hr-HR" sz="5400" dirty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5400" dirty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2000" cap="all" dirty="0" smtClean="0">
                <a:solidFill>
                  <a:srgbClr val="E4B038"/>
                </a:solidFill>
                <a:latin typeface="Calisto MT" pitchFamily="18" charset="0"/>
              </a:rPr>
              <a:t>Ministarstvo finansija</a:t>
            </a:r>
            <a:endParaRPr lang="sr-Latn-CS" sz="2000" cap="all" dirty="0">
              <a:solidFill>
                <a:srgbClr val="E4B038"/>
              </a:solidFill>
              <a:latin typeface="Calisto M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 Marija Radenović, Ministarvo finansija                                                     	            24. juli 2014.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42844" y="1285860"/>
            <a:ext cx="900115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3200" b="1" dirty="0" smtClean="0">
                <a:solidFill>
                  <a:schemeClr val="bg1"/>
                </a:solidFill>
              </a:rPr>
              <a:t>Uslovne dotacije opštinama u 2014. godini</a:t>
            </a:r>
          </a:p>
          <a:p>
            <a:endParaRPr lang="en-US" sz="2400" u="sng" dirty="0" smtClean="0">
              <a:solidFill>
                <a:schemeClr val="bg1"/>
              </a:solidFill>
            </a:endParaRPr>
          </a:p>
          <a:p>
            <a:r>
              <a:rPr lang="sr-Latn-CS" sz="2400" u="sng" dirty="0" smtClean="0">
                <a:solidFill>
                  <a:schemeClr val="bg1"/>
                </a:solidFill>
              </a:rPr>
              <a:t>Uslovne dotacije</a:t>
            </a:r>
            <a:r>
              <a:rPr lang="sr-Latn-CS" sz="2400" dirty="0" smtClean="0">
                <a:solidFill>
                  <a:schemeClr val="bg1"/>
                </a:solidFill>
              </a:rPr>
              <a:t> su transferi koje </a:t>
            </a:r>
            <a:r>
              <a:rPr lang="en-US" sz="2400" dirty="0" smtClean="0">
                <a:solidFill>
                  <a:schemeClr val="bg1"/>
                </a:solidFill>
              </a:rPr>
              <a:t>D</a:t>
            </a:r>
            <a:r>
              <a:rPr lang="sr-Latn-CS" sz="2400" dirty="0" smtClean="0">
                <a:solidFill>
                  <a:schemeClr val="bg1"/>
                </a:solidFill>
              </a:rPr>
              <a:t>ržava daje lokalnim samoupravama radi finansiranja investicionih projekata od posebnog interesa, kao i kofinansiranja projekata koji se</a:t>
            </a:r>
            <a:r>
              <a:rPr lang="en-US" sz="2400" dirty="0" smtClean="0">
                <a:solidFill>
                  <a:schemeClr val="bg1"/>
                </a:solidFill>
              </a:rPr>
              <a:t>,</a:t>
            </a:r>
            <a:r>
              <a:rPr lang="sr-Latn-CS" sz="2400" dirty="0" smtClean="0">
                <a:solidFill>
                  <a:schemeClr val="bg1"/>
                </a:solidFill>
              </a:rPr>
              <a:t> većim dijelom</a:t>
            </a:r>
            <a:r>
              <a:rPr lang="en-US" sz="2400" dirty="0" smtClean="0">
                <a:solidFill>
                  <a:schemeClr val="bg1"/>
                </a:solidFill>
              </a:rPr>
              <a:t>,</a:t>
            </a:r>
            <a:r>
              <a:rPr lang="sr-Latn-CS" sz="2400" dirty="0" smtClean="0">
                <a:solidFill>
                  <a:schemeClr val="bg1"/>
                </a:solidFill>
              </a:rPr>
              <a:t> finansiraju iz donatorskih sredstava. </a:t>
            </a:r>
            <a:endParaRPr lang="en-US" sz="2400" dirty="0" smtClean="0">
              <a:solidFill>
                <a:schemeClr val="bg1"/>
              </a:solidFill>
            </a:endParaRPr>
          </a:p>
          <a:p>
            <a:endParaRPr lang="hr-HR" sz="2400" b="1" dirty="0" smtClean="0">
              <a:solidFill>
                <a:schemeClr val="bg1"/>
              </a:solidFill>
            </a:endParaRPr>
          </a:p>
          <a:p>
            <a:r>
              <a:rPr lang="hr-HR" sz="2400" dirty="0" smtClean="0">
                <a:solidFill>
                  <a:schemeClr val="bg1"/>
                </a:solidFill>
              </a:rPr>
              <a:t>Delegacija EU u CG realizuje </a:t>
            </a:r>
            <a:r>
              <a:rPr lang="vi-VN" sz="2400" u="sng" dirty="0" smtClean="0">
                <a:solidFill>
                  <a:schemeClr val="bg1"/>
                </a:solidFill>
                <a:latin typeface="Calibri" pitchFamily="34" charset="0"/>
              </a:rPr>
              <a:t>Međuopštinski razvojni grant program</a:t>
            </a:r>
            <a:r>
              <a:rPr lang="vi-VN" sz="2400" dirty="0" smtClean="0">
                <a:solidFill>
                  <a:schemeClr val="bg1"/>
                </a:solidFill>
                <a:latin typeface="Calibri" pitchFamily="34" charset="0"/>
              </a:rPr>
              <a:t>,</a:t>
            </a:r>
            <a:r>
              <a:rPr lang="hr-HR" sz="24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vi-VN" sz="2400" dirty="0" smtClean="0">
                <a:solidFill>
                  <a:schemeClr val="bg1"/>
                </a:solidFill>
                <a:latin typeface="Calibri" pitchFamily="34" charset="0"/>
              </a:rPr>
              <a:t>nam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i</a:t>
            </a:r>
            <a:r>
              <a:rPr lang="vi-VN" sz="2400" dirty="0" smtClean="0">
                <a:solidFill>
                  <a:schemeClr val="bg1"/>
                </a:solidFill>
                <a:latin typeface="Calibri" pitchFamily="34" charset="0"/>
              </a:rPr>
              <a:t>jenjen svim opštinama Crne Gore za zajedničke projekte. Uporedo </a:t>
            </a:r>
            <a:r>
              <a:rPr lang="hr-HR" sz="2400" dirty="0" smtClean="0">
                <a:solidFill>
                  <a:schemeClr val="bg1"/>
                </a:solidFill>
                <a:latin typeface="Calibri" pitchFamily="34" charset="0"/>
              </a:rPr>
              <a:t>se </a:t>
            </a:r>
            <a:r>
              <a:rPr lang="vi-VN" sz="2400" dirty="0" smtClean="0">
                <a:solidFill>
                  <a:schemeClr val="bg1"/>
                </a:solidFill>
                <a:latin typeface="Calibri" pitchFamily="34" charset="0"/>
              </a:rPr>
              <a:t>realizuje se projekat </a:t>
            </a:r>
            <a:r>
              <a:rPr lang="sr-Latn-CS" sz="2400" dirty="0" smtClean="0">
                <a:solidFill>
                  <a:schemeClr val="bg1"/>
                </a:solidFill>
                <a:latin typeface="Calibri" pitchFamily="34" charset="0"/>
              </a:rPr>
              <a:t>T</a:t>
            </a:r>
            <a:r>
              <a:rPr lang="vi-VN" sz="2400" dirty="0" smtClean="0">
                <a:solidFill>
                  <a:schemeClr val="bg1"/>
                </a:solidFill>
                <a:latin typeface="Calibri" pitchFamily="34" charset="0"/>
              </a:rPr>
              <a:t>ehničke podrške reformi lokalne samouprave koji pruža stručnu pomoć opštinama korisnicama granta u pripremi i realizaciji projekata po pravilima</a:t>
            </a:r>
            <a:r>
              <a:rPr lang="hr-HR" sz="2400" dirty="0" smtClean="0">
                <a:solidFill>
                  <a:schemeClr val="bg1"/>
                </a:solidFill>
                <a:latin typeface="Calibri" pitchFamily="34" charset="0"/>
              </a:rPr>
              <a:t> EU</a:t>
            </a:r>
            <a:r>
              <a:rPr lang="vi-VN" sz="2400" dirty="0" smtClean="0">
                <a:solidFill>
                  <a:schemeClr val="bg1"/>
                </a:solidFill>
                <a:latin typeface="Calibri" pitchFamily="34" charset="0"/>
              </a:rPr>
              <a:t>.</a:t>
            </a:r>
            <a:endParaRPr lang="hr-HR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hr-HR" sz="2400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1604" y="-142900"/>
            <a:ext cx="7286644" cy="1643074"/>
          </a:xfrm>
        </p:spPr>
        <p:txBody>
          <a:bodyPr>
            <a:normAutofit/>
          </a:bodyPr>
          <a:lstStyle/>
          <a:p>
            <a:r>
              <a:rPr lang="hr-HR" sz="36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r>
              <a:rPr lang="hr-HR" sz="5400" dirty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5400" dirty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2000" cap="all" dirty="0" smtClean="0">
                <a:solidFill>
                  <a:srgbClr val="E4B038"/>
                </a:solidFill>
                <a:latin typeface="Calisto MT" pitchFamily="18" charset="0"/>
              </a:rPr>
              <a:t>Ministarstvo finansija</a:t>
            </a:r>
            <a:endParaRPr lang="sr-Latn-CS" sz="2000" cap="all" dirty="0">
              <a:solidFill>
                <a:srgbClr val="E4B038"/>
              </a:solidFill>
              <a:latin typeface="Calisto M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 Marija Radenović, Ministarvo finansija                                                     	            24. juli 2014.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7158" y="1428736"/>
            <a:ext cx="8786842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sz="2400" dirty="0" smtClean="0">
                <a:solidFill>
                  <a:schemeClr val="bg1"/>
                </a:solidFill>
                <a:latin typeface="Calibri" pitchFamily="34" charset="0"/>
              </a:rPr>
              <a:t>Program uključuje pet projekata iz oblasti međuopštinske saradnje, i to:</a:t>
            </a:r>
          </a:p>
          <a:p>
            <a:endParaRPr lang="hr-HR" sz="12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vi-VN" sz="2400" dirty="0" smtClean="0">
                <a:solidFill>
                  <a:schemeClr val="bg1"/>
                </a:solidFill>
                <a:latin typeface="Calibri" pitchFamily="34" charset="0"/>
              </a:rPr>
              <a:t>Uspostavljanje Regionalnog biznis centra sa inkubatorom za Sjeverno-istočni region;</a:t>
            </a:r>
            <a:endParaRPr lang="hr-HR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vi-VN" sz="2400" dirty="0" smtClean="0">
                <a:solidFill>
                  <a:schemeClr val="bg1"/>
                </a:solidFill>
                <a:latin typeface="Calibri" pitchFamily="34" charset="0"/>
              </a:rPr>
              <a:t>Osnivanje Regionalnog parka Sinjajevina u sjevernom regionu;</a:t>
            </a:r>
            <a:endParaRPr lang="hr-HR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vi-VN" sz="2400" dirty="0" smtClean="0">
                <a:solidFill>
                  <a:schemeClr val="bg1"/>
                </a:solidFill>
                <a:latin typeface="Calibri" pitchFamily="34" charset="0"/>
              </a:rPr>
              <a:t>Unapređen</a:t>
            </a:r>
            <a:r>
              <a:rPr lang="hr-HR" sz="2400" dirty="0" smtClean="0">
                <a:solidFill>
                  <a:schemeClr val="bg1"/>
                </a:solidFill>
                <a:latin typeface="Calibri" pitchFamily="34" charset="0"/>
              </a:rPr>
              <a:t>j</a:t>
            </a:r>
            <a:r>
              <a:rPr lang="vi-VN" sz="2400" dirty="0" smtClean="0">
                <a:solidFill>
                  <a:schemeClr val="bg1"/>
                </a:solidFill>
                <a:latin typeface="Calibri" pitchFamily="34" charset="0"/>
              </a:rPr>
              <a:t>e energetske efikasnosti kroz međuopštinsku upravljačku mrežu;</a:t>
            </a:r>
            <a:endParaRPr lang="hr-HR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vi-VN" sz="2400" dirty="0" smtClean="0">
                <a:solidFill>
                  <a:schemeClr val="bg1"/>
                </a:solidFill>
                <a:latin typeface="Calibri" pitchFamily="34" charset="0"/>
              </a:rPr>
              <a:t>Uvođenje kompostiranja i selektivnog prikupljanja otpada u opštinama: Kotor, Budva, Tivat i Herceg Novi i</a:t>
            </a:r>
            <a:endParaRPr lang="hr-HR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vi-VN" sz="2400" dirty="0" smtClean="0">
                <a:solidFill>
                  <a:schemeClr val="bg1"/>
                </a:solidFill>
                <a:latin typeface="Calibri" pitchFamily="34" charset="0"/>
              </a:rPr>
              <a:t>Rehabilitacija i resocijalizacija zavisnika od droga u Crnoj Gori.</a:t>
            </a:r>
            <a:endParaRPr lang="hr-HR" sz="2400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1604" y="-142900"/>
            <a:ext cx="7286644" cy="1643074"/>
          </a:xfrm>
        </p:spPr>
        <p:txBody>
          <a:bodyPr>
            <a:normAutofit/>
          </a:bodyPr>
          <a:lstStyle/>
          <a:p>
            <a:r>
              <a:rPr lang="hr-HR" sz="36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r>
              <a:rPr lang="hr-HR" sz="5400" dirty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5400" dirty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2000" cap="all" dirty="0" smtClean="0">
                <a:solidFill>
                  <a:srgbClr val="E4B038"/>
                </a:solidFill>
                <a:latin typeface="Calisto MT" pitchFamily="18" charset="0"/>
              </a:rPr>
              <a:t>Ministarstvo finansija</a:t>
            </a:r>
            <a:endParaRPr lang="sr-Latn-CS" sz="2000" cap="all" dirty="0">
              <a:solidFill>
                <a:srgbClr val="E4B038"/>
              </a:solidFill>
              <a:latin typeface="Calisto M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 Marija Radenović, Ministarvo finansija                                                     	            24. juli 2014.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7158" y="1643051"/>
            <a:ext cx="878684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sz="2400" dirty="0" smtClean="0">
                <a:solidFill>
                  <a:schemeClr val="bg1"/>
                </a:solidFill>
                <a:latin typeface="Calibri" pitchFamily="34" charset="0"/>
              </a:rPr>
              <a:t>- </a:t>
            </a:r>
            <a:r>
              <a:rPr lang="vi-VN" sz="2400" dirty="0" smtClean="0">
                <a:solidFill>
                  <a:schemeClr val="bg1"/>
                </a:solidFill>
                <a:latin typeface="Calibri" pitchFamily="34" charset="0"/>
              </a:rPr>
              <a:t>Ukupna vrijednost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vi-VN" sz="2400" dirty="0" smtClean="0">
                <a:solidFill>
                  <a:schemeClr val="bg1"/>
                </a:solidFill>
                <a:latin typeface="Calibri" pitchFamily="34" charset="0"/>
              </a:rPr>
              <a:t>, prema predračunskoj vrijednosti, iznosi</a:t>
            </a:r>
            <a:r>
              <a:rPr lang="hr-HR" sz="2400" dirty="0" smtClean="0">
                <a:solidFill>
                  <a:schemeClr val="bg1"/>
                </a:solidFill>
                <a:latin typeface="Calibri" pitchFamily="34" charset="0"/>
              </a:rPr>
              <a:t> nešto više od</a:t>
            </a:r>
            <a:r>
              <a:rPr lang="vi-VN" sz="24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vi-VN" sz="2400" dirty="0" smtClean="0">
                <a:solidFill>
                  <a:srgbClr val="FFFF00"/>
                </a:solidFill>
                <a:latin typeface="Calibri" pitchFamily="34" charset="0"/>
              </a:rPr>
              <a:t>2</a:t>
            </a:r>
            <a:r>
              <a:rPr lang="hr-HR" sz="2400" dirty="0" smtClean="0">
                <a:solidFill>
                  <a:srgbClr val="FFFF00"/>
                </a:solidFill>
                <a:latin typeface="Calibri" pitchFamily="34" charset="0"/>
              </a:rPr>
              <a:t>,</a:t>
            </a:r>
            <a:r>
              <a:rPr lang="vi-VN" sz="2400" dirty="0" smtClean="0">
                <a:solidFill>
                  <a:srgbClr val="FFFF00"/>
                </a:solidFill>
                <a:latin typeface="Calibri" pitchFamily="34" charset="0"/>
              </a:rPr>
              <a:t>6 miliona eura</a:t>
            </a:r>
            <a:r>
              <a:rPr lang="vi-VN" sz="2400" dirty="0" smtClean="0">
                <a:solidFill>
                  <a:schemeClr val="bg1"/>
                </a:solidFill>
                <a:latin typeface="Calibri" pitchFamily="34" charset="0"/>
              </a:rPr>
              <a:t>. </a:t>
            </a:r>
            <a:endParaRPr lang="sr-Latn-CS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sr-Latn-CS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sr-Latn-CS" sz="2400" dirty="0" smtClean="0">
                <a:solidFill>
                  <a:schemeClr val="bg1"/>
                </a:solidFill>
                <a:latin typeface="Calibri" pitchFamily="34" charset="0"/>
              </a:rPr>
              <a:t>- </a:t>
            </a:r>
            <a:r>
              <a:rPr lang="vi-VN" sz="2400" dirty="0" smtClean="0">
                <a:solidFill>
                  <a:schemeClr val="bg1"/>
                </a:solidFill>
                <a:latin typeface="Calibri" pitchFamily="34" charset="0"/>
              </a:rPr>
              <a:t>Najveći dio sredstava obezbijedila je EU, kroz IPA fondove, a Vlada je u obavezi da kofinansira cca. 0.44 miliona eura.</a:t>
            </a:r>
            <a:r>
              <a:rPr lang="sr-Latn-CS" sz="24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vi-VN" sz="2400" dirty="0" smtClean="0">
                <a:solidFill>
                  <a:schemeClr val="bg1"/>
                </a:solidFill>
                <a:latin typeface="Calibri" pitchFamily="34" charset="0"/>
              </a:rPr>
              <a:t>Do sada je kofinansirano 200.000 eura u 2013, a Odlukom koju je Vlada danas usvojila, obezbijediće se kofinansiranje u iznosu od 198.000 eura koliko je predviđeno i Budžetom za 2014. </a:t>
            </a:r>
            <a:endParaRPr lang="sr-Latn-CS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vi-VN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sr-Latn-CS" sz="2400" dirty="0" smtClean="0">
                <a:solidFill>
                  <a:schemeClr val="bg1"/>
                </a:solidFill>
                <a:latin typeface="Calibri" pitchFamily="34" charset="0"/>
              </a:rPr>
              <a:t>- </a:t>
            </a:r>
            <a:r>
              <a:rPr lang="vi-VN" sz="2400" dirty="0" smtClean="0">
                <a:solidFill>
                  <a:schemeClr val="bg1"/>
                </a:solidFill>
                <a:latin typeface="Calibri" pitchFamily="34" charset="0"/>
              </a:rPr>
              <a:t>Ostatak sredstva za kofinansiranje obez</a:t>
            </a:r>
            <a:r>
              <a:rPr lang="sr-Latn-CS" sz="2400" dirty="0" smtClean="0">
                <a:solidFill>
                  <a:schemeClr val="bg1"/>
                </a:solidFill>
                <a:latin typeface="Calibri" pitchFamily="34" charset="0"/>
              </a:rPr>
              <a:t>bi</a:t>
            </a:r>
            <a:r>
              <a:rPr lang="vi-VN" sz="2400" dirty="0" smtClean="0">
                <a:solidFill>
                  <a:schemeClr val="bg1"/>
                </a:solidFill>
                <a:latin typeface="Calibri" pitchFamily="34" charset="0"/>
              </a:rPr>
              <a:t>jediće se </a:t>
            </a:r>
            <a:r>
              <a:rPr lang="sr-Latn-CS" sz="2400" dirty="0" smtClean="0">
                <a:solidFill>
                  <a:schemeClr val="bg1"/>
                </a:solidFill>
                <a:latin typeface="Calibri" pitchFamily="34" charset="0"/>
              </a:rPr>
              <a:t>kroz </a:t>
            </a:r>
            <a:r>
              <a:rPr lang="vi-VN" sz="2400" dirty="0" smtClean="0">
                <a:solidFill>
                  <a:schemeClr val="bg1"/>
                </a:solidFill>
                <a:latin typeface="Calibri" pitchFamily="34" charset="0"/>
              </a:rPr>
              <a:t>Budžet za 2015. godine iz uslovnih dotacija.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1604" y="-142900"/>
            <a:ext cx="7286644" cy="1643074"/>
          </a:xfrm>
        </p:spPr>
        <p:txBody>
          <a:bodyPr>
            <a:normAutofit/>
          </a:bodyPr>
          <a:lstStyle/>
          <a:p>
            <a:r>
              <a:rPr lang="hr-HR" sz="36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r>
              <a:rPr lang="hr-HR" sz="5400" dirty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5400" dirty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2000" cap="all" dirty="0" smtClean="0">
                <a:solidFill>
                  <a:srgbClr val="E4B038"/>
                </a:solidFill>
                <a:latin typeface="Calisto MT" pitchFamily="18" charset="0"/>
              </a:rPr>
              <a:t>Ministarstvo finansija</a:t>
            </a:r>
            <a:endParaRPr lang="sr-Latn-CS" sz="2000" cap="all" dirty="0">
              <a:solidFill>
                <a:srgbClr val="E4B038"/>
              </a:solidFill>
              <a:latin typeface="Calisto M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 Marija Radenović, Ministarvo finansija                                                     	            24. juli 2014.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7158" y="1643051"/>
            <a:ext cx="8786842" cy="5196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solidFill>
                  <a:schemeClr val="bg1"/>
                </a:solidFill>
                <a:latin typeface="Calibri" pitchFamily="34" charset="0"/>
              </a:rPr>
              <a:t>Odnos izdvajanja:</a:t>
            </a:r>
          </a:p>
          <a:p>
            <a:endParaRPr lang="hr-HR" sz="12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457200" indent="-457200"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vi-VN" sz="2400" dirty="0" smtClean="0">
                <a:solidFill>
                  <a:schemeClr val="bg1"/>
                </a:solidFill>
                <a:latin typeface="Calibri" pitchFamily="34" charset="0"/>
              </a:rPr>
              <a:t>Uspostavljanje Regionalnog biznis centra sa inkubatorom za Sjeverno-istočni region</a:t>
            </a:r>
            <a:endParaRPr lang="hr-HR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457200" indent="-457200">
              <a:spcBef>
                <a:spcPts val="200"/>
              </a:spcBef>
              <a:spcAft>
                <a:spcPts val="200"/>
              </a:spcAft>
            </a:pPr>
            <a:r>
              <a:rPr lang="hr-HR" sz="2400" dirty="0" smtClean="0">
                <a:solidFill>
                  <a:schemeClr val="bg1"/>
                </a:solidFill>
                <a:latin typeface="Calibri" pitchFamily="34" charset="0"/>
              </a:rPr>
              <a:t>		Vođa projekta: </a:t>
            </a:r>
            <a:r>
              <a:rPr lang="hr-HR" sz="2400" dirty="0" smtClean="0">
                <a:solidFill>
                  <a:srgbClr val="FFFF00"/>
                </a:solidFill>
                <a:latin typeface="Calibri" pitchFamily="34" charset="0"/>
              </a:rPr>
              <a:t>Opština Berane</a:t>
            </a:r>
          </a:p>
          <a:p>
            <a:pPr marL="457200" indent="-457200">
              <a:spcBef>
                <a:spcPts val="200"/>
              </a:spcBef>
              <a:spcAft>
                <a:spcPts val="200"/>
              </a:spcAft>
            </a:pPr>
            <a:r>
              <a:rPr lang="hr-HR" sz="2400" dirty="0" smtClean="0">
                <a:solidFill>
                  <a:schemeClr val="bg1"/>
                </a:solidFill>
                <a:latin typeface="Calibri" pitchFamily="34" charset="0"/>
              </a:rPr>
              <a:t>		Ukupna vrijednost projekta: </a:t>
            </a:r>
            <a:r>
              <a:rPr lang="hr-HR" sz="2400" dirty="0" smtClean="0">
                <a:solidFill>
                  <a:srgbClr val="FFFF00"/>
                </a:solidFill>
                <a:latin typeface="Calibri" pitchFamily="34" charset="0"/>
              </a:rPr>
              <a:t>637.470,86 €</a:t>
            </a:r>
          </a:p>
          <a:p>
            <a:pPr marL="457200" indent="-457200">
              <a:spcBef>
                <a:spcPts val="200"/>
              </a:spcBef>
              <a:spcAft>
                <a:spcPts val="200"/>
              </a:spcAft>
            </a:pPr>
            <a:r>
              <a:rPr lang="hr-HR" sz="2400" dirty="0" smtClean="0">
                <a:solidFill>
                  <a:schemeClr val="bg1"/>
                </a:solidFill>
                <a:latin typeface="Calibri" pitchFamily="34" charset="0"/>
              </a:rPr>
              <a:t>		Doprinos Vlade: </a:t>
            </a:r>
            <a:r>
              <a:rPr lang="hr-HR" sz="2400" dirty="0" smtClean="0">
                <a:solidFill>
                  <a:srgbClr val="FFFF00"/>
                </a:solidFill>
                <a:latin typeface="Calibri" pitchFamily="34" charset="0"/>
              </a:rPr>
              <a:t>48.331,76 € (2013.g.) + 23.206,00 € (2014.g.)</a:t>
            </a:r>
          </a:p>
          <a:p>
            <a:pPr marL="457200" indent="-457200"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endParaRPr lang="hr-HR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457200" indent="-457200">
              <a:spcBef>
                <a:spcPts val="200"/>
              </a:spcBef>
              <a:spcAft>
                <a:spcPts val="200"/>
              </a:spcAft>
              <a:buAutoNum type="arabicPeriod" startAt="2"/>
            </a:pPr>
            <a:r>
              <a:rPr lang="vi-VN" sz="2400" dirty="0" smtClean="0">
                <a:solidFill>
                  <a:schemeClr val="bg1"/>
                </a:solidFill>
                <a:latin typeface="Calibri" pitchFamily="34" charset="0"/>
              </a:rPr>
              <a:t>Osnivanje Regionalnog parka Sinjajevina u sjevernom regionu</a:t>
            </a:r>
            <a:endParaRPr lang="hr-HR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457200" indent="-457200">
              <a:spcBef>
                <a:spcPts val="200"/>
              </a:spcBef>
              <a:spcAft>
                <a:spcPts val="200"/>
              </a:spcAft>
            </a:pPr>
            <a:r>
              <a:rPr lang="hr-HR" sz="2400" dirty="0" smtClean="0">
                <a:solidFill>
                  <a:schemeClr val="bg1"/>
                </a:solidFill>
                <a:latin typeface="Calibri" pitchFamily="34" charset="0"/>
              </a:rPr>
              <a:t>		Vođa projekta: </a:t>
            </a:r>
            <a:r>
              <a:rPr lang="hr-HR" sz="2400" dirty="0" smtClean="0">
                <a:solidFill>
                  <a:srgbClr val="FFFF00"/>
                </a:solidFill>
                <a:latin typeface="Calibri" pitchFamily="34" charset="0"/>
              </a:rPr>
              <a:t>Opština Bar</a:t>
            </a:r>
          </a:p>
          <a:p>
            <a:pPr marL="457200" indent="-457200">
              <a:spcBef>
                <a:spcPts val="200"/>
              </a:spcBef>
              <a:spcAft>
                <a:spcPts val="200"/>
              </a:spcAft>
            </a:pPr>
            <a:r>
              <a:rPr lang="hr-HR" sz="2400" dirty="0" smtClean="0">
                <a:solidFill>
                  <a:schemeClr val="bg1"/>
                </a:solidFill>
                <a:latin typeface="Calibri" pitchFamily="34" charset="0"/>
              </a:rPr>
              <a:t>		Ukupna vrijednost projekta: </a:t>
            </a:r>
            <a:r>
              <a:rPr lang="hr-HR" sz="2400" dirty="0" smtClean="0">
                <a:solidFill>
                  <a:srgbClr val="FFFF00"/>
                </a:solidFill>
                <a:latin typeface="Calibri" pitchFamily="34" charset="0"/>
              </a:rPr>
              <a:t>667.225,00 €</a:t>
            </a:r>
          </a:p>
          <a:p>
            <a:pPr marL="457200" indent="-457200">
              <a:spcBef>
                <a:spcPts val="200"/>
              </a:spcBef>
              <a:spcAft>
                <a:spcPts val="200"/>
              </a:spcAft>
            </a:pPr>
            <a:r>
              <a:rPr lang="hr-HR" sz="2400" dirty="0" smtClean="0">
                <a:solidFill>
                  <a:schemeClr val="bg1"/>
                </a:solidFill>
                <a:latin typeface="Calibri" pitchFamily="34" charset="0"/>
              </a:rPr>
              <a:t>		Doprinos Vlade: </a:t>
            </a:r>
            <a:r>
              <a:rPr lang="nn-NO" sz="2400" dirty="0" smtClean="0">
                <a:solidFill>
                  <a:srgbClr val="FFFF00"/>
                </a:solidFill>
                <a:latin typeface="Calibri" pitchFamily="34" charset="0"/>
              </a:rPr>
              <a:t>50.587,66 (2013.g.) </a:t>
            </a:r>
            <a:r>
              <a:rPr lang="hr-HR" sz="2400" dirty="0" smtClean="0">
                <a:solidFill>
                  <a:srgbClr val="FFFF00"/>
                </a:solidFill>
                <a:latin typeface="Calibri" pitchFamily="34" charset="0"/>
              </a:rPr>
              <a:t>+</a:t>
            </a:r>
            <a:r>
              <a:rPr lang="nn-NO" sz="2400" dirty="0" smtClean="0">
                <a:solidFill>
                  <a:srgbClr val="FFFF00"/>
                </a:solidFill>
                <a:latin typeface="Calibri" pitchFamily="34" charset="0"/>
              </a:rPr>
              <a:t> 57.281,00 (2014.g.)</a:t>
            </a:r>
          </a:p>
          <a:p>
            <a:pPr marL="457200" indent="-457200">
              <a:spcBef>
                <a:spcPts val="200"/>
              </a:spcBef>
              <a:spcAft>
                <a:spcPts val="200"/>
              </a:spcAft>
            </a:pPr>
            <a:endParaRPr lang="hr-HR" sz="2400" dirty="0" smtClean="0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1604" y="-142900"/>
            <a:ext cx="7286644" cy="1643074"/>
          </a:xfrm>
        </p:spPr>
        <p:txBody>
          <a:bodyPr>
            <a:normAutofit/>
          </a:bodyPr>
          <a:lstStyle/>
          <a:p>
            <a:r>
              <a:rPr lang="hr-HR" sz="36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r>
              <a:rPr lang="hr-HR" sz="5400" dirty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5400" dirty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2000" cap="all" dirty="0" smtClean="0">
                <a:solidFill>
                  <a:srgbClr val="E4B038"/>
                </a:solidFill>
                <a:latin typeface="Calisto MT" pitchFamily="18" charset="0"/>
              </a:rPr>
              <a:t>Ministarstvo finansija</a:t>
            </a:r>
            <a:endParaRPr lang="sr-Latn-CS" sz="2000" cap="all" dirty="0">
              <a:solidFill>
                <a:srgbClr val="E4B038"/>
              </a:solidFill>
              <a:latin typeface="Calisto M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 Marija Radenović, Ministarvo finansija                                                     	            24. juli 2014.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7158" y="1643051"/>
            <a:ext cx="8786842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200"/>
              </a:spcBef>
              <a:spcAft>
                <a:spcPts val="200"/>
              </a:spcAft>
            </a:pPr>
            <a:r>
              <a:rPr lang="hr-HR" sz="2400" dirty="0" smtClean="0">
                <a:solidFill>
                  <a:schemeClr val="bg1"/>
                </a:solidFill>
                <a:latin typeface="Calibri" pitchFamily="34" charset="0"/>
              </a:rPr>
              <a:t>3.	</a:t>
            </a:r>
            <a:r>
              <a:rPr lang="vi-VN" sz="2400" dirty="0" smtClean="0">
                <a:solidFill>
                  <a:schemeClr val="bg1"/>
                </a:solidFill>
                <a:latin typeface="Calibri" pitchFamily="34" charset="0"/>
              </a:rPr>
              <a:t>Unapređen</a:t>
            </a:r>
            <a:r>
              <a:rPr lang="hr-HR" sz="2400" dirty="0" smtClean="0">
                <a:solidFill>
                  <a:schemeClr val="bg1"/>
                </a:solidFill>
                <a:latin typeface="Calibri" pitchFamily="34" charset="0"/>
              </a:rPr>
              <a:t>j</a:t>
            </a:r>
            <a:r>
              <a:rPr lang="vi-VN" sz="2400" dirty="0" smtClean="0">
                <a:solidFill>
                  <a:schemeClr val="bg1"/>
                </a:solidFill>
                <a:latin typeface="Calibri" pitchFamily="34" charset="0"/>
              </a:rPr>
              <a:t>e energetske efikasnosti kroz međuopštinsku upravljačku mrežu </a:t>
            </a:r>
            <a:endParaRPr lang="hr-HR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457200" indent="-457200">
              <a:spcBef>
                <a:spcPts val="200"/>
              </a:spcBef>
              <a:spcAft>
                <a:spcPts val="200"/>
              </a:spcAft>
            </a:pPr>
            <a:r>
              <a:rPr lang="hr-HR" sz="2400" dirty="0" smtClean="0">
                <a:solidFill>
                  <a:schemeClr val="bg1"/>
                </a:solidFill>
                <a:latin typeface="Calibri" pitchFamily="34" charset="0"/>
              </a:rPr>
              <a:t>		Vođa projekta: </a:t>
            </a:r>
            <a:r>
              <a:rPr lang="hr-HR" sz="2400" dirty="0" smtClean="0">
                <a:solidFill>
                  <a:srgbClr val="FFFF00"/>
                </a:solidFill>
                <a:latin typeface="Calibri" pitchFamily="34" charset="0"/>
              </a:rPr>
              <a:t>JKP Kotor</a:t>
            </a:r>
          </a:p>
          <a:p>
            <a:pPr marL="457200" indent="-457200">
              <a:spcBef>
                <a:spcPts val="200"/>
              </a:spcBef>
              <a:spcAft>
                <a:spcPts val="200"/>
              </a:spcAft>
            </a:pPr>
            <a:r>
              <a:rPr lang="hr-HR" sz="2400" dirty="0" smtClean="0">
                <a:solidFill>
                  <a:schemeClr val="bg1"/>
                </a:solidFill>
                <a:latin typeface="Calibri" pitchFamily="34" charset="0"/>
              </a:rPr>
              <a:t>		Ukupna vrijednost projekta: </a:t>
            </a:r>
            <a:r>
              <a:rPr lang="hr-HR" sz="2400" dirty="0" smtClean="0">
                <a:solidFill>
                  <a:srgbClr val="FFFF00"/>
                </a:solidFill>
                <a:latin typeface="Calibri" pitchFamily="34" charset="0"/>
              </a:rPr>
              <a:t>443.427,44 €</a:t>
            </a:r>
          </a:p>
          <a:p>
            <a:pPr marL="457200" indent="-457200">
              <a:spcBef>
                <a:spcPts val="200"/>
              </a:spcBef>
              <a:spcAft>
                <a:spcPts val="200"/>
              </a:spcAft>
            </a:pPr>
            <a:r>
              <a:rPr lang="hr-HR" sz="2400" dirty="0" smtClean="0">
                <a:solidFill>
                  <a:schemeClr val="bg1"/>
                </a:solidFill>
                <a:latin typeface="Calibri" pitchFamily="34" charset="0"/>
              </a:rPr>
              <a:t>		Doprinos Vlade: </a:t>
            </a:r>
            <a:r>
              <a:rPr lang="hr-HR" sz="2400" dirty="0" smtClean="0">
                <a:solidFill>
                  <a:srgbClr val="FFFF00"/>
                </a:solidFill>
                <a:latin typeface="Calibri" pitchFamily="34" charset="0"/>
              </a:rPr>
              <a:t>33.619,78 € (2013.g.) + 38.076,00 € (2014.g.)</a:t>
            </a:r>
          </a:p>
          <a:p>
            <a:pPr marL="457200" indent="-457200">
              <a:spcBef>
                <a:spcPts val="200"/>
              </a:spcBef>
              <a:spcAft>
                <a:spcPts val="200"/>
              </a:spcAft>
              <a:buAutoNum type="arabicPeriod" startAt="2"/>
            </a:pPr>
            <a:endParaRPr lang="hr-HR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457200" indent="-457200">
              <a:spcBef>
                <a:spcPts val="200"/>
              </a:spcBef>
              <a:spcAft>
                <a:spcPts val="200"/>
              </a:spcAft>
            </a:pPr>
            <a:r>
              <a:rPr lang="hr-HR" sz="2400" dirty="0" smtClean="0">
                <a:solidFill>
                  <a:schemeClr val="bg1"/>
                </a:solidFill>
                <a:latin typeface="Calibri" pitchFamily="34" charset="0"/>
              </a:rPr>
              <a:t>4.	</a:t>
            </a:r>
            <a:r>
              <a:rPr lang="vi-VN" sz="2400" dirty="0" smtClean="0">
                <a:solidFill>
                  <a:schemeClr val="bg1"/>
                </a:solidFill>
                <a:latin typeface="Calibri" pitchFamily="34" charset="0"/>
              </a:rPr>
              <a:t>Rehabilitacija i resocijalizacija zavisnika od droga u Crnoj Gori Javna institucija „Kakari</a:t>
            </a:r>
            <a:r>
              <a:rPr lang="hr-HR" sz="2400" dirty="0" smtClean="0">
                <a:solidFill>
                  <a:schemeClr val="bg1"/>
                </a:solidFill>
                <a:latin typeface="Calibri" pitchFamily="34" charset="0"/>
              </a:rPr>
              <a:t>c</a:t>
            </a:r>
            <a:r>
              <a:rPr lang="vi-VN" sz="2400" dirty="0" smtClean="0">
                <a:solidFill>
                  <a:schemeClr val="bg1"/>
                </a:solidFill>
                <a:latin typeface="Calibri" pitchFamily="34" charset="0"/>
              </a:rPr>
              <a:t>ka Gora“</a:t>
            </a:r>
            <a:endParaRPr lang="hr-HR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457200" indent="-457200">
              <a:spcBef>
                <a:spcPts val="200"/>
              </a:spcBef>
              <a:spcAft>
                <a:spcPts val="200"/>
              </a:spcAft>
            </a:pPr>
            <a:r>
              <a:rPr lang="hr-HR" sz="2400" dirty="0" smtClean="0">
                <a:solidFill>
                  <a:schemeClr val="bg1"/>
                </a:solidFill>
                <a:latin typeface="Calibri" pitchFamily="34" charset="0"/>
              </a:rPr>
              <a:t>		Vođa projekta: </a:t>
            </a:r>
            <a:r>
              <a:rPr lang="hr-HR" sz="2400" dirty="0" smtClean="0">
                <a:solidFill>
                  <a:srgbClr val="FFFF00"/>
                </a:solidFill>
                <a:latin typeface="Calibri" pitchFamily="34" charset="0"/>
              </a:rPr>
              <a:t>JI </a:t>
            </a:r>
            <a:r>
              <a:rPr lang="vi-VN" sz="2400" dirty="0" smtClean="0">
                <a:solidFill>
                  <a:srgbClr val="FFFF00"/>
                </a:solidFill>
                <a:latin typeface="Calibri" pitchFamily="34" charset="0"/>
              </a:rPr>
              <a:t>„Kakari</a:t>
            </a:r>
            <a:r>
              <a:rPr lang="hr-HR" sz="2400" dirty="0" smtClean="0">
                <a:solidFill>
                  <a:srgbClr val="FFFF00"/>
                </a:solidFill>
                <a:latin typeface="Calibri" pitchFamily="34" charset="0"/>
              </a:rPr>
              <a:t>c</a:t>
            </a:r>
            <a:r>
              <a:rPr lang="vi-VN" sz="2400" dirty="0" smtClean="0">
                <a:solidFill>
                  <a:srgbClr val="FFFF00"/>
                </a:solidFill>
                <a:latin typeface="Calibri" pitchFamily="34" charset="0"/>
              </a:rPr>
              <a:t>ka Gora“</a:t>
            </a:r>
            <a:endParaRPr lang="hr-HR" sz="2400" dirty="0" smtClean="0">
              <a:solidFill>
                <a:srgbClr val="FFFF00"/>
              </a:solidFill>
              <a:latin typeface="Calibri" pitchFamily="34" charset="0"/>
            </a:endParaRPr>
          </a:p>
          <a:p>
            <a:pPr marL="457200" indent="-457200">
              <a:spcBef>
                <a:spcPts val="200"/>
              </a:spcBef>
              <a:spcAft>
                <a:spcPts val="200"/>
              </a:spcAft>
            </a:pPr>
            <a:r>
              <a:rPr lang="hr-HR" sz="2400" dirty="0" smtClean="0">
                <a:solidFill>
                  <a:schemeClr val="bg1"/>
                </a:solidFill>
                <a:latin typeface="Calibri" pitchFamily="34" charset="0"/>
              </a:rPr>
              <a:t>		Ukupna vrijednost projekta: </a:t>
            </a:r>
            <a:r>
              <a:rPr lang="hr-HR" sz="2400" dirty="0" smtClean="0">
                <a:solidFill>
                  <a:srgbClr val="FFFF00"/>
                </a:solidFill>
                <a:latin typeface="Calibri" pitchFamily="34" charset="0"/>
              </a:rPr>
              <a:t>599.278,28 €</a:t>
            </a:r>
          </a:p>
          <a:p>
            <a:pPr marL="457200" indent="-457200">
              <a:spcBef>
                <a:spcPts val="200"/>
              </a:spcBef>
              <a:spcAft>
                <a:spcPts val="200"/>
              </a:spcAft>
            </a:pPr>
            <a:r>
              <a:rPr lang="hr-HR" sz="2400" dirty="0" smtClean="0">
                <a:solidFill>
                  <a:schemeClr val="bg1"/>
                </a:solidFill>
                <a:latin typeface="Calibri" pitchFamily="34" charset="0"/>
              </a:rPr>
              <a:t>		Doprinos Vlade: </a:t>
            </a:r>
            <a:r>
              <a:rPr lang="nn-NO" sz="2400" dirty="0" smtClean="0">
                <a:solidFill>
                  <a:srgbClr val="FFFF00"/>
                </a:solidFill>
                <a:latin typeface="Calibri" pitchFamily="34" charset="0"/>
              </a:rPr>
              <a:t>45.436,08</a:t>
            </a:r>
            <a:r>
              <a:rPr lang="hr-HR" sz="2400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nn-NO" sz="2400" dirty="0" smtClean="0">
                <a:solidFill>
                  <a:srgbClr val="FFFF00"/>
                </a:solidFill>
                <a:latin typeface="Calibri" pitchFamily="34" charset="0"/>
              </a:rPr>
              <a:t>(2013.g.) </a:t>
            </a:r>
            <a:r>
              <a:rPr lang="hr-HR" sz="2400" dirty="0" smtClean="0">
                <a:solidFill>
                  <a:srgbClr val="FFFF00"/>
                </a:solidFill>
                <a:latin typeface="Calibri" pitchFamily="34" charset="0"/>
              </a:rPr>
              <a:t>+</a:t>
            </a:r>
            <a:r>
              <a:rPr lang="nn-NO" sz="2400" dirty="0" smtClean="0">
                <a:solidFill>
                  <a:srgbClr val="FFFF00"/>
                </a:solidFill>
                <a:latin typeface="Calibri" pitchFamily="34" charset="0"/>
              </a:rPr>
              <a:t> 54.509,00</a:t>
            </a:r>
            <a:r>
              <a:rPr lang="hr-HR" sz="2400" dirty="0" smtClean="0">
                <a:solidFill>
                  <a:srgbClr val="FFFF00"/>
                </a:solidFill>
                <a:latin typeface="Calibri" pitchFamily="34" charset="0"/>
              </a:rPr>
              <a:t> </a:t>
            </a:r>
            <a:r>
              <a:rPr lang="nn-NO" sz="2400" dirty="0" smtClean="0">
                <a:solidFill>
                  <a:srgbClr val="FFFF00"/>
                </a:solidFill>
                <a:latin typeface="Calibri" pitchFamily="34" charset="0"/>
              </a:rPr>
              <a:t>(2014.g.)</a:t>
            </a:r>
          </a:p>
          <a:p>
            <a:pPr marL="457200" indent="-457200">
              <a:spcBef>
                <a:spcPts val="200"/>
              </a:spcBef>
              <a:spcAft>
                <a:spcPts val="200"/>
              </a:spcAft>
            </a:pPr>
            <a:endParaRPr lang="hr-HR" sz="2400" dirty="0" smtClean="0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1604" y="-142900"/>
            <a:ext cx="7286644" cy="1643074"/>
          </a:xfrm>
        </p:spPr>
        <p:txBody>
          <a:bodyPr>
            <a:normAutofit/>
          </a:bodyPr>
          <a:lstStyle/>
          <a:p>
            <a:r>
              <a:rPr lang="hr-HR" sz="3600" dirty="0" smtClean="0">
                <a:solidFill>
                  <a:srgbClr val="E4B038"/>
                </a:solidFill>
                <a:latin typeface="Calisto MT" pitchFamily="18" charset="0"/>
              </a:rPr>
              <a:t>VLADA CRNE GORE</a:t>
            </a:r>
            <a:r>
              <a:rPr lang="hr-HR" sz="5400" dirty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5400" dirty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  <a:t/>
            </a:r>
            <a:br>
              <a:rPr lang="hr-HR" sz="1100" dirty="0" smtClean="0">
                <a:solidFill>
                  <a:srgbClr val="E4B038"/>
                </a:solidFill>
                <a:latin typeface="Calisto MT" pitchFamily="18" charset="0"/>
              </a:rPr>
            </a:br>
            <a:r>
              <a:rPr lang="hr-HR" sz="2000" cap="all" dirty="0" smtClean="0">
                <a:solidFill>
                  <a:srgbClr val="E4B038"/>
                </a:solidFill>
                <a:latin typeface="Calisto MT" pitchFamily="18" charset="0"/>
              </a:rPr>
              <a:t>Ministarstvo finansija</a:t>
            </a:r>
            <a:endParaRPr lang="sr-Latn-CS" sz="2000" cap="all" dirty="0">
              <a:solidFill>
                <a:srgbClr val="E4B038"/>
              </a:solidFill>
              <a:latin typeface="Calisto M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 Marija Radenović, Ministarvo finansija                                                     	            24. juli 2014.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7158" y="1643051"/>
            <a:ext cx="8786842" cy="3406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200"/>
              </a:spcBef>
              <a:spcAft>
                <a:spcPts val="200"/>
              </a:spcAft>
            </a:pPr>
            <a:r>
              <a:rPr lang="hr-HR" sz="2400" dirty="0" smtClean="0">
                <a:solidFill>
                  <a:schemeClr val="bg1"/>
                </a:solidFill>
                <a:latin typeface="Calibri" pitchFamily="34" charset="0"/>
              </a:rPr>
              <a:t>5.	</a:t>
            </a:r>
            <a:r>
              <a:rPr lang="nn-NO" sz="2400" dirty="0" smtClean="0">
                <a:solidFill>
                  <a:schemeClr val="bg1"/>
                </a:solidFill>
                <a:latin typeface="Calibri" pitchFamily="34" charset="0"/>
              </a:rPr>
              <a:t>Osnivanje Regionalnog parka Sinjajevina u sjevernom region</a:t>
            </a:r>
            <a:r>
              <a:rPr lang="hr-HR" sz="2400" dirty="0" smtClean="0">
                <a:solidFill>
                  <a:schemeClr val="bg1"/>
                </a:solidFill>
                <a:latin typeface="Calibri" pitchFamily="34" charset="0"/>
              </a:rPr>
              <a:t>u</a:t>
            </a:r>
          </a:p>
          <a:p>
            <a:pPr marL="457200" indent="-457200">
              <a:spcBef>
                <a:spcPts val="200"/>
              </a:spcBef>
              <a:spcAft>
                <a:spcPts val="200"/>
              </a:spcAft>
            </a:pPr>
            <a:r>
              <a:rPr lang="hr-HR" sz="2400" dirty="0" smtClean="0">
                <a:solidFill>
                  <a:schemeClr val="bg1"/>
                </a:solidFill>
                <a:latin typeface="Calibri" pitchFamily="34" charset="0"/>
              </a:rPr>
              <a:t>		Vođa projekta: </a:t>
            </a:r>
            <a:r>
              <a:rPr lang="hr-HR" sz="2400" dirty="0" smtClean="0">
                <a:solidFill>
                  <a:srgbClr val="FFFF00"/>
                </a:solidFill>
                <a:latin typeface="Calibri" pitchFamily="34" charset="0"/>
              </a:rPr>
              <a:t>Opština Mojkovac</a:t>
            </a:r>
          </a:p>
          <a:p>
            <a:pPr marL="457200" indent="-457200">
              <a:spcBef>
                <a:spcPts val="200"/>
              </a:spcBef>
              <a:spcAft>
                <a:spcPts val="200"/>
              </a:spcAft>
            </a:pPr>
            <a:r>
              <a:rPr lang="hr-HR" sz="2400" dirty="0" smtClean="0">
                <a:solidFill>
                  <a:schemeClr val="bg1"/>
                </a:solidFill>
                <a:latin typeface="Calibri" pitchFamily="34" charset="0"/>
              </a:rPr>
              <a:t>		Ukupna vrijednost projekta: </a:t>
            </a:r>
            <a:r>
              <a:rPr lang="hr-HR" sz="2400" dirty="0" smtClean="0">
                <a:solidFill>
                  <a:srgbClr val="FFFF00"/>
                </a:solidFill>
                <a:latin typeface="Calibri" pitchFamily="34" charset="0"/>
              </a:rPr>
              <a:t>290.494,47 €</a:t>
            </a:r>
          </a:p>
          <a:p>
            <a:pPr marL="457200" indent="-457200">
              <a:spcBef>
                <a:spcPts val="200"/>
              </a:spcBef>
              <a:spcAft>
                <a:spcPts val="200"/>
              </a:spcAft>
            </a:pPr>
            <a:r>
              <a:rPr lang="hr-HR" sz="2400" dirty="0" smtClean="0">
                <a:solidFill>
                  <a:schemeClr val="bg1"/>
                </a:solidFill>
                <a:latin typeface="Calibri" pitchFamily="34" charset="0"/>
              </a:rPr>
              <a:t>		Doprinos Vlade: </a:t>
            </a:r>
            <a:r>
              <a:rPr lang="hr-HR" sz="2400" dirty="0" smtClean="0">
                <a:solidFill>
                  <a:srgbClr val="FFFF00"/>
                </a:solidFill>
                <a:latin typeface="Calibri" pitchFamily="34" charset="0"/>
              </a:rPr>
              <a:t>22.024,71 € (2013.g.) + 24.928,00 € (2014.g.)</a:t>
            </a:r>
          </a:p>
          <a:p>
            <a:pPr marL="457200" indent="-457200">
              <a:spcBef>
                <a:spcPts val="200"/>
              </a:spcBef>
              <a:spcAft>
                <a:spcPts val="200"/>
              </a:spcAft>
              <a:buAutoNum type="arabicPeriod" startAt="2"/>
            </a:pPr>
            <a:endParaRPr lang="hr-HR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457200" indent="-457200">
              <a:spcBef>
                <a:spcPts val="200"/>
              </a:spcBef>
              <a:spcAft>
                <a:spcPts val="200"/>
              </a:spcAft>
            </a:pPr>
            <a:endParaRPr lang="hr-HR" sz="2400" dirty="0" smtClean="0">
              <a:solidFill>
                <a:srgbClr val="FFFF00"/>
              </a:solidFill>
              <a:latin typeface="Calibri" pitchFamily="34" charset="0"/>
            </a:endParaRPr>
          </a:p>
          <a:p>
            <a:pPr marL="457200" indent="-457200">
              <a:spcBef>
                <a:spcPts val="200"/>
              </a:spcBef>
              <a:spcAft>
                <a:spcPts val="200"/>
              </a:spcAft>
            </a:pPr>
            <a:r>
              <a:rPr lang="hr-HR" sz="2400" dirty="0" smtClean="0">
                <a:solidFill>
                  <a:srgbClr val="FFFF00"/>
                </a:solidFill>
                <a:latin typeface="Calibri" pitchFamily="34" charset="0"/>
              </a:rPr>
              <a:t>UKUPNA VRIJEDNOST PROJEKATA: 2.637.896,05 €</a:t>
            </a:r>
          </a:p>
          <a:p>
            <a:pPr marL="457200" indent="-457200">
              <a:spcBef>
                <a:spcPts val="200"/>
              </a:spcBef>
              <a:spcAft>
                <a:spcPts val="200"/>
              </a:spcAft>
            </a:pPr>
            <a:r>
              <a:rPr lang="hr-HR" sz="2400" dirty="0" smtClean="0">
                <a:solidFill>
                  <a:srgbClr val="FFFF00"/>
                </a:solidFill>
                <a:latin typeface="Calibri" pitchFamily="34" charset="0"/>
              </a:rPr>
              <a:t>Doprinos Vlade: 200.000 € u 2013. godini i 198.000 € u 2014. godini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261</Words>
  <Application>Microsoft Office PowerPoint</Application>
  <PresentationFormat>On-screen Show (4:3)</PresentationFormat>
  <Paragraphs>62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VLADA CRNE GORE  Ministarstvo finansija</vt:lpstr>
      <vt:lpstr>VLADA CRNE GORE  Ministarstvo finansija</vt:lpstr>
      <vt:lpstr>VLADA CRNE GORE  Ministarstvo finansija</vt:lpstr>
      <vt:lpstr>VLADA CRNE GORE  Ministarstvo finansija</vt:lpstr>
      <vt:lpstr>VLADA CRNE GORE  Ministarstvo finansija</vt:lpstr>
      <vt:lpstr>VLADA CRNE GORE  Ministarstvo finansija</vt:lpstr>
      <vt:lpstr>VLADA CRNE GORE  Ministarstvo finansija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VLADA CRNE GORE  Savjet za privatizaciju i kapitalne projekte</dc:title>
  <dc:creator>Srdjan Kusovac</dc:creator>
  <cp:lastModifiedBy>mf</cp:lastModifiedBy>
  <cp:revision>70</cp:revision>
  <dcterms:created xsi:type="dcterms:W3CDTF">2013-10-24T01:46:13Z</dcterms:created>
  <dcterms:modified xsi:type="dcterms:W3CDTF">2014-07-24T08:48:20Z</dcterms:modified>
</cp:coreProperties>
</file>