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48" r:id="rId2"/>
    <p:sldMasterId id="2147483706" r:id="rId3"/>
    <p:sldMasterId id="2147483715" r:id="rId4"/>
    <p:sldMasterId id="2147483724" r:id="rId5"/>
  </p:sldMasterIdLst>
  <p:notesMasterIdLst>
    <p:notesMasterId r:id="rId26"/>
  </p:notesMasterIdLst>
  <p:handoutMasterIdLst>
    <p:handoutMasterId r:id="rId27"/>
  </p:handoutMasterIdLst>
  <p:sldIdLst>
    <p:sldId id="274" r:id="rId6"/>
    <p:sldId id="259" r:id="rId7"/>
    <p:sldId id="280" r:id="rId8"/>
    <p:sldId id="277" r:id="rId9"/>
    <p:sldId id="288" r:id="rId10"/>
    <p:sldId id="287" r:id="rId11"/>
    <p:sldId id="286" r:id="rId12"/>
    <p:sldId id="285" r:id="rId13"/>
    <p:sldId id="284" r:id="rId14"/>
    <p:sldId id="283" r:id="rId15"/>
    <p:sldId id="282" r:id="rId16"/>
    <p:sldId id="281" r:id="rId17"/>
    <p:sldId id="292" r:id="rId18"/>
    <p:sldId id="291" r:id="rId19"/>
    <p:sldId id="290" r:id="rId20"/>
    <p:sldId id="289" r:id="rId21"/>
    <p:sldId id="295" r:id="rId22"/>
    <p:sldId id="294" r:id="rId23"/>
    <p:sldId id="293" r:id="rId24"/>
    <p:sldId id="276" r:id="rId25"/>
  </p:sldIdLst>
  <p:sldSz cx="9144000" cy="6858000" type="screen4x3"/>
  <p:notesSz cx="6858000" cy="9144000"/>
  <p:defaultTextStyle>
    <a:defPPr>
      <a:defRPr lang="cs-CZ"/>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řina Maršalková" initials="KM" lastIdx="6" clrIdx="0">
    <p:extLst/>
  </p:cmAuthor>
  <p:cmAuthor id="2" name="Popadičová Klára" initials="PK"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60FF9B7-7B78-43AB-9163-1EB34328EB27}" type="datetimeFigureOut">
              <a:rPr lang="cs-CZ"/>
              <a:pPr>
                <a:defRPr/>
              </a:pPr>
              <a:t>23.09.2018</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DC05479B-BF26-44F3-87C6-B2F8954B370A}" type="slidenum">
              <a:rPr lang="cs-CZ" altLang="cs-CZ"/>
              <a:pPr/>
              <a:t>‹#›</a:t>
            </a:fld>
            <a:endParaRPr lang="cs-CZ" altLang="cs-CZ"/>
          </a:p>
        </p:txBody>
      </p:sp>
    </p:spTree>
    <p:extLst>
      <p:ext uri="{BB962C8B-B14F-4D97-AF65-F5344CB8AC3E}">
        <p14:creationId xmlns:p14="http://schemas.microsoft.com/office/powerpoint/2010/main" val="40962028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E79F6E7-F27A-4347-BF96-66EFB1C48253}" type="datetimeFigureOut">
              <a:rPr lang="cs-CZ"/>
              <a:pPr>
                <a:defRPr/>
              </a:pPr>
              <a:t>23.09.2018</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cs-CZ" noProof="0" smtClean="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3D12CDA0-C5E6-43F5-8181-5B0FAA60A1F1}" type="slidenum">
              <a:rPr lang="cs-CZ" altLang="cs-CZ"/>
              <a:pPr/>
              <a:t>‹#›</a:t>
            </a:fld>
            <a:endParaRPr lang="cs-CZ" altLang="cs-CZ"/>
          </a:p>
        </p:txBody>
      </p:sp>
    </p:spTree>
    <p:extLst>
      <p:ext uri="{BB962C8B-B14F-4D97-AF65-F5344CB8AC3E}">
        <p14:creationId xmlns:p14="http://schemas.microsoft.com/office/powerpoint/2010/main" val="394495465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09560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11</a:t>
            </a:fld>
            <a:endParaRPr lang="cs-CZ" dirty="0">
              <a:solidFill>
                <a:prstClr val="black"/>
              </a:solidFill>
            </a:endParaRPr>
          </a:p>
        </p:txBody>
      </p:sp>
    </p:spTree>
    <p:extLst>
      <p:ext uri="{BB962C8B-B14F-4D97-AF65-F5344CB8AC3E}">
        <p14:creationId xmlns:p14="http://schemas.microsoft.com/office/powerpoint/2010/main" val="2744874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12</a:t>
            </a:fld>
            <a:endParaRPr lang="cs-CZ" dirty="0">
              <a:solidFill>
                <a:prstClr val="black"/>
              </a:solidFill>
            </a:endParaRPr>
          </a:p>
        </p:txBody>
      </p:sp>
    </p:spTree>
    <p:extLst>
      <p:ext uri="{BB962C8B-B14F-4D97-AF65-F5344CB8AC3E}">
        <p14:creationId xmlns:p14="http://schemas.microsoft.com/office/powerpoint/2010/main" val="2153589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13</a:t>
            </a:fld>
            <a:endParaRPr lang="cs-CZ" dirty="0">
              <a:solidFill>
                <a:prstClr val="black"/>
              </a:solidFill>
            </a:endParaRPr>
          </a:p>
        </p:txBody>
      </p:sp>
    </p:spTree>
    <p:extLst>
      <p:ext uri="{BB962C8B-B14F-4D97-AF65-F5344CB8AC3E}">
        <p14:creationId xmlns:p14="http://schemas.microsoft.com/office/powerpoint/2010/main" val="338867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14</a:t>
            </a:fld>
            <a:endParaRPr lang="cs-CZ" dirty="0">
              <a:solidFill>
                <a:prstClr val="black"/>
              </a:solidFill>
            </a:endParaRPr>
          </a:p>
        </p:txBody>
      </p:sp>
    </p:spTree>
    <p:extLst>
      <p:ext uri="{BB962C8B-B14F-4D97-AF65-F5344CB8AC3E}">
        <p14:creationId xmlns:p14="http://schemas.microsoft.com/office/powerpoint/2010/main" val="1264475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15</a:t>
            </a:fld>
            <a:endParaRPr lang="cs-CZ" dirty="0">
              <a:solidFill>
                <a:prstClr val="black"/>
              </a:solidFill>
            </a:endParaRPr>
          </a:p>
        </p:txBody>
      </p:sp>
    </p:spTree>
    <p:extLst>
      <p:ext uri="{BB962C8B-B14F-4D97-AF65-F5344CB8AC3E}">
        <p14:creationId xmlns:p14="http://schemas.microsoft.com/office/powerpoint/2010/main" val="2961922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16</a:t>
            </a:fld>
            <a:endParaRPr lang="cs-CZ" dirty="0">
              <a:solidFill>
                <a:prstClr val="black"/>
              </a:solidFill>
            </a:endParaRPr>
          </a:p>
        </p:txBody>
      </p:sp>
    </p:spTree>
    <p:extLst>
      <p:ext uri="{BB962C8B-B14F-4D97-AF65-F5344CB8AC3E}">
        <p14:creationId xmlns:p14="http://schemas.microsoft.com/office/powerpoint/2010/main" val="2696893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17</a:t>
            </a:fld>
            <a:endParaRPr lang="cs-CZ" dirty="0">
              <a:solidFill>
                <a:prstClr val="black"/>
              </a:solidFill>
            </a:endParaRPr>
          </a:p>
        </p:txBody>
      </p:sp>
    </p:spTree>
    <p:extLst>
      <p:ext uri="{BB962C8B-B14F-4D97-AF65-F5344CB8AC3E}">
        <p14:creationId xmlns:p14="http://schemas.microsoft.com/office/powerpoint/2010/main" val="3193687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18</a:t>
            </a:fld>
            <a:endParaRPr lang="cs-CZ" dirty="0">
              <a:solidFill>
                <a:prstClr val="black"/>
              </a:solidFill>
            </a:endParaRPr>
          </a:p>
        </p:txBody>
      </p:sp>
    </p:spTree>
    <p:extLst>
      <p:ext uri="{BB962C8B-B14F-4D97-AF65-F5344CB8AC3E}">
        <p14:creationId xmlns:p14="http://schemas.microsoft.com/office/powerpoint/2010/main" val="3349240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19</a:t>
            </a:fld>
            <a:endParaRPr lang="cs-CZ" dirty="0">
              <a:solidFill>
                <a:prstClr val="black"/>
              </a:solidFill>
            </a:endParaRPr>
          </a:p>
        </p:txBody>
      </p:sp>
    </p:spTree>
    <p:extLst>
      <p:ext uri="{BB962C8B-B14F-4D97-AF65-F5344CB8AC3E}">
        <p14:creationId xmlns:p14="http://schemas.microsoft.com/office/powerpoint/2010/main" val="3984063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1919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4</a:t>
            </a:fld>
            <a:endParaRPr lang="cs-CZ" dirty="0">
              <a:solidFill>
                <a:prstClr val="black"/>
              </a:solidFill>
            </a:endParaRPr>
          </a:p>
        </p:txBody>
      </p:sp>
    </p:spTree>
    <p:extLst>
      <p:ext uri="{BB962C8B-B14F-4D97-AF65-F5344CB8AC3E}">
        <p14:creationId xmlns:p14="http://schemas.microsoft.com/office/powerpoint/2010/main" val="370051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5</a:t>
            </a:fld>
            <a:endParaRPr lang="cs-CZ" dirty="0">
              <a:solidFill>
                <a:prstClr val="black"/>
              </a:solidFill>
            </a:endParaRPr>
          </a:p>
        </p:txBody>
      </p:sp>
    </p:spTree>
    <p:extLst>
      <p:ext uri="{BB962C8B-B14F-4D97-AF65-F5344CB8AC3E}">
        <p14:creationId xmlns:p14="http://schemas.microsoft.com/office/powerpoint/2010/main" val="1109478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6</a:t>
            </a:fld>
            <a:endParaRPr lang="cs-CZ" dirty="0">
              <a:solidFill>
                <a:prstClr val="black"/>
              </a:solidFill>
            </a:endParaRPr>
          </a:p>
        </p:txBody>
      </p:sp>
    </p:spTree>
    <p:extLst>
      <p:ext uri="{BB962C8B-B14F-4D97-AF65-F5344CB8AC3E}">
        <p14:creationId xmlns:p14="http://schemas.microsoft.com/office/powerpoint/2010/main" val="2725909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7</a:t>
            </a:fld>
            <a:endParaRPr lang="cs-CZ" dirty="0">
              <a:solidFill>
                <a:prstClr val="black"/>
              </a:solidFill>
            </a:endParaRPr>
          </a:p>
        </p:txBody>
      </p:sp>
    </p:spTree>
    <p:extLst>
      <p:ext uri="{BB962C8B-B14F-4D97-AF65-F5344CB8AC3E}">
        <p14:creationId xmlns:p14="http://schemas.microsoft.com/office/powerpoint/2010/main" val="3445958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8</a:t>
            </a:fld>
            <a:endParaRPr lang="cs-CZ" dirty="0">
              <a:solidFill>
                <a:prstClr val="black"/>
              </a:solidFill>
            </a:endParaRPr>
          </a:p>
        </p:txBody>
      </p:sp>
    </p:spTree>
    <p:extLst>
      <p:ext uri="{BB962C8B-B14F-4D97-AF65-F5344CB8AC3E}">
        <p14:creationId xmlns:p14="http://schemas.microsoft.com/office/powerpoint/2010/main" val="4159596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9</a:t>
            </a:fld>
            <a:endParaRPr lang="cs-CZ" dirty="0">
              <a:solidFill>
                <a:prstClr val="black"/>
              </a:solidFill>
            </a:endParaRPr>
          </a:p>
        </p:txBody>
      </p:sp>
    </p:spTree>
    <p:extLst>
      <p:ext uri="{BB962C8B-B14F-4D97-AF65-F5344CB8AC3E}">
        <p14:creationId xmlns:p14="http://schemas.microsoft.com/office/powerpoint/2010/main" val="1554193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4" name="Zástupný symbol pro číslo snímku 3"/>
          <p:cNvSpPr>
            <a:spLocks noGrp="1"/>
          </p:cNvSpPr>
          <p:nvPr>
            <p:ph type="sldNum" sz="quarter" idx="5"/>
          </p:nvPr>
        </p:nvSpPr>
        <p:spPr/>
        <p:txBody>
          <a:bodyPr/>
          <a:lstStyle/>
          <a:p>
            <a:pPr>
              <a:defRPr/>
            </a:pPr>
            <a:fld id="{270ECDCD-5BF3-4DC6-A720-28134F0F526A}" type="slidenum">
              <a:rPr lang="cs-CZ">
                <a:solidFill>
                  <a:prstClr val="black"/>
                </a:solidFill>
              </a:rPr>
              <a:pPr>
                <a:defRPr/>
              </a:pPr>
              <a:t>10</a:t>
            </a:fld>
            <a:endParaRPr lang="cs-CZ" dirty="0">
              <a:solidFill>
                <a:prstClr val="black"/>
              </a:solidFill>
            </a:endParaRPr>
          </a:p>
        </p:txBody>
      </p:sp>
    </p:spTree>
    <p:extLst>
      <p:ext uri="{BB962C8B-B14F-4D97-AF65-F5344CB8AC3E}">
        <p14:creationId xmlns:p14="http://schemas.microsoft.com/office/powerpoint/2010/main" val="986845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6574E93B-E3BF-4E0D-8982-1787DA9CF0BF}" type="datetime1">
              <a:rPr lang="cs-CZ"/>
              <a:pPr>
                <a:defRPr/>
              </a:pPr>
              <a:t>23.09.2018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fld id="{0F65A5A8-6B4F-435B-89ED-E1264938940B}" type="slidenum">
              <a:rPr lang="cs-CZ" altLang="cs-CZ"/>
              <a:pPr/>
              <a:t>‹#›</a:t>
            </a:fld>
            <a:endParaRPr lang="cs-CZ" altLang="cs-CZ"/>
          </a:p>
        </p:txBody>
      </p:sp>
    </p:spTree>
    <p:extLst>
      <p:ext uri="{BB962C8B-B14F-4D97-AF65-F5344CB8AC3E}">
        <p14:creationId xmlns:p14="http://schemas.microsoft.com/office/powerpoint/2010/main" val="1867226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Nadpis a podnadpis">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normAutofit/>
          </a:bodyPr>
          <a:lstStyle>
            <a:lvl1pPr>
              <a:defRPr sz="3500">
                <a:solidFill>
                  <a:srgbClr val="0F245E"/>
                </a:solidFill>
              </a:defRPr>
            </a:lvl1pPr>
          </a:lstStyle>
          <a:p>
            <a:r>
              <a:rPr lang="cs-CZ" dirty="0" smtClean="0"/>
              <a:t>Klepnutím lze upravit styl předlohy nadpisů.</a:t>
            </a:r>
            <a:endParaRPr lang="cs-CZ" dirty="0"/>
          </a:p>
        </p:txBody>
      </p:sp>
      <p:sp>
        <p:nvSpPr>
          <p:cNvPr id="3" name="Podnadpis 2"/>
          <p:cNvSpPr>
            <a:spLocks noGrp="1"/>
          </p:cNvSpPr>
          <p:nvPr>
            <p:ph type="subTitle" idx="1"/>
          </p:nvPr>
        </p:nvSpPr>
        <p:spPr>
          <a:xfrm>
            <a:off x="1371600" y="3886200"/>
            <a:ext cx="6400800" cy="1752600"/>
          </a:xfrm>
        </p:spPr>
        <p:txBody>
          <a:bodyPr>
            <a:normAutofit/>
          </a:bodyPr>
          <a:lstStyle>
            <a:lvl1pPr marL="0" indent="0" algn="ctr">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Tree>
    <p:extLst>
      <p:ext uri="{BB962C8B-B14F-4D97-AF65-F5344CB8AC3E}">
        <p14:creationId xmlns:p14="http://schemas.microsoft.com/office/powerpoint/2010/main" val="2017908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Tree>
    <p:extLst>
      <p:ext uri="{BB962C8B-B14F-4D97-AF65-F5344CB8AC3E}">
        <p14:creationId xmlns:p14="http://schemas.microsoft.com/office/powerpoint/2010/main" val="3623740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smtClean="0"/>
              <a:t>Klepnutím lze upravit styly předlohy textu.</a:t>
            </a:r>
          </a:p>
        </p:txBody>
      </p:sp>
    </p:spTree>
    <p:extLst>
      <p:ext uri="{BB962C8B-B14F-4D97-AF65-F5344CB8AC3E}">
        <p14:creationId xmlns:p14="http://schemas.microsoft.com/office/powerpoint/2010/main" val="1081890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obsah 3"/>
          <p:cNvSpPr>
            <a:spLocks noGrp="1"/>
          </p:cNvSpPr>
          <p:nvPr>
            <p:ph sz="half" idx="2"/>
          </p:nvPr>
        </p:nvSpPr>
        <p:spPr>
          <a:xfrm>
            <a:off x="4648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3957950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193758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491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dirty="0" smtClean="0">
                <a:solidFill>
                  <a:prstClr val="white"/>
                </a:solidFill>
                <a:latin typeface="Calibri"/>
                <a:ea typeface="+mj-ea"/>
                <a:cs typeface="+mj-cs"/>
              </a:rPr>
              <a:t>Klepnutím lze upravit styl předlohy nadpisů.</a:t>
            </a:r>
          </a:p>
        </p:txBody>
      </p:sp>
      <p:sp>
        <p:nvSpPr>
          <p:cNvPr id="2" name="Nadpis 1"/>
          <p:cNvSpPr>
            <a:spLocks noGrp="1"/>
          </p:cNvSpPr>
          <p:nvPr>
            <p:ph type="title"/>
          </p:nvPr>
        </p:nvSpPr>
        <p:spPr>
          <a:xfrm>
            <a:off x="1792288" y="4800600"/>
            <a:ext cx="5486400" cy="566738"/>
          </a:xfrm>
        </p:spPr>
        <p:txBody>
          <a:bodyPr anchor="b"/>
          <a:lstStyle>
            <a:lvl1pPr algn="l">
              <a:defRPr sz="2000" b="1">
                <a:solidFill>
                  <a:srgbClr val="0F245E"/>
                </a:solidFill>
              </a:defRPr>
            </a:lvl1pPr>
          </a:lstStyle>
          <a:p>
            <a:r>
              <a:rPr lang="cs-CZ" dirty="0" smtClean="0"/>
              <a:t>Klepnutím lze upravit styl předlohy nadpisů.</a:t>
            </a:r>
            <a:endParaRPr lang="cs-CZ" dirty="0"/>
          </a:p>
        </p:txBody>
      </p:sp>
      <p:sp>
        <p:nvSpPr>
          <p:cNvPr id="3" name="Zástupný symbol pro obrázek 2"/>
          <p:cNvSpPr>
            <a:spLocks noGrp="1"/>
          </p:cNvSpPr>
          <p:nvPr>
            <p:ph type="pic" idx="1"/>
          </p:nvPr>
        </p:nvSpPr>
        <p:spPr>
          <a:xfrm>
            <a:off x="1792288" y="1700807"/>
            <a:ext cx="5486400" cy="302676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dirty="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solidFill>
                  <a:srgbClr val="0F245E"/>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smtClean="0"/>
              <a:t>Klepnutím lze upravit styly předlohy textu.</a:t>
            </a:r>
          </a:p>
        </p:txBody>
      </p:sp>
    </p:spTree>
    <p:extLst>
      <p:ext uri="{BB962C8B-B14F-4D97-AF65-F5344CB8AC3E}">
        <p14:creationId xmlns:p14="http://schemas.microsoft.com/office/powerpoint/2010/main" val="2332477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ávěrečný slide">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11560" y="3861048"/>
            <a:ext cx="7768952" cy="1752600"/>
          </a:xfrm>
        </p:spPr>
        <p:txBody>
          <a:bodyPr>
            <a:normAutofit/>
          </a:bodyPr>
          <a:lstStyle>
            <a:lvl1pPr marL="0" indent="0" algn="l">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9" name="Nadpis 1"/>
          <p:cNvSpPr>
            <a:spLocks noGrp="1"/>
          </p:cNvSpPr>
          <p:nvPr>
            <p:ph type="title"/>
          </p:nvPr>
        </p:nvSpPr>
        <p:spPr>
          <a:xfrm>
            <a:off x="611560" y="2492896"/>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2724613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Nadpis a podnadpis">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normAutofit/>
          </a:bodyPr>
          <a:lstStyle>
            <a:lvl1pPr>
              <a:defRPr sz="3500">
                <a:solidFill>
                  <a:srgbClr val="0F245E"/>
                </a:solidFill>
              </a:defRPr>
            </a:lvl1pPr>
          </a:lstStyle>
          <a:p>
            <a:r>
              <a:rPr lang="cs-CZ" dirty="0" smtClean="0"/>
              <a:t>Klepnutím lze upravit styl předlohy nadpisů.</a:t>
            </a:r>
            <a:endParaRPr lang="cs-CZ" dirty="0"/>
          </a:p>
        </p:txBody>
      </p:sp>
      <p:sp>
        <p:nvSpPr>
          <p:cNvPr id="3" name="Podnadpis 2"/>
          <p:cNvSpPr>
            <a:spLocks noGrp="1"/>
          </p:cNvSpPr>
          <p:nvPr>
            <p:ph type="subTitle" idx="1"/>
          </p:nvPr>
        </p:nvSpPr>
        <p:spPr>
          <a:xfrm>
            <a:off x="1371600" y="3886200"/>
            <a:ext cx="6400800" cy="1752600"/>
          </a:xfrm>
        </p:spPr>
        <p:txBody>
          <a:bodyPr>
            <a:normAutofit/>
          </a:bodyPr>
          <a:lstStyle>
            <a:lvl1pPr marL="0" indent="0" algn="ctr">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Tree>
    <p:extLst>
      <p:ext uri="{BB962C8B-B14F-4D97-AF65-F5344CB8AC3E}">
        <p14:creationId xmlns:p14="http://schemas.microsoft.com/office/powerpoint/2010/main" val="251275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Tree>
    <p:extLst>
      <p:ext uri="{BB962C8B-B14F-4D97-AF65-F5344CB8AC3E}">
        <p14:creationId xmlns:p14="http://schemas.microsoft.com/office/powerpoint/2010/main" val="2072795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8"/>
            <a:ext cx="8229600" cy="4425355"/>
          </a:xfrm>
          <a:prstGeom prst="rect">
            <a:avLst/>
          </a:prstGeom>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5859E94E-B08A-4844-965A-B2429EA0F5DC}" type="datetime1">
              <a:rPr lang="cs-CZ"/>
              <a:pPr>
                <a:defRPr/>
              </a:pPr>
              <a:t>23.09.2018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fld id="{BC6F44BE-41E4-4670-AD66-584400757446}" type="slidenum">
              <a:rPr lang="cs-CZ" altLang="cs-CZ"/>
              <a:pPr/>
              <a:t>‹#›</a:t>
            </a:fld>
            <a:endParaRPr lang="cs-CZ" altLang="cs-CZ"/>
          </a:p>
        </p:txBody>
      </p:sp>
    </p:spTree>
    <p:extLst>
      <p:ext uri="{BB962C8B-B14F-4D97-AF65-F5344CB8AC3E}">
        <p14:creationId xmlns:p14="http://schemas.microsoft.com/office/powerpoint/2010/main" val="2287264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smtClean="0"/>
              <a:t>Klepnutím lze upravit styly předlohy textu.</a:t>
            </a:r>
          </a:p>
        </p:txBody>
      </p:sp>
    </p:spTree>
    <p:extLst>
      <p:ext uri="{BB962C8B-B14F-4D97-AF65-F5344CB8AC3E}">
        <p14:creationId xmlns:p14="http://schemas.microsoft.com/office/powerpoint/2010/main" val="2219368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obsah 3"/>
          <p:cNvSpPr>
            <a:spLocks noGrp="1"/>
          </p:cNvSpPr>
          <p:nvPr>
            <p:ph sz="half" idx="2"/>
          </p:nvPr>
        </p:nvSpPr>
        <p:spPr>
          <a:xfrm>
            <a:off x="4648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2896581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2649850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9465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dirty="0" smtClean="0">
                <a:solidFill>
                  <a:prstClr val="white"/>
                </a:solidFill>
                <a:latin typeface="Calibri"/>
                <a:ea typeface="+mj-ea"/>
                <a:cs typeface="+mj-cs"/>
              </a:rPr>
              <a:t>Klepnutím lze upravit styl předlohy nadpisů.</a:t>
            </a:r>
          </a:p>
        </p:txBody>
      </p:sp>
      <p:sp>
        <p:nvSpPr>
          <p:cNvPr id="2" name="Nadpis 1"/>
          <p:cNvSpPr>
            <a:spLocks noGrp="1"/>
          </p:cNvSpPr>
          <p:nvPr>
            <p:ph type="title"/>
          </p:nvPr>
        </p:nvSpPr>
        <p:spPr>
          <a:xfrm>
            <a:off x="1792288" y="4800600"/>
            <a:ext cx="5486400" cy="566738"/>
          </a:xfrm>
        </p:spPr>
        <p:txBody>
          <a:bodyPr anchor="b"/>
          <a:lstStyle>
            <a:lvl1pPr algn="l">
              <a:defRPr sz="2000" b="1">
                <a:solidFill>
                  <a:srgbClr val="0F245E"/>
                </a:solidFill>
              </a:defRPr>
            </a:lvl1pPr>
          </a:lstStyle>
          <a:p>
            <a:r>
              <a:rPr lang="cs-CZ" dirty="0" smtClean="0"/>
              <a:t>Klepnutím lze upravit styl předlohy nadpisů.</a:t>
            </a:r>
            <a:endParaRPr lang="cs-CZ" dirty="0"/>
          </a:p>
        </p:txBody>
      </p:sp>
      <p:sp>
        <p:nvSpPr>
          <p:cNvPr id="3" name="Zástupný symbol pro obrázek 2"/>
          <p:cNvSpPr>
            <a:spLocks noGrp="1"/>
          </p:cNvSpPr>
          <p:nvPr>
            <p:ph type="pic" idx="1"/>
          </p:nvPr>
        </p:nvSpPr>
        <p:spPr>
          <a:xfrm>
            <a:off x="1792288" y="1700807"/>
            <a:ext cx="5486400" cy="302676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dirty="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solidFill>
                  <a:srgbClr val="0F245E"/>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smtClean="0"/>
              <a:t>Klepnutím lze upravit styly předlohy textu.</a:t>
            </a:r>
          </a:p>
        </p:txBody>
      </p:sp>
    </p:spTree>
    <p:extLst>
      <p:ext uri="{BB962C8B-B14F-4D97-AF65-F5344CB8AC3E}">
        <p14:creationId xmlns:p14="http://schemas.microsoft.com/office/powerpoint/2010/main" val="17256810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ávěrečný slide">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11560" y="3861048"/>
            <a:ext cx="7768952" cy="1752600"/>
          </a:xfrm>
        </p:spPr>
        <p:txBody>
          <a:bodyPr>
            <a:normAutofit/>
          </a:bodyPr>
          <a:lstStyle>
            <a:lvl1pPr marL="0" indent="0" algn="l">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9" name="Nadpis 1"/>
          <p:cNvSpPr>
            <a:spLocks noGrp="1"/>
          </p:cNvSpPr>
          <p:nvPr>
            <p:ph type="title"/>
          </p:nvPr>
        </p:nvSpPr>
        <p:spPr>
          <a:xfrm>
            <a:off x="611560" y="2492896"/>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11592039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Nadpis a podnadpis">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normAutofit/>
          </a:bodyPr>
          <a:lstStyle>
            <a:lvl1pPr>
              <a:defRPr sz="3500">
                <a:solidFill>
                  <a:srgbClr val="0F245E"/>
                </a:solidFill>
              </a:defRPr>
            </a:lvl1pPr>
          </a:lstStyle>
          <a:p>
            <a:r>
              <a:rPr lang="cs-CZ" dirty="0" smtClean="0"/>
              <a:t>Klepnutím lze upravit styl předlohy nadpisů.</a:t>
            </a:r>
            <a:endParaRPr lang="cs-CZ" dirty="0"/>
          </a:p>
        </p:txBody>
      </p:sp>
      <p:sp>
        <p:nvSpPr>
          <p:cNvPr id="3" name="Podnadpis 2"/>
          <p:cNvSpPr>
            <a:spLocks noGrp="1"/>
          </p:cNvSpPr>
          <p:nvPr>
            <p:ph type="subTitle" idx="1"/>
          </p:nvPr>
        </p:nvSpPr>
        <p:spPr>
          <a:xfrm>
            <a:off x="1371600" y="3886200"/>
            <a:ext cx="6400800" cy="1752600"/>
          </a:xfrm>
        </p:spPr>
        <p:txBody>
          <a:bodyPr>
            <a:normAutofit/>
          </a:bodyPr>
          <a:lstStyle>
            <a:lvl1pPr marL="0" indent="0" algn="ctr">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Tree>
    <p:extLst>
      <p:ext uri="{BB962C8B-B14F-4D97-AF65-F5344CB8AC3E}">
        <p14:creationId xmlns:p14="http://schemas.microsoft.com/office/powerpoint/2010/main" val="29797585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Tree>
    <p:extLst>
      <p:ext uri="{BB962C8B-B14F-4D97-AF65-F5344CB8AC3E}">
        <p14:creationId xmlns:p14="http://schemas.microsoft.com/office/powerpoint/2010/main" val="161644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smtClean="0"/>
              <a:t>Klepnutím lze upravit styly předlohy textu.</a:t>
            </a:r>
          </a:p>
        </p:txBody>
      </p:sp>
    </p:spTree>
    <p:extLst>
      <p:ext uri="{BB962C8B-B14F-4D97-AF65-F5344CB8AC3E}">
        <p14:creationId xmlns:p14="http://schemas.microsoft.com/office/powerpoint/2010/main" val="758806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obsah 3"/>
          <p:cNvSpPr>
            <a:spLocks noGrp="1"/>
          </p:cNvSpPr>
          <p:nvPr>
            <p:ph sz="half" idx="2"/>
          </p:nvPr>
        </p:nvSpPr>
        <p:spPr>
          <a:xfrm>
            <a:off x="4648200" y="1600200"/>
            <a:ext cx="4038600" cy="4525963"/>
          </a:xfrm>
        </p:spPr>
        <p:txBody>
          <a:bodyPr/>
          <a:lstStyle>
            <a:lvl1pPr>
              <a:defRPr sz="2000">
                <a:solidFill>
                  <a:srgbClr val="0F245E"/>
                </a:solidFill>
              </a:defRPr>
            </a:lvl1pPr>
            <a:lvl2pPr>
              <a:defRPr sz="2000">
                <a:solidFill>
                  <a:srgbClr val="0F245E"/>
                </a:solidFill>
              </a:defRPr>
            </a:lvl2pPr>
            <a:lvl3pPr>
              <a:defRPr sz="2000">
                <a:solidFill>
                  <a:srgbClr val="0F245E"/>
                </a:solidFill>
              </a:defRPr>
            </a:lvl3pPr>
            <a:lvl4pPr>
              <a:defRPr sz="1800">
                <a:solidFill>
                  <a:srgbClr val="0F245E"/>
                </a:solidFill>
              </a:defRPr>
            </a:lvl4pPr>
            <a:lvl5pPr>
              <a:defRPr sz="1800">
                <a:solidFill>
                  <a:srgbClr val="0F245E"/>
                </a:solidFill>
              </a:defRPr>
            </a:lvl5pPr>
            <a:lvl6pPr>
              <a:defRPr sz="1800"/>
            </a:lvl6pPr>
            <a:lvl7pPr>
              <a:defRPr sz="1800"/>
            </a:lvl7pPr>
            <a:lvl8pPr>
              <a:defRPr sz="1800"/>
            </a:lvl8pPr>
            <a:lvl9pPr>
              <a:defRPr sz="18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8"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2010632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966C1E26-CF6E-454E-AC90-3A7BB2393607}" type="datetime1">
              <a:rPr lang="cs-CZ"/>
              <a:pPr>
                <a:defRPr/>
              </a:pPr>
              <a:t>23.09.2018</a:t>
            </a:fld>
            <a:endParaRPr lang="cs-CZ"/>
          </a:p>
        </p:txBody>
      </p:sp>
      <p:sp>
        <p:nvSpPr>
          <p:cNvPr id="6"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7" name="Zástupný symbol pro číslo snímku 5"/>
          <p:cNvSpPr>
            <a:spLocks noGrp="1"/>
          </p:cNvSpPr>
          <p:nvPr>
            <p:ph type="sldNum" sz="quarter" idx="12"/>
          </p:nvPr>
        </p:nvSpPr>
        <p:spPr/>
        <p:txBody>
          <a:bodyPr/>
          <a:lstStyle>
            <a:lvl1pPr>
              <a:defRPr/>
            </a:lvl1pPr>
          </a:lstStyle>
          <a:p>
            <a:fld id="{7A2E4738-FF66-4A09-9DD3-615621EF5946}" type="slidenum">
              <a:rPr lang="cs-CZ" altLang="cs-CZ"/>
              <a:pPr/>
              <a:t>‹#›</a:t>
            </a:fld>
            <a:endParaRPr lang="cs-CZ" altLang="cs-CZ"/>
          </a:p>
        </p:txBody>
      </p:sp>
    </p:spTree>
    <p:extLst>
      <p:ext uri="{BB962C8B-B14F-4D97-AF65-F5344CB8AC3E}">
        <p14:creationId xmlns:p14="http://schemas.microsoft.com/office/powerpoint/2010/main" val="4056548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20751415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5132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dirty="0" smtClean="0">
                <a:solidFill>
                  <a:prstClr val="white"/>
                </a:solidFill>
                <a:latin typeface="Calibri"/>
                <a:ea typeface="+mj-ea"/>
                <a:cs typeface="+mj-cs"/>
              </a:rPr>
              <a:t>Klepnutím lze upravit styl předlohy nadpisů.</a:t>
            </a:r>
          </a:p>
        </p:txBody>
      </p:sp>
      <p:sp>
        <p:nvSpPr>
          <p:cNvPr id="2" name="Nadpis 1"/>
          <p:cNvSpPr>
            <a:spLocks noGrp="1"/>
          </p:cNvSpPr>
          <p:nvPr>
            <p:ph type="title"/>
          </p:nvPr>
        </p:nvSpPr>
        <p:spPr>
          <a:xfrm>
            <a:off x="1792288" y="4800600"/>
            <a:ext cx="5486400" cy="566738"/>
          </a:xfrm>
        </p:spPr>
        <p:txBody>
          <a:bodyPr anchor="b"/>
          <a:lstStyle>
            <a:lvl1pPr algn="l">
              <a:defRPr sz="2000" b="1">
                <a:solidFill>
                  <a:srgbClr val="0F245E"/>
                </a:solidFill>
              </a:defRPr>
            </a:lvl1pPr>
          </a:lstStyle>
          <a:p>
            <a:r>
              <a:rPr lang="cs-CZ" dirty="0" smtClean="0"/>
              <a:t>Klepnutím lze upravit styl předlohy nadpisů.</a:t>
            </a:r>
            <a:endParaRPr lang="cs-CZ" dirty="0"/>
          </a:p>
        </p:txBody>
      </p:sp>
      <p:sp>
        <p:nvSpPr>
          <p:cNvPr id="3" name="Zástupný symbol pro obrázek 2"/>
          <p:cNvSpPr>
            <a:spLocks noGrp="1"/>
          </p:cNvSpPr>
          <p:nvPr>
            <p:ph type="pic" idx="1"/>
          </p:nvPr>
        </p:nvSpPr>
        <p:spPr>
          <a:xfrm>
            <a:off x="1792288" y="1700807"/>
            <a:ext cx="5486400" cy="302676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dirty="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solidFill>
                  <a:srgbClr val="0F245E"/>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dirty="0" smtClean="0"/>
              <a:t>Klepnutím lze upravit styly předlohy textu.</a:t>
            </a:r>
          </a:p>
        </p:txBody>
      </p:sp>
    </p:spTree>
    <p:extLst>
      <p:ext uri="{BB962C8B-B14F-4D97-AF65-F5344CB8AC3E}">
        <p14:creationId xmlns:p14="http://schemas.microsoft.com/office/powerpoint/2010/main" val="16722402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Závěrečný slide">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11560" y="3861048"/>
            <a:ext cx="7768952" cy="1752600"/>
          </a:xfrm>
        </p:spPr>
        <p:txBody>
          <a:bodyPr>
            <a:normAutofit/>
          </a:bodyPr>
          <a:lstStyle>
            <a:lvl1pPr marL="0" indent="0" algn="l">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9" name="Nadpis 1"/>
          <p:cNvSpPr>
            <a:spLocks noGrp="1"/>
          </p:cNvSpPr>
          <p:nvPr>
            <p:ph type="title"/>
          </p:nvPr>
        </p:nvSpPr>
        <p:spPr>
          <a:xfrm>
            <a:off x="611560" y="2492896"/>
            <a:ext cx="7772400" cy="1362075"/>
          </a:xfr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Tree>
    <p:extLst>
      <p:ext uri="{BB962C8B-B14F-4D97-AF65-F5344CB8AC3E}">
        <p14:creationId xmlns:p14="http://schemas.microsoft.com/office/powerpoint/2010/main" val="956883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86228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502048"/>
            <a:ext cx="4041775"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3223122F-15D1-4FB6-BF2E-B9776B90247A}" type="datetime1">
              <a:rPr lang="cs-CZ"/>
              <a:pPr>
                <a:defRPr/>
              </a:pPr>
              <a:t>23.09.2018</a:t>
            </a:fld>
            <a:endParaRPr lang="cs-CZ"/>
          </a:p>
        </p:txBody>
      </p:sp>
      <p:sp>
        <p:nvSpPr>
          <p:cNvPr id="8"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9" name="Zástupný symbol pro číslo snímku 5"/>
          <p:cNvSpPr>
            <a:spLocks noGrp="1"/>
          </p:cNvSpPr>
          <p:nvPr>
            <p:ph type="sldNum" sz="quarter" idx="12"/>
          </p:nvPr>
        </p:nvSpPr>
        <p:spPr/>
        <p:txBody>
          <a:bodyPr/>
          <a:lstStyle>
            <a:lvl1pPr>
              <a:defRPr/>
            </a:lvl1pPr>
          </a:lstStyle>
          <a:p>
            <a:fld id="{5C80ACC3-C243-4FFA-96D6-6FB44F7CF140}" type="slidenum">
              <a:rPr lang="cs-CZ" altLang="cs-CZ"/>
              <a:pPr/>
              <a:t>‹#›</a:t>
            </a:fld>
            <a:endParaRPr lang="cs-CZ" altLang="cs-CZ"/>
          </a:p>
        </p:txBody>
      </p:sp>
    </p:spTree>
    <p:extLst>
      <p:ext uri="{BB962C8B-B14F-4D97-AF65-F5344CB8AC3E}">
        <p14:creationId xmlns:p14="http://schemas.microsoft.com/office/powerpoint/2010/main" val="283171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5BCE38FE-6D25-45D9-9363-4193590D23F6}" type="datetime1">
              <a:rPr lang="cs-CZ"/>
              <a:pPr>
                <a:defRPr/>
              </a:pPr>
              <a:t>23.09.2018</a:t>
            </a:fld>
            <a:endParaRPr lang="cs-CZ"/>
          </a:p>
        </p:txBody>
      </p:sp>
      <p:sp>
        <p:nvSpPr>
          <p:cNvPr id="4"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5" name="Zástupný symbol pro číslo snímku 5"/>
          <p:cNvSpPr>
            <a:spLocks noGrp="1"/>
          </p:cNvSpPr>
          <p:nvPr>
            <p:ph type="sldNum" sz="quarter" idx="12"/>
          </p:nvPr>
        </p:nvSpPr>
        <p:spPr/>
        <p:txBody>
          <a:bodyPr/>
          <a:lstStyle>
            <a:lvl1pPr>
              <a:defRPr/>
            </a:lvl1pPr>
          </a:lstStyle>
          <a:p>
            <a:fld id="{400394E9-0601-4398-AC01-0B6FC7C52877}" type="slidenum">
              <a:rPr lang="cs-CZ" altLang="cs-CZ"/>
              <a:pPr/>
              <a:t>‹#›</a:t>
            </a:fld>
            <a:endParaRPr lang="cs-CZ" altLang="cs-CZ"/>
          </a:p>
        </p:txBody>
      </p:sp>
    </p:spTree>
    <p:extLst>
      <p:ext uri="{BB962C8B-B14F-4D97-AF65-F5344CB8AC3E}">
        <p14:creationId xmlns:p14="http://schemas.microsoft.com/office/powerpoint/2010/main" val="365575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30315C32-97C1-4315-AC13-F3053B6C1DDD}" type="datetime1">
              <a:rPr lang="cs-CZ"/>
              <a:pPr>
                <a:defRPr/>
              </a:pPr>
              <a:t>23.09.2018</a:t>
            </a:fld>
            <a:endParaRPr lang="cs-CZ"/>
          </a:p>
        </p:txBody>
      </p:sp>
      <p:sp>
        <p:nvSpPr>
          <p:cNvPr id="3"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4" name="Zástupný symbol pro číslo snímku 5"/>
          <p:cNvSpPr>
            <a:spLocks noGrp="1"/>
          </p:cNvSpPr>
          <p:nvPr>
            <p:ph type="sldNum" sz="quarter" idx="12"/>
          </p:nvPr>
        </p:nvSpPr>
        <p:spPr/>
        <p:txBody>
          <a:bodyPr/>
          <a:lstStyle>
            <a:lvl1pPr>
              <a:defRPr/>
            </a:lvl1pPr>
          </a:lstStyle>
          <a:p>
            <a:fld id="{3116C90B-3C7E-425F-91CA-AF361446906F}" type="slidenum">
              <a:rPr lang="cs-CZ" altLang="cs-CZ"/>
              <a:pPr/>
              <a:t>‹#›</a:t>
            </a:fld>
            <a:endParaRPr lang="cs-CZ" altLang="cs-CZ"/>
          </a:p>
        </p:txBody>
      </p:sp>
    </p:spTree>
    <p:extLst>
      <p:ext uri="{BB962C8B-B14F-4D97-AF65-F5344CB8AC3E}">
        <p14:creationId xmlns:p14="http://schemas.microsoft.com/office/powerpoint/2010/main" val="47312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5"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
        <p:nvSpPr>
          <p:cNvPr id="2" name="Nadpis 1"/>
          <p:cNvSpPr>
            <a:spLocks noGrp="1"/>
          </p:cNvSpPr>
          <p:nvPr>
            <p:ph type="title"/>
          </p:nvPr>
        </p:nvSpPr>
        <p:spPr>
          <a:xfrm>
            <a:off x="457200" y="1608335"/>
            <a:ext cx="3008313" cy="1162050"/>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1608335"/>
            <a:ext cx="5111750" cy="462897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text 3"/>
          <p:cNvSpPr>
            <a:spLocks noGrp="1"/>
          </p:cNvSpPr>
          <p:nvPr>
            <p:ph type="body" sz="half" idx="2"/>
          </p:nvPr>
        </p:nvSpPr>
        <p:spPr>
          <a:xfrm>
            <a:off x="457200" y="2770385"/>
            <a:ext cx="3008313" cy="34669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6" name="Zástupný symbol pro datum 4"/>
          <p:cNvSpPr>
            <a:spLocks noGrp="1"/>
          </p:cNvSpPr>
          <p:nvPr>
            <p:ph type="dt" sz="half" idx="10"/>
          </p:nvPr>
        </p:nvSpPr>
        <p:spPr/>
        <p:txBody>
          <a:bodyPr/>
          <a:lstStyle>
            <a:lvl1pPr>
              <a:defRPr/>
            </a:lvl1pPr>
          </a:lstStyle>
          <a:p>
            <a:pPr>
              <a:defRPr/>
            </a:pPr>
            <a:fld id="{BCDAB88A-D07B-4EA3-9878-008E14FFE4E6}" type="datetime1">
              <a:rPr lang="cs-CZ"/>
              <a:pPr>
                <a:defRPr/>
              </a:pPr>
              <a:t>23.09.2018</a:t>
            </a:fld>
            <a:endParaRPr lang="cs-CZ"/>
          </a:p>
        </p:txBody>
      </p:sp>
      <p:sp>
        <p:nvSpPr>
          <p:cNvPr id="7" name="Zástupný symbol pro zápatí 5"/>
          <p:cNvSpPr>
            <a:spLocks noGrp="1"/>
          </p:cNvSpPr>
          <p:nvPr>
            <p:ph type="ftr" sz="quarter" idx="11"/>
          </p:nvPr>
        </p:nvSpPr>
        <p:spPr/>
        <p:txBody>
          <a:bodyPr/>
          <a:lstStyle>
            <a:lvl1pPr>
              <a:defRPr/>
            </a:lvl1pPr>
          </a:lstStyle>
          <a:p>
            <a:pPr>
              <a:defRPr/>
            </a:pPr>
            <a:r>
              <a:rPr lang="cs-CZ"/>
              <a:t>Zápatí pro jméno autora</a:t>
            </a:r>
          </a:p>
        </p:txBody>
      </p:sp>
      <p:sp>
        <p:nvSpPr>
          <p:cNvPr id="8" name="Zástupný symbol pro číslo snímku 6"/>
          <p:cNvSpPr>
            <a:spLocks noGrp="1"/>
          </p:cNvSpPr>
          <p:nvPr>
            <p:ph type="sldNum" sz="quarter" idx="12"/>
          </p:nvPr>
        </p:nvSpPr>
        <p:spPr/>
        <p:txBody>
          <a:bodyPr/>
          <a:lstStyle>
            <a:lvl1pPr>
              <a:defRPr/>
            </a:lvl1pPr>
          </a:lstStyle>
          <a:p>
            <a:fld id="{A228FD57-6B29-4D55-ACC7-9F4F885EFF1C}" type="slidenum">
              <a:rPr lang="cs-CZ" altLang="cs-CZ"/>
              <a:pPr/>
              <a:t>‹#›</a:t>
            </a:fld>
            <a:endParaRPr lang="cs-CZ" altLang="cs-CZ"/>
          </a:p>
        </p:txBody>
      </p:sp>
    </p:spTree>
    <p:extLst>
      <p:ext uri="{BB962C8B-B14F-4D97-AF65-F5344CB8AC3E}">
        <p14:creationId xmlns:p14="http://schemas.microsoft.com/office/powerpoint/2010/main" val="2794513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1772816"/>
            <a:ext cx="5486400" cy="302433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6" name="Zástupný symbol pro datum 4"/>
          <p:cNvSpPr>
            <a:spLocks noGrp="1"/>
          </p:cNvSpPr>
          <p:nvPr>
            <p:ph type="dt" sz="half" idx="10"/>
          </p:nvPr>
        </p:nvSpPr>
        <p:spPr/>
        <p:txBody>
          <a:bodyPr/>
          <a:lstStyle>
            <a:lvl1pPr>
              <a:defRPr/>
            </a:lvl1pPr>
          </a:lstStyle>
          <a:p>
            <a:pPr>
              <a:defRPr/>
            </a:pPr>
            <a:fld id="{E52CDDEC-F163-40AB-A338-8C7D1BDB4994}" type="datetime1">
              <a:rPr lang="cs-CZ"/>
              <a:pPr>
                <a:defRPr/>
              </a:pPr>
              <a:t>23.09.2018</a:t>
            </a:fld>
            <a:endParaRPr lang="cs-CZ"/>
          </a:p>
        </p:txBody>
      </p:sp>
      <p:sp>
        <p:nvSpPr>
          <p:cNvPr id="7" name="Zástupný symbol pro zápatí 5"/>
          <p:cNvSpPr>
            <a:spLocks noGrp="1"/>
          </p:cNvSpPr>
          <p:nvPr>
            <p:ph type="ftr" sz="quarter" idx="11"/>
          </p:nvPr>
        </p:nvSpPr>
        <p:spPr/>
        <p:txBody>
          <a:bodyPr/>
          <a:lstStyle>
            <a:lvl1pPr>
              <a:defRPr/>
            </a:lvl1pPr>
          </a:lstStyle>
          <a:p>
            <a:pPr>
              <a:defRPr/>
            </a:pPr>
            <a:r>
              <a:rPr lang="cs-CZ"/>
              <a:t>Zápatí pro jméno autora</a:t>
            </a:r>
          </a:p>
        </p:txBody>
      </p:sp>
      <p:sp>
        <p:nvSpPr>
          <p:cNvPr id="8" name="Zástupný symbol pro číslo snímku 6"/>
          <p:cNvSpPr>
            <a:spLocks noGrp="1"/>
          </p:cNvSpPr>
          <p:nvPr>
            <p:ph type="sldNum" sz="quarter" idx="12"/>
          </p:nvPr>
        </p:nvSpPr>
        <p:spPr/>
        <p:txBody>
          <a:bodyPr/>
          <a:lstStyle>
            <a:lvl1pPr>
              <a:defRPr/>
            </a:lvl1pPr>
          </a:lstStyle>
          <a:p>
            <a:fld id="{B73C6AC5-8EC2-453B-B33A-7B42B5A87FF8}" type="slidenum">
              <a:rPr lang="cs-CZ" altLang="cs-CZ"/>
              <a:pPr/>
              <a:t>‹#›</a:t>
            </a:fld>
            <a:endParaRPr lang="cs-CZ" altLang="cs-CZ"/>
          </a:p>
        </p:txBody>
      </p:sp>
    </p:spTree>
    <p:extLst>
      <p:ext uri="{BB962C8B-B14F-4D97-AF65-F5344CB8AC3E}">
        <p14:creationId xmlns:p14="http://schemas.microsoft.com/office/powerpoint/2010/main" val="194738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ávěr - Poděkování">
    <p:spTree>
      <p:nvGrpSpPr>
        <p:cNvPr id="1" name=""/>
        <p:cNvGrpSpPr/>
        <p:nvPr/>
      </p:nvGrpSpPr>
      <p:grpSpPr>
        <a:xfrm>
          <a:off x="0" y="0"/>
          <a:ext cx="0" cy="0"/>
          <a:chOff x="0" y="0"/>
          <a:chExt cx="0" cy="0"/>
        </a:xfrm>
      </p:grpSpPr>
      <p:sp>
        <p:nvSpPr>
          <p:cNvPr id="9" name="Podnadpis 2"/>
          <p:cNvSpPr>
            <a:spLocks noGrp="1"/>
          </p:cNvSpPr>
          <p:nvPr>
            <p:ph type="subTitle" idx="1"/>
          </p:nvPr>
        </p:nvSpPr>
        <p:spPr>
          <a:xfrm>
            <a:off x="611560" y="3861048"/>
            <a:ext cx="7768952" cy="1008112"/>
          </a:xfrm>
          <a:prstGeom prst="rect">
            <a:avLst/>
          </a:prstGeom>
        </p:spPr>
        <p:txBody>
          <a:bodyPr>
            <a:normAutofit/>
          </a:bodyPr>
          <a:lstStyle>
            <a:lvl1pPr marL="0" indent="0" algn="l">
              <a:buNone/>
              <a:defRPr sz="250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10" name="Nadpis 1"/>
          <p:cNvSpPr>
            <a:spLocks noGrp="1"/>
          </p:cNvSpPr>
          <p:nvPr>
            <p:ph type="title"/>
          </p:nvPr>
        </p:nvSpPr>
        <p:spPr>
          <a:xfrm>
            <a:off x="611560" y="2492896"/>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A768D90-E4C0-49E8-BE1A-A9089BA98826}" type="datetime1">
              <a:rPr lang="cs-CZ"/>
              <a:pPr>
                <a:defRPr/>
              </a:pPr>
              <a:t>23.09.2018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fld id="{03DD7EB7-BA4B-4E42-B24E-F94422081348}" type="slidenum">
              <a:rPr lang="cs-CZ" altLang="cs-CZ"/>
              <a:pPr/>
              <a:t>‹#›</a:t>
            </a:fld>
            <a:endParaRPr lang="cs-CZ" altLang="cs-CZ"/>
          </a:p>
        </p:txBody>
      </p:sp>
    </p:spTree>
    <p:extLst>
      <p:ext uri="{BB962C8B-B14F-4D97-AF65-F5344CB8AC3E}">
        <p14:creationId xmlns:p14="http://schemas.microsoft.com/office/powerpoint/2010/main" val="3499239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2.jpe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2.jpeg"/><Relationship Id="rId4" Type="http://schemas.openxmlformats.org/officeDocument/2006/relationships/slideLayout" Target="../slideLayouts/slideLayout13.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2.jpeg"/><Relationship Id="rId4" Type="http://schemas.openxmlformats.org/officeDocument/2006/relationships/slideLayout" Target="../slideLayouts/slideLayout21.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image" Target="../media/image2.jpeg"/><Relationship Id="rId4" Type="http://schemas.openxmlformats.org/officeDocument/2006/relationships/slideLayout" Target="../slideLayouts/slideLayout2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F5B1069-8E00-4615-9F52-39BECFEEB73D}" type="datetime1">
              <a:rPr lang="cs-CZ"/>
              <a:pPr>
                <a:defRPr/>
              </a:pPr>
              <a:t>23.09.2018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C9D"/>
                </a:solidFill>
                <a:latin typeface="Calibri" panose="020F0502020204030204" pitchFamily="34" charset="0"/>
              </a:defRPr>
            </a:lvl1pPr>
          </a:lstStyle>
          <a:p>
            <a:fld id="{322FAF2F-ACCA-4847-882C-86B0FC4928CA}" type="slidenum">
              <a:rPr lang="cs-CZ" altLang="cs-CZ"/>
              <a:pPr/>
              <a:t>‹#›</a:t>
            </a:fld>
            <a:endParaRPr lang="cs-CZ" altLang="cs-CZ"/>
          </a:p>
        </p:txBody>
      </p:sp>
      <p:pic>
        <p:nvPicPr>
          <p:cNvPr id="1029" name="Obrázek 6" descr="unmz_masterslide_1-EN.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7" r:id="rId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Obrázek 7" descr="vnitrni-slide.jp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F2D486A-73ED-4D47-8574-7547CB2BC931}" type="datetime1">
              <a:rPr lang="cs-CZ"/>
              <a:pPr>
                <a:defRPr/>
              </a:pPr>
              <a:t>23.09.2018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C9D"/>
                </a:solidFill>
                <a:latin typeface="Calibri" panose="020F0502020204030204" pitchFamily="34" charset="0"/>
              </a:defRPr>
            </a:lvl1pPr>
          </a:lstStyle>
          <a:p>
            <a:fld id="{A6D2B3C0-9B67-40F4-A277-F198777FF332}" type="slidenum">
              <a:rPr lang="cs-CZ" altLang="cs-CZ"/>
              <a:pPr/>
              <a:t>‹#›</a:t>
            </a:fld>
            <a:endParaRPr lang="cs-CZ" altLang="cs-CZ"/>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4" r:id="rId6"/>
    <p:sldLayoutId id="2147483705" r:id="rId7"/>
    <p:sldLayoutId id="2147483703" r:id="rId8"/>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Zástupný symbol pro nadpis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2051" name="Zástupný symbol pro tex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6805020-98FA-4FA7-8EFF-6F92320F3EF7}" type="datetimeFigureOut">
              <a:rPr lang="cs-CZ">
                <a:solidFill>
                  <a:prstClr val="black">
                    <a:tint val="75000"/>
                  </a:prstClr>
                </a:solidFill>
              </a:rPr>
              <a:pPr>
                <a:defRPr/>
              </a:pPr>
              <a:t>23.09.2018</a:t>
            </a:fld>
            <a:endParaRPr lang="cs-CZ" dirty="0">
              <a:solidFill>
                <a:prstClr val="black">
                  <a:tint val="75000"/>
                </a:prstClr>
              </a:solidFill>
            </a:endParaRPr>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0460A3-1E7B-41EA-B3B3-454CD6EA0855}" type="slidenum">
              <a:rPr lang="cs-CZ">
                <a:solidFill>
                  <a:prstClr val="black">
                    <a:tint val="75000"/>
                  </a:prstClr>
                </a:solidFill>
              </a:rPr>
              <a:pPr>
                <a:defRPr/>
              </a:pPr>
              <a:t>‹#›</a:t>
            </a:fld>
            <a:endParaRPr lang="cs-CZ" dirty="0">
              <a:solidFill>
                <a:prstClr val="black">
                  <a:tint val="75000"/>
                </a:prstClr>
              </a:solidFill>
            </a:endParaRPr>
          </a:p>
        </p:txBody>
      </p:sp>
      <p:pic>
        <p:nvPicPr>
          <p:cNvPr id="2055" name="Obrázek 7" descr="vnitrni-slide.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169551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Zástupný symbol pro nadpis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2051" name="Zástupný symbol pro tex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6805020-98FA-4FA7-8EFF-6F92320F3EF7}" type="datetimeFigureOut">
              <a:rPr lang="cs-CZ">
                <a:solidFill>
                  <a:prstClr val="black">
                    <a:tint val="75000"/>
                  </a:prstClr>
                </a:solidFill>
              </a:rPr>
              <a:pPr>
                <a:defRPr/>
              </a:pPr>
              <a:t>23.09.2018</a:t>
            </a:fld>
            <a:endParaRPr lang="cs-CZ" dirty="0">
              <a:solidFill>
                <a:prstClr val="black">
                  <a:tint val="75000"/>
                </a:prstClr>
              </a:solidFill>
            </a:endParaRPr>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0460A3-1E7B-41EA-B3B3-454CD6EA0855}" type="slidenum">
              <a:rPr lang="cs-CZ">
                <a:solidFill>
                  <a:prstClr val="black">
                    <a:tint val="75000"/>
                  </a:prstClr>
                </a:solidFill>
              </a:rPr>
              <a:pPr>
                <a:defRPr/>
              </a:pPr>
              <a:t>‹#›</a:t>
            </a:fld>
            <a:endParaRPr lang="cs-CZ" dirty="0">
              <a:solidFill>
                <a:prstClr val="black">
                  <a:tint val="75000"/>
                </a:prstClr>
              </a:solidFill>
            </a:endParaRPr>
          </a:p>
        </p:txBody>
      </p:sp>
      <p:pic>
        <p:nvPicPr>
          <p:cNvPr id="2055" name="Obrázek 7" descr="vnitrni-slide.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011362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Zástupný symbol pro nadpis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2051" name="Zástupný symbol pro tex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6805020-98FA-4FA7-8EFF-6F92320F3EF7}" type="datetimeFigureOut">
              <a:rPr lang="cs-CZ">
                <a:solidFill>
                  <a:prstClr val="black">
                    <a:tint val="75000"/>
                  </a:prstClr>
                </a:solidFill>
              </a:rPr>
              <a:pPr>
                <a:defRPr/>
              </a:pPr>
              <a:t>23.09.2018</a:t>
            </a:fld>
            <a:endParaRPr lang="cs-CZ" dirty="0">
              <a:solidFill>
                <a:prstClr val="black">
                  <a:tint val="75000"/>
                </a:prstClr>
              </a:solidFill>
            </a:endParaRPr>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cs-CZ">
              <a:solidFill>
                <a:prstClr val="black">
                  <a:tint val="75000"/>
                </a:prstClr>
              </a:solidFill>
            </a:endParaRP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0460A3-1E7B-41EA-B3B3-454CD6EA0855}" type="slidenum">
              <a:rPr lang="cs-CZ">
                <a:solidFill>
                  <a:prstClr val="black">
                    <a:tint val="75000"/>
                  </a:prstClr>
                </a:solidFill>
              </a:rPr>
              <a:pPr>
                <a:defRPr/>
              </a:pPr>
              <a:t>‹#›</a:t>
            </a:fld>
            <a:endParaRPr lang="cs-CZ" dirty="0">
              <a:solidFill>
                <a:prstClr val="black">
                  <a:tint val="75000"/>
                </a:prstClr>
              </a:solidFill>
            </a:endParaRPr>
          </a:p>
        </p:txBody>
      </p:sp>
      <p:pic>
        <p:nvPicPr>
          <p:cNvPr id="2055" name="Obrázek 7" descr="vnitrni-slide.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1290211"/>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hloupek@unmz.cz" TargetMode="External"/><Relationship Id="rId2" Type="http://schemas.openxmlformats.org/officeDocument/2006/relationships/hyperlink" Target="http://www.unmz.c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unmz.cz/" TargetMode="External"/><Relationship Id="rId2" Type="http://schemas.openxmlformats.org/officeDocument/2006/relationships/hyperlink" Target="mailto:chloupek@unmz.cz" TargetMode="External"/><Relationship Id="rId1" Type="http://schemas.openxmlformats.org/officeDocument/2006/relationships/slideLayout" Target="../slideLayouts/slideLayout9.xml"/><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ur-lex.europa.eu/LexUriServ/LexUriServ.do?uri=OJ:L:2011:088:0005:0043:EN:PDF"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odnadpis 5"/>
          <p:cNvSpPr>
            <a:spLocks noGrp="1"/>
          </p:cNvSpPr>
          <p:nvPr>
            <p:ph type="subTitle" idx="1"/>
          </p:nvPr>
        </p:nvSpPr>
        <p:spPr>
          <a:xfrm>
            <a:off x="611560" y="2348880"/>
            <a:ext cx="7767638" cy="3024336"/>
          </a:xfrm>
        </p:spPr>
        <p:txBody>
          <a:bodyPr>
            <a:normAutofit fontScale="92500" lnSpcReduction="10000"/>
          </a:bodyPr>
          <a:lstStyle/>
          <a:p>
            <a:pPr eaLnBrk="1" fontAlgn="auto" hangingPunct="1">
              <a:spcAft>
                <a:spcPts val="0"/>
              </a:spcAft>
              <a:defRPr/>
            </a:pPr>
            <a:endParaRPr lang="en-GB" b="1" dirty="0" smtClean="0">
              <a:solidFill>
                <a:srgbClr val="0F245E"/>
              </a:solidFill>
            </a:endParaRPr>
          </a:p>
          <a:p>
            <a:pPr eaLnBrk="1" fontAlgn="auto" hangingPunct="1">
              <a:spcAft>
                <a:spcPts val="0"/>
              </a:spcAft>
              <a:defRPr/>
            </a:pPr>
            <a:endParaRPr lang="en-GB" b="1" dirty="0" smtClean="0">
              <a:solidFill>
                <a:srgbClr val="0F245E"/>
              </a:solidFill>
            </a:endParaRPr>
          </a:p>
          <a:p>
            <a:pPr algn="ctr" eaLnBrk="1" fontAlgn="auto" hangingPunct="1">
              <a:spcAft>
                <a:spcPts val="0"/>
              </a:spcAft>
              <a:defRPr/>
            </a:pPr>
            <a:r>
              <a:rPr lang="en-GB" sz="2100" b="1" dirty="0" smtClean="0">
                <a:solidFill>
                  <a:srgbClr val="0F245E"/>
                </a:solidFill>
              </a:rPr>
              <a:t>Seminar for expert public, </a:t>
            </a:r>
            <a:r>
              <a:rPr lang="cs-CZ" sz="2100" b="1" dirty="0" smtClean="0">
                <a:solidFill>
                  <a:srgbClr val="0F245E"/>
                </a:solidFill>
              </a:rPr>
              <a:t>25-26 </a:t>
            </a:r>
            <a:r>
              <a:rPr lang="cs-CZ" sz="2100" b="1" dirty="0" err="1" smtClean="0">
                <a:solidFill>
                  <a:srgbClr val="0F245E"/>
                </a:solidFill>
              </a:rPr>
              <a:t>September</a:t>
            </a:r>
            <a:r>
              <a:rPr lang="cs-CZ" sz="2100" b="1" dirty="0" smtClean="0">
                <a:solidFill>
                  <a:srgbClr val="0F245E"/>
                </a:solidFill>
              </a:rPr>
              <a:t> 2018</a:t>
            </a:r>
            <a:endParaRPr lang="en-GB" sz="2100" b="1" dirty="0" smtClean="0">
              <a:solidFill>
                <a:srgbClr val="0F245E"/>
              </a:solidFill>
            </a:endParaRPr>
          </a:p>
          <a:p>
            <a:pPr algn="ctr" eaLnBrk="1" fontAlgn="auto" hangingPunct="1">
              <a:spcAft>
                <a:spcPts val="0"/>
              </a:spcAft>
              <a:defRPr/>
            </a:pPr>
            <a:endParaRPr lang="en-GB" sz="1800" b="1" dirty="0" smtClean="0">
              <a:solidFill>
                <a:srgbClr val="0F245E"/>
              </a:solidFill>
            </a:endParaRPr>
          </a:p>
          <a:p>
            <a:pPr eaLnBrk="1" fontAlgn="auto" hangingPunct="1">
              <a:spcAft>
                <a:spcPts val="0"/>
              </a:spcAft>
              <a:defRPr/>
            </a:pPr>
            <a:endParaRPr lang="en-GB" sz="1900" b="1" dirty="0" smtClean="0">
              <a:solidFill>
                <a:srgbClr val="0F245E"/>
              </a:solidFill>
            </a:endParaRPr>
          </a:p>
          <a:p>
            <a:pPr eaLnBrk="1" fontAlgn="auto" hangingPunct="1">
              <a:lnSpc>
                <a:spcPct val="110000"/>
              </a:lnSpc>
              <a:spcAft>
                <a:spcPts val="0"/>
              </a:spcAft>
              <a:defRPr/>
            </a:pPr>
            <a:r>
              <a:rPr lang="en-GB" sz="1700" b="1" dirty="0" smtClean="0">
                <a:solidFill>
                  <a:srgbClr val="0F245E"/>
                </a:solidFill>
              </a:rPr>
              <a:t>Miroslav CHLOUPEK</a:t>
            </a:r>
          </a:p>
          <a:p>
            <a:pPr eaLnBrk="1" fontAlgn="auto" hangingPunct="1">
              <a:lnSpc>
                <a:spcPct val="110000"/>
              </a:lnSpc>
              <a:spcAft>
                <a:spcPts val="0"/>
              </a:spcAft>
              <a:defRPr/>
            </a:pPr>
            <a:r>
              <a:rPr lang="en-GB" sz="1700" dirty="0" smtClean="0">
                <a:solidFill>
                  <a:srgbClr val="0F245E"/>
                </a:solidFill>
              </a:rPr>
              <a:t>Director of External Relations and Economy Section</a:t>
            </a:r>
            <a:endParaRPr lang="en-GB" sz="1700" dirty="0" smtClean="0">
              <a:solidFill>
                <a:srgbClr val="0F245E"/>
              </a:solidFill>
              <a:hlinkClick r:id="rId2"/>
            </a:endParaRPr>
          </a:p>
          <a:p>
            <a:pPr eaLnBrk="1" fontAlgn="auto" hangingPunct="1">
              <a:lnSpc>
                <a:spcPct val="110000"/>
              </a:lnSpc>
              <a:spcAft>
                <a:spcPts val="0"/>
              </a:spcAft>
              <a:defRPr/>
            </a:pPr>
            <a:r>
              <a:rPr lang="en-GB" sz="1700" dirty="0" smtClean="0">
                <a:solidFill>
                  <a:srgbClr val="0F245E"/>
                </a:solidFill>
                <a:hlinkClick r:id="rId3"/>
              </a:rPr>
              <a:t>chloupek@unmz.cz</a:t>
            </a:r>
            <a:endParaRPr lang="en-GB" sz="1700" dirty="0" smtClean="0">
              <a:solidFill>
                <a:srgbClr val="0F245E"/>
              </a:solidFill>
            </a:endParaRPr>
          </a:p>
          <a:p>
            <a:pPr eaLnBrk="1" fontAlgn="auto" hangingPunct="1">
              <a:lnSpc>
                <a:spcPct val="110000"/>
              </a:lnSpc>
              <a:spcAft>
                <a:spcPts val="0"/>
              </a:spcAft>
              <a:defRPr/>
            </a:pPr>
            <a:r>
              <a:rPr lang="en-GB" sz="1700" dirty="0" smtClean="0">
                <a:solidFill>
                  <a:srgbClr val="0F245E"/>
                </a:solidFill>
                <a:hlinkClick r:id="rId2"/>
              </a:rPr>
              <a:t>www.unmz.cz</a:t>
            </a:r>
            <a:endParaRPr lang="en-GB" sz="1700" dirty="0" smtClean="0">
              <a:solidFill>
                <a:srgbClr val="0F245E"/>
              </a:solidFill>
            </a:endParaRPr>
          </a:p>
        </p:txBody>
      </p:sp>
      <p:sp>
        <p:nvSpPr>
          <p:cNvPr id="5" name="Nadpis 4"/>
          <p:cNvSpPr>
            <a:spLocks noGrp="1"/>
          </p:cNvSpPr>
          <p:nvPr>
            <p:ph type="title"/>
          </p:nvPr>
        </p:nvSpPr>
        <p:spPr>
          <a:xfrm>
            <a:off x="611560" y="1052736"/>
            <a:ext cx="8064251" cy="1368152"/>
          </a:xfrm>
        </p:spPr>
        <p:txBody>
          <a:bodyPr/>
          <a:lstStyle/>
          <a:p>
            <a:pPr algn="ctr" eaLnBrk="1" fontAlgn="auto" hangingPunct="1">
              <a:spcAft>
                <a:spcPts val="0"/>
              </a:spcAft>
              <a:defRPr/>
            </a:pPr>
            <a:r>
              <a:rPr lang="en-GB" sz="2800" dirty="0"/>
              <a:t>TAIEX Expert Mission on Implementation of the Law on Construction Products </a:t>
            </a:r>
            <a:r>
              <a:rPr lang="en-GB" sz="2800" dirty="0" smtClean="0"/>
              <a:t> </a:t>
            </a:r>
            <a:r>
              <a:rPr lang="cs-CZ" sz="2800" dirty="0" smtClean="0"/>
              <a:t/>
            </a:r>
            <a:br>
              <a:rPr lang="cs-CZ" sz="2800" dirty="0" smtClean="0"/>
            </a:br>
            <a:r>
              <a:rPr lang="en-GB" sz="2800" dirty="0" smtClean="0"/>
              <a:t>66845 </a:t>
            </a:r>
            <a:r>
              <a:rPr lang="en-GB" sz="2800" dirty="0"/>
              <a:t>- </a:t>
            </a:r>
            <a:r>
              <a:rPr lang="en-GB" sz="2800" dirty="0" smtClean="0"/>
              <a:t>Montenegro</a:t>
            </a:r>
            <a:endParaRPr lang="en-GB" sz="2800" cap="none" dirty="0"/>
          </a:p>
        </p:txBody>
      </p:sp>
    </p:spTree>
    <p:extLst>
      <p:ext uri="{BB962C8B-B14F-4D97-AF65-F5344CB8AC3E}">
        <p14:creationId xmlns:p14="http://schemas.microsoft.com/office/powerpoint/2010/main" val="3683890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395536" y="1556792"/>
            <a:ext cx="8569647" cy="5355312"/>
          </a:xfrm>
          <a:prstGeom prst="rect">
            <a:avLst/>
          </a:prstGeom>
        </p:spPr>
        <p:txBody>
          <a:bodyPr wrap="square">
            <a:spAutoFit/>
          </a:bodyPr>
          <a:lstStyle/>
          <a:p>
            <a:r>
              <a:rPr lang="cs-CZ" dirty="0"/>
              <a:t>CHAPTER II </a:t>
            </a:r>
            <a:r>
              <a:rPr lang="cs-CZ" dirty="0" smtClean="0"/>
              <a:t>_ </a:t>
            </a:r>
            <a:r>
              <a:rPr lang="en-GB" dirty="0" smtClean="0"/>
              <a:t>305/2011</a:t>
            </a:r>
          </a:p>
          <a:p>
            <a:r>
              <a:rPr lang="en-GB" dirty="0" smtClean="0"/>
              <a:t>DECLARATION OF PERFORMANCE AND CE MARKING </a:t>
            </a:r>
          </a:p>
          <a:p>
            <a:r>
              <a:rPr lang="en-GB" dirty="0" smtClean="0"/>
              <a:t>Article 4 </a:t>
            </a:r>
          </a:p>
          <a:p>
            <a:r>
              <a:rPr lang="en-GB" dirty="0" smtClean="0"/>
              <a:t>Declaration of performance </a:t>
            </a:r>
          </a:p>
          <a:p>
            <a:r>
              <a:rPr lang="en-GB" dirty="0" smtClean="0"/>
              <a:t>1. When a construction product is covered by a harmonised standard or conforms to a European Technical Assessment which has been issued for it, </a:t>
            </a:r>
            <a:r>
              <a:rPr lang="en-GB" b="1" dirty="0" smtClean="0">
                <a:solidFill>
                  <a:srgbClr val="FF0000"/>
                </a:solidFill>
              </a:rPr>
              <a:t>the manufacturer shall draw up a declaration </a:t>
            </a:r>
            <a:r>
              <a:rPr lang="en-GB" dirty="0" smtClean="0"/>
              <a:t>of performance when such a product is placed on the market. </a:t>
            </a:r>
          </a:p>
          <a:p>
            <a:r>
              <a:rPr lang="en-GB" dirty="0" smtClean="0"/>
              <a:t>2. When a construction product is covered by a harmonised standard or conforms to a European Technical Assessment which has been issued for it, information in any form about its performance in relation to the essential characteristics, as defined in the applicable harmonised technical specification, may be provided only if included and specified in the declaration of performance except where, in accordance with Article 5, no declaration of performance has been drawn up. </a:t>
            </a:r>
          </a:p>
          <a:p>
            <a:r>
              <a:rPr lang="en-GB" dirty="0" smtClean="0"/>
              <a:t>3. By drawing up the declaration of performance, the manufacturer shall assume responsibility for </a:t>
            </a:r>
            <a:r>
              <a:rPr lang="en-GB" b="1" dirty="0" smtClean="0"/>
              <a:t>the </a:t>
            </a:r>
            <a:r>
              <a:rPr lang="en-GB" b="1" dirty="0" smtClean="0">
                <a:solidFill>
                  <a:srgbClr val="FF0000"/>
                </a:solidFill>
              </a:rPr>
              <a:t>conformity</a:t>
            </a:r>
            <a:r>
              <a:rPr lang="en-GB" b="1" dirty="0" smtClean="0"/>
              <a:t> of the construction product with such </a:t>
            </a:r>
            <a:r>
              <a:rPr lang="en-GB" b="1" dirty="0" smtClean="0">
                <a:solidFill>
                  <a:srgbClr val="FF0000"/>
                </a:solidFill>
              </a:rPr>
              <a:t>declared performance</a:t>
            </a:r>
            <a:r>
              <a:rPr lang="en-GB" dirty="0" smtClean="0"/>
              <a:t>. In the absence of objective indications to the contrary, Member States shall presume the declaration of performance drawn up by the manufacturer to be accurate and reliable. </a:t>
            </a:r>
            <a:endParaRPr lang="en-GB" dirty="0"/>
          </a:p>
        </p:txBody>
      </p:sp>
    </p:spTree>
    <p:extLst>
      <p:ext uri="{BB962C8B-B14F-4D97-AF65-F5344CB8AC3E}">
        <p14:creationId xmlns:p14="http://schemas.microsoft.com/office/powerpoint/2010/main" val="977334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Tree>
    <p:extLst>
      <p:ext uri="{BB962C8B-B14F-4D97-AF65-F5344CB8AC3E}">
        <p14:creationId xmlns:p14="http://schemas.microsoft.com/office/powerpoint/2010/main" val="1110136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2" name="Obrázek 1"/>
          <p:cNvPicPr>
            <a:picLocks noChangeAspect="1"/>
          </p:cNvPicPr>
          <p:nvPr/>
        </p:nvPicPr>
        <p:blipFill>
          <a:blip r:embed="rId3"/>
          <a:stretch>
            <a:fillRect/>
          </a:stretch>
        </p:blipFill>
        <p:spPr>
          <a:xfrm>
            <a:off x="863451" y="2852936"/>
            <a:ext cx="2987824" cy="2240868"/>
          </a:xfrm>
          <a:prstGeom prst="rect">
            <a:avLst/>
          </a:prstGeom>
        </p:spPr>
      </p:pic>
      <p:pic>
        <p:nvPicPr>
          <p:cNvPr id="3" name="Obráze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2852936"/>
            <a:ext cx="3012951" cy="2240869"/>
          </a:xfrm>
          <a:prstGeom prst="rect">
            <a:avLst/>
          </a:prstGeom>
        </p:spPr>
      </p:pic>
      <p:sp>
        <p:nvSpPr>
          <p:cNvPr id="4" name="Násobení 3"/>
          <p:cNvSpPr/>
          <p:nvPr/>
        </p:nvSpPr>
        <p:spPr>
          <a:xfrm>
            <a:off x="4355976" y="3573016"/>
            <a:ext cx="576064" cy="100811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5" name="TextovéPole 4"/>
          <p:cNvSpPr txBox="1"/>
          <p:nvPr/>
        </p:nvSpPr>
        <p:spPr>
          <a:xfrm>
            <a:off x="899592" y="5589240"/>
            <a:ext cx="2808312" cy="369332"/>
          </a:xfrm>
          <a:prstGeom prst="rect">
            <a:avLst/>
          </a:prstGeom>
          <a:noFill/>
        </p:spPr>
        <p:txBody>
          <a:bodyPr wrap="square" rtlCol="0">
            <a:spAutoFit/>
          </a:bodyPr>
          <a:lstStyle/>
          <a:p>
            <a:r>
              <a:rPr lang="cs-CZ" dirty="0" smtClean="0"/>
              <a:t>PRODUCT</a:t>
            </a:r>
            <a:endParaRPr lang="en-US" dirty="0"/>
          </a:p>
        </p:txBody>
      </p:sp>
      <p:sp>
        <p:nvSpPr>
          <p:cNvPr id="6" name="TextovéPole 5"/>
          <p:cNvSpPr txBox="1"/>
          <p:nvPr/>
        </p:nvSpPr>
        <p:spPr>
          <a:xfrm>
            <a:off x="5714264" y="5572472"/>
            <a:ext cx="1872208" cy="369332"/>
          </a:xfrm>
          <a:prstGeom prst="rect">
            <a:avLst/>
          </a:prstGeom>
          <a:noFill/>
        </p:spPr>
        <p:txBody>
          <a:bodyPr wrap="square" rtlCol="0">
            <a:spAutoFit/>
          </a:bodyPr>
          <a:lstStyle/>
          <a:p>
            <a:r>
              <a:rPr lang="cs-CZ" dirty="0" smtClean="0"/>
              <a:t>BUILDING</a:t>
            </a:r>
            <a:endParaRPr lang="en-US" dirty="0"/>
          </a:p>
        </p:txBody>
      </p:sp>
    </p:spTree>
    <p:extLst>
      <p:ext uri="{BB962C8B-B14F-4D97-AF65-F5344CB8AC3E}">
        <p14:creationId xmlns:p14="http://schemas.microsoft.com/office/powerpoint/2010/main" val="846318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p:txBody>
          <a:bodyPr/>
          <a:lstStyle/>
          <a:p>
            <a:pPr eaLnBrk="1" hangingPunct="1"/>
            <a:r>
              <a:rPr lang="cs-CZ" altLang="cs-CZ" u="sng" dirty="0" smtClean="0"/>
              <a:t>CPR</a:t>
            </a:r>
            <a:endParaRPr lang="cs-CZ" altLang="cs-CZ" dirty="0" smtClean="0"/>
          </a:p>
        </p:txBody>
      </p:sp>
      <p:sp>
        <p:nvSpPr>
          <p:cNvPr id="2" name="Zástupný symbol pro obsah 1"/>
          <p:cNvSpPr>
            <a:spLocks noGrp="1"/>
          </p:cNvSpPr>
          <p:nvPr>
            <p:ph idx="1"/>
          </p:nvPr>
        </p:nvSpPr>
        <p:spPr/>
        <p:txBody>
          <a:bodyPr/>
          <a:lstStyle/>
          <a:p>
            <a:pPr marL="0" indent="0">
              <a:buNone/>
            </a:pPr>
            <a:r>
              <a:rPr lang="en-US" dirty="0" smtClean="0"/>
              <a:t>Construction product – Placing on the market</a:t>
            </a:r>
          </a:p>
          <a:p>
            <a:pPr marL="0" indent="0">
              <a:buNone/>
            </a:pPr>
            <a:endParaRPr lang="en-US" dirty="0" smtClean="0"/>
          </a:p>
          <a:p>
            <a:pPr marL="0" indent="0">
              <a:buNone/>
            </a:pPr>
            <a:r>
              <a:rPr lang="en-US" dirty="0" smtClean="0"/>
              <a:t>Product – covered by EU legislation </a:t>
            </a:r>
          </a:p>
          <a:p>
            <a:pPr marL="0" indent="0">
              <a:buNone/>
            </a:pPr>
            <a:r>
              <a:rPr lang="en-US" dirty="0" smtClean="0"/>
              <a:t>	- covered by national legislation (still some EU legislation can apply – </a:t>
            </a:r>
            <a:r>
              <a:rPr lang="cs-CZ" dirty="0" smtClean="0"/>
              <a:t>	</a:t>
            </a:r>
            <a:r>
              <a:rPr lang="en-US" dirty="0" smtClean="0"/>
              <a:t>GPSD, ecological legislation, …)</a:t>
            </a:r>
          </a:p>
          <a:p>
            <a:pPr marL="0" indent="0">
              <a:buNone/>
            </a:pPr>
            <a:endParaRPr lang="en-US" dirty="0" smtClean="0"/>
          </a:p>
          <a:p>
            <a:r>
              <a:rPr lang="en-US" dirty="0" smtClean="0"/>
              <a:t>Placing on the market – CPR since 2011 x national legislation</a:t>
            </a:r>
          </a:p>
          <a:p>
            <a:r>
              <a:rPr lang="en-US" dirty="0" smtClean="0"/>
              <a:t>Notified bodies x </a:t>
            </a:r>
            <a:r>
              <a:rPr lang="en-US" dirty="0" err="1" smtClean="0"/>
              <a:t>authorised</a:t>
            </a:r>
            <a:r>
              <a:rPr lang="en-US" dirty="0" smtClean="0"/>
              <a:t>/designated…bodies in MS</a:t>
            </a:r>
          </a:p>
          <a:p>
            <a:r>
              <a:rPr lang="en-US" dirty="0" smtClean="0"/>
              <a:t>Notifying authority x </a:t>
            </a:r>
            <a:r>
              <a:rPr lang="en-US" dirty="0" err="1" smtClean="0"/>
              <a:t>authorising</a:t>
            </a:r>
            <a:r>
              <a:rPr lang="en-US" dirty="0" smtClean="0"/>
              <a:t>/designating authority in MS</a:t>
            </a:r>
          </a:p>
          <a:p>
            <a:r>
              <a:rPr lang="en-US" dirty="0" smtClean="0"/>
              <a:t>Standards – EU </a:t>
            </a:r>
            <a:r>
              <a:rPr lang="en-US" dirty="0" err="1" smtClean="0"/>
              <a:t>harmonised</a:t>
            </a:r>
            <a:r>
              <a:rPr lang="en-US" dirty="0" smtClean="0"/>
              <a:t>… x national standards</a:t>
            </a:r>
          </a:p>
          <a:p>
            <a:r>
              <a:rPr lang="en-US" dirty="0" smtClean="0"/>
              <a:t>Free movement of goods x national requirements (presumption of conformity + 98/34…)</a:t>
            </a:r>
            <a:endParaRPr lang="en-US" dirty="0"/>
          </a:p>
        </p:txBody>
      </p:sp>
    </p:spTree>
    <p:extLst>
      <p:ext uri="{BB962C8B-B14F-4D97-AF65-F5344CB8AC3E}">
        <p14:creationId xmlns:p14="http://schemas.microsoft.com/office/powerpoint/2010/main" val="3799226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7" y="1772817"/>
            <a:ext cx="2493628"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ovéPole 1"/>
          <p:cNvSpPr txBox="1"/>
          <p:nvPr/>
        </p:nvSpPr>
        <p:spPr>
          <a:xfrm>
            <a:off x="3414775" y="1754766"/>
            <a:ext cx="4392488" cy="504753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Producer/importer</a:t>
            </a:r>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smtClean="0"/>
              <a:t>Notified Body/</a:t>
            </a:r>
            <a:r>
              <a:rPr lang="en-US" sz="2000" dirty="0" err="1" smtClean="0"/>
              <a:t>ies</a:t>
            </a:r>
            <a:endParaRPr lang="en-US" sz="2000" dirty="0" smtClean="0"/>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endParaRPr lang="en-US" sz="2000" dirty="0" smtClean="0"/>
          </a:p>
          <a:p>
            <a:pPr marL="285750" indent="-285750">
              <a:buFont typeface="Arial" panose="020B0604020202020204" pitchFamily="34" charset="0"/>
              <a:buChar char="•"/>
            </a:pPr>
            <a:r>
              <a:rPr lang="en-US" sz="2000" dirty="0" err="1" smtClean="0"/>
              <a:t>Authorised</a:t>
            </a:r>
            <a:r>
              <a:rPr lang="en-US" sz="2000" dirty="0" smtClean="0"/>
              <a:t>/designated… Body/</a:t>
            </a:r>
            <a:r>
              <a:rPr lang="en-US" sz="2000" dirty="0" err="1" smtClean="0"/>
              <a:t>ies</a:t>
            </a:r>
            <a:endParaRPr lang="en-US" sz="2000" dirty="0" smtClean="0"/>
          </a:p>
          <a:p>
            <a:pPr marL="285750" indent="-285750">
              <a:buFont typeface="Arial" panose="020B0604020202020204" pitchFamily="34" charset="0"/>
              <a:buChar char="•"/>
            </a:pPr>
            <a:r>
              <a:rPr lang="en-US" dirty="0" smtClean="0"/>
              <a:t>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Notifying authority/designating Authority</a:t>
            </a:r>
            <a:endParaRPr lang="cs-CZ" dirty="0" smtClean="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err="1" smtClean="0"/>
              <a:t>NBs</a:t>
            </a:r>
            <a:r>
              <a:rPr lang="cs-CZ" dirty="0" smtClean="0"/>
              <a:t> </a:t>
            </a:r>
            <a:r>
              <a:rPr lang="cs-CZ" dirty="0" err="1" smtClean="0"/>
              <a:t>control</a:t>
            </a:r>
            <a:r>
              <a:rPr lang="cs-CZ" dirty="0" smtClean="0"/>
              <a:t> </a:t>
            </a:r>
            <a:r>
              <a:rPr lang="cs-CZ" dirty="0" err="1" smtClean="0"/>
              <a:t>authority</a:t>
            </a: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Market surveillance body</a:t>
            </a:r>
            <a:r>
              <a:rPr lang="cs-CZ" dirty="0" smtClean="0"/>
              <a:t>/</a:t>
            </a:r>
            <a:r>
              <a:rPr lang="cs-CZ" dirty="0" err="1" smtClean="0"/>
              <a:t>ies</a:t>
            </a:r>
            <a:r>
              <a:rPr lang="en-US" dirty="0" smtClean="0"/>
              <a:t> </a:t>
            </a:r>
            <a:endParaRPr lang="en-US" dirty="0"/>
          </a:p>
        </p:txBody>
      </p:sp>
      <p:pic>
        <p:nvPicPr>
          <p:cNvPr id="1028" name="Picture 4" descr="C:\Users\chloupek\AppData\Local\Microsoft\Windows\INetCache\IE\SC7RNJXR\eu-2891828_960_72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1754766"/>
            <a:ext cx="827584" cy="4894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2894384"/>
            <a:ext cx="8286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C:\Users\chloupek\AppData\Local\Microsoft\Windows\INetCache\IE\0N4V27Q6\members1004[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9211" y="3699198"/>
            <a:ext cx="882760" cy="63351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chloupek\AppData\Local\Microsoft\Windows\INetCache\IE\SC7RNJXR\earth-1334067_960_72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56377" y="1724449"/>
            <a:ext cx="1057140" cy="9338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4258" y="4783894"/>
            <a:ext cx="8842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9316" y="5447154"/>
            <a:ext cx="8842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07263" y="6079922"/>
            <a:ext cx="8842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5135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9" y="1844825"/>
            <a:ext cx="251350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ovéPole 1"/>
          <p:cNvSpPr txBox="1"/>
          <p:nvPr/>
        </p:nvSpPr>
        <p:spPr>
          <a:xfrm>
            <a:off x="3995936" y="1844825"/>
            <a:ext cx="4536504" cy="2862322"/>
          </a:xfrm>
          <a:prstGeom prst="rect">
            <a:avLst/>
          </a:prstGeom>
          <a:noFill/>
        </p:spPr>
        <p:txBody>
          <a:bodyPr wrap="square" rtlCol="0">
            <a:spAutoFit/>
          </a:bodyPr>
          <a:lstStyle/>
          <a:p>
            <a:r>
              <a:rPr lang="en-US" dirty="0" smtClean="0"/>
              <a:t>Requirements for buildings</a:t>
            </a:r>
          </a:p>
          <a:p>
            <a:pPr marL="285750" indent="-285750">
              <a:buFont typeface="Arial" panose="020B0604020202020204" pitchFamily="34" charset="0"/>
              <a:buChar char="•"/>
            </a:pPr>
            <a:r>
              <a:rPr lang="en-US" dirty="0" smtClean="0"/>
              <a:t>Building code</a:t>
            </a:r>
          </a:p>
          <a:p>
            <a:pPr marL="285750" indent="-285750">
              <a:buFont typeface="Arial" panose="020B0604020202020204" pitchFamily="34" charset="0"/>
              <a:buChar char="•"/>
            </a:pPr>
            <a:r>
              <a:rPr lang="en-US" dirty="0" smtClean="0"/>
              <a:t>Regional/City regulations</a:t>
            </a:r>
          </a:p>
          <a:p>
            <a:pPr marL="285750" indent="-285750">
              <a:buFont typeface="Arial" panose="020B0604020202020204" pitchFamily="34" charset="0"/>
              <a:buChar char="•"/>
            </a:pPr>
            <a:r>
              <a:rPr lang="en-US" dirty="0" smtClean="0"/>
              <a:t>Construction management</a:t>
            </a:r>
          </a:p>
          <a:p>
            <a:pPr marL="285750" indent="-285750">
              <a:buFont typeface="Arial" panose="020B0604020202020204" pitchFamily="34" charset="0"/>
              <a:buChar char="•"/>
            </a:pPr>
            <a:r>
              <a:rPr lang="en-US" dirty="0" smtClean="0"/>
              <a:t>Control of building works</a:t>
            </a:r>
          </a:p>
          <a:p>
            <a:pPr marL="285750" indent="-285750">
              <a:buFont typeface="Arial" panose="020B0604020202020204" pitchFamily="34" charset="0"/>
              <a:buChar char="•"/>
            </a:pPr>
            <a:r>
              <a:rPr lang="en-US" dirty="0" smtClean="0"/>
              <a:t>Final approval of the building</a:t>
            </a:r>
          </a:p>
          <a:p>
            <a:pPr marL="285750" indent="-285750">
              <a:buFont typeface="Arial" panose="020B0604020202020204" pitchFamily="34" charset="0"/>
              <a:buChar char="•"/>
            </a:pPr>
            <a:r>
              <a:rPr lang="en-US" dirty="0" smtClean="0"/>
              <a:t>Continuous control of the building after finalization of the works</a:t>
            </a:r>
          </a:p>
          <a:p>
            <a:endParaRPr lang="cs-CZ" dirty="0"/>
          </a:p>
          <a:p>
            <a:endParaRPr lang="en-US" dirty="0"/>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861049"/>
            <a:ext cx="2479458" cy="1762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60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2" name="Obrázek 1"/>
          <p:cNvPicPr>
            <a:picLocks noChangeAspect="1"/>
          </p:cNvPicPr>
          <p:nvPr/>
        </p:nvPicPr>
        <p:blipFill>
          <a:blip r:embed="rId3"/>
          <a:stretch>
            <a:fillRect/>
          </a:stretch>
        </p:blipFill>
        <p:spPr>
          <a:xfrm flipH="1" flipV="1">
            <a:off x="2339752" y="1196752"/>
            <a:ext cx="2227485" cy="2227485"/>
          </a:xfrm>
          <a:prstGeom prst="rect">
            <a:avLst/>
          </a:prstGeom>
        </p:spPr>
      </p:pic>
      <p:pic>
        <p:nvPicPr>
          <p:cNvPr id="3" name="Obráze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083" y="1856888"/>
            <a:ext cx="7496307" cy="4988452"/>
          </a:xfrm>
          <a:prstGeom prst="rect">
            <a:avLst/>
          </a:prstGeom>
        </p:spPr>
      </p:pic>
    </p:spTree>
    <p:extLst>
      <p:ext uri="{BB962C8B-B14F-4D97-AF65-F5344CB8AC3E}">
        <p14:creationId xmlns:p14="http://schemas.microsoft.com/office/powerpoint/2010/main" val="2539837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2" name="Obráze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988840"/>
            <a:ext cx="7308062" cy="4694620"/>
          </a:xfrm>
          <a:prstGeom prst="rect">
            <a:avLst/>
          </a:prstGeom>
        </p:spPr>
      </p:pic>
    </p:spTree>
    <p:extLst>
      <p:ext uri="{BB962C8B-B14F-4D97-AF65-F5344CB8AC3E}">
        <p14:creationId xmlns:p14="http://schemas.microsoft.com/office/powerpoint/2010/main" val="2362633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pic>
        <p:nvPicPr>
          <p:cNvPr id="3" name="Obrázek 2"/>
          <p:cNvPicPr>
            <a:picLocks noChangeAspect="1"/>
          </p:cNvPicPr>
          <p:nvPr/>
        </p:nvPicPr>
        <p:blipFill>
          <a:blip r:embed="rId3"/>
          <a:stretch>
            <a:fillRect/>
          </a:stretch>
        </p:blipFill>
        <p:spPr>
          <a:xfrm>
            <a:off x="3142364" y="2627306"/>
            <a:ext cx="2859272" cy="1603387"/>
          </a:xfrm>
          <a:prstGeom prst="rect">
            <a:avLst/>
          </a:prstGeom>
        </p:spPr>
      </p:pic>
      <p:pic>
        <p:nvPicPr>
          <p:cNvPr id="4" name="Obrázek 3"/>
          <p:cNvPicPr>
            <a:picLocks noChangeAspect="1"/>
          </p:cNvPicPr>
          <p:nvPr/>
        </p:nvPicPr>
        <p:blipFill>
          <a:blip r:embed="rId4"/>
          <a:stretch>
            <a:fillRect/>
          </a:stretch>
        </p:blipFill>
        <p:spPr>
          <a:xfrm>
            <a:off x="611560" y="1772816"/>
            <a:ext cx="8280920" cy="4536504"/>
          </a:xfrm>
          <a:prstGeom prst="rect">
            <a:avLst/>
          </a:prstGeom>
        </p:spPr>
      </p:pic>
    </p:spTree>
    <p:extLst>
      <p:ext uri="{BB962C8B-B14F-4D97-AF65-F5344CB8AC3E}">
        <p14:creationId xmlns:p14="http://schemas.microsoft.com/office/powerpoint/2010/main" val="324833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Tree>
    <p:extLst>
      <p:ext uri="{BB962C8B-B14F-4D97-AF65-F5344CB8AC3E}">
        <p14:creationId xmlns:p14="http://schemas.microsoft.com/office/powerpoint/2010/main" val="1607710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250825" y="269875"/>
            <a:ext cx="72009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a:bodyPr>
          <a:lstStyle/>
          <a:p>
            <a:pPr eaLnBrk="1" hangingPunct="1"/>
            <a:r>
              <a:rPr lang="cs-CZ" altLang="cs-CZ" sz="2800" b="1" dirty="0" smtClean="0"/>
              <a:t>INTRODUCTION</a:t>
            </a:r>
          </a:p>
        </p:txBody>
      </p:sp>
      <p:sp>
        <p:nvSpPr>
          <p:cNvPr id="6148" name="Zástupný symbol pro obsah 5"/>
          <p:cNvSpPr>
            <a:spLocks noGrp="1"/>
          </p:cNvSpPr>
          <p:nvPr>
            <p:ph idx="1"/>
          </p:nvPr>
        </p:nvSpPr>
        <p:spPr bwMode="auto">
          <a:xfrm>
            <a:off x="467544" y="1628800"/>
            <a:ext cx="8229600" cy="49691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Aft>
                <a:spcPts val="0"/>
              </a:spcAft>
            </a:pPr>
            <a:r>
              <a:rPr lang="en-GB" altLang="cs-CZ" dirty="0" smtClean="0">
                <a:solidFill>
                  <a:srgbClr val="FF0000"/>
                </a:solidFill>
              </a:rPr>
              <a:t>Mr. Miroslav Chloupek </a:t>
            </a:r>
          </a:p>
          <a:p>
            <a:pPr lvl="1" eaLnBrk="1" hangingPunct="1">
              <a:spcAft>
                <a:spcPts val="0"/>
              </a:spcAft>
            </a:pPr>
            <a:r>
              <a:rPr lang="en-GB" altLang="cs-CZ" dirty="0" smtClean="0"/>
              <a:t> ÚNMZ deputy president, Director </a:t>
            </a:r>
            <a:r>
              <a:rPr lang="en-GB" dirty="0" smtClean="0"/>
              <a:t>External Relations and Economy Section</a:t>
            </a:r>
          </a:p>
          <a:p>
            <a:pPr lvl="1" eaLnBrk="1" hangingPunct="1">
              <a:spcAft>
                <a:spcPts val="0"/>
              </a:spcAft>
            </a:pPr>
            <a:r>
              <a:rPr lang="en-GB" altLang="cs-CZ" dirty="0" smtClean="0"/>
              <a:t>Responsible for harmonisation of Law with the EU (1999 – 2004)</a:t>
            </a:r>
          </a:p>
          <a:p>
            <a:pPr lvl="1" eaLnBrk="1" hangingPunct="1">
              <a:spcAft>
                <a:spcPts val="0"/>
              </a:spcAft>
            </a:pPr>
            <a:r>
              <a:rPr lang="en-GB" altLang="cs-CZ" dirty="0" smtClean="0"/>
              <a:t>Chairman of G7 Working group of the EU Council – 2009 – CPR negotiation</a:t>
            </a:r>
          </a:p>
          <a:p>
            <a:pPr lvl="1" eaLnBrk="1" hangingPunct="1">
              <a:spcAft>
                <a:spcPts val="0"/>
              </a:spcAft>
            </a:pPr>
            <a:r>
              <a:rPr lang="en-GB" altLang="cs-CZ" dirty="0" smtClean="0"/>
              <a:t>Responsible for testing/conformity assessment, </a:t>
            </a:r>
            <a:r>
              <a:rPr lang="en-GB" altLang="cs-CZ" dirty="0" err="1" smtClean="0"/>
              <a:t>incl</a:t>
            </a:r>
            <a:r>
              <a:rPr lang="cs-CZ" altLang="cs-CZ" dirty="0" smtClean="0"/>
              <a:t>.</a:t>
            </a:r>
            <a:r>
              <a:rPr lang="en-GB" altLang="cs-CZ" dirty="0" smtClean="0"/>
              <a:t> CPR – now</a:t>
            </a:r>
            <a:endParaRPr lang="cs-CZ" altLang="cs-CZ" dirty="0" smtClean="0"/>
          </a:p>
          <a:p>
            <a:pPr marL="400050" eaLnBrk="1" hangingPunct="1">
              <a:spcAft>
                <a:spcPts val="0"/>
              </a:spcAft>
            </a:pPr>
            <a:r>
              <a:rPr lang="cs-CZ" altLang="cs-CZ" dirty="0" err="1" smtClean="0">
                <a:solidFill>
                  <a:srgbClr val="FF0000"/>
                </a:solidFill>
              </a:rPr>
              <a:t>Ms</a:t>
            </a:r>
            <a:r>
              <a:rPr lang="cs-CZ" altLang="cs-CZ" dirty="0" smtClean="0">
                <a:solidFill>
                  <a:srgbClr val="FF0000"/>
                </a:solidFill>
              </a:rPr>
              <a:t>. Václava Holušová</a:t>
            </a:r>
          </a:p>
          <a:p>
            <a:pPr marL="800100" lvl="1" eaLnBrk="1" hangingPunct="1">
              <a:spcAft>
                <a:spcPts val="0"/>
              </a:spcAft>
            </a:pPr>
            <a:r>
              <a:rPr lang="cs-CZ" altLang="cs-CZ" dirty="0" smtClean="0"/>
              <a:t>ÚNMZ - </a:t>
            </a:r>
            <a:r>
              <a:rPr lang="en-GB" dirty="0"/>
              <a:t>Head of the Department of Construction Products and Technical Equipment </a:t>
            </a:r>
            <a:endParaRPr lang="cs-CZ" dirty="0" smtClean="0"/>
          </a:p>
          <a:p>
            <a:pPr marL="800100" lvl="1" eaLnBrk="1" hangingPunct="1">
              <a:spcAft>
                <a:spcPts val="0"/>
              </a:spcAft>
            </a:pPr>
            <a:r>
              <a:rPr lang="en-GB" altLang="cs-CZ" dirty="0" smtClean="0"/>
              <a:t>Responsible for EU relations in the CPR area</a:t>
            </a:r>
          </a:p>
          <a:p>
            <a:pPr marL="800100" lvl="1" eaLnBrk="1" hangingPunct="1">
              <a:spcAft>
                <a:spcPts val="0"/>
              </a:spcAft>
            </a:pPr>
            <a:r>
              <a:rPr lang="en-GB" altLang="cs-CZ" dirty="0" smtClean="0"/>
              <a:t>Responsible for authorisation/notification and control of designated bodies in the CR</a:t>
            </a:r>
            <a:endParaRPr lang="en-GB" altLang="cs-C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611188" y="3356992"/>
            <a:ext cx="7769225" cy="2088133"/>
          </a:xfrm>
        </p:spPr>
        <p:txBody>
          <a:bodyPr>
            <a:normAutofit fontScale="77500" lnSpcReduction="20000"/>
          </a:bodyPr>
          <a:lstStyle/>
          <a:p>
            <a:pPr eaLnBrk="1" fontAlgn="auto" hangingPunct="1">
              <a:spcAft>
                <a:spcPts val="0"/>
              </a:spcAft>
              <a:defRPr/>
            </a:pPr>
            <a:r>
              <a:rPr lang="cs-CZ" dirty="0" smtClean="0"/>
              <a:t>Miroslav CHLOUPEK</a:t>
            </a:r>
          </a:p>
          <a:p>
            <a:pPr eaLnBrk="1" fontAlgn="auto" hangingPunct="1">
              <a:spcAft>
                <a:spcPts val="0"/>
              </a:spcAft>
              <a:defRPr/>
            </a:pPr>
            <a:r>
              <a:rPr lang="cs-CZ" dirty="0" smtClean="0">
                <a:solidFill>
                  <a:srgbClr val="0F245E"/>
                </a:solidFill>
                <a:hlinkClick r:id="rId2"/>
              </a:rPr>
              <a:t>chloupek@unmz.cz</a:t>
            </a:r>
            <a:endParaRPr lang="cs-CZ" dirty="0" smtClean="0">
              <a:solidFill>
                <a:srgbClr val="0F245E"/>
              </a:solidFill>
            </a:endParaRPr>
          </a:p>
          <a:p>
            <a:pPr eaLnBrk="1" fontAlgn="auto" hangingPunct="1">
              <a:spcAft>
                <a:spcPts val="0"/>
              </a:spcAft>
              <a:defRPr/>
            </a:pPr>
            <a:endParaRPr lang="cs-CZ" dirty="0" smtClean="0">
              <a:solidFill>
                <a:srgbClr val="0F245E"/>
              </a:solidFill>
            </a:endParaRPr>
          </a:p>
          <a:p>
            <a:pPr eaLnBrk="1" fontAlgn="auto" hangingPunct="1">
              <a:spcAft>
                <a:spcPts val="0"/>
              </a:spcAft>
              <a:defRPr/>
            </a:pPr>
            <a:r>
              <a:rPr lang="cs-CZ" dirty="0" smtClean="0"/>
              <a:t>Czech Office </a:t>
            </a:r>
            <a:r>
              <a:rPr lang="cs-CZ" dirty="0" err="1" smtClean="0"/>
              <a:t>for</a:t>
            </a:r>
            <a:r>
              <a:rPr lang="cs-CZ" dirty="0" smtClean="0"/>
              <a:t> </a:t>
            </a:r>
            <a:r>
              <a:rPr lang="cs-CZ" dirty="0" err="1" smtClean="0"/>
              <a:t>Standards</a:t>
            </a:r>
            <a:r>
              <a:rPr lang="cs-CZ" dirty="0" smtClean="0"/>
              <a:t>, Metrology and </a:t>
            </a:r>
            <a:r>
              <a:rPr lang="cs-CZ" dirty="0" err="1" smtClean="0"/>
              <a:t>Testing</a:t>
            </a:r>
            <a:endParaRPr lang="cs-CZ" dirty="0" smtClean="0">
              <a:solidFill>
                <a:srgbClr val="0F245E"/>
              </a:solidFill>
            </a:endParaRPr>
          </a:p>
          <a:p>
            <a:pPr eaLnBrk="1" fontAlgn="auto" hangingPunct="1">
              <a:spcAft>
                <a:spcPts val="0"/>
              </a:spcAft>
              <a:defRPr/>
            </a:pPr>
            <a:r>
              <a:rPr lang="cs-CZ" dirty="0" smtClean="0">
                <a:solidFill>
                  <a:srgbClr val="0F245E"/>
                </a:solidFill>
                <a:hlinkClick r:id="rId3"/>
              </a:rPr>
              <a:t>www.unmz.cz</a:t>
            </a:r>
            <a:endParaRPr lang="cs-CZ" dirty="0" smtClean="0">
              <a:solidFill>
                <a:srgbClr val="0F245E"/>
              </a:solidFill>
            </a:endParaRPr>
          </a:p>
          <a:p>
            <a:pPr eaLnBrk="1" fontAlgn="auto" hangingPunct="1">
              <a:spcAft>
                <a:spcPts val="0"/>
              </a:spcAft>
              <a:defRPr/>
            </a:pPr>
            <a:endParaRPr lang="cs-CZ" dirty="0">
              <a:solidFill>
                <a:srgbClr val="0F245E"/>
              </a:solidFill>
            </a:endParaRPr>
          </a:p>
          <a:p>
            <a:pPr eaLnBrk="1" fontAlgn="auto" hangingPunct="1">
              <a:spcAft>
                <a:spcPts val="0"/>
              </a:spcAft>
              <a:defRPr/>
            </a:pPr>
            <a:r>
              <a:rPr lang="cs-CZ" dirty="0" smtClean="0">
                <a:solidFill>
                  <a:srgbClr val="0F245E"/>
                </a:solidFill>
              </a:rPr>
              <a:t>		</a:t>
            </a:r>
          </a:p>
          <a:p>
            <a:pPr eaLnBrk="1" fontAlgn="auto" hangingPunct="1">
              <a:spcAft>
                <a:spcPts val="0"/>
              </a:spcAft>
              <a:defRPr/>
            </a:pPr>
            <a:endParaRPr lang="cs-CZ" dirty="0"/>
          </a:p>
        </p:txBody>
      </p:sp>
      <p:sp>
        <p:nvSpPr>
          <p:cNvPr id="4" name="Nadpis 3"/>
          <p:cNvSpPr>
            <a:spLocks noGrp="1"/>
          </p:cNvSpPr>
          <p:nvPr>
            <p:ph type="title"/>
          </p:nvPr>
        </p:nvSpPr>
        <p:spPr>
          <a:xfrm>
            <a:off x="611188" y="2132857"/>
            <a:ext cx="7772400" cy="1721594"/>
          </a:xfrm>
        </p:spPr>
        <p:txBody>
          <a:bodyPr/>
          <a:lstStyle/>
          <a:p>
            <a:pPr eaLnBrk="1" fontAlgn="auto" hangingPunct="1">
              <a:spcAft>
                <a:spcPts val="0"/>
              </a:spcAft>
              <a:defRPr/>
            </a:pPr>
            <a:r>
              <a:rPr lang="cs-CZ" dirty="0" smtClean="0"/>
              <a:t>THANK YOU FOR YOUR ATTENTION</a:t>
            </a:r>
            <a:endParaRPr lang="cs-CZ" dirty="0"/>
          </a:p>
        </p:txBody>
      </p:sp>
      <p:pic>
        <p:nvPicPr>
          <p:cNvPr id="6" name="obrázek 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92032" y="5795286"/>
            <a:ext cx="1372235" cy="476250"/>
          </a:xfrm>
          <a:prstGeom prst="rect">
            <a:avLst/>
          </a:prstGeom>
          <a:noFill/>
          <a:ln w="9525">
            <a:noFill/>
            <a:miter lim="800000"/>
            <a:headEnd/>
            <a:tailEnd/>
          </a:ln>
        </p:spPr>
      </p:pic>
    </p:spTree>
    <p:extLst>
      <p:ext uri="{BB962C8B-B14F-4D97-AF65-F5344CB8AC3E}">
        <p14:creationId xmlns:p14="http://schemas.microsoft.com/office/powerpoint/2010/main" val="1794936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250825" y="269875"/>
            <a:ext cx="72009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normAutofit/>
          </a:bodyPr>
          <a:lstStyle/>
          <a:p>
            <a:pPr eaLnBrk="1" hangingPunct="1"/>
            <a:r>
              <a:rPr lang="cs-CZ" altLang="cs-CZ" sz="2800" b="1" dirty="0" smtClean="0"/>
              <a:t>INTRODUCTION</a:t>
            </a:r>
          </a:p>
        </p:txBody>
      </p:sp>
      <p:sp>
        <p:nvSpPr>
          <p:cNvPr id="6148" name="Zástupný symbol pro obsah 5"/>
          <p:cNvSpPr>
            <a:spLocks noGrp="1"/>
          </p:cNvSpPr>
          <p:nvPr>
            <p:ph idx="1"/>
          </p:nvPr>
        </p:nvSpPr>
        <p:spPr bwMode="auto">
          <a:xfrm>
            <a:off x="467544" y="1628800"/>
            <a:ext cx="8229600" cy="49691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spcAft>
                <a:spcPts val="0"/>
              </a:spcAft>
              <a:buNone/>
            </a:pPr>
            <a:r>
              <a:rPr lang="en-GB" altLang="cs-CZ" dirty="0" smtClean="0">
                <a:solidFill>
                  <a:srgbClr val="FF0000"/>
                </a:solidFill>
              </a:rPr>
              <a:t>ÚNMZ = Czech Office for Standards, Metrology and Testing</a:t>
            </a:r>
          </a:p>
          <a:p>
            <a:pPr marL="0" indent="0" eaLnBrk="1" hangingPunct="1">
              <a:spcAft>
                <a:spcPts val="0"/>
              </a:spcAft>
              <a:buNone/>
            </a:pPr>
            <a:endParaRPr lang="en-GB" altLang="cs-CZ" dirty="0" smtClean="0"/>
          </a:p>
          <a:p>
            <a:pPr eaLnBrk="1" hangingPunct="1">
              <a:spcAft>
                <a:spcPts val="0"/>
              </a:spcAft>
            </a:pPr>
            <a:r>
              <a:rPr lang="en-GB" altLang="cs-CZ" dirty="0" smtClean="0"/>
              <a:t>Budgetary organisation subordinated to the Ministry of Industry and Trade</a:t>
            </a:r>
          </a:p>
          <a:p>
            <a:pPr eaLnBrk="1" hangingPunct="1">
              <a:spcAft>
                <a:spcPts val="0"/>
              </a:spcAft>
            </a:pPr>
            <a:r>
              <a:rPr lang="en-GB" altLang="cs-CZ" dirty="0" smtClean="0"/>
              <a:t>Responsible for state policy in Metrology, Testing and Standardisation</a:t>
            </a:r>
          </a:p>
          <a:p>
            <a:pPr eaLnBrk="1" hangingPunct="1">
              <a:spcAft>
                <a:spcPts val="0"/>
              </a:spcAft>
            </a:pPr>
            <a:r>
              <a:rPr lang="en-GB" altLang="cs-CZ" dirty="0" smtClean="0"/>
              <a:t>+/- 75 employees (+/- 60 from 1/1/19)</a:t>
            </a:r>
          </a:p>
          <a:p>
            <a:pPr eaLnBrk="1" hangingPunct="1">
              <a:spcAft>
                <a:spcPts val="0"/>
              </a:spcAft>
            </a:pPr>
            <a:r>
              <a:rPr lang="en-GB" altLang="cs-CZ" dirty="0" smtClean="0"/>
              <a:t>Budget – 5 mil. EURO</a:t>
            </a:r>
          </a:p>
          <a:p>
            <a:pPr eaLnBrk="1" hangingPunct="1">
              <a:spcAft>
                <a:spcPts val="0"/>
              </a:spcAft>
            </a:pPr>
            <a:endParaRPr lang="en-GB" altLang="cs-CZ" dirty="0" smtClean="0"/>
          </a:p>
          <a:p>
            <a:pPr eaLnBrk="1" hangingPunct="1">
              <a:spcAft>
                <a:spcPts val="0"/>
              </a:spcAft>
            </a:pPr>
            <a:r>
              <a:rPr lang="en-GB" altLang="cs-CZ" dirty="0" smtClean="0"/>
              <a:t>Responsible for authorisation/notification of NBs + control + EU legislation in the NA/NLF area (most of the legislation)</a:t>
            </a:r>
          </a:p>
          <a:p>
            <a:pPr eaLnBrk="1" hangingPunct="1">
              <a:spcAft>
                <a:spcPts val="0"/>
              </a:spcAft>
            </a:pPr>
            <a:r>
              <a:rPr lang="en-GB" altLang="cs-CZ" dirty="0" smtClean="0"/>
              <a:t>Construction products/CPR – 30 NBs (NANDO) + 2 TABs (NANDO) + ABs (national legislation)</a:t>
            </a:r>
            <a:endParaRPr lang="en-GB" altLang="cs-CZ" dirty="0"/>
          </a:p>
        </p:txBody>
      </p:sp>
    </p:spTree>
    <p:extLst>
      <p:ext uri="{BB962C8B-B14F-4D97-AF65-F5344CB8AC3E}">
        <p14:creationId xmlns:p14="http://schemas.microsoft.com/office/powerpoint/2010/main" val="4077606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395536" y="1916832"/>
            <a:ext cx="8568952" cy="2862322"/>
          </a:xfrm>
          <a:prstGeom prst="rect">
            <a:avLst/>
          </a:prstGeom>
        </p:spPr>
        <p:txBody>
          <a:bodyPr wrap="square">
            <a:spAutoFit/>
          </a:bodyPr>
          <a:lstStyle/>
          <a:p>
            <a:r>
              <a:rPr lang="cs-CZ" dirty="0" err="1" smtClean="0"/>
              <a:t>Before</a:t>
            </a:r>
            <a:r>
              <a:rPr lang="cs-CZ" dirty="0" smtClean="0"/>
              <a:t> - </a:t>
            </a:r>
            <a:r>
              <a:rPr lang="cs-CZ" dirty="0" err="1" smtClean="0"/>
              <a:t>Directive</a:t>
            </a:r>
            <a:r>
              <a:rPr lang="cs-CZ" dirty="0" smtClean="0"/>
              <a:t> </a:t>
            </a:r>
            <a:r>
              <a:rPr lang="cs-CZ" dirty="0"/>
              <a:t>89/ 106 </a:t>
            </a:r>
            <a:r>
              <a:rPr lang="cs-CZ" dirty="0" smtClean="0"/>
              <a:t>EEC - </a:t>
            </a:r>
            <a:r>
              <a:rPr lang="en-US" dirty="0"/>
              <a:t>Council Directive 89/106/EEC of 21 December 1988 on the approximation of laws, regulations and administrative provisions of the Member States relating to construction products</a:t>
            </a:r>
            <a:endParaRPr lang="cs-CZ" dirty="0" smtClean="0"/>
          </a:p>
          <a:p>
            <a:endParaRPr lang="cs-CZ" dirty="0"/>
          </a:p>
          <a:p>
            <a:r>
              <a:rPr lang="cs-CZ" dirty="0" smtClean="0"/>
              <a:t>2006 – 2011 – </a:t>
            </a:r>
            <a:r>
              <a:rPr lang="cs-CZ" dirty="0" err="1" smtClean="0"/>
              <a:t>preparation</a:t>
            </a:r>
            <a:r>
              <a:rPr lang="cs-CZ" dirty="0" smtClean="0"/>
              <a:t> </a:t>
            </a:r>
            <a:r>
              <a:rPr lang="cs-CZ" dirty="0" err="1" smtClean="0"/>
              <a:t>of</a:t>
            </a:r>
            <a:r>
              <a:rPr lang="cs-CZ" dirty="0" smtClean="0"/>
              <a:t> </a:t>
            </a:r>
            <a:r>
              <a:rPr lang="cs-CZ" dirty="0" err="1" smtClean="0"/>
              <a:t>new</a:t>
            </a:r>
            <a:r>
              <a:rPr lang="cs-CZ" dirty="0" smtClean="0"/>
              <a:t> </a:t>
            </a:r>
            <a:r>
              <a:rPr lang="cs-CZ" dirty="0" err="1" smtClean="0"/>
              <a:t>legislation</a:t>
            </a:r>
            <a:r>
              <a:rPr lang="cs-CZ" dirty="0" smtClean="0"/>
              <a:t> – CPR = </a:t>
            </a:r>
            <a:r>
              <a:rPr lang="en-US" dirty="0">
                <a:hlinkClick r:id="rId3"/>
              </a:rPr>
              <a:t>REGULATION (EU) No 305/2011 OF THE EUROPEAN PARLIAMENT AND OF THE COUNCIL of 9 March 2011 laying down </a:t>
            </a:r>
            <a:r>
              <a:rPr lang="en-US" dirty="0" err="1">
                <a:hlinkClick r:id="rId3"/>
              </a:rPr>
              <a:t>harmonised</a:t>
            </a:r>
            <a:r>
              <a:rPr lang="en-US" dirty="0">
                <a:hlinkClick r:id="rId3"/>
              </a:rPr>
              <a:t> conditions for the marketing of construction products and repealing Council Directive </a:t>
            </a:r>
            <a:r>
              <a:rPr lang="en-US" dirty="0" smtClean="0">
                <a:hlinkClick r:id="rId3"/>
              </a:rPr>
              <a:t>89/106/EEC</a:t>
            </a:r>
            <a:endParaRPr lang="cs-CZ" dirty="0" smtClean="0"/>
          </a:p>
          <a:p>
            <a:endParaRPr lang="cs-CZ" dirty="0"/>
          </a:p>
          <a:p>
            <a:r>
              <a:rPr lang="cs-CZ" dirty="0" smtClean="0"/>
              <a:t>Many </a:t>
            </a:r>
            <a:r>
              <a:rPr lang="cs-CZ" dirty="0" err="1" smtClean="0"/>
              <a:t>problems</a:t>
            </a:r>
            <a:endParaRPr lang="cs-CZ" dirty="0"/>
          </a:p>
        </p:txBody>
      </p:sp>
    </p:spTree>
    <p:extLst>
      <p:ext uri="{BB962C8B-B14F-4D97-AF65-F5344CB8AC3E}">
        <p14:creationId xmlns:p14="http://schemas.microsoft.com/office/powerpoint/2010/main" val="267737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323528" y="1700808"/>
            <a:ext cx="8712968" cy="4247317"/>
          </a:xfrm>
          <a:prstGeom prst="rect">
            <a:avLst/>
          </a:prstGeom>
        </p:spPr>
        <p:txBody>
          <a:bodyPr wrap="square">
            <a:spAutoFit/>
          </a:bodyPr>
          <a:lstStyle/>
          <a:p>
            <a:pPr algn="just">
              <a:spcAft>
                <a:spcPts val="0"/>
              </a:spcAft>
            </a:pPr>
            <a:r>
              <a:rPr lang="en-US" b="1" dirty="0">
                <a:latin typeface="Times New Roman" panose="02020603050405020304" pitchFamily="18" charset="0"/>
                <a:ea typeface="Times New Roman" panose="02020603050405020304" pitchFamily="18" charset="0"/>
              </a:rPr>
              <a:t>Construction products</a:t>
            </a:r>
            <a:r>
              <a:rPr lang="en-US" dirty="0">
                <a:latin typeface="Times New Roman" panose="02020603050405020304" pitchFamily="18" charset="0"/>
                <a:ea typeface="Times New Roman" panose="02020603050405020304" pitchFamily="18" charset="0"/>
              </a:rPr>
              <a:t> are considered to be a part of the New Approach </a:t>
            </a:r>
            <a:r>
              <a:rPr lang="en-US" dirty="0" smtClean="0">
                <a:latin typeface="Times New Roman" panose="02020603050405020304" pitchFamily="18" charset="0"/>
                <a:ea typeface="Times New Roman" panose="02020603050405020304" pitchFamily="18" charset="0"/>
              </a:rPr>
              <a:t>(New </a:t>
            </a:r>
            <a:r>
              <a:rPr lang="en-US" dirty="0">
                <a:latin typeface="Times New Roman" panose="02020603050405020304" pitchFamily="18" charset="0"/>
                <a:ea typeface="Times New Roman" panose="02020603050405020304" pitchFamily="18" charset="0"/>
              </a:rPr>
              <a:t>Legislative Framework) legislation, but in the reality it shows many differences:</a:t>
            </a:r>
            <a:endParaRPr lang="cs-CZ"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The legislation does not cover the whole group of products</a:t>
            </a: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For products covered by EU legislation – there are no (or only very few) requirements in the legislation for the product to be placed on the market</a:t>
            </a: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The product – even it is placed on the market – has no conformity (there are no requirements) – so the user must not use it without knowing the conditions for use </a:t>
            </a:r>
            <a:r>
              <a:rPr lang="cs-CZ" dirty="0" smtClean="0">
                <a:latin typeface="Times New Roman" panose="02020603050405020304" pitchFamily="18" charset="0"/>
                <a:ea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rPr>
              <a:t>performance – use in the construction work – not harmonized</a:t>
            </a: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The CE marking has different meaning – it does not prove conformity</a:t>
            </a:r>
          </a:p>
          <a:p>
            <a:pPr marL="342900" lvl="0" indent="-342900">
              <a:spcAft>
                <a:spcPts val="0"/>
              </a:spcAft>
              <a:buFont typeface="Symbol" panose="05050102010706020507" pitchFamily="18" charset="2"/>
              <a:buChar char=""/>
              <a:tabLst>
                <a:tab pos="495300" algn="l"/>
              </a:tabLst>
            </a:pPr>
            <a:r>
              <a:rPr lang="en-US" strike="sngStrike" dirty="0" smtClean="0">
                <a:latin typeface="Times New Roman" panose="02020603050405020304" pitchFamily="18" charset="0"/>
                <a:ea typeface="Times New Roman" panose="02020603050405020304" pitchFamily="18" charset="0"/>
              </a:rPr>
              <a:t>Different member states have different transposition of the directive and use different systems of placing the product on the market and for use</a:t>
            </a:r>
            <a:r>
              <a:rPr lang="cs-CZ" strike="sngStrike" dirty="0" smtClean="0">
                <a:latin typeface="Times New Roman" panose="02020603050405020304" pitchFamily="18" charset="0"/>
                <a:ea typeface="Times New Roman" panose="02020603050405020304" pitchFamily="18" charset="0"/>
              </a:rPr>
              <a:t> – </a:t>
            </a:r>
            <a:r>
              <a:rPr lang="en-US" dirty="0" smtClean="0">
                <a:latin typeface="Times New Roman" panose="02020603050405020304" pitchFamily="18" charset="0"/>
                <a:ea typeface="Times New Roman" panose="02020603050405020304" pitchFamily="18" charset="0"/>
              </a:rPr>
              <a:t>directive 89/106 </a:t>
            </a:r>
            <a:r>
              <a:rPr lang="cs-CZ" dirty="0" smtClean="0">
                <a:latin typeface="Times New Roman" panose="02020603050405020304" pitchFamily="18" charset="0"/>
                <a:ea typeface="Times New Roman" panose="02020603050405020304" pitchFamily="18" charset="0"/>
              </a:rPr>
              <a:t>      CPR</a:t>
            </a:r>
            <a:endParaRPr lang="en-US" dirty="0" smtClean="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The EU has no common requirements for use of construction products in the construction works</a:t>
            </a:r>
            <a:r>
              <a:rPr lang="cs-CZ" dirty="0" smtClean="0">
                <a:latin typeface="Times New Roman" panose="02020603050405020304" pitchFamily="18" charset="0"/>
                <a:ea typeface="Times New Roman" panose="02020603050405020304" pitchFamily="18" charset="0"/>
              </a:rPr>
              <a:t> and </a:t>
            </a:r>
            <a:r>
              <a:rPr lang="en-US" dirty="0" smtClean="0">
                <a:latin typeface="Times New Roman" panose="02020603050405020304" pitchFamily="18" charset="0"/>
                <a:ea typeface="Times New Roman" panose="02020603050405020304" pitchFamily="18" charset="0"/>
              </a:rPr>
              <a:t>will never have </a:t>
            </a:r>
          </a:p>
          <a:p>
            <a:pPr marL="342900" lvl="0" indent="-342900">
              <a:spcAft>
                <a:spcPts val="0"/>
              </a:spcAft>
              <a:buFont typeface="Symbol" panose="05050102010706020507" pitchFamily="18" charset="2"/>
              <a:buChar char=""/>
              <a:tabLst>
                <a:tab pos="495300" algn="l"/>
              </a:tabLst>
            </a:pPr>
            <a:r>
              <a:rPr lang="en-US" dirty="0" smtClean="0">
                <a:latin typeface="Times New Roman" panose="02020603050405020304" pitchFamily="18" charset="0"/>
                <a:ea typeface="Times New Roman" panose="02020603050405020304" pitchFamily="18" charset="0"/>
              </a:rPr>
              <a:t>Standards are in reality obligatory – but not for the safety of the product – only </a:t>
            </a:r>
            <a:r>
              <a:rPr lang="en-GB" dirty="0" smtClean="0">
                <a:latin typeface="Times New Roman" panose="02020603050405020304" pitchFamily="18" charset="0"/>
                <a:ea typeface="Times New Roman" panose="02020603050405020304" pitchFamily="18" charset="0"/>
              </a:rPr>
              <a:t>define </a:t>
            </a:r>
            <a:r>
              <a:rPr lang="cs-CZ" dirty="0" smtClean="0">
                <a:latin typeface="Times New Roman" panose="02020603050405020304" pitchFamily="18" charset="0"/>
                <a:ea typeface="Times New Roman" panose="02020603050405020304" pitchFamily="18" charset="0"/>
              </a:rPr>
              <a:t> </a:t>
            </a:r>
            <a:r>
              <a:rPr lang="en-US" dirty="0" smtClean="0">
                <a:latin typeface="Times New Roman" panose="02020603050405020304" pitchFamily="18" charset="0"/>
                <a:ea typeface="Times New Roman" panose="02020603050405020304" pitchFamily="18" charset="0"/>
              </a:rPr>
              <a:t>the testing methods</a:t>
            </a:r>
            <a:endParaRPr lang="en-US" dirty="0"/>
          </a:p>
        </p:txBody>
      </p:sp>
      <p:sp>
        <p:nvSpPr>
          <p:cNvPr id="3" name="Šipka doprava se zářezem 2"/>
          <p:cNvSpPr/>
          <p:nvPr/>
        </p:nvSpPr>
        <p:spPr>
          <a:xfrm>
            <a:off x="7740352" y="4653136"/>
            <a:ext cx="288032" cy="4571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133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p:txBody>
          <a:bodyPr/>
          <a:lstStyle/>
          <a:p>
            <a:pPr eaLnBrk="1" hangingPunct="1"/>
            <a:r>
              <a:rPr lang="cs-CZ" altLang="cs-CZ" u="sng" dirty="0" smtClean="0"/>
              <a:t>CPR</a:t>
            </a:r>
            <a:endParaRPr lang="cs-CZ" altLang="cs-CZ" dirty="0" smtClean="0"/>
          </a:p>
        </p:txBody>
      </p:sp>
      <p:sp>
        <p:nvSpPr>
          <p:cNvPr id="3" name="Obdélník 2"/>
          <p:cNvSpPr/>
          <p:nvPr/>
        </p:nvSpPr>
        <p:spPr>
          <a:xfrm>
            <a:off x="395536" y="1628800"/>
            <a:ext cx="8424936" cy="4690515"/>
          </a:xfrm>
          <a:prstGeom prst="rect">
            <a:avLst/>
          </a:prstGeom>
        </p:spPr>
        <p:txBody>
          <a:bodyPr wrap="square">
            <a:spAutoFit/>
          </a:bodyPr>
          <a:lstStyle/>
          <a:p>
            <a:r>
              <a:rPr lang="cs-CZ" dirty="0" smtClean="0"/>
              <a:t>EXAMPLE – Art. 4 – </a:t>
            </a:r>
            <a:r>
              <a:rPr lang="en-US" dirty="0" smtClean="0"/>
              <a:t>original proposal of the EC</a:t>
            </a:r>
          </a:p>
          <a:p>
            <a:pPr marL="609600" indent="-609600">
              <a:lnSpc>
                <a:spcPct val="80000"/>
              </a:lnSpc>
              <a:buFontTx/>
              <a:buNone/>
            </a:pPr>
            <a:r>
              <a:rPr lang="en-GB" altLang="cs-CZ" i="1" dirty="0" smtClean="0"/>
              <a:t>Article </a:t>
            </a:r>
            <a:r>
              <a:rPr lang="en-GB" altLang="cs-CZ" i="1" dirty="0"/>
              <a:t>4</a:t>
            </a:r>
            <a:br>
              <a:rPr lang="en-GB" altLang="cs-CZ" i="1" dirty="0"/>
            </a:br>
            <a:r>
              <a:rPr lang="en-GB" altLang="cs-CZ" i="1" dirty="0"/>
              <a:t>Conditions for drawing up declaration of performance</a:t>
            </a:r>
            <a:endParaRPr lang="en-GB" altLang="cs-CZ" dirty="0"/>
          </a:p>
          <a:p>
            <a:pPr marL="609600" indent="-609600">
              <a:lnSpc>
                <a:spcPct val="80000"/>
              </a:lnSpc>
              <a:buFontTx/>
              <a:buNone/>
            </a:pPr>
            <a:r>
              <a:rPr lang="en-GB" altLang="cs-CZ" dirty="0"/>
              <a:t>The manufacturer or the importer when placing a construction product on the market </a:t>
            </a:r>
            <a:r>
              <a:rPr lang="en-GB" altLang="cs-CZ" b="1" dirty="0"/>
              <a:t>shall make a declaration of performance </a:t>
            </a:r>
            <a:r>
              <a:rPr lang="en-GB" altLang="cs-CZ" dirty="0"/>
              <a:t>if the following conditions are met:</a:t>
            </a:r>
          </a:p>
          <a:p>
            <a:pPr marL="609600" indent="-609600">
              <a:lnSpc>
                <a:spcPct val="80000"/>
              </a:lnSpc>
              <a:buFontTx/>
              <a:buNone/>
            </a:pPr>
            <a:r>
              <a:rPr lang="en-GB" altLang="cs-CZ" dirty="0"/>
              <a:t>(a)	the construction product is </a:t>
            </a:r>
            <a:r>
              <a:rPr lang="en-GB" altLang="cs-CZ" b="1" dirty="0"/>
              <a:t>covered by a harmonised standard</a:t>
            </a:r>
            <a:r>
              <a:rPr lang="en-GB" altLang="cs-CZ" dirty="0"/>
              <a:t>, or a European Technical Assessment has been issued for that product; </a:t>
            </a:r>
            <a:r>
              <a:rPr lang="en-GB" altLang="cs-CZ" b="1" dirty="0">
                <a:solidFill>
                  <a:srgbClr val="FF0000"/>
                </a:solidFill>
              </a:rPr>
              <a:t>and</a:t>
            </a:r>
          </a:p>
          <a:p>
            <a:pPr marL="609600" indent="-609600">
              <a:lnSpc>
                <a:spcPct val="80000"/>
              </a:lnSpc>
              <a:buFontTx/>
              <a:buNone/>
            </a:pPr>
            <a:r>
              <a:rPr lang="en-GB" altLang="cs-CZ" dirty="0"/>
              <a:t>(b)	</a:t>
            </a:r>
            <a:r>
              <a:rPr lang="en-GB" altLang="cs-CZ" b="1" dirty="0"/>
              <a:t>the requirements in relation to essential characteristics of that product exist </a:t>
            </a:r>
            <a:r>
              <a:rPr lang="en-GB" altLang="cs-CZ" dirty="0"/>
              <a:t>where the manufacturer or importer intends to place the product on the market.</a:t>
            </a:r>
          </a:p>
          <a:p>
            <a:pPr marL="609600" indent="-609600">
              <a:lnSpc>
                <a:spcPct val="80000"/>
              </a:lnSpc>
              <a:buFontTx/>
              <a:buNone/>
            </a:pPr>
            <a:r>
              <a:rPr lang="en-GB" altLang="cs-CZ" dirty="0"/>
              <a:t>The manufacturer or the importer may make a declaration of performance where the requirements referred to in point (b) do not exist.</a:t>
            </a:r>
          </a:p>
          <a:p>
            <a:pPr marL="609600" indent="-609600">
              <a:lnSpc>
                <a:spcPct val="80000"/>
              </a:lnSpc>
              <a:buFontTx/>
              <a:buNone/>
            </a:pPr>
            <a:r>
              <a:rPr lang="en-GB" altLang="cs-CZ" dirty="0"/>
              <a:t>The declaration of performance referred to in paragraph 1 shall cover at least the essential characteristics for which requirements referred to in point b of paragraph 1 exist.</a:t>
            </a:r>
          </a:p>
          <a:p>
            <a:pPr marL="609600" indent="-609600">
              <a:lnSpc>
                <a:spcPct val="80000"/>
              </a:lnSpc>
              <a:buFontTx/>
              <a:buNone/>
            </a:pPr>
            <a:r>
              <a:rPr lang="en-GB" altLang="cs-CZ" dirty="0"/>
              <a:t>Member States shall presume the declaration of performance drawn up by the manufacturer or the importer to be accurate and reliable.</a:t>
            </a:r>
            <a:endParaRPr lang="cs-CZ" altLang="cs-CZ" dirty="0"/>
          </a:p>
          <a:p>
            <a:endParaRPr lang="cs-CZ" dirty="0"/>
          </a:p>
          <a:p>
            <a:endParaRPr lang="en-US" dirty="0"/>
          </a:p>
        </p:txBody>
      </p:sp>
    </p:spTree>
    <p:extLst>
      <p:ext uri="{BB962C8B-B14F-4D97-AF65-F5344CB8AC3E}">
        <p14:creationId xmlns:p14="http://schemas.microsoft.com/office/powerpoint/2010/main" val="983271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683568" y="1916832"/>
            <a:ext cx="7848872" cy="2585323"/>
          </a:xfrm>
          <a:prstGeom prst="rect">
            <a:avLst/>
          </a:prstGeom>
        </p:spPr>
        <p:txBody>
          <a:bodyPr wrap="square">
            <a:spAutoFit/>
          </a:bodyPr>
          <a:lstStyle/>
          <a:p>
            <a:r>
              <a:rPr lang="cs-CZ" dirty="0"/>
              <a:t>EXAMPLE – Art. </a:t>
            </a:r>
            <a:r>
              <a:rPr lang="cs-CZ" dirty="0" smtClean="0"/>
              <a:t>4 - </a:t>
            </a:r>
            <a:r>
              <a:rPr lang="cs-CZ" altLang="cs-CZ" dirty="0" smtClean="0"/>
              <a:t>IMCO </a:t>
            </a:r>
            <a:r>
              <a:rPr lang="en-US" altLang="cs-CZ" dirty="0" smtClean="0"/>
              <a:t>Proposal – agreed in EP</a:t>
            </a:r>
          </a:p>
          <a:p>
            <a:endParaRPr lang="cs-CZ" dirty="0"/>
          </a:p>
          <a:p>
            <a:pPr>
              <a:buFontTx/>
              <a:buNone/>
            </a:pPr>
            <a:r>
              <a:rPr lang="en-GB" altLang="cs-CZ" dirty="0"/>
              <a:t>The manufacturer or the importer when placing a construction product on the market shall make a declaration of performance if </a:t>
            </a:r>
            <a:r>
              <a:rPr lang="en-GB" altLang="cs-CZ" b="1" i="1" dirty="0">
                <a:solidFill>
                  <a:srgbClr val="FF0000"/>
                </a:solidFill>
              </a:rPr>
              <a:t>one of</a:t>
            </a:r>
            <a:r>
              <a:rPr lang="en-GB" altLang="cs-CZ" dirty="0">
                <a:solidFill>
                  <a:srgbClr val="FF0000"/>
                </a:solidFill>
              </a:rPr>
              <a:t> the following conditions </a:t>
            </a:r>
            <a:r>
              <a:rPr lang="en-GB" altLang="cs-CZ" b="1" i="1" dirty="0">
                <a:solidFill>
                  <a:srgbClr val="FF0000"/>
                </a:solidFill>
              </a:rPr>
              <a:t>is</a:t>
            </a:r>
            <a:r>
              <a:rPr lang="en-GB" altLang="cs-CZ" dirty="0">
                <a:solidFill>
                  <a:srgbClr val="FF0000"/>
                </a:solidFill>
              </a:rPr>
              <a:t> met:</a:t>
            </a:r>
          </a:p>
          <a:p>
            <a:pPr marL="342900" indent="-342900">
              <a:buFontTx/>
              <a:buAutoNum type="alphaLcParenBoth"/>
            </a:pPr>
            <a:r>
              <a:rPr lang="en-GB" altLang="cs-CZ" dirty="0" smtClean="0"/>
              <a:t>the </a:t>
            </a:r>
            <a:r>
              <a:rPr lang="en-GB" altLang="cs-CZ" dirty="0"/>
              <a:t>construction product is covered by a harmonised standard</a:t>
            </a:r>
            <a:r>
              <a:rPr lang="en-GB" altLang="cs-CZ" dirty="0" smtClean="0"/>
              <a:t>;</a:t>
            </a:r>
            <a:endParaRPr lang="cs-CZ" altLang="cs-CZ" dirty="0" smtClean="0"/>
          </a:p>
          <a:p>
            <a:endParaRPr lang="en-GB" altLang="cs-CZ" dirty="0"/>
          </a:p>
          <a:p>
            <a:pPr>
              <a:buFontTx/>
              <a:buNone/>
            </a:pPr>
            <a:r>
              <a:rPr lang="en-GB" altLang="cs-CZ" dirty="0"/>
              <a:t>(b)</a:t>
            </a:r>
            <a:r>
              <a:rPr lang="en-GB" altLang="cs-CZ" b="1" i="1" dirty="0"/>
              <a:t> </a:t>
            </a:r>
            <a:r>
              <a:rPr lang="en-GB" altLang="cs-CZ" i="1" dirty="0"/>
              <a:t>a European Technical Assessment </a:t>
            </a:r>
            <a:r>
              <a:rPr lang="cs-CZ" altLang="cs-CZ" i="1" dirty="0" smtClean="0"/>
              <a:t>(ETA) </a:t>
            </a:r>
            <a:r>
              <a:rPr lang="en-GB" altLang="cs-CZ" i="1" dirty="0" smtClean="0"/>
              <a:t>has </a:t>
            </a:r>
            <a:r>
              <a:rPr lang="en-GB" altLang="cs-CZ" i="1" dirty="0"/>
              <a:t>been issued for the construction product</a:t>
            </a:r>
            <a:r>
              <a:rPr lang="cs-CZ" dirty="0" smtClean="0"/>
              <a:t> </a:t>
            </a:r>
            <a:endParaRPr lang="cs-CZ" dirty="0"/>
          </a:p>
        </p:txBody>
      </p:sp>
    </p:spTree>
    <p:extLst>
      <p:ext uri="{BB962C8B-B14F-4D97-AF65-F5344CB8AC3E}">
        <p14:creationId xmlns:p14="http://schemas.microsoft.com/office/powerpoint/2010/main" val="1332925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683568" y="1700808"/>
            <a:ext cx="8136904" cy="5078313"/>
          </a:xfrm>
          <a:prstGeom prst="rect">
            <a:avLst/>
          </a:prstGeom>
        </p:spPr>
        <p:txBody>
          <a:bodyPr wrap="square">
            <a:spAutoFit/>
          </a:bodyPr>
          <a:lstStyle/>
          <a:p>
            <a:r>
              <a:rPr lang="en-US" dirty="0"/>
              <a:t>Article </a:t>
            </a:r>
            <a:r>
              <a:rPr lang="en-US" dirty="0" smtClean="0"/>
              <a:t>4</a:t>
            </a:r>
            <a:r>
              <a:rPr lang="cs-CZ" dirty="0" smtClean="0"/>
              <a:t> – Prague meeting </a:t>
            </a:r>
            <a:r>
              <a:rPr lang="en-US" dirty="0" smtClean="0"/>
              <a:t>during the CZPRES</a:t>
            </a:r>
            <a:r>
              <a:rPr lang="en-US" dirty="0"/>
              <a:t/>
            </a:r>
            <a:br>
              <a:rPr lang="en-US" dirty="0"/>
            </a:br>
            <a:r>
              <a:rPr lang="en-US" dirty="0"/>
              <a:t>Conditions for drawing up declaration of performance</a:t>
            </a:r>
          </a:p>
          <a:p>
            <a:r>
              <a:rPr lang="en-US" dirty="0"/>
              <a:t> </a:t>
            </a:r>
          </a:p>
          <a:p>
            <a:r>
              <a:rPr lang="en-US" dirty="0"/>
              <a:t>1</a:t>
            </a:r>
            <a:r>
              <a:rPr lang="en-US" b="1" dirty="0">
                <a:solidFill>
                  <a:srgbClr val="FF0000"/>
                </a:solidFill>
              </a:rPr>
              <a:t>) If a manufacturer makes a declaration </a:t>
            </a:r>
            <a:r>
              <a:rPr lang="en-US" dirty="0"/>
              <a:t>of performance for any essential characteristic of a construction product covered by a </a:t>
            </a:r>
            <a:r>
              <a:rPr lang="en-US" dirty="0" err="1"/>
              <a:t>harmonised</a:t>
            </a:r>
            <a:r>
              <a:rPr lang="en-US" dirty="0"/>
              <a:t> standard, the declaration of performance shall be based on the test methods for the </a:t>
            </a:r>
            <a:r>
              <a:rPr lang="en-US" dirty="0" err="1"/>
              <a:t>harmonised</a:t>
            </a:r>
            <a:r>
              <a:rPr lang="en-US" dirty="0"/>
              <a:t> assessment of the performance in relation to the essential characteristic of the construction product provided by the respective </a:t>
            </a:r>
            <a:r>
              <a:rPr lang="en-US" dirty="0" err="1"/>
              <a:t>harmonised</a:t>
            </a:r>
            <a:r>
              <a:rPr lang="en-US" dirty="0"/>
              <a:t> standard.</a:t>
            </a:r>
          </a:p>
          <a:p>
            <a:r>
              <a:rPr lang="en-US" dirty="0"/>
              <a:t> </a:t>
            </a:r>
          </a:p>
          <a:p>
            <a:r>
              <a:rPr lang="en-US" dirty="0"/>
              <a:t>2) For a construction product not covered or not fully covered by a </a:t>
            </a:r>
            <a:r>
              <a:rPr lang="en-US" dirty="0" err="1"/>
              <a:t>harmonised</a:t>
            </a:r>
            <a:r>
              <a:rPr lang="en-US" dirty="0"/>
              <a:t> standard for which a manufacturer wishes to make a declaration of performance such a declaration shall be based on an issued European Technical Assessment.</a:t>
            </a:r>
          </a:p>
          <a:p>
            <a:r>
              <a:rPr lang="en-US" dirty="0"/>
              <a:t> </a:t>
            </a:r>
          </a:p>
          <a:p>
            <a:r>
              <a:rPr lang="en-US" dirty="0"/>
              <a:t>3) The declaration of performance referred to in paragraph 1 and 2 shall be the only means allowed for the manufacturer for bringing forward the performance of the construction product. </a:t>
            </a:r>
          </a:p>
        </p:txBody>
      </p:sp>
    </p:spTree>
    <p:extLst>
      <p:ext uri="{BB962C8B-B14F-4D97-AF65-F5344CB8AC3E}">
        <p14:creationId xmlns:p14="http://schemas.microsoft.com/office/powerpoint/2010/main" val="3495248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6"/>
          <p:cNvSpPr>
            <a:spLocks noGrp="1"/>
          </p:cNvSpPr>
          <p:nvPr>
            <p:ph type="title"/>
          </p:nvPr>
        </p:nvSpPr>
        <p:spPr>
          <a:xfrm>
            <a:off x="250825" y="269875"/>
            <a:ext cx="7200900" cy="1143000"/>
          </a:xfrm>
        </p:spPr>
        <p:txBody>
          <a:bodyPr/>
          <a:lstStyle/>
          <a:p>
            <a:pPr eaLnBrk="1" hangingPunct="1"/>
            <a:r>
              <a:rPr lang="cs-CZ" altLang="cs-CZ" u="sng" dirty="0" smtClean="0"/>
              <a:t>CPR</a:t>
            </a:r>
            <a:endParaRPr lang="cs-CZ" altLang="cs-CZ" dirty="0" smtClean="0"/>
          </a:p>
        </p:txBody>
      </p:sp>
      <p:sp>
        <p:nvSpPr>
          <p:cNvPr id="2" name="Obdélník 1"/>
          <p:cNvSpPr/>
          <p:nvPr/>
        </p:nvSpPr>
        <p:spPr>
          <a:xfrm>
            <a:off x="275070" y="1700808"/>
            <a:ext cx="8713663" cy="4739759"/>
          </a:xfrm>
          <a:prstGeom prst="rect">
            <a:avLst/>
          </a:prstGeom>
        </p:spPr>
        <p:txBody>
          <a:bodyPr wrap="square">
            <a:spAutoFit/>
          </a:bodyPr>
          <a:lstStyle/>
          <a:p>
            <a:r>
              <a:rPr lang="en-US" sz="1400" dirty="0"/>
              <a:t>Article </a:t>
            </a:r>
            <a:r>
              <a:rPr lang="en-US" sz="1400" dirty="0" smtClean="0"/>
              <a:t>4</a:t>
            </a:r>
            <a:r>
              <a:rPr lang="cs-CZ" sz="1400" dirty="0" smtClean="0"/>
              <a:t> - SEPRES</a:t>
            </a:r>
            <a:r>
              <a:rPr lang="en-US" sz="1400" dirty="0"/>
              <a:t/>
            </a:r>
            <a:br>
              <a:rPr lang="en-US" sz="1400" dirty="0"/>
            </a:br>
            <a:r>
              <a:rPr lang="en-US" sz="1200" dirty="0"/>
              <a:t>Conditions for drawing up declaration of performance</a:t>
            </a:r>
          </a:p>
          <a:p>
            <a:r>
              <a:rPr lang="en-US" sz="1200" dirty="0"/>
              <a:t> 1)   When a construction product is covered by a </a:t>
            </a:r>
            <a:r>
              <a:rPr lang="en-US" sz="1200" dirty="0" err="1"/>
              <a:t>harmonised</a:t>
            </a:r>
            <a:r>
              <a:rPr lang="en-US" sz="1200" dirty="0"/>
              <a:t> standard, or a European Technical Assessment has been issued for that product, the </a:t>
            </a:r>
            <a:r>
              <a:rPr lang="en-US" sz="1200" b="1" dirty="0"/>
              <a:t>manufacturer may make a declaration </a:t>
            </a:r>
            <a:r>
              <a:rPr lang="en-US" sz="1200" dirty="0"/>
              <a:t>of performance for it </a:t>
            </a:r>
          </a:p>
          <a:p>
            <a:r>
              <a:rPr lang="en-US" sz="1200" dirty="0"/>
              <a:t>However, if </a:t>
            </a:r>
            <a:r>
              <a:rPr lang="en-US" sz="1200" b="1" dirty="0"/>
              <a:t>essential characteristics </a:t>
            </a:r>
            <a:r>
              <a:rPr lang="en-US" sz="1200" dirty="0"/>
              <a:t>for such a product are determined in accordance  </a:t>
            </a:r>
            <a:r>
              <a:rPr lang="en-US" sz="1200" dirty="0" smtClean="0"/>
              <a:t> </a:t>
            </a:r>
            <a:r>
              <a:rPr lang="en-US" sz="1200" dirty="0"/>
              <a:t>with paragraphs 3 and 4, the manufacturer shall make a declaration of performance at least for those essential characteristics.</a:t>
            </a:r>
          </a:p>
          <a:p>
            <a:r>
              <a:rPr lang="en-US" sz="1200" dirty="0"/>
              <a:t>2)  When a manufacturer makes a declaration of performance for a construction product, he shall express its performance in relation to its essential characteristics in accordance with the applicable </a:t>
            </a:r>
            <a:r>
              <a:rPr lang="en-US" sz="1200" dirty="0" err="1"/>
              <a:t>harmonised</a:t>
            </a:r>
            <a:r>
              <a:rPr lang="en-US" sz="1200" dirty="0"/>
              <a:t> technical specification.</a:t>
            </a:r>
          </a:p>
          <a:p>
            <a:r>
              <a:rPr lang="en-US" sz="1200" dirty="0"/>
              <a:t>3</a:t>
            </a:r>
            <a:r>
              <a:rPr lang="en-US" sz="1200" b="1" dirty="0"/>
              <a:t>) The Commission shall, where appropriate, determine the essential characteristics </a:t>
            </a:r>
            <a:r>
              <a:rPr lang="en-US" sz="1200" dirty="0"/>
              <a:t>within specific families of construction products, in relation to which the manufacturer shall declare, by levels or classes, the performance of his product when it is placed on the market.</a:t>
            </a:r>
          </a:p>
          <a:p>
            <a:r>
              <a:rPr lang="en-US" sz="1200" dirty="0"/>
              <a:t>Those measures, designed to amend non-essential elements of this Regulation, by supplementing it, shall be adopted in accordance with the regulatory procedure with scrutiny referred to in Article 51(2).</a:t>
            </a:r>
          </a:p>
          <a:p>
            <a:r>
              <a:rPr lang="en-US" sz="1200" dirty="0"/>
              <a:t>4) Additionally to paragraph 3, when requirements directly applicable to a construction product in relation to its essential characteristics exist where it is placed on the market, the manufacturer shall declare, by levels or classes, its performance in relation to those essential characteristics.</a:t>
            </a:r>
          </a:p>
          <a:p>
            <a:r>
              <a:rPr lang="en-US" sz="1200" dirty="0"/>
              <a:t>5) When a construction product is made available on the market, the declaration of performance shall be the only means available for bringing forward the information about its performance in relation to its essential characteristics, as defined in the applicable </a:t>
            </a:r>
            <a:r>
              <a:rPr lang="en-US" sz="1200" dirty="0" err="1"/>
              <a:t>harmonised</a:t>
            </a:r>
            <a:r>
              <a:rPr lang="en-US" sz="1200" dirty="0"/>
              <a:t> technical specification.</a:t>
            </a:r>
          </a:p>
          <a:p>
            <a:r>
              <a:rPr lang="en-US" sz="1200" dirty="0"/>
              <a:t>6) Member States shall presume the declaration of performance drawn up by the manufacturer to be accurate and reliable.</a:t>
            </a:r>
          </a:p>
          <a:p>
            <a:r>
              <a:rPr lang="en-US" sz="1200" dirty="0"/>
              <a:t>7. </a:t>
            </a:r>
            <a:r>
              <a:rPr lang="en-US" sz="1200" b="1" dirty="0"/>
              <a:t>When the manufacturer has not made a declaration </a:t>
            </a:r>
            <a:r>
              <a:rPr lang="en-US" sz="1200" dirty="0"/>
              <a:t>of performance for his construction product subject to conditions referred to in paragraph 1, </a:t>
            </a:r>
            <a:r>
              <a:rPr lang="en-US" sz="1200" b="1" dirty="0"/>
              <a:t>he shall affix the symbol “NPD” </a:t>
            </a:r>
            <a:r>
              <a:rPr lang="en-US" sz="1200" dirty="0"/>
              <a:t>to this product with the meaning that this product may only be used for purposes not subject to any requirements. Where such a product is covered by a </a:t>
            </a:r>
            <a:r>
              <a:rPr lang="en-US" sz="1200" dirty="0" err="1"/>
              <a:t>harmonised</a:t>
            </a:r>
            <a:r>
              <a:rPr lang="en-US" sz="1200" dirty="0"/>
              <a:t> standard, the “NPD” symbol shall be followed by the reference number of the </a:t>
            </a:r>
            <a:r>
              <a:rPr lang="en-US" sz="1200" dirty="0" err="1"/>
              <a:t>harmonised</a:t>
            </a:r>
            <a:r>
              <a:rPr lang="en-US" sz="1200" dirty="0"/>
              <a:t> standard in question.</a:t>
            </a:r>
          </a:p>
          <a:p>
            <a:r>
              <a:rPr lang="en-US" sz="1200" dirty="0"/>
              <a:t>In such cases </a:t>
            </a:r>
            <a:r>
              <a:rPr lang="en-US" sz="1200" b="1" dirty="0"/>
              <a:t>the CE marking according to this Regulation shall not be affixed</a:t>
            </a:r>
            <a:r>
              <a:rPr lang="en-US" sz="1200" dirty="0"/>
              <a:t>.</a:t>
            </a:r>
          </a:p>
        </p:txBody>
      </p:sp>
    </p:spTree>
    <p:extLst>
      <p:ext uri="{BB962C8B-B14F-4D97-AF65-F5344CB8AC3E}">
        <p14:creationId xmlns:p14="http://schemas.microsoft.com/office/powerpoint/2010/main" val="145548615"/>
      </p:ext>
    </p:extLst>
  </p:cSld>
  <p:clrMapOvr>
    <a:masterClrMapping/>
  </p:clrMapOvr>
</p:sld>
</file>

<file path=ppt/theme/theme1.xml><?xml version="1.0" encoding="utf-8"?>
<a:theme xmlns:a="http://schemas.openxmlformats.org/drawingml/2006/main" name="Vlastní návrh">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2170</TotalTime>
  <Words>869</Words>
  <Application>Microsoft Office PowerPoint</Application>
  <PresentationFormat>Předvádění na obrazovce (4:3)</PresentationFormat>
  <Paragraphs>157</Paragraphs>
  <Slides>20</Slides>
  <Notes>18</Notes>
  <HiddenSlides>0</HiddenSlides>
  <MMClips>0</MMClips>
  <ScaleCrop>false</ScaleCrop>
  <HeadingPairs>
    <vt:vector size="6" baseType="variant">
      <vt:variant>
        <vt:lpstr>Použitá písma</vt:lpstr>
      </vt:variant>
      <vt:variant>
        <vt:i4>4</vt:i4>
      </vt:variant>
      <vt:variant>
        <vt:lpstr>Motiv</vt:lpstr>
      </vt:variant>
      <vt:variant>
        <vt:i4>5</vt:i4>
      </vt:variant>
      <vt:variant>
        <vt:lpstr>Nadpisy snímků</vt:lpstr>
      </vt:variant>
      <vt:variant>
        <vt:i4>20</vt:i4>
      </vt:variant>
    </vt:vector>
  </HeadingPairs>
  <TitlesOfParts>
    <vt:vector size="29" baseType="lpstr">
      <vt:lpstr>Arial</vt:lpstr>
      <vt:lpstr>Calibri</vt:lpstr>
      <vt:lpstr>Symbol</vt:lpstr>
      <vt:lpstr>Times New Roman</vt:lpstr>
      <vt:lpstr>Vlastní návrh</vt:lpstr>
      <vt:lpstr>Motiv sady Office</vt:lpstr>
      <vt:lpstr>1_Motiv sady Office</vt:lpstr>
      <vt:lpstr>2_Motiv sady Office</vt:lpstr>
      <vt:lpstr>3_Motiv sady Office</vt:lpstr>
      <vt:lpstr>TAIEX Expert Mission on Implementation of the Law on Construction Products   66845 - Montenegro</vt:lpstr>
      <vt:lpstr>INTRODUCTION</vt:lpstr>
      <vt:lpstr>INTRODUCTION</vt:lpstr>
      <vt:lpstr>CPR</vt:lpstr>
      <vt:lpstr>CPR</vt:lpstr>
      <vt:lpstr>CPR</vt:lpstr>
      <vt:lpstr>CPR</vt:lpstr>
      <vt:lpstr>CPR</vt:lpstr>
      <vt:lpstr>CPR</vt:lpstr>
      <vt:lpstr>CPR</vt:lpstr>
      <vt:lpstr>CPR</vt:lpstr>
      <vt:lpstr>CPR</vt:lpstr>
      <vt:lpstr>CPR</vt:lpstr>
      <vt:lpstr>CPR</vt:lpstr>
      <vt:lpstr>CPR</vt:lpstr>
      <vt:lpstr>CPR</vt:lpstr>
      <vt:lpstr>CPR</vt:lpstr>
      <vt:lpstr>CPR</vt:lpstr>
      <vt:lpstr>CPR</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Kateřina Maršálková</dc:creator>
  <cp:lastModifiedBy>Chloupek Miroslav</cp:lastModifiedBy>
  <cp:revision>111</cp:revision>
  <cp:lastPrinted>2017-01-20T13:26:30Z</cp:lastPrinted>
  <dcterms:created xsi:type="dcterms:W3CDTF">2011-05-03T11:50:52Z</dcterms:created>
  <dcterms:modified xsi:type="dcterms:W3CDTF">2018-09-23T14:01:44Z</dcterms:modified>
</cp:coreProperties>
</file>