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18" r:id="rId2"/>
    <p:sldMasterId id="2147483730" r:id="rId3"/>
  </p:sldMasterIdLst>
  <p:notesMasterIdLst>
    <p:notesMasterId r:id="rId12"/>
  </p:notesMasterIdLst>
  <p:handoutMasterIdLst>
    <p:handoutMasterId r:id="rId13"/>
  </p:handoutMasterIdLst>
  <p:sldIdLst>
    <p:sldId id="350" r:id="rId4"/>
    <p:sldId id="310" r:id="rId5"/>
    <p:sldId id="349" r:id="rId6"/>
    <p:sldId id="345" r:id="rId7"/>
    <p:sldId id="346" r:id="rId8"/>
    <p:sldId id="347" r:id="rId9"/>
    <p:sldId id="348" r:id="rId10"/>
    <p:sldId id="344" r:id="rId11"/>
  </p:sldIdLst>
  <p:sldSz cx="9144000" cy="6858000" type="screen4x3"/>
  <p:notesSz cx="6772275" cy="9902825"/>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97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sz="quarter"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649F627-EE1B-4342-B92F-5705673F52BC}" type="datetimeFigureOut">
              <a:rPr lang="cs-CZ"/>
              <a:pPr>
                <a:defRPr/>
              </a:pPr>
              <a:t>26.9.2018</a:t>
            </a:fld>
            <a:endParaRPr lang="cs-CZ"/>
          </a:p>
        </p:txBody>
      </p:sp>
      <p:sp>
        <p:nvSpPr>
          <p:cNvPr id="4" name="Zástupný symbol pro zápatí 3"/>
          <p:cNvSpPr>
            <a:spLocks noGrp="1"/>
          </p:cNvSpPr>
          <p:nvPr>
            <p:ph type="ftr" sz="quarter" idx="2"/>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5" name="Zástupný symbol pro číslo snímku 4"/>
          <p:cNvSpPr>
            <a:spLocks noGrp="1"/>
          </p:cNvSpPr>
          <p:nvPr>
            <p:ph type="sldNum" sz="quarter" idx="3"/>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F9C486-ACD7-4B97-8A64-3C3F1E1CE9B8}" type="slidenum">
              <a:rPr lang="cs-CZ"/>
              <a:pPr>
                <a:defRPr/>
              </a:pPr>
              <a:t>‹#›</a:t>
            </a:fld>
            <a:endParaRPr lang="cs-CZ"/>
          </a:p>
        </p:txBody>
      </p:sp>
    </p:spTree>
    <p:extLst>
      <p:ext uri="{BB962C8B-B14F-4D97-AF65-F5344CB8AC3E}">
        <p14:creationId xmlns:p14="http://schemas.microsoft.com/office/powerpoint/2010/main" val="2640141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7BEE757-0D87-4F4D-9CCA-F8CAEC2E00EE}" type="datetimeFigureOut">
              <a:rPr lang="cs-CZ"/>
              <a:pPr>
                <a:defRPr/>
              </a:pPr>
              <a:t>26.9.2018</a:t>
            </a:fld>
            <a:endParaRPr lang="cs-CZ"/>
          </a:p>
        </p:txBody>
      </p:sp>
      <p:sp>
        <p:nvSpPr>
          <p:cNvPr id="4" name="Zástupný symbol pro obrázek snímku 3"/>
          <p:cNvSpPr>
            <a:spLocks noGrp="1" noRot="1" noChangeAspect="1"/>
          </p:cNvSpPr>
          <p:nvPr>
            <p:ph type="sldImg" idx="2"/>
          </p:nvPr>
        </p:nvSpPr>
        <p:spPr>
          <a:xfrm>
            <a:off x="911225" y="742950"/>
            <a:ext cx="4949825" cy="3713163"/>
          </a:xfrm>
          <a:prstGeom prst="rect">
            <a:avLst/>
          </a:prstGeom>
          <a:noFill/>
          <a:ln w="12700">
            <a:solidFill>
              <a:prstClr val="black"/>
            </a:solidFill>
          </a:ln>
        </p:spPr>
        <p:txBody>
          <a:bodyPr vert="horz" lIns="91440" tIns="45720" rIns="91440" bIns="45720" rtlCol="0" anchor="ctr"/>
          <a:lstStyle/>
          <a:p>
            <a:pPr lvl="0"/>
            <a:endParaRPr lang="cs-CZ" noProof="0" smtClean="0"/>
          </a:p>
        </p:txBody>
      </p:sp>
      <p:sp>
        <p:nvSpPr>
          <p:cNvPr id="5" name="Zástupný symbol pro poznámky 4"/>
          <p:cNvSpPr>
            <a:spLocks noGrp="1"/>
          </p:cNvSpPr>
          <p:nvPr>
            <p:ph type="body" sz="quarter" idx="3"/>
          </p:nvPr>
        </p:nvSpPr>
        <p:spPr>
          <a:xfrm>
            <a:off x="677228" y="4703842"/>
            <a:ext cx="5417820" cy="4456271"/>
          </a:xfrm>
          <a:prstGeom prst="rect">
            <a:avLst/>
          </a:prstGeom>
        </p:spPr>
        <p:txBody>
          <a:bodyPr vert="horz" lIns="91440" tIns="45720" rIns="91440" bIns="45720"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4854346-5E6B-41C5-B212-F25EF24F5B93}" type="slidenum">
              <a:rPr lang="cs-CZ"/>
              <a:pPr>
                <a:defRPr/>
              </a:pPr>
              <a:t>‹#›</a:t>
            </a:fld>
            <a:endParaRPr lang="cs-CZ"/>
          </a:p>
        </p:txBody>
      </p:sp>
    </p:spTree>
    <p:extLst>
      <p:ext uri="{BB962C8B-B14F-4D97-AF65-F5344CB8AC3E}">
        <p14:creationId xmlns:p14="http://schemas.microsoft.com/office/powerpoint/2010/main" val="16441199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8"/>
            <a:ext cx="8229600" cy="4425355"/>
          </a:xfrm>
          <a:prstGeom prst="rect">
            <a:avLst/>
          </a:prstGeom>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pPr>
                <a:defRPr/>
              </a:pPr>
              <a:t>‹#›</a:t>
            </a:fld>
            <a:endParaRPr lang="cs-C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pPr>
                <a:defRPr/>
              </a:pPr>
              <a:t>26.9.2018</a:t>
            </a:fld>
            <a:endParaRPr lang="cs-CZ"/>
          </a:p>
        </p:txBody>
      </p:sp>
      <p:sp>
        <p:nvSpPr>
          <p:cNvPr id="6"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pPr>
                <a:defRPr/>
              </a:pPr>
              <a:t>‹#›</a:t>
            </a:fld>
            <a:endParaRPr lang="cs-CZ"/>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86228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502048"/>
            <a:ext cx="4041775"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pPr>
                <a:defRPr/>
              </a:pPr>
              <a:t>26.9.2018</a:t>
            </a:fld>
            <a:endParaRPr lang="cs-CZ"/>
          </a:p>
        </p:txBody>
      </p:sp>
      <p:sp>
        <p:nvSpPr>
          <p:cNvPr id="8"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pPr>
                <a:defRPr/>
              </a:pPr>
              <a:t>‹#›</a:t>
            </a:fld>
            <a:endParaRPr lang="cs-CZ"/>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pPr>
                <a:defRPr/>
              </a:pPr>
              <a:t>26.9.2018</a:t>
            </a:fld>
            <a:endParaRPr lang="cs-CZ"/>
          </a:p>
        </p:txBody>
      </p:sp>
      <p:sp>
        <p:nvSpPr>
          <p:cNvPr id="4"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pPr>
                <a:defRPr/>
              </a:pPr>
              <a:t>‹#›</a:t>
            </a:fld>
            <a:endParaRPr lang="cs-C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pPr>
                <a:defRPr/>
              </a:pPr>
              <a:t>26.9.2018</a:t>
            </a:fld>
            <a:endParaRPr lang="cs-CZ"/>
          </a:p>
        </p:txBody>
      </p:sp>
      <p:sp>
        <p:nvSpPr>
          <p:cNvPr id="3"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pPr>
                <a:defRPr/>
              </a:pPr>
              <a:t>‹#›</a:t>
            </a:fld>
            <a:endParaRPr lang="cs-CZ"/>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6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18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Tree>
    <p:extLst>
      <p:ext uri="{BB962C8B-B14F-4D97-AF65-F5344CB8AC3E}">
        <p14:creationId xmlns:p14="http://schemas.microsoft.com/office/powerpoint/2010/main" val="3565047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pPr>
                <a:defRPr/>
              </a:pPr>
              <a:t>26.9.2018</a:t>
            </a:fld>
            <a:endParaRPr lang="cs-CZ"/>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pPr>
                <a:defRPr/>
              </a:pPr>
              <a:t>‹#›</a:t>
            </a:fld>
            <a:endParaRPr lang="cs-CZ"/>
          </a:p>
        </p:txBody>
      </p:sp>
      <p:sp>
        <p:nvSpPr>
          <p:cNvPr id="9" name="Footer Placeholder 8"/>
          <p:cNvSpPr>
            <a:spLocks noGrp="1"/>
          </p:cNvSpPr>
          <p:nvPr>
            <p:ph type="ftr" sz="quarter" idx="12"/>
          </p:nvPr>
        </p:nvSpPr>
        <p:spPr/>
        <p:txBody>
          <a:bodyPr/>
          <a:lstStyle/>
          <a:p>
            <a:pPr>
              <a:defRPr/>
            </a:pPr>
            <a:r>
              <a:rPr lang="cs-CZ" smtClean="0"/>
              <a:t>Zápatí pro jméno autora</a:t>
            </a:r>
            <a:endParaRPr lang="cs-CZ"/>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042135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2"/>
            <a:ext cx="7772400" cy="2505075"/>
          </a:xfrm>
        </p:spPr>
        <p:txBody>
          <a:bodyPr anchor="b"/>
          <a:lstStyle>
            <a:lvl1pPr algn="ctr" defTabSz="685800" rtl="0" eaLnBrk="1" latinLnBrk="0" hangingPunct="1">
              <a:lnSpc>
                <a:spcPct val="100000"/>
              </a:lnSpc>
              <a:spcBef>
                <a:spcPct val="0"/>
              </a:spcBef>
              <a:buNone/>
              <a:defRPr lang="en-US" sz="36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5"/>
            <a:ext cx="7772400" cy="1131887"/>
          </a:xfrm>
        </p:spPr>
        <p:txBody>
          <a:bodyPr anchor="t"/>
          <a:lstStyle>
            <a:lvl1pPr marL="0" indent="0" algn="ctr">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9"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041264591"/>
      </p:ext>
    </p:extLst>
  </p:cSld>
  <p:clrMapOvr>
    <a:masterClrMapping/>
  </p:clrMapOvr>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2"/>
            <a:ext cx="4038600" cy="4525963"/>
          </a:xfrm>
        </p:spPr>
        <p:txBody>
          <a:bodyPr/>
          <a:lstStyle>
            <a:lvl1pPr>
              <a:defRPr sz="18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extLst>
      <p:ext uri="{BB962C8B-B14F-4D97-AF65-F5344CB8AC3E}">
        <p14:creationId xmlns:p14="http://schemas.microsoft.com/office/powerpoint/2010/main" val="552786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1" y="1600200"/>
            <a:ext cx="4041775"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50"/>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extLst>
      <p:ext uri="{BB962C8B-B14F-4D97-AF65-F5344CB8AC3E}">
        <p14:creationId xmlns:p14="http://schemas.microsoft.com/office/powerpoint/2010/main" val="25187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751423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559449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8" y="266700"/>
            <a:ext cx="3008313" cy="2095500"/>
          </a:xfrm>
        </p:spPr>
        <p:txBody>
          <a:bodyPr anchor="b"/>
          <a:lstStyle>
            <a:lvl1pPr algn="ctr">
              <a:lnSpc>
                <a:spcPct val="100000"/>
              </a:lnSpc>
              <a:defRPr sz="21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8" y="273052"/>
            <a:ext cx="4995863"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8" y="2438402"/>
            <a:ext cx="3008313" cy="3687763"/>
          </a:xfrm>
        </p:spPr>
        <p:txBody>
          <a:bodyPr>
            <a:normAutofit/>
          </a:bodyPr>
          <a:lstStyle>
            <a:lvl1pPr marL="0" indent="0" algn="ctr">
              <a:lnSpc>
                <a:spcPct val="125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4048784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7" y="228600"/>
            <a:ext cx="5711824" cy="895350"/>
          </a:xfrm>
        </p:spPr>
        <p:txBody>
          <a:bodyPr anchor="b"/>
          <a:lstStyle>
            <a:lvl1pPr algn="ctr">
              <a:lnSpc>
                <a:spcPct val="100000"/>
              </a:lnSpc>
              <a:defRPr sz="2100" b="0"/>
            </a:lvl1pPr>
          </a:lstStyle>
          <a:p>
            <a:r>
              <a:rPr lang="cs-CZ" smtClean="0"/>
              <a:t>Kliknutím lze upravit styl.</a:t>
            </a:r>
            <a:endParaRPr lang="en-US" dirty="0"/>
          </a:p>
        </p:txBody>
      </p:sp>
      <p:sp>
        <p:nvSpPr>
          <p:cNvPr id="3" name="Picture Placeholder 2"/>
          <p:cNvSpPr>
            <a:spLocks noGrp="1"/>
          </p:cNvSpPr>
          <p:nvPr>
            <p:ph type="pic" idx="1"/>
          </p:nvPr>
        </p:nvSpPr>
        <p:spPr>
          <a:xfrm>
            <a:off x="1508127"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7" y="5810250"/>
            <a:ext cx="5711824" cy="5334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2256889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084266437"/>
      </p:ext>
    </p:extLst>
  </p:cSld>
  <p:clrMapOvr>
    <a:masterClrMapping/>
  </p:clrMapOvr>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41844470"/>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pPr>
                <a:defRPr/>
              </a:pPr>
              <a:t>‹#›</a:t>
            </a:fld>
            <a:endParaRPr lang="cs-CZ"/>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Závěr - Poděkování">
    <p:spTree>
      <p:nvGrpSpPr>
        <p:cNvPr id="1" name=""/>
        <p:cNvGrpSpPr/>
        <p:nvPr/>
      </p:nvGrpSpPr>
      <p:grpSpPr>
        <a:xfrm>
          <a:off x="0" y="0"/>
          <a:ext cx="0" cy="0"/>
          <a:chOff x="0" y="0"/>
          <a:chExt cx="0" cy="0"/>
        </a:xfrm>
      </p:grpSpPr>
      <p:sp>
        <p:nvSpPr>
          <p:cNvPr id="9" name="Podnadpis 2"/>
          <p:cNvSpPr>
            <a:spLocks noGrp="1"/>
          </p:cNvSpPr>
          <p:nvPr>
            <p:ph type="subTitle" idx="1"/>
          </p:nvPr>
        </p:nvSpPr>
        <p:spPr>
          <a:xfrm>
            <a:off x="611560" y="3861048"/>
            <a:ext cx="7768952" cy="1008112"/>
          </a:xfrm>
          <a:prstGeom prst="rect">
            <a:avLst/>
          </a:prstGeom>
        </p:spPr>
        <p:txBody>
          <a:bodyPr>
            <a:normAutofit/>
          </a:bodyPr>
          <a:lstStyle>
            <a:lvl1pPr marL="0" indent="0" algn="l">
              <a:buNone/>
              <a:defRPr sz="1875">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Klepnutím lze upravit styl předlohy podnadpisů.</a:t>
            </a:r>
            <a:endParaRPr lang="cs-CZ" dirty="0"/>
          </a:p>
        </p:txBody>
      </p:sp>
      <p:sp>
        <p:nvSpPr>
          <p:cNvPr id="10" name="Nadpis 1"/>
          <p:cNvSpPr>
            <a:spLocks noGrp="1"/>
          </p:cNvSpPr>
          <p:nvPr>
            <p:ph type="title"/>
          </p:nvPr>
        </p:nvSpPr>
        <p:spPr>
          <a:xfrm>
            <a:off x="611560" y="2492898"/>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CC36C739-CF9E-4796-90D2-03034BDF7662}"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9FC6EF89-2731-43E4-A999-5A1674B42787}"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1715895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9"/>
            <a:ext cx="8229600" cy="4425355"/>
          </a:xfrm>
          <a:prstGeom prst="rect">
            <a:avLst/>
          </a:prstGeom>
        </p:spPr>
        <p:txBody>
          <a:bodyPr/>
          <a:lstStyle>
            <a:lvl1pPr>
              <a:defRPr sz="1500">
                <a:solidFill>
                  <a:srgbClr val="0F245E"/>
                </a:solidFill>
              </a:defRPr>
            </a:lvl1pPr>
            <a:lvl2pPr>
              <a:defRPr sz="1500"/>
            </a:lvl2pPr>
            <a:lvl3pPr>
              <a:defRPr sz="1500"/>
            </a:lvl3pPr>
            <a:lvl4pPr>
              <a:defRPr sz="1125"/>
            </a:lvl4pPr>
            <a:lvl5pPr>
              <a:defRPr sz="1125"/>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3588405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0839741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6" y="1862286"/>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6" y="2502048"/>
            <a:ext cx="4041775"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7385015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4893521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4360872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41"/>
            <a:ext cx="7768952" cy="2132657"/>
          </a:xfrm>
          <a:prstGeom prst="rect">
            <a:avLst/>
          </a:prstGeom>
        </p:spPr>
        <p:txBody>
          <a:bodyPr>
            <a:normAutofit/>
          </a:bodyPr>
          <a:lstStyle>
            <a:lvl1pPr marL="0" indent="0" algn="l">
              <a:buNone/>
              <a:defRPr sz="1875" baseline="0">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6"/>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891122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pPr>
                <a:defRPr/>
              </a:pPr>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pPr>
                <a:defRPr/>
              </a:pPr>
              <a:t>26.9.2018</a:t>
            </a:fld>
            <a:endParaRPr lang="cs-CZ"/>
          </a:p>
        </p:txBody>
      </p:sp>
      <p:sp>
        <p:nvSpPr>
          <p:cNvPr id="8" name="Footer Placeholder 7"/>
          <p:cNvSpPr>
            <a:spLocks noGrp="1"/>
          </p:cNvSpPr>
          <p:nvPr>
            <p:ph type="ftr" sz="quarter" idx="11"/>
          </p:nvPr>
        </p:nvSpPr>
        <p:spPr/>
        <p:txBody>
          <a:bodyPr/>
          <a:lstStyle/>
          <a:p>
            <a:pPr>
              <a:defRPr/>
            </a:pPr>
            <a:r>
              <a:rPr lang="cs-CZ" smtClean="0"/>
              <a:t>Zápatí pro jméno autora</a:t>
            </a:r>
            <a:endParaRPr lang="cs-CZ"/>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pPr>
                <a:defRPr/>
              </a:pPr>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pPr>
                <a:defRPr/>
              </a:pPr>
              <a:t>26.9.2018</a:t>
            </a:fld>
            <a:endParaRPr lang="cs-CZ"/>
          </a:p>
        </p:txBody>
      </p:sp>
      <p:sp>
        <p:nvSpPr>
          <p:cNvPr id="4" name="Footer Placeholder 3"/>
          <p:cNvSpPr>
            <a:spLocks noGrp="1"/>
          </p:cNvSpPr>
          <p:nvPr>
            <p:ph type="ftr" sz="quarter" idx="11"/>
          </p:nvPr>
        </p:nvSpPr>
        <p:spPr/>
        <p:txBody>
          <a:bodyPr/>
          <a:lstStyle/>
          <a:p>
            <a:pPr>
              <a:defRPr/>
            </a:pPr>
            <a:r>
              <a:rPr lang="cs-CZ" smtClean="0"/>
              <a:t>Zápatí pro jméno autora</a:t>
            </a:r>
            <a:endParaRPr lang="cs-CZ"/>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pPr>
                <a:defRPr/>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pPr>
                <a:defRPr/>
              </a:pPr>
              <a:t>26.9.2018</a:t>
            </a:fld>
            <a:endParaRPr lang="cs-CZ"/>
          </a:p>
        </p:txBody>
      </p:sp>
      <p:sp>
        <p:nvSpPr>
          <p:cNvPr id="3" name="Footer Placeholder 2"/>
          <p:cNvSpPr>
            <a:spLocks noGrp="1"/>
          </p:cNvSpPr>
          <p:nvPr>
            <p:ph type="ftr" sz="quarter" idx="11"/>
          </p:nvPr>
        </p:nvSpPr>
        <p:spPr/>
        <p:txBody>
          <a:bodyPr/>
          <a:lstStyle/>
          <a:p>
            <a:pPr>
              <a:defRPr/>
            </a:pPr>
            <a:r>
              <a:rPr lang="cs-CZ" smtClean="0"/>
              <a:t>Zápatí pro jméno autora</a:t>
            </a:r>
            <a:endParaRPr lang="cs-CZ"/>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pPr>
                <a:defRPr/>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image" Target="../media/image3.jpeg"/><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3.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53AEE5D-C21D-4CAD-92B4-2FC3647DA38E}" type="datetime1">
              <a:rPr lang="cs-CZ"/>
              <a:pPr>
                <a:defRPr/>
              </a:pPr>
              <a:t>26.9.2018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535C0DF-387F-4AFA-80A6-21492210662B}" type="slidenum">
              <a:rPr lang="cs-CZ"/>
              <a:pPr>
                <a:defRPr/>
              </a:pPr>
              <a:t>‹#›</a:t>
            </a:fld>
            <a:endParaRPr lang="cs-CZ"/>
          </a:p>
        </p:txBody>
      </p:sp>
      <p:pic>
        <p:nvPicPr>
          <p:cNvPr id="1029" name="Obrázek 7" descr="zkusebnictvi_ms.jpg"/>
          <p:cNvPicPr>
            <a:picLocks noChangeAspect="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253AEE5D-C21D-4CAD-92B4-2FC3647DA38E}" type="datetime1">
              <a:rPr lang="cs-CZ" smtClean="0"/>
              <a:pPr>
                <a:defRPr/>
              </a:pPr>
              <a:t>26.9.2018</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cs-CZ" smtClean="0"/>
              <a:t>Zápatí pro jméno autora</a:t>
            </a:r>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0535C0DF-387F-4AFA-80A6-21492210662B}" type="slidenum">
              <a:rPr lang="cs-CZ" smtClean="0"/>
              <a:pPr>
                <a:defRPr/>
              </a:pPr>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brázek 7" descr="zkusebnictvi_v.jpg"/>
          <p:cNvPicPr>
            <a:picLocks noChangeAspect="1"/>
          </p:cNvPicPr>
          <p:nvPr userDrawn="1"/>
        </p:nvPicPr>
        <p:blipFill>
          <a:blip r:embed="rId19"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09" r:id="rId12"/>
    <p:sldLayoutId id="2147483710" r:id="rId13"/>
    <p:sldLayoutId id="2147483711" r:id="rId14"/>
    <p:sldLayoutId id="2147483712" r:id="rId15"/>
    <p:sldLayoutId id="2147483713" r:id="rId16"/>
    <p:sldLayoutId id="2147483717" r:id="rId17"/>
  </p:sldLayoutIdLst>
  <p:hf sldNum="0"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2"/>
            <a:ext cx="2085975" cy="365125"/>
          </a:xfrm>
          <a:prstGeom prst="rect">
            <a:avLst/>
          </a:prstGeom>
        </p:spPr>
        <p:txBody>
          <a:bodyPr vert="horz" lIns="91440" tIns="45720" rIns="45720" bIns="45720" rtlCol="0" anchor="ctr"/>
          <a:lstStyle>
            <a:lvl1pPr algn="r">
              <a:defRPr sz="900">
                <a:solidFill>
                  <a:schemeClr val="tx1">
                    <a:lumMod val="65000"/>
                    <a:lumOff val="35000"/>
                  </a:schemeClr>
                </a:solidFill>
                <a:latin typeface="Century Gothic" pitchFamily="34" charset="0"/>
              </a:defRPr>
            </a:lvl1pPr>
          </a:lstStyle>
          <a:p>
            <a:pPr>
              <a:defRPr/>
            </a:pPr>
            <a:fld id="{253AEE5D-C21D-4CAD-92B4-2FC3647DA38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3"/>
          </p:nvPr>
        </p:nvSpPr>
        <p:spPr>
          <a:xfrm>
            <a:off x="659165" y="6356352"/>
            <a:ext cx="2847975" cy="365125"/>
          </a:xfrm>
          <a:prstGeom prst="rect">
            <a:avLst/>
          </a:prstGeom>
        </p:spPr>
        <p:txBody>
          <a:bodyPr vert="horz" lIns="45720" tIns="45720" rIns="91440" bIns="45720" rtlCol="0" anchor="ctr"/>
          <a:lstStyle>
            <a:lvl1pPr algn="l">
              <a:defRPr sz="900">
                <a:solidFill>
                  <a:schemeClr val="tx1">
                    <a:lumMod val="65000"/>
                    <a:lumOff val="35000"/>
                  </a:schemeClr>
                </a:solidFill>
                <a:latin typeface="Century Gothic" pitchFamily="34" charset="0"/>
              </a:defRPr>
            </a:lvl1p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4"/>
          </p:nvPr>
        </p:nvSpPr>
        <p:spPr>
          <a:xfrm>
            <a:off x="8543279" y="6356352"/>
            <a:ext cx="561975" cy="365125"/>
          </a:xfrm>
          <a:prstGeom prst="rect">
            <a:avLst/>
          </a:prstGeom>
        </p:spPr>
        <p:txBody>
          <a:bodyPr vert="horz" lIns="27432" tIns="45720" rIns="45720" bIns="45720" rtlCol="0" anchor="ctr"/>
          <a:lstStyle>
            <a:lvl1pPr algn="l">
              <a:defRPr sz="900">
                <a:solidFill>
                  <a:schemeClr val="tx1">
                    <a:lumMod val="65000"/>
                    <a:lumOff val="35000"/>
                  </a:schemeClr>
                </a:solidFill>
                <a:latin typeface="Century Gothic" pitchFamily="34" charset="0"/>
              </a:defRPr>
            </a:lvl1pPr>
          </a:lstStyle>
          <a:p>
            <a:pPr>
              <a:defRPr/>
            </a:pPr>
            <a:fld id="{0535C0DF-387F-4AFA-80A6-21492210662B}"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8457761"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56912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Obrázek 7" descr="zkusebnictvi_v.jpg"/>
          <p:cNvPicPr>
            <a:picLocks noChangeAspect="1"/>
          </p:cNvPicPr>
          <p:nvPr userDrawn="1"/>
        </p:nvPicPr>
        <p:blipFill>
          <a:blip r:embed="rId20"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11751351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Lst>
  <p:hf sldNum="0" hdr="0" dt="0"/>
  <p:txStyles>
    <p:titleStyle>
      <a:lvl1pPr algn="ctr" defTabSz="685800" rtl="0" eaLnBrk="1" latinLnBrk="0" hangingPunct="1">
        <a:lnSpc>
          <a:spcPts val="4350"/>
        </a:lnSpc>
        <a:spcBef>
          <a:spcPct val="0"/>
        </a:spcBef>
        <a:buNone/>
        <a:defRPr sz="405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57175" indent="-257175" algn="l" defTabSz="685800"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1pPr>
      <a:lvl2pPr marL="557213" indent="-214313"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2pPr>
      <a:lvl3pPr marL="8572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3pPr>
      <a:lvl4pPr marL="12001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4pPr>
      <a:lvl5pPr marL="15430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5pPr>
      <a:lvl6pPr marL="18859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6pPr>
      <a:lvl7pPr marL="22288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7pPr>
      <a:lvl8pPr marL="25717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8pPr>
      <a:lvl9pPr marL="29146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782847" y="1059657"/>
            <a:ext cx="7084444" cy="1865287"/>
          </a:xfrm>
          <a:noFill/>
          <a:ln>
            <a:miter lim="800000"/>
            <a:headEnd/>
            <a:tailEnd/>
          </a:ln>
        </p:spPr>
        <p:txBody>
          <a:bodyPr vert="horz" wrap="square" lIns="68580" tIns="34290" rIns="68580" bIns="34290" numCol="1" rtlCol="0" anchor="b" anchorCtr="0" compatLnSpc="1">
            <a:prstTxWarp prst="textNoShape">
              <a:avLst/>
            </a:prstTxWarp>
            <a:noAutofit/>
          </a:bodyPr>
          <a:lstStyle/>
          <a:p>
            <a:r>
              <a:rPr lang="cs-CZ" sz="2400" b="1" dirty="0" err="1" smtClean="0">
                <a:latin typeface="Arial" panose="020B0604020202020204" pitchFamily="34" charset="0"/>
                <a:cs typeface="Arial" panose="020B0604020202020204" pitchFamily="34" charset="0"/>
              </a:rPr>
              <a:t>Mutual</a:t>
            </a:r>
            <a:r>
              <a:rPr lang="cs-CZ" sz="2400" b="1" dirty="0" smtClean="0">
                <a:latin typeface="Arial" panose="020B0604020202020204" pitchFamily="34" charset="0"/>
                <a:cs typeface="Arial" panose="020B0604020202020204" pitchFamily="34" charset="0"/>
              </a:rPr>
              <a:t> </a:t>
            </a:r>
            <a:r>
              <a:rPr lang="cs-CZ" sz="2400" b="1" dirty="0" err="1" smtClean="0">
                <a:latin typeface="Arial" panose="020B0604020202020204" pitchFamily="34" charset="0"/>
                <a:cs typeface="Arial" panose="020B0604020202020204" pitchFamily="34" charset="0"/>
              </a:rPr>
              <a:t>recognition</a:t>
            </a:r>
            <a:r>
              <a:rPr lang="cs-CZ" sz="2400" b="1" dirty="0">
                <a:latin typeface="Arial" panose="020B0604020202020204" pitchFamily="34" charset="0"/>
                <a:cs typeface="Arial" panose="020B0604020202020204" pitchFamily="34" charset="0"/>
              </a:rPr>
              <a:t/>
            </a:r>
            <a:br>
              <a:rPr lang="cs-CZ" sz="2400" b="1" dirty="0">
                <a:latin typeface="Arial" panose="020B0604020202020204" pitchFamily="34" charset="0"/>
                <a:cs typeface="Arial" panose="020B0604020202020204" pitchFamily="34" charset="0"/>
              </a:rPr>
            </a:br>
            <a:r>
              <a:rPr lang="cs-CZ" sz="1500" b="1" dirty="0">
                <a:latin typeface="Arial" panose="020B0604020202020204" pitchFamily="34" charset="0"/>
                <a:cs typeface="Arial" panose="020B0604020202020204" pitchFamily="34" charset="0"/>
              </a:rPr>
              <a:t/>
            </a:r>
            <a:br>
              <a:rPr lang="cs-CZ" sz="1500" b="1" dirty="0">
                <a:latin typeface="Arial" panose="020B0604020202020204" pitchFamily="34" charset="0"/>
                <a:cs typeface="Arial" panose="020B0604020202020204" pitchFamily="34" charset="0"/>
              </a:rPr>
            </a:br>
            <a:endParaRPr lang="cs-CZ" sz="15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p:txBody>
      </p:sp>
      <p:sp>
        <p:nvSpPr>
          <p:cNvPr id="6148" name="Zástupný symbol pro obsah 5"/>
          <p:cNvSpPr>
            <a:spLocks noGrp="1"/>
          </p:cNvSpPr>
          <p:nvPr>
            <p:ph idx="1"/>
          </p:nvPr>
        </p:nvSpPr>
        <p:spPr bwMode="auto">
          <a:xfrm>
            <a:off x="1099868" y="4700319"/>
            <a:ext cx="6767423" cy="1145156"/>
          </a:xfrm>
          <a:noFill/>
          <a:ln>
            <a:miter lim="800000"/>
            <a:headEnd/>
            <a:tailEnd/>
          </a:ln>
        </p:spPr>
        <p:txBody>
          <a:bodyPr vert="horz" wrap="square" lIns="68580" tIns="34290" rIns="68580" bIns="34290" numCol="1" rtlCol="0" anchor="t" anchorCtr="0" compatLnSpc="1">
            <a:prstTxWarp prst="textNoShape">
              <a:avLst/>
            </a:prstTxWarp>
            <a:normAutofit/>
          </a:bodyPr>
          <a:lstStyle/>
          <a:p>
            <a:pPr marL="0" indent="0" algn="ctr">
              <a:buNone/>
              <a:defRPr/>
            </a:pPr>
            <a:r>
              <a:rPr lang="cs-CZ" sz="1350" b="1" dirty="0">
                <a:solidFill>
                  <a:schemeClr val="tx2"/>
                </a:solidFill>
              </a:rPr>
              <a:t>Václava Holušová</a:t>
            </a:r>
          </a:p>
          <a:p>
            <a:pPr marL="0" indent="0" algn="ctr">
              <a:buNone/>
              <a:defRPr/>
            </a:pPr>
            <a:r>
              <a:rPr lang="cs-CZ" sz="1350" dirty="0">
                <a:solidFill>
                  <a:schemeClr val="tx2"/>
                </a:solidFill>
              </a:rPr>
              <a:t>Czech Office </a:t>
            </a:r>
            <a:r>
              <a:rPr lang="cs-CZ" sz="1350" dirty="0" err="1">
                <a:solidFill>
                  <a:schemeClr val="tx2"/>
                </a:solidFill>
              </a:rPr>
              <a:t>for</a:t>
            </a:r>
            <a:r>
              <a:rPr lang="cs-CZ" sz="1350" dirty="0">
                <a:solidFill>
                  <a:schemeClr val="tx2"/>
                </a:solidFill>
              </a:rPr>
              <a:t> </a:t>
            </a:r>
            <a:r>
              <a:rPr lang="cs-CZ" sz="1350" dirty="0" err="1">
                <a:solidFill>
                  <a:schemeClr val="tx2"/>
                </a:solidFill>
              </a:rPr>
              <a:t>Standards</a:t>
            </a:r>
            <a:r>
              <a:rPr lang="cs-CZ" sz="1350" dirty="0">
                <a:solidFill>
                  <a:schemeClr val="tx2"/>
                </a:solidFill>
              </a:rPr>
              <a:t>, Metrology and </a:t>
            </a:r>
            <a:r>
              <a:rPr lang="cs-CZ" sz="1350" dirty="0" err="1">
                <a:solidFill>
                  <a:schemeClr val="tx2"/>
                </a:solidFill>
              </a:rPr>
              <a:t>Testing</a:t>
            </a:r>
            <a:endParaRPr lang="cs-CZ" sz="1350" dirty="0">
              <a:solidFill>
                <a:schemeClr val="tx2"/>
              </a:solidFill>
            </a:endParaRPr>
          </a:p>
          <a:p>
            <a:pPr marL="0" indent="0" algn="ctr">
              <a:buNone/>
              <a:defRPr/>
            </a:pPr>
            <a:endParaRPr lang="cs-CZ" sz="1350" dirty="0"/>
          </a:p>
          <a:p>
            <a:pPr marL="0" indent="0" algn="ctr">
              <a:buNone/>
            </a:pPr>
            <a:r>
              <a:rPr lang="cs-CZ" sz="1350" b="1" dirty="0" smtClean="0">
                <a:solidFill>
                  <a:schemeClr val="accent1">
                    <a:lumMod val="75000"/>
                  </a:schemeClr>
                </a:solidFill>
              </a:rPr>
              <a:t>Podgorica</a:t>
            </a:r>
            <a:r>
              <a:rPr lang="en-US" sz="1350" b="1" dirty="0">
                <a:solidFill>
                  <a:schemeClr val="accent1">
                    <a:lumMod val="75000"/>
                  </a:schemeClr>
                </a:solidFill>
              </a:rPr>
              <a:t>, September 2</a:t>
            </a:r>
            <a:r>
              <a:rPr lang="cs-CZ" sz="1350" b="1" dirty="0">
                <a:solidFill>
                  <a:schemeClr val="accent1">
                    <a:lumMod val="75000"/>
                  </a:schemeClr>
                </a:solidFill>
              </a:rPr>
              <a:t>5</a:t>
            </a:r>
            <a:r>
              <a:rPr lang="en-US" sz="1350" b="1" dirty="0">
                <a:solidFill>
                  <a:schemeClr val="accent1">
                    <a:lumMod val="75000"/>
                  </a:schemeClr>
                </a:solidFill>
              </a:rPr>
              <a:t>-2</a:t>
            </a:r>
            <a:r>
              <a:rPr lang="cs-CZ" sz="1350" b="1" dirty="0">
                <a:solidFill>
                  <a:schemeClr val="accent1">
                    <a:lumMod val="75000"/>
                  </a:schemeClr>
                </a:solidFill>
              </a:rPr>
              <a:t>6</a:t>
            </a:r>
            <a:r>
              <a:rPr lang="en-US" sz="1350" b="1" dirty="0">
                <a:solidFill>
                  <a:schemeClr val="accent1">
                    <a:lumMod val="75000"/>
                  </a:schemeClr>
                </a:solidFill>
              </a:rPr>
              <a:t>, 201</a:t>
            </a:r>
            <a:r>
              <a:rPr lang="cs-CZ" sz="1350" b="1" dirty="0">
                <a:solidFill>
                  <a:schemeClr val="accent1">
                    <a:lumMod val="75000"/>
                  </a:schemeClr>
                </a:solidFill>
              </a:rPr>
              <a:t>8</a:t>
            </a:r>
            <a:endParaRPr lang="en-US" sz="1350" b="1" dirty="0">
              <a:solidFill>
                <a:schemeClr val="accent1">
                  <a:lumMod val="75000"/>
                </a:schemeClr>
              </a:solidFill>
            </a:endParaRPr>
          </a:p>
          <a:p>
            <a:pPr marL="0" indent="0">
              <a:buNone/>
            </a:pPr>
            <a:endParaRPr lang="cs-CZ" sz="1350" dirty="0">
              <a:latin typeface="Century Gothic" panose="020B0502020202020204" pitchFamily="34" charset="0"/>
            </a:endParaRPr>
          </a:p>
        </p:txBody>
      </p:sp>
    </p:spTree>
    <p:extLst>
      <p:ext uri="{BB962C8B-B14F-4D97-AF65-F5344CB8AC3E}">
        <p14:creationId xmlns:p14="http://schemas.microsoft.com/office/powerpoint/2010/main" val="2420522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1</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cs-CZ" sz="1800" b="1" dirty="0" err="1" smtClean="0">
                <a:solidFill>
                  <a:schemeClr val="tx1"/>
                </a:solidFill>
                <a:latin typeface="Arial" pitchFamily="34" charset="0"/>
                <a:cs typeface="Arial" pitchFamily="34" charset="0"/>
              </a:rPr>
              <a:t>Based</a:t>
            </a:r>
            <a:r>
              <a:rPr lang="cs-CZ" sz="1800" b="1" dirty="0" smtClean="0">
                <a:solidFill>
                  <a:schemeClr val="tx1"/>
                </a:solidFill>
                <a:latin typeface="Arial" pitchFamily="34" charset="0"/>
                <a:cs typeface="Arial" pitchFamily="34" charset="0"/>
              </a:rPr>
              <a:t> </a:t>
            </a:r>
            <a:r>
              <a:rPr lang="cs-CZ" sz="1800" b="1" dirty="0">
                <a:solidFill>
                  <a:schemeClr val="tx1"/>
                </a:solidFill>
                <a:latin typeface="Arial" pitchFamily="34" charset="0"/>
                <a:cs typeface="Arial" pitchFamily="34" charset="0"/>
              </a:rPr>
              <a:t>on </a:t>
            </a:r>
            <a:r>
              <a:rPr lang="cs-CZ" sz="1800" b="1" dirty="0" err="1">
                <a:solidFill>
                  <a:schemeClr val="tx1"/>
                </a:solidFill>
                <a:latin typeface="Arial" pitchFamily="34" charset="0"/>
                <a:cs typeface="Arial" pitchFamily="34" charset="0"/>
              </a:rPr>
              <a:t>Regulation</a:t>
            </a:r>
            <a:r>
              <a:rPr lang="cs-CZ" sz="1800" b="1" dirty="0">
                <a:solidFill>
                  <a:schemeClr val="tx1"/>
                </a:solidFill>
                <a:latin typeface="Arial" pitchFamily="34" charset="0"/>
                <a:cs typeface="Arial" pitchFamily="34" charset="0"/>
              </a:rPr>
              <a:t> (EC) No </a:t>
            </a:r>
            <a:r>
              <a:rPr lang="cs-CZ" sz="1800" b="1" dirty="0" smtClean="0">
                <a:solidFill>
                  <a:schemeClr val="tx1"/>
                </a:solidFill>
                <a:latin typeface="Arial" pitchFamily="34" charset="0"/>
                <a:cs typeface="Arial" pitchFamily="34" charset="0"/>
              </a:rPr>
              <a:t>764/2008</a:t>
            </a:r>
          </a:p>
          <a:p>
            <a:endParaRPr lang="cs-CZ" sz="1800" dirty="0" smtClean="0">
              <a:solidFill>
                <a:schemeClr val="tx1"/>
              </a:solidFill>
              <a:latin typeface="Arial" pitchFamily="34" charset="0"/>
              <a:cs typeface="Arial" pitchFamily="34" charset="0"/>
            </a:endParaRPr>
          </a:p>
          <a:p>
            <a:r>
              <a:rPr lang="cs-CZ" sz="1800" dirty="0" err="1" smtClean="0">
                <a:solidFill>
                  <a:schemeClr val="tx1"/>
                </a:solidFill>
                <a:latin typeface="Arial" pitchFamily="34" charset="0"/>
                <a:cs typeface="Arial" pitchFamily="34" charset="0"/>
              </a:rPr>
              <a:t>Guidance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document</a:t>
            </a:r>
            <a:r>
              <a:rPr lang="cs-CZ" sz="1800" dirty="0" smtClean="0">
                <a:solidFill>
                  <a:schemeClr val="tx1"/>
                </a:solidFill>
                <a:latin typeface="Arial" pitchFamily="34" charset="0"/>
                <a:cs typeface="Arial" pitchFamily="34" charset="0"/>
              </a:rPr>
              <a:t> (not </a:t>
            </a:r>
            <a:r>
              <a:rPr lang="cs-CZ" sz="1800" dirty="0" err="1" smtClean="0">
                <a:solidFill>
                  <a:schemeClr val="tx1"/>
                </a:solidFill>
                <a:latin typeface="Arial" pitchFamily="34" charset="0"/>
                <a:cs typeface="Arial" pitchFamily="34" charset="0"/>
              </a:rPr>
              <a:t>legally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binding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from</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October</a:t>
            </a:r>
            <a:r>
              <a:rPr lang="cs-CZ" sz="1800" dirty="0" smtClean="0">
                <a:solidFill>
                  <a:schemeClr val="tx1"/>
                </a:solidFill>
                <a:latin typeface="Arial" pitchFamily="34" charset="0"/>
                <a:cs typeface="Arial" pitchFamily="34" charset="0"/>
              </a:rPr>
              <a:t> 13, 2011, </a:t>
            </a:r>
            <a:r>
              <a:rPr lang="cs-CZ" sz="1800" dirty="0" err="1" smtClean="0">
                <a:solidFill>
                  <a:schemeClr val="tx1"/>
                </a:solidFill>
                <a:latin typeface="Arial" pitchFamily="34" charset="0"/>
                <a:cs typeface="Arial" pitchFamily="34" charset="0"/>
              </a:rPr>
              <a:t>issued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Commission</a:t>
            </a:r>
            <a:r>
              <a:rPr lang="cs-CZ" sz="1800" dirty="0" smtClean="0">
                <a:solidFill>
                  <a:schemeClr val="tx1"/>
                </a:solidFill>
                <a:latin typeface="Arial" pitchFamily="34" charset="0"/>
                <a:cs typeface="Arial" pitchFamily="34" charset="0"/>
              </a:rPr>
              <a:t>: </a:t>
            </a:r>
          </a:p>
          <a:p>
            <a:pPr>
              <a:buNone/>
            </a:pPr>
            <a:r>
              <a:rPr lang="cs-CZ" sz="1800" dirty="0" smtClean="0">
                <a:solidFill>
                  <a:schemeClr val="tx1"/>
                </a:solidFill>
                <a:latin typeface="Arial" pitchFamily="34" charset="0"/>
                <a:cs typeface="Arial" pitchFamily="34" charset="0"/>
              </a:rPr>
              <a:t>      </a:t>
            </a:r>
            <a:r>
              <a:rPr lang="cs-CZ" sz="1800" b="1" dirty="0" smtClean="0">
                <a:solidFill>
                  <a:schemeClr val="tx1"/>
                </a:solidFill>
                <a:latin typeface="Arial" pitchFamily="34" charset="0"/>
                <a:cs typeface="Arial" pitchFamily="34" charset="0"/>
              </a:rPr>
              <a:t>T</a:t>
            </a:r>
            <a:r>
              <a:rPr lang="en-US" sz="1800" b="1" dirty="0" smtClean="0">
                <a:solidFill>
                  <a:schemeClr val="tx1"/>
                </a:solidFill>
                <a:latin typeface="Arial" pitchFamily="34" charset="0"/>
                <a:cs typeface="Arial" pitchFamily="34" charset="0"/>
              </a:rPr>
              <a:t>he application of the Mutual Recognition Regulation to</a:t>
            </a:r>
            <a:r>
              <a:rPr lang="cs-CZ" sz="1800" b="1" dirty="0" smtClean="0">
                <a:solidFill>
                  <a:schemeClr val="tx1"/>
                </a:solidFill>
                <a:latin typeface="Arial" pitchFamily="34" charset="0"/>
                <a:cs typeface="Arial" pitchFamily="34" charset="0"/>
              </a:rPr>
              <a:t> non-CE–</a:t>
            </a:r>
            <a:r>
              <a:rPr lang="cs-CZ" sz="1800" b="1" dirty="0" err="1" smtClean="0">
                <a:solidFill>
                  <a:schemeClr val="tx1"/>
                </a:solidFill>
                <a:latin typeface="Arial" pitchFamily="34" charset="0"/>
                <a:cs typeface="Arial" pitchFamily="34" charset="0"/>
              </a:rPr>
              <a:t>marked</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construction</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products</a:t>
            </a:r>
            <a:endParaRPr lang="cs-CZ" sz="1800" b="1" dirty="0" smtClean="0">
              <a:solidFill>
                <a:schemeClr val="tx1"/>
              </a:solidFill>
              <a:latin typeface="Arial" pitchFamily="34" charset="0"/>
              <a:cs typeface="Arial" pitchFamily="34" charset="0"/>
            </a:endParaRPr>
          </a:p>
          <a:p>
            <a:pPr>
              <a:buNone/>
            </a:pPr>
            <a:endParaRPr lang="cs-CZ" sz="1800" b="1" dirty="0" smtClean="0">
              <a:solidFill>
                <a:schemeClr val="tx1"/>
              </a:solidFill>
              <a:latin typeface="Arial" pitchFamily="34" charset="0"/>
              <a:cs typeface="Arial" pitchFamily="34" charset="0"/>
            </a:endParaRPr>
          </a:p>
          <a:p>
            <a:r>
              <a:rPr lang="en-US" sz="1800" dirty="0" smtClean="0">
                <a:solidFill>
                  <a:schemeClr val="tx1"/>
                </a:solidFill>
                <a:latin typeface="Arial" pitchFamily="34" charset="0"/>
                <a:cs typeface="Arial" pitchFamily="34" charset="0"/>
              </a:rPr>
              <a:t>The Regulation applies to administrative decisions addressed to economic operators, on the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basis of a technical rule, in respect of any non-</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product lawfully marketed in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another Member State, where the direct or indirect effect of that </a:t>
            </a:r>
            <a:r>
              <a:rPr lang="cs-CZ" sz="1800" dirty="0" smtClean="0">
                <a:solidFill>
                  <a:schemeClr val="tx1"/>
                </a:solidFill>
                <a:latin typeface="Arial" pitchFamily="34" charset="0"/>
                <a:cs typeface="Arial" pitchFamily="34" charset="0"/>
              </a:rPr>
              <a:t>d</a:t>
            </a:r>
            <a:r>
              <a:rPr lang="en-US" sz="1800" dirty="0" err="1" smtClean="0">
                <a:solidFill>
                  <a:schemeClr val="tx1"/>
                </a:solidFill>
                <a:latin typeface="Arial" pitchFamily="34" charset="0"/>
                <a:cs typeface="Arial" pitchFamily="34" charset="0"/>
              </a:rPr>
              <a:t>ecision</a:t>
            </a:r>
            <a:r>
              <a:rPr lang="en-US" sz="1800" dirty="0" smtClean="0">
                <a:solidFill>
                  <a:schemeClr val="tx1"/>
                </a:solidFill>
                <a:latin typeface="Arial" pitchFamily="34" charset="0"/>
                <a:cs typeface="Arial" pitchFamily="34" charset="0"/>
              </a:rPr>
              <a:t> is the prohibition,</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modification, additional testing or withdrawal of the product</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Any authority</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intending to take such a decision must follow the procedural requirements in the Regulation.</a:t>
            </a:r>
            <a:r>
              <a:rPr lang="cs-CZ" sz="1800" dirty="0" smtClean="0">
                <a:solidFill>
                  <a:schemeClr val="tx1"/>
                </a:solidFill>
                <a:latin typeface="Arial" pitchFamily="34" charset="0"/>
                <a:cs typeface="Arial" pitchFamily="34" charset="0"/>
              </a:rPr>
              <a:t> </a:t>
            </a:r>
          </a:p>
          <a:p>
            <a:endParaRPr lang="en-US" sz="16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bodyPr>
          <a:lstStyle/>
          <a:p>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2</a:t>
            </a: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r>
              <a:rPr lang="en-US" sz="1800" b="1" dirty="0" smtClean="0">
                <a:solidFill>
                  <a:schemeClr val="tx1"/>
                </a:solidFill>
                <a:latin typeface="Arial" pitchFamily="34" charset="0"/>
                <a:cs typeface="Arial" pitchFamily="34" charset="0"/>
              </a:rPr>
              <a:t>The Regulation will apply when all the following conditions are met:</a:t>
            </a:r>
            <a:endParaRPr lang="cs-CZ" sz="1800" b="1"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concern a product lawfully</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marketed in another Member State</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concern a product which is not</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subject to </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EU law</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be addressed to an economic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operator</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(intended) administrative decision must be based on a technical rule</a:t>
            </a:r>
            <a:endParaRPr lang="cs-CZ" sz="1800" dirty="0" smtClean="0">
              <a:solidFill>
                <a:schemeClr val="tx1"/>
              </a:solidFill>
              <a:latin typeface="Arial" pitchFamily="34" charset="0"/>
              <a:cs typeface="Arial" pitchFamily="34" charset="0"/>
            </a:endParaRPr>
          </a:p>
          <a:p>
            <a:pPr lvl="1"/>
            <a:r>
              <a:rPr lang="en-US" sz="1800" dirty="0" smtClean="0">
                <a:solidFill>
                  <a:schemeClr val="tx1"/>
                </a:solidFill>
                <a:latin typeface="Arial" pitchFamily="34" charset="0"/>
                <a:cs typeface="Arial" pitchFamily="34" charset="0"/>
              </a:rPr>
              <a:t>The direct or indirect effects of the (intended) administrative decision must 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following</a:t>
            </a:r>
            <a:r>
              <a:rPr lang="cs-CZ" sz="1800" dirty="0" smtClean="0">
                <a:solidFill>
                  <a:schemeClr val="tx1"/>
                </a:solidFill>
                <a:latin typeface="Arial" pitchFamily="34" charset="0"/>
                <a:cs typeface="Arial" pitchFamily="34" charset="0"/>
              </a:rPr>
              <a: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 prohibition of the placing on the market of that (type of) product;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(b) modification or additional testing of that (type of) product before it </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can be</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placed or kept on the market;</a:t>
            </a:r>
          </a:p>
          <a:p>
            <a:pPr>
              <a:buNone/>
            </a:pP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c) withdrawal of that (type of) product from the market.</a:t>
            </a: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3</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fontScale="92500"/>
          </a:bodyPr>
          <a:lstStyle/>
          <a:p>
            <a:pPr>
              <a:buNone/>
            </a:pPr>
            <a:r>
              <a:rPr lang="en-US" sz="1800" b="1" dirty="0" smtClean="0">
                <a:solidFill>
                  <a:schemeClr val="tx1"/>
                </a:solidFill>
                <a:latin typeface="Arial" pitchFamily="34" charset="0"/>
                <a:cs typeface="Arial" pitchFamily="34" charset="0"/>
              </a:rPr>
              <a:t>The (intended) administrative decision must concern a product lawfully</a:t>
            </a:r>
          </a:p>
          <a:p>
            <a:pPr>
              <a:buNone/>
            </a:pPr>
            <a:r>
              <a:rPr lang="en-US" sz="1800" b="1" dirty="0" smtClean="0">
                <a:solidFill>
                  <a:schemeClr val="tx1"/>
                </a:solidFill>
                <a:latin typeface="Arial" pitchFamily="34" charset="0"/>
                <a:cs typeface="Arial" pitchFamily="34" charset="0"/>
              </a:rPr>
              <a:t>marketed in another Member State</a:t>
            </a:r>
          </a:p>
          <a:p>
            <a:pPr>
              <a:buNone/>
            </a:pPr>
            <a:r>
              <a:rPr lang="en-US" sz="1800" dirty="0" smtClean="0">
                <a:solidFill>
                  <a:schemeClr val="tx1"/>
                </a:solidFill>
                <a:latin typeface="Arial" pitchFamily="34" charset="0"/>
                <a:cs typeface="Arial" pitchFamily="34" charset="0"/>
              </a:rPr>
              <a:t>The principle of mutual recognition applies where a product, irrelevant of its actual</a:t>
            </a:r>
          </a:p>
          <a:p>
            <a:pPr>
              <a:buNone/>
            </a:pPr>
            <a:r>
              <a:rPr lang="en-US" sz="1800" dirty="0" smtClean="0">
                <a:solidFill>
                  <a:schemeClr val="tx1"/>
                </a:solidFill>
                <a:latin typeface="Arial" pitchFamily="34" charset="0"/>
                <a:cs typeface="Arial" pitchFamily="34" charset="0"/>
              </a:rPr>
              <a:t>origin (EU or third country import), lawfully marketed in one Member State is</a:t>
            </a:r>
          </a:p>
          <a:p>
            <a:pPr>
              <a:buNone/>
            </a:pPr>
            <a:r>
              <a:rPr lang="en-US" sz="1800" dirty="0" smtClean="0">
                <a:solidFill>
                  <a:schemeClr val="tx1"/>
                </a:solidFill>
                <a:latin typeface="Arial" pitchFamily="34" charset="0"/>
                <a:cs typeface="Arial" pitchFamily="34" charset="0"/>
              </a:rPr>
              <a:t>placed on the market in another Member State. Following this principle, a Member</a:t>
            </a:r>
          </a:p>
          <a:p>
            <a:pPr>
              <a:buNone/>
            </a:pPr>
            <a:r>
              <a:rPr lang="en-US" sz="1800" dirty="0" smtClean="0">
                <a:solidFill>
                  <a:schemeClr val="tx1"/>
                </a:solidFill>
                <a:latin typeface="Arial" pitchFamily="34" charset="0"/>
                <a:cs typeface="Arial" pitchFamily="34" charset="0"/>
              </a:rPr>
              <a:t>State cannot in principle forbid the sale on its territory of products which are lawfully</a:t>
            </a:r>
          </a:p>
          <a:p>
            <a:pPr>
              <a:buNone/>
            </a:pPr>
            <a:r>
              <a:rPr lang="en-US" sz="1800" dirty="0" smtClean="0">
                <a:solidFill>
                  <a:schemeClr val="tx1"/>
                </a:solidFill>
                <a:latin typeface="Arial" pitchFamily="34" charset="0"/>
                <a:cs typeface="Arial" pitchFamily="34" charset="0"/>
              </a:rPr>
              <a:t>marketed in another Member State, even if they were manufactured according to</a:t>
            </a:r>
          </a:p>
          <a:p>
            <a:pPr>
              <a:buNone/>
            </a:pPr>
            <a:r>
              <a:rPr lang="en-US" sz="1800" dirty="0" smtClean="0">
                <a:solidFill>
                  <a:schemeClr val="tx1"/>
                </a:solidFill>
                <a:latin typeface="Arial" pitchFamily="34" charset="0"/>
                <a:cs typeface="Arial" pitchFamily="34" charset="0"/>
              </a:rPr>
              <a:t>different technical rules. Both actual and possible denials of mutual recognition are</a:t>
            </a:r>
          </a:p>
          <a:p>
            <a:pPr>
              <a:buNone/>
            </a:pPr>
            <a:r>
              <a:rPr lang="en-US" sz="1800" dirty="0" smtClean="0">
                <a:solidFill>
                  <a:schemeClr val="tx1"/>
                </a:solidFill>
                <a:latin typeface="Arial" pitchFamily="34" charset="0"/>
                <a:cs typeface="Arial" pitchFamily="34" charset="0"/>
              </a:rPr>
              <a:t>governed by the Regulation. Hence, any Member State intending to ban access to</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its</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market should follow the procedure in Article 6.</a:t>
            </a:r>
            <a:endParaRPr lang="cs-CZ" sz="1800"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a:p>
            <a:pPr>
              <a:buNone/>
            </a:pPr>
            <a:r>
              <a:rPr lang="en-US" sz="1800" u="sng" dirty="0" smtClean="0">
                <a:solidFill>
                  <a:schemeClr val="tx1"/>
                </a:solidFill>
                <a:latin typeface="Arial" pitchFamily="34" charset="0"/>
                <a:cs typeface="Arial" pitchFamily="34" charset="0"/>
              </a:rPr>
              <a:t>Those products which have not previously been marketed on the territory of the EU</a:t>
            </a:r>
          </a:p>
          <a:p>
            <a:pPr>
              <a:buNone/>
            </a:pPr>
            <a:r>
              <a:rPr lang="en-US" sz="1800" u="sng" dirty="0" smtClean="0">
                <a:solidFill>
                  <a:schemeClr val="tx1"/>
                </a:solidFill>
                <a:latin typeface="Arial" pitchFamily="34" charset="0"/>
                <a:cs typeface="Arial" pitchFamily="34" charset="0"/>
              </a:rPr>
              <a:t>fall outside the scope of the Regulation. They will have to comply with the technical</a:t>
            </a:r>
          </a:p>
          <a:p>
            <a:pPr>
              <a:buNone/>
            </a:pPr>
            <a:r>
              <a:rPr lang="en-US" sz="1800" u="sng" dirty="0" smtClean="0">
                <a:solidFill>
                  <a:schemeClr val="tx1"/>
                </a:solidFill>
                <a:latin typeface="Arial" pitchFamily="34" charset="0"/>
                <a:cs typeface="Arial" pitchFamily="34" charset="0"/>
              </a:rPr>
              <a:t>rules applicable in the Member State where they are put on the market for the first</a:t>
            </a:r>
          </a:p>
          <a:p>
            <a:pPr>
              <a:buNone/>
            </a:pPr>
            <a:r>
              <a:rPr lang="en-US" sz="1800" u="sng" dirty="0" smtClean="0">
                <a:solidFill>
                  <a:schemeClr val="tx1"/>
                </a:solidFill>
                <a:latin typeface="Arial" pitchFamily="34" charset="0"/>
                <a:cs typeface="Arial" pitchFamily="34" charset="0"/>
              </a:rPr>
              <a:t>time in the EU.</a:t>
            </a:r>
            <a:endParaRPr lang="cs-CZ" sz="1800" u="sng"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4</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buNone/>
            </a:pPr>
            <a:r>
              <a:rPr lang="cs-CZ" sz="1800" b="1" dirty="0" smtClean="0">
                <a:solidFill>
                  <a:schemeClr val="tx1"/>
                </a:solidFill>
                <a:latin typeface="Arial" pitchFamily="34" charset="0"/>
                <a:cs typeface="Arial" pitchFamily="34" charset="0"/>
              </a:rPr>
              <a:t> </a:t>
            </a:r>
            <a:r>
              <a:rPr lang="en-US" sz="1800" b="1" dirty="0" smtClean="0">
                <a:solidFill>
                  <a:schemeClr val="tx1"/>
                </a:solidFill>
                <a:latin typeface="Arial" pitchFamily="34" charset="0"/>
                <a:cs typeface="Arial" pitchFamily="34" charset="0"/>
              </a:rPr>
              <a:t>The (intended) administrative decision must concern a product which is not</a:t>
            </a:r>
            <a:r>
              <a:rPr lang="cs-CZ" sz="1800" b="1" dirty="0" smtClean="0">
                <a:solidFill>
                  <a:schemeClr val="tx1"/>
                </a:solidFill>
                <a:latin typeface="Arial" pitchFamily="34" charset="0"/>
                <a:cs typeface="Arial" pitchFamily="34" charset="0"/>
              </a:rPr>
              <a:t> </a:t>
            </a:r>
            <a:r>
              <a:rPr lang="en-US" sz="1800" b="1" dirty="0" smtClean="0">
                <a:solidFill>
                  <a:schemeClr val="tx1"/>
                </a:solidFill>
                <a:latin typeface="Arial" pitchFamily="34" charset="0"/>
                <a:cs typeface="Arial" pitchFamily="34" charset="0"/>
              </a:rPr>
              <a:t>subject to </a:t>
            </a:r>
            <a:r>
              <a:rPr lang="en-US" sz="1800" b="1" dirty="0" err="1" smtClean="0">
                <a:solidFill>
                  <a:schemeClr val="tx1"/>
                </a:solidFill>
                <a:latin typeface="Arial" pitchFamily="34" charset="0"/>
                <a:cs typeface="Arial" pitchFamily="34" charset="0"/>
              </a:rPr>
              <a:t>harmonised</a:t>
            </a:r>
            <a:r>
              <a:rPr lang="en-US" sz="1800" b="1" dirty="0" smtClean="0">
                <a:solidFill>
                  <a:schemeClr val="tx1"/>
                </a:solidFill>
                <a:latin typeface="Arial" pitchFamily="34" charset="0"/>
                <a:cs typeface="Arial" pitchFamily="34" charset="0"/>
              </a:rPr>
              <a:t> EU law</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The Regulation operates in the non-</a:t>
            </a:r>
            <a:r>
              <a:rPr lang="en-US" sz="1800" dirty="0" err="1" smtClean="0">
                <a:solidFill>
                  <a:schemeClr val="tx1"/>
                </a:solidFill>
                <a:latin typeface="Arial" pitchFamily="34" charset="0"/>
                <a:cs typeface="Arial" pitchFamily="34" charset="0"/>
              </a:rPr>
              <a:t>harmonised</a:t>
            </a:r>
            <a:r>
              <a:rPr lang="en-US" sz="1800" dirty="0" smtClean="0">
                <a:solidFill>
                  <a:schemeClr val="tx1"/>
                </a:solidFill>
                <a:latin typeface="Arial" pitchFamily="34" charset="0"/>
                <a:cs typeface="Arial" pitchFamily="34" charset="0"/>
              </a:rPr>
              <a:t> area, in relation to products for which there is either no </a:t>
            </a:r>
            <a:r>
              <a:rPr lang="en-US" sz="1800" dirty="0" err="1" smtClean="0">
                <a:solidFill>
                  <a:schemeClr val="tx1"/>
                </a:solidFill>
                <a:latin typeface="Arial" pitchFamily="34" charset="0"/>
                <a:cs typeface="Arial" pitchFamily="34" charset="0"/>
              </a:rPr>
              <a:t>harmonisation</a:t>
            </a:r>
            <a:r>
              <a:rPr lang="en-US" sz="1800" dirty="0" smtClean="0">
                <a:solidFill>
                  <a:schemeClr val="tx1"/>
                </a:solidFill>
                <a:latin typeface="Arial" pitchFamily="34" charset="0"/>
                <a:cs typeface="Arial" pitchFamily="34" charset="0"/>
              </a:rPr>
              <a:t> of laws at EU level, or for aspects not covered by partial </a:t>
            </a:r>
            <a:r>
              <a:rPr lang="en-US" sz="1800" dirty="0" err="1" smtClean="0">
                <a:solidFill>
                  <a:schemeClr val="tx1"/>
                </a:solidFill>
                <a:latin typeface="Arial" pitchFamily="34" charset="0"/>
                <a:cs typeface="Arial" pitchFamily="34" charset="0"/>
              </a:rPr>
              <a:t>harmonisation</a:t>
            </a:r>
            <a:r>
              <a:rPr lang="en-US" sz="1800" dirty="0" smtClean="0">
                <a:solidFill>
                  <a:schemeClr val="tx1"/>
                </a:solidFill>
                <a:latin typeface="Arial" pitchFamily="34" charset="0"/>
                <a:cs typeface="Arial" pitchFamily="34" charset="0"/>
              </a:rPr>
              <a:t> (in the field of construction products see point 3 above).</a:t>
            </a:r>
            <a:endParaRPr lang="cs-CZ" sz="1800" dirty="0" smtClean="0">
              <a:solidFill>
                <a:schemeClr val="tx1"/>
              </a:solidFill>
              <a:latin typeface="Arial" pitchFamily="34" charset="0"/>
              <a:cs typeface="Arial" pitchFamily="34" charset="0"/>
            </a:endParaRPr>
          </a:p>
          <a:p>
            <a:pPr>
              <a:buNone/>
            </a:pPr>
            <a:r>
              <a:rPr lang="en-US" sz="1800" b="1" dirty="0" smtClean="0">
                <a:solidFill>
                  <a:schemeClr val="tx1"/>
                </a:solidFill>
                <a:latin typeface="Arial" pitchFamily="34" charset="0"/>
                <a:cs typeface="Arial" pitchFamily="34" charset="0"/>
              </a:rPr>
              <a:t>The (intended) administrative decision must be addressed to an economic</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operator</a:t>
            </a:r>
            <a:r>
              <a:rPr lang="cs-CZ" sz="1800" b="1" dirty="0" smtClean="0">
                <a:solidFill>
                  <a:schemeClr val="tx1"/>
                </a:solidFill>
                <a:latin typeface="Arial" pitchFamily="34" charset="0"/>
                <a:cs typeface="Arial" pitchFamily="34" charset="0"/>
              </a:rPr>
              <a:t> </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Under Article 2(1), the Regulation applies to administrative decisions addressed to economic operators, whether taken or intended, on the basis of a ‘technical rule’, in respect of construction products lawfully marketed in another Member State, where the direct or indirect effect of that decision is the prohibition, modification, additional testing or withdrawal.</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Any restrictive decisions taken by a national authority and addressed to any natural or legal person who is not an economic operator do not fall within the scope of the Regulation. An economic operator, as established by Article 2(18) of the CPR is, </a:t>
            </a:r>
            <a:r>
              <a:rPr lang="en-US" sz="1800" dirty="0" err="1" smtClean="0">
                <a:solidFill>
                  <a:schemeClr val="tx1"/>
                </a:solidFill>
                <a:latin typeface="Arial" pitchFamily="34" charset="0"/>
                <a:cs typeface="Arial" pitchFamily="34" charset="0"/>
              </a:rPr>
              <a:t>inessence</a:t>
            </a:r>
            <a:r>
              <a:rPr lang="en-US" sz="1800" dirty="0" smtClean="0">
                <a:solidFill>
                  <a:schemeClr val="tx1"/>
                </a:solidFill>
                <a:latin typeface="Arial" pitchFamily="34" charset="0"/>
                <a:cs typeface="Arial" pitchFamily="34" charset="0"/>
              </a:rPr>
              <a:t>, any person in the supply chain for the product concerned: its manufacturer, his </a:t>
            </a:r>
            <a:r>
              <a:rPr lang="en-US" sz="1800" dirty="0" err="1" smtClean="0">
                <a:solidFill>
                  <a:schemeClr val="tx1"/>
                </a:solidFill>
                <a:latin typeface="Arial" pitchFamily="34" charset="0"/>
                <a:cs typeface="Arial" pitchFamily="34" charset="0"/>
              </a:rPr>
              <a:t>authorised</a:t>
            </a:r>
            <a:r>
              <a:rPr lang="en-US" sz="1800" dirty="0" smtClean="0">
                <a:solidFill>
                  <a:schemeClr val="tx1"/>
                </a:solidFill>
                <a:latin typeface="Arial" pitchFamily="34" charset="0"/>
                <a:cs typeface="Arial" pitchFamily="34" charset="0"/>
              </a:rPr>
              <a:t> representative, its importer or distributor.</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Thus - and without prejudice to Art. 36 TFEU – any restrictive decisions taken by competent authorities and addressed to any natural or legal person who is </a:t>
            </a:r>
            <a:r>
              <a:rPr lang="cs-CZ" sz="1800" dirty="0" smtClean="0">
                <a:solidFill>
                  <a:schemeClr val="tx1"/>
                </a:solidFill>
                <a:latin typeface="Arial" pitchFamily="34" charset="0"/>
                <a:cs typeface="Arial" pitchFamily="34" charset="0"/>
              </a:rPr>
              <a:t>not </a:t>
            </a:r>
            <a:r>
              <a:rPr lang="cs-CZ" sz="1800" dirty="0" err="1" smtClean="0">
                <a:solidFill>
                  <a:schemeClr val="tx1"/>
                </a:solidFill>
                <a:latin typeface="Arial" pitchFamily="34" charset="0"/>
                <a:cs typeface="Arial" pitchFamily="34" charset="0"/>
              </a:rPr>
              <a:t>an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economic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operator</a:t>
            </a:r>
            <a:r>
              <a:rPr lang="cs-CZ" sz="1800" dirty="0" smtClean="0">
                <a:solidFill>
                  <a:schemeClr val="tx1"/>
                </a:solidFill>
                <a:latin typeface="Arial" pitchFamily="34" charset="0"/>
                <a:cs typeface="Arial" pitchFamily="34" charset="0"/>
              </a:rPr>
              <a:t> are not </a:t>
            </a:r>
            <a:r>
              <a:rPr lang="cs-CZ" sz="1800" dirty="0" err="1" smtClean="0">
                <a:solidFill>
                  <a:schemeClr val="tx1"/>
                </a:solidFill>
                <a:latin typeface="Arial" pitchFamily="34" charset="0"/>
                <a:cs typeface="Arial" pitchFamily="34" charset="0"/>
              </a:rPr>
              <a:t>covered</a:t>
            </a:r>
            <a:r>
              <a:rPr lang="cs-CZ" sz="1800" dirty="0" smtClean="0">
                <a:solidFill>
                  <a:schemeClr val="tx1"/>
                </a:solidFill>
                <a:latin typeface="Arial" pitchFamily="34" charset="0"/>
                <a:cs typeface="Arial" pitchFamily="34" charset="0"/>
              </a:rPr>
              <a:t> by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Mutual</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Recognition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5</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052736"/>
            <a:ext cx="8229600" cy="5073427"/>
          </a:xfrm>
          <a:noFill/>
          <a:ln>
            <a:miter lim="800000"/>
            <a:headEnd/>
            <a:tailEnd/>
          </a:ln>
        </p:spPr>
        <p:txBody>
          <a:bodyPr vert="horz" wrap="square" lIns="91440" tIns="45720" rIns="91440" bIns="45720" numCol="1" anchor="t" anchorCtr="0" compatLnSpc="1">
            <a:prstTxWarp prst="textNoShape">
              <a:avLst/>
            </a:prstTxWarp>
            <a:noAutofit/>
          </a:bodyPr>
          <a:lstStyle/>
          <a:p>
            <a:pPr>
              <a:buNone/>
            </a:pPr>
            <a:r>
              <a:rPr lang="en-US" sz="1600" b="1" dirty="0" smtClean="0">
                <a:solidFill>
                  <a:schemeClr val="tx1"/>
                </a:solidFill>
                <a:latin typeface="Arial" pitchFamily="34" charset="0"/>
                <a:cs typeface="Arial" pitchFamily="34" charset="0"/>
              </a:rPr>
              <a:t>The (intended) administrative decision must be based on a technical rule</a:t>
            </a:r>
          </a:p>
          <a:p>
            <a:pPr>
              <a:buNone/>
            </a:pPr>
            <a:r>
              <a:rPr lang="en-US" sz="1600" dirty="0" smtClean="0">
                <a:solidFill>
                  <a:schemeClr val="tx1"/>
                </a:solidFill>
                <a:latin typeface="Arial" pitchFamily="34" charset="0"/>
                <a:cs typeface="Arial" pitchFamily="34" charset="0"/>
              </a:rPr>
              <a:t>The Mutual Recognition Regulation applies to (intended) administrative decisions</a:t>
            </a:r>
            <a:r>
              <a:rPr lang="cs-CZ" sz="1600" dirty="0" smtClean="0">
                <a:solidFill>
                  <a:schemeClr val="tx1"/>
                </a:solidFill>
                <a:latin typeface="Arial" pitchFamily="34" charset="0"/>
                <a:cs typeface="Arial" pitchFamily="34" charset="0"/>
              </a:rPr>
              <a:t> </a:t>
            </a:r>
            <a:r>
              <a:rPr lang="en-US" sz="1600" dirty="0" smtClean="0">
                <a:solidFill>
                  <a:schemeClr val="tx1"/>
                </a:solidFill>
                <a:latin typeface="Arial" pitchFamily="34" charset="0"/>
                <a:cs typeface="Arial" pitchFamily="34" charset="0"/>
              </a:rPr>
              <a:t>taken on the basis of a ‘technical rule’ (Article 2(2)).</a:t>
            </a:r>
            <a:endParaRPr lang="cs-CZ" sz="1600" dirty="0" smtClean="0">
              <a:solidFill>
                <a:schemeClr val="tx1"/>
              </a:solidFill>
              <a:latin typeface="Arial" pitchFamily="34" charset="0"/>
              <a:cs typeface="Arial" pitchFamily="34" charset="0"/>
            </a:endParaRPr>
          </a:p>
          <a:p>
            <a:pPr>
              <a:buNone/>
            </a:pPr>
            <a:r>
              <a:rPr lang="en-US" sz="1600" dirty="0" smtClean="0">
                <a:solidFill>
                  <a:schemeClr val="tx1"/>
                </a:solidFill>
                <a:latin typeface="Arial" pitchFamily="34" charset="0"/>
                <a:cs typeface="Arial" pitchFamily="34" charset="0"/>
              </a:rPr>
              <a:t>A technical rule is here defined as any provision of a law, regulation or other</a:t>
            </a:r>
          </a:p>
          <a:p>
            <a:pPr>
              <a:buNone/>
            </a:pPr>
            <a:r>
              <a:rPr lang="en-US" sz="1600" dirty="0" smtClean="0">
                <a:solidFill>
                  <a:schemeClr val="tx1"/>
                </a:solidFill>
                <a:latin typeface="Arial" pitchFamily="34" charset="0"/>
                <a:cs typeface="Arial" pitchFamily="34" charset="0"/>
              </a:rPr>
              <a:t>administrative provision of a Member State:</a:t>
            </a:r>
          </a:p>
          <a:p>
            <a:pPr>
              <a:buNone/>
            </a:pPr>
            <a:r>
              <a:rPr lang="en-US" sz="1600" dirty="0" smtClean="0">
                <a:solidFill>
                  <a:schemeClr val="tx1"/>
                </a:solidFill>
                <a:latin typeface="Arial" pitchFamily="34" charset="0"/>
                <a:cs typeface="Arial" pitchFamily="34" charset="0"/>
              </a:rPr>
              <a:t>(a) which prohibits the marketing of any products lawfully marketed in another</a:t>
            </a:r>
          </a:p>
          <a:p>
            <a:pPr>
              <a:buNone/>
            </a:pPr>
            <a:r>
              <a:rPr lang="en-US" sz="1600" dirty="0" smtClean="0">
                <a:solidFill>
                  <a:schemeClr val="tx1"/>
                </a:solidFill>
                <a:latin typeface="Arial" pitchFamily="34" charset="0"/>
                <a:cs typeface="Arial" pitchFamily="34" charset="0"/>
              </a:rPr>
              <a:t>Member State in the territory of the Member State where the administrative</a:t>
            </a:r>
          </a:p>
          <a:p>
            <a:pPr>
              <a:buNone/>
            </a:pPr>
            <a:r>
              <a:rPr lang="en-US" sz="1600" dirty="0" smtClean="0">
                <a:solidFill>
                  <a:schemeClr val="tx1"/>
                </a:solidFill>
                <a:latin typeface="Arial" pitchFamily="34" charset="0"/>
                <a:cs typeface="Arial" pitchFamily="34" charset="0"/>
              </a:rPr>
              <a:t>decision is or will be taken or compliance with which is compulsory when that</a:t>
            </a:r>
          </a:p>
          <a:p>
            <a:pPr>
              <a:buNone/>
            </a:pPr>
            <a:r>
              <a:rPr lang="en-US" sz="1600" dirty="0" smtClean="0">
                <a:solidFill>
                  <a:schemeClr val="tx1"/>
                </a:solidFill>
                <a:latin typeface="Arial" pitchFamily="34" charset="0"/>
                <a:cs typeface="Arial" pitchFamily="34" charset="0"/>
              </a:rPr>
              <a:t>product is marketed in the territory of that Member State, and</a:t>
            </a:r>
          </a:p>
          <a:p>
            <a:pPr>
              <a:buNone/>
            </a:pPr>
            <a:r>
              <a:rPr lang="en-US" sz="1600" dirty="0" smtClean="0">
                <a:solidFill>
                  <a:schemeClr val="tx1"/>
                </a:solidFill>
                <a:latin typeface="Arial" pitchFamily="34" charset="0"/>
                <a:cs typeface="Arial" pitchFamily="34" charset="0"/>
              </a:rPr>
              <a:t>(b) which lays down either:</a:t>
            </a:r>
          </a:p>
          <a:p>
            <a:pPr>
              <a:buNone/>
            </a:pPr>
            <a:r>
              <a:rPr lang="en-US" sz="1600" dirty="0" smtClean="0">
                <a:solidFill>
                  <a:schemeClr val="tx1"/>
                </a:solidFill>
                <a:latin typeface="Arial" pitchFamily="34" charset="0"/>
                <a:cs typeface="Arial" pitchFamily="34" charset="0"/>
              </a:rPr>
              <a:t>• the characteristics required of that (type of) product, such as levels of quality,</a:t>
            </a:r>
          </a:p>
          <a:p>
            <a:pPr>
              <a:buNone/>
            </a:pPr>
            <a:r>
              <a:rPr lang="en-US" sz="1600" dirty="0" smtClean="0">
                <a:solidFill>
                  <a:schemeClr val="tx1"/>
                </a:solidFill>
                <a:latin typeface="Arial" pitchFamily="34" charset="0"/>
                <a:cs typeface="Arial" pitchFamily="34" charset="0"/>
              </a:rPr>
              <a:t>performance or safety, or dimensions, including requirements as regards the</a:t>
            </a:r>
          </a:p>
          <a:p>
            <a:pPr>
              <a:buNone/>
            </a:pPr>
            <a:r>
              <a:rPr lang="en-US" sz="1600" dirty="0" smtClean="0">
                <a:solidFill>
                  <a:schemeClr val="tx1"/>
                </a:solidFill>
                <a:latin typeface="Arial" pitchFamily="34" charset="0"/>
                <a:cs typeface="Arial" pitchFamily="34" charset="0"/>
              </a:rPr>
              <a:t>name under which it is sold, terminology, symbols, testing and test methods,</a:t>
            </a:r>
          </a:p>
          <a:p>
            <a:pPr>
              <a:buNone/>
            </a:pPr>
            <a:r>
              <a:rPr lang="en-US" sz="1600" dirty="0" smtClean="0">
                <a:solidFill>
                  <a:schemeClr val="tx1"/>
                </a:solidFill>
                <a:latin typeface="Arial" pitchFamily="34" charset="0"/>
                <a:cs typeface="Arial" pitchFamily="34" charset="0"/>
              </a:rPr>
              <a:t>packaging, marking or </a:t>
            </a:r>
            <a:r>
              <a:rPr lang="en-US" sz="1600" dirty="0" err="1" smtClean="0">
                <a:solidFill>
                  <a:schemeClr val="tx1"/>
                </a:solidFill>
                <a:latin typeface="Arial" pitchFamily="34" charset="0"/>
                <a:cs typeface="Arial" pitchFamily="34" charset="0"/>
              </a:rPr>
              <a:t>labelling</a:t>
            </a:r>
            <a:r>
              <a:rPr lang="en-US" sz="1600" dirty="0" smtClean="0">
                <a:solidFill>
                  <a:schemeClr val="tx1"/>
                </a:solidFill>
                <a:latin typeface="Arial" pitchFamily="34" charset="0"/>
                <a:cs typeface="Arial" pitchFamily="34" charset="0"/>
              </a:rPr>
              <a:t>; or</a:t>
            </a:r>
          </a:p>
          <a:p>
            <a:pPr>
              <a:buNone/>
            </a:pPr>
            <a:r>
              <a:rPr lang="en-US" sz="1600" dirty="0" smtClean="0">
                <a:solidFill>
                  <a:schemeClr val="tx1"/>
                </a:solidFill>
                <a:latin typeface="Arial" pitchFamily="34" charset="0"/>
                <a:cs typeface="Arial" pitchFamily="34" charset="0"/>
              </a:rPr>
              <a:t>• any other requirement which is imposed on that (type of) product for the</a:t>
            </a:r>
          </a:p>
          <a:p>
            <a:pPr>
              <a:buNone/>
            </a:pPr>
            <a:r>
              <a:rPr lang="en-US" sz="1600" dirty="0" smtClean="0">
                <a:solidFill>
                  <a:schemeClr val="tx1"/>
                </a:solidFill>
                <a:latin typeface="Arial" pitchFamily="34" charset="0"/>
                <a:cs typeface="Arial" pitchFamily="34" charset="0"/>
              </a:rPr>
              <a:t>purposes of protecting consumers or the environment, and which affects its</a:t>
            </a:r>
          </a:p>
          <a:p>
            <a:pPr>
              <a:buNone/>
            </a:pPr>
            <a:r>
              <a:rPr lang="en-US" sz="1600" dirty="0" smtClean="0">
                <a:solidFill>
                  <a:schemeClr val="tx1"/>
                </a:solidFill>
                <a:latin typeface="Arial" pitchFamily="34" charset="0"/>
                <a:cs typeface="Arial" pitchFamily="34" charset="0"/>
              </a:rPr>
              <a:t>life-cycle after it has been placed on the market, such as conditions of use,</a:t>
            </a:r>
          </a:p>
          <a:p>
            <a:pPr>
              <a:buNone/>
            </a:pPr>
            <a:r>
              <a:rPr lang="en-US" sz="1600" dirty="0" smtClean="0">
                <a:solidFill>
                  <a:schemeClr val="tx1"/>
                </a:solidFill>
                <a:latin typeface="Arial" pitchFamily="34" charset="0"/>
                <a:cs typeface="Arial" pitchFamily="34" charset="0"/>
              </a:rPr>
              <a:t>recycling, reuse or disposal, where such conditions can significantly influence</a:t>
            </a:r>
          </a:p>
          <a:p>
            <a:pPr>
              <a:buNone/>
            </a:pPr>
            <a:r>
              <a:rPr lang="en-US" sz="1600" dirty="0" smtClean="0">
                <a:solidFill>
                  <a:schemeClr val="tx1"/>
                </a:solidFill>
                <a:latin typeface="Arial" pitchFamily="34" charset="0"/>
                <a:cs typeface="Arial" pitchFamily="34" charset="0"/>
              </a:rPr>
              <a:t>the composition, nature or marketing of construction product.</a:t>
            </a: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980728"/>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6</a:t>
            </a:r>
            <a:endParaRPr lang="cs-CZ"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1268760"/>
            <a:ext cx="8229600" cy="4857403"/>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en-US" sz="1800" b="1" dirty="0" smtClean="0">
                <a:solidFill>
                  <a:schemeClr val="tx1"/>
                </a:solidFill>
                <a:latin typeface="Arial" pitchFamily="34" charset="0"/>
                <a:cs typeface="Arial" pitchFamily="34" charset="0"/>
              </a:rPr>
              <a:t>The direct or indirect effects of the (intended) administrative decision must be </a:t>
            </a:r>
            <a:r>
              <a:rPr lang="cs-CZ" sz="1800" b="1" dirty="0" err="1" smtClean="0">
                <a:solidFill>
                  <a:schemeClr val="tx1"/>
                </a:solidFill>
                <a:latin typeface="Arial" pitchFamily="34" charset="0"/>
                <a:cs typeface="Arial" pitchFamily="34" charset="0"/>
              </a:rPr>
              <a:t>any</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of</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the</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following</a:t>
            </a:r>
            <a:r>
              <a:rPr lang="cs-CZ" sz="1800" b="1" dirty="0" smtClean="0">
                <a:solidFill>
                  <a:schemeClr val="tx1"/>
                </a:solidFill>
                <a:latin typeface="Arial" pitchFamily="34" charset="0"/>
                <a:cs typeface="Arial" pitchFamily="34" charset="0"/>
              </a:rPr>
              <a: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 prohibition of the placing on the market of that (type of) product;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(b) modification or additional testing of that (type of) product before it can be placed or kept on the market;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(c) withdrawal of that (type of) product from the market.</a:t>
            </a:r>
            <a:endParaRPr lang="cs-CZ" sz="1800" dirty="0" smtClean="0">
              <a:solidFill>
                <a:schemeClr val="tx1"/>
              </a:solidFill>
              <a:latin typeface="Arial" pitchFamily="34" charset="0"/>
              <a:cs typeface="Arial" pitchFamily="34" charset="0"/>
            </a:endParaRPr>
          </a:p>
          <a:p>
            <a:pPr>
              <a:buNone/>
            </a:pPr>
            <a:r>
              <a:rPr lang="en-US" sz="1800" dirty="0" smtClean="0">
                <a:solidFill>
                  <a:schemeClr val="tx1"/>
                </a:solidFill>
                <a:latin typeface="Arial" pitchFamily="34" charset="0"/>
                <a:cs typeface="Arial" pitchFamily="34" charset="0"/>
              </a:rPr>
              <a:t>Any such (intended) decision must be taken in accordance with Article 2(1) of the </a:t>
            </a:r>
            <a:r>
              <a:rPr lang="cs-CZ" sz="1800" dirty="0" err="1" smtClean="0">
                <a:solidFill>
                  <a:schemeClr val="tx1"/>
                </a:solidFill>
                <a:latin typeface="Arial" pitchFamily="34" charset="0"/>
                <a:cs typeface="Arial" pitchFamily="34" charset="0"/>
              </a:rPr>
              <a:t>Regulation</a:t>
            </a:r>
            <a:r>
              <a:rPr lang="cs-CZ" sz="1800" dirty="0" smtClean="0">
                <a:solidFill>
                  <a:schemeClr val="tx1"/>
                </a:solidFill>
                <a:latin typeface="Arial" pitchFamily="34" charset="0"/>
                <a:cs typeface="Arial" pitchFamily="34" charset="0"/>
              </a:rPr>
              <a:t>.</a:t>
            </a:r>
          </a:p>
          <a:p>
            <a:pPr>
              <a:buNone/>
            </a:pPr>
            <a:r>
              <a:rPr lang="en-US" sz="1800" dirty="0" smtClean="0">
                <a:solidFill>
                  <a:schemeClr val="tx1"/>
                </a:solidFill>
                <a:latin typeface="Arial" pitchFamily="34" charset="0"/>
                <a:cs typeface="Arial" pitchFamily="34" charset="0"/>
              </a:rPr>
              <a:t>Additionally, and in light of the Commission interpretative communication on the practical application of mutual recognition7, Member States are invited to insert into their draft national technical regulations mutual recognition clauses for products which have been lawfully manufactured and/or marketed in another Member State of the European Union or in Turkey, or lawfully manufactured in an EFTA State that is a contracting party to the EEA agreement. </a:t>
            </a:r>
            <a:endParaRPr lang="cs-CZ" sz="1800" dirty="0" smtClean="0">
              <a:solidFill>
                <a:schemeClr val="tx1"/>
              </a:solidFill>
              <a:latin typeface="Arial" pitchFamily="34" charset="0"/>
              <a:cs typeface="Arial" pitchFamily="34" charset="0"/>
            </a:endParaRPr>
          </a:p>
          <a:p>
            <a:pPr>
              <a:buNone/>
            </a:pPr>
            <a:endParaRPr lang="en-US" sz="1800"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67544" y="0"/>
            <a:ext cx="8229600" cy="90872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cs-CZ" sz="2800" b="1" dirty="0" err="1" smtClean="0">
                <a:latin typeface="Arial" pitchFamily="34" charset="0"/>
                <a:cs typeface="Arial" pitchFamily="34" charset="0"/>
              </a:rPr>
              <a:t>Mutual</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recognition</a:t>
            </a:r>
            <a:r>
              <a:rPr lang="cs-CZ" sz="2800" b="1" dirty="0" smtClean="0">
                <a:latin typeface="Arial" pitchFamily="34" charset="0"/>
                <a:cs typeface="Arial" pitchFamily="34" charset="0"/>
              </a:rPr>
              <a:t> – </a:t>
            </a:r>
            <a:r>
              <a:rPr lang="cs-CZ" sz="2800" dirty="0" smtClean="0">
                <a:latin typeface="Arial" pitchFamily="34" charset="0"/>
                <a:cs typeface="Arial" pitchFamily="34" charset="0"/>
              </a:rPr>
              <a:t>part 7</a:t>
            </a:r>
          </a:p>
        </p:txBody>
      </p:sp>
      <p:sp>
        <p:nvSpPr>
          <p:cNvPr id="6148" name="Zástupný symbol pro obsah 5"/>
          <p:cNvSpPr>
            <a:spLocks noGrp="1"/>
          </p:cNvSpPr>
          <p:nvPr>
            <p:ph idx="1"/>
          </p:nvPr>
        </p:nvSpPr>
        <p:spPr bwMode="auto">
          <a:xfrm>
            <a:off x="457200" y="1124744"/>
            <a:ext cx="8229600" cy="5001419"/>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endParaRPr lang="cs-CZ" sz="1800" dirty="0" smtClean="0">
              <a:solidFill>
                <a:schemeClr val="tx1"/>
              </a:solidFill>
              <a:latin typeface="Arial" pitchFamily="34" charset="0"/>
              <a:cs typeface="Arial" pitchFamily="34" charset="0"/>
            </a:endParaRPr>
          </a:p>
          <a:p>
            <a:pPr>
              <a:buNone/>
            </a:pPr>
            <a:r>
              <a:rPr lang="cs-CZ" sz="1800" dirty="0" smtClean="0">
                <a:solidFill>
                  <a:schemeClr val="tx1"/>
                </a:solidFill>
                <a:latin typeface="Arial" pitchFamily="34" charset="0"/>
                <a:cs typeface="Arial" pitchFamily="34" charset="0"/>
              </a:rPr>
              <a:t>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principle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was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implemented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into</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Act</a:t>
            </a:r>
            <a:r>
              <a:rPr lang="cs-CZ" sz="1800" dirty="0" smtClean="0">
                <a:solidFill>
                  <a:schemeClr val="tx1"/>
                </a:solidFill>
                <a:latin typeface="Arial" pitchFamily="34" charset="0"/>
                <a:cs typeface="Arial" pitchFamily="34" charset="0"/>
              </a:rPr>
              <a:t> No. 22/1997 </a:t>
            </a:r>
            <a:r>
              <a:rPr lang="cs-CZ" sz="1800" dirty="0" err="1" smtClean="0">
                <a:solidFill>
                  <a:schemeClr val="tx1"/>
                </a:solidFill>
                <a:latin typeface="Arial" pitchFamily="34" charset="0"/>
                <a:cs typeface="Arial" pitchFamily="34" charset="0"/>
              </a:rPr>
              <a:t>Coll</a:t>
            </a:r>
            <a:r>
              <a:rPr lang="cs-CZ" sz="1800" dirty="0" smtClean="0">
                <a:solidFill>
                  <a:schemeClr val="tx1"/>
                </a:solidFill>
                <a:latin typeface="Arial" pitchFamily="34" charset="0"/>
                <a:cs typeface="Arial" pitchFamily="34" charset="0"/>
              </a:rPr>
              <a:t>., </a:t>
            </a:r>
            <a:r>
              <a:rPr lang="en-US" sz="1800" dirty="0" smtClean="0">
                <a:solidFill>
                  <a:schemeClr val="tx1"/>
                </a:solidFill>
                <a:latin typeface="Arial" pitchFamily="34" charset="0"/>
                <a:cs typeface="Arial" pitchFamily="34" charset="0"/>
              </a:rPr>
              <a:t>Article 13a</a:t>
            </a:r>
          </a:p>
          <a:p>
            <a:pPr>
              <a:buNone/>
            </a:pPr>
            <a:r>
              <a:rPr lang="en-US" sz="1800" dirty="0" smtClean="0">
                <a:solidFill>
                  <a:schemeClr val="tx1"/>
                </a:solidFill>
                <a:latin typeface="Arial" pitchFamily="34" charset="0"/>
                <a:cs typeface="Arial" pitchFamily="34" charset="0"/>
              </a:rPr>
              <a:t>(</a:t>
            </a:r>
            <a:r>
              <a:rPr lang="en-US" sz="1800" i="1" dirty="0" smtClean="0">
                <a:solidFill>
                  <a:schemeClr val="tx1"/>
                </a:solidFill>
                <a:latin typeface="Arial" pitchFamily="34" charset="0"/>
                <a:cs typeface="Arial" pitchFamily="34" charset="0"/>
              </a:rPr>
              <a:t>1) A product manufactured in another Member State of the European Union or another state forming part of the European Economic Area shall be considered in individual cases as complying the requirements of this Order, providing it satisfies the tests and determinations carried out by a subject which was approved in the manufacturer’s state in accordance with methods valid in the Czech Republic or </a:t>
            </a:r>
            <a:r>
              <a:rPr lang="en-US" sz="1800" i="1" dirty="0" err="1" smtClean="0">
                <a:solidFill>
                  <a:schemeClr val="tx1"/>
                </a:solidFill>
                <a:latin typeface="Arial" pitchFamily="34" charset="0"/>
                <a:cs typeface="Arial" pitchFamily="34" charset="0"/>
              </a:rPr>
              <a:t>recognised</a:t>
            </a:r>
            <a:r>
              <a:rPr lang="en-US" sz="1800" i="1" dirty="0" smtClean="0">
                <a:solidFill>
                  <a:schemeClr val="tx1"/>
                </a:solidFill>
                <a:latin typeface="Arial" pitchFamily="34" charset="0"/>
                <a:cs typeface="Arial" pitchFamily="34" charset="0"/>
              </a:rPr>
              <a:t> as equivalent to the</a:t>
            </a:r>
            <a:r>
              <a:rPr lang="cs-CZ" sz="1800" i="1" dirty="0" smtClean="0">
                <a:solidFill>
                  <a:schemeClr val="tx1"/>
                </a:solidFill>
                <a:latin typeface="Arial" pitchFamily="34" charset="0"/>
                <a:cs typeface="Arial" pitchFamily="34" charset="0"/>
              </a:rPr>
              <a:t>m.</a:t>
            </a:r>
            <a:endParaRPr lang="en-US" sz="1800" i="1" dirty="0" smtClean="0">
              <a:solidFill>
                <a:schemeClr val="tx1"/>
              </a:solidFill>
              <a:latin typeface="Arial" pitchFamily="34" charset="0"/>
              <a:cs typeface="Arial" pitchFamily="34" charset="0"/>
            </a:endParaRPr>
          </a:p>
          <a:p>
            <a:pPr>
              <a:buNone/>
            </a:pPr>
            <a:endParaRPr lang="cs-CZ" sz="1800" b="1" dirty="0" smtClean="0">
              <a:solidFill>
                <a:schemeClr val="tx1"/>
              </a:solidFill>
              <a:latin typeface="Arial" pitchFamily="34" charset="0"/>
              <a:cs typeface="Arial" pitchFamily="34" charset="0"/>
            </a:endParaRPr>
          </a:p>
          <a:p>
            <a:pPr marL="72000" indent="0">
              <a:buNone/>
            </a:pPr>
            <a:r>
              <a:rPr lang="cs-CZ" sz="1800" dirty="0" err="1" smtClean="0">
                <a:solidFill>
                  <a:schemeClr val="tx1"/>
                </a:solidFill>
                <a:latin typeface="Arial" pitchFamily="34" charset="0"/>
                <a:cs typeface="Arial" pitchFamily="34" charset="0"/>
              </a:rPr>
              <a:t>This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article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allows</a:t>
            </a:r>
            <a:r>
              <a:rPr lang="cs-CZ" sz="1800" dirty="0" smtClean="0">
                <a:solidFill>
                  <a:schemeClr val="tx1"/>
                </a:solidFill>
                <a:latin typeface="Arial" pitchFamily="34" charset="0"/>
                <a:cs typeface="Arial" pitchFamily="34" charset="0"/>
              </a:rPr>
              <a:t> non-</a:t>
            </a:r>
            <a:r>
              <a:rPr lang="cs-CZ" sz="1800" dirty="0" err="1" smtClean="0">
                <a:solidFill>
                  <a:schemeClr val="tx1"/>
                </a:solidFill>
                <a:latin typeface="Arial" pitchFamily="34" charset="0"/>
                <a:cs typeface="Arial" pitchFamily="34" charset="0"/>
              </a:rPr>
              <a:t>harmonized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construction</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products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legally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placed</a:t>
            </a:r>
            <a:r>
              <a:rPr lang="cs-CZ" sz="1800" dirty="0" smtClean="0">
                <a:solidFill>
                  <a:schemeClr val="tx1"/>
                </a:solidFill>
                <a:latin typeface="Arial" pitchFamily="34" charset="0"/>
                <a:cs typeface="Arial" pitchFamily="34" charset="0"/>
              </a:rPr>
              <a:t> on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market </a:t>
            </a:r>
            <a:r>
              <a:rPr lang="cs-CZ" sz="1800" dirty="0" err="1" smtClean="0">
                <a:solidFill>
                  <a:schemeClr val="tx1"/>
                </a:solidFill>
                <a:latin typeface="Arial" pitchFamily="34" charset="0"/>
                <a:cs typeface="Arial" pitchFamily="34" charset="0"/>
              </a:rPr>
              <a:t>f.e</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Poland</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Germany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Italy to </a:t>
            </a:r>
            <a:r>
              <a:rPr lang="cs-CZ" sz="1800" dirty="0" err="1" smtClean="0">
                <a:solidFill>
                  <a:schemeClr val="tx1"/>
                </a:solidFill>
                <a:latin typeface="Arial" pitchFamily="34" charset="0"/>
                <a:cs typeface="Arial" pitchFamily="34" charset="0"/>
              </a:rPr>
              <a:t>be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marketed</a:t>
            </a:r>
            <a:r>
              <a:rPr lang="cs-CZ" sz="1800" dirty="0" smtClean="0">
                <a:solidFill>
                  <a:schemeClr val="tx1"/>
                </a:solidFill>
                <a:latin typeface="Arial" pitchFamily="34" charset="0"/>
                <a:cs typeface="Arial" pitchFamily="34" charset="0"/>
              </a:rPr>
              <a:t> in </a:t>
            </a:r>
            <a:r>
              <a:rPr lang="cs-CZ" sz="1800" dirty="0" err="1" smtClean="0">
                <a:solidFill>
                  <a:schemeClr val="tx1"/>
                </a:solidFill>
                <a:latin typeface="Arial" pitchFamily="34" charset="0"/>
                <a:cs typeface="Arial" pitchFamily="34" charset="0"/>
              </a:rPr>
              <a:t>the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Czech</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Republic</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without</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any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further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testing</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if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their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manufacturer</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a:t>
            </a:r>
            <a:r>
              <a:rPr lang="cs-CZ" sz="1800" dirty="0" smtClean="0">
                <a:solidFill>
                  <a:schemeClr val="tx1"/>
                </a:solidFill>
                <a:latin typeface="Arial" pitchFamily="34" charset="0"/>
                <a:cs typeface="Arial" pitchFamily="34" charset="0"/>
              </a:rPr>
              <a:t> distributor </a:t>
            </a:r>
            <a:r>
              <a:rPr lang="cs-CZ" sz="1800" dirty="0" err="1" smtClean="0">
                <a:solidFill>
                  <a:schemeClr val="tx1"/>
                </a:solidFill>
                <a:latin typeface="Arial" pitchFamily="34" charset="0"/>
                <a:cs typeface="Arial" pitchFamily="34" charset="0"/>
              </a:rPr>
              <a:t>proves</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they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were</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properly</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tested</a:t>
            </a:r>
            <a:r>
              <a:rPr lang="cs-CZ" sz="1800" dirty="0" smtClean="0">
                <a:solidFill>
                  <a:schemeClr val="tx1"/>
                </a:solidFill>
                <a:latin typeface="Arial" pitchFamily="34" charset="0"/>
                <a:cs typeface="Arial" pitchFamily="34" charset="0"/>
              </a:rPr>
              <a:t> in a country </a:t>
            </a:r>
            <a:r>
              <a:rPr lang="cs-CZ" sz="1800" dirty="0" err="1" smtClean="0">
                <a:solidFill>
                  <a:schemeClr val="tx1"/>
                </a:solidFill>
                <a:latin typeface="Arial" pitchFamily="34" charset="0"/>
                <a:cs typeface="Arial" pitchFamily="34" charset="0"/>
              </a:rPr>
              <a:t>of</a:t>
            </a:r>
            <a:r>
              <a:rPr lang="cs-CZ" sz="1800" dirty="0" smtClean="0">
                <a:solidFill>
                  <a:schemeClr val="tx1"/>
                </a:solidFill>
                <a:latin typeface="Arial" pitchFamily="34" charset="0"/>
                <a:cs typeface="Arial" pitchFamily="34" charset="0"/>
              </a:rPr>
              <a:t> </a:t>
            </a:r>
            <a:r>
              <a:rPr lang="cs-CZ" sz="1800" dirty="0" err="1" smtClean="0">
                <a:solidFill>
                  <a:schemeClr val="tx1"/>
                </a:solidFill>
                <a:latin typeface="Arial" pitchFamily="34" charset="0"/>
                <a:cs typeface="Arial" pitchFamily="34" charset="0"/>
              </a:rPr>
              <a:t>origin</a:t>
            </a:r>
            <a:r>
              <a:rPr lang="cs-CZ" sz="1800" dirty="0" smtClean="0">
                <a:solidFill>
                  <a:schemeClr val="tx1"/>
                </a:solidFill>
                <a:latin typeface="Arial" pitchFamily="34" charset="0"/>
                <a:cs typeface="Arial" pitchFamily="34" charset="0"/>
              </a:rPr>
              <a:t>.</a:t>
            </a:r>
          </a:p>
          <a:p>
            <a:pPr>
              <a:buNone/>
            </a:pPr>
            <a:endParaRPr lang="cs-CZ" sz="1800" b="1"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Vlastní návrh">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5865</TotalTime>
  <Words>1242</Words>
  <Application>Microsoft Office PowerPoint</Application>
  <PresentationFormat>On-screen Show (4:3)</PresentationFormat>
  <Paragraphs>80</Paragraphs>
  <Slides>8</Slides>
  <Notes>0</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Vlastní návrh</vt:lpstr>
      <vt:lpstr>Exekutivní</vt:lpstr>
      <vt:lpstr>1_Exekutivní</vt:lpstr>
      <vt:lpstr>Mutual recognition  </vt:lpstr>
      <vt:lpstr>Mutual recognition – part 1</vt:lpstr>
      <vt:lpstr>Mutual recognition – part 2</vt:lpstr>
      <vt:lpstr>Mutual recognition – part 3</vt:lpstr>
      <vt:lpstr>Mutual recognition – part 4</vt:lpstr>
      <vt:lpstr>Mutual recognition – part 5</vt:lpstr>
      <vt:lpstr>Mutual recognition – part 6</vt:lpstr>
      <vt:lpstr>Mutual recognition – part 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Vaclava Holusova UNMZ Czech Republic</dc:creator>
  <cp:lastModifiedBy>Svetlana Vuksanovic</cp:lastModifiedBy>
  <cp:revision>736</cp:revision>
  <dcterms:created xsi:type="dcterms:W3CDTF">2011-05-03T11:50:52Z</dcterms:created>
  <dcterms:modified xsi:type="dcterms:W3CDTF">2018-09-26T08:01:21Z</dcterms:modified>
</cp:coreProperties>
</file>