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Lst>
  <p:notesMasterIdLst>
    <p:notesMasterId r:id="rId89"/>
  </p:notesMasterIdLst>
  <p:handoutMasterIdLst>
    <p:handoutMasterId r:id="rId90"/>
  </p:handoutMasterIdLst>
  <p:sldIdLst>
    <p:sldId id="262" r:id="rId5"/>
    <p:sldId id="263" r:id="rId6"/>
    <p:sldId id="259" r:id="rId7"/>
    <p:sldId id="267" r:id="rId8"/>
    <p:sldId id="268" r:id="rId9"/>
    <p:sldId id="261" r:id="rId10"/>
    <p:sldId id="270" r:id="rId11"/>
    <p:sldId id="271" r:id="rId12"/>
    <p:sldId id="275" r:id="rId13"/>
    <p:sldId id="274" r:id="rId14"/>
    <p:sldId id="281" r:id="rId15"/>
    <p:sldId id="282" r:id="rId16"/>
    <p:sldId id="272" r:id="rId17"/>
    <p:sldId id="283" r:id="rId18"/>
    <p:sldId id="292" r:id="rId19"/>
    <p:sldId id="298" r:id="rId20"/>
    <p:sldId id="291" r:id="rId21"/>
    <p:sldId id="284" r:id="rId22"/>
    <p:sldId id="301" r:id="rId23"/>
    <p:sldId id="304" r:id="rId24"/>
    <p:sldId id="285" r:id="rId25"/>
    <p:sldId id="318" r:id="rId26"/>
    <p:sldId id="313" r:id="rId27"/>
    <p:sldId id="362" r:id="rId28"/>
    <p:sldId id="311" r:id="rId29"/>
    <p:sldId id="314" r:id="rId30"/>
    <p:sldId id="312" r:id="rId31"/>
    <p:sldId id="315" r:id="rId32"/>
    <p:sldId id="317" r:id="rId33"/>
    <p:sldId id="319" r:id="rId34"/>
    <p:sldId id="286" r:id="rId35"/>
    <p:sldId id="316" r:id="rId36"/>
    <p:sldId id="295" r:id="rId37"/>
    <p:sldId id="320" r:id="rId38"/>
    <p:sldId id="288" r:id="rId39"/>
    <p:sldId id="293" r:id="rId40"/>
    <p:sldId id="299" r:id="rId41"/>
    <p:sldId id="287" r:id="rId42"/>
    <p:sldId id="294" r:id="rId43"/>
    <p:sldId id="289" r:id="rId44"/>
    <p:sldId id="305" r:id="rId45"/>
    <p:sldId id="321" r:id="rId46"/>
    <p:sldId id="307" r:id="rId47"/>
    <p:sldId id="322" r:id="rId48"/>
    <p:sldId id="308" r:id="rId49"/>
    <p:sldId id="324" r:id="rId50"/>
    <p:sldId id="325" r:id="rId51"/>
    <p:sldId id="326" r:id="rId52"/>
    <p:sldId id="348" r:id="rId53"/>
    <p:sldId id="349" r:id="rId54"/>
    <p:sldId id="309" r:id="rId55"/>
    <p:sldId id="335" r:id="rId56"/>
    <p:sldId id="350" r:id="rId57"/>
    <p:sldId id="351" r:id="rId58"/>
    <p:sldId id="310" r:id="rId59"/>
    <p:sldId id="327" r:id="rId60"/>
    <p:sldId id="332" r:id="rId61"/>
    <p:sldId id="333" r:id="rId62"/>
    <p:sldId id="355" r:id="rId63"/>
    <p:sldId id="357" r:id="rId64"/>
    <p:sldId id="358" r:id="rId65"/>
    <p:sldId id="359" r:id="rId66"/>
    <p:sldId id="360" r:id="rId67"/>
    <p:sldId id="280" r:id="rId68"/>
    <p:sldId id="352" r:id="rId69"/>
    <p:sldId id="336" r:id="rId70"/>
    <p:sldId id="306" r:id="rId71"/>
    <p:sldId id="341" r:id="rId72"/>
    <p:sldId id="338" r:id="rId73"/>
    <p:sldId id="347" r:id="rId74"/>
    <p:sldId id="339" r:id="rId75"/>
    <p:sldId id="342" r:id="rId76"/>
    <p:sldId id="343" r:id="rId77"/>
    <p:sldId id="356" r:id="rId78"/>
    <p:sldId id="344" r:id="rId79"/>
    <p:sldId id="290" r:id="rId80"/>
    <p:sldId id="353" r:id="rId81"/>
    <p:sldId id="345" r:id="rId82"/>
    <p:sldId id="334" r:id="rId83"/>
    <p:sldId id="346" r:id="rId84"/>
    <p:sldId id="354" r:id="rId85"/>
    <p:sldId id="278" r:id="rId86"/>
    <p:sldId id="337" r:id="rId87"/>
    <p:sldId id="361" r:id="rId88"/>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958006-3518-746C-23E8-3221BB46DF5C}" name="Juraj Rencko" initials="JR" userId="34ddbdeb5849ebfe" providerId="Windows Live"/>
  <p188:author id="{BC408A76-6A6F-9B44-C878-674D03BCC891}" name="Nadja Scepanovic " initials="NSC" userId="Nadja Scepanovic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ordana.marcetic@outlook.com" initials="g" lastIdx="2" clrIdx="0">
    <p:extLst>
      <p:ext uri="{19B8F6BF-5375-455C-9EA6-DF929625EA0E}">
        <p15:presenceInfo xmlns:p15="http://schemas.microsoft.com/office/powerpoint/2012/main" userId="23e1e267a12a212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Bez stylu, bez siatki">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Styl z motywem 1 — Ak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7B26C5-4107-4FEC-AEDC-1716B250A1EF}" styleName="Styl jasny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5758FB7-9AC5-4552-8A53-C91805E547FA}" styleName="Styl z motywem 1 — Ak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Bez stylu, siatka tabeli">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Styl pośredni 2 — Ak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 pośredni 2 — Ak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Styl pośredni 2 — Ak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 pośredni 2 — Ak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Styl pośredni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Styl jasny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54" autoAdjust="0"/>
    <p:restoredTop sz="92494" autoAdjust="0"/>
  </p:normalViewPr>
  <p:slideViewPr>
    <p:cSldViewPr>
      <p:cViewPr varScale="1">
        <p:scale>
          <a:sx n="102" d="100"/>
          <a:sy n="102" d="100"/>
        </p:scale>
        <p:origin x="1812"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notesMaster" Target="notesMasters/notesMaster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handoutMaster" Target="handoutMasters/handoutMaster1.xml"/><Relationship Id="rId95" Type="http://schemas.openxmlformats.org/officeDocument/2006/relationships/tableStyles" Target="tableStyle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commentAuthors" Target="commentAuthors.xml"/><Relationship Id="rId9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A7B169-E3F7-4453-89AA-F791F656547F}"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pl-PL"/>
        </a:p>
      </dgm:t>
    </dgm:pt>
    <dgm:pt modelId="{5CE0B5B1-B2DB-4187-B2FE-1AD7FD302C38}">
      <dgm:prSet phldrT="[Tekst]" phldr="0"/>
      <dgm:spPr/>
      <dgm:t>
        <a:bodyPr/>
        <a:lstStyle/>
        <a:p>
          <a:r>
            <a:rPr lang="pl-PL" dirty="0" err="1"/>
            <a:t>Accelerated</a:t>
          </a:r>
          <a:r>
            <a:rPr lang="pl-PL" dirty="0"/>
            <a:t> </a:t>
          </a:r>
          <a:r>
            <a:rPr lang="pl-PL" dirty="0" err="1"/>
            <a:t>technological</a:t>
          </a:r>
          <a:r>
            <a:rPr lang="pl-PL" dirty="0"/>
            <a:t> </a:t>
          </a:r>
          <a:r>
            <a:rPr lang="pl-PL" dirty="0" err="1"/>
            <a:t>transformation</a:t>
          </a:r>
          <a:endParaRPr lang="pl-PL" dirty="0"/>
        </a:p>
      </dgm:t>
    </dgm:pt>
    <dgm:pt modelId="{EDE33AEB-DD7C-466B-90B5-71D9E8290E77}" type="parTrans" cxnId="{22312AAD-0F74-48D5-9FBF-FF9018C913DE}">
      <dgm:prSet/>
      <dgm:spPr/>
      <dgm:t>
        <a:bodyPr/>
        <a:lstStyle/>
        <a:p>
          <a:endParaRPr lang="pl-PL"/>
        </a:p>
      </dgm:t>
    </dgm:pt>
    <dgm:pt modelId="{C9B4406D-0A26-4B60-ABA1-82CF395E84FF}" type="sibTrans" cxnId="{22312AAD-0F74-48D5-9FBF-FF9018C913DE}">
      <dgm:prSet/>
      <dgm:spPr/>
      <dgm:t>
        <a:bodyPr/>
        <a:lstStyle/>
        <a:p>
          <a:endParaRPr lang="pl-PL"/>
        </a:p>
      </dgm:t>
    </dgm:pt>
    <dgm:pt modelId="{A8D8AEB0-7223-47DB-8840-274A16128A5F}">
      <dgm:prSet phldrT="[Tekst]" phldr="0"/>
      <dgm:spPr/>
      <dgm:t>
        <a:bodyPr/>
        <a:lstStyle/>
        <a:p>
          <a:r>
            <a:rPr lang="pl-PL" dirty="0" err="1"/>
            <a:t>Demographic</a:t>
          </a:r>
          <a:r>
            <a:rPr lang="pl-PL" dirty="0"/>
            <a:t> </a:t>
          </a:r>
          <a:r>
            <a:rPr lang="pl-PL" dirty="0" err="1"/>
            <a:t>changes</a:t>
          </a:r>
          <a:r>
            <a:rPr lang="pl-PL" dirty="0"/>
            <a:t> in </a:t>
          </a:r>
          <a:r>
            <a:rPr lang="pl-PL" dirty="0" err="1"/>
            <a:t>labour</a:t>
          </a:r>
          <a:r>
            <a:rPr lang="pl-PL" dirty="0"/>
            <a:t> market </a:t>
          </a:r>
        </a:p>
      </dgm:t>
    </dgm:pt>
    <dgm:pt modelId="{BF560B45-390D-4E06-BC5B-79D214A27E69}" type="parTrans" cxnId="{9FDB3409-701B-4004-8D98-371643877789}">
      <dgm:prSet/>
      <dgm:spPr/>
      <dgm:t>
        <a:bodyPr/>
        <a:lstStyle/>
        <a:p>
          <a:endParaRPr lang="pl-PL"/>
        </a:p>
      </dgm:t>
    </dgm:pt>
    <dgm:pt modelId="{ACBFF032-9029-45BE-AA32-1D9C31EF4D48}" type="sibTrans" cxnId="{9FDB3409-701B-4004-8D98-371643877789}">
      <dgm:prSet/>
      <dgm:spPr/>
      <dgm:t>
        <a:bodyPr/>
        <a:lstStyle/>
        <a:p>
          <a:endParaRPr lang="pl-PL"/>
        </a:p>
      </dgm:t>
    </dgm:pt>
    <dgm:pt modelId="{2995FC90-BB6F-4999-ACC7-F5EEA1B00602}">
      <dgm:prSet phldrT="[Tekst]" phldr="0"/>
      <dgm:spPr/>
      <dgm:t>
        <a:bodyPr/>
        <a:lstStyle/>
        <a:p>
          <a:r>
            <a:rPr lang="pl-PL" dirty="0" err="1"/>
            <a:t>Growing</a:t>
          </a:r>
          <a:r>
            <a:rPr lang="pl-PL" dirty="0"/>
            <a:t> </a:t>
          </a:r>
          <a:r>
            <a:rPr lang="pl-PL" dirty="0" err="1"/>
            <a:t>employee</a:t>
          </a:r>
          <a:r>
            <a:rPr lang="pl-PL" dirty="0"/>
            <a:t> </a:t>
          </a:r>
          <a:r>
            <a:rPr lang="pl-PL" dirty="0" err="1"/>
            <a:t>expechtations</a:t>
          </a:r>
          <a:r>
            <a:rPr lang="pl-PL" dirty="0"/>
            <a:t> </a:t>
          </a:r>
          <a:r>
            <a:rPr lang="pl-PL" dirty="0" err="1"/>
            <a:t>regarding</a:t>
          </a:r>
          <a:r>
            <a:rPr lang="pl-PL" dirty="0"/>
            <a:t> the </a:t>
          </a:r>
          <a:r>
            <a:rPr lang="pl-PL" dirty="0" err="1"/>
            <a:t>quality</a:t>
          </a:r>
          <a:r>
            <a:rPr lang="pl-PL" dirty="0"/>
            <a:t> of </a:t>
          </a:r>
          <a:r>
            <a:rPr lang="pl-PL" dirty="0" err="1"/>
            <a:t>their</a:t>
          </a:r>
          <a:r>
            <a:rPr lang="pl-PL" dirty="0"/>
            <a:t> </a:t>
          </a:r>
          <a:r>
            <a:rPr lang="pl-PL" dirty="0" err="1"/>
            <a:t>professional</a:t>
          </a:r>
          <a:r>
            <a:rPr lang="pl-PL" dirty="0"/>
            <a:t> </a:t>
          </a:r>
          <a:r>
            <a:rPr lang="pl-PL" dirty="0" err="1"/>
            <a:t>experience</a:t>
          </a:r>
          <a:endParaRPr lang="pl-PL" dirty="0"/>
        </a:p>
      </dgm:t>
    </dgm:pt>
    <dgm:pt modelId="{DD6C6376-D1E8-41F9-A1D5-89F0703409CB}" type="parTrans" cxnId="{EEBBA82C-2906-462B-9FDA-2E018D5C9589}">
      <dgm:prSet/>
      <dgm:spPr/>
      <dgm:t>
        <a:bodyPr/>
        <a:lstStyle/>
        <a:p>
          <a:endParaRPr lang="pl-PL"/>
        </a:p>
      </dgm:t>
    </dgm:pt>
    <dgm:pt modelId="{28B99420-1734-4AD4-A4C3-5953C98F4122}" type="sibTrans" cxnId="{EEBBA82C-2906-462B-9FDA-2E018D5C9589}">
      <dgm:prSet/>
      <dgm:spPr/>
      <dgm:t>
        <a:bodyPr/>
        <a:lstStyle/>
        <a:p>
          <a:endParaRPr lang="pl-PL"/>
        </a:p>
      </dgm:t>
    </dgm:pt>
    <dgm:pt modelId="{F50D73DE-4F42-4CD8-815B-B31F2BB98BF8}" type="pres">
      <dgm:prSet presAssocID="{E2A7B169-E3F7-4453-89AA-F791F656547F}" presName="linearFlow" presStyleCnt="0">
        <dgm:presLayoutVars>
          <dgm:dir/>
          <dgm:resizeHandles val="exact"/>
        </dgm:presLayoutVars>
      </dgm:prSet>
      <dgm:spPr/>
    </dgm:pt>
    <dgm:pt modelId="{D0B48D8A-C2E4-4C52-A402-F1DFAD817308}" type="pres">
      <dgm:prSet presAssocID="{5CE0B5B1-B2DB-4187-B2FE-1AD7FD302C38}" presName="composite" presStyleCnt="0"/>
      <dgm:spPr/>
    </dgm:pt>
    <dgm:pt modelId="{0EB3D125-A4B6-4BBB-BFB7-2A2FF8ED1FBC}" type="pres">
      <dgm:prSet presAssocID="{5CE0B5B1-B2DB-4187-B2FE-1AD7FD302C38}" presName="imgShp" presStyleLbl="fgImgPlace1" presStyleIdx="0" presStyleCnt="3"/>
      <dgm:spPr/>
    </dgm:pt>
    <dgm:pt modelId="{B80FB03F-40B5-4531-A70F-99475025416A}" type="pres">
      <dgm:prSet presAssocID="{5CE0B5B1-B2DB-4187-B2FE-1AD7FD302C38}" presName="txShp" presStyleLbl="node1" presStyleIdx="0" presStyleCnt="3" custLinFactNeighborX="729" custLinFactNeighborY="-1352">
        <dgm:presLayoutVars>
          <dgm:bulletEnabled val="1"/>
        </dgm:presLayoutVars>
      </dgm:prSet>
      <dgm:spPr/>
    </dgm:pt>
    <dgm:pt modelId="{268825AB-9FD6-440D-A9F4-2A35B0CFA290}" type="pres">
      <dgm:prSet presAssocID="{C9B4406D-0A26-4B60-ABA1-82CF395E84FF}" presName="spacing" presStyleCnt="0"/>
      <dgm:spPr/>
    </dgm:pt>
    <dgm:pt modelId="{27010C9E-AD06-42EC-BC84-3FECA0CCA0C6}" type="pres">
      <dgm:prSet presAssocID="{A8D8AEB0-7223-47DB-8840-274A16128A5F}" presName="composite" presStyleCnt="0"/>
      <dgm:spPr/>
    </dgm:pt>
    <dgm:pt modelId="{9ADDB8D2-7A26-4B1A-8992-C00FAC3AEB3D}" type="pres">
      <dgm:prSet presAssocID="{A8D8AEB0-7223-47DB-8840-274A16128A5F}" presName="imgShp" presStyleLbl="fgImgPlace1" presStyleIdx="1" presStyleCnt="3"/>
      <dgm:spPr/>
    </dgm:pt>
    <dgm:pt modelId="{474BD52C-59CC-42A6-93E3-8A9B8C7F3AF9}" type="pres">
      <dgm:prSet presAssocID="{A8D8AEB0-7223-47DB-8840-274A16128A5F}" presName="txShp" presStyleLbl="node1" presStyleIdx="1" presStyleCnt="3" custLinFactNeighborX="729" custLinFactNeighborY="7621">
        <dgm:presLayoutVars>
          <dgm:bulletEnabled val="1"/>
        </dgm:presLayoutVars>
      </dgm:prSet>
      <dgm:spPr/>
    </dgm:pt>
    <dgm:pt modelId="{70D982EC-04C0-4B52-AB43-10B187C7E3EF}" type="pres">
      <dgm:prSet presAssocID="{ACBFF032-9029-45BE-AA32-1D9C31EF4D48}" presName="spacing" presStyleCnt="0"/>
      <dgm:spPr/>
    </dgm:pt>
    <dgm:pt modelId="{520D9F7A-8EA7-4F6A-8CCD-E062387AA06B}" type="pres">
      <dgm:prSet presAssocID="{2995FC90-BB6F-4999-ACC7-F5EEA1B00602}" presName="composite" presStyleCnt="0"/>
      <dgm:spPr/>
    </dgm:pt>
    <dgm:pt modelId="{DD701417-06C5-4B5C-A87E-7CBF24209A7A}" type="pres">
      <dgm:prSet presAssocID="{2995FC90-BB6F-4999-ACC7-F5EEA1B00602}" presName="imgShp" presStyleLbl="fgImgPlace1" presStyleIdx="2" presStyleCnt="3"/>
      <dgm:spPr/>
    </dgm:pt>
    <dgm:pt modelId="{BC2BCBB3-C01C-48C0-A277-D842D2988026}" type="pres">
      <dgm:prSet presAssocID="{2995FC90-BB6F-4999-ACC7-F5EEA1B00602}" presName="txShp" presStyleLbl="node1" presStyleIdx="2" presStyleCnt="3">
        <dgm:presLayoutVars>
          <dgm:bulletEnabled val="1"/>
        </dgm:presLayoutVars>
      </dgm:prSet>
      <dgm:spPr/>
    </dgm:pt>
  </dgm:ptLst>
  <dgm:cxnLst>
    <dgm:cxn modelId="{9FDB3409-701B-4004-8D98-371643877789}" srcId="{E2A7B169-E3F7-4453-89AA-F791F656547F}" destId="{A8D8AEB0-7223-47DB-8840-274A16128A5F}" srcOrd="1" destOrd="0" parTransId="{BF560B45-390D-4E06-BC5B-79D214A27E69}" sibTransId="{ACBFF032-9029-45BE-AA32-1D9C31EF4D48}"/>
    <dgm:cxn modelId="{6E574823-4570-4285-AECA-21A28577B478}" type="presOf" srcId="{A8D8AEB0-7223-47DB-8840-274A16128A5F}" destId="{474BD52C-59CC-42A6-93E3-8A9B8C7F3AF9}" srcOrd="0" destOrd="0" presId="urn:microsoft.com/office/officeart/2005/8/layout/vList3"/>
    <dgm:cxn modelId="{EEBBA82C-2906-462B-9FDA-2E018D5C9589}" srcId="{E2A7B169-E3F7-4453-89AA-F791F656547F}" destId="{2995FC90-BB6F-4999-ACC7-F5EEA1B00602}" srcOrd="2" destOrd="0" parTransId="{DD6C6376-D1E8-41F9-A1D5-89F0703409CB}" sibTransId="{28B99420-1734-4AD4-A4C3-5953C98F4122}"/>
    <dgm:cxn modelId="{15384478-CBE0-4E91-9237-7BEA4CFB555C}" type="presOf" srcId="{2995FC90-BB6F-4999-ACC7-F5EEA1B00602}" destId="{BC2BCBB3-C01C-48C0-A277-D842D2988026}" srcOrd="0" destOrd="0" presId="urn:microsoft.com/office/officeart/2005/8/layout/vList3"/>
    <dgm:cxn modelId="{22312AAD-0F74-48D5-9FBF-FF9018C913DE}" srcId="{E2A7B169-E3F7-4453-89AA-F791F656547F}" destId="{5CE0B5B1-B2DB-4187-B2FE-1AD7FD302C38}" srcOrd="0" destOrd="0" parTransId="{EDE33AEB-DD7C-466B-90B5-71D9E8290E77}" sibTransId="{C9B4406D-0A26-4B60-ABA1-82CF395E84FF}"/>
    <dgm:cxn modelId="{362C15C3-4D61-48B8-92DE-BF8675E1B519}" type="presOf" srcId="{5CE0B5B1-B2DB-4187-B2FE-1AD7FD302C38}" destId="{B80FB03F-40B5-4531-A70F-99475025416A}" srcOrd="0" destOrd="0" presId="urn:microsoft.com/office/officeart/2005/8/layout/vList3"/>
    <dgm:cxn modelId="{44DB0BC8-5EAD-4185-B1D9-E8F99B7043A4}" type="presOf" srcId="{E2A7B169-E3F7-4453-89AA-F791F656547F}" destId="{F50D73DE-4F42-4CD8-815B-B31F2BB98BF8}" srcOrd="0" destOrd="0" presId="urn:microsoft.com/office/officeart/2005/8/layout/vList3"/>
    <dgm:cxn modelId="{717A717B-F339-464A-B02A-53575B1D897C}" type="presParOf" srcId="{F50D73DE-4F42-4CD8-815B-B31F2BB98BF8}" destId="{D0B48D8A-C2E4-4C52-A402-F1DFAD817308}" srcOrd="0" destOrd="0" presId="urn:microsoft.com/office/officeart/2005/8/layout/vList3"/>
    <dgm:cxn modelId="{D563BF6C-C55F-471D-89D0-0DF3A09D6E8B}" type="presParOf" srcId="{D0B48D8A-C2E4-4C52-A402-F1DFAD817308}" destId="{0EB3D125-A4B6-4BBB-BFB7-2A2FF8ED1FBC}" srcOrd="0" destOrd="0" presId="urn:microsoft.com/office/officeart/2005/8/layout/vList3"/>
    <dgm:cxn modelId="{EB873DF9-B365-4D6D-95C9-3F18616163C7}" type="presParOf" srcId="{D0B48D8A-C2E4-4C52-A402-F1DFAD817308}" destId="{B80FB03F-40B5-4531-A70F-99475025416A}" srcOrd="1" destOrd="0" presId="urn:microsoft.com/office/officeart/2005/8/layout/vList3"/>
    <dgm:cxn modelId="{CCE7C9ED-76CE-4C38-BB27-A7B0833498FB}" type="presParOf" srcId="{F50D73DE-4F42-4CD8-815B-B31F2BB98BF8}" destId="{268825AB-9FD6-440D-A9F4-2A35B0CFA290}" srcOrd="1" destOrd="0" presId="urn:microsoft.com/office/officeart/2005/8/layout/vList3"/>
    <dgm:cxn modelId="{0592B13B-FB05-48B7-A478-2102A9CCEA03}" type="presParOf" srcId="{F50D73DE-4F42-4CD8-815B-B31F2BB98BF8}" destId="{27010C9E-AD06-42EC-BC84-3FECA0CCA0C6}" srcOrd="2" destOrd="0" presId="urn:microsoft.com/office/officeart/2005/8/layout/vList3"/>
    <dgm:cxn modelId="{136EA003-AB4F-4CEC-9F4B-1D120EF94AED}" type="presParOf" srcId="{27010C9E-AD06-42EC-BC84-3FECA0CCA0C6}" destId="{9ADDB8D2-7A26-4B1A-8992-C00FAC3AEB3D}" srcOrd="0" destOrd="0" presId="urn:microsoft.com/office/officeart/2005/8/layout/vList3"/>
    <dgm:cxn modelId="{B110D63C-4766-486A-9FDA-AD5181AEA6CA}" type="presParOf" srcId="{27010C9E-AD06-42EC-BC84-3FECA0CCA0C6}" destId="{474BD52C-59CC-42A6-93E3-8A9B8C7F3AF9}" srcOrd="1" destOrd="0" presId="urn:microsoft.com/office/officeart/2005/8/layout/vList3"/>
    <dgm:cxn modelId="{77FBDAC7-D75B-40B2-AD25-19487FA0321F}" type="presParOf" srcId="{F50D73DE-4F42-4CD8-815B-B31F2BB98BF8}" destId="{70D982EC-04C0-4B52-AB43-10B187C7E3EF}" srcOrd="3" destOrd="0" presId="urn:microsoft.com/office/officeart/2005/8/layout/vList3"/>
    <dgm:cxn modelId="{797882B1-9FC6-4BEF-A056-85699321E7D7}" type="presParOf" srcId="{F50D73DE-4F42-4CD8-815B-B31F2BB98BF8}" destId="{520D9F7A-8EA7-4F6A-8CCD-E062387AA06B}" srcOrd="4" destOrd="0" presId="urn:microsoft.com/office/officeart/2005/8/layout/vList3"/>
    <dgm:cxn modelId="{CEABEB40-F91F-4BC0-A56B-B8CFE259A3CE}" type="presParOf" srcId="{520D9F7A-8EA7-4F6A-8CCD-E062387AA06B}" destId="{DD701417-06C5-4B5C-A87E-7CBF24209A7A}" srcOrd="0" destOrd="0" presId="urn:microsoft.com/office/officeart/2005/8/layout/vList3"/>
    <dgm:cxn modelId="{DAE5D89C-34DF-4976-91A6-A2BDBBD8B61F}" type="presParOf" srcId="{520D9F7A-8EA7-4F6A-8CCD-E062387AA06B}" destId="{BC2BCBB3-C01C-48C0-A277-D842D2988026}"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EC937E-1787-4897-807C-CFF7B96B20B9}"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pl-PL"/>
        </a:p>
      </dgm:t>
    </dgm:pt>
    <dgm:pt modelId="{98D04BFB-404B-4DEB-AEA4-51D2B555F391}">
      <dgm:prSet phldrT="[Tekst]" phldr="0" custT="1"/>
      <dgm:spPr/>
      <dgm:t>
        <a:bodyPr/>
        <a:lstStyle/>
        <a:p>
          <a:r>
            <a:rPr lang="pl-PL" sz="2800" dirty="0"/>
            <a:t>SWOT</a:t>
          </a:r>
        </a:p>
      </dgm:t>
    </dgm:pt>
    <dgm:pt modelId="{2B9A1EF0-0358-41BD-B8B0-7209291AE1B2}" type="parTrans" cxnId="{466DAE61-9A68-40AF-8211-293D16D59535}">
      <dgm:prSet/>
      <dgm:spPr/>
      <dgm:t>
        <a:bodyPr/>
        <a:lstStyle/>
        <a:p>
          <a:endParaRPr lang="pl-PL"/>
        </a:p>
      </dgm:t>
    </dgm:pt>
    <dgm:pt modelId="{F1958096-A573-4C56-AA28-1D856ACD4940}" type="sibTrans" cxnId="{466DAE61-9A68-40AF-8211-293D16D59535}">
      <dgm:prSet/>
      <dgm:spPr/>
      <dgm:t>
        <a:bodyPr/>
        <a:lstStyle/>
        <a:p>
          <a:endParaRPr lang="pl-PL"/>
        </a:p>
      </dgm:t>
    </dgm:pt>
    <dgm:pt modelId="{28EDA277-C59D-4E75-B958-32E25EE6F758}">
      <dgm:prSet phldrT="[Tekst]" phldr="0"/>
      <dgm:spPr/>
      <dgm:t>
        <a:bodyPr/>
        <a:lstStyle/>
        <a:p>
          <a:r>
            <a:rPr lang="pl-PL" dirty="0" err="1"/>
            <a:t>Strenghts</a:t>
          </a:r>
          <a:r>
            <a:rPr lang="pl-PL" dirty="0"/>
            <a:t> </a:t>
          </a:r>
        </a:p>
        <a:p>
          <a:r>
            <a:rPr lang="en-US" dirty="0"/>
            <a:t>
small steps requiring few resources
people in HR departments who are motivated and committed to change</a:t>
          </a:r>
          <a:endParaRPr lang="pl-PL" dirty="0"/>
        </a:p>
      </dgm:t>
    </dgm:pt>
    <dgm:pt modelId="{3859496F-37D4-454F-836C-519F5379D523}" type="parTrans" cxnId="{F508C6B2-3C75-4C90-89B9-63CCB5BAA52A}">
      <dgm:prSet/>
      <dgm:spPr/>
      <dgm:t>
        <a:bodyPr/>
        <a:lstStyle/>
        <a:p>
          <a:endParaRPr lang="pl-PL"/>
        </a:p>
      </dgm:t>
    </dgm:pt>
    <dgm:pt modelId="{1A77E88F-8E79-437E-8A5B-8392C652CB5D}" type="sibTrans" cxnId="{F508C6B2-3C75-4C90-89B9-63CCB5BAA52A}">
      <dgm:prSet/>
      <dgm:spPr/>
      <dgm:t>
        <a:bodyPr/>
        <a:lstStyle/>
        <a:p>
          <a:endParaRPr lang="pl-PL"/>
        </a:p>
      </dgm:t>
    </dgm:pt>
    <dgm:pt modelId="{A970D052-5F62-4ACF-98FC-EA3AE6760FB8}">
      <dgm:prSet phldrT="[Tekst]" phldr="0"/>
      <dgm:spPr/>
      <dgm:t>
        <a:bodyPr/>
        <a:lstStyle/>
        <a:p>
          <a:r>
            <a:rPr lang="pl-PL" dirty="0" err="1"/>
            <a:t>Weaknessess</a:t>
          </a:r>
          <a:r>
            <a:rPr lang="pl-PL" dirty="0"/>
            <a:t> </a:t>
          </a:r>
        </a:p>
        <a:p>
          <a:r>
            <a:rPr lang="en-US" dirty="0"/>
            <a:t>lack of funding
lack of knowledge/experience/staff
fears of change</a:t>
          </a:r>
          <a:r>
            <a:rPr lang="pl-PL" dirty="0"/>
            <a:t> </a:t>
          </a:r>
        </a:p>
        <a:p>
          <a:r>
            <a:rPr lang="pl-PL" dirty="0" err="1"/>
            <a:t>fear</a:t>
          </a:r>
          <a:r>
            <a:rPr lang="pl-PL" dirty="0"/>
            <a:t> of </a:t>
          </a:r>
          <a:r>
            <a:rPr lang="pl-PL" dirty="0" err="1"/>
            <a:t>failure</a:t>
          </a:r>
          <a:endParaRPr lang="pl-PL" dirty="0"/>
        </a:p>
      </dgm:t>
    </dgm:pt>
    <dgm:pt modelId="{D46F5A7F-8EEE-44EC-85F4-F3046AB1569F}" type="parTrans" cxnId="{2709AB70-984C-45AA-BE6E-ACD52A476FD0}">
      <dgm:prSet/>
      <dgm:spPr/>
      <dgm:t>
        <a:bodyPr/>
        <a:lstStyle/>
        <a:p>
          <a:endParaRPr lang="pl-PL"/>
        </a:p>
      </dgm:t>
    </dgm:pt>
    <dgm:pt modelId="{528AC3E2-1647-4933-B004-23A151D76584}" type="sibTrans" cxnId="{2709AB70-984C-45AA-BE6E-ACD52A476FD0}">
      <dgm:prSet/>
      <dgm:spPr/>
      <dgm:t>
        <a:bodyPr/>
        <a:lstStyle/>
        <a:p>
          <a:endParaRPr lang="pl-PL"/>
        </a:p>
      </dgm:t>
    </dgm:pt>
    <dgm:pt modelId="{4518876A-9CCE-4EDB-ABA1-CA8B72F0ACC2}">
      <dgm:prSet phldrT="[Tekst]" phldr="0"/>
      <dgm:spPr/>
      <dgm:t>
        <a:bodyPr/>
        <a:lstStyle/>
        <a:p>
          <a:r>
            <a:rPr lang="pl-PL" dirty="0" err="1"/>
            <a:t>Opportunities</a:t>
          </a:r>
          <a:r>
            <a:rPr lang="pl-PL" dirty="0"/>
            <a:t> </a:t>
          </a:r>
        </a:p>
        <a:p>
          <a:r>
            <a:rPr lang="en-US" dirty="0"/>
            <a:t>numerous examples from the </a:t>
          </a:r>
          <a:r>
            <a:rPr lang="pl-PL" dirty="0" err="1"/>
            <a:t>private</a:t>
          </a:r>
          <a:r>
            <a:rPr lang="pl-PL" dirty="0"/>
            <a:t> </a:t>
          </a:r>
          <a:r>
            <a:rPr lang="pl-PL" dirty="0" err="1"/>
            <a:t>sector</a:t>
          </a:r>
          <a:r>
            <a:rPr lang="pl-PL" dirty="0"/>
            <a:t> </a:t>
          </a:r>
        </a:p>
        <a:p>
          <a:r>
            <a:rPr lang="en-US" dirty="0"/>
            <a:t>access to knowledge and solutions (</a:t>
          </a:r>
          <a:r>
            <a:rPr lang="pl-PL" dirty="0"/>
            <a:t>the </a:t>
          </a:r>
          <a:r>
            <a:rPr lang="pl-PL" dirty="0" err="1"/>
            <a:t>internet</a:t>
          </a:r>
          <a:r>
            <a:rPr lang="pl-PL" dirty="0"/>
            <a:t>, </a:t>
          </a:r>
          <a:r>
            <a:rPr lang="pl-PL" dirty="0" err="1"/>
            <a:t>social</a:t>
          </a:r>
          <a:r>
            <a:rPr lang="pl-PL" dirty="0"/>
            <a:t> media, </a:t>
          </a:r>
          <a:r>
            <a:rPr lang="pl-PL" dirty="0" err="1"/>
            <a:t>professional</a:t>
          </a:r>
          <a:r>
            <a:rPr lang="pl-PL" dirty="0"/>
            <a:t> networks)</a:t>
          </a:r>
        </a:p>
        <a:p>
          <a:r>
            <a:rPr lang="en-US" dirty="0"/>
            <a:t>a highly competitive </a:t>
          </a:r>
          <a:r>
            <a:rPr lang="en-US" dirty="0" err="1"/>
            <a:t>labour</a:t>
          </a:r>
          <a:r>
            <a:rPr lang="en-US" dirty="0"/>
            <a:t> market, which motivates </a:t>
          </a:r>
          <a:r>
            <a:rPr lang="en-US" dirty="0" err="1"/>
            <a:t>organisations</a:t>
          </a:r>
          <a:r>
            <a:rPr lang="en-US" dirty="0"/>
            <a:t> to take unconventional measures </a:t>
          </a:r>
          <a:endParaRPr lang="pl-PL" dirty="0"/>
        </a:p>
      </dgm:t>
    </dgm:pt>
    <dgm:pt modelId="{608308E5-46EA-4F69-A12F-4020295F6A10}" type="parTrans" cxnId="{D53E2A58-49B6-4019-9522-24ECC8A0EEFF}">
      <dgm:prSet/>
      <dgm:spPr/>
      <dgm:t>
        <a:bodyPr/>
        <a:lstStyle/>
        <a:p>
          <a:endParaRPr lang="pl-PL"/>
        </a:p>
      </dgm:t>
    </dgm:pt>
    <dgm:pt modelId="{8FB3BA8C-6977-4457-A7AA-6C36C5D4A5F3}" type="sibTrans" cxnId="{D53E2A58-49B6-4019-9522-24ECC8A0EEFF}">
      <dgm:prSet/>
      <dgm:spPr/>
      <dgm:t>
        <a:bodyPr/>
        <a:lstStyle/>
        <a:p>
          <a:endParaRPr lang="pl-PL"/>
        </a:p>
      </dgm:t>
    </dgm:pt>
    <dgm:pt modelId="{131D0134-3BA0-42AC-AEB1-E8D9EFCEE664}">
      <dgm:prSet phldrT="[Tekst]" phldr="0"/>
      <dgm:spPr/>
      <dgm:t>
        <a:bodyPr/>
        <a:lstStyle/>
        <a:p>
          <a:r>
            <a:rPr lang="pl-PL" dirty="0" err="1"/>
            <a:t>Threats</a:t>
          </a:r>
          <a:endParaRPr lang="pl-PL" dirty="0"/>
        </a:p>
        <a:p>
          <a:r>
            <a:rPr lang="en-US" dirty="0"/>
            <a:t>Introduction of new regulations (beneficial to employees), but without securing  funding for implementation </a:t>
          </a:r>
          <a:endParaRPr lang="pl-PL" dirty="0"/>
        </a:p>
        <a:p>
          <a:r>
            <a:rPr lang="en-US" dirty="0"/>
            <a:t>Fear of consequences in the event of external inspections/audits</a:t>
          </a:r>
          <a:endParaRPr lang="pl-PL" dirty="0"/>
        </a:p>
      </dgm:t>
    </dgm:pt>
    <dgm:pt modelId="{E0176128-1795-4667-9E64-8FDC50C46B25}" type="parTrans" cxnId="{F7D3F072-E58C-411F-8DC1-400A98CD1CEA}">
      <dgm:prSet/>
      <dgm:spPr/>
      <dgm:t>
        <a:bodyPr/>
        <a:lstStyle/>
        <a:p>
          <a:endParaRPr lang="pl-PL"/>
        </a:p>
      </dgm:t>
    </dgm:pt>
    <dgm:pt modelId="{166C4893-3E11-421A-80AF-F492209409C9}" type="sibTrans" cxnId="{F7D3F072-E58C-411F-8DC1-400A98CD1CEA}">
      <dgm:prSet/>
      <dgm:spPr/>
      <dgm:t>
        <a:bodyPr/>
        <a:lstStyle/>
        <a:p>
          <a:endParaRPr lang="pl-PL"/>
        </a:p>
      </dgm:t>
    </dgm:pt>
    <dgm:pt modelId="{F4685017-FA67-4772-ABEC-A71F01C5E2AE}" type="pres">
      <dgm:prSet presAssocID="{60EC937E-1787-4897-807C-CFF7B96B20B9}" presName="diagram" presStyleCnt="0">
        <dgm:presLayoutVars>
          <dgm:chMax val="1"/>
          <dgm:dir/>
          <dgm:animLvl val="ctr"/>
          <dgm:resizeHandles val="exact"/>
        </dgm:presLayoutVars>
      </dgm:prSet>
      <dgm:spPr/>
    </dgm:pt>
    <dgm:pt modelId="{1C2AA116-DA93-4D55-983B-745B1E86A11C}" type="pres">
      <dgm:prSet presAssocID="{60EC937E-1787-4897-807C-CFF7B96B20B9}" presName="matrix" presStyleCnt="0"/>
      <dgm:spPr/>
    </dgm:pt>
    <dgm:pt modelId="{E72DBC10-FE99-4ED7-B537-98A8EE5908BC}" type="pres">
      <dgm:prSet presAssocID="{60EC937E-1787-4897-807C-CFF7B96B20B9}" presName="tile1" presStyleLbl="node1" presStyleIdx="0" presStyleCnt="4"/>
      <dgm:spPr/>
    </dgm:pt>
    <dgm:pt modelId="{8A129DEF-6FFC-46BE-B2ED-A4DCEE260956}" type="pres">
      <dgm:prSet presAssocID="{60EC937E-1787-4897-807C-CFF7B96B20B9}" presName="tile1text" presStyleLbl="node1" presStyleIdx="0" presStyleCnt="4">
        <dgm:presLayoutVars>
          <dgm:chMax val="0"/>
          <dgm:chPref val="0"/>
          <dgm:bulletEnabled val="1"/>
        </dgm:presLayoutVars>
      </dgm:prSet>
      <dgm:spPr/>
    </dgm:pt>
    <dgm:pt modelId="{0363B29E-2745-48F4-A566-A64BF2C30E67}" type="pres">
      <dgm:prSet presAssocID="{60EC937E-1787-4897-807C-CFF7B96B20B9}" presName="tile2" presStyleLbl="node1" presStyleIdx="1" presStyleCnt="4" custLinFactNeighborX="-123" custLinFactNeighborY="-2523"/>
      <dgm:spPr/>
    </dgm:pt>
    <dgm:pt modelId="{E05A3CC8-19B9-4F5A-89F7-3B3959BB9A3E}" type="pres">
      <dgm:prSet presAssocID="{60EC937E-1787-4897-807C-CFF7B96B20B9}" presName="tile2text" presStyleLbl="node1" presStyleIdx="1" presStyleCnt="4">
        <dgm:presLayoutVars>
          <dgm:chMax val="0"/>
          <dgm:chPref val="0"/>
          <dgm:bulletEnabled val="1"/>
        </dgm:presLayoutVars>
      </dgm:prSet>
      <dgm:spPr/>
    </dgm:pt>
    <dgm:pt modelId="{7B08EFF2-7C87-40A7-971D-6994E7E56CBF}" type="pres">
      <dgm:prSet presAssocID="{60EC937E-1787-4897-807C-CFF7B96B20B9}" presName="tile3" presStyleLbl="node1" presStyleIdx="2" presStyleCnt="4" custScaleX="104002" custLinFactNeighborX="2001" custLinFactNeighborY="2584"/>
      <dgm:spPr/>
    </dgm:pt>
    <dgm:pt modelId="{DE88E856-6EBA-453C-8700-FEA5C0482423}" type="pres">
      <dgm:prSet presAssocID="{60EC937E-1787-4897-807C-CFF7B96B20B9}" presName="tile3text" presStyleLbl="node1" presStyleIdx="2" presStyleCnt="4">
        <dgm:presLayoutVars>
          <dgm:chMax val="0"/>
          <dgm:chPref val="0"/>
          <dgm:bulletEnabled val="1"/>
        </dgm:presLayoutVars>
      </dgm:prSet>
      <dgm:spPr/>
    </dgm:pt>
    <dgm:pt modelId="{5AD059F5-D9EC-4673-92AE-C2058C3F3226}" type="pres">
      <dgm:prSet presAssocID="{60EC937E-1787-4897-807C-CFF7B96B20B9}" presName="tile4" presStyleLbl="node1" presStyleIdx="3" presStyleCnt="4" custLinFactNeighborX="603" custLinFactNeighborY="2584"/>
      <dgm:spPr/>
    </dgm:pt>
    <dgm:pt modelId="{B6BCE651-D8E6-41F5-BD52-E2B9F9509D01}" type="pres">
      <dgm:prSet presAssocID="{60EC937E-1787-4897-807C-CFF7B96B20B9}" presName="tile4text" presStyleLbl="node1" presStyleIdx="3" presStyleCnt="4">
        <dgm:presLayoutVars>
          <dgm:chMax val="0"/>
          <dgm:chPref val="0"/>
          <dgm:bulletEnabled val="1"/>
        </dgm:presLayoutVars>
      </dgm:prSet>
      <dgm:spPr/>
    </dgm:pt>
    <dgm:pt modelId="{2B1D37C2-82A8-4256-9980-E4E68C68839E}" type="pres">
      <dgm:prSet presAssocID="{60EC937E-1787-4897-807C-CFF7B96B20B9}" presName="centerTile" presStyleLbl="fgShp" presStyleIdx="0" presStyleCnt="1" custLinFactNeighborX="-2664" custLinFactNeighborY="3549">
        <dgm:presLayoutVars>
          <dgm:chMax val="0"/>
          <dgm:chPref val="0"/>
        </dgm:presLayoutVars>
      </dgm:prSet>
      <dgm:spPr/>
    </dgm:pt>
  </dgm:ptLst>
  <dgm:cxnLst>
    <dgm:cxn modelId="{94BB1C04-671C-4E78-AB17-D6205E764312}" type="presOf" srcId="{60EC937E-1787-4897-807C-CFF7B96B20B9}" destId="{F4685017-FA67-4772-ABEC-A71F01C5E2AE}" srcOrd="0" destOrd="0" presId="urn:microsoft.com/office/officeart/2005/8/layout/matrix1"/>
    <dgm:cxn modelId="{642CB02D-BA14-4136-AC63-5EC949CC7EEB}" type="presOf" srcId="{131D0134-3BA0-42AC-AEB1-E8D9EFCEE664}" destId="{5AD059F5-D9EC-4673-92AE-C2058C3F3226}" srcOrd="0" destOrd="0" presId="urn:microsoft.com/office/officeart/2005/8/layout/matrix1"/>
    <dgm:cxn modelId="{7162F23C-1944-4672-9050-5087C060BE3F}" type="presOf" srcId="{98D04BFB-404B-4DEB-AEA4-51D2B555F391}" destId="{2B1D37C2-82A8-4256-9980-E4E68C68839E}" srcOrd="0" destOrd="0" presId="urn:microsoft.com/office/officeart/2005/8/layout/matrix1"/>
    <dgm:cxn modelId="{7912F85D-AA21-4370-8E8E-2780B600959C}" type="presOf" srcId="{A970D052-5F62-4ACF-98FC-EA3AE6760FB8}" destId="{0363B29E-2745-48F4-A566-A64BF2C30E67}" srcOrd="0" destOrd="0" presId="urn:microsoft.com/office/officeart/2005/8/layout/matrix1"/>
    <dgm:cxn modelId="{466DAE61-9A68-40AF-8211-293D16D59535}" srcId="{60EC937E-1787-4897-807C-CFF7B96B20B9}" destId="{98D04BFB-404B-4DEB-AEA4-51D2B555F391}" srcOrd="0" destOrd="0" parTransId="{2B9A1EF0-0358-41BD-B8B0-7209291AE1B2}" sibTransId="{F1958096-A573-4C56-AA28-1D856ACD4940}"/>
    <dgm:cxn modelId="{2709AB70-984C-45AA-BE6E-ACD52A476FD0}" srcId="{98D04BFB-404B-4DEB-AEA4-51D2B555F391}" destId="{A970D052-5F62-4ACF-98FC-EA3AE6760FB8}" srcOrd="1" destOrd="0" parTransId="{D46F5A7F-8EEE-44EC-85F4-F3046AB1569F}" sibTransId="{528AC3E2-1647-4933-B004-23A151D76584}"/>
    <dgm:cxn modelId="{F7D3F072-E58C-411F-8DC1-400A98CD1CEA}" srcId="{98D04BFB-404B-4DEB-AEA4-51D2B555F391}" destId="{131D0134-3BA0-42AC-AEB1-E8D9EFCEE664}" srcOrd="3" destOrd="0" parTransId="{E0176128-1795-4667-9E64-8FDC50C46B25}" sibTransId="{166C4893-3E11-421A-80AF-F492209409C9}"/>
    <dgm:cxn modelId="{0E213B74-F9EF-44D1-B0BA-2ADC244F51EA}" type="presOf" srcId="{131D0134-3BA0-42AC-AEB1-E8D9EFCEE664}" destId="{B6BCE651-D8E6-41F5-BD52-E2B9F9509D01}" srcOrd="1" destOrd="0" presId="urn:microsoft.com/office/officeart/2005/8/layout/matrix1"/>
    <dgm:cxn modelId="{2F7F2456-81B2-4E12-85B1-94BAFAB009A2}" type="presOf" srcId="{4518876A-9CCE-4EDB-ABA1-CA8B72F0ACC2}" destId="{7B08EFF2-7C87-40A7-971D-6994E7E56CBF}" srcOrd="0" destOrd="0" presId="urn:microsoft.com/office/officeart/2005/8/layout/matrix1"/>
    <dgm:cxn modelId="{D53E2A58-49B6-4019-9522-24ECC8A0EEFF}" srcId="{98D04BFB-404B-4DEB-AEA4-51D2B555F391}" destId="{4518876A-9CCE-4EDB-ABA1-CA8B72F0ACC2}" srcOrd="2" destOrd="0" parTransId="{608308E5-46EA-4F69-A12F-4020295F6A10}" sibTransId="{8FB3BA8C-6977-4457-A7AA-6C36C5D4A5F3}"/>
    <dgm:cxn modelId="{C8302A7E-973B-49CB-BF4D-F3C4AEAD1EE7}" type="presOf" srcId="{4518876A-9CCE-4EDB-ABA1-CA8B72F0ACC2}" destId="{DE88E856-6EBA-453C-8700-FEA5C0482423}" srcOrd="1" destOrd="0" presId="urn:microsoft.com/office/officeart/2005/8/layout/matrix1"/>
    <dgm:cxn modelId="{23ECF6AE-F9E6-4614-B5B8-58F141A312BB}" type="presOf" srcId="{28EDA277-C59D-4E75-B958-32E25EE6F758}" destId="{8A129DEF-6FFC-46BE-B2ED-A4DCEE260956}" srcOrd="1" destOrd="0" presId="urn:microsoft.com/office/officeart/2005/8/layout/matrix1"/>
    <dgm:cxn modelId="{F508C6B2-3C75-4C90-89B9-63CCB5BAA52A}" srcId="{98D04BFB-404B-4DEB-AEA4-51D2B555F391}" destId="{28EDA277-C59D-4E75-B958-32E25EE6F758}" srcOrd="0" destOrd="0" parTransId="{3859496F-37D4-454F-836C-519F5379D523}" sibTransId="{1A77E88F-8E79-437E-8A5B-8392C652CB5D}"/>
    <dgm:cxn modelId="{B3FFBFDC-E478-4C2D-980B-47D9EEC28202}" type="presOf" srcId="{28EDA277-C59D-4E75-B958-32E25EE6F758}" destId="{E72DBC10-FE99-4ED7-B537-98A8EE5908BC}" srcOrd="0" destOrd="0" presId="urn:microsoft.com/office/officeart/2005/8/layout/matrix1"/>
    <dgm:cxn modelId="{913689E8-11D4-455E-8C15-714D204A8963}" type="presOf" srcId="{A970D052-5F62-4ACF-98FC-EA3AE6760FB8}" destId="{E05A3CC8-19B9-4F5A-89F7-3B3959BB9A3E}" srcOrd="1" destOrd="0" presId="urn:microsoft.com/office/officeart/2005/8/layout/matrix1"/>
    <dgm:cxn modelId="{57379297-6D93-4E09-AE8E-B418849ACFA2}" type="presParOf" srcId="{F4685017-FA67-4772-ABEC-A71F01C5E2AE}" destId="{1C2AA116-DA93-4D55-983B-745B1E86A11C}" srcOrd="0" destOrd="0" presId="urn:microsoft.com/office/officeart/2005/8/layout/matrix1"/>
    <dgm:cxn modelId="{D8F93172-6D38-43D0-AB53-58F44E7EE3E6}" type="presParOf" srcId="{1C2AA116-DA93-4D55-983B-745B1E86A11C}" destId="{E72DBC10-FE99-4ED7-B537-98A8EE5908BC}" srcOrd="0" destOrd="0" presId="urn:microsoft.com/office/officeart/2005/8/layout/matrix1"/>
    <dgm:cxn modelId="{D77B681B-9D50-4793-8C9B-89384DC59A68}" type="presParOf" srcId="{1C2AA116-DA93-4D55-983B-745B1E86A11C}" destId="{8A129DEF-6FFC-46BE-B2ED-A4DCEE260956}" srcOrd="1" destOrd="0" presId="urn:microsoft.com/office/officeart/2005/8/layout/matrix1"/>
    <dgm:cxn modelId="{171579EF-1F61-425C-8DC9-A27F1A30B42E}" type="presParOf" srcId="{1C2AA116-DA93-4D55-983B-745B1E86A11C}" destId="{0363B29E-2745-48F4-A566-A64BF2C30E67}" srcOrd="2" destOrd="0" presId="urn:microsoft.com/office/officeart/2005/8/layout/matrix1"/>
    <dgm:cxn modelId="{75C81619-8C5F-4055-86AB-BE461C5484FB}" type="presParOf" srcId="{1C2AA116-DA93-4D55-983B-745B1E86A11C}" destId="{E05A3CC8-19B9-4F5A-89F7-3B3959BB9A3E}" srcOrd="3" destOrd="0" presId="urn:microsoft.com/office/officeart/2005/8/layout/matrix1"/>
    <dgm:cxn modelId="{1FC49E22-252C-4BEA-A984-BED88A955126}" type="presParOf" srcId="{1C2AA116-DA93-4D55-983B-745B1E86A11C}" destId="{7B08EFF2-7C87-40A7-971D-6994E7E56CBF}" srcOrd="4" destOrd="0" presId="urn:microsoft.com/office/officeart/2005/8/layout/matrix1"/>
    <dgm:cxn modelId="{DDB8D67C-798F-416A-A687-4497601D83E2}" type="presParOf" srcId="{1C2AA116-DA93-4D55-983B-745B1E86A11C}" destId="{DE88E856-6EBA-453C-8700-FEA5C0482423}" srcOrd="5" destOrd="0" presId="urn:microsoft.com/office/officeart/2005/8/layout/matrix1"/>
    <dgm:cxn modelId="{243DC331-19D0-44E3-A338-BD327CDC1BDC}" type="presParOf" srcId="{1C2AA116-DA93-4D55-983B-745B1E86A11C}" destId="{5AD059F5-D9EC-4673-92AE-C2058C3F3226}" srcOrd="6" destOrd="0" presId="urn:microsoft.com/office/officeart/2005/8/layout/matrix1"/>
    <dgm:cxn modelId="{53AD34ED-EFBE-4DDA-9F4B-E21A2FED80DF}" type="presParOf" srcId="{1C2AA116-DA93-4D55-983B-745B1E86A11C}" destId="{B6BCE651-D8E6-41F5-BD52-E2B9F9509D01}" srcOrd="7" destOrd="0" presId="urn:microsoft.com/office/officeart/2005/8/layout/matrix1"/>
    <dgm:cxn modelId="{8B92ACC4-418A-42E6-AC24-1D52291B01FE}" type="presParOf" srcId="{F4685017-FA67-4772-ABEC-A71F01C5E2AE}" destId="{2B1D37C2-82A8-4256-9980-E4E68C68839E}"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0FB03F-40B5-4531-A70F-99475025416A}">
      <dsp:nvSpPr>
        <dsp:cNvPr id="0" name=""/>
        <dsp:cNvSpPr/>
      </dsp:nvSpPr>
      <dsp:spPr>
        <a:xfrm rot="10800000">
          <a:off x="1645180" y="0"/>
          <a:ext cx="5472684" cy="90730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96" tIns="76200" rIns="142240" bIns="76200" numCol="1" spcCol="1270" anchor="ctr" anchorCtr="0">
          <a:noAutofit/>
        </a:bodyPr>
        <a:lstStyle/>
        <a:p>
          <a:pPr marL="0" lvl="0" indent="0" algn="ctr" defTabSz="889000">
            <a:lnSpc>
              <a:spcPct val="90000"/>
            </a:lnSpc>
            <a:spcBef>
              <a:spcPct val="0"/>
            </a:spcBef>
            <a:spcAft>
              <a:spcPct val="35000"/>
            </a:spcAft>
            <a:buNone/>
          </a:pPr>
          <a:r>
            <a:rPr lang="pl-PL" sz="2000" kern="1200" dirty="0" err="1"/>
            <a:t>Accelerated</a:t>
          </a:r>
          <a:r>
            <a:rPr lang="pl-PL" sz="2000" kern="1200" dirty="0"/>
            <a:t> </a:t>
          </a:r>
          <a:r>
            <a:rPr lang="pl-PL" sz="2000" kern="1200" dirty="0" err="1"/>
            <a:t>technological</a:t>
          </a:r>
          <a:r>
            <a:rPr lang="pl-PL" sz="2000" kern="1200" dirty="0"/>
            <a:t> </a:t>
          </a:r>
          <a:r>
            <a:rPr lang="pl-PL" sz="2000" kern="1200" dirty="0" err="1"/>
            <a:t>transformation</a:t>
          </a:r>
          <a:endParaRPr lang="pl-PL" sz="2000" kern="1200" dirty="0"/>
        </a:p>
      </dsp:txBody>
      <dsp:txXfrm rot="10800000">
        <a:off x="1872006" y="0"/>
        <a:ext cx="5245858" cy="907305"/>
      </dsp:txXfrm>
    </dsp:sp>
    <dsp:sp modelId="{0EB3D125-A4B6-4BBB-BFB7-2A2FF8ED1FBC}">
      <dsp:nvSpPr>
        <dsp:cNvPr id="0" name=""/>
        <dsp:cNvSpPr/>
      </dsp:nvSpPr>
      <dsp:spPr>
        <a:xfrm>
          <a:off x="1151631" y="111"/>
          <a:ext cx="907305" cy="907305"/>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74BD52C-59CC-42A6-93E3-8A9B8C7F3AF9}">
      <dsp:nvSpPr>
        <dsp:cNvPr id="0" name=""/>
        <dsp:cNvSpPr/>
      </dsp:nvSpPr>
      <dsp:spPr>
        <a:xfrm rot="10800000">
          <a:off x="1645180" y="1244640"/>
          <a:ext cx="5472684" cy="90730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96" tIns="76200" rIns="142240" bIns="76200" numCol="1" spcCol="1270" anchor="ctr" anchorCtr="0">
          <a:noAutofit/>
        </a:bodyPr>
        <a:lstStyle/>
        <a:p>
          <a:pPr marL="0" lvl="0" indent="0" algn="ctr" defTabSz="889000">
            <a:lnSpc>
              <a:spcPct val="90000"/>
            </a:lnSpc>
            <a:spcBef>
              <a:spcPct val="0"/>
            </a:spcBef>
            <a:spcAft>
              <a:spcPct val="35000"/>
            </a:spcAft>
            <a:buNone/>
          </a:pPr>
          <a:r>
            <a:rPr lang="pl-PL" sz="2000" kern="1200" dirty="0" err="1"/>
            <a:t>Demographic</a:t>
          </a:r>
          <a:r>
            <a:rPr lang="pl-PL" sz="2000" kern="1200" dirty="0"/>
            <a:t> </a:t>
          </a:r>
          <a:r>
            <a:rPr lang="pl-PL" sz="2000" kern="1200" dirty="0" err="1"/>
            <a:t>changes</a:t>
          </a:r>
          <a:r>
            <a:rPr lang="pl-PL" sz="2000" kern="1200" dirty="0"/>
            <a:t> in </a:t>
          </a:r>
          <a:r>
            <a:rPr lang="pl-PL" sz="2000" kern="1200" dirty="0" err="1"/>
            <a:t>labour</a:t>
          </a:r>
          <a:r>
            <a:rPr lang="pl-PL" sz="2000" kern="1200" dirty="0"/>
            <a:t> market </a:t>
          </a:r>
        </a:p>
      </dsp:txBody>
      <dsp:txXfrm rot="10800000">
        <a:off x="1872006" y="1244640"/>
        <a:ext cx="5245858" cy="907305"/>
      </dsp:txXfrm>
    </dsp:sp>
    <dsp:sp modelId="{9ADDB8D2-7A26-4B1A-8992-C00FAC3AEB3D}">
      <dsp:nvSpPr>
        <dsp:cNvPr id="0" name=""/>
        <dsp:cNvSpPr/>
      </dsp:nvSpPr>
      <dsp:spPr>
        <a:xfrm>
          <a:off x="1151631" y="1175494"/>
          <a:ext cx="907305" cy="907305"/>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2BCBB3-C01C-48C0-A277-D842D2988026}">
      <dsp:nvSpPr>
        <dsp:cNvPr id="0" name=""/>
        <dsp:cNvSpPr/>
      </dsp:nvSpPr>
      <dsp:spPr>
        <a:xfrm rot="10800000">
          <a:off x="1605284" y="2350877"/>
          <a:ext cx="5472684" cy="90730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96" tIns="76200" rIns="142240" bIns="76200" numCol="1" spcCol="1270" anchor="ctr" anchorCtr="0">
          <a:noAutofit/>
        </a:bodyPr>
        <a:lstStyle/>
        <a:p>
          <a:pPr marL="0" lvl="0" indent="0" algn="ctr" defTabSz="889000">
            <a:lnSpc>
              <a:spcPct val="90000"/>
            </a:lnSpc>
            <a:spcBef>
              <a:spcPct val="0"/>
            </a:spcBef>
            <a:spcAft>
              <a:spcPct val="35000"/>
            </a:spcAft>
            <a:buNone/>
          </a:pPr>
          <a:r>
            <a:rPr lang="pl-PL" sz="2000" kern="1200" dirty="0" err="1"/>
            <a:t>Growing</a:t>
          </a:r>
          <a:r>
            <a:rPr lang="pl-PL" sz="2000" kern="1200" dirty="0"/>
            <a:t> </a:t>
          </a:r>
          <a:r>
            <a:rPr lang="pl-PL" sz="2000" kern="1200" dirty="0" err="1"/>
            <a:t>employee</a:t>
          </a:r>
          <a:r>
            <a:rPr lang="pl-PL" sz="2000" kern="1200" dirty="0"/>
            <a:t> </a:t>
          </a:r>
          <a:r>
            <a:rPr lang="pl-PL" sz="2000" kern="1200" dirty="0" err="1"/>
            <a:t>expechtations</a:t>
          </a:r>
          <a:r>
            <a:rPr lang="pl-PL" sz="2000" kern="1200" dirty="0"/>
            <a:t> </a:t>
          </a:r>
          <a:r>
            <a:rPr lang="pl-PL" sz="2000" kern="1200" dirty="0" err="1"/>
            <a:t>regarding</a:t>
          </a:r>
          <a:r>
            <a:rPr lang="pl-PL" sz="2000" kern="1200" dirty="0"/>
            <a:t> the </a:t>
          </a:r>
          <a:r>
            <a:rPr lang="pl-PL" sz="2000" kern="1200" dirty="0" err="1"/>
            <a:t>quality</a:t>
          </a:r>
          <a:r>
            <a:rPr lang="pl-PL" sz="2000" kern="1200" dirty="0"/>
            <a:t> of </a:t>
          </a:r>
          <a:r>
            <a:rPr lang="pl-PL" sz="2000" kern="1200" dirty="0" err="1"/>
            <a:t>their</a:t>
          </a:r>
          <a:r>
            <a:rPr lang="pl-PL" sz="2000" kern="1200" dirty="0"/>
            <a:t> </a:t>
          </a:r>
          <a:r>
            <a:rPr lang="pl-PL" sz="2000" kern="1200" dirty="0" err="1"/>
            <a:t>professional</a:t>
          </a:r>
          <a:r>
            <a:rPr lang="pl-PL" sz="2000" kern="1200" dirty="0"/>
            <a:t> </a:t>
          </a:r>
          <a:r>
            <a:rPr lang="pl-PL" sz="2000" kern="1200" dirty="0" err="1"/>
            <a:t>experience</a:t>
          </a:r>
          <a:endParaRPr lang="pl-PL" sz="2000" kern="1200" dirty="0"/>
        </a:p>
      </dsp:txBody>
      <dsp:txXfrm rot="10800000">
        <a:off x="1832110" y="2350877"/>
        <a:ext cx="5245858" cy="907305"/>
      </dsp:txXfrm>
    </dsp:sp>
    <dsp:sp modelId="{DD701417-06C5-4B5C-A87E-7CBF24209A7A}">
      <dsp:nvSpPr>
        <dsp:cNvPr id="0" name=""/>
        <dsp:cNvSpPr/>
      </dsp:nvSpPr>
      <dsp:spPr>
        <a:xfrm>
          <a:off x="1151631" y="2350877"/>
          <a:ext cx="907305" cy="907305"/>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2DBC10-FE99-4ED7-B537-98A8EE5908BC}">
      <dsp:nvSpPr>
        <dsp:cNvPr id="0" name=""/>
        <dsp:cNvSpPr/>
      </dsp:nvSpPr>
      <dsp:spPr>
        <a:xfrm rot="16200000">
          <a:off x="1232555" y="-1190718"/>
          <a:ext cx="1800200" cy="4181636"/>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l-PL" sz="1100" kern="1200" dirty="0" err="1"/>
            <a:t>Strenghts</a:t>
          </a:r>
          <a:r>
            <a:rPr lang="pl-PL" sz="1100" kern="1200" dirty="0"/>
            <a:t> </a:t>
          </a:r>
        </a:p>
        <a:p>
          <a:pPr marL="0" lvl="0" indent="0" algn="ctr" defTabSz="488950">
            <a:lnSpc>
              <a:spcPct val="90000"/>
            </a:lnSpc>
            <a:spcBef>
              <a:spcPct val="0"/>
            </a:spcBef>
            <a:spcAft>
              <a:spcPct val="35000"/>
            </a:spcAft>
            <a:buNone/>
          </a:pPr>
          <a:r>
            <a:rPr lang="en-US" sz="1100" kern="1200" dirty="0"/>
            <a:t>
small steps requiring few resources
people in HR departments who are motivated and committed to change</a:t>
          </a:r>
          <a:endParaRPr lang="pl-PL" sz="1100" kern="1200" dirty="0"/>
        </a:p>
      </dsp:txBody>
      <dsp:txXfrm rot="5400000">
        <a:off x="41837" y="1"/>
        <a:ext cx="4181636" cy="1350150"/>
      </dsp:txXfrm>
    </dsp:sp>
    <dsp:sp modelId="{0363B29E-2745-48F4-A566-A64BF2C30E67}">
      <dsp:nvSpPr>
        <dsp:cNvPr id="0" name=""/>
        <dsp:cNvSpPr/>
      </dsp:nvSpPr>
      <dsp:spPr>
        <a:xfrm>
          <a:off x="4218329" y="0"/>
          <a:ext cx="4181636" cy="18002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l-PL" sz="1100" kern="1200" dirty="0" err="1"/>
            <a:t>Weaknessess</a:t>
          </a:r>
          <a:r>
            <a:rPr lang="pl-PL" sz="1100" kern="1200" dirty="0"/>
            <a:t> </a:t>
          </a:r>
        </a:p>
        <a:p>
          <a:pPr marL="0" lvl="0" indent="0" algn="ctr" defTabSz="488950">
            <a:lnSpc>
              <a:spcPct val="90000"/>
            </a:lnSpc>
            <a:spcBef>
              <a:spcPct val="0"/>
            </a:spcBef>
            <a:spcAft>
              <a:spcPct val="35000"/>
            </a:spcAft>
            <a:buNone/>
          </a:pPr>
          <a:r>
            <a:rPr lang="en-US" sz="1100" kern="1200" dirty="0"/>
            <a:t>lack of funding
lack of knowledge/experience/staff
fears of change</a:t>
          </a:r>
          <a:r>
            <a:rPr lang="pl-PL" sz="1100" kern="1200" dirty="0"/>
            <a:t> </a:t>
          </a:r>
        </a:p>
        <a:p>
          <a:pPr marL="0" lvl="0" indent="0" algn="ctr" defTabSz="488950">
            <a:lnSpc>
              <a:spcPct val="90000"/>
            </a:lnSpc>
            <a:spcBef>
              <a:spcPct val="0"/>
            </a:spcBef>
            <a:spcAft>
              <a:spcPct val="35000"/>
            </a:spcAft>
            <a:buNone/>
          </a:pPr>
          <a:r>
            <a:rPr lang="pl-PL" sz="1100" kern="1200" dirty="0" err="1"/>
            <a:t>fear</a:t>
          </a:r>
          <a:r>
            <a:rPr lang="pl-PL" sz="1100" kern="1200" dirty="0"/>
            <a:t> of </a:t>
          </a:r>
          <a:r>
            <a:rPr lang="pl-PL" sz="1100" kern="1200" dirty="0" err="1"/>
            <a:t>failure</a:t>
          </a:r>
          <a:endParaRPr lang="pl-PL" sz="1100" kern="1200" dirty="0"/>
        </a:p>
      </dsp:txBody>
      <dsp:txXfrm>
        <a:off x="4218329" y="0"/>
        <a:ext cx="4181636" cy="1350150"/>
      </dsp:txXfrm>
    </dsp:sp>
    <dsp:sp modelId="{7B08EFF2-7C87-40A7-971D-6994E7E56CBF}">
      <dsp:nvSpPr>
        <dsp:cNvPr id="0" name=""/>
        <dsp:cNvSpPr/>
      </dsp:nvSpPr>
      <dsp:spPr>
        <a:xfrm rot="10800000">
          <a:off x="41837" y="1800200"/>
          <a:ext cx="4348985" cy="18002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l-PL" sz="1100" kern="1200" dirty="0" err="1"/>
            <a:t>Opportunities</a:t>
          </a:r>
          <a:r>
            <a:rPr lang="pl-PL" sz="1100" kern="1200" dirty="0"/>
            <a:t> </a:t>
          </a:r>
        </a:p>
        <a:p>
          <a:pPr marL="0" lvl="0" indent="0" algn="ctr" defTabSz="488950">
            <a:lnSpc>
              <a:spcPct val="90000"/>
            </a:lnSpc>
            <a:spcBef>
              <a:spcPct val="0"/>
            </a:spcBef>
            <a:spcAft>
              <a:spcPct val="35000"/>
            </a:spcAft>
            <a:buNone/>
          </a:pPr>
          <a:r>
            <a:rPr lang="en-US" sz="1100" kern="1200" dirty="0"/>
            <a:t>numerous examples from the </a:t>
          </a:r>
          <a:r>
            <a:rPr lang="pl-PL" sz="1100" kern="1200" dirty="0" err="1"/>
            <a:t>private</a:t>
          </a:r>
          <a:r>
            <a:rPr lang="pl-PL" sz="1100" kern="1200" dirty="0"/>
            <a:t> </a:t>
          </a:r>
          <a:r>
            <a:rPr lang="pl-PL" sz="1100" kern="1200" dirty="0" err="1"/>
            <a:t>sector</a:t>
          </a:r>
          <a:r>
            <a:rPr lang="pl-PL" sz="1100" kern="1200" dirty="0"/>
            <a:t> </a:t>
          </a:r>
        </a:p>
        <a:p>
          <a:pPr marL="0" lvl="0" indent="0" algn="ctr" defTabSz="488950">
            <a:lnSpc>
              <a:spcPct val="90000"/>
            </a:lnSpc>
            <a:spcBef>
              <a:spcPct val="0"/>
            </a:spcBef>
            <a:spcAft>
              <a:spcPct val="35000"/>
            </a:spcAft>
            <a:buNone/>
          </a:pPr>
          <a:r>
            <a:rPr lang="en-US" sz="1100" kern="1200" dirty="0"/>
            <a:t>access to knowledge and solutions (</a:t>
          </a:r>
          <a:r>
            <a:rPr lang="pl-PL" sz="1100" kern="1200" dirty="0"/>
            <a:t>the </a:t>
          </a:r>
          <a:r>
            <a:rPr lang="pl-PL" sz="1100" kern="1200" dirty="0" err="1"/>
            <a:t>internet</a:t>
          </a:r>
          <a:r>
            <a:rPr lang="pl-PL" sz="1100" kern="1200" dirty="0"/>
            <a:t>, </a:t>
          </a:r>
          <a:r>
            <a:rPr lang="pl-PL" sz="1100" kern="1200" dirty="0" err="1"/>
            <a:t>social</a:t>
          </a:r>
          <a:r>
            <a:rPr lang="pl-PL" sz="1100" kern="1200" dirty="0"/>
            <a:t> media, </a:t>
          </a:r>
          <a:r>
            <a:rPr lang="pl-PL" sz="1100" kern="1200" dirty="0" err="1"/>
            <a:t>professional</a:t>
          </a:r>
          <a:r>
            <a:rPr lang="pl-PL" sz="1100" kern="1200" dirty="0"/>
            <a:t> networks)</a:t>
          </a:r>
        </a:p>
        <a:p>
          <a:pPr marL="0" lvl="0" indent="0" algn="ctr" defTabSz="488950">
            <a:lnSpc>
              <a:spcPct val="90000"/>
            </a:lnSpc>
            <a:spcBef>
              <a:spcPct val="0"/>
            </a:spcBef>
            <a:spcAft>
              <a:spcPct val="35000"/>
            </a:spcAft>
            <a:buNone/>
          </a:pPr>
          <a:r>
            <a:rPr lang="en-US" sz="1100" kern="1200" dirty="0"/>
            <a:t>a highly competitive </a:t>
          </a:r>
          <a:r>
            <a:rPr lang="en-US" sz="1100" kern="1200" dirty="0" err="1"/>
            <a:t>labour</a:t>
          </a:r>
          <a:r>
            <a:rPr lang="en-US" sz="1100" kern="1200" dirty="0"/>
            <a:t> market, which motivates </a:t>
          </a:r>
          <a:r>
            <a:rPr lang="en-US" sz="1100" kern="1200" dirty="0" err="1"/>
            <a:t>organisations</a:t>
          </a:r>
          <a:r>
            <a:rPr lang="en-US" sz="1100" kern="1200" dirty="0"/>
            <a:t> to take unconventional measures </a:t>
          </a:r>
          <a:endParaRPr lang="pl-PL" sz="1100" kern="1200" dirty="0"/>
        </a:p>
      </dsp:txBody>
      <dsp:txXfrm rot="10800000">
        <a:off x="41837" y="2250249"/>
        <a:ext cx="4348985" cy="1350150"/>
      </dsp:txXfrm>
    </dsp:sp>
    <dsp:sp modelId="{5AD059F5-D9EC-4673-92AE-C2058C3F3226}">
      <dsp:nvSpPr>
        <dsp:cNvPr id="0" name=""/>
        <dsp:cNvSpPr/>
      </dsp:nvSpPr>
      <dsp:spPr>
        <a:xfrm rot="5400000">
          <a:off x="5414191" y="609481"/>
          <a:ext cx="1800200" cy="4181636"/>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pl-PL" sz="1100" kern="1200" dirty="0" err="1"/>
            <a:t>Threats</a:t>
          </a:r>
          <a:endParaRPr lang="pl-PL" sz="1100" kern="1200" dirty="0"/>
        </a:p>
        <a:p>
          <a:pPr marL="0" lvl="0" indent="0" algn="ctr" defTabSz="488950">
            <a:lnSpc>
              <a:spcPct val="90000"/>
            </a:lnSpc>
            <a:spcBef>
              <a:spcPct val="0"/>
            </a:spcBef>
            <a:spcAft>
              <a:spcPct val="35000"/>
            </a:spcAft>
            <a:buNone/>
          </a:pPr>
          <a:r>
            <a:rPr lang="en-US" sz="1100" kern="1200" dirty="0"/>
            <a:t>Introduction of new regulations (beneficial to employees), but without securing  funding for implementation </a:t>
          </a:r>
          <a:endParaRPr lang="pl-PL" sz="1100" kern="1200" dirty="0"/>
        </a:p>
        <a:p>
          <a:pPr marL="0" lvl="0" indent="0" algn="ctr" defTabSz="488950">
            <a:lnSpc>
              <a:spcPct val="90000"/>
            </a:lnSpc>
            <a:spcBef>
              <a:spcPct val="0"/>
            </a:spcBef>
            <a:spcAft>
              <a:spcPct val="35000"/>
            </a:spcAft>
            <a:buNone/>
          </a:pPr>
          <a:r>
            <a:rPr lang="en-US" sz="1100" kern="1200" dirty="0"/>
            <a:t>Fear of consequences in the event of external inspections/audits</a:t>
          </a:r>
          <a:endParaRPr lang="pl-PL" sz="1100" kern="1200" dirty="0"/>
        </a:p>
      </dsp:txBody>
      <dsp:txXfrm rot="-5400000">
        <a:off x="4223473" y="2250249"/>
        <a:ext cx="4181636" cy="1350150"/>
      </dsp:txXfrm>
    </dsp:sp>
    <dsp:sp modelId="{2B1D37C2-82A8-4256-9980-E4E68C68839E}">
      <dsp:nvSpPr>
        <dsp:cNvPr id="0" name=""/>
        <dsp:cNvSpPr/>
      </dsp:nvSpPr>
      <dsp:spPr>
        <a:xfrm>
          <a:off x="2860305" y="1382094"/>
          <a:ext cx="2508981" cy="900100"/>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pl-PL" sz="2800" kern="1200" dirty="0"/>
            <a:t>SWOT</a:t>
          </a:r>
        </a:p>
      </dsp:txBody>
      <dsp:txXfrm>
        <a:off x="2904244" y="1426033"/>
        <a:ext cx="2421103" cy="812222"/>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48100D-0B1C-4873-A09A-DD99B67F56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57E1F29-A694-49D5-A597-B5719BEE862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63E63B-0E8E-4ADA-984B-595CA40D78F0}" type="datetimeFigureOut">
              <a:rPr lang="en-US" smtClean="0"/>
              <a:t>3/31/2026</a:t>
            </a:fld>
            <a:endParaRPr lang="en-US"/>
          </a:p>
        </p:txBody>
      </p:sp>
      <p:sp>
        <p:nvSpPr>
          <p:cNvPr id="4" name="Footer Placeholder 3">
            <a:extLst>
              <a:ext uri="{FF2B5EF4-FFF2-40B4-BE49-F238E27FC236}">
                <a16:creationId xmlns:a16="http://schemas.microsoft.com/office/drawing/2014/main" id="{D1A538E9-6AE1-4030-90CA-994C0ADD76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23E65A-C7AB-40E3-B3F7-CC3F44BDE1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42A259-C1D2-4677-ADFA-8A46DD91600B}" type="slidenum">
              <a:rPr lang="en-US" smtClean="0"/>
              <a:t>‹#›</a:t>
            </a:fld>
            <a:endParaRPr lang="en-US"/>
          </a:p>
        </p:txBody>
      </p:sp>
    </p:spTree>
    <p:extLst>
      <p:ext uri="{BB962C8B-B14F-4D97-AF65-F5344CB8AC3E}">
        <p14:creationId xmlns:p14="http://schemas.microsoft.com/office/powerpoint/2010/main" val="14048530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82E787-234B-4505-875D-F3592E165AD3}" type="datetimeFigureOut">
              <a:rPr lang="sr-Latn-RS" smtClean="0"/>
              <a:t>31.3.2026.</a:t>
            </a:fld>
            <a:endParaRPr lang="sr-Latn-R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398A48-945F-4E39-867F-BAC56B9C7658}" type="slidenum">
              <a:rPr lang="sr-Latn-RS" smtClean="0"/>
              <a:t>‹#›</a:t>
            </a:fld>
            <a:endParaRPr lang="sr-Latn-RS"/>
          </a:p>
        </p:txBody>
      </p:sp>
    </p:spTree>
    <p:extLst>
      <p:ext uri="{BB962C8B-B14F-4D97-AF65-F5344CB8AC3E}">
        <p14:creationId xmlns:p14="http://schemas.microsoft.com/office/powerpoint/2010/main" val="280904878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google.com/search?client=firefox-b-d&amp;channel=entpr&amp;q=Baby+Boomers&amp;ved=2ahUKEwiYnIDBhaqTAxX7RPEDHcYCCdYQgK4QegYIAQgAEAk" TargetMode="External"/><Relationship Id="rId7" Type="http://schemas.openxmlformats.org/officeDocument/2006/relationships/hyperlink" Target="https://www.google.com/search?client=firefox-b-d&amp;channel=entpr&amp;q=Pokolenie+Alfa&amp;ved=2ahUKEwiYnIDBhaqTAxX7RPEDHcYCCdYQgK4QegYIAQgCEAU"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s://www.google.com/search?client=firefox-b-d&amp;channel=entpr&amp;q=Pokolenie+Z&amp;ved=2ahUKEwiYnIDBhaqTAxX7RPEDHcYCCdYQgK4QegYIAQgCEAM" TargetMode="External"/><Relationship Id="rId5" Type="http://schemas.openxmlformats.org/officeDocument/2006/relationships/hyperlink" Target="https://www.google.com/search?client=firefox-b-d&amp;channel=entpr&amp;q=Pokolenie+Y&amp;ved=2ahUKEwiYnIDBhaqTAxX7RPEDHcYCCdYQgK4QegYIAQgCEAE" TargetMode="External"/><Relationship Id="rId4" Type="http://schemas.openxmlformats.org/officeDocument/2006/relationships/hyperlink" Target="https://www.google.com/search?client=firefox-b-d&amp;channel=entpr&amp;q=Pokolenie+X&amp;ved=2ahUKEwiYnIDBhaqTAxX7RPEDHcYCCdYQgK4QegYIAQgAEAs"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s://www.aihr.com/blog/people-management-skills/" TargetMode="External"/><Relationship Id="rId3" Type="http://schemas.openxmlformats.org/officeDocument/2006/relationships/hyperlink" Target="https://www.simplilearn.com/emotional-intelligence-what-why-and-how-article" TargetMode="External"/><Relationship Id="rId7" Type="http://schemas.openxmlformats.org/officeDocument/2006/relationships/hyperlink" Target="https://hbr.org/2020/03/the-key-to-inclusive-leadership" TargetMode="External"/><Relationship Id="rId2" Type="http://schemas.openxmlformats.org/officeDocument/2006/relationships/slide" Target="../slides/slide50.xml"/><Relationship Id="rId1" Type="http://schemas.openxmlformats.org/officeDocument/2006/relationships/notesMaster" Target="../notesMasters/notesMaster1.xml"/><Relationship Id="rId6" Type="http://schemas.openxmlformats.org/officeDocument/2006/relationships/hyperlink" Target="https://youtu.be/pVeq-0dIqpk" TargetMode="External"/><Relationship Id="rId11" Type="http://schemas.openxmlformats.org/officeDocument/2006/relationships/hyperlink" Target="https://www.aihr.com/blog/organizational-citizenship-behavior/" TargetMode="External"/><Relationship Id="rId5" Type="http://schemas.openxmlformats.org/officeDocument/2006/relationships/hyperlink" Target="https://syndeoinstitute.org/learn/courses/intrapreneurial-leadership/" TargetMode="External"/><Relationship Id="rId10" Type="http://schemas.openxmlformats.org/officeDocument/2006/relationships/hyperlink" Target="https://www.aihr.com/blog/learning-agility/" TargetMode="External"/><Relationship Id="rId4" Type="http://schemas.openxmlformats.org/officeDocument/2006/relationships/hyperlink" Target="https://www.continu.com/" TargetMode="External"/><Relationship Id="rId9" Type="http://schemas.openxmlformats.org/officeDocument/2006/relationships/hyperlink" Target="https://www.linkedin.com/in/dianegallo/"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www.aihr.com/blog/people-management-skills/#Strategy" TargetMode="External"/><Relationship Id="rId13" Type="http://schemas.openxmlformats.org/officeDocument/2006/relationships/hyperlink" Target="https://www.aihr.com/blog/hr-investigation/" TargetMode="External"/><Relationship Id="rId18" Type="http://schemas.openxmlformats.org/officeDocument/2006/relationships/hyperlink" Target="https://www.weforum.org/agenda/2020/10/top-10-work-skills-of-tomorrow-how-long-it-takes-to-learn-them/" TargetMode="External"/><Relationship Id="rId3" Type="http://schemas.openxmlformats.org/officeDocument/2006/relationships/hyperlink" Target="https://www.gallup.com/workplace/236570/employees-lot-managers.aspx" TargetMode="External"/><Relationship Id="rId7" Type="http://schemas.openxmlformats.org/officeDocument/2006/relationships/hyperlink" Target="https://www.aihr.com/blog/people-management-skills/#Challenges" TargetMode="External"/><Relationship Id="rId12" Type="http://schemas.openxmlformats.org/officeDocument/2006/relationships/hyperlink" Target="https://www.thoughtfulleader.com/performance-management/" TargetMode="External"/><Relationship Id="rId17" Type="http://schemas.openxmlformats.org/officeDocument/2006/relationships/hyperlink" Target="https://www.aihr.com/blog/mentorship-programs/" TargetMode="External"/><Relationship Id="rId2" Type="http://schemas.openxmlformats.org/officeDocument/2006/relationships/slide" Target="../slides/slide53.xml"/><Relationship Id="rId16" Type="http://schemas.openxmlformats.org/officeDocument/2006/relationships/hyperlink" Target="https://www.aihr.com/blog/termination-policy/" TargetMode="External"/><Relationship Id="rId1" Type="http://schemas.openxmlformats.org/officeDocument/2006/relationships/notesMaster" Target="../notesMasters/notesMaster1.xml"/><Relationship Id="rId6" Type="http://schemas.openxmlformats.org/officeDocument/2006/relationships/hyperlink" Target="https://www.aihr.com/blog/people-management-skills/#Importance" TargetMode="External"/><Relationship Id="rId11" Type="http://schemas.openxmlformats.org/officeDocument/2006/relationships/hyperlink" Target="https://www.aihr.com/hr-glossary/dysfunctional-conflict/" TargetMode="External"/><Relationship Id="rId5" Type="http://schemas.openxmlformats.org/officeDocument/2006/relationships/hyperlink" Target="https://www.aihr.com/blog/people-management-skills/#What" TargetMode="External"/><Relationship Id="rId15" Type="http://schemas.openxmlformats.org/officeDocument/2006/relationships/hyperlink" Target="https://www.aihr.com/blog/performance-appraisal/" TargetMode="External"/><Relationship Id="rId10" Type="http://schemas.openxmlformats.org/officeDocument/2006/relationships/hyperlink" Target="http://faq/" TargetMode="External"/><Relationship Id="rId19" Type="http://schemas.openxmlformats.org/officeDocument/2006/relationships/hyperlink" Target="https://www.aihr.com/blog/what-is-talent-management/" TargetMode="External"/><Relationship Id="rId4" Type="http://schemas.openxmlformats.org/officeDocument/2006/relationships/hyperlink" Target="https://interactstudio.com/why-leaders-struggle-to-give-employees-feedback/" TargetMode="External"/><Relationship Id="rId9" Type="http://schemas.openxmlformats.org/officeDocument/2006/relationships/hyperlink" Target="https://www.aihr.com/blog/people-management-skills/#Skills" TargetMode="External"/><Relationship Id="rId14" Type="http://schemas.openxmlformats.org/officeDocument/2006/relationships/hyperlink" Target="https://www.aihr.com/blog/grievance-procedure/"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5</a:t>
            </a:fld>
            <a:endParaRPr lang="sr-Latn-RS"/>
          </a:p>
        </p:txBody>
      </p:sp>
    </p:spTree>
    <p:extLst>
      <p:ext uri="{BB962C8B-B14F-4D97-AF65-F5344CB8AC3E}">
        <p14:creationId xmlns:p14="http://schemas.microsoft.com/office/powerpoint/2010/main" val="1501908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20</a:t>
            </a:fld>
            <a:endParaRPr lang="sr-Latn-RS"/>
          </a:p>
        </p:txBody>
      </p:sp>
    </p:spTree>
    <p:extLst>
      <p:ext uri="{BB962C8B-B14F-4D97-AF65-F5344CB8AC3E}">
        <p14:creationId xmlns:p14="http://schemas.microsoft.com/office/powerpoint/2010/main" val="406301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21</a:t>
            </a:fld>
            <a:endParaRPr lang="sr-Latn-RS"/>
          </a:p>
        </p:txBody>
      </p:sp>
    </p:spTree>
    <p:extLst>
      <p:ext uri="{BB962C8B-B14F-4D97-AF65-F5344CB8AC3E}">
        <p14:creationId xmlns:p14="http://schemas.microsoft.com/office/powerpoint/2010/main" val="2779666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38C16-A9F5-57C6-E8D0-1954E99F2D92}"/>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0DFF107C-DF3A-881A-E95B-55E6F93B30DE}"/>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F8EDE15-1579-6153-2901-9D4E9169D3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a:extLst>
              <a:ext uri="{FF2B5EF4-FFF2-40B4-BE49-F238E27FC236}">
                <a16:creationId xmlns:a16="http://schemas.microsoft.com/office/drawing/2014/main" id="{7AD60221-8BD3-A000-FC04-B2A2271EF459}"/>
              </a:ext>
            </a:extLst>
          </p:cNvPr>
          <p:cNvSpPr>
            <a:spLocks noGrp="1"/>
          </p:cNvSpPr>
          <p:nvPr>
            <p:ph type="sldNum" sz="quarter" idx="5"/>
          </p:nvPr>
        </p:nvSpPr>
        <p:spPr/>
        <p:txBody>
          <a:bodyPr/>
          <a:lstStyle/>
          <a:p>
            <a:fld id="{B8398A48-945F-4E39-867F-BAC56B9C7658}" type="slidenum">
              <a:rPr lang="sr-Latn-RS" smtClean="0"/>
              <a:t>22</a:t>
            </a:fld>
            <a:endParaRPr lang="sr-Latn-RS"/>
          </a:p>
        </p:txBody>
      </p:sp>
    </p:spTree>
    <p:extLst>
      <p:ext uri="{BB962C8B-B14F-4D97-AF65-F5344CB8AC3E}">
        <p14:creationId xmlns:p14="http://schemas.microsoft.com/office/powerpoint/2010/main" val="2921744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101DA-47FB-8690-C5BE-AB5B93A86F59}"/>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2D9CA3C7-ECB9-5625-BF40-59087D73B53E}"/>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208F6422-97F9-EB77-17F8-C8A70767BF57}"/>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0E40BB60-A152-8397-A319-CA7AA8C2DE8B}"/>
              </a:ext>
            </a:extLst>
          </p:cNvPr>
          <p:cNvSpPr>
            <a:spLocks noGrp="1"/>
          </p:cNvSpPr>
          <p:nvPr>
            <p:ph type="sldNum" sz="quarter" idx="5"/>
          </p:nvPr>
        </p:nvSpPr>
        <p:spPr/>
        <p:txBody>
          <a:bodyPr/>
          <a:lstStyle/>
          <a:p>
            <a:fld id="{B8398A48-945F-4E39-867F-BAC56B9C7658}" type="slidenum">
              <a:rPr lang="sr-Latn-RS" smtClean="0"/>
              <a:t>24</a:t>
            </a:fld>
            <a:endParaRPr lang="sr-Latn-RS"/>
          </a:p>
        </p:txBody>
      </p:sp>
    </p:spTree>
    <p:extLst>
      <p:ext uri="{BB962C8B-B14F-4D97-AF65-F5344CB8AC3E}">
        <p14:creationId xmlns:p14="http://schemas.microsoft.com/office/powerpoint/2010/main" val="3936068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25</a:t>
            </a:fld>
            <a:endParaRPr lang="sr-Latn-RS"/>
          </a:p>
        </p:txBody>
      </p:sp>
    </p:spTree>
    <p:extLst>
      <p:ext uri="{BB962C8B-B14F-4D97-AF65-F5344CB8AC3E}">
        <p14:creationId xmlns:p14="http://schemas.microsoft.com/office/powerpoint/2010/main" val="240638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0F47E-A7B9-9DE4-770C-28AD2C2FC674}"/>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0F83275D-788C-F4A2-5B9E-B3DC5CEBE832}"/>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770E90BF-E2A0-5771-388F-D700DBBC32F1}"/>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44617837-AB9F-7FE7-6053-E55DB0492522}"/>
              </a:ext>
            </a:extLst>
          </p:cNvPr>
          <p:cNvSpPr>
            <a:spLocks noGrp="1"/>
          </p:cNvSpPr>
          <p:nvPr>
            <p:ph type="sldNum" sz="quarter" idx="5"/>
          </p:nvPr>
        </p:nvSpPr>
        <p:spPr/>
        <p:txBody>
          <a:bodyPr/>
          <a:lstStyle/>
          <a:p>
            <a:fld id="{B8398A48-945F-4E39-867F-BAC56B9C7658}" type="slidenum">
              <a:rPr lang="sr-Latn-RS" smtClean="0"/>
              <a:t>26</a:t>
            </a:fld>
            <a:endParaRPr lang="sr-Latn-RS"/>
          </a:p>
        </p:txBody>
      </p:sp>
    </p:spTree>
    <p:extLst>
      <p:ext uri="{BB962C8B-B14F-4D97-AF65-F5344CB8AC3E}">
        <p14:creationId xmlns:p14="http://schemas.microsoft.com/office/powerpoint/2010/main" val="296610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Job </a:t>
            </a:r>
            <a:r>
              <a:rPr lang="pl-PL" dirty="0" err="1"/>
              <a:t>vacancies</a:t>
            </a:r>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27</a:t>
            </a:fld>
            <a:endParaRPr lang="sr-Latn-RS"/>
          </a:p>
        </p:txBody>
      </p:sp>
    </p:spTree>
    <p:extLst>
      <p:ext uri="{BB962C8B-B14F-4D97-AF65-F5344CB8AC3E}">
        <p14:creationId xmlns:p14="http://schemas.microsoft.com/office/powerpoint/2010/main" val="2298087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28</a:t>
            </a:fld>
            <a:endParaRPr lang="sr-Latn-RS"/>
          </a:p>
        </p:txBody>
      </p:sp>
    </p:spTree>
    <p:extLst>
      <p:ext uri="{BB962C8B-B14F-4D97-AF65-F5344CB8AC3E}">
        <p14:creationId xmlns:p14="http://schemas.microsoft.com/office/powerpoint/2010/main" val="1569826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29</a:t>
            </a:fld>
            <a:endParaRPr lang="sr-Latn-RS"/>
          </a:p>
        </p:txBody>
      </p:sp>
    </p:spTree>
    <p:extLst>
      <p:ext uri="{BB962C8B-B14F-4D97-AF65-F5344CB8AC3E}">
        <p14:creationId xmlns:p14="http://schemas.microsoft.com/office/powerpoint/2010/main" val="35283170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C8692-3DE8-54E6-FE7A-BD44FDDAF7E8}"/>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D2611BCF-C5FC-AC22-9E4E-475608842B9C}"/>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19C7E07-DE7A-81B6-A020-D2C993A32214}"/>
              </a:ext>
            </a:extLst>
          </p:cNvPr>
          <p:cNvSpPr>
            <a:spLocks noGrp="1"/>
          </p:cNvSpPr>
          <p:nvPr>
            <p:ph type="body" idx="1"/>
          </p:nvPr>
        </p:nvSpPr>
        <p:spPr/>
        <p:txBody>
          <a:bodyPr/>
          <a:lstStyle/>
          <a:p>
            <a:endParaRPr lang="pl-PL" b="1" dirty="0"/>
          </a:p>
        </p:txBody>
      </p:sp>
      <p:sp>
        <p:nvSpPr>
          <p:cNvPr id="4" name="Symbol zastępczy numeru slajdu 3">
            <a:extLst>
              <a:ext uri="{FF2B5EF4-FFF2-40B4-BE49-F238E27FC236}">
                <a16:creationId xmlns:a16="http://schemas.microsoft.com/office/drawing/2014/main" id="{87B037D9-DCB0-1F7A-8F99-BA7FA7890CA0}"/>
              </a:ext>
            </a:extLst>
          </p:cNvPr>
          <p:cNvSpPr>
            <a:spLocks noGrp="1"/>
          </p:cNvSpPr>
          <p:nvPr>
            <p:ph type="sldNum" sz="quarter" idx="5"/>
          </p:nvPr>
        </p:nvSpPr>
        <p:spPr/>
        <p:txBody>
          <a:bodyPr/>
          <a:lstStyle/>
          <a:p>
            <a:fld id="{B8398A48-945F-4E39-867F-BAC56B9C7658}" type="slidenum">
              <a:rPr lang="sr-Latn-RS" smtClean="0"/>
              <a:t>30</a:t>
            </a:fld>
            <a:endParaRPr lang="sr-Latn-RS"/>
          </a:p>
        </p:txBody>
      </p:sp>
    </p:spTree>
    <p:extLst>
      <p:ext uri="{BB962C8B-B14F-4D97-AF65-F5344CB8AC3E}">
        <p14:creationId xmlns:p14="http://schemas.microsoft.com/office/powerpoint/2010/main" val="1294137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8</a:t>
            </a:fld>
            <a:endParaRPr lang="sr-Latn-RS"/>
          </a:p>
        </p:txBody>
      </p:sp>
    </p:spTree>
    <p:extLst>
      <p:ext uri="{BB962C8B-B14F-4D97-AF65-F5344CB8AC3E}">
        <p14:creationId xmlns:p14="http://schemas.microsoft.com/office/powerpoint/2010/main" val="3694530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b="1"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31</a:t>
            </a:fld>
            <a:endParaRPr lang="sr-Latn-RS"/>
          </a:p>
        </p:txBody>
      </p:sp>
    </p:spTree>
    <p:extLst>
      <p:ext uri="{BB962C8B-B14F-4D97-AF65-F5344CB8AC3E}">
        <p14:creationId xmlns:p14="http://schemas.microsoft.com/office/powerpoint/2010/main" val="158160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50A47-CEC3-F60C-8D16-BA6AD92B5BA8}"/>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28F1FEE1-844B-32D8-F99E-CD9052763071}"/>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498821A9-20E4-ACD4-E2BC-BC4EEE8E904D}"/>
              </a:ext>
            </a:extLst>
          </p:cNvPr>
          <p:cNvSpPr>
            <a:spLocks noGrp="1"/>
          </p:cNvSpPr>
          <p:nvPr>
            <p:ph type="body" idx="1"/>
          </p:nvPr>
        </p:nvSpPr>
        <p:spPr/>
        <p:txBody>
          <a:bodyPr/>
          <a:lstStyle/>
          <a:p>
            <a:endParaRPr lang="pl-PL" b="1" dirty="0"/>
          </a:p>
        </p:txBody>
      </p:sp>
      <p:sp>
        <p:nvSpPr>
          <p:cNvPr id="4" name="Symbol zastępczy numeru slajdu 3">
            <a:extLst>
              <a:ext uri="{FF2B5EF4-FFF2-40B4-BE49-F238E27FC236}">
                <a16:creationId xmlns:a16="http://schemas.microsoft.com/office/drawing/2014/main" id="{F39A935C-8807-3505-FA5A-19FE60D9350B}"/>
              </a:ext>
            </a:extLst>
          </p:cNvPr>
          <p:cNvSpPr>
            <a:spLocks noGrp="1"/>
          </p:cNvSpPr>
          <p:nvPr>
            <p:ph type="sldNum" sz="quarter" idx="5"/>
          </p:nvPr>
        </p:nvSpPr>
        <p:spPr/>
        <p:txBody>
          <a:bodyPr/>
          <a:lstStyle/>
          <a:p>
            <a:fld id="{B8398A48-945F-4E39-867F-BAC56B9C7658}" type="slidenum">
              <a:rPr lang="sr-Latn-RS" smtClean="0"/>
              <a:t>32</a:t>
            </a:fld>
            <a:endParaRPr lang="sr-Latn-RS"/>
          </a:p>
        </p:txBody>
      </p:sp>
    </p:spTree>
    <p:extLst>
      <p:ext uri="{BB962C8B-B14F-4D97-AF65-F5344CB8AC3E}">
        <p14:creationId xmlns:p14="http://schemas.microsoft.com/office/powerpoint/2010/main" val="3471125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9F5FA-37FA-902A-A3D5-03C74DF3C019}"/>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06D4FBA8-1AAB-DE40-D91B-07D16732DA28}"/>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9D40ADF1-1765-6040-E680-7647C4924923}"/>
              </a:ext>
            </a:extLst>
          </p:cNvPr>
          <p:cNvSpPr>
            <a:spLocks noGrp="1"/>
          </p:cNvSpPr>
          <p:nvPr>
            <p:ph type="body" idx="1"/>
          </p:nvPr>
        </p:nvSpPr>
        <p:spPr/>
        <p:txBody>
          <a:bodyPr/>
          <a:lstStyle/>
          <a:p>
            <a:r>
              <a:rPr lang="en-US" dirty="0"/>
              <a:t>There are currently four main generations in the </a:t>
            </a:r>
            <a:r>
              <a:rPr lang="en-US" dirty="0" err="1"/>
              <a:t>labour</a:t>
            </a:r>
            <a:r>
              <a:rPr lang="en-US" dirty="0"/>
              <a:t> market:</a:t>
            </a:r>
          </a:p>
          <a:p>
            <a:r>
              <a:rPr lang="en-US" i="1" dirty="0"/>
              <a:t>Baby Boomers, Generation X, Generation Y (Millennials) and Generation Z</a:t>
            </a:r>
            <a:r>
              <a:rPr lang="en-US" dirty="0"/>
              <a:t>, which differ in their approach to technology, loyalty to the company and expectations regarding work-life balance. Generation X </a:t>
            </a:r>
            <a:r>
              <a:rPr lang="en-US" dirty="0" err="1"/>
              <a:t>prioritises</a:t>
            </a:r>
            <a:r>
              <a:rPr lang="en-US" dirty="0"/>
              <a:t> stability, Generation Y focuses on development and the meaning of work, whilst the youngest, Generation Z, values flexibility and digital tools.</a:t>
            </a:r>
          </a:p>
          <a:p>
            <a:r>
              <a:rPr lang="en-US" dirty="0"/>
              <a:t>Here is a profile of the generations in the </a:t>
            </a:r>
            <a:r>
              <a:rPr lang="en-US" dirty="0" err="1"/>
              <a:t>labour</a:t>
            </a:r>
            <a:r>
              <a:rPr lang="en-US" dirty="0"/>
              <a:t> market:</a:t>
            </a:r>
          </a:p>
          <a:p>
            <a:r>
              <a:rPr lang="en-US" b="1" dirty="0">
                <a:hlinkClick r:id="rId3"/>
              </a:rPr>
              <a:t>Baby Boomers</a:t>
            </a:r>
            <a:r>
              <a:rPr lang="en-US" b="1" dirty="0"/>
              <a:t> (born 1946–1964):</a:t>
            </a:r>
            <a:r>
              <a:rPr lang="en-US" dirty="0"/>
              <a:t> They value job stability, loyalty and traditional hierarchical structures. They have extensive professional experience and often hold managerial positions.</a:t>
            </a:r>
          </a:p>
          <a:p>
            <a:r>
              <a:rPr lang="en-US" b="1" dirty="0">
                <a:hlinkClick r:id="rId4"/>
              </a:rPr>
              <a:t>Generation X</a:t>
            </a:r>
            <a:r>
              <a:rPr lang="en-US" b="1" dirty="0"/>
              <a:t> (born 1965–1980):</a:t>
            </a:r>
            <a:r>
              <a:rPr lang="en-US" dirty="0"/>
              <a:t> A ‘transitional’ generation, hard-working and independent. They value work-life balance but are loyal. They adapt well to change and often act as mentors.</a:t>
            </a:r>
          </a:p>
          <a:p>
            <a:r>
              <a:rPr lang="en-US" b="1" dirty="0">
                <a:hlinkClick r:id="rId5"/>
              </a:rPr>
              <a:t>Generation Y</a:t>
            </a:r>
            <a:r>
              <a:rPr lang="en-US" b="1" dirty="0"/>
              <a:t> / Millennials (born 1981–1996):</a:t>
            </a:r>
            <a:r>
              <a:rPr lang="en-US" dirty="0"/>
              <a:t> They expect passion, purpose and rapid development from their work. They are digitally savvy, flexible and willing to change jobs if they do not feel valued.</a:t>
            </a:r>
          </a:p>
          <a:p>
            <a:r>
              <a:rPr lang="en-US" b="1" dirty="0">
                <a:hlinkClick r:id="rId6"/>
              </a:rPr>
              <a:t>Generation Z</a:t>
            </a:r>
            <a:r>
              <a:rPr lang="en-US" b="1" dirty="0"/>
              <a:t> (born 1995–2012):</a:t>
            </a:r>
            <a:r>
              <a:rPr lang="en-US" dirty="0"/>
              <a:t> ‘Digital natives’, for whom technology is a natural environment. Their priorities are a balance between private and professional life, flexible working hours (remote working) and high earnings.</a:t>
            </a:r>
          </a:p>
          <a:p>
            <a:r>
              <a:rPr lang="en-US" b="1" dirty="0">
                <a:hlinkClick r:id="rId7"/>
              </a:rPr>
              <a:t>Generation Alpha</a:t>
            </a:r>
            <a:r>
              <a:rPr lang="en-US" b="1" dirty="0"/>
              <a:t> (born after 2010):</a:t>
            </a:r>
            <a:r>
              <a:rPr lang="en-US" dirty="0"/>
              <a:t> The youngest generation, just entering the world of education and work, shaped by artificial intelligence.</a:t>
            </a:r>
          </a:p>
          <a:p>
            <a:r>
              <a:rPr lang="en-US" b="1" dirty="0"/>
              <a:t>Key differences and challenges:</a:t>
            </a:r>
            <a:endParaRPr lang="en-US" dirty="0"/>
          </a:p>
          <a:p>
            <a:r>
              <a:rPr lang="en-US" dirty="0"/>
              <a:t>Managing generational diversity requires employers to combine traditional values (BB, X) with the need for innovation and flexibility (Y, Z). The most significant differences relate to communication (traditional vs. digital) and engagement (loyalty vs. development).</a:t>
            </a:r>
          </a:p>
          <a:p>
            <a:endParaRPr lang="pl-PL" dirty="0"/>
          </a:p>
        </p:txBody>
      </p:sp>
      <p:sp>
        <p:nvSpPr>
          <p:cNvPr id="4" name="Symbol zastępczy numeru slajdu 3">
            <a:extLst>
              <a:ext uri="{FF2B5EF4-FFF2-40B4-BE49-F238E27FC236}">
                <a16:creationId xmlns:a16="http://schemas.microsoft.com/office/drawing/2014/main" id="{A516D168-011F-553C-91FF-5061C5B8E7BD}"/>
              </a:ext>
            </a:extLst>
          </p:cNvPr>
          <p:cNvSpPr>
            <a:spLocks noGrp="1"/>
          </p:cNvSpPr>
          <p:nvPr>
            <p:ph type="sldNum" sz="quarter" idx="5"/>
          </p:nvPr>
        </p:nvSpPr>
        <p:spPr/>
        <p:txBody>
          <a:bodyPr/>
          <a:lstStyle/>
          <a:p>
            <a:fld id="{B8398A48-945F-4E39-867F-BAC56B9C7658}" type="slidenum">
              <a:rPr lang="sr-Latn-RS" smtClean="0"/>
              <a:t>34</a:t>
            </a:fld>
            <a:endParaRPr lang="sr-Latn-RS"/>
          </a:p>
        </p:txBody>
      </p:sp>
    </p:spTree>
    <p:extLst>
      <p:ext uri="{BB962C8B-B14F-4D97-AF65-F5344CB8AC3E}">
        <p14:creationId xmlns:p14="http://schemas.microsoft.com/office/powerpoint/2010/main" val="2992165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37</a:t>
            </a:fld>
            <a:endParaRPr lang="sr-Latn-RS"/>
          </a:p>
        </p:txBody>
      </p:sp>
    </p:spTree>
    <p:extLst>
      <p:ext uri="{BB962C8B-B14F-4D97-AF65-F5344CB8AC3E}">
        <p14:creationId xmlns:p14="http://schemas.microsoft.com/office/powerpoint/2010/main" val="310876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38</a:t>
            </a:fld>
            <a:endParaRPr lang="sr-Latn-RS"/>
          </a:p>
        </p:txBody>
      </p:sp>
    </p:spTree>
    <p:extLst>
      <p:ext uri="{BB962C8B-B14F-4D97-AF65-F5344CB8AC3E}">
        <p14:creationId xmlns:p14="http://schemas.microsoft.com/office/powerpoint/2010/main" val="20360110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39</a:t>
            </a:fld>
            <a:endParaRPr lang="sr-Latn-RS"/>
          </a:p>
        </p:txBody>
      </p:sp>
    </p:spTree>
    <p:extLst>
      <p:ext uri="{BB962C8B-B14F-4D97-AF65-F5344CB8AC3E}">
        <p14:creationId xmlns:p14="http://schemas.microsoft.com/office/powerpoint/2010/main" val="1952573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41</a:t>
            </a:fld>
            <a:endParaRPr lang="sr-Latn-RS"/>
          </a:p>
        </p:txBody>
      </p:sp>
    </p:spTree>
    <p:extLst>
      <p:ext uri="{BB962C8B-B14F-4D97-AF65-F5344CB8AC3E}">
        <p14:creationId xmlns:p14="http://schemas.microsoft.com/office/powerpoint/2010/main" val="4162468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dirty="0"/>
              <a:t>Research by Gallup and SHRM shows that the line manager has a significant influence on the decision to leave in around 30–50% of cases, mainly by shaping engagement, relationships and the day-to-day work experience.</a:t>
            </a:r>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48</a:t>
            </a:fld>
            <a:endParaRPr lang="sr-Latn-RS"/>
          </a:p>
        </p:txBody>
      </p:sp>
    </p:spTree>
    <p:extLst>
      <p:ext uri="{BB962C8B-B14F-4D97-AF65-F5344CB8AC3E}">
        <p14:creationId xmlns:p14="http://schemas.microsoft.com/office/powerpoint/2010/main" val="2567577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err="1"/>
              <a:t>Left</a:t>
            </a:r>
            <a:r>
              <a:rPr lang="pl-PL" dirty="0"/>
              <a:t> </a:t>
            </a:r>
            <a:r>
              <a:rPr lang="pl-PL" dirty="0" err="1"/>
              <a:t>side</a:t>
            </a:r>
            <a:r>
              <a:rPr lang="pl-PL" dirty="0"/>
              <a:t> – </a:t>
            </a:r>
            <a:r>
              <a:rPr lang="pl-PL" dirty="0" err="1"/>
              <a:t>these</a:t>
            </a:r>
            <a:r>
              <a:rPr lang="pl-PL" dirty="0"/>
              <a:t> </a:t>
            </a:r>
            <a:r>
              <a:rPr lang="pl-PL" dirty="0" err="1"/>
              <a:t>tasks</a:t>
            </a:r>
            <a:r>
              <a:rPr lang="pl-PL" dirty="0"/>
              <a:t> </a:t>
            </a:r>
            <a:r>
              <a:rPr lang="pl-PL" dirty="0" err="1"/>
              <a:t>are</a:t>
            </a:r>
            <a:r>
              <a:rPr lang="pl-PL" dirty="0"/>
              <a:t> </a:t>
            </a:r>
            <a:r>
              <a:rPr lang="pl-PL" dirty="0" err="1"/>
              <a:t>increasingly</a:t>
            </a:r>
            <a:r>
              <a:rPr lang="pl-PL" dirty="0"/>
              <a:t> </a:t>
            </a:r>
            <a:r>
              <a:rPr lang="pl-PL" dirty="0" err="1"/>
              <a:t>handled</a:t>
            </a:r>
            <a:r>
              <a:rPr lang="pl-PL" dirty="0"/>
              <a:t> by AI </a:t>
            </a:r>
            <a:r>
              <a:rPr lang="pl-PL" dirty="0" err="1"/>
              <a:t>tools</a:t>
            </a:r>
            <a:r>
              <a:rPr lang="pl-PL" dirty="0"/>
              <a:t> and </a:t>
            </a:r>
            <a:r>
              <a:rPr lang="pl-PL" dirty="0" err="1"/>
              <a:t>intelligence</a:t>
            </a:r>
            <a:r>
              <a:rPr lang="pl-PL" dirty="0"/>
              <a:t> </a:t>
            </a:r>
            <a:r>
              <a:rPr lang="pl-PL" dirty="0" err="1"/>
              <a:t>systems</a:t>
            </a:r>
            <a:endParaRPr lang="pl-PL" dirty="0"/>
          </a:p>
          <a:p>
            <a:r>
              <a:rPr lang="pl-PL" dirty="0"/>
              <a:t>Right </a:t>
            </a:r>
            <a:r>
              <a:rPr lang="pl-PL" dirty="0" err="1"/>
              <a:t>side</a:t>
            </a:r>
            <a:r>
              <a:rPr lang="pl-PL" dirty="0"/>
              <a:t> – As </a:t>
            </a:r>
            <a:r>
              <a:rPr lang="pl-PL" dirty="0" err="1"/>
              <a:t>Ai</a:t>
            </a:r>
            <a:r>
              <a:rPr lang="pl-PL" dirty="0"/>
              <a:t> </a:t>
            </a:r>
            <a:r>
              <a:rPr lang="pl-PL" dirty="0" err="1"/>
              <a:t>takes</a:t>
            </a:r>
            <a:r>
              <a:rPr lang="pl-PL" dirty="0"/>
              <a:t> in </a:t>
            </a:r>
            <a:r>
              <a:rPr lang="pl-PL" dirty="0" err="1"/>
              <a:t>administration</a:t>
            </a:r>
            <a:r>
              <a:rPr lang="pl-PL" dirty="0"/>
              <a:t> </a:t>
            </a:r>
            <a:r>
              <a:rPr lang="pl-PL" dirty="0" err="1"/>
              <a:t>issues</a:t>
            </a:r>
            <a:r>
              <a:rPr lang="pl-PL" dirty="0"/>
              <a:t> </a:t>
            </a:r>
            <a:r>
              <a:rPr lang="pl-PL" dirty="0" err="1"/>
              <a:t>human</a:t>
            </a:r>
            <a:r>
              <a:rPr lang="pl-PL" dirty="0"/>
              <a:t> </a:t>
            </a:r>
            <a:r>
              <a:rPr lang="pl-PL" dirty="0" err="1"/>
              <a:t>leadreship</a:t>
            </a:r>
            <a:r>
              <a:rPr lang="pl-PL" dirty="0"/>
              <a:t> </a:t>
            </a:r>
            <a:r>
              <a:rPr lang="pl-PL" dirty="0" err="1"/>
              <a:t>across</a:t>
            </a:r>
            <a:r>
              <a:rPr lang="pl-PL" dirty="0"/>
              <a:t> </a:t>
            </a:r>
            <a:r>
              <a:rPr lang="pl-PL" dirty="0" err="1"/>
              <a:t>all</a:t>
            </a:r>
            <a:r>
              <a:rPr lang="pl-PL" dirty="0"/>
              <a:t> </a:t>
            </a:r>
            <a:r>
              <a:rPr lang="pl-PL" dirty="0" err="1"/>
              <a:t>levels</a:t>
            </a:r>
            <a:r>
              <a:rPr lang="pl-PL" dirty="0"/>
              <a:t> </a:t>
            </a:r>
            <a:r>
              <a:rPr lang="pl-PL" dirty="0" err="1"/>
              <a:t>becomes</a:t>
            </a:r>
            <a:r>
              <a:rPr lang="pl-PL" dirty="0"/>
              <a:t> the real </a:t>
            </a:r>
            <a:r>
              <a:rPr lang="pl-PL" dirty="0" err="1"/>
              <a:t>defferentiator</a:t>
            </a:r>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49</a:t>
            </a:fld>
            <a:endParaRPr lang="sr-Latn-RS"/>
          </a:p>
        </p:txBody>
      </p:sp>
    </p:spTree>
    <p:extLst>
      <p:ext uri="{BB962C8B-B14F-4D97-AF65-F5344CB8AC3E}">
        <p14:creationId xmlns:p14="http://schemas.microsoft.com/office/powerpoint/2010/main" val="3938017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FD95C-146E-9936-BE5C-CA7546F7AADC}"/>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FDA953DC-3CD0-3DDF-618B-16BB7D085A29}"/>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FFC95FB-F7A8-DC38-E85A-B0F720D17595}"/>
              </a:ext>
            </a:extLst>
          </p:cNvPr>
          <p:cNvSpPr>
            <a:spLocks noGrp="1"/>
          </p:cNvSpPr>
          <p:nvPr>
            <p:ph type="body" idx="1"/>
          </p:nvPr>
        </p:nvSpPr>
        <p:spPr/>
        <p:txBody>
          <a:bodyPr/>
          <a:lstStyle/>
          <a:p>
            <a:r>
              <a:rPr lang="en-US" b="1" dirty="0"/>
              <a:t>Competencies for leading others</a:t>
            </a:r>
          </a:p>
          <a:p>
            <a:r>
              <a:rPr lang="en-US" b="1" dirty="0"/>
              <a:t>9. Interpersonal skills</a:t>
            </a:r>
          </a:p>
          <a:p>
            <a:r>
              <a:rPr lang="en-US" dirty="0"/>
              <a:t>Interpersonal skills are also known as people skills or soft skills. This includes treating people with sensitivity and respect, responding to the needs of different people in different scenarios, active listening, giving and receiving feedback, non-verbal communication, problem-solving skills, and teamwork.</a:t>
            </a:r>
          </a:p>
          <a:p>
            <a:r>
              <a:rPr lang="en-US" b="1" dirty="0"/>
              <a:t>10. Emotional Intelligence (EI)</a:t>
            </a:r>
          </a:p>
          <a:p>
            <a:r>
              <a:rPr lang="en-US" dirty="0"/>
              <a:t>Emotional intelligence centers on our ability to understand people’s emotions and emotional situations. It’s also about our capacity to understand and manage our own emotions.</a:t>
            </a:r>
          </a:p>
          <a:p>
            <a:r>
              <a:rPr lang="en-US" dirty="0"/>
              <a:t>Emotional intelligence comprises several </a:t>
            </a:r>
            <a:r>
              <a:rPr lang="en-US" dirty="0">
                <a:hlinkClick r:id="rId3"/>
              </a:rPr>
              <a:t>components</a:t>
            </a:r>
            <a:r>
              <a:rPr lang="en-US" dirty="0"/>
              <a:t>:</a:t>
            </a:r>
          </a:p>
          <a:p>
            <a:r>
              <a:rPr lang="en-US" b="1" dirty="0"/>
              <a:t>Self-awareness</a:t>
            </a:r>
            <a:r>
              <a:rPr lang="en-US" dirty="0"/>
              <a:t> – Knowing your strengths and weaknesses.</a:t>
            </a:r>
          </a:p>
          <a:p>
            <a:r>
              <a:rPr lang="en-US" b="1" dirty="0"/>
              <a:t>Self-regulation</a:t>
            </a:r>
            <a:r>
              <a:rPr lang="en-US" dirty="0"/>
              <a:t> – Being able to manage our own emotions.</a:t>
            </a:r>
          </a:p>
          <a:p>
            <a:r>
              <a:rPr lang="en-US" b="1" dirty="0"/>
              <a:t>Motivation</a:t>
            </a:r>
            <a:r>
              <a:rPr lang="en-US" dirty="0"/>
              <a:t> – People with high emotional intelligence are usually also highly motivated.</a:t>
            </a:r>
          </a:p>
          <a:p>
            <a:r>
              <a:rPr lang="en-US" b="1" dirty="0"/>
              <a:t>Empathy</a:t>
            </a:r>
            <a:r>
              <a:rPr lang="en-US" dirty="0"/>
              <a:t> – People with empathy and compassion tend to connect better with others.</a:t>
            </a:r>
          </a:p>
          <a:p>
            <a:r>
              <a:rPr lang="en-US" b="1" dirty="0"/>
              <a:t>Social skills</a:t>
            </a:r>
            <a:r>
              <a:rPr lang="en-US" dirty="0"/>
              <a:t> – The social skills of emotionally intelligent people show they genuinely care for and respect others.</a:t>
            </a:r>
          </a:p>
          <a:p>
            <a:r>
              <a:rPr lang="en-US" dirty="0"/>
              <a:t>“Leaders with high emotional intelligence are usually good at empathizing with others, managing stress, and navigating conflict, all of which contribute to building a positive team culture,” explains Jamie Olson, VP of People &amp; Culture at a learning software company </a:t>
            </a:r>
            <a:r>
              <a:rPr lang="en-US" dirty="0">
                <a:hlinkClick r:id="rId4"/>
              </a:rPr>
              <a:t>Continu</a:t>
            </a:r>
            <a:r>
              <a:rPr lang="en-US" dirty="0"/>
              <a:t>.</a:t>
            </a:r>
          </a:p>
          <a:p>
            <a:r>
              <a:rPr lang="en-US" b="1" dirty="0"/>
              <a:t>11. Coaching ability &amp; trustworthiness</a:t>
            </a:r>
          </a:p>
          <a:p>
            <a:r>
              <a:rPr lang="en-US" dirty="0"/>
              <a:t>One of the key leadership competencies is the ability to be an effective coach for their team and peers. For example, knowing when to (gently) push someone to move past their comfort zone, giving useful feedback when necessary, and helping people find their personal vision.</a:t>
            </a:r>
          </a:p>
          <a:p>
            <a:r>
              <a:rPr lang="en-US" dirty="0"/>
              <a:t>“The easy way to lead is to tell people what to do, but then they don’t need to think on their own. Coaching allows people to develop in a meaningful way, it builds trust and helps the individual to activate their strengths to get things done,” notes Susie </a:t>
            </a:r>
            <a:r>
              <a:rPr lang="en-US" dirty="0" err="1"/>
              <a:t>Tomenchok</a:t>
            </a:r>
            <a:r>
              <a:rPr lang="en-US" dirty="0"/>
              <a:t>, Executive Coach and facilitator at </a:t>
            </a:r>
            <a:r>
              <a:rPr lang="en-US" dirty="0" err="1">
                <a:hlinkClick r:id="rId5"/>
              </a:rPr>
              <a:t>Syndeo</a:t>
            </a:r>
            <a:r>
              <a:rPr lang="en-US" dirty="0">
                <a:hlinkClick r:id="rId5"/>
              </a:rPr>
              <a:t> Institute at the Cable Center.</a:t>
            </a:r>
            <a:endParaRPr lang="en-US" dirty="0"/>
          </a:p>
          <a:p>
            <a:r>
              <a:rPr lang="en-US" dirty="0"/>
              <a:t>Trust is crucial for a successful coaching relationship. It’s also vital for leaders in building and maintaining strong relationships with the people they manage, as well as customers and clients.  </a:t>
            </a:r>
          </a:p>
          <a:p>
            <a:r>
              <a:rPr lang="en-US" dirty="0">
                <a:hlinkClick r:id="rId6"/>
              </a:rPr>
              <a:t>Harvard Business School professor Frances Frei explains</a:t>
            </a:r>
            <a:r>
              <a:rPr lang="en-US" dirty="0"/>
              <a:t> what the three component parts of trust are:</a:t>
            </a:r>
          </a:p>
          <a:p>
            <a:r>
              <a:rPr lang="en-US" b="1" dirty="0"/>
              <a:t>Being authentic</a:t>
            </a:r>
            <a:r>
              <a:rPr lang="en-US" dirty="0"/>
              <a:t> – To be true to yourself at all times.</a:t>
            </a:r>
          </a:p>
          <a:p>
            <a:r>
              <a:rPr lang="en-US" b="1" dirty="0"/>
              <a:t>Having rigor in your logic</a:t>
            </a:r>
            <a:r>
              <a:rPr lang="en-US" dirty="0"/>
              <a:t> – Ensuring the quality of your logic and your ability to communicate it.</a:t>
            </a:r>
          </a:p>
          <a:p>
            <a:r>
              <a:rPr lang="en-US" b="1" dirty="0"/>
              <a:t>Empathy</a:t>
            </a:r>
            <a:r>
              <a:rPr lang="en-US" dirty="0"/>
              <a:t> – Being empathetic with the people we interact with, actively listening to them, and seeing things from their unique points of view.</a:t>
            </a:r>
          </a:p>
          <a:p>
            <a:r>
              <a:rPr lang="en-US" b="1" dirty="0"/>
              <a:t>12. Inclusiveness</a:t>
            </a:r>
          </a:p>
          <a:p>
            <a:r>
              <a:rPr lang="en-US" dirty="0"/>
              <a:t>Good leaders know how to create a work environment in which everybody feels welcome. They make sure that every employee is treated equally and respectfully, has the same opportunities and resources, and can participate and thrive. In other words: good leaders are inclusive.</a:t>
            </a:r>
          </a:p>
          <a:p>
            <a:r>
              <a:rPr lang="en-US" dirty="0"/>
              <a:t>According to </a:t>
            </a:r>
            <a:r>
              <a:rPr lang="en-US" dirty="0">
                <a:hlinkClick r:id="rId7"/>
              </a:rPr>
              <a:t>research by Harvard Business Review</a:t>
            </a:r>
            <a:r>
              <a:rPr lang="en-US" dirty="0"/>
              <a:t>, inclusive leaders share the following traits:</a:t>
            </a:r>
          </a:p>
          <a:p>
            <a:r>
              <a:rPr lang="en-US" b="1" dirty="0"/>
              <a:t>A visible commitment</a:t>
            </a:r>
            <a:r>
              <a:rPr lang="en-US" dirty="0"/>
              <a:t> – To diversity, challenging the status quo, holding others accountable, and making D&amp;I a personal priority.</a:t>
            </a:r>
          </a:p>
          <a:p>
            <a:r>
              <a:rPr lang="en-US" b="1" dirty="0"/>
              <a:t>Humility</a:t>
            </a:r>
            <a:r>
              <a:rPr lang="en-US" dirty="0"/>
              <a:t> – They are modest about capabilities, admit mistakes, and create space for others to contribute.</a:t>
            </a:r>
          </a:p>
          <a:p>
            <a:r>
              <a:rPr lang="en-US" b="1" dirty="0"/>
              <a:t>Awareness</a:t>
            </a:r>
            <a:r>
              <a:rPr lang="en-US" dirty="0"/>
              <a:t> </a:t>
            </a:r>
            <a:r>
              <a:rPr lang="en-US" b="1" dirty="0"/>
              <a:t>of</a:t>
            </a:r>
            <a:r>
              <a:rPr lang="en-US" dirty="0"/>
              <a:t> </a:t>
            </a:r>
            <a:r>
              <a:rPr lang="en-US" b="1" dirty="0"/>
              <a:t>bias</a:t>
            </a:r>
            <a:r>
              <a:rPr lang="en-US" dirty="0"/>
              <a:t> – They show awareness of personal blind spots, as well as flaws in the system, and work hard to ensure a meritocracy.</a:t>
            </a:r>
          </a:p>
          <a:p>
            <a:r>
              <a:rPr lang="en-US" b="1" dirty="0"/>
              <a:t>Curiosity about others</a:t>
            </a:r>
            <a:r>
              <a:rPr lang="en-US" dirty="0"/>
              <a:t> – They demonstrate an open mindset and deep curiosity about others, listen without judgment, and seek to understand those around them with empathy.</a:t>
            </a:r>
          </a:p>
          <a:p>
            <a:r>
              <a:rPr lang="en-US" b="1" dirty="0"/>
              <a:t>Cultural intelligence</a:t>
            </a:r>
            <a:r>
              <a:rPr lang="en-US" dirty="0"/>
              <a:t> – They are attentive to others’ cultures and adapt as required.</a:t>
            </a:r>
          </a:p>
          <a:p>
            <a:r>
              <a:rPr lang="en-US" b="1" dirty="0"/>
              <a:t>Effective collaboration</a:t>
            </a:r>
            <a:r>
              <a:rPr lang="en-US" dirty="0"/>
              <a:t> – They empower others, pay attention to the diversity of thinking and psychological safety, and focus on team cohesion.</a:t>
            </a:r>
          </a:p>
          <a:p>
            <a:r>
              <a:rPr lang="en-US" b="1" dirty="0"/>
              <a:t>13. People management</a:t>
            </a:r>
          </a:p>
          <a:p>
            <a:r>
              <a:rPr lang="en-US" dirty="0"/>
              <a:t>When it comes to leading others, good </a:t>
            </a:r>
            <a:r>
              <a:rPr lang="en-US" dirty="0">
                <a:hlinkClick r:id="rId8"/>
              </a:rPr>
              <a:t>people management</a:t>
            </a:r>
            <a:r>
              <a:rPr lang="en-US" dirty="0"/>
              <a:t> is crucial, especially for HR leaders. Depending on the leadership level, this involves the process of overseeing the training, development, motivation, and day-to-day management of employees.</a:t>
            </a:r>
          </a:p>
          <a:p>
            <a:r>
              <a:rPr lang="en-US" dirty="0"/>
              <a:t>Good leaders give their teams the 5 c’s of people management: clarity, context, consistency, courage, and commitment.</a:t>
            </a:r>
          </a:p>
          <a:p>
            <a:br>
              <a:rPr lang="en-US" dirty="0"/>
            </a:br>
            <a:endParaRPr lang="en-US" dirty="0"/>
          </a:p>
          <a:p>
            <a:r>
              <a:rPr lang="en-US" b="1" dirty="0"/>
              <a:t>Competencies for leading yourself</a:t>
            </a:r>
          </a:p>
          <a:p>
            <a:r>
              <a:rPr lang="en-US" b="1" dirty="0"/>
              <a:t>14. (Learning) Agility</a:t>
            </a:r>
          </a:p>
          <a:p>
            <a:r>
              <a:rPr lang="en-US" dirty="0"/>
              <a:t>The pandemic shed light on how important it is to be able to quickly adapt to rapidly changing circumstances. This goes for everyone in the workforce, but especially leaders, as they need to support and guide others – and the organization – through these sometimes challenging times. As such, agile leaders aren’t afraid of change; on the contrary, they embrace it.</a:t>
            </a:r>
          </a:p>
          <a:p>
            <a:r>
              <a:rPr lang="en-US" dirty="0"/>
              <a:t>“Agility is the ability to move a business quickly in response to external or internal circumstances. In the organization, it looks like receptiveness to change, willingness to review courses of action regularly, and a flexible mindset,” explains leadership development and career coach </a:t>
            </a:r>
            <a:r>
              <a:rPr lang="en-US" dirty="0">
                <a:hlinkClick r:id="rId9"/>
              </a:rPr>
              <a:t>Diane Gallo</a:t>
            </a:r>
            <a:r>
              <a:rPr lang="en-US" dirty="0"/>
              <a:t>.</a:t>
            </a:r>
          </a:p>
          <a:p>
            <a:r>
              <a:rPr lang="en-US" dirty="0"/>
              <a:t>Good leaders also have the ability to continually learn, unlearn, and relearn, also referred to as </a:t>
            </a:r>
            <a:r>
              <a:rPr lang="en-US" dirty="0">
                <a:hlinkClick r:id="rId10"/>
              </a:rPr>
              <a:t>learning agility</a:t>
            </a:r>
            <a:r>
              <a:rPr lang="en-US" dirty="0"/>
              <a:t>. They know how important it is to keep developing, growing, and using new strategies to tackle the increasingly complex problems they face in their organizations.</a:t>
            </a:r>
          </a:p>
          <a:p>
            <a:r>
              <a:rPr lang="en-US" b="1" dirty="0"/>
              <a:t>15. Industry knowledge and expertise</a:t>
            </a:r>
          </a:p>
          <a:p>
            <a:r>
              <a:rPr lang="en-US" dirty="0"/>
              <a:t>People change jobs, companies, and industries more often than they did ten years ago, and developments in some areas (particularly in technology) are so rapid that it might seem impossible to stay on top of them, in addition to other leadership responsibilities.</a:t>
            </a:r>
          </a:p>
          <a:p>
            <a:r>
              <a:rPr lang="en-US" dirty="0"/>
              <a:t>However, effective leaders understand it’s still essential to develop a certain expertise in the area and company they’re leading in, and to be aware of future trends.</a:t>
            </a:r>
          </a:p>
          <a:p>
            <a:r>
              <a:rPr lang="en-US" b="1" dirty="0"/>
              <a:t>16. Managing yourself</a:t>
            </a:r>
          </a:p>
          <a:p>
            <a:r>
              <a:rPr lang="en-US" dirty="0"/>
              <a:t>Managing oneself includes workload, emotions, schedule, and more. One can only manage others effectively and succeed in the leadership role if they are able to manage themselves.</a:t>
            </a:r>
          </a:p>
          <a:p>
            <a:r>
              <a:rPr lang="en-US" dirty="0"/>
              <a:t>Everyone has their own way of doing this, but being well-organized, planning ahead, and knowing how to prioritize are key elements for mastering this competency.</a:t>
            </a:r>
          </a:p>
          <a:p>
            <a:r>
              <a:rPr lang="en-US" b="1" dirty="0"/>
              <a:t>17. Courage</a:t>
            </a:r>
          </a:p>
          <a:p>
            <a:r>
              <a:rPr lang="en-US" dirty="0"/>
              <a:t>Leaders frequently need to make decisions, some of which will be challenging and necessitate taking a calculated risk, and this requires courage.</a:t>
            </a:r>
          </a:p>
          <a:p>
            <a:r>
              <a:rPr lang="en-US" dirty="0"/>
              <a:t>Courage also means standing by your values and your team and defending them in front of others when necessary.</a:t>
            </a:r>
          </a:p>
          <a:p>
            <a:r>
              <a:rPr lang="en-US" b="1" dirty="0"/>
              <a:t>18. Organizational citizenship behavior</a:t>
            </a:r>
          </a:p>
          <a:p>
            <a:r>
              <a:rPr lang="en-US" dirty="0">
                <a:hlinkClick r:id="rId11"/>
              </a:rPr>
              <a:t>Organizational citizenship behavior</a:t>
            </a:r>
            <a:r>
              <a:rPr lang="en-US" dirty="0"/>
              <a:t> (OCB) describes all the positive and constructive employee actions and behaviors that aren’t part of their formal job description. It’s anything that employees do, out of their own free will, that supports their colleagues and benefits the organization as a whole.</a:t>
            </a:r>
          </a:p>
          <a:p>
            <a:r>
              <a:rPr lang="en-US" dirty="0"/>
              <a:t>The five most common types of OCB are:</a:t>
            </a:r>
          </a:p>
          <a:p>
            <a:r>
              <a:rPr lang="en-US" b="1" dirty="0"/>
              <a:t>Altruism</a:t>
            </a:r>
            <a:r>
              <a:rPr lang="en-US" dirty="0"/>
              <a:t>: When an employee helps or assists another employee without expecting anything in return.  </a:t>
            </a:r>
          </a:p>
          <a:p>
            <a:r>
              <a:rPr lang="en-US" b="1" dirty="0"/>
              <a:t>Courtesy</a:t>
            </a:r>
            <a:r>
              <a:rPr lang="en-US" dirty="0"/>
              <a:t>: Polite and considerate behavior towards other people. Examples of courtesy at work include saying good morning, asking a co-worker how their holiday was, how their kids are doing, how a project they’re currently working on is going, etc.</a:t>
            </a:r>
          </a:p>
          <a:p>
            <a:r>
              <a:rPr lang="en-US" b="1" dirty="0"/>
              <a:t>Sportsmanship</a:t>
            </a:r>
            <a:r>
              <a:rPr lang="en-US" dirty="0"/>
              <a:t>: Being able to deal with situations that don’t go as planned and not demonstrate negative behavior when that happens.</a:t>
            </a:r>
          </a:p>
          <a:p>
            <a:r>
              <a:rPr lang="en-US" b="1" dirty="0"/>
              <a:t>Conscientiousness</a:t>
            </a:r>
            <a:r>
              <a:rPr lang="en-US" dirty="0"/>
              <a:t>: Employees don’t just show up on time and stick to deadlines but also plan ahead before they go on holiday so that their colleagues won’t be drowning trying to manage their workload.</a:t>
            </a:r>
          </a:p>
          <a:p>
            <a:r>
              <a:rPr lang="en-US" b="1" dirty="0"/>
              <a:t>Civic virtue</a:t>
            </a:r>
            <a:r>
              <a:rPr lang="en-US" dirty="0"/>
              <a:t>: How an employee supports their company when they’re not in an official capacity. Civic virtue can be demonstrated by employees signing up for business events such as fundraisers or running a marathon for a charity with a team of co-workers.</a:t>
            </a:r>
          </a:p>
          <a:p>
            <a:r>
              <a:rPr lang="en-US" dirty="0"/>
              <a:t>Leaders must set a good example to inspire others, and one way to do so is by demonstrating the OCB they would like to see in others. </a:t>
            </a:r>
          </a:p>
          <a:p>
            <a:endParaRPr lang="pl-PL" dirty="0"/>
          </a:p>
        </p:txBody>
      </p:sp>
      <p:sp>
        <p:nvSpPr>
          <p:cNvPr id="4" name="Symbol zastępczy numeru slajdu 3">
            <a:extLst>
              <a:ext uri="{FF2B5EF4-FFF2-40B4-BE49-F238E27FC236}">
                <a16:creationId xmlns:a16="http://schemas.microsoft.com/office/drawing/2014/main" id="{D6ABA8CF-26D9-27AC-470F-915A6A7C7F5B}"/>
              </a:ext>
            </a:extLst>
          </p:cNvPr>
          <p:cNvSpPr>
            <a:spLocks noGrp="1"/>
          </p:cNvSpPr>
          <p:nvPr>
            <p:ph type="sldNum" sz="quarter" idx="5"/>
          </p:nvPr>
        </p:nvSpPr>
        <p:spPr/>
        <p:txBody>
          <a:bodyPr/>
          <a:lstStyle/>
          <a:p>
            <a:fld id="{B8398A48-945F-4E39-867F-BAC56B9C7658}" type="slidenum">
              <a:rPr lang="sr-Latn-RS" smtClean="0"/>
              <a:t>50</a:t>
            </a:fld>
            <a:endParaRPr lang="sr-Latn-RS"/>
          </a:p>
        </p:txBody>
      </p:sp>
    </p:spTree>
    <p:extLst>
      <p:ext uri="{BB962C8B-B14F-4D97-AF65-F5344CB8AC3E}">
        <p14:creationId xmlns:p14="http://schemas.microsoft.com/office/powerpoint/2010/main" val="461475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9</a:t>
            </a:fld>
            <a:endParaRPr lang="sr-Latn-RS"/>
          </a:p>
        </p:txBody>
      </p:sp>
    </p:spTree>
    <p:extLst>
      <p:ext uri="{BB962C8B-B14F-4D97-AF65-F5344CB8AC3E}">
        <p14:creationId xmlns:p14="http://schemas.microsoft.com/office/powerpoint/2010/main" val="2761487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I </a:t>
            </a:r>
            <a:r>
              <a:rPr lang="pl-PL" dirty="0" err="1"/>
              <a:t>will</a:t>
            </a:r>
            <a:r>
              <a:rPr lang="pl-PL" dirty="0"/>
              <a:t> </a:t>
            </a:r>
            <a:r>
              <a:rPr lang="pl-PL" dirty="0" err="1"/>
              <a:t>tel</a:t>
            </a:r>
            <a:r>
              <a:rPr lang="pl-PL" dirty="0"/>
              <a:t> </a:t>
            </a:r>
            <a:r>
              <a:rPr lang="pl-PL" dirty="0" err="1"/>
              <a:t>you</a:t>
            </a:r>
            <a:r>
              <a:rPr lang="pl-PL" dirty="0"/>
              <a:t> </a:t>
            </a:r>
            <a:r>
              <a:rPr lang="pl-PL" dirty="0" err="1"/>
              <a:t>haw</a:t>
            </a:r>
            <a:r>
              <a:rPr lang="pl-PL" dirty="0"/>
              <a:t> </a:t>
            </a:r>
            <a:r>
              <a:rPr lang="pl-PL" dirty="0" err="1"/>
              <a:t>it</a:t>
            </a:r>
            <a:r>
              <a:rPr lang="pl-PL" dirty="0"/>
              <a:t> </a:t>
            </a:r>
            <a:r>
              <a:rPr lang="pl-PL" dirty="0" err="1"/>
              <a:t>is</a:t>
            </a:r>
            <a:r>
              <a:rPr lang="pl-PL" dirty="0"/>
              <a:t> in Poland, </a:t>
            </a:r>
            <a:r>
              <a:rPr lang="pl-PL" dirty="0" err="1"/>
              <a:t>you</a:t>
            </a:r>
            <a:r>
              <a:rPr lang="pl-PL" dirty="0"/>
              <a:t> </a:t>
            </a:r>
            <a:r>
              <a:rPr lang="pl-PL" dirty="0" err="1"/>
              <a:t>tell</a:t>
            </a:r>
            <a:r>
              <a:rPr lang="pl-PL" dirty="0"/>
              <a:t> me, </a:t>
            </a:r>
            <a:r>
              <a:rPr lang="pl-PL" dirty="0" err="1"/>
              <a:t>how</a:t>
            </a:r>
            <a:r>
              <a:rPr lang="pl-PL" dirty="0"/>
              <a:t> </a:t>
            </a:r>
            <a:r>
              <a:rPr lang="pl-PL" dirty="0" err="1"/>
              <a:t>it</a:t>
            </a:r>
            <a:r>
              <a:rPr lang="pl-PL" dirty="0"/>
              <a:t> </a:t>
            </a:r>
            <a:r>
              <a:rPr lang="pl-PL" dirty="0" err="1"/>
              <a:t>is</a:t>
            </a:r>
            <a:r>
              <a:rPr lang="pl-PL" dirty="0"/>
              <a:t> na </a:t>
            </a:r>
            <a:r>
              <a:rPr lang="pl-PL" dirty="0" err="1"/>
              <a:t>MonteNego</a:t>
            </a:r>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51</a:t>
            </a:fld>
            <a:endParaRPr lang="sr-Latn-RS"/>
          </a:p>
        </p:txBody>
      </p:sp>
    </p:spTree>
    <p:extLst>
      <p:ext uri="{BB962C8B-B14F-4D97-AF65-F5344CB8AC3E}">
        <p14:creationId xmlns:p14="http://schemas.microsoft.com/office/powerpoint/2010/main" val="4848557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77F61-EC89-F026-AD66-3FA62A301A30}"/>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E652EC56-0FA5-97B6-594A-87CA8340DBC5}"/>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FFF4B390-D755-F987-F94D-6200DD4F4F31}"/>
              </a:ext>
            </a:extLst>
          </p:cNvPr>
          <p:cNvSpPr>
            <a:spLocks noGrp="1"/>
          </p:cNvSpPr>
          <p:nvPr>
            <p:ph type="body" idx="1"/>
          </p:nvPr>
        </p:nvSpPr>
        <p:spPr/>
        <p:txBody>
          <a:bodyPr/>
          <a:lstStyle/>
          <a:p>
            <a:r>
              <a:rPr lang="pl-PL" dirty="0"/>
              <a:t>I </a:t>
            </a:r>
            <a:r>
              <a:rPr lang="pl-PL" dirty="0" err="1"/>
              <a:t>will</a:t>
            </a:r>
            <a:r>
              <a:rPr lang="pl-PL" dirty="0"/>
              <a:t> </a:t>
            </a:r>
            <a:r>
              <a:rPr lang="pl-PL" dirty="0" err="1"/>
              <a:t>tel</a:t>
            </a:r>
            <a:r>
              <a:rPr lang="pl-PL" dirty="0"/>
              <a:t> </a:t>
            </a:r>
            <a:r>
              <a:rPr lang="pl-PL" dirty="0" err="1"/>
              <a:t>you</a:t>
            </a:r>
            <a:r>
              <a:rPr lang="pl-PL" dirty="0"/>
              <a:t> </a:t>
            </a:r>
            <a:r>
              <a:rPr lang="pl-PL" dirty="0" err="1"/>
              <a:t>haw</a:t>
            </a:r>
            <a:r>
              <a:rPr lang="pl-PL" dirty="0"/>
              <a:t> </a:t>
            </a:r>
            <a:r>
              <a:rPr lang="pl-PL" dirty="0" err="1"/>
              <a:t>it</a:t>
            </a:r>
            <a:r>
              <a:rPr lang="pl-PL" dirty="0"/>
              <a:t> </a:t>
            </a:r>
            <a:r>
              <a:rPr lang="pl-PL" dirty="0" err="1"/>
              <a:t>is</a:t>
            </a:r>
            <a:r>
              <a:rPr lang="pl-PL" dirty="0"/>
              <a:t> in Poland, </a:t>
            </a:r>
            <a:r>
              <a:rPr lang="pl-PL" dirty="0" err="1"/>
              <a:t>you</a:t>
            </a:r>
            <a:r>
              <a:rPr lang="pl-PL" dirty="0"/>
              <a:t> </a:t>
            </a:r>
            <a:r>
              <a:rPr lang="pl-PL" dirty="0" err="1"/>
              <a:t>tell</a:t>
            </a:r>
            <a:r>
              <a:rPr lang="pl-PL" dirty="0"/>
              <a:t> me, </a:t>
            </a:r>
            <a:r>
              <a:rPr lang="pl-PL" dirty="0" err="1"/>
              <a:t>how</a:t>
            </a:r>
            <a:r>
              <a:rPr lang="pl-PL" dirty="0"/>
              <a:t> </a:t>
            </a:r>
            <a:r>
              <a:rPr lang="pl-PL" dirty="0" err="1"/>
              <a:t>it</a:t>
            </a:r>
            <a:r>
              <a:rPr lang="pl-PL" dirty="0"/>
              <a:t> </a:t>
            </a:r>
            <a:r>
              <a:rPr lang="pl-PL" dirty="0" err="1"/>
              <a:t>is</a:t>
            </a:r>
            <a:r>
              <a:rPr lang="pl-PL" dirty="0"/>
              <a:t> na </a:t>
            </a:r>
            <a:r>
              <a:rPr lang="pl-PL" dirty="0" err="1"/>
              <a:t>MonteNego</a:t>
            </a:r>
            <a:endParaRPr lang="pl-PL" dirty="0"/>
          </a:p>
        </p:txBody>
      </p:sp>
      <p:sp>
        <p:nvSpPr>
          <p:cNvPr id="4" name="Symbol zastępczy numeru slajdu 3">
            <a:extLst>
              <a:ext uri="{FF2B5EF4-FFF2-40B4-BE49-F238E27FC236}">
                <a16:creationId xmlns:a16="http://schemas.microsoft.com/office/drawing/2014/main" id="{500D5A0B-6198-CD26-4BCB-2F0A349FC964}"/>
              </a:ext>
            </a:extLst>
          </p:cNvPr>
          <p:cNvSpPr>
            <a:spLocks noGrp="1"/>
          </p:cNvSpPr>
          <p:nvPr>
            <p:ph type="sldNum" sz="quarter" idx="5"/>
          </p:nvPr>
        </p:nvSpPr>
        <p:spPr/>
        <p:txBody>
          <a:bodyPr/>
          <a:lstStyle/>
          <a:p>
            <a:fld id="{B8398A48-945F-4E39-867F-BAC56B9C7658}" type="slidenum">
              <a:rPr lang="sr-Latn-RS" smtClean="0"/>
              <a:t>52</a:t>
            </a:fld>
            <a:endParaRPr lang="sr-Latn-RS"/>
          </a:p>
        </p:txBody>
      </p:sp>
    </p:spTree>
    <p:extLst>
      <p:ext uri="{BB962C8B-B14F-4D97-AF65-F5344CB8AC3E}">
        <p14:creationId xmlns:p14="http://schemas.microsoft.com/office/powerpoint/2010/main" val="4435380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dirty="0"/>
              <a:t>Mastering effective people management is essential to retain employees, maintain productivity and engagement and boost business performance. Yet, </a:t>
            </a:r>
            <a:r>
              <a:rPr lang="en-US" dirty="0">
                <a:hlinkClick r:id="rId3"/>
              </a:rPr>
              <a:t>50% of employees</a:t>
            </a:r>
            <a:r>
              <a:rPr lang="en-US" dirty="0"/>
              <a:t> have quit a job to get away from their manager, and </a:t>
            </a:r>
            <a:r>
              <a:rPr lang="en-US" dirty="0">
                <a:hlinkClick r:id="rId4"/>
              </a:rPr>
              <a:t>69% of managers</a:t>
            </a:r>
            <a:r>
              <a:rPr lang="en-US" dirty="0"/>
              <a:t> often feel uncomfortable communicating with their employees and giving feedback on performance. This suggests that people management in organizations is often lacking.</a:t>
            </a:r>
          </a:p>
          <a:p>
            <a:r>
              <a:rPr lang="en-US" dirty="0"/>
              <a:t>Let’s explore what people management is and why it matters, the challenges of people management, and the top people management skills that matter for both people managers and HR professionals.</a:t>
            </a:r>
          </a:p>
          <a:p>
            <a:r>
              <a:rPr lang="en-US" i="1" dirty="0" err="1"/>
              <a:t>Contents</a:t>
            </a:r>
            <a:r>
              <a:rPr lang="en-US" dirty="0" err="1">
                <a:hlinkClick r:id="rId5"/>
              </a:rPr>
              <a:t>What</a:t>
            </a:r>
            <a:r>
              <a:rPr lang="en-US" dirty="0">
                <a:hlinkClick r:id="rId5"/>
              </a:rPr>
              <a:t> is people </a:t>
            </a:r>
            <a:r>
              <a:rPr lang="en-US" dirty="0" err="1">
                <a:hlinkClick r:id="rId5"/>
              </a:rPr>
              <a:t>management?</a:t>
            </a:r>
            <a:r>
              <a:rPr lang="en-US" dirty="0" err="1">
                <a:hlinkClick r:id="rId6"/>
              </a:rPr>
              <a:t>The</a:t>
            </a:r>
            <a:r>
              <a:rPr lang="en-US" dirty="0">
                <a:hlinkClick r:id="rId6"/>
              </a:rPr>
              <a:t> importance of people </a:t>
            </a:r>
            <a:r>
              <a:rPr lang="en-US" dirty="0" err="1">
                <a:hlinkClick r:id="rId6"/>
              </a:rPr>
              <a:t>management</a:t>
            </a:r>
            <a:r>
              <a:rPr lang="en-US" dirty="0" err="1">
                <a:hlinkClick r:id="rId7"/>
              </a:rPr>
              <a:t>People</a:t>
            </a:r>
            <a:r>
              <a:rPr lang="en-US" dirty="0">
                <a:hlinkClick r:id="rId7"/>
              </a:rPr>
              <a:t> management </a:t>
            </a:r>
            <a:r>
              <a:rPr lang="en-US" dirty="0" err="1">
                <a:hlinkClick r:id="rId7"/>
              </a:rPr>
              <a:t>challenges</a:t>
            </a:r>
            <a:r>
              <a:rPr lang="en-US" dirty="0" err="1">
                <a:hlinkClick r:id="rId8"/>
              </a:rPr>
              <a:t>Key</a:t>
            </a:r>
            <a:r>
              <a:rPr lang="en-US" dirty="0">
                <a:hlinkClick r:id="rId8"/>
              </a:rPr>
              <a:t> components of an impactful people management strategy</a:t>
            </a:r>
            <a:r>
              <a:rPr lang="en-US" dirty="0">
                <a:hlinkClick r:id="rId9"/>
              </a:rPr>
              <a:t>10 top people management </a:t>
            </a:r>
            <a:r>
              <a:rPr lang="en-US" dirty="0" err="1">
                <a:hlinkClick r:id="rId9"/>
              </a:rPr>
              <a:t>skills</a:t>
            </a:r>
            <a:r>
              <a:rPr lang="en-US" dirty="0" err="1">
                <a:hlinkClick r:id="rId10"/>
              </a:rPr>
              <a:t>FAQ</a:t>
            </a:r>
            <a:endParaRPr lang="en-US" dirty="0"/>
          </a:p>
          <a:p>
            <a:r>
              <a:rPr lang="en-US" b="1" dirty="0"/>
              <a:t>What is people management?</a:t>
            </a:r>
          </a:p>
          <a:p>
            <a:r>
              <a:rPr lang="en-US" dirty="0"/>
              <a:t>People management centers on leading, training, developing, motivating, and day-to-day management of employees to support the overall goals and mission of the organization. People management responsibilities encompass all people-related tasks, including recruitment, onboarding, training and development, performance management, employee engagement, and compensation and benefits.</a:t>
            </a:r>
          </a:p>
          <a:p>
            <a:r>
              <a:rPr lang="en-US" dirty="0"/>
              <a:t>Usually, line managers are responsible for people management in their departments, with the HR department providing guidance and assistance. HR professionals work alongside team managers to help provide feedback and leadership to employees to enable them to work cohesively with the team and meet their career goals.</a:t>
            </a:r>
          </a:p>
          <a:p>
            <a:br>
              <a:rPr lang="en-US" dirty="0"/>
            </a:br>
            <a:endParaRPr lang="en-US" dirty="0"/>
          </a:p>
          <a:p>
            <a:r>
              <a:rPr lang="en-US" b="1" dirty="0"/>
              <a:t>The importance of people management</a:t>
            </a:r>
          </a:p>
          <a:p>
            <a:r>
              <a:rPr lang="en-US" dirty="0"/>
              <a:t>People are the heart of every organization, which is why effective people management is so important. Here are some of the ways that strong people management skills can benefit your employees and your organization. </a:t>
            </a:r>
          </a:p>
          <a:p>
            <a:r>
              <a:rPr lang="en-US" b="1" dirty="0"/>
              <a:t>Retaining employees</a:t>
            </a:r>
            <a:r>
              <a:rPr lang="en-US" dirty="0"/>
              <a:t> – As we’ve already mentioned, statistics show that people don’t leave a company or a job; they leave a poor manager. The reverse of this is that people always remember a truly great manager who was easy to work with, helped them reach their goals, and genuinely valued them. Effective people managers will help you increase your chances of retaining top talent. </a:t>
            </a:r>
          </a:p>
          <a:p>
            <a:r>
              <a:rPr lang="en-US" b="1" dirty="0"/>
              <a:t>Stimulating productivity, engagement, and performance</a:t>
            </a:r>
            <a:r>
              <a:rPr lang="en-US" dirty="0"/>
              <a:t> – When employees feel valued and cared for, are recognized and rewarded for good work, and understand the role they play within the organization and how to progress in their career, they are much more likely to be engaged at work and perform at their best.</a:t>
            </a:r>
          </a:p>
          <a:p>
            <a:r>
              <a:rPr lang="en-US" b="1" dirty="0"/>
              <a:t>Creating a positive and supportive workplace environment</a:t>
            </a:r>
            <a:r>
              <a:rPr lang="en-US" dirty="0"/>
              <a:t> – Effective people management leads to employees who feel supported, who are then more likely to be happy, engaged, and have a positive attitude at work. That contributes to a positive workplace atmosphere for everyone. </a:t>
            </a:r>
          </a:p>
          <a:p>
            <a:r>
              <a:rPr lang="en-US" b="1" dirty="0"/>
              <a:t>Conflict resolution</a:t>
            </a:r>
            <a:r>
              <a:rPr lang="en-US" dirty="0"/>
              <a:t> – People management skills enable managers and HR to have open and direct conversations with employees. Team managers and HR professionals can navigate conflict and address any issues sooner rather than later to reduce </a:t>
            </a:r>
            <a:r>
              <a:rPr lang="en-US" dirty="0">
                <a:hlinkClick r:id="rId11"/>
              </a:rPr>
              <a:t>dysfunctional conflict</a:t>
            </a:r>
            <a:r>
              <a:rPr lang="en-US" dirty="0"/>
              <a:t> at work. </a:t>
            </a:r>
          </a:p>
          <a:p>
            <a:r>
              <a:rPr lang="en-US" b="1" dirty="0"/>
              <a:t>Skills development</a:t>
            </a:r>
            <a:r>
              <a:rPr lang="en-US" dirty="0"/>
              <a:t> – Good managers help employees develop in their careers and gain the skills and confidence they need to meet their personal and professional goals, which also benefit the organization. </a:t>
            </a:r>
          </a:p>
          <a:p>
            <a:r>
              <a:rPr lang="en-US" b="1" dirty="0"/>
              <a:t>More effective collaboration</a:t>
            </a:r>
            <a:r>
              <a:rPr lang="en-US" dirty="0"/>
              <a:t> – Leaders with strong people management skills are better able to manage their teams, meet objectives, and foster an engaged and collaborative team environment. </a:t>
            </a:r>
          </a:p>
          <a:p>
            <a:r>
              <a:rPr lang="en-US" b="1" dirty="0"/>
              <a:t>Boosting business performance</a:t>
            </a:r>
            <a:r>
              <a:rPr lang="en-US" dirty="0"/>
              <a:t> – The ultimate goal of people management is to meet the goals and mission of the organization. When people are managed effectively, they are better equipped to succeed in their role and contribute to these goals.  </a:t>
            </a:r>
          </a:p>
          <a:p>
            <a:r>
              <a:rPr lang="en-US" b="1" dirty="0"/>
              <a:t>People management challenges</a:t>
            </a:r>
          </a:p>
          <a:p>
            <a:r>
              <a:rPr lang="en-US" dirty="0"/>
              <a:t>People management presents managers and HR with a unique set of challenges, the primary one being the conflict between advocating for employees while simultaneously striving to meet business objectives. Let’s explore some of the common challenges in more detail. </a:t>
            </a:r>
          </a:p>
          <a:p>
            <a:r>
              <a:rPr lang="en-US" b="1" dirty="0"/>
              <a:t>Lack of people management skills</a:t>
            </a:r>
            <a:r>
              <a:rPr lang="en-US" dirty="0"/>
              <a:t> – One of the main challenges in people management is a lack of skills and knowledge in how to nurture and champion people and bring out the best in them at work. Often, managers desire stronger relationships with their team but lack the skills needed. </a:t>
            </a:r>
          </a:p>
          <a:p>
            <a:r>
              <a:rPr lang="en-US" b="1" dirty="0"/>
              <a:t>Lack of consistency and transparency in managing people</a:t>
            </a:r>
            <a:r>
              <a:rPr lang="en-US" dirty="0"/>
              <a:t> – People managers often struggle to be consistent because they don’t have a clear set of guidelines to follow. That results in a lack of consistency in managing people. There’s also a lack of knowing how to effectively deal with conflict and address poor performance. For this reason, many managers skirt the issue and are not open and honest with their employees. </a:t>
            </a:r>
          </a:p>
          <a:p>
            <a:r>
              <a:rPr lang="en-US" b="1" dirty="0"/>
              <a:t>Communication issues</a:t>
            </a:r>
            <a:r>
              <a:rPr lang="en-US" dirty="0"/>
              <a:t> – There’s a natural distance between managers and their teams, but if they don’t craft the skills to bridge this gap, it will result in poor communication. Employees will feel like they aren’t listened to or valued. This can have a negative effect on team morale as well as business operations. Employees need to have an open line of communication with their managers, know what is expected of them, and be kept up on their progress and any changes occurring in the business that affect them. </a:t>
            </a:r>
          </a:p>
          <a:p>
            <a:r>
              <a:rPr lang="en-US" b="1" dirty="0"/>
              <a:t>Balancing team and individual needs</a:t>
            </a:r>
            <a:r>
              <a:rPr lang="en-US" dirty="0"/>
              <a:t> – Another challenge of people management is being able to balance the needs of each employee as well as the whole team and the wider business. Every employee will have slightly different goals, communication styles, personalities, and ways of working. Successful managers are able to connect with people from a wide variety of backgrounds and meet their needs while empowering them to play a larger role in the goals of the organization. </a:t>
            </a:r>
          </a:p>
          <a:p>
            <a:r>
              <a:rPr lang="en-US" b="1" dirty="0"/>
              <a:t>Managing change</a:t>
            </a:r>
            <a:r>
              <a:rPr lang="en-US" dirty="0"/>
              <a:t> – Employees are often the last people to find out when someone is leaving the company for a new role, being made redundant, moving teams, being promoted, a new employee is joining the team, or a new department is being created. At the same time, managers may not know the full story and may also be kept in the dark until the department heads or business leaders have made the final decision. But when managers withhold this information from their team, it leads to mistrust and confusion.</a:t>
            </a:r>
          </a:p>
          <a:p>
            <a:r>
              <a:rPr lang="en-US" b="1" dirty="0"/>
              <a:t>Key components of an impactful people management strategy</a:t>
            </a:r>
          </a:p>
          <a:p>
            <a:r>
              <a:rPr lang="en-US" dirty="0"/>
              <a:t>There are </a:t>
            </a:r>
            <a:r>
              <a:rPr lang="en-US" dirty="0">
                <a:hlinkClick r:id="rId12"/>
              </a:rPr>
              <a:t>5 Cs</a:t>
            </a:r>
            <a:r>
              <a:rPr lang="en-US" dirty="0"/>
              <a:t> that form the base of effective people management strategies. These are Clarity, Context, Consistency, Courage, and Commitment.</a:t>
            </a:r>
          </a:p>
          <a:p>
            <a:r>
              <a:rPr lang="en-US" dirty="0"/>
              <a:t>Let’s explore each of these in more detail and how they can help you address the challenges and achieve desired results in your people management strategy.</a:t>
            </a:r>
          </a:p>
          <a:p>
            <a:r>
              <a:rPr lang="en-US" b="1" dirty="0"/>
              <a:t>Clarity</a:t>
            </a:r>
          </a:p>
          <a:p>
            <a:r>
              <a:rPr lang="en-US" dirty="0"/>
              <a:t>People management is about being able to give people clear instructions so that they understand </a:t>
            </a:r>
            <a:r>
              <a:rPr lang="en-US" i="1" dirty="0"/>
              <a:t>what </a:t>
            </a:r>
            <a:r>
              <a:rPr lang="en-US" dirty="0"/>
              <a:t>they need to do, </a:t>
            </a:r>
            <a:r>
              <a:rPr lang="en-US" i="1" dirty="0"/>
              <a:t>how </a:t>
            </a:r>
            <a:r>
              <a:rPr lang="en-US" dirty="0"/>
              <a:t>to do it, and </a:t>
            </a:r>
            <a:r>
              <a:rPr lang="en-US" i="1" dirty="0"/>
              <a:t>why </a:t>
            </a:r>
            <a:r>
              <a:rPr lang="en-US" dirty="0"/>
              <a:t>it matters. Poor communication leads to a lack of clarity, having a negative effect on the manager-employee relationship. What’s more, it contributes to disengagement.</a:t>
            </a:r>
          </a:p>
          <a:p>
            <a:r>
              <a:rPr lang="en-US" dirty="0"/>
              <a:t>When employees know what is expected of them and how their role contributes to the bigger goals of the organization, they are more likely to be engaged and productive at work. This helps to retain employees and stimulate performance. </a:t>
            </a:r>
          </a:p>
          <a:p>
            <a:r>
              <a:rPr lang="en-US" b="1" dirty="0"/>
              <a:t>Context</a:t>
            </a:r>
          </a:p>
          <a:p>
            <a:r>
              <a:rPr lang="en-US" dirty="0"/>
              <a:t>When managing people, all situations and circumstances should be looked at in the context of the bigger picture. For example, if one of your top employees suddenly seems disengaged at work and is missing deadlines, rather than issuing a formal warning, or worse, demoting them, a manager with strong people management skills would sit down in private with them and ask them if everything is okay, or if they need any help with anything. </a:t>
            </a:r>
          </a:p>
          <a:p>
            <a:r>
              <a:rPr lang="en-US" dirty="0"/>
              <a:t>Another example is in the case of someone moving teams or a new employee joining the team. A manager who understands the nuance of context may decide to share this news early on with the people who it directly affects and then a little later with people who are not directly affected day-to-day by this change. </a:t>
            </a:r>
          </a:p>
          <a:p>
            <a:r>
              <a:rPr lang="en-US" dirty="0"/>
              <a:t>Context is also critical when conducting an </a:t>
            </a:r>
            <a:r>
              <a:rPr lang="en-US" dirty="0">
                <a:hlinkClick r:id="rId13"/>
              </a:rPr>
              <a:t>investigation</a:t>
            </a:r>
            <a:r>
              <a:rPr lang="en-US" dirty="0"/>
              <a:t>, for instance, as a part of a </a:t>
            </a:r>
            <a:r>
              <a:rPr lang="en-US" dirty="0">
                <a:hlinkClick r:id="rId14"/>
              </a:rPr>
              <a:t>grievance procedure</a:t>
            </a:r>
            <a:r>
              <a:rPr lang="en-US" dirty="0"/>
              <a:t>. Nothing happens in a vacuum, and a fair investigation looks both at the context of the situation and the content.</a:t>
            </a:r>
          </a:p>
          <a:p>
            <a:r>
              <a:rPr lang="en-US" b="1" dirty="0"/>
              <a:t>Consistency</a:t>
            </a:r>
          </a:p>
          <a:p>
            <a:r>
              <a:rPr lang="en-US" dirty="0"/>
              <a:t>Besides resolving workplace conflict and other issues, there are other circumstances where consistency is essential. For example, </a:t>
            </a:r>
            <a:r>
              <a:rPr lang="en-US" dirty="0">
                <a:hlinkClick r:id="rId15"/>
              </a:rPr>
              <a:t>performance appraisals</a:t>
            </a:r>
            <a:r>
              <a:rPr lang="en-US" dirty="0"/>
              <a:t> should happen regularly and on time and follow the same procedure. All employees should be given equitable opportunities to learn, develop, and progress in their career.</a:t>
            </a:r>
          </a:p>
          <a:p>
            <a:r>
              <a:rPr lang="en-US" dirty="0"/>
              <a:t>Consistency in people processes helps mitigate feelings of bias or favoritism, boosts employee morale, and promotes a transparent work environment.</a:t>
            </a:r>
          </a:p>
          <a:p>
            <a:r>
              <a:rPr lang="en-US" b="1" dirty="0"/>
              <a:t>Courage</a:t>
            </a:r>
          </a:p>
          <a:p>
            <a:r>
              <a:rPr lang="en-US" dirty="0"/>
              <a:t>It can be challenging to sit down with an employee and tell them they need to make some changes. It can feel awkward and uncomfortable to let someone know their behavior is inappropriate. People managers who lack adequate training and skills often fear these conversations.</a:t>
            </a:r>
          </a:p>
          <a:p>
            <a:r>
              <a:rPr lang="en-US" dirty="0"/>
              <a:t>People managers must also decide who to promote, who to rate “fails to meet expectations,” and sometimes </a:t>
            </a:r>
            <a:r>
              <a:rPr lang="en-US" dirty="0">
                <a:hlinkClick r:id="rId16"/>
              </a:rPr>
              <a:t>terminate an employee</a:t>
            </a:r>
            <a:r>
              <a:rPr lang="en-US" dirty="0"/>
              <a:t> for poor performance. While it may seem kind to ignore employees’ faults and failings, HR and managers have a responsibility towards the company and the other employees. The courage to do what is right is critical in any effective people management strategy.</a:t>
            </a:r>
          </a:p>
          <a:p>
            <a:r>
              <a:rPr lang="en-US" b="1" dirty="0"/>
              <a:t>Commitment</a:t>
            </a:r>
          </a:p>
          <a:p>
            <a:r>
              <a:rPr lang="en-US" dirty="0"/>
              <a:t>Good management doesn’t happen overnight. It takes hard work and patience and requires training and mentoring. Being committed to managing people effectively is a never-ending process that begins during the hiring process and only ends after an employee has exited the company.</a:t>
            </a:r>
          </a:p>
          <a:p>
            <a:r>
              <a:rPr lang="en-US" dirty="0"/>
              <a:t>Commitment to both employees and the organization’s mission is essential in building an engaged, collaborative team and a positive work environment where everyone plays their role in achieving key goals.</a:t>
            </a:r>
          </a:p>
          <a:p>
            <a:br>
              <a:rPr lang="en-US" dirty="0"/>
            </a:br>
            <a:endParaRPr lang="en-US" dirty="0"/>
          </a:p>
          <a:p>
            <a:r>
              <a:rPr lang="en-US" b="1" dirty="0"/>
              <a:t>10 top people management skills</a:t>
            </a:r>
          </a:p>
          <a:p>
            <a:r>
              <a:rPr lang="en-US" dirty="0"/>
              <a:t>Line managers need to develop people management skills to effectively lead their teams. These skills are also essential for HR professionals to be able to become subject matter experts on people management and guide their organization’s managers.</a:t>
            </a:r>
          </a:p>
          <a:p>
            <a:r>
              <a:rPr lang="en-US" dirty="0"/>
              <a:t>Here are the most important people management skills (in no particular order):</a:t>
            </a:r>
          </a:p>
          <a:p>
            <a:r>
              <a:rPr lang="en-US" b="1" dirty="0"/>
              <a:t>1. Managing by performance</a:t>
            </a:r>
          </a:p>
          <a:p>
            <a:r>
              <a:rPr lang="en-US" dirty="0"/>
              <a:t>Management by performance means focusing on output and outcome. In other words, it emphasizes the results achieved rather than the hours worked or physical presence in an office. What does that mean in practice? </a:t>
            </a:r>
          </a:p>
          <a:p>
            <a:r>
              <a:rPr lang="en-US" dirty="0"/>
              <a:t>During the pandemic, everyone who could began to work at home. That forced managers to learn how to judge performance not by face-to-face interactions and contact time but by the employee’s results.</a:t>
            </a:r>
          </a:p>
          <a:p>
            <a:r>
              <a:rPr lang="en-US" dirty="0"/>
              <a:t>It’s imperative for HR and managers to collaboratively set clear performance metrics with employees, providing a transparent framework for understanding achievements and areas for growth. That ultimately empowers individuals to drive their career progression.</a:t>
            </a:r>
          </a:p>
          <a:p>
            <a:r>
              <a:rPr lang="en-US" b="1" dirty="0"/>
              <a:t>2. Planning</a:t>
            </a:r>
          </a:p>
          <a:p>
            <a:r>
              <a:rPr lang="en-US" dirty="0"/>
              <a:t>It may seem difficult to plan in this rapidly changing landscape, but people management requires managers and HR to plan for multiple contingencies.</a:t>
            </a:r>
          </a:p>
          <a:p>
            <a:r>
              <a:rPr lang="en-US" dirty="0"/>
              <a:t>Planning is also an important skill in staying organized and ensuring employees are able to navigate and prioritize their workload and manage any structural or operational changes that occur. </a:t>
            </a:r>
          </a:p>
          <a:p>
            <a:r>
              <a:rPr lang="en-US" b="1" dirty="0"/>
              <a:t>3. Mentoring</a:t>
            </a:r>
          </a:p>
          <a:p>
            <a:r>
              <a:rPr lang="en-US" dirty="0"/>
              <a:t>Most employees want to progress in their careers and will appreciate a manager who takes the time to </a:t>
            </a:r>
            <a:r>
              <a:rPr lang="en-US" dirty="0">
                <a:hlinkClick r:id="rId17"/>
              </a:rPr>
              <a:t>mentor</a:t>
            </a:r>
            <a:r>
              <a:rPr lang="en-US" dirty="0"/>
              <a:t> them and helps them succeed and fulfill their professional goals.</a:t>
            </a:r>
          </a:p>
          <a:p>
            <a:r>
              <a:rPr lang="en-US" dirty="0"/>
              <a:t>When an employee develops a mentor relationship with their manager (or someone else in the business), it makes them feel valued and increases engagement and retention. </a:t>
            </a:r>
          </a:p>
          <a:p>
            <a:r>
              <a:rPr lang="en-US" b="1" dirty="0"/>
              <a:t>4. Problem-solving</a:t>
            </a:r>
          </a:p>
          <a:p>
            <a:r>
              <a:rPr lang="en-US" dirty="0"/>
              <a:t>Complex problem-solving is one of the </a:t>
            </a:r>
            <a:r>
              <a:rPr lang="en-US" dirty="0">
                <a:hlinkClick r:id="rId18"/>
              </a:rPr>
              <a:t>top 10 in-demand skills</a:t>
            </a:r>
            <a:r>
              <a:rPr lang="en-US" dirty="0"/>
              <a:t>. The pandemic was an unusual yet monumental example of businesses needing to think outside of the box and solve a variety of unexpected problems. People had to learn how to telecommute, rearrange factory floors, work with masks, and comply with ever-changing government health regulations.</a:t>
            </a:r>
          </a:p>
          <a:p>
            <a:r>
              <a:rPr lang="en-US" dirty="0"/>
              <a:t>Even in more subdued times, problem-solving is a crucial skill in people management. Not only do you have to solve problems with projects, but you need to work together with employees to find solutions.</a:t>
            </a:r>
          </a:p>
          <a:p>
            <a:r>
              <a:rPr lang="en-US" b="1" dirty="0"/>
              <a:t>5. Communication</a:t>
            </a:r>
          </a:p>
          <a:p>
            <a:r>
              <a:rPr lang="en-US" dirty="0"/>
              <a:t>Communication skills are essential to good people management. Establishing a direct and open line of communication with all employees is essential to build trust and strong relationships. In such an environment, employees understand their role and are willing to go the extra mile at work to complete projects, make sales, and meet goals.</a:t>
            </a:r>
          </a:p>
          <a:p>
            <a:r>
              <a:rPr lang="en-US" b="1" dirty="0"/>
              <a:t>6. Giving feedback</a:t>
            </a:r>
          </a:p>
          <a:p>
            <a:r>
              <a:rPr lang="en-US" dirty="0"/>
              <a:t>Good people management requires managers to give feedback – whether it’s a conversation to recognize a job well done or a conversation to address poor performance.</a:t>
            </a:r>
          </a:p>
          <a:p>
            <a:r>
              <a:rPr lang="en-US" dirty="0"/>
              <a:t>If a manager allows an employee to make the same mistake repeatedly, it can negatively affect the wider business, and other employees may grow frustrated. Yet, </a:t>
            </a:r>
            <a:r>
              <a:rPr lang="en-US" dirty="0">
                <a:hlinkClick r:id="rId4"/>
              </a:rPr>
              <a:t>37% of managers</a:t>
            </a:r>
            <a:r>
              <a:rPr lang="en-US" dirty="0"/>
              <a:t> are uncomfortable giving direct feedback their team member might respond badly to.</a:t>
            </a:r>
          </a:p>
          <a:p>
            <a:r>
              <a:rPr lang="en-US" dirty="0"/>
              <a:t>On the other hand, if a manager ignores employees’ successes, employees will feel unappreciated. That often pushes them to look for new opportunities elsewhere. Good team leaders need to provide feedback in an accurate, kind, and timely way.</a:t>
            </a:r>
          </a:p>
          <a:p>
            <a:r>
              <a:rPr lang="en-US" b="1" dirty="0"/>
              <a:t>7. Receiving feedback</a:t>
            </a:r>
          </a:p>
          <a:p>
            <a:r>
              <a:rPr lang="en-US" dirty="0"/>
              <a:t>Good people management also means being able to actively listen to employees and receive feedback and constructive criticism.</a:t>
            </a:r>
          </a:p>
          <a:p>
            <a:r>
              <a:rPr lang="en-US" dirty="0"/>
              <a:t>Feedback should always be a two-way street, and being an effective people manager means being open to improving and learning new ways of managing that people respond well to. For example, people from different age groups and people who have different learning styles are likely to value different styles of communication.  </a:t>
            </a:r>
          </a:p>
          <a:p>
            <a:r>
              <a:rPr lang="en-US" b="1" dirty="0"/>
              <a:t>8. Creativity</a:t>
            </a:r>
          </a:p>
          <a:p>
            <a:r>
              <a:rPr lang="en-US" dirty="0"/>
              <a:t>Creativity is about the above-mentioned problem-solving, together with solution-finding, new product development, and feedback facilitating.</a:t>
            </a:r>
          </a:p>
          <a:p>
            <a:r>
              <a:rPr lang="en-US" dirty="0"/>
              <a:t>Good people managers will continue to find creative solutions to the situations they’re faced with at work. They also won’t be afraid to experiment with new ways of managing people and will be open to new ideas from their employees. </a:t>
            </a:r>
          </a:p>
          <a:p>
            <a:r>
              <a:rPr lang="en-US" b="1" dirty="0"/>
              <a:t>9. Understanding stakeholders</a:t>
            </a:r>
          </a:p>
          <a:p>
            <a:r>
              <a:rPr lang="en-US" dirty="0"/>
              <a:t>Understanding stakeholders ensures that team efforts are directed toward the most impactful areas. It involves recognizing their roles, influence, and priorities, taking into account the needs and expectations of all parties.</a:t>
            </a:r>
          </a:p>
          <a:p>
            <a:r>
              <a:rPr lang="en-US" dirty="0"/>
              <a:t>This skill enables managers to ensure that their efforts and those of their employees align with the broader organizational goals. It also helps prevent potential conflicts or misunderstandings.</a:t>
            </a:r>
          </a:p>
          <a:p>
            <a:r>
              <a:rPr lang="en-US" b="1" dirty="0"/>
              <a:t>10. Emotional intelligence</a:t>
            </a:r>
          </a:p>
          <a:p>
            <a:r>
              <a:rPr lang="en-US" dirty="0"/>
              <a:t>A people manager with emotional intelligence is observant and notices non-verbal cues that others may miss. Strong people management is about prioritizing employee wellness and work-life balance and paying attention to how employees are fairing at work. It’s about reading between the lines and taking a genuine interest in the welfare of people. </a:t>
            </a:r>
          </a:p>
          <a:p>
            <a:r>
              <a:rPr lang="en-US" dirty="0"/>
              <a:t>Someone with emotional intelligence also knows their own limitations and looks to work on their weaknesses.</a:t>
            </a:r>
          </a:p>
          <a:p>
            <a:br>
              <a:rPr lang="en-US" dirty="0"/>
            </a:br>
            <a:endParaRPr lang="en-US" dirty="0"/>
          </a:p>
          <a:p>
            <a:r>
              <a:rPr lang="en-US" b="1" dirty="0"/>
              <a:t>Wrapping up</a:t>
            </a:r>
          </a:p>
          <a:p>
            <a:r>
              <a:rPr lang="en-US" dirty="0"/>
              <a:t>Good people management is crucial for the engagement, retention, and professional development of your employees and is an essential part of a successful </a:t>
            </a:r>
            <a:r>
              <a:rPr lang="en-US" dirty="0">
                <a:hlinkClick r:id="rId19"/>
              </a:rPr>
              <a:t>talent management</a:t>
            </a:r>
            <a:r>
              <a:rPr lang="en-US" dirty="0"/>
              <a:t> strategy.</a:t>
            </a:r>
          </a:p>
          <a:p>
            <a:r>
              <a:rPr lang="en-US" dirty="0"/>
              <a:t>As Human Resources should be the expert on the people side of the business, they play an important role in providing guidance, direction, and training to those who are busy managing people on a daily basis and, by extension, the success of the business. </a:t>
            </a:r>
          </a:p>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53</a:t>
            </a:fld>
            <a:endParaRPr lang="sr-Latn-RS"/>
          </a:p>
        </p:txBody>
      </p:sp>
    </p:spTree>
    <p:extLst>
      <p:ext uri="{BB962C8B-B14F-4D97-AF65-F5344CB8AC3E}">
        <p14:creationId xmlns:p14="http://schemas.microsoft.com/office/powerpoint/2010/main" val="3953288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130B2-ADAE-4332-7F74-2B89B7D9AE11}"/>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C6B15FDF-CE42-2588-CE49-9451721BF340}"/>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12361C45-E3FD-4FE7-8A4A-34D3ABFA6C31}"/>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40E685B3-9ADC-0FCE-E13A-838DDB413D30}"/>
              </a:ext>
            </a:extLst>
          </p:cNvPr>
          <p:cNvSpPr>
            <a:spLocks noGrp="1"/>
          </p:cNvSpPr>
          <p:nvPr>
            <p:ph type="sldNum" sz="quarter" idx="5"/>
          </p:nvPr>
        </p:nvSpPr>
        <p:spPr/>
        <p:txBody>
          <a:bodyPr/>
          <a:lstStyle/>
          <a:p>
            <a:fld id="{B8398A48-945F-4E39-867F-BAC56B9C7658}" type="slidenum">
              <a:rPr lang="sr-Latn-RS" smtClean="0"/>
              <a:t>54</a:t>
            </a:fld>
            <a:endParaRPr lang="sr-Latn-RS"/>
          </a:p>
        </p:txBody>
      </p:sp>
    </p:spTree>
    <p:extLst>
      <p:ext uri="{BB962C8B-B14F-4D97-AF65-F5344CB8AC3E}">
        <p14:creationId xmlns:p14="http://schemas.microsoft.com/office/powerpoint/2010/main" val="30501825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55</a:t>
            </a:fld>
            <a:endParaRPr lang="sr-Latn-RS"/>
          </a:p>
        </p:txBody>
      </p:sp>
    </p:spTree>
    <p:extLst>
      <p:ext uri="{BB962C8B-B14F-4D97-AF65-F5344CB8AC3E}">
        <p14:creationId xmlns:p14="http://schemas.microsoft.com/office/powerpoint/2010/main" val="889155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F88C3-7DDC-456A-E764-DAC784055D84}"/>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FA391300-EF50-2511-5244-E2405923A1E1}"/>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BBEFE3C5-ED0A-B575-9931-1D62DEAE1BD6}"/>
              </a:ext>
            </a:extLst>
          </p:cNvPr>
          <p:cNvSpPr>
            <a:spLocks noGrp="1"/>
          </p:cNvSpPr>
          <p:nvPr>
            <p:ph type="body" idx="1"/>
          </p:nvPr>
        </p:nvSpPr>
        <p:spPr/>
        <p:txBody>
          <a:bodyPr/>
          <a:lstStyle/>
          <a:p>
            <a:r>
              <a:rPr lang="en-US" dirty="0"/>
              <a:t>Research by Gallup and SHRM shows that the line manager has a significant influence on the decision to leave in around 30–50% of cases, mainly by shaping engagement, relationships and the day-to-day work experience.</a:t>
            </a:r>
            <a:endParaRPr lang="pl-PL" dirty="0"/>
          </a:p>
        </p:txBody>
      </p:sp>
      <p:sp>
        <p:nvSpPr>
          <p:cNvPr id="4" name="Symbol zastępczy numeru slajdu 3">
            <a:extLst>
              <a:ext uri="{FF2B5EF4-FFF2-40B4-BE49-F238E27FC236}">
                <a16:creationId xmlns:a16="http://schemas.microsoft.com/office/drawing/2014/main" id="{BCD3B6EF-C625-65C0-BB15-ECC2CA38BC99}"/>
              </a:ext>
            </a:extLst>
          </p:cNvPr>
          <p:cNvSpPr>
            <a:spLocks noGrp="1"/>
          </p:cNvSpPr>
          <p:nvPr>
            <p:ph type="sldNum" sz="quarter" idx="5"/>
          </p:nvPr>
        </p:nvSpPr>
        <p:spPr/>
        <p:txBody>
          <a:bodyPr/>
          <a:lstStyle/>
          <a:p>
            <a:fld id="{B8398A48-945F-4E39-867F-BAC56B9C7658}" type="slidenum">
              <a:rPr lang="sr-Latn-RS" smtClean="0"/>
              <a:t>57</a:t>
            </a:fld>
            <a:endParaRPr lang="sr-Latn-RS"/>
          </a:p>
        </p:txBody>
      </p:sp>
    </p:spTree>
    <p:extLst>
      <p:ext uri="{BB962C8B-B14F-4D97-AF65-F5344CB8AC3E}">
        <p14:creationId xmlns:p14="http://schemas.microsoft.com/office/powerpoint/2010/main" val="1693989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EC4EB-EAD6-2539-080A-89F1F21E888F}"/>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FB9265F5-661D-738D-4CE9-F4EBF2361904}"/>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D0F89577-2CB3-C4A7-3DFD-462345DB0556}"/>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DADBE543-4CEC-BFF1-FEA9-3822DA1E445B}"/>
              </a:ext>
            </a:extLst>
          </p:cNvPr>
          <p:cNvSpPr>
            <a:spLocks noGrp="1"/>
          </p:cNvSpPr>
          <p:nvPr>
            <p:ph type="sldNum" sz="quarter" idx="5"/>
          </p:nvPr>
        </p:nvSpPr>
        <p:spPr/>
        <p:txBody>
          <a:bodyPr/>
          <a:lstStyle/>
          <a:p>
            <a:fld id="{B8398A48-945F-4E39-867F-BAC56B9C7658}" type="slidenum">
              <a:rPr lang="sr-Latn-RS" smtClean="0"/>
              <a:t>58</a:t>
            </a:fld>
            <a:endParaRPr lang="sr-Latn-RS"/>
          </a:p>
        </p:txBody>
      </p:sp>
    </p:spTree>
    <p:extLst>
      <p:ext uri="{BB962C8B-B14F-4D97-AF65-F5344CB8AC3E}">
        <p14:creationId xmlns:p14="http://schemas.microsoft.com/office/powerpoint/2010/main" val="27146336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b="1" dirty="0"/>
              <a:t>Task (job description):</a:t>
            </a:r>
            <a:endParaRPr lang="en-US" dirty="0"/>
          </a:p>
          <a:p>
            <a:r>
              <a:rPr lang="en-US" dirty="0"/>
              <a:t>“Conducting public consultations”</a:t>
            </a:r>
          </a:p>
          <a:p>
            <a:r>
              <a:rPr lang="en-US" b="1" dirty="0"/>
              <a:t>Competencies (competency description):</a:t>
            </a:r>
            <a:r>
              <a:rPr lang="en-US" dirty="0"/>
              <a:t> </a:t>
            </a:r>
          </a:p>
          <a:p>
            <a:pPr lvl="1"/>
            <a:r>
              <a:rPr lang="en-US" dirty="0"/>
              <a:t>communication,</a:t>
            </a:r>
          </a:p>
          <a:p>
            <a:pPr lvl="1"/>
            <a:r>
              <a:rPr lang="en-US" dirty="0"/>
              <a:t>ability to engage in dialogue,</a:t>
            </a:r>
          </a:p>
          <a:p>
            <a:pPr lvl="1"/>
            <a:r>
              <a:rPr lang="en-US" dirty="0"/>
              <a:t>resilience to stress,</a:t>
            </a:r>
          </a:p>
          <a:p>
            <a:pPr lvl="1"/>
            <a:r>
              <a:rPr lang="en-US" dirty="0"/>
              <a:t>working with stakeholders.</a:t>
            </a:r>
          </a:p>
          <a:p>
            <a:r>
              <a:rPr lang="en-US" b="1" dirty="0"/>
              <a:t>5. HR practice (particularly in the public sector)</a:t>
            </a:r>
          </a:p>
          <a:p>
            <a:r>
              <a:rPr lang="en-US" b="1" dirty="0"/>
              <a:t>Job description</a:t>
            </a:r>
            <a:r>
              <a:rPr lang="en-US" dirty="0"/>
              <a:t> – a formal document, often required (e.g. for recruitment, audits).</a:t>
            </a:r>
          </a:p>
          <a:p>
            <a:r>
              <a:rPr lang="en-US" b="1" dirty="0"/>
              <a:t>Competency description</a:t>
            </a:r>
            <a:r>
              <a:rPr lang="en-US" dirty="0"/>
              <a:t> – increasingly referred to as: </a:t>
            </a:r>
          </a:p>
          <a:p>
            <a:pPr lvl="1"/>
            <a:r>
              <a:rPr lang="en-US" dirty="0"/>
              <a:t>competency matrix,</a:t>
            </a:r>
          </a:p>
          <a:p>
            <a:pPr lvl="1"/>
            <a:r>
              <a:rPr lang="en-US" dirty="0"/>
              <a:t>job competency profile,</a:t>
            </a:r>
          </a:p>
          <a:p>
            <a:pPr lvl="1"/>
            <a:r>
              <a:rPr lang="en-US" dirty="0"/>
              <a:t>an element of the modern </a:t>
            </a:r>
            <a:r>
              <a:rPr lang="en-US" i="1" dirty="0"/>
              <a:t>people &amp; culture</a:t>
            </a:r>
            <a:r>
              <a:rPr lang="en-US" dirty="0"/>
              <a:t> approach.</a:t>
            </a:r>
          </a:p>
          <a:p>
            <a:r>
              <a:rPr lang="en-US" b="1" dirty="0"/>
              <a:t>Summary in one sentence</a:t>
            </a:r>
          </a:p>
          <a:p>
            <a:r>
              <a:rPr lang="en-US" dirty="0"/>
              <a:t>👉 </a:t>
            </a:r>
            <a:r>
              <a:rPr lang="en-US" b="1" dirty="0"/>
              <a:t>A job description specifies </a:t>
            </a:r>
            <a:r>
              <a:rPr lang="en-US" b="1" i="1" dirty="0"/>
              <a:t>what</a:t>
            </a:r>
            <a:r>
              <a:rPr lang="en-US" b="1" dirty="0"/>
              <a:t> needs to be done, whilst a competency description specifies </a:t>
            </a:r>
            <a:r>
              <a:rPr lang="en-US" b="1" i="1" dirty="0"/>
              <a:t>what skills</a:t>
            </a:r>
            <a:r>
              <a:rPr lang="en-US" b="1" dirty="0"/>
              <a:t> an employee should demonstrate in order to do it effectively.</a:t>
            </a:r>
            <a:endParaRPr lang="en-US" dirty="0"/>
          </a:p>
          <a:p>
            <a:r>
              <a:rPr lang="en-US" dirty="0"/>
              <a:t>If you wish, I can:</a:t>
            </a:r>
          </a:p>
          <a:p>
            <a:r>
              <a:rPr lang="en-US" dirty="0"/>
              <a:t>show you </a:t>
            </a:r>
            <a:r>
              <a:rPr lang="en-US" b="1" dirty="0"/>
              <a:t>an example of a single role</a:t>
            </a:r>
            <a:r>
              <a:rPr lang="en-US" dirty="0"/>
              <a:t> with both descriptions,</a:t>
            </a:r>
          </a:p>
          <a:p>
            <a:r>
              <a:rPr lang="en-US" dirty="0"/>
              <a:t>prepare a </a:t>
            </a:r>
            <a:r>
              <a:rPr lang="en-US" b="1" dirty="0"/>
              <a:t>template for a government department / ministry</a:t>
            </a:r>
            <a:r>
              <a:rPr lang="en-US" dirty="0"/>
              <a:t>,</a:t>
            </a:r>
          </a:p>
          <a:p>
            <a:r>
              <a:rPr lang="en-US" dirty="0"/>
              <a:t>help link the job description to a </a:t>
            </a:r>
            <a:r>
              <a:rPr lang="en-US" b="1" dirty="0"/>
              <a:t>competency model</a:t>
            </a:r>
            <a:r>
              <a:rPr lang="en-US" dirty="0"/>
              <a:t>.</a:t>
            </a:r>
          </a:p>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61</a:t>
            </a:fld>
            <a:endParaRPr lang="sr-Latn-RS"/>
          </a:p>
        </p:txBody>
      </p:sp>
    </p:spTree>
    <p:extLst>
      <p:ext uri="{BB962C8B-B14F-4D97-AF65-F5344CB8AC3E}">
        <p14:creationId xmlns:p14="http://schemas.microsoft.com/office/powerpoint/2010/main" val="1499633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63</a:t>
            </a:fld>
            <a:endParaRPr lang="sr-Latn-RS"/>
          </a:p>
        </p:txBody>
      </p:sp>
    </p:spTree>
    <p:extLst>
      <p:ext uri="{BB962C8B-B14F-4D97-AF65-F5344CB8AC3E}">
        <p14:creationId xmlns:p14="http://schemas.microsoft.com/office/powerpoint/2010/main" val="3105448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66</a:t>
            </a:fld>
            <a:endParaRPr lang="sr-Latn-RS"/>
          </a:p>
        </p:txBody>
      </p:sp>
    </p:spTree>
    <p:extLst>
      <p:ext uri="{BB962C8B-B14F-4D97-AF65-F5344CB8AC3E}">
        <p14:creationId xmlns:p14="http://schemas.microsoft.com/office/powerpoint/2010/main" val="174645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10</a:t>
            </a:fld>
            <a:endParaRPr lang="sr-Latn-RS"/>
          </a:p>
        </p:txBody>
      </p:sp>
    </p:spTree>
    <p:extLst>
      <p:ext uri="{BB962C8B-B14F-4D97-AF65-F5344CB8AC3E}">
        <p14:creationId xmlns:p14="http://schemas.microsoft.com/office/powerpoint/2010/main" val="42596500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70</a:t>
            </a:fld>
            <a:endParaRPr lang="sr-Latn-RS"/>
          </a:p>
        </p:txBody>
      </p:sp>
    </p:spTree>
    <p:extLst>
      <p:ext uri="{BB962C8B-B14F-4D97-AF65-F5344CB8AC3E}">
        <p14:creationId xmlns:p14="http://schemas.microsoft.com/office/powerpoint/2010/main" val="6060773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71</a:t>
            </a:fld>
            <a:endParaRPr lang="sr-Latn-RS"/>
          </a:p>
        </p:txBody>
      </p:sp>
    </p:spTree>
    <p:extLst>
      <p:ext uri="{BB962C8B-B14F-4D97-AF65-F5344CB8AC3E}">
        <p14:creationId xmlns:p14="http://schemas.microsoft.com/office/powerpoint/2010/main" val="1259733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72</a:t>
            </a:fld>
            <a:endParaRPr lang="sr-Latn-RS"/>
          </a:p>
        </p:txBody>
      </p:sp>
    </p:spTree>
    <p:extLst>
      <p:ext uri="{BB962C8B-B14F-4D97-AF65-F5344CB8AC3E}">
        <p14:creationId xmlns:p14="http://schemas.microsoft.com/office/powerpoint/2010/main" val="10643906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https://elearning.kprm.gov.pl/</a:t>
            </a:r>
          </a:p>
        </p:txBody>
      </p:sp>
      <p:sp>
        <p:nvSpPr>
          <p:cNvPr id="4" name="Symbol zastępczy numeru slajdu 3"/>
          <p:cNvSpPr>
            <a:spLocks noGrp="1"/>
          </p:cNvSpPr>
          <p:nvPr>
            <p:ph type="sldNum" sz="quarter" idx="5"/>
          </p:nvPr>
        </p:nvSpPr>
        <p:spPr/>
        <p:txBody>
          <a:bodyPr/>
          <a:lstStyle/>
          <a:p>
            <a:fld id="{B8398A48-945F-4E39-867F-BAC56B9C7658}" type="slidenum">
              <a:rPr lang="sr-Latn-RS" smtClean="0"/>
              <a:t>75</a:t>
            </a:fld>
            <a:endParaRPr lang="sr-Latn-RS"/>
          </a:p>
        </p:txBody>
      </p:sp>
    </p:spTree>
    <p:extLst>
      <p:ext uri="{BB962C8B-B14F-4D97-AF65-F5344CB8AC3E}">
        <p14:creationId xmlns:p14="http://schemas.microsoft.com/office/powerpoint/2010/main" val="19754215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76</a:t>
            </a:fld>
            <a:endParaRPr lang="sr-Latn-RS"/>
          </a:p>
        </p:txBody>
      </p:sp>
    </p:spTree>
    <p:extLst>
      <p:ext uri="{BB962C8B-B14F-4D97-AF65-F5344CB8AC3E}">
        <p14:creationId xmlns:p14="http://schemas.microsoft.com/office/powerpoint/2010/main" val="12026408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77</a:t>
            </a:fld>
            <a:endParaRPr lang="sr-Latn-RS"/>
          </a:p>
        </p:txBody>
      </p:sp>
    </p:spTree>
    <p:extLst>
      <p:ext uri="{BB962C8B-B14F-4D97-AF65-F5344CB8AC3E}">
        <p14:creationId xmlns:p14="http://schemas.microsoft.com/office/powerpoint/2010/main" val="31504120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https://www.gov.pl/web/sluzbacywilna/zainaugurowalismy-dzialalnosc-forum-hr-owcow</a:t>
            </a:r>
          </a:p>
        </p:txBody>
      </p:sp>
      <p:sp>
        <p:nvSpPr>
          <p:cNvPr id="4" name="Symbol zastępczy numeru slajdu 3"/>
          <p:cNvSpPr>
            <a:spLocks noGrp="1"/>
          </p:cNvSpPr>
          <p:nvPr>
            <p:ph type="sldNum" sz="quarter" idx="5"/>
          </p:nvPr>
        </p:nvSpPr>
        <p:spPr/>
        <p:txBody>
          <a:bodyPr/>
          <a:lstStyle/>
          <a:p>
            <a:fld id="{B8398A48-945F-4E39-867F-BAC56B9C7658}" type="slidenum">
              <a:rPr lang="sr-Latn-RS" smtClean="0"/>
              <a:t>80</a:t>
            </a:fld>
            <a:endParaRPr lang="sr-Latn-RS"/>
          </a:p>
        </p:txBody>
      </p:sp>
    </p:spTree>
    <p:extLst>
      <p:ext uri="{BB962C8B-B14F-4D97-AF65-F5344CB8AC3E}">
        <p14:creationId xmlns:p14="http://schemas.microsoft.com/office/powerpoint/2010/main" val="10812640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a:t>https://fzp.ksap.gov.pl/</a:t>
            </a:r>
          </a:p>
          <a:p>
            <a:r>
              <a:rPr lang="pl-PL" dirty="0"/>
              <a:t>https://www.gov.pl/web/sluzbacywilna/forum-zarzadzania-publicznego-w-nowej-odslonie</a:t>
            </a:r>
          </a:p>
        </p:txBody>
      </p:sp>
      <p:sp>
        <p:nvSpPr>
          <p:cNvPr id="4" name="Symbol zastępczy numeru slajdu 3"/>
          <p:cNvSpPr>
            <a:spLocks noGrp="1"/>
          </p:cNvSpPr>
          <p:nvPr>
            <p:ph type="sldNum" sz="quarter" idx="5"/>
          </p:nvPr>
        </p:nvSpPr>
        <p:spPr/>
        <p:txBody>
          <a:bodyPr/>
          <a:lstStyle/>
          <a:p>
            <a:fld id="{B8398A48-945F-4E39-867F-BAC56B9C7658}" type="slidenum">
              <a:rPr lang="sr-Latn-RS" smtClean="0"/>
              <a:t>81</a:t>
            </a:fld>
            <a:endParaRPr lang="sr-Latn-RS"/>
          </a:p>
        </p:txBody>
      </p:sp>
    </p:spTree>
    <p:extLst>
      <p:ext uri="{BB962C8B-B14F-4D97-AF65-F5344CB8AC3E}">
        <p14:creationId xmlns:p14="http://schemas.microsoft.com/office/powerpoint/2010/main" val="3441252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12</a:t>
            </a:fld>
            <a:endParaRPr lang="sr-Latn-RS"/>
          </a:p>
        </p:txBody>
      </p:sp>
    </p:spTree>
    <p:extLst>
      <p:ext uri="{BB962C8B-B14F-4D97-AF65-F5344CB8AC3E}">
        <p14:creationId xmlns:p14="http://schemas.microsoft.com/office/powerpoint/2010/main" val="2945010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13</a:t>
            </a:fld>
            <a:endParaRPr lang="sr-Latn-RS"/>
          </a:p>
        </p:txBody>
      </p:sp>
    </p:spTree>
    <p:extLst>
      <p:ext uri="{BB962C8B-B14F-4D97-AF65-F5344CB8AC3E}">
        <p14:creationId xmlns:p14="http://schemas.microsoft.com/office/powerpoint/2010/main" val="177870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dirty="0"/>
              <a:t>Components of SWOT</a:t>
            </a:r>
          </a:p>
          <a:p>
            <a:r>
              <a:rPr lang="en-US" b="1" dirty="0"/>
              <a:t>Strengths (Internal, Positive):</a:t>
            </a:r>
            <a:r>
              <a:rPr lang="en-US" dirty="0"/>
              <a:t> Internal resources, capabilities, and advantages, such as strong brand loyalty, valuable intellectual property, or specialized expertise.</a:t>
            </a:r>
          </a:p>
          <a:p>
            <a:r>
              <a:rPr lang="en-US" b="1" dirty="0"/>
              <a:t>Weaknesses (Internal, Negative):</a:t>
            </a:r>
            <a:r>
              <a:rPr lang="en-US" dirty="0"/>
              <a:t> Internal areas needing improvement, such as limited funding, poor brand reputation, or lack of skilled staff.</a:t>
            </a:r>
          </a:p>
          <a:p>
            <a:r>
              <a:rPr lang="en-US" b="1" dirty="0"/>
              <a:t>Opportunities (External, Positive):</a:t>
            </a:r>
            <a:endParaRPr lang="en-US" dirty="0"/>
          </a:p>
          <a:p>
            <a:r>
              <a:rPr lang="en-US" dirty="0">
                <a:effectLst/>
              </a:rPr>
              <a:t>External factors that the entity could exploit to its advantage, such as new market trends, technological advances, or changing regulations.</a:t>
            </a:r>
          </a:p>
          <a:p>
            <a:r>
              <a:rPr lang="en-US" b="1" dirty="0">
                <a:effectLst/>
              </a:rPr>
              <a:t>Threats (External, Negative):</a:t>
            </a:r>
            <a:r>
              <a:rPr lang="en-US" dirty="0">
                <a:effectLst/>
              </a:rPr>
              <a:t> External factors that could cause trouble, such as increased competition, economic downturns, or shifting consumer behaviors. </a:t>
            </a:r>
          </a:p>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14</a:t>
            </a:fld>
            <a:endParaRPr lang="sr-Latn-RS"/>
          </a:p>
        </p:txBody>
      </p:sp>
    </p:spTree>
    <p:extLst>
      <p:ext uri="{BB962C8B-B14F-4D97-AF65-F5344CB8AC3E}">
        <p14:creationId xmlns:p14="http://schemas.microsoft.com/office/powerpoint/2010/main" val="3659596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18</a:t>
            </a:fld>
            <a:endParaRPr lang="sr-Latn-RS"/>
          </a:p>
        </p:txBody>
      </p:sp>
    </p:spTree>
    <p:extLst>
      <p:ext uri="{BB962C8B-B14F-4D97-AF65-F5344CB8AC3E}">
        <p14:creationId xmlns:p14="http://schemas.microsoft.com/office/powerpoint/2010/main" val="2033721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8398A48-945F-4E39-867F-BAC56B9C7658}" type="slidenum">
              <a:rPr lang="sr-Latn-RS" smtClean="0"/>
              <a:t>19</a:t>
            </a:fld>
            <a:endParaRPr lang="sr-Latn-RS"/>
          </a:p>
        </p:txBody>
      </p:sp>
    </p:spTree>
    <p:extLst>
      <p:ext uri="{BB962C8B-B14F-4D97-AF65-F5344CB8AC3E}">
        <p14:creationId xmlns:p14="http://schemas.microsoft.com/office/powerpoint/2010/main" val="1551540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2"/>
          <p:cNvSpPr>
            <a:spLocks noGrp="1"/>
          </p:cNvSpPr>
          <p:nvPr>
            <p:ph idx="1"/>
          </p:nvPr>
        </p:nvSpPr>
        <p:spPr>
          <a:xfrm>
            <a:off x="457200" y="2924944"/>
            <a:ext cx="8229600" cy="246592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sr-Latn-RS" dirty="0"/>
          </a:p>
        </p:txBody>
      </p:sp>
      <p:sp>
        <p:nvSpPr>
          <p:cNvPr id="2" name="Slide Number Placeholder 1">
            <a:extLst>
              <a:ext uri="{FF2B5EF4-FFF2-40B4-BE49-F238E27FC236}">
                <a16:creationId xmlns:a16="http://schemas.microsoft.com/office/drawing/2014/main" id="{34F4BC96-9254-ACE6-54B2-11B0B8AFF144}"/>
              </a:ext>
            </a:extLst>
          </p:cNvPr>
          <p:cNvSpPr>
            <a:spLocks noGrp="1"/>
          </p:cNvSpPr>
          <p:nvPr>
            <p:ph type="sldNum" sz="quarter" idx="10"/>
          </p:nvPr>
        </p:nvSpPr>
        <p:spPr>
          <a:xfrm>
            <a:off x="2734617" y="6148245"/>
            <a:ext cx="2057400" cy="365125"/>
          </a:xfrm>
          <a:prstGeom prst="rect">
            <a:avLst/>
          </a:prstGeom>
        </p:spPr>
        <p:txBody>
          <a:bodyPr/>
          <a:lstStyle/>
          <a:p>
            <a:fld id="{AFA52AC9-F381-4421-8329-F765C8404DD7}" type="slidenum">
              <a:rPr lang="en-US" smtClean="0"/>
              <a:t>‹#›</a:t>
            </a:fld>
            <a:endParaRPr lang="en-US" dirty="0"/>
          </a:p>
        </p:txBody>
      </p:sp>
      <p:sp>
        <p:nvSpPr>
          <p:cNvPr id="3" name="Title 2">
            <a:extLst>
              <a:ext uri="{FF2B5EF4-FFF2-40B4-BE49-F238E27FC236}">
                <a16:creationId xmlns:a16="http://schemas.microsoft.com/office/drawing/2014/main" id="{7980D525-7CBD-2453-81FD-157DC908E4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9586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2924944"/>
            <a:ext cx="8229600" cy="246592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sr-Latn-RS" dirty="0"/>
          </a:p>
        </p:txBody>
      </p:sp>
      <p:sp>
        <p:nvSpPr>
          <p:cNvPr id="4" name="Slide Number Placeholder 3">
            <a:extLst>
              <a:ext uri="{FF2B5EF4-FFF2-40B4-BE49-F238E27FC236}">
                <a16:creationId xmlns:a16="http://schemas.microsoft.com/office/drawing/2014/main" id="{7CDE990C-72E1-64D8-2D77-2A769710F5CE}"/>
              </a:ext>
            </a:extLst>
          </p:cNvPr>
          <p:cNvSpPr>
            <a:spLocks noGrp="1"/>
          </p:cNvSpPr>
          <p:nvPr>
            <p:ph type="sldNum" sz="quarter" idx="10"/>
          </p:nvPr>
        </p:nvSpPr>
        <p:spPr>
          <a:xfrm>
            <a:off x="2734617" y="6148245"/>
            <a:ext cx="2057400" cy="365125"/>
          </a:xfrm>
          <a:prstGeom prst="rect">
            <a:avLst/>
          </a:prstGeom>
        </p:spPr>
        <p:txBody>
          <a:bodyPr/>
          <a:lstStyle/>
          <a:p>
            <a:fld id="{AFA52AC9-F381-4421-8329-F765C8404DD7}" type="slidenum">
              <a:rPr lang="en-US" smtClean="0"/>
              <a:t>‹#›</a:t>
            </a:fld>
            <a:endParaRPr lang="en-US" dirty="0"/>
          </a:p>
        </p:txBody>
      </p:sp>
    </p:spTree>
    <p:extLst>
      <p:ext uri="{BB962C8B-B14F-4D97-AF65-F5344CB8AC3E}">
        <p14:creationId xmlns:p14="http://schemas.microsoft.com/office/powerpoint/2010/main" val="94352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1124744"/>
            <a:ext cx="8229600" cy="998984"/>
          </a:xfrm>
          <a:prstGeom prst="rect">
            <a:avLst/>
          </a:prstGeom>
        </p:spPr>
        <p:txBody>
          <a:bodyPr vert="horz" lIns="91440" tIns="45720" rIns="91440" bIns="45720" rtlCol="0" anchor="ctr">
            <a:normAutofit/>
          </a:bodyPr>
          <a:lstStyle/>
          <a:p>
            <a:r>
              <a:rPr lang="en-US" dirty="0"/>
              <a:t>Click to edit Master title style</a:t>
            </a:r>
            <a:endParaRPr lang="sr-Latn-RS" dirty="0"/>
          </a:p>
        </p:txBody>
      </p:sp>
      <p:sp>
        <p:nvSpPr>
          <p:cNvPr id="10" name="Text Placeholder 2"/>
          <p:cNvSpPr>
            <a:spLocks noGrp="1"/>
          </p:cNvSpPr>
          <p:nvPr>
            <p:ph type="body" idx="1"/>
          </p:nvPr>
        </p:nvSpPr>
        <p:spPr>
          <a:xfrm>
            <a:off x="457200" y="2260610"/>
            <a:ext cx="8229600" cy="36004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sr-Latn-RS" dirty="0"/>
          </a:p>
        </p:txBody>
      </p:sp>
      <p:grpSp>
        <p:nvGrpSpPr>
          <p:cNvPr id="2" name="Group 1">
            <a:extLst>
              <a:ext uri="{FF2B5EF4-FFF2-40B4-BE49-F238E27FC236}">
                <a16:creationId xmlns:a16="http://schemas.microsoft.com/office/drawing/2014/main" id="{10555AE0-AEA1-04F6-0B2A-9E61779259A6}"/>
              </a:ext>
            </a:extLst>
          </p:cNvPr>
          <p:cNvGrpSpPr/>
          <p:nvPr userDrawn="1"/>
        </p:nvGrpSpPr>
        <p:grpSpPr>
          <a:xfrm>
            <a:off x="0" y="5986562"/>
            <a:ext cx="2976712" cy="688050"/>
            <a:chOff x="80684" y="-2540"/>
            <a:chExt cx="2213163" cy="633730"/>
          </a:xfrm>
        </p:grpSpPr>
        <p:pic>
          <p:nvPicPr>
            <p:cNvPr id="4" name="Picture 3">
              <a:extLst>
                <a:ext uri="{FF2B5EF4-FFF2-40B4-BE49-F238E27FC236}">
                  <a16:creationId xmlns:a16="http://schemas.microsoft.com/office/drawing/2014/main" id="{FE2ACA4C-4636-4870-C4A7-BDC1B8FBC25B}"/>
                </a:ext>
              </a:extLst>
            </p:cNvPr>
            <p:cNvPicPr/>
            <p:nvPr userDrawn="1"/>
          </p:nvPicPr>
          <p:blipFill>
            <a:blip r:embed="rId4" cstate="print">
              <a:extLst>
                <a:ext uri="{28A0092B-C50C-407E-A947-70E740481C1C}">
                  <a14:useLocalDpi xmlns:a14="http://schemas.microsoft.com/office/drawing/2010/main" val="0"/>
                </a:ext>
              </a:extLst>
            </a:blip>
            <a:stretch>
              <a:fillRect/>
            </a:stretch>
          </p:blipFill>
          <p:spPr>
            <a:xfrm>
              <a:off x="1438502" y="-2540"/>
              <a:ext cx="855345" cy="633730"/>
            </a:xfrm>
            <a:prstGeom prst="rect">
              <a:avLst/>
            </a:prstGeom>
          </p:spPr>
        </p:pic>
        <p:sp>
          <p:nvSpPr>
            <p:cNvPr id="5" name="Text Box 7">
              <a:extLst>
                <a:ext uri="{FF2B5EF4-FFF2-40B4-BE49-F238E27FC236}">
                  <a16:creationId xmlns:a16="http://schemas.microsoft.com/office/drawing/2014/main" id="{0FC697B2-77FA-36FA-F347-A8A4735A9CF0}"/>
                </a:ext>
              </a:extLst>
            </p:cNvPr>
            <p:cNvSpPr txBox="1">
              <a:spLocks noChangeArrowheads="1"/>
            </p:cNvSpPr>
            <p:nvPr userDrawn="1"/>
          </p:nvSpPr>
          <p:spPr bwMode="auto">
            <a:xfrm>
              <a:off x="80684" y="171450"/>
              <a:ext cx="1447224" cy="336299"/>
            </a:xfrm>
            <a:prstGeom prst="rect">
              <a:avLst/>
            </a:prstGeom>
            <a:noFill/>
            <a:ln w="9525">
              <a:noFill/>
              <a:miter lim="800000"/>
              <a:headEnd/>
              <a:tailEnd/>
            </a:ln>
          </p:spPr>
          <p:txBody>
            <a:bodyPr rot="0" vert="horz" wrap="square" lIns="0" tIns="0" rIns="0" bIns="0" anchor="t" anchorCtr="0">
              <a:noAutofit/>
            </a:bodyPr>
            <a:lstStyle/>
            <a:p>
              <a:pPr marL="0" marR="0" algn="r">
                <a:lnSpc>
                  <a:spcPct val="115000"/>
                </a:lnSpc>
                <a:spcBef>
                  <a:spcPts val="0"/>
                </a:spcBef>
                <a:spcAft>
                  <a:spcPts val="1000"/>
                </a:spcAft>
              </a:pPr>
              <a:r>
                <a:rPr lang="en-US"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Ovaj </a:t>
              </a:r>
              <a:r>
                <a:rPr lang="en-US" sz="900" dirty="0" err="1">
                  <a:solidFill>
                    <a:srgbClr val="4A442A"/>
                  </a:solidFill>
                  <a:effectLst/>
                  <a:latin typeface="Arial" panose="020B0604020202020204" pitchFamily="34" charset="0"/>
                  <a:ea typeface="Calibri" panose="020F0502020204030204" pitchFamily="34" charset="0"/>
                  <a:cs typeface="Times New Roman" panose="02020603050405020304" pitchFamily="18" charset="0"/>
                </a:rPr>
                <a:t>projekat</a:t>
              </a:r>
              <a:r>
                <a:rPr lang="en-US"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 </a:t>
              </a:r>
              <a:r>
                <a:rPr lang="en-US" sz="900" dirty="0" err="1">
                  <a:solidFill>
                    <a:srgbClr val="4A442A"/>
                  </a:solidFill>
                  <a:effectLst/>
                  <a:latin typeface="Arial" panose="020B0604020202020204" pitchFamily="34" charset="0"/>
                  <a:ea typeface="Calibri" panose="020F0502020204030204" pitchFamily="34" charset="0"/>
                  <a:cs typeface="Times New Roman" panose="02020603050405020304" pitchFamily="18" charset="0"/>
                </a:rPr>
                <a:t>sprovodi</a:t>
              </a:r>
              <a:r>
                <a:rPr lang="en-US"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 </a:t>
              </a:r>
              <a:r>
                <a:rPr lang="en-US" sz="900" dirty="0" err="1">
                  <a:solidFill>
                    <a:srgbClr val="4A442A"/>
                  </a:solidFill>
                  <a:effectLst/>
                  <a:latin typeface="Arial" panose="020B0604020202020204" pitchFamily="34" charset="0"/>
                  <a:ea typeface="Calibri" panose="020F0502020204030204" pitchFamily="34" charset="0"/>
                  <a:cs typeface="Times New Roman" panose="02020603050405020304" pitchFamily="18" charset="0"/>
                </a:rPr>
                <a:t>konzorcijum</a:t>
              </a:r>
              <a:r>
                <a:rPr lang="en-US"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 koji </a:t>
              </a:r>
              <a:r>
                <a:rPr lang="en-US" sz="900" dirty="0" err="1">
                  <a:solidFill>
                    <a:srgbClr val="4A442A"/>
                  </a:solidFill>
                  <a:effectLst/>
                  <a:latin typeface="Arial" panose="020B0604020202020204" pitchFamily="34" charset="0"/>
                  <a:ea typeface="Calibri" panose="020F0502020204030204" pitchFamily="34" charset="0"/>
                  <a:cs typeface="Times New Roman" panose="02020603050405020304" pitchFamily="18" charset="0"/>
                </a:rPr>
                <a:t>predvodi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05000"/>
                </a:lnSpc>
                <a:spcBef>
                  <a:spcPts val="0"/>
                </a:spcBef>
                <a:spcAft>
                  <a:spcPts val="1000"/>
                </a:spcAft>
              </a:pPr>
              <a:r>
                <a:rPr lang="en-US" sz="12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4" name="Text Box 2">
            <a:extLst>
              <a:ext uri="{FF2B5EF4-FFF2-40B4-BE49-F238E27FC236}">
                <a16:creationId xmlns:a16="http://schemas.microsoft.com/office/drawing/2014/main" id="{A725EEA9-AC3D-2538-DBAA-6A6256C4E833}"/>
              </a:ext>
            </a:extLst>
          </p:cNvPr>
          <p:cNvSpPr txBox="1">
            <a:spLocks noChangeArrowheads="1"/>
          </p:cNvSpPr>
          <p:nvPr userDrawn="1"/>
        </p:nvSpPr>
        <p:spPr bwMode="auto">
          <a:xfrm>
            <a:off x="5580112" y="6148206"/>
            <a:ext cx="3219450" cy="675005"/>
          </a:xfrm>
          <a:prstGeom prst="rect">
            <a:avLst/>
          </a:prstGeom>
          <a:noFill/>
          <a:ln w="9525">
            <a:noFill/>
            <a:miter lim="800000"/>
            <a:headEnd/>
            <a:tailEnd/>
          </a:ln>
        </p:spPr>
        <p:txBody>
          <a:bodyPr rot="0" vert="horz" wrap="square" lIns="91440" tIns="45720" rIns="91440" bIns="45720" anchor="t" anchorCtr="0">
            <a:noAutofit/>
          </a:bodyPr>
          <a:lstStyle/>
          <a:p>
            <a:pPr marL="0" marR="0" algn="r">
              <a:lnSpc>
                <a:spcPct val="115000"/>
              </a:lnSpc>
              <a:spcBef>
                <a:spcPts val="0"/>
              </a:spcBef>
              <a:spcAft>
                <a:spcPts val="0"/>
              </a:spcAft>
            </a:pPr>
            <a:r>
              <a:rPr lang="hr-HR"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Bulevar knjaza Danila Petrovića 13</a:t>
            </a:r>
            <a:r>
              <a:rPr lang="en-US"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/32</a:t>
            </a:r>
            <a:r>
              <a:rPr lang="hr-HR"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 81000 Podgorica, </a:t>
            </a:r>
            <a:r>
              <a:rPr lang="en-US"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Crna Gora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15000"/>
              </a:lnSpc>
              <a:spcBef>
                <a:spcPts val="0"/>
              </a:spcBef>
              <a:spcAft>
                <a:spcPts val="0"/>
              </a:spcAft>
            </a:pPr>
            <a:r>
              <a:rPr lang="hr-HR" sz="900" dirty="0">
                <a:solidFill>
                  <a:srgbClr val="4A442A"/>
                </a:solidFill>
                <a:effectLst/>
                <a:latin typeface="Arial" panose="020B0604020202020204" pitchFamily="34" charset="0"/>
                <a:ea typeface="Calibri" panose="020F0502020204030204" pitchFamily="34" charset="0"/>
                <a:cs typeface="Times New Roman" panose="02020603050405020304" pitchFamily="18" charset="0"/>
              </a:rPr>
              <a:t>+382 20 201 480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15000"/>
              </a:lnSpc>
              <a:spcBef>
                <a:spcPts val="0"/>
              </a:spcBef>
              <a:spcAft>
                <a:spcPts val="0"/>
              </a:spcAft>
            </a:pPr>
            <a:r>
              <a:rPr lang="hr-HR" sz="900"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rPr>
              <a:t>office@</a:t>
            </a:r>
            <a:r>
              <a:rPr lang="sr-Latn-RS" sz="900"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rPr>
              <a:t>eu4pa</a:t>
            </a:r>
            <a:r>
              <a:rPr lang="hr-HR" sz="900"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rPr>
              <a:t>.</a:t>
            </a:r>
            <a:r>
              <a:rPr lang="sr-Latn-RS" sz="900"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rPr>
              <a:t>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8C11159A-A423-E44A-C804-8288A55BAF38}"/>
              </a:ext>
            </a:extLst>
          </p:cNvPr>
          <p:cNvSpPr>
            <a:spLocks noGrp="1"/>
          </p:cNvSpPr>
          <p:nvPr>
            <p:ph type="sldNum" sz="quarter" idx="4"/>
          </p:nvPr>
        </p:nvSpPr>
        <p:spPr>
          <a:xfrm>
            <a:off x="2734617" y="6160219"/>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FA52AC9-F381-4421-8329-F765C8404DD7}" type="slidenum">
              <a:rPr lang="en-US" smtClean="0"/>
              <a:t>‹#›</a:t>
            </a:fld>
            <a:endParaRPr lang="en-US" dirty="0"/>
          </a:p>
        </p:txBody>
      </p:sp>
      <p:pic>
        <p:nvPicPr>
          <p:cNvPr id="16" name="Picture 15">
            <a:extLst>
              <a:ext uri="{FF2B5EF4-FFF2-40B4-BE49-F238E27FC236}">
                <a16:creationId xmlns:a16="http://schemas.microsoft.com/office/drawing/2014/main" id="{E7C49568-8FD8-22EF-EBE1-C608DE26134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4756" y="0"/>
            <a:ext cx="1901765" cy="1166152"/>
          </a:xfrm>
          <a:prstGeom prst="rect">
            <a:avLst/>
          </a:prstGeom>
        </p:spPr>
      </p:pic>
      <p:pic>
        <p:nvPicPr>
          <p:cNvPr id="17" name="Picture 16">
            <a:extLst>
              <a:ext uri="{FF2B5EF4-FFF2-40B4-BE49-F238E27FC236}">
                <a16:creationId xmlns:a16="http://schemas.microsoft.com/office/drawing/2014/main" id="{615BE73D-925B-9F4A-B9ED-145FB46CF29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004444" y="325609"/>
            <a:ext cx="1682356" cy="439095"/>
          </a:xfrm>
          <a:prstGeom prst="rect">
            <a:avLst/>
          </a:prstGeom>
        </p:spPr>
      </p:pic>
    </p:spTree>
    <p:extLst>
      <p:ext uri="{BB962C8B-B14F-4D97-AF65-F5344CB8AC3E}">
        <p14:creationId xmlns:p14="http://schemas.microsoft.com/office/powerpoint/2010/main" val="3589927588"/>
      </p:ext>
    </p:extLst>
  </p:cSld>
  <p:clrMap bg1="lt1" tx1="dk1" bg2="lt2" tx2="dk2" accent1="accent1" accent2="accent2" accent3="accent3" accent4="accent4" accent5="accent5" accent6="accent6" hlink="hlink" folHlink="folHlink"/>
  <p:sldLayoutIdLst>
    <p:sldLayoutId id="2147483674" r:id="rId1"/>
    <p:sldLayoutId id="2147483687"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gov.pl/web/sluzbacywilna/trzecia-edycja-konkursu-na-najlepsze-praktyki-wlb"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intranet.klimat.gov.pl/" TargetMode="External"/><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hyperlink" Target="https://intranet.klimat.gov.pl/aktualnosci/wyniki-badania-jakim-pracodawca-jest-mkis-czesc-i-mocne-strony-i-atrakcyjnosc-mkis-jako-pracodawcy"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hyperlink" Target="https://intranet.klimat.gov.pl/aktualnosci/wyniki-badania-jakim-pracodawca-jest-mkis-czesc-i-mocne-strony-i-atrakcyjnosc-mkis-jako-pracodawcy" TargetMode="External"/><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hyperlink" Target="https://intranet.klimat.gov.pl/aktualnosci/premiera-filmu-ludzie-od-klimatu-2025"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8.png"/><Relationship Id="rId4"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7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hyperlink" Target="mailto:joanna.kencler@klimat.gov.pl"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1CA0568E-34C8-2991-0EF1-59AA3896851F}"/>
              </a:ext>
            </a:extLst>
          </p:cNvPr>
          <p:cNvSpPr>
            <a:spLocks noGrp="1"/>
          </p:cNvSpPr>
          <p:nvPr>
            <p:ph idx="1"/>
          </p:nvPr>
        </p:nvSpPr>
        <p:spPr>
          <a:xfrm>
            <a:off x="457200" y="2420888"/>
            <a:ext cx="8229600" cy="2465922"/>
          </a:xfrm>
        </p:spPr>
        <p:txBody>
          <a:bodyPr/>
          <a:lstStyle/>
          <a:p>
            <a:pPr marL="0" indent="0" algn="ctr">
              <a:buNone/>
            </a:pPr>
            <a:r>
              <a:rPr lang="en-US" dirty="0"/>
              <a:t> </a:t>
            </a:r>
            <a:r>
              <a:rPr lang="en-US" b="1" dirty="0"/>
              <a:t>„Standards in Human Resource Management and Strengthening of the Inter-Network and Institutional Cooperation“   </a:t>
            </a:r>
            <a:endParaRPr lang="en-US" dirty="0"/>
          </a:p>
          <a:p>
            <a:pPr marL="0" indent="0">
              <a:buNone/>
            </a:pPr>
            <a:endParaRPr lang="pl-PL" b="1" dirty="0"/>
          </a:p>
        </p:txBody>
      </p:sp>
      <p:sp>
        <p:nvSpPr>
          <p:cNvPr id="3" name="Symbol zastępczy numeru slajdu 2">
            <a:extLst>
              <a:ext uri="{FF2B5EF4-FFF2-40B4-BE49-F238E27FC236}">
                <a16:creationId xmlns:a16="http://schemas.microsoft.com/office/drawing/2014/main" id="{EA172C69-7672-9FED-3265-B630A9B8E467}"/>
              </a:ext>
            </a:extLst>
          </p:cNvPr>
          <p:cNvSpPr>
            <a:spLocks noGrp="1"/>
          </p:cNvSpPr>
          <p:nvPr>
            <p:ph type="sldNum" sz="quarter" idx="10"/>
          </p:nvPr>
        </p:nvSpPr>
        <p:spPr/>
        <p:txBody>
          <a:bodyPr/>
          <a:lstStyle/>
          <a:p>
            <a:fld id="{AFA52AC9-F381-4421-8329-F765C8404DD7}" type="slidenum">
              <a:rPr lang="en-US" smtClean="0"/>
              <a:t>1</a:t>
            </a:fld>
            <a:endParaRPr lang="en-US" dirty="0"/>
          </a:p>
        </p:txBody>
      </p:sp>
    </p:spTree>
    <p:extLst>
      <p:ext uri="{BB962C8B-B14F-4D97-AF65-F5344CB8AC3E}">
        <p14:creationId xmlns:p14="http://schemas.microsoft.com/office/powerpoint/2010/main" val="19813436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B840A-D72C-56EA-A3F9-F85360A0CB0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4BDE171-177F-96EC-CF68-01A6649DE2E2}"/>
              </a:ext>
            </a:extLst>
          </p:cNvPr>
          <p:cNvGrpSpPr/>
          <p:nvPr/>
        </p:nvGrpSpPr>
        <p:grpSpPr>
          <a:xfrm>
            <a:off x="683568" y="2878854"/>
            <a:ext cx="7776864" cy="1180225"/>
            <a:chOff x="683568" y="2465534"/>
            <a:chExt cx="7776864" cy="1180225"/>
          </a:xfrm>
        </p:grpSpPr>
        <p:sp>
          <p:nvSpPr>
            <p:cNvPr id="4" name="TextBox 3">
              <a:extLst>
                <a:ext uri="{FF2B5EF4-FFF2-40B4-BE49-F238E27FC236}">
                  <a16:creationId xmlns:a16="http://schemas.microsoft.com/office/drawing/2014/main" id="{123B4F3A-90A4-485F-0E30-783A3A6DCC7C}"/>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23753C71-C6FB-2C20-868B-F6E7BE316D30}"/>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2232EB6B-BDDF-0855-5169-127AC0DA16DB}"/>
              </a:ext>
            </a:extLst>
          </p:cNvPr>
          <p:cNvSpPr>
            <a:spLocks noGrp="1"/>
          </p:cNvSpPr>
          <p:nvPr>
            <p:ph type="title"/>
          </p:nvPr>
        </p:nvSpPr>
        <p:spPr>
          <a:xfrm>
            <a:off x="457200" y="790017"/>
            <a:ext cx="8229600" cy="766775"/>
          </a:xfrm>
        </p:spPr>
        <p:txBody>
          <a:bodyPr/>
          <a:lstStyle/>
          <a:p>
            <a:r>
              <a:rPr lang="sr-Latn-RS" dirty="0"/>
              <a:t>People &amp; Culture functions</a:t>
            </a:r>
          </a:p>
        </p:txBody>
      </p:sp>
      <p:sp>
        <p:nvSpPr>
          <p:cNvPr id="7" name="Content Placeholder 2">
            <a:extLst>
              <a:ext uri="{FF2B5EF4-FFF2-40B4-BE49-F238E27FC236}">
                <a16:creationId xmlns:a16="http://schemas.microsoft.com/office/drawing/2014/main" id="{3CC4A36C-4A2B-3A76-27D6-EEF12230F395}"/>
              </a:ext>
            </a:extLst>
          </p:cNvPr>
          <p:cNvSpPr>
            <a:spLocks noGrp="1"/>
          </p:cNvSpPr>
          <p:nvPr>
            <p:ph idx="1"/>
          </p:nvPr>
        </p:nvSpPr>
        <p:spPr>
          <a:xfrm>
            <a:off x="442838" y="1570737"/>
            <a:ext cx="8229600" cy="4176464"/>
          </a:xfrm>
        </p:spPr>
        <p:txBody>
          <a:bodyPr>
            <a:normAutofit fontScale="47500" lnSpcReduction="20000"/>
          </a:bodyPr>
          <a:lstStyle/>
          <a:p>
            <a:r>
              <a:rPr lang="pl-PL" b="1" dirty="0"/>
              <a:t>Talent </a:t>
            </a:r>
            <a:r>
              <a:rPr lang="pl-PL" b="1" dirty="0" err="1"/>
              <a:t>acquisition</a:t>
            </a:r>
            <a:r>
              <a:rPr lang="pl-PL" b="1" dirty="0"/>
              <a:t> </a:t>
            </a:r>
            <a:r>
              <a:rPr lang="en-US" b="1" dirty="0"/>
              <a:t>and onboarding</a:t>
            </a:r>
            <a:r>
              <a:rPr lang="en-US" dirty="0"/>
              <a:t>: Attracting, hiring, and integrating </a:t>
            </a:r>
            <a:r>
              <a:rPr lang="pl-PL" dirty="0"/>
              <a:t>high-</a:t>
            </a:r>
            <a:r>
              <a:rPr lang="pl-PL" dirty="0" err="1"/>
              <a:t>potential</a:t>
            </a:r>
            <a:r>
              <a:rPr lang="pl-PL" dirty="0"/>
              <a:t> </a:t>
            </a:r>
            <a:r>
              <a:rPr lang="en-US" dirty="0"/>
              <a:t>employees into the organization</a:t>
            </a:r>
          </a:p>
          <a:p>
            <a:r>
              <a:rPr lang="en-US" b="1" dirty="0"/>
              <a:t>Employee development and learning:</a:t>
            </a:r>
            <a:r>
              <a:rPr lang="en-US" dirty="0"/>
              <a:t> Empowering employees at all levels to grow, develop new skills, and take their careers to the next level</a:t>
            </a:r>
          </a:p>
          <a:p>
            <a:r>
              <a:rPr lang="pl-PL" b="1" dirty="0"/>
              <a:t>Performance management: </a:t>
            </a:r>
            <a:r>
              <a:rPr lang="en-US" dirty="0"/>
              <a:t>Setting goals with various business units, providing feedback to managers and employees, and evaluating employee performance on an ongoing basis</a:t>
            </a:r>
          </a:p>
          <a:p>
            <a:r>
              <a:rPr lang="pl-PL" b="1" dirty="0" err="1"/>
              <a:t>Employee</a:t>
            </a:r>
            <a:r>
              <a:rPr lang="pl-PL" b="1" dirty="0"/>
              <a:t> relations:</a:t>
            </a:r>
            <a:r>
              <a:rPr lang="en-US" b="1" dirty="0"/>
              <a:t> </a:t>
            </a:r>
            <a:r>
              <a:rPr lang="en-US" dirty="0"/>
              <a:t>Managing employee concerns, conflicts, and grievances to maintain a positive work environment</a:t>
            </a:r>
          </a:p>
          <a:p>
            <a:r>
              <a:rPr lang="pl-PL" b="1" dirty="0" err="1"/>
              <a:t>Compensations</a:t>
            </a:r>
            <a:r>
              <a:rPr lang="pl-PL" b="1" dirty="0"/>
              <a:t> &amp; </a:t>
            </a:r>
            <a:r>
              <a:rPr lang="pl-PL" b="1" dirty="0" err="1"/>
              <a:t>benefits</a:t>
            </a:r>
            <a:r>
              <a:rPr lang="pl-PL" b="1" dirty="0"/>
              <a:t>: </a:t>
            </a:r>
            <a:r>
              <a:rPr lang="en-US" dirty="0"/>
              <a:t>Developing and managing attractive compensation and benefits packages (including financial and non-financial incentives) to reward your employees competitively</a:t>
            </a:r>
          </a:p>
          <a:p>
            <a:r>
              <a:rPr lang="en-US" b="1" dirty="0"/>
              <a:t>Organizational culture and engagement</a:t>
            </a:r>
            <a:r>
              <a:rPr lang="en-US" dirty="0"/>
              <a:t>: Establishing a vibrant and collaborative</a:t>
            </a:r>
            <a:r>
              <a:rPr lang="pl-PL" dirty="0"/>
              <a:t> </a:t>
            </a:r>
            <a:r>
              <a:rPr lang="pl-PL" dirty="0" err="1"/>
              <a:t>organisational</a:t>
            </a:r>
            <a:r>
              <a:rPr lang="pl-PL" dirty="0"/>
              <a:t> </a:t>
            </a:r>
            <a:r>
              <a:rPr lang="pl-PL" dirty="0" err="1"/>
              <a:t>culture</a:t>
            </a:r>
            <a:r>
              <a:rPr lang="en-US" dirty="0"/>
              <a:t> that boosts employee satisfaction and engagement</a:t>
            </a:r>
          </a:p>
          <a:p>
            <a:r>
              <a:rPr lang="en-US" b="1" dirty="0"/>
              <a:t>DEIB</a:t>
            </a:r>
            <a:r>
              <a:rPr lang="pl-PL" b="1" dirty="0"/>
              <a:t> (</a:t>
            </a:r>
            <a:r>
              <a:rPr lang="pl-PL" b="1" dirty="0" err="1"/>
              <a:t>Deversity</a:t>
            </a:r>
            <a:r>
              <a:rPr lang="pl-PL" b="1" dirty="0"/>
              <a:t> </a:t>
            </a:r>
            <a:r>
              <a:rPr lang="pl-PL" b="1" dirty="0" err="1"/>
              <a:t>Eqiuty</a:t>
            </a:r>
            <a:r>
              <a:rPr lang="pl-PL" b="1" dirty="0"/>
              <a:t> </a:t>
            </a:r>
            <a:r>
              <a:rPr lang="pl-PL" b="1" dirty="0" err="1"/>
              <a:t>Inclusion</a:t>
            </a:r>
            <a:r>
              <a:rPr lang="pl-PL" b="1" dirty="0"/>
              <a:t> </a:t>
            </a:r>
            <a:r>
              <a:rPr lang="pl-PL" b="1" dirty="0" err="1"/>
              <a:t>Belonging</a:t>
            </a:r>
            <a:r>
              <a:rPr lang="pl-PL" b="1" dirty="0"/>
              <a:t>)</a:t>
            </a:r>
            <a:r>
              <a:rPr lang="en-US" dirty="0"/>
              <a:t>: Creating a workplace where every team member feels valued and respected and where different perspectives are not only welcomed but celebrated</a:t>
            </a:r>
          </a:p>
          <a:p>
            <a:r>
              <a:rPr lang="en-US" b="1" dirty="0"/>
              <a:t>Employee wellbeing</a:t>
            </a:r>
            <a:r>
              <a:rPr lang="en-US" dirty="0"/>
              <a:t>: Showing your dedication to the physical, mental, and emotional health of your employees by providing support through various programs and initiatives</a:t>
            </a:r>
          </a:p>
          <a:p>
            <a:r>
              <a:rPr lang="pl-PL" b="1" dirty="0"/>
              <a:t>People </a:t>
            </a:r>
            <a:r>
              <a:rPr lang="pl-PL" b="1" dirty="0" err="1"/>
              <a:t>analytics</a:t>
            </a:r>
            <a:r>
              <a:rPr lang="pl-PL" b="1" dirty="0"/>
              <a:t>: </a:t>
            </a:r>
            <a:r>
              <a:rPr lang="en-US" dirty="0"/>
              <a:t>Using data to drive strategic decision-making and measuring the impact of People and Culture initiatives</a:t>
            </a:r>
          </a:p>
          <a:p>
            <a:r>
              <a:rPr lang="en-US" b="1" dirty="0"/>
              <a:t>Emp</a:t>
            </a:r>
            <a:r>
              <a:rPr lang="pl-PL" b="1" dirty="0" err="1"/>
              <a:t>loyer</a:t>
            </a:r>
            <a:r>
              <a:rPr lang="pl-PL" b="1" dirty="0"/>
              <a:t> </a:t>
            </a:r>
            <a:r>
              <a:rPr lang="pl-PL" b="1" dirty="0" err="1"/>
              <a:t>branding</a:t>
            </a:r>
            <a:r>
              <a:rPr lang="en-US" b="1" dirty="0"/>
              <a:t>: </a:t>
            </a:r>
            <a:r>
              <a:rPr lang="en-US" dirty="0"/>
              <a:t>Building a strong employer reputation by encouraging employee advocacy to attract top talent</a:t>
            </a:r>
          </a:p>
          <a:p>
            <a:endParaRPr lang="sr-Latn-RS" dirty="0"/>
          </a:p>
        </p:txBody>
      </p:sp>
    </p:spTree>
    <p:extLst>
      <p:ext uri="{BB962C8B-B14F-4D97-AF65-F5344CB8AC3E}">
        <p14:creationId xmlns:p14="http://schemas.microsoft.com/office/powerpoint/2010/main" val="1721711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7A32D-2E36-E188-BF77-C0CB40C9464C}"/>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1731C407-E9FB-B2DB-C00A-25ADFB592C1C}"/>
              </a:ext>
            </a:extLst>
          </p:cNvPr>
          <p:cNvSpPr>
            <a:spLocks noGrp="1"/>
          </p:cNvSpPr>
          <p:nvPr>
            <p:ph idx="1"/>
          </p:nvPr>
        </p:nvSpPr>
        <p:spPr>
          <a:xfrm>
            <a:off x="457200" y="1880828"/>
            <a:ext cx="8229600" cy="3096344"/>
          </a:xfrm>
        </p:spPr>
        <p:txBody>
          <a:bodyPr>
            <a:normAutofit/>
          </a:bodyPr>
          <a:lstStyle/>
          <a:p>
            <a:pPr marL="0" indent="0" algn="ctr">
              <a:buNone/>
            </a:pPr>
            <a:r>
              <a:rPr lang="en-US" b="1" dirty="0"/>
              <a:t>New trends and challenges </a:t>
            </a:r>
            <a:endParaRPr lang="pl-PL" b="1" dirty="0"/>
          </a:p>
          <a:p>
            <a:pPr marL="0" indent="0" algn="ctr">
              <a:buNone/>
            </a:pPr>
            <a:r>
              <a:rPr lang="en-US" b="1" dirty="0"/>
              <a:t>– their implementation in administration; opportunities and risks, specific examples of implementations in Poland</a:t>
            </a:r>
            <a:endParaRPr lang="pl-PL" b="1" dirty="0"/>
          </a:p>
          <a:p>
            <a:pPr marL="0" indent="0" algn="ctr">
              <a:buNone/>
            </a:pPr>
            <a:endParaRPr lang="pl-PL" b="1" dirty="0"/>
          </a:p>
          <a:p>
            <a:pPr marL="0" indent="0" algn="ctr">
              <a:buNone/>
            </a:pPr>
            <a:endParaRPr lang="pl-PL" b="1" dirty="0"/>
          </a:p>
        </p:txBody>
      </p:sp>
      <p:sp>
        <p:nvSpPr>
          <p:cNvPr id="3" name="Symbol zastępczy numeru slajdu 2">
            <a:extLst>
              <a:ext uri="{FF2B5EF4-FFF2-40B4-BE49-F238E27FC236}">
                <a16:creationId xmlns:a16="http://schemas.microsoft.com/office/drawing/2014/main" id="{9000E4BB-228C-63C1-E18D-663D8A241CDB}"/>
              </a:ext>
            </a:extLst>
          </p:cNvPr>
          <p:cNvSpPr>
            <a:spLocks noGrp="1"/>
          </p:cNvSpPr>
          <p:nvPr>
            <p:ph type="sldNum" sz="quarter" idx="10"/>
          </p:nvPr>
        </p:nvSpPr>
        <p:spPr/>
        <p:txBody>
          <a:bodyPr/>
          <a:lstStyle/>
          <a:p>
            <a:fld id="{AFA52AC9-F381-4421-8329-F765C8404DD7}" type="slidenum">
              <a:rPr lang="en-US" smtClean="0"/>
              <a:t>11</a:t>
            </a:fld>
            <a:endParaRPr lang="en-US" dirty="0"/>
          </a:p>
        </p:txBody>
      </p:sp>
    </p:spTree>
    <p:extLst>
      <p:ext uri="{BB962C8B-B14F-4D97-AF65-F5344CB8AC3E}">
        <p14:creationId xmlns:p14="http://schemas.microsoft.com/office/powerpoint/2010/main" val="354212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331A0-0C78-FC87-BE8B-DDD1399A2601}"/>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8647B88F-3910-9142-B08F-EB1CA6AC13EB}"/>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375CDA62-9FCD-4837-2FF8-C64CB77DAFC2}"/>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EB1B6B0-4369-6CC8-5DB6-0EF2F9C9B6CE}"/>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5715DF4F-3F5C-8E9F-5C24-C30E630B815E}"/>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5600DE5F-3128-88C5-1504-55579FF943C2}"/>
              </a:ext>
            </a:extLst>
          </p:cNvPr>
          <p:cNvSpPr>
            <a:spLocks noGrp="1"/>
          </p:cNvSpPr>
          <p:nvPr>
            <p:ph type="title"/>
          </p:nvPr>
        </p:nvSpPr>
        <p:spPr>
          <a:xfrm>
            <a:off x="457200" y="1052736"/>
            <a:ext cx="8229600" cy="998984"/>
          </a:xfrm>
        </p:spPr>
        <p:txBody>
          <a:bodyPr/>
          <a:lstStyle/>
          <a:p>
            <a:r>
              <a:rPr lang="sr-Latn-RS" dirty="0"/>
              <a:t>Global trends 2026 </a:t>
            </a:r>
          </a:p>
        </p:txBody>
      </p:sp>
      <p:graphicFrame>
        <p:nvGraphicFramePr>
          <p:cNvPr id="8" name="Symbol zastępczy zawartości 7">
            <a:extLst>
              <a:ext uri="{FF2B5EF4-FFF2-40B4-BE49-F238E27FC236}">
                <a16:creationId xmlns:a16="http://schemas.microsoft.com/office/drawing/2014/main" id="{21CC5C6B-B8F2-A25E-27E7-108A34C0B032}"/>
              </a:ext>
            </a:extLst>
          </p:cNvPr>
          <p:cNvGraphicFramePr>
            <a:graphicFrameLocks noGrp="1"/>
          </p:cNvGraphicFramePr>
          <p:nvPr>
            <p:ph idx="1"/>
            <p:extLst>
              <p:ext uri="{D42A27DB-BD31-4B8C-83A1-F6EECF244321}">
                <p14:modId xmlns:p14="http://schemas.microsoft.com/office/powerpoint/2010/main" val="458592312"/>
              </p:ext>
            </p:extLst>
          </p:nvPr>
        </p:nvGraphicFramePr>
        <p:xfrm>
          <a:off x="457200" y="2132857"/>
          <a:ext cx="8229600" cy="3258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0004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182CF-3B3C-8BD9-A034-ACF98D19E5C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ADC381B6-C5B2-B9E2-0EF0-47F23E8113B4}"/>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8996F9A9-043B-EA97-B916-78F70CDBBF78}"/>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3547FE45-5A2E-1559-26B9-7B392FB8270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EE901F73-A11F-3B3C-4CD8-7F7AED121B1A}"/>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0FCF69DF-D934-668D-8854-D3ED2F948CDE}"/>
              </a:ext>
            </a:extLst>
          </p:cNvPr>
          <p:cNvSpPr>
            <a:spLocks noGrp="1"/>
          </p:cNvSpPr>
          <p:nvPr>
            <p:ph type="title"/>
          </p:nvPr>
        </p:nvSpPr>
        <p:spPr>
          <a:xfrm>
            <a:off x="457200" y="1052736"/>
            <a:ext cx="8229600" cy="998984"/>
          </a:xfrm>
        </p:spPr>
        <p:txBody>
          <a:bodyPr>
            <a:normAutofit fontScale="90000"/>
          </a:bodyPr>
          <a:lstStyle/>
          <a:p>
            <a:br>
              <a:rPr lang="pl-PL" b="1" dirty="0"/>
            </a:br>
            <a:r>
              <a:rPr lang="en-US" b="1" dirty="0"/>
              <a:t>Key recommendations for HR professionals</a:t>
            </a:r>
            <a:br>
              <a:rPr lang="en-US" dirty="0"/>
            </a:br>
            <a:endParaRPr lang="sr-Latn-RS" dirty="0"/>
          </a:p>
        </p:txBody>
      </p:sp>
      <p:sp>
        <p:nvSpPr>
          <p:cNvPr id="7" name="Content Placeholder 2">
            <a:extLst>
              <a:ext uri="{FF2B5EF4-FFF2-40B4-BE49-F238E27FC236}">
                <a16:creationId xmlns:a16="http://schemas.microsoft.com/office/drawing/2014/main" id="{0E74C7BD-9654-5837-9185-5B5C519B2700}"/>
              </a:ext>
            </a:extLst>
          </p:cNvPr>
          <p:cNvSpPr>
            <a:spLocks noGrp="1"/>
          </p:cNvSpPr>
          <p:nvPr>
            <p:ph idx="1"/>
          </p:nvPr>
        </p:nvSpPr>
        <p:spPr>
          <a:xfrm>
            <a:off x="457200" y="2204864"/>
            <a:ext cx="8229600" cy="3888432"/>
          </a:xfrm>
        </p:spPr>
        <p:txBody>
          <a:bodyPr>
            <a:normAutofit fontScale="32500" lnSpcReduction="20000"/>
          </a:bodyPr>
          <a:lstStyle/>
          <a:p>
            <a:pPr lvl="0"/>
            <a:r>
              <a:rPr lang="en-GB" sz="5500" b="1" dirty="0"/>
              <a:t>Implement AI and automation where they genuinely boost efficiency</a:t>
            </a:r>
            <a:r>
              <a:rPr lang="en-GB" sz="5500" dirty="0"/>
              <a:t>, primarily in recruitment, HR data analysis, reporting to senior management, and streamlining communication, whilst leaving strategic decisions to people</a:t>
            </a:r>
            <a:endParaRPr lang="pl-PL" sz="5500" dirty="0"/>
          </a:p>
          <a:p>
            <a:pPr lvl="0"/>
            <a:r>
              <a:rPr lang="en-GB" sz="5500" b="1" dirty="0"/>
              <a:t>Treat skills development as an investment in human capital</a:t>
            </a:r>
            <a:r>
              <a:rPr lang="en-GB" sz="5500" dirty="0"/>
              <a:t>, planning development programmes, online training and practical workshops within a continuous learning model, with an emphasis on both new technologies and soft skills</a:t>
            </a:r>
            <a:endParaRPr lang="pl-PL" sz="5500" dirty="0"/>
          </a:p>
          <a:p>
            <a:pPr lvl="0"/>
            <a:r>
              <a:rPr lang="en-GB" sz="5500" b="1" dirty="0"/>
              <a:t>Design the employee experience as a coherent system</a:t>
            </a:r>
            <a:r>
              <a:rPr lang="en-GB" sz="5500" dirty="0"/>
              <a:t>, based on clear principles, quality management, regular feedback, sensible working models and flexibility tailored to the real needs of teams</a:t>
            </a:r>
            <a:endParaRPr lang="pl-PL" sz="5500" dirty="0"/>
          </a:p>
          <a:p>
            <a:pPr lvl="0"/>
            <a:r>
              <a:rPr lang="en-GB" sz="5500" b="1" dirty="0"/>
              <a:t>Build well-being in a systematic way</a:t>
            </a:r>
            <a:r>
              <a:rPr lang="en-GB" sz="5500" dirty="0"/>
              <a:t>, taking into account mental health, preventing burnout, managerial standards and creating </a:t>
            </a:r>
            <a:r>
              <a:rPr lang="pl-PL" sz="5500" dirty="0" err="1"/>
              <a:t>an</a:t>
            </a:r>
            <a:r>
              <a:rPr lang="pl-PL" sz="5500" dirty="0"/>
              <a:t> inclusive</a:t>
            </a:r>
            <a:r>
              <a:rPr lang="en-GB" sz="5500" dirty="0"/>
              <a:t>and</a:t>
            </a:r>
            <a:r>
              <a:rPr lang="pl-PL" sz="5500" dirty="0"/>
              <a:t> </a:t>
            </a:r>
            <a:r>
              <a:rPr lang="en-GB" sz="5500" dirty="0"/>
              <a:t>safe working environment</a:t>
            </a:r>
            <a:endParaRPr lang="pl-PL" sz="5500" dirty="0"/>
          </a:p>
          <a:p>
            <a:endParaRPr lang="sr-Latn-RS" dirty="0"/>
          </a:p>
        </p:txBody>
      </p:sp>
    </p:spTree>
    <p:extLst>
      <p:ext uri="{BB962C8B-B14F-4D97-AF65-F5344CB8AC3E}">
        <p14:creationId xmlns:p14="http://schemas.microsoft.com/office/powerpoint/2010/main" val="2872437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A8ECE-45A2-5658-62C4-3C7ECAB9A56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B1236A8-2C4F-25A1-6FE8-924F92954058}"/>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F3842E74-68F3-12FF-3EA2-3C2E1771458F}"/>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22429E9-DAA6-83CE-71F6-CB0312D8BED2}"/>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E68D56B-5A10-8A76-2D77-CC93B7A61775}"/>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5A098E7-2AE1-0D42-BEE2-7E65EB15B33E}"/>
              </a:ext>
            </a:extLst>
          </p:cNvPr>
          <p:cNvSpPr>
            <a:spLocks noGrp="1"/>
          </p:cNvSpPr>
          <p:nvPr>
            <p:ph type="title"/>
          </p:nvPr>
        </p:nvSpPr>
        <p:spPr>
          <a:xfrm>
            <a:off x="457200" y="1052736"/>
            <a:ext cx="8229600" cy="998984"/>
          </a:xfrm>
        </p:spPr>
        <p:txBody>
          <a:bodyPr>
            <a:normAutofit fontScale="90000"/>
          </a:bodyPr>
          <a:lstStyle/>
          <a:p>
            <a:r>
              <a:rPr lang="sr-Latn-RS" dirty="0"/>
              <a:t>Implementing new trends in public adminsitration</a:t>
            </a:r>
          </a:p>
        </p:txBody>
      </p:sp>
      <p:graphicFrame>
        <p:nvGraphicFramePr>
          <p:cNvPr id="11" name="Symbol zastępczy zawartości 10">
            <a:extLst>
              <a:ext uri="{FF2B5EF4-FFF2-40B4-BE49-F238E27FC236}">
                <a16:creationId xmlns:a16="http://schemas.microsoft.com/office/drawing/2014/main" id="{70A9EBA0-1E81-5816-C1F5-9DC11A6236C8}"/>
              </a:ext>
            </a:extLst>
          </p:cNvPr>
          <p:cNvGraphicFramePr>
            <a:graphicFrameLocks noGrp="1"/>
          </p:cNvGraphicFramePr>
          <p:nvPr>
            <p:ph idx="1"/>
            <p:extLst>
              <p:ext uri="{D42A27DB-BD31-4B8C-83A1-F6EECF244321}">
                <p14:modId xmlns:p14="http://schemas.microsoft.com/office/powerpoint/2010/main" val="116541028"/>
              </p:ext>
            </p:extLst>
          </p:nvPr>
        </p:nvGraphicFramePr>
        <p:xfrm>
          <a:off x="457200" y="2276872"/>
          <a:ext cx="8363272"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48027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AAE10-41DC-5843-FA8F-8FDCE2A4C7BB}"/>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54AD4FB-8856-89EE-76BA-866A26878ED4}"/>
              </a:ext>
            </a:extLst>
          </p:cNvPr>
          <p:cNvSpPr>
            <a:spLocks noGrp="1"/>
          </p:cNvSpPr>
          <p:nvPr>
            <p:ph idx="1"/>
          </p:nvPr>
        </p:nvSpPr>
        <p:spPr>
          <a:xfrm>
            <a:off x="1043608" y="2924944"/>
            <a:ext cx="7643191" cy="2465922"/>
          </a:xfrm>
        </p:spPr>
        <p:txBody>
          <a:bodyPr>
            <a:normAutofit/>
          </a:bodyPr>
          <a:lstStyle/>
          <a:p>
            <a:pPr marL="0" indent="0">
              <a:lnSpc>
                <a:spcPct val="90000"/>
              </a:lnSpc>
              <a:buNone/>
            </a:pPr>
            <a:endParaRPr lang="pl-PL" sz="2500" dirty="0"/>
          </a:p>
          <a:p>
            <a:pPr marL="0" indent="0">
              <a:lnSpc>
                <a:spcPct val="90000"/>
              </a:lnSpc>
              <a:buNone/>
            </a:pPr>
            <a:r>
              <a:rPr lang="en-US" sz="2500" dirty="0"/>
              <a:t>The Head of the Civil Service’s competition for best practices in work-life balance</a:t>
            </a:r>
            <a:endParaRPr lang="sr-Latn-RS" sz="2500" dirty="0">
              <a:hlinkClick r:id="rId2"/>
            </a:endParaRPr>
          </a:p>
          <a:p>
            <a:pPr>
              <a:lnSpc>
                <a:spcPct val="90000"/>
              </a:lnSpc>
            </a:pPr>
            <a:r>
              <a:rPr lang="sr-Latn-RS" sz="2500" dirty="0">
                <a:hlinkClick r:id="rId2"/>
              </a:rPr>
              <a:t>https://www.gov.pl/web/sluzbacywilna/trzecia-edycja-konkursu-na-najlepsze-praktyki-wlb</a:t>
            </a:r>
            <a:endParaRPr lang="sr-Latn-RS" sz="2500" dirty="0"/>
          </a:p>
          <a:p>
            <a:pPr>
              <a:lnSpc>
                <a:spcPct val="90000"/>
              </a:lnSpc>
            </a:pPr>
            <a:endParaRPr lang="sr-Latn-RS" sz="2500" dirty="0"/>
          </a:p>
          <a:p>
            <a:pPr>
              <a:lnSpc>
                <a:spcPct val="90000"/>
              </a:lnSpc>
            </a:pPr>
            <a:endParaRPr lang="sr-Latn-RS" sz="2500" dirty="0"/>
          </a:p>
        </p:txBody>
      </p:sp>
      <p:sp>
        <p:nvSpPr>
          <p:cNvPr id="12" name="Slide Number Placeholder 2">
            <a:extLst>
              <a:ext uri="{FF2B5EF4-FFF2-40B4-BE49-F238E27FC236}">
                <a16:creationId xmlns:a16="http://schemas.microsoft.com/office/drawing/2014/main" id="{3D966E39-2171-178A-BBF4-990BEB27F284}"/>
              </a:ext>
            </a:extLst>
          </p:cNvPr>
          <p:cNvSpPr>
            <a:spLocks noGrp="1"/>
          </p:cNvSpPr>
          <p:nvPr>
            <p:ph type="sldNum" sz="quarter" idx="10"/>
          </p:nvPr>
        </p:nvSpPr>
        <p:spPr>
          <a:xfrm>
            <a:off x="2734617" y="6148245"/>
            <a:ext cx="2057400" cy="365125"/>
          </a:xfrm>
        </p:spPr>
        <p:txBody>
          <a:bodyPr anchor="ctr">
            <a:normAutofit/>
          </a:bodyPr>
          <a:lstStyle/>
          <a:p>
            <a:pPr>
              <a:spcAft>
                <a:spcPts val="600"/>
              </a:spcAft>
            </a:pPr>
            <a:fld id="{AFA52AC9-F381-4421-8329-F765C8404DD7}" type="slidenum">
              <a:rPr lang="en-US" smtClean="0"/>
              <a:pPr>
                <a:spcAft>
                  <a:spcPts val="600"/>
                </a:spcAft>
              </a:pPr>
              <a:t>15</a:t>
            </a:fld>
            <a:endParaRPr lang="en-US"/>
          </a:p>
        </p:txBody>
      </p:sp>
      <p:sp>
        <p:nvSpPr>
          <p:cNvPr id="6" name="Title 1">
            <a:extLst>
              <a:ext uri="{FF2B5EF4-FFF2-40B4-BE49-F238E27FC236}">
                <a16:creationId xmlns:a16="http://schemas.microsoft.com/office/drawing/2014/main" id="{3A120F8D-4792-6458-104F-95CE22E4C1A0}"/>
              </a:ext>
            </a:extLst>
          </p:cNvPr>
          <p:cNvSpPr>
            <a:spLocks noGrp="1"/>
          </p:cNvSpPr>
          <p:nvPr>
            <p:ph type="title"/>
          </p:nvPr>
        </p:nvSpPr>
        <p:spPr>
          <a:xfrm>
            <a:off x="457200" y="1124744"/>
            <a:ext cx="8229600" cy="998984"/>
          </a:xfrm>
        </p:spPr>
        <p:txBody>
          <a:bodyPr anchor="ctr">
            <a:normAutofit/>
          </a:bodyPr>
          <a:lstStyle/>
          <a:p>
            <a:pPr>
              <a:lnSpc>
                <a:spcPct val="90000"/>
              </a:lnSpc>
            </a:pPr>
            <a:r>
              <a:rPr lang="sr-Latn-RS" sz="3100"/>
              <a:t>Well-beeing &amp;WLB in Polisch civil service</a:t>
            </a:r>
            <a:br>
              <a:rPr lang="sr-Latn-RS" sz="3100"/>
            </a:br>
            <a:r>
              <a:rPr lang="en-US" sz="3100"/>
              <a:t>small steps make a big difference</a:t>
            </a:r>
            <a:endParaRPr lang="sr-Latn-RS" sz="3100"/>
          </a:p>
        </p:txBody>
      </p:sp>
      <p:grpSp>
        <p:nvGrpSpPr>
          <p:cNvPr id="2" name="Group 1">
            <a:extLst>
              <a:ext uri="{FF2B5EF4-FFF2-40B4-BE49-F238E27FC236}">
                <a16:creationId xmlns:a16="http://schemas.microsoft.com/office/drawing/2014/main" id="{7DECBC8A-08AA-3C21-0D65-015B87E547F0}"/>
              </a:ext>
            </a:extLst>
          </p:cNvPr>
          <p:cNvGrpSpPr/>
          <p:nvPr/>
        </p:nvGrpSpPr>
        <p:grpSpPr>
          <a:xfrm>
            <a:off x="457200" y="3927077"/>
            <a:ext cx="1607819" cy="461655"/>
            <a:chOff x="683568" y="1412776"/>
            <a:chExt cx="7776864" cy="2232983"/>
          </a:xfrm>
        </p:grpSpPr>
        <p:sp>
          <p:nvSpPr>
            <p:cNvPr id="3" name="TextBox 2">
              <a:extLst>
                <a:ext uri="{FF2B5EF4-FFF2-40B4-BE49-F238E27FC236}">
                  <a16:creationId xmlns:a16="http://schemas.microsoft.com/office/drawing/2014/main" id="{8725687B-D5D9-A766-F37B-B627F556AE40}"/>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a:latin typeface="Myriad Pro" pitchFamily="34" charset="0"/>
              </a:endParaRPr>
            </a:p>
          </p:txBody>
        </p:sp>
        <p:sp>
          <p:nvSpPr>
            <p:cNvPr id="4" name="TextBox 3">
              <a:extLst>
                <a:ext uri="{FF2B5EF4-FFF2-40B4-BE49-F238E27FC236}">
                  <a16:creationId xmlns:a16="http://schemas.microsoft.com/office/drawing/2014/main" id="{B5F70996-B7EB-7371-8420-B8CD13C7630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a:latin typeface="Myriad Pro" pitchFamily="34" charset="0"/>
              </a:endParaRPr>
            </a:p>
          </p:txBody>
        </p:sp>
        <p:sp>
          <p:nvSpPr>
            <p:cNvPr id="5" name="TextBox 4">
              <a:extLst>
                <a:ext uri="{FF2B5EF4-FFF2-40B4-BE49-F238E27FC236}">
                  <a16:creationId xmlns:a16="http://schemas.microsoft.com/office/drawing/2014/main" id="{B0EE3526-0D1A-D1DF-D417-B61B523FF475}"/>
                </a:ext>
              </a:extLst>
            </p:cNvPr>
            <p:cNvSpPr txBox="1"/>
            <p:nvPr/>
          </p:nvSpPr>
          <p:spPr>
            <a:xfrm>
              <a:off x="683568" y="3245649"/>
              <a:ext cx="7776864" cy="400110"/>
            </a:xfrm>
            <a:prstGeom prst="rect">
              <a:avLst/>
            </a:prstGeom>
            <a:noFill/>
          </p:spPr>
          <p:txBody>
            <a:bodyPr wrap="square" rtlCol="0">
              <a:spAutoFit/>
            </a:bodyPr>
            <a:lstStyle/>
            <a:p>
              <a:pPr algn="ctr"/>
              <a:endParaRPr lang="sr-Latn-RS" sz="2000">
                <a:latin typeface="Myriad Pro" pitchFamily="34" charset="0"/>
              </a:endParaRPr>
            </a:p>
          </p:txBody>
        </p:sp>
      </p:grpSp>
    </p:spTree>
    <p:extLst>
      <p:ext uri="{BB962C8B-B14F-4D97-AF65-F5344CB8AC3E}">
        <p14:creationId xmlns:p14="http://schemas.microsoft.com/office/powerpoint/2010/main" val="1110189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D416D-A083-3A2B-C0AC-B99F36679AC4}"/>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7BD0F6BE-065B-CACC-21DE-91D619718EE7}"/>
              </a:ext>
            </a:extLst>
          </p:cNvPr>
          <p:cNvSpPr>
            <a:spLocks noGrp="1"/>
          </p:cNvSpPr>
          <p:nvPr>
            <p:ph idx="1"/>
          </p:nvPr>
        </p:nvSpPr>
        <p:spPr/>
        <p:txBody>
          <a:bodyPr/>
          <a:lstStyle/>
          <a:p>
            <a:pPr marL="0" indent="0" algn="ctr">
              <a:buNone/>
            </a:pPr>
            <a:r>
              <a:rPr lang="pl-PL" b="1" dirty="0" err="1"/>
              <a:t>Well</a:t>
            </a:r>
            <a:r>
              <a:rPr lang="pl-PL" b="1" dirty="0"/>
              <a:t>- </a:t>
            </a:r>
            <a:r>
              <a:rPr lang="pl-PL" b="1" dirty="0" err="1"/>
              <a:t>beeing</a:t>
            </a:r>
            <a:r>
              <a:rPr lang="pl-PL" b="1" dirty="0"/>
              <a:t> &amp;WLB and </a:t>
            </a:r>
            <a:r>
              <a:rPr lang="pl-PL" b="1" dirty="0" err="1"/>
              <a:t>other</a:t>
            </a:r>
            <a:r>
              <a:rPr lang="pl-PL" b="1" dirty="0"/>
              <a:t> </a:t>
            </a:r>
            <a:r>
              <a:rPr lang="pl-PL" b="1" dirty="0" err="1"/>
              <a:t>trends</a:t>
            </a:r>
            <a:r>
              <a:rPr lang="pl-PL" b="1" dirty="0"/>
              <a:t> </a:t>
            </a:r>
          </a:p>
          <a:p>
            <a:pPr marL="0" indent="0" algn="ctr">
              <a:buNone/>
            </a:pPr>
            <a:r>
              <a:rPr lang="pl-PL" b="1" dirty="0"/>
              <a:t>in the </a:t>
            </a:r>
            <a:r>
              <a:rPr lang="en-US" b="1" dirty="0"/>
              <a:t>Ministry of Climate </a:t>
            </a:r>
            <a:r>
              <a:rPr lang="pl-PL" b="1" dirty="0"/>
              <a:t>&amp;</a:t>
            </a:r>
            <a:r>
              <a:rPr lang="en-US" b="1" dirty="0"/>
              <a:t> Environment </a:t>
            </a:r>
            <a:r>
              <a:rPr lang="pl-PL" b="1" dirty="0"/>
              <a:t>(MCE)</a:t>
            </a:r>
          </a:p>
        </p:txBody>
      </p:sp>
      <p:sp>
        <p:nvSpPr>
          <p:cNvPr id="3" name="Symbol zastępczy numeru slajdu 2">
            <a:extLst>
              <a:ext uri="{FF2B5EF4-FFF2-40B4-BE49-F238E27FC236}">
                <a16:creationId xmlns:a16="http://schemas.microsoft.com/office/drawing/2014/main" id="{5706193E-3DB0-2BAA-E79D-A605213E17F9}"/>
              </a:ext>
            </a:extLst>
          </p:cNvPr>
          <p:cNvSpPr>
            <a:spLocks noGrp="1"/>
          </p:cNvSpPr>
          <p:nvPr>
            <p:ph type="sldNum" sz="quarter" idx="10"/>
          </p:nvPr>
        </p:nvSpPr>
        <p:spPr/>
        <p:txBody>
          <a:bodyPr/>
          <a:lstStyle/>
          <a:p>
            <a:fld id="{AFA52AC9-F381-4421-8329-F765C8404DD7}" type="slidenum">
              <a:rPr lang="en-US" smtClean="0"/>
              <a:t>16</a:t>
            </a:fld>
            <a:endParaRPr lang="en-US" dirty="0"/>
          </a:p>
        </p:txBody>
      </p:sp>
    </p:spTree>
    <p:extLst>
      <p:ext uri="{BB962C8B-B14F-4D97-AF65-F5344CB8AC3E}">
        <p14:creationId xmlns:p14="http://schemas.microsoft.com/office/powerpoint/2010/main" val="2131699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18C2B-B3E6-8B01-CC7A-BF811104DA6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533266E-795A-A624-2EC7-35297CBA62A9}"/>
              </a:ext>
            </a:extLst>
          </p:cNvPr>
          <p:cNvGrpSpPr/>
          <p:nvPr/>
        </p:nvGrpSpPr>
        <p:grpSpPr>
          <a:xfrm>
            <a:off x="941294" y="2312508"/>
            <a:ext cx="7776864" cy="2232983"/>
            <a:chOff x="683568" y="1412776"/>
            <a:chExt cx="7776864" cy="2232983"/>
          </a:xfrm>
        </p:grpSpPr>
        <p:sp>
          <p:nvSpPr>
            <p:cNvPr id="3" name="TextBox 2">
              <a:extLst>
                <a:ext uri="{FF2B5EF4-FFF2-40B4-BE49-F238E27FC236}">
                  <a16:creationId xmlns:a16="http://schemas.microsoft.com/office/drawing/2014/main" id="{CCE32A0E-2B2B-A5B7-3F13-6E615058C42E}"/>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EAB3163C-1344-AE5D-ADB1-2B31BCC9C041}"/>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2AF0561F-EE67-02D3-3844-5AC0CA2D5A5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2355915E-0119-F00F-E304-C2E46BDF63DA}"/>
              </a:ext>
            </a:extLst>
          </p:cNvPr>
          <p:cNvSpPr>
            <a:spLocks noGrp="1"/>
          </p:cNvSpPr>
          <p:nvPr>
            <p:ph type="title"/>
          </p:nvPr>
        </p:nvSpPr>
        <p:spPr>
          <a:xfrm>
            <a:off x="457200" y="1052736"/>
            <a:ext cx="8229600" cy="998984"/>
          </a:xfrm>
        </p:spPr>
        <p:txBody>
          <a:bodyPr/>
          <a:lstStyle/>
          <a:p>
            <a:r>
              <a:rPr lang="sr-Latn-RS" dirty="0"/>
              <a:t>Remote working/hybrid working</a:t>
            </a:r>
          </a:p>
        </p:txBody>
      </p:sp>
      <p:sp>
        <p:nvSpPr>
          <p:cNvPr id="15" name="Symbol zastępczy zawartości 14">
            <a:extLst>
              <a:ext uri="{FF2B5EF4-FFF2-40B4-BE49-F238E27FC236}">
                <a16:creationId xmlns:a16="http://schemas.microsoft.com/office/drawing/2014/main" id="{ED4E383E-026D-DB05-CA5B-AECEC1BBBBA4}"/>
              </a:ext>
            </a:extLst>
          </p:cNvPr>
          <p:cNvSpPr>
            <a:spLocks noGrp="1"/>
          </p:cNvSpPr>
          <p:nvPr>
            <p:ph idx="1"/>
          </p:nvPr>
        </p:nvSpPr>
        <p:spPr>
          <a:xfrm>
            <a:off x="457200" y="2420888"/>
            <a:ext cx="8229600" cy="2969978"/>
          </a:xfrm>
        </p:spPr>
        <p:txBody>
          <a:bodyPr>
            <a:normAutofit fontScale="85000" lnSpcReduction="20000"/>
          </a:bodyPr>
          <a:lstStyle/>
          <a:p>
            <a:r>
              <a:rPr lang="pl-PL" dirty="0"/>
              <a:t>H</a:t>
            </a:r>
            <a:r>
              <a:rPr lang="en-US" dirty="0"/>
              <a:t>ow and when it began</a:t>
            </a:r>
            <a:r>
              <a:rPr lang="pl-PL" dirty="0"/>
              <a:t>?</a:t>
            </a:r>
          </a:p>
          <a:p>
            <a:r>
              <a:rPr lang="en-US" dirty="0"/>
              <a:t> </a:t>
            </a:r>
            <a:r>
              <a:rPr lang="pl-PL" dirty="0"/>
              <a:t>W</a:t>
            </a:r>
            <a:r>
              <a:rPr lang="en-US" dirty="0"/>
              <a:t>hy it was possible</a:t>
            </a:r>
            <a:r>
              <a:rPr lang="pl-PL" dirty="0"/>
              <a:t> ? (</a:t>
            </a:r>
            <a:r>
              <a:rPr lang="pl-PL" dirty="0" err="1"/>
              <a:t>equipment</a:t>
            </a:r>
            <a:r>
              <a:rPr lang="pl-PL" dirty="0"/>
              <a:t>, </a:t>
            </a:r>
            <a:r>
              <a:rPr lang="pl-PL" dirty="0" err="1"/>
              <a:t>electronic</a:t>
            </a:r>
            <a:r>
              <a:rPr lang="pl-PL" dirty="0"/>
              <a:t> </a:t>
            </a:r>
            <a:r>
              <a:rPr lang="pl-PL" dirty="0" err="1"/>
              <a:t>document</a:t>
            </a:r>
            <a:r>
              <a:rPr lang="pl-PL" dirty="0"/>
              <a:t> management system)</a:t>
            </a:r>
          </a:p>
          <a:p>
            <a:r>
              <a:rPr lang="en-US" dirty="0"/>
              <a:t> </a:t>
            </a:r>
            <a:r>
              <a:rPr lang="pl-PL" dirty="0"/>
              <a:t>W</a:t>
            </a:r>
            <a:r>
              <a:rPr lang="en-US" dirty="0"/>
              <a:t>ho was involved in the process of implementing remote work</a:t>
            </a:r>
            <a:r>
              <a:rPr lang="pl-PL" dirty="0"/>
              <a:t>?</a:t>
            </a:r>
          </a:p>
          <a:p>
            <a:r>
              <a:rPr lang="pl-PL" dirty="0" err="1"/>
              <a:t>Our</a:t>
            </a:r>
            <a:r>
              <a:rPr lang="pl-PL" dirty="0"/>
              <a:t> </a:t>
            </a:r>
            <a:r>
              <a:rPr lang="pl-PL" dirty="0" err="1"/>
              <a:t>working</a:t>
            </a:r>
            <a:r>
              <a:rPr lang="pl-PL" dirty="0"/>
              <a:t> </a:t>
            </a:r>
            <a:r>
              <a:rPr lang="pl-PL" dirty="0" err="1"/>
              <a:t>practicies</a:t>
            </a:r>
            <a:endParaRPr lang="pl-PL" dirty="0"/>
          </a:p>
          <a:p>
            <a:r>
              <a:rPr lang="pl-PL" dirty="0"/>
              <a:t>H</a:t>
            </a:r>
            <a:r>
              <a:rPr lang="en-US" dirty="0"/>
              <a:t>ow employees view it and how managers view it</a:t>
            </a:r>
            <a:r>
              <a:rPr lang="pl-PL" dirty="0"/>
              <a:t>?</a:t>
            </a:r>
          </a:p>
          <a:p>
            <a:endParaRPr lang="pl-PL" dirty="0"/>
          </a:p>
        </p:txBody>
      </p:sp>
    </p:spTree>
    <p:extLst>
      <p:ext uri="{BB962C8B-B14F-4D97-AF65-F5344CB8AC3E}">
        <p14:creationId xmlns:p14="http://schemas.microsoft.com/office/powerpoint/2010/main" val="1371883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C2B85-68F1-B391-AB92-21988FE528D4}"/>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558EA1A-20B5-EDA2-07CF-ACCC8C4E68EF}"/>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1F94E501-5463-806C-96DF-DE7E29489A8B}"/>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E8AB64A5-FFD1-F57E-6C88-2371CDDA721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7D0F1BC-D34A-5BD4-2D89-4695E4031B5F}"/>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60327FC0-765C-1B9F-A666-CA910E32C0BF}"/>
              </a:ext>
            </a:extLst>
          </p:cNvPr>
          <p:cNvSpPr>
            <a:spLocks noGrp="1"/>
          </p:cNvSpPr>
          <p:nvPr>
            <p:ph type="title"/>
          </p:nvPr>
        </p:nvSpPr>
        <p:spPr>
          <a:xfrm>
            <a:off x="457200" y="1052736"/>
            <a:ext cx="8229600" cy="998984"/>
          </a:xfrm>
        </p:spPr>
        <p:txBody>
          <a:bodyPr/>
          <a:lstStyle/>
          <a:p>
            <a:r>
              <a:rPr lang="sr-Latn-RS" dirty="0"/>
              <a:t>Other solutions </a:t>
            </a:r>
          </a:p>
        </p:txBody>
      </p:sp>
      <p:sp>
        <p:nvSpPr>
          <p:cNvPr id="7" name="Content Placeholder 2">
            <a:extLst>
              <a:ext uri="{FF2B5EF4-FFF2-40B4-BE49-F238E27FC236}">
                <a16:creationId xmlns:a16="http://schemas.microsoft.com/office/drawing/2014/main" id="{99DF562C-5891-B3C9-3B2A-827AD5905707}"/>
              </a:ext>
            </a:extLst>
          </p:cNvPr>
          <p:cNvSpPr>
            <a:spLocks noGrp="1"/>
          </p:cNvSpPr>
          <p:nvPr>
            <p:ph idx="1"/>
          </p:nvPr>
        </p:nvSpPr>
        <p:spPr>
          <a:xfrm>
            <a:off x="457200" y="1826096"/>
            <a:ext cx="8229600" cy="4123184"/>
          </a:xfrm>
        </p:spPr>
        <p:txBody>
          <a:bodyPr>
            <a:normAutofit fontScale="92500" lnSpcReduction="20000"/>
          </a:bodyPr>
          <a:lstStyle/>
          <a:p>
            <a:r>
              <a:rPr lang="sr-Latn-RS" dirty="0"/>
              <a:t>Flexible working hours (start work from 7.00 to 10.00)</a:t>
            </a:r>
          </a:p>
          <a:p>
            <a:r>
              <a:rPr lang="en-US" dirty="0"/>
              <a:t>individual work schedule</a:t>
            </a:r>
            <a:endParaRPr lang="pl-PL" dirty="0"/>
          </a:p>
          <a:p>
            <a:r>
              <a:rPr lang="en-US" dirty="0"/>
              <a:t>leaving work for personal reasons (to make up time)</a:t>
            </a:r>
            <a:endParaRPr lang="pl-PL" dirty="0"/>
          </a:p>
          <a:p>
            <a:r>
              <a:rPr lang="en-US" dirty="0"/>
              <a:t>all work-time arrangements related to parenthood</a:t>
            </a:r>
            <a:endParaRPr lang="sr-Latn-RS" dirty="0"/>
          </a:p>
          <a:p>
            <a:r>
              <a:rPr lang="sr-Latn-RS" dirty="0"/>
              <a:t>2 hours for the family (International Family Day 15th of may)</a:t>
            </a:r>
          </a:p>
          <a:p>
            <a:endParaRPr lang="sr-Latn-RS" dirty="0"/>
          </a:p>
          <a:p>
            <a:endParaRPr lang="sr-Latn-RS" dirty="0"/>
          </a:p>
        </p:txBody>
      </p:sp>
    </p:spTree>
    <p:extLst>
      <p:ext uri="{BB962C8B-B14F-4D97-AF65-F5344CB8AC3E}">
        <p14:creationId xmlns:p14="http://schemas.microsoft.com/office/powerpoint/2010/main" val="335500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AF3B1-36A3-8D94-5B49-8976E55AA86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45547772-5042-2DFA-3525-20A3F2DEE8AF}"/>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A1E7E034-9064-3F67-AB87-D740F6AE01CF}"/>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BE007EA9-E184-9A2B-D8F3-9E7DEE9B08FF}"/>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90C5008-10DF-D89F-DAA2-C570D3411667}"/>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DDC92A1C-D797-F575-0572-97C3E771CED3}"/>
              </a:ext>
            </a:extLst>
          </p:cNvPr>
          <p:cNvSpPr>
            <a:spLocks noGrp="1"/>
          </p:cNvSpPr>
          <p:nvPr>
            <p:ph type="title"/>
          </p:nvPr>
        </p:nvSpPr>
        <p:spPr>
          <a:xfrm>
            <a:off x="457200" y="1052736"/>
            <a:ext cx="8229600" cy="998984"/>
          </a:xfrm>
        </p:spPr>
        <p:txBody>
          <a:bodyPr>
            <a:normAutofit/>
          </a:bodyPr>
          <a:lstStyle/>
          <a:p>
            <a:r>
              <a:rPr lang="sr-Latn-RS" dirty="0"/>
              <a:t>Health, sport &amp; culture</a:t>
            </a:r>
          </a:p>
        </p:txBody>
      </p:sp>
      <p:pic>
        <p:nvPicPr>
          <p:cNvPr id="9" name="Symbol zastępczy zawartości 8">
            <a:extLst>
              <a:ext uri="{FF2B5EF4-FFF2-40B4-BE49-F238E27FC236}">
                <a16:creationId xmlns:a16="http://schemas.microsoft.com/office/drawing/2014/main" id="{D3293D03-9C19-4E7D-4DF5-251612DA03B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55712" y="2098925"/>
            <a:ext cx="2689490" cy="1512838"/>
          </a:xfrm>
          <a:prstGeom prst="rect">
            <a:avLst/>
          </a:prstGeom>
        </p:spPr>
      </p:pic>
      <p:pic>
        <p:nvPicPr>
          <p:cNvPr id="11" name="Obraz 10">
            <a:extLst>
              <a:ext uri="{FF2B5EF4-FFF2-40B4-BE49-F238E27FC236}">
                <a16:creationId xmlns:a16="http://schemas.microsoft.com/office/drawing/2014/main" id="{0B9715CF-F1C3-00FC-A4BF-EA2A2DE1D3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6690" y="2098925"/>
            <a:ext cx="2857332" cy="1607249"/>
          </a:xfrm>
          <a:prstGeom prst="rect">
            <a:avLst/>
          </a:prstGeom>
        </p:spPr>
      </p:pic>
      <p:pic>
        <p:nvPicPr>
          <p:cNvPr id="13" name="Obraz 12">
            <a:extLst>
              <a:ext uri="{FF2B5EF4-FFF2-40B4-BE49-F238E27FC236}">
                <a16:creationId xmlns:a16="http://schemas.microsoft.com/office/drawing/2014/main" id="{89200253-E82B-7358-D74E-529DDAB1F9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27750" y="2122435"/>
            <a:ext cx="2857332" cy="1607250"/>
          </a:xfrm>
          <a:prstGeom prst="rect">
            <a:avLst/>
          </a:prstGeom>
        </p:spPr>
      </p:pic>
      <p:pic>
        <p:nvPicPr>
          <p:cNvPr id="15" name="Obraz 14">
            <a:extLst>
              <a:ext uri="{FF2B5EF4-FFF2-40B4-BE49-F238E27FC236}">
                <a16:creationId xmlns:a16="http://schemas.microsoft.com/office/drawing/2014/main" id="{B1764DA9-C58E-947D-11C4-43A60729FC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712" y="4196172"/>
            <a:ext cx="2689490" cy="1512838"/>
          </a:xfrm>
          <a:prstGeom prst="rect">
            <a:avLst/>
          </a:prstGeom>
        </p:spPr>
      </p:pic>
      <p:pic>
        <p:nvPicPr>
          <p:cNvPr id="17" name="Obraz 16">
            <a:extLst>
              <a:ext uri="{FF2B5EF4-FFF2-40B4-BE49-F238E27FC236}">
                <a16:creationId xmlns:a16="http://schemas.microsoft.com/office/drawing/2014/main" id="{320FF0F3-CDAA-7FCC-81A6-1E30A5843C3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6690" y="4208251"/>
            <a:ext cx="2689490" cy="1500759"/>
          </a:xfrm>
          <a:prstGeom prst="rect">
            <a:avLst/>
          </a:prstGeom>
        </p:spPr>
      </p:pic>
      <p:pic>
        <p:nvPicPr>
          <p:cNvPr id="19" name="Obraz 18">
            <a:extLst>
              <a:ext uri="{FF2B5EF4-FFF2-40B4-BE49-F238E27FC236}">
                <a16:creationId xmlns:a16="http://schemas.microsoft.com/office/drawing/2014/main" id="{B99805C6-25BB-041E-88BC-6891DEEAD7D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5620" y="4293096"/>
            <a:ext cx="2957059" cy="1403834"/>
          </a:xfrm>
          <a:prstGeom prst="rect">
            <a:avLst/>
          </a:prstGeom>
        </p:spPr>
      </p:pic>
    </p:spTree>
    <p:extLst>
      <p:ext uri="{BB962C8B-B14F-4D97-AF65-F5344CB8AC3E}">
        <p14:creationId xmlns:p14="http://schemas.microsoft.com/office/powerpoint/2010/main" val="3312621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4593846A-9EC4-E10A-2B0E-FD3F39502C81}"/>
              </a:ext>
            </a:extLst>
          </p:cNvPr>
          <p:cNvSpPr>
            <a:spLocks noGrp="1"/>
          </p:cNvSpPr>
          <p:nvPr>
            <p:ph idx="1"/>
          </p:nvPr>
        </p:nvSpPr>
        <p:spPr/>
        <p:txBody>
          <a:bodyPr/>
          <a:lstStyle/>
          <a:p>
            <a:pPr marL="0" indent="0" algn="ctr">
              <a:buNone/>
            </a:pPr>
            <a:r>
              <a:rPr lang="pl-PL" b="1" dirty="0"/>
              <a:t>Welcoming @ introduction</a:t>
            </a:r>
          </a:p>
        </p:txBody>
      </p:sp>
      <p:sp>
        <p:nvSpPr>
          <p:cNvPr id="3" name="Symbol zastępczy numeru slajdu 2">
            <a:extLst>
              <a:ext uri="{FF2B5EF4-FFF2-40B4-BE49-F238E27FC236}">
                <a16:creationId xmlns:a16="http://schemas.microsoft.com/office/drawing/2014/main" id="{CE536FF5-BDE1-7638-8973-4790E2837592}"/>
              </a:ext>
            </a:extLst>
          </p:cNvPr>
          <p:cNvSpPr>
            <a:spLocks noGrp="1"/>
          </p:cNvSpPr>
          <p:nvPr>
            <p:ph type="sldNum" sz="quarter" idx="10"/>
          </p:nvPr>
        </p:nvSpPr>
        <p:spPr/>
        <p:txBody>
          <a:bodyPr/>
          <a:lstStyle/>
          <a:p>
            <a:fld id="{AFA52AC9-F381-4421-8329-F765C8404DD7}" type="slidenum">
              <a:rPr lang="en-US" smtClean="0"/>
              <a:t>2</a:t>
            </a:fld>
            <a:endParaRPr lang="en-US" dirty="0"/>
          </a:p>
        </p:txBody>
      </p:sp>
    </p:spTree>
    <p:extLst>
      <p:ext uri="{BB962C8B-B14F-4D97-AF65-F5344CB8AC3E}">
        <p14:creationId xmlns:p14="http://schemas.microsoft.com/office/powerpoint/2010/main" val="3461749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54C68-274A-1F20-AE62-DD6B985D047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2173F79-2867-C048-04B3-9D7874012C3A}"/>
              </a:ext>
            </a:extLst>
          </p:cNvPr>
          <p:cNvGrpSpPr/>
          <p:nvPr/>
        </p:nvGrpSpPr>
        <p:grpSpPr>
          <a:xfrm>
            <a:off x="611560" y="1916832"/>
            <a:ext cx="7776864" cy="2232983"/>
            <a:chOff x="683568" y="1412776"/>
            <a:chExt cx="7776864" cy="2232983"/>
          </a:xfrm>
        </p:grpSpPr>
        <p:sp>
          <p:nvSpPr>
            <p:cNvPr id="3" name="TextBox 2">
              <a:extLst>
                <a:ext uri="{FF2B5EF4-FFF2-40B4-BE49-F238E27FC236}">
                  <a16:creationId xmlns:a16="http://schemas.microsoft.com/office/drawing/2014/main" id="{855A1751-43E8-A4FC-135A-FD4954DF043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F0DFE44B-3A46-8CDD-8F1F-9B66B2E55050}"/>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905DE8D9-56FC-52E4-5063-8CA1B87727C8}"/>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684A177-D021-A3DA-A214-1EF5285982EB}"/>
              </a:ext>
            </a:extLst>
          </p:cNvPr>
          <p:cNvSpPr>
            <a:spLocks noGrp="1"/>
          </p:cNvSpPr>
          <p:nvPr>
            <p:ph type="title"/>
          </p:nvPr>
        </p:nvSpPr>
        <p:spPr>
          <a:xfrm>
            <a:off x="457200" y="1052736"/>
            <a:ext cx="8229600" cy="998984"/>
          </a:xfrm>
        </p:spPr>
        <p:txBody>
          <a:bodyPr>
            <a:normAutofit fontScale="90000"/>
          </a:bodyPr>
          <a:lstStyle/>
          <a:p>
            <a:r>
              <a:rPr lang="pl-PL" dirty="0" err="1"/>
              <a:t>Internal</a:t>
            </a:r>
            <a:r>
              <a:rPr lang="pl-PL" dirty="0"/>
              <a:t> </a:t>
            </a:r>
            <a:r>
              <a:rPr lang="pl-PL" dirty="0" err="1"/>
              <a:t>communication</a:t>
            </a:r>
            <a:r>
              <a:rPr lang="pl-PL" dirty="0"/>
              <a:t> and relations </a:t>
            </a:r>
          </a:p>
        </p:txBody>
      </p:sp>
      <p:sp>
        <p:nvSpPr>
          <p:cNvPr id="7" name="Content Placeholder 2">
            <a:extLst>
              <a:ext uri="{FF2B5EF4-FFF2-40B4-BE49-F238E27FC236}">
                <a16:creationId xmlns:a16="http://schemas.microsoft.com/office/drawing/2014/main" id="{D8270E8D-EC61-5D9D-7950-AEB07E745F29}"/>
              </a:ext>
            </a:extLst>
          </p:cNvPr>
          <p:cNvSpPr>
            <a:spLocks noGrp="1"/>
          </p:cNvSpPr>
          <p:nvPr>
            <p:ph idx="1"/>
          </p:nvPr>
        </p:nvSpPr>
        <p:spPr>
          <a:xfrm>
            <a:off x="457200" y="2204864"/>
            <a:ext cx="8229600" cy="3744416"/>
          </a:xfrm>
        </p:spPr>
        <p:txBody>
          <a:bodyPr/>
          <a:lstStyle/>
          <a:p>
            <a:r>
              <a:rPr lang="sr-Latn-RS" dirty="0">
                <a:hlinkClick r:id="rId3"/>
              </a:rPr>
              <a:t>https://intranet.klimat.gov.pl/</a:t>
            </a:r>
            <a:endParaRPr lang="sr-Latn-RS" dirty="0"/>
          </a:p>
          <a:p>
            <a:r>
              <a:rPr lang="sr-Latn-RS" dirty="0"/>
              <a:t>E-mail internal communications</a:t>
            </a:r>
          </a:p>
          <a:p>
            <a:endParaRPr lang="sr-Latn-RS" dirty="0"/>
          </a:p>
        </p:txBody>
      </p:sp>
      <p:pic>
        <p:nvPicPr>
          <p:cNvPr id="9" name="Obraz 8">
            <a:extLst>
              <a:ext uri="{FF2B5EF4-FFF2-40B4-BE49-F238E27FC236}">
                <a16:creationId xmlns:a16="http://schemas.microsoft.com/office/drawing/2014/main" id="{29DEE385-2C24-9734-488E-2A58F20295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7997" y="3245361"/>
            <a:ext cx="2215799" cy="1246387"/>
          </a:xfrm>
          <a:prstGeom prst="rect">
            <a:avLst/>
          </a:prstGeom>
        </p:spPr>
      </p:pic>
      <p:pic>
        <p:nvPicPr>
          <p:cNvPr id="11" name="Obraz 10">
            <a:extLst>
              <a:ext uri="{FF2B5EF4-FFF2-40B4-BE49-F238E27FC236}">
                <a16:creationId xmlns:a16="http://schemas.microsoft.com/office/drawing/2014/main" id="{4342EA1F-EB31-83C4-A8C6-D830DCC05A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4048" y="3245361"/>
            <a:ext cx="2215798" cy="1246386"/>
          </a:xfrm>
          <a:prstGeom prst="rect">
            <a:avLst/>
          </a:prstGeom>
        </p:spPr>
      </p:pic>
      <p:pic>
        <p:nvPicPr>
          <p:cNvPr id="13" name="Obraz 12">
            <a:extLst>
              <a:ext uri="{FF2B5EF4-FFF2-40B4-BE49-F238E27FC236}">
                <a16:creationId xmlns:a16="http://schemas.microsoft.com/office/drawing/2014/main" id="{AA45691C-833A-1D4E-7905-EF015E6C2E6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91680" y="4700443"/>
            <a:ext cx="2352116" cy="1323065"/>
          </a:xfrm>
          <a:prstGeom prst="rect">
            <a:avLst/>
          </a:prstGeom>
        </p:spPr>
      </p:pic>
      <p:pic>
        <p:nvPicPr>
          <p:cNvPr id="17" name="Obraz 16">
            <a:extLst>
              <a:ext uri="{FF2B5EF4-FFF2-40B4-BE49-F238E27FC236}">
                <a16:creationId xmlns:a16="http://schemas.microsoft.com/office/drawing/2014/main" id="{D9B2681E-EF7C-F7C9-615D-CFEDBC3A9F4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8086" y="4700443"/>
            <a:ext cx="2251760" cy="1266615"/>
          </a:xfrm>
          <a:prstGeom prst="rect">
            <a:avLst/>
          </a:prstGeom>
        </p:spPr>
      </p:pic>
    </p:spTree>
    <p:extLst>
      <p:ext uri="{BB962C8B-B14F-4D97-AF65-F5344CB8AC3E}">
        <p14:creationId xmlns:p14="http://schemas.microsoft.com/office/powerpoint/2010/main" val="40473639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1AB1D-9505-4E87-7E75-7E7197E2B1F8}"/>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39440FB1-F5D1-F22F-2FD0-3C707620562B}"/>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D34151C8-54C5-F5DD-7053-80E98BCC26C4}"/>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E3F1D079-965D-3D2C-EBED-D1961841172E}"/>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E88026B7-0DB9-A7A8-B758-7A7765A41B36}"/>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E7D91D10-2FD7-429E-7F98-106A8042C950}"/>
              </a:ext>
            </a:extLst>
          </p:cNvPr>
          <p:cNvSpPr>
            <a:spLocks noGrp="1"/>
          </p:cNvSpPr>
          <p:nvPr>
            <p:ph type="title"/>
          </p:nvPr>
        </p:nvSpPr>
        <p:spPr>
          <a:xfrm>
            <a:off x="457200" y="1052736"/>
            <a:ext cx="8229600" cy="998984"/>
          </a:xfrm>
        </p:spPr>
        <p:txBody>
          <a:bodyPr/>
          <a:lstStyle/>
          <a:p>
            <a:r>
              <a:rPr lang="sr-Latn-RS" dirty="0"/>
              <a:t>Employer Branding</a:t>
            </a:r>
          </a:p>
        </p:txBody>
      </p:sp>
      <p:sp>
        <p:nvSpPr>
          <p:cNvPr id="7" name="Content Placeholder 2">
            <a:extLst>
              <a:ext uri="{FF2B5EF4-FFF2-40B4-BE49-F238E27FC236}">
                <a16:creationId xmlns:a16="http://schemas.microsoft.com/office/drawing/2014/main" id="{A547E4EB-F13D-4CE4-2C4C-2EA344459BBD}"/>
              </a:ext>
            </a:extLst>
          </p:cNvPr>
          <p:cNvSpPr>
            <a:spLocks noGrp="1"/>
          </p:cNvSpPr>
          <p:nvPr>
            <p:ph idx="1"/>
          </p:nvPr>
        </p:nvSpPr>
        <p:spPr>
          <a:xfrm>
            <a:off x="827584" y="1910244"/>
            <a:ext cx="8157592" cy="3897560"/>
          </a:xfrm>
        </p:spPr>
        <p:txBody>
          <a:bodyPr>
            <a:normAutofit/>
          </a:bodyPr>
          <a:lstStyle/>
          <a:p>
            <a:r>
              <a:rPr lang="en-US" sz="2200" dirty="0"/>
              <a:t>surveys</a:t>
            </a:r>
            <a:r>
              <a:rPr lang="pl-PL" sz="2200" dirty="0"/>
              <a:t> (40 </a:t>
            </a:r>
            <a:r>
              <a:rPr lang="pl-PL" sz="2200" dirty="0" err="1"/>
              <a:t>questions</a:t>
            </a:r>
            <a:r>
              <a:rPr lang="pl-PL" sz="2200" dirty="0"/>
              <a:t>: </a:t>
            </a:r>
            <a:r>
              <a:rPr lang="en-US" sz="2200" dirty="0"/>
              <a:t>employer characteristics that are important to e</a:t>
            </a:r>
            <a:r>
              <a:rPr lang="pl-PL" sz="2200" dirty="0"/>
              <a:t>m</a:t>
            </a:r>
            <a:r>
              <a:rPr lang="en-US" sz="2200" dirty="0" err="1"/>
              <a:t>ployees</a:t>
            </a:r>
            <a:r>
              <a:rPr lang="en-US" sz="2200" dirty="0"/>
              <a:t>, working atmosphere, internal communication at various levels, job satisfaction, </a:t>
            </a:r>
            <a:r>
              <a:rPr lang="pl-PL" sz="2200" dirty="0" err="1"/>
              <a:t>commitment</a:t>
            </a:r>
            <a:r>
              <a:rPr lang="pl-PL" sz="2200" dirty="0"/>
              <a:t> </a:t>
            </a:r>
            <a:r>
              <a:rPr lang="en-US" sz="2200" dirty="0"/>
              <a:t>, etc.</a:t>
            </a:r>
            <a:endParaRPr lang="pl-PL" sz="2200" dirty="0"/>
          </a:p>
          <a:p>
            <a:r>
              <a:rPr lang="pl-PL" sz="2200" dirty="0"/>
              <a:t>&amp; Focus </a:t>
            </a:r>
            <a:r>
              <a:rPr lang="pl-PL" sz="2200" dirty="0" err="1"/>
              <a:t>groups</a:t>
            </a:r>
            <a:endParaRPr lang="pl-PL" sz="2200" dirty="0"/>
          </a:p>
          <a:p>
            <a:pPr marL="0" indent="0">
              <a:buNone/>
            </a:pPr>
            <a:endParaRPr lang="sr-Latn-RS" dirty="0">
              <a:hlinkClick r:id="rId3"/>
            </a:endParaRPr>
          </a:p>
          <a:p>
            <a:pPr marL="0" indent="0">
              <a:buNone/>
            </a:pPr>
            <a:endParaRPr lang="pl-PL" dirty="0"/>
          </a:p>
          <a:p>
            <a:pPr marL="0" indent="0">
              <a:buNone/>
            </a:pPr>
            <a:endParaRPr lang="sr-Latn-RS" dirty="0"/>
          </a:p>
          <a:p>
            <a:pPr marL="0" indent="0">
              <a:buNone/>
            </a:pPr>
            <a:endParaRPr lang="sr-Latn-RS" dirty="0"/>
          </a:p>
        </p:txBody>
      </p:sp>
      <p:pic>
        <p:nvPicPr>
          <p:cNvPr id="11" name="Obraz 10">
            <a:extLst>
              <a:ext uri="{FF2B5EF4-FFF2-40B4-BE49-F238E27FC236}">
                <a16:creationId xmlns:a16="http://schemas.microsoft.com/office/drawing/2014/main" id="{F71D6A9E-1847-E7EF-0AFE-AD670BFDCD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7864" y="3202009"/>
            <a:ext cx="4628006" cy="2603255"/>
          </a:xfrm>
          <a:prstGeom prst="rect">
            <a:avLst/>
          </a:prstGeom>
        </p:spPr>
      </p:pic>
    </p:spTree>
    <p:extLst>
      <p:ext uri="{BB962C8B-B14F-4D97-AF65-F5344CB8AC3E}">
        <p14:creationId xmlns:p14="http://schemas.microsoft.com/office/powerpoint/2010/main" val="3267063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37126-B11C-0A08-3878-F5D675657494}"/>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A017191-B09E-3BD8-9067-71BC2D6A8AB9}"/>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3F289ABA-39EB-939C-BE0B-816C668B76DF}"/>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5705B98-B9C1-7528-F53F-5C2419E2E80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088C5D05-8E7C-E439-9839-66C79BAB35C7}"/>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7BA35612-EBEA-7CB7-6ACB-A011861327A0}"/>
              </a:ext>
            </a:extLst>
          </p:cNvPr>
          <p:cNvSpPr>
            <a:spLocks noGrp="1"/>
          </p:cNvSpPr>
          <p:nvPr>
            <p:ph type="title"/>
          </p:nvPr>
        </p:nvSpPr>
        <p:spPr>
          <a:xfrm>
            <a:off x="457200" y="1052736"/>
            <a:ext cx="8229600" cy="998984"/>
          </a:xfrm>
        </p:spPr>
        <p:txBody>
          <a:bodyPr/>
          <a:lstStyle/>
          <a:p>
            <a:r>
              <a:rPr lang="sr-Latn-RS" dirty="0"/>
              <a:t>Employer Branding</a:t>
            </a:r>
          </a:p>
        </p:txBody>
      </p:sp>
      <p:sp>
        <p:nvSpPr>
          <p:cNvPr id="7" name="Content Placeholder 2">
            <a:extLst>
              <a:ext uri="{FF2B5EF4-FFF2-40B4-BE49-F238E27FC236}">
                <a16:creationId xmlns:a16="http://schemas.microsoft.com/office/drawing/2014/main" id="{4DA38D14-D017-E699-99BB-2F0A41C0EA06}"/>
              </a:ext>
            </a:extLst>
          </p:cNvPr>
          <p:cNvSpPr>
            <a:spLocks noGrp="1"/>
          </p:cNvSpPr>
          <p:nvPr>
            <p:ph idx="1"/>
          </p:nvPr>
        </p:nvSpPr>
        <p:spPr>
          <a:xfrm>
            <a:off x="827584" y="1910244"/>
            <a:ext cx="8157592" cy="3897560"/>
          </a:xfrm>
        </p:spPr>
        <p:txBody>
          <a:bodyPr>
            <a:normAutofit/>
          </a:bodyPr>
          <a:lstStyle/>
          <a:p>
            <a:r>
              <a:rPr lang="en-US" sz="2200" dirty="0"/>
              <a:t>report: What kind of employer is the Ministry of Climate and Environment</a:t>
            </a:r>
            <a:r>
              <a:rPr lang="pl-PL" sz="2200" dirty="0"/>
              <a:t> </a:t>
            </a:r>
            <a:r>
              <a:rPr lang="en-US" sz="2200" dirty="0"/>
              <a:t>? </a:t>
            </a:r>
            <a:endParaRPr lang="pl-PL" sz="2200" dirty="0"/>
          </a:p>
          <a:p>
            <a:endParaRPr lang="sr-Latn-RS" sz="2200" dirty="0"/>
          </a:p>
          <a:p>
            <a:pPr marL="0" indent="0">
              <a:buNone/>
            </a:pPr>
            <a:endParaRPr lang="sr-Latn-RS" dirty="0">
              <a:hlinkClick r:id="rId3"/>
            </a:endParaRPr>
          </a:p>
          <a:p>
            <a:pPr marL="0" indent="0">
              <a:buNone/>
            </a:pPr>
            <a:endParaRPr lang="sr-Latn-RS" dirty="0">
              <a:hlinkClick r:id="rId3"/>
            </a:endParaRPr>
          </a:p>
          <a:p>
            <a:pPr marL="0" indent="0">
              <a:buNone/>
            </a:pPr>
            <a:endParaRPr lang="pl-PL" dirty="0"/>
          </a:p>
          <a:p>
            <a:pPr marL="0" indent="0">
              <a:buNone/>
            </a:pPr>
            <a:endParaRPr lang="sr-Latn-RS" dirty="0"/>
          </a:p>
          <a:p>
            <a:pPr marL="0" indent="0">
              <a:buNone/>
            </a:pPr>
            <a:endParaRPr lang="sr-Latn-RS" dirty="0"/>
          </a:p>
        </p:txBody>
      </p:sp>
      <p:pic>
        <p:nvPicPr>
          <p:cNvPr id="9" name="Obraz 8">
            <a:extLst>
              <a:ext uri="{FF2B5EF4-FFF2-40B4-BE49-F238E27FC236}">
                <a16:creationId xmlns:a16="http://schemas.microsoft.com/office/drawing/2014/main" id="{8089492F-D320-A3AA-B9FD-5614137ACA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887" y="2621809"/>
            <a:ext cx="2812560" cy="1582066"/>
          </a:xfrm>
          <a:prstGeom prst="rect">
            <a:avLst/>
          </a:prstGeom>
        </p:spPr>
      </p:pic>
      <p:pic>
        <p:nvPicPr>
          <p:cNvPr id="2081" name="Obraz 2080">
            <a:extLst>
              <a:ext uri="{FF2B5EF4-FFF2-40B4-BE49-F238E27FC236}">
                <a16:creationId xmlns:a16="http://schemas.microsoft.com/office/drawing/2014/main" id="{D243AA5F-D488-FE7D-D820-2A7B6A4035C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2229" y="2621809"/>
            <a:ext cx="2870013" cy="1614382"/>
          </a:xfrm>
          <a:prstGeom prst="rect">
            <a:avLst/>
          </a:prstGeom>
        </p:spPr>
      </p:pic>
      <p:pic>
        <p:nvPicPr>
          <p:cNvPr id="2093" name="Obraz 2092">
            <a:extLst>
              <a:ext uri="{FF2B5EF4-FFF2-40B4-BE49-F238E27FC236}">
                <a16:creationId xmlns:a16="http://schemas.microsoft.com/office/drawing/2014/main" id="{ECAB15A4-4769-9630-D365-6B1289CF32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2229" y="4448847"/>
            <a:ext cx="2870012" cy="1614382"/>
          </a:xfrm>
          <a:prstGeom prst="rect">
            <a:avLst/>
          </a:prstGeom>
        </p:spPr>
      </p:pic>
      <p:pic>
        <p:nvPicPr>
          <p:cNvPr id="2095" name="Obraz 2094">
            <a:extLst>
              <a:ext uri="{FF2B5EF4-FFF2-40B4-BE49-F238E27FC236}">
                <a16:creationId xmlns:a16="http://schemas.microsoft.com/office/drawing/2014/main" id="{71DD0036-9E71-D54B-D191-C15DCA543ED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41661" y="4517335"/>
            <a:ext cx="2819705" cy="1586084"/>
          </a:xfrm>
          <a:prstGeom prst="rect">
            <a:avLst/>
          </a:prstGeom>
        </p:spPr>
      </p:pic>
    </p:spTree>
    <p:extLst>
      <p:ext uri="{BB962C8B-B14F-4D97-AF65-F5344CB8AC3E}">
        <p14:creationId xmlns:p14="http://schemas.microsoft.com/office/powerpoint/2010/main" val="31252574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A05BF-F4EF-D37A-3239-A47BDCBB131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B9DCCD5-E9C0-6048-DB71-D8AAC6B2DAA8}"/>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C8FE0433-E0B7-0A2B-6F2F-659381ECB694}"/>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559EB049-BB06-C3CA-3724-2BDDBD26EE27}"/>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40B6F1BE-BA0D-CE78-45B1-6909D7BC4ACA}"/>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80230E7-213D-97EE-71BE-E26D3923B9B1}"/>
              </a:ext>
            </a:extLst>
          </p:cNvPr>
          <p:cNvSpPr>
            <a:spLocks noGrp="1"/>
          </p:cNvSpPr>
          <p:nvPr>
            <p:ph type="title"/>
          </p:nvPr>
        </p:nvSpPr>
        <p:spPr>
          <a:xfrm>
            <a:off x="457200" y="1052736"/>
            <a:ext cx="8229600" cy="998984"/>
          </a:xfrm>
        </p:spPr>
        <p:txBody>
          <a:bodyPr>
            <a:normAutofit fontScale="90000"/>
          </a:bodyPr>
          <a:lstStyle/>
          <a:p>
            <a:br>
              <a:rPr lang="pl-PL" dirty="0"/>
            </a:br>
            <a:r>
              <a:rPr lang="en-US" dirty="0"/>
              <a:t>Improvement measures taken and information provided to staff</a:t>
            </a:r>
            <a:br>
              <a:rPr lang="sr-Latn-RS" dirty="0"/>
            </a:br>
            <a:endParaRPr lang="sr-Latn-RS" dirty="0"/>
          </a:p>
        </p:txBody>
      </p:sp>
      <p:pic>
        <p:nvPicPr>
          <p:cNvPr id="9" name="Symbol zastępczy zawartości 8">
            <a:extLst>
              <a:ext uri="{FF2B5EF4-FFF2-40B4-BE49-F238E27FC236}">
                <a16:creationId xmlns:a16="http://schemas.microsoft.com/office/drawing/2014/main" id="{C3327522-3C9F-B612-D1F4-B8CD5D64496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2345615"/>
            <a:ext cx="3027637" cy="1703046"/>
          </a:xfrm>
          <a:prstGeom prst="rect">
            <a:avLst/>
          </a:prstGeom>
        </p:spPr>
      </p:pic>
      <p:pic>
        <p:nvPicPr>
          <p:cNvPr id="11" name="Obraz 10">
            <a:extLst>
              <a:ext uri="{FF2B5EF4-FFF2-40B4-BE49-F238E27FC236}">
                <a16:creationId xmlns:a16="http://schemas.microsoft.com/office/drawing/2014/main" id="{B3992741-3BCD-F051-4780-01A40E00AD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4867" y="2335756"/>
            <a:ext cx="3205050" cy="1802841"/>
          </a:xfrm>
          <a:prstGeom prst="rect">
            <a:avLst/>
          </a:prstGeom>
        </p:spPr>
      </p:pic>
      <p:pic>
        <p:nvPicPr>
          <p:cNvPr id="13" name="Obraz 12">
            <a:extLst>
              <a:ext uri="{FF2B5EF4-FFF2-40B4-BE49-F238E27FC236}">
                <a16:creationId xmlns:a16="http://schemas.microsoft.com/office/drawing/2014/main" id="{AFCA6C59-D4DA-CF11-1AAE-18BE9C467F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4389998"/>
            <a:ext cx="3027637" cy="1703045"/>
          </a:xfrm>
          <a:prstGeom prst="rect">
            <a:avLst/>
          </a:prstGeom>
        </p:spPr>
      </p:pic>
      <p:pic>
        <p:nvPicPr>
          <p:cNvPr id="15" name="Obraz 14">
            <a:extLst>
              <a:ext uri="{FF2B5EF4-FFF2-40B4-BE49-F238E27FC236}">
                <a16:creationId xmlns:a16="http://schemas.microsoft.com/office/drawing/2014/main" id="{7C2EDA42-3026-5FF4-BC71-6E72826C14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2570" y="4267492"/>
            <a:ext cx="3063685" cy="1723323"/>
          </a:xfrm>
          <a:prstGeom prst="rect">
            <a:avLst/>
          </a:prstGeom>
        </p:spPr>
      </p:pic>
    </p:spTree>
    <p:extLst>
      <p:ext uri="{BB962C8B-B14F-4D97-AF65-F5344CB8AC3E}">
        <p14:creationId xmlns:p14="http://schemas.microsoft.com/office/powerpoint/2010/main" val="20652606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82B30-77E8-753E-8A90-3065DDB54D5D}"/>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FC052EA-E805-DA6F-6BCF-A7943C613C90}"/>
              </a:ext>
            </a:extLst>
          </p:cNvPr>
          <p:cNvSpPr>
            <a:spLocks noGrp="1"/>
          </p:cNvSpPr>
          <p:nvPr>
            <p:ph type="title"/>
          </p:nvPr>
        </p:nvSpPr>
        <p:spPr>
          <a:xfrm>
            <a:off x="457200" y="1052736"/>
            <a:ext cx="8229600" cy="998984"/>
          </a:xfrm>
        </p:spPr>
        <p:txBody>
          <a:bodyPr/>
          <a:lstStyle/>
          <a:p>
            <a:endParaRPr lang="sr-Latn-RS" dirty="0"/>
          </a:p>
        </p:txBody>
      </p:sp>
      <p:sp>
        <p:nvSpPr>
          <p:cNvPr id="8" name="Symbol zastępczy zawartości 7">
            <a:extLst>
              <a:ext uri="{FF2B5EF4-FFF2-40B4-BE49-F238E27FC236}">
                <a16:creationId xmlns:a16="http://schemas.microsoft.com/office/drawing/2014/main" id="{E79FF772-469D-97AD-3BFB-C0841CCE0F71}"/>
              </a:ext>
            </a:extLst>
          </p:cNvPr>
          <p:cNvSpPr>
            <a:spLocks noGrp="1"/>
          </p:cNvSpPr>
          <p:nvPr>
            <p:ph idx="1"/>
          </p:nvPr>
        </p:nvSpPr>
        <p:spPr/>
        <p:txBody>
          <a:bodyPr>
            <a:normAutofit lnSpcReduction="10000"/>
          </a:bodyPr>
          <a:lstStyle/>
          <a:p>
            <a:r>
              <a:rPr lang="pl-PL" dirty="0"/>
              <a:t>https://www.youtube.com/watch?v=gAF1IYH0RfM</a:t>
            </a:r>
          </a:p>
          <a:p>
            <a:endParaRPr lang="pl-PL" dirty="0"/>
          </a:p>
          <a:p>
            <a:pPr marL="0" lvl="0" indent="0">
              <a:spcBef>
                <a:spcPts val="0"/>
              </a:spcBef>
              <a:buNone/>
              <a:defRPr/>
            </a:pPr>
            <a:r>
              <a:rPr lang="sr-Latn-RS" dirty="0">
                <a:hlinkClick r:id="rId3"/>
              </a:rPr>
              <a:t>https://intranet.klimat.gov.pl/aktualnosci/premiera-filmu-ludzie-od-klimatu-2025</a:t>
            </a:r>
            <a:endParaRPr lang="sr-Latn-RS" dirty="0"/>
          </a:p>
          <a:p>
            <a:endParaRPr lang="pl-PL" dirty="0"/>
          </a:p>
        </p:txBody>
      </p:sp>
    </p:spTree>
    <p:extLst>
      <p:ext uri="{BB962C8B-B14F-4D97-AF65-F5344CB8AC3E}">
        <p14:creationId xmlns:p14="http://schemas.microsoft.com/office/powerpoint/2010/main" val="4285477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264AC-42E2-E2E4-61E6-1A9BC801156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61A97B34-E89C-9D75-E3AD-BCF342197842}"/>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72997BAD-ACA8-2CF0-21EE-D628387FB365}"/>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741A7637-9698-71C9-4B44-9C3E641FAAFE}"/>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AEF5C90-37E1-75BC-EA33-06664D41DFE5}"/>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491A43D9-ABC4-CA1B-CB68-EA8688BF18CB}"/>
              </a:ext>
            </a:extLst>
          </p:cNvPr>
          <p:cNvSpPr>
            <a:spLocks noGrp="1"/>
          </p:cNvSpPr>
          <p:nvPr>
            <p:ph type="title"/>
          </p:nvPr>
        </p:nvSpPr>
        <p:spPr>
          <a:xfrm>
            <a:off x="457200" y="1052736"/>
            <a:ext cx="8229600" cy="998984"/>
          </a:xfrm>
        </p:spPr>
        <p:txBody>
          <a:bodyPr/>
          <a:lstStyle/>
          <a:p>
            <a:r>
              <a:rPr lang="sr-Latn-RS" dirty="0"/>
              <a:t>Social media (LinkedIn)</a:t>
            </a:r>
          </a:p>
        </p:txBody>
      </p:sp>
      <p:pic>
        <p:nvPicPr>
          <p:cNvPr id="9" name="Symbol zastępczy zawartości 8">
            <a:extLst>
              <a:ext uri="{FF2B5EF4-FFF2-40B4-BE49-F238E27FC236}">
                <a16:creationId xmlns:a16="http://schemas.microsoft.com/office/drawing/2014/main" id="{33E28D0F-11AE-8F76-7141-02D923C3854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28642" y="3865727"/>
            <a:ext cx="3286350" cy="1848572"/>
          </a:xfrm>
          <a:prstGeom prst="rect">
            <a:avLst/>
          </a:prstGeom>
        </p:spPr>
      </p:pic>
      <p:pic>
        <p:nvPicPr>
          <p:cNvPr id="11" name="Obraz 10">
            <a:extLst>
              <a:ext uri="{FF2B5EF4-FFF2-40B4-BE49-F238E27FC236}">
                <a16:creationId xmlns:a16="http://schemas.microsoft.com/office/drawing/2014/main" id="{00ADE1A0-4EBA-6A0F-4FE6-26C5DE3E08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3478" y="4007685"/>
            <a:ext cx="3195696" cy="1797579"/>
          </a:xfrm>
          <a:prstGeom prst="rect">
            <a:avLst/>
          </a:prstGeom>
        </p:spPr>
      </p:pic>
      <p:pic>
        <p:nvPicPr>
          <p:cNvPr id="13" name="Obraz 12">
            <a:extLst>
              <a:ext uri="{FF2B5EF4-FFF2-40B4-BE49-F238E27FC236}">
                <a16:creationId xmlns:a16="http://schemas.microsoft.com/office/drawing/2014/main" id="{F0AE8D38-2973-C896-84F1-258FA93E18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0019" y="1826096"/>
            <a:ext cx="3203597" cy="1802023"/>
          </a:xfrm>
          <a:prstGeom prst="rect">
            <a:avLst/>
          </a:prstGeom>
        </p:spPr>
      </p:pic>
      <p:pic>
        <p:nvPicPr>
          <p:cNvPr id="15" name="Obraz 14">
            <a:extLst>
              <a:ext uri="{FF2B5EF4-FFF2-40B4-BE49-F238E27FC236}">
                <a16:creationId xmlns:a16="http://schemas.microsoft.com/office/drawing/2014/main" id="{47FD129F-1D40-8168-31BB-C5CB1D27555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96574" y="1924496"/>
            <a:ext cx="3195696" cy="1797579"/>
          </a:xfrm>
          <a:prstGeom prst="rect">
            <a:avLst/>
          </a:prstGeom>
        </p:spPr>
      </p:pic>
    </p:spTree>
    <p:extLst>
      <p:ext uri="{BB962C8B-B14F-4D97-AF65-F5344CB8AC3E}">
        <p14:creationId xmlns:p14="http://schemas.microsoft.com/office/powerpoint/2010/main" val="3132091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BD830-E3B9-4219-8FC6-9986BD26B7EC}"/>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DCCB98D-C1F9-ABDE-69B4-0B0BED2095AE}"/>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AE6130CC-AC6B-AF8F-A1F2-4D44ADADC5B6}"/>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F21514F-6B2F-D9D1-308E-683352F797E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D995447B-895F-F06E-476D-6DD6B15574C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25284705-98B3-E0B7-51C2-06200A70635D}"/>
              </a:ext>
            </a:extLst>
          </p:cNvPr>
          <p:cNvSpPr>
            <a:spLocks noGrp="1"/>
          </p:cNvSpPr>
          <p:nvPr>
            <p:ph type="title"/>
          </p:nvPr>
        </p:nvSpPr>
        <p:spPr>
          <a:xfrm>
            <a:off x="457200" y="1052736"/>
            <a:ext cx="8229600" cy="998984"/>
          </a:xfrm>
        </p:spPr>
        <p:txBody>
          <a:bodyPr/>
          <a:lstStyle/>
          <a:p>
            <a:r>
              <a:rPr lang="sr-Latn-RS" dirty="0"/>
              <a:t>Social media (LinkedIn)</a:t>
            </a:r>
          </a:p>
        </p:txBody>
      </p:sp>
      <p:pic>
        <p:nvPicPr>
          <p:cNvPr id="9" name="Symbol zastępczy zawartości 8">
            <a:extLst>
              <a:ext uri="{FF2B5EF4-FFF2-40B4-BE49-F238E27FC236}">
                <a16:creationId xmlns:a16="http://schemas.microsoft.com/office/drawing/2014/main" id="{F0D5F1F7-7DFF-8488-E180-6CC7DC0F129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28642" y="3865727"/>
            <a:ext cx="3286350" cy="1848572"/>
          </a:xfrm>
          <a:prstGeom prst="rect">
            <a:avLst/>
          </a:prstGeom>
        </p:spPr>
      </p:pic>
      <p:pic>
        <p:nvPicPr>
          <p:cNvPr id="11" name="Obraz 10">
            <a:extLst>
              <a:ext uri="{FF2B5EF4-FFF2-40B4-BE49-F238E27FC236}">
                <a16:creationId xmlns:a16="http://schemas.microsoft.com/office/drawing/2014/main" id="{C6445147-1170-3C3D-81A1-EB968A40CE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3478" y="4007685"/>
            <a:ext cx="3195696" cy="1797579"/>
          </a:xfrm>
          <a:prstGeom prst="rect">
            <a:avLst/>
          </a:prstGeom>
        </p:spPr>
      </p:pic>
      <p:pic>
        <p:nvPicPr>
          <p:cNvPr id="13" name="Obraz 12">
            <a:extLst>
              <a:ext uri="{FF2B5EF4-FFF2-40B4-BE49-F238E27FC236}">
                <a16:creationId xmlns:a16="http://schemas.microsoft.com/office/drawing/2014/main" id="{14162564-668C-75A9-3224-09439C5F4F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0019" y="1826096"/>
            <a:ext cx="3203597" cy="1802023"/>
          </a:xfrm>
          <a:prstGeom prst="rect">
            <a:avLst/>
          </a:prstGeom>
        </p:spPr>
      </p:pic>
      <p:pic>
        <p:nvPicPr>
          <p:cNvPr id="15" name="Obraz 14">
            <a:extLst>
              <a:ext uri="{FF2B5EF4-FFF2-40B4-BE49-F238E27FC236}">
                <a16:creationId xmlns:a16="http://schemas.microsoft.com/office/drawing/2014/main" id="{9C35085D-7D99-DE6C-5973-499CEC4E050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96574" y="1924496"/>
            <a:ext cx="3195696" cy="1797579"/>
          </a:xfrm>
          <a:prstGeom prst="rect">
            <a:avLst/>
          </a:prstGeom>
        </p:spPr>
      </p:pic>
    </p:spTree>
    <p:extLst>
      <p:ext uri="{BB962C8B-B14F-4D97-AF65-F5344CB8AC3E}">
        <p14:creationId xmlns:p14="http://schemas.microsoft.com/office/powerpoint/2010/main" val="1553349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A065A-1392-417A-F2C8-98D452836C1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07D7CCB-BD02-D3CC-E97D-5B2B3E05FB72}"/>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77C8D027-2D36-ADE5-A90F-297C4C93AA58}"/>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240A6A69-0DFB-9568-6E20-CF64A1AC937F}"/>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B1BD65E2-ECB2-C1FC-134D-797AC901BBA4}"/>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474B217D-CB44-5105-2B75-F3412E5B21D3}"/>
              </a:ext>
            </a:extLst>
          </p:cNvPr>
          <p:cNvSpPr>
            <a:spLocks noGrp="1"/>
          </p:cNvSpPr>
          <p:nvPr>
            <p:ph type="title"/>
          </p:nvPr>
        </p:nvSpPr>
        <p:spPr>
          <a:xfrm>
            <a:off x="457200" y="1052736"/>
            <a:ext cx="8229600" cy="998984"/>
          </a:xfrm>
        </p:spPr>
        <p:txBody>
          <a:bodyPr/>
          <a:lstStyle/>
          <a:p>
            <a:r>
              <a:rPr lang="sr-Latn-RS" dirty="0"/>
              <a:t>Social media (LinkedIn)</a:t>
            </a:r>
          </a:p>
        </p:txBody>
      </p:sp>
      <p:pic>
        <p:nvPicPr>
          <p:cNvPr id="9" name="Symbol zastępczy zawartości 8">
            <a:extLst>
              <a:ext uri="{FF2B5EF4-FFF2-40B4-BE49-F238E27FC236}">
                <a16:creationId xmlns:a16="http://schemas.microsoft.com/office/drawing/2014/main" id="{30839E71-C38A-7B26-F036-30C6497984F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43189" y="2205038"/>
            <a:ext cx="6657621" cy="3744912"/>
          </a:xfrm>
          <a:prstGeom prst="rect">
            <a:avLst/>
          </a:prstGeom>
        </p:spPr>
      </p:pic>
    </p:spTree>
    <p:extLst>
      <p:ext uri="{BB962C8B-B14F-4D97-AF65-F5344CB8AC3E}">
        <p14:creationId xmlns:p14="http://schemas.microsoft.com/office/powerpoint/2010/main" val="2460104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50433-1DA2-5A6B-88D8-2A0C31B098B9}"/>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60089B1-E3E3-7500-CFA6-A31C0937A969}"/>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C8373F2A-D00A-1D4A-C390-9B73D85C1A48}"/>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9B6AD88C-AEC8-F942-C606-098A268D9C22}"/>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F29519E1-B08C-479D-A8D6-D6E743F5AB2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45FC46BD-F3B6-E9F8-8C58-AE23B8B11105}"/>
              </a:ext>
            </a:extLst>
          </p:cNvPr>
          <p:cNvSpPr>
            <a:spLocks noGrp="1"/>
          </p:cNvSpPr>
          <p:nvPr>
            <p:ph type="title"/>
          </p:nvPr>
        </p:nvSpPr>
        <p:spPr>
          <a:xfrm>
            <a:off x="539552" y="827112"/>
            <a:ext cx="8229600" cy="998984"/>
          </a:xfrm>
        </p:spPr>
        <p:txBody>
          <a:bodyPr/>
          <a:lstStyle/>
          <a:p>
            <a:r>
              <a:rPr lang="sr-Latn-RS" dirty="0"/>
              <a:t>Job fairs</a:t>
            </a:r>
          </a:p>
        </p:txBody>
      </p:sp>
      <p:pic>
        <p:nvPicPr>
          <p:cNvPr id="8" name="E3F78919">
            <a:hlinkClick r:id="" action="ppaction://media"/>
            <a:extLst>
              <a:ext uri="{FF2B5EF4-FFF2-40B4-BE49-F238E27FC236}">
                <a16:creationId xmlns:a16="http://schemas.microsoft.com/office/drawing/2014/main" id="{D6718349-FEE7-1E33-9EB2-589CEAE5F06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649447" y="1708828"/>
            <a:ext cx="6946889" cy="3907417"/>
          </a:xfrm>
        </p:spPr>
      </p:pic>
    </p:spTree>
    <p:extLst>
      <p:ext uri="{BB962C8B-B14F-4D97-AF65-F5344CB8AC3E}">
        <p14:creationId xmlns:p14="http://schemas.microsoft.com/office/powerpoint/2010/main" val="3745206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5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FC2C3-6E40-B6EE-3EEB-4F392CB0E4A5}"/>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89A15A8-8277-21D6-5E47-BE3D14D37079}"/>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C594A877-6599-0282-ECA7-48026CF9F47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3469EC47-1DF8-922C-509B-53486E41A7BF}"/>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14E6F966-945C-1CAB-9E65-BBC7F3C78CDB}"/>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A0721D09-82CB-BD54-979C-589DB8AAB9F8}"/>
              </a:ext>
            </a:extLst>
          </p:cNvPr>
          <p:cNvSpPr>
            <a:spLocks noGrp="1"/>
          </p:cNvSpPr>
          <p:nvPr>
            <p:ph type="title"/>
          </p:nvPr>
        </p:nvSpPr>
        <p:spPr>
          <a:xfrm>
            <a:off x="457200" y="1052736"/>
            <a:ext cx="8229600" cy="998984"/>
          </a:xfrm>
        </p:spPr>
        <p:txBody>
          <a:bodyPr/>
          <a:lstStyle/>
          <a:p>
            <a:r>
              <a:rPr lang="sr-Latn-RS" dirty="0"/>
              <a:t>Recognition in the workplace</a:t>
            </a:r>
          </a:p>
        </p:txBody>
      </p:sp>
      <p:pic>
        <p:nvPicPr>
          <p:cNvPr id="9" name="Symbol zastępczy zawartości 8">
            <a:extLst>
              <a:ext uri="{FF2B5EF4-FFF2-40B4-BE49-F238E27FC236}">
                <a16:creationId xmlns:a16="http://schemas.microsoft.com/office/drawing/2014/main" id="{A2BBA3CC-46E3-1684-07B0-DDD60B78A11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03536" y="2125371"/>
            <a:ext cx="3361548" cy="1890871"/>
          </a:xfrm>
          <a:prstGeom prst="rect">
            <a:avLst/>
          </a:prstGeom>
        </p:spPr>
      </p:pic>
      <p:pic>
        <p:nvPicPr>
          <p:cNvPr id="11" name="Obraz 10">
            <a:extLst>
              <a:ext uri="{FF2B5EF4-FFF2-40B4-BE49-F238E27FC236}">
                <a16:creationId xmlns:a16="http://schemas.microsoft.com/office/drawing/2014/main" id="{D573D9E1-CA67-4DD8-55DF-CCCC097B19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8918" y="2125372"/>
            <a:ext cx="3607882" cy="2029434"/>
          </a:xfrm>
          <a:prstGeom prst="rect">
            <a:avLst/>
          </a:prstGeom>
        </p:spPr>
      </p:pic>
      <p:pic>
        <p:nvPicPr>
          <p:cNvPr id="13" name="Obraz 12">
            <a:extLst>
              <a:ext uri="{FF2B5EF4-FFF2-40B4-BE49-F238E27FC236}">
                <a16:creationId xmlns:a16="http://schemas.microsoft.com/office/drawing/2014/main" id="{0113DD77-F010-B937-596D-FD30903205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6080" y="4303979"/>
            <a:ext cx="3131840" cy="1761660"/>
          </a:xfrm>
          <a:prstGeom prst="rect">
            <a:avLst/>
          </a:prstGeom>
        </p:spPr>
      </p:pic>
    </p:spTree>
    <p:extLst>
      <p:ext uri="{BB962C8B-B14F-4D97-AF65-F5344CB8AC3E}">
        <p14:creationId xmlns:p14="http://schemas.microsoft.com/office/powerpoint/2010/main" val="118775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83568" y="1826096"/>
            <a:ext cx="7776864" cy="2232983"/>
            <a:chOff x="683568" y="1412776"/>
            <a:chExt cx="7776864" cy="2232983"/>
          </a:xfrm>
        </p:grpSpPr>
        <p:sp>
          <p:nvSpPr>
            <p:cNvPr id="3" name="TextBox 2"/>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p:cNvSpPr>
            <a:spLocks noGrp="1"/>
          </p:cNvSpPr>
          <p:nvPr>
            <p:ph type="title"/>
          </p:nvPr>
        </p:nvSpPr>
        <p:spPr>
          <a:xfrm>
            <a:off x="457200" y="1052736"/>
            <a:ext cx="8229600" cy="998984"/>
          </a:xfrm>
        </p:spPr>
        <p:txBody>
          <a:bodyPr/>
          <a:lstStyle/>
          <a:p>
            <a:r>
              <a:rPr lang="sr-Latn-RS"/>
              <a:t>Introduction</a:t>
            </a:r>
            <a:endParaRPr lang="sr-Latn-RS" dirty="0"/>
          </a:p>
        </p:txBody>
      </p:sp>
      <p:sp>
        <p:nvSpPr>
          <p:cNvPr id="7" name="Content Placeholder 2"/>
          <p:cNvSpPr>
            <a:spLocks noGrp="1"/>
          </p:cNvSpPr>
          <p:nvPr>
            <p:ph idx="1"/>
          </p:nvPr>
        </p:nvSpPr>
        <p:spPr>
          <a:xfrm>
            <a:off x="457200" y="2204864"/>
            <a:ext cx="8229600" cy="3744416"/>
          </a:xfrm>
        </p:spPr>
        <p:txBody>
          <a:bodyPr/>
          <a:lstStyle/>
          <a:p>
            <a:r>
              <a:rPr lang="en-US" dirty="0"/>
              <a:t>What is your name?</a:t>
            </a:r>
            <a:endParaRPr lang="pl-PL" dirty="0"/>
          </a:p>
          <a:p>
            <a:r>
              <a:rPr lang="en-US" dirty="0"/>
              <a:t>Which institution do you represent?</a:t>
            </a:r>
            <a:endParaRPr lang="pl-PL" dirty="0"/>
          </a:p>
          <a:p>
            <a:r>
              <a:rPr lang="en-US" dirty="0"/>
              <a:t>What do you like most about your job?</a:t>
            </a:r>
            <a:endParaRPr lang="pl-PL" dirty="0"/>
          </a:p>
          <a:p>
            <a:r>
              <a:rPr lang="en-US" dirty="0"/>
              <a:t>As an employee, what are your expectations of your employer?</a:t>
            </a:r>
            <a:endParaRPr lang="pl-PL" dirty="0"/>
          </a:p>
          <a:p>
            <a:endParaRPr lang="sr-Latn-RS" dirty="0"/>
          </a:p>
        </p:txBody>
      </p:sp>
    </p:spTree>
    <p:extLst>
      <p:ext uri="{BB962C8B-B14F-4D97-AF65-F5344CB8AC3E}">
        <p14:creationId xmlns:p14="http://schemas.microsoft.com/office/powerpoint/2010/main" val="2376700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B6FD4-D305-A2DE-029B-4C3DEEF1C579}"/>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BFB86CC-F1EF-DE75-D2A3-B37D1515AB9D}"/>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BB8B851D-EE11-BA8C-D11E-4C185C0CB165}"/>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D77301A-F418-56FA-1320-CC98B51E73D0}"/>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6D24441B-630A-53D6-75E8-D4D03656B8A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CE750501-0E44-2AE4-052B-80EBAE80A29B}"/>
              </a:ext>
            </a:extLst>
          </p:cNvPr>
          <p:cNvSpPr>
            <a:spLocks noGrp="1"/>
          </p:cNvSpPr>
          <p:nvPr>
            <p:ph type="title"/>
          </p:nvPr>
        </p:nvSpPr>
        <p:spPr>
          <a:xfrm>
            <a:off x="457200" y="1052736"/>
            <a:ext cx="8229600" cy="998984"/>
          </a:xfrm>
        </p:spPr>
        <p:txBody>
          <a:bodyPr/>
          <a:lstStyle/>
          <a:p>
            <a:r>
              <a:rPr lang="sr-Latn-RS" dirty="0"/>
              <a:t>Recognition / positive feedback</a:t>
            </a:r>
          </a:p>
        </p:txBody>
      </p:sp>
      <p:sp>
        <p:nvSpPr>
          <p:cNvPr id="7" name="Content Placeholder 2">
            <a:extLst>
              <a:ext uri="{FF2B5EF4-FFF2-40B4-BE49-F238E27FC236}">
                <a16:creationId xmlns:a16="http://schemas.microsoft.com/office/drawing/2014/main" id="{E3EA5048-B508-2432-921E-0608045168ED}"/>
              </a:ext>
            </a:extLst>
          </p:cNvPr>
          <p:cNvSpPr>
            <a:spLocks noGrp="1"/>
          </p:cNvSpPr>
          <p:nvPr>
            <p:ph idx="1"/>
          </p:nvPr>
        </p:nvSpPr>
        <p:spPr>
          <a:xfrm>
            <a:off x="539552" y="2186871"/>
            <a:ext cx="8229600" cy="3744416"/>
          </a:xfrm>
        </p:spPr>
        <p:txBody>
          <a:bodyPr/>
          <a:lstStyle/>
          <a:p>
            <a:r>
              <a:rPr lang="sr-Latn-RS" sz="2400" dirty="0"/>
              <a:t>2 hours for the team (</a:t>
            </a:r>
            <a:r>
              <a:rPr lang="pl-PL" sz="2400" dirty="0" err="1"/>
              <a:t>Employee</a:t>
            </a:r>
            <a:r>
              <a:rPr lang="pl-PL" sz="2400" dirty="0"/>
              <a:t> </a:t>
            </a:r>
            <a:r>
              <a:rPr lang="pl-PL" sz="2400" dirty="0" err="1"/>
              <a:t>Appreciation</a:t>
            </a:r>
            <a:r>
              <a:rPr lang="pl-PL" sz="2400" dirty="0"/>
              <a:t> Day 1st </a:t>
            </a:r>
            <a:r>
              <a:rPr lang="pl-PL" sz="2400" dirty="0" err="1"/>
              <a:t>Friday</a:t>
            </a:r>
            <a:r>
              <a:rPr lang="pl-PL" sz="2400" dirty="0"/>
              <a:t> of March)</a:t>
            </a:r>
          </a:p>
          <a:p>
            <a:r>
              <a:rPr lang="pl-PL" sz="2400" dirty="0" err="1"/>
              <a:t>Appracietion</a:t>
            </a:r>
            <a:r>
              <a:rPr lang="pl-PL" sz="2400" dirty="0"/>
              <a:t> Day (</a:t>
            </a:r>
            <a:r>
              <a:rPr lang="pl-PL" sz="2400" dirty="0" err="1"/>
              <a:t>month</a:t>
            </a:r>
            <a:r>
              <a:rPr lang="pl-PL" sz="2400" dirty="0"/>
              <a:t>)</a:t>
            </a:r>
            <a:r>
              <a:rPr lang="en-US" sz="2400" dirty="0"/>
              <a:t> </a:t>
            </a:r>
            <a:endParaRPr lang="pl-PL" sz="2400" dirty="0"/>
          </a:p>
          <a:p>
            <a:r>
              <a:rPr lang="en-US" sz="2400" dirty="0"/>
              <a:t>Kind words create a positive atmosphere - thank-you notes</a:t>
            </a:r>
          </a:p>
          <a:p>
            <a:endParaRPr lang="sr-Latn-RS" dirty="0"/>
          </a:p>
          <a:p>
            <a:endParaRPr lang="sr-Latn-RS" dirty="0"/>
          </a:p>
        </p:txBody>
      </p:sp>
      <p:pic>
        <p:nvPicPr>
          <p:cNvPr id="8" name="Obraz 7">
            <a:extLst>
              <a:ext uri="{FF2B5EF4-FFF2-40B4-BE49-F238E27FC236}">
                <a16:creationId xmlns:a16="http://schemas.microsoft.com/office/drawing/2014/main" id="{DF058B34-690C-A132-1632-613C27D225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3966757"/>
            <a:ext cx="2416730" cy="1359411"/>
          </a:xfrm>
          <a:prstGeom prst="rect">
            <a:avLst/>
          </a:prstGeom>
        </p:spPr>
      </p:pic>
      <p:pic>
        <p:nvPicPr>
          <p:cNvPr id="10" name="Obraz 9">
            <a:extLst>
              <a:ext uri="{FF2B5EF4-FFF2-40B4-BE49-F238E27FC236}">
                <a16:creationId xmlns:a16="http://schemas.microsoft.com/office/drawing/2014/main" id="{6032CF0C-31AB-69AE-99F5-E081930984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0069" y="4174086"/>
            <a:ext cx="2416731" cy="1359411"/>
          </a:xfrm>
          <a:prstGeom prst="rect">
            <a:avLst/>
          </a:prstGeom>
        </p:spPr>
      </p:pic>
      <p:pic>
        <p:nvPicPr>
          <p:cNvPr id="12" name="Obraz 11">
            <a:extLst>
              <a:ext uri="{FF2B5EF4-FFF2-40B4-BE49-F238E27FC236}">
                <a16:creationId xmlns:a16="http://schemas.microsoft.com/office/drawing/2014/main" id="{1E13C8C5-EC83-6B69-20F8-D7955F8C8F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4208252"/>
            <a:ext cx="1835712" cy="1032588"/>
          </a:xfrm>
          <a:prstGeom prst="rect">
            <a:avLst/>
          </a:prstGeom>
        </p:spPr>
      </p:pic>
    </p:spTree>
    <p:extLst>
      <p:ext uri="{BB962C8B-B14F-4D97-AF65-F5344CB8AC3E}">
        <p14:creationId xmlns:p14="http://schemas.microsoft.com/office/powerpoint/2010/main" val="4102376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6DE1B-8DF4-DE8F-E921-BB3759A6FB78}"/>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C415D30-0E0D-1FE9-63B0-AE4054EC603A}"/>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E8CF1541-D79D-90EC-4A5F-4310C8CB5321}"/>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02395C94-570C-2B8D-C7E6-EC861535CFF2}"/>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A108DF7-39D2-83AC-2446-387AD4B451B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720E4BFD-15E1-C5E3-B0C7-820957F54FBB}"/>
              </a:ext>
            </a:extLst>
          </p:cNvPr>
          <p:cNvSpPr>
            <a:spLocks noGrp="1"/>
          </p:cNvSpPr>
          <p:nvPr>
            <p:ph type="title"/>
          </p:nvPr>
        </p:nvSpPr>
        <p:spPr>
          <a:xfrm>
            <a:off x="457200" y="1052736"/>
            <a:ext cx="8229600" cy="998984"/>
          </a:xfrm>
        </p:spPr>
        <p:txBody>
          <a:bodyPr/>
          <a:lstStyle/>
          <a:p>
            <a:r>
              <a:rPr lang="sr-Latn-RS" dirty="0"/>
              <a:t>Onbording</a:t>
            </a:r>
          </a:p>
        </p:txBody>
      </p:sp>
      <p:sp>
        <p:nvSpPr>
          <p:cNvPr id="7" name="Content Placeholder 2">
            <a:extLst>
              <a:ext uri="{FF2B5EF4-FFF2-40B4-BE49-F238E27FC236}">
                <a16:creationId xmlns:a16="http://schemas.microsoft.com/office/drawing/2014/main" id="{4A6CFDB6-3196-3C90-6292-A94CF6DC9DE7}"/>
              </a:ext>
            </a:extLst>
          </p:cNvPr>
          <p:cNvSpPr>
            <a:spLocks noGrp="1"/>
          </p:cNvSpPr>
          <p:nvPr>
            <p:ph idx="1"/>
          </p:nvPr>
        </p:nvSpPr>
        <p:spPr>
          <a:xfrm>
            <a:off x="457200" y="2204864"/>
            <a:ext cx="8229600" cy="3744416"/>
          </a:xfrm>
        </p:spPr>
        <p:txBody>
          <a:bodyPr/>
          <a:lstStyle/>
          <a:p>
            <a:r>
              <a:rPr lang="sr-Latn-RS" dirty="0"/>
              <a:t>Why it is important to provide proper onboarding?</a:t>
            </a:r>
          </a:p>
          <a:p>
            <a:r>
              <a:rPr lang="en-US" dirty="0"/>
              <a:t>Who should be involved in the </a:t>
            </a:r>
            <a:r>
              <a:rPr lang="en-US" dirty="0" err="1"/>
              <a:t>proces</a:t>
            </a:r>
            <a:r>
              <a:rPr lang="pl-PL" dirty="0"/>
              <a:t>?</a:t>
            </a:r>
          </a:p>
          <a:p>
            <a:r>
              <a:rPr lang="en-US" dirty="0"/>
              <a:t>What should be included in the onboarding </a:t>
            </a:r>
            <a:r>
              <a:rPr lang="en-US" dirty="0" err="1"/>
              <a:t>programme</a:t>
            </a:r>
            <a:r>
              <a:rPr lang="en-US" dirty="0"/>
              <a:t>?</a:t>
            </a:r>
            <a:endParaRPr lang="sr-Latn-RS" dirty="0"/>
          </a:p>
          <a:p>
            <a:endParaRPr lang="sr-Latn-RS" dirty="0"/>
          </a:p>
        </p:txBody>
      </p:sp>
    </p:spTree>
    <p:extLst>
      <p:ext uri="{BB962C8B-B14F-4D97-AF65-F5344CB8AC3E}">
        <p14:creationId xmlns:p14="http://schemas.microsoft.com/office/powerpoint/2010/main" val="16708041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35C20-CA8D-0F81-B147-4405212CF60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8EEFA6D-552F-DF4E-FFAE-89493341467D}"/>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AAA80B1D-FD93-FE60-47DF-F9D14B6A91EB}"/>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DA5D518E-7B33-E6A6-4C6E-4C9EEAAA587E}"/>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A93F78A9-58EC-792E-06E1-3DA4091DE8B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AF8EBEA4-4367-54A7-AE4E-607BC724903B}"/>
              </a:ext>
            </a:extLst>
          </p:cNvPr>
          <p:cNvSpPr>
            <a:spLocks noGrp="1"/>
          </p:cNvSpPr>
          <p:nvPr>
            <p:ph type="title"/>
          </p:nvPr>
        </p:nvSpPr>
        <p:spPr>
          <a:xfrm>
            <a:off x="457200" y="1052736"/>
            <a:ext cx="8229600" cy="998984"/>
          </a:xfrm>
        </p:spPr>
        <p:txBody>
          <a:bodyPr/>
          <a:lstStyle/>
          <a:p>
            <a:r>
              <a:rPr lang="sr-Latn-RS" dirty="0"/>
              <a:t>Onbording in MCE</a:t>
            </a:r>
          </a:p>
        </p:txBody>
      </p:sp>
      <p:sp>
        <p:nvSpPr>
          <p:cNvPr id="7" name="Content Placeholder 2">
            <a:extLst>
              <a:ext uri="{FF2B5EF4-FFF2-40B4-BE49-F238E27FC236}">
                <a16:creationId xmlns:a16="http://schemas.microsoft.com/office/drawing/2014/main" id="{3CAF2650-7C79-672F-ABD7-45C379A634F6}"/>
              </a:ext>
            </a:extLst>
          </p:cNvPr>
          <p:cNvSpPr>
            <a:spLocks noGrp="1"/>
          </p:cNvSpPr>
          <p:nvPr>
            <p:ph idx="1"/>
          </p:nvPr>
        </p:nvSpPr>
        <p:spPr>
          <a:xfrm>
            <a:off x="455067" y="2186871"/>
            <a:ext cx="8229600" cy="3744416"/>
          </a:xfrm>
        </p:spPr>
        <p:txBody>
          <a:bodyPr>
            <a:normAutofit fontScale="92500" lnSpcReduction="10000"/>
          </a:bodyPr>
          <a:lstStyle/>
          <a:p>
            <a:r>
              <a:rPr lang="en-US" dirty="0"/>
              <a:t>Procedure and schedule of activities</a:t>
            </a:r>
            <a:endParaRPr lang="pl-PL" dirty="0"/>
          </a:p>
          <a:p>
            <a:r>
              <a:rPr lang="en-US" dirty="0"/>
              <a:t>The new employee’s mentor (buddy)</a:t>
            </a:r>
            <a:r>
              <a:rPr lang="pl-PL" dirty="0"/>
              <a:t> </a:t>
            </a:r>
          </a:p>
          <a:p>
            <a:r>
              <a:rPr lang="en-US" dirty="0"/>
              <a:t>Training and meeting plan for the new employee</a:t>
            </a:r>
            <a:endParaRPr lang="pl-PL" dirty="0"/>
          </a:p>
          <a:p>
            <a:r>
              <a:rPr lang="en-US" dirty="0"/>
              <a:t>Guide for the new employee</a:t>
            </a:r>
            <a:endParaRPr lang="pl-PL" dirty="0"/>
          </a:p>
          <a:p>
            <a:r>
              <a:rPr lang="en-US" dirty="0"/>
              <a:t>Guide for the line manager and mentor</a:t>
            </a:r>
            <a:endParaRPr lang="pl-PL" dirty="0"/>
          </a:p>
          <a:p>
            <a:r>
              <a:rPr lang="en-US" dirty="0"/>
              <a:t>Induction progress sheet</a:t>
            </a:r>
            <a:endParaRPr lang="pl-PL" dirty="0"/>
          </a:p>
          <a:p>
            <a:r>
              <a:rPr lang="en-US" dirty="0"/>
              <a:t>Evaluation questionnaire</a:t>
            </a:r>
            <a:endParaRPr lang="sr-Latn-RS" dirty="0"/>
          </a:p>
        </p:txBody>
      </p:sp>
    </p:spTree>
    <p:extLst>
      <p:ext uri="{BB962C8B-B14F-4D97-AF65-F5344CB8AC3E}">
        <p14:creationId xmlns:p14="http://schemas.microsoft.com/office/powerpoint/2010/main" val="27214368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11FB0-71F8-B24A-DD73-81541A7BAED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CEF2A11-0D54-D19C-02CB-B72925283A0F}"/>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3E43AE40-EEFA-119A-FEF9-7FE08E4345AB}"/>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E84CCBC4-ABB9-728D-CBDB-6D70551D2BE5}"/>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B3B0085A-6B88-3AEC-21E8-1A7BE15D81E0}"/>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E678217E-EE28-E389-EAA8-D02CF9B213B7}"/>
              </a:ext>
            </a:extLst>
          </p:cNvPr>
          <p:cNvSpPr>
            <a:spLocks noGrp="1"/>
          </p:cNvSpPr>
          <p:nvPr>
            <p:ph type="title"/>
          </p:nvPr>
        </p:nvSpPr>
        <p:spPr>
          <a:xfrm>
            <a:off x="457200" y="1052736"/>
            <a:ext cx="8229600" cy="998984"/>
          </a:xfrm>
        </p:spPr>
        <p:txBody>
          <a:bodyPr/>
          <a:lstStyle/>
          <a:p>
            <a:r>
              <a:rPr lang="sr-Latn-RS" dirty="0"/>
              <a:t>DEIB in  MCE</a:t>
            </a:r>
          </a:p>
        </p:txBody>
      </p:sp>
      <p:sp>
        <p:nvSpPr>
          <p:cNvPr id="7" name="Content Placeholder 2">
            <a:extLst>
              <a:ext uri="{FF2B5EF4-FFF2-40B4-BE49-F238E27FC236}">
                <a16:creationId xmlns:a16="http://schemas.microsoft.com/office/drawing/2014/main" id="{70750313-56AE-99F4-B653-A9594082348E}"/>
              </a:ext>
            </a:extLst>
          </p:cNvPr>
          <p:cNvSpPr>
            <a:spLocks noGrp="1"/>
          </p:cNvSpPr>
          <p:nvPr>
            <p:ph idx="1"/>
          </p:nvPr>
        </p:nvSpPr>
        <p:spPr>
          <a:xfrm>
            <a:off x="461465" y="1986816"/>
            <a:ext cx="8229600" cy="3744416"/>
          </a:xfrm>
        </p:spPr>
        <p:txBody>
          <a:bodyPr>
            <a:normAutofit lnSpcReduction="10000"/>
          </a:bodyPr>
          <a:lstStyle/>
          <a:p>
            <a:r>
              <a:rPr lang="en-US" dirty="0"/>
              <a:t>Team for Equal Treatment and Prevention of Unwanted Conduct (bullying, harassment, sexual harassment, unequal treatment)</a:t>
            </a:r>
            <a:endParaRPr lang="pl-PL" dirty="0"/>
          </a:p>
          <a:p>
            <a:r>
              <a:rPr lang="en-US" dirty="0"/>
              <a:t>Responsibilities:</a:t>
            </a:r>
            <a:endParaRPr lang="pl-PL" dirty="0"/>
          </a:p>
          <a:p>
            <a:pPr>
              <a:buFont typeface="Wingdings" panose="05000000000000000000" pitchFamily="2" charset="2"/>
              <a:buChar char="ü"/>
            </a:pPr>
            <a:r>
              <a:rPr lang="en-US" dirty="0"/>
              <a:t>educational initiatives</a:t>
            </a:r>
            <a:endParaRPr lang="pl-PL" dirty="0"/>
          </a:p>
          <a:p>
            <a:pPr>
              <a:buFont typeface="Wingdings" panose="05000000000000000000" pitchFamily="2" charset="2"/>
              <a:buChar char="ü"/>
            </a:pPr>
            <a:r>
              <a:rPr lang="en-US" dirty="0"/>
              <a:t>communication initiatives</a:t>
            </a:r>
            <a:endParaRPr lang="pl-PL" dirty="0"/>
          </a:p>
          <a:p>
            <a:pPr>
              <a:buFont typeface="Wingdings" panose="05000000000000000000" pitchFamily="2" charset="2"/>
              <a:buChar char="ü"/>
            </a:pPr>
            <a:r>
              <a:rPr lang="en-US" dirty="0"/>
              <a:t>investigating reports of unwelcome conduct</a:t>
            </a:r>
            <a:endParaRPr lang="pl-PL" dirty="0"/>
          </a:p>
          <a:p>
            <a:pPr marL="0" indent="0">
              <a:buNone/>
            </a:pPr>
            <a:endParaRPr lang="pl-PL" dirty="0"/>
          </a:p>
          <a:p>
            <a:pPr>
              <a:buFont typeface="Wingdings" panose="05000000000000000000" pitchFamily="2" charset="2"/>
              <a:buChar char="ü"/>
            </a:pPr>
            <a:endParaRPr lang="sr-Latn-RS" dirty="0"/>
          </a:p>
        </p:txBody>
      </p:sp>
    </p:spTree>
    <p:extLst>
      <p:ext uri="{BB962C8B-B14F-4D97-AF65-F5344CB8AC3E}">
        <p14:creationId xmlns:p14="http://schemas.microsoft.com/office/powerpoint/2010/main" val="4184025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EA9D7-C416-02EE-1C22-2F4B457748E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A98ECDE-F789-F7F9-DC3B-86682BBA95C3}"/>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6D12C966-A64C-7B0C-6E91-BF5964A7B45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3E1A1E82-BF79-CC1E-EF66-2A65546B6DC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FA23A534-252D-5AB6-B06D-4DA0CFCF3517}"/>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09165C04-DF79-27BE-9CDE-8964B103B175}"/>
              </a:ext>
            </a:extLst>
          </p:cNvPr>
          <p:cNvSpPr>
            <a:spLocks noGrp="1"/>
          </p:cNvSpPr>
          <p:nvPr>
            <p:ph type="title"/>
          </p:nvPr>
        </p:nvSpPr>
        <p:spPr>
          <a:xfrm>
            <a:off x="457200" y="1052736"/>
            <a:ext cx="8229600" cy="998984"/>
          </a:xfrm>
        </p:spPr>
        <p:txBody>
          <a:bodyPr/>
          <a:lstStyle/>
          <a:p>
            <a:r>
              <a:rPr lang="sr-Latn-RS" dirty="0"/>
              <a:t>Age diversity management</a:t>
            </a:r>
          </a:p>
        </p:txBody>
      </p:sp>
      <p:sp>
        <p:nvSpPr>
          <p:cNvPr id="7" name="Content Placeholder 2">
            <a:extLst>
              <a:ext uri="{FF2B5EF4-FFF2-40B4-BE49-F238E27FC236}">
                <a16:creationId xmlns:a16="http://schemas.microsoft.com/office/drawing/2014/main" id="{5CC4B1CD-56EB-3EF3-A802-9BD469876F6E}"/>
              </a:ext>
            </a:extLst>
          </p:cNvPr>
          <p:cNvSpPr>
            <a:spLocks noGrp="1"/>
          </p:cNvSpPr>
          <p:nvPr>
            <p:ph idx="1"/>
          </p:nvPr>
        </p:nvSpPr>
        <p:spPr>
          <a:xfrm>
            <a:off x="457200" y="2204864"/>
            <a:ext cx="8229600" cy="3744416"/>
          </a:xfrm>
        </p:spPr>
        <p:txBody>
          <a:bodyPr>
            <a:normAutofit fontScale="62500" lnSpcReduction="20000"/>
          </a:bodyPr>
          <a:lstStyle/>
          <a:p>
            <a:r>
              <a:rPr lang="pl-PL" b="1" dirty="0"/>
              <a:t>Baby </a:t>
            </a:r>
            <a:r>
              <a:rPr lang="pl-PL" b="1" dirty="0" err="1"/>
              <a:t>boomers</a:t>
            </a:r>
            <a:r>
              <a:rPr lang="pl-PL" b="1" dirty="0"/>
              <a:t> </a:t>
            </a:r>
            <a:r>
              <a:rPr lang="en-US" b="1" dirty="0"/>
              <a:t>(born 1946–1964):</a:t>
            </a:r>
            <a:r>
              <a:rPr lang="en-US" dirty="0"/>
              <a:t> They value job stability, loyalty and traditional hierarchical structures. They have extensive professional experience and often hold managerial positions.</a:t>
            </a:r>
          </a:p>
          <a:p>
            <a:r>
              <a:rPr lang="pl-PL" b="1" dirty="0"/>
              <a:t> </a:t>
            </a:r>
            <a:r>
              <a:rPr lang="pl-PL" b="1" dirty="0" err="1"/>
              <a:t>Generation</a:t>
            </a:r>
            <a:r>
              <a:rPr lang="pl-PL" b="1" dirty="0"/>
              <a:t> X</a:t>
            </a:r>
            <a:r>
              <a:rPr lang="en-US" b="1" dirty="0"/>
              <a:t>(born 1965–1980):</a:t>
            </a:r>
            <a:r>
              <a:rPr lang="en-US" dirty="0"/>
              <a:t> A ‘transitional’ generation, hard-working and independent. They value work-life balance but are loyal. They adapt well to change and often act as mentors.</a:t>
            </a:r>
          </a:p>
          <a:p>
            <a:r>
              <a:rPr lang="pl-PL" b="1" dirty="0" err="1"/>
              <a:t>Generation</a:t>
            </a:r>
            <a:r>
              <a:rPr lang="pl-PL" b="1" dirty="0"/>
              <a:t> Y</a:t>
            </a:r>
            <a:r>
              <a:rPr lang="en-US" b="1" dirty="0"/>
              <a:t> Millennials (born 1981–1996):</a:t>
            </a:r>
            <a:r>
              <a:rPr lang="en-US" dirty="0"/>
              <a:t> They expect passion, purpose and rapid development from their work. They are digitally savvy, flexible and willing to change jobs if they do not feel valued.</a:t>
            </a:r>
          </a:p>
          <a:p>
            <a:r>
              <a:rPr lang="pl-PL" b="1" dirty="0" err="1"/>
              <a:t>Generation</a:t>
            </a:r>
            <a:r>
              <a:rPr lang="pl-PL" b="1" dirty="0"/>
              <a:t> Z </a:t>
            </a:r>
            <a:r>
              <a:rPr lang="en-US" b="1" dirty="0"/>
              <a:t>(born 1995–2012):</a:t>
            </a:r>
            <a:r>
              <a:rPr lang="en-US" dirty="0"/>
              <a:t> ‘Digital natives’, for whom technology is a natural environment. Their priorities are a balance between private and professional life, flexible working hours (remote working) and high earnings</a:t>
            </a:r>
            <a:endParaRPr lang="sr-Latn-RS" dirty="0"/>
          </a:p>
        </p:txBody>
      </p:sp>
    </p:spTree>
    <p:extLst>
      <p:ext uri="{BB962C8B-B14F-4D97-AF65-F5344CB8AC3E}">
        <p14:creationId xmlns:p14="http://schemas.microsoft.com/office/powerpoint/2010/main" val="3150228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C7118-5723-E2FE-7618-40ABDDBE4FE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0C0DA91-FB8B-DEE1-4E05-4AC3DEA2D3CC}"/>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4B045BAA-A344-B11D-E996-7362ADF7092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0B065E25-C31A-6C3B-472B-E8C7AB458D86}"/>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1EFB206B-1AE6-8D93-418B-E2A95411103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23FB28DC-86A9-FECD-E054-D79B610F96FD}"/>
              </a:ext>
            </a:extLst>
          </p:cNvPr>
          <p:cNvSpPr>
            <a:spLocks noGrp="1"/>
          </p:cNvSpPr>
          <p:nvPr>
            <p:ph type="title"/>
          </p:nvPr>
        </p:nvSpPr>
        <p:spPr>
          <a:xfrm>
            <a:off x="457200" y="1052736"/>
            <a:ext cx="8229600" cy="998984"/>
          </a:xfrm>
        </p:spPr>
        <p:txBody>
          <a:bodyPr/>
          <a:lstStyle/>
          <a:p>
            <a:r>
              <a:rPr lang="sr-Latn-RS" dirty="0"/>
              <a:t>AI/digitalisation of HR work</a:t>
            </a:r>
          </a:p>
        </p:txBody>
      </p:sp>
      <p:pic>
        <p:nvPicPr>
          <p:cNvPr id="9" name="Symbol zastępczy zawartości 8">
            <a:extLst>
              <a:ext uri="{FF2B5EF4-FFF2-40B4-BE49-F238E27FC236}">
                <a16:creationId xmlns:a16="http://schemas.microsoft.com/office/drawing/2014/main" id="{052C1275-E6C3-4A30-DBD0-7C9EAB51008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292080" y="1934501"/>
            <a:ext cx="2827800" cy="3150589"/>
          </a:xfrm>
          <a:prstGeom prst="rect">
            <a:avLst/>
          </a:prstGeom>
        </p:spPr>
      </p:pic>
      <p:pic>
        <p:nvPicPr>
          <p:cNvPr id="11" name="Obraz 10">
            <a:extLst>
              <a:ext uri="{FF2B5EF4-FFF2-40B4-BE49-F238E27FC236}">
                <a16:creationId xmlns:a16="http://schemas.microsoft.com/office/drawing/2014/main" id="{0AD1600A-DCFF-3A2F-9C13-84DE951BCD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645" y="2007817"/>
            <a:ext cx="3922197" cy="2206236"/>
          </a:xfrm>
          <a:prstGeom prst="rect">
            <a:avLst/>
          </a:prstGeom>
        </p:spPr>
      </p:pic>
      <p:pic>
        <p:nvPicPr>
          <p:cNvPr id="13" name="Obraz 12">
            <a:extLst>
              <a:ext uri="{FF2B5EF4-FFF2-40B4-BE49-F238E27FC236}">
                <a16:creationId xmlns:a16="http://schemas.microsoft.com/office/drawing/2014/main" id="{9644B067-21C3-4FC5-E5DB-2BAD995D88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4276879"/>
            <a:ext cx="3024337" cy="1701190"/>
          </a:xfrm>
          <a:prstGeom prst="rect">
            <a:avLst/>
          </a:prstGeom>
        </p:spPr>
      </p:pic>
    </p:spTree>
    <p:extLst>
      <p:ext uri="{BB962C8B-B14F-4D97-AF65-F5344CB8AC3E}">
        <p14:creationId xmlns:p14="http://schemas.microsoft.com/office/powerpoint/2010/main" val="477172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09B8F-BAF7-0024-ED68-4E8B0B693A03}"/>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5B04871F-DD9F-F7B5-971A-9C713357AF3B}"/>
              </a:ext>
            </a:extLst>
          </p:cNvPr>
          <p:cNvSpPr>
            <a:spLocks noGrp="1"/>
          </p:cNvSpPr>
          <p:nvPr>
            <p:ph idx="1"/>
          </p:nvPr>
        </p:nvSpPr>
        <p:spPr>
          <a:xfrm>
            <a:off x="457200" y="2276872"/>
            <a:ext cx="8229600" cy="3113994"/>
          </a:xfrm>
        </p:spPr>
        <p:txBody>
          <a:bodyPr/>
          <a:lstStyle/>
          <a:p>
            <a:pPr marL="0" indent="0" algn="ctr">
              <a:buNone/>
            </a:pPr>
            <a:r>
              <a:rPr lang="en-US" b="1" dirty="0"/>
              <a:t>HR units – creation, competences and responsibilities. Division of tasks between individual institutions and the HR Administration</a:t>
            </a:r>
            <a:endParaRPr lang="pl-PL" b="1" dirty="0"/>
          </a:p>
        </p:txBody>
      </p:sp>
      <p:sp>
        <p:nvSpPr>
          <p:cNvPr id="3" name="Symbol zastępczy numeru slajdu 2">
            <a:extLst>
              <a:ext uri="{FF2B5EF4-FFF2-40B4-BE49-F238E27FC236}">
                <a16:creationId xmlns:a16="http://schemas.microsoft.com/office/drawing/2014/main" id="{8D2CE6A3-F3B3-979C-45A5-79B99D6FDA42}"/>
              </a:ext>
            </a:extLst>
          </p:cNvPr>
          <p:cNvSpPr>
            <a:spLocks noGrp="1"/>
          </p:cNvSpPr>
          <p:nvPr>
            <p:ph type="sldNum" sz="quarter" idx="10"/>
          </p:nvPr>
        </p:nvSpPr>
        <p:spPr/>
        <p:txBody>
          <a:bodyPr/>
          <a:lstStyle/>
          <a:p>
            <a:fld id="{AFA52AC9-F381-4421-8329-F765C8404DD7}" type="slidenum">
              <a:rPr lang="en-US" smtClean="0"/>
              <a:t>36</a:t>
            </a:fld>
            <a:endParaRPr lang="en-US" dirty="0"/>
          </a:p>
        </p:txBody>
      </p:sp>
    </p:spTree>
    <p:extLst>
      <p:ext uri="{BB962C8B-B14F-4D97-AF65-F5344CB8AC3E}">
        <p14:creationId xmlns:p14="http://schemas.microsoft.com/office/powerpoint/2010/main" val="9229088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19ECD-92F6-04A9-6CF5-3456ADA66B27}"/>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15ACED0-3BE8-6898-F635-C7391390246D}"/>
              </a:ext>
            </a:extLst>
          </p:cNvPr>
          <p:cNvGrpSpPr/>
          <p:nvPr/>
        </p:nvGrpSpPr>
        <p:grpSpPr>
          <a:xfrm>
            <a:off x="683568" y="1844824"/>
            <a:ext cx="7776864" cy="2232983"/>
            <a:chOff x="683568" y="1412776"/>
            <a:chExt cx="7776864" cy="2232983"/>
          </a:xfrm>
        </p:grpSpPr>
        <p:sp>
          <p:nvSpPr>
            <p:cNvPr id="3" name="TextBox 2">
              <a:extLst>
                <a:ext uri="{FF2B5EF4-FFF2-40B4-BE49-F238E27FC236}">
                  <a16:creationId xmlns:a16="http://schemas.microsoft.com/office/drawing/2014/main" id="{DA894A07-BB50-AFAD-A397-771241BAC05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453B9357-68DA-8152-1696-F29BA6979469}"/>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B850B718-ABDF-6E94-6E3F-E55F91CBFDB7}"/>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985AAFBF-634D-65D9-2190-0E0AE6A90A45}"/>
              </a:ext>
            </a:extLst>
          </p:cNvPr>
          <p:cNvSpPr>
            <a:spLocks noGrp="1"/>
          </p:cNvSpPr>
          <p:nvPr>
            <p:ph type="title"/>
          </p:nvPr>
        </p:nvSpPr>
        <p:spPr>
          <a:xfrm>
            <a:off x="457200" y="1052736"/>
            <a:ext cx="8229600" cy="998984"/>
          </a:xfrm>
        </p:spPr>
        <p:txBody>
          <a:bodyPr/>
          <a:lstStyle/>
          <a:p>
            <a:r>
              <a:rPr lang="sr-Latn-RS" dirty="0"/>
              <a:t>HR units</a:t>
            </a:r>
          </a:p>
        </p:txBody>
      </p:sp>
      <p:sp>
        <p:nvSpPr>
          <p:cNvPr id="7" name="Content Placeholder 2">
            <a:extLst>
              <a:ext uri="{FF2B5EF4-FFF2-40B4-BE49-F238E27FC236}">
                <a16:creationId xmlns:a16="http://schemas.microsoft.com/office/drawing/2014/main" id="{AAB6070B-D6D6-C10A-775B-C7C15FBB4066}"/>
              </a:ext>
            </a:extLst>
          </p:cNvPr>
          <p:cNvSpPr>
            <a:spLocks noGrp="1"/>
          </p:cNvSpPr>
          <p:nvPr>
            <p:ph idx="1"/>
          </p:nvPr>
        </p:nvSpPr>
        <p:spPr>
          <a:xfrm>
            <a:off x="457200" y="2204864"/>
            <a:ext cx="8229600" cy="3744416"/>
          </a:xfrm>
        </p:spPr>
        <p:txBody>
          <a:bodyPr>
            <a:normAutofit/>
          </a:bodyPr>
          <a:lstStyle/>
          <a:p>
            <a:r>
              <a:rPr lang="sr-Latn-RS" dirty="0"/>
              <a:t>My story</a:t>
            </a:r>
          </a:p>
          <a:p>
            <a:r>
              <a:rPr lang="sr-Latn-RS" dirty="0"/>
              <a:t>HR units in Polish isntitutions</a:t>
            </a:r>
          </a:p>
          <a:p>
            <a:r>
              <a:rPr lang="en-US" dirty="0"/>
              <a:t>Why is it necessary to establish such departments</a:t>
            </a:r>
          </a:p>
          <a:p>
            <a:r>
              <a:rPr lang="en-US" dirty="0"/>
              <a:t>How to do it? </a:t>
            </a:r>
          </a:p>
          <a:p>
            <a:r>
              <a:rPr lang="en-US" dirty="0"/>
              <a:t>What employee </a:t>
            </a:r>
            <a:r>
              <a:rPr lang="pl-PL" dirty="0" err="1"/>
              <a:t>skills</a:t>
            </a:r>
            <a:r>
              <a:rPr lang="en-US" dirty="0"/>
              <a:t> are required</a:t>
            </a:r>
            <a:r>
              <a:rPr lang="pl-PL" dirty="0"/>
              <a:t>?</a:t>
            </a:r>
            <a:endParaRPr lang="en-US" dirty="0"/>
          </a:p>
          <a:p>
            <a:pPr marL="0" indent="0">
              <a:buNone/>
            </a:pPr>
            <a:endParaRPr lang="sr-Latn-RS" dirty="0"/>
          </a:p>
        </p:txBody>
      </p:sp>
    </p:spTree>
    <p:extLst>
      <p:ext uri="{BB962C8B-B14F-4D97-AF65-F5344CB8AC3E}">
        <p14:creationId xmlns:p14="http://schemas.microsoft.com/office/powerpoint/2010/main" val="14216405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BDCA5-2262-AB47-D3C8-C058692241F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9DBDAF2-D59A-9BA8-95FF-FFE2E16B14B2}"/>
              </a:ext>
            </a:extLst>
          </p:cNvPr>
          <p:cNvSpPr>
            <a:spLocks noGrp="1"/>
          </p:cNvSpPr>
          <p:nvPr>
            <p:ph type="title"/>
          </p:nvPr>
        </p:nvSpPr>
        <p:spPr>
          <a:xfrm>
            <a:off x="457200" y="1052736"/>
            <a:ext cx="8229600" cy="998984"/>
          </a:xfrm>
        </p:spPr>
        <p:txBody>
          <a:bodyPr/>
          <a:lstStyle/>
          <a:p>
            <a:r>
              <a:rPr lang="sr-Latn-RS" dirty="0"/>
              <a:t>HR people – skills</a:t>
            </a:r>
          </a:p>
        </p:txBody>
      </p:sp>
      <p:sp>
        <p:nvSpPr>
          <p:cNvPr id="7" name="Content Placeholder 2">
            <a:extLst>
              <a:ext uri="{FF2B5EF4-FFF2-40B4-BE49-F238E27FC236}">
                <a16:creationId xmlns:a16="http://schemas.microsoft.com/office/drawing/2014/main" id="{C34C4379-1257-CFD6-41A8-ACEC826E25F0}"/>
              </a:ext>
            </a:extLst>
          </p:cNvPr>
          <p:cNvSpPr>
            <a:spLocks noGrp="1"/>
          </p:cNvSpPr>
          <p:nvPr>
            <p:ph idx="1"/>
          </p:nvPr>
        </p:nvSpPr>
        <p:spPr>
          <a:xfrm>
            <a:off x="457200" y="2204864"/>
            <a:ext cx="8229600" cy="3744416"/>
          </a:xfrm>
        </p:spPr>
        <p:txBody>
          <a:bodyPr>
            <a:normAutofit fontScale="70000" lnSpcReduction="20000"/>
          </a:bodyPr>
          <a:lstStyle/>
          <a:p>
            <a:r>
              <a:rPr lang="sr-Latn-RS" dirty="0"/>
              <a:t>Communictaion (formally and informally, verbally and in writing, on-line and in person, critical listening, conflict management)</a:t>
            </a:r>
          </a:p>
          <a:p>
            <a:r>
              <a:rPr lang="sr-Latn-RS" dirty="0"/>
              <a:t>Digita skills (use of computer tools)</a:t>
            </a:r>
          </a:p>
          <a:p>
            <a:r>
              <a:rPr lang="pl-PL" dirty="0"/>
              <a:t>D</a:t>
            </a:r>
            <a:r>
              <a:rPr lang="en-US" dirty="0" err="1"/>
              <a:t>ata</a:t>
            </a:r>
            <a:r>
              <a:rPr lang="en-US" dirty="0"/>
              <a:t> literacy and reporting skills</a:t>
            </a:r>
            <a:endParaRPr lang="pl-PL" dirty="0"/>
          </a:p>
          <a:p>
            <a:r>
              <a:rPr lang="sr-Latn-RS" dirty="0"/>
              <a:t>Analitical thinking</a:t>
            </a:r>
          </a:p>
          <a:p>
            <a:r>
              <a:rPr lang="sr-Latn-RS" dirty="0"/>
              <a:t>Creativity</a:t>
            </a:r>
          </a:p>
          <a:p>
            <a:r>
              <a:rPr lang="sr-Latn-RS" dirty="0"/>
              <a:t>Openness to change</a:t>
            </a:r>
          </a:p>
          <a:p>
            <a:r>
              <a:rPr lang="sr-Latn-RS" dirty="0"/>
              <a:t>Flexibility</a:t>
            </a:r>
          </a:p>
          <a:p>
            <a:r>
              <a:rPr lang="sr-Latn-RS" dirty="0"/>
              <a:t>Curiosity </a:t>
            </a:r>
          </a:p>
          <a:p>
            <a:r>
              <a:rPr lang="sr-Latn-RS" dirty="0"/>
              <a:t>Stress tolerance</a:t>
            </a:r>
          </a:p>
        </p:txBody>
      </p:sp>
    </p:spTree>
    <p:extLst>
      <p:ext uri="{BB962C8B-B14F-4D97-AF65-F5344CB8AC3E}">
        <p14:creationId xmlns:p14="http://schemas.microsoft.com/office/powerpoint/2010/main" val="24162390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02562-80C9-4A49-792C-392242EFC45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94DA4A2-EB87-B10D-72FE-D37AB84627FC}"/>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1A3DDBC6-AE86-4B9A-B541-02D7CBF1BC39}"/>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1CC5946-E8D6-5F4D-B015-85D36BE60FE1}"/>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8E085B53-0F1B-CA45-56F2-D06A39C51335}"/>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49780BA4-12B5-F940-4F4B-78662BA8031F}"/>
              </a:ext>
            </a:extLst>
          </p:cNvPr>
          <p:cNvSpPr>
            <a:spLocks noGrp="1"/>
          </p:cNvSpPr>
          <p:nvPr>
            <p:ph type="title"/>
          </p:nvPr>
        </p:nvSpPr>
        <p:spPr>
          <a:xfrm>
            <a:off x="457200" y="1052736"/>
            <a:ext cx="8229600" cy="998984"/>
          </a:xfrm>
        </p:spPr>
        <p:txBody>
          <a:bodyPr/>
          <a:lstStyle/>
          <a:p>
            <a:r>
              <a:rPr lang="sr-Latn-RS" dirty="0"/>
              <a:t>Roles/tasks/responsibilities</a:t>
            </a:r>
          </a:p>
        </p:txBody>
      </p:sp>
      <p:sp>
        <p:nvSpPr>
          <p:cNvPr id="7" name="Content Placeholder 2">
            <a:extLst>
              <a:ext uri="{FF2B5EF4-FFF2-40B4-BE49-F238E27FC236}">
                <a16:creationId xmlns:a16="http://schemas.microsoft.com/office/drawing/2014/main" id="{76DADAD8-6C50-7308-AD51-1A6197781D23}"/>
              </a:ext>
            </a:extLst>
          </p:cNvPr>
          <p:cNvSpPr>
            <a:spLocks noGrp="1"/>
          </p:cNvSpPr>
          <p:nvPr>
            <p:ph idx="1"/>
          </p:nvPr>
        </p:nvSpPr>
        <p:spPr>
          <a:xfrm>
            <a:off x="457200" y="2204864"/>
            <a:ext cx="8229600" cy="3744416"/>
          </a:xfrm>
        </p:spPr>
        <p:txBody>
          <a:bodyPr>
            <a:normAutofit fontScale="92500" lnSpcReduction="10000"/>
          </a:bodyPr>
          <a:lstStyle/>
          <a:p>
            <a:pPr lvl="0"/>
            <a:r>
              <a:rPr lang="pl-PL" dirty="0" err="1"/>
              <a:t>Recruitment</a:t>
            </a:r>
            <a:endParaRPr lang="pl-PL" dirty="0"/>
          </a:p>
          <a:p>
            <a:pPr lvl="0"/>
            <a:r>
              <a:rPr lang="pl-PL" dirty="0" err="1"/>
              <a:t>Employee</a:t>
            </a:r>
            <a:r>
              <a:rPr lang="pl-PL" dirty="0"/>
              <a:t> development</a:t>
            </a:r>
          </a:p>
          <a:p>
            <a:pPr lvl="0"/>
            <a:r>
              <a:rPr lang="pl-PL" dirty="0" err="1"/>
              <a:t>Employee</a:t>
            </a:r>
            <a:r>
              <a:rPr lang="pl-PL" dirty="0"/>
              <a:t> </a:t>
            </a:r>
            <a:r>
              <a:rPr lang="pl-PL" dirty="0" err="1"/>
              <a:t>appraisal</a:t>
            </a:r>
            <a:endParaRPr lang="pl-PL" dirty="0"/>
          </a:p>
          <a:p>
            <a:pPr lvl="0"/>
            <a:r>
              <a:rPr lang="pl-PL" dirty="0"/>
              <a:t>Training &amp; </a:t>
            </a:r>
            <a:r>
              <a:rPr lang="pl-PL" dirty="0" err="1"/>
              <a:t>talend</a:t>
            </a:r>
            <a:r>
              <a:rPr lang="pl-PL" dirty="0"/>
              <a:t> </a:t>
            </a:r>
            <a:r>
              <a:rPr lang="pl-PL" dirty="0" err="1"/>
              <a:t>developments</a:t>
            </a:r>
            <a:endParaRPr lang="pl-PL" dirty="0"/>
          </a:p>
          <a:p>
            <a:r>
              <a:rPr lang="pl-PL" dirty="0" err="1"/>
              <a:t>Employee</a:t>
            </a:r>
            <a:r>
              <a:rPr lang="pl-PL" dirty="0"/>
              <a:t> relations</a:t>
            </a:r>
          </a:p>
          <a:p>
            <a:r>
              <a:rPr lang="pl-PL" dirty="0"/>
              <a:t>HR data </a:t>
            </a:r>
            <a:r>
              <a:rPr lang="pl-PL" dirty="0" err="1"/>
              <a:t>analiytics</a:t>
            </a:r>
            <a:endParaRPr lang="pl-PL" dirty="0"/>
          </a:p>
          <a:p>
            <a:r>
              <a:rPr lang="pl-PL" dirty="0" err="1"/>
              <a:t>Creating</a:t>
            </a:r>
            <a:r>
              <a:rPr lang="pl-PL" dirty="0"/>
              <a:t> </a:t>
            </a:r>
            <a:r>
              <a:rPr lang="pl-PL" dirty="0" err="1"/>
              <a:t>organizational</a:t>
            </a:r>
            <a:r>
              <a:rPr lang="pl-PL" dirty="0"/>
              <a:t> </a:t>
            </a:r>
            <a:r>
              <a:rPr lang="pl-PL" dirty="0" err="1"/>
              <a:t>culture</a:t>
            </a:r>
            <a:endParaRPr lang="sr-Latn-RS" dirty="0"/>
          </a:p>
        </p:txBody>
      </p:sp>
    </p:spTree>
    <p:extLst>
      <p:ext uri="{BB962C8B-B14F-4D97-AF65-F5344CB8AC3E}">
        <p14:creationId xmlns:p14="http://schemas.microsoft.com/office/powerpoint/2010/main" val="3061559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422CC-FB7A-19D6-107F-DA382950318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443E74B-95FC-0AAC-AC84-EE0E9BB113E2}"/>
              </a:ext>
            </a:extLst>
          </p:cNvPr>
          <p:cNvGrpSpPr/>
          <p:nvPr/>
        </p:nvGrpSpPr>
        <p:grpSpPr>
          <a:xfrm>
            <a:off x="909936" y="1988840"/>
            <a:ext cx="7776864" cy="2232983"/>
            <a:chOff x="683568" y="1412776"/>
            <a:chExt cx="7776864" cy="2232983"/>
          </a:xfrm>
        </p:grpSpPr>
        <p:sp>
          <p:nvSpPr>
            <p:cNvPr id="3" name="TextBox 2">
              <a:extLst>
                <a:ext uri="{FF2B5EF4-FFF2-40B4-BE49-F238E27FC236}">
                  <a16:creationId xmlns:a16="http://schemas.microsoft.com/office/drawing/2014/main" id="{807ED841-0EC8-9205-B0F6-40972DE5DD75}"/>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6E868AEF-2611-A54B-D11F-D244E6210F3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B9520936-9714-C086-EEEC-D49BC1D16528}"/>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94DBB1B-D1B3-EAC4-BAAA-FEC9593A8166}"/>
              </a:ext>
            </a:extLst>
          </p:cNvPr>
          <p:cNvSpPr>
            <a:spLocks noGrp="1"/>
          </p:cNvSpPr>
          <p:nvPr>
            <p:ph type="title"/>
          </p:nvPr>
        </p:nvSpPr>
        <p:spPr>
          <a:xfrm>
            <a:off x="457200" y="1052736"/>
            <a:ext cx="8229600" cy="998984"/>
          </a:xfrm>
        </p:spPr>
        <p:txBody>
          <a:bodyPr/>
          <a:lstStyle/>
          <a:p>
            <a:r>
              <a:rPr lang="sr-Latn-RS" dirty="0" err="1"/>
              <a:t>Training</a:t>
            </a:r>
            <a:r>
              <a:rPr lang="sr-Latn-RS" dirty="0"/>
              <a:t> contract</a:t>
            </a:r>
          </a:p>
        </p:txBody>
      </p:sp>
      <p:sp>
        <p:nvSpPr>
          <p:cNvPr id="7" name="Content Placeholder 2">
            <a:extLst>
              <a:ext uri="{FF2B5EF4-FFF2-40B4-BE49-F238E27FC236}">
                <a16:creationId xmlns:a16="http://schemas.microsoft.com/office/drawing/2014/main" id="{CB0307CB-2892-A07B-6711-753637F63D26}"/>
              </a:ext>
            </a:extLst>
          </p:cNvPr>
          <p:cNvSpPr>
            <a:spLocks noGrp="1"/>
          </p:cNvSpPr>
          <p:nvPr>
            <p:ph idx="1"/>
          </p:nvPr>
        </p:nvSpPr>
        <p:spPr>
          <a:xfrm>
            <a:off x="457200" y="2186871"/>
            <a:ext cx="8229600" cy="3744416"/>
          </a:xfrm>
        </p:spPr>
        <p:txBody>
          <a:bodyPr/>
          <a:lstStyle/>
          <a:p>
            <a:pPr marL="0" indent="0">
              <a:buNone/>
            </a:pPr>
            <a:r>
              <a:rPr lang="en-US" dirty="0"/>
              <a:t>Rules of conduct during training:</a:t>
            </a:r>
            <a:endParaRPr lang="pl-PL" dirty="0"/>
          </a:p>
          <a:p>
            <a:pPr>
              <a:buFont typeface="Wingdings" panose="05000000000000000000" pitchFamily="2" charset="2"/>
              <a:buChar char="ü"/>
            </a:pPr>
            <a:r>
              <a:rPr lang="en-US" dirty="0"/>
              <a:t>work efficiency</a:t>
            </a:r>
            <a:endParaRPr lang="pl-PL" dirty="0"/>
          </a:p>
          <a:p>
            <a:pPr>
              <a:buFont typeface="Wingdings" panose="05000000000000000000" pitchFamily="2" charset="2"/>
              <a:buChar char="ü"/>
            </a:pPr>
            <a:r>
              <a:rPr lang="en-US" dirty="0"/>
              <a:t>good working conditions and atmosphere</a:t>
            </a:r>
            <a:endParaRPr lang="pl-PL" dirty="0"/>
          </a:p>
          <a:p>
            <a:pPr marL="0" indent="0">
              <a:buNone/>
            </a:pPr>
            <a:endParaRPr lang="pl-PL" dirty="0"/>
          </a:p>
          <a:p>
            <a:pPr marL="0" indent="0">
              <a:buNone/>
            </a:pPr>
            <a:endParaRPr lang="sr-Latn-RS" dirty="0"/>
          </a:p>
        </p:txBody>
      </p:sp>
    </p:spTree>
    <p:extLst>
      <p:ext uri="{BB962C8B-B14F-4D97-AF65-F5344CB8AC3E}">
        <p14:creationId xmlns:p14="http://schemas.microsoft.com/office/powerpoint/2010/main" val="28431961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34428-394D-EE54-140A-BE4D695A410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3365FC59-98A5-72EB-6314-2B3E45581E0A}"/>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E77A3145-2706-42E3-AB9A-317DAFF6313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68CF19DD-986F-5A26-9E4F-997A05130CF5}"/>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59AE4550-93A0-B052-554C-618D9931B6D2}"/>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D793D401-D930-3D62-070B-A2089980F2EB}"/>
              </a:ext>
            </a:extLst>
          </p:cNvPr>
          <p:cNvSpPr>
            <a:spLocks noGrp="1"/>
          </p:cNvSpPr>
          <p:nvPr>
            <p:ph type="title"/>
          </p:nvPr>
        </p:nvSpPr>
        <p:spPr>
          <a:xfrm>
            <a:off x="457200" y="1052736"/>
            <a:ext cx="8229600" cy="998984"/>
          </a:xfrm>
        </p:spPr>
        <p:txBody>
          <a:bodyPr>
            <a:normAutofit/>
          </a:bodyPr>
          <a:lstStyle/>
          <a:p>
            <a:r>
              <a:rPr lang="sr-Latn-RS" dirty="0"/>
              <a:t>Recruitment</a:t>
            </a:r>
          </a:p>
        </p:txBody>
      </p:sp>
      <p:graphicFrame>
        <p:nvGraphicFramePr>
          <p:cNvPr id="8" name="Symbol zastępczy zawartości 7">
            <a:extLst>
              <a:ext uri="{FF2B5EF4-FFF2-40B4-BE49-F238E27FC236}">
                <a16:creationId xmlns:a16="http://schemas.microsoft.com/office/drawing/2014/main" id="{B4655CC9-BA7D-2CAE-25F6-3FB564445C4F}"/>
              </a:ext>
            </a:extLst>
          </p:cNvPr>
          <p:cNvGraphicFramePr>
            <a:graphicFrameLocks noGrp="1"/>
          </p:cNvGraphicFramePr>
          <p:nvPr>
            <p:ph idx="1"/>
            <p:extLst>
              <p:ext uri="{D42A27DB-BD31-4B8C-83A1-F6EECF244321}">
                <p14:modId xmlns:p14="http://schemas.microsoft.com/office/powerpoint/2010/main" val="3458848852"/>
              </p:ext>
            </p:extLst>
          </p:nvPr>
        </p:nvGraphicFramePr>
        <p:xfrm>
          <a:off x="323528" y="1826097"/>
          <a:ext cx="8341940" cy="4882425"/>
        </p:xfrm>
        <a:graphic>
          <a:graphicData uri="http://schemas.openxmlformats.org/drawingml/2006/table">
            <a:tbl>
              <a:tblPr firstRow="1" bandRow="1">
                <a:tableStyleId>{5940675A-B579-460E-94D1-54222C63F5DA}</a:tableStyleId>
              </a:tblPr>
              <a:tblGrid>
                <a:gridCol w="4170970">
                  <a:extLst>
                    <a:ext uri="{9D8B030D-6E8A-4147-A177-3AD203B41FA5}">
                      <a16:colId xmlns:a16="http://schemas.microsoft.com/office/drawing/2014/main" val="786788687"/>
                    </a:ext>
                  </a:extLst>
                </a:gridCol>
                <a:gridCol w="4170970">
                  <a:extLst>
                    <a:ext uri="{9D8B030D-6E8A-4147-A177-3AD203B41FA5}">
                      <a16:colId xmlns:a16="http://schemas.microsoft.com/office/drawing/2014/main" val="341877020"/>
                    </a:ext>
                  </a:extLst>
                </a:gridCol>
              </a:tblGrid>
              <a:tr h="373981">
                <a:tc>
                  <a:txBody>
                    <a:bodyPr/>
                    <a:lstStyle/>
                    <a:p>
                      <a:pPr algn="ctr"/>
                      <a:r>
                        <a:rPr lang="pl-PL" b="1" dirty="0"/>
                        <a:t>HR Administration</a:t>
                      </a:r>
                    </a:p>
                  </a:txBody>
                  <a:tcPr/>
                </a:tc>
                <a:tc>
                  <a:txBody>
                    <a:bodyPr/>
                    <a:lstStyle/>
                    <a:p>
                      <a:pPr algn="ctr"/>
                      <a:r>
                        <a:rPr lang="pl-PL" b="1" dirty="0"/>
                        <a:t>Public </a:t>
                      </a:r>
                      <a:r>
                        <a:rPr lang="pl-PL" b="1" dirty="0" err="1"/>
                        <a:t>institutions</a:t>
                      </a:r>
                      <a:endParaRPr lang="pl-PL" b="1" dirty="0"/>
                    </a:p>
                  </a:txBody>
                  <a:tcPr/>
                </a:tc>
                <a:extLst>
                  <a:ext uri="{0D108BD9-81ED-4DB2-BD59-A6C34878D82A}">
                    <a16:rowId xmlns:a16="http://schemas.microsoft.com/office/drawing/2014/main" val="3975313896"/>
                  </a:ext>
                </a:extLst>
              </a:tr>
              <a:tr h="1198789">
                <a:tc>
                  <a:txBody>
                    <a:bodyPr/>
                    <a:lstStyle/>
                    <a:p>
                      <a:r>
                        <a:rPr lang="pl-PL" dirty="0"/>
                        <a:t>P</a:t>
                      </a:r>
                      <a:r>
                        <a:rPr lang="en-US" dirty="0" err="1"/>
                        <a:t>romoting</a:t>
                      </a:r>
                      <a:r>
                        <a:rPr lang="en-US" dirty="0"/>
                        <a:t> careers in public service (in general) </a:t>
                      </a:r>
                      <a:r>
                        <a:rPr lang="pl-PL" dirty="0"/>
                        <a:t>- </a:t>
                      </a:r>
                      <a:r>
                        <a:rPr lang="en-US" dirty="0"/>
                        <a:t>social media, collaboration with universities and high schools, participation in job fairs</a:t>
                      </a:r>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Promoting</a:t>
                      </a:r>
                      <a:r>
                        <a:rPr lang="pl-PL" dirty="0"/>
                        <a:t> </a:t>
                      </a:r>
                      <a:r>
                        <a:rPr lang="pl-PL" dirty="0" err="1"/>
                        <a:t>careers</a:t>
                      </a:r>
                      <a:r>
                        <a:rPr lang="pl-PL" dirty="0"/>
                        <a:t> in </a:t>
                      </a:r>
                      <a:r>
                        <a:rPr lang="pl-PL" dirty="0" err="1"/>
                        <a:t>institutions</a:t>
                      </a:r>
                      <a:r>
                        <a:rPr lang="pl-PL" dirty="0"/>
                        <a:t> (</a:t>
                      </a:r>
                      <a:r>
                        <a:rPr lang="pl-PL" dirty="0" err="1"/>
                        <a:t>social</a:t>
                      </a:r>
                      <a:r>
                        <a:rPr lang="pl-PL" dirty="0"/>
                        <a:t> media, </a:t>
                      </a:r>
                      <a:r>
                        <a:rPr lang="pl-PL" dirty="0" err="1"/>
                        <a:t>organizing</a:t>
                      </a:r>
                      <a:r>
                        <a:rPr lang="pl-PL" dirty="0"/>
                        <a:t> open </a:t>
                      </a:r>
                      <a:r>
                        <a:rPr lang="pl-PL" dirty="0" err="1"/>
                        <a:t>house</a:t>
                      </a:r>
                      <a:r>
                        <a:rPr lang="pl-PL" dirty="0"/>
                        <a:t> </a:t>
                      </a:r>
                      <a:r>
                        <a:rPr lang="pl-PL" dirty="0" err="1"/>
                        <a:t>events</a:t>
                      </a:r>
                      <a:r>
                        <a:rPr lang="pl-PL"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a:p>
                      <a:endParaRPr lang="pl-PL" dirty="0"/>
                    </a:p>
                  </a:txBody>
                  <a:tcPr/>
                </a:tc>
                <a:extLst>
                  <a:ext uri="{0D108BD9-81ED-4DB2-BD59-A6C34878D82A}">
                    <a16:rowId xmlns:a16="http://schemas.microsoft.com/office/drawing/2014/main" val="915549439"/>
                  </a:ext>
                </a:extLst>
              </a:tr>
              <a:tr h="645502">
                <a:tc>
                  <a:txBody>
                    <a:bodyPr/>
                    <a:lstStyle/>
                    <a:p>
                      <a:r>
                        <a:rPr lang="en-US" dirty="0"/>
                        <a:t>Conducting public opinion surveys on the civil service, drawing conclusions, and implementing improvement measures at the central level</a:t>
                      </a:r>
                      <a:endParaRPr lang="pl-PL" dirty="0"/>
                    </a:p>
                  </a:txBody>
                  <a:tcPr/>
                </a:tc>
                <a:tc>
                  <a:txBody>
                    <a:bodyPr/>
                    <a:lstStyle/>
                    <a:p>
                      <a:r>
                        <a:rPr lang="pl-PL" dirty="0"/>
                        <a:t>O</a:t>
                      </a:r>
                      <a:r>
                        <a:rPr lang="en-US" dirty="0" err="1"/>
                        <a:t>rganizing</a:t>
                      </a:r>
                      <a:r>
                        <a:rPr lang="en-US" dirty="0"/>
                        <a:t> internships,</a:t>
                      </a:r>
                      <a:r>
                        <a:rPr lang="pl-PL" dirty="0"/>
                        <a:t> </a:t>
                      </a:r>
                      <a:r>
                        <a:rPr lang="en-US" dirty="0"/>
                        <a:t>and volunteer opportunities</a:t>
                      </a:r>
                      <a:endParaRPr lang="pl-PL" dirty="0"/>
                    </a:p>
                  </a:txBody>
                  <a:tcPr/>
                </a:tc>
                <a:extLst>
                  <a:ext uri="{0D108BD9-81ED-4DB2-BD59-A6C34878D82A}">
                    <a16:rowId xmlns:a16="http://schemas.microsoft.com/office/drawing/2014/main" val="410944546"/>
                  </a:ext>
                </a:extLst>
              </a:tr>
              <a:tr h="922146">
                <a:tc>
                  <a:txBody>
                    <a:bodyPr/>
                    <a:lstStyle/>
                    <a:p>
                      <a:r>
                        <a:rPr lang="pl-PL" dirty="0"/>
                        <a:t>S</a:t>
                      </a:r>
                      <a:r>
                        <a:rPr lang="en-US" dirty="0" err="1"/>
                        <a:t>etting</a:t>
                      </a:r>
                      <a:r>
                        <a:rPr lang="en-US" dirty="0"/>
                        <a:t> recruitment trends and standards, job description standards, job posting standards</a:t>
                      </a:r>
                      <a:endParaRPr lang="pl-PL" dirty="0"/>
                    </a:p>
                  </a:txBody>
                  <a:tcPr/>
                </a:tc>
                <a:tc>
                  <a:txBody>
                    <a:bodyPr/>
                    <a:lstStyle/>
                    <a:p>
                      <a:r>
                        <a:rPr lang="en-US" dirty="0"/>
                        <a:t>Analysis of job requirements and skills, alignment with the organization’s specific needs</a:t>
                      </a:r>
                      <a:endParaRPr lang="pl-PL" dirty="0"/>
                    </a:p>
                  </a:txBody>
                  <a:tcPr/>
                </a:tc>
                <a:extLst>
                  <a:ext uri="{0D108BD9-81ED-4DB2-BD59-A6C34878D82A}">
                    <a16:rowId xmlns:a16="http://schemas.microsoft.com/office/drawing/2014/main" val="4194671859"/>
                  </a:ext>
                </a:extLst>
              </a:tr>
              <a:tr h="1198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Initiatives aimed at building the brand of public </a:t>
                      </a:r>
                      <a:r>
                        <a:rPr lang="pl-PL" dirty="0"/>
                        <a:t>service </a:t>
                      </a:r>
                      <a:r>
                        <a:rPr lang="pl-PL" dirty="0" err="1"/>
                        <a:t>institutions</a:t>
                      </a:r>
                      <a:r>
                        <a:rPr lang="en-US" dirty="0"/>
                        <a:t> as good employers</a:t>
                      </a:r>
                      <a:r>
                        <a:rPr lang="pl-PL" dirty="0"/>
                        <a:t> (EB)</a:t>
                      </a:r>
                    </a:p>
                    <a:p>
                      <a:endParaRPr lang="pl-PL" dirty="0"/>
                    </a:p>
                  </a:txBody>
                  <a:tcPr/>
                </a:tc>
                <a:tc>
                  <a:txBody>
                    <a:bodyPr/>
                    <a:lstStyle/>
                    <a:p>
                      <a:r>
                        <a:rPr lang="en-US" dirty="0"/>
                        <a:t>Initiatives aimed at building the brand of public institutions as good employers</a:t>
                      </a:r>
                      <a:r>
                        <a:rPr lang="pl-PL" dirty="0"/>
                        <a:t> (EB)</a:t>
                      </a:r>
                    </a:p>
                  </a:txBody>
                  <a:tcPr/>
                </a:tc>
                <a:extLst>
                  <a:ext uri="{0D108BD9-81ED-4DB2-BD59-A6C34878D82A}">
                    <a16:rowId xmlns:a16="http://schemas.microsoft.com/office/drawing/2014/main" val="3224485487"/>
                  </a:ext>
                </a:extLst>
              </a:tr>
            </a:tbl>
          </a:graphicData>
        </a:graphic>
      </p:graphicFrame>
    </p:spTree>
    <p:extLst>
      <p:ext uri="{BB962C8B-B14F-4D97-AF65-F5344CB8AC3E}">
        <p14:creationId xmlns:p14="http://schemas.microsoft.com/office/powerpoint/2010/main" val="4618686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370E9-D7F6-6801-CA15-A5CCB667B88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B74E72C-642C-3715-945C-0E5A63535C7E}"/>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2EC88C2F-154F-2820-9940-1B3C50DC1D53}"/>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D9789AC1-89E6-A700-0BA6-4A7A617CF558}"/>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B7A23DA9-7B90-F808-98E6-ACC0CEBA014C}"/>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B727CA34-7C54-DDF7-E721-BFF25A68A0C1}"/>
              </a:ext>
            </a:extLst>
          </p:cNvPr>
          <p:cNvSpPr>
            <a:spLocks noGrp="1"/>
          </p:cNvSpPr>
          <p:nvPr>
            <p:ph type="title"/>
          </p:nvPr>
        </p:nvSpPr>
        <p:spPr>
          <a:xfrm>
            <a:off x="457200" y="1052736"/>
            <a:ext cx="8229600" cy="624187"/>
          </a:xfrm>
        </p:spPr>
        <p:txBody>
          <a:bodyPr>
            <a:normAutofit fontScale="90000"/>
          </a:bodyPr>
          <a:lstStyle/>
          <a:p>
            <a:r>
              <a:rPr lang="sr-Latn-RS" dirty="0"/>
              <a:t>Learnig &amp; development</a:t>
            </a:r>
          </a:p>
        </p:txBody>
      </p:sp>
      <p:graphicFrame>
        <p:nvGraphicFramePr>
          <p:cNvPr id="8" name="Symbol zastępczy zawartości 7">
            <a:extLst>
              <a:ext uri="{FF2B5EF4-FFF2-40B4-BE49-F238E27FC236}">
                <a16:creationId xmlns:a16="http://schemas.microsoft.com/office/drawing/2014/main" id="{EF31A93E-73C5-B1B5-586D-84F92DD834E5}"/>
              </a:ext>
            </a:extLst>
          </p:cNvPr>
          <p:cNvGraphicFramePr>
            <a:graphicFrameLocks noGrp="1"/>
          </p:cNvGraphicFramePr>
          <p:nvPr>
            <p:ph idx="1"/>
            <p:extLst>
              <p:ext uri="{D42A27DB-BD31-4B8C-83A1-F6EECF244321}">
                <p14:modId xmlns:p14="http://schemas.microsoft.com/office/powerpoint/2010/main" val="3209053890"/>
              </p:ext>
            </p:extLst>
          </p:nvPr>
        </p:nvGraphicFramePr>
        <p:xfrm>
          <a:off x="1187624" y="1676923"/>
          <a:ext cx="6984776" cy="4516204"/>
        </p:xfrm>
        <a:graphic>
          <a:graphicData uri="http://schemas.openxmlformats.org/drawingml/2006/table">
            <a:tbl>
              <a:tblPr firstRow="1" bandRow="1">
                <a:tableStyleId>{5940675A-B579-460E-94D1-54222C63F5DA}</a:tableStyleId>
              </a:tblPr>
              <a:tblGrid>
                <a:gridCol w="3600400">
                  <a:extLst>
                    <a:ext uri="{9D8B030D-6E8A-4147-A177-3AD203B41FA5}">
                      <a16:colId xmlns:a16="http://schemas.microsoft.com/office/drawing/2014/main" val="962898639"/>
                    </a:ext>
                  </a:extLst>
                </a:gridCol>
                <a:gridCol w="3384376">
                  <a:extLst>
                    <a:ext uri="{9D8B030D-6E8A-4147-A177-3AD203B41FA5}">
                      <a16:colId xmlns:a16="http://schemas.microsoft.com/office/drawing/2014/main" val="2371262534"/>
                    </a:ext>
                  </a:extLst>
                </a:gridCol>
              </a:tblGrid>
              <a:tr h="1997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sz="1400" b="1" dirty="0"/>
                        <a:t>HR Administration</a:t>
                      </a:r>
                    </a:p>
                    <a:p>
                      <a:pPr algn="ctr"/>
                      <a:endParaRPr lang="pl-PL"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sz="1400" b="1" dirty="0"/>
                        <a:t>Public </a:t>
                      </a:r>
                      <a:r>
                        <a:rPr lang="pl-PL" sz="1400" b="1" dirty="0" err="1"/>
                        <a:t>institutions</a:t>
                      </a:r>
                      <a:endParaRPr lang="pl-PL" sz="1400" b="1" dirty="0"/>
                    </a:p>
                    <a:p>
                      <a:pPr algn="ctr"/>
                      <a:endParaRPr lang="pl-PL" sz="1400" dirty="0"/>
                    </a:p>
                  </a:txBody>
                  <a:tcPr/>
                </a:tc>
                <a:extLst>
                  <a:ext uri="{0D108BD9-81ED-4DB2-BD59-A6C34878D82A}">
                    <a16:rowId xmlns:a16="http://schemas.microsoft.com/office/drawing/2014/main" val="3056528965"/>
                  </a:ext>
                </a:extLst>
              </a:tr>
              <a:tr h="471883">
                <a:tc>
                  <a:txBody>
                    <a:bodyPr/>
                    <a:lstStyle/>
                    <a:p>
                      <a:r>
                        <a:rPr lang="en-US" sz="1400" dirty="0"/>
                        <a:t>Developing a model of general competencies applicable across multiple positions</a:t>
                      </a:r>
                      <a:endParaRPr lang="pl-PL" sz="1400" dirty="0"/>
                    </a:p>
                  </a:txBody>
                  <a:tcPr/>
                </a:tc>
                <a:tc>
                  <a:txBody>
                    <a:bodyPr/>
                    <a:lstStyle/>
                    <a:p>
                      <a:r>
                        <a:rPr lang="en-US" sz="1400" dirty="0"/>
                        <a:t>Developing specialized competencies tailored to a specific institution</a:t>
                      </a:r>
                      <a:endParaRPr lang="pl-PL" sz="1400" dirty="0"/>
                    </a:p>
                  </a:txBody>
                  <a:tcPr/>
                </a:tc>
                <a:extLst>
                  <a:ext uri="{0D108BD9-81ED-4DB2-BD59-A6C34878D82A}">
                    <a16:rowId xmlns:a16="http://schemas.microsoft.com/office/drawing/2014/main" val="1643023245"/>
                  </a:ext>
                </a:extLst>
              </a:tr>
              <a:tr h="576064">
                <a:tc>
                  <a:txBody>
                    <a:bodyPr/>
                    <a:lstStyle/>
                    <a:p>
                      <a:r>
                        <a:rPr lang="en-US" sz="1400" dirty="0"/>
                        <a:t>Proposing centralized training programs related to the competencies in the model (using e-learning, microlearning, and remote training)</a:t>
                      </a:r>
                      <a:endParaRPr lang="pl-P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400" kern="1200" dirty="0">
                          <a:solidFill>
                            <a:schemeClr val="tx1"/>
                          </a:solidFill>
                          <a:effectLst/>
                          <a:latin typeface="+mn-lt"/>
                          <a:ea typeface="+mn-ea"/>
                          <a:cs typeface="+mn-cs"/>
                        </a:rPr>
                        <a:t>O</a:t>
                      </a:r>
                      <a:r>
                        <a:rPr lang="en-US" sz="1400" kern="1200" dirty="0" err="1">
                          <a:solidFill>
                            <a:schemeClr val="tx1"/>
                          </a:solidFill>
                          <a:effectLst/>
                          <a:latin typeface="+mn-lt"/>
                          <a:ea typeface="+mn-ea"/>
                          <a:cs typeface="+mn-cs"/>
                        </a:rPr>
                        <a:t>rganizing</a:t>
                      </a:r>
                      <a:r>
                        <a:rPr lang="en-US" sz="1400" kern="1200" dirty="0">
                          <a:solidFill>
                            <a:schemeClr val="tx1"/>
                          </a:solidFill>
                          <a:effectLst/>
                          <a:latin typeface="+mn-lt"/>
                          <a:ea typeface="+mn-ea"/>
                          <a:cs typeface="+mn-cs"/>
                        </a:rPr>
                        <a:t> various forms of improving qualifications in the field of specialist competences</a:t>
                      </a:r>
                    </a:p>
                    <a:p>
                      <a:endParaRPr lang="pl-PL" sz="1400" dirty="0"/>
                    </a:p>
                  </a:txBody>
                  <a:tcPr/>
                </a:tc>
                <a:extLst>
                  <a:ext uri="{0D108BD9-81ED-4DB2-BD59-A6C34878D82A}">
                    <a16:rowId xmlns:a16="http://schemas.microsoft.com/office/drawing/2014/main" val="2471704232"/>
                  </a:ext>
                </a:extLst>
              </a:tr>
              <a:tr h="5840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Collaboration with academia and NGOs, and </a:t>
                      </a:r>
                      <a:r>
                        <a:rPr lang="pl-PL" sz="1400" dirty="0" err="1"/>
                        <a:t>invite</a:t>
                      </a:r>
                      <a:r>
                        <a:rPr lang="pl-PL" sz="1400" dirty="0"/>
                        <a:t> </a:t>
                      </a:r>
                      <a:r>
                        <a:rPr lang="en-US" sz="1400" dirty="0"/>
                        <a:t>lecturers</a:t>
                      </a:r>
                      <a:r>
                        <a:rPr lang="pl-PL" sz="1400" dirty="0"/>
                        <a:t> to </a:t>
                      </a:r>
                      <a:r>
                        <a:rPr lang="pl-PL" sz="1400" dirty="0" err="1"/>
                        <a:t>cooperate</a:t>
                      </a:r>
                      <a:r>
                        <a:rPr lang="en-US" sz="1400" dirty="0"/>
                        <a:t> (webinars, podcasts</a:t>
                      </a:r>
                      <a:r>
                        <a:rPr lang="pl-PL" sz="14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400" kern="1200" dirty="0">
                          <a:solidFill>
                            <a:schemeClr val="tx1"/>
                          </a:solidFill>
                          <a:effectLst/>
                          <a:latin typeface="+mn-lt"/>
                          <a:ea typeface="+mn-ea"/>
                          <a:cs typeface="+mn-cs"/>
                        </a:rPr>
                        <a:t>O</a:t>
                      </a:r>
                      <a:r>
                        <a:rPr lang="en-US" sz="1400" kern="1200" dirty="0" err="1">
                          <a:solidFill>
                            <a:schemeClr val="tx1"/>
                          </a:solidFill>
                          <a:effectLst/>
                          <a:latin typeface="+mn-lt"/>
                          <a:ea typeface="+mn-ea"/>
                          <a:cs typeface="+mn-cs"/>
                        </a:rPr>
                        <a:t>ganizing</a:t>
                      </a:r>
                      <a:r>
                        <a:rPr lang="en-US" sz="1400" kern="1200" dirty="0">
                          <a:solidFill>
                            <a:schemeClr val="tx1"/>
                          </a:solidFill>
                          <a:effectLst/>
                          <a:latin typeface="+mn-lt"/>
                          <a:ea typeface="+mn-ea"/>
                          <a:cs typeface="+mn-cs"/>
                        </a:rPr>
                        <a:t> various forms of improving qualifications in the field of specialist competences</a:t>
                      </a:r>
                    </a:p>
                    <a:p>
                      <a:endParaRPr lang="pl-PL" sz="1400" dirty="0"/>
                    </a:p>
                  </a:txBody>
                  <a:tcPr/>
                </a:tc>
                <a:extLst>
                  <a:ext uri="{0D108BD9-81ED-4DB2-BD59-A6C34878D82A}">
                    <a16:rowId xmlns:a16="http://schemas.microsoft.com/office/drawing/2014/main" val="1014491626"/>
                  </a:ext>
                </a:extLst>
              </a:tr>
              <a:tr h="584224">
                <a:tc>
                  <a:txBody>
                    <a:bodyPr/>
                    <a:lstStyle/>
                    <a:p>
                      <a:r>
                        <a:rPr lang="en-US" sz="1400" dirty="0"/>
                        <a:t>Initiating knowledge exchange between public institutions</a:t>
                      </a:r>
                      <a:endParaRPr lang="pl-PL" sz="1400" dirty="0"/>
                    </a:p>
                  </a:txBody>
                  <a:tcPr/>
                </a:tc>
                <a:tc>
                  <a:txBody>
                    <a:bodyPr/>
                    <a:lstStyle/>
                    <a:p>
                      <a:pPr rtl="0"/>
                      <a:r>
                        <a:rPr lang="pl-PL" sz="1400" kern="1200" dirty="0">
                          <a:solidFill>
                            <a:schemeClr val="tx1"/>
                          </a:solidFill>
                          <a:effectLst/>
                          <a:latin typeface="+mn-lt"/>
                          <a:ea typeface="+mn-ea"/>
                          <a:cs typeface="+mn-cs"/>
                        </a:rPr>
                        <a:t>K</a:t>
                      </a:r>
                      <a:r>
                        <a:rPr lang="en-US" sz="1400" kern="1200" dirty="0" err="1">
                          <a:solidFill>
                            <a:schemeClr val="tx1"/>
                          </a:solidFill>
                          <a:effectLst/>
                          <a:latin typeface="+mn-lt"/>
                          <a:ea typeface="+mn-ea"/>
                          <a:cs typeface="+mn-cs"/>
                        </a:rPr>
                        <a:t>nowledge</a:t>
                      </a:r>
                      <a:r>
                        <a:rPr lang="en-US" sz="1400" kern="1200" dirty="0">
                          <a:solidFill>
                            <a:schemeClr val="tx1"/>
                          </a:solidFill>
                          <a:effectLst/>
                          <a:latin typeface="+mn-lt"/>
                          <a:ea typeface="+mn-ea"/>
                          <a:cs typeface="+mn-cs"/>
                        </a:rPr>
                        <a:t> exchange within the institution</a:t>
                      </a:r>
                    </a:p>
                  </a:txBody>
                  <a:tcPr/>
                </a:tc>
                <a:extLst>
                  <a:ext uri="{0D108BD9-81ED-4DB2-BD59-A6C34878D82A}">
                    <a16:rowId xmlns:a16="http://schemas.microsoft.com/office/drawing/2014/main" val="2668563399"/>
                  </a:ext>
                </a:extLst>
              </a:tr>
              <a:tr h="1005900">
                <a:tc>
                  <a:txBody>
                    <a:bodyPr/>
                    <a:lstStyle/>
                    <a:p>
                      <a:r>
                        <a:rPr lang="en-US" sz="1400" dirty="0"/>
                        <a:t>Initiating and developing professional development programs to enhance employee competencies (in-house public service trainers, mentoring)</a:t>
                      </a:r>
                      <a:endParaRPr lang="pl-PL" sz="1400" dirty="0"/>
                    </a:p>
                  </a:txBody>
                  <a:tcPr/>
                </a:tc>
                <a:tc>
                  <a:txBody>
                    <a:bodyPr/>
                    <a:lstStyle/>
                    <a:p>
                      <a:pPr rtl="0"/>
                      <a:r>
                        <a:rPr lang="pl-PL" sz="1400" kern="1200" dirty="0">
                          <a:solidFill>
                            <a:schemeClr val="tx1"/>
                          </a:solidFill>
                          <a:effectLst/>
                          <a:latin typeface="+mn-lt"/>
                          <a:ea typeface="+mn-ea"/>
                          <a:cs typeface="+mn-cs"/>
                        </a:rPr>
                        <a:t>I</a:t>
                      </a:r>
                      <a:r>
                        <a:rPr lang="en-US" sz="1400" kern="1200" dirty="0" err="1">
                          <a:solidFill>
                            <a:schemeClr val="tx1"/>
                          </a:solidFill>
                          <a:effectLst/>
                          <a:latin typeface="+mn-lt"/>
                          <a:ea typeface="+mn-ea"/>
                          <a:cs typeface="+mn-cs"/>
                        </a:rPr>
                        <a:t>mplementation</a:t>
                      </a:r>
                      <a:r>
                        <a:rPr lang="en-US" sz="1400" kern="1200" dirty="0">
                          <a:solidFill>
                            <a:schemeClr val="tx1"/>
                          </a:solidFill>
                          <a:effectLst/>
                          <a:latin typeface="+mn-lt"/>
                          <a:ea typeface="+mn-ea"/>
                          <a:cs typeface="+mn-cs"/>
                        </a:rPr>
                        <a:t> of projects initiated by</a:t>
                      </a:r>
                      <a:r>
                        <a:rPr lang="pl-PL" sz="1400" kern="1200" dirty="0">
                          <a:solidFill>
                            <a:schemeClr val="tx1"/>
                          </a:solidFill>
                          <a:effectLst/>
                          <a:latin typeface="+mn-lt"/>
                          <a:ea typeface="+mn-ea"/>
                          <a:cs typeface="+mn-cs"/>
                        </a:rPr>
                        <a:t> HR Administration </a:t>
                      </a:r>
                      <a:endParaRPr lang="en-US" sz="1400" kern="1200" dirty="0">
                        <a:solidFill>
                          <a:schemeClr val="tx1"/>
                        </a:solidFill>
                        <a:effectLst/>
                        <a:latin typeface="+mn-lt"/>
                        <a:ea typeface="+mn-ea"/>
                        <a:cs typeface="+mn-cs"/>
                      </a:endParaRPr>
                    </a:p>
                  </a:txBody>
                  <a:tcPr/>
                </a:tc>
                <a:extLst>
                  <a:ext uri="{0D108BD9-81ED-4DB2-BD59-A6C34878D82A}">
                    <a16:rowId xmlns:a16="http://schemas.microsoft.com/office/drawing/2014/main" val="3152208935"/>
                  </a:ext>
                </a:extLst>
              </a:tr>
            </a:tbl>
          </a:graphicData>
        </a:graphic>
      </p:graphicFrame>
    </p:spTree>
    <p:extLst>
      <p:ext uri="{BB962C8B-B14F-4D97-AF65-F5344CB8AC3E}">
        <p14:creationId xmlns:p14="http://schemas.microsoft.com/office/powerpoint/2010/main" val="42934827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D0082-DBE9-28A4-5A6C-F6A1E5CFBA99}"/>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A24DE57F-3DD5-67A2-CC7B-78F271930DAB}"/>
              </a:ext>
            </a:extLst>
          </p:cNvPr>
          <p:cNvSpPr>
            <a:spLocks noGrp="1"/>
          </p:cNvSpPr>
          <p:nvPr>
            <p:ph idx="1"/>
          </p:nvPr>
        </p:nvSpPr>
        <p:spPr>
          <a:xfrm>
            <a:off x="677217" y="2060848"/>
            <a:ext cx="8229600" cy="2465922"/>
          </a:xfrm>
        </p:spPr>
        <p:txBody>
          <a:bodyPr>
            <a:normAutofit fontScale="92500" lnSpcReduction="20000"/>
          </a:bodyPr>
          <a:lstStyle/>
          <a:p>
            <a:endParaRPr lang="pl-PL" dirty="0"/>
          </a:p>
          <a:p>
            <a:pPr marL="0" indent="0" algn="ctr">
              <a:buNone/>
            </a:pPr>
            <a:r>
              <a:rPr lang="en-US" b="1" dirty="0"/>
              <a:t>Development of guidelines and an action plan for implementation in institutions in Montenegro of a selected aspect of modern HR (e.g. activities within the Employer Branding, Work-Life Balance, Well-being) 	</a:t>
            </a:r>
          </a:p>
          <a:p>
            <a:pPr marL="0" indent="0" algn="ctr">
              <a:buNone/>
            </a:pPr>
            <a:endParaRPr lang="pl-PL" b="1" dirty="0"/>
          </a:p>
        </p:txBody>
      </p:sp>
      <p:sp>
        <p:nvSpPr>
          <p:cNvPr id="3" name="Symbol zastępczy numeru slajdu 2">
            <a:extLst>
              <a:ext uri="{FF2B5EF4-FFF2-40B4-BE49-F238E27FC236}">
                <a16:creationId xmlns:a16="http://schemas.microsoft.com/office/drawing/2014/main" id="{724817F9-770E-ADD6-8778-389BC3F056CB}"/>
              </a:ext>
            </a:extLst>
          </p:cNvPr>
          <p:cNvSpPr>
            <a:spLocks noGrp="1"/>
          </p:cNvSpPr>
          <p:nvPr>
            <p:ph type="sldNum" sz="quarter" idx="10"/>
          </p:nvPr>
        </p:nvSpPr>
        <p:spPr/>
        <p:txBody>
          <a:bodyPr/>
          <a:lstStyle/>
          <a:p>
            <a:fld id="{AFA52AC9-F381-4421-8329-F765C8404DD7}" type="slidenum">
              <a:rPr lang="en-US" smtClean="0"/>
              <a:t>42</a:t>
            </a:fld>
            <a:endParaRPr lang="en-US" dirty="0"/>
          </a:p>
        </p:txBody>
      </p:sp>
    </p:spTree>
    <p:extLst>
      <p:ext uri="{BB962C8B-B14F-4D97-AF65-F5344CB8AC3E}">
        <p14:creationId xmlns:p14="http://schemas.microsoft.com/office/powerpoint/2010/main" val="14554423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BA163-070A-80F4-A7EE-A07296778EF4}"/>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488949C-C139-5988-25F4-B9B9FB202AD3}"/>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BA98F13C-65D9-41D3-748E-345CF8F3CC07}"/>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202BBB7-8FD1-5628-5BB0-08B708BA6C59}"/>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5DD0E268-8480-9982-4150-FC5245095AAE}"/>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2561E09B-B13A-8EB7-B772-DCB16FE8F0A4}"/>
              </a:ext>
            </a:extLst>
          </p:cNvPr>
          <p:cNvSpPr>
            <a:spLocks noGrp="1"/>
          </p:cNvSpPr>
          <p:nvPr>
            <p:ph type="title"/>
          </p:nvPr>
        </p:nvSpPr>
        <p:spPr>
          <a:xfrm>
            <a:off x="457200" y="1052736"/>
            <a:ext cx="8229600" cy="998984"/>
          </a:xfrm>
        </p:spPr>
        <p:txBody>
          <a:bodyPr/>
          <a:lstStyle/>
          <a:p>
            <a:r>
              <a:rPr lang="sr-Latn-RS" dirty="0"/>
              <a:t>Group work</a:t>
            </a:r>
          </a:p>
        </p:txBody>
      </p:sp>
      <p:sp>
        <p:nvSpPr>
          <p:cNvPr id="7" name="Content Placeholder 2">
            <a:extLst>
              <a:ext uri="{FF2B5EF4-FFF2-40B4-BE49-F238E27FC236}">
                <a16:creationId xmlns:a16="http://schemas.microsoft.com/office/drawing/2014/main" id="{374CAC86-D8D0-C418-BFF2-EDB4F1AEC529}"/>
              </a:ext>
            </a:extLst>
          </p:cNvPr>
          <p:cNvSpPr>
            <a:spLocks noGrp="1"/>
          </p:cNvSpPr>
          <p:nvPr>
            <p:ph idx="1"/>
          </p:nvPr>
        </p:nvSpPr>
        <p:spPr>
          <a:xfrm>
            <a:off x="457200" y="2204864"/>
            <a:ext cx="8229600" cy="3744416"/>
          </a:xfrm>
        </p:spPr>
        <p:txBody>
          <a:bodyPr>
            <a:normAutofit fontScale="70000" lnSpcReduction="20000"/>
          </a:bodyPr>
          <a:lstStyle/>
          <a:p>
            <a:pPr marL="0" indent="0">
              <a:buNone/>
            </a:pPr>
            <a:r>
              <a:rPr lang="en-US" dirty="0"/>
              <a:t>Choose one of the initiatives you would like to implement in 2026.</a:t>
            </a:r>
            <a:endParaRPr lang="pl-PL" dirty="0"/>
          </a:p>
          <a:p>
            <a:r>
              <a:rPr lang="en-US" dirty="0"/>
              <a:t>As a group, answer the following questions:</a:t>
            </a:r>
            <a:endParaRPr lang="pl-PL" dirty="0"/>
          </a:p>
          <a:p>
            <a:pPr>
              <a:buFont typeface="Wingdings" panose="05000000000000000000" pitchFamily="2" charset="2"/>
              <a:buChar char="ü"/>
            </a:pPr>
            <a:r>
              <a:rPr lang="en-US" dirty="0"/>
              <a:t>Why do you want to implement it?</a:t>
            </a:r>
            <a:endParaRPr lang="pl-PL" dirty="0"/>
          </a:p>
          <a:p>
            <a:pPr>
              <a:buFont typeface="Wingdings" panose="05000000000000000000" pitchFamily="2" charset="2"/>
              <a:buChar char="ü"/>
            </a:pPr>
            <a:r>
              <a:rPr lang="en-US" dirty="0"/>
              <a:t>What do you need to implement it (resources)?</a:t>
            </a:r>
            <a:endParaRPr lang="pl-PL" dirty="0"/>
          </a:p>
          <a:p>
            <a:pPr>
              <a:buFont typeface="Wingdings" panose="05000000000000000000" pitchFamily="2" charset="2"/>
              <a:buChar char="ü"/>
            </a:pPr>
            <a:r>
              <a:rPr lang="en-US" dirty="0"/>
              <a:t>Who will you involve?</a:t>
            </a:r>
            <a:endParaRPr lang="pl-PL" dirty="0"/>
          </a:p>
          <a:p>
            <a:pPr>
              <a:buFont typeface="Wingdings" panose="05000000000000000000" pitchFamily="2" charset="2"/>
              <a:buChar char="ü"/>
            </a:pPr>
            <a:r>
              <a:rPr lang="en-US" dirty="0"/>
              <a:t>What steps need to be taken and when?</a:t>
            </a:r>
            <a:endParaRPr lang="pl-PL" dirty="0"/>
          </a:p>
          <a:p>
            <a:pPr>
              <a:buFont typeface="Wingdings" panose="05000000000000000000" pitchFamily="2" charset="2"/>
              <a:buChar char="ü"/>
            </a:pPr>
            <a:r>
              <a:rPr lang="en-US" dirty="0"/>
              <a:t>Where will you start?</a:t>
            </a:r>
            <a:endParaRPr lang="pl-PL" dirty="0"/>
          </a:p>
          <a:p>
            <a:pPr marL="0" indent="0">
              <a:buNone/>
            </a:pPr>
            <a:r>
              <a:rPr lang="en-US" dirty="0"/>
              <a:t>Time: 30 minutes</a:t>
            </a:r>
            <a:endParaRPr lang="pl-PL" dirty="0"/>
          </a:p>
          <a:p>
            <a:r>
              <a:rPr lang="en-US" dirty="0"/>
              <a:t>Each group will present these findings to the group</a:t>
            </a:r>
            <a:endParaRPr lang="pl-PL" dirty="0"/>
          </a:p>
          <a:p>
            <a:pPr marL="0" indent="0">
              <a:buNone/>
            </a:pPr>
            <a:r>
              <a:rPr lang="en-US" dirty="0"/>
              <a:t>Time: 5 minutes per group</a:t>
            </a:r>
            <a:endParaRPr lang="sr-Latn-RS" dirty="0"/>
          </a:p>
        </p:txBody>
      </p:sp>
    </p:spTree>
    <p:extLst>
      <p:ext uri="{BB962C8B-B14F-4D97-AF65-F5344CB8AC3E}">
        <p14:creationId xmlns:p14="http://schemas.microsoft.com/office/powerpoint/2010/main" val="2293916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82EFE-BA6D-1CD9-A638-AF3D8F1A28D2}"/>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5A45DED0-6B0C-42AC-BCB3-5C576D036E27}"/>
              </a:ext>
            </a:extLst>
          </p:cNvPr>
          <p:cNvSpPr>
            <a:spLocks noGrp="1"/>
          </p:cNvSpPr>
          <p:nvPr>
            <p:ph idx="1"/>
          </p:nvPr>
        </p:nvSpPr>
        <p:spPr/>
        <p:txBody>
          <a:bodyPr/>
          <a:lstStyle/>
          <a:p>
            <a:pPr marL="0" indent="0" algn="ctr">
              <a:buNone/>
            </a:pPr>
            <a:r>
              <a:rPr lang="pl-PL" b="1" dirty="0" err="1"/>
              <a:t>Summary</a:t>
            </a:r>
            <a:r>
              <a:rPr lang="pl-PL" b="1" dirty="0"/>
              <a:t> of </a:t>
            </a:r>
            <a:r>
              <a:rPr lang="pl-PL" b="1" dirty="0" err="1"/>
              <a:t>day</a:t>
            </a:r>
            <a:r>
              <a:rPr lang="pl-PL" b="1" dirty="0"/>
              <a:t> 1</a:t>
            </a:r>
          </a:p>
        </p:txBody>
      </p:sp>
      <p:sp>
        <p:nvSpPr>
          <p:cNvPr id="3" name="Symbol zastępczy numeru slajdu 2">
            <a:extLst>
              <a:ext uri="{FF2B5EF4-FFF2-40B4-BE49-F238E27FC236}">
                <a16:creationId xmlns:a16="http://schemas.microsoft.com/office/drawing/2014/main" id="{8F18C5A1-23DB-F81B-22D3-AB73D05D3E52}"/>
              </a:ext>
            </a:extLst>
          </p:cNvPr>
          <p:cNvSpPr>
            <a:spLocks noGrp="1"/>
          </p:cNvSpPr>
          <p:nvPr>
            <p:ph type="sldNum" sz="quarter" idx="10"/>
          </p:nvPr>
        </p:nvSpPr>
        <p:spPr/>
        <p:txBody>
          <a:bodyPr/>
          <a:lstStyle/>
          <a:p>
            <a:fld id="{AFA52AC9-F381-4421-8329-F765C8404DD7}" type="slidenum">
              <a:rPr lang="en-US" smtClean="0"/>
              <a:t>44</a:t>
            </a:fld>
            <a:endParaRPr lang="en-US" dirty="0"/>
          </a:p>
        </p:txBody>
      </p:sp>
    </p:spTree>
    <p:extLst>
      <p:ext uri="{BB962C8B-B14F-4D97-AF65-F5344CB8AC3E}">
        <p14:creationId xmlns:p14="http://schemas.microsoft.com/office/powerpoint/2010/main" val="1580043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9D57-45FE-00BD-1459-6F07F54EE2E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0421848-0A71-553C-98C0-ADB77BC43350}"/>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A8F00B83-EF90-0E1D-8F3D-B5BFC0D26A70}"/>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E6076ACD-6DE3-0B1A-D2C0-76CEAF221E23}"/>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E8B02D98-1F51-9CAB-5EF0-8AC0DDDA75E5}"/>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F6DD2EAC-FF42-5A44-B158-BC9A9D749C8B}"/>
              </a:ext>
            </a:extLst>
          </p:cNvPr>
          <p:cNvSpPr>
            <a:spLocks noGrp="1"/>
          </p:cNvSpPr>
          <p:nvPr>
            <p:ph type="title"/>
          </p:nvPr>
        </p:nvSpPr>
        <p:spPr>
          <a:xfrm>
            <a:off x="457200" y="1052736"/>
            <a:ext cx="8229600" cy="998984"/>
          </a:xfrm>
        </p:spPr>
        <p:txBody>
          <a:bodyPr/>
          <a:lstStyle/>
          <a:p>
            <a:r>
              <a:rPr lang="sr-Latn-RS" dirty="0"/>
              <a:t>Homework</a:t>
            </a:r>
            <a:r>
              <a:rPr lang="pl-PL" dirty="0"/>
              <a:t>😉</a:t>
            </a:r>
            <a:endParaRPr lang="sr-Latn-RS" dirty="0"/>
          </a:p>
        </p:txBody>
      </p:sp>
      <p:sp>
        <p:nvSpPr>
          <p:cNvPr id="7" name="Content Placeholder 2">
            <a:extLst>
              <a:ext uri="{FF2B5EF4-FFF2-40B4-BE49-F238E27FC236}">
                <a16:creationId xmlns:a16="http://schemas.microsoft.com/office/drawing/2014/main" id="{8ADB3C27-643A-954D-BA81-3246D90DD49A}"/>
              </a:ext>
            </a:extLst>
          </p:cNvPr>
          <p:cNvSpPr>
            <a:spLocks noGrp="1"/>
          </p:cNvSpPr>
          <p:nvPr>
            <p:ph idx="1"/>
          </p:nvPr>
        </p:nvSpPr>
        <p:spPr>
          <a:xfrm>
            <a:off x="457200" y="2204864"/>
            <a:ext cx="8229600" cy="3744416"/>
          </a:xfrm>
        </p:spPr>
        <p:txBody>
          <a:bodyPr>
            <a:normAutofit fontScale="92500" lnSpcReduction="20000"/>
          </a:bodyPr>
          <a:lstStyle/>
          <a:p>
            <a:r>
              <a:rPr lang="en-US" dirty="0"/>
              <a:t>If you had the opportunity to share your knowledge and skills in a particular area with your HR colleagues, what would it be? </a:t>
            </a:r>
            <a:endParaRPr lang="pl-PL" dirty="0"/>
          </a:p>
          <a:p>
            <a:r>
              <a:rPr lang="en-US" dirty="0"/>
              <a:t>Discuss this with the person sitting to your right this evening</a:t>
            </a:r>
            <a:endParaRPr lang="pl-PL" dirty="0"/>
          </a:p>
          <a:p>
            <a:r>
              <a:rPr lang="en-US" dirty="0"/>
              <a:t>Make sure everyone knows this about one of their c colleagues, and that everyone is looked after</a:t>
            </a:r>
            <a:endParaRPr lang="pl-PL" dirty="0"/>
          </a:p>
          <a:p>
            <a:r>
              <a:rPr lang="en-US" dirty="0"/>
              <a:t>We’ll need this for tomorrow’s meeting</a:t>
            </a:r>
            <a:endParaRPr lang="sr-Latn-RS" dirty="0"/>
          </a:p>
        </p:txBody>
      </p:sp>
    </p:spTree>
    <p:extLst>
      <p:ext uri="{BB962C8B-B14F-4D97-AF65-F5344CB8AC3E}">
        <p14:creationId xmlns:p14="http://schemas.microsoft.com/office/powerpoint/2010/main" val="23951903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A9A23-8814-AC53-C8BE-0C4A0A7B6F9C}"/>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9237B92D-EC16-9E24-F9C0-BD6B588E67E1}"/>
              </a:ext>
            </a:extLst>
          </p:cNvPr>
          <p:cNvSpPr>
            <a:spLocks noGrp="1"/>
          </p:cNvSpPr>
          <p:nvPr>
            <p:ph idx="1"/>
          </p:nvPr>
        </p:nvSpPr>
        <p:spPr/>
        <p:txBody>
          <a:bodyPr/>
          <a:lstStyle/>
          <a:p>
            <a:pPr marL="0" indent="0" algn="ctr">
              <a:buNone/>
            </a:pPr>
            <a:r>
              <a:rPr lang="pl-PL" b="1" dirty="0"/>
              <a:t>Day 2</a:t>
            </a:r>
          </a:p>
        </p:txBody>
      </p:sp>
      <p:sp>
        <p:nvSpPr>
          <p:cNvPr id="3" name="Symbol zastępczy numeru slajdu 2">
            <a:extLst>
              <a:ext uri="{FF2B5EF4-FFF2-40B4-BE49-F238E27FC236}">
                <a16:creationId xmlns:a16="http://schemas.microsoft.com/office/drawing/2014/main" id="{B7D7DE58-A591-B985-8572-9D6F889E8B78}"/>
              </a:ext>
            </a:extLst>
          </p:cNvPr>
          <p:cNvSpPr>
            <a:spLocks noGrp="1"/>
          </p:cNvSpPr>
          <p:nvPr>
            <p:ph type="sldNum" sz="quarter" idx="10"/>
          </p:nvPr>
        </p:nvSpPr>
        <p:spPr/>
        <p:txBody>
          <a:bodyPr/>
          <a:lstStyle/>
          <a:p>
            <a:fld id="{AFA52AC9-F381-4421-8329-F765C8404DD7}" type="slidenum">
              <a:rPr lang="en-US" smtClean="0"/>
              <a:t>46</a:t>
            </a:fld>
            <a:endParaRPr lang="en-US" dirty="0"/>
          </a:p>
        </p:txBody>
      </p:sp>
    </p:spTree>
    <p:extLst>
      <p:ext uri="{BB962C8B-B14F-4D97-AF65-F5344CB8AC3E}">
        <p14:creationId xmlns:p14="http://schemas.microsoft.com/office/powerpoint/2010/main" val="22647690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FFA37-5817-2BB7-FAFF-D0EEC34FBA58}"/>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AEBE29E0-5DBD-6CAE-27A7-F4869A3DF417}"/>
              </a:ext>
            </a:extLst>
          </p:cNvPr>
          <p:cNvSpPr>
            <a:spLocks noGrp="1"/>
          </p:cNvSpPr>
          <p:nvPr>
            <p:ph idx="1"/>
          </p:nvPr>
        </p:nvSpPr>
        <p:spPr>
          <a:xfrm>
            <a:off x="457200" y="1700808"/>
            <a:ext cx="8229600" cy="3168352"/>
          </a:xfrm>
        </p:spPr>
        <p:txBody>
          <a:bodyPr/>
          <a:lstStyle/>
          <a:p>
            <a:pPr marL="0" indent="0" algn="ctr">
              <a:buNone/>
            </a:pPr>
            <a:r>
              <a:rPr lang="en-US" b="1" dirty="0"/>
              <a:t>The role and competences of line managers in people management. Division of tasks and responsibilities between managers and HR units. Opportunities and risks. 	</a:t>
            </a:r>
          </a:p>
          <a:p>
            <a:pPr marL="0" indent="0" algn="ctr">
              <a:buNone/>
            </a:pPr>
            <a:endParaRPr lang="pl-PL" b="1" dirty="0"/>
          </a:p>
        </p:txBody>
      </p:sp>
      <p:sp>
        <p:nvSpPr>
          <p:cNvPr id="3" name="Symbol zastępczy numeru slajdu 2">
            <a:extLst>
              <a:ext uri="{FF2B5EF4-FFF2-40B4-BE49-F238E27FC236}">
                <a16:creationId xmlns:a16="http://schemas.microsoft.com/office/drawing/2014/main" id="{9F67BBA8-C966-E0EF-454A-F8FED66BE29B}"/>
              </a:ext>
            </a:extLst>
          </p:cNvPr>
          <p:cNvSpPr>
            <a:spLocks noGrp="1"/>
          </p:cNvSpPr>
          <p:nvPr>
            <p:ph type="sldNum" sz="quarter" idx="10"/>
          </p:nvPr>
        </p:nvSpPr>
        <p:spPr/>
        <p:txBody>
          <a:bodyPr/>
          <a:lstStyle/>
          <a:p>
            <a:fld id="{AFA52AC9-F381-4421-8329-F765C8404DD7}" type="slidenum">
              <a:rPr lang="en-US" smtClean="0"/>
              <a:t>47</a:t>
            </a:fld>
            <a:endParaRPr lang="en-US" dirty="0"/>
          </a:p>
        </p:txBody>
      </p:sp>
    </p:spTree>
    <p:extLst>
      <p:ext uri="{BB962C8B-B14F-4D97-AF65-F5344CB8AC3E}">
        <p14:creationId xmlns:p14="http://schemas.microsoft.com/office/powerpoint/2010/main" val="12390046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7DD7E-25C0-A2CF-E6C5-D15CDF9B1AFB}"/>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63B20020-72EA-22DE-90F4-1BDA110226F7}"/>
              </a:ext>
            </a:extLst>
          </p:cNvPr>
          <p:cNvSpPr>
            <a:spLocks noGrp="1"/>
          </p:cNvSpPr>
          <p:nvPr>
            <p:ph idx="1"/>
          </p:nvPr>
        </p:nvSpPr>
        <p:spPr>
          <a:xfrm>
            <a:off x="539552" y="2196039"/>
            <a:ext cx="8229600" cy="2465922"/>
          </a:xfrm>
        </p:spPr>
        <p:txBody>
          <a:bodyPr/>
          <a:lstStyle/>
          <a:p>
            <a:pPr marL="0" indent="0" algn="ctr">
              <a:buNone/>
            </a:pPr>
            <a:r>
              <a:rPr lang="pl-PL" b="1" i="1" dirty="0"/>
              <a:t>People do not </a:t>
            </a:r>
            <a:r>
              <a:rPr lang="pl-PL" b="1" i="1" dirty="0" err="1"/>
              <a:t>leave</a:t>
            </a:r>
            <a:r>
              <a:rPr lang="pl-PL" b="1" i="1" dirty="0"/>
              <a:t> </a:t>
            </a:r>
            <a:r>
              <a:rPr lang="pl-PL" b="1" i="1" dirty="0" err="1"/>
              <a:t>companies</a:t>
            </a:r>
            <a:r>
              <a:rPr lang="pl-PL" b="1" i="1" dirty="0"/>
              <a:t>, </a:t>
            </a:r>
            <a:r>
              <a:rPr lang="pl-PL" b="1" i="1" dirty="0" err="1"/>
              <a:t>they</a:t>
            </a:r>
            <a:r>
              <a:rPr lang="pl-PL" b="1" i="1" dirty="0"/>
              <a:t> </a:t>
            </a:r>
            <a:r>
              <a:rPr lang="pl-PL" b="1" i="1" dirty="0" err="1"/>
              <a:t>leave</a:t>
            </a:r>
            <a:r>
              <a:rPr lang="pl-PL" b="1" i="1" dirty="0"/>
              <a:t> </a:t>
            </a:r>
            <a:r>
              <a:rPr lang="pl-PL" b="1" i="1" dirty="0" err="1"/>
              <a:t>managers</a:t>
            </a:r>
            <a:endParaRPr lang="pl-PL" b="1" i="1" dirty="0"/>
          </a:p>
        </p:txBody>
      </p:sp>
      <p:sp>
        <p:nvSpPr>
          <p:cNvPr id="3" name="Symbol zastępczy numeru slajdu 2">
            <a:extLst>
              <a:ext uri="{FF2B5EF4-FFF2-40B4-BE49-F238E27FC236}">
                <a16:creationId xmlns:a16="http://schemas.microsoft.com/office/drawing/2014/main" id="{73A1B5AD-4D11-A6DF-6179-892FCBC49B56}"/>
              </a:ext>
            </a:extLst>
          </p:cNvPr>
          <p:cNvSpPr>
            <a:spLocks noGrp="1"/>
          </p:cNvSpPr>
          <p:nvPr>
            <p:ph type="sldNum" sz="quarter" idx="10"/>
          </p:nvPr>
        </p:nvSpPr>
        <p:spPr/>
        <p:txBody>
          <a:bodyPr/>
          <a:lstStyle/>
          <a:p>
            <a:fld id="{AFA52AC9-F381-4421-8329-F765C8404DD7}" type="slidenum">
              <a:rPr lang="en-US" smtClean="0"/>
              <a:t>48</a:t>
            </a:fld>
            <a:endParaRPr lang="en-US" dirty="0"/>
          </a:p>
        </p:txBody>
      </p:sp>
    </p:spTree>
    <p:extLst>
      <p:ext uri="{BB962C8B-B14F-4D97-AF65-F5344CB8AC3E}">
        <p14:creationId xmlns:p14="http://schemas.microsoft.com/office/powerpoint/2010/main" val="5656754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1EC98-E1C6-4A4F-0A65-914465E8CE35}"/>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3CFDC369-B65B-F398-11B9-864EEB36C1F6}"/>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357EB259-61CB-FFAF-31B0-243A037E37D1}"/>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1033BB90-0F2C-6C56-3E05-70979AF108C9}"/>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F844E3B6-6312-D110-6F2E-066A9D5D85AD}"/>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6CF53FAF-462A-2C83-FFAC-6509559E37CC}"/>
              </a:ext>
            </a:extLst>
          </p:cNvPr>
          <p:cNvSpPr>
            <a:spLocks noGrp="1"/>
          </p:cNvSpPr>
          <p:nvPr>
            <p:ph type="title"/>
          </p:nvPr>
        </p:nvSpPr>
        <p:spPr>
          <a:xfrm>
            <a:off x="457200" y="1052736"/>
            <a:ext cx="8229600" cy="998984"/>
          </a:xfrm>
        </p:spPr>
        <p:txBody>
          <a:bodyPr>
            <a:normAutofit fontScale="90000"/>
          </a:bodyPr>
          <a:lstStyle/>
          <a:p>
            <a:r>
              <a:rPr lang="sr-Latn-RS" dirty="0"/>
              <a:t>Changing role of management and leadreship</a:t>
            </a:r>
          </a:p>
        </p:txBody>
      </p:sp>
      <p:graphicFrame>
        <p:nvGraphicFramePr>
          <p:cNvPr id="8" name="Symbol zastępczy zawartości 7">
            <a:extLst>
              <a:ext uri="{FF2B5EF4-FFF2-40B4-BE49-F238E27FC236}">
                <a16:creationId xmlns:a16="http://schemas.microsoft.com/office/drawing/2014/main" id="{3FC467F7-0347-61F7-8E1F-4242DA1BD48F}"/>
              </a:ext>
            </a:extLst>
          </p:cNvPr>
          <p:cNvGraphicFramePr>
            <a:graphicFrameLocks noGrp="1"/>
          </p:cNvGraphicFramePr>
          <p:nvPr>
            <p:ph idx="1"/>
            <p:extLst>
              <p:ext uri="{D42A27DB-BD31-4B8C-83A1-F6EECF244321}">
                <p14:modId xmlns:p14="http://schemas.microsoft.com/office/powerpoint/2010/main" val="1009500980"/>
              </p:ext>
            </p:extLst>
          </p:nvPr>
        </p:nvGraphicFramePr>
        <p:xfrm>
          <a:off x="611560" y="2636912"/>
          <a:ext cx="8229600" cy="2225040"/>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345648375"/>
                    </a:ext>
                  </a:extLst>
                </a:gridCol>
                <a:gridCol w="4114800">
                  <a:extLst>
                    <a:ext uri="{9D8B030D-6E8A-4147-A177-3AD203B41FA5}">
                      <a16:colId xmlns:a16="http://schemas.microsoft.com/office/drawing/2014/main" val="32636051"/>
                    </a:ext>
                  </a:extLst>
                </a:gridCol>
              </a:tblGrid>
              <a:tr h="370840">
                <a:tc>
                  <a:txBody>
                    <a:bodyPr/>
                    <a:lstStyle/>
                    <a:p>
                      <a:r>
                        <a:rPr lang="pl-PL" b="1" dirty="0" err="1"/>
                        <a:t>Traditional</a:t>
                      </a:r>
                      <a:r>
                        <a:rPr lang="pl-PL" b="1" dirty="0"/>
                        <a:t> manager </a:t>
                      </a:r>
                      <a:r>
                        <a:rPr lang="pl-PL" b="1" dirty="0" err="1"/>
                        <a:t>tasks</a:t>
                      </a:r>
                      <a:endParaRPr lang="pl-PL" b="1" dirty="0"/>
                    </a:p>
                  </a:txBody>
                  <a:tcPr/>
                </a:tc>
                <a:tc>
                  <a:txBody>
                    <a:bodyPr/>
                    <a:lstStyle/>
                    <a:p>
                      <a:r>
                        <a:rPr lang="pl-PL" b="1" dirty="0" err="1"/>
                        <a:t>Emerging</a:t>
                      </a:r>
                      <a:r>
                        <a:rPr lang="pl-PL" b="1" dirty="0"/>
                        <a:t> </a:t>
                      </a:r>
                      <a:r>
                        <a:rPr lang="pl-PL" b="1" dirty="0" err="1"/>
                        <a:t>leadeship</a:t>
                      </a:r>
                      <a:r>
                        <a:rPr lang="pl-PL" b="1" dirty="0"/>
                        <a:t> </a:t>
                      </a:r>
                      <a:r>
                        <a:rPr lang="pl-PL" b="1" dirty="0" err="1"/>
                        <a:t>needs</a:t>
                      </a:r>
                      <a:endParaRPr lang="pl-PL" b="1" dirty="0"/>
                    </a:p>
                  </a:txBody>
                  <a:tcPr/>
                </a:tc>
                <a:extLst>
                  <a:ext uri="{0D108BD9-81ED-4DB2-BD59-A6C34878D82A}">
                    <a16:rowId xmlns:a16="http://schemas.microsoft.com/office/drawing/2014/main" val="1379027500"/>
                  </a:ext>
                </a:extLst>
              </a:tr>
              <a:tr h="370840">
                <a:tc>
                  <a:txBody>
                    <a:bodyPr/>
                    <a:lstStyle/>
                    <a:p>
                      <a:r>
                        <a:rPr lang="pl-PL" dirty="0" err="1"/>
                        <a:t>Tasks</a:t>
                      </a:r>
                      <a:r>
                        <a:rPr lang="pl-PL" dirty="0"/>
                        <a:t> </a:t>
                      </a:r>
                      <a:r>
                        <a:rPr lang="pl-PL" dirty="0" err="1"/>
                        <a:t>coordination</a:t>
                      </a:r>
                      <a:endParaRPr lang="pl-PL" dirty="0"/>
                    </a:p>
                  </a:txBody>
                  <a:tcPr/>
                </a:tc>
                <a:tc>
                  <a:txBody>
                    <a:bodyPr/>
                    <a:lstStyle/>
                    <a:p>
                      <a:r>
                        <a:rPr lang="pl-PL" dirty="0"/>
                        <a:t>Coaching and development</a:t>
                      </a:r>
                    </a:p>
                  </a:txBody>
                  <a:tcPr/>
                </a:tc>
                <a:extLst>
                  <a:ext uri="{0D108BD9-81ED-4DB2-BD59-A6C34878D82A}">
                    <a16:rowId xmlns:a16="http://schemas.microsoft.com/office/drawing/2014/main" val="205729419"/>
                  </a:ext>
                </a:extLst>
              </a:tr>
              <a:tr h="370840">
                <a:tc>
                  <a:txBody>
                    <a:bodyPr/>
                    <a:lstStyle/>
                    <a:p>
                      <a:r>
                        <a:rPr lang="pl-PL" dirty="0" err="1"/>
                        <a:t>Scheduling</a:t>
                      </a:r>
                      <a:r>
                        <a:rPr lang="pl-PL" dirty="0"/>
                        <a:t> and </a:t>
                      </a:r>
                      <a:r>
                        <a:rPr lang="pl-PL" dirty="0" err="1"/>
                        <a:t>resource</a:t>
                      </a:r>
                      <a:r>
                        <a:rPr lang="pl-PL" dirty="0"/>
                        <a:t> </a:t>
                      </a:r>
                      <a:r>
                        <a:rPr lang="pl-PL" dirty="0" err="1"/>
                        <a:t>allocation</a:t>
                      </a:r>
                      <a:endParaRPr lang="pl-PL" dirty="0"/>
                    </a:p>
                  </a:txBody>
                  <a:tcPr/>
                </a:tc>
                <a:tc>
                  <a:txBody>
                    <a:bodyPr/>
                    <a:lstStyle/>
                    <a:p>
                      <a:r>
                        <a:rPr lang="pl-PL" dirty="0" err="1"/>
                        <a:t>Creating</a:t>
                      </a:r>
                      <a:r>
                        <a:rPr lang="pl-PL" dirty="0"/>
                        <a:t> </a:t>
                      </a:r>
                      <a:r>
                        <a:rPr lang="pl-PL" dirty="0" err="1"/>
                        <a:t>clarity</a:t>
                      </a:r>
                      <a:r>
                        <a:rPr lang="pl-PL" dirty="0"/>
                        <a:t> amid </a:t>
                      </a:r>
                      <a:r>
                        <a:rPr lang="pl-PL" dirty="0" err="1"/>
                        <a:t>ambiguity</a:t>
                      </a:r>
                      <a:endParaRPr lang="pl-PL" dirty="0"/>
                    </a:p>
                  </a:txBody>
                  <a:tcPr/>
                </a:tc>
                <a:extLst>
                  <a:ext uri="{0D108BD9-81ED-4DB2-BD59-A6C34878D82A}">
                    <a16:rowId xmlns:a16="http://schemas.microsoft.com/office/drawing/2014/main" val="1176210677"/>
                  </a:ext>
                </a:extLst>
              </a:tr>
              <a:tr h="370840">
                <a:tc>
                  <a:txBody>
                    <a:bodyPr/>
                    <a:lstStyle/>
                    <a:p>
                      <a:r>
                        <a:rPr lang="pl-PL" dirty="0"/>
                        <a:t>Progres </a:t>
                      </a:r>
                      <a:r>
                        <a:rPr lang="pl-PL" dirty="0" err="1"/>
                        <a:t>tracking</a:t>
                      </a:r>
                      <a:r>
                        <a:rPr lang="pl-PL" dirty="0"/>
                        <a:t> and </a:t>
                      </a:r>
                      <a:r>
                        <a:rPr lang="pl-PL" dirty="0" err="1"/>
                        <a:t>reporting</a:t>
                      </a:r>
                      <a:endParaRPr lang="pl-PL" dirty="0"/>
                    </a:p>
                  </a:txBody>
                  <a:tcPr/>
                </a:tc>
                <a:tc>
                  <a:txBody>
                    <a:bodyPr/>
                    <a:lstStyle/>
                    <a:p>
                      <a:r>
                        <a:rPr lang="pl-PL" dirty="0" err="1"/>
                        <a:t>Leading</a:t>
                      </a:r>
                      <a:r>
                        <a:rPr lang="pl-PL" dirty="0"/>
                        <a:t> with </a:t>
                      </a:r>
                      <a:r>
                        <a:rPr lang="pl-PL" dirty="0" err="1"/>
                        <a:t>empathy</a:t>
                      </a:r>
                      <a:endParaRPr lang="pl-PL" dirty="0"/>
                    </a:p>
                  </a:txBody>
                  <a:tcPr/>
                </a:tc>
                <a:extLst>
                  <a:ext uri="{0D108BD9-81ED-4DB2-BD59-A6C34878D82A}">
                    <a16:rowId xmlns:a16="http://schemas.microsoft.com/office/drawing/2014/main" val="3730442767"/>
                  </a:ext>
                </a:extLst>
              </a:tr>
              <a:tr h="370840">
                <a:tc>
                  <a:txBody>
                    <a:bodyPr/>
                    <a:lstStyle/>
                    <a:p>
                      <a:r>
                        <a:rPr lang="pl-PL" dirty="0" err="1"/>
                        <a:t>Enforcing</a:t>
                      </a:r>
                      <a:r>
                        <a:rPr lang="pl-PL" dirty="0"/>
                        <a:t> </a:t>
                      </a:r>
                      <a:r>
                        <a:rPr lang="pl-PL" dirty="0" err="1"/>
                        <a:t>policies</a:t>
                      </a:r>
                      <a:r>
                        <a:rPr lang="pl-PL" dirty="0"/>
                        <a:t> and </a:t>
                      </a:r>
                      <a:r>
                        <a:rPr lang="pl-PL" dirty="0" err="1"/>
                        <a:t>compliance</a:t>
                      </a:r>
                      <a:endParaRPr lang="pl-PL" dirty="0"/>
                    </a:p>
                  </a:txBody>
                  <a:tcPr/>
                </a:tc>
                <a:tc>
                  <a:txBody>
                    <a:bodyPr/>
                    <a:lstStyle/>
                    <a:p>
                      <a:r>
                        <a:rPr lang="pl-PL" dirty="0" err="1"/>
                        <a:t>Building</a:t>
                      </a:r>
                      <a:r>
                        <a:rPr lang="pl-PL" dirty="0"/>
                        <a:t> trust and </a:t>
                      </a:r>
                      <a:r>
                        <a:rPr lang="pl-PL" dirty="0" err="1"/>
                        <a:t>psychological</a:t>
                      </a:r>
                      <a:r>
                        <a:rPr lang="pl-PL" dirty="0"/>
                        <a:t> </a:t>
                      </a:r>
                      <a:r>
                        <a:rPr lang="pl-PL" dirty="0" err="1"/>
                        <a:t>safety</a:t>
                      </a:r>
                      <a:endParaRPr lang="pl-PL" dirty="0"/>
                    </a:p>
                  </a:txBody>
                  <a:tcPr/>
                </a:tc>
                <a:extLst>
                  <a:ext uri="{0D108BD9-81ED-4DB2-BD59-A6C34878D82A}">
                    <a16:rowId xmlns:a16="http://schemas.microsoft.com/office/drawing/2014/main" val="3202879194"/>
                  </a:ext>
                </a:extLst>
              </a:tr>
              <a:tr h="370840">
                <a:tc>
                  <a:txBody>
                    <a:bodyPr/>
                    <a:lstStyle/>
                    <a:p>
                      <a:r>
                        <a:rPr lang="pl-PL" dirty="0" err="1"/>
                        <a:t>Maneging</a:t>
                      </a:r>
                      <a:r>
                        <a:rPr lang="pl-PL" dirty="0"/>
                        <a:t> </a:t>
                      </a:r>
                      <a:r>
                        <a:rPr lang="pl-PL" dirty="0" err="1"/>
                        <a:t>workflow</a:t>
                      </a:r>
                      <a:r>
                        <a:rPr lang="pl-PL" dirty="0"/>
                        <a:t> </a:t>
                      </a:r>
                      <a:r>
                        <a:rPr lang="pl-PL" dirty="0" err="1"/>
                        <a:t>bottlenecks</a:t>
                      </a:r>
                      <a:endParaRPr lang="pl-PL" dirty="0"/>
                    </a:p>
                  </a:txBody>
                  <a:tcPr/>
                </a:tc>
                <a:tc>
                  <a:txBody>
                    <a:bodyPr/>
                    <a:lstStyle/>
                    <a:p>
                      <a:r>
                        <a:rPr lang="pl-PL" dirty="0" err="1"/>
                        <a:t>Influeancing</a:t>
                      </a:r>
                      <a:r>
                        <a:rPr lang="pl-PL" dirty="0"/>
                        <a:t> </a:t>
                      </a:r>
                      <a:r>
                        <a:rPr lang="pl-PL" dirty="0" err="1"/>
                        <a:t>without</a:t>
                      </a:r>
                      <a:r>
                        <a:rPr lang="pl-PL" dirty="0"/>
                        <a:t> </a:t>
                      </a:r>
                      <a:r>
                        <a:rPr lang="pl-PL" dirty="0" err="1"/>
                        <a:t>formal</a:t>
                      </a:r>
                      <a:r>
                        <a:rPr lang="pl-PL" dirty="0"/>
                        <a:t> authority</a:t>
                      </a:r>
                    </a:p>
                  </a:txBody>
                  <a:tcPr/>
                </a:tc>
                <a:extLst>
                  <a:ext uri="{0D108BD9-81ED-4DB2-BD59-A6C34878D82A}">
                    <a16:rowId xmlns:a16="http://schemas.microsoft.com/office/drawing/2014/main" val="691129606"/>
                  </a:ext>
                </a:extLst>
              </a:tr>
            </a:tbl>
          </a:graphicData>
        </a:graphic>
      </p:graphicFrame>
    </p:spTree>
    <p:extLst>
      <p:ext uri="{BB962C8B-B14F-4D97-AF65-F5344CB8AC3E}">
        <p14:creationId xmlns:p14="http://schemas.microsoft.com/office/powerpoint/2010/main" val="4119365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39FFB-BABB-94E0-A578-2294E0B15217}"/>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3CDF9B58-8809-09F2-212B-A99A0FD0F554}"/>
              </a:ext>
            </a:extLst>
          </p:cNvPr>
          <p:cNvSpPr>
            <a:spLocks noGrp="1"/>
          </p:cNvSpPr>
          <p:nvPr>
            <p:ph idx="1"/>
          </p:nvPr>
        </p:nvSpPr>
        <p:spPr>
          <a:xfrm>
            <a:off x="457200" y="2569988"/>
            <a:ext cx="8229600" cy="2244813"/>
          </a:xfrm>
        </p:spPr>
        <p:txBody>
          <a:bodyPr/>
          <a:lstStyle/>
          <a:p>
            <a:pPr marL="0" indent="0" algn="ctr">
              <a:buNone/>
            </a:pPr>
            <a:r>
              <a:rPr lang="pl-PL" b="1" dirty="0"/>
              <a:t>E</a:t>
            </a:r>
            <a:r>
              <a:rPr lang="en-US" b="1" dirty="0"/>
              <a:t>volution of HR </a:t>
            </a:r>
            <a:endParaRPr lang="pl-PL" b="1" dirty="0"/>
          </a:p>
          <a:p>
            <a:pPr marL="0" indent="0" algn="ctr">
              <a:buNone/>
            </a:pPr>
            <a:r>
              <a:rPr lang="en-US" b="1" dirty="0"/>
              <a:t>from personnel management </a:t>
            </a:r>
            <a:endParaRPr lang="pl-PL" b="1" dirty="0"/>
          </a:p>
          <a:p>
            <a:pPr marL="0" indent="0" algn="ctr">
              <a:buNone/>
            </a:pPr>
            <a:r>
              <a:rPr lang="en-US" b="1" dirty="0"/>
              <a:t>to People &amp; Culture</a:t>
            </a:r>
            <a:endParaRPr lang="pl-PL" b="1" dirty="0"/>
          </a:p>
        </p:txBody>
      </p:sp>
      <p:sp>
        <p:nvSpPr>
          <p:cNvPr id="3" name="Symbol zastępczy numeru slajdu 2">
            <a:extLst>
              <a:ext uri="{FF2B5EF4-FFF2-40B4-BE49-F238E27FC236}">
                <a16:creationId xmlns:a16="http://schemas.microsoft.com/office/drawing/2014/main" id="{F7FD01DF-9D16-F565-CBA4-921867717DB6}"/>
              </a:ext>
            </a:extLst>
          </p:cNvPr>
          <p:cNvSpPr>
            <a:spLocks noGrp="1"/>
          </p:cNvSpPr>
          <p:nvPr>
            <p:ph type="sldNum" sz="quarter" idx="10"/>
          </p:nvPr>
        </p:nvSpPr>
        <p:spPr/>
        <p:txBody>
          <a:bodyPr/>
          <a:lstStyle/>
          <a:p>
            <a:fld id="{AFA52AC9-F381-4421-8329-F765C8404DD7}" type="slidenum">
              <a:rPr lang="en-US" smtClean="0"/>
              <a:t>5</a:t>
            </a:fld>
            <a:endParaRPr lang="en-US" dirty="0"/>
          </a:p>
        </p:txBody>
      </p:sp>
    </p:spTree>
    <p:extLst>
      <p:ext uri="{BB962C8B-B14F-4D97-AF65-F5344CB8AC3E}">
        <p14:creationId xmlns:p14="http://schemas.microsoft.com/office/powerpoint/2010/main" val="11332672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FEAB2-0CBF-D54A-83BA-57FE6FEB6F7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434A2BAE-B681-8D19-0EED-398FB132CFE1}"/>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67257B6B-D057-BFEC-E27A-B64078E44F9F}"/>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33EC8C0-88B2-5F6A-9CE3-807545FCBF7B}"/>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C145BA8B-07B0-96EB-2F51-8FC19AF675CC}"/>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ED018B7B-1409-CE67-897F-0C6B1159F6E5}"/>
              </a:ext>
            </a:extLst>
          </p:cNvPr>
          <p:cNvSpPr>
            <a:spLocks noGrp="1"/>
          </p:cNvSpPr>
          <p:nvPr>
            <p:ph type="title"/>
          </p:nvPr>
        </p:nvSpPr>
        <p:spPr>
          <a:xfrm>
            <a:off x="457200" y="1052736"/>
            <a:ext cx="8229600" cy="998984"/>
          </a:xfrm>
        </p:spPr>
        <p:txBody>
          <a:bodyPr>
            <a:normAutofit/>
          </a:bodyPr>
          <a:lstStyle/>
          <a:p>
            <a:r>
              <a:rPr lang="sr-Latn-RS" dirty="0"/>
              <a:t>Leadrship competences</a:t>
            </a:r>
          </a:p>
        </p:txBody>
      </p:sp>
      <p:graphicFrame>
        <p:nvGraphicFramePr>
          <p:cNvPr id="8" name="Symbol zastępczy zawartości 7">
            <a:extLst>
              <a:ext uri="{FF2B5EF4-FFF2-40B4-BE49-F238E27FC236}">
                <a16:creationId xmlns:a16="http://schemas.microsoft.com/office/drawing/2014/main" id="{F89AB017-933B-F503-D613-8186F8D11783}"/>
              </a:ext>
            </a:extLst>
          </p:cNvPr>
          <p:cNvGraphicFramePr>
            <a:graphicFrameLocks noGrp="1"/>
          </p:cNvGraphicFramePr>
          <p:nvPr>
            <p:ph idx="1"/>
            <p:extLst>
              <p:ext uri="{D42A27DB-BD31-4B8C-83A1-F6EECF244321}">
                <p14:modId xmlns:p14="http://schemas.microsoft.com/office/powerpoint/2010/main" val="3984580807"/>
              </p:ext>
            </p:extLst>
          </p:nvPr>
        </p:nvGraphicFramePr>
        <p:xfrm>
          <a:off x="539552" y="1963089"/>
          <a:ext cx="8229600" cy="419198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345648375"/>
                    </a:ext>
                  </a:extLst>
                </a:gridCol>
                <a:gridCol w="2743200">
                  <a:extLst>
                    <a:ext uri="{9D8B030D-6E8A-4147-A177-3AD203B41FA5}">
                      <a16:colId xmlns:a16="http://schemas.microsoft.com/office/drawing/2014/main" val="32636051"/>
                    </a:ext>
                  </a:extLst>
                </a:gridCol>
                <a:gridCol w="2743200">
                  <a:extLst>
                    <a:ext uri="{9D8B030D-6E8A-4147-A177-3AD203B41FA5}">
                      <a16:colId xmlns:a16="http://schemas.microsoft.com/office/drawing/2014/main" val="4277345475"/>
                    </a:ext>
                  </a:extLst>
                </a:gridCol>
              </a:tblGrid>
              <a:tr h="370840">
                <a:tc>
                  <a:txBody>
                    <a:bodyPr/>
                    <a:lstStyle/>
                    <a:p>
                      <a:r>
                        <a:rPr lang="pl-PL" b="1" dirty="0" err="1"/>
                        <a:t>leading</a:t>
                      </a:r>
                      <a:r>
                        <a:rPr lang="pl-PL" b="1" dirty="0"/>
                        <a:t> the </a:t>
                      </a:r>
                      <a:r>
                        <a:rPr lang="pl-PL" b="1" dirty="0" err="1"/>
                        <a:t>organization</a:t>
                      </a:r>
                      <a:endParaRPr lang="pl-PL" b="1" dirty="0"/>
                    </a:p>
                  </a:txBody>
                  <a:tcPr/>
                </a:tc>
                <a:tc>
                  <a:txBody>
                    <a:bodyPr/>
                    <a:lstStyle/>
                    <a:p>
                      <a:r>
                        <a:rPr lang="pl-PL" b="1" dirty="0"/>
                        <a:t> </a:t>
                      </a:r>
                      <a:r>
                        <a:rPr lang="pl-PL" b="1" dirty="0" err="1"/>
                        <a:t>leading</a:t>
                      </a:r>
                      <a:r>
                        <a:rPr lang="pl-PL" b="1" dirty="0"/>
                        <a:t> </a:t>
                      </a:r>
                      <a:r>
                        <a:rPr lang="pl-PL" b="1" dirty="0" err="1"/>
                        <a:t>others</a:t>
                      </a:r>
                      <a:endParaRPr lang="pl-PL" b="1" dirty="0"/>
                    </a:p>
                  </a:txBody>
                  <a:tcPr/>
                </a:tc>
                <a:tc>
                  <a:txBody>
                    <a:bodyPr/>
                    <a:lstStyle/>
                    <a:p>
                      <a:r>
                        <a:rPr lang="pl-PL" b="1" dirty="0" err="1"/>
                        <a:t>leading</a:t>
                      </a:r>
                      <a:r>
                        <a:rPr lang="pl-PL" b="1" dirty="0"/>
                        <a:t> </a:t>
                      </a:r>
                      <a:r>
                        <a:rPr lang="pl-PL" b="1" dirty="0" err="1"/>
                        <a:t>yourself</a:t>
                      </a:r>
                      <a:endParaRPr lang="pl-PL" b="1" dirty="0"/>
                    </a:p>
                  </a:txBody>
                  <a:tcPr/>
                </a:tc>
                <a:extLst>
                  <a:ext uri="{0D108BD9-81ED-4DB2-BD59-A6C34878D82A}">
                    <a16:rowId xmlns:a16="http://schemas.microsoft.com/office/drawing/2014/main" val="1379027500"/>
                  </a:ext>
                </a:extLst>
              </a:tr>
              <a:tr h="370840">
                <a:tc>
                  <a:txBody>
                    <a:bodyPr/>
                    <a:lstStyle/>
                    <a:p>
                      <a:r>
                        <a:rPr lang="pl-PL" dirty="0" err="1"/>
                        <a:t>Social</a:t>
                      </a:r>
                      <a:r>
                        <a:rPr lang="pl-PL" dirty="0"/>
                        <a:t> </a:t>
                      </a:r>
                      <a:r>
                        <a:rPr lang="pl-PL" dirty="0" err="1"/>
                        <a:t>intelligence</a:t>
                      </a:r>
                      <a:endParaRPr lang="pl-PL" dirty="0"/>
                    </a:p>
                  </a:txBody>
                  <a:tcPr/>
                </a:tc>
                <a:tc>
                  <a:txBody>
                    <a:bodyPr/>
                    <a:lstStyle/>
                    <a:p>
                      <a:r>
                        <a:rPr lang="pl-PL" dirty="0" err="1"/>
                        <a:t>Interpersonal</a:t>
                      </a:r>
                      <a:r>
                        <a:rPr lang="pl-PL" dirty="0"/>
                        <a:t> </a:t>
                      </a:r>
                      <a:r>
                        <a:rPr lang="pl-PL" dirty="0" err="1"/>
                        <a:t>skills</a:t>
                      </a:r>
                      <a:r>
                        <a:rPr lang="pl-PL" dirty="0"/>
                        <a:t> </a:t>
                      </a:r>
                    </a:p>
                  </a:txBody>
                  <a:tcPr/>
                </a:tc>
                <a:tc>
                  <a:txBody>
                    <a:bodyPr/>
                    <a:lstStyle/>
                    <a:p>
                      <a:r>
                        <a:rPr lang="pl-PL" dirty="0"/>
                        <a:t>Learning (</a:t>
                      </a:r>
                      <a:r>
                        <a:rPr lang="pl-PL" dirty="0" err="1"/>
                        <a:t>Agility</a:t>
                      </a:r>
                      <a:r>
                        <a:rPr lang="pl-PL" dirty="0"/>
                        <a:t>)</a:t>
                      </a:r>
                    </a:p>
                  </a:txBody>
                  <a:tcPr/>
                </a:tc>
                <a:extLst>
                  <a:ext uri="{0D108BD9-81ED-4DB2-BD59-A6C34878D82A}">
                    <a16:rowId xmlns:a16="http://schemas.microsoft.com/office/drawing/2014/main" val="205729419"/>
                  </a:ext>
                </a:extLst>
              </a:tr>
              <a:tr h="370840">
                <a:tc>
                  <a:txBody>
                    <a:bodyPr/>
                    <a:lstStyle/>
                    <a:p>
                      <a:r>
                        <a:rPr lang="pl-PL" dirty="0"/>
                        <a:t>Problem </a:t>
                      </a:r>
                      <a:r>
                        <a:rPr lang="pl-PL" dirty="0" err="1"/>
                        <a:t>solving</a:t>
                      </a:r>
                      <a:endParaRPr lang="pl-PL" dirty="0"/>
                    </a:p>
                  </a:txBody>
                  <a:tcPr/>
                </a:tc>
                <a:tc>
                  <a:txBody>
                    <a:bodyPr/>
                    <a:lstStyle/>
                    <a:p>
                      <a:r>
                        <a:rPr lang="pl-PL" dirty="0" err="1"/>
                        <a:t>Emotional</a:t>
                      </a:r>
                      <a:r>
                        <a:rPr lang="pl-PL" dirty="0"/>
                        <a:t> </a:t>
                      </a:r>
                      <a:r>
                        <a:rPr lang="pl-PL" dirty="0" err="1"/>
                        <a:t>intelligence</a:t>
                      </a:r>
                      <a:endParaRPr lang="pl-PL" dirty="0"/>
                    </a:p>
                  </a:txBody>
                  <a:tcPr/>
                </a:tc>
                <a:tc>
                  <a:txBody>
                    <a:bodyPr/>
                    <a:lstStyle/>
                    <a:p>
                      <a:r>
                        <a:rPr lang="pl-PL" dirty="0" err="1"/>
                        <a:t>Industry</a:t>
                      </a:r>
                      <a:r>
                        <a:rPr lang="pl-PL" dirty="0"/>
                        <a:t> </a:t>
                      </a:r>
                      <a:r>
                        <a:rPr lang="pl-PL" dirty="0" err="1"/>
                        <a:t>experience</a:t>
                      </a:r>
                      <a:endParaRPr lang="pl-PL" dirty="0"/>
                    </a:p>
                  </a:txBody>
                  <a:tcPr/>
                </a:tc>
                <a:extLst>
                  <a:ext uri="{0D108BD9-81ED-4DB2-BD59-A6C34878D82A}">
                    <a16:rowId xmlns:a16="http://schemas.microsoft.com/office/drawing/2014/main" val="1176210677"/>
                  </a:ext>
                </a:extLst>
              </a:tr>
              <a:tr h="370840">
                <a:tc>
                  <a:txBody>
                    <a:bodyPr/>
                    <a:lstStyle/>
                    <a:p>
                      <a:r>
                        <a:rPr lang="pl-PL" dirty="0" err="1"/>
                        <a:t>Conflict</a:t>
                      </a:r>
                      <a:r>
                        <a:rPr lang="pl-PL" dirty="0"/>
                        <a:t> management</a:t>
                      </a:r>
                    </a:p>
                  </a:txBody>
                  <a:tcPr/>
                </a:tc>
                <a:tc>
                  <a:txBody>
                    <a:bodyPr/>
                    <a:lstStyle/>
                    <a:p>
                      <a:r>
                        <a:rPr lang="pl-PL" dirty="0"/>
                        <a:t>Coaching </a:t>
                      </a:r>
                      <a:r>
                        <a:rPr lang="pl-PL" dirty="0" err="1"/>
                        <a:t>ability</a:t>
                      </a:r>
                      <a:r>
                        <a:rPr lang="pl-PL" dirty="0"/>
                        <a:t>&amp; </a:t>
                      </a:r>
                      <a:r>
                        <a:rPr lang="pl-PL" dirty="0" err="1"/>
                        <a:t>trustwothinnes</a:t>
                      </a:r>
                      <a:endParaRPr lang="pl-PL" dirty="0"/>
                    </a:p>
                  </a:txBody>
                  <a:tcPr/>
                </a:tc>
                <a:tc>
                  <a:txBody>
                    <a:bodyPr/>
                    <a:lstStyle/>
                    <a:p>
                      <a:r>
                        <a:rPr lang="pl-PL" dirty="0" err="1"/>
                        <a:t>Managing</a:t>
                      </a:r>
                      <a:r>
                        <a:rPr lang="pl-PL" dirty="0"/>
                        <a:t> </a:t>
                      </a:r>
                      <a:r>
                        <a:rPr lang="pl-PL" dirty="0" err="1"/>
                        <a:t>yourself</a:t>
                      </a:r>
                      <a:endParaRPr lang="pl-PL" dirty="0"/>
                    </a:p>
                  </a:txBody>
                  <a:tcPr/>
                </a:tc>
                <a:extLst>
                  <a:ext uri="{0D108BD9-81ED-4DB2-BD59-A6C34878D82A}">
                    <a16:rowId xmlns:a16="http://schemas.microsoft.com/office/drawing/2014/main" val="3730442767"/>
                  </a:ext>
                </a:extLst>
              </a:tr>
              <a:tr h="412460">
                <a:tc>
                  <a:txBody>
                    <a:bodyPr/>
                    <a:lstStyle/>
                    <a:p>
                      <a:r>
                        <a:rPr lang="pl-PL" dirty="0" err="1"/>
                        <a:t>Decision-making</a:t>
                      </a:r>
                      <a:endParaRPr lang="pl-PL" dirty="0"/>
                    </a:p>
                  </a:txBody>
                  <a:tcPr/>
                </a:tc>
                <a:tc>
                  <a:txBody>
                    <a:bodyPr/>
                    <a:lstStyle/>
                    <a:p>
                      <a:r>
                        <a:rPr lang="pl-PL" dirty="0" err="1"/>
                        <a:t>Inclusiveness</a:t>
                      </a:r>
                      <a:endParaRPr lang="pl-PL" dirty="0"/>
                    </a:p>
                  </a:txBody>
                  <a:tcPr/>
                </a:tc>
                <a:tc>
                  <a:txBody>
                    <a:bodyPr/>
                    <a:lstStyle/>
                    <a:p>
                      <a:r>
                        <a:rPr lang="pl-PL" dirty="0" err="1"/>
                        <a:t>Courage</a:t>
                      </a:r>
                      <a:endParaRPr lang="pl-PL" dirty="0"/>
                    </a:p>
                  </a:txBody>
                  <a:tcPr/>
                </a:tc>
                <a:extLst>
                  <a:ext uri="{0D108BD9-81ED-4DB2-BD59-A6C34878D82A}">
                    <a16:rowId xmlns:a16="http://schemas.microsoft.com/office/drawing/2014/main" val="3202879194"/>
                  </a:ext>
                </a:extLst>
              </a:tr>
              <a:tr h="370840">
                <a:tc>
                  <a:txBody>
                    <a:bodyPr/>
                    <a:lstStyle/>
                    <a:p>
                      <a:r>
                        <a:rPr lang="pl-PL" dirty="0" err="1"/>
                        <a:t>Setting</a:t>
                      </a:r>
                      <a:r>
                        <a:rPr lang="pl-PL" dirty="0"/>
                        <a:t> and </a:t>
                      </a:r>
                      <a:r>
                        <a:rPr lang="pl-PL" dirty="0" err="1"/>
                        <a:t>sharing</a:t>
                      </a:r>
                      <a:r>
                        <a:rPr lang="pl-PL" dirty="0"/>
                        <a:t> a </a:t>
                      </a:r>
                      <a:r>
                        <a:rPr lang="pl-PL" dirty="0" err="1"/>
                        <a:t>compelling</a:t>
                      </a:r>
                      <a:r>
                        <a:rPr lang="pl-PL" dirty="0"/>
                        <a:t> </a:t>
                      </a:r>
                      <a:r>
                        <a:rPr lang="pl-PL" dirty="0" err="1"/>
                        <a:t>vision</a:t>
                      </a:r>
                      <a:endParaRPr lang="pl-PL" dirty="0"/>
                    </a:p>
                  </a:txBody>
                  <a:tcPr/>
                </a:tc>
                <a:tc>
                  <a:txBody>
                    <a:bodyPr/>
                    <a:lstStyle/>
                    <a:p>
                      <a:r>
                        <a:rPr lang="pl-PL" dirty="0"/>
                        <a:t>People management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0" dirty="0" err="1"/>
                        <a:t>Organizational</a:t>
                      </a:r>
                      <a:r>
                        <a:rPr lang="pl-PL" b="0" dirty="0"/>
                        <a:t> </a:t>
                      </a:r>
                      <a:r>
                        <a:rPr lang="pl-PL" b="0" dirty="0" err="1"/>
                        <a:t>citizenship</a:t>
                      </a:r>
                      <a:r>
                        <a:rPr lang="pl-PL" b="0" dirty="0"/>
                        <a:t> </a:t>
                      </a:r>
                      <a:r>
                        <a:rPr lang="pl-PL" b="0" dirty="0" err="1"/>
                        <a:t>behavior</a:t>
                      </a:r>
                      <a:endParaRPr lang="pl-PL" b="0" dirty="0"/>
                    </a:p>
                    <a:p>
                      <a:endParaRPr lang="pl-PL" dirty="0"/>
                    </a:p>
                  </a:txBody>
                  <a:tcPr/>
                </a:tc>
                <a:extLst>
                  <a:ext uri="{0D108BD9-81ED-4DB2-BD59-A6C34878D82A}">
                    <a16:rowId xmlns:a16="http://schemas.microsoft.com/office/drawing/2014/main" val="691129606"/>
                  </a:ext>
                </a:extLst>
              </a:tr>
              <a:tr h="370840">
                <a:tc>
                  <a:txBody>
                    <a:bodyPr/>
                    <a:lstStyle/>
                    <a:p>
                      <a:r>
                        <a:rPr lang="pl-PL" dirty="0" err="1"/>
                        <a:t>Channge</a:t>
                      </a:r>
                      <a:r>
                        <a:rPr lang="pl-PL" dirty="0"/>
                        <a:t> management</a:t>
                      </a:r>
                    </a:p>
                  </a:txBody>
                  <a:tcPr/>
                </a:tc>
                <a:tc rowSpan="3" gridSpan="2">
                  <a:txBody>
                    <a:bodyPr/>
                    <a:lstStyle/>
                    <a:p>
                      <a:endParaRPr lang="pl-PL" dirty="0"/>
                    </a:p>
                  </a:txBody>
                  <a:tcPr/>
                </a:tc>
                <a:tc rowSpan="3" hMerge="1">
                  <a:txBody>
                    <a:bodyPr/>
                    <a:lstStyle/>
                    <a:p>
                      <a:endParaRPr lang="pl-PL" dirty="0"/>
                    </a:p>
                  </a:txBody>
                  <a:tcPr/>
                </a:tc>
                <a:extLst>
                  <a:ext uri="{0D108BD9-81ED-4DB2-BD59-A6C34878D82A}">
                    <a16:rowId xmlns:a16="http://schemas.microsoft.com/office/drawing/2014/main" val="2821544927"/>
                  </a:ext>
                </a:extLst>
              </a:tr>
              <a:tr h="370840">
                <a:tc>
                  <a:txBody>
                    <a:bodyPr/>
                    <a:lstStyle/>
                    <a:p>
                      <a:r>
                        <a:rPr lang="pl-PL" dirty="0" err="1"/>
                        <a:t>Innovation</a:t>
                      </a:r>
                      <a:endParaRPr lang="pl-PL" dirty="0"/>
                    </a:p>
                  </a:txBody>
                  <a:tcPr/>
                </a:tc>
                <a:tc gridSpan="2" vMerge="1">
                  <a:txBody>
                    <a:bodyPr/>
                    <a:lstStyle/>
                    <a:p>
                      <a:endParaRPr lang="pl-PL" dirty="0"/>
                    </a:p>
                  </a:txBody>
                  <a:tcPr/>
                </a:tc>
                <a:tc hMerge="1" vMerge="1">
                  <a:txBody>
                    <a:bodyPr/>
                    <a:lstStyle/>
                    <a:p>
                      <a:endParaRPr lang="pl-PL" dirty="0"/>
                    </a:p>
                  </a:txBody>
                  <a:tcPr/>
                </a:tc>
                <a:extLst>
                  <a:ext uri="{0D108BD9-81ED-4DB2-BD59-A6C34878D82A}">
                    <a16:rowId xmlns:a16="http://schemas.microsoft.com/office/drawing/2014/main" val="1768459743"/>
                  </a:ext>
                </a:extLst>
              </a:tr>
              <a:tr h="370840">
                <a:tc>
                  <a:txBody>
                    <a:bodyPr/>
                    <a:lstStyle/>
                    <a:p>
                      <a:r>
                        <a:rPr lang="pl-PL" dirty="0" err="1"/>
                        <a:t>Enterpreneurship</a:t>
                      </a:r>
                      <a:endParaRPr lang="pl-PL" dirty="0"/>
                    </a:p>
                  </a:txBody>
                  <a:tcPr/>
                </a:tc>
                <a:tc gridSpan="2" vMerge="1">
                  <a:txBody>
                    <a:bodyPr/>
                    <a:lstStyle/>
                    <a:p>
                      <a:endParaRPr lang="pl-PL" dirty="0"/>
                    </a:p>
                  </a:txBody>
                  <a:tcPr/>
                </a:tc>
                <a:tc hMerge="1" vMerge="1">
                  <a:txBody>
                    <a:bodyPr/>
                    <a:lstStyle/>
                    <a:p>
                      <a:endParaRPr lang="pl-PL" dirty="0"/>
                    </a:p>
                  </a:txBody>
                  <a:tcPr/>
                </a:tc>
                <a:extLst>
                  <a:ext uri="{0D108BD9-81ED-4DB2-BD59-A6C34878D82A}">
                    <a16:rowId xmlns:a16="http://schemas.microsoft.com/office/drawing/2014/main" val="1049049544"/>
                  </a:ext>
                </a:extLst>
              </a:tr>
            </a:tbl>
          </a:graphicData>
        </a:graphic>
      </p:graphicFrame>
    </p:spTree>
    <p:extLst>
      <p:ext uri="{BB962C8B-B14F-4D97-AF65-F5344CB8AC3E}">
        <p14:creationId xmlns:p14="http://schemas.microsoft.com/office/powerpoint/2010/main" val="30192799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B227E-340D-2501-16FA-11CB1A1853C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43A5876-58AA-2CDA-A174-09E222627C11}"/>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71FB2670-9110-977D-53A2-84F99560ADB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AA401BE-7CB9-B96F-321A-CB8C543AB94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CA82A851-8ABD-7081-5BA0-925492A61831}"/>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35F042C2-0C05-F2C0-DD41-AF1687514F50}"/>
              </a:ext>
            </a:extLst>
          </p:cNvPr>
          <p:cNvSpPr>
            <a:spLocks noGrp="1"/>
          </p:cNvSpPr>
          <p:nvPr>
            <p:ph type="title"/>
          </p:nvPr>
        </p:nvSpPr>
        <p:spPr>
          <a:xfrm>
            <a:off x="457200" y="901488"/>
            <a:ext cx="8229600" cy="439279"/>
          </a:xfrm>
        </p:spPr>
        <p:txBody>
          <a:bodyPr>
            <a:normAutofit fontScale="90000"/>
          </a:bodyPr>
          <a:lstStyle/>
          <a:p>
            <a:r>
              <a:rPr lang="en-US" sz="3600" dirty="0"/>
              <a:t>Managers’ involvement in HR tasks</a:t>
            </a:r>
            <a:r>
              <a:rPr lang="pl-PL" sz="3600" dirty="0"/>
              <a:t>  (MCE) </a:t>
            </a:r>
            <a:endParaRPr lang="sr-Latn-RS" sz="3600" dirty="0"/>
          </a:p>
        </p:txBody>
      </p:sp>
      <p:graphicFrame>
        <p:nvGraphicFramePr>
          <p:cNvPr id="8" name="Symbol zastępczy zawartości 7">
            <a:extLst>
              <a:ext uri="{FF2B5EF4-FFF2-40B4-BE49-F238E27FC236}">
                <a16:creationId xmlns:a16="http://schemas.microsoft.com/office/drawing/2014/main" id="{F43FA209-31E7-8212-4C70-ED96F60E612E}"/>
              </a:ext>
            </a:extLst>
          </p:cNvPr>
          <p:cNvGraphicFramePr>
            <a:graphicFrameLocks noGrp="1"/>
          </p:cNvGraphicFramePr>
          <p:nvPr>
            <p:ph idx="1"/>
            <p:extLst>
              <p:ext uri="{D42A27DB-BD31-4B8C-83A1-F6EECF244321}">
                <p14:modId xmlns:p14="http://schemas.microsoft.com/office/powerpoint/2010/main" val="1719749447"/>
              </p:ext>
            </p:extLst>
          </p:nvPr>
        </p:nvGraphicFramePr>
        <p:xfrm>
          <a:off x="899592" y="1412777"/>
          <a:ext cx="7869560" cy="4925730"/>
        </p:xfrm>
        <a:graphic>
          <a:graphicData uri="http://schemas.openxmlformats.org/drawingml/2006/table">
            <a:tbl>
              <a:tblPr firstRow="1" bandRow="1">
                <a:tableStyleId>{5940675A-B579-460E-94D1-54222C63F5DA}</a:tableStyleId>
              </a:tblPr>
              <a:tblGrid>
                <a:gridCol w="1368152">
                  <a:extLst>
                    <a:ext uri="{9D8B030D-6E8A-4147-A177-3AD203B41FA5}">
                      <a16:colId xmlns:a16="http://schemas.microsoft.com/office/drawing/2014/main" val="3281878441"/>
                    </a:ext>
                  </a:extLst>
                </a:gridCol>
                <a:gridCol w="2952328">
                  <a:extLst>
                    <a:ext uri="{9D8B030D-6E8A-4147-A177-3AD203B41FA5}">
                      <a16:colId xmlns:a16="http://schemas.microsoft.com/office/drawing/2014/main" val="1979686217"/>
                    </a:ext>
                  </a:extLst>
                </a:gridCol>
                <a:gridCol w="3549080">
                  <a:extLst>
                    <a:ext uri="{9D8B030D-6E8A-4147-A177-3AD203B41FA5}">
                      <a16:colId xmlns:a16="http://schemas.microsoft.com/office/drawing/2014/main" val="794975032"/>
                    </a:ext>
                  </a:extLst>
                </a:gridCol>
              </a:tblGrid>
              <a:tr h="360039">
                <a:tc>
                  <a:txBody>
                    <a:bodyPr/>
                    <a:lstStyle/>
                    <a:p>
                      <a:pPr algn="ctr"/>
                      <a:r>
                        <a:rPr lang="pl-PL" sz="1400" b="1" dirty="0" err="1"/>
                        <a:t>Process</a:t>
                      </a:r>
                      <a:endParaRPr lang="pl-PL" sz="14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sz="1400" b="1" dirty="0" err="1"/>
                        <a:t>Present</a:t>
                      </a:r>
                      <a:endParaRPr lang="pl-PL" sz="1400" b="1" dirty="0"/>
                    </a:p>
                    <a:p>
                      <a:pPr algn="ctr"/>
                      <a:endParaRPr lang="pl-PL" sz="1400" b="1" dirty="0"/>
                    </a:p>
                  </a:txBody>
                  <a:tcPr/>
                </a:tc>
                <a:tc>
                  <a:txBody>
                    <a:bodyPr/>
                    <a:lstStyle/>
                    <a:p>
                      <a:pPr algn="ctr"/>
                      <a:r>
                        <a:rPr lang="pl-PL" sz="1400" b="1" dirty="0" err="1"/>
                        <a:t>Future</a:t>
                      </a:r>
                      <a:endParaRPr lang="pl-PL" sz="1400" b="1" dirty="0"/>
                    </a:p>
                  </a:txBody>
                  <a:tcPr/>
                </a:tc>
                <a:extLst>
                  <a:ext uri="{0D108BD9-81ED-4DB2-BD59-A6C34878D82A}">
                    <a16:rowId xmlns:a16="http://schemas.microsoft.com/office/drawing/2014/main" val="523572866"/>
                  </a:ext>
                </a:extLst>
              </a:tr>
              <a:tr h="609906">
                <a:tc>
                  <a:txBody>
                    <a:bodyPr/>
                    <a:lstStyle/>
                    <a:p>
                      <a:r>
                        <a:rPr lang="pl-PL" sz="1400" b="0" dirty="0" err="1"/>
                        <a:t>Recruitment</a:t>
                      </a:r>
                      <a:endParaRPr lang="pl-PL" sz="1400" b="0" dirty="0"/>
                    </a:p>
                  </a:txBody>
                  <a:tcPr/>
                </a:tc>
                <a:tc>
                  <a:txBody>
                    <a:bodyPr/>
                    <a:lstStyle/>
                    <a:p>
                      <a:r>
                        <a:rPr lang="pl-PL" sz="1400" b="0" dirty="0" err="1"/>
                        <a:t>job</a:t>
                      </a:r>
                      <a:r>
                        <a:rPr lang="pl-PL" sz="1400" b="0" dirty="0"/>
                        <a:t> </a:t>
                      </a:r>
                      <a:r>
                        <a:rPr lang="pl-PL" sz="1400" b="0" dirty="0" err="1"/>
                        <a:t>decribtion</a:t>
                      </a:r>
                      <a:r>
                        <a:rPr lang="pl-PL" sz="1400" b="0" dirty="0"/>
                        <a:t>, </a:t>
                      </a:r>
                      <a:r>
                        <a:rPr lang="pl-PL" sz="1400" b="0" dirty="0" err="1"/>
                        <a:t>participation</a:t>
                      </a:r>
                      <a:r>
                        <a:rPr lang="pl-PL" sz="1400" b="0" dirty="0"/>
                        <a:t> in </a:t>
                      </a:r>
                      <a:r>
                        <a:rPr lang="pl-PL" sz="1400" b="0" dirty="0" err="1"/>
                        <a:t>job</a:t>
                      </a:r>
                      <a:r>
                        <a:rPr lang="pl-PL" sz="1400" b="0" dirty="0"/>
                        <a:t> </a:t>
                      </a:r>
                      <a:r>
                        <a:rPr lang="pl-PL" sz="1400" b="0" dirty="0" err="1"/>
                        <a:t>interviews</a:t>
                      </a:r>
                      <a:endParaRPr lang="pl-PL" sz="1400" b="1" dirty="0"/>
                    </a:p>
                  </a:txBody>
                  <a:tcPr/>
                </a:tc>
                <a:tc>
                  <a:txBody>
                    <a:bodyPr/>
                    <a:lstStyle/>
                    <a:p>
                      <a:r>
                        <a:rPr lang="pl-PL" sz="1400" b="0" dirty="0"/>
                        <a:t>b</a:t>
                      </a:r>
                      <a:r>
                        <a:rPr lang="en-US" sz="1400" b="0" dirty="0"/>
                        <a:t>e active on social media and promote the role within your unit</a:t>
                      </a:r>
                      <a:endParaRPr lang="pl-PL" sz="1400" b="1" dirty="0"/>
                    </a:p>
                  </a:txBody>
                  <a:tcPr/>
                </a:tc>
                <a:extLst>
                  <a:ext uri="{0D108BD9-81ED-4DB2-BD59-A6C34878D82A}">
                    <a16:rowId xmlns:a16="http://schemas.microsoft.com/office/drawing/2014/main" val="2816524344"/>
                  </a:ext>
                </a:extLst>
              </a:tr>
              <a:tr h="779838">
                <a:tc>
                  <a:txBody>
                    <a:bodyPr/>
                    <a:lstStyle/>
                    <a:p>
                      <a:r>
                        <a:rPr lang="pl-PL" sz="1400" b="0" dirty="0" err="1"/>
                        <a:t>Onboarding</a:t>
                      </a:r>
                      <a:r>
                        <a:rPr lang="pl-PL" sz="1400" b="0" dirty="0"/>
                        <a:t> </a:t>
                      </a:r>
                    </a:p>
                  </a:txBody>
                  <a:tcPr/>
                </a:tc>
                <a:tc>
                  <a:txBody>
                    <a:bodyPr/>
                    <a:lstStyle/>
                    <a:p>
                      <a:r>
                        <a:rPr lang="pl-PL" sz="1400" b="0" dirty="0" err="1"/>
                        <a:t>overseeing</a:t>
                      </a:r>
                      <a:r>
                        <a:rPr lang="pl-PL" sz="1400" b="0" dirty="0"/>
                        <a:t> the </a:t>
                      </a:r>
                      <a:r>
                        <a:rPr lang="pl-PL" sz="1400" b="0" dirty="0" err="1"/>
                        <a:t>process</a:t>
                      </a:r>
                      <a:endParaRPr lang="pl-PL" sz="1400" b="0" dirty="0"/>
                    </a:p>
                  </a:txBody>
                  <a:tcPr/>
                </a:tc>
                <a:tc>
                  <a:txBody>
                    <a:bodyPr/>
                    <a:lstStyle/>
                    <a:p>
                      <a:r>
                        <a:rPr lang="en-US" sz="1400" b="0" dirty="0"/>
                        <a:t>personal commitment, involving the employee in carrying out tasks, setting expectations and monitoring their fulfilment</a:t>
                      </a:r>
                      <a:endParaRPr lang="pl-PL" sz="1400" b="0" dirty="0"/>
                    </a:p>
                  </a:txBody>
                  <a:tcPr/>
                </a:tc>
                <a:extLst>
                  <a:ext uri="{0D108BD9-81ED-4DB2-BD59-A6C34878D82A}">
                    <a16:rowId xmlns:a16="http://schemas.microsoft.com/office/drawing/2014/main" val="2925307124"/>
                  </a:ext>
                </a:extLst>
              </a:tr>
              <a:tr h="6099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400" b="0" dirty="0" err="1"/>
                        <a:t>Assessment</a:t>
                      </a:r>
                      <a:endParaRPr lang="pl-PL" sz="1400" b="0" dirty="0"/>
                    </a:p>
                  </a:txBody>
                  <a:tcPr/>
                </a:tc>
                <a:tc>
                  <a:txBody>
                    <a:bodyPr/>
                    <a:lstStyle/>
                    <a:p>
                      <a:r>
                        <a:rPr lang="pl-PL" sz="1400" b="0" dirty="0" err="1"/>
                        <a:t>appraisal</a:t>
                      </a:r>
                      <a:r>
                        <a:rPr lang="pl-PL" sz="1400" b="0" dirty="0"/>
                        <a:t> interview and </a:t>
                      </a:r>
                      <a:r>
                        <a:rPr lang="pl-PL" sz="1400" b="0" dirty="0" err="1"/>
                        <a:t>assessment</a:t>
                      </a:r>
                      <a:endParaRPr lang="pl-PL" sz="1400" b="0" dirty="0"/>
                    </a:p>
                  </a:txBody>
                  <a:tcPr/>
                </a:tc>
                <a:tc>
                  <a:txBody>
                    <a:bodyPr/>
                    <a:lstStyle/>
                    <a:p>
                      <a:r>
                        <a:rPr lang="pl-PL" sz="1400" b="0" dirty="0" err="1"/>
                        <a:t>daily</a:t>
                      </a:r>
                      <a:r>
                        <a:rPr lang="pl-PL" sz="1400" b="0" dirty="0"/>
                        <a:t> feedback</a:t>
                      </a:r>
                    </a:p>
                  </a:txBody>
                  <a:tcPr/>
                </a:tc>
                <a:extLst>
                  <a:ext uri="{0D108BD9-81ED-4DB2-BD59-A6C34878D82A}">
                    <a16:rowId xmlns:a16="http://schemas.microsoft.com/office/drawing/2014/main" val="1659636325"/>
                  </a:ext>
                </a:extLst>
              </a:tr>
              <a:tr h="9231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400" b="0" dirty="0"/>
                        <a:t>Development</a:t>
                      </a:r>
                    </a:p>
                  </a:txBody>
                  <a:tcPr/>
                </a:tc>
                <a:tc>
                  <a:txBody>
                    <a:bodyPr/>
                    <a:lstStyle/>
                    <a:p>
                      <a:r>
                        <a:rPr lang="pl-PL" sz="1400" b="0" dirty="0"/>
                        <a:t>r</a:t>
                      </a:r>
                      <a:r>
                        <a:rPr lang="en-US" sz="1400" b="0" dirty="0" err="1"/>
                        <a:t>esponding</a:t>
                      </a:r>
                      <a:r>
                        <a:rPr lang="en-US" sz="1400" b="0" dirty="0"/>
                        <a:t> to staff requests and applying to HR for training</a:t>
                      </a:r>
                      <a:endParaRPr lang="pl-PL" sz="1400" b="0" dirty="0"/>
                    </a:p>
                  </a:txBody>
                  <a:tcPr/>
                </a:tc>
                <a:tc>
                  <a:txBody>
                    <a:bodyPr/>
                    <a:lstStyle/>
                    <a:p>
                      <a:r>
                        <a:rPr lang="en-US" sz="1400" b="0" dirty="0"/>
                        <a:t>setting criteria, setting goals, encouraging development, selecting appropriate methods for the employee’s level of development, acting as a role model</a:t>
                      </a:r>
                      <a:r>
                        <a:rPr lang="pl-PL" sz="1400" b="0" dirty="0"/>
                        <a:t>, </a:t>
                      </a:r>
                      <a:r>
                        <a:rPr lang="pl-PL" sz="1400" b="0" dirty="0" err="1"/>
                        <a:t>beeing</a:t>
                      </a:r>
                      <a:r>
                        <a:rPr lang="pl-PL" sz="1400" b="0" dirty="0"/>
                        <a:t> a mentor/</a:t>
                      </a:r>
                      <a:r>
                        <a:rPr lang="pl-PL" sz="1400" b="0" dirty="0" err="1"/>
                        <a:t>coach</a:t>
                      </a:r>
                      <a:endParaRPr lang="pl-PL" sz="1400" b="0" dirty="0"/>
                    </a:p>
                  </a:txBody>
                  <a:tcPr/>
                </a:tc>
                <a:extLst>
                  <a:ext uri="{0D108BD9-81ED-4DB2-BD59-A6C34878D82A}">
                    <a16:rowId xmlns:a16="http://schemas.microsoft.com/office/drawing/2014/main" val="399075385"/>
                  </a:ext>
                </a:extLst>
              </a:tr>
              <a:tr h="406003">
                <a:tc>
                  <a:txBody>
                    <a:bodyPr/>
                    <a:lstStyle/>
                    <a:p>
                      <a:r>
                        <a:rPr lang="pl-PL" sz="1400" b="0" dirty="0" err="1"/>
                        <a:t>Motivation</a:t>
                      </a:r>
                      <a:endParaRPr lang="pl-PL" sz="1400" b="0" dirty="0"/>
                    </a:p>
                  </a:txBody>
                  <a:tcPr/>
                </a:tc>
                <a:tc>
                  <a:txBody>
                    <a:bodyPr/>
                    <a:lstStyle/>
                    <a:p>
                      <a:r>
                        <a:rPr lang="pl-PL" sz="1400" b="0" dirty="0" err="1"/>
                        <a:t>focusing</a:t>
                      </a:r>
                      <a:r>
                        <a:rPr lang="pl-PL" sz="1400" b="0" dirty="0"/>
                        <a:t> on </a:t>
                      </a:r>
                      <a:r>
                        <a:rPr lang="pl-PL" sz="1400" b="0" dirty="0" err="1"/>
                        <a:t>financial</a:t>
                      </a:r>
                      <a:r>
                        <a:rPr lang="pl-PL" sz="1400" b="0" dirty="0"/>
                        <a:t> </a:t>
                      </a:r>
                      <a:r>
                        <a:rPr lang="pl-PL" sz="1400" b="0" dirty="0" err="1"/>
                        <a:t>incentives</a:t>
                      </a:r>
                      <a:endParaRPr lang="pl-PL" sz="1400" b="0" dirty="0"/>
                    </a:p>
                  </a:txBody>
                  <a:tcPr/>
                </a:tc>
                <a:tc>
                  <a:txBody>
                    <a:bodyPr/>
                    <a:lstStyle/>
                    <a:p>
                      <a:r>
                        <a:rPr lang="en-US" sz="1400" b="0" dirty="0"/>
                        <a:t>providing positive feedback, showing appreciation and respect, using other non-financial methods of motivation</a:t>
                      </a:r>
                      <a:endParaRPr lang="pl-PL" sz="1400" b="0" dirty="0"/>
                    </a:p>
                  </a:txBody>
                  <a:tcPr/>
                </a:tc>
                <a:extLst>
                  <a:ext uri="{0D108BD9-81ED-4DB2-BD59-A6C34878D82A}">
                    <a16:rowId xmlns:a16="http://schemas.microsoft.com/office/drawing/2014/main" val="485372958"/>
                  </a:ext>
                </a:extLst>
              </a:tr>
              <a:tr h="609906">
                <a:tc>
                  <a:txBody>
                    <a:bodyPr/>
                    <a:lstStyle/>
                    <a:p>
                      <a:r>
                        <a:rPr lang="pl-PL" sz="1400" b="0" dirty="0"/>
                        <a:t>WLB, WB and </a:t>
                      </a:r>
                      <a:r>
                        <a:rPr lang="pl-PL" sz="1400" b="0" dirty="0" err="1"/>
                        <a:t>psychological</a:t>
                      </a:r>
                      <a:r>
                        <a:rPr lang="pl-PL" sz="1400" b="0" dirty="0"/>
                        <a:t> </a:t>
                      </a:r>
                      <a:r>
                        <a:rPr lang="pl-PL" sz="1400" b="0" dirty="0" err="1"/>
                        <a:t>safety</a:t>
                      </a:r>
                      <a:endParaRPr lang="pl-PL" sz="1400" b="0" dirty="0"/>
                    </a:p>
                  </a:txBody>
                  <a:tcPr/>
                </a:tc>
                <a:tc>
                  <a:txBody>
                    <a:bodyPr/>
                    <a:lstStyle/>
                    <a:p>
                      <a:r>
                        <a:rPr lang="en-US" sz="1400" b="0" dirty="0"/>
                        <a:t>lack of awareness of the significance of the issues or excessive compliance with employees’ expectations</a:t>
                      </a:r>
                      <a:endParaRPr lang="pl-PL" sz="1400" b="0" dirty="0"/>
                    </a:p>
                  </a:txBody>
                  <a:tcPr/>
                </a:tc>
                <a:tc>
                  <a:txBody>
                    <a:bodyPr/>
                    <a:lstStyle/>
                    <a:p>
                      <a:r>
                        <a:rPr lang="en-US" sz="1400" b="0" dirty="0"/>
                        <a:t> conscious action in this area with HR support, acquiring knowledge and skills in this field </a:t>
                      </a:r>
                      <a:endParaRPr lang="pl-PL" sz="1400" b="0" dirty="0"/>
                    </a:p>
                  </a:txBody>
                  <a:tcPr/>
                </a:tc>
                <a:extLst>
                  <a:ext uri="{0D108BD9-81ED-4DB2-BD59-A6C34878D82A}">
                    <a16:rowId xmlns:a16="http://schemas.microsoft.com/office/drawing/2014/main" val="402251704"/>
                  </a:ext>
                </a:extLst>
              </a:tr>
            </a:tbl>
          </a:graphicData>
        </a:graphic>
      </p:graphicFrame>
    </p:spTree>
    <p:extLst>
      <p:ext uri="{BB962C8B-B14F-4D97-AF65-F5344CB8AC3E}">
        <p14:creationId xmlns:p14="http://schemas.microsoft.com/office/powerpoint/2010/main" val="12565311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7A9A8-71C8-9F91-D041-A919CF011F0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65F69F06-DE91-74DF-B04D-D33D9FA0E8FC}"/>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C53ABAC8-40B8-7BD4-25F3-C463F3546FA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C314DDFD-8627-EFD8-E56C-B9DFAAB296E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A5B879CD-E984-CC64-8A92-903DDD04054B}"/>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37C0F26-A879-087B-1168-5EA58068C3C9}"/>
              </a:ext>
            </a:extLst>
          </p:cNvPr>
          <p:cNvSpPr>
            <a:spLocks noGrp="1"/>
          </p:cNvSpPr>
          <p:nvPr>
            <p:ph type="title"/>
          </p:nvPr>
        </p:nvSpPr>
        <p:spPr>
          <a:xfrm>
            <a:off x="457200" y="1052736"/>
            <a:ext cx="8229600" cy="998984"/>
          </a:xfrm>
        </p:spPr>
        <p:txBody>
          <a:bodyPr>
            <a:normAutofit fontScale="90000"/>
          </a:bodyPr>
          <a:lstStyle/>
          <a:p>
            <a:r>
              <a:rPr lang="pl-PL" dirty="0"/>
              <a:t>HR – </a:t>
            </a:r>
            <a:r>
              <a:rPr lang="pl-PL" dirty="0" err="1"/>
              <a:t>line</a:t>
            </a:r>
            <a:r>
              <a:rPr lang="pl-PL" dirty="0"/>
              <a:t> manager </a:t>
            </a:r>
            <a:r>
              <a:rPr lang="pl-PL" dirty="0" err="1"/>
              <a:t>division</a:t>
            </a:r>
            <a:r>
              <a:rPr lang="pl-PL" dirty="0"/>
              <a:t> of HR </a:t>
            </a:r>
            <a:r>
              <a:rPr lang="pl-PL" dirty="0" err="1"/>
              <a:t>tasks</a:t>
            </a:r>
            <a:endParaRPr lang="sr-Latn-RS" dirty="0"/>
          </a:p>
        </p:txBody>
      </p:sp>
      <p:graphicFrame>
        <p:nvGraphicFramePr>
          <p:cNvPr id="8" name="Symbol zastępczy zawartości 7">
            <a:extLst>
              <a:ext uri="{FF2B5EF4-FFF2-40B4-BE49-F238E27FC236}">
                <a16:creationId xmlns:a16="http://schemas.microsoft.com/office/drawing/2014/main" id="{B5F70C6A-C051-18CC-4F18-2A382307FB14}"/>
              </a:ext>
            </a:extLst>
          </p:cNvPr>
          <p:cNvGraphicFramePr>
            <a:graphicFrameLocks noGrp="1"/>
          </p:cNvGraphicFramePr>
          <p:nvPr>
            <p:ph idx="1"/>
            <p:extLst>
              <p:ext uri="{D42A27DB-BD31-4B8C-83A1-F6EECF244321}">
                <p14:modId xmlns:p14="http://schemas.microsoft.com/office/powerpoint/2010/main" val="4166656243"/>
              </p:ext>
            </p:extLst>
          </p:nvPr>
        </p:nvGraphicFramePr>
        <p:xfrm>
          <a:off x="718839" y="1916832"/>
          <a:ext cx="8013576" cy="4429760"/>
        </p:xfrm>
        <a:graphic>
          <a:graphicData uri="http://schemas.openxmlformats.org/drawingml/2006/table">
            <a:tbl>
              <a:tblPr firstRow="1" bandRow="1">
                <a:tableStyleId>{5940675A-B579-460E-94D1-54222C63F5DA}</a:tableStyleId>
              </a:tblPr>
              <a:tblGrid>
                <a:gridCol w="1692921">
                  <a:extLst>
                    <a:ext uri="{9D8B030D-6E8A-4147-A177-3AD203B41FA5}">
                      <a16:colId xmlns:a16="http://schemas.microsoft.com/office/drawing/2014/main" val="3281878441"/>
                    </a:ext>
                  </a:extLst>
                </a:gridCol>
                <a:gridCol w="2664296">
                  <a:extLst>
                    <a:ext uri="{9D8B030D-6E8A-4147-A177-3AD203B41FA5}">
                      <a16:colId xmlns:a16="http://schemas.microsoft.com/office/drawing/2014/main" val="1979686217"/>
                    </a:ext>
                  </a:extLst>
                </a:gridCol>
                <a:gridCol w="3656359">
                  <a:extLst>
                    <a:ext uri="{9D8B030D-6E8A-4147-A177-3AD203B41FA5}">
                      <a16:colId xmlns:a16="http://schemas.microsoft.com/office/drawing/2014/main" val="794975032"/>
                    </a:ext>
                  </a:extLst>
                </a:gridCol>
              </a:tblGrid>
              <a:tr h="200025">
                <a:tc>
                  <a:txBody>
                    <a:bodyPr/>
                    <a:lstStyle/>
                    <a:p>
                      <a:pPr algn="ctr"/>
                      <a:r>
                        <a:rPr lang="pl-PL" sz="1400" b="1" dirty="0" err="1"/>
                        <a:t>Process</a:t>
                      </a:r>
                      <a:endParaRPr lang="pl-PL" sz="14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sz="1400" b="1" dirty="0"/>
                        <a:t>HR</a:t>
                      </a:r>
                    </a:p>
                  </a:txBody>
                  <a:tcPr/>
                </a:tc>
                <a:tc>
                  <a:txBody>
                    <a:bodyPr/>
                    <a:lstStyle/>
                    <a:p>
                      <a:pPr algn="ctr"/>
                      <a:r>
                        <a:rPr lang="pl-PL" sz="1400" b="1" dirty="0"/>
                        <a:t>Line manager</a:t>
                      </a:r>
                    </a:p>
                  </a:txBody>
                  <a:tcPr/>
                </a:tc>
                <a:extLst>
                  <a:ext uri="{0D108BD9-81ED-4DB2-BD59-A6C34878D82A}">
                    <a16:rowId xmlns:a16="http://schemas.microsoft.com/office/drawing/2014/main" val="523572866"/>
                  </a:ext>
                </a:extLst>
              </a:tr>
              <a:tr h="370840">
                <a:tc>
                  <a:txBody>
                    <a:bodyPr/>
                    <a:lstStyle/>
                    <a:p>
                      <a:r>
                        <a:rPr lang="pl-PL" sz="1200" b="0" dirty="0" err="1"/>
                        <a:t>Recruitment</a:t>
                      </a:r>
                      <a:endParaRPr lang="pl-PL" sz="1200" b="0" dirty="0"/>
                    </a:p>
                  </a:txBody>
                  <a:tcPr/>
                </a:tc>
                <a:tc rowSpan="7">
                  <a:txBody>
                    <a:bodyPr/>
                    <a:lstStyle/>
                    <a:p>
                      <a:pPr marL="285750" indent="-285750">
                        <a:buFont typeface="Wingdings" panose="05000000000000000000" pitchFamily="2" charset="2"/>
                        <a:buChar char="ü"/>
                      </a:pPr>
                      <a:r>
                        <a:rPr lang="en-US" sz="1200" b="0" dirty="0"/>
                        <a:t>explaining and raising awareness of the process’s importance for achieving the institution’s objectives</a:t>
                      </a:r>
                      <a:r>
                        <a:rPr lang="pl-PL" sz="1200" b="0" dirty="0"/>
                        <a:t>, </a:t>
                      </a:r>
                    </a:p>
                    <a:p>
                      <a:pPr marL="285750" indent="-285750">
                        <a:buFont typeface="Wingdings" panose="05000000000000000000" pitchFamily="2" charset="2"/>
                        <a:buChar char="ü"/>
                      </a:pPr>
                      <a:r>
                        <a:rPr lang="en-US" sz="1200" b="0" dirty="0"/>
                        <a:t>establishing a framework for action, organizing the process, </a:t>
                      </a:r>
                      <a:endParaRPr lang="pl-PL" sz="1200" b="0" dirty="0"/>
                    </a:p>
                    <a:p>
                      <a:pPr marL="285750" indent="-285750">
                        <a:buFont typeface="Wingdings" panose="05000000000000000000" pitchFamily="2" charset="2"/>
                        <a:buChar char="ü"/>
                      </a:pPr>
                      <a:r>
                        <a:rPr lang="en-US" sz="1200" b="0" dirty="0"/>
                        <a:t>providing tools and skills for managers</a:t>
                      </a:r>
                      <a:r>
                        <a:rPr lang="pl-PL" sz="1200" b="0" dirty="0"/>
                        <a:t>, </a:t>
                      </a:r>
                    </a:p>
                    <a:p>
                      <a:pPr marL="285750" indent="-285750">
                        <a:buFont typeface="Wingdings" panose="05000000000000000000" pitchFamily="2" charset="2"/>
                        <a:buChar char="ü"/>
                      </a:pPr>
                      <a:r>
                        <a:rPr lang="pl-PL" sz="1200" b="0" dirty="0"/>
                        <a:t>monitoring the proces, </a:t>
                      </a:r>
                    </a:p>
                    <a:p>
                      <a:pPr marL="285750" indent="-285750">
                        <a:buFont typeface="Wingdings" panose="05000000000000000000" pitchFamily="2" charset="2"/>
                        <a:buChar char="ü"/>
                      </a:pPr>
                      <a:r>
                        <a:rPr lang="pl-PL" sz="1200" b="0" dirty="0" err="1"/>
                        <a:t>reporting</a:t>
                      </a:r>
                      <a:r>
                        <a:rPr lang="pl-PL" sz="1200" b="0" dirty="0"/>
                        <a:t>, </a:t>
                      </a:r>
                    </a:p>
                    <a:p>
                      <a:pPr marL="285750" indent="-285750">
                        <a:buFont typeface="Wingdings" panose="05000000000000000000" pitchFamily="2" charset="2"/>
                        <a:buChar char="ü"/>
                      </a:pPr>
                      <a:r>
                        <a:rPr lang="pl-PL" sz="1200" b="0" dirty="0" err="1"/>
                        <a:t>supporting</a:t>
                      </a:r>
                      <a:r>
                        <a:rPr lang="pl-PL" sz="1200" b="0" dirty="0"/>
                        <a:t> </a:t>
                      </a:r>
                      <a:r>
                        <a:rPr lang="pl-PL" sz="1200" b="0" dirty="0" err="1"/>
                        <a:t>managers</a:t>
                      </a:r>
                      <a:r>
                        <a:rPr lang="pl-PL" sz="1200" b="0" dirty="0"/>
                        <a:t> in </a:t>
                      </a:r>
                      <a:r>
                        <a:rPr lang="pl-PL" sz="1200" b="0" dirty="0" err="1"/>
                        <a:t>decision-making</a:t>
                      </a:r>
                      <a:r>
                        <a:rPr lang="pl-PL" sz="1200" b="0" dirty="0"/>
                        <a:t>, </a:t>
                      </a:r>
                      <a:r>
                        <a:rPr lang="pl-PL" sz="1200" b="0" dirty="0" err="1"/>
                        <a:t>analysing</a:t>
                      </a:r>
                      <a:r>
                        <a:rPr lang="pl-PL" sz="1200" b="0" dirty="0"/>
                        <a:t> and </a:t>
                      </a:r>
                      <a:r>
                        <a:rPr lang="pl-PL" sz="1200" b="0" dirty="0" err="1"/>
                        <a:t>proposing</a:t>
                      </a:r>
                      <a:r>
                        <a:rPr lang="pl-PL" sz="1200" b="0" dirty="0"/>
                        <a:t> </a:t>
                      </a:r>
                      <a:r>
                        <a:rPr lang="pl-PL" sz="1200" b="0" dirty="0" err="1"/>
                        <a:t>changes</a:t>
                      </a:r>
                      <a:endParaRPr lang="pl-PL" sz="1200" b="0" dirty="0"/>
                    </a:p>
                    <a:p>
                      <a:pPr marL="285750" indent="-285750">
                        <a:buFont typeface="Wingdings" panose="05000000000000000000" pitchFamily="2" charset="2"/>
                        <a:buChar char="ü"/>
                      </a:pPr>
                      <a:r>
                        <a:rPr lang="pl-PL" sz="1200" b="0" dirty="0" err="1"/>
                        <a:t>ceate</a:t>
                      </a:r>
                      <a:r>
                        <a:rPr lang="pl-PL" sz="1200" b="0" dirty="0"/>
                        <a:t> </a:t>
                      </a:r>
                      <a:r>
                        <a:rPr lang="pl-PL" sz="1200" b="0" dirty="0" err="1"/>
                        <a:t>people</a:t>
                      </a:r>
                      <a:r>
                        <a:rPr lang="pl-PL" sz="1200" b="0" dirty="0"/>
                        <a:t> </a:t>
                      </a:r>
                      <a:r>
                        <a:rPr lang="pl-PL" sz="1200" b="0" dirty="0" err="1"/>
                        <a:t>first</a:t>
                      </a:r>
                      <a:r>
                        <a:rPr lang="pl-PL" sz="1200" b="0" dirty="0"/>
                        <a:t> </a:t>
                      </a:r>
                      <a:r>
                        <a:rPr lang="pl-PL" sz="1200" b="0" dirty="0" err="1"/>
                        <a:t>culture</a:t>
                      </a:r>
                      <a:endParaRPr lang="pl-PL" sz="1200" b="0" dirty="0"/>
                    </a:p>
                    <a:p>
                      <a:pPr marL="285750" indent="-285750">
                        <a:buFont typeface="Wingdings" panose="05000000000000000000" pitchFamily="2" charset="2"/>
                        <a:buChar char="ü"/>
                      </a:pPr>
                      <a:r>
                        <a:rPr lang="en-US" sz="1200" dirty="0"/>
                        <a:t>listen to the voices of employees, involve them in activities</a:t>
                      </a:r>
                      <a:r>
                        <a:rPr lang="pl-PL" sz="1200" dirty="0"/>
                        <a: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200" dirty="0"/>
                        <a:t>invite them to participate in projects, test new solutions as part of pilot projects, change = resistance, choose solutions that minimize it</a:t>
                      </a:r>
                    </a:p>
                    <a:p>
                      <a:pPr marL="285750" indent="-285750">
                        <a:buFont typeface="Wingdings" panose="05000000000000000000" pitchFamily="2" charset="2"/>
                        <a:buChar char="ü"/>
                      </a:pPr>
                      <a:endParaRPr lang="pl-PL" sz="1200" b="0" dirty="0"/>
                    </a:p>
                  </a:txBody>
                  <a:tcPr/>
                </a:tc>
                <a:tc>
                  <a:txBody>
                    <a:bodyPr/>
                    <a:lstStyle/>
                    <a:p>
                      <a:r>
                        <a:rPr lang="pl-PL" sz="1200" b="0" dirty="0"/>
                        <a:t>m</a:t>
                      </a:r>
                      <a:r>
                        <a:rPr lang="en-US" sz="1200" b="0" dirty="0" err="1"/>
                        <a:t>atching</a:t>
                      </a:r>
                      <a:r>
                        <a:rPr lang="en-US" sz="1200" b="0" dirty="0"/>
                        <a:t> skills to the specific tasks within the team</a:t>
                      </a:r>
                      <a:endParaRPr lang="pl-PL" sz="1200" b="0" dirty="0"/>
                    </a:p>
                  </a:txBody>
                  <a:tcPr/>
                </a:tc>
                <a:extLst>
                  <a:ext uri="{0D108BD9-81ED-4DB2-BD59-A6C34878D82A}">
                    <a16:rowId xmlns:a16="http://schemas.microsoft.com/office/drawing/2014/main" val="2816524344"/>
                  </a:ext>
                </a:extLst>
              </a:tr>
              <a:tr h="370840">
                <a:tc>
                  <a:txBody>
                    <a:bodyPr/>
                    <a:lstStyle/>
                    <a:p>
                      <a:r>
                        <a:rPr lang="pl-PL" sz="1200" b="0" dirty="0" err="1"/>
                        <a:t>Onboarding</a:t>
                      </a:r>
                      <a:r>
                        <a:rPr lang="pl-PL" sz="1200" b="0" dirty="0"/>
                        <a:t> </a:t>
                      </a:r>
                    </a:p>
                  </a:txBody>
                  <a:tcPr/>
                </a:tc>
                <a:tc vMerge="1">
                  <a:txBody>
                    <a:bodyPr/>
                    <a:lstStyle/>
                    <a:p>
                      <a:endParaRPr lang="pl-PL" sz="1400" b="0" dirty="0"/>
                    </a:p>
                  </a:txBody>
                  <a:tcPr/>
                </a:tc>
                <a:tc>
                  <a:txBody>
                    <a:bodyPr/>
                    <a:lstStyle/>
                    <a:p>
                      <a:r>
                        <a:rPr lang="en-US" sz="1200" b="0" dirty="0"/>
                        <a:t>creating a positive working atmosphere and conditions conducive to work and development</a:t>
                      </a:r>
                      <a:endParaRPr lang="pl-PL" sz="1200" b="0" dirty="0"/>
                    </a:p>
                  </a:txBody>
                  <a:tcPr/>
                </a:tc>
                <a:extLst>
                  <a:ext uri="{0D108BD9-81ED-4DB2-BD59-A6C34878D82A}">
                    <a16:rowId xmlns:a16="http://schemas.microsoft.com/office/drawing/2014/main" val="2925307124"/>
                  </a:ext>
                </a:extLst>
              </a:tr>
              <a:tr h="5337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b="0" dirty="0" err="1"/>
                        <a:t>Assessment</a:t>
                      </a:r>
                      <a:endParaRPr lang="pl-PL" sz="1200" b="0" dirty="0"/>
                    </a:p>
                  </a:txBody>
                  <a:tcPr/>
                </a:tc>
                <a:tc vMerge="1">
                  <a:txBody>
                    <a:bodyPr/>
                    <a:lstStyle/>
                    <a:p>
                      <a:endParaRPr lang="pl-PL" sz="14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providing regular feedback, highlighting strengths, addressing weaknesses</a:t>
                      </a:r>
                      <a:endParaRPr lang="pl-PL" sz="1200" b="0" dirty="0"/>
                    </a:p>
                    <a:p>
                      <a:endParaRPr lang="pl-PL" sz="1200" b="0" dirty="0"/>
                    </a:p>
                  </a:txBody>
                  <a:tcPr/>
                </a:tc>
                <a:extLst>
                  <a:ext uri="{0D108BD9-81ED-4DB2-BD59-A6C34878D82A}">
                    <a16:rowId xmlns:a16="http://schemas.microsoft.com/office/drawing/2014/main" val="1659636325"/>
                  </a:ext>
                </a:extLst>
              </a:tr>
              <a:tr h="5686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b="0" dirty="0"/>
                        <a:t>Development</a:t>
                      </a:r>
                    </a:p>
                  </a:txBody>
                  <a:tcPr/>
                </a:tc>
                <a:tc vMerge="1">
                  <a:txBody>
                    <a:bodyPr/>
                    <a:lstStyle/>
                    <a:p>
                      <a:endParaRPr lang="pl-PL"/>
                    </a:p>
                  </a:txBody>
                  <a:tcPr/>
                </a:tc>
                <a:tc>
                  <a:txBody>
                    <a:bodyPr/>
                    <a:lstStyle/>
                    <a:p>
                      <a:r>
                        <a:rPr lang="en-US" sz="1200" b="0" dirty="0"/>
                        <a:t>developing strengths, </a:t>
                      </a:r>
                      <a:r>
                        <a:rPr lang="en-US" sz="1200" b="0" dirty="0" err="1"/>
                        <a:t>utilising</a:t>
                      </a:r>
                      <a:r>
                        <a:rPr lang="en-US" sz="1200" b="0" dirty="0"/>
                        <a:t> various forms of professional development appropriate to the level of development</a:t>
                      </a:r>
                      <a:endParaRPr lang="pl-PL" sz="1200" b="0" dirty="0"/>
                    </a:p>
                  </a:txBody>
                  <a:tcPr/>
                </a:tc>
                <a:extLst>
                  <a:ext uri="{0D108BD9-81ED-4DB2-BD59-A6C34878D82A}">
                    <a16:rowId xmlns:a16="http://schemas.microsoft.com/office/drawing/2014/main" val="3896171385"/>
                  </a:ext>
                </a:extLst>
              </a:tr>
              <a:tr h="370840">
                <a:tc>
                  <a:txBody>
                    <a:bodyPr/>
                    <a:lstStyle/>
                    <a:p>
                      <a:r>
                        <a:rPr lang="pl-PL" sz="1200" b="0" dirty="0" err="1"/>
                        <a:t>Motivation</a:t>
                      </a:r>
                      <a:endParaRPr lang="pl-PL" sz="1200" b="0" dirty="0"/>
                    </a:p>
                  </a:txBody>
                  <a:tcPr/>
                </a:tc>
                <a:tc vMerge="1">
                  <a:txBody>
                    <a:bodyPr/>
                    <a:lstStyle/>
                    <a:p>
                      <a:endParaRPr lang="pl-PL" sz="1400" b="0" dirty="0"/>
                    </a:p>
                  </a:txBody>
                  <a:tcPr/>
                </a:tc>
                <a:tc>
                  <a:txBody>
                    <a:bodyPr/>
                    <a:lstStyle/>
                    <a:p>
                      <a:r>
                        <a:rPr lang="en-US" sz="1200" b="0" dirty="0"/>
                        <a:t>building commitment and loyalty to the </a:t>
                      </a:r>
                      <a:r>
                        <a:rPr lang="en-US" sz="1200" b="0" dirty="0" err="1"/>
                        <a:t>organisation</a:t>
                      </a:r>
                      <a:endParaRPr lang="pl-PL" sz="1200" b="0" dirty="0"/>
                    </a:p>
                  </a:txBody>
                  <a:tcPr/>
                </a:tc>
                <a:extLst>
                  <a:ext uri="{0D108BD9-81ED-4DB2-BD59-A6C34878D82A}">
                    <a16:rowId xmlns:a16="http://schemas.microsoft.com/office/drawing/2014/main" val="4853729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b="0" dirty="0"/>
                        <a:t>WLB, WB and </a:t>
                      </a:r>
                      <a:r>
                        <a:rPr lang="pl-PL" sz="1200" b="0" dirty="0" err="1"/>
                        <a:t>psychological</a:t>
                      </a:r>
                      <a:r>
                        <a:rPr lang="pl-PL" sz="1200" b="0" dirty="0"/>
                        <a:t> </a:t>
                      </a:r>
                      <a:r>
                        <a:rPr lang="pl-PL" sz="1200" b="0" dirty="0" err="1"/>
                        <a:t>safety</a:t>
                      </a:r>
                      <a:endParaRPr lang="pl-PL" sz="1200" b="0" dirty="0"/>
                    </a:p>
                    <a:p>
                      <a:endParaRPr lang="pl-PL" sz="1200" b="0" dirty="0"/>
                    </a:p>
                  </a:txBody>
                  <a:tcPr/>
                </a:tc>
                <a:tc vMerge="1">
                  <a:txBody>
                    <a:bodyPr/>
                    <a:lstStyle/>
                    <a:p>
                      <a:endParaRPr lang="pl-P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attentiveness and sensitivity to colleagues, courageous facing of difficult situations, including those related to mental health, sensitivity to equal treatment regardless of legally protected characteristics, honesty</a:t>
                      </a:r>
                    </a:p>
                    <a:p>
                      <a:endParaRPr lang="pl-PL" sz="1200" b="0" dirty="0"/>
                    </a:p>
                  </a:txBody>
                  <a:tcPr/>
                </a:tc>
                <a:extLst>
                  <a:ext uri="{0D108BD9-81ED-4DB2-BD59-A6C34878D82A}">
                    <a16:rowId xmlns:a16="http://schemas.microsoft.com/office/drawing/2014/main" val="3592997880"/>
                  </a:ext>
                </a:extLst>
              </a:tr>
              <a:tr h="370840">
                <a:tc>
                  <a:txBody>
                    <a:bodyPr/>
                    <a:lstStyle/>
                    <a:p>
                      <a:r>
                        <a:rPr lang="pl-PL" sz="1200" b="0" dirty="0" err="1"/>
                        <a:t>Other</a:t>
                      </a:r>
                      <a:endParaRPr lang="pl-PL" sz="1200" b="0" dirty="0"/>
                    </a:p>
                  </a:txBody>
                  <a:tcPr/>
                </a:tc>
                <a:tc vMerge="1">
                  <a:txBody>
                    <a:bodyPr/>
                    <a:lstStyle/>
                    <a:p>
                      <a:endParaRPr lang="pl-PL" sz="1400" b="0" dirty="0"/>
                    </a:p>
                  </a:txBody>
                  <a:tcPr/>
                </a:tc>
                <a:tc>
                  <a:txBody>
                    <a:bodyPr/>
                    <a:lstStyle/>
                    <a:p>
                      <a:r>
                        <a:rPr lang="pl-PL" sz="1200" b="0" dirty="0"/>
                        <a:t>b</a:t>
                      </a:r>
                      <a:r>
                        <a:rPr lang="en-US" sz="1200" b="0" dirty="0" err="1"/>
                        <a:t>eing</a:t>
                      </a:r>
                      <a:r>
                        <a:rPr lang="en-US" sz="1200" b="0" dirty="0"/>
                        <a:t> an inspiration for positive change and bold decisions; encouraging people to take on challenges; treating failures as lessons</a:t>
                      </a:r>
                      <a:endParaRPr lang="pl-PL" sz="1200" b="0" dirty="0"/>
                    </a:p>
                  </a:txBody>
                  <a:tcPr/>
                </a:tc>
                <a:extLst>
                  <a:ext uri="{0D108BD9-81ED-4DB2-BD59-A6C34878D82A}">
                    <a16:rowId xmlns:a16="http://schemas.microsoft.com/office/drawing/2014/main" val="2207498073"/>
                  </a:ext>
                </a:extLst>
              </a:tr>
            </a:tbl>
          </a:graphicData>
        </a:graphic>
      </p:graphicFrame>
    </p:spTree>
    <p:extLst>
      <p:ext uri="{BB962C8B-B14F-4D97-AF65-F5344CB8AC3E}">
        <p14:creationId xmlns:p14="http://schemas.microsoft.com/office/powerpoint/2010/main" val="17056883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B613D-EB84-EE54-C3FF-B79C2250465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0B91028-C368-3275-B445-772561B31D94}"/>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8A2875AE-96EB-BEB6-A820-9A8F190474B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DE011BF7-C038-319E-7E81-8AA7F4A0E893}"/>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470DC9CB-E64A-6CE6-FCF0-019CB317CD4F}"/>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EC496E4F-4261-403E-DA08-455E40F2B1EB}"/>
              </a:ext>
            </a:extLst>
          </p:cNvPr>
          <p:cNvSpPr>
            <a:spLocks noGrp="1"/>
          </p:cNvSpPr>
          <p:nvPr>
            <p:ph type="title"/>
          </p:nvPr>
        </p:nvSpPr>
        <p:spPr>
          <a:xfrm>
            <a:off x="457200" y="1052736"/>
            <a:ext cx="8229600" cy="998984"/>
          </a:xfrm>
        </p:spPr>
        <p:txBody>
          <a:bodyPr/>
          <a:lstStyle/>
          <a:p>
            <a:r>
              <a:rPr lang="sr-Latn-RS" dirty="0"/>
              <a:t>People management skills</a:t>
            </a:r>
          </a:p>
        </p:txBody>
      </p:sp>
      <p:sp>
        <p:nvSpPr>
          <p:cNvPr id="7" name="Content Placeholder 2">
            <a:extLst>
              <a:ext uri="{FF2B5EF4-FFF2-40B4-BE49-F238E27FC236}">
                <a16:creationId xmlns:a16="http://schemas.microsoft.com/office/drawing/2014/main" id="{55AC9CE2-6A3A-A3F4-FD4B-5CE7172DD975}"/>
              </a:ext>
            </a:extLst>
          </p:cNvPr>
          <p:cNvSpPr>
            <a:spLocks noGrp="1"/>
          </p:cNvSpPr>
          <p:nvPr>
            <p:ph idx="1"/>
          </p:nvPr>
        </p:nvSpPr>
        <p:spPr>
          <a:xfrm>
            <a:off x="457200" y="2204864"/>
            <a:ext cx="8229600" cy="3744416"/>
          </a:xfrm>
        </p:spPr>
        <p:txBody>
          <a:bodyPr>
            <a:normAutofit/>
          </a:bodyPr>
          <a:lstStyle/>
          <a:p>
            <a:r>
              <a:rPr lang="en-US" sz="2200" b="1" dirty="0"/>
              <a:t>Managing by performance</a:t>
            </a:r>
            <a:r>
              <a:rPr lang="pl-PL" sz="2200" b="1" dirty="0"/>
              <a:t> – </a:t>
            </a:r>
            <a:r>
              <a:rPr lang="pl-PL" sz="2200" dirty="0" err="1"/>
              <a:t>emphesizes</a:t>
            </a:r>
            <a:r>
              <a:rPr lang="pl-PL" sz="2200" dirty="0"/>
              <a:t> </a:t>
            </a:r>
            <a:r>
              <a:rPr lang="pl-PL" sz="2200" dirty="0" err="1"/>
              <a:t>results</a:t>
            </a:r>
            <a:r>
              <a:rPr lang="pl-PL" sz="2200" dirty="0"/>
              <a:t> </a:t>
            </a:r>
            <a:r>
              <a:rPr lang="pl-PL" sz="2200" dirty="0" err="1"/>
              <a:t>over</a:t>
            </a:r>
            <a:r>
              <a:rPr lang="pl-PL" sz="2200" dirty="0"/>
              <a:t> </a:t>
            </a:r>
            <a:r>
              <a:rPr lang="pl-PL" sz="2200" dirty="0" err="1"/>
              <a:t>hours</a:t>
            </a:r>
            <a:r>
              <a:rPr lang="pl-PL" sz="2200" dirty="0"/>
              <a:t> </a:t>
            </a:r>
            <a:r>
              <a:rPr lang="pl-PL" sz="2200" dirty="0" err="1"/>
              <a:t>or</a:t>
            </a:r>
            <a:r>
              <a:rPr lang="pl-PL" sz="2200" dirty="0"/>
              <a:t> </a:t>
            </a:r>
            <a:r>
              <a:rPr lang="pl-PL" sz="2200" dirty="0" err="1"/>
              <a:t>presence</a:t>
            </a:r>
            <a:r>
              <a:rPr lang="pl-PL" sz="2200" dirty="0"/>
              <a:t> by </a:t>
            </a:r>
            <a:r>
              <a:rPr lang="pl-PL" sz="2200" dirty="0" err="1"/>
              <a:t>setting</a:t>
            </a:r>
            <a:r>
              <a:rPr lang="pl-PL" sz="2200" dirty="0"/>
              <a:t> </a:t>
            </a:r>
            <a:r>
              <a:rPr lang="pl-PL" sz="2200" dirty="0" err="1"/>
              <a:t>clear</a:t>
            </a:r>
            <a:r>
              <a:rPr lang="pl-PL" sz="2200" dirty="0"/>
              <a:t> performance </a:t>
            </a:r>
            <a:r>
              <a:rPr lang="pl-PL" sz="2200" dirty="0" err="1"/>
              <a:t>metrics</a:t>
            </a:r>
            <a:endParaRPr lang="pl-PL" sz="2200" dirty="0"/>
          </a:p>
          <a:p>
            <a:r>
              <a:rPr lang="pl-PL" sz="2200" b="1" dirty="0"/>
              <a:t>Planning – </a:t>
            </a:r>
            <a:r>
              <a:rPr lang="pl-PL" sz="2200" dirty="0" err="1"/>
              <a:t>crucial</a:t>
            </a:r>
            <a:r>
              <a:rPr lang="pl-PL" sz="2200" dirty="0"/>
              <a:t> for </a:t>
            </a:r>
            <a:r>
              <a:rPr lang="pl-PL" sz="2200" dirty="0" err="1"/>
              <a:t>staying</a:t>
            </a:r>
            <a:r>
              <a:rPr lang="pl-PL" sz="2200" dirty="0"/>
              <a:t> </a:t>
            </a:r>
            <a:r>
              <a:rPr lang="pl-PL" sz="2200" dirty="0" err="1"/>
              <a:t>organized</a:t>
            </a:r>
            <a:r>
              <a:rPr lang="pl-PL" sz="2200" dirty="0"/>
              <a:t>, </a:t>
            </a:r>
            <a:r>
              <a:rPr lang="pl-PL" sz="2200" dirty="0" err="1"/>
              <a:t>proritizing</a:t>
            </a:r>
            <a:r>
              <a:rPr lang="pl-PL" sz="2200" dirty="0"/>
              <a:t> </a:t>
            </a:r>
            <a:r>
              <a:rPr lang="pl-PL" sz="2200" dirty="0" err="1"/>
              <a:t>employee</a:t>
            </a:r>
            <a:r>
              <a:rPr lang="pl-PL" sz="2200" dirty="0"/>
              <a:t> </a:t>
            </a:r>
            <a:r>
              <a:rPr lang="pl-PL" sz="2200" dirty="0" err="1"/>
              <a:t>workload</a:t>
            </a:r>
            <a:r>
              <a:rPr lang="pl-PL" sz="2200" dirty="0"/>
              <a:t> and </a:t>
            </a:r>
            <a:r>
              <a:rPr lang="pl-PL" sz="2200" dirty="0" err="1"/>
              <a:t>managing</a:t>
            </a:r>
            <a:r>
              <a:rPr lang="pl-PL" sz="2200" dirty="0"/>
              <a:t> </a:t>
            </a:r>
            <a:r>
              <a:rPr lang="pl-PL" sz="2200" dirty="0" err="1"/>
              <a:t>changes</a:t>
            </a:r>
            <a:endParaRPr lang="pl-PL" sz="2200" dirty="0"/>
          </a:p>
          <a:p>
            <a:r>
              <a:rPr lang="pl-PL" sz="2200" b="1" dirty="0"/>
              <a:t>Mentoring </a:t>
            </a:r>
            <a:r>
              <a:rPr lang="pl-PL" sz="2200" dirty="0"/>
              <a:t>– </a:t>
            </a:r>
            <a:r>
              <a:rPr lang="pl-PL" sz="2200" dirty="0" err="1"/>
              <a:t>managers</a:t>
            </a:r>
            <a:r>
              <a:rPr lang="pl-PL" sz="2200" dirty="0"/>
              <a:t> mentoring </a:t>
            </a:r>
            <a:r>
              <a:rPr lang="pl-PL" sz="2200" dirty="0" err="1"/>
              <a:t>their</a:t>
            </a:r>
            <a:r>
              <a:rPr lang="pl-PL" sz="2200" dirty="0"/>
              <a:t> </a:t>
            </a:r>
            <a:r>
              <a:rPr lang="pl-PL" sz="2200" dirty="0" err="1"/>
              <a:t>employee</a:t>
            </a:r>
            <a:r>
              <a:rPr lang="pl-PL" sz="2200" dirty="0"/>
              <a:t> </a:t>
            </a:r>
            <a:r>
              <a:rPr lang="pl-PL" sz="2200" dirty="0" err="1"/>
              <a:t>boosts</a:t>
            </a:r>
            <a:r>
              <a:rPr lang="pl-PL" sz="2200" dirty="0"/>
              <a:t>, engagement and </a:t>
            </a:r>
            <a:r>
              <a:rPr lang="pl-PL" sz="2200" dirty="0" err="1"/>
              <a:t>retention</a:t>
            </a:r>
            <a:endParaRPr lang="pl-PL" sz="2200" dirty="0"/>
          </a:p>
          <a:p>
            <a:r>
              <a:rPr lang="pl-PL" sz="2200" b="1" dirty="0"/>
              <a:t>Problem-</a:t>
            </a:r>
            <a:r>
              <a:rPr lang="pl-PL" sz="2200" b="1" dirty="0" err="1"/>
              <a:t>solving</a:t>
            </a:r>
            <a:r>
              <a:rPr lang="pl-PL" sz="2200" b="1" dirty="0"/>
              <a:t> </a:t>
            </a:r>
            <a:r>
              <a:rPr lang="pl-PL" sz="2200" dirty="0"/>
              <a:t>– </a:t>
            </a:r>
            <a:r>
              <a:rPr lang="pl-PL" sz="2200" dirty="0" err="1"/>
              <a:t>critical</a:t>
            </a:r>
            <a:r>
              <a:rPr lang="pl-PL" sz="2200" dirty="0"/>
              <a:t> for </a:t>
            </a:r>
            <a:r>
              <a:rPr lang="pl-PL" sz="2200" dirty="0" err="1"/>
              <a:t>adaptavity</a:t>
            </a:r>
            <a:r>
              <a:rPr lang="pl-PL" sz="2200" dirty="0"/>
              <a:t> and </a:t>
            </a:r>
            <a:r>
              <a:rPr lang="pl-PL" sz="2200" dirty="0" err="1"/>
              <a:t>essntial</a:t>
            </a:r>
            <a:r>
              <a:rPr lang="pl-PL" sz="2200" dirty="0"/>
              <a:t> for </a:t>
            </a:r>
            <a:r>
              <a:rPr lang="pl-PL" sz="2200" dirty="0" err="1"/>
              <a:t>collaborative</a:t>
            </a:r>
            <a:r>
              <a:rPr lang="pl-PL" sz="2200" dirty="0"/>
              <a:t> </a:t>
            </a:r>
            <a:r>
              <a:rPr lang="pl-PL" sz="2200" dirty="0" err="1"/>
              <a:t>sollution</a:t>
            </a:r>
            <a:r>
              <a:rPr lang="pl-PL" sz="2200" dirty="0"/>
              <a:t> </a:t>
            </a:r>
            <a:r>
              <a:rPr lang="pl-PL" sz="2200" dirty="0" err="1"/>
              <a:t>finding</a:t>
            </a:r>
            <a:endParaRPr lang="pl-PL" sz="2200" dirty="0"/>
          </a:p>
          <a:p>
            <a:r>
              <a:rPr lang="pl-PL" sz="2200" b="1" dirty="0" err="1"/>
              <a:t>Communication</a:t>
            </a:r>
            <a:r>
              <a:rPr lang="pl-PL" sz="2200" dirty="0"/>
              <a:t> – </a:t>
            </a:r>
            <a:r>
              <a:rPr lang="pl-PL" sz="2200" dirty="0" err="1"/>
              <a:t>essential</a:t>
            </a:r>
            <a:r>
              <a:rPr lang="pl-PL" sz="2200" dirty="0"/>
              <a:t> for </a:t>
            </a:r>
            <a:r>
              <a:rPr lang="pl-PL" sz="2200" dirty="0" err="1"/>
              <a:t>ensuring</a:t>
            </a:r>
            <a:r>
              <a:rPr lang="pl-PL" sz="2200" dirty="0"/>
              <a:t> </a:t>
            </a:r>
            <a:r>
              <a:rPr lang="pl-PL" sz="2200" dirty="0" err="1"/>
              <a:t>clarity</a:t>
            </a:r>
            <a:r>
              <a:rPr lang="pl-PL" sz="2200" dirty="0"/>
              <a:t> and </a:t>
            </a:r>
            <a:r>
              <a:rPr lang="pl-PL" sz="2200" dirty="0" err="1"/>
              <a:t>building</a:t>
            </a:r>
            <a:r>
              <a:rPr lang="pl-PL" sz="2200" dirty="0"/>
              <a:t> trust, </a:t>
            </a:r>
            <a:r>
              <a:rPr lang="pl-PL" sz="2200" dirty="0" err="1"/>
              <a:t>relationship</a:t>
            </a:r>
            <a:r>
              <a:rPr lang="pl-PL" sz="2200" dirty="0"/>
              <a:t> and </a:t>
            </a:r>
            <a:r>
              <a:rPr lang="pl-PL" sz="2200" dirty="0" err="1"/>
              <a:t>motivation</a:t>
            </a:r>
            <a:endParaRPr lang="pl-PL" sz="2200" dirty="0"/>
          </a:p>
          <a:p>
            <a:endParaRPr lang="sr-Latn-RS" dirty="0"/>
          </a:p>
        </p:txBody>
      </p:sp>
    </p:spTree>
    <p:extLst>
      <p:ext uri="{BB962C8B-B14F-4D97-AF65-F5344CB8AC3E}">
        <p14:creationId xmlns:p14="http://schemas.microsoft.com/office/powerpoint/2010/main" val="13243267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DEAE7-2F16-3DCB-00C4-023A72C8B3E9}"/>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0A7F21D-F001-27B0-56C2-B4B5C3D120F8}"/>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7D30C339-34B3-031E-6B01-5ED1657A5213}"/>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2C6C16C0-66A8-D3D0-DD27-CB8288A4DE3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4D7734A3-240A-13B7-21C8-A4BA0084764C}"/>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A458DF57-9E34-5DB1-B6EF-5CCDA3C98E4B}"/>
              </a:ext>
            </a:extLst>
          </p:cNvPr>
          <p:cNvSpPr>
            <a:spLocks noGrp="1"/>
          </p:cNvSpPr>
          <p:nvPr>
            <p:ph type="title"/>
          </p:nvPr>
        </p:nvSpPr>
        <p:spPr>
          <a:xfrm>
            <a:off x="457200" y="1052736"/>
            <a:ext cx="8229600" cy="998984"/>
          </a:xfrm>
        </p:spPr>
        <p:txBody>
          <a:bodyPr/>
          <a:lstStyle/>
          <a:p>
            <a:r>
              <a:rPr lang="sr-Latn-RS" dirty="0"/>
              <a:t>People management skills</a:t>
            </a:r>
          </a:p>
        </p:txBody>
      </p:sp>
      <p:sp>
        <p:nvSpPr>
          <p:cNvPr id="7" name="Content Placeholder 2">
            <a:extLst>
              <a:ext uri="{FF2B5EF4-FFF2-40B4-BE49-F238E27FC236}">
                <a16:creationId xmlns:a16="http://schemas.microsoft.com/office/drawing/2014/main" id="{E1E56F7A-D9C9-6E98-6864-AD3C05A275E2}"/>
              </a:ext>
            </a:extLst>
          </p:cNvPr>
          <p:cNvSpPr>
            <a:spLocks noGrp="1"/>
          </p:cNvSpPr>
          <p:nvPr>
            <p:ph idx="1"/>
          </p:nvPr>
        </p:nvSpPr>
        <p:spPr>
          <a:xfrm>
            <a:off x="457200" y="2204864"/>
            <a:ext cx="8229600" cy="3744416"/>
          </a:xfrm>
        </p:spPr>
        <p:txBody>
          <a:bodyPr>
            <a:normAutofit/>
          </a:bodyPr>
          <a:lstStyle/>
          <a:p>
            <a:r>
              <a:rPr lang="pl-PL" sz="2000" b="1" dirty="0" err="1"/>
              <a:t>Giving</a:t>
            </a:r>
            <a:r>
              <a:rPr lang="pl-PL" sz="2000" b="1" dirty="0"/>
              <a:t> feedback </a:t>
            </a:r>
            <a:r>
              <a:rPr lang="pl-PL" sz="2000" dirty="0"/>
              <a:t>– </a:t>
            </a:r>
            <a:r>
              <a:rPr lang="pl-PL" sz="2000" dirty="0" err="1"/>
              <a:t>managers</a:t>
            </a:r>
            <a:r>
              <a:rPr lang="pl-PL" sz="2000" dirty="0"/>
              <a:t> </a:t>
            </a:r>
            <a:r>
              <a:rPr lang="pl-PL" sz="2000" dirty="0" err="1"/>
              <a:t>must</a:t>
            </a:r>
            <a:r>
              <a:rPr lang="pl-PL" sz="2000" dirty="0"/>
              <a:t> </a:t>
            </a:r>
            <a:r>
              <a:rPr lang="pl-PL" sz="2000" dirty="0" err="1"/>
              <a:t>adress</a:t>
            </a:r>
            <a:r>
              <a:rPr lang="pl-PL" sz="2000" dirty="0"/>
              <a:t> </a:t>
            </a:r>
            <a:r>
              <a:rPr lang="pl-PL" sz="2000" dirty="0" err="1"/>
              <a:t>both</a:t>
            </a:r>
            <a:r>
              <a:rPr lang="pl-PL" sz="2000" dirty="0"/>
              <a:t> </a:t>
            </a:r>
            <a:r>
              <a:rPr lang="pl-PL" sz="2000" dirty="0" err="1"/>
              <a:t>achievements</a:t>
            </a:r>
            <a:r>
              <a:rPr lang="pl-PL" sz="2000" dirty="0"/>
              <a:t> and </a:t>
            </a:r>
            <a:r>
              <a:rPr lang="pl-PL" sz="2000" dirty="0" err="1"/>
              <a:t>errors</a:t>
            </a:r>
            <a:r>
              <a:rPr lang="pl-PL" sz="2000" dirty="0"/>
              <a:t> </a:t>
            </a:r>
            <a:r>
              <a:rPr lang="pl-PL" sz="2000" dirty="0" err="1"/>
              <a:t>timely</a:t>
            </a:r>
            <a:r>
              <a:rPr lang="pl-PL" sz="2000" dirty="0"/>
              <a:t> to </a:t>
            </a:r>
            <a:r>
              <a:rPr lang="pl-PL" sz="2000" dirty="0" err="1"/>
              <a:t>maintain</a:t>
            </a:r>
            <a:r>
              <a:rPr lang="pl-PL" sz="2000" dirty="0"/>
              <a:t> team morale and </a:t>
            </a:r>
            <a:r>
              <a:rPr lang="pl-PL" sz="2000" dirty="0" err="1"/>
              <a:t>performence</a:t>
            </a:r>
            <a:endParaRPr lang="pl-PL" sz="2000" dirty="0"/>
          </a:p>
          <a:p>
            <a:r>
              <a:rPr lang="pl-PL" sz="2000" b="1" dirty="0" err="1"/>
              <a:t>Receiving</a:t>
            </a:r>
            <a:r>
              <a:rPr lang="pl-PL" sz="2000" b="1" dirty="0"/>
              <a:t> feedback </a:t>
            </a:r>
            <a:r>
              <a:rPr lang="pl-PL" sz="2000" dirty="0"/>
              <a:t>– </a:t>
            </a:r>
            <a:r>
              <a:rPr lang="pl-PL" sz="2000" dirty="0" err="1"/>
              <a:t>effective</a:t>
            </a:r>
            <a:r>
              <a:rPr lang="pl-PL" sz="2000" dirty="0"/>
              <a:t> </a:t>
            </a:r>
            <a:r>
              <a:rPr lang="pl-PL" sz="2000" dirty="0" err="1"/>
              <a:t>managers</a:t>
            </a:r>
            <a:r>
              <a:rPr lang="pl-PL" sz="2000" dirty="0"/>
              <a:t> </a:t>
            </a:r>
            <a:r>
              <a:rPr lang="pl-PL" sz="2000" dirty="0" err="1"/>
              <a:t>listen</a:t>
            </a:r>
            <a:r>
              <a:rPr lang="pl-PL" sz="2000" dirty="0"/>
              <a:t> and </a:t>
            </a:r>
            <a:r>
              <a:rPr lang="pl-PL" sz="2000" dirty="0" err="1"/>
              <a:t>adopt</a:t>
            </a:r>
            <a:r>
              <a:rPr lang="pl-PL" sz="2000" dirty="0"/>
              <a:t> </a:t>
            </a:r>
            <a:r>
              <a:rPr lang="pl-PL" sz="2000" dirty="0" err="1"/>
              <a:t>considering</a:t>
            </a:r>
            <a:r>
              <a:rPr lang="pl-PL" sz="2000" dirty="0"/>
              <a:t> </a:t>
            </a:r>
            <a:r>
              <a:rPr lang="pl-PL" sz="2000" dirty="0" err="1"/>
              <a:t>diverce</a:t>
            </a:r>
            <a:r>
              <a:rPr lang="pl-PL" sz="2000" dirty="0"/>
              <a:t> </a:t>
            </a:r>
            <a:r>
              <a:rPr lang="pl-PL" sz="2000" dirty="0" err="1"/>
              <a:t>communication</a:t>
            </a:r>
            <a:r>
              <a:rPr lang="pl-PL" sz="2000" dirty="0"/>
              <a:t> </a:t>
            </a:r>
            <a:r>
              <a:rPr lang="pl-PL" sz="2000" dirty="0" err="1"/>
              <a:t>preferences</a:t>
            </a:r>
            <a:endParaRPr lang="pl-PL" sz="2000" dirty="0"/>
          </a:p>
          <a:p>
            <a:r>
              <a:rPr lang="pl-PL" sz="2000" b="1" dirty="0" err="1"/>
              <a:t>Creativity</a:t>
            </a:r>
            <a:r>
              <a:rPr lang="pl-PL" sz="2000" b="1" dirty="0"/>
              <a:t> </a:t>
            </a:r>
            <a:r>
              <a:rPr lang="pl-PL" sz="2000" dirty="0"/>
              <a:t>– </a:t>
            </a:r>
            <a:r>
              <a:rPr lang="pl-PL" sz="2000" dirty="0" err="1"/>
              <a:t>innovating</a:t>
            </a:r>
            <a:r>
              <a:rPr lang="pl-PL" sz="2000" dirty="0"/>
              <a:t> and </a:t>
            </a:r>
            <a:r>
              <a:rPr lang="pl-PL" sz="2000" dirty="0" err="1"/>
              <a:t>welcoming</a:t>
            </a:r>
            <a:r>
              <a:rPr lang="pl-PL" sz="2000" dirty="0"/>
              <a:t> </a:t>
            </a:r>
            <a:r>
              <a:rPr lang="pl-PL" sz="2000" dirty="0" err="1"/>
              <a:t>new</a:t>
            </a:r>
            <a:r>
              <a:rPr lang="pl-PL" sz="2000" dirty="0"/>
              <a:t> management  </a:t>
            </a:r>
            <a:r>
              <a:rPr lang="pl-PL" sz="2000" dirty="0" err="1"/>
              <a:t>methods</a:t>
            </a:r>
            <a:endParaRPr lang="pl-PL" sz="2000" dirty="0"/>
          </a:p>
          <a:p>
            <a:r>
              <a:rPr lang="pl-PL" sz="2000" b="1" dirty="0" err="1"/>
              <a:t>Understanding</a:t>
            </a:r>
            <a:r>
              <a:rPr lang="pl-PL" sz="2000" b="1" dirty="0"/>
              <a:t> </a:t>
            </a:r>
            <a:r>
              <a:rPr lang="pl-PL" sz="2000" b="1" dirty="0" err="1"/>
              <a:t>stakeholders</a:t>
            </a:r>
            <a:r>
              <a:rPr lang="pl-PL" sz="2000" b="1" dirty="0"/>
              <a:t> </a:t>
            </a:r>
            <a:r>
              <a:rPr lang="pl-PL" sz="2000" dirty="0"/>
              <a:t>– </a:t>
            </a:r>
            <a:r>
              <a:rPr lang="pl-PL" sz="2000" dirty="0" err="1"/>
              <a:t>directing</a:t>
            </a:r>
            <a:r>
              <a:rPr lang="pl-PL" sz="2000" dirty="0"/>
              <a:t> team </a:t>
            </a:r>
            <a:r>
              <a:rPr lang="pl-PL" sz="2000" dirty="0" err="1"/>
              <a:t>efforts</a:t>
            </a:r>
            <a:r>
              <a:rPr lang="pl-PL" sz="2000" dirty="0"/>
              <a:t> </a:t>
            </a:r>
            <a:r>
              <a:rPr lang="pl-PL" sz="2000" dirty="0" err="1"/>
              <a:t>towards</a:t>
            </a:r>
            <a:r>
              <a:rPr lang="pl-PL" sz="2000" dirty="0"/>
              <a:t> </a:t>
            </a:r>
            <a:r>
              <a:rPr lang="pl-PL" sz="2000" dirty="0" err="1"/>
              <a:t>impactful</a:t>
            </a:r>
            <a:r>
              <a:rPr lang="pl-PL" sz="2000" dirty="0"/>
              <a:t> </a:t>
            </a:r>
            <a:r>
              <a:rPr lang="pl-PL" sz="2000" dirty="0" err="1"/>
              <a:t>goals</a:t>
            </a:r>
            <a:r>
              <a:rPr lang="pl-PL" sz="2000" dirty="0"/>
              <a:t> </a:t>
            </a:r>
            <a:r>
              <a:rPr lang="pl-PL" sz="2000" dirty="0" err="1"/>
              <a:t>while</a:t>
            </a:r>
            <a:r>
              <a:rPr lang="pl-PL" sz="2000" dirty="0"/>
              <a:t> </a:t>
            </a:r>
            <a:r>
              <a:rPr lang="pl-PL" sz="2000" dirty="0" err="1"/>
              <a:t>preventing</a:t>
            </a:r>
            <a:r>
              <a:rPr lang="pl-PL" sz="2000" dirty="0"/>
              <a:t> </a:t>
            </a:r>
            <a:r>
              <a:rPr lang="pl-PL" sz="2000" dirty="0" err="1"/>
              <a:t>conflicts</a:t>
            </a:r>
            <a:endParaRPr lang="pl-PL" sz="2000" dirty="0"/>
          </a:p>
          <a:p>
            <a:r>
              <a:rPr lang="pl-PL" sz="2000" b="1" dirty="0" err="1"/>
              <a:t>Emotional</a:t>
            </a:r>
            <a:r>
              <a:rPr lang="pl-PL" sz="2000" b="1" dirty="0"/>
              <a:t> </a:t>
            </a:r>
            <a:r>
              <a:rPr lang="pl-PL" sz="2000" b="1" dirty="0" err="1"/>
              <a:t>intelligence</a:t>
            </a:r>
            <a:r>
              <a:rPr lang="pl-PL" sz="2000" b="1" dirty="0"/>
              <a:t> </a:t>
            </a:r>
            <a:r>
              <a:rPr lang="pl-PL" sz="2000" dirty="0"/>
              <a:t>– </a:t>
            </a:r>
            <a:r>
              <a:rPr lang="pl-PL" sz="2000" dirty="0" err="1"/>
              <a:t>involves</a:t>
            </a:r>
            <a:r>
              <a:rPr lang="pl-PL" sz="2000" dirty="0"/>
              <a:t> </a:t>
            </a:r>
            <a:r>
              <a:rPr lang="pl-PL" sz="2000" dirty="0" err="1"/>
              <a:t>beeing</a:t>
            </a:r>
            <a:r>
              <a:rPr lang="pl-PL" sz="2000" dirty="0"/>
              <a:t> </a:t>
            </a:r>
            <a:r>
              <a:rPr lang="pl-PL" sz="2000" dirty="0" err="1"/>
              <a:t>observant</a:t>
            </a:r>
            <a:r>
              <a:rPr lang="pl-PL" sz="2000" dirty="0"/>
              <a:t>, </a:t>
            </a:r>
            <a:r>
              <a:rPr lang="pl-PL" sz="2000" dirty="0" err="1"/>
              <a:t>caring</a:t>
            </a:r>
            <a:r>
              <a:rPr lang="pl-PL" sz="2000" dirty="0"/>
              <a:t> for </a:t>
            </a:r>
            <a:r>
              <a:rPr lang="pl-PL" sz="2000" dirty="0" err="1"/>
              <a:t>employee</a:t>
            </a:r>
            <a:r>
              <a:rPr lang="pl-PL" sz="2000" dirty="0"/>
              <a:t> </a:t>
            </a:r>
            <a:r>
              <a:rPr lang="pl-PL" sz="2000" dirty="0" err="1"/>
              <a:t>well-beeing</a:t>
            </a:r>
            <a:r>
              <a:rPr lang="pl-PL" sz="2000" dirty="0"/>
              <a:t> and </a:t>
            </a:r>
            <a:r>
              <a:rPr lang="pl-PL" sz="2000" dirty="0" err="1"/>
              <a:t>self</a:t>
            </a:r>
            <a:r>
              <a:rPr lang="pl-PL" sz="2000" dirty="0"/>
              <a:t> </a:t>
            </a:r>
            <a:r>
              <a:rPr lang="pl-PL" sz="2000" dirty="0" err="1"/>
              <a:t>awerness</a:t>
            </a:r>
            <a:endParaRPr lang="sr-Latn-RS" sz="2000" dirty="0"/>
          </a:p>
        </p:txBody>
      </p:sp>
    </p:spTree>
    <p:extLst>
      <p:ext uri="{BB962C8B-B14F-4D97-AF65-F5344CB8AC3E}">
        <p14:creationId xmlns:p14="http://schemas.microsoft.com/office/powerpoint/2010/main" val="2272721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45C87-7803-ED53-6676-16E1535E4FD7}"/>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FC6CCD2-27DB-B24A-5A73-33C36DB0B310}"/>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6F19F196-9A1A-72B3-C85A-7B994C8DA730}"/>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2B534694-E8C0-15AD-E6EF-9DDF880811D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FA4553E9-41E9-89AE-6EEF-1E871EDA2111}"/>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AD6C9ED9-04DF-62E0-3009-5B2A78C7CCD4}"/>
              </a:ext>
            </a:extLst>
          </p:cNvPr>
          <p:cNvSpPr>
            <a:spLocks noGrp="1"/>
          </p:cNvSpPr>
          <p:nvPr>
            <p:ph type="title"/>
          </p:nvPr>
        </p:nvSpPr>
        <p:spPr>
          <a:xfrm>
            <a:off x="457200" y="1052736"/>
            <a:ext cx="8229600" cy="998984"/>
          </a:xfrm>
        </p:spPr>
        <p:txBody>
          <a:bodyPr/>
          <a:lstStyle/>
          <a:p>
            <a:r>
              <a:rPr lang="sr-Latn-RS" dirty="0"/>
              <a:t>Risks</a:t>
            </a:r>
          </a:p>
        </p:txBody>
      </p:sp>
      <p:sp>
        <p:nvSpPr>
          <p:cNvPr id="7" name="Content Placeholder 2">
            <a:extLst>
              <a:ext uri="{FF2B5EF4-FFF2-40B4-BE49-F238E27FC236}">
                <a16:creationId xmlns:a16="http://schemas.microsoft.com/office/drawing/2014/main" id="{3F9C908F-9156-1676-4045-FA85886C1A48}"/>
              </a:ext>
            </a:extLst>
          </p:cNvPr>
          <p:cNvSpPr>
            <a:spLocks noGrp="1"/>
          </p:cNvSpPr>
          <p:nvPr>
            <p:ph idx="1"/>
          </p:nvPr>
        </p:nvSpPr>
        <p:spPr>
          <a:xfrm>
            <a:off x="489972" y="1986816"/>
            <a:ext cx="8229600" cy="3744416"/>
          </a:xfrm>
        </p:spPr>
        <p:txBody>
          <a:bodyPr>
            <a:normAutofit lnSpcReduction="10000"/>
          </a:bodyPr>
          <a:lstStyle/>
          <a:p>
            <a:r>
              <a:rPr lang="sr-Latn-RS" dirty="0"/>
              <a:t>Luck of time</a:t>
            </a:r>
          </a:p>
          <a:p>
            <a:r>
              <a:rPr lang="pl-PL" dirty="0"/>
              <a:t>L</a:t>
            </a:r>
            <a:r>
              <a:rPr lang="en-US" dirty="0"/>
              <a:t>ack of awareness of the importance of active people management</a:t>
            </a:r>
            <a:endParaRPr lang="pl-PL" dirty="0"/>
          </a:p>
          <a:p>
            <a:r>
              <a:rPr lang="pl-PL" dirty="0"/>
              <a:t>A</a:t>
            </a:r>
            <a:r>
              <a:rPr lang="en-US" dirty="0" err="1"/>
              <a:t>ssessment</a:t>
            </a:r>
            <a:r>
              <a:rPr lang="en-US" dirty="0"/>
              <a:t> primarily through the lens of achieving targets rather than the way people are managed</a:t>
            </a:r>
            <a:endParaRPr lang="sr-Latn-RS" dirty="0"/>
          </a:p>
          <a:p>
            <a:r>
              <a:rPr lang="sr-Latn-RS" dirty="0"/>
              <a:t>Luck of competencies</a:t>
            </a:r>
          </a:p>
        </p:txBody>
      </p:sp>
    </p:spTree>
    <p:extLst>
      <p:ext uri="{BB962C8B-B14F-4D97-AF65-F5344CB8AC3E}">
        <p14:creationId xmlns:p14="http://schemas.microsoft.com/office/powerpoint/2010/main" val="14994840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60360-AFC9-9ED1-67DF-AD9B43F07EF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AB53127-6E3E-5233-D594-954396786563}"/>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2743782D-15F8-D02D-B4EA-C02A9ADFE267}"/>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5EF4A73A-66D1-2ED5-B79B-0FE4DA70CBC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A4C48188-6585-5655-520E-7EACC7D42FEC}"/>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786C484C-4D22-3402-5301-DE551289DE68}"/>
              </a:ext>
            </a:extLst>
          </p:cNvPr>
          <p:cNvSpPr>
            <a:spLocks noGrp="1"/>
          </p:cNvSpPr>
          <p:nvPr>
            <p:ph type="title"/>
          </p:nvPr>
        </p:nvSpPr>
        <p:spPr>
          <a:xfrm>
            <a:off x="457200" y="1052736"/>
            <a:ext cx="8229600" cy="998984"/>
          </a:xfrm>
        </p:spPr>
        <p:txBody>
          <a:bodyPr/>
          <a:lstStyle/>
          <a:p>
            <a:r>
              <a:rPr lang="sr-Latn-RS" dirty="0"/>
              <a:t>Opportunities</a:t>
            </a:r>
          </a:p>
        </p:txBody>
      </p:sp>
      <p:sp>
        <p:nvSpPr>
          <p:cNvPr id="7" name="Content Placeholder 2">
            <a:extLst>
              <a:ext uri="{FF2B5EF4-FFF2-40B4-BE49-F238E27FC236}">
                <a16:creationId xmlns:a16="http://schemas.microsoft.com/office/drawing/2014/main" id="{8532FE81-5B72-4488-1BB3-165764A19B64}"/>
              </a:ext>
            </a:extLst>
          </p:cNvPr>
          <p:cNvSpPr>
            <a:spLocks noGrp="1"/>
          </p:cNvSpPr>
          <p:nvPr>
            <p:ph idx="1"/>
          </p:nvPr>
        </p:nvSpPr>
        <p:spPr>
          <a:xfrm>
            <a:off x="457200" y="2204864"/>
            <a:ext cx="8229600" cy="3744416"/>
          </a:xfrm>
        </p:spPr>
        <p:txBody>
          <a:bodyPr>
            <a:normAutofit fontScale="92500" lnSpcReduction="10000"/>
          </a:bodyPr>
          <a:lstStyle/>
          <a:p>
            <a:r>
              <a:rPr lang="pl-PL" dirty="0"/>
              <a:t>M</a:t>
            </a:r>
            <a:r>
              <a:rPr lang="en-US" dirty="0" err="1"/>
              <a:t>anagers</a:t>
            </a:r>
            <a:r>
              <a:rPr lang="en-US" dirty="0"/>
              <a:t> and employees represent generations that are increasingly aware of the importance of people management</a:t>
            </a:r>
            <a:endParaRPr lang="pl-PL" dirty="0"/>
          </a:p>
          <a:p>
            <a:r>
              <a:rPr lang="en-US" dirty="0"/>
              <a:t>A trend towards using artificial intelligence for repetitive tasks, freeing up time for other activities (including people management)</a:t>
            </a:r>
            <a:endParaRPr lang="pl-PL" dirty="0"/>
          </a:p>
          <a:p>
            <a:r>
              <a:rPr lang="en-US" dirty="0"/>
              <a:t>Wide availability of materials and tools to support development in this area</a:t>
            </a:r>
            <a:endParaRPr lang="sr-Latn-RS" dirty="0"/>
          </a:p>
        </p:txBody>
      </p:sp>
    </p:spTree>
    <p:extLst>
      <p:ext uri="{BB962C8B-B14F-4D97-AF65-F5344CB8AC3E}">
        <p14:creationId xmlns:p14="http://schemas.microsoft.com/office/powerpoint/2010/main" val="9301698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8CDCC-2D21-F323-05BE-4E45A0026E99}"/>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BF30B0C5-358A-1C71-3AE5-94C52D82F52E}"/>
              </a:ext>
            </a:extLst>
          </p:cNvPr>
          <p:cNvSpPr>
            <a:spLocks noGrp="1"/>
          </p:cNvSpPr>
          <p:nvPr>
            <p:ph idx="1"/>
          </p:nvPr>
        </p:nvSpPr>
        <p:spPr/>
        <p:txBody>
          <a:bodyPr/>
          <a:lstStyle/>
          <a:p>
            <a:pPr marL="0" indent="0" algn="ctr">
              <a:buNone/>
            </a:pPr>
            <a:r>
              <a:rPr lang="pl-PL" b="1" dirty="0" err="1"/>
              <a:t>Discussion</a:t>
            </a:r>
            <a:endParaRPr lang="pl-PL" b="1" dirty="0"/>
          </a:p>
          <a:p>
            <a:pPr marL="0" indent="0" algn="ctr">
              <a:buNone/>
            </a:pPr>
            <a:r>
              <a:rPr lang="pl-PL" i="1" dirty="0"/>
              <a:t>How </a:t>
            </a:r>
            <a:r>
              <a:rPr lang="pl-PL" i="1" dirty="0" err="1"/>
              <a:t>it</a:t>
            </a:r>
            <a:r>
              <a:rPr lang="pl-PL" i="1" dirty="0"/>
              <a:t> </a:t>
            </a:r>
            <a:r>
              <a:rPr lang="pl-PL" i="1" dirty="0" err="1"/>
              <a:t>is</a:t>
            </a:r>
            <a:r>
              <a:rPr lang="pl-PL" i="1" dirty="0"/>
              <a:t> in </a:t>
            </a:r>
            <a:r>
              <a:rPr lang="pl-PL" i="1" dirty="0" err="1"/>
              <a:t>your</a:t>
            </a:r>
            <a:r>
              <a:rPr lang="pl-PL" i="1" dirty="0"/>
              <a:t> </a:t>
            </a:r>
            <a:r>
              <a:rPr lang="pl-PL" i="1" dirty="0" err="1"/>
              <a:t>organizations</a:t>
            </a:r>
            <a:r>
              <a:rPr lang="pl-PL" i="1" dirty="0"/>
              <a:t>?</a:t>
            </a:r>
          </a:p>
          <a:p>
            <a:pPr marL="0" indent="0" algn="ctr">
              <a:buNone/>
            </a:pPr>
            <a:r>
              <a:rPr lang="pl-PL" i="1" dirty="0" err="1"/>
              <a:t>Are</a:t>
            </a:r>
            <a:r>
              <a:rPr lang="pl-PL" i="1" dirty="0"/>
              <a:t> </a:t>
            </a:r>
            <a:r>
              <a:rPr lang="pl-PL" i="1" dirty="0" err="1"/>
              <a:t>managers</a:t>
            </a:r>
            <a:r>
              <a:rPr lang="pl-PL" i="1" dirty="0"/>
              <a:t> </a:t>
            </a:r>
            <a:r>
              <a:rPr lang="pl-PL" i="1" dirty="0" err="1"/>
              <a:t>involed</a:t>
            </a:r>
            <a:r>
              <a:rPr lang="pl-PL" i="1" dirty="0"/>
              <a:t> in HRM?</a:t>
            </a:r>
          </a:p>
          <a:p>
            <a:pPr marL="0" indent="0" algn="ctr">
              <a:buNone/>
            </a:pPr>
            <a:endParaRPr lang="pl-PL" dirty="0"/>
          </a:p>
          <a:p>
            <a:pPr marL="0" indent="0" algn="ctr">
              <a:buNone/>
            </a:pPr>
            <a:endParaRPr lang="pl-PL" b="1" dirty="0"/>
          </a:p>
        </p:txBody>
      </p:sp>
      <p:sp>
        <p:nvSpPr>
          <p:cNvPr id="3" name="Symbol zastępczy numeru slajdu 2">
            <a:extLst>
              <a:ext uri="{FF2B5EF4-FFF2-40B4-BE49-F238E27FC236}">
                <a16:creationId xmlns:a16="http://schemas.microsoft.com/office/drawing/2014/main" id="{D8F2D36F-1F54-779A-8A68-748CE4712376}"/>
              </a:ext>
            </a:extLst>
          </p:cNvPr>
          <p:cNvSpPr>
            <a:spLocks noGrp="1"/>
          </p:cNvSpPr>
          <p:nvPr>
            <p:ph type="sldNum" sz="quarter" idx="10"/>
          </p:nvPr>
        </p:nvSpPr>
        <p:spPr/>
        <p:txBody>
          <a:bodyPr/>
          <a:lstStyle/>
          <a:p>
            <a:fld id="{AFA52AC9-F381-4421-8329-F765C8404DD7}" type="slidenum">
              <a:rPr lang="en-US" smtClean="0"/>
              <a:t>57</a:t>
            </a:fld>
            <a:endParaRPr lang="en-US" dirty="0"/>
          </a:p>
        </p:txBody>
      </p:sp>
    </p:spTree>
    <p:extLst>
      <p:ext uri="{BB962C8B-B14F-4D97-AF65-F5344CB8AC3E}">
        <p14:creationId xmlns:p14="http://schemas.microsoft.com/office/powerpoint/2010/main" val="35151242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D6779-B088-8BA6-2C04-FEC3B4BB6F66}"/>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6BF3911D-98CA-74AD-B56A-7D0A1073D748}"/>
              </a:ext>
            </a:extLst>
          </p:cNvPr>
          <p:cNvSpPr>
            <a:spLocks noGrp="1"/>
          </p:cNvSpPr>
          <p:nvPr>
            <p:ph idx="1"/>
          </p:nvPr>
        </p:nvSpPr>
        <p:spPr/>
        <p:txBody>
          <a:bodyPr/>
          <a:lstStyle/>
          <a:p>
            <a:pPr marL="0" indent="0" algn="ctr">
              <a:buNone/>
            </a:pPr>
            <a:r>
              <a:rPr lang="en-US" b="1" dirty="0"/>
              <a:t>Job description as a tool for integrating HR processes (recruitment, assessment, development, motivation) 	</a:t>
            </a:r>
          </a:p>
          <a:p>
            <a:pPr marL="0" indent="0" algn="ctr">
              <a:buNone/>
            </a:pPr>
            <a:endParaRPr lang="pl-PL" b="1" i="1" dirty="0"/>
          </a:p>
        </p:txBody>
      </p:sp>
      <p:sp>
        <p:nvSpPr>
          <p:cNvPr id="3" name="Symbol zastępczy numeru slajdu 2">
            <a:extLst>
              <a:ext uri="{FF2B5EF4-FFF2-40B4-BE49-F238E27FC236}">
                <a16:creationId xmlns:a16="http://schemas.microsoft.com/office/drawing/2014/main" id="{67134588-0203-9051-4214-33A300E809E8}"/>
              </a:ext>
            </a:extLst>
          </p:cNvPr>
          <p:cNvSpPr>
            <a:spLocks noGrp="1"/>
          </p:cNvSpPr>
          <p:nvPr>
            <p:ph type="sldNum" sz="quarter" idx="10"/>
          </p:nvPr>
        </p:nvSpPr>
        <p:spPr/>
        <p:txBody>
          <a:bodyPr/>
          <a:lstStyle/>
          <a:p>
            <a:fld id="{AFA52AC9-F381-4421-8329-F765C8404DD7}" type="slidenum">
              <a:rPr lang="en-US" smtClean="0"/>
              <a:t>58</a:t>
            </a:fld>
            <a:endParaRPr lang="en-US" dirty="0"/>
          </a:p>
        </p:txBody>
      </p:sp>
    </p:spTree>
    <p:extLst>
      <p:ext uri="{BB962C8B-B14F-4D97-AF65-F5344CB8AC3E}">
        <p14:creationId xmlns:p14="http://schemas.microsoft.com/office/powerpoint/2010/main" val="35967259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563D-864C-9BAA-5D6D-591EC14AF6B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7976EA6-6BD4-5E68-7444-4D8DA42CA4DD}"/>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2CDB84B3-1FC4-20D8-1533-ADF822554C99}"/>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EE7D25B6-977B-B3DF-7DD6-391CBF3B604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3834457A-1FC8-445E-07DB-D787A0391CAB}"/>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DA4400E8-AC06-B81C-F474-74714EF82CA2}"/>
              </a:ext>
            </a:extLst>
          </p:cNvPr>
          <p:cNvSpPr>
            <a:spLocks noGrp="1"/>
          </p:cNvSpPr>
          <p:nvPr>
            <p:ph type="title"/>
          </p:nvPr>
        </p:nvSpPr>
        <p:spPr>
          <a:xfrm>
            <a:off x="457200" y="1052736"/>
            <a:ext cx="8229600" cy="498899"/>
          </a:xfrm>
        </p:spPr>
        <p:txBody>
          <a:bodyPr>
            <a:normAutofit fontScale="90000"/>
          </a:bodyPr>
          <a:lstStyle/>
          <a:p>
            <a:br>
              <a:rPr lang="pl-PL" dirty="0"/>
            </a:br>
            <a:r>
              <a:rPr lang="pl-PL" dirty="0"/>
              <a:t>Job </a:t>
            </a:r>
            <a:r>
              <a:rPr lang="pl-PL" dirty="0" err="1"/>
              <a:t>description</a:t>
            </a:r>
            <a:r>
              <a:rPr lang="pl-PL" dirty="0"/>
              <a:t>- </a:t>
            </a:r>
            <a:r>
              <a:rPr lang="pl-PL" i="1" dirty="0" err="1"/>
              <a:t>what</a:t>
            </a:r>
            <a:r>
              <a:rPr lang="pl-PL" i="1" dirty="0"/>
              <a:t> and </a:t>
            </a:r>
            <a:r>
              <a:rPr lang="pl-PL" i="1" dirty="0" err="1"/>
              <a:t>what</a:t>
            </a:r>
            <a:r>
              <a:rPr lang="pl-PL" i="1" dirty="0"/>
              <a:t> for?</a:t>
            </a:r>
            <a:br>
              <a:rPr lang="pl-PL" dirty="0"/>
            </a:br>
            <a:endParaRPr lang="sr-Latn-RS" dirty="0"/>
          </a:p>
        </p:txBody>
      </p:sp>
      <p:sp>
        <p:nvSpPr>
          <p:cNvPr id="7" name="Content Placeholder 2">
            <a:extLst>
              <a:ext uri="{FF2B5EF4-FFF2-40B4-BE49-F238E27FC236}">
                <a16:creationId xmlns:a16="http://schemas.microsoft.com/office/drawing/2014/main" id="{6124AEC4-23B1-1B45-D8F3-8AEB0DCCE9ED}"/>
              </a:ext>
            </a:extLst>
          </p:cNvPr>
          <p:cNvSpPr>
            <a:spLocks noGrp="1"/>
          </p:cNvSpPr>
          <p:nvPr>
            <p:ph idx="1"/>
          </p:nvPr>
        </p:nvSpPr>
        <p:spPr>
          <a:xfrm>
            <a:off x="457200" y="1700808"/>
            <a:ext cx="8229600" cy="4248472"/>
          </a:xfrm>
        </p:spPr>
        <p:txBody>
          <a:bodyPr>
            <a:normAutofit fontScale="47500" lnSpcReduction="20000"/>
          </a:bodyPr>
          <a:lstStyle/>
          <a:p>
            <a:pPr marL="0" indent="0">
              <a:buNone/>
            </a:pPr>
            <a:r>
              <a:rPr lang="en-US" i="1" dirty="0"/>
              <a:t>What does this role involve and what is the employee responsible for?</a:t>
            </a:r>
            <a:endParaRPr lang="en-US" dirty="0"/>
          </a:p>
          <a:p>
            <a:r>
              <a:rPr lang="en-US" b="1" dirty="0"/>
              <a:t>Characteristics</a:t>
            </a:r>
          </a:p>
          <a:p>
            <a:pPr>
              <a:buFont typeface="Wingdings" panose="05000000000000000000" pitchFamily="2" charset="2"/>
              <a:buChar char="ü"/>
            </a:pPr>
            <a:r>
              <a:rPr lang="en-US" dirty="0"/>
              <a:t>It describes the </a:t>
            </a:r>
            <a:r>
              <a:rPr lang="en-US" b="1" dirty="0"/>
              <a:t>role</a:t>
            </a:r>
            <a:r>
              <a:rPr lang="en-US" dirty="0"/>
              <a:t>, not the person</a:t>
            </a:r>
          </a:p>
          <a:p>
            <a:pPr>
              <a:buFont typeface="Wingdings" panose="05000000000000000000" pitchFamily="2" charset="2"/>
              <a:buChar char="ü"/>
            </a:pPr>
            <a:r>
              <a:rPr lang="en-US" dirty="0"/>
              <a:t>It includes, amongst other things:</a:t>
            </a:r>
          </a:p>
          <a:p>
            <a:pPr>
              <a:buFont typeface="Wingdings" panose="05000000000000000000" pitchFamily="2" charset="2"/>
              <a:buChar char="Ø"/>
            </a:pPr>
            <a:r>
              <a:rPr lang="en-US" dirty="0"/>
              <a:t>job title</a:t>
            </a:r>
          </a:p>
          <a:p>
            <a:pPr>
              <a:buFont typeface="Wingdings" panose="05000000000000000000" pitchFamily="2" charset="2"/>
              <a:buChar char="Ø"/>
            </a:pPr>
            <a:r>
              <a:rPr lang="en-US" dirty="0"/>
              <a:t>purpose of the role</a:t>
            </a:r>
          </a:p>
          <a:p>
            <a:pPr>
              <a:buFont typeface="Wingdings" panose="05000000000000000000" pitchFamily="2" charset="2"/>
              <a:buChar char="Ø"/>
            </a:pPr>
            <a:r>
              <a:rPr lang="en-US" dirty="0"/>
              <a:t>scope of tasks and duties</a:t>
            </a:r>
          </a:p>
          <a:p>
            <a:pPr>
              <a:buFont typeface="Wingdings" panose="05000000000000000000" pitchFamily="2" charset="2"/>
              <a:buChar char="Ø"/>
            </a:pPr>
            <a:r>
              <a:rPr lang="en-US" dirty="0"/>
              <a:t>responsibilities</a:t>
            </a:r>
          </a:p>
          <a:p>
            <a:pPr>
              <a:buFont typeface="Wingdings" panose="05000000000000000000" pitchFamily="2" charset="2"/>
              <a:buChar char="Ø"/>
            </a:pPr>
            <a:r>
              <a:rPr lang="en-US" dirty="0"/>
              <a:t>position within the </a:t>
            </a:r>
            <a:r>
              <a:rPr lang="en-US" dirty="0" err="1"/>
              <a:t>organisation</a:t>
            </a:r>
            <a:r>
              <a:rPr lang="en-US" dirty="0"/>
              <a:t> (reporting lines, collaboration)</a:t>
            </a:r>
          </a:p>
          <a:p>
            <a:pPr>
              <a:buFont typeface="Wingdings" panose="05000000000000000000" pitchFamily="2" charset="2"/>
              <a:buChar char="Ø"/>
            </a:pPr>
            <a:r>
              <a:rPr lang="en-US" dirty="0"/>
              <a:t>decision-making authority</a:t>
            </a:r>
          </a:p>
          <a:p>
            <a:pPr>
              <a:buFont typeface="Wingdings" panose="05000000000000000000" pitchFamily="2" charset="2"/>
              <a:buChar char="Ø"/>
            </a:pPr>
            <a:r>
              <a:rPr lang="en-US" dirty="0"/>
              <a:t>working conditions</a:t>
            </a:r>
          </a:p>
          <a:p>
            <a:r>
              <a:rPr lang="en-US" b="1" dirty="0"/>
              <a:t>What is it for?</a:t>
            </a:r>
          </a:p>
          <a:p>
            <a:pPr>
              <a:buFont typeface="Wingdings" panose="05000000000000000000" pitchFamily="2" charset="2"/>
              <a:buChar char="ü"/>
            </a:pPr>
            <a:r>
              <a:rPr lang="en-US" dirty="0"/>
              <a:t>work </a:t>
            </a:r>
            <a:r>
              <a:rPr lang="en-US" dirty="0" err="1"/>
              <a:t>organisation</a:t>
            </a:r>
            <a:endParaRPr lang="en-US" dirty="0"/>
          </a:p>
          <a:p>
            <a:pPr>
              <a:buFont typeface="Wingdings" panose="05000000000000000000" pitchFamily="2" charset="2"/>
              <a:buChar char="ü"/>
            </a:pPr>
            <a:r>
              <a:rPr lang="en-US" dirty="0"/>
              <a:t>recruitment (scope of duties)</a:t>
            </a:r>
          </a:p>
          <a:p>
            <a:pPr>
              <a:buFont typeface="Wingdings" panose="05000000000000000000" pitchFamily="2" charset="2"/>
              <a:buChar char="ü"/>
            </a:pPr>
            <a:r>
              <a:rPr lang="en-US" dirty="0"/>
              <a:t>assessment of task performance</a:t>
            </a:r>
          </a:p>
          <a:p>
            <a:pPr>
              <a:buFont typeface="Wingdings" panose="05000000000000000000" pitchFamily="2" charset="2"/>
              <a:buChar char="ü"/>
            </a:pPr>
            <a:r>
              <a:rPr lang="en-US" dirty="0"/>
              <a:t>job evaluation</a:t>
            </a:r>
          </a:p>
          <a:p>
            <a:pPr>
              <a:buFont typeface="Wingdings" panose="05000000000000000000" pitchFamily="2" charset="2"/>
              <a:buChar char="ü"/>
            </a:pPr>
            <a:r>
              <a:rPr lang="en-US" dirty="0"/>
              <a:t>clarification of responsibilities</a:t>
            </a:r>
          </a:p>
          <a:p>
            <a:endParaRPr lang="sr-Latn-RS" dirty="0"/>
          </a:p>
        </p:txBody>
      </p:sp>
    </p:spTree>
    <p:extLst>
      <p:ext uri="{BB962C8B-B14F-4D97-AF65-F5344CB8AC3E}">
        <p14:creationId xmlns:p14="http://schemas.microsoft.com/office/powerpoint/2010/main" val="1731579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F4963-F3B4-D616-2683-16C32C762FDD}"/>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3A6C01E-F629-CD18-9360-5E5E27FA4FBB}"/>
              </a:ext>
            </a:extLst>
          </p:cNvPr>
          <p:cNvGrpSpPr/>
          <p:nvPr/>
        </p:nvGrpSpPr>
        <p:grpSpPr>
          <a:xfrm>
            <a:off x="909936" y="1988840"/>
            <a:ext cx="7776864" cy="2232983"/>
            <a:chOff x="683568" y="1412776"/>
            <a:chExt cx="7776864" cy="2232983"/>
          </a:xfrm>
        </p:grpSpPr>
        <p:sp>
          <p:nvSpPr>
            <p:cNvPr id="3" name="TextBox 2">
              <a:extLst>
                <a:ext uri="{FF2B5EF4-FFF2-40B4-BE49-F238E27FC236}">
                  <a16:creationId xmlns:a16="http://schemas.microsoft.com/office/drawing/2014/main" id="{A0591673-C96C-7D4F-639B-6F3AF34DAAA8}"/>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2494C7DE-72B5-A8B2-655E-EECE4B027536}"/>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B75E86AE-4D49-5DFE-C315-5733CD8F8CCE}"/>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541817E1-9368-305E-D310-DB9A4AB09A58}"/>
              </a:ext>
            </a:extLst>
          </p:cNvPr>
          <p:cNvSpPr>
            <a:spLocks noGrp="1"/>
          </p:cNvSpPr>
          <p:nvPr>
            <p:ph type="title"/>
          </p:nvPr>
        </p:nvSpPr>
        <p:spPr>
          <a:xfrm>
            <a:off x="457200" y="1052736"/>
            <a:ext cx="8229600" cy="998984"/>
          </a:xfrm>
        </p:spPr>
        <p:txBody>
          <a:bodyPr>
            <a:normAutofit fontScale="90000"/>
          </a:bodyPr>
          <a:lstStyle/>
          <a:p>
            <a:br>
              <a:rPr lang="pl-PL" dirty="0"/>
            </a:br>
            <a:r>
              <a:rPr lang="pl-PL" dirty="0" err="1"/>
              <a:t>Traditional</a:t>
            </a:r>
            <a:r>
              <a:rPr lang="pl-PL" dirty="0"/>
              <a:t> </a:t>
            </a:r>
            <a:br>
              <a:rPr lang="pl-PL" dirty="0"/>
            </a:br>
            <a:r>
              <a:rPr lang="pl-PL" dirty="0"/>
              <a:t>Human Resource Management</a:t>
            </a:r>
            <a:br>
              <a:rPr lang="pl-PL" dirty="0"/>
            </a:br>
            <a:endParaRPr lang="sr-Latn-RS" dirty="0"/>
          </a:p>
        </p:txBody>
      </p:sp>
      <p:sp>
        <p:nvSpPr>
          <p:cNvPr id="7" name="Content Placeholder 2">
            <a:extLst>
              <a:ext uri="{FF2B5EF4-FFF2-40B4-BE49-F238E27FC236}">
                <a16:creationId xmlns:a16="http://schemas.microsoft.com/office/drawing/2014/main" id="{8FC4DFC9-CF94-B6BA-825D-86C021A4D13D}"/>
              </a:ext>
            </a:extLst>
          </p:cNvPr>
          <p:cNvSpPr>
            <a:spLocks noGrp="1"/>
          </p:cNvSpPr>
          <p:nvPr>
            <p:ph idx="1"/>
          </p:nvPr>
        </p:nvSpPr>
        <p:spPr>
          <a:xfrm>
            <a:off x="457200" y="2186871"/>
            <a:ext cx="8229600" cy="3744416"/>
          </a:xfrm>
        </p:spPr>
        <p:txBody>
          <a:bodyPr>
            <a:normAutofit fontScale="92500" lnSpcReduction="10000"/>
          </a:bodyPr>
          <a:lstStyle/>
          <a:p>
            <a:r>
              <a:rPr lang="en-US" b="1" dirty="0"/>
              <a:t>Characteristics:</a:t>
            </a:r>
            <a:r>
              <a:rPr lang="en-US" dirty="0"/>
              <a:t> Reactive, transaction-focused activities</a:t>
            </a:r>
          </a:p>
          <a:p>
            <a:r>
              <a:rPr lang="en-US" b="1" dirty="0"/>
              <a:t>Main tasks:</a:t>
            </a:r>
            <a:r>
              <a:rPr lang="en-US" dirty="0"/>
              <a:t> HR administration, payroll, procedures, compliance with </a:t>
            </a:r>
            <a:r>
              <a:rPr lang="en-US" dirty="0" err="1"/>
              <a:t>labour</a:t>
            </a:r>
            <a:r>
              <a:rPr lang="en-US" dirty="0"/>
              <a:t> law</a:t>
            </a:r>
          </a:p>
          <a:p>
            <a:r>
              <a:rPr lang="en-US" b="1" dirty="0"/>
              <a:t>Approach:</a:t>
            </a:r>
            <a:r>
              <a:rPr lang="en-US" dirty="0"/>
              <a:t> The employee is treated as a cost or a ‘resource’ for carrying out a task</a:t>
            </a:r>
          </a:p>
          <a:p>
            <a:r>
              <a:rPr lang="en-US" b="1" dirty="0"/>
              <a:t>Role of HR:</a:t>
            </a:r>
            <a:r>
              <a:rPr lang="en-US" dirty="0"/>
              <a:t> A ‘policeman’ ensuring procedures are followed</a:t>
            </a:r>
          </a:p>
          <a:p>
            <a:pPr marL="0" indent="0">
              <a:buNone/>
            </a:pPr>
            <a:endParaRPr lang="sr-Latn-RS" dirty="0"/>
          </a:p>
        </p:txBody>
      </p:sp>
    </p:spTree>
    <p:extLst>
      <p:ext uri="{BB962C8B-B14F-4D97-AF65-F5344CB8AC3E}">
        <p14:creationId xmlns:p14="http://schemas.microsoft.com/office/powerpoint/2010/main" val="4343090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4EDA8-161A-D4BD-465C-3B542B00E1E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7AC3A2E7-4383-4127-DD0C-7C03C8CF5565}"/>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98C5E4D2-9200-E822-F467-A2C2F7904AC9}"/>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6EC82686-F049-709B-9145-348F4CD07F86}"/>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C1214AA7-E498-285A-F9FC-825A5B5156FE}"/>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B18ADD62-7B0A-3D3F-25F8-4CB0A0EFDD68}"/>
              </a:ext>
            </a:extLst>
          </p:cNvPr>
          <p:cNvSpPr>
            <a:spLocks noGrp="1"/>
          </p:cNvSpPr>
          <p:nvPr>
            <p:ph type="title"/>
          </p:nvPr>
        </p:nvSpPr>
        <p:spPr>
          <a:xfrm>
            <a:off x="457200" y="836712"/>
            <a:ext cx="8229600" cy="989384"/>
          </a:xfrm>
        </p:spPr>
        <p:txBody>
          <a:bodyPr>
            <a:noAutofit/>
          </a:bodyPr>
          <a:lstStyle/>
          <a:p>
            <a:r>
              <a:rPr lang="en-US" sz="3600" dirty="0"/>
              <a:t>Competency description </a:t>
            </a:r>
            <a:br>
              <a:rPr lang="pl-PL" sz="3600" dirty="0"/>
            </a:br>
            <a:r>
              <a:rPr lang="en-US" sz="3600" dirty="0"/>
              <a:t> </a:t>
            </a:r>
            <a:r>
              <a:rPr lang="pl-PL" sz="3600" i="1" dirty="0" err="1"/>
              <a:t>how</a:t>
            </a:r>
            <a:r>
              <a:rPr lang="pl-PL" sz="3600" i="1" dirty="0"/>
              <a:t> and </a:t>
            </a:r>
            <a:r>
              <a:rPr lang="pl-PL" sz="3600" i="1" dirty="0" err="1"/>
              <a:t>what</a:t>
            </a:r>
            <a:r>
              <a:rPr lang="pl-PL" sz="3600" i="1" dirty="0"/>
              <a:t> </a:t>
            </a:r>
            <a:r>
              <a:rPr lang="pl-PL" sz="3600" i="1" dirty="0" err="1"/>
              <a:t>skills</a:t>
            </a:r>
            <a:r>
              <a:rPr lang="pl-PL" sz="3600" i="1" dirty="0"/>
              <a:t>?</a:t>
            </a:r>
            <a:endParaRPr lang="en-US" sz="3600" dirty="0"/>
          </a:p>
        </p:txBody>
      </p:sp>
      <p:sp>
        <p:nvSpPr>
          <p:cNvPr id="7" name="Content Placeholder 2">
            <a:extLst>
              <a:ext uri="{FF2B5EF4-FFF2-40B4-BE49-F238E27FC236}">
                <a16:creationId xmlns:a16="http://schemas.microsoft.com/office/drawing/2014/main" id="{E3FD8868-48ED-9EAA-A3E0-6F7D577642FB}"/>
              </a:ext>
            </a:extLst>
          </p:cNvPr>
          <p:cNvSpPr>
            <a:spLocks noGrp="1"/>
          </p:cNvSpPr>
          <p:nvPr>
            <p:ph idx="1"/>
          </p:nvPr>
        </p:nvSpPr>
        <p:spPr>
          <a:xfrm>
            <a:off x="457200" y="2132856"/>
            <a:ext cx="8229600" cy="3816424"/>
          </a:xfrm>
        </p:spPr>
        <p:txBody>
          <a:bodyPr>
            <a:normAutofit fontScale="47500" lnSpcReduction="20000"/>
          </a:bodyPr>
          <a:lstStyle/>
          <a:p>
            <a:pPr marL="0" indent="0">
              <a:buNone/>
            </a:pPr>
            <a:endParaRPr lang="pl-PL" i="1" dirty="0"/>
          </a:p>
          <a:p>
            <a:pPr marL="0" indent="0">
              <a:buNone/>
            </a:pPr>
            <a:r>
              <a:rPr lang="en-US" i="1" dirty="0"/>
              <a:t>What qualities, skills and attitudes are needed to perform this job well?</a:t>
            </a:r>
            <a:endParaRPr lang="en-US" dirty="0"/>
          </a:p>
          <a:p>
            <a:r>
              <a:rPr lang="en-US" b="1" dirty="0"/>
              <a:t>Characteristics</a:t>
            </a:r>
          </a:p>
          <a:p>
            <a:pPr>
              <a:buFont typeface="Wingdings" panose="05000000000000000000" pitchFamily="2" charset="2"/>
              <a:buChar char="ü"/>
            </a:pPr>
            <a:r>
              <a:rPr lang="en-US" dirty="0"/>
              <a:t>Describes </a:t>
            </a:r>
            <a:r>
              <a:rPr lang="en-US" b="1" dirty="0"/>
              <a:t>requirements for the individual</a:t>
            </a:r>
            <a:r>
              <a:rPr lang="en-US" dirty="0"/>
              <a:t>, not the role itself.</a:t>
            </a:r>
          </a:p>
          <a:p>
            <a:pPr>
              <a:buFont typeface="Wingdings" panose="05000000000000000000" pitchFamily="2" charset="2"/>
              <a:buChar char="ü"/>
            </a:pPr>
            <a:r>
              <a:rPr lang="en-US" dirty="0"/>
              <a:t>Includes, amongst other things:</a:t>
            </a:r>
          </a:p>
          <a:p>
            <a:pPr>
              <a:buFont typeface="Wingdings" panose="05000000000000000000" pitchFamily="2" charset="2"/>
              <a:buChar char="Ø"/>
            </a:pPr>
            <a:r>
              <a:rPr lang="pl-PL" dirty="0"/>
              <a:t>Technical/</a:t>
            </a:r>
            <a:r>
              <a:rPr lang="pl-PL" dirty="0" err="1"/>
              <a:t>sustantive</a:t>
            </a:r>
            <a:r>
              <a:rPr lang="en-US" dirty="0"/>
              <a:t> competencies (knowledge, qualifications),</a:t>
            </a:r>
          </a:p>
          <a:p>
            <a:pPr>
              <a:buFont typeface="Wingdings" panose="05000000000000000000" pitchFamily="2" charset="2"/>
              <a:buChar char="Ø"/>
            </a:pPr>
            <a:r>
              <a:rPr lang="en-US" dirty="0"/>
              <a:t>soft competencies (e.g. communication, collaboration),</a:t>
            </a:r>
          </a:p>
          <a:p>
            <a:pPr>
              <a:buFont typeface="Wingdings" panose="05000000000000000000" pitchFamily="2" charset="2"/>
              <a:buChar char="Ø"/>
            </a:pPr>
            <a:r>
              <a:rPr lang="en-US" dirty="0"/>
              <a:t>competency levels (e.g. basic / advanced),</a:t>
            </a:r>
          </a:p>
          <a:p>
            <a:pPr>
              <a:buFont typeface="Wingdings" panose="05000000000000000000" pitchFamily="2" charset="2"/>
              <a:buChar char="Ø"/>
            </a:pPr>
            <a:r>
              <a:rPr lang="en-US" dirty="0" err="1"/>
              <a:t>behaviours</a:t>
            </a:r>
            <a:r>
              <a:rPr lang="en-US" dirty="0"/>
              <a:t> demonstrating possession of a given competency.</a:t>
            </a:r>
          </a:p>
          <a:p>
            <a:r>
              <a:rPr lang="en-US" b="1" dirty="0"/>
              <a:t>What is it used for?</a:t>
            </a:r>
          </a:p>
          <a:p>
            <a:pPr>
              <a:buFont typeface="Wingdings" panose="05000000000000000000" pitchFamily="2" charset="2"/>
              <a:buChar char="ü"/>
            </a:pPr>
            <a:r>
              <a:rPr lang="en-US" dirty="0"/>
              <a:t>candidate selection</a:t>
            </a:r>
          </a:p>
          <a:p>
            <a:pPr>
              <a:buFont typeface="Wingdings" panose="05000000000000000000" pitchFamily="2" charset="2"/>
              <a:buChar char="ü"/>
            </a:pPr>
            <a:r>
              <a:rPr lang="en-US" dirty="0"/>
              <a:t>competency assessment</a:t>
            </a:r>
          </a:p>
          <a:p>
            <a:pPr>
              <a:buFont typeface="Wingdings" panose="05000000000000000000" pitchFamily="2" charset="2"/>
              <a:buChar char="ü"/>
            </a:pPr>
            <a:r>
              <a:rPr lang="en-US" dirty="0"/>
              <a:t>training and development planning</a:t>
            </a:r>
          </a:p>
          <a:p>
            <a:pPr>
              <a:buFont typeface="Wingdings" panose="05000000000000000000" pitchFamily="2" charset="2"/>
              <a:buChar char="ü"/>
            </a:pPr>
            <a:r>
              <a:rPr lang="en-US" dirty="0"/>
              <a:t>performance reviews</a:t>
            </a:r>
          </a:p>
          <a:p>
            <a:pPr>
              <a:buFont typeface="Wingdings" panose="05000000000000000000" pitchFamily="2" charset="2"/>
              <a:buChar char="ü"/>
            </a:pPr>
            <a:r>
              <a:rPr lang="en-US" dirty="0"/>
              <a:t>talent management</a:t>
            </a:r>
          </a:p>
          <a:p>
            <a:endParaRPr lang="sr-Latn-RS" dirty="0"/>
          </a:p>
        </p:txBody>
      </p:sp>
    </p:spTree>
    <p:extLst>
      <p:ext uri="{BB962C8B-B14F-4D97-AF65-F5344CB8AC3E}">
        <p14:creationId xmlns:p14="http://schemas.microsoft.com/office/powerpoint/2010/main" val="32609513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D3828-60AC-202D-1E18-2B98ADA5014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F7DC19CC-170F-79E5-F663-2336B7C93B3C}"/>
              </a:ext>
            </a:extLst>
          </p:cNvPr>
          <p:cNvGrpSpPr/>
          <p:nvPr/>
        </p:nvGrpSpPr>
        <p:grpSpPr>
          <a:xfrm>
            <a:off x="539552" y="1807683"/>
            <a:ext cx="7776864" cy="2232983"/>
            <a:chOff x="683568" y="1412776"/>
            <a:chExt cx="7776864" cy="2232983"/>
          </a:xfrm>
        </p:grpSpPr>
        <p:sp>
          <p:nvSpPr>
            <p:cNvPr id="3" name="TextBox 2">
              <a:extLst>
                <a:ext uri="{FF2B5EF4-FFF2-40B4-BE49-F238E27FC236}">
                  <a16:creationId xmlns:a16="http://schemas.microsoft.com/office/drawing/2014/main" id="{C1A3F902-37B2-93E5-632B-3C5676514A52}"/>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5AD2773-8877-74AC-F6F2-A981E4FDDAFE}"/>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A207FA34-7B63-CB58-E9B6-E244A12E12C3}"/>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CC159F8C-8F37-3A99-C234-2B211CFA4205}"/>
              </a:ext>
            </a:extLst>
          </p:cNvPr>
          <p:cNvSpPr>
            <a:spLocks noGrp="1"/>
          </p:cNvSpPr>
          <p:nvPr>
            <p:ph type="title"/>
          </p:nvPr>
        </p:nvSpPr>
        <p:spPr>
          <a:xfrm>
            <a:off x="457200" y="836712"/>
            <a:ext cx="8229600" cy="989384"/>
          </a:xfrm>
        </p:spPr>
        <p:txBody>
          <a:bodyPr>
            <a:noAutofit/>
          </a:bodyPr>
          <a:lstStyle/>
          <a:p>
            <a:r>
              <a:rPr lang="pl-PL" sz="3600" b="1" dirty="0" err="1"/>
              <a:t>Key</a:t>
            </a:r>
            <a:r>
              <a:rPr lang="pl-PL" sz="3600" b="1" dirty="0"/>
              <a:t> </a:t>
            </a:r>
            <a:r>
              <a:rPr lang="pl-PL" sz="3600" b="1" dirty="0" err="1"/>
              <a:t>differences</a:t>
            </a:r>
            <a:r>
              <a:rPr lang="pl-PL" sz="3600" b="1" dirty="0"/>
              <a:t> – </a:t>
            </a:r>
            <a:r>
              <a:rPr lang="pl-PL" sz="3600" b="1" dirty="0" err="1"/>
              <a:t>comparison</a:t>
            </a:r>
            <a:endParaRPr lang="pl-PL" sz="3600" b="1" dirty="0"/>
          </a:p>
        </p:txBody>
      </p:sp>
      <p:graphicFrame>
        <p:nvGraphicFramePr>
          <p:cNvPr id="8" name="Symbol zastępczy zawartości 7">
            <a:extLst>
              <a:ext uri="{FF2B5EF4-FFF2-40B4-BE49-F238E27FC236}">
                <a16:creationId xmlns:a16="http://schemas.microsoft.com/office/drawing/2014/main" id="{3E0A9BA1-6161-ED76-6ECB-EE4FEED0923E}"/>
              </a:ext>
            </a:extLst>
          </p:cNvPr>
          <p:cNvGraphicFramePr>
            <a:graphicFrameLocks noGrp="1"/>
          </p:cNvGraphicFramePr>
          <p:nvPr>
            <p:ph idx="1"/>
            <p:extLst>
              <p:ext uri="{D42A27DB-BD31-4B8C-83A1-F6EECF244321}">
                <p14:modId xmlns:p14="http://schemas.microsoft.com/office/powerpoint/2010/main" val="3361501862"/>
              </p:ext>
            </p:extLst>
          </p:nvPr>
        </p:nvGraphicFramePr>
        <p:xfrm>
          <a:off x="374848" y="1854936"/>
          <a:ext cx="8229600" cy="4114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4000567006"/>
                    </a:ext>
                  </a:extLst>
                </a:gridCol>
                <a:gridCol w="2743200">
                  <a:extLst>
                    <a:ext uri="{9D8B030D-6E8A-4147-A177-3AD203B41FA5}">
                      <a16:colId xmlns:a16="http://schemas.microsoft.com/office/drawing/2014/main" val="549830050"/>
                    </a:ext>
                  </a:extLst>
                </a:gridCol>
                <a:gridCol w="2743200">
                  <a:extLst>
                    <a:ext uri="{9D8B030D-6E8A-4147-A177-3AD203B41FA5}">
                      <a16:colId xmlns:a16="http://schemas.microsoft.com/office/drawing/2014/main" val="1327331359"/>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Area</a:t>
                      </a:r>
                      <a:endParaRPr lang="pl-PL" b="1" dirty="0"/>
                    </a:p>
                    <a:p>
                      <a:endParaRPr lang="pl-P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l-PL" b="1" dirty="0"/>
                        <a:t>Job </a:t>
                      </a:r>
                      <a:r>
                        <a:rPr lang="pl-PL" b="1" dirty="0" err="1"/>
                        <a:t>description</a:t>
                      </a:r>
                      <a:r>
                        <a:rPr lang="pl-PL" b="1" dirty="0"/>
                        <a:t> </a:t>
                      </a:r>
                    </a:p>
                    <a:p>
                      <a:pPr algn="just"/>
                      <a:endParaRPr lang="pl-PL" b="1" dirty="0"/>
                    </a:p>
                  </a:txBody>
                  <a:tcPr/>
                </a:tc>
                <a:tc>
                  <a:txBody>
                    <a:bodyPr/>
                    <a:lstStyle/>
                    <a:p>
                      <a:r>
                        <a:rPr lang="pl-PL" b="1" dirty="0" err="1"/>
                        <a:t>Competency</a:t>
                      </a:r>
                      <a:r>
                        <a:rPr lang="pl-PL" b="1" dirty="0"/>
                        <a:t> </a:t>
                      </a:r>
                      <a:r>
                        <a:rPr lang="pl-PL" b="1" dirty="0" err="1"/>
                        <a:t>description</a:t>
                      </a:r>
                      <a:endParaRPr lang="pl-PL" b="1" dirty="0"/>
                    </a:p>
                  </a:txBody>
                  <a:tcPr/>
                </a:tc>
                <a:extLst>
                  <a:ext uri="{0D108BD9-81ED-4DB2-BD59-A6C34878D82A}">
                    <a16:rowId xmlns:a16="http://schemas.microsoft.com/office/drawing/2014/main" val="4284683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Focus</a:t>
                      </a:r>
                    </a:p>
                    <a:p>
                      <a:endParaRPr lang="pl-P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Tasks</a:t>
                      </a:r>
                      <a:r>
                        <a:rPr lang="pl-PL" dirty="0"/>
                        <a:t> and </a:t>
                      </a:r>
                      <a:r>
                        <a:rPr lang="pl-PL" dirty="0" err="1"/>
                        <a:t>responsibilities</a:t>
                      </a:r>
                      <a:endParaRPr lang="pl-PL" dirty="0"/>
                    </a:p>
                    <a:p>
                      <a:endParaRPr lang="pl-PL" dirty="0"/>
                    </a:p>
                  </a:txBody>
                  <a:tcPr/>
                </a:tc>
                <a:tc>
                  <a:txBody>
                    <a:bodyPr/>
                    <a:lstStyle/>
                    <a:p>
                      <a:r>
                        <a:rPr lang="pl-PL" dirty="0" err="1"/>
                        <a:t>Skills</a:t>
                      </a:r>
                      <a:r>
                        <a:rPr lang="pl-PL" dirty="0"/>
                        <a:t> and </a:t>
                      </a:r>
                      <a:r>
                        <a:rPr lang="pl-PL" dirty="0" err="1"/>
                        <a:t>attitudes</a:t>
                      </a:r>
                      <a:endParaRPr lang="pl-PL" dirty="0"/>
                    </a:p>
                  </a:txBody>
                  <a:tcPr/>
                </a:tc>
                <a:extLst>
                  <a:ext uri="{0D108BD9-81ED-4DB2-BD59-A6C34878D82A}">
                    <a16:rowId xmlns:a16="http://schemas.microsoft.com/office/drawing/2014/main" val="196175719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Answers</a:t>
                      </a:r>
                      <a:r>
                        <a:rPr lang="pl-PL" b="1" dirty="0"/>
                        <a:t> the </a:t>
                      </a:r>
                      <a:r>
                        <a:rPr lang="pl-PL" b="1" dirty="0" err="1"/>
                        <a:t>question</a:t>
                      </a:r>
                      <a:endParaRPr lang="pl-PL" b="1" dirty="0"/>
                    </a:p>
                    <a:p>
                      <a:endParaRPr lang="pl-P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What</a:t>
                      </a:r>
                      <a:r>
                        <a:rPr lang="pl-PL" b="1" dirty="0"/>
                        <a:t> do </a:t>
                      </a:r>
                      <a:r>
                        <a:rPr lang="pl-PL" b="1" dirty="0" err="1"/>
                        <a:t>they</a:t>
                      </a:r>
                      <a:r>
                        <a:rPr lang="pl-PL" b="1" dirty="0"/>
                        <a:t> do</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How do they do it?</a:t>
                      </a:r>
                      <a:endParaRPr lang="en-US" dirty="0"/>
                    </a:p>
                    <a:p>
                      <a:endParaRPr lang="pl-PL" dirty="0"/>
                    </a:p>
                  </a:txBody>
                  <a:tcPr/>
                </a:tc>
                <a:extLst>
                  <a:ext uri="{0D108BD9-81ED-4DB2-BD59-A6C34878D82A}">
                    <a16:rowId xmlns:a16="http://schemas.microsoft.com/office/drawing/2014/main" val="392143589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Applies</a:t>
                      </a:r>
                      <a:r>
                        <a:rPr lang="pl-PL" b="1" dirty="0"/>
                        <a:t> to</a:t>
                      </a:r>
                    </a:p>
                    <a:p>
                      <a:endParaRPr lang="pl-P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Position</a:t>
                      </a:r>
                      <a:r>
                        <a:rPr lang="pl-PL" dirty="0"/>
                        <a:t> </a:t>
                      </a:r>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a:t>Person</a:t>
                      </a:r>
                    </a:p>
                    <a:p>
                      <a:endParaRPr lang="pl-PL" dirty="0"/>
                    </a:p>
                  </a:txBody>
                  <a:tcPr/>
                </a:tc>
                <a:extLst>
                  <a:ext uri="{0D108BD9-81ED-4DB2-BD59-A6C34878D82A}">
                    <a16:rowId xmlns:a16="http://schemas.microsoft.com/office/drawing/2014/main" val="312234841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Volatility</a:t>
                      </a:r>
                      <a:r>
                        <a:rPr lang="pl-PL" b="1" dirty="0"/>
                        <a:t> </a:t>
                      </a:r>
                    </a:p>
                    <a:p>
                      <a:endParaRPr lang="pl-P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Rather</a:t>
                      </a:r>
                      <a:r>
                        <a:rPr lang="pl-PL" dirty="0"/>
                        <a:t> </a:t>
                      </a:r>
                      <a:r>
                        <a:rPr lang="pl-PL" dirty="0" err="1"/>
                        <a:t>stable</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a:t>May </a:t>
                      </a:r>
                      <a:r>
                        <a:rPr lang="pl-PL" dirty="0" err="1"/>
                        <a:t>evolve</a:t>
                      </a:r>
                      <a:endParaRPr lang="pl-PL" dirty="0"/>
                    </a:p>
                    <a:p>
                      <a:endParaRPr lang="pl-PL" dirty="0"/>
                    </a:p>
                  </a:txBody>
                  <a:tcPr/>
                </a:tc>
                <a:extLst>
                  <a:ext uri="{0D108BD9-81ED-4DB2-BD59-A6C34878D82A}">
                    <a16:rowId xmlns:a16="http://schemas.microsoft.com/office/drawing/2014/main" val="8829152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Usage</a:t>
                      </a:r>
                      <a:endParaRPr lang="pl-PL" b="1" dirty="0"/>
                    </a:p>
                    <a:p>
                      <a:endParaRPr lang="pl-P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Work</a:t>
                      </a:r>
                      <a:r>
                        <a:rPr lang="pl-PL" dirty="0"/>
                        <a:t> </a:t>
                      </a:r>
                      <a:r>
                        <a:rPr lang="pl-PL" dirty="0" err="1"/>
                        <a:t>organisation</a:t>
                      </a:r>
                      <a:r>
                        <a:rPr lang="pl-PL" dirty="0"/>
                        <a:t>, </a:t>
                      </a:r>
                      <a:r>
                        <a:rPr lang="pl-PL" dirty="0" err="1"/>
                        <a:t>structure</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Recruitment</a:t>
                      </a:r>
                      <a:r>
                        <a:rPr lang="pl-PL" dirty="0"/>
                        <a:t>, development, </a:t>
                      </a:r>
                      <a:r>
                        <a:rPr lang="pl-PL" dirty="0" err="1"/>
                        <a:t>assessment</a:t>
                      </a:r>
                      <a:endParaRPr lang="pl-PL" dirty="0"/>
                    </a:p>
                    <a:p>
                      <a:endParaRPr lang="pl-PL" dirty="0"/>
                    </a:p>
                  </a:txBody>
                  <a:tcPr/>
                </a:tc>
                <a:extLst>
                  <a:ext uri="{0D108BD9-81ED-4DB2-BD59-A6C34878D82A}">
                    <a16:rowId xmlns:a16="http://schemas.microsoft.com/office/drawing/2014/main" val="217623432"/>
                  </a:ext>
                </a:extLst>
              </a:tr>
            </a:tbl>
          </a:graphicData>
        </a:graphic>
      </p:graphicFrame>
    </p:spTree>
    <p:extLst>
      <p:ext uri="{BB962C8B-B14F-4D97-AF65-F5344CB8AC3E}">
        <p14:creationId xmlns:p14="http://schemas.microsoft.com/office/powerpoint/2010/main" val="2197741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622E2-E798-3EF9-0EAF-5FD65999C55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CE994FC-82B6-9D84-783B-41F7086E8D06}"/>
              </a:ext>
            </a:extLst>
          </p:cNvPr>
          <p:cNvGrpSpPr/>
          <p:nvPr/>
        </p:nvGrpSpPr>
        <p:grpSpPr>
          <a:xfrm>
            <a:off x="611560" y="1809809"/>
            <a:ext cx="7776864" cy="2232983"/>
            <a:chOff x="683568" y="1412776"/>
            <a:chExt cx="7776864" cy="2232983"/>
          </a:xfrm>
        </p:grpSpPr>
        <p:sp>
          <p:nvSpPr>
            <p:cNvPr id="3" name="TextBox 2">
              <a:extLst>
                <a:ext uri="{FF2B5EF4-FFF2-40B4-BE49-F238E27FC236}">
                  <a16:creationId xmlns:a16="http://schemas.microsoft.com/office/drawing/2014/main" id="{DB8F62B8-814D-6F6C-0D32-B9D5B3336F56}"/>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C7E1FC2-BCE7-E2C1-374F-F96CF43C55A7}"/>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5D291B27-3826-F8B3-D6C0-A0009D47FE78}"/>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0132EA28-9077-1039-1DE3-94ABF6280CE8}"/>
              </a:ext>
            </a:extLst>
          </p:cNvPr>
          <p:cNvSpPr>
            <a:spLocks noGrp="1"/>
          </p:cNvSpPr>
          <p:nvPr>
            <p:ph type="title"/>
          </p:nvPr>
        </p:nvSpPr>
        <p:spPr>
          <a:xfrm>
            <a:off x="457200" y="1052736"/>
            <a:ext cx="8229600" cy="998984"/>
          </a:xfrm>
        </p:spPr>
        <p:txBody>
          <a:bodyPr>
            <a:normAutofit fontScale="90000"/>
          </a:bodyPr>
          <a:lstStyle/>
          <a:p>
            <a:br>
              <a:rPr lang="en-US" b="1" dirty="0"/>
            </a:br>
            <a:endParaRPr lang="sr-Latn-RS" dirty="0"/>
          </a:p>
        </p:txBody>
      </p:sp>
      <p:sp>
        <p:nvSpPr>
          <p:cNvPr id="7" name="Content Placeholder 2">
            <a:extLst>
              <a:ext uri="{FF2B5EF4-FFF2-40B4-BE49-F238E27FC236}">
                <a16:creationId xmlns:a16="http://schemas.microsoft.com/office/drawing/2014/main" id="{03DE644F-29D0-81E3-0AFA-BD7BE8E0E52F}"/>
              </a:ext>
            </a:extLst>
          </p:cNvPr>
          <p:cNvSpPr>
            <a:spLocks noGrp="1"/>
          </p:cNvSpPr>
          <p:nvPr>
            <p:ph idx="1"/>
          </p:nvPr>
        </p:nvSpPr>
        <p:spPr>
          <a:xfrm>
            <a:off x="457200" y="2204864"/>
            <a:ext cx="8229600" cy="3744416"/>
          </a:xfrm>
        </p:spPr>
        <p:txBody>
          <a:bodyPr>
            <a:normAutofit fontScale="77500" lnSpcReduction="20000"/>
          </a:bodyPr>
          <a:lstStyle/>
          <a:p>
            <a:pPr marL="0" indent="0">
              <a:buNone/>
            </a:pPr>
            <a:r>
              <a:rPr lang="sr-Latn-RS" dirty="0"/>
              <a:t>Gruop work</a:t>
            </a:r>
          </a:p>
          <a:p>
            <a:pPr marL="0" indent="0">
              <a:buNone/>
            </a:pPr>
            <a:r>
              <a:rPr lang="en-US" dirty="0"/>
              <a:t>Please prepare a document that combines a job description with a list of competencies for roles within the HR department</a:t>
            </a:r>
            <a:endParaRPr lang="pl-PL" dirty="0"/>
          </a:p>
          <a:p>
            <a:pPr>
              <a:buFont typeface="Wingdings" panose="05000000000000000000" pitchFamily="2" charset="2"/>
              <a:buChar char="ü"/>
            </a:pPr>
            <a:r>
              <a:rPr lang="en-US" dirty="0"/>
              <a:t>HR Team Manager </a:t>
            </a:r>
            <a:endParaRPr lang="pl-PL" dirty="0"/>
          </a:p>
          <a:p>
            <a:pPr>
              <a:buFont typeface="Wingdings" panose="05000000000000000000" pitchFamily="2" charset="2"/>
              <a:buChar char="ü"/>
            </a:pPr>
            <a:r>
              <a:rPr lang="en-US" dirty="0"/>
              <a:t>Senior Specialist </a:t>
            </a:r>
            <a:r>
              <a:rPr lang="pl-PL" dirty="0"/>
              <a:t>for the </a:t>
            </a:r>
            <a:r>
              <a:rPr lang="pl-PL" dirty="0" err="1"/>
              <a:t>people</a:t>
            </a:r>
            <a:r>
              <a:rPr lang="pl-PL" dirty="0"/>
              <a:t> development</a:t>
            </a:r>
          </a:p>
          <a:p>
            <a:pPr>
              <a:buFont typeface="Wingdings" panose="05000000000000000000" pitchFamily="2" charset="2"/>
              <a:buChar char="ü"/>
            </a:pPr>
            <a:r>
              <a:rPr lang="en-US" dirty="0"/>
              <a:t>Junior Specialist</a:t>
            </a:r>
            <a:r>
              <a:rPr lang="pl-PL" dirty="0"/>
              <a:t>  for the </a:t>
            </a:r>
            <a:r>
              <a:rPr lang="pl-PL" dirty="0" err="1"/>
              <a:t>recruitment</a:t>
            </a:r>
            <a:endParaRPr lang="pl-PL" dirty="0"/>
          </a:p>
          <a:p>
            <a:pPr marL="0" indent="0">
              <a:buNone/>
            </a:pPr>
            <a:r>
              <a:rPr lang="en-US" dirty="0"/>
              <a:t>Make sure it includes the elements mentioned earlier</a:t>
            </a:r>
            <a:endParaRPr lang="pl-PL" dirty="0"/>
          </a:p>
          <a:p>
            <a:pPr marL="0" indent="0">
              <a:buNone/>
            </a:pPr>
            <a:r>
              <a:rPr lang="en-US" dirty="0"/>
              <a:t>You have 30 minutes to do this</a:t>
            </a:r>
            <a:endParaRPr lang="pl-PL" dirty="0"/>
          </a:p>
          <a:p>
            <a:pPr marL="0" indent="0">
              <a:buNone/>
            </a:pPr>
            <a:r>
              <a:rPr lang="en-US" dirty="0"/>
              <a:t>Finally, you will present the results of your work to the group</a:t>
            </a:r>
            <a:endParaRPr lang="sr-Latn-RS" dirty="0"/>
          </a:p>
          <a:p>
            <a:pPr marL="0" indent="0">
              <a:buNone/>
            </a:pPr>
            <a:endParaRPr lang="sr-Latn-RS" dirty="0"/>
          </a:p>
        </p:txBody>
      </p:sp>
    </p:spTree>
    <p:extLst>
      <p:ext uri="{BB962C8B-B14F-4D97-AF65-F5344CB8AC3E}">
        <p14:creationId xmlns:p14="http://schemas.microsoft.com/office/powerpoint/2010/main" val="40145474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CE3A8-E1D1-AE10-AE8D-DDB04069941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6FE4DE7-02A7-2CFF-339D-D25BA9F53B2A}"/>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D3CF706A-0A8E-30C2-7F2E-B18DE067FBFE}"/>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B5FC808F-0692-CA9C-8C5C-C6E93D19FF95}"/>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F19632B-5693-8257-8DD6-8394066D8C85}"/>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1052F6DC-D486-54BF-FFA3-7FA4E943FF25}"/>
              </a:ext>
            </a:extLst>
          </p:cNvPr>
          <p:cNvSpPr>
            <a:spLocks noGrp="1"/>
          </p:cNvSpPr>
          <p:nvPr>
            <p:ph type="title"/>
          </p:nvPr>
        </p:nvSpPr>
        <p:spPr>
          <a:xfrm>
            <a:off x="457200" y="1052736"/>
            <a:ext cx="8229600" cy="998984"/>
          </a:xfrm>
        </p:spPr>
        <p:txBody>
          <a:bodyPr>
            <a:normAutofit fontScale="90000"/>
          </a:bodyPr>
          <a:lstStyle/>
          <a:p>
            <a:r>
              <a:rPr lang="en-US" dirty="0"/>
              <a:t>Job descriptions and evaluation in the civil service</a:t>
            </a:r>
            <a:r>
              <a:rPr lang="pl-PL" dirty="0"/>
              <a:t> in Poland </a:t>
            </a:r>
            <a:endParaRPr lang="sr-Latn-RS" dirty="0"/>
          </a:p>
        </p:txBody>
      </p:sp>
      <p:pic>
        <p:nvPicPr>
          <p:cNvPr id="14" name="Symbol zastępczy zawartości 13">
            <a:extLst>
              <a:ext uri="{FF2B5EF4-FFF2-40B4-BE49-F238E27FC236}">
                <a16:creationId xmlns:a16="http://schemas.microsoft.com/office/drawing/2014/main" id="{9DAA0CC6-34C3-BD8F-92D0-26686B7D29B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3909" y="2339306"/>
            <a:ext cx="4385733" cy="2466975"/>
          </a:xfrm>
          <a:prstGeom prst="rect">
            <a:avLst/>
          </a:prstGeom>
        </p:spPr>
      </p:pic>
      <p:pic>
        <p:nvPicPr>
          <p:cNvPr id="16" name="Obraz 15">
            <a:extLst>
              <a:ext uri="{FF2B5EF4-FFF2-40B4-BE49-F238E27FC236}">
                <a16:creationId xmlns:a16="http://schemas.microsoft.com/office/drawing/2014/main" id="{5E86F793-6B66-2684-708C-8139382047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4358" y="2276308"/>
            <a:ext cx="4385733" cy="2466975"/>
          </a:xfrm>
          <a:prstGeom prst="rect">
            <a:avLst/>
          </a:prstGeom>
        </p:spPr>
      </p:pic>
    </p:spTree>
    <p:extLst>
      <p:ext uri="{BB962C8B-B14F-4D97-AF65-F5344CB8AC3E}">
        <p14:creationId xmlns:p14="http://schemas.microsoft.com/office/powerpoint/2010/main" val="10941868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55AFE-6B99-3E0E-05A0-53A34E4A4055}"/>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9D4A2993-9855-E324-755B-0FE4B9CCA011}"/>
              </a:ext>
            </a:extLst>
          </p:cNvPr>
          <p:cNvSpPr>
            <a:spLocks noGrp="1"/>
          </p:cNvSpPr>
          <p:nvPr>
            <p:ph idx="1"/>
          </p:nvPr>
        </p:nvSpPr>
        <p:spPr/>
        <p:txBody>
          <a:bodyPr/>
          <a:lstStyle/>
          <a:p>
            <a:pPr marL="0" indent="0" algn="ctr">
              <a:buNone/>
            </a:pPr>
            <a:r>
              <a:rPr lang="en-US" b="1" dirty="0"/>
              <a:t>Motivation and development goals, forms and methods of improving qualifications tailored to the needs of the employee. Examples of implementations in Polish administration </a:t>
            </a:r>
            <a:r>
              <a:rPr lang="en-US" dirty="0"/>
              <a:t>	</a:t>
            </a:r>
          </a:p>
          <a:p>
            <a:pPr marL="0" indent="0" algn="ctr">
              <a:buNone/>
            </a:pPr>
            <a:endParaRPr lang="pl-PL" b="1" dirty="0"/>
          </a:p>
        </p:txBody>
      </p:sp>
      <p:sp>
        <p:nvSpPr>
          <p:cNvPr id="3" name="Symbol zastępczy numeru slajdu 2">
            <a:extLst>
              <a:ext uri="{FF2B5EF4-FFF2-40B4-BE49-F238E27FC236}">
                <a16:creationId xmlns:a16="http://schemas.microsoft.com/office/drawing/2014/main" id="{45593ADA-91EA-FC8B-7A9B-741F2EEA3574}"/>
              </a:ext>
            </a:extLst>
          </p:cNvPr>
          <p:cNvSpPr>
            <a:spLocks noGrp="1"/>
          </p:cNvSpPr>
          <p:nvPr>
            <p:ph type="sldNum" sz="quarter" idx="10"/>
          </p:nvPr>
        </p:nvSpPr>
        <p:spPr/>
        <p:txBody>
          <a:bodyPr/>
          <a:lstStyle/>
          <a:p>
            <a:fld id="{AFA52AC9-F381-4421-8329-F765C8404DD7}" type="slidenum">
              <a:rPr lang="en-US" smtClean="0"/>
              <a:t>64</a:t>
            </a:fld>
            <a:endParaRPr lang="en-US" dirty="0"/>
          </a:p>
        </p:txBody>
      </p:sp>
    </p:spTree>
    <p:extLst>
      <p:ext uri="{BB962C8B-B14F-4D97-AF65-F5344CB8AC3E}">
        <p14:creationId xmlns:p14="http://schemas.microsoft.com/office/powerpoint/2010/main" val="32699866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4ACC4-1DE1-26AD-48D0-DE3821058FF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BF4EAFDF-6DD6-12D9-6099-B57ADE11810D}"/>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346281D2-DA2C-3678-F1C7-4DB22FF80851}"/>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07D5C82B-61CC-12FE-56D5-33A0FF001DA0}"/>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03AFFC3D-51B4-8709-C6DA-826481481A92}"/>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9C2B7B37-0D8E-21CF-5621-0960F1F50A96}"/>
              </a:ext>
            </a:extLst>
          </p:cNvPr>
          <p:cNvSpPr>
            <a:spLocks noGrp="1"/>
          </p:cNvSpPr>
          <p:nvPr>
            <p:ph type="title"/>
          </p:nvPr>
        </p:nvSpPr>
        <p:spPr>
          <a:xfrm>
            <a:off x="457200" y="1052736"/>
            <a:ext cx="8229600" cy="998984"/>
          </a:xfrm>
        </p:spPr>
        <p:txBody>
          <a:bodyPr>
            <a:normAutofit fontScale="90000"/>
          </a:bodyPr>
          <a:lstStyle/>
          <a:p>
            <a:br>
              <a:rPr lang="en-US" b="1" dirty="0"/>
            </a:br>
            <a:endParaRPr lang="sr-Latn-RS" dirty="0"/>
          </a:p>
        </p:txBody>
      </p:sp>
      <p:sp>
        <p:nvSpPr>
          <p:cNvPr id="7" name="Content Placeholder 2">
            <a:extLst>
              <a:ext uri="{FF2B5EF4-FFF2-40B4-BE49-F238E27FC236}">
                <a16:creationId xmlns:a16="http://schemas.microsoft.com/office/drawing/2014/main" id="{E4714CFB-07DF-61CD-4128-25600B96E4C0}"/>
              </a:ext>
            </a:extLst>
          </p:cNvPr>
          <p:cNvSpPr>
            <a:spLocks noGrp="1"/>
          </p:cNvSpPr>
          <p:nvPr>
            <p:ph idx="1"/>
          </p:nvPr>
        </p:nvSpPr>
        <p:spPr>
          <a:xfrm>
            <a:off x="457200" y="2204864"/>
            <a:ext cx="8229600" cy="3744416"/>
          </a:xfrm>
        </p:spPr>
        <p:txBody>
          <a:bodyPr/>
          <a:lstStyle/>
          <a:p>
            <a:pPr marL="0" indent="0">
              <a:buNone/>
            </a:pPr>
            <a:endParaRPr lang="pl-PL" b="1" dirty="0"/>
          </a:p>
          <a:p>
            <a:pPr marL="0" indent="0">
              <a:buNone/>
            </a:pPr>
            <a:r>
              <a:rPr lang="pl-PL" dirty="0" err="1"/>
              <a:t>Discussion</a:t>
            </a:r>
            <a:endParaRPr lang="pl-PL" dirty="0"/>
          </a:p>
          <a:p>
            <a:pPr marL="0" indent="0">
              <a:buNone/>
            </a:pPr>
            <a:r>
              <a:rPr lang="en-US" dirty="0"/>
              <a:t>What does employee development mean to you?</a:t>
            </a:r>
          </a:p>
          <a:p>
            <a:endParaRPr lang="sr-Latn-RS" dirty="0"/>
          </a:p>
        </p:txBody>
      </p:sp>
    </p:spTree>
    <p:extLst>
      <p:ext uri="{BB962C8B-B14F-4D97-AF65-F5344CB8AC3E}">
        <p14:creationId xmlns:p14="http://schemas.microsoft.com/office/powerpoint/2010/main" val="6542510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99601-D645-300E-2E97-45A0D49DA30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33A07874-3FE5-1D9E-3B3A-44DFADF0A4B0}"/>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2BB56C74-31C9-64FD-D4DF-6B7805E77E3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D2D275FB-3381-FBFA-3D2A-89B16573BA05}"/>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70569AA-10FB-F5D0-8BA3-8A67396E6925}"/>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F667CBF7-8938-5FF8-0E44-BE4D331663E5}"/>
              </a:ext>
            </a:extLst>
          </p:cNvPr>
          <p:cNvSpPr>
            <a:spLocks noGrp="1"/>
          </p:cNvSpPr>
          <p:nvPr>
            <p:ph type="title"/>
          </p:nvPr>
        </p:nvSpPr>
        <p:spPr>
          <a:xfrm>
            <a:off x="457200" y="1052736"/>
            <a:ext cx="8229600" cy="998984"/>
          </a:xfrm>
        </p:spPr>
        <p:txBody>
          <a:bodyPr>
            <a:noAutofit/>
          </a:bodyPr>
          <a:lstStyle/>
          <a:p>
            <a:r>
              <a:rPr lang="sr-Latn-RS" sz="4000" dirty="0"/>
              <a:t>Employee development</a:t>
            </a:r>
          </a:p>
        </p:txBody>
      </p:sp>
      <p:sp>
        <p:nvSpPr>
          <p:cNvPr id="7" name="Content Placeholder 2">
            <a:extLst>
              <a:ext uri="{FF2B5EF4-FFF2-40B4-BE49-F238E27FC236}">
                <a16:creationId xmlns:a16="http://schemas.microsoft.com/office/drawing/2014/main" id="{D4523853-D6E8-AFCA-6861-3582E3F17AA0}"/>
              </a:ext>
            </a:extLst>
          </p:cNvPr>
          <p:cNvSpPr>
            <a:spLocks noGrp="1"/>
          </p:cNvSpPr>
          <p:nvPr>
            <p:ph idx="1"/>
          </p:nvPr>
        </p:nvSpPr>
        <p:spPr>
          <a:xfrm>
            <a:off x="457200" y="2204864"/>
            <a:ext cx="8229600" cy="3744416"/>
          </a:xfrm>
        </p:spPr>
        <p:txBody>
          <a:bodyPr>
            <a:normAutofit fontScale="92500" lnSpcReduction="20000"/>
          </a:bodyPr>
          <a:lstStyle/>
          <a:p>
            <a:r>
              <a:rPr lang="pl-PL" dirty="0"/>
              <a:t>a</a:t>
            </a:r>
            <a:r>
              <a:rPr lang="en-US" dirty="0"/>
              <a:t> process that enables employees to</a:t>
            </a:r>
            <a:r>
              <a:rPr lang="pl-PL" dirty="0"/>
              <a:t>:</a:t>
            </a:r>
          </a:p>
          <a:p>
            <a:pPr>
              <a:buFont typeface="Wingdings" panose="05000000000000000000" pitchFamily="2" charset="2"/>
              <a:buChar char="ü"/>
            </a:pPr>
            <a:r>
              <a:rPr lang="en-US" dirty="0"/>
              <a:t> acquire knowledge, </a:t>
            </a:r>
            <a:endParaRPr lang="pl-PL" dirty="0"/>
          </a:p>
          <a:p>
            <a:pPr>
              <a:buFont typeface="Wingdings" panose="05000000000000000000" pitchFamily="2" charset="2"/>
              <a:buChar char="ü"/>
            </a:pPr>
            <a:r>
              <a:rPr lang="en-US" dirty="0"/>
              <a:t>gain experience, </a:t>
            </a:r>
            <a:endParaRPr lang="pl-PL" dirty="0"/>
          </a:p>
          <a:p>
            <a:pPr>
              <a:buFont typeface="Wingdings" panose="05000000000000000000" pitchFamily="2" charset="2"/>
              <a:buChar char="ü"/>
            </a:pPr>
            <a:r>
              <a:rPr lang="en-US" dirty="0"/>
              <a:t>learn new skills, </a:t>
            </a:r>
            <a:endParaRPr lang="pl-PL" dirty="0"/>
          </a:p>
          <a:p>
            <a:pPr>
              <a:buFont typeface="Wingdings" panose="05000000000000000000" pitchFamily="2" charset="2"/>
              <a:buChar char="ü"/>
            </a:pPr>
            <a:r>
              <a:rPr lang="en-US" dirty="0"/>
              <a:t>build upon existing ones</a:t>
            </a:r>
            <a:endParaRPr lang="pl-PL" dirty="0"/>
          </a:p>
          <a:p>
            <a:r>
              <a:rPr lang="en-US" dirty="0"/>
              <a:t>This helps them grow professionally, enabling them to succeed in their current roles and eventually progress into more senior positions</a:t>
            </a:r>
            <a:endParaRPr lang="sr-Latn-RS" dirty="0"/>
          </a:p>
        </p:txBody>
      </p:sp>
    </p:spTree>
    <p:extLst>
      <p:ext uri="{BB962C8B-B14F-4D97-AF65-F5344CB8AC3E}">
        <p14:creationId xmlns:p14="http://schemas.microsoft.com/office/powerpoint/2010/main" val="41714813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6E877-478B-84B3-911B-DE3F8684F9FC}"/>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8EE09615-4560-7EF6-0836-EFDFAC22B165}"/>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E5C96E86-0339-750D-2DEC-B76B8B8BD92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C0033E50-5689-7921-9985-66679D58E0C5}"/>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9E1CE60-E662-D81C-6474-6F2BA1C53A4E}"/>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77099E1-DF2F-CD0B-8C1A-F52FAD7C9100}"/>
              </a:ext>
            </a:extLst>
          </p:cNvPr>
          <p:cNvSpPr>
            <a:spLocks noGrp="1"/>
          </p:cNvSpPr>
          <p:nvPr>
            <p:ph type="title"/>
          </p:nvPr>
        </p:nvSpPr>
        <p:spPr>
          <a:xfrm>
            <a:off x="457200" y="1052736"/>
            <a:ext cx="8229600" cy="998984"/>
          </a:xfrm>
        </p:spPr>
        <p:txBody>
          <a:bodyPr>
            <a:normAutofit/>
          </a:bodyPr>
          <a:lstStyle/>
          <a:p>
            <a:r>
              <a:rPr lang="sr-Latn-RS" sz="4000" dirty="0"/>
              <a:t>„3 E“</a:t>
            </a:r>
          </a:p>
        </p:txBody>
      </p:sp>
      <p:sp>
        <p:nvSpPr>
          <p:cNvPr id="7" name="Content Placeholder 2">
            <a:extLst>
              <a:ext uri="{FF2B5EF4-FFF2-40B4-BE49-F238E27FC236}">
                <a16:creationId xmlns:a16="http://schemas.microsoft.com/office/drawing/2014/main" id="{D9AA26AE-C3E6-E61C-CAAE-3743B780D4A1}"/>
              </a:ext>
            </a:extLst>
          </p:cNvPr>
          <p:cNvSpPr>
            <a:spLocks noGrp="1"/>
          </p:cNvSpPr>
          <p:nvPr>
            <p:ph idx="1"/>
          </p:nvPr>
        </p:nvSpPr>
        <p:spPr>
          <a:xfrm>
            <a:off x="457200" y="2204864"/>
            <a:ext cx="8229600" cy="3744416"/>
          </a:xfrm>
        </p:spPr>
        <p:txBody>
          <a:bodyPr>
            <a:normAutofit fontScale="62500" lnSpcReduction="20000"/>
          </a:bodyPr>
          <a:lstStyle/>
          <a:p>
            <a:r>
              <a:rPr lang="en-US" b="1" dirty="0"/>
              <a:t>Experience:</a:t>
            </a:r>
            <a:r>
              <a:rPr lang="en-US" dirty="0"/>
              <a:t> events and learning that occur on the job, such as undertaking a special project, mentoring someone, completing a challenging task, or participating in hands-on training</a:t>
            </a:r>
            <a:br>
              <a:rPr lang="en-US" dirty="0"/>
            </a:br>
            <a:r>
              <a:rPr lang="en-US" b="1" dirty="0"/>
              <a:t>Exposure:</a:t>
            </a:r>
            <a:r>
              <a:rPr lang="en-US" dirty="0"/>
              <a:t> form of learning that occurs through observing others. This includes receiving coaching or mentoring, receiving feedback, shadowing someone at work, networking, or interacting with cross-functional teams</a:t>
            </a:r>
            <a:br>
              <a:rPr lang="en-US" dirty="0"/>
            </a:br>
            <a:r>
              <a:rPr lang="en-US" b="1" dirty="0"/>
              <a:t>Education:</a:t>
            </a:r>
            <a:r>
              <a:rPr lang="en-US" dirty="0"/>
              <a:t> structured learning delivered through books, articles, magazines, in-person workshops, online courses, certifications, conferences, or industry events</a:t>
            </a:r>
            <a:br>
              <a:rPr lang="en-US" dirty="0"/>
            </a:br>
            <a:endParaRPr lang="pl-PL" dirty="0"/>
          </a:p>
          <a:p>
            <a:r>
              <a:rPr lang="en-US" dirty="0"/>
              <a:t>When combined, the three </a:t>
            </a:r>
            <a:r>
              <a:rPr lang="pl-PL" dirty="0"/>
              <a:t>„</a:t>
            </a:r>
            <a:r>
              <a:rPr lang="en-US" dirty="0"/>
              <a:t>E</a:t>
            </a:r>
            <a:r>
              <a:rPr lang="pl-PL" dirty="0"/>
              <a:t>”</a:t>
            </a:r>
            <a:r>
              <a:rPr lang="en-US" dirty="0"/>
              <a:t> help develop well-rounded employees who thrive in the workplace</a:t>
            </a:r>
            <a:br>
              <a:rPr lang="en-US" dirty="0"/>
            </a:br>
            <a:endParaRPr lang="sr-Latn-RS" dirty="0"/>
          </a:p>
        </p:txBody>
      </p:sp>
    </p:spTree>
    <p:extLst>
      <p:ext uri="{BB962C8B-B14F-4D97-AF65-F5344CB8AC3E}">
        <p14:creationId xmlns:p14="http://schemas.microsoft.com/office/powerpoint/2010/main" val="42695901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F4E26-DBE3-2B07-3372-F3D8FF3B1BB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BE35EEE-076E-49E6-D63D-69AC2BD72B8D}"/>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A7515753-9520-184D-DFBF-5884468D6C09}"/>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9F1B945C-71F8-D8D0-66CF-8704931B8F7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E2482EE3-C855-5910-AC48-48C13CA02D44}"/>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6CC94175-7BB4-9153-0489-55D529463124}"/>
              </a:ext>
            </a:extLst>
          </p:cNvPr>
          <p:cNvSpPr>
            <a:spLocks noGrp="1"/>
          </p:cNvSpPr>
          <p:nvPr>
            <p:ph type="title"/>
          </p:nvPr>
        </p:nvSpPr>
        <p:spPr>
          <a:xfrm>
            <a:off x="457200" y="1052736"/>
            <a:ext cx="8229600" cy="998984"/>
          </a:xfrm>
        </p:spPr>
        <p:txBody>
          <a:bodyPr>
            <a:normAutofit/>
          </a:bodyPr>
          <a:lstStyle/>
          <a:p>
            <a:r>
              <a:rPr lang="sr-Latn-RS" sz="3400" dirty="0"/>
              <a:t>Tools and methods of employee development</a:t>
            </a:r>
          </a:p>
        </p:txBody>
      </p:sp>
      <p:sp>
        <p:nvSpPr>
          <p:cNvPr id="7" name="Content Placeholder 2">
            <a:extLst>
              <a:ext uri="{FF2B5EF4-FFF2-40B4-BE49-F238E27FC236}">
                <a16:creationId xmlns:a16="http://schemas.microsoft.com/office/drawing/2014/main" id="{562DE8C9-657F-0B06-409E-7074519F07E8}"/>
              </a:ext>
            </a:extLst>
          </p:cNvPr>
          <p:cNvSpPr>
            <a:spLocks noGrp="1"/>
          </p:cNvSpPr>
          <p:nvPr>
            <p:ph idx="1"/>
          </p:nvPr>
        </p:nvSpPr>
        <p:spPr>
          <a:xfrm>
            <a:off x="457200" y="1826096"/>
            <a:ext cx="8229600" cy="4267200"/>
          </a:xfrm>
        </p:spPr>
        <p:txBody>
          <a:bodyPr>
            <a:normAutofit fontScale="25000" lnSpcReduction="20000"/>
          </a:bodyPr>
          <a:lstStyle/>
          <a:p>
            <a:r>
              <a:rPr lang="en-US" sz="4800" b="1" dirty="0"/>
              <a:t>On-the-job development</a:t>
            </a:r>
            <a:r>
              <a:rPr lang="pl-PL" sz="4800" b="1" dirty="0"/>
              <a:t> -</a:t>
            </a:r>
            <a:r>
              <a:rPr lang="pl-PL" sz="4800" dirty="0"/>
              <a:t>t</a:t>
            </a:r>
            <a:r>
              <a:rPr lang="en-US" sz="4800" dirty="0"/>
              <a:t>his happens during employees’ day-to-day work and involves real tasks. It includes receiving regular feedback, gradually assuming new responsibilities, solving unfamiliar problems, participating in cross-functional projects, or leading small improvement initiatives. This builds skills in the context they’ll be used, making learning faster and more practical than classroom-only training</a:t>
            </a:r>
          </a:p>
          <a:p>
            <a:r>
              <a:rPr lang="en-US" sz="4800" b="1" dirty="0"/>
              <a:t>Coaching and mentoring</a:t>
            </a:r>
            <a:r>
              <a:rPr lang="pl-PL" sz="4800" b="1" dirty="0"/>
              <a:t> - </a:t>
            </a:r>
            <a:r>
              <a:rPr lang="en-US" sz="4800" dirty="0"/>
              <a:t>provide structured, one-on-one support from more experienced staff. A coaching-style conversation typically focuses on enhancing performance in the current role through targeted feedback, regular practice, and effective problem-solving. Mentoring is normally broader and longer-term, helping employees navigate career choices, build confidence, and learn how to operate </a:t>
            </a:r>
            <a:r>
              <a:rPr lang="en-US" sz="4800" dirty="0" err="1"/>
              <a:t>effectivel</a:t>
            </a:r>
            <a:r>
              <a:rPr lang="pl-PL" sz="4800" dirty="0"/>
              <a:t>y</a:t>
            </a:r>
            <a:endParaRPr lang="en-US" sz="4800" dirty="0"/>
          </a:p>
          <a:p>
            <a:r>
              <a:rPr lang="en-US" sz="4800" b="1" dirty="0"/>
              <a:t>Instructor-led training</a:t>
            </a:r>
            <a:r>
              <a:rPr lang="pl-PL" sz="4800" b="1" dirty="0"/>
              <a:t> - </a:t>
            </a:r>
            <a:r>
              <a:rPr lang="pl-PL" sz="4800" dirty="0"/>
              <a:t>t</a:t>
            </a:r>
            <a:r>
              <a:rPr lang="en-US" sz="4800" dirty="0"/>
              <a:t>his method entails real-time learning, where a subject expert guides a group through a set </a:t>
            </a:r>
            <a:r>
              <a:rPr lang="en-US" sz="4800" dirty="0" err="1"/>
              <a:t>programme</a:t>
            </a:r>
            <a:r>
              <a:rPr lang="en-US" sz="4800" dirty="0"/>
              <a:t>. It’s useful for complex topics, or when people need to </a:t>
            </a:r>
            <a:r>
              <a:rPr lang="en-US" sz="4800" dirty="0" err="1"/>
              <a:t>practise</a:t>
            </a:r>
            <a:r>
              <a:rPr lang="en-US" sz="4800" dirty="0"/>
              <a:t> skills with live feedback (e.g., customer conversations or safety procedures). The value comes from interaction — learners can ask questions, work through examples, and learn from others’ situations</a:t>
            </a:r>
          </a:p>
          <a:p>
            <a:r>
              <a:rPr lang="en-US" sz="4800" b="1" dirty="0"/>
              <a:t>E-learning</a:t>
            </a:r>
            <a:r>
              <a:rPr lang="pl-PL" sz="4800" b="1" dirty="0"/>
              <a:t> -</a:t>
            </a:r>
            <a:r>
              <a:rPr lang="en-US" sz="4800" dirty="0"/>
              <a:t>delivers training through digital content such as modules,</a:t>
            </a:r>
            <a:r>
              <a:rPr lang="pl-PL" sz="4800" dirty="0"/>
              <a:t> </a:t>
            </a:r>
            <a:r>
              <a:rPr lang="en-US" sz="4800" dirty="0"/>
              <a:t> videos, articles, and online assessments. It allows employees to learn at their own pace and revisit topics, which is particularly helpful for global teams and those with busy schedules. It also scales well, as the same course can apply to different departments and locations, and you can track progress on a learning platform</a:t>
            </a:r>
          </a:p>
          <a:p>
            <a:r>
              <a:rPr lang="en-US" sz="4800" b="1" dirty="0"/>
              <a:t>Microlearning</a:t>
            </a:r>
            <a:r>
              <a:rPr lang="pl-PL" sz="4800" b="1" dirty="0"/>
              <a:t> </a:t>
            </a:r>
            <a:r>
              <a:rPr lang="pl-PL" sz="4800" dirty="0"/>
              <a:t>-</a:t>
            </a:r>
            <a:r>
              <a:rPr lang="en-US" sz="4800" dirty="0"/>
              <a:t> breaks training into short, focused lessons, often through videos, quizzes, or short reading tasks. It’s designed to fit into daily work instead of pulling people away for long sessions, making it practical for frontline, fast-paced roles. Learners can apply this method’s narrow, specific content immediately, and frequent repetition helps them remember it better</a:t>
            </a:r>
          </a:p>
          <a:p>
            <a:r>
              <a:rPr lang="en-US" sz="4800" b="1" dirty="0"/>
              <a:t>Stretch assignments</a:t>
            </a:r>
            <a:r>
              <a:rPr lang="pl-PL" sz="4800" b="1" dirty="0"/>
              <a:t> -</a:t>
            </a:r>
            <a:r>
              <a:rPr lang="pl-PL" sz="4800" dirty="0"/>
              <a:t>t</a:t>
            </a:r>
            <a:r>
              <a:rPr lang="en-US" sz="4800" dirty="0" err="1"/>
              <a:t>hese</a:t>
            </a:r>
            <a:r>
              <a:rPr lang="en-US" sz="4800" dirty="0"/>
              <a:t> are challenging tasks/projects that push people beyond their usual responsibilities to help them grow faster, with support, clear expectations, and learning built into the process. Staff gain leadership, communication, and decision-making skills by solving problems and handling new stakeholders or higher-level decisions. Stretch work also identifies readiness for promotion</a:t>
            </a:r>
          </a:p>
          <a:p>
            <a:endParaRPr lang="sr-Latn-RS" dirty="0"/>
          </a:p>
        </p:txBody>
      </p:sp>
    </p:spTree>
    <p:extLst>
      <p:ext uri="{BB962C8B-B14F-4D97-AF65-F5344CB8AC3E}">
        <p14:creationId xmlns:p14="http://schemas.microsoft.com/office/powerpoint/2010/main" val="31437327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0CFE0-1C3C-7A97-633C-0CE0A470BFCD}"/>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4F0B2FE-5032-240C-EAE2-DD644AEA134C}"/>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7F82916C-8B34-AF69-3C8F-C5C6EBAF7BE2}"/>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B51632F6-F18E-92F5-F19F-F2B0DDE04EFF}"/>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7ED8E7BC-E877-0B69-3EA8-0445B2B3D3E8}"/>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CB5823A4-EC4F-75CB-8C0A-367EB0559F11}"/>
              </a:ext>
            </a:extLst>
          </p:cNvPr>
          <p:cNvSpPr>
            <a:spLocks noGrp="1"/>
          </p:cNvSpPr>
          <p:nvPr>
            <p:ph type="title"/>
          </p:nvPr>
        </p:nvSpPr>
        <p:spPr>
          <a:xfrm>
            <a:off x="457200" y="1052736"/>
            <a:ext cx="8229600" cy="998984"/>
          </a:xfrm>
        </p:spPr>
        <p:txBody>
          <a:bodyPr>
            <a:normAutofit/>
          </a:bodyPr>
          <a:lstStyle/>
          <a:p>
            <a:r>
              <a:rPr lang="sr-Latn-RS" sz="3200" dirty="0"/>
              <a:t>Tools and methods of employee development</a:t>
            </a:r>
          </a:p>
        </p:txBody>
      </p:sp>
      <p:sp>
        <p:nvSpPr>
          <p:cNvPr id="7" name="Content Placeholder 2">
            <a:extLst>
              <a:ext uri="{FF2B5EF4-FFF2-40B4-BE49-F238E27FC236}">
                <a16:creationId xmlns:a16="http://schemas.microsoft.com/office/drawing/2014/main" id="{892AA320-0BFD-89DD-3841-4A031FB9467E}"/>
              </a:ext>
            </a:extLst>
          </p:cNvPr>
          <p:cNvSpPr>
            <a:spLocks noGrp="1"/>
          </p:cNvSpPr>
          <p:nvPr>
            <p:ph idx="1"/>
          </p:nvPr>
        </p:nvSpPr>
        <p:spPr>
          <a:xfrm>
            <a:off x="539552" y="1986816"/>
            <a:ext cx="8229600" cy="3744416"/>
          </a:xfrm>
        </p:spPr>
        <p:txBody>
          <a:bodyPr>
            <a:normAutofit fontScale="25000" lnSpcReduction="20000"/>
          </a:bodyPr>
          <a:lstStyle/>
          <a:p>
            <a:r>
              <a:rPr lang="en-US" sz="4800" b="1" dirty="0"/>
              <a:t>Individual development plans</a:t>
            </a:r>
            <a:r>
              <a:rPr lang="pl-PL" sz="4800" dirty="0"/>
              <a:t> - e</a:t>
            </a:r>
            <a:r>
              <a:rPr lang="en-US" sz="4800" dirty="0" err="1"/>
              <a:t>mployees</a:t>
            </a:r>
            <a:r>
              <a:rPr lang="en-US" sz="4800" dirty="0"/>
              <a:t> and managers jointly create</a:t>
            </a:r>
            <a:r>
              <a:rPr lang="pl-PL" sz="4800" dirty="0"/>
              <a:t> </a:t>
            </a:r>
            <a:r>
              <a:rPr lang="pl-PL" sz="4800" dirty="0" err="1"/>
              <a:t>individual</a:t>
            </a:r>
            <a:r>
              <a:rPr lang="pl-PL" sz="4800" dirty="0"/>
              <a:t> development </a:t>
            </a:r>
            <a:r>
              <a:rPr lang="pl-PL" sz="4800" dirty="0" err="1"/>
              <a:t>plans</a:t>
            </a:r>
            <a:r>
              <a:rPr lang="en-US" sz="4800" dirty="0"/>
              <a:t> (IDPs) to guide growth over a defined period. They usually include SMART goals that link employee development to business needs, so learning is not random or disconnected from performance. A strong IDP also lists the skills and </a:t>
            </a:r>
            <a:r>
              <a:rPr lang="en-US" sz="4800" dirty="0" err="1"/>
              <a:t>behaviours</a:t>
            </a:r>
            <a:r>
              <a:rPr lang="en-US" sz="4800" dirty="0"/>
              <a:t> to build, learning activities to use, and clear milestones to track progress</a:t>
            </a:r>
          </a:p>
          <a:p>
            <a:r>
              <a:rPr lang="en-US" sz="4800" b="1" dirty="0"/>
              <a:t>Peer learning</a:t>
            </a:r>
            <a:r>
              <a:rPr lang="pl-PL" sz="4800" b="1" dirty="0"/>
              <a:t> </a:t>
            </a:r>
            <a:r>
              <a:rPr lang="pl-PL" sz="4800" dirty="0"/>
              <a:t>- </a:t>
            </a:r>
            <a:r>
              <a:rPr lang="en-US" sz="4800" dirty="0"/>
              <a:t>occurs when staff share practical knowledge with one another, drawing on their work experiences rather than relying solely on managers or trainers. This can happen through buddy systems or peer coaching. Beyond skill-building, this strengthens relationships, improves collaboration across teams, and helps create a culture where people openly share knowledge</a:t>
            </a:r>
          </a:p>
          <a:p>
            <a:r>
              <a:rPr lang="en-US" sz="4800" b="1" dirty="0"/>
              <a:t>Job enrichment</a:t>
            </a:r>
            <a:r>
              <a:rPr lang="pl-PL" sz="4800" b="1" dirty="0"/>
              <a:t>  - </a:t>
            </a:r>
            <a:r>
              <a:rPr lang="pl-PL" sz="4800" dirty="0"/>
              <a:t>t</a:t>
            </a:r>
            <a:r>
              <a:rPr lang="en-US" sz="4800" dirty="0"/>
              <a:t>his method entails redesigning a role to make it more meaningful and challenging without changing the employee’s job title or moving them to a different position. This might include giving more decision-making authority or adding responsibilities that develop new skills. </a:t>
            </a:r>
            <a:r>
              <a:rPr lang="pl-PL" sz="4800" dirty="0"/>
              <a:t>Job </a:t>
            </a:r>
            <a:r>
              <a:rPr lang="pl-PL" sz="4800" dirty="0" err="1"/>
              <a:t>enrichement</a:t>
            </a:r>
            <a:r>
              <a:rPr lang="pl-PL" sz="4800" dirty="0"/>
              <a:t> </a:t>
            </a:r>
            <a:r>
              <a:rPr lang="en-US" sz="4800" dirty="0"/>
              <a:t>can improve motivation and build capability</a:t>
            </a:r>
            <a:r>
              <a:rPr lang="pl-PL" sz="4800" dirty="0"/>
              <a:t> </a:t>
            </a:r>
            <a:r>
              <a:rPr lang="en-US" sz="4800" dirty="0"/>
              <a:t>and reduce boredom</a:t>
            </a:r>
          </a:p>
          <a:p>
            <a:r>
              <a:rPr lang="en-US" sz="4800" b="1" dirty="0"/>
              <a:t>Job shadowing</a:t>
            </a:r>
            <a:r>
              <a:rPr lang="pl-PL" sz="4800" b="1" dirty="0"/>
              <a:t> </a:t>
            </a:r>
            <a:r>
              <a:rPr lang="pl-PL" sz="4800" dirty="0"/>
              <a:t>- </a:t>
            </a:r>
            <a:r>
              <a:rPr lang="en-US" sz="4800" dirty="0"/>
              <a:t>allows an employee to observe a more experienced colleague and learn what the job entails in practice. It helps them understand workflows, tools, decision points, and the soft skills needed to succeed, such as stakeholder management. Shadowing is especially useful for onboarding, career exploration, and preparing someone for a future move into a role</a:t>
            </a:r>
          </a:p>
          <a:p>
            <a:r>
              <a:rPr lang="en-US" sz="4800" b="1" dirty="0"/>
              <a:t>Job rotation</a:t>
            </a:r>
            <a:r>
              <a:rPr lang="pl-PL" sz="4800" b="1" dirty="0"/>
              <a:t> </a:t>
            </a:r>
            <a:r>
              <a:rPr lang="pl-PL" sz="4800" dirty="0"/>
              <a:t>- </a:t>
            </a:r>
            <a:r>
              <a:rPr lang="en-US" sz="4800" dirty="0"/>
              <a:t>involves temporarily moving employees into different roles/departments to learn new tasks and understand how other teams operate. It builds cross-functional knowledge and broader capability, making the business less dependent on a few specialists. When staff return to their roles, they collaborate more effectively, identify issues earlier, and make decisions with a broader business perspective</a:t>
            </a:r>
          </a:p>
          <a:p>
            <a:endParaRPr lang="sr-Latn-RS" dirty="0"/>
          </a:p>
        </p:txBody>
      </p:sp>
    </p:spTree>
    <p:extLst>
      <p:ext uri="{BB962C8B-B14F-4D97-AF65-F5344CB8AC3E}">
        <p14:creationId xmlns:p14="http://schemas.microsoft.com/office/powerpoint/2010/main" val="1917810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88E6C-B694-4B7F-80F1-FC7DD84A0358}"/>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F73B435C-FFA8-704C-29FC-82B737439A2C}"/>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7BADAA0B-4EDD-D597-1188-56959102CBC4}"/>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89BF8E10-0436-2F04-16AB-9908F8DF75E6}"/>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CE64049C-EBC8-D367-6ECC-36CE87578BE6}"/>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6A41AC41-8D14-E23F-D8F7-4BFAA9DB603B}"/>
              </a:ext>
            </a:extLst>
          </p:cNvPr>
          <p:cNvSpPr>
            <a:spLocks noGrp="1"/>
          </p:cNvSpPr>
          <p:nvPr>
            <p:ph type="title"/>
          </p:nvPr>
        </p:nvSpPr>
        <p:spPr>
          <a:xfrm>
            <a:off x="457200" y="790017"/>
            <a:ext cx="8229600" cy="998984"/>
          </a:xfrm>
        </p:spPr>
        <p:txBody>
          <a:bodyPr>
            <a:normAutofit fontScale="90000"/>
          </a:bodyPr>
          <a:lstStyle/>
          <a:p>
            <a:br>
              <a:rPr lang="pl-PL" dirty="0"/>
            </a:br>
            <a:r>
              <a:rPr lang="en-US" dirty="0"/>
              <a:t>Strategic HR / HR Business Partner</a:t>
            </a:r>
            <a:br>
              <a:rPr lang="en-US" dirty="0"/>
            </a:br>
            <a:endParaRPr lang="sr-Latn-RS" dirty="0"/>
          </a:p>
        </p:txBody>
      </p:sp>
      <p:sp>
        <p:nvSpPr>
          <p:cNvPr id="7" name="Content Placeholder 2">
            <a:extLst>
              <a:ext uri="{FF2B5EF4-FFF2-40B4-BE49-F238E27FC236}">
                <a16:creationId xmlns:a16="http://schemas.microsoft.com/office/drawing/2014/main" id="{04585DE8-B0CD-FB37-4185-2D6AEFDDC67F}"/>
              </a:ext>
            </a:extLst>
          </p:cNvPr>
          <p:cNvSpPr>
            <a:spLocks noGrp="1"/>
          </p:cNvSpPr>
          <p:nvPr>
            <p:ph idx="1"/>
          </p:nvPr>
        </p:nvSpPr>
        <p:spPr>
          <a:xfrm>
            <a:off x="457200" y="1826096"/>
            <a:ext cx="8229600" cy="4123184"/>
          </a:xfrm>
        </p:spPr>
        <p:txBody>
          <a:bodyPr>
            <a:normAutofit lnSpcReduction="10000"/>
          </a:bodyPr>
          <a:lstStyle/>
          <a:p>
            <a:r>
              <a:rPr lang="en-US" b="1" dirty="0"/>
              <a:t>Characteristics:</a:t>
            </a:r>
            <a:r>
              <a:rPr lang="en-US" dirty="0"/>
              <a:t> HR becomes part of the business strategy</a:t>
            </a:r>
          </a:p>
          <a:p>
            <a:r>
              <a:rPr lang="en-US" b="1" dirty="0"/>
              <a:t>Main tasks:</a:t>
            </a:r>
            <a:r>
              <a:rPr lang="en-US" dirty="0"/>
              <a:t> Recruitment, employee appraisal systems, training, talent development, HR data analysis (people analytics</a:t>
            </a:r>
            <a:r>
              <a:rPr lang="pl-PL" dirty="0"/>
              <a:t>)</a:t>
            </a:r>
            <a:endParaRPr lang="en-US" dirty="0"/>
          </a:p>
          <a:p>
            <a:r>
              <a:rPr lang="en-US" b="1" dirty="0"/>
              <a:t>Approach:</a:t>
            </a:r>
            <a:r>
              <a:rPr lang="en-US" dirty="0"/>
              <a:t> HR supports managers in achieving business objectives</a:t>
            </a:r>
          </a:p>
          <a:p>
            <a:r>
              <a:rPr lang="en-US" b="1" dirty="0"/>
              <a:t>HR’s role:</a:t>
            </a:r>
            <a:r>
              <a:rPr lang="en-US" dirty="0"/>
              <a:t> Business partner</a:t>
            </a:r>
          </a:p>
          <a:p>
            <a:endParaRPr lang="sr-Latn-RS" dirty="0"/>
          </a:p>
        </p:txBody>
      </p:sp>
    </p:spTree>
    <p:extLst>
      <p:ext uri="{BB962C8B-B14F-4D97-AF65-F5344CB8AC3E}">
        <p14:creationId xmlns:p14="http://schemas.microsoft.com/office/powerpoint/2010/main" val="6646112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67662-8F1C-C1FF-CDB5-5471C650F4D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A81252D3-B765-6664-3D40-11F871169712}"/>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14E1F9BF-C855-1456-D856-D47F4F99F587}"/>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77F46342-3A47-9351-8C90-7FB3CBBA804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5D687759-0762-089F-653B-4AA5FA343B43}"/>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ABF8A1C0-3135-A3A3-AB6D-7975EB330132}"/>
              </a:ext>
            </a:extLst>
          </p:cNvPr>
          <p:cNvSpPr>
            <a:spLocks noGrp="1"/>
          </p:cNvSpPr>
          <p:nvPr>
            <p:ph type="title"/>
          </p:nvPr>
        </p:nvSpPr>
        <p:spPr>
          <a:xfrm>
            <a:off x="457200" y="1052736"/>
            <a:ext cx="8229600" cy="998984"/>
          </a:xfrm>
        </p:spPr>
        <p:txBody>
          <a:bodyPr>
            <a:normAutofit fontScale="90000"/>
          </a:bodyPr>
          <a:lstStyle/>
          <a:p>
            <a:r>
              <a:rPr lang="pl-PL" sz="3600" dirty="0"/>
              <a:t>E</a:t>
            </a:r>
            <a:r>
              <a:rPr lang="en-US" sz="3600" dirty="0" err="1"/>
              <a:t>ffective</a:t>
            </a:r>
            <a:r>
              <a:rPr lang="en-US" sz="3600" dirty="0"/>
              <a:t> employee development strategies</a:t>
            </a:r>
            <a:br>
              <a:rPr lang="en-US" b="1" dirty="0"/>
            </a:br>
            <a:endParaRPr lang="sr-Latn-RS" dirty="0"/>
          </a:p>
        </p:txBody>
      </p:sp>
      <p:sp>
        <p:nvSpPr>
          <p:cNvPr id="7" name="Content Placeholder 2">
            <a:extLst>
              <a:ext uri="{FF2B5EF4-FFF2-40B4-BE49-F238E27FC236}">
                <a16:creationId xmlns:a16="http://schemas.microsoft.com/office/drawing/2014/main" id="{97D84C41-F7E9-BA45-2467-D5BA60033432}"/>
              </a:ext>
            </a:extLst>
          </p:cNvPr>
          <p:cNvSpPr>
            <a:spLocks noGrp="1"/>
          </p:cNvSpPr>
          <p:nvPr>
            <p:ph idx="1"/>
          </p:nvPr>
        </p:nvSpPr>
        <p:spPr>
          <a:xfrm>
            <a:off x="457200" y="1700808"/>
            <a:ext cx="8229600" cy="3744416"/>
          </a:xfrm>
        </p:spPr>
        <p:txBody>
          <a:bodyPr>
            <a:normAutofit fontScale="55000" lnSpcReduction="20000"/>
          </a:bodyPr>
          <a:lstStyle/>
          <a:p>
            <a:r>
              <a:rPr lang="pl-PL" b="1" dirty="0"/>
              <a:t>M</a:t>
            </a:r>
            <a:r>
              <a:rPr lang="en-US" b="1" dirty="0" err="1"/>
              <a:t>entorship</a:t>
            </a:r>
            <a:r>
              <a:rPr lang="en-US" b="1" dirty="0"/>
              <a:t> programs</a:t>
            </a:r>
            <a:r>
              <a:rPr lang="pl-PL" b="1" dirty="0"/>
              <a:t> </a:t>
            </a:r>
            <a:r>
              <a:rPr lang="pl-PL" dirty="0"/>
              <a:t>– a </a:t>
            </a:r>
            <a:r>
              <a:rPr lang="pl-PL" dirty="0" err="1"/>
              <a:t>mentoship</a:t>
            </a:r>
            <a:r>
              <a:rPr lang="pl-PL" dirty="0"/>
              <a:t> program </a:t>
            </a:r>
            <a:r>
              <a:rPr lang="pl-PL" dirty="0" err="1"/>
              <a:t>partners</a:t>
            </a:r>
            <a:r>
              <a:rPr lang="en-US" dirty="0"/>
              <a:t> partners less experienced employees with more seasoned ones to offer guidance, support, and greater insight into the role, department, or organization. For</a:t>
            </a:r>
            <a:r>
              <a:rPr lang="pl-PL" dirty="0"/>
              <a:t> </a:t>
            </a:r>
            <a:r>
              <a:rPr lang="en-US" dirty="0"/>
              <a:t>example, </a:t>
            </a:r>
            <a:r>
              <a:rPr lang="pl-PL" dirty="0"/>
              <a:t>high </a:t>
            </a:r>
            <a:r>
              <a:rPr lang="pl-PL" dirty="0" err="1"/>
              <a:t>potential</a:t>
            </a:r>
            <a:r>
              <a:rPr lang="pl-PL" dirty="0"/>
              <a:t> </a:t>
            </a:r>
            <a:r>
              <a:rPr lang="pl-PL" dirty="0" err="1"/>
              <a:t>employees</a:t>
            </a:r>
            <a:r>
              <a:rPr lang="pl-PL" dirty="0"/>
              <a:t> </a:t>
            </a:r>
            <a:r>
              <a:rPr lang="en-US" dirty="0"/>
              <a:t>can partner with senior leaders to help them achieve their potential and advance in the business</a:t>
            </a:r>
          </a:p>
          <a:p>
            <a:pPr marL="0" indent="0">
              <a:buNone/>
            </a:pPr>
            <a:endParaRPr lang="en-US" dirty="0"/>
          </a:p>
          <a:p>
            <a:r>
              <a:rPr lang="pl-PL" b="1" dirty="0"/>
              <a:t>A</a:t>
            </a:r>
            <a:r>
              <a:rPr lang="en-US" b="1" dirty="0" err="1"/>
              <a:t>ccess</a:t>
            </a:r>
            <a:r>
              <a:rPr lang="en-US" b="1" dirty="0"/>
              <a:t> to online learning platforms</a:t>
            </a:r>
            <a:r>
              <a:rPr lang="pl-PL" b="1" dirty="0"/>
              <a:t> </a:t>
            </a:r>
            <a:r>
              <a:rPr lang="pl-PL" dirty="0"/>
              <a:t>- o</a:t>
            </a:r>
            <a:r>
              <a:rPr lang="en-US" dirty="0" err="1"/>
              <a:t>nline</a:t>
            </a:r>
            <a:r>
              <a:rPr lang="en-US" dirty="0"/>
              <a:t> learning platforms that contain courses, training materials, and </a:t>
            </a:r>
            <a:r>
              <a:rPr lang="pl-PL" dirty="0"/>
              <a:t> </a:t>
            </a:r>
            <a:r>
              <a:rPr lang="en-US" dirty="0"/>
              <a:t>quizzes that help with training employees. This will encourage them to take ownership of their learning at work</a:t>
            </a:r>
            <a:endParaRPr lang="pl-PL" dirty="0"/>
          </a:p>
          <a:p>
            <a:endParaRPr lang="pl-PL" b="1" dirty="0"/>
          </a:p>
          <a:p>
            <a:r>
              <a:rPr lang="pl-PL" b="1" dirty="0"/>
              <a:t>J</a:t>
            </a:r>
            <a:r>
              <a:rPr lang="en-US" b="1" dirty="0" err="1"/>
              <a:t>ob</a:t>
            </a:r>
            <a:r>
              <a:rPr lang="en-US" b="1" dirty="0"/>
              <a:t> rotation and cross-department training</a:t>
            </a:r>
            <a:r>
              <a:rPr lang="pl-PL" b="1" dirty="0"/>
              <a:t> - </a:t>
            </a:r>
            <a:r>
              <a:rPr lang="pl-PL" dirty="0"/>
              <a:t>th</a:t>
            </a:r>
            <a:r>
              <a:rPr lang="en-US" dirty="0"/>
              <a:t>is involves temporarily enabling employees to step into different roles or departments, broadening their skill sets, promoting collaboration, and fostering a deeper understanding of the business. You can identify roles that will benefit most from this and assign opportunities to </a:t>
            </a:r>
            <a:r>
              <a:rPr lang="en-US" dirty="0" err="1"/>
              <a:t>HiPos</a:t>
            </a:r>
            <a:r>
              <a:rPr lang="en-US" dirty="0"/>
              <a:t>, as well as others who express interest</a:t>
            </a:r>
          </a:p>
          <a:p>
            <a:endParaRPr lang="sr-Latn-RS" dirty="0"/>
          </a:p>
        </p:txBody>
      </p:sp>
    </p:spTree>
    <p:extLst>
      <p:ext uri="{BB962C8B-B14F-4D97-AF65-F5344CB8AC3E}">
        <p14:creationId xmlns:p14="http://schemas.microsoft.com/office/powerpoint/2010/main" val="9392459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E7A9D-2FDC-870F-D675-479DC74B3DB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BB858C3-36EE-64DD-390F-D5AC67AB9B6B}"/>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404D1D77-8B58-100B-5CC2-E403FAE645D6}"/>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4CA4299-2F15-E5C7-1176-84403FE5091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1F9FC9C3-8213-3449-92E5-E4C820C6601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4D44F64F-16E6-3422-51FB-0DE6099631F6}"/>
              </a:ext>
            </a:extLst>
          </p:cNvPr>
          <p:cNvSpPr>
            <a:spLocks noGrp="1"/>
          </p:cNvSpPr>
          <p:nvPr>
            <p:ph type="title"/>
          </p:nvPr>
        </p:nvSpPr>
        <p:spPr>
          <a:xfrm>
            <a:off x="457200" y="1052736"/>
            <a:ext cx="8229600" cy="998984"/>
          </a:xfrm>
        </p:spPr>
        <p:txBody>
          <a:bodyPr>
            <a:normAutofit/>
          </a:bodyPr>
          <a:lstStyle/>
          <a:p>
            <a:r>
              <a:rPr lang="pl-PL" sz="3200" dirty="0"/>
              <a:t>E</a:t>
            </a:r>
            <a:r>
              <a:rPr lang="en-US" sz="3200" dirty="0" err="1"/>
              <a:t>ffective</a:t>
            </a:r>
            <a:r>
              <a:rPr lang="en-US" sz="3200" dirty="0"/>
              <a:t> employee development strategies</a:t>
            </a:r>
            <a:endParaRPr lang="sr-Latn-RS" sz="3200" dirty="0"/>
          </a:p>
        </p:txBody>
      </p:sp>
      <p:sp>
        <p:nvSpPr>
          <p:cNvPr id="7" name="Content Placeholder 2">
            <a:extLst>
              <a:ext uri="{FF2B5EF4-FFF2-40B4-BE49-F238E27FC236}">
                <a16:creationId xmlns:a16="http://schemas.microsoft.com/office/drawing/2014/main" id="{67CEA5EE-F9CA-3616-27C0-E25AF035866C}"/>
              </a:ext>
            </a:extLst>
          </p:cNvPr>
          <p:cNvSpPr>
            <a:spLocks noGrp="1"/>
          </p:cNvSpPr>
          <p:nvPr>
            <p:ph idx="1"/>
          </p:nvPr>
        </p:nvSpPr>
        <p:spPr>
          <a:xfrm>
            <a:off x="539552" y="2333927"/>
            <a:ext cx="8229600" cy="3744416"/>
          </a:xfrm>
        </p:spPr>
        <p:txBody>
          <a:bodyPr>
            <a:normAutofit fontScale="47500" lnSpcReduction="20000"/>
          </a:bodyPr>
          <a:lstStyle/>
          <a:p>
            <a:r>
              <a:rPr lang="en-US" b="1" dirty="0"/>
              <a:t>Promote volunteer or external opportunities</a:t>
            </a:r>
            <a:r>
              <a:rPr lang="pl-PL" b="1" dirty="0"/>
              <a:t> - </a:t>
            </a:r>
            <a:r>
              <a:rPr lang="pl-PL" dirty="0"/>
              <a:t>a</a:t>
            </a:r>
            <a:r>
              <a:rPr lang="en-US" dirty="0" err="1"/>
              <a:t>llowing</a:t>
            </a:r>
            <a:r>
              <a:rPr lang="en-US" dirty="0"/>
              <a:t> employees to volunteer or enroll in relevant external work experience helps employees build soft skills and take pride in giving back to their community. It also strengthens your employer brand and demonstrates to employees and customers that the organization cares about more than just its bottom line</a:t>
            </a:r>
          </a:p>
          <a:p>
            <a:endParaRPr lang="pl-PL" b="1" dirty="0"/>
          </a:p>
          <a:p>
            <a:r>
              <a:rPr lang="pl-PL" b="1" dirty="0"/>
              <a:t>C</a:t>
            </a:r>
            <a:r>
              <a:rPr lang="en-US" b="1" dirty="0" err="1"/>
              <a:t>ommunity</a:t>
            </a:r>
            <a:r>
              <a:rPr lang="en-US" b="1" dirty="0"/>
              <a:t> groups</a:t>
            </a:r>
            <a:r>
              <a:rPr lang="pl-PL" b="1" dirty="0"/>
              <a:t> - </a:t>
            </a:r>
            <a:r>
              <a:rPr lang="pl-PL" dirty="0"/>
              <a:t>c</a:t>
            </a:r>
            <a:r>
              <a:rPr lang="en-US" dirty="0" err="1"/>
              <a:t>ommunity</a:t>
            </a:r>
            <a:r>
              <a:rPr lang="en-US" dirty="0"/>
              <a:t> groups centered around a common theme help employees network outside their department, facilitate inclusion and belonging, and encourage knowledge sharing. These can be informal circles or more formal ones that relate to specific roles or business functions</a:t>
            </a:r>
          </a:p>
          <a:p>
            <a:pPr marL="0" indent="0">
              <a:buNone/>
            </a:pPr>
            <a:endParaRPr lang="pl-PL" b="1" dirty="0"/>
          </a:p>
          <a:p>
            <a:r>
              <a:rPr lang="en-US" b="1" dirty="0"/>
              <a:t>Use performance reviews to drive development conversations</a:t>
            </a:r>
            <a:r>
              <a:rPr lang="pl-PL" b="1" dirty="0"/>
              <a:t> </a:t>
            </a:r>
            <a:r>
              <a:rPr lang="pl-PL" dirty="0"/>
              <a:t>- </a:t>
            </a:r>
            <a:r>
              <a:rPr lang="en-US" dirty="0"/>
              <a:t>use regular performance evaluations to provide constructive feedback. Identify strengths and areas for improvement, discuss issues or concerns, and set realistic goals. You should also ensure that </a:t>
            </a:r>
            <a:r>
              <a:rPr lang="pl-PL" dirty="0" err="1"/>
              <a:t>you</a:t>
            </a:r>
            <a:r>
              <a:rPr lang="pl-PL" dirty="0"/>
              <a:t> </a:t>
            </a:r>
            <a:r>
              <a:rPr lang="pl-PL" dirty="0" err="1"/>
              <a:t>cover</a:t>
            </a:r>
            <a:r>
              <a:rPr lang="pl-PL" dirty="0"/>
              <a:t> </a:t>
            </a:r>
            <a:r>
              <a:rPr lang="en-US" dirty="0"/>
              <a:t>career goals and training needs to facilitate these conversions</a:t>
            </a:r>
          </a:p>
          <a:p>
            <a:endParaRPr lang="sr-Latn-RS" dirty="0"/>
          </a:p>
        </p:txBody>
      </p:sp>
    </p:spTree>
    <p:extLst>
      <p:ext uri="{BB962C8B-B14F-4D97-AF65-F5344CB8AC3E}">
        <p14:creationId xmlns:p14="http://schemas.microsoft.com/office/powerpoint/2010/main" val="28541978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BF7E6-6BE5-F0C8-57BD-892DC0499D7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D1EABF4-66F7-2943-92CE-E70309CB75BC}"/>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E29823E8-F454-EA08-C8E8-18C2791E4006}"/>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D004C6CF-0E6E-D9B9-FF3C-D22CB1085CF1}"/>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9BDA9875-F9CD-4671-4471-9155911C5ABF}"/>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C57F3FEE-B32E-A618-6D00-0B6C5D22E343}"/>
              </a:ext>
            </a:extLst>
          </p:cNvPr>
          <p:cNvSpPr>
            <a:spLocks noGrp="1"/>
          </p:cNvSpPr>
          <p:nvPr>
            <p:ph type="title"/>
          </p:nvPr>
        </p:nvSpPr>
        <p:spPr>
          <a:xfrm>
            <a:off x="457200" y="1052737"/>
            <a:ext cx="8229600" cy="432048"/>
          </a:xfrm>
        </p:spPr>
        <p:txBody>
          <a:bodyPr>
            <a:normAutofit fontScale="90000"/>
          </a:bodyPr>
          <a:lstStyle/>
          <a:p>
            <a:br>
              <a:rPr lang="pl-PL" dirty="0"/>
            </a:br>
            <a:r>
              <a:rPr lang="en-US" dirty="0"/>
              <a:t>Reskilling</a:t>
            </a:r>
            <a:r>
              <a:rPr lang="pl-PL" dirty="0"/>
              <a:t>/</a:t>
            </a:r>
            <a:r>
              <a:rPr lang="en-US" dirty="0"/>
              <a:t> Upskilling </a:t>
            </a:r>
            <a:br>
              <a:rPr lang="en-US" dirty="0"/>
            </a:br>
            <a:endParaRPr lang="sr-Latn-RS" dirty="0"/>
          </a:p>
        </p:txBody>
      </p:sp>
      <p:graphicFrame>
        <p:nvGraphicFramePr>
          <p:cNvPr id="8" name="Symbol zastępczy zawartości 7">
            <a:extLst>
              <a:ext uri="{FF2B5EF4-FFF2-40B4-BE49-F238E27FC236}">
                <a16:creationId xmlns:a16="http://schemas.microsoft.com/office/drawing/2014/main" id="{1A093A7C-9682-150B-F748-408D8637F978}"/>
              </a:ext>
            </a:extLst>
          </p:cNvPr>
          <p:cNvGraphicFramePr>
            <a:graphicFrameLocks noGrp="1"/>
          </p:cNvGraphicFramePr>
          <p:nvPr>
            <p:ph idx="1"/>
            <p:extLst>
              <p:ext uri="{D42A27DB-BD31-4B8C-83A1-F6EECF244321}">
                <p14:modId xmlns:p14="http://schemas.microsoft.com/office/powerpoint/2010/main" val="1082509522"/>
              </p:ext>
            </p:extLst>
          </p:nvPr>
        </p:nvGraphicFramePr>
        <p:xfrm>
          <a:off x="446640" y="1700808"/>
          <a:ext cx="8229600" cy="4399280"/>
        </p:xfrm>
        <a:graphic>
          <a:graphicData uri="http://schemas.openxmlformats.org/drawingml/2006/table">
            <a:tbl>
              <a:tblPr firstRow="1" bandRow="1">
                <a:tableStyleId>{5940675A-B579-460E-94D1-54222C63F5DA}</a:tableStyleId>
              </a:tblPr>
              <a:tblGrid>
                <a:gridCol w="1368152">
                  <a:extLst>
                    <a:ext uri="{9D8B030D-6E8A-4147-A177-3AD203B41FA5}">
                      <a16:colId xmlns:a16="http://schemas.microsoft.com/office/drawing/2014/main" val="3112790137"/>
                    </a:ext>
                  </a:extLst>
                </a:gridCol>
                <a:gridCol w="3096344">
                  <a:extLst>
                    <a:ext uri="{9D8B030D-6E8A-4147-A177-3AD203B41FA5}">
                      <a16:colId xmlns:a16="http://schemas.microsoft.com/office/drawing/2014/main" val="373572168"/>
                    </a:ext>
                  </a:extLst>
                </a:gridCol>
                <a:gridCol w="3765104">
                  <a:extLst>
                    <a:ext uri="{9D8B030D-6E8A-4147-A177-3AD203B41FA5}">
                      <a16:colId xmlns:a16="http://schemas.microsoft.com/office/drawing/2014/main" val="1298224144"/>
                    </a:ext>
                  </a:extLst>
                </a:gridCol>
              </a:tblGrid>
              <a:tr h="370840">
                <a:tc>
                  <a:txBody>
                    <a:bodyPr/>
                    <a:lstStyle/>
                    <a:p>
                      <a:endParaRPr lang="pl-PL" dirty="0"/>
                    </a:p>
                  </a:txBody>
                  <a:tcPr/>
                </a:tc>
                <a:tc>
                  <a:txBody>
                    <a:bodyPr/>
                    <a:lstStyle/>
                    <a:p>
                      <a:r>
                        <a:rPr lang="pl-PL" b="1" dirty="0" err="1"/>
                        <a:t>Reskilling</a:t>
                      </a:r>
                      <a:endParaRPr lang="pl-PL" b="1" dirty="0"/>
                    </a:p>
                  </a:txBody>
                  <a:tcPr/>
                </a:tc>
                <a:tc>
                  <a:txBody>
                    <a:bodyPr/>
                    <a:lstStyle/>
                    <a:p>
                      <a:r>
                        <a:rPr lang="pl-PL" b="1" dirty="0" err="1"/>
                        <a:t>Upskilling</a:t>
                      </a:r>
                      <a:endParaRPr lang="pl-PL" b="1" dirty="0"/>
                    </a:p>
                  </a:txBody>
                  <a:tcPr/>
                </a:tc>
                <a:extLst>
                  <a:ext uri="{0D108BD9-81ED-4DB2-BD59-A6C34878D82A}">
                    <a16:rowId xmlns:a16="http://schemas.microsoft.com/office/drawing/2014/main" val="2062499155"/>
                  </a:ext>
                </a:extLst>
              </a:tr>
              <a:tr h="370840">
                <a:tc>
                  <a:txBody>
                    <a:bodyPr/>
                    <a:lstStyle/>
                    <a:p>
                      <a:r>
                        <a:rPr lang="pl-PL" b="1"/>
                        <a:t>Purpose</a:t>
                      </a:r>
                      <a:endParaRPr lang="pl-PL" dirty="0"/>
                    </a:p>
                  </a:txBody>
                  <a:tcPr/>
                </a:tc>
                <a:tc>
                  <a:txBody>
                    <a:bodyPr/>
                    <a:lstStyle/>
                    <a:p>
                      <a:r>
                        <a:rPr lang="en-US"/>
                        <a:t>Train for a different job</a:t>
                      </a:r>
                      <a:endParaRPr lang="pl-PL" dirty="0"/>
                    </a:p>
                  </a:txBody>
                  <a:tcPr/>
                </a:tc>
                <a:tc>
                  <a:txBody>
                    <a:bodyPr/>
                    <a:lstStyle/>
                    <a:p>
                      <a:r>
                        <a:rPr lang="en-US" dirty="0"/>
                        <a:t>Improve skills in your current job</a:t>
                      </a:r>
                      <a:endParaRPr lang="pl-PL" dirty="0"/>
                    </a:p>
                  </a:txBody>
                  <a:tcPr/>
                </a:tc>
                <a:extLst>
                  <a:ext uri="{0D108BD9-81ED-4DB2-BD59-A6C34878D82A}">
                    <a16:rowId xmlns:a16="http://schemas.microsoft.com/office/drawing/2014/main" val="4185556807"/>
                  </a:ext>
                </a:extLst>
              </a:tr>
              <a:tr h="370840">
                <a:tc>
                  <a:txBody>
                    <a:bodyPr/>
                    <a:lstStyle/>
                    <a:p>
                      <a:r>
                        <a:rPr lang="pl-PL" b="1"/>
                        <a:t>Outcome</a:t>
                      </a:r>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effectLst/>
                        </a:rPr>
                        <a:t>Career</a:t>
                      </a:r>
                      <a:r>
                        <a:rPr lang="pl-PL" dirty="0">
                          <a:effectLst/>
                        </a:rPr>
                        <a:t> </a:t>
                      </a:r>
                      <a:r>
                        <a:rPr lang="pl-PL" dirty="0" err="1">
                          <a:effectLst/>
                        </a:rPr>
                        <a:t>shift</a:t>
                      </a:r>
                      <a:r>
                        <a:rPr lang="pl-PL" dirty="0">
                          <a:effectLst/>
                        </a:rPr>
                        <a:t> </a:t>
                      </a:r>
                      <a:r>
                        <a:rPr lang="pl-PL" dirty="0" err="1">
                          <a:effectLst/>
                        </a:rPr>
                        <a:t>or</a:t>
                      </a:r>
                      <a:r>
                        <a:rPr lang="pl-PL" dirty="0">
                          <a:effectLst/>
                        </a:rPr>
                        <a:t> </a:t>
                      </a:r>
                      <a:r>
                        <a:rPr lang="pl-PL" dirty="0" err="1">
                          <a:effectLst/>
                        </a:rPr>
                        <a:t>redeployment</a:t>
                      </a:r>
                      <a:endParaRPr lang="pl-PL" dirty="0">
                        <a:effectLst/>
                      </a:endParaRPr>
                    </a:p>
                    <a:p>
                      <a:endParaRPr lang="pl-PL" dirty="0"/>
                    </a:p>
                  </a:txBody>
                  <a:tcPr/>
                </a:tc>
                <a:tc>
                  <a:txBody>
                    <a:bodyPr/>
                    <a:lstStyle/>
                    <a:p>
                      <a:r>
                        <a:rPr lang="en-US"/>
                        <a:t>Higher performance or new responsibilities</a:t>
                      </a:r>
                      <a:endParaRPr lang="pl-PL" dirty="0"/>
                    </a:p>
                  </a:txBody>
                  <a:tcPr/>
                </a:tc>
                <a:extLst>
                  <a:ext uri="{0D108BD9-81ED-4DB2-BD59-A6C34878D82A}">
                    <a16:rowId xmlns:a16="http://schemas.microsoft.com/office/drawing/2014/main" val="2552493166"/>
                  </a:ext>
                </a:extLst>
              </a:tr>
              <a:tr h="370840">
                <a:tc>
                  <a:txBody>
                    <a:bodyPr/>
                    <a:lstStyle/>
                    <a:p>
                      <a:r>
                        <a:rPr lang="pl-PL" b="1"/>
                        <a:t>Trigger</a:t>
                      </a:r>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Role redundancy, new business need</a:t>
                      </a:r>
                    </a:p>
                    <a:p>
                      <a:endParaRPr lang="pl-PL" dirty="0"/>
                    </a:p>
                  </a:txBody>
                  <a:tcPr/>
                </a:tc>
                <a:tc>
                  <a:txBody>
                    <a:bodyPr/>
                    <a:lstStyle/>
                    <a:p>
                      <a:r>
                        <a:rPr lang="en-US">
                          <a:effectLst/>
                        </a:rPr>
                        <a:t>Tech</a:t>
                      </a:r>
                      <a:r>
                        <a:rPr lang="pl-PL">
                          <a:effectLst/>
                        </a:rPr>
                        <a:t>nology</a:t>
                      </a:r>
                      <a:r>
                        <a:rPr lang="en-US">
                          <a:effectLst/>
                        </a:rPr>
                        <a:t> upgrades, evolving job expectation</a:t>
                      </a:r>
                    </a:p>
                    <a:p>
                      <a:endParaRPr lang="pl-PL" dirty="0"/>
                    </a:p>
                  </a:txBody>
                  <a:tcPr/>
                </a:tc>
                <a:extLst>
                  <a:ext uri="{0D108BD9-81ED-4DB2-BD59-A6C34878D82A}">
                    <a16:rowId xmlns:a16="http://schemas.microsoft.com/office/drawing/2014/main" val="2480501530"/>
                  </a:ext>
                </a:extLst>
              </a:tr>
              <a:tr h="370840">
                <a:tc>
                  <a:txBody>
                    <a:bodyPr/>
                    <a:lstStyle/>
                    <a:p>
                      <a:r>
                        <a:rPr lang="pl-PL" b="1"/>
                        <a:t>Who’s involved</a:t>
                      </a:r>
                      <a:endParaRPr lang="pl-PL" dirty="0"/>
                    </a:p>
                  </a:txBody>
                  <a:tcPr/>
                </a:tc>
                <a:tc>
                  <a:txBody>
                    <a:bodyPr/>
                    <a:lstStyle/>
                    <a:p>
                      <a:r>
                        <a:rPr lang="en-US" dirty="0"/>
                        <a:t>Employees in at-risk roles or those looking to change their careers</a:t>
                      </a:r>
                      <a:endParaRPr lang="pl-PL" dirty="0"/>
                    </a:p>
                  </a:txBody>
                  <a:tcPr/>
                </a:tc>
                <a:tc>
                  <a:txBody>
                    <a:bodyPr/>
                    <a:lstStyle/>
                    <a:p>
                      <a:r>
                        <a:rPr lang="en-US" dirty="0"/>
                        <a:t>Employees who will stay in their current roles but need to adapt to new demand</a:t>
                      </a:r>
                      <a:endParaRPr lang="pl-PL" dirty="0"/>
                    </a:p>
                  </a:txBody>
                  <a:tcPr/>
                </a:tc>
                <a:extLst>
                  <a:ext uri="{0D108BD9-81ED-4DB2-BD59-A6C34878D82A}">
                    <a16:rowId xmlns:a16="http://schemas.microsoft.com/office/drawing/2014/main" val="3949243096"/>
                  </a:ext>
                </a:extLst>
              </a:tr>
              <a:tr h="370840">
                <a:tc>
                  <a:txBody>
                    <a:bodyPr/>
                    <a:lstStyle/>
                    <a:p>
                      <a:r>
                        <a:rPr lang="pl-PL" b="1"/>
                        <a:t>Training</a:t>
                      </a:r>
                      <a:endParaRPr lang="pl-PL" dirty="0"/>
                    </a:p>
                  </a:txBody>
                  <a:tcPr/>
                </a:tc>
                <a:tc>
                  <a:txBody>
                    <a:bodyPr/>
                    <a:lstStyle/>
                    <a:p>
                      <a:r>
                        <a:rPr lang="en-US"/>
                        <a:t>New certifications, cross-training, and boot camps for different skills</a:t>
                      </a:r>
                      <a:endParaRPr lang="pl-PL" dirty="0"/>
                    </a:p>
                  </a:txBody>
                  <a:tcPr/>
                </a:tc>
                <a:tc>
                  <a:txBody>
                    <a:bodyPr/>
                    <a:lstStyle/>
                    <a:p>
                      <a:r>
                        <a:rPr lang="en-US" dirty="0">
                          <a:effectLst/>
                        </a:rPr>
                        <a:t>and boot camps for different skills.</a:t>
                      </a:r>
                    </a:p>
                    <a:p>
                      <a:r>
                        <a:rPr lang="en-US" dirty="0">
                          <a:effectLst/>
                        </a:rPr>
                        <a:t>On-the-job training, workshops, advanced tools, or software use</a:t>
                      </a:r>
                    </a:p>
                    <a:p>
                      <a:endParaRPr lang="pl-PL" dirty="0"/>
                    </a:p>
                  </a:txBody>
                  <a:tcPr/>
                </a:tc>
                <a:extLst>
                  <a:ext uri="{0D108BD9-81ED-4DB2-BD59-A6C34878D82A}">
                    <a16:rowId xmlns:a16="http://schemas.microsoft.com/office/drawing/2014/main" val="144132117"/>
                  </a:ext>
                </a:extLst>
              </a:tr>
            </a:tbl>
          </a:graphicData>
        </a:graphic>
      </p:graphicFrame>
    </p:spTree>
    <p:extLst>
      <p:ext uri="{BB962C8B-B14F-4D97-AF65-F5344CB8AC3E}">
        <p14:creationId xmlns:p14="http://schemas.microsoft.com/office/powerpoint/2010/main" val="39607851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2F397-E2B3-A10D-F8EF-53B9E8586CFD}"/>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BDADE2E9-EDBC-B994-7243-F759617FF761}"/>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B142F3CD-9CC1-A401-EC7D-2AFC6B32B71C}"/>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D94EE60-B92F-22A9-5845-835FD6DE69B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CB7D227B-A0DC-6D09-2C89-CE1DD81D6828}"/>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F559DDB-B71C-3FE1-4C4C-BDDFD3FED165}"/>
              </a:ext>
            </a:extLst>
          </p:cNvPr>
          <p:cNvSpPr>
            <a:spLocks noGrp="1"/>
          </p:cNvSpPr>
          <p:nvPr>
            <p:ph type="title"/>
          </p:nvPr>
        </p:nvSpPr>
        <p:spPr>
          <a:xfrm>
            <a:off x="457200" y="1052736"/>
            <a:ext cx="8229600" cy="998984"/>
          </a:xfrm>
        </p:spPr>
        <p:txBody>
          <a:bodyPr>
            <a:normAutofit fontScale="90000"/>
          </a:bodyPr>
          <a:lstStyle/>
          <a:p>
            <a:r>
              <a:rPr lang="sr-Latn-RS" dirty="0"/>
              <a:t>Implementing development initiatives</a:t>
            </a:r>
          </a:p>
        </p:txBody>
      </p:sp>
      <p:sp>
        <p:nvSpPr>
          <p:cNvPr id="7" name="Content Placeholder 2">
            <a:extLst>
              <a:ext uri="{FF2B5EF4-FFF2-40B4-BE49-F238E27FC236}">
                <a16:creationId xmlns:a16="http://schemas.microsoft.com/office/drawing/2014/main" id="{7D3124B8-FBB7-77C1-CA87-89C479ECDEEA}"/>
              </a:ext>
            </a:extLst>
          </p:cNvPr>
          <p:cNvSpPr>
            <a:spLocks noGrp="1"/>
          </p:cNvSpPr>
          <p:nvPr>
            <p:ph idx="1"/>
          </p:nvPr>
        </p:nvSpPr>
        <p:spPr>
          <a:xfrm>
            <a:off x="457200" y="2204864"/>
            <a:ext cx="8229600" cy="3744416"/>
          </a:xfrm>
        </p:spPr>
        <p:txBody>
          <a:bodyPr>
            <a:normAutofit fontScale="70000" lnSpcReduction="20000"/>
          </a:bodyPr>
          <a:lstStyle/>
          <a:p>
            <a:r>
              <a:rPr lang="pl-PL" dirty="0" err="1"/>
              <a:t>Gain</a:t>
            </a:r>
            <a:r>
              <a:rPr lang="pl-PL" dirty="0"/>
              <a:t> </a:t>
            </a:r>
            <a:r>
              <a:rPr lang="pl-PL" dirty="0" err="1"/>
              <a:t>executive</a:t>
            </a:r>
            <a:r>
              <a:rPr lang="pl-PL" dirty="0"/>
              <a:t> </a:t>
            </a:r>
            <a:r>
              <a:rPr lang="pl-PL" dirty="0" err="1"/>
              <a:t>buy</a:t>
            </a:r>
            <a:r>
              <a:rPr lang="pl-PL" dirty="0"/>
              <a:t>-in (</a:t>
            </a:r>
            <a:r>
              <a:rPr lang="pl-PL" dirty="0" err="1"/>
              <a:t>support</a:t>
            </a:r>
            <a:r>
              <a:rPr lang="pl-PL" dirty="0"/>
              <a:t>)</a:t>
            </a:r>
          </a:p>
          <a:p>
            <a:r>
              <a:rPr lang="pl-PL" dirty="0" err="1"/>
              <a:t>Identify</a:t>
            </a:r>
            <a:r>
              <a:rPr lang="pl-PL" dirty="0"/>
              <a:t> </a:t>
            </a:r>
            <a:r>
              <a:rPr lang="pl-PL" dirty="0" err="1"/>
              <a:t>training</a:t>
            </a:r>
            <a:r>
              <a:rPr lang="pl-PL" dirty="0"/>
              <a:t> </a:t>
            </a:r>
            <a:r>
              <a:rPr lang="pl-PL" dirty="0" err="1"/>
              <a:t>needs</a:t>
            </a:r>
            <a:r>
              <a:rPr lang="pl-PL" dirty="0"/>
              <a:t> (</a:t>
            </a:r>
            <a:r>
              <a:rPr lang="pl-PL" dirty="0" err="1"/>
              <a:t>skills</a:t>
            </a:r>
            <a:r>
              <a:rPr lang="pl-PL" dirty="0"/>
              <a:t> gap </a:t>
            </a:r>
            <a:r>
              <a:rPr lang="pl-PL" dirty="0" err="1"/>
              <a:t>analysis</a:t>
            </a:r>
            <a:r>
              <a:rPr lang="pl-PL" dirty="0"/>
              <a:t>)</a:t>
            </a:r>
          </a:p>
          <a:p>
            <a:r>
              <a:rPr lang="pl-PL" dirty="0" err="1"/>
              <a:t>Consider</a:t>
            </a:r>
            <a:r>
              <a:rPr lang="pl-PL" dirty="0"/>
              <a:t> </a:t>
            </a:r>
            <a:r>
              <a:rPr lang="pl-PL" dirty="0" err="1"/>
              <a:t>institution</a:t>
            </a:r>
            <a:r>
              <a:rPr lang="pl-PL" dirty="0"/>
              <a:t> </a:t>
            </a:r>
            <a:r>
              <a:rPr lang="pl-PL" dirty="0" err="1"/>
              <a:t>goals</a:t>
            </a:r>
            <a:r>
              <a:rPr lang="pl-PL" dirty="0"/>
              <a:t> and </a:t>
            </a:r>
            <a:r>
              <a:rPr lang="pl-PL" dirty="0" err="1"/>
              <a:t>key</a:t>
            </a:r>
            <a:r>
              <a:rPr lang="pl-PL" dirty="0"/>
              <a:t> </a:t>
            </a:r>
            <a:r>
              <a:rPr lang="pl-PL" dirty="0" err="1"/>
              <a:t>objectives</a:t>
            </a:r>
            <a:endParaRPr lang="pl-PL" dirty="0"/>
          </a:p>
          <a:p>
            <a:r>
              <a:rPr lang="pl-PL" dirty="0" err="1"/>
              <a:t>Allign</a:t>
            </a:r>
            <a:r>
              <a:rPr lang="pl-PL" dirty="0"/>
              <a:t> to </a:t>
            </a:r>
            <a:r>
              <a:rPr lang="pl-PL" dirty="0" err="1"/>
              <a:t>employee’s</a:t>
            </a:r>
            <a:r>
              <a:rPr lang="pl-PL" dirty="0"/>
              <a:t> </a:t>
            </a:r>
            <a:r>
              <a:rPr lang="pl-PL" dirty="0" err="1"/>
              <a:t>goals</a:t>
            </a:r>
            <a:r>
              <a:rPr lang="pl-PL" dirty="0"/>
              <a:t> </a:t>
            </a:r>
          </a:p>
          <a:p>
            <a:r>
              <a:rPr lang="pl-PL" dirty="0" err="1"/>
              <a:t>Determine</a:t>
            </a:r>
            <a:r>
              <a:rPr lang="pl-PL" dirty="0"/>
              <a:t> the </a:t>
            </a:r>
            <a:r>
              <a:rPr lang="pl-PL" dirty="0" err="1"/>
              <a:t>right</a:t>
            </a:r>
            <a:r>
              <a:rPr lang="pl-PL" dirty="0"/>
              <a:t> </a:t>
            </a:r>
            <a:r>
              <a:rPr lang="pl-PL" dirty="0" err="1"/>
              <a:t>type</a:t>
            </a:r>
            <a:r>
              <a:rPr lang="pl-PL" dirty="0"/>
              <a:t> of </a:t>
            </a:r>
            <a:r>
              <a:rPr lang="pl-PL" dirty="0" err="1"/>
              <a:t>training</a:t>
            </a:r>
            <a:endParaRPr lang="pl-PL" dirty="0"/>
          </a:p>
          <a:p>
            <a:r>
              <a:rPr lang="pl-PL" dirty="0" err="1"/>
              <a:t>Create</a:t>
            </a:r>
            <a:r>
              <a:rPr lang="pl-PL" dirty="0"/>
              <a:t> </a:t>
            </a:r>
            <a:r>
              <a:rPr lang="pl-PL" dirty="0" err="1"/>
              <a:t>targets</a:t>
            </a:r>
            <a:r>
              <a:rPr lang="pl-PL" dirty="0"/>
              <a:t> &amp;</a:t>
            </a:r>
            <a:r>
              <a:rPr lang="pl-PL" dirty="0" err="1"/>
              <a:t>structure</a:t>
            </a:r>
            <a:r>
              <a:rPr lang="pl-PL" dirty="0"/>
              <a:t> for learning</a:t>
            </a:r>
          </a:p>
          <a:p>
            <a:r>
              <a:rPr lang="pl-PL" dirty="0" err="1"/>
              <a:t>Develop</a:t>
            </a:r>
            <a:r>
              <a:rPr lang="pl-PL" dirty="0"/>
              <a:t> </a:t>
            </a:r>
            <a:r>
              <a:rPr lang="pl-PL" dirty="0" err="1"/>
              <a:t>goals</a:t>
            </a:r>
            <a:r>
              <a:rPr lang="pl-PL" dirty="0"/>
              <a:t> (SMART)</a:t>
            </a:r>
          </a:p>
          <a:p>
            <a:r>
              <a:rPr lang="pl-PL" dirty="0" err="1"/>
              <a:t>Turn</a:t>
            </a:r>
            <a:r>
              <a:rPr lang="pl-PL" dirty="0"/>
              <a:t> </a:t>
            </a:r>
            <a:r>
              <a:rPr lang="pl-PL" dirty="0" err="1"/>
              <a:t>training</a:t>
            </a:r>
            <a:r>
              <a:rPr lang="pl-PL" dirty="0"/>
              <a:t> </a:t>
            </a:r>
            <a:r>
              <a:rPr lang="pl-PL" dirty="0" err="1"/>
              <a:t>into</a:t>
            </a:r>
            <a:r>
              <a:rPr lang="pl-PL" dirty="0"/>
              <a:t> </a:t>
            </a:r>
            <a:r>
              <a:rPr lang="pl-PL" dirty="0" err="1"/>
              <a:t>action</a:t>
            </a:r>
            <a:endParaRPr lang="pl-PL" dirty="0"/>
          </a:p>
          <a:p>
            <a:r>
              <a:rPr lang="pl-PL" dirty="0"/>
              <a:t>Truck </a:t>
            </a:r>
            <a:r>
              <a:rPr lang="pl-PL" dirty="0" err="1"/>
              <a:t>results</a:t>
            </a:r>
            <a:endParaRPr lang="pl-PL" dirty="0"/>
          </a:p>
          <a:p>
            <a:r>
              <a:rPr lang="en-US" dirty="0"/>
              <a:t>Cultivate a culture of learning</a:t>
            </a:r>
            <a:endParaRPr lang="sr-Latn-RS" dirty="0"/>
          </a:p>
        </p:txBody>
      </p:sp>
    </p:spTree>
    <p:extLst>
      <p:ext uri="{BB962C8B-B14F-4D97-AF65-F5344CB8AC3E}">
        <p14:creationId xmlns:p14="http://schemas.microsoft.com/office/powerpoint/2010/main" val="20997881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9F135-E51B-3D78-BCE7-0B4599CC045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F5F4E4FF-9D7C-9906-9A34-6BF544D3BCC3}"/>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ABE2E9F3-E65D-FAB3-792C-C2BD0451146A}"/>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52744AF7-3B25-ED4E-A94C-D2E46A6AD69E}"/>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E38E37FF-1C07-6A4D-31E8-F19C5A314A00}"/>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C4E6C00B-C255-FE1E-EA2A-6955996E8DE8}"/>
              </a:ext>
            </a:extLst>
          </p:cNvPr>
          <p:cNvSpPr>
            <a:spLocks noGrp="1"/>
          </p:cNvSpPr>
          <p:nvPr>
            <p:ph type="title"/>
          </p:nvPr>
        </p:nvSpPr>
        <p:spPr>
          <a:xfrm>
            <a:off x="457200" y="1052736"/>
            <a:ext cx="8229600" cy="998984"/>
          </a:xfrm>
        </p:spPr>
        <p:txBody>
          <a:bodyPr>
            <a:normAutofit fontScale="90000"/>
          </a:bodyPr>
          <a:lstStyle/>
          <a:p>
            <a:r>
              <a:rPr lang="sr-Latn-RS" dirty="0"/>
              <a:t>Soft skills v. technical/substantive skills?</a:t>
            </a:r>
          </a:p>
        </p:txBody>
      </p:sp>
      <p:sp>
        <p:nvSpPr>
          <p:cNvPr id="7" name="Content Placeholder 2">
            <a:extLst>
              <a:ext uri="{FF2B5EF4-FFF2-40B4-BE49-F238E27FC236}">
                <a16:creationId xmlns:a16="http://schemas.microsoft.com/office/drawing/2014/main" id="{6C96725B-8674-DABC-837F-BF09A7DD298E}"/>
              </a:ext>
            </a:extLst>
          </p:cNvPr>
          <p:cNvSpPr>
            <a:spLocks noGrp="1"/>
          </p:cNvSpPr>
          <p:nvPr>
            <p:ph idx="1"/>
          </p:nvPr>
        </p:nvSpPr>
        <p:spPr>
          <a:xfrm>
            <a:off x="457200" y="2204864"/>
            <a:ext cx="8229600" cy="3744416"/>
          </a:xfrm>
        </p:spPr>
        <p:txBody>
          <a:bodyPr>
            <a:normAutofit/>
          </a:bodyPr>
          <a:lstStyle/>
          <a:p>
            <a:pPr marL="0" indent="0">
              <a:buNone/>
            </a:pPr>
            <a:endParaRPr lang="pl-PL" dirty="0"/>
          </a:p>
          <a:p>
            <a:r>
              <a:rPr lang="pl-PL" dirty="0"/>
              <a:t>Do we </a:t>
            </a:r>
            <a:r>
              <a:rPr lang="pl-PL" dirty="0" err="1"/>
              <a:t>develop</a:t>
            </a:r>
            <a:r>
              <a:rPr lang="pl-PL" dirty="0"/>
              <a:t> </a:t>
            </a:r>
            <a:r>
              <a:rPr lang="pl-PL" dirty="0" err="1"/>
              <a:t>them</a:t>
            </a:r>
            <a:r>
              <a:rPr lang="pl-PL" dirty="0"/>
              <a:t> in the same </a:t>
            </a:r>
            <a:r>
              <a:rPr lang="pl-PL" dirty="0" err="1"/>
              <a:t>way</a:t>
            </a:r>
            <a:r>
              <a:rPr lang="pl-PL" dirty="0"/>
              <a:t>?</a:t>
            </a:r>
          </a:p>
          <a:p>
            <a:r>
              <a:rPr lang="pl-PL" dirty="0" err="1"/>
              <a:t>What</a:t>
            </a:r>
            <a:r>
              <a:rPr lang="pl-PL" dirty="0"/>
              <a:t> </a:t>
            </a:r>
            <a:r>
              <a:rPr lang="pl-PL" dirty="0" err="1"/>
              <a:t>are</a:t>
            </a:r>
            <a:r>
              <a:rPr lang="pl-PL" dirty="0"/>
              <a:t> the </a:t>
            </a:r>
            <a:r>
              <a:rPr lang="pl-PL" dirty="0" err="1"/>
              <a:t>differences</a:t>
            </a:r>
            <a:r>
              <a:rPr lang="pl-PL" dirty="0"/>
              <a:t>? </a:t>
            </a:r>
          </a:p>
          <a:p>
            <a:endParaRPr lang="sr-Latn-RS" dirty="0"/>
          </a:p>
        </p:txBody>
      </p:sp>
    </p:spTree>
    <p:extLst>
      <p:ext uri="{BB962C8B-B14F-4D97-AF65-F5344CB8AC3E}">
        <p14:creationId xmlns:p14="http://schemas.microsoft.com/office/powerpoint/2010/main" val="26781124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1746C-5926-74A5-2551-4B742A43A911}"/>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7D364D5-CC64-B019-7D45-EDBD4DAFEB49}"/>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05AB1173-F9D1-BECE-53E9-7AABDDB06BA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77549AC8-FB9E-C9FA-5189-819D574FDCB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6E849EC1-BFE2-6F3D-D55F-F964B2E967AE}"/>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398F9D27-C8B6-9F5B-01CB-5EBA4089456D}"/>
              </a:ext>
            </a:extLst>
          </p:cNvPr>
          <p:cNvSpPr>
            <a:spLocks noGrp="1"/>
          </p:cNvSpPr>
          <p:nvPr>
            <p:ph type="title"/>
          </p:nvPr>
        </p:nvSpPr>
        <p:spPr>
          <a:xfrm>
            <a:off x="457200" y="1052736"/>
            <a:ext cx="8229600" cy="998984"/>
          </a:xfrm>
        </p:spPr>
        <p:txBody>
          <a:bodyPr/>
          <a:lstStyle/>
          <a:p>
            <a:r>
              <a:rPr lang="sr-Latn-RS" dirty="0"/>
              <a:t>E-learning – central level in Poland</a:t>
            </a:r>
          </a:p>
        </p:txBody>
      </p:sp>
      <p:pic>
        <p:nvPicPr>
          <p:cNvPr id="10" name="Symbol zastępczy zawartości 9">
            <a:extLst>
              <a:ext uri="{FF2B5EF4-FFF2-40B4-BE49-F238E27FC236}">
                <a16:creationId xmlns:a16="http://schemas.microsoft.com/office/drawing/2014/main" id="{C4739168-8293-1EE1-3097-46032B885BE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57200" y="2075804"/>
            <a:ext cx="3525823" cy="1983276"/>
          </a:xfrm>
          <a:prstGeom prst="rect">
            <a:avLst/>
          </a:prstGeom>
        </p:spPr>
      </p:pic>
      <p:pic>
        <p:nvPicPr>
          <p:cNvPr id="12" name="Obraz 11">
            <a:extLst>
              <a:ext uri="{FF2B5EF4-FFF2-40B4-BE49-F238E27FC236}">
                <a16:creationId xmlns:a16="http://schemas.microsoft.com/office/drawing/2014/main" id="{C9DEE8C3-D910-B9D3-E56C-69DDE76AFB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976" y="2051720"/>
            <a:ext cx="3728640" cy="2097360"/>
          </a:xfrm>
          <a:prstGeom prst="rect">
            <a:avLst/>
          </a:prstGeom>
        </p:spPr>
      </p:pic>
    </p:spTree>
    <p:extLst>
      <p:ext uri="{BB962C8B-B14F-4D97-AF65-F5344CB8AC3E}">
        <p14:creationId xmlns:p14="http://schemas.microsoft.com/office/powerpoint/2010/main" val="15872205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08381-82C2-E2BB-D754-5E8B3C4FE83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9FE93A5A-28AA-A85B-ACF2-F577DCD9B3F6}"/>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5B114EF9-DBA1-4678-8D90-4A52680F46F5}"/>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BB467350-9EC4-8C5A-BE1F-EC6D8250275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A2E0A802-4D16-B981-76B1-3BC5E6D7AB6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D6786184-D6B7-3F8F-6B66-67FD7C0E2EAE}"/>
              </a:ext>
            </a:extLst>
          </p:cNvPr>
          <p:cNvSpPr>
            <a:spLocks noGrp="1"/>
          </p:cNvSpPr>
          <p:nvPr>
            <p:ph type="title"/>
          </p:nvPr>
        </p:nvSpPr>
        <p:spPr>
          <a:xfrm>
            <a:off x="457200" y="1052736"/>
            <a:ext cx="8229600" cy="998984"/>
          </a:xfrm>
        </p:spPr>
        <p:txBody>
          <a:bodyPr>
            <a:normAutofit/>
          </a:bodyPr>
          <a:lstStyle/>
          <a:p>
            <a:r>
              <a:rPr lang="sr-Latn-RS" dirty="0"/>
              <a:t>Mentoring – Central level in Poland</a:t>
            </a:r>
          </a:p>
        </p:txBody>
      </p:sp>
      <p:pic>
        <p:nvPicPr>
          <p:cNvPr id="9" name="Symbol zastępczy zawartości 8">
            <a:extLst>
              <a:ext uri="{FF2B5EF4-FFF2-40B4-BE49-F238E27FC236}">
                <a16:creationId xmlns:a16="http://schemas.microsoft.com/office/drawing/2014/main" id="{56011B5A-7083-C3BB-6A1C-14A9F5DC733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43189" y="2205038"/>
            <a:ext cx="6657621" cy="3744912"/>
          </a:xfrm>
          <a:prstGeom prst="rect">
            <a:avLst/>
          </a:prstGeom>
        </p:spPr>
      </p:pic>
    </p:spTree>
    <p:extLst>
      <p:ext uri="{BB962C8B-B14F-4D97-AF65-F5344CB8AC3E}">
        <p14:creationId xmlns:p14="http://schemas.microsoft.com/office/powerpoint/2010/main" val="18979635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7E09E-8B35-9E06-0799-5A8CF44B443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F6C29EA8-E40C-DC8E-8347-10D32835C0DB}"/>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545E0326-B16A-6CB7-7BD0-1F5CDBCBC800}"/>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415A3A2-F68F-0BD5-D0FD-A75E4B850B9D}"/>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5803A6C1-60CA-4D93-AD65-E537F86D3A60}"/>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09338DD-2F11-3618-803B-63AE4C0A4378}"/>
              </a:ext>
            </a:extLst>
          </p:cNvPr>
          <p:cNvSpPr>
            <a:spLocks noGrp="1"/>
          </p:cNvSpPr>
          <p:nvPr>
            <p:ph type="title"/>
          </p:nvPr>
        </p:nvSpPr>
        <p:spPr>
          <a:xfrm>
            <a:off x="457200" y="1052736"/>
            <a:ext cx="8229600" cy="998984"/>
          </a:xfrm>
        </p:spPr>
        <p:txBody>
          <a:bodyPr>
            <a:normAutofit fontScale="90000"/>
          </a:bodyPr>
          <a:lstStyle/>
          <a:p>
            <a:r>
              <a:rPr lang="en-US" b="1" dirty="0"/>
              <a:t>Knowledge-sharing </a:t>
            </a:r>
            <a:r>
              <a:rPr lang="en-US" b="1" dirty="0" err="1"/>
              <a:t>programme</a:t>
            </a:r>
            <a:r>
              <a:rPr lang="en-US" b="1" dirty="0"/>
              <a:t> in the civil service</a:t>
            </a:r>
            <a:r>
              <a:rPr lang="pl-PL" b="1" dirty="0"/>
              <a:t> in Poland</a:t>
            </a:r>
            <a:endParaRPr lang="en-US" b="1" dirty="0"/>
          </a:p>
        </p:txBody>
      </p:sp>
      <p:sp>
        <p:nvSpPr>
          <p:cNvPr id="7" name="Content Placeholder 2">
            <a:extLst>
              <a:ext uri="{FF2B5EF4-FFF2-40B4-BE49-F238E27FC236}">
                <a16:creationId xmlns:a16="http://schemas.microsoft.com/office/drawing/2014/main" id="{4375FFBB-E8D7-2121-1915-E2A7AD0C4E2E}"/>
              </a:ext>
            </a:extLst>
          </p:cNvPr>
          <p:cNvSpPr>
            <a:spLocks noGrp="1"/>
          </p:cNvSpPr>
          <p:nvPr>
            <p:ph idx="1"/>
          </p:nvPr>
        </p:nvSpPr>
        <p:spPr>
          <a:xfrm>
            <a:off x="457200" y="2204864"/>
            <a:ext cx="8229600" cy="3744416"/>
          </a:xfrm>
        </p:spPr>
        <p:txBody>
          <a:bodyPr>
            <a:normAutofit fontScale="55000" lnSpcReduction="20000"/>
          </a:bodyPr>
          <a:lstStyle/>
          <a:p>
            <a:pPr marL="0" indent="0">
              <a:buNone/>
            </a:pPr>
            <a:r>
              <a:rPr lang="pl-PL" dirty="0"/>
              <a:t>T</a:t>
            </a:r>
            <a:r>
              <a:rPr lang="en-US" dirty="0"/>
              <a:t>he exchange of best practices, experiences and knowledge among civil service staff is an extremely valuable complement to traditional training methods. This enables us to inspire and motivate one another and develop our skills.</a:t>
            </a:r>
          </a:p>
          <a:p>
            <a:r>
              <a:rPr lang="en-US" dirty="0"/>
              <a:t>In the civil service, we carry out activities as part of knowledge sharing:</a:t>
            </a:r>
          </a:p>
          <a:p>
            <a:r>
              <a:rPr lang="en-US" dirty="0"/>
              <a:t>we run webinars for civil service staff from offices across the country,</a:t>
            </a:r>
          </a:p>
          <a:p>
            <a:r>
              <a:rPr lang="en-US" dirty="0"/>
              <a:t>we regularly publish new courses and update existing ones in the civil service e-learning system,</a:t>
            </a:r>
          </a:p>
          <a:p>
            <a:r>
              <a:rPr lang="en-US" dirty="0"/>
              <a:t>we </a:t>
            </a:r>
            <a:r>
              <a:rPr lang="en-US" dirty="0" err="1"/>
              <a:t>organise</a:t>
            </a:r>
            <a:r>
              <a:rPr lang="en-US" dirty="0"/>
              <a:t> inter-office training sessions led by in-house trainers.</a:t>
            </a:r>
          </a:p>
          <a:p>
            <a:r>
              <a:rPr lang="en-US" dirty="0"/>
              <a:t>We encourage civil service offices to </a:t>
            </a:r>
            <a:r>
              <a:rPr lang="en-US" dirty="0" err="1"/>
              <a:t>organise</a:t>
            </a:r>
            <a:r>
              <a:rPr lang="en-US" dirty="0"/>
              <a:t>:</a:t>
            </a:r>
          </a:p>
          <a:p>
            <a:r>
              <a:rPr lang="en-US" dirty="0"/>
              <a:t>training in accordance with the Act and the Regulation,</a:t>
            </a:r>
          </a:p>
          <a:p>
            <a:r>
              <a:rPr lang="en-US" dirty="0"/>
              <a:t>various educational formats other than training, e.g. short webinars, online courses, knowledge snippets, video materials, specialist blogs, etc.,</a:t>
            </a:r>
          </a:p>
          <a:p>
            <a:r>
              <a:rPr lang="en-US" dirty="0"/>
              <a:t>training delivered by internal civil service trainers.</a:t>
            </a:r>
          </a:p>
          <a:p>
            <a:endParaRPr lang="sr-Latn-RS" dirty="0"/>
          </a:p>
        </p:txBody>
      </p:sp>
    </p:spTree>
    <p:extLst>
      <p:ext uri="{BB962C8B-B14F-4D97-AF65-F5344CB8AC3E}">
        <p14:creationId xmlns:p14="http://schemas.microsoft.com/office/powerpoint/2010/main" val="12396695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05DB6-78FD-221F-A396-DB9C78554B5D}"/>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2FED131-84DA-C598-7732-E30B378CFBD3}"/>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41377EC8-F572-6646-F088-E98F76D08CB3}"/>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A0D7174E-4848-49AB-C504-E699FDEC4315}"/>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CB0851DC-5307-D12F-E24B-E01DAD0D3002}"/>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FAEE5BC8-AB42-DBD2-92DB-541626339C5C}"/>
              </a:ext>
            </a:extLst>
          </p:cNvPr>
          <p:cNvSpPr>
            <a:spLocks noGrp="1"/>
          </p:cNvSpPr>
          <p:nvPr>
            <p:ph type="title"/>
          </p:nvPr>
        </p:nvSpPr>
        <p:spPr>
          <a:xfrm>
            <a:off x="611560" y="752526"/>
            <a:ext cx="8229600" cy="998984"/>
          </a:xfrm>
        </p:spPr>
        <p:txBody>
          <a:bodyPr>
            <a:normAutofit fontScale="90000"/>
          </a:bodyPr>
          <a:lstStyle/>
          <a:p>
            <a:br>
              <a:rPr lang="pl-PL" sz="3100" b="1" dirty="0"/>
            </a:br>
            <a:r>
              <a:rPr lang="en-US" sz="3100" b="1" dirty="0"/>
              <a:t>Human Resources Management Strategy </a:t>
            </a:r>
            <a:br>
              <a:rPr lang="pl-PL" sz="3100" b="1" dirty="0"/>
            </a:br>
            <a:r>
              <a:rPr lang="en-US" sz="3100" b="1" dirty="0"/>
              <a:t>in the Civil Service</a:t>
            </a:r>
            <a:br>
              <a:rPr lang="en-US" b="1" dirty="0"/>
            </a:br>
            <a:endParaRPr lang="sr-Latn-RS" dirty="0"/>
          </a:p>
        </p:txBody>
      </p:sp>
      <p:graphicFrame>
        <p:nvGraphicFramePr>
          <p:cNvPr id="10" name="Symbol zastępczy zawartości 9">
            <a:extLst>
              <a:ext uri="{FF2B5EF4-FFF2-40B4-BE49-F238E27FC236}">
                <a16:creationId xmlns:a16="http://schemas.microsoft.com/office/drawing/2014/main" id="{E494D605-7491-74D8-AA1E-98891EC15552}"/>
              </a:ext>
            </a:extLst>
          </p:cNvPr>
          <p:cNvGraphicFramePr>
            <a:graphicFrameLocks noGrp="1"/>
          </p:cNvGraphicFramePr>
          <p:nvPr>
            <p:ph idx="1"/>
            <p:extLst>
              <p:ext uri="{D42A27DB-BD31-4B8C-83A1-F6EECF244321}">
                <p14:modId xmlns:p14="http://schemas.microsoft.com/office/powerpoint/2010/main" val="2033448201"/>
              </p:ext>
            </p:extLst>
          </p:nvPr>
        </p:nvGraphicFramePr>
        <p:xfrm>
          <a:off x="827584" y="2008619"/>
          <a:ext cx="8013576" cy="4389120"/>
        </p:xfrm>
        <a:graphic>
          <a:graphicData uri="http://schemas.openxmlformats.org/drawingml/2006/table">
            <a:tbl>
              <a:tblPr firstRow="1" bandRow="1">
                <a:tableStyleId>{5940675A-B579-460E-94D1-54222C63F5DA}</a:tableStyleId>
              </a:tblPr>
              <a:tblGrid>
                <a:gridCol w="3898776">
                  <a:extLst>
                    <a:ext uri="{9D8B030D-6E8A-4147-A177-3AD203B41FA5}">
                      <a16:colId xmlns:a16="http://schemas.microsoft.com/office/drawing/2014/main" val="3784139599"/>
                    </a:ext>
                  </a:extLst>
                </a:gridCol>
                <a:gridCol w="4114800">
                  <a:extLst>
                    <a:ext uri="{9D8B030D-6E8A-4147-A177-3AD203B41FA5}">
                      <a16:colId xmlns:a16="http://schemas.microsoft.com/office/drawing/2014/main" val="3983001214"/>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Strategic </a:t>
                      </a:r>
                      <a:r>
                        <a:rPr lang="pl-PL" b="1" dirty="0" err="1"/>
                        <a:t>Directions</a:t>
                      </a:r>
                      <a:endParaRPr lang="pl-PL" b="1"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Immediate </a:t>
                      </a:r>
                      <a:r>
                        <a:rPr lang="pl-PL" b="1" dirty="0" err="1"/>
                        <a:t>actions</a:t>
                      </a:r>
                      <a:endParaRPr lang="pl-PL" b="1" dirty="0"/>
                    </a:p>
                    <a:p>
                      <a:endParaRPr lang="pl-PL" dirty="0"/>
                    </a:p>
                  </a:txBody>
                  <a:tcPr/>
                </a:tc>
                <a:extLst>
                  <a:ext uri="{0D108BD9-81ED-4DB2-BD59-A6C34878D82A}">
                    <a16:rowId xmlns:a16="http://schemas.microsoft.com/office/drawing/2014/main" val="2420796344"/>
                  </a:ext>
                </a:extLst>
              </a:tr>
              <a:tr h="370840">
                <a:tc>
                  <a:txBody>
                    <a:bodyPr/>
                    <a:lstStyle/>
                    <a:p>
                      <a:pPr marL="228600" indent="-228600">
                        <a:buFont typeface="+mj-lt"/>
                        <a:buAutoNum type="arabicPeriod"/>
                      </a:pPr>
                      <a:r>
                        <a:rPr lang="en-US" sz="1200" dirty="0"/>
                        <a:t>Efficiency, attitudes and ethics</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a:t>Civil service management</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a:t>The role of the Head of the Civil Service</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a:t>Professional development in the civil service</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a:t>The civil service environment</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a:t>Communication and the image of the civil service as an employer</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err="1"/>
                        <a:t>Digitalisation</a:t>
                      </a:r>
                      <a:endParaRPr lang="pl-PL" sz="1200" dirty="0"/>
                    </a:p>
                    <a:p>
                      <a:pPr marL="228600" indent="-228600">
                        <a:buFont typeface="+mj-lt"/>
                        <a:buAutoNum type="arabicPeriod"/>
                      </a:pPr>
                      <a:endParaRPr lang="en-US" sz="1200" dirty="0"/>
                    </a:p>
                    <a:p>
                      <a:pPr marL="228600" indent="-228600">
                        <a:buFont typeface="+mj-lt"/>
                        <a:buAutoNum type="arabicPeriod"/>
                      </a:pPr>
                      <a:r>
                        <a:rPr lang="en-US" sz="1200" dirty="0"/>
                        <a:t>HR and remuneration solutions tailored to needs, budgetary constraints and the </a:t>
                      </a:r>
                      <a:r>
                        <a:rPr lang="en-US" sz="1200" dirty="0" err="1"/>
                        <a:t>labour</a:t>
                      </a:r>
                      <a:r>
                        <a:rPr lang="en-US" sz="1200" dirty="0"/>
                        <a:t> market</a:t>
                      </a:r>
                    </a:p>
                    <a:p>
                      <a:endParaRPr lang="pl-PL" sz="1200" dirty="0"/>
                    </a:p>
                  </a:txBody>
                  <a:tcPr/>
                </a:tc>
                <a:tc>
                  <a:txBody>
                    <a:bodyPr/>
                    <a:lstStyle/>
                    <a:p>
                      <a:pPr marL="228600" indent="-228600">
                        <a:buFont typeface="Arial" panose="020B0604020202020204" pitchFamily="34" charset="0"/>
                        <a:buChar char="•"/>
                      </a:pPr>
                      <a:r>
                        <a:rPr lang="en-US" sz="1200" dirty="0"/>
                        <a:t>prepare a draft amendment to the Civil Service Act</a:t>
                      </a:r>
                    </a:p>
                    <a:p>
                      <a:pPr marL="228600" indent="-228600">
                        <a:buFont typeface="Arial" panose="020B0604020202020204" pitchFamily="34" charset="0"/>
                        <a:buChar char="•"/>
                      </a:pPr>
                      <a:r>
                        <a:rPr lang="en-US" sz="1200" dirty="0"/>
                        <a:t>update the rules of the civil service and the code of ethics for the civil service</a:t>
                      </a:r>
                    </a:p>
                    <a:p>
                      <a:pPr marL="228600" indent="-228600">
                        <a:buFont typeface="Arial" panose="020B0604020202020204" pitchFamily="34" charset="0"/>
                        <a:buChar char="•"/>
                      </a:pPr>
                      <a:r>
                        <a:rPr lang="en-US" sz="1200" dirty="0"/>
                        <a:t>work on a concept for </a:t>
                      </a:r>
                      <a:r>
                        <a:rPr lang="en-US" sz="1200" dirty="0" err="1"/>
                        <a:t>modernising</a:t>
                      </a:r>
                      <a:r>
                        <a:rPr lang="en-US" sz="1200" dirty="0"/>
                        <a:t> appointments in the civil service</a:t>
                      </a:r>
                    </a:p>
                    <a:p>
                      <a:pPr marL="228600" indent="-228600">
                        <a:buFont typeface="Arial" panose="020B0604020202020204" pitchFamily="34" charset="0"/>
                        <a:buChar char="•"/>
                      </a:pPr>
                      <a:r>
                        <a:rPr lang="en-US" sz="1200" dirty="0"/>
                        <a:t>develop a catalogue of managerial competencies and training </a:t>
                      </a:r>
                      <a:r>
                        <a:rPr lang="en-US" sz="1200" dirty="0" err="1"/>
                        <a:t>programmes</a:t>
                      </a:r>
                      <a:r>
                        <a:rPr lang="en-US" sz="1200" dirty="0"/>
                        <a:t> for those in managerial positions within the civil service</a:t>
                      </a:r>
                    </a:p>
                    <a:p>
                      <a:pPr marL="228600" indent="-228600">
                        <a:buFont typeface="Arial" panose="020B0604020202020204" pitchFamily="34" charset="0"/>
                        <a:buChar char="•"/>
                      </a:pPr>
                      <a:r>
                        <a:rPr lang="en-US" sz="1200" dirty="0"/>
                        <a:t>prepare guidelines for </a:t>
                      </a:r>
                      <a:r>
                        <a:rPr lang="en-US" sz="1200" dirty="0" err="1"/>
                        <a:t>modernising</a:t>
                      </a:r>
                      <a:r>
                        <a:rPr lang="en-US" sz="1200" dirty="0"/>
                        <a:t> the remuneration system</a:t>
                      </a:r>
                    </a:p>
                    <a:p>
                      <a:pPr marL="228600" indent="-228600">
                        <a:buFont typeface="Arial" panose="020B0604020202020204" pitchFamily="34" charset="0"/>
                        <a:buChar char="•"/>
                      </a:pPr>
                      <a:r>
                        <a:rPr lang="en-US" sz="1200" dirty="0"/>
                        <a:t>simplify and </a:t>
                      </a:r>
                      <a:r>
                        <a:rPr lang="en-US" sz="1200" dirty="0" err="1"/>
                        <a:t>digitise</a:t>
                      </a:r>
                      <a:r>
                        <a:rPr lang="en-US" sz="1200" dirty="0"/>
                        <a:t> human resources management processes and tools</a:t>
                      </a:r>
                    </a:p>
                    <a:p>
                      <a:pPr marL="228600" indent="-228600">
                        <a:buFont typeface="Arial" panose="020B0604020202020204" pitchFamily="34" charset="0"/>
                        <a:buChar char="•"/>
                      </a:pPr>
                      <a:r>
                        <a:rPr lang="en-US" sz="1200" dirty="0"/>
                        <a:t>implement an electronic recruitment system for the civil service</a:t>
                      </a:r>
                    </a:p>
                    <a:p>
                      <a:pPr marL="228600" indent="-228600">
                        <a:buFont typeface="Arial" panose="020B0604020202020204" pitchFamily="34" charset="0"/>
                        <a:buChar char="•"/>
                      </a:pPr>
                      <a:r>
                        <a:rPr lang="en-US" sz="1200" dirty="0"/>
                        <a:t>develop a knowledge-sharing </a:t>
                      </a:r>
                      <a:r>
                        <a:rPr lang="en-US" sz="1200" dirty="0" err="1"/>
                        <a:t>programme</a:t>
                      </a:r>
                      <a:endParaRPr lang="en-US" sz="1200" dirty="0"/>
                    </a:p>
                    <a:p>
                      <a:pPr marL="228600" indent="-228600">
                        <a:buFont typeface="Arial" panose="020B0604020202020204" pitchFamily="34" charset="0"/>
                        <a:buChar char="•"/>
                      </a:pPr>
                      <a:r>
                        <a:rPr lang="en-US" sz="1200" dirty="0"/>
                        <a:t>promote a mentoring </a:t>
                      </a:r>
                      <a:r>
                        <a:rPr lang="en-US" sz="1200" dirty="0" err="1"/>
                        <a:t>programme</a:t>
                      </a:r>
                      <a:r>
                        <a:rPr lang="en-US" sz="1200" dirty="0"/>
                        <a:t> in government offices,</a:t>
                      </a:r>
                    </a:p>
                    <a:p>
                      <a:pPr marL="228600" indent="-228600">
                        <a:buFont typeface="Arial" panose="020B0604020202020204" pitchFamily="34" charset="0"/>
                        <a:buChar char="•"/>
                      </a:pPr>
                      <a:r>
                        <a:rPr lang="en-US" sz="1200" dirty="0"/>
                        <a:t>promote plain language</a:t>
                      </a:r>
                    </a:p>
                    <a:p>
                      <a:pPr marL="228600" indent="-228600">
                        <a:buFont typeface="Arial" panose="020B0604020202020204" pitchFamily="34" charset="0"/>
                        <a:buChar char="•"/>
                      </a:pPr>
                      <a:r>
                        <a:rPr lang="en-US" sz="1200" dirty="0"/>
                        <a:t>shape the image of the civil service as an attractive employer</a:t>
                      </a:r>
                    </a:p>
                    <a:p>
                      <a:endParaRPr lang="pl-PL" sz="1200" dirty="0"/>
                    </a:p>
                  </a:txBody>
                  <a:tcPr/>
                </a:tc>
                <a:extLst>
                  <a:ext uri="{0D108BD9-81ED-4DB2-BD59-A6C34878D82A}">
                    <a16:rowId xmlns:a16="http://schemas.microsoft.com/office/drawing/2014/main" val="2716119380"/>
                  </a:ext>
                </a:extLst>
              </a:tr>
            </a:tbl>
          </a:graphicData>
        </a:graphic>
      </p:graphicFrame>
    </p:spTree>
    <p:extLst>
      <p:ext uri="{BB962C8B-B14F-4D97-AF65-F5344CB8AC3E}">
        <p14:creationId xmlns:p14="http://schemas.microsoft.com/office/powerpoint/2010/main" val="26047214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1E1AC-B2D6-5EA7-7614-12EA9C6F04F2}"/>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5B8E07AA-A944-C76E-CC6E-25A9202FD583}"/>
              </a:ext>
            </a:extLst>
          </p:cNvPr>
          <p:cNvSpPr>
            <a:spLocks noGrp="1"/>
          </p:cNvSpPr>
          <p:nvPr>
            <p:ph idx="1"/>
          </p:nvPr>
        </p:nvSpPr>
        <p:spPr/>
        <p:txBody>
          <a:bodyPr/>
          <a:lstStyle/>
          <a:p>
            <a:pPr marL="0" indent="0" algn="ctr">
              <a:buNone/>
            </a:pPr>
            <a:r>
              <a:rPr lang="en-US" b="1" dirty="0"/>
              <a:t>Creating and improving Human Resources Administration network 	</a:t>
            </a:r>
          </a:p>
          <a:p>
            <a:pPr marL="0" indent="0" algn="ctr">
              <a:buNone/>
            </a:pPr>
            <a:endParaRPr lang="pl-PL" b="1" dirty="0"/>
          </a:p>
        </p:txBody>
      </p:sp>
      <p:sp>
        <p:nvSpPr>
          <p:cNvPr id="3" name="Symbol zastępczy numeru slajdu 2">
            <a:extLst>
              <a:ext uri="{FF2B5EF4-FFF2-40B4-BE49-F238E27FC236}">
                <a16:creationId xmlns:a16="http://schemas.microsoft.com/office/drawing/2014/main" id="{68E9C383-6A2D-E482-B7F2-7EDF77B30594}"/>
              </a:ext>
            </a:extLst>
          </p:cNvPr>
          <p:cNvSpPr>
            <a:spLocks noGrp="1"/>
          </p:cNvSpPr>
          <p:nvPr>
            <p:ph type="sldNum" sz="quarter" idx="10"/>
          </p:nvPr>
        </p:nvSpPr>
        <p:spPr/>
        <p:txBody>
          <a:bodyPr/>
          <a:lstStyle/>
          <a:p>
            <a:fld id="{AFA52AC9-F381-4421-8329-F765C8404DD7}" type="slidenum">
              <a:rPr lang="en-US" smtClean="0"/>
              <a:t>79</a:t>
            </a:fld>
            <a:endParaRPr lang="en-US" dirty="0"/>
          </a:p>
        </p:txBody>
      </p:sp>
    </p:spTree>
    <p:extLst>
      <p:ext uri="{BB962C8B-B14F-4D97-AF65-F5344CB8AC3E}">
        <p14:creationId xmlns:p14="http://schemas.microsoft.com/office/powerpoint/2010/main" val="3466729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F76DB-E817-5726-26FC-0FFD967CA22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0B35A64-0A25-17F0-E17F-9B8141F272A6}"/>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EA40954C-F220-8483-5172-5F29A0E6A807}"/>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B8F9D4DE-72B7-280F-7A4C-A7C705291ED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2C9A12E1-5C3D-528D-C375-F3D6DF5F1863}"/>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0C95C908-421A-B393-79EF-C6DC806D2EE7}"/>
              </a:ext>
            </a:extLst>
          </p:cNvPr>
          <p:cNvSpPr>
            <a:spLocks noGrp="1"/>
          </p:cNvSpPr>
          <p:nvPr>
            <p:ph type="title"/>
          </p:nvPr>
        </p:nvSpPr>
        <p:spPr>
          <a:xfrm>
            <a:off x="457200" y="1052736"/>
            <a:ext cx="8229600" cy="998984"/>
          </a:xfrm>
        </p:spPr>
        <p:txBody>
          <a:bodyPr>
            <a:normAutofit fontScale="90000"/>
          </a:bodyPr>
          <a:lstStyle/>
          <a:p>
            <a:r>
              <a:rPr lang="pl-PL" dirty="0"/>
              <a:t>People &amp; </a:t>
            </a:r>
            <a:r>
              <a:rPr lang="pl-PL" dirty="0" err="1"/>
              <a:t>Culture</a:t>
            </a:r>
            <a:br>
              <a:rPr lang="pl-PL" dirty="0"/>
            </a:br>
            <a:endParaRPr lang="sr-Latn-RS" dirty="0"/>
          </a:p>
        </p:txBody>
      </p:sp>
      <p:sp>
        <p:nvSpPr>
          <p:cNvPr id="7" name="Content Placeholder 2">
            <a:extLst>
              <a:ext uri="{FF2B5EF4-FFF2-40B4-BE49-F238E27FC236}">
                <a16:creationId xmlns:a16="http://schemas.microsoft.com/office/drawing/2014/main" id="{690A174A-6360-076A-0595-6E8A78C6E2D0}"/>
              </a:ext>
            </a:extLst>
          </p:cNvPr>
          <p:cNvSpPr>
            <a:spLocks noGrp="1"/>
          </p:cNvSpPr>
          <p:nvPr>
            <p:ph idx="1"/>
          </p:nvPr>
        </p:nvSpPr>
        <p:spPr>
          <a:xfrm>
            <a:off x="429190" y="1854142"/>
            <a:ext cx="8229600" cy="3744416"/>
          </a:xfrm>
        </p:spPr>
        <p:txBody>
          <a:bodyPr>
            <a:normAutofit fontScale="85000" lnSpcReduction="10000"/>
          </a:bodyPr>
          <a:lstStyle/>
          <a:p>
            <a:r>
              <a:rPr lang="en-US" b="1" dirty="0"/>
              <a:t>Characteristics:</a:t>
            </a:r>
            <a:r>
              <a:rPr lang="en-US" dirty="0"/>
              <a:t> Proactive creation of the working </a:t>
            </a:r>
            <a:r>
              <a:rPr lang="en-US" dirty="0" err="1"/>
              <a:t>environmen</a:t>
            </a:r>
            <a:r>
              <a:rPr lang="pl-PL" dirty="0"/>
              <a:t>t</a:t>
            </a:r>
            <a:endParaRPr lang="en-US" dirty="0"/>
          </a:p>
          <a:p>
            <a:r>
              <a:rPr lang="en-US" b="1" dirty="0"/>
              <a:t>Main tasks:</a:t>
            </a:r>
            <a:r>
              <a:rPr lang="en-US" dirty="0"/>
              <a:t> Shaping </a:t>
            </a:r>
            <a:r>
              <a:rPr lang="en-US" dirty="0" err="1"/>
              <a:t>organisational</a:t>
            </a:r>
            <a:r>
              <a:rPr lang="en-US" dirty="0"/>
              <a:t> culture, Employee Experience, inclusivity, engagement, well-being</a:t>
            </a:r>
          </a:p>
          <a:p>
            <a:r>
              <a:rPr lang="en-US" b="1" dirty="0"/>
              <a:t>Approach:</a:t>
            </a:r>
            <a:r>
              <a:rPr lang="en-US" dirty="0"/>
              <a:t> The employee is the focus. The aim is to create an environment that attracts and retains talent by aligning employees’ goals with the company’s mission</a:t>
            </a:r>
          </a:p>
          <a:p>
            <a:r>
              <a:rPr lang="en-US" b="1" dirty="0"/>
              <a:t>HR role:</a:t>
            </a:r>
            <a:r>
              <a:rPr lang="en-US" dirty="0"/>
              <a:t> Culture builder, “People Partner”</a:t>
            </a:r>
          </a:p>
          <a:p>
            <a:endParaRPr lang="sr-Latn-RS" dirty="0"/>
          </a:p>
        </p:txBody>
      </p:sp>
    </p:spTree>
    <p:extLst>
      <p:ext uri="{BB962C8B-B14F-4D97-AF65-F5344CB8AC3E}">
        <p14:creationId xmlns:p14="http://schemas.microsoft.com/office/powerpoint/2010/main" val="29331497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6DCA7-5123-42DB-4DBE-2B7BDA04C6B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620BBBEB-0A10-98DD-84D8-445108898E2F}"/>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0AAE1B8D-E1C7-DFA3-031A-659605AA668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7CB596BC-61DA-B1D5-9559-0E2CFBA720DA}"/>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E259ABCA-73A0-1005-A68D-A8E077C41F3D}"/>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4CDAF175-3F58-BD23-D130-9F907E3AB03C}"/>
              </a:ext>
            </a:extLst>
          </p:cNvPr>
          <p:cNvSpPr>
            <a:spLocks noGrp="1"/>
          </p:cNvSpPr>
          <p:nvPr>
            <p:ph type="title"/>
          </p:nvPr>
        </p:nvSpPr>
        <p:spPr>
          <a:xfrm>
            <a:off x="457200" y="1052736"/>
            <a:ext cx="8229600" cy="998984"/>
          </a:xfrm>
        </p:spPr>
        <p:txBody>
          <a:bodyPr/>
          <a:lstStyle/>
          <a:p>
            <a:r>
              <a:rPr lang="sr-Latn-RS" dirty="0"/>
              <a:t>HR Professionals’ Forum</a:t>
            </a:r>
          </a:p>
        </p:txBody>
      </p:sp>
      <p:sp>
        <p:nvSpPr>
          <p:cNvPr id="7" name="Content Placeholder 2">
            <a:extLst>
              <a:ext uri="{FF2B5EF4-FFF2-40B4-BE49-F238E27FC236}">
                <a16:creationId xmlns:a16="http://schemas.microsoft.com/office/drawing/2014/main" id="{C3148D1F-8667-AEF3-E5B3-3CF292AA13DF}"/>
              </a:ext>
            </a:extLst>
          </p:cNvPr>
          <p:cNvSpPr>
            <a:spLocks noGrp="1"/>
          </p:cNvSpPr>
          <p:nvPr>
            <p:ph idx="1"/>
          </p:nvPr>
        </p:nvSpPr>
        <p:spPr>
          <a:xfrm>
            <a:off x="457200" y="2204864"/>
            <a:ext cx="8229600" cy="3744416"/>
          </a:xfrm>
        </p:spPr>
        <p:txBody>
          <a:bodyPr>
            <a:normAutofit fontScale="77500" lnSpcReduction="20000"/>
          </a:bodyPr>
          <a:lstStyle/>
          <a:p>
            <a:pPr marL="0" indent="0">
              <a:buNone/>
            </a:pPr>
            <a:r>
              <a:rPr lang="en-US" b="1" dirty="0"/>
              <a:t>What is the HR Professionals’ Forum?</a:t>
            </a:r>
          </a:p>
          <a:p>
            <a:r>
              <a:rPr lang="en-US" dirty="0"/>
              <a:t>The HR Professionals’ Forum is intended to be a place where employees who deal with so-called ‘soft HR’ on a daily basis can share their knowledge and professional experience. These employees, amongst other things:</a:t>
            </a:r>
          </a:p>
          <a:p>
            <a:pPr>
              <a:buFont typeface="Wingdings" panose="05000000000000000000" pitchFamily="2" charset="2"/>
              <a:buChar char="ü"/>
            </a:pPr>
            <a:r>
              <a:rPr lang="en-US" dirty="0"/>
              <a:t>conduct recruitment</a:t>
            </a:r>
          </a:p>
          <a:p>
            <a:pPr>
              <a:buFont typeface="Wingdings" panose="05000000000000000000" pitchFamily="2" charset="2"/>
              <a:buChar char="ü"/>
            </a:pPr>
            <a:r>
              <a:rPr lang="en-US" dirty="0"/>
              <a:t>assess soft and managerial skills</a:t>
            </a:r>
          </a:p>
          <a:p>
            <a:pPr>
              <a:buFont typeface="Wingdings" panose="05000000000000000000" pitchFamily="2" charset="2"/>
              <a:buChar char="ü"/>
            </a:pPr>
            <a:r>
              <a:rPr lang="en-US" dirty="0"/>
              <a:t>prepare job descriptions</a:t>
            </a:r>
          </a:p>
          <a:p>
            <a:pPr>
              <a:buFont typeface="Wingdings" panose="05000000000000000000" pitchFamily="2" charset="2"/>
              <a:buChar char="ü"/>
            </a:pPr>
            <a:r>
              <a:rPr lang="en-US" dirty="0"/>
              <a:t>and support employee development</a:t>
            </a:r>
          </a:p>
          <a:p>
            <a:endParaRPr lang="sr-Latn-RS" dirty="0"/>
          </a:p>
        </p:txBody>
      </p:sp>
      <p:pic>
        <p:nvPicPr>
          <p:cNvPr id="12" name="Obraz 11">
            <a:extLst>
              <a:ext uri="{FF2B5EF4-FFF2-40B4-BE49-F238E27FC236}">
                <a16:creationId xmlns:a16="http://schemas.microsoft.com/office/drawing/2014/main" id="{D289ABD3-644B-F527-F471-FEE4D56B25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28" y="3997660"/>
            <a:ext cx="3328766" cy="1872431"/>
          </a:xfrm>
          <a:prstGeom prst="rect">
            <a:avLst/>
          </a:prstGeom>
        </p:spPr>
      </p:pic>
    </p:spTree>
    <p:extLst>
      <p:ext uri="{BB962C8B-B14F-4D97-AF65-F5344CB8AC3E}">
        <p14:creationId xmlns:p14="http://schemas.microsoft.com/office/powerpoint/2010/main" val="12863039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4066D-E481-9653-67DA-A0FAC5C4219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68757667-5656-78D8-3F3D-FBA5B85380B5}"/>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178579FD-2A60-93FB-FC9B-B243B4AE2A7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4AB7FACD-1B4D-589C-EC9C-A0BD10519B51}"/>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187C28BD-C316-0B41-E052-433FC61A1A51}"/>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F1111FFF-BE60-AA8F-F13C-B46EC9F6DAA5}"/>
              </a:ext>
            </a:extLst>
          </p:cNvPr>
          <p:cNvSpPr>
            <a:spLocks noGrp="1"/>
          </p:cNvSpPr>
          <p:nvPr>
            <p:ph type="title"/>
          </p:nvPr>
        </p:nvSpPr>
        <p:spPr>
          <a:xfrm>
            <a:off x="457200" y="1052736"/>
            <a:ext cx="8229600" cy="998984"/>
          </a:xfrm>
        </p:spPr>
        <p:txBody>
          <a:bodyPr/>
          <a:lstStyle/>
          <a:p>
            <a:r>
              <a:rPr lang="en-US" dirty="0"/>
              <a:t>The Public Management Forum</a:t>
            </a:r>
            <a:endParaRPr lang="sr-Latn-RS" dirty="0"/>
          </a:p>
        </p:txBody>
      </p:sp>
      <p:sp>
        <p:nvSpPr>
          <p:cNvPr id="7" name="Content Placeholder 2">
            <a:extLst>
              <a:ext uri="{FF2B5EF4-FFF2-40B4-BE49-F238E27FC236}">
                <a16:creationId xmlns:a16="http://schemas.microsoft.com/office/drawing/2014/main" id="{6B3C0295-C810-5481-7E25-312E581F72AA}"/>
              </a:ext>
            </a:extLst>
          </p:cNvPr>
          <p:cNvSpPr>
            <a:spLocks noGrp="1"/>
          </p:cNvSpPr>
          <p:nvPr>
            <p:ph idx="1"/>
          </p:nvPr>
        </p:nvSpPr>
        <p:spPr>
          <a:xfrm>
            <a:off x="457200" y="2204864"/>
            <a:ext cx="8229600" cy="3744416"/>
          </a:xfrm>
        </p:spPr>
        <p:txBody>
          <a:bodyPr>
            <a:normAutofit fontScale="40000" lnSpcReduction="20000"/>
          </a:bodyPr>
          <a:lstStyle/>
          <a:p>
            <a:r>
              <a:rPr lang="en-US" dirty="0"/>
              <a:t>The Public Management Forum is a joint project of:</a:t>
            </a:r>
          </a:p>
          <a:p>
            <a:pPr>
              <a:buFont typeface="Wingdings" panose="05000000000000000000" pitchFamily="2" charset="2"/>
              <a:buChar char="ü"/>
            </a:pPr>
            <a:r>
              <a:rPr lang="en-US" dirty="0"/>
              <a:t>the Lech Kaczyński National School of Public Administration (KSAP),</a:t>
            </a:r>
          </a:p>
          <a:p>
            <a:pPr>
              <a:buFont typeface="Wingdings" panose="05000000000000000000" pitchFamily="2" charset="2"/>
              <a:buChar char="ü"/>
            </a:pPr>
            <a:r>
              <a:rPr lang="en-US" dirty="0"/>
              <a:t>the Head of the Civil Service (SSC),</a:t>
            </a:r>
          </a:p>
          <a:p>
            <a:pPr>
              <a:buFont typeface="Wingdings" panose="05000000000000000000" pitchFamily="2" charset="2"/>
              <a:buChar char="ü"/>
            </a:pPr>
            <a:r>
              <a:rPr lang="en-US" dirty="0"/>
              <a:t>the Supreme Audit Office (NIK),</a:t>
            </a:r>
          </a:p>
          <a:p>
            <a:pPr>
              <a:buFont typeface="Wingdings" panose="05000000000000000000" pitchFamily="2" charset="2"/>
              <a:buChar char="ü"/>
            </a:pPr>
            <a:r>
              <a:rPr lang="en-US" dirty="0"/>
              <a:t>and the Social Insurance Institution (ZUS).</a:t>
            </a:r>
          </a:p>
          <a:p>
            <a:pPr marL="0" indent="0">
              <a:buNone/>
            </a:pPr>
            <a:r>
              <a:rPr lang="en-US" b="1" dirty="0"/>
              <a:t>Project objective</a:t>
            </a:r>
            <a:endParaRPr lang="en-US" dirty="0"/>
          </a:p>
          <a:p>
            <a:r>
              <a:rPr lang="en-US" dirty="0"/>
              <a:t>The aim of the project is to support the effective management of public sector entities in Poland, including through:</a:t>
            </a:r>
          </a:p>
          <a:p>
            <a:r>
              <a:rPr lang="en-US" dirty="0"/>
              <a:t>identifying innovative trends in the functioning of public administration,</a:t>
            </a:r>
          </a:p>
          <a:p>
            <a:r>
              <a:rPr lang="en-US" dirty="0"/>
              <a:t>sharing experiences and findings from ongoing research,</a:t>
            </a:r>
          </a:p>
          <a:p>
            <a:r>
              <a:rPr lang="en-US" dirty="0"/>
              <a:t>creating a platform for the exchange of good practices in the management and functioning of public administration entities.</a:t>
            </a:r>
          </a:p>
          <a:p>
            <a:r>
              <a:rPr lang="en-US" b="1" dirty="0"/>
              <a:t>Target audience</a:t>
            </a:r>
            <a:endParaRPr lang="en-US" dirty="0"/>
          </a:p>
          <a:p>
            <a:pPr>
              <a:buFont typeface="Wingdings" panose="05000000000000000000" pitchFamily="2" charset="2"/>
              <a:buChar char="ü"/>
            </a:pPr>
            <a:r>
              <a:rPr lang="en-US" dirty="0"/>
              <a:t>The project is aimed at public sector employees, with particular emphasis on leaders and managers in central and local government.</a:t>
            </a:r>
          </a:p>
          <a:p>
            <a:r>
              <a:rPr lang="en-US" b="1" dirty="0"/>
              <a:t>Format</a:t>
            </a:r>
            <a:endParaRPr lang="en-US" dirty="0"/>
          </a:p>
          <a:p>
            <a:pPr>
              <a:buFont typeface="Wingdings" panose="05000000000000000000" pitchFamily="2" charset="2"/>
              <a:buChar char="ü"/>
            </a:pPr>
            <a:r>
              <a:rPr lang="en-US" dirty="0"/>
              <a:t>The Forum </a:t>
            </a:r>
            <a:r>
              <a:rPr lang="en-US" dirty="0" err="1"/>
              <a:t>organises</a:t>
            </a:r>
            <a:r>
              <a:rPr lang="en-US" dirty="0"/>
              <a:t> meetings to exchange good practices, panel discussions, mini-workshops, seminars and conferences dedicated to issues in selected areas of public institution management.</a:t>
            </a:r>
          </a:p>
          <a:p>
            <a:endParaRPr lang="sr-Latn-RS" dirty="0"/>
          </a:p>
        </p:txBody>
      </p:sp>
      <p:pic>
        <p:nvPicPr>
          <p:cNvPr id="10" name="Obraz 9">
            <a:extLst>
              <a:ext uri="{FF2B5EF4-FFF2-40B4-BE49-F238E27FC236}">
                <a16:creationId xmlns:a16="http://schemas.microsoft.com/office/drawing/2014/main" id="{787869D9-6E62-D68D-9BEC-2DC121B865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1696" y="1768768"/>
            <a:ext cx="2630300" cy="1479544"/>
          </a:xfrm>
          <a:prstGeom prst="rect">
            <a:avLst/>
          </a:prstGeom>
        </p:spPr>
      </p:pic>
    </p:spTree>
    <p:extLst>
      <p:ext uri="{BB962C8B-B14F-4D97-AF65-F5344CB8AC3E}">
        <p14:creationId xmlns:p14="http://schemas.microsoft.com/office/powerpoint/2010/main" val="16457957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4F50F-0696-E032-A1C0-B43A51C11D76}"/>
            </a:ext>
          </a:extLst>
        </p:cNvPr>
        <p:cNvGrpSpPr/>
        <p:nvPr/>
      </p:nvGrpSpPr>
      <p:grpSpPr>
        <a:xfrm>
          <a:off x="0" y="0"/>
          <a:ext cx="0" cy="0"/>
          <a:chOff x="0" y="0"/>
          <a:chExt cx="0" cy="0"/>
        </a:xfrm>
      </p:grpSpPr>
      <p:sp>
        <p:nvSpPr>
          <p:cNvPr id="2" name="Symbol zastępczy zawartości 1">
            <a:extLst>
              <a:ext uri="{FF2B5EF4-FFF2-40B4-BE49-F238E27FC236}">
                <a16:creationId xmlns:a16="http://schemas.microsoft.com/office/drawing/2014/main" id="{80DDD5A1-AF39-C58A-1DA7-EFC9E9E8774A}"/>
              </a:ext>
            </a:extLst>
          </p:cNvPr>
          <p:cNvSpPr>
            <a:spLocks noGrp="1"/>
          </p:cNvSpPr>
          <p:nvPr>
            <p:ph idx="1"/>
          </p:nvPr>
        </p:nvSpPr>
        <p:spPr/>
        <p:txBody>
          <a:bodyPr>
            <a:normAutofit fontScale="62500" lnSpcReduction="20000"/>
          </a:bodyPr>
          <a:lstStyle/>
          <a:p>
            <a:pPr marL="0" indent="0">
              <a:buNone/>
            </a:pPr>
            <a:r>
              <a:rPr lang="pl-PL" b="1" dirty="0" err="1"/>
              <a:t>Discussion</a:t>
            </a:r>
            <a:r>
              <a:rPr lang="pl-PL" b="1" dirty="0"/>
              <a:t> </a:t>
            </a:r>
          </a:p>
          <a:p>
            <a:pPr marL="0" indent="0">
              <a:buNone/>
            </a:pPr>
            <a:r>
              <a:rPr lang="pl-PL" b="1" dirty="0" err="1"/>
              <a:t>What</a:t>
            </a:r>
            <a:r>
              <a:rPr lang="pl-PL" b="1" dirty="0"/>
              <a:t> </a:t>
            </a:r>
            <a:r>
              <a:rPr lang="pl-PL" b="1" dirty="0" err="1"/>
              <a:t>can</a:t>
            </a:r>
            <a:r>
              <a:rPr lang="pl-PL" b="1" dirty="0"/>
              <a:t> be </a:t>
            </a:r>
            <a:r>
              <a:rPr lang="pl-PL" b="1" dirty="0" err="1"/>
              <a:t>done</a:t>
            </a:r>
            <a:r>
              <a:rPr lang="pl-PL" b="1" dirty="0"/>
              <a:t> in </a:t>
            </a:r>
            <a:r>
              <a:rPr lang="pl-PL" b="1" dirty="0" err="1"/>
              <a:t>your</a:t>
            </a:r>
            <a:r>
              <a:rPr lang="pl-PL" b="1" dirty="0"/>
              <a:t> country?</a:t>
            </a:r>
            <a:r>
              <a:rPr lang="en-US" dirty="0"/>
              <a:t> </a:t>
            </a:r>
            <a:endParaRPr lang="pl-PL" dirty="0"/>
          </a:p>
          <a:p>
            <a:pPr>
              <a:buFont typeface="Wingdings" panose="05000000000000000000" pitchFamily="2" charset="2"/>
              <a:buChar char="ü"/>
            </a:pPr>
            <a:r>
              <a:rPr lang="en-US" dirty="0"/>
              <a:t>Why do you want to </a:t>
            </a:r>
            <a:r>
              <a:rPr lang="pl-PL" dirty="0" err="1"/>
              <a:t>implement</a:t>
            </a:r>
            <a:r>
              <a:rPr lang="pl-PL" dirty="0"/>
              <a:t> </a:t>
            </a:r>
            <a:r>
              <a:rPr lang="en-US" dirty="0"/>
              <a:t>it?</a:t>
            </a:r>
            <a:endParaRPr lang="pl-PL" dirty="0"/>
          </a:p>
          <a:p>
            <a:pPr>
              <a:buFont typeface="Wingdings" panose="05000000000000000000" pitchFamily="2" charset="2"/>
              <a:buChar char="ü"/>
            </a:pPr>
            <a:r>
              <a:rPr lang="en-US" dirty="0"/>
              <a:t>What do you need to implement it (resources)?</a:t>
            </a:r>
            <a:endParaRPr lang="pl-PL" dirty="0"/>
          </a:p>
          <a:p>
            <a:pPr>
              <a:buFont typeface="Wingdings" panose="05000000000000000000" pitchFamily="2" charset="2"/>
              <a:buChar char="ü"/>
            </a:pPr>
            <a:r>
              <a:rPr lang="en-US" dirty="0"/>
              <a:t>Who will you involve?</a:t>
            </a:r>
            <a:endParaRPr lang="pl-PL" dirty="0"/>
          </a:p>
          <a:p>
            <a:pPr>
              <a:buFont typeface="Wingdings" panose="05000000000000000000" pitchFamily="2" charset="2"/>
              <a:buChar char="ü"/>
            </a:pPr>
            <a:r>
              <a:rPr lang="en-US" dirty="0"/>
              <a:t>What steps need to be taken and when?</a:t>
            </a:r>
            <a:endParaRPr lang="pl-PL" dirty="0"/>
          </a:p>
          <a:p>
            <a:pPr>
              <a:buFont typeface="Wingdings" panose="05000000000000000000" pitchFamily="2" charset="2"/>
              <a:buChar char="ü"/>
            </a:pPr>
            <a:r>
              <a:rPr lang="en-US" dirty="0"/>
              <a:t>Where will you start? What knowledge and skills can you share with others?</a:t>
            </a:r>
          </a:p>
          <a:p>
            <a:pPr>
              <a:buFont typeface="Wingdings" panose="05000000000000000000" pitchFamily="2" charset="2"/>
              <a:buChar char="ü"/>
            </a:pPr>
            <a:endParaRPr lang="pl-PL" dirty="0"/>
          </a:p>
          <a:p>
            <a:pPr>
              <a:buFont typeface="Wingdings" panose="05000000000000000000" pitchFamily="2" charset="2"/>
              <a:buChar char="ü"/>
            </a:pPr>
            <a:endParaRPr lang="pl-PL" dirty="0"/>
          </a:p>
          <a:p>
            <a:pPr marL="0" indent="0" algn="ctr">
              <a:buNone/>
            </a:pPr>
            <a:endParaRPr lang="pl-PL" b="1" dirty="0"/>
          </a:p>
          <a:p>
            <a:pPr marL="0" indent="0" algn="ctr">
              <a:buNone/>
            </a:pPr>
            <a:endParaRPr lang="pl-PL" b="1" dirty="0"/>
          </a:p>
          <a:p>
            <a:pPr marL="0" indent="0" algn="ctr">
              <a:buNone/>
            </a:pPr>
            <a:endParaRPr lang="pl-PL" b="1" dirty="0"/>
          </a:p>
        </p:txBody>
      </p:sp>
      <p:sp>
        <p:nvSpPr>
          <p:cNvPr id="3" name="Symbol zastępczy numeru slajdu 2">
            <a:extLst>
              <a:ext uri="{FF2B5EF4-FFF2-40B4-BE49-F238E27FC236}">
                <a16:creationId xmlns:a16="http://schemas.microsoft.com/office/drawing/2014/main" id="{81FCAB52-61F0-C9B2-53A0-B326CE33D9E3}"/>
              </a:ext>
            </a:extLst>
          </p:cNvPr>
          <p:cNvSpPr>
            <a:spLocks noGrp="1"/>
          </p:cNvSpPr>
          <p:nvPr>
            <p:ph type="sldNum" sz="quarter" idx="10"/>
          </p:nvPr>
        </p:nvSpPr>
        <p:spPr/>
        <p:txBody>
          <a:bodyPr/>
          <a:lstStyle/>
          <a:p>
            <a:fld id="{AFA52AC9-F381-4421-8329-F765C8404DD7}" type="slidenum">
              <a:rPr lang="en-US" smtClean="0"/>
              <a:t>82</a:t>
            </a:fld>
            <a:endParaRPr lang="en-US" dirty="0"/>
          </a:p>
        </p:txBody>
      </p:sp>
    </p:spTree>
    <p:extLst>
      <p:ext uri="{BB962C8B-B14F-4D97-AF65-F5344CB8AC3E}">
        <p14:creationId xmlns:p14="http://schemas.microsoft.com/office/powerpoint/2010/main" val="6781244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6792C-6279-5CDC-2410-2CE8ED67E128}"/>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C9BC937-8A45-C479-38A5-AF0547158529}"/>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9967FC97-4D34-873B-A43D-9F239D206CE4}"/>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9A991DBB-F348-B92F-4590-1F23739C2AE9}"/>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1257E2E2-B02A-DF4B-31B4-21146A7BD14A}"/>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2E363638-24FF-D32C-7D76-9B7EAF45E6D9}"/>
              </a:ext>
            </a:extLst>
          </p:cNvPr>
          <p:cNvSpPr>
            <a:spLocks noGrp="1"/>
          </p:cNvSpPr>
          <p:nvPr>
            <p:ph type="title"/>
          </p:nvPr>
        </p:nvSpPr>
        <p:spPr>
          <a:xfrm>
            <a:off x="457200" y="1052736"/>
            <a:ext cx="8229600" cy="998984"/>
          </a:xfrm>
        </p:spPr>
        <p:txBody>
          <a:bodyPr>
            <a:normAutofit fontScale="90000"/>
          </a:bodyPr>
          <a:lstStyle/>
          <a:p>
            <a:br>
              <a:rPr lang="en-US" b="1" dirty="0"/>
            </a:br>
            <a:endParaRPr lang="sr-Latn-RS" dirty="0"/>
          </a:p>
        </p:txBody>
      </p:sp>
      <p:sp>
        <p:nvSpPr>
          <p:cNvPr id="7" name="Content Placeholder 2">
            <a:extLst>
              <a:ext uri="{FF2B5EF4-FFF2-40B4-BE49-F238E27FC236}">
                <a16:creationId xmlns:a16="http://schemas.microsoft.com/office/drawing/2014/main" id="{B210C9A7-9551-51A9-A408-464B2ABC952B}"/>
              </a:ext>
            </a:extLst>
          </p:cNvPr>
          <p:cNvSpPr>
            <a:spLocks noGrp="1"/>
          </p:cNvSpPr>
          <p:nvPr>
            <p:ph idx="1"/>
          </p:nvPr>
        </p:nvSpPr>
        <p:spPr>
          <a:xfrm>
            <a:off x="457200" y="2204864"/>
            <a:ext cx="8229600" cy="3744416"/>
          </a:xfrm>
        </p:spPr>
        <p:txBody>
          <a:bodyPr/>
          <a:lstStyle/>
          <a:p>
            <a:endParaRPr lang="sr-Latn-RS" dirty="0"/>
          </a:p>
          <a:p>
            <a:pPr marL="0" indent="0">
              <a:buNone/>
            </a:pPr>
            <a:r>
              <a:rPr lang="sr-Latn-RS" dirty="0"/>
              <a:t>Summary of the trainig</a:t>
            </a:r>
          </a:p>
          <a:p>
            <a:pPr marL="0" indent="0">
              <a:buNone/>
            </a:pPr>
            <a:endParaRPr lang="sr-Latn-RS" dirty="0"/>
          </a:p>
        </p:txBody>
      </p:sp>
    </p:spTree>
    <p:extLst>
      <p:ext uri="{BB962C8B-B14F-4D97-AF65-F5344CB8AC3E}">
        <p14:creationId xmlns:p14="http://schemas.microsoft.com/office/powerpoint/2010/main" val="21164155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B2D67-A7D9-89D3-E992-7E2CC2B43A04}"/>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F6823E0D-013E-2660-E46A-D550AC944F1B}"/>
              </a:ext>
            </a:extLst>
          </p:cNvPr>
          <p:cNvGrpSpPr/>
          <p:nvPr/>
        </p:nvGrpSpPr>
        <p:grpSpPr>
          <a:xfrm>
            <a:off x="-180528" y="1700808"/>
            <a:ext cx="7776864" cy="2232983"/>
            <a:chOff x="683568" y="1412776"/>
            <a:chExt cx="7776864" cy="2232983"/>
          </a:xfrm>
        </p:grpSpPr>
        <p:sp>
          <p:nvSpPr>
            <p:cNvPr id="3" name="TextBox 2">
              <a:extLst>
                <a:ext uri="{FF2B5EF4-FFF2-40B4-BE49-F238E27FC236}">
                  <a16:creationId xmlns:a16="http://schemas.microsoft.com/office/drawing/2014/main" id="{B591CA4C-E066-F284-8606-8976C43CD8BD}"/>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778E847F-A3E1-0627-5ECA-E51D0CD76A74}"/>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FE3A1D45-7BD9-45D9-2B8F-6681C37D9BE1}"/>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A19C7D0A-02E4-0121-B524-9AF1BA32D71F}"/>
              </a:ext>
            </a:extLst>
          </p:cNvPr>
          <p:cNvSpPr>
            <a:spLocks noGrp="1"/>
          </p:cNvSpPr>
          <p:nvPr>
            <p:ph type="title"/>
          </p:nvPr>
        </p:nvSpPr>
        <p:spPr>
          <a:xfrm>
            <a:off x="457200" y="1052736"/>
            <a:ext cx="8229600" cy="998984"/>
          </a:xfrm>
        </p:spPr>
        <p:txBody>
          <a:bodyPr>
            <a:normAutofit fontScale="90000"/>
          </a:bodyPr>
          <a:lstStyle/>
          <a:p>
            <a:br>
              <a:rPr lang="en-US" b="1" dirty="0"/>
            </a:br>
            <a:endParaRPr lang="sr-Latn-RS" dirty="0"/>
          </a:p>
        </p:txBody>
      </p:sp>
      <p:sp>
        <p:nvSpPr>
          <p:cNvPr id="7" name="Content Placeholder 2">
            <a:extLst>
              <a:ext uri="{FF2B5EF4-FFF2-40B4-BE49-F238E27FC236}">
                <a16:creationId xmlns:a16="http://schemas.microsoft.com/office/drawing/2014/main" id="{7E0981B9-F629-8DE3-B664-6D1127F9C323}"/>
              </a:ext>
            </a:extLst>
          </p:cNvPr>
          <p:cNvSpPr>
            <a:spLocks noGrp="1"/>
          </p:cNvSpPr>
          <p:nvPr>
            <p:ph idx="1"/>
          </p:nvPr>
        </p:nvSpPr>
        <p:spPr>
          <a:xfrm>
            <a:off x="457200" y="2204864"/>
            <a:ext cx="8229600" cy="3744416"/>
          </a:xfrm>
        </p:spPr>
        <p:txBody>
          <a:bodyPr/>
          <a:lstStyle/>
          <a:p>
            <a:endParaRPr lang="sr-Latn-RS" dirty="0"/>
          </a:p>
          <a:p>
            <a:pPr marL="0" indent="0">
              <a:buNone/>
            </a:pPr>
            <a:r>
              <a:rPr lang="sr-Latn-RS" dirty="0"/>
              <a:t>Thank you very much for your attantion!</a:t>
            </a:r>
          </a:p>
          <a:p>
            <a:pPr marL="0" indent="0">
              <a:buNone/>
            </a:pPr>
            <a:endParaRPr lang="sr-Latn-RS" dirty="0"/>
          </a:p>
          <a:p>
            <a:pPr marL="0" indent="0">
              <a:buNone/>
            </a:pPr>
            <a:r>
              <a:rPr lang="sr-Latn-RS" dirty="0"/>
              <a:t>Joanna Kencler</a:t>
            </a:r>
          </a:p>
          <a:p>
            <a:pPr marL="0" indent="0">
              <a:buNone/>
            </a:pPr>
            <a:r>
              <a:rPr lang="sr-Latn-RS" sz="2000" dirty="0">
                <a:hlinkClick r:id="rId2"/>
              </a:rPr>
              <a:t>joanna.kencler@klimat.gov</a:t>
            </a:r>
            <a:r>
              <a:rPr lang="sr-Latn-RS" sz="2000">
                <a:hlinkClick r:id="rId2"/>
              </a:rPr>
              <a:t>.pl</a:t>
            </a:r>
            <a:endParaRPr lang="sr-Latn-RS" sz="2000"/>
          </a:p>
          <a:p>
            <a:pPr marL="0" indent="0">
              <a:buNone/>
            </a:pPr>
            <a:endParaRPr lang="sr-Latn-RS" sz="2000" dirty="0"/>
          </a:p>
          <a:p>
            <a:pPr marL="0" indent="0">
              <a:buNone/>
            </a:pPr>
            <a:endParaRPr lang="sr-Latn-RS" dirty="0"/>
          </a:p>
        </p:txBody>
      </p:sp>
    </p:spTree>
    <p:extLst>
      <p:ext uri="{BB962C8B-B14F-4D97-AF65-F5344CB8AC3E}">
        <p14:creationId xmlns:p14="http://schemas.microsoft.com/office/powerpoint/2010/main" val="2812264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58655-E719-6A0E-3DB1-9346C20A7C25}"/>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CF1CF77-C4CF-A4D8-C9CB-CFB46853BC8D}"/>
              </a:ext>
            </a:extLst>
          </p:cNvPr>
          <p:cNvGrpSpPr/>
          <p:nvPr/>
        </p:nvGrpSpPr>
        <p:grpSpPr>
          <a:xfrm>
            <a:off x="683568" y="1826096"/>
            <a:ext cx="7776864" cy="2232983"/>
            <a:chOff x="683568" y="1412776"/>
            <a:chExt cx="7776864" cy="2232983"/>
          </a:xfrm>
        </p:grpSpPr>
        <p:sp>
          <p:nvSpPr>
            <p:cNvPr id="3" name="TextBox 2">
              <a:extLst>
                <a:ext uri="{FF2B5EF4-FFF2-40B4-BE49-F238E27FC236}">
                  <a16:creationId xmlns:a16="http://schemas.microsoft.com/office/drawing/2014/main" id="{C98CBF91-64B5-CE8A-41A1-C933E08B9D95}"/>
                </a:ext>
              </a:extLst>
            </p:cNvPr>
            <p:cNvSpPr txBox="1"/>
            <p:nvPr/>
          </p:nvSpPr>
          <p:spPr>
            <a:xfrm>
              <a:off x="683568" y="1412776"/>
              <a:ext cx="7776864" cy="1015663"/>
            </a:xfrm>
            <a:prstGeom prst="rect">
              <a:avLst/>
            </a:prstGeom>
            <a:noFill/>
          </p:spPr>
          <p:txBody>
            <a:bodyPr wrap="square" rtlCol="0">
              <a:spAutoFit/>
            </a:bodyPr>
            <a:lstStyle/>
            <a:p>
              <a:pPr algn="ctr"/>
              <a:endParaRPr lang="sr-Latn-RS" sz="6000" spc="-150" dirty="0">
                <a:latin typeface="Myriad Pro" pitchFamily="34" charset="0"/>
              </a:endParaRPr>
            </a:p>
          </p:txBody>
        </p:sp>
        <p:sp>
          <p:nvSpPr>
            <p:cNvPr id="4" name="TextBox 3">
              <a:extLst>
                <a:ext uri="{FF2B5EF4-FFF2-40B4-BE49-F238E27FC236}">
                  <a16:creationId xmlns:a16="http://schemas.microsoft.com/office/drawing/2014/main" id="{53B14ED2-6A5D-D8E2-2363-28A5A9B599FC}"/>
                </a:ext>
              </a:extLst>
            </p:cNvPr>
            <p:cNvSpPr txBox="1"/>
            <p:nvPr/>
          </p:nvSpPr>
          <p:spPr>
            <a:xfrm>
              <a:off x="683568" y="2465534"/>
              <a:ext cx="7776864" cy="630942"/>
            </a:xfrm>
            <a:prstGeom prst="rect">
              <a:avLst/>
            </a:prstGeom>
            <a:noFill/>
          </p:spPr>
          <p:txBody>
            <a:bodyPr wrap="square" rtlCol="0">
              <a:spAutoFit/>
            </a:bodyPr>
            <a:lstStyle/>
            <a:p>
              <a:pPr algn="ctr"/>
              <a:endParaRPr lang="sr-Latn-RS" sz="3500" spc="-150" dirty="0">
                <a:latin typeface="Myriad Pro" pitchFamily="34" charset="0"/>
              </a:endParaRPr>
            </a:p>
          </p:txBody>
        </p:sp>
        <p:sp>
          <p:nvSpPr>
            <p:cNvPr id="5" name="TextBox 4">
              <a:extLst>
                <a:ext uri="{FF2B5EF4-FFF2-40B4-BE49-F238E27FC236}">
                  <a16:creationId xmlns:a16="http://schemas.microsoft.com/office/drawing/2014/main" id="{6F965894-4C9F-35CB-B65F-CAF9E8202E39}"/>
                </a:ext>
              </a:extLst>
            </p:cNvPr>
            <p:cNvSpPr txBox="1"/>
            <p:nvPr/>
          </p:nvSpPr>
          <p:spPr>
            <a:xfrm>
              <a:off x="683568" y="3245649"/>
              <a:ext cx="7776864" cy="400110"/>
            </a:xfrm>
            <a:prstGeom prst="rect">
              <a:avLst/>
            </a:prstGeom>
            <a:noFill/>
          </p:spPr>
          <p:txBody>
            <a:bodyPr wrap="square" rtlCol="0">
              <a:spAutoFit/>
            </a:bodyPr>
            <a:lstStyle/>
            <a:p>
              <a:pPr algn="ctr"/>
              <a:endParaRPr lang="sr-Latn-RS" sz="2000" dirty="0">
                <a:latin typeface="Myriad Pro" pitchFamily="34" charset="0"/>
              </a:endParaRPr>
            </a:p>
          </p:txBody>
        </p:sp>
      </p:grpSp>
      <p:sp>
        <p:nvSpPr>
          <p:cNvPr id="6" name="Title 1">
            <a:extLst>
              <a:ext uri="{FF2B5EF4-FFF2-40B4-BE49-F238E27FC236}">
                <a16:creationId xmlns:a16="http://schemas.microsoft.com/office/drawing/2014/main" id="{8CB170FA-E0C8-2373-283A-EAA48C887A1B}"/>
              </a:ext>
            </a:extLst>
          </p:cNvPr>
          <p:cNvSpPr>
            <a:spLocks noGrp="1"/>
          </p:cNvSpPr>
          <p:nvPr>
            <p:ph type="title"/>
          </p:nvPr>
        </p:nvSpPr>
        <p:spPr>
          <a:xfrm>
            <a:off x="457200" y="476672"/>
            <a:ext cx="8229600" cy="1575048"/>
          </a:xfrm>
        </p:spPr>
        <p:txBody>
          <a:bodyPr>
            <a:normAutofit fontScale="90000"/>
          </a:bodyPr>
          <a:lstStyle/>
          <a:p>
            <a:br>
              <a:rPr lang="pl-PL" dirty="0"/>
            </a:br>
            <a:r>
              <a:rPr lang="en-US" dirty="0"/>
              <a:t>Key differences: </a:t>
            </a:r>
            <a:br>
              <a:rPr lang="pl-PL" dirty="0"/>
            </a:br>
            <a:r>
              <a:rPr lang="en-US" dirty="0"/>
              <a:t>HR vs People &amp; Culture</a:t>
            </a:r>
            <a:br>
              <a:rPr lang="en-US" dirty="0"/>
            </a:br>
            <a:endParaRPr lang="sr-Latn-RS" dirty="0"/>
          </a:p>
        </p:txBody>
      </p:sp>
      <p:graphicFrame>
        <p:nvGraphicFramePr>
          <p:cNvPr id="11" name="Symbol zastępczy zawartości 10">
            <a:extLst>
              <a:ext uri="{FF2B5EF4-FFF2-40B4-BE49-F238E27FC236}">
                <a16:creationId xmlns:a16="http://schemas.microsoft.com/office/drawing/2014/main" id="{D19F7C84-E7E3-97D7-ACA6-DE7332AFCAB9}"/>
              </a:ext>
            </a:extLst>
          </p:cNvPr>
          <p:cNvGraphicFramePr>
            <a:graphicFrameLocks noGrp="1"/>
          </p:cNvGraphicFramePr>
          <p:nvPr>
            <p:ph idx="1"/>
            <p:extLst>
              <p:ext uri="{D42A27DB-BD31-4B8C-83A1-F6EECF244321}">
                <p14:modId xmlns:p14="http://schemas.microsoft.com/office/powerpoint/2010/main" val="2406427524"/>
              </p:ext>
            </p:extLst>
          </p:nvPr>
        </p:nvGraphicFramePr>
        <p:xfrm>
          <a:off x="452282" y="1929207"/>
          <a:ext cx="8229600" cy="4174069"/>
        </p:xfrm>
        <a:graphic>
          <a:graphicData uri="http://schemas.openxmlformats.org/drawingml/2006/table">
            <a:tbl>
              <a:tblPr firstRow="1">
                <a:tableStyleId>{5940675A-B579-460E-94D1-54222C63F5DA}</a:tableStyleId>
              </a:tblPr>
              <a:tblGrid>
                <a:gridCol w="2026568">
                  <a:extLst>
                    <a:ext uri="{9D8B030D-6E8A-4147-A177-3AD203B41FA5}">
                      <a16:colId xmlns:a16="http://schemas.microsoft.com/office/drawing/2014/main" val="1620280503"/>
                    </a:ext>
                  </a:extLst>
                </a:gridCol>
                <a:gridCol w="2808312">
                  <a:extLst>
                    <a:ext uri="{9D8B030D-6E8A-4147-A177-3AD203B41FA5}">
                      <a16:colId xmlns:a16="http://schemas.microsoft.com/office/drawing/2014/main" val="933039772"/>
                    </a:ext>
                  </a:extLst>
                </a:gridCol>
                <a:gridCol w="3394720">
                  <a:extLst>
                    <a:ext uri="{9D8B030D-6E8A-4147-A177-3AD203B41FA5}">
                      <a16:colId xmlns:a16="http://schemas.microsoft.com/office/drawing/2014/main" val="3102923003"/>
                    </a:ext>
                  </a:extLst>
                </a:gridCol>
              </a:tblGrid>
              <a:tr h="625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l-PL" b="1" dirty="0" err="1"/>
                        <a:t>Characteristic</a:t>
                      </a:r>
                      <a:endParaRPr lang="pl-PL" b="1" dirty="0"/>
                    </a:p>
                    <a:p>
                      <a:pPr algn="ctr"/>
                      <a:endParaRPr lang="pl-PL" b="1" dirty="0"/>
                    </a:p>
                  </a:txBody>
                  <a:tcPr/>
                </a:tc>
                <a:tc>
                  <a:txBody>
                    <a:bodyPr/>
                    <a:lstStyle/>
                    <a:p>
                      <a:pPr algn="ctr"/>
                      <a:r>
                        <a:rPr lang="pl-PL" b="1" dirty="0" err="1"/>
                        <a:t>Traditional</a:t>
                      </a:r>
                      <a:r>
                        <a:rPr lang="pl-PL" b="1" dirty="0"/>
                        <a:t> HR</a:t>
                      </a:r>
                    </a:p>
                  </a:txBody>
                  <a:tcPr/>
                </a:tc>
                <a:tc>
                  <a:txBody>
                    <a:bodyPr/>
                    <a:lstStyle/>
                    <a:p>
                      <a:pPr algn="ctr"/>
                      <a:r>
                        <a:rPr lang="pl-PL" b="1" dirty="0"/>
                        <a:t>People &amp;</a:t>
                      </a:r>
                      <a:r>
                        <a:rPr lang="pl-PL" b="1" dirty="0" err="1"/>
                        <a:t>Culture</a:t>
                      </a:r>
                      <a:endParaRPr lang="pl-PL" b="1" dirty="0"/>
                    </a:p>
                  </a:txBody>
                  <a:tcPr/>
                </a:tc>
                <a:extLst>
                  <a:ext uri="{0D108BD9-81ED-4DB2-BD59-A6C34878D82A}">
                    <a16:rowId xmlns:a16="http://schemas.microsoft.com/office/drawing/2014/main" val="1449976713"/>
                  </a:ext>
                </a:extLst>
              </a:tr>
              <a:tr h="6226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Focus </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Processes</a:t>
                      </a:r>
                      <a:r>
                        <a:rPr lang="pl-PL" dirty="0"/>
                        <a:t> and </a:t>
                      </a:r>
                      <a:r>
                        <a:rPr lang="pl-PL" dirty="0" err="1"/>
                        <a:t>compliance</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a:t>People and </a:t>
                      </a:r>
                      <a:r>
                        <a:rPr lang="pl-PL" dirty="0" err="1"/>
                        <a:t>their</a:t>
                      </a:r>
                      <a:r>
                        <a:rPr lang="pl-PL" dirty="0"/>
                        <a:t> </a:t>
                      </a:r>
                      <a:r>
                        <a:rPr lang="pl-PL" dirty="0" err="1"/>
                        <a:t>experiences</a:t>
                      </a:r>
                      <a:endParaRPr lang="pl-PL" dirty="0"/>
                    </a:p>
                    <a:p>
                      <a:endParaRPr lang="pl-PL" dirty="0"/>
                    </a:p>
                  </a:txBody>
                  <a:tcPr/>
                </a:tc>
                <a:extLst>
                  <a:ext uri="{0D108BD9-81ED-4DB2-BD59-A6C34878D82A}">
                    <a16:rowId xmlns:a16="http://schemas.microsoft.com/office/drawing/2014/main" val="2122089834"/>
                  </a:ext>
                </a:extLst>
              </a:tr>
              <a:tr h="6993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Perspective</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Short-term (here and now)</a:t>
                      </a:r>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Long-term (development)</a:t>
                      </a:r>
                    </a:p>
                    <a:p>
                      <a:endParaRPr lang="pl-PL" dirty="0"/>
                    </a:p>
                  </a:txBody>
                  <a:tcPr/>
                </a:tc>
                <a:extLst>
                  <a:ext uri="{0D108BD9-81ED-4DB2-BD59-A6C34878D82A}">
                    <a16:rowId xmlns:a16="http://schemas.microsoft.com/office/drawing/2014/main" val="3456392333"/>
                  </a:ext>
                </a:extLst>
              </a:tr>
              <a:tr h="610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Relationships</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err="1"/>
                        <a:t>Transactional</a:t>
                      </a:r>
                      <a:endParaRPr lang="pl-PL" dirty="0"/>
                    </a:p>
                  </a:txBody>
                  <a:tcPr/>
                </a:tc>
                <a:tc>
                  <a:txBody>
                    <a:bodyPr/>
                    <a:lstStyle/>
                    <a:p>
                      <a:r>
                        <a:rPr lang="pl-PL" dirty="0" err="1"/>
                        <a:t>Partnership-based</a:t>
                      </a:r>
                      <a:r>
                        <a:rPr lang="pl-PL" dirty="0"/>
                        <a:t> / </a:t>
                      </a:r>
                      <a:r>
                        <a:rPr lang="pl-PL" dirty="0" err="1"/>
                        <a:t>Relational</a:t>
                      </a:r>
                      <a:endParaRPr lang="pl-PL" dirty="0"/>
                    </a:p>
                  </a:txBody>
                  <a:tcPr/>
                </a:tc>
                <a:extLst>
                  <a:ext uri="{0D108BD9-81ED-4DB2-BD59-A6C34878D82A}">
                    <a16:rowId xmlns:a16="http://schemas.microsoft.com/office/drawing/2014/main" val="563389873"/>
                  </a:ext>
                </a:extLst>
              </a:tr>
              <a:tr h="330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Culture</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a:t>O</a:t>
                      </a:r>
                      <a:r>
                        <a:rPr lang="en-US" dirty="0" err="1"/>
                        <a:t>verlooked</a:t>
                      </a:r>
                      <a:r>
                        <a:rPr lang="en-US" dirty="0"/>
                        <a:t> or secondary</a:t>
                      </a:r>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Fundamental (consciously created)</a:t>
                      </a:r>
                    </a:p>
                    <a:p>
                      <a:endParaRPr lang="pl-PL" dirty="0"/>
                    </a:p>
                  </a:txBody>
                  <a:tcPr/>
                </a:tc>
                <a:extLst>
                  <a:ext uri="{0D108BD9-81ED-4DB2-BD59-A6C34878D82A}">
                    <a16:rowId xmlns:a16="http://schemas.microsoft.com/office/drawing/2014/main" val="2045586980"/>
                  </a:ext>
                </a:extLst>
              </a:tr>
              <a:tr h="362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err="1"/>
                        <a:t>Department</a:t>
                      </a:r>
                      <a:r>
                        <a:rPr lang="pl-PL" b="1" dirty="0"/>
                        <a:t> </a:t>
                      </a:r>
                      <a:r>
                        <a:rPr lang="pl-PL" b="1" dirty="0" err="1"/>
                        <a:t>name</a:t>
                      </a:r>
                      <a:r>
                        <a:rPr lang="pl-PL" b="1" dirty="0"/>
                        <a:t> </a:t>
                      </a:r>
                      <a:endParaRPr lang="pl-PL" dirty="0"/>
                    </a:p>
                    <a:p>
                      <a:endParaRPr lang="pl-P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dirty="0"/>
                        <a:t>Pe</a:t>
                      </a:r>
                      <a:r>
                        <a:rPr lang="en-US" dirty="0" err="1"/>
                        <a:t>rsonnel</a:t>
                      </a:r>
                      <a:r>
                        <a:rPr lang="en-US" dirty="0"/>
                        <a:t> / HR</a:t>
                      </a:r>
                    </a:p>
                    <a:p>
                      <a:endParaRPr lang="pl-PL" dirty="0"/>
                    </a:p>
                  </a:txBody>
                  <a:tcPr/>
                </a:tc>
                <a:tc>
                  <a:txBody>
                    <a:bodyPr/>
                    <a:lstStyle/>
                    <a:p>
                      <a:r>
                        <a:rPr lang="en-US" dirty="0"/>
                        <a:t>People &amp; Culture / People </a:t>
                      </a:r>
                      <a:endParaRPr lang="pl-PL" dirty="0"/>
                    </a:p>
                  </a:txBody>
                  <a:tcPr/>
                </a:tc>
                <a:extLst>
                  <a:ext uri="{0D108BD9-81ED-4DB2-BD59-A6C34878D82A}">
                    <a16:rowId xmlns:a16="http://schemas.microsoft.com/office/drawing/2014/main" val="4125256528"/>
                  </a:ext>
                </a:extLst>
              </a:tr>
            </a:tbl>
          </a:graphicData>
        </a:graphic>
      </p:graphicFrame>
    </p:spTree>
    <p:extLst>
      <p:ext uri="{BB962C8B-B14F-4D97-AF65-F5344CB8AC3E}">
        <p14:creationId xmlns:p14="http://schemas.microsoft.com/office/powerpoint/2010/main" val="1355166301"/>
      </p:ext>
    </p:extLst>
  </p:cSld>
  <p:clrMapOvr>
    <a:masterClrMapping/>
  </p:clrMapOvr>
</p:sld>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bdae818-8bf9-41ac-81b1-b75f39f4eec9">
      <Terms xmlns="http://schemas.microsoft.com/office/infopath/2007/PartnerControls"/>
    </lcf76f155ced4ddcb4097134ff3c332f>
    <TaxCatchAll xmlns="44a2952e-2513-451d-9032-1c28abb863c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ED1C12BC70886A4C99AA936CED5C03F9" ma:contentTypeVersion="17" ma:contentTypeDescription="Utwórz nowy dokument." ma:contentTypeScope="" ma:versionID="7b35fc5d130babb5c177f937fbc227a9">
  <xsd:schema xmlns:xsd="http://www.w3.org/2001/XMLSchema" xmlns:xs="http://www.w3.org/2001/XMLSchema" xmlns:p="http://schemas.microsoft.com/office/2006/metadata/properties" xmlns:ns2="2bdae818-8bf9-41ac-81b1-b75f39f4eec9" xmlns:ns3="44a2952e-2513-451d-9032-1c28abb863c9" targetNamespace="http://schemas.microsoft.com/office/2006/metadata/properties" ma:root="true" ma:fieldsID="33bd3c929b8e06e78eae932ccf674e1e" ns2:_="" ns3:_="">
    <xsd:import namespace="2bdae818-8bf9-41ac-81b1-b75f39f4eec9"/>
    <xsd:import namespace="44a2952e-2513-451d-9032-1c28abb863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ae818-8bf9-41ac-81b1-b75f39f4ee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Tagi obrazów" ma:readOnly="false" ma:fieldId="{5cf76f15-5ced-4ddc-b409-7134ff3c332f}" ma:taxonomyMulti="true" ma:sspId="d3e84270-bb8a-4589-8475-fa9a5fcd38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4a2952e-2513-451d-9032-1c28abb863c9"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43ead808-970c-44dc-82b7-e9d21d07d1e2}" ma:internalName="TaxCatchAll" ma:showField="CatchAllData" ma:web="44a2952e-2513-451d-9032-1c28abb863c9">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Udostępnione dla — szczegóły"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E9642F-97D1-49DF-80CE-8983D69484EC}">
  <ds:schemaRefs>
    <ds:schemaRef ds:uri="http://schemas.microsoft.com/sharepoint/v3/contenttype/forms"/>
  </ds:schemaRefs>
</ds:datastoreItem>
</file>

<file path=customXml/itemProps2.xml><?xml version="1.0" encoding="utf-8"?>
<ds:datastoreItem xmlns:ds="http://schemas.openxmlformats.org/officeDocument/2006/customXml" ds:itemID="{530F3203-031C-456D-97A7-6812473BB66F}">
  <ds:schemaRefs>
    <ds:schemaRef ds:uri="http://schemas.microsoft.com/office/2006/metadata/properties"/>
    <ds:schemaRef ds:uri="http://schemas.microsoft.com/office/infopath/2007/PartnerControls"/>
    <ds:schemaRef ds:uri="2bdae818-8bf9-41ac-81b1-b75f39f4eec9"/>
    <ds:schemaRef ds:uri="44a2952e-2513-451d-9032-1c28abb863c9"/>
  </ds:schemaRefs>
</ds:datastoreItem>
</file>

<file path=customXml/itemProps3.xml><?xml version="1.0" encoding="utf-8"?>
<ds:datastoreItem xmlns:ds="http://schemas.openxmlformats.org/officeDocument/2006/customXml" ds:itemID="{7BF97AF8-284B-4689-BB37-E7F5F7DC3C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ae818-8bf9-41ac-81b1-b75f39f4eec9"/>
    <ds:schemaRef ds:uri="44a2952e-2513-451d-9032-1c28abb863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22321</TotalTime>
  <Words>9884</Words>
  <Application>Microsoft Office PowerPoint</Application>
  <PresentationFormat>On-screen Show (4:3)</PresentationFormat>
  <Paragraphs>801</Paragraphs>
  <Slides>84</Slides>
  <Notes>47</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84</vt:i4>
      </vt:variant>
    </vt:vector>
  </HeadingPairs>
  <TitlesOfParts>
    <vt:vector size="89" baseType="lpstr">
      <vt:lpstr>Arial</vt:lpstr>
      <vt:lpstr>Calibri</vt:lpstr>
      <vt:lpstr>Myriad Pro</vt:lpstr>
      <vt:lpstr>Wingdings</vt:lpstr>
      <vt:lpstr>2_Custom Design</vt:lpstr>
      <vt:lpstr>PowerPoint Presentation</vt:lpstr>
      <vt:lpstr>PowerPoint Presentation</vt:lpstr>
      <vt:lpstr>Introduction</vt:lpstr>
      <vt:lpstr>Training contract</vt:lpstr>
      <vt:lpstr>PowerPoint Presentation</vt:lpstr>
      <vt:lpstr> Traditional  Human Resource Management </vt:lpstr>
      <vt:lpstr> Strategic HR / HR Business Partner </vt:lpstr>
      <vt:lpstr>People &amp; Culture </vt:lpstr>
      <vt:lpstr> Key differences:  HR vs People &amp; Culture </vt:lpstr>
      <vt:lpstr>People &amp; Culture functions</vt:lpstr>
      <vt:lpstr>PowerPoint Presentation</vt:lpstr>
      <vt:lpstr>Global trends 2026 </vt:lpstr>
      <vt:lpstr> Key recommendations for HR professionals </vt:lpstr>
      <vt:lpstr>Implementing new trends in public adminsitration</vt:lpstr>
      <vt:lpstr>Well-beeing &amp;WLB in Polisch civil service small steps make a big difference</vt:lpstr>
      <vt:lpstr>PowerPoint Presentation</vt:lpstr>
      <vt:lpstr>Remote working/hybrid working</vt:lpstr>
      <vt:lpstr>Other solutions </vt:lpstr>
      <vt:lpstr>Health, sport &amp; culture</vt:lpstr>
      <vt:lpstr>Internal communication and relations </vt:lpstr>
      <vt:lpstr>Employer Branding</vt:lpstr>
      <vt:lpstr>Employer Branding</vt:lpstr>
      <vt:lpstr> Improvement measures taken and information provided to staff </vt:lpstr>
      <vt:lpstr>PowerPoint Presentation</vt:lpstr>
      <vt:lpstr>Social media (LinkedIn)</vt:lpstr>
      <vt:lpstr>Social media (LinkedIn)</vt:lpstr>
      <vt:lpstr>Social media (LinkedIn)</vt:lpstr>
      <vt:lpstr>Job fairs</vt:lpstr>
      <vt:lpstr>Recognition in the workplace</vt:lpstr>
      <vt:lpstr>Recognition / positive feedback</vt:lpstr>
      <vt:lpstr>Onbording</vt:lpstr>
      <vt:lpstr>Onbording in MCE</vt:lpstr>
      <vt:lpstr>DEIB in  MCE</vt:lpstr>
      <vt:lpstr>Age diversity management</vt:lpstr>
      <vt:lpstr>AI/digitalisation of HR work</vt:lpstr>
      <vt:lpstr>PowerPoint Presentation</vt:lpstr>
      <vt:lpstr>HR units</vt:lpstr>
      <vt:lpstr>HR people – skills</vt:lpstr>
      <vt:lpstr>Roles/tasks/responsibilities</vt:lpstr>
      <vt:lpstr>Recruitment</vt:lpstr>
      <vt:lpstr>Learnig &amp; development</vt:lpstr>
      <vt:lpstr>PowerPoint Presentation</vt:lpstr>
      <vt:lpstr>Group work</vt:lpstr>
      <vt:lpstr>PowerPoint Presentation</vt:lpstr>
      <vt:lpstr>Homework😉</vt:lpstr>
      <vt:lpstr>PowerPoint Presentation</vt:lpstr>
      <vt:lpstr>PowerPoint Presentation</vt:lpstr>
      <vt:lpstr>PowerPoint Presentation</vt:lpstr>
      <vt:lpstr>Changing role of management and leadreship</vt:lpstr>
      <vt:lpstr>Leadrship competences</vt:lpstr>
      <vt:lpstr>Managers’ involvement in HR tasks  (MCE) </vt:lpstr>
      <vt:lpstr>HR – line manager division of HR tasks</vt:lpstr>
      <vt:lpstr>People management skills</vt:lpstr>
      <vt:lpstr>People management skills</vt:lpstr>
      <vt:lpstr>Risks</vt:lpstr>
      <vt:lpstr>Opportunities</vt:lpstr>
      <vt:lpstr>PowerPoint Presentation</vt:lpstr>
      <vt:lpstr>PowerPoint Presentation</vt:lpstr>
      <vt:lpstr> Job description- what and what for? </vt:lpstr>
      <vt:lpstr>Competency description   how and what skills?</vt:lpstr>
      <vt:lpstr>Key differences – comparison</vt:lpstr>
      <vt:lpstr> </vt:lpstr>
      <vt:lpstr>Job descriptions and evaluation in the civil service in Poland </vt:lpstr>
      <vt:lpstr>PowerPoint Presentation</vt:lpstr>
      <vt:lpstr> </vt:lpstr>
      <vt:lpstr>Employee development</vt:lpstr>
      <vt:lpstr>„3 E“</vt:lpstr>
      <vt:lpstr>Tools and methods of employee development</vt:lpstr>
      <vt:lpstr>Tools and methods of employee development</vt:lpstr>
      <vt:lpstr>Effective employee development strategies </vt:lpstr>
      <vt:lpstr>Effective employee development strategies</vt:lpstr>
      <vt:lpstr> Reskilling/ Upskilling  </vt:lpstr>
      <vt:lpstr>Implementing development initiatives</vt:lpstr>
      <vt:lpstr>Soft skills v. technical/substantive skills?</vt:lpstr>
      <vt:lpstr>E-learning – central level in Poland</vt:lpstr>
      <vt:lpstr>Mentoring – Central level in Poland</vt:lpstr>
      <vt:lpstr>Knowledge-sharing programme in the civil service in Poland</vt:lpstr>
      <vt:lpstr> Human Resources Management Strategy  in the Civil Service </vt:lpstr>
      <vt:lpstr>PowerPoint Presentation</vt:lpstr>
      <vt:lpstr>HR Professionals’ Forum</vt:lpstr>
      <vt:lpstr>The Public Management Forum</vt:lpstr>
      <vt:lpstr>PowerPoint Presentation</vt:lpstr>
      <vt:lpstr>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Maksa</dc:creator>
  <cp:lastModifiedBy>Scepanovic, Nadja</cp:lastModifiedBy>
  <cp:revision>551</cp:revision>
  <dcterms:created xsi:type="dcterms:W3CDTF">2016-03-07T14:16:49Z</dcterms:created>
  <dcterms:modified xsi:type="dcterms:W3CDTF">2026-03-31T09:47:26Z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0x010100ED1C12BC70886A4C99AA936CED5C03F9</vt:lpwstr>
  </property>
</Properties>
</file>