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5"/>
  </p:notesMasterIdLst>
  <p:sldIdLst>
    <p:sldId id="293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6" r:id="rId18"/>
    <p:sldId id="270" r:id="rId19"/>
    <p:sldId id="269" r:id="rId20"/>
    <p:sldId id="274" r:id="rId21"/>
    <p:sldId id="275" r:id="rId22"/>
    <p:sldId id="276" r:id="rId23"/>
    <p:sldId id="277" r:id="rId24"/>
  </p:sldIdLst>
  <p:sldSz cx="9144000" cy="6858000" type="screen4x3"/>
  <p:notesSz cx="6797675" cy="9928225"/>
  <p:defaultTextStyle>
    <a:defPPr>
      <a:defRPr lang="sr-Latn-R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E3A074B-8EC3-4AC7-ADB8-C53A583CA2D1}">
      <dgm:prSet phldrT="[Text]" custT="1"/>
      <dgm:spPr/>
      <dgm:t>
        <a:bodyPr/>
        <a:lstStyle/>
        <a:p>
          <a:r>
            <a:rPr lang="sr-Latn-ME" sz="2000" dirty="0" smtClean="0"/>
            <a:t>Program monitoringa životne sredine  </a:t>
          </a:r>
          <a:endParaRPr lang="en-US" sz="2000" dirty="0"/>
        </a:p>
      </dgm:t>
    </dgm:pt>
    <dgm:pt modelId="{C3E70DF8-D297-401F-A070-1295F4388B0B}" type="parTrans" cxnId="{8C1AFE23-B091-4CE6-8284-0511812F213B}">
      <dgm:prSet/>
      <dgm:spPr/>
      <dgm:t>
        <a:bodyPr/>
        <a:lstStyle/>
        <a:p>
          <a:endParaRPr lang="en-US" sz="2400"/>
        </a:p>
      </dgm:t>
    </dgm:pt>
    <dgm:pt modelId="{13D421C7-F834-4141-85ED-0207D610A128}" type="sibTrans" cxnId="{8C1AFE23-B091-4CE6-8284-0511812F213B}">
      <dgm:prSet/>
      <dgm:spPr/>
      <dgm:t>
        <a:bodyPr/>
        <a:lstStyle/>
        <a:p>
          <a:endParaRPr lang="en-US" sz="2400"/>
        </a:p>
      </dgm:t>
    </dgm:pt>
    <dgm:pt modelId="{C7CCB8C4-BA8F-435B-96D2-651E5BBEE204}">
      <dgm:prSet phldrT="[Text]" custT="1"/>
      <dgm:spPr/>
      <dgm:t>
        <a:bodyPr/>
        <a:lstStyle/>
        <a:p>
          <a:r>
            <a:rPr lang="sr-Latn-ME" sz="2000" dirty="0" smtClean="0"/>
            <a:t>Informacija o stanju životne sredine</a:t>
          </a:r>
          <a:endParaRPr lang="en-US" sz="2000" dirty="0"/>
        </a:p>
      </dgm:t>
    </dgm:pt>
    <dgm:pt modelId="{AD18367E-C5DB-45A4-A27B-B15954C86D0F}" type="parTrans" cxnId="{679C1D1A-14EB-43D6-A6EB-15DB434BD9E3}">
      <dgm:prSet/>
      <dgm:spPr/>
      <dgm:t>
        <a:bodyPr/>
        <a:lstStyle/>
        <a:p>
          <a:endParaRPr lang="en-US" sz="2400"/>
        </a:p>
      </dgm:t>
    </dgm:pt>
    <dgm:pt modelId="{7D6A4EA2-7BAB-433A-B969-4D95C96F0274}" type="sibTrans" cxnId="{679C1D1A-14EB-43D6-A6EB-15DB434BD9E3}">
      <dgm:prSet/>
      <dgm:spPr/>
      <dgm:t>
        <a:bodyPr/>
        <a:lstStyle/>
        <a:p>
          <a:endParaRPr lang="en-US" sz="2400"/>
        </a:p>
      </dgm:t>
    </dgm:pt>
    <dgm:pt modelId="{A75DE5EA-0E88-4A1C-B1EA-B4EE477D7AA1}">
      <dgm:prSet phldrT="[Text]" custT="1"/>
      <dgm:spPr/>
      <dgm:t>
        <a:bodyPr/>
        <a:lstStyle/>
        <a:p>
          <a:r>
            <a:rPr lang="sr-Latn-ME" sz="2000" dirty="0" smtClean="0"/>
            <a:t>P</a:t>
          </a:r>
          <a:r>
            <a:rPr lang="en-US" sz="2000" dirty="0" err="1" smtClean="0"/>
            <a:t>redlog</a:t>
          </a:r>
          <a:r>
            <a:rPr lang="en-US" sz="2000" dirty="0" smtClean="0"/>
            <a:t> </a:t>
          </a:r>
          <a:r>
            <a:rPr lang="en-US" sz="2000" dirty="0" err="1" smtClean="0"/>
            <a:t>mjera</a:t>
          </a:r>
          <a:r>
            <a:rPr lang="en-US" sz="2000" dirty="0" smtClean="0"/>
            <a:t> </a:t>
          </a:r>
          <a:r>
            <a:rPr lang="sr-Latn-ME" sz="2000" dirty="0" smtClean="0"/>
            <a:t>za smanjenje negativnog uticaja na životnu sredinu</a:t>
          </a:r>
          <a:endParaRPr lang="en-US" sz="2000" dirty="0"/>
        </a:p>
      </dgm:t>
    </dgm:pt>
    <dgm:pt modelId="{48157EE2-9BD9-48FE-A422-276C84F2470D}" type="parTrans" cxnId="{D09152C8-0058-4F02-AE9F-59A443534AE8}">
      <dgm:prSet/>
      <dgm:spPr/>
      <dgm:t>
        <a:bodyPr/>
        <a:lstStyle/>
        <a:p>
          <a:endParaRPr lang="en-US" sz="2400"/>
        </a:p>
      </dgm:t>
    </dgm:pt>
    <dgm:pt modelId="{03226FF3-250B-4000-A0B5-00FF0F1D75A5}" type="sibTrans" cxnId="{D09152C8-0058-4F02-AE9F-59A443534AE8}">
      <dgm:prSet/>
      <dgm:spPr/>
      <dgm:t>
        <a:bodyPr/>
        <a:lstStyle/>
        <a:p>
          <a:endParaRPr lang="en-US" sz="2400"/>
        </a:p>
      </dgm:t>
    </dgm:pt>
    <dgm:pt modelId="{1982B446-3706-4711-A6F1-3DC4DFE59A3A}">
      <dgm:prSet phldrT="[Text]" custT="1"/>
      <dgm:spPr/>
      <dgm:t>
        <a:bodyPr/>
        <a:lstStyle/>
        <a:p>
          <a:r>
            <a:rPr lang="sr-Latn-ME" sz="2000" dirty="0" smtClean="0"/>
            <a:t>Realizacija mjera!</a:t>
          </a:r>
          <a:endParaRPr lang="en-US" sz="2000" dirty="0"/>
        </a:p>
      </dgm:t>
    </dgm:pt>
    <dgm:pt modelId="{33D0F32B-ABD3-423A-818A-28D89377B172}" type="parTrans" cxnId="{7DD07C3D-EA79-49EE-93EE-865A49AB8425}">
      <dgm:prSet/>
      <dgm:spPr/>
      <dgm:t>
        <a:bodyPr/>
        <a:lstStyle/>
        <a:p>
          <a:endParaRPr lang="en-US"/>
        </a:p>
      </dgm:t>
    </dgm:pt>
    <dgm:pt modelId="{6C0374E5-7FC4-4DEF-BC17-94C58A35DE3F}" type="sibTrans" cxnId="{7DD07C3D-EA79-49EE-93EE-865A49AB8425}">
      <dgm:prSet/>
      <dgm:spPr/>
      <dgm:t>
        <a:bodyPr/>
        <a:lstStyle/>
        <a:p>
          <a:endParaRPr lang="en-US"/>
        </a:p>
      </dgm:t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sr-Latn-ME"/>
        </a:p>
      </dgm:t>
    </dgm:pt>
    <dgm:pt modelId="{82ED47FD-CD8E-4EC8-A7E3-BF3AC4BC5C1A}" type="pres">
      <dgm:prSet presAssocID="{455C831A-CCF5-4391-A2BE-9DF065D37587}" presName="arrow" presStyleLbl="bgShp" presStyleIdx="0" presStyleCnt="1" custScaleX="86792" custScaleY="86038" custLinFactNeighborX="1735" custLinFactNeighborY="12298"/>
      <dgm:spPr/>
    </dgm:pt>
    <dgm:pt modelId="{4566E19C-2577-409E-A34A-BB8B091D39D1}" type="pres">
      <dgm:prSet presAssocID="{455C831A-CCF5-4391-A2BE-9DF065D37587}" presName="arrowDiagram4" presStyleCnt="0"/>
      <dgm:spPr/>
    </dgm:pt>
    <dgm:pt modelId="{A94E7C76-C16F-47F1-B4F1-C2CF2270A7E9}" type="pres">
      <dgm:prSet presAssocID="{1E3A074B-8EC3-4AC7-ADB8-C53A583CA2D1}" presName="bullet4a" presStyleLbl="node1" presStyleIdx="0" presStyleCnt="4" custLinFactX="129" custLinFactNeighborX="100000" custLinFactNeighborY="9679"/>
      <dgm:spPr/>
    </dgm:pt>
    <dgm:pt modelId="{48F9B62B-8095-40B1-882D-7B164B0C8B69}" type="pres">
      <dgm:prSet presAssocID="{1E3A074B-8EC3-4AC7-ADB8-C53A583CA2D1}" presName="textBox4a" presStyleLbl="revTx" presStyleIdx="0" presStyleCnt="4" custScaleX="120677" custLinFactNeighborX="14676" custLinFactNeighborY="297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C4447-43F4-414D-A014-8F5BDE3BC5FF}" type="pres">
      <dgm:prSet presAssocID="{C7CCB8C4-BA8F-435B-96D2-651E5BBEE204}" presName="bullet4b" presStyleLbl="node1" presStyleIdx="1" presStyleCnt="4" custLinFactX="100000" custLinFactNeighborX="106935" custLinFactNeighborY="75335"/>
      <dgm:spPr/>
    </dgm:pt>
    <dgm:pt modelId="{389CF004-91C6-4868-93F7-537D5C97980B}" type="pres">
      <dgm:prSet presAssocID="{C7CCB8C4-BA8F-435B-96D2-651E5BBEE204}" presName="textBox4b" presStyleLbl="revTx" presStyleIdx="1" presStyleCnt="4" custScaleY="81565" custLinFactNeighborX="-9999" custLinFactNeighborY="18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9C94D-D2A4-4464-8383-D3C12F8B2538}" type="pres">
      <dgm:prSet presAssocID="{A75DE5EA-0E88-4A1C-B1EA-B4EE477D7AA1}" presName="bullet4c" presStyleLbl="node1" presStyleIdx="2" presStyleCnt="4" custLinFactY="20490" custLinFactNeighborX="88566" custLinFactNeighborY="100000"/>
      <dgm:spPr/>
    </dgm:pt>
    <dgm:pt modelId="{5E71A06C-9747-4CAE-BA21-E9C2A4D6678D}" type="pres">
      <dgm:prSet presAssocID="{A75DE5EA-0E88-4A1C-B1EA-B4EE477D7AA1}" presName="textBox4c" presStyleLbl="revTx" presStyleIdx="2" presStyleCnt="4" custScaleY="60921" custLinFactNeighborX="-27627" custLinFactNeighborY="41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227355-A6E4-4C01-AB6A-08B68C0ABB91}" type="pres">
      <dgm:prSet presAssocID="{1982B446-3706-4711-A6F1-3DC4DFE59A3A}" presName="bullet4d" presStyleLbl="node1" presStyleIdx="3" presStyleCnt="4" custLinFactY="14178" custLinFactNeighborX="-12882" custLinFactNeighborY="100000"/>
      <dgm:spPr/>
    </dgm:pt>
    <dgm:pt modelId="{DB2CD8C7-A5B3-49A1-81CC-0EEDDDF3DB4E}" type="pres">
      <dgm:prSet presAssocID="{1982B446-3706-4711-A6F1-3DC4DFE59A3A}" presName="textBox4d" presStyleLbl="revTx" presStyleIdx="3" presStyleCnt="4" custScaleY="64549" custLinFactNeighborX="-31716" custLinFactNeighborY="3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B9F034-92B7-47F1-9621-BCC3A2D3A071}" type="presOf" srcId="{1E3A074B-8EC3-4AC7-ADB8-C53A583CA2D1}" destId="{48F9B62B-8095-40B1-882D-7B164B0C8B69}" srcOrd="0" destOrd="0" presId="urn:microsoft.com/office/officeart/2005/8/layout/arrow2"/>
    <dgm:cxn modelId="{4809E4E5-1840-4EF5-AD3D-C7E5AAAB7EDA}" type="presOf" srcId="{A75DE5EA-0E88-4A1C-B1EA-B4EE477D7AA1}" destId="{5E71A06C-9747-4CAE-BA21-E9C2A4D6678D}" srcOrd="0" destOrd="0" presId="urn:microsoft.com/office/officeart/2005/8/layout/arrow2"/>
    <dgm:cxn modelId="{8C1AFE23-B091-4CE6-8284-0511812F213B}" srcId="{455C831A-CCF5-4391-A2BE-9DF065D37587}" destId="{1E3A074B-8EC3-4AC7-ADB8-C53A583CA2D1}" srcOrd="0" destOrd="0" parTransId="{C3E70DF8-D297-401F-A070-1295F4388B0B}" sibTransId="{13D421C7-F834-4141-85ED-0207D610A128}"/>
    <dgm:cxn modelId="{C4807F82-04D7-4F9C-9E02-8C8E31A4F0C1}" type="presOf" srcId="{455C831A-CCF5-4391-A2BE-9DF065D37587}" destId="{E220828C-C958-4FCF-B52F-02D7F5D17607}" srcOrd="0" destOrd="0" presId="urn:microsoft.com/office/officeart/2005/8/layout/arrow2"/>
    <dgm:cxn modelId="{45131547-CA19-49D1-B619-0D49C3176F52}" type="presOf" srcId="{1982B446-3706-4711-A6F1-3DC4DFE59A3A}" destId="{DB2CD8C7-A5B3-49A1-81CC-0EEDDDF3DB4E}" srcOrd="0" destOrd="0" presId="urn:microsoft.com/office/officeart/2005/8/layout/arrow2"/>
    <dgm:cxn modelId="{679C1D1A-14EB-43D6-A6EB-15DB434BD9E3}" srcId="{455C831A-CCF5-4391-A2BE-9DF065D37587}" destId="{C7CCB8C4-BA8F-435B-96D2-651E5BBEE204}" srcOrd="1" destOrd="0" parTransId="{AD18367E-C5DB-45A4-A27B-B15954C86D0F}" sibTransId="{7D6A4EA2-7BAB-433A-B969-4D95C96F0274}"/>
    <dgm:cxn modelId="{D09152C8-0058-4F02-AE9F-59A443534AE8}" srcId="{455C831A-CCF5-4391-A2BE-9DF065D37587}" destId="{A75DE5EA-0E88-4A1C-B1EA-B4EE477D7AA1}" srcOrd="2" destOrd="0" parTransId="{48157EE2-9BD9-48FE-A422-276C84F2470D}" sibTransId="{03226FF3-250B-4000-A0B5-00FF0F1D75A5}"/>
    <dgm:cxn modelId="{7DD07C3D-EA79-49EE-93EE-865A49AB8425}" srcId="{455C831A-CCF5-4391-A2BE-9DF065D37587}" destId="{1982B446-3706-4711-A6F1-3DC4DFE59A3A}" srcOrd="3" destOrd="0" parTransId="{33D0F32B-ABD3-423A-818A-28D89377B172}" sibTransId="{6C0374E5-7FC4-4DEF-BC17-94C58A35DE3F}"/>
    <dgm:cxn modelId="{8405E89D-2500-42C4-8E4F-9C82E6EC0287}" type="presOf" srcId="{C7CCB8C4-BA8F-435B-96D2-651E5BBEE204}" destId="{389CF004-91C6-4868-93F7-537D5C97980B}" srcOrd="0" destOrd="0" presId="urn:microsoft.com/office/officeart/2005/8/layout/arrow2"/>
    <dgm:cxn modelId="{6988C6C2-1E24-4D33-AF95-E1C7E508A4F6}" type="presParOf" srcId="{E220828C-C958-4FCF-B52F-02D7F5D17607}" destId="{82ED47FD-CD8E-4EC8-A7E3-BF3AC4BC5C1A}" srcOrd="0" destOrd="0" presId="urn:microsoft.com/office/officeart/2005/8/layout/arrow2"/>
    <dgm:cxn modelId="{EA2EBE22-3E0D-4C2E-8DCC-EA0B35372BEF}" type="presParOf" srcId="{E220828C-C958-4FCF-B52F-02D7F5D17607}" destId="{4566E19C-2577-409E-A34A-BB8B091D39D1}" srcOrd="1" destOrd="0" presId="urn:microsoft.com/office/officeart/2005/8/layout/arrow2"/>
    <dgm:cxn modelId="{70756734-B6AE-4BC4-BE1B-1C6AB29FCB30}" type="presParOf" srcId="{4566E19C-2577-409E-A34A-BB8B091D39D1}" destId="{A94E7C76-C16F-47F1-B4F1-C2CF2270A7E9}" srcOrd="0" destOrd="0" presId="urn:microsoft.com/office/officeart/2005/8/layout/arrow2"/>
    <dgm:cxn modelId="{F43BC709-96E5-4E58-B692-0FFFF5AF8426}" type="presParOf" srcId="{4566E19C-2577-409E-A34A-BB8B091D39D1}" destId="{48F9B62B-8095-40B1-882D-7B164B0C8B69}" srcOrd="1" destOrd="0" presId="urn:microsoft.com/office/officeart/2005/8/layout/arrow2"/>
    <dgm:cxn modelId="{4C283C4E-58D9-4C81-B6D5-1DB05292E86C}" type="presParOf" srcId="{4566E19C-2577-409E-A34A-BB8B091D39D1}" destId="{0CFC4447-43F4-414D-A014-8F5BDE3BC5FF}" srcOrd="2" destOrd="0" presId="urn:microsoft.com/office/officeart/2005/8/layout/arrow2"/>
    <dgm:cxn modelId="{295EA4F4-A4D1-4AAB-AA4A-91FA6F7A449C}" type="presParOf" srcId="{4566E19C-2577-409E-A34A-BB8B091D39D1}" destId="{389CF004-91C6-4868-93F7-537D5C97980B}" srcOrd="3" destOrd="0" presId="urn:microsoft.com/office/officeart/2005/8/layout/arrow2"/>
    <dgm:cxn modelId="{2D942E86-B85F-491C-9C1E-98B6F939CEA4}" type="presParOf" srcId="{4566E19C-2577-409E-A34A-BB8B091D39D1}" destId="{8D49C94D-D2A4-4464-8383-D3C12F8B2538}" srcOrd="4" destOrd="0" presId="urn:microsoft.com/office/officeart/2005/8/layout/arrow2"/>
    <dgm:cxn modelId="{C29889FE-8B98-43A5-B37B-9A54BDB938B8}" type="presParOf" srcId="{4566E19C-2577-409E-A34A-BB8B091D39D1}" destId="{5E71A06C-9747-4CAE-BA21-E9C2A4D6678D}" srcOrd="5" destOrd="0" presId="urn:microsoft.com/office/officeart/2005/8/layout/arrow2"/>
    <dgm:cxn modelId="{DCDB1C84-E19A-4EC6-B299-52C0CCF5E156}" type="presParOf" srcId="{4566E19C-2577-409E-A34A-BB8B091D39D1}" destId="{A9227355-A6E4-4C01-AB6A-08B68C0ABB91}" srcOrd="6" destOrd="0" presId="urn:microsoft.com/office/officeart/2005/8/layout/arrow2"/>
    <dgm:cxn modelId="{EFAE4C0F-F0F2-40C1-8710-BAE6BDE04AC8}" type="presParOf" srcId="{4566E19C-2577-409E-A34A-BB8B091D39D1}" destId="{DB2CD8C7-A5B3-49A1-81CC-0EEDDDF3DB4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D47FD-CD8E-4EC8-A7E3-BF3AC4BC5C1A}">
      <dsp:nvSpPr>
        <dsp:cNvPr id="0" name=""/>
        <dsp:cNvSpPr/>
      </dsp:nvSpPr>
      <dsp:spPr>
        <a:xfrm>
          <a:off x="828985" y="1151623"/>
          <a:ext cx="8952255" cy="554655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4E7C76-C16F-47F1-B4F1-C2CF2270A7E9}">
      <dsp:nvSpPr>
        <dsp:cNvPr id="0" name=""/>
        <dsp:cNvSpPr/>
      </dsp:nvSpPr>
      <dsp:spPr>
        <a:xfrm>
          <a:off x="1222380" y="4725454"/>
          <a:ext cx="237236" cy="23723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9B62B-8095-40B1-882D-7B164B0C8B69}">
      <dsp:nvSpPr>
        <dsp:cNvPr id="0" name=""/>
        <dsp:cNvSpPr/>
      </dsp:nvSpPr>
      <dsp:spPr>
        <a:xfrm>
          <a:off x="1179961" y="5179927"/>
          <a:ext cx="2128498" cy="1534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0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kern="1200" dirty="0" smtClean="0"/>
            <a:t>Program monitoringa životne sredine  </a:t>
          </a:r>
          <a:endParaRPr lang="en-US" sz="2000" kern="1200" dirty="0"/>
        </a:p>
      </dsp:txBody>
      <dsp:txXfrm>
        <a:off x="1179961" y="5179927"/>
        <a:ext cx="2128498" cy="1534298"/>
      </dsp:txXfrm>
    </dsp:sp>
    <dsp:sp modelId="{0CFC4447-43F4-414D-A014-8F5BDE3BC5FF}">
      <dsp:nvSpPr>
        <dsp:cNvPr id="0" name=""/>
        <dsp:cNvSpPr/>
      </dsp:nvSpPr>
      <dsp:spPr>
        <a:xfrm>
          <a:off x="3514744" y="3513826"/>
          <a:ext cx="412584" cy="412584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CF004-91C6-4868-93F7-537D5C97980B}">
      <dsp:nvSpPr>
        <dsp:cNvPr id="0" name=""/>
        <dsp:cNvSpPr/>
      </dsp:nvSpPr>
      <dsp:spPr>
        <a:xfrm>
          <a:off x="2650669" y="4213925"/>
          <a:ext cx="2166067" cy="240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kern="1200" dirty="0" smtClean="0"/>
            <a:t>Informacija o stanju životne sredine</a:t>
          </a:r>
          <a:endParaRPr lang="en-US" sz="2000" kern="1200" dirty="0"/>
        </a:p>
      </dsp:txBody>
      <dsp:txXfrm>
        <a:off x="2650669" y="4213925"/>
        <a:ext cx="2166067" cy="2402994"/>
      </dsp:txXfrm>
    </dsp:sp>
    <dsp:sp modelId="{8D49C94D-D2A4-4464-8383-D3C12F8B2538}">
      <dsp:nvSpPr>
        <dsp:cNvPr id="0" name=""/>
        <dsp:cNvSpPr/>
      </dsp:nvSpPr>
      <dsp:spPr>
        <a:xfrm>
          <a:off x="5285411" y="2756741"/>
          <a:ext cx="546674" cy="546674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1A06C-9747-4CAE-BA21-E9C2A4D6678D}">
      <dsp:nvSpPr>
        <dsp:cNvPr id="0" name=""/>
        <dsp:cNvSpPr/>
      </dsp:nvSpPr>
      <dsp:spPr>
        <a:xfrm>
          <a:off x="4476161" y="3314029"/>
          <a:ext cx="2166067" cy="2427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967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kern="1200" dirty="0" smtClean="0"/>
            <a:t>P</a:t>
          </a:r>
          <a:r>
            <a:rPr lang="en-US" sz="2000" kern="1200" dirty="0" err="1" smtClean="0"/>
            <a:t>redlog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mjera</a:t>
          </a:r>
          <a:r>
            <a:rPr lang="en-US" sz="2000" kern="1200" dirty="0" smtClean="0"/>
            <a:t> </a:t>
          </a:r>
          <a:r>
            <a:rPr lang="sr-Latn-ME" sz="2000" kern="1200" dirty="0" smtClean="0"/>
            <a:t>za smanjenje negativnog uticaja na životnu sredinu</a:t>
          </a:r>
          <a:endParaRPr lang="en-US" sz="2000" kern="1200" dirty="0"/>
        </a:p>
      </dsp:txBody>
      <dsp:txXfrm>
        <a:off x="4476161" y="3314029"/>
        <a:ext cx="2166067" cy="2427103"/>
      </dsp:txXfrm>
    </dsp:sp>
    <dsp:sp modelId="{A9227355-A6E4-4C01-AB6A-08B68C0ABB91}">
      <dsp:nvSpPr>
        <dsp:cNvPr id="0" name=""/>
        <dsp:cNvSpPr/>
      </dsp:nvSpPr>
      <dsp:spPr>
        <a:xfrm>
          <a:off x="7038006" y="2203173"/>
          <a:ext cx="732337" cy="732337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CD8C7-A5B3-49A1-81CC-0EEDDDF3DB4E}">
      <dsp:nvSpPr>
        <dsp:cNvPr id="0" name=""/>
        <dsp:cNvSpPr/>
      </dsp:nvSpPr>
      <dsp:spPr>
        <a:xfrm>
          <a:off x="6811524" y="2724620"/>
          <a:ext cx="2166067" cy="2983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805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ME" sz="2000" kern="1200" dirty="0" smtClean="0"/>
            <a:t>Realizacija mjera!</a:t>
          </a:r>
          <a:endParaRPr lang="en-US" sz="2000" kern="1200" dirty="0"/>
        </a:p>
      </dsp:txBody>
      <dsp:txXfrm>
        <a:off x="6811524" y="2724620"/>
        <a:ext cx="2166067" cy="2983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Arial" charset="0"/>
              </a:defRPr>
            </a:lvl1pPr>
          </a:lstStyle>
          <a:p>
            <a:pPr>
              <a:defRPr/>
            </a:pPr>
            <a:fld id="{F8257ACC-F03A-4193-B9CC-327EAFA01953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R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cs typeface="Arial" charset="0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147ACC-B2E0-4266-B46C-DD685C3FDFCC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773595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9638">
              <a:spcBef>
                <a:spcPct val="0"/>
              </a:spcBef>
            </a:pPr>
            <a:r>
              <a:rPr lang="en-US" altLang="sr-Latn-RS" smtClean="0"/>
              <a:t>This template can be used as a starter file to give updates for project milestones.</a:t>
            </a:r>
          </a:p>
          <a:p>
            <a:pPr defTabSz="909638">
              <a:spcBef>
                <a:spcPct val="0"/>
              </a:spcBef>
            </a:pPr>
            <a:endParaRPr lang="en-US" altLang="sr-Latn-RS" smtClean="0"/>
          </a:p>
          <a:p>
            <a:pPr defTabSz="909638">
              <a:spcBef>
                <a:spcPct val="0"/>
              </a:spcBef>
            </a:pPr>
            <a:r>
              <a:rPr lang="en-US" altLang="sr-Latn-RS" sz="1000" b="1" smtClean="0"/>
              <a:t>Sections</a:t>
            </a:r>
            <a:endParaRPr lang="en-US" altLang="sr-Latn-RS" sz="1000" smtClean="0"/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Right-click on a slide to add sections. Sections can help to organize your slides or facilitate collaboration between multiple authors.</a:t>
            </a:r>
          </a:p>
          <a:p>
            <a:pPr defTabSz="909638">
              <a:spcBef>
                <a:spcPct val="0"/>
              </a:spcBef>
            </a:pPr>
            <a:endParaRPr lang="en-US" altLang="sr-Latn-RS" sz="1000" b="1" smtClean="0"/>
          </a:p>
          <a:p>
            <a:pPr defTabSz="909638">
              <a:spcBef>
                <a:spcPct val="0"/>
              </a:spcBef>
            </a:pPr>
            <a:r>
              <a:rPr lang="en-US" altLang="sr-Latn-RS" sz="1000" b="1" smtClean="0"/>
              <a:t>Notes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Use the Notes section for delivery notes or to provide additional details for the audience. View these notes in Presentation View during your presentation. 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Keep in mind the font size (important for accessibility, visibility, videotaping, and online production)</a:t>
            </a:r>
          </a:p>
          <a:p>
            <a:pPr defTabSz="909638">
              <a:spcBef>
                <a:spcPct val="0"/>
              </a:spcBef>
            </a:pPr>
            <a:endParaRPr lang="en-US" altLang="sr-Latn-RS" sz="1000" smtClean="0"/>
          </a:p>
          <a:p>
            <a:pPr defTabSz="909638">
              <a:spcBef>
                <a:spcPct val="0"/>
              </a:spcBef>
            </a:pPr>
            <a:r>
              <a:rPr lang="en-US" altLang="sr-Latn-RS" sz="1000" b="1" smtClean="0"/>
              <a:t>Coordinated colors 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Pay particular attention to the graphs, charts, and text boxes. 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defTabSz="909638">
              <a:spcBef>
                <a:spcPct val="0"/>
              </a:spcBef>
            </a:pPr>
            <a:endParaRPr lang="en-US" altLang="sr-Latn-RS" sz="1000" smtClean="0"/>
          </a:p>
          <a:p>
            <a:pPr defTabSz="909638">
              <a:spcBef>
                <a:spcPct val="0"/>
              </a:spcBef>
            </a:pPr>
            <a:r>
              <a:rPr lang="en-US" altLang="sr-Latn-RS" sz="1000" b="1" smtClean="0"/>
              <a:t>Graphics, tables, and graphs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Keep it simple: If possible, use consistent, non-distracting styles and colors.</a:t>
            </a:r>
          </a:p>
          <a:p>
            <a:pPr defTabSz="909638">
              <a:spcBef>
                <a:spcPct val="0"/>
              </a:spcBef>
            </a:pPr>
            <a:r>
              <a:rPr lang="en-US" altLang="sr-Latn-RS" sz="1000" smtClean="0"/>
              <a:t>Label all graphs and tables.</a:t>
            </a:r>
          </a:p>
          <a:p>
            <a:pPr defTabSz="909638">
              <a:spcBef>
                <a:spcPct val="0"/>
              </a:spcBef>
            </a:pPr>
            <a:endParaRPr lang="en-US" altLang="sr-Latn-RS" smtClean="0"/>
          </a:p>
          <a:p>
            <a:pPr defTabSz="909638"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626D2B6-B754-4B55-8C4D-76852573B6B3}" type="slidenum">
              <a:rPr lang="en-US" altLang="sr-Latn-RS">
                <a:solidFill>
                  <a:srgbClr val="000000"/>
                </a:solidFill>
              </a:rPr>
              <a:pPr eaLnBrk="1" hangingPunct="1"/>
              <a:t>2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45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FD1246-D5C5-4CE6-8161-5CC0F299E479}" type="slidenum">
              <a:rPr lang="en-US" altLang="sr-Latn-RS">
                <a:solidFill>
                  <a:srgbClr val="000000"/>
                </a:solidFill>
              </a:rPr>
              <a:pPr eaLnBrk="1" hangingPunct="1"/>
              <a:t>11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32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9638">
              <a:spcBef>
                <a:spcPct val="0"/>
              </a:spcBef>
            </a:pPr>
            <a:r>
              <a:rPr lang="en-US" altLang="sr-Latn-RS" smtClean="0"/>
              <a:t>Prepare slides for the appendix in the event that more details or supplemental slides are needed. The appendix is also useful if the presentation is distributed later. </a:t>
            </a:r>
          </a:p>
          <a:p>
            <a:pPr defTabSz="909638"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5612849-B85F-46F8-9F6F-D636DE510DE1}" type="slidenum">
              <a:rPr lang="en-US" altLang="sr-Latn-RS">
                <a:solidFill>
                  <a:srgbClr val="000000"/>
                </a:solidFill>
              </a:rPr>
              <a:pPr eaLnBrk="1" hangingPunct="1"/>
              <a:t>12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7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F5E02EF-25BE-4BED-BD05-A43E24BA7D16}" type="slidenum">
              <a:rPr lang="en-US" altLang="sr-Latn-RS">
                <a:solidFill>
                  <a:srgbClr val="000000"/>
                </a:solidFill>
              </a:rPr>
              <a:pPr eaLnBrk="1" hangingPunct="1"/>
              <a:t>13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959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sr-Latn-RS" smtClean="0"/>
              <a:t>The following slides show several examples of timelines using SmartArt graphics.</a:t>
            </a:r>
          </a:p>
          <a:p>
            <a:pPr>
              <a:spcBef>
                <a:spcPct val="0"/>
              </a:spcBef>
            </a:pPr>
            <a:r>
              <a:rPr lang="en-US" altLang="sr-Latn-RS" smtClean="0"/>
              <a:t>Include a timeline for the project, clearly marking milestones, important dates, and highlight where the project is now.</a:t>
            </a:r>
          </a:p>
          <a:p>
            <a:pPr>
              <a:spcBef>
                <a:spcPct val="0"/>
              </a:spcBef>
            </a:pPr>
            <a:endParaRPr lang="en-US" altLang="sr-Latn-RS" smtClean="0"/>
          </a:p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631E865-C718-40F5-ABB8-61A5E85DCF56}" type="slidenum">
              <a:rPr lang="en-US" altLang="sr-Latn-RS">
                <a:solidFill>
                  <a:srgbClr val="000000"/>
                </a:solidFill>
              </a:rPr>
              <a:pPr eaLnBrk="1" hangingPunct="1"/>
              <a:t>14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63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sr-Latn-RS" smtClean="0"/>
              <a:t>What is the project about?</a:t>
            </a:r>
          </a:p>
          <a:p>
            <a:pPr>
              <a:spcBef>
                <a:spcPct val="0"/>
              </a:spcBef>
            </a:pPr>
            <a:r>
              <a:rPr lang="en-US" altLang="sr-Latn-RS" smtClean="0"/>
              <a:t>Define the goal of this project</a:t>
            </a:r>
          </a:p>
          <a:p>
            <a:pPr lvl="1">
              <a:spcBef>
                <a:spcPct val="0"/>
              </a:spcBef>
            </a:pPr>
            <a:r>
              <a:rPr lang="en-US" altLang="sr-Latn-RS" smtClean="0"/>
              <a:t>Is it similar to projects in the past or is it a new effort?</a:t>
            </a:r>
          </a:p>
          <a:p>
            <a:pPr>
              <a:spcBef>
                <a:spcPct val="0"/>
              </a:spcBef>
            </a:pPr>
            <a:r>
              <a:rPr lang="en-US" altLang="sr-Latn-RS" smtClean="0"/>
              <a:t>Define the scope of this project</a:t>
            </a:r>
          </a:p>
          <a:p>
            <a:pPr lvl="1">
              <a:spcBef>
                <a:spcPct val="0"/>
              </a:spcBef>
            </a:pPr>
            <a:r>
              <a:rPr lang="en-US" altLang="sr-Latn-RS" smtClean="0"/>
              <a:t>Is it an independent project or is it related to other projects?</a:t>
            </a:r>
          </a:p>
          <a:p>
            <a:pPr>
              <a:spcBef>
                <a:spcPct val="0"/>
              </a:spcBef>
            </a:pPr>
            <a:endParaRPr lang="en-US" altLang="sr-Latn-RS" smtClean="0"/>
          </a:p>
          <a:p>
            <a:pPr>
              <a:spcBef>
                <a:spcPct val="0"/>
              </a:spcBef>
            </a:pPr>
            <a:r>
              <a:rPr lang="en-US" altLang="sr-Latn-RS" smtClean="0"/>
              <a:t>* Note that this slide is not necessary for weekly status meetings</a:t>
            </a:r>
          </a:p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432549-06C0-4D16-985C-C1B4BE60822B}" type="slidenum">
              <a:rPr lang="en-US" altLang="sr-Latn-RS">
                <a:solidFill>
                  <a:srgbClr val="000000"/>
                </a:solidFill>
              </a:rPr>
              <a:pPr eaLnBrk="1" hangingPunct="1"/>
              <a:t>3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258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sr-Latn-RS" smtClean="0"/>
              <a:t>* If any of these issues caused a schedule delay or need to be discussed further, include details in next slide.</a:t>
            </a:r>
          </a:p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0E7B37-71F6-4B08-B26D-D87305D4CD18}" type="slidenum">
              <a:rPr lang="en-US" altLang="sr-Latn-RS">
                <a:solidFill>
                  <a:srgbClr val="000000"/>
                </a:solidFill>
              </a:rPr>
              <a:pPr eaLnBrk="1" hangingPunct="1"/>
              <a:t>4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0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sr-Latn-RS" smtClean="0"/>
              <a:t>Duplicate this slide as necessary if there is more than one issue.</a:t>
            </a:r>
          </a:p>
          <a:p>
            <a:pPr>
              <a:spcBef>
                <a:spcPct val="0"/>
              </a:spcBef>
            </a:pPr>
            <a:r>
              <a:rPr lang="en-US" altLang="sr-Latn-RS" smtClean="0"/>
              <a:t>This and related slides can be moved to the appendix or hidden if necessary.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CFF0C4-0EB3-4C9A-A9E8-0A92F12DFA05}" type="slidenum">
              <a:rPr lang="en-US" altLang="sr-Latn-RS">
                <a:solidFill>
                  <a:srgbClr val="000000"/>
                </a:solidFill>
              </a:rPr>
              <a:pPr eaLnBrk="1" hangingPunct="1"/>
              <a:t>5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57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094BED-2F99-41AE-B7AA-A521C822C671}" type="slidenum">
              <a:rPr lang="en-US" altLang="sr-Latn-RS">
                <a:solidFill>
                  <a:srgbClr val="000000"/>
                </a:solidFill>
              </a:rPr>
              <a:pPr eaLnBrk="1" hangingPunct="1"/>
              <a:t>6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09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15EC93-6749-4DAF-AA94-3AB05BDE357D}" type="slidenum">
              <a:rPr lang="en-US" altLang="sr-Latn-RS">
                <a:solidFill>
                  <a:srgbClr val="000000"/>
                </a:solidFill>
              </a:rPr>
              <a:pPr eaLnBrk="1" hangingPunct="1"/>
              <a:t>7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97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DEF319-689B-462E-942B-756243E8C65C}" type="slidenum">
              <a:rPr lang="en-US" altLang="sr-Latn-RS">
                <a:solidFill>
                  <a:srgbClr val="000000"/>
                </a:solidFill>
              </a:rPr>
              <a:pPr eaLnBrk="1" hangingPunct="1"/>
              <a:t>8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94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3C03805-115C-42C0-89FD-DFEC984ECE9B}" type="slidenum">
              <a:rPr lang="en-US" altLang="sr-Latn-RS">
                <a:solidFill>
                  <a:srgbClr val="000000"/>
                </a:solidFill>
              </a:rPr>
              <a:pPr eaLnBrk="1" hangingPunct="1"/>
              <a:t>9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42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6DE907-D839-496A-BA7E-E7607390FC5C}" type="slidenum">
              <a:rPr lang="en-US" altLang="sr-Latn-RS">
                <a:solidFill>
                  <a:srgbClr val="000000"/>
                </a:solidFill>
              </a:rPr>
              <a:pPr eaLnBrk="1" hangingPunct="1"/>
              <a:t>10</a:t>
            </a:fld>
            <a:endParaRPr lang="en-US" altLang="sr-Latn-R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8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6A0D-9157-456F-B823-E105F481EFC1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E3E9E-7F87-4A03-A551-EB875016D1A6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282255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A9C18-04E3-4602-9698-E4F7C9BB63FF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47BC3-4C18-4EE9-BF90-5F06BA3165F7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28443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535C-388D-48B8-8044-DB73536DE842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A6328-3024-4F53-A070-C6E3D63A8C7D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4105671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425"/>
            <a:ext cx="914400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E8E6B68-6385-421A-8C1C-BC5B209F1201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D194D22-DF7B-48C7-BAC2-D0D7CD7333A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182218099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50810" r="45393" b="-591"/>
          <a:stretch>
            <a:fillRect/>
          </a:stretch>
        </p:blipFill>
        <p:spPr bwMode="auto">
          <a:xfrm>
            <a:off x="-14288" y="0"/>
            <a:ext cx="9158288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8304" y="1905000"/>
            <a:ext cx="5105400" cy="1143001"/>
          </a:xfrm>
        </p:spPr>
        <p:txBody>
          <a:bodyPr anchor="b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463DD7A-DFBF-449D-95BC-C802AB859949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E694FE5-DC05-466E-84E2-E46B15E13F7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9077348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B4BE477-A740-4AC5-824D-D2FC7466F3EB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AF89073D-9791-4C52-8766-9B8EC9F9BBF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10476324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D76780A-006D-4C77-BA76-AD1AF2DF0B8A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F72A5BCD-4FEE-4754-AE31-1B735AEA30AE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6619183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BC156C2-BBDE-44F2-B7EC-6D8C67965A15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72F9DBF-4270-4BCD-ABDD-BC131D91B475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5592456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86AE453-8A0C-407D-97AF-14B574437877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A7FEBC92-3626-4F40-9D81-E2CFC35C0C1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08887473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09990B1-EC08-47D5-AA03-712F5AD0B4E7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7100B3A-5C64-4F1A-A6E2-5D9256BF79B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88073999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256EBDC-2050-4DBF-BCB8-51FD69988075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C39DFD4-797C-447B-BFAD-5DF46779A30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63392874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905A1-27DE-4F02-A8E7-FE8282283227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A5B36-6964-4F51-BD0B-86C4EF918198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808101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0C76D42-B84F-4239-9DB8-F394CBA8C612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3EB3E6DC-3C29-4D08-A510-04FBA44DC56E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26240036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55AB637-DA1D-43F2-BCA8-EDC20789E6B9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FC9346BF-5757-4B73-8F4B-924DBF988FD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171925762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D5318F5-988B-493C-A1BE-ADD0214F06A3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A0CB9996-6DFA-4446-981F-2817BBE33CD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5295152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4F0D2-E616-40AA-AA29-7391D0B7797A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46F6-38D2-4307-A9B0-15EA30383064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280118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2687-6BBE-4A9E-988A-28D6C63873E3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B82-4879-40AD-8B91-AC3640D7D942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3135010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BD2A8-24B9-445D-8F09-C1202E6A894D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34E9A-E7CF-47E6-AA57-E9299534BCF8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41034182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13E68-467B-437B-B51D-86D5961217E4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5B09B-D718-4F97-8121-52184FCF09E0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6704537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54F05-6ABD-450E-8D84-7673D5F657DC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4EC1E-5499-4A18-9D60-68AC951FD902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21682636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F2A1C-9287-4203-BAE8-D59478321BF1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B2A5B-B70B-484B-905F-8B2DFF79F9C3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7010727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BC8E-809A-4416-A650-93E88866A916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D076D-A279-43A2-A8BB-33655B7E5C73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68594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951F8-8E35-461D-815B-0988EC0D6827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CB268-8503-4179-A601-B407979CC335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3723163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412ED-9BBE-42A4-8B6A-7D9E5E9F8B1F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174C2-FCAD-43D9-BE06-4B4A758B5B57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534476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4B1D3-6C6E-4346-88DE-E377809604CC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19C23-3615-4ACC-A874-3BC66B6CACA6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39807869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A304-1BD5-4135-B4AD-B0F51665F914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636C1-6F09-47EE-84ED-80C7D6A7E92B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34376063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F0AC3-D13E-461A-85BB-CAE3DFD6D343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706B9-E644-4F93-AB7C-8FA92EF4DCAD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96850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B6013-F704-4B7A-9D8F-5746F87D5060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10EDF-6DE1-4986-9EE9-DBB38B13AA76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245233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62A35-38B6-4054-8346-9A670B73F0E0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8C11A-10EA-4EBA-99AB-95BD5D8926C0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89705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24CF-3902-4CE7-B782-5F7C1177C838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B8E3B-1C05-4660-B8F9-76B1522BF9C0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55018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8EE32-0870-454F-B046-9079E6A0BF15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90864-0C57-402B-B81D-519A744FC28B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412464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5C624-15A5-4821-A2D7-DC7055BED697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374D-AF74-4DC8-A996-220EF7F1D5CE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98447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86800-3912-4501-8754-71EDB462E2DE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BB421-A61E-4207-916D-18BB3A1B4084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  <p:extLst>
      <p:ext uri="{BB962C8B-B14F-4D97-AF65-F5344CB8AC3E}">
        <p14:creationId xmlns:p14="http://schemas.microsoft.com/office/powerpoint/2010/main" val="118648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  <a:endParaRPr lang="sr-Latn-RS" altLang="sr-Latn-R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  <a:endParaRPr lang="sr-Latn-RS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7DEAA5-DCE5-4D5F-9C69-BB200D04ACCE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71676E3-09D4-4D12-BF65-F31A610CEB5E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28800"/>
            <a:ext cx="82296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fld id="{70C9E16B-4C9B-4A47-802D-5C0E742705E7}" type="datetime1">
              <a:rPr lang="en-US"/>
              <a:pPr>
                <a:defRPr/>
              </a:pPr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Georgi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fld id="{E790244D-D0DF-47B6-B49D-B4C197C88535}" type="slidenum">
              <a:rPr lang="en-US" altLang="sr-Latn-RS"/>
              <a:pPr/>
              <a:t>‹#›</a:t>
            </a:fld>
            <a:endParaRPr lang="en-US" altLang="sr-Latn-RS"/>
          </a:p>
        </p:txBody>
      </p:sp>
      <p:pic>
        <p:nvPicPr>
          <p:cNvPr id="2055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/>
          <a:stretch>
            <a:fillRect/>
          </a:stretch>
        </p:blipFill>
        <p:spPr bwMode="auto">
          <a:xfrm>
            <a:off x="-12700" y="0"/>
            <a:ext cx="91567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spd="slow"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Georgia" panose="02040502050405020303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  <a:endParaRPr lang="sr-Latn-RS" altLang="sr-Latn-R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  <a:endParaRPr lang="sr-Latn-RS" altLang="sr-Latn-R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B1CA23-1E40-49AC-937C-8189907B040A}" type="datetimeFigureOut">
              <a:rPr lang="sr-Latn-RS"/>
              <a:pPr>
                <a:defRPr/>
              </a:pPr>
              <a:t>1.9.2016.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3E72F3A-8C03-4EC3-A5DE-7CD2464D74F6}" type="slidenum">
              <a:rPr lang="sr-Latn-RS" altLang="sr-Latn-RS"/>
              <a:pPr/>
              <a:t>‹#›</a:t>
            </a:fld>
            <a:endParaRPr lang="sr-Latn-R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22.xml"/><Relationship Id="rId7" Type="http://schemas.openxmlformats.org/officeDocument/2006/relationships/image" Target="../media/image21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2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2.jpe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0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2.jpeg"/><Relationship Id="rId5" Type="http://schemas.openxmlformats.org/officeDocument/2006/relationships/image" Target="../media/image13.emf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7.xml"/><Relationship Id="rId5" Type="http://schemas.openxmlformats.org/officeDocument/2006/relationships/image" Target="../media/image12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0.xml"/><Relationship Id="rId7" Type="http://schemas.openxmlformats.org/officeDocument/2006/relationships/image" Target="../media/image1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5.emf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2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2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034088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79550" y="817563"/>
            <a:ext cx="41148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Biodiverzitet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3400" y="1660525"/>
            <a:ext cx="5181600" cy="4572000"/>
          </a:xfrm>
        </p:spPr>
        <p:txBody>
          <a:bodyPr/>
          <a:lstStyle/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400" smtClean="0"/>
              <a:t>U Informaciji o stanju životne sredine dati su podaci iz Studija zaštite i terenskih istraživanja na lokacijama: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400" smtClean="0"/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400" smtClean="0"/>
              <a:t>Trasa Autoputa Bar-Boljare;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400" smtClean="0"/>
              <a:t>Skadarsko jezero;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400" smtClean="0"/>
              <a:t>Cijevna;	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400" smtClean="0"/>
              <a:t>Velika plaža-Ada Bojana.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40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400" smtClean="0">
                <a:cs typeface="Times New Roman" panose="02020603050405020304" pitchFamily="18" charset="0"/>
              </a:rPr>
              <a:t>Zbog b</a:t>
            </a:r>
            <a:r>
              <a:rPr lang="en-US" altLang="sr-Latn-RS" sz="1400" smtClean="0">
                <a:cs typeface="Times New Roman" panose="02020603050405020304" pitchFamily="18" charset="0"/>
              </a:rPr>
              <a:t>ogatstv</a:t>
            </a:r>
            <a:r>
              <a:rPr lang="sr-Latn-ME" altLang="sr-Latn-RS" sz="1400" smtClean="0">
                <a:cs typeface="Times New Roman" panose="02020603050405020304" pitchFamily="18" charset="0"/>
              </a:rPr>
              <a:t>a</a:t>
            </a:r>
            <a:r>
              <a:rPr lang="en-US" altLang="sr-Latn-RS" sz="1400" smtClean="0">
                <a:cs typeface="Times New Roman" panose="02020603050405020304" pitchFamily="18" charset="0"/>
              </a:rPr>
              <a:t> i raznovrsnost</a:t>
            </a:r>
            <a:r>
              <a:rPr lang="sr-Latn-ME" altLang="sr-Latn-RS" sz="1400" smtClean="0">
                <a:cs typeface="Times New Roman" panose="02020603050405020304" pitchFamily="18" charset="0"/>
              </a:rPr>
              <a:t>i</a:t>
            </a:r>
            <a:r>
              <a:rPr lang="en-US" altLang="sr-Latn-RS" sz="1400" smtClean="0">
                <a:cs typeface="Times New Roman" panose="02020603050405020304" pitchFamily="18" charset="0"/>
              </a:rPr>
              <a:t> biodiverziteta, </a:t>
            </a:r>
            <a:r>
              <a:rPr lang="sr-Latn-ME" altLang="sr-Latn-RS" sz="1400" b="1" smtClean="0">
                <a:cs typeface="Times New Roman" panose="02020603050405020304" pitchFamily="18" charset="0"/>
              </a:rPr>
              <a:t>postoji </a:t>
            </a:r>
            <a:r>
              <a:rPr lang="en-US" altLang="sr-Latn-RS" sz="1400" b="1" smtClean="0">
                <a:cs typeface="Times New Roman" panose="02020603050405020304" pitchFamily="18" charset="0"/>
              </a:rPr>
              <a:t>potreb</a:t>
            </a:r>
            <a:r>
              <a:rPr lang="sr-Latn-ME" altLang="sr-Latn-RS" sz="1400" b="1" smtClean="0">
                <a:cs typeface="Times New Roman" panose="02020603050405020304" pitchFamily="18" charset="0"/>
              </a:rPr>
              <a:t>a</a:t>
            </a:r>
            <a:r>
              <a:rPr lang="en-US" altLang="sr-Latn-RS" sz="1400" b="1" smtClean="0">
                <a:cs typeface="Times New Roman" panose="02020603050405020304" pitchFamily="18" charset="0"/>
              </a:rPr>
              <a:t> za njegovim </a:t>
            </a:r>
            <a:r>
              <a:rPr lang="sr-Latn-ME" altLang="sr-Latn-RS" sz="1400" b="1" smtClean="0">
                <a:cs typeface="Times New Roman" panose="02020603050405020304" pitchFamily="18" charset="0"/>
              </a:rPr>
              <a:t> daljim</a:t>
            </a:r>
            <a:r>
              <a:rPr lang="en-US" altLang="sr-Latn-RS" sz="1400" b="1" smtClean="0">
                <a:cs typeface="Times New Roman" panose="02020603050405020304" pitchFamily="18" charset="0"/>
              </a:rPr>
              <a:t> </a:t>
            </a:r>
            <a:r>
              <a:rPr lang="sr-Latn-ME" altLang="sr-Latn-RS" sz="1400" b="1" smtClean="0">
                <a:cs typeface="Times New Roman" panose="02020603050405020304" pitchFamily="18" charset="0"/>
              </a:rPr>
              <a:t> </a:t>
            </a:r>
            <a:r>
              <a:rPr lang="en-US" altLang="sr-Latn-RS" sz="1400" b="1" smtClean="0">
                <a:cs typeface="Times New Roman" panose="02020603050405020304" pitchFamily="18" charset="0"/>
              </a:rPr>
              <a:t>očuvanjem</a:t>
            </a:r>
            <a:r>
              <a:rPr lang="sr-Latn-ME" altLang="sr-Latn-RS" sz="1400" smtClean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400" smtClean="0"/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400" b="1" smtClean="0"/>
              <a:t>Ocjena stanja na svim lokacijama je zadovoljavajuća, a posmatrana staništa  su stabilna i očuvana</a:t>
            </a:r>
            <a:r>
              <a:rPr lang="sr-Latn-ME" altLang="sr-Latn-RS" sz="1400" smtClean="0"/>
              <a:t>.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400" smtClean="0"/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400" smtClean="0"/>
              <a:t>Informacija ukazuje na pritiske i predlaže 25 mjera za unaprijeđenje očuvanja biodiverziteta. 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400" smtClean="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3" y="4056063"/>
            <a:ext cx="2609850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0" y="207486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1012825"/>
            <a:ext cx="4114800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Nacionalna mreža zaštićenih područja trenutno obuhvata 12,7% (</a:t>
            </a:r>
            <a:r>
              <a:rPr lang="sr-Latn-C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1763,62 km2 </a:t>
            </a: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) teritorije Crne Gore</a:t>
            </a:r>
            <a:endParaRPr lang="en-US" sz="14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2458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458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0CA7CB3-782D-4002-A383-33DEFFC6EB97}" type="slidenum">
              <a:rPr lang="en-US" altLang="sr-Latn-RS">
                <a:solidFill>
                  <a:srgbClr val="898989"/>
                </a:solidFill>
              </a:rPr>
              <a:pPr eaLnBrk="1" hangingPunct="1"/>
              <a:t>10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057400" y="685800"/>
            <a:ext cx="41148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Buka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04800" y="1752600"/>
            <a:ext cx="4648200" cy="4968875"/>
          </a:xfrm>
        </p:spPr>
        <p:txBody>
          <a:bodyPr rtlCol="0"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RS" sz="2200" dirty="0" smtClean="0">
                <a:latin typeface="+mj-lt"/>
              </a:rPr>
              <a:t>Buka je tokom 2015. godine mjerena na 12 pozicija u: Ulcinju, Podgorici, Budvi, Petrovcu, Kotoru, Žabljaku, Nikšiću, Bijelom Polju, Beranama, Kolašinu i Mojkovcu.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RS" sz="1100" dirty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RS" sz="2200" dirty="0">
                <a:ea typeface="Times New Roman"/>
              </a:rPr>
              <a:t>Ispitivanja su izvršena u </a:t>
            </a:r>
            <a:r>
              <a:rPr lang="sr-Latn-RS" sz="2200" dirty="0" smtClean="0">
                <a:ea typeface="Times New Roman"/>
              </a:rPr>
              <a:t>2 ciklusa </a:t>
            </a:r>
            <a:r>
              <a:rPr lang="sr-Latn-RS" sz="2200" dirty="0">
                <a:ea typeface="Times New Roman"/>
              </a:rPr>
              <a:t>na svim mjernim pozicijama. </a:t>
            </a:r>
            <a:endParaRPr lang="sr-Latn-RS" sz="2200" dirty="0" smtClean="0">
              <a:ea typeface="Times New Roman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RS" sz="1100" dirty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RS" sz="2200" dirty="0" smtClean="0">
                <a:latin typeface="+mj-lt"/>
              </a:rPr>
              <a:t>Najbolji rezultati zabilježeni su u: Kolašinu, Žabljaku i Petrovcu, zatim u Mojkovcu, Beranama, Kotoru i Podgorici gdje u određenim periodima ima prekoračenja, a konstantna prekoračenja indikatora buke tokom 2015. godine zabilježena su u: Nikšiću, Bijelom Polju, Budvi i Ulcinju.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RS" sz="1100" dirty="0" smtClean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RS" sz="2200" dirty="0" smtClean="0">
                <a:latin typeface="+mj-lt"/>
              </a:rPr>
              <a:t>Neophodno je istaći da izmjerena prekoračenja ne prelaze 74 dB(A).</a:t>
            </a:r>
          </a:p>
          <a:p>
            <a:pPr marL="285750" indent="-285750" algn="just" fontAlgn="auto">
              <a:spcAft>
                <a:spcPts val="0"/>
              </a:spcAft>
              <a:defRPr/>
            </a:pPr>
            <a:endParaRPr lang="sr-Latn-RS" sz="2200" dirty="0" smtClean="0">
              <a:latin typeface="+mj-lt"/>
              <a:ea typeface="Times New Roman"/>
            </a:endParaRPr>
          </a:p>
          <a:p>
            <a:pPr marL="285750" indent="-285750" algn="just" fontAlgn="auto">
              <a:spcAft>
                <a:spcPts val="0"/>
              </a:spcAft>
              <a:defRPr/>
            </a:pPr>
            <a:endParaRPr lang="sr-Latn-RS" sz="2200" dirty="0" smtClean="0">
              <a:latin typeface="+mj-lt"/>
              <a:ea typeface="Times New Roman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dirty="0" smtClean="0"/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3676650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560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EBDEE8-C165-4FAA-9416-11AD43B5D0D1}" type="slidenum">
              <a:rPr lang="en-US" altLang="sr-Latn-RS">
                <a:solidFill>
                  <a:srgbClr val="898989"/>
                </a:solidFill>
              </a:rPr>
              <a:pPr eaLnBrk="1" hangingPunct="1"/>
              <a:t>11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505200" y="2438400"/>
            <a:ext cx="5029200" cy="40354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Latn-ME" altLang="sr-Latn-RS" sz="1700">
                <a:solidFill>
                  <a:srgbClr val="000000"/>
                </a:solidFill>
              </a:rPr>
              <a:t>Koncentracija analiziranih radionuklida u svim segmentima životne sredine, kao i u hrani i vodi za piće kretala se dozvoljenim granicama, kao i prošlih godina. </a:t>
            </a: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sr-Latn-ME" altLang="sr-Latn-RS" sz="1700">
              <a:solidFill>
                <a:srgbClr val="000000"/>
              </a:solidFill>
            </a:endParaRP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Latn-ME" altLang="sr-Latn-RS" sz="1700">
                <a:solidFill>
                  <a:srgbClr val="000000"/>
                </a:solidFill>
              </a:rPr>
              <a:t>Na teritoriji Crne Gore, a ni van njenih granica, nije bilo nuklearnih/radioloških incidenata koji bi mogli ugroziti stanovništvo i stoga se zaključuje da stanovništvo Crne Gore nije bilo prekomjerno radiološki opterećeno u toku 2015. godine. </a:t>
            </a: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sr-Latn-ME" altLang="sr-Latn-RS" sz="1700">
              <a:solidFill>
                <a:srgbClr val="000000"/>
              </a:solidFill>
            </a:endParaRP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sr-Latn-CS" altLang="sr-Latn-RS" sz="1700" b="1" i="1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Nakon završetka radonske mape</a:t>
            </a:r>
            <a:r>
              <a:rPr lang="sr-Latn-CS" altLang="sr-Latn-RS" sz="1700">
                <a:solidFill>
                  <a:srgbClr val="0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dobiće se informacija o srednjoj godišnjoj koncentraciji aktivnosti radona u boravišnim prostorijama na cijeloj teritoriji Crne Gore i ona će biti glavni podatak na osnovu kojeg će se uraditi realna procjena radiološkog opterećenja stanovništva.</a:t>
            </a:r>
            <a:endParaRPr lang="en-US" altLang="sr-Latn-RS" sz="1700">
              <a:solidFill>
                <a:srgbClr val="000000"/>
              </a:solidFill>
            </a:endParaRPr>
          </a:p>
          <a:p>
            <a:pPr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sr-Latn-ME" altLang="sr-Latn-RS" sz="1700">
              <a:solidFill>
                <a:srgbClr val="000000"/>
              </a:solidFill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76400"/>
            <a:ext cx="54324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3" y="5019675"/>
            <a:ext cx="914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2620963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144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663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E2BB18-2189-4EBA-A5A3-27A5053CAD1E}" type="slidenum">
              <a:rPr lang="en-US" altLang="sr-Latn-RS">
                <a:solidFill>
                  <a:srgbClr val="898989"/>
                </a:solidFill>
              </a:rPr>
              <a:pPr eaLnBrk="1" hangingPunct="1"/>
              <a:t>12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981200" y="898525"/>
            <a:ext cx="53340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Upravljanje hemikalijama</a:t>
            </a:r>
            <a:endParaRPr lang="en-US" altLang="sr-Latn-RS" b="1" smtClean="0"/>
          </a:p>
        </p:txBody>
      </p:sp>
      <p:sp>
        <p:nvSpPr>
          <p:cNvPr id="4" name="TextBox 3"/>
          <p:cNvSpPr txBox="1"/>
          <p:nvPr/>
        </p:nvSpPr>
        <p:spPr>
          <a:xfrm>
            <a:off x="452438" y="2057400"/>
            <a:ext cx="4881562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Agencija za zaštitu životne sredine je tokom 2015. godine izdala ukupno </a:t>
            </a: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416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dozvola u ovoj oblasti: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43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za obavljanje djelatnosti prometa opasnih hemikalija;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351 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dozvolu za uvoz;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1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dozvolu za izvoz;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6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dozvola za tranzit hemikalija 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dirty="0">
                <a:solidFill>
                  <a:prstClr val="black"/>
                </a:solidFill>
                <a:latin typeface="Georgia" pitchFamily="18" charset="0"/>
                <a:cs typeface="+mn-cs"/>
              </a:rPr>
              <a:t>15</a:t>
            </a:r>
            <a:r>
              <a:rPr lang="sr-Latn-ME" sz="1600" dirty="0">
                <a:solidFill>
                  <a:prstClr val="black"/>
                </a:solidFill>
                <a:latin typeface="Georgia" pitchFamily="18" charset="0"/>
                <a:cs typeface="+mn-cs"/>
              </a:rPr>
              <a:t> dozvola/saglasnostisaglasnosti na osnovu prethodnog obavještenja (PIC postupak).  </a:t>
            </a:r>
            <a:endParaRPr lang="en-US" sz="1600" dirty="0">
              <a:solidFill>
                <a:prstClr val="black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6004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839788"/>
            <a:ext cx="14478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765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2969DF4-AD15-419F-BA67-1E619EE9DF21}" type="slidenum">
              <a:rPr lang="en-US" altLang="sr-Latn-RS">
                <a:solidFill>
                  <a:srgbClr val="898989"/>
                </a:solidFill>
              </a:rPr>
              <a:pPr eaLnBrk="1" hangingPunct="1"/>
              <a:t>13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-637209" y="448574"/>
          <a:ext cx="10314609" cy="671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1524000" y="839788"/>
            <a:ext cx="82296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Šta je pred nama?</a:t>
            </a:r>
            <a:endParaRPr lang="en-US" altLang="sr-Latn-RS" b="1" smtClean="0"/>
          </a:p>
        </p:txBody>
      </p:sp>
      <p:sp>
        <p:nvSpPr>
          <p:cNvPr id="4" name="TextBox 3"/>
          <p:cNvSpPr txBox="1"/>
          <p:nvPr/>
        </p:nvSpPr>
        <p:spPr>
          <a:xfrm>
            <a:off x="8686800" y="3276600"/>
            <a:ext cx="76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Georgia"/>
              <a:cs typeface="+mn-cs"/>
            </a:endParaRPr>
          </a:p>
        </p:txBody>
      </p:sp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839788"/>
            <a:ext cx="14478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43400" y="4640263"/>
            <a:ext cx="556260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vazduh (4 mjere),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vode (11 mjera),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morski ekosistem (11 mjera),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zemljište (3 mjere),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upravljanje otpadom (7 mjera),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biodiverzitet (25 mjera),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buka (2 mjere) 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radioaktivnost (9 mjera).</a:t>
            </a:r>
            <a:endParaRPr lang="en-US" sz="16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952625"/>
            <a:ext cx="55626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Realizacija </a:t>
            </a:r>
            <a:r>
              <a:rPr lang="en-US" sz="16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Predlog</a:t>
            </a: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a</a:t>
            </a:r>
            <a:r>
              <a:rPr lang="en-US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</a:t>
            </a: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mjera za smanjenje negativnog uticaja na životnu sredinu.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Akcioni plan, kao sastavni dio Predloga mjera, </a:t>
            </a:r>
            <a:r>
              <a:rPr lang="en-US" sz="16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sadrži</a:t>
            </a:r>
            <a:r>
              <a:rPr lang="en-US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72 </a:t>
            </a:r>
            <a:r>
              <a:rPr lang="en-US" sz="16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mjere</a:t>
            </a:r>
            <a:r>
              <a:rPr lang="en-US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u 8 </a:t>
            </a:r>
            <a:r>
              <a:rPr lang="en-US" sz="16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oblasti</a:t>
            </a: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životne sredine</a:t>
            </a:r>
            <a:endParaRPr lang="en-US" sz="16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2868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868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031211F-120D-4ACF-A721-60A1A554D07E}" type="slidenum">
              <a:rPr lang="en-US" altLang="sr-Latn-RS">
                <a:solidFill>
                  <a:srgbClr val="898989"/>
                </a:solidFill>
              </a:rPr>
              <a:pPr eaLnBrk="1" hangingPunct="1"/>
              <a:t>14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034088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6137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8262937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sr-Latn-RS" sz="2800" b="1" dirty="0" smtClean="0">
                <a:solidFill>
                  <a:srgbClr val="C00000"/>
                </a:solidFill>
              </a:rPr>
              <a:t>Informacija o zakupu ulcinjske solane, statusu zaštite i planiranim razvojnim aktivnostima</a:t>
            </a:r>
            <a:endParaRPr lang="sr-Latn-RS" sz="2800" b="1" dirty="0">
              <a:solidFill>
                <a:srgbClr val="C00000"/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altLang="sr-Latn-RS" smtClean="0"/>
              <a:t>Nakon jednogodišnjeg zakupa ulcinjske solane od strane JPNP, sprovedenih aktivnosti na fizičkoj zaštiti prostora, djelimičnoj sanaciji infrastrukture i sprečavanju krivolova, Stečajni upravnik Solane je raspisao javni poziv za ponovno uzimanje u zakup imovine Solane</a:t>
            </a:r>
          </a:p>
          <a:p>
            <a:pPr algn="just"/>
            <a:endParaRPr lang="sr-Latn-RS" altLang="sr-Latn-RS" smtClean="0"/>
          </a:p>
          <a:p>
            <a:pPr algn="just"/>
            <a:r>
              <a:rPr lang="sr-Latn-RS" altLang="sr-Latn-RS" smtClean="0"/>
              <a:t>JP NP je dostavilo ponudu za produženje zakupa, na osnovu koje je zaključen Ugovor o jednogodišnjem zakupu</a:t>
            </a:r>
          </a:p>
          <a:p>
            <a:endParaRPr lang="sr-Latn-RS" altLang="sr-Latn-R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66725" y="1484313"/>
            <a:ext cx="7788275" cy="4137025"/>
          </a:xfrm>
        </p:spPr>
        <p:txBody>
          <a:bodyPr/>
          <a:lstStyle/>
          <a:p>
            <a:pPr algn="just"/>
            <a:r>
              <a:rPr lang="sr-Latn-RS" altLang="sr-Latn-RS" sz="2800" smtClean="0"/>
              <a:t>Privredni sud Crne Gore se Ministarstvu održivog razvoja i turizma obratio zahtjevom da se iz budžetske rezerve stečajnom dužniku odobre novčana sredstva u iznosu od 290.000 eura za očuvanje uspostavljenog sistema na Solani, nabavku pumpe na Đeranama, kao i još dvije pumpe za dovođenje vode na bazene za kristalizaciju </a:t>
            </a:r>
          </a:p>
          <a:p>
            <a:pPr algn="just"/>
            <a:endParaRPr lang="sr-Latn-RS" altLang="sr-Latn-RS" sz="2800" smtClean="0"/>
          </a:p>
          <a:p>
            <a:pPr algn="just"/>
            <a:r>
              <a:rPr lang="sr-Latn-RS" altLang="sr-Latn-RS" sz="2800" smtClean="0"/>
              <a:t>Sredstva će, nakon prodaje imovine stečajnog dužnika, biti vraćena u Budžet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188913"/>
            <a:ext cx="82296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sr-Latn-RS" sz="2800" b="1" dirty="0" smtClean="0">
                <a:solidFill>
                  <a:srgbClr val="C00000"/>
                </a:solidFill>
              </a:rPr>
              <a:t>Informacija o zakupu ulcinjske solane, statusu zaštite i planiranim razvojnim aktivnostima</a:t>
            </a:r>
            <a:endParaRPr lang="sr-Latn-R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sr-Latn-RS" b="1" dirty="0" smtClean="0">
                <a:solidFill>
                  <a:srgbClr val="C00000"/>
                </a:solidFill>
              </a:rPr>
              <a:t>Planirani troškovi na Solani</a:t>
            </a:r>
            <a:endParaRPr lang="sr-Latn-RS" b="1" dirty="0">
              <a:solidFill>
                <a:srgbClr val="C00000"/>
              </a:solidFill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sr-Latn-RS" sz="2800" smtClean="0"/>
              <a:t>Popravka pumpe Đerane – 120.000 eura</a:t>
            </a:r>
          </a:p>
          <a:p>
            <a:r>
              <a:rPr lang="sr-Latn-RS" altLang="sr-Latn-RS" sz="2800" smtClean="0"/>
              <a:t>Popravka pumpe F31 – 50.000 eura</a:t>
            </a:r>
          </a:p>
          <a:p>
            <a:r>
              <a:rPr lang="sr-Latn-RS" altLang="sr-Latn-RS" sz="2800" smtClean="0"/>
              <a:t>Održavanje pumpi i rezervni djelovi – 30.000 eura</a:t>
            </a:r>
          </a:p>
          <a:p>
            <a:r>
              <a:rPr lang="sr-Latn-RS" altLang="sr-Latn-RS" sz="2800" smtClean="0"/>
              <a:t>Zakup do kraja 2016. – 11.447,80 eura</a:t>
            </a:r>
          </a:p>
          <a:p>
            <a:r>
              <a:rPr lang="sr-Latn-RS" altLang="sr-Latn-RS" sz="2800" smtClean="0"/>
              <a:t>Radnici – 16.000 eura</a:t>
            </a:r>
          </a:p>
          <a:p>
            <a:r>
              <a:rPr lang="sr-Latn-RS" altLang="sr-Latn-RS" sz="2800" smtClean="0"/>
              <a:t>Fizička zaštita – 22.000 eura</a:t>
            </a:r>
          </a:p>
          <a:p>
            <a:r>
              <a:rPr lang="sr-Latn-RS" altLang="sr-Latn-RS" sz="2800" smtClean="0"/>
              <a:t>Električna energija – 14.000 eura</a:t>
            </a:r>
          </a:p>
          <a:p>
            <a:r>
              <a:rPr lang="sr-Latn-RS" altLang="sr-Latn-RS" sz="2800" smtClean="0"/>
              <a:t>Radnici na pumpi FI31 – 6.400 eura</a:t>
            </a:r>
          </a:p>
          <a:p>
            <a:r>
              <a:rPr lang="sr-Latn-RS" altLang="sr-Latn-RS" sz="2800" smtClean="0"/>
              <a:t>Monitoring – 10.000 eura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-76200" y="1981200"/>
            <a:ext cx="7772400" cy="762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Latn-ME" b="1" dirty="0" smtClean="0"/>
              <a:t>Informacija o stanju životne sredine </a:t>
            </a:r>
            <a:br>
              <a:rPr lang="sr-Latn-ME" b="1" dirty="0" smtClean="0"/>
            </a:br>
            <a:r>
              <a:rPr lang="sr-Latn-ME" b="1" dirty="0" smtClean="0"/>
              <a:t>u Crnoj Gori u 2015. godini</a:t>
            </a:r>
            <a:endParaRPr lang="en-US" b="1" dirty="0"/>
          </a:p>
        </p:txBody>
      </p:sp>
      <p:sp>
        <p:nvSpPr>
          <p:cNvPr id="16387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209800" y="5257800"/>
            <a:ext cx="5275263" cy="1295400"/>
          </a:xfrm>
        </p:spPr>
        <p:txBody>
          <a:bodyPr/>
          <a:lstStyle/>
          <a:p>
            <a:pPr algn="ctr"/>
            <a:r>
              <a:rPr lang="sr-Latn-ME" altLang="sr-Latn-RS" smtClean="0"/>
              <a:t>Ministarstvo održivog razvoja i turizma</a:t>
            </a:r>
            <a:endParaRPr lang="en-US" altLang="sr-Latn-RS" smtClean="0"/>
          </a:p>
          <a:p>
            <a:pPr algn="ctr"/>
            <a:r>
              <a:rPr lang="sr-Latn-ME" altLang="sr-Latn-RS" sz="1400" smtClean="0"/>
              <a:t>avgust  2016. godine</a:t>
            </a:r>
            <a:endParaRPr lang="en-US" altLang="sr-Latn-RS" sz="1400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2708275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838" y="80963"/>
            <a:ext cx="2057400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AB402C-1F5D-44C0-9C7D-E188D23CF182}" type="slidenum">
              <a:rPr lang="en-US" altLang="sr-Latn-RS">
                <a:solidFill>
                  <a:srgbClr val="898989"/>
                </a:solidFill>
              </a:rPr>
              <a:pPr eaLnBrk="1" hangingPunct="1"/>
              <a:t>2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sr-Latn-RS" b="1" dirty="0" smtClean="0">
                <a:solidFill>
                  <a:srgbClr val="C00000"/>
                </a:solidFill>
              </a:rPr>
              <a:t>Rezime troškova – 280.000 eura</a:t>
            </a:r>
            <a:endParaRPr lang="sr-Latn-RS" b="1" dirty="0">
              <a:solidFill>
                <a:srgbClr val="C00000"/>
              </a:solidFill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altLang="sr-Latn-RS" smtClean="0"/>
              <a:t>Sredstva neophodna za održavanje Solane do kraja 2016. godine, bez servisiranja pumpnih postrojenja – </a:t>
            </a:r>
            <a:r>
              <a:rPr lang="sr-Latn-RS" altLang="sr-Latn-RS" b="1" smtClean="0"/>
              <a:t>80.000 eura </a:t>
            </a:r>
            <a:r>
              <a:rPr lang="sr-Latn-RS" altLang="sr-Latn-RS" smtClean="0"/>
              <a:t>(obezbjeđuje Ministarstvo održivog razvoja i turizma)</a:t>
            </a:r>
          </a:p>
          <a:p>
            <a:pPr algn="just"/>
            <a:endParaRPr lang="sr-Latn-RS" altLang="sr-Latn-RS" smtClean="0"/>
          </a:p>
          <a:p>
            <a:pPr algn="just"/>
            <a:r>
              <a:rPr lang="sr-Latn-RS" altLang="sr-Latn-RS" smtClean="0"/>
              <a:t>Opravka pumpnih postrojenja – </a:t>
            </a:r>
            <a:r>
              <a:rPr lang="sr-Latn-RS" altLang="sr-Latn-RS" b="1" smtClean="0"/>
              <a:t>200.000 eura </a:t>
            </a:r>
            <a:r>
              <a:rPr lang="sr-Latn-RS" altLang="sr-Latn-RS" smtClean="0"/>
              <a:t>(Direkcija javnih radova iz Kapitalnog budžeta uplaćuje na račun depozita Privrednog suda. </a:t>
            </a:r>
            <a:r>
              <a:rPr lang="sr-Latn-RS" altLang="sr-Latn-RS" b="1" u="sng" smtClean="0"/>
              <a:t>Sredstva će biti vraćena Budžetu Crne Gore nakon prodaje imovine stečajnog dužnika</a:t>
            </a:r>
            <a:r>
              <a:rPr lang="sr-Latn-RS" altLang="sr-Latn-RS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034088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609600"/>
            <a:ext cx="4648200" cy="914400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sr-Latn-ME" sz="1600" b="1" i="1" dirty="0" smtClean="0">
                <a:solidFill>
                  <a:schemeClr val="accent4">
                    <a:lumMod val="75000"/>
                  </a:schemeClr>
                </a:solidFill>
              </a:rPr>
              <a:t>Ustav Crne Gore: „Svako ima pravo na blagovremeno i potpuno informisanje o stanju životne sredine“</a:t>
            </a:r>
            <a:endParaRPr lang="en-US" sz="1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5105400" cy="4724400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0"/>
              </a:spcBef>
            </a:pPr>
            <a:r>
              <a:rPr lang="sr-Latn-RS" altLang="sr-Latn-RS" sz="1600" smtClean="0">
                <a:cs typeface="Times New Roman" panose="02020603050405020304" pitchFamily="18" charset="0"/>
              </a:rPr>
              <a:t>Informacija </a:t>
            </a:r>
            <a:r>
              <a:rPr lang="sr-Latn-RS" altLang="sr-Latn-RS" sz="1600" b="1" smtClean="0"/>
              <a:t>o stanju životne sredine </a:t>
            </a:r>
            <a:br>
              <a:rPr lang="sr-Latn-RS" altLang="sr-Latn-RS" sz="1600" b="1" smtClean="0"/>
            </a:br>
            <a:r>
              <a:rPr lang="sr-Latn-RS" altLang="sr-Latn-RS" sz="1600" b="1" smtClean="0"/>
              <a:t>u Crnoj Gori </a:t>
            </a:r>
            <a:r>
              <a:rPr lang="sr-Latn-RS" altLang="sr-Latn-RS" sz="1600" smtClean="0">
                <a:cs typeface="Times New Roman" panose="02020603050405020304" pitchFamily="18" charset="0"/>
              </a:rPr>
              <a:t>predstavlja jedan od osnovnih dokumenata iz oblasti zaštite životne sredine; 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buFont typeface="Arial" pitchFamily="34" charset="0"/>
              <a:buNone/>
            </a:pPr>
            <a:endParaRPr lang="sr-Latn-RS" altLang="sr-Latn-RS" sz="1600" smtClean="0"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</a:pPr>
            <a:r>
              <a:rPr lang="sr-Latn-RS" altLang="sr-Latn-RS" sz="1600" smtClean="0">
                <a:cs typeface="Times New Roman" panose="02020603050405020304" pitchFamily="18" charset="0"/>
              </a:rPr>
              <a:t>Izrađena je na osnovu rezultata mjerenja i podataka proisteklih realizacijom Programa monitoringa životne sredine i kroz direktnu saradnju sa nadležnim institucijama;</a:t>
            </a:r>
          </a:p>
          <a:p>
            <a:pPr algn="just">
              <a:lnSpc>
                <a:spcPct val="80000"/>
              </a:lnSpc>
              <a:spcBef>
                <a:spcPct val="0"/>
              </a:spcBef>
            </a:pPr>
            <a:endParaRPr lang="sr-Latn-RS" altLang="sr-Latn-RS" sz="1600" smtClean="0"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</a:pPr>
            <a:r>
              <a:rPr lang="sr-Latn-RS" altLang="sr-Latn-RS" sz="1600" smtClean="0">
                <a:cs typeface="Times New Roman" panose="02020603050405020304" pitchFamily="18" charset="0"/>
              </a:rPr>
              <a:t>Donosi se na </a:t>
            </a:r>
            <a:r>
              <a:rPr lang="sr-Latn-RS" altLang="sr-Latn-RS" sz="1600" b="1" smtClean="0">
                <a:cs typeface="Times New Roman" panose="02020603050405020304" pitchFamily="18" charset="0"/>
              </a:rPr>
              <a:t>godišnjem nivou</a:t>
            </a:r>
            <a:r>
              <a:rPr lang="sr-Latn-RS" altLang="sr-Latn-RS" sz="1600" smtClean="0">
                <a:cs typeface="Times New Roman" panose="02020603050405020304" pitchFamily="18" charset="0"/>
              </a:rPr>
              <a:t>;</a:t>
            </a:r>
            <a:br>
              <a:rPr lang="sr-Latn-RS" altLang="sr-Latn-RS" sz="1600" smtClean="0">
                <a:cs typeface="Times New Roman" panose="02020603050405020304" pitchFamily="18" charset="0"/>
              </a:rPr>
            </a:br>
            <a:endParaRPr lang="sr-Latn-RS" altLang="sr-Latn-RS" sz="1600" smtClean="0"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spcBef>
                <a:spcPct val="0"/>
              </a:spcBef>
            </a:pPr>
            <a:r>
              <a:rPr lang="sr-Latn-RS" altLang="sr-Latn-RS" sz="1600" smtClean="0"/>
              <a:t>Informacija sadrži: </a:t>
            </a:r>
          </a:p>
          <a:p>
            <a:pPr lvl="1"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Prikaz stanja životne sredine po segmentima </a:t>
            </a:r>
            <a:r>
              <a:rPr lang="sr-Latn-RS" altLang="sr-Latn-RS" sz="1400" smtClean="0">
                <a:cs typeface="Times New Roman" panose="02020603050405020304" pitchFamily="18" charset="0"/>
              </a:rPr>
              <a:t>(vazduh, klimatske promjene, vode, morski ekosistem, zemljište, upravljanje otpadom, biodiverzitet, buka, radioaktivnost i upravljanje hemikalijama), </a:t>
            </a:r>
          </a:p>
          <a:p>
            <a:pPr lvl="1" algn="just">
              <a:lnSpc>
                <a:spcPct val="130000"/>
              </a:lnSpc>
              <a:spcBef>
                <a:spcPct val="0"/>
              </a:spcBef>
            </a:pPr>
            <a:r>
              <a:rPr lang="sr-Latn-CS" altLang="sr-Latn-RS" sz="1400" b="1" smtClean="0"/>
              <a:t>Pregled sektorskih pritisaka na životnu sredinu</a:t>
            </a:r>
            <a:r>
              <a:rPr lang="sr-Latn-CS" altLang="sr-Latn-RS" sz="1400" smtClean="0"/>
              <a:t>, i</a:t>
            </a:r>
            <a:endParaRPr lang="sr-Latn-RS" altLang="sr-Latn-RS" sz="1400" b="1" smtClean="0"/>
          </a:p>
          <a:p>
            <a:pPr lvl="1"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Predlog mjera </a:t>
            </a:r>
            <a:r>
              <a:rPr lang="sr-Latn-CS" altLang="sr-Latn-RS" sz="1400" smtClean="0"/>
              <a:t>za smanjenje negativnog uticaja na životnu sredinu </a:t>
            </a:r>
            <a:r>
              <a:rPr lang="sr-Latn-RS" altLang="sr-Latn-RS" sz="1400" b="1" smtClean="0"/>
              <a:t>sa Akcionim planom.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816100"/>
            <a:ext cx="2974975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1741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0AF7AF3-D8D7-496C-961A-4D46E5EAB7BF}" type="slidenum">
              <a:rPr lang="en-US" altLang="sr-Latn-RS">
                <a:solidFill>
                  <a:srgbClr val="898989"/>
                </a:solidFill>
              </a:rPr>
              <a:pPr eaLnBrk="1" hangingPunct="1"/>
              <a:t>3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52600" y="838200"/>
            <a:ext cx="41910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Kvalitet vazduha</a:t>
            </a:r>
            <a:endParaRPr lang="en-US" altLang="sr-Latn-RS" b="1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28800"/>
            <a:ext cx="4267200" cy="472440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sr-Latn-ME" dirty="0" smtClean="0"/>
              <a:t>Tokom 2015. godine zabilježene su: povećane koncentracije </a:t>
            </a:r>
            <a:r>
              <a:rPr lang="sr-Latn-ME" b="1" dirty="0" smtClean="0"/>
              <a:t>sumpordioksida</a:t>
            </a:r>
            <a:r>
              <a:rPr lang="sr-Latn-ME" dirty="0" smtClean="0"/>
              <a:t> (SO2) i </a:t>
            </a:r>
            <a:r>
              <a:rPr lang="sr-Latn-ME" b="1" dirty="0" smtClean="0"/>
              <a:t>prizemnog ozona </a:t>
            </a:r>
            <a:r>
              <a:rPr lang="sr-Latn-ME" dirty="0" smtClean="0"/>
              <a:t>(O3) </a:t>
            </a:r>
            <a:r>
              <a:rPr lang="sr-Latn-ME" b="1" dirty="0" smtClean="0"/>
              <a:t>u Pljevljima</a:t>
            </a:r>
            <a:r>
              <a:rPr lang="sr-Latn-ME" dirty="0" smtClean="0"/>
              <a:t>, kao i povećane </a:t>
            </a:r>
            <a:r>
              <a:rPr lang="sr-Latn-ME" dirty="0"/>
              <a:t>koncentracije </a:t>
            </a:r>
            <a:r>
              <a:rPr lang="sr-Latn-ME" b="1" dirty="0"/>
              <a:t>suspendovanih čestica i policikličnih aromatičnih </a:t>
            </a:r>
            <a:r>
              <a:rPr lang="sr-Latn-ME" b="1" dirty="0" smtClean="0"/>
              <a:t>ugljovodonika u: Pljevljima, Podgorici, Nikšiću i Baru</a:t>
            </a:r>
            <a:r>
              <a:rPr lang="sr-Latn-ME" dirty="0" smtClean="0"/>
              <a:t>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sr-Latn-ME" dirty="0" smtClean="0"/>
              <a:t>Predlogom mjera predviđeno je </a:t>
            </a:r>
            <a:r>
              <a:rPr lang="sr-Latn-ME" b="1" dirty="0" smtClean="0"/>
              <a:t>i</a:t>
            </a:r>
            <a:r>
              <a:rPr lang="vi-VN" b="1" dirty="0" smtClean="0"/>
              <a:t>ntenzivira</a:t>
            </a:r>
            <a:r>
              <a:rPr lang="sr-Latn-ME" b="1" dirty="0" smtClean="0"/>
              <a:t>nje</a:t>
            </a:r>
            <a:r>
              <a:rPr lang="vi-VN" b="1" dirty="0" smtClean="0"/>
              <a:t> sprovođenj</a:t>
            </a:r>
            <a:r>
              <a:rPr lang="sr-Latn-ME" b="1" dirty="0" smtClean="0"/>
              <a:t>a</a:t>
            </a:r>
            <a:r>
              <a:rPr lang="vi-VN" b="1" dirty="0" smtClean="0"/>
              <a:t> Planova </a:t>
            </a:r>
            <a:r>
              <a:rPr lang="vi-VN" b="1" dirty="0"/>
              <a:t>kvaliteta vazduha za </a:t>
            </a:r>
            <a:r>
              <a:rPr lang="vi-VN" b="1" dirty="0" smtClean="0"/>
              <a:t>Pljevlja</a:t>
            </a:r>
            <a:r>
              <a:rPr lang="sr-Latn-ME" b="1" dirty="0" smtClean="0"/>
              <a:t>, </a:t>
            </a:r>
            <a:r>
              <a:rPr lang="vi-VN" b="1" dirty="0" smtClean="0"/>
              <a:t>Nikšić</a:t>
            </a:r>
            <a:r>
              <a:rPr lang="sr-Latn-ME" b="1" dirty="0" smtClean="0"/>
              <a:t> </a:t>
            </a:r>
            <a:r>
              <a:rPr lang="vi-VN" b="1" dirty="0" smtClean="0"/>
              <a:t>i Podgoricu</a:t>
            </a:r>
            <a:r>
              <a:rPr lang="sr-Latn-ME" dirty="0" smtClean="0"/>
              <a:t>, kao i izrada </a:t>
            </a:r>
            <a:r>
              <a:rPr lang="sr-Latn-ME" b="1" dirty="0" smtClean="0"/>
              <a:t>novog Akcionog plana za sprovođenje Nacionalne strategije upravljanja kvalitetom vazduha  za period 2017-2020.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4267200"/>
            <a:ext cx="3695700" cy="243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22888" y="1141413"/>
            <a:ext cx="34290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ME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Informacija je upotpunjena podacima o praćenju sezonskih koncentracija alergenog polena suspendovanog u vazduhu;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ME" sz="8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r-Latn-CS" sz="16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Vazduh u Crnoj Gori, ocjenjivan sa aspekta globalnog pokazatelja sumpor(IV)oksida, azot(IV)oksida, ugljen(II)oksida, je dobrog kvaliteta.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1844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0DE0483-4B85-4D18-A61D-93542D8F52AC}" type="slidenum">
              <a:rPr lang="en-US" altLang="sr-Latn-RS">
                <a:solidFill>
                  <a:srgbClr val="898989"/>
                </a:solidFill>
              </a:rPr>
              <a:pPr eaLnBrk="1" hangingPunct="1"/>
              <a:t>4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447800" y="914400"/>
            <a:ext cx="41910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Klimatske promjene</a:t>
            </a:r>
            <a:endParaRPr lang="en-US" altLang="sr-Latn-RS" b="1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419600" cy="502920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sr-Latn-ME" dirty="0" smtClean="0"/>
              <a:t>Dat je prikaz trendova emisija </a:t>
            </a:r>
            <a:r>
              <a:rPr lang="sr-Latn-ME" dirty="0"/>
              <a:t>gasova sa efektom staklene bašteza </a:t>
            </a:r>
            <a:r>
              <a:rPr lang="sr-Latn-ME" dirty="0" smtClean="0"/>
              <a:t>za period </a:t>
            </a:r>
            <a:r>
              <a:rPr lang="sr-Latn-RS" dirty="0" smtClean="0"/>
              <a:t>1990-2013. godina.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RS" sz="1300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sr-Latn-RS" dirty="0" smtClean="0"/>
              <a:t>Ukupne emisije gasova sa efektom staklene bašte po glavi stanovnika 1990. godine iznosile su </a:t>
            </a:r>
            <a:r>
              <a:rPr lang="sr-Latn-RS" b="1" dirty="0" smtClean="0"/>
              <a:t>9,6 t</a:t>
            </a:r>
            <a:r>
              <a:rPr lang="sr-Latn-RS" dirty="0" smtClean="0"/>
              <a:t>, dok su 2013. iznosile </a:t>
            </a:r>
            <a:r>
              <a:rPr lang="sr-Latn-RS" b="1" dirty="0" smtClean="0"/>
              <a:t>5.1 t.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RS" dirty="0" smtClean="0"/>
              <a:t> </a:t>
            </a:r>
            <a:endParaRPr lang="sr-Latn-RS" sz="1300" dirty="0"/>
          </a:p>
          <a:p>
            <a:pPr algn="just" fontAlgn="auto">
              <a:spcAft>
                <a:spcPts val="0"/>
              </a:spcAft>
              <a:defRPr/>
            </a:pPr>
            <a:r>
              <a:rPr lang="sr-Latn-RS" dirty="0" smtClean="0"/>
              <a:t>Sektori energetike i industrijskih procesa imaju najveći udio u ukupnim  emisijama GHG.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RS" sz="1300" dirty="0"/>
          </a:p>
          <a:p>
            <a:pPr algn="just" fontAlgn="auto">
              <a:spcAft>
                <a:spcPts val="0"/>
              </a:spcAft>
              <a:defRPr/>
            </a:pPr>
            <a:r>
              <a:rPr lang="sr-Latn-RS" dirty="0" smtClean="0"/>
              <a:t>Na skali najviših vrijednosti </a:t>
            </a:r>
            <a:r>
              <a:rPr lang="sr-Latn-RS" b="1" dirty="0" smtClean="0"/>
              <a:t>2015. godina je bila najtoplija godina </a:t>
            </a:r>
            <a:r>
              <a:rPr lang="sr-Latn-RS" dirty="0" smtClean="0"/>
              <a:t>na području: Bara, Podgorice, Nikšića, Herceg Novog, Ulcinja, Budve, i druga najtoplija u Kolašinu, Žabljaku, Plavu i Rožajama, a u drugim  mjestima spada u 5  najtoplijih godina. </a:t>
            </a:r>
            <a:endParaRPr lang="sr-Latn-RS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3505200"/>
            <a:ext cx="37338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53013" y="1598613"/>
            <a:ext cx="37338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2015. godinu obilježilo je potpisivanje Pariškog sporazuma o klimatskim promjenama.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Crna Gora se izjasnila  o namjeravanom nacionalnom doprinosu smanjenju emisija GHG od 30%  do 2030. u odnosu na 1990. godinu.</a:t>
            </a:r>
            <a:endParaRPr lang="en-US" sz="14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19464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0462D7-D03B-4979-83EF-37D31E9D8416}" type="slidenum">
              <a:rPr lang="en-US" altLang="sr-Latn-RS">
                <a:solidFill>
                  <a:srgbClr val="898989"/>
                </a:solidFill>
              </a:rPr>
              <a:pPr eaLnBrk="1" hangingPunct="1"/>
              <a:t>5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362200" y="685800"/>
            <a:ext cx="4114800" cy="914400"/>
          </a:xfrm>
        </p:spPr>
        <p:txBody>
          <a:bodyPr/>
          <a:lstStyle/>
          <a:p>
            <a:r>
              <a:rPr lang="sr-Latn-ME" altLang="sr-Latn-RS" b="1" smtClean="0"/>
              <a:t>Vode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0713" y="1508125"/>
            <a:ext cx="5780087" cy="2468563"/>
          </a:xfrm>
        </p:spPr>
        <p:txBody>
          <a:bodyPr rtlCol="0">
            <a:normAutofit fontScale="25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600" dirty="0" err="1">
                <a:latin typeface="+mj-lt"/>
              </a:rPr>
              <a:t>Mreža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stanica</a:t>
            </a:r>
            <a:r>
              <a:rPr lang="en-US" sz="5600" dirty="0">
                <a:latin typeface="+mj-lt"/>
              </a:rPr>
              <a:t> za </a:t>
            </a:r>
            <a:r>
              <a:rPr lang="en-US" sz="5600" dirty="0" err="1">
                <a:latin typeface="+mj-lt"/>
              </a:rPr>
              <a:t>ispitivanje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kvaliteta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površinskih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voda</a:t>
            </a:r>
            <a:r>
              <a:rPr lang="en-US" sz="5600" dirty="0">
                <a:latin typeface="+mj-lt"/>
              </a:rPr>
              <a:t> u </a:t>
            </a:r>
            <a:r>
              <a:rPr lang="en-US" sz="5600" dirty="0" smtClean="0">
                <a:latin typeface="+mj-lt"/>
              </a:rPr>
              <a:t>2015. </a:t>
            </a:r>
            <a:r>
              <a:rPr lang="en-US" sz="5600" dirty="0" err="1" smtClean="0">
                <a:latin typeface="+mj-lt"/>
              </a:rPr>
              <a:t>obuhvatila</a:t>
            </a:r>
            <a:r>
              <a:rPr lang="en-US" sz="5600" dirty="0" smtClean="0">
                <a:latin typeface="+mj-lt"/>
              </a:rPr>
              <a:t> je</a:t>
            </a:r>
            <a:r>
              <a:rPr lang="sr-Latn-ME" sz="5600" dirty="0" smtClean="0">
                <a:latin typeface="+mj-lt"/>
              </a:rPr>
              <a:t>: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n-US" sz="5600" dirty="0" smtClean="0">
                <a:latin typeface="+mj-lt"/>
              </a:rPr>
              <a:t>13 </a:t>
            </a:r>
            <a:r>
              <a:rPr lang="en-US" sz="5600" dirty="0" err="1">
                <a:latin typeface="+mj-lt"/>
              </a:rPr>
              <a:t>vodotoka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sa</a:t>
            </a:r>
            <a:r>
              <a:rPr lang="en-US" sz="5600" dirty="0">
                <a:latin typeface="+mj-lt"/>
              </a:rPr>
              <a:t> 36 </a:t>
            </a:r>
            <a:r>
              <a:rPr lang="en-US" sz="5600" dirty="0" err="1">
                <a:latin typeface="+mj-lt"/>
              </a:rPr>
              <a:t>mjernih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profila</a:t>
            </a:r>
            <a:r>
              <a:rPr lang="en-US" sz="5600" dirty="0">
                <a:latin typeface="+mj-lt"/>
              </a:rPr>
              <a:t>, </a:t>
            </a:r>
            <a:endParaRPr lang="sr-Latn-ME" sz="5600" dirty="0" smtClean="0">
              <a:latin typeface="+mj-lt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en-US" sz="5600" dirty="0" smtClean="0">
                <a:latin typeface="+mj-lt"/>
              </a:rPr>
              <a:t>3 </a:t>
            </a:r>
            <a:r>
              <a:rPr lang="en-US" sz="5600" dirty="0" err="1">
                <a:latin typeface="+mj-lt"/>
              </a:rPr>
              <a:t>prirodna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jezera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sa</a:t>
            </a:r>
            <a:r>
              <a:rPr lang="en-US" sz="5600" dirty="0">
                <a:latin typeface="+mj-lt"/>
              </a:rPr>
              <a:t> 11 </a:t>
            </a:r>
            <a:r>
              <a:rPr lang="en-US" sz="5600" dirty="0" err="1">
                <a:latin typeface="+mj-lt"/>
              </a:rPr>
              <a:t>mjernih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profila</a:t>
            </a:r>
            <a:r>
              <a:rPr lang="en-US" sz="5600" dirty="0">
                <a:latin typeface="+mj-lt"/>
              </a:rPr>
              <a:t> i </a:t>
            </a:r>
            <a:endParaRPr lang="sr-Latn-ME" sz="5600" dirty="0" smtClean="0">
              <a:latin typeface="+mj-lt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en-US" sz="5600" dirty="0" err="1" smtClean="0">
                <a:latin typeface="+mj-lt"/>
              </a:rPr>
              <a:t>obalno</a:t>
            </a:r>
            <a:r>
              <a:rPr lang="en-US" sz="5600" dirty="0" smtClean="0">
                <a:latin typeface="+mj-lt"/>
              </a:rPr>
              <a:t> </a:t>
            </a:r>
            <a:r>
              <a:rPr lang="en-US" sz="5600" dirty="0">
                <a:latin typeface="+mj-lt"/>
              </a:rPr>
              <a:t>more </a:t>
            </a:r>
            <a:r>
              <a:rPr lang="en-US" sz="5600" dirty="0" err="1">
                <a:latin typeface="+mj-lt"/>
              </a:rPr>
              <a:t>sa</a:t>
            </a:r>
            <a:r>
              <a:rPr lang="en-US" sz="5600" dirty="0">
                <a:latin typeface="+mj-lt"/>
              </a:rPr>
              <a:t> 16 </a:t>
            </a:r>
            <a:r>
              <a:rPr lang="en-US" sz="5600" dirty="0" err="1">
                <a:latin typeface="+mj-lt"/>
              </a:rPr>
              <a:t>mjernih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 smtClean="0">
                <a:latin typeface="+mj-lt"/>
              </a:rPr>
              <a:t>mjesta</a:t>
            </a:r>
            <a:r>
              <a:rPr lang="en-US" sz="5600" dirty="0" smtClean="0">
                <a:latin typeface="+mj-lt"/>
              </a:rPr>
              <a:t>.</a:t>
            </a:r>
            <a:r>
              <a:rPr lang="sr-Latn-ME" sz="5600" dirty="0" smtClean="0">
                <a:latin typeface="+mj-lt"/>
              </a:rPr>
              <a:t>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sz="3600" dirty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ME" sz="5600" dirty="0" smtClean="0">
                <a:latin typeface="+mj-lt"/>
              </a:rPr>
              <a:t>I</a:t>
            </a:r>
            <a:r>
              <a:rPr lang="en-US" sz="5600" dirty="0" err="1" smtClean="0">
                <a:latin typeface="+mj-lt"/>
              </a:rPr>
              <a:t>spitivanje</a:t>
            </a:r>
            <a:r>
              <a:rPr lang="en-US" sz="5600" dirty="0" smtClean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kvaliteta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podzemnih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 smtClean="0">
                <a:latin typeface="+mj-lt"/>
              </a:rPr>
              <a:t>voda</a:t>
            </a:r>
            <a:r>
              <a:rPr lang="sr-Latn-ME" sz="5600" dirty="0" smtClean="0">
                <a:latin typeface="+mj-lt"/>
              </a:rPr>
              <a:t> vršeno je  na </a:t>
            </a:r>
            <a:r>
              <a:rPr lang="en-US" sz="5600" dirty="0" smtClean="0">
                <a:latin typeface="+mj-lt"/>
              </a:rPr>
              <a:t>9 </a:t>
            </a:r>
            <a:r>
              <a:rPr lang="en-US" sz="5600" dirty="0" err="1">
                <a:latin typeface="+mj-lt"/>
              </a:rPr>
              <a:t>mjernih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profila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koji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pokrivaju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prostor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čitave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Zetske</a:t>
            </a:r>
            <a:r>
              <a:rPr lang="en-US" sz="5600" dirty="0">
                <a:latin typeface="+mj-lt"/>
              </a:rPr>
              <a:t> </a:t>
            </a:r>
            <a:r>
              <a:rPr lang="en-US" sz="5600" dirty="0" err="1">
                <a:latin typeface="+mj-lt"/>
              </a:rPr>
              <a:t>ravnice</a:t>
            </a:r>
            <a:r>
              <a:rPr lang="en-US" sz="5600" dirty="0">
                <a:latin typeface="+mj-lt"/>
              </a:rPr>
              <a:t>. </a:t>
            </a:r>
            <a:endParaRPr lang="sr-Latn-ME" sz="5600" dirty="0" smtClean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sz="3600" dirty="0">
              <a:latin typeface="+mj-lt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ME" sz="5600" dirty="0" smtClean="0">
                <a:latin typeface="+mj-lt"/>
              </a:rPr>
              <a:t>Prema indeksu kvaliteta voda, preovlađuje dobar kvalitet na svim lokacijama, izuzev slivova Ćehotine i Vezišnice.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dirty="0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19600"/>
            <a:ext cx="5149850" cy="22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38" y="2489200"/>
            <a:ext cx="2259012" cy="414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73763" y="1295400"/>
            <a:ext cx="31464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Crna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Gora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raspolaže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kvalitetnim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i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obilnim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podzemnim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i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površinskim</a:t>
            </a:r>
            <a:r>
              <a:rPr lang="en-US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 </a:t>
            </a:r>
            <a:r>
              <a:rPr lang="en-US" sz="1400" b="1" i="1" dirty="0" err="1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vodama</a:t>
            </a:r>
            <a:endParaRPr lang="en-US" sz="14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204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04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E5F8BD3-DE7A-46B1-95FC-60E91AFF2460}" type="slidenum">
              <a:rPr lang="en-US" altLang="sr-Latn-RS">
                <a:solidFill>
                  <a:srgbClr val="898989"/>
                </a:solidFill>
              </a:rPr>
              <a:pPr eaLnBrk="1" hangingPunct="1"/>
              <a:t>6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362200" y="685800"/>
            <a:ext cx="41148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Morski ekosistem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828800"/>
            <a:ext cx="4495800" cy="4664075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sr-Latn-ME" sz="2200" dirty="0" smtClean="0"/>
              <a:t>Praćenje stanja morskog ekosistema obuhvata biološke i ekološke indikatore, ekotoksikologiju riba i školjki i praćenje eutrofikacije.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sz="2200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sr-Latn-ME" sz="2200" dirty="0" smtClean="0"/>
              <a:t>Tokom 2015. godine monitoring je obuhvatio i ispitivanja kvaliteta vode i sedimenta na ugroženim područjima, tzv. hot-spotovima (Brodogradilište Bijela, Barski  zaliv, lučki akvatorijumi).  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sz="2200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sr-Latn-ME" sz="2200" dirty="0" smtClean="0"/>
              <a:t>Preporuka Informacije je da treba nastaviti sa ispitivanjima sedimenta tokom narednih godina.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sz="2200" dirty="0" smtClean="0"/>
          </a:p>
          <a:p>
            <a:pPr algn="just" fontAlgn="auto">
              <a:spcAft>
                <a:spcPts val="0"/>
              </a:spcAft>
              <a:defRPr/>
            </a:pPr>
            <a:r>
              <a:rPr lang="sr-Latn-ME" sz="2200" dirty="0" smtClean="0"/>
              <a:t>Iako su rezultati u </a:t>
            </a:r>
            <a:r>
              <a:rPr lang="sr-Latn-ME" sz="2200" dirty="0"/>
              <a:t>prihvatljivim okvirima </a:t>
            </a:r>
            <a:r>
              <a:rPr lang="sr-Latn-ME" sz="2200" dirty="0" smtClean="0"/>
              <a:t>predložen je niz </a:t>
            </a:r>
            <a:r>
              <a:rPr lang="sr-Latn-ME" sz="2200" dirty="0"/>
              <a:t>mjera za adekvatnije očuvanje i zaštitu morskog ekosistema.</a:t>
            </a:r>
            <a:endParaRPr lang="sr-Latn-ME" sz="22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sr-Latn-ME" dirty="0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8" y="3581400"/>
            <a:ext cx="3675062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0200" y="1905000"/>
            <a:ext cx="3200400" cy="1600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U toku sezone 2015. godine kvalitet morske vode za kupanje na crnogorskom primorju bio je odličnog kvaliteta (95,8% uzoraka), 4% uzoraka bilo je zadovoljavajućeg, a 0,2% nezadovoljavajućeg kvaliteta </a:t>
            </a:r>
            <a:endParaRPr lang="en-US" sz="14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1512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F6019F3-F464-4634-B2DA-DCA1B185640E}" type="slidenum">
              <a:rPr lang="en-US" altLang="sr-Latn-RS">
                <a:solidFill>
                  <a:srgbClr val="898989"/>
                </a:solidFill>
              </a:rPr>
              <a:pPr eaLnBrk="1" hangingPunct="1"/>
              <a:t>7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62088" y="908050"/>
            <a:ext cx="41148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Zemljište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3400" y="1662113"/>
            <a:ext cx="4495800" cy="5195887"/>
          </a:xfrm>
        </p:spPr>
        <p:txBody>
          <a:bodyPr/>
          <a:lstStyle/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CS" altLang="sr-Latn-RS" sz="1600" smtClean="0">
                <a:cs typeface="Times New Roman" panose="02020603050405020304" pitchFamily="18" charset="0"/>
              </a:rPr>
              <a:t>Uzorkovano je zemljište u naseljima: Srpska (okolina KAP-a), Rubeža (okolina Željezare Nikšić), Komini (okolina TE Pljevlja) i Golija (uništavanje municije).</a:t>
            </a:r>
            <a:r>
              <a:rPr lang="vi-VN" altLang="sr-Latn-RS" sz="1600" smtClean="0">
                <a:latin typeface="Arial" panose="020B0604020202020204" pitchFamily="34" charset="0"/>
              </a:rPr>
              <a:t> </a:t>
            </a:r>
            <a:endParaRPr lang="sr-Latn-ME" altLang="sr-Latn-RS" sz="1600" smtClean="0"/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900" smtClean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600" smtClean="0"/>
              <a:t>Rezultati ispitivanja uzoraka  zemljišta pokazuju zadovoljavajuće rezultate kada je u pitanju: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600" smtClean="0"/>
              <a:t>sadržaj opasnih i štetnih materija;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600" smtClean="0"/>
              <a:t>toksičnih i kancerogenih materija;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</a:pPr>
            <a:r>
              <a:rPr lang="sr-Latn-ME" altLang="sr-Latn-RS" sz="1600" smtClean="0"/>
              <a:t>dioksina i furana. 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900" smtClean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ME" altLang="sr-Latn-RS" sz="1600" smtClean="0"/>
              <a:t>Odstupanja su uočena za neke od polutanata u naseljima Srpska i  Rubeža.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CS" altLang="sr-Latn-RS" sz="900" smtClean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CS" altLang="sr-Latn-RS" sz="1600" smtClean="0">
                <a:cs typeface="Times New Roman" panose="02020603050405020304" pitchFamily="18" charset="0"/>
              </a:rPr>
              <a:t>Analizirane su lokacije </a:t>
            </a:r>
            <a:r>
              <a:rPr lang="sr-Latn-CS" altLang="sr-Latn-RS" sz="1600" b="1" smtClean="0">
                <a:cs typeface="Times New Roman" panose="02020603050405020304" pitchFamily="18" charset="0"/>
              </a:rPr>
              <a:t>dječijih igrališta</a:t>
            </a:r>
            <a:r>
              <a:rPr lang="sr-Latn-CS" altLang="sr-Latn-RS" sz="1600" smtClean="0">
                <a:cs typeface="Times New Roman" panose="02020603050405020304" pitchFamily="18" charset="0"/>
              </a:rPr>
              <a:t> u Podgorici, Nikšiću, Tivtu i Pljevljima.</a:t>
            </a:r>
          </a:p>
          <a:p>
            <a:pPr marL="0" indent="0"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600" smtClean="0"/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ME" altLang="sr-Latn-RS" sz="1600" smtClean="0"/>
          </a:p>
        </p:txBody>
      </p:sp>
      <p:sp>
        <p:nvSpPr>
          <p:cNvPr id="4" name="TextBox 3"/>
          <p:cNvSpPr txBox="1"/>
          <p:nvPr/>
        </p:nvSpPr>
        <p:spPr>
          <a:xfrm>
            <a:off x="5326063" y="1598613"/>
            <a:ext cx="32004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Analiza uzoraka poljoprivrednog zemljišta pokazala je da ni u jednom od analiziranih uzoraka nije </a:t>
            </a:r>
            <a:r>
              <a:rPr lang="vi-VN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utvrđeno zagađenje zemljišta uzrokovano neadekvatnom upotrebom sredstava za zaštitu bilja. </a:t>
            </a:r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657600"/>
            <a:ext cx="34798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2536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F9928A4-0B55-4115-ADF9-97B86DEF6C0F}" type="slidenum">
              <a:rPr lang="en-US" altLang="sr-Latn-RS">
                <a:solidFill>
                  <a:srgbClr val="898989"/>
                </a:solidFill>
              </a:rPr>
              <a:pPr eaLnBrk="1" hangingPunct="1"/>
              <a:t>8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22388" y="838200"/>
            <a:ext cx="4114800" cy="914400"/>
          </a:xfrm>
        </p:spPr>
        <p:txBody>
          <a:bodyPr/>
          <a:lstStyle/>
          <a:p>
            <a:pPr algn="ctr"/>
            <a:r>
              <a:rPr lang="sr-Latn-ME" altLang="sr-Latn-RS" b="1" smtClean="0"/>
              <a:t>Upravljanje otpadom</a:t>
            </a:r>
            <a:endParaRPr lang="en-US" altLang="sr-Latn-R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04800" y="1752600"/>
            <a:ext cx="5562600" cy="5654675"/>
          </a:xfrm>
        </p:spPr>
        <p:txBody>
          <a:bodyPr/>
          <a:lstStyle/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smtClean="0">
                <a:cs typeface="Times New Roman" panose="02020603050405020304" pitchFamily="18" charset="0"/>
              </a:rPr>
              <a:t>Uslugama sakupljanja komunalnog otpada pokriveno je </a:t>
            </a:r>
            <a:r>
              <a:rPr lang="sr-Latn-RS" altLang="sr-Latn-RS" sz="1400" b="1" smtClean="0">
                <a:cs typeface="Times New Roman" panose="02020603050405020304" pitchFamily="18" charset="0"/>
              </a:rPr>
              <a:t>81% stanovništva</a:t>
            </a:r>
            <a:r>
              <a:rPr lang="sr-Latn-RS" altLang="sr-Latn-RS" sz="1400" smtClean="0">
                <a:cs typeface="Times New Roman" panose="02020603050405020304" pitchFamily="18" charset="0"/>
              </a:rPr>
              <a:t>, odnosno za</a:t>
            </a:r>
            <a:r>
              <a:rPr lang="sr-Latn-RS" altLang="sr-Latn-RS" sz="1400" b="1" smtClean="0">
                <a:cs typeface="Times New Roman" panose="02020603050405020304" pitchFamily="18" charset="0"/>
              </a:rPr>
              <a:t> 2,6% veći broj stanovnika </a:t>
            </a:r>
            <a:r>
              <a:rPr lang="sr-Latn-RS" altLang="sr-Latn-RS" sz="1400" smtClean="0">
                <a:cs typeface="Times New Roman" panose="02020603050405020304" pitchFamily="18" charset="0"/>
              </a:rPr>
              <a:t>nego u 2014;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RS" altLang="sr-Latn-RS" sz="8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smtClean="0">
                <a:cs typeface="Times New Roman" panose="02020603050405020304" pitchFamily="18" charset="0"/>
              </a:rPr>
              <a:t>Zbrinjavanje industrijskog otpada nastalog usljed proizvodnih aktivnosti velikih industrijskih sistema predviđeno je kroz projekat “</a:t>
            </a:r>
            <a:r>
              <a:rPr lang="sr-Latn-RS" altLang="sr-Latn-RS" sz="1400" b="1" smtClean="0">
                <a:cs typeface="Times New Roman" panose="02020603050405020304" pitchFamily="18" charset="0"/>
              </a:rPr>
              <a:t>Upravljanje industrijskim otpadom i čišćenje</a:t>
            </a:r>
            <a:r>
              <a:rPr lang="sr-Latn-RS" altLang="sr-Latn-RS" sz="1400" smtClean="0">
                <a:cs typeface="Times New Roman" panose="02020603050405020304" pitchFamily="18" charset="0"/>
              </a:rPr>
              <a:t>“</a:t>
            </a:r>
            <a:r>
              <a:rPr lang="sr-Latn-RS" altLang="sr-Latn-RS" sz="1400" smtClean="0"/>
              <a:t>.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RS" altLang="sr-Latn-RS" sz="1400" smtClean="0"/>
          </a:p>
          <a:p>
            <a:pPr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sr-Latn-RS" altLang="sr-Latn-RS" sz="1400" smtClean="0"/>
              <a:t>U proteklom periodu izgrađene su: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endParaRPr lang="sr-Latn-RS" altLang="sr-Latn-RS" sz="800" smtClean="0"/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regionalne deponije neopasnog otpada </a:t>
            </a:r>
            <a:r>
              <a:rPr lang="sr-Latn-RS" altLang="sr-Latn-RS" sz="1400" smtClean="0"/>
              <a:t>u Podgorici i Baru;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reciklažni centri </a:t>
            </a:r>
            <a:r>
              <a:rPr lang="sr-Latn-RS" altLang="sr-Latn-RS" sz="1400" smtClean="0"/>
              <a:t>u Podgorici i Herceg Novom;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postrojenje za obradu otpadnih vozila </a:t>
            </a:r>
            <a:r>
              <a:rPr lang="sr-Latn-RS" altLang="sr-Latn-RS" sz="1400" smtClean="0"/>
              <a:t>u Podgorici;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transfer stanice </a:t>
            </a:r>
            <a:r>
              <a:rPr lang="sr-Latn-RS" altLang="sr-Latn-RS" sz="1400" smtClean="0"/>
              <a:t>u Kotoru i Žabljaku;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reciklažna dvorišta </a:t>
            </a:r>
            <a:r>
              <a:rPr lang="sr-Latn-RS" altLang="sr-Latn-RS" sz="1400" smtClean="0"/>
              <a:t>u Podgorici (3), Herceg Novom (1), Kotoru (1) i Žabljaku (1). 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r>
              <a:rPr lang="sr-Latn-RS" altLang="sr-Latn-RS" sz="1400" b="1" smtClean="0"/>
              <a:t>postrojenje za obradu medicinskog otpada </a:t>
            </a:r>
            <a:r>
              <a:rPr lang="sr-Latn-RS" altLang="sr-Latn-RS" sz="1400" smtClean="0"/>
              <a:t>u Beranama.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endParaRPr lang="sr-Latn-RS" altLang="sr-Latn-RS" sz="10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Bef>
                <a:spcPct val="0"/>
              </a:spcBef>
            </a:pPr>
            <a:endParaRPr lang="sr-Latn-ME" altLang="sr-Latn-RS" sz="1000" smtClean="0"/>
          </a:p>
        </p:txBody>
      </p:sp>
      <p:sp>
        <p:nvSpPr>
          <p:cNvPr id="4" name="TextBox 3"/>
          <p:cNvSpPr txBox="1"/>
          <p:nvPr/>
        </p:nvSpPr>
        <p:spPr>
          <a:xfrm>
            <a:off x="5715000" y="1752600"/>
            <a:ext cx="3200400" cy="289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Tokom 2015. u Crnoj Gori generisano je </a:t>
            </a:r>
            <a:r>
              <a:rPr lang="sr-Latn-ME" sz="1400" b="1" i="1" u="sng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326.477 t </a:t>
            </a: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komunalnog otpada, što je 1,2% manje u odnosu na prethodnu godinu.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ME" sz="800" b="1" i="1" dirty="0">
              <a:solidFill>
                <a:srgbClr val="8064A2">
                  <a:lumMod val="75000"/>
                </a:srgbClr>
              </a:solidFill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Shodno procijenjenom broju stanovnika na dan 1. januar 2015, svaki stanovnik Crne Gore proizveo je prosječno </a:t>
            </a:r>
            <a:r>
              <a:rPr lang="sr-Latn-ME" sz="1400" b="1" i="1" u="sng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525 kg </a:t>
            </a: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na godišnjem, tj. </a:t>
            </a:r>
            <a:r>
              <a:rPr lang="sr-Latn-ME" sz="1400" b="1" i="1" u="sng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1,44 kg </a:t>
            </a:r>
            <a:r>
              <a:rPr lang="sr-Latn-ME" sz="1400" b="1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na dnevnom nivou.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400" i="1" dirty="0">
                <a:solidFill>
                  <a:srgbClr val="8064A2">
                    <a:lumMod val="75000"/>
                  </a:srgbClr>
                </a:solidFill>
                <a:latin typeface="Georgia" pitchFamily="18" charset="0"/>
                <a:cs typeface="+mn-cs"/>
              </a:rPr>
              <a:t>. </a:t>
            </a:r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284663"/>
            <a:ext cx="28575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sr-Latn-RS" smtClean="0">
              <a:solidFill>
                <a:srgbClr val="898989"/>
              </a:solidFill>
            </a:endParaRPr>
          </a:p>
        </p:txBody>
      </p:sp>
      <p:sp>
        <p:nvSpPr>
          <p:cNvPr id="2356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1753168-8D08-4F0D-B4F4-225D4B4B346F}" type="slidenum">
              <a:rPr lang="en-US" altLang="sr-Latn-RS">
                <a:solidFill>
                  <a:srgbClr val="898989"/>
                </a:solidFill>
              </a:rPr>
              <a:pPr eaLnBrk="1" hangingPunct="1"/>
              <a:t>9</a:t>
            </a:fld>
            <a:endParaRPr lang="en-US" altLang="sr-Latn-RS">
              <a:solidFill>
                <a:srgbClr val="898989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aLJDTdCySrUB2DNXQJ7PB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bN8jrcRkzLTOV54VyMEqh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Ex7i1o5WFYMUt4c6svz0o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oXR3Z3jBsekg7NRQLn8q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MKFWXxGAyYfCtF4ddJkuV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1799</Words>
  <Application>Microsoft Office PowerPoint</Application>
  <PresentationFormat>On-screen Show (4:3)</PresentationFormat>
  <Paragraphs>206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</vt:lpstr>
      <vt:lpstr>Courier New</vt:lpstr>
      <vt:lpstr>Georgia</vt:lpstr>
      <vt:lpstr>Times New Roman</vt:lpstr>
      <vt:lpstr>Office Theme</vt:lpstr>
      <vt:lpstr>Project Status Report</vt:lpstr>
      <vt:lpstr>1_Office Theme</vt:lpstr>
      <vt:lpstr>PowerPoint Presentation</vt:lpstr>
      <vt:lpstr>Informacija o stanju životne sredine  u Crnoj Gori u 2015. godini</vt:lpstr>
      <vt:lpstr>Ustav Crne Gore: „Svako ima pravo na blagovremeno i potpuno informisanje o stanju životne sredine“</vt:lpstr>
      <vt:lpstr>Kvalitet vazduha</vt:lpstr>
      <vt:lpstr>Klimatske promjene</vt:lpstr>
      <vt:lpstr>Vode</vt:lpstr>
      <vt:lpstr>Morski ekosistem</vt:lpstr>
      <vt:lpstr>Zemljište</vt:lpstr>
      <vt:lpstr>Upravljanje otpadom</vt:lpstr>
      <vt:lpstr>Biodiverzitet</vt:lpstr>
      <vt:lpstr>Buka</vt:lpstr>
      <vt:lpstr>PowerPoint Presentation</vt:lpstr>
      <vt:lpstr>Upravljanje hemikalijama</vt:lpstr>
      <vt:lpstr>Šta je pred nama?</vt:lpstr>
      <vt:lpstr>PowerPoint Presentation</vt:lpstr>
      <vt:lpstr>PowerPoint Presentation</vt:lpstr>
      <vt:lpstr>Informacija o zakupu ulcinjske solane, statusu zaštite i planiranim razvojnim aktivnostima</vt:lpstr>
      <vt:lpstr>PowerPoint Presentation</vt:lpstr>
      <vt:lpstr>Planirani troškovi na Solani</vt:lpstr>
      <vt:lpstr>Rezime troškova – 280.000 eura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Zloupotreba medija za potrebe izborne kampanje</dc:title>
  <dc:creator>Uros Andrijasevic</dc:creator>
  <cp:lastModifiedBy>Zlatko Majic</cp:lastModifiedBy>
  <cp:revision>22</cp:revision>
  <cp:lastPrinted>2016-09-01T11:42:24Z</cp:lastPrinted>
  <dcterms:created xsi:type="dcterms:W3CDTF">2016-08-31T12:10:47Z</dcterms:created>
  <dcterms:modified xsi:type="dcterms:W3CDTF">2016-09-01T17:05:57Z</dcterms:modified>
</cp:coreProperties>
</file>