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9" r:id="rId1"/>
  </p:sldMasterIdLst>
  <p:notesMasterIdLst>
    <p:notesMasterId r:id="rId32"/>
  </p:notesMasterIdLst>
  <p:sldIdLst>
    <p:sldId id="256" r:id="rId2"/>
    <p:sldId id="257" r:id="rId3"/>
    <p:sldId id="258" r:id="rId4"/>
    <p:sldId id="259" r:id="rId5"/>
    <p:sldId id="281" r:id="rId6"/>
    <p:sldId id="283" r:id="rId7"/>
    <p:sldId id="282" r:id="rId8"/>
    <p:sldId id="284" r:id="rId9"/>
    <p:sldId id="285" r:id="rId10"/>
    <p:sldId id="286" r:id="rId11"/>
    <p:sldId id="260" r:id="rId12"/>
    <p:sldId id="261" r:id="rId13"/>
    <p:sldId id="262" r:id="rId14"/>
    <p:sldId id="263" r:id="rId15"/>
    <p:sldId id="264" r:id="rId16"/>
    <p:sldId id="265" r:id="rId17"/>
    <p:sldId id="267" r:id="rId18"/>
    <p:sldId id="270" r:id="rId19"/>
    <p:sldId id="271" r:id="rId20"/>
    <p:sldId id="277" r:id="rId21"/>
    <p:sldId id="272" r:id="rId22"/>
    <p:sldId id="273" r:id="rId23"/>
    <p:sldId id="274" r:id="rId24"/>
    <p:sldId id="278" r:id="rId25"/>
    <p:sldId id="279" r:id="rId26"/>
    <p:sldId id="280" r:id="rId27"/>
    <p:sldId id="275" r:id="rId28"/>
    <p:sldId id="276" r:id="rId29"/>
    <p:sldId id="268" r:id="rId30"/>
    <p:sldId id="269" r:id="rId31"/>
  </p:sldIdLst>
  <p:sldSz cx="9144000" cy="5143500" type="screen16x9"/>
  <p:notesSz cx="7099300" cy="10229850"/>
  <p:embeddedFontLst>
    <p:embeddedFont>
      <p:font typeface="Calibri" panose="020F0502020204030204" pitchFamily="34" charset="0"/>
      <p:regular r:id="rId33"/>
      <p:bold r:id="rId34"/>
      <p:italic r:id="rId35"/>
      <p:boldItalic r:id="rId36"/>
    </p:embeddedFont>
    <p:embeddedFont>
      <p:font typeface="Tahoma" panose="020B0604030504040204" pitchFamily="34" charset="0"/>
      <p:regular r:id="rId37"/>
      <p:bold r:id="rId38"/>
    </p:embeddedFont>
    <p:embeddedFont>
      <p:font typeface="Verdana" panose="020B060403050404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3039">
          <p15:clr>
            <a:srgbClr val="A4A3A4"/>
          </p15:clr>
        </p15:guide>
      </p15:sldGuideLst>
    </p:ext>
    <p:ext uri="{2D200454-40CA-4A62-9FC3-DE9A4176ACB9}">
      <p15:notesGuideLst xmlns:p15="http://schemas.microsoft.com/office/powerpoint/2012/main">
        <p15:guide id="1" orient="horz" pos="3222">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nagiota Maragou" initials="" lastIdx="7" clrIdx="0"/>
  <p:cmAuthor id="1" name="Ivana Jankovic" initials="IJ" lastIdx="28" clrIdx="1">
    <p:extLst>
      <p:ext uri="{19B8F6BF-5375-455C-9EA6-DF929625EA0E}">
        <p15:presenceInfo xmlns:p15="http://schemas.microsoft.com/office/powerpoint/2012/main" userId="92d3b62597842750" providerId="Windows Live"/>
      </p:ext>
    </p:extLst>
  </p:cmAuthor>
  <p:cmAuthor id="2" name="George Paraskevopoulos" initials="GP" lastIdx="28" clrIdx="2">
    <p:extLst>
      <p:ext uri="{19B8F6BF-5375-455C-9EA6-DF929625EA0E}">
        <p15:presenceInfo xmlns:p15="http://schemas.microsoft.com/office/powerpoint/2012/main" userId="3819716fd39ac0e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4CD7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5" autoAdjust="0"/>
    <p:restoredTop sz="94660"/>
  </p:normalViewPr>
  <p:slideViewPr>
    <p:cSldViewPr snapToGrid="0">
      <p:cViewPr varScale="1">
        <p:scale>
          <a:sx n="103" d="100"/>
          <a:sy n="103" d="100"/>
        </p:scale>
        <p:origin x="811" y="72"/>
      </p:cViewPr>
      <p:guideLst>
        <p:guide orient="horz" pos="1620"/>
        <p:guide pos="3039"/>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222"/>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sldNum" idx="12"/>
          </p:nvPr>
        </p:nvSpPr>
        <p:spPr>
          <a:xfrm>
            <a:off x="0" y="12700"/>
            <a:ext cx="382588" cy="379413"/>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en-US" sz="1400" b="0" i="0" u="none" strike="noStrike" cap="none">
                <a:solidFill>
                  <a:schemeClr val="dk2"/>
                </a:solidFill>
                <a:latin typeface="Verdana"/>
                <a:ea typeface="Verdana"/>
                <a:cs typeface="Verdana"/>
                <a:sym typeface="Verdana"/>
              </a:rPr>
              <a:t>‹#›</a:t>
            </a:fld>
            <a:endParaRPr sz="1400" b="0" i="0" u="none" strike="noStrike" cap="none">
              <a:solidFill>
                <a:schemeClr val="dk2"/>
              </a:solidFill>
              <a:latin typeface="Verdana"/>
              <a:ea typeface="Verdana"/>
              <a:cs typeface="Verdana"/>
              <a:sym typeface="Verdana"/>
            </a:endParaRPr>
          </a:p>
        </p:txBody>
      </p:sp>
      <p:sp>
        <p:nvSpPr>
          <p:cNvPr id="4" name="Google Shape;4;n"/>
          <p:cNvSpPr txBox="1">
            <a:spLocks noGrp="1"/>
          </p:cNvSpPr>
          <p:nvPr>
            <p:ph type="hdr" idx="2"/>
          </p:nvPr>
        </p:nvSpPr>
        <p:spPr>
          <a:xfrm>
            <a:off x="441325" y="31750"/>
            <a:ext cx="3076575" cy="109538"/>
          </a:xfrm>
          <a:prstGeom prst="rect">
            <a:avLst/>
          </a:prstGeom>
          <a:noFill/>
          <a:ln>
            <a:noFill/>
          </a:ln>
        </p:spPr>
        <p:txBody>
          <a:bodyPr spcFirstLastPara="1" wrap="square" lIns="108000" tIns="0" rIns="0" bIns="0" anchor="ctr" anchorCtr="0">
            <a:noAutofit/>
          </a:bodyPr>
          <a:lstStyle>
            <a:lvl1pPr marR="0" lvl="0" algn="l" rtl="0">
              <a:spcBef>
                <a:spcPts val="0"/>
              </a:spcBef>
              <a:spcAft>
                <a:spcPts val="0"/>
              </a:spcAft>
              <a:buSzPts val="1400"/>
              <a:buNone/>
              <a:defRPr sz="800" b="0" i="0" u="none" strike="noStrike" cap="none">
                <a:solidFill>
                  <a:schemeClr val="dk2"/>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txBox="1">
            <a:spLocks noGrp="1"/>
          </p:cNvSpPr>
          <p:nvPr>
            <p:ph type="dt" idx="10"/>
          </p:nvPr>
        </p:nvSpPr>
        <p:spPr>
          <a:xfrm>
            <a:off x="438150" y="141288"/>
            <a:ext cx="3076575" cy="111125"/>
          </a:xfrm>
          <a:prstGeom prst="rect">
            <a:avLst/>
          </a:prstGeom>
          <a:noFill/>
          <a:ln>
            <a:noFill/>
          </a:ln>
        </p:spPr>
        <p:txBody>
          <a:bodyPr spcFirstLastPara="1" wrap="square" lIns="108000" tIns="0" rIns="0" bIns="0" anchor="t" anchorCtr="0">
            <a:noAutofit/>
          </a:bodyPr>
          <a:lstStyle>
            <a:lvl1pPr marR="0" lvl="0" algn="l" rtl="0">
              <a:spcBef>
                <a:spcPts val="0"/>
              </a:spcBef>
              <a:spcAft>
                <a:spcPts val="0"/>
              </a:spcAft>
              <a:buSzPts val="1400"/>
              <a:buNone/>
              <a:defRPr sz="800" b="0" i="0" u="none" strike="noStrike" cap="none">
                <a:solidFill>
                  <a:schemeClr val="dk2"/>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 name="Google Shape;6;n"/>
          <p:cNvSpPr>
            <a:spLocks noGrp="1" noRot="1" noChangeAspect="1"/>
          </p:cNvSpPr>
          <p:nvPr>
            <p:ph type="sldImg" idx="3"/>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 name="Google Shape;7;n"/>
          <p:cNvSpPr txBox="1">
            <a:spLocks noGrp="1"/>
          </p:cNvSpPr>
          <p:nvPr>
            <p:ph type="body" idx="1"/>
          </p:nvPr>
        </p:nvSpPr>
        <p:spPr>
          <a:xfrm>
            <a:off x="165100" y="4859338"/>
            <a:ext cx="6769100" cy="46037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Verdana"/>
                <a:ea typeface="Verdana"/>
                <a:cs typeface="Verdana"/>
                <a:sym typeface="Verdana"/>
              </a:defRPr>
            </a:lvl1pPr>
            <a:lvl2pPr marL="914400" marR="0" lvl="1" indent="-228600" algn="l" rtl="0">
              <a:spcBef>
                <a:spcPts val="360"/>
              </a:spcBef>
              <a:spcAft>
                <a:spcPts val="0"/>
              </a:spcAft>
              <a:buSzPts val="1400"/>
              <a:buNone/>
              <a:defRPr sz="1200" b="0" i="0" u="none" strike="noStrike" cap="none">
                <a:solidFill>
                  <a:schemeClr val="dk1"/>
                </a:solidFill>
                <a:latin typeface="Verdana"/>
                <a:ea typeface="Verdana"/>
                <a:cs typeface="Verdana"/>
                <a:sym typeface="Verdana"/>
              </a:defRPr>
            </a:lvl2pPr>
            <a:lvl3pPr marL="1371600" marR="0" lvl="2" indent="-228600" algn="l" rtl="0">
              <a:spcBef>
                <a:spcPts val="360"/>
              </a:spcBef>
              <a:spcAft>
                <a:spcPts val="0"/>
              </a:spcAft>
              <a:buSzPts val="1400"/>
              <a:buNone/>
              <a:defRPr sz="1200" b="0" i="0" u="none" strike="noStrike" cap="none">
                <a:solidFill>
                  <a:schemeClr val="dk1"/>
                </a:solidFill>
                <a:latin typeface="Verdana"/>
                <a:ea typeface="Verdana"/>
                <a:cs typeface="Verdana"/>
                <a:sym typeface="Verdana"/>
              </a:defRPr>
            </a:lvl3pPr>
            <a:lvl4pPr marL="1828800" marR="0" lvl="3" indent="-228600" algn="l" rtl="0">
              <a:spcBef>
                <a:spcPts val="360"/>
              </a:spcBef>
              <a:spcAft>
                <a:spcPts val="0"/>
              </a:spcAft>
              <a:buSzPts val="1400"/>
              <a:buNone/>
              <a:defRPr sz="1200" b="0" i="0" u="none" strike="noStrike" cap="none">
                <a:solidFill>
                  <a:schemeClr val="dk1"/>
                </a:solidFill>
                <a:latin typeface="Verdana"/>
                <a:ea typeface="Verdana"/>
                <a:cs typeface="Verdana"/>
                <a:sym typeface="Verdana"/>
              </a:defRPr>
            </a:lvl4pPr>
            <a:lvl5pPr marL="2286000" marR="0" lvl="4" indent="-228600" algn="l" rtl="0">
              <a:spcBef>
                <a:spcPts val="360"/>
              </a:spcBef>
              <a:spcAft>
                <a:spcPts val="0"/>
              </a:spcAft>
              <a:buSzPts val="1400"/>
              <a:buNone/>
              <a:defRPr sz="1200" b="0" i="0" u="none" strike="noStrike" cap="none">
                <a:solidFill>
                  <a:schemeClr val="dk1"/>
                </a:solidFill>
                <a:latin typeface="Verdana"/>
                <a:ea typeface="Verdana"/>
                <a:cs typeface="Verdana"/>
                <a:sym typeface="Verdana"/>
              </a:defRPr>
            </a:lvl5pPr>
            <a:lvl6pPr marL="2743200" marR="0" lvl="5" indent="-228600" algn="l" rtl="0">
              <a:spcBef>
                <a:spcPts val="0"/>
              </a:spcBef>
              <a:spcAft>
                <a:spcPts val="0"/>
              </a:spcAft>
              <a:buSzPts val="1400"/>
              <a:buNone/>
              <a:defRPr sz="1200" b="0" i="0" u="none" strike="noStrike" cap="none">
                <a:solidFill>
                  <a:schemeClr val="dk1"/>
                </a:solidFill>
                <a:latin typeface="Verdana"/>
                <a:ea typeface="Verdana"/>
                <a:cs typeface="Verdana"/>
                <a:sym typeface="Verdana"/>
              </a:defRPr>
            </a:lvl6pPr>
            <a:lvl7pPr marL="3200400" marR="0" lvl="6" indent="-228600" algn="l" rtl="0">
              <a:spcBef>
                <a:spcPts val="0"/>
              </a:spcBef>
              <a:spcAft>
                <a:spcPts val="0"/>
              </a:spcAft>
              <a:buSzPts val="1400"/>
              <a:buNone/>
              <a:defRPr sz="1200" b="0" i="0" u="none" strike="noStrike" cap="none">
                <a:solidFill>
                  <a:schemeClr val="dk1"/>
                </a:solidFill>
                <a:latin typeface="Verdana"/>
                <a:ea typeface="Verdana"/>
                <a:cs typeface="Verdana"/>
                <a:sym typeface="Verdana"/>
              </a:defRPr>
            </a:lvl7pPr>
            <a:lvl8pPr marL="3657600" marR="0" lvl="7" indent="-228600" algn="l" rtl="0">
              <a:spcBef>
                <a:spcPts val="0"/>
              </a:spcBef>
              <a:spcAft>
                <a:spcPts val="0"/>
              </a:spcAft>
              <a:buSzPts val="1400"/>
              <a:buNone/>
              <a:defRPr sz="1200" b="0" i="0" u="none" strike="noStrike" cap="none">
                <a:solidFill>
                  <a:schemeClr val="dk1"/>
                </a:solidFill>
                <a:latin typeface="Verdana"/>
                <a:ea typeface="Verdana"/>
                <a:cs typeface="Verdana"/>
                <a:sym typeface="Verdana"/>
              </a:defRPr>
            </a:lvl8pPr>
            <a:lvl9pPr marL="4114800" marR="0" lvl="8" indent="-228600" algn="l" rtl="0">
              <a:spcBef>
                <a:spcPts val="0"/>
              </a:spcBef>
              <a:spcAft>
                <a:spcPts val="0"/>
              </a:spcAft>
              <a:buSzPts val="1400"/>
              <a:buNone/>
              <a:defRPr sz="1200" b="0" i="0" u="none" strike="noStrike" cap="none">
                <a:solidFill>
                  <a:schemeClr val="dk1"/>
                </a:solidFill>
                <a:latin typeface="Verdana"/>
                <a:ea typeface="Verdana"/>
                <a:cs typeface="Verdana"/>
                <a:sym typeface="Verdana"/>
              </a:defRPr>
            </a:lvl9pPr>
          </a:lstStyle>
          <a:p>
            <a:endParaRPr/>
          </a:p>
        </p:txBody>
      </p:sp>
      <p:sp>
        <p:nvSpPr>
          <p:cNvPr id="8" name="Google Shape;8;n"/>
          <p:cNvSpPr txBox="1">
            <a:spLocks noGrp="1"/>
          </p:cNvSpPr>
          <p:nvPr>
            <p:ph type="ftr" idx="11"/>
          </p:nvPr>
        </p:nvSpPr>
        <p:spPr>
          <a:xfrm>
            <a:off x="441325" y="252413"/>
            <a:ext cx="3076575" cy="109537"/>
          </a:xfrm>
          <a:prstGeom prst="rect">
            <a:avLst/>
          </a:prstGeom>
          <a:noFill/>
          <a:ln>
            <a:noFill/>
          </a:ln>
        </p:spPr>
        <p:txBody>
          <a:bodyPr spcFirstLastPara="1" wrap="square" lIns="108000" tIns="0" rIns="0" bIns="0" anchor="ctr" anchorCtr="0">
            <a:noAutofit/>
          </a:bodyPr>
          <a:lstStyle>
            <a:lvl1pPr marR="0" lvl="0" algn="l" rtl="0">
              <a:spcBef>
                <a:spcPts val="0"/>
              </a:spcBef>
              <a:spcAft>
                <a:spcPts val="0"/>
              </a:spcAft>
              <a:buSzPts val="1400"/>
              <a:buNone/>
              <a:defRPr sz="800" b="0" i="0" u="none" strike="noStrike" cap="none">
                <a:solidFill>
                  <a:schemeClr val="dk2"/>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cxnSp>
        <p:nvCxnSpPr>
          <p:cNvPr id="9" name="Google Shape;9;n"/>
          <p:cNvCxnSpPr/>
          <p:nvPr/>
        </p:nvCxnSpPr>
        <p:spPr>
          <a:xfrm>
            <a:off x="438150" y="12700"/>
            <a:ext cx="0" cy="379413"/>
          </a:xfrm>
          <a:prstGeom prst="straightConnector1">
            <a:avLst/>
          </a:prstGeom>
          <a:noFill/>
          <a:ln w="9525" cap="flat" cmpd="sng">
            <a:solidFill>
              <a:schemeClr val="dk2"/>
            </a:solidFill>
            <a:prstDash val="solid"/>
            <a:round/>
            <a:headEnd type="none" w="sm" len="sm"/>
            <a:tailEnd type="none" w="sm" len="sm"/>
          </a:ln>
        </p:spPr>
      </p:cxnSp>
      <p:pic>
        <p:nvPicPr>
          <p:cNvPr id="10" name="Google Shape;10;n"/>
          <p:cNvPicPr preferRelativeResize="0"/>
          <p:nvPr/>
        </p:nvPicPr>
        <p:blipFill rotWithShape="1">
          <a:blip r:embed="rId2">
            <a:alphaModFix/>
          </a:blip>
          <a:srcRect/>
          <a:stretch/>
        </p:blipFill>
        <p:spPr>
          <a:xfrm>
            <a:off x="382588" y="9582221"/>
            <a:ext cx="6334293" cy="445047"/>
          </a:xfrm>
          <a:prstGeom prst="rect">
            <a:avLst/>
          </a:prstGeom>
          <a:noFill/>
          <a:ln>
            <a:noFill/>
          </a:ln>
        </p:spPr>
      </p:pic>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1: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31" name="Google Shape;31;p1: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9838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70" name="Google Shape;70;p5: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6: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87" name="Google Shape;87;p6: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8: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05" name="Google Shape;105;p8: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9: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15" name="Google Shape;115;p9: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0: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26" name="Google Shape;126;p10: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111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8537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40" name="Google Shape;40;p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4595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4393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5109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0802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692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39861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3892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8482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p12: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1544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53" name="Google Shape;153;p13: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3: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52" name="Google Shape;52;p3: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4: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62" name="Google Shape;162;p14: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4: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61" name="Google Shape;61;p4: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0948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7564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6635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3354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7:notes"/>
          <p:cNvSpPr txBox="1">
            <a:spLocks noGrp="1"/>
          </p:cNvSpPr>
          <p:nvPr>
            <p:ph type="body" idx="1"/>
          </p:nvPr>
        </p:nvSpPr>
        <p:spPr>
          <a:xfrm>
            <a:off x="165100" y="4859338"/>
            <a:ext cx="6769100" cy="460375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96" name="Google Shape;96;p7:notes"/>
          <p:cNvSpPr>
            <a:spLocks noGrp="1" noRot="1" noChangeAspect="1"/>
          </p:cNvSpPr>
          <p:nvPr>
            <p:ph type="sldImg" idx="2"/>
          </p:nvPr>
        </p:nvSpPr>
        <p:spPr>
          <a:xfrm>
            <a:off x="139700" y="766763"/>
            <a:ext cx="6819900" cy="383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66020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lain A">
  <p:cSld name="Plain A">
    <p:spTree>
      <p:nvGrpSpPr>
        <p:cNvPr id="1" name="Shape 17"/>
        <p:cNvGrpSpPr/>
        <p:nvPr/>
      </p:nvGrpSpPr>
      <p:grpSpPr>
        <a:xfrm>
          <a:off x="0" y="0"/>
          <a:ext cx="0" cy="0"/>
          <a:chOff x="0" y="0"/>
          <a:chExt cx="0" cy="0"/>
        </a:xfrm>
      </p:grpSpPr>
      <p:cxnSp>
        <p:nvCxnSpPr>
          <p:cNvPr id="18" name="Google Shape;18;p2"/>
          <p:cNvCxnSpPr/>
          <p:nvPr/>
        </p:nvCxnSpPr>
        <p:spPr>
          <a:xfrm>
            <a:off x="644525" y="4625637"/>
            <a:ext cx="0" cy="220662"/>
          </a:xfrm>
          <a:prstGeom prst="straightConnector1">
            <a:avLst/>
          </a:prstGeom>
          <a:noFill/>
          <a:ln w="9525" cap="flat" cmpd="sng">
            <a:solidFill>
              <a:schemeClr val="dk2"/>
            </a:solidFill>
            <a:prstDash val="solid"/>
            <a:round/>
            <a:headEnd type="none" w="sm" len="sm"/>
            <a:tailEnd type="none" w="sm" len="sm"/>
          </a:ln>
        </p:spPr>
      </p:cxnSp>
      <p:sp>
        <p:nvSpPr>
          <p:cNvPr id="19" name="Google Shape;19;p2"/>
          <p:cNvSpPr/>
          <p:nvPr/>
        </p:nvSpPr>
        <p:spPr>
          <a:xfrm>
            <a:off x="0" y="901853"/>
            <a:ext cx="9144000" cy="3557435"/>
          </a:xfrm>
          <a:prstGeom prst="rect">
            <a:avLst/>
          </a:prstGeom>
          <a:solidFill>
            <a:srgbClr val="EFF7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350" b="0" i="0" u="none" strike="noStrike" cap="none">
              <a:solidFill>
                <a:schemeClr val="dk1"/>
              </a:solidFill>
              <a:latin typeface="Arial"/>
              <a:ea typeface="Arial"/>
              <a:cs typeface="Arial"/>
              <a:sym typeface="Arial"/>
            </a:endParaRPr>
          </a:p>
        </p:txBody>
      </p:sp>
      <p:sp>
        <p:nvSpPr>
          <p:cNvPr id="20" name="Google Shape;20;p2"/>
          <p:cNvSpPr txBox="1">
            <a:spLocks noGrp="1"/>
          </p:cNvSpPr>
          <p:nvPr>
            <p:ph type="title"/>
          </p:nvPr>
        </p:nvSpPr>
        <p:spPr>
          <a:xfrm>
            <a:off x="420537" y="433202"/>
            <a:ext cx="8305800" cy="460900"/>
          </a:xfrm>
          <a:prstGeom prst="rect">
            <a:avLst/>
          </a:prstGeom>
          <a:noFill/>
          <a:ln>
            <a:noFill/>
          </a:ln>
        </p:spPr>
        <p:txBody>
          <a:bodyPr spcFirstLastPara="1" wrap="square" lIns="0" tIns="0" rIns="0" bIns="36000" anchor="t" anchorCtr="0">
            <a:noAutofit/>
          </a:bodyPr>
          <a:lstStyle>
            <a:lvl1pPr lvl="0" algn="l">
              <a:lnSpc>
                <a:spcPct val="108333"/>
              </a:lnSpc>
              <a:spcBef>
                <a:spcPts val="0"/>
              </a:spcBef>
              <a:spcAft>
                <a:spcPts val="0"/>
              </a:spcAft>
              <a:buSzPts val="1400"/>
              <a:buNone/>
              <a:defRPr>
                <a:solidFill>
                  <a:srgbClr val="002060"/>
                </a:solidFill>
              </a:defRPr>
            </a:lvl1pPr>
            <a:lvl2pPr lvl="1" algn="l">
              <a:lnSpc>
                <a:spcPct val="108333"/>
              </a:lnSpc>
              <a:spcBef>
                <a:spcPts val="0"/>
              </a:spcBef>
              <a:spcAft>
                <a:spcPts val="0"/>
              </a:spcAft>
              <a:buSzPts val="1400"/>
              <a:buNone/>
              <a:defRPr/>
            </a:lvl2pPr>
            <a:lvl3pPr lvl="2" algn="l">
              <a:lnSpc>
                <a:spcPct val="108333"/>
              </a:lnSpc>
              <a:spcBef>
                <a:spcPts val="0"/>
              </a:spcBef>
              <a:spcAft>
                <a:spcPts val="0"/>
              </a:spcAft>
              <a:buSzPts val="1400"/>
              <a:buNone/>
              <a:defRPr/>
            </a:lvl3pPr>
            <a:lvl4pPr lvl="3" algn="l">
              <a:lnSpc>
                <a:spcPct val="108333"/>
              </a:lnSpc>
              <a:spcBef>
                <a:spcPts val="0"/>
              </a:spcBef>
              <a:spcAft>
                <a:spcPts val="0"/>
              </a:spcAft>
              <a:buSzPts val="1400"/>
              <a:buNone/>
              <a:defRPr/>
            </a:lvl4pPr>
            <a:lvl5pPr lvl="4" algn="l">
              <a:lnSpc>
                <a:spcPct val="108333"/>
              </a:lnSpc>
              <a:spcBef>
                <a:spcPts val="0"/>
              </a:spcBef>
              <a:spcAft>
                <a:spcPts val="0"/>
              </a:spcAft>
              <a:buSzPts val="1400"/>
              <a:buNone/>
              <a:defRPr/>
            </a:lvl5pPr>
            <a:lvl6pPr lvl="5" algn="l">
              <a:lnSpc>
                <a:spcPct val="108333"/>
              </a:lnSpc>
              <a:spcBef>
                <a:spcPts val="0"/>
              </a:spcBef>
              <a:spcAft>
                <a:spcPts val="0"/>
              </a:spcAft>
              <a:buSzPts val="1400"/>
              <a:buNone/>
              <a:defRPr/>
            </a:lvl6pPr>
            <a:lvl7pPr lvl="6" algn="l">
              <a:lnSpc>
                <a:spcPct val="108333"/>
              </a:lnSpc>
              <a:spcBef>
                <a:spcPts val="0"/>
              </a:spcBef>
              <a:spcAft>
                <a:spcPts val="0"/>
              </a:spcAft>
              <a:buSzPts val="1400"/>
              <a:buNone/>
              <a:defRPr/>
            </a:lvl7pPr>
            <a:lvl8pPr lvl="7" algn="l">
              <a:lnSpc>
                <a:spcPct val="108333"/>
              </a:lnSpc>
              <a:spcBef>
                <a:spcPts val="0"/>
              </a:spcBef>
              <a:spcAft>
                <a:spcPts val="0"/>
              </a:spcAft>
              <a:buSzPts val="1400"/>
              <a:buNone/>
              <a:defRPr/>
            </a:lvl8pPr>
            <a:lvl9pPr lvl="8" algn="l">
              <a:lnSpc>
                <a:spcPct val="108333"/>
              </a:lnSpc>
              <a:spcBef>
                <a:spcPts val="0"/>
              </a:spcBef>
              <a:spcAft>
                <a:spcPts val="0"/>
              </a:spcAft>
              <a:buSzPts val="1400"/>
              <a:buNone/>
              <a:defRPr/>
            </a:lvl9pPr>
          </a:lstStyle>
          <a:p>
            <a:endParaRPr/>
          </a:p>
        </p:txBody>
      </p:sp>
      <p:sp>
        <p:nvSpPr>
          <p:cNvPr id="21" name="Google Shape;21;p2"/>
          <p:cNvSpPr txBox="1">
            <a:spLocks noGrp="1"/>
          </p:cNvSpPr>
          <p:nvPr>
            <p:ph type="body" idx="1"/>
          </p:nvPr>
        </p:nvSpPr>
        <p:spPr>
          <a:xfrm>
            <a:off x="420537" y="235670"/>
            <a:ext cx="8304363" cy="189781"/>
          </a:xfrm>
          <a:prstGeom prst="rect">
            <a:avLst/>
          </a:prstGeom>
          <a:noFill/>
          <a:ln>
            <a:noFill/>
          </a:ln>
        </p:spPr>
        <p:txBody>
          <a:bodyPr spcFirstLastPara="1" wrap="square" lIns="18000" tIns="0" rIns="0" bIns="0" anchor="t" anchorCtr="0">
            <a:noAutofit/>
          </a:bodyPr>
          <a:lstStyle>
            <a:lvl1pPr marL="457200" lvl="0" indent="-228600" algn="l">
              <a:spcBef>
                <a:spcPts val="0"/>
              </a:spcBef>
              <a:spcAft>
                <a:spcPts val="0"/>
              </a:spcAft>
              <a:buSzPts val="1000"/>
              <a:buNone/>
              <a:defRPr sz="1000" cap="none">
                <a:solidFill>
                  <a:srgbClr val="002060"/>
                </a:solidFill>
              </a:defRPr>
            </a:lvl1pPr>
            <a:lvl2pPr marL="914400" lvl="1" indent="-342900" algn="l">
              <a:spcBef>
                <a:spcPts val="450"/>
              </a:spcBef>
              <a:spcAft>
                <a:spcPts val="0"/>
              </a:spcAft>
              <a:buSzPts val="1800"/>
              <a:buChar char="›"/>
              <a:defRPr/>
            </a:lvl2pPr>
            <a:lvl3pPr marL="1371600" lvl="2" indent="-342900" algn="l">
              <a:spcBef>
                <a:spcPts val="450"/>
              </a:spcBef>
              <a:spcAft>
                <a:spcPts val="0"/>
              </a:spcAft>
              <a:buSzPts val="1800"/>
              <a:buChar char="›"/>
              <a:defRPr/>
            </a:lvl3pPr>
            <a:lvl4pPr marL="1828800" lvl="3" indent="-342900" algn="l">
              <a:spcBef>
                <a:spcPts val="450"/>
              </a:spcBef>
              <a:spcAft>
                <a:spcPts val="0"/>
              </a:spcAft>
              <a:buSzPts val="1800"/>
              <a:buChar char="›"/>
              <a:defRPr/>
            </a:lvl4pPr>
            <a:lvl5pPr marL="2286000" lvl="4" indent="-342900" algn="l">
              <a:spcBef>
                <a:spcPts val="450"/>
              </a:spcBef>
              <a:spcAft>
                <a:spcPts val="0"/>
              </a:spcAft>
              <a:buSzPts val="1800"/>
              <a:buChar char="›"/>
              <a:defRPr/>
            </a:lvl5pPr>
            <a:lvl6pPr marL="2743200" lvl="5" indent="-342900" algn="l">
              <a:spcBef>
                <a:spcPts val="45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2"/>
          <p:cNvSpPr txBox="1">
            <a:spLocks noGrp="1"/>
          </p:cNvSpPr>
          <p:nvPr>
            <p:ph type="body" idx="2"/>
          </p:nvPr>
        </p:nvSpPr>
        <p:spPr>
          <a:xfrm>
            <a:off x="419823" y="908389"/>
            <a:ext cx="8304360" cy="3495861"/>
          </a:xfrm>
          <a:prstGeom prst="rect">
            <a:avLst/>
          </a:prstGeom>
          <a:noFill/>
          <a:ln>
            <a:noFill/>
          </a:ln>
        </p:spPr>
        <p:txBody>
          <a:bodyPr spcFirstLastPara="1" wrap="square" lIns="0" tIns="0" rIns="0" bIns="0" anchor="t" anchorCtr="0">
            <a:noAutofit/>
          </a:bodyPr>
          <a:lstStyle>
            <a:lvl1pPr marL="457200" lvl="0" indent="-304800" algn="l">
              <a:spcBef>
                <a:spcPts val="0"/>
              </a:spcBef>
              <a:spcAft>
                <a:spcPts val="0"/>
              </a:spcAft>
              <a:buClr>
                <a:schemeClr val="accent3"/>
              </a:buClr>
              <a:buSzPts val="1200"/>
              <a:buFont typeface="Verdana"/>
              <a:buChar char="›"/>
              <a:defRPr>
                <a:solidFill>
                  <a:srgbClr val="002060"/>
                </a:solidFill>
              </a:defRPr>
            </a:lvl1pPr>
            <a:lvl2pPr marL="914400" lvl="1" indent="-292100" algn="l">
              <a:spcBef>
                <a:spcPts val="450"/>
              </a:spcBef>
              <a:spcAft>
                <a:spcPts val="0"/>
              </a:spcAft>
              <a:buClr>
                <a:schemeClr val="accent3"/>
              </a:buClr>
              <a:buSzPts val="1000"/>
              <a:buFont typeface="Verdana"/>
              <a:buChar char="›"/>
              <a:defRPr>
                <a:solidFill>
                  <a:srgbClr val="002060"/>
                </a:solidFill>
              </a:defRPr>
            </a:lvl2pPr>
            <a:lvl3pPr marL="1371600" lvl="2" indent="-285750" algn="l">
              <a:spcBef>
                <a:spcPts val="450"/>
              </a:spcBef>
              <a:spcAft>
                <a:spcPts val="0"/>
              </a:spcAft>
              <a:buClr>
                <a:schemeClr val="accent3"/>
              </a:buClr>
              <a:buSzPts val="900"/>
              <a:buFont typeface="Verdana"/>
              <a:buChar char="›"/>
              <a:defRPr>
                <a:solidFill>
                  <a:srgbClr val="002060"/>
                </a:solidFill>
              </a:defRPr>
            </a:lvl3pPr>
            <a:lvl4pPr marL="1828800" lvl="3" indent="-279400" algn="l">
              <a:spcBef>
                <a:spcPts val="450"/>
              </a:spcBef>
              <a:spcAft>
                <a:spcPts val="0"/>
              </a:spcAft>
              <a:buClr>
                <a:schemeClr val="accent3"/>
              </a:buClr>
              <a:buSzPts val="800"/>
              <a:buFont typeface="Verdana"/>
              <a:buChar char="›"/>
              <a:defRPr>
                <a:solidFill>
                  <a:srgbClr val="002060"/>
                </a:solidFill>
              </a:defRPr>
            </a:lvl4pPr>
            <a:lvl5pPr marL="2286000" lvl="4" indent="-279400" algn="l">
              <a:spcBef>
                <a:spcPts val="450"/>
              </a:spcBef>
              <a:spcAft>
                <a:spcPts val="0"/>
              </a:spcAft>
              <a:buClr>
                <a:schemeClr val="accent3"/>
              </a:buClr>
              <a:buSzPts val="800"/>
              <a:buFont typeface="Verdana"/>
              <a:buChar char="›"/>
              <a:defRPr>
                <a:solidFill>
                  <a:srgbClr val="002060"/>
                </a:solidFill>
              </a:defRPr>
            </a:lvl5pPr>
            <a:lvl6pPr marL="2743200" lvl="5" indent="-342900" algn="l">
              <a:spcBef>
                <a:spcPts val="45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 name="Google Shape;23;p2"/>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solidFill>
                  <a:srgbClr val="00206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
          <p:cNvSpPr txBox="1">
            <a:spLocks noGrp="1"/>
          </p:cNvSpPr>
          <p:nvPr>
            <p:ph type="ftr" idx="11"/>
          </p:nvPr>
        </p:nvSpPr>
        <p:spPr>
          <a:xfrm>
            <a:off x="717548" y="4727249"/>
            <a:ext cx="1957388" cy="68262"/>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solidFill>
                  <a:srgbClr val="00206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lvl1pPr marL="0" lvl="0"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1pPr>
            <a:lvl2pPr marL="0" lvl="1"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2pPr>
            <a:lvl3pPr marL="0" lvl="2"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3pPr>
            <a:lvl4pPr marL="0" lvl="3"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4pPr>
            <a:lvl5pPr marL="0" lvl="4"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5pPr>
            <a:lvl6pPr marL="0" lvl="5"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6pPr>
            <a:lvl7pPr marL="0" lvl="6"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7pPr>
            <a:lvl8pPr marL="0" lvl="7"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8pPr>
            <a:lvl9pPr marL="0" lvl="8" indent="0" algn="r">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n-US"/>
              <a:t>‹#›</a:t>
            </a:fld>
            <a:endParaRPr/>
          </a:p>
        </p:txBody>
      </p:sp>
      <p:pic>
        <p:nvPicPr>
          <p:cNvPr id="26" name="Google Shape;26;p2"/>
          <p:cNvPicPr preferRelativeResize="0"/>
          <p:nvPr/>
        </p:nvPicPr>
        <p:blipFill rotWithShape="1">
          <a:blip r:embed="rId2">
            <a:alphaModFix/>
          </a:blip>
          <a:srcRect/>
          <a:stretch/>
        </p:blipFill>
        <p:spPr>
          <a:xfrm>
            <a:off x="2674937" y="4556498"/>
            <a:ext cx="6334189" cy="442540"/>
          </a:xfrm>
          <a:prstGeom prst="rect">
            <a:avLst/>
          </a:prstGeom>
          <a:noFill/>
          <a:ln>
            <a:noFill/>
          </a:ln>
        </p:spPr>
      </p:pic>
      <p:pic>
        <p:nvPicPr>
          <p:cNvPr id="27" name="Google Shape;27;p2"/>
          <p:cNvPicPr preferRelativeResize="0"/>
          <p:nvPr/>
        </p:nvPicPr>
        <p:blipFill rotWithShape="1">
          <a:blip r:embed="rId3">
            <a:alphaModFix/>
          </a:blip>
          <a:srcRect/>
          <a:stretch/>
        </p:blipFill>
        <p:spPr>
          <a:xfrm>
            <a:off x="0" y="4199479"/>
            <a:ext cx="9009126" cy="450347"/>
          </a:xfrm>
          <a:prstGeom prst="rect">
            <a:avLst/>
          </a:prstGeom>
          <a:noFill/>
          <a:ln>
            <a:noFill/>
          </a:ln>
        </p:spPr>
      </p:pic>
      <p:pic>
        <p:nvPicPr>
          <p:cNvPr id="28" name="Google Shape;28;p2"/>
          <p:cNvPicPr preferRelativeResize="0"/>
          <p:nvPr/>
        </p:nvPicPr>
        <p:blipFill rotWithShape="1">
          <a:blip r:embed="rId4">
            <a:alphaModFix/>
          </a:blip>
          <a:srcRect/>
          <a:stretch/>
        </p:blipFill>
        <p:spPr>
          <a:xfrm>
            <a:off x="177800" y="4495350"/>
            <a:ext cx="762066" cy="97544"/>
          </a:xfrm>
          <a:prstGeom prst="rect">
            <a:avLst/>
          </a:prstGeom>
          <a:noFill/>
          <a:ln>
            <a:noFill/>
          </a:ln>
        </p:spPr>
      </p:pic>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
        <p:cNvGrpSpPr/>
        <p:nvPr/>
      </p:nvGrpSpPr>
      <p:grpSpPr>
        <a:xfrm>
          <a:off x="0" y="0"/>
          <a:ext cx="0" cy="0"/>
          <a:chOff x="0" y="0"/>
          <a:chExt cx="0" cy="0"/>
        </a:xfrm>
      </p:grpSpPr>
      <p:sp>
        <p:nvSpPr>
          <p:cNvPr id="12" name="Google Shape;12;p1"/>
          <p:cNvSpPr txBox="1">
            <a:spLocks noGrp="1"/>
          </p:cNvSpPr>
          <p:nvPr>
            <p:ph type="title"/>
          </p:nvPr>
        </p:nvSpPr>
        <p:spPr>
          <a:xfrm>
            <a:off x="419100" y="612775"/>
            <a:ext cx="8305800" cy="676275"/>
          </a:xfrm>
          <a:prstGeom prst="rect">
            <a:avLst/>
          </a:prstGeom>
          <a:noFill/>
          <a:ln>
            <a:noFill/>
          </a:ln>
        </p:spPr>
        <p:txBody>
          <a:bodyPr spcFirstLastPara="1" wrap="square" lIns="0" tIns="0" rIns="0" bIns="36000" anchor="t" anchorCtr="0">
            <a:noAutofit/>
          </a:bodyPr>
          <a:lstStyle>
            <a:lvl1pPr marR="0" lvl="0"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1pPr>
            <a:lvl2pPr marR="0" lvl="1"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2pPr>
            <a:lvl3pPr marR="0" lvl="2"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3pPr>
            <a:lvl4pPr marR="0" lvl="3"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4pPr>
            <a:lvl5pPr marR="0" lvl="4"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5pPr>
            <a:lvl6pPr marR="0" lvl="5"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6pPr>
            <a:lvl7pPr marR="0" lvl="6"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7pPr>
            <a:lvl8pPr marR="0" lvl="7"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8pPr>
            <a:lvl9pPr marR="0" lvl="8" algn="l" rtl="0">
              <a:lnSpc>
                <a:spcPct val="108333"/>
              </a:lnSpc>
              <a:spcBef>
                <a:spcPts val="0"/>
              </a:spcBef>
              <a:spcAft>
                <a:spcPts val="0"/>
              </a:spcAft>
              <a:buSzPts val="1400"/>
              <a:buNone/>
              <a:defRPr sz="1800" b="0" i="0" u="none" strike="noStrike" cap="none">
                <a:solidFill>
                  <a:srgbClr val="002060"/>
                </a:solidFill>
                <a:latin typeface="Verdana"/>
                <a:ea typeface="Verdana"/>
                <a:cs typeface="Verdana"/>
                <a:sym typeface="Verdana"/>
              </a:defRPr>
            </a:lvl9pPr>
          </a:lstStyle>
          <a:p>
            <a:endParaRPr/>
          </a:p>
        </p:txBody>
      </p:sp>
      <p:sp>
        <p:nvSpPr>
          <p:cNvPr id="13" name="Google Shape;13;p1"/>
          <p:cNvSpPr txBox="1">
            <a:spLocks noGrp="1"/>
          </p:cNvSpPr>
          <p:nvPr>
            <p:ph type="body" idx="1"/>
          </p:nvPr>
        </p:nvSpPr>
        <p:spPr>
          <a:xfrm>
            <a:off x="419100" y="1443038"/>
            <a:ext cx="8305800" cy="2881312"/>
          </a:xfrm>
          <a:prstGeom prst="rect">
            <a:avLst/>
          </a:prstGeom>
          <a:noFill/>
          <a:ln>
            <a:noFill/>
          </a:ln>
        </p:spPr>
        <p:txBody>
          <a:bodyPr spcFirstLastPara="1" wrap="square" lIns="0" tIns="0" rIns="0" bIns="0" anchor="t" anchorCtr="0">
            <a:noAutofit/>
          </a:bodyPr>
          <a:lstStyle>
            <a:lvl1pPr marL="457200" marR="0" lvl="0" indent="-304800" algn="l" rtl="0">
              <a:spcBef>
                <a:spcPts val="0"/>
              </a:spcBef>
              <a:spcAft>
                <a:spcPts val="0"/>
              </a:spcAft>
              <a:buClr>
                <a:srgbClr val="F04E2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spcBef>
                <a:spcPts val="450"/>
              </a:spcBef>
              <a:spcAft>
                <a:spcPts val="0"/>
              </a:spcAft>
              <a:buClr>
                <a:srgbClr val="F04E2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spcBef>
                <a:spcPts val="450"/>
              </a:spcBef>
              <a:spcAft>
                <a:spcPts val="0"/>
              </a:spcAft>
              <a:buClr>
                <a:srgbClr val="F04E2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spcBef>
                <a:spcPts val="450"/>
              </a:spcBef>
              <a:spcAft>
                <a:spcPts val="0"/>
              </a:spcAft>
              <a:buClr>
                <a:srgbClr val="F04E2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spcBef>
                <a:spcPts val="450"/>
              </a:spcBef>
              <a:spcAft>
                <a:spcPts val="0"/>
              </a:spcAft>
              <a:buClr>
                <a:srgbClr val="F04E2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23850" algn="l" rtl="0">
              <a:spcBef>
                <a:spcPts val="450"/>
              </a:spcBef>
              <a:spcAft>
                <a:spcPts val="0"/>
              </a:spcAft>
              <a:buClr>
                <a:schemeClr val="dk1"/>
              </a:buClr>
              <a:buSzPts val="1500"/>
              <a:buFont typeface="Arial"/>
              <a:buChar char="•"/>
              <a:defRPr sz="1500" b="0" i="0" u="none" strike="noStrike" cap="none">
                <a:solidFill>
                  <a:schemeClr val="dk1"/>
                </a:solidFill>
                <a:latin typeface="Verdana"/>
                <a:ea typeface="Verdana"/>
                <a:cs typeface="Verdana"/>
                <a:sym typeface="Verdana"/>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Verdana"/>
                <a:ea typeface="Verdana"/>
                <a:cs typeface="Verdana"/>
                <a:sym typeface="Verdana"/>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Verdana"/>
                <a:ea typeface="Verdana"/>
                <a:cs typeface="Verdana"/>
                <a:sym typeface="Verdana"/>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Verdana"/>
                <a:ea typeface="Verdana"/>
                <a:cs typeface="Verdana"/>
                <a:sym typeface="Verdana"/>
              </a:defRPr>
            </a:lvl9pPr>
          </a:lstStyle>
          <a:p>
            <a:endParaRPr/>
          </a:p>
        </p:txBody>
      </p:sp>
      <p:sp>
        <p:nvSpPr>
          <p:cNvPr id="14" name="Google Shape;14;p1"/>
          <p:cNvSpPr txBox="1">
            <a:spLocks noGrp="1"/>
          </p:cNvSpPr>
          <p:nvPr>
            <p:ph type="dt" idx="10"/>
          </p:nvPr>
        </p:nvSpPr>
        <p:spPr>
          <a:xfrm>
            <a:off x="717550" y="4552950"/>
            <a:ext cx="1957388" cy="66675"/>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SzPts val="1400"/>
              <a:buNone/>
              <a:defRPr sz="450" b="0" i="0" u="none" strike="noStrike" cap="none">
                <a:solidFill>
                  <a:srgbClr val="002060"/>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 name="Google Shape;15;p1"/>
          <p:cNvSpPr txBox="1">
            <a:spLocks noGrp="1"/>
          </p:cNvSpPr>
          <p:nvPr>
            <p:ph type="ftr" idx="11"/>
          </p:nvPr>
        </p:nvSpPr>
        <p:spPr>
          <a:xfrm>
            <a:off x="717550" y="4646613"/>
            <a:ext cx="1957388" cy="68262"/>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SzPts val="1400"/>
              <a:buNone/>
              <a:defRPr sz="450" b="0" i="0" u="none" strike="noStrike" cap="none">
                <a:solidFill>
                  <a:srgbClr val="002060"/>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6" name="Google Shape;16;p1"/>
          <p:cNvSpPr txBox="1">
            <a:spLocks noGrp="1"/>
          </p:cNvSpPr>
          <p:nvPr>
            <p:ph type="sldNum" idx="12"/>
          </p:nvPr>
        </p:nvSpPr>
        <p:spPr>
          <a:xfrm>
            <a:off x="177800" y="4473575"/>
            <a:ext cx="409575" cy="379413"/>
          </a:xfrm>
          <a:prstGeom prst="rect">
            <a:avLst/>
          </a:prstGeom>
          <a:noFill/>
          <a:ln>
            <a:noFill/>
          </a:ln>
        </p:spPr>
        <p:txBody>
          <a:bodyPr spcFirstLastPara="1" wrap="square" lIns="0" tIns="0" rIns="0" bIns="0" anchor="ctr" anchorCtr="0">
            <a:noAutofit/>
          </a:bodyPr>
          <a:lstStyle>
            <a:lvl1pPr marL="0" marR="0" lvl="0"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1pPr>
            <a:lvl2pPr marL="0" marR="0" lvl="1"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2pPr>
            <a:lvl3pPr marL="0" marR="0" lvl="2"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3pPr>
            <a:lvl4pPr marL="0" marR="0" lvl="3"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4pPr>
            <a:lvl5pPr marL="0" marR="0" lvl="4"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5pPr>
            <a:lvl6pPr marL="0" marR="0" lvl="5"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6pPr>
            <a:lvl7pPr marL="0" marR="0" lvl="6"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7pPr>
            <a:lvl8pPr marL="0" marR="0" lvl="7"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8pPr>
            <a:lvl9pPr marL="0" marR="0" lvl="8" indent="0" algn="r" rtl="0">
              <a:lnSpc>
                <a:spcPct val="64285"/>
              </a:lnSpc>
              <a:spcBef>
                <a:spcPts val="0"/>
              </a:spcBef>
              <a:spcAft>
                <a:spcPts val="0"/>
              </a:spcAft>
              <a:buNone/>
              <a:defRPr sz="700" b="0" i="0" u="none" strike="noStrike" cap="none">
                <a:solidFill>
                  <a:schemeClr val="dk2"/>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Lst>
  <p:transition spd="med">
    <p:fad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3"/>
          <p:cNvSpPr txBox="1">
            <a:spLocks noGrp="1"/>
          </p:cNvSpPr>
          <p:nvPr>
            <p:ph type="title"/>
          </p:nvPr>
        </p:nvSpPr>
        <p:spPr>
          <a:xfrm>
            <a:off x="419100" y="409498"/>
            <a:ext cx="8305800" cy="406556"/>
          </a:xfrm>
          <a:prstGeom prst="rect">
            <a:avLst/>
          </a:prstGeom>
          <a:noFill/>
          <a:ln>
            <a:noFill/>
          </a:ln>
        </p:spPr>
        <p:txBody>
          <a:bodyPr spcFirstLastPara="1" wrap="square" lIns="0" tIns="0" rIns="0" bIns="36000" anchor="t" anchorCtr="0">
            <a:noAutofit/>
          </a:bodyPr>
          <a:lstStyle/>
          <a:p>
            <a:pPr marL="0" lvl="0" indent="0" algn="ctr" rtl="0">
              <a:lnSpc>
                <a:spcPct val="108333"/>
              </a:lnSpc>
              <a:spcBef>
                <a:spcPts val="0"/>
              </a:spcBef>
              <a:spcAft>
                <a:spcPts val="0"/>
              </a:spcAft>
              <a:buNone/>
            </a:pPr>
            <a:r>
              <a:rPr lang="en-US" b="1" dirty="0">
                <a:latin typeface="Tahoma" panose="020B0604030504040204" pitchFamily="34" charset="0"/>
                <a:ea typeface="Tahoma" panose="020B0604030504040204" pitchFamily="34" charset="0"/>
                <a:cs typeface="Tahoma" panose="020B0604030504040204" pitchFamily="34" charset="0"/>
                <a:sym typeface="Tahoma"/>
              </a:rPr>
              <a:t>IPF5: Sub-Project WB17-MNE-TRA-03</a:t>
            </a:r>
            <a:endParaRPr b="1" dirty="0">
              <a:latin typeface="Tahoma" panose="020B0604030504040204" pitchFamily="34" charset="0"/>
              <a:ea typeface="Tahoma" panose="020B0604030504040204" pitchFamily="34" charset="0"/>
              <a:cs typeface="Tahoma" panose="020B0604030504040204" pitchFamily="34" charset="0"/>
              <a:sym typeface="Tahoma"/>
            </a:endParaRPr>
          </a:p>
        </p:txBody>
      </p:sp>
      <p:sp>
        <p:nvSpPr>
          <p:cNvPr id="34" name="Google Shape;34;p3"/>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endParaRPr dirty="0">
              <a:latin typeface="Tahoma"/>
              <a:ea typeface="Tahoma"/>
              <a:cs typeface="Tahoma"/>
              <a:sym typeface="Tahoma"/>
            </a:endParaRPr>
          </a:p>
        </p:txBody>
      </p:sp>
      <p:sp>
        <p:nvSpPr>
          <p:cNvPr id="35" name="Google Shape;35;p3"/>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a:t>
            </a:fld>
            <a:endParaRPr/>
          </a:p>
        </p:txBody>
      </p:sp>
      <p:sp>
        <p:nvSpPr>
          <p:cNvPr id="36" name="Google Shape;36;p3"/>
          <p:cNvSpPr txBox="1">
            <a:spLocks noGrp="1"/>
          </p:cNvSpPr>
          <p:nvPr>
            <p:ph type="body" idx="1"/>
          </p:nvPr>
        </p:nvSpPr>
        <p:spPr>
          <a:xfrm>
            <a:off x="419100" y="17920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endParaRPr dirty="0"/>
          </a:p>
        </p:txBody>
      </p:sp>
      <p:sp>
        <p:nvSpPr>
          <p:cNvPr id="37" name="Google Shape;37;p3"/>
          <p:cNvSpPr txBox="1">
            <a:spLocks noGrp="1"/>
          </p:cNvSpPr>
          <p:nvPr>
            <p:ph type="body" idx="2"/>
          </p:nvPr>
        </p:nvSpPr>
        <p:spPr>
          <a:xfrm>
            <a:off x="419100" y="1254264"/>
            <a:ext cx="8305800" cy="2634971"/>
          </a:xfrm>
          <a:prstGeom prst="rect">
            <a:avLst/>
          </a:prstGeom>
          <a:noFill/>
          <a:ln>
            <a:noFill/>
          </a:ln>
        </p:spPr>
        <p:txBody>
          <a:bodyPr spcFirstLastPara="1" wrap="square" lIns="0" tIns="0" rIns="0" bIns="0" anchor="t" anchorCtr="0">
            <a:noAutofit/>
          </a:bodyPr>
          <a:lstStyle/>
          <a:p>
            <a:pPr marL="180975" lvl="0" indent="-180975" algn="ctr" rtl="0">
              <a:spcBef>
                <a:spcPts val="0"/>
              </a:spcBef>
              <a:spcAft>
                <a:spcPts val="0"/>
              </a:spcAft>
              <a:buClr>
                <a:srgbClr val="F04E23"/>
              </a:buClr>
              <a:buSzPts val="1600"/>
              <a:buFont typeface="Verdana"/>
              <a:buNone/>
            </a:pPr>
            <a:endParaRPr sz="1600" b="1"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200"/>
              <a:buNone/>
            </a:pPr>
            <a:endParaRPr b="1"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None/>
            </a:pPr>
            <a:r>
              <a:rPr lang="en-US" sz="1600" b="1" dirty="0">
                <a:latin typeface="Tahoma" panose="020B0604030504040204" pitchFamily="34" charset="0"/>
                <a:ea typeface="Tahoma" panose="020B0604030504040204" pitchFamily="34" charset="0"/>
                <a:cs typeface="Tahoma" panose="020B0604030504040204" pitchFamily="34" charset="0"/>
              </a:rPr>
              <a:t>Technical assistance for the preparation of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None/>
            </a:pPr>
            <a:r>
              <a:rPr lang="en-US" sz="1600" b="1" dirty="0">
                <a:latin typeface="Tahoma" panose="020B0604030504040204" pitchFamily="34" charset="0"/>
                <a:ea typeface="Tahoma" panose="020B0604030504040204" pitchFamily="34" charset="0"/>
                <a:cs typeface="Tahoma" panose="020B0604030504040204" pitchFamily="34" charset="0"/>
              </a:rPr>
              <a:t>Preliminary Design and Environmental and Social Impact Assessment (ESIA)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None/>
            </a:pPr>
            <a:r>
              <a:rPr lang="en-US" sz="1600" b="1" dirty="0">
                <a:latin typeface="Tahoma" panose="020B0604030504040204" pitchFamily="34" charset="0"/>
                <a:ea typeface="Tahoma" panose="020B0604030504040204" pitchFamily="34" charset="0"/>
                <a:cs typeface="Tahoma" panose="020B0604030504040204" pitchFamily="34" charset="0"/>
              </a:rPr>
              <a:t>for the bypass Podgorica (</a:t>
            </a:r>
            <a:r>
              <a:rPr lang="en-US" sz="1600" b="1" dirty="0" err="1">
                <a:latin typeface="Tahoma" panose="020B0604030504040204" pitchFamily="34" charset="0"/>
                <a:ea typeface="Tahoma" panose="020B0604030504040204" pitchFamily="34" charset="0"/>
                <a:cs typeface="Tahoma" panose="020B0604030504040204" pitchFamily="34" charset="0"/>
              </a:rPr>
              <a:t>Smokovac-Tolosi-Farmaci</a:t>
            </a:r>
            <a:r>
              <a:rPr lang="en-US" sz="1600" b="1" dirty="0">
                <a:latin typeface="Tahoma" panose="020B0604030504040204" pitchFamily="34" charset="0"/>
                <a:ea typeface="Tahoma" panose="020B0604030504040204" pitchFamily="34" charset="0"/>
                <a:cs typeface="Tahoma" panose="020B0604030504040204" pitchFamily="34" charset="0"/>
              </a:rPr>
              <a:t>)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None/>
            </a:pPr>
            <a:r>
              <a:rPr lang="en-US" sz="1600" b="1" dirty="0">
                <a:latin typeface="Tahoma" panose="020B0604030504040204" pitchFamily="34" charset="0"/>
                <a:ea typeface="Tahoma" panose="020B0604030504040204" pitchFamily="34" charset="0"/>
                <a:cs typeface="Tahoma" panose="020B0604030504040204" pitchFamily="34" charset="0"/>
              </a:rPr>
              <a:t>of Bar-</a:t>
            </a:r>
            <a:r>
              <a:rPr lang="en-US" sz="1600" b="1" dirty="0" err="1">
                <a:latin typeface="Tahoma" panose="020B0604030504040204" pitchFamily="34" charset="0"/>
                <a:ea typeface="Tahoma" panose="020B0604030504040204" pitchFamily="34" charset="0"/>
                <a:cs typeface="Tahoma" panose="020B0604030504040204" pitchFamily="34" charset="0"/>
              </a:rPr>
              <a:t>Boljare</a:t>
            </a:r>
            <a:r>
              <a:rPr lang="en-US" sz="1600" b="1" dirty="0">
                <a:latin typeface="Tahoma" panose="020B0604030504040204" pitchFamily="34" charset="0"/>
                <a:ea typeface="Tahoma" panose="020B0604030504040204" pitchFamily="34" charset="0"/>
                <a:cs typeface="Tahoma" panose="020B0604030504040204" pitchFamily="34" charset="0"/>
              </a:rPr>
              <a:t> highway (SEETO Road Route 4)</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None/>
            </a:pPr>
            <a:r>
              <a:rPr lang="en-US" sz="1600" b="1" dirty="0">
                <a:latin typeface="Tahoma" panose="020B0604030504040204" pitchFamily="34" charset="0"/>
                <a:ea typeface="Tahoma" panose="020B0604030504040204" pitchFamily="34" charset="0"/>
                <a:cs typeface="Tahoma" panose="020B0604030504040204" pitchFamily="34" charset="0"/>
              </a:rPr>
              <a:t>Scoping report</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ctr" rtl="0">
              <a:spcBef>
                <a:spcPts val="450"/>
              </a:spcBef>
              <a:spcAft>
                <a:spcPts val="0"/>
              </a:spcAft>
              <a:buClr>
                <a:srgbClr val="F04E23"/>
              </a:buClr>
              <a:buSzPts val="1600"/>
              <a:buFont typeface="Verdana"/>
              <a:buNone/>
            </a:pPr>
            <a:endParaRPr sz="1600"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180975" algn="ctr" rtl="0">
              <a:spcBef>
                <a:spcPts val="450"/>
              </a:spcBef>
              <a:spcAft>
                <a:spcPts val="0"/>
              </a:spcAft>
              <a:buClr>
                <a:srgbClr val="F04E23"/>
              </a:buClr>
              <a:buSzPts val="1600"/>
              <a:buFont typeface="Verdana"/>
              <a:buNone/>
            </a:pPr>
            <a:endParaRPr sz="1600"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10</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sr-Latn-ME" sz="1400" b="1" dirty="0">
                <a:latin typeface="Tahoma" panose="020B0604030504040204" pitchFamily="34" charset="0"/>
                <a:ea typeface="Tahoma" panose="020B0604030504040204" pitchFamily="34" charset="0"/>
                <a:cs typeface="Tahoma" panose="020B0604030504040204" pitchFamily="34" charset="0"/>
                <a:sym typeface="Tahoma"/>
              </a:rPr>
              <a:t>Tunnels</a:t>
            </a:r>
            <a:endParaRPr lang="sr-Latn-ME" sz="1400" dirty="0">
              <a:effectLst/>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sr-Latn-ME"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graphicFrame>
        <p:nvGraphicFramePr>
          <p:cNvPr id="3" name="Table 2">
            <a:extLst>
              <a:ext uri="{FF2B5EF4-FFF2-40B4-BE49-F238E27FC236}">
                <a16:creationId xmlns:a16="http://schemas.microsoft.com/office/drawing/2014/main" id="{5BBF8BDD-30A6-4673-9BBD-A1ED604C4A2B}"/>
              </a:ext>
            </a:extLst>
          </p:cNvPr>
          <p:cNvGraphicFramePr>
            <a:graphicFrameLocks noGrp="1"/>
          </p:cNvGraphicFramePr>
          <p:nvPr>
            <p:extLst>
              <p:ext uri="{D42A27DB-BD31-4B8C-83A1-F6EECF244321}">
                <p14:modId xmlns:p14="http://schemas.microsoft.com/office/powerpoint/2010/main" val="892930126"/>
              </p:ext>
            </p:extLst>
          </p:nvPr>
        </p:nvGraphicFramePr>
        <p:xfrm>
          <a:off x="1578322" y="1460090"/>
          <a:ext cx="6009724" cy="2455608"/>
        </p:xfrm>
        <a:graphic>
          <a:graphicData uri="http://schemas.openxmlformats.org/drawingml/2006/table">
            <a:tbl>
              <a:tblPr firstRow="1" firstCol="1" bandRow="1">
                <a:tableStyleId>{5C22544A-7EE6-4342-B048-85BDC9FD1C3A}</a:tableStyleId>
              </a:tblPr>
              <a:tblGrid>
                <a:gridCol w="724392">
                  <a:extLst>
                    <a:ext uri="{9D8B030D-6E8A-4147-A177-3AD203B41FA5}">
                      <a16:colId xmlns:a16="http://schemas.microsoft.com/office/drawing/2014/main" val="2394224939"/>
                    </a:ext>
                  </a:extLst>
                </a:gridCol>
                <a:gridCol w="764400">
                  <a:extLst>
                    <a:ext uri="{9D8B030D-6E8A-4147-A177-3AD203B41FA5}">
                      <a16:colId xmlns:a16="http://schemas.microsoft.com/office/drawing/2014/main" val="3104667894"/>
                    </a:ext>
                  </a:extLst>
                </a:gridCol>
                <a:gridCol w="764400">
                  <a:extLst>
                    <a:ext uri="{9D8B030D-6E8A-4147-A177-3AD203B41FA5}">
                      <a16:colId xmlns:a16="http://schemas.microsoft.com/office/drawing/2014/main" val="3191547932"/>
                    </a:ext>
                  </a:extLst>
                </a:gridCol>
                <a:gridCol w="674685">
                  <a:extLst>
                    <a:ext uri="{9D8B030D-6E8A-4147-A177-3AD203B41FA5}">
                      <a16:colId xmlns:a16="http://schemas.microsoft.com/office/drawing/2014/main" val="3285002747"/>
                    </a:ext>
                  </a:extLst>
                </a:gridCol>
                <a:gridCol w="1374829">
                  <a:extLst>
                    <a:ext uri="{9D8B030D-6E8A-4147-A177-3AD203B41FA5}">
                      <a16:colId xmlns:a16="http://schemas.microsoft.com/office/drawing/2014/main" val="1422311953"/>
                    </a:ext>
                  </a:extLst>
                </a:gridCol>
                <a:gridCol w="1707018">
                  <a:extLst>
                    <a:ext uri="{9D8B030D-6E8A-4147-A177-3AD203B41FA5}">
                      <a16:colId xmlns:a16="http://schemas.microsoft.com/office/drawing/2014/main" val="127900779"/>
                    </a:ext>
                  </a:extLst>
                </a:gridCol>
              </a:tblGrid>
              <a:tr h="413144">
                <a:tc rowSpan="2">
                  <a:txBody>
                    <a:bodyPr/>
                    <a:lstStyle/>
                    <a:p>
                      <a:pPr algn="ctr">
                        <a:lnSpc>
                          <a:spcPts val="1200"/>
                        </a:lnSpc>
                        <a:spcBef>
                          <a:spcPts val="600"/>
                        </a:spcBef>
                        <a:spcAft>
                          <a:spcPts val="600"/>
                        </a:spcAft>
                      </a:pPr>
                      <a:r>
                        <a:rPr lang="en-GB" sz="1000" dirty="0">
                          <a:effectLst/>
                        </a:rPr>
                        <a:t>Ref. </a:t>
                      </a:r>
                      <a:endParaRPr lang="en-US" sz="1000" dirty="0">
                        <a:effectLst/>
                      </a:endParaRPr>
                    </a:p>
                    <a:p>
                      <a:pPr algn="ctr">
                        <a:lnSpc>
                          <a:spcPts val="1200"/>
                        </a:lnSpc>
                        <a:spcBef>
                          <a:spcPts val="600"/>
                        </a:spcBef>
                        <a:spcAft>
                          <a:spcPts val="600"/>
                        </a:spcAft>
                      </a:pPr>
                      <a:r>
                        <a:rPr lang="en-GB" sz="1000" dirty="0">
                          <a:effectLst/>
                        </a:rPr>
                        <a:t>No</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gridSpan="2">
                  <a:txBody>
                    <a:bodyPr/>
                    <a:lstStyle/>
                    <a:p>
                      <a:pPr algn="ctr">
                        <a:lnSpc>
                          <a:spcPts val="1200"/>
                        </a:lnSpc>
                        <a:spcBef>
                          <a:spcPts val="600"/>
                        </a:spcBef>
                        <a:spcAft>
                          <a:spcPts val="600"/>
                        </a:spcAft>
                      </a:pPr>
                      <a:r>
                        <a:rPr lang="en-GB" sz="1000" dirty="0">
                          <a:effectLst/>
                        </a:rPr>
                        <a:t>Chainage</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rgbClr val="5B9BD5"/>
                    </a:solidFill>
                  </a:tcPr>
                </a:tc>
                <a:tc hMerge="1">
                  <a:txBody>
                    <a:bodyPr/>
                    <a:lstStyle/>
                    <a:p>
                      <a:endParaRPr lang="en-US"/>
                    </a:p>
                  </a:txBody>
                  <a:tcPr/>
                </a:tc>
                <a:tc rowSpan="2">
                  <a:txBody>
                    <a:bodyPr/>
                    <a:lstStyle/>
                    <a:p>
                      <a:pPr algn="ctr">
                        <a:lnSpc>
                          <a:spcPts val="1200"/>
                        </a:lnSpc>
                        <a:spcBef>
                          <a:spcPts val="600"/>
                        </a:spcBef>
                        <a:spcAft>
                          <a:spcPts val="600"/>
                        </a:spcAft>
                      </a:pPr>
                      <a:r>
                        <a:rPr lang="en-GB" sz="1000">
                          <a:effectLst/>
                        </a:rPr>
                        <a:t>Code</a:t>
                      </a:r>
                      <a:endParaRPr lang="en-US" sz="1000">
                        <a:effectLst/>
                      </a:endParaRPr>
                    </a:p>
                    <a:p>
                      <a:pPr algn="ctr">
                        <a:lnSpc>
                          <a:spcPts val="1200"/>
                        </a:lnSpc>
                        <a:spcBef>
                          <a:spcPts val="600"/>
                        </a:spcBef>
                        <a:spcAft>
                          <a:spcPts val="600"/>
                        </a:spcAft>
                      </a:pPr>
                      <a:r>
                        <a:rPr lang="en-GB" sz="1000">
                          <a:effectLst/>
                        </a:rPr>
                        <a:t>Name</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rowSpan="2">
                  <a:txBody>
                    <a:bodyPr/>
                    <a:lstStyle/>
                    <a:p>
                      <a:pPr algn="ctr">
                        <a:lnSpc>
                          <a:spcPts val="1200"/>
                        </a:lnSpc>
                        <a:spcBef>
                          <a:spcPts val="600"/>
                        </a:spcBef>
                        <a:spcAft>
                          <a:spcPts val="600"/>
                        </a:spcAft>
                      </a:pPr>
                      <a:r>
                        <a:rPr lang="en-GB" sz="1000">
                          <a:effectLst/>
                        </a:rPr>
                        <a:t>Name</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rowSpan="2">
                  <a:txBody>
                    <a:bodyPr/>
                    <a:lstStyle/>
                    <a:p>
                      <a:pPr algn="ctr">
                        <a:lnSpc>
                          <a:spcPts val="1200"/>
                        </a:lnSpc>
                        <a:spcBef>
                          <a:spcPts val="600"/>
                        </a:spcBef>
                        <a:spcAft>
                          <a:spcPts val="600"/>
                        </a:spcAft>
                      </a:pPr>
                      <a:r>
                        <a:rPr lang="en-GB" sz="1000" dirty="0">
                          <a:effectLst/>
                        </a:rPr>
                        <a:t>Total Length (m) </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extLst>
                  <a:ext uri="{0D108BD9-81ED-4DB2-BD59-A6C34878D82A}">
                    <a16:rowId xmlns:a16="http://schemas.microsoft.com/office/drawing/2014/main" val="1759427834"/>
                  </a:ext>
                </a:extLst>
              </a:tr>
              <a:tr h="328253">
                <a:tc vMerge="1">
                  <a:txBody>
                    <a:bodyPr/>
                    <a:lstStyle/>
                    <a:p>
                      <a:endParaRPr lang="en-US"/>
                    </a:p>
                  </a:txBody>
                  <a:tcPr/>
                </a:tc>
                <a:tc>
                  <a:txBody>
                    <a:bodyPr/>
                    <a:lstStyle/>
                    <a:p>
                      <a:pPr algn="ctr">
                        <a:lnSpc>
                          <a:spcPts val="1200"/>
                        </a:lnSpc>
                        <a:spcBef>
                          <a:spcPts val="600"/>
                        </a:spcBef>
                        <a:spcAft>
                          <a:spcPts val="600"/>
                        </a:spcAft>
                      </a:pPr>
                      <a:r>
                        <a:rPr lang="en-GB" sz="1000" dirty="0">
                          <a:effectLst/>
                        </a:rPr>
                        <a:t>From</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rgbClr val="5B9BD5"/>
                    </a:solidFill>
                  </a:tcPr>
                </a:tc>
                <a:tc>
                  <a:txBody>
                    <a:bodyPr/>
                    <a:lstStyle/>
                    <a:p>
                      <a:pPr algn="ctr">
                        <a:lnSpc>
                          <a:spcPts val="1200"/>
                        </a:lnSpc>
                        <a:spcBef>
                          <a:spcPts val="600"/>
                        </a:spcBef>
                        <a:spcAft>
                          <a:spcPts val="600"/>
                        </a:spcAft>
                      </a:pPr>
                      <a:r>
                        <a:rPr lang="en-GB" sz="1000" dirty="0">
                          <a:effectLst/>
                        </a:rPr>
                        <a:t>To</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rgbClr val="5B9BD5"/>
                    </a:solidFill>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368121366"/>
                  </a:ext>
                </a:extLst>
              </a:tr>
              <a:tr h="364726">
                <a:tc>
                  <a:txBody>
                    <a:bodyPr/>
                    <a:lstStyle/>
                    <a:p>
                      <a:pPr algn="ctr">
                        <a:lnSpc>
                          <a:spcPts val="1200"/>
                        </a:lnSpc>
                        <a:spcBef>
                          <a:spcPts val="600"/>
                        </a:spcBef>
                        <a:spcAft>
                          <a:spcPts val="600"/>
                        </a:spcAft>
                      </a:pPr>
                      <a:r>
                        <a:rPr lang="en-GB" sz="1000" dirty="0">
                          <a:effectLst/>
                        </a:rPr>
                        <a:t>1a</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ts val="1200"/>
                        </a:lnSpc>
                        <a:spcBef>
                          <a:spcPts val="600"/>
                        </a:spcBef>
                        <a:spcAft>
                          <a:spcPts val="600"/>
                        </a:spcAft>
                      </a:pPr>
                      <a:r>
                        <a:rPr lang="en-GB" sz="1000">
                          <a:effectLst/>
                        </a:rPr>
                        <a:t>4+980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6+470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TN1-L</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dirty="0" err="1">
                          <a:effectLst/>
                        </a:rPr>
                        <a:t>Zelenika</a:t>
                      </a:r>
                      <a:r>
                        <a:rPr lang="en-GB" sz="1000" dirty="0">
                          <a:effectLst/>
                        </a:rPr>
                        <a:t> Tunnel - Left</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1,490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81147216"/>
                  </a:ext>
                </a:extLst>
              </a:tr>
              <a:tr h="364726">
                <a:tc>
                  <a:txBody>
                    <a:bodyPr/>
                    <a:lstStyle/>
                    <a:p>
                      <a:pPr algn="ctr">
                        <a:lnSpc>
                          <a:spcPts val="1200"/>
                        </a:lnSpc>
                        <a:spcBef>
                          <a:spcPts val="600"/>
                        </a:spcBef>
                        <a:spcAft>
                          <a:spcPts val="600"/>
                        </a:spcAft>
                      </a:pPr>
                      <a:r>
                        <a:rPr lang="en-GB" sz="1000" dirty="0">
                          <a:effectLst/>
                        </a:rPr>
                        <a:t>1b</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ts val="1200"/>
                        </a:lnSpc>
                        <a:spcBef>
                          <a:spcPts val="600"/>
                        </a:spcBef>
                        <a:spcAft>
                          <a:spcPts val="600"/>
                        </a:spcAft>
                      </a:pPr>
                      <a:r>
                        <a:rPr lang="en-GB" sz="1000">
                          <a:effectLst/>
                        </a:rPr>
                        <a:t>4+944</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6+470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TN1-R</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Zelenika Tunnel - Right</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1,526</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08997378"/>
                  </a:ext>
                </a:extLst>
              </a:tr>
              <a:tr h="328253">
                <a:tc>
                  <a:txBody>
                    <a:bodyPr/>
                    <a:lstStyle/>
                    <a:p>
                      <a:pPr algn="ctr">
                        <a:lnSpc>
                          <a:spcPts val="1200"/>
                        </a:lnSpc>
                        <a:spcBef>
                          <a:spcPts val="600"/>
                        </a:spcBef>
                        <a:spcAft>
                          <a:spcPts val="600"/>
                        </a:spcAft>
                      </a:pPr>
                      <a:r>
                        <a:rPr lang="en-GB" sz="1000" dirty="0">
                          <a:effectLst/>
                        </a:rPr>
                        <a:t>2a</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ts val="1200"/>
                        </a:lnSpc>
                        <a:spcBef>
                          <a:spcPts val="600"/>
                        </a:spcBef>
                        <a:spcAft>
                          <a:spcPts val="600"/>
                        </a:spcAft>
                      </a:pPr>
                      <a:r>
                        <a:rPr lang="en-GB" sz="1000">
                          <a:effectLst/>
                        </a:rPr>
                        <a:t>8+140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8+580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TN2-L</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Velje Brdo - Left</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440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92506350"/>
                  </a:ext>
                </a:extLst>
              </a:tr>
              <a:tr h="328253">
                <a:tc>
                  <a:txBody>
                    <a:bodyPr/>
                    <a:lstStyle/>
                    <a:p>
                      <a:pPr algn="ctr">
                        <a:lnSpc>
                          <a:spcPts val="1200"/>
                        </a:lnSpc>
                        <a:spcBef>
                          <a:spcPts val="600"/>
                        </a:spcBef>
                        <a:spcAft>
                          <a:spcPts val="600"/>
                        </a:spcAft>
                      </a:pPr>
                      <a:r>
                        <a:rPr lang="en-GB" sz="1000" dirty="0">
                          <a:effectLst/>
                        </a:rPr>
                        <a:t>2b</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ts val="1200"/>
                        </a:lnSpc>
                        <a:spcBef>
                          <a:spcPts val="600"/>
                        </a:spcBef>
                        <a:spcAft>
                          <a:spcPts val="600"/>
                        </a:spcAft>
                      </a:pPr>
                      <a:r>
                        <a:rPr lang="en-GB" sz="1000">
                          <a:effectLst/>
                        </a:rPr>
                        <a:t>8+160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8+650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dirty="0">
                          <a:effectLst/>
                        </a:rPr>
                        <a:t>TN2-R</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Velje Brdo - Right</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490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53159884"/>
                  </a:ext>
                </a:extLst>
              </a:tr>
              <a:tr h="328253">
                <a:tc>
                  <a:txBody>
                    <a:bodyPr/>
                    <a:lstStyle/>
                    <a:p>
                      <a:pPr algn="ctr">
                        <a:lnSpc>
                          <a:spcPts val="1200"/>
                        </a:lnSpc>
                        <a:spcBef>
                          <a:spcPts val="600"/>
                        </a:spcBef>
                        <a:spcAft>
                          <a:spcPts val="600"/>
                        </a:spcAft>
                      </a:pPr>
                      <a:r>
                        <a:rPr lang="en-GB" sz="1000" dirty="0">
                          <a:effectLst/>
                        </a:rPr>
                        <a:t> </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ts val="1200"/>
                        </a:lnSpc>
                        <a:spcBef>
                          <a:spcPts val="600"/>
                        </a:spcBef>
                        <a:spcAft>
                          <a:spcPts val="600"/>
                        </a:spcAft>
                      </a:pPr>
                      <a:r>
                        <a:rPr lang="en-GB" sz="1000">
                          <a:effectLst/>
                        </a:rPr>
                        <a:t> </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 </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 </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a:effectLst/>
                        </a:rPr>
                        <a:t>Total</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200"/>
                        </a:lnSpc>
                        <a:spcBef>
                          <a:spcPts val="600"/>
                        </a:spcBef>
                        <a:spcAft>
                          <a:spcPts val="600"/>
                        </a:spcAft>
                      </a:pPr>
                      <a:r>
                        <a:rPr lang="en-GB" sz="1000" dirty="0">
                          <a:effectLst/>
                        </a:rPr>
                        <a:t>3,946</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48094470"/>
                  </a:ext>
                </a:extLst>
              </a:tr>
            </a:tbl>
          </a:graphicData>
        </a:graphic>
      </p:graphicFrame>
    </p:spTree>
    <p:extLst>
      <p:ext uri="{BB962C8B-B14F-4D97-AF65-F5344CB8AC3E}">
        <p14:creationId xmlns:p14="http://schemas.microsoft.com/office/powerpoint/2010/main" val="140088980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7"/>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General Design – Main Alignment and Proposed Variant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74" name="Google Shape;74;p7"/>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11</a:t>
            </a:fld>
            <a:endParaRPr/>
          </a:p>
        </p:txBody>
      </p:sp>
      <p:sp>
        <p:nvSpPr>
          <p:cNvPr id="75" name="Google Shape;75;p7"/>
          <p:cNvSpPr txBox="1">
            <a:spLocks noGrp="1"/>
          </p:cNvSpPr>
          <p:nvPr>
            <p:ph type="body" idx="1"/>
          </p:nvPr>
        </p:nvSpPr>
        <p:spPr>
          <a:xfrm>
            <a:off x="419100" y="246666"/>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76" name="Google Shape;76;p7"/>
          <p:cNvPicPr preferRelativeResize="0"/>
          <p:nvPr/>
        </p:nvPicPr>
        <p:blipFill rotWithShape="1">
          <a:blip r:embed="rId3">
            <a:alphaModFix/>
          </a:blip>
          <a:srcRect l="12131" r="18032"/>
          <a:stretch/>
        </p:blipFill>
        <p:spPr>
          <a:xfrm>
            <a:off x="425985" y="894303"/>
            <a:ext cx="4959932" cy="3491015"/>
          </a:xfrm>
          <a:prstGeom prst="rect">
            <a:avLst/>
          </a:prstGeom>
          <a:noFill/>
          <a:ln>
            <a:noFill/>
          </a:ln>
        </p:spPr>
      </p:pic>
      <p:sp>
        <p:nvSpPr>
          <p:cNvPr id="77" name="Google Shape;77;p7"/>
          <p:cNvSpPr txBox="1"/>
          <p:nvPr/>
        </p:nvSpPr>
        <p:spPr>
          <a:xfrm>
            <a:off x="6697133" y="1218471"/>
            <a:ext cx="2328880"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rPr>
              <a:t>Variant 1 (proposed alignment)</a:t>
            </a:r>
          </a:p>
          <a:p>
            <a:pPr marL="0" marR="0" lvl="0" indent="0" algn="l" rtl="0">
              <a:spcBef>
                <a:spcPts val="0"/>
              </a:spcBef>
              <a:spcAft>
                <a:spcPts val="0"/>
              </a:spcAft>
              <a:buNone/>
            </a:pPr>
            <a:endParaRPr lang="en-US" sz="1800" dirty="0">
              <a:solidFill>
                <a:schemeClr val="dk1"/>
              </a:solidFill>
              <a:latin typeface="Tahoma" panose="020B0604030504040204" pitchFamily="34" charset="0"/>
              <a:ea typeface="Tahoma" panose="020B0604030504040204" pitchFamily="34" charset="0"/>
              <a:cs typeface="Tahoma" panose="020B0604030504040204" pitchFamily="34" charset="0"/>
            </a:endParaRPr>
          </a:p>
          <a:p>
            <a:pPr marL="0" marR="0" lvl="0" indent="0" algn="l" rtl="0">
              <a:spcBef>
                <a:spcPts val="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rPr>
              <a:t>Variant 2</a:t>
            </a:r>
            <a:endParaRPr dirty="0">
              <a:latin typeface="Tahoma" panose="020B0604030504040204" pitchFamily="34" charset="0"/>
              <a:ea typeface="Tahoma" panose="020B0604030504040204" pitchFamily="34" charset="0"/>
              <a:cs typeface="Tahoma" panose="020B0604030504040204" pitchFamily="34" charset="0"/>
            </a:endParaRPr>
          </a:p>
          <a:p>
            <a:pPr marL="0" marR="0" lvl="0" indent="0" algn="l" rtl="0">
              <a:spcBef>
                <a:spcPts val="0"/>
              </a:spcBef>
              <a:spcAft>
                <a:spcPts val="0"/>
              </a:spcAft>
              <a:buNone/>
            </a:pPr>
            <a:endParaRPr sz="1800" dirty="0">
              <a:solidFill>
                <a:schemeClr val="dk1"/>
              </a:solidFill>
              <a:latin typeface="Tahoma" panose="020B0604030504040204" pitchFamily="34" charset="0"/>
              <a:ea typeface="Tahoma" panose="020B0604030504040204" pitchFamily="34" charset="0"/>
              <a:cs typeface="Tahoma" panose="020B0604030504040204" pitchFamily="34" charset="0"/>
              <a:sym typeface="Arial"/>
            </a:endParaRPr>
          </a:p>
          <a:p>
            <a:pPr marL="0" marR="0" lvl="0" indent="0" algn="l" rtl="0">
              <a:spcBef>
                <a:spcPts val="0"/>
              </a:spcBef>
              <a:spcAft>
                <a:spcPts val="0"/>
              </a:spcAft>
              <a:buNone/>
            </a:pPr>
            <a:endParaRPr sz="1800" dirty="0">
              <a:solidFill>
                <a:schemeClr val="dk1"/>
              </a:solidFill>
              <a:latin typeface="Tahoma" panose="020B0604030504040204" pitchFamily="34" charset="0"/>
              <a:ea typeface="Tahoma" panose="020B0604030504040204" pitchFamily="34" charset="0"/>
              <a:cs typeface="Tahoma" panose="020B0604030504040204" pitchFamily="34" charset="0"/>
              <a:sym typeface="Arial"/>
            </a:endParaRPr>
          </a:p>
          <a:p>
            <a:pPr marL="0" marR="0" lvl="0" indent="0" algn="l" rtl="0">
              <a:spcBef>
                <a:spcPts val="0"/>
              </a:spcBef>
              <a:spcAft>
                <a:spcPts val="0"/>
              </a:spcAft>
              <a:buNone/>
            </a:pPr>
            <a:endParaRPr dirty="0">
              <a:latin typeface="Tahoma" panose="020B0604030504040204" pitchFamily="34" charset="0"/>
              <a:ea typeface="Tahoma" panose="020B0604030504040204" pitchFamily="34" charset="0"/>
              <a:cs typeface="Tahoma" panose="020B0604030504040204" pitchFamily="34" charset="0"/>
            </a:endParaRPr>
          </a:p>
        </p:txBody>
      </p:sp>
      <p:cxnSp>
        <p:nvCxnSpPr>
          <p:cNvPr id="79" name="Google Shape;79;p7"/>
          <p:cNvCxnSpPr/>
          <p:nvPr/>
        </p:nvCxnSpPr>
        <p:spPr>
          <a:xfrm>
            <a:off x="5744214" y="1342265"/>
            <a:ext cx="703385" cy="0"/>
          </a:xfrm>
          <a:prstGeom prst="straightConnector1">
            <a:avLst/>
          </a:prstGeom>
          <a:noFill/>
          <a:ln w="25400" cap="flat" cmpd="sng">
            <a:solidFill>
              <a:srgbClr val="00B0F0"/>
            </a:solidFill>
            <a:prstDash val="solid"/>
            <a:round/>
            <a:headEnd type="none" w="sm" len="sm"/>
            <a:tailEnd type="none" w="sm" len="sm"/>
          </a:ln>
        </p:spPr>
      </p:cxnSp>
      <p:grpSp>
        <p:nvGrpSpPr>
          <p:cNvPr id="80" name="Google Shape;80;p7"/>
          <p:cNvGrpSpPr/>
          <p:nvPr/>
        </p:nvGrpSpPr>
        <p:grpSpPr>
          <a:xfrm>
            <a:off x="1304365" y="1218471"/>
            <a:ext cx="3714683" cy="3200465"/>
            <a:chOff x="1304365" y="1218471"/>
            <a:chExt cx="3714683" cy="3200465"/>
          </a:xfrm>
        </p:grpSpPr>
        <p:sp>
          <p:nvSpPr>
            <p:cNvPr id="81" name="Google Shape;81;p7"/>
            <p:cNvSpPr txBox="1"/>
            <p:nvPr/>
          </p:nvSpPr>
          <p:spPr>
            <a:xfrm>
              <a:off x="1304365" y="4172715"/>
              <a:ext cx="647934"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chemeClr val="dk1"/>
                  </a:solidFill>
                  <a:latin typeface="Arial"/>
                  <a:ea typeface="Arial"/>
                  <a:cs typeface="Arial"/>
                  <a:sym typeface="Arial"/>
                </a:rPr>
                <a:t>Farmaci</a:t>
              </a:r>
              <a:endParaRPr sz="1000">
                <a:solidFill>
                  <a:schemeClr val="dk1"/>
                </a:solidFill>
                <a:latin typeface="Arial"/>
                <a:ea typeface="Arial"/>
                <a:cs typeface="Arial"/>
                <a:sym typeface="Arial"/>
              </a:endParaRPr>
            </a:p>
          </p:txBody>
        </p:sp>
        <p:sp>
          <p:nvSpPr>
            <p:cNvPr id="82" name="Google Shape;82;p7"/>
            <p:cNvSpPr txBox="1"/>
            <p:nvPr/>
          </p:nvSpPr>
          <p:spPr>
            <a:xfrm>
              <a:off x="2350971" y="2257954"/>
              <a:ext cx="52610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chemeClr val="dk1"/>
                  </a:solidFill>
                  <a:latin typeface="Arial"/>
                  <a:ea typeface="Arial"/>
                  <a:cs typeface="Arial"/>
                  <a:sym typeface="Arial"/>
                </a:rPr>
                <a:t>Tolosi</a:t>
              </a:r>
              <a:endParaRPr sz="1000">
                <a:solidFill>
                  <a:schemeClr val="dk1"/>
                </a:solidFill>
                <a:latin typeface="Arial"/>
                <a:ea typeface="Arial"/>
                <a:cs typeface="Arial"/>
                <a:sym typeface="Arial"/>
              </a:endParaRPr>
            </a:p>
          </p:txBody>
        </p:sp>
        <p:sp>
          <p:nvSpPr>
            <p:cNvPr id="83" name="Google Shape;83;p7"/>
            <p:cNvSpPr txBox="1"/>
            <p:nvPr/>
          </p:nvSpPr>
          <p:spPr>
            <a:xfrm>
              <a:off x="4238065" y="1218471"/>
              <a:ext cx="780983"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chemeClr val="dk1"/>
                  </a:solidFill>
                  <a:latin typeface="Arial"/>
                  <a:ea typeface="Arial"/>
                  <a:cs typeface="Arial"/>
                  <a:sym typeface="Arial"/>
                </a:rPr>
                <a:t>Smokovac</a:t>
              </a:r>
              <a:endParaRPr sz="1000">
                <a:solidFill>
                  <a:schemeClr val="dk1"/>
                </a:solidFill>
                <a:latin typeface="Arial"/>
                <a:ea typeface="Arial"/>
                <a:cs typeface="Arial"/>
                <a:sym typeface="Arial"/>
              </a:endParaRPr>
            </a:p>
          </p:txBody>
        </p:sp>
      </p:grpSp>
      <p:cxnSp>
        <p:nvCxnSpPr>
          <p:cNvPr id="84" name="Google Shape;84;p7"/>
          <p:cNvCxnSpPr/>
          <p:nvPr/>
        </p:nvCxnSpPr>
        <p:spPr>
          <a:xfrm>
            <a:off x="5744214" y="2162446"/>
            <a:ext cx="703385" cy="0"/>
          </a:xfrm>
          <a:prstGeom prst="straightConnector1">
            <a:avLst/>
          </a:prstGeom>
          <a:noFill/>
          <a:ln w="25400" cap="flat" cmpd="sng">
            <a:solidFill>
              <a:srgbClr val="FF0000"/>
            </a:solidFill>
            <a:prstDash val="solid"/>
            <a:round/>
            <a:headEnd type="none" w="sm" len="sm"/>
            <a:tailEnd type="none" w="sm" len="sm"/>
          </a:ln>
        </p:spPr>
      </p:cxn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8"/>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sym typeface="Tahoma"/>
              </a:rPr>
              <a:t>Activity 3: Environmental and Social Impact Assessment (ESIA) – Scoping report</a:t>
            </a:r>
            <a:br>
              <a:rPr lang="en-US" sz="1200" b="1">
                <a:latin typeface="Tahoma" panose="020B0604030504040204" pitchFamily="34" charset="0"/>
                <a:ea typeface="Tahoma" panose="020B0604030504040204" pitchFamily="34" charset="0"/>
                <a:cs typeface="Tahoma" panose="020B0604030504040204" pitchFamily="34" charset="0"/>
                <a:sym typeface="Tahoma"/>
              </a:rPr>
            </a:b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90" name="Google Shape;90;p8"/>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91" name="Google Shape;91;p8"/>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12</a:t>
            </a:fld>
            <a:endParaRPr/>
          </a:p>
        </p:txBody>
      </p:sp>
      <p:sp>
        <p:nvSpPr>
          <p:cNvPr id="92" name="Google Shape;92;p8"/>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latin typeface="Tahoma" panose="020B0604030504040204" pitchFamily="34" charset="0"/>
                <a:ea typeface="Tahoma" panose="020B0604030504040204" pitchFamily="34" charset="0"/>
                <a:cs typeface="Tahoma" panose="020B0604030504040204" pitchFamily="34" charset="0"/>
              </a:rPr>
              <a:t>WB17-MNE-TRA-03: Podgorica Bypass</a:t>
            </a:r>
            <a:endParaRPr>
              <a:latin typeface="Tahoma" panose="020B0604030504040204" pitchFamily="34" charset="0"/>
              <a:ea typeface="Tahoma" panose="020B0604030504040204" pitchFamily="34" charset="0"/>
              <a:cs typeface="Tahoma" panose="020B0604030504040204" pitchFamily="34" charset="0"/>
            </a:endParaRPr>
          </a:p>
        </p:txBody>
      </p:sp>
      <p:sp>
        <p:nvSpPr>
          <p:cNvPr id="93" name="Google Shape;93;p8"/>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Environmental baseline</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10 landscape types  (Urban landscape, Semiurban landscape, Agricultural landscape, Cultural heritage landscape- Ancient city of Duklja, River </a:t>
            </a:r>
            <a:r>
              <a:rPr lang="en-US" dirty="0" err="1">
                <a:latin typeface="Tahoma" panose="020B0604030504040204" pitchFamily="34" charset="0"/>
                <a:ea typeface="Tahoma" panose="020B0604030504040204" pitchFamily="34" charset="0"/>
                <a:cs typeface="Tahoma" panose="020B0604030504040204" pitchFamily="34" charset="0"/>
              </a:rPr>
              <a:t>Moraca</a:t>
            </a:r>
            <a:r>
              <a:rPr lang="en-US" dirty="0">
                <a:latin typeface="Tahoma" panose="020B0604030504040204" pitchFamily="34" charset="0"/>
                <a:ea typeface="Tahoma" panose="020B0604030504040204" pitchFamily="34" charset="0"/>
                <a:cs typeface="Tahoma" panose="020B0604030504040204" pitchFamily="34" charset="0"/>
              </a:rPr>
              <a:t> landscape with canyon coasts, Landscape of </a:t>
            </a:r>
            <a:r>
              <a:rPr lang="en-US" dirty="0" err="1">
                <a:latin typeface="Tahoma" panose="020B0604030504040204" pitchFamily="34" charset="0"/>
                <a:ea typeface="Tahoma" panose="020B0604030504040204" pitchFamily="34" charset="0"/>
                <a:cs typeface="Tahoma" panose="020B0604030504040204" pitchFamily="34" charset="0"/>
              </a:rPr>
              <a:t>Sitnica</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Mareza</a:t>
            </a:r>
            <a:r>
              <a:rPr lang="en-US" dirty="0">
                <a:latin typeface="Tahoma" panose="020B0604030504040204" pitchFamily="34" charset="0"/>
                <a:ea typeface="Tahoma" panose="020B0604030504040204" pitchFamily="34" charset="0"/>
                <a:cs typeface="Tahoma" panose="020B0604030504040204" pitchFamily="34" charset="0"/>
              </a:rPr>
              <a:t> and Zeta rivers, Forests areas landscape, Landscapes of maquis and bare terrain, Linear infrastructure landscape and Landscape of flooded areas (in the wider area)</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Glaciofluvial (</a:t>
            </a:r>
            <a:r>
              <a:rPr lang="en-US" dirty="0" err="1">
                <a:latin typeface="Tahoma" panose="020B0604030504040204" pitchFamily="34" charset="0"/>
                <a:ea typeface="Tahoma" panose="020B0604030504040204" pitchFamily="34" charset="0"/>
                <a:cs typeface="Tahoma" panose="020B0604030504040204" pitchFamily="34" charset="0"/>
              </a:rPr>
              <a:t>glf</a:t>
            </a:r>
            <a:r>
              <a:rPr lang="en-US" dirty="0">
                <a:latin typeface="Tahoma" panose="020B0604030504040204" pitchFamily="34" charset="0"/>
                <a:ea typeface="Tahoma" panose="020B0604030504040204" pitchFamily="34" charset="0"/>
                <a:cs typeface="Tahoma" panose="020B0604030504040204" pitchFamily="34" charset="0"/>
              </a:rPr>
              <a:t>) and alluvial (al) Quaternary sediments, which are deposited over carbonate sediments of the Upper Cretaceous (K2), good to very good quality of rock mass</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Terra </a:t>
            </a:r>
            <a:r>
              <a:rPr lang="en-US" dirty="0" err="1">
                <a:latin typeface="Tahoma" panose="020B0604030504040204" pitchFamily="34" charset="0"/>
                <a:ea typeface="Tahoma" panose="020B0604030504040204" pitchFamily="34" charset="0"/>
                <a:cs typeface="Tahoma" panose="020B0604030504040204" pitchFamily="34" charset="0"/>
              </a:rPr>
              <a:t>rossa</a:t>
            </a:r>
            <a:r>
              <a:rPr lang="en-US" dirty="0">
                <a:latin typeface="Tahoma" panose="020B0604030504040204" pitchFamily="34" charset="0"/>
                <a:ea typeface="Tahoma" panose="020B0604030504040204" pitchFamily="34" charset="0"/>
                <a:cs typeface="Tahoma" panose="020B0604030504040204" pitchFamily="34" charset="0"/>
              </a:rPr>
              <a:t> (red soil) is the main soil type – majority of the route as of medium erosion</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Expected maximum of XIII degrees of MSC</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One air and two noise monitoring stations from the national systems</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Low flood risk, projection for increase of temperature and decrease of precipitation</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Two rivers crossed (Zeta and </a:t>
            </a:r>
            <a:r>
              <a:rPr lang="en-US" dirty="0" err="1">
                <a:latin typeface="Tahoma" panose="020B0604030504040204" pitchFamily="34" charset="0"/>
                <a:ea typeface="Tahoma" panose="020B0604030504040204" pitchFamily="34" charset="0"/>
                <a:cs typeface="Tahoma" panose="020B0604030504040204" pitchFamily="34" charset="0"/>
              </a:rPr>
              <a:t>Sitnica</a:t>
            </a:r>
            <a:r>
              <a:rPr lang="en-US" dirty="0">
                <a:latin typeface="Tahoma" panose="020B0604030504040204" pitchFamily="34" charset="0"/>
                <a:ea typeface="Tahoma" panose="020B0604030504040204" pitchFamily="34" charset="0"/>
                <a:cs typeface="Tahoma" panose="020B0604030504040204" pitchFamily="34" charset="0"/>
              </a:rPr>
              <a:t>) and </a:t>
            </a:r>
            <a:r>
              <a:rPr lang="en-US" dirty="0" err="1">
                <a:latin typeface="Tahoma" panose="020B0604030504040204" pitchFamily="34" charset="0"/>
                <a:ea typeface="Tahoma" panose="020B0604030504040204" pitchFamily="34" charset="0"/>
                <a:cs typeface="Tahoma" panose="020B0604030504040204" pitchFamily="34" charset="0"/>
              </a:rPr>
              <a:t>Moraca</a:t>
            </a:r>
            <a:r>
              <a:rPr lang="en-US" dirty="0">
                <a:latin typeface="Tahoma" panose="020B0604030504040204" pitchFamily="34" charset="0"/>
                <a:ea typeface="Tahoma" panose="020B0604030504040204" pitchFamily="34" charset="0"/>
                <a:cs typeface="Tahoma" panose="020B0604030504040204" pitchFamily="34" charset="0"/>
              </a:rPr>
              <a:t> river in close distance, </a:t>
            </a:r>
            <a:r>
              <a:rPr lang="en-US" dirty="0" err="1">
                <a:latin typeface="Tahoma" panose="020B0604030504040204" pitchFamily="34" charset="0"/>
                <a:ea typeface="Tahoma" panose="020B0604030504040204" pitchFamily="34" charset="0"/>
                <a:cs typeface="Tahoma" panose="020B0604030504040204" pitchFamily="34" charset="0"/>
              </a:rPr>
              <a:t>Mareza</a:t>
            </a:r>
            <a:r>
              <a:rPr lang="en-US" dirty="0">
                <a:latin typeface="Tahoma" panose="020B0604030504040204" pitchFamily="34" charset="0"/>
                <a:ea typeface="Tahoma" panose="020B0604030504040204" pitchFamily="34" charset="0"/>
                <a:cs typeface="Tahoma" panose="020B0604030504040204" pitchFamily="34" charset="0"/>
              </a:rPr>
              <a:t> channel and others streams such as </a:t>
            </a:r>
            <a:r>
              <a:rPr lang="en-US" dirty="0" err="1">
                <a:latin typeface="Tahoma" panose="020B0604030504040204" pitchFamily="34" charset="0"/>
                <a:ea typeface="Tahoma" panose="020B0604030504040204" pitchFamily="34" charset="0"/>
                <a:cs typeface="Tahoma" panose="020B0604030504040204" pitchFamily="34" charset="0"/>
              </a:rPr>
              <a:t>Shiralja</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Rogami</a:t>
            </a:r>
            <a:r>
              <a:rPr lang="en-US" dirty="0">
                <a:latin typeface="Tahoma" panose="020B0604030504040204" pitchFamily="34" charset="0"/>
                <a:ea typeface="Tahoma" panose="020B0604030504040204" pitchFamily="34" charset="0"/>
                <a:cs typeface="Tahoma" panose="020B0604030504040204" pitchFamily="34" charset="0"/>
              </a:rPr>
              <a:t>) crossed, available metric data for the stations for Zeta and </a:t>
            </a:r>
            <a:r>
              <a:rPr lang="en-US" dirty="0" err="1">
                <a:latin typeface="Tahoma" panose="020B0604030504040204" pitchFamily="34" charset="0"/>
                <a:ea typeface="Tahoma" panose="020B0604030504040204" pitchFamily="34" charset="0"/>
                <a:cs typeface="Tahoma" panose="020B0604030504040204" pitchFamily="34" charset="0"/>
              </a:rPr>
              <a:t>Sitinica</a:t>
            </a:r>
            <a:r>
              <a:rPr lang="en-US" dirty="0">
                <a:latin typeface="Tahoma" panose="020B0604030504040204" pitchFamily="34" charset="0"/>
                <a:ea typeface="Tahoma" panose="020B0604030504040204" pitchFamily="34" charset="0"/>
                <a:cs typeface="Tahoma" panose="020B0604030504040204" pitchFamily="34" charset="0"/>
              </a:rPr>
              <a:t> rivers, water quality data mainly for Zeta river</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dirty="0">
                <a:latin typeface="Tahoma" panose="020B0604030504040204" pitchFamily="34" charset="0"/>
                <a:ea typeface="Tahoma" panose="020B0604030504040204" pitchFamily="34" charset="0"/>
                <a:cs typeface="Tahoma" panose="020B0604030504040204" pitchFamily="34" charset="0"/>
              </a:rPr>
              <a:t>Majority of the area covered by rocks of low to very low permeability, several groundwater sources in the vicinity used for water purposed, most important water source of </a:t>
            </a:r>
            <a:r>
              <a:rPr lang="en-US" dirty="0" err="1">
                <a:latin typeface="Tahoma" panose="020B0604030504040204" pitchFamily="34" charset="0"/>
                <a:ea typeface="Tahoma" panose="020B0604030504040204" pitchFamily="34" charset="0"/>
                <a:cs typeface="Tahoma" panose="020B0604030504040204" pitchFamily="34" charset="0"/>
              </a:rPr>
              <a:t>Mareza</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sym typeface="Tahoma"/>
              </a:rPr>
              <a:t>Activity 3: Environmental and Social Impact Assessment (ESIA) – Scoping report</a:t>
            </a:r>
            <a:br>
              <a:rPr lang="en-US" sz="1200" b="1">
                <a:latin typeface="Tahoma" panose="020B0604030504040204" pitchFamily="34" charset="0"/>
                <a:ea typeface="Tahoma" panose="020B0604030504040204" pitchFamily="34" charset="0"/>
                <a:cs typeface="Tahoma" panose="020B0604030504040204" pitchFamily="34" charset="0"/>
                <a:sym typeface="Tahoma"/>
              </a:rPr>
            </a:b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99" name="Google Shape;99;p9"/>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13</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Environmental baseline</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rPr>
              <a:t>Forests, grasslands, agricultural land, ruderal land, aquatic habitats</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rPr>
              <a:t>Seven 92/43 Annex I Habitat types (9250 </a:t>
            </a:r>
            <a:r>
              <a:rPr lang="en-US" sz="1400" i="1" dirty="0">
                <a:latin typeface="Tahoma" panose="020B0604030504040204" pitchFamily="34" charset="0"/>
                <a:ea typeface="Tahoma" panose="020B0604030504040204" pitchFamily="34" charset="0"/>
                <a:cs typeface="Tahoma" panose="020B0604030504040204" pitchFamily="34" charset="0"/>
              </a:rPr>
              <a:t>Quercus </a:t>
            </a:r>
            <a:r>
              <a:rPr lang="en-US" sz="1400" i="1" dirty="0" err="1">
                <a:latin typeface="Tahoma" panose="020B0604030504040204" pitchFamily="34" charset="0"/>
                <a:ea typeface="Tahoma" panose="020B0604030504040204" pitchFamily="34" charset="0"/>
                <a:cs typeface="Tahoma" panose="020B0604030504040204" pitchFamily="34" charset="0"/>
              </a:rPr>
              <a:t>trojana</a:t>
            </a:r>
            <a:r>
              <a:rPr lang="en-US" sz="1400" dirty="0">
                <a:latin typeface="Tahoma" panose="020B0604030504040204" pitchFamily="34" charset="0"/>
                <a:ea typeface="Tahoma" panose="020B0604030504040204" pitchFamily="34" charset="0"/>
                <a:cs typeface="Tahoma" panose="020B0604030504040204" pitchFamily="34" charset="0"/>
              </a:rPr>
              <a:t> woods, 92A0 </a:t>
            </a:r>
            <a:r>
              <a:rPr lang="en-US" sz="1400" i="1" dirty="0">
                <a:latin typeface="Tahoma" panose="020B0604030504040204" pitchFamily="34" charset="0"/>
                <a:ea typeface="Tahoma" panose="020B0604030504040204" pitchFamily="34" charset="0"/>
                <a:cs typeface="Tahoma" panose="020B0604030504040204" pitchFamily="34" charset="0"/>
              </a:rPr>
              <a:t>Salix alba</a:t>
            </a:r>
            <a:r>
              <a:rPr lang="en-US" sz="1400" dirty="0">
                <a:latin typeface="Tahoma" panose="020B0604030504040204" pitchFamily="34" charset="0"/>
                <a:ea typeface="Tahoma" panose="020B0604030504040204" pitchFamily="34" charset="0"/>
                <a:cs typeface="Tahoma" panose="020B0604030504040204" pitchFamily="34" charset="0"/>
              </a:rPr>
              <a:t> and </a:t>
            </a:r>
            <a:r>
              <a:rPr lang="en-US" sz="1400" i="1" dirty="0">
                <a:latin typeface="Tahoma" panose="020B0604030504040204" pitchFamily="34" charset="0"/>
                <a:ea typeface="Tahoma" panose="020B0604030504040204" pitchFamily="34" charset="0"/>
                <a:cs typeface="Tahoma" panose="020B0604030504040204" pitchFamily="34" charset="0"/>
              </a:rPr>
              <a:t>Populus alba</a:t>
            </a:r>
            <a:r>
              <a:rPr lang="en-US" sz="1400" dirty="0">
                <a:latin typeface="Tahoma" panose="020B0604030504040204" pitchFamily="34" charset="0"/>
                <a:ea typeface="Tahoma" panose="020B0604030504040204" pitchFamily="34" charset="0"/>
                <a:cs typeface="Tahoma" panose="020B0604030504040204" pitchFamily="34" charset="0"/>
              </a:rPr>
              <a:t> galleries, 62A0 East sub-Mediterranean dry grasslands (</a:t>
            </a:r>
            <a:r>
              <a:rPr lang="en-US" sz="1400" dirty="0" err="1">
                <a:latin typeface="Tahoma" panose="020B0604030504040204" pitchFamily="34" charset="0"/>
                <a:ea typeface="Tahoma" panose="020B0604030504040204" pitchFamily="34" charset="0"/>
                <a:cs typeface="Tahoma" panose="020B0604030504040204" pitchFamily="34" charset="0"/>
              </a:rPr>
              <a:t>Scorzoneretalia</a:t>
            </a:r>
            <a:r>
              <a:rPr lang="en-US" sz="1400" dirty="0">
                <a:latin typeface="Tahoma" panose="020B0604030504040204" pitchFamily="34" charset="0"/>
                <a:ea typeface="Tahoma" panose="020B0604030504040204" pitchFamily="34" charset="0"/>
                <a:cs typeface="Tahoma" panose="020B0604030504040204" pitchFamily="34" charset="0"/>
              </a:rPr>
              <a:t> </a:t>
            </a:r>
            <a:r>
              <a:rPr lang="en-US" sz="1400" dirty="0" err="1">
                <a:latin typeface="Tahoma" panose="020B0604030504040204" pitchFamily="34" charset="0"/>
                <a:ea typeface="Tahoma" panose="020B0604030504040204" pitchFamily="34" charset="0"/>
                <a:cs typeface="Tahoma" panose="020B0604030504040204" pitchFamily="34" charset="0"/>
              </a:rPr>
              <a:t>villosae</a:t>
            </a:r>
            <a:r>
              <a:rPr lang="en-US" sz="1400" dirty="0">
                <a:latin typeface="Tahoma" panose="020B0604030504040204" pitchFamily="34" charset="0"/>
                <a:ea typeface="Tahoma" panose="020B0604030504040204" pitchFamily="34" charset="0"/>
                <a:cs typeface="Tahoma" panose="020B0604030504040204" pitchFamily="34" charset="0"/>
              </a:rPr>
              <a:t>), 6540 Sub-Mediterranean grasslands of the </a:t>
            </a:r>
            <a:r>
              <a:rPr lang="en-US" sz="1400" dirty="0" err="1">
                <a:latin typeface="Tahoma" panose="020B0604030504040204" pitchFamily="34" charset="0"/>
                <a:ea typeface="Tahoma" panose="020B0604030504040204" pitchFamily="34" charset="0"/>
                <a:cs typeface="Tahoma" panose="020B0604030504040204" pitchFamily="34" charset="0"/>
              </a:rPr>
              <a:t>Molinio-Hordeion</a:t>
            </a:r>
            <a:r>
              <a:rPr lang="en-US" sz="1400" dirty="0">
                <a:latin typeface="Tahoma" panose="020B0604030504040204" pitchFamily="34" charset="0"/>
                <a:ea typeface="Tahoma" panose="020B0604030504040204" pitchFamily="34" charset="0"/>
                <a:cs typeface="Tahoma" panose="020B0604030504040204" pitchFamily="34" charset="0"/>
              </a:rPr>
              <a:t> </a:t>
            </a:r>
            <a:r>
              <a:rPr lang="en-US" sz="1400" dirty="0" err="1">
                <a:latin typeface="Tahoma" panose="020B0604030504040204" pitchFamily="34" charset="0"/>
                <a:ea typeface="Tahoma" panose="020B0604030504040204" pitchFamily="34" charset="0"/>
                <a:cs typeface="Tahoma" panose="020B0604030504040204" pitchFamily="34" charset="0"/>
              </a:rPr>
              <a:t>secalini</a:t>
            </a:r>
            <a:r>
              <a:rPr lang="en-US" sz="1400" dirty="0">
                <a:latin typeface="Tahoma" panose="020B0604030504040204" pitchFamily="34" charset="0"/>
                <a:ea typeface="Tahoma" panose="020B0604030504040204" pitchFamily="34" charset="0"/>
                <a:cs typeface="Tahoma" panose="020B0604030504040204" pitchFamily="34" charset="0"/>
              </a:rPr>
              <a:t>, 6220* Mediterranean dry grasslands - Pseudo-steppe with grasses and annuals of the </a:t>
            </a:r>
            <a:r>
              <a:rPr lang="en-US" sz="1400" dirty="0" err="1">
                <a:latin typeface="Tahoma" panose="020B0604030504040204" pitchFamily="34" charset="0"/>
                <a:ea typeface="Tahoma" panose="020B0604030504040204" pitchFamily="34" charset="0"/>
                <a:cs typeface="Tahoma" panose="020B0604030504040204" pitchFamily="34" charset="0"/>
              </a:rPr>
              <a:t>Thero-Brachypodietea</a:t>
            </a:r>
            <a:r>
              <a:rPr lang="en-US" sz="1400" dirty="0">
                <a:latin typeface="Tahoma" panose="020B0604030504040204" pitchFamily="34" charset="0"/>
                <a:ea typeface="Tahoma" panose="020B0604030504040204" pitchFamily="34" charset="0"/>
                <a:cs typeface="Tahoma" panose="020B0604030504040204" pitchFamily="34" charset="0"/>
              </a:rPr>
              <a:t>, 3260 Water courses of plain to montane levels with the </a:t>
            </a:r>
            <a:r>
              <a:rPr lang="en-US" sz="1400" dirty="0" err="1">
                <a:latin typeface="Tahoma" panose="020B0604030504040204" pitchFamily="34" charset="0"/>
                <a:ea typeface="Tahoma" panose="020B0604030504040204" pitchFamily="34" charset="0"/>
                <a:cs typeface="Tahoma" panose="020B0604030504040204" pitchFamily="34" charset="0"/>
              </a:rPr>
              <a:t>Ranunculion</a:t>
            </a:r>
            <a:r>
              <a:rPr lang="en-US" sz="1400" dirty="0">
                <a:latin typeface="Tahoma" panose="020B0604030504040204" pitchFamily="34" charset="0"/>
                <a:ea typeface="Tahoma" panose="020B0604030504040204" pitchFamily="34" charset="0"/>
                <a:cs typeface="Tahoma" panose="020B0604030504040204" pitchFamily="34" charset="0"/>
              </a:rPr>
              <a:t> </a:t>
            </a:r>
            <a:r>
              <a:rPr lang="en-US" sz="1400" dirty="0" err="1">
                <a:latin typeface="Tahoma" panose="020B0604030504040204" pitchFamily="34" charset="0"/>
                <a:ea typeface="Tahoma" panose="020B0604030504040204" pitchFamily="34" charset="0"/>
                <a:cs typeface="Tahoma" panose="020B0604030504040204" pitchFamily="34" charset="0"/>
              </a:rPr>
              <a:t>fluitantis</a:t>
            </a:r>
            <a:r>
              <a:rPr lang="en-US" sz="1400" dirty="0">
                <a:latin typeface="Tahoma" panose="020B0604030504040204" pitchFamily="34" charset="0"/>
                <a:ea typeface="Tahoma" panose="020B0604030504040204" pitchFamily="34" charset="0"/>
                <a:cs typeface="Tahoma" panose="020B0604030504040204" pitchFamily="34" charset="0"/>
              </a:rPr>
              <a:t> and </a:t>
            </a:r>
            <a:r>
              <a:rPr lang="en-US" sz="1400" dirty="0" err="1">
                <a:latin typeface="Tahoma" panose="020B0604030504040204" pitchFamily="34" charset="0"/>
                <a:ea typeface="Tahoma" panose="020B0604030504040204" pitchFamily="34" charset="0"/>
                <a:cs typeface="Tahoma" panose="020B0604030504040204" pitchFamily="34" charset="0"/>
              </a:rPr>
              <a:t>Callitricho-Batrachion</a:t>
            </a:r>
            <a:r>
              <a:rPr lang="en-US" sz="1400" dirty="0">
                <a:latin typeface="Tahoma" panose="020B0604030504040204" pitchFamily="34" charset="0"/>
                <a:ea typeface="Tahoma" panose="020B0604030504040204" pitchFamily="34" charset="0"/>
                <a:cs typeface="Tahoma" panose="020B0604030504040204" pitchFamily="34" charset="0"/>
              </a:rPr>
              <a:t> vegetation and 3150 Natural eutrophic waterbodies with </a:t>
            </a:r>
            <a:r>
              <a:rPr lang="en-US" sz="1400" dirty="0" err="1">
                <a:latin typeface="Tahoma" panose="020B0604030504040204" pitchFamily="34" charset="0"/>
                <a:ea typeface="Tahoma" panose="020B0604030504040204" pitchFamily="34" charset="0"/>
                <a:cs typeface="Tahoma" panose="020B0604030504040204" pitchFamily="34" charset="0"/>
              </a:rPr>
              <a:t>Magnopotamion</a:t>
            </a:r>
            <a:r>
              <a:rPr lang="en-US" sz="1400" dirty="0">
                <a:latin typeface="Tahoma" panose="020B0604030504040204" pitchFamily="34" charset="0"/>
                <a:ea typeface="Tahoma" panose="020B0604030504040204" pitchFamily="34" charset="0"/>
                <a:cs typeface="Tahoma" panose="020B0604030504040204" pitchFamily="34" charset="0"/>
              </a:rPr>
              <a:t> and </a:t>
            </a:r>
            <a:r>
              <a:rPr lang="en-US" sz="1400" dirty="0" err="1">
                <a:latin typeface="Tahoma" panose="020B0604030504040204" pitchFamily="34" charset="0"/>
                <a:ea typeface="Tahoma" panose="020B0604030504040204" pitchFamily="34" charset="0"/>
                <a:cs typeface="Tahoma" panose="020B0604030504040204" pitchFamily="34" charset="0"/>
              </a:rPr>
              <a:t>Hydrocharition</a:t>
            </a:r>
            <a:r>
              <a:rPr lang="en-US" sz="1400" dirty="0">
                <a:latin typeface="Tahoma" panose="020B0604030504040204" pitchFamily="34" charset="0"/>
                <a:ea typeface="Tahoma" panose="020B0604030504040204" pitchFamily="34" charset="0"/>
                <a:cs typeface="Tahoma" panose="020B0604030504040204" pitchFamily="34" charset="0"/>
              </a:rPr>
              <a:t>)</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rPr>
              <a:t>4 plant species with special importance</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rPr>
              <a:t>Fauna: 3 gastropod species, 4 fish species, 1 amphibian, 4 bird species of special importance, the study on mammals is ongoing, but there is confirmed presence of bats</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rPr>
              <a:t>Nature park - Zeta River Volley (corresponds to IUCN category V of protected natural assets) with three protection zones, the project crosses for 1,25Km Zone III of sustainable use (zone with the least biodiversity importance)</a:t>
            </a: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180975" algn="just" rtl="0">
              <a:lnSpc>
                <a:spcPct val="85714"/>
              </a:lnSpc>
              <a:spcBef>
                <a:spcPts val="450"/>
              </a:spcBef>
              <a:spcAft>
                <a:spcPts val="0"/>
              </a:spcAft>
              <a:buSzPts val="1400"/>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 </a:t>
            </a:r>
            <a:endParaRPr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sym typeface="Tahoma"/>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0"/>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sym typeface="Tahoma"/>
              </a:rPr>
              <a:t>Activity 3: Environmental and Social Impact Assessment (ESIA) – Scoping report</a:t>
            </a:r>
            <a:br>
              <a:rPr lang="en-US" sz="1200" b="1">
                <a:latin typeface="Tahoma" panose="020B0604030504040204" pitchFamily="34" charset="0"/>
                <a:ea typeface="Tahoma" panose="020B0604030504040204" pitchFamily="34" charset="0"/>
                <a:cs typeface="Tahoma" panose="020B0604030504040204" pitchFamily="34" charset="0"/>
                <a:sym typeface="Tahoma"/>
              </a:rPr>
            </a:b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108" name="Google Shape;108;p10"/>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109" name="Google Shape;109;p10"/>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14</a:t>
            </a:fld>
            <a:endParaRPr/>
          </a:p>
        </p:txBody>
      </p:sp>
      <p:sp>
        <p:nvSpPr>
          <p:cNvPr id="110" name="Google Shape;110;p10"/>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11" name="Google Shape;111;p10"/>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538163" lvl="0" indent="-92075" algn="just" rtl="0">
              <a:lnSpc>
                <a:spcPct val="85714"/>
              </a:lnSpc>
              <a:spcBef>
                <a:spcPts val="0"/>
              </a:spcBef>
              <a:spcAft>
                <a:spcPts val="0"/>
              </a:spcAft>
              <a:buSzPts val="1400"/>
              <a:buNone/>
            </a:pPr>
            <a:endParaRPr sz="1400"/>
          </a:p>
          <a:p>
            <a:pPr marL="538163" lvl="0" indent="-92075" algn="just" rtl="0">
              <a:lnSpc>
                <a:spcPct val="85714"/>
              </a:lnSpc>
              <a:spcBef>
                <a:spcPts val="450"/>
              </a:spcBef>
              <a:spcAft>
                <a:spcPts val="0"/>
              </a:spcAft>
              <a:buSzPts val="1400"/>
              <a:buNone/>
            </a:pPr>
            <a:endParaRPr sz="1400"/>
          </a:p>
          <a:p>
            <a:pPr marL="538163" lvl="0" indent="-92075" algn="just" rtl="0">
              <a:lnSpc>
                <a:spcPct val="85714"/>
              </a:lnSpc>
              <a:spcBef>
                <a:spcPts val="450"/>
              </a:spcBef>
              <a:spcAft>
                <a:spcPts val="0"/>
              </a:spcAft>
              <a:buSzPts val="1400"/>
              <a:buNone/>
            </a:pPr>
            <a:endParaRPr sz="1400"/>
          </a:p>
          <a:p>
            <a:pPr marL="0" lvl="0" indent="0" algn="l" rtl="0">
              <a:spcBef>
                <a:spcPts val="450"/>
              </a:spcBef>
              <a:spcAft>
                <a:spcPts val="0"/>
              </a:spcAft>
              <a:buSzPts val="1400"/>
              <a:buNone/>
            </a:pPr>
            <a:endParaRPr sz="1400" b="1">
              <a:latin typeface="Tahoma"/>
              <a:ea typeface="Tahoma"/>
              <a:cs typeface="Tahoma"/>
              <a:sym typeface="Tahoma"/>
            </a:endParaRPr>
          </a:p>
          <a:p>
            <a:pPr marL="180975" lvl="0" indent="-92075" algn="l" rtl="0">
              <a:spcBef>
                <a:spcPts val="450"/>
              </a:spcBef>
              <a:spcAft>
                <a:spcPts val="0"/>
              </a:spcAft>
              <a:buSzPts val="1400"/>
              <a:buFont typeface="Noto Sans Symbols"/>
              <a:buNone/>
            </a:pPr>
            <a:endParaRPr sz="1400" b="1">
              <a:latin typeface="Tahoma"/>
              <a:ea typeface="Tahoma"/>
              <a:cs typeface="Tahoma"/>
              <a:sym typeface="Tahoma"/>
            </a:endParaRPr>
          </a:p>
        </p:txBody>
      </p:sp>
      <p:pic>
        <p:nvPicPr>
          <p:cNvPr id="112" name="Google Shape;112;p10"/>
          <p:cNvPicPr preferRelativeResize="0"/>
          <p:nvPr/>
        </p:nvPicPr>
        <p:blipFill rotWithShape="1">
          <a:blip r:embed="rId3">
            <a:alphaModFix/>
          </a:blip>
          <a:srcRect/>
          <a:stretch/>
        </p:blipFill>
        <p:spPr>
          <a:xfrm>
            <a:off x="717550" y="954740"/>
            <a:ext cx="7512050" cy="3324842"/>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1"/>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sym typeface="Tahoma"/>
              </a:rPr>
              <a:t>Activity 3: Environmental and Social Impact Assessment (ESIA) – Scoping report</a:t>
            </a:r>
            <a:br>
              <a:rPr lang="en-US" sz="1200" b="1">
                <a:latin typeface="Tahoma" panose="020B0604030504040204" pitchFamily="34" charset="0"/>
                <a:ea typeface="Tahoma" panose="020B0604030504040204" pitchFamily="34" charset="0"/>
                <a:cs typeface="Tahoma" panose="020B0604030504040204" pitchFamily="34" charset="0"/>
                <a:sym typeface="Tahoma"/>
              </a:rPr>
            </a:b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118" name="Google Shape;118;p11"/>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119" name="Google Shape;119;p11"/>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15</a:t>
            </a:fld>
            <a:endParaRPr/>
          </a:p>
        </p:txBody>
      </p:sp>
      <p:sp>
        <p:nvSpPr>
          <p:cNvPr id="120" name="Google Shape;120;p11"/>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21" name="Google Shape;121;p11"/>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Evaluation of alternatives</a:t>
            </a: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sym typeface="Tahoma"/>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sym typeface="Tahoma"/>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graphicFrame>
        <p:nvGraphicFramePr>
          <p:cNvPr id="3" name="Table 2">
            <a:extLst>
              <a:ext uri="{FF2B5EF4-FFF2-40B4-BE49-F238E27FC236}">
                <a16:creationId xmlns:a16="http://schemas.microsoft.com/office/drawing/2014/main" id="{06D94545-7A75-4C88-8818-24913C6AA0C4}"/>
              </a:ext>
            </a:extLst>
          </p:cNvPr>
          <p:cNvGraphicFramePr>
            <a:graphicFrameLocks noGrp="1"/>
          </p:cNvGraphicFramePr>
          <p:nvPr>
            <p:extLst>
              <p:ext uri="{D42A27DB-BD31-4B8C-83A1-F6EECF244321}">
                <p14:modId xmlns:p14="http://schemas.microsoft.com/office/powerpoint/2010/main" val="3926090438"/>
              </p:ext>
            </p:extLst>
          </p:nvPr>
        </p:nvGraphicFramePr>
        <p:xfrm>
          <a:off x="660822" y="1326272"/>
          <a:ext cx="3471582" cy="2881312"/>
        </p:xfrm>
        <a:graphic>
          <a:graphicData uri="http://schemas.openxmlformats.org/drawingml/2006/table">
            <a:tbl>
              <a:tblPr/>
              <a:tblGrid>
                <a:gridCol w="280128">
                  <a:extLst>
                    <a:ext uri="{9D8B030D-6E8A-4147-A177-3AD203B41FA5}">
                      <a16:colId xmlns:a16="http://schemas.microsoft.com/office/drawing/2014/main" val="201025947"/>
                    </a:ext>
                  </a:extLst>
                </a:gridCol>
                <a:gridCol w="970442">
                  <a:extLst>
                    <a:ext uri="{9D8B030D-6E8A-4147-A177-3AD203B41FA5}">
                      <a16:colId xmlns:a16="http://schemas.microsoft.com/office/drawing/2014/main" val="2320871926"/>
                    </a:ext>
                  </a:extLst>
                </a:gridCol>
                <a:gridCol w="630287">
                  <a:extLst>
                    <a:ext uri="{9D8B030D-6E8A-4147-A177-3AD203B41FA5}">
                      <a16:colId xmlns:a16="http://schemas.microsoft.com/office/drawing/2014/main" val="882846489"/>
                    </a:ext>
                  </a:extLst>
                </a:gridCol>
                <a:gridCol w="480219">
                  <a:extLst>
                    <a:ext uri="{9D8B030D-6E8A-4147-A177-3AD203B41FA5}">
                      <a16:colId xmlns:a16="http://schemas.microsoft.com/office/drawing/2014/main" val="1434711081"/>
                    </a:ext>
                  </a:extLst>
                </a:gridCol>
                <a:gridCol w="630287">
                  <a:extLst>
                    <a:ext uri="{9D8B030D-6E8A-4147-A177-3AD203B41FA5}">
                      <a16:colId xmlns:a16="http://schemas.microsoft.com/office/drawing/2014/main" val="589033978"/>
                    </a:ext>
                  </a:extLst>
                </a:gridCol>
                <a:gridCol w="480219">
                  <a:extLst>
                    <a:ext uri="{9D8B030D-6E8A-4147-A177-3AD203B41FA5}">
                      <a16:colId xmlns:a16="http://schemas.microsoft.com/office/drawing/2014/main" val="889756180"/>
                    </a:ext>
                  </a:extLst>
                </a:gridCol>
              </a:tblGrid>
              <a:tr h="288131">
                <a:tc>
                  <a:txBody>
                    <a:bodyPr/>
                    <a:lstStyle/>
                    <a:p>
                      <a:pPr algn="ctr" fontAlgn="ctr"/>
                      <a:r>
                        <a:rPr lang="en-US" sz="900" b="1" i="0" u="none" strike="noStrike" dirty="0">
                          <a:solidFill>
                            <a:srgbClr val="FFFFFF"/>
                          </a:solidFill>
                          <a:effectLst/>
                          <a:latin typeface="Calibri" panose="020F0502020204030204" pitchFamily="34" charset="0"/>
                        </a:rPr>
                        <a:t>Ref. No</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Criterion</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Variant 1</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Variant 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4279128680"/>
                  </a:ext>
                </a:extLst>
              </a:tr>
              <a:tr h="144066">
                <a:tc>
                  <a:txBody>
                    <a:bodyPr/>
                    <a:lstStyle/>
                    <a:p>
                      <a:pPr algn="ctr" fontAlgn="b"/>
                      <a:r>
                        <a:rPr lang="en-US" sz="900" b="0" i="0" u="none" strike="noStrike" dirty="0">
                          <a:solidFill>
                            <a:srgbClr val="000000"/>
                          </a:solidFill>
                          <a:effectLst/>
                          <a:latin typeface="Calibri" panose="020F0502020204030204" pitchFamily="34" charset="0"/>
                        </a:rPr>
                        <a:t>1</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dirty="0">
                          <a:solidFill>
                            <a:srgbClr val="000000"/>
                          </a:solidFill>
                          <a:effectLst/>
                          <a:latin typeface="Calibri" panose="020F0502020204030204" pitchFamily="34" charset="0"/>
                        </a:rPr>
                        <a:t>Excavations (m3)</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2,965,513</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3,901,156</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0.760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62863886"/>
                  </a:ext>
                </a:extLst>
              </a:tr>
              <a:tr h="288131">
                <a:tc>
                  <a:txBody>
                    <a:bodyPr/>
                    <a:lstStyle/>
                    <a:p>
                      <a:pPr algn="ctr" fontAlgn="b"/>
                      <a:r>
                        <a:rPr lang="en-US" sz="900" b="0" i="0" u="none" strike="noStrike">
                          <a:solidFill>
                            <a:srgbClr val="000000"/>
                          </a:solidFill>
                          <a:effectLst/>
                          <a:latin typeface="Calibri" panose="020F0502020204030204" pitchFamily="34" charset="0"/>
                        </a:rPr>
                        <a:t>2</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dirty="0">
                          <a:solidFill>
                            <a:srgbClr val="000000"/>
                          </a:solidFill>
                          <a:effectLst/>
                          <a:latin typeface="Calibri" panose="020F0502020204030204" pitchFamily="34" charset="0"/>
                        </a:rPr>
                        <a:t>Surplus of earthworks (m3)</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269,965</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1,163,602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0.232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57366202"/>
                  </a:ext>
                </a:extLst>
              </a:tr>
              <a:tr h="432197">
                <a:tc>
                  <a:txBody>
                    <a:bodyPr/>
                    <a:lstStyle/>
                    <a:p>
                      <a:pPr algn="ctr" fontAlgn="b"/>
                      <a:r>
                        <a:rPr lang="en-US" sz="900" b="0" i="0" u="none" strike="noStrike">
                          <a:solidFill>
                            <a:srgbClr val="000000"/>
                          </a:solidFill>
                          <a:effectLst/>
                          <a:latin typeface="Calibri" panose="020F0502020204030204" pitchFamily="34" charset="0"/>
                        </a:rPr>
                        <a:t>3</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Landscape (Visible length of bridges - m)</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2,729</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0.896</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2,446</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62219326"/>
                  </a:ext>
                </a:extLst>
              </a:tr>
              <a:tr h="288131">
                <a:tc>
                  <a:txBody>
                    <a:bodyPr/>
                    <a:lstStyle/>
                    <a:p>
                      <a:pPr algn="ctr" fontAlgn="b"/>
                      <a:r>
                        <a:rPr lang="en-US" sz="900" b="0" i="0" u="none" strike="noStrike">
                          <a:solidFill>
                            <a:srgbClr val="000000"/>
                          </a:solidFill>
                          <a:effectLst/>
                          <a:latin typeface="Calibri" panose="020F0502020204030204" pitchFamily="34" charset="0"/>
                        </a:rPr>
                        <a:t>4</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Noise (length of noise barriers - m)</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2,300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1.000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3,200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0.958</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03211386"/>
                  </a:ext>
                </a:extLst>
              </a:tr>
              <a:tr h="288131">
                <a:tc>
                  <a:txBody>
                    <a:bodyPr/>
                    <a:lstStyle/>
                    <a:p>
                      <a:pPr algn="ctr" fontAlgn="b"/>
                      <a:r>
                        <a:rPr lang="en-US" sz="900" b="0" i="0" u="none" strike="noStrike">
                          <a:solidFill>
                            <a:srgbClr val="000000"/>
                          </a:solidFill>
                          <a:effectLst/>
                          <a:latin typeface="Calibri" panose="020F0502020204030204" pitchFamily="34" charset="0"/>
                        </a:rPr>
                        <a:t>5</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Air &amp; Noise Number of affected buildings</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1.37</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82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0.841</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4287728"/>
                  </a:ext>
                </a:extLst>
              </a:tr>
              <a:tr h="432197">
                <a:tc>
                  <a:txBody>
                    <a:bodyPr/>
                    <a:lstStyle/>
                    <a:p>
                      <a:pPr algn="ctr" fontAlgn="b"/>
                      <a:r>
                        <a:rPr lang="en-US" sz="900" b="0" i="0" u="none" strike="noStrike">
                          <a:solidFill>
                            <a:srgbClr val="000000"/>
                          </a:solidFill>
                          <a:effectLst/>
                          <a:latin typeface="Calibri" panose="020F0502020204030204" pitchFamily="34" charset="0"/>
                        </a:rPr>
                        <a:t>6</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Number of Animal Passages / km of open route</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0.242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1.04</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0.000</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582689"/>
                  </a:ext>
                </a:extLst>
              </a:tr>
              <a:tr h="288131">
                <a:tc>
                  <a:txBody>
                    <a:bodyPr/>
                    <a:lstStyle/>
                    <a:p>
                      <a:pPr algn="l" fontAlgn="b"/>
                      <a:r>
                        <a:rPr lang="en-US" sz="900" b="0" i="0" u="none" strike="noStrike">
                          <a:solidFill>
                            <a:srgbClr val="000000"/>
                          </a:solidFill>
                          <a:effectLst/>
                          <a:latin typeface="Calibri" panose="020F0502020204030204" pitchFamily="34" charset="0"/>
                        </a:rPr>
                        <a:t> </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Total Environmental aspect scoring</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5.138</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3.792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36599910"/>
                  </a:ext>
                </a:extLst>
              </a:tr>
              <a:tr h="432197">
                <a:tc>
                  <a:txBody>
                    <a:bodyPr/>
                    <a:lstStyle/>
                    <a:p>
                      <a:pPr algn="l" fontAlgn="b"/>
                      <a:r>
                        <a:rPr lang="en-US" sz="900" b="0" i="0" u="none" strike="noStrike">
                          <a:solidFill>
                            <a:srgbClr val="000000"/>
                          </a:solidFill>
                          <a:effectLst/>
                          <a:latin typeface="Calibri" panose="020F0502020204030204" pitchFamily="34" charset="0"/>
                        </a:rPr>
                        <a:t> </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1" i="0" u="none" strike="noStrike" dirty="0">
                          <a:solidFill>
                            <a:srgbClr val="000000"/>
                          </a:solidFill>
                          <a:effectLst/>
                          <a:latin typeface="Calibri" panose="020F0502020204030204" pitchFamily="34" charset="0"/>
                        </a:rPr>
                        <a:t>Average Environmental aspect scoring</a:t>
                      </a:r>
                    </a:p>
                  </a:txBody>
                  <a:tcPr marL="6003" marR="6003" marT="60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0.856</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 </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dirty="0">
                          <a:solidFill>
                            <a:srgbClr val="000000"/>
                          </a:solidFill>
                          <a:effectLst/>
                          <a:latin typeface="Calibri" panose="020F0502020204030204" pitchFamily="34" charset="0"/>
                        </a:rPr>
                        <a:t>0.632</a:t>
                      </a:r>
                    </a:p>
                  </a:txBody>
                  <a:tcPr marL="6003" marR="6003" marT="60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41457155"/>
                  </a:ext>
                </a:extLst>
              </a:tr>
            </a:tbl>
          </a:graphicData>
        </a:graphic>
      </p:graphicFrame>
      <p:graphicFrame>
        <p:nvGraphicFramePr>
          <p:cNvPr id="5" name="Table 4">
            <a:extLst>
              <a:ext uri="{FF2B5EF4-FFF2-40B4-BE49-F238E27FC236}">
                <a16:creationId xmlns:a16="http://schemas.microsoft.com/office/drawing/2014/main" id="{446D3E28-AE2F-41EC-8ABC-0E50FE6F6103}"/>
              </a:ext>
            </a:extLst>
          </p:cNvPr>
          <p:cNvGraphicFramePr>
            <a:graphicFrameLocks noGrp="1"/>
          </p:cNvGraphicFramePr>
          <p:nvPr>
            <p:extLst>
              <p:ext uri="{D42A27DB-BD31-4B8C-83A1-F6EECF244321}">
                <p14:modId xmlns:p14="http://schemas.microsoft.com/office/powerpoint/2010/main" val="2660579049"/>
              </p:ext>
            </p:extLst>
          </p:nvPr>
        </p:nvGraphicFramePr>
        <p:xfrm>
          <a:off x="4399363" y="1494388"/>
          <a:ext cx="4419600" cy="2208932"/>
        </p:xfrm>
        <a:graphic>
          <a:graphicData uri="http://schemas.openxmlformats.org/drawingml/2006/table">
            <a:tbl>
              <a:tblPr/>
              <a:tblGrid>
                <a:gridCol w="609600">
                  <a:extLst>
                    <a:ext uri="{9D8B030D-6E8A-4147-A177-3AD203B41FA5}">
                      <a16:colId xmlns:a16="http://schemas.microsoft.com/office/drawing/2014/main" val="211663253"/>
                    </a:ext>
                  </a:extLst>
                </a:gridCol>
                <a:gridCol w="1371600">
                  <a:extLst>
                    <a:ext uri="{9D8B030D-6E8A-4147-A177-3AD203B41FA5}">
                      <a16:colId xmlns:a16="http://schemas.microsoft.com/office/drawing/2014/main" val="1477466478"/>
                    </a:ext>
                  </a:extLst>
                </a:gridCol>
                <a:gridCol w="609600">
                  <a:extLst>
                    <a:ext uri="{9D8B030D-6E8A-4147-A177-3AD203B41FA5}">
                      <a16:colId xmlns:a16="http://schemas.microsoft.com/office/drawing/2014/main" val="4293646432"/>
                    </a:ext>
                  </a:extLst>
                </a:gridCol>
                <a:gridCol w="609600">
                  <a:extLst>
                    <a:ext uri="{9D8B030D-6E8A-4147-A177-3AD203B41FA5}">
                      <a16:colId xmlns:a16="http://schemas.microsoft.com/office/drawing/2014/main" val="405024067"/>
                    </a:ext>
                  </a:extLst>
                </a:gridCol>
                <a:gridCol w="609600">
                  <a:extLst>
                    <a:ext uri="{9D8B030D-6E8A-4147-A177-3AD203B41FA5}">
                      <a16:colId xmlns:a16="http://schemas.microsoft.com/office/drawing/2014/main" val="2509439661"/>
                    </a:ext>
                  </a:extLst>
                </a:gridCol>
                <a:gridCol w="609600">
                  <a:extLst>
                    <a:ext uri="{9D8B030D-6E8A-4147-A177-3AD203B41FA5}">
                      <a16:colId xmlns:a16="http://schemas.microsoft.com/office/drawing/2014/main" val="2922627249"/>
                    </a:ext>
                  </a:extLst>
                </a:gridCol>
              </a:tblGrid>
              <a:tr h="365760">
                <a:tc>
                  <a:txBody>
                    <a:bodyPr/>
                    <a:lstStyle/>
                    <a:p>
                      <a:pPr algn="ctr" fontAlgn="ctr"/>
                      <a:r>
                        <a:rPr lang="en-US" sz="900" b="1" i="0" u="none" strike="noStrike" dirty="0">
                          <a:solidFill>
                            <a:srgbClr val="FFFFFF"/>
                          </a:solidFill>
                          <a:effectLst/>
                          <a:latin typeface="Calibri" panose="020F0502020204030204" pitchFamily="34" charset="0"/>
                        </a:rPr>
                        <a:t>Ref. No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Criterion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Variant 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dirty="0">
                          <a:solidFill>
                            <a:srgbClr val="FFFFFF"/>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a:solidFill>
                            <a:srgbClr val="FFFFFF"/>
                          </a:solidFill>
                          <a:effectLst/>
                          <a:latin typeface="Calibri" panose="020F0502020204030204" pitchFamily="34" charset="0"/>
                        </a:rPr>
                        <a:t>Variant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n-US" sz="900" b="1" i="0" u="none" strike="noStrike">
                          <a:solidFill>
                            <a:srgbClr val="FFFFFF"/>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734408153"/>
                  </a:ext>
                </a:extLst>
              </a:tr>
              <a:tr h="182880">
                <a:tc>
                  <a:txBody>
                    <a:bodyPr/>
                    <a:lstStyle/>
                    <a:p>
                      <a:pPr algn="ctr" fontAlgn="b"/>
                      <a:r>
                        <a:rPr lang="en-US" sz="900" b="0" i="0" u="none" strike="noStrike" dirty="0">
                          <a:solidFill>
                            <a:srgbClr val="000000"/>
                          </a:solidFill>
                          <a:effectLst/>
                          <a:latin typeface="Calibri" panose="020F0502020204030204" pitchFamily="34" charset="0"/>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dirty="0">
                          <a:solidFill>
                            <a:srgbClr val="000000"/>
                          </a:solidFill>
                          <a:effectLst/>
                          <a:latin typeface="Calibri" panose="020F0502020204030204" pitchFamily="34" charset="0"/>
                        </a:rPr>
                        <a:t>Length (km)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16.5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1.000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17.38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0.949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66911547"/>
                  </a:ext>
                </a:extLst>
              </a:tr>
              <a:tr h="365760">
                <a:tc>
                  <a:txBody>
                    <a:bodyPr/>
                    <a:lstStyle/>
                    <a:p>
                      <a:pPr algn="ctr" fontAlgn="b"/>
                      <a:r>
                        <a:rPr lang="en-US" sz="900" b="0" i="0" u="none" strike="noStrike">
                          <a:solidFill>
                            <a:srgbClr val="000000"/>
                          </a:solidFill>
                          <a:effectLst/>
                          <a:latin typeface="Calibri" panose="020F0502020204030204" pitchFamily="34" charset="0"/>
                        </a:rPr>
                        <a:t>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Physical &amp; economical displacement (houses)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21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0.952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1.000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34738737"/>
                  </a:ext>
                </a:extLst>
              </a:tr>
              <a:tr h="304675">
                <a:tc>
                  <a:txBody>
                    <a:bodyPr/>
                    <a:lstStyle/>
                    <a:p>
                      <a:pPr algn="ctr" fontAlgn="b"/>
                      <a:r>
                        <a:rPr lang="en-US" sz="900" b="0" i="0" u="none" strike="noStrike">
                          <a:solidFill>
                            <a:srgbClr val="000000"/>
                          </a:solidFill>
                          <a:effectLst/>
                          <a:latin typeface="Calibri" panose="020F0502020204030204" pitchFamily="34" charset="0"/>
                        </a:rPr>
                        <a:t>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Impacts to arable agricurtural land (ha)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39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1.000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42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0.929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1832039"/>
                  </a:ext>
                </a:extLst>
              </a:tr>
              <a:tr h="365760">
                <a:tc>
                  <a:txBody>
                    <a:bodyPr/>
                    <a:lstStyle/>
                    <a:p>
                      <a:pPr algn="ctr" fontAlgn="b"/>
                      <a:r>
                        <a:rPr lang="en-US" sz="900" b="0" i="0" u="none" strike="noStrike">
                          <a:solidFill>
                            <a:srgbClr val="000000"/>
                          </a:solidFill>
                          <a:effectLst/>
                          <a:latin typeface="Calibri" panose="020F0502020204030204" pitchFamily="34" charset="0"/>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Impacts to curtural heritage (monuments)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Neutral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Neutral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61567464"/>
                  </a:ext>
                </a:extLst>
              </a:tr>
              <a:tr h="273577">
                <a:tc>
                  <a:txBody>
                    <a:bodyPr/>
                    <a:lstStyle/>
                    <a:p>
                      <a:pPr algn="l" fontAlgn="b"/>
                      <a:r>
                        <a:rPr lang="en-US" sz="9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0" i="0" u="none" strike="noStrike">
                          <a:solidFill>
                            <a:srgbClr val="000000"/>
                          </a:solidFill>
                          <a:effectLst/>
                          <a:latin typeface="Calibri" panose="020F0502020204030204" pitchFamily="34" charset="0"/>
                        </a:rPr>
                        <a:t>Total Social aspect scoring</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a:solidFill>
                            <a:srgbClr val="000000"/>
                          </a:solidFill>
                          <a:effectLst/>
                          <a:latin typeface="Calibri" panose="020F0502020204030204" pitchFamily="34" charset="0"/>
                        </a:rPr>
                        <a:t>2.952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2.878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27034191"/>
                  </a:ext>
                </a:extLst>
              </a:tr>
              <a:tr h="350520">
                <a:tc>
                  <a:txBody>
                    <a:bodyPr/>
                    <a:lstStyle/>
                    <a:p>
                      <a:pPr algn="l" fontAlgn="b"/>
                      <a:r>
                        <a:rPr lang="en-US" sz="9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b"/>
                      <a:r>
                        <a:rPr lang="en-US" sz="900" b="1" i="0" u="none" strike="noStrike" dirty="0">
                          <a:solidFill>
                            <a:srgbClr val="000000"/>
                          </a:solidFill>
                          <a:effectLst/>
                          <a:latin typeface="Calibri" panose="020F0502020204030204" pitchFamily="34" charset="0"/>
                        </a:rPr>
                        <a:t>Average Social aspect scoring</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0.984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900" b="1" i="0" u="none" strike="noStrike" dirty="0">
                          <a:solidFill>
                            <a:srgbClr val="000000"/>
                          </a:solidFill>
                          <a:effectLst/>
                          <a:latin typeface="Calibri" panose="020F0502020204030204" pitchFamily="34" charset="0"/>
                        </a:rPr>
                        <a:t>0.959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77520206"/>
                  </a:ext>
                </a:extLst>
              </a:tr>
            </a:tbl>
          </a:graphicData>
        </a:graphic>
      </p:graphicFrame>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2"/>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sym typeface="Tahoma"/>
              </a:rPr>
              <a:t>Activity 3: Environmental and Social Impact Assessment (ESIA) – Scoping report</a:t>
            </a:r>
            <a:br>
              <a:rPr lang="en-US" sz="1200" b="1">
                <a:latin typeface="Tahoma" panose="020B0604030504040204" pitchFamily="34" charset="0"/>
                <a:ea typeface="Tahoma" panose="020B0604030504040204" pitchFamily="34" charset="0"/>
                <a:cs typeface="Tahoma" panose="020B0604030504040204" pitchFamily="34" charset="0"/>
                <a:sym typeface="Tahoma"/>
              </a:rPr>
            </a:b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129" name="Google Shape;129;p12"/>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130" name="Google Shape;130;p12"/>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16</a:t>
            </a:fld>
            <a:endParaRPr/>
          </a:p>
        </p:txBody>
      </p:sp>
      <p:sp>
        <p:nvSpPr>
          <p:cNvPr id="131" name="Google Shape;131;p12"/>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32" name="Google Shape;132;p12"/>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Conclusions for scoping for impacts</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180975" algn="l"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All environmental parameters are scoped in, while waste and resources have </a:t>
            </a:r>
            <a:r>
              <a:rPr lang="en-US" sz="1400">
                <a:latin typeface="Tahoma" panose="020B0604030504040204" pitchFamily="34" charset="0"/>
                <a:ea typeface="Tahoma" panose="020B0604030504040204" pitchFamily="34" charset="0"/>
                <a:cs typeface="Tahoma" panose="020B0604030504040204" pitchFamily="34" charset="0"/>
                <a:sym typeface="Tahoma"/>
              </a:rPr>
              <a:t>negligible impacts.</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l"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Several surveys and modeling have been planned in order to achieve a better proposal for mitigation measures, i.e. air and noise modeling, 3D landscape images and targeted biodiversity surveys have been planned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l"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Climate change resilience plan will be prepared </a:t>
            </a:r>
          </a:p>
          <a:p>
            <a:pPr marL="180975" lvl="0" indent="-180975" algn="l"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All social parameters were scoped. Even those with negligible impacts. The rationale behind is that some of the impacts might be exacerbated by the COVID-19 effects and impacts (such as GBV as part of a wider SEA/SH category), economic vulnerability might change significantly in the unfolding effects of the pandemic and alike.</a:t>
            </a:r>
          </a:p>
          <a:p>
            <a:pPr marL="180975" lvl="0" indent="-180975" algn="l"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The available secondary data are not readily available and have been supplemented by Social Assessments at local community and sampled household levels.</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17</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dirty="0">
              <a:latin typeface="Tahoma" panose="020B0604030504040204" pitchFamily="34" charset="0"/>
              <a:ea typeface="Tahoma" panose="020B0604030504040204" pitchFamily="34" charset="0"/>
              <a:cs typeface="Tahoma" panose="020B0604030504040204" pitchFamily="34" charset="0"/>
            </a:endParaRPr>
          </a:p>
          <a:p>
            <a:pPr marL="346075" lvl="0" indent="-346075" algn="l" rtl="0">
              <a:spcBef>
                <a:spcPts val="450"/>
              </a:spcBef>
              <a:spcAft>
                <a:spcPts val="0"/>
              </a:spcAft>
              <a:buSzPts val="1400"/>
              <a:buFont typeface="Noto Sans Symbols"/>
              <a:buChar char="❑"/>
            </a:pPr>
            <a:r>
              <a:rPr lang="sr-Latn-ME" sz="1400" b="1" dirty="0">
                <a:latin typeface="Tahoma" panose="020B0604030504040204" pitchFamily="34" charset="0"/>
                <a:ea typeface="Tahoma" panose="020B0604030504040204" pitchFamily="34" charset="0"/>
                <a:cs typeface="Tahoma" panose="020B0604030504040204" pitchFamily="34" charset="0"/>
                <a:sym typeface="Tahoma"/>
              </a:rPr>
              <a:t>P</a:t>
            </a:r>
            <a:r>
              <a:rPr lang="en-US" sz="14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4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1st and 2nd round of biodiversity surveys</a:t>
            </a:r>
            <a:endParaRPr lang="sr-Latn-ME" sz="1400"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Air and noise measurements </a:t>
            </a:r>
            <a:endParaRPr lang="sr-Latn-RS" sz="1400"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Air and noise modeling is being finalized</a:t>
            </a:r>
            <a:endParaRPr sz="1400"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3D landscape images are being prepared for determining the landscape and visual impacts</a:t>
            </a:r>
            <a:endParaRPr sz="1400"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Surface and groundwater measurements</a:t>
            </a:r>
            <a:endParaRPr sz="1400"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On site surveys and key informant interviews, focus group discussions etc. have been carried out for settlements affected by the Project </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The LARF</a:t>
            </a:r>
            <a:r>
              <a:rPr lang="sr-Latn-ME" sz="1400" dirty="0">
                <a:latin typeface="Tahoma" panose="020B0604030504040204" pitchFamily="34" charset="0"/>
                <a:ea typeface="Tahoma" panose="020B0604030504040204" pitchFamily="34" charset="0"/>
                <a:cs typeface="Tahoma" panose="020B0604030504040204" pitchFamily="34" charset="0"/>
              </a:rPr>
              <a:t> (</a:t>
            </a:r>
            <a:r>
              <a:rPr lang="en-US" sz="1400" dirty="0">
                <a:latin typeface="Tahoma" panose="020B0604030504040204" pitchFamily="34" charset="0"/>
                <a:ea typeface="Tahoma" panose="020B0604030504040204" pitchFamily="34" charset="0"/>
                <a:cs typeface="Tahoma" panose="020B0604030504040204" pitchFamily="34" charset="0"/>
              </a:rPr>
              <a:t>Land Acquisition and Resettlement Framework</a:t>
            </a:r>
            <a:r>
              <a:rPr lang="sr-Latn-ME" sz="1400" dirty="0">
                <a:latin typeface="Tahoma" panose="020B0604030504040204" pitchFamily="34" charset="0"/>
                <a:ea typeface="Tahoma" panose="020B0604030504040204" pitchFamily="34" charset="0"/>
                <a:cs typeface="Tahoma" panose="020B0604030504040204" pitchFamily="34" charset="0"/>
              </a:rPr>
              <a:t>)</a:t>
            </a:r>
            <a:r>
              <a:rPr lang="en-US" sz="1400" dirty="0">
                <a:latin typeface="Tahoma" panose="020B0604030504040204" pitchFamily="34" charset="0"/>
                <a:ea typeface="Tahoma" panose="020B0604030504040204" pitchFamily="34" charset="0"/>
                <a:cs typeface="Tahoma" panose="020B0604030504040204" pitchFamily="34" charset="0"/>
              </a:rPr>
              <a:t> is finalized </a:t>
            </a:r>
            <a:endParaRPr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18</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dirty="0">
              <a:latin typeface="Tahoma" panose="020B0604030504040204" pitchFamily="34" charset="0"/>
              <a:ea typeface="Tahoma" panose="020B0604030504040204" pitchFamily="34" charset="0"/>
              <a:cs typeface="Tahoma" panose="020B0604030504040204" pitchFamily="34" charset="0"/>
            </a:endParaRPr>
          </a:p>
          <a:p>
            <a:pPr marL="346075" lvl="0" indent="-346075" algn="l" rtl="0">
              <a:spcBef>
                <a:spcPts val="450"/>
              </a:spcBef>
              <a:spcAft>
                <a:spcPts val="0"/>
              </a:spcAft>
              <a:buSzPts val="1400"/>
              <a:buFont typeface="Noto Sans Symbols"/>
              <a:buChar char="❑"/>
            </a:pPr>
            <a:r>
              <a:rPr lang="sr-Latn-ME" sz="1400" b="1" dirty="0">
                <a:latin typeface="Tahoma" panose="020B0604030504040204" pitchFamily="34" charset="0"/>
                <a:ea typeface="Tahoma" panose="020B0604030504040204" pitchFamily="34" charset="0"/>
                <a:cs typeface="Tahoma" panose="020B0604030504040204" pitchFamily="34" charset="0"/>
                <a:sym typeface="Tahoma"/>
              </a:rPr>
              <a:t>P</a:t>
            </a:r>
            <a:r>
              <a:rPr lang="en-US" sz="14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4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1st and 2nd round of biodiversity surveys</a:t>
            </a:r>
            <a:r>
              <a:rPr lang="sr-Latn-ME" sz="1400" i="1" dirty="0">
                <a:latin typeface="Tahoma" panose="020B0604030504040204" pitchFamily="34" charset="0"/>
                <a:ea typeface="Tahoma" panose="020B0604030504040204" pitchFamily="34" charset="0"/>
                <a:cs typeface="Tahoma" panose="020B0604030504040204" pitchFamily="34" charset="0"/>
              </a:rPr>
              <a:t>: </a:t>
            </a:r>
          </a:p>
          <a:p>
            <a:pPr marL="638175" lvl="2" indent="-180975" algn="just">
              <a:buSzPts val="1400"/>
              <a:buFont typeface="Noto Sans Symbols"/>
              <a:buChar char="⮚"/>
            </a:pPr>
            <a:endParaRPr lang="sr-Latn-ME" sz="1300" dirty="0">
              <a:latin typeface="Tahoma" panose="020B0604030504040204" pitchFamily="34" charset="0"/>
              <a:ea typeface="Tahoma" panose="020B0604030504040204" pitchFamily="34" charset="0"/>
              <a:cs typeface="Tahoma" panose="020B0604030504040204" pitchFamily="34" charset="0"/>
            </a:endParaRPr>
          </a:p>
          <a:p>
            <a:pPr marL="638175" lvl="2" indent="-180975" algn="just">
              <a:buSzPts val="14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1) flora and habitats, fish, amphibians and reptiles, birds – autumn 2019 and spring 202</a:t>
            </a:r>
            <a:r>
              <a:rPr lang="sr-Latn-ME" sz="1300" dirty="0">
                <a:latin typeface="Tahoma" panose="020B0604030504040204" pitchFamily="34" charset="0"/>
                <a:ea typeface="Tahoma" panose="020B0604030504040204" pitchFamily="34" charset="0"/>
                <a:cs typeface="Tahoma" panose="020B0604030504040204" pitchFamily="34" charset="0"/>
              </a:rPr>
              <a:t>0</a:t>
            </a:r>
          </a:p>
          <a:p>
            <a:pPr marL="638175" lvl="2" indent="-180975" algn="just">
              <a:buSzPts val="14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2) mammals and bats – summer to winter 2020) </a:t>
            </a:r>
            <a:endParaRPr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In order to define the habitats along the road alignment, several biodiversity surveys have been planned in a zone of 500m right and left from the alignment. </a:t>
            </a:r>
            <a:r>
              <a:rPr lang="en-US" sz="1400" b="1" dirty="0">
                <a:latin typeface="Tahoma" panose="020B0604030504040204" pitchFamily="34" charset="0"/>
                <a:ea typeface="Tahoma" panose="020B0604030504040204" pitchFamily="34" charset="0"/>
                <a:cs typeface="Tahoma" panose="020B0604030504040204" pitchFamily="34" charset="0"/>
                <a:sym typeface="Tahoma"/>
              </a:rPr>
              <a:t>Habitat and flora </a:t>
            </a:r>
            <a:r>
              <a:rPr lang="en-US" sz="1400" dirty="0">
                <a:latin typeface="Tahoma" panose="020B0604030504040204" pitchFamily="34" charset="0"/>
                <a:ea typeface="Tahoma" panose="020B0604030504040204" pitchFamily="34" charset="0"/>
                <a:cs typeface="Tahoma" panose="020B0604030504040204" pitchFamily="34" charset="0"/>
                <a:sym typeface="Tahoma"/>
              </a:rPr>
              <a:t>surveys were carried from September 2019 to June 2020, </a:t>
            </a:r>
            <a:r>
              <a:rPr lang="en-US" sz="1400" b="1" dirty="0">
                <a:latin typeface="Tahoma" panose="020B0604030504040204" pitchFamily="34" charset="0"/>
                <a:ea typeface="Tahoma" panose="020B0604030504040204" pitchFamily="34" charset="0"/>
                <a:cs typeface="Tahoma" panose="020B0604030504040204" pitchFamily="34" charset="0"/>
                <a:sym typeface="Tahoma"/>
              </a:rPr>
              <a:t>amphibians and reptiles </a:t>
            </a:r>
            <a:r>
              <a:rPr lang="en-US" sz="1400" dirty="0">
                <a:latin typeface="Tahoma" panose="020B0604030504040204" pitchFamily="34" charset="0"/>
                <a:ea typeface="Tahoma" panose="020B0604030504040204" pitchFamily="34" charset="0"/>
                <a:cs typeface="Tahoma" panose="020B0604030504040204" pitchFamily="34" charset="0"/>
                <a:sym typeface="Tahoma"/>
              </a:rPr>
              <a:t>survey was carried out in September 2019 and April – May 2020, </a:t>
            </a:r>
            <a:r>
              <a:rPr lang="en-US" sz="1400" b="1" dirty="0">
                <a:latin typeface="Tahoma" panose="020B0604030504040204" pitchFamily="34" charset="0"/>
                <a:ea typeface="Tahoma" panose="020B0604030504040204" pitchFamily="34" charset="0"/>
                <a:cs typeface="Tahoma" panose="020B0604030504040204" pitchFamily="34" charset="0"/>
                <a:sym typeface="Tahoma"/>
              </a:rPr>
              <a:t>birds </a:t>
            </a:r>
            <a:r>
              <a:rPr lang="en-US" sz="1400" dirty="0">
                <a:latin typeface="Tahoma" panose="020B0604030504040204" pitchFamily="34" charset="0"/>
                <a:ea typeface="Tahoma" panose="020B0604030504040204" pitchFamily="34" charset="0"/>
                <a:cs typeface="Tahoma" panose="020B0604030504040204" pitchFamily="34" charset="0"/>
                <a:sym typeface="Tahoma"/>
              </a:rPr>
              <a:t>surveys took place in September – October 2019 and late spring - early summer of 2020, </a:t>
            </a:r>
            <a:r>
              <a:rPr lang="en-US" sz="1400" b="1" dirty="0">
                <a:latin typeface="Tahoma" panose="020B0604030504040204" pitchFamily="34" charset="0"/>
                <a:ea typeface="Tahoma" panose="020B0604030504040204" pitchFamily="34" charset="0"/>
                <a:cs typeface="Tahoma" panose="020B0604030504040204" pitchFamily="34" charset="0"/>
                <a:sym typeface="Tahoma"/>
              </a:rPr>
              <a:t>fish</a:t>
            </a:r>
            <a:r>
              <a:rPr lang="en-US" sz="1400" dirty="0">
                <a:latin typeface="Tahoma" panose="020B0604030504040204" pitchFamily="34" charset="0"/>
                <a:ea typeface="Tahoma" panose="020B0604030504040204" pitchFamily="34" charset="0"/>
                <a:cs typeface="Tahoma" panose="020B0604030504040204" pitchFamily="34" charset="0"/>
                <a:sym typeface="Tahoma"/>
              </a:rPr>
              <a:t> survey in February 2020 while </a:t>
            </a:r>
            <a:r>
              <a:rPr lang="en-US" sz="1400" b="1" dirty="0">
                <a:latin typeface="Tahoma" panose="020B0604030504040204" pitchFamily="34" charset="0"/>
                <a:ea typeface="Tahoma" panose="020B0604030504040204" pitchFamily="34" charset="0"/>
                <a:cs typeface="Tahoma" panose="020B0604030504040204" pitchFamily="34" charset="0"/>
                <a:sym typeface="Tahoma"/>
              </a:rPr>
              <a:t>mammals and bats </a:t>
            </a:r>
            <a:r>
              <a:rPr lang="en-US" sz="1400" dirty="0">
                <a:latin typeface="Tahoma" panose="020B0604030504040204" pitchFamily="34" charset="0"/>
                <a:ea typeface="Tahoma" panose="020B0604030504040204" pitchFamily="34" charset="0"/>
                <a:cs typeface="Tahoma" panose="020B0604030504040204" pitchFamily="34" charset="0"/>
                <a:sym typeface="Tahoma"/>
              </a:rPr>
              <a:t>surveys are currently being carried out (July 2020 – December 2020). </a:t>
            </a:r>
            <a:endParaRPr sz="1400" dirty="0">
              <a:latin typeface="Tahoma" panose="020B0604030504040204" pitchFamily="34" charset="0"/>
              <a:ea typeface="Tahoma" panose="020B0604030504040204" pitchFamily="34" charset="0"/>
              <a:cs typeface="Tahoma" panose="020B0604030504040204" pitchFamily="34" charset="0"/>
              <a:sym typeface="Tahoma"/>
            </a:endParaRPr>
          </a:p>
        </p:txBody>
      </p:sp>
    </p:spTree>
    <p:extLst>
      <p:ext uri="{BB962C8B-B14F-4D97-AF65-F5344CB8AC3E}">
        <p14:creationId xmlns:p14="http://schemas.microsoft.com/office/powerpoint/2010/main" val="34441943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19</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latin typeface="Tahoma" panose="020B0604030504040204" pitchFamily="34" charset="0"/>
                <a:ea typeface="Tahoma" panose="020B0604030504040204" pitchFamily="34" charset="0"/>
                <a:cs typeface="Tahoma" panose="020B0604030504040204" pitchFamily="34" charset="0"/>
              </a:rPr>
              <a:t>WB17-MNE-TRA-03: Podgorica Bypass</a:t>
            </a:r>
            <a:endParaRPr>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954740"/>
            <a:ext cx="4522536"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dirty="0">
              <a:latin typeface="Tahoma" panose="020B0604030504040204" pitchFamily="34" charset="0"/>
              <a:ea typeface="Tahoma" panose="020B0604030504040204" pitchFamily="34" charset="0"/>
              <a:cs typeface="Tahoma" panose="020B0604030504040204" pitchFamily="34" charset="0"/>
            </a:endParaRPr>
          </a:p>
          <a:p>
            <a:pPr marL="346075" lvl="0" indent="-346075" algn="l" rtl="0">
              <a:spcBef>
                <a:spcPts val="450"/>
              </a:spcBef>
              <a:spcAft>
                <a:spcPts val="0"/>
              </a:spcAft>
              <a:buSzPts val="1400"/>
              <a:buFont typeface="Noto Sans Symbols"/>
              <a:buChar char="❑"/>
            </a:pPr>
            <a:r>
              <a:rPr lang="sr-Latn-ME" sz="1400" b="1" dirty="0">
                <a:latin typeface="Tahoma" panose="020B0604030504040204" pitchFamily="34" charset="0"/>
                <a:ea typeface="Tahoma" panose="020B0604030504040204" pitchFamily="34" charset="0"/>
                <a:cs typeface="Tahoma" panose="020B0604030504040204" pitchFamily="34" charset="0"/>
                <a:sym typeface="Tahoma"/>
              </a:rPr>
              <a:t>P</a:t>
            </a:r>
            <a:r>
              <a:rPr lang="en-US" sz="14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4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Air and noise measurements</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74625" lvl="1" indent="-174625" algn="just" rtl="0">
              <a:spcBef>
                <a:spcPts val="45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b="1" dirty="0">
                <a:latin typeface="Tahoma" panose="020B0604030504040204" pitchFamily="34" charset="0"/>
                <a:ea typeface="Tahoma" panose="020B0604030504040204" pitchFamily="34" charset="0"/>
                <a:cs typeface="Tahoma" panose="020B0604030504040204" pitchFamily="34" charset="0"/>
                <a:sym typeface="Tahoma"/>
              </a:rPr>
              <a:t>Air measurments </a:t>
            </a:r>
            <a:r>
              <a:rPr lang="sr-Latn-ME" sz="1400" dirty="0">
                <a:latin typeface="Tahoma" panose="020B0604030504040204" pitchFamily="34" charset="0"/>
                <a:ea typeface="Tahoma" panose="020B0604030504040204" pitchFamily="34" charset="0"/>
                <a:cs typeface="Tahoma" panose="020B0604030504040204" pitchFamily="34" charset="0"/>
                <a:sym typeface="Tahoma"/>
              </a:rPr>
              <a:t>ha</a:t>
            </a:r>
            <a:r>
              <a:rPr lang="en-US" sz="1400" dirty="0" err="1">
                <a:latin typeface="Tahoma" panose="020B0604030504040204" pitchFamily="34" charset="0"/>
                <a:ea typeface="Tahoma" panose="020B0604030504040204" pitchFamily="34" charset="0"/>
                <a:cs typeface="Tahoma" panose="020B0604030504040204" pitchFamily="34" charset="0"/>
                <a:sym typeface="Tahoma"/>
              </a:rPr>
              <a:t>ve</a:t>
            </a:r>
            <a:r>
              <a:rPr lang="en-US" sz="1400" dirty="0">
                <a:latin typeface="Tahoma" panose="020B0604030504040204" pitchFamily="34" charset="0"/>
                <a:ea typeface="Tahoma" panose="020B0604030504040204" pitchFamily="34" charset="0"/>
                <a:cs typeface="Tahoma" panose="020B0604030504040204" pitchFamily="34" charset="0"/>
                <a:sym typeface="Tahoma"/>
              </a:rPr>
              <a:t> been carried</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out from 15.06-21.06.2020 at six points along or close to the proposed alignment,</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while the</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parameters measured were PM10, PM2.5, NO2, SO2 and CO. </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174625" lvl="1" indent="-17462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sym typeface="Tahoma"/>
              </a:rPr>
              <a:t>The results are being processed and will provide input as background air quality current situation for the air</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modelling that will calculate the emissions during the operation of the road.</a:t>
            </a:r>
            <a:endParaRPr sz="1400" dirty="0">
              <a:latin typeface="Tahoma" panose="020B0604030504040204" pitchFamily="34" charset="0"/>
              <a:ea typeface="Tahoma" panose="020B0604030504040204" pitchFamily="34" charset="0"/>
              <a:cs typeface="Tahoma" panose="020B0604030504040204" pitchFamily="34" charset="0"/>
              <a:sym typeface="Tahoma"/>
            </a:endParaRPr>
          </a:p>
        </p:txBody>
      </p:sp>
      <p:pic>
        <p:nvPicPr>
          <p:cNvPr id="7" name="Picture 6">
            <a:extLst>
              <a:ext uri="{FF2B5EF4-FFF2-40B4-BE49-F238E27FC236}">
                <a16:creationId xmlns:a16="http://schemas.microsoft.com/office/drawing/2014/main" id="{8E301C26-CBD6-49F9-B88E-674237A6EEB5}"/>
              </a:ext>
            </a:extLst>
          </p:cNvPr>
          <p:cNvPicPr/>
          <p:nvPr/>
        </p:nvPicPr>
        <p:blipFill>
          <a:blip r:embed="rId3">
            <a:extLst>
              <a:ext uri="{BEBA8EAE-BF5A-486C-A8C5-ECC9F3942E4B}">
                <a14:imgProps xmlns:a14="http://schemas.microsoft.com/office/drawing/2010/main">
                  <a14:imgLayer r:embed="rId4">
                    <a14:imgEffect>
                      <a14:sharpenSoften amount="74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994809" y="1226634"/>
            <a:ext cx="4033299" cy="3010421"/>
          </a:xfrm>
          <a:prstGeom prst="rect">
            <a:avLst/>
          </a:prstGeom>
          <a:noFill/>
          <a:ln>
            <a:noFill/>
          </a:ln>
        </p:spPr>
      </p:pic>
      <p:sp>
        <p:nvSpPr>
          <p:cNvPr id="2" name="Oval 1">
            <a:extLst>
              <a:ext uri="{FF2B5EF4-FFF2-40B4-BE49-F238E27FC236}">
                <a16:creationId xmlns:a16="http://schemas.microsoft.com/office/drawing/2014/main" id="{9999C17C-E301-438A-BD0F-4EAD912D1723}"/>
              </a:ext>
            </a:extLst>
          </p:cNvPr>
          <p:cNvSpPr/>
          <p:nvPr/>
        </p:nvSpPr>
        <p:spPr>
          <a:xfrm>
            <a:off x="5415280" y="2641600"/>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51952D7-D60D-4324-8D5E-00C747EC9581}"/>
              </a:ext>
            </a:extLst>
          </p:cNvPr>
          <p:cNvSpPr/>
          <p:nvPr/>
        </p:nvSpPr>
        <p:spPr>
          <a:xfrm>
            <a:off x="5425440" y="3119473"/>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B0C93F0-3A29-4605-B9CF-629529417AA7}"/>
              </a:ext>
            </a:extLst>
          </p:cNvPr>
          <p:cNvSpPr/>
          <p:nvPr/>
        </p:nvSpPr>
        <p:spPr>
          <a:xfrm>
            <a:off x="6761480" y="1864360"/>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C8C075F-7159-4AB0-ADB0-59EA0EF7199F}"/>
              </a:ext>
            </a:extLst>
          </p:cNvPr>
          <p:cNvSpPr/>
          <p:nvPr/>
        </p:nvSpPr>
        <p:spPr>
          <a:xfrm>
            <a:off x="7011458" y="1635760"/>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754F2BB-BA18-44EB-9E5A-F3382D8ED381}"/>
              </a:ext>
            </a:extLst>
          </p:cNvPr>
          <p:cNvSpPr/>
          <p:nvPr/>
        </p:nvSpPr>
        <p:spPr>
          <a:xfrm>
            <a:off x="7655560" y="1315720"/>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37F671B-431D-4C85-8FB2-C4451EAF49A0}"/>
              </a:ext>
            </a:extLst>
          </p:cNvPr>
          <p:cNvSpPr/>
          <p:nvPr/>
        </p:nvSpPr>
        <p:spPr>
          <a:xfrm>
            <a:off x="7877543" y="1562100"/>
            <a:ext cx="142240" cy="14732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8612867"/>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Google Shape;42;p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44" name="Google Shape;44;p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a:t>
            </a:fld>
            <a:endParaRPr/>
          </a:p>
        </p:txBody>
      </p:sp>
      <p:sp>
        <p:nvSpPr>
          <p:cNvPr id="45" name="Google Shape;45;p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46" name="Google Shape;46;p4"/>
          <p:cNvSpPr txBox="1">
            <a:spLocks noGrp="1"/>
          </p:cNvSpPr>
          <p:nvPr>
            <p:ph type="body" idx="2"/>
          </p:nvPr>
        </p:nvSpPr>
        <p:spPr>
          <a:xfrm>
            <a:off x="382587" y="1464732"/>
            <a:ext cx="3838539" cy="2992967"/>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Object</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l" rtl="0">
              <a:spcBef>
                <a:spcPts val="450"/>
              </a:spcBef>
              <a:spcAft>
                <a:spcPts val="0"/>
              </a:spcAft>
              <a:buSzPts val="13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Bar-</a:t>
            </a:r>
            <a:r>
              <a:rPr lang="en-US" sz="1300" dirty="0" err="1">
                <a:latin typeface="Tahoma" panose="020B0604030504040204" pitchFamily="34" charset="0"/>
                <a:ea typeface="Tahoma" panose="020B0604030504040204" pitchFamily="34" charset="0"/>
                <a:cs typeface="Tahoma" panose="020B0604030504040204" pitchFamily="34" charset="0"/>
              </a:rPr>
              <a:t>Boljare</a:t>
            </a:r>
            <a:r>
              <a:rPr lang="en-US" sz="1300" dirty="0">
                <a:latin typeface="Tahoma" panose="020B0604030504040204" pitchFamily="34" charset="0"/>
                <a:ea typeface="Tahoma" panose="020B0604030504040204" pitchFamily="34" charset="0"/>
                <a:cs typeface="Tahoma" panose="020B0604030504040204" pitchFamily="34" charset="0"/>
              </a:rPr>
              <a:t> Motorway, Podgorica bypass (</a:t>
            </a:r>
            <a:r>
              <a:rPr lang="en-US" sz="1300" dirty="0" err="1">
                <a:latin typeface="Tahoma" panose="020B0604030504040204" pitchFamily="34" charset="0"/>
                <a:ea typeface="Tahoma" panose="020B0604030504040204" pitchFamily="34" charset="0"/>
                <a:cs typeface="Tahoma" panose="020B0604030504040204" pitchFamily="34" charset="0"/>
              </a:rPr>
              <a:t>Farmaci-Tolosi-Smokovac</a:t>
            </a:r>
            <a:r>
              <a:rPr lang="en-US" sz="1300" dirty="0">
                <a:latin typeface="Tahoma" panose="020B0604030504040204" pitchFamily="34" charset="0"/>
                <a:ea typeface="Tahoma" panose="020B0604030504040204" pitchFamily="34" charset="0"/>
                <a:cs typeface="Tahoma" panose="020B0604030504040204" pitchFamily="34" charset="0"/>
              </a:rPr>
              <a:t>) Approx. 16.5km</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180975" algn="l" rtl="0">
              <a:spcBef>
                <a:spcPts val="45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Services</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l" rtl="0">
              <a:spcBef>
                <a:spcPts val="450"/>
              </a:spcBef>
              <a:spcAft>
                <a:spcPts val="0"/>
              </a:spcAft>
              <a:buSzPts val="13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Preliminary Design</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l" rtl="0">
              <a:spcBef>
                <a:spcPts val="450"/>
              </a:spcBef>
              <a:spcAft>
                <a:spcPts val="0"/>
              </a:spcAft>
              <a:buSzPts val="13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Environmental &amp; Social Impact Assessment</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l" rtl="0">
              <a:spcBef>
                <a:spcPts val="450"/>
              </a:spcBef>
              <a:spcAft>
                <a:spcPts val="0"/>
              </a:spcAft>
              <a:buSzPts val="1300"/>
              <a:buFont typeface="Noto Sans Symbols"/>
              <a:buChar char="⮚"/>
            </a:pPr>
            <a:r>
              <a:rPr lang="en-US" sz="1300" dirty="0">
                <a:latin typeface="Tahoma" panose="020B0604030504040204" pitchFamily="34" charset="0"/>
                <a:ea typeface="Tahoma" panose="020B0604030504040204" pitchFamily="34" charset="0"/>
                <a:cs typeface="Tahoma" panose="020B0604030504040204" pitchFamily="34" charset="0"/>
              </a:rPr>
              <a:t>Securing building permits</a:t>
            </a:r>
            <a:endParaRPr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dirty="0">
              <a:solidFill>
                <a:schemeClr val="dk1"/>
              </a:solidFill>
              <a:latin typeface="Tahoma" panose="020B0604030504040204" pitchFamily="34" charset="0"/>
              <a:ea typeface="Tahoma" panose="020B0604030504040204" pitchFamily="34" charset="0"/>
              <a:cs typeface="Tahoma" panose="020B0604030504040204" pitchFamily="34" charset="0"/>
              <a:sym typeface="Tahoma"/>
            </a:endParaRPr>
          </a:p>
          <a:p>
            <a:pPr marL="180975" lvl="1" indent="-92075" algn="l" rtl="0">
              <a:spcBef>
                <a:spcPts val="450"/>
              </a:spcBef>
              <a:spcAft>
                <a:spcPts val="0"/>
              </a:spcAft>
              <a:buSzPts val="1400"/>
              <a:buFont typeface="Noto Sans Symbols"/>
              <a:buNone/>
            </a:pPr>
            <a:endParaRPr sz="1400" dirty="0">
              <a:solidFill>
                <a:schemeClr val="dk1"/>
              </a:solidFill>
              <a:latin typeface="Tahoma"/>
              <a:ea typeface="Tahoma"/>
              <a:cs typeface="Tahoma"/>
              <a:sym typeface="Tahoma"/>
            </a:endParaRPr>
          </a:p>
          <a:p>
            <a:pPr marL="180975" lvl="1" indent="-92075" algn="l" rtl="0">
              <a:spcBef>
                <a:spcPts val="450"/>
              </a:spcBef>
              <a:spcAft>
                <a:spcPts val="0"/>
              </a:spcAft>
              <a:buSzPts val="1400"/>
              <a:buFont typeface="Noto Sans Symbols"/>
              <a:buNone/>
            </a:pPr>
            <a:endParaRPr sz="1400" dirty="0">
              <a:solidFill>
                <a:schemeClr val="dk1"/>
              </a:solidFill>
              <a:latin typeface="Tahoma"/>
              <a:ea typeface="Tahoma"/>
              <a:cs typeface="Tahoma"/>
              <a:sym typeface="Tahoma"/>
            </a:endParaRPr>
          </a:p>
          <a:p>
            <a:pPr marL="180975" lvl="0" indent="-92075" algn="l" rtl="0">
              <a:spcBef>
                <a:spcPts val="450"/>
              </a:spcBef>
              <a:spcAft>
                <a:spcPts val="0"/>
              </a:spcAft>
              <a:buSzPts val="1400"/>
              <a:buFont typeface="Noto Sans Symbols"/>
              <a:buNone/>
            </a:pPr>
            <a:endParaRPr sz="1400" dirty="0">
              <a:solidFill>
                <a:schemeClr val="dk1"/>
              </a:solidFill>
              <a:latin typeface="Tahoma"/>
              <a:ea typeface="Tahoma"/>
              <a:cs typeface="Tahoma"/>
              <a:sym typeface="Tahoma"/>
            </a:endParaRPr>
          </a:p>
        </p:txBody>
      </p:sp>
      <p:grpSp>
        <p:nvGrpSpPr>
          <p:cNvPr id="47" name="Google Shape;47;p4"/>
          <p:cNvGrpSpPr/>
          <p:nvPr/>
        </p:nvGrpSpPr>
        <p:grpSpPr>
          <a:xfrm>
            <a:off x="4149985" y="-84328"/>
            <a:ext cx="4451759" cy="4701355"/>
            <a:chOff x="4054288" y="-84328"/>
            <a:chExt cx="5022928" cy="4701355"/>
          </a:xfrm>
        </p:grpSpPr>
        <p:pic>
          <p:nvPicPr>
            <p:cNvPr id="48" name="Google Shape;48;p4"/>
            <p:cNvPicPr preferRelativeResize="0"/>
            <p:nvPr/>
          </p:nvPicPr>
          <p:blipFill rotWithShape="1">
            <a:blip r:embed="rId3">
              <a:alphaModFix/>
            </a:blip>
            <a:srcRect/>
            <a:stretch/>
          </p:blipFill>
          <p:spPr>
            <a:xfrm>
              <a:off x="4054288" y="-84328"/>
              <a:ext cx="5022928" cy="4701355"/>
            </a:xfrm>
            <a:prstGeom prst="rect">
              <a:avLst/>
            </a:prstGeom>
            <a:noFill/>
            <a:ln>
              <a:noFill/>
            </a:ln>
          </p:spPr>
        </p:pic>
        <p:sp>
          <p:nvSpPr>
            <p:cNvPr id="49" name="Google Shape;49;p4"/>
            <p:cNvSpPr/>
            <p:nvPr/>
          </p:nvSpPr>
          <p:spPr>
            <a:xfrm>
              <a:off x="5923429" y="2709582"/>
              <a:ext cx="490818" cy="349403"/>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 name="Picture 13">
            <a:extLst>
              <a:ext uri="{FF2B5EF4-FFF2-40B4-BE49-F238E27FC236}">
                <a16:creationId xmlns:a16="http://schemas.microsoft.com/office/drawing/2014/main" id="{84519109-766E-4500-8FD7-E5EF9779CBB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994809" y="1210049"/>
            <a:ext cx="4033299" cy="3010421"/>
          </a:xfrm>
          <a:prstGeom prst="rect">
            <a:avLst/>
          </a:prstGeom>
          <a:noFill/>
          <a:ln>
            <a:noFill/>
          </a:ln>
        </p:spPr>
      </p:pic>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20</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954740"/>
            <a:ext cx="4522536" cy="3963095"/>
          </a:xfrm>
          <a:prstGeom prst="rect">
            <a:avLst/>
          </a:prstGeom>
          <a:noFill/>
          <a:ln>
            <a:noFill/>
          </a:ln>
        </p:spPr>
        <p:txBody>
          <a:bodyPr spcFirstLastPara="1" wrap="square" lIns="0" tIns="0" rIns="0" bIns="0" anchor="t" anchorCtr="0">
            <a:noAutofit/>
          </a:bodyPr>
          <a:lstStyle/>
          <a:p>
            <a:pPr marL="346075" lvl="0" indent="-346075" algn="l" rtl="0">
              <a:spcBef>
                <a:spcPts val="450"/>
              </a:spcBef>
              <a:spcAft>
                <a:spcPts val="0"/>
              </a:spcAft>
              <a:buSzPts val="1400"/>
              <a:buFont typeface="Noto Sans Symbols"/>
              <a:buChar char="❑"/>
            </a:pP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endParaRPr lang="sr-Latn-ME" sz="1400" b="1" i="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Air and noise measurements</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74625" lvl="1" indent="-174625" algn="just" rtl="0">
              <a:spcBef>
                <a:spcPts val="45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b="1" dirty="0">
                <a:latin typeface="Tahoma" panose="020B0604030504040204" pitchFamily="34" charset="0"/>
                <a:ea typeface="Tahoma" panose="020B0604030504040204" pitchFamily="34" charset="0"/>
                <a:cs typeface="Tahoma" panose="020B0604030504040204" pitchFamily="34" charset="0"/>
                <a:sym typeface="Tahoma"/>
              </a:rPr>
              <a:t>Noise measurments </a:t>
            </a:r>
            <a:r>
              <a:rPr lang="en-US" sz="1400" dirty="0">
                <a:latin typeface="Tahoma" panose="020B0604030504040204" pitchFamily="34" charset="0"/>
                <a:ea typeface="Tahoma" panose="020B0604030504040204" pitchFamily="34" charset="0"/>
                <a:cs typeface="Tahoma" panose="020B0604030504040204" pitchFamily="34" charset="0"/>
                <a:sym typeface="Tahoma"/>
              </a:rPr>
              <a:t>were measured at thirteen selected locations</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from 15th May to 13th June 2020 at points along or close to the proposed alignment. The parameters</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measured were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Lday</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Levening</a:t>
            </a:r>
            <a:r>
              <a:rPr lang="en-US" sz="1400" dirty="0">
                <a:latin typeface="Tahoma" panose="020B0604030504040204" pitchFamily="34" charset="0"/>
                <a:ea typeface="Tahoma" panose="020B0604030504040204" pitchFamily="34" charset="0"/>
                <a:cs typeface="Tahoma" panose="020B0604030504040204" pitchFamily="34" charset="0"/>
                <a:sym typeface="Tahoma"/>
              </a:rPr>
              <a:t> and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Lnight</a:t>
            </a:r>
            <a:r>
              <a:rPr lang="en-US" sz="1400" dirty="0">
                <a:latin typeface="Tahoma" panose="020B0604030504040204" pitchFamily="34" charset="0"/>
                <a:ea typeface="Tahoma" panose="020B0604030504040204" pitchFamily="34" charset="0"/>
                <a:cs typeface="Tahoma" panose="020B0604030504040204" pitchFamily="34" charset="0"/>
                <a:sym typeface="Tahoma"/>
              </a:rPr>
              <a:t>. The results are being processed and will provide input as background air quality current situation for the air modelling that will calculate the emissions during the operation of the road.</a:t>
            </a:r>
          </a:p>
        </p:txBody>
      </p:sp>
      <p:sp>
        <p:nvSpPr>
          <p:cNvPr id="15" name="Google Shape;150;p14">
            <a:extLst>
              <a:ext uri="{FF2B5EF4-FFF2-40B4-BE49-F238E27FC236}">
                <a16:creationId xmlns:a16="http://schemas.microsoft.com/office/drawing/2014/main" id="{8D6E12A2-893F-4F88-B785-C8707D7E609B}"/>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87116885"/>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21</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dirty="0">
              <a:latin typeface="Tahoma" panose="020B0604030504040204" pitchFamily="34" charset="0"/>
              <a:ea typeface="Tahoma" panose="020B0604030504040204" pitchFamily="34" charset="0"/>
              <a:cs typeface="Tahoma" panose="020B0604030504040204" pitchFamily="34" charset="0"/>
            </a:endParaRPr>
          </a:p>
          <a:p>
            <a:pPr marL="346075" lvl="0" indent="-346075" algn="l" rtl="0">
              <a:spcBef>
                <a:spcPts val="450"/>
              </a:spcBef>
              <a:spcAft>
                <a:spcPts val="0"/>
              </a:spcAft>
              <a:buSzPts val="1400"/>
              <a:buFont typeface="Noto Sans Symbols"/>
              <a:buChar char="❑"/>
            </a:pPr>
            <a:r>
              <a:rPr lang="sr-Latn-ME" sz="1400" b="1" dirty="0">
                <a:latin typeface="Tahoma" panose="020B0604030504040204" pitchFamily="34" charset="0"/>
                <a:ea typeface="Tahoma" panose="020B0604030504040204" pitchFamily="34" charset="0"/>
                <a:cs typeface="Tahoma" panose="020B0604030504040204" pitchFamily="34" charset="0"/>
                <a:sym typeface="Tahoma"/>
              </a:rPr>
              <a:t>P</a:t>
            </a:r>
            <a:r>
              <a:rPr lang="en-US" sz="14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4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346075" lvl="0" indent="-346075" algn="l" rtl="0">
              <a:spcBef>
                <a:spcPts val="450"/>
              </a:spcBef>
              <a:spcAft>
                <a:spcPts val="0"/>
              </a:spcAft>
              <a:buSzPts val="1400"/>
              <a:buFont typeface="Noto Sans Symbols"/>
              <a:buChar char="❑"/>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Air and noise modeling is being finalized</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87313" indent="1588">
              <a:spcBef>
                <a:spcPts val="450"/>
              </a:spcBef>
              <a:buSzPts val="1400"/>
              <a:buNone/>
            </a:pPr>
            <a:r>
              <a:rPr lang="en-US" sz="1400" dirty="0">
                <a:latin typeface="Tahoma" panose="020B0604030504040204" pitchFamily="34" charset="0"/>
                <a:ea typeface="Tahoma" panose="020B0604030504040204" pitchFamily="34" charset="0"/>
                <a:cs typeface="Tahoma" panose="020B0604030504040204" pitchFamily="34" charset="0"/>
              </a:rPr>
              <a:t>The output of the noise modelling which will be in a table and map form and will be an appendix of the ESIA will indicate the necessity of additional noise mitigation measures.</a:t>
            </a: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extLst>
      <p:ext uri="{BB962C8B-B14F-4D97-AF65-F5344CB8AC3E}">
        <p14:creationId xmlns:p14="http://schemas.microsoft.com/office/powerpoint/2010/main" val="1703538867"/>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22</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177800" y="1532021"/>
            <a:ext cx="4109178" cy="2336755"/>
          </a:xfrm>
          <a:prstGeom prst="rect">
            <a:avLst/>
          </a:prstGeom>
          <a:noFill/>
          <a:ln>
            <a:noFill/>
          </a:ln>
        </p:spPr>
        <p:txBody>
          <a:bodyPr spcFirstLastPara="1" wrap="square" lIns="0" tIns="0" rIns="0" bIns="0" anchor="t" anchorCtr="0">
            <a:noAutofit/>
          </a:bodyPr>
          <a:lstStyle/>
          <a:p>
            <a:pPr marL="0" lvl="0" indent="0" algn="l" rtl="0">
              <a:spcBef>
                <a:spcPts val="450"/>
              </a:spcBef>
              <a:spcAft>
                <a:spcPts val="0"/>
              </a:spcAft>
              <a:buSzPts val="1400"/>
              <a:buNone/>
            </a:pP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3D landscape images are being prepared for determining the landscape and visual impacts</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en-US" i="1" dirty="0">
              <a:latin typeface="Tahoma" panose="020B0604030504040204" pitchFamily="34" charset="0"/>
              <a:ea typeface="Tahoma" panose="020B0604030504040204" pitchFamily="34" charset="0"/>
              <a:cs typeface="Tahoma" panose="020B0604030504040204" pitchFamily="34" charset="0"/>
            </a:endParaRPr>
          </a:p>
          <a:p>
            <a:pPr marL="87313" lvl="0" indent="1588" algn="l"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will be prepared taking into account the structures</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that are proposed and the topography and landscape characteristics</a:t>
            </a:r>
            <a:endParaRPr sz="1400" dirty="0">
              <a:latin typeface="Tahoma" panose="020B0604030504040204" pitchFamily="34" charset="0"/>
              <a:ea typeface="Tahoma" panose="020B0604030504040204" pitchFamily="34" charset="0"/>
              <a:cs typeface="Tahoma" panose="020B0604030504040204" pitchFamily="34" charset="0"/>
              <a:sym typeface="Tahoma"/>
            </a:endParaRPr>
          </a:p>
        </p:txBody>
      </p:sp>
      <p:pic>
        <p:nvPicPr>
          <p:cNvPr id="7" name="Εικόνα 449">
            <a:extLst>
              <a:ext uri="{FF2B5EF4-FFF2-40B4-BE49-F238E27FC236}">
                <a16:creationId xmlns:a16="http://schemas.microsoft.com/office/drawing/2014/main" id="{15E8A75B-9C44-4BC4-8A52-56DFB842188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1806" y="1170538"/>
            <a:ext cx="4582090" cy="3135276"/>
          </a:xfrm>
          <a:prstGeom prst="rect">
            <a:avLst/>
          </a:prstGeom>
          <a:noFill/>
          <a:ln>
            <a:noFill/>
          </a:ln>
        </p:spPr>
      </p:pic>
      <p:sp>
        <p:nvSpPr>
          <p:cNvPr id="8" name="Google Shape;150;p14">
            <a:extLst>
              <a:ext uri="{FF2B5EF4-FFF2-40B4-BE49-F238E27FC236}">
                <a16:creationId xmlns:a16="http://schemas.microsoft.com/office/drawing/2014/main" id="{35486C31-F15D-4516-949C-75FA2BE7E529}"/>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8674252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23</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277618" y="1292595"/>
            <a:ext cx="8588764" cy="3327030"/>
          </a:xfrm>
          <a:prstGeom prst="rect">
            <a:avLst/>
          </a:prstGeom>
          <a:noFill/>
          <a:ln>
            <a:noFill/>
          </a:ln>
        </p:spPr>
        <p:txBody>
          <a:bodyPr spcFirstLastPara="1" wrap="square" lIns="0" tIns="0" rIns="0" bIns="0" anchor="t" anchorCtr="0">
            <a:noAutofit/>
          </a:bodyPr>
          <a:lstStyle/>
          <a:p>
            <a:pPr marL="180975" lvl="1" indent="-180975" algn="just" rtl="0">
              <a:spcBef>
                <a:spcPts val="450"/>
              </a:spcBef>
              <a:spcAft>
                <a:spcPts val="0"/>
              </a:spcAft>
              <a:buSzPts val="1400"/>
              <a:buFont typeface="Noto Sans Symbols"/>
              <a:buChar char="⮚"/>
            </a:pPr>
            <a:r>
              <a:rPr lang="en-US" sz="1400" b="1" i="1" dirty="0">
                <a:latin typeface="Tahoma" panose="020B0604030504040204" pitchFamily="34" charset="0"/>
                <a:ea typeface="Tahoma" panose="020B0604030504040204" pitchFamily="34" charset="0"/>
                <a:cs typeface="Tahoma" panose="020B0604030504040204" pitchFamily="34" charset="0"/>
              </a:rPr>
              <a:t>Surface</a:t>
            </a:r>
            <a:r>
              <a:rPr lang="en-US" sz="1400" i="1" dirty="0">
                <a:latin typeface="Tahoma" panose="020B0604030504040204" pitchFamily="34" charset="0"/>
                <a:ea typeface="Tahoma" panose="020B0604030504040204" pitchFamily="34" charset="0"/>
                <a:cs typeface="Tahoma" panose="020B0604030504040204" pitchFamily="34" charset="0"/>
              </a:rPr>
              <a:t> and groundwater measurements</a:t>
            </a:r>
            <a:r>
              <a:rPr lang="sr-Latn-RS" sz="1400" i="1" dirty="0">
                <a:latin typeface="Tahoma" panose="020B0604030504040204" pitchFamily="34" charset="0"/>
                <a:ea typeface="Tahoma" panose="020B0604030504040204" pitchFamily="34" charset="0"/>
                <a:cs typeface="Tahoma" panose="020B0604030504040204" pitchFamily="34" charset="0"/>
              </a:rPr>
              <a:t>’ </a:t>
            </a:r>
            <a:r>
              <a:rPr lang="en-GB" sz="1400" i="1" dirty="0">
                <a:latin typeface="Tahoma" panose="020B0604030504040204" pitchFamily="34" charset="0"/>
                <a:ea typeface="Tahoma" panose="020B0604030504040204" pitchFamily="34" charset="0"/>
                <a:cs typeface="Tahoma" panose="020B0604030504040204" pitchFamily="34" charset="0"/>
              </a:rPr>
              <a:t>locations are being carried out </a:t>
            </a:r>
            <a:endParaRPr lang="en-US" i="1"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Sampling and analysis on four surface water locations:</a:t>
            </a:r>
          </a:p>
          <a:p>
            <a:pPr marL="431800" lvl="0" indent="-342900" algn="l" rtl="0">
              <a:spcBef>
                <a:spcPts val="450"/>
              </a:spcBef>
              <a:spcAft>
                <a:spcPts val="0"/>
              </a:spcAft>
              <a:buSzPts val="1400"/>
              <a:buFont typeface="Noto Sans Symbols"/>
              <a:buAutoNum type="arabicPeriod"/>
            </a:pPr>
            <a:r>
              <a:rPr lang="en-US" sz="1400" dirty="0" err="1">
                <a:latin typeface="Tahoma" panose="020B0604030504040204" pitchFamily="34" charset="0"/>
                <a:ea typeface="Tahoma" panose="020B0604030504040204" pitchFamily="34" charset="0"/>
                <a:cs typeface="Tahoma" panose="020B0604030504040204" pitchFamily="34" charset="0"/>
                <a:sym typeface="Tahoma"/>
              </a:rPr>
              <a:t>Moraca</a:t>
            </a:r>
            <a:r>
              <a:rPr lang="en-US" sz="1400" dirty="0">
                <a:latin typeface="Tahoma" panose="020B0604030504040204" pitchFamily="34" charset="0"/>
                <a:ea typeface="Tahoma" panose="020B0604030504040204" pitchFamily="34" charset="0"/>
                <a:cs typeface="Tahoma" panose="020B0604030504040204" pitchFamily="34" charset="0"/>
                <a:sym typeface="Tahoma"/>
              </a:rPr>
              <a:t> river - Railway bridge (the location of Duklja)</a:t>
            </a:r>
            <a:r>
              <a:rPr lang="sr-Latn-RS" sz="1400"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1340m southeast of the route of the highway</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sym typeface="Tahoma"/>
              </a:rPr>
              <a:t>Zeta river - The location of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Rogami</a:t>
            </a:r>
            <a:r>
              <a:rPr lang="en-US" sz="1400" dirty="0">
                <a:latin typeface="Tahoma" panose="020B0604030504040204" pitchFamily="34" charset="0"/>
                <a:ea typeface="Tahoma" panose="020B0604030504040204" pitchFamily="34" charset="0"/>
                <a:cs typeface="Tahoma" panose="020B0604030504040204" pitchFamily="34" charset="0"/>
                <a:sym typeface="Tahoma"/>
              </a:rPr>
              <a:t> bridge</a:t>
            </a:r>
            <a:r>
              <a:rPr lang="sr-Latn-ME" sz="1400" dirty="0">
                <a:latin typeface="Tahoma" panose="020B0604030504040204" pitchFamily="34" charset="0"/>
                <a:ea typeface="Tahoma" panose="020B0604030504040204" pitchFamily="34" charset="0"/>
                <a:cs typeface="Tahoma" panose="020B0604030504040204" pitchFamily="34" charset="0"/>
                <a:sym typeface="Tahoma"/>
              </a:rPr>
              <a:t> - </a:t>
            </a:r>
            <a:r>
              <a:rPr lang="en-US" sz="1400" dirty="0">
                <a:latin typeface="Tahoma" panose="020B0604030504040204" pitchFamily="34" charset="0"/>
                <a:ea typeface="Tahoma" panose="020B0604030504040204" pitchFamily="34" charset="0"/>
                <a:cs typeface="Tahoma" panose="020B0604030504040204" pitchFamily="34" charset="0"/>
                <a:sym typeface="Tahoma"/>
              </a:rPr>
              <a:t>570m southeast of the route of the highway </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p>
          <a:p>
            <a:pPr marL="431800" lvl="0" indent="-342900" algn="l" rtl="0">
              <a:spcBef>
                <a:spcPts val="450"/>
              </a:spcBef>
              <a:spcAft>
                <a:spcPts val="0"/>
              </a:spcAft>
              <a:buSzPts val="1400"/>
              <a:buFont typeface="Noto Sans Symbols"/>
              <a:buAutoNum type="arabicPeriod"/>
            </a:pPr>
            <a:r>
              <a:rPr lang="en-US" sz="1400" dirty="0" err="1">
                <a:latin typeface="Tahoma" panose="020B0604030504040204" pitchFamily="34" charset="0"/>
                <a:ea typeface="Tahoma" panose="020B0604030504040204" pitchFamily="34" charset="0"/>
                <a:cs typeface="Tahoma" panose="020B0604030504040204" pitchFamily="34" charset="0"/>
                <a:sym typeface="Tahoma"/>
              </a:rPr>
              <a:t>Mareza</a:t>
            </a:r>
            <a:r>
              <a:rPr lang="en-US" sz="1400" dirty="0">
                <a:latin typeface="Tahoma" panose="020B0604030504040204" pitchFamily="34" charset="0"/>
                <a:ea typeface="Tahoma" panose="020B0604030504040204" pitchFamily="34" charset="0"/>
                <a:cs typeface="Tahoma" panose="020B0604030504040204" pitchFamily="34" charset="0"/>
                <a:sym typeface="Tahoma"/>
              </a:rPr>
              <a:t> river - The location of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Mareza</a:t>
            </a:r>
            <a:r>
              <a:rPr lang="en-US" sz="1400" dirty="0">
                <a:latin typeface="Tahoma" panose="020B0604030504040204" pitchFamily="34" charset="0"/>
                <a:ea typeface="Tahoma" panose="020B0604030504040204" pitchFamily="34" charset="0"/>
                <a:cs typeface="Tahoma" panose="020B0604030504040204" pitchFamily="34" charset="0"/>
                <a:sym typeface="Tahoma"/>
              </a:rPr>
              <a:t>, south of the substation</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460m south of the route of the highway </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US" sz="1400" dirty="0" err="1">
                <a:latin typeface="Tahoma" panose="020B0604030504040204" pitchFamily="34" charset="0"/>
                <a:ea typeface="Tahoma" panose="020B0604030504040204" pitchFamily="34" charset="0"/>
                <a:cs typeface="Tahoma" panose="020B0604030504040204" pitchFamily="34" charset="0"/>
                <a:sym typeface="Tahoma"/>
              </a:rPr>
              <a:t>Sitnica</a:t>
            </a:r>
            <a:r>
              <a:rPr lang="en-US" sz="1400" dirty="0">
                <a:latin typeface="Tahoma" panose="020B0604030504040204" pitchFamily="34" charset="0"/>
                <a:ea typeface="Tahoma" panose="020B0604030504040204" pitchFamily="34" charset="0"/>
                <a:cs typeface="Tahoma" panose="020B0604030504040204" pitchFamily="34" charset="0"/>
                <a:sym typeface="Tahoma"/>
              </a:rPr>
              <a:t> river - The location of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Komanski</a:t>
            </a:r>
            <a:r>
              <a:rPr lang="en-US" sz="1400" dirty="0">
                <a:latin typeface="Tahoma" panose="020B0604030504040204" pitchFamily="34" charset="0"/>
                <a:ea typeface="Tahoma" panose="020B0604030504040204" pitchFamily="34" charset="0"/>
                <a:cs typeface="Tahoma" panose="020B0604030504040204" pitchFamily="34" charset="0"/>
                <a:sym typeface="Tahoma"/>
              </a:rPr>
              <a:t> bridge</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1400m south of the route of the highway</a:t>
            </a:r>
            <a:endParaRPr lang="sr-Latn-RS"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GB" sz="1400" dirty="0" err="1">
                <a:latin typeface="Tahoma" panose="020B0604030504040204" pitchFamily="34" charset="0"/>
                <a:ea typeface="Tahoma" panose="020B0604030504040204" pitchFamily="34" charset="0"/>
                <a:cs typeface="Tahoma" panose="020B0604030504040204" pitchFamily="34" charset="0"/>
              </a:rPr>
              <a:t>Sitnica</a:t>
            </a:r>
            <a:r>
              <a:rPr lang="en-GB" sz="1400" dirty="0">
                <a:latin typeface="Tahoma" panose="020B0604030504040204" pitchFamily="34" charset="0"/>
                <a:ea typeface="Tahoma" panose="020B0604030504040204" pitchFamily="34" charset="0"/>
                <a:cs typeface="Tahoma" panose="020B0604030504040204" pitchFamily="34" charset="0"/>
              </a:rPr>
              <a:t> River (Near </a:t>
            </a:r>
            <a:r>
              <a:rPr lang="en-GB" sz="1400" dirty="0" err="1">
                <a:latin typeface="Tahoma" panose="020B0604030504040204" pitchFamily="34" charset="0"/>
                <a:ea typeface="Tahoma" panose="020B0604030504040204" pitchFamily="34" charset="0"/>
                <a:cs typeface="Tahoma" panose="020B0604030504040204" pitchFamily="34" charset="0"/>
              </a:rPr>
              <a:t>Lekici</a:t>
            </a:r>
            <a:r>
              <a:rPr lang="en-GB" sz="1400" dirty="0">
                <a:latin typeface="Tahoma" panose="020B0604030504040204" pitchFamily="34" charset="0"/>
                <a:ea typeface="Tahoma" panose="020B0604030504040204" pitchFamily="34" charset="0"/>
                <a:cs typeface="Tahoma" panose="020B0604030504040204" pitchFamily="34" charset="0"/>
              </a:rPr>
              <a:t>) </a:t>
            </a:r>
            <a:endParaRPr lang="en-US" sz="1400" dirty="0">
              <a:latin typeface="Tahoma" panose="020B0604030504040204" pitchFamily="34" charset="0"/>
              <a:ea typeface="Tahoma" panose="020B0604030504040204" pitchFamily="34" charset="0"/>
              <a:cs typeface="Tahoma" panose="020B0604030504040204" pitchFamily="34" charset="0"/>
              <a:sym typeface="Tahoma"/>
            </a:endParaRPr>
          </a:p>
          <a:p>
            <a:pPr marL="87313" lvl="0" indent="1588" algn="just">
              <a:spcBef>
                <a:spcPts val="450"/>
              </a:spcBef>
              <a:buSzPts val="1400"/>
              <a:buNone/>
            </a:pPr>
            <a:r>
              <a:rPr lang="sr-Latn-ME" sz="1400" dirty="0">
                <a:latin typeface="Tahoma" panose="020B0604030504040204" pitchFamily="34" charset="0"/>
                <a:ea typeface="Tahoma" panose="020B0604030504040204" pitchFamily="34" charset="0"/>
                <a:cs typeface="Tahoma" panose="020B0604030504040204" pitchFamily="34" charset="0"/>
                <a:sym typeface="Tahoma"/>
              </a:rPr>
              <a:t>M</a:t>
            </a:r>
            <a:r>
              <a:rPr lang="en-US" sz="1400" dirty="0" err="1">
                <a:latin typeface="Tahoma" panose="020B0604030504040204" pitchFamily="34" charset="0"/>
                <a:ea typeface="Tahoma" panose="020B0604030504040204" pitchFamily="34" charset="0"/>
                <a:cs typeface="Tahoma" panose="020B0604030504040204" pitchFamily="34" charset="0"/>
                <a:sym typeface="Tahoma"/>
              </a:rPr>
              <a:t>easured</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parameters: pH, Calcium, suspended solids, electrical conductivity dissolved oxygen, BOD5, COD, Nitrates, Nitrites, phosphates, ammonium, magnesium, total hardness, total alkalinity, chloride, sodium, potassium, carbonate, bicarbonate, total dissolved solids, mercury,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aluminium</a:t>
            </a:r>
            <a:r>
              <a:rPr lang="en-US" sz="1400" dirty="0">
                <a:latin typeface="Tahoma" panose="020B0604030504040204" pitchFamily="34" charset="0"/>
                <a:ea typeface="Tahoma" panose="020B0604030504040204" pitchFamily="34" charset="0"/>
                <a:cs typeface="Tahoma" panose="020B0604030504040204" pitchFamily="34" charset="0"/>
                <a:sym typeface="Tahoma"/>
              </a:rPr>
              <a:t>, antimony, arsenic, cadmium, chrome, copper, lead, manganese, nickel, selenium, iron and zinc </a:t>
            </a:r>
          </a:p>
          <a:p>
            <a:pPr marL="180975" lvl="0" indent="-92075" algn="l" rtl="0">
              <a:spcBef>
                <a:spcPts val="450"/>
              </a:spcBef>
              <a:spcAft>
                <a:spcPts val="0"/>
              </a:spcAft>
              <a:buSzPts val="1400"/>
              <a:buFont typeface="Noto Sans Symbols"/>
              <a:buNone/>
            </a:pPr>
            <a:endParaRPr lang="en-US" sz="1400" dirty="0">
              <a:latin typeface="Tahoma" panose="020B0604030504040204" pitchFamily="34" charset="0"/>
              <a:ea typeface="Tahoma" panose="020B0604030504040204" pitchFamily="34" charset="0"/>
              <a:cs typeface="Tahoma" panose="020B0604030504040204" pitchFamily="34" charset="0"/>
              <a:sym typeface="Tahoma"/>
            </a:endParaRPr>
          </a:p>
        </p:txBody>
      </p:sp>
      <p:sp>
        <p:nvSpPr>
          <p:cNvPr id="7" name="Google Shape;150;p14">
            <a:extLst>
              <a:ext uri="{FF2B5EF4-FFF2-40B4-BE49-F238E27FC236}">
                <a16:creationId xmlns:a16="http://schemas.microsoft.com/office/drawing/2014/main" id="{0718F19B-727E-46CD-AF20-ADBA9339BCA1}"/>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44275410"/>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24</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12511" y="1265129"/>
            <a:ext cx="8588764" cy="3327030"/>
          </a:xfrm>
          <a:prstGeom prst="rect">
            <a:avLst/>
          </a:prstGeom>
          <a:noFill/>
          <a:ln>
            <a:noFill/>
          </a:ln>
        </p:spPr>
        <p:txBody>
          <a:bodyPr spcFirstLastPara="1" wrap="square" lIns="0" tIns="0" rIns="0" bIns="0" anchor="t" anchorCtr="0">
            <a:noAutofit/>
          </a:bodyPr>
          <a:lstStyle/>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Surface and </a:t>
            </a:r>
            <a:r>
              <a:rPr lang="en-US" sz="1400" b="1" i="1" dirty="0">
                <a:latin typeface="Tahoma" panose="020B0604030504040204" pitchFamily="34" charset="0"/>
                <a:ea typeface="Tahoma" panose="020B0604030504040204" pitchFamily="34" charset="0"/>
                <a:cs typeface="Tahoma" panose="020B0604030504040204" pitchFamily="34" charset="0"/>
              </a:rPr>
              <a:t>groundwater</a:t>
            </a:r>
            <a:r>
              <a:rPr lang="en-US" sz="1400" i="1" dirty="0">
                <a:latin typeface="Tahoma" panose="020B0604030504040204" pitchFamily="34" charset="0"/>
                <a:ea typeface="Tahoma" panose="020B0604030504040204" pitchFamily="34" charset="0"/>
                <a:cs typeface="Tahoma" panose="020B0604030504040204" pitchFamily="34" charset="0"/>
              </a:rPr>
              <a:t> measurements</a:t>
            </a:r>
            <a:r>
              <a:rPr lang="sr-Latn-RS" sz="1400" i="1" dirty="0">
                <a:latin typeface="Tahoma" panose="020B0604030504040204" pitchFamily="34" charset="0"/>
                <a:ea typeface="Tahoma" panose="020B0604030504040204" pitchFamily="34" charset="0"/>
                <a:cs typeface="Tahoma" panose="020B0604030504040204" pitchFamily="34" charset="0"/>
              </a:rPr>
              <a:t>’ </a:t>
            </a:r>
            <a:r>
              <a:rPr lang="en-GB" sz="1400" i="1" dirty="0">
                <a:latin typeface="Tahoma" panose="020B0604030504040204" pitchFamily="34" charset="0"/>
                <a:ea typeface="Tahoma" panose="020B0604030504040204" pitchFamily="34" charset="0"/>
                <a:cs typeface="Tahoma" panose="020B0604030504040204" pitchFamily="34" charset="0"/>
              </a:rPr>
              <a:t>locations are being carried out </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en-US" i="1" dirty="0">
              <a:latin typeface="Tahoma" panose="020B0604030504040204" pitchFamily="34" charset="0"/>
              <a:ea typeface="Tahoma" panose="020B0604030504040204" pitchFamily="34" charset="0"/>
              <a:cs typeface="Tahoma" panose="020B0604030504040204" pitchFamily="34" charset="0"/>
            </a:endParaRPr>
          </a:p>
          <a:p>
            <a:pPr marL="431800" lvl="0" indent="-342900" algn="l" rtl="0">
              <a:spcBef>
                <a:spcPts val="450"/>
              </a:spcBef>
              <a:spcAft>
                <a:spcPts val="0"/>
              </a:spcAft>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sym typeface="Tahoma"/>
              </a:rPr>
              <a:t>"</a:t>
            </a:r>
            <a:r>
              <a:rPr lang="en-US" sz="1400" dirty="0" err="1">
                <a:latin typeface="Tahoma" panose="020B0604030504040204" pitchFamily="34" charset="0"/>
                <a:ea typeface="Tahoma" panose="020B0604030504040204" pitchFamily="34" charset="0"/>
                <a:cs typeface="Tahoma" panose="020B0604030504040204" pitchFamily="34" charset="0"/>
                <a:sym typeface="Tahoma"/>
              </a:rPr>
              <a:t>Mareza</a:t>
            </a:r>
            <a:r>
              <a:rPr lang="en-US" sz="1400" dirty="0">
                <a:latin typeface="Tahoma" panose="020B0604030504040204" pitchFamily="34" charset="0"/>
                <a:ea typeface="Tahoma" panose="020B0604030504040204" pitchFamily="34" charset="0"/>
                <a:cs typeface="Tahoma" panose="020B0604030504040204" pitchFamily="34" charset="0"/>
                <a:sym typeface="Tahoma"/>
              </a:rPr>
              <a:t>" (Crack and cavernous porosity) - not affected by highway</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2300m north of the projected route of the highway</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sym typeface="Tahoma"/>
              </a:rPr>
              <a:t>Well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Tološi</a:t>
            </a:r>
            <a:r>
              <a:rPr lang="en-US" sz="1400" dirty="0">
                <a:latin typeface="Tahoma" panose="020B0604030504040204" pitchFamily="34" charset="0"/>
                <a:ea typeface="Tahoma" panose="020B0604030504040204" pitchFamily="34" charset="0"/>
                <a:cs typeface="Tahoma" panose="020B0604030504040204" pitchFamily="34" charset="0"/>
                <a:sym typeface="Tahoma"/>
              </a:rPr>
              <a:t>„</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220m south of the projected route of the highway</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sym typeface="Tahoma"/>
              </a:rPr>
              <a:t>Well "Vineyard parcel of the Biotechnical Institute„</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800m south of the projected route of the highway</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431800" lvl="0" indent="-342900" algn="l" rtl="0">
              <a:spcBef>
                <a:spcPts val="450"/>
              </a:spcBef>
              <a:spcAft>
                <a:spcPts val="0"/>
              </a:spcAft>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sym typeface="Tahoma"/>
              </a:rPr>
              <a:t>"</a:t>
            </a:r>
            <a:r>
              <a:rPr lang="en-US" sz="1400" dirty="0" err="1">
                <a:latin typeface="Tahoma" panose="020B0604030504040204" pitchFamily="34" charset="0"/>
                <a:ea typeface="Tahoma" panose="020B0604030504040204" pitchFamily="34" charset="0"/>
                <a:cs typeface="Tahoma" panose="020B0604030504040204" pitchFamily="34" charset="0"/>
                <a:sym typeface="Tahoma"/>
              </a:rPr>
              <a:t>Farmaci</a:t>
            </a:r>
            <a:r>
              <a:rPr lang="en-US" sz="1400" dirty="0">
                <a:latin typeface="Tahoma" panose="020B0604030504040204" pitchFamily="34" charset="0"/>
                <a:ea typeface="Tahoma" panose="020B0604030504040204" pitchFamily="34" charset="0"/>
                <a:cs typeface="Tahoma" panose="020B0604030504040204" pitchFamily="34" charset="0"/>
                <a:sym typeface="Tahoma"/>
              </a:rPr>
              <a:t>" (Intergranular porosity)</a:t>
            </a:r>
            <a:r>
              <a:rPr lang="sr-Latn-ME"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a:latin typeface="Tahoma" panose="020B0604030504040204" pitchFamily="34" charset="0"/>
                <a:ea typeface="Tahoma" panose="020B0604030504040204" pitchFamily="34" charset="0"/>
                <a:cs typeface="Tahoma" panose="020B0604030504040204" pitchFamily="34" charset="0"/>
                <a:sym typeface="Tahoma"/>
              </a:rPr>
              <a:t> 220m southeast of the projected route of the highway </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p:txBody>
      </p:sp>
      <p:sp>
        <p:nvSpPr>
          <p:cNvPr id="7" name="Google Shape;150;p14">
            <a:extLst>
              <a:ext uri="{FF2B5EF4-FFF2-40B4-BE49-F238E27FC236}">
                <a16:creationId xmlns:a16="http://schemas.microsoft.com/office/drawing/2014/main" id="{0718F19B-727E-46CD-AF20-ADBA9339BCA1}"/>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70351199"/>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25</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12511" y="1265129"/>
            <a:ext cx="8588764" cy="3327030"/>
          </a:xfrm>
          <a:prstGeom prst="rect">
            <a:avLst/>
          </a:prstGeom>
          <a:noFill/>
          <a:ln>
            <a:noFill/>
          </a:ln>
        </p:spPr>
        <p:txBody>
          <a:bodyPr spcFirstLastPara="1" wrap="square" lIns="0" tIns="0" rIns="0" bIns="0" anchor="t" anchorCtr="0">
            <a:noAutofit/>
          </a:bodyPr>
          <a:lstStyle/>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Surface and </a:t>
            </a:r>
            <a:r>
              <a:rPr lang="en-US" sz="1400" b="1" i="1" dirty="0">
                <a:latin typeface="Tahoma" panose="020B0604030504040204" pitchFamily="34" charset="0"/>
                <a:ea typeface="Tahoma" panose="020B0604030504040204" pitchFamily="34" charset="0"/>
                <a:cs typeface="Tahoma" panose="020B0604030504040204" pitchFamily="34" charset="0"/>
              </a:rPr>
              <a:t>groundwater</a:t>
            </a:r>
            <a:r>
              <a:rPr lang="en-US" sz="1400" i="1" dirty="0">
                <a:latin typeface="Tahoma" panose="020B0604030504040204" pitchFamily="34" charset="0"/>
                <a:ea typeface="Tahoma" panose="020B0604030504040204" pitchFamily="34" charset="0"/>
                <a:cs typeface="Tahoma" panose="020B0604030504040204" pitchFamily="34" charset="0"/>
              </a:rPr>
              <a:t> measurements’ locations are being carried out </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en-US" i="1" dirty="0">
              <a:latin typeface="Tahoma" panose="020B0604030504040204" pitchFamily="34" charset="0"/>
              <a:ea typeface="Tahoma" panose="020B0604030504040204" pitchFamily="34" charset="0"/>
              <a:cs typeface="Tahoma" panose="020B0604030504040204" pitchFamily="34" charset="0"/>
            </a:endParaRP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T</a:t>
            </a:r>
            <a:r>
              <a:rPr lang="sr-Latn-ME" sz="1400" dirty="0">
                <a:latin typeface="Tahoma" panose="020B0604030504040204" pitchFamily="34" charset="0"/>
                <a:ea typeface="Tahoma" panose="020B0604030504040204" pitchFamily="34" charset="0"/>
                <a:cs typeface="Tahoma" panose="020B0604030504040204" pitchFamily="34" charset="0"/>
                <a:sym typeface="Tahoma"/>
              </a:rPr>
              <a:t>esting </a:t>
            </a:r>
            <a:r>
              <a:rPr lang="en-US" sz="1400" dirty="0">
                <a:latin typeface="Tahoma" panose="020B0604030504040204" pitchFamily="34" charset="0"/>
                <a:ea typeface="Tahoma" panose="020B0604030504040204" pitchFamily="34" charset="0"/>
                <a:cs typeface="Tahoma" panose="020B0604030504040204" pitchFamily="34" charset="0"/>
                <a:sym typeface="Tahoma"/>
              </a:rPr>
              <a:t>parameters</a:t>
            </a:r>
            <a:r>
              <a:rPr lang="sr-Latn-ME" sz="1400" dirty="0">
                <a:latin typeface="Tahoma" panose="020B0604030504040204" pitchFamily="34" charset="0"/>
                <a:ea typeface="Tahoma" panose="020B0604030504040204" pitchFamily="34" charset="0"/>
                <a:cs typeface="Tahoma" panose="020B0604030504040204" pitchFamily="34" charset="0"/>
                <a:sym typeface="Tahoma"/>
              </a:rPr>
              <a:t>:</a:t>
            </a:r>
            <a:r>
              <a:rPr lang="en-US" sz="1400" dirty="0">
                <a:latin typeface="Tahoma" panose="020B0604030504040204" pitchFamily="34" charset="0"/>
                <a:ea typeface="Tahoma" panose="020B0604030504040204" pitchFamily="34" charset="0"/>
                <a:cs typeface="Tahoma" panose="020B0604030504040204" pitchFamily="34" charset="0"/>
                <a:sym typeface="Tahoma"/>
              </a:rPr>
              <a:t> physicochemical parameters of alkalinity, ammonia, calcium, chloride,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colour</a:t>
            </a:r>
            <a:r>
              <a:rPr lang="en-US" sz="1400" dirty="0">
                <a:latin typeface="Tahoma" panose="020B0604030504040204" pitchFamily="34" charset="0"/>
                <a:ea typeface="Tahoma" panose="020B0604030504040204" pitchFamily="34" charset="0"/>
                <a:cs typeface="Tahoma" panose="020B0604030504040204" pitchFamily="34" charset="0"/>
                <a:sym typeface="Tahoma"/>
              </a:rPr>
              <a:t>, electrical conductivity, dissolved organic content, total hardness, magnesium, nitrate, nitrite, pH, potassium, sodium, sulphate, total dissolved solids, turbidity, iron, carbonate and bicarbonate and the microbiological parameters of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E.Coli</a:t>
            </a:r>
            <a:r>
              <a:rPr lang="en-US" sz="1400" dirty="0">
                <a:latin typeface="Tahoma" panose="020B0604030504040204" pitchFamily="34" charset="0"/>
                <a:ea typeface="Tahoma" panose="020B0604030504040204" pitchFamily="34" charset="0"/>
                <a:cs typeface="Tahoma" panose="020B0604030504040204" pitchFamily="34" charset="0"/>
                <a:sym typeface="Tahoma"/>
              </a:rPr>
              <a:t>, total coliforms, fecal coliforms,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streptococum</a:t>
            </a:r>
            <a:r>
              <a:rPr lang="en-US" sz="1400" dirty="0">
                <a:latin typeface="Tahoma" panose="020B0604030504040204" pitchFamily="34" charset="0"/>
                <a:ea typeface="Tahoma" panose="020B0604030504040204" pitchFamily="34" charset="0"/>
                <a:cs typeface="Tahoma" panose="020B0604030504040204" pitchFamily="34" charset="0"/>
                <a:sym typeface="Tahoma"/>
              </a:rPr>
              <a:t>, fecal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streptococum</a:t>
            </a:r>
            <a:r>
              <a:rPr lang="en-US" sz="1400" dirty="0">
                <a:latin typeface="Tahoma" panose="020B0604030504040204" pitchFamily="34" charset="0"/>
                <a:ea typeface="Tahoma" panose="020B0604030504040204" pitchFamily="34" charset="0"/>
                <a:cs typeface="Tahoma" panose="020B0604030504040204" pitchFamily="34" charset="0"/>
                <a:sym typeface="Tahoma"/>
              </a:rPr>
              <a:t>, pseudomonas aeruginosa, legionella, clostridium and total count of microorganisms.</a:t>
            </a:r>
          </a:p>
        </p:txBody>
      </p:sp>
      <p:sp>
        <p:nvSpPr>
          <p:cNvPr id="7" name="Google Shape;150;p14">
            <a:extLst>
              <a:ext uri="{FF2B5EF4-FFF2-40B4-BE49-F238E27FC236}">
                <a16:creationId xmlns:a16="http://schemas.microsoft.com/office/drawing/2014/main" id="{0718F19B-727E-46CD-AF20-ADBA9339BCA1}"/>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48569557"/>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26</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12511" y="1265129"/>
            <a:ext cx="8588764" cy="3327030"/>
          </a:xfrm>
          <a:prstGeom prst="rect">
            <a:avLst/>
          </a:prstGeom>
          <a:noFill/>
          <a:ln>
            <a:noFill/>
          </a:ln>
        </p:spPr>
        <p:txBody>
          <a:bodyPr spcFirstLastPara="1" wrap="square" lIns="0" tIns="0" rIns="0" bIns="0" anchor="t" anchorCtr="0">
            <a:noAutofit/>
          </a:bodyPr>
          <a:lstStyle/>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Surface and </a:t>
            </a:r>
            <a:r>
              <a:rPr lang="en-US" sz="1400" b="1" i="1" dirty="0">
                <a:latin typeface="Tahoma" panose="020B0604030504040204" pitchFamily="34" charset="0"/>
                <a:ea typeface="Tahoma" panose="020B0604030504040204" pitchFamily="34" charset="0"/>
                <a:cs typeface="Tahoma" panose="020B0604030504040204" pitchFamily="34" charset="0"/>
              </a:rPr>
              <a:t>groundwater</a:t>
            </a:r>
            <a:r>
              <a:rPr lang="en-US" sz="1400" i="1" dirty="0">
                <a:latin typeface="Tahoma" panose="020B0604030504040204" pitchFamily="34" charset="0"/>
                <a:ea typeface="Tahoma" panose="020B0604030504040204" pitchFamily="34" charset="0"/>
                <a:cs typeface="Tahoma" panose="020B0604030504040204" pitchFamily="34" charset="0"/>
              </a:rPr>
              <a:t> measurements’ locations are being carried out </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en-US" i="1" dirty="0">
              <a:latin typeface="Tahoma" panose="020B0604030504040204" pitchFamily="34" charset="0"/>
              <a:ea typeface="Tahoma" panose="020B0604030504040204" pitchFamily="34" charset="0"/>
              <a:cs typeface="Tahoma" panose="020B0604030504040204" pitchFamily="34" charset="0"/>
            </a:endParaRP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The Water Directorate has been also asked to provide information for the position and characteristics of the water intake, quantity and quality of water, sanitary protection zones and water supply network (if they are in conflict with the route of the highway); Additionally, it has been asked to provide any relevant data for water supply design documents and sanitary Protection Zones design documents for sources: </a:t>
            </a: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for the settlement of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Mrka</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Zagoric</a:t>
            </a:r>
            <a:r>
              <a:rPr lang="en-US" sz="1400" dirty="0">
                <a:latin typeface="Tahoma" panose="020B0604030504040204" pitchFamily="34" charset="0"/>
                <a:ea typeface="Tahoma" panose="020B0604030504040204" pitchFamily="34" charset="0"/>
                <a:cs typeface="Tahoma" panose="020B0604030504040204" pitchFamily="34" charset="0"/>
                <a:sym typeface="Tahoma"/>
              </a:rPr>
              <a:t> for Podgorica </a:t>
            </a: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Okno</a:t>
            </a:r>
            <a:r>
              <a:rPr lang="en-US" sz="1400" dirty="0">
                <a:latin typeface="Tahoma" panose="020B0604030504040204" pitchFamily="34" charset="0"/>
                <a:ea typeface="Tahoma" panose="020B0604030504040204" pitchFamily="34" charset="0"/>
                <a:cs typeface="Tahoma" panose="020B0604030504040204" pitchFamily="34" charset="0"/>
                <a:sym typeface="Tahoma"/>
              </a:rPr>
              <a:t> for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Piperi</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endParaRPr lang="sr-Latn-ME" sz="1400" dirty="0">
              <a:latin typeface="Tahoma" panose="020B0604030504040204" pitchFamily="34" charset="0"/>
              <a:ea typeface="Tahoma" panose="020B0604030504040204" pitchFamily="34" charset="0"/>
              <a:cs typeface="Tahoma" panose="020B0604030504040204" pitchFamily="34" charset="0"/>
              <a:sym typeface="Tahoma"/>
            </a:endParaRP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Mareza</a:t>
            </a:r>
            <a:r>
              <a:rPr lang="en-US" sz="1400" dirty="0">
                <a:latin typeface="Tahoma" panose="020B0604030504040204" pitchFamily="34" charset="0"/>
                <a:ea typeface="Tahoma" panose="020B0604030504040204" pitchFamily="34" charset="0"/>
                <a:cs typeface="Tahoma" panose="020B0604030504040204" pitchFamily="34" charset="0"/>
                <a:sym typeface="Tahoma"/>
              </a:rPr>
              <a:t> for Podgorica </a:t>
            </a: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Farmaci</a:t>
            </a:r>
            <a:r>
              <a:rPr lang="en-US" sz="1400" dirty="0">
                <a:latin typeface="Tahoma" panose="020B0604030504040204" pitchFamily="34" charset="0"/>
                <a:ea typeface="Tahoma" panose="020B0604030504040204" pitchFamily="34" charset="0"/>
                <a:cs typeface="Tahoma" panose="020B0604030504040204" pitchFamily="34" charset="0"/>
                <a:sym typeface="Tahoma"/>
              </a:rPr>
              <a:t> for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Ljesanska</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Nahija</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p>
          <a:p>
            <a:pPr marL="87313" lvl="0" indent="1588" algn="just" rtl="0">
              <a:spcBef>
                <a:spcPts val="450"/>
              </a:spcBef>
              <a:spcAft>
                <a:spcPts val="0"/>
              </a:spcAft>
              <a:buSzPts val="1400"/>
              <a:buFont typeface="Noto Sans Symbols"/>
              <a:buNone/>
            </a:pPr>
            <a:r>
              <a:rPr lang="en-US" sz="1400" dirty="0">
                <a:latin typeface="Tahoma" panose="020B0604030504040204" pitchFamily="34" charset="0"/>
                <a:ea typeface="Tahoma" panose="020B0604030504040204" pitchFamily="34" charset="0"/>
                <a:cs typeface="Tahoma" panose="020B0604030504040204" pitchFamily="34" charset="0"/>
                <a:sym typeface="Tahoma"/>
              </a:rPr>
              <a:t>•	water supply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Bolje</a:t>
            </a:r>
            <a:r>
              <a:rPr lang="en-US" sz="1400" dirty="0">
                <a:latin typeface="Tahoma" panose="020B0604030504040204" pitchFamily="34" charset="0"/>
                <a:ea typeface="Tahoma" panose="020B0604030504040204" pitchFamily="34" charset="0"/>
                <a:cs typeface="Tahoma" panose="020B0604030504040204" pitchFamily="34" charset="0"/>
                <a:sym typeface="Tahoma"/>
              </a:rPr>
              <a:t> </a:t>
            </a:r>
            <a:r>
              <a:rPr lang="en-US" sz="1400" dirty="0" err="1">
                <a:latin typeface="Tahoma" panose="020B0604030504040204" pitchFamily="34" charset="0"/>
                <a:ea typeface="Tahoma" panose="020B0604030504040204" pitchFamily="34" charset="0"/>
                <a:cs typeface="Tahoma" panose="020B0604030504040204" pitchFamily="34" charset="0"/>
                <a:sym typeface="Tahoma"/>
              </a:rPr>
              <a:t>sestre</a:t>
            </a:r>
            <a:r>
              <a:rPr lang="en-US" sz="1400" dirty="0">
                <a:latin typeface="Tahoma" panose="020B0604030504040204" pitchFamily="34" charset="0"/>
                <a:ea typeface="Tahoma" panose="020B0604030504040204" pitchFamily="34" charset="0"/>
                <a:cs typeface="Tahoma" panose="020B0604030504040204" pitchFamily="34" charset="0"/>
                <a:sym typeface="Tahoma"/>
              </a:rPr>
              <a:t> for the Regional Water Supply of the Montenegrin coastline </a:t>
            </a:r>
          </a:p>
          <a:p>
            <a:pPr marL="87313" lvl="0" indent="1588" algn="just" rtl="0">
              <a:spcBef>
                <a:spcPts val="450"/>
              </a:spcBef>
              <a:spcAft>
                <a:spcPts val="0"/>
              </a:spcAft>
              <a:buSzPts val="1400"/>
              <a:buFont typeface="Noto Sans Symbols"/>
              <a:buNone/>
            </a:pPr>
            <a:endParaRPr lang="en-US" sz="1400" dirty="0">
              <a:latin typeface="Tahoma" panose="020B0604030504040204" pitchFamily="34" charset="0"/>
              <a:ea typeface="Tahoma" panose="020B0604030504040204" pitchFamily="34" charset="0"/>
              <a:cs typeface="Tahoma" panose="020B0604030504040204" pitchFamily="34" charset="0"/>
              <a:sym typeface="Tahoma"/>
            </a:endParaRPr>
          </a:p>
        </p:txBody>
      </p:sp>
      <p:sp>
        <p:nvSpPr>
          <p:cNvPr id="7" name="Google Shape;150;p14">
            <a:extLst>
              <a:ext uri="{FF2B5EF4-FFF2-40B4-BE49-F238E27FC236}">
                <a16:creationId xmlns:a16="http://schemas.microsoft.com/office/drawing/2014/main" id="{0718F19B-727E-46CD-AF20-ADBA9339BCA1}"/>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98399050"/>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27</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0" name="Google Shape;150;p14"/>
          <p:cNvSpPr txBox="1">
            <a:spLocks noGrp="1"/>
          </p:cNvSpPr>
          <p:nvPr>
            <p:ph type="body" idx="2"/>
          </p:nvPr>
        </p:nvSpPr>
        <p:spPr>
          <a:xfrm>
            <a:off x="325037" y="1465545"/>
            <a:ext cx="8588764" cy="3452290"/>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1" indent="-180975" algn="just" rtl="0">
              <a:spcBef>
                <a:spcPts val="450"/>
              </a:spcBef>
              <a:spcAft>
                <a:spcPts val="0"/>
              </a:spcAft>
              <a:buSzPts val="1400"/>
              <a:buFont typeface="Noto Sans Symbols"/>
              <a:buChar char="⮚"/>
            </a:pPr>
            <a:r>
              <a:rPr lang="en-US" sz="1400" i="1" dirty="0">
                <a:latin typeface="Tahoma" panose="020B0604030504040204" pitchFamily="34" charset="0"/>
                <a:ea typeface="Tahoma" panose="020B0604030504040204" pitchFamily="34" charset="0"/>
                <a:cs typeface="Tahoma" panose="020B0604030504040204" pitchFamily="34" charset="0"/>
              </a:rPr>
              <a:t>On site surveys and key informant interviews, focus group discussions etc. have been carried out  for settlements affected by the Project </a:t>
            </a: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400"/>
              <a:buFont typeface="Noto Sans Symbols"/>
              <a:buChar char="⮚"/>
            </a:pPr>
            <a:endParaRPr lang="sr-Latn-ME" sz="1400" i="1" dirty="0">
              <a:latin typeface="Tahoma" panose="020B0604030504040204" pitchFamily="34" charset="0"/>
              <a:ea typeface="Tahoma" panose="020B0604030504040204" pitchFamily="34" charset="0"/>
              <a:cs typeface="Tahoma" panose="020B0604030504040204" pitchFamily="34" charset="0"/>
            </a:endParaRPr>
          </a:p>
          <a:p>
            <a:pPr marL="431800" indent="-342900">
              <a:spcBef>
                <a:spcPts val="450"/>
              </a:spcBef>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rPr>
              <a:t>Identify the key environmental and socio-economic conditions in areas potentially affected by the Project and highlight those that may be vulnerable to aspects of the Project;</a:t>
            </a:r>
          </a:p>
          <a:p>
            <a:pPr marL="431800" indent="-342900">
              <a:spcBef>
                <a:spcPts val="450"/>
              </a:spcBef>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rPr>
              <a:t>Describe their characteristics (nature, condition, quality, extent, etc.) now and in the future in the absence of the Project; and</a:t>
            </a:r>
          </a:p>
          <a:p>
            <a:pPr marL="431800" indent="-342900">
              <a:spcBef>
                <a:spcPts val="450"/>
              </a:spcBef>
              <a:buSzPts val="1400"/>
              <a:buFont typeface="Noto Sans Symbols"/>
              <a:buAutoNum type="arabicPeriod"/>
            </a:pPr>
            <a:r>
              <a:rPr lang="en-US" sz="1400" dirty="0">
                <a:latin typeface="Tahoma" panose="020B0604030504040204" pitchFamily="34" charset="0"/>
                <a:ea typeface="Tahoma" panose="020B0604030504040204" pitchFamily="34" charset="0"/>
                <a:cs typeface="Tahoma" panose="020B0604030504040204" pitchFamily="34" charset="0"/>
              </a:rPr>
              <a:t>Provide sufficient data to inform judgments about the importance, value and sensitivity/ vulnerability of resources and receptors to allow the prediction and evaluation of potential impacts.</a:t>
            </a:r>
          </a:p>
          <a:p>
            <a:pPr marL="180975" lvl="1" indent="-180975" algn="just" rtl="0">
              <a:spcBef>
                <a:spcPts val="450"/>
              </a:spcBef>
              <a:spcAft>
                <a:spcPts val="0"/>
              </a:spcAft>
              <a:buSzPts val="1400"/>
              <a:buFont typeface="Noto Sans Symbols"/>
              <a:buChar char="⮚"/>
            </a:pPr>
            <a:endParaRPr lang="en-US" i="1"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
        <p:nvSpPr>
          <p:cNvPr id="7" name="Google Shape;150;p14">
            <a:extLst>
              <a:ext uri="{FF2B5EF4-FFF2-40B4-BE49-F238E27FC236}">
                <a16:creationId xmlns:a16="http://schemas.microsoft.com/office/drawing/2014/main" id="{0FFA24C0-F8C7-466F-B1CC-488AE7E8BE48}"/>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Activity 3: Environmental and Social Impact Assessment (ESIA)</a:t>
            </a:r>
            <a:endParaRPr lang="sr-Latn-ME"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r>
              <a:rPr lang="sr-Latn-ME" sz="1200" b="1" dirty="0">
                <a:latin typeface="Tahoma" panose="020B0604030504040204" pitchFamily="34" charset="0"/>
                <a:ea typeface="Tahoma" panose="020B0604030504040204" pitchFamily="34" charset="0"/>
                <a:cs typeface="Tahoma" panose="020B0604030504040204" pitchFamily="34" charset="0"/>
                <a:sym typeface="Tahoma"/>
              </a:rPr>
              <a:t>    P</a:t>
            </a:r>
            <a:r>
              <a:rPr lang="en-US" sz="1200" b="1" dirty="0" err="1">
                <a:latin typeface="Tahoma" panose="020B0604030504040204" pitchFamily="34" charset="0"/>
                <a:ea typeface="Tahoma" panose="020B0604030504040204" pitchFamily="34" charset="0"/>
                <a:cs typeface="Tahoma" panose="020B0604030504040204" pitchFamily="34" charset="0"/>
                <a:sym typeface="Tahoma"/>
              </a:rPr>
              <a:t>erformed</a:t>
            </a:r>
            <a:r>
              <a:rPr lang="en-US" sz="1200" b="1" dirty="0">
                <a:latin typeface="Tahoma" panose="020B0604030504040204" pitchFamily="34" charset="0"/>
                <a:ea typeface="Tahoma" panose="020B0604030504040204" pitchFamily="34" charset="0"/>
                <a:cs typeface="Tahoma" panose="020B0604030504040204" pitchFamily="34" charset="0"/>
                <a:sym typeface="Tahoma"/>
              </a:rPr>
              <a:t> and planned activities/surveys since 2019</a:t>
            </a:r>
            <a:endParaRPr lang="sr-Latn-ME" sz="1200" b="1" dirty="0">
              <a:latin typeface="Tahoma" panose="020B0604030504040204" pitchFamily="34" charset="0"/>
              <a:ea typeface="Tahoma" panose="020B0604030504040204" pitchFamily="34" charset="0"/>
              <a:cs typeface="Tahoma" panose="020B0604030504040204" pitchFamily="34" charset="0"/>
              <a:sym typeface="Tahoma"/>
            </a:endParaRPr>
          </a:p>
          <a:p>
            <a:pPr marL="180975" indent="-180975">
              <a:buSzPts val="1400"/>
              <a:buFont typeface="Noto Sans Symbols"/>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99076043"/>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t>Description of Consultancy Services</a:t>
            </a:r>
            <a:endParaRPr sz="1200" b="1" dirty="0"/>
          </a:p>
        </p:txBody>
      </p:sp>
      <p:sp>
        <p:nvSpPr>
          <p:cNvPr id="147" name="Google Shape;147;p14"/>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48" name="Google Shape;148;p14"/>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28</a:t>
            </a:fld>
            <a:endParaRPr/>
          </a:p>
        </p:txBody>
      </p:sp>
      <p:sp>
        <p:nvSpPr>
          <p:cNvPr id="149" name="Google Shape;149;p14"/>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t>WB17-MNE-TRA-03: Podgorica Bypass</a:t>
            </a:r>
            <a:endParaRPr/>
          </a:p>
        </p:txBody>
      </p:sp>
      <p:sp>
        <p:nvSpPr>
          <p:cNvPr id="150" name="Google Shape;150;p14"/>
          <p:cNvSpPr txBox="1">
            <a:spLocks noGrp="1"/>
          </p:cNvSpPr>
          <p:nvPr>
            <p:ph type="body" idx="2"/>
          </p:nvPr>
        </p:nvSpPr>
        <p:spPr>
          <a:xfrm>
            <a:off x="325037" y="1453019"/>
            <a:ext cx="8588764" cy="3464816"/>
          </a:xfrm>
          <a:prstGeom prst="rect">
            <a:avLst/>
          </a:prstGeom>
          <a:noFill/>
          <a:ln>
            <a:noFill/>
          </a:ln>
        </p:spPr>
        <p:txBody>
          <a:bodyPr spcFirstLastPara="1" wrap="square" lIns="0" tIns="0" rIns="0" bIns="0" anchor="t" anchorCtr="0">
            <a:noAutofit/>
          </a:bodyPr>
          <a:lstStyle/>
          <a:p>
            <a:pPr marL="346075" lvl="0" indent="-346075" algn="l" rtl="0">
              <a:spcBef>
                <a:spcPts val="450"/>
              </a:spcBef>
              <a:spcAft>
                <a:spcPts val="0"/>
              </a:spcAft>
              <a:buSzPts val="1400"/>
              <a:buFont typeface="Noto Sans Symbols"/>
              <a:buChar char="❑"/>
            </a:pPr>
            <a:endParaRPr lang="sr-Latn-ME" sz="1400" b="1" dirty="0">
              <a:latin typeface="Tahoma"/>
              <a:ea typeface="Tahoma"/>
              <a:cs typeface="Tahoma"/>
              <a:sym typeface="Tahoma"/>
            </a:endParaRPr>
          </a:p>
          <a:p>
            <a:pPr marL="180975" lvl="1" indent="-180975" algn="just" rtl="0">
              <a:spcBef>
                <a:spcPts val="450"/>
              </a:spcBef>
              <a:spcAft>
                <a:spcPts val="0"/>
              </a:spcAft>
              <a:buSzPts val="1400"/>
              <a:buFont typeface="Noto Sans Symbols"/>
              <a:buChar char="⮚"/>
            </a:pPr>
            <a:r>
              <a:rPr lang="en-US" sz="1400" i="1" dirty="0"/>
              <a:t>The LARF (Land Acquisition and Resettlement Framework) is finalized</a:t>
            </a:r>
            <a:endParaRPr lang="sr-Latn-ME" sz="1400" i="1" dirty="0"/>
          </a:p>
          <a:p>
            <a:pPr marL="0" lvl="1" indent="0" algn="just">
              <a:buSzPts val="1400"/>
              <a:buNone/>
            </a:pPr>
            <a:endParaRPr lang="sr-Latn-ME" sz="1400" i="1" dirty="0"/>
          </a:p>
          <a:p>
            <a:pPr marL="0" lvl="1" indent="0" algn="just">
              <a:buSzPts val="1400"/>
              <a:buNone/>
            </a:pPr>
            <a:r>
              <a:rPr lang="en-US" sz="1400" i="1" dirty="0"/>
              <a:t>Meaningful and inclusive engagement, including empowered decision making in respect of eligibility for compensation and entitlements matrix, during preparation of LARF.  </a:t>
            </a:r>
          </a:p>
          <a:p>
            <a:pPr marL="180975" lvl="1" indent="-180975" algn="just" rtl="0">
              <a:spcBef>
                <a:spcPts val="450"/>
              </a:spcBef>
              <a:spcAft>
                <a:spcPts val="0"/>
              </a:spcAft>
              <a:buSzPts val="1400"/>
              <a:buFont typeface="Noto Sans Symbols"/>
              <a:buChar char="⮚"/>
            </a:pPr>
            <a:endParaRPr lang="sr-Latn-ME" sz="1400" i="1" dirty="0"/>
          </a:p>
          <a:p>
            <a:pPr marL="0" lvl="0" indent="0" algn="l" rtl="0">
              <a:spcBef>
                <a:spcPts val="450"/>
              </a:spcBef>
              <a:spcAft>
                <a:spcPts val="0"/>
              </a:spcAft>
              <a:buSzPts val="1400"/>
              <a:buNone/>
            </a:pPr>
            <a:endParaRPr sz="1400" b="1" dirty="0">
              <a:latin typeface="Tahoma"/>
              <a:ea typeface="Tahoma"/>
              <a:cs typeface="Tahoma"/>
              <a:sym typeface="Tahoma"/>
            </a:endParaRPr>
          </a:p>
          <a:p>
            <a:pPr marL="180975" lvl="0" indent="-92075" algn="l" rtl="0">
              <a:spcBef>
                <a:spcPts val="450"/>
              </a:spcBef>
              <a:spcAft>
                <a:spcPts val="0"/>
              </a:spcAft>
              <a:buSzPts val="1400"/>
              <a:buFont typeface="Noto Sans Symbols"/>
              <a:buNone/>
            </a:pPr>
            <a:endParaRPr sz="1400" b="1" dirty="0">
              <a:latin typeface="Tahoma"/>
              <a:ea typeface="Tahoma"/>
              <a:cs typeface="Tahoma"/>
              <a:sym typeface="Tahoma"/>
            </a:endParaRPr>
          </a:p>
        </p:txBody>
      </p:sp>
      <p:sp>
        <p:nvSpPr>
          <p:cNvPr id="7" name="Google Shape;150;p14">
            <a:extLst>
              <a:ext uri="{FF2B5EF4-FFF2-40B4-BE49-F238E27FC236}">
                <a16:creationId xmlns:a16="http://schemas.microsoft.com/office/drawing/2014/main" id="{CF86F74D-5C31-42F9-968E-0E9B3555F379}"/>
              </a:ext>
            </a:extLst>
          </p:cNvPr>
          <p:cNvSpPr txBox="1">
            <a:spLocks/>
          </p:cNvSpPr>
          <p:nvPr/>
        </p:nvSpPr>
        <p:spPr>
          <a:xfrm>
            <a:off x="312511" y="736488"/>
            <a:ext cx="7914931" cy="5547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180975" indent="-180975">
              <a:buSzPts val="1400"/>
              <a:buFont typeface="Noto Sans Symbols"/>
              <a:buChar char="❑"/>
            </a:pPr>
            <a:r>
              <a:rPr lang="en-US" sz="1400" b="1" dirty="0">
                <a:latin typeface="Tahoma"/>
                <a:ea typeface="Tahoma"/>
                <a:cs typeface="Tahoma"/>
                <a:sym typeface="Tahoma"/>
              </a:rPr>
              <a:t>   Activity 3: Environmental and Social Impact Assessment (ESIA)</a:t>
            </a:r>
            <a:endParaRPr lang="sr-Latn-ME" sz="1400" b="1" dirty="0">
              <a:latin typeface="Tahoma"/>
              <a:ea typeface="Tahoma"/>
              <a:cs typeface="Tahoma"/>
              <a:sym typeface="Tahoma"/>
            </a:endParaRPr>
          </a:p>
          <a:p>
            <a:pPr marL="180975" indent="-180975">
              <a:buSzPts val="1400"/>
              <a:buFont typeface="Noto Sans Symbols"/>
              <a:buChar char="❑"/>
            </a:pPr>
            <a:r>
              <a:rPr lang="sr-Latn-ME" sz="1200" b="1" dirty="0">
                <a:latin typeface="Tahoma"/>
                <a:ea typeface="Tahoma"/>
                <a:cs typeface="Tahoma"/>
                <a:sym typeface="Tahoma"/>
              </a:rPr>
              <a:t>    P</a:t>
            </a:r>
            <a:r>
              <a:rPr lang="en-US" sz="1200" b="1" dirty="0" err="1">
                <a:latin typeface="Tahoma"/>
                <a:ea typeface="Tahoma"/>
                <a:cs typeface="Tahoma"/>
                <a:sym typeface="Tahoma"/>
              </a:rPr>
              <a:t>erformed</a:t>
            </a:r>
            <a:r>
              <a:rPr lang="en-US" sz="1200" b="1" dirty="0">
                <a:latin typeface="Tahoma"/>
                <a:ea typeface="Tahoma"/>
                <a:cs typeface="Tahoma"/>
                <a:sym typeface="Tahoma"/>
              </a:rPr>
              <a:t> and planned activities/surveys since 2019</a:t>
            </a:r>
            <a:endParaRPr lang="sr-Latn-ME" sz="1200" b="1" dirty="0">
              <a:latin typeface="Tahoma"/>
              <a:ea typeface="Tahoma"/>
              <a:cs typeface="Tahoma"/>
              <a:sym typeface="Tahoma"/>
            </a:endParaRPr>
          </a:p>
          <a:p>
            <a:pPr marL="180975" indent="-180975">
              <a:buSzPts val="1400"/>
              <a:buFont typeface="Noto Sans Symbols"/>
              <a:buChar char="❑"/>
            </a:pPr>
            <a:endParaRPr lang="en-US" dirty="0"/>
          </a:p>
        </p:txBody>
      </p:sp>
    </p:spTree>
    <p:extLst>
      <p:ext uri="{BB962C8B-B14F-4D97-AF65-F5344CB8AC3E}">
        <p14:creationId xmlns:p14="http://schemas.microsoft.com/office/powerpoint/2010/main" val="52469385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5"/>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56" name="Google Shape;156;p15"/>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25 NOVEMBER, 2020</a:t>
            </a:r>
            <a:endParaRPr/>
          </a:p>
        </p:txBody>
      </p:sp>
      <p:sp>
        <p:nvSpPr>
          <p:cNvPr id="157" name="Google Shape;157;p15"/>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29</a:t>
            </a:fld>
            <a:endParaRPr/>
          </a:p>
        </p:txBody>
      </p:sp>
      <p:sp>
        <p:nvSpPr>
          <p:cNvPr id="158" name="Google Shape;158;p15"/>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59" name="Google Shape;159;p15"/>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Next phase</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600"/>
              <a:buFont typeface="Noto Sans Symbols"/>
              <a:buChar char="⮚"/>
            </a:pPr>
            <a:r>
              <a:rPr lang="en-US" sz="1600" dirty="0">
                <a:latin typeface="Tahoma" panose="020B0604030504040204" pitchFamily="34" charset="0"/>
                <a:ea typeface="Tahoma" panose="020B0604030504040204" pitchFamily="34" charset="0"/>
                <a:cs typeface="Tahoma" panose="020B0604030504040204" pitchFamily="34" charset="0"/>
              </a:rPr>
              <a:t>Preparation of Environmental and Social Impact Assessment  (ESIA),  Stakeholder Engagement Plan (SEP), Resettlement Policy Framework (RPF), Non-Technical Summary (NTS),Environmental and Social Action Plan (ESAP) and assist beneficiary in Public consultation.</a:t>
            </a:r>
            <a:endParaRPr sz="1600" b="1" dirty="0">
              <a:latin typeface="Tahoma" panose="020B0604030504040204" pitchFamily="34" charset="0"/>
              <a:ea typeface="Tahoma" panose="020B0604030504040204" pitchFamily="34" charset="0"/>
              <a:cs typeface="Tahoma" panose="020B0604030504040204" pitchFamily="34" charset="0"/>
            </a:endParaRPr>
          </a:p>
          <a:p>
            <a:pPr marL="180975" lvl="0" indent="-180975" algn="l" rtl="0">
              <a:spcBef>
                <a:spcPts val="45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Key Issues</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600"/>
              <a:buFont typeface="Noto Sans Symbols"/>
              <a:buChar char="⮚"/>
            </a:pPr>
            <a:r>
              <a:rPr lang="en-US" sz="1600" dirty="0">
                <a:latin typeface="Tahoma" panose="020B0604030504040204" pitchFamily="34" charset="0"/>
                <a:ea typeface="Tahoma" panose="020B0604030504040204" pitchFamily="34" charset="0"/>
                <a:cs typeface="Tahoma" panose="020B0604030504040204" pitchFamily="34" charset="0"/>
              </a:rPr>
              <a:t>Late selection and Approval of one of the presented variants in the draft Preliminary Design.</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600"/>
              <a:buFont typeface="Noto Sans Symbols"/>
              <a:buChar char="⮚"/>
            </a:pPr>
            <a:r>
              <a:rPr lang="en-US" sz="1600" dirty="0">
                <a:latin typeface="Tahoma" panose="020B0604030504040204" pitchFamily="34" charset="0"/>
                <a:ea typeface="Tahoma" panose="020B0604030504040204" pitchFamily="34" charset="0"/>
                <a:cs typeface="Tahoma" panose="020B0604030504040204" pitchFamily="34" charset="0"/>
              </a:rPr>
              <a:t>Recently announced newly protected area (the already planned projects have been taken into consideration in the establishment of this area)</a:t>
            </a:r>
          </a:p>
          <a:p>
            <a:pPr marL="180975" lvl="1" indent="-180975" algn="just" rtl="0">
              <a:spcBef>
                <a:spcPts val="450"/>
              </a:spcBef>
              <a:spcAft>
                <a:spcPts val="0"/>
              </a:spcAft>
              <a:buSzPts val="1600"/>
              <a:buFont typeface="Noto Sans Symbols"/>
              <a:buChar char="⮚"/>
            </a:pPr>
            <a:r>
              <a:rPr lang="en-US" sz="1600" dirty="0">
                <a:latin typeface="Tahoma" panose="020B0604030504040204" pitchFamily="34" charset="0"/>
                <a:ea typeface="Tahoma" panose="020B0604030504040204" pitchFamily="34" charset="0"/>
                <a:cs typeface="Tahoma" panose="020B0604030504040204" pitchFamily="34" charset="0"/>
              </a:rPr>
              <a:t>COVID-19 related constraints related to travel and stakeholder engagement activities including political issues due to recent elections.</a:t>
            </a:r>
            <a:endParaRPr dirty="0">
              <a:latin typeface="Tahoma" panose="020B0604030504040204" pitchFamily="34" charset="0"/>
              <a:ea typeface="Tahoma" panose="020B0604030504040204" pitchFamily="34" charset="0"/>
              <a:cs typeface="Tahoma" panose="020B0604030504040204" pitchFamily="34" charset="0"/>
            </a:endParaRPr>
          </a:p>
          <a:p>
            <a:pPr marL="180975" lvl="1" indent="-180975" algn="just" rtl="0">
              <a:spcBef>
                <a:spcPts val="450"/>
              </a:spcBef>
              <a:spcAft>
                <a:spcPts val="0"/>
              </a:spcAft>
              <a:buSzPts val="1600"/>
              <a:buFont typeface="Noto Sans Symbols"/>
              <a:buChar char="⮚"/>
            </a:pPr>
            <a:r>
              <a:rPr lang="en-US" sz="1600" dirty="0">
                <a:latin typeface="Tahoma" panose="020B0604030504040204" pitchFamily="34" charset="0"/>
                <a:ea typeface="Tahoma" panose="020B0604030504040204" pitchFamily="34" charset="0"/>
                <a:cs typeface="Tahoma" panose="020B0604030504040204" pitchFamily="34" charset="0"/>
              </a:rPr>
              <a:t>IPF5 closing date (Submission of ESIA beyond that date)</a:t>
            </a:r>
          </a:p>
          <a:p>
            <a:pPr marL="180975" lvl="1" indent="-180975" algn="just" rtl="0">
              <a:spcBef>
                <a:spcPts val="450"/>
              </a:spcBef>
              <a:spcAft>
                <a:spcPts val="0"/>
              </a:spcAft>
              <a:buSzPts val="1600"/>
              <a:buFont typeface="Noto Sans Symbols"/>
              <a:buChar char="⮚"/>
            </a:pPr>
            <a:endParaRPr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5"/>
          <p:cNvSpPr txBox="1">
            <a:spLocks noGrp="1"/>
          </p:cNvSpPr>
          <p:nvPr>
            <p:ph type="title"/>
          </p:nvPr>
        </p:nvSpPr>
        <p:spPr>
          <a:xfrm>
            <a:off x="419100" y="453147"/>
            <a:ext cx="8307237"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56" name="Google Shape;56;p5"/>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latin typeface="Tahoma" panose="020B0604030504040204" pitchFamily="34" charset="0"/>
                <a:ea typeface="Tahoma" panose="020B0604030504040204" pitchFamily="34" charset="0"/>
                <a:cs typeface="Tahoma" panose="020B0604030504040204" pitchFamily="34" charset="0"/>
              </a:rPr>
              <a:t>3</a:t>
            </a:fld>
            <a:endParaRPr>
              <a:latin typeface="Tahoma" panose="020B0604030504040204" pitchFamily="34" charset="0"/>
              <a:ea typeface="Tahoma" panose="020B0604030504040204" pitchFamily="34" charset="0"/>
              <a:cs typeface="Tahoma" panose="020B0604030504040204" pitchFamily="34" charset="0"/>
            </a:endParaRPr>
          </a:p>
        </p:txBody>
      </p:sp>
      <p:sp>
        <p:nvSpPr>
          <p:cNvPr id="57" name="Google Shape;57;p5"/>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8" name="Google Shape;58;p5"/>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Legislation</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National Environmental Legal Framework regarding EIA, Resettlement issues etc.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EBRD Environmental and Social Policy 2014 (PRs 1-6, 8 and 10 applicable)</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180975" algn="just" rtl="0">
              <a:spcBef>
                <a:spcPts val="450"/>
              </a:spcBef>
              <a:spcAft>
                <a:spcPts val="0"/>
              </a:spcAft>
              <a:buSzPts val="1400"/>
              <a:buFont typeface="Noto Sans Symbols"/>
              <a:buChar char="⮚"/>
            </a:pPr>
            <a:r>
              <a:rPr lang="en-US" sz="1400" dirty="0">
                <a:latin typeface="Tahoma" panose="020B0604030504040204" pitchFamily="34" charset="0"/>
                <a:ea typeface="Tahoma" panose="020B0604030504040204" pitchFamily="34" charset="0"/>
                <a:cs typeface="Tahoma" panose="020B0604030504040204" pitchFamily="34" charset="0"/>
              </a:rPr>
              <a:t>Category A, as per:</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92075" algn="just" rtl="0">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180975" lvl="0" indent="-180975" algn="just" rtl="0">
              <a:spcBef>
                <a:spcPts val="450"/>
              </a:spcBef>
              <a:spcAft>
                <a:spcPts val="0"/>
              </a:spcAft>
              <a:buSzPts val="1400"/>
              <a:buNone/>
            </a:pPr>
            <a:r>
              <a:rPr lang="en-US" sz="1400" dirty="0">
                <a:latin typeface="Tahoma" panose="020B0604030504040204" pitchFamily="34" charset="0"/>
                <a:ea typeface="Tahoma" panose="020B0604030504040204" pitchFamily="34" charset="0"/>
                <a:cs typeface="Tahoma" panose="020B0604030504040204" pitchFamily="34" charset="0"/>
              </a:rPr>
              <a:t>   Art.6: Construction of motorways, express roads and lines for long-distance railway traffic; airports with a basic runway length of 2,100 met</a:t>
            </a:r>
            <a:r>
              <a:rPr lang="sr-Latn-RS" sz="1400" dirty="0">
                <a:latin typeface="Tahoma" panose="020B0604030504040204" pitchFamily="34" charset="0"/>
                <a:ea typeface="Tahoma" panose="020B0604030504040204" pitchFamily="34" charset="0"/>
                <a:cs typeface="Tahoma" panose="020B0604030504040204" pitchFamily="34" charset="0"/>
              </a:rPr>
              <a:t>e</a:t>
            </a:r>
            <a:r>
              <a:rPr lang="en-US" sz="1400" dirty="0" err="1">
                <a:latin typeface="Tahoma" panose="020B0604030504040204" pitchFamily="34" charset="0"/>
                <a:ea typeface="Tahoma" panose="020B0604030504040204" pitchFamily="34" charset="0"/>
                <a:cs typeface="Tahoma" panose="020B0604030504040204" pitchFamily="34" charset="0"/>
              </a:rPr>
              <a:t>rs</a:t>
            </a:r>
            <a:r>
              <a:rPr lang="en-US" sz="1400" dirty="0">
                <a:latin typeface="Tahoma" panose="020B0604030504040204" pitchFamily="34" charset="0"/>
                <a:ea typeface="Tahoma" panose="020B0604030504040204" pitchFamily="34" charset="0"/>
                <a:cs typeface="Tahoma" panose="020B0604030504040204" pitchFamily="34" charset="0"/>
              </a:rPr>
              <a:t> or more; </a:t>
            </a:r>
            <a:r>
              <a:rPr lang="en-US" sz="1400" b="1" dirty="0">
                <a:latin typeface="Tahoma" panose="020B0604030504040204" pitchFamily="34" charset="0"/>
                <a:ea typeface="Tahoma" panose="020B0604030504040204" pitchFamily="34" charset="0"/>
                <a:cs typeface="Tahoma" panose="020B0604030504040204" pitchFamily="34" charset="0"/>
              </a:rPr>
              <a:t>new roads of four or more lanes</a:t>
            </a:r>
            <a:r>
              <a:rPr lang="en-US" sz="1400" dirty="0">
                <a:latin typeface="Tahoma" panose="020B0604030504040204" pitchFamily="34" charset="0"/>
                <a:ea typeface="Tahoma" panose="020B0604030504040204" pitchFamily="34" charset="0"/>
                <a:cs typeface="Tahoma" panose="020B0604030504040204" pitchFamily="34" charset="0"/>
              </a:rPr>
              <a:t>, or realignment and/or widening of existing roads to provide four or more lanes, where such new roads, or realigned and/or widened sections of road would be 10 km or more in a continuous length. </a:t>
            </a:r>
            <a:endParaRPr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6"/>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a:latin typeface="Tahoma" panose="020B0604030504040204" pitchFamily="34" charset="0"/>
                <a:ea typeface="Tahoma" panose="020B0604030504040204" pitchFamily="34" charset="0"/>
                <a:cs typeface="Tahoma" panose="020B0604030504040204" pitchFamily="34" charset="0"/>
              </a:rPr>
              <a:t>Description of Consultancy Services</a:t>
            </a:r>
            <a:endParaRPr sz="1200" b="1">
              <a:latin typeface="Tahoma" panose="020B0604030504040204" pitchFamily="34" charset="0"/>
              <a:ea typeface="Tahoma" panose="020B0604030504040204" pitchFamily="34" charset="0"/>
              <a:cs typeface="Tahoma" panose="020B0604030504040204" pitchFamily="34" charset="0"/>
            </a:endParaRPr>
          </a:p>
        </p:txBody>
      </p:sp>
      <p:sp>
        <p:nvSpPr>
          <p:cNvPr id="165" name="Google Shape;165;p16"/>
          <p:cNvSpPr txBox="1">
            <a:spLocks noGrp="1"/>
          </p:cNvSpPr>
          <p:nvPr>
            <p:ph type="dt" idx="10"/>
          </p:nvPr>
        </p:nvSpPr>
        <p:spPr>
          <a:xfrm>
            <a:off x="717550" y="4619770"/>
            <a:ext cx="1957388" cy="66675"/>
          </a:xfrm>
          <a:prstGeom prst="rect">
            <a:avLst/>
          </a:prstGeom>
          <a:noFill/>
          <a:ln>
            <a:noFill/>
          </a:ln>
        </p:spPr>
        <p:txBody>
          <a:bodyPr spcFirstLastPara="1" wrap="square" lIns="0" tIns="0" rIns="0" bIns="0" anchor="ctr" anchorCtr="0">
            <a:noAutofit/>
          </a:bodyPr>
          <a:lstStyle/>
          <a:p>
            <a:pPr marL="0" lvl="0" indent="0" algn="l" rtl="0">
              <a:lnSpc>
                <a:spcPct val="112500"/>
              </a:lnSpc>
              <a:spcBef>
                <a:spcPts val="0"/>
              </a:spcBef>
              <a:spcAft>
                <a:spcPts val="0"/>
              </a:spcAft>
              <a:buNone/>
            </a:pPr>
            <a:r>
              <a:rPr lang="en-US"/>
              <a:t>26 NOVEMBER, 2020</a:t>
            </a:r>
            <a:endParaRPr/>
          </a:p>
        </p:txBody>
      </p:sp>
      <p:sp>
        <p:nvSpPr>
          <p:cNvPr id="166" name="Google Shape;166;p16"/>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30</a:t>
            </a:fld>
            <a:endParaRPr/>
          </a:p>
        </p:txBody>
      </p:sp>
      <p:sp>
        <p:nvSpPr>
          <p:cNvPr id="167" name="Google Shape;167;p16"/>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68" name="Google Shape;168;p16"/>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endParaRPr>
          </a:p>
          <a:p>
            <a:pPr marL="0" lvl="0" indent="0" algn="ctr" rtl="0">
              <a:spcBef>
                <a:spcPts val="450"/>
              </a:spcBef>
              <a:spcAft>
                <a:spcPts val="0"/>
              </a:spcAft>
              <a:buSzPts val="1400"/>
              <a:buNone/>
            </a:pPr>
            <a:endParaRPr lang="sr-Latn-RS" sz="1400" b="1" dirty="0">
              <a:latin typeface="Tahoma" panose="020B0604030504040204" pitchFamily="34" charset="0"/>
              <a:ea typeface="Tahoma" panose="020B0604030504040204" pitchFamily="34" charset="0"/>
              <a:cs typeface="Tahoma" panose="020B0604030504040204" pitchFamily="34" charset="0"/>
            </a:endParaRPr>
          </a:p>
          <a:p>
            <a:pPr marL="0" lvl="0" indent="0" algn="ctr" rtl="0">
              <a:spcBef>
                <a:spcPts val="450"/>
              </a:spcBef>
              <a:spcAft>
                <a:spcPts val="0"/>
              </a:spcAft>
              <a:buSzPts val="1400"/>
              <a:buNone/>
            </a:pPr>
            <a:endParaRPr lang="sr-Latn-RS" sz="1400" b="1" dirty="0">
              <a:latin typeface="Tahoma" panose="020B0604030504040204" pitchFamily="34" charset="0"/>
              <a:ea typeface="Tahoma" panose="020B0604030504040204" pitchFamily="34" charset="0"/>
              <a:cs typeface="Tahoma" panose="020B0604030504040204" pitchFamily="34" charset="0"/>
            </a:endParaRPr>
          </a:p>
          <a:p>
            <a:pPr marL="0" lvl="0" indent="0" algn="ctr" rtl="0">
              <a:spcBef>
                <a:spcPts val="450"/>
              </a:spcBef>
              <a:spcAft>
                <a:spcPts val="0"/>
              </a:spcAft>
              <a:buSzPts val="1400"/>
              <a:buNone/>
            </a:pPr>
            <a:endParaRPr lang="sr-Latn-RS" sz="1400" b="1" dirty="0">
              <a:latin typeface="Tahoma" panose="020B0604030504040204" pitchFamily="34" charset="0"/>
              <a:ea typeface="Tahoma" panose="020B0604030504040204" pitchFamily="34" charset="0"/>
              <a:cs typeface="Tahoma" panose="020B0604030504040204" pitchFamily="34" charset="0"/>
            </a:endParaRPr>
          </a:p>
          <a:p>
            <a:pPr marL="0" lvl="0" indent="0" algn="ctr" rtl="0">
              <a:spcBef>
                <a:spcPts val="450"/>
              </a:spcBef>
              <a:spcAft>
                <a:spcPts val="0"/>
              </a:spcAft>
              <a:buSzPts val="1400"/>
              <a:buNone/>
            </a:pPr>
            <a:endParaRPr lang="sr-Latn-RS" sz="1400" b="1" dirty="0">
              <a:latin typeface="Tahoma" panose="020B0604030504040204" pitchFamily="34" charset="0"/>
              <a:ea typeface="Tahoma" panose="020B0604030504040204" pitchFamily="34" charset="0"/>
              <a:cs typeface="Tahoma" panose="020B0604030504040204" pitchFamily="34" charset="0"/>
            </a:endParaRPr>
          </a:p>
          <a:p>
            <a:pPr marL="0" lvl="0" indent="0" algn="ctr" rtl="0">
              <a:spcBef>
                <a:spcPts val="450"/>
              </a:spcBef>
              <a:spcAft>
                <a:spcPts val="0"/>
              </a:spcAft>
              <a:buSzPts val="1400"/>
              <a:buNone/>
            </a:pPr>
            <a:r>
              <a:rPr lang="en-US" sz="1400" b="1" dirty="0">
                <a:latin typeface="Tahoma" panose="020B0604030504040204" pitchFamily="34" charset="0"/>
                <a:ea typeface="Tahoma" panose="020B0604030504040204" pitchFamily="34" charset="0"/>
                <a:cs typeface="Tahoma" panose="020B0604030504040204" pitchFamily="34" charset="0"/>
              </a:rPr>
              <a:t>THANK YOU</a:t>
            </a:r>
            <a:endParaRPr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65" name="Google Shape;65;p6"/>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latin typeface="Tahoma" panose="020B0604030504040204" pitchFamily="34" charset="0"/>
                <a:ea typeface="Tahoma" panose="020B0604030504040204" pitchFamily="34" charset="0"/>
                <a:cs typeface="Tahoma" panose="020B0604030504040204" pitchFamily="34" charset="0"/>
              </a:rPr>
              <a:t>4</a:t>
            </a:fld>
            <a:endParaRPr>
              <a:latin typeface="Tahoma" panose="020B0604030504040204" pitchFamily="34" charset="0"/>
              <a:ea typeface="Tahoma" panose="020B0604030504040204" pitchFamily="34" charset="0"/>
              <a:cs typeface="Tahoma" panose="020B0604030504040204" pitchFamily="34" charset="0"/>
            </a:endParaRPr>
          </a:p>
        </p:txBody>
      </p:sp>
      <p:sp>
        <p:nvSpPr>
          <p:cNvPr id="66" name="Google Shape;66;p6"/>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7" name="Google Shape;67;p6"/>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Project characteristics</a:t>
            </a:r>
            <a:endParaRPr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 name="Table 1">
            <a:extLst>
              <a:ext uri="{FF2B5EF4-FFF2-40B4-BE49-F238E27FC236}">
                <a16:creationId xmlns:a16="http://schemas.microsoft.com/office/drawing/2014/main" id="{B9CE369C-C1F1-4CAA-877D-B35E70505FF6}"/>
              </a:ext>
            </a:extLst>
          </p:cNvPr>
          <p:cNvGraphicFramePr>
            <a:graphicFrameLocks noGrp="1"/>
          </p:cNvGraphicFramePr>
          <p:nvPr>
            <p:extLst>
              <p:ext uri="{D42A27DB-BD31-4B8C-83A1-F6EECF244321}">
                <p14:modId xmlns:p14="http://schemas.microsoft.com/office/powerpoint/2010/main" val="1572200945"/>
              </p:ext>
            </p:extLst>
          </p:nvPr>
        </p:nvGraphicFramePr>
        <p:xfrm>
          <a:off x="587374" y="1351621"/>
          <a:ext cx="3338450" cy="3136500"/>
        </p:xfrm>
        <a:graphic>
          <a:graphicData uri="http://schemas.openxmlformats.org/drawingml/2006/table">
            <a:tbl>
              <a:tblPr firstRow="1" firstCol="1" bandRow="1">
                <a:tableStyleId>{7DF18680-E054-41AD-8BC1-D1AEF772440D}</a:tableStyleId>
              </a:tblPr>
              <a:tblGrid>
                <a:gridCol w="557888">
                  <a:extLst>
                    <a:ext uri="{9D8B030D-6E8A-4147-A177-3AD203B41FA5}">
                      <a16:colId xmlns:a16="http://schemas.microsoft.com/office/drawing/2014/main" val="2813500681"/>
                    </a:ext>
                  </a:extLst>
                </a:gridCol>
                <a:gridCol w="2138526">
                  <a:extLst>
                    <a:ext uri="{9D8B030D-6E8A-4147-A177-3AD203B41FA5}">
                      <a16:colId xmlns:a16="http://schemas.microsoft.com/office/drawing/2014/main" val="609830327"/>
                    </a:ext>
                  </a:extLst>
                </a:gridCol>
                <a:gridCol w="642036">
                  <a:extLst>
                    <a:ext uri="{9D8B030D-6E8A-4147-A177-3AD203B41FA5}">
                      <a16:colId xmlns:a16="http://schemas.microsoft.com/office/drawing/2014/main" val="2912815265"/>
                    </a:ext>
                  </a:extLst>
                </a:gridCol>
              </a:tblGrid>
              <a:tr h="217626">
                <a:tc>
                  <a:txBody>
                    <a:bodyPr/>
                    <a:lstStyle/>
                    <a:p>
                      <a:pPr algn="ctr">
                        <a:lnSpc>
                          <a:spcPct val="107000"/>
                        </a:lnSpc>
                        <a:spcBef>
                          <a:spcPts val="600"/>
                        </a:spcBef>
                        <a:spcAft>
                          <a:spcPts val="600"/>
                        </a:spcAft>
                      </a:pPr>
                      <a:r>
                        <a:rPr lang="en-GB" sz="600" dirty="0">
                          <a:effectLst/>
                        </a:rPr>
                        <a:t>Ref. No.</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ctr">
                        <a:lnSpc>
                          <a:spcPct val="107000"/>
                        </a:lnSpc>
                        <a:spcBef>
                          <a:spcPts val="600"/>
                        </a:spcBef>
                        <a:spcAft>
                          <a:spcPts val="600"/>
                        </a:spcAft>
                      </a:pPr>
                      <a:r>
                        <a:rPr lang="en-GB" sz="600" dirty="0">
                          <a:effectLst/>
                        </a:rPr>
                        <a:t>Characteristics</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nSpc>
                          <a:spcPct val="107000"/>
                        </a:lnSpc>
                      </a:pPr>
                      <a:endParaRPr lang="en-US" sz="700" dirty="0">
                        <a:effectLst/>
                        <a:latin typeface="Calibri" panose="020F0502020204030204" pitchFamily="34" charset="0"/>
                        <a:cs typeface="Times New Roman" panose="02020603050405020304" pitchFamily="18" charset="0"/>
                      </a:endParaRPr>
                    </a:p>
                  </a:txBody>
                  <a:tcPr marL="44836" marR="44836" marT="0" marB="0" anchor="ctr">
                    <a:solidFill>
                      <a:srgbClr val="5B9BD5"/>
                    </a:solidFill>
                  </a:tcPr>
                </a:tc>
                <a:extLst>
                  <a:ext uri="{0D108BD9-81ED-4DB2-BD59-A6C34878D82A}">
                    <a16:rowId xmlns:a16="http://schemas.microsoft.com/office/drawing/2014/main" val="2030126964"/>
                  </a:ext>
                </a:extLst>
              </a:tr>
              <a:tr h="193382">
                <a:tc>
                  <a:txBody>
                    <a:bodyPr/>
                    <a:lstStyle/>
                    <a:p>
                      <a:pPr algn="ctr">
                        <a:lnSpc>
                          <a:spcPct val="107000"/>
                        </a:lnSpc>
                        <a:spcBef>
                          <a:spcPts val="600"/>
                        </a:spcBef>
                        <a:spcAft>
                          <a:spcPts val="600"/>
                        </a:spcAft>
                      </a:pPr>
                      <a:r>
                        <a:rPr lang="en-GB" sz="600" dirty="0">
                          <a:effectLst/>
                        </a:rPr>
                        <a:t>1</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Length (km)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16.50</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1438719744"/>
                  </a:ext>
                </a:extLst>
              </a:tr>
              <a:tr h="193382">
                <a:tc>
                  <a:txBody>
                    <a:bodyPr/>
                    <a:lstStyle/>
                    <a:p>
                      <a:pPr algn="ctr">
                        <a:lnSpc>
                          <a:spcPct val="107000"/>
                        </a:lnSpc>
                        <a:spcBef>
                          <a:spcPts val="600"/>
                        </a:spcBef>
                        <a:spcAft>
                          <a:spcPts val="600"/>
                        </a:spcAft>
                      </a:pPr>
                      <a:r>
                        <a:rPr lang="en-GB" sz="600" dirty="0">
                          <a:effectLst/>
                        </a:rPr>
                        <a:t>2</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dirty="0">
                          <a:effectLst/>
                        </a:rPr>
                        <a:t>Design speed (</a:t>
                      </a:r>
                      <a:r>
                        <a:rPr lang="en-GB" sz="600" dirty="0" err="1">
                          <a:effectLst/>
                        </a:rPr>
                        <a:t>Ve</a:t>
                      </a:r>
                      <a:r>
                        <a:rPr lang="en-GB" sz="600" dirty="0">
                          <a:effectLst/>
                        </a:rPr>
                        <a:t>- km/h )</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120</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339108123"/>
                  </a:ext>
                </a:extLst>
              </a:tr>
              <a:tr h="193382">
                <a:tc>
                  <a:txBody>
                    <a:bodyPr/>
                    <a:lstStyle/>
                    <a:p>
                      <a:pPr algn="ctr">
                        <a:lnSpc>
                          <a:spcPct val="107000"/>
                        </a:lnSpc>
                        <a:spcBef>
                          <a:spcPts val="600"/>
                        </a:spcBef>
                        <a:spcAft>
                          <a:spcPts val="600"/>
                        </a:spcAft>
                      </a:pPr>
                      <a:r>
                        <a:rPr lang="en-GB" sz="600" dirty="0">
                          <a:effectLst/>
                        </a:rPr>
                        <a:t>3</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Minimal radius ( Rmin- meters)</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700</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2897310932"/>
                  </a:ext>
                </a:extLst>
              </a:tr>
              <a:tr h="197636">
                <a:tc>
                  <a:txBody>
                    <a:bodyPr/>
                    <a:lstStyle/>
                    <a:p>
                      <a:pPr algn="ctr">
                        <a:lnSpc>
                          <a:spcPct val="107000"/>
                        </a:lnSpc>
                        <a:spcBef>
                          <a:spcPts val="600"/>
                        </a:spcBef>
                        <a:spcAft>
                          <a:spcPts val="600"/>
                        </a:spcAft>
                      </a:pPr>
                      <a:r>
                        <a:rPr lang="en-GB" sz="600" dirty="0">
                          <a:effectLst/>
                        </a:rPr>
                        <a:t>4</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The most unfavourable longitudinal gradient and length</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3.73%/306m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1374583591"/>
                  </a:ext>
                </a:extLst>
              </a:tr>
              <a:tr h="203018">
                <a:tc>
                  <a:txBody>
                    <a:bodyPr/>
                    <a:lstStyle/>
                    <a:p>
                      <a:pPr algn="ctr">
                        <a:lnSpc>
                          <a:spcPct val="107000"/>
                        </a:lnSpc>
                        <a:spcBef>
                          <a:spcPts val="600"/>
                        </a:spcBef>
                        <a:spcAft>
                          <a:spcPts val="600"/>
                        </a:spcAft>
                      </a:pPr>
                      <a:r>
                        <a:rPr lang="en-GB" sz="600" dirty="0">
                          <a:effectLst/>
                        </a:rPr>
                        <a:t>5</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Longitudinal gradient &gt;4% (in percentages of total length)</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0%</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2765074573"/>
                  </a:ext>
                </a:extLst>
              </a:tr>
              <a:tr h="193382">
                <a:tc>
                  <a:txBody>
                    <a:bodyPr/>
                    <a:lstStyle/>
                    <a:p>
                      <a:pPr algn="ctr">
                        <a:lnSpc>
                          <a:spcPct val="107000"/>
                        </a:lnSpc>
                        <a:spcBef>
                          <a:spcPts val="600"/>
                        </a:spcBef>
                        <a:spcAft>
                          <a:spcPts val="600"/>
                        </a:spcAft>
                      </a:pPr>
                      <a:r>
                        <a:rPr lang="en-GB" sz="600" dirty="0">
                          <a:effectLst/>
                        </a:rPr>
                        <a:t>6</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Third lane length</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dirty="0">
                          <a:effectLst/>
                        </a:rPr>
                        <a:t>0</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3719737313"/>
                  </a:ext>
                </a:extLst>
              </a:tr>
              <a:tr h="193382">
                <a:tc>
                  <a:txBody>
                    <a:bodyPr/>
                    <a:lstStyle/>
                    <a:p>
                      <a:pPr algn="ctr">
                        <a:lnSpc>
                          <a:spcPct val="107000"/>
                        </a:lnSpc>
                        <a:spcBef>
                          <a:spcPts val="600"/>
                        </a:spcBef>
                        <a:spcAft>
                          <a:spcPts val="600"/>
                        </a:spcAft>
                      </a:pPr>
                      <a:r>
                        <a:rPr lang="en-GB" sz="600" dirty="0">
                          <a:effectLst/>
                        </a:rPr>
                        <a:t>7</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Maximum Embankment Height (m)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25</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1613701968"/>
                  </a:ext>
                </a:extLst>
              </a:tr>
              <a:tr h="193382">
                <a:tc>
                  <a:txBody>
                    <a:bodyPr/>
                    <a:lstStyle/>
                    <a:p>
                      <a:pPr algn="ctr">
                        <a:lnSpc>
                          <a:spcPct val="107000"/>
                        </a:lnSpc>
                        <a:spcBef>
                          <a:spcPts val="600"/>
                        </a:spcBef>
                        <a:spcAft>
                          <a:spcPts val="600"/>
                        </a:spcAft>
                      </a:pPr>
                      <a:r>
                        <a:rPr lang="en-GB" sz="600" dirty="0">
                          <a:effectLst/>
                        </a:rPr>
                        <a:t>8</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dirty="0">
                          <a:effectLst/>
                        </a:rPr>
                        <a:t>Maximum Cut Height (m)</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40</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1880163491"/>
                  </a:ext>
                </a:extLst>
              </a:tr>
              <a:tr h="193382">
                <a:tc rowSpan="4">
                  <a:txBody>
                    <a:bodyPr/>
                    <a:lstStyle/>
                    <a:p>
                      <a:pPr algn="ctr">
                        <a:lnSpc>
                          <a:spcPct val="107000"/>
                        </a:lnSpc>
                        <a:spcBef>
                          <a:spcPts val="600"/>
                        </a:spcBef>
                        <a:spcAft>
                          <a:spcPts val="600"/>
                        </a:spcAft>
                      </a:pPr>
                      <a:r>
                        <a:rPr lang="en-GB" sz="600" dirty="0">
                          <a:effectLst/>
                        </a:rPr>
                        <a:t>9</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Earthworks:</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 </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2478877131"/>
                  </a:ext>
                </a:extLst>
              </a:tr>
              <a:tr h="193382">
                <a:tc vMerge="1">
                  <a:txBody>
                    <a:bodyPr/>
                    <a:lstStyle/>
                    <a:p>
                      <a:endParaRPr lang="en-US"/>
                    </a:p>
                  </a:txBody>
                  <a:tcPr/>
                </a:tc>
                <a:tc>
                  <a:txBody>
                    <a:bodyPr/>
                    <a:lstStyle/>
                    <a:p>
                      <a:pPr algn="l">
                        <a:lnSpc>
                          <a:spcPct val="107000"/>
                        </a:lnSpc>
                        <a:spcBef>
                          <a:spcPts val="600"/>
                        </a:spcBef>
                        <a:spcAft>
                          <a:spcPts val="600"/>
                        </a:spcAft>
                      </a:pPr>
                      <a:r>
                        <a:rPr lang="en-GB" sz="600">
                          <a:effectLst/>
                        </a:rPr>
                        <a:t>Embankments (m3)</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3,205,505.66</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3062780323"/>
                  </a:ext>
                </a:extLst>
              </a:tr>
              <a:tr h="193382">
                <a:tc vMerge="1">
                  <a:txBody>
                    <a:bodyPr/>
                    <a:lstStyle/>
                    <a:p>
                      <a:endParaRPr lang="en-US"/>
                    </a:p>
                  </a:txBody>
                  <a:tcPr/>
                </a:tc>
                <a:tc>
                  <a:txBody>
                    <a:bodyPr/>
                    <a:lstStyle/>
                    <a:p>
                      <a:pPr algn="l">
                        <a:lnSpc>
                          <a:spcPct val="107000"/>
                        </a:lnSpc>
                        <a:spcBef>
                          <a:spcPts val="600"/>
                        </a:spcBef>
                        <a:spcAft>
                          <a:spcPts val="600"/>
                        </a:spcAft>
                      </a:pPr>
                      <a:r>
                        <a:rPr lang="en-GB" sz="600">
                          <a:effectLst/>
                        </a:rPr>
                        <a:t>Cuts (m3)</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2,009,924.86</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2893563234"/>
                  </a:ext>
                </a:extLst>
              </a:tr>
              <a:tr h="193382">
                <a:tc vMerge="1">
                  <a:txBody>
                    <a:bodyPr/>
                    <a:lstStyle/>
                    <a:p>
                      <a:endParaRPr lang="en-US"/>
                    </a:p>
                  </a:txBody>
                  <a:tcPr/>
                </a:tc>
                <a:tc>
                  <a:txBody>
                    <a:bodyPr/>
                    <a:lstStyle/>
                    <a:p>
                      <a:pPr algn="l">
                        <a:lnSpc>
                          <a:spcPct val="107000"/>
                        </a:lnSpc>
                        <a:spcBef>
                          <a:spcPts val="600"/>
                        </a:spcBef>
                        <a:spcAft>
                          <a:spcPts val="600"/>
                        </a:spcAft>
                      </a:pPr>
                      <a:r>
                        <a:rPr lang="en-GB" sz="600">
                          <a:effectLst/>
                        </a:rPr>
                        <a:t>Balance between Cuts and Fills (m3)</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1,195,580.08</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421137129"/>
                  </a:ext>
                </a:extLst>
              </a:tr>
              <a:tr h="197636">
                <a:tc>
                  <a:txBody>
                    <a:bodyPr/>
                    <a:lstStyle/>
                    <a:p>
                      <a:pPr algn="ctr">
                        <a:lnSpc>
                          <a:spcPct val="107000"/>
                        </a:lnSpc>
                        <a:spcBef>
                          <a:spcPts val="600"/>
                        </a:spcBef>
                        <a:spcAft>
                          <a:spcPts val="600"/>
                        </a:spcAft>
                      </a:pPr>
                      <a:r>
                        <a:rPr lang="en-GB" sz="600" dirty="0">
                          <a:effectLst/>
                        </a:rPr>
                        <a:t>10</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Length of   two way or twin bridges (m)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2,729</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1644949597"/>
                  </a:ext>
                </a:extLst>
              </a:tr>
              <a:tr h="193382">
                <a:tc>
                  <a:txBody>
                    <a:bodyPr/>
                    <a:lstStyle/>
                    <a:p>
                      <a:pPr algn="ctr">
                        <a:lnSpc>
                          <a:spcPct val="107000"/>
                        </a:lnSpc>
                        <a:spcBef>
                          <a:spcPts val="600"/>
                        </a:spcBef>
                        <a:spcAft>
                          <a:spcPts val="600"/>
                        </a:spcAft>
                      </a:pPr>
                      <a:r>
                        <a:rPr lang="en-GB" sz="600" dirty="0">
                          <a:effectLst/>
                        </a:rPr>
                        <a:t>11</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Length of twin tunnels (m)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a:effectLst/>
                        </a:rPr>
                        <a:t>1,958</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3896819154"/>
                  </a:ext>
                </a:extLst>
              </a:tr>
              <a:tr h="193382">
                <a:tc>
                  <a:txBody>
                    <a:bodyPr/>
                    <a:lstStyle/>
                    <a:p>
                      <a:pPr algn="ctr">
                        <a:lnSpc>
                          <a:spcPct val="107000"/>
                        </a:lnSpc>
                        <a:spcBef>
                          <a:spcPts val="600"/>
                        </a:spcBef>
                        <a:spcAft>
                          <a:spcPts val="600"/>
                        </a:spcAft>
                      </a:pPr>
                      <a:r>
                        <a:rPr lang="en-GB" sz="600" dirty="0">
                          <a:effectLst/>
                        </a:rPr>
                        <a:t>12</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solidFill>
                      <a:srgbClr val="5B9BD5"/>
                    </a:solidFill>
                  </a:tcPr>
                </a:tc>
                <a:tc>
                  <a:txBody>
                    <a:bodyPr/>
                    <a:lstStyle/>
                    <a:p>
                      <a:pPr algn="l">
                        <a:lnSpc>
                          <a:spcPct val="107000"/>
                        </a:lnSpc>
                        <a:spcBef>
                          <a:spcPts val="600"/>
                        </a:spcBef>
                        <a:spcAft>
                          <a:spcPts val="600"/>
                        </a:spcAft>
                      </a:pPr>
                      <a:r>
                        <a:rPr lang="en-GB" sz="600">
                          <a:effectLst/>
                        </a:rPr>
                        <a:t>Length of C&amp;C (m)</a:t>
                      </a:r>
                      <a:endParaRPr lang="en-US" sz="70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tc>
                  <a:txBody>
                    <a:bodyPr/>
                    <a:lstStyle/>
                    <a:p>
                      <a:pPr algn="ctr">
                        <a:lnSpc>
                          <a:spcPct val="107000"/>
                        </a:lnSpc>
                        <a:spcBef>
                          <a:spcPts val="600"/>
                        </a:spcBef>
                        <a:spcAft>
                          <a:spcPts val="600"/>
                        </a:spcAft>
                      </a:pPr>
                      <a:r>
                        <a:rPr lang="en-GB" sz="600" dirty="0">
                          <a:effectLst/>
                        </a:rPr>
                        <a:t>0</a:t>
                      </a:r>
                      <a:endParaRPr lang="en-US" sz="7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44836" marR="44836" marT="0" marB="0" anchor="ctr"/>
                </a:tc>
                <a:extLst>
                  <a:ext uri="{0D108BD9-81ED-4DB2-BD59-A6C34878D82A}">
                    <a16:rowId xmlns:a16="http://schemas.microsoft.com/office/drawing/2014/main" val="2318815099"/>
                  </a:ext>
                </a:extLst>
              </a:tr>
            </a:tbl>
          </a:graphicData>
        </a:graphic>
      </p:graphicFrame>
      <p:sp>
        <p:nvSpPr>
          <p:cNvPr id="8" name="Google Shape;67;p6">
            <a:extLst>
              <a:ext uri="{FF2B5EF4-FFF2-40B4-BE49-F238E27FC236}">
                <a16:creationId xmlns:a16="http://schemas.microsoft.com/office/drawing/2014/main" id="{C66D882C-81D1-4555-AAE6-AAE36597EC27}"/>
              </a:ext>
            </a:extLst>
          </p:cNvPr>
          <p:cNvSpPr txBox="1">
            <a:spLocks/>
          </p:cNvSpPr>
          <p:nvPr/>
        </p:nvSpPr>
        <p:spPr>
          <a:xfrm>
            <a:off x="4188161" y="1252775"/>
            <a:ext cx="4725640" cy="316086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accent3"/>
              </a:buClr>
              <a:buSzPts val="1200"/>
              <a:buFont typeface="Verdana"/>
              <a:buChar char="›"/>
              <a:defRPr sz="1200" b="0" i="0" u="none" strike="noStrike" cap="none">
                <a:solidFill>
                  <a:srgbClr val="002060"/>
                </a:solidFill>
                <a:latin typeface="Verdana"/>
                <a:ea typeface="Verdana"/>
                <a:cs typeface="Verdana"/>
                <a:sym typeface="Verdana"/>
              </a:defRPr>
            </a:lvl1pPr>
            <a:lvl2pPr marL="914400" marR="0" lvl="1" indent="-292100" algn="l" rtl="0">
              <a:lnSpc>
                <a:spcPct val="100000"/>
              </a:lnSpc>
              <a:spcBef>
                <a:spcPts val="450"/>
              </a:spcBef>
              <a:spcAft>
                <a:spcPts val="0"/>
              </a:spcAft>
              <a:buClr>
                <a:schemeClr val="accent3"/>
              </a:buClr>
              <a:buSzPts val="1000"/>
              <a:buFont typeface="Verdana"/>
              <a:buChar char="›"/>
              <a:defRPr sz="1000" b="0" i="0" u="none" strike="noStrike" cap="none">
                <a:solidFill>
                  <a:srgbClr val="002060"/>
                </a:solidFill>
                <a:latin typeface="Verdana"/>
                <a:ea typeface="Verdana"/>
                <a:cs typeface="Verdana"/>
                <a:sym typeface="Verdana"/>
              </a:defRPr>
            </a:lvl2pPr>
            <a:lvl3pPr marL="1371600" marR="0" lvl="2" indent="-285750" algn="l" rtl="0">
              <a:lnSpc>
                <a:spcPct val="100000"/>
              </a:lnSpc>
              <a:spcBef>
                <a:spcPts val="450"/>
              </a:spcBef>
              <a:spcAft>
                <a:spcPts val="0"/>
              </a:spcAft>
              <a:buClr>
                <a:schemeClr val="accent3"/>
              </a:buClr>
              <a:buSzPts val="900"/>
              <a:buFont typeface="Verdana"/>
              <a:buChar char="›"/>
              <a:defRPr sz="900" b="0" i="0" u="none" strike="noStrike" cap="none">
                <a:solidFill>
                  <a:srgbClr val="002060"/>
                </a:solidFill>
                <a:latin typeface="Verdana"/>
                <a:ea typeface="Verdana"/>
                <a:cs typeface="Verdana"/>
                <a:sym typeface="Verdana"/>
              </a:defRPr>
            </a:lvl3pPr>
            <a:lvl4pPr marL="1828800" marR="0" lvl="3"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4pPr>
            <a:lvl5pPr marL="2286000" marR="0" lvl="4" indent="-279400" algn="l" rtl="0">
              <a:lnSpc>
                <a:spcPct val="100000"/>
              </a:lnSpc>
              <a:spcBef>
                <a:spcPts val="450"/>
              </a:spcBef>
              <a:spcAft>
                <a:spcPts val="0"/>
              </a:spcAft>
              <a:buClr>
                <a:schemeClr val="accent3"/>
              </a:buClr>
              <a:buSzPts val="800"/>
              <a:buFont typeface="Verdana"/>
              <a:buChar char="›"/>
              <a:defRPr sz="800" b="0" i="0" u="none" strike="noStrike" cap="none">
                <a:solidFill>
                  <a:srgbClr val="002060"/>
                </a:solidFill>
                <a:latin typeface="Verdana"/>
                <a:ea typeface="Verdana"/>
                <a:cs typeface="Verdana"/>
                <a:sym typeface="Verdana"/>
              </a:defRPr>
            </a:lvl5pPr>
            <a:lvl6pPr marL="2743200" marR="0" lvl="5" indent="-342900" algn="l" rtl="0">
              <a:lnSpc>
                <a:spcPct val="100000"/>
              </a:lnSpc>
              <a:spcBef>
                <a:spcPts val="45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Verdana"/>
                <a:ea typeface="Verdana"/>
                <a:cs typeface="Verdana"/>
                <a:sym typeface="Verdana"/>
              </a:defRPr>
            </a:lvl9pPr>
          </a:lstStyle>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3 Interchanges (</a:t>
            </a:r>
            <a:r>
              <a:rPr lang="en-US" sz="1400" dirty="0" err="1">
                <a:latin typeface="Tahoma" panose="020B0604030504040204" pitchFamily="34" charset="0"/>
                <a:ea typeface="Tahoma" panose="020B0604030504040204" pitchFamily="34" charset="0"/>
                <a:cs typeface="Tahoma" panose="020B0604030504040204" pitchFamily="34" charset="0"/>
              </a:rPr>
              <a:t>Farmaci</a:t>
            </a:r>
            <a:r>
              <a:rPr lang="en-US" sz="1400" dirty="0">
                <a:latin typeface="Tahoma" panose="020B0604030504040204" pitchFamily="34" charset="0"/>
                <a:ea typeface="Tahoma" panose="020B0604030504040204" pitchFamily="34" charset="0"/>
                <a:cs typeface="Tahoma" panose="020B0604030504040204" pitchFamily="34" charset="0"/>
              </a:rPr>
              <a:t>, </a:t>
            </a:r>
            <a:r>
              <a:rPr lang="en-US" sz="1400" dirty="0" err="1">
                <a:latin typeface="Tahoma" panose="020B0604030504040204" pitchFamily="34" charset="0"/>
                <a:ea typeface="Tahoma" panose="020B0604030504040204" pitchFamily="34" charset="0"/>
                <a:cs typeface="Tahoma" panose="020B0604030504040204" pitchFamily="34" charset="0"/>
              </a:rPr>
              <a:t>Zelenika</a:t>
            </a:r>
            <a:r>
              <a:rPr lang="en-US" sz="1400" dirty="0">
                <a:latin typeface="Tahoma" panose="020B0604030504040204" pitchFamily="34" charset="0"/>
                <a:ea typeface="Tahoma" panose="020B0604030504040204" pitchFamily="34" charset="0"/>
                <a:cs typeface="Tahoma" panose="020B0604030504040204" pitchFamily="34" charset="0"/>
              </a:rPr>
              <a:t>, </a:t>
            </a:r>
            <a:r>
              <a:rPr lang="en-US" sz="1400" dirty="0" err="1">
                <a:latin typeface="Tahoma" panose="020B0604030504040204" pitchFamily="34" charset="0"/>
                <a:ea typeface="Tahoma" panose="020B0604030504040204" pitchFamily="34" charset="0"/>
                <a:cs typeface="Tahoma" panose="020B0604030504040204" pitchFamily="34" charset="0"/>
              </a:rPr>
              <a:t>Tolosi</a:t>
            </a:r>
            <a:r>
              <a:rPr lang="en-US" sz="1400" dirty="0">
                <a:latin typeface="Tahoma" panose="020B0604030504040204" pitchFamily="34" charset="0"/>
                <a:ea typeface="Tahoma" panose="020B0604030504040204" pitchFamily="34" charset="0"/>
                <a:cs typeface="Tahoma" panose="020B0604030504040204" pitchFamily="34" charset="0"/>
              </a:rPr>
              <a:t>) and 1 Interchange (</a:t>
            </a:r>
            <a:r>
              <a:rPr lang="en-US" sz="1400" dirty="0" err="1">
                <a:latin typeface="Tahoma" panose="020B0604030504040204" pitchFamily="34" charset="0"/>
                <a:ea typeface="Tahoma" panose="020B0604030504040204" pitchFamily="34" charset="0"/>
                <a:cs typeface="Tahoma" panose="020B0604030504040204" pitchFamily="34" charset="0"/>
              </a:rPr>
              <a:t>Smokovac</a:t>
            </a:r>
            <a:r>
              <a:rPr lang="en-US" sz="1400" dirty="0">
                <a:latin typeface="Tahoma" panose="020B0604030504040204" pitchFamily="34" charset="0"/>
                <a:ea typeface="Tahoma" panose="020B0604030504040204" pitchFamily="34" charset="0"/>
                <a:cs typeface="Tahoma" panose="020B0604030504040204" pitchFamily="34" charset="0"/>
              </a:rPr>
              <a:t> – out of the scope of this study, mentioned for the completeness of the study)</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10 bridges</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5 underpasses and 4 overpasses</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2 twin tunnels</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Box and circular highway culverts</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One rest area, one motel and two petrol stations</a:t>
            </a:r>
            <a:endParaRPr lang="en-US" dirty="0">
              <a:latin typeface="Tahoma" panose="020B0604030504040204" pitchFamily="34" charset="0"/>
              <a:ea typeface="Tahoma" panose="020B0604030504040204" pitchFamily="34" charset="0"/>
              <a:cs typeface="Tahoma" panose="020B0604030504040204" pitchFamily="34" charset="0"/>
            </a:endParaRPr>
          </a:p>
          <a:p>
            <a:pPr marL="536575" indent="-179388">
              <a:spcBef>
                <a:spcPts val="450"/>
              </a:spcBef>
              <a:buSzPts val="1400"/>
            </a:pPr>
            <a:r>
              <a:rPr lang="en-US" sz="1400" dirty="0">
                <a:latin typeface="Tahoma" panose="020B0604030504040204" pitchFamily="34" charset="0"/>
                <a:ea typeface="Tahoma" panose="020B0604030504040204" pitchFamily="34" charset="0"/>
                <a:cs typeface="Tahoma" panose="020B0604030504040204" pitchFamily="34" charset="0"/>
              </a:rPr>
              <a:t>Toll collection facilities</a:t>
            </a:r>
            <a:endParaRPr lang="en-US" dirty="0">
              <a:latin typeface="Tahoma" panose="020B0604030504040204" pitchFamily="34" charset="0"/>
              <a:ea typeface="Tahoma" panose="020B0604030504040204" pitchFamily="34" charset="0"/>
              <a:cs typeface="Tahoma" panose="020B0604030504040204" pitchFamily="34" charset="0"/>
            </a:endParaRPr>
          </a:p>
          <a:p>
            <a:pPr marL="180975" indent="-92075">
              <a:spcBef>
                <a:spcPts val="450"/>
              </a:spcBef>
              <a:buSzPts val="1400"/>
              <a:buFont typeface="Noto Sans Symbols"/>
              <a:buNone/>
            </a:pPr>
            <a:endParaRPr lang="en-US"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5</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latin typeface="Tahoma" panose="020B0604030504040204" pitchFamily="34" charset="0"/>
                <a:ea typeface="Tahoma" panose="020B0604030504040204" pitchFamily="34" charset="0"/>
                <a:cs typeface="Tahoma" panose="020B0604030504040204" pitchFamily="34" charset="0"/>
              </a:rPr>
              <a:t>WB17-MNE-TRA-03: Podgorica Bypass</a:t>
            </a:r>
            <a:endParaRPr>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Typical cross section</a:t>
            </a:r>
            <a:r>
              <a:rPr lang="sr-Latn-ME" sz="1400" dirty="0">
                <a:latin typeface="Tahoma" panose="020B0604030504040204" pitchFamily="34" charset="0"/>
                <a:ea typeface="Tahoma" panose="020B0604030504040204" pitchFamily="34" charset="0"/>
                <a:cs typeface="Tahoma" panose="020B0604030504040204" pitchFamily="34" charset="0"/>
              </a:rPr>
              <a:t> </a:t>
            </a:r>
          </a:p>
          <a:p>
            <a:pPr marL="180975" lvl="0" indent="-180975" algn="l" rtl="0">
              <a:spcBef>
                <a:spcPts val="0"/>
              </a:spcBef>
              <a:spcAft>
                <a:spcPts val="0"/>
              </a:spcAft>
              <a:buSzPts val="1400"/>
              <a:buFont typeface="Noto Sans Symbols"/>
              <a:buChar char="❑"/>
            </a:pPr>
            <a:endParaRPr lang="sr-Latn-ME" sz="1400"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graphicFrame>
        <p:nvGraphicFramePr>
          <p:cNvPr id="2" name="Table 1">
            <a:extLst>
              <a:ext uri="{FF2B5EF4-FFF2-40B4-BE49-F238E27FC236}">
                <a16:creationId xmlns:a16="http://schemas.microsoft.com/office/drawing/2014/main" id="{12434781-4C3F-4562-A072-05800B2FE9C5}"/>
              </a:ext>
            </a:extLst>
          </p:cNvPr>
          <p:cNvGraphicFramePr>
            <a:graphicFrameLocks noGrp="1"/>
          </p:cNvGraphicFramePr>
          <p:nvPr>
            <p:extLst>
              <p:ext uri="{D42A27DB-BD31-4B8C-83A1-F6EECF244321}">
                <p14:modId xmlns:p14="http://schemas.microsoft.com/office/powerpoint/2010/main" val="681317184"/>
              </p:ext>
            </p:extLst>
          </p:nvPr>
        </p:nvGraphicFramePr>
        <p:xfrm>
          <a:off x="1411923" y="1754822"/>
          <a:ext cx="6157921" cy="1633855"/>
        </p:xfrm>
        <a:graphic>
          <a:graphicData uri="http://schemas.openxmlformats.org/drawingml/2006/table">
            <a:tbl>
              <a:tblPr firstRow="1" firstCol="1" bandRow="1">
                <a:tableStyleId>{5C22544A-7EE6-4342-B048-85BDC9FD1C3A}</a:tableStyleId>
              </a:tblPr>
              <a:tblGrid>
                <a:gridCol w="3093709">
                  <a:extLst>
                    <a:ext uri="{9D8B030D-6E8A-4147-A177-3AD203B41FA5}">
                      <a16:colId xmlns:a16="http://schemas.microsoft.com/office/drawing/2014/main" val="2855799780"/>
                    </a:ext>
                  </a:extLst>
                </a:gridCol>
                <a:gridCol w="3064212">
                  <a:extLst>
                    <a:ext uri="{9D8B030D-6E8A-4147-A177-3AD203B41FA5}">
                      <a16:colId xmlns:a16="http://schemas.microsoft.com/office/drawing/2014/main" val="1356424409"/>
                    </a:ext>
                  </a:extLst>
                </a:gridCol>
              </a:tblGrid>
              <a:tr h="274320">
                <a:tc>
                  <a:txBody>
                    <a:bodyPr/>
                    <a:lstStyle/>
                    <a:p>
                      <a:pPr algn="just">
                        <a:lnSpc>
                          <a:spcPct val="107000"/>
                        </a:lnSpc>
                        <a:spcBef>
                          <a:spcPts val="600"/>
                        </a:spcBef>
                        <a:spcAft>
                          <a:spcPts val="600"/>
                        </a:spcAft>
                      </a:pPr>
                      <a:r>
                        <a:rPr lang="en-GB" sz="1000" dirty="0">
                          <a:effectLst/>
                        </a:rPr>
                        <a:t>Parameter</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dirty="0">
                          <a:effectLst/>
                        </a:rPr>
                        <a:t>Value (120km/h)</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extLst>
                  <a:ext uri="{0D108BD9-81ED-4DB2-BD59-A6C34878D82A}">
                    <a16:rowId xmlns:a16="http://schemas.microsoft.com/office/drawing/2014/main" val="2412753915"/>
                  </a:ext>
                </a:extLst>
              </a:tr>
              <a:tr h="274320">
                <a:tc>
                  <a:txBody>
                    <a:bodyPr/>
                    <a:lstStyle/>
                    <a:p>
                      <a:pPr algn="l">
                        <a:lnSpc>
                          <a:spcPct val="107000"/>
                        </a:lnSpc>
                        <a:spcBef>
                          <a:spcPts val="600"/>
                        </a:spcBef>
                        <a:spcAft>
                          <a:spcPts val="600"/>
                        </a:spcAft>
                      </a:pPr>
                      <a:r>
                        <a:rPr lang="en-GB" sz="1000" dirty="0">
                          <a:effectLst/>
                        </a:rPr>
                        <a:t>Lane width</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a:effectLst/>
                        </a:rPr>
                        <a:t>4x3.75m</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55609229"/>
                  </a:ext>
                </a:extLst>
              </a:tr>
              <a:tr h="262255">
                <a:tc>
                  <a:txBody>
                    <a:bodyPr/>
                    <a:lstStyle/>
                    <a:p>
                      <a:pPr algn="l">
                        <a:lnSpc>
                          <a:spcPct val="107000"/>
                        </a:lnSpc>
                        <a:spcBef>
                          <a:spcPts val="600"/>
                        </a:spcBef>
                        <a:spcAft>
                          <a:spcPts val="600"/>
                        </a:spcAft>
                      </a:pPr>
                      <a:r>
                        <a:rPr lang="en-GB" sz="1000" dirty="0">
                          <a:effectLst/>
                        </a:rPr>
                        <a:t>Emergency lane width</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a:effectLst/>
                        </a:rPr>
                        <a:t>2x2.50m</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05654171"/>
                  </a:ext>
                </a:extLst>
              </a:tr>
              <a:tr h="274320">
                <a:tc>
                  <a:txBody>
                    <a:bodyPr/>
                    <a:lstStyle/>
                    <a:p>
                      <a:pPr algn="l">
                        <a:lnSpc>
                          <a:spcPct val="107000"/>
                        </a:lnSpc>
                        <a:spcBef>
                          <a:spcPts val="600"/>
                        </a:spcBef>
                        <a:spcAft>
                          <a:spcPts val="600"/>
                        </a:spcAft>
                      </a:pPr>
                      <a:r>
                        <a:rPr lang="en-GB" sz="1000" dirty="0">
                          <a:effectLst/>
                        </a:rPr>
                        <a:t>Edge strip width along the lanes</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a:effectLst/>
                        </a:rPr>
                        <a:t>2x0.50m</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68029697"/>
                  </a:ext>
                </a:extLst>
              </a:tr>
              <a:tr h="274320">
                <a:tc>
                  <a:txBody>
                    <a:bodyPr/>
                    <a:lstStyle/>
                    <a:p>
                      <a:pPr algn="l">
                        <a:lnSpc>
                          <a:spcPct val="107000"/>
                        </a:lnSpc>
                        <a:spcBef>
                          <a:spcPts val="600"/>
                        </a:spcBef>
                        <a:spcAft>
                          <a:spcPts val="600"/>
                        </a:spcAft>
                      </a:pPr>
                      <a:r>
                        <a:rPr lang="en-GB" sz="1000" dirty="0">
                          <a:effectLst/>
                        </a:rPr>
                        <a:t>Edge strip width along the emergency lane</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a:effectLst/>
                        </a:rPr>
                        <a:t>2x0.25m</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90334281"/>
                  </a:ext>
                </a:extLst>
              </a:tr>
              <a:tr h="274320">
                <a:tc>
                  <a:txBody>
                    <a:bodyPr/>
                    <a:lstStyle/>
                    <a:p>
                      <a:pPr algn="l">
                        <a:lnSpc>
                          <a:spcPct val="107000"/>
                        </a:lnSpc>
                        <a:spcBef>
                          <a:spcPts val="600"/>
                        </a:spcBef>
                        <a:spcAft>
                          <a:spcPts val="600"/>
                        </a:spcAft>
                      </a:pPr>
                      <a:r>
                        <a:rPr lang="en-GB" sz="1000" dirty="0">
                          <a:effectLst/>
                        </a:rPr>
                        <a:t>Median strip width</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dirty="0">
                          <a:effectLst/>
                        </a:rPr>
                        <a:t>4.00m</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19873892"/>
                  </a:ext>
                </a:extLst>
              </a:tr>
            </a:tbl>
          </a:graphicData>
        </a:graphic>
      </p:graphicFrame>
    </p:spTree>
    <p:extLst>
      <p:ext uri="{BB962C8B-B14F-4D97-AF65-F5344CB8AC3E}">
        <p14:creationId xmlns:p14="http://schemas.microsoft.com/office/powerpoint/2010/main" val="402781578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6</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Earthworks balance</a:t>
            </a:r>
            <a:endParaRPr lang="sr-Latn-ME" sz="1400" dirty="0">
              <a:latin typeface="Tahoma" panose="020B0604030504040204" pitchFamily="34" charset="0"/>
              <a:ea typeface="Tahoma" panose="020B0604030504040204" pitchFamily="34" charset="0"/>
              <a:cs typeface="Tahoma" panose="020B0604030504040204" pitchFamily="34" charset="0"/>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graphicFrame>
        <p:nvGraphicFramePr>
          <p:cNvPr id="3" name="Table 2">
            <a:extLst>
              <a:ext uri="{FF2B5EF4-FFF2-40B4-BE49-F238E27FC236}">
                <a16:creationId xmlns:a16="http://schemas.microsoft.com/office/drawing/2014/main" id="{F93D87D4-5EEE-4B22-B4ED-E7365CC6A090}"/>
              </a:ext>
            </a:extLst>
          </p:cNvPr>
          <p:cNvGraphicFramePr>
            <a:graphicFrameLocks noGrp="1"/>
          </p:cNvGraphicFramePr>
          <p:nvPr>
            <p:extLst>
              <p:ext uri="{D42A27DB-BD31-4B8C-83A1-F6EECF244321}">
                <p14:modId xmlns:p14="http://schemas.microsoft.com/office/powerpoint/2010/main" val="680415909"/>
              </p:ext>
            </p:extLst>
          </p:nvPr>
        </p:nvGraphicFramePr>
        <p:xfrm>
          <a:off x="2085975" y="1748790"/>
          <a:ext cx="4972050" cy="1645920"/>
        </p:xfrm>
        <a:graphic>
          <a:graphicData uri="http://schemas.openxmlformats.org/drawingml/2006/table">
            <a:tbl>
              <a:tblPr firstRow="1" firstCol="1" bandRow="1">
                <a:tableStyleId>{5C22544A-7EE6-4342-B048-85BDC9FD1C3A}</a:tableStyleId>
              </a:tblPr>
              <a:tblGrid>
                <a:gridCol w="2623811">
                  <a:extLst>
                    <a:ext uri="{9D8B030D-6E8A-4147-A177-3AD203B41FA5}">
                      <a16:colId xmlns:a16="http://schemas.microsoft.com/office/drawing/2014/main" val="1275986322"/>
                    </a:ext>
                  </a:extLst>
                </a:gridCol>
                <a:gridCol w="2348239">
                  <a:extLst>
                    <a:ext uri="{9D8B030D-6E8A-4147-A177-3AD203B41FA5}">
                      <a16:colId xmlns:a16="http://schemas.microsoft.com/office/drawing/2014/main" val="3140830383"/>
                    </a:ext>
                  </a:extLst>
                </a:gridCol>
              </a:tblGrid>
              <a:tr h="274320">
                <a:tc>
                  <a:txBody>
                    <a:bodyPr/>
                    <a:lstStyle/>
                    <a:p>
                      <a:pPr algn="just">
                        <a:lnSpc>
                          <a:spcPct val="107000"/>
                        </a:lnSpc>
                        <a:spcBef>
                          <a:spcPts val="600"/>
                        </a:spcBef>
                        <a:spcAft>
                          <a:spcPts val="600"/>
                        </a:spcAft>
                      </a:pPr>
                      <a:r>
                        <a:rPr lang="en-GB" sz="1000" dirty="0">
                          <a:effectLst/>
                        </a:rPr>
                        <a:t>Earthworks</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1000" dirty="0">
                          <a:effectLst/>
                        </a:rPr>
                        <a:t>Quantity (m</a:t>
                      </a:r>
                      <a:r>
                        <a:rPr lang="en-GB" sz="1000" baseline="30000" dirty="0">
                          <a:effectLst/>
                        </a:rPr>
                        <a:t>3</a:t>
                      </a:r>
                      <a:r>
                        <a:rPr lang="en-GB" sz="1000" dirty="0">
                          <a:effectLst/>
                        </a:rPr>
                        <a:t>)</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extLst>
                  <a:ext uri="{0D108BD9-81ED-4DB2-BD59-A6C34878D82A}">
                    <a16:rowId xmlns:a16="http://schemas.microsoft.com/office/drawing/2014/main" val="3988782987"/>
                  </a:ext>
                </a:extLst>
              </a:tr>
              <a:tr h="274320">
                <a:tc>
                  <a:txBody>
                    <a:bodyPr/>
                    <a:lstStyle/>
                    <a:p>
                      <a:pPr algn="l">
                        <a:lnSpc>
                          <a:spcPct val="107000"/>
                        </a:lnSpc>
                        <a:spcBef>
                          <a:spcPts val="600"/>
                        </a:spcBef>
                        <a:spcAft>
                          <a:spcPts val="600"/>
                        </a:spcAft>
                      </a:pPr>
                      <a:r>
                        <a:rPr lang="en-GB" sz="900" dirty="0">
                          <a:effectLst/>
                        </a:rPr>
                        <a:t>Embankments (m3)</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900">
                          <a:effectLst/>
                        </a:rPr>
                        <a:t>3,205,506</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2925350"/>
                  </a:ext>
                </a:extLst>
              </a:tr>
              <a:tr h="274320">
                <a:tc>
                  <a:txBody>
                    <a:bodyPr/>
                    <a:lstStyle/>
                    <a:p>
                      <a:pPr algn="l">
                        <a:lnSpc>
                          <a:spcPct val="107000"/>
                        </a:lnSpc>
                        <a:spcBef>
                          <a:spcPts val="600"/>
                        </a:spcBef>
                        <a:spcAft>
                          <a:spcPts val="600"/>
                        </a:spcAft>
                      </a:pPr>
                      <a:r>
                        <a:rPr lang="en-GB" sz="900" dirty="0">
                          <a:effectLst/>
                        </a:rPr>
                        <a:t>Cuts (m3)</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900">
                          <a:effectLst/>
                        </a:rPr>
                        <a:t>2,009,925</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28493801"/>
                  </a:ext>
                </a:extLst>
              </a:tr>
              <a:tr h="274320">
                <a:tc>
                  <a:txBody>
                    <a:bodyPr/>
                    <a:lstStyle/>
                    <a:p>
                      <a:pPr algn="l">
                        <a:lnSpc>
                          <a:spcPct val="107000"/>
                        </a:lnSpc>
                        <a:spcBef>
                          <a:spcPts val="600"/>
                        </a:spcBef>
                        <a:spcAft>
                          <a:spcPts val="600"/>
                        </a:spcAft>
                      </a:pPr>
                      <a:r>
                        <a:rPr lang="en-GB" sz="900" dirty="0">
                          <a:effectLst/>
                        </a:rPr>
                        <a:t>Balance between Cuts and Fills (m3)</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900">
                          <a:effectLst/>
                        </a:rPr>
                        <a:t>1,195,581</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74804454"/>
                  </a:ext>
                </a:extLst>
              </a:tr>
              <a:tr h="274320">
                <a:tc>
                  <a:txBody>
                    <a:bodyPr/>
                    <a:lstStyle/>
                    <a:p>
                      <a:pPr algn="l">
                        <a:lnSpc>
                          <a:spcPct val="107000"/>
                        </a:lnSpc>
                        <a:spcBef>
                          <a:spcPts val="600"/>
                        </a:spcBef>
                        <a:spcAft>
                          <a:spcPts val="600"/>
                        </a:spcAft>
                      </a:pPr>
                      <a:r>
                        <a:rPr lang="en-GB" sz="900" dirty="0">
                          <a:effectLst/>
                        </a:rPr>
                        <a:t>Tunnel excavation material (m3)</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900">
                          <a:effectLst/>
                        </a:rPr>
                        <a:t>414,160</a:t>
                      </a:r>
                      <a:endParaRPr lang="en-US" sz="100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3407730"/>
                  </a:ext>
                </a:extLst>
              </a:tr>
              <a:tr h="274320">
                <a:tc>
                  <a:txBody>
                    <a:bodyPr/>
                    <a:lstStyle/>
                    <a:p>
                      <a:pPr algn="l">
                        <a:lnSpc>
                          <a:spcPct val="107000"/>
                        </a:lnSpc>
                        <a:spcBef>
                          <a:spcPts val="600"/>
                        </a:spcBef>
                        <a:spcAft>
                          <a:spcPts val="600"/>
                        </a:spcAft>
                      </a:pPr>
                      <a:r>
                        <a:rPr lang="en-GB" sz="900" dirty="0">
                          <a:effectLst/>
                        </a:rPr>
                        <a:t>Net balance of earthworks</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solidFill>
                      <a:srgbClr val="5B9BD5"/>
                    </a:solidFill>
                  </a:tcPr>
                </a:tc>
                <a:tc>
                  <a:txBody>
                    <a:bodyPr/>
                    <a:lstStyle/>
                    <a:p>
                      <a:pPr algn="ctr">
                        <a:lnSpc>
                          <a:spcPct val="107000"/>
                        </a:lnSpc>
                        <a:spcBef>
                          <a:spcPts val="600"/>
                        </a:spcBef>
                        <a:spcAft>
                          <a:spcPts val="600"/>
                        </a:spcAft>
                      </a:pPr>
                      <a:r>
                        <a:rPr lang="en-GB" sz="900" dirty="0">
                          <a:effectLst/>
                        </a:rPr>
                        <a:t>779,421</a:t>
                      </a:r>
                      <a:endParaRPr lang="en-US" sz="1000" dirty="0">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40728447"/>
                  </a:ext>
                </a:extLst>
              </a:tr>
            </a:tbl>
          </a:graphicData>
        </a:graphic>
      </p:graphicFrame>
    </p:spTree>
    <p:extLst>
      <p:ext uri="{BB962C8B-B14F-4D97-AF65-F5344CB8AC3E}">
        <p14:creationId xmlns:p14="http://schemas.microsoft.com/office/powerpoint/2010/main" val="164375887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7</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dirty="0">
                <a:latin typeface="Tahoma" panose="020B0604030504040204" pitchFamily="34" charset="0"/>
                <a:ea typeface="Tahoma" panose="020B0604030504040204" pitchFamily="34" charset="0"/>
                <a:cs typeface="Tahoma" panose="020B0604030504040204" pitchFamily="34" charset="0"/>
              </a:rPr>
              <a:t>WB17-MNE-TRA-03: Podgorica Bypass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b="1" dirty="0">
                <a:latin typeface="Tahoma" panose="020B0604030504040204" pitchFamily="34" charset="0"/>
                <a:ea typeface="Tahoma" panose="020B0604030504040204" pitchFamily="34" charset="0"/>
                <a:cs typeface="Tahoma" panose="020B0604030504040204" pitchFamily="34" charset="0"/>
                <a:sym typeface="Tahoma"/>
              </a:rPr>
              <a:t>I/C Farmaci</a:t>
            </a:r>
            <a:r>
              <a:rPr lang="sr-Latn-ME" sz="1800" dirty="0">
                <a:effectLst/>
                <a:latin typeface="Tahoma" panose="020B0604030504040204" pitchFamily="34" charset="0"/>
                <a:ea typeface="Tahoma" panose="020B0604030504040204" pitchFamily="34" charset="0"/>
                <a:cs typeface="Tahoma" panose="020B0604030504040204" pitchFamily="34" charset="0"/>
              </a:rPr>
              <a:t> </a:t>
            </a:r>
            <a:endParaRPr lang="sr-Latn-ME" sz="1400" dirty="0">
              <a:effectLst/>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sr-Latn-ME"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r>
              <a:rPr lang="en-US" b="1" dirty="0">
                <a:latin typeface="Tahoma" panose="020B0604030504040204" pitchFamily="34" charset="0"/>
                <a:ea typeface="Tahoma" panose="020B0604030504040204" pitchFamily="34" charset="0"/>
                <a:cs typeface="Tahoma" panose="020B0604030504040204" pitchFamily="34" charset="0"/>
              </a:rPr>
              <a:t>Affected roads at the area of the interchange:</a:t>
            </a:r>
            <a:endParaRPr lang="sr-Latn-ME" b="1"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538163" indent="-180975" algn="just">
              <a:lnSpc>
                <a:spcPct val="85714"/>
              </a:lnSpc>
              <a:spcBef>
                <a:spcPts val="450"/>
              </a:spcBef>
              <a:buSzPts val="1400"/>
            </a:pPr>
            <a:r>
              <a:rPr lang="en-US" b="1" dirty="0">
                <a:latin typeface="Tahoma" panose="020B0604030504040204" pitchFamily="34" charset="0"/>
                <a:ea typeface="Tahoma" panose="020B0604030504040204" pitchFamily="34" charset="0"/>
                <a:cs typeface="Tahoma" panose="020B0604030504040204" pitchFamily="34" charset="0"/>
              </a:rPr>
              <a:t>Existing road Podgorica – </a:t>
            </a:r>
            <a:r>
              <a:rPr lang="en-US" b="1" dirty="0" err="1">
                <a:latin typeface="Tahoma" panose="020B0604030504040204" pitchFamily="34" charset="0"/>
                <a:ea typeface="Tahoma" panose="020B0604030504040204" pitchFamily="34" charset="0"/>
                <a:cs typeface="Tahoma" panose="020B0604030504040204" pitchFamily="34" charset="0"/>
              </a:rPr>
              <a:t>Centi</a:t>
            </a:r>
            <a:r>
              <a:rPr lang="sr-Latn-ME" b="1" dirty="0">
                <a:latin typeface="Tahoma" panose="020B0604030504040204" pitchFamily="34" charset="0"/>
                <a:ea typeface="Tahoma" panose="020B0604030504040204" pitchFamily="34" charset="0"/>
                <a:cs typeface="Tahoma" panose="020B0604030504040204" pitchFamily="34" charset="0"/>
              </a:rPr>
              <a:t>n</a:t>
            </a:r>
            <a:r>
              <a:rPr lang="en-US" b="1" dirty="0">
                <a:latin typeface="Tahoma" panose="020B0604030504040204" pitchFamily="34" charset="0"/>
                <a:ea typeface="Tahoma" panose="020B0604030504040204" pitchFamily="34" charset="0"/>
                <a:cs typeface="Tahoma" panose="020B0604030504040204" pitchFamily="34" charset="0"/>
              </a:rPr>
              <a:t>je</a:t>
            </a:r>
            <a:r>
              <a:rPr lang="en-US" dirty="0">
                <a:latin typeface="Tahoma" panose="020B0604030504040204" pitchFamily="34" charset="0"/>
                <a:ea typeface="Tahoma" panose="020B0604030504040204" pitchFamily="34" charset="0"/>
                <a:cs typeface="Tahoma" panose="020B0604030504040204" pitchFamily="34" charset="0"/>
              </a:rPr>
              <a:t> (NR, CH: 00+380.35).</a:t>
            </a:r>
            <a:r>
              <a:rPr lang="sr-Latn-ME" dirty="0">
                <a:latin typeface="Tahoma" panose="020B0604030504040204" pitchFamily="34" charset="0"/>
                <a:ea typeface="Tahoma" panose="020B0604030504040204" pitchFamily="34" charset="0"/>
                <a:cs typeface="Tahoma" panose="020B0604030504040204" pitchFamily="34" charset="0"/>
              </a:rPr>
              <a:t> </a:t>
            </a:r>
            <a:r>
              <a:rPr lang="en-US" dirty="0">
                <a:latin typeface="Tahoma" panose="020B0604030504040204" pitchFamily="34" charset="0"/>
                <a:ea typeface="Tahoma" panose="020B0604030504040204" pitchFamily="34" charset="0"/>
                <a:cs typeface="Tahoma" panose="020B0604030504040204" pitchFamily="34" charset="0"/>
              </a:rPr>
              <a:t>The road is maintained at the same location and it passes under the motorway with an underpass structure.</a:t>
            </a:r>
          </a:p>
          <a:p>
            <a:pPr marL="538163" indent="-180975" algn="just">
              <a:lnSpc>
                <a:spcPct val="85714"/>
              </a:lnSpc>
              <a:spcBef>
                <a:spcPts val="450"/>
              </a:spcBef>
              <a:buSzPts val="1400"/>
            </a:pPr>
            <a:endParaRPr lang="sr-Latn-ME" dirty="0">
              <a:latin typeface="Tahoma" panose="020B0604030504040204" pitchFamily="34" charset="0"/>
              <a:ea typeface="Tahoma" panose="020B0604030504040204" pitchFamily="34" charset="0"/>
              <a:cs typeface="Tahoma" panose="020B0604030504040204" pitchFamily="34" charset="0"/>
            </a:endParaRPr>
          </a:p>
          <a:p>
            <a:pPr marL="538163" indent="-180975" algn="just">
              <a:lnSpc>
                <a:spcPct val="85714"/>
              </a:lnSpc>
              <a:spcBef>
                <a:spcPts val="450"/>
              </a:spcBef>
              <a:buSzPts val="1400"/>
            </a:pPr>
            <a:r>
              <a:rPr lang="en-US" b="1" dirty="0">
                <a:latin typeface="Tahoma" panose="020B0604030504040204" pitchFamily="34" charset="0"/>
                <a:ea typeface="Tahoma" panose="020B0604030504040204" pitchFamily="34" charset="0"/>
                <a:cs typeface="Tahoma" panose="020B0604030504040204" pitchFamily="34" charset="0"/>
              </a:rPr>
              <a:t>An existing vertical road, </a:t>
            </a:r>
            <a:r>
              <a:rPr lang="en-US" dirty="0">
                <a:latin typeface="Tahoma" panose="020B0604030504040204" pitchFamily="34" charset="0"/>
                <a:ea typeface="Tahoma" panose="020B0604030504040204" pitchFamily="34" charset="0"/>
                <a:cs typeface="Tahoma" panose="020B0604030504040204" pitchFamily="34" charset="0"/>
              </a:rPr>
              <a:t>(VR, CH: 00+112.00).</a:t>
            </a:r>
            <a:r>
              <a:rPr lang="sr-Latn-ME" dirty="0">
                <a:latin typeface="Tahoma" panose="020B0604030504040204" pitchFamily="34" charset="0"/>
                <a:ea typeface="Tahoma" panose="020B0604030504040204" pitchFamily="34" charset="0"/>
                <a:cs typeface="Tahoma" panose="020B0604030504040204" pitchFamily="34" charset="0"/>
              </a:rPr>
              <a:t> R</a:t>
            </a:r>
            <a:r>
              <a:rPr lang="en-US" dirty="0" err="1">
                <a:latin typeface="Tahoma" panose="020B0604030504040204" pitchFamily="34" charset="0"/>
                <a:ea typeface="Tahoma" panose="020B0604030504040204" pitchFamily="34" charset="0"/>
                <a:cs typeface="Tahoma" panose="020B0604030504040204" pitchFamily="34" charset="0"/>
              </a:rPr>
              <a:t>oad</a:t>
            </a:r>
            <a:r>
              <a:rPr lang="en-US" dirty="0">
                <a:latin typeface="Tahoma" panose="020B0604030504040204" pitchFamily="34" charset="0"/>
                <a:ea typeface="Tahoma" panose="020B0604030504040204" pitchFamily="34" charset="0"/>
                <a:cs typeface="Tahoma" panose="020B0604030504040204" pitchFamily="34" charset="0"/>
              </a:rPr>
              <a:t> also passes under the motorway with an underpass structure. It is slightly shifted from its original location to achieve the required clearance in the underpass.</a:t>
            </a:r>
          </a:p>
          <a:p>
            <a:pPr marL="538163" indent="-180975" algn="just">
              <a:lnSpc>
                <a:spcPct val="85714"/>
              </a:lnSpc>
              <a:spcBef>
                <a:spcPts val="450"/>
              </a:spcBef>
              <a:buSzPts val="1400"/>
            </a:pPr>
            <a:endParaRPr lang="sr-Latn-ME" dirty="0">
              <a:latin typeface="Tahoma" panose="020B0604030504040204" pitchFamily="34" charset="0"/>
              <a:ea typeface="Tahoma" panose="020B0604030504040204" pitchFamily="34" charset="0"/>
              <a:cs typeface="Tahoma" panose="020B0604030504040204" pitchFamily="34" charset="0"/>
            </a:endParaRPr>
          </a:p>
          <a:p>
            <a:pPr marL="538163" indent="-180975" algn="just">
              <a:lnSpc>
                <a:spcPct val="85714"/>
              </a:lnSpc>
              <a:spcBef>
                <a:spcPts val="450"/>
              </a:spcBef>
              <a:buSzPts val="1400"/>
            </a:pPr>
            <a:r>
              <a:rPr lang="en-US" b="1" dirty="0">
                <a:latin typeface="Tahoma" panose="020B0604030504040204" pitchFamily="34" charset="0"/>
                <a:ea typeface="Tahoma" panose="020B0604030504040204" pitchFamily="34" charset="0"/>
                <a:cs typeface="Tahoma" panose="020B0604030504040204" pitchFamily="34" charset="0"/>
              </a:rPr>
              <a:t>An existing side road (SR1)</a:t>
            </a:r>
            <a:r>
              <a:rPr lang="en-US" dirty="0">
                <a:latin typeface="Tahoma" panose="020B0604030504040204" pitchFamily="34" charset="0"/>
                <a:ea typeface="Tahoma" panose="020B0604030504040204" pitchFamily="34" charset="0"/>
                <a:cs typeface="Tahoma" panose="020B0604030504040204" pitchFamily="34" charset="0"/>
              </a:rPr>
              <a:t>.</a:t>
            </a:r>
            <a:r>
              <a:rPr lang="sr-Latn-ME" dirty="0">
                <a:latin typeface="Tahoma" panose="020B0604030504040204" pitchFamily="34" charset="0"/>
                <a:ea typeface="Tahoma" panose="020B0604030504040204" pitchFamily="34" charset="0"/>
                <a:cs typeface="Tahoma" panose="020B0604030504040204" pitchFamily="34" charset="0"/>
              </a:rPr>
              <a:t> </a:t>
            </a:r>
            <a:r>
              <a:rPr lang="en-US" dirty="0">
                <a:latin typeface="Tahoma" panose="020B0604030504040204" pitchFamily="34" charset="0"/>
                <a:ea typeface="Tahoma" panose="020B0604030504040204" pitchFamily="34" charset="0"/>
                <a:cs typeface="Tahoma" panose="020B0604030504040204" pitchFamily="34" charset="0"/>
              </a:rPr>
              <a:t>The road is affected by interchange’s branch 1 and it is relocated accordingly to preserve access to near-by properties.</a:t>
            </a: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extLst>
      <p:ext uri="{BB962C8B-B14F-4D97-AF65-F5344CB8AC3E}">
        <p14:creationId xmlns:p14="http://schemas.microsoft.com/office/powerpoint/2010/main" val="2467340821"/>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8</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latin typeface="Tahoma" panose="020B0604030504040204" pitchFamily="34" charset="0"/>
                <a:ea typeface="Tahoma" panose="020B0604030504040204" pitchFamily="34" charset="0"/>
                <a:cs typeface="Tahoma" panose="020B0604030504040204" pitchFamily="34" charset="0"/>
              </a:rPr>
              <a:t>WB17-MNE-TRA-03: Podgorica Bypass</a:t>
            </a:r>
            <a:endParaRPr>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b="1" dirty="0">
                <a:latin typeface="Tahoma" panose="020B0604030504040204" pitchFamily="34" charset="0"/>
                <a:ea typeface="Tahoma" panose="020B0604030504040204" pitchFamily="34" charset="0"/>
                <a:cs typeface="Tahoma" panose="020B0604030504040204" pitchFamily="34" charset="0"/>
                <a:sym typeface="Tahoma"/>
              </a:rPr>
              <a:t>I/C Zelenika</a:t>
            </a:r>
            <a:r>
              <a:rPr lang="sr-Latn-ME" sz="1800" dirty="0">
                <a:effectLst/>
                <a:latin typeface="Tahoma" panose="020B0604030504040204" pitchFamily="34" charset="0"/>
                <a:ea typeface="Tahoma" panose="020B0604030504040204" pitchFamily="34" charset="0"/>
                <a:cs typeface="Tahoma" panose="020B0604030504040204" pitchFamily="34" charset="0"/>
              </a:rPr>
              <a:t> </a:t>
            </a:r>
            <a:endParaRPr lang="sr-Latn-ME" sz="1400" dirty="0">
              <a:effectLst/>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sr-Latn-ME"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r>
              <a:rPr lang="en-US" b="1" dirty="0">
                <a:latin typeface="Tahoma" panose="020B0604030504040204" pitchFamily="34" charset="0"/>
                <a:ea typeface="Tahoma" panose="020B0604030504040204" pitchFamily="34" charset="0"/>
                <a:cs typeface="Tahoma" panose="020B0604030504040204" pitchFamily="34" charset="0"/>
              </a:rPr>
              <a:t>Affected roads at the area of the interchange:</a:t>
            </a:r>
            <a:endParaRPr lang="sr-Latn-ME" b="1"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538163" indent="-180975" algn="just">
              <a:lnSpc>
                <a:spcPct val="85714"/>
              </a:lnSpc>
              <a:spcBef>
                <a:spcPts val="450"/>
              </a:spcBef>
              <a:buSzPts val="1400"/>
            </a:pPr>
            <a:r>
              <a:rPr lang="en-US" b="1" dirty="0">
                <a:latin typeface="Tahoma" panose="020B0604030504040204" pitchFamily="34" charset="0"/>
                <a:ea typeface="Tahoma" panose="020B0604030504040204" pitchFamily="34" charset="0"/>
                <a:cs typeface="Tahoma" panose="020B0604030504040204" pitchFamily="34" charset="0"/>
              </a:rPr>
              <a:t>An existing access road, (Motorway’s CH: 04+770.00)</a:t>
            </a:r>
          </a:p>
          <a:p>
            <a:pPr marL="357188" indent="0" algn="just">
              <a:lnSpc>
                <a:spcPct val="85714"/>
              </a:lnSpc>
              <a:spcBef>
                <a:spcPts val="450"/>
              </a:spcBef>
              <a:buSzPts val="1400"/>
              <a:buNone/>
            </a:pPr>
            <a:r>
              <a:rPr lang="en-US" dirty="0">
                <a:latin typeface="Tahoma" panose="020B0604030504040204" pitchFamily="34" charset="0"/>
                <a:ea typeface="Tahoma" panose="020B0604030504040204" pitchFamily="34" charset="0"/>
                <a:cs typeface="Tahoma" panose="020B0604030504040204" pitchFamily="34" charset="0"/>
              </a:rPr>
              <a:t>The new road passes under the motorway with an underpass structure. It is slightly shifted from its original location to achieve the required clearance in the underpass.</a:t>
            </a:r>
            <a:endParaRPr lang="sr-Latn-ME" dirty="0">
              <a:latin typeface="Tahoma" panose="020B0604030504040204" pitchFamily="34" charset="0"/>
              <a:ea typeface="Tahoma" panose="020B0604030504040204" pitchFamily="34" charset="0"/>
              <a:cs typeface="Tahoma" panose="020B0604030504040204" pitchFamily="34" charset="0"/>
            </a:endParaRPr>
          </a:p>
          <a:p>
            <a:pPr marL="357188" indent="0" algn="just">
              <a:lnSpc>
                <a:spcPct val="85714"/>
              </a:lnSpc>
              <a:spcBef>
                <a:spcPts val="450"/>
              </a:spcBef>
              <a:buSzPts val="140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538163" indent="-180975" algn="just">
              <a:lnSpc>
                <a:spcPct val="85714"/>
              </a:lnSpc>
              <a:spcBef>
                <a:spcPts val="450"/>
              </a:spcBef>
              <a:buSzPts val="1400"/>
            </a:pPr>
            <a:r>
              <a:rPr lang="en-US" b="1" dirty="0">
                <a:latin typeface="Tahoma" panose="020B0604030504040204" pitchFamily="34" charset="0"/>
                <a:ea typeface="Tahoma" panose="020B0604030504040204" pitchFamily="34" charset="0"/>
                <a:cs typeface="Tahoma" panose="020B0604030504040204" pitchFamily="34" charset="0"/>
              </a:rPr>
              <a:t>An existing access road, (Br1’s CH: 01+133.00)</a:t>
            </a:r>
            <a:r>
              <a:rPr lang="sr-Latn-ME" b="1" dirty="0">
                <a:latin typeface="Tahoma" panose="020B0604030504040204" pitchFamily="34" charset="0"/>
                <a:ea typeface="Tahoma" panose="020B0604030504040204" pitchFamily="34" charset="0"/>
                <a:cs typeface="Tahoma" panose="020B0604030504040204" pitchFamily="34" charset="0"/>
              </a:rPr>
              <a:t> </a:t>
            </a:r>
          </a:p>
          <a:p>
            <a:pPr marL="357188" indent="0" algn="just">
              <a:lnSpc>
                <a:spcPct val="85714"/>
              </a:lnSpc>
              <a:spcBef>
                <a:spcPts val="450"/>
              </a:spcBef>
              <a:buSzPts val="1400"/>
              <a:buNone/>
            </a:pPr>
            <a:r>
              <a:rPr lang="en-US" dirty="0">
                <a:latin typeface="Tahoma" panose="020B0604030504040204" pitchFamily="34" charset="0"/>
                <a:ea typeface="Tahoma" panose="020B0604030504040204" pitchFamily="34" charset="0"/>
                <a:cs typeface="Tahoma" panose="020B0604030504040204" pitchFamily="34" charset="0"/>
              </a:rPr>
              <a:t>The new road passes over branches 1 and 5 with an overpass structure. It is slightly shifted from its original location to achieve the required clearance in the underpass</a:t>
            </a:r>
          </a:p>
          <a:p>
            <a:pPr marL="342900" lvl="0" indent="-342900" algn="l">
              <a:spcBef>
                <a:spcPts val="600"/>
              </a:spcBef>
              <a:spcAft>
                <a:spcPts val="600"/>
              </a:spcAft>
              <a:buFont typeface="Times New Roman" panose="02020603050405020304" pitchFamily="18" charset="0"/>
              <a:buChar char="-"/>
            </a:pPr>
            <a:r>
              <a:rPr lang="en-US" dirty="0">
                <a:effectLst/>
                <a:latin typeface="Tahoma" panose="020B0604030504040204" pitchFamily="34" charset="0"/>
                <a:ea typeface="Tahoma" panose="020B0604030504040204" pitchFamily="34" charset="0"/>
                <a:cs typeface="Tahoma" panose="020B0604030504040204" pitchFamily="34" charset="0"/>
              </a:rPr>
              <a:t>.</a:t>
            </a: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extLst>
      <p:ext uri="{BB962C8B-B14F-4D97-AF65-F5344CB8AC3E}">
        <p14:creationId xmlns:p14="http://schemas.microsoft.com/office/powerpoint/2010/main" val="270726921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9"/>
          <p:cNvSpPr txBox="1">
            <a:spLocks noGrp="1"/>
          </p:cNvSpPr>
          <p:nvPr>
            <p:ph type="title"/>
          </p:nvPr>
        </p:nvSpPr>
        <p:spPr>
          <a:xfrm>
            <a:off x="420537" y="453147"/>
            <a:ext cx="8305800" cy="295614"/>
          </a:xfrm>
          <a:prstGeom prst="rect">
            <a:avLst/>
          </a:prstGeom>
          <a:noFill/>
          <a:ln>
            <a:noFill/>
          </a:ln>
        </p:spPr>
        <p:txBody>
          <a:bodyPr spcFirstLastPara="1" wrap="square" lIns="0" tIns="0" rIns="0" bIns="36000" anchor="t" anchorCtr="0">
            <a:noAutofit/>
          </a:bodyPr>
          <a:lstStyle/>
          <a:p>
            <a:pPr marL="0" lvl="0" indent="0" algn="l" rtl="0">
              <a:lnSpc>
                <a:spcPct val="162500"/>
              </a:lnSpc>
              <a:spcBef>
                <a:spcPts val="0"/>
              </a:spcBef>
              <a:spcAft>
                <a:spcPts val="0"/>
              </a:spcAft>
              <a:buNone/>
            </a:pPr>
            <a:r>
              <a:rPr lang="en-US" sz="1200" b="1" dirty="0">
                <a:latin typeface="Tahoma" panose="020B0604030504040204" pitchFamily="34" charset="0"/>
                <a:ea typeface="Tahoma" panose="020B0604030504040204" pitchFamily="34" charset="0"/>
                <a:cs typeface="Tahoma" panose="020B0604030504040204" pitchFamily="34" charset="0"/>
              </a:rPr>
              <a:t>The Project</a:t>
            </a:r>
            <a:endParaRPr sz="1200" b="1" dirty="0">
              <a:latin typeface="Tahoma" panose="020B0604030504040204" pitchFamily="34" charset="0"/>
              <a:ea typeface="Tahoma" panose="020B0604030504040204" pitchFamily="34" charset="0"/>
              <a:cs typeface="Tahoma" panose="020B0604030504040204" pitchFamily="34" charset="0"/>
            </a:endParaRPr>
          </a:p>
        </p:txBody>
      </p:sp>
      <p:sp>
        <p:nvSpPr>
          <p:cNvPr id="100" name="Google Shape;100;p9"/>
          <p:cNvSpPr txBox="1">
            <a:spLocks noGrp="1"/>
          </p:cNvSpPr>
          <p:nvPr>
            <p:ph type="sldNum" idx="12"/>
          </p:nvPr>
        </p:nvSpPr>
        <p:spPr>
          <a:xfrm>
            <a:off x="177800" y="4619625"/>
            <a:ext cx="409575" cy="379413"/>
          </a:xfrm>
          <a:prstGeom prst="rect">
            <a:avLst/>
          </a:prstGeom>
          <a:noFill/>
          <a:ln>
            <a:noFill/>
          </a:ln>
        </p:spPr>
        <p:txBody>
          <a:bodyPr spcFirstLastPara="1" wrap="square" lIns="0" tIns="0" rIns="0" bIns="0" anchor="ctr" anchorCtr="0">
            <a:noAutofit/>
          </a:bodyPr>
          <a:lstStyle/>
          <a:p>
            <a:pPr marL="0" lvl="0" indent="0" algn="r" rtl="0">
              <a:lnSpc>
                <a:spcPct val="64285"/>
              </a:lnSpc>
              <a:spcBef>
                <a:spcPts val="0"/>
              </a:spcBef>
              <a:spcAft>
                <a:spcPts val="0"/>
              </a:spcAft>
              <a:buNone/>
            </a:pPr>
            <a:fld id="{00000000-1234-1234-1234-123412341234}" type="slidenum">
              <a:rPr lang="en-US"/>
              <a:t>9</a:t>
            </a:fld>
            <a:endParaRPr/>
          </a:p>
        </p:txBody>
      </p:sp>
      <p:sp>
        <p:nvSpPr>
          <p:cNvPr id="101" name="Google Shape;101;p9"/>
          <p:cNvSpPr txBox="1">
            <a:spLocks noGrp="1"/>
          </p:cNvSpPr>
          <p:nvPr>
            <p:ph type="body" idx="1"/>
          </p:nvPr>
        </p:nvSpPr>
        <p:spPr>
          <a:xfrm>
            <a:off x="419100" y="255133"/>
            <a:ext cx="8305800" cy="190500"/>
          </a:xfrm>
          <a:prstGeom prst="rect">
            <a:avLst/>
          </a:prstGeom>
          <a:noFill/>
          <a:ln>
            <a:noFill/>
          </a:ln>
        </p:spPr>
        <p:txBody>
          <a:bodyPr spcFirstLastPara="1" wrap="square" lIns="18000" tIns="0" rIns="0" bIns="0" anchor="t" anchorCtr="0">
            <a:noAutofit/>
          </a:bodyPr>
          <a:lstStyle/>
          <a:p>
            <a:pPr marL="0" lvl="0" indent="0" algn="l" rtl="0">
              <a:spcBef>
                <a:spcPts val="0"/>
              </a:spcBef>
              <a:spcAft>
                <a:spcPts val="0"/>
              </a:spcAft>
              <a:buSzPts val="1000"/>
              <a:buNone/>
            </a:pPr>
            <a:r>
              <a:rPr lang="en-US">
                <a:latin typeface="Tahoma" panose="020B0604030504040204" pitchFamily="34" charset="0"/>
                <a:ea typeface="Tahoma" panose="020B0604030504040204" pitchFamily="34" charset="0"/>
                <a:cs typeface="Tahoma" panose="020B0604030504040204" pitchFamily="34" charset="0"/>
              </a:rPr>
              <a:t>WB17-MNE-TRA-03: Podgorica Bypass</a:t>
            </a:r>
            <a:endParaRPr>
              <a:latin typeface="Tahoma" panose="020B0604030504040204" pitchFamily="34" charset="0"/>
              <a:ea typeface="Tahoma" panose="020B0604030504040204" pitchFamily="34" charset="0"/>
              <a:cs typeface="Tahoma" panose="020B0604030504040204" pitchFamily="34" charset="0"/>
            </a:endParaRPr>
          </a:p>
        </p:txBody>
      </p:sp>
      <p:sp>
        <p:nvSpPr>
          <p:cNvPr id="102" name="Google Shape;102;p9"/>
          <p:cNvSpPr txBox="1">
            <a:spLocks noGrp="1"/>
          </p:cNvSpPr>
          <p:nvPr>
            <p:ph type="body" idx="2"/>
          </p:nvPr>
        </p:nvSpPr>
        <p:spPr>
          <a:xfrm>
            <a:off x="325037" y="954740"/>
            <a:ext cx="8588764" cy="3963095"/>
          </a:xfrm>
          <a:prstGeom prst="rect">
            <a:avLst/>
          </a:prstGeom>
          <a:noFill/>
          <a:ln>
            <a:noFill/>
          </a:ln>
        </p:spPr>
        <p:txBody>
          <a:bodyPr spcFirstLastPara="1" wrap="square" lIns="0" tIns="0" rIns="0" bIns="0" anchor="t" anchorCtr="0">
            <a:noAutofit/>
          </a:bodyPr>
          <a:lstStyle/>
          <a:p>
            <a:pPr marL="180975" lvl="0" indent="-180975" algn="l" rtl="0">
              <a:spcBef>
                <a:spcPts val="0"/>
              </a:spcBef>
              <a:spcAft>
                <a:spcPts val="0"/>
              </a:spcAft>
              <a:buSzPts val="1400"/>
              <a:buFont typeface="Noto Sans Symbols"/>
              <a:buChar char="❑"/>
            </a:pPr>
            <a:r>
              <a:rPr lang="en-US" sz="1400" b="1" dirty="0">
                <a:latin typeface="Tahoma" panose="020B0604030504040204" pitchFamily="34" charset="0"/>
                <a:ea typeface="Tahoma" panose="020B0604030504040204" pitchFamily="34" charset="0"/>
                <a:cs typeface="Tahoma" panose="020B0604030504040204" pitchFamily="34" charset="0"/>
                <a:sym typeface="Tahoma"/>
              </a:rPr>
              <a:t>  </a:t>
            </a:r>
            <a:r>
              <a:rPr lang="sr-Latn-ME" sz="1400" b="1" dirty="0">
                <a:latin typeface="Tahoma" panose="020B0604030504040204" pitchFamily="34" charset="0"/>
                <a:ea typeface="Tahoma" panose="020B0604030504040204" pitchFamily="34" charset="0"/>
                <a:cs typeface="Tahoma" panose="020B0604030504040204" pitchFamily="34" charset="0"/>
                <a:sym typeface="Tahoma"/>
              </a:rPr>
              <a:t>I/C Tološi</a:t>
            </a:r>
            <a:r>
              <a:rPr lang="sr-Latn-ME" sz="1800" dirty="0">
                <a:effectLst/>
                <a:latin typeface="Tahoma" panose="020B0604030504040204" pitchFamily="34" charset="0"/>
                <a:ea typeface="Tahoma" panose="020B0604030504040204" pitchFamily="34" charset="0"/>
                <a:cs typeface="Tahoma" panose="020B0604030504040204" pitchFamily="34" charset="0"/>
              </a:rPr>
              <a:t> </a:t>
            </a:r>
            <a:endParaRPr lang="sr-Latn-ME" sz="1400" dirty="0">
              <a:effectLst/>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0"/>
              </a:spcBef>
              <a:spcAft>
                <a:spcPts val="0"/>
              </a:spcAft>
              <a:buSzPts val="1400"/>
              <a:buNone/>
            </a:pPr>
            <a:endParaRPr lang="sr-Latn-ME" dirty="0">
              <a:latin typeface="Tahoma" panose="020B0604030504040204" pitchFamily="34" charset="0"/>
              <a:ea typeface="Tahoma" panose="020B0604030504040204" pitchFamily="34" charset="0"/>
              <a:cs typeface="Tahoma" panose="020B0604030504040204" pitchFamily="34" charset="0"/>
            </a:endParaRPr>
          </a:p>
          <a:p>
            <a:pPr algn="just">
              <a:spcBef>
                <a:spcPts val="600"/>
              </a:spcBef>
              <a:spcAft>
                <a:spcPts val="600"/>
              </a:spcAft>
            </a:pPr>
            <a:r>
              <a:rPr lang="en-GB" sz="1800" dirty="0">
                <a:effectLst/>
                <a:latin typeface="Tahoma" panose="020B0604030504040204" pitchFamily="34" charset="0"/>
                <a:ea typeface="Tahoma" panose="020B0604030504040204" pitchFamily="34" charset="0"/>
                <a:cs typeface="Tahoma" panose="020B0604030504040204" pitchFamily="34" charset="0"/>
              </a:rPr>
              <a:t>The bridges designed to support the development of the </a:t>
            </a:r>
            <a:r>
              <a:rPr lang="en-GB" sz="1800" dirty="0" err="1">
                <a:effectLst/>
                <a:latin typeface="Tahoma" panose="020B0604030504040204" pitchFamily="34" charset="0"/>
                <a:ea typeface="Tahoma" panose="020B0604030504040204" pitchFamily="34" charset="0"/>
                <a:cs typeface="Tahoma" panose="020B0604030504040204" pitchFamily="34" charset="0"/>
              </a:rPr>
              <a:t>Tolosi</a:t>
            </a:r>
            <a:r>
              <a:rPr lang="en-GB" sz="1800" dirty="0">
                <a:effectLst/>
                <a:latin typeface="Tahoma" panose="020B0604030504040204" pitchFamily="34" charset="0"/>
                <a:ea typeface="Tahoma" panose="020B0604030504040204" pitchFamily="34" charset="0"/>
                <a:cs typeface="Tahoma" panose="020B0604030504040204" pitchFamily="34" charset="0"/>
              </a:rPr>
              <a:t> Interchange are the 128m long Bridge T4 (Branch TBR4-1) at CH 0+150 and the 184m long Bridge T5 (Branch TBR1) at CH 0+040. In the area of </a:t>
            </a:r>
            <a:r>
              <a:rPr lang="en-GB" sz="1800" dirty="0" err="1">
                <a:effectLst/>
                <a:latin typeface="Tahoma" panose="020B0604030504040204" pitchFamily="34" charset="0"/>
                <a:ea typeface="Tahoma" panose="020B0604030504040204" pitchFamily="34" charset="0"/>
                <a:cs typeface="Tahoma" panose="020B0604030504040204" pitchFamily="34" charset="0"/>
              </a:rPr>
              <a:t>Tolosi</a:t>
            </a:r>
            <a:r>
              <a:rPr lang="en-GB" sz="1800" dirty="0">
                <a:effectLst/>
                <a:latin typeface="Tahoma" panose="020B0604030504040204" pitchFamily="34" charset="0"/>
                <a:ea typeface="Tahoma" panose="020B0604030504040204" pitchFamily="34" charset="0"/>
                <a:cs typeface="Tahoma" panose="020B0604030504040204" pitchFamily="34" charset="0"/>
              </a:rPr>
              <a:t> Interchange, reinforced embankments are used. </a:t>
            </a:r>
            <a:r>
              <a:rPr lang="en-GB" sz="1800" b="1" dirty="0">
                <a:solidFill>
                  <a:srgbClr val="44697D"/>
                </a:solidFill>
                <a:effectLst/>
                <a:latin typeface="Tahoma" panose="020B0604030504040204" pitchFamily="34" charset="0"/>
                <a:ea typeface="Tahoma" panose="020B0604030504040204" pitchFamily="34" charset="0"/>
                <a:cs typeface="Tahoma" panose="020B0604030504040204" pitchFamily="34" charset="0"/>
              </a:rPr>
              <a:t> </a:t>
            </a:r>
            <a:r>
              <a:rPr lang="en-GB" sz="1800" dirty="0">
                <a:effectLst/>
                <a:latin typeface="Tahoma" panose="020B0604030504040204" pitchFamily="34" charset="0"/>
                <a:ea typeface="Tahoma" panose="020B0604030504040204" pitchFamily="34" charset="0"/>
                <a:cs typeface="Tahoma" panose="020B0604030504040204" pitchFamily="34" charset="0"/>
              </a:rPr>
              <a:t>The hydraulic design has indicated the need for the construction of 8 culverts in the </a:t>
            </a:r>
            <a:r>
              <a:rPr lang="en-GB" sz="1800" dirty="0" err="1">
                <a:effectLst/>
                <a:latin typeface="Tahoma" panose="020B0604030504040204" pitchFamily="34" charset="0"/>
                <a:ea typeface="Tahoma" panose="020B0604030504040204" pitchFamily="34" charset="0"/>
                <a:cs typeface="Tahoma" panose="020B0604030504040204" pitchFamily="34" charset="0"/>
              </a:rPr>
              <a:t>Tolosi</a:t>
            </a:r>
            <a:r>
              <a:rPr lang="en-GB" sz="1800" dirty="0">
                <a:effectLst/>
                <a:latin typeface="Tahoma" panose="020B0604030504040204" pitchFamily="34" charset="0"/>
                <a:ea typeface="Tahoma" panose="020B0604030504040204" pitchFamily="34" charset="0"/>
                <a:cs typeface="Tahoma" panose="020B0604030504040204" pitchFamily="34" charset="0"/>
              </a:rPr>
              <a:t> Interchange area (ramp sections), </a:t>
            </a:r>
            <a:endParaRPr lang="en-US" sz="1800" dirty="0">
              <a:effectLst/>
              <a:latin typeface="Tahoma" panose="020B0604030504040204" pitchFamily="34" charset="0"/>
              <a:ea typeface="Tahoma" panose="020B0604030504040204" pitchFamily="34" charset="0"/>
              <a:cs typeface="Tahoma" panose="020B0604030504040204" pitchFamily="34" charset="0"/>
            </a:endParaRPr>
          </a:p>
          <a:p>
            <a:pPr marL="342900" lvl="0" indent="-342900" algn="l">
              <a:spcBef>
                <a:spcPts val="600"/>
              </a:spcBef>
              <a:spcAft>
                <a:spcPts val="600"/>
              </a:spcAft>
              <a:buFont typeface="Times New Roman" panose="02020603050405020304" pitchFamily="18" charset="0"/>
              <a:buChar char="-"/>
            </a:pPr>
            <a:r>
              <a:rPr lang="en-US" dirty="0">
                <a:effectLst/>
                <a:latin typeface="Tahoma" panose="020B0604030504040204" pitchFamily="34" charset="0"/>
                <a:ea typeface="Tahoma" panose="020B0604030504040204" pitchFamily="34" charset="0"/>
                <a:cs typeface="Tahoma" panose="020B0604030504040204" pitchFamily="34" charset="0"/>
              </a:rPr>
              <a:t>.</a:t>
            </a: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538163" lvl="0" indent="-92075" algn="just" rtl="0">
              <a:lnSpc>
                <a:spcPct val="85714"/>
              </a:lnSpc>
              <a:spcBef>
                <a:spcPts val="450"/>
              </a:spcBef>
              <a:spcAft>
                <a:spcPts val="0"/>
              </a:spcAft>
              <a:buSzPts val="1400"/>
              <a:buNone/>
            </a:pPr>
            <a:endParaRPr sz="1400" dirty="0">
              <a:latin typeface="Tahoma" panose="020B0604030504040204" pitchFamily="34" charset="0"/>
              <a:ea typeface="Tahoma" panose="020B0604030504040204" pitchFamily="34" charset="0"/>
              <a:cs typeface="Tahoma" panose="020B0604030504040204" pitchFamily="34" charset="0"/>
            </a:endParaRPr>
          </a:p>
          <a:p>
            <a:pPr marL="0" lvl="0" indent="0" algn="l" rtl="0">
              <a:spcBef>
                <a:spcPts val="450"/>
              </a:spcBef>
              <a:spcAft>
                <a:spcPts val="0"/>
              </a:spcAft>
              <a:buSzPts val="1400"/>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a:p>
            <a:pPr marL="180975" lvl="0" indent="-92075" algn="l" rtl="0">
              <a:spcBef>
                <a:spcPts val="450"/>
              </a:spcBef>
              <a:spcAft>
                <a:spcPts val="0"/>
              </a:spcAft>
              <a:buSzPts val="1400"/>
              <a:buFont typeface="Noto Sans Symbols"/>
              <a:buNone/>
            </a:pPr>
            <a:endParaRPr sz="1400" b="1" dirty="0">
              <a:latin typeface="Tahoma" panose="020B0604030504040204" pitchFamily="34" charset="0"/>
              <a:ea typeface="Tahoma" panose="020B0604030504040204" pitchFamily="34" charset="0"/>
              <a:cs typeface="Tahoma" panose="020B0604030504040204" pitchFamily="34" charset="0"/>
              <a:sym typeface="Tahoma"/>
            </a:endParaRPr>
          </a:p>
        </p:txBody>
      </p:sp>
    </p:spTree>
    <p:extLst>
      <p:ext uri="{BB962C8B-B14F-4D97-AF65-F5344CB8AC3E}">
        <p14:creationId xmlns:p14="http://schemas.microsoft.com/office/powerpoint/2010/main" val="1412963888"/>
      </p:ext>
    </p:extLst>
  </p:cSld>
  <p:clrMapOvr>
    <a:masterClrMapping/>
  </p:clrMapOvr>
  <p:transition spd="med">
    <p:fade/>
  </p:transition>
</p:sld>
</file>

<file path=ppt/theme/theme1.xml><?xml version="1.0" encoding="utf-8"?>
<a:theme xmlns:a="http://schemas.openxmlformats.org/drawingml/2006/main" name="1_COWIobsolete">
  <a:themeElements>
    <a:clrScheme name="COWIobsolete">
      <a:dk1>
        <a:srgbClr val="1F1F1F"/>
      </a:dk1>
      <a:lt1>
        <a:srgbClr val="FFFFFF"/>
      </a:lt1>
      <a:dk2>
        <a:srgbClr val="58595B"/>
      </a:dk2>
      <a:lt2>
        <a:srgbClr val="D0C7BD"/>
      </a:lt2>
      <a:accent1>
        <a:srgbClr val="9F948A"/>
      </a:accent1>
      <a:accent2>
        <a:srgbClr val="D0C7BD"/>
      </a:accent2>
      <a:accent3>
        <a:srgbClr val="F04E23"/>
      </a:accent3>
      <a:accent4>
        <a:srgbClr val="B3D455"/>
      </a:accent4>
      <a:accent5>
        <a:srgbClr val="818B96"/>
      </a:accent5>
      <a:accent6>
        <a:srgbClr val="44626A"/>
      </a:accent6>
      <a:hlink>
        <a:srgbClr val="F04E23"/>
      </a:hlink>
      <a:folHlink>
        <a:srgbClr val="B3D45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OWI">
      <a:dk1>
        <a:srgbClr val="1F1F1F"/>
      </a:dk1>
      <a:lt1>
        <a:srgbClr val="FFFFFF"/>
      </a:lt1>
      <a:dk2>
        <a:srgbClr val="58595B"/>
      </a:dk2>
      <a:lt2>
        <a:srgbClr val="D0C7BD"/>
      </a:lt2>
      <a:accent1>
        <a:srgbClr val="9F948A"/>
      </a:accent1>
      <a:accent2>
        <a:srgbClr val="44626A"/>
      </a:accent2>
      <a:accent3>
        <a:srgbClr val="F04E23"/>
      </a:accent3>
      <a:accent4>
        <a:srgbClr val="B3D455"/>
      </a:accent4>
      <a:accent5>
        <a:srgbClr val="818B96"/>
      </a:accent5>
      <a:accent6>
        <a:srgbClr val="D0C7BD"/>
      </a:accent6>
      <a:hlink>
        <a:srgbClr val="F04E23"/>
      </a:hlink>
      <a:folHlink>
        <a:srgbClr val="B3D45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TotalTime>
  <Words>3333</Words>
  <Application>Microsoft Office PowerPoint</Application>
  <PresentationFormat>On-screen Show (16:9)</PresentationFormat>
  <Paragraphs>527</Paragraphs>
  <Slides>30</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Noto Sans Symbols</vt:lpstr>
      <vt:lpstr>Calibri</vt:lpstr>
      <vt:lpstr>Tahoma</vt:lpstr>
      <vt:lpstr>Times New Roman</vt:lpstr>
      <vt:lpstr>Verdana</vt:lpstr>
      <vt:lpstr>Arial</vt:lpstr>
      <vt:lpstr>1_COWIobsolete</vt:lpstr>
      <vt:lpstr>IPF5: Sub-Project WB17-MNE-TRA-03</vt:lpstr>
      <vt:lpstr>The Project</vt:lpstr>
      <vt:lpstr>The Project</vt:lpstr>
      <vt:lpstr>The Project</vt:lpstr>
      <vt:lpstr>The Project</vt:lpstr>
      <vt:lpstr>The Project</vt:lpstr>
      <vt:lpstr>The Project</vt:lpstr>
      <vt:lpstr>The Project</vt:lpstr>
      <vt:lpstr>The Project</vt:lpstr>
      <vt:lpstr>The Project</vt:lpstr>
      <vt:lpstr>General Design – Main Alignment and Proposed Variant</vt:lpstr>
      <vt:lpstr>Activity 3: Environmental and Social Impact Assessment (ESIA) – Scoping report </vt:lpstr>
      <vt:lpstr>Activity 3: Environmental and Social Impact Assessment (ESIA) – Scoping report </vt:lpstr>
      <vt:lpstr>Activity 3: Environmental and Social Impact Assessment (ESIA) – Scoping report </vt:lpstr>
      <vt:lpstr>Activity 3: Environmental and Social Impact Assessment (ESIA) – Scoping report </vt:lpstr>
      <vt:lpstr>Activity 3: Environmental and Social Impact Assessment (ESIA) – Scoping report </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lpstr>Description of Consultancy Services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IPF5: Sub-Project WB17-MNE-TRA-03</dc:title>
  <dc:creator>George Paraskevopoulos</dc:creator>
  <cp:lastModifiedBy>Panos Pikrodimitris</cp:lastModifiedBy>
  <cp:revision>24</cp:revision>
  <dcterms:modified xsi:type="dcterms:W3CDTF">2022-02-04T06:42:32Z</dcterms:modified>
</cp:coreProperties>
</file>