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8" r:id="rId3"/>
    <p:sldId id="276" r:id="rId4"/>
    <p:sldId id="273" r:id="rId5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B038"/>
    <a:srgbClr val="A20308"/>
  </p:clrMru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6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17CCB-FC98-4932-B632-58113418FC4C}" type="datetimeFigureOut">
              <a:rPr lang="en-US" smtClean="0"/>
              <a:pPr/>
              <a:t>7/24/2014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2BFB-6340-40E2-932C-378497F563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0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minifin.wordpress.com/" TargetMode="External"/><Relationship Id="rId3" Type="http://schemas.openxmlformats.org/officeDocument/2006/relationships/hyperlink" Target="https://www.facebook.com/pages/Ministarstvo-finansija/" TargetMode="External"/><Relationship Id="rId7" Type="http://schemas.openxmlformats.org/officeDocument/2006/relationships/hyperlink" Target="http://www.youtube.com/user/MinFinansijaCrneGor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witter.com/!/MiniFinME" TargetMode="External"/><Relationship Id="rId5" Type="http://schemas.openxmlformats.org/officeDocument/2006/relationships/image" Target="../media/image4.jpeg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314" y="404664"/>
            <a:ext cx="6875686" cy="1451560"/>
          </a:xfrm>
        </p:spPr>
        <p:txBody>
          <a:bodyPr>
            <a:normAutofit fontScale="90000"/>
          </a:bodyPr>
          <a:lstStyle/>
          <a:p>
            <a:r>
              <a:rPr lang="hr-HR" sz="5400" b="1" dirty="0" smtClean="0">
                <a:solidFill>
                  <a:srgbClr val="E4B038"/>
                </a:solidFill>
              </a:rPr>
              <a:t>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31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3100" b="1" cap="all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936276" cy="2261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2714620"/>
            <a:ext cx="76438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REALI</a:t>
            </a:r>
            <a:r>
              <a:rPr lang="x-none" sz="3200" b="1" dirty="0" smtClean="0">
                <a:solidFill>
                  <a:schemeClr val="bg1"/>
                </a:solidFill>
              </a:rPr>
              <a:t>ZACIJA I EFEKTI MJERA IZ AKCIONOG PLANA NA SUZBIJANJU SIVE EKONOMIJE ZA PERIOD JANUAR-JUN 2014. GODINE</a:t>
            </a:r>
            <a:endParaRPr lang="sr-Latn-CS" sz="3200" b="1" dirty="0" smtClean="0">
              <a:solidFill>
                <a:schemeClr val="bg1"/>
              </a:solidFill>
            </a:endParaRPr>
          </a:p>
          <a:p>
            <a:pPr algn="ctr"/>
            <a:endParaRPr lang="en-US" sz="3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-214338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Ministarstvo finansija                                                                                                  24. jul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500166" y="1357298"/>
            <a:ext cx="6357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GENERALN</a:t>
            </a:r>
            <a:r>
              <a:rPr lang="x-none" sz="3200" b="1" dirty="0" smtClean="0">
                <a:solidFill>
                  <a:schemeClr val="bg1"/>
                </a:solidFill>
              </a:rPr>
              <a:t>E</a:t>
            </a:r>
            <a:r>
              <a:rPr lang="en-US" sz="3200" b="1" dirty="0" smtClean="0">
                <a:solidFill>
                  <a:schemeClr val="bg1"/>
                </a:solidFill>
              </a:rPr>
              <a:t> O</a:t>
            </a:r>
            <a:r>
              <a:rPr lang="x-none" sz="3200" b="1" dirty="0" smtClean="0">
                <a:solidFill>
                  <a:schemeClr val="bg1"/>
                </a:solidFill>
              </a:rPr>
              <a:t>DREDNICE</a:t>
            </a:r>
            <a:endParaRPr lang="sr-Latn-CS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214554"/>
            <a:ext cx="8312157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x-none" sz="2400" smtClean="0">
                <a:solidFill>
                  <a:schemeClr val="bg1"/>
                </a:solidFill>
              </a:rPr>
              <a:t>Aktivnosti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u </a:t>
            </a:r>
            <a:r>
              <a:rPr lang="x-none" sz="2400" dirty="0" smtClean="0">
                <a:solidFill>
                  <a:schemeClr val="bg1"/>
                </a:solidFill>
              </a:rPr>
              <a:t>borbi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x-none" sz="2400" dirty="0" smtClean="0">
                <a:solidFill>
                  <a:schemeClr val="bg1"/>
                </a:solidFill>
              </a:rPr>
              <a:t>protiv sive ekonomije uspješno nastavljene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x-none" sz="2400" dirty="0" smtClean="0">
                <a:solidFill>
                  <a:schemeClr val="bg1"/>
                </a:solidFill>
              </a:rPr>
              <a:t>i</a:t>
            </a:r>
            <a:r>
              <a:rPr lang="en-US" sz="2400" dirty="0" smtClean="0">
                <a:solidFill>
                  <a:schemeClr val="bg1"/>
                </a:solidFill>
              </a:rPr>
              <a:t> u 2014. </a:t>
            </a:r>
            <a:r>
              <a:rPr lang="x-none" sz="2400" dirty="0" smtClean="0">
                <a:solidFill>
                  <a:schemeClr val="bg1"/>
                </a:solidFill>
              </a:rPr>
              <a:t>godini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CS" sz="1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x-none" sz="2400" dirty="0" smtClean="0">
                <a:solidFill>
                  <a:schemeClr val="bg1"/>
                </a:solidFill>
              </a:rPr>
              <a:t>Kontinuiran rad Komisije z</a:t>
            </a:r>
            <a:r>
              <a:rPr lang="en-US" sz="2400" dirty="0" smtClean="0">
                <a:solidFill>
                  <a:schemeClr val="bg1"/>
                </a:solidFill>
              </a:rPr>
              <a:t>a </a:t>
            </a:r>
            <a:r>
              <a:rPr lang="x-none" sz="2400" dirty="0" smtClean="0">
                <a:solidFill>
                  <a:schemeClr val="bg1"/>
                </a:solidFill>
              </a:rPr>
              <a:t>suzbijanje sive ekonomije 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x-none" sz="2400" dirty="0" smtClean="0">
                <a:solidFill>
                  <a:schemeClr val="bg1"/>
                </a:solidFill>
              </a:rPr>
              <a:t>radnih tijela</a:t>
            </a:r>
            <a:r>
              <a:rPr lang="en-US" sz="2400" dirty="0" smtClean="0">
                <a:solidFill>
                  <a:schemeClr val="bg1"/>
                </a:solidFill>
              </a:rPr>
              <a:t> u </a:t>
            </a:r>
            <a:r>
              <a:rPr lang="x-none" sz="2400" dirty="0" smtClean="0">
                <a:solidFill>
                  <a:schemeClr val="bg1"/>
                </a:solidFill>
              </a:rPr>
              <a:t>okviru iste kroz:</a:t>
            </a:r>
          </a:p>
          <a:p>
            <a:pPr algn="just">
              <a:buClr>
                <a:srgbClr val="FFFF00"/>
              </a:buClr>
            </a:pPr>
            <a:endParaRPr lang="x-none" sz="2400" dirty="0" smtClean="0">
              <a:solidFill>
                <a:schemeClr val="bg1"/>
              </a:solidFill>
            </a:endParaRPr>
          </a:p>
          <a:p>
            <a:pPr lvl="1"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 sz="2400" u="sng" dirty="0" smtClean="0">
                <a:solidFill>
                  <a:schemeClr val="bg1"/>
                </a:solidFill>
              </a:rPr>
              <a:t> pojačane inspekcijske kontrole</a:t>
            </a:r>
          </a:p>
          <a:p>
            <a:pPr lvl="1"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 sz="2400" u="sng" dirty="0" smtClean="0">
                <a:solidFill>
                  <a:schemeClr val="bg1"/>
                </a:solidFill>
              </a:rPr>
              <a:t>rad na unapređenju zakonske regulative </a:t>
            </a:r>
            <a:r>
              <a:rPr lang="sr-Latn-CS" sz="2400" dirty="0" smtClean="0">
                <a:solidFill>
                  <a:schemeClr val="bg1"/>
                </a:solidFill>
              </a:rPr>
              <a:t>(Zakon o akcizama, Zakon o poreskoj administraciji, Uredba o fiskalnim </a:t>
            </a:r>
            <a:r>
              <a:rPr lang="sr-Latn-CS" sz="2400" dirty="0" smtClean="0">
                <a:solidFill>
                  <a:schemeClr val="bg1"/>
                </a:solidFill>
              </a:rPr>
              <a:t>kasama</a:t>
            </a:r>
            <a:r>
              <a:rPr lang="en-US" sz="2400" dirty="0" smtClean="0">
                <a:solidFill>
                  <a:schemeClr val="bg1"/>
                </a:solidFill>
              </a:rPr>
              <a:t> i dr.</a:t>
            </a:r>
            <a:r>
              <a:rPr lang="sr-Latn-CS" sz="2400" dirty="0" smtClean="0">
                <a:solidFill>
                  <a:schemeClr val="bg1"/>
                </a:solidFill>
              </a:rPr>
              <a:t>)</a:t>
            </a:r>
            <a:endParaRPr lang="sr-Latn-CS" sz="2400" dirty="0" smtClean="0">
              <a:solidFill>
                <a:schemeClr val="bg1"/>
              </a:solidFill>
            </a:endParaRPr>
          </a:p>
          <a:p>
            <a:pPr>
              <a:buClr>
                <a:srgbClr val="FFFF00"/>
              </a:buClr>
            </a:pPr>
            <a:r>
              <a:rPr lang="sr-Latn-CS" sz="2400" dirty="0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Ministarstvo finansija                                                                                              24. jul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000100" y="1357298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3200" b="1" dirty="0" smtClean="0">
                <a:solidFill>
                  <a:schemeClr val="bg1"/>
                </a:solidFill>
              </a:rPr>
              <a:t>OSTVARENI EFEKTI</a:t>
            </a:r>
            <a:endParaRPr lang="sr-Latn-CS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143116"/>
            <a:ext cx="83121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r>
              <a:rPr lang="sr-Latn-CS" sz="2400" u="sng" dirty="0" smtClean="0">
                <a:solidFill>
                  <a:schemeClr val="bg1"/>
                </a:solidFill>
              </a:rPr>
              <a:t>Povećanje budžetskih prihoda </a:t>
            </a:r>
            <a:r>
              <a:rPr lang="sr-Latn-CS" sz="2400" dirty="0" smtClean="0">
                <a:solidFill>
                  <a:schemeClr val="bg1"/>
                </a:solidFill>
              </a:rPr>
              <a:t>(prema preliminarnim podacima,</a:t>
            </a:r>
            <a:r>
              <a:rPr lang="pl-PL" sz="2400" dirty="0" smtClean="0">
                <a:solidFill>
                  <a:schemeClr val="bg1"/>
                </a:solidFill>
              </a:rPr>
              <a:t> u prvih šest mjeseci 2014. godine naplaćeno je</a:t>
            </a: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pl-PL" sz="2400" dirty="0" smtClean="0">
                <a:solidFill>
                  <a:srgbClr val="FFFF00"/>
                </a:solidFill>
              </a:rPr>
              <a:t>5</a:t>
            </a:r>
            <a:r>
              <a:rPr lang="en-US" sz="2400" dirty="0" smtClean="0">
                <a:solidFill>
                  <a:srgbClr val="FFFF00"/>
                </a:solidFill>
              </a:rPr>
              <a:t>74,7</a:t>
            </a:r>
            <a:r>
              <a:rPr lang="pl-PL" sz="2400" dirty="0" smtClean="0">
                <a:solidFill>
                  <a:srgbClr val="FFFF00"/>
                </a:solidFill>
              </a:rPr>
              <a:t> miliona eura</a:t>
            </a:r>
            <a:r>
              <a:rPr lang="pl-PL" sz="2400" dirty="0" smtClean="0">
                <a:solidFill>
                  <a:schemeClr val="bg1"/>
                </a:solidFill>
              </a:rPr>
              <a:t>, što je za </a:t>
            </a:r>
            <a:r>
              <a:rPr lang="pl-PL" sz="2400" dirty="0" smtClean="0">
                <a:solidFill>
                  <a:srgbClr val="FFFF00"/>
                </a:solidFill>
              </a:rPr>
              <a:t>30</a:t>
            </a:r>
            <a:r>
              <a:rPr lang="en-US" sz="2400" dirty="0" smtClean="0">
                <a:solidFill>
                  <a:srgbClr val="FFFF00"/>
                </a:solidFill>
              </a:rPr>
              <a:t>,5</a:t>
            </a:r>
            <a:r>
              <a:rPr lang="pl-PL" sz="2400" dirty="0" smtClean="0">
                <a:solidFill>
                  <a:srgbClr val="FFFF00"/>
                </a:solidFill>
              </a:rPr>
              <a:t> miliona više u odnosu na plan </a:t>
            </a:r>
            <a:r>
              <a:rPr lang="pl-PL" sz="2400" dirty="0" smtClean="0">
                <a:solidFill>
                  <a:schemeClr val="bg1"/>
                </a:solidFill>
              </a:rPr>
              <a:t>i </a:t>
            </a:r>
            <a:r>
              <a:rPr lang="pl-PL" sz="2400" dirty="0" smtClean="0">
                <a:solidFill>
                  <a:srgbClr val="FFFF00"/>
                </a:solidFill>
              </a:rPr>
              <a:t>5</a:t>
            </a:r>
            <a:r>
              <a:rPr lang="en-US" sz="2400" dirty="0" smtClean="0">
                <a:solidFill>
                  <a:srgbClr val="FFFF00"/>
                </a:solidFill>
              </a:rPr>
              <a:t>6,1</a:t>
            </a:r>
            <a:r>
              <a:rPr lang="pl-PL" sz="2400" dirty="0" smtClean="0">
                <a:solidFill>
                  <a:srgbClr val="FFFF00"/>
                </a:solidFill>
              </a:rPr>
              <a:t> miliona eura više u odnosno na isti period prethodne godine</a:t>
            </a:r>
            <a:r>
              <a:rPr lang="pl-PL" sz="2400" dirty="0" smtClean="0">
                <a:solidFill>
                  <a:schemeClr val="bg1"/>
                </a:solidFill>
              </a:rPr>
              <a:t>)</a:t>
            </a:r>
          </a:p>
          <a:p>
            <a:pPr algn="just">
              <a:buClr>
                <a:srgbClr val="FFFF00"/>
              </a:buClr>
            </a:pPr>
            <a:endParaRPr lang="sr-Latn-C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2400" u="sng" dirty="0" err="1" smtClean="0">
                <a:solidFill>
                  <a:schemeClr val="bg1"/>
                </a:solidFill>
              </a:rPr>
              <a:t>Unapre</a:t>
            </a:r>
            <a:r>
              <a:rPr lang="x-none" sz="2400" u="sng" dirty="0" smtClean="0">
                <a:solidFill>
                  <a:schemeClr val="bg1"/>
                </a:solidFill>
              </a:rPr>
              <a:t>đenje </a:t>
            </a:r>
            <a:r>
              <a:rPr lang="sr-Latn-CS" sz="2400" u="sng" dirty="0" smtClean="0">
                <a:solidFill>
                  <a:schemeClr val="bg1"/>
                </a:solidFill>
              </a:rPr>
              <a:t>poreske discipline</a:t>
            </a:r>
          </a:p>
          <a:p>
            <a:pPr algn="just">
              <a:buClr>
                <a:srgbClr val="FFFF00"/>
              </a:buClr>
            </a:pPr>
            <a:endParaRPr lang="sr-Latn-C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sr-Latn-CS" sz="2400" u="sng" dirty="0" smtClean="0">
                <a:solidFill>
                  <a:schemeClr val="bg1"/>
                </a:solidFill>
              </a:rPr>
              <a:t>Stvaranje fer uslova za poslovanje,</a:t>
            </a:r>
            <a:r>
              <a:rPr lang="sr-Latn-CS" sz="2400" dirty="0" smtClean="0">
                <a:solidFill>
                  <a:schemeClr val="bg1"/>
                </a:solidFill>
              </a:rPr>
              <a:t> odnosno eliminisanje nelojalne konkurencije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428604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Ministarstvo finansija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42976" y="2143116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/>
            <a:r>
              <a:rPr lang="en-US" sz="4000" b="1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hlinkClick r:id="rId3"/>
              </a:rPr>
              <a:t>https://www.facebook.com/pages/Ministarstvo-finansija/</a:t>
            </a:r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</a:p>
          <a:p>
            <a:pPr marL="914400" lvl="1" indent="-457200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/>
            <a:endParaRPr lang="hr-HR" sz="20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" name="Picture 8" descr="Get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2214554"/>
            <a:ext cx="571504" cy="571504"/>
          </a:xfrm>
          <a:prstGeom prst="rect">
            <a:avLst/>
          </a:prstGeom>
        </p:spPr>
      </p:pic>
      <p:pic>
        <p:nvPicPr>
          <p:cNvPr id="10" name="Picture 9" descr="GetImage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4" y="3071810"/>
            <a:ext cx="571504" cy="56257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928794" y="2856905"/>
            <a:ext cx="664373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 smtClean="0">
              <a:solidFill>
                <a:prstClr val="black"/>
              </a:solidFill>
              <a:hlinkClick r:id="rId6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hlinkClick r:id="rId6"/>
              </a:rPr>
              <a:t> https://</a:t>
            </a:r>
            <a:r>
              <a:rPr lang="en-US" sz="2000" b="1" dirty="0" smtClean="0">
                <a:solidFill>
                  <a:prstClr val="black"/>
                </a:solidFill>
                <a:hlinkClick r:id="rId6"/>
              </a:rPr>
              <a:t>twitter.com</a:t>
            </a:r>
            <a:r>
              <a:rPr lang="en-US" b="1" dirty="0" smtClean="0">
                <a:solidFill>
                  <a:prstClr val="black"/>
                </a:solidFill>
                <a:hlinkClick r:id="rId6"/>
              </a:rPr>
              <a:t>/%21/MiniFinME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  <a:hlinkClick r:id="rId7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hlinkClick r:id="rId7"/>
              </a:rPr>
              <a:t>http://www.youtube.com/user/MinFinansijaCrneGore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sr-Latn-CS" b="1" dirty="0" smtClean="0">
              <a:solidFill>
                <a:prstClr val="black"/>
              </a:solidFill>
              <a:hlinkClick r:id="rId8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hlinkClick r:id="rId8"/>
              </a:rPr>
              <a:t>http://minifin.wordpress.com/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4" name="Picture 13" descr="GetImage (2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4414" y="3929066"/>
            <a:ext cx="571504" cy="500066"/>
          </a:xfrm>
          <a:prstGeom prst="rect">
            <a:avLst/>
          </a:prstGeom>
        </p:spPr>
      </p:pic>
      <p:pic>
        <p:nvPicPr>
          <p:cNvPr id="15" name="Picture 14" descr="GetImage (3)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14414" y="4714884"/>
            <a:ext cx="571504" cy="500066"/>
          </a:xfrm>
          <a:prstGeom prst="rect">
            <a:avLst/>
          </a:prstGeom>
        </p:spPr>
      </p:pic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1909</TotalTime>
  <Words>194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VLADA CRNE GORE  Ministarstvo finansija</vt:lpstr>
      <vt:lpstr>    VLADA CRNE GORE             Ministarstvo finansija</vt:lpstr>
      <vt:lpstr>    VLADA CRNE GORE             Ministarstvo finansija</vt:lpstr>
      <vt:lpstr>VLADA CRNE GORE  Ministarstvo finansija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Ministarstvo finansija</dc:title>
  <dc:creator>Marija Goranovic</dc:creator>
  <cp:lastModifiedBy>mf</cp:lastModifiedBy>
  <cp:revision>164</cp:revision>
  <dcterms:created xsi:type="dcterms:W3CDTF">2013-10-24T01:46:13Z</dcterms:created>
  <dcterms:modified xsi:type="dcterms:W3CDTF">2014-07-24T11:20:17Z</dcterms:modified>
</cp:coreProperties>
</file>