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8"/>
  </p:notesMasterIdLst>
  <p:sldIdLst>
    <p:sldId id="256" r:id="rId2"/>
    <p:sldId id="263" r:id="rId3"/>
    <p:sldId id="259" r:id="rId4"/>
    <p:sldId id="262" r:id="rId5"/>
    <p:sldId id="260" r:id="rId6"/>
    <p:sldId id="264" r:id="rId7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89CE"/>
    <a:srgbClr val="779A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634" autoAdjust="0"/>
  </p:normalViewPr>
  <p:slideViewPr>
    <p:cSldViewPr snapToGrid="0">
      <p:cViewPr>
        <p:scale>
          <a:sx n="100" d="100"/>
          <a:sy n="100" d="100"/>
        </p:scale>
        <p:origin x="3582" y="13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15" d="100"/>
          <a:sy n="115" d="100"/>
        </p:scale>
        <p:origin x="5178" y="12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CE0D9-8FDA-4375-8A6D-240B7C14304B}" type="datetimeFigureOut">
              <a:rPr lang="sr-Latn-ME" smtClean="0"/>
              <a:t>2.2.2017.</a:t>
            </a:fld>
            <a:endParaRPr lang="sr-Latn-M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r-Latn-M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M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r-Latn-M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BB409E-CA39-4ECB-9E5E-4CE1975E6D9C}" type="slidenum">
              <a:rPr lang="sr-Latn-ME" smtClean="0"/>
              <a:t>‹#›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1835386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72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r-Latn-M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BB409E-CA39-4ECB-9E5E-4CE1975E6D9C}" type="slidenum">
              <a:rPr lang="sr-Latn-ME" smtClean="0"/>
              <a:t>1</a:t>
            </a:fld>
            <a:endParaRPr lang="sr-Latn-ME"/>
          </a:p>
        </p:txBody>
      </p:sp>
    </p:spTree>
    <p:extLst>
      <p:ext uri="{BB962C8B-B14F-4D97-AF65-F5344CB8AC3E}">
        <p14:creationId xmlns:p14="http://schemas.microsoft.com/office/powerpoint/2010/main" val="519729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79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011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98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25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54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9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59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0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38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56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99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41742F-A598-4032-9A9D-C7B729B6D1FC}" type="datetimeFigureOut">
              <a:rPr lang="en-US" smtClean="0"/>
              <a:t>2/2/2017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8DB28-5623-4396-A164-CAE02A6810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8072" y="1699021"/>
            <a:ext cx="7347857" cy="3148337"/>
          </a:xfrm>
        </p:spPr>
        <p:txBody>
          <a:bodyPr>
            <a:normAutofit fontScale="90000"/>
          </a:bodyPr>
          <a:lstStyle/>
          <a:p>
            <a:r>
              <a:rPr lang="sr-Latn-ME" sz="2325" b="1" dirty="0"/>
              <a:t/>
            </a:r>
            <a:br>
              <a:rPr lang="sr-Latn-ME" sz="2325" b="1" dirty="0"/>
            </a:br>
            <a:r>
              <a:rPr lang="sr-Latn-ME" sz="2325" b="1" dirty="0"/>
              <a:t/>
            </a:r>
            <a:br>
              <a:rPr lang="sr-Latn-ME" sz="2325" b="1" dirty="0"/>
            </a:br>
            <a:r>
              <a:rPr lang="sr-Latn-ME" sz="2325" b="1" dirty="0"/>
              <a:t/>
            </a:r>
            <a:br>
              <a:rPr lang="sr-Latn-ME" sz="2325" b="1" dirty="0"/>
            </a:br>
            <a:r>
              <a:rPr lang="sr-Latn-ME" sz="2325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IZVJEŠTAJ </a:t>
            </a:r>
            <a:r>
              <a:rPr lang="sr-Latn-ME" sz="2325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O REALIZACIJI INVESTICIONIH PROJEKATA</a:t>
            </a:r>
            <a:r>
              <a:rPr lang="en-US" sz="2325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2325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sr-Latn-ME" sz="2325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PO OSNOVU UREDBE O PODSTICANJU DIREKTNIH INVESTICIJA ZA 2016. GODINU</a:t>
            </a:r>
            <a:r>
              <a:rPr lang="en-US" sz="2325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en-US" sz="2325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</a:br>
            <a:r>
              <a:rPr lang="sr-Latn-ME" sz="24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(„SLUŽBENI LIST CRNE GORE“, BR. 08/15 I 80/15)</a:t>
            </a:r>
            <a:r>
              <a:rPr lang="en-US" sz="4050" dirty="0">
                <a:latin typeface="Cambria" panose="02040503050406030204" pitchFamily="18" charset="0"/>
              </a:rPr>
              <a:t/>
            </a:r>
            <a:br>
              <a:rPr lang="en-US" sz="4050" dirty="0">
                <a:latin typeface="Cambria" panose="02040503050406030204" pitchFamily="18" charset="0"/>
              </a:rPr>
            </a:b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641630"/>
            <a:ext cx="6858000" cy="302078"/>
          </a:xfrm>
        </p:spPr>
        <p:txBody>
          <a:bodyPr>
            <a:normAutofit/>
          </a:bodyPr>
          <a:lstStyle/>
          <a:p>
            <a:r>
              <a:rPr lang="sr-Latn-ME" sz="1350" dirty="0">
                <a:latin typeface="Cambria" panose="02040503050406030204" pitchFamily="18" charset="0"/>
              </a:rPr>
              <a:t>Februar 2017</a:t>
            </a:r>
            <a:endParaRPr lang="en-US" sz="1350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031" y="771155"/>
            <a:ext cx="4465938" cy="1664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91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1233" y="987877"/>
            <a:ext cx="3590059" cy="86949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sr-Latn-ME" sz="1350" b="1" dirty="0" err="1">
                <a:latin typeface="Cambria" panose="02040503050406030204" pitchFamily="18" charset="0"/>
              </a:rPr>
              <a:t>I</a:t>
            </a:r>
            <a:r>
              <a:rPr lang="en-US" sz="1350" b="1" dirty="0" err="1">
                <a:latin typeface="Cambria" panose="02040503050406030204" pitchFamily="18" charset="0"/>
              </a:rPr>
              <a:t>nvesticioni</a:t>
            </a:r>
            <a:r>
              <a:rPr lang="en-US" sz="1350" b="1" dirty="0">
                <a:latin typeface="Cambria" panose="02040503050406030204" pitchFamily="18" charset="0"/>
              </a:rPr>
              <a:t> </a:t>
            </a:r>
            <a:r>
              <a:rPr lang="en-US" sz="1350" b="1" dirty="0" err="1">
                <a:latin typeface="Cambria" panose="02040503050406030204" pitchFamily="18" charset="0"/>
              </a:rPr>
              <a:t>projekti</a:t>
            </a:r>
            <a:r>
              <a:rPr lang="en-US" sz="1350" b="1" dirty="0">
                <a:latin typeface="Cambria" panose="02040503050406030204" pitchFamily="18" charset="0"/>
              </a:rPr>
              <a:t> </a:t>
            </a:r>
            <a:r>
              <a:rPr lang="en-US" sz="1350" b="1" dirty="0" err="1">
                <a:latin typeface="Cambria" panose="02040503050406030204" pitchFamily="18" charset="0"/>
              </a:rPr>
              <a:t>čiju</a:t>
            </a:r>
            <a:r>
              <a:rPr lang="en-US" sz="1350" b="1" dirty="0">
                <a:latin typeface="Cambria" panose="02040503050406030204" pitchFamily="18" charset="0"/>
              </a:rPr>
              <a:t> </a:t>
            </a:r>
            <a:r>
              <a:rPr lang="en-US" sz="1350" b="1" dirty="0" err="1">
                <a:latin typeface="Cambria" panose="02040503050406030204" pitchFamily="18" charset="0"/>
              </a:rPr>
              <a:t>realizaciju</a:t>
            </a:r>
            <a:r>
              <a:rPr lang="en-US" sz="1350" b="1" dirty="0">
                <a:latin typeface="Cambria" panose="02040503050406030204" pitchFamily="18" charset="0"/>
              </a:rPr>
              <a:t>, u </a:t>
            </a:r>
            <a:r>
              <a:rPr lang="en-US" sz="1350" b="1" dirty="0" err="1">
                <a:latin typeface="Cambria" panose="02040503050406030204" pitchFamily="18" charset="0"/>
              </a:rPr>
              <a:t>skladu</a:t>
            </a:r>
            <a:r>
              <a:rPr lang="en-US" sz="1350" b="1" dirty="0">
                <a:latin typeface="Cambria" panose="02040503050406030204" pitchFamily="18" charset="0"/>
              </a:rPr>
              <a:t> sa </a:t>
            </a:r>
            <a:r>
              <a:rPr lang="en-US" sz="1350" b="1" dirty="0" err="1">
                <a:latin typeface="Cambria" panose="02040503050406030204" pitchFamily="18" charset="0"/>
              </a:rPr>
              <a:t>zaključenim</a:t>
            </a:r>
            <a:r>
              <a:rPr lang="en-US" sz="1350" b="1" dirty="0">
                <a:latin typeface="Cambria" panose="02040503050406030204" pitchFamily="18" charset="0"/>
              </a:rPr>
              <a:t> </a:t>
            </a:r>
            <a:r>
              <a:rPr lang="en-US" sz="1350" b="1" dirty="0" err="1">
                <a:latin typeface="Cambria" panose="02040503050406030204" pitchFamily="18" charset="0"/>
              </a:rPr>
              <a:t>ugovorima</a:t>
            </a:r>
            <a:r>
              <a:rPr lang="en-US" sz="1350" b="1" dirty="0">
                <a:latin typeface="Cambria" panose="02040503050406030204" pitchFamily="18" charset="0"/>
              </a:rPr>
              <a:t> o korišćenju sredstava za podsticanje direktnih investicija, </a:t>
            </a:r>
            <a:r>
              <a:rPr lang="en-US" sz="1350" b="1" dirty="0" err="1">
                <a:latin typeface="Cambria" panose="02040503050406030204" pitchFamily="18" charset="0"/>
              </a:rPr>
              <a:t>prati</a:t>
            </a:r>
            <a:r>
              <a:rPr lang="en-US" sz="1350" b="1" dirty="0">
                <a:latin typeface="Cambria" panose="02040503050406030204" pitchFamily="18" charset="0"/>
              </a:rPr>
              <a:t> </a:t>
            </a:r>
            <a:r>
              <a:rPr lang="en-US" sz="1350" b="1" dirty="0" err="1">
                <a:latin typeface="Cambria" panose="02040503050406030204" pitchFamily="18" charset="0"/>
              </a:rPr>
              <a:t>Sekretarijat</a:t>
            </a:r>
            <a:r>
              <a:rPr lang="en-US" sz="1350" b="1" dirty="0">
                <a:latin typeface="Cambria" panose="02040503050406030204" pitchFamily="18" charset="0"/>
              </a:rPr>
              <a:t> za </a:t>
            </a:r>
            <a:r>
              <a:rPr lang="en-US" sz="1350" b="1" dirty="0" err="1">
                <a:latin typeface="Cambria" panose="02040503050406030204" pitchFamily="18" charset="0"/>
              </a:rPr>
              <a:t>razvojne</a:t>
            </a:r>
            <a:r>
              <a:rPr lang="en-US" sz="1350" b="1" dirty="0">
                <a:latin typeface="Cambria" panose="02040503050406030204" pitchFamily="18" charset="0"/>
              </a:rPr>
              <a:t> </a:t>
            </a:r>
            <a:r>
              <a:rPr lang="en-US" sz="1350" b="1" dirty="0" err="1">
                <a:latin typeface="Cambria" panose="02040503050406030204" pitchFamily="18" charset="0"/>
              </a:rPr>
              <a:t>projekte</a:t>
            </a:r>
            <a:r>
              <a:rPr lang="en-US" sz="1350" b="1" dirty="0">
                <a:latin typeface="Cambria" panose="02040503050406030204" pitchFamily="18" charset="0"/>
              </a:rPr>
              <a:t> </a:t>
            </a:r>
            <a:endParaRPr lang="en-US" sz="135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1" y="987878"/>
            <a:ext cx="4835483" cy="4884181"/>
          </a:xfrm>
        </p:spPr>
      </p:pic>
      <p:sp>
        <p:nvSpPr>
          <p:cNvPr id="3" name="TextBox 2"/>
          <p:cNvSpPr txBox="1"/>
          <p:nvPr/>
        </p:nvSpPr>
        <p:spPr>
          <a:xfrm>
            <a:off x="5121232" y="1919481"/>
            <a:ext cx="3590059" cy="3808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ME" sz="1050" dirty="0"/>
              <a:t>Ugovori koji su zaključeni u januaru 2016. godine:</a:t>
            </a:r>
            <a:endParaRPr lang="en-US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sr-Latn-ME" sz="1050" b="1" i="1" dirty="0"/>
              <a:t>„</a:t>
            </a:r>
            <a:r>
              <a:rPr lang="sr-Cyrl-CS" sz="1050" b="1" i="1" dirty="0"/>
              <a:t>Pelengić </a:t>
            </a:r>
            <a:r>
              <a:rPr lang="sr-Cyrl-CS" sz="1050" b="1" i="1" dirty="0"/>
              <a:t>trade“ d.o.o. Bijelo Polje,</a:t>
            </a:r>
            <a:r>
              <a:rPr lang="sr-Cyrl-CS" sz="1050" dirty="0"/>
              <a:t> za </a:t>
            </a:r>
            <a:r>
              <a:rPr lang="sr-Latn-ME" sz="1050" dirty="0"/>
              <a:t>investicioni </a:t>
            </a:r>
            <a:r>
              <a:rPr lang="sr-Cyrl-CS" sz="1050" dirty="0"/>
              <a:t>projekat „Izgradnja i opremanje pilane na Žabljaku“ </a:t>
            </a:r>
            <a:endParaRPr lang="sr-Latn-ME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sr-Cyrl-CS" sz="1050" b="1" i="1" dirty="0"/>
              <a:t>„</a:t>
            </a:r>
            <a:r>
              <a:rPr lang="sr-Cyrl-CS" sz="1050" b="1" i="1" dirty="0"/>
              <a:t>Fabrika stočne hrane“ a.d. Spuž,</a:t>
            </a:r>
            <a:r>
              <a:rPr lang="sr-Cyrl-CS" sz="1050" dirty="0"/>
              <a:t> za </a:t>
            </a:r>
            <a:r>
              <a:rPr lang="sr-Latn-ME" sz="1050" dirty="0"/>
              <a:t>investicioni </a:t>
            </a:r>
            <a:r>
              <a:rPr lang="sr-Cyrl-CS" sz="1050" dirty="0"/>
              <a:t>projekat „Proizvodnja stočne hrane – Rekonstrukcija i adaptacija postojećih objekata i opreme</a:t>
            </a:r>
            <a:r>
              <a:rPr lang="sr-Cyrl-CS" sz="1050" dirty="0"/>
              <a:t>“</a:t>
            </a:r>
            <a:endParaRPr lang="sr-Latn-ME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sr-Cyrl-CS" sz="1050" b="1" i="1" dirty="0"/>
              <a:t>„</a:t>
            </a:r>
            <a:r>
              <a:rPr lang="sr-Cyrl-CS" sz="1050" b="1" i="1" dirty="0"/>
              <a:t>Securitas Montenegro“ d.o.o. </a:t>
            </a:r>
            <a:r>
              <a:rPr lang="en-US" sz="1050" b="1" i="1" dirty="0" err="1"/>
              <a:t>Nik</a:t>
            </a:r>
            <a:r>
              <a:rPr lang="sr-Cyrl-CS" sz="1050" b="1" i="1" dirty="0"/>
              <a:t>šić,</a:t>
            </a:r>
            <a:r>
              <a:rPr lang="sr-Cyrl-CS" sz="1050" dirty="0"/>
              <a:t> za </a:t>
            </a:r>
            <a:r>
              <a:rPr lang="sr-Latn-ME" sz="1050" dirty="0"/>
              <a:t>investicioni </a:t>
            </a:r>
            <a:r>
              <a:rPr lang="sr-Cyrl-CS" sz="1050" dirty="0"/>
              <a:t>projekat „Formiranje savremenog monitoring centra kao osnove za pružanje usluga fizičko tehničke zaštite, razvoj mobilnog obezbjeđenja u novoj poslovnoj jedinici u Podgorici</a:t>
            </a:r>
            <a:r>
              <a:rPr lang="sr-Cyrl-CS" sz="1050" dirty="0"/>
              <a:t>“</a:t>
            </a:r>
            <a:endParaRPr lang="sr-Latn-ME" sz="1050" dirty="0"/>
          </a:p>
          <a:p>
            <a:pPr lvl="0"/>
            <a:r>
              <a:rPr lang="sr-Cyrl-CS" sz="1050" dirty="0"/>
              <a:t> </a:t>
            </a:r>
            <a:endParaRPr lang="en-US" sz="1050" dirty="0"/>
          </a:p>
          <a:p>
            <a:r>
              <a:rPr lang="sr-Latn-ME" sz="1050" dirty="0"/>
              <a:t>Ugovori koji su zaključeni 1. avgusta 2016. godine:</a:t>
            </a:r>
            <a:endParaRPr lang="en-US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sr-Cyrl-CS" sz="1050" b="1" i="1" dirty="0"/>
              <a:t>,,Meso-promet“ d.o.o. Bijelo Polje, </a:t>
            </a:r>
            <a:r>
              <a:rPr lang="sr-Latn-ME" sz="1050" dirty="0"/>
              <a:t>za investicioni projekat </a:t>
            </a:r>
            <a:r>
              <a:rPr lang="sr-Cyrl-CS" sz="1050" dirty="0"/>
              <a:t>,,Fabrika za proizvodnju trajnih mesnih proizvoda bez dima</a:t>
            </a:r>
            <a:r>
              <a:rPr lang="sr-Cyrl-CS" sz="1050" dirty="0"/>
              <a:t>“</a:t>
            </a:r>
            <a:endParaRPr lang="sr-Latn-ME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sr-Cyrl-CS" sz="1050" b="1" i="1" dirty="0"/>
              <a:t>,,</a:t>
            </a:r>
            <a:r>
              <a:rPr lang="sr-Cyrl-CS" sz="1050" b="1" i="1" dirty="0"/>
              <a:t>Comp-Comerc“ d.o.o. Nikšić, </a:t>
            </a:r>
            <a:r>
              <a:rPr lang="sr-Latn-ME" sz="1050" dirty="0"/>
              <a:t>za investicioni projekat</a:t>
            </a:r>
            <a:r>
              <a:rPr lang="sr-Cyrl-CS" sz="1050" dirty="0"/>
              <a:t> ,,Adaptacija i rekonstrukcija hotela ,,Onogošt’’ u Nikšiću</a:t>
            </a:r>
            <a:r>
              <a:rPr lang="sr-Cyrl-CS" sz="1050" dirty="0"/>
              <a:t>“</a:t>
            </a:r>
            <a:endParaRPr lang="sr-Latn-ME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sr-Cyrl-CS" sz="1050" b="1" i="1" dirty="0"/>
              <a:t>,,</a:t>
            </a:r>
            <a:r>
              <a:rPr lang="sr-Cyrl-CS" sz="1050" b="1" i="1" dirty="0"/>
              <a:t>Hemomont“ d.o.o. Podgorica, </a:t>
            </a:r>
            <a:r>
              <a:rPr lang="sr-Latn-ME" sz="1050" dirty="0"/>
              <a:t>za investicioni projekat </a:t>
            </a:r>
            <a:r>
              <a:rPr lang="sr-Cyrl-CS" sz="1050" dirty="0"/>
              <a:t>,,Završetak projekta proizvodnje sterilnog nazalnog spreja u obimu od 17-40 miliona pakovanja godišnje, regala sa mobilnim nosačima, sistema za prečišćavanje otpadnih voda i optimizacija proizvodnog procesa u </a:t>
            </a:r>
            <a:r>
              <a:rPr lang="sr-Cyrl-CS" sz="1050" dirty="0"/>
              <a:t>Podgorici</a:t>
            </a:r>
            <a:r>
              <a:rPr lang="sr-Latn-ME" sz="1050" dirty="0"/>
              <a:t>“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26940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05617" y="5715478"/>
            <a:ext cx="11958392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spAutoFit/>
          </a:bodyPr>
          <a:lstStyle/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sr-Latn-ME" sz="750" baseline="30000" dirty="0" bmk="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sr-Latn-ME" sz="750" dirty="0" bmk="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Visina realizovane investicije i broj novozaposlenih lica biće utvrđen nakon što kompanija dostavi Izvještaj o realizaciji investicionog projekta shodno Ugovoru.</a:t>
            </a:r>
            <a:endParaRPr lang="en-US" sz="675" dirty="0" bmk=""/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350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618" y="902783"/>
            <a:ext cx="8674157" cy="2308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sr-Latn-ME" sz="900" b="1" dirty="0"/>
              <a:t>Investicioni projekti čiju realizaciju, u skladu sa zaključenim ugovorima o korišćenju sredstava za podsticanje direktnih investicija, prati </a:t>
            </a:r>
            <a:r>
              <a:rPr lang="sr-Latn-ME" sz="900" b="1" dirty="0"/>
              <a:t>Sekretarijat za razvojne projekte </a:t>
            </a:r>
            <a:endParaRPr lang="en-US" sz="9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62" y="1145088"/>
            <a:ext cx="8733277" cy="456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86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980" y="1255662"/>
            <a:ext cx="8541326" cy="14541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350" dirty="0" err="1">
                <a:latin typeface="Cambria" panose="02040503050406030204" pitchFamily="18" charset="0"/>
              </a:rPr>
              <a:t>Ukupna</a:t>
            </a:r>
            <a:r>
              <a:rPr lang="en-US" sz="1350" dirty="0">
                <a:latin typeface="Cambria" panose="02040503050406030204" pitchFamily="18" charset="0"/>
              </a:rPr>
              <a:t> vrijednost </a:t>
            </a:r>
            <a:r>
              <a:rPr lang="en-US" sz="1350" dirty="0" err="1">
                <a:latin typeface="Cambria" panose="02040503050406030204" pitchFamily="18" charset="0"/>
              </a:rPr>
              <a:t>investicionih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projekata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koji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će</a:t>
            </a:r>
            <a:r>
              <a:rPr lang="en-US" sz="1350" dirty="0">
                <a:latin typeface="Cambria" panose="02040503050406030204" pitchFamily="18" charset="0"/>
              </a:rPr>
              <a:t> se </a:t>
            </a:r>
            <a:r>
              <a:rPr lang="en-US" sz="1350" dirty="0" err="1">
                <a:latin typeface="Cambria" panose="02040503050406030204" pitchFamily="18" charset="0"/>
              </a:rPr>
              <a:t>realizovati</a:t>
            </a:r>
            <a:r>
              <a:rPr lang="en-US" sz="1350" dirty="0">
                <a:latin typeface="Cambria" panose="02040503050406030204" pitchFamily="18" charset="0"/>
              </a:rPr>
              <a:t> u </a:t>
            </a:r>
            <a:r>
              <a:rPr lang="en-US" sz="1350" dirty="0" err="1">
                <a:latin typeface="Cambria" panose="02040503050406030204" pitchFamily="18" charset="0"/>
              </a:rPr>
              <a:t>skladu</a:t>
            </a:r>
            <a:r>
              <a:rPr lang="en-US" sz="1350" dirty="0">
                <a:latin typeface="Cambria" panose="02040503050406030204" pitchFamily="18" charset="0"/>
              </a:rPr>
              <a:t> sa </a:t>
            </a:r>
            <a:r>
              <a:rPr lang="en-US" sz="1350" dirty="0" err="1">
                <a:latin typeface="Cambria" panose="02040503050406030204" pitchFamily="18" charset="0"/>
              </a:rPr>
              <a:t>obavezama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iz</a:t>
            </a:r>
            <a:r>
              <a:rPr lang="en-US" sz="1350" dirty="0">
                <a:latin typeface="Cambria" panose="02040503050406030204" pitchFamily="18" charset="0"/>
              </a:rPr>
              <a:t> ugovora o korišćenju sredstava za podsticanje direktnih investicija </a:t>
            </a:r>
            <a:r>
              <a:rPr lang="en-US" sz="1350" dirty="0" err="1">
                <a:latin typeface="Cambria" panose="02040503050406030204" pitchFamily="18" charset="0"/>
              </a:rPr>
              <a:t>iznosi</a:t>
            </a:r>
            <a:r>
              <a:rPr lang="en-US" sz="1350" dirty="0">
                <a:latin typeface="Cambria" panose="02040503050406030204" pitchFamily="18" charset="0"/>
              </a:rPr>
              <a:t> 7.182.429,83 eura, a </a:t>
            </a:r>
            <a:r>
              <a:rPr lang="en-US" sz="1350" dirty="0" err="1">
                <a:latin typeface="Cambria" panose="02040503050406030204" pitchFamily="18" charset="0"/>
              </a:rPr>
              <a:t>njihovom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realizacijom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predviđeno</a:t>
            </a:r>
            <a:r>
              <a:rPr lang="en-US" sz="1350" dirty="0">
                <a:latin typeface="Cambria" panose="02040503050406030204" pitchFamily="18" charset="0"/>
              </a:rPr>
              <a:t> je </a:t>
            </a:r>
            <a:r>
              <a:rPr lang="en-US" sz="1350" dirty="0" err="1">
                <a:latin typeface="Cambria" panose="02040503050406030204" pitchFamily="18" charset="0"/>
              </a:rPr>
              <a:t>otvaranje</a:t>
            </a:r>
            <a:r>
              <a:rPr lang="en-US" sz="1350" dirty="0">
                <a:latin typeface="Cambria" panose="02040503050406030204" pitchFamily="18" charset="0"/>
              </a:rPr>
              <a:t> 253 nova </a:t>
            </a:r>
            <a:r>
              <a:rPr lang="en-US" sz="1350" dirty="0" err="1">
                <a:latin typeface="Cambria" panose="02040503050406030204" pitchFamily="18" charset="0"/>
              </a:rPr>
              <a:t>radna</a:t>
            </a:r>
            <a:r>
              <a:rPr lang="en-US" sz="1350" dirty="0">
                <a:latin typeface="Cambria" panose="02040503050406030204" pitchFamily="18" charset="0"/>
              </a:rPr>
              <a:t> mjesta. </a:t>
            </a:r>
            <a:endParaRPr lang="sr-Latn-ME" sz="1350" dirty="0">
              <a:latin typeface="Cambria" panose="02040503050406030204" pitchFamily="18" charset="0"/>
            </a:endParaRPr>
          </a:p>
          <a:p>
            <a:pPr marL="0" indent="0">
              <a:buNone/>
            </a:pPr>
            <a:r>
              <a:rPr lang="sr-Latn-ME" sz="1350" dirty="0">
                <a:latin typeface="Cambria" panose="02040503050406030204" pitchFamily="18" charset="0"/>
              </a:rPr>
              <a:t>Vrijednost</a:t>
            </a:r>
            <a:r>
              <a:rPr lang="en-US" sz="1350" dirty="0">
                <a:latin typeface="Cambria" panose="02040503050406030204" pitchFamily="18" charset="0"/>
              </a:rPr>
              <a:t> investicija </a:t>
            </a:r>
            <a:r>
              <a:rPr lang="en-US" sz="1350" dirty="0" err="1">
                <a:latin typeface="Cambria" panose="02040503050406030204" pitchFamily="18" charset="0"/>
              </a:rPr>
              <a:t>koje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su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realizovane</a:t>
            </a:r>
            <a:r>
              <a:rPr lang="en-US" sz="1350" dirty="0">
                <a:latin typeface="Cambria" panose="02040503050406030204" pitchFamily="18" charset="0"/>
              </a:rPr>
              <a:t> u 2016. </a:t>
            </a:r>
            <a:r>
              <a:rPr lang="en-US" sz="1350" dirty="0" err="1">
                <a:latin typeface="Cambria" panose="02040503050406030204" pitchFamily="18" charset="0"/>
              </a:rPr>
              <a:t>godini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iznosi</a:t>
            </a:r>
            <a:r>
              <a:rPr lang="en-US" sz="1350" dirty="0">
                <a:latin typeface="Cambria" panose="02040503050406030204" pitchFamily="18" charset="0"/>
              </a:rPr>
              <a:t> 3.211.641,62 eura </a:t>
            </a:r>
            <a:r>
              <a:rPr lang="en-US" sz="1350" dirty="0" err="1">
                <a:latin typeface="Cambria" panose="02040503050406030204" pitchFamily="18" charset="0"/>
              </a:rPr>
              <a:t>ili</a:t>
            </a:r>
            <a:r>
              <a:rPr lang="en-US" sz="1350" dirty="0">
                <a:latin typeface="Cambria" panose="02040503050406030204" pitchFamily="18" charset="0"/>
              </a:rPr>
              <a:t> 44,71% od </a:t>
            </a:r>
            <a:r>
              <a:rPr lang="en-US" sz="1350" dirty="0" err="1">
                <a:latin typeface="Cambria" panose="02040503050406030204" pitchFamily="18" charset="0"/>
              </a:rPr>
              <a:t>ukupne</a:t>
            </a:r>
            <a:r>
              <a:rPr lang="en-US" sz="1350" dirty="0">
                <a:latin typeface="Cambria" panose="02040503050406030204" pitchFamily="18" charset="0"/>
              </a:rPr>
              <a:t> vrijednosti </a:t>
            </a:r>
            <a:r>
              <a:rPr lang="en-US" sz="1350" dirty="0" err="1">
                <a:latin typeface="Cambria" panose="02040503050406030204" pitchFamily="18" charset="0"/>
              </a:rPr>
              <a:t>investicionih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projekata</a:t>
            </a:r>
            <a:r>
              <a:rPr lang="en-US" sz="1350" dirty="0">
                <a:latin typeface="Cambria" panose="02040503050406030204" pitchFamily="18" charset="0"/>
              </a:rPr>
              <a:t>, </a:t>
            </a:r>
            <a:r>
              <a:rPr lang="en-US" sz="1350" dirty="0" err="1">
                <a:latin typeface="Cambria" panose="02040503050406030204" pitchFamily="18" charset="0"/>
              </a:rPr>
              <a:t>pri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čemu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su</a:t>
            </a:r>
            <a:r>
              <a:rPr lang="en-US" sz="1350" dirty="0">
                <a:latin typeface="Cambria" panose="02040503050406030204" pitchFamily="18" charset="0"/>
              </a:rPr>
              <a:t> u </a:t>
            </a:r>
            <a:r>
              <a:rPr lang="en-US" sz="1350" dirty="0" err="1">
                <a:latin typeface="Cambria" panose="02040503050406030204" pitchFamily="18" charset="0"/>
              </a:rPr>
              <a:t>istoj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godini</a:t>
            </a:r>
            <a:r>
              <a:rPr lang="en-US" sz="1350" dirty="0">
                <a:latin typeface="Cambria" panose="02040503050406030204" pitchFamily="18" charset="0"/>
              </a:rPr>
              <a:t> na </a:t>
            </a:r>
            <a:r>
              <a:rPr lang="en-US" sz="1350" dirty="0" err="1">
                <a:latin typeface="Cambria" panose="02040503050406030204" pitchFamily="18" charset="0"/>
              </a:rPr>
              <a:t>predmetnim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investicionim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projektima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otvorena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radna</a:t>
            </a:r>
            <a:r>
              <a:rPr lang="en-US" sz="1350" dirty="0">
                <a:latin typeface="Cambria" panose="02040503050406030204" pitchFamily="18" charset="0"/>
              </a:rPr>
              <a:t> mjesta za 64 novozaposlena lica </a:t>
            </a:r>
            <a:r>
              <a:rPr lang="en-US" sz="1350" dirty="0" err="1">
                <a:latin typeface="Cambria" panose="02040503050406030204" pitchFamily="18" charset="0"/>
              </a:rPr>
              <a:t>ili</a:t>
            </a:r>
            <a:r>
              <a:rPr lang="en-US" sz="1350" dirty="0">
                <a:latin typeface="Cambria" panose="02040503050406030204" pitchFamily="18" charset="0"/>
              </a:rPr>
              <a:t> 25,30% od </a:t>
            </a:r>
            <a:r>
              <a:rPr lang="en-US" sz="1350" dirty="0" err="1">
                <a:latin typeface="Cambria" panose="02040503050406030204" pitchFamily="18" charset="0"/>
              </a:rPr>
              <a:t>ukupnog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broja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novih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radnih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mjesta</a:t>
            </a:r>
            <a:r>
              <a:rPr lang="en-US" sz="1350" dirty="0">
                <a:latin typeface="Cambria" panose="02040503050406030204" pitchFamily="18" charset="0"/>
              </a:rPr>
              <a:t>.</a:t>
            </a:r>
            <a:endParaRPr lang="sr-Latn-ME" sz="1350" dirty="0">
              <a:latin typeface="Cambria" panose="020405030504060302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92" y="2938976"/>
            <a:ext cx="3996275" cy="21490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537" y="2938975"/>
            <a:ext cx="3877392" cy="2194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5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927113"/>
            <a:ext cx="7886700" cy="169000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350"/>
              </a:spcBef>
              <a:spcAft>
                <a:spcPts val="450"/>
              </a:spcAft>
            </a:pPr>
            <a:r>
              <a:rPr lang="sr-Latn-ME" sz="1350" dirty="0">
                <a:latin typeface="Cambria" panose="02040503050406030204" pitchFamily="18" charset="0"/>
              </a:rPr>
              <a:t>- </a:t>
            </a:r>
            <a:r>
              <a:rPr lang="en-US" sz="1350" dirty="0">
                <a:latin typeface="Cambria" panose="02040503050406030204" pitchFamily="18" charset="0"/>
              </a:rPr>
              <a:t>U 2016. </a:t>
            </a:r>
            <a:r>
              <a:rPr lang="en-US" sz="1350" dirty="0" err="1">
                <a:latin typeface="Cambria" panose="02040503050406030204" pitchFamily="18" charset="0"/>
              </a:rPr>
              <a:t>godini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korisnicima</a:t>
            </a:r>
            <a:r>
              <a:rPr lang="en-US" sz="1350" dirty="0">
                <a:latin typeface="Cambria" panose="02040503050406030204" pitchFamily="18" charset="0"/>
              </a:rPr>
              <a:t> sredstava </a:t>
            </a:r>
            <a:r>
              <a:rPr lang="en-US" sz="1350" dirty="0" err="1">
                <a:latin typeface="Cambria" panose="02040503050406030204" pitchFamily="18" charset="0"/>
              </a:rPr>
              <a:t>isplaćeno</a:t>
            </a:r>
            <a:r>
              <a:rPr lang="sr-Latn-ME" sz="1350" dirty="0">
                <a:latin typeface="Cambria" panose="02040503050406030204" pitchFamily="18" charset="0"/>
              </a:rPr>
              <a:t> </a:t>
            </a:r>
            <a:r>
              <a:rPr lang="en-US" sz="1350" dirty="0">
                <a:latin typeface="Cambria" panose="02040503050406030204" pitchFamily="18" charset="0"/>
              </a:rPr>
              <a:t>je 681.333,33 eura </a:t>
            </a:r>
            <a:r>
              <a:rPr lang="en-US" sz="1350" dirty="0" err="1">
                <a:latin typeface="Cambria" panose="02040503050406030204" pitchFamily="18" charset="0"/>
              </a:rPr>
              <a:t>podsticaja</a:t>
            </a:r>
            <a:r>
              <a:rPr lang="en-US" sz="1350" dirty="0">
                <a:latin typeface="Cambria" panose="02040503050406030204" pitchFamily="18" charset="0"/>
              </a:rPr>
              <a:t> za </a:t>
            </a:r>
            <a:r>
              <a:rPr lang="en-US" sz="1350" dirty="0" err="1">
                <a:latin typeface="Cambria" panose="02040503050406030204" pitchFamily="18" charset="0"/>
              </a:rPr>
              <a:t>direktne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investicije</a:t>
            </a:r>
            <a:r>
              <a:rPr lang="en-US" sz="1350" dirty="0">
                <a:latin typeface="Cambria" panose="02040503050406030204" pitchFamily="18" charset="0"/>
              </a:rPr>
              <a:t>.</a:t>
            </a:r>
            <a:r>
              <a:rPr lang="sr-Latn-ME" sz="1350" dirty="0">
                <a:latin typeface="Cambria" panose="02040503050406030204" pitchFamily="18" charset="0"/>
              </a:rPr>
              <a:t/>
            </a:r>
            <a:br>
              <a:rPr lang="sr-Latn-ME" sz="1350" dirty="0">
                <a:latin typeface="Cambria" panose="02040503050406030204" pitchFamily="18" charset="0"/>
              </a:rPr>
            </a:br>
            <a:r>
              <a:rPr lang="sr-Latn-ME" sz="1350" dirty="0">
                <a:latin typeface="Cambria" panose="02040503050406030204" pitchFamily="18" charset="0"/>
              </a:rPr>
              <a:t>- Svim korisnicima sredstava isplaćena je prva rata podsticaja za direktne investicije u skladu sa uredno     </a:t>
            </a:r>
            <a:r>
              <a:rPr lang="sr-Latn-ME" sz="1350" dirty="0" err="1">
                <a:latin typeface="Cambria" panose="02040503050406030204" pitchFamily="18" charset="0"/>
              </a:rPr>
              <a:t>podnešenim</a:t>
            </a:r>
            <a:r>
              <a:rPr lang="sr-Latn-ME" sz="1350" dirty="0">
                <a:latin typeface="Cambria" panose="02040503050406030204" pitchFamily="18" charset="0"/>
              </a:rPr>
              <a:t> zahtjevom za isplatu i ispunjenim uslovima shodno Ugovoru.</a:t>
            </a:r>
            <a:br>
              <a:rPr lang="sr-Latn-ME" sz="1350" dirty="0">
                <a:latin typeface="Cambria" panose="02040503050406030204" pitchFamily="18" charset="0"/>
              </a:rPr>
            </a:br>
            <a:r>
              <a:rPr lang="sr-Latn-ME" sz="1350" dirty="0">
                <a:latin typeface="Cambria" panose="02040503050406030204" pitchFamily="18" charset="0"/>
              </a:rPr>
              <a:t>- Druga rata podsticaja za direktne investicije </a:t>
            </a:r>
            <a:r>
              <a:rPr lang="sr-Latn-ME" sz="1350" dirty="0">
                <a:latin typeface="Cambria" panose="02040503050406030204" pitchFamily="18" charset="0"/>
              </a:rPr>
              <a:t>u skladu sa </a:t>
            </a:r>
            <a:r>
              <a:rPr lang="sr-Latn-ME" sz="1350" dirty="0">
                <a:latin typeface="Cambria" panose="02040503050406030204" pitchFamily="18" charset="0"/>
              </a:rPr>
              <a:t>uredno </a:t>
            </a:r>
            <a:r>
              <a:rPr lang="sr-Latn-ME" sz="1350" dirty="0" err="1">
                <a:latin typeface="Cambria" panose="02040503050406030204" pitchFamily="18" charset="0"/>
              </a:rPr>
              <a:t>podnešenim</a:t>
            </a:r>
            <a:r>
              <a:rPr lang="sr-Latn-ME" sz="1350" dirty="0">
                <a:latin typeface="Cambria" panose="02040503050406030204" pitchFamily="18" charset="0"/>
              </a:rPr>
              <a:t> zahtjevom za isplatu i ispunjenim uslovima shodno Ugovoru</a:t>
            </a:r>
            <a:r>
              <a:rPr lang="sr-Latn-ME" sz="1350" dirty="0">
                <a:latin typeface="Cambria" panose="02040503050406030204" pitchFamily="18" charset="0"/>
              </a:rPr>
              <a:t> isplaćena je kompanijama „</a:t>
            </a:r>
            <a:r>
              <a:rPr lang="sr-Latn-ME" sz="1350" dirty="0" err="1">
                <a:latin typeface="Cambria" panose="02040503050406030204" pitchFamily="18" charset="0"/>
              </a:rPr>
              <a:t>Pelengić</a:t>
            </a:r>
            <a:r>
              <a:rPr lang="sr-Latn-ME" sz="1350" dirty="0">
                <a:latin typeface="Cambria" panose="02040503050406030204" pitchFamily="18" charset="0"/>
              </a:rPr>
              <a:t> </a:t>
            </a:r>
            <a:r>
              <a:rPr lang="sr-Latn-ME" sz="1350" dirty="0" err="1">
                <a:latin typeface="Cambria" panose="02040503050406030204" pitchFamily="18" charset="0"/>
              </a:rPr>
              <a:t>Trade</a:t>
            </a:r>
            <a:r>
              <a:rPr lang="sr-Latn-ME" sz="1350" dirty="0">
                <a:latin typeface="Cambria" panose="02040503050406030204" pitchFamily="18" charset="0"/>
              </a:rPr>
              <a:t>“ d.o.o., „Fabrika stočne hrane“ </a:t>
            </a:r>
            <a:r>
              <a:rPr lang="sr-Latn-ME" sz="1350" dirty="0" err="1">
                <a:latin typeface="Cambria" panose="02040503050406030204" pitchFamily="18" charset="0"/>
              </a:rPr>
              <a:t>a.d</a:t>
            </a:r>
            <a:r>
              <a:rPr lang="sr-Latn-ME" sz="1350" dirty="0">
                <a:latin typeface="Cambria" panose="02040503050406030204" pitchFamily="18" charset="0"/>
              </a:rPr>
              <a:t>. i „</a:t>
            </a:r>
            <a:r>
              <a:rPr lang="sr-Latn-ME" sz="1350" dirty="0" err="1">
                <a:latin typeface="Cambria" panose="02040503050406030204" pitchFamily="18" charset="0"/>
              </a:rPr>
              <a:t>Comp-Comerc</a:t>
            </a:r>
            <a:r>
              <a:rPr lang="sr-Latn-ME" sz="1350" dirty="0">
                <a:latin typeface="Cambria" panose="02040503050406030204" pitchFamily="18" charset="0"/>
              </a:rPr>
              <a:t>“ d.o.o.</a:t>
            </a:r>
            <a:br>
              <a:rPr lang="sr-Latn-ME" sz="1350" dirty="0">
                <a:latin typeface="Cambria" panose="02040503050406030204" pitchFamily="18" charset="0"/>
              </a:rPr>
            </a:br>
            <a:r>
              <a:rPr lang="sr-Latn-ME" sz="1350" dirty="0">
                <a:latin typeface="Cambria" panose="02040503050406030204" pitchFamily="18" charset="0"/>
              </a:rPr>
              <a:t>- U 2016. godini nije bilo isplata treće rate sredstava  za podsticanje direktnih investicija.</a:t>
            </a:r>
            <a:endParaRPr lang="en-US" sz="1350" dirty="0">
              <a:latin typeface="Cambria" panose="02040503050406030204" pitchFamily="18" charset="0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28650" y="5227957"/>
            <a:ext cx="7886700" cy="63474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sr-Latn-ME" sz="1350" dirty="0">
                <a:latin typeface="Cambria" panose="02040503050406030204" pitchFamily="18" charset="0"/>
              </a:rPr>
              <a:t>Ukupna b</a:t>
            </a:r>
            <a:r>
              <a:rPr lang="en-US" sz="1350" dirty="0" err="1">
                <a:latin typeface="Cambria" panose="02040503050406030204" pitchFamily="18" charset="0"/>
              </a:rPr>
              <a:t>espovratna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sredstva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koja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će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Vlada</a:t>
            </a:r>
            <a:r>
              <a:rPr lang="en-US" sz="1350" dirty="0">
                <a:latin typeface="Cambria" panose="02040503050406030204" pitchFamily="18" charset="0"/>
              </a:rPr>
              <a:t> za </a:t>
            </a:r>
            <a:r>
              <a:rPr lang="en-US" sz="1350" dirty="0" err="1">
                <a:latin typeface="Cambria" panose="02040503050406030204" pitchFamily="18" charset="0"/>
              </a:rPr>
              <a:t>ovu</a:t>
            </a:r>
            <a:r>
              <a:rPr lang="en-US" sz="1350" dirty="0">
                <a:latin typeface="Cambria" panose="02040503050406030204" pitchFamily="18" charset="0"/>
              </a:rPr>
              <a:t> namjenu </a:t>
            </a:r>
            <a:r>
              <a:rPr lang="en-US" sz="1350" dirty="0" err="1">
                <a:latin typeface="Cambria" panose="02040503050406030204" pitchFamily="18" charset="0"/>
              </a:rPr>
              <a:t>isplatiti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korisnicima</a:t>
            </a:r>
            <a:r>
              <a:rPr lang="en-US" sz="1350" dirty="0">
                <a:latin typeface="Cambria" panose="02040503050406030204" pitchFamily="18" charset="0"/>
              </a:rPr>
              <a:t> sredstava,</a:t>
            </a:r>
            <a:r>
              <a:rPr lang="sr-Latn-ME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ukoliko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budu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ispunjavali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ugovorne</a:t>
            </a:r>
            <a:r>
              <a:rPr lang="en-US" sz="1350" dirty="0">
                <a:latin typeface="Cambria" panose="02040503050406030204" pitchFamily="18" charset="0"/>
              </a:rPr>
              <a:t> </a:t>
            </a:r>
            <a:r>
              <a:rPr lang="en-US" sz="1350" dirty="0" err="1">
                <a:latin typeface="Cambria" panose="02040503050406030204" pitchFamily="18" charset="0"/>
              </a:rPr>
              <a:t>obaveze</a:t>
            </a:r>
            <a:r>
              <a:rPr lang="en-US" sz="1350" dirty="0">
                <a:latin typeface="Cambria" panose="02040503050406030204" pitchFamily="18" charset="0"/>
              </a:rPr>
              <a:t>, </a:t>
            </a:r>
            <a:r>
              <a:rPr lang="en-US" sz="1350" dirty="0" err="1">
                <a:latin typeface="Cambria" panose="02040503050406030204" pitchFamily="18" charset="0"/>
              </a:rPr>
              <a:t>iznos</a:t>
            </a:r>
            <a:r>
              <a:rPr lang="sr-Latn-ME" sz="1350" dirty="0">
                <a:latin typeface="Cambria" panose="02040503050406030204" pitchFamily="18" charset="0"/>
              </a:rPr>
              <a:t>e</a:t>
            </a:r>
            <a:r>
              <a:rPr lang="en-US" sz="1350" dirty="0">
                <a:latin typeface="Cambria" panose="02040503050406030204" pitchFamily="18" charset="0"/>
              </a:rPr>
              <a:t> 1.482.000 eura. </a:t>
            </a:r>
            <a:endParaRPr lang="sr-Latn-ME" sz="1350" dirty="0">
              <a:latin typeface="Cambria" panose="02040503050406030204" pitchFamily="18" charset="0"/>
            </a:endParaRPr>
          </a:p>
          <a:p>
            <a:endParaRPr lang="en-US" sz="21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5667" y="2617118"/>
            <a:ext cx="5852667" cy="2610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23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6815" y="2751365"/>
            <a:ext cx="7886700" cy="938893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sr-Latn-ME" sz="2325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ea typeface="+mj-ea"/>
                <a:cs typeface="+mj-cs"/>
              </a:rPr>
              <a:t>Hvala na pažnji!</a:t>
            </a:r>
            <a:endParaRPr lang="en-US" sz="2325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8309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</TotalTime>
  <Words>292</Words>
  <Application>Microsoft Office PowerPoint</Application>
  <PresentationFormat>On-screen Show (4:3)</PresentationFormat>
  <Paragraphs>20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Times New Roman</vt:lpstr>
      <vt:lpstr>Office Theme</vt:lpstr>
      <vt:lpstr>   IZVJEŠTAJ O REALIZACIJI INVESTICIONIH PROJEKATA PO OSNOVU UREDBE O PODSTICANJU DIREKTNIH INVESTICIJA ZA 2016. GODINU („SLUŽBENI LIST CRNE GORE“, BR. 08/15 I 80/15) </vt:lpstr>
      <vt:lpstr>Investicioni projekti čiju realizaciju, u skladu sa zaključenim ugovorima o korišćenju sredstava za podsticanje direktnih investicija, prati Sekretarijat za razvojne projekte </vt:lpstr>
      <vt:lpstr>PowerPoint Presentation</vt:lpstr>
      <vt:lpstr>PowerPoint Presentation</vt:lpstr>
      <vt:lpstr>- U 2016. godini korisnicima sredstava isplaćeno je 681.333,33 eura podsticaja za direktne investicije. - Svim korisnicima sredstava isplaćena je prva rata podsticaja za direktne investicije u skladu sa uredno     podnešenim zahtjevom za isplatu i ispunjenim uslovima shodno Ugovoru. - Druga rata podsticaja za direktne investicije u skladu sa uredno podnešenim zahtjevom za isplatu i ispunjenim uslovima shodno Ugovoru isplaćena je kompanijama „Pelengić Trade“ d.o.o., „Fabrika stočne hrane“ a.d. i „Comp-Comerc“ d.o.o. - U 2016. godini nije bilo isplata treće rate sredstava  za podsticanje direktnih investicija.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PREZENTACIJA IZVJEŠTAJA O REALIZACIJI INVESTICIONIH PROJEKATA PO OSNOVU UREDBE O PODSTICANJU DIREKTNIH INVESTICIJA ZA 2016. GODINU („SLUŽBENI LIST CRNE GORE“, BR. 08/15 I 80/15)</dc:title>
  <dc:creator>Marko Bajagic</dc:creator>
  <cp:lastModifiedBy>Darko Mijuskovic</cp:lastModifiedBy>
  <cp:revision>34</cp:revision>
  <cp:lastPrinted>2017-02-01T10:01:46Z</cp:lastPrinted>
  <dcterms:created xsi:type="dcterms:W3CDTF">2017-02-01T09:34:57Z</dcterms:created>
  <dcterms:modified xsi:type="dcterms:W3CDTF">2017-02-02T15:57:25Z</dcterms:modified>
</cp:coreProperties>
</file>