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3EAB94E" w14:textId="77777777" w:rsidR="00840747" w:rsidRPr="00D719AB" w:rsidRDefault="00840747" w:rsidP="00840747">
      <w:pPr>
        <w:jc w:val="center"/>
        <w:rPr>
          <w:rFonts w:ascii="Calibri" w:eastAsia="Calibri" w:hAnsi="Calibri" w:cs="Calibri"/>
          <w:b/>
          <w:sz w:val="48"/>
          <w:szCs w:val="48"/>
        </w:rPr>
      </w:pPr>
      <w:r w:rsidRPr="00D719AB">
        <w:rPr>
          <w:rFonts w:ascii="Calibri" w:eastAsia="Calibri" w:hAnsi="Calibri" w:cs="Calibri"/>
          <w:b/>
          <w:sz w:val="48"/>
          <w:szCs w:val="48"/>
        </w:rPr>
        <w:t>ENVIRONMENTAL AND SOCIAL MANAGEMENT FRAMEWORK</w:t>
      </w:r>
    </w:p>
    <w:p w14:paraId="4ED3B2A9" w14:textId="77777777" w:rsidR="00840747" w:rsidRPr="00671A33" w:rsidRDefault="00840747" w:rsidP="00840747">
      <w:pPr>
        <w:jc w:val="center"/>
        <w:rPr>
          <w:rFonts w:ascii="Calibri" w:eastAsia="Calibri" w:hAnsi="Calibri" w:cs="Calibri"/>
          <w:b/>
          <w:sz w:val="48"/>
          <w:szCs w:val="48"/>
        </w:rPr>
      </w:pPr>
      <w:r w:rsidRPr="00671A33">
        <w:rPr>
          <w:rFonts w:ascii="Calibri" w:eastAsia="Calibri" w:hAnsi="Calibri" w:cs="Calibri"/>
          <w:b/>
          <w:sz w:val="48"/>
          <w:szCs w:val="48"/>
        </w:rPr>
        <w:t>for</w:t>
      </w:r>
    </w:p>
    <w:p w14:paraId="2A79E89E" w14:textId="77777777" w:rsidR="00840747" w:rsidRPr="00671A33" w:rsidRDefault="00840747" w:rsidP="00840747">
      <w:pPr>
        <w:jc w:val="center"/>
        <w:rPr>
          <w:rFonts w:ascii="Calibri" w:eastAsia="Calibri" w:hAnsi="Calibri" w:cs="Calibri"/>
          <w:b/>
          <w:color w:val="501549" w:themeColor="accent5" w:themeShade="80"/>
          <w:sz w:val="48"/>
          <w:szCs w:val="48"/>
        </w:rPr>
      </w:pPr>
    </w:p>
    <w:p w14:paraId="21DDCC78" w14:textId="77777777" w:rsidR="00840747" w:rsidRPr="00671A33" w:rsidRDefault="00840747" w:rsidP="00840747">
      <w:pPr>
        <w:jc w:val="center"/>
        <w:rPr>
          <w:rFonts w:ascii="Calibri" w:eastAsia="Calibri" w:hAnsi="Calibri" w:cs="Calibri"/>
          <w:b/>
          <w:color w:val="00B050"/>
          <w:sz w:val="56"/>
          <w:szCs w:val="56"/>
        </w:rPr>
      </w:pPr>
      <w:r w:rsidRPr="00671A33">
        <w:rPr>
          <w:rFonts w:ascii="Calibri" w:eastAsia="Calibri" w:hAnsi="Calibri" w:cs="Calibri"/>
          <w:b/>
          <w:color w:val="00B050"/>
          <w:sz w:val="56"/>
          <w:szCs w:val="56"/>
        </w:rPr>
        <w:t>Montenegro Forest for Shared Prosperity Project</w:t>
      </w:r>
    </w:p>
    <w:p w14:paraId="54F9CD9E" w14:textId="77777777" w:rsidR="00840747" w:rsidRPr="00671A33" w:rsidRDefault="00840747" w:rsidP="00144A1B">
      <w:pPr>
        <w:jc w:val="center"/>
        <w:rPr>
          <w:rFonts w:ascii="Calibri" w:eastAsia="Arial" w:hAnsi="Calibri" w:cs="Calibri"/>
          <w:b/>
          <w:i/>
          <w:sz w:val="48"/>
          <w:szCs w:val="48"/>
        </w:rPr>
      </w:pPr>
    </w:p>
    <w:p w14:paraId="0E51FED1" w14:textId="77777777" w:rsidR="00840747" w:rsidRPr="00671A33" w:rsidRDefault="00840747" w:rsidP="00840747">
      <w:pPr>
        <w:jc w:val="center"/>
        <w:rPr>
          <w:rFonts w:ascii="Calibri" w:eastAsia="Arial" w:hAnsi="Calibri" w:cs="Calibri"/>
          <w:b/>
          <w:i/>
          <w:sz w:val="44"/>
          <w:szCs w:val="44"/>
        </w:rPr>
      </w:pPr>
      <w:r w:rsidRPr="00671A33">
        <w:rPr>
          <w:rFonts w:ascii="Calibri" w:eastAsia="Arial" w:hAnsi="Calibri" w:cs="Calibri"/>
          <w:b/>
          <w:i/>
          <w:sz w:val="44"/>
          <w:szCs w:val="44"/>
        </w:rPr>
        <w:t>MONTENEGRO</w:t>
      </w:r>
    </w:p>
    <w:p w14:paraId="7AA95849" w14:textId="77777777" w:rsidR="00840747" w:rsidRPr="00671A33" w:rsidRDefault="00840747" w:rsidP="00840747">
      <w:pPr>
        <w:jc w:val="center"/>
        <w:rPr>
          <w:rFonts w:ascii="Calibri" w:eastAsia="Arial" w:hAnsi="Calibri" w:cs="Calibri"/>
          <w:b/>
          <w:i/>
          <w:color w:val="FF0000"/>
          <w:sz w:val="44"/>
          <w:szCs w:val="44"/>
        </w:rPr>
      </w:pPr>
    </w:p>
    <w:p w14:paraId="4DACE9D8" w14:textId="77777777" w:rsidR="00840747" w:rsidRPr="00671A33" w:rsidRDefault="00840747" w:rsidP="00840747">
      <w:pPr>
        <w:jc w:val="center"/>
        <w:rPr>
          <w:rFonts w:ascii="Calibri" w:eastAsia="Arial" w:hAnsi="Calibri" w:cs="Calibri"/>
          <w:b/>
          <w:i/>
          <w:color w:val="FF0000"/>
          <w:sz w:val="44"/>
          <w:szCs w:val="44"/>
        </w:rPr>
      </w:pPr>
    </w:p>
    <w:p w14:paraId="7D93F116" w14:textId="77777777" w:rsidR="00BE6362" w:rsidRPr="00D719AB" w:rsidRDefault="00BE6362" w:rsidP="0009658F">
      <w:pPr>
        <w:spacing w:after="0" w:line="240" w:lineRule="auto"/>
        <w:jc w:val="center"/>
        <w:rPr>
          <w:rFonts w:ascii="Calibri" w:eastAsia="Times New Roman" w:hAnsi="Calibri" w:cs="Calibri"/>
          <w:kern w:val="0"/>
          <w:sz w:val="32"/>
          <w:szCs w:val="32"/>
          <w14:ligatures w14:val="none"/>
        </w:rPr>
      </w:pPr>
    </w:p>
    <w:p w14:paraId="2F94CF3B" w14:textId="77777777" w:rsidR="00BE6362" w:rsidRPr="00D719AB" w:rsidRDefault="00BE6362" w:rsidP="0009658F">
      <w:pPr>
        <w:spacing w:after="0" w:line="240" w:lineRule="auto"/>
        <w:jc w:val="center"/>
        <w:rPr>
          <w:rFonts w:ascii="Calibri" w:eastAsia="Times New Roman" w:hAnsi="Calibri" w:cs="Calibri"/>
          <w:kern w:val="0"/>
          <w:sz w:val="32"/>
          <w:szCs w:val="32"/>
          <w14:ligatures w14:val="none"/>
        </w:rPr>
      </w:pPr>
    </w:p>
    <w:p w14:paraId="7ADED62F" w14:textId="77777777" w:rsidR="008A5C0B" w:rsidRPr="00D719AB" w:rsidRDefault="00B61204" w:rsidP="0009658F">
      <w:pPr>
        <w:spacing w:after="0" w:line="240" w:lineRule="auto"/>
        <w:jc w:val="center"/>
        <w:rPr>
          <w:rFonts w:ascii="Calibri" w:eastAsia="Times New Roman" w:hAnsi="Calibri" w:cs="Calibri"/>
          <w:kern w:val="0"/>
          <w:sz w:val="32"/>
          <w:szCs w:val="32"/>
          <w14:ligatures w14:val="none"/>
        </w:rPr>
        <w:sectPr w:rsidR="008A5C0B" w:rsidRPr="00D719AB" w:rsidSect="009872EC">
          <w:headerReference w:type="default" r:id="rId13"/>
          <w:footerReference w:type="even" r:id="rId14"/>
          <w:footerReference w:type="default" r:id="rId15"/>
          <w:footerReference w:type="first" r:id="rId16"/>
          <w:pgSz w:w="12240" w:h="15840"/>
          <w:pgMar w:top="1440" w:right="1440" w:bottom="1440" w:left="1440" w:header="720" w:footer="720" w:gutter="0"/>
          <w:cols w:space="720"/>
          <w:titlePg/>
          <w:docGrid w:linePitch="360"/>
        </w:sectPr>
      </w:pPr>
      <w:r w:rsidRPr="00D719AB">
        <w:rPr>
          <w:rFonts w:ascii="Calibri" w:eastAsia="Times New Roman" w:hAnsi="Calibri" w:cs="Calibri"/>
          <w:kern w:val="0"/>
          <w:sz w:val="32"/>
          <w:szCs w:val="32"/>
          <w14:ligatures w14:val="none"/>
        </w:rPr>
        <w:t xml:space="preserve">OCTOBER </w:t>
      </w:r>
      <w:r w:rsidR="00003F3E" w:rsidRPr="00D719AB">
        <w:rPr>
          <w:rFonts w:ascii="Calibri" w:eastAsia="Times New Roman" w:hAnsi="Calibri" w:cs="Calibri"/>
          <w:kern w:val="0"/>
          <w:sz w:val="32"/>
          <w:szCs w:val="32"/>
          <w14:ligatures w14:val="none"/>
        </w:rPr>
        <w:t>2</w:t>
      </w:r>
      <w:r w:rsidR="00800E43" w:rsidRPr="00D719AB">
        <w:rPr>
          <w:rFonts w:ascii="Calibri" w:eastAsia="Times New Roman" w:hAnsi="Calibri" w:cs="Calibri"/>
          <w:kern w:val="0"/>
          <w:sz w:val="32"/>
          <w:szCs w:val="32"/>
          <w14:ligatures w14:val="none"/>
        </w:rPr>
        <w:t>5,</w:t>
      </w:r>
      <w:r w:rsidR="00DB1EA1" w:rsidRPr="00D719AB">
        <w:rPr>
          <w:rFonts w:ascii="Calibri" w:eastAsia="Times New Roman" w:hAnsi="Calibri" w:cs="Calibri"/>
          <w:kern w:val="0"/>
          <w:sz w:val="32"/>
          <w:szCs w:val="32"/>
          <w14:ligatures w14:val="none"/>
        </w:rPr>
        <w:t xml:space="preserve"> </w:t>
      </w:r>
      <w:proofErr w:type="gramStart"/>
      <w:r w:rsidR="00B47760" w:rsidRPr="00D719AB">
        <w:rPr>
          <w:rFonts w:ascii="Calibri" w:eastAsia="Times New Roman" w:hAnsi="Calibri" w:cs="Calibri"/>
          <w:kern w:val="0"/>
          <w:sz w:val="32"/>
          <w:szCs w:val="32"/>
          <w14:ligatures w14:val="none"/>
        </w:rPr>
        <w:t>2025</w:t>
      </w:r>
      <w:proofErr w:type="gramEnd"/>
      <w:r w:rsidR="00945DC3" w:rsidRPr="00D719AB">
        <w:rPr>
          <w:rFonts w:ascii="Calibri" w:eastAsia="Times New Roman" w:hAnsi="Calibri" w:cs="Calibri"/>
          <w:kern w:val="0"/>
          <w:sz w:val="32"/>
          <w:szCs w:val="32"/>
          <w14:ligatures w14:val="none"/>
        </w:rPr>
        <w:t xml:space="preserve"> </w:t>
      </w:r>
    </w:p>
    <w:sdt>
      <w:sdtPr>
        <w:rPr>
          <w:rFonts w:ascii="Calibri" w:eastAsia="Times New Roman" w:hAnsi="Calibri" w:cs="Calibri"/>
          <w:kern w:val="0"/>
          <w:sz w:val="24"/>
          <w:szCs w:val="24"/>
          <w14:ligatures w14:val="none"/>
        </w:rPr>
        <w:id w:val="649027893"/>
        <w:docPartObj>
          <w:docPartGallery w:val="Table of Contents"/>
          <w:docPartUnique/>
        </w:docPartObj>
      </w:sdtPr>
      <w:sdtEndPr>
        <w:rPr>
          <w:b/>
          <w:bCs/>
          <w:noProof/>
        </w:rPr>
      </w:sdtEndPr>
      <w:sdtContent>
        <w:p w14:paraId="51CBBB6A" w14:textId="77777777" w:rsidR="00F13D04" w:rsidRPr="00D719AB" w:rsidRDefault="00F13D04" w:rsidP="00F13D04">
          <w:pPr>
            <w:keepNext/>
            <w:keepLines/>
            <w:spacing w:before="480" w:after="0" w:line="276" w:lineRule="auto"/>
            <w:rPr>
              <w:rFonts w:ascii="Calibri" w:eastAsia="Times New Roman" w:hAnsi="Calibri" w:cs="Calibri"/>
              <w:kern w:val="0"/>
              <w:sz w:val="28"/>
              <w:szCs w:val="28"/>
              <w14:ligatures w14:val="none"/>
            </w:rPr>
          </w:pPr>
          <w:r w:rsidRPr="00D719AB">
            <w:rPr>
              <w:rFonts w:ascii="Calibri" w:eastAsia="Times New Roman" w:hAnsi="Calibri" w:cs="Calibri"/>
              <w:b/>
              <w:bCs/>
              <w:kern w:val="0"/>
              <w:sz w:val="28"/>
              <w:szCs w:val="28"/>
              <w14:ligatures w14:val="none"/>
            </w:rPr>
            <w:t>Table of Contents</w:t>
          </w:r>
        </w:p>
        <w:p w14:paraId="41866951" w14:textId="784944CF" w:rsidR="004263CC" w:rsidRPr="00671A33" w:rsidRDefault="00F13D04">
          <w:pPr>
            <w:pStyle w:val="TOC1"/>
            <w:tabs>
              <w:tab w:val="right" w:leader="dot" w:pos="9350"/>
            </w:tabs>
            <w:rPr>
              <w:rFonts w:ascii="Calibri" w:eastAsiaTheme="minorEastAsia" w:hAnsi="Calibri" w:cs="Calibri"/>
              <w:noProof/>
              <w:kern w:val="0"/>
              <w14:ligatures w14:val="none"/>
            </w:rPr>
          </w:pPr>
          <w:r w:rsidRPr="00D719AB">
            <w:rPr>
              <w:rFonts w:ascii="Calibri" w:eastAsia="Times New Roman" w:hAnsi="Calibri" w:cs="Calibri"/>
              <w:b/>
              <w:bCs/>
              <w:i/>
              <w:iCs/>
              <w:kern w:val="0"/>
              <w14:ligatures w14:val="none"/>
            </w:rPr>
            <w:fldChar w:fldCharType="begin"/>
          </w:r>
          <w:r w:rsidRPr="00D719AB">
            <w:rPr>
              <w:rFonts w:ascii="Calibri" w:eastAsia="Times New Roman" w:hAnsi="Calibri" w:cs="Calibri"/>
              <w:b/>
              <w:bCs/>
              <w:i/>
              <w:iCs/>
              <w:kern w:val="0"/>
              <w14:ligatures w14:val="none"/>
            </w:rPr>
            <w:instrText xml:space="preserve"> TOC \o "1-3" \h \z \u </w:instrText>
          </w:r>
          <w:r w:rsidRPr="00D719AB">
            <w:rPr>
              <w:rFonts w:ascii="Calibri" w:eastAsia="Times New Roman" w:hAnsi="Calibri" w:cs="Calibri"/>
              <w:b/>
              <w:bCs/>
              <w:i/>
              <w:iCs/>
              <w:kern w:val="0"/>
              <w14:ligatures w14:val="none"/>
            </w:rPr>
            <w:fldChar w:fldCharType="separate"/>
          </w:r>
          <w:hyperlink w:anchor="_Toc215836422" w:history="1">
            <w:r w:rsidR="004263CC" w:rsidRPr="00D719AB">
              <w:rPr>
                <w:rStyle w:val="Hyperlink"/>
                <w:rFonts w:ascii="Calibri" w:hAnsi="Calibri" w:cs="Calibri"/>
                <w:b/>
                <w:bCs/>
                <w:noProof/>
              </w:rPr>
              <w:t>List of Tables</w:t>
            </w:r>
            <w:r w:rsidR="004263CC" w:rsidRPr="00671A33">
              <w:rPr>
                <w:rFonts w:ascii="Calibri" w:hAnsi="Calibri" w:cs="Calibri"/>
                <w:noProof/>
                <w:webHidden/>
              </w:rPr>
              <w:tab/>
            </w:r>
            <w:r w:rsidR="004263CC" w:rsidRPr="00671A33">
              <w:rPr>
                <w:rFonts w:ascii="Calibri" w:hAnsi="Calibri" w:cs="Calibri"/>
                <w:noProof/>
                <w:webHidden/>
              </w:rPr>
              <w:fldChar w:fldCharType="begin"/>
            </w:r>
            <w:r w:rsidR="004263CC" w:rsidRPr="00671A33">
              <w:rPr>
                <w:rFonts w:ascii="Calibri" w:hAnsi="Calibri" w:cs="Calibri"/>
                <w:noProof/>
                <w:webHidden/>
              </w:rPr>
              <w:instrText xml:space="preserve"> PAGEREF _Toc215836422 \h </w:instrText>
            </w:r>
            <w:r w:rsidR="004263CC" w:rsidRPr="00671A33">
              <w:rPr>
                <w:rFonts w:ascii="Calibri" w:hAnsi="Calibri" w:cs="Calibri"/>
                <w:noProof/>
                <w:webHidden/>
              </w:rPr>
            </w:r>
            <w:r w:rsidR="004263CC" w:rsidRPr="00671A33">
              <w:rPr>
                <w:rFonts w:ascii="Calibri" w:hAnsi="Calibri" w:cs="Calibri"/>
                <w:noProof/>
                <w:webHidden/>
              </w:rPr>
              <w:fldChar w:fldCharType="separate"/>
            </w:r>
            <w:r w:rsidR="004263CC" w:rsidRPr="00671A33">
              <w:rPr>
                <w:rFonts w:ascii="Calibri" w:hAnsi="Calibri" w:cs="Calibri"/>
                <w:noProof/>
                <w:webHidden/>
              </w:rPr>
              <w:t>4</w:t>
            </w:r>
            <w:r w:rsidR="004263CC" w:rsidRPr="00671A33">
              <w:rPr>
                <w:rFonts w:ascii="Calibri" w:hAnsi="Calibri" w:cs="Calibri"/>
                <w:noProof/>
                <w:webHidden/>
              </w:rPr>
              <w:fldChar w:fldCharType="end"/>
            </w:r>
          </w:hyperlink>
        </w:p>
        <w:p w14:paraId="5C832749" w14:textId="7B924858" w:rsidR="004263CC" w:rsidRPr="00671A33" w:rsidRDefault="004263CC">
          <w:pPr>
            <w:pStyle w:val="TOC1"/>
            <w:tabs>
              <w:tab w:val="right" w:leader="dot" w:pos="9350"/>
            </w:tabs>
            <w:rPr>
              <w:rFonts w:ascii="Calibri" w:eastAsiaTheme="minorEastAsia" w:hAnsi="Calibri" w:cs="Calibri"/>
              <w:noProof/>
              <w:kern w:val="0"/>
              <w14:ligatures w14:val="none"/>
            </w:rPr>
          </w:pPr>
          <w:hyperlink w:anchor="_Toc215836423" w:history="1">
            <w:r w:rsidRPr="00D719AB">
              <w:rPr>
                <w:rStyle w:val="Hyperlink"/>
                <w:rFonts w:ascii="Calibri" w:hAnsi="Calibri" w:cs="Calibri"/>
                <w:b/>
                <w:bCs/>
                <w:noProof/>
              </w:rPr>
              <w:t>List of Figures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_Toc215836423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5</w:t>
            </w:r>
            <w:r w:rsidRPr="00671A33">
              <w:rPr>
                <w:rFonts w:ascii="Calibri" w:hAnsi="Calibri" w:cs="Calibri"/>
                <w:noProof/>
                <w:webHidden/>
              </w:rPr>
              <w:fldChar w:fldCharType="end"/>
            </w:r>
          </w:hyperlink>
        </w:p>
        <w:p w14:paraId="2E86F3B6" w14:textId="328E8827" w:rsidR="004263CC" w:rsidRPr="00671A33" w:rsidRDefault="004263CC">
          <w:pPr>
            <w:pStyle w:val="TOC1"/>
            <w:tabs>
              <w:tab w:val="right" w:leader="dot" w:pos="9350"/>
            </w:tabs>
            <w:rPr>
              <w:rFonts w:ascii="Calibri" w:eastAsiaTheme="minorEastAsia" w:hAnsi="Calibri" w:cs="Calibri"/>
              <w:noProof/>
              <w:kern w:val="0"/>
              <w14:ligatures w14:val="none"/>
            </w:rPr>
          </w:pPr>
          <w:hyperlink w:anchor="_Toc215836424" w:history="1">
            <w:r w:rsidRPr="00D719AB">
              <w:rPr>
                <w:rStyle w:val="Hyperlink"/>
                <w:rFonts w:ascii="Calibri" w:eastAsia="Times New Roman" w:hAnsi="Calibri" w:cs="Calibri"/>
                <w:b/>
                <w:bCs/>
                <w:noProof/>
              </w:rPr>
              <w:t>Abbreviations and Acronyms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_Toc215836424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6</w:t>
            </w:r>
            <w:r w:rsidRPr="00671A33">
              <w:rPr>
                <w:rFonts w:ascii="Calibri" w:hAnsi="Calibri" w:cs="Calibri"/>
                <w:noProof/>
                <w:webHidden/>
              </w:rPr>
              <w:fldChar w:fldCharType="end"/>
            </w:r>
          </w:hyperlink>
        </w:p>
        <w:p w14:paraId="0A405EF1" w14:textId="0743DD35" w:rsidR="004263CC" w:rsidRPr="00671A33" w:rsidRDefault="004263CC">
          <w:pPr>
            <w:pStyle w:val="TOC1"/>
            <w:tabs>
              <w:tab w:val="right" w:leader="dot" w:pos="9350"/>
            </w:tabs>
            <w:rPr>
              <w:rFonts w:ascii="Calibri" w:eastAsiaTheme="minorEastAsia" w:hAnsi="Calibri" w:cs="Calibri"/>
              <w:noProof/>
              <w:kern w:val="0"/>
              <w14:ligatures w14:val="none"/>
            </w:rPr>
          </w:pPr>
          <w:hyperlink w:anchor="_Toc215836425" w:history="1">
            <w:r w:rsidRPr="00D719AB">
              <w:rPr>
                <w:rStyle w:val="Hyperlink"/>
                <w:rFonts w:ascii="Calibri" w:hAnsi="Calibri" w:cs="Calibri"/>
                <w:b/>
                <w:bCs/>
                <w:noProof/>
              </w:rPr>
              <w:t>Executive Summary</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_Toc215836425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7</w:t>
            </w:r>
            <w:r w:rsidRPr="00671A33">
              <w:rPr>
                <w:rFonts w:ascii="Calibri" w:hAnsi="Calibri" w:cs="Calibri"/>
                <w:noProof/>
                <w:webHidden/>
              </w:rPr>
              <w:fldChar w:fldCharType="end"/>
            </w:r>
          </w:hyperlink>
        </w:p>
        <w:p w14:paraId="62870483" w14:textId="2D330353" w:rsidR="004263CC" w:rsidRPr="00671A33" w:rsidRDefault="004263CC">
          <w:pPr>
            <w:pStyle w:val="TOC1"/>
            <w:tabs>
              <w:tab w:val="left" w:pos="440"/>
              <w:tab w:val="right" w:leader="dot" w:pos="9350"/>
            </w:tabs>
            <w:rPr>
              <w:rFonts w:ascii="Calibri" w:eastAsiaTheme="minorEastAsia" w:hAnsi="Calibri" w:cs="Calibri"/>
              <w:noProof/>
              <w:kern w:val="0"/>
              <w14:ligatures w14:val="none"/>
            </w:rPr>
          </w:pPr>
          <w:hyperlink w:anchor="_Toc215836426" w:history="1">
            <w:r w:rsidRPr="00D719AB">
              <w:rPr>
                <w:rStyle w:val="Hyperlink"/>
                <w:rFonts w:ascii="Calibri" w:hAnsi="Calibri" w:cs="Calibri"/>
                <w:b/>
                <w:bCs/>
                <w:noProof/>
              </w:rPr>
              <w:t>1.</w:t>
            </w:r>
            <w:r w:rsidRPr="00671A33">
              <w:rPr>
                <w:rFonts w:ascii="Calibri" w:eastAsiaTheme="minorEastAsia" w:hAnsi="Calibri" w:cs="Calibri"/>
                <w:noProof/>
                <w:kern w:val="0"/>
                <w14:ligatures w14:val="none"/>
              </w:rPr>
              <w:tab/>
            </w:r>
            <w:r w:rsidRPr="00D719AB">
              <w:rPr>
                <w:rStyle w:val="Hyperlink"/>
                <w:rFonts w:ascii="Calibri" w:hAnsi="Calibri" w:cs="Calibri"/>
                <w:b/>
                <w:bCs/>
                <w:noProof/>
              </w:rPr>
              <w:t>Introduction</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_Toc215836426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12</w:t>
            </w:r>
            <w:r w:rsidRPr="00671A33">
              <w:rPr>
                <w:rFonts w:ascii="Calibri" w:hAnsi="Calibri" w:cs="Calibri"/>
                <w:noProof/>
                <w:webHidden/>
              </w:rPr>
              <w:fldChar w:fldCharType="end"/>
            </w:r>
          </w:hyperlink>
        </w:p>
        <w:p w14:paraId="70C501EF" w14:textId="163519E8" w:rsidR="004263CC" w:rsidRPr="00671A33" w:rsidRDefault="004263CC">
          <w:pPr>
            <w:pStyle w:val="TOC1"/>
            <w:tabs>
              <w:tab w:val="right" w:leader="dot" w:pos="9350"/>
            </w:tabs>
            <w:rPr>
              <w:rFonts w:ascii="Calibri" w:eastAsiaTheme="minorEastAsia" w:hAnsi="Calibri" w:cs="Calibri"/>
              <w:noProof/>
              <w:kern w:val="0"/>
              <w14:ligatures w14:val="none"/>
            </w:rPr>
          </w:pPr>
          <w:hyperlink w:anchor="_Toc215836427" w:history="1">
            <w:r w:rsidRPr="00D719AB">
              <w:rPr>
                <w:rStyle w:val="Hyperlink"/>
                <w:rFonts w:ascii="Calibri" w:hAnsi="Calibri" w:cs="Calibri"/>
                <w:b/>
                <w:bCs/>
                <w:noProof/>
              </w:rPr>
              <w:t>1.1 Background Information</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_Toc215836427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12</w:t>
            </w:r>
            <w:r w:rsidRPr="00671A33">
              <w:rPr>
                <w:rFonts w:ascii="Calibri" w:hAnsi="Calibri" w:cs="Calibri"/>
                <w:noProof/>
                <w:webHidden/>
              </w:rPr>
              <w:fldChar w:fldCharType="end"/>
            </w:r>
          </w:hyperlink>
        </w:p>
        <w:p w14:paraId="50E820B0" w14:textId="6398DAA2"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28" w:history="1">
            <w:r w:rsidRPr="00D719AB">
              <w:rPr>
                <w:rStyle w:val="Hyperlink"/>
                <w:rFonts w:ascii="Calibri" w:hAnsi="Calibri" w:cs="Calibri"/>
                <w:b/>
                <w:bCs/>
                <w:noProof/>
              </w:rPr>
              <w:t>1.2 Purpose of the Environmental and Social Management Framework (ESMF)</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_Toc215836428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12</w:t>
            </w:r>
            <w:r w:rsidRPr="00671A33">
              <w:rPr>
                <w:rFonts w:ascii="Calibri" w:hAnsi="Calibri" w:cs="Calibri"/>
                <w:noProof/>
                <w:webHidden/>
              </w:rPr>
              <w:fldChar w:fldCharType="end"/>
            </w:r>
          </w:hyperlink>
        </w:p>
        <w:p w14:paraId="743AEB4F" w14:textId="77347353"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29" w:history="1">
            <w:r w:rsidRPr="00D719AB">
              <w:rPr>
                <w:rStyle w:val="Hyperlink"/>
                <w:rFonts w:ascii="Calibri" w:hAnsi="Calibri" w:cs="Calibri"/>
                <w:b/>
                <w:bCs/>
                <w:noProof/>
              </w:rPr>
              <w:t>1.3 Rationale for an Environmental and Social Management Framework</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_Toc215836429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13</w:t>
            </w:r>
            <w:r w:rsidRPr="00671A33">
              <w:rPr>
                <w:rFonts w:ascii="Calibri" w:hAnsi="Calibri" w:cs="Calibri"/>
                <w:noProof/>
                <w:webHidden/>
              </w:rPr>
              <w:fldChar w:fldCharType="end"/>
            </w:r>
          </w:hyperlink>
        </w:p>
        <w:p w14:paraId="13621AB5" w14:textId="21BFB430"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30" w:history="1">
            <w:r w:rsidRPr="00D719AB">
              <w:rPr>
                <w:rStyle w:val="Hyperlink"/>
                <w:rFonts w:ascii="Calibri" w:hAnsi="Calibri" w:cs="Calibri"/>
                <w:b/>
                <w:bCs/>
                <w:noProof/>
              </w:rPr>
              <w:t>1.4 Aim and Objectives of the Environmental and Social Management Framework</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_Toc215836430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13</w:t>
            </w:r>
            <w:r w:rsidRPr="00671A33">
              <w:rPr>
                <w:rFonts w:ascii="Calibri" w:hAnsi="Calibri" w:cs="Calibri"/>
                <w:noProof/>
                <w:webHidden/>
              </w:rPr>
              <w:fldChar w:fldCharType="end"/>
            </w:r>
          </w:hyperlink>
        </w:p>
        <w:p w14:paraId="35A73F89" w14:textId="38FAF004"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31" w:history="1">
            <w:r w:rsidRPr="00D719AB">
              <w:rPr>
                <w:rStyle w:val="Hyperlink"/>
                <w:rFonts w:ascii="Calibri" w:hAnsi="Calibri" w:cs="Calibri"/>
                <w:b/>
                <w:bCs/>
                <w:noProof/>
              </w:rPr>
              <w:t>1.5 Study Approach and Methodology</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_Toc215836431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14</w:t>
            </w:r>
            <w:r w:rsidRPr="00671A33">
              <w:rPr>
                <w:rFonts w:ascii="Calibri" w:hAnsi="Calibri" w:cs="Calibri"/>
                <w:noProof/>
                <w:webHidden/>
              </w:rPr>
              <w:fldChar w:fldCharType="end"/>
            </w:r>
          </w:hyperlink>
        </w:p>
        <w:p w14:paraId="6C3D43EF" w14:textId="54D2B7FB" w:rsidR="004263CC" w:rsidRPr="00671A33" w:rsidRDefault="004263CC">
          <w:pPr>
            <w:pStyle w:val="TOC1"/>
            <w:tabs>
              <w:tab w:val="left" w:pos="440"/>
              <w:tab w:val="right" w:leader="dot" w:pos="9350"/>
            </w:tabs>
            <w:rPr>
              <w:rFonts w:ascii="Calibri" w:eastAsiaTheme="minorEastAsia" w:hAnsi="Calibri" w:cs="Calibri"/>
              <w:noProof/>
              <w:kern w:val="0"/>
              <w14:ligatures w14:val="none"/>
            </w:rPr>
          </w:pPr>
          <w:hyperlink w:anchor="_Toc215836432" w:history="1">
            <w:r w:rsidRPr="00D719AB">
              <w:rPr>
                <w:rStyle w:val="Hyperlink"/>
                <w:rFonts w:ascii="Calibri" w:hAnsi="Calibri" w:cs="Calibri"/>
                <w:b/>
                <w:bCs/>
                <w:noProof/>
              </w:rPr>
              <w:t>2.</w:t>
            </w:r>
            <w:r w:rsidRPr="00671A33">
              <w:rPr>
                <w:rFonts w:ascii="Calibri" w:eastAsiaTheme="minorEastAsia" w:hAnsi="Calibri" w:cs="Calibri"/>
                <w:noProof/>
                <w:kern w:val="0"/>
                <w14:ligatures w14:val="none"/>
              </w:rPr>
              <w:tab/>
            </w:r>
            <w:r w:rsidRPr="00D719AB">
              <w:rPr>
                <w:rStyle w:val="Hyperlink"/>
                <w:rFonts w:ascii="Calibri" w:hAnsi="Calibri" w:cs="Calibri"/>
                <w:b/>
                <w:bCs/>
                <w:noProof/>
              </w:rPr>
              <w:t>Project Description</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_Toc215836432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15</w:t>
            </w:r>
            <w:r w:rsidRPr="00671A33">
              <w:rPr>
                <w:rFonts w:ascii="Calibri" w:hAnsi="Calibri" w:cs="Calibri"/>
                <w:noProof/>
                <w:webHidden/>
              </w:rPr>
              <w:fldChar w:fldCharType="end"/>
            </w:r>
          </w:hyperlink>
        </w:p>
        <w:p w14:paraId="05640783" w14:textId="5EEA7976"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33" w:history="1">
            <w:r w:rsidRPr="00D719AB">
              <w:rPr>
                <w:rStyle w:val="Hyperlink"/>
                <w:rFonts w:ascii="Calibri" w:hAnsi="Calibri" w:cs="Calibri"/>
                <w:b/>
                <w:bCs/>
                <w:noProof/>
              </w:rPr>
              <w:t>2.1 Project Overview</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_Toc215836433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15</w:t>
            </w:r>
            <w:r w:rsidRPr="00671A33">
              <w:rPr>
                <w:rFonts w:ascii="Calibri" w:hAnsi="Calibri" w:cs="Calibri"/>
                <w:noProof/>
                <w:webHidden/>
              </w:rPr>
              <w:fldChar w:fldCharType="end"/>
            </w:r>
          </w:hyperlink>
        </w:p>
        <w:p w14:paraId="6980DE6A" w14:textId="15EADEF6"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34" w:history="1">
            <w:r w:rsidRPr="00D719AB">
              <w:rPr>
                <w:rStyle w:val="Hyperlink"/>
                <w:rFonts w:ascii="Calibri" w:hAnsi="Calibri" w:cs="Calibri"/>
                <w:b/>
                <w:bCs/>
                <w:noProof/>
              </w:rPr>
              <w:t>2.2 Rationale for Project implementation</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_Toc215836434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16</w:t>
            </w:r>
            <w:r w:rsidRPr="00671A33">
              <w:rPr>
                <w:rFonts w:ascii="Calibri" w:hAnsi="Calibri" w:cs="Calibri"/>
                <w:noProof/>
                <w:webHidden/>
              </w:rPr>
              <w:fldChar w:fldCharType="end"/>
            </w:r>
          </w:hyperlink>
        </w:p>
        <w:p w14:paraId="0FE180B2" w14:textId="546A4386" w:rsidR="004263CC" w:rsidRPr="00671A33" w:rsidRDefault="004263CC">
          <w:pPr>
            <w:pStyle w:val="TOC3"/>
            <w:tabs>
              <w:tab w:val="right" w:leader="dot" w:pos="9350"/>
            </w:tabs>
            <w:rPr>
              <w:rFonts w:ascii="Calibri" w:eastAsiaTheme="minorEastAsia" w:hAnsi="Calibri" w:cs="Calibri"/>
              <w:noProof/>
              <w:kern w:val="0"/>
              <w14:ligatures w14:val="none"/>
            </w:rPr>
          </w:pPr>
          <w:hyperlink w:anchor="_Toc215836435" w:history="1">
            <w:r w:rsidRPr="00D719AB">
              <w:rPr>
                <w:rStyle w:val="Hyperlink"/>
                <w:rFonts w:ascii="Calibri" w:hAnsi="Calibri" w:cs="Calibri"/>
                <w:b/>
                <w:bCs/>
                <w:noProof/>
              </w:rPr>
              <w:t>2.2.1 Rationale for Implementing the Montenegro FSPP</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_Toc215836435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16</w:t>
            </w:r>
            <w:r w:rsidRPr="00671A33">
              <w:rPr>
                <w:rFonts w:ascii="Calibri" w:hAnsi="Calibri" w:cs="Calibri"/>
                <w:noProof/>
                <w:webHidden/>
              </w:rPr>
              <w:fldChar w:fldCharType="end"/>
            </w:r>
          </w:hyperlink>
        </w:p>
        <w:p w14:paraId="5912EDA0" w14:textId="79B94243"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36" w:history="1">
            <w:r w:rsidRPr="00D719AB">
              <w:rPr>
                <w:rStyle w:val="Hyperlink"/>
                <w:rFonts w:ascii="Calibri" w:hAnsi="Calibri" w:cs="Calibri"/>
                <w:b/>
                <w:bCs/>
                <w:noProof/>
              </w:rPr>
              <w:t>2.3 Project Development Objectives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_Toc215836436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16</w:t>
            </w:r>
            <w:r w:rsidRPr="00671A33">
              <w:rPr>
                <w:rFonts w:ascii="Calibri" w:hAnsi="Calibri" w:cs="Calibri"/>
                <w:noProof/>
                <w:webHidden/>
              </w:rPr>
              <w:fldChar w:fldCharType="end"/>
            </w:r>
          </w:hyperlink>
        </w:p>
        <w:p w14:paraId="4632FF79" w14:textId="1E983977"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37" w:history="1">
            <w:r w:rsidRPr="00D719AB">
              <w:rPr>
                <w:rStyle w:val="Hyperlink"/>
                <w:rFonts w:ascii="Calibri" w:hAnsi="Calibri" w:cs="Calibri"/>
                <w:b/>
                <w:bCs/>
                <w:noProof/>
              </w:rPr>
              <w:t>2.4 Project Components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_Toc215836437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16</w:t>
            </w:r>
            <w:r w:rsidRPr="00671A33">
              <w:rPr>
                <w:rFonts w:ascii="Calibri" w:hAnsi="Calibri" w:cs="Calibri"/>
                <w:noProof/>
                <w:webHidden/>
              </w:rPr>
              <w:fldChar w:fldCharType="end"/>
            </w:r>
          </w:hyperlink>
        </w:p>
        <w:p w14:paraId="2D7F9176" w14:textId="4ED187F8"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38" w:history="1">
            <w:r w:rsidRPr="00D719AB">
              <w:rPr>
                <w:rStyle w:val="Hyperlink"/>
                <w:rFonts w:ascii="Calibri" w:hAnsi="Calibri" w:cs="Calibri"/>
                <w:b/>
                <w:bCs/>
                <w:noProof/>
              </w:rPr>
              <w:t>2.5 Implementation and Timeframe</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_Toc215836438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24</w:t>
            </w:r>
            <w:r w:rsidRPr="00671A33">
              <w:rPr>
                <w:rFonts w:ascii="Calibri" w:hAnsi="Calibri" w:cs="Calibri"/>
                <w:noProof/>
                <w:webHidden/>
              </w:rPr>
              <w:fldChar w:fldCharType="end"/>
            </w:r>
          </w:hyperlink>
        </w:p>
        <w:p w14:paraId="11FC20CE" w14:textId="640C9CDA" w:rsidR="004263CC" w:rsidRPr="00671A33" w:rsidRDefault="004263CC">
          <w:pPr>
            <w:pStyle w:val="TOC3"/>
            <w:tabs>
              <w:tab w:val="left" w:pos="1200"/>
              <w:tab w:val="right" w:leader="dot" w:pos="9350"/>
            </w:tabs>
            <w:rPr>
              <w:rFonts w:ascii="Calibri" w:eastAsiaTheme="minorEastAsia" w:hAnsi="Calibri" w:cs="Calibri"/>
              <w:noProof/>
              <w:kern w:val="0"/>
              <w14:ligatures w14:val="none"/>
            </w:rPr>
          </w:pPr>
          <w:hyperlink w:anchor="_Toc215836439" w:history="1">
            <w:r w:rsidRPr="00D719AB">
              <w:rPr>
                <w:rStyle w:val="Hyperlink"/>
                <w:rFonts w:ascii="Calibri" w:hAnsi="Calibri" w:cs="Calibri"/>
                <w:b/>
                <w:bCs/>
                <w:noProof/>
              </w:rPr>
              <w:t>2.5.1</w:t>
            </w:r>
            <w:r w:rsidRPr="00671A33">
              <w:rPr>
                <w:rFonts w:ascii="Calibri" w:eastAsiaTheme="minorEastAsia" w:hAnsi="Calibri" w:cs="Calibri"/>
                <w:noProof/>
                <w:kern w:val="0"/>
                <w14:ligatures w14:val="none"/>
              </w:rPr>
              <w:tab/>
            </w:r>
            <w:r w:rsidRPr="00D719AB">
              <w:rPr>
                <w:rStyle w:val="Hyperlink"/>
                <w:rFonts w:ascii="Calibri" w:hAnsi="Calibri" w:cs="Calibri"/>
                <w:b/>
                <w:bCs/>
                <w:noProof/>
              </w:rPr>
              <w:t>Description of proposed project components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_Toc215836439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25</w:t>
            </w:r>
            <w:r w:rsidRPr="00671A33">
              <w:rPr>
                <w:rFonts w:ascii="Calibri" w:hAnsi="Calibri" w:cs="Calibri"/>
                <w:noProof/>
                <w:webHidden/>
              </w:rPr>
              <w:fldChar w:fldCharType="end"/>
            </w:r>
          </w:hyperlink>
        </w:p>
        <w:p w14:paraId="10833683" w14:textId="586DEE58"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40" w:history="1">
            <w:r w:rsidRPr="00D719AB">
              <w:rPr>
                <w:rStyle w:val="Hyperlink"/>
                <w:rFonts w:ascii="Calibri" w:hAnsi="Calibri" w:cs="Calibri"/>
                <w:b/>
                <w:bCs/>
                <w:noProof/>
              </w:rPr>
              <w:t xml:space="preserve">2.6 </w:t>
            </w:r>
            <w:r w:rsidRPr="00D719AB">
              <w:rPr>
                <w:rStyle w:val="Hyperlink"/>
                <w:rFonts w:ascii="Calibri" w:hAnsi="Calibri" w:cs="Calibri"/>
                <w:b/>
                <w:bCs/>
                <w:noProof/>
                <w:lang w:val="en-GB"/>
              </w:rPr>
              <w:t>Institutional and Implementation Arrangements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_Toc215836440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25</w:t>
            </w:r>
            <w:r w:rsidRPr="00671A33">
              <w:rPr>
                <w:rFonts w:ascii="Calibri" w:hAnsi="Calibri" w:cs="Calibri"/>
                <w:noProof/>
                <w:webHidden/>
              </w:rPr>
              <w:fldChar w:fldCharType="end"/>
            </w:r>
          </w:hyperlink>
        </w:p>
        <w:p w14:paraId="14CEF17F" w14:textId="441DD3E0" w:rsidR="004263CC" w:rsidRPr="00671A33" w:rsidRDefault="004263CC">
          <w:pPr>
            <w:pStyle w:val="TOC1"/>
            <w:tabs>
              <w:tab w:val="right" w:leader="dot" w:pos="9350"/>
            </w:tabs>
            <w:rPr>
              <w:rFonts w:ascii="Calibri" w:eastAsiaTheme="minorEastAsia" w:hAnsi="Calibri" w:cs="Calibri"/>
              <w:noProof/>
              <w:kern w:val="0"/>
              <w14:ligatures w14:val="none"/>
            </w:rPr>
          </w:pPr>
          <w:hyperlink w:anchor="_Toc215836441" w:history="1">
            <w:r w:rsidRPr="00D719AB">
              <w:rPr>
                <w:rStyle w:val="Hyperlink"/>
                <w:rFonts w:ascii="Calibri" w:hAnsi="Calibri" w:cs="Calibri"/>
                <w:b/>
                <w:bCs/>
                <w:noProof/>
              </w:rPr>
              <w:t>3. Environmental and Social Policies, Regulations, and Laws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_Toc215836441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27</w:t>
            </w:r>
            <w:r w:rsidRPr="00671A33">
              <w:rPr>
                <w:rFonts w:ascii="Calibri" w:hAnsi="Calibri" w:cs="Calibri"/>
                <w:noProof/>
                <w:webHidden/>
              </w:rPr>
              <w:fldChar w:fldCharType="end"/>
            </w:r>
          </w:hyperlink>
        </w:p>
        <w:p w14:paraId="62134790" w14:textId="190FCCBB"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42" w:history="1">
            <w:r w:rsidRPr="00D719AB">
              <w:rPr>
                <w:rStyle w:val="Hyperlink"/>
                <w:rFonts w:ascii="Calibri" w:hAnsi="Calibri" w:cs="Calibri"/>
                <w:b/>
                <w:bCs/>
                <w:noProof/>
              </w:rPr>
              <w:t>3.1Project Categorization under the World Bank ESF</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_Toc215836442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27</w:t>
            </w:r>
            <w:r w:rsidRPr="00671A33">
              <w:rPr>
                <w:rFonts w:ascii="Calibri" w:hAnsi="Calibri" w:cs="Calibri"/>
                <w:noProof/>
                <w:webHidden/>
              </w:rPr>
              <w:fldChar w:fldCharType="end"/>
            </w:r>
          </w:hyperlink>
        </w:p>
        <w:p w14:paraId="18AD4285" w14:textId="0CC6A107"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43" w:history="1">
            <w:r w:rsidRPr="00D719AB">
              <w:rPr>
                <w:rStyle w:val="Hyperlink"/>
                <w:rFonts w:ascii="Calibri" w:hAnsi="Calibri" w:cs="Calibri"/>
                <w:b/>
                <w:bCs/>
                <w:noProof/>
              </w:rPr>
              <w:t>3.2 Summary of Environmental and Social Risks and Impacts: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_Toc215836443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27</w:t>
            </w:r>
            <w:r w:rsidRPr="00671A33">
              <w:rPr>
                <w:rFonts w:ascii="Calibri" w:hAnsi="Calibri" w:cs="Calibri"/>
                <w:noProof/>
                <w:webHidden/>
              </w:rPr>
              <w:fldChar w:fldCharType="end"/>
            </w:r>
          </w:hyperlink>
        </w:p>
        <w:p w14:paraId="49DDAEAC" w14:textId="2FC9472D"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44" w:history="1">
            <w:r w:rsidRPr="00D719AB">
              <w:rPr>
                <w:rStyle w:val="Hyperlink"/>
                <w:rFonts w:ascii="Calibri" w:hAnsi="Calibri" w:cs="Calibri"/>
                <w:b/>
                <w:bCs/>
                <w:noProof/>
              </w:rPr>
              <w:t>3.3 Relevant World Bank Group Guidelines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_Toc215836444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29</w:t>
            </w:r>
            <w:r w:rsidRPr="00671A33">
              <w:rPr>
                <w:rFonts w:ascii="Calibri" w:hAnsi="Calibri" w:cs="Calibri"/>
                <w:noProof/>
                <w:webHidden/>
              </w:rPr>
              <w:fldChar w:fldCharType="end"/>
            </w:r>
          </w:hyperlink>
        </w:p>
        <w:p w14:paraId="5882EBD4" w14:textId="7AB62D86" w:rsidR="004263CC" w:rsidRPr="00671A33" w:rsidRDefault="004263CC">
          <w:pPr>
            <w:pStyle w:val="TOC2"/>
            <w:tabs>
              <w:tab w:val="left" w:pos="960"/>
              <w:tab w:val="right" w:leader="dot" w:pos="9350"/>
            </w:tabs>
            <w:rPr>
              <w:rFonts w:ascii="Calibri" w:eastAsiaTheme="minorEastAsia" w:hAnsi="Calibri" w:cs="Calibri"/>
              <w:noProof/>
              <w:kern w:val="0"/>
              <w14:ligatures w14:val="none"/>
            </w:rPr>
          </w:pPr>
          <w:hyperlink w:anchor="_Toc215836445" w:history="1">
            <w:r w:rsidRPr="00D719AB">
              <w:rPr>
                <w:rStyle w:val="Hyperlink"/>
                <w:rFonts w:ascii="Calibri" w:hAnsi="Calibri" w:cs="Calibri"/>
                <w:b/>
                <w:bCs/>
                <w:noProof/>
              </w:rPr>
              <w:t xml:space="preserve">3.4 </w:t>
            </w:r>
            <w:r w:rsidRPr="00671A33">
              <w:rPr>
                <w:rFonts w:ascii="Calibri" w:eastAsiaTheme="minorEastAsia" w:hAnsi="Calibri" w:cs="Calibri"/>
                <w:noProof/>
                <w:kern w:val="0"/>
                <w14:ligatures w14:val="none"/>
              </w:rPr>
              <w:tab/>
            </w:r>
            <w:r w:rsidRPr="00D719AB">
              <w:rPr>
                <w:rStyle w:val="Hyperlink"/>
                <w:rFonts w:ascii="Calibri" w:hAnsi="Calibri" w:cs="Calibri"/>
                <w:b/>
                <w:bCs/>
                <w:noProof/>
              </w:rPr>
              <w:t>National Environmental Legal Framework</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_Toc215836445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29</w:t>
            </w:r>
            <w:r w:rsidRPr="00671A33">
              <w:rPr>
                <w:rFonts w:ascii="Calibri" w:hAnsi="Calibri" w:cs="Calibri"/>
                <w:noProof/>
                <w:webHidden/>
              </w:rPr>
              <w:fldChar w:fldCharType="end"/>
            </w:r>
          </w:hyperlink>
        </w:p>
        <w:p w14:paraId="319DFAB5" w14:textId="40F86610" w:rsidR="004263CC" w:rsidRPr="00671A33" w:rsidRDefault="004263CC">
          <w:pPr>
            <w:pStyle w:val="TOC2"/>
            <w:tabs>
              <w:tab w:val="left" w:pos="960"/>
              <w:tab w:val="right" w:leader="dot" w:pos="9350"/>
            </w:tabs>
            <w:rPr>
              <w:rFonts w:ascii="Calibri" w:eastAsiaTheme="minorEastAsia" w:hAnsi="Calibri" w:cs="Calibri"/>
              <w:noProof/>
              <w:kern w:val="0"/>
              <w14:ligatures w14:val="none"/>
            </w:rPr>
          </w:pPr>
          <w:hyperlink w:anchor="_Toc215836446" w:history="1">
            <w:r w:rsidRPr="00D719AB">
              <w:rPr>
                <w:rStyle w:val="Hyperlink"/>
                <w:rFonts w:ascii="Calibri" w:hAnsi="Calibri" w:cs="Calibri"/>
                <w:b/>
                <w:bCs/>
                <w:noProof/>
                <w:lang w:val="en-GB"/>
              </w:rPr>
              <w:t xml:space="preserve">3.5 </w:t>
            </w:r>
            <w:r w:rsidRPr="00671A33">
              <w:rPr>
                <w:rFonts w:ascii="Calibri" w:eastAsiaTheme="minorEastAsia" w:hAnsi="Calibri" w:cs="Calibri"/>
                <w:noProof/>
                <w:kern w:val="0"/>
                <w14:ligatures w14:val="none"/>
              </w:rPr>
              <w:tab/>
            </w:r>
            <w:r w:rsidRPr="00D719AB">
              <w:rPr>
                <w:rStyle w:val="Hyperlink"/>
                <w:rFonts w:ascii="Calibri" w:hAnsi="Calibri" w:cs="Calibri"/>
                <w:b/>
                <w:bCs/>
                <w:noProof/>
                <w:lang w:val="en-GB"/>
              </w:rPr>
              <w:t>Relevant Labour and Regulatory Framework</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_Toc215836446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32</w:t>
            </w:r>
            <w:r w:rsidRPr="00671A33">
              <w:rPr>
                <w:rFonts w:ascii="Calibri" w:hAnsi="Calibri" w:cs="Calibri"/>
                <w:noProof/>
                <w:webHidden/>
              </w:rPr>
              <w:fldChar w:fldCharType="end"/>
            </w:r>
          </w:hyperlink>
        </w:p>
        <w:p w14:paraId="14A7D1AA" w14:textId="3DC52A94"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47" w:history="1">
            <w:r w:rsidRPr="00D719AB">
              <w:rPr>
                <w:rStyle w:val="Hyperlink"/>
                <w:rFonts w:ascii="Calibri" w:hAnsi="Calibri" w:cs="Calibri"/>
                <w:b/>
                <w:bCs/>
                <w:noProof/>
              </w:rPr>
              <w:t>3.5.1 Other Relevant Social and Labor Legislation in Montenegro</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_Toc215836447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34</w:t>
            </w:r>
            <w:r w:rsidRPr="00671A33">
              <w:rPr>
                <w:rFonts w:ascii="Calibri" w:hAnsi="Calibri" w:cs="Calibri"/>
                <w:noProof/>
                <w:webHidden/>
              </w:rPr>
              <w:fldChar w:fldCharType="end"/>
            </w:r>
          </w:hyperlink>
        </w:p>
        <w:p w14:paraId="05232D6B" w14:textId="20CCA752"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48" w:history="1">
            <w:r w:rsidRPr="00D719AB">
              <w:rPr>
                <w:rStyle w:val="Hyperlink"/>
                <w:rFonts w:ascii="Calibri" w:hAnsi="Calibri" w:cs="Calibri"/>
                <w:b/>
                <w:bCs/>
                <w:noProof/>
              </w:rPr>
              <w:t>3.5.2 Grievance Management (Complaints and Appeals Mechanism)</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_Toc215836448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35</w:t>
            </w:r>
            <w:r w:rsidRPr="00671A33">
              <w:rPr>
                <w:rFonts w:ascii="Calibri" w:hAnsi="Calibri" w:cs="Calibri"/>
                <w:noProof/>
                <w:webHidden/>
              </w:rPr>
              <w:fldChar w:fldCharType="end"/>
            </w:r>
          </w:hyperlink>
        </w:p>
        <w:p w14:paraId="3192205D" w14:textId="53938897"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49" w:history="1">
            <w:r w:rsidRPr="00D719AB">
              <w:rPr>
                <w:rStyle w:val="Hyperlink"/>
                <w:rFonts w:ascii="Calibri" w:hAnsi="Calibri" w:cs="Calibri"/>
                <w:b/>
                <w:bCs/>
                <w:noProof/>
              </w:rPr>
              <w:t>3.6 Gaps between World Bank ESF and National Legislation</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_Toc215836449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35</w:t>
            </w:r>
            <w:r w:rsidRPr="00671A33">
              <w:rPr>
                <w:rFonts w:ascii="Calibri" w:hAnsi="Calibri" w:cs="Calibri"/>
                <w:noProof/>
                <w:webHidden/>
              </w:rPr>
              <w:fldChar w:fldCharType="end"/>
            </w:r>
          </w:hyperlink>
        </w:p>
        <w:p w14:paraId="4DF055FE" w14:textId="285EEF53"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50" w:history="1">
            <w:r w:rsidRPr="00D719AB">
              <w:rPr>
                <w:rStyle w:val="Hyperlink"/>
                <w:rFonts w:ascii="Calibri" w:hAnsi="Calibri" w:cs="Calibri"/>
                <w:b/>
                <w:bCs/>
                <w:noProof/>
              </w:rPr>
              <w:t>3.7 World Bank Environmental and Social Framework</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_Toc215836450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37</w:t>
            </w:r>
            <w:r w:rsidRPr="00671A33">
              <w:rPr>
                <w:rFonts w:ascii="Calibri" w:hAnsi="Calibri" w:cs="Calibri"/>
                <w:noProof/>
                <w:webHidden/>
              </w:rPr>
              <w:fldChar w:fldCharType="end"/>
            </w:r>
          </w:hyperlink>
        </w:p>
        <w:p w14:paraId="181FD2AF" w14:textId="2A0673DF"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51" w:history="1">
            <w:r w:rsidRPr="00D719AB">
              <w:rPr>
                <w:rStyle w:val="Hyperlink"/>
                <w:rFonts w:ascii="Calibri" w:hAnsi="Calibri" w:cs="Calibri"/>
                <w:b/>
                <w:bCs/>
                <w:noProof/>
              </w:rPr>
              <w:t>3.8 Institutional Framework</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_Toc215836451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47</w:t>
            </w:r>
            <w:r w:rsidRPr="00671A33">
              <w:rPr>
                <w:rFonts w:ascii="Calibri" w:hAnsi="Calibri" w:cs="Calibri"/>
                <w:noProof/>
                <w:webHidden/>
              </w:rPr>
              <w:fldChar w:fldCharType="end"/>
            </w:r>
          </w:hyperlink>
        </w:p>
        <w:p w14:paraId="17E23C26" w14:textId="53FA221C" w:rsidR="004263CC" w:rsidRPr="00671A33" w:rsidRDefault="004263CC">
          <w:pPr>
            <w:pStyle w:val="TOC1"/>
            <w:tabs>
              <w:tab w:val="right" w:leader="dot" w:pos="9350"/>
            </w:tabs>
            <w:rPr>
              <w:rFonts w:ascii="Calibri" w:eastAsiaTheme="minorEastAsia" w:hAnsi="Calibri" w:cs="Calibri"/>
              <w:noProof/>
              <w:kern w:val="0"/>
              <w14:ligatures w14:val="none"/>
            </w:rPr>
          </w:pPr>
          <w:hyperlink w:anchor="_Toc215836452" w:history="1">
            <w:r w:rsidRPr="00D719AB">
              <w:rPr>
                <w:rStyle w:val="Hyperlink"/>
                <w:rFonts w:ascii="Calibri" w:hAnsi="Calibri" w:cs="Calibri"/>
                <w:b/>
                <w:bCs/>
                <w:noProof/>
              </w:rPr>
              <w:t>4. Environmental and Social Baseline</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_Toc215836452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53</w:t>
            </w:r>
            <w:r w:rsidRPr="00671A33">
              <w:rPr>
                <w:rFonts w:ascii="Calibri" w:hAnsi="Calibri" w:cs="Calibri"/>
                <w:noProof/>
                <w:webHidden/>
              </w:rPr>
              <w:fldChar w:fldCharType="end"/>
            </w:r>
          </w:hyperlink>
        </w:p>
        <w:p w14:paraId="5D2A3699" w14:textId="27C77701"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53" w:history="1">
            <w:r w:rsidRPr="00D719AB">
              <w:rPr>
                <w:rStyle w:val="Hyperlink"/>
                <w:rFonts w:ascii="Calibri" w:hAnsi="Calibri" w:cs="Calibri"/>
                <w:b/>
                <w:bCs/>
                <w:noProof/>
                <w:lang w:val="en-GB"/>
              </w:rPr>
              <w:t xml:space="preserve">4.1 General overview of Montenegro </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_Toc215836453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53</w:t>
            </w:r>
            <w:r w:rsidRPr="00671A33">
              <w:rPr>
                <w:rFonts w:ascii="Calibri" w:hAnsi="Calibri" w:cs="Calibri"/>
                <w:noProof/>
                <w:webHidden/>
              </w:rPr>
              <w:fldChar w:fldCharType="end"/>
            </w:r>
          </w:hyperlink>
        </w:p>
        <w:p w14:paraId="377D7FA6" w14:textId="02EA9EE1" w:rsidR="004263CC" w:rsidRPr="00671A33" w:rsidRDefault="004263CC">
          <w:pPr>
            <w:pStyle w:val="TOC3"/>
            <w:tabs>
              <w:tab w:val="right" w:leader="dot" w:pos="9350"/>
            </w:tabs>
            <w:rPr>
              <w:rFonts w:ascii="Calibri" w:eastAsiaTheme="minorEastAsia" w:hAnsi="Calibri" w:cs="Calibri"/>
              <w:noProof/>
              <w:kern w:val="0"/>
              <w14:ligatures w14:val="none"/>
            </w:rPr>
          </w:pPr>
          <w:hyperlink w:anchor="_Toc215836454" w:history="1">
            <w:r w:rsidRPr="00D719AB">
              <w:rPr>
                <w:rStyle w:val="Hyperlink"/>
                <w:rFonts w:ascii="Calibri" w:hAnsi="Calibri" w:cs="Calibri"/>
                <w:b/>
                <w:bCs/>
                <w:noProof/>
              </w:rPr>
              <w:t>4.1.1. Geography</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_Toc215836454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54</w:t>
            </w:r>
            <w:r w:rsidRPr="00671A33">
              <w:rPr>
                <w:rFonts w:ascii="Calibri" w:hAnsi="Calibri" w:cs="Calibri"/>
                <w:noProof/>
                <w:webHidden/>
              </w:rPr>
              <w:fldChar w:fldCharType="end"/>
            </w:r>
          </w:hyperlink>
        </w:p>
        <w:p w14:paraId="6496C4A4" w14:textId="0F993582" w:rsidR="004263CC" w:rsidRPr="00671A33" w:rsidRDefault="004263CC">
          <w:pPr>
            <w:pStyle w:val="TOC3"/>
            <w:tabs>
              <w:tab w:val="right" w:leader="dot" w:pos="9350"/>
            </w:tabs>
            <w:rPr>
              <w:rFonts w:ascii="Calibri" w:eastAsiaTheme="minorEastAsia" w:hAnsi="Calibri" w:cs="Calibri"/>
              <w:noProof/>
              <w:kern w:val="0"/>
              <w14:ligatures w14:val="none"/>
            </w:rPr>
          </w:pPr>
          <w:hyperlink w:anchor="_Toc215836455" w:history="1">
            <w:r w:rsidRPr="00D719AB">
              <w:rPr>
                <w:rStyle w:val="Hyperlink"/>
                <w:rFonts w:ascii="Calibri" w:hAnsi="Calibri" w:cs="Calibri"/>
                <w:b/>
                <w:bCs/>
                <w:noProof/>
                <w:lang w:val="sr-Latn-CS"/>
              </w:rPr>
              <w:t>4.1.2.Forest coverage</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_Toc215836455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54</w:t>
            </w:r>
            <w:r w:rsidRPr="00671A33">
              <w:rPr>
                <w:rFonts w:ascii="Calibri" w:hAnsi="Calibri" w:cs="Calibri"/>
                <w:noProof/>
                <w:webHidden/>
              </w:rPr>
              <w:fldChar w:fldCharType="end"/>
            </w:r>
          </w:hyperlink>
        </w:p>
        <w:p w14:paraId="0702B068" w14:textId="15936B47"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56" w:history="1">
            <w:r w:rsidRPr="00D719AB">
              <w:rPr>
                <w:rStyle w:val="Hyperlink"/>
                <w:rFonts w:ascii="Calibri" w:hAnsi="Calibri" w:cs="Calibri"/>
                <w:b/>
                <w:bCs/>
                <w:noProof/>
              </w:rPr>
              <w:t>4.2. Environmental Baseline and Relevant Potential Issues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_Toc215836456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61</w:t>
            </w:r>
            <w:r w:rsidRPr="00671A33">
              <w:rPr>
                <w:rFonts w:ascii="Calibri" w:hAnsi="Calibri" w:cs="Calibri"/>
                <w:noProof/>
                <w:webHidden/>
              </w:rPr>
              <w:fldChar w:fldCharType="end"/>
            </w:r>
          </w:hyperlink>
        </w:p>
        <w:p w14:paraId="0D363DAE" w14:textId="54D422F6" w:rsidR="004263CC" w:rsidRPr="00671A33" w:rsidRDefault="004263CC">
          <w:pPr>
            <w:pStyle w:val="TOC3"/>
            <w:tabs>
              <w:tab w:val="right" w:leader="dot" w:pos="9350"/>
            </w:tabs>
            <w:rPr>
              <w:rFonts w:ascii="Calibri" w:eastAsiaTheme="minorEastAsia" w:hAnsi="Calibri" w:cs="Calibri"/>
              <w:noProof/>
              <w:kern w:val="0"/>
              <w14:ligatures w14:val="none"/>
            </w:rPr>
          </w:pPr>
          <w:hyperlink w:anchor="_Toc215836457" w:history="1">
            <w:r w:rsidRPr="00D719AB">
              <w:rPr>
                <w:rStyle w:val="Hyperlink"/>
                <w:rFonts w:ascii="Calibri" w:hAnsi="Calibri" w:cs="Calibri"/>
                <w:b/>
                <w:bCs/>
                <w:noProof/>
              </w:rPr>
              <w:t>4.2.1. Air Emissions and Air Quality</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_Toc215836457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62</w:t>
            </w:r>
            <w:r w:rsidRPr="00671A33">
              <w:rPr>
                <w:rFonts w:ascii="Calibri" w:hAnsi="Calibri" w:cs="Calibri"/>
                <w:noProof/>
                <w:webHidden/>
              </w:rPr>
              <w:fldChar w:fldCharType="end"/>
            </w:r>
          </w:hyperlink>
        </w:p>
        <w:p w14:paraId="74E90304" w14:textId="715795D8"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58" w:history="1">
            <w:r w:rsidRPr="00D719AB">
              <w:rPr>
                <w:rStyle w:val="Hyperlink"/>
                <w:rFonts w:ascii="Calibri" w:hAnsi="Calibri" w:cs="Calibri"/>
                <w:b/>
                <w:bCs/>
                <w:noProof/>
              </w:rPr>
              <w:t>4.2.2 Water Quality</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_Toc215836458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63</w:t>
            </w:r>
            <w:r w:rsidRPr="00671A33">
              <w:rPr>
                <w:rFonts w:ascii="Calibri" w:hAnsi="Calibri" w:cs="Calibri"/>
                <w:noProof/>
                <w:webHidden/>
              </w:rPr>
              <w:fldChar w:fldCharType="end"/>
            </w:r>
          </w:hyperlink>
        </w:p>
        <w:p w14:paraId="2A25A33F" w14:textId="14E693C4" w:rsidR="004263CC" w:rsidRPr="00671A33" w:rsidRDefault="004263CC">
          <w:pPr>
            <w:pStyle w:val="TOC3"/>
            <w:tabs>
              <w:tab w:val="right" w:leader="dot" w:pos="9350"/>
            </w:tabs>
            <w:rPr>
              <w:rFonts w:ascii="Calibri" w:eastAsiaTheme="minorEastAsia" w:hAnsi="Calibri" w:cs="Calibri"/>
              <w:noProof/>
              <w:kern w:val="0"/>
              <w14:ligatures w14:val="none"/>
            </w:rPr>
          </w:pPr>
          <w:hyperlink w:anchor="_Toc215836459" w:history="1">
            <w:r w:rsidRPr="00D719AB">
              <w:rPr>
                <w:rStyle w:val="Hyperlink"/>
                <w:rFonts w:ascii="Calibri" w:hAnsi="Calibri" w:cs="Calibri"/>
                <w:b/>
                <w:bCs/>
                <w:noProof/>
              </w:rPr>
              <w:t>4.2.3 Waste Management</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_Toc215836459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64</w:t>
            </w:r>
            <w:r w:rsidRPr="00671A33">
              <w:rPr>
                <w:rFonts w:ascii="Calibri" w:hAnsi="Calibri" w:cs="Calibri"/>
                <w:noProof/>
                <w:webHidden/>
              </w:rPr>
              <w:fldChar w:fldCharType="end"/>
            </w:r>
          </w:hyperlink>
        </w:p>
        <w:p w14:paraId="00F465DB" w14:textId="1A91CDD5" w:rsidR="004263CC" w:rsidRPr="00671A33" w:rsidRDefault="004263CC">
          <w:pPr>
            <w:pStyle w:val="TOC3"/>
            <w:tabs>
              <w:tab w:val="right" w:leader="dot" w:pos="9350"/>
            </w:tabs>
            <w:rPr>
              <w:rFonts w:ascii="Calibri" w:eastAsiaTheme="minorEastAsia" w:hAnsi="Calibri" w:cs="Calibri"/>
              <w:noProof/>
              <w:kern w:val="0"/>
              <w14:ligatures w14:val="none"/>
            </w:rPr>
          </w:pPr>
          <w:hyperlink w:anchor="_Toc215836460" w:history="1">
            <w:r w:rsidRPr="00D719AB">
              <w:rPr>
                <w:rStyle w:val="Hyperlink"/>
                <w:rFonts w:ascii="Calibri" w:hAnsi="Calibri" w:cs="Calibri"/>
                <w:b/>
                <w:bCs/>
                <w:noProof/>
              </w:rPr>
              <w:t>4.2.4 Noise</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_Toc215836460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65</w:t>
            </w:r>
            <w:r w:rsidRPr="00671A33">
              <w:rPr>
                <w:rFonts w:ascii="Calibri" w:hAnsi="Calibri" w:cs="Calibri"/>
                <w:noProof/>
                <w:webHidden/>
              </w:rPr>
              <w:fldChar w:fldCharType="end"/>
            </w:r>
          </w:hyperlink>
        </w:p>
        <w:p w14:paraId="3AF43E5A" w14:textId="3C38B91E" w:rsidR="004263CC" w:rsidRPr="00671A33" w:rsidRDefault="004263CC">
          <w:pPr>
            <w:pStyle w:val="TOC3"/>
            <w:tabs>
              <w:tab w:val="right" w:leader="dot" w:pos="9350"/>
            </w:tabs>
            <w:rPr>
              <w:rFonts w:ascii="Calibri" w:eastAsiaTheme="minorEastAsia" w:hAnsi="Calibri" w:cs="Calibri"/>
              <w:noProof/>
              <w:kern w:val="0"/>
              <w14:ligatures w14:val="none"/>
            </w:rPr>
          </w:pPr>
          <w:hyperlink w:anchor="_Toc215836461" w:history="1">
            <w:r w:rsidRPr="00D719AB">
              <w:rPr>
                <w:rStyle w:val="Hyperlink"/>
                <w:rFonts w:ascii="Calibri" w:hAnsi="Calibri" w:cs="Calibri"/>
                <w:b/>
                <w:bCs/>
                <w:noProof/>
              </w:rPr>
              <w:t>4.2.5. Nature Protection</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_Toc215836461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65</w:t>
            </w:r>
            <w:r w:rsidRPr="00671A33">
              <w:rPr>
                <w:rFonts w:ascii="Calibri" w:hAnsi="Calibri" w:cs="Calibri"/>
                <w:noProof/>
                <w:webHidden/>
              </w:rPr>
              <w:fldChar w:fldCharType="end"/>
            </w:r>
          </w:hyperlink>
        </w:p>
        <w:p w14:paraId="4708DA96" w14:textId="5CCBFCCE" w:rsidR="004263CC" w:rsidRPr="00671A33" w:rsidRDefault="004263CC">
          <w:pPr>
            <w:pStyle w:val="TOC3"/>
            <w:tabs>
              <w:tab w:val="right" w:leader="dot" w:pos="9350"/>
            </w:tabs>
            <w:rPr>
              <w:rFonts w:ascii="Calibri" w:eastAsiaTheme="minorEastAsia" w:hAnsi="Calibri" w:cs="Calibri"/>
              <w:noProof/>
              <w:kern w:val="0"/>
              <w14:ligatures w14:val="none"/>
            </w:rPr>
          </w:pPr>
          <w:hyperlink w:anchor="_Toc215836462" w:history="1">
            <w:r w:rsidRPr="00D719AB">
              <w:rPr>
                <w:rStyle w:val="Hyperlink"/>
                <w:rFonts w:ascii="Calibri" w:hAnsi="Calibri" w:cs="Calibri"/>
                <w:b/>
                <w:bCs/>
                <w:noProof/>
              </w:rPr>
              <w:t>4.2.6. Climate Change</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_Toc215836462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75</w:t>
            </w:r>
            <w:r w:rsidRPr="00671A33">
              <w:rPr>
                <w:rFonts w:ascii="Calibri" w:hAnsi="Calibri" w:cs="Calibri"/>
                <w:noProof/>
                <w:webHidden/>
              </w:rPr>
              <w:fldChar w:fldCharType="end"/>
            </w:r>
          </w:hyperlink>
        </w:p>
        <w:p w14:paraId="39B69445" w14:textId="0A22087E"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63" w:history="1">
            <w:r w:rsidRPr="00D719AB">
              <w:rPr>
                <w:rStyle w:val="Hyperlink"/>
                <w:rFonts w:ascii="Calibri" w:hAnsi="Calibri" w:cs="Calibri"/>
                <w:b/>
                <w:bCs/>
                <w:noProof/>
                <w:lang w:val="en-GB" w:eastAsia="en-GB"/>
              </w:rPr>
              <w:t>4.3 Socio-economic Environment</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_Toc215836463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76</w:t>
            </w:r>
            <w:r w:rsidRPr="00671A33">
              <w:rPr>
                <w:rFonts w:ascii="Calibri" w:hAnsi="Calibri" w:cs="Calibri"/>
                <w:noProof/>
                <w:webHidden/>
              </w:rPr>
              <w:fldChar w:fldCharType="end"/>
            </w:r>
          </w:hyperlink>
        </w:p>
        <w:p w14:paraId="2C62E47F" w14:textId="70D7E680" w:rsidR="004263CC" w:rsidRPr="00671A33" w:rsidRDefault="004263CC">
          <w:pPr>
            <w:pStyle w:val="TOC3"/>
            <w:tabs>
              <w:tab w:val="right" w:leader="dot" w:pos="9350"/>
            </w:tabs>
            <w:rPr>
              <w:rFonts w:ascii="Calibri" w:eastAsiaTheme="minorEastAsia" w:hAnsi="Calibri" w:cs="Calibri"/>
              <w:noProof/>
              <w:kern w:val="0"/>
              <w14:ligatures w14:val="none"/>
            </w:rPr>
          </w:pPr>
          <w:hyperlink w:anchor="_Toc215836464" w:history="1">
            <w:r w:rsidRPr="00D719AB">
              <w:rPr>
                <w:rStyle w:val="Hyperlink"/>
                <w:rFonts w:ascii="Calibri" w:hAnsi="Calibri" w:cs="Calibri"/>
                <w:b/>
                <w:bCs/>
                <w:noProof/>
                <w:lang w:eastAsia="en-GB"/>
              </w:rPr>
              <w:t>4.3.1. Demography/Population</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_Toc215836464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76</w:t>
            </w:r>
            <w:r w:rsidRPr="00671A33">
              <w:rPr>
                <w:rFonts w:ascii="Calibri" w:hAnsi="Calibri" w:cs="Calibri"/>
                <w:noProof/>
                <w:webHidden/>
              </w:rPr>
              <w:fldChar w:fldCharType="end"/>
            </w:r>
          </w:hyperlink>
        </w:p>
        <w:p w14:paraId="68E4B646" w14:textId="6C432253" w:rsidR="004263CC" w:rsidRPr="00671A33" w:rsidRDefault="004263CC">
          <w:pPr>
            <w:pStyle w:val="TOC3"/>
            <w:tabs>
              <w:tab w:val="right" w:leader="dot" w:pos="9350"/>
            </w:tabs>
            <w:rPr>
              <w:rFonts w:ascii="Calibri" w:eastAsiaTheme="minorEastAsia" w:hAnsi="Calibri" w:cs="Calibri"/>
              <w:noProof/>
              <w:kern w:val="0"/>
              <w14:ligatures w14:val="none"/>
            </w:rPr>
          </w:pPr>
          <w:hyperlink w:anchor="_Toc215836465" w:history="1">
            <w:r w:rsidRPr="00D719AB">
              <w:rPr>
                <w:rStyle w:val="Hyperlink"/>
                <w:rFonts w:ascii="Calibri" w:hAnsi="Calibri" w:cs="Calibri"/>
                <w:b/>
                <w:bCs/>
                <w:noProof/>
                <w:lang w:eastAsia="en-GB"/>
              </w:rPr>
              <w:t>4.3.2. Economy</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_Toc215836465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79</w:t>
            </w:r>
            <w:r w:rsidRPr="00671A33">
              <w:rPr>
                <w:rFonts w:ascii="Calibri" w:hAnsi="Calibri" w:cs="Calibri"/>
                <w:noProof/>
                <w:webHidden/>
              </w:rPr>
              <w:fldChar w:fldCharType="end"/>
            </w:r>
          </w:hyperlink>
        </w:p>
        <w:p w14:paraId="293188FA" w14:textId="5C62D867" w:rsidR="004263CC" w:rsidRPr="00671A33" w:rsidRDefault="004263CC">
          <w:pPr>
            <w:pStyle w:val="TOC3"/>
            <w:tabs>
              <w:tab w:val="right" w:leader="dot" w:pos="9350"/>
            </w:tabs>
            <w:rPr>
              <w:rFonts w:ascii="Calibri" w:eastAsiaTheme="minorEastAsia" w:hAnsi="Calibri" w:cs="Calibri"/>
              <w:noProof/>
              <w:kern w:val="0"/>
              <w14:ligatures w14:val="none"/>
            </w:rPr>
          </w:pPr>
          <w:hyperlink w:anchor="_Toc215836466" w:history="1">
            <w:r w:rsidRPr="00D719AB">
              <w:rPr>
                <w:rStyle w:val="Hyperlink"/>
                <w:rFonts w:ascii="Calibri" w:hAnsi="Calibri" w:cs="Calibri"/>
                <w:b/>
                <w:bCs/>
                <w:noProof/>
                <w:lang w:eastAsia="en-GB"/>
              </w:rPr>
              <w:t>4.3.3. Labor market and employment</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_Toc215836466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85</w:t>
            </w:r>
            <w:r w:rsidRPr="00671A33">
              <w:rPr>
                <w:rFonts w:ascii="Calibri" w:hAnsi="Calibri" w:cs="Calibri"/>
                <w:noProof/>
                <w:webHidden/>
              </w:rPr>
              <w:fldChar w:fldCharType="end"/>
            </w:r>
          </w:hyperlink>
        </w:p>
        <w:p w14:paraId="6C60A7B9" w14:textId="3C9F21F5" w:rsidR="004263CC" w:rsidRPr="00671A33" w:rsidRDefault="004263CC">
          <w:pPr>
            <w:pStyle w:val="TOC3"/>
            <w:tabs>
              <w:tab w:val="right" w:leader="dot" w:pos="9350"/>
            </w:tabs>
            <w:rPr>
              <w:rFonts w:ascii="Calibri" w:eastAsiaTheme="minorEastAsia" w:hAnsi="Calibri" w:cs="Calibri"/>
              <w:noProof/>
              <w:kern w:val="0"/>
              <w14:ligatures w14:val="none"/>
            </w:rPr>
          </w:pPr>
          <w:hyperlink w:anchor="_Toc215836467" w:history="1">
            <w:r w:rsidRPr="00D719AB">
              <w:rPr>
                <w:rStyle w:val="Hyperlink"/>
                <w:rFonts w:ascii="Calibri" w:hAnsi="Calibri" w:cs="Calibri"/>
                <w:b/>
                <w:bCs/>
                <w:noProof/>
                <w:lang w:eastAsia="en-GB"/>
              </w:rPr>
              <w:t>4.3.4. Social policy</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_Toc215836467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88</w:t>
            </w:r>
            <w:r w:rsidRPr="00671A33">
              <w:rPr>
                <w:rFonts w:ascii="Calibri" w:hAnsi="Calibri" w:cs="Calibri"/>
                <w:noProof/>
                <w:webHidden/>
              </w:rPr>
              <w:fldChar w:fldCharType="end"/>
            </w:r>
          </w:hyperlink>
        </w:p>
        <w:p w14:paraId="530F5A4B" w14:textId="0F41CAB8" w:rsidR="004263CC" w:rsidRPr="00671A33" w:rsidRDefault="004263CC">
          <w:pPr>
            <w:pStyle w:val="TOC3"/>
            <w:tabs>
              <w:tab w:val="right" w:leader="dot" w:pos="9350"/>
            </w:tabs>
            <w:rPr>
              <w:rFonts w:ascii="Calibri" w:eastAsiaTheme="minorEastAsia" w:hAnsi="Calibri" w:cs="Calibri"/>
              <w:noProof/>
              <w:kern w:val="0"/>
              <w14:ligatures w14:val="none"/>
            </w:rPr>
          </w:pPr>
          <w:hyperlink w:anchor="_Toc215836468" w:history="1">
            <w:r w:rsidRPr="00D719AB">
              <w:rPr>
                <w:rStyle w:val="Hyperlink"/>
                <w:rFonts w:ascii="Calibri" w:hAnsi="Calibri" w:cs="Calibri"/>
                <w:b/>
                <w:bCs/>
                <w:noProof/>
                <w:lang w:eastAsia="en-GB"/>
              </w:rPr>
              <w:t>4.3.5. Healthcare policy</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_Toc215836468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90</w:t>
            </w:r>
            <w:r w:rsidRPr="00671A33">
              <w:rPr>
                <w:rFonts w:ascii="Calibri" w:hAnsi="Calibri" w:cs="Calibri"/>
                <w:noProof/>
                <w:webHidden/>
              </w:rPr>
              <w:fldChar w:fldCharType="end"/>
            </w:r>
          </w:hyperlink>
        </w:p>
        <w:p w14:paraId="0F07D347" w14:textId="280861E6" w:rsidR="004263CC" w:rsidRPr="00671A33" w:rsidRDefault="004263CC">
          <w:pPr>
            <w:pStyle w:val="TOC3"/>
            <w:tabs>
              <w:tab w:val="right" w:leader="dot" w:pos="9350"/>
            </w:tabs>
            <w:rPr>
              <w:rFonts w:ascii="Calibri" w:eastAsiaTheme="minorEastAsia" w:hAnsi="Calibri" w:cs="Calibri"/>
              <w:noProof/>
              <w:kern w:val="0"/>
              <w14:ligatures w14:val="none"/>
            </w:rPr>
          </w:pPr>
          <w:hyperlink w:anchor="_Toc215836469" w:history="1">
            <w:r w:rsidRPr="00D719AB">
              <w:rPr>
                <w:rStyle w:val="Hyperlink"/>
                <w:rFonts w:ascii="Calibri" w:hAnsi="Calibri" w:cs="Calibri"/>
                <w:b/>
                <w:bCs/>
                <w:noProof/>
                <w:lang w:eastAsia="en-GB"/>
              </w:rPr>
              <w:t>4.3. 6. Poverty</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_Toc215836469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90</w:t>
            </w:r>
            <w:r w:rsidRPr="00671A33">
              <w:rPr>
                <w:rFonts w:ascii="Calibri" w:hAnsi="Calibri" w:cs="Calibri"/>
                <w:noProof/>
                <w:webHidden/>
              </w:rPr>
              <w:fldChar w:fldCharType="end"/>
            </w:r>
          </w:hyperlink>
        </w:p>
        <w:p w14:paraId="3A411114" w14:textId="5C66E567" w:rsidR="004263CC" w:rsidRPr="00671A33" w:rsidRDefault="004263CC">
          <w:pPr>
            <w:pStyle w:val="TOC1"/>
            <w:tabs>
              <w:tab w:val="right" w:leader="dot" w:pos="9350"/>
            </w:tabs>
            <w:rPr>
              <w:rFonts w:ascii="Calibri" w:eastAsiaTheme="minorEastAsia" w:hAnsi="Calibri" w:cs="Calibri"/>
              <w:noProof/>
              <w:kern w:val="0"/>
              <w14:ligatures w14:val="none"/>
            </w:rPr>
          </w:pPr>
          <w:hyperlink w:anchor="_Toc215836470" w:history="1">
            <w:r w:rsidRPr="00D719AB">
              <w:rPr>
                <w:rStyle w:val="Hyperlink"/>
                <w:rFonts w:ascii="Calibri" w:hAnsi="Calibri" w:cs="Calibri"/>
                <w:b/>
                <w:bCs/>
                <w:noProof/>
              </w:rPr>
              <w:t>5. Analysis of Alternatives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_Toc215836470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92</w:t>
            </w:r>
            <w:r w:rsidRPr="00671A33">
              <w:rPr>
                <w:rFonts w:ascii="Calibri" w:hAnsi="Calibri" w:cs="Calibri"/>
                <w:noProof/>
                <w:webHidden/>
              </w:rPr>
              <w:fldChar w:fldCharType="end"/>
            </w:r>
          </w:hyperlink>
        </w:p>
        <w:p w14:paraId="6D38EE46" w14:textId="30F46170"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71" w:history="1">
            <w:r w:rsidRPr="00D719AB">
              <w:rPr>
                <w:rStyle w:val="Hyperlink"/>
                <w:rFonts w:ascii="Calibri" w:hAnsi="Calibri" w:cs="Calibri"/>
                <w:b/>
                <w:bCs/>
                <w:noProof/>
                <w:lang w:eastAsia="en-GB"/>
              </w:rPr>
              <w:t>5.1 Do-Nothing / ‘Without Project’ Option</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_Toc215836471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92</w:t>
            </w:r>
            <w:r w:rsidRPr="00671A33">
              <w:rPr>
                <w:rFonts w:ascii="Calibri" w:hAnsi="Calibri" w:cs="Calibri"/>
                <w:noProof/>
                <w:webHidden/>
              </w:rPr>
              <w:fldChar w:fldCharType="end"/>
            </w:r>
          </w:hyperlink>
        </w:p>
        <w:p w14:paraId="3C19F49B" w14:textId="365440D1"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72" w:history="1">
            <w:r w:rsidRPr="00D719AB">
              <w:rPr>
                <w:rStyle w:val="Hyperlink"/>
                <w:rFonts w:ascii="Calibri" w:hAnsi="Calibri" w:cs="Calibri"/>
                <w:b/>
                <w:bCs/>
                <w:noProof/>
                <w:lang w:eastAsia="en-GB"/>
              </w:rPr>
              <w:t>5.2 Technological Option</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_Toc215836472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92</w:t>
            </w:r>
            <w:r w:rsidRPr="00671A33">
              <w:rPr>
                <w:rFonts w:ascii="Calibri" w:hAnsi="Calibri" w:cs="Calibri"/>
                <w:noProof/>
                <w:webHidden/>
              </w:rPr>
              <w:fldChar w:fldCharType="end"/>
            </w:r>
          </w:hyperlink>
        </w:p>
        <w:p w14:paraId="4AC9BDD8" w14:textId="24A10C4D"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73" w:history="1">
            <w:r w:rsidRPr="00D719AB">
              <w:rPr>
                <w:rStyle w:val="Hyperlink"/>
                <w:rFonts w:ascii="Calibri" w:hAnsi="Calibri" w:cs="Calibri"/>
                <w:b/>
                <w:bCs/>
                <w:noProof/>
                <w:lang w:eastAsia="en-GB"/>
              </w:rPr>
              <w:t>5.3 Circular Economy vs wastes Option</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_Toc215836473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93</w:t>
            </w:r>
            <w:r w:rsidRPr="00671A33">
              <w:rPr>
                <w:rFonts w:ascii="Calibri" w:hAnsi="Calibri" w:cs="Calibri"/>
                <w:noProof/>
                <w:webHidden/>
              </w:rPr>
              <w:fldChar w:fldCharType="end"/>
            </w:r>
          </w:hyperlink>
        </w:p>
        <w:p w14:paraId="3884D1A6" w14:textId="525C4D3E"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74" w:history="1">
            <w:r w:rsidRPr="00D719AB">
              <w:rPr>
                <w:rStyle w:val="Hyperlink"/>
                <w:rFonts w:ascii="Calibri" w:hAnsi="Calibri" w:cs="Calibri"/>
                <w:b/>
                <w:bCs/>
                <w:noProof/>
                <w:lang w:eastAsia="en-GB"/>
              </w:rPr>
              <w:t>5.4 Market-based mechanisms: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_Toc215836474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93</w:t>
            </w:r>
            <w:r w:rsidRPr="00671A33">
              <w:rPr>
                <w:rFonts w:ascii="Calibri" w:hAnsi="Calibri" w:cs="Calibri"/>
                <w:noProof/>
                <w:webHidden/>
              </w:rPr>
              <w:fldChar w:fldCharType="end"/>
            </w:r>
          </w:hyperlink>
        </w:p>
        <w:p w14:paraId="5A6BA066" w14:textId="7A4B9A78" w:rsidR="004263CC" w:rsidRPr="00671A33" w:rsidRDefault="004263CC">
          <w:pPr>
            <w:pStyle w:val="TOC1"/>
            <w:tabs>
              <w:tab w:val="right" w:leader="dot" w:pos="9350"/>
            </w:tabs>
            <w:rPr>
              <w:rFonts w:ascii="Calibri" w:eastAsiaTheme="minorEastAsia" w:hAnsi="Calibri" w:cs="Calibri"/>
              <w:noProof/>
              <w:kern w:val="0"/>
              <w14:ligatures w14:val="none"/>
            </w:rPr>
          </w:pPr>
          <w:hyperlink w:anchor="_Toc215836475" w:history="1">
            <w:r w:rsidRPr="00D719AB">
              <w:rPr>
                <w:rStyle w:val="Hyperlink"/>
                <w:rFonts w:ascii="Calibri" w:hAnsi="Calibri" w:cs="Calibri"/>
                <w:b/>
                <w:bCs/>
                <w:noProof/>
              </w:rPr>
              <w:t>6.Potential Environmental and Social Risk Impacts and Standard Mitigation Measures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_Toc215836475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94</w:t>
            </w:r>
            <w:r w:rsidRPr="00671A33">
              <w:rPr>
                <w:rFonts w:ascii="Calibri" w:hAnsi="Calibri" w:cs="Calibri"/>
                <w:noProof/>
                <w:webHidden/>
              </w:rPr>
              <w:fldChar w:fldCharType="end"/>
            </w:r>
          </w:hyperlink>
        </w:p>
        <w:p w14:paraId="6DF553C0" w14:textId="522F776C"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76" w:history="1">
            <w:r w:rsidRPr="00D719AB">
              <w:rPr>
                <w:rStyle w:val="Hyperlink"/>
                <w:rFonts w:ascii="Calibri" w:hAnsi="Calibri" w:cs="Calibri"/>
                <w:b/>
                <w:bCs/>
                <w:noProof/>
              </w:rPr>
              <w:t>6.1 Project Activities with Potential Environmental and Social Risks and Impacts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_Toc215836476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94</w:t>
            </w:r>
            <w:r w:rsidRPr="00671A33">
              <w:rPr>
                <w:rFonts w:ascii="Calibri" w:hAnsi="Calibri" w:cs="Calibri"/>
                <w:noProof/>
                <w:webHidden/>
              </w:rPr>
              <w:fldChar w:fldCharType="end"/>
            </w:r>
          </w:hyperlink>
        </w:p>
        <w:p w14:paraId="779ADFC3" w14:textId="4BCCA741" w:rsidR="004263CC" w:rsidRPr="00671A33" w:rsidRDefault="004263CC">
          <w:pPr>
            <w:pStyle w:val="TOC3"/>
            <w:tabs>
              <w:tab w:val="right" w:leader="dot" w:pos="9350"/>
            </w:tabs>
            <w:rPr>
              <w:rFonts w:ascii="Calibri" w:eastAsiaTheme="minorEastAsia" w:hAnsi="Calibri" w:cs="Calibri"/>
              <w:noProof/>
              <w:kern w:val="0"/>
              <w14:ligatures w14:val="none"/>
            </w:rPr>
          </w:pPr>
          <w:hyperlink w:anchor="_Toc215836477" w:history="1">
            <w:r w:rsidRPr="00D719AB">
              <w:rPr>
                <w:rStyle w:val="Hyperlink"/>
                <w:rFonts w:ascii="Calibri" w:hAnsi="Calibri" w:cs="Calibri"/>
                <w:b/>
                <w:bCs/>
                <w:noProof/>
              </w:rPr>
              <w:t>6.1.1 Potential Positive Impacts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_Toc215836477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94</w:t>
            </w:r>
            <w:r w:rsidRPr="00671A33">
              <w:rPr>
                <w:rFonts w:ascii="Calibri" w:hAnsi="Calibri" w:cs="Calibri"/>
                <w:noProof/>
                <w:webHidden/>
              </w:rPr>
              <w:fldChar w:fldCharType="end"/>
            </w:r>
          </w:hyperlink>
        </w:p>
        <w:p w14:paraId="0B873527" w14:textId="01C76411" w:rsidR="004263CC" w:rsidRPr="00671A33" w:rsidRDefault="004263CC">
          <w:pPr>
            <w:pStyle w:val="TOC3"/>
            <w:tabs>
              <w:tab w:val="right" w:leader="dot" w:pos="9350"/>
            </w:tabs>
            <w:rPr>
              <w:rFonts w:ascii="Calibri" w:eastAsiaTheme="minorEastAsia" w:hAnsi="Calibri" w:cs="Calibri"/>
              <w:noProof/>
              <w:kern w:val="0"/>
              <w14:ligatures w14:val="none"/>
            </w:rPr>
          </w:pPr>
          <w:hyperlink w:anchor="_Toc215836478" w:history="1">
            <w:r w:rsidRPr="00D719AB">
              <w:rPr>
                <w:rStyle w:val="Hyperlink"/>
                <w:rFonts w:ascii="Calibri" w:eastAsia="Times New Roman" w:hAnsi="Calibri" w:cs="Calibri"/>
                <w:b/>
                <w:bCs/>
                <w:noProof/>
              </w:rPr>
              <w:t xml:space="preserve">6.1.2. Overview of Environmental Risks and Mitigation Measures in </w:t>
            </w:r>
            <w:r w:rsidRPr="00D719AB">
              <w:rPr>
                <w:rStyle w:val="Hyperlink"/>
                <w:rFonts w:ascii="Calibri" w:hAnsi="Calibri" w:cs="Calibri"/>
                <w:noProof/>
              </w:rPr>
              <w:t>Planning and design phase, Implementation phase and Operational phase</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_Toc215836478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102</w:t>
            </w:r>
            <w:r w:rsidRPr="00671A33">
              <w:rPr>
                <w:rFonts w:ascii="Calibri" w:hAnsi="Calibri" w:cs="Calibri"/>
                <w:noProof/>
                <w:webHidden/>
              </w:rPr>
              <w:fldChar w:fldCharType="end"/>
            </w:r>
          </w:hyperlink>
        </w:p>
        <w:p w14:paraId="5D0ECFA4" w14:textId="5EC4811E" w:rsidR="004263CC" w:rsidRPr="00671A33" w:rsidRDefault="004263CC">
          <w:pPr>
            <w:pStyle w:val="TOC3"/>
            <w:tabs>
              <w:tab w:val="right" w:leader="dot" w:pos="9350"/>
            </w:tabs>
            <w:rPr>
              <w:rFonts w:ascii="Calibri" w:eastAsiaTheme="minorEastAsia" w:hAnsi="Calibri" w:cs="Calibri"/>
              <w:noProof/>
              <w:kern w:val="0"/>
              <w14:ligatures w14:val="none"/>
            </w:rPr>
          </w:pPr>
          <w:hyperlink w:anchor="_Toc215836479" w:history="1">
            <w:r w:rsidRPr="00D719AB">
              <w:rPr>
                <w:rStyle w:val="Hyperlink"/>
                <w:rFonts w:ascii="Calibri" w:hAnsi="Calibri" w:cs="Calibri"/>
                <w:b/>
                <w:bCs/>
                <w:noProof/>
              </w:rPr>
              <w:t>6.1.3 Special Assistance for Vulnerable PAPs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_Toc215836479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109</w:t>
            </w:r>
            <w:r w:rsidRPr="00671A33">
              <w:rPr>
                <w:rFonts w:ascii="Calibri" w:hAnsi="Calibri" w:cs="Calibri"/>
                <w:noProof/>
                <w:webHidden/>
              </w:rPr>
              <w:fldChar w:fldCharType="end"/>
            </w:r>
          </w:hyperlink>
        </w:p>
        <w:p w14:paraId="1C40A271" w14:textId="3E9E3D3C"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80" w:history="1">
            <w:r w:rsidRPr="00D719AB">
              <w:rPr>
                <w:rStyle w:val="Hyperlink"/>
                <w:rFonts w:ascii="Calibri" w:hAnsi="Calibri" w:cs="Calibri"/>
                <w:b/>
                <w:bCs/>
                <w:noProof/>
              </w:rPr>
              <w:t>6.2 Special Assistance for Vulnerable PAPs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_Toc215836480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110</w:t>
            </w:r>
            <w:r w:rsidRPr="00671A33">
              <w:rPr>
                <w:rFonts w:ascii="Calibri" w:hAnsi="Calibri" w:cs="Calibri"/>
                <w:noProof/>
                <w:webHidden/>
              </w:rPr>
              <w:fldChar w:fldCharType="end"/>
            </w:r>
          </w:hyperlink>
        </w:p>
        <w:p w14:paraId="76A4970C" w14:textId="4BF8EEE1" w:rsidR="004263CC" w:rsidRPr="00671A33" w:rsidRDefault="004263CC">
          <w:pPr>
            <w:pStyle w:val="TOC1"/>
            <w:tabs>
              <w:tab w:val="right" w:leader="dot" w:pos="9350"/>
            </w:tabs>
            <w:rPr>
              <w:rFonts w:ascii="Calibri" w:eastAsiaTheme="minorEastAsia" w:hAnsi="Calibri" w:cs="Calibri"/>
              <w:noProof/>
              <w:kern w:val="0"/>
              <w14:ligatures w14:val="none"/>
            </w:rPr>
          </w:pPr>
          <w:hyperlink w:anchor="_Toc215836481" w:history="1">
            <w:r w:rsidRPr="00D719AB">
              <w:rPr>
                <w:rStyle w:val="Hyperlink"/>
                <w:rFonts w:ascii="Calibri" w:hAnsi="Calibri" w:cs="Calibri"/>
                <w:b/>
                <w:bCs/>
                <w:noProof/>
              </w:rPr>
              <w:t>7. PROJECT IMPLEMENTATION SET-UP</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_Toc215836481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111</w:t>
            </w:r>
            <w:r w:rsidRPr="00671A33">
              <w:rPr>
                <w:rFonts w:ascii="Calibri" w:hAnsi="Calibri" w:cs="Calibri"/>
                <w:noProof/>
                <w:webHidden/>
              </w:rPr>
              <w:fldChar w:fldCharType="end"/>
            </w:r>
          </w:hyperlink>
        </w:p>
        <w:p w14:paraId="2343AAEF" w14:textId="2F73D1B1" w:rsidR="004263CC" w:rsidRPr="00671A33" w:rsidRDefault="004263CC">
          <w:pPr>
            <w:pStyle w:val="TOC1"/>
            <w:tabs>
              <w:tab w:val="right" w:leader="dot" w:pos="9350"/>
            </w:tabs>
            <w:rPr>
              <w:rFonts w:ascii="Calibri" w:eastAsiaTheme="minorEastAsia" w:hAnsi="Calibri" w:cs="Calibri"/>
              <w:noProof/>
              <w:kern w:val="0"/>
              <w14:ligatures w14:val="none"/>
            </w:rPr>
          </w:pPr>
          <w:hyperlink w:anchor="_Toc215836482" w:history="1">
            <w:r w:rsidRPr="00D719AB">
              <w:rPr>
                <w:rStyle w:val="Hyperlink"/>
                <w:rFonts w:ascii="Calibri" w:hAnsi="Calibri" w:cs="Calibri"/>
                <w:b/>
                <w:bCs/>
                <w:noProof/>
              </w:rPr>
              <w:t>8.Environmental and Social Monitoring</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_Toc215836482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111</w:t>
            </w:r>
            <w:r w:rsidRPr="00671A33">
              <w:rPr>
                <w:rFonts w:ascii="Calibri" w:hAnsi="Calibri" w:cs="Calibri"/>
                <w:noProof/>
                <w:webHidden/>
              </w:rPr>
              <w:fldChar w:fldCharType="end"/>
            </w:r>
          </w:hyperlink>
        </w:p>
        <w:p w14:paraId="76016B29" w14:textId="37B01699"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83" w:history="1">
            <w:r w:rsidRPr="00D719AB">
              <w:rPr>
                <w:rStyle w:val="Hyperlink"/>
                <w:rFonts w:ascii="Calibri" w:hAnsi="Calibri" w:cs="Calibri"/>
                <w:b/>
                <w:bCs/>
                <w:noProof/>
              </w:rPr>
              <w:t>8.1Environmental and Social Management Procedures and Implementation Arrangements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_Toc215836483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114</w:t>
            </w:r>
            <w:r w:rsidRPr="00671A33">
              <w:rPr>
                <w:rFonts w:ascii="Calibri" w:hAnsi="Calibri" w:cs="Calibri"/>
                <w:noProof/>
                <w:webHidden/>
              </w:rPr>
              <w:fldChar w:fldCharType="end"/>
            </w:r>
          </w:hyperlink>
        </w:p>
        <w:p w14:paraId="2F790A04" w14:textId="77C9EC08"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84" w:history="1">
            <w:r w:rsidRPr="00D719AB">
              <w:rPr>
                <w:rStyle w:val="Hyperlink"/>
                <w:rFonts w:ascii="Calibri" w:hAnsi="Calibri" w:cs="Calibri"/>
                <w:b/>
                <w:bCs/>
                <w:noProof/>
              </w:rPr>
              <w:t>8.2 Proposed Training and Capacity Building</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_Toc215836484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115</w:t>
            </w:r>
            <w:r w:rsidRPr="00671A33">
              <w:rPr>
                <w:rFonts w:ascii="Calibri" w:hAnsi="Calibri" w:cs="Calibri"/>
                <w:noProof/>
                <w:webHidden/>
              </w:rPr>
              <w:fldChar w:fldCharType="end"/>
            </w:r>
          </w:hyperlink>
        </w:p>
        <w:p w14:paraId="51821AB0" w14:textId="10D73D68" w:rsidR="004263CC" w:rsidRPr="00671A33" w:rsidRDefault="004263CC">
          <w:pPr>
            <w:pStyle w:val="TOC3"/>
            <w:tabs>
              <w:tab w:val="right" w:leader="dot" w:pos="9350"/>
            </w:tabs>
            <w:rPr>
              <w:rFonts w:ascii="Calibri" w:eastAsiaTheme="minorEastAsia" w:hAnsi="Calibri" w:cs="Calibri"/>
              <w:noProof/>
              <w:kern w:val="0"/>
              <w14:ligatures w14:val="none"/>
            </w:rPr>
          </w:pPr>
          <w:hyperlink w:anchor="_Toc215836485" w:history="1">
            <w:r w:rsidRPr="00D719AB">
              <w:rPr>
                <w:rStyle w:val="Hyperlink"/>
                <w:rFonts w:ascii="Calibri" w:hAnsi="Calibri" w:cs="Calibri"/>
                <w:b/>
                <w:bCs/>
                <w:noProof/>
              </w:rPr>
              <w:t>8.2.1 Capacity Assessment</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_Toc215836485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115</w:t>
            </w:r>
            <w:r w:rsidRPr="00671A33">
              <w:rPr>
                <w:rFonts w:ascii="Calibri" w:hAnsi="Calibri" w:cs="Calibri"/>
                <w:noProof/>
                <w:webHidden/>
              </w:rPr>
              <w:fldChar w:fldCharType="end"/>
            </w:r>
          </w:hyperlink>
        </w:p>
        <w:p w14:paraId="0746A69C" w14:textId="2040FBB5"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86" w:history="1">
            <w:r w:rsidRPr="00D719AB">
              <w:rPr>
                <w:rStyle w:val="Hyperlink"/>
                <w:rFonts w:ascii="Calibri" w:hAnsi="Calibri" w:cs="Calibri"/>
                <w:b/>
                <w:bCs/>
                <w:noProof/>
              </w:rPr>
              <w:t>8.3 Estimated Budget</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_Toc215836486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118</w:t>
            </w:r>
            <w:r w:rsidRPr="00671A33">
              <w:rPr>
                <w:rFonts w:ascii="Calibri" w:hAnsi="Calibri" w:cs="Calibri"/>
                <w:noProof/>
                <w:webHidden/>
              </w:rPr>
              <w:fldChar w:fldCharType="end"/>
            </w:r>
          </w:hyperlink>
        </w:p>
        <w:p w14:paraId="3C726BE4" w14:textId="5E946B46" w:rsidR="004263CC" w:rsidRPr="00671A33" w:rsidRDefault="004263CC">
          <w:pPr>
            <w:pStyle w:val="TOC1"/>
            <w:tabs>
              <w:tab w:val="right" w:leader="dot" w:pos="9350"/>
            </w:tabs>
            <w:rPr>
              <w:rFonts w:ascii="Calibri" w:eastAsiaTheme="minorEastAsia" w:hAnsi="Calibri" w:cs="Calibri"/>
              <w:noProof/>
              <w:kern w:val="0"/>
              <w14:ligatures w14:val="none"/>
            </w:rPr>
          </w:pPr>
          <w:hyperlink w:anchor="_Toc215836487" w:history="1">
            <w:r w:rsidRPr="00D719AB">
              <w:rPr>
                <w:rStyle w:val="Hyperlink"/>
                <w:rFonts w:ascii="Calibri" w:hAnsi="Calibri" w:cs="Calibri"/>
                <w:noProof/>
              </w:rPr>
              <w:t>9.Stakeholder Engagement, Disclosure, and Consultations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_Toc215836487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119</w:t>
            </w:r>
            <w:r w:rsidRPr="00671A33">
              <w:rPr>
                <w:rFonts w:ascii="Calibri" w:hAnsi="Calibri" w:cs="Calibri"/>
                <w:noProof/>
                <w:webHidden/>
              </w:rPr>
              <w:fldChar w:fldCharType="end"/>
            </w:r>
          </w:hyperlink>
        </w:p>
        <w:p w14:paraId="0CA1CCAB" w14:textId="1A92E332" w:rsidR="004263CC" w:rsidRPr="00671A33" w:rsidRDefault="004263CC">
          <w:pPr>
            <w:pStyle w:val="TOC1"/>
            <w:tabs>
              <w:tab w:val="right" w:leader="dot" w:pos="9350"/>
            </w:tabs>
            <w:rPr>
              <w:rFonts w:ascii="Calibri" w:eastAsiaTheme="minorEastAsia" w:hAnsi="Calibri" w:cs="Calibri"/>
              <w:noProof/>
              <w:kern w:val="0"/>
              <w14:ligatures w14:val="none"/>
            </w:rPr>
          </w:pPr>
          <w:hyperlink w:anchor="_Toc215836488" w:history="1">
            <w:r w:rsidRPr="00671A33">
              <w:rPr>
                <w:rStyle w:val="Hyperlink"/>
                <w:rFonts w:ascii="Calibri" w:hAnsi="Calibri" w:cs="Calibri"/>
                <w:b/>
                <w:bCs/>
                <w:noProof/>
              </w:rPr>
              <w:t>APPENDICES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_Toc215836488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122</w:t>
            </w:r>
            <w:r w:rsidRPr="00671A33">
              <w:rPr>
                <w:rFonts w:ascii="Calibri" w:hAnsi="Calibri" w:cs="Calibri"/>
                <w:noProof/>
                <w:webHidden/>
              </w:rPr>
              <w:fldChar w:fldCharType="end"/>
            </w:r>
          </w:hyperlink>
        </w:p>
        <w:p w14:paraId="3635707F" w14:textId="1E4EE8F5"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89" w:history="1">
            <w:r w:rsidRPr="00D719AB">
              <w:rPr>
                <w:rStyle w:val="Hyperlink"/>
                <w:rFonts w:ascii="Calibri" w:hAnsi="Calibri" w:cs="Calibri"/>
                <w:b/>
                <w:bCs/>
                <w:noProof/>
              </w:rPr>
              <w:t>Appendix 1: National ESIA Procedure</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_Toc215836489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122</w:t>
            </w:r>
            <w:r w:rsidRPr="00671A33">
              <w:rPr>
                <w:rFonts w:ascii="Calibri" w:hAnsi="Calibri" w:cs="Calibri"/>
                <w:noProof/>
                <w:webHidden/>
              </w:rPr>
              <w:fldChar w:fldCharType="end"/>
            </w:r>
          </w:hyperlink>
        </w:p>
        <w:p w14:paraId="3B2990B4" w14:textId="21F655BF"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90" w:history="1">
            <w:r w:rsidRPr="00D719AB">
              <w:rPr>
                <w:rStyle w:val="Hyperlink"/>
                <w:rFonts w:ascii="Calibri" w:hAnsi="Calibri" w:cs="Calibri"/>
                <w:b/>
                <w:bCs/>
                <w:noProof/>
              </w:rPr>
              <w:t>Appendix 3. Environmental and Social Screening Form</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_Toc215836490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126</w:t>
            </w:r>
            <w:r w:rsidRPr="00671A33">
              <w:rPr>
                <w:rFonts w:ascii="Calibri" w:hAnsi="Calibri" w:cs="Calibri"/>
                <w:noProof/>
                <w:webHidden/>
              </w:rPr>
              <w:fldChar w:fldCharType="end"/>
            </w:r>
          </w:hyperlink>
        </w:p>
        <w:p w14:paraId="44A117B1" w14:textId="574C467D"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91" w:history="1">
            <w:r w:rsidRPr="00D719AB">
              <w:rPr>
                <w:rStyle w:val="Hyperlink"/>
                <w:rFonts w:ascii="Calibri" w:hAnsi="Calibri" w:cs="Calibri"/>
                <w:b/>
                <w:bCs/>
                <w:noProof/>
              </w:rPr>
              <w:t>Appendix 4: ESIA Report Template</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_Toc215836491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135</w:t>
            </w:r>
            <w:r w:rsidRPr="00671A33">
              <w:rPr>
                <w:rFonts w:ascii="Calibri" w:hAnsi="Calibri" w:cs="Calibri"/>
                <w:noProof/>
                <w:webHidden/>
              </w:rPr>
              <w:fldChar w:fldCharType="end"/>
            </w:r>
          </w:hyperlink>
        </w:p>
        <w:p w14:paraId="7316B405" w14:textId="6B1A4544"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92" w:history="1">
            <w:r w:rsidRPr="00D719AB">
              <w:rPr>
                <w:rStyle w:val="Hyperlink"/>
                <w:rFonts w:ascii="Calibri" w:hAnsi="Calibri" w:cs="Calibri"/>
                <w:b/>
                <w:bCs/>
                <w:noProof/>
              </w:rPr>
              <w:t>Appendix 5. Environmental and Social Code of Practices (ESCOP)</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_Toc215836492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139</w:t>
            </w:r>
            <w:r w:rsidRPr="00671A33">
              <w:rPr>
                <w:rFonts w:ascii="Calibri" w:hAnsi="Calibri" w:cs="Calibri"/>
                <w:noProof/>
                <w:webHidden/>
              </w:rPr>
              <w:fldChar w:fldCharType="end"/>
            </w:r>
          </w:hyperlink>
        </w:p>
        <w:p w14:paraId="49051209" w14:textId="4AA33072"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93" w:history="1">
            <w:r w:rsidRPr="00D719AB">
              <w:rPr>
                <w:rStyle w:val="Hyperlink"/>
                <w:rFonts w:ascii="Calibri" w:hAnsi="Calibri" w:cs="Calibri"/>
                <w:b/>
                <w:bCs/>
                <w:noProof/>
              </w:rPr>
              <w:t>Appendix 6. Environmental and Social Management Plan (ESMP) Template</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_Toc215836493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148</w:t>
            </w:r>
            <w:r w:rsidRPr="00671A33">
              <w:rPr>
                <w:rFonts w:ascii="Calibri" w:hAnsi="Calibri" w:cs="Calibri"/>
                <w:noProof/>
                <w:webHidden/>
              </w:rPr>
              <w:fldChar w:fldCharType="end"/>
            </w:r>
          </w:hyperlink>
        </w:p>
        <w:p w14:paraId="6291C499" w14:textId="12705F74"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94" w:history="1">
            <w:r w:rsidRPr="00D719AB">
              <w:rPr>
                <w:rStyle w:val="Hyperlink"/>
                <w:rFonts w:ascii="Calibri" w:hAnsi="Calibri" w:cs="Calibri"/>
                <w:b/>
                <w:bCs/>
                <w:noProof/>
              </w:rPr>
              <w:t>Appendix 7: Indicative Outline- Forest and Biodiversity Management Plan (BMP)</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_Toc215836494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150</w:t>
            </w:r>
            <w:r w:rsidRPr="00671A33">
              <w:rPr>
                <w:rFonts w:ascii="Calibri" w:hAnsi="Calibri" w:cs="Calibri"/>
                <w:noProof/>
                <w:webHidden/>
              </w:rPr>
              <w:fldChar w:fldCharType="end"/>
            </w:r>
          </w:hyperlink>
        </w:p>
        <w:p w14:paraId="0D301FEA" w14:textId="5A7DC3EA"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95" w:history="1">
            <w:r w:rsidRPr="00D719AB">
              <w:rPr>
                <w:rStyle w:val="Hyperlink"/>
                <w:rFonts w:ascii="Calibri" w:hAnsi="Calibri" w:cs="Calibri"/>
                <w:b/>
                <w:bCs/>
                <w:noProof/>
              </w:rPr>
              <w:t>Appendix 10: Screening Form for Land Acquisition and Resettlement</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_Toc215836495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154</w:t>
            </w:r>
            <w:r w:rsidRPr="00671A33">
              <w:rPr>
                <w:rFonts w:ascii="Calibri" w:hAnsi="Calibri" w:cs="Calibri"/>
                <w:noProof/>
                <w:webHidden/>
              </w:rPr>
              <w:fldChar w:fldCharType="end"/>
            </w:r>
          </w:hyperlink>
        </w:p>
        <w:p w14:paraId="0A4510EE" w14:textId="1E79DFDB"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96" w:history="1">
            <w:r w:rsidRPr="00D719AB">
              <w:rPr>
                <w:rStyle w:val="Hyperlink"/>
                <w:rFonts w:ascii="Calibri" w:hAnsi="Calibri" w:cs="Calibri"/>
                <w:b/>
                <w:bCs/>
                <w:noProof/>
              </w:rPr>
              <w:t>Appendix 12: ESF Implementation Reporting Template</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_Toc215836496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155</w:t>
            </w:r>
            <w:r w:rsidRPr="00671A33">
              <w:rPr>
                <w:rFonts w:ascii="Calibri" w:hAnsi="Calibri" w:cs="Calibri"/>
                <w:noProof/>
                <w:webHidden/>
              </w:rPr>
              <w:fldChar w:fldCharType="end"/>
            </w:r>
          </w:hyperlink>
        </w:p>
        <w:p w14:paraId="16A7216D" w14:textId="73026837"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97" w:history="1">
            <w:r w:rsidRPr="00D719AB">
              <w:rPr>
                <w:rStyle w:val="Hyperlink"/>
                <w:rFonts w:ascii="Calibri" w:hAnsi="Calibri" w:cs="Calibri"/>
                <w:b/>
                <w:bCs/>
                <w:noProof/>
              </w:rPr>
              <w:t>Appendix 13: Waste Management Plan</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_Toc215836497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157</w:t>
            </w:r>
            <w:r w:rsidRPr="00671A33">
              <w:rPr>
                <w:rFonts w:ascii="Calibri" w:hAnsi="Calibri" w:cs="Calibri"/>
                <w:noProof/>
                <w:webHidden/>
              </w:rPr>
              <w:fldChar w:fldCharType="end"/>
            </w:r>
          </w:hyperlink>
        </w:p>
        <w:p w14:paraId="24BA1775" w14:textId="6FDCA1EF"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98" w:history="1">
            <w:r w:rsidRPr="00D719AB">
              <w:rPr>
                <w:rStyle w:val="Hyperlink"/>
                <w:rFonts w:ascii="Calibri" w:hAnsi="Calibri" w:cs="Calibri"/>
                <w:b/>
                <w:bCs/>
                <w:noProof/>
              </w:rPr>
              <w:t>Appendix 14: Chance Find Procedures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_Toc215836498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164</w:t>
            </w:r>
            <w:r w:rsidRPr="00671A33">
              <w:rPr>
                <w:rFonts w:ascii="Calibri" w:hAnsi="Calibri" w:cs="Calibri"/>
                <w:noProof/>
                <w:webHidden/>
              </w:rPr>
              <w:fldChar w:fldCharType="end"/>
            </w:r>
          </w:hyperlink>
        </w:p>
        <w:p w14:paraId="1222BA93" w14:textId="24B21262"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499" w:history="1">
            <w:r w:rsidRPr="00D719AB">
              <w:rPr>
                <w:rStyle w:val="Hyperlink"/>
                <w:rFonts w:ascii="Calibri" w:hAnsi="Calibri" w:cs="Calibri"/>
                <w:b/>
                <w:bCs/>
                <w:noProof/>
              </w:rPr>
              <w:t>Appendix 15: Sample Incident Form</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_Toc215836499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167</w:t>
            </w:r>
            <w:r w:rsidRPr="00671A33">
              <w:rPr>
                <w:rFonts w:ascii="Calibri" w:hAnsi="Calibri" w:cs="Calibri"/>
                <w:noProof/>
                <w:webHidden/>
              </w:rPr>
              <w:fldChar w:fldCharType="end"/>
            </w:r>
          </w:hyperlink>
        </w:p>
        <w:p w14:paraId="595C4F6D" w14:textId="5679F47C"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500" w:history="1">
            <w:r w:rsidRPr="00D719AB">
              <w:rPr>
                <w:rStyle w:val="Hyperlink"/>
                <w:rFonts w:ascii="Calibri" w:hAnsi="Calibri" w:cs="Calibri"/>
                <w:b/>
                <w:bCs/>
                <w:noProof/>
              </w:rPr>
              <w:t>Appendix 16: Occupational Health and Safety (OHS) Procedures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_Toc215836500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169</w:t>
            </w:r>
            <w:r w:rsidRPr="00671A33">
              <w:rPr>
                <w:rFonts w:ascii="Calibri" w:hAnsi="Calibri" w:cs="Calibri"/>
                <w:noProof/>
                <w:webHidden/>
              </w:rPr>
              <w:fldChar w:fldCharType="end"/>
            </w:r>
          </w:hyperlink>
        </w:p>
        <w:p w14:paraId="455FE103" w14:textId="208B143F"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501" w:history="1">
            <w:r w:rsidRPr="00D719AB">
              <w:rPr>
                <w:rStyle w:val="Hyperlink"/>
                <w:rFonts w:ascii="Calibri" w:hAnsi="Calibri" w:cs="Calibri"/>
                <w:b/>
                <w:bCs/>
                <w:noProof/>
              </w:rPr>
              <w:t>Appendix 17: World Bank general EHS guidelines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_Toc215836501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170</w:t>
            </w:r>
            <w:r w:rsidRPr="00671A33">
              <w:rPr>
                <w:rFonts w:ascii="Calibri" w:hAnsi="Calibri" w:cs="Calibri"/>
                <w:noProof/>
                <w:webHidden/>
              </w:rPr>
              <w:fldChar w:fldCharType="end"/>
            </w:r>
          </w:hyperlink>
        </w:p>
        <w:p w14:paraId="0A4816D2" w14:textId="26B5999C"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502" w:history="1">
            <w:r w:rsidRPr="00671A33">
              <w:rPr>
                <w:rStyle w:val="Hyperlink"/>
                <w:rFonts w:ascii="Calibri" w:hAnsi="Calibri" w:cs="Calibri"/>
                <w:b/>
                <w:bCs/>
                <w:noProof/>
              </w:rPr>
              <w:t>Appendix 18: Attendance log</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_Toc215836502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172</w:t>
            </w:r>
            <w:r w:rsidRPr="00671A33">
              <w:rPr>
                <w:rFonts w:ascii="Calibri" w:hAnsi="Calibri" w:cs="Calibri"/>
                <w:noProof/>
                <w:webHidden/>
              </w:rPr>
              <w:fldChar w:fldCharType="end"/>
            </w:r>
          </w:hyperlink>
        </w:p>
        <w:p w14:paraId="0AA02AE4" w14:textId="65C7E1D2" w:rsidR="004263CC" w:rsidRPr="00671A33" w:rsidRDefault="004263CC">
          <w:pPr>
            <w:pStyle w:val="TOC2"/>
            <w:tabs>
              <w:tab w:val="right" w:leader="dot" w:pos="9350"/>
            </w:tabs>
            <w:rPr>
              <w:rFonts w:ascii="Calibri" w:eastAsiaTheme="minorEastAsia" w:hAnsi="Calibri" w:cs="Calibri"/>
              <w:noProof/>
              <w:kern w:val="0"/>
              <w14:ligatures w14:val="none"/>
            </w:rPr>
          </w:pPr>
          <w:hyperlink w:anchor="_Toc215836503" w:history="1">
            <w:r w:rsidRPr="00D719AB">
              <w:rPr>
                <w:rStyle w:val="Hyperlink"/>
                <w:rFonts w:ascii="Calibri" w:hAnsi="Calibri" w:cs="Calibri"/>
                <w:b/>
                <w:bCs/>
                <w:noProof/>
              </w:rPr>
              <w:t>Appendix 19: Sample Contractor ESMP (</w:t>
            </w:r>
            <w:r w:rsidRPr="00D719AB">
              <w:rPr>
                <w:rStyle w:val="Hyperlink"/>
                <w:rFonts w:ascii="Calibri" w:hAnsi="Calibri" w:cs="Calibri"/>
                <w:b/>
                <w:bCs/>
                <w:noProof/>
                <w:spacing w:val="4"/>
              </w:rPr>
              <w:t>C-ESMP)</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_Toc215836503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176</w:t>
            </w:r>
            <w:r w:rsidRPr="00671A33">
              <w:rPr>
                <w:rFonts w:ascii="Calibri" w:hAnsi="Calibri" w:cs="Calibri"/>
                <w:noProof/>
                <w:webHidden/>
              </w:rPr>
              <w:fldChar w:fldCharType="end"/>
            </w:r>
          </w:hyperlink>
        </w:p>
        <w:p w14:paraId="54F9D68C" w14:textId="7580766E" w:rsidR="00F13D04" w:rsidRPr="00D719AB" w:rsidRDefault="00F13D04" w:rsidP="00524716">
          <w:pPr>
            <w:spacing w:after="0" w:line="240" w:lineRule="auto"/>
            <w:rPr>
              <w:rFonts w:ascii="Calibri" w:eastAsia="Times New Roman" w:hAnsi="Calibri" w:cs="Calibri"/>
              <w:noProof/>
              <w:kern w:val="0"/>
              <w14:ligatures w14:val="none"/>
            </w:rPr>
          </w:pPr>
          <w:r w:rsidRPr="00D719AB">
            <w:rPr>
              <w:rFonts w:ascii="Calibri" w:eastAsia="Times New Roman" w:hAnsi="Calibri" w:cs="Calibri"/>
              <w:noProof/>
              <w:kern w:val="0"/>
              <w14:ligatures w14:val="none"/>
            </w:rPr>
            <w:fldChar w:fldCharType="end"/>
          </w:r>
        </w:p>
      </w:sdtContent>
    </w:sdt>
    <w:p w14:paraId="0FA8AC07" w14:textId="77777777" w:rsidR="00F13D04" w:rsidRPr="00D719AB" w:rsidRDefault="00F13D04" w:rsidP="00524716">
      <w:pPr>
        <w:pStyle w:val="Heading1"/>
        <w:rPr>
          <w:rFonts w:ascii="Calibri" w:hAnsi="Calibri" w:cs="Calibri"/>
          <w:b/>
          <w:bCs/>
          <w:sz w:val="24"/>
          <w:szCs w:val="24"/>
        </w:rPr>
      </w:pPr>
      <w:bookmarkStart w:id="0" w:name="_Toc130401318"/>
      <w:bookmarkStart w:id="1" w:name="_Toc215836422"/>
      <w:r w:rsidRPr="00D719AB">
        <w:rPr>
          <w:rFonts w:ascii="Calibri" w:hAnsi="Calibri" w:cs="Calibri"/>
          <w:b/>
          <w:bCs/>
          <w:sz w:val="24"/>
          <w:szCs w:val="24"/>
        </w:rPr>
        <w:t>List of Tables</w:t>
      </w:r>
      <w:bookmarkEnd w:id="0"/>
      <w:bookmarkEnd w:id="1"/>
    </w:p>
    <w:p w14:paraId="54DC42FC" w14:textId="77777777" w:rsidR="00276355" w:rsidRPr="00671A33" w:rsidRDefault="00D724FF">
      <w:pPr>
        <w:pStyle w:val="TableofFigures"/>
        <w:tabs>
          <w:tab w:val="right" w:leader="dot" w:pos="9350"/>
        </w:tabs>
        <w:rPr>
          <w:rFonts w:ascii="Calibri" w:eastAsiaTheme="minorEastAsia" w:hAnsi="Calibri" w:cs="Calibri"/>
          <w:noProof/>
          <w:sz w:val="24"/>
          <w:szCs w:val="24"/>
        </w:rPr>
      </w:pPr>
      <w:r w:rsidRPr="00D719AB">
        <w:rPr>
          <w:rFonts w:ascii="Calibri" w:eastAsia="Times New Roman" w:hAnsi="Calibri" w:cs="Calibri"/>
          <w:kern w:val="0"/>
          <w:sz w:val="24"/>
          <w:szCs w:val="24"/>
          <w14:ligatures w14:val="none"/>
        </w:rPr>
        <w:fldChar w:fldCharType="begin"/>
      </w:r>
      <w:r w:rsidRPr="00D719AB">
        <w:rPr>
          <w:rFonts w:ascii="Calibri" w:eastAsia="Times New Roman" w:hAnsi="Calibri" w:cs="Calibri"/>
          <w:kern w:val="0"/>
          <w:sz w:val="24"/>
          <w:szCs w:val="24"/>
          <w14:ligatures w14:val="none"/>
        </w:rPr>
        <w:instrText xml:space="preserve"> TOC \h \z \c "Table" </w:instrText>
      </w:r>
      <w:r w:rsidRPr="00D719AB">
        <w:rPr>
          <w:rFonts w:ascii="Calibri" w:eastAsia="Times New Roman" w:hAnsi="Calibri" w:cs="Calibri"/>
          <w:kern w:val="0"/>
          <w:sz w:val="24"/>
          <w:szCs w:val="24"/>
          <w14:ligatures w14:val="none"/>
        </w:rPr>
        <w:fldChar w:fldCharType="separate"/>
      </w:r>
      <w:hyperlink w:anchor="_Toc212411332" w:history="1">
        <w:r w:rsidR="00276355" w:rsidRPr="00D719AB">
          <w:rPr>
            <w:rStyle w:val="Hyperlink"/>
            <w:rFonts w:ascii="Calibri" w:hAnsi="Calibri" w:cs="Calibri"/>
            <w:noProof/>
          </w:rPr>
          <w:t>Table 1Proposed project characteristics</w:t>
        </w:r>
        <w:r w:rsidR="00276355" w:rsidRPr="00671A33">
          <w:rPr>
            <w:rFonts w:ascii="Calibri" w:hAnsi="Calibri" w:cs="Calibri"/>
            <w:noProof/>
            <w:webHidden/>
          </w:rPr>
          <w:tab/>
        </w:r>
        <w:r w:rsidR="00276355" w:rsidRPr="00671A33">
          <w:rPr>
            <w:rFonts w:ascii="Calibri" w:hAnsi="Calibri" w:cs="Calibri"/>
            <w:noProof/>
            <w:webHidden/>
          </w:rPr>
          <w:fldChar w:fldCharType="begin"/>
        </w:r>
        <w:r w:rsidR="00276355" w:rsidRPr="00671A33">
          <w:rPr>
            <w:rFonts w:ascii="Calibri" w:hAnsi="Calibri" w:cs="Calibri"/>
            <w:noProof/>
            <w:webHidden/>
          </w:rPr>
          <w:instrText xml:space="preserve"> PAGEREF _Toc212411332 \h </w:instrText>
        </w:r>
        <w:r w:rsidR="00276355" w:rsidRPr="00671A33">
          <w:rPr>
            <w:rFonts w:ascii="Calibri" w:hAnsi="Calibri" w:cs="Calibri"/>
            <w:noProof/>
            <w:webHidden/>
          </w:rPr>
        </w:r>
        <w:r w:rsidR="00276355" w:rsidRPr="00671A33">
          <w:rPr>
            <w:rFonts w:ascii="Calibri" w:hAnsi="Calibri" w:cs="Calibri"/>
            <w:noProof/>
            <w:webHidden/>
          </w:rPr>
          <w:fldChar w:fldCharType="separate"/>
        </w:r>
        <w:r w:rsidR="00276355" w:rsidRPr="00671A33">
          <w:rPr>
            <w:rFonts w:ascii="Calibri" w:hAnsi="Calibri" w:cs="Calibri"/>
            <w:noProof/>
            <w:webHidden/>
          </w:rPr>
          <w:t>24</w:t>
        </w:r>
        <w:r w:rsidR="00276355" w:rsidRPr="00671A33">
          <w:rPr>
            <w:rFonts w:ascii="Calibri" w:hAnsi="Calibri" w:cs="Calibri"/>
            <w:noProof/>
            <w:webHidden/>
          </w:rPr>
          <w:fldChar w:fldCharType="end"/>
        </w:r>
      </w:hyperlink>
    </w:p>
    <w:p w14:paraId="2102B177"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33" w:history="1">
        <w:r w:rsidRPr="00D719AB">
          <w:rPr>
            <w:rStyle w:val="Hyperlink"/>
            <w:rFonts w:ascii="Calibri" w:hAnsi="Calibri" w:cs="Calibri"/>
            <w:noProof/>
          </w:rPr>
          <w:t>Table 2 Relevant legal framework applicable to the proposed project</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_Toc212411333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27</w:t>
        </w:r>
        <w:r w:rsidRPr="00671A33">
          <w:rPr>
            <w:rFonts w:ascii="Calibri" w:hAnsi="Calibri" w:cs="Calibri"/>
            <w:noProof/>
            <w:webHidden/>
          </w:rPr>
          <w:fldChar w:fldCharType="end"/>
        </w:r>
      </w:hyperlink>
    </w:p>
    <w:p w14:paraId="7F5ED5A1"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34" w:history="1">
        <w:r w:rsidRPr="00671A33">
          <w:rPr>
            <w:rStyle w:val="Hyperlink"/>
            <w:rFonts w:ascii="Calibri" w:hAnsi="Calibri" w:cs="Calibri"/>
            <w:noProof/>
          </w:rPr>
          <w:t>T</w:t>
        </w:r>
        <w:r w:rsidRPr="00D719AB">
          <w:rPr>
            <w:rStyle w:val="Hyperlink"/>
            <w:rFonts w:ascii="Calibri" w:hAnsi="Calibri" w:cs="Calibri"/>
            <w:noProof/>
          </w:rPr>
          <w:t>able 3 List of Environmental and related Laws-Montenegro</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_Toc212411334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29</w:t>
        </w:r>
        <w:r w:rsidRPr="00671A33">
          <w:rPr>
            <w:rFonts w:ascii="Calibri" w:hAnsi="Calibri" w:cs="Calibri"/>
            <w:noProof/>
            <w:webHidden/>
          </w:rPr>
          <w:fldChar w:fldCharType="end"/>
        </w:r>
      </w:hyperlink>
    </w:p>
    <w:p w14:paraId="7436728D"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35" w:history="1">
        <w:r w:rsidRPr="00D719AB">
          <w:rPr>
            <w:rStyle w:val="Hyperlink"/>
            <w:rFonts w:ascii="Calibri" w:hAnsi="Calibri" w:cs="Calibri"/>
            <w:noProof/>
          </w:rPr>
          <w:t>Table 4 Labor legislation and safety at work are regulated by the following regulations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_Toc212411335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30</w:t>
        </w:r>
        <w:r w:rsidRPr="00671A33">
          <w:rPr>
            <w:rFonts w:ascii="Calibri" w:hAnsi="Calibri" w:cs="Calibri"/>
            <w:noProof/>
            <w:webHidden/>
          </w:rPr>
          <w:fldChar w:fldCharType="end"/>
        </w:r>
      </w:hyperlink>
    </w:p>
    <w:p w14:paraId="67D58F2B"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36" w:history="1">
        <w:r w:rsidRPr="00D719AB">
          <w:rPr>
            <w:rStyle w:val="Hyperlink"/>
            <w:rFonts w:ascii="Calibri" w:hAnsi="Calibri" w:cs="Calibri"/>
            <w:noProof/>
          </w:rPr>
          <w:t>Table 5 Gap Analysis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_Toc212411336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34</w:t>
        </w:r>
        <w:r w:rsidRPr="00671A33">
          <w:rPr>
            <w:rFonts w:ascii="Calibri" w:hAnsi="Calibri" w:cs="Calibri"/>
            <w:noProof/>
            <w:webHidden/>
          </w:rPr>
          <w:fldChar w:fldCharType="end"/>
        </w:r>
      </w:hyperlink>
    </w:p>
    <w:p w14:paraId="06E25FE2"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37" w:history="1">
        <w:r w:rsidRPr="00D719AB">
          <w:rPr>
            <w:rStyle w:val="Hyperlink"/>
            <w:rFonts w:ascii="Calibri" w:hAnsi="Calibri" w:cs="Calibri"/>
            <w:noProof/>
          </w:rPr>
          <w:t>Table 6 Relevant World Bank Environmental and Social Standards that apply to FSPP</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_Toc212411337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36</w:t>
        </w:r>
        <w:r w:rsidRPr="00671A33">
          <w:rPr>
            <w:rFonts w:ascii="Calibri" w:hAnsi="Calibri" w:cs="Calibri"/>
            <w:noProof/>
            <w:webHidden/>
          </w:rPr>
          <w:fldChar w:fldCharType="end"/>
        </w:r>
      </w:hyperlink>
    </w:p>
    <w:p w14:paraId="35850CDC"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38" w:history="1">
        <w:r w:rsidRPr="00D719AB">
          <w:rPr>
            <w:rStyle w:val="Hyperlink"/>
            <w:rFonts w:ascii="Calibri" w:hAnsi="Calibri" w:cs="Calibri"/>
            <w:b/>
            <w:bCs/>
            <w:noProof/>
          </w:rPr>
          <w:t>Table 7 Forest coverage</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_Toc212411338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53</w:t>
        </w:r>
        <w:r w:rsidRPr="00671A33">
          <w:rPr>
            <w:rFonts w:ascii="Calibri" w:hAnsi="Calibri" w:cs="Calibri"/>
            <w:noProof/>
            <w:webHidden/>
          </w:rPr>
          <w:fldChar w:fldCharType="end"/>
        </w:r>
      </w:hyperlink>
    </w:p>
    <w:p w14:paraId="4C4B30C2"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39" w:history="1">
        <w:r w:rsidRPr="00D719AB">
          <w:rPr>
            <w:rStyle w:val="Hyperlink"/>
            <w:rFonts w:ascii="Calibri" w:hAnsi="Calibri" w:cs="Calibri"/>
            <w:b/>
            <w:bCs/>
            <w:noProof/>
          </w:rPr>
          <w:t>Table 8 Air Quality Zones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_Toc212411339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59</w:t>
        </w:r>
        <w:r w:rsidRPr="00671A33">
          <w:rPr>
            <w:rFonts w:ascii="Calibri" w:hAnsi="Calibri" w:cs="Calibri"/>
            <w:noProof/>
            <w:webHidden/>
          </w:rPr>
          <w:fldChar w:fldCharType="end"/>
        </w:r>
      </w:hyperlink>
    </w:p>
    <w:p w14:paraId="7B9A5E56"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40" w:history="1">
        <w:r w:rsidRPr="00D719AB">
          <w:rPr>
            <w:rStyle w:val="Hyperlink"/>
            <w:rFonts w:ascii="Calibri" w:hAnsi="Calibri" w:cs="Calibri"/>
            <w:b/>
            <w:bCs/>
            <w:noProof/>
          </w:rPr>
          <w:t>Table 9 Number of populations by municipalities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_Toc212411340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73</w:t>
        </w:r>
        <w:r w:rsidRPr="00671A33">
          <w:rPr>
            <w:rFonts w:ascii="Calibri" w:hAnsi="Calibri" w:cs="Calibri"/>
            <w:noProof/>
            <w:webHidden/>
          </w:rPr>
          <w:fldChar w:fldCharType="end"/>
        </w:r>
      </w:hyperlink>
    </w:p>
    <w:p w14:paraId="6C21FD9A"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41" w:history="1">
        <w:r w:rsidRPr="00D719AB">
          <w:rPr>
            <w:rStyle w:val="Hyperlink"/>
            <w:rFonts w:ascii="Calibri" w:hAnsi="Calibri" w:cs="Calibri"/>
            <w:b/>
            <w:bCs/>
            <w:noProof/>
          </w:rPr>
          <w:t>Table 10 Population by Gender and Age</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_Toc212411341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75</w:t>
        </w:r>
        <w:r w:rsidRPr="00671A33">
          <w:rPr>
            <w:rFonts w:ascii="Calibri" w:hAnsi="Calibri" w:cs="Calibri"/>
            <w:noProof/>
            <w:webHidden/>
          </w:rPr>
          <w:fldChar w:fldCharType="end"/>
        </w:r>
      </w:hyperlink>
    </w:p>
    <w:p w14:paraId="6F0B0097"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42" w:history="1">
        <w:r w:rsidRPr="00D719AB">
          <w:rPr>
            <w:rStyle w:val="Hyperlink"/>
            <w:rFonts w:ascii="Calibri" w:hAnsi="Calibri" w:cs="Calibri"/>
            <w:b/>
            <w:bCs/>
            <w:noProof/>
          </w:rPr>
          <w:t>Table 11Structure of wood processing and Furniture industries in Montenegro,2022</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_Toc212411342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78</w:t>
        </w:r>
        <w:r w:rsidRPr="00671A33">
          <w:rPr>
            <w:rFonts w:ascii="Calibri" w:hAnsi="Calibri" w:cs="Calibri"/>
            <w:noProof/>
            <w:webHidden/>
          </w:rPr>
          <w:fldChar w:fldCharType="end"/>
        </w:r>
      </w:hyperlink>
    </w:p>
    <w:p w14:paraId="1422A69B"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43" w:history="1">
        <w:r w:rsidRPr="00D719AB">
          <w:rPr>
            <w:rStyle w:val="Hyperlink"/>
            <w:rFonts w:ascii="Calibri" w:hAnsi="Calibri" w:cs="Calibri"/>
            <w:b/>
            <w:bCs/>
            <w:noProof/>
          </w:rPr>
          <w:t>Table 12 Gross domestic product</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_Toc212411343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79</w:t>
        </w:r>
        <w:r w:rsidRPr="00671A33">
          <w:rPr>
            <w:rFonts w:ascii="Calibri" w:hAnsi="Calibri" w:cs="Calibri"/>
            <w:noProof/>
            <w:webHidden/>
          </w:rPr>
          <w:fldChar w:fldCharType="end"/>
        </w:r>
      </w:hyperlink>
    </w:p>
    <w:p w14:paraId="105E44A1"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44" w:history="1">
        <w:r w:rsidRPr="00D719AB">
          <w:rPr>
            <w:rStyle w:val="Hyperlink"/>
            <w:rFonts w:ascii="Calibri" w:hAnsi="Calibri" w:cs="Calibri"/>
            <w:b/>
            <w:bCs/>
            <w:noProof/>
          </w:rPr>
          <w:t>Table 13Gross Value added, indices of nominal growth and structure of GDP</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_Toc212411344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80</w:t>
        </w:r>
        <w:r w:rsidRPr="00671A33">
          <w:rPr>
            <w:rFonts w:ascii="Calibri" w:hAnsi="Calibri" w:cs="Calibri"/>
            <w:noProof/>
            <w:webHidden/>
          </w:rPr>
          <w:fldChar w:fldCharType="end"/>
        </w:r>
      </w:hyperlink>
    </w:p>
    <w:p w14:paraId="0B7B906F"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45" w:history="1">
        <w:r w:rsidRPr="00D719AB">
          <w:rPr>
            <w:rStyle w:val="Hyperlink"/>
            <w:rFonts w:ascii="Calibri" w:hAnsi="Calibri" w:cs="Calibri"/>
            <w:b/>
            <w:bCs/>
            <w:noProof/>
          </w:rPr>
          <w:t>Table 14 Projected growth rates in Montenegro</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_Toc212411345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82</w:t>
        </w:r>
        <w:r w:rsidRPr="00671A33">
          <w:rPr>
            <w:rFonts w:ascii="Calibri" w:hAnsi="Calibri" w:cs="Calibri"/>
            <w:noProof/>
            <w:webHidden/>
          </w:rPr>
          <w:fldChar w:fldCharType="end"/>
        </w:r>
      </w:hyperlink>
    </w:p>
    <w:p w14:paraId="1E60B1CA"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46" w:history="1">
        <w:r w:rsidRPr="00D719AB">
          <w:rPr>
            <w:rStyle w:val="Hyperlink"/>
            <w:rFonts w:ascii="Calibri" w:hAnsi="Calibri" w:cs="Calibri"/>
            <w:b/>
            <w:bCs/>
            <w:noProof/>
          </w:rPr>
          <w:t>Table 15Persons in employment by sectors of activity and sex, Montenegro,2023</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_Toc212411346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83</w:t>
        </w:r>
        <w:r w:rsidRPr="00671A33">
          <w:rPr>
            <w:rFonts w:ascii="Calibri" w:hAnsi="Calibri" w:cs="Calibri"/>
            <w:noProof/>
            <w:webHidden/>
          </w:rPr>
          <w:fldChar w:fldCharType="end"/>
        </w:r>
      </w:hyperlink>
    </w:p>
    <w:p w14:paraId="7E916673"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47" w:history="1">
        <w:r w:rsidRPr="00D719AB">
          <w:rPr>
            <w:rStyle w:val="Hyperlink"/>
            <w:rFonts w:ascii="Calibri" w:hAnsi="Calibri" w:cs="Calibri"/>
            <w:b/>
            <w:bCs/>
            <w:noProof/>
          </w:rPr>
          <w:t>Table 16 Overview of the social protection in Montenegro</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_Toc212411347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85</w:t>
        </w:r>
        <w:r w:rsidRPr="00671A33">
          <w:rPr>
            <w:rFonts w:ascii="Calibri" w:hAnsi="Calibri" w:cs="Calibri"/>
            <w:noProof/>
            <w:webHidden/>
          </w:rPr>
          <w:fldChar w:fldCharType="end"/>
        </w:r>
      </w:hyperlink>
    </w:p>
    <w:p w14:paraId="2B144257"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48" w:history="1">
        <w:r w:rsidRPr="00D719AB">
          <w:rPr>
            <w:rStyle w:val="Hyperlink"/>
            <w:rFonts w:ascii="Calibri" w:hAnsi="Calibri" w:cs="Calibri"/>
            <w:b/>
            <w:bCs/>
            <w:noProof/>
          </w:rPr>
          <w:t>Table 17 Environmental risks and mitigation measures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_Toc212411348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92</w:t>
        </w:r>
        <w:r w:rsidRPr="00671A33">
          <w:rPr>
            <w:rFonts w:ascii="Calibri" w:hAnsi="Calibri" w:cs="Calibri"/>
            <w:noProof/>
            <w:webHidden/>
          </w:rPr>
          <w:fldChar w:fldCharType="end"/>
        </w:r>
      </w:hyperlink>
    </w:p>
    <w:p w14:paraId="4341C11F"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49" w:history="1">
        <w:r w:rsidRPr="00D719AB">
          <w:rPr>
            <w:rStyle w:val="Hyperlink"/>
            <w:rFonts w:ascii="Calibri" w:hAnsi="Calibri" w:cs="Calibri"/>
            <w:b/>
            <w:bCs/>
            <w:noProof/>
          </w:rPr>
          <w:t>Table 18: Potential Social Risks/Impacts and Standard Mitigation Measures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_Toc212411349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94</w:t>
        </w:r>
        <w:r w:rsidRPr="00671A33">
          <w:rPr>
            <w:rFonts w:ascii="Calibri" w:hAnsi="Calibri" w:cs="Calibri"/>
            <w:noProof/>
            <w:webHidden/>
          </w:rPr>
          <w:fldChar w:fldCharType="end"/>
        </w:r>
      </w:hyperlink>
    </w:p>
    <w:p w14:paraId="4C9AA0F8"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50" w:history="1">
        <w:r w:rsidRPr="00D719AB">
          <w:rPr>
            <w:rStyle w:val="Hyperlink"/>
            <w:rFonts w:ascii="Calibri" w:hAnsi="Calibri" w:cs="Calibri"/>
            <w:b/>
            <w:bCs/>
            <w:noProof/>
          </w:rPr>
          <w:t>Table 19: Cross-Cutting E&amp;S Risk Management and Mitigation Tools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_Toc212411350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96</w:t>
        </w:r>
        <w:r w:rsidRPr="00671A33">
          <w:rPr>
            <w:rFonts w:ascii="Calibri" w:hAnsi="Calibri" w:cs="Calibri"/>
            <w:noProof/>
            <w:webHidden/>
          </w:rPr>
          <w:fldChar w:fldCharType="end"/>
        </w:r>
      </w:hyperlink>
    </w:p>
    <w:p w14:paraId="631E3AB6"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51" w:history="1">
        <w:r w:rsidRPr="00D719AB">
          <w:rPr>
            <w:rStyle w:val="Hyperlink"/>
            <w:rFonts w:ascii="Calibri" w:hAnsi="Calibri" w:cs="Calibri"/>
            <w:b/>
            <w:bCs/>
            <w:noProof/>
          </w:rPr>
          <w:t>Table 20 Environmental Risks and Measures-Planning phase</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_Toc212411351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99</w:t>
        </w:r>
        <w:r w:rsidRPr="00671A33">
          <w:rPr>
            <w:rFonts w:ascii="Calibri" w:hAnsi="Calibri" w:cs="Calibri"/>
            <w:noProof/>
            <w:webHidden/>
          </w:rPr>
          <w:fldChar w:fldCharType="end"/>
        </w:r>
      </w:hyperlink>
    </w:p>
    <w:p w14:paraId="19BF322F"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52" w:history="1">
        <w:r w:rsidRPr="00D719AB">
          <w:rPr>
            <w:rStyle w:val="Hyperlink"/>
            <w:rFonts w:ascii="Calibri" w:hAnsi="Calibri" w:cs="Calibri"/>
            <w:b/>
            <w:bCs/>
            <w:noProof/>
          </w:rPr>
          <w:t>Table 21: Environmental Risks and Mitigation Measures — Implementation and operational phase</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_Toc212411352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101</w:t>
        </w:r>
        <w:r w:rsidRPr="00671A33">
          <w:rPr>
            <w:rFonts w:ascii="Calibri" w:hAnsi="Calibri" w:cs="Calibri"/>
            <w:noProof/>
            <w:webHidden/>
          </w:rPr>
          <w:fldChar w:fldCharType="end"/>
        </w:r>
      </w:hyperlink>
    </w:p>
    <w:p w14:paraId="56F4F549"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53" w:history="1">
        <w:r w:rsidRPr="00D719AB">
          <w:rPr>
            <w:rStyle w:val="Hyperlink"/>
            <w:rFonts w:ascii="Calibri" w:hAnsi="Calibri" w:cs="Calibri"/>
            <w:b/>
            <w:bCs/>
            <w:noProof/>
          </w:rPr>
          <w:t>Table 22: Summary of Environmental and Social Standards (ESS) Risks and Mitigation Measures (FSPP)</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_Toc212411353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103</w:t>
        </w:r>
        <w:r w:rsidRPr="00671A33">
          <w:rPr>
            <w:rFonts w:ascii="Calibri" w:hAnsi="Calibri" w:cs="Calibri"/>
            <w:noProof/>
            <w:webHidden/>
          </w:rPr>
          <w:fldChar w:fldCharType="end"/>
        </w:r>
      </w:hyperlink>
    </w:p>
    <w:p w14:paraId="0E72E4EA"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54" w:history="1">
        <w:r w:rsidRPr="00D719AB">
          <w:rPr>
            <w:rStyle w:val="Hyperlink"/>
            <w:rFonts w:ascii="Calibri" w:hAnsi="Calibri" w:cs="Calibri"/>
            <w:b/>
            <w:bCs/>
            <w:noProof/>
          </w:rPr>
          <w:t>Table 23: Potential Environmental and Social Risks and Impacts and Mitigation Measures during the design, construction and operations phases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_Toc212411354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105</w:t>
        </w:r>
        <w:r w:rsidRPr="00671A33">
          <w:rPr>
            <w:rFonts w:ascii="Calibri" w:hAnsi="Calibri" w:cs="Calibri"/>
            <w:noProof/>
            <w:webHidden/>
          </w:rPr>
          <w:fldChar w:fldCharType="end"/>
        </w:r>
      </w:hyperlink>
    </w:p>
    <w:p w14:paraId="68C48DFE"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55" w:history="1">
        <w:r w:rsidRPr="00D719AB">
          <w:rPr>
            <w:rStyle w:val="Hyperlink"/>
            <w:rFonts w:ascii="Calibri" w:hAnsi="Calibri" w:cs="Calibri"/>
            <w:b/>
            <w:bCs/>
            <w:noProof/>
          </w:rPr>
          <w:t>Table 24Monitoring and Evaluation Framework for ESMF</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_Toc212411355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108</w:t>
        </w:r>
        <w:r w:rsidRPr="00671A33">
          <w:rPr>
            <w:rFonts w:ascii="Calibri" w:hAnsi="Calibri" w:cs="Calibri"/>
            <w:noProof/>
            <w:webHidden/>
          </w:rPr>
          <w:fldChar w:fldCharType="end"/>
        </w:r>
      </w:hyperlink>
    </w:p>
    <w:p w14:paraId="578830D3"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56" w:history="1">
        <w:r w:rsidRPr="00D719AB">
          <w:rPr>
            <w:rStyle w:val="Hyperlink"/>
            <w:rFonts w:ascii="Calibri" w:hAnsi="Calibri" w:cs="Calibri"/>
            <w:b/>
            <w:bCs/>
            <w:noProof/>
          </w:rPr>
          <w:t>Table 25: Proposed training and Capacity Building Approach</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_Toc212411356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112</w:t>
        </w:r>
        <w:r w:rsidRPr="00671A33">
          <w:rPr>
            <w:rFonts w:ascii="Calibri" w:hAnsi="Calibri" w:cs="Calibri"/>
            <w:noProof/>
            <w:webHidden/>
          </w:rPr>
          <w:fldChar w:fldCharType="end"/>
        </w:r>
      </w:hyperlink>
    </w:p>
    <w:p w14:paraId="1EC5E98B"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57" w:history="1">
        <w:r w:rsidRPr="00D719AB">
          <w:rPr>
            <w:rStyle w:val="Hyperlink"/>
            <w:rFonts w:ascii="Calibri" w:hAnsi="Calibri" w:cs="Calibri"/>
            <w:b/>
            <w:bCs/>
            <w:noProof/>
          </w:rPr>
          <w:t>Table 26.ESMF Implementation Budget</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_Toc212411357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114</w:t>
        </w:r>
        <w:r w:rsidRPr="00671A33">
          <w:rPr>
            <w:rFonts w:ascii="Calibri" w:hAnsi="Calibri" w:cs="Calibri"/>
            <w:noProof/>
            <w:webHidden/>
          </w:rPr>
          <w:fldChar w:fldCharType="end"/>
        </w:r>
      </w:hyperlink>
    </w:p>
    <w:p w14:paraId="299D39A3" w14:textId="77777777" w:rsidR="00524716" w:rsidRPr="00D719AB" w:rsidRDefault="00D724FF" w:rsidP="00524716">
      <w:pPr>
        <w:pStyle w:val="Heading1"/>
        <w:rPr>
          <w:rFonts w:ascii="Calibri" w:hAnsi="Calibri" w:cs="Calibri"/>
          <w:b/>
          <w:bCs/>
          <w:sz w:val="24"/>
          <w:szCs w:val="24"/>
        </w:rPr>
      </w:pPr>
      <w:r w:rsidRPr="00D719AB">
        <w:rPr>
          <w:rFonts w:ascii="Calibri" w:hAnsi="Calibri" w:cs="Calibri"/>
        </w:rPr>
        <w:fldChar w:fldCharType="end"/>
      </w:r>
      <w:bookmarkStart w:id="2" w:name="_Toc215836423"/>
      <w:r w:rsidR="00524716" w:rsidRPr="00D719AB">
        <w:rPr>
          <w:rFonts w:ascii="Calibri" w:hAnsi="Calibri" w:cs="Calibri"/>
          <w:b/>
          <w:bCs/>
          <w:sz w:val="24"/>
          <w:szCs w:val="24"/>
        </w:rPr>
        <w:t>List of Figures</w:t>
      </w:r>
      <w:bookmarkEnd w:id="2"/>
      <w:r w:rsidR="00524716" w:rsidRPr="00D719AB">
        <w:rPr>
          <w:rFonts w:ascii="Calibri" w:hAnsi="Calibri" w:cs="Calibri"/>
          <w:b/>
          <w:bCs/>
          <w:sz w:val="24"/>
          <w:szCs w:val="24"/>
        </w:rPr>
        <w:t xml:space="preserve"> </w:t>
      </w:r>
    </w:p>
    <w:bookmarkStart w:id="3" w:name="_Toc130401319"/>
    <w:p w14:paraId="0FB8E847" w14:textId="77777777" w:rsidR="00276355" w:rsidRPr="00671A33" w:rsidRDefault="00EE485E">
      <w:pPr>
        <w:pStyle w:val="TableofFigures"/>
        <w:tabs>
          <w:tab w:val="right" w:leader="dot" w:pos="9350"/>
        </w:tabs>
        <w:rPr>
          <w:rFonts w:ascii="Calibri" w:eastAsiaTheme="minorEastAsia" w:hAnsi="Calibri" w:cs="Calibri"/>
          <w:noProof/>
          <w:sz w:val="24"/>
          <w:szCs w:val="24"/>
        </w:rPr>
      </w:pPr>
      <w:r w:rsidRPr="00D719AB">
        <w:rPr>
          <w:rFonts w:ascii="Calibri" w:eastAsia="Times New Roman" w:hAnsi="Calibri" w:cs="Calibri"/>
          <w:b/>
          <w:bCs/>
          <w:color w:val="C00000"/>
          <w:kern w:val="0"/>
          <w:sz w:val="24"/>
          <w:szCs w:val="24"/>
          <w14:ligatures w14:val="none"/>
        </w:rPr>
        <w:fldChar w:fldCharType="begin"/>
      </w:r>
      <w:r w:rsidRPr="00D719AB">
        <w:rPr>
          <w:rFonts w:ascii="Calibri" w:eastAsia="Times New Roman" w:hAnsi="Calibri" w:cs="Calibri"/>
          <w:b/>
          <w:bCs/>
          <w:color w:val="C00000"/>
          <w:kern w:val="0"/>
          <w:sz w:val="24"/>
          <w:szCs w:val="24"/>
          <w14:ligatures w14:val="none"/>
        </w:rPr>
        <w:instrText xml:space="preserve"> TOC \h \z \c "Figure" </w:instrText>
      </w:r>
      <w:r w:rsidRPr="00D719AB">
        <w:rPr>
          <w:rFonts w:ascii="Calibri" w:eastAsia="Times New Roman" w:hAnsi="Calibri" w:cs="Calibri"/>
          <w:b/>
          <w:bCs/>
          <w:color w:val="C00000"/>
          <w:kern w:val="0"/>
          <w:sz w:val="24"/>
          <w:szCs w:val="24"/>
          <w14:ligatures w14:val="none"/>
        </w:rPr>
        <w:fldChar w:fldCharType="separate"/>
      </w:r>
      <w:hyperlink w:anchor="_Toc212411358" w:history="1">
        <w:r w:rsidR="00276355" w:rsidRPr="00671A33">
          <w:rPr>
            <w:rStyle w:val="Hyperlink"/>
            <w:rFonts w:ascii="Calibri" w:hAnsi="Calibri" w:cs="Calibri"/>
            <w:noProof/>
          </w:rPr>
          <w:t>Figure 1Montenegro Forest</w:t>
        </w:r>
        <w:r w:rsidR="00276355" w:rsidRPr="00671A33">
          <w:rPr>
            <w:rFonts w:ascii="Calibri" w:hAnsi="Calibri" w:cs="Calibri"/>
            <w:noProof/>
            <w:webHidden/>
          </w:rPr>
          <w:tab/>
        </w:r>
        <w:r w:rsidR="00276355" w:rsidRPr="00671A33">
          <w:rPr>
            <w:rFonts w:ascii="Calibri" w:hAnsi="Calibri" w:cs="Calibri"/>
            <w:noProof/>
            <w:webHidden/>
          </w:rPr>
          <w:fldChar w:fldCharType="begin"/>
        </w:r>
        <w:r w:rsidR="00276355" w:rsidRPr="00671A33">
          <w:rPr>
            <w:rFonts w:ascii="Calibri" w:hAnsi="Calibri" w:cs="Calibri"/>
            <w:noProof/>
            <w:webHidden/>
          </w:rPr>
          <w:instrText xml:space="preserve"> PAGEREF _Toc212411358 \h </w:instrText>
        </w:r>
        <w:r w:rsidR="00276355" w:rsidRPr="00671A33">
          <w:rPr>
            <w:rFonts w:ascii="Calibri" w:hAnsi="Calibri" w:cs="Calibri"/>
            <w:noProof/>
            <w:webHidden/>
          </w:rPr>
        </w:r>
        <w:r w:rsidR="00276355" w:rsidRPr="00671A33">
          <w:rPr>
            <w:rFonts w:ascii="Calibri" w:hAnsi="Calibri" w:cs="Calibri"/>
            <w:noProof/>
            <w:webHidden/>
          </w:rPr>
          <w:fldChar w:fldCharType="separate"/>
        </w:r>
        <w:r w:rsidR="00276355" w:rsidRPr="00671A33">
          <w:rPr>
            <w:rFonts w:ascii="Calibri" w:hAnsi="Calibri" w:cs="Calibri"/>
            <w:noProof/>
            <w:webHidden/>
          </w:rPr>
          <w:t>15</w:t>
        </w:r>
        <w:r w:rsidR="00276355" w:rsidRPr="00671A33">
          <w:rPr>
            <w:rFonts w:ascii="Calibri" w:hAnsi="Calibri" w:cs="Calibri"/>
            <w:noProof/>
            <w:webHidden/>
          </w:rPr>
          <w:fldChar w:fldCharType="end"/>
        </w:r>
      </w:hyperlink>
    </w:p>
    <w:p w14:paraId="43B398E6"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59" w:history="1">
        <w:r w:rsidRPr="00671A33">
          <w:rPr>
            <w:rStyle w:val="Hyperlink"/>
            <w:rFonts w:ascii="Calibri" w:hAnsi="Calibri" w:cs="Calibri"/>
            <w:noProof/>
          </w:rPr>
          <w:t>Figure 2Map of Montenegro</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_Toc212411359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50</w:t>
        </w:r>
        <w:r w:rsidRPr="00671A33">
          <w:rPr>
            <w:rFonts w:ascii="Calibri" w:hAnsi="Calibri" w:cs="Calibri"/>
            <w:noProof/>
            <w:webHidden/>
          </w:rPr>
          <w:fldChar w:fldCharType="end"/>
        </w:r>
      </w:hyperlink>
    </w:p>
    <w:p w14:paraId="5BFD96BB"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60" w:history="1">
        <w:r w:rsidRPr="00D719AB">
          <w:rPr>
            <w:rStyle w:val="Hyperlink"/>
            <w:rFonts w:ascii="Calibri" w:hAnsi="Calibri" w:cs="Calibri"/>
            <w:b/>
            <w:bCs/>
            <w:noProof/>
          </w:rPr>
          <w:t>Figure 3National Forest inventory of the Montenegro</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_Toc212411360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57</w:t>
        </w:r>
        <w:r w:rsidRPr="00671A33">
          <w:rPr>
            <w:rFonts w:ascii="Calibri" w:hAnsi="Calibri" w:cs="Calibri"/>
            <w:noProof/>
            <w:webHidden/>
          </w:rPr>
          <w:fldChar w:fldCharType="end"/>
        </w:r>
      </w:hyperlink>
    </w:p>
    <w:p w14:paraId="2A8C6258"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61" w:history="1">
        <w:r w:rsidRPr="00D719AB">
          <w:rPr>
            <w:rStyle w:val="Hyperlink"/>
            <w:rFonts w:ascii="Calibri" w:hAnsi="Calibri" w:cs="Calibri"/>
            <w:noProof/>
          </w:rPr>
          <w:t>Figure 4 Existing Protected Area</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_Toc212411361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63</w:t>
        </w:r>
        <w:r w:rsidRPr="00671A33">
          <w:rPr>
            <w:rFonts w:ascii="Calibri" w:hAnsi="Calibri" w:cs="Calibri"/>
            <w:noProof/>
            <w:webHidden/>
          </w:rPr>
          <w:fldChar w:fldCharType="end"/>
        </w:r>
      </w:hyperlink>
    </w:p>
    <w:p w14:paraId="66A59EB6"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62" w:history="1">
        <w:r w:rsidRPr="00D719AB">
          <w:rPr>
            <w:rStyle w:val="Hyperlink"/>
            <w:rFonts w:ascii="Calibri" w:hAnsi="Calibri" w:cs="Calibri"/>
            <w:b/>
            <w:bCs/>
            <w:noProof/>
          </w:rPr>
          <w:t>Figure 5 Graphical representation of the projection of protected area</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_Toc212411362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67</w:t>
        </w:r>
        <w:r w:rsidRPr="00671A33">
          <w:rPr>
            <w:rFonts w:ascii="Calibri" w:hAnsi="Calibri" w:cs="Calibri"/>
            <w:noProof/>
            <w:webHidden/>
          </w:rPr>
          <w:fldChar w:fldCharType="end"/>
        </w:r>
      </w:hyperlink>
    </w:p>
    <w:p w14:paraId="7AC696A9"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63" w:history="1">
        <w:r w:rsidRPr="00D719AB">
          <w:rPr>
            <w:rStyle w:val="Hyperlink"/>
            <w:rFonts w:ascii="Calibri" w:hAnsi="Calibri" w:cs="Calibri"/>
            <w:b/>
            <w:bCs/>
            <w:noProof/>
          </w:rPr>
          <w:t>Figure 6 Areas with International Status</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_Toc212411363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69</w:t>
        </w:r>
        <w:r w:rsidRPr="00671A33">
          <w:rPr>
            <w:rFonts w:ascii="Calibri" w:hAnsi="Calibri" w:cs="Calibri"/>
            <w:noProof/>
            <w:webHidden/>
          </w:rPr>
          <w:fldChar w:fldCharType="end"/>
        </w:r>
      </w:hyperlink>
    </w:p>
    <w:p w14:paraId="2F8EDCD6"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64" w:history="1">
        <w:r w:rsidRPr="00D719AB">
          <w:rPr>
            <w:rStyle w:val="Hyperlink"/>
            <w:rFonts w:ascii="Calibri" w:hAnsi="Calibri" w:cs="Calibri"/>
            <w:b/>
            <w:bCs/>
            <w:noProof/>
          </w:rPr>
          <w:t>Figure 7 Biodiversity rich Area</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_Toc212411364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71</w:t>
        </w:r>
        <w:r w:rsidRPr="00671A33">
          <w:rPr>
            <w:rFonts w:ascii="Calibri" w:hAnsi="Calibri" w:cs="Calibri"/>
            <w:noProof/>
            <w:webHidden/>
          </w:rPr>
          <w:fldChar w:fldCharType="end"/>
        </w:r>
      </w:hyperlink>
    </w:p>
    <w:p w14:paraId="16BAD8EF" w14:textId="77777777" w:rsidR="00276355" w:rsidRPr="00671A33" w:rsidRDefault="00276355">
      <w:pPr>
        <w:pStyle w:val="TableofFigures"/>
        <w:tabs>
          <w:tab w:val="right" w:leader="dot" w:pos="9350"/>
        </w:tabs>
        <w:rPr>
          <w:rFonts w:ascii="Calibri" w:eastAsiaTheme="minorEastAsia" w:hAnsi="Calibri" w:cs="Calibri"/>
          <w:noProof/>
          <w:sz w:val="24"/>
          <w:szCs w:val="24"/>
        </w:rPr>
      </w:pPr>
      <w:hyperlink w:anchor="_Toc212411365" w:history="1">
        <w:r w:rsidRPr="00D719AB">
          <w:rPr>
            <w:rStyle w:val="Hyperlink"/>
            <w:rFonts w:ascii="Calibri" w:hAnsi="Calibri" w:cs="Calibri"/>
            <w:b/>
            <w:bCs/>
            <w:noProof/>
          </w:rPr>
          <w:t>Figure 8 Montenegro Wood product Exports by Value 2014-2023</w:t>
        </w:r>
        <w:r w:rsidRPr="00671A33">
          <w:rPr>
            <w:rFonts w:ascii="Calibri" w:hAnsi="Calibri" w:cs="Calibri"/>
            <w:noProof/>
            <w:webHidden/>
          </w:rPr>
          <w:tab/>
        </w:r>
        <w:r w:rsidRPr="00671A33">
          <w:rPr>
            <w:rFonts w:ascii="Calibri" w:hAnsi="Calibri" w:cs="Calibri"/>
            <w:noProof/>
            <w:webHidden/>
          </w:rPr>
          <w:fldChar w:fldCharType="begin"/>
        </w:r>
        <w:r w:rsidRPr="00671A33">
          <w:rPr>
            <w:rFonts w:ascii="Calibri" w:hAnsi="Calibri" w:cs="Calibri"/>
            <w:noProof/>
            <w:webHidden/>
          </w:rPr>
          <w:instrText xml:space="preserve"> PAGEREF _Toc212411365 \h </w:instrText>
        </w:r>
        <w:r w:rsidRPr="00671A33">
          <w:rPr>
            <w:rFonts w:ascii="Calibri" w:hAnsi="Calibri" w:cs="Calibri"/>
            <w:noProof/>
            <w:webHidden/>
          </w:rPr>
        </w:r>
        <w:r w:rsidRPr="00671A33">
          <w:rPr>
            <w:rFonts w:ascii="Calibri" w:hAnsi="Calibri" w:cs="Calibri"/>
            <w:noProof/>
            <w:webHidden/>
          </w:rPr>
          <w:fldChar w:fldCharType="separate"/>
        </w:r>
        <w:r w:rsidRPr="00671A33">
          <w:rPr>
            <w:rFonts w:ascii="Calibri" w:hAnsi="Calibri" w:cs="Calibri"/>
            <w:noProof/>
            <w:webHidden/>
          </w:rPr>
          <w:t>79</w:t>
        </w:r>
        <w:r w:rsidRPr="00671A33">
          <w:rPr>
            <w:rFonts w:ascii="Calibri" w:hAnsi="Calibri" w:cs="Calibri"/>
            <w:noProof/>
            <w:webHidden/>
          </w:rPr>
          <w:fldChar w:fldCharType="end"/>
        </w:r>
      </w:hyperlink>
    </w:p>
    <w:p w14:paraId="1920FE7A" w14:textId="77777777" w:rsidR="00524716" w:rsidRPr="00D719AB" w:rsidRDefault="00EE485E" w:rsidP="00F13D04">
      <w:pPr>
        <w:spacing w:after="0" w:line="240" w:lineRule="auto"/>
        <w:rPr>
          <w:rFonts w:ascii="Calibri" w:eastAsia="Times New Roman" w:hAnsi="Calibri" w:cs="Calibri"/>
          <w:b/>
          <w:bCs/>
          <w:color w:val="C00000"/>
          <w:kern w:val="0"/>
          <w:sz w:val="24"/>
          <w:szCs w:val="24"/>
          <w14:ligatures w14:val="none"/>
        </w:rPr>
        <w:sectPr w:rsidR="00524716" w:rsidRPr="00D719AB">
          <w:pgSz w:w="12240" w:h="15840"/>
          <w:pgMar w:top="1440" w:right="1440" w:bottom="1440" w:left="1440" w:header="720" w:footer="720" w:gutter="0"/>
          <w:cols w:space="720"/>
          <w:docGrid w:linePitch="360"/>
        </w:sectPr>
      </w:pPr>
      <w:r w:rsidRPr="00D719AB">
        <w:rPr>
          <w:rFonts w:ascii="Calibri" w:eastAsia="Times New Roman" w:hAnsi="Calibri" w:cs="Calibri"/>
          <w:b/>
          <w:bCs/>
          <w:color w:val="C00000"/>
          <w:kern w:val="0"/>
          <w:sz w:val="24"/>
          <w:szCs w:val="24"/>
          <w14:ligatures w14:val="none"/>
        </w:rPr>
        <w:fldChar w:fldCharType="end"/>
      </w:r>
    </w:p>
    <w:p w14:paraId="21CF43E5" w14:textId="77777777" w:rsidR="00F13D04" w:rsidRPr="00D719AB" w:rsidRDefault="00F13D04" w:rsidP="00F13D04">
      <w:pPr>
        <w:keepNext/>
        <w:keepLines/>
        <w:spacing w:before="240" w:after="0" w:line="240" w:lineRule="auto"/>
        <w:outlineLvl w:val="0"/>
        <w:rPr>
          <w:rFonts w:ascii="Calibri" w:eastAsia="Times New Roman" w:hAnsi="Calibri" w:cs="Calibri"/>
          <w:b/>
          <w:bCs/>
          <w:kern w:val="0"/>
          <w:sz w:val="24"/>
          <w:szCs w:val="24"/>
          <w14:ligatures w14:val="none"/>
        </w:rPr>
      </w:pPr>
      <w:bookmarkStart w:id="4" w:name="_Toc215836424"/>
      <w:r w:rsidRPr="00D719AB">
        <w:rPr>
          <w:rFonts w:ascii="Calibri" w:eastAsia="Times New Roman" w:hAnsi="Calibri" w:cs="Calibri"/>
          <w:b/>
          <w:bCs/>
          <w:kern w:val="0"/>
          <w:sz w:val="24"/>
          <w:szCs w:val="24"/>
          <w14:ligatures w14:val="none"/>
        </w:rPr>
        <w:lastRenderedPageBreak/>
        <w:t>Abbreviations</w:t>
      </w:r>
      <w:bookmarkEnd w:id="3"/>
      <w:r w:rsidRPr="00D719AB">
        <w:rPr>
          <w:rFonts w:ascii="Calibri" w:eastAsia="Times New Roman" w:hAnsi="Calibri" w:cs="Calibri"/>
          <w:b/>
          <w:bCs/>
          <w:kern w:val="0"/>
          <w:sz w:val="24"/>
          <w:szCs w:val="24"/>
          <w14:ligatures w14:val="none"/>
        </w:rPr>
        <w:t xml:space="preserve"> and Acronyms</w:t>
      </w:r>
      <w:bookmarkEnd w:id="4"/>
    </w:p>
    <w:p w14:paraId="276C7D29" w14:textId="77777777" w:rsidR="00F13D04" w:rsidRPr="00D719AB" w:rsidRDefault="00F13D04" w:rsidP="00F13D04">
      <w:pPr>
        <w:spacing w:after="0" w:line="240" w:lineRule="auto"/>
        <w:rPr>
          <w:rFonts w:ascii="Calibri" w:eastAsia="Times New Roman" w:hAnsi="Calibri" w:cs="Calibri"/>
          <w:kern w:val="0"/>
          <w:sz w:val="24"/>
          <w:szCs w:val="24"/>
          <w14:ligatures w14:val="none"/>
        </w:rPr>
      </w:pPr>
    </w:p>
    <w:tbl>
      <w:tblPr>
        <w:tblStyle w:val="TableGrid14"/>
        <w:tblW w:w="9800" w:type="dxa"/>
        <w:tblLook w:val="04A0" w:firstRow="1" w:lastRow="0" w:firstColumn="1" w:lastColumn="0" w:noHBand="0" w:noVBand="1"/>
      </w:tblPr>
      <w:tblGrid>
        <w:gridCol w:w="1137"/>
        <w:gridCol w:w="8663"/>
      </w:tblGrid>
      <w:tr w:rsidR="00003627" w:rsidRPr="00D719AB" w14:paraId="1719A894" w14:textId="77777777" w:rsidTr="00592A1F">
        <w:tc>
          <w:tcPr>
            <w:tcW w:w="1137" w:type="dxa"/>
          </w:tcPr>
          <w:p w14:paraId="080A66FD"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ABP</w:t>
            </w:r>
          </w:p>
        </w:tc>
        <w:tc>
          <w:tcPr>
            <w:tcW w:w="8663" w:type="dxa"/>
          </w:tcPr>
          <w:p w14:paraId="121DAA44"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Animal By-Product (facility)</w:t>
            </w:r>
          </w:p>
        </w:tc>
      </w:tr>
      <w:tr w:rsidR="00003627" w:rsidRPr="00D719AB" w14:paraId="5CF570FC" w14:textId="77777777" w:rsidTr="00592A1F">
        <w:tc>
          <w:tcPr>
            <w:tcW w:w="1137" w:type="dxa"/>
          </w:tcPr>
          <w:p w14:paraId="4E65003E"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BMP</w:t>
            </w:r>
          </w:p>
        </w:tc>
        <w:tc>
          <w:tcPr>
            <w:tcW w:w="8663" w:type="dxa"/>
          </w:tcPr>
          <w:p w14:paraId="13C7397F"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Biodiversity Management Plan</w:t>
            </w:r>
          </w:p>
        </w:tc>
      </w:tr>
      <w:tr w:rsidR="00003627" w:rsidRPr="00D719AB" w14:paraId="24D7A7AF" w14:textId="77777777" w:rsidTr="00592A1F">
        <w:tc>
          <w:tcPr>
            <w:tcW w:w="1137" w:type="dxa"/>
          </w:tcPr>
          <w:p w14:paraId="4EFC680F" w14:textId="77777777" w:rsidR="00003627" w:rsidRPr="00D719AB" w:rsidRDefault="00003627" w:rsidP="00003627">
            <w:pPr>
              <w:widowControl w:val="0"/>
              <w:autoSpaceDE w:val="0"/>
              <w:autoSpaceDN w:val="0"/>
              <w:adjustRightInd w:val="0"/>
              <w:rPr>
                <w:rFonts w:ascii="Calibri" w:eastAsia="Times New Roman" w:hAnsi="Calibri" w:cs="Calibri"/>
                <w:color w:val="000000"/>
              </w:rPr>
            </w:pPr>
            <w:proofErr w:type="spellStart"/>
            <w:r w:rsidRPr="00671A33">
              <w:rPr>
                <w:rFonts w:ascii="Calibri" w:hAnsi="Calibri" w:cs="Calibri"/>
              </w:rPr>
              <w:t>BoQ</w:t>
            </w:r>
            <w:proofErr w:type="spellEnd"/>
          </w:p>
        </w:tc>
        <w:tc>
          <w:tcPr>
            <w:tcW w:w="8663" w:type="dxa"/>
          </w:tcPr>
          <w:p w14:paraId="4430F299" w14:textId="77777777" w:rsidR="00003627" w:rsidRPr="00D719AB" w:rsidRDefault="00003627" w:rsidP="00003627">
            <w:pPr>
              <w:widowControl w:val="0"/>
              <w:autoSpaceDE w:val="0"/>
              <w:autoSpaceDN w:val="0"/>
              <w:adjustRightInd w:val="0"/>
              <w:rPr>
                <w:rFonts w:ascii="Calibri" w:eastAsia="Times New Roman" w:hAnsi="Calibri" w:cs="Calibri"/>
                <w:color w:val="000000"/>
                <w:lang w:val="fr-FR"/>
              </w:rPr>
            </w:pPr>
            <w:r w:rsidRPr="00671A33">
              <w:rPr>
                <w:rFonts w:ascii="Calibri" w:hAnsi="Calibri" w:cs="Calibri"/>
              </w:rPr>
              <w:t>Bill of Quantities</w:t>
            </w:r>
          </w:p>
        </w:tc>
      </w:tr>
      <w:tr w:rsidR="00003627" w:rsidRPr="00D719AB" w14:paraId="3043585A" w14:textId="77777777" w:rsidTr="00592A1F">
        <w:tc>
          <w:tcPr>
            <w:tcW w:w="1137" w:type="dxa"/>
          </w:tcPr>
          <w:p w14:paraId="00489EB9"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CESMP</w:t>
            </w:r>
          </w:p>
        </w:tc>
        <w:tc>
          <w:tcPr>
            <w:tcW w:w="8663" w:type="dxa"/>
          </w:tcPr>
          <w:p w14:paraId="7CFDD0E2"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Contractor Environmental and Social Management Plan</w:t>
            </w:r>
          </w:p>
        </w:tc>
      </w:tr>
      <w:tr w:rsidR="00003627" w:rsidRPr="00D719AB" w14:paraId="766CF2B8" w14:textId="77777777" w:rsidTr="00592A1F">
        <w:tc>
          <w:tcPr>
            <w:tcW w:w="1137" w:type="dxa"/>
          </w:tcPr>
          <w:p w14:paraId="22A14C4A"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CHS</w:t>
            </w:r>
          </w:p>
        </w:tc>
        <w:tc>
          <w:tcPr>
            <w:tcW w:w="8663" w:type="dxa"/>
          </w:tcPr>
          <w:p w14:paraId="20F87353" w14:textId="77777777" w:rsidR="00003627" w:rsidRPr="00D719AB" w:rsidRDefault="00003627" w:rsidP="00003627">
            <w:pPr>
              <w:widowControl w:val="0"/>
              <w:autoSpaceDE w:val="0"/>
              <w:autoSpaceDN w:val="0"/>
              <w:adjustRightInd w:val="0"/>
              <w:rPr>
                <w:rFonts w:ascii="Calibri" w:eastAsia="Times New Roman" w:hAnsi="Calibri" w:cs="Calibri"/>
                <w:color w:val="000000"/>
                <w:lang w:val="fr-FR"/>
              </w:rPr>
            </w:pPr>
            <w:r w:rsidRPr="00671A33">
              <w:rPr>
                <w:rFonts w:ascii="Calibri" w:hAnsi="Calibri" w:cs="Calibri"/>
              </w:rPr>
              <w:t>Community Health and Safety</w:t>
            </w:r>
          </w:p>
        </w:tc>
      </w:tr>
      <w:tr w:rsidR="00003627" w:rsidRPr="00D719AB" w14:paraId="10862E63" w14:textId="77777777" w:rsidTr="00592A1F">
        <w:tc>
          <w:tcPr>
            <w:tcW w:w="1137" w:type="dxa"/>
          </w:tcPr>
          <w:p w14:paraId="4CA86631"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E&amp;S</w:t>
            </w:r>
          </w:p>
        </w:tc>
        <w:tc>
          <w:tcPr>
            <w:tcW w:w="8663" w:type="dxa"/>
          </w:tcPr>
          <w:p w14:paraId="73654E9F" w14:textId="77777777" w:rsidR="00003627" w:rsidRPr="00D719AB" w:rsidRDefault="00003627" w:rsidP="00003627">
            <w:pPr>
              <w:widowControl w:val="0"/>
              <w:autoSpaceDE w:val="0"/>
              <w:autoSpaceDN w:val="0"/>
              <w:adjustRightInd w:val="0"/>
              <w:rPr>
                <w:rFonts w:ascii="Calibri" w:eastAsia="Times New Roman" w:hAnsi="Calibri" w:cs="Calibri"/>
                <w:color w:val="000000"/>
                <w:lang w:val="fr-FR"/>
              </w:rPr>
            </w:pPr>
            <w:r w:rsidRPr="00671A33">
              <w:rPr>
                <w:rFonts w:ascii="Calibri" w:hAnsi="Calibri" w:cs="Calibri"/>
              </w:rPr>
              <w:t>Environmental and Social</w:t>
            </w:r>
          </w:p>
        </w:tc>
      </w:tr>
      <w:tr w:rsidR="00003627" w:rsidRPr="00D719AB" w14:paraId="434D552B" w14:textId="77777777" w:rsidTr="00592A1F">
        <w:tc>
          <w:tcPr>
            <w:tcW w:w="1137" w:type="dxa"/>
          </w:tcPr>
          <w:p w14:paraId="06AE52ED"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EA</w:t>
            </w:r>
          </w:p>
        </w:tc>
        <w:tc>
          <w:tcPr>
            <w:tcW w:w="8663" w:type="dxa"/>
          </w:tcPr>
          <w:p w14:paraId="68B00219" w14:textId="77777777" w:rsidR="00003627" w:rsidRPr="00D719AB" w:rsidRDefault="00003627" w:rsidP="00003627">
            <w:pPr>
              <w:widowControl w:val="0"/>
              <w:autoSpaceDE w:val="0"/>
              <w:autoSpaceDN w:val="0"/>
              <w:adjustRightInd w:val="0"/>
              <w:rPr>
                <w:rFonts w:ascii="Calibri" w:eastAsia="Times New Roman" w:hAnsi="Calibri" w:cs="Calibri"/>
                <w:color w:val="000000"/>
                <w:lang w:val="fr-FR"/>
              </w:rPr>
            </w:pPr>
            <w:r w:rsidRPr="00671A33">
              <w:rPr>
                <w:rFonts w:ascii="Calibri" w:hAnsi="Calibri" w:cs="Calibri"/>
              </w:rPr>
              <w:t>Environmental Assessment</w:t>
            </w:r>
          </w:p>
        </w:tc>
      </w:tr>
      <w:tr w:rsidR="00003627" w:rsidRPr="00D719AB" w14:paraId="5AEDA04B" w14:textId="77777777" w:rsidTr="00592A1F">
        <w:tc>
          <w:tcPr>
            <w:tcW w:w="1137" w:type="dxa"/>
          </w:tcPr>
          <w:p w14:paraId="08C93588"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EHS</w:t>
            </w:r>
          </w:p>
        </w:tc>
        <w:tc>
          <w:tcPr>
            <w:tcW w:w="8663" w:type="dxa"/>
          </w:tcPr>
          <w:p w14:paraId="2A174CE4" w14:textId="77777777" w:rsidR="00003627" w:rsidRPr="00D719AB" w:rsidRDefault="00003627" w:rsidP="00003627">
            <w:pPr>
              <w:widowControl w:val="0"/>
              <w:autoSpaceDE w:val="0"/>
              <w:autoSpaceDN w:val="0"/>
              <w:adjustRightInd w:val="0"/>
              <w:rPr>
                <w:rFonts w:ascii="Calibri" w:eastAsia="Times New Roman" w:hAnsi="Calibri" w:cs="Calibri"/>
                <w:color w:val="000000"/>
                <w:lang w:val="fr-FR"/>
              </w:rPr>
            </w:pPr>
            <w:r w:rsidRPr="00671A33">
              <w:rPr>
                <w:rFonts w:ascii="Calibri" w:hAnsi="Calibri" w:cs="Calibri"/>
              </w:rPr>
              <w:t>Environment, Health and Safety</w:t>
            </w:r>
          </w:p>
        </w:tc>
      </w:tr>
      <w:tr w:rsidR="00003627" w:rsidRPr="00D719AB" w14:paraId="22CA65EE" w14:textId="77777777" w:rsidTr="00592A1F">
        <w:tc>
          <w:tcPr>
            <w:tcW w:w="1137" w:type="dxa"/>
          </w:tcPr>
          <w:p w14:paraId="692B3270"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EIA</w:t>
            </w:r>
          </w:p>
        </w:tc>
        <w:tc>
          <w:tcPr>
            <w:tcW w:w="8663" w:type="dxa"/>
          </w:tcPr>
          <w:p w14:paraId="393AE0AF" w14:textId="77777777" w:rsidR="00003627" w:rsidRPr="00D719AB" w:rsidRDefault="00003627" w:rsidP="00003627">
            <w:pPr>
              <w:widowControl w:val="0"/>
              <w:autoSpaceDE w:val="0"/>
              <w:autoSpaceDN w:val="0"/>
              <w:adjustRightInd w:val="0"/>
              <w:rPr>
                <w:rFonts w:ascii="Calibri" w:eastAsia="Times New Roman" w:hAnsi="Calibri" w:cs="Calibri"/>
                <w:color w:val="000000"/>
                <w:lang w:val="fr-FR"/>
              </w:rPr>
            </w:pPr>
            <w:r w:rsidRPr="00671A33">
              <w:rPr>
                <w:rFonts w:ascii="Calibri" w:hAnsi="Calibri" w:cs="Calibri"/>
              </w:rPr>
              <w:t>Environmental Impact Assessment</w:t>
            </w:r>
          </w:p>
        </w:tc>
      </w:tr>
      <w:tr w:rsidR="00003627" w:rsidRPr="00D719AB" w14:paraId="7501E82B" w14:textId="77777777" w:rsidTr="00592A1F">
        <w:tc>
          <w:tcPr>
            <w:tcW w:w="1137" w:type="dxa"/>
          </w:tcPr>
          <w:p w14:paraId="49B51275"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ESMP</w:t>
            </w:r>
          </w:p>
        </w:tc>
        <w:tc>
          <w:tcPr>
            <w:tcW w:w="8663" w:type="dxa"/>
          </w:tcPr>
          <w:p w14:paraId="4291F8C8"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Environmental and Social Management Plan</w:t>
            </w:r>
          </w:p>
        </w:tc>
      </w:tr>
      <w:tr w:rsidR="00003627" w:rsidRPr="00D719AB" w14:paraId="72DC31AA" w14:textId="77777777" w:rsidTr="00592A1F">
        <w:tc>
          <w:tcPr>
            <w:tcW w:w="1137" w:type="dxa"/>
          </w:tcPr>
          <w:p w14:paraId="6534BFD1"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ESMF</w:t>
            </w:r>
          </w:p>
        </w:tc>
        <w:tc>
          <w:tcPr>
            <w:tcW w:w="8663" w:type="dxa"/>
          </w:tcPr>
          <w:p w14:paraId="33AF9B0E"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Environmental and Social Management Framework</w:t>
            </w:r>
          </w:p>
        </w:tc>
      </w:tr>
      <w:tr w:rsidR="00003627" w:rsidRPr="00D719AB" w14:paraId="4EA59119" w14:textId="77777777" w:rsidTr="00592A1F">
        <w:tc>
          <w:tcPr>
            <w:tcW w:w="1137" w:type="dxa"/>
          </w:tcPr>
          <w:p w14:paraId="046A2ED6"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ESMP Checklist</w:t>
            </w:r>
          </w:p>
        </w:tc>
        <w:tc>
          <w:tcPr>
            <w:tcW w:w="8663" w:type="dxa"/>
          </w:tcPr>
          <w:p w14:paraId="789386C1"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Simplified Environmental and Social Management Plan Checklist</w:t>
            </w:r>
          </w:p>
        </w:tc>
      </w:tr>
      <w:tr w:rsidR="00003627" w:rsidRPr="00D719AB" w14:paraId="2710FE3E" w14:textId="77777777" w:rsidTr="00592A1F">
        <w:tc>
          <w:tcPr>
            <w:tcW w:w="1137" w:type="dxa"/>
          </w:tcPr>
          <w:p w14:paraId="40BC5701"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ESCP</w:t>
            </w:r>
          </w:p>
        </w:tc>
        <w:tc>
          <w:tcPr>
            <w:tcW w:w="8663" w:type="dxa"/>
          </w:tcPr>
          <w:p w14:paraId="1462A2EC"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Environmental and Social Commitment Plan</w:t>
            </w:r>
          </w:p>
        </w:tc>
      </w:tr>
      <w:tr w:rsidR="00003627" w:rsidRPr="00D719AB" w14:paraId="7C7D9727" w14:textId="77777777" w:rsidTr="00592A1F">
        <w:tc>
          <w:tcPr>
            <w:tcW w:w="1137" w:type="dxa"/>
          </w:tcPr>
          <w:p w14:paraId="51F66771"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ESIA</w:t>
            </w:r>
          </w:p>
        </w:tc>
        <w:tc>
          <w:tcPr>
            <w:tcW w:w="8663" w:type="dxa"/>
          </w:tcPr>
          <w:p w14:paraId="74EB287F"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Environmental and Social Impact Assessment</w:t>
            </w:r>
          </w:p>
        </w:tc>
      </w:tr>
      <w:tr w:rsidR="00003627" w:rsidRPr="00D719AB" w14:paraId="71CA3B7A" w14:textId="77777777" w:rsidTr="00592A1F">
        <w:tc>
          <w:tcPr>
            <w:tcW w:w="1137" w:type="dxa"/>
          </w:tcPr>
          <w:p w14:paraId="791CBFA8" w14:textId="77777777" w:rsidR="00003627" w:rsidRPr="00D719AB" w:rsidRDefault="00003627" w:rsidP="00003627">
            <w:pPr>
              <w:widowControl w:val="0"/>
              <w:autoSpaceDE w:val="0"/>
              <w:autoSpaceDN w:val="0"/>
              <w:adjustRightInd w:val="0"/>
              <w:rPr>
                <w:rFonts w:ascii="Calibri" w:eastAsia="Calibri" w:hAnsi="Calibri" w:cs="Calibri"/>
                <w:color w:val="000000"/>
              </w:rPr>
            </w:pPr>
            <w:r w:rsidRPr="00671A33">
              <w:rPr>
                <w:rFonts w:ascii="Calibri" w:hAnsi="Calibri" w:cs="Calibri"/>
              </w:rPr>
              <w:t>ESS</w:t>
            </w:r>
          </w:p>
        </w:tc>
        <w:tc>
          <w:tcPr>
            <w:tcW w:w="8663" w:type="dxa"/>
          </w:tcPr>
          <w:p w14:paraId="5EF1800C" w14:textId="77777777" w:rsidR="00003627" w:rsidRPr="00D719AB" w:rsidRDefault="00003627" w:rsidP="00003627">
            <w:pPr>
              <w:widowControl w:val="0"/>
              <w:autoSpaceDE w:val="0"/>
              <w:autoSpaceDN w:val="0"/>
              <w:adjustRightInd w:val="0"/>
              <w:rPr>
                <w:rFonts w:ascii="Calibri" w:eastAsia="Calibri" w:hAnsi="Calibri" w:cs="Calibri"/>
                <w:color w:val="000000"/>
              </w:rPr>
            </w:pPr>
            <w:r w:rsidRPr="00671A33">
              <w:rPr>
                <w:rFonts w:ascii="Calibri" w:hAnsi="Calibri" w:cs="Calibri"/>
              </w:rPr>
              <w:t>Environmental and Social Standard (World Bank)</w:t>
            </w:r>
          </w:p>
        </w:tc>
      </w:tr>
      <w:tr w:rsidR="00003627" w:rsidRPr="00D719AB" w14:paraId="05AF8C01" w14:textId="77777777" w:rsidTr="00592A1F">
        <w:tc>
          <w:tcPr>
            <w:tcW w:w="1137" w:type="dxa"/>
          </w:tcPr>
          <w:p w14:paraId="76589F78" w14:textId="77777777" w:rsidR="00003627" w:rsidRPr="00D719AB" w:rsidRDefault="00003627" w:rsidP="00003627">
            <w:pPr>
              <w:widowControl w:val="0"/>
              <w:autoSpaceDE w:val="0"/>
              <w:autoSpaceDN w:val="0"/>
              <w:adjustRightInd w:val="0"/>
              <w:rPr>
                <w:rFonts w:ascii="Calibri" w:eastAsia="Calibri" w:hAnsi="Calibri" w:cs="Calibri"/>
              </w:rPr>
            </w:pPr>
            <w:r w:rsidRPr="00671A33">
              <w:rPr>
                <w:rFonts w:ascii="Calibri" w:hAnsi="Calibri" w:cs="Calibri"/>
              </w:rPr>
              <w:t>EU</w:t>
            </w:r>
          </w:p>
        </w:tc>
        <w:tc>
          <w:tcPr>
            <w:tcW w:w="8663" w:type="dxa"/>
          </w:tcPr>
          <w:p w14:paraId="40EAAB04" w14:textId="77777777" w:rsidR="00003627" w:rsidRPr="00D719AB" w:rsidRDefault="00003627" w:rsidP="00003627">
            <w:pPr>
              <w:widowControl w:val="0"/>
              <w:autoSpaceDE w:val="0"/>
              <w:autoSpaceDN w:val="0"/>
              <w:adjustRightInd w:val="0"/>
              <w:rPr>
                <w:rFonts w:ascii="Calibri" w:eastAsia="Calibri" w:hAnsi="Calibri" w:cs="Calibri"/>
              </w:rPr>
            </w:pPr>
            <w:r w:rsidRPr="00671A33">
              <w:rPr>
                <w:rFonts w:ascii="Calibri" w:hAnsi="Calibri" w:cs="Calibri"/>
              </w:rPr>
              <w:t>European Union</w:t>
            </w:r>
          </w:p>
        </w:tc>
      </w:tr>
      <w:tr w:rsidR="00003627" w:rsidRPr="00D719AB" w14:paraId="1FAC5E09" w14:textId="77777777" w:rsidTr="00592A1F">
        <w:tc>
          <w:tcPr>
            <w:tcW w:w="1137" w:type="dxa"/>
          </w:tcPr>
          <w:p w14:paraId="3A9AA3C8"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FP</w:t>
            </w:r>
          </w:p>
        </w:tc>
        <w:tc>
          <w:tcPr>
            <w:tcW w:w="8663" w:type="dxa"/>
          </w:tcPr>
          <w:p w14:paraId="598A09F2"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Fishing Port</w:t>
            </w:r>
          </w:p>
        </w:tc>
      </w:tr>
      <w:tr w:rsidR="00003627" w:rsidRPr="00D719AB" w14:paraId="42FD3498" w14:textId="77777777" w:rsidTr="00592A1F">
        <w:tc>
          <w:tcPr>
            <w:tcW w:w="1137" w:type="dxa"/>
          </w:tcPr>
          <w:p w14:paraId="32A03FEF"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FSPP</w:t>
            </w:r>
          </w:p>
        </w:tc>
        <w:tc>
          <w:tcPr>
            <w:tcW w:w="8663" w:type="dxa"/>
          </w:tcPr>
          <w:p w14:paraId="48C1844C"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 xml:space="preserve">Montenegro Forest for Shared Prosperity Project </w:t>
            </w:r>
          </w:p>
        </w:tc>
      </w:tr>
      <w:tr w:rsidR="00003627" w:rsidRPr="00D719AB" w14:paraId="240F335D" w14:textId="77777777" w:rsidTr="00592A1F">
        <w:tc>
          <w:tcPr>
            <w:tcW w:w="1137" w:type="dxa"/>
          </w:tcPr>
          <w:p w14:paraId="06D79505"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GIS</w:t>
            </w:r>
          </w:p>
        </w:tc>
        <w:tc>
          <w:tcPr>
            <w:tcW w:w="8663" w:type="dxa"/>
          </w:tcPr>
          <w:p w14:paraId="177CA694"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Geographic Information System</w:t>
            </w:r>
          </w:p>
        </w:tc>
      </w:tr>
      <w:tr w:rsidR="00003627" w:rsidRPr="00D719AB" w14:paraId="74E0D2F6" w14:textId="77777777" w:rsidTr="00592A1F">
        <w:tc>
          <w:tcPr>
            <w:tcW w:w="1137" w:type="dxa"/>
          </w:tcPr>
          <w:p w14:paraId="76324814"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GIIP</w:t>
            </w:r>
          </w:p>
        </w:tc>
        <w:tc>
          <w:tcPr>
            <w:tcW w:w="8663" w:type="dxa"/>
          </w:tcPr>
          <w:p w14:paraId="02042A8B"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Good International Industry Practice</w:t>
            </w:r>
          </w:p>
        </w:tc>
      </w:tr>
      <w:tr w:rsidR="00003627" w:rsidRPr="00D719AB" w14:paraId="6FD1A609" w14:textId="77777777" w:rsidTr="00592A1F">
        <w:tc>
          <w:tcPr>
            <w:tcW w:w="1137" w:type="dxa"/>
          </w:tcPr>
          <w:p w14:paraId="700A179C"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GRM</w:t>
            </w:r>
          </w:p>
        </w:tc>
        <w:tc>
          <w:tcPr>
            <w:tcW w:w="8663" w:type="dxa"/>
          </w:tcPr>
          <w:p w14:paraId="4E38B056"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Grievance Redress Mechanism</w:t>
            </w:r>
          </w:p>
        </w:tc>
      </w:tr>
      <w:tr w:rsidR="00003627" w:rsidRPr="00D719AB" w14:paraId="42C791F3" w14:textId="77777777" w:rsidTr="00592A1F">
        <w:tc>
          <w:tcPr>
            <w:tcW w:w="1137" w:type="dxa"/>
          </w:tcPr>
          <w:p w14:paraId="58DB9C75"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HVAC</w:t>
            </w:r>
          </w:p>
        </w:tc>
        <w:tc>
          <w:tcPr>
            <w:tcW w:w="8663" w:type="dxa"/>
          </w:tcPr>
          <w:p w14:paraId="7C0E11A3"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Heating, Ventilation and Air Conditioning</w:t>
            </w:r>
          </w:p>
        </w:tc>
      </w:tr>
      <w:tr w:rsidR="00003627" w:rsidRPr="00D719AB" w14:paraId="46C544B5" w14:textId="77777777" w:rsidTr="00592A1F">
        <w:tc>
          <w:tcPr>
            <w:tcW w:w="1137" w:type="dxa"/>
          </w:tcPr>
          <w:p w14:paraId="7D36FB4E"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IPM</w:t>
            </w:r>
          </w:p>
        </w:tc>
        <w:tc>
          <w:tcPr>
            <w:tcW w:w="8663" w:type="dxa"/>
          </w:tcPr>
          <w:p w14:paraId="4153CBFB"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Integrated Pest Management</w:t>
            </w:r>
          </w:p>
        </w:tc>
      </w:tr>
      <w:tr w:rsidR="00003627" w:rsidRPr="00D719AB" w14:paraId="1F9B6176" w14:textId="77777777" w:rsidTr="00592A1F">
        <w:tc>
          <w:tcPr>
            <w:tcW w:w="1137" w:type="dxa"/>
          </w:tcPr>
          <w:p w14:paraId="18E9BC82"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LMP</w:t>
            </w:r>
          </w:p>
        </w:tc>
        <w:tc>
          <w:tcPr>
            <w:tcW w:w="8663" w:type="dxa"/>
          </w:tcPr>
          <w:p w14:paraId="59F17827"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Labor Management Procedures</w:t>
            </w:r>
          </w:p>
        </w:tc>
      </w:tr>
      <w:tr w:rsidR="00003627" w:rsidRPr="00D719AB" w14:paraId="65FB4D1A" w14:textId="77777777" w:rsidTr="00592A1F">
        <w:tc>
          <w:tcPr>
            <w:tcW w:w="1137" w:type="dxa"/>
          </w:tcPr>
          <w:p w14:paraId="26F6B7EC" w14:textId="77777777" w:rsidR="00003627" w:rsidRPr="00D719AB" w:rsidRDefault="00003627" w:rsidP="00003627">
            <w:pPr>
              <w:widowControl w:val="0"/>
              <w:autoSpaceDE w:val="0"/>
              <w:autoSpaceDN w:val="0"/>
              <w:adjustRightInd w:val="0"/>
              <w:rPr>
                <w:rFonts w:ascii="Calibri" w:eastAsia="Times New Roman" w:hAnsi="Calibri" w:cs="Calibri"/>
                <w:color w:val="000000"/>
              </w:rPr>
            </w:pPr>
            <w:proofErr w:type="spellStart"/>
            <w:r w:rsidRPr="00671A33">
              <w:rPr>
                <w:rFonts w:ascii="Calibri" w:hAnsi="Calibri" w:cs="Calibri"/>
              </w:rPr>
              <w:t>MoA</w:t>
            </w:r>
            <w:proofErr w:type="spellEnd"/>
          </w:p>
        </w:tc>
        <w:tc>
          <w:tcPr>
            <w:tcW w:w="8663" w:type="dxa"/>
          </w:tcPr>
          <w:p w14:paraId="61FA9A38"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Ministry of Agriculture, Forestry and Water Management (or relevant authority)</w:t>
            </w:r>
          </w:p>
        </w:tc>
      </w:tr>
      <w:tr w:rsidR="00003627" w:rsidRPr="00D719AB" w14:paraId="7587D2DC" w14:textId="77777777" w:rsidTr="00592A1F">
        <w:tc>
          <w:tcPr>
            <w:tcW w:w="1137" w:type="dxa"/>
          </w:tcPr>
          <w:p w14:paraId="74C9DAD3"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OHS</w:t>
            </w:r>
          </w:p>
        </w:tc>
        <w:tc>
          <w:tcPr>
            <w:tcW w:w="8663" w:type="dxa"/>
          </w:tcPr>
          <w:p w14:paraId="7EDCBE92"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Occupational Health and Safety</w:t>
            </w:r>
          </w:p>
        </w:tc>
      </w:tr>
      <w:tr w:rsidR="00003627" w:rsidRPr="00D719AB" w14:paraId="3BCB427F" w14:textId="77777777" w:rsidTr="00592A1F">
        <w:tc>
          <w:tcPr>
            <w:tcW w:w="1137" w:type="dxa"/>
          </w:tcPr>
          <w:p w14:paraId="76B12A72"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PARO</w:t>
            </w:r>
          </w:p>
        </w:tc>
        <w:tc>
          <w:tcPr>
            <w:tcW w:w="8663" w:type="dxa"/>
          </w:tcPr>
          <w:p w14:paraId="05B6403E"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Paying Agency Regional Office</w:t>
            </w:r>
          </w:p>
        </w:tc>
      </w:tr>
      <w:tr w:rsidR="00003627" w:rsidRPr="00D719AB" w14:paraId="29783DD8" w14:textId="77777777" w:rsidTr="00592A1F">
        <w:tc>
          <w:tcPr>
            <w:tcW w:w="1137" w:type="dxa"/>
          </w:tcPr>
          <w:p w14:paraId="7FC2CFE9"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PPE</w:t>
            </w:r>
          </w:p>
        </w:tc>
        <w:tc>
          <w:tcPr>
            <w:tcW w:w="8663" w:type="dxa"/>
          </w:tcPr>
          <w:p w14:paraId="6FAF0C50"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Personal Protective Equipment</w:t>
            </w:r>
          </w:p>
        </w:tc>
      </w:tr>
      <w:tr w:rsidR="00003627" w:rsidRPr="00D719AB" w14:paraId="257BD99C" w14:textId="77777777" w:rsidTr="00592A1F">
        <w:tc>
          <w:tcPr>
            <w:tcW w:w="1137" w:type="dxa"/>
          </w:tcPr>
          <w:p w14:paraId="04E946C9"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PMT</w:t>
            </w:r>
          </w:p>
        </w:tc>
        <w:tc>
          <w:tcPr>
            <w:tcW w:w="8663" w:type="dxa"/>
          </w:tcPr>
          <w:p w14:paraId="044D5328"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Project Management Team</w:t>
            </w:r>
          </w:p>
        </w:tc>
      </w:tr>
      <w:tr w:rsidR="00003627" w:rsidRPr="00D719AB" w14:paraId="622A8A42" w14:textId="77777777" w:rsidTr="00592A1F">
        <w:tc>
          <w:tcPr>
            <w:tcW w:w="1137" w:type="dxa"/>
          </w:tcPr>
          <w:p w14:paraId="1B57F25E"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RAP</w:t>
            </w:r>
          </w:p>
        </w:tc>
        <w:tc>
          <w:tcPr>
            <w:tcW w:w="8663" w:type="dxa"/>
          </w:tcPr>
          <w:p w14:paraId="17F9B892"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Resettlement Action Plan</w:t>
            </w:r>
          </w:p>
        </w:tc>
      </w:tr>
      <w:tr w:rsidR="00003627" w:rsidRPr="00D719AB" w14:paraId="23ECDAAE" w14:textId="77777777" w:rsidTr="00592A1F">
        <w:tc>
          <w:tcPr>
            <w:tcW w:w="1137" w:type="dxa"/>
          </w:tcPr>
          <w:p w14:paraId="15070249" w14:textId="77777777" w:rsidR="00003627" w:rsidRPr="00D719AB" w:rsidRDefault="00003627" w:rsidP="00003627">
            <w:pPr>
              <w:widowControl w:val="0"/>
              <w:autoSpaceDE w:val="0"/>
              <w:autoSpaceDN w:val="0"/>
              <w:adjustRightInd w:val="0"/>
              <w:rPr>
                <w:rFonts w:ascii="Calibri" w:eastAsia="Calibri" w:hAnsi="Calibri" w:cs="Calibri"/>
                <w:color w:val="000000"/>
              </w:rPr>
            </w:pPr>
            <w:r w:rsidRPr="00671A33">
              <w:rPr>
                <w:rFonts w:ascii="Calibri" w:hAnsi="Calibri" w:cs="Calibri"/>
              </w:rPr>
              <w:t>RPF</w:t>
            </w:r>
          </w:p>
        </w:tc>
        <w:tc>
          <w:tcPr>
            <w:tcW w:w="8663" w:type="dxa"/>
          </w:tcPr>
          <w:p w14:paraId="48EF6B1C" w14:textId="77777777" w:rsidR="00003627" w:rsidRPr="00D719AB" w:rsidRDefault="00003627" w:rsidP="00003627">
            <w:pPr>
              <w:widowControl w:val="0"/>
              <w:autoSpaceDE w:val="0"/>
              <w:autoSpaceDN w:val="0"/>
              <w:adjustRightInd w:val="0"/>
              <w:rPr>
                <w:rFonts w:ascii="Calibri" w:eastAsia="Calibri" w:hAnsi="Calibri" w:cs="Calibri"/>
                <w:color w:val="000000"/>
              </w:rPr>
            </w:pPr>
            <w:r w:rsidRPr="00671A33">
              <w:rPr>
                <w:rFonts w:ascii="Calibri" w:hAnsi="Calibri" w:cs="Calibri"/>
              </w:rPr>
              <w:t>Resettlement Policy Framework</w:t>
            </w:r>
          </w:p>
        </w:tc>
      </w:tr>
      <w:tr w:rsidR="00003627" w:rsidRPr="00D719AB" w14:paraId="29E4DE75" w14:textId="77777777" w:rsidTr="00592A1F">
        <w:tc>
          <w:tcPr>
            <w:tcW w:w="1137" w:type="dxa"/>
          </w:tcPr>
          <w:p w14:paraId="508DFFF4" w14:textId="77777777" w:rsidR="00003627" w:rsidRPr="00D719AB" w:rsidRDefault="00003627" w:rsidP="00003627">
            <w:pPr>
              <w:widowControl w:val="0"/>
              <w:autoSpaceDE w:val="0"/>
              <w:autoSpaceDN w:val="0"/>
              <w:adjustRightInd w:val="0"/>
              <w:rPr>
                <w:rFonts w:ascii="Calibri" w:eastAsia="Calibri" w:hAnsi="Calibri" w:cs="Calibri"/>
                <w:color w:val="000000"/>
              </w:rPr>
            </w:pPr>
            <w:r w:rsidRPr="00671A33">
              <w:rPr>
                <w:rFonts w:ascii="Calibri" w:hAnsi="Calibri" w:cs="Calibri"/>
              </w:rPr>
              <w:t>SEP</w:t>
            </w:r>
          </w:p>
        </w:tc>
        <w:tc>
          <w:tcPr>
            <w:tcW w:w="8663" w:type="dxa"/>
          </w:tcPr>
          <w:p w14:paraId="72A11D10" w14:textId="77777777" w:rsidR="00003627" w:rsidRPr="00D719AB" w:rsidRDefault="00003627" w:rsidP="00003627">
            <w:pPr>
              <w:widowControl w:val="0"/>
              <w:autoSpaceDE w:val="0"/>
              <w:autoSpaceDN w:val="0"/>
              <w:adjustRightInd w:val="0"/>
              <w:rPr>
                <w:rFonts w:ascii="Calibri" w:eastAsia="Calibri" w:hAnsi="Calibri" w:cs="Calibri"/>
                <w:color w:val="000000"/>
              </w:rPr>
            </w:pPr>
            <w:r w:rsidRPr="00671A33">
              <w:rPr>
                <w:rFonts w:ascii="Calibri" w:hAnsi="Calibri" w:cs="Calibri"/>
              </w:rPr>
              <w:t>Stakeholder Engagement Plan</w:t>
            </w:r>
          </w:p>
        </w:tc>
      </w:tr>
      <w:tr w:rsidR="00003627" w:rsidRPr="00D719AB" w14:paraId="36589DA6" w14:textId="77777777" w:rsidTr="00592A1F">
        <w:tc>
          <w:tcPr>
            <w:tcW w:w="1137" w:type="dxa"/>
          </w:tcPr>
          <w:p w14:paraId="4C36FADB"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SEA/SH</w:t>
            </w:r>
          </w:p>
        </w:tc>
        <w:tc>
          <w:tcPr>
            <w:tcW w:w="8663" w:type="dxa"/>
          </w:tcPr>
          <w:p w14:paraId="744280EB"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Sexual Exploitation and Abuse / Sexual Harassment</w:t>
            </w:r>
          </w:p>
        </w:tc>
      </w:tr>
      <w:tr w:rsidR="00003627" w:rsidRPr="00D719AB" w14:paraId="609EAD34" w14:textId="77777777" w:rsidTr="00592A1F">
        <w:tc>
          <w:tcPr>
            <w:tcW w:w="1137" w:type="dxa"/>
          </w:tcPr>
          <w:p w14:paraId="00A4C0E6" w14:textId="77777777" w:rsidR="00003627" w:rsidRPr="00D719AB" w:rsidRDefault="00003627" w:rsidP="00003627">
            <w:pPr>
              <w:widowControl w:val="0"/>
              <w:autoSpaceDE w:val="0"/>
              <w:autoSpaceDN w:val="0"/>
              <w:adjustRightInd w:val="0"/>
              <w:rPr>
                <w:rFonts w:ascii="Calibri" w:eastAsia="Calibri" w:hAnsi="Calibri" w:cs="Calibri"/>
                <w:color w:val="000000"/>
              </w:rPr>
            </w:pPr>
            <w:r w:rsidRPr="00671A33">
              <w:rPr>
                <w:rFonts w:ascii="Calibri" w:hAnsi="Calibri" w:cs="Calibri"/>
              </w:rPr>
              <w:t>WB</w:t>
            </w:r>
          </w:p>
        </w:tc>
        <w:tc>
          <w:tcPr>
            <w:tcW w:w="8663" w:type="dxa"/>
          </w:tcPr>
          <w:p w14:paraId="4B88F7FE" w14:textId="77777777" w:rsidR="00003627" w:rsidRPr="00D719AB" w:rsidRDefault="00003627" w:rsidP="00003627">
            <w:pPr>
              <w:widowControl w:val="0"/>
              <w:autoSpaceDE w:val="0"/>
              <w:autoSpaceDN w:val="0"/>
              <w:adjustRightInd w:val="0"/>
              <w:rPr>
                <w:rFonts w:ascii="Calibri" w:eastAsia="Calibri" w:hAnsi="Calibri" w:cs="Calibri"/>
                <w:color w:val="000000"/>
              </w:rPr>
            </w:pPr>
            <w:r w:rsidRPr="00671A33">
              <w:rPr>
                <w:rFonts w:ascii="Calibri" w:hAnsi="Calibri" w:cs="Calibri"/>
              </w:rPr>
              <w:t>World Bank</w:t>
            </w:r>
          </w:p>
        </w:tc>
      </w:tr>
      <w:tr w:rsidR="00003627" w:rsidRPr="00D719AB" w14:paraId="69733C56" w14:textId="77777777" w:rsidTr="00592A1F">
        <w:tc>
          <w:tcPr>
            <w:tcW w:w="1137" w:type="dxa"/>
          </w:tcPr>
          <w:p w14:paraId="426798B4"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WMP</w:t>
            </w:r>
          </w:p>
        </w:tc>
        <w:tc>
          <w:tcPr>
            <w:tcW w:w="8663" w:type="dxa"/>
          </w:tcPr>
          <w:p w14:paraId="1B5A120D" w14:textId="77777777" w:rsidR="00003627" w:rsidRPr="00D719AB" w:rsidRDefault="00003627" w:rsidP="00003627">
            <w:pPr>
              <w:widowControl w:val="0"/>
              <w:autoSpaceDE w:val="0"/>
              <w:autoSpaceDN w:val="0"/>
              <w:adjustRightInd w:val="0"/>
              <w:rPr>
                <w:rFonts w:ascii="Calibri" w:eastAsia="Times New Roman" w:hAnsi="Calibri" w:cs="Calibri"/>
                <w:color w:val="000000"/>
              </w:rPr>
            </w:pPr>
            <w:r w:rsidRPr="00671A33">
              <w:rPr>
                <w:rFonts w:ascii="Calibri" w:hAnsi="Calibri" w:cs="Calibri"/>
              </w:rPr>
              <w:t>Waste Management Plan</w:t>
            </w:r>
          </w:p>
        </w:tc>
      </w:tr>
    </w:tbl>
    <w:p w14:paraId="04DE9141" w14:textId="77777777" w:rsidR="00F13D04" w:rsidRPr="00D719AB" w:rsidRDefault="00F13D04">
      <w:pPr>
        <w:rPr>
          <w:rFonts w:ascii="Calibri" w:hAnsi="Calibri" w:cs="Calibri"/>
        </w:rPr>
        <w:sectPr w:rsidR="00F13D04" w:rsidRPr="00D719AB">
          <w:pgSz w:w="12240" w:h="15840"/>
          <w:pgMar w:top="1440" w:right="1440" w:bottom="1440" w:left="1440" w:header="720" w:footer="720" w:gutter="0"/>
          <w:cols w:space="720"/>
          <w:docGrid w:linePitch="360"/>
        </w:sectPr>
      </w:pPr>
    </w:p>
    <w:p w14:paraId="69770E34" w14:textId="77777777" w:rsidR="00F13D04" w:rsidRPr="00D719AB" w:rsidRDefault="00F13D04" w:rsidP="00516D6B">
      <w:pPr>
        <w:pStyle w:val="Heading1"/>
        <w:rPr>
          <w:rFonts w:ascii="Calibri" w:hAnsi="Calibri" w:cs="Calibri"/>
          <w:b/>
          <w:bCs/>
          <w:color w:val="auto"/>
          <w:sz w:val="28"/>
          <w:szCs w:val="28"/>
        </w:rPr>
      </w:pPr>
      <w:bookmarkStart w:id="5" w:name="_Toc215836425"/>
      <w:r w:rsidRPr="00D719AB">
        <w:rPr>
          <w:rFonts w:ascii="Calibri" w:hAnsi="Calibri" w:cs="Calibri"/>
          <w:b/>
          <w:bCs/>
          <w:color w:val="auto"/>
          <w:sz w:val="28"/>
          <w:szCs w:val="28"/>
        </w:rPr>
        <w:lastRenderedPageBreak/>
        <w:t>Executive Summary</w:t>
      </w:r>
      <w:bookmarkEnd w:id="5"/>
    </w:p>
    <w:p w14:paraId="1768C572" w14:textId="77777777" w:rsidR="00CB1B52" w:rsidRPr="00D719AB" w:rsidRDefault="00CB1B52" w:rsidP="00CB1B52">
      <w:pPr>
        <w:spacing w:after="129" w:line="266" w:lineRule="auto"/>
        <w:ind w:left="12" w:right="14" w:hanging="10"/>
        <w:jc w:val="both"/>
        <w:rPr>
          <w:rFonts w:ascii="Calibri" w:hAnsi="Calibri" w:cs="Calibri"/>
        </w:rPr>
      </w:pPr>
      <w:r w:rsidRPr="00D719AB">
        <w:rPr>
          <w:rFonts w:ascii="Calibri" w:hAnsi="Calibri" w:cs="Calibri"/>
        </w:rPr>
        <w:t xml:space="preserve">The Government of Montenegro through the Ministry of Agriculture, Forestry and Water Management of Montenegro (MNE) will implement a $20 million </w:t>
      </w:r>
      <w:bookmarkStart w:id="6" w:name="_Hlk211602018"/>
      <w:r w:rsidRPr="00D719AB">
        <w:rPr>
          <w:rFonts w:ascii="Calibri" w:hAnsi="Calibri" w:cs="Calibri"/>
        </w:rPr>
        <w:t>Montenegro Forest for Shared Prosperity Project (FSPP</w:t>
      </w:r>
      <w:r w:rsidRPr="00D719AB">
        <w:rPr>
          <w:rFonts w:ascii="Calibri" w:hAnsi="Calibri" w:cs="Calibri"/>
          <w:b/>
          <w:bCs/>
        </w:rPr>
        <w:t>)</w:t>
      </w:r>
      <w:bookmarkEnd w:id="6"/>
      <w:r w:rsidRPr="00D719AB">
        <w:rPr>
          <w:rFonts w:ascii="Calibri" w:hAnsi="Calibri" w:cs="Calibri"/>
        </w:rPr>
        <w:t xml:space="preserve"> to ensure the long-term sustainability of the country’s forest resources and align fully with the EU forestry policy, as a future EU member state, with the financial support of the World Bank (WB). The Ministry of Agriculture, Forestry and Water Management will use the allocation of funds from the World Bank loan (</w:t>
      </w:r>
      <w:r w:rsidRPr="00D719AB">
        <w:rPr>
          <w:rFonts w:ascii="Calibri" w:hAnsi="Calibri" w:cs="Calibri"/>
          <w:b/>
          <w:bCs/>
        </w:rPr>
        <w:t>18 million euros</w:t>
      </w:r>
      <w:r w:rsidRPr="00D719AB">
        <w:rPr>
          <w:rFonts w:ascii="Calibri" w:hAnsi="Calibri" w:cs="Calibri"/>
        </w:rPr>
        <w:t>) to finance the establishment of institutions necessary for the implementation of the new Forestry Law, as well as to improve the productivity of the wood industry.</w:t>
      </w:r>
    </w:p>
    <w:p w14:paraId="296B771D" w14:textId="77777777" w:rsidR="00CB1B52" w:rsidRPr="00D719AB" w:rsidRDefault="00CB1B52" w:rsidP="00CB1B52">
      <w:pPr>
        <w:spacing w:after="129" w:line="266" w:lineRule="auto"/>
        <w:ind w:left="12" w:right="14" w:hanging="10"/>
        <w:jc w:val="both"/>
        <w:rPr>
          <w:rFonts w:ascii="Calibri" w:eastAsia="Calibri" w:hAnsi="Calibri" w:cs="Calibri"/>
        </w:rPr>
      </w:pPr>
      <w:r w:rsidRPr="00D719AB">
        <w:rPr>
          <w:rFonts w:ascii="Calibri" w:eastAsia="Calibri" w:hAnsi="Calibri" w:cs="Calibri"/>
        </w:rPr>
        <w:t xml:space="preserve">The Project Development Objective (PDO) is to improve the sustainable management of forest resources and to enhance the competitiveness of the forest industry in targeted project areas in Montenegro. </w:t>
      </w:r>
    </w:p>
    <w:p w14:paraId="1AC55F11" w14:textId="77777777" w:rsidR="00CB1B52" w:rsidRPr="00D719AB" w:rsidRDefault="00CB1B52" w:rsidP="00CB1B52">
      <w:pPr>
        <w:spacing w:after="129" w:line="266" w:lineRule="auto"/>
        <w:ind w:left="12" w:right="14" w:hanging="10"/>
        <w:jc w:val="both"/>
        <w:rPr>
          <w:rFonts w:ascii="Calibri" w:eastAsia="Calibri" w:hAnsi="Calibri" w:cs="Calibri"/>
          <w:color w:val="000000"/>
        </w:rPr>
      </w:pPr>
      <w:r w:rsidRPr="00D719AB">
        <w:rPr>
          <w:rFonts w:ascii="Calibri" w:eastAsia="Calibri" w:hAnsi="Calibri" w:cs="Calibri"/>
          <w:color w:val="000000"/>
        </w:rPr>
        <w:t xml:space="preserve">ESMF document is the environmental and social due diligence instrument made to ensure that the proposed Project is implemented in accordance with the World Bank operational guidelines, ESS standards and local legislation related to environmental protection, </w:t>
      </w:r>
      <w:r w:rsidR="00FB1F10" w:rsidRPr="00D719AB">
        <w:rPr>
          <w:rFonts w:ascii="Calibri" w:eastAsia="Calibri" w:hAnsi="Calibri" w:cs="Calibri"/>
          <w:color w:val="000000"/>
        </w:rPr>
        <w:t>It is also the instrument prepared to manage E&amp;S risks where project details and specifics are not known</w:t>
      </w:r>
      <w:r w:rsidR="00C743C3" w:rsidRPr="00D719AB">
        <w:rPr>
          <w:rFonts w:ascii="Calibri" w:eastAsia="Calibri" w:hAnsi="Calibri" w:cs="Calibri"/>
          <w:color w:val="000000"/>
        </w:rPr>
        <w:t xml:space="preserve"> </w:t>
      </w:r>
      <w:r w:rsidRPr="00D719AB">
        <w:rPr>
          <w:rFonts w:ascii="Calibri" w:eastAsia="Calibri" w:hAnsi="Calibri" w:cs="Calibri"/>
          <w:color w:val="000000"/>
        </w:rPr>
        <w:t xml:space="preserve">as well as a practical tool to be used during design, implementation, and monitoring of the Project activities. </w:t>
      </w:r>
    </w:p>
    <w:p w14:paraId="20DCC640" w14:textId="77777777" w:rsidR="00A21D62" w:rsidRPr="00D719AB" w:rsidRDefault="00A21D62" w:rsidP="00ED27C6">
      <w:pPr>
        <w:spacing w:after="129" w:line="266" w:lineRule="auto"/>
        <w:ind w:left="12" w:right="14" w:hanging="10"/>
        <w:jc w:val="both"/>
        <w:rPr>
          <w:rFonts w:ascii="Calibri" w:eastAsia="Calibri" w:hAnsi="Calibri" w:cs="Calibri"/>
          <w:color w:val="000000"/>
        </w:rPr>
      </w:pPr>
      <w:r w:rsidRPr="00D719AB">
        <w:rPr>
          <w:rFonts w:ascii="Calibri" w:eastAsia="Calibri" w:hAnsi="Calibri" w:cs="Calibri"/>
          <w:color w:val="000000"/>
        </w:rPr>
        <w:t xml:space="preserve">The ESMF presents methodologies for developing and implementing environmental and social risk management instruments for project activities/sub-projects, including how to conduct environmental and social screening of activities/sub-projects (Appendix 1), identify and assess potential environmental and social risks and impacts and proffer mitigation measures for the identified environmental and social impacts/risks. It covers a broad description of the project, existing policy and legal frameworks in </w:t>
      </w:r>
      <w:r w:rsidR="00F75426" w:rsidRPr="00D719AB">
        <w:rPr>
          <w:rFonts w:ascii="Calibri" w:eastAsia="Calibri" w:hAnsi="Calibri" w:cs="Calibri"/>
          <w:color w:val="000000"/>
        </w:rPr>
        <w:t>Montenegro</w:t>
      </w:r>
      <w:r w:rsidRPr="00D719AB">
        <w:rPr>
          <w:rFonts w:ascii="Calibri" w:eastAsia="Calibri" w:hAnsi="Calibri" w:cs="Calibri"/>
          <w:color w:val="000000"/>
        </w:rPr>
        <w:t>, relevant World Bank Environmental and Social Standards (ESSs), baseline social and biophysical information and conditions of the project environment, broad environmental and social risks and impacts, their accompanying management and mitigation measures, the implementation arrangements and capacity building programs.</w:t>
      </w:r>
    </w:p>
    <w:p w14:paraId="50AE4C22" w14:textId="77777777" w:rsidR="00CB1B52" w:rsidRPr="00D719AB" w:rsidRDefault="00CB1B52" w:rsidP="00CB1B52">
      <w:pPr>
        <w:spacing w:after="129" w:line="266" w:lineRule="auto"/>
        <w:ind w:right="14"/>
        <w:jc w:val="both"/>
        <w:rPr>
          <w:rFonts w:ascii="Calibri" w:eastAsia="Calibri" w:hAnsi="Calibri" w:cs="Calibri"/>
          <w:color w:val="000000" w:themeColor="text1"/>
        </w:rPr>
      </w:pPr>
      <w:r w:rsidRPr="00D719AB">
        <w:rPr>
          <w:rFonts w:ascii="Calibri" w:eastAsia="Calibri" w:hAnsi="Calibri" w:cs="Calibri"/>
          <w:color w:val="000000"/>
        </w:rPr>
        <w:t xml:space="preserve">The ESMF also defines the implementation and institutional responsibilities of various stakeholders involved in the project implementation. The Framework analyzes environmental policies and legal regime of the MNE and ESS standards of the WB; presents the institutional and capacity assessment related to environmental management; and describes the principles, objectives and approach to be followed at a later stage while designing site-specific sub-projects and environmental mitigation measures. </w:t>
      </w:r>
    </w:p>
    <w:p w14:paraId="49AB87BF" w14:textId="77777777" w:rsidR="00CB1B52" w:rsidRDefault="00CB1B52" w:rsidP="00CB1B52">
      <w:pPr>
        <w:spacing w:after="0" w:line="257" w:lineRule="auto"/>
        <w:ind w:left="12"/>
        <w:jc w:val="both"/>
        <w:rPr>
          <w:rFonts w:ascii="Calibri" w:eastAsia="Calibri" w:hAnsi="Calibri" w:cs="Calibri"/>
        </w:rPr>
      </w:pPr>
      <w:r w:rsidRPr="00D719AB">
        <w:rPr>
          <w:rFonts w:ascii="Calibri" w:eastAsia="Calibri" w:hAnsi="Calibri" w:cs="Calibri"/>
          <w:b/>
          <w:bCs/>
        </w:rPr>
        <w:t>The project is structured around four key components</w:t>
      </w:r>
      <w:r w:rsidRPr="00D719AB">
        <w:rPr>
          <w:rFonts w:ascii="Calibri" w:eastAsia="Calibri" w:hAnsi="Calibri" w:cs="Calibri"/>
        </w:rPr>
        <w:t>: Component 1: Strengthening Sector Governance, Enhancing Information Services, and Upgrading Institutional Capacity, which aims to strengthen governance and modernize systems for better decision-making and effective forest management; Component 2: Supporting Sustainable Forest Management &amp; Enhancing Climate Resilience, focused on advancing SFM and improving climate adaptation and mitigation strategies; Component 3: Improving Forestry Sector Competitiveness, which seeks to boost the economic potential of the sector through sustainable practices and market development; and Component 4: Project Management, Monitoring, and Communication dedicated to ensuring effective oversight, management and stakeholder engagement.</w:t>
      </w:r>
    </w:p>
    <w:p w14:paraId="50EA2A5C" w14:textId="77777777" w:rsidR="00445AC6" w:rsidRDefault="00445AC6" w:rsidP="00CB1B52">
      <w:pPr>
        <w:spacing w:after="0" w:line="257" w:lineRule="auto"/>
        <w:ind w:left="12"/>
        <w:jc w:val="both"/>
        <w:rPr>
          <w:rFonts w:ascii="Calibri" w:eastAsia="Calibri" w:hAnsi="Calibri" w:cs="Calibri"/>
        </w:rPr>
      </w:pPr>
    </w:p>
    <w:p w14:paraId="281D9E24" w14:textId="77777777" w:rsidR="00445AC6" w:rsidRDefault="00445AC6" w:rsidP="00CB1B52">
      <w:pPr>
        <w:spacing w:after="0" w:line="257" w:lineRule="auto"/>
        <w:ind w:left="12"/>
        <w:jc w:val="both"/>
        <w:rPr>
          <w:rFonts w:ascii="Calibri" w:eastAsia="Calibri" w:hAnsi="Calibri" w:cs="Calibri"/>
        </w:rPr>
      </w:pPr>
    </w:p>
    <w:p w14:paraId="62D2153A" w14:textId="77777777" w:rsidR="00445AC6" w:rsidRPr="00D719AB" w:rsidRDefault="00445AC6" w:rsidP="00CB1B52">
      <w:pPr>
        <w:spacing w:after="0" w:line="257" w:lineRule="auto"/>
        <w:ind w:left="12"/>
        <w:jc w:val="both"/>
        <w:rPr>
          <w:rFonts w:ascii="Calibri" w:eastAsia="Calibri" w:hAnsi="Calibri" w:cs="Calibri"/>
        </w:rPr>
      </w:pPr>
    </w:p>
    <w:tbl>
      <w:tblPr>
        <w:tblStyle w:val="TableGrid"/>
        <w:tblW w:w="0" w:type="auto"/>
        <w:tblLayout w:type="fixed"/>
        <w:tblLook w:val="06A0" w:firstRow="1" w:lastRow="0" w:firstColumn="1" w:lastColumn="0" w:noHBand="1" w:noVBand="1"/>
      </w:tblPr>
      <w:tblGrid>
        <w:gridCol w:w="3120"/>
        <w:gridCol w:w="3120"/>
        <w:gridCol w:w="3120"/>
      </w:tblGrid>
      <w:tr w:rsidR="00CB1B52" w:rsidRPr="00D719AB" w14:paraId="0830C1F9" w14:textId="77777777">
        <w:trPr>
          <w:trHeight w:val="300"/>
        </w:trPr>
        <w:tc>
          <w:tcPr>
            <w:tcW w:w="3120" w:type="dxa"/>
          </w:tcPr>
          <w:p w14:paraId="54838A98" w14:textId="77777777" w:rsidR="00CB1B52" w:rsidRPr="00D719AB" w:rsidRDefault="00CB1B52">
            <w:pPr>
              <w:rPr>
                <w:rFonts w:ascii="Calibri" w:eastAsia="Calibri" w:hAnsi="Calibri" w:cs="Calibri"/>
                <w:color w:val="000000" w:themeColor="text1"/>
              </w:rPr>
            </w:pPr>
            <w:r w:rsidRPr="00D719AB">
              <w:rPr>
                <w:rFonts w:ascii="Calibri" w:eastAsia="Calibri" w:hAnsi="Calibri" w:cs="Calibri"/>
                <w:color w:val="000000" w:themeColor="text1"/>
              </w:rPr>
              <w:lastRenderedPageBreak/>
              <w:t xml:space="preserve">Component </w:t>
            </w:r>
          </w:p>
        </w:tc>
        <w:tc>
          <w:tcPr>
            <w:tcW w:w="3120" w:type="dxa"/>
          </w:tcPr>
          <w:p w14:paraId="5568CBC0" w14:textId="77777777" w:rsidR="00CB1B52" w:rsidRPr="00D719AB" w:rsidRDefault="00CB1B52">
            <w:pPr>
              <w:rPr>
                <w:rFonts w:ascii="Calibri" w:eastAsia="Calibri" w:hAnsi="Calibri" w:cs="Calibri"/>
                <w:color w:val="000000" w:themeColor="text1"/>
              </w:rPr>
            </w:pPr>
            <w:r w:rsidRPr="00D719AB">
              <w:rPr>
                <w:rFonts w:ascii="Calibri" w:eastAsia="Calibri" w:hAnsi="Calibri" w:cs="Calibri"/>
                <w:color w:val="000000" w:themeColor="text1"/>
              </w:rPr>
              <w:t xml:space="preserve">Description </w:t>
            </w:r>
          </w:p>
        </w:tc>
        <w:tc>
          <w:tcPr>
            <w:tcW w:w="3120" w:type="dxa"/>
          </w:tcPr>
          <w:p w14:paraId="305D591F" w14:textId="77777777" w:rsidR="00CB1B52" w:rsidRPr="00D719AB" w:rsidRDefault="00CB1B52">
            <w:pPr>
              <w:rPr>
                <w:rFonts w:ascii="Calibri" w:eastAsia="Calibri" w:hAnsi="Calibri" w:cs="Calibri"/>
              </w:rPr>
            </w:pPr>
            <w:r w:rsidRPr="00D719AB">
              <w:rPr>
                <w:rFonts w:ascii="Calibri" w:eastAsia="Calibri" w:hAnsi="Calibri" w:cs="Calibri"/>
                <w:color w:val="000000" w:themeColor="text1"/>
              </w:rPr>
              <w:t xml:space="preserve">Estimated </w:t>
            </w:r>
            <w:r w:rsidRPr="00D719AB">
              <w:rPr>
                <w:rFonts w:ascii="Calibri" w:eastAsia="Calibri" w:hAnsi="Calibri" w:cs="Calibri"/>
              </w:rPr>
              <w:t>US$</w:t>
            </w:r>
          </w:p>
        </w:tc>
      </w:tr>
      <w:tr w:rsidR="00CB1B52" w:rsidRPr="00D719AB" w14:paraId="31BC56A1" w14:textId="77777777">
        <w:trPr>
          <w:trHeight w:val="300"/>
        </w:trPr>
        <w:tc>
          <w:tcPr>
            <w:tcW w:w="3120" w:type="dxa"/>
          </w:tcPr>
          <w:p w14:paraId="518E1A6A" w14:textId="77777777" w:rsidR="00CB1B52" w:rsidRPr="00D719AB" w:rsidRDefault="00CB1B52">
            <w:pPr>
              <w:rPr>
                <w:rFonts w:ascii="Calibri" w:eastAsia="Calibri" w:hAnsi="Calibri" w:cs="Calibri"/>
              </w:rPr>
            </w:pPr>
            <w:r w:rsidRPr="00D719AB">
              <w:rPr>
                <w:rFonts w:ascii="Calibri" w:eastAsia="Calibri" w:hAnsi="Calibri" w:cs="Calibri"/>
              </w:rPr>
              <w:t>Component 1</w:t>
            </w:r>
          </w:p>
        </w:tc>
        <w:tc>
          <w:tcPr>
            <w:tcW w:w="3120" w:type="dxa"/>
          </w:tcPr>
          <w:p w14:paraId="53982DBF" w14:textId="77777777" w:rsidR="00CB1B52" w:rsidRPr="00D719AB" w:rsidRDefault="00CB1B52">
            <w:pPr>
              <w:rPr>
                <w:rFonts w:ascii="Calibri" w:eastAsia="Calibri" w:hAnsi="Calibri" w:cs="Calibri"/>
              </w:rPr>
            </w:pPr>
            <w:r w:rsidRPr="00D719AB">
              <w:rPr>
                <w:rFonts w:ascii="Calibri" w:eastAsia="Calibri" w:hAnsi="Calibri" w:cs="Calibri"/>
              </w:rPr>
              <w:t>Strengthening Sector Governance and System Modernization</w:t>
            </w:r>
          </w:p>
        </w:tc>
        <w:tc>
          <w:tcPr>
            <w:tcW w:w="3120" w:type="dxa"/>
          </w:tcPr>
          <w:p w14:paraId="101FDF0B" w14:textId="77777777" w:rsidR="00CB1B52" w:rsidRPr="00D719AB" w:rsidRDefault="00CB1B52">
            <w:pPr>
              <w:rPr>
                <w:rFonts w:ascii="Calibri" w:eastAsia="Calibri" w:hAnsi="Calibri" w:cs="Calibri"/>
              </w:rPr>
            </w:pPr>
            <w:r w:rsidRPr="00D719AB">
              <w:rPr>
                <w:rFonts w:ascii="Calibri" w:eastAsia="Calibri" w:hAnsi="Calibri" w:cs="Calibri"/>
              </w:rPr>
              <w:t>5 million</w:t>
            </w:r>
          </w:p>
        </w:tc>
      </w:tr>
      <w:tr w:rsidR="00CB1B52" w:rsidRPr="00D719AB" w14:paraId="22EEDDB4" w14:textId="77777777">
        <w:trPr>
          <w:trHeight w:val="300"/>
        </w:trPr>
        <w:tc>
          <w:tcPr>
            <w:tcW w:w="3120" w:type="dxa"/>
          </w:tcPr>
          <w:p w14:paraId="215429B8" w14:textId="77777777" w:rsidR="00CB1B52" w:rsidRPr="00D719AB" w:rsidRDefault="00CB1B52">
            <w:pPr>
              <w:rPr>
                <w:rFonts w:ascii="Calibri" w:eastAsia="Calibri" w:hAnsi="Calibri" w:cs="Calibri"/>
              </w:rPr>
            </w:pPr>
            <w:r w:rsidRPr="00D719AB">
              <w:rPr>
                <w:rFonts w:ascii="Calibri" w:eastAsia="Calibri" w:hAnsi="Calibri" w:cs="Calibri"/>
              </w:rPr>
              <w:t>Subcomponent 1.1</w:t>
            </w:r>
          </w:p>
        </w:tc>
        <w:tc>
          <w:tcPr>
            <w:tcW w:w="3120" w:type="dxa"/>
          </w:tcPr>
          <w:p w14:paraId="34D13968" w14:textId="77777777" w:rsidR="00CB1B52" w:rsidRPr="00D719AB" w:rsidRDefault="00CB1B52">
            <w:pPr>
              <w:rPr>
                <w:rFonts w:ascii="Calibri" w:eastAsia="Calibri" w:hAnsi="Calibri" w:cs="Calibri"/>
              </w:rPr>
            </w:pPr>
            <w:r w:rsidRPr="00D719AB">
              <w:rPr>
                <w:rFonts w:ascii="Calibri" w:eastAsia="Calibri" w:hAnsi="Calibri" w:cs="Calibri"/>
              </w:rPr>
              <w:t>Strengthening Policy Framework and Institutional Capacity</w:t>
            </w:r>
          </w:p>
        </w:tc>
        <w:tc>
          <w:tcPr>
            <w:tcW w:w="3120" w:type="dxa"/>
          </w:tcPr>
          <w:p w14:paraId="59942225" w14:textId="77777777" w:rsidR="00CB1B52" w:rsidRPr="00D719AB" w:rsidRDefault="00CB1B52">
            <w:pPr>
              <w:rPr>
                <w:rFonts w:ascii="Calibri" w:eastAsia="Calibri" w:hAnsi="Calibri" w:cs="Calibri"/>
                <w:color w:val="000000" w:themeColor="text1"/>
              </w:rPr>
            </w:pPr>
          </w:p>
        </w:tc>
      </w:tr>
      <w:tr w:rsidR="00CB1B52" w:rsidRPr="00D719AB" w14:paraId="044A004C" w14:textId="77777777">
        <w:trPr>
          <w:trHeight w:val="300"/>
        </w:trPr>
        <w:tc>
          <w:tcPr>
            <w:tcW w:w="3120" w:type="dxa"/>
          </w:tcPr>
          <w:p w14:paraId="40BC0A52" w14:textId="77777777" w:rsidR="00CB1B52" w:rsidRPr="00D719AB" w:rsidRDefault="00CB1B52">
            <w:pPr>
              <w:rPr>
                <w:rFonts w:ascii="Calibri" w:eastAsia="Calibri" w:hAnsi="Calibri" w:cs="Calibri"/>
              </w:rPr>
            </w:pPr>
            <w:r w:rsidRPr="00D719AB">
              <w:rPr>
                <w:rFonts w:ascii="Calibri" w:eastAsia="Calibri" w:hAnsi="Calibri" w:cs="Calibri"/>
              </w:rPr>
              <w:t>Subcomponent 1.2</w:t>
            </w:r>
          </w:p>
        </w:tc>
        <w:tc>
          <w:tcPr>
            <w:tcW w:w="3120" w:type="dxa"/>
          </w:tcPr>
          <w:p w14:paraId="08E4D405" w14:textId="77777777" w:rsidR="00CB1B52" w:rsidRPr="00D719AB" w:rsidRDefault="00CB1B52">
            <w:pPr>
              <w:rPr>
                <w:rFonts w:ascii="Calibri" w:eastAsia="Calibri" w:hAnsi="Calibri" w:cs="Calibri"/>
              </w:rPr>
            </w:pPr>
            <w:r w:rsidRPr="00D719AB">
              <w:rPr>
                <w:rFonts w:ascii="Calibri" w:eastAsia="Calibri" w:hAnsi="Calibri" w:cs="Calibri"/>
              </w:rPr>
              <w:t xml:space="preserve">Modernizing Forest Resources </w:t>
            </w:r>
            <w:proofErr w:type="gramStart"/>
            <w:r w:rsidRPr="00D719AB">
              <w:rPr>
                <w:rFonts w:ascii="Calibri" w:eastAsia="Calibri" w:hAnsi="Calibri" w:cs="Calibri"/>
              </w:rPr>
              <w:t>measurement</w:t>
            </w:r>
            <w:proofErr w:type="gramEnd"/>
            <w:r w:rsidRPr="00D719AB">
              <w:rPr>
                <w:rFonts w:ascii="Calibri" w:eastAsia="Calibri" w:hAnsi="Calibri" w:cs="Calibri"/>
              </w:rPr>
              <w:t xml:space="preserve"> and Traceability</w:t>
            </w:r>
          </w:p>
        </w:tc>
        <w:tc>
          <w:tcPr>
            <w:tcW w:w="3120" w:type="dxa"/>
          </w:tcPr>
          <w:p w14:paraId="4DA66A54" w14:textId="77777777" w:rsidR="00CB1B52" w:rsidRPr="00D719AB" w:rsidRDefault="00CB1B52">
            <w:pPr>
              <w:rPr>
                <w:rFonts w:ascii="Calibri" w:eastAsia="Calibri" w:hAnsi="Calibri" w:cs="Calibri"/>
              </w:rPr>
            </w:pPr>
            <w:r w:rsidRPr="00D719AB">
              <w:rPr>
                <w:rFonts w:ascii="Calibri" w:eastAsia="Calibri" w:hAnsi="Calibri" w:cs="Calibri"/>
              </w:rPr>
              <w:t>3.5M</w:t>
            </w:r>
          </w:p>
        </w:tc>
      </w:tr>
      <w:tr w:rsidR="00CB1B52" w:rsidRPr="00D719AB" w14:paraId="32F242A0" w14:textId="77777777">
        <w:trPr>
          <w:trHeight w:val="300"/>
        </w:trPr>
        <w:tc>
          <w:tcPr>
            <w:tcW w:w="3120" w:type="dxa"/>
          </w:tcPr>
          <w:p w14:paraId="25FA06AE" w14:textId="77777777" w:rsidR="00CB1B52" w:rsidRPr="00D719AB" w:rsidRDefault="00CB1B52">
            <w:pPr>
              <w:rPr>
                <w:rFonts w:ascii="Calibri" w:eastAsia="Calibri" w:hAnsi="Calibri" w:cs="Calibri"/>
              </w:rPr>
            </w:pPr>
            <w:r w:rsidRPr="00D719AB">
              <w:rPr>
                <w:rFonts w:ascii="Calibri" w:eastAsia="Calibri" w:hAnsi="Calibri" w:cs="Calibri"/>
              </w:rPr>
              <w:t>Subcomponent 1.3</w:t>
            </w:r>
          </w:p>
        </w:tc>
        <w:tc>
          <w:tcPr>
            <w:tcW w:w="3120" w:type="dxa"/>
          </w:tcPr>
          <w:p w14:paraId="03DEF4FE" w14:textId="77777777" w:rsidR="00CB1B52" w:rsidRPr="00D719AB" w:rsidRDefault="00CB1B52">
            <w:pPr>
              <w:rPr>
                <w:rFonts w:ascii="Calibri" w:eastAsia="Calibri" w:hAnsi="Calibri" w:cs="Calibri"/>
              </w:rPr>
            </w:pPr>
            <w:r w:rsidRPr="00D719AB">
              <w:rPr>
                <w:rFonts w:ascii="Calibri" w:eastAsia="Calibri" w:hAnsi="Calibri" w:cs="Calibri"/>
              </w:rPr>
              <w:t>Supporting the Operationalization of the State-Owned Enterprise (SOE)</w:t>
            </w:r>
          </w:p>
        </w:tc>
        <w:tc>
          <w:tcPr>
            <w:tcW w:w="3120" w:type="dxa"/>
          </w:tcPr>
          <w:p w14:paraId="1B695518" w14:textId="77777777" w:rsidR="00CB1B52" w:rsidRPr="00D719AB" w:rsidRDefault="00CB1B52">
            <w:pPr>
              <w:rPr>
                <w:rFonts w:ascii="Calibri" w:eastAsia="Calibri" w:hAnsi="Calibri" w:cs="Calibri"/>
              </w:rPr>
            </w:pPr>
            <w:r w:rsidRPr="00D719AB">
              <w:rPr>
                <w:rFonts w:ascii="Calibri" w:eastAsia="Calibri" w:hAnsi="Calibri" w:cs="Calibri"/>
              </w:rPr>
              <w:t>1.0M.</w:t>
            </w:r>
          </w:p>
        </w:tc>
      </w:tr>
      <w:tr w:rsidR="00CB1B52" w:rsidRPr="00D719AB" w14:paraId="7F2AEE0C" w14:textId="77777777">
        <w:trPr>
          <w:trHeight w:val="300"/>
        </w:trPr>
        <w:tc>
          <w:tcPr>
            <w:tcW w:w="3120" w:type="dxa"/>
          </w:tcPr>
          <w:p w14:paraId="12F2C3DA" w14:textId="77777777" w:rsidR="00CB1B52" w:rsidRPr="00D719AB" w:rsidRDefault="00CB1B52">
            <w:pPr>
              <w:rPr>
                <w:rFonts w:ascii="Calibri" w:eastAsia="Calibri" w:hAnsi="Calibri" w:cs="Calibri"/>
              </w:rPr>
            </w:pPr>
            <w:r w:rsidRPr="00D719AB">
              <w:rPr>
                <w:rFonts w:ascii="Calibri" w:eastAsia="Calibri" w:hAnsi="Calibri" w:cs="Calibri"/>
              </w:rPr>
              <w:t>Component 2</w:t>
            </w:r>
          </w:p>
        </w:tc>
        <w:tc>
          <w:tcPr>
            <w:tcW w:w="3120" w:type="dxa"/>
          </w:tcPr>
          <w:p w14:paraId="06503FDD" w14:textId="77777777" w:rsidR="00CB1B52" w:rsidRPr="00D719AB" w:rsidRDefault="00CB1B52">
            <w:pPr>
              <w:rPr>
                <w:rFonts w:ascii="Calibri" w:eastAsia="Calibri" w:hAnsi="Calibri" w:cs="Calibri"/>
              </w:rPr>
            </w:pPr>
            <w:r w:rsidRPr="00D719AB">
              <w:rPr>
                <w:rFonts w:ascii="Calibri" w:eastAsia="Calibri" w:hAnsi="Calibri" w:cs="Calibri"/>
              </w:rPr>
              <w:t>Advancing Sustainable Forest Management and Climate Resilience against wildfires</w:t>
            </w:r>
          </w:p>
        </w:tc>
        <w:tc>
          <w:tcPr>
            <w:tcW w:w="3120" w:type="dxa"/>
          </w:tcPr>
          <w:p w14:paraId="4FAEC791" w14:textId="77777777" w:rsidR="00CB1B52" w:rsidRPr="00D719AB" w:rsidRDefault="00CB1B52">
            <w:pPr>
              <w:rPr>
                <w:rFonts w:ascii="Calibri" w:eastAsia="Calibri" w:hAnsi="Calibri" w:cs="Calibri"/>
              </w:rPr>
            </w:pPr>
            <w:r w:rsidRPr="00D719AB">
              <w:rPr>
                <w:rFonts w:ascii="Calibri" w:eastAsia="Calibri" w:hAnsi="Calibri" w:cs="Calibri"/>
              </w:rPr>
              <w:t>7.5 million</w:t>
            </w:r>
          </w:p>
        </w:tc>
      </w:tr>
      <w:tr w:rsidR="00CB1B52" w:rsidRPr="00D719AB" w14:paraId="4AA61B0C" w14:textId="77777777">
        <w:trPr>
          <w:trHeight w:val="300"/>
        </w:trPr>
        <w:tc>
          <w:tcPr>
            <w:tcW w:w="3120" w:type="dxa"/>
          </w:tcPr>
          <w:p w14:paraId="2CFB438A" w14:textId="77777777" w:rsidR="00CB1B52" w:rsidRPr="00D719AB" w:rsidRDefault="00CB1B52">
            <w:pPr>
              <w:rPr>
                <w:rFonts w:ascii="Calibri" w:eastAsia="Calibri" w:hAnsi="Calibri" w:cs="Calibri"/>
              </w:rPr>
            </w:pPr>
            <w:r w:rsidRPr="00D719AB">
              <w:rPr>
                <w:rFonts w:ascii="Calibri" w:eastAsia="Calibri" w:hAnsi="Calibri" w:cs="Calibri"/>
              </w:rPr>
              <w:t>Subcomponent 2.1</w:t>
            </w:r>
          </w:p>
        </w:tc>
        <w:tc>
          <w:tcPr>
            <w:tcW w:w="3120" w:type="dxa"/>
          </w:tcPr>
          <w:p w14:paraId="3E5ABE4E" w14:textId="77777777" w:rsidR="00CB1B52" w:rsidRPr="00D719AB" w:rsidRDefault="00CB1B52">
            <w:pPr>
              <w:rPr>
                <w:rFonts w:ascii="Calibri" w:eastAsia="Calibri" w:hAnsi="Calibri" w:cs="Calibri"/>
              </w:rPr>
            </w:pPr>
            <w:r w:rsidRPr="00D719AB">
              <w:rPr>
                <w:rFonts w:ascii="Calibri" w:eastAsia="Calibri" w:hAnsi="Calibri" w:cs="Calibri"/>
              </w:rPr>
              <w:t>Advancing Adoption of SFM Practices</w:t>
            </w:r>
          </w:p>
        </w:tc>
        <w:tc>
          <w:tcPr>
            <w:tcW w:w="3120" w:type="dxa"/>
          </w:tcPr>
          <w:p w14:paraId="3A438084" w14:textId="77777777" w:rsidR="00CB1B52" w:rsidRPr="00D719AB" w:rsidRDefault="00CB1B52">
            <w:pPr>
              <w:rPr>
                <w:rFonts w:ascii="Calibri" w:eastAsia="Calibri" w:hAnsi="Calibri" w:cs="Calibri"/>
              </w:rPr>
            </w:pPr>
            <w:r w:rsidRPr="00D719AB">
              <w:rPr>
                <w:rFonts w:ascii="Calibri" w:eastAsia="Calibri" w:hAnsi="Calibri" w:cs="Calibri"/>
              </w:rPr>
              <w:t>2.5M</w:t>
            </w:r>
          </w:p>
        </w:tc>
      </w:tr>
      <w:tr w:rsidR="00CB1B52" w:rsidRPr="00D719AB" w14:paraId="3BE2DB39" w14:textId="77777777">
        <w:trPr>
          <w:trHeight w:val="300"/>
        </w:trPr>
        <w:tc>
          <w:tcPr>
            <w:tcW w:w="3120" w:type="dxa"/>
          </w:tcPr>
          <w:p w14:paraId="6168860E" w14:textId="77777777" w:rsidR="00CB1B52" w:rsidRPr="00D719AB" w:rsidRDefault="00CB1B52">
            <w:pPr>
              <w:rPr>
                <w:rFonts w:ascii="Calibri" w:eastAsia="Calibri" w:hAnsi="Calibri" w:cs="Calibri"/>
              </w:rPr>
            </w:pPr>
            <w:r w:rsidRPr="00D719AB">
              <w:rPr>
                <w:rFonts w:ascii="Calibri" w:eastAsia="Calibri" w:hAnsi="Calibri" w:cs="Calibri"/>
              </w:rPr>
              <w:t xml:space="preserve">Subcomponent 2.2: </w:t>
            </w:r>
          </w:p>
        </w:tc>
        <w:tc>
          <w:tcPr>
            <w:tcW w:w="3120" w:type="dxa"/>
          </w:tcPr>
          <w:p w14:paraId="01EBBA1B" w14:textId="77777777" w:rsidR="00CB1B52" w:rsidRPr="00D719AB" w:rsidRDefault="00CB1B52">
            <w:pPr>
              <w:rPr>
                <w:rFonts w:ascii="Calibri" w:eastAsia="Calibri" w:hAnsi="Calibri" w:cs="Calibri"/>
              </w:rPr>
            </w:pPr>
            <w:r w:rsidRPr="00D719AB">
              <w:rPr>
                <w:rFonts w:ascii="Calibri" w:eastAsia="Calibri" w:hAnsi="Calibri" w:cs="Calibri"/>
              </w:rPr>
              <w:t>Promoting Forest Fire Resilience</w:t>
            </w:r>
          </w:p>
        </w:tc>
        <w:tc>
          <w:tcPr>
            <w:tcW w:w="3120" w:type="dxa"/>
          </w:tcPr>
          <w:p w14:paraId="4B4F4A51" w14:textId="77777777" w:rsidR="00CB1B52" w:rsidRPr="00D719AB" w:rsidRDefault="00CB1B52">
            <w:pPr>
              <w:rPr>
                <w:rFonts w:ascii="Calibri" w:eastAsia="Calibri" w:hAnsi="Calibri" w:cs="Calibri"/>
              </w:rPr>
            </w:pPr>
            <w:r w:rsidRPr="00D719AB">
              <w:rPr>
                <w:rFonts w:ascii="Calibri" w:eastAsia="Calibri" w:hAnsi="Calibri" w:cs="Calibri"/>
              </w:rPr>
              <w:t>$2.0M</w:t>
            </w:r>
          </w:p>
        </w:tc>
      </w:tr>
      <w:tr w:rsidR="00CB1B52" w:rsidRPr="00D719AB" w14:paraId="4577B18A" w14:textId="77777777">
        <w:trPr>
          <w:trHeight w:val="300"/>
        </w:trPr>
        <w:tc>
          <w:tcPr>
            <w:tcW w:w="3120" w:type="dxa"/>
          </w:tcPr>
          <w:p w14:paraId="0900E35D" w14:textId="77777777" w:rsidR="00CB1B52" w:rsidRPr="00D719AB" w:rsidRDefault="00CB1B52">
            <w:pPr>
              <w:rPr>
                <w:rFonts w:ascii="Calibri" w:eastAsia="Calibri" w:hAnsi="Calibri" w:cs="Calibri"/>
              </w:rPr>
            </w:pPr>
            <w:r w:rsidRPr="00D719AB">
              <w:rPr>
                <w:rFonts w:ascii="Calibri" w:eastAsia="Calibri" w:hAnsi="Calibri" w:cs="Calibri"/>
              </w:rPr>
              <w:t>Component 3</w:t>
            </w:r>
          </w:p>
        </w:tc>
        <w:tc>
          <w:tcPr>
            <w:tcW w:w="3120" w:type="dxa"/>
          </w:tcPr>
          <w:p w14:paraId="021F2F78" w14:textId="77777777" w:rsidR="00CB1B52" w:rsidRPr="00D719AB" w:rsidRDefault="00CB1B52">
            <w:pPr>
              <w:rPr>
                <w:rFonts w:ascii="Calibri" w:eastAsia="Calibri" w:hAnsi="Calibri" w:cs="Calibri"/>
              </w:rPr>
            </w:pPr>
            <w:r w:rsidRPr="00D719AB">
              <w:rPr>
                <w:rFonts w:ascii="Calibri" w:eastAsia="Calibri" w:hAnsi="Calibri" w:cs="Calibri"/>
              </w:rPr>
              <w:t>Improving Forestry Sector Competitiveness</w:t>
            </w:r>
          </w:p>
        </w:tc>
        <w:tc>
          <w:tcPr>
            <w:tcW w:w="3120" w:type="dxa"/>
          </w:tcPr>
          <w:p w14:paraId="016CC96B" w14:textId="77777777" w:rsidR="00CB1B52" w:rsidRPr="00D719AB" w:rsidRDefault="00CB1B52">
            <w:pPr>
              <w:rPr>
                <w:rFonts w:ascii="Calibri" w:eastAsia="Calibri" w:hAnsi="Calibri" w:cs="Calibri"/>
                <w:color w:val="000000" w:themeColor="text1"/>
              </w:rPr>
            </w:pPr>
          </w:p>
        </w:tc>
      </w:tr>
      <w:tr w:rsidR="00CB1B52" w:rsidRPr="00D719AB" w14:paraId="4E7F609C" w14:textId="77777777">
        <w:trPr>
          <w:trHeight w:val="300"/>
        </w:trPr>
        <w:tc>
          <w:tcPr>
            <w:tcW w:w="3120" w:type="dxa"/>
          </w:tcPr>
          <w:p w14:paraId="1BE2D74B" w14:textId="77777777" w:rsidR="00CB1B52" w:rsidRPr="00D719AB" w:rsidRDefault="00CB1B52">
            <w:pPr>
              <w:rPr>
                <w:rFonts w:ascii="Calibri" w:eastAsia="Calibri" w:hAnsi="Calibri" w:cs="Calibri"/>
              </w:rPr>
            </w:pPr>
            <w:r w:rsidRPr="00D719AB">
              <w:rPr>
                <w:rFonts w:ascii="Calibri" w:eastAsia="Calibri" w:hAnsi="Calibri" w:cs="Calibri"/>
              </w:rPr>
              <w:t>Subcomponent 3.1</w:t>
            </w:r>
          </w:p>
        </w:tc>
        <w:tc>
          <w:tcPr>
            <w:tcW w:w="3120" w:type="dxa"/>
          </w:tcPr>
          <w:p w14:paraId="686A08A6" w14:textId="77777777" w:rsidR="00CB1B52" w:rsidRPr="00D719AB" w:rsidRDefault="00CB1B52">
            <w:pPr>
              <w:rPr>
                <w:rFonts w:ascii="Calibri" w:eastAsia="Calibri" w:hAnsi="Calibri" w:cs="Calibri"/>
              </w:rPr>
            </w:pPr>
            <w:proofErr w:type="spellStart"/>
            <w:r w:rsidRPr="00D719AB">
              <w:rPr>
                <w:rFonts w:ascii="Calibri" w:eastAsia="Calibri" w:hAnsi="Calibri" w:cs="Calibri"/>
              </w:rPr>
              <w:t>SmartWood</w:t>
            </w:r>
            <w:proofErr w:type="spellEnd"/>
            <w:r w:rsidRPr="00D719AB">
              <w:rPr>
                <w:rFonts w:ascii="Calibri" w:eastAsia="Calibri" w:hAnsi="Calibri" w:cs="Calibri"/>
              </w:rPr>
              <w:t xml:space="preserve"> Capacity Program (</w:t>
            </w:r>
            <w:proofErr w:type="spellStart"/>
            <w:r w:rsidRPr="00D719AB">
              <w:rPr>
                <w:rFonts w:ascii="Calibri" w:eastAsia="Calibri" w:hAnsi="Calibri" w:cs="Calibri"/>
              </w:rPr>
              <w:t>SmartWood</w:t>
            </w:r>
            <w:proofErr w:type="spellEnd"/>
          </w:p>
        </w:tc>
        <w:tc>
          <w:tcPr>
            <w:tcW w:w="3120" w:type="dxa"/>
          </w:tcPr>
          <w:p w14:paraId="46DAAF2E" w14:textId="77777777" w:rsidR="00CB1B52" w:rsidRPr="00D719AB" w:rsidRDefault="00CB1B52">
            <w:pPr>
              <w:rPr>
                <w:rFonts w:ascii="Calibri" w:eastAsia="Calibri" w:hAnsi="Calibri" w:cs="Calibri"/>
                <w:color w:val="000000" w:themeColor="text1"/>
              </w:rPr>
            </w:pPr>
          </w:p>
        </w:tc>
      </w:tr>
      <w:tr w:rsidR="00CB1B52" w:rsidRPr="00D719AB" w14:paraId="547EB6FA" w14:textId="77777777">
        <w:trPr>
          <w:trHeight w:val="300"/>
        </w:trPr>
        <w:tc>
          <w:tcPr>
            <w:tcW w:w="3120" w:type="dxa"/>
          </w:tcPr>
          <w:p w14:paraId="07AA25E7" w14:textId="77777777" w:rsidR="00CB1B52" w:rsidRPr="00D719AB" w:rsidRDefault="00CB1B52">
            <w:pPr>
              <w:rPr>
                <w:rFonts w:ascii="Calibri" w:eastAsia="Calibri" w:hAnsi="Calibri" w:cs="Calibri"/>
              </w:rPr>
            </w:pPr>
            <w:r w:rsidRPr="00D719AB">
              <w:rPr>
                <w:rFonts w:ascii="Calibri" w:eastAsia="Calibri" w:hAnsi="Calibri" w:cs="Calibri"/>
              </w:rPr>
              <w:t>Subcomponent 3.2</w:t>
            </w:r>
          </w:p>
        </w:tc>
        <w:tc>
          <w:tcPr>
            <w:tcW w:w="3120" w:type="dxa"/>
          </w:tcPr>
          <w:p w14:paraId="257CD19B" w14:textId="77777777" w:rsidR="00CB1B52" w:rsidRPr="00D719AB" w:rsidRDefault="00CB1B52">
            <w:pPr>
              <w:rPr>
                <w:rFonts w:ascii="Calibri" w:eastAsia="Calibri" w:hAnsi="Calibri" w:cs="Calibri"/>
              </w:rPr>
            </w:pPr>
            <w:r w:rsidRPr="00D719AB">
              <w:rPr>
                <w:rFonts w:ascii="Calibri" w:eastAsia="Calibri" w:hAnsi="Calibri" w:cs="Calibri"/>
              </w:rPr>
              <w:t>Grant Scheme Support for Advancing Wood Industry SMEs</w:t>
            </w:r>
          </w:p>
        </w:tc>
        <w:tc>
          <w:tcPr>
            <w:tcW w:w="3120" w:type="dxa"/>
          </w:tcPr>
          <w:p w14:paraId="4081F41C" w14:textId="77777777" w:rsidR="00CB1B52" w:rsidRPr="00D719AB" w:rsidRDefault="00CB1B52">
            <w:pPr>
              <w:rPr>
                <w:rFonts w:ascii="Calibri" w:eastAsia="Calibri" w:hAnsi="Calibri" w:cs="Calibri"/>
              </w:rPr>
            </w:pPr>
            <w:r w:rsidRPr="00D719AB">
              <w:rPr>
                <w:rFonts w:ascii="Calibri" w:eastAsia="Calibri" w:hAnsi="Calibri" w:cs="Calibri"/>
              </w:rPr>
              <w:t xml:space="preserve"> 2M</w:t>
            </w:r>
          </w:p>
        </w:tc>
      </w:tr>
      <w:tr w:rsidR="00CB1B52" w:rsidRPr="00D719AB" w14:paraId="46E17377" w14:textId="77777777">
        <w:trPr>
          <w:trHeight w:val="300"/>
        </w:trPr>
        <w:tc>
          <w:tcPr>
            <w:tcW w:w="3120" w:type="dxa"/>
          </w:tcPr>
          <w:p w14:paraId="1C3E88BD" w14:textId="77777777" w:rsidR="00CB1B52" w:rsidRPr="00D719AB" w:rsidRDefault="00CB1B52">
            <w:pPr>
              <w:rPr>
                <w:rFonts w:ascii="Calibri" w:eastAsia="Calibri" w:hAnsi="Calibri" w:cs="Calibri"/>
              </w:rPr>
            </w:pPr>
            <w:r w:rsidRPr="00D719AB">
              <w:rPr>
                <w:rFonts w:ascii="Calibri" w:eastAsia="Calibri" w:hAnsi="Calibri" w:cs="Calibri"/>
              </w:rPr>
              <w:t>Subcomponent 3.3</w:t>
            </w:r>
          </w:p>
        </w:tc>
        <w:tc>
          <w:tcPr>
            <w:tcW w:w="3120" w:type="dxa"/>
          </w:tcPr>
          <w:p w14:paraId="26106E10" w14:textId="77777777" w:rsidR="00CB1B52" w:rsidRPr="00D719AB" w:rsidRDefault="00CB1B52">
            <w:pPr>
              <w:rPr>
                <w:rFonts w:ascii="Calibri" w:eastAsia="Calibri" w:hAnsi="Calibri" w:cs="Calibri"/>
              </w:rPr>
            </w:pPr>
            <w:r w:rsidRPr="00D719AB">
              <w:rPr>
                <w:rFonts w:ascii="Calibri" w:eastAsia="Calibri" w:hAnsi="Calibri" w:cs="Calibri"/>
              </w:rPr>
              <w:t>Advancing Certification, Grading, and Standardization in Montenegro’s Wood Processing Industry</w:t>
            </w:r>
          </w:p>
        </w:tc>
        <w:tc>
          <w:tcPr>
            <w:tcW w:w="3120" w:type="dxa"/>
          </w:tcPr>
          <w:p w14:paraId="5F5B2684" w14:textId="77777777" w:rsidR="00CB1B52" w:rsidRPr="00D719AB" w:rsidRDefault="00CB1B52">
            <w:pPr>
              <w:rPr>
                <w:rFonts w:ascii="Calibri" w:eastAsia="Calibri" w:hAnsi="Calibri" w:cs="Calibri"/>
              </w:rPr>
            </w:pPr>
            <w:r w:rsidRPr="00D719AB">
              <w:rPr>
                <w:rFonts w:ascii="Calibri" w:eastAsia="Calibri" w:hAnsi="Calibri" w:cs="Calibri"/>
              </w:rPr>
              <w:t>0.5M</w:t>
            </w:r>
          </w:p>
        </w:tc>
      </w:tr>
      <w:tr w:rsidR="00CB1B52" w:rsidRPr="00D719AB" w14:paraId="5E047982" w14:textId="77777777">
        <w:trPr>
          <w:trHeight w:val="300"/>
        </w:trPr>
        <w:tc>
          <w:tcPr>
            <w:tcW w:w="3120" w:type="dxa"/>
          </w:tcPr>
          <w:p w14:paraId="52176A15" w14:textId="77777777" w:rsidR="00CB1B52" w:rsidRPr="00D719AB" w:rsidRDefault="00CB1B52">
            <w:pPr>
              <w:rPr>
                <w:rFonts w:ascii="Calibri" w:eastAsia="Calibri" w:hAnsi="Calibri" w:cs="Calibri"/>
              </w:rPr>
            </w:pPr>
            <w:r w:rsidRPr="00D719AB">
              <w:rPr>
                <w:rFonts w:ascii="Calibri" w:eastAsia="Calibri" w:hAnsi="Calibri" w:cs="Calibri"/>
              </w:rPr>
              <w:t xml:space="preserve">Component 4: </w:t>
            </w:r>
          </w:p>
        </w:tc>
        <w:tc>
          <w:tcPr>
            <w:tcW w:w="3120" w:type="dxa"/>
          </w:tcPr>
          <w:p w14:paraId="674D76E7" w14:textId="77777777" w:rsidR="00CB1B52" w:rsidRPr="00D719AB" w:rsidRDefault="00CB1B52">
            <w:pPr>
              <w:rPr>
                <w:rFonts w:ascii="Calibri" w:eastAsia="Calibri" w:hAnsi="Calibri" w:cs="Calibri"/>
              </w:rPr>
            </w:pPr>
            <w:r w:rsidRPr="00D719AB">
              <w:rPr>
                <w:rFonts w:ascii="Calibri" w:eastAsia="Calibri" w:hAnsi="Calibri" w:cs="Calibri"/>
              </w:rPr>
              <w:t>Project Management, Monitoring, and Communication (estimated US$2 million</w:t>
            </w:r>
          </w:p>
        </w:tc>
        <w:tc>
          <w:tcPr>
            <w:tcW w:w="3120" w:type="dxa"/>
          </w:tcPr>
          <w:p w14:paraId="21D75C81" w14:textId="77777777" w:rsidR="00CB1B52" w:rsidRPr="00D719AB" w:rsidRDefault="00CB1B52">
            <w:pPr>
              <w:rPr>
                <w:rFonts w:ascii="Calibri" w:eastAsia="Calibri" w:hAnsi="Calibri" w:cs="Calibri"/>
              </w:rPr>
            </w:pPr>
            <w:r w:rsidRPr="00D719AB">
              <w:rPr>
                <w:rFonts w:ascii="Calibri" w:eastAsia="Calibri" w:hAnsi="Calibri" w:cs="Calibri"/>
              </w:rPr>
              <w:t xml:space="preserve"> 2 million</w:t>
            </w:r>
          </w:p>
        </w:tc>
      </w:tr>
    </w:tbl>
    <w:p w14:paraId="6CB6565A" w14:textId="77777777" w:rsidR="00CB1B52" w:rsidRPr="00D719AB" w:rsidRDefault="00CB1B52" w:rsidP="5ABF8328">
      <w:pPr>
        <w:spacing w:before="100" w:beforeAutospacing="1" w:after="100" w:afterAutospacing="1" w:line="240" w:lineRule="auto"/>
        <w:jc w:val="both"/>
        <w:rPr>
          <w:rFonts w:ascii="Calibri" w:eastAsia="Times New Roman" w:hAnsi="Calibri" w:cs="Calibri"/>
          <w:kern w:val="0"/>
          <w:lang w:val="en-GB"/>
          <w14:ligatures w14:val="none"/>
        </w:rPr>
      </w:pPr>
    </w:p>
    <w:p w14:paraId="2A1BAAA4" w14:textId="77777777" w:rsidR="009167A6" w:rsidRPr="00D719AB" w:rsidRDefault="007B70AE" w:rsidP="009167A6">
      <w:pPr>
        <w:spacing w:after="0" w:line="240" w:lineRule="auto"/>
        <w:jc w:val="both"/>
        <w:rPr>
          <w:rFonts w:ascii="Calibri" w:eastAsia="Times New Roman" w:hAnsi="Calibri" w:cs="Calibri"/>
          <w:b/>
          <w:bCs/>
          <w:kern w:val="0"/>
          <w:lang w:val="en-GB"/>
          <w14:ligatures w14:val="none"/>
        </w:rPr>
      </w:pPr>
      <w:r w:rsidRPr="00D719AB">
        <w:rPr>
          <w:rFonts w:ascii="Calibri" w:eastAsia="Times New Roman" w:hAnsi="Calibri" w:cs="Calibri"/>
          <w:b/>
          <w:bCs/>
          <w:kern w:val="0"/>
          <w:lang w:val="en-GB"/>
          <w14:ligatures w14:val="none"/>
        </w:rPr>
        <w:t>Environmental and Social Baseline Conditions</w:t>
      </w:r>
    </w:p>
    <w:p w14:paraId="548616ED" w14:textId="77777777" w:rsidR="00FB4AB5" w:rsidRPr="00D719AB" w:rsidRDefault="00FB4AB5" w:rsidP="00516F9A">
      <w:pPr>
        <w:spacing w:line="276" w:lineRule="auto"/>
        <w:jc w:val="both"/>
        <w:rPr>
          <w:rFonts w:ascii="Calibri" w:eastAsiaTheme="minorEastAsia" w:hAnsi="Calibri" w:cs="Calibri"/>
          <w:color w:val="000000" w:themeColor="text1"/>
          <w:lang w:val="en-GB"/>
        </w:rPr>
      </w:pPr>
      <w:r w:rsidRPr="00D719AB">
        <w:rPr>
          <w:rFonts w:ascii="Calibri" w:eastAsiaTheme="minorEastAsia" w:hAnsi="Calibri" w:cs="Calibri"/>
          <w:color w:val="000000" w:themeColor="text1"/>
          <w:lang w:val="en-GB"/>
        </w:rPr>
        <w:t>Montenegro, a small mountainous country in Southeast Europe, borders Croatia, Bosnia and Herzegovina, Serbia, Kosovo, Albania, and the Adriatic Sea. Its varied landscape includes 827,536 ha of forests as of 2019, with deciduous species making up 71%, coniferous 18%, and mixed forests 11%. The National Inventory lists 68 tree species, highlighting Montenegro’s rich but unevenly distributed forest diversity. While forest areas have expanded due to reduced agriculture and rural depopulation, quality and biodiversity remain concerns, with wood productivity below habitat potential in many regions.</w:t>
      </w:r>
    </w:p>
    <w:p w14:paraId="372A69E0" w14:textId="77777777" w:rsidR="009167A6" w:rsidRPr="00D719AB" w:rsidRDefault="00FB4AB5" w:rsidP="00516F9A">
      <w:pPr>
        <w:spacing w:after="0" w:line="240" w:lineRule="auto"/>
        <w:jc w:val="both"/>
        <w:rPr>
          <w:rFonts w:ascii="Calibri" w:eastAsiaTheme="minorEastAsia" w:hAnsi="Calibri" w:cs="Calibri"/>
          <w:color w:val="000000" w:themeColor="text1"/>
          <w:lang w:val="en-GB"/>
        </w:rPr>
      </w:pPr>
      <w:r w:rsidRPr="00D719AB">
        <w:rPr>
          <w:rFonts w:ascii="Calibri" w:eastAsiaTheme="minorEastAsia" w:hAnsi="Calibri" w:cs="Calibri"/>
          <w:color w:val="000000" w:themeColor="text1"/>
          <w:lang w:val="en-GB"/>
        </w:rPr>
        <w:t xml:space="preserve">According to the official results of the 2023 Population Census, Montenegro's total population reached 623,633—an increase of 2.1% compared to the 2011 Census, as reported by the Statistical Office of Montenegro (MONSTAT). Preliminary 2023 census data by municipalities indicate a marked decrease in population within northern municipalities, while coastal areas and Podgorica experienced population </w:t>
      </w:r>
      <w:r w:rsidRPr="00D719AB">
        <w:rPr>
          <w:rFonts w:ascii="Calibri" w:eastAsiaTheme="minorEastAsia" w:hAnsi="Calibri" w:cs="Calibri"/>
          <w:color w:val="000000" w:themeColor="text1"/>
          <w:lang w:val="en-GB"/>
        </w:rPr>
        <w:lastRenderedPageBreak/>
        <w:t xml:space="preserve">growth. Specifically, compared to 2011, the municipality of </w:t>
      </w:r>
      <w:proofErr w:type="spellStart"/>
      <w:r w:rsidRPr="00D719AB">
        <w:rPr>
          <w:rFonts w:ascii="Calibri" w:eastAsiaTheme="minorEastAsia" w:hAnsi="Calibri" w:cs="Calibri"/>
          <w:color w:val="000000" w:themeColor="text1"/>
          <w:lang w:val="en-GB"/>
        </w:rPr>
        <w:t>Andrijevica</w:t>
      </w:r>
      <w:proofErr w:type="spellEnd"/>
      <w:r w:rsidRPr="00D719AB">
        <w:rPr>
          <w:rFonts w:ascii="Calibri" w:eastAsiaTheme="minorEastAsia" w:hAnsi="Calibri" w:cs="Calibri"/>
          <w:color w:val="000000" w:themeColor="text1"/>
          <w:lang w:val="en-GB"/>
        </w:rPr>
        <w:t xml:space="preserve"> saw a decline of 22%, </w:t>
      </w:r>
      <w:proofErr w:type="spellStart"/>
      <w:r w:rsidRPr="00D719AB">
        <w:rPr>
          <w:rFonts w:ascii="Calibri" w:eastAsiaTheme="minorEastAsia" w:hAnsi="Calibri" w:cs="Calibri"/>
          <w:color w:val="000000" w:themeColor="text1"/>
          <w:lang w:val="en-GB"/>
        </w:rPr>
        <w:t>Mojkovac</w:t>
      </w:r>
      <w:proofErr w:type="spellEnd"/>
      <w:r w:rsidRPr="00D719AB">
        <w:rPr>
          <w:rFonts w:ascii="Calibri" w:eastAsiaTheme="minorEastAsia" w:hAnsi="Calibri" w:cs="Calibri"/>
          <w:color w:val="000000" w:themeColor="text1"/>
          <w:lang w:val="en-GB"/>
        </w:rPr>
        <w:t xml:space="preserve"> by 21%, </w:t>
      </w:r>
      <w:proofErr w:type="spellStart"/>
      <w:r w:rsidRPr="00D719AB">
        <w:rPr>
          <w:rFonts w:ascii="Calibri" w:eastAsiaTheme="minorEastAsia" w:hAnsi="Calibri" w:cs="Calibri"/>
          <w:color w:val="000000" w:themeColor="text1"/>
          <w:lang w:val="en-GB"/>
        </w:rPr>
        <w:t>Pljevlja</w:t>
      </w:r>
      <w:proofErr w:type="spellEnd"/>
      <w:r w:rsidRPr="00D719AB">
        <w:rPr>
          <w:rFonts w:ascii="Calibri" w:eastAsiaTheme="minorEastAsia" w:hAnsi="Calibri" w:cs="Calibri"/>
          <w:color w:val="000000" w:themeColor="text1"/>
          <w:lang w:val="en-GB"/>
        </w:rPr>
        <w:t xml:space="preserve"> by 20%, </w:t>
      </w:r>
      <w:proofErr w:type="spellStart"/>
      <w:r w:rsidRPr="00D719AB">
        <w:rPr>
          <w:rFonts w:ascii="Calibri" w:eastAsiaTheme="minorEastAsia" w:hAnsi="Calibri" w:cs="Calibri"/>
          <w:color w:val="000000" w:themeColor="text1"/>
          <w:lang w:val="en-GB"/>
        </w:rPr>
        <w:t>Kolašin</w:t>
      </w:r>
      <w:proofErr w:type="spellEnd"/>
      <w:r w:rsidRPr="00D719AB">
        <w:rPr>
          <w:rFonts w:ascii="Calibri" w:eastAsiaTheme="minorEastAsia" w:hAnsi="Calibri" w:cs="Calibri"/>
          <w:color w:val="000000" w:themeColor="text1"/>
          <w:lang w:val="en-GB"/>
        </w:rPr>
        <w:t xml:space="preserve"> by 19%, and </w:t>
      </w:r>
      <w:proofErr w:type="spellStart"/>
      <w:r w:rsidRPr="00D719AB">
        <w:rPr>
          <w:rFonts w:ascii="Calibri" w:eastAsiaTheme="minorEastAsia" w:hAnsi="Calibri" w:cs="Calibri"/>
          <w:color w:val="000000" w:themeColor="text1"/>
          <w:lang w:val="en-GB"/>
        </w:rPr>
        <w:t>Bijelo</w:t>
      </w:r>
      <w:proofErr w:type="spellEnd"/>
      <w:r w:rsidRPr="00D719AB">
        <w:rPr>
          <w:rFonts w:ascii="Calibri" w:eastAsiaTheme="minorEastAsia" w:hAnsi="Calibri" w:cs="Calibri"/>
          <w:color w:val="000000" w:themeColor="text1"/>
          <w:lang w:val="en-GB"/>
        </w:rPr>
        <w:t xml:space="preserve"> Polje by 14%. In </w:t>
      </w:r>
      <w:proofErr w:type="spellStart"/>
      <w:r w:rsidRPr="00D719AB">
        <w:rPr>
          <w:rFonts w:ascii="Calibri" w:eastAsiaTheme="minorEastAsia" w:hAnsi="Calibri" w:cs="Calibri"/>
          <w:color w:val="000000" w:themeColor="text1"/>
          <w:lang w:val="en-GB"/>
        </w:rPr>
        <w:t>Berane</w:t>
      </w:r>
      <w:proofErr w:type="spellEnd"/>
      <w:r w:rsidRPr="00D719AB">
        <w:rPr>
          <w:rFonts w:ascii="Calibri" w:eastAsiaTheme="minorEastAsia" w:hAnsi="Calibri" w:cs="Calibri"/>
          <w:color w:val="000000" w:themeColor="text1"/>
          <w:lang w:val="en-GB"/>
        </w:rPr>
        <w:t xml:space="preserve">, the reduction was 12%. Beyond the northern region, notable decreases were also observed in Nikšić (8%) and Cetinje (13%). Conversely, the highest population increase since the 2011 Census occurred in Budva (39%), followed by Podgorica (14%), Tivat (10%), Bar (10%), and Ulcinj (7%). These figures reflect significant migration from the northern municipalities toward Podgorica and the coastal regions. Most municipalities experiencing substantial depopulation were previously </w:t>
      </w:r>
      <w:proofErr w:type="spellStart"/>
      <w:r w:rsidRPr="00D719AB">
        <w:rPr>
          <w:rFonts w:ascii="Calibri" w:eastAsiaTheme="minorEastAsia" w:hAnsi="Calibri" w:cs="Calibri"/>
          <w:color w:val="000000" w:themeColor="text1"/>
          <w:lang w:val="en-GB"/>
        </w:rPr>
        <w:t>centers</w:t>
      </w:r>
      <w:proofErr w:type="spellEnd"/>
      <w:r w:rsidRPr="00D719AB">
        <w:rPr>
          <w:rFonts w:ascii="Calibri" w:eastAsiaTheme="minorEastAsia" w:hAnsi="Calibri" w:cs="Calibri"/>
          <w:color w:val="000000" w:themeColor="text1"/>
          <w:lang w:val="en-GB"/>
        </w:rPr>
        <w:t xml:space="preserve"> of a developed wood industry. Notably, these areas are currently home to the highest levels of timber resource exploitation.</w:t>
      </w:r>
    </w:p>
    <w:p w14:paraId="712C96CE" w14:textId="77777777" w:rsidR="009E6959" w:rsidRPr="00D719AB" w:rsidRDefault="009E6959" w:rsidP="00516F9A">
      <w:pPr>
        <w:spacing w:after="0" w:line="240" w:lineRule="auto"/>
        <w:jc w:val="both"/>
        <w:rPr>
          <w:rFonts w:ascii="Calibri" w:eastAsiaTheme="minorEastAsia" w:hAnsi="Calibri" w:cs="Calibri"/>
          <w:color w:val="000000" w:themeColor="text1"/>
          <w:lang w:val="en-GB"/>
        </w:rPr>
      </w:pPr>
    </w:p>
    <w:p w14:paraId="56A25445" w14:textId="77777777" w:rsidR="00C30E7D" w:rsidRPr="00D719AB" w:rsidRDefault="009E6959" w:rsidP="00516F9A">
      <w:pPr>
        <w:spacing w:after="0" w:line="240" w:lineRule="auto"/>
        <w:jc w:val="both"/>
        <w:rPr>
          <w:rFonts w:ascii="Calibri" w:hAnsi="Calibri" w:cs="Calibri"/>
          <w:b/>
          <w:bCs/>
          <w:lang w:val="en-GB"/>
        </w:rPr>
      </w:pPr>
      <w:r w:rsidRPr="00D719AB">
        <w:rPr>
          <w:rFonts w:ascii="Calibri" w:hAnsi="Calibri" w:cs="Calibri"/>
          <w:b/>
          <w:bCs/>
          <w:lang w:val="en-GB"/>
        </w:rPr>
        <w:t>Potential Risks and Impacts and Proposed Mitigation Measures</w:t>
      </w:r>
    </w:p>
    <w:p w14:paraId="2C87C996" w14:textId="77777777" w:rsidR="00B71DD8" w:rsidRPr="00D719AB" w:rsidRDefault="00B71DD8" w:rsidP="00B71DD8">
      <w:pPr>
        <w:spacing w:after="0" w:line="240" w:lineRule="auto"/>
        <w:jc w:val="both"/>
        <w:rPr>
          <w:rFonts w:ascii="Calibri" w:eastAsia="Times New Roman" w:hAnsi="Calibri" w:cs="Calibri"/>
          <w:b/>
          <w:kern w:val="0"/>
          <w:lang w:val="en-GB"/>
          <w14:ligatures w14:val="none"/>
        </w:rPr>
      </w:pPr>
      <w:r w:rsidRPr="00D719AB">
        <w:rPr>
          <w:rFonts w:ascii="Calibri" w:eastAsia="Times New Roman" w:hAnsi="Calibri" w:cs="Calibri"/>
          <w:kern w:val="0"/>
          <w14:ligatures w14:val="none"/>
        </w:rPr>
        <w:t>The ESMF has been prepared to identify the potential environmental and social risks and impacts of proposed project activities and propose suitable mitigation measures to manage these risks and impacts. At the time of project preparation, the specific sites that the project would be implemented are not known in sufficient details.</w:t>
      </w:r>
      <w:r w:rsidRPr="00D719AB">
        <w:rPr>
          <w:rFonts w:ascii="Calibri" w:eastAsia="Times New Roman" w:hAnsi="Calibri" w:cs="Calibri"/>
          <w:b/>
          <w:kern w:val="0"/>
          <w:lang w:val="en-GB"/>
          <w14:ligatures w14:val="none"/>
        </w:rPr>
        <w:t xml:space="preserve"> </w:t>
      </w:r>
      <w:r w:rsidRPr="00D719AB">
        <w:rPr>
          <w:rFonts w:ascii="Calibri" w:hAnsi="Calibri" w:cs="Calibri"/>
          <w:bCs/>
        </w:rPr>
        <w:t>Based on the nature and scope of project activities primarily under component 2 (construction of reservoirs, forest management systems, sensitivity of environmental and social factors and the capacity of PIU, the Project’s Environmental and Social (E&amp;S) risk rating is Moderate.</w:t>
      </w:r>
    </w:p>
    <w:p w14:paraId="704D5642" w14:textId="77777777" w:rsidR="00B71DD8" w:rsidRPr="00D719AB" w:rsidRDefault="00B71DD8" w:rsidP="00516F9A">
      <w:pPr>
        <w:spacing w:after="0" w:line="240" w:lineRule="auto"/>
        <w:jc w:val="both"/>
        <w:rPr>
          <w:rFonts w:ascii="Calibri" w:hAnsi="Calibri" w:cs="Calibri"/>
          <w:b/>
          <w:bCs/>
          <w:lang w:val="en-GB"/>
        </w:rPr>
      </w:pPr>
    </w:p>
    <w:p w14:paraId="61F308DA" w14:textId="77777777" w:rsidR="009167A6" w:rsidRPr="00671A33" w:rsidRDefault="007F61DE" w:rsidP="009E6959">
      <w:pPr>
        <w:spacing w:after="0"/>
        <w:jc w:val="both"/>
        <w:rPr>
          <w:rFonts w:ascii="Calibri" w:eastAsia="Calibri" w:hAnsi="Calibri" w:cs="Calibri"/>
          <w:b/>
          <w:bCs/>
          <w:lang w:val="en-GB"/>
        </w:rPr>
      </w:pPr>
      <w:r w:rsidRPr="00D719AB">
        <w:rPr>
          <w:rFonts w:ascii="Calibri" w:hAnsi="Calibri" w:cs="Calibri"/>
          <w:b/>
          <w:bCs/>
          <w:lang w:val="en-GB"/>
        </w:rPr>
        <w:t>Positive Impact</w:t>
      </w:r>
      <w:r w:rsidR="00C30E7D" w:rsidRPr="00671A33">
        <w:rPr>
          <w:rFonts w:ascii="Calibri" w:eastAsia="Calibri" w:hAnsi="Calibri" w:cs="Calibri"/>
          <w:b/>
          <w:bCs/>
          <w:lang w:val="en-GB"/>
        </w:rPr>
        <w:t xml:space="preserve"> Positive Environmental and Social Impacts</w:t>
      </w:r>
    </w:p>
    <w:p w14:paraId="43A77C2C" w14:textId="77777777" w:rsidR="00FA5FDE" w:rsidRPr="00D719AB" w:rsidRDefault="00FA5FDE" w:rsidP="00840882">
      <w:pPr>
        <w:spacing w:after="0" w:line="240" w:lineRule="auto"/>
        <w:jc w:val="both"/>
        <w:rPr>
          <w:rFonts w:ascii="Calibri" w:hAnsi="Calibri" w:cs="Calibri"/>
          <w:lang w:val="en-GB"/>
        </w:rPr>
      </w:pPr>
      <w:r w:rsidRPr="00671A33">
        <w:rPr>
          <w:rFonts w:ascii="Calibri" w:eastAsiaTheme="minorEastAsia" w:hAnsi="Calibri" w:cs="Calibri"/>
          <w:color w:val="000000" w:themeColor="text1"/>
          <w:lang w:val="en-GB"/>
        </w:rPr>
        <w:t>The Montenegro Forests for Shared Prosperity Project (FSPP)</w:t>
      </w:r>
      <w:r w:rsidR="00016CE6" w:rsidRPr="00D719AB">
        <w:rPr>
          <w:rFonts w:ascii="Calibri" w:hAnsi="Calibri" w:cs="Calibri"/>
          <w:lang w:val="en-GB"/>
        </w:rPr>
        <w:t xml:space="preserve"> project is expected to bring significant benefits Montenegro</w:t>
      </w:r>
      <w:r w:rsidR="00840882" w:rsidRPr="00D719AB">
        <w:rPr>
          <w:rFonts w:ascii="Calibri" w:eastAsia="Times New Roman" w:hAnsi="Calibri" w:cs="Calibri"/>
          <w:bCs/>
          <w:kern w:val="0"/>
          <w14:ligatures w14:val="none"/>
        </w:rPr>
        <w:t>.</w:t>
      </w:r>
      <w:r w:rsidR="00F24B67" w:rsidRPr="00D719AB">
        <w:rPr>
          <w:rFonts w:ascii="Calibri" w:eastAsia="Times New Roman" w:hAnsi="Calibri" w:cs="Calibri"/>
          <w:bCs/>
          <w:kern w:val="0"/>
          <w14:ligatures w14:val="none"/>
        </w:rPr>
        <w:t xml:space="preserve"> </w:t>
      </w:r>
      <w:r w:rsidR="00840882" w:rsidRPr="00D719AB">
        <w:rPr>
          <w:rFonts w:ascii="Calibri" w:eastAsia="Times New Roman" w:hAnsi="Calibri" w:cs="Calibri"/>
          <w:bCs/>
          <w:kern w:val="0"/>
          <w14:ligatures w14:val="none"/>
        </w:rPr>
        <w:t xml:space="preserve">The project </w:t>
      </w:r>
      <w:r w:rsidRPr="00671A33">
        <w:rPr>
          <w:rFonts w:ascii="Calibri" w:eastAsiaTheme="minorEastAsia" w:hAnsi="Calibri" w:cs="Calibri"/>
          <w:color w:val="000000" w:themeColor="text1"/>
          <w:lang w:val="en-GB"/>
        </w:rPr>
        <w:t xml:space="preserve">seeks to improve the sustainability, competitiveness, and climate resilience of Montenegro's forestry sector through institutional reform, resource monitoring, sustainable management, and support for the wood industry. The initiative is designed to deliver long-term environmental and socio-economic gains, including healthier ecosystems, climate mitigation, water regulation and soil health, greater carbon storage, reduced fire risk, and stronger forest governance. Additionally, forested strips lower noise levels and offer ecological benefits such as CO₂ absorption, dust filtration, and habitats for biodiversity, supporting integrated urban environmental quality. Sustainable Forest Management (SFM) and climate resilience strategies are identified as important factors in environmental protection and social development, especially regarding climate adaptation and mitigation. </w:t>
      </w:r>
    </w:p>
    <w:p w14:paraId="0B5369D2" w14:textId="77777777" w:rsidR="00FA5FDE" w:rsidRPr="00671A33" w:rsidRDefault="00FA5FDE" w:rsidP="00FA5FDE">
      <w:pPr>
        <w:jc w:val="both"/>
        <w:rPr>
          <w:rFonts w:ascii="Calibri" w:eastAsiaTheme="minorEastAsia" w:hAnsi="Calibri" w:cs="Calibri"/>
        </w:rPr>
      </w:pPr>
      <w:r w:rsidRPr="00671A33">
        <w:rPr>
          <w:rFonts w:ascii="Calibri" w:eastAsiaTheme="minorEastAsia" w:hAnsi="Calibri" w:cs="Calibri"/>
        </w:rPr>
        <w:t>The project will have a significant impact on local communities, especially in rural areas. It is expected:</w:t>
      </w:r>
    </w:p>
    <w:p w14:paraId="1A0F5BDB" w14:textId="77777777" w:rsidR="00FA5FDE" w:rsidRPr="00671A33" w:rsidRDefault="00FA5FDE" w:rsidP="00FA5FDE">
      <w:pPr>
        <w:jc w:val="both"/>
        <w:rPr>
          <w:rFonts w:ascii="Calibri" w:eastAsiaTheme="minorEastAsia" w:hAnsi="Calibri" w:cs="Calibri"/>
        </w:rPr>
      </w:pPr>
      <w:r w:rsidRPr="00671A33">
        <w:rPr>
          <w:rFonts w:ascii="Calibri" w:eastAsiaTheme="minorEastAsia" w:hAnsi="Calibri" w:cs="Calibri"/>
        </w:rPr>
        <w:t xml:space="preserve">- Creating new jobs, especially in forestry and wood processing, which will contribute to reducing unemployment and increasing living </w:t>
      </w:r>
      <w:proofErr w:type="gramStart"/>
      <w:r w:rsidRPr="00671A33">
        <w:rPr>
          <w:rFonts w:ascii="Calibri" w:eastAsiaTheme="minorEastAsia" w:hAnsi="Calibri" w:cs="Calibri"/>
        </w:rPr>
        <w:t>standards;</w:t>
      </w:r>
      <w:proofErr w:type="gramEnd"/>
    </w:p>
    <w:p w14:paraId="5A43ADBC" w14:textId="77777777" w:rsidR="00FA5FDE" w:rsidRPr="00671A33" w:rsidRDefault="00FA5FDE" w:rsidP="00FA5FDE">
      <w:pPr>
        <w:jc w:val="both"/>
        <w:rPr>
          <w:rFonts w:ascii="Calibri" w:eastAsiaTheme="minorEastAsia" w:hAnsi="Calibri" w:cs="Calibri"/>
        </w:rPr>
      </w:pPr>
      <w:r w:rsidRPr="00671A33">
        <w:rPr>
          <w:rFonts w:ascii="Calibri" w:eastAsiaTheme="minorEastAsia" w:hAnsi="Calibri" w:cs="Calibri"/>
        </w:rPr>
        <w:t xml:space="preserve">- Improving education and vocational training, through programs for training personnel in the forestry and wood industry </w:t>
      </w:r>
      <w:proofErr w:type="gramStart"/>
      <w:r w:rsidRPr="00671A33">
        <w:rPr>
          <w:rFonts w:ascii="Calibri" w:eastAsiaTheme="minorEastAsia" w:hAnsi="Calibri" w:cs="Calibri"/>
        </w:rPr>
        <w:t>sector;</w:t>
      </w:r>
      <w:proofErr w:type="gramEnd"/>
    </w:p>
    <w:p w14:paraId="716CE294" w14:textId="77777777" w:rsidR="00FA5FDE" w:rsidRPr="00671A33" w:rsidRDefault="00FA5FDE" w:rsidP="00FA5FDE">
      <w:pPr>
        <w:jc w:val="both"/>
        <w:rPr>
          <w:rFonts w:ascii="Calibri" w:hAnsi="Calibri" w:cs="Calibri"/>
        </w:rPr>
      </w:pPr>
      <w:r w:rsidRPr="00671A33">
        <w:rPr>
          <w:rFonts w:ascii="Calibri" w:eastAsiaTheme="minorEastAsia" w:hAnsi="Calibri" w:cs="Calibri"/>
        </w:rPr>
        <w:t>- Supporting local communities, through the inclusion of the population in decision-making on the use of forest resources and the implementation of sustainable development projects.</w:t>
      </w:r>
    </w:p>
    <w:p w14:paraId="793D4D6F" w14:textId="77777777" w:rsidR="00FA5FDE" w:rsidRPr="00671A33" w:rsidRDefault="00FA5FDE" w:rsidP="00A96F70">
      <w:pPr>
        <w:pStyle w:val="ListParagraph"/>
        <w:numPr>
          <w:ilvl w:val="0"/>
          <w:numId w:val="97"/>
        </w:numPr>
        <w:jc w:val="both"/>
        <w:rPr>
          <w:rFonts w:ascii="Calibri" w:hAnsi="Calibri" w:cs="Calibri"/>
        </w:rPr>
      </w:pPr>
      <w:r w:rsidRPr="00671A33">
        <w:rPr>
          <w:rFonts w:ascii="Calibri" w:eastAsiaTheme="minorEastAsia" w:hAnsi="Calibri" w:cs="Calibri"/>
        </w:rPr>
        <w:t>enhanced capacity for forest management systems, and the prevention, management and control of wildfires.</w:t>
      </w:r>
    </w:p>
    <w:p w14:paraId="3FD09D53" w14:textId="77777777" w:rsidR="00FA5FDE" w:rsidRPr="00671A33" w:rsidRDefault="00FA5FDE" w:rsidP="00A96F70">
      <w:pPr>
        <w:pStyle w:val="ListParagraph"/>
        <w:numPr>
          <w:ilvl w:val="0"/>
          <w:numId w:val="96"/>
        </w:numPr>
        <w:jc w:val="both"/>
        <w:rPr>
          <w:rFonts w:ascii="Calibri" w:hAnsi="Calibri" w:cs="Calibri"/>
        </w:rPr>
      </w:pPr>
      <w:r w:rsidRPr="00671A33">
        <w:rPr>
          <w:rFonts w:ascii="Calibri" w:eastAsiaTheme="minorEastAsia" w:hAnsi="Calibri" w:cs="Calibri"/>
        </w:rPr>
        <w:t>Strengthen regulatory and policy framework for improved forest management</w:t>
      </w:r>
    </w:p>
    <w:p w14:paraId="413058B0" w14:textId="77777777" w:rsidR="00FA5FDE" w:rsidRPr="00671A33" w:rsidRDefault="00FA5FDE" w:rsidP="00A96F70">
      <w:pPr>
        <w:pStyle w:val="ListParagraph"/>
        <w:numPr>
          <w:ilvl w:val="0"/>
          <w:numId w:val="96"/>
        </w:numPr>
        <w:jc w:val="both"/>
        <w:rPr>
          <w:rFonts w:ascii="Calibri" w:eastAsiaTheme="minorEastAsia" w:hAnsi="Calibri" w:cs="Calibri"/>
        </w:rPr>
      </w:pPr>
      <w:r w:rsidRPr="00671A33">
        <w:rPr>
          <w:rFonts w:ascii="Calibri" w:eastAsiaTheme="minorEastAsia" w:hAnsi="Calibri" w:cs="Calibri"/>
        </w:rPr>
        <w:t>Institution of Controlled timber logging and forest regeneration initiatives</w:t>
      </w:r>
    </w:p>
    <w:p w14:paraId="76C7221D" w14:textId="77777777" w:rsidR="00862D9A" w:rsidRPr="00D719AB" w:rsidRDefault="00FA5FDE" w:rsidP="00CD5101">
      <w:pPr>
        <w:jc w:val="both"/>
        <w:rPr>
          <w:rFonts w:ascii="Calibri" w:eastAsiaTheme="minorEastAsia" w:hAnsi="Calibri" w:cs="Calibri"/>
        </w:rPr>
      </w:pPr>
      <w:r w:rsidRPr="00671A33">
        <w:rPr>
          <w:rFonts w:ascii="Calibri" w:eastAsiaTheme="minorEastAsia" w:hAnsi="Calibri" w:cs="Calibri"/>
        </w:rPr>
        <w:t>The introduction of these measures will create a stable business environment that will encourage sustainable development and economic empowerment of the population.</w:t>
      </w:r>
    </w:p>
    <w:p w14:paraId="3C229669" w14:textId="77777777" w:rsidR="0027208E" w:rsidRPr="00D719AB" w:rsidRDefault="0027208E" w:rsidP="00CD5101">
      <w:pPr>
        <w:jc w:val="both"/>
        <w:rPr>
          <w:rFonts w:ascii="Calibri" w:eastAsiaTheme="minorEastAsia" w:hAnsi="Calibri" w:cs="Calibri"/>
        </w:rPr>
      </w:pPr>
    </w:p>
    <w:p w14:paraId="3386C922" w14:textId="77777777" w:rsidR="0027208E" w:rsidRPr="00671A33" w:rsidRDefault="0027208E" w:rsidP="00CD5101">
      <w:pPr>
        <w:jc w:val="both"/>
        <w:rPr>
          <w:rFonts w:ascii="Calibri" w:hAnsi="Calibri" w:cs="Calibri"/>
        </w:rPr>
      </w:pPr>
    </w:p>
    <w:p w14:paraId="5074ABFE" w14:textId="77777777" w:rsidR="00696248" w:rsidRPr="00D719AB" w:rsidRDefault="006B113A" w:rsidP="00CD5101">
      <w:pPr>
        <w:jc w:val="both"/>
        <w:rPr>
          <w:rFonts w:ascii="Calibri" w:hAnsi="Calibri" w:cs="Calibri"/>
          <w:bCs/>
        </w:rPr>
      </w:pPr>
      <w:r w:rsidRPr="00D719AB">
        <w:rPr>
          <w:rFonts w:ascii="Calibri" w:hAnsi="Calibri" w:cs="Calibri"/>
          <w:b/>
        </w:rPr>
        <w:t xml:space="preserve">Potential </w:t>
      </w:r>
      <w:r w:rsidR="002456E6" w:rsidRPr="00D719AB">
        <w:rPr>
          <w:rFonts w:ascii="Calibri" w:hAnsi="Calibri" w:cs="Calibri"/>
          <w:b/>
        </w:rPr>
        <w:t xml:space="preserve">Adverse </w:t>
      </w:r>
      <w:r w:rsidR="00C82AB0" w:rsidRPr="00D719AB">
        <w:rPr>
          <w:rFonts w:ascii="Calibri" w:hAnsi="Calibri" w:cs="Calibri"/>
          <w:b/>
        </w:rPr>
        <w:t xml:space="preserve">Environmental and Social </w:t>
      </w:r>
      <w:r w:rsidR="009E0B51" w:rsidRPr="00D719AB">
        <w:rPr>
          <w:rFonts w:ascii="Calibri" w:hAnsi="Calibri" w:cs="Calibri"/>
          <w:b/>
        </w:rPr>
        <w:t xml:space="preserve">Risks and </w:t>
      </w:r>
      <w:r w:rsidR="002456E6" w:rsidRPr="00D719AB">
        <w:rPr>
          <w:rFonts w:ascii="Calibri" w:hAnsi="Calibri" w:cs="Calibri"/>
          <w:b/>
        </w:rPr>
        <w:t>Impacts</w:t>
      </w:r>
      <w:r w:rsidR="00626F31" w:rsidRPr="00D719AB">
        <w:rPr>
          <w:rFonts w:ascii="Calibri" w:hAnsi="Calibri" w:cs="Calibri"/>
          <w:b/>
        </w:rPr>
        <w:t>/Mitigation measures</w:t>
      </w:r>
    </w:p>
    <w:p w14:paraId="26F71A0C" w14:textId="70BAEAA9" w:rsidR="00587CB6" w:rsidRPr="00D719AB" w:rsidRDefault="003C6C64" w:rsidP="00FF3E3E">
      <w:pPr>
        <w:spacing w:before="60" w:after="60" w:line="240" w:lineRule="auto"/>
        <w:jc w:val="both"/>
        <w:rPr>
          <w:rFonts w:ascii="Calibri" w:hAnsi="Calibri" w:cs="Calibri"/>
          <w:bCs/>
        </w:rPr>
      </w:pPr>
      <w:r w:rsidRPr="00D719AB">
        <w:rPr>
          <w:rFonts w:ascii="Calibri" w:eastAsia="Malgun Gothic" w:hAnsi="Calibri" w:cs="Calibri"/>
          <w:color w:val="000000"/>
          <w:kern w:val="0"/>
          <w:lang w:eastAsia="ko-KR"/>
          <w14:ligatures w14:val="none"/>
        </w:rPr>
        <w:t xml:space="preserve">The environment </w:t>
      </w:r>
      <w:r w:rsidR="00612E31" w:rsidRPr="00D719AB">
        <w:rPr>
          <w:rFonts w:ascii="Calibri" w:eastAsia="Malgun Gothic" w:hAnsi="Calibri" w:cs="Calibri"/>
          <w:color w:val="000000"/>
          <w:kern w:val="0"/>
          <w:lang w:eastAsia="ko-KR"/>
          <w14:ligatures w14:val="none"/>
        </w:rPr>
        <w:t xml:space="preserve">risk </w:t>
      </w:r>
      <w:r w:rsidR="002B2A1E" w:rsidRPr="00D719AB">
        <w:rPr>
          <w:rFonts w:ascii="Calibri" w:eastAsia="Malgun Gothic" w:hAnsi="Calibri" w:cs="Calibri"/>
          <w:color w:val="000000"/>
          <w:kern w:val="0"/>
          <w:lang w:eastAsia="ko-KR"/>
          <w14:ligatures w14:val="none"/>
        </w:rPr>
        <w:t>rating is</w:t>
      </w:r>
      <w:r w:rsidRPr="00D719AB">
        <w:rPr>
          <w:rFonts w:ascii="Calibri" w:eastAsia="Malgun Gothic" w:hAnsi="Calibri" w:cs="Calibri"/>
          <w:color w:val="000000"/>
          <w:kern w:val="0"/>
          <w:lang w:eastAsia="ko-KR"/>
          <w14:ligatures w14:val="none"/>
        </w:rPr>
        <w:t xml:space="preserve"> </w:t>
      </w:r>
      <w:r w:rsidR="000B52C5" w:rsidRPr="00D719AB">
        <w:rPr>
          <w:rFonts w:ascii="Calibri" w:eastAsia="Malgun Gothic" w:hAnsi="Calibri" w:cs="Calibri"/>
          <w:color w:val="000000"/>
          <w:kern w:val="0"/>
          <w:lang w:eastAsia="ko-KR"/>
          <w14:ligatures w14:val="none"/>
        </w:rPr>
        <w:t>Mo</w:t>
      </w:r>
      <w:r w:rsidR="007F562B" w:rsidRPr="00D719AB">
        <w:rPr>
          <w:rFonts w:ascii="Calibri" w:eastAsia="Malgun Gothic" w:hAnsi="Calibri" w:cs="Calibri"/>
          <w:color w:val="000000"/>
          <w:kern w:val="0"/>
          <w:lang w:eastAsia="ko-KR"/>
          <w14:ligatures w14:val="none"/>
        </w:rPr>
        <w:t>derate</w:t>
      </w:r>
      <w:r w:rsidRPr="00D719AB">
        <w:rPr>
          <w:rFonts w:ascii="Calibri" w:eastAsia="Malgun Gothic" w:hAnsi="Calibri" w:cs="Calibri"/>
          <w:color w:val="000000"/>
          <w:kern w:val="0"/>
          <w:lang w:eastAsia="ko-KR"/>
          <w14:ligatures w14:val="none"/>
        </w:rPr>
        <w:t xml:space="preserve"> given the breadth of activities </w:t>
      </w:r>
      <w:r w:rsidR="009133C9" w:rsidRPr="00D719AB">
        <w:rPr>
          <w:rFonts w:ascii="Calibri" w:eastAsia="Malgun Gothic" w:hAnsi="Calibri" w:cs="Calibri"/>
          <w:color w:val="000000"/>
          <w:kern w:val="0"/>
          <w:lang w:eastAsia="ko-KR"/>
          <w14:ligatures w14:val="none"/>
        </w:rPr>
        <w:t xml:space="preserve">in the </w:t>
      </w:r>
      <w:r w:rsidR="002D2D43" w:rsidRPr="00D719AB">
        <w:rPr>
          <w:rFonts w:ascii="Calibri" w:eastAsia="Malgun Gothic" w:hAnsi="Calibri" w:cs="Calibri"/>
          <w:color w:val="000000"/>
          <w:kern w:val="0"/>
          <w:lang w:eastAsia="ko-KR"/>
          <w14:ligatures w14:val="none"/>
        </w:rPr>
        <w:t>country,</w:t>
      </w:r>
      <w:r w:rsidR="283BDE3B" w:rsidRPr="00D719AB">
        <w:rPr>
          <w:rFonts w:ascii="Calibri" w:eastAsia="Malgun Gothic" w:hAnsi="Calibri" w:cs="Calibri"/>
          <w:color w:val="000000"/>
          <w:kern w:val="0"/>
          <w:lang w:eastAsia="ko-KR"/>
          <w14:ligatures w14:val="none"/>
        </w:rPr>
        <w:t xml:space="preserve"> the local context and the capacity of the </w:t>
      </w:r>
      <w:r w:rsidR="0027208E" w:rsidRPr="00D719AB">
        <w:rPr>
          <w:rFonts w:ascii="Calibri" w:eastAsia="Malgun Gothic" w:hAnsi="Calibri" w:cs="Calibri"/>
          <w:color w:val="000000"/>
          <w:kern w:val="0"/>
          <w:lang w:eastAsia="ko-KR"/>
          <w14:ligatures w14:val="none"/>
        </w:rPr>
        <w:t xml:space="preserve">institutions </w:t>
      </w:r>
      <w:r w:rsidR="283BDE3B" w:rsidRPr="00D719AB">
        <w:rPr>
          <w:rFonts w:ascii="Calibri" w:eastAsia="Malgun Gothic" w:hAnsi="Calibri" w:cs="Calibri"/>
          <w:color w:val="000000"/>
          <w:kern w:val="0"/>
          <w:lang w:eastAsia="ko-KR"/>
          <w14:ligatures w14:val="none"/>
        </w:rPr>
        <w:t>to manage E&amp;S risks associated with the project activities</w:t>
      </w:r>
      <w:r w:rsidRPr="00D719AB">
        <w:rPr>
          <w:rFonts w:ascii="Calibri" w:eastAsia="Malgun Gothic" w:hAnsi="Calibri" w:cs="Calibri"/>
          <w:color w:val="000000"/>
          <w:kern w:val="0"/>
          <w:lang w:eastAsia="ko-KR"/>
          <w14:ligatures w14:val="none"/>
        </w:rPr>
        <w:t xml:space="preserve">. The project involves </w:t>
      </w:r>
      <w:r w:rsidR="00F25429" w:rsidRPr="00D719AB">
        <w:rPr>
          <w:rFonts w:ascii="Calibri" w:eastAsia="Malgun Gothic" w:hAnsi="Calibri" w:cs="Calibri"/>
          <w:color w:val="000000"/>
          <w:kern w:val="0"/>
          <w:lang w:eastAsia="ko-KR"/>
          <w14:ligatures w14:val="none"/>
        </w:rPr>
        <w:t>S</w:t>
      </w:r>
      <w:r w:rsidR="00FF3E3E" w:rsidRPr="00D719AB">
        <w:rPr>
          <w:rFonts w:ascii="Calibri" w:eastAsia="Malgun Gothic" w:hAnsi="Calibri" w:cs="Calibri"/>
          <w:color w:val="000000"/>
          <w:kern w:val="0"/>
          <w:lang w:eastAsia="ko-KR"/>
          <w14:ligatures w14:val="none"/>
        </w:rPr>
        <w:t>FM,</w:t>
      </w:r>
      <w:r w:rsidR="008542CD" w:rsidRPr="00D719AB">
        <w:rPr>
          <w:rFonts w:ascii="Calibri" w:eastAsia="Malgun Gothic" w:hAnsi="Calibri" w:cs="Calibri"/>
          <w:color w:val="000000"/>
          <w:kern w:val="0"/>
          <w:lang w:eastAsia="ko-KR"/>
          <w14:ligatures w14:val="none"/>
        </w:rPr>
        <w:t xml:space="preserve"> </w:t>
      </w:r>
      <w:r w:rsidR="00FF3E3E" w:rsidRPr="00D719AB">
        <w:rPr>
          <w:rFonts w:ascii="Calibri" w:eastAsia="Malgun Gothic" w:hAnsi="Calibri" w:cs="Calibri"/>
          <w:color w:val="000000"/>
          <w:kern w:val="0"/>
          <w:lang w:eastAsia="ko-KR"/>
          <w14:ligatures w14:val="none"/>
        </w:rPr>
        <w:t xml:space="preserve">however, </w:t>
      </w:r>
      <w:r w:rsidR="008542CD" w:rsidRPr="00D719AB">
        <w:rPr>
          <w:rFonts w:ascii="Calibri" w:hAnsi="Calibri" w:cs="Calibri"/>
          <w:bCs/>
        </w:rPr>
        <w:t>poorly</w:t>
      </w:r>
      <w:r w:rsidR="00587CB6" w:rsidRPr="00D719AB">
        <w:rPr>
          <w:rFonts w:ascii="Calibri" w:hAnsi="Calibri" w:cs="Calibri"/>
          <w:bCs/>
        </w:rPr>
        <w:t xml:space="preserve"> planned and implemented SFM can cause unsustainable logging, soil erosion, biodiversity loss, and ecosystem damage. Land clearing for forest protection can lead to sediment runoff from exposed forest </w:t>
      </w:r>
      <w:proofErr w:type="gramStart"/>
      <w:r w:rsidR="00587CB6" w:rsidRPr="00D719AB">
        <w:rPr>
          <w:rFonts w:ascii="Calibri" w:hAnsi="Calibri" w:cs="Calibri"/>
          <w:bCs/>
        </w:rPr>
        <w:t>floor</w:t>
      </w:r>
      <w:proofErr w:type="gramEnd"/>
      <w:r w:rsidR="00587CB6" w:rsidRPr="00D719AB">
        <w:rPr>
          <w:rFonts w:ascii="Calibri" w:hAnsi="Calibri" w:cs="Calibri"/>
          <w:bCs/>
        </w:rPr>
        <w:t xml:space="preserve"> and topsoil, bringing about poor soil quality. </w:t>
      </w:r>
      <w:proofErr w:type="gramStart"/>
      <w:r w:rsidR="00587CB6" w:rsidRPr="00D719AB">
        <w:rPr>
          <w:rFonts w:ascii="Calibri" w:hAnsi="Calibri" w:cs="Calibri"/>
          <w:bCs/>
        </w:rPr>
        <w:t>Instituting</w:t>
      </w:r>
      <w:proofErr w:type="gramEnd"/>
      <w:r w:rsidR="00587CB6" w:rsidRPr="00D719AB">
        <w:rPr>
          <w:rFonts w:ascii="Calibri" w:hAnsi="Calibri" w:cs="Calibri"/>
          <w:bCs/>
        </w:rPr>
        <w:t xml:space="preserve"> fire protection areas, such as fire breaks and barriers, and maintaining buffer zones may bring about forest fragmentation, with impact on wildlife. Provision of milling and furniture manufacturing support to SMEs could increase demand for and undue pressure on forests products leading to forest degradation. The situation can be exacerbated if the country eventually becomes a prime supplier of forest products. Climate change adds risks like wildfires, pests, and unpredictable weather, which SFM aims to address. </w:t>
      </w:r>
    </w:p>
    <w:p w14:paraId="70AF11FA" w14:textId="77777777" w:rsidR="00587CB6" w:rsidRPr="00D719AB" w:rsidRDefault="00587CB6" w:rsidP="00B24248">
      <w:pPr>
        <w:spacing w:line="240" w:lineRule="auto"/>
        <w:jc w:val="both"/>
        <w:rPr>
          <w:rFonts w:ascii="Calibri" w:hAnsi="Calibri" w:cs="Calibri"/>
          <w:bCs/>
        </w:rPr>
      </w:pPr>
      <w:r w:rsidRPr="00D719AB">
        <w:rPr>
          <w:rFonts w:ascii="Calibri" w:hAnsi="Calibri" w:cs="Calibri"/>
          <w:bCs/>
        </w:rPr>
        <w:t xml:space="preserve">On the social front, insufficient stakeholder consultation risks conflict and confusion. Limiting forest access can especially harm women and indigenous communities, while cultural resistance and poor benefit-sharing may hinder SFM goals. There is potential for conflict with private forest owners over felling licenses and state control over their property. Although the institution of forest management plans is designed to enhance sustainability, these property owners </w:t>
      </w:r>
      <w:r w:rsidR="008542CD" w:rsidRPr="00D719AB">
        <w:rPr>
          <w:rFonts w:ascii="Calibri" w:hAnsi="Calibri" w:cs="Calibri"/>
          <w:bCs/>
        </w:rPr>
        <w:t>will</w:t>
      </w:r>
      <w:r w:rsidRPr="00D719AB">
        <w:rPr>
          <w:rFonts w:ascii="Calibri" w:hAnsi="Calibri" w:cs="Calibri"/>
          <w:bCs/>
        </w:rPr>
        <w:t xml:space="preserve"> explore opportunities to undermine the scheme if control becomes unbearable and licenses are exorbitant. </w:t>
      </w:r>
      <w:r w:rsidR="00E874D4" w:rsidRPr="00D719AB">
        <w:rPr>
          <w:rFonts w:ascii="Calibri" w:hAnsi="Calibri" w:cs="Calibri"/>
          <w:bCs/>
        </w:rPr>
        <w:t xml:space="preserve"> </w:t>
      </w:r>
    </w:p>
    <w:p w14:paraId="075198F0" w14:textId="77777777" w:rsidR="00413AB6" w:rsidRPr="00D719AB" w:rsidRDefault="00C455FF" w:rsidP="00B24248">
      <w:pPr>
        <w:spacing w:line="240" w:lineRule="auto"/>
        <w:jc w:val="both"/>
        <w:rPr>
          <w:rFonts w:ascii="Calibri" w:hAnsi="Calibri" w:cs="Calibri"/>
          <w:lang w:val="en-GB"/>
        </w:rPr>
      </w:pPr>
      <w:r w:rsidRPr="00D719AB">
        <w:rPr>
          <w:rFonts w:ascii="Calibri" w:hAnsi="Calibri" w:cs="Calibri"/>
        </w:rPr>
        <w:t>To ensure that the mitigation measures are implemented and monitored, environmental and social risk management instruments such as Environmental and Social Screening Reports</w:t>
      </w:r>
      <w:r w:rsidR="003E658A" w:rsidRPr="00D719AB">
        <w:rPr>
          <w:rFonts w:ascii="Calibri" w:hAnsi="Calibri" w:cs="Calibri"/>
        </w:rPr>
        <w:t xml:space="preserve"> </w:t>
      </w:r>
      <w:r w:rsidR="00413AB6" w:rsidRPr="00D719AB">
        <w:rPr>
          <w:rFonts w:ascii="Calibri" w:hAnsi="Calibri" w:cs="Calibri"/>
        </w:rPr>
        <w:t>(</w:t>
      </w:r>
      <w:r w:rsidR="00E874D4" w:rsidRPr="00D719AB">
        <w:rPr>
          <w:rFonts w:ascii="Calibri" w:hAnsi="Calibri" w:cs="Calibri"/>
        </w:rPr>
        <w:t xml:space="preserve">The </w:t>
      </w:r>
      <w:r w:rsidR="00FA184D" w:rsidRPr="00D719AB">
        <w:rPr>
          <w:rFonts w:ascii="Calibri" w:hAnsi="Calibri" w:cs="Calibri"/>
        </w:rPr>
        <w:t>P</w:t>
      </w:r>
      <w:r w:rsidR="00977092" w:rsidRPr="00D719AB">
        <w:rPr>
          <w:rFonts w:ascii="Calibri" w:hAnsi="Calibri" w:cs="Calibri"/>
        </w:rPr>
        <w:t>I</w:t>
      </w:r>
      <w:r w:rsidR="00FA184D" w:rsidRPr="00D719AB">
        <w:rPr>
          <w:rFonts w:ascii="Calibri" w:hAnsi="Calibri" w:cs="Calibri"/>
        </w:rPr>
        <w:t xml:space="preserve">U </w:t>
      </w:r>
      <w:r w:rsidR="003E658A" w:rsidRPr="00D719AB">
        <w:rPr>
          <w:rFonts w:ascii="Calibri" w:hAnsi="Calibri" w:cs="Calibri"/>
        </w:rPr>
        <w:t>will screen all project activities/sub projects for their environmental and social risks and impacts for environmental and social risk categorization</w:t>
      </w:r>
      <w:r w:rsidR="00413AB6" w:rsidRPr="00D719AB">
        <w:rPr>
          <w:rFonts w:ascii="Calibri" w:hAnsi="Calibri" w:cs="Calibri"/>
        </w:rPr>
        <w:t xml:space="preserve">). This will enable </w:t>
      </w:r>
      <w:r w:rsidR="00E874D4" w:rsidRPr="00D719AB">
        <w:rPr>
          <w:rFonts w:ascii="Calibri" w:hAnsi="Calibri" w:cs="Calibri"/>
        </w:rPr>
        <w:t xml:space="preserve">the </w:t>
      </w:r>
      <w:r w:rsidR="00FA184D" w:rsidRPr="00D719AB">
        <w:rPr>
          <w:rFonts w:ascii="Calibri" w:hAnsi="Calibri" w:cs="Calibri"/>
        </w:rPr>
        <w:t>P</w:t>
      </w:r>
      <w:r w:rsidR="00977092" w:rsidRPr="00D719AB">
        <w:rPr>
          <w:rFonts w:ascii="Calibri" w:hAnsi="Calibri" w:cs="Calibri"/>
        </w:rPr>
        <w:t>I</w:t>
      </w:r>
      <w:r w:rsidR="00FA184D" w:rsidRPr="00D719AB">
        <w:rPr>
          <w:rFonts w:ascii="Calibri" w:hAnsi="Calibri" w:cs="Calibri"/>
        </w:rPr>
        <w:t xml:space="preserve">U </w:t>
      </w:r>
      <w:r w:rsidR="00413AB6" w:rsidRPr="00D719AB">
        <w:rPr>
          <w:rFonts w:ascii="Calibri" w:hAnsi="Calibri" w:cs="Calibri"/>
        </w:rPr>
        <w:t>to prepare the appropriate environmental and social risk management instruments for approval by the World Bank and the respective national authorities prior to the commencement of a sub project/activity.</w:t>
      </w:r>
    </w:p>
    <w:p w14:paraId="6064DF11" w14:textId="77777777" w:rsidR="00626F31" w:rsidRPr="00D719AB" w:rsidRDefault="00D203A4" w:rsidP="006C3DDC">
      <w:pPr>
        <w:spacing w:line="240" w:lineRule="auto"/>
        <w:jc w:val="both"/>
        <w:rPr>
          <w:rFonts w:ascii="Calibri" w:hAnsi="Calibri" w:cs="Calibri"/>
          <w:lang w:val="en-GB"/>
        </w:rPr>
      </w:pPr>
      <w:r w:rsidRPr="00D719AB">
        <w:rPr>
          <w:rFonts w:ascii="Calibri" w:hAnsi="Calibri" w:cs="Calibri"/>
        </w:rPr>
        <w:t xml:space="preserve">Where applicable, site-specific instruments such as </w:t>
      </w:r>
      <w:r w:rsidR="00382DAC" w:rsidRPr="00D719AB">
        <w:rPr>
          <w:rFonts w:ascii="Calibri" w:hAnsi="Calibri" w:cs="Calibri"/>
        </w:rPr>
        <w:t>Environmental and Social Impact Assessments (ESIAs), and site</w:t>
      </w:r>
      <w:r w:rsidR="00C455FF" w:rsidRPr="00D719AB">
        <w:rPr>
          <w:rFonts w:ascii="Calibri" w:hAnsi="Calibri" w:cs="Calibri"/>
        </w:rPr>
        <w:t xml:space="preserve"> specific Environmental and Social Management Plans (ESMPs)</w:t>
      </w:r>
      <w:r w:rsidR="00CF42C4" w:rsidRPr="00D719AB">
        <w:rPr>
          <w:rFonts w:ascii="Calibri" w:hAnsi="Calibri" w:cs="Calibri"/>
        </w:rPr>
        <w:t>, Biodiversity Management Plan</w:t>
      </w:r>
      <w:r w:rsidR="00C455FF" w:rsidRPr="00D719AB">
        <w:rPr>
          <w:rFonts w:ascii="Calibri" w:hAnsi="Calibri" w:cs="Calibri"/>
        </w:rPr>
        <w:t xml:space="preserve"> </w:t>
      </w:r>
      <w:r w:rsidR="00CF42C4" w:rsidRPr="00D719AB">
        <w:rPr>
          <w:rFonts w:ascii="Calibri" w:hAnsi="Calibri" w:cs="Calibri"/>
        </w:rPr>
        <w:t xml:space="preserve">(BMPs), and Resettlement Plans (RPs) </w:t>
      </w:r>
      <w:r w:rsidR="00C455FF" w:rsidRPr="00D719AB">
        <w:rPr>
          <w:rFonts w:ascii="Calibri" w:hAnsi="Calibri" w:cs="Calibri"/>
        </w:rPr>
        <w:t xml:space="preserve">will be prepared by </w:t>
      </w:r>
      <w:r w:rsidR="00190C39" w:rsidRPr="00D719AB">
        <w:rPr>
          <w:rFonts w:ascii="Calibri" w:hAnsi="Calibri" w:cs="Calibri"/>
        </w:rPr>
        <w:t xml:space="preserve">the </w:t>
      </w:r>
      <w:r w:rsidR="00C455FF" w:rsidRPr="00D719AB">
        <w:rPr>
          <w:rFonts w:ascii="Calibri" w:hAnsi="Calibri" w:cs="Calibri"/>
        </w:rPr>
        <w:t>Project Implementation Units</w:t>
      </w:r>
      <w:r w:rsidR="00F15949" w:rsidRPr="00D719AB">
        <w:rPr>
          <w:rFonts w:ascii="Calibri" w:hAnsi="Calibri" w:cs="Calibri"/>
        </w:rPr>
        <w:t xml:space="preserve"> </w:t>
      </w:r>
      <w:r w:rsidR="00C455FF" w:rsidRPr="00D719AB">
        <w:rPr>
          <w:rFonts w:ascii="Calibri" w:hAnsi="Calibri" w:cs="Calibri"/>
        </w:rPr>
        <w:t xml:space="preserve">for approval by the Bank. Subsequently, </w:t>
      </w:r>
      <w:r w:rsidR="00F15949" w:rsidRPr="00D719AB">
        <w:rPr>
          <w:rFonts w:ascii="Calibri" w:hAnsi="Calibri" w:cs="Calibri"/>
          <w:lang w:val="en-GB"/>
        </w:rPr>
        <w:t xml:space="preserve">the </w:t>
      </w:r>
      <w:r w:rsidR="00FA184D" w:rsidRPr="00D719AB">
        <w:rPr>
          <w:rFonts w:ascii="Calibri" w:hAnsi="Calibri" w:cs="Calibri"/>
          <w:lang w:val="en-GB"/>
        </w:rPr>
        <w:t>P</w:t>
      </w:r>
      <w:r w:rsidR="008542CD" w:rsidRPr="00D719AB">
        <w:rPr>
          <w:rFonts w:ascii="Calibri" w:hAnsi="Calibri" w:cs="Calibri"/>
          <w:lang w:val="en-GB"/>
        </w:rPr>
        <w:t>IU</w:t>
      </w:r>
      <w:r w:rsidR="00FA184D" w:rsidRPr="00D719AB">
        <w:rPr>
          <w:rFonts w:ascii="Calibri" w:hAnsi="Calibri" w:cs="Calibri"/>
          <w:lang w:val="en-GB"/>
        </w:rPr>
        <w:t xml:space="preserve"> </w:t>
      </w:r>
      <w:r w:rsidR="00C455FF" w:rsidRPr="00D719AB">
        <w:rPr>
          <w:rFonts w:ascii="Calibri" w:hAnsi="Calibri" w:cs="Calibri"/>
        </w:rPr>
        <w:t xml:space="preserve">will be required to disclose, implement and report on implementation progress of the approved </w:t>
      </w:r>
      <w:r w:rsidR="00382DAC" w:rsidRPr="00D719AB">
        <w:rPr>
          <w:rFonts w:ascii="Calibri" w:hAnsi="Calibri" w:cs="Calibri"/>
        </w:rPr>
        <w:t>ESIAs/</w:t>
      </w:r>
      <w:r w:rsidR="00C455FF" w:rsidRPr="00D719AB">
        <w:rPr>
          <w:rFonts w:ascii="Calibri" w:hAnsi="Calibri" w:cs="Calibri"/>
        </w:rPr>
        <w:t>ESMPs</w:t>
      </w:r>
      <w:r w:rsidR="00F15949" w:rsidRPr="00D719AB">
        <w:rPr>
          <w:rFonts w:ascii="Calibri" w:hAnsi="Calibri" w:cs="Calibri"/>
        </w:rPr>
        <w:t>/</w:t>
      </w:r>
      <w:r w:rsidR="009F121A" w:rsidRPr="00D719AB">
        <w:rPr>
          <w:rFonts w:ascii="Calibri" w:hAnsi="Calibri" w:cs="Calibri"/>
        </w:rPr>
        <w:t xml:space="preserve"> BMPs/</w:t>
      </w:r>
      <w:r w:rsidR="00F15949" w:rsidRPr="00D719AB">
        <w:rPr>
          <w:rFonts w:ascii="Calibri" w:hAnsi="Calibri" w:cs="Calibri"/>
        </w:rPr>
        <w:t>RPs</w:t>
      </w:r>
      <w:r w:rsidR="00C455FF" w:rsidRPr="00D719AB">
        <w:rPr>
          <w:rFonts w:ascii="Calibri" w:hAnsi="Calibri" w:cs="Calibri"/>
        </w:rPr>
        <w:t xml:space="preserve">. </w:t>
      </w:r>
      <w:r w:rsidR="00F15949" w:rsidRPr="00D719AB">
        <w:rPr>
          <w:rFonts w:ascii="Calibri" w:hAnsi="Calibri" w:cs="Calibri"/>
        </w:rPr>
        <w:t xml:space="preserve">The </w:t>
      </w:r>
      <w:r w:rsidR="00FA184D" w:rsidRPr="00D719AB">
        <w:rPr>
          <w:rFonts w:ascii="Calibri" w:hAnsi="Calibri" w:cs="Calibri"/>
        </w:rPr>
        <w:t>P</w:t>
      </w:r>
      <w:r w:rsidR="003310A5" w:rsidRPr="00D719AB">
        <w:rPr>
          <w:rFonts w:ascii="Calibri" w:hAnsi="Calibri" w:cs="Calibri"/>
        </w:rPr>
        <w:t>I</w:t>
      </w:r>
      <w:r w:rsidR="00FA184D" w:rsidRPr="00D719AB">
        <w:rPr>
          <w:rFonts w:ascii="Calibri" w:hAnsi="Calibri" w:cs="Calibri"/>
        </w:rPr>
        <w:t>U</w:t>
      </w:r>
      <w:r w:rsidR="00E55D0A" w:rsidRPr="00D719AB">
        <w:rPr>
          <w:rFonts w:ascii="Calibri" w:hAnsi="Calibri" w:cs="Calibri"/>
        </w:rPr>
        <w:t xml:space="preserve"> will</w:t>
      </w:r>
      <w:r w:rsidR="00C455FF" w:rsidRPr="00D719AB">
        <w:rPr>
          <w:rFonts w:ascii="Calibri" w:hAnsi="Calibri" w:cs="Calibri"/>
        </w:rPr>
        <w:t xml:space="preserve"> ensur</w:t>
      </w:r>
      <w:r w:rsidR="00E55D0A" w:rsidRPr="00D719AB">
        <w:rPr>
          <w:rFonts w:ascii="Calibri" w:hAnsi="Calibri" w:cs="Calibri"/>
        </w:rPr>
        <w:t xml:space="preserve">e that </w:t>
      </w:r>
      <w:r w:rsidR="007C21A5" w:rsidRPr="00D719AB">
        <w:rPr>
          <w:rFonts w:ascii="Calibri" w:hAnsi="Calibri" w:cs="Calibri"/>
        </w:rPr>
        <w:t>the Codes</w:t>
      </w:r>
      <w:r w:rsidR="00C455FF" w:rsidRPr="00D719AB">
        <w:rPr>
          <w:rFonts w:ascii="Calibri" w:hAnsi="Calibri" w:cs="Calibri"/>
        </w:rPr>
        <w:t xml:space="preserve"> of Conducts and Environmental and Social Clauses </w:t>
      </w:r>
      <w:r w:rsidR="00E55D0A" w:rsidRPr="00D719AB">
        <w:rPr>
          <w:rFonts w:ascii="Calibri" w:hAnsi="Calibri" w:cs="Calibri"/>
        </w:rPr>
        <w:t>are inserted</w:t>
      </w:r>
      <w:r w:rsidR="00C455FF" w:rsidRPr="00D719AB">
        <w:rPr>
          <w:rFonts w:ascii="Calibri" w:hAnsi="Calibri" w:cs="Calibri"/>
        </w:rPr>
        <w:t xml:space="preserve"> into contract documents and reporting mechanisms. </w:t>
      </w:r>
      <w:r w:rsidR="008D68F4" w:rsidRPr="00D719AB">
        <w:rPr>
          <w:rFonts w:ascii="Calibri" w:hAnsi="Calibri" w:cs="Calibri"/>
        </w:rPr>
        <w:t>Contractors will be required to adopt Contractor ESMPs (C-ESMPs) with Codes of Conduct and SEA/SH-sensitive supervision</w:t>
      </w:r>
    </w:p>
    <w:p w14:paraId="18CE6BA4" w14:textId="77777777" w:rsidR="00AB684C" w:rsidRPr="00D719AB" w:rsidRDefault="00AB684C" w:rsidP="009167A6">
      <w:pPr>
        <w:spacing w:after="0" w:line="240" w:lineRule="auto"/>
        <w:jc w:val="both"/>
        <w:rPr>
          <w:rFonts w:ascii="Calibri" w:hAnsi="Calibri" w:cs="Calibri"/>
          <w:b/>
          <w:bCs/>
          <w:lang w:val="en-GB"/>
        </w:rPr>
      </w:pPr>
      <w:r w:rsidRPr="00D719AB">
        <w:rPr>
          <w:rFonts w:ascii="Calibri" w:hAnsi="Calibri" w:cs="Calibri"/>
          <w:b/>
          <w:bCs/>
          <w:lang w:val="en-GB"/>
        </w:rPr>
        <w:t>Institutional Arrangements for ESMF Implementation</w:t>
      </w:r>
    </w:p>
    <w:p w14:paraId="42042B99" w14:textId="77777777" w:rsidR="009167A6" w:rsidRPr="00D719AB" w:rsidRDefault="00EB4AD1" w:rsidP="009167A6">
      <w:pPr>
        <w:spacing w:after="0" w:line="240" w:lineRule="auto"/>
        <w:jc w:val="both"/>
        <w:rPr>
          <w:rFonts w:ascii="Calibri" w:eastAsia="Calibri" w:hAnsi="Calibri" w:cs="Calibri"/>
          <w:color w:val="000000" w:themeColor="text1"/>
        </w:rPr>
      </w:pPr>
      <w:r w:rsidRPr="00D719AB">
        <w:rPr>
          <w:rFonts w:ascii="Calibri" w:eastAsia="Calibri" w:hAnsi="Calibri" w:cs="Calibri"/>
          <w:color w:val="000000" w:themeColor="text1"/>
        </w:rPr>
        <w:t>A Project Implementation Unit (PIU) will be established within the Ministry of Agriculture, Forestry and Water Management to facilitate the execution of all project activities. The PIU will consist of a Project Manager responsible for coordination and oversight of activities and monitoring and evaluation (M&amp;E), an Administrative Assistant tasked with logistical, procurement, and financial support, a Social Specialist to ensure activities adhere to ESF documents and stakeholder engagement strategies, and an Environmental Specialist charged with integrating environmental risk measures and ensuring compliance with relevant standards and regulations. A Grant Manager will oversee the design, allocation, and monitoring of grant mechanisms under Component 3, as well as coordinate related activities. Additionally, the PIU will include part-time Communications and Monitoring &amp; Evaluation Specialists to assist with project visibility, stakeholder engagement, knowledge dissemination, and results tracking during the implementation period.</w:t>
      </w:r>
    </w:p>
    <w:p w14:paraId="35096F30" w14:textId="77777777" w:rsidR="00EB4AD1" w:rsidRPr="00D719AB" w:rsidRDefault="00EB4AD1" w:rsidP="009167A6">
      <w:pPr>
        <w:spacing w:after="0" w:line="240" w:lineRule="auto"/>
        <w:jc w:val="both"/>
        <w:rPr>
          <w:rFonts w:ascii="Calibri" w:hAnsi="Calibri" w:cs="Calibri"/>
        </w:rPr>
      </w:pPr>
    </w:p>
    <w:p w14:paraId="45FB5FC6" w14:textId="77777777" w:rsidR="00471959" w:rsidRPr="00D719AB" w:rsidRDefault="002D2C8A" w:rsidP="009167A6">
      <w:pPr>
        <w:spacing w:after="0" w:line="240" w:lineRule="auto"/>
        <w:jc w:val="both"/>
        <w:rPr>
          <w:rFonts w:ascii="Calibri" w:hAnsi="Calibri" w:cs="Calibri"/>
          <w:b/>
          <w:bCs/>
        </w:rPr>
      </w:pPr>
      <w:r w:rsidRPr="00D719AB">
        <w:rPr>
          <w:rFonts w:ascii="Calibri" w:hAnsi="Calibri" w:cs="Calibri"/>
          <w:b/>
          <w:bCs/>
        </w:rPr>
        <w:t>Capacity Building and Training for ESMF</w:t>
      </w:r>
    </w:p>
    <w:p w14:paraId="579618E1" w14:textId="77777777" w:rsidR="00B54DA5" w:rsidRPr="00D719AB" w:rsidRDefault="00B54DA5" w:rsidP="00D91F41">
      <w:pPr>
        <w:jc w:val="both"/>
        <w:rPr>
          <w:rFonts w:ascii="Calibri" w:eastAsia="Calibri" w:hAnsi="Calibri" w:cs="Calibri"/>
          <w:color w:val="008080"/>
          <w:u w:val="single"/>
        </w:rPr>
      </w:pPr>
      <w:r w:rsidRPr="00D719AB">
        <w:rPr>
          <w:rFonts w:ascii="Calibri" w:eastAsia="Calibri" w:hAnsi="Calibri" w:cs="Calibri"/>
        </w:rPr>
        <w:t xml:space="preserve">Training programs to build capacity for the implementation of mitigation and management measures outlined in the ESMF and the cost associated with capacity building programs </w:t>
      </w:r>
      <w:r w:rsidR="0060351F" w:rsidRPr="00D719AB">
        <w:rPr>
          <w:rFonts w:ascii="Calibri" w:eastAsia="Calibri" w:hAnsi="Calibri" w:cs="Calibri"/>
        </w:rPr>
        <w:t>is approximately, two hundred and ten thousand United States Dollars (</w:t>
      </w:r>
      <w:r w:rsidR="0060351F" w:rsidRPr="00D719AB">
        <w:rPr>
          <w:rFonts w:ascii="Calibri" w:eastAsia="Calibri" w:hAnsi="Calibri" w:cs="Calibri"/>
          <w:b/>
          <w:bCs/>
          <w:lang w:val="en-GB"/>
        </w:rPr>
        <w:t>US$ 210,000)</w:t>
      </w:r>
      <w:r w:rsidRPr="00D719AB">
        <w:rPr>
          <w:rFonts w:ascii="Calibri" w:eastAsia="Calibri" w:hAnsi="Calibri" w:cs="Calibri"/>
        </w:rPr>
        <w:t xml:space="preserve">. These include training programs in grievance mechanisms (GM), SEA/SH and Occupational Health and Safety, </w:t>
      </w:r>
      <w:r w:rsidRPr="00D719AB">
        <w:rPr>
          <w:rFonts w:ascii="Calibri" w:eastAsia="Calibri" w:hAnsi="Calibri" w:cs="Calibri"/>
          <w:lang w:val="en-GB"/>
        </w:rPr>
        <w:t xml:space="preserve">Environmental and Social Risk Management Procedures, </w:t>
      </w:r>
      <w:r w:rsidRPr="00D719AB">
        <w:rPr>
          <w:rFonts w:ascii="Calibri" w:eastAsia="Calibri" w:hAnsi="Calibri" w:cs="Calibri"/>
        </w:rPr>
        <w:t>E&amp;S monitoring and reporting, Incident and accident reporting and the World Bank Environmental and Social Framework</w:t>
      </w:r>
      <w:r w:rsidRPr="00D719AB">
        <w:rPr>
          <w:rFonts w:ascii="Calibri" w:eastAsia="Calibri" w:hAnsi="Calibri" w:cs="Calibri"/>
          <w:color w:val="008080"/>
          <w:u w:val="single"/>
        </w:rPr>
        <w:t xml:space="preserve"> </w:t>
      </w:r>
      <w:r w:rsidRPr="00D719AB">
        <w:rPr>
          <w:rFonts w:ascii="Calibri" w:eastAsia="Calibri" w:hAnsi="Calibri" w:cs="Calibri"/>
        </w:rPr>
        <w:t>as outlined in the ESCP</w:t>
      </w:r>
      <w:r w:rsidR="00B74B10" w:rsidRPr="00D719AB">
        <w:rPr>
          <w:rFonts w:ascii="Calibri" w:eastAsia="Calibri" w:hAnsi="Calibri" w:cs="Calibri"/>
        </w:rPr>
        <w:t>.</w:t>
      </w:r>
    </w:p>
    <w:p w14:paraId="3445436F" w14:textId="77777777" w:rsidR="00EF1F34" w:rsidRPr="00671A33" w:rsidRDefault="00EF1F34" w:rsidP="00EF1F34">
      <w:pPr>
        <w:shd w:val="clear" w:color="auto" w:fill="FFFFFF" w:themeFill="background1"/>
        <w:spacing w:after="0" w:line="420" w:lineRule="auto"/>
        <w:rPr>
          <w:rFonts w:ascii="Calibri" w:eastAsia="Calibri" w:hAnsi="Calibri" w:cs="Calibri"/>
          <w:b/>
          <w:bCs/>
        </w:rPr>
      </w:pPr>
      <w:r w:rsidRPr="00671A33">
        <w:rPr>
          <w:rFonts w:ascii="Calibri" w:eastAsia="Calibri" w:hAnsi="Calibri" w:cs="Calibri"/>
          <w:b/>
          <w:bCs/>
        </w:rPr>
        <w:t>Stakeholder Engagement, Disclosure, and Grievance Redress</w:t>
      </w:r>
    </w:p>
    <w:p w14:paraId="6038CF0A" w14:textId="77777777" w:rsidR="00EF1F34" w:rsidRPr="00D719AB" w:rsidRDefault="00EF1F34" w:rsidP="00EF1F34">
      <w:pPr>
        <w:spacing w:after="0"/>
        <w:jc w:val="both"/>
        <w:rPr>
          <w:rFonts w:ascii="Calibri" w:eastAsia="Calibri" w:hAnsi="Calibri" w:cs="Calibri"/>
          <w:lang w:val="en-GB"/>
        </w:rPr>
      </w:pPr>
      <w:r w:rsidRPr="00D719AB">
        <w:rPr>
          <w:rFonts w:ascii="Calibri" w:eastAsia="Calibri" w:hAnsi="Calibri" w:cs="Calibri"/>
        </w:rPr>
        <w:t xml:space="preserve">A separate Stakeholder Engagement Plan (SEP) has been prepared for the Project, based on the World Bank’s Environmental and Social Standard 10 (ESS 10) on Stakeholder Engagement. The SEP can be found on the Ministry of </w:t>
      </w:r>
      <w:r w:rsidR="00D02788" w:rsidRPr="00D719AB">
        <w:rPr>
          <w:rFonts w:ascii="Calibri" w:eastAsia="Calibri" w:hAnsi="Calibri" w:cs="Calibri"/>
        </w:rPr>
        <w:t xml:space="preserve">Agriculture, </w:t>
      </w:r>
      <w:r w:rsidR="00831876" w:rsidRPr="00D719AB">
        <w:rPr>
          <w:rFonts w:ascii="Calibri" w:eastAsia="Calibri" w:hAnsi="Calibri" w:cs="Calibri"/>
        </w:rPr>
        <w:t>Forestry and Water Management’s</w:t>
      </w:r>
      <w:r w:rsidRPr="00D719AB">
        <w:rPr>
          <w:rFonts w:ascii="Calibri" w:eastAsia="Calibri" w:hAnsi="Calibri" w:cs="Calibri"/>
        </w:rPr>
        <w:t xml:space="preserve"> website and WB external website. </w:t>
      </w:r>
      <w:r w:rsidRPr="00D719AB">
        <w:rPr>
          <w:rFonts w:ascii="Calibri" w:eastAsia="Calibri" w:hAnsi="Calibri" w:cs="Calibri"/>
          <w:lang w:val="en-GB"/>
        </w:rPr>
        <w:t xml:space="preserve">The World Bank ESF / ESS require continuous engagements with stakeholders during the preparatory and implementation stages of all projects.  After incorporating stakeholders’ views in all environmental reports for projects, they are made available to project affected groups, local NGOs, and the public at large. The ESMF was prepared in conjunction with the PIU within the Ministry of </w:t>
      </w:r>
      <w:r w:rsidR="00831876" w:rsidRPr="00D719AB">
        <w:rPr>
          <w:rFonts w:ascii="Calibri" w:eastAsia="Calibri" w:hAnsi="Calibri" w:cs="Calibri"/>
          <w:lang w:val="en-GB"/>
        </w:rPr>
        <w:t>Agriculture, Forestry and Water Management</w:t>
      </w:r>
      <w:r w:rsidRPr="00D719AB">
        <w:rPr>
          <w:rFonts w:ascii="Calibri" w:eastAsia="Calibri" w:hAnsi="Calibri" w:cs="Calibri"/>
          <w:lang w:val="en-GB"/>
        </w:rPr>
        <w:t xml:space="preserve">, </w:t>
      </w:r>
      <w:r w:rsidR="00831876" w:rsidRPr="00D719AB">
        <w:rPr>
          <w:rFonts w:ascii="Calibri" w:eastAsia="Calibri" w:hAnsi="Calibri" w:cs="Calibri"/>
          <w:lang w:val="en-GB"/>
        </w:rPr>
        <w:t xml:space="preserve">other </w:t>
      </w:r>
      <w:r w:rsidRPr="00D719AB">
        <w:rPr>
          <w:rFonts w:ascii="Calibri" w:eastAsia="Calibri" w:hAnsi="Calibri" w:cs="Calibri"/>
          <w:lang w:val="en-GB"/>
        </w:rPr>
        <w:t xml:space="preserve">government agencies, community-based organizations, NGOs, and other relevant stakeholders. Stakeholder consultations have been undertaken in the preparation of this project as well as the ESMF.  Upon approval of the draft final ESMF report by the proponent and World Bank, the report will be disclosed and made available to the public, including all stakeholder parties. The </w:t>
      </w:r>
      <w:r w:rsidRPr="00D719AB">
        <w:rPr>
          <w:rFonts w:ascii="Calibri" w:eastAsia="Arial" w:hAnsi="Calibri" w:cs="Calibri"/>
        </w:rPr>
        <w:t>Ministry of Agriculture, Forestry and Water Management</w:t>
      </w:r>
      <w:r w:rsidRPr="00D719AB">
        <w:rPr>
          <w:rFonts w:ascii="Calibri" w:eastAsia="Calibri" w:hAnsi="Calibri" w:cs="Calibri"/>
          <w:lang w:val="en-GB"/>
        </w:rPr>
        <w:t xml:space="preserve"> will disclose the ESMF on their website, and the link shared with the Bank.</w:t>
      </w:r>
    </w:p>
    <w:p w14:paraId="7E6BAB0A" w14:textId="77777777" w:rsidR="00EF1F34" w:rsidRPr="00671A33" w:rsidRDefault="00EF1F34" w:rsidP="00B54DA5">
      <w:pPr>
        <w:rPr>
          <w:rFonts w:ascii="Calibri" w:eastAsia="Calibri" w:hAnsi="Calibri" w:cs="Calibri"/>
          <w:lang w:val="en-GB"/>
        </w:rPr>
      </w:pPr>
    </w:p>
    <w:p w14:paraId="038D9ADE" w14:textId="77777777" w:rsidR="00B57EE9" w:rsidRPr="00D719AB" w:rsidRDefault="00B57EE9" w:rsidP="009167A6">
      <w:pPr>
        <w:spacing w:after="0" w:line="240" w:lineRule="auto"/>
        <w:jc w:val="both"/>
        <w:rPr>
          <w:rFonts w:ascii="Calibri" w:hAnsi="Calibri" w:cs="Calibri"/>
          <w:lang w:val="en-GB"/>
        </w:rPr>
      </w:pPr>
      <w:r w:rsidRPr="00D719AB">
        <w:rPr>
          <w:rFonts w:ascii="Calibri" w:hAnsi="Calibri" w:cs="Calibri"/>
          <w:b/>
          <w:bCs/>
        </w:rPr>
        <w:t xml:space="preserve">Estimated Budget </w:t>
      </w:r>
    </w:p>
    <w:p w14:paraId="6A7AF06A" w14:textId="4DC93DD8" w:rsidR="00624B9B" w:rsidRPr="00D719AB" w:rsidRDefault="00624B9B" w:rsidP="00CD5101">
      <w:pPr>
        <w:jc w:val="both"/>
        <w:rPr>
          <w:rFonts w:ascii="Calibri" w:hAnsi="Calibri" w:cs="Calibri"/>
        </w:rPr>
        <w:sectPr w:rsidR="00624B9B" w:rsidRPr="00D719AB">
          <w:pgSz w:w="12240" w:h="15840"/>
          <w:pgMar w:top="1440" w:right="1440" w:bottom="1440" w:left="1440" w:header="720" w:footer="720" w:gutter="0"/>
          <w:cols w:space="720"/>
          <w:docGrid w:linePitch="360"/>
        </w:sectPr>
      </w:pPr>
      <w:r w:rsidRPr="00D719AB">
        <w:rPr>
          <w:rFonts w:ascii="Calibri" w:hAnsi="Calibri" w:cs="Calibri"/>
        </w:rPr>
        <w:t xml:space="preserve">It is estimated that a total amount of </w:t>
      </w:r>
      <w:r w:rsidR="0068529C" w:rsidRPr="00D719AB">
        <w:rPr>
          <w:rFonts w:ascii="Calibri" w:eastAsia="Calibri" w:hAnsi="Calibri" w:cs="Calibri"/>
        </w:rPr>
        <w:t>one million three hundred and twenty-three thousand thirty-two United States Dollars (</w:t>
      </w:r>
      <w:r w:rsidR="0068529C" w:rsidRPr="00D719AB">
        <w:rPr>
          <w:rFonts w:ascii="Calibri" w:eastAsia="Calibri" w:hAnsi="Calibri" w:cs="Calibri"/>
          <w:b/>
          <w:bCs/>
          <w:lang w:val="en-GB"/>
        </w:rPr>
        <w:t xml:space="preserve">US$ </w:t>
      </w:r>
      <w:r w:rsidR="004E40A8" w:rsidRPr="00671A33">
        <w:rPr>
          <w:rFonts w:ascii="Calibri" w:hAnsi="Calibri" w:cs="Calibri"/>
          <w:b/>
          <w:bCs/>
          <w:lang w:val="en-GB"/>
        </w:rPr>
        <w:t>468,000</w:t>
      </w:r>
      <w:r w:rsidR="0068529C" w:rsidRPr="00671A33">
        <w:rPr>
          <w:rFonts w:ascii="Calibri" w:hAnsi="Calibri" w:cs="Calibri"/>
          <w:b/>
          <w:bCs/>
          <w:lang w:val="en-GB"/>
        </w:rPr>
        <w:t>), excluding costs related to RAP implementation</w:t>
      </w:r>
      <w:r w:rsidR="00626652" w:rsidRPr="00D719AB">
        <w:rPr>
          <w:rFonts w:ascii="Calibri" w:eastAsia="Calibri" w:hAnsi="Calibri" w:cs="Calibri"/>
          <w:lang w:val="en-GB"/>
        </w:rPr>
        <w:t xml:space="preserve"> </w:t>
      </w:r>
      <w:r w:rsidRPr="00D719AB" w:rsidDel="00245AF4">
        <w:rPr>
          <w:rFonts w:ascii="Calibri" w:hAnsi="Calibri" w:cs="Calibri"/>
        </w:rPr>
        <w:t xml:space="preserve">will </w:t>
      </w:r>
      <w:r w:rsidRPr="00D719AB">
        <w:rPr>
          <w:rFonts w:ascii="Calibri" w:hAnsi="Calibri" w:cs="Calibri"/>
        </w:rPr>
        <w:t>be required to implement activities identified in the ESMF throughout the project</w:t>
      </w:r>
      <w:r w:rsidR="00D238E7" w:rsidRPr="00D719AB">
        <w:rPr>
          <w:rFonts w:ascii="Calibri" w:hAnsi="Calibri" w:cs="Calibri"/>
        </w:rPr>
        <w:t>. H</w:t>
      </w:r>
      <w:r w:rsidRPr="00D719AB">
        <w:rPr>
          <w:rFonts w:ascii="Calibri" w:hAnsi="Calibri" w:cs="Calibri"/>
        </w:rPr>
        <w:t xml:space="preserve">owever, details on the budget will be included in the prepared </w:t>
      </w:r>
      <w:r w:rsidR="00733124" w:rsidRPr="00D719AB">
        <w:rPr>
          <w:rFonts w:ascii="Calibri" w:hAnsi="Calibri" w:cs="Calibri"/>
        </w:rPr>
        <w:t>ESIAs/</w:t>
      </w:r>
      <w:r w:rsidRPr="00D719AB">
        <w:rPr>
          <w:rFonts w:ascii="Calibri" w:hAnsi="Calibri" w:cs="Calibri"/>
        </w:rPr>
        <w:t>ESMPs</w:t>
      </w:r>
      <w:r w:rsidR="00733124" w:rsidRPr="00D719AB">
        <w:rPr>
          <w:rFonts w:ascii="Calibri" w:hAnsi="Calibri" w:cs="Calibri"/>
        </w:rPr>
        <w:t xml:space="preserve"> and RPs</w:t>
      </w:r>
      <w:r w:rsidRPr="00D719AB">
        <w:rPr>
          <w:rFonts w:ascii="Calibri" w:hAnsi="Calibri" w:cs="Calibri"/>
        </w:rPr>
        <w:t xml:space="preserve">. These estimates only serve as a potential guideline for the preparation of site-specific ESMPs which will have costed expenditures required to implement the ESMP. The details are summarized in Table </w:t>
      </w:r>
      <w:r w:rsidR="00B04C8B" w:rsidRPr="00D719AB">
        <w:rPr>
          <w:rFonts w:ascii="Calibri" w:hAnsi="Calibri" w:cs="Calibri"/>
        </w:rPr>
        <w:t>1</w:t>
      </w:r>
      <w:r w:rsidR="00CC2590" w:rsidRPr="00D719AB">
        <w:rPr>
          <w:rFonts w:ascii="Calibri" w:hAnsi="Calibri" w:cs="Calibri"/>
        </w:rPr>
        <w:t>5</w:t>
      </w:r>
      <w:r w:rsidR="004F1FAA" w:rsidRPr="00D719AB">
        <w:rPr>
          <w:rFonts w:ascii="Calibri" w:hAnsi="Calibri" w:cs="Calibri"/>
        </w:rPr>
        <w:t xml:space="preserve"> of the ESMF</w:t>
      </w:r>
      <w:r w:rsidR="00B04C8B" w:rsidRPr="00D719AB">
        <w:rPr>
          <w:rFonts w:ascii="Calibri" w:hAnsi="Calibri" w:cs="Calibri"/>
        </w:rPr>
        <w:t xml:space="preserve">. </w:t>
      </w:r>
      <w:r w:rsidRPr="00D719AB">
        <w:rPr>
          <w:rFonts w:ascii="Calibri" w:hAnsi="Calibri" w:cs="Calibri"/>
        </w:rPr>
        <w:t xml:space="preserve"> These figures are </w:t>
      </w:r>
      <w:r w:rsidR="00B04C8B" w:rsidRPr="00D719AB">
        <w:rPr>
          <w:rFonts w:ascii="Calibri" w:hAnsi="Calibri" w:cs="Calibri"/>
        </w:rPr>
        <w:t xml:space="preserve">indicative </w:t>
      </w:r>
      <w:r w:rsidRPr="00D719AB">
        <w:rPr>
          <w:rFonts w:ascii="Calibri" w:hAnsi="Calibri" w:cs="Calibri"/>
        </w:rPr>
        <w:t xml:space="preserve">and </w:t>
      </w:r>
      <w:r w:rsidR="00F15949" w:rsidRPr="00D719AB">
        <w:rPr>
          <w:rFonts w:ascii="Calibri" w:hAnsi="Calibri" w:cs="Calibri"/>
          <w:lang w:val="en-GB"/>
        </w:rPr>
        <w:t xml:space="preserve">the </w:t>
      </w:r>
      <w:r w:rsidR="00FA184D" w:rsidRPr="00D719AB">
        <w:rPr>
          <w:rFonts w:ascii="Calibri" w:hAnsi="Calibri" w:cs="Calibri"/>
          <w:lang w:val="en-GB"/>
        </w:rPr>
        <w:t>P</w:t>
      </w:r>
      <w:r w:rsidR="00144BFF" w:rsidRPr="00D719AB">
        <w:rPr>
          <w:rFonts w:ascii="Calibri" w:hAnsi="Calibri" w:cs="Calibri"/>
          <w:lang w:val="en-GB"/>
        </w:rPr>
        <w:t>I</w:t>
      </w:r>
      <w:r w:rsidR="00FA184D" w:rsidRPr="00D719AB">
        <w:rPr>
          <w:rFonts w:ascii="Calibri" w:hAnsi="Calibri" w:cs="Calibri"/>
          <w:lang w:val="en-GB"/>
        </w:rPr>
        <w:t>U</w:t>
      </w:r>
      <w:r w:rsidR="00733124" w:rsidRPr="00D719AB">
        <w:rPr>
          <w:rFonts w:ascii="Calibri" w:hAnsi="Calibri" w:cs="Calibri"/>
          <w:lang w:val="en-GB"/>
        </w:rPr>
        <w:t xml:space="preserve"> of </w:t>
      </w:r>
      <w:r w:rsidR="00964BA3" w:rsidRPr="00D719AB">
        <w:rPr>
          <w:rFonts w:ascii="Calibri" w:hAnsi="Calibri" w:cs="Calibri"/>
          <w:lang w:val="en-GB"/>
        </w:rPr>
        <w:t xml:space="preserve">FSPP </w:t>
      </w:r>
      <w:r w:rsidRPr="00D719AB">
        <w:rPr>
          <w:rFonts w:ascii="Calibri" w:hAnsi="Calibri" w:cs="Calibri"/>
        </w:rPr>
        <w:t xml:space="preserve">will prepare subsequent </w:t>
      </w:r>
      <w:r w:rsidR="009167A6" w:rsidRPr="00D719AB">
        <w:rPr>
          <w:rFonts w:ascii="Calibri" w:hAnsi="Calibri" w:cs="Calibri"/>
        </w:rPr>
        <w:t>funds</w:t>
      </w:r>
      <w:r w:rsidRPr="00D719AB">
        <w:rPr>
          <w:rFonts w:ascii="Calibri" w:hAnsi="Calibri" w:cs="Calibri"/>
        </w:rPr>
        <w:t xml:space="preserve"> as more clarity is obtained on project activities.</w:t>
      </w:r>
    </w:p>
    <w:p w14:paraId="09661470" w14:textId="77777777" w:rsidR="00F13D04" w:rsidRPr="00D719AB" w:rsidRDefault="00F13D04" w:rsidP="00A96F70">
      <w:pPr>
        <w:pStyle w:val="Heading1"/>
        <w:numPr>
          <w:ilvl w:val="0"/>
          <w:numId w:val="28"/>
        </w:numPr>
        <w:rPr>
          <w:rFonts w:ascii="Calibri" w:hAnsi="Calibri" w:cs="Calibri"/>
          <w:b/>
          <w:bCs/>
          <w:sz w:val="32"/>
          <w:szCs w:val="32"/>
        </w:rPr>
      </w:pPr>
      <w:bookmarkStart w:id="7" w:name="_Toc215836426"/>
      <w:r w:rsidRPr="00D719AB">
        <w:rPr>
          <w:rFonts w:ascii="Calibri" w:hAnsi="Calibri" w:cs="Calibri"/>
          <w:b/>
          <w:bCs/>
          <w:sz w:val="32"/>
          <w:szCs w:val="32"/>
        </w:rPr>
        <w:lastRenderedPageBreak/>
        <w:t>Introduction</w:t>
      </w:r>
      <w:bookmarkEnd w:id="7"/>
    </w:p>
    <w:p w14:paraId="2C2ABED1" w14:textId="77777777" w:rsidR="00FE7F49" w:rsidRPr="00D719AB" w:rsidRDefault="005650C4" w:rsidP="00AC7EFF">
      <w:pPr>
        <w:pStyle w:val="Heading1"/>
        <w:rPr>
          <w:rFonts w:ascii="Calibri" w:hAnsi="Calibri" w:cs="Calibri"/>
          <w:b/>
          <w:bCs/>
          <w:sz w:val="22"/>
          <w:szCs w:val="22"/>
        </w:rPr>
      </w:pPr>
      <w:bookmarkStart w:id="8" w:name="_Toc215836427"/>
      <w:r w:rsidRPr="00D719AB">
        <w:rPr>
          <w:rFonts w:ascii="Calibri" w:hAnsi="Calibri" w:cs="Calibri"/>
          <w:b/>
          <w:bCs/>
          <w:sz w:val="22"/>
          <w:szCs w:val="22"/>
        </w:rPr>
        <w:t xml:space="preserve">1.1 </w:t>
      </w:r>
      <w:r w:rsidR="00F61ADE" w:rsidRPr="00D719AB">
        <w:rPr>
          <w:rFonts w:ascii="Calibri" w:hAnsi="Calibri" w:cs="Calibri"/>
          <w:b/>
          <w:bCs/>
          <w:sz w:val="22"/>
          <w:szCs w:val="22"/>
        </w:rPr>
        <w:t>Backgroun</w:t>
      </w:r>
      <w:r w:rsidR="00962212" w:rsidRPr="00D719AB">
        <w:rPr>
          <w:rFonts w:ascii="Calibri" w:hAnsi="Calibri" w:cs="Calibri"/>
          <w:b/>
          <w:bCs/>
          <w:sz w:val="22"/>
          <w:szCs w:val="22"/>
        </w:rPr>
        <w:t>d Informatio</w:t>
      </w:r>
      <w:r w:rsidR="00FE7F49" w:rsidRPr="00D719AB">
        <w:rPr>
          <w:rFonts w:ascii="Calibri" w:hAnsi="Calibri" w:cs="Calibri"/>
          <w:b/>
          <w:bCs/>
          <w:sz w:val="22"/>
          <w:szCs w:val="22"/>
        </w:rPr>
        <w:t>n</w:t>
      </w:r>
      <w:bookmarkEnd w:id="8"/>
    </w:p>
    <w:p w14:paraId="7EE71F41" w14:textId="77777777" w:rsidR="00E02D9A" w:rsidRPr="00D719AB" w:rsidRDefault="00E02D9A" w:rsidP="00E02D9A">
      <w:pPr>
        <w:jc w:val="both"/>
        <w:rPr>
          <w:rFonts w:ascii="Calibri" w:hAnsi="Calibri" w:cs="Calibri"/>
        </w:rPr>
      </w:pPr>
      <w:r w:rsidRPr="00D719AB">
        <w:rPr>
          <w:rFonts w:ascii="Calibri" w:hAnsi="Calibri" w:cs="Calibri"/>
        </w:rPr>
        <w:t>Montenegro is a country rich in forests, covering more than 60% of its territory. This natural resource plays a key role in biodiversity conservation, environmental protection and economic development, especially in rural areas. However, the forestry sector faces numerous challenges, including climate change, which is leading to the degradation of forest ecosystems. On the other hand, forests are economically exploited in an irrational manner, and the wood industry is insufficiently modernized.</w:t>
      </w:r>
    </w:p>
    <w:p w14:paraId="03A6FDD3" w14:textId="77777777" w:rsidR="00E02D9A" w:rsidRPr="00D719AB" w:rsidRDefault="00E02D9A" w:rsidP="00E02D9A">
      <w:pPr>
        <w:jc w:val="both"/>
        <w:rPr>
          <w:rFonts w:ascii="Calibri" w:hAnsi="Calibri" w:cs="Calibri"/>
        </w:rPr>
      </w:pPr>
      <w:r w:rsidRPr="00D719AB">
        <w:rPr>
          <w:rFonts w:ascii="Calibri" w:hAnsi="Calibri" w:cs="Calibri"/>
        </w:rPr>
        <w:t xml:space="preserve">In this context, the FSPP represents a strategic response to these challenges. Its aim is to improve sustainable management of forest resources, increase resilience to climate change and stimulate the development of the wood industry. The project is aligned with national strategic documents, including the Forest and Forestry Development Strategy (2025–2030) and the Wood Processing and Furniture Production Development </w:t>
      </w:r>
      <w:proofErr w:type="spellStart"/>
      <w:r w:rsidRPr="00D719AB">
        <w:rPr>
          <w:rFonts w:ascii="Calibri" w:hAnsi="Calibri" w:cs="Calibri"/>
        </w:rPr>
        <w:t>Programme</w:t>
      </w:r>
      <w:proofErr w:type="spellEnd"/>
      <w:r w:rsidRPr="00D719AB">
        <w:rPr>
          <w:rFonts w:ascii="Calibri" w:hAnsi="Calibri" w:cs="Calibri"/>
        </w:rPr>
        <w:t xml:space="preserve"> (2025–2028), making it a key step towards modernizing the sector and strengthening its competitiveness.</w:t>
      </w:r>
    </w:p>
    <w:p w14:paraId="386428D9" w14:textId="77777777" w:rsidR="00D758A6" w:rsidRPr="00D719AB" w:rsidRDefault="00D758A6" w:rsidP="00E37BF7">
      <w:pPr>
        <w:pStyle w:val="Heading2"/>
        <w:rPr>
          <w:rFonts w:ascii="Calibri" w:hAnsi="Calibri" w:cs="Calibri"/>
          <w:b/>
          <w:bCs/>
          <w:sz w:val="22"/>
          <w:szCs w:val="22"/>
        </w:rPr>
      </w:pPr>
      <w:bookmarkStart w:id="9" w:name="_Toc215836428"/>
      <w:r w:rsidRPr="00D719AB">
        <w:rPr>
          <w:rFonts w:ascii="Calibri" w:hAnsi="Calibri" w:cs="Calibri"/>
          <w:b/>
          <w:bCs/>
          <w:sz w:val="22"/>
          <w:szCs w:val="22"/>
        </w:rPr>
        <w:t>1.2 Purpose of the</w:t>
      </w:r>
      <w:r w:rsidR="00CC2061" w:rsidRPr="00D719AB">
        <w:rPr>
          <w:rFonts w:ascii="Calibri" w:hAnsi="Calibri" w:cs="Calibri"/>
          <w:b/>
          <w:bCs/>
          <w:sz w:val="22"/>
          <w:szCs w:val="22"/>
        </w:rPr>
        <w:t xml:space="preserve"> </w:t>
      </w:r>
      <w:r w:rsidRPr="00D719AB">
        <w:rPr>
          <w:rFonts w:ascii="Calibri" w:hAnsi="Calibri" w:cs="Calibri"/>
          <w:b/>
          <w:bCs/>
          <w:sz w:val="22"/>
          <w:szCs w:val="22"/>
        </w:rPr>
        <w:t>Environmental and Social Management Framework (ESMF)</w:t>
      </w:r>
      <w:bookmarkEnd w:id="9"/>
      <w:r w:rsidRPr="00D719AB">
        <w:rPr>
          <w:rFonts w:ascii="Calibri" w:hAnsi="Calibri" w:cs="Calibri"/>
          <w:b/>
          <w:bCs/>
          <w:sz w:val="22"/>
          <w:szCs w:val="22"/>
        </w:rPr>
        <w:t xml:space="preserve"> </w:t>
      </w:r>
    </w:p>
    <w:p w14:paraId="757FD236" w14:textId="77777777" w:rsidR="001500FB" w:rsidRPr="00671A33" w:rsidRDefault="001500FB" w:rsidP="00EC72F7">
      <w:pPr>
        <w:jc w:val="both"/>
        <w:rPr>
          <w:rFonts w:ascii="Calibri" w:hAnsi="Calibri" w:cs="Calibri"/>
        </w:rPr>
      </w:pPr>
      <w:r w:rsidRPr="00671A33">
        <w:rPr>
          <w:rFonts w:ascii="Calibri" w:hAnsi="Calibri" w:cs="Calibri"/>
        </w:rPr>
        <w:t xml:space="preserve">This Environmental and Social Management Framework (ESMF) is the </w:t>
      </w:r>
      <w:proofErr w:type="gramStart"/>
      <w:r w:rsidRPr="00671A33">
        <w:rPr>
          <w:rFonts w:ascii="Calibri" w:hAnsi="Calibri" w:cs="Calibri"/>
        </w:rPr>
        <w:t>guiding</w:t>
      </w:r>
      <w:proofErr w:type="gramEnd"/>
      <w:r w:rsidRPr="00671A33">
        <w:rPr>
          <w:rFonts w:ascii="Calibri" w:hAnsi="Calibri" w:cs="Calibri"/>
        </w:rPr>
        <w:t xml:space="preserve"> document for environmental and social risk assessment and management under the FSP Project. It has been prepared in full compliance with the World Bank’s Environmental and Social Framework (ESF) as per the guidance of Environmental and Social Standard 1 (ESS1): Assessment and Management of Environmental and Social Risks and Impacts (ESS1). This ESMF provides guidance for project agencies in screening, assessing, and managing environmental and social risks during project design and implementation, including preparing site-specific ESMPs, addressing labor requirements, and mitigating asset and livelihood impacts as per the World Bank ESF. The Ministry of Agriculture, Forestry and Water Management will be the lead agency.</w:t>
      </w:r>
    </w:p>
    <w:p w14:paraId="43B06976" w14:textId="77777777" w:rsidR="001500FB" w:rsidRPr="00671A33" w:rsidRDefault="001500FB" w:rsidP="00EC72F7">
      <w:pPr>
        <w:jc w:val="both"/>
        <w:rPr>
          <w:rFonts w:ascii="Calibri" w:hAnsi="Calibri" w:cs="Calibri"/>
        </w:rPr>
      </w:pPr>
      <w:r w:rsidRPr="00671A33">
        <w:rPr>
          <w:rFonts w:ascii="Calibri" w:hAnsi="Calibri" w:cs="Calibri"/>
        </w:rPr>
        <w:t xml:space="preserve">The ESMF ensures that environmental and social risks associated with the eventually investments are identified, assessed, and proposes suitable mitigation measures to manage these risks and impact, in a structured and transparent manner, aligned with both Montenegrin legislation and the World Bank ESF. </w:t>
      </w:r>
    </w:p>
    <w:p w14:paraId="61CAB9D8" w14:textId="77777777" w:rsidR="001500FB" w:rsidRPr="00671A33" w:rsidRDefault="001500FB" w:rsidP="00EC72F7">
      <w:pPr>
        <w:jc w:val="both"/>
        <w:rPr>
          <w:rFonts w:ascii="Calibri" w:hAnsi="Calibri" w:cs="Calibri"/>
        </w:rPr>
      </w:pPr>
      <w:r w:rsidRPr="00671A33">
        <w:rPr>
          <w:rFonts w:ascii="Calibri" w:hAnsi="Calibri" w:cs="Calibri"/>
        </w:rPr>
        <w:t xml:space="preserve">This ESMF will be updated as necessary in the event of any material changes to the project description, scope of activities, or environmental and social risk profile during the project cycle, subject to World Bank review and clearance. </w:t>
      </w:r>
    </w:p>
    <w:p w14:paraId="3948757A" w14:textId="77777777" w:rsidR="001500FB" w:rsidRPr="00671A33" w:rsidRDefault="001500FB" w:rsidP="00B47760">
      <w:pPr>
        <w:jc w:val="both"/>
        <w:rPr>
          <w:rFonts w:ascii="Calibri" w:hAnsi="Calibri" w:cs="Calibri"/>
        </w:rPr>
      </w:pPr>
      <w:r w:rsidRPr="00671A33">
        <w:rPr>
          <w:rFonts w:ascii="Calibri" w:hAnsi="Calibri" w:cs="Calibri"/>
        </w:rPr>
        <w:t>The ESMF also complements and should be read together with other key safeguard instruments including</w:t>
      </w:r>
      <w:r w:rsidR="00B47760" w:rsidRPr="00671A33">
        <w:rPr>
          <w:rFonts w:ascii="Calibri" w:hAnsi="Calibri" w:cs="Calibri"/>
        </w:rPr>
        <w:t xml:space="preserve"> </w:t>
      </w:r>
      <w:r w:rsidR="00996090" w:rsidRPr="00671A33">
        <w:rPr>
          <w:rFonts w:ascii="Calibri" w:hAnsi="Calibri" w:cs="Calibri"/>
        </w:rPr>
        <w:t>t</w:t>
      </w:r>
      <w:r w:rsidRPr="00671A33">
        <w:rPr>
          <w:rFonts w:ascii="Calibri" w:hAnsi="Calibri" w:cs="Calibri"/>
        </w:rPr>
        <w:t xml:space="preserve">he Stakeholder Engagement Plan (SEP), and The Labor Management Procedures (LMP). </w:t>
      </w:r>
    </w:p>
    <w:p w14:paraId="2BCF9347" w14:textId="77777777" w:rsidR="001500FB" w:rsidRPr="00671A33" w:rsidRDefault="001500FB" w:rsidP="001500FB">
      <w:pPr>
        <w:rPr>
          <w:rFonts w:ascii="Calibri" w:hAnsi="Calibri" w:cs="Calibri"/>
        </w:rPr>
      </w:pPr>
      <w:r w:rsidRPr="00671A33">
        <w:rPr>
          <w:rFonts w:ascii="Calibri" w:hAnsi="Calibri" w:cs="Calibri"/>
        </w:rPr>
        <w:t>The ESMF is a living document and will be updated, as necessary, throughout Project implementation to reflect evolving project conditions, legal developments, lessons learned, and updated World Bank guidance</w:t>
      </w:r>
    </w:p>
    <w:p w14:paraId="5551C8FC" w14:textId="77777777" w:rsidR="001500FB" w:rsidRPr="00671A33" w:rsidRDefault="001500FB" w:rsidP="001500FB">
      <w:pPr>
        <w:rPr>
          <w:rFonts w:ascii="Calibri" w:hAnsi="Calibri" w:cs="Calibri"/>
        </w:rPr>
      </w:pPr>
    </w:p>
    <w:p w14:paraId="3D983C3F" w14:textId="77777777" w:rsidR="005650C4" w:rsidRPr="00D719AB" w:rsidRDefault="004C550F" w:rsidP="00E37BF7">
      <w:pPr>
        <w:pStyle w:val="Heading2"/>
        <w:rPr>
          <w:rFonts w:ascii="Calibri" w:hAnsi="Calibri" w:cs="Calibri"/>
          <w:b/>
          <w:bCs/>
          <w:sz w:val="22"/>
          <w:szCs w:val="22"/>
        </w:rPr>
      </w:pPr>
      <w:bookmarkStart w:id="10" w:name="_Toc215836429"/>
      <w:r w:rsidRPr="00D719AB">
        <w:rPr>
          <w:rFonts w:ascii="Calibri" w:hAnsi="Calibri" w:cs="Calibri"/>
          <w:b/>
          <w:bCs/>
          <w:sz w:val="22"/>
          <w:szCs w:val="22"/>
        </w:rPr>
        <w:t>1.</w:t>
      </w:r>
      <w:r w:rsidR="001D5453" w:rsidRPr="00D719AB">
        <w:rPr>
          <w:rFonts w:ascii="Calibri" w:hAnsi="Calibri" w:cs="Calibri"/>
          <w:b/>
          <w:bCs/>
          <w:sz w:val="22"/>
          <w:szCs w:val="22"/>
        </w:rPr>
        <w:t>3</w:t>
      </w:r>
      <w:r w:rsidRPr="00D719AB">
        <w:rPr>
          <w:rFonts w:ascii="Calibri" w:hAnsi="Calibri" w:cs="Calibri"/>
          <w:b/>
          <w:bCs/>
          <w:sz w:val="22"/>
          <w:szCs w:val="22"/>
        </w:rPr>
        <w:t xml:space="preserve"> </w:t>
      </w:r>
      <w:r w:rsidR="002E5FC3" w:rsidRPr="00D719AB">
        <w:rPr>
          <w:rFonts w:ascii="Calibri" w:hAnsi="Calibri" w:cs="Calibri"/>
          <w:b/>
          <w:bCs/>
          <w:sz w:val="22"/>
          <w:szCs w:val="22"/>
        </w:rPr>
        <w:t>Rational</w:t>
      </w:r>
      <w:r w:rsidR="00D758A6" w:rsidRPr="00D719AB">
        <w:rPr>
          <w:rFonts w:ascii="Calibri" w:hAnsi="Calibri" w:cs="Calibri"/>
          <w:b/>
          <w:bCs/>
          <w:sz w:val="22"/>
          <w:szCs w:val="22"/>
        </w:rPr>
        <w:t>e</w:t>
      </w:r>
      <w:r w:rsidRPr="00D719AB">
        <w:rPr>
          <w:rFonts w:ascii="Calibri" w:hAnsi="Calibri" w:cs="Calibri"/>
          <w:b/>
          <w:bCs/>
          <w:sz w:val="22"/>
          <w:szCs w:val="22"/>
        </w:rPr>
        <w:t xml:space="preserve"> for</w:t>
      </w:r>
      <w:r w:rsidR="00D758A6" w:rsidRPr="00D719AB">
        <w:rPr>
          <w:rFonts w:ascii="Calibri" w:hAnsi="Calibri" w:cs="Calibri"/>
          <w:b/>
          <w:bCs/>
          <w:sz w:val="22"/>
          <w:szCs w:val="22"/>
        </w:rPr>
        <w:t xml:space="preserve"> an </w:t>
      </w:r>
      <w:r w:rsidRPr="00D719AB">
        <w:rPr>
          <w:rFonts w:ascii="Calibri" w:hAnsi="Calibri" w:cs="Calibri"/>
          <w:b/>
          <w:bCs/>
          <w:sz w:val="22"/>
          <w:szCs w:val="22"/>
        </w:rPr>
        <w:t>Environmental and Social Management Framework</w:t>
      </w:r>
      <w:bookmarkEnd w:id="10"/>
    </w:p>
    <w:p w14:paraId="144C086B" w14:textId="66A04909" w:rsidR="000C22CA" w:rsidRPr="00D719AB" w:rsidRDefault="000C22CA" w:rsidP="000C22CA">
      <w:pPr>
        <w:spacing w:line="257" w:lineRule="auto"/>
        <w:jc w:val="both"/>
        <w:rPr>
          <w:rFonts w:ascii="Calibri" w:eastAsia="Calibri" w:hAnsi="Calibri" w:cs="Calibri"/>
        </w:rPr>
      </w:pPr>
      <w:r w:rsidRPr="00D719AB">
        <w:rPr>
          <w:rFonts w:ascii="Calibri" w:eastAsia="Calibri" w:hAnsi="Calibri" w:cs="Calibri"/>
        </w:rPr>
        <w:t xml:space="preserve">The Project’s Environmental and Social (E&amp;S) risk rating is Moderate. The Project </w:t>
      </w:r>
      <w:r w:rsidR="00D65D46" w:rsidRPr="00D719AB">
        <w:rPr>
          <w:rFonts w:ascii="Calibri" w:eastAsia="Calibri" w:hAnsi="Calibri" w:cs="Calibri"/>
        </w:rPr>
        <w:t>aims to</w:t>
      </w:r>
      <w:r w:rsidRPr="00D719AB">
        <w:rPr>
          <w:rFonts w:ascii="Calibri" w:eastAsia="Calibri" w:hAnsi="Calibri" w:cs="Calibri"/>
        </w:rPr>
        <w:t xml:space="preserve"> improve the environmental and sustainable management of the forestry sector in Montenegro. The Project will </w:t>
      </w:r>
      <w:r w:rsidRPr="00D719AB">
        <w:rPr>
          <w:rFonts w:ascii="Calibri" w:eastAsia="Calibri" w:hAnsi="Calibri" w:cs="Calibri"/>
        </w:rPr>
        <w:lastRenderedPageBreak/>
        <w:t xml:space="preserve">prepare E&amp;S framework instruments, such as to manage and mitigate subproject specific risks and impacts. For coherence and simplicity, only the ESMF and SEP will be prepared as standalone instruments. Site specific risk management plans will be prepared prior to the start of any Project-related physical works. Site-specific activities will be screened to determine their individual risk levels and the risk management instrument determined accordingly. </w:t>
      </w:r>
    </w:p>
    <w:p w14:paraId="43EBA7F2" w14:textId="77777777" w:rsidR="000C22CA" w:rsidRPr="00D719AB" w:rsidRDefault="000C22CA" w:rsidP="00D91F41">
      <w:pPr>
        <w:spacing w:line="257" w:lineRule="auto"/>
        <w:jc w:val="both"/>
        <w:rPr>
          <w:rFonts w:ascii="Calibri" w:eastAsia="Calibri" w:hAnsi="Calibri" w:cs="Calibri"/>
        </w:rPr>
      </w:pPr>
      <w:r w:rsidRPr="00D719AB">
        <w:rPr>
          <w:rFonts w:ascii="Calibri" w:eastAsia="Calibri" w:hAnsi="Calibri" w:cs="Calibri"/>
        </w:rPr>
        <w:t>The rationale for preparing the framework stems from the fact that the locations and designs of all subprojects will be determined during project implementation. As a result, detailed site investigations will be conducted to identify specific project activities and designs at selected sites, ensuring a thorough understanding of the environmental and social impacts. The ESMF will offer essential background information on environmental and social considerations, provide a checklist of potential issues to be addressed, and guide the integration of these considerations into project design. This approach supports socially sustainable implementation, including environmental and social screening of subprojects and guidance for preparing targeted assessments and plans. Site-specific risk management plans will be finalized prior to the start of any Project-related physical works</w:t>
      </w:r>
    </w:p>
    <w:p w14:paraId="4296B5CC" w14:textId="77777777" w:rsidR="00F61ADE" w:rsidRPr="00D719AB" w:rsidRDefault="009C554C" w:rsidP="00E37BF7">
      <w:pPr>
        <w:pStyle w:val="Heading2"/>
        <w:rPr>
          <w:rFonts w:ascii="Calibri" w:hAnsi="Calibri" w:cs="Calibri"/>
          <w:b/>
          <w:bCs/>
          <w:sz w:val="22"/>
          <w:szCs w:val="22"/>
        </w:rPr>
      </w:pPr>
      <w:bookmarkStart w:id="11" w:name="_Toc215836430"/>
      <w:r w:rsidRPr="00D719AB">
        <w:rPr>
          <w:rFonts w:ascii="Calibri" w:hAnsi="Calibri" w:cs="Calibri"/>
          <w:b/>
          <w:bCs/>
          <w:sz w:val="22"/>
          <w:szCs w:val="22"/>
        </w:rPr>
        <w:t>1.</w:t>
      </w:r>
      <w:r w:rsidR="001D5453" w:rsidRPr="00D719AB">
        <w:rPr>
          <w:rFonts w:ascii="Calibri" w:hAnsi="Calibri" w:cs="Calibri"/>
          <w:b/>
          <w:bCs/>
          <w:sz w:val="22"/>
          <w:szCs w:val="22"/>
        </w:rPr>
        <w:t>4</w:t>
      </w:r>
      <w:r w:rsidRPr="00D719AB">
        <w:rPr>
          <w:rFonts w:ascii="Calibri" w:hAnsi="Calibri" w:cs="Calibri"/>
          <w:b/>
          <w:bCs/>
          <w:sz w:val="22"/>
          <w:szCs w:val="22"/>
        </w:rPr>
        <w:t xml:space="preserve"> Aim and Objectives of the Environmental and Social Management Framework</w:t>
      </w:r>
      <w:bookmarkEnd w:id="11"/>
    </w:p>
    <w:p w14:paraId="2AC92682" w14:textId="77777777" w:rsidR="00361A30" w:rsidRPr="00D719AB" w:rsidRDefault="00361A30" w:rsidP="00361A30">
      <w:pPr>
        <w:spacing w:line="257" w:lineRule="auto"/>
        <w:jc w:val="both"/>
        <w:rPr>
          <w:rFonts w:ascii="Calibri" w:eastAsia="Calibri" w:hAnsi="Calibri" w:cs="Calibri"/>
          <w:color w:val="000000" w:themeColor="text1"/>
        </w:rPr>
      </w:pPr>
      <w:r w:rsidRPr="00D719AB">
        <w:rPr>
          <w:rFonts w:ascii="Calibri" w:eastAsia="Calibri" w:hAnsi="Calibri" w:cs="Calibri"/>
          <w:color w:val="000000" w:themeColor="text1"/>
        </w:rPr>
        <w:t xml:space="preserve">This ESMF has been developed to support environmental and social due diligence for activities funded by the World Bank in FSPP in Montenegro. </w:t>
      </w:r>
      <w:proofErr w:type="gramStart"/>
      <w:r w:rsidRPr="00D719AB">
        <w:rPr>
          <w:rFonts w:ascii="Calibri" w:eastAsia="Calibri" w:hAnsi="Calibri" w:cs="Calibri"/>
          <w:color w:val="000000" w:themeColor="text1"/>
        </w:rPr>
        <w:t>The ESMF</w:t>
      </w:r>
      <w:proofErr w:type="gramEnd"/>
      <w:r w:rsidRPr="00D719AB">
        <w:rPr>
          <w:rFonts w:ascii="Calibri" w:eastAsia="Calibri" w:hAnsi="Calibri" w:cs="Calibri"/>
          <w:color w:val="000000" w:themeColor="text1"/>
        </w:rPr>
        <w:t xml:space="preserve"> serves as a practical resource during project formulation, design, implementation, and monitoring. It offers guidance regarding environmental management for the proposed project, covering works and studies such as environmental and social screening, assessments, and management plans. Additionally, it outlines steps, processes, procedures, and mechanisms designed to ensure appropriate consideration and integration of environmental and social factors throughout the project cycle, and describes relevant principles, objectives, and approaches to avoid, minimize, or mitigate impacts.</w:t>
      </w:r>
    </w:p>
    <w:p w14:paraId="01D70313" w14:textId="77777777" w:rsidR="00361A30" w:rsidRPr="00D719AB" w:rsidRDefault="00361A30" w:rsidP="00361A30">
      <w:pPr>
        <w:spacing w:line="257" w:lineRule="auto"/>
        <w:rPr>
          <w:rFonts w:ascii="Calibri" w:eastAsia="Calibri" w:hAnsi="Calibri" w:cs="Calibri"/>
          <w:color w:val="000000" w:themeColor="text1"/>
        </w:rPr>
      </w:pPr>
      <w:r w:rsidRPr="00D719AB">
        <w:rPr>
          <w:rFonts w:ascii="Calibri" w:eastAsia="Calibri" w:hAnsi="Calibri" w:cs="Calibri"/>
          <w:color w:val="000000" w:themeColor="text1"/>
        </w:rPr>
        <w:t>Specifically, the ESMF seeks to:</w:t>
      </w:r>
    </w:p>
    <w:p w14:paraId="309DAC12" w14:textId="77777777" w:rsidR="00361A30" w:rsidRPr="00D719AB" w:rsidRDefault="00361A30" w:rsidP="00A96F70">
      <w:pPr>
        <w:pStyle w:val="ListParagraph"/>
        <w:numPr>
          <w:ilvl w:val="0"/>
          <w:numId w:val="98"/>
        </w:numPr>
        <w:spacing w:after="0" w:line="257" w:lineRule="auto"/>
        <w:ind w:left="660"/>
        <w:rPr>
          <w:rFonts w:ascii="Calibri" w:eastAsia="Calibri" w:hAnsi="Calibri" w:cs="Calibri"/>
          <w:color w:val="000000" w:themeColor="text1"/>
        </w:rPr>
      </w:pPr>
      <w:r w:rsidRPr="00D719AB">
        <w:rPr>
          <w:rFonts w:ascii="Calibri" w:eastAsia="Calibri" w:hAnsi="Calibri" w:cs="Calibri"/>
          <w:color w:val="000000" w:themeColor="text1"/>
        </w:rPr>
        <w:t xml:space="preserve">assess potential environmental and social risks and impacts of the proposed project and propose mitigation </w:t>
      </w:r>
      <w:proofErr w:type="gramStart"/>
      <w:r w:rsidRPr="00D719AB">
        <w:rPr>
          <w:rFonts w:ascii="Calibri" w:eastAsia="Calibri" w:hAnsi="Calibri" w:cs="Calibri"/>
          <w:color w:val="000000" w:themeColor="text1"/>
        </w:rPr>
        <w:t>measures;</w:t>
      </w:r>
      <w:proofErr w:type="gramEnd"/>
    </w:p>
    <w:p w14:paraId="2BDF02EA" w14:textId="77777777" w:rsidR="00361A30" w:rsidRPr="00D719AB" w:rsidRDefault="00361A30" w:rsidP="00A96F70">
      <w:pPr>
        <w:pStyle w:val="ListParagraph"/>
        <w:numPr>
          <w:ilvl w:val="0"/>
          <w:numId w:val="98"/>
        </w:numPr>
        <w:spacing w:after="0" w:line="257" w:lineRule="auto"/>
        <w:ind w:left="660"/>
        <w:rPr>
          <w:rFonts w:ascii="Calibri" w:eastAsia="Calibri" w:hAnsi="Calibri" w:cs="Calibri"/>
          <w:color w:val="000000" w:themeColor="text1"/>
        </w:rPr>
      </w:pPr>
      <w:r w:rsidRPr="00D719AB">
        <w:rPr>
          <w:rFonts w:ascii="Calibri" w:eastAsia="Calibri" w:hAnsi="Calibri" w:cs="Calibri"/>
          <w:color w:val="000000" w:themeColor="text1"/>
        </w:rPr>
        <w:t xml:space="preserve">establish procedures for environmental and social screening, review, approval, and implementation of </w:t>
      </w:r>
      <w:proofErr w:type="gramStart"/>
      <w:r w:rsidRPr="00D719AB">
        <w:rPr>
          <w:rFonts w:ascii="Calibri" w:eastAsia="Calibri" w:hAnsi="Calibri" w:cs="Calibri"/>
          <w:color w:val="000000" w:themeColor="text1"/>
        </w:rPr>
        <w:t>activities;</w:t>
      </w:r>
      <w:proofErr w:type="gramEnd"/>
    </w:p>
    <w:p w14:paraId="257F835B" w14:textId="77777777" w:rsidR="00361A30" w:rsidRPr="00D719AB" w:rsidRDefault="00361A30" w:rsidP="00A96F70">
      <w:pPr>
        <w:pStyle w:val="ListParagraph"/>
        <w:numPr>
          <w:ilvl w:val="0"/>
          <w:numId w:val="98"/>
        </w:numPr>
        <w:spacing w:after="0" w:line="257" w:lineRule="auto"/>
        <w:ind w:left="660"/>
        <w:rPr>
          <w:rFonts w:ascii="Calibri" w:eastAsia="Calibri" w:hAnsi="Calibri" w:cs="Calibri"/>
          <w:color w:val="000000" w:themeColor="text1"/>
        </w:rPr>
      </w:pPr>
      <w:r w:rsidRPr="00D719AB">
        <w:rPr>
          <w:rFonts w:ascii="Calibri" w:eastAsia="Calibri" w:hAnsi="Calibri" w:cs="Calibri"/>
          <w:color w:val="000000" w:themeColor="text1"/>
        </w:rPr>
        <w:t xml:space="preserve">specify roles and responsibilities and define reporting procedures for managing and monitoring environmental and social </w:t>
      </w:r>
      <w:proofErr w:type="gramStart"/>
      <w:r w:rsidRPr="00D719AB">
        <w:rPr>
          <w:rFonts w:ascii="Calibri" w:eastAsia="Calibri" w:hAnsi="Calibri" w:cs="Calibri"/>
          <w:color w:val="000000" w:themeColor="text1"/>
        </w:rPr>
        <w:t>issues;</w:t>
      </w:r>
      <w:proofErr w:type="gramEnd"/>
    </w:p>
    <w:p w14:paraId="27DF0450" w14:textId="77777777" w:rsidR="00361A30" w:rsidRPr="00D719AB" w:rsidRDefault="00361A30" w:rsidP="00A96F70">
      <w:pPr>
        <w:pStyle w:val="ListParagraph"/>
        <w:numPr>
          <w:ilvl w:val="0"/>
          <w:numId w:val="98"/>
        </w:numPr>
        <w:spacing w:after="0" w:line="257" w:lineRule="auto"/>
        <w:ind w:left="660"/>
        <w:rPr>
          <w:rFonts w:ascii="Calibri" w:eastAsia="Calibri" w:hAnsi="Calibri" w:cs="Calibri"/>
          <w:color w:val="000000" w:themeColor="text1"/>
        </w:rPr>
      </w:pPr>
      <w:r w:rsidRPr="00D719AB">
        <w:rPr>
          <w:rFonts w:ascii="Calibri" w:eastAsia="Calibri" w:hAnsi="Calibri" w:cs="Calibri"/>
          <w:color w:val="000000" w:themeColor="text1"/>
        </w:rPr>
        <w:t xml:space="preserve">identify staffing requirements and detail training and capacity-building needs for implementing the </w:t>
      </w:r>
      <w:proofErr w:type="gramStart"/>
      <w:r w:rsidRPr="00D719AB">
        <w:rPr>
          <w:rFonts w:ascii="Calibri" w:eastAsia="Calibri" w:hAnsi="Calibri" w:cs="Calibri"/>
          <w:color w:val="000000" w:themeColor="text1"/>
        </w:rPr>
        <w:t>ESMF;</w:t>
      </w:r>
      <w:proofErr w:type="gramEnd"/>
    </w:p>
    <w:p w14:paraId="31B54B21" w14:textId="77777777" w:rsidR="00361A30" w:rsidRPr="00D719AB" w:rsidRDefault="00361A30" w:rsidP="00A96F70">
      <w:pPr>
        <w:pStyle w:val="ListParagraph"/>
        <w:numPr>
          <w:ilvl w:val="0"/>
          <w:numId w:val="98"/>
        </w:numPr>
        <w:spacing w:after="0" w:line="257" w:lineRule="auto"/>
        <w:ind w:left="660"/>
        <w:rPr>
          <w:rFonts w:ascii="Calibri" w:eastAsia="Calibri" w:hAnsi="Calibri" w:cs="Calibri"/>
          <w:color w:val="000000" w:themeColor="text1"/>
        </w:rPr>
      </w:pPr>
      <w:r w:rsidRPr="00D719AB">
        <w:rPr>
          <w:rFonts w:ascii="Calibri" w:eastAsia="Calibri" w:hAnsi="Calibri" w:cs="Calibri"/>
          <w:color w:val="000000" w:themeColor="text1"/>
        </w:rPr>
        <w:t xml:space="preserve">address mechanisms for public consultation and disclosure of project documents, as well as grievance </w:t>
      </w:r>
      <w:proofErr w:type="gramStart"/>
      <w:r w:rsidRPr="00D719AB">
        <w:rPr>
          <w:rFonts w:ascii="Calibri" w:eastAsia="Calibri" w:hAnsi="Calibri" w:cs="Calibri"/>
          <w:color w:val="000000" w:themeColor="text1"/>
        </w:rPr>
        <w:t>redress;</w:t>
      </w:r>
      <w:proofErr w:type="gramEnd"/>
    </w:p>
    <w:p w14:paraId="130FF134" w14:textId="77777777" w:rsidR="00361A30" w:rsidRPr="00D719AB" w:rsidRDefault="00361A30" w:rsidP="00A96F70">
      <w:pPr>
        <w:pStyle w:val="ListParagraph"/>
        <w:numPr>
          <w:ilvl w:val="0"/>
          <w:numId w:val="98"/>
        </w:numPr>
        <w:spacing w:after="0" w:line="257" w:lineRule="auto"/>
        <w:ind w:left="660"/>
        <w:rPr>
          <w:rFonts w:ascii="Calibri" w:eastAsia="Calibri" w:hAnsi="Calibri" w:cs="Calibri"/>
          <w:color w:val="000000" w:themeColor="text1"/>
        </w:rPr>
      </w:pPr>
      <w:r w:rsidRPr="00D719AB">
        <w:rPr>
          <w:rFonts w:ascii="Calibri" w:eastAsia="Calibri" w:hAnsi="Calibri" w:cs="Calibri"/>
          <w:color w:val="000000" w:themeColor="text1"/>
        </w:rPr>
        <w:t>establish budgetary requirements for ESMF implementation.</w:t>
      </w:r>
    </w:p>
    <w:p w14:paraId="65A524EA" w14:textId="77777777" w:rsidR="00834FDC" w:rsidRPr="00D719AB" w:rsidRDefault="00002673" w:rsidP="005F7E39">
      <w:pPr>
        <w:jc w:val="both"/>
        <w:rPr>
          <w:rFonts w:ascii="Calibri" w:hAnsi="Calibri" w:cs="Calibri"/>
        </w:rPr>
      </w:pPr>
      <w:r w:rsidRPr="00D719AB">
        <w:rPr>
          <w:rFonts w:ascii="Calibri" w:hAnsi="Calibri" w:cs="Calibri"/>
        </w:rPr>
        <w:t xml:space="preserve">This ESMF is intended to be read alongside other project plans, such as the i) Labor Management Procedures (LMP), which incorporate gender, SEA/SH, and GBV risk assessments and prevention plans, ii) the Resettlement Framework (RF) addresses impacts related to asset and livelihood loss from land acquisition or involuntary relocation and provides guidance for preparing Resettlement Action Plans (RAP) or Abbreviated Resettlement Plans (ARAP),iii) the Stakeholder Engagement Plan (SEP) identifies key stakeholders and ensures inclusive consultation, including a grievance redress mechanism (GRM) to assist with complaints and support participation in decision-making iv)the Environmental and Social </w:t>
      </w:r>
      <w:r w:rsidRPr="00D719AB">
        <w:rPr>
          <w:rFonts w:ascii="Calibri" w:hAnsi="Calibri" w:cs="Calibri"/>
        </w:rPr>
        <w:lastRenderedPageBreak/>
        <w:t>Commitment Plan (ESCP) details required actions to comply with environmental and social standards, including implementation of the ESMF, RF, and SEP.</w:t>
      </w:r>
    </w:p>
    <w:p w14:paraId="0B861AB9" w14:textId="77777777" w:rsidR="00051837" w:rsidRPr="00D719AB" w:rsidRDefault="00686254" w:rsidP="00BF0162">
      <w:pPr>
        <w:pStyle w:val="Heading2"/>
        <w:rPr>
          <w:rFonts w:ascii="Calibri" w:hAnsi="Calibri" w:cs="Calibri"/>
          <w:b/>
          <w:bCs/>
          <w:sz w:val="22"/>
          <w:szCs w:val="22"/>
        </w:rPr>
      </w:pPr>
      <w:bookmarkStart w:id="12" w:name="_Toc215836431"/>
      <w:r w:rsidRPr="00D719AB">
        <w:rPr>
          <w:rFonts w:ascii="Calibri" w:hAnsi="Calibri" w:cs="Calibri"/>
          <w:b/>
          <w:bCs/>
          <w:sz w:val="22"/>
          <w:szCs w:val="22"/>
        </w:rPr>
        <w:t>1.</w:t>
      </w:r>
      <w:r w:rsidR="001D5453" w:rsidRPr="00D719AB">
        <w:rPr>
          <w:rFonts w:ascii="Calibri" w:hAnsi="Calibri" w:cs="Calibri"/>
          <w:b/>
          <w:bCs/>
          <w:sz w:val="22"/>
          <w:szCs w:val="22"/>
        </w:rPr>
        <w:t>5</w:t>
      </w:r>
      <w:r w:rsidRPr="00D719AB">
        <w:rPr>
          <w:rFonts w:ascii="Calibri" w:hAnsi="Calibri" w:cs="Calibri"/>
          <w:b/>
          <w:bCs/>
          <w:sz w:val="22"/>
          <w:szCs w:val="22"/>
        </w:rPr>
        <w:t xml:space="preserve"> </w:t>
      </w:r>
      <w:r w:rsidR="00CD4C05" w:rsidRPr="00D719AB">
        <w:rPr>
          <w:rFonts w:ascii="Calibri" w:hAnsi="Calibri" w:cs="Calibri"/>
          <w:b/>
          <w:bCs/>
          <w:sz w:val="22"/>
          <w:szCs w:val="22"/>
        </w:rPr>
        <w:t>Study Approach and Methodology</w:t>
      </w:r>
      <w:bookmarkEnd w:id="12"/>
    </w:p>
    <w:p w14:paraId="32BBEC65" w14:textId="77777777" w:rsidR="00BF0162" w:rsidRPr="00D719AB" w:rsidRDefault="00A54C08" w:rsidP="00BF0162">
      <w:pPr>
        <w:jc w:val="both"/>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This ESMF aligns with the World Bank Environmental and Social Framework (ESF) and Montenegro national and local laws. Key steps included reviewing project </w:t>
      </w:r>
      <w:r w:rsidR="007D5ED2" w:rsidRPr="00D719AB">
        <w:rPr>
          <w:rFonts w:ascii="Calibri" w:eastAsia="Times New Roman" w:hAnsi="Calibri" w:cs="Calibri"/>
          <w:kern w:val="0"/>
          <w14:ligatures w14:val="none"/>
        </w:rPr>
        <w:t>details, documents</w:t>
      </w:r>
      <w:r w:rsidRPr="00D719AB">
        <w:rPr>
          <w:rFonts w:ascii="Calibri" w:eastAsia="Times New Roman" w:hAnsi="Calibri" w:cs="Calibri"/>
          <w:kern w:val="0"/>
          <w14:ligatures w14:val="none"/>
        </w:rPr>
        <w:t xml:space="preserve">, including the PAD and relevant national </w:t>
      </w:r>
      <w:r w:rsidR="007D5ED2" w:rsidRPr="00D719AB">
        <w:rPr>
          <w:rFonts w:ascii="Calibri" w:eastAsia="Times New Roman" w:hAnsi="Calibri" w:cs="Calibri"/>
          <w:kern w:val="0"/>
          <w14:ligatures w14:val="none"/>
        </w:rPr>
        <w:t>policies, and</w:t>
      </w:r>
      <w:r w:rsidRPr="00D719AB">
        <w:rPr>
          <w:rFonts w:ascii="Calibri" w:eastAsia="Times New Roman" w:hAnsi="Calibri" w:cs="Calibri"/>
          <w:kern w:val="0"/>
          <w14:ligatures w14:val="none"/>
        </w:rPr>
        <w:t xml:space="preserve"> regulatory requirements, conducting field visits and scoping, consulting stakeholders from relevant sector institutions, incorporating stakeholder feedback into the ESMF, and obtaining approval for disclosure.</w:t>
      </w:r>
      <w:r w:rsidR="00BF0162" w:rsidRPr="00D719AB">
        <w:rPr>
          <w:rFonts w:ascii="Calibri" w:eastAsia="Aptos" w:hAnsi="Calibri" w:cs="Calibri"/>
          <w:kern w:val="0"/>
          <w14:ligatures w14:val="none"/>
        </w:rPr>
        <w:t xml:space="preserve"> </w:t>
      </w:r>
      <w:r w:rsidR="00BF0162" w:rsidRPr="00D719AB">
        <w:rPr>
          <w:rFonts w:ascii="Calibri" w:eastAsia="Times New Roman" w:hAnsi="Calibri" w:cs="Calibri"/>
          <w:kern w:val="0"/>
          <w14:ligatures w14:val="none"/>
        </w:rPr>
        <w:t>The Ministry of Agriculture, Forestry and Water Management will lead the project, providing strategic direction, coordination, and oversight to ensure alignment with national forestry policies and priorities. Within the Ministry, the Directorate for Forest Management will play a central operational and technical role, guiding regulatory frameworks, coordinating field activities, and liaising with key institutions. These include a newly established State-Owned Enterprise focused on forest management operations (Components 1 and 2), the Forest Administration responsible for on-the-ground management and compliance, the Ministry of Interior for forest fire prevention and response (Component 2), and the Institute for Multi-Disciplinary Studies for workforce development and innovation in the wood processing industry (Component 3).</w:t>
      </w:r>
    </w:p>
    <w:p w14:paraId="6E68B994" w14:textId="77777777" w:rsidR="00BF0162" w:rsidRPr="00D719AB" w:rsidRDefault="00BF0162" w:rsidP="00BF0162">
      <w:pPr>
        <w:jc w:val="both"/>
        <w:rPr>
          <w:rFonts w:ascii="Calibri" w:eastAsia="Times New Roman" w:hAnsi="Calibri" w:cs="Calibri"/>
          <w:kern w:val="0"/>
          <w14:ligatures w14:val="none"/>
        </w:rPr>
      </w:pPr>
      <w:r w:rsidRPr="00D719AB">
        <w:rPr>
          <w:rFonts w:ascii="Calibri" w:eastAsia="Times New Roman" w:hAnsi="Calibri" w:cs="Calibri"/>
          <w:kern w:val="0"/>
          <w14:ligatures w14:val="none"/>
        </w:rPr>
        <w:t>A dedicated Project Implementation Unit (PIU) will be set up within the Ministry, comprising a Project Manager, Administrative Assistant, Social Specialist, Environmental Specialist, Grant Manager, and part-time Communications and M&amp;E Specialists. The PIU will ensure effective execution, coordination, monitoring, and reporting of project activities, with specialized roles to address social inclusion, environmental compliance, grant management, and stakeholder engagement.</w:t>
      </w:r>
    </w:p>
    <w:p w14:paraId="42A44945" w14:textId="77777777" w:rsidR="00BF0162" w:rsidRPr="00D719AB" w:rsidRDefault="00BF0162" w:rsidP="00BF0162">
      <w:pPr>
        <w:jc w:val="both"/>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Oversight and inter-institutional coordination will be provided by a Project Steering Committee (PSC), chaired by the Minister. The PSC will review and approve work plans and budgets, resolve inter-agency issues, monitor progress, and ensure coherence with national policies, fostering </w:t>
      </w:r>
      <w:proofErr w:type="gramStart"/>
      <w:r w:rsidRPr="00D719AB">
        <w:rPr>
          <w:rFonts w:ascii="Calibri" w:eastAsia="Times New Roman" w:hAnsi="Calibri" w:cs="Calibri"/>
          <w:kern w:val="0"/>
          <w14:ligatures w14:val="none"/>
        </w:rPr>
        <w:t>participatory</w:t>
      </w:r>
      <w:proofErr w:type="gramEnd"/>
      <w:r w:rsidRPr="00D719AB">
        <w:rPr>
          <w:rFonts w:ascii="Calibri" w:eastAsia="Times New Roman" w:hAnsi="Calibri" w:cs="Calibri"/>
          <w:kern w:val="0"/>
          <w14:ligatures w14:val="none"/>
        </w:rPr>
        <w:t xml:space="preserve"> and transparent governance.</w:t>
      </w:r>
    </w:p>
    <w:p w14:paraId="339BA220" w14:textId="77777777" w:rsidR="00BF0162" w:rsidRPr="00D719AB" w:rsidRDefault="00BF0162" w:rsidP="00BF0162">
      <w:pPr>
        <w:jc w:val="both"/>
        <w:rPr>
          <w:rFonts w:ascii="Calibri" w:eastAsia="Times New Roman" w:hAnsi="Calibri" w:cs="Calibri"/>
          <w:kern w:val="0"/>
          <w14:ligatures w14:val="none"/>
        </w:rPr>
      </w:pPr>
      <w:r w:rsidRPr="00D719AB">
        <w:rPr>
          <w:rFonts w:ascii="Calibri" w:eastAsia="Times New Roman" w:hAnsi="Calibri" w:cs="Calibri"/>
          <w:kern w:val="0"/>
          <w14:ligatures w14:val="none"/>
        </w:rPr>
        <w:t>Fiduciary functions, including procurement and financial management, will be handled by the centralized fiduciary/Technical Support Unit (TSU) at the Ministry of Finance. The TSU, experienced in World Bank procedures, will ensure compliance, consistency, and efficiency in fiduciary management, support the PIU in contract management and financial reporting, and maintain transparency and financial controls throughout the project.</w:t>
      </w:r>
    </w:p>
    <w:p w14:paraId="74A77918" w14:textId="77777777" w:rsidR="00A54C08" w:rsidRPr="00D719AB" w:rsidRDefault="00A54C08" w:rsidP="00A54C08">
      <w:pPr>
        <w:jc w:val="both"/>
        <w:rPr>
          <w:rFonts w:ascii="Calibri" w:eastAsia="Times New Roman" w:hAnsi="Calibri" w:cs="Calibri"/>
          <w:kern w:val="0"/>
          <w14:ligatures w14:val="none"/>
        </w:rPr>
      </w:pPr>
    </w:p>
    <w:p w14:paraId="57DD74E5" w14:textId="77777777" w:rsidR="00BF0162" w:rsidRPr="00D719AB" w:rsidRDefault="00BF0162" w:rsidP="00BF0162">
      <w:pPr>
        <w:spacing w:line="276" w:lineRule="auto"/>
        <w:jc w:val="both"/>
        <w:rPr>
          <w:rFonts w:ascii="Calibri" w:eastAsia="Aptos" w:hAnsi="Calibri" w:cs="Calibri"/>
        </w:rPr>
      </w:pPr>
    </w:p>
    <w:p w14:paraId="65DA53AD" w14:textId="77777777" w:rsidR="00BF0162" w:rsidRPr="00D719AB" w:rsidRDefault="00BF0162" w:rsidP="00A54C08">
      <w:pPr>
        <w:jc w:val="both"/>
        <w:rPr>
          <w:rFonts w:ascii="Calibri" w:eastAsia="Times New Roman" w:hAnsi="Calibri" w:cs="Calibri"/>
          <w:kern w:val="0"/>
          <w14:ligatures w14:val="none"/>
        </w:rPr>
      </w:pPr>
    </w:p>
    <w:p w14:paraId="03C8EF90" w14:textId="77777777" w:rsidR="000F675E" w:rsidRPr="00D719AB" w:rsidRDefault="000F675E" w:rsidP="006F4B1E">
      <w:pPr>
        <w:jc w:val="both"/>
        <w:rPr>
          <w:rFonts w:ascii="Calibri" w:eastAsia="Times New Roman" w:hAnsi="Calibri" w:cs="Calibri"/>
          <w:kern w:val="0"/>
          <w:lang w:val="en-GB"/>
          <w14:ligatures w14:val="none"/>
        </w:rPr>
        <w:sectPr w:rsidR="000F675E" w:rsidRPr="00D719AB">
          <w:pgSz w:w="12240" w:h="15840"/>
          <w:pgMar w:top="1440" w:right="1440" w:bottom="1440" w:left="1440" w:header="720" w:footer="720" w:gutter="0"/>
          <w:cols w:space="720"/>
          <w:docGrid w:linePitch="360"/>
        </w:sectPr>
      </w:pPr>
    </w:p>
    <w:p w14:paraId="4E9B2760" w14:textId="77777777" w:rsidR="00F13D04" w:rsidRPr="00D719AB" w:rsidRDefault="00F13D04" w:rsidP="0011601F">
      <w:pPr>
        <w:pStyle w:val="Heading1"/>
        <w:rPr>
          <w:rFonts w:ascii="Calibri" w:hAnsi="Calibri" w:cs="Calibri"/>
          <w:b/>
          <w:bCs/>
          <w:sz w:val="32"/>
          <w:szCs w:val="32"/>
        </w:rPr>
      </w:pPr>
      <w:bookmarkStart w:id="13" w:name="_Toc215836432"/>
      <w:r w:rsidRPr="00D719AB">
        <w:rPr>
          <w:rFonts w:ascii="Calibri" w:hAnsi="Calibri" w:cs="Calibri"/>
          <w:b/>
          <w:bCs/>
          <w:sz w:val="32"/>
          <w:szCs w:val="32"/>
        </w:rPr>
        <w:lastRenderedPageBreak/>
        <w:t>2.</w:t>
      </w:r>
      <w:r w:rsidRPr="00D719AB">
        <w:rPr>
          <w:rFonts w:ascii="Calibri" w:hAnsi="Calibri" w:cs="Calibri"/>
          <w:b/>
          <w:bCs/>
          <w:sz w:val="32"/>
          <w:szCs w:val="32"/>
        </w:rPr>
        <w:tab/>
        <w:t>Project Description</w:t>
      </w:r>
      <w:bookmarkEnd w:id="13"/>
    </w:p>
    <w:p w14:paraId="31427354" w14:textId="77777777" w:rsidR="000C5678" w:rsidRPr="00D719AB" w:rsidRDefault="000C5678" w:rsidP="0011601F">
      <w:pPr>
        <w:pStyle w:val="Heading2"/>
        <w:rPr>
          <w:rFonts w:ascii="Calibri" w:hAnsi="Calibri" w:cs="Calibri"/>
          <w:b/>
          <w:bCs/>
          <w:sz w:val="22"/>
          <w:szCs w:val="22"/>
        </w:rPr>
      </w:pPr>
      <w:bookmarkStart w:id="14" w:name="_Toc215836433"/>
      <w:r w:rsidRPr="00D719AB">
        <w:rPr>
          <w:rFonts w:ascii="Calibri" w:hAnsi="Calibri" w:cs="Calibri"/>
          <w:b/>
          <w:bCs/>
          <w:sz w:val="22"/>
          <w:szCs w:val="22"/>
        </w:rPr>
        <w:t>2.1 Project Overview</w:t>
      </w:r>
      <w:bookmarkEnd w:id="14"/>
    </w:p>
    <w:p w14:paraId="5D4F351B" w14:textId="77777777" w:rsidR="00D77AB8" w:rsidRPr="00D719AB" w:rsidRDefault="00D77AB8" w:rsidP="00D77AB8">
      <w:pPr>
        <w:pBdr>
          <w:top w:val="nil"/>
          <w:left w:val="nil"/>
          <w:bottom w:val="nil"/>
          <w:right w:val="nil"/>
          <w:between w:val="nil"/>
        </w:pBdr>
        <w:spacing w:line="240" w:lineRule="auto"/>
        <w:jc w:val="both"/>
        <w:rPr>
          <w:rFonts w:ascii="Calibri" w:eastAsia="Arial" w:hAnsi="Calibri" w:cs="Calibri"/>
        </w:rPr>
      </w:pPr>
      <w:r w:rsidRPr="00D719AB">
        <w:rPr>
          <w:rFonts w:ascii="Calibri" w:eastAsia="Arial" w:hAnsi="Calibri" w:cs="Calibri"/>
        </w:rPr>
        <w:t>Montenegro boasts significant forest resources, comprising almost 60% of the country's territory, with forests and woodland covering 69.7% of the total area. These forests represent a key element in the ecological balance, given the rich biodiversity, protection of soil from erosion, climate regulation and preservation of clean water sources.</w:t>
      </w:r>
    </w:p>
    <w:p w14:paraId="42B5339C" w14:textId="77777777" w:rsidR="00D77AB8" w:rsidRPr="00D719AB" w:rsidRDefault="009932CD" w:rsidP="00D77AB8">
      <w:pPr>
        <w:pBdr>
          <w:top w:val="nil"/>
          <w:left w:val="nil"/>
          <w:bottom w:val="nil"/>
          <w:right w:val="nil"/>
          <w:between w:val="nil"/>
        </w:pBdr>
        <w:spacing w:line="240" w:lineRule="auto"/>
        <w:rPr>
          <w:rFonts w:ascii="Calibri" w:eastAsia="Arial" w:hAnsi="Calibri" w:cs="Calibri"/>
        </w:rPr>
      </w:pPr>
      <w:r w:rsidRPr="00671A33">
        <w:rPr>
          <w:rFonts w:ascii="Calibri" w:hAnsi="Calibri" w:cs="Calibri"/>
          <w:noProof/>
        </w:rPr>
        <mc:AlternateContent>
          <mc:Choice Requires="wps">
            <w:drawing>
              <wp:anchor distT="0" distB="0" distL="114300" distR="114300" simplePos="0" relativeHeight="251658243" behindDoc="0" locked="0" layoutInCell="1" allowOverlap="1" wp14:anchorId="20AB3750" wp14:editId="6375A92D">
                <wp:simplePos x="0" y="0"/>
                <wp:positionH relativeFrom="column">
                  <wp:posOffset>0</wp:posOffset>
                </wp:positionH>
                <wp:positionV relativeFrom="paragraph">
                  <wp:posOffset>2870200</wp:posOffset>
                </wp:positionV>
                <wp:extent cx="5943600" cy="635"/>
                <wp:effectExtent l="0" t="0" r="0" b="0"/>
                <wp:wrapSquare wrapText="bothSides"/>
                <wp:docPr id="834125033" name="Text Box 1"/>
                <wp:cNvGraphicFramePr/>
                <a:graphic xmlns:a="http://schemas.openxmlformats.org/drawingml/2006/main">
                  <a:graphicData uri="http://schemas.microsoft.com/office/word/2010/wordprocessingShape">
                    <wps:wsp>
                      <wps:cNvSpPr txBox="1"/>
                      <wps:spPr>
                        <a:xfrm>
                          <a:off x="0" y="0"/>
                          <a:ext cx="5943600" cy="635"/>
                        </a:xfrm>
                        <a:prstGeom prst="rect">
                          <a:avLst/>
                        </a:prstGeom>
                        <a:solidFill>
                          <a:prstClr val="white"/>
                        </a:solidFill>
                        <a:ln>
                          <a:noFill/>
                        </a:ln>
                      </wps:spPr>
                      <wps:txbx>
                        <w:txbxContent>
                          <w:p w14:paraId="39D4F491" w14:textId="77777777" w:rsidR="00671A33" w:rsidRPr="00A52F2A" w:rsidRDefault="00671A33" w:rsidP="009932CD">
                            <w:pPr>
                              <w:pStyle w:val="Caption"/>
                              <w:rPr>
                                <w:rFonts w:ascii="Calibri" w:eastAsia="Calibri" w:hAnsi="Calibri" w:cs="Calibri"/>
                                <w:noProof/>
                                <w:sz w:val="22"/>
                                <w:szCs w:val="22"/>
                              </w:rPr>
                            </w:pPr>
                            <w:bookmarkStart w:id="15" w:name="_Toc212411358"/>
                            <w:r>
                              <w:t xml:space="preserve">Figure </w:t>
                            </w:r>
                            <w:r>
                              <w:fldChar w:fldCharType="begin"/>
                            </w:r>
                            <w:r>
                              <w:instrText xml:space="preserve"> SEQ Figure \* ARABIC </w:instrText>
                            </w:r>
                            <w:r>
                              <w:fldChar w:fldCharType="separate"/>
                            </w:r>
                            <w:r>
                              <w:rPr>
                                <w:noProof/>
                              </w:rPr>
                              <w:t>1</w:t>
                            </w:r>
                            <w:r>
                              <w:rPr>
                                <w:noProof/>
                              </w:rPr>
                              <w:fldChar w:fldCharType="end"/>
                            </w:r>
                            <w:r>
                              <w:t>Montenegro Forest</w:t>
                            </w:r>
                            <w:bookmarkEnd w:id="15"/>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type w14:anchorId="20AB3750" id="_x0000_t202" coordsize="21600,21600" o:spt="202" path="m,l,21600r21600,l21600,xe">
                <v:stroke joinstyle="miter"/>
                <v:path gradientshapeok="t" o:connecttype="rect"/>
              </v:shapetype>
              <v:shape id="Text Box 1" o:spid="_x0000_s1026" type="#_x0000_t202" style="position:absolute;margin-left:0;margin-top:226pt;width:468pt;height:.05pt;z-index:251658243;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nI//FgIAADgEAAAOAAAAZHJzL2Uyb0RvYy54bWysU8Fu2zAMvQ/YPwi6L07aNViNOEWWIsOA&#10;oi2QDj0rshwLkEWNUmJnXz9KtpOt22nYRaZF6lF872lx1zWGHRV6Dbbgs8mUM2UllNruC/7tZfPh&#10;E2c+CFsKA1YV/KQ8v1u+f7doXa6uoAZTKmQEYn3euoLXIbg8y7ysVSP8BJyylKwAGxHoF/dZiaIl&#10;9MZkV9PpPGsBS4cglfe0e98n+TLhV5WS4amqvArMFJzuFtKKad3FNVsuRL5H4Woth2uIf7hFI7Sl&#10;pmeoexEEO6D+A6rREsFDFSYSmgyqSkuVZqBpZtM302xr4VSahcjx7kyT/3+w8vG4dc/IQvcZOhIw&#10;EtI6n3vajPN0FTbxSzdllCcKT2faVBeYpM2b24/X8ymlJOXm1zcRI7scdejDFwUNi0HBkTRJVInj&#10;gw996VgSO3kwutxoY+JPTKwNsqMg/dpaBzWA/1ZlbKy1EE/1gHEnu8wRo9DtumG4HZQnmhmht4N3&#10;cqOp0YPw4Vkg6U+zkKfDEy2VgbbgMESc1YA//rYf60kWynLWkp8K7r8fBCrOzFdLgkXzjQGOwW4M&#10;7KFZA404o9fiZArpAAYzhhVC80pWX8UulBJWUq+ChzFch97V9FSkWq1SEVnMifBgt05G6JHQl+5V&#10;oBvkCKTiI4xOE/kbVfrapItbHQJRnCSLhPYsDjyTPZPow1OK/v/1P1VdHvzyJwAAAP//AwBQSwME&#10;FAAGAAgAAAAhAIwz7CHeAAAACAEAAA8AAABkcnMvZG93bnJldi54bWxMjzFPwzAQhXck/oN1SCyI&#10;Om1DBCFOVVUwwFIRurC58TUJxOfIdtrw7zm6wPbu3und94rVZHtxRB86RwrmswQEUu1MR42C3fvz&#10;7T2IEDUZ3TtCBd8YYFVeXhQ6N+5Eb3isYiM4hEKuFbQxDrmUoW7R6jBzAxJ7B+etjjz6RhqvTxxu&#10;e7lIkkxa3RF/aPWAmxbrr2q0Crbpx7a9GQ9Pr+t06V924yb7bCqlrq+m9SOIiFP8O4ZffEaHkpn2&#10;biQTRK+Ai0QF6d2CBdsPy4zF/ryZgywL+b9A+QMAAP//AwBQSwECLQAUAAYACAAAACEAtoM4kv4A&#10;AADhAQAAEwAAAAAAAAAAAAAAAAAAAAAAW0NvbnRlbnRfVHlwZXNdLnhtbFBLAQItABQABgAIAAAA&#10;IQA4/SH/1gAAAJQBAAALAAAAAAAAAAAAAAAAAC8BAABfcmVscy8ucmVsc1BLAQItABQABgAIAAAA&#10;IQBUnI//FgIAADgEAAAOAAAAAAAAAAAAAAAAAC4CAABkcnMvZTJvRG9jLnhtbFBLAQItABQABgAI&#10;AAAAIQCMM+wh3gAAAAgBAAAPAAAAAAAAAAAAAAAAAHAEAABkcnMvZG93bnJldi54bWxQSwUGAAAA&#10;AAQABADzAAAAewUAAAAA&#10;" stroked="f">
                <v:textbox style="mso-fit-shape-to-text:t" inset="0,0,0,0">
                  <w:txbxContent>
                    <w:p w14:paraId="39D4F491" w14:textId="77777777" w:rsidR="00671A33" w:rsidRPr="00A52F2A" w:rsidRDefault="00671A33" w:rsidP="009932CD">
                      <w:pPr>
                        <w:pStyle w:val="Caption"/>
                        <w:rPr>
                          <w:rFonts w:ascii="Calibri" w:eastAsia="Calibri" w:hAnsi="Calibri" w:cs="Calibri"/>
                          <w:noProof/>
                          <w:sz w:val="22"/>
                          <w:szCs w:val="22"/>
                        </w:rPr>
                      </w:pPr>
                      <w:bookmarkStart w:id="16" w:name="_Toc212411358"/>
                      <w:r>
                        <w:t xml:space="preserve">Figure </w:t>
                      </w:r>
                      <w:r>
                        <w:fldChar w:fldCharType="begin"/>
                      </w:r>
                      <w:r>
                        <w:instrText xml:space="preserve"> SEQ Figure \* ARABIC </w:instrText>
                      </w:r>
                      <w:r>
                        <w:fldChar w:fldCharType="separate"/>
                      </w:r>
                      <w:r>
                        <w:rPr>
                          <w:noProof/>
                        </w:rPr>
                        <w:t>1</w:t>
                      </w:r>
                      <w:r>
                        <w:rPr>
                          <w:noProof/>
                        </w:rPr>
                        <w:fldChar w:fldCharType="end"/>
                      </w:r>
                      <w:r>
                        <w:t>Montenegro Forest</w:t>
                      </w:r>
                      <w:bookmarkEnd w:id="16"/>
                    </w:p>
                  </w:txbxContent>
                </v:textbox>
                <w10:wrap type="square"/>
              </v:shape>
            </w:pict>
          </mc:Fallback>
        </mc:AlternateContent>
      </w:r>
      <w:r w:rsidR="00D77AB8" w:rsidRPr="00D719AB">
        <w:rPr>
          <w:rFonts w:ascii="Calibri" w:eastAsia="Calibri" w:hAnsi="Calibri" w:cs="Calibri"/>
          <w:noProof/>
        </w:rPr>
        <w:drawing>
          <wp:anchor distT="0" distB="0" distL="114300" distR="114300" simplePos="0" relativeHeight="251658240" behindDoc="0" locked="0" layoutInCell="1" hidden="0" allowOverlap="1" wp14:anchorId="33E812E1" wp14:editId="692916B4">
            <wp:simplePos x="0" y="0"/>
            <wp:positionH relativeFrom="margin">
              <wp:align>right</wp:align>
            </wp:positionH>
            <wp:positionV relativeFrom="paragraph">
              <wp:posOffset>336550</wp:posOffset>
            </wp:positionV>
            <wp:extent cx="5943600" cy="2476500"/>
            <wp:effectExtent l="0" t="0" r="0" b="0"/>
            <wp:wrapSquare wrapText="bothSides" distT="0" distB="0" distL="114300" distR="114300"/>
            <wp:docPr id="2030290730" name="Chart 2030290730"/>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14:sizeRelH relativeFrom="margin">
              <wp14:pctWidth>0</wp14:pctWidth>
            </wp14:sizeRelH>
            <wp14:sizeRelV relativeFrom="margin">
              <wp14:pctHeight>0</wp14:pctHeight>
            </wp14:sizeRelV>
          </wp:anchor>
        </w:drawing>
      </w:r>
    </w:p>
    <w:p w14:paraId="3C89C99B" w14:textId="77777777" w:rsidR="00D77AB8" w:rsidRPr="00D719AB" w:rsidRDefault="00D77AB8" w:rsidP="00D77AB8">
      <w:pPr>
        <w:pBdr>
          <w:top w:val="nil"/>
          <w:left w:val="nil"/>
          <w:bottom w:val="nil"/>
          <w:right w:val="nil"/>
          <w:between w:val="nil"/>
        </w:pBdr>
        <w:spacing w:line="240" w:lineRule="auto"/>
        <w:rPr>
          <w:rFonts w:ascii="Calibri" w:eastAsia="Arial" w:hAnsi="Calibri" w:cs="Calibri"/>
        </w:rPr>
      </w:pPr>
    </w:p>
    <w:p w14:paraId="0D08024C" w14:textId="77777777" w:rsidR="00D77AB8" w:rsidRPr="00D719AB" w:rsidRDefault="00D77AB8" w:rsidP="00D77AB8">
      <w:pPr>
        <w:pBdr>
          <w:top w:val="nil"/>
          <w:left w:val="nil"/>
          <w:bottom w:val="nil"/>
          <w:right w:val="nil"/>
          <w:between w:val="nil"/>
        </w:pBdr>
        <w:spacing w:line="240" w:lineRule="auto"/>
        <w:jc w:val="both"/>
        <w:rPr>
          <w:rFonts w:ascii="Calibri" w:eastAsia="Arial" w:hAnsi="Calibri" w:cs="Calibri"/>
          <w:color w:val="000000"/>
        </w:rPr>
      </w:pPr>
      <w:r w:rsidRPr="00D719AB">
        <w:rPr>
          <w:rFonts w:ascii="Calibri" w:eastAsia="Arial" w:hAnsi="Calibri" w:cs="Calibri"/>
          <w:color w:val="000000"/>
        </w:rPr>
        <w:t>There are as many as 68 tree species in the forests of Montenegro, dominated by beech, oak, spruce, fir and various types of pine.</w:t>
      </w:r>
    </w:p>
    <w:p w14:paraId="074CDFED" w14:textId="77777777" w:rsidR="00D77AB8" w:rsidRPr="00D719AB" w:rsidRDefault="00D77AB8" w:rsidP="00D77AB8">
      <w:pPr>
        <w:pBdr>
          <w:top w:val="nil"/>
          <w:left w:val="nil"/>
          <w:bottom w:val="nil"/>
          <w:right w:val="nil"/>
          <w:between w:val="nil"/>
        </w:pBdr>
        <w:spacing w:line="240" w:lineRule="auto"/>
        <w:jc w:val="both"/>
        <w:rPr>
          <w:rFonts w:ascii="Calibri" w:eastAsia="Arial" w:hAnsi="Calibri" w:cs="Calibri"/>
          <w:color w:val="000000"/>
        </w:rPr>
      </w:pPr>
      <w:r w:rsidRPr="00D719AB">
        <w:rPr>
          <w:rFonts w:ascii="Calibri" w:eastAsia="Arial" w:hAnsi="Calibri" w:cs="Calibri"/>
          <w:color w:val="000000"/>
        </w:rPr>
        <w:t>Forest management in Montenegro faces numerous challenges, such as inadequate protection from climate change, the occurrence of forest fires, inadequate management and the need to modernize the wood industry. Although the law prohibiting clear-cutting is observed, selective logging is applied, which allows for the preservation of the structure and quality of forests.</w:t>
      </w:r>
    </w:p>
    <w:p w14:paraId="2B37310F" w14:textId="4D87235B" w:rsidR="00D77AB8" w:rsidRPr="00D719AB" w:rsidRDefault="00D77AB8" w:rsidP="00D77AB8">
      <w:pPr>
        <w:pBdr>
          <w:top w:val="nil"/>
          <w:left w:val="nil"/>
          <w:bottom w:val="nil"/>
          <w:right w:val="nil"/>
          <w:between w:val="nil"/>
        </w:pBdr>
        <w:spacing w:line="240" w:lineRule="auto"/>
        <w:jc w:val="both"/>
        <w:rPr>
          <w:rFonts w:ascii="Calibri" w:eastAsia="Arial" w:hAnsi="Calibri" w:cs="Calibri"/>
          <w:color w:val="000000"/>
        </w:rPr>
      </w:pPr>
      <w:r w:rsidRPr="00D719AB">
        <w:rPr>
          <w:rFonts w:ascii="Calibri" w:eastAsia="Arial" w:hAnsi="Calibri" w:cs="Calibri"/>
          <w:color w:val="000000"/>
        </w:rPr>
        <w:t>Soils in the forest areas of Montenegro are diverse and include about 30 types and subtypes of soil. Among them, brown soils dominate in the northeastern part, rendzin</w:t>
      </w:r>
      <w:r w:rsidR="00DB1079" w:rsidRPr="00D719AB">
        <w:rPr>
          <w:rFonts w:ascii="Calibri" w:eastAsia="Arial" w:hAnsi="Calibri" w:cs="Calibri"/>
          <w:color w:val="000000"/>
        </w:rPr>
        <w:t>a</w:t>
      </w:r>
      <w:r w:rsidRPr="00D719AB">
        <w:rPr>
          <w:rFonts w:ascii="Calibri" w:eastAsia="Arial" w:hAnsi="Calibri" w:cs="Calibri"/>
          <w:color w:val="000000"/>
        </w:rPr>
        <w:t xml:space="preserve"> in the central and western parts, and alluvial and diluvial soils in coastal and water areas.</w:t>
      </w:r>
    </w:p>
    <w:p w14:paraId="7F61DB7F" w14:textId="77777777" w:rsidR="00D77AB8" w:rsidRPr="00D719AB" w:rsidRDefault="00D77AB8" w:rsidP="00D77AB8">
      <w:pPr>
        <w:pBdr>
          <w:top w:val="nil"/>
          <w:left w:val="nil"/>
          <w:bottom w:val="nil"/>
          <w:right w:val="nil"/>
          <w:between w:val="nil"/>
        </w:pBdr>
        <w:spacing w:line="240" w:lineRule="auto"/>
        <w:jc w:val="both"/>
        <w:rPr>
          <w:rFonts w:ascii="Calibri" w:eastAsia="Arial" w:hAnsi="Calibri" w:cs="Calibri"/>
          <w:color w:val="000000"/>
        </w:rPr>
      </w:pPr>
      <w:r w:rsidRPr="00D719AB">
        <w:rPr>
          <w:rFonts w:ascii="Calibri" w:eastAsia="Arial" w:hAnsi="Calibri" w:cs="Calibri"/>
          <w:color w:val="000000"/>
        </w:rPr>
        <w:t>In recent decades, the number of fires in Montenegro has varied, but on average it has been 91 fires per year, with an average burned area of ​​500 hectares. The main causes of fires are the deliberate burning of meadows and pastures and the irresponsible behavior of hikers.</w:t>
      </w:r>
    </w:p>
    <w:p w14:paraId="682E892D" w14:textId="77777777" w:rsidR="00D77AB8" w:rsidRPr="00D719AB" w:rsidRDefault="00D77AB8" w:rsidP="00D77AB8">
      <w:pPr>
        <w:pBdr>
          <w:top w:val="nil"/>
          <w:left w:val="nil"/>
          <w:bottom w:val="nil"/>
          <w:right w:val="nil"/>
          <w:between w:val="nil"/>
        </w:pBdr>
        <w:spacing w:line="240" w:lineRule="auto"/>
        <w:jc w:val="both"/>
        <w:rPr>
          <w:rFonts w:ascii="Calibri" w:eastAsia="Calibri" w:hAnsi="Calibri" w:cs="Calibri"/>
        </w:rPr>
      </w:pPr>
      <w:r w:rsidRPr="00D719AB">
        <w:rPr>
          <w:rFonts w:ascii="Calibri" w:eastAsia="Arial" w:hAnsi="Calibri" w:cs="Calibri"/>
          <w:color w:val="000000"/>
        </w:rPr>
        <w:t>Non-timber forest products, such as herbs, fruits, mushrooms, resins and other forest components, also represent a significant resource. In the last five years, 27 companies have been granted the right to commercially exploit these products, indicating a growing non-timber forest products sector in the country.</w:t>
      </w:r>
      <w:r w:rsidRPr="00D719AB">
        <w:rPr>
          <w:rFonts w:ascii="Calibri" w:eastAsia="Calibri" w:hAnsi="Calibri" w:cs="Calibri"/>
        </w:rPr>
        <w:t xml:space="preserve"> </w:t>
      </w:r>
    </w:p>
    <w:p w14:paraId="5C516EDE" w14:textId="77777777" w:rsidR="00D77AB8" w:rsidRPr="00D719AB" w:rsidRDefault="00D77AB8" w:rsidP="00D77AB8">
      <w:pPr>
        <w:pBdr>
          <w:top w:val="nil"/>
          <w:left w:val="nil"/>
          <w:bottom w:val="nil"/>
          <w:right w:val="nil"/>
          <w:between w:val="nil"/>
        </w:pBdr>
        <w:spacing w:line="240" w:lineRule="auto"/>
        <w:jc w:val="both"/>
        <w:rPr>
          <w:rFonts w:ascii="Calibri" w:eastAsia="Arial" w:hAnsi="Calibri" w:cs="Calibri"/>
          <w:color w:val="000000"/>
        </w:rPr>
      </w:pPr>
      <w:r w:rsidRPr="00D719AB">
        <w:rPr>
          <w:rFonts w:ascii="Calibri" w:eastAsia="Arial" w:hAnsi="Calibri" w:cs="Calibri"/>
          <w:color w:val="000000"/>
        </w:rPr>
        <w:lastRenderedPageBreak/>
        <w:t>The ownership structure of forests in Montenegro is divided almost evenly between state and private forests, with a tendency to increase the number of private forests due to problems with the cadaster and restitution.</w:t>
      </w:r>
    </w:p>
    <w:p w14:paraId="3B172D97" w14:textId="77777777" w:rsidR="00D77AB8" w:rsidRPr="00D719AB" w:rsidRDefault="00D77AB8" w:rsidP="00E615CC">
      <w:pPr>
        <w:pBdr>
          <w:top w:val="nil"/>
          <w:left w:val="nil"/>
          <w:bottom w:val="nil"/>
          <w:right w:val="nil"/>
          <w:between w:val="nil"/>
        </w:pBdr>
        <w:spacing w:line="240" w:lineRule="auto"/>
        <w:jc w:val="both"/>
        <w:rPr>
          <w:rFonts w:ascii="Calibri" w:eastAsia="Arial" w:hAnsi="Calibri" w:cs="Calibri"/>
          <w:color w:val="000000"/>
        </w:rPr>
      </w:pPr>
      <w:r w:rsidRPr="00D719AB">
        <w:rPr>
          <w:rFonts w:ascii="Calibri" w:eastAsia="Arial" w:hAnsi="Calibri" w:cs="Calibri"/>
          <w:color w:val="000000"/>
        </w:rPr>
        <w:t>Considering all these aspects, forestry in Montenegro plays a key role in preserving the ecological balance, providing economic benefits and conserving natural resources, but also faces challenges in terms of protection, sustainable management and adaptation to climate change.</w:t>
      </w:r>
    </w:p>
    <w:p w14:paraId="033CC5C3" w14:textId="77777777" w:rsidR="005D4E26" w:rsidRPr="00D719AB" w:rsidRDefault="000C5678" w:rsidP="0011601F">
      <w:pPr>
        <w:pStyle w:val="Heading2"/>
        <w:rPr>
          <w:rFonts w:ascii="Calibri" w:hAnsi="Calibri" w:cs="Calibri"/>
          <w:b/>
          <w:bCs/>
          <w:sz w:val="22"/>
          <w:szCs w:val="22"/>
        </w:rPr>
      </w:pPr>
      <w:bookmarkStart w:id="17" w:name="_Toc215836434"/>
      <w:r w:rsidRPr="00D719AB">
        <w:rPr>
          <w:rFonts w:ascii="Calibri" w:hAnsi="Calibri" w:cs="Calibri"/>
          <w:b/>
          <w:bCs/>
          <w:sz w:val="22"/>
          <w:szCs w:val="22"/>
        </w:rPr>
        <w:t xml:space="preserve">2.2 </w:t>
      </w:r>
      <w:bookmarkStart w:id="18" w:name="_Hlk195482370"/>
      <w:r w:rsidR="001251F3" w:rsidRPr="00D719AB">
        <w:rPr>
          <w:rFonts w:ascii="Calibri" w:hAnsi="Calibri" w:cs="Calibri"/>
          <w:b/>
          <w:bCs/>
          <w:sz w:val="22"/>
          <w:szCs w:val="22"/>
        </w:rPr>
        <w:t xml:space="preserve">Rationale for </w:t>
      </w:r>
      <w:r w:rsidR="007648DC" w:rsidRPr="00D719AB">
        <w:rPr>
          <w:rFonts w:ascii="Calibri" w:hAnsi="Calibri" w:cs="Calibri"/>
          <w:b/>
          <w:bCs/>
          <w:sz w:val="22"/>
          <w:szCs w:val="22"/>
        </w:rPr>
        <w:t>Project implementation</w:t>
      </w:r>
      <w:bookmarkEnd w:id="17"/>
      <w:r w:rsidR="007648DC" w:rsidRPr="00D719AB">
        <w:rPr>
          <w:rFonts w:ascii="Calibri" w:hAnsi="Calibri" w:cs="Calibri"/>
          <w:b/>
          <w:bCs/>
          <w:sz w:val="22"/>
          <w:szCs w:val="22"/>
        </w:rPr>
        <w:t xml:space="preserve"> </w:t>
      </w:r>
    </w:p>
    <w:p w14:paraId="4D7B7D64" w14:textId="77777777" w:rsidR="002409E7" w:rsidRPr="00D719AB" w:rsidRDefault="002409E7" w:rsidP="002409E7">
      <w:pPr>
        <w:jc w:val="both"/>
        <w:rPr>
          <w:rFonts w:ascii="Calibri" w:hAnsi="Calibri" w:cs="Calibri"/>
        </w:rPr>
      </w:pPr>
      <w:r w:rsidRPr="00D719AB">
        <w:rPr>
          <w:rFonts w:ascii="Calibri" w:hAnsi="Calibri" w:cs="Calibri"/>
        </w:rPr>
        <w:t>This ESMF is intended to be read alongside other project plans, such as the i) Labor Management Procedures (LMP), which incorporate gender, SEA/SH, and GBV risk assessments and prevention plans, ii) the Resettlement Framework (RF) addresses impacts related to asset and livelihood loss from land acquisition or involuntary relocation and provides guidance for preparing Resettlement Action Plans (RAP) or Abbreviated Resettlement Plans (ARAP),iii) the Stakeholder Engagement Plan (SEP) identifies key stakeholders and ensures inclusive consultation, including a grievance redress mechanism (GRM) to assist with complaints and support participation in decision-making iv)the Environmental and Social Commitment Plan (ESCP) details required actions to comply with environmental and social standards, including implementation of the ESMF, RF, and SEP.</w:t>
      </w:r>
    </w:p>
    <w:p w14:paraId="15863DF9" w14:textId="77777777" w:rsidR="002409E7" w:rsidRPr="00D719AB" w:rsidRDefault="006A4B7D" w:rsidP="006A4B7D">
      <w:pPr>
        <w:pStyle w:val="Heading3"/>
        <w:rPr>
          <w:rFonts w:ascii="Calibri" w:hAnsi="Calibri" w:cs="Calibri"/>
          <w:b/>
          <w:bCs/>
          <w:sz w:val="22"/>
          <w:szCs w:val="22"/>
        </w:rPr>
      </w:pPr>
      <w:bookmarkStart w:id="19" w:name="_Toc215836435"/>
      <w:r w:rsidRPr="00D719AB">
        <w:rPr>
          <w:rFonts w:ascii="Calibri" w:hAnsi="Calibri" w:cs="Calibri"/>
          <w:b/>
          <w:bCs/>
          <w:sz w:val="22"/>
          <w:szCs w:val="22"/>
        </w:rPr>
        <w:t xml:space="preserve">2.2.1 </w:t>
      </w:r>
      <w:r w:rsidR="002409E7" w:rsidRPr="00D719AB">
        <w:rPr>
          <w:rFonts w:ascii="Calibri" w:hAnsi="Calibri" w:cs="Calibri"/>
          <w:b/>
          <w:bCs/>
          <w:sz w:val="22"/>
          <w:szCs w:val="22"/>
        </w:rPr>
        <w:t>Rationale for Implementing the Montenegro FSPP</w:t>
      </w:r>
      <w:bookmarkEnd w:id="19"/>
    </w:p>
    <w:p w14:paraId="5A043F5D" w14:textId="77777777" w:rsidR="002409E7" w:rsidRPr="00D719AB" w:rsidRDefault="002409E7" w:rsidP="002409E7">
      <w:pPr>
        <w:spacing w:line="278" w:lineRule="auto"/>
        <w:jc w:val="both"/>
        <w:rPr>
          <w:rFonts w:ascii="Calibri" w:hAnsi="Calibri" w:cs="Calibri"/>
        </w:rPr>
      </w:pPr>
      <w:r w:rsidRPr="00D719AB">
        <w:rPr>
          <w:rFonts w:ascii="Calibri" w:hAnsi="Calibri" w:cs="Calibri"/>
        </w:rPr>
        <w:t xml:space="preserve">Montenegro’s forests are a vital ecological and economic resource, covering over 60% of the country’s territory and playing a vital role in biodiversity conservation, climate regulation, water protection, and rural livelihoods. However, the sector faces challenges including: i)Outdated forest governance due to Inefficient concession models and weak oversight have led to unsustainable logging and poor forest regeneration ii)Climate vulnerability due to  Increasing risks from wildfires, droughts, and pests threaten forest ecosystems and rural communities) iii) low productivity in the wood industry as SMEs lack access to modern technologies, certification, and competitive markets iv) Northern municipalities, once wood industry hubs, face economic decline and migration vii) Social inclusion gaps due to underrepresented  of women  and vulnerable groups and in forest-related decision-making and benefit-sharing, and viii) as a future EU member, Montenegro must meet EU forestry, biodiversity, and climate standards. </w:t>
      </w:r>
    </w:p>
    <w:p w14:paraId="6FFFBEAE" w14:textId="77777777" w:rsidR="003D0A99" w:rsidRPr="00D719AB" w:rsidRDefault="002409E7" w:rsidP="002409E7">
      <w:pPr>
        <w:spacing w:line="278" w:lineRule="auto"/>
        <w:jc w:val="both"/>
        <w:rPr>
          <w:rFonts w:ascii="Calibri" w:hAnsi="Calibri" w:cs="Calibri"/>
        </w:rPr>
      </w:pPr>
      <w:r w:rsidRPr="00D719AB">
        <w:rPr>
          <w:rFonts w:ascii="Calibri" w:hAnsi="Calibri" w:cs="Calibri"/>
        </w:rPr>
        <w:t xml:space="preserve">The FSPP </w:t>
      </w:r>
      <w:r w:rsidR="0054099F" w:rsidRPr="00D719AB">
        <w:rPr>
          <w:rFonts w:ascii="Calibri" w:hAnsi="Calibri" w:cs="Calibri"/>
        </w:rPr>
        <w:t xml:space="preserve">shall </w:t>
      </w:r>
      <w:r w:rsidRPr="00D719AB">
        <w:rPr>
          <w:rFonts w:ascii="Calibri" w:hAnsi="Calibri" w:cs="Calibri"/>
        </w:rPr>
        <w:t>address these issues through institutional reform, sustainable forest management, climate resilience, and support for wood industry competitiveness. It promotes inclusive development, job creation, and environmental sustainability, aligning with Montenegro’s national strategies and EU accession goals.</w:t>
      </w:r>
    </w:p>
    <w:p w14:paraId="414308A1" w14:textId="77777777" w:rsidR="005D4E26" w:rsidRPr="00D719AB" w:rsidRDefault="000C5678" w:rsidP="0011601F">
      <w:pPr>
        <w:pStyle w:val="Heading2"/>
        <w:rPr>
          <w:rFonts w:ascii="Calibri" w:hAnsi="Calibri" w:cs="Calibri"/>
          <w:b/>
          <w:bCs/>
          <w:sz w:val="22"/>
          <w:szCs w:val="22"/>
        </w:rPr>
      </w:pPr>
      <w:bookmarkStart w:id="20" w:name="_Toc215836436"/>
      <w:r w:rsidRPr="00D719AB">
        <w:rPr>
          <w:rFonts w:ascii="Calibri" w:hAnsi="Calibri" w:cs="Calibri"/>
          <w:b/>
          <w:bCs/>
          <w:sz w:val="22"/>
          <w:szCs w:val="22"/>
        </w:rPr>
        <w:t xml:space="preserve">2.3 </w:t>
      </w:r>
      <w:r w:rsidR="005D4E26" w:rsidRPr="00D719AB">
        <w:rPr>
          <w:rFonts w:ascii="Calibri" w:hAnsi="Calibri" w:cs="Calibri"/>
          <w:b/>
          <w:bCs/>
          <w:sz w:val="22"/>
          <w:szCs w:val="22"/>
        </w:rPr>
        <w:t>Project Development Objectives</w:t>
      </w:r>
      <w:bookmarkEnd w:id="20"/>
    </w:p>
    <w:bookmarkEnd w:id="18"/>
    <w:p w14:paraId="43AEE639" w14:textId="77777777" w:rsidR="00F71D1D" w:rsidRPr="00D719AB" w:rsidRDefault="002E038C" w:rsidP="0033389D">
      <w:pPr>
        <w:jc w:val="both"/>
        <w:rPr>
          <w:rFonts w:ascii="Calibri" w:hAnsi="Calibri" w:cs="Calibri"/>
        </w:rPr>
      </w:pPr>
      <w:r w:rsidRPr="00D719AB">
        <w:rPr>
          <w:rFonts w:ascii="Calibri" w:hAnsi="Calibri" w:cs="Calibri"/>
        </w:rPr>
        <w:t>The Project Development Objective (PDO) is to improve the sustainable management of forest resources and to enhance the competitiveness of the forest industry in targeted project areas in Montenegro</w:t>
      </w:r>
    </w:p>
    <w:p w14:paraId="27C2FB77" w14:textId="77777777" w:rsidR="006737B4" w:rsidRPr="00D719AB" w:rsidRDefault="000C5678" w:rsidP="0011601F">
      <w:pPr>
        <w:pStyle w:val="Heading2"/>
        <w:rPr>
          <w:rFonts w:ascii="Calibri" w:hAnsi="Calibri" w:cs="Calibri"/>
          <w:b/>
          <w:bCs/>
          <w:sz w:val="22"/>
          <w:szCs w:val="22"/>
        </w:rPr>
      </w:pPr>
      <w:bookmarkStart w:id="21" w:name="_Toc215836437"/>
      <w:r w:rsidRPr="00D719AB">
        <w:rPr>
          <w:rFonts w:ascii="Calibri" w:hAnsi="Calibri" w:cs="Calibri"/>
          <w:b/>
          <w:bCs/>
          <w:sz w:val="22"/>
          <w:szCs w:val="22"/>
        </w:rPr>
        <w:t xml:space="preserve">2.4 </w:t>
      </w:r>
      <w:r w:rsidR="006737B4" w:rsidRPr="00D719AB">
        <w:rPr>
          <w:rFonts w:ascii="Calibri" w:hAnsi="Calibri" w:cs="Calibri"/>
          <w:b/>
          <w:bCs/>
          <w:sz w:val="22"/>
          <w:szCs w:val="22"/>
        </w:rPr>
        <w:t>Project Component</w:t>
      </w:r>
      <w:r w:rsidR="00271F7D" w:rsidRPr="00D719AB">
        <w:rPr>
          <w:rFonts w:ascii="Calibri" w:hAnsi="Calibri" w:cs="Calibri"/>
          <w:b/>
          <w:bCs/>
          <w:sz w:val="22"/>
          <w:szCs w:val="22"/>
        </w:rPr>
        <w:t>s</w:t>
      </w:r>
      <w:bookmarkEnd w:id="21"/>
      <w:r w:rsidR="00E04F5C" w:rsidRPr="00D719AB">
        <w:rPr>
          <w:rFonts w:ascii="Calibri" w:hAnsi="Calibri" w:cs="Calibri"/>
          <w:b/>
          <w:bCs/>
          <w:sz w:val="22"/>
          <w:szCs w:val="22"/>
        </w:rPr>
        <w:t xml:space="preserve"> </w:t>
      </w:r>
    </w:p>
    <w:p w14:paraId="7E35C723" w14:textId="77777777" w:rsidR="00A07428" w:rsidRPr="00D719AB" w:rsidRDefault="004844EE" w:rsidP="00AA0E0F">
      <w:pPr>
        <w:spacing w:after="120" w:line="240" w:lineRule="auto"/>
        <w:jc w:val="both"/>
        <w:rPr>
          <w:rFonts w:ascii="Calibri" w:hAnsi="Calibri" w:cs="Calibri"/>
          <w:spacing w:val="4"/>
          <w:shd w:val="clear" w:color="auto" w:fill="FFFFFF"/>
        </w:rPr>
      </w:pPr>
      <w:bookmarkStart w:id="22" w:name="_Toc106765447"/>
      <w:r w:rsidRPr="00D719AB">
        <w:rPr>
          <w:rFonts w:ascii="Calibri" w:hAnsi="Calibri" w:cs="Calibri"/>
          <w:spacing w:val="4"/>
          <w:shd w:val="clear" w:color="auto" w:fill="FFFFFF"/>
        </w:rPr>
        <w:t>The project is organized into four main components, which include:</w:t>
      </w:r>
    </w:p>
    <w:p w14:paraId="702591C8" w14:textId="77777777" w:rsidR="001816D3" w:rsidRPr="00D719AB" w:rsidRDefault="001816D3" w:rsidP="001816D3">
      <w:pPr>
        <w:jc w:val="both"/>
        <w:rPr>
          <w:rFonts w:ascii="Calibri" w:hAnsi="Calibri" w:cs="Calibri"/>
        </w:rPr>
      </w:pPr>
      <w:r w:rsidRPr="00D719AB">
        <w:rPr>
          <w:rFonts w:ascii="Calibri" w:hAnsi="Calibri" w:cs="Calibri"/>
        </w:rPr>
        <w:t>Component 1: Strengthening Sector Governance and System Modernization (estimated US$5 million, or 25 percent of total cost)</w:t>
      </w:r>
    </w:p>
    <w:p w14:paraId="6C56A076" w14:textId="77777777" w:rsidR="001816D3" w:rsidRPr="00D719AB" w:rsidRDefault="001816D3" w:rsidP="001816D3">
      <w:pPr>
        <w:jc w:val="both"/>
        <w:rPr>
          <w:rFonts w:ascii="Calibri" w:hAnsi="Calibri" w:cs="Calibri"/>
        </w:rPr>
      </w:pPr>
      <w:r w:rsidRPr="00D719AB">
        <w:rPr>
          <w:rFonts w:ascii="Calibri" w:hAnsi="Calibri" w:cs="Calibri"/>
        </w:rPr>
        <w:lastRenderedPageBreak/>
        <w:t xml:space="preserve">Subcomponent 1.1: Strengthening Policy Framework and Institutional Capacity. This subcomponent will provide technical assistance to support the development of policies and regulations that address barriers to creating a dynamic, market-driven, and productive forest sector. It will also facilitate the effective implementation of the new Forest Law by establishing operational mechanisms, assisting in the preparation of essential by-laws and regulations, and enhancing both institutional capacity and frameworks. Technical assistance will be provided </w:t>
      </w:r>
      <w:proofErr w:type="gramStart"/>
      <w:r w:rsidRPr="00D719AB">
        <w:rPr>
          <w:rFonts w:ascii="Calibri" w:hAnsi="Calibri" w:cs="Calibri"/>
        </w:rPr>
        <w:t>across</w:t>
      </w:r>
      <w:proofErr w:type="gramEnd"/>
      <w:r w:rsidRPr="00D719AB">
        <w:rPr>
          <w:rFonts w:ascii="Calibri" w:hAnsi="Calibri" w:cs="Calibri"/>
        </w:rPr>
        <w:t xml:space="preserve"> the following areas: </w:t>
      </w:r>
    </w:p>
    <w:p w14:paraId="5256C3FB" w14:textId="77777777" w:rsidR="001816D3" w:rsidRPr="00D719AB" w:rsidRDefault="001816D3" w:rsidP="00A96F70">
      <w:pPr>
        <w:pStyle w:val="ListParagraph"/>
        <w:numPr>
          <w:ilvl w:val="0"/>
          <w:numId w:val="99"/>
        </w:numPr>
        <w:spacing w:line="278" w:lineRule="auto"/>
        <w:jc w:val="both"/>
        <w:rPr>
          <w:rFonts w:ascii="Calibri" w:hAnsi="Calibri" w:cs="Calibri"/>
        </w:rPr>
      </w:pPr>
      <w:r w:rsidRPr="00D719AB">
        <w:rPr>
          <w:rFonts w:ascii="Calibri" w:hAnsi="Calibri" w:cs="Calibri"/>
        </w:rPr>
        <w:t xml:space="preserve">Supporting the formulation of policies, regulations, and operational guidelines to boost sector competitiveness, with particular emphasis on EUDR </w:t>
      </w:r>
      <w:proofErr w:type="gramStart"/>
      <w:r w:rsidRPr="00D719AB">
        <w:rPr>
          <w:rFonts w:ascii="Calibri" w:hAnsi="Calibri" w:cs="Calibri"/>
        </w:rPr>
        <w:t>compliance;</w:t>
      </w:r>
      <w:proofErr w:type="gramEnd"/>
    </w:p>
    <w:p w14:paraId="65A94A6D" w14:textId="77777777" w:rsidR="001816D3" w:rsidRPr="00D719AB" w:rsidRDefault="001816D3" w:rsidP="00A96F70">
      <w:pPr>
        <w:pStyle w:val="ListParagraph"/>
        <w:numPr>
          <w:ilvl w:val="0"/>
          <w:numId w:val="99"/>
        </w:numPr>
        <w:spacing w:line="278" w:lineRule="auto"/>
        <w:jc w:val="both"/>
        <w:rPr>
          <w:rFonts w:ascii="Calibri" w:hAnsi="Calibri" w:cs="Calibri"/>
        </w:rPr>
      </w:pPr>
      <w:r w:rsidRPr="00D719AB">
        <w:rPr>
          <w:rFonts w:ascii="Calibri" w:hAnsi="Calibri" w:cs="Calibri"/>
        </w:rPr>
        <w:t xml:space="preserve">Reviewing and updating institutional and policy frameworks for forest fire management modernization of wildfire prevention, detection, and alert systems. This </w:t>
      </w:r>
      <w:proofErr w:type="gramStart"/>
      <w:r w:rsidRPr="00D719AB">
        <w:rPr>
          <w:rFonts w:ascii="Calibri" w:hAnsi="Calibri" w:cs="Calibri"/>
        </w:rPr>
        <w:t>includes  the</w:t>
      </w:r>
      <w:proofErr w:type="gramEnd"/>
      <w:r w:rsidRPr="00D719AB">
        <w:rPr>
          <w:rFonts w:ascii="Calibri" w:hAnsi="Calibri" w:cs="Calibri"/>
        </w:rPr>
        <w:t xml:space="preserve"> development of emergency response plans for the </w:t>
      </w:r>
      <w:proofErr w:type="gramStart"/>
      <w:r w:rsidRPr="00D719AB">
        <w:rPr>
          <w:rFonts w:ascii="Calibri" w:hAnsi="Calibri" w:cs="Calibri"/>
        </w:rPr>
        <w:t xml:space="preserve">SOE,   </w:t>
      </w:r>
      <w:proofErr w:type="gramEnd"/>
      <w:r w:rsidRPr="00D719AB">
        <w:rPr>
          <w:rFonts w:ascii="Calibri" w:hAnsi="Calibri" w:cs="Calibri"/>
        </w:rPr>
        <w:t xml:space="preserve">as well as strengthening the capacity to implement these strategies through targeted training and capacity </w:t>
      </w:r>
      <w:proofErr w:type="gramStart"/>
      <w:r w:rsidRPr="00D719AB">
        <w:rPr>
          <w:rFonts w:ascii="Calibri" w:hAnsi="Calibri" w:cs="Calibri"/>
        </w:rPr>
        <w:t>development;</w:t>
      </w:r>
      <w:proofErr w:type="gramEnd"/>
    </w:p>
    <w:p w14:paraId="2A991410" w14:textId="77777777" w:rsidR="001816D3" w:rsidRPr="00D719AB" w:rsidRDefault="001816D3" w:rsidP="00A96F70">
      <w:pPr>
        <w:pStyle w:val="ListParagraph"/>
        <w:numPr>
          <w:ilvl w:val="0"/>
          <w:numId w:val="99"/>
        </w:numPr>
        <w:spacing w:line="278" w:lineRule="auto"/>
        <w:jc w:val="both"/>
        <w:rPr>
          <w:rFonts w:ascii="Calibri" w:hAnsi="Calibri" w:cs="Calibri"/>
        </w:rPr>
      </w:pPr>
      <w:r w:rsidRPr="00D719AB">
        <w:rPr>
          <w:rFonts w:ascii="Calibri" w:hAnsi="Calibri" w:cs="Calibri"/>
        </w:rPr>
        <w:t xml:space="preserve">Supporting the development of performance and compliance standards for public sector contractors by implementing certification and audit mechanisms to promote sustainable timber </w:t>
      </w:r>
      <w:proofErr w:type="gramStart"/>
      <w:r w:rsidRPr="00D719AB">
        <w:rPr>
          <w:rFonts w:ascii="Calibri" w:hAnsi="Calibri" w:cs="Calibri"/>
        </w:rPr>
        <w:t>sourcing;</w:t>
      </w:r>
      <w:proofErr w:type="gramEnd"/>
    </w:p>
    <w:p w14:paraId="4DA362D5" w14:textId="77777777" w:rsidR="001816D3" w:rsidRPr="00D719AB" w:rsidRDefault="001816D3" w:rsidP="00A96F70">
      <w:pPr>
        <w:pStyle w:val="ListParagraph"/>
        <w:numPr>
          <w:ilvl w:val="0"/>
          <w:numId w:val="99"/>
        </w:numPr>
        <w:spacing w:line="278" w:lineRule="auto"/>
        <w:jc w:val="both"/>
        <w:rPr>
          <w:rFonts w:ascii="Calibri" w:hAnsi="Calibri" w:cs="Calibri"/>
        </w:rPr>
      </w:pPr>
      <w:r w:rsidRPr="00D719AB">
        <w:rPr>
          <w:rFonts w:ascii="Calibri" w:hAnsi="Calibri" w:cs="Calibri"/>
        </w:rPr>
        <w:t xml:space="preserve">Conducting market studies and enhancing market information on timber production and sales, improving access to foreign investment, and facilitating entry into the European Union single </w:t>
      </w:r>
      <w:proofErr w:type="gramStart"/>
      <w:r w:rsidRPr="00D719AB">
        <w:rPr>
          <w:rFonts w:ascii="Calibri" w:hAnsi="Calibri" w:cs="Calibri"/>
        </w:rPr>
        <w:t>market;</w:t>
      </w:r>
      <w:proofErr w:type="gramEnd"/>
    </w:p>
    <w:p w14:paraId="101367FD" w14:textId="77777777" w:rsidR="001816D3" w:rsidRPr="00D719AB" w:rsidRDefault="001816D3" w:rsidP="00A96F70">
      <w:pPr>
        <w:pStyle w:val="ListParagraph"/>
        <w:numPr>
          <w:ilvl w:val="0"/>
          <w:numId w:val="99"/>
        </w:numPr>
        <w:spacing w:line="278" w:lineRule="auto"/>
        <w:jc w:val="both"/>
        <w:rPr>
          <w:rFonts w:ascii="Calibri" w:hAnsi="Calibri" w:cs="Calibri"/>
        </w:rPr>
      </w:pPr>
      <w:r w:rsidRPr="00D719AB">
        <w:rPr>
          <w:rFonts w:ascii="Calibri" w:hAnsi="Calibri" w:cs="Calibri"/>
        </w:rPr>
        <w:t>Developing protocols and procedures for reinforcing law enforcement and regulatory oversight to combat illegal logging, through measures such as expanding legal access to timber and fuelwood, improving supervision and documentation of authorized removals, thereby increasing the frequency and effectiveness of forest inspections.</w:t>
      </w:r>
    </w:p>
    <w:p w14:paraId="538909E2" w14:textId="77777777" w:rsidR="001816D3" w:rsidRPr="00D719AB" w:rsidRDefault="001816D3" w:rsidP="001816D3">
      <w:pPr>
        <w:jc w:val="both"/>
        <w:rPr>
          <w:rFonts w:ascii="Calibri" w:hAnsi="Calibri" w:cs="Calibri"/>
        </w:rPr>
      </w:pPr>
      <w:r w:rsidRPr="00D719AB">
        <w:rPr>
          <w:rFonts w:ascii="Calibri" w:hAnsi="Calibri" w:cs="Calibri"/>
        </w:rPr>
        <w:t>Subcomponent 1.2: Modernizing Forest Resources measurement and Traceability ($3.5M). This subcomponent will focus on improving systems that measure forest resources and forest carbon, as well as those that establish a chain of custody for forest products. Improving the supply of information will help forest management decisions, in turn ensuring a more predictable, transparent, and legal timber supply. Activities envisioned under this subcomponent are:</w:t>
      </w:r>
    </w:p>
    <w:p w14:paraId="4B4D0D0D" w14:textId="77777777" w:rsidR="001816D3" w:rsidRPr="00D719AB" w:rsidRDefault="001816D3" w:rsidP="00A96F70">
      <w:pPr>
        <w:pStyle w:val="ListParagraph"/>
        <w:numPr>
          <w:ilvl w:val="0"/>
          <w:numId w:val="100"/>
        </w:numPr>
        <w:spacing w:line="278" w:lineRule="auto"/>
        <w:jc w:val="both"/>
        <w:rPr>
          <w:rFonts w:ascii="Calibri" w:hAnsi="Calibri" w:cs="Calibri"/>
        </w:rPr>
      </w:pPr>
      <w:r w:rsidRPr="00D719AB">
        <w:rPr>
          <w:rFonts w:ascii="Calibri" w:hAnsi="Calibri" w:cs="Calibri"/>
        </w:rPr>
        <w:t>Update the Forest Management Information System (FMIS), including the integration of Geographic Information System (GIS) data sets. This enhancement will be based on the Terms of Reference (TOR) developed with financial support from the European Union.</w:t>
      </w:r>
    </w:p>
    <w:p w14:paraId="65FA7F6A" w14:textId="77777777" w:rsidR="001816D3" w:rsidRPr="00D719AB" w:rsidRDefault="001816D3" w:rsidP="00A96F70">
      <w:pPr>
        <w:pStyle w:val="ListParagraph"/>
        <w:numPr>
          <w:ilvl w:val="0"/>
          <w:numId w:val="100"/>
        </w:numPr>
        <w:spacing w:line="278" w:lineRule="auto"/>
        <w:jc w:val="both"/>
        <w:rPr>
          <w:rFonts w:ascii="Calibri" w:hAnsi="Calibri" w:cs="Calibri"/>
        </w:rPr>
      </w:pPr>
      <w:r w:rsidRPr="00D719AB">
        <w:rPr>
          <w:rFonts w:ascii="Calibri" w:hAnsi="Calibri" w:cs="Calibri"/>
        </w:rPr>
        <w:t>Updating the design of the National Forest Inventory (NFI) to improve the assessment of the quantity and quality of current forest resources and carbon stocks, enabling more effective updates to forest management plans (FMPs).</w:t>
      </w:r>
    </w:p>
    <w:p w14:paraId="55F70197" w14:textId="77777777" w:rsidR="001816D3" w:rsidRPr="00D719AB" w:rsidRDefault="001816D3" w:rsidP="00A96F70">
      <w:pPr>
        <w:pStyle w:val="ListParagraph"/>
        <w:numPr>
          <w:ilvl w:val="0"/>
          <w:numId w:val="100"/>
        </w:numPr>
        <w:spacing w:line="278" w:lineRule="auto"/>
        <w:jc w:val="both"/>
        <w:rPr>
          <w:rFonts w:ascii="Calibri" w:hAnsi="Calibri" w:cs="Calibri"/>
        </w:rPr>
      </w:pPr>
      <w:r w:rsidRPr="00D719AB">
        <w:rPr>
          <w:rFonts w:ascii="Calibri" w:hAnsi="Calibri" w:cs="Calibri"/>
        </w:rPr>
        <w:t>Upgrading the existing timber valuation system by enhancing the Decision Support System (DSS), which will provide more accurate estimates of the volume, number, and diameter class breakdown of log assortments that can be harvested from standing timber lots.</w:t>
      </w:r>
    </w:p>
    <w:p w14:paraId="0004CFE8" w14:textId="77777777" w:rsidR="001816D3" w:rsidRPr="00D719AB" w:rsidRDefault="001816D3" w:rsidP="00A96F70">
      <w:pPr>
        <w:pStyle w:val="ListParagraph"/>
        <w:numPr>
          <w:ilvl w:val="0"/>
          <w:numId w:val="100"/>
        </w:numPr>
        <w:spacing w:line="278" w:lineRule="auto"/>
        <w:jc w:val="both"/>
        <w:rPr>
          <w:rFonts w:ascii="Calibri" w:hAnsi="Calibri" w:cs="Calibri"/>
        </w:rPr>
      </w:pPr>
      <w:r w:rsidRPr="00D719AB">
        <w:rPr>
          <w:rFonts w:ascii="Calibri" w:hAnsi="Calibri" w:cs="Calibri"/>
        </w:rPr>
        <w:t>Supporting the establishment of an Electronic Timber Tracking System (ETTS) to improve traceability and transparency throughout the timber supply chain by developing the system, providing complementary technical assistance and procuring necessary equipment to make it operational.</w:t>
      </w:r>
    </w:p>
    <w:p w14:paraId="53A8A6C9" w14:textId="77777777" w:rsidR="001816D3" w:rsidRPr="00D719AB" w:rsidRDefault="001816D3" w:rsidP="00A96F70">
      <w:pPr>
        <w:pStyle w:val="ListParagraph"/>
        <w:numPr>
          <w:ilvl w:val="0"/>
          <w:numId w:val="100"/>
        </w:numPr>
        <w:spacing w:line="278" w:lineRule="auto"/>
        <w:jc w:val="both"/>
        <w:rPr>
          <w:rFonts w:ascii="Calibri" w:hAnsi="Calibri" w:cs="Calibri"/>
        </w:rPr>
      </w:pPr>
      <w:r w:rsidRPr="00D719AB">
        <w:rPr>
          <w:rFonts w:ascii="Calibri" w:hAnsi="Calibri" w:cs="Calibri"/>
        </w:rPr>
        <w:lastRenderedPageBreak/>
        <w:t>Updating the measuring, reporting, and verification (MRV) system to better track forest sector emissions and carbon sequestration, supporting compliance with national and international reporting requirements.</w:t>
      </w:r>
    </w:p>
    <w:p w14:paraId="08134D02" w14:textId="77777777" w:rsidR="001816D3" w:rsidRPr="00D719AB" w:rsidRDefault="001816D3" w:rsidP="00A96F70">
      <w:pPr>
        <w:pStyle w:val="ListParagraph"/>
        <w:numPr>
          <w:ilvl w:val="0"/>
          <w:numId w:val="100"/>
        </w:numPr>
        <w:spacing w:line="278" w:lineRule="auto"/>
        <w:jc w:val="both"/>
        <w:rPr>
          <w:rFonts w:ascii="Calibri" w:hAnsi="Calibri" w:cs="Calibri"/>
        </w:rPr>
      </w:pPr>
      <w:r w:rsidRPr="00D719AB">
        <w:rPr>
          <w:rFonts w:ascii="Calibri" w:hAnsi="Calibri" w:cs="Calibri"/>
        </w:rPr>
        <w:t>Expanding the collection, analysis, and reporting of official forestry statistics. This will be implemented in partnership with MONSTAT, focusing on two main areas: (a) automating the data collection, analysis, and publication processes, and (b) building MONSTAT’s capacity through knowledge exchange programs and the procurement of essential materials.</w:t>
      </w:r>
    </w:p>
    <w:p w14:paraId="677DFAD9" w14:textId="77777777" w:rsidR="001816D3" w:rsidRPr="00D719AB" w:rsidRDefault="001816D3" w:rsidP="00A96F70">
      <w:pPr>
        <w:pStyle w:val="ListParagraph"/>
        <w:numPr>
          <w:ilvl w:val="0"/>
          <w:numId w:val="100"/>
        </w:numPr>
        <w:spacing w:line="278" w:lineRule="auto"/>
        <w:jc w:val="both"/>
        <w:rPr>
          <w:rFonts w:ascii="Calibri" w:hAnsi="Calibri" w:cs="Calibri"/>
        </w:rPr>
      </w:pPr>
      <w:r w:rsidRPr="00D719AB">
        <w:rPr>
          <w:rFonts w:ascii="Calibri" w:hAnsi="Calibri" w:cs="Calibri"/>
        </w:rPr>
        <w:t>Establishing a comprehensive, one-stop, web-based portal to provide access to data from the FMIS, including NFI results, DSS outputs, ETTS, MRV, and statistical reports, ensuring transparency and ease of access for stakeholders.</w:t>
      </w:r>
    </w:p>
    <w:p w14:paraId="670D4EB7" w14:textId="77777777" w:rsidR="001816D3" w:rsidRPr="00D719AB" w:rsidRDefault="001816D3" w:rsidP="001816D3">
      <w:pPr>
        <w:jc w:val="both"/>
        <w:rPr>
          <w:rFonts w:ascii="Calibri" w:hAnsi="Calibri" w:cs="Calibri"/>
        </w:rPr>
      </w:pPr>
      <w:r w:rsidRPr="00D719AB">
        <w:rPr>
          <w:rFonts w:ascii="Calibri" w:hAnsi="Calibri" w:cs="Calibri"/>
        </w:rPr>
        <w:t>Subcomponent 1.3: Supporting the Operationalization of the State-Owned Enterprise (SOE) ($1.0M). To ensure robust governance and efficient operation of the SOE envisioned by the new Forest Law, this subcomponent will support the development of comprehensive governance and management systems, as well as operational mechanisms, to effectively guide the functions and responsibilities of the new SOE. Two primary activities are planned under this subcomponent:</w:t>
      </w:r>
      <w:r w:rsidRPr="00D719AB">
        <w:rPr>
          <w:rFonts w:ascii="Calibri" w:hAnsi="Calibri" w:cs="Calibri"/>
        </w:rPr>
        <w:tab/>
      </w:r>
    </w:p>
    <w:p w14:paraId="0491B44D" w14:textId="77777777" w:rsidR="001816D3" w:rsidRPr="00D719AB" w:rsidRDefault="001816D3" w:rsidP="00A96F70">
      <w:pPr>
        <w:pStyle w:val="ListParagraph"/>
        <w:numPr>
          <w:ilvl w:val="0"/>
          <w:numId w:val="101"/>
        </w:numPr>
        <w:spacing w:line="278" w:lineRule="auto"/>
        <w:jc w:val="both"/>
        <w:rPr>
          <w:rFonts w:ascii="Calibri" w:hAnsi="Calibri" w:cs="Calibri"/>
        </w:rPr>
      </w:pPr>
      <w:r w:rsidRPr="00D719AB">
        <w:rPr>
          <w:rFonts w:ascii="Calibri" w:hAnsi="Calibri" w:cs="Calibri"/>
        </w:rPr>
        <w:t>Supporting the preparation and implementation of a comprehensive business plan, corporate charter, and financing strategy for the SOE to ensure its effective operation from inception through to commercial viability. Given the initial delays in establishment, this support will follow a phased approach—beginning with the development of necessary legal frameworks, followed by the support to establishing the organizational structures and associated financial planning. This will be followed by the rollout of forest operations and recruitment of staff, ultimately leading to the SOE's direct management of wood sales.</w:t>
      </w:r>
    </w:p>
    <w:p w14:paraId="64BE9E13" w14:textId="77777777" w:rsidR="001816D3" w:rsidRPr="00D719AB" w:rsidRDefault="001816D3" w:rsidP="00A96F70">
      <w:pPr>
        <w:pStyle w:val="ListParagraph"/>
        <w:numPr>
          <w:ilvl w:val="0"/>
          <w:numId w:val="101"/>
        </w:numPr>
        <w:spacing w:line="278" w:lineRule="auto"/>
        <w:jc w:val="both"/>
        <w:rPr>
          <w:rFonts w:ascii="Calibri" w:hAnsi="Calibri" w:cs="Calibri"/>
        </w:rPr>
      </w:pPr>
      <w:r w:rsidRPr="00D719AB">
        <w:rPr>
          <w:rFonts w:ascii="Calibri" w:hAnsi="Calibri" w:cs="Calibri"/>
        </w:rPr>
        <w:t xml:space="preserve">Facilitating the development of competitive, transparent, and equitable forest product sales mechanisms. This activity includes support </w:t>
      </w:r>
      <w:proofErr w:type="gramStart"/>
      <w:r w:rsidRPr="00D719AB">
        <w:rPr>
          <w:rFonts w:ascii="Calibri" w:hAnsi="Calibri" w:cs="Calibri"/>
        </w:rPr>
        <w:t>to</w:t>
      </w:r>
      <w:proofErr w:type="gramEnd"/>
      <w:r w:rsidRPr="00D719AB">
        <w:rPr>
          <w:rFonts w:ascii="Calibri" w:hAnsi="Calibri" w:cs="Calibri"/>
        </w:rPr>
        <w:t xml:space="preserve"> the development of methodologies that will inform the Government decisions and procedures that govern timber sales, with a strong emphasis on open and competitive bidding processes. Additionally, the integration of an online timber commodity auction system will be prioritized to enhance market efficiency and transparency.</w:t>
      </w:r>
    </w:p>
    <w:p w14:paraId="7FC33044" w14:textId="77777777" w:rsidR="001816D3" w:rsidRPr="00D719AB" w:rsidRDefault="001816D3" w:rsidP="001816D3">
      <w:pPr>
        <w:jc w:val="both"/>
        <w:rPr>
          <w:rFonts w:ascii="Calibri" w:hAnsi="Calibri" w:cs="Calibri"/>
        </w:rPr>
      </w:pPr>
      <w:r w:rsidRPr="00D719AB">
        <w:rPr>
          <w:rFonts w:ascii="Calibri" w:hAnsi="Calibri" w:cs="Calibri"/>
        </w:rPr>
        <w:t xml:space="preserve">Component 2: Advancing Sustainable Forest Management and Climate Resilience against wildfires (estimated US$7.5 million, or </w:t>
      </w:r>
      <w:proofErr w:type="gramStart"/>
      <w:r w:rsidRPr="00D719AB">
        <w:rPr>
          <w:rFonts w:ascii="Calibri" w:hAnsi="Calibri" w:cs="Calibri"/>
        </w:rPr>
        <w:t>37.5  percent</w:t>
      </w:r>
      <w:proofErr w:type="gramEnd"/>
      <w:r w:rsidRPr="00D719AB">
        <w:rPr>
          <w:rFonts w:ascii="Calibri" w:hAnsi="Calibri" w:cs="Calibri"/>
        </w:rPr>
        <w:t xml:space="preserve"> of total project cost)</w:t>
      </w:r>
    </w:p>
    <w:p w14:paraId="7E1F9A15" w14:textId="77777777" w:rsidR="001816D3" w:rsidRPr="00D719AB" w:rsidRDefault="001816D3" w:rsidP="001816D3">
      <w:pPr>
        <w:jc w:val="both"/>
        <w:rPr>
          <w:rFonts w:ascii="Calibri" w:hAnsi="Calibri" w:cs="Calibri"/>
        </w:rPr>
      </w:pPr>
      <w:r w:rsidRPr="00D719AB">
        <w:rPr>
          <w:rFonts w:ascii="Calibri" w:hAnsi="Calibri" w:cs="Calibri"/>
        </w:rPr>
        <w:t>The main objectives under this component include advancing the use of SFM principles in Montenegro's forests—both public and private—and enhancing practices for mitigating and managing climate change exacerbated forest fires risks. By doing so, the component aims to ensure a reliable and sustainable supply of raw materials to wood processing firms, while maintaining carbon stocks at targeted levels.</w:t>
      </w:r>
    </w:p>
    <w:p w14:paraId="1D6721B9" w14:textId="77777777" w:rsidR="001816D3" w:rsidRPr="00D719AB" w:rsidRDefault="001816D3" w:rsidP="001816D3">
      <w:pPr>
        <w:jc w:val="both"/>
        <w:rPr>
          <w:rFonts w:ascii="Calibri" w:hAnsi="Calibri" w:cs="Calibri"/>
        </w:rPr>
      </w:pPr>
      <w:r w:rsidRPr="00D719AB">
        <w:rPr>
          <w:rFonts w:ascii="Calibri" w:hAnsi="Calibri" w:cs="Calibri"/>
        </w:rPr>
        <w:t xml:space="preserve">Subcomponent 2.1: Advancing Adoption of SFM Practices ($2.5M). This subcomponent aims to enhance overall forest maintenance practices, strengthen forest climate resilience, and promote biodiversity in selected areas. The activities emphasize the mandatory adoption of SFM practices by public forests and </w:t>
      </w:r>
      <w:proofErr w:type="gramStart"/>
      <w:r w:rsidRPr="00D719AB">
        <w:rPr>
          <w:rFonts w:ascii="Calibri" w:hAnsi="Calibri" w:cs="Calibri"/>
        </w:rPr>
        <w:t>encourages</w:t>
      </w:r>
      <w:proofErr w:type="gramEnd"/>
      <w:r w:rsidRPr="00D719AB">
        <w:rPr>
          <w:rFonts w:ascii="Calibri" w:hAnsi="Calibri" w:cs="Calibri"/>
        </w:rPr>
        <w:t xml:space="preserve"> the uptake of these practices in private forests through targeted technical and financial assistance. In addition, the subcomponent will advance the development and implementation of forest management certification standards—such as FSC and PEFC—which are currently absent in Montenegro. The interventions under this sub-component will include: </w:t>
      </w:r>
    </w:p>
    <w:p w14:paraId="1885870F" w14:textId="0B76C7EA" w:rsidR="001816D3" w:rsidRPr="00D719AB" w:rsidRDefault="001816D3" w:rsidP="00A96F70">
      <w:pPr>
        <w:pStyle w:val="ListParagraph"/>
        <w:numPr>
          <w:ilvl w:val="0"/>
          <w:numId w:val="102"/>
        </w:numPr>
        <w:spacing w:line="278" w:lineRule="auto"/>
        <w:jc w:val="both"/>
        <w:rPr>
          <w:rFonts w:ascii="Calibri" w:hAnsi="Calibri" w:cs="Calibri"/>
        </w:rPr>
      </w:pPr>
      <w:r w:rsidRPr="00D719AB">
        <w:rPr>
          <w:rFonts w:ascii="Calibri" w:hAnsi="Calibri" w:cs="Calibri"/>
        </w:rPr>
        <w:lastRenderedPageBreak/>
        <w:t xml:space="preserve">Supporting practical forest management activities regeneration felling, selective thinning, intermediate </w:t>
      </w:r>
      <w:proofErr w:type="gramStart"/>
      <w:r w:rsidRPr="00D719AB">
        <w:rPr>
          <w:rFonts w:ascii="Calibri" w:hAnsi="Calibri" w:cs="Calibri"/>
        </w:rPr>
        <w:t>silviculture</w:t>
      </w:r>
      <w:proofErr w:type="gramEnd"/>
      <w:r w:rsidRPr="00D719AB">
        <w:rPr>
          <w:rFonts w:ascii="Calibri" w:hAnsi="Calibri" w:cs="Calibri"/>
        </w:rPr>
        <w:t xml:space="preserve"> (such as systematic thinning), modern</w:t>
      </w:r>
      <w:r w:rsidR="00DB1079" w:rsidRPr="00D719AB">
        <w:rPr>
          <w:rFonts w:ascii="Calibri" w:hAnsi="Calibri" w:cs="Calibri"/>
        </w:rPr>
        <w:t>i</w:t>
      </w:r>
      <w:r w:rsidRPr="00D719AB">
        <w:rPr>
          <w:rFonts w:ascii="Calibri" w:hAnsi="Calibri" w:cs="Calibri"/>
        </w:rPr>
        <w:t>zing seedlings and human-assisted natural forest regeneration from seeds or coppice, as appropriate and in alignment with approved forest management plans. These activities will be implemented in targeted areas with the objective of enhancing forest maintenance practices, increasing forest resilience, and promoting biodiversity.</w:t>
      </w:r>
    </w:p>
    <w:p w14:paraId="559AFD8D" w14:textId="77777777" w:rsidR="001816D3" w:rsidRPr="00D719AB" w:rsidRDefault="001816D3" w:rsidP="00A96F70">
      <w:pPr>
        <w:pStyle w:val="ListParagraph"/>
        <w:numPr>
          <w:ilvl w:val="0"/>
          <w:numId w:val="102"/>
        </w:numPr>
        <w:spacing w:line="278" w:lineRule="auto"/>
        <w:jc w:val="both"/>
        <w:rPr>
          <w:rFonts w:ascii="Calibri" w:hAnsi="Calibri" w:cs="Calibri"/>
        </w:rPr>
      </w:pPr>
      <w:r w:rsidRPr="00D719AB">
        <w:rPr>
          <w:rFonts w:ascii="Calibri" w:hAnsi="Calibri" w:cs="Calibri"/>
        </w:rPr>
        <w:t>Increasing awareness among private forest owners and improving harvesting plans for selected privately owned forests, particularly where a Forest Management Plan (FMP) is required for holdings exceeding 5 hectares, to ensure compliance with SFM principles under the new Law on Forests. Ongoing support will be provided to private forest owners to help them prepare management plans, apply for felling licenses, and carry out harvesting and silvicultural interventions in a more sustainable manner. This technical assistance will be delivered primarily through a strengthened forest extension service, which will help the Forest Administration enhance.</w:t>
      </w:r>
    </w:p>
    <w:p w14:paraId="35FDDF6B" w14:textId="77777777" w:rsidR="001816D3" w:rsidRPr="00D719AB" w:rsidRDefault="001816D3" w:rsidP="00A96F70">
      <w:pPr>
        <w:pStyle w:val="ListParagraph"/>
        <w:numPr>
          <w:ilvl w:val="0"/>
          <w:numId w:val="102"/>
        </w:numPr>
        <w:spacing w:line="278" w:lineRule="auto"/>
        <w:jc w:val="both"/>
        <w:rPr>
          <w:rFonts w:ascii="Calibri" w:hAnsi="Calibri" w:cs="Calibri"/>
        </w:rPr>
      </w:pPr>
      <w:r w:rsidRPr="00D719AB">
        <w:rPr>
          <w:rFonts w:ascii="Calibri" w:hAnsi="Calibri" w:cs="Calibri"/>
        </w:rPr>
        <w:t>Providing technical and financial assistance to advance and implement FSC and PEFC certification schemes. Key activities will include conducting baseline assessments to identify gaps in current forest management practices, facilitating audits by accredited certification bodies, and supporting forest enterprises throughout the certification process to ensure alignment with international standards.</w:t>
      </w:r>
    </w:p>
    <w:p w14:paraId="6770D380" w14:textId="77777777" w:rsidR="001816D3" w:rsidRPr="00D719AB" w:rsidRDefault="001816D3" w:rsidP="001816D3">
      <w:pPr>
        <w:jc w:val="both"/>
        <w:rPr>
          <w:rFonts w:ascii="Calibri" w:hAnsi="Calibri" w:cs="Calibri"/>
        </w:rPr>
      </w:pPr>
      <w:r w:rsidRPr="00D719AB">
        <w:rPr>
          <w:rFonts w:ascii="Calibri" w:hAnsi="Calibri" w:cs="Calibri"/>
        </w:rPr>
        <w:t xml:space="preserve">Subcomponent 2.2: Promoting Forest Fire Resilience ($2.0M). This subcomponent will support investments aimed at enhancing the climate resilience of Montenegro’s forests and reducing the risk of wildfire through fire prevention measures, enhancement of local detection system, community participation, support for repressive measures (fire suppression) and support for restoration of selected forest land degraded by wildfire. The expected outcomes will include improved fire protection areas and buffer zones, improved silvicultural and enhanced fuel load management practices, and the adoption of new technologies and practices. The interventions under this subcomponent will include wildfire prevention, preparedness, response and recovery activities: </w:t>
      </w:r>
    </w:p>
    <w:p w14:paraId="6E6EC836" w14:textId="77777777" w:rsidR="001816D3" w:rsidRPr="00D719AB" w:rsidRDefault="001816D3" w:rsidP="00A96F70">
      <w:pPr>
        <w:pStyle w:val="ListParagraph"/>
        <w:numPr>
          <w:ilvl w:val="0"/>
          <w:numId w:val="103"/>
        </w:numPr>
        <w:spacing w:line="278" w:lineRule="auto"/>
        <w:jc w:val="both"/>
        <w:rPr>
          <w:rFonts w:ascii="Calibri" w:hAnsi="Calibri" w:cs="Calibri"/>
        </w:rPr>
      </w:pPr>
      <w:r w:rsidRPr="00D719AB">
        <w:rPr>
          <w:rFonts w:ascii="Calibri" w:hAnsi="Calibri" w:cs="Calibri"/>
        </w:rPr>
        <w:t xml:space="preserve">Improving fire prevention measures such as (a) Increasing awareness and preparedness of  communities to better manage the landscape to reduce the risk of ignition sources and improving local detection and response, (b) Maintaining fire protection areas (through clearing land from forest vegetation), cultivating mineralized strips on the boundary between agricultural and forests, creating buffer zones with forest fire resistant species (such as cultivation of broadleaved and mixed stands) between forest areas, silvicultural interventions, fuel load management interventions (such as thinning, grazing, controlled burning etc.); (c)Supporting the development of fire protection infrastructure including support for the construction of new and maintenance of existing firebreaks and barriers, construction of water reservoirs in high-risk areas, modernization of warehouses and storage facilities for firefighting equipment already in place, improving firebreaks and boundary lines (addressing the edges of roads and transition points of electrical communication lines). </w:t>
      </w:r>
    </w:p>
    <w:p w14:paraId="2B03C358" w14:textId="77777777" w:rsidR="001816D3" w:rsidRPr="00D719AB" w:rsidRDefault="001816D3" w:rsidP="00A96F70">
      <w:pPr>
        <w:pStyle w:val="ListParagraph"/>
        <w:numPr>
          <w:ilvl w:val="0"/>
          <w:numId w:val="103"/>
        </w:numPr>
        <w:spacing w:line="278" w:lineRule="auto"/>
        <w:jc w:val="both"/>
        <w:rPr>
          <w:rFonts w:ascii="Calibri" w:hAnsi="Calibri" w:cs="Calibri"/>
        </w:rPr>
      </w:pPr>
      <w:r w:rsidRPr="00D719AB">
        <w:rPr>
          <w:rFonts w:ascii="Calibri" w:hAnsi="Calibri" w:cs="Calibri"/>
        </w:rPr>
        <w:t xml:space="preserve">Strengthening preparedness activities at the local level through (a) Development and updating of local Integrated Forest Fire Management Plans and preparation of detailed plans for forest </w:t>
      </w:r>
      <w:r w:rsidRPr="00D719AB">
        <w:rPr>
          <w:rFonts w:ascii="Calibri" w:hAnsi="Calibri" w:cs="Calibri"/>
        </w:rPr>
        <w:lastRenderedPageBreak/>
        <w:t>management units, including incorporating  data on climate change(i.e. changing precipitation patterns, frequency of forest fires), areas, forest types, degree of vulnerability, and potential fire types; (b) Preparation and digitalization of fire protection maps showing roads, water reservoirs, telecommunication and power lines, observation points, tourist zones, and equipment warehouses, (c). Technical assistance aimed at strengthening the local detection system including through developing recommendations for enhanced  forest fire danger rating and the local forest fire detection systems through network of fire towers, local community spotters, remote sensing (drones), (d)  Supporting Resource Inventory and Maintenance  through procurement of equipment for direct and indirect firefighting, procurement of new vehicles and specialized firefighting equipment, and upgrading and increasing the location of vehicles and machinery.</w:t>
      </w:r>
    </w:p>
    <w:p w14:paraId="4A69C708" w14:textId="77777777" w:rsidR="001816D3" w:rsidRPr="00D719AB" w:rsidRDefault="001816D3" w:rsidP="00A96F70">
      <w:pPr>
        <w:pStyle w:val="ListParagraph"/>
        <w:numPr>
          <w:ilvl w:val="0"/>
          <w:numId w:val="103"/>
        </w:numPr>
        <w:spacing w:line="278" w:lineRule="auto"/>
        <w:jc w:val="both"/>
        <w:rPr>
          <w:rFonts w:ascii="Calibri" w:hAnsi="Calibri" w:cs="Calibri"/>
        </w:rPr>
      </w:pPr>
      <w:r w:rsidRPr="00D719AB">
        <w:rPr>
          <w:rFonts w:ascii="Calibri" w:hAnsi="Calibri" w:cs="Calibri"/>
        </w:rPr>
        <w:t>Strengthening the operational readiness and system responses and fire suppression that includes (a) Modernizing surveillance and detection approaches to reduce the detection time for forest fires through maintenance of unmanned watchtowers, (b) Enhancing communications and dispatching systems to reduce first response time through creation and maintenance of databases on available personnel and technical resources, replacement of old equipment and the establishment of a Digital Radio Communication System, establishment and marking of permanent water supply points and development of capacities to implement these interventions; (c)  Improving the response system for forest fires at the local level including training of Forest Administration and SOE staff and community firefighting teams, provision of suitable hand tools (e.g., rakes, mattocks, beaters, leaf blowers, knapsack sprayers, etc. and protective clothing, as well provision of key equipment for mobile firefighting teams)Supporting rehabilitation and restoration of existing burned areas including support for the preparation of rehabilitation plans (mandatory under the new Forest Law) and implementation of activities for the restoration of forest areas affected by fires, and support for the improvement of existing monitoring and analysis of fire causes with the aim of improving future and reducing fire risks. This activity will also include restoration of selected forest land degraded by wildfire using appropriate techniques to increase resilience to climate change and other stressors (e.g. pests), as well as to increase biodiversity and ecosystem services post-fire (e.g., flood protection, soil erosion, etc.).</w:t>
      </w:r>
    </w:p>
    <w:p w14:paraId="5705635C" w14:textId="77777777" w:rsidR="00667CE6" w:rsidRPr="00D719AB" w:rsidRDefault="00667CE6" w:rsidP="00A96F70">
      <w:pPr>
        <w:pStyle w:val="ListParagraph"/>
        <w:numPr>
          <w:ilvl w:val="0"/>
          <w:numId w:val="103"/>
        </w:numPr>
        <w:spacing w:line="278" w:lineRule="auto"/>
        <w:jc w:val="both"/>
        <w:rPr>
          <w:rFonts w:ascii="Calibri" w:hAnsi="Calibri" w:cs="Calibri"/>
        </w:rPr>
      </w:pPr>
      <w:r w:rsidRPr="00D719AB">
        <w:rPr>
          <w:rFonts w:ascii="Calibri" w:hAnsi="Calibri" w:cs="Calibri"/>
        </w:rPr>
        <w:t>v.</w:t>
      </w:r>
      <w:r w:rsidRPr="00D719AB">
        <w:rPr>
          <w:rFonts w:ascii="Calibri" w:hAnsi="Calibri" w:cs="Calibri"/>
        </w:rPr>
        <w:tab/>
        <w:t>Supporting the rehabilitation/construction of the forest road network to improve access for forest fire management, operational forestry activities, and recreational use. The activity will focus on selected municipalities, prioritizing the rehabilitation of existing forest roads to optimize resources and maximize impact. Proven construction and renovation rates will be leveraged to ensure that the project remains on schedule and delivers measurable results within the planned timeframe. The selection of target municipalities will be guided by a combination of factors: the current value of forest accessibility, the physical condition of existing roads, and the wildfire index rating for each area.</w:t>
      </w:r>
    </w:p>
    <w:p w14:paraId="04C19804" w14:textId="77777777" w:rsidR="001816D3" w:rsidRPr="00D719AB" w:rsidRDefault="001816D3" w:rsidP="001816D3">
      <w:pPr>
        <w:rPr>
          <w:rFonts w:ascii="Calibri" w:hAnsi="Calibri" w:cs="Calibri"/>
        </w:rPr>
      </w:pPr>
      <w:r w:rsidRPr="00D719AB">
        <w:rPr>
          <w:rFonts w:ascii="Calibri" w:hAnsi="Calibri" w:cs="Calibri"/>
        </w:rPr>
        <w:t>Component 3: Improving Forestry Sector Competitiveness (estimated US$, or xxx percent of total cost)</w:t>
      </w:r>
    </w:p>
    <w:p w14:paraId="11F191E5" w14:textId="77777777" w:rsidR="001816D3" w:rsidRPr="00D719AB" w:rsidRDefault="001816D3" w:rsidP="001816D3">
      <w:pPr>
        <w:jc w:val="both"/>
        <w:rPr>
          <w:rFonts w:ascii="Calibri" w:hAnsi="Calibri" w:cs="Calibri"/>
        </w:rPr>
      </w:pPr>
      <w:r w:rsidRPr="00D719AB">
        <w:rPr>
          <w:rFonts w:ascii="Calibri" w:hAnsi="Calibri" w:cs="Calibri"/>
        </w:rPr>
        <w:t xml:space="preserve">The objective of this component is to strengthen the competitiveness and sustainability of Montenegro’s forest industry by building the productive, technological, and human capacities of enterprises, promoting certification and standardization, and supporting modernization and innovation across the sector. The component will pursue three complementary lines of action. First, it seeks to enhance the skills base and </w:t>
      </w:r>
      <w:r w:rsidRPr="00D719AB">
        <w:rPr>
          <w:rFonts w:ascii="Calibri" w:hAnsi="Calibri" w:cs="Calibri"/>
        </w:rPr>
        <w:lastRenderedPageBreak/>
        <w:t xml:space="preserve">workforce quality through targeted training, professional education, and practical learning programs to address key labor market and skills gaps in the </w:t>
      </w:r>
      <w:proofErr w:type="gramStart"/>
      <w:r w:rsidRPr="00D719AB">
        <w:rPr>
          <w:rFonts w:ascii="Calibri" w:hAnsi="Calibri" w:cs="Calibri"/>
        </w:rPr>
        <w:t>sector .</w:t>
      </w:r>
      <w:proofErr w:type="gramEnd"/>
      <w:r w:rsidRPr="00D719AB">
        <w:rPr>
          <w:rFonts w:ascii="Calibri" w:hAnsi="Calibri" w:cs="Calibri"/>
        </w:rPr>
        <w:t xml:space="preserve"> Second, it will improve the competitiveness of small businesses in the wood </w:t>
      </w:r>
      <w:proofErr w:type="gramStart"/>
      <w:r w:rsidRPr="00D719AB">
        <w:rPr>
          <w:rFonts w:ascii="Calibri" w:hAnsi="Calibri" w:cs="Calibri"/>
        </w:rPr>
        <w:t>processing  industry</w:t>
      </w:r>
      <w:proofErr w:type="gramEnd"/>
      <w:r w:rsidRPr="00D719AB">
        <w:rPr>
          <w:rFonts w:ascii="Calibri" w:hAnsi="Calibri" w:cs="Calibri"/>
        </w:rPr>
        <w:t xml:space="preserve"> in Montenegro through a competitive grant scheme that will enable firms to finance the modernization of production, technology adoption, and upgrade product quality. Third, it aims to promote the adoption of certification and quality assurance systems, enabling firms to meet domestic and international market requirements and improve their export readiness. Collectively, these interventions are expected to expand the scale of operations, improve firm competencies, increase product diversification, and boost workforce capacity—ultimately leading to the creation of better and higher-paying jobs. The activities are closely interconnected; for example, </w:t>
      </w:r>
      <w:proofErr w:type="gramStart"/>
      <w:r w:rsidRPr="00D719AB">
        <w:rPr>
          <w:rFonts w:ascii="Calibri" w:hAnsi="Calibri" w:cs="Calibri"/>
        </w:rPr>
        <w:t>small,</w:t>
      </w:r>
      <w:proofErr w:type="gramEnd"/>
      <w:r w:rsidRPr="00D719AB">
        <w:rPr>
          <w:rFonts w:ascii="Calibri" w:hAnsi="Calibri" w:cs="Calibri"/>
        </w:rPr>
        <w:t xml:space="preserve"> and medium-sized enterprises (SMEs) awarded through the grant scheme will commit to capacity development and extension services. This approach will enable firms to diversify their products, enhance operational efficiency, improve productivity, and adopt novel and innovative practices. By meeting required industry standards and quality benchmarks, participating SMEs will be better positioned to compete in regional and EU markets, thereby increasing the economic contribution to the national economy. </w:t>
      </w:r>
    </w:p>
    <w:p w14:paraId="7B76B9C2" w14:textId="77777777" w:rsidR="001816D3" w:rsidRPr="00D719AB" w:rsidRDefault="001816D3" w:rsidP="001816D3">
      <w:pPr>
        <w:jc w:val="both"/>
        <w:rPr>
          <w:rFonts w:ascii="Calibri" w:hAnsi="Calibri" w:cs="Calibri"/>
        </w:rPr>
      </w:pPr>
      <w:r w:rsidRPr="00D719AB">
        <w:rPr>
          <w:rFonts w:ascii="Calibri" w:hAnsi="Calibri" w:cs="Calibri"/>
        </w:rPr>
        <w:t xml:space="preserve">Subcomponent 3.1: </w:t>
      </w:r>
      <w:proofErr w:type="spellStart"/>
      <w:r w:rsidRPr="00D719AB">
        <w:rPr>
          <w:rFonts w:ascii="Calibri" w:hAnsi="Calibri" w:cs="Calibri"/>
        </w:rPr>
        <w:t>SmartWood</w:t>
      </w:r>
      <w:proofErr w:type="spellEnd"/>
      <w:r w:rsidRPr="00D719AB">
        <w:rPr>
          <w:rFonts w:ascii="Calibri" w:hAnsi="Calibri" w:cs="Calibri"/>
        </w:rPr>
        <w:t xml:space="preserve"> Capacity Program (</w:t>
      </w:r>
      <w:proofErr w:type="spellStart"/>
      <w:r w:rsidRPr="00D719AB">
        <w:rPr>
          <w:rFonts w:ascii="Calibri" w:hAnsi="Calibri" w:cs="Calibri"/>
        </w:rPr>
        <w:t>SmartWood</w:t>
      </w:r>
      <w:proofErr w:type="spellEnd"/>
      <w:r w:rsidRPr="00D719AB">
        <w:rPr>
          <w:rFonts w:ascii="Calibri" w:hAnsi="Calibri" w:cs="Calibri"/>
        </w:rPr>
        <w:t xml:space="preserve">). This sub-component will focus on supporting establishment and operationalization of </w:t>
      </w:r>
      <w:proofErr w:type="spellStart"/>
      <w:r w:rsidRPr="00D719AB">
        <w:rPr>
          <w:rFonts w:ascii="Calibri" w:hAnsi="Calibri" w:cs="Calibri"/>
        </w:rPr>
        <w:t>SmartWood</w:t>
      </w:r>
      <w:proofErr w:type="spellEnd"/>
      <w:r w:rsidRPr="00D719AB">
        <w:rPr>
          <w:rFonts w:ascii="Calibri" w:hAnsi="Calibri" w:cs="Calibri"/>
        </w:rPr>
        <w:t xml:space="preserve"> Capacity Program (</w:t>
      </w:r>
      <w:proofErr w:type="spellStart"/>
      <w:r w:rsidRPr="00D719AB">
        <w:rPr>
          <w:rFonts w:ascii="Calibri" w:hAnsi="Calibri" w:cs="Calibri"/>
        </w:rPr>
        <w:t>SmartWood</w:t>
      </w:r>
      <w:proofErr w:type="spellEnd"/>
      <w:r w:rsidRPr="00D719AB">
        <w:rPr>
          <w:rFonts w:ascii="Calibri" w:hAnsi="Calibri" w:cs="Calibri"/>
        </w:rPr>
        <w:t xml:space="preserve">) that will be dedicated to advancing workforce, innovation, and sustainability in Montenegro’s wood processing industry but also in the forestry sector in general. It will serve as the central mechanism for delivering technical assistance, training, and advisory services to enterprises, particularly those supported under the grant scheme described in Subcomponent 3.2, and for fostering long-term collaboration between academia, industry, and government. </w:t>
      </w:r>
      <w:proofErr w:type="spellStart"/>
      <w:proofErr w:type="gramStart"/>
      <w:r w:rsidRPr="00D719AB">
        <w:rPr>
          <w:rFonts w:ascii="Calibri" w:hAnsi="Calibri" w:cs="Calibri"/>
        </w:rPr>
        <w:t>SmartWood</w:t>
      </w:r>
      <w:proofErr w:type="spellEnd"/>
      <w:r w:rsidRPr="00D719AB">
        <w:rPr>
          <w:rFonts w:ascii="Calibri" w:hAnsi="Calibri" w:cs="Calibri"/>
        </w:rPr>
        <w:t xml:space="preserve">  will</w:t>
      </w:r>
      <w:proofErr w:type="gramEnd"/>
      <w:r w:rsidRPr="00D719AB">
        <w:rPr>
          <w:rFonts w:ascii="Calibri" w:hAnsi="Calibri" w:cs="Calibri"/>
        </w:rPr>
        <w:t xml:space="preserve"> be housed at the Institute of Interdisciplinary and Multidisciplinary at the University of Montenegro ensuring close integration of research, education, and industry practices. </w:t>
      </w:r>
      <w:proofErr w:type="spellStart"/>
      <w:r w:rsidRPr="00D719AB">
        <w:rPr>
          <w:rFonts w:ascii="Calibri" w:hAnsi="Calibri" w:cs="Calibri"/>
        </w:rPr>
        <w:t>SmartWood</w:t>
      </w:r>
      <w:proofErr w:type="spellEnd"/>
      <w:r w:rsidRPr="00D719AB">
        <w:rPr>
          <w:rFonts w:ascii="Calibri" w:hAnsi="Calibri" w:cs="Calibri"/>
        </w:rPr>
        <w:t xml:space="preserve"> will aim at enhancing the capabilities of the labor force, improve quality of products, and promote innovation and sustainability of forest industry in Montenegro. The reach of the </w:t>
      </w:r>
      <w:proofErr w:type="spellStart"/>
      <w:r w:rsidRPr="00D719AB">
        <w:rPr>
          <w:rFonts w:ascii="Calibri" w:hAnsi="Calibri" w:cs="Calibri"/>
        </w:rPr>
        <w:t>SmartWood</w:t>
      </w:r>
      <w:proofErr w:type="spellEnd"/>
      <w:r w:rsidRPr="00D719AB">
        <w:rPr>
          <w:rFonts w:ascii="Calibri" w:hAnsi="Calibri" w:cs="Calibri"/>
        </w:rPr>
        <w:t xml:space="preserve"> program is intended to go beyond the grant recipients under component 3.2 and ensure access to skills and </w:t>
      </w:r>
      <w:proofErr w:type="gramStart"/>
      <w:r w:rsidRPr="00D719AB">
        <w:rPr>
          <w:rFonts w:ascii="Calibri" w:hAnsi="Calibri" w:cs="Calibri"/>
        </w:rPr>
        <w:t>knowledge at</w:t>
      </w:r>
      <w:proofErr w:type="gramEnd"/>
      <w:r w:rsidRPr="00D719AB">
        <w:rPr>
          <w:rFonts w:ascii="Calibri" w:hAnsi="Calibri" w:cs="Calibri"/>
        </w:rPr>
        <w:t xml:space="preserve"> scale. The interventions under this sub-component include: </w:t>
      </w:r>
    </w:p>
    <w:p w14:paraId="14C130D4" w14:textId="77777777" w:rsidR="001816D3" w:rsidRPr="00D719AB" w:rsidRDefault="001816D3" w:rsidP="00A96F70">
      <w:pPr>
        <w:pStyle w:val="ListParagraph"/>
        <w:numPr>
          <w:ilvl w:val="0"/>
          <w:numId w:val="104"/>
        </w:numPr>
        <w:spacing w:line="278" w:lineRule="auto"/>
        <w:jc w:val="both"/>
        <w:rPr>
          <w:rFonts w:ascii="Calibri" w:hAnsi="Calibri" w:cs="Calibri"/>
        </w:rPr>
      </w:pPr>
      <w:r w:rsidRPr="00D719AB">
        <w:rPr>
          <w:rFonts w:ascii="Calibri" w:hAnsi="Calibri" w:cs="Calibri"/>
        </w:rPr>
        <w:t>Capacity and Workforce Development: SMARTWOOD will design and deliver comprehensive training programs tailored to the needs of the wood processing and forestry sectors. Training modules will cover key areas such as modern production techniques, digital transformation, sustainable resource use, certification and quality management, and innovation practices. Special focus will be placed on upskilling workers and managers from SMEs participating in the Grant Scheme under Subcomponent 3.2, ensuring that investments in equipment and processes are complemented by improved human capital. SMARTWOOD will foster partnerships with educational institutions and vocational schools to align curricula with industry needs and promote lifelong learning. In addition, the project will support the establishment of a Forestry Program at the University of Montenegro—a four-year bachelor’s program designed to address the sector’s long-term skills gap. Project assistance will finance the preparation of teaching materials, procurement of limited essential laboratory and field equipment, and the development of applied learning modules to ensure practical and industry-relevant instruction.</w:t>
      </w:r>
    </w:p>
    <w:p w14:paraId="527AF77A" w14:textId="77777777" w:rsidR="001816D3" w:rsidRPr="00D719AB" w:rsidRDefault="001816D3" w:rsidP="00A96F70">
      <w:pPr>
        <w:pStyle w:val="ListParagraph"/>
        <w:numPr>
          <w:ilvl w:val="0"/>
          <w:numId w:val="104"/>
        </w:numPr>
        <w:spacing w:line="278" w:lineRule="auto"/>
        <w:jc w:val="both"/>
        <w:rPr>
          <w:rFonts w:ascii="Calibri" w:hAnsi="Calibri" w:cs="Calibri"/>
        </w:rPr>
      </w:pPr>
      <w:r w:rsidRPr="00D719AB">
        <w:rPr>
          <w:rFonts w:ascii="Calibri" w:hAnsi="Calibri" w:cs="Calibri"/>
        </w:rPr>
        <w:t xml:space="preserve">Development and Delivery of Advisory and Extension Services that will provide ongoing advisory and extension services to Wood Industry companies, including hands-on technical support and </w:t>
      </w:r>
      <w:r w:rsidRPr="00D719AB">
        <w:rPr>
          <w:rFonts w:ascii="Calibri" w:hAnsi="Calibri" w:cs="Calibri"/>
        </w:rPr>
        <w:lastRenderedPageBreak/>
        <w:t>guidance in adopting new technologies and processes. The activities will include developing and delivering advisory services and offering practical assistance to businesses in achieving certification and compliance (as stated under sub-component 3.3). The activities will also facilitate the dissemination of best practices and innovations through on-site demonstrations, technical bulletins, and expert consultations.</w:t>
      </w:r>
    </w:p>
    <w:p w14:paraId="5274E194" w14:textId="77777777" w:rsidR="001816D3" w:rsidRPr="00D719AB" w:rsidRDefault="001816D3" w:rsidP="00A96F70">
      <w:pPr>
        <w:pStyle w:val="ListParagraph"/>
        <w:numPr>
          <w:ilvl w:val="0"/>
          <w:numId w:val="104"/>
        </w:numPr>
        <w:spacing w:line="278" w:lineRule="auto"/>
        <w:jc w:val="both"/>
        <w:rPr>
          <w:rFonts w:ascii="Calibri" w:hAnsi="Calibri" w:cs="Calibri"/>
        </w:rPr>
      </w:pPr>
      <w:r w:rsidRPr="00D719AB">
        <w:rPr>
          <w:rFonts w:ascii="Calibri" w:hAnsi="Calibri" w:cs="Calibri"/>
        </w:rPr>
        <w:t>Technical and Applied Research-Based Support that will advance innovation and sustainability in the sector through applied and technical research. The activities will include technical support to wood industry SMEs to develop new products and improve production processes and include assistance to adopt and scale up research-driven solutions that enhance resource efficiency, reduce environmental impacts, and support the transition to sustainable business models.</w:t>
      </w:r>
    </w:p>
    <w:p w14:paraId="68FED7EF" w14:textId="77777777" w:rsidR="001816D3" w:rsidRPr="00D719AB" w:rsidRDefault="001816D3" w:rsidP="00A96F70">
      <w:pPr>
        <w:pStyle w:val="ListParagraph"/>
        <w:numPr>
          <w:ilvl w:val="0"/>
          <w:numId w:val="104"/>
        </w:numPr>
        <w:spacing w:line="278" w:lineRule="auto"/>
        <w:jc w:val="both"/>
        <w:rPr>
          <w:rFonts w:ascii="Calibri" w:hAnsi="Calibri" w:cs="Calibri"/>
        </w:rPr>
      </w:pPr>
      <w:r w:rsidRPr="00D719AB">
        <w:rPr>
          <w:rFonts w:ascii="Calibri" w:hAnsi="Calibri" w:cs="Calibri"/>
        </w:rPr>
        <w:t xml:space="preserve">Market Intelligence and Business Insights to identify emerging trends, export opportunities, and evolving consumer preferences. It will disseminate relevant market intelligence and organize industry dialogues to help companies anticipate changes, adapt to market dynamics, and strengthen their export </w:t>
      </w:r>
      <w:proofErr w:type="gramStart"/>
      <w:r w:rsidRPr="00D719AB">
        <w:rPr>
          <w:rFonts w:ascii="Calibri" w:hAnsi="Calibri" w:cs="Calibri"/>
        </w:rPr>
        <w:t>strategies;</w:t>
      </w:r>
      <w:proofErr w:type="gramEnd"/>
    </w:p>
    <w:p w14:paraId="13AEDE9E" w14:textId="77777777" w:rsidR="001816D3" w:rsidRPr="00D719AB" w:rsidRDefault="001816D3" w:rsidP="00A96F70">
      <w:pPr>
        <w:pStyle w:val="ListParagraph"/>
        <w:numPr>
          <w:ilvl w:val="0"/>
          <w:numId w:val="104"/>
        </w:numPr>
        <w:spacing w:line="278" w:lineRule="auto"/>
        <w:jc w:val="both"/>
        <w:rPr>
          <w:rFonts w:ascii="Calibri" w:hAnsi="Calibri" w:cs="Calibri"/>
        </w:rPr>
      </w:pPr>
      <w:r w:rsidRPr="00D719AB">
        <w:rPr>
          <w:rFonts w:ascii="Calibri" w:hAnsi="Calibri" w:cs="Calibri"/>
        </w:rPr>
        <w:t xml:space="preserve">Improving the Enabling Environment for Industry Competencies through developing analysis on the regulatory landscape to identify bottlenecks and barriers hindering workforce and industry development of the wood processing sector. Prepare policy notes and recommendations (for relevant government agencies) aimed at streamlining procedures, enhancing transparency, and promoting an enabling environment for skills development and innovation. </w:t>
      </w:r>
    </w:p>
    <w:p w14:paraId="369F115D" w14:textId="77777777" w:rsidR="001816D3" w:rsidRPr="00D719AB" w:rsidRDefault="001816D3" w:rsidP="001816D3">
      <w:pPr>
        <w:ind w:left="360"/>
        <w:jc w:val="both"/>
        <w:rPr>
          <w:rFonts w:ascii="Calibri" w:hAnsi="Calibri" w:cs="Calibri"/>
        </w:rPr>
      </w:pPr>
      <w:r w:rsidRPr="00D719AB">
        <w:rPr>
          <w:rFonts w:ascii="Calibri" w:hAnsi="Calibri" w:cs="Calibri"/>
        </w:rPr>
        <w:t>Subcomponent 3.2: Grant Scheme Support for Advancing Wood Industry SMEs ($2M). This sub-component is designed to strengthen the capacity and capabilities of wood industry SMEs—including sawmills, panel producers, and furniture manufacturers—so they can effectively secure and utilize commercial financing in the long run. The initiative integrates a targeted grant program with comprehensive technical assistance, establishing a sustainable pathway for SMEs to enhance their business and technological capabilities, thus improving their overall performance and competitiveness. Although funding for firms in Montenegro is now more accessible than in previous years, banks remain hesitant to lend to the sector due to past supply chain challenges, limited financial literacy, insufficient collateral, and weak business planning. Many companies also lack the capacity to access not only commercial bank funding but also concessionary finance. The interventions under this sub-component will include:</w:t>
      </w:r>
    </w:p>
    <w:p w14:paraId="0F69FEF2" w14:textId="77777777" w:rsidR="001816D3" w:rsidRPr="00D719AB" w:rsidRDefault="001816D3" w:rsidP="00A96F70">
      <w:pPr>
        <w:pStyle w:val="ListParagraph"/>
        <w:numPr>
          <w:ilvl w:val="0"/>
          <w:numId w:val="106"/>
        </w:numPr>
        <w:spacing w:line="278" w:lineRule="auto"/>
        <w:jc w:val="both"/>
        <w:rPr>
          <w:rFonts w:ascii="Calibri" w:hAnsi="Calibri" w:cs="Calibri"/>
        </w:rPr>
      </w:pPr>
      <w:r w:rsidRPr="00D719AB">
        <w:rPr>
          <w:rFonts w:ascii="Calibri" w:hAnsi="Calibri" w:cs="Calibri"/>
        </w:rPr>
        <w:t xml:space="preserve">Establishing a Competitive Grant Scheme: A competitive grant scheme will be developed specifically to address the unique needs of wood industry SMEs. This scheme will offer direct financial support to encourage investment in key areas such as the modernization of production facilities and equipment, adoption of green and sustainable technologies, product development and diversification, market access and export readiness, certification, standardization, and more. The grants aim to stimulate innovation and enhance the overall competitiveness of </w:t>
      </w:r>
      <w:proofErr w:type="gramStart"/>
      <w:r w:rsidRPr="00D719AB">
        <w:rPr>
          <w:rFonts w:ascii="Calibri" w:hAnsi="Calibri" w:cs="Calibri"/>
        </w:rPr>
        <w:t>participating</w:t>
      </w:r>
      <w:proofErr w:type="gramEnd"/>
      <w:r w:rsidRPr="00D719AB">
        <w:rPr>
          <w:rFonts w:ascii="Calibri" w:hAnsi="Calibri" w:cs="Calibri"/>
        </w:rPr>
        <w:t xml:space="preserve"> SMEs.</w:t>
      </w:r>
    </w:p>
    <w:p w14:paraId="70663B70" w14:textId="77777777" w:rsidR="001816D3" w:rsidRPr="00D719AB" w:rsidRDefault="001816D3" w:rsidP="00A96F70">
      <w:pPr>
        <w:pStyle w:val="ListParagraph"/>
        <w:numPr>
          <w:ilvl w:val="0"/>
          <w:numId w:val="106"/>
        </w:numPr>
        <w:spacing w:line="278" w:lineRule="auto"/>
        <w:jc w:val="both"/>
        <w:rPr>
          <w:rFonts w:ascii="Calibri" w:hAnsi="Calibri" w:cs="Calibri"/>
        </w:rPr>
      </w:pPr>
      <w:r w:rsidRPr="00D719AB">
        <w:rPr>
          <w:rFonts w:ascii="Calibri" w:hAnsi="Calibri" w:cs="Calibri"/>
        </w:rPr>
        <w:t xml:space="preserve">Technical Assistance (TA): Complementing the grant scheme, technical assistance will be provided to strengthen the managerial, financial, and operational capacities of SMEs. The TA program will include: (a) Financial Literacy and Business Planning—training in preparing robust business plans, financial statements, and loan applications to boost bankability; (b) Mentorship and Advisory </w:t>
      </w:r>
      <w:r w:rsidRPr="00D719AB">
        <w:rPr>
          <w:rFonts w:ascii="Calibri" w:hAnsi="Calibri" w:cs="Calibri"/>
        </w:rPr>
        <w:lastRenderedPageBreak/>
        <w:t>Services—personalized coaching from industry experts and financial advisors to address specific business challenges and improve access to commercial loans; and (c) Market Linkages and Networking—facilitated connections with financial institutions, buyers, and export platforms to help broaden market access and (d) Digital transformation – introducing change in which the companies go about their internal processes, deal with documentation and interact with their partners and clients.</w:t>
      </w:r>
    </w:p>
    <w:p w14:paraId="1D033A5D" w14:textId="77777777" w:rsidR="001816D3" w:rsidRPr="00D719AB" w:rsidRDefault="001816D3" w:rsidP="00A96F70">
      <w:pPr>
        <w:pStyle w:val="ListParagraph"/>
        <w:numPr>
          <w:ilvl w:val="0"/>
          <w:numId w:val="106"/>
        </w:numPr>
        <w:spacing w:line="278" w:lineRule="auto"/>
        <w:jc w:val="both"/>
        <w:rPr>
          <w:rFonts w:ascii="Calibri" w:hAnsi="Calibri" w:cs="Calibri"/>
        </w:rPr>
      </w:pPr>
      <w:r w:rsidRPr="00D719AB">
        <w:rPr>
          <w:rFonts w:ascii="Calibri" w:hAnsi="Calibri" w:cs="Calibri"/>
        </w:rPr>
        <w:t xml:space="preserve">Technical assistance will be delivered primarily through </w:t>
      </w:r>
      <w:proofErr w:type="spellStart"/>
      <w:r w:rsidRPr="00D719AB">
        <w:rPr>
          <w:rFonts w:ascii="Calibri" w:hAnsi="Calibri" w:cs="Calibri"/>
        </w:rPr>
        <w:t>SmartWood</w:t>
      </w:r>
      <w:proofErr w:type="spellEnd"/>
      <w:r w:rsidRPr="00D719AB">
        <w:rPr>
          <w:rFonts w:ascii="Calibri" w:hAnsi="Calibri" w:cs="Calibri"/>
        </w:rPr>
        <w:t xml:space="preserve"> Capacity Program, as described under sub-component 3.1. A comprehensive Grant Manual will be developed to clearly outline the processes, eligibility criteria, technical criteria in line with Government priorities relevant to the forestry sector and requirements for accessing grant support, ensuring transparency and accountability throughout the program including all relevant State-aid regulations. By integrating both the grant scheme and technical assistance, the manual will provide detailed guidance on the application process, optimize use of available resources for capacity building, promote the adoption of best practices and advanced technologies, and support the seamless integration of the grant scheme with the technical assistance provided under sub-component 3.1 and with certification and standardization efforts (sub-component 3.3). The scheme will be implemented by the Project Implementation Unit (PIU), staffed with personnel possessing adequate technical, fiduciary, and monitoring expertise. Transparent selection and evaluation mechanisms will be applied to ensure accountability and equitable access.</w:t>
      </w:r>
    </w:p>
    <w:p w14:paraId="1FE2D33C" w14:textId="77777777" w:rsidR="001816D3" w:rsidRPr="00D719AB" w:rsidRDefault="001816D3" w:rsidP="001816D3">
      <w:pPr>
        <w:jc w:val="both"/>
        <w:rPr>
          <w:rFonts w:ascii="Calibri" w:hAnsi="Calibri" w:cs="Calibri"/>
        </w:rPr>
      </w:pPr>
      <w:r w:rsidRPr="00D719AB">
        <w:rPr>
          <w:rFonts w:ascii="Calibri" w:hAnsi="Calibri" w:cs="Calibri"/>
        </w:rPr>
        <w:t xml:space="preserve">Subcomponent 3.3: Advancing Certification, Grading, and Standardization in Montenegro’s Wood Processing Industry ($0.5M).This sub-component will support the delivery of technical assistance needed for the  implementation and uptake of certification, grading, and standardization of the wood processing industry products, processes and services, which is fundamental to strengthening the competitiveness and credibility of Montenegro’s wood processing industry as the global markets including the EU single market has increasingly demand traceable, high-quality, and sustainably sourced wood products.  A key focus of this activity and priority in terms of </w:t>
      </w:r>
      <w:proofErr w:type="gramStart"/>
      <w:r w:rsidRPr="00D719AB">
        <w:rPr>
          <w:rFonts w:ascii="Calibri" w:hAnsi="Calibri" w:cs="Calibri"/>
        </w:rPr>
        <w:t>beneficiaries</w:t>
      </w:r>
      <w:proofErr w:type="gramEnd"/>
      <w:r w:rsidRPr="00D719AB">
        <w:rPr>
          <w:rFonts w:ascii="Calibri" w:hAnsi="Calibri" w:cs="Calibri"/>
        </w:rPr>
        <w:t xml:space="preserve"> initiative is the is the prioritization of SMEs selected for support under the Grant Scheme (Sub-Component 3.2). These SMEs will receive tailored technical guidance and capacity-building assistance through the </w:t>
      </w:r>
      <w:proofErr w:type="spellStart"/>
      <w:r w:rsidRPr="00D719AB">
        <w:rPr>
          <w:rFonts w:ascii="Calibri" w:hAnsi="Calibri" w:cs="Calibri"/>
        </w:rPr>
        <w:t>SmartWood</w:t>
      </w:r>
      <w:proofErr w:type="spellEnd"/>
      <w:r w:rsidRPr="00D719AB">
        <w:rPr>
          <w:rFonts w:ascii="Calibri" w:hAnsi="Calibri" w:cs="Calibri"/>
        </w:rPr>
        <w:t xml:space="preserve"> Capacity Program (Sub-Component 3.1), equipping them to meet rigorous certification and grading requirements. This targeted approach ensures that the most promising and growth-oriented enterprises are empowered to achieve compliance with international standards, thereby maximizing the impact of the program. The implementation of the certification and standardization program will be carried out in close partnership with the Institute for Standardization of Montenegro (ISME). The interventions under this component include: </w:t>
      </w:r>
    </w:p>
    <w:p w14:paraId="5BCE6948" w14:textId="77777777" w:rsidR="001816D3" w:rsidRPr="00D719AB" w:rsidRDefault="001816D3" w:rsidP="00A96F70">
      <w:pPr>
        <w:pStyle w:val="ListParagraph"/>
        <w:numPr>
          <w:ilvl w:val="0"/>
          <w:numId w:val="105"/>
        </w:numPr>
        <w:spacing w:line="278" w:lineRule="auto"/>
        <w:jc w:val="both"/>
        <w:rPr>
          <w:rFonts w:ascii="Calibri" w:hAnsi="Calibri" w:cs="Calibri"/>
        </w:rPr>
      </w:pPr>
      <w:r w:rsidRPr="00D719AB">
        <w:rPr>
          <w:rFonts w:ascii="Calibri" w:hAnsi="Calibri" w:cs="Calibri"/>
        </w:rPr>
        <w:t>Supporting selected SMEs, through technical assistance and advisory, to meet rigorous certification and grading requirements through tailored technical guidance and capacity-building assistance</w:t>
      </w:r>
    </w:p>
    <w:p w14:paraId="18A9C9BF" w14:textId="77777777" w:rsidR="001816D3" w:rsidRPr="00D719AB" w:rsidRDefault="001816D3" w:rsidP="00A96F70">
      <w:pPr>
        <w:pStyle w:val="ListParagraph"/>
        <w:numPr>
          <w:ilvl w:val="0"/>
          <w:numId w:val="105"/>
        </w:numPr>
        <w:spacing w:line="278" w:lineRule="auto"/>
        <w:jc w:val="both"/>
        <w:rPr>
          <w:rFonts w:ascii="Calibri" w:hAnsi="Calibri" w:cs="Calibri"/>
        </w:rPr>
      </w:pPr>
      <w:r w:rsidRPr="00D719AB">
        <w:rPr>
          <w:rFonts w:ascii="Calibri" w:hAnsi="Calibri" w:cs="Calibri"/>
        </w:rPr>
        <w:t xml:space="preserve">Supporting the establishment of certifiable chains of custody (CoC) for wood products, in accordance with Forest Stewardship Council (FSC) or </w:t>
      </w:r>
      <w:proofErr w:type="spellStart"/>
      <w:r w:rsidRPr="00D719AB">
        <w:rPr>
          <w:rFonts w:ascii="Calibri" w:hAnsi="Calibri" w:cs="Calibri"/>
        </w:rPr>
        <w:t>Programme</w:t>
      </w:r>
      <w:proofErr w:type="spellEnd"/>
      <w:r w:rsidRPr="00D719AB">
        <w:rPr>
          <w:rFonts w:ascii="Calibri" w:hAnsi="Calibri" w:cs="Calibri"/>
        </w:rPr>
        <w:t xml:space="preserve"> for the Endorsement of Forest Certification (PEFC) standards, through targeted pilot testing.</w:t>
      </w:r>
    </w:p>
    <w:p w14:paraId="44AD6F04" w14:textId="77777777" w:rsidR="001816D3" w:rsidRPr="00D719AB" w:rsidRDefault="001816D3" w:rsidP="00A96F70">
      <w:pPr>
        <w:pStyle w:val="ListParagraph"/>
        <w:numPr>
          <w:ilvl w:val="0"/>
          <w:numId w:val="105"/>
        </w:numPr>
        <w:spacing w:line="278" w:lineRule="auto"/>
        <w:jc w:val="both"/>
        <w:rPr>
          <w:rFonts w:ascii="Calibri" w:hAnsi="Calibri" w:cs="Calibri"/>
        </w:rPr>
      </w:pPr>
      <w:r w:rsidRPr="00D719AB">
        <w:rPr>
          <w:rFonts w:ascii="Calibri" w:hAnsi="Calibri" w:cs="Calibri"/>
        </w:rPr>
        <w:t>Building local capacity by training and accrediting CoC and other certification assessors, thereby strengthening Montenegro’s ability to maintain and expand certified supply chains.</w:t>
      </w:r>
    </w:p>
    <w:p w14:paraId="4C88C2FF" w14:textId="77777777" w:rsidR="001816D3" w:rsidRPr="00D719AB" w:rsidRDefault="001816D3" w:rsidP="001816D3">
      <w:pPr>
        <w:rPr>
          <w:rFonts w:ascii="Calibri" w:hAnsi="Calibri" w:cs="Calibri"/>
        </w:rPr>
      </w:pPr>
      <w:r w:rsidRPr="00D719AB">
        <w:rPr>
          <w:rFonts w:ascii="Calibri" w:hAnsi="Calibri" w:cs="Calibri"/>
        </w:rPr>
        <w:lastRenderedPageBreak/>
        <w:t>Component 4: Project Management, Monitoring, and Communication (estimated US$2 million, or 10 percent of total cost)</w:t>
      </w:r>
    </w:p>
    <w:p w14:paraId="35AD829C" w14:textId="77777777" w:rsidR="001816D3" w:rsidRPr="00D719AB" w:rsidRDefault="001816D3" w:rsidP="001816D3">
      <w:pPr>
        <w:jc w:val="both"/>
        <w:rPr>
          <w:rFonts w:ascii="Calibri" w:hAnsi="Calibri" w:cs="Calibri"/>
        </w:rPr>
      </w:pPr>
      <w:r w:rsidRPr="00D719AB">
        <w:rPr>
          <w:rFonts w:ascii="Calibri" w:hAnsi="Calibri" w:cs="Calibri"/>
        </w:rPr>
        <w:t>This component will finance the operating costs of the Project Implementation Unit to carry out the oversight and management functions of the project. This includes activities such as project management and coordination, environmental and social risk management, monitoring and evaluation, stakeholder engagement and communication as well as documentation of lessons learned from project implementation and stakeholders’ efforts to scale-up good practices.  All fiduciary functions will be carried out by a Technical Support Unit (TSU) housed at the MoF, as is the case with all World Bank-financed investment projects in Montenegro. Expenses incurred by the TSU will be financed out of the loan on a pro rata basis with other World Bank-financed projects in Montenegro.</w:t>
      </w:r>
    </w:p>
    <w:p w14:paraId="5C786992" w14:textId="77777777" w:rsidR="004844EE" w:rsidRPr="00D719AB" w:rsidRDefault="004844EE" w:rsidP="00AA0E0F">
      <w:pPr>
        <w:spacing w:after="120" w:line="240" w:lineRule="auto"/>
        <w:jc w:val="both"/>
        <w:rPr>
          <w:rFonts w:ascii="Calibri" w:eastAsia="Calibri" w:hAnsi="Calibri" w:cs="Calibri"/>
          <w:b/>
          <w:kern w:val="0"/>
          <w14:ligatures w14:val="none"/>
        </w:rPr>
      </w:pPr>
    </w:p>
    <w:p w14:paraId="1276EA25" w14:textId="77777777" w:rsidR="000C742F" w:rsidRPr="00D719AB" w:rsidRDefault="000C742F" w:rsidP="00EC1158">
      <w:pPr>
        <w:pStyle w:val="Heading2"/>
        <w:rPr>
          <w:rFonts w:ascii="Calibri" w:hAnsi="Calibri" w:cs="Calibri"/>
          <w:b/>
          <w:bCs/>
          <w:sz w:val="22"/>
          <w:szCs w:val="22"/>
        </w:rPr>
      </w:pPr>
      <w:bookmarkStart w:id="23" w:name="_Toc215836438"/>
      <w:r w:rsidRPr="00D719AB">
        <w:rPr>
          <w:rFonts w:ascii="Calibri" w:hAnsi="Calibri" w:cs="Calibri"/>
          <w:b/>
          <w:bCs/>
          <w:sz w:val="22"/>
          <w:szCs w:val="22"/>
        </w:rPr>
        <w:t xml:space="preserve">2.5 </w:t>
      </w:r>
      <w:r w:rsidR="00B27970" w:rsidRPr="00D719AB">
        <w:rPr>
          <w:rFonts w:ascii="Calibri" w:hAnsi="Calibri" w:cs="Calibri"/>
          <w:b/>
          <w:bCs/>
          <w:sz w:val="22"/>
          <w:szCs w:val="22"/>
        </w:rPr>
        <w:t>Implementation and Timeframe</w:t>
      </w:r>
      <w:bookmarkEnd w:id="23"/>
    </w:p>
    <w:p w14:paraId="77015AB0" w14:textId="77777777" w:rsidR="00FB4EA0" w:rsidRPr="00D719AB" w:rsidRDefault="00FB4EA0" w:rsidP="00FB4EA0">
      <w:pPr>
        <w:spacing w:after="0" w:line="240" w:lineRule="auto"/>
        <w:jc w:val="both"/>
        <w:rPr>
          <w:rFonts w:ascii="Calibri" w:eastAsia="Arial" w:hAnsi="Calibri" w:cs="Calibri"/>
        </w:rPr>
      </w:pPr>
      <w:r w:rsidRPr="00D719AB">
        <w:rPr>
          <w:rFonts w:ascii="Calibri" w:eastAsia="Arial" w:hAnsi="Calibri" w:cs="Calibri"/>
        </w:rPr>
        <w:t xml:space="preserve">The implementation of the </w:t>
      </w:r>
      <w:r w:rsidRPr="00D719AB">
        <w:rPr>
          <w:rFonts w:ascii="Calibri" w:hAnsi="Calibri" w:cs="Calibri"/>
        </w:rPr>
        <w:t xml:space="preserve">Montenegro Forest for Shared Prosperity Project </w:t>
      </w:r>
      <w:r w:rsidRPr="00D719AB">
        <w:rPr>
          <w:rFonts w:ascii="Calibri" w:eastAsia="Arial" w:hAnsi="Calibri" w:cs="Calibri"/>
        </w:rPr>
        <w:t xml:space="preserve">is planned in several phases, </w:t>
      </w:r>
      <w:proofErr w:type="gramStart"/>
      <w:r w:rsidRPr="00D719AB">
        <w:rPr>
          <w:rFonts w:ascii="Calibri" w:eastAsia="Arial" w:hAnsi="Calibri" w:cs="Calibri"/>
        </w:rPr>
        <w:t>in order to</w:t>
      </w:r>
      <w:proofErr w:type="gramEnd"/>
      <w:r w:rsidRPr="00D719AB">
        <w:rPr>
          <w:rFonts w:ascii="Calibri" w:eastAsia="Arial" w:hAnsi="Calibri" w:cs="Calibri"/>
        </w:rPr>
        <w:t xml:space="preserve"> ensure efficiency and gradual implementation of key activities. </w:t>
      </w:r>
    </w:p>
    <w:p w14:paraId="0A011C8F" w14:textId="77777777" w:rsidR="00FB4EA0" w:rsidRPr="00D719AB" w:rsidRDefault="00FB4EA0" w:rsidP="00FB4EA0">
      <w:pPr>
        <w:spacing w:after="0" w:line="240" w:lineRule="auto"/>
        <w:jc w:val="both"/>
        <w:rPr>
          <w:rFonts w:ascii="Calibri" w:eastAsia="Arial" w:hAnsi="Calibri" w:cs="Calibri"/>
        </w:rPr>
      </w:pPr>
    </w:p>
    <w:p w14:paraId="67B14EEC" w14:textId="77777777" w:rsidR="00FB4EA0" w:rsidRPr="00D719AB" w:rsidRDefault="00FB4EA0" w:rsidP="00A96F70">
      <w:pPr>
        <w:pStyle w:val="ListParagraph"/>
        <w:numPr>
          <w:ilvl w:val="0"/>
          <w:numId w:val="107"/>
        </w:numPr>
        <w:spacing w:after="0" w:line="240" w:lineRule="auto"/>
        <w:jc w:val="both"/>
        <w:rPr>
          <w:rFonts w:ascii="Calibri" w:eastAsia="Arial" w:hAnsi="Calibri" w:cs="Calibri"/>
        </w:rPr>
      </w:pPr>
      <w:r w:rsidRPr="00D719AB">
        <w:rPr>
          <w:rFonts w:ascii="Calibri" w:eastAsia="Arial" w:hAnsi="Calibri" w:cs="Calibri"/>
          <w:bCs/>
          <w:iCs/>
        </w:rPr>
        <w:t>Preparatory phase (2025):</w:t>
      </w:r>
      <w:r w:rsidRPr="00D719AB">
        <w:rPr>
          <w:rFonts w:ascii="Calibri" w:eastAsia="Arial" w:hAnsi="Calibri" w:cs="Calibri"/>
        </w:rPr>
        <w:t xml:space="preserve"> This phase includes an analysis of the situation in the forestry and wood industry sector, identification of priority activities, development of management plans and preparation of the regulatory framework. Consultations with relevant institutions and local communities are also planned to ensure inclusiveness and compliance with national and international policies.</w:t>
      </w:r>
    </w:p>
    <w:p w14:paraId="182D9DB0" w14:textId="546434DF" w:rsidR="00FB4EA0" w:rsidRPr="00D719AB" w:rsidRDefault="00FB4EA0" w:rsidP="00A96F70">
      <w:pPr>
        <w:pStyle w:val="ListParagraph"/>
        <w:numPr>
          <w:ilvl w:val="0"/>
          <w:numId w:val="107"/>
        </w:numPr>
        <w:spacing w:after="0" w:line="240" w:lineRule="auto"/>
        <w:jc w:val="both"/>
        <w:rPr>
          <w:rFonts w:ascii="Calibri" w:eastAsia="Arial" w:hAnsi="Calibri" w:cs="Calibri"/>
        </w:rPr>
      </w:pPr>
      <w:r w:rsidRPr="00D719AB">
        <w:rPr>
          <w:rFonts w:ascii="Calibri" w:eastAsia="Arial" w:hAnsi="Calibri" w:cs="Calibri"/>
          <w:bCs/>
          <w:iCs/>
        </w:rPr>
        <w:t>First phase (2025–2028):</w:t>
      </w:r>
      <w:r w:rsidRPr="00D719AB">
        <w:rPr>
          <w:rFonts w:ascii="Calibri" w:eastAsia="Arial" w:hAnsi="Calibri" w:cs="Calibri"/>
        </w:rPr>
        <w:t xml:space="preserve"> During this period, the implementation of specific measures in the forestry and wood industry begins. The focus will be on improving forest management methods, implementing afforestation programs</w:t>
      </w:r>
      <w:r w:rsidR="00DB1079" w:rsidRPr="00D719AB">
        <w:rPr>
          <w:rFonts w:ascii="Calibri" w:eastAsia="Arial" w:hAnsi="Calibri" w:cs="Calibri"/>
        </w:rPr>
        <w:t>, and strengthening</w:t>
      </w:r>
      <w:r w:rsidRPr="00D719AB">
        <w:rPr>
          <w:rFonts w:ascii="Calibri" w:eastAsia="Arial" w:hAnsi="Calibri" w:cs="Calibri"/>
        </w:rPr>
        <w:t xml:space="preserve"> the monitoring and protection system of forests. In parallel, work will be done on modernizing the capacities of the wood industry, including the introduction of modern technologies and increasing energy efficiency. Also, special attention will be paid to education and professional training of personnel.</w:t>
      </w:r>
    </w:p>
    <w:p w14:paraId="29071645" w14:textId="77777777" w:rsidR="00FB4EA0" w:rsidRPr="00D719AB" w:rsidRDefault="00FB4EA0" w:rsidP="00A96F70">
      <w:pPr>
        <w:pStyle w:val="ListParagraph"/>
        <w:numPr>
          <w:ilvl w:val="0"/>
          <w:numId w:val="107"/>
        </w:numPr>
        <w:spacing w:after="0" w:line="240" w:lineRule="auto"/>
        <w:jc w:val="both"/>
        <w:rPr>
          <w:rFonts w:ascii="Calibri" w:eastAsia="Arial" w:hAnsi="Calibri" w:cs="Calibri"/>
        </w:rPr>
      </w:pPr>
      <w:r w:rsidRPr="00D719AB">
        <w:rPr>
          <w:rFonts w:ascii="Calibri" w:eastAsia="Arial" w:hAnsi="Calibri" w:cs="Calibri"/>
          <w:bCs/>
          <w:iCs/>
        </w:rPr>
        <w:t>Phase 2 (2028–2032):</w:t>
      </w:r>
      <w:r w:rsidRPr="00D719AB">
        <w:rPr>
          <w:rFonts w:ascii="Calibri" w:eastAsia="Arial" w:hAnsi="Calibri" w:cs="Calibri"/>
        </w:rPr>
        <w:t xml:space="preserve"> This phase involves expanding activities to additional areas and strengthening the acquired capacities. Special focus will be on increasing wood processing capacities, developing markets for high value-added products and strengthening the sector's export potential. Also, the </w:t>
      </w:r>
      <w:proofErr w:type="gramStart"/>
      <w:r w:rsidRPr="00D719AB">
        <w:rPr>
          <w:rFonts w:ascii="Calibri" w:eastAsia="Arial" w:hAnsi="Calibri" w:cs="Calibri"/>
        </w:rPr>
        <w:t>achieved results</w:t>
      </w:r>
      <w:proofErr w:type="gramEnd"/>
      <w:r w:rsidRPr="00D719AB">
        <w:rPr>
          <w:rFonts w:ascii="Calibri" w:eastAsia="Arial" w:hAnsi="Calibri" w:cs="Calibri"/>
        </w:rPr>
        <w:t xml:space="preserve"> in the field of forest protection and biodiversity will be evaluated, with the aim of further adjusting management strategies and plans.</w:t>
      </w:r>
    </w:p>
    <w:p w14:paraId="0FEE2ACA" w14:textId="77777777" w:rsidR="00FB4EA0" w:rsidRPr="00D719AB" w:rsidRDefault="00FB4EA0" w:rsidP="00A96F70">
      <w:pPr>
        <w:pStyle w:val="ListParagraph"/>
        <w:numPr>
          <w:ilvl w:val="0"/>
          <w:numId w:val="107"/>
        </w:numPr>
        <w:spacing w:after="0" w:line="240" w:lineRule="auto"/>
        <w:jc w:val="both"/>
        <w:rPr>
          <w:rFonts w:ascii="Calibri" w:eastAsia="Arial" w:hAnsi="Calibri" w:cs="Calibri"/>
        </w:rPr>
      </w:pPr>
      <w:r w:rsidRPr="00D719AB">
        <w:rPr>
          <w:rFonts w:ascii="Calibri" w:eastAsia="Arial" w:hAnsi="Calibri" w:cs="Calibri"/>
          <w:bCs/>
          <w:iCs/>
        </w:rPr>
        <w:t>Evaluation and adjustment (2032+):</w:t>
      </w:r>
      <w:r w:rsidRPr="00D719AB">
        <w:rPr>
          <w:rFonts w:ascii="Calibri" w:eastAsia="Arial" w:hAnsi="Calibri" w:cs="Calibri"/>
        </w:rPr>
        <w:t xml:space="preserve"> After the completion of the key implementation phases, a detailed assessment of the project's results and impacts is planned. This phase will enable the definition of long-term development directions for the forestry and wood industry sector, with continuous monitoring of new challenges and adjustment of strategies.</w:t>
      </w:r>
    </w:p>
    <w:p w14:paraId="3EEC3311" w14:textId="77777777" w:rsidR="00FB4EA0" w:rsidRPr="00D719AB" w:rsidRDefault="00FB4EA0" w:rsidP="00FB4EA0">
      <w:pPr>
        <w:spacing w:after="0" w:line="240" w:lineRule="auto"/>
        <w:jc w:val="both"/>
        <w:rPr>
          <w:rFonts w:ascii="Calibri" w:eastAsia="Arial" w:hAnsi="Calibri" w:cs="Calibri"/>
        </w:rPr>
      </w:pPr>
    </w:p>
    <w:p w14:paraId="066FE90C" w14:textId="3B6751F1" w:rsidR="00FB4EA0" w:rsidRPr="00D719AB" w:rsidRDefault="00FB4EA0" w:rsidP="00FB4EA0">
      <w:pPr>
        <w:spacing w:after="0" w:line="240" w:lineRule="auto"/>
        <w:jc w:val="both"/>
        <w:rPr>
          <w:rFonts w:ascii="Calibri" w:eastAsia="Arial" w:hAnsi="Calibri" w:cs="Calibri"/>
        </w:rPr>
      </w:pPr>
      <w:r w:rsidRPr="00D719AB">
        <w:rPr>
          <w:rFonts w:ascii="Calibri" w:eastAsia="Arial" w:hAnsi="Calibri" w:cs="Calibri"/>
        </w:rPr>
        <w:t>The project will be financed through a combination of national funds, international donations and investments, including support from the World Bank, EU funds and the private sector.</w:t>
      </w:r>
    </w:p>
    <w:p w14:paraId="05BF7075" w14:textId="1C49ED2E" w:rsidR="00F64C47" w:rsidRPr="00D719AB" w:rsidRDefault="00F64C47" w:rsidP="00FB4EA0">
      <w:pPr>
        <w:spacing w:after="0" w:line="240" w:lineRule="auto"/>
        <w:jc w:val="both"/>
        <w:rPr>
          <w:rFonts w:ascii="Calibri" w:eastAsia="Arial" w:hAnsi="Calibri" w:cs="Calibri"/>
        </w:rPr>
      </w:pPr>
    </w:p>
    <w:p w14:paraId="5B1CCBC9" w14:textId="7AC2C232" w:rsidR="00F64C47" w:rsidRPr="00D719AB" w:rsidRDefault="00F64C47" w:rsidP="00FB4EA0">
      <w:pPr>
        <w:spacing w:after="0" w:line="240" w:lineRule="auto"/>
        <w:jc w:val="both"/>
        <w:rPr>
          <w:rFonts w:ascii="Calibri" w:eastAsia="Arial" w:hAnsi="Calibri" w:cs="Calibri"/>
        </w:rPr>
      </w:pPr>
    </w:p>
    <w:p w14:paraId="1CA0F2C0" w14:textId="658D6985" w:rsidR="00F64C47" w:rsidRPr="00D719AB" w:rsidRDefault="00F64C47" w:rsidP="00FB4EA0">
      <w:pPr>
        <w:spacing w:after="0" w:line="240" w:lineRule="auto"/>
        <w:jc w:val="both"/>
        <w:rPr>
          <w:rFonts w:ascii="Calibri" w:eastAsia="Arial" w:hAnsi="Calibri" w:cs="Calibri"/>
        </w:rPr>
      </w:pPr>
    </w:p>
    <w:p w14:paraId="7D15EEE0" w14:textId="77777777" w:rsidR="00F64C47" w:rsidRPr="00D719AB" w:rsidRDefault="00F64C47" w:rsidP="00FB4EA0">
      <w:pPr>
        <w:spacing w:after="0" w:line="240" w:lineRule="auto"/>
        <w:jc w:val="both"/>
        <w:rPr>
          <w:rFonts w:ascii="Calibri" w:eastAsia="Arial" w:hAnsi="Calibri" w:cs="Calibri"/>
        </w:rPr>
      </w:pPr>
    </w:p>
    <w:p w14:paraId="0E4C2AFC" w14:textId="77777777" w:rsidR="00FB4EA0" w:rsidRPr="00D719AB" w:rsidRDefault="00FB4EA0" w:rsidP="00FB4EA0">
      <w:pPr>
        <w:rPr>
          <w:rFonts w:ascii="Calibri" w:hAnsi="Calibri" w:cs="Calibri"/>
        </w:rPr>
      </w:pPr>
    </w:p>
    <w:p w14:paraId="1B19ACD0" w14:textId="77777777" w:rsidR="00EA5994" w:rsidRPr="00D719AB" w:rsidRDefault="00EA5994" w:rsidP="00EA5994">
      <w:pPr>
        <w:pStyle w:val="Heading3"/>
        <w:spacing w:before="0" w:line="240" w:lineRule="auto"/>
        <w:rPr>
          <w:rFonts w:ascii="Calibri" w:hAnsi="Calibri" w:cs="Calibri"/>
          <w:b/>
          <w:bCs/>
          <w:sz w:val="22"/>
          <w:szCs w:val="22"/>
        </w:rPr>
      </w:pPr>
      <w:bookmarkStart w:id="24" w:name="_Toc215836439"/>
      <w:r w:rsidRPr="00D719AB">
        <w:rPr>
          <w:rFonts w:ascii="Calibri" w:hAnsi="Calibri" w:cs="Calibri"/>
          <w:b/>
          <w:bCs/>
          <w:sz w:val="22"/>
          <w:szCs w:val="22"/>
        </w:rPr>
        <w:lastRenderedPageBreak/>
        <w:t>2.5.1</w:t>
      </w:r>
      <w:r w:rsidRPr="00D719AB">
        <w:rPr>
          <w:rFonts w:ascii="Calibri" w:hAnsi="Calibri" w:cs="Calibri"/>
          <w:b/>
          <w:bCs/>
          <w:sz w:val="22"/>
          <w:szCs w:val="22"/>
        </w:rPr>
        <w:tab/>
      </w:r>
      <w:r w:rsidR="00E71025" w:rsidRPr="00D719AB">
        <w:rPr>
          <w:rFonts w:ascii="Calibri" w:hAnsi="Calibri" w:cs="Calibri"/>
          <w:b/>
          <w:bCs/>
          <w:sz w:val="22"/>
          <w:szCs w:val="22"/>
        </w:rPr>
        <w:t xml:space="preserve">Description of </w:t>
      </w:r>
      <w:r w:rsidRPr="00D719AB">
        <w:rPr>
          <w:rFonts w:ascii="Calibri" w:hAnsi="Calibri" w:cs="Calibri"/>
          <w:b/>
          <w:bCs/>
          <w:sz w:val="22"/>
          <w:szCs w:val="22"/>
        </w:rPr>
        <w:t xml:space="preserve">proposed </w:t>
      </w:r>
      <w:r w:rsidR="00C63EC4" w:rsidRPr="00D719AB">
        <w:rPr>
          <w:rFonts w:ascii="Calibri" w:hAnsi="Calibri" w:cs="Calibri"/>
          <w:b/>
          <w:bCs/>
          <w:sz w:val="22"/>
          <w:szCs w:val="22"/>
        </w:rPr>
        <w:t>project components</w:t>
      </w:r>
      <w:bookmarkEnd w:id="24"/>
    </w:p>
    <w:p w14:paraId="430761EF" w14:textId="77777777" w:rsidR="00C67FC7" w:rsidRPr="00D719AB" w:rsidRDefault="00C67FC7" w:rsidP="00296606">
      <w:pPr>
        <w:spacing w:after="0"/>
        <w:jc w:val="both"/>
        <w:rPr>
          <w:rFonts w:ascii="Calibri" w:hAnsi="Calibri" w:cs="Calibri"/>
        </w:rPr>
      </w:pPr>
    </w:p>
    <w:p w14:paraId="0D44D469" w14:textId="77777777" w:rsidR="00C67FC7" w:rsidRPr="00D719AB" w:rsidRDefault="00C67FC7" w:rsidP="00296606">
      <w:pPr>
        <w:spacing w:after="0"/>
        <w:jc w:val="both"/>
        <w:rPr>
          <w:rFonts w:ascii="Calibri" w:hAnsi="Calibri" w:cs="Calibri"/>
        </w:rPr>
      </w:pPr>
    </w:p>
    <w:p w14:paraId="249577AB" w14:textId="77777777" w:rsidR="00907937" w:rsidRPr="00D719AB" w:rsidRDefault="00C13515" w:rsidP="00C13515">
      <w:pPr>
        <w:pStyle w:val="Caption"/>
        <w:rPr>
          <w:rFonts w:ascii="Calibri" w:hAnsi="Calibri" w:cs="Calibri"/>
          <w:sz w:val="22"/>
          <w:szCs w:val="22"/>
        </w:rPr>
      </w:pPr>
      <w:bookmarkStart w:id="25" w:name="_Toc212411332"/>
      <w:r w:rsidRPr="00D719AB">
        <w:rPr>
          <w:rFonts w:ascii="Calibri" w:hAnsi="Calibri" w:cs="Calibri"/>
          <w:sz w:val="22"/>
          <w:szCs w:val="22"/>
        </w:rPr>
        <w:t xml:space="preserve">Table </w:t>
      </w:r>
      <w:r w:rsidRPr="00D719AB">
        <w:rPr>
          <w:rFonts w:ascii="Calibri" w:hAnsi="Calibri" w:cs="Calibri"/>
          <w:sz w:val="22"/>
          <w:szCs w:val="22"/>
        </w:rPr>
        <w:fldChar w:fldCharType="begin"/>
      </w:r>
      <w:r w:rsidRPr="00D719AB">
        <w:rPr>
          <w:rFonts w:ascii="Calibri" w:hAnsi="Calibri" w:cs="Calibri"/>
          <w:sz w:val="22"/>
          <w:szCs w:val="22"/>
        </w:rPr>
        <w:instrText xml:space="preserve"> SEQ Table \* ARABIC </w:instrText>
      </w:r>
      <w:r w:rsidRPr="00D719AB">
        <w:rPr>
          <w:rFonts w:ascii="Calibri" w:hAnsi="Calibri" w:cs="Calibri"/>
          <w:sz w:val="22"/>
          <w:szCs w:val="22"/>
        </w:rPr>
        <w:fldChar w:fldCharType="separate"/>
      </w:r>
      <w:r w:rsidR="00D92B3C" w:rsidRPr="00D719AB">
        <w:rPr>
          <w:rFonts w:ascii="Calibri" w:hAnsi="Calibri" w:cs="Calibri"/>
          <w:noProof/>
          <w:sz w:val="22"/>
          <w:szCs w:val="22"/>
        </w:rPr>
        <w:t>1</w:t>
      </w:r>
      <w:r w:rsidRPr="00D719AB">
        <w:rPr>
          <w:rFonts w:ascii="Calibri" w:hAnsi="Calibri" w:cs="Calibri"/>
          <w:sz w:val="22"/>
          <w:szCs w:val="22"/>
        </w:rPr>
        <w:fldChar w:fldCharType="end"/>
      </w:r>
      <w:r w:rsidRPr="00D719AB">
        <w:rPr>
          <w:rFonts w:ascii="Calibri" w:hAnsi="Calibri" w:cs="Calibri"/>
          <w:sz w:val="22"/>
          <w:szCs w:val="22"/>
        </w:rPr>
        <w:t>Proposed project characteristics</w:t>
      </w:r>
      <w:bookmarkEnd w:id="25"/>
    </w:p>
    <w:tbl>
      <w:tblPr>
        <w:tblStyle w:val="TableGrid"/>
        <w:tblW w:w="0" w:type="auto"/>
        <w:tblLook w:val="04A0" w:firstRow="1" w:lastRow="0" w:firstColumn="1" w:lastColumn="0" w:noHBand="0" w:noVBand="1"/>
      </w:tblPr>
      <w:tblGrid>
        <w:gridCol w:w="3415"/>
        <w:gridCol w:w="5748"/>
      </w:tblGrid>
      <w:tr w:rsidR="008A7BA1" w:rsidRPr="00D719AB" w14:paraId="4192A0A8" w14:textId="77777777" w:rsidTr="005B7442">
        <w:trPr>
          <w:trHeight w:val="98"/>
        </w:trPr>
        <w:tc>
          <w:tcPr>
            <w:tcW w:w="3415" w:type="dxa"/>
            <w:shd w:val="clear" w:color="auto" w:fill="D9F2D0" w:themeFill="accent6" w:themeFillTint="33"/>
          </w:tcPr>
          <w:p w14:paraId="151CA574" w14:textId="77777777" w:rsidR="008A7BA1" w:rsidRPr="00D719AB" w:rsidRDefault="008A7BA1" w:rsidP="00E55167">
            <w:pPr>
              <w:jc w:val="both"/>
              <w:rPr>
                <w:rFonts w:ascii="Calibri" w:hAnsi="Calibri" w:cs="Calibri"/>
                <w:b/>
                <w:bCs/>
              </w:rPr>
            </w:pPr>
            <w:r w:rsidRPr="00D719AB">
              <w:rPr>
                <w:rFonts w:ascii="Calibri" w:hAnsi="Calibri" w:cs="Calibri"/>
                <w:b/>
                <w:bCs/>
              </w:rPr>
              <w:t>Section</w:t>
            </w:r>
          </w:p>
        </w:tc>
        <w:tc>
          <w:tcPr>
            <w:tcW w:w="5748" w:type="dxa"/>
            <w:shd w:val="clear" w:color="auto" w:fill="D9F2D0" w:themeFill="accent6" w:themeFillTint="33"/>
          </w:tcPr>
          <w:p w14:paraId="07040DD0" w14:textId="77777777" w:rsidR="008A7BA1" w:rsidRPr="00D719AB" w:rsidRDefault="008A7BA1" w:rsidP="00E55167">
            <w:pPr>
              <w:jc w:val="both"/>
              <w:rPr>
                <w:rFonts w:ascii="Calibri" w:hAnsi="Calibri" w:cs="Calibri"/>
                <w:b/>
                <w:bCs/>
              </w:rPr>
            </w:pPr>
            <w:r w:rsidRPr="00D719AB">
              <w:rPr>
                <w:rFonts w:ascii="Calibri" w:hAnsi="Calibri" w:cs="Calibri"/>
                <w:b/>
                <w:bCs/>
              </w:rPr>
              <w:t>Description</w:t>
            </w:r>
          </w:p>
        </w:tc>
      </w:tr>
      <w:tr w:rsidR="00DA69B1" w:rsidRPr="00D719AB" w14:paraId="68580B1D" w14:textId="77777777" w:rsidTr="008C22C0">
        <w:trPr>
          <w:trHeight w:val="98"/>
        </w:trPr>
        <w:tc>
          <w:tcPr>
            <w:tcW w:w="3415" w:type="dxa"/>
          </w:tcPr>
          <w:p w14:paraId="312A1A6F" w14:textId="77777777" w:rsidR="00DA69B1" w:rsidRPr="00D719AB" w:rsidRDefault="00DA69B1" w:rsidP="00E55167">
            <w:pPr>
              <w:jc w:val="both"/>
              <w:rPr>
                <w:rFonts w:ascii="Calibri" w:hAnsi="Calibri" w:cs="Calibri"/>
                <w:b/>
                <w:bCs/>
              </w:rPr>
            </w:pPr>
          </w:p>
        </w:tc>
        <w:tc>
          <w:tcPr>
            <w:tcW w:w="5748" w:type="dxa"/>
          </w:tcPr>
          <w:p w14:paraId="3744E027" w14:textId="77777777" w:rsidR="00DA69B1" w:rsidRPr="00D719AB" w:rsidRDefault="00DA69B1" w:rsidP="00E55167">
            <w:pPr>
              <w:jc w:val="both"/>
              <w:rPr>
                <w:rFonts w:ascii="Calibri" w:hAnsi="Calibri" w:cs="Calibri"/>
              </w:rPr>
            </w:pPr>
          </w:p>
        </w:tc>
      </w:tr>
      <w:tr w:rsidR="00DA69B1" w:rsidRPr="00D719AB" w14:paraId="6E3052FB" w14:textId="77777777" w:rsidTr="00DA69B1">
        <w:trPr>
          <w:trHeight w:val="814"/>
        </w:trPr>
        <w:tc>
          <w:tcPr>
            <w:tcW w:w="3415" w:type="dxa"/>
          </w:tcPr>
          <w:p w14:paraId="14AF344D" w14:textId="77777777" w:rsidR="00DA69B1" w:rsidRPr="00D719AB" w:rsidRDefault="002D79C3" w:rsidP="002D79C3">
            <w:pPr>
              <w:rPr>
                <w:rFonts w:ascii="Calibri" w:hAnsi="Calibri" w:cs="Calibri"/>
              </w:rPr>
            </w:pPr>
            <w:r w:rsidRPr="00D719AB">
              <w:rPr>
                <w:rFonts w:ascii="Calibri" w:hAnsi="Calibri" w:cs="Calibri"/>
              </w:rPr>
              <w:t xml:space="preserve">Forest area under pilots for improved forest maintenance practices (Hectare (Ha)) </w:t>
            </w:r>
            <w:r w:rsidRPr="00D719AB">
              <w:rPr>
                <w:rFonts w:ascii="Calibri" w:hAnsi="Calibri" w:cs="Calibri"/>
                <w:vertAlign w:val="superscript"/>
              </w:rPr>
              <w:t> </w:t>
            </w:r>
          </w:p>
        </w:tc>
        <w:tc>
          <w:tcPr>
            <w:tcW w:w="5748" w:type="dxa"/>
          </w:tcPr>
          <w:p w14:paraId="20761C81" w14:textId="77777777" w:rsidR="00DA69B1" w:rsidRPr="00D719AB" w:rsidRDefault="00AF4BB3" w:rsidP="00DA69B1">
            <w:pPr>
              <w:jc w:val="both"/>
              <w:rPr>
                <w:rFonts w:ascii="Calibri" w:hAnsi="Calibri" w:cs="Calibri"/>
              </w:rPr>
            </w:pPr>
            <w:r w:rsidRPr="00D719AB">
              <w:rPr>
                <w:rFonts w:ascii="Calibri" w:hAnsi="Calibri" w:cs="Calibri"/>
              </w:rPr>
              <w:t xml:space="preserve">regeneration felling, selective thinning, intermediate </w:t>
            </w:r>
            <w:proofErr w:type="gramStart"/>
            <w:r w:rsidRPr="00D719AB">
              <w:rPr>
                <w:rFonts w:ascii="Calibri" w:hAnsi="Calibri" w:cs="Calibri"/>
              </w:rPr>
              <w:t>silviculture</w:t>
            </w:r>
            <w:proofErr w:type="gramEnd"/>
            <w:r w:rsidRPr="00D719AB">
              <w:rPr>
                <w:rFonts w:ascii="Calibri" w:hAnsi="Calibri" w:cs="Calibri"/>
              </w:rPr>
              <w:t xml:space="preserve"> (such as systematic thinning), and human-assisted natural forest regeneration from seeds or coppice, as appropriate and in alignment with approved forest management plans</w:t>
            </w:r>
          </w:p>
        </w:tc>
      </w:tr>
      <w:tr w:rsidR="00DA69B1" w:rsidRPr="00D719AB" w14:paraId="22A63C1B" w14:textId="77777777" w:rsidTr="00DA69B1">
        <w:trPr>
          <w:trHeight w:val="116"/>
        </w:trPr>
        <w:tc>
          <w:tcPr>
            <w:tcW w:w="3415" w:type="dxa"/>
          </w:tcPr>
          <w:p w14:paraId="4EEC6A62" w14:textId="38072315" w:rsidR="00DA69B1" w:rsidRPr="00D719AB" w:rsidRDefault="00AA6B1A" w:rsidP="004F0A19">
            <w:pPr>
              <w:rPr>
                <w:rFonts w:ascii="Calibri" w:hAnsi="Calibri" w:cs="Calibri"/>
              </w:rPr>
            </w:pPr>
            <w:r w:rsidRPr="00D719AB">
              <w:rPr>
                <w:rFonts w:ascii="Calibri" w:hAnsi="Calibri" w:cs="Calibri"/>
              </w:rPr>
              <w:t>Advancing Sustainable Forest Management and Fire Resilience</w:t>
            </w:r>
            <w:r w:rsidR="00933B1C" w:rsidRPr="00D719AB">
              <w:rPr>
                <w:rFonts w:ascii="Calibri" w:eastAsia="Times New Roman" w:hAnsi="Calibri" w:cs="Calibri"/>
                <w:color w:val="000000"/>
                <w:kern w:val="0"/>
                <w:sz w:val="18"/>
                <w:szCs w:val="18"/>
                <w14:ligatures w14:val="none"/>
              </w:rPr>
              <w:t xml:space="preserve"> (</w:t>
            </w:r>
            <w:r w:rsidR="00933B1C" w:rsidRPr="00D719AB">
              <w:rPr>
                <w:rFonts w:ascii="Calibri" w:hAnsi="Calibri" w:cs="Calibri"/>
              </w:rPr>
              <w:t>Forest area under enhanced wildfire prevention (Hectare</w:t>
            </w:r>
            <w:r w:rsidR="00DB1079" w:rsidRPr="00D719AB">
              <w:rPr>
                <w:rFonts w:ascii="Calibri" w:hAnsi="Calibri" w:cs="Calibri"/>
              </w:rPr>
              <w:t xml:space="preserve"> </w:t>
            </w:r>
            <w:r w:rsidR="00933B1C" w:rsidRPr="00D719AB">
              <w:rPr>
                <w:rFonts w:ascii="Calibri" w:hAnsi="Calibri" w:cs="Calibri"/>
              </w:rPr>
              <w:t>(Ha</w:t>
            </w:r>
            <w:r w:rsidR="00933B1C" w:rsidRPr="00D719AB">
              <w:rPr>
                <w:rFonts w:ascii="Calibri" w:hAnsi="Calibri" w:cs="Calibri"/>
                <w:b/>
                <w:bCs/>
              </w:rPr>
              <w:t>)</w:t>
            </w:r>
          </w:p>
        </w:tc>
        <w:tc>
          <w:tcPr>
            <w:tcW w:w="5748" w:type="dxa"/>
          </w:tcPr>
          <w:p w14:paraId="5EBA0D89" w14:textId="77777777" w:rsidR="00DA69B1" w:rsidRPr="00D719AB" w:rsidRDefault="004F0A19" w:rsidP="00E55167">
            <w:pPr>
              <w:jc w:val="both"/>
              <w:rPr>
                <w:rFonts w:ascii="Calibri" w:hAnsi="Calibri" w:cs="Calibri"/>
              </w:rPr>
            </w:pPr>
            <w:r w:rsidRPr="00D719AB">
              <w:rPr>
                <w:rFonts w:ascii="Calibri" w:hAnsi="Calibri" w:cs="Calibri"/>
              </w:rPr>
              <w:t>Includes reducing ignition sources, buffer zones, fire prevention infrastructure</w:t>
            </w:r>
          </w:p>
        </w:tc>
      </w:tr>
      <w:tr w:rsidR="00DA69B1" w:rsidRPr="00D719AB" w14:paraId="4909AB49" w14:textId="77777777" w:rsidTr="00DA69B1">
        <w:trPr>
          <w:trHeight w:val="116"/>
        </w:trPr>
        <w:tc>
          <w:tcPr>
            <w:tcW w:w="3415" w:type="dxa"/>
          </w:tcPr>
          <w:p w14:paraId="5E5C8A89" w14:textId="77777777" w:rsidR="00DA69B1" w:rsidRPr="00D719AB" w:rsidRDefault="00CA4297" w:rsidP="00CA4297">
            <w:pPr>
              <w:rPr>
                <w:rFonts w:ascii="Calibri" w:hAnsi="Calibri" w:cs="Calibri"/>
              </w:rPr>
            </w:pPr>
            <w:r w:rsidRPr="00D719AB">
              <w:rPr>
                <w:rFonts w:ascii="Calibri" w:hAnsi="Calibri" w:cs="Calibri"/>
              </w:rPr>
              <w:t>Forest area with improved harvesting plans (</w:t>
            </w:r>
            <w:proofErr w:type="gramStart"/>
            <w:r w:rsidRPr="00D719AB">
              <w:rPr>
                <w:rFonts w:ascii="Calibri" w:hAnsi="Calibri" w:cs="Calibri"/>
              </w:rPr>
              <w:t>Hectare(</w:t>
            </w:r>
            <w:proofErr w:type="gramEnd"/>
            <w:r w:rsidRPr="00D719AB">
              <w:rPr>
                <w:rFonts w:ascii="Calibri" w:hAnsi="Calibri" w:cs="Calibri"/>
              </w:rPr>
              <w:t>Ha</w:t>
            </w:r>
            <w:proofErr w:type="gramStart"/>
            <w:r w:rsidRPr="00D719AB">
              <w:rPr>
                <w:rFonts w:ascii="Calibri" w:hAnsi="Calibri" w:cs="Calibri"/>
              </w:rPr>
              <w:t xml:space="preserve">))   </w:t>
            </w:r>
            <w:proofErr w:type="gramEnd"/>
          </w:p>
        </w:tc>
        <w:tc>
          <w:tcPr>
            <w:tcW w:w="5748" w:type="dxa"/>
          </w:tcPr>
          <w:p w14:paraId="1F3B827D" w14:textId="77777777" w:rsidR="00DA69B1" w:rsidRPr="00D719AB" w:rsidRDefault="00DA69B1" w:rsidP="00E55167">
            <w:pPr>
              <w:jc w:val="both"/>
              <w:rPr>
                <w:rFonts w:ascii="Calibri" w:hAnsi="Calibri" w:cs="Calibri"/>
              </w:rPr>
            </w:pPr>
          </w:p>
        </w:tc>
      </w:tr>
      <w:tr w:rsidR="00DA69B1" w:rsidRPr="00D719AB" w14:paraId="43253CB7" w14:textId="77777777" w:rsidTr="00DA69B1">
        <w:trPr>
          <w:trHeight w:val="112"/>
        </w:trPr>
        <w:tc>
          <w:tcPr>
            <w:tcW w:w="3415" w:type="dxa"/>
          </w:tcPr>
          <w:p w14:paraId="12FCDA00" w14:textId="77777777" w:rsidR="00DA69B1" w:rsidRPr="00D719AB" w:rsidRDefault="00A23A65" w:rsidP="00E55167">
            <w:pPr>
              <w:jc w:val="both"/>
              <w:rPr>
                <w:rFonts w:ascii="Calibri" w:hAnsi="Calibri" w:cs="Calibri"/>
              </w:rPr>
            </w:pPr>
            <w:r w:rsidRPr="00D719AB">
              <w:rPr>
                <w:rFonts w:ascii="Calibri" w:hAnsi="Calibri" w:cs="Calibri"/>
              </w:rPr>
              <w:t>Tools to support forest resource measurement and traceability implemented or updated (</w:t>
            </w:r>
            <w:proofErr w:type="gramStart"/>
            <w:r w:rsidRPr="00D719AB">
              <w:rPr>
                <w:rFonts w:ascii="Calibri" w:hAnsi="Calibri" w:cs="Calibri"/>
              </w:rPr>
              <w:t xml:space="preserve">Number)   </w:t>
            </w:r>
            <w:proofErr w:type="gramEnd"/>
          </w:p>
        </w:tc>
        <w:tc>
          <w:tcPr>
            <w:tcW w:w="5748" w:type="dxa"/>
          </w:tcPr>
          <w:p w14:paraId="0943FA9C" w14:textId="77777777" w:rsidR="0036305B" w:rsidRPr="00D719AB" w:rsidRDefault="0036305B" w:rsidP="0036305B">
            <w:pPr>
              <w:jc w:val="both"/>
              <w:rPr>
                <w:rFonts w:ascii="Calibri" w:hAnsi="Calibri" w:cs="Calibri"/>
              </w:rPr>
            </w:pPr>
            <w:r w:rsidRPr="00D719AB">
              <w:rPr>
                <w:rFonts w:ascii="Calibri" w:hAnsi="Calibri" w:cs="Calibri"/>
              </w:rPr>
              <w:t>Update to Forest Management Information System (FMIS) including GIS integration</w:t>
            </w:r>
          </w:p>
          <w:p w14:paraId="0FF1E687" w14:textId="77777777" w:rsidR="0036305B" w:rsidRPr="00D719AB" w:rsidRDefault="0036305B" w:rsidP="0036305B">
            <w:pPr>
              <w:jc w:val="both"/>
              <w:rPr>
                <w:rFonts w:ascii="Calibri" w:hAnsi="Calibri" w:cs="Calibri"/>
              </w:rPr>
            </w:pPr>
            <w:r w:rsidRPr="00D719AB">
              <w:rPr>
                <w:rFonts w:ascii="Calibri" w:hAnsi="Calibri" w:cs="Calibri"/>
              </w:rPr>
              <w:t>Revision of National Forest Inventory (NFI) </w:t>
            </w:r>
          </w:p>
          <w:p w14:paraId="4E2570D4" w14:textId="77777777" w:rsidR="0036305B" w:rsidRPr="00D719AB" w:rsidRDefault="0036305B" w:rsidP="0036305B">
            <w:pPr>
              <w:jc w:val="both"/>
              <w:rPr>
                <w:rFonts w:ascii="Calibri" w:hAnsi="Calibri" w:cs="Calibri"/>
              </w:rPr>
            </w:pPr>
            <w:r w:rsidRPr="00D719AB">
              <w:rPr>
                <w:rFonts w:ascii="Calibri" w:hAnsi="Calibri" w:cs="Calibri"/>
              </w:rPr>
              <w:t xml:space="preserve">Upgrade to existing timber valuation </w:t>
            </w:r>
            <w:proofErr w:type="gramStart"/>
            <w:r w:rsidRPr="00D719AB">
              <w:rPr>
                <w:rFonts w:ascii="Calibri" w:hAnsi="Calibri" w:cs="Calibri"/>
              </w:rPr>
              <w:t>system incl enhancing</w:t>
            </w:r>
            <w:proofErr w:type="gramEnd"/>
            <w:r w:rsidRPr="00D719AB">
              <w:rPr>
                <w:rFonts w:ascii="Calibri" w:hAnsi="Calibri" w:cs="Calibri"/>
              </w:rPr>
              <w:t xml:space="preserve"> the Decision Support System (DSS)</w:t>
            </w:r>
          </w:p>
          <w:p w14:paraId="0D66602B" w14:textId="77777777" w:rsidR="0036305B" w:rsidRPr="00D719AB" w:rsidRDefault="0036305B" w:rsidP="0036305B">
            <w:pPr>
              <w:jc w:val="both"/>
              <w:rPr>
                <w:rFonts w:ascii="Calibri" w:hAnsi="Calibri" w:cs="Calibri"/>
              </w:rPr>
            </w:pPr>
            <w:r w:rsidRPr="00D719AB">
              <w:rPr>
                <w:rFonts w:ascii="Calibri" w:hAnsi="Calibri" w:cs="Calibri"/>
              </w:rPr>
              <w:t>Introduction of Electronic Timber Tracking System (ETTS) </w:t>
            </w:r>
          </w:p>
          <w:p w14:paraId="2B83FB5C" w14:textId="77777777" w:rsidR="0036305B" w:rsidRPr="00D719AB" w:rsidRDefault="0036305B" w:rsidP="0036305B">
            <w:pPr>
              <w:jc w:val="both"/>
              <w:rPr>
                <w:rFonts w:ascii="Calibri" w:hAnsi="Calibri" w:cs="Calibri"/>
              </w:rPr>
            </w:pPr>
            <w:r w:rsidRPr="00D719AB">
              <w:rPr>
                <w:rFonts w:ascii="Calibri" w:hAnsi="Calibri" w:cs="Calibri"/>
              </w:rPr>
              <w:t>MRV and forestry statistics updated</w:t>
            </w:r>
          </w:p>
          <w:p w14:paraId="014EB292" w14:textId="77777777" w:rsidR="00DA69B1" w:rsidRPr="00D719AB" w:rsidRDefault="00DA69B1" w:rsidP="00E55167">
            <w:pPr>
              <w:jc w:val="both"/>
              <w:rPr>
                <w:rFonts w:ascii="Calibri" w:hAnsi="Calibri" w:cs="Calibri"/>
              </w:rPr>
            </w:pPr>
          </w:p>
        </w:tc>
      </w:tr>
      <w:tr w:rsidR="008C22C0" w:rsidRPr="00D719AB" w14:paraId="281ADB87" w14:textId="77777777" w:rsidTr="00DA69B1">
        <w:trPr>
          <w:trHeight w:val="112"/>
        </w:trPr>
        <w:tc>
          <w:tcPr>
            <w:tcW w:w="3415" w:type="dxa"/>
          </w:tcPr>
          <w:p w14:paraId="069722BC" w14:textId="77777777" w:rsidR="008C22C0" w:rsidRPr="00D719AB" w:rsidRDefault="00941D86" w:rsidP="00E55167">
            <w:pPr>
              <w:jc w:val="both"/>
              <w:rPr>
                <w:rFonts w:ascii="Calibri" w:hAnsi="Calibri" w:cs="Calibri"/>
                <w:b/>
                <w:bCs/>
              </w:rPr>
            </w:pPr>
            <w:proofErr w:type="spellStart"/>
            <w:r w:rsidRPr="00D719AB">
              <w:rPr>
                <w:rFonts w:ascii="Calibri" w:hAnsi="Calibri" w:cs="Calibri"/>
                <w:b/>
                <w:bCs/>
              </w:rPr>
              <w:t>SmartWood</w:t>
            </w:r>
            <w:proofErr w:type="spellEnd"/>
            <w:r w:rsidRPr="00D719AB">
              <w:rPr>
                <w:rFonts w:ascii="Calibri" w:hAnsi="Calibri" w:cs="Calibri"/>
                <w:b/>
                <w:bCs/>
              </w:rPr>
              <w:t xml:space="preserve"> Capacity Programs</w:t>
            </w:r>
          </w:p>
        </w:tc>
        <w:tc>
          <w:tcPr>
            <w:tcW w:w="5748" w:type="dxa"/>
          </w:tcPr>
          <w:p w14:paraId="6F1C349A" w14:textId="77777777" w:rsidR="008C22C0" w:rsidRPr="00D719AB" w:rsidRDefault="005304B6" w:rsidP="00E55167">
            <w:pPr>
              <w:jc w:val="both"/>
              <w:rPr>
                <w:rFonts w:ascii="Calibri" w:hAnsi="Calibri" w:cs="Calibri"/>
              </w:rPr>
            </w:pPr>
            <w:r w:rsidRPr="00D719AB">
              <w:rPr>
                <w:rFonts w:ascii="Calibri" w:hAnsi="Calibri" w:cs="Calibri"/>
              </w:rPr>
              <w:t xml:space="preserve">Training individuals in modern </w:t>
            </w:r>
            <w:r w:rsidR="00A4792F" w:rsidRPr="00D719AB">
              <w:rPr>
                <w:rFonts w:ascii="Calibri" w:hAnsi="Calibri" w:cs="Calibri"/>
              </w:rPr>
              <w:t xml:space="preserve">forestry and </w:t>
            </w:r>
            <w:r w:rsidR="009725A0" w:rsidRPr="00D719AB">
              <w:rPr>
                <w:rFonts w:ascii="Calibri" w:hAnsi="Calibri" w:cs="Calibri"/>
              </w:rPr>
              <w:t xml:space="preserve">wood processing </w:t>
            </w:r>
            <w:r w:rsidR="00627D3A" w:rsidRPr="00D719AB">
              <w:rPr>
                <w:rFonts w:ascii="Calibri" w:hAnsi="Calibri" w:cs="Calibri"/>
              </w:rPr>
              <w:t>techniques</w:t>
            </w:r>
            <w:r w:rsidR="00A4792F" w:rsidRPr="00D719AB">
              <w:rPr>
                <w:rFonts w:ascii="Calibri" w:hAnsi="Calibri" w:cs="Calibri"/>
              </w:rPr>
              <w:t xml:space="preserve"> </w:t>
            </w:r>
          </w:p>
        </w:tc>
      </w:tr>
      <w:tr w:rsidR="00996675" w:rsidRPr="00D719AB" w14:paraId="024A80C8" w14:textId="77777777" w:rsidTr="00DA69B1">
        <w:trPr>
          <w:trHeight w:val="112"/>
        </w:trPr>
        <w:tc>
          <w:tcPr>
            <w:tcW w:w="3415" w:type="dxa"/>
          </w:tcPr>
          <w:p w14:paraId="29648CF5" w14:textId="77777777" w:rsidR="00996675" w:rsidRPr="00D719AB" w:rsidRDefault="00627D3A" w:rsidP="00E55167">
            <w:pPr>
              <w:jc w:val="both"/>
              <w:rPr>
                <w:rFonts w:ascii="Calibri" w:hAnsi="Calibri" w:cs="Calibri"/>
              </w:rPr>
            </w:pPr>
            <w:r w:rsidRPr="00D719AB">
              <w:rPr>
                <w:rFonts w:ascii="Calibri" w:hAnsi="Calibri" w:cs="Calibri"/>
              </w:rPr>
              <w:t>Support to SMEs</w:t>
            </w:r>
          </w:p>
        </w:tc>
        <w:tc>
          <w:tcPr>
            <w:tcW w:w="5748" w:type="dxa"/>
          </w:tcPr>
          <w:p w14:paraId="11804E5A" w14:textId="77777777" w:rsidR="00996675" w:rsidRPr="00D719AB" w:rsidRDefault="00996675" w:rsidP="00E55167">
            <w:pPr>
              <w:jc w:val="both"/>
              <w:rPr>
                <w:rFonts w:ascii="Calibri" w:hAnsi="Calibri" w:cs="Calibri"/>
              </w:rPr>
            </w:pPr>
          </w:p>
        </w:tc>
      </w:tr>
      <w:tr w:rsidR="009E18E4" w:rsidRPr="00D719AB" w14:paraId="5341C2DD" w14:textId="77777777" w:rsidTr="00DA69B1">
        <w:trPr>
          <w:trHeight w:val="112"/>
        </w:trPr>
        <w:tc>
          <w:tcPr>
            <w:tcW w:w="3415" w:type="dxa"/>
          </w:tcPr>
          <w:p w14:paraId="7F3B20F7" w14:textId="77777777" w:rsidR="009E18E4" w:rsidRPr="00D719AB" w:rsidRDefault="009E18E4" w:rsidP="00E55167">
            <w:pPr>
              <w:jc w:val="both"/>
              <w:rPr>
                <w:rFonts w:ascii="Calibri" w:hAnsi="Calibri" w:cs="Calibri"/>
              </w:rPr>
            </w:pPr>
          </w:p>
        </w:tc>
        <w:tc>
          <w:tcPr>
            <w:tcW w:w="5748" w:type="dxa"/>
          </w:tcPr>
          <w:p w14:paraId="1A6C994C" w14:textId="77777777" w:rsidR="009E18E4" w:rsidRPr="00D719AB" w:rsidRDefault="009E18E4" w:rsidP="00E55167">
            <w:pPr>
              <w:jc w:val="both"/>
              <w:rPr>
                <w:rFonts w:ascii="Calibri" w:hAnsi="Calibri" w:cs="Calibri"/>
              </w:rPr>
            </w:pPr>
          </w:p>
        </w:tc>
      </w:tr>
      <w:tr w:rsidR="008B3288" w:rsidRPr="00D719AB" w14:paraId="0DA805AD" w14:textId="77777777" w:rsidTr="00DA69B1">
        <w:trPr>
          <w:trHeight w:val="112"/>
        </w:trPr>
        <w:tc>
          <w:tcPr>
            <w:tcW w:w="3415" w:type="dxa"/>
          </w:tcPr>
          <w:p w14:paraId="1CDD725A" w14:textId="77777777" w:rsidR="008B3288" w:rsidRPr="00D719AB" w:rsidRDefault="008B3288" w:rsidP="00E55167">
            <w:pPr>
              <w:jc w:val="both"/>
              <w:rPr>
                <w:rFonts w:ascii="Calibri" w:hAnsi="Calibri" w:cs="Calibri"/>
              </w:rPr>
            </w:pPr>
          </w:p>
        </w:tc>
        <w:tc>
          <w:tcPr>
            <w:tcW w:w="5748" w:type="dxa"/>
          </w:tcPr>
          <w:p w14:paraId="7678A6E8" w14:textId="77777777" w:rsidR="008B3288" w:rsidRPr="00D719AB" w:rsidRDefault="008B3288" w:rsidP="00E55167">
            <w:pPr>
              <w:jc w:val="both"/>
              <w:rPr>
                <w:rFonts w:ascii="Calibri" w:hAnsi="Calibri" w:cs="Calibri"/>
              </w:rPr>
            </w:pPr>
          </w:p>
        </w:tc>
      </w:tr>
    </w:tbl>
    <w:p w14:paraId="01EE66D6" w14:textId="77777777" w:rsidR="008558E4" w:rsidRPr="00D719AB" w:rsidRDefault="001722AA" w:rsidP="005747B2">
      <w:pPr>
        <w:spacing w:line="240" w:lineRule="auto"/>
        <w:jc w:val="both"/>
        <w:rPr>
          <w:rFonts w:ascii="Calibri" w:hAnsi="Calibri" w:cs="Calibri"/>
        </w:rPr>
      </w:pPr>
      <w:r w:rsidRPr="00D719AB">
        <w:rPr>
          <w:rFonts w:ascii="Calibri" w:hAnsi="Calibri" w:cs="Calibri"/>
        </w:rPr>
        <w:t xml:space="preserve">Source: </w:t>
      </w:r>
      <w:r w:rsidR="001F4100" w:rsidRPr="00D719AB">
        <w:rPr>
          <w:rFonts w:ascii="Calibri" w:hAnsi="Calibri" w:cs="Calibri"/>
        </w:rPr>
        <w:t xml:space="preserve">Project </w:t>
      </w:r>
      <w:r w:rsidR="00B27970" w:rsidRPr="00D719AB">
        <w:rPr>
          <w:rFonts w:ascii="Calibri" w:hAnsi="Calibri" w:cs="Calibri"/>
        </w:rPr>
        <w:t>FS</w:t>
      </w:r>
      <w:r w:rsidR="00E43D48" w:rsidRPr="00D719AB">
        <w:rPr>
          <w:rFonts w:ascii="Calibri" w:hAnsi="Calibri" w:cs="Calibri"/>
        </w:rPr>
        <w:t>P</w:t>
      </w:r>
      <w:r w:rsidR="00B27970" w:rsidRPr="00D719AB">
        <w:rPr>
          <w:rFonts w:ascii="Calibri" w:hAnsi="Calibri" w:cs="Calibri"/>
        </w:rPr>
        <w:t>P</w:t>
      </w:r>
    </w:p>
    <w:p w14:paraId="31EBE0EE" w14:textId="77777777" w:rsidR="00271F7D" w:rsidRPr="00D719AB" w:rsidRDefault="000C5678" w:rsidP="00EC1158">
      <w:pPr>
        <w:pStyle w:val="Heading2"/>
        <w:rPr>
          <w:rFonts w:ascii="Calibri" w:hAnsi="Calibri" w:cs="Calibri"/>
          <w:b/>
          <w:bCs/>
          <w:sz w:val="22"/>
          <w:szCs w:val="22"/>
        </w:rPr>
      </w:pPr>
      <w:bookmarkStart w:id="26" w:name="_Toc215836440"/>
      <w:r w:rsidRPr="00D719AB">
        <w:rPr>
          <w:rFonts w:ascii="Calibri" w:hAnsi="Calibri" w:cs="Calibri"/>
          <w:b/>
          <w:bCs/>
          <w:sz w:val="22"/>
          <w:szCs w:val="22"/>
        </w:rPr>
        <w:t>2.</w:t>
      </w:r>
      <w:r w:rsidR="00F877CB" w:rsidRPr="00D719AB">
        <w:rPr>
          <w:rFonts w:ascii="Calibri" w:hAnsi="Calibri" w:cs="Calibri"/>
          <w:b/>
          <w:bCs/>
          <w:sz w:val="22"/>
          <w:szCs w:val="22"/>
        </w:rPr>
        <w:t>6</w:t>
      </w:r>
      <w:r w:rsidRPr="00D719AB">
        <w:rPr>
          <w:rFonts w:ascii="Calibri" w:hAnsi="Calibri" w:cs="Calibri"/>
          <w:b/>
          <w:bCs/>
          <w:sz w:val="22"/>
          <w:szCs w:val="22"/>
        </w:rPr>
        <w:t xml:space="preserve"> </w:t>
      </w:r>
      <w:r w:rsidR="00271F7D" w:rsidRPr="00D719AB">
        <w:rPr>
          <w:rFonts w:ascii="Calibri" w:hAnsi="Calibri" w:cs="Calibri"/>
          <w:b/>
          <w:bCs/>
          <w:sz w:val="22"/>
          <w:szCs w:val="22"/>
          <w:lang w:val="en-GB"/>
        </w:rPr>
        <w:t>Institutional</w:t>
      </w:r>
      <w:r w:rsidR="00271F7D" w:rsidRPr="00D719AB" w:rsidDel="009800DE">
        <w:rPr>
          <w:rFonts w:ascii="Calibri" w:hAnsi="Calibri" w:cs="Calibri"/>
          <w:b/>
          <w:bCs/>
          <w:sz w:val="22"/>
          <w:szCs w:val="22"/>
          <w:lang w:val="en-GB"/>
        </w:rPr>
        <w:t xml:space="preserve"> </w:t>
      </w:r>
      <w:r w:rsidR="00271F7D" w:rsidRPr="00D719AB">
        <w:rPr>
          <w:rFonts w:ascii="Calibri" w:hAnsi="Calibri" w:cs="Calibri"/>
          <w:b/>
          <w:bCs/>
          <w:sz w:val="22"/>
          <w:szCs w:val="22"/>
          <w:lang w:val="en-GB"/>
        </w:rPr>
        <w:t>and Implementation Arrangements</w:t>
      </w:r>
      <w:bookmarkEnd w:id="22"/>
      <w:bookmarkEnd w:id="26"/>
    </w:p>
    <w:p w14:paraId="4120E55A" w14:textId="77777777" w:rsidR="002A5BB8" w:rsidRPr="00D719AB" w:rsidRDefault="003F3F79" w:rsidP="5736001D">
      <w:pPr>
        <w:jc w:val="both"/>
        <w:rPr>
          <w:rFonts w:ascii="Calibri" w:hAnsi="Calibri" w:cs="Calibri"/>
        </w:rPr>
      </w:pPr>
      <w:r w:rsidRPr="00D719AB">
        <w:rPr>
          <w:rFonts w:ascii="Calibri" w:eastAsiaTheme="minorEastAsia" w:hAnsi="Calibri" w:cs="Calibri"/>
        </w:rPr>
        <w:t>A</w:t>
      </w:r>
      <w:r w:rsidRPr="00D719AB">
        <w:rPr>
          <w:rFonts w:ascii="Calibri" w:hAnsi="Calibri" w:cs="Calibri"/>
        </w:rPr>
        <w:t xml:space="preserve"> dedicated Project Implementation Unit (PIU) will be established within the Ministry of Agriculture, Forestry and Water Management to ensure effective and timely execution of all Project activities. The PIU will be composed of a Project Manager, who will provide overall coordination and oversight of activities’ implementation and coordinate monitoring and evaluation (M&amp;E) activities, an Administrative Assistant, responsible for logistical, procurement, and financial support functions, a Social Specialist, ensuring that activities are designed and implemented in an inclusive and socially sustainable manner, while being aligned with ESF documents and stakeholder engagement strategies prepared under the Project; an Environmental Specialist, tasked with integrating environmental risk measures into the Project activities and ensuring compliance with environmental standards and regulations; and a Grant Manager, who will oversee the design, allocation, and monitoring of grant mechanisms aimed at stimulating innovation, value addition, and competitiveness within the wood industry under Component 3. The Grant manager will also coordinate other activities under Component 3. Lastly, the PIU will also include a part-time </w:t>
      </w:r>
      <w:r w:rsidRPr="00D719AB">
        <w:rPr>
          <w:rFonts w:ascii="Calibri" w:hAnsi="Calibri" w:cs="Calibri"/>
        </w:rPr>
        <w:lastRenderedPageBreak/>
        <w:t>Communications Specialist &amp; Monitoring and Evaluation (M&amp;E) Specialist to support effective project visibility, stakeholder enga</w:t>
      </w:r>
      <w:r w:rsidRPr="00D719AB">
        <w:rPr>
          <w:rFonts w:ascii="Calibri" w:eastAsiaTheme="minorEastAsia" w:hAnsi="Calibri" w:cs="Calibri"/>
        </w:rPr>
        <w:t>gement, knowledge dissemination, and results tracking throughout the implementation period.</w:t>
      </w:r>
    </w:p>
    <w:p w14:paraId="260B84D7" w14:textId="77777777" w:rsidR="009C78B7" w:rsidRPr="00D719AB" w:rsidRDefault="009C78B7" w:rsidP="005921F1">
      <w:pPr>
        <w:pStyle w:val="Heading1"/>
        <w:rPr>
          <w:rFonts w:ascii="Calibri" w:hAnsi="Calibri" w:cs="Calibri"/>
          <w:b/>
          <w:bCs/>
          <w:sz w:val="22"/>
          <w:szCs w:val="22"/>
        </w:rPr>
        <w:sectPr w:rsidR="009C78B7" w:rsidRPr="00D719AB">
          <w:pgSz w:w="12240" w:h="15840"/>
          <w:pgMar w:top="1440" w:right="1440" w:bottom="1440" w:left="1440" w:header="720" w:footer="720" w:gutter="0"/>
          <w:cols w:space="720"/>
          <w:docGrid w:linePitch="360"/>
        </w:sectPr>
      </w:pPr>
      <w:bookmarkStart w:id="27" w:name="_Toc112314482"/>
    </w:p>
    <w:p w14:paraId="22F3E919" w14:textId="77777777" w:rsidR="009806D9" w:rsidRPr="00D719AB" w:rsidRDefault="002A5BB8" w:rsidP="005921F1">
      <w:pPr>
        <w:pStyle w:val="Heading1"/>
        <w:rPr>
          <w:rFonts w:ascii="Calibri" w:hAnsi="Calibri" w:cs="Calibri"/>
          <w:b/>
          <w:bCs/>
          <w:sz w:val="28"/>
          <w:szCs w:val="28"/>
        </w:rPr>
      </w:pPr>
      <w:bookmarkStart w:id="28" w:name="_Toc215836441"/>
      <w:r w:rsidRPr="00D719AB">
        <w:rPr>
          <w:rFonts w:ascii="Calibri" w:hAnsi="Calibri" w:cs="Calibri"/>
          <w:b/>
          <w:bCs/>
          <w:sz w:val="28"/>
          <w:szCs w:val="28"/>
        </w:rPr>
        <w:lastRenderedPageBreak/>
        <w:t>3</w:t>
      </w:r>
      <w:r w:rsidR="00436D2C" w:rsidRPr="00D719AB">
        <w:rPr>
          <w:rFonts w:ascii="Calibri" w:hAnsi="Calibri" w:cs="Calibri"/>
          <w:b/>
          <w:bCs/>
          <w:sz w:val="28"/>
          <w:szCs w:val="28"/>
        </w:rPr>
        <w:t>. Environmental</w:t>
      </w:r>
      <w:r w:rsidR="00332B66" w:rsidRPr="00D719AB">
        <w:rPr>
          <w:rFonts w:ascii="Calibri" w:hAnsi="Calibri" w:cs="Calibri"/>
          <w:b/>
          <w:bCs/>
          <w:sz w:val="28"/>
          <w:szCs w:val="28"/>
        </w:rPr>
        <w:t xml:space="preserve"> and Social Policies, Regulations, and Laws</w:t>
      </w:r>
      <w:bookmarkEnd w:id="27"/>
      <w:bookmarkEnd w:id="28"/>
    </w:p>
    <w:p w14:paraId="02423861" w14:textId="77777777" w:rsidR="00AC4436" w:rsidRPr="00D719AB" w:rsidRDefault="001263E9" w:rsidP="00AC0F03">
      <w:pPr>
        <w:jc w:val="both"/>
        <w:rPr>
          <w:rFonts w:ascii="Calibri" w:eastAsia="Calibri" w:hAnsi="Calibri" w:cs="Calibri"/>
        </w:rPr>
      </w:pPr>
      <w:r w:rsidRPr="00D719AB">
        <w:rPr>
          <w:rFonts w:ascii="Calibri" w:eastAsia="Calibri" w:hAnsi="Calibri" w:cs="Calibri"/>
        </w:rPr>
        <w:t xml:space="preserve">This section summarizes the regulatory framework relevant/applicable to the </w:t>
      </w:r>
      <w:r w:rsidR="0012564D" w:rsidRPr="00D719AB">
        <w:rPr>
          <w:rFonts w:ascii="Calibri" w:eastAsia="Calibri" w:hAnsi="Calibri" w:cs="Calibri"/>
        </w:rPr>
        <w:t>FS</w:t>
      </w:r>
      <w:r w:rsidR="000377FC" w:rsidRPr="00D719AB">
        <w:rPr>
          <w:rFonts w:ascii="Calibri" w:eastAsia="Calibri" w:hAnsi="Calibri" w:cs="Calibri"/>
        </w:rPr>
        <w:t>P</w:t>
      </w:r>
      <w:r w:rsidR="0012564D" w:rsidRPr="00D719AB">
        <w:rPr>
          <w:rFonts w:ascii="Calibri" w:eastAsia="Calibri" w:hAnsi="Calibri" w:cs="Calibri"/>
        </w:rPr>
        <w:t>P</w:t>
      </w:r>
      <w:r w:rsidR="009039FC" w:rsidRPr="00D719AB">
        <w:rPr>
          <w:rFonts w:ascii="Calibri" w:eastAsia="Calibri" w:hAnsi="Calibri" w:cs="Calibri"/>
        </w:rPr>
        <w:t xml:space="preserve"> </w:t>
      </w:r>
      <w:r w:rsidRPr="00D719AB">
        <w:rPr>
          <w:rFonts w:ascii="Calibri" w:eastAsia="Calibri" w:hAnsi="Calibri" w:cs="Calibri"/>
        </w:rPr>
        <w:t>implementation. The section will compare national regulatory and legal frameworks with the requirements of the World Bank Environment and Social Framework (ESF), identify gaps between these two pieces of instruments, and how propose measures by which these gaps will be addressed.</w:t>
      </w:r>
    </w:p>
    <w:p w14:paraId="4179A1FA" w14:textId="77777777" w:rsidR="00AC4436" w:rsidRPr="00D719AB" w:rsidRDefault="00AC4436" w:rsidP="003C5167">
      <w:pPr>
        <w:pStyle w:val="Heading2"/>
        <w:rPr>
          <w:rFonts w:ascii="Calibri" w:hAnsi="Calibri" w:cs="Calibri"/>
          <w:b/>
          <w:bCs/>
          <w:sz w:val="22"/>
          <w:szCs w:val="22"/>
        </w:rPr>
      </w:pPr>
      <w:bookmarkStart w:id="29" w:name="_Toc215836442"/>
      <w:r w:rsidRPr="00D719AB">
        <w:rPr>
          <w:rFonts w:ascii="Calibri" w:hAnsi="Calibri" w:cs="Calibri"/>
          <w:b/>
          <w:bCs/>
          <w:sz w:val="22"/>
          <w:szCs w:val="22"/>
        </w:rPr>
        <w:t>3.</w:t>
      </w:r>
      <w:r w:rsidR="006D088F" w:rsidRPr="00D719AB">
        <w:rPr>
          <w:rFonts w:ascii="Calibri" w:hAnsi="Calibri" w:cs="Calibri"/>
          <w:b/>
          <w:bCs/>
          <w:sz w:val="22"/>
          <w:szCs w:val="22"/>
        </w:rPr>
        <w:t>1</w:t>
      </w:r>
      <w:r w:rsidRPr="00D719AB">
        <w:rPr>
          <w:rFonts w:ascii="Calibri" w:hAnsi="Calibri" w:cs="Calibri"/>
          <w:b/>
          <w:bCs/>
          <w:sz w:val="22"/>
          <w:szCs w:val="22"/>
        </w:rPr>
        <w:t>Project Categorization under the World Bank ESF</w:t>
      </w:r>
      <w:bookmarkEnd w:id="29"/>
    </w:p>
    <w:p w14:paraId="7247CB43" w14:textId="77777777" w:rsidR="00AC4436" w:rsidRPr="00D719AB" w:rsidRDefault="00AC4436" w:rsidP="00AC4436">
      <w:pPr>
        <w:jc w:val="both"/>
        <w:rPr>
          <w:rFonts w:ascii="Calibri" w:eastAsia="Calibri" w:hAnsi="Calibri" w:cs="Calibri"/>
        </w:rPr>
      </w:pPr>
      <w:r w:rsidRPr="00D719AB">
        <w:rPr>
          <w:rFonts w:ascii="Calibri" w:eastAsia="Calibri" w:hAnsi="Calibri" w:cs="Calibri"/>
        </w:rPr>
        <w:t xml:space="preserve">Under the World Bank ESF, the World Bank classifies projects into four (4) categories: High, Substantial, Moderate and Low Risk largely based on the scale of the project, level of impact, environmental and social sensitivities and risks associated with the project, in country socio-political conditions as well as the capacity of the borrower to manage the associated impacts and risks. </w:t>
      </w:r>
    </w:p>
    <w:p w14:paraId="474DB935" w14:textId="77777777" w:rsidR="00AC4436" w:rsidRPr="00D719AB" w:rsidRDefault="00AC4436" w:rsidP="00AC4436">
      <w:pPr>
        <w:jc w:val="both"/>
        <w:rPr>
          <w:rFonts w:ascii="Calibri" w:eastAsia="Calibri" w:hAnsi="Calibri" w:cs="Calibri"/>
        </w:rPr>
      </w:pPr>
      <w:r w:rsidRPr="00D719AB">
        <w:rPr>
          <w:rFonts w:ascii="Calibri" w:eastAsia="Calibri" w:hAnsi="Calibri" w:cs="Calibri"/>
        </w:rPr>
        <w:t xml:space="preserve">Based on the nature and scope of project activities primarily under component 2 (construction of forest Management system, forest </w:t>
      </w:r>
      <w:r w:rsidR="00265D1B" w:rsidRPr="00D719AB">
        <w:rPr>
          <w:rFonts w:ascii="Calibri" w:eastAsia="Calibri" w:hAnsi="Calibri" w:cs="Calibri"/>
        </w:rPr>
        <w:t>management and</w:t>
      </w:r>
      <w:r w:rsidRPr="00D719AB">
        <w:rPr>
          <w:rFonts w:ascii="Calibri" w:eastAsia="Calibri" w:hAnsi="Calibri" w:cs="Calibri"/>
        </w:rPr>
        <w:t xml:space="preserve"> the capacity of the PIU in Montenegro to manage the environmental risks of project activities consistent with the ESSs, the risk rating is assessed to be </w:t>
      </w:r>
      <w:r w:rsidR="00265D1B" w:rsidRPr="00D719AB">
        <w:rPr>
          <w:rFonts w:ascii="Calibri" w:eastAsia="Calibri" w:hAnsi="Calibri" w:cs="Calibri"/>
        </w:rPr>
        <w:t>Moderate at</w:t>
      </w:r>
      <w:r w:rsidRPr="00D719AB">
        <w:rPr>
          <w:rFonts w:ascii="Calibri" w:eastAsia="Calibri" w:hAnsi="Calibri" w:cs="Calibri"/>
        </w:rPr>
        <w:t xml:space="preserve"> this stage. At this point, no permanent or irreversible environmental risks or repercussions are predicted. </w:t>
      </w:r>
    </w:p>
    <w:p w14:paraId="0BC70770" w14:textId="77777777" w:rsidR="009003F6" w:rsidRPr="00D719AB" w:rsidRDefault="009003F6" w:rsidP="00265D1B">
      <w:pPr>
        <w:pStyle w:val="Heading2"/>
        <w:rPr>
          <w:rFonts w:ascii="Calibri" w:hAnsi="Calibri" w:cs="Calibri"/>
          <w:b/>
          <w:bCs/>
          <w:sz w:val="22"/>
          <w:szCs w:val="22"/>
        </w:rPr>
      </w:pPr>
      <w:bookmarkStart w:id="30" w:name="_Toc215836443"/>
      <w:r w:rsidRPr="00D719AB">
        <w:rPr>
          <w:rFonts w:ascii="Calibri" w:hAnsi="Calibri" w:cs="Calibri"/>
          <w:b/>
          <w:bCs/>
          <w:sz w:val="22"/>
          <w:szCs w:val="22"/>
        </w:rPr>
        <w:t>3.2 Summary of Environmental and Social Risks and Impacts:</w:t>
      </w:r>
      <w:bookmarkEnd w:id="30"/>
      <w:r w:rsidRPr="00D719AB">
        <w:rPr>
          <w:rFonts w:ascii="Calibri" w:hAnsi="Calibri" w:cs="Calibri"/>
          <w:b/>
          <w:bCs/>
          <w:sz w:val="22"/>
          <w:szCs w:val="22"/>
        </w:rPr>
        <w:t xml:space="preserve"> </w:t>
      </w:r>
    </w:p>
    <w:p w14:paraId="6D751DB7" w14:textId="5DB292A1" w:rsidR="009003F6" w:rsidRPr="00D719AB" w:rsidRDefault="009003F6" w:rsidP="009003F6">
      <w:pPr>
        <w:jc w:val="both"/>
        <w:rPr>
          <w:rFonts w:ascii="Calibri" w:eastAsia="Calibri" w:hAnsi="Calibri" w:cs="Calibri"/>
        </w:rPr>
      </w:pPr>
      <w:r w:rsidRPr="00D719AB">
        <w:rPr>
          <w:rFonts w:ascii="Calibri" w:eastAsia="Calibri" w:hAnsi="Calibri" w:cs="Calibri"/>
        </w:rPr>
        <w:t xml:space="preserve">Key environmental concerns identified at this stage include: i)climate change risks ii) hazardous materials and wastes from construction activities  may pose risks to soil, water ecosystems iii)OHS related risk as result of workers involved in forest operations and infrastructure developments including risks from machinery, exposure to chemicals and fire hazards iv)Community Health and Safety including increases vehicle traffic, noise and dust from activities. Additional activities such as the establishment of fire zones and forest management may restrict access to forest resources affecting local communities. Other risks include the risk of Sexual Exploitation, Abuse, and Sexual Harassment (SEA/SH) social exclusion. However, these concerns will be addressed by preparing E&amp;S instruments including ESIAs, </w:t>
      </w:r>
      <w:proofErr w:type="spellStart"/>
      <w:proofErr w:type="gramStart"/>
      <w:r w:rsidRPr="00D719AB">
        <w:rPr>
          <w:rFonts w:ascii="Calibri" w:eastAsia="Calibri" w:hAnsi="Calibri" w:cs="Calibri"/>
        </w:rPr>
        <w:t>ESMPs,BMP,,</w:t>
      </w:r>
      <w:proofErr w:type="gramEnd"/>
      <w:r w:rsidRPr="00D719AB">
        <w:rPr>
          <w:rFonts w:ascii="Calibri" w:eastAsia="Calibri" w:hAnsi="Calibri" w:cs="Calibri"/>
        </w:rPr>
        <w:t>SEA</w:t>
      </w:r>
      <w:proofErr w:type="spellEnd"/>
      <w:r w:rsidRPr="00D719AB">
        <w:rPr>
          <w:rFonts w:ascii="Calibri" w:eastAsia="Calibri" w:hAnsi="Calibri" w:cs="Calibri"/>
        </w:rPr>
        <w:t xml:space="preserve">/SH plan, Capacity building and awareness measures </w:t>
      </w:r>
      <w:proofErr w:type="gramStart"/>
      <w:r w:rsidRPr="00D719AB">
        <w:rPr>
          <w:rFonts w:ascii="Calibri" w:eastAsia="Calibri" w:hAnsi="Calibri" w:cs="Calibri"/>
        </w:rPr>
        <w:t xml:space="preserve">and </w:t>
      </w:r>
      <w:r w:rsidR="00A75E99" w:rsidRPr="00671A33">
        <w:rPr>
          <w:rFonts w:ascii="Calibri" w:hAnsi="Calibri" w:cs="Calibri"/>
        </w:rPr>
        <w:t xml:space="preserve"> </w:t>
      </w:r>
      <w:r w:rsidR="00A75E99" w:rsidRPr="00D719AB">
        <w:rPr>
          <w:rFonts w:ascii="Calibri" w:eastAsia="Calibri" w:hAnsi="Calibri" w:cs="Calibri"/>
        </w:rPr>
        <w:t>other</w:t>
      </w:r>
      <w:proofErr w:type="gramEnd"/>
      <w:r w:rsidR="00A75E99" w:rsidRPr="00D719AB">
        <w:rPr>
          <w:rFonts w:ascii="Calibri" w:eastAsia="Calibri" w:hAnsi="Calibri" w:cs="Calibri"/>
        </w:rPr>
        <w:t xml:space="preserve"> measures that will minimize possible risks.</w:t>
      </w:r>
      <w:r w:rsidR="006E0789" w:rsidRPr="00671A33">
        <w:rPr>
          <w:rFonts w:ascii="Calibri" w:hAnsi="Calibri" w:cs="Calibri"/>
        </w:rPr>
        <w:t xml:space="preserve"> Additional social risks include potential labor influx during small-scale </w:t>
      </w:r>
      <w:proofErr w:type="gramStart"/>
      <w:r w:rsidR="006E0789" w:rsidRPr="00671A33">
        <w:rPr>
          <w:rFonts w:ascii="Calibri" w:hAnsi="Calibri" w:cs="Calibri"/>
        </w:rPr>
        <w:t>works</w:t>
      </w:r>
      <w:proofErr w:type="gramEnd"/>
      <w:r w:rsidR="006E0789" w:rsidRPr="00671A33">
        <w:rPr>
          <w:rFonts w:ascii="Calibri" w:hAnsi="Calibri" w:cs="Calibri"/>
        </w:rPr>
        <w:t>, which may increase community exposure to SEA/SH risks. These will be mitigated through mandatory Codes of Conduct for all workers, SEA/SH training, strict worker–community interaction protocols, and a confidential survivor-centered GRM channel.</w:t>
      </w:r>
    </w:p>
    <w:p w14:paraId="4101E101" w14:textId="77777777" w:rsidR="009003F6" w:rsidRPr="00D719AB" w:rsidRDefault="009003F6" w:rsidP="009003F6">
      <w:pPr>
        <w:jc w:val="both"/>
        <w:rPr>
          <w:rFonts w:ascii="Calibri" w:eastAsia="Calibri" w:hAnsi="Calibri" w:cs="Calibri"/>
        </w:rPr>
      </w:pPr>
      <w:r w:rsidRPr="00D719AB">
        <w:rPr>
          <w:rFonts w:ascii="Calibri" w:eastAsia="Calibri" w:hAnsi="Calibri" w:cs="Calibri"/>
        </w:rPr>
        <w:t>Stakeholder engagement will focus on inclusive participation and information disclosure using appropriate language and media. A Stakeholder Engagement Plan (SEP) has been prepared, proportional to the project's nature, scale, risks, and impacts. The SEP will be disclosed before project appraisal, ensuring consultations are timely, relevant, understandable, and accessible. A documented record of stakeholder engagement at different stages of the project cycle will be maintained and publicly disclosed. A project-wide GRM will address concerns, including a confidential channel for SEA/SH issues. Local actors and liaison officers may be designated to coordinate the SEP implementation.</w:t>
      </w:r>
    </w:p>
    <w:p w14:paraId="3664B1F3" w14:textId="20C82B56" w:rsidR="00AC4436" w:rsidRPr="00D719AB" w:rsidRDefault="009003F6" w:rsidP="00AC0F03">
      <w:pPr>
        <w:jc w:val="both"/>
        <w:rPr>
          <w:rFonts w:ascii="Calibri" w:eastAsia="Calibri" w:hAnsi="Calibri" w:cs="Calibri"/>
        </w:rPr>
      </w:pPr>
      <w:r w:rsidRPr="00D719AB">
        <w:rPr>
          <w:rFonts w:ascii="Calibri" w:eastAsia="Calibri" w:hAnsi="Calibri" w:cs="Calibri"/>
        </w:rPr>
        <w:t>When there is adequate information about the Project locations, scope of investment and the corresponding risks, the Project E&amp;S risks will be reassessed based on the scope of Project activities and determine if it needs revision to upgrade the E&amp;S risk rating and additional E&amp;S instruments as needed.</w:t>
      </w:r>
    </w:p>
    <w:p w14:paraId="500B7850" w14:textId="77777777" w:rsidR="00AC4436" w:rsidRPr="00D719AB" w:rsidRDefault="00AC4436" w:rsidP="00DA674C">
      <w:pPr>
        <w:jc w:val="both"/>
        <w:rPr>
          <w:rFonts w:ascii="Calibri" w:hAnsi="Calibri" w:cs="Calibri"/>
        </w:rPr>
        <w:sectPr w:rsidR="00AC4436" w:rsidRPr="00D719AB" w:rsidSect="00627D3A">
          <w:pgSz w:w="12240" w:h="15840"/>
          <w:pgMar w:top="1440" w:right="1440" w:bottom="1440" w:left="1440" w:header="720" w:footer="720" w:gutter="0"/>
          <w:cols w:space="720"/>
          <w:docGrid w:linePitch="360"/>
        </w:sectPr>
      </w:pPr>
    </w:p>
    <w:p w14:paraId="63138860" w14:textId="77777777" w:rsidR="00BF3E0E" w:rsidRPr="00D719AB" w:rsidRDefault="000327E4" w:rsidP="000D417B">
      <w:pPr>
        <w:pStyle w:val="Heading2"/>
        <w:rPr>
          <w:rFonts w:ascii="Calibri" w:hAnsi="Calibri" w:cs="Calibri"/>
          <w:b/>
          <w:bCs/>
          <w:sz w:val="22"/>
          <w:szCs w:val="22"/>
        </w:rPr>
      </w:pPr>
      <w:bookmarkStart w:id="31" w:name="_Toc215836444"/>
      <w:r w:rsidRPr="00D719AB">
        <w:rPr>
          <w:rFonts w:ascii="Calibri" w:hAnsi="Calibri" w:cs="Calibri"/>
          <w:b/>
          <w:bCs/>
          <w:sz w:val="22"/>
          <w:szCs w:val="22"/>
        </w:rPr>
        <w:lastRenderedPageBreak/>
        <w:t>3.</w:t>
      </w:r>
      <w:r w:rsidR="004A74F8" w:rsidRPr="00D719AB">
        <w:rPr>
          <w:rFonts w:ascii="Calibri" w:hAnsi="Calibri" w:cs="Calibri"/>
          <w:b/>
          <w:bCs/>
          <w:sz w:val="22"/>
          <w:szCs w:val="22"/>
        </w:rPr>
        <w:t>3</w:t>
      </w:r>
      <w:r w:rsidRPr="00D719AB">
        <w:rPr>
          <w:rFonts w:ascii="Calibri" w:hAnsi="Calibri" w:cs="Calibri"/>
          <w:b/>
          <w:bCs/>
          <w:sz w:val="22"/>
          <w:szCs w:val="22"/>
        </w:rPr>
        <w:t xml:space="preserve"> Relevant World Bank Group Guidelines</w:t>
      </w:r>
      <w:bookmarkEnd w:id="31"/>
    </w:p>
    <w:p w14:paraId="7F63B99E" w14:textId="77777777" w:rsidR="00C23FEB" w:rsidRPr="00D719AB" w:rsidRDefault="00C23FEB" w:rsidP="00344201">
      <w:pPr>
        <w:rPr>
          <w:rFonts w:ascii="Calibri" w:hAnsi="Calibri" w:cs="Calibri"/>
        </w:rPr>
      </w:pPr>
      <w:r w:rsidRPr="00D719AB">
        <w:rPr>
          <w:rFonts w:ascii="Calibri" w:hAnsi="Calibri" w:cs="Calibri"/>
        </w:rPr>
        <w:t xml:space="preserve">The guidelines </w:t>
      </w:r>
      <w:r w:rsidR="00F01275" w:rsidRPr="00D719AB">
        <w:rPr>
          <w:rFonts w:ascii="Calibri" w:hAnsi="Calibri" w:cs="Calibri"/>
        </w:rPr>
        <w:t xml:space="preserve">relevant to the project, and </w:t>
      </w:r>
      <w:r w:rsidRPr="00D719AB">
        <w:rPr>
          <w:rFonts w:ascii="Calibri" w:hAnsi="Calibri" w:cs="Calibri"/>
        </w:rPr>
        <w:t xml:space="preserve">that will be summarized here are: </w:t>
      </w:r>
    </w:p>
    <w:p w14:paraId="2FD4CE12" w14:textId="77777777" w:rsidR="00F01275" w:rsidRPr="00D719AB" w:rsidRDefault="00F01275" w:rsidP="00A96F70">
      <w:pPr>
        <w:pStyle w:val="ListParagraph"/>
        <w:numPr>
          <w:ilvl w:val="0"/>
          <w:numId w:val="53"/>
        </w:numPr>
        <w:rPr>
          <w:rFonts w:ascii="Calibri" w:hAnsi="Calibri" w:cs="Calibri"/>
        </w:rPr>
      </w:pPr>
      <w:r w:rsidRPr="00D719AB">
        <w:rPr>
          <w:rFonts w:ascii="Calibri" w:hAnsi="Calibri" w:cs="Calibri"/>
        </w:rPr>
        <w:t>The World Bank Environment and Social Framework (ESF), 2017</w:t>
      </w:r>
    </w:p>
    <w:p w14:paraId="11F26321" w14:textId="77777777" w:rsidR="006713F2" w:rsidRPr="00D719AB" w:rsidRDefault="00C23FEB" w:rsidP="00A96F70">
      <w:pPr>
        <w:pStyle w:val="ListParagraph"/>
        <w:numPr>
          <w:ilvl w:val="0"/>
          <w:numId w:val="53"/>
        </w:numPr>
        <w:rPr>
          <w:rFonts w:ascii="Calibri" w:hAnsi="Calibri" w:cs="Calibri"/>
        </w:rPr>
      </w:pPr>
      <w:r w:rsidRPr="00D719AB">
        <w:rPr>
          <w:rFonts w:ascii="Calibri" w:hAnsi="Calibri" w:cs="Calibri"/>
        </w:rPr>
        <w:t xml:space="preserve">World Bank Group </w:t>
      </w:r>
      <w:r w:rsidR="00AB58BA" w:rsidRPr="00D719AB">
        <w:rPr>
          <w:rFonts w:ascii="Calibri" w:hAnsi="Calibri" w:cs="Calibri"/>
        </w:rPr>
        <w:t>Environmental, Health and Safety Guideline (</w:t>
      </w:r>
      <w:r w:rsidRPr="00D719AB">
        <w:rPr>
          <w:rFonts w:ascii="Calibri" w:hAnsi="Calibri" w:cs="Calibri"/>
        </w:rPr>
        <w:t>EHSG</w:t>
      </w:r>
      <w:r w:rsidR="00AB58BA" w:rsidRPr="00D719AB">
        <w:rPr>
          <w:rFonts w:ascii="Calibri" w:hAnsi="Calibri" w:cs="Calibri"/>
        </w:rPr>
        <w:t>)</w:t>
      </w:r>
      <w:r w:rsidRPr="00D719AB">
        <w:rPr>
          <w:rFonts w:ascii="Calibri" w:hAnsi="Calibri" w:cs="Calibri"/>
        </w:rPr>
        <w:t>, 2007 (General Guidelines)</w:t>
      </w:r>
    </w:p>
    <w:p w14:paraId="1AD1B39F" w14:textId="77777777" w:rsidR="00C23FEB" w:rsidRPr="00D719AB" w:rsidRDefault="00C23FEB" w:rsidP="00A96F70">
      <w:pPr>
        <w:pStyle w:val="ListParagraph"/>
        <w:numPr>
          <w:ilvl w:val="0"/>
          <w:numId w:val="53"/>
        </w:numPr>
        <w:rPr>
          <w:rFonts w:ascii="Calibri" w:hAnsi="Calibri" w:cs="Calibri"/>
        </w:rPr>
      </w:pPr>
      <w:r w:rsidRPr="00D719AB">
        <w:rPr>
          <w:rFonts w:ascii="Calibri" w:hAnsi="Calibri" w:cs="Calibri"/>
        </w:rPr>
        <w:t>ESF Guidance notes for Borrowers</w:t>
      </w:r>
    </w:p>
    <w:p w14:paraId="79E48AF0" w14:textId="77777777" w:rsidR="00102C57" w:rsidRPr="00D719AB" w:rsidRDefault="00C23FEB" w:rsidP="00A96F70">
      <w:pPr>
        <w:pStyle w:val="ListParagraph"/>
        <w:numPr>
          <w:ilvl w:val="0"/>
          <w:numId w:val="53"/>
        </w:numPr>
        <w:rPr>
          <w:rFonts w:ascii="Calibri" w:hAnsi="Calibri" w:cs="Calibri"/>
        </w:rPr>
      </w:pPr>
      <w:r w:rsidRPr="00D719AB">
        <w:rPr>
          <w:rFonts w:ascii="Calibri" w:hAnsi="Calibri" w:cs="Calibri"/>
        </w:rPr>
        <w:t xml:space="preserve">ESF Good Practice for </w:t>
      </w:r>
      <w:r w:rsidR="00432F78" w:rsidRPr="00D719AB">
        <w:rPr>
          <w:rFonts w:ascii="Calibri" w:hAnsi="Calibri" w:cs="Calibri"/>
        </w:rPr>
        <w:t>assessing and Managing the Risks of Adverse Impacts on Communities from Project-Related Labor Influx</w:t>
      </w:r>
    </w:p>
    <w:p w14:paraId="4FB31186" w14:textId="77777777" w:rsidR="00C23FEB" w:rsidRPr="00D719AB" w:rsidRDefault="00C23FEB" w:rsidP="00A96F70">
      <w:pPr>
        <w:pStyle w:val="ListParagraph"/>
        <w:numPr>
          <w:ilvl w:val="0"/>
          <w:numId w:val="53"/>
        </w:numPr>
        <w:rPr>
          <w:rFonts w:ascii="Calibri" w:hAnsi="Calibri" w:cs="Calibri"/>
        </w:rPr>
      </w:pPr>
      <w:r w:rsidRPr="00D719AB">
        <w:rPr>
          <w:rFonts w:ascii="Calibri" w:hAnsi="Calibri" w:cs="Calibri"/>
        </w:rPr>
        <w:t xml:space="preserve">Good Practice Note Addressing Sexual Exploitation and Abuse and Sexual Harassment in the </w:t>
      </w:r>
    </w:p>
    <w:p w14:paraId="23B410BB" w14:textId="77777777" w:rsidR="00C23FEB" w:rsidRPr="00D719AB" w:rsidRDefault="00C23FEB" w:rsidP="00A96F70">
      <w:pPr>
        <w:pStyle w:val="ListParagraph"/>
        <w:numPr>
          <w:ilvl w:val="0"/>
          <w:numId w:val="53"/>
        </w:numPr>
        <w:rPr>
          <w:rFonts w:ascii="Calibri" w:hAnsi="Calibri" w:cs="Calibri"/>
        </w:rPr>
      </w:pPr>
      <w:r w:rsidRPr="00D719AB">
        <w:rPr>
          <w:rFonts w:ascii="Calibri" w:hAnsi="Calibri" w:cs="Calibri"/>
        </w:rPr>
        <w:t xml:space="preserve">Good Practice Note for Non-discrimination and Disability </w:t>
      </w:r>
    </w:p>
    <w:p w14:paraId="4DF2A19C" w14:textId="77777777" w:rsidR="00252ABE" w:rsidRPr="00D719AB" w:rsidRDefault="00C23FEB" w:rsidP="00A96F70">
      <w:pPr>
        <w:pStyle w:val="ListParagraph"/>
        <w:numPr>
          <w:ilvl w:val="0"/>
          <w:numId w:val="53"/>
        </w:numPr>
        <w:rPr>
          <w:rFonts w:ascii="Calibri" w:hAnsi="Calibri" w:cs="Calibri"/>
        </w:rPr>
      </w:pPr>
      <w:r w:rsidRPr="00D719AB">
        <w:rPr>
          <w:rFonts w:ascii="Calibri" w:hAnsi="Calibri" w:cs="Calibri"/>
        </w:rPr>
        <w:t>Good Practice Note: Non-Discrimination Sexual Orientation and Gender Identity (SOGI)</w:t>
      </w:r>
    </w:p>
    <w:p w14:paraId="702EC90B" w14:textId="77777777" w:rsidR="00344201" w:rsidRPr="00D719AB" w:rsidRDefault="00252ABE" w:rsidP="00A96F70">
      <w:pPr>
        <w:pStyle w:val="ListParagraph"/>
        <w:numPr>
          <w:ilvl w:val="0"/>
          <w:numId w:val="53"/>
        </w:numPr>
        <w:rPr>
          <w:rFonts w:ascii="Calibri" w:hAnsi="Calibri" w:cs="Calibri"/>
        </w:rPr>
      </w:pPr>
      <w:r w:rsidRPr="00D719AB">
        <w:rPr>
          <w:rFonts w:ascii="Calibri" w:hAnsi="Calibri" w:cs="Calibri"/>
          <w:color w:val="000000"/>
          <w:kern w:val="0"/>
        </w:rPr>
        <w:t>Good Practice Note for Gende</w:t>
      </w:r>
      <w:r w:rsidR="00344201" w:rsidRPr="00D719AB">
        <w:rPr>
          <w:rFonts w:ascii="Calibri" w:hAnsi="Calibri" w:cs="Calibri"/>
          <w:color w:val="000000"/>
          <w:kern w:val="0"/>
        </w:rPr>
        <w:t>r</w:t>
      </w:r>
    </w:p>
    <w:p w14:paraId="4DE39000" w14:textId="77777777" w:rsidR="004F1B9D" w:rsidRPr="00D719AB" w:rsidRDefault="00344201" w:rsidP="00A96F70">
      <w:pPr>
        <w:pStyle w:val="ListParagraph"/>
        <w:numPr>
          <w:ilvl w:val="0"/>
          <w:numId w:val="53"/>
        </w:numPr>
        <w:rPr>
          <w:rFonts w:ascii="Calibri" w:hAnsi="Calibri" w:cs="Calibri"/>
        </w:rPr>
      </w:pPr>
      <w:r w:rsidRPr="00D719AB">
        <w:rPr>
          <w:rFonts w:ascii="Calibri" w:hAnsi="Calibri" w:cs="Calibri"/>
        </w:rPr>
        <w:t>Good Practice Note: Assessing and Managing the Risks and Impacts of the Use of Security Personnel</w:t>
      </w:r>
    </w:p>
    <w:p w14:paraId="2E182425" w14:textId="77777777" w:rsidR="00F01275" w:rsidRPr="00D719AB" w:rsidRDefault="00922588" w:rsidP="00A96F70">
      <w:pPr>
        <w:pStyle w:val="ListParagraph"/>
        <w:numPr>
          <w:ilvl w:val="0"/>
          <w:numId w:val="53"/>
        </w:numPr>
        <w:rPr>
          <w:rFonts w:ascii="Calibri" w:hAnsi="Calibri" w:cs="Calibri"/>
        </w:rPr>
      </w:pPr>
      <w:r w:rsidRPr="00D719AB">
        <w:rPr>
          <w:rFonts w:ascii="Calibri" w:hAnsi="Calibri" w:cs="Calibri"/>
        </w:rPr>
        <w:t>I</w:t>
      </w:r>
      <w:r w:rsidR="00F01275" w:rsidRPr="00D719AB">
        <w:rPr>
          <w:rFonts w:ascii="Calibri" w:hAnsi="Calibri" w:cs="Calibri"/>
        </w:rPr>
        <w:t>nterim Guidance Notes: Managing the Risks of Projects Involving Protected Areas, 2025</w:t>
      </w:r>
    </w:p>
    <w:p w14:paraId="6F2F789B" w14:textId="77777777" w:rsidR="00F01275" w:rsidRPr="00D719AB" w:rsidRDefault="00F01275" w:rsidP="00F01275">
      <w:pPr>
        <w:autoSpaceDE w:val="0"/>
        <w:autoSpaceDN w:val="0"/>
        <w:adjustRightInd w:val="0"/>
        <w:spacing w:after="0" w:line="240" w:lineRule="auto"/>
        <w:jc w:val="both"/>
        <w:rPr>
          <w:rFonts w:ascii="Calibri" w:hAnsi="Calibri" w:cs="Calibri"/>
          <w:color w:val="000000"/>
          <w:kern w:val="0"/>
        </w:rPr>
      </w:pPr>
      <w:r w:rsidRPr="00D719AB">
        <w:rPr>
          <w:rFonts w:ascii="Calibri" w:hAnsi="Calibri" w:cs="Calibri"/>
          <w:color w:val="000000"/>
          <w:kern w:val="0"/>
        </w:rPr>
        <w:t>The principal guiding instrument is the World Bank ESF, which sets out the World Bank’s commitment to sustainable development, through a Bank Policy and a set of Environmental and Social Standards that are</w:t>
      </w:r>
    </w:p>
    <w:p w14:paraId="0B32B1FF" w14:textId="77777777" w:rsidR="0045417F" w:rsidRPr="00D719AB" w:rsidRDefault="00F01275" w:rsidP="0045417F">
      <w:pPr>
        <w:autoSpaceDE w:val="0"/>
        <w:autoSpaceDN w:val="0"/>
        <w:adjustRightInd w:val="0"/>
        <w:spacing w:after="0" w:line="240" w:lineRule="auto"/>
        <w:jc w:val="both"/>
        <w:rPr>
          <w:rFonts w:ascii="Calibri" w:hAnsi="Calibri" w:cs="Calibri"/>
          <w:color w:val="000000"/>
          <w:kern w:val="0"/>
        </w:rPr>
      </w:pPr>
      <w:r w:rsidRPr="00D719AB">
        <w:rPr>
          <w:rFonts w:ascii="Calibri" w:hAnsi="Calibri" w:cs="Calibri"/>
          <w:color w:val="000000"/>
          <w:kern w:val="0"/>
        </w:rPr>
        <w:t xml:space="preserve">designed to support Borrowers’ projects, with the aim of ending extreme poverty and promoting shared prosperity. </w:t>
      </w:r>
      <w:r w:rsidR="004F1B9D" w:rsidRPr="00D719AB">
        <w:rPr>
          <w:rFonts w:ascii="Calibri" w:hAnsi="Calibri" w:cs="Calibri"/>
          <w:color w:val="000000"/>
          <w:kern w:val="0"/>
        </w:rPr>
        <w:t xml:space="preserve">The </w:t>
      </w:r>
      <w:r w:rsidR="006C2263" w:rsidRPr="00D719AB">
        <w:rPr>
          <w:rFonts w:ascii="Calibri" w:hAnsi="Calibri" w:cs="Calibri"/>
          <w:color w:val="000000"/>
          <w:kern w:val="0"/>
        </w:rPr>
        <w:t>Environmental, Health and Safety Guideline (EHSG)</w:t>
      </w:r>
      <w:r w:rsidR="004F1B9D" w:rsidRPr="00D719AB">
        <w:rPr>
          <w:rFonts w:ascii="Calibri" w:hAnsi="Calibri" w:cs="Calibri"/>
          <w:color w:val="000000"/>
          <w:kern w:val="0"/>
        </w:rPr>
        <w:t xml:space="preserve">, also apply to the Project. The EHS Guidelines are technical reference documents with general and industry specific </w:t>
      </w:r>
      <w:r w:rsidR="005C395C" w:rsidRPr="00D719AB">
        <w:rPr>
          <w:rFonts w:ascii="Calibri" w:hAnsi="Calibri" w:cs="Calibri"/>
          <w:color w:val="000000"/>
          <w:kern w:val="0"/>
        </w:rPr>
        <w:t>examples of Good International Industry Practice</w:t>
      </w:r>
      <w:r w:rsidR="00E912B1" w:rsidRPr="00D719AB">
        <w:rPr>
          <w:rFonts w:ascii="Calibri" w:hAnsi="Calibri" w:cs="Calibri"/>
          <w:color w:val="000000"/>
          <w:kern w:val="0"/>
        </w:rPr>
        <w:t>.</w:t>
      </w:r>
    </w:p>
    <w:p w14:paraId="32E33577" w14:textId="77777777" w:rsidR="00614665" w:rsidRPr="00D719AB" w:rsidRDefault="001216A7" w:rsidP="0045417F">
      <w:pPr>
        <w:pStyle w:val="Heading2"/>
        <w:rPr>
          <w:rFonts w:ascii="Calibri" w:hAnsi="Calibri" w:cs="Calibri"/>
          <w:b/>
          <w:bCs/>
          <w:sz w:val="22"/>
          <w:szCs w:val="22"/>
        </w:rPr>
      </w:pPr>
      <w:bookmarkStart w:id="32" w:name="_Toc215836445"/>
      <w:r w:rsidRPr="00D719AB">
        <w:rPr>
          <w:rFonts w:ascii="Calibri" w:hAnsi="Calibri" w:cs="Calibri"/>
          <w:b/>
          <w:bCs/>
          <w:sz w:val="22"/>
          <w:szCs w:val="22"/>
        </w:rPr>
        <w:t xml:space="preserve">3.4 </w:t>
      </w:r>
      <w:r w:rsidR="00A923DA" w:rsidRPr="00D719AB">
        <w:rPr>
          <w:rFonts w:ascii="Calibri" w:hAnsi="Calibri" w:cs="Calibri"/>
          <w:b/>
          <w:bCs/>
          <w:sz w:val="22"/>
          <w:szCs w:val="22"/>
        </w:rPr>
        <w:tab/>
      </w:r>
      <w:r w:rsidR="006206F8" w:rsidRPr="00D719AB">
        <w:rPr>
          <w:rFonts w:ascii="Calibri" w:hAnsi="Calibri" w:cs="Calibri"/>
          <w:b/>
          <w:bCs/>
          <w:sz w:val="22"/>
          <w:szCs w:val="22"/>
        </w:rPr>
        <w:t xml:space="preserve">National Environmental </w:t>
      </w:r>
      <w:r w:rsidR="00581047" w:rsidRPr="00D719AB">
        <w:rPr>
          <w:rFonts w:ascii="Calibri" w:hAnsi="Calibri" w:cs="Calibri"/>
          <w:b/>
          <w:bCs/>
          <w:sz w:val="22"/>
          <w:szCs w:val="22"/>
        </w:rPr>
        <w:t xml:space="preserve">Legal </w:t>
      </w:r>
      <w:r w:rsidR="006206F8" w:rsidRPr="00D719AB">
        <w:rPr>
          <w:rFonts w:ascii="Calibri" w:hAnsi="Calibri" w:cs="Calibri"/>
          <w:b/>
          <w:bCs/>
          <w:sz w:val="22"/>
          <w:szCs w:val="22"/>
        </w:rPr>
        <w:t>Framework</w:t>
      </w:r>
      <w:bookmarkEnd w:id="32"/>
    </w:p>
    <w:p w14:paraId="5186E80D" w14:textId="77777777" w:rsidR="00896189" w:rsidRPr="00D719AB" w:rsidRDefault="00896189" w:rsidP="00896189">
      <w:pPr>
        <w:autoSpaceDE w:val="0"/>
        <w:autoSpaceDN w:val="0"/>
        <w:adjustRightInd w:val="0"/>
        <w:spacing w:after="0" w:line="240" w:lineRule="auto"/>
        <w:jc w:val="both"/>
        <w:rPr>
          <w:rFonts w:ascii="Calibri" w:hAnsi="Calibri" w:cs="Calibri"/>
          <w:color w:val="000000"/>
          <w:kern w:val="0"/>
          <w:lang w:val="en-GB"/>
        </w:rPr>
      </w:pPr>
      <w:r w:rsidRPr="00D719AB">
        <w:rPr>
          <w:rFonts w:ascii="Calibri" w:hAnsi="Calibri" w:cs="Calibri"/>
          <w:color w:val="000000"/>
          <w:kern w:val="0"/>
          <w:lang w:val="en-GB"/>
        </w:rPr>
        <w:t>The relevant environmental laws and regulations to guide the project the project cycle is presented in Table 5 and these include</w:t>
      </w:r>
    </w:p>
    <w:p w14:paraId="3F81220D" w14:textId="77777777" w:rsidR="00896189" w:rsidRPr="00D719AB" w:rsidRDefault="00896189" w:rsidP="00896189">
      <w:pPr>
        <w:autoSpaceDE w:val="0"/>
        <w:autoSpaceDN w:val="0"/>
        <w:adjustRightInd w:val="0"/>
        <w:spacing w:after="0" w:line="240" w:lineRule="auto"/>
        <w:jc w:val="both"/>
        <w:rPr>
          <w:rFonts w:ascii="Calibri" w:hAnsi="Calibri" w:cs="Calibri"/>
          <w:color w:val="000000"/>
          <w:kern w:val="0"/>
          <w:lang w:val="en-GB"/>
        </w:rPr>
      </w:pPr>
    </w:p>
    <w:p w14:paraId="580412B4" w14:textId="77777777" w:rsidR="00781C5F" w:rsidRPr="00D719AB" w:rsidRDefault="00781C5F" w:rsidP="00781C5F">
      <w:pPr>
        <w:pStyle w:val="Caption"/>
        <w:keepNext/>
        <w:rPr>
          <w:rFonts w:ascii="Calibri" w:hAnsi="Calibri" w:cs="Calibri"/>
          <w:sz w:val="22"/>
          <w:szCs w:val="22"/>
        </w:rPr>
      </w:pPr>
      <w:bookmarkStart w:id="33" w:name="_Toc212411333"/>
      <w:r w:rsidRPr="00D719AB">
        <w:rPr>
          <w:rFonts w:ascii="Calibri" w:hAnsi="Calibri" w:cs="Calibri"/>
          <w:sz w:val="22"/>
          <w:szCs w:val="22"/>
        </w:rPr>
        <w:t xml:space="preserve">Table </w:t>
      </w:r>
      <w:r w:rsidRPr="00D719AB">
        <w:rPr>
          <w:rFonts w:ascii="Calibri" w:hAnsi="Calibri" w:cs="Calibri"/>
          <w:sz w:val="22"/>
          <w:szCs w:val="22"/>
        </w:rPr>
        <w:fldChar w:fldCharType="begin"/>
      </w:r>
      <w:r w:rsidRPr="00D719AB">
        <w:rPr>
          <w:rFonts w:ascii="Calibri" w:hAnsi="Calibri" w:cs="Calibri"/>
          <w:sz w:val="22"/>
          <w:szCs w:val="22"/>
        </w:rPr>
        <w:instrText xml:space="preserve"> SEQ Table \* ARABIC </w:instrText>
      </w:r>
      <w:r w:rsidRPr="00D719AB">
        <w:rPr>
          <w:rFonts w:ascii="Calibri" w:hAnsi="Calibri" w:cs="Calibri"/>
          <w:sz w:val="22"/>
          <w:szCs w:val="22"/>
        </w:rPr>
        <w:fldChar w:fldCharType="separate"/>
      </w:r>
      <w:r w:rsidR="00D92B3C" w:rsidRPr="00D719AB">
        <w:rPr>
          <w:rFonts w:ascii="Calibri" w:hAnsi="Calibri" w:cs="Calibri"/>
          <w:noProof/>
          <w:sz w:val="22"/>
          <w:szCs w:val="22"/>
        </w:rPr>
        <w:t>2</w:t>
      </w:r>
      <w:r w:rsidRPr="00D719AB">
        <w:rPr>
          <w:rFonts w:ascii="Calibri" w:hAnsi="Calibri" w:cs="Calibri"/>
          <w:sz w:val="22"/>
          <w:szCs w:val="22"/>
        </w:rPr>
        <w:fldChar w:fldCharType="end"/>
      </w:r>
      <w:r w:rsidRPr="00D719AB">
        <w:rPr>
          <w:rFonts w:ascii="Calibri" w:hAnsi="Calibri" w:cs="Calibri"/>
          <w:sz w:val="22"/>
          <w:szCs w:val="22"/>
        </w:rPr>
        <w:t xml:space="preserve"> Relevant legal framework applicable to the proposed project</w:t>
      </w:r>
      <w:bookmarkEnd w:id="33"/>
    </w:p>
    <w:tbl>
      <w:tblPr>
        <w:tblStyle w:val="TableGrid01"/>
        <w:tblW w:w="8984" w:type="dxa"/>
        <w:jc w:val="center"/>
        <w:tblLook w:val="04A0" w:firstRow="1" w:lastRow="0" w:firstColumn="1" w:lastColumn="0" w:noHBand="0" w:noVBand="1"/>
      </w:tblPr>
      <w:tblGrid>
        <w:gridCol w:w="538"/>
        <w:gridCol w:w="8446"/>
      </w:tblGrid>
      <w:tr w:rsidR="00896189" w:rsidRPr="00D719AB" w14:paraId="6B1376AD" w14:textId="77777777">
        <w:trPr>
          <w:trHeight w:val="229"/>
          <w:tblHeader/>
          <w:jc w:val="center"/>
        </w:trPr>
        <w:tc>
          <w:tcPr>
            <w:tcW w:w="537" w:type="dxa"/>
            <w:tcBorders>
              <w:top w:val="single" w:sz="4" w:space="0" w:color="auto"/>
              <w:left w:val="single" w:sz="4" w:space="0" w:color="auto"/>
              <w:bottom w:val="single" w:sz="4" w:space="0" w:color="auto"/>
              <w:right w:val="single" w:sz="4" w:space="0" w:color="auto"/>
            </w:tcBorders>
            <w:shd w:val="clear" w:color="auto" w:fill="D9F2D0" w:themeFill="accent6" w:themeFillTint="33"/>
            <w:hideMark/>
          </w:tcPr>
          <w:p w14:paraId="2F4E7642" w14:textId="77777777" w:rsidR="00896189" w:rsidRPr="00D719AB" w:rsidRDefault="00896189">
            <w:pPr>
              <w:jc w:val="center"/>
              <w:rPr>
                <w:rFonts w:ascii="Calibri" w:eastAsia="Times New Roman" w:hAnsi="Calibri" w:cs="Calibri"/>
                <w:b/>
                <w:lang w:val="en-GB" w:eastAsia="en-GB"/>
              </w:rPr>
            </w:pPr>
            <w:r w:rsidRPr="00D719AB">
              <w:rPr>
                <w:rFonts w:ascii="Calibri" w:eastAsia="Times New Roman" w:hAnsi="Calibri" w:cs="Calibri"/>
                <w:b/>
                <w:lang w:val="en-GB" w:eastAsia="en-GB"/>
              </w:rPr>
              <w:t>No.</w:t>
            </w:r>
          </w:p>
        </w:tc>
        <w:tc>
          <w:tcPr>
            <w:tcW w:w="8447" w:type="dxa"/>
            <w:tcBorders>
              <w:top w:val="single" w:sz="4" w:space="0" w:color="auto"/>
              <w:left w:val="single" w:sz="4" w:space="0" w:color="auto"/>
              <w:bottom w:val="single" w:sz="4" w:space="0" w:color="auto"/>
              <w:right w:val="single" w:sz="4" w:space="0" w:color="auto"/>
            </w:tcBorders>
            <w:shd w:val="clear" w:color="auto" w:fill="D9F2D0" w:themeFill="accent6" w:themeFillTint="33"/>
            <w:hideMark/>
          </w:tcPr>
          <w:p w14:paraId="701B86E8" w14:textId="77777777" w:rsidR="00896189" w:rsidRPr="00D719AB" w:rsidRDefault="00896189">
            <w:pPr>
              <w:jc w:val="center"/>
              <w:rPr>
                <w:rFonts w:ascii="Calibri" w:eastAsia="Times New Roman" w:hAnsi="Calibri" w:cs="Calibri"/>
                <w:b/>
                <w:lang w:val="en-GB" w:eastAsia="en-GB"/>
              </w:rPr>
            </w:pPr>
            <w:r w:rsidRPr="00D719AB">
              <w:rPr>
                <w:rFonts w:ascii="Calibri" w:eastAsia="Times New Roman" w:hAnsi="Calibri" w:cs="Calibri"/>
                <w:b/>
                <w:lang w:val="en-GB" w:eastAsia="en-GB"/>
              </w:rPr>
              <w:t xml:space="preserve">Legal and Regulatory Framework </w:t>
            </w:r>
          </w:p>
        </w:tc>
      </w:tr>
      <w:tr w:rsidR="00896189" w:rsidRPr="00D719AB" w14:paraId="722E2D23" w14:textId="77777777">
        <w:trPr>
          <w:trHeight w:val="467"/>
          <w:jc w:val="center"/>
        </w:trPr>
        <w:tc>
          <w:tcPr>
            <w:tcW w:w="537" w:type="dxa"/>
            <w:tcBorders>
              <w:top w:val="single" w:sz="4" w:space="0" w:color="auto"/>
              <w:left w:val="single" w:sz="4" w:space="0" w:color="auto"/>
              <w:bottom w:val="single" w:sz="4" w:space="0" w:color="auto"/>
              <w:right w:val="single" w:sz="4" w:space="0" w:color="auto"/>
            </w:tcBorders>
          </w:tcPr>
          <w:p w14:paraId="64BCC98D" w14:textId="77777777" w:rsidR="00896189" w:rsidRPr="00D719AB" w:rsidRDefault="00896189" w:rsidP="00A96F70">
            <w:pPr>
              <w:numPr>
                <w:ilvl w:val="0"/>
                <w:numId w:val="30"/>
              </w:numPr>
              <w:contextualSpacing/>
              <w:rPr>
                <w:rFonts w:ascii="Calibri" w:eastAsia="Times New Roman" w:hAnsi="Calibri" w:cs="Calibri"/>
                <w:color w:val="000000"/>
                <w:lang w:val="en-GB" w:eastAsia="en-GB"/>
              </w:rPr>
            </w:pPr>
          </w:p>
        </w:tc>
        <w:tc>
          <w:tcPr>
            <w:tcW w:w="8447" w:type="dxa"/>
            <w:tcBorders>
              <w:top w:val="single" w:sz="4" w:space="0" w:color="auto"/>
              <w:left w:val="single" w:sz="4" w:space="0" w:color="auto"/>
              <w:bottom w:val="single" w:sz="4" w:space="0" w:color="auto"/>
              <w:right w:val="single" w:sz="4" w:space="0" w:color="auto"/>
            </w:tcBorders>
          </w:tcPr>
          <w:p w14:paraId="398D060F" w14:textId="77777777" w:rsidR="00896189" w:rsidRPr="00D719AB" w:rsidRDefault="00896189">
            <w:pPr>
              <w:jc w:val="both"/>
              <w:rPr>
                <w:rFonts w:ascii="Calibri" w:eastAsia="Times New Roman" w:hAnsi="Calibri" w:cs="Calibri"/>
                <w:lang w:val="en-GB" w:eastAsia="en-GB"/>
              </w:rPr>
            </w:pPr>
            <w:r w:rsidRPr="00D719AB">
              <w:rPr>
                <w:rFonts w:ascii="Calibri" w:eastAsia="Times New Roman" w:hAnsi="Calibri" w:cs="Calibri"/>
                <w:lang w:val="en-GB" w:eastAsia="en-GB"/>
              </w:rPr>
              <w:t>EU environmental legislation has been transposed into national legislation since 2006 for all environmental sectors (water, air, waste, noise, climate change, industrial emissions, chemicals, and nature and biodiversity) for which emission standards and limits have been established (air, water, soil). The transposition of waste management legislation is in accordance with EU requirements, but it is partially implemented in practice. For various segments of the environment (including human health), strategic environmental impact assessments of plans and programs, as well as environmental impact assessments of projects, are conducted. According to the nature protection law, prior to the development of strategic documents and plans, the preparatory work holder is obliged to obtain a decision from the competent authority regarding the conditions and guidelines for nature protection.</w:t>
            </w:r>
          </w:p>
        </w:tc>
      </w:tr>
      <w:tr w:rsidR="00896189" w:rsidRPr="00D719AB" w14:paraId="0B06B035" w14:textId="77777777">
        <w:trPr>
          <w:trHeight w:val="467"/>
          <w:jc w:val="center"/>
        </w:trPr>
        <w:tc>
          <w:tcPr>
            <w:tcW w:w="537" w:type="dxa"/>
            <w:tcBorders>
              <w:top w:val="single" w:sz="4" w:space="0" w:color="auto"/>
              <w:left w:val="single" w:sz="4" w:space="0" w:color="auto"/>
              <w:bottom w:val="single" w:sz="4" w:space="0" w:color="auto"/>
              <w:right w:val="single" w:sz="4" w:space="0" w:color="auto"/>
            </w:tcBorders>
            <w:hideMark/>
          </w:tcPr>
          <w:p w14:paraId="708680B0" w14:textId="77777777" w:rsidR="00896189" w:rsidRPr="00D719AB" w:rsidRDefault="00896189" w:rsidP="00A96F70">
            <w:pPr>
              <w:numPr>
                <w:ilvl w:val="0"/>
                <w:numId w:val="30"/>
              </w:numPr>
              <w:contextualSpacing/>
              <w:rPr>
                <w:rFonts w:ascii="Calibri" w:eastAsia="Times New Roman" w:hAnsi="Calibri" w:cs="Calibri"/>
                <w:color w:val="000000"/>
                <w:lang w:val="en-GB" w:eastAsia="en-GB"/>
              </w:rPr>
            </w:pPr>
          </w:p>
        </w:tc>
        <w:tc>
          <w:tcPr>
            <w:tcW w:w="8447" w:type="dxa"/>
            <w:tcBorders>
              <w:top w:val="single" w:sz="4" w:space="0" w:color="auto"/>
              <w:left w:val="single" w:sz="4" w:space="0" w:color="auto"/>
              <w:bottom w:val="single" w:sz="4" w:space="0" w:color="auto"/>
              <w:right w:val="single" w:sz="4" w:space="0" w:color="auto"/>
            </w:tcBorders>
          </w:tcPr>
          <w:p w14:paraId="7303CC35" w14:textId="77777777" w:rsidR="00896189" w:rsidRPr="00D719AB" w:rsidRDefault="00896189">
            <w:pPr>
              <w:jc w:val="both"/>
              <w:rPr>
                <w:rFonts w:ascii="Calibri" w:eastAsia="Times New Roman" w:hAnsi="Calibri" w:cs="Calibri"/>
                <w:lang w:val="en-GB" w:eastAsia="en-GB"/>
              </w:rPr>
            </w:pPr>
            <w:r w:rsidRPr="00D719AB">
              <w:rPr>
                <w:rFonts w:ascii="Calibri" w:eastAsia="Times New Roman" w:hAnsi="Calibri" w:cs="Calibri"/>
                <w:lang w:val="en-GB" w:eastAsia="en-GB"/>
              </w:rPr>
              <w:t>The Environmental law ("Official Gazette of Montenegro", No. 52/16, 03/19, 84/24), regulates the principles of environmental protection and sustainable development, instruments and measures for environmental protection, and other matters of environmental importance.</w:t>
            </w:r>
          </w:p>
          <w:p w14:paraId="73BDF939" w14:textId="77777777" w:rsidR="00896189" w:rsidRPr="00D719AB" w:rsidRDefault="00896189">
            <w:pPr>
              <w:jc w:val="both"/>
              <w:rPr>
                <w:rFonts w:ascii="Calibri" w:eastAsia="Times New Roman" w:hAnsi="Calibri" w:cs="Calibri"/>
                <w:lang w:val="en-GB" w:eastAsia="en-GB"/>
              </w:rPr>
            </w:pPr>
            <w:r w:rsidRPr="00D719AB">
              <w:rPr>
                <w:rFonts w:ascii="Calibri" w:eastAsia="Times New Roman" w:hAnsi="Calibri" w:cs="Calibri"/>
                <w:lang w:val="en-GB" w:eastAsia="en-GB"/>
              </w:rPr>
              <w:t xml:space="preserve">Article 10 of this law stipulates the obligation for both domestic and foreign legal and natural persons to ensure the rational use of natural resources, incorporate environmental </w:t>
            </w:r>
            <w:r w:rsidRPr="00D719AB">
              <w:rPr>
                <w:rFonts w:ascii="Calibri" w:eastAsia="Times New Roman" w:hAnsi="Calibri" w:cs="Calibri"/>
                <w:lang w:val="en-GB" w:eastAsia="en-GB"/>
              </w:rPr>
              <w:lastRenderedPageBreak/>
              <w:t>protection costs within investment and production costs, comply with regulations, and implement environmental protection measures in accordance with this law and other regulations.</w:t>
            </w:r>
          </w:p>
          <w:p w14:paraId="5A0EF62B" w14:textId="77777777" w:rsidR="00896189" w:rsidRPr="00D719AB" w:rsidRDefault="00896189">
            <w:pPr>
              <w:jc w:val="both"/>
              <w:rPr>
                <w:rFonts w:ascii="Calibri" w:eastAsia="Times New Roman" w:hAnsi="Calibri" w:cs="Calibri"/>
                <w:lang w:val="en-GB" w:eastAsia="en-GB"/>
              </w:rPr>
            </w:pPr>
            <w:r w:rsidRPr="00D719AB">
              <w:rPr>
                <w:rFonts w:ascii="Calibri" w:eastAsia="Times New Roman" w:hAnsi="Calibri" w:cs="Calibri"/>
                <w:lang w:val="en-GB" w:eastAsia="en-GB"/>
              </w:rPr>
              <w:t>Chapter III of the Law establishes the Protection of Environmental Segments – land, water, sea, and coastal areas, air, nature, forests), which must be protected from pollution individually and within other environmental segments, considering their interrelations and interdependencies</w:t>
            </w:r>
          </w:p>
        </w:tc>
      </w:tr>
      <w:tr w:rsidR="00896189" w:rsidRPr="00D719AB" w14:paraId="1EC8ED28" w14:textId="77777777">
        <w:trPr>
          <w:trHeight w:val="143"/>
          <w:jc w:val="center"/>
        </w:trPr>
        <w:tc>
          <w:tcPr>
            <w:tcW w:w="537" w:type="dxa"/>
            <w:tcBorders>
              <w:top w:val="single" w:sz="4" w:space="0" w:color="auto"/>
              <w:left w:val="single" w:sz="4" w:space="0" w:color="auto"/>
              <w:bottom w:val="single" w:sz="4" w:space="0" w:color="auto"/>
              <w:right w:val="single" w:sz="4" w:space="0" w:color="auto"/>
            </w:tcBorders>
            <w:hideMark/>
          </w:tcPr>
          <w:p w14:paraId="1AA299E7" w14:textId="77777777" w:rsidR="00896189" w:rsidRPr="00D719AB" w:rsidRDefault="00896189" w:rsidP="00A96F70">
            <w:pPr>
              <w:numPr>
                <w:ilvl w:val="0"/>
                <w:numId w:val="30"/>
              </w:numPr>
              <w:contextualSpacing/>
              <w:rPr>
                <w:rFonts w:ascii="Calibri" w:eastAsia="Times New Roman" w:hAnsi="Calibri" w:cs="Calibri"/>
                <w:color w:val="000000"/>
                <w:lang w:val="en-GB" w:eastAsia="en-GB"/>
              </w:rPr>
            </w:pPr>
          </w:p>
        </w:tc>
        <w:tc>
          <w:tcPr>
            <w:tcW w:w="8447" w:type="dxa"/>
            <w:tcBorders>
              <w:top w:val="single" w:sz="4" w:space="0" w:color="auto"/>
              <w:left w:val="single" w:sz="4" w:space="0" w:color="auto"/>
              <w:bottom w:val="single" w:sz="4" w:space="0" w:color="auto"/>
              <w:right w:val="single" w:sz="4" w:space="0" w:color="auto"/>
            </w:tcBorders>
          </w:tcPr>
          <w:p w14:paraId="6AF6F2AE" w14:textId="77777777" w:rsidR="00896189" w:rsidRPr="00D719AB" w:rsidRDefault="00896189">
            <w:pPr>
              <w:rPr>
                <w:rFonts w:ascii="Calibri" w:eastAsia="Times New Roman" w:hAnsi="Calibri" w:cs="Calibri"/>
                <w:lang w:val="en-GB" w:eastAsia="en-GB"/>
              </w:rPr>
            </w:pPr>
            <w:r w:rsidRPr="00D719AB">
              <w:rPr>
                <w:rFonts w:ascii="Calibri" w:eastAsia="Times New Roman" w:hAnsi="Calibri" w:cs="Calibri"/>
                <w:lang w:val="en-GB" w:eastAsia="en-GB"/>
              </w:rPr>
              <w:t>The Law on Nature Protection (“Official Gazette of Montenegro”, Nos. 54/16, 18/19) regulates the preservation and sustainable use of natural values by ensuring the protection of biodiversity, geological and soil diversity, and by harmonizing human activities with nature conservation principles. It also requires that strategic plans, programs, and projects include nature protection guidelines, and introduces an Assessment of Acceptability for ecological network areas (in line with the Natura 2000 process) to prevent significant adverse impacts on conservation objectives and ecological integrity.</w:t>
            </w:r>
          </w:p>
        </w:tc>
      </w:tr>
      <w:tr w:rsidR="00896189" w:rsidRPr="00D719AB" w14:paraId="5D4FD673" w14:textId="77777777">
        <w:trPr>
          <w:trHeight w:val="143"/>
          <w:jc w:val="center"/>
        </w:trPr>
        <w:tc>
          <w:tcPr>
            <w:tcW w:w="537" w:type="dxa"/>
            <w:tcBorders>
              <w:top w:val="single" w:sz="4" w:space="0" w:color="auto"/>
              <w:left w:val="single" w:sz="4" w:space="0" w:color="auto"/>
              <w:bottom w:val="single" w:sz="4" w:space="0" w:color="auto"/>
              <w:right w:val="single" w:sz="4" w:space="0" w:color="auto"/>
            </w:tcBorders>
          </w:tcPr>
          <w:p w14:paraId="1D3ED965" w14:textId="77777777" w:rsidR="00896189" w:rsidRPr="00D719AB" w:rsidRDefault="00896189" w:rsidP="00A96F70">
            <w:pPr>
              <w:numPr>
                <w:ilvl w:val="0"/>
                <w:numId w:val="30"/>
              </w:numPr>
              <w:contextualSpacing/>
              <w:rPr>
                <w:rFonts w:ascii="Calibri" w:eastAsia="Times New Roman" w:hAnsi="Calibri" w:cs="Calibri"/>
                <w:color w:val="000000"/>
                <w:lang w:val="en-GB" w:eastAsia="en-GB"/>
              </w:rPr>
            </w:pPr>
          </w:p>
        </w:tc>
        <w:tc>
          <w:tcPr>
            <w:tcW w:w="8447" w:type="dxa"/>
            <w:tcBorders>
              <w:top w:val="single" w:sz="4" w:space="0" w:color="auto"/>
              <w:left w:val="single" w:sz="4" w:space="0" w:color="auto"/>
              <w:bottom w:val="single" w:sz="4" w:space="0" w:color="auto"/>
              <w:right w:val="single" w:sz="4" w:space="0" w:color="auto"/>
            </w:tcBorders>
          </w:tcPr>
          <w:p w14:paraId="0F26C492" w14:textId="77777777" w:rsidR="00896189" w:rsidRPr="00D719AB" w:rsidRDefault="00896189">
            <w:pPr>
              <w:rPr>
                <w:rFonts w:ascii="Calibri" w:eastAsia="Times New Roman" w:hAnsi="Calibri" w:cs="Calibri"/>
                <w:lang w:val="en-GB" w:eastAsia="en-GB"/>
              </w:rPr>
            </w:pPr>
            <w:r w:rsidRPr="00D719AB">
              <w:rPr>
                <w:rFonts w:ascii="Calibri" w:eastAsia="Times New Roman" w:hAnsi="Calibri" w:cs="Calibri"/>
                <w:lang w:val="en-GB" w:eastAsia="en-GB"/>
              </w:rPr>
              <w:t>The Law on Strategic Environmental Impact Assessment (“Official Gazette of Montenegro”, Nos. 80/05, 73/10, 40/11, 59/11, 52/16) ensures that environmental and social considerations are integrated into plans, programs, and strategies before their adoption. Aligned with the EU SEA Directive (2001/42/EC) and the UNECE Kyiv Protocol (2003), the Law makes SEA mandatory for sectors such as agriculture, forestry, energy, transport, tourism, and spatial planning to prevent negative environmental impacts at the strategic level.</w:t>
            </w:r>
          </w:p>
        </w:tc>
      </w:tr>
      <w:tr w:rsidR="00896189" w:rsidRPr="00D719AB" w14:paraId="57A18BE4" w14:textId="77777777">
        <w:trPr>
          <w:trHeight w:val="143"/>
          <w:jc w:val="center"/>
        </w:trPr>
        <w:tc>
          <w:tcPr>
            <w:tcW w:w="537" w:type="dxa"/>
            <w:tcBorders>
              <w:top w:val="single" w:sz="4" w:space="0" w:color="auto"/>
              <w:left w:val="single" w:sz="4" w:space="0" w:color="auto"/>
              <w:bottom w:val="single" w:sz="4" w:space="0" w:color="auto"/>
              <w:right w:val="single" w:sz="4" w:space="0" w:color="auto"/>
            </w:tcBorders>
          </w:tcPr>
          <w:p w14:paraId="5AE2E992" w14:textId="77777777" w:rsidR="00896189" w:rsidRPr="00D719AB" w:rsidRDefault="00896189" w:rsidP="00A96F70">
            <w:pPr>
              <w:numPr>
                <w:ilvl w:val="0"/>
                <w:numId w:val="30"/>
              </w:numPr>
              <w:contextualSpacing/>
              <w:rPr>
                <w:rFonts w:ascii="Calibri" w:eastAsia="Times New Roman" w:hAnsi="Calibri" w:cs="Calibri"/>
                <w:color w:val="000000"/>
                <w:lang w:val="en-GB" w:eastAsia="en-GB"/>
              </w:rPr>
            </w:pPr>
          </w:p>
        </w:tc>
        <w:tc>
          <w:tcPr>
            <w:tcW w:w="8447" w:type="dxa"/>
            <w:tcBorders>
              <w:top w:val="single" w:sz="4" w:space="0" w:color="auto"/>
              <w:left w:val="single" w:sz="4" w:space="0" w:color="auto"/>
              <w:bottom w:val="single" w:sz="4" w:space="0" w:color="auto"/>
              <w:right w:val="single" w:sz="4" w:space="0" w:color="auto"/>
            </w:tcBorders>
          </w:tcPr>
          <w:p w14:paraId="4E27602D" w14:textId="77777777" w:rsidR="00896189" w:rsidRPr="00D719AB" w:rsidRDefault="00896189">
            <w:pPr>
              <w:jc w:val="both"/>
              <w:rPr>
                <w:rFonts w:ascii="Calibri" w:eastAsia="Times New Roman" w:hAnsi="Calibri" w:cs="Calibri"/>
                <w:lang w:val="en-GB" w:eastAsia="en-GB"/>
              </w:rPr>
            </w:pPr>
            <w:r w:rsidRPr="00D719AB">
              <w:rPr>
                <w:rFonts w:ascii="Calibri" w:eastAsia="Times New Roman" w:hAnsi="Calibri" w:cs="Calibri"/>
                <w:lang w:val="en-GB" w:eastAsia="en-GB"/>
              </w:rPr>
              <w:t>The Law on Environmental Impact Assessment (“Official Gazette of Montenegro”, No. 75/18) regulates the procedure for assessing projects that may have significant environmental impacts, including the preparation and evaluation of EIA reports, public participation, and decision-making based on identified impacts and consultation results.</w:t>
            </w:r>
          </w:p>
        </w:tc>
      </w:tr>
      <w:tr w:rsidR="00896189" w:rsidRPr="00D719AB" w14:paraId="653079DD" w14:textId="77777777">
        <w:trPr>
          <w:trHeight w:val="143"/>
          <w:jc w:val="center"/>
        </w:trPr>
        <w:tc>
          <w:tcPr>
            <w:tcW w:w="537" w:type="dxa"/>
            <w:tcBorders>
              <w:top w:val="single" w:sz="4" w:space="0" w:color="auto"/>
              <w:left w:val="single" w:sz="4" w:space="0" w:color="auto"/>
              <w:bottom w:val="single" w:sz="4" w:space="0" w:color="auto"/>
              <w:right w:val="single" w:sz="4" w:space="0" w:color="auto"/>
            </w:tcBorders>
          </w:tcPr>
          <w:p w14:paraId="6B809918" w14:textId="77777777" w:rsidR="00896189" w:rsidRPr="00D719AB" w:rsidRDefault="00896189" w:rsidP="00A96F70">
            <w:pPr>
              <w:numPr>
                <w:ilvl w:val="0"/>
                <w:numId w:val="30"/>
              </w:numPr>
              <w:contextualSpacing/>
              <w:rPr>
                <w:rFonts w:ascii="Calibri" w:eastAsia="Times New Roman" w:hAnsi="Calibri" w:cs="Calibri"/>
                <w:color w:val="000000"/>
                <w:lang w:val="en-GB" w:eastAsia="en-GB"/>
              </w:rPr>
            </w:pPr>
          </w:p>
        </w:tc>
        <w:tc>
          <w:tcPr>
            <w:tcW w:w="8447" w:type="dxa"/>
            <w:tcBorders>
              <w:top w:val="single" w:sz="4" w:space="0" w:color="auto"/>
              <w:left w:val="single" w:sz="4" w:space="0" w:color="auto"/>
              <w:bottom w:val="single" w:sz="4" w:space="0" w:color="auto"/>
              <w:right w:val="single" w:sz="4" w:space="0" w:color="auto"/>
            </w:tcBorders>
          </w:tcPr>
          <w:p w14:paraId="3F7E23CE" w14:textId="77777777" w:rsidR="00896189" w:rsidRPr="00D719AB" w:rsidRDefault="00896189">
            <w:pPr>
              <w:rPr>
                <w:rFonts w:ascii="Calibri" w:eastAsia="Times New Roman" w:hAnsi="Calibri" w:cs="Calibri"/>
                <w:lang w:val="en-GB" w:eastAsia="en-GB"/>
              </w:rPr>
            </w:pPr>
            <w:r w:rsidRPr="00D719AB">
              <w:rPr>
                <w:rFonts w:ascii="Calibri" w:eastAsia="Times New Roman" w:hAnsi="Calibri" w:cs="Calibri"/>
                <w:lang w:val="en-GB" w:eastAsia="en-GB"/>
              </w:rPr>
              <w:t>The Regulation on Projects for which Environmental Impact Assessment is Carried Out (“Official Gazette of Montenegro”, Nos. 20/07, 47/13, 53/14, 37/18) defines projects for which an EIA is mandatory or may be required, while the accompanying Regulations on the Content of Documentation from 2019 further specify the documentation needed for determining the scope, content, and necessity of the EIA, as well as the structure of the EIA report. Complementing these, the Law on Liability for Damage to the Environment (“Official Gazette of Montenegro”, No. 27/14) establishes procedures and responsibilities for operators in preventing, mitigating, and remedying environmental damage, thereby ensuring accountability and environmental protection.</w:t>
            </w:r>
          </w:p>
        </w:tc>
      </w:tr>
      <w:tr w:rsidR="00896189" w:rsidRPr="00D719AB" w14:paraId="0F802D8F" w14:textId="77777777">
        <w:trPr>
          <w:trHeight w:val="143"/>
          <w:jc w:val="center"/>
        </w:trPr>
        <w:tc>
          <w:tcPr>
            <w:tcW w:w="537" w:type="dxa"/>
            <w:tcBorders>
              <w:top w:val="single" w:sz="4" w:space="0" w:color="auto"/>
              <w:left w:val="single" w:sz="4" w:space="0" w:color="auto"/>
              <w:bottom w:val="single" w:sz="4" w:space="0" w:color="auto"/>
              <w:right w:val="single" w:sz="4" w:space="0" w:color="auto"/>
            </w:tcBorders>
          </w:tcPr>
          <w:p w14:paraId="0FBFFFEF" w14:textId="77777777" w:rsidR="00896189" w:rsidRPr="00D719AB" w:rsidRDefault="00896189" w:rsidP="00A96F70">
            <w:pPr>
              <w:numPr>
                <w:ilvl w:val="0"/>
                <w:numId w:val="30"/>
              </w:numPr>
              <w:contextualSpacing/>
              <w:rPr>
                <w:rFonts w:ascii="Calibri" w:eastAsia="Times New Roman" w:hAnsi="Calibri" w:cs="Calibri"/>
                <w:color w:val="000000"/>
                <w:lang w:val="en-GB" w:eastAsia="en-GB"/>
              </w:rPr>
            </w:pPr>
          </w:p>
        </w:tc>
        <w:tc>
          <w:tcPr>
            <w:tcW w:w="8447" w:type="dxa"/>
            <w:tcBorders>
              <w:top w:val="single" w:sz="4" w:space="0" w:color="auto"/>
              <w:left w:val="single" w:sz="4" w:space="0" w:color="auto"/>
              <w:bottom w:val="single" w:sz="4" w:space="0" w:color="auto"/>
              <w:right w:val="single" w:sz="4" w:space="0" w:color="auto"/>
            </w:tcBorders>
          </w:tcPr>
          <w:p w14:paraId="53CA35D6" w14:textId="77777777" w:rsidR="00896189" w:rsidRPr="00D719AB" w:rsidRDefault="00896189">
            <w:pPr>
              <w:jc w:val="both"/>
              <w:rPr>
                <w:rFonts w:ascii="Calibri" w:eastAsia="Times New Roman" w:hAnsi="Calibri" w:cs="Calibri"/>
                <w:lang w:eastAsia="en-GB"/>
              </w:rPr>
            </w:pPr>
            <w:r w:rsidRPr="00D719AB">
              <w:rPr>
                <w:rFonts w:ascii="Calibri" w:eastAsia="Times New Roman" w:hAnsi="Calibri" w:cs="Calibri"/>
                <w:lang w:eastAsia="en-GB"/>
              </w:rPr>
              <w:t>The Law on Forest Reproductive Material, originally adopted in 2007 and amended in 2015 to fully align with the EU Directive on the Marketing of Forest Reproductive Material (EC/1999/105), regulates the collection, production, and trade of forest tree reproductive material. The establishment of a state-owned forestry enterprise enables the full implementation of this law, as the company will be responsible for developing implementation projects to organize the supply of native reproductive material needed for forest regeneration through reforestation. This is particularly important for Montenegro’s integration into EU seed and planting material marketing schemes within the EU single market.</w:t>
            </w:r>
          </w:p>
        </w:tc>
      </w:tr>
      <w:tr w:rsidR="00896189" w:rsidRPr="00D719AB" w14:paraId="273A0CBB" w14:textId="77777777">
        <w:trPr>
          <w:trHeight w:val="143"/>
          <w:jc w:val="center"/>
        </w:trPr>
        <w:tc>
          <w:tcPr>
            <w:tcW w:w="537" w:type="dxa"/>
            <w:tcBorders>
              <w:top w:val="single" w:sz="4" w:space="0" w:color="auto"/>
              <w:left w:val="single" w:sz="4" w:space="0" w:color="auto"/>
              <w:bottom w:val="single" w:sz="4" w:space="0" w:color="auto"/>
              <w:right w:val="single" w:sz="4" w:space="0" w:color="auto"/>
            </w:tcBorders>
          </w:tcPr>
          <w:p w14:paraId="4360801F" w14:textId="77777777" w:rsidR="00896189" w:rsidRPr="00D719AB" w:rsidRDefault="00896189" w:rsidP="00A96F70">
            <w:pPr>
              <w:numPr>
                <w:ilvl w:val="0"/>
                <w:numId w:val="30"/>
              </w:numPr>
              <w:contextualSpacing/>
              <w:rPr>
                <w:rFonts w:ascii="Calibri" w:eastAsia="Times New Roman" w:hAnsi="Calibri" w:cs="Calibri"/>
                <w:color w:val="000000"/>
                <w:lang w:val="en-GB" w:eastAsia="en-GB"/>
              </w:rPr>
            </w:pPr>
          </w:p>
        </w:tc>
        <w:tc>
          <w:tcPr>
            <w:tcW w:w="8447" w:type="dxa"/>
            <w:tcBorders>
              <w:top w:val="single" w:sz="4" w:space="0" w:color="auto"/>
              <w:left w:val="single" w:sz="4" w:space="0" w:color="auto"/>
              <w:bottom w:val="single" w:sz="4" w:space="0" w:color="auto"/>
              <w:right w:val="single" w:sz="4" w:space="0" w:color="auto"/>
            </w:tcBorders>
          </w:tcPr>
          <w:p w14:paraId="681FEF70" w14:textId="77777777" w:rsidR="00896189" w:rsidRPr="00D719AB" w:rsidRDefault="00896189">
            <w:pPr>
              <w:rPr>
                <w:rFonts w:ascii="Calibri" w:eastAsia="Times New Roman" w:hAnsi="Calibri" w:cs="Calibri"/>
                <w:lang w:eastAsia="en-GB"/>
              </w:rPr>
            </w:pPr>
            <w:r w:rsidRPr="00D719AB">
              <w:rPr>
                <w:rFonts w:ascii="Calibri" w:eastAsia="Times New Roman" w:hAnsi="Calibri" w:cs="Calibri"/>
                <w:lang w:eastAsia="en-GB"/>
              </w:rPr>
              <w:t xml:space="preserve">The Law on Forests, adopted in August 2024 and amended in 2025, marks a significant shift by abandoning the concession model for forest resource use. It introduces measures aligned with Montenegro’s Sustainable Development Strategy until 2030 and the EU Forest </w:t>
            </w:r>
            <w:r w:rsidRPr="00D719AB">
              <w:rPr>
                <w:rFonts w:ascii="Calibri" w:eastAsia="Times New Roman" w:hAnsi="Calibri" w:cs="Calibri"/>
                <w:lang w:eastAsia="en-GB"/>
              </w:rPr>
              <w:lastRenderedPageBreak/>
              <w:t>Strategy. One of the primary objectives of the law is to create conditions for establishing a state-owned forestry company that will sustainably manage forests in public interest, in accordance with forestry planning documents.</w:t>
            </w:r>
          </w:p>
          <w:p w14:paraId="2C319526" w14:textId="77777777" w:rsidR="00896189" w:rsidRPr="00D719AB" w:rsidRDefault="00896189">
            <w:pPr>
              <w:rPr>
                <w:rFonts w:ascii="Calibri" w:eastAsia="Times New Roman" w:hAnsi="Calibri" w:cs="Calibri"/>
                <w:lang w:eastAsia="en-GB"/>
              </w:rPr>
            </w:pPr>
            <w:r w:rsidRPr="00D719AB">
              <w:rPr>
                <w:rFonts w:ascii="Calibri" w:eastAsia="Times New Roman" w:hAnsi="Calibri" w:cs="Calibri"/>
                <w:lang w:eastAsia="en-GB"/>
              </w:rPr>
              <w:t>This approach envisions a state-managed forestry system, where an administrative body is responsible for strategic and operational planning, while a forestry enterprise executes these plans using revenue generated from forest resource use. The funds generated by the soon to be established state-owned forestry company will be invested in forest cultivation, protection, and infrastructure, contributing to the implementation of the Forestry Development Strategy and ensuring sustainable forest management. This model aligns with practices in most EU and regional countries.</w:t>
            </w:r>
          </w:p>
          <w:p w14:paraId="05339725" w14:textId="77777777" w:rsidR="00896189" w:rsidRPr="00D719AB" w:rsidRDefault="00896189">
            <w:pPr>
              <w:rPr>
                <w:rFonts w:ascii="Calibri" w:eastAsia="Times New Roman" w:hAnsi="Calibri" w:cs="Calibri"/>
                <w:lang w:eastAsia="en-GB"/>
              </w:rPr>
            </w:pPr>
            <w:r w:rsidRPr="00D719AB">
              <w:rPr>
                <w:rFonts w:ascii="Calibri" w:eastAsia="Times New Roman" w:hAnsi="Calibri" w:cs="Calibri"/>
                <w:lang w:eastAsia="en-GB"/>
              </w:rPr>
              <w:t>A cornerstone of the Law on Forests is the establishment of a state-owned company dedicated to      forest management. This entity is envisioned to be tasked with conducting forest management activities that serve the public interest, ensuring that these activities are sustainable and adhere to comprehensive planning documents. By dividing the responsibilities between public administration and commercial operations in the forestry sector and centralizing forest management, Montenegro aims to improve governance, streamline decision-making processes, and ensure consistent application of sustainable practices across all forested areas</w:t>
            </w:r>
          </w:p>
        </w:tc>
      </w:tr>
    </w:tbl>
    <w:p w14:paraId="790734CD" w14:textId="77777777" w:rsidR="0083230C" w:rsidRPr="00D719AB" w:rsidRDefault="0083230C" w:rsidP="0083230C">
      <w:pPr>
        <w:jc w:val="both"/>
        <w:rPr>
          <w:rFonts w:ascii="Calibri" w:hAnsi="Calibri" w:cs="Calibri"/>
        </w:rPr>
      </w:pPr>
    </w:p>
    <w:p w14:paraId="248198A1" w14:textId="77777777" w:rsidR="00FE29C8" w:rsidRPr="00D719AB" w:rsidRDefault="00FE29C8" w:rsidP="00FE29C8">
      <w:pPr>
        <w:pStyle w:val="Caption"/>
        <w:keepNext/>
        <w:jc w:val="both"/>
        <w:rPr>
          <w:rFonts w:ascii="Calibri" w:hAnsi="Calibri" w:cs="Calibri"/>
          <w:i w:val="0"/>
          <w:iCs w:val="0"/>
          <w:sz w:val="22"/>
          <w:szCs w:val="22"/>
        </w:rPr>
      </w:pPr>
      <w:bookmarkStart w:id="34" w:name="_Toc212411334"/>
      <w:r w:rsidRPr="00671A33">
        <w:rPr>
          <w:rFonts w:ascii="Calibri" w:hAnsi="Calibri" w:cs="Calibri"/>
        </w:rPr>
        <w:t>T</w:t>
      </w:r>
      <w:r w:rsidRPr="00D719AB">
        <w:rPr>
          <w:rFonts w:ascii="Calibri" w:hAnsi="Calibri" w:cs="Calibri"/>
          <w:i w:val="0"/>
          <w:iCs w:val="0"/>
          <w:sz w:val="22"/>
          <w:szCs w:val="22"/>
        </w:rPr>
        <w:t xml:space="preserve">able </w:t>
      </w:r>
      <w:r w:rsidRPr="00D719AB">
        <w:rPr>
          <w:rFonts w:ascii="Calibri" w:hAnsi="Calibri" w:cs="Calibri"/>
          <w:i w:val="0"/>
          <w:iCs w:val="0"/>
          <w:sz w:val="22"/>
          <w:szCs w:val="22"/>
        </w:rPr>
        <w:fldChar w:fldCharType="begin"/>
      </w:r>
      <w:r w:rsidRPr="00D719AB">
        <w:rPr>
          <w:rFonts w:ascii="Calibri" w:hAnsi="Calibri" w:cs="Calibri"/>
          <w:i w:val="0"/>
          <w:iCs w:val="0"/>
          <w:sz w:val="22"/>
          <w:szCs w:val="22"/>
        </w:rPr>
        <w:instrText xml:space="preserve"> SEQ Table \* ARABIC </w:instrText>
      </w:r>
      <w:r w:rsidRPr="00D719AB">
        <w:rPr>
          <w:rFonts w:ascii="Calibri" w:hAnsi="Calibri" w:cs="Calibri"/>
          <w:i w:val="0"/>
          <w:iCs w:val="0"/>
          <w:sz w:val="22"/>
          <w:szCs w:val="22"/>
        </w:rPr>
        <w:fldChar w:fldCharType="separate"/>
      </w:r>
      <w:r w:rsidR="00D92B3C" w:rsidRPr="00D719AB">
        <w:rPr>
          <w:rFonts w:ascii="Calibri" w:hAnsi="Calibri" w:cs="Calibri"/>
          <w:i w:val="0"/>
          <w:iCs w:val="0"/>
          <w:noProof/>
          <w:sz w:val="22"/>
          <w:szCs w:val="22"/>
        </w:rPr>
        <w:t>3</w:t>
      </w:r>
      <w:r w:rsidRPr="00D719AB">
        <w:rPr>
          <w:rFonts w:ascii="Calibri" w:hAnsi="Calibri" w:cs="Calibri"/>
          <w:i w:val="0"/>
          <w:iCs w:val="0"/>
          <w:sz w:val="22"/>
          <w:szCs w:val="22"/>
        </w:rPr>
        <w:fldChar w:fldCharType="end"/>
      </w:r>
      <w:r w:rsidRPr="00D719AB">
        <w:rPr>
          <w:rFonts w:ascii="Calibri" w:hAnsi="Calibri" w:cs="Calibri"/>
          <w:i w:val="0"/>
          <w:iCs w:val="0"/>
          <w:sz w:val="22"/>
          <w:szCs w:val="22"/>
        </w:rPr>
        <w:t xml:space="preserve"> List of Environmental and related Laws-Montenegro</w:t>
      </w:r>
      <w:bookmarkEnd w:id="34"/>
    </w:p>
    <w:tbl>
      <w:tblPr>
        <w:tblStyle w:val="PlainTable5"/>
        <w:tblW w:w="9619" w:type="dxa"/>
        <w:tblLook w:val="04A0" w:firstRow="1" w:lastRow="0" w:firstColumn="1" w:lastColumn="0" w:noHBand="0" w:noVBand="1"/>
      </w:tblPr>
      <w:tblGrid>
        <w:gridCol w:w="530"/>
        <w:gridCol w:w="4399"/>
        <w:gridCol w:w="4690"/>
      </w:tblGrid>
      <w:tr w:rsidR="009001D1" w:rsidRPr="00D719AB" w14:paraId="55ADB536" w14:textId="77777777" w:rsidTr="009001D1">
        <w:trPr>
          <w:cnfStyle w:val="100000000000" w:firstRow="1" w:lastRow="0" w:firstColumn="0" w:lastColumn="0" w:oddVBand="0" w:evenVBand="0" w:oddHBand="0" w:evenHBand="0" w:firstRowFirstColumn="0" w:firstRowLastColumn="0" w:lastRowFirstColumn="0" w:lastRowLastColumn="0"/>
          <w:trHeight w:val="276"/>
        </w:trPr>
        <w:tc>
          <w:tcPr>
            <w:cnfStyle w:val="001000000100" w:firstRow="0" w:lastRow="0" w:firstColumn="1" w:lastColumn="0" w:oddVBand="0" w:evenVBand="0" w:oddHBand="0" w:evenHBand="0" w:firstRowFirstColumn="1" w:firstRowLastColumn="0" w:lastRowFirstColumn="0" w:lastRowLastColumn="0"/>
            <w:tcW w:w="450" w:type="dxa"/>
            <w:hideMark/>
          </w:tcPr>
          <w:p w14:paraId="1AC93195" w14:textId="77777777" w:rsidR="0083230C" w:rsidRPr="00D719AB" w:rsidRDefault="0083230C">
            <w:pPr>
              <w:rPr>
                <w:rFonts w:ascii="Calibri" w:hAnsi="Calibri" w:cs="Calibri"/>
                <w:bCs/>
                <w:i w:val="0"/>
                <w:sz w:val="22"/>
              </w:rPr>
            </w:pPr>
            <w:r w:rsidRPr="00D719AB">
              <w:rPr>
                <w:rFonts w:ascii="Calibri" w:hAnsi="Calibri" w:cs="Calibri"/>
                <w:bCs/>
                <w:i w:val="0"/>
                <w:sz w:val="22"/>
              </w:rPr>
              <w:t>No.</w:t>
            </w:r>
          </w:p>
        </w:tc>
        <w:tc>
          <w:tcPr>
            <w:tcW w:w="4434" w:type="dxa"/>
            <w:hideMark/>
          </w:tcPr>
          <w:p w14:paraId="337FD37B" w14:textId="77777777" w:rsidR="0083230C" w:rsidRPr="00D719AB" w:rsidRDefault="0083230C">
            <w:pPr>
              <w:cnfStyle w:val="100000000000" w:firstRow="1" w:lastRow="0" w:firstColumn="0" w:lastColumn="0" w:oddVBand="0" w:evenVBand="0" w:oddHBand="0" w:evenHBand="0" w:firstRowFirstColumn="0" w:firstRowLastColumn="0" w:lastRowFirstColumn="0" w:lastRowLastColumn="0"/>
              <w:rPr>
                <w:rFonts w:ascii="Calibri" w:hAnsi="Calibri" w:cs="Calibri"/>
                <w:bCs/>
                <w:i w:val="0"/>
                <w:sz w:val="22"/>
              </w:rPr>
            </w:pPr>
            <w:r w:rsidRPr="00D719AB">
              <w:rPr>
                <w:rFonts w:ascii="Calibri" w:hAnsi="Calibri" w:cs="Calibri"/>
                <w:bCs/>
                <w:i w:val="0"/>
                <w:sz w:val="22"/>
              </w:rPr>
              <w:t>Law / Regulation</w:t>
            </w:r>
          </w:p>
        </w:tc>
        <w:tc>
          <w:tcPr>
            <w:tcW w:w="4735" w:type="dxa"/>
            <w:hideMark/>
          </w:tcPr>
          <w:p w14:paraId="49E0F1EC" w14:textId="77777777" w:rsidR="0083230C" w:rsidRPr="00D719AB" w:rsidRDefault="0083230C">
            <w:pPr>
              <w:cnfStyle w:val="100000000000" w:firstRow="1" w:lastRow="0" w:firstColumn="0" w:lastColumn="0" w:oddVBand="0" w:evenVBand="0" w:oddHBand="0" w:evenHBand="0" w:firstRowFirstColumn="0" w:firstRowLastColumn="0" w:lastRowFirstColumn="0" w:lastRowLastColumn="0"/>
              <w:rPr>
                <w:rFonts w:ascii="Calibri" w:hAnsi="Calibri" w:cs="Calibri"/>
                <w:bCs/>
                <w:i w:val="0"/>
                <w:sz w:val="22"/>
              </w:rPr>
            </w:pPr>
            <w:r w:rsidRPr="00D719AB">
              <w:rPr>
                <w:rFonts w:ascii="Calibri" w:hAnsi="Calibri" w:cs="Calibri"/>
                <w:bCs/>
                <w:i w:val="0"/>
                <w:sz w:val="22"/>
              </w:rPr>
              <w:t>Official Gazette (OG)</w:t>
            </w:r>
          </w:p>
        </w:tc>
      </w:tr>
      <w:tr w:rsidR="0083230C" w:rsidRPr="00D719AB" w14:paraId="525C7911" w14:textId="77777777" w:rsidTr="009001D1">
        <w:trPr>
          <w:cnfStyle w:val="000000100000" w:firstRow="0" w:lastRow="0" w:firstColumn="0" w:lastColumn="0" w:oddVBand="0" w:evenVBand="0" w:oddHBand="1" w:evenHBand="0" w:firstRowFirstColumn="0" w:firstRowLastColumn="0" w:lastRowFirstColumn="0" w:lastRowLastColumn="0"/>
          <w:trHeight w:val="552"/>
        </w:trPr>
        <w:tc>
          <w:tcPr>
            <w:cnfStyle w:val="001000000000" w:firstRow="0" w:lastRow="0" w:firstColumn="1" w:lastColumn="0" w:oddVBand="0" w:evenVBand="0" w:oddHBand="0" w:evenHBand="0" w:firstRowFirstColumn="0" w:firstRowLastColumn="0" w:lastRowFirstColumn="0" w:lastRowLastColumn="0"/>
            <w:tcW w:w="450" w:type="dxa"/>
            <w:hideMark/>
          </w:tcPr>
          <w:p w14:paraId="040DC797" w14:textId="77777777" w:rsidR="0083230C" w:rsidRPr="00D719AB" w:rsidRDefault="0083230C">
            <w:pPr>
              <w:rPr>
                <w:rFonts w:ascii="Calibri" w:hAnsi="Calibri" w:cs="Calibri"/>
                <w:sz w:val="22"/>
              </w:rPr>
            </w:pPr>
            <w:r w:rsidRPr="00D719AB">
              <w:rPr>
                <w:rFonts w:ascii="Calibri" w:hAnsi="Calibri" w:cs="Calibri"/>
                <w:sz w:val="22"/>
              </w:rPr>
              <w:t>1</w:t>
            </w:r>
          </w:p>
        </w:tc>
        <w:tc>
          <w:tcPr>
            <w:tcW w:w="4434" w:type="dxa"/>
            <w:hideMark/>
          </w:tcPr>
          <w:p w14:paraId="1FAE9FB5"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Law on Excise Taxes</w:t>
            </w:r>
          </w:p>
        </w:tc>
        <w:tc>
          <w:tcPr>
            <w:tcW w:w="4735" w:type="dxa"/>
            <w:hideMark/>
          </w:tcPr>
          <w:p w14:paraId="0931B0E8"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65/01, 12/02, 76/05, 76/08, 50/09, 78/10, 40/11, 61/11, 28/12, 38/13, 45/14, 08/15, 01/17</w:t>
            </w:r>
          </w:p>
        </w:tc>
      </w:tr>
      <w:tr w:rsidR="0083230C" w:rsidRPr="00D719AB" w14:paraId="0FE66866" w14:textId="77777777" w:rsidTr="009001D1">
        <w:trPr>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409D5146" w14:textId="77777777" w:rsidR="0083230C" w:rsidRPr="00D719AB" w:rsidRDefault="0083230C">
            <w:pPr>
              <w:rPr>
                <w:rFonts w:ascii="Calibri" w:hAnsi="Calibri" w:cs="Calibri"/>
                <w:sz w:val="22"/>
              </w:rPr>
            </w:pPr>
            <w:r w:rsidRPr="00D719AB">
              <w:rPr>
                <w:rFonts w:ascii="Calibri" w:hAnsi="Calibri" w:cs="Calibri"/>
                <w:sz w:val="22"/>
              </w:rPr>
              <w:t>2</w:t>
            </w:r>
          </w:p>
        </w:tc>
        <w:tc>
          <w:tcPr>
            <w:tcW w:w="4434" w:type="dxa"/>
            <w:hideMark/>
          </w:tcPr>
          <w:p w14:paraId="6E43CAEF"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Law on Inspection Supervision</w:t>
            </w:r>
          </w:p>
        </w:tc>
        <w:tc>
          <w:tcPr>
            <w:tcW w:w="4735" w:type="dxa"/>
            <w:hideMark/>
          </w:tcPr>
          <w:p w14:paraId="39CD313B"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39/03, 76/09, 57/11, 18/14, 11/15, 52/16</w:t>
            </w:r>
          </w:p>
        </w:tc>
      </w:tr>
      <w:tr w:rsidR="0083230C" w:rsidRPr="00D719AB" w14:paraId="4499E819" w14:textId="77777777" w:rsidTr="009001D1">
        <w:trPr>
          <w:cnfStyle w:val="000000100000" w:firstRow="0" w:lastRow="0" w:firstColumn="0" w:lastColumn="0" w:oddVBand="0" w:evenVBand="0" w:oddHBand="1" w:evenHBand="0" w:firstRowFirstColumn="0" w:firstRowLastColumn="0" w:lastRowFirstColumn="0" w:lastRowLastColumn="0"/>
          <w:trHeight w:val="545"/>
        </w:trPr>
        <w:tc>
          <w:tcPr>
            <w:cnfStyle w:val="001000000000" w:firstRow="0" w:lastRow="0" w:firstColumn="1" w:lastColumn="0" w:oddVBand="0" w:evenVBand="0" w:oddHBand="0" w:evenHBand="0" w:firstRowFirstColumn="0" w:firstRowLastColumn="0" w:lastRowFirstColumn="0" w:lastRowLastColumn="0"/>
            <w:tcW w:w="450" w:type="dxa"/>
            <w:hideMark/>
          </w:tcPr>
          <w:p w14:paraId="153FBADE" w14:textId="77777777" w:rsidR="0083230C" w:rsidRPr="00D719AB" w:rsidRDefault="0083230C">
            <w:pPr>
              <w:rPr>
                <w:rFonts w:ascii="Calibri" w:hAnsi="Calibri" w:cs="Calibri"/>
                <w:sz w:val="22"/>
              </w:rPr>
            </w:pPr>
            <w:r w:rsidRPr="00D719AB">
              <w:rPr>
                <w:rFonts w:ascii="Calibri" w:hAnsi="Calibri" w:cs="Calibri"/>
                <w:sz w:val="22"/>
              </w:rPr>
              <w:t>3</w:t>
            </w:r>
          </w:p>
        </w:tc>
        <w:tc>
          <w:tcPr>
            <w:tcW w:w="4434" w:type="dxa"/>
            <w:hideMark/>
          </w:tcPr>
          <w:p w14:paraId="48F097C3"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Law on Integrated Prevention and Control of Environmental Pollution</w:t>
            </w:r>
          </w:p>
        </w:tc>
        <w:tc>
          <w:tcPr>
            <w:tcW w:w="4735" w:type="dxa"/>
            <w:hideMark/>
          </w:tcPr>
          <w:p w14:paraId="50FAE7C2"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80/05, 54/09, 40/11</w:t>
            </w:r>
          </w:p>
        </w:tc>
      </w:tr>
      <w:tr w:rsidR="0083230C" w:rsidRPr="00D719AB" w14:paraId="7EEB217A" w14:textId="77777777" w:rsidTr="009001D1">
        <w:trPr>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5F69F321" w14:textId="77777777" w:rsidR="0083230C" w:rsidRPr="00D719AB" w:rsidRDefault="0083230C">
            <w:pPr>
              <w:rPr>
                <w:rFonts w:ascii="Calibri" w:hAnsi="Calibri" w:cs="Calibri"/>
                <w:sz w:val="22"/>
              </w:rPr>
            </w:pPr>
            <w:r w:rsidRPr="00D719AB">
              <w:rPr>
                <w:rFonts w:ascii="Calibri" w:hAnsi="Calibri" w:cs="Calibri"/>
                <w:sz w:val="22"/>
              </w:rPr>
              <w:t>4</w:t>
            </w:r>
          </w:p>
        </w:tc>
        <w:tc>
          <w:tcPr>
            <w:tcW w:w="4434" w:type="dxa"/>
            <w:hideMark/>
          </w:tcPr>
          <w:p w14:paraId="7EA10FFA"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Law on Strategic Environmental Assessment</w:t>
            </w:r>
          </w:p>
        </w:tc>
        <w:tc>
          <w:tcPr>
            <w:tcW w:w="4735" w:type="dxa"/>
            <w:hideMark/>
          </w:tcPr>
          <w:p w14:paraId="03EEE59B"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80/05, 73/10, 40/11, 59/11, 52/16</w:t>
            </w:r>
          </w:p>
        </w:tc>
      </w:tr>
      <w:tr w:rsidR="0083230C" w:rsidRPr="00D719AB" w14:paraId="38766D03" w14:textId="77777777" w:rsidTr="009001D1">
        <w:trPr>
          <w:cnfStyle w:val="000000100000" w:firstRow="0" w:lastRow="0" w:firstColumn="0" w:lastColumn="0" w:oddVBand="0" w:evenVBand="0" w:oddHBand="1" w:evenHBand="0" w:firstRowFirstColumn="0" w:firstRowLastColumn="0" w:lastRowFirstColumn="0" w:lastRowLastColumn="0"/>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1D70520A" w14:textId="77777777" w:rsidR="0083230C" w:rsidRPr="00D719AB" w:rsidRDefault="0083230C">
            <w:pPr>
              <w:rPr>
                <w:rFonts w:ascii="Calibri" w:hAnsi="Calibri" w:cs="Calibri"/>
                <w:sz w:val="22"/>
              </w:rPr>
            </w:pPr>
            <w:r w:rsidRPr="00D719AB">
              <w:rPr>
                <w:rFonts w:ascii="Calibri" w:hAnsi="Calibri" w:cs="Calibri"/>
                <w:sz w:val="22"/>
              </w:rPr>
              <w:t>5</w:t>
            </w:r>
          </w:p>
        </w:tc>
        <w:tc>
          <w:tcPr>
            <w:tcW w:w="4434" w:type="dxa"/>
            <w:hideMark/>
          </w:tcPr>
          <w:p w14:paraId="790801E7"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Law on Criminal Liability of Legal Entities</w:t>
            </w:r>
          </w:p>
        </w:tc>
        <w:tc>
          <w:tcPr>
            <w:tcW w:w="4735" w:type="dxa"/>
            <w:hideMark/>
          </w:tcPr>
          <w:p w14:paraId="433DE491"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2/07, 30/12</w:t>
            </w:r>
          </w:p>
        </w:tc>
      </w:tr>
      <w:tr w:rsidR="0083230C" w:rsidRPr="00D719AB" w14:paraId="1D3F389B" w14:textId="77777777" w:rsidTr="009001D1">
        <w:trPr>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3240D9DE" w14:textId="77777777" w:rsidR="0083230C" w:rsidRPr="00D719AB" w:rsidRDefault="0083230C">
            <w:pPr>
              <w:rPr>
                <w:rFonts w:ascii="Calibri" w:hAnsi="Calibri" w:cs="Calibri"/>
                <w:sz w:val="22"/>
              </w:rPr>
            </w:pPr>
            <w:r w:rsidRPr="00D719AB">
              <w:rPr>
                <w:rFonts w:ascii="Calibri" w:hAnsi="Calibri" w:cs="Calibri"/>
                <w:sz w:val="22"/>
              </w:rPr>
              <w:t>6</w:t>
            </w:r>
          </w:p>
        </w:tc>
        <w:tc>
          <w:tcPr>
            <w:tcW w:w="4434" w:type="dxa"/>
            <w:hideMark/>
          </w:tcPr>
          <w:p w14:paraId="7CF2E1F3"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Law on Protection and Rescue</w:t>
            </w:r>
          </w:p>
        </w:tc>
        <w:tc>
          <w:tcPr>
            <w:tcW w:w="4735" w:type="dxa"/>
            <w:hideMark/>
          </w:tcPr>
          <w:p w14:paraId="0CD33259"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13/07, 05/08, 86/09, 32/11, 54/16, 146/21</w:t>
            </w:r>
          </w:p>
        </w:tc>
      </w:tr>
      <w:tr w:rsidR="0083230C" w:rsidRPr="00D719AB" w14:paraId="605BBB4F" w14:textId="77777777" w:rsidTr="009001D1">
        <w:trPr>
          <w:cnfStyle w:val="000000100000" w:firstRow="0" w:lastRow="0" w:firstColumn="0" w:lastColumn="0" w:oddVBand="0" w:evenVBand="0" w:oddHBand="1" w:evenHBand="0" w:firstRowFirstColumn="0" w:firstRowLastColumn="0" w:lastRowFirstColumn="0" w:lastRowLastColumn="0"/>
          <w:trHeight w:val="268"/>
        </w:trPr>
        <w:tc>
          <w:tcPr>
            <w:cnfStyle w:val="001000000000" w:firstRow="0" w:lastRow="0" w:firstColumn="1" w:lastColumn="0" w:oddVBand="0" w:evenVBand="0" w:oddHBand="0" w:evenHBand="0" w:firstRowFirstColumn="0" w:firstRowLastColumn="0" w:lastRowFirstColumn="0" w:lastRowLastColumn="0"/>
            <w:tcW w:w="450" w:type="dxa"/>
            <w:hideMark/>
          </w:tcPr>
          <w:p w14:paraId="1D6B5599" w14:textId="77777777" w:rsidR="0083230C" w:rsidRPr="00D719AB" w:rsidRDefault="0083230C">
            <w:pPr>
              <w:rPr>
                <w:rFonts w:ascii="Calibri" w:hAnsi="Calibri" w:cs="Calibri"/>
                <w:sz w:val="22"/>
              </w:rPr>
            </w:pPr>
            <w:r w:rsidRPr="00D719AB">
              <w:rPr>
                <w:rFonts w:ascii="Calibri" w:hAnsi="Calibri" w:cs="Calibri"/>
                <w:sz w:val="22"/>
              </w:rPr>
              <w:t>7</w:t>
            </w:r>
          </w:p>
        </w:tc>
        <w:tc>
          <w:tcPr>
            <w:tcW w:w="4434" w:type="dxa"/>
            <w:hideMark/>
          </w:tcPr>
          <w:p w14:paraId="39BF8668"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Law on Water</w:t>
            </w:r>
          </w:p>
        </w:tc>
        <w:tc>
          <w:tcPr>
            <w:tcW w:w="4735" w:type="dxa"/>
            <w:hideMark/>
          </w:tcPr>
          <w:p w14:paraId="039403A0"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27/07, 73/10, 32/11, 47/11, 48/15, 52/16, 84/18</w:t>
            </w:r>
          </w:p>
        </w:tc>
      </w:tr>
      <w:tr w:rsidR="0083230C" w:rsidRPr="00D719AB" w14:paraId="51B174AB" w14:textId="77777777" w:rsidTr="009001D1">
        <w:trPr>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3A2DA9A7" w14:textId="77777777" w:rsidR="0083230C" w:rsidRPr="00D719AB" w:rsidRDefault="0083230C">
            <w:pPr>
              <w:rPr>
                <w:rFonts w:ascii="Calibri" w:hAnsi="Calibri" w:cs="Calibri"/>
                <w:sz w:val="22"/>
              </w:rPr>
            </w:pPr>
            <w:r w:rsidRPr="00D719AB">
              <w:rPr>
                <w:rFonts w:ascii="Calibri" w:hAnsi="Calibri" w:cs="Calibri"/>
                <w:sz w:val="22"/>
              </w:rPr>
              <w:t>8</w:t>
            </w:r>
          </w:p>
        </w:tc>
        <w:tc>
          <w:tcPr>
            <w:tcW w:w="4434" w:type="dxa"/>
            <w:hideMark/>
          </w:tcPr>
          <w:p w14:paraId="04D25159"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Law on Transport of Dangerous Materials</w:t>
            </w:r>
          </w:p>
        </w:tc>
        <w:tc>
          <w:tcPr>
            <w:tcW w:w="4735" w:type="dxa"/>
            <w:hideMark/>
          </w:tcPr>
          <w:p w14:paraId="13878978"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05/08, 33/14, 13/17</w:t>
            </w:r>
          </w:p>
        </w:tc>
      </w:tr>
      <w:tr w:rsidR="0083230C" w:rsidRPr="00D719AB" w14:paraId="282E0A59" w14:textId="77777777" w:rsidTr="009001D1">
        <w:trPr>
          <w:cnfStyle w:val="000000100000" w:firstRow="0" w:lastRow="0" w:firstColumn="0" w:lastColumn="0" w:oddVBand="0" w:evenVBand="0" w:oddHBand="1" w:evenHBand="0" w:firstRowFirstColumn="0" w:firstRowLastColumn="0" w:lastRowFirstColumn="0" w:lastRowLastColumn="0"/>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1FD5A72E" w14:textId="77777777" w:rsidR="0083230C" w:rsidRPr="00D719AB" w:rsidRDefault="0083230C">
            <w:pPr>
              <w:rPr>
                <w:rFonts w:ascii="Calibri" w:hAnsi="Calibri" w:cs="Calibri"/>
                <w:sz w:val="22"/>
              </w:rPr>
            </w:pPr>
            <w:r w:rsidRPr="00D719AB">
              <w:rPr>
                <w:rFonts w:ascii="Calibri" w:hAnsi="Calibri" w:cs="Calibri"/>
                <w:sz w:val="22"/>
              </w:rPr>
              <w:t>9</w:t>
            </w:r>
          </w:p>
        </w:tc>
        <w:tc>
          <w:tcPr>
            <w:tcW w:w="4434" w:type="dxa"/>
            <w:hideMark/>
          </w:tcPr>
          <w:p w14:paraId="627B4821"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Law on Genetically Modified Organisms</w:t>
            </w:r>
          </w:p>
        </w:tc>
        <w:tc>
          <w:tcPr>
            <w:tcW w:w="4735" w:type="dxa"/>
            <w:hideMark/>
          </w:tcPr>
          <w:p w14:paraId="2E8B1193"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22/08, 40/11</w:t>
            </w:r>
          </w:p>
        </w:tc>
      </w:tr>
      <w:tr w:rsidR="0083230C" w:rsidRPr="00D719AB" w14:paraId="53BD2220" w14:textId="77777777" w:rsidTr="009001D1">
        <w:trPr>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094FB8ED" w14:textId="77777777" w:rsidR="0083230C" w:rsidRPr="00D719AB" w:rsidRDefault="0083230C">
            <w:pPr>
              <w:rPr>
                <w:rFonts w:ascii="Calibri" w:hAnsi="Calibri" w:cs="Calibri"/>
                <w:sz w:val="22"/>
              </w:rPr>
            </w:pPr>
            <w:r w:rsidRPr="00D719AB">
              <w:rPr>
                <w:rFonts w:ascii="Calibri" w:hAnsi="Calibri" w:cs="Calibri"/>
                <w:sz w:val="22"/>
              </w:rPr>
              <w:t>10</w:t>
            </w:r>
          </w:p>
        </w:tc>
        <w:tc>
          <w:tcPr>
            <w:tcW w:w="4434" w:type="dxa"/>
            <w:hideMark/>
          </w:tcPr>
          <w:p w14:paraId="5275FF3D"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Law on Explosive Substances</w:t>
            </w:r>
          </w:p>
        </w:tc>
        <w:tc>
          <w:tcPr>
            <w:tcW w:w="4735" w:type="dxa"/>
            <w:hideMark/>
          </w:tcPr>
          <w:p w14:paraId="13CDA845"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49/08, 31/14, 31/17</w:t>
            </w:r>
          </w:p>
        </w:tc>
      </w:tr>
      <w:tr w:rsidR="0083230C" w:rsidRPr="00D719AB" w14:paraId="11B55BEF" w14:textId="77777777" w:rsidTr="009001D1">
        <w:trPr>
          <w:cnfStyle w:val="000000100000" w:firstRow="0" w:lastRow="0" w:firstColumn="0" w:lastColumn="0" w:oddVBand="0" w:evenVBand="0" w:oddHBand="1" w:evenHBand="0" w:firstRowFirstColumn="0" w:firstRowLastColumn="0" w:lastRowFirstColumn="0" w:lastRowLastColumn="0"/>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19D31545" w14:textId="77777777" w:rsidR="0083230C" w:rsidRPr="00D719AB" w:rsidRDefault="0083230C">
            <w:pPr>
              <w:rPr>
                <w:rFonts w:ascii="Calibri" w:hAnsi="Calibri" w:cs="Calibri"/>
                <w:sz w:val="22"/>
              </w:rPr>
            </w:pPr>
            <w:r w:rsidRPr="00D719AB">
              <w:rPr>
                <w:rFonts w:ascii="Calibri" w:hAnsi="Calibri" w:cs="Calibri"/>
                <w:sz w:val="22"/>
              </w:rPr>
              <w:t>11</w:t>
            </w:r>
          </w:p>
        </w:tc>
        <w:tc>
          <w:tcPr>
            <w:tcW w:w="4434" w:type="dxa"/>
            <w:hideMark/>
          </w:tcPr>
          <w:p w14:paraId="51E3C445"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Law on Spatial Planning and Construction of Structures</w:t>
            </w:r>
          </w:p>
        </w:tc>
        <w:tc>
          <w:tcPr>
            <w:tcW w:w="4735" w:type="dxa"/>
            <w:hideMark/>
          </w:tcPr>
          <w:p w14:paraId="29ED5A7E"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51/08, 40/10, 34/11, 47/11, 35/13, 39/13, 33/14</w:t>
            </w:r>
          </w:p>
        </w:tc>
      </w:tr>
      <w:tr w:rsidR="0083230C" w:rsidRPr="00D719AB" w14:paraId="32694BAA" w14:textId="77777777" w:rsidTr="009001D1">
        <w:trPr>
          <w:trHeight w:val="268"/>
        </w:trPr>
        <w:tc>
          <w:tcPr>
            <w:cnfStyle w:val="001000000000" w:firstRow="0" w:lastRow="0" w:firstColumn="1" w:lastColumn="0" w:oddVBand="0" w:evenVBand="0" w:oddHBand="0" w:evenHBand="0" w:firstRowFirstColumn="0" w:firstRowLastColumn="0" w:lastRowFirstColumn="0" w:lastRowLastColumn="0"/>
            <w:tcW w:w="450" w:type="dxa"/>
            <w:hideMark/>
          </w:tcPr>
          <w:p w14:paraId="7594903A" w14:textId="77777777" w:rsidR="0083230C" w:rsidRPr="00D719AB" w:rsidRDefault="0083230C">
            <w:pPr>
              <w:rPr>
                <w:rFonts w:ascii="Calibri" w:hAnsi="Calibri" w:cs="Calibri"/>
                <w:sz w:val="22"/>
              </w:rPr>
            </w:pPr>
            <w:r w:rsidRPr="00D719AB">
              <w:rPr>
                <w:rFonts w:ascii="Calibri" w:hAnsi="Calibri" w:cs="Calibri"/>
                <w:sz w:val="22"/>
              </w:rPr>
              <w:t>12</w:t>
            </w:r>
          </w:p>
        </w:tc>
        <w:tc>
          <w:tcPr>
            <w:tcW w:w="4434" w:type="dxa"/>
            <w:hideMark/>
          </w:tcPr>
          <w:p w14:paraId="5F6DE7F2"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Law on Hunting and Game</w:t>
            </w:r>
          </w:p>
        </w:tc>
        <w:tc>
          <w:tcPr>
            <w:tcW w:w="4735" w:type="dxa"/>
            <w:hideMark/>
          </w:tcPr>
          <w:p w14:paraId="166817E4"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52/08, 40/11, 48/15</w:t>
            </w:r>
          </w:p>
        </w:tc>
      </w:tr>
      <w:tr w:rsidR="0083230C" w:rsidRPr="00D719AB" w14:paraId="16F896C9" w14:textId="77777777" w:rsidTr="009001D1">
        <w:trPr>
          <w:cnfStyle w:val="000000100000" w:firstRow="0" w:lastRow="0" w:firstColumn="0" w:lastColumn="0" w:oddVBand="0" w:evenVBand="0" w:oddHBand="1" w:evenHBand="0" w:firstRowFirstColumn="0" w:firstRowLastColumn="0" w:lastRowFirstColumn="0" w:lastRowLastColumn="0"/>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0C887754" w14:textId="77777777" w:rsidR="0083230C" w:rsidRPr="00D719AB" w:rsidRDefault="0083230C">
            <w:pPr>
              <w:rPr>
                <w:rFonts w:ascii="Calibri" w:hAnsi="Calibri" w:cs="Calibri"/>
                <w:sz w:val="22"/>
              </w:rPr>
            </w:pPr>
            <w:r w:rsidRPr="00D719AB">
              <w:rPr>
                <w:rFonts w:ascii="Calibri" w:hAnsi="Calibri" w:cs="Calibri"/>
                <w:sz w:val="22"/>
              </w:rPr>
              <w:t>13</w:t>
            </w:r>
          </w:p>
        </w:tc>
        <w:tc>
          <w:tcPr>
            <w:tcW w:w="4434" w:type="dxa"/>
            <w:hideMark/>
          </w:tcPr>
          <w:p w14:paraId="6A567854"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Law on Mining</w:t>
            </w:r>
          </w:p>
        </w:tc>
        <w:tc>
          <w:tcPr>
            <w:tcW w:w="4735" w:type="dxa"/>
            <w:hideMark/>
          </w:tcPr>
          <w:p w14:paraId="12530BCE"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65/08, 74/10, 40/11</w:t>
            </w:r>
          </w:p>
        </w:tc>
      </w:tr>
      <w:tr w:rsidR="0083230C" w:rsidRPr="00D719AB" w14:paraId="19978AF3" w14:textId="77777777" w:rsidTr="009001D1">
        <w:trPr>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59BD524B" w14:textId="77777777" w:rsidR="0083230C" w:rsidRPr="00D719AB" w:rsidRDefault="0083230C">
            <w:pPr>
              <w:rPr>
                <w:rFonts w:ascii="Calibri" w:hAnsi="Calibri" w:cs="Calibri"/>
                <w:sz w:val="22"/>
              </w:rPr>
            </w:pPr>
            <w:r w:rsidRPr="00D719AB">
              <w:rPr>
                <w:rFonts w:ascii="Calibri" w:hAnsi="Calibri" w:cs="Calibri"/>
                <w:sz w:val="22"/>
              </w:rPr>
              <w:t>14</w:t>
            </w:r>
          </w:p>
        </w:tc>
        <w:tc>
          <w:tcPr>
            <w:tcW w:w="4434" w:type="dxa"/>
            <w:hideMark/>
          </w:tcPr>
          <w:p w14:paraId="4F0AE6B4"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Law on Concessions</w:t>
            </w:r>
          </w:p>
        </w:tc>
        <w:tc>
          <w:tcPr>
            <w:tcW w:w="4735" w:type="dxa"/>
            <w:hideMark/>
          </w:tcPr>
          <w:p w14:paraId="704170F6"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08/09, 73/19, 125/23</w:t>
            </w:r>
          </w:p>
        </w:tc>
      </w:tr>
      <w:tr w:rsidR="0083230C" w:rsidRPr="00D719AB" w14:paraId="42472EFA" w14:textId="77777777" w:rsidTr="009001D1">
        <w:trPr>
          <w:cnfStyle w:val="000000100000" w:firstRow="0" w:lastRow="0" w:firstColumn="0" w:lastColumn="0" w:oddVBand="0" w:evenVBand="0" w:oddHBand="1" w:evenHBand="0" w:firstRowFirstColumn="0" w:firstRowLastColumn="0" w:lastRowFirstColumn="0" w:lastRowLastColumn="0"/>
          <w:trHeight w:val="552"/>
        </w:trPr>
        <w:tc>
          <w:tcPr>
            <w:cnfStyle w:val="001000000000" w:firstRow="0" w:lastRow="0" w:firstColumn="1" w:lastColumn="0" w:oddVBand="0" w:evenVBand="0" w:oddHBand="0" w:evenHBand="0" w:firstRowFirstColumn="0" w:firstRowLastColumn="0" w:lastRowFirstColumn="0" w:lastRowLastColumn="0"/>
            <w:tcW w:w="450" w:type="dxa"/>
            <w:hideMark/>
          </w:tcPr>
          <w:p w14:paraId="65BA503C" w14:textId="77777777" w:rsidR="0083230C" w:rsidRPr="00D719AB" w:rsidRDefault="0083230C">
            <w:pPr>
              <w:rPr>
                <w:rFonts w:ascii="Calibri" w:hAnsi="Calibri" w:cs="Calibri"/>
                <w:sz w:val="22"/>
              </w:rPr>
            </w:pPr>
            <w:r w:rsidRPr="00D719AB">
              <w:rPr>
                <w:rFonts w:ascii="Calibri" w:hAnsi="Calibri" w:cs="Calibri"/>
                <w:sz w:val="22"/>
              </w:rPr>
              <w:t>15</w:t>
            </w:r>
          </w:p>
        </w:tc>
        <w:tc>
          <w:tcPr>
            <w:tcW w:w="4434" w:type="dxa"/>
            <w:hideMark/>
          </w:tcPr>
          <w:p w14:paraId="37A50456"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Law on Ionizing Radiation Protection and Radiation Safety</w:t>
            </w:r>
          </w:p>
        </w:tc>
        <w:tc>
          <w:tcPr>
            <w:tcW w:w="4735" w:type="dxa"/>
            <w:hideMark/>
          </w:tcPr>
          <w:p w14:paraId="50A4185B"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56/09, 58/09, 40/11, 55/16</w:t>
            </w:r>
          </w:p>
        </w:tc>
      </w:tr>
      <w:tr w:rsidR="0083230C" w:rsidRPr="00D719AB" w14:paraId="76DC9251" w14:textId="77777777" w:rsidTr="009001D1">
        <w:trPr>
          <w:trHeight w:val="268"/>
        </w:trPr>
        <w:tc>
          <w:tcPr>
            <w:cnfStyle w:val="001000000000" w:firstRow="0" w:lastRow="0" w:firstColumn="1" w:lastColumn="0" w:oddVBand="0" w:evenVBand="0" w:oddHBand="0" w:evenHBand="0" w:firstRowFirstColumn="0" w:firstRowLastColumn="0" w:lastRowFirstColumn="0" w:lastRowLastColumn="0"/>
            <w:tcW w:w="450" w:type="dxa"/>
            <w:hideMark/>
          </w:tcPr>
          <w:p w14:paraId="3FE21772" w14:textId="77777777" w:rsidR="0083230C" w:rsidRPr="00D719AB" w:rsidRDefault="0083230C">
            <w:pPr>
              <w:rPr>
                <w:rFonts w:ascii="Calibri" w:hAnsi="Calibri" w:cs="Calibri"/>
                <w:sz w:val="22"/>
              </w:rPr>
            </w:pPr>
            <w:r w:rsidRPr="00D719AB">
              <w:rPr>
                <w:rFonts w:ascii="Calibri" w:hAnsi="Calibri" w:cs="Calibri"/>
                <w:sz w:val="22"/>
              </w:rPr>
              <w:t>16</w:t>
            </w:r>
          </w:p>
        </w:tc>
        <w:tc>
          <w:tcPr>
            <w:tcW w:w="4434" w:type="dxa"/>
            <w:hideMark/>
          </w:tcPr>
          <w:p w14:paraId="5FAA3619"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Law on National Parks</w:t>
            </w:r>
          </w:p>
        </w:tc>
        <w:tc>
          <w:tcPr>
            <w:tcW w:w="4735" w:type="dxa"/>
            <w:hideMark/>
          </w:tcPr>
          <w:p w14:paraId="1FEA3413"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56/09, 28/14</w:t>
            </w:r>
          </w:p>
        </w:tc>
      </w:tr>
      <w:tr w:rsidR="0083230C" w:rsidRPr="00D719AB" w14:paraId="590698EF" w14:textId="77777777" w:rsidTr="009001D1">
        <w:trPr>
          <w:cnfStyle w:val="000000100000" w:firstRow="0" w:lastRow="0" w:firstColumn="0" w:lastColumn="0" w:oddVBand="0" w:evenVBand="0" w:oddHBand="1" w:evenHBand="0" w:firstRowFirstColumn="0" w:firstRowLastColumn="0" w:lastRowFirstColumn="0" w:lastRowLastColumn="0"/>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06E63054" w14:textId="77777777" w:rsidR="0083230C" w:rsidRPr="00D719AB" w:rsidRDefault="0083230C">
            <w:pPr>
              <w:rPr>
                <w:rFonts w:ascii="Calibri" w:hAnsi="Calibri" w:cs="Calibri"/>
                <w:sz w:val="22"/>
              </w:rPr>
            </w:pPr>
            <w:r w:rsidRPr="00D719AB">
              <w:rPr>
                <w:rFonts w:ascii="Calibri" w:hAnsi="Calibri" w:cs="Calibri"/>
                <w:sz w:val="22"/>
              </w:rPr>
              <w:t>17</w:t>
            </w:r>
          </w:p>
        </w:tc>
        <w:tc>
          <w:tcPr>
            <w:tcW w:w="4434" w:type="dxa"/>
            <w:hideMark/>
          </w:tcPr>
          <w:p w14:paraId="47D8C694"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Law on Flammable Liquids and Gases</w:t>
            </w:r>
          </w:p>
        </w:tc>
        <w:tc>
          <w:tcPr>
            <w:tcW w:w="4735" w:type="dxa"/>
            <w:hideMark/>
          </w:tcPr>
          <w:p w14:paraId="62470137"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20/10, 48/15</w:t>
            </w:r>
          </w:p>
        </w:tc>
      </w:tr>
      <w:tr w:rsidR="0083230C" w:rsidRPr="00D719AB" w14:paraId="15B28BDF" w14:textId="77777777" w:rsidTr="009001D1">
        <w:trPr>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6D25EFA0" w14:textId="77777777" w:rsidR="0083230C" w:rsidRPr="00D719AB" w:rsidRDefault="0083230C">
            <w:pPr>
              <w:rPr>
                <w:rFonts w:ascii="Calibri" w:hAnsi="Calibri" w:cs="Calibri"/>
                <w:sz w:val="22"/>
              </w:rPr>
            </w:pPr>
            <w:r w:rsidRPr="00D719AB">
              <w:rPr>
                <w:rFonts w:ascii="Calibri" w:hAnsi="Calibri" w:cs="Calibri"/>
                <w:sz w:val="22"/>
              </w:rPr>
              <w:t>18</w:t>
            </w:r>
          </w:p>
        </w:tc>
        <w:tc>
          <w:tcPr>
            <w:tcW w:w="4434" w:type="dxa"/>
            <w:hideMark/>
          </w:tcPr>
          <w:p w14:paraId="6366AF0E"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Law on Air Protection</w:t>
            </w:r>
          </w:p>
        </w:tc>
        <w:tc>
          <w:tcPr>
            <w:tcW w:w="4735" w:type="dxa"/>
            <w:hideMark/>
          </w:tcPr>
          <w:p w14:paraId="75569582"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25/10, 40/11, 01/15, 43/15</w:t>
            </w:r>
          </w:p>
        </w:tc>
      </w:tr>
      <w:tr w:rsidR="0083230C" w:rsidRPr="00D719AB" w14:paraId="169ABA1B" w14:textId="77777777" w:rsidTr="009001D1">
        <w:trPr>
          <w:cnfStyle w:val="000000100000" w:firstRow="0" w:lastRow="0" w:firstColumn="0" w:lastColumn="0" w:oddVBand="0" w:evenVBand="0" w:oddHBand="1" w:evenHBand="0" w:firstRowFirstColumn="0" w:firstRowLastColumn="0" w:lastRowFirstColumn="0" w:lastRowLastColumn="0"/>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7DACB65C" w14:textId="77777777" w:rsidR="0083230C" w:rsidRPr="00D719AB" w:rsidRDefault="0083230C">
            <w:pPr>
              <w:rPr>
                <w:rFonts w:ascii="Calibri" w:hAnsi="Calibri" w:cs="Calibri"/>
                <w:sz w:val="22"/>
              </w:rPr>
            </w:pPr>
            <w:r w:rsidRPr="00D719AB">
              <w:rPr>
                <w:rFonts w:ascii="Calibri" w:hAnsi="Calibri" w:cs="Calibri"/>
                <w:sz w:val="22"/>
              </w:rPr>
              <w:t>19</w:t>
            </w:r>
          </w:p>
        </w:tc>
        <w:tc>
          <w:tcPr>
            <w:tcW w:w="4434" w:type="dxa"/>
            <w:hideMark/>
          </w:tcPr>
          <w:p w14:paraId="65DCEB25"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Law on Forests</w:t>
            </w:r>
          </w:p>
        </w:tc>
        <w:tc>
          <w:tcPr>
            <w:tcW w:w="4735" w:type="dxa"/>
            <w:hideMark/>
          </w:tcPr>
          <w:p w14:paraId="6735D0DE"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74/10, 40/11, 47/15</w:t>
            </w:r>
          </w:p>
        </w:tc>
      </w:tr>
      <w:tr w:rsidR="0083230C" w:rsidRPr="00D719AB" w14:paraId="1A5373F2" w14:textId="77777777" w:rsidTr="009001D1">
        <w:trPr>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48E24F09" w14:textId="77777777" w:rsidR="0083230C" w:rsidRPr="00D719AB" w:rsidRDefault="0083230C">
            <w:pPr>
              <w:rPr>
                <w:rFonts w:ascii="Calibri" w:hAnsi="Calibri" w:cs="Calibri"/>
                <w:sz w:val="22"/>
              </w:rPr>
            </w:pPr>
            <w:r w:rsidRPr="00D719AB">
              <w:rPr>
                <w:rFonts w:ascii="Calibri" w:hAnsi="Calibri" w:cs="Calibri"/>
                <w:sz w:val="22"/>
              </w:rPr>
              <w:lastRenderedPageBreak/>
              <w:t>20</w:t>
            </w:r>
          </w:p>
        </w:tc>
        <w:tc>
          <w:tcPr>
            <w:tcW w:w="4434" w:type="dxa"/>
            <w:hideMark/>
          </w:tcPr>
          <w:p w14:paraId="2CFEF313"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Law on Protection of the Sea from Pollution by Vessels</w:t>
            </w:r>
          </w:p>
        </w:tc>
        <w:tc>
          <w:tcPr>
            <w:tcW w:w="4735" w:type="dxa"/>
            <w:hideMark/>
          </w:tcPr>
          <w:p w14:paraId="4BBFDB78"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20/11</w:t>
            </w:r>
          </w:p>
        </w:tc>
      </w:tr>
      <w:tr w:rsidR="0083230C" w:rsidRPr="00D719AB" w14:paraId="35401BB4" w14:textId="77777777" w:rsidTr="009001D1">
        <w:trPr>
          <w:cnfStyle w:val="000000100000" w:firstRow="0" w:lastRow="0" w:firstColumn="0" w:lastColumn="0" w:oddVBand="0" w:evenVBand="0" w:oddHBand="1" w:evenHBand="0" w:firstRowFirstColumn="0" w:firstRowLastColumn="0" w:lastRowFirstColumn="0" w:lastRowLastColumn="0"/>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0E93CD3B" w14:textId="77777777" w:rsidR="0083230C" w:rsidRPr="00D719AB" w:rsidRDefault="0083230C">
            <w:pPr>
              <w:rPr>
                <w:rFonts w:ascii="Calibri" w:hAnsi="Calibri" w:cs="Calibri"/>
                <w:sz w:val="22"/>
              </w:rPr>
            </w:pPr>
            <w:r w:rsidRPr="00D719AB">
              <w:rPr>
                <w:rFonts w:ascii="Calibri" w:hAnsi="Calibri" w:cs="Calibri"/>
                <w:sz w:val="22"/>
              </w:rPr>
              <w:t>21</w:t>
            </w:r>
          </w:p>
        </w:tc>
        <w:tc>
          <w:tcPr>
            <w:tcW w:w="4434" w:type="dxa"/>
            <w:hideMark/>
          </w:tcPr>
          <w:p w14:paraId="5734FA64"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Law on Regional Development</w:t>
            </w:r>
          </w:p>
        </w:tc>
        <w:tc>
          <w:tcPr>
            <w:tcW w:w="4735" w:type="dxa"/>
            <w:hideMark/>
          </w:tcPr>
          <w:p w14:paraId="2676C3BE"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20/11, 26/11, 20/15, 47/19</w:t>
            </w:r>
          </w:p>
        </w:tc>
      </w:tr>
      <w:tr w:rsidR="0083230C" w:rsidRPr="00D719AB" w14:paraId="67EF6662" w14:textId="77777777" w:rsidTr="009001D1">
        <w:trPr>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77738D66" w14:textId="77777777" w:rsidR="0083230C" w:rsidRPr="00D719AB" w:rsidRDefault="0083230C">
            <w:pPr>
              <w:rPr>
                <w:rFonts w:ascii="Calibri" w:hAnsi="Calibri" w:cs="Calibri"/>
                <w:sz w:val="22"/>
              </w:rPr>
            </w:pPr>
            <w:r w:rsidRPr="00D719AB">
              <w:rPr>
                <w:rFonts w:ascii="Calibri" w:hAnsi="Calibri" w:cs="Calibri"/>
                <w:sz w:val="22"/>
              </w:rPr>
              <w:t>22</w:t>
            </w:r>
          </w:p>
        </w:tc>
        <w:tc>
          <w:tcPr>
            <w:tcW w:w="4434" w:type="dxa"/>
            <w:hideMark/>
          </w:tcPr>
          <w:p w14:paraId="2704670F"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Law on Protection from Noise</w:t>
            </w:r>
          </w:p>
        </w:tc>
        <w:tc>
          <w:tcPr>
            <w:tcW w:w="4735" w:type="dxa"/>
            <w:hideMark/>
          </w:tcPr>
          <w:p w14:paraId="6EF27E97"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28/11, 28/12, 01/14, 02/18</w:t>
            </w:r>
          </w:p>
        </w:tc>
      </w:tr>
      <w:tr w:rsidR="0083230C" w:rsidRPr="00D719AB" w14:paraId="698F891A" w14:textId="77777777" w:rsidTr="009001D1">
        <w:trPr>
          <w:cnfStyle w:val="000000100000" w:firstRow="0" w:lastRow="0" w:firstColumn="0" w:lastColumn="0" w:oddVBand="0" w:evenVBand="0" w:oddHBand="1" w:evenHBand="0" w:firstRowFirstColumn="0" w:firstRowLastColumn="0" w:lastRowFirstColumn="0" w:lastRowLastColumn="0"/>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66379D6F" w14:textId="77777777" w:rsidR="0083230C" w:rsidRPr="00D719AB" w:rsidRDefault="0083230C">
            <w:pPr>
              <w:rPr>
                <w:rFonts w:ascii="Calibri" w:hAnsi="Calibri" w:cs="Calibri"/>
                <w:sz w:val="22"/>
              </w:rPr>
            </w:pPr>
            <w:r w:rsidRPr="00D719AB">
              <w:rPr>
                <w:rFonts w:ascii="Calibri" w:hAnsi="Calibri" w:cs="Calibri"/>
                <w:sz w:val="22"/>
              </w:rPr>
              <w:t>23</w:t>
            </w:r>
          </w:p>
        </w:tc>
        <w:tc>
          <w:tcPr>
            <w:tcW w:w="4434" w:type="dxa"/>
            <w:hideMark/>
          </w:tcPr>
          <w:p w14:paraId="7E9F9160"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Law on Waste Management</w:t>
            </w:r>
          </w:p>
        </w:tc>
        <w:tc>
          <w:tcPr>
            <w:tcW w:w="4735" w:type="dxa"/>
            <w:hideMark/>
          </w:tcPr>
          <w:p w14:paraId="4A98F8D9"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64/11, 39/16</w:t>
            </w:r>
          </w:p>
        </w:tc>
      </w:tr>
      <w:tr w:rsidR="0083230C" w:rsidRPr="00D719AB" w14:paraId="314259E5" w14:textId="77777777" w:rsidTr="009001D1">
        <w:trPr>
          <w:trHeight w:val="268"/>
        </w:trPr>
        <w:tc>
          <w:tcPr>
            <w:cnfStyle w:val="001000000000" w:firstRow="0" w:lastRow="0" w:firstColumn="1" w:lastColumn="0" w:oddVBand="0" w:evenVBand="0" w:oddHBand="0" w:evenHBand="0" w:firstRowFirstColumn="0" w:firstRowLastColumn="0" w:lastRowFirstColumn="0" w:lastRowLastColumn="0"/>
            <w:tcW w:w="450" w:type="dxa"/>
            <w:hideMark/>
          </w:tcPr>
          <w:p w14:paraId="428B9658" w14:textId="77777777" w:rsidR="0083230C" w:rsidRPr="00D719AB" w:rsidRDefault="0083230C">
            <w:pPr>
              <w:rPr>
                <w:rFonts w:ascii="Calibri" w:hAnsi="Calibri" w:cs="Calibri"/>
                <w:sz w:val="22"/>
              </w:rPr>
            </w:pPr>
            <w:r w:rsidRPr="00D719AB">
              <w:rPr>
                <w:rFonts w:ascii="Calibri" w:hAnsi="Calibri" w:cs="Calibri"/>
                <w:sz w:val="22"/>
              </w:rPr>
              <w:t>24</w:t>
            </w:r>
          </w:p>
        </w:tc>
        <w:tc>
          <w:tcPr>
            <w:tcW w:w="4434" w:type="dxa"/>
            <w:hideMark/>
          </w:tcPr>
          <w:p w14:paraId="00137707"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Law on Free Access to Information</w:t>
            </w:r>
          </w:p>
        </w:tc>
        <w:tc>
          <w:tcPr>
            <w:tcW w:w="4735" w:type="dxa"/>
            <w:hideMark/>
          </w:tcPr>
          <w:p w14:paraId="05C9FED8"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44/12, 30/17</w:t>
            </w:r>
          </w:p>
        </w:tc>
      </w:tr>
      <w:tr w:rsidR="0083230C" w:rsidRPr="00D719AB" w14:paraId="39F8D758" w14:textId="77777777" w:rsidTr="009001D1">
        <w:trPr>
          <w:cnfStyle w:val="000000100000" w:firstRow="0" w:lastRow="0" w:firstColumn="0" w:lastColumn="0" w:oddVBand="0" w:evenVBand="0" w:oddHBand="1" w:evenHBand="0" w:firstRowFirstColumn="0" w:firstRowLastColumn="0" w:lastRowFirstColumn="0" w:lastRowLastColumn="0"/>
          <w:trHeight w:val="552"/>
        </w:trPr>
        <w:tc>
          <w:tcPr>
            <w:cnfStyle w:val="001000000000" w:firstRow="0" w:lastRow="0" w:firstColumn="1" w:lastColumn="0" w:oddVBand="0" w:evenVBand="0" w:oddHBand="0" w:evenHBand="0" w:firstRowFirstColumn="0" w:firstRowLastColumn="0" w:lastRowFirstColumn="0" w:lastRowLastColumn="0"/>
            <w:tcW w:w="450" w:type="dxa"/>
            <w:hideMark/>
          </w:tcPr>
          <w:p w14:paraId="597F7AE1" w14:textId="77777777" w:rsidR="0083230C" w:rsidRPr="00D719AB" w:rsidRDefault="0083230C">
            <w:pPr>
              <w:rPr>
                <w:rFonts w:ascii="Calibri" w:hAnsi="Calibri" w:cs="Calibri"/>
                <w:sz w:val="22"/>
              </w:rPr>
            </w:pPr>
            <w:r w:rsidRPr="00D719AB">
              <w:rPr>
                <w:rFonts w:ascii="Calibri" w:hAnsi="Calibri" w:cs="Calibri"/>
                <w:sz w:val="22"/>
              </w:rPr>
              <w:t>25</w:t>
            </w:r>
          </w:p>
        </w:tc>
        <w:tc>
          <w:tcPr>
            <w:tcW w:w="4434" w:type="dxa"/>
            <w:hideMark/>
          </w:tcPr>
          <w:p w14:paraId="0A99E574"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Law on Spatial Development and Construction of Facilities</w:t>
            </w:r>
          </w:p>
        </w:tc>
        <w:tc>
          <w:tcPr>
            <w:tcW w:w="4735" w:type="dxa"/>
            <w:hideMark/>
          </w:tcPr>
          <w:p w14:paraId="4D045334"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35/13</w:t>
            </w:r>
          </w:p>
        </w:tc>
      </w:tr>
      <w:tr w:rsidR="0083230C" w:rsidRPr="00D719AB" w14:paraId="6EAD45A2" w14:textId="77777777" w:rsidTr="009001D1">
        <w:trPr>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1A6A2290" w14:textId="77777777" w:rsidR="0083230C" w:rsidRPr="00D719AB" w:rsidRDefault="0083230C">
            <w:pPr>
              <w:rPr>
                <w:rFonts w:ascii="Calibri" w:hAnsi="Calibri" w:cs="Calibri"/>
                <w:sz w:val="22"/>
              </w:rPr>
            </w:pPr>
            <w:r w:rsidRPr="00D719AB">
              <w:rPr>
                <w:rFonts w:ascii="Calibri" w:hAnsi="Calibri" w:cs="Calibri"/>
                <w:sz w:val="22"/>
              </w:rPr>
              <w:t>26</w:t>
            </w:r>
          </w:p>
        </w:tc>
        <w:tc>
          <w:tcPr>
            <w:tcW w:w="4434" w:type="dxa"/>
            <w:hideMark/>
          </w:tcPr>
          <w:p w14:paraId="74BCAEBF"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Law on Construction Products</w:t>
            </w:r>
          </w:p>
        </w:tc>
        <w:tc>
          <w:tcPr>
            <w:tcW w:w="4735" w:type="dxa"/>
            <w:hideMark/>
          </w:tcPr>
          <w:p w14:paraId="0588DDAF"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18/14, 51/17</w:t>
            </w:r>
          </w:p>
        </w:tc>
      </w:tr>
      <w:tr w:rsidR="0083230C" w:rsidRPr="00D719AB" w14:paraId="6BD87AD7" w14:textId="77777777" w:rsidTr="009001D1">
        <w:trPr>
          <w:cnfStyle w:val="000000100000" w:firstRow="0" w:lastRow="0" w:firstColumn="0" w:lastColumn="0" w:oddVBand="0" w:evenVBand="0" w:oddHBand="1" w:evenHBand="0" w:firstRowFirstColumn="0" w:firstRowLastColumn="0" w:lastRowFirstColumn="0" w:lastRowLastColumn="0"/>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08554780" w14:textId="77777777" w:rsidR="0083230C" w:rsidRPr="00D719AB" w:rsidRDefault="0083230C">
            <w:pPr>
              <w:rPr>
                <w:rFonts w:ascii="Calibri" w:hAnsi="Calibri" w:cs="Calibri"/>
                <w:sz w:val="22"/>
              </w:rPr>
            </w:pPr>
            <w:r w:rsidRPr="00D719AB">
              <w:rPr>
                <w:rFonts w:ascii="Calibri" w:hAnsi="Calibri" w:cs="Calibri"/>
                <w:sz w:val="22"/>
              </w:rPr>
              <w:t>27</w:t>
            </w:r>
          </w:p>
        </w:tc>
        <w:tc>
          <w:tcPr>
            <w:tcW w:w="4434" w:type="dxa"/>
            <w:hideMark/>
          </w:tcPr>
          <w:p w14:paraId="4AA49F7D"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Law on Liability for Damage to the Environment</w:t>
            </w:r>
          </w:p>
        </w:tc>
        <w:tc>
          <w:tcPr>
            <w:tcW w:w="4735" w:type="dxa"/>
            <w:hideMark/>
          </w:tcPr>
          <w:p w14:paraId="28875BC6"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27/14, 55/16</w:t>
            </w:r>
          </w:p>
        </w:tc>
      </w:tr>
      <w:tr w:rsidR="0083230C" w:rsidRPr="00D719AB" w14:paraId="4DC0D0BA" w14:textId="77777777" w:rsidTr="009001D1">
        <w:trPr>
          <w:trHeight w:val="268"/>
        </w:trPr>
        <w:tc>
          <w:tcPr>
            <w:cnfStyle w:val="001000000000" w:firstRow="0" w:lastRow="0" w:firstColumn="1" w:lastColumn="0" w:oddVBand="0" w:evenVBand="0" w:oddHBand="0" w:evenHBand="0" w:firstRowFirstColumn="0" w:firstRowLastColumn="0" w:lastRowFirstColumn="0" w:lastRowLastColumn="0"/>
            <w:tcW w:w="450" w:type="dxa"/>
            <w:hideMark/>
          </w:tcPr>
          <w:p w14:paraId="6AED87FC" w14:textId="77777777" w:rsidR="0083230C" w:rsidRPr="00D719AB" w:rsidRDefault="0083230C">
            <w:pPr>
              <w:rPr>
                <w:rFonts w:ascii="Calibri" w:hAnsi="Calibri" w:cs="Calibri"/>
                <w:sz w:val="22"/>
              </w:rPr>
            </w:pPr>
            <w:r w:rsidRPr="00D719AB">
              <w:rPr>
                <w:rFonts w:ascii="Calibri" w:hAnsi="Calibri" w:cs="Calibri"/>
                <w:sz w:val="22"/>
              </w:rPr>
              <w:t>28</w:t>
            </w:r>
          </w:p>
        </w:tc>
        <w:tc>
          <w:tcPr>
            <w:tcW w:w="4434" w:type="dxa"/>
            <w:hideMark/>
          </w:tcPr>
          <w:p w14:paraId="3586AE62"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Law on Administrative Procedure</w:t>
            </w:r>
          </w:p>
        </w:tc>
        <w:tc>
          <w:tcPr>
            <w:tcW w:w="4735" w:type="dxa"/>
            <w:hideMark/>
          </w:tcPr>
          <w:p w14:paraId="0ADCA55E"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56/14, 20/15, 40/16, 37/17</w:t>
            </w:r>
          </w:p>
        </w:tc>
      </w:tr>
      <w:tr w:rsidR="0083230C" w:rsidRPr="00D719AB" w14:paraId="6D1B392D" w14:textId="77777777" w:rsidTr="009001D1">
        <w:trPr>
          <w:cnfStyle w:val="000000100000" w:firstRow="0" w:lastRow="0" w:firstColumn="0" w:lastColumn="0" w:oddVBand="0" w:evenVBand="0" w:oddHBand="1" w:evenHBand="0" w:firstRowFirstColumn="0" w:firstRowLastColumn="0" w:lastRowFirstColumn="0" w:lastRowLastColumn="0"/>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791457A4" w14:textId="77777777" w:rsidR="0083230C" w:rsidRPr="00D719AB" w:rsidRDefault="0083230C">
            <w:pPr>
              <w:rPr>
                <w:rFonts w:ascii="Calibri" w:hAnsi="Calibri" w:cs="Calibri"/>
                <w:sz w:val="22"/>
              </w:rPr>
            </w:pPr>
            <w:r w:rsidRPr="00D719AB">
              <w:rPr>
                <w:rFonts w:ascii="Calibri" w:hAnsi="Calibri" w:cs="Calibri"/>
                <w:sz w:val="22"/>
              </w:rPr>
              <w:t>29</w:t>
            </w:r>
          </w:p>
        </w:tc>
        <w:tc>
          <w:tcPr>
            <w:tcW w:w="4434" w:type="dxa"/>
            <w:hideMark/>
          </w:tcPr>
          <w:p w14:paraId="1C733A3F"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Law on Efficient Use of Energy</w:t>
            </w:r>
          </w:p>
        </w:tc>
        <w:tc>
          <w:tcPr>
            <w:tcW w:w="4735" w:type="dxa"/>
            <w:hideMark/>
          </w:tcPr>
          <w:p w14:paraId="0B8E4C8B"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57/14, 3/15</w:t>
            </w:r>
          </w:p>
        </w:tc>
      </w:tr>
      <w:tr w:rsidR="0083230C" w:rsidRPr="00D719AB" w14:paraId="34AA5B4D" w14:textId="77777777" w:rsidTr="009001D1">
        <w:trPr>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486D5488" w14:textId="77777777" w:rsidR="0083230C" w:rsidRPr="00D719AB" w:rsidRDefault="0083230C">
            <w:pPr>
              <w:rPr>
                <w:rFonts w:ascii="Calibri" w:hAnsi="Calibri" w:cs="Calibri"/>
                <w:sz w:val="22"/>
              </w:rPr>
            </w:pPr>
            <w:r w:rsidRPr="00D719AB">
              <w:rPr>
                <w:rFonts w:ascii="Calibri" w:hAnsi="Calibri" w:cs="Calibri"/>
                <w:sz w:val="22"/>
              </w:rPr>
              <w:t>30</w:t>
            </w:r>
          </w:p>
        </w:tc>
        <w:tc>
          <w:tcPr>
            <w:tcW w:w="4434" w:type="dxa"/>
            <w:hideMark/>
          </w:tcPr>
          <w:p w14:paraId="2550AF83"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Law on Food Safety</w:t>
            </w:r>
          </w:p>
        </w:tc>
        <w:tc>
          <w:tcPr>
            <w:tcW w:w="4735" w:type="dxa"/>
            <w:hideMark/>
          </w:tcPr>
          <w:p w14:paraId="236A00B8"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57/15</w:t>
            </w:r>
          </w:p>
        </w:tc>
      </w:tr>
      <w:tr w:rsidR="0083230C" w:rsidRPr="00D719AB" w14:paraId="04CE44F7" w14:textId="77777777" w:rsidTr="009001D1">
        <w:trPr>
          <w:cnfStyle w:val="000000100000" w:firstRow="0" w:lastRow="0" w:firstColumn="0" w:lastColumn="0" w:oddVBand="0" w:evenVBand="0" w:oddHBand="1" w:evenHBand="0" w:firstRowFirstColumn="0" w:firstRowLastColumn="0" w:lastRowFirstColumn="0" w:lastRowLastColumn="0"/>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067D6541" w14:textId="77777777" w:rsidR="0083230C" w:rsidRPr="00D719AB" w:rsidRDefault="0083230C">
            <w:pPr>
              <w:rPr>
                <w:rFonts w:ascii="Calibri" w:hAnsi="Calibri" w:cs="Calibri"/>
                <w:sz w:val="22"/>
              </w:rPr>
            </w:pPr>
            <w:r w:rsidRPr="00D719AB">
              <w:rPr>
                <w:rFonts w:ascii="Calibri" w:hAnsi="Calibri" w:cs="Calibri"/>
                <w:sz w:val="22"/>
              </w:rPr>
              <w:t>31</w:t>
            </w:r>
          </w:p>
        </w:tc>
        <w:tc>
          <w:tcPr>
            <w:tcW w:w="4434" w:type="dxa"/>
            <w:hideMark/>
          </w:tcPr>
          <w:p w14:paraId="13A21EA5"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Law on Environment</w:t>
            </w:r>
          </w:p>
        </w:tc>
        <w:tc>
          <w:tcPr>
            <w:tcW w:w="4735" w:type="dxa"/>
            <w:hideMark/>
          </w:tcPr>
          <w:p w14:paraId="4D7E63FA"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52/16, 03/19, 84/24</w:t>
            </w:r>
          </w:p>
        </w:tc>
      </w:tr>
      <w:tr w:rsidR="0083230C" w:rsidRPr="00D719AB" w14:paraId="3E966542" w14:textId="77777777" w:rsidTr="009001D1">
        <w:trPr>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783874B8" w14:textId="77777777" w:rsidR="0083230C" w:rsidRPr="00D719AB" w:rsidRDefault="0083230C">
            <w:pPr>
              <w:rPr>
                <w:rFonts w:ascii="Calibri" w:hAnsi="Calibri" w:cs="Calibri"/>
                <w:sz w:val="22"/>
              </w:rPr>
            </w:pPr>
            <w:r w:rsidRPr="00D719AB">
              <w:rPr>
                <w:rFonts w:ascii="Calibri" w:hAnsi="Calibri" w:cs="Calibri"/>
                <w:sz w:val="22"/>
              </w:rPr>
              <w:t>32</w:t>
            </w:r>
          </w:p>
        </w:tc>
        <w:tc>
          <w:tcPr>
            <w:tcW w:w="4434" w:type="dxa"/>
            <w:hideMark/>
          </w:tcPr>
          <w:p w14:paraId="28E2B181"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Law on Nature Protection</w:t>
            </w:r>
          </w:p>
        </w:tc>
        <w:tc>
          <w:tcPr>
            <w:tcW w:w="4735" w:type="dxa"/>
            <w:hideMark/>
          </w:tcPr>
          <w:p w14:paraId="1BC062AE"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54/16, 18/19</w:t>
            </w:r>
          </w:p>
        </w:tc>
      </w:tr>
      <w:tr w:rsidR="0083230C" w:rsidRPr="00D719AB" w14:paraId="3C535FE5" w14:textId="77777777" w:rsidTr="009001D1">
        <w:trPr>
          <w:cnfStyle w:val="000000100000" w:firstRow="0" w:lastRow="0" w:firstColumn="0" w:lastColumn="0" w:oddVBand="0" w:evenVBand="0" w:oddHBand="1" w:evenHBand="0" w:firstRowFirstColumn="0" w:firstRowLastColumn="0" w:lastRowFirstColumn="0" w:lastRowLastColumn="0"/>
          <w:trHeight w:val="268"/>
        </w:trPr>
        <w:tc>
          <w:tcPr>
            <w:cnfStyle w:val="001000000000" w:firstRow="0" w:lastRow="0" w:firstColumn="1" w:lastColumn="0" w:oddVBand="0" w:evenVBand="0" w:oddHBand="0" w:evenHBand="0" w:firstRowFirstColumn="0" w:firstRowLastColumn="0" w:lastRowFirstColumn="0" w:lastRowLastColumn="0"/>
            <w:tcW w:w="450" w:type="dxa"/>
            <w:hideMark/>
          </w:tcPr>
          <w:p w14:paraId="2AB769B9" w14:textId="77777777" w:rsidR="0083230C" w:rsidRPr="00D719AB" w:rsidRDefault="0083230C">
            <w:pPr>
              <w:rPr>
                <w:rFonts w:ascii="Calibri" w:hAnsi="Calibri" w:cs="Calibri"/>
                <w:sz w:val="22"/>
              </w:rPr>
            </w:pPr>
            <w:r w:rsidRPr="00D719AB">
              <w:rPr>
                <w:rFonts w:ascii="Calibri" w:hAnsi="Calibri" w:cs="Calibri"/>
                <w:sz w:val="22"/>
              </w:rPr>
              <w:t>33</w:t>
            </w:r>
          </w:p>
        </w:tc>
        <w:tc>
          <w:tcPr>
            <w:tcW w:w="4434" w:type="dxa"/>
            <w:hideMark/>
          </w:tcPr>
          <w:p w14:paraId="595FA264"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Law on Communal Activities</w:t>
            </w:r>
          </w:p>
        </w:tc>
        <w:tc>
          <w:tcPr>
            <w:tcW w:w="4735" w:type="dxa"/>
            <w:hideMark/>
          </w:tcPr>
          <w:p w14:paraId="44E5BB68"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55/16, 02/18, 66/19</w:t>
            </w:r>
          </w:p>
        </w:tc>
      </w:tr>
      <w:tr w:rsidR="0083230C" w:rsidRPr="00D719AB" w14:paraId="6784D4C7" w14:textId="77777777" w:rsidTr="009001D1">
        <w:trPr>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6592A93C" w14:textId="77777777" w:rsidR="0083230C" w:rsidRPr="00D719AB" w:rsidRDefault="0083230C">
            <w:pPr>
              <w:rPr>
                <w:rFonts w:ascii="Calibri" w:hAnsi="Calibri" w:cs="Calibri"/>
                <w:sz w:val="22"/>
              </w:rPr>
            </w:pPr>
            <w:r w:rsidRPr="00D719AB">
              <w:rPr>
                <w:rFonts w:ascii="Calibri" w:hAnsi="Calibri" w:cs="Calibri"/>
                <w:sz w:val="22"/>
              </w:rPr>
              <w:t>34</w:t>
            </w:r>
          </w:p>
        </w:tc>
        <w:tc>
          <w:tcPr>
            <w:tcW w:w="4434" w:type="dxa"/>
            <w:hideMark/>
          </w:tcPr>
          <w:p w14:paraId="467342DB"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Law on Municipal Wastewater Management</w:t>
            </w:r>
          </w:p>
        </w:tc>
        <w:tc>
          <w:tcPr>
            <w:tcW w:w="4735" w:type="dxa"/>
            <w:hideMark/>
          </w:tcPr>
          <w:p w14:paraId="4ED8A027"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02/17</w:t>
            </w:r>
          </w:p>
        </w:tc>
      </w:tr>
      <w:tr w:rsidR="0083230C" w:rsidRPr="00D719AB" w14:paraId="7AC770B9" w14:textId="77777777" w:rsidTr="009001D1">
        <w:trPr>
          <w:cnfStyle w:val="000000100000" w:firstRow="0" w:lastRow="0" w:firstColumn="0" w:lastColumn="0" w:oddVBand="0" w:evenVBand="0" w:oddHBand="1" w:evenHBand="0" w:firstRowFirstColumn="0" w:firstRowLastColumn="0" w:lastRowFirstColumn="0" w:lastRowLastColumn="0"/>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6DE3C39C" w14:textId="77777777" w:rsidR="0083230C" w:rsidRPr="00D719AB" w:rsidRDefault="0083230C">
            <w:pPr>
              <w:rPr>
                <w:rFonts w:ascii="Calibri" w:hAnsi="Calibri" w:cs="Calibri"/>
                <w:sz w:val="22"/>
              </w:rPr>
            </w:pPr>
            <w:r w:rsidRPr="00D719AB">
              <w:rPr>
                <w:rFonts w:ascii="Calibri" w:hAnsi="Calibri" w:cs="Calibri"/>
                <w:sz w:val="22"/>
              </w:rPr>
              <w:t>35</w:t>
            </w:r>
          </w:p>
        </w:tc>
        <w:tc>
          <w:tcPr>
            <w:tcW w:w="4434" w:type="dxa"/>
            <w:hideMark/>
          </w:tcPr>
          <w:p w14:paraId="55D43866"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Law on Chemicals</w:t>
            </w:r>
          </w:p>
        </w:tc>
        <w:tc>
          <w:tcPr>
            <w:tcW w:w="4735" w:type="dxa"/>
            <w:hideMark/>
          </w:tcPr>
          <w:p w14:paraId="49847D4B"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51/17</w:t>
            </w:r>
          </w:p>
        </w:tc>
      </w:tr>
      <w:tr w:rsidR="0083230C" w:rsidRPr="00D719AB" w14:paraId="5EF6ADE7" w14:textId="77777777" w:rsidTr="009001D1">
        <w:trPr>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503C582D" w14:textId="77777777" w:rsidR="0083230C" w:rsidRPr="00D719AB" w:rsidRDefault="0083230C">
            <w:pPr>
              <w:rPr>
                <w:rFonts w:ascii="Calibri" w:hAnsi="Calibri" w:cs="Calibri"/>
                <w:sz w:val="22"/>
              </w:rPr>
            </w:pPr>
            <w:r w:rsidRPr="00D719AB">
              <w:rPr>
                <w:rFonts w:ascii="Calibri" w:hAnsi="Calibri" w:cs="Calibri"/>
                <w:sz w:val="22"/>
              </w:rPr>
              <w:t>36</w:t>
            </w:r>
          </w:p>
        </w:tc>
        <w:tc>
          <w:tcPr>
            <w:tcW w:w="4434" w:type="dxa"/>
            <w:hideMark/>
          </w:tcPr>
          <w:p w14:paraId="360F90A3"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Law on Spatial Planning and Construction of Structures</w:t>
            </w:r>
          </w:p>
        </w:tc>
        <w:tc>
          <w:tcPr>
            <w:tcW w:w="4735" w:type="dxa"/>
            <w:hideMark/>
          </w:tcPr>
          <w:p w14:paraId="0E2C9256"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64/17, 44/18, 63/18, 11/19, 82/20</w:t>
            </w:r>
          </w:p>
        </w:tc>
      </w:tr>
      <w:tr w:rsidR="0083230C" w:rsidRPr="00D719AB" w14:paraId="23EB9DDD" w14:textId="77777777" w:rsidTr="009001D1">
        <w:trPr>
          <w:cnfStyle w:val="000000100000" w:firstRow="0" w:lastRow="0" w:firstColumn="0" w:lastColumn="0" w:oddVBand="0" w:evenVBand="0" w:oddHBand="1" w:evenHBand="0" w:firstRowFirstColumn="0" w:firstRowLastColumn="0" w:lastRowFirstColumn="0" w:lastRowLastColumn="0"/>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387A6DC1" w14:textId="77777777" w:rsidR="0083230C" w:rsidRPr="00D719AB" w:rsidRDefault="0083230C">
            <w:pPr>
              <w:rPr>
                <w:rFonts w:ascii="Calibri" w:hAnsi="Calibri" w:cs="Calibri"/>
                <w:sz w:val="22"/>
              </w:rPr>
            </w:pPr>
            <w:r w:rsidRPr="00D719AB">
              <w:rPr>
                <w:rFonts w:ascii="Calibri" w:hAnsi="Calibri" w:cs="Calibri"/>
                <w:sz w:val="22"/>
              </w:rPr>
              <w:t>37</w:t>
            </w:r>
          </w:p>
        </w:tc>
        <w:tc>
          <w:tcPr>
            <w:tcW w:w="4434" w:type="dxa"/>
            <w:hideMark/>
          </w:tcPr>
          <w:p w14:paraId="4BD16219"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Law on Provision of Healthy Water for Human Use</w:t>
            </w:r>
          </w:p>
        </w:tc>
        <w:tc>
          <w:tcPr>
            <w:tcW w:w="4735" w:type="dxa"/>
            <w:hideMark/>
          </w:tcPr>
          <w:p w14:paraId="3AAD42E2"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80/17</w:t>
            </w:r>
          </w:p>
        </w:tc>
      </w:tr>
      <w:tr w:rsidR="0083230C" w:rsidRPr="00D719AB" w14:paraId="26971490" w14:textId="77777777" w:rsidTr="009001D1">
        <w:trPr>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2113DEE2" w14:textId="77777777" w:rsidR="0083230C" w:rsidRPr="00D719AB" w:rsidRDefault="0083230C">
            <w:pPr>
              <w:rPr>
                <w:rFonts w:ascii="Calibri" w:hAnsi="Calibri" w:cs="Calibri"/>
                <w:sz w:val="22"/>
              </w:rPr>
            </w:pPr>
            <w:r w:rsidRPr="00D719AB">
              <w:rPr>
                <w:rFonts w:ascii="Calibri" w:hAnsi="Calibri" w:cs="Calibri"/>
                <w:sz w:val="22"/>
              </w:rPr>
              <w:t>38</w:t>
            </w:r>
          </w:p>
        </w:tc>
        <w:tc>
          <w:tcPr>
            <w:tcW w:w="4434" w:type="dxa"/>
            <w:hideMark/>
          </w:tcPr>
          <w:p w14:paraId="125A5567"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Law on Environmental Impact Assessment</w:t>
            </w:r>
          </w:p>
        </w:tc>
        <w:tc>
          <w:tcPr>
            <w:tcW w:w="4735" w:type="dxa"/>
            <w:hideMark/>
          </w:tcPr>
          <w:p w14:paraId="2E8B06F8"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75/18</w:t>
            </w:r>
          </w:p>
        </w:tc>
      </w:tr>
      <w:tr w:rsidR="0083230C" w:rsidRPr="00D719AB" w14:paraId="6DF1732C" w14:textId="77777777" w:rsidTr="009001D1">
        <w:trPr>
          <w:cnfStyle w:val="000000100000" w:firstRow="0" w:lastRow="0" w:firstColumn="0" w:lastColumn="0" w:oddVBand="0" w:evenVBand="0" w:oddHBand="1" w:evenHBand="0" w:firstRowFirstColumn="0" w:firstRowLastColumn="0" w:lastRowFirstColumn="0" w:lastRowLastColumn="0"/>
          <w:trHeight w:val="268"/>
        </w:trPr>
        <w:tc>
          <w:tcPr>
            <w:cnfStyle w:val="001000000000" w:firstRow="0" w:lastRow="0" w:firstColumn="1" w:lastColumn="0" w:oddVBand="0" w:evenVBand="0" w:oddHBand="0" w:evenHBand="0" w:firstRowFirstColumn="0" w:firstRowLastColumn="0" w:lastRowFirstColumn="0" w:lastRowLastColumn="0"/>
            <w:tcW w:w="450" w:type="dxa"/>
            <w:hideMark/>
          </w:tcPr>
          <w:p w14:paraId="0CFCA232" w14:textId="77777777" w:rsidR="0083230C" w:rsidRPr="00D719AB" w:rsidRDefault="0083230C">
            <w:pPr>
              <w:rPr>
                <w:rFonts w:ascii="Calibri" w:hAnsi="Calibri" w:cs="Calibri"/>
                <w:sz w:val="22"/>
              </w:rPr>
            </w:pPr>
            <w:r w:rsidRPr="00D719AB">
              <w:rPr>
                <w:rFonts w:ascii="Calibri" w:hAnsi="Calibri" w:cs="Calibri"/>
                <w:sz w:val="22"/>
              </w:rPr>
              <w:t>39</w:t>
            </w:r>
          </w:p>
        </w:tc>
        <w:tc>
          <w:tcPr>
            <w:tcW w:w="4434" w:type="dxa"/>
            <w:hideMark/>
          </w:tcPr>
          <w:p w14:paraId="52E70F63"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Law on Industrial Emissions</w:t>
            </w:r>
          </w:p>
        </w:tc>
        <w:tc>
          <w:tcPr>
            <w:tcW w:w="4735" w:type="dxa"/>
            <w:hideMark/>
          </w:tcPr>
          <w:p w14:paraId="05461DCA"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17/19, 03/23</w:t>
            </w:r>
          </w:p>
        </w:tc>
      </w:tr>
      <w:tr w:rsidR="0083230C" w:rsidRPr="00D719AB" w14:paraId="20A6C6C5" w14:textId="77777777" w:rsidTr="009001D1">
        <w:trPr>
          <w:trHeight w:val="552"/>
        </w:trPr>
        <w:tc>
          <w:tcPr>
            <w:cnfStyle w:val="001000000000" w:firstRow="0" w:lastRow="0" w:firstColumn="1" w:lastColumn="0" w:oddVBand="0" w:evenVBand="0" w:oddHBand="0" w:evenHBand="0" w:firstRowFirstColumn="0" w:firstRowLastColumn="0" w:lastRowFirstColumn="0" w:lastRowLastColumn="0"/>
            <w:tcW w:w="450" w:type="dxa"/>
            <w:hideMark/>
          </w:tcPr>
          <w:p w14:paraId="62DC3FF1" w14:textId="77777777" w:rsidR="0083230C" w:rsidRPr="00D719AB" w:rsidRDefault="0083230C">
            <w:pPr>
              <w:rPr>
                <w:rFonts w:ascii="Calibri" w:hAnsi="Calibri" w:cs="Calibri"/>
                <w:sz w:val="22"/>
              </w:rPr>
            </w:pPr>
            <w:r w:rsidRPr="00D719AB">
              <w:rPr>
                <w:rFonts w:ascii="Calibri" w:hAnsi="Calibri" w:cs="Calibri"/>
                <w:sz w:val="22"/>
              </w:rPr>
              <w:t>40</w:t>
            </w:r>
          </w:p>
        </w:tc>
        <w:tc>
          <w:tcPr>
            <w:tcW w:w="4434" w:type="dxa"/>
            <w:hideMark/>
          </w:tcPr>
          <w:p w14:paraId="368DDC30"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Law on Protection from Negative Effects of Climate Change</w:t>
            </w:r>
          </w:p>
        </w:tc>
        <w:tc>
          <w:tcPr>
            <w:tcW w:w="4735" w:type="dxa"/>
            <w:hideMark/>
          </w:tcPr>
          <w:p w14:paraId="7B44FCE5"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73/19</w:t>
            </w:r>
          </w:p>
        </w:tc>
      </w:tr>
      <w:tr w:rsidR="0083230C" w:rsidRPr="00D719AB" w14:paraId="7450EFEB" w14:textId="77777777" w:rsidTr="009001D1">
        <w:trPr>
          <w:cnfStyle w:val="000000100000" w:firstRow="0" w:lastRow="0" w:firstColumn="0" w:lastColumn="0" w:oddVBand="0" w:evenVBand="0" w:oddHBand="1" w:evenHBand="0" w:firstRowFirstColumn="0" w:firstRowLastColumn="0" w:lastRowFirstColumn="0" w:lastRowLastColumn="0"/>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3924247F" w14:textId="77777777" w:rsidR="0083230C" w:rsidRPr="00D719AB" w:rsidRDefault="0083230C">
            <w:pPr>
              <w:rPr>
                <w:rFonts w:ascii="Calibri" w:hAnsi="Calibri" w:cs="Calibri"/>
                <w:sz w:val="22"/>
              </w:rPr>
            </w:pPr>
            <w:r w:rsidRPr="00D719AB">
              <w:rPr>
                <w:rFonts w:ascii="Calibri" w:hAnsi="Calibri" w:cs="Calibri"/>
                <w:sz w:val="22"/>
              </w:rPr>
              <w:t>41</w:t>
            </w:r>
          </w:p>
        </w:tc>
        <w:tc>
          <w:tcPr>
            <w:tcW w:w="4434" w:type="dxa"/>
            <w:hideMark/>
          </w:tcPr>
          <w:p w14:paraId="3A98E711"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Law on Marine Environment Protection</w:t>
            </w:r>
          </w:p>
        </w:tc>
        <w:tc>
          <w:tcPr>
            <w:tcW w:w="4735" w:type="dxa"/>
            <w:hideMark/>
          </w:tcPr>
          <w:p w14:paraId="16E5433B"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73/19</w:t>
            </w:r>
          </w:p>
        </w:tc>
      </w:tr>
      <w:tr w:rsidR="0083230C" w:rsidRPr="00D719AB" w14:paraId="70A538D0" w14:textId="77777777" w:rsidTr="009001D1">
        <w:trPr>
          <w:trHeight w:val="276"/>
        </w:trPr>
        <w:tc>
          <w:tcPr>
            <w:cnfStyle w:val="001000000000" w:firstRow="0" w:lastRow="0" w:firstColumn="1" w:lastColumn="0" w:oddVBand="0" w:evenVBand="0" w:oddHBand="0" w:evenHBand="0" w:firstRowFirstColumn="0" w:firstRowLastColumn="0" w:lastRowFirstColumn="0" w:lastRowLastColumn="0"/>
            <w:tcW w:w="450" w:type="dxa"/>
            <w:hideMark/>
          </w:tcPr>
          <w:p w14:paraId="60110121" w14:textId="77777777" w:rsidR="0083230C" w:rsidRPr="00D719AB" w:rsidRDefault="0083230C">
            <w:pPr>
              <w:rPr>
                <w:rFonts w:ascii="Calibri" w:hAnsi="Calibri" w:cs="Calibri"/>
                <w:sz w:val="22"/>
              </w:rPr>
            </w:pPr>
            <w:r w:rsidRPr="00D719AB">
              <w:rPr>
                <w:rFonts w:ascii="Calibri" w:hAnsi="Calibri" w:cs="Calibri"/>
                <w:sz w:val="22"/>
              </w:rPr>
              <w:t>42</w:t>
            </w:r>
          </w:p>
        </w:tc>
        <w:tc>
          <w:tcPr>
            <w:tcW w:w="4434" w:type="dxa"/>
            <w:hideMark/>
          </w:tcPr>
          <w:p w14:paraId="07654B73"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Law on Public-Private Partnerships</w:t>
            </w:r>
          </w:p>
        </w:tc>
        <w:tc>
          <w:tcPr>
            <w:tcW w:w="4735" w:type="dxa"/>
            <w:hideMark/>
          </w:tcPr>
          <w:p w14:paraId="540C22F0" w14:textId="77777777" w:rsidR="0083230C" w:rsidRPr="00D719AB" w:rsidRDefault="0083230C">
            <w:pP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D719AB">
              <w:rPr>
                <w:rFonts w:ascii="Calibri" w:hAnsi="Calibri" w:cs="Calibri"/>
              </w:rPr>
              <w:t>73/19</w:t>
            </w:r>
          </w:p>
        </w:tc>
      </w:tr>
      <w:tr w:rsidR="0083230C" w:rsidRPr="00D719AB" w14:paraId="3803E017" w14:textId="77777777" w:rsidTr="009001D1">
        <w:trPr>
          <w:cnfStyle w:val="000000100000" w:firstRow="0" w:lastRow="0" w:firstColumn="0" w:lastColumn="0" w:oddVBand="0" w:evenVBand="0" w:oddHBand="1" w:evenHBand="0" w:firstRowFirstColumn="0" w:firstRowLastColumn="0" w:lastRowFirstColumn="0" w:lastRowLastColumn="0"/>
          <w:trHeight w:val="268"/>
        </w:trPr>
        <w:tc>
          <w:tcPr>
            <w:cnfStyle w:val="001000000000" w:firstRow="0" w:lastRow="0" w:firstColumn="1" w:lastColumn="0" w:oddVBand="0" w:evenVBand="0" w:oddHBand="0" w:evenHBand="0" w:firstRowFirstColumn="0" w:firstRowLastColumn="0" w:lastRowFirstColumn="0" w:lastRowLastColumn="0"/>
            <w:tcW w:w="450" w:type="dxa"/>
            <w:hideMark/>
          </w:tcPr>
          <w:p w14:paraId="0D81656C" w14:textId="77777777" w:rsidR="0083230C" w:rsidRPr="00D719AB" w:rsidRDefault="0083230C">
            <w:pPr>
              <w:rPr>
                <w:rFonts w:ascii="Calibri" w:hAnsi="Calibri" w:cs="Calibri"/>
                <w:sz w:val="22"/>
              </w:rPr>
            </w:pPr>
            <w:r w:rsidRPr="00D719AB">
              <w:rPr>
                <w:rFonts w:ascii="Calibri" w:hAnsi="Calibri" w:cs="Calibri"/>
                <w:sz w:val="22"/>
              </w:rPr>
              <w:t>43</w:t>
            </w:r>
          </w:p>
        </w:tc>
        <w:tc>
          <w:tcPr>
            <w:tcW w:w="4434" w:type="dxa"/>
            <w:hideMark/>
          </w:tcPr>
          <w:p w14:paraId="381C9C67"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Law on Public Procurement</w:t>
            </w:r>
          </w:p>
        </w:tc>
        <w:tc>
          <w:tcPr>
            <w:tcW w:w="4735" w:type="dxa"/>
            <w:hideMark/>
          </w:tcPr>
          <w:p w14:paraId="3CA8EFCA" w14:textId="77777777" w:rsidR="0083230C" w:rsidRPr="00D719AB" w:rsidRDefault="0083230C">
            <w:pP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D719AB">
              <w:rPr>
                <w:rFonts w:ascii="Calibri" w:hAnsi="Calibri" w:cs="Calibri"/>
              </w:rPr>
              <w:t>79/19, 03/23</w:t>
            </w:r>
          </w:p>
        </w:tc>
      </w:tr>
    </w:tbl>
    <w:p w14:paraId="07B8A5AE" w14:textId="77777777" w:rsidR="00FD003E" w:rsidRPr="00D719AB" w:rsidRDefault="0083230C" w:rsidP="0028076D">
      <w:pPr>
        <w:spacing w:before="100" w:beforeAutospacing="1" w:after="100" w:afterAutospacing="1" w:line="240" w:lineRule="auto"/>
        <w:jc w:val="both"/>
        <w:rPr>
          <w:rFonts w:ascii="Calibri" w:eastAsia="Times New Roman" w:hAnsi="Calibri" w:cs="Calibri"/>
        </w:rPr>
      </w:pPr>
      <w:r w:rsidRPr="00D719AB">
        <w:rPr>
          <w:rFonts w:ascii="Calibri" w:eastAsia="Times New Roman" w:hAnsi="Calibri" w:cs="Calibri"/>
        </w:rPr>
        <w:t xml:space="preserve">Data sources: </w:t>
      </w:r>
      <w:hyperlink r:id="rId18" w:tgtFrame="_new" w:history="1">
        <w:r w:rsidRPr="00D719AB">
          <w:rPr>
            <w:rFonts w:ascii="Calibri" w:eastAsia="Times New Roman" w:hAnsi="Calibri" w:cs="Calibri"/>
            <w:color w:val="0000FF"/>
            <w:u w:val="single"/>
          </w:rPr>
          <w:t>https://epa.org.me/</w:t>
        </w:r>
      </w:hyperlink>
      <w:r w:rsidRPr="00D719AB">
        <w:rPr>
          <w:rFonts w:ascii="Calibri" w:eastAsia="Times New Roman" w:hAnsi="Calibri" w:cs="Calibri"/>
        </w:rPr>
        <w:t xml:space="preserve"> &amp; </w:t>
      </w:r>
      <w:hyperlink r:id="rId19" w:tgtFrame="_new" w:history="1">
        <w:r w:rsidRPr="00D719AB">
          <w:rPr>
            <w:rFonts w:ascii="Calibri" w:eastAsia="Times New Roman" w:hAnsi="Calibri" w:cs="Calibri"/>
            <w:color w:val="0000FF"/>
            <w:u w:val="single"/>
          </w:rPr>
          <w:t>https://www.gov.me/</w:t>
        </w:r>
      </w:hyperlink>
    </w:p>
    <w:p w14:paraId="51B8B716" w14:textId="77777777" w:rsidR="00A61A00" w:rsidRPr="00D719AB" w:rsidRDefault="00A61A00" w:rsidP="00A61A00">
      <w:pPr>
        <w:pStyle w:val="Heading2"/>
        <w:spacing w:before="0"/>
        <w:rPr>
          <w:rFonts w:ascii="Calibri" w:hAnsi="Calibri" w:cs="Calibri"/>
          <w:b/>
          <w:bCs/>
          <w:sz w:val="22"/>
          <w:szCs w:val="22"/>
          <w:lang w:val="en-GB"/>
        </w:rPr>
      </w:pPr>
      <w:bookmarkStart w:id="35" w:name="_Toc98702243"/>
      <w:bookmarkStart w:id="36" w:name="_Toc106765454"/>
    </w:p>
    <w:p w14:paraId="3654ADA5" w14:textId="77777777" w:rsidR="001678D9" w:rsidRPr="00D719AB" w:rsidRDefault="00A923DA" w:rsidP="006D5413">
      <w:pPr>
        <w:pStyle w:val="Heading2"/>
        <w:spacing w:before="0"/>
        <w:rPr>
          <w:rFonts w:ascii="Calibri" w:hAnsi="Calibri" w:cs="Calibri"/>
          <w:b/>
          <w:bCs/>
          <w:sz w:val="22"/>
          <w:szCs w:val="22"/>
          <w:lang w:val="en-GB"/>
        </w:rPr>
      </w:pPr>
      <w:bookmarkStart w:id="37" w:name="_Toc215836446"/>
      <w:r w:rsidRPr="00D719AB">
        <w:rPr>
          <w:rFonts w:ascii="Calibri" w:hAnsi="Calibri" w:cs="Calibri"/>
          <w:b/>
          <w:bCs/>
          <w:sz w:val="22"/>
          <w:szCs w:val="22"/>
          <w:lang w:val="en-GB"/>
        </w:rPr>
        <w:t xml:space="preserve">3.5 </w:t>
      </w:r>
      <w:r w:rsidRPr="00D719AB">
        <w:rPr>
          <w:rFonts w:ascii="Calibri" w:hAnsi="Calibri" w:cs="Calibri"/>
          <w:b/>
          <w:bCs/>
          <w:sz w:val="22"/>
          <w:szCs w:val="22"/>
          <w:lang w:val="en-GB"/>
        </w:rPr>
        <w:tab/>
      </w:r>
      <w:r w:rsidR="0039118B" w:rsidRPr="00D719AB">
        <w:rPr>
          <w:rFonts w:ascii="Calibri" w:hAnsi="Calibri" w:cs="Calibri"/>
          <w:b/>
          <w:bCs/>
          <w:sz w:val="22"/>
          <w:szCs w:val="22"/>
          <w:lang w:val="en-GB"/>
        </w:rPr>
        <w:t>Relevant L</w:t>
      </w:r>
      <w:r w:rsidR="00835FAD" w:rsidRPr="00D719AB">
        <w:rPr>
          <w:rFonts w:ascii="Calibri" w:hAnsi="Calibri" w:cs="Calibri"/>
          <w:b/>
          <w:bCs/>
          <w:sz w:val="22"/>
          <w:szCs w:val="22"/>
          <w:lang w:val="en-GB"/>
        </w:rPr>
        <w:t xml:space="preserve">abour </w:t>
      </w:r>
      <w:r w:rsidR="0039118B" w:rsidRPr="00D719AB">
        <w:rPr>
          <w:rFonts w:ascii="Calibri" w:hAnsi="Calibri" w:cs="Calibri"/>
          <w:b/>
          <w:bCs/>
          <w:sz w:val="22"/>
          <w:szCs w:val="22"/>
          <w:lang w:val="en-GB"/>
        </w:rPr>
        <w:t>and Regulatory Framework</w:t>
      </w:r>
      <w:bookmarkEnd w:id="35"/>
      <w:bookmarkEnd w:id="36"/>
      <w:bookmarkEnd w:id="37"/>
    </w:p>
    <w:p w14:paraId="699666EF" w14:textId="77777777" w:rsidR="003E3703" w:rsidRPr="00D719AB" w:rsidRDefault="003E3703" w:rsidP="003E3703">
      <w:pPr>
        <w:pStyle w:val="Caption"/>
        <w:keepNext/>
        <w:rPr>
          <w:rFonts w:ascii="Calibri" w:hAnsi="Calibri" w:cs="Calibri"/>
          <w:i w:val="0"/>
          <w:iCs w:val="0"/>
          <w:sz w:val="22"/>
          <w:szCs w:val="22"/>
        </w:rPr>
      </w:pPr>
      <w:bookmarkStart w:id="38" w:name="_Toc212411335"/>
      <w:r w:rsidRPr="00D719AB">
        <w:rPr>
          <w:rFonts w:ascii="Calibri" w:hAnsi="Calibri" w:cs="Calibri"/>
          <w:i w:val="0"/>
          <w:iCs w:val="0"/>
          <w:sz w:val="22"/>
          <w:szCs w:val="22"/>
        </w:rPr>
        <w:t xml:space="preserve">Table </w:t>
      </w:r>
      <w:r w:rsidRPr="00D719AB">
        <w:rPr>
          <w:rFonts w:ascii="Calibri" w:hAnsi="Calibri" w:cs="Calibri"/>
          <w:i w:val="0"/>
          <w:iCs w:val="0"/>
          <w:sz w:val="22"/>
          <w:szCs w:val="22"/>
        </w:rPr>
        <w:fldChar w:fldCharType="begin"/>
      </w:r>
      <w:r w:rsidRPr="00D719AB">
        <w:rPr>
          <w:rFonts w:ascii="Calibri" w:hAnsi="Calibri" w:cs="Calibri"/>
          <w:i w:val="0"/>
          <w:iCs w:val="0"/>
          <w:sz w:val="22"/>
          <w:szCs w:val="22"/>
        </w:rPr>
        <w:instrText xml:space="preserve"> SEQ Table \* ARABIC </w:instrText>
      </w:r>
      <w:r w:rsidRPr="00D719AB">
        <w:rPr>
          <w:rFonts w:ascii="Calibri" w:hAnsi="Calibri" w:cs="Calibri"/>
          <w:i w:val="0"/>
          <w:iCs w:val="0"/>
          <w:sz w:val="22"/>
          <w:szCs w:val="22"/>
        </w:rPr>
        <w:fldChar w:fldCharType="separate"/>
      </w:r>
      <w:r w:rsidR="00D92B3C" w:rsidRPr="00D719AB">
        <w:rPr>
          <w:rFonts w:ascii="Calibri" w:hAnsi="Calibri" w:cs="Calibri"/>
          <w:i w:val="0"/>
          <w:iCs w:val="0"/>
          <w:noProof/>
          <w:sz w:val="22"/>
          <w:szCs w:val="22"/>
        </w:rPr>
        <w:t>4</w:t>
      </w:r>
      <w:r w:rsidRPr="00D719AB">
        <w:rPr>
          <w:rFonts w:ascii="Calibri" w:hAnsi="Calibri" w:cs="Calibri"/>
          <w:i w:val="0"/>
          <w:iCs w:val="0"/>
          <w:sz w:val="22"/>
          <w:szCs w:val="22"/>
        </w:rPr>
        <w:fldChar w:fldCharType="end"/>
      </w:r>
      <w:r w:rsidRPr="00D719AB">
        <w:rPr>
          <w:rFonts w:ascii="Calibri" w:hAnsi="Calibri" w:cs="Calibri"/>
          <w:i w:val="0"/>
          <w:iCs w:val="0"/>
          <w:sz w:val="22"/>
          <w:szCs w:val="22"/>
        </w:rPr>
        <w:t xml:space="preserve"> Labor legislation and safety at work are </w:t>
      </w:r>
      <w:r w:rsidR="00125224" w:rsidRPr="00D719AB">
        <w:rPr>
          <w:rFonts w:ascii="Calibri" w:hAnsi="Calibri" w:cs="Calibri"/>
          <w:i w:val="0"/>
          <w:iCs w:val="0"/>
          <w:sz w:val="22"/>
          <w:szCs w:val="22"/>
        </w:rPr>
        <w:t>regulated by the following regulations</w:t>
      </w:r>
      <w:bookmarkEnd w:id="38"/>
      <w:r w:rsidR="00125224" w:rsidRPr="00D719AB">
        <w:rPr>
          <w:rFonts w:ascii="Calibri" w:hAnsi="Calibri" w:cs="Calibri"/>
          <w:i w:val="0"/>
          <w:iCs w:val="0"/>
          <w:sz w:val="22"/>
          <w:szCs w:val="22"/>
        </w:rPr>
        <w:t xml:space="preserve"> </w:t>
      </w:r>
    </w:p>
    <w:tbl>
      <w:tblPr>
        <w:tblStyle w:val="TableGridLight"/>
        <w:tblW w:w="9235" w:type="dxa"/>
        <w:tblLook w:val="04A0" w:firstRow="1" w:lastRow="0" w:firstColumn="1" w:lastColumn="0" w:noHBand="0" w:noVBand="1"/>
      </w:tblPr>
      <w:tblGrid>
        <w:gridCol w:w="2021"/>
        <w:gridCol w:w="7214"/>
      </w:tblGrid>
      <w:tr w:rsidR="00FA78C0" w:rsidRPr="00D719AB" w14:paraId="72B12BB0" w14:textId="77777777" w:rsidTr="0035437C">
        <w:trPr>
          <w:trHeight w:val="235"/>
        </w:trPr>
        <w:tc>
          <w:tcPr>
            <w:tcW w:w="2021" w:type="dxa"/>
            <w:shd w:val="clear" w:color="auto" w:fill="0F4761" w:themeFill="accent1" w:themeFillShade="BF"/>
          </w:tcPr>
          <w:p w14:paraId="49F7D06A" w14:textId="77777777" w:rsidR="00FA78C0" w:rsidRPr="00D719AB" w:rsidRDefault="00FA78C0">
            <w:pPr>
              <w:spacing w:after="160" w:line="256" w:lineRule="auto"/>
              <w:rPr>
                <w:rFonts w:ascii="Calibri" w:hAnsi="Calibri" w:cs="Calibri"/>
                <w:b/>
                <w:bCs/>
              </w:rPr>
            </w:pPr>
          </w:p>
        </w:tc>
        <w:tc>
          <w:tcPr>
            <w:tcW w:w="7214" w:type="dxa"/>
            <w:shd w:val="clear" w:color="auto" w:fill="0F4761" w:themeFill="accent1" w:themeFillShade="BF"/>
            <w:hideMark/>
          </w:tcPr>
          <w:p w14:paraId="43035A6F" w14:textId="77777777" w:rsidR="00FA78C0" w:rsidRPr="00D719AB" w:rsidRDefault="00FA78C0">
            <w:pPr>
              <w:spacing w:after="160" w:line="256" w:lineRule="auto"/>
              <w:ind w:left="2083"/>
              <w:rPr>
                <w:rFonts w:ascii="Calibri" w:hAnsi="Calibri" w:cs="Calibri"/>
                <w:b/>
                <w:bCs/>
              </w:rPr>
            </w:pPr>
            <w:r w:rsidRPr="00D719AB">
              <w:rPr>
                <w:rFonts w:ascii="Calibri" w:hAnsi="Calibri" w:cs="Calibri"/>
              </w:rPr>
              <w:t xml:space="preserve">Montenegro </w:t>
            </w:r>
          </w:p>
        </w:tc>
      </w:tr>
      <w:tr w:rsidR="00FA78C0" w:rsidRPr="00D719AB" w14:paraId="177E7B9A" w14:textId="77777777" w:rsidTr="0035437C">
        <w:trPr>
          <w:trHeight w:val="1133"/>
        </w:trPr>
        <w:tc>
          <w:tcPr>
            <w:tcW w:w="2021" w:type="dxa"/>
            <w:hideMark/>
          </w:tcPr>
          <w:p w14:paraId="11E5F733" w14:textId="77777777" w:rsidR="00FA78C0" w:rsidRPr="00D719AB" w:rsidRDefault="00FA78C0">
            <w:pPr>
              <w:spacing w:after="160" w:line="256" w:lineRule="auto"/>
              <w:ind w:left="149"/>
              <w:jc w:val="both"/>
              <w:rPr>
                <w:rFonts w:ascii="Calibri" w:hAnsi="Calibri" w:cs="Calibri"/>
                <w:b/>
                <w:bCs/>
              </w:rPr>
            </w:pPr>
            <w:r w:rsidRPr="00D719AB">
              <w:rPr>
                <w:rFonts w:ascii="Calibri" w:hAnsi="Calibri" w:cs="Calibri"/>
              </w:rPr>
              <w:t>Labor Law</w:t>
            </w:r>
            <w:r w:rsidRPr="00D719AB">
              <w:rPr>
                <w:rFonts w:ascii="Calibri" w:hAnsi="Calibri" w:cs="Calibri"/>
                <w:vertAlign w:val="superscript"/>
              </w:rPr>
              <w:footnoteReference w:id="2"/>
            </w:r>
          </w:p>
        </w:tc>
        <w:tc>
          <w:tcPr>
            <w:tcW w:w="7214" w:type="dxa"/>
            <w:hideMark/>
          </w:tcPr>
          <w:p w14:paraId="3E492789" w14:textId="77777777" w:rsidR="00FA78C0" w:rsidRPr="00D719AB" w:rsidRDefault="00FA78C0">
            <w:pPr>
              <w:spacing w:after="160" w:line="256" w:lineRule="auto"/>
              <w:ind w:right="39"/>
              <w:jc w:val="both"/>
              <w:rPr>
                <w:rFonts w:ascii="Calibri" w:hAnsi="Calibri" w:cs="Calibri"/>
              </w:rPr>
            </w:pPr>
            <w:r w:rsidRPr="00D719AB">
              <w:rPr>
                <w:rFonts w:ascii="Calibri" w:hAnsi="Calibri" w:cs="Calibri"/>
              </w:rPr>
              <w:t xml:space="preserve">Regulates the rights and obligations of employees under employment contracts, the manner and procedure of their realization, the promotion of employment and the facilitation of flexibility in the </w:t>
            </w:r>
            <w:proofErr w:type="spellStart"/>
            <w:r w:rsidRPr="00D719AB">
              <w:rPr>
                <w:rFonts w:ascii="Calibri" w:hAnsi="Calibri" w:cs="Calibri"/>
              </w:rPr>
              <w:t>labour</w:t>
            </w:r>
            <w:proofErr w:type="spellEnd"/>
            <w:r w:rsidRPr="00D719AB">
              <w:rPr>
                <w:rFonts w:ascii="Calibri" w:hAnsi="Calibri" w:cs="Calibri"/>
              </w:rPr>
              <w:t xml:space="preserve"> market, conclusion of employment contract, working hours, salary, work contract termination, right and obligations under employment contracts and collective bargaining. </w:t>
            </w:r>
            <w:r w:rsidRPr="00D719AB">
              <w:rPr>
                <w:rFonts w:ascii="Calibri" w:hAnsi="Calibri" w:cs="Calibri"/>
              </w:rPr>
              <w:lastRenderedPageBreak/>
              <w:t xml:space="preserve">The Law, inter alia, treats working hours, breaks and leave, general protection of workers, salaries, allowances and other receipts. </w:t>
            </w:r>
          </w:p>
        </w:tc>
      </w:tr>
      <w:tr w:rsidR="00FA78C0" w:rsidRPr="00D719AB" w14:paraId="7168BC9E" w14:textId="77777777" w:rsidTr="0035437C">
        <w:trPr>
          <w:trHeight w:val="907"/>
        </w:trPr>
        <w:tc>
          <w:tcPr>
            <w:tcW w:w="2021" w:type="dxa"/>
            <w:hideMark/>
          </w:tcPr>
          <w:p w14:paraId="6A588BB3" w14:textId="77777777" w:rsidR="00FA78C0" w:rsidRPr="00D719AB" w:rsidRDefault="00FA78C0">
            <w:pPr>
              <w:spacing w:after="160" w:line="256" w:lineRule="auto"/>
              <w:ind w:left="149" w:right="45"/>
              <w:jc w:val="both"/>
              <w:rPr>
                <w:rFonts w:ascii="Calibri" w:hAnsi="Calibri" w:cs="Calibri"/>
                <w:b/>
                <w:bCs/>
              </w:rPr>
            </w:pPr>
            <w:r w:rsidRPr="00D719AB">
              <w:rPr>
                <w:rFonts w:ascii="Calibri" w:hAnsi="Calibri" w:cs="Calibri"/>
              </w:rPr>
              <w:lastRenderedPageBreak/>
              <w:t xml:space="preserve">Law on Safety and Health at Work </w:t>
            </w:r>
            <w:r w:rsidRPr="00D719AB">
              <w:rPr>
                <w:rFonts w:ascii="Calibri" w:hAnsi="Calibri" w:cs="Calibri"/>
                <w:vertAlign w:val="superscript"/>
              </w:rPr>
              <w:footnoteReference w:id="3"/>
            </w:r>
          </w:p>
        </w:tc>
        <w:tc>
          <w:tcPr>
            <w:tcW w:w="7214" w:type="dxa"/>
            <w:hideMark/>
          </w:tcPr>
          <w:p w14:paraId="61F43A2D" w14:textId="77777777" w:rsidR="00FA78C0" w:rsidRPr="00D719AB" w:rsidRDefault="00FA78C0">
            <w:pPr>
              <w:spacing w:after="160" w:line="256" w:lineRule="auto"/>
              <w:ind w:right="36"/>
              <w:jc w:val="both"/>
              <w:rPr>
                <w:rFonts w:ascii="Calibri" w:hAnsi="Calibri" w:cs="Calibri"/>
              </w:rPr>
            </w:pPr>
            <w:proofErr w:type="gramStart"/>
            <w:r w:rsidRPr="00D719AB">
              <w:rPr>
                <w:rFonts w:ascii="Calibri" w:hAnsi="Calibri" w:cs="Calibri"/>
              </w:rPr>
              <w:t>Regulates</w:t>
            </w:r>
            <w:proofErr w:type="gramEnd"/>
            <w:r w:rsidRPr="00D719AB">
              <w:rPr>
                <w:rFonts w:ascii="Calibri" w:hAnsi="Calibri" w:cs="Calibri"/>
              </w:rPr>
              <w:t xml:space="preserve"> measures to encourage improvements of occupational safety and health, measures related to working conditions and measures related to special protection of workers, rights, obligations and responsibilities of organization, employer and worker, records, inspection surveillance and penalty provisions.  </w:t>
            </w:r>
          </w:p>
        </w:tc>
      </w:tr>
    </w:tbl>
    <w:p w14:paraId="5A18E54B" w14:textId="77777777" w:rsidR="00FA78C0" w:rsidRPr="00D719AB" w:rsidRDefault="00FA78C0" w:rsidP="00FA78C0">
      <w:pPr>
        <w:spacing w:after="100" w:afterAutospacing="1"/>
        <w:jc w:val="both"/>
        <w:rPr>
          <w:rFonts w:ascii="Calibri" w:hAnsi="Calibri" w:cs="Calibri"/>
        </w:rPr>
      </w:pPr>
    </w:p>
    <w:p w14:paraId="08215DAB" w14:textId="77777777" w:rsidR="00FA78C0" w:rsidRPr="00D719AB" w:rsidRDefault="00FA78C0" w:rsidP="00FA78C0">
      <w:pPr>
        <w:spacing w:after="149"/>
        <w:ind w:left="10" w:right="372"/>
        <w:jc w:val="both"/>
        <w:rPr>
          <w:rFonts w:ascii="Calibri" w:hAnsi="Calibri" w:cs="Calibri"/>
        </w:rPr>
      </w:pPr>
      <w:r w:rsidRPr="00D719AB">
        <w:rPr>
          <w:rFonts w:ascii="Calibri" w:hAnsi="Calibri" w:cs="Calibri"/>
        </w:rPr>
        <w:t xml:space="preserve">The key provisions of the </w:t>
      </w:r>
      <w:r w:rsidRPr="00D719AB">
        <w:rPr>
          <w:rFonts w:ascii="Calibri" w:hAnsi="Calibri" w:cs="Calibri"/>
          <w:b/>
        </w:rPr>
        <w:t xml:space="preserve">Labor Law </w:t>
      </w:r>
      <w:r w:rsidRPr="00D719AB">
        <w:rPr>
          <w:rFonts w:ascii="Calibri" w:hAnsi="Calibri" w:cs="Calibri"/>
        </w:rPr>
        <w:t xml:space="preserve">in Montenegro are the following ones:  </w:t>
      </w:r>
    </w:p>
    <w:p w14:paraId="0313206C" w14:textId="77777777" w:rsidR="00FA78C0" w:rsidRPr="00D719AB" w:rsidRDefault="00FA78C0" w:rsidP="00A96F70">
      <w:pPr>
        <w:numPr>
          <w:ilvl w:val="0"/>
          <w:numId w:val="108"/>
        </w:numPr>
        <w:spacing w:after="26" w:line="268" w:lineRule="auto"/>
        <w:ind w:right="372"/>
        <w:jc w:val="both"/>
        <w:rPr>
          <w:rFonts w:ascii="Calibri" w:hAnsi="Calibri" w:cs="Calibri"/>
        </w:rPr>
      </w:pPr>
      <w:r w:rsidRPr="00D719AB">
        <w:rPr>
          <w:rFonts w:ascii="Calibri" w:hAnsi="Calibri" w:cs="Calibri"/>
          <w:b/>
        </w:rPr>
        <w:t>Employment contracts</w:t>
      </w:r>
      <w:r w:rsidRPr="00D719AB">
        <w:rPr>
          <w:rFonts w:ascii="Calibri" w:hAnsi="Calibri" w:cs="Calibri"/>
        </w:rPr>
        <w:t xml:space="preserve"> can be concluded as </w:t>
      </w:r>
      <w:proofErr w:type="gramStart"/>
      <w:r w:rsidRPr="00D719AB">
        <w:rPr>
          <w:rFonts w:ascii="Calibri" w:hAnsi="Calibri" w:cs="Calibri"/>
          <w:b/>
        </w:rPr>
        <w:t>open ended</w:t>
      </w:r>
      <w:proofErr w:type="gramEnd"/>
      <w:r w:rsidRPr="00D719AB">
        <w:rPr>
          <w:rFonts w:ascii="Calibri" w:hAnsi="Calibri" w:cs="Calibri"/>
          <w:b/>
        </w:rPr>
        <w:t xml:space="preserve"> or fix-term</w:t>
      </w:r>
      <w:r w:rsidRPr="00D719AB">
        <w:rPr>
          <w:rFonts w:ascii="Calibri" w:hAnsi="Calibri" w:cs="Calibri"/>
        </w:rPr>
        <w:t xml:space="preserve">, part-time, for temporary and occasional work, for performing work under special conditions as well as for work outside of employer’s premises (home office).  </w:t>
      </w:r>
    </w:p>
    <w:p w14:paraId="0FCF84A9" w14:textId="77777777" w:rsidR="00FA78C0" w:rsidRPr="00D719AB" w:rsidRDefault="00FA78C0" w:rsidP="00A96F70">
      <w:pPr>
        <w:numPr>
          <w:ilvl w:val="0"/>
          <w:numId w:val="108"/>
        </w:numPr>
        <w:spacing w:after="26" w:line="268" w:lineRule="auto"/>
        <w:ind w:right="372"/>
        <w:jc w:val="both"/>
        <w:rPr>
          <w:rFonts w:ascii="Calibri" w:hAnsi="Calibri" w:cs="Calibri"/>
        </w:rPr>
      </w:pPr>
      <w:r w:rsidRPr="00D719AB">
        <w:rPr>
          <w:rFonts w:ascii="Calibri" w:hAnsi="Calibri" w:cs="Calibri"/>
        </w:rPr>
        <w:t xml:space="preserve">The Law </w:t>
      </w:r>
      <w:r w:rsidRPr="00D719AB">
        <w:rPr>
          <w:rFonts w:ascii="Calibri" w:hAnsi="Calibri" w:cs="Calibri"/>
          <w:b/>
        </w:rPr>
        <w:t>prohibits discrimination</w:t>
      </w:r>
      <w:r w:rsidRPr="00D719AB">
        <w:rPr>
          <w:rFonts w:ascii="Calibri" w:hAnsi="Calibri" w:cs="Calibri"/>
        </w:rPr>
        <w:t xml:space="preserve"> in terms of employment requirements and selection of candidates, education, training and professional development, promotion and employment contract termination. Pregnancy and maternity leave cannot be a reason not to hire a woman or because of pregnancy, childbirth or breastfeeding offer her the employment contract with unfavorable conditions.  </w:t>
      </w:r>
    </w:p>
    <w:p w14:paraId="27210E6E" w14:textId="77777777" w:rsidR="00FA78C0" w:rsidRPr="00D719AB" w:rsidRDefault="00FA78C0" w:rsidP="00A96F70">
      <w:pPr>
        <w:numPr>
          <w:ilvl w:val="0"/>
          <w:numId w:val="109"/>
        </w:numPr>
        <w:spacing w:after="5" w:line="268" w:lineRule="auto"/>
        <w:ind w:right="372"/>
        <w:contextualSpacing/>
        <w:jc w:val="both"/>
        <w:rPr>
          <w:rFonts w:ascii="Calibri" w:hAnsi="Calibri" w:cs="Calibri"/>
        </w:rPr>
      </w:pPr>
      <w:r w:rsidRPr="00D719AB">
        <w:rPr>
          <w:rFonts w:ascii="Calibri" w:hAnsi="Calibri" w:cs="Calibri"/>
        </w:rPr>
        <w:t xml:space="preserve">The Law prohibits mobbing, harassment and sexual harassment at work and in connection with work. </w:t>
      </w:r>
    </w:p>
    <w:p w14:paraId="3A3363EF" w14:textId="77777777" w:rsidR="00FA78C0" w:rsidRPr="00D719AB" w:rsidRDefault="00FA78C0" w:rsidP="00A96F70">
      <w:pPr>
        <w:numPr>
          <w:ilvl w:val="0"/>
          <w:numId w:val="109"/>
        </w:numPr>
        <w:spacing w:after="26" w:line="268" w:lineRule="auto"/>
        <w:ind w:right="372"/>
        <w:contextualSpacing/>
        <w:jc w:val="both"/>
        <w:rPr>
          <w:rFonts w:ascii="Calibri" w:hAnsi="Calibri" w:cs="Calibri"/>
        </w:rPr>
      </w:pPr>
      <w:r w:rsidRPr="00D719AB">
        <w:rPr>
          <w:rFonts w:ascii="Calibri" w:hAnsi="Calibri" w:cs="Calibri"/>
        </w:rPr>
        <w:t xml:space="preserve">The Law prescribes the </w:t>
      </w:r>
      <w:r w:rsidRPr="00D719AB">
        <w:rPr>
          <w:rFonts w:ascii="Calibri" w:hAnsi="Calibri" w:cs="Calibri"/>
          <w:b/>
        </w:rPr>
        <w:t xml:space="preserve">minimum employment age </w:t>
      </w:r>
      <w:r w:rsidRPr="00D719AB">
        <w:rPr>
          <w:rFonts w:ascii="Calibri" w:hAnsi="Calibri" w:cs="Calibri"/>
        </w:rPr>
        <w:t xml:space="preserve">of 18 for concluding an employment contract, with exception of allowing persons between 15 and 18, with the consent of their legal custodians and based on a medical certificate issued by health facility, and provided that the given job does not endanger the minor’s health, moral and education.  </w:t>
      </w:r>
    </w:p>
    <w:p w14:paraId="608D96B9" w14:textId="77777777" w:rsidR="00FA78C0" w:rsidRPr="00D719AB" w:rsidRDefault="00FA78C0" w:rsidP="00A96F70">
      <w:pPr>
        <w:numPr>
          <w:ilvl w:val="0"/>
          <w:numId w:val="109"/>
        </w:numPr>
        <w:spacing w:after="21" w:line="268" w:lineRule="auto"/>
        <w:ind w:right="372"/>
        <w:contextualSpacing/>
        <w:jc w:val="both"/>
        <w:rPr>
          <w:rFonts w:ascii="Calibri" w:hAnsi="Calibri" w:cs="Calibri"/>
        </w:rPr>
      </w:pPr>
      <w:r w:rsidRPr="00D719AB">
        <w:rPr>
          <w:rFonts w:ascii="Calibri" w:hAnsi="Calibri" w:cs="Calibri"/>
          <w:b/>
        </w:rPr>
        <w:t xml:space="preserve">Employers are required </w:t>
      </w:r>
      <w:r w:rsidRPr="00D719AB">
        <w:rPr>
          <w:rFonts w:ascii="Calibri" w:hAnsi="Calibri" w:cs="Calibri"/>
        </w:rPr>
        <w:t xml:space="preserve">to register workers for pension and disability, health and unemployment insurance. After registration provide the worker with a copy of the registration within 5 days from the day issued by the competent authority. </w:t>
      </w:r>
    </w:p>
    <w:p w14:paraId="32DC1B50" w14:textId="77777777" w:rsidR="00FA78C0" w:rsidRPr="00D719AB" w:rsidRDefault="00FA78C0" w:rsidP="00A96F70">
      <w:pPr>
        <w:numPr>
          <w:ilvl w:val="0"/>
          <w:numId w:val="109"/>
        </w:numPr>
        <w:spacing w:after="21" w:line="268" w:lineRule="auto"/>
        <w:ind w:right="372"/>
        <w:contextualSpacing/>
        <w:jc w:val="both"/>
        <w:rPr>
          <w:rFonts w:ascii="Calibri" w:hAnsi="Calibri" w:cs="Calibri"/>
        </w:rPr>
      </w:pPr>
      <w:r w:rsidRPr="00D719AB">
        <w:rPr>
          <w:rFonts w:ascii="Calibri" w:hAnsi="Calibri" w:cs="Calibri"/>
          <w:b/>
        </w:rPr>
        <w:t xml:space="preserve">Workers are entitled </w:t>
      </w:r>
      <w:r w:rsidRPr="00D719AB">
        <w:rPr>
          <w:rFonts w:ascii="Calibri" w:hAnsi="Calibri" w:cs="Calibri"/>
        </w:rPr>
        <w:t xml:space="preserve">to a salary and salary compensation during absence from work, as well as to working conditions which ensure safety and protection of their life and health at work. The annual holiday entitlement cannot be replaced by monetary compensation. </w:t>
      </w:r>
    </w:p>
    <w:p w14:paraId="41109950" w14:textId="77777777" w:rsidR="00FA78C0" w:rsidRPr="00D719AB" w:rsidRDefault="00FA78C0" w:rsidP="00A96F70">
      <w:pPr>
        <w:numPr>
          <w:ilvl w:val="0"/>
          <w:numId w:val="109"/>
        </w:numPr>
        <w:spacing w:after="21" w:line="268" w:lineRule="auto"/>
        <w:ind w:right="372"/>
        <w:contextualSpacing/>
        <w:jc w:val="both"/>
        <w:rPr>
          <w:rFonts w:ascii="Calibri" w:hAnsi="Calibri" w:cs="Calibri"/>
        </w:rPr>
      </w:pPr>
      <w:proofErr w:type="gramStart"/>
      <w:r w:rsidRPr="00D719AB">
        <w:rPr>
          <w:rFonts w:ascii="Calibri" w:hAnsi="Calibri" w:cs="Calibri"/>
          <w:b/>
        </w:rPr>
        <w:t>Full time</w:t>
      </w:r>
      <w:proofErr w:type="gramEnd"/>
      <w:r w:rsidRPr="00D719AB">
        <w:rPr>
          <w:rFonts w:ascii="Calibri" w:hAnsi="Calibri" w:cs="Calibri"/>
          <w:b/>
        </w:rPr>
        <w:t xml:space="preserve"> work </w:t>
      </w:r>
      <w:r w:rsidRPr="00D719AB">
        <w:rPr>
          <w:rFonts w:ascii="Calibri" w:hAnsi="Calibri" w:cs="Calibri"/>
        </w:rPr>
        <w:t xml:space="preserve">is, as a rule, 40 hours a week. </w:t>
      </w:r>
      <w:r w:rsidRPr="00D719AB">
        <w:rPr>
          <w:rFonts w:ascii="Calibri" w:hAnsi="Calibri" w:cs="Calibri"/>
          <w:b/>
        </w:rPr>
        <w:t>Overtime</w:t>
      </w:r>
      <w:r w:rsidRPr="00D719AB">
        <w:rPr>
          <w:rFonts w:ascii="Calibri" w:hAnsi="Calibri" w:cs="Calibri"/>
        </w:rPr>
        <w:t xml:space="preserve"> work is allowed in Montenegro in the duration of maximum 10 hours a week.    </w:t>
      </w:r>
    </w:p>
    <w:p w14:paraId="34D67651" w14:textId="77777777" w:rsidR="00FA78C0" w:rsidRPr="00D719AB" w:rsidRDefault="00FA78C0" w:rsidP="00A96F70">
      <w:pPr>
        <w:numPr>
          <w:ilvl w:val="0"/>
          <w:numId w:val="109"/>
        </w:numPr>
        <w:spacing w:after="5" w:line="268" w:lineRule="auto"/>
        <w:ind w:right="372"/>
        <w:contextualSpacing/>
        <w:jc w:val="both"/>
        <w:rPr>
          <w:rFonts w:ascii="Calibri" w:hAnsi="Calibri" w:cs="Calibri"/>
        </w:rPr>
      </w:pPr>
      <w:r w:rsidRPr="00D719AB">
        <w:rPr>
          <w:rFonts w:ascii="Calibri" w:hAnsi="Calibri" w:cs="Calibri"/>
        </w:rPr>
        <w:t xml:space="preserve">Workers are entitled to an </w:t>
      </w:r>
      <w:r w:rsidRPr="00D719AB">
        <w:rPr>
          <w:rFonts w:ascii="Calibri" w:hAnsi="Calibri" w:cs="Calibri"/>
          <w:b/>
        </w:rPr>
        <w:t>increased</w:t>
      </w:r>
      <w:r w:rsidRPr="00D719AB">
        <w:rPr>
          <w:rFonts w:ascii="Calibri" w:hAnsi="Calibri" w:cs="Calibri"/>
        </w:rPr>
        <w:t xml:space="preserve"> salary for overtime, night work and work during holidays.  </w:t>
      </w:r>
    </w:p>
    <w:p w14:paraId="2285DC9E" w14:textId="77777777" w:rsidR="00FA78C0" w:rsidRPr="00D719AB" w:rsidRDefault="00FA78C0" w:rsidP="00A96F70">
      <w:pPr>
        <w:numPr>
          <w:ilvl w:val="0"/>
          <w:numId w:val="109"/>
        </w:numPr>
        <w:spacing w:after="21" w:line="268" w:lineRule="auto"/>
        <w:ind w:right="372"/>
        <w:contextualSpacing/>
        <w:jc w:val="both"/>
        <w:rPr>
          <w:rFonts w:ascii="Calibri" w:hAnsi="Calibri" w:cs="Calibri"/>
        </w:rPr>
      </w:pPr>
      <w:r w:rsidRPr="00D719AB">
        <w:rPr>
          <w:rFonts w:ascii="Calibri" w:hAnsi="Calibri" w:cs="Calibri"/>
        </w:rPr>
        <w:t xml:space="preserve">The Law defines in detail </w:t>
      </w:r>
      <w:r w:rsidRPr="00D719AB">
        <w:rPr>
          <w:rFonts w:ascii="Calibri" w:hAnsi="Calibri" w:cs="Calibri"/>
          <w:b/>
        </w:rPr>
        <w:t>breaks</w:t>
      </w:r>
      <w:r w:rsidRPr="00D719AB">
        <w:rPr>
          <w:rFonts w:ascii="Calibri" w:hAnsi="Calibri" w:cs="Calibri"/>
        </w:rPr>
        <w:t xml:space="preserve"> from work to which workers are entitled (breaks during working hours, daily, weekly and annual leave). </w:t>
      </w:r>
    </w:p>
    <w:p w14:paraId="046D4F0D" w14:textId="77777777" w:rsidR="00FA78C0" w:rsidRPr="00D719AB" w:rsidRDefault="00FA78C0" w:rsidP="00A96F70">
      <w:pPr>
        <w:numPr>
          <w:ilvl w:val="0"/>
          <w:numId w:val="109"/>
        </w:numPr>
        <w:spacing w:after="124" w:line="268" w:lineRule="auto"/>
        <w:ind w:right="372"/>
        <w:contextualSpacing/>
        <w:jc w:val="both"/>
        <w:rPr>
          <w:rFonts w:ascii="Calibri" w:hAnsi="Calibri" w:cs="Calibri"/>
        </w:rPr>
      </w:pPr>
      <w:r w:rsidRPr="00D719AB">
        <w:rPr>
          <w:rFonts w:ascii="Calibri" w:hAnsi="Calibri" w:cs="Calibri"/>
        </w:rPr>
        <w:t xml:space="preserve">The Law envisages </w:t>
      </w:r>
      <w:r w:rsidRPr="00D719AB">
        <w:rPr>
          <w:rFonts w:ascii="Calibri" w:hAnsi="Calibri" w:cs="Calibri"/>
          <w:b/>
        </w:rPr>
        <w:t>that</w:t>
      </w:r>
      <w:r w:rsidRPr="00D719AB">
        <w:rPr>
          <w:rFonts w:ascii="Calibri" w:hAnsi="Calibri" w:cs="Calibri"/>
        </w:rPr>
        <w:t xml:space="preserve"> a worker who believes that the employer violated any of his/her employment related rights can </w:t>
      </w:r>
      <w:r w:rsidRPr="00D719AB">
        <w:rPr>
          <w:rFonts w:ascii="Calibri" w:hAnsi="Calibri" w:cs="Calibri"/>
          <w:b/>
        </w:rPr>
        <w:t>request from the employer to provide him/her with such right</w:t>
      </w:r>
      <w:r w:rsidRPr="00D719AB">
        <w:rPr>
          <w:rFonts w:ascii="Calibri" w:hAnsi="Calibri" w:cs="Calibri"/>
        </w:rPr>
        <w:t xml:space="preserve">. The employer is obliged to respond to such request within 15 days. The Law envisages </w:t>
      </w:r>
      <w:r w:rsidRPr="00D719AB">
        <w:rPr>
          <w:rFonts w:ascii="Calibri" w:hAnsi="Calibri" w:cs="Calibri"/>
        </w:rPr>
        <w:lastRenderedPageBreak/>
        <w:t xml:space="preserve">a mechanism of </w:t>
      </w:r>
      <w:r w:rsidRPr="00D719AB">
        <w:rPr>
          <w:rFonts w:ascii="Calibri" w:hAnsi="Calibri" w:cs="Calibri"/>
          <w:b/>
        </w:rPr>
        <w:t xml:space="preserve">amicable dispute resolution </w:t>
      </w:r>
      <w:r w:rsidRPr="00D719AB">
        <w:rPr>
          <w:rFonts w:ascii="Calibri" w:hAnsi="Calibri" w:cs="Calibri"/>
        </w:rPr>
        <w:t xml:space="preserve">(by the Agency for the Amicable Labor Dispute Resolution) as well as </w:t>
      </w:r>
      <w:r w:rsidRPr="00D719AB">
        <w:rPr>
          <w:rFonts w:ascii="Calibri" w:hAnsi="Calibri" w:cs="Calibri"/>
          <w:b/>
        </w:rPr>
        <w:t>lodging court suits</w:t>
      </w:r>
      <w:r w:rsidRPr="00D719AB">
        <w:rPr>
          <w:rFonts w:ascii="Calibri" w:hAnsi="Calibri" w:cs="Calibri"/>
        </w:rPr>
        <w:t xml:space="preserve">. </w:t>
      </w:r>
    </w:p>
    <w:p w14:paraId="707E5B4B" w14:textId="77777777" w:rsidR="00FA78C0" w:rsidRPr="00D719AB" w:rsidRDefault="00FA78C0" w:rsidP="00FA78C0">
      <w:pPr>
        <w:spacing w:after="124" w:line="268" w:lineRule="auto"/>
        <w:ind w:left="720" w:right="372"/>
        <w:contextualSpacing/>
        <w:jc w:val="both"/>
        <w:rPr>
          <w:rFonts w:ascii="Calibri" w:hAnsi="Calibri" w:cs="Calibri"/>
        </w:rPr>
      </w:pPr>
    </w:p>
    <w:p w14:paraId="3A814794" w14:textId="77777777" w:rsidR="00FA78C0" w:rsidRPr="00D719AB" w:rsidRDefault="00FA78C0" w:rsidP="00FA78C0">
      <w:pPr>
        <w:ind w:left="10" w:right="372"/>
        <w:rPr>
          <w:rFonts w:ascii="Calibri" w:hAnsi="Calibri" w:cs="Calibri"/>
        </w:rPr>
      </w:pPr>
      <w:r w:rsidRPr="00D719AB">
        <w:rPr>
          <w:rFonts w:ascii="Calibri" w:hAnsi="Calibri" w:cs="Calibri"/>
        </w:rPr>
        <w:t xml:space="preserve">Key provisions of the </w:t>
      </w:r>
      <w:r w:rsidRPr="00D719AB">
        <w:rPr>
          <w:rFonts w:ascii="Calibri" w:hAnsi="Calibri" w:cs="Calibri"/>
          <w:b/>
        </w:rPr>
        <w:t>legislation on occupational health and safety</w:t>
      </w:r>
      <w:r w:rsidRPr="00D719AB">
        <w:rPr>
          <w:rFonts w:ascii="Calibri" w:hAnsi="Calibri" w:cs="Calibri"/>
        </w:rPr>
        <w:t xml:space="preserve"> (OHS) in Montenegro are the following ones:  </w:t>
      </w:r>
    </w:p>
    <w:p w14:paraId="0CA3D202" w14:textId="77777777" w:rsidR="00FA78C0" w:rsidRPr="00D719AB" w:rsidRDefault="00FA78C0" w:rsidP="00A96F70">
      <w:pPr>
        <w:numPr>
          <w:ilvl w:val="0"/>
          <w:numId w:val="110"/>
        </w:numPr>
        <w:spacing w:after="26" w:line="268" w:lineRule="auto"/>
        <w:ind w:right="372"/>
        <w:jc w:val="both"/>
        <w:rPr>
          <w:rFonts w:ascii="Calibri" w:hAnsi="Calibri" w:cs="Calibri"/>
        </w:rPr>
      </w:pPr>
      <w:r w:rsidRPr="00D719AB">
        <w:rPr>
          <w:rFonts w:ascii="Calibri" w:hAnsi="Calibri" w:cs="Calibri"/>
        </w:rPr>
        <w:t xml:space="preserve">Employers are obliged to ensure protective measures by preventing, eliminating and controlling work related risks and organizing training for workers, </w:t>
      </w:r>
    </w:p>
    <w:p w14:paraId="03BC5705" w14:textId="77777777" w:rsidR="00FA78C0" w:rsidRPr="00D719AB" w:rsidRDefault="00FA78C0" w:rsidP="00A96F70">
      <w:pPr>
        <w:numPr>
          <w:ilvl w:val="0"/>
          <w:numId w:val="110"/>
        </w:numPr>
        <w:spacing w:after="26" w:line="268" w:lineRule="auto"/>
        <w:ind w:right="372"/>
        <w:jc w:val="both"/>
        <w:rPr>
          <w:rFonts w:ascii="Calibri" w:hAnsi="Calibri" w:cs="Calibri"/>
        </w:rPr>
      </w:pPr>
      <w:r w:rsidRPr="00D719AB">
        <w:rPr>
          <w:rFonts w:ascii="Calibri" w:hAnsi="Calibri" w:cs="Calibri"/>
        </w:rPr>
        <w:t xml:space="preserve">Employers are required to implement safety measures and select work and production methods that will ensure improved or higher levels of OHS, </w:t>
      </w:r>
    </w:p>
    <w:p w14:paraId="6B630872" w14:textId="77777777" w:rsidR="00FA78C0" w:rsidRPr="00D719AB" w:rsidRDefault="00FA78C0" w:rsidP="00A96F70">
      <w:pPr>
        <w:numPr>
          <w:ilvl w:val="0"/>
          <w:numId w:val="110"/>
        </w:numPr>
        <w:spacing w:after="26" w:line="268" w:lineRule="auto"/>
        <w:ind w:right="372"/>
        <w:jc w:val="both"/>
        <w:rPr>
          <w:rFonts w:ascii="Calibri" w:hAnsi="Calibri" w:cs="Calibri"/>
        </w:rPr>
      </w:pPr>
      <w:r w:rsidRPr="00D719AB">
        <w:rPr>
          <w:rFonts w:ascii="Calibri" w:hAnsi="Calibri" w:cs="Calibri"/>
        </w:rPr>
        <w:t xml:space="preserve">While assigning an employee to a position with special working conditions or with increased risk, the employer is required to </w:t>
      </w:r>
      <w:proofErr w:type="gramStart"/>
      <w:r w:rsidRPr="00D719AB">
        <w:rPr>
          <w:rFonts w:ascii="Calibri" w:hAnsi="Calibri" w:cs="Calibri"/>
        </w:rPr>
        <w:t>take</w:t>
      </w:r>
      <w:r w:rsidR="00FC15AB" w:rsidRPr="00D719AB">
        <w:rPr>
          <w:rFonts w:ascii="Calibri" w:hAnsi="Calibri" w:cs="Calibri"/>
        </w:rPr>
        <w:t xml:space="preserve"> </w:t>
      </w:r>
      <w:r w:rsidRPr="00D719AB">
        <w:rPr>
          <w:rFonts w:ascii="Calibri" w:hAnsi="Calibri" w:cs="Calibri"/>
        </w:rPr>
        <w:t>into account</w:t>
      </w:r>
      <w:proofErr w:type="gramEnd"/>
      <w:r w:rsidRPr="00D719AB">
        <w:rPr>
          <w:rFonts w:ascii="Calibri" w:hAnsi="Calibri" w:cs="Calibri"/>
        </w:rPr>
        <w:t xml:space="preserve"> the employees’ abilities, which may affect their protection and health. </w:t>
      </w:r>
    </w:p>
    <w:p w14:paraId="5147EF01" w14:textId="77777777" w:rsidR="00FA78C0" w:rsidRPr="00D719AB" w:rsidRDefault="00FA78C0" w:rsidP="00A96F70">
      <w:pPr>
        <w:numPr>
          <w:ilvl w:val="0"/>
          <w:numId w:val="110"/>
        </w:numPr>
        <w:spacing w:after="26" w:line="268" w:lineRule="auto"/>
        <w:ind w:right="372"/>
        <w:jc w:val="both"/>
        <w:rPr>
          <w:rFonts w:ascii="Calibri" w:hAnsi="Calibri" w:cs="Calibri"/>
        </w:rPr>
      </w:pPr>
      <w:r w:rsidRPr="00D719AB">
        <w:rPr>
          <w:rFonts w:ascii="Calibri" w:hAnsi="Calibri" w:cs="Calibri"/>
        </w:rPr>
        <w:t xml:space="preserve">Employers are obliged to provide employees with training for safe work at the time of employing a new employee, assigning him/her to another position, introducing new technology, introducing new or replacing work equipment, making changes in work processes and re-assigning him/her to work after absence of more than one year. </w:t>
      </w:r>
    </w:p>
    <w:p w14:paraId="4FA8E14A" w14:textId="77777777" w:rsidR="00FA78C0" w:rsidRPr="00D719AB" w:rsidRDefault="00FA78C0" w:rsidP="00A96F70">
      <w:pPr>
        <w:numPr>
          <w:ilvl w:val="0"/>
          <w:numId w:val="110"/>
        </w:numPr>
        <w:spacing w:after="26" w:line="268" w:lineRule="auto"/>
        <w:ind w:right="372"/>
        <w:jc w:val="both"/>
        <w:rPr>
          <w:rFonts w:ascii="Calibri" w:hAnsi="Calibri" w:cs="Calibri"/>
        </w:rPr>
      </w:pPr>
      <w:r w:rsidRPr="00D719AB">
        <w:rPr>
          <w:rFonts w:ascii="Calibri" w:hAnsi="Calibri" w:cs="Calibri"/>
        </w:rPr>
        <w:t xml:space="preserve">Workers must be provided with a working environment, assets for work and personal protection equipment that do not endanger the safety or health of workers and other </w:t>
      </w:r>
      <w:proofErr w:type="gramStart"/>
      <w:r w:rsidRPr="00D719AB">
        <w:rPr>
          <w:rFonts w:ascii="Calibri" w:hAnsi="Calibri" w:cs="Calibri"/>
        </w:rPr>
        <w:t>persons</w:t>
      </w:r>
      <w:proofErr w:type="gramEnd"/>
      <w:r w:rsidRPr="00D719AB">
        <w:rPr>
          <w:rFonts w:ascii="Calibri" w:hAnsi="Calibri" w:cs="Calibri"/>
        </w:rPr>
        <w:t xml:space="preserve">,  </w:t>
      </w:r>
    </w:p>
    <w:p w14:paraId="1CD7AB40" w14:textId="77777777" w:rsidR="00FA78C0" w:rsidRPr="00D719AB" w:rsidRDefault="00FA78C0" w:rsidP="00A96F70">
      <w:pPr>
        <w:numPr>
          <w:ilvl w:val="0"/>
          <w:numId w:val="110"/>
        </w:numPr>
        <w:spacing w:after="124" w:line="268" w:lineRule="auto"/>
        <w:ind w:right="372"/>
        <w:jc w:val="both"/>
        <w:rPr>
          <w:rFonts w:ascii="Calibri" w:hAnsi="Calibri" w:cs="Calibri"/>
        </w:rPr>
      </w:pPr>
      <w:r w:rsidRPr="00D719AB">
        <w:rPr>
          <w:rFonts w:ascii="Calibri" w:hAnsi="Calibri" w:cs="Calibri"/>
        </w:rPr>
        <w:t xml:space="preserve">Workers must use personal protection equipment and comply with other instructions related to safety at work.  </w:t>
      </w:r>
    </w:p>
    <w:p w14:paraId="18D18826" w14:textId="77777777" w:rsidR="00FA78C0" w:rsidRPr="00D719AB" w:rsidRDefault="00813D0D" w:rsidP="00813D0D">
      <w:pPr>
        <w:pStyle w:val="Heading2"/>
        <w:rPr>
          <w:rFonts w:ascii="Calibri" w:hAnsi="Calibri" w:cs="Calibri"/>
          <w:b/>
          <w:bCs/>
          <w:sz w:val="22"/>
          <w:szCs w:val="22"/>
        </w:rPr>
      </w:pPr>
      <w:bookmarkStart w:id="39" w:name="_Toc215836447"/>
      <w:r w:rsidRPr="00D719AB">
        <w:rPr>
          <w:rFonts w:ascii="Calibri" w:hAnsi="Calibri" w:cs="Calibri"/>
          <w:b/>
          <w:bCs/>
          <w:sz w:val="22"/>
          <w:szCs w:val="22"/>
        </w:rPr>
        <w:t>3.</w:t>
      </w:r>
      <w:r w:rsidR="002A71F6" w:rsidRPr="00D719AB">
        <w:rPr>
          <w:rFonts w:ascii="Calibri" w:hAnsi="Calibri" w:cs="Calibri"/>
          <w:b/>
          <w:bCs/>
          <w:sz w:val="22"/>
          <w:szCs w:val="22"/>
        </w:rPr>
        <w:t>5.1</w:t>
      </w:r>
      <w:r w:rsidRPr="00D719AB">
        <w:rPr>
          <w:rFonts w:ascii="Calibri" w:hAnsi="Calibri" w:cs="Calibri"/>
          <w:b/>
          <w:bCs/>
          <w:sz w:val="22"/>
          <w:szCs w:val="22"/>
        </w:rPr>
        <w:t xml:space="preserve"> </w:t>
      </w:r>
      <w:r w:rsidR="00FA78C0" w:rsidRPr="00D719AB">
        <w:rPr>
          <w:rFonts w:ascii="Calibri" w:hAnsi="Calibri" w:cs="Calibri"/>
          <w:b/>
          <w:bCs/>
          <w:sz w:val="22"/>
          <w:szCs w:val="22"/>
        </w:rPr>
        <w:t>Other Relevant Social and Labor Legislation in Montenegro</w:t>
      </w:r>
      <w:bookmarkEnd w:id="39"/>
    </w:p>
    <w:p w14:paraId="3960E1BD" w14:textId="77777777" w:rsidR="00FA78C0" w:rsidRPr="00D719AB" w:rsidRDefault="00FA78C0" w:rsidP="00FA78C0">
      <w:pPr>
        <w:jc w:val="both"/>
        <w:rPr>
          <w:rFonts w:ascii="Calibri" w:hAnsi="Calibri" w:cs="Calibri"/>
          <w:b/>
          <w:i/>
          <w:color w:val="501549" w:themeColor="accent5" w:themeShade="80"/>
        </w:rPr>
      </w:pPr>
      <w:r w:rsidRPr="00D719AB">
        <w:rPr>
          <w:rFonts w:ascii="Calibri" w:hAnsi="Calibri" w:cs="Calibri"/>
          <w:b/>
          <w:i/>
        </w:rPr>
        <w:t xml:space="preserve"> </w:t>
      </w:r>
      <w:r w:rsidRPr="00D719AB">
        <w:rPr>
          <w:rFonts w:ascii="Calibri" w:hAnsi="Calibri" w:cs="Calibri"/>
          <w:b/>
        </w:rPr>
        <w:t>Law on Prohibition of Discrimination</w:t>
      </w:r>
      <w:r w:rsidRPr="00D719AB">
        <w:rPr>
          <w:rFonts w:ascii="Calibri" w:hAnsi="Calibri" w:cs="Calibri"/>
          <w:b/>
          <w:i/>
        </w:rPr>
        <w:t xml:space="preserve"> </w:t>
      </w:r>
      <w:r w:rsidRPr="00D719AB">
        <w:rPr>
          <w:rFonts w:ascii="Calibri" w:hAnsi="Calibri" w:cs="Calibri"/>
          <w:i/>
        </w:rPr>
        <w:t>(</w:t>
      </w:r>
      <w:r w:rsidRPr="00D719AB">
        <w:rPr>
          <w:rFonts w:ascii="Calibri" w:hAnsi="Calibri" w:cs="Calibri"/>
        </w:rPr>
        <w:t>Official Gazette of Montenegro, No. 46/2010, 40/2011, 18/2014, and 42/2017), prohibits direct and indirect discrimination based on gender, ethnicity, religion, disability, age, sexual orientation, and other personal characteristics.</w:t>
      </w:r>
    </w:p>
    <w:p w14:paraId="54C0D185" w14:textId="77777777" w:rsidR="00FA78C0" w:rsidRPr="00D719AB" w:rsidRDefault="00FA78C0" w:rsidP="00FA78C0">
      <w:pPr>
        <w:jc w:val="both"/>
        <w:rPr>
          <w:rFonts w:ascii="Calibri" w:hAnsi="Calibri" w:cs="Calibri"/>
        </w:rPr>
      </w:pPr>
      <w:r w:rsidRPr="00D719AB">
        <w:rPr>
          <w:rFonts w:ascii="Calibri" w:hAnsi="Calibri" w:cs="Calibri"/>
          <w:b/>
        </w:rPr>
        <w:t>Law on Expropriation</w:t>
      </w:r>
      <w:r w:rsidRPr="00D719AB">
        <w:rPr>
          <w:rFonts w:ascii="Calibri" w:hAnsi="Calibri" w:cs="Calibri"/>
        </w:rPr>
        <w:t xml:space="preserve"> (Official Gazette of Montenegro, No. 53/2025 (amendments and supplements)) regulates the procedure for expropriation or restriction of property rights in the public interest, including compensation and protection of ownership rights.</w:t>
      </w:r>
    </w:p>
    <w:p w14:paraId="0432CE8F" w14:textId="77777777" w:rsidR="00FA78C0" w:rsidRPr="00D719AB" w:rsidRDefault="00FA78C0" w:rsidP="00FA78C0">
      <w:pPr>
        <w:jc w:val="both"/>
        <w:rPr>
          <w:rFonts w:ascii="Calibri" w:hAnsi="Calibri" w:cs="Calibri"/>
        </w:rPr>
      </w:pPr>
      <w:r w:rsidRPr="00D719AB">
        <w:rPr>
          <w:rFonts w:ascii="Calibri" w:hAnsi="Calibri" w:cs="Calibri"/>
          <w:b/>
        </w:rPr>
        <w:t>Law on Social and Child Protection</w:t>
      </w:r>
      <w:r w:rsidRPr="00D719AB">
        <w:rPr>
          <w:rFonts w:ascii="Calibri" w:hAnsi="Calibri" w:cs="Calibri"/>
        </w:rPr>
        <w:t xml:space="preserve"> (Official Gazette of Montenegro, Nos. 27/2013, 1/2015, 42/2015, 47/2015, 56/2016, 66/2016, 1/2017, 31/2017, 42/2017, 50/2017, 59/2021, 145/2021, 3/2023, 48/2024, 33/2025), regulates the system of social and child protection, forms of social assistance, and rights of vulnerable groups including children, persons with disabilities, and the elderly.</w:t>
      </w:r>
    </w:p>
    <w:p w14:paraId="2C2B055D" w14:textId="77777777" w:rsidR="00FA78C0" w:rsidRPr="00D719AB" w:rsidRDefault="00FA78C0" w:rsidP="00FA78C0">
      <w:pPr>
        <w:jc w:val="both"/>
        <w:rPr>
          <w:rFonts w:ascii="Calibri" w:hAnsi="Calibri" w:cs="Calibri"/>
        </w:rPr>
      </w:pPr>
      <w:r w:rsidRPr="00D719AB">
        <w:rPr>
          <w:rFonts w:ascii="Calibri" w:hAnsi="Calibri" w:cs="Calibri"/>
          <w:b/>
        </w:rPr>
        <w:t>Law on Labor Inspection</w:t>
      </w:r>
      <w:r w:rsidRPr="00D719AB">
        <w:rPr>
          <w:rFonts w:ascii="Calibri" w:hAnsi="Calibri" w:cs="Calibri"/>
        </w:rPr>
        <w:t xml:space="preserve"> (Official Gazette of Montenegro, No. 69/2003), establishes the competencies and powers of labor inspectors, inspection procedures, and penalties for violations of </w:t>
      </w:r>
      <w:proofErr w:type="spellStart"/>
      <w:r w:rsidRPr="00D719AB">
        <w:rPr>
          <w:rFonts w:ascii="Calibri" w:hAnsi="Calibri" w:cs="Calibri"/>
        </w:rPr>
        <w:t>labour</w:t>
      </w:r>
      <w:proofErr w:type="spellEnd"/>
      <w:r w:rsidRPr="00D719AB">
        <w:rPr>
          <w:rFonts w:ascii="Calibri" w:hAnsi="Calibri" w:cs="Calibri"/>
        </w:rPr>
        <w:t xml:space="preserve"> laws.</w:t>
      </w:r>
    </w:p>
    <w:p w14:paraId="09798A38" w14:textId="77777777" w:rsidR="00FA78C0" w:rsidRPr="00D719AB" w:rsidRDefault="00FA78C0" w:rsidP="00FA78C0">
      <w:pPr>
        <w:jc w:val="both"/>
        <w:rPr>
          <w:rFonts w:ascii="Calibri" w:hAnsi="Calibri" w:cs="Calibri"/>
        </w:rPr>
      </w:pPr>
      <w:r w:rsidRPr="00D719AB">
        <w:rPr>
          <w:rFonts w:ascii="Calibri" w:hAnsi="Calibri" w:cs="Calibri"/>
          <w:b/>
        </w:rPr>
        <w:t>Law on Prohibition of Harassment at Work (Mobility / Mobbing)</w:t>
      </w:r>
      <w:r w:rsidRPr="00D719AB">
        <w:rPr>
          <w:rFonts w:ascii="Calibri" w:hAnsi="Calibri" w:cs="Calibri"/>
        </w:rPr>
        <w:t xml:space="preserve"> (Official Gazette of Montenegro, No. 30/2012 and 16/2021) prohibits workplace harassment and defines mechanisms for protection of employees from psychological abuse, harassment, or other forms of intimidation at work.</w:t>
      </w:r>
    </w:p>
    <w:p w14:paraId="16B83A1F" w14:textId="77777777" w:rsidR="00FA78C0" w:rsidRPr="00D719AB" w:rsidRDefault="00FA78C0" w:rsidP="00FA78C0">
      <w:pPr>
        <w:jc w:val="both"/>
        <w:rPr>
          <w:rFonts w:ascii="Calibri" w:hAnsi="Calibri" w:cs="Calibri"/>
        </w:rPr>
      </w:pPr>
      <w:r w:rsidRPr="00D719AB">
        <w:rPr>
          <w:rFonts w:ascii="Calibri" w:hAnsi="Calibri" w:cs="Calibri"/>
          <w:b/>
        </w:rPr>
        <w:t>Law on Gender Equality</w:t>
      </w:r>
      <w:r w:rsidRPr="00D719AB">
        <w:rPr>
          <w:rFonts w:ascii="Calibri" w:hAnsi="Calibri" w:cs="Calibri"/>
        </w:rPr>
        <w:t xml:space="preserve"> (Official Gazette of Montenegro, No. 76/2021), regulates policies on gender equality, equal access to opportunities, and measures for promoting the equal participation of women and men in all areas of social life.</w:t>
      </w:r>
    </w:p>
    <w:p w14:paraId="349A7E72" w14:textId="77777777" w:rsidR="00FA78C0" w:rsidRPr="00D719AB" w:rsidRDefault="00FA78C0" w:rsidP="00FA78C0">
      <w:pPr>
        <w:jc w:val="both"/>
        <w:rPr>
          <w:rFonts w:ascii="Calibri" w:hAnsi="Calibri" w:cs="Calibri"/>
        </w:rPr>
      </w:pPr>
      <w:r w:rsidRPr="00D719AB">
        <w:rPr>
          <w:rFonts w:ascii="Calibri" w:hAnsi="Calibri" w:cs="Calibri"/>
          <w:b/>
        </w:rPr>
        <w:lastRenderedPageBreak/>
        <w:t xml:space="preserve">Constitution of Montenegro </w:t>
      </w:r>
      <w:r w:rsidRPr="00D719AB">
        <w:rPr>
          <w:rFonts w:ascii="Calibri" w:hAnsi="Calibri" w:cs="Calibri"/>
        </w:rPr>
        <w:t>(Official Gazette of Montenegro, Nos. 1/2007 and 38/2013)- the highest legal act guaranteeing fundamental human rights and freedoms, including the right to life, health, work, property, and equality before the law.</w:t>
      </w:r>
    </w:p>
    <w:p w14:paraId="25F1A452" w14:textId="77777777" w:rsidR="00FA78C0" w:rsidRPr="00D719AB" w:rsidRDefault="00813D0D" w:rsidP="00813D0D">
      <w:pPr>
        <w:pStyle w:val="Heading2"/>
        <w:rPr>
          <w:rFonts w:ascii="Calibri" w:hAnsi="Calibri" w:cs="Calibri"/>
          <w:b/>
          <w:bCs/>
          <w:sz w:val="22"/>
          <w:szCs w:val="22"/>
        </w:rPr>
      </w:pPr>
      <w:bookmarkStart w:id="40" w:name="_Toc215836448"/>
      <w:r w:rsidRPr="00D719AB">
        <w:rPr>
          <w:rFonts w:ascii="Calibri" w:hAnsi="Calibri" w:cs="Calibri"/>
          <w:b/>
          <w:bCs/>
          <w:sz w:val="22"/>
          <w:szCs w:val="22"/>
        </w:rPr>
        <w:t>3.</w:t>
      </w:r>
      <w:r w:rsidR="002A71F6" w:rsidRPr="00D719AB">
        <w:rPr>
          <w:rFonts w:ascii="Calibri" w:hAnsi="Calibri" w:cs="Calibri"/>
          <w:b/>
          <w:bCs/>
          <w:sz w:val="22"/>
          <w:szCs w:val="22"/>
        </w:rPr>
        <w:t>5.2</w:t>
      </w:r>
      <w:r w:rsidRPr="00D719AB">
        <w:rPr>
          <w:rFonts w:ascii="Calibri" w:hAnsi="Calibri" w:cs="Calibri"/>
          <w:b/>
          <w:bCs/>
          <w:sz w:val="22"/>
          <w:szCs w:val="22"/>
        </w:rPr>
        <w:t xml:space="preserve"> </w:t>
      </w:r>
      <w:r w:rsidR="00FA78C0" w:rsidRPr="00D719AB">
        <w:rPr>
          <w:rFonts w:ascii="Calibri" w:hAnsi="Calibri" w:cs="Calibri"/>
          <w:b/>
          <w:bCs/>
          <w:sz w:val="22"/>
          <w:szCs w:val="22"/>
        </w:rPr>
        <w:t>Grievance Management (Complaints and Appeals Mechanism)</w:t>
      </w:r>
      <w:bookmarkEnd w:id="40"/>
    </w:p>
    <w:p w14:paraId="4239AD83" w14:textId="77777777" w:rsidR="00FA78C0" w:rsidRPr="00D719AB" w:rsidRDefault="00FA78C0" w:rsidP="00FA78C0">
      <w:pPr>
        <w:jc w:val="both"/>
        <w:rPr>
          <w:rFonts w:ascii="Calibri" w:hAnsi="Calibri" w:cs="Calibri"/>
        </w:rPr>
      </w:pPr>
      <w:r w:rsidRPr="00D719AB">
        <w:rPr>
          <w:rFonts w:ascii="Calibri" w:hAnsi="Calibri" w:cs="Calibri"/>
        </w:rPr>
        <w:t>Grievance management refers to the systematic process for receiving, reviewing, and resolving complaints or grievances raised by employees, citizens, or other stakeholders. Its purpose is to ensure timely, transparent, and fair resolution of issues arising during project implementation or organizational activities, thus preventing conflicts and fostering trust and accountability.</w:t>
      </w:r>
    </w:p>
    <w:p w14:paraId="39C25E9F" w14:textId="77777777" w:rsidR="00FA78C0" w:rsidRPr="00D719AB" w:rsidRDefault="00FA78C0" w:rsidP="00FA78C0">
      <w:pPr>
        <w:jc w:val="both"/>
        <w:rPr>
          <w:rFonts w:ascii="Calibri" w:hAnsi="Calibri" w:cs="Calibri"/>
        </w:rPr>
      </w:pPr>
      <w:r w:rsidRPr="00D719AB">
        <w:rPr>
          <w:rFonts w:ascii="Calibri" w:hAnsi="Calibri" w:cs="Calibri"/>
        </w:rPr>
        <w:t>In Montenegro, there is no single law specifically regulating grievance mechanisms, but the legal basis is provided through several acts, including:</w:t>
      </w:r>
    </w:p>
    <w:p w14:paraId="70B4C00B" w14:textId="77777777" w:rsidR="00FA78C0" w:rsidRPr="00D719AB" w:rsidRDefault="00FA78C0" w:rsidP="00A96F70">
      <w:pPr>
        <w:pStyle w:val="ListParagraph"/>
        <w:numPr>
          <w:ilvl w:val="0"/>
          <w:numId w:val="111"/>
        </w:numPr>
        <w:jc w:val="both"/>
        <w:rPr>
          <w:rFonts w:ascii="Calibri" w:hAnsi="Calibri" w:cs="Calibri"/>
        </w:rPr>
      </w:pPr>
      <w:r w:rsidRPr="00D719AB">
        <w:rPr>
          <w:rFonts w:ascii="Calibri" w:hAnsi="Calibri" w:cs="Calibri"/>
        </w:rPr>
        <w:t>Labor Law (Official Gazette of Montenegro, Nos. 74/2019, 8/2021, 59/2021, 68/2021, and 145/2021)</w:t>
      </w:r>
    </w:p>
    <w:p w14:paraId="61384E5F" w14:textId="77777777" w:rsidR="00FA78C0" w:rsidRPr="00D719AB" w:rsidRDefault="00FA78C0" w:rsidP="00A96F70">
      <w:pPr>
        <w:pStyle w:val="ListParagraph"/>
        <w:numPr>
          <w:ilvl w:val="0"/>
          <w:numId w:val="111"/>
        </w:numPr>
        <w:jc w:val="both"/>
        <w:rPr>
          <w:rFonts w:ascii="Calibri" w:hAnsi="Calibri" w:cs="Calibri"/>
        </w:rPr>
      </w:pPr>
      <w:r w:rsidRPr="00D719AB">
        <w:rPr>
          <w:rFonts w:ascii="Calibri" w:hAnsi="Calibri" w:cs="Calibri"/>
        </w:rPr>
        <w:t>Law on Prohibition of Harassment at Work (Official Gazette of Montenegro, Nos. 30/2012 and 16/2021)</w:t>
      </w:r>
    </w:p>
    <w:p w14:paraId="48236D66" w14:textId="77777777" w:rsidR="00FA78C0" w:rsidRPr="00D719AB" w:rsidRDefault="00FA78C0" w:rsidP="00A96F70">
      <w:pPr>
        <w:pStyle w:val="ListParagraph"/>
        <w:numPr>
          <w:ilvl w:val="0"/>
          <w:numId w:val="111"/>
        </w:numPr>
        <w:jc w:val="both"/>
        <w:rPr>
          <w:rFonts w:ascii="Calibri" w:hAnsi="Calibri" w:cs="Calibri"/>
        </w:rPr>
      </w:pPr>
      <w:r w:rsidRPr="00D719AB">
        <w:rPr>
          <w:rFonts w:ascii="Calibri" w:hAnsi="Calibri" w:cs="Calibri"/>
        </w:rPr>
        <w:t>Law on Labor Inspection (Official Gazette of Montenegro, No. 69/2003)</w:t>
      </w:r>
    </w:p>
    <w:p w14:paraId="1228C88F" w14:textId="77777777" w:rsidR="00FA78C0" w:rsidRPr="00D719AB" w:rsidRDefault="00FA78C0" w:rsidP="00A96F70">
      <w:pPr>
        <w:pStyle w:val="ListParagraph"/>
        <w:numPr>
          <w:ilvl w:val="0"/>
          <w:numId w:val="111"/>
        </w:numPr>
        <w:jc w:val="both"/>
        <w:rPr>
          <w:rFonts w:ascii="Calibri" w:hAnsi="Calibri" w:cs="Calibri"/>
        </w:rPr>
      </w:pPr>
      <w:r w:rsidRPr="00D719AB">
        <w:rPr>
          <w:rFonts w:ascii="Calibri" w:hAnsi="Calibri" w:cs="Calibri"/>
        </w:rPr>
        <w:t>Law on Administrative Procedure (Official Gazette of Montenegro, Nos. 56/2014, 20/2015, 40/2016, 37/2017, and 12/2021)</w:t>
      </w:r>
    </w:p>
    <w:p w14:paraId="41A2DC02" w14:textId="77777777" w:rsidR="00FA78C0" w:rsidRPr="00D719AB" w:rsidRDefault="00FA78C0" w:rsidP="00A96F70">
      <w:pPr>
        <w:pStyle w:val="ListParagraph"/>
        <w:numPr>
          <w:ilvl w:val="0"/>
          <w:numId w:val="111"/>
        </w:numPr>
        <w:jc w:val="both"/>
        <w:rPr>
          <w:rFonts w:ascii="Calibri" w:hAnsi="Calibri" w:cs="Calibri"/>
        </w:rPr>
      </w:pPr>
      <w:r w:rsidRPr="00D719AB">
        <w:rPr>
          <w:rFonts w:ascii="Calibri" w:hAnsi="Calibri" w:cs="Calibri"/>
        </w:rPr>
        <w:t>Law on Local Self-Government (Official Gazette of Montenegro, Nos. 2/2018, 34/2019, 38/2020, 50/2021, and 92/2023)</w:t>
      </w:r>
    </w:p>
    <w:p w14:paraId="57F65378" w14:textId="77777777" w:rsidR="00FC6C39" w:rsidRPr="00D719AB" w:rsidRDefault="00FA78C0" w:rsidP="00FA78C0">
      <w:pPr>
        <w:jc w:val="both"/>
        <w:rPr>
          <w:rFonts w:ascii="Calibri" w:hAnsi="Calibri" w:cs="Calibri"/>
        </w:rPr>
      </w:pPr>
      <w:r w:rsidRPr="00D719AB">
        <w:rPr>
          <w:rFonts w:ascii="Calibri" w:hAnsi="Calibri" w:cs="Calibri"/>
        </w:rPr>
        <w:t>These acts jointly form the legal framework for establishing and implementing grievance redress mechanisms within public institutions, enterprises, and projects, ensuring the protection of rights for employees, communities, and other affected parties.</w:t>
      </w:r>
    </w:p>
    <w:p w14:paraId="1FDF0C33" w14:textId="1FECF624" w:rsidR="0039118B" w:rsidRPr="00D719AB" w:rsidRDefault="00FC6C39" w:rsidP="00FA78C0">
      <w:pPr>
        <w:jc w:val="both"/>
        <w:rPr>
          <w:rFonts w:ascii="Calibri" w:hAnsi="Calibri" w:cs="Calibri"/>
        </w:rPr>
      </w:pPr>
      <w:r w:rsidRPr="00671A33">
        <w:rPr>
          <w:rFonts w:ascii="Calibri" w:hAnsi="Calibri" w:cs="Calibri"/>
        </w:rPr>
        <w:t xml:space="preserve">Community health and safety may also be affected by workers coming from outside the area. To reduce SEA/SH risks, workers will sign Codes of Conduct, receive SEA/SH awareness training, and be required to follow strict rules of conduct when interacting with communities. All incidents will be addressed through </w:t>
      </w:r>
      <w:proofErr w:type="gramStart"/>
      <w:r w:rsidRPr="00671A33">
        <w:rPr>
          <w:rFonts w:ascii="Calibri" w:hAnsi="Calibri" w:cs="Calibri"/>
        </w:rPr>
        <w:t>a confidential</w:t>
      </w:r>
      <w:proofErr w:type="gramEnd"/>
      <w:r w:rsidRPr="00671A33">
        <w:rPr>
          <w:rFonts w:ascii="Calibri" w:hAnsi="Calibri" w:cs="Calibri"/>
        </w:rPr>
        <w:t>, survivor-centered GRM.</w:t>
      </w:r>
    </w:p>
    <w:p w14:paraId="4AE3C157" w14:textId="77777777" w:rsidR="00A81CC7" w:rsidRPr="00D719AB" w:rsidRDefault="00A81CC7" w:rsidP="004A74F8">
      <w:pPr>
        <w:pStyle w:val="Heading2"/>
        <w:rPr>
          <w:rFonts w:ascii="Calibri" w:hAnsi="Calibri" w:cs="Calibri"/>
          <w:b/>
          <w:bCs/>
          <w:sz w:val="22"/>
          <w:szCs w:val="22"/>
        </w:rPr>
      </w:pPr>
      <w:bookmarkStart w:id="41" w:name="_Toc215836449"/>
      <w:r w:rsidRPr="00D719AB">
        <w:rPr>
          <w:rFonts w:ascii="Calibri" w:hAnsi="Calibri" w:cs="Calibri"/>
          <w:b/>
          <w:bCs/>
          <w:sz w:val="22"/>
          <w:szCs w:val="22"/>
        </w:rPr>
        <w:t>3.</w:t>
      </w:r>
      <w:r w:rsidR="00B7666E" w:rsidRPr="00D719AB">
        <w:rPr>
          <w:rFonts w:ascii="Calibri" w:hAnsi="Calibri" w:cs="Calibri"/>
          <w:b/>
          <w:bCs/>
          <w:sz w:val="22"/>
          <w:szCs w:val="22"/>
        </w:rPr>
        <w:t>6</w:t>
      </w:r>
      <w:r w:rsidRPr="00D719AB">
        <w:rPr>
          <w:rFonts w:ascii="Calibri" w:hAnsi="Calibri" w:cs="Calibri"/>
          <w:b/>
          <w:bCs/>
          <w:sz w:val="22"/>
          <w:szCs w:val="22"/>
        </w:rPr>
        <w:t xml:space="preserve"> Gaps between World Bank ESF and </w:t>
      </w:r>
      <w:r w:rsidRPr="00D719AB" w:rsidDel="00436D2C">
        <w:rPr>
          <w:rFonts w:ascii="Calibri" w:hAnsi="Calibri" w:cs="Calibri"/>
          <w:b/>
          <w:bCs/>
          <w:sz w:val="22"/>
          <w:szCs w:val="22"/>
        </w:rPr>
        <w:t>National</w:t>
      </w:r>
      <w:r w:rsidRPr="00D719AB" w:rsidDel="00A81CC7">
        <w:rPr>
          <w:rFonts w:ascii="Calibri" w:hAnsi="Calibri" w:cs="Calibri"/>
          <w:b/>
          <w:bCs/>
          <w:sz w:val="22"/>
          <w:szCs w:val="22"/>
        </w:rPr>
        <w:t xml:space="preserve"> </w:t>
      </w:r>
      <w:r w:rsidRPr="00D719AB">
        <w:rPr>
          <w:rFonts w:ascii="Calibri" w:hAnsi="Calibri" w:cs="Calibri"/>
          <w:b/>
          <w:bCs/>
          <w:sz w:val="22"/>
          <w:szCs w:val="22"/>
        </w:rPr>
        <w:t>Legislation</w:t>
      </w:r>
      <w:bookmarkEnd w:id="41"/>
    </w:p>
    <w:p w14:paraId="5B22DB47" w14:textId="77777777" w:rsidR="00667CE6" w:rsidRPr="00D719AB" w:rsidRDefault="00667CE6" w:rsidP="00667CE6">
      <w:pPr>
        <w:pBdr>
          <w:top w:val="nil"/>
          <w:left w:val="nil"/>
          <w:bottom w:val="nil"/>
          <w:right w:val="nil"/>
          <w:between w:val="nil"/>
        </w:pBdr>
        <w:spacing w:line="240" w:lineRule="auto"/>
        <w:jc w:val="both"/>
        <w:rPr>
          <w:rFonts w:ascii="Calibri" w:eastAsia="Arial" w:hAnsi="Calibri" w:cs="Calibri"/>
          <w:color w:val="000000"/>
        </w:rPr>
      </w:pPr>
      <w:r w:rsidRPr="00D719AB">
        <w:rPr>
          <w:rFonts w:ascii="Calibri" w:eastAsia="Arial" w:hAnsi="Calibri" w:cs="Calibri"/>
          <w:color w:val="000000"/>
        </w:rPr>
        <w:t>The following table summarizes the compliance status between Montenegro’s national framework and the World Bank’s Environmental and Social Standards (ESS).</w:t>
      </w:r>
    </w:p>
    <w:p w14:paraId="634307D6" w14:textId="77777777" w:rsidR="00FB7F8A" w:rsidRDefault="00FB7F8A" w:rsidP="00FB7F8A">
      <w:pPr>
        <w:pBdr>
          <w:top w:val="nil"/>
          <w:left w:val="nil"/>
          <w:bottom w:val="nil"/>
          <w:right w:val="nil"/>
          <w:between w:val="nil"/>
        </w:pBdr>
        <w:spacing w:line="240" w:lineRule="auto"/>
        <w:jc w:val="both"/>
        <w:rPr>
          <w:rFonts w:ascii="Calibri" w:eastAsia="Arial" w:hAnsi="Calibri" w:cs="Calibri"/>
          <w:color w:val="000000"/>
        </w:rPr>
      </w:pPr>
    </w:p>
    <w:p w14:paraId="5B1C1471" w14:textId="77777777" w:rsidR="00445AC6" w:rsidRDefault="00445AC6" w:rsidP="00FB7F8A">
      <w:pPr>
        <w:pBdr>
          <w:top w:val="nil"/>
          <w:left w:val="nil"/>
          <w:bottom w:val="nil"/>
          <w:right w:val="nil"/>
          <w:between w:val="nil"/>
        </w:pBdr>
        <w:spacing w:line="240" w:lineRule="auto"/>
        <w:jc w:val="both"/>
        <w:rPr>
          <w:rFonts w:ascii="Calibri" w:eastAsia="Arial" w:hAnsi="Calibri" w:cs="Calibri"/>
          <w:color w:val="000000"/>
        </w:rPr>
      </w:pPr>
    </w:p>
    <w:p w14:paraId="152662F6" w14:textId="77777777" w:rsidR="00445AC6" w:rsidRDefault="00445AC6" w:rsidP="00FB7F8A">
      <w:pPr>
        <w:pBdr>
          <w:top w:val="nil"/>
          <w:left w:val="nil"/>
          <w:bottom w:val="nil"/>
          <w:right w:val="nil"/>
          <w:between w:val="nil"/>
        </w:pBdr>
        <w:spacing w:line="240" w:lineRule="auto"/>
        <w:jc w:val="both"/>
        <w:rPr>
          <w:rFonts w:ascii="Calibri" w:eastAsia="Arial" w:hAnsi="Calibri" w:cs="Calibri"/>
          <w:color w:val="000000"/>
        </w:rPr>
      </w:pPr>
    </w:p>
    <w:p w14:paraId="6A024FFF" w14:textId="77777777" w:rsidR="00445AC6" w:rsidRDefault="00445AC6" w:rsidP="00FB7F8A">
      <w:pPr>
        <w:pBdr>
          <w:top w:val="nil"/>
          <w:left w:val="nil"/>
          <w:bottom w:val="nil"/>
          <w:right w:val="nil"/>
          <w:between w:val="nil"/>
        </w:pBdr>
        <w:spacing w:line="240" w:lineRule="auto"/>
        <w:jc w:val="both"/>
        <w:rPr>
          <w:rFonts w:ascii="Calibri" w:eastAsia="Arial" w:hAnsi="Calibri" w:cs="Calibri"/>
          <w:color w:val="000000"/>
        </w:rPr>
      </w:pPr>
    </w:p>
    <w:p w14:paraId="75D24716" w14:textId="77777777" w:rsidR="00445AC6" w:rsidRDefault="00445AC6" w:rsidP="00FB7F8A">
      <w:pPr>
        <w:pBdr>
          <w:top w:val="nil"/>
          <w:left w:val="nil"/>
          <w:bottom w:val="nil"/>
          <w:right w:val="nil"/>
          <w:between w:val="nil"/>
        </w:pBdr>
        <w:spacing w:line="240" w:lineRule="auto"/>
        <w:jc w:val="both"/>
        <w:rPr>
          <w:rFonts w:ascii="Calibri" w:eastAsia="Arial" w:hAnsi="Calibri" w:cs="Calibri"/>
          <w:color w:val="000000"/>
        </w:rPr>
      </w:pPr>
    </w:p>
    <w:p w14:paraId="15E09E80" w14:textId="77777777" w:rsidR="00445AC6" w:rsidRDefault="00445AC6" w:rsidP="00FB7F8A">
      <w:pPr>
        <w:pBdr>
          <w:top w:val="nil"/>
          <w:left w:val="nil"/>
          <w:bottom w:val="nil"/>
          <w:right w:val="nil"/>
          <w:between w:val="nil"/>
        </w:pBdr>
        <w:spacing w:line="240" w:lineRule="auto"/>
        <w:jc w:val="both"/>
        <w:rPr>
          <w:rFonts w:ascii="Calibri" w:eastAsia="Arial" w:hAnsi="Calibri" w:cs="Calibri"/>
          <w:color w:val="000000"/>
        </w:rPr>
      </w:pPr>
    </w:p>
    <w:p w14:paraId="145D3CF0" w14:textId="77777777" w:rsidR="00445AC6" w:rsidRDefault="00445AC6" w:rsidP="00FB7F8A">
      <w:pPr>
        <w:pBdr>
          <w:top w:val="nil"/>
          <w:left w:val="nil"/>
          <w:bottom w:val="nil"/>
          <w:right w:val="nil"/>
          <w:between w:val="nil"/>
        </w:pBdr>
        <w:spacing w:line="240" w:lineRule="auto"/>
        <w:jc w:val="both"/>
        <w:rPr>
          <w:rFonts w:ascii="Calibri" w:eastAsia="Arial" w:hAnsi="Calibri" w:cs="Calibri"/>
          <w:color w:val="000000"/>
        </w:rPr>
      </w:pPr>
    </w:p>
    <w:p w14:paraId="4A9614AE" w14:textId="77777777" w:rsidR="00445AC6" w:rsidRPr="00D719AB" w:rsidRDefault="00445AC6" w:rsidP="00FB7F8A">
      <w:pPr>
        <w:pBdr>
          <w:top w:val="nil"/>
          <w:left w:val="nil"/>
          <w:bottom w:val="nil"/>
          <w:right w:val="nil"/>
          <w:between w:val="nil"/>
        </w:pBdr>
        <w:spacing w:line="240" w:lineRule="auto"/>
        <w:jc w:val="both"/>
        <w:rPr>
          <w:rFonts w:ascii="Calibri" w:eastAsia="Arial" w:hAnsi="Calibri" w:cs="Calibri"/>
          <w:color w:val="000000"/>
        </w:rPr>
      </w:pPr>
    </w:p>
    <w:p w14:paraId="1D907CCD" w14:textId="77777777" w:rsidR="00FB7F8A" w:rsidRPr="00D719AB" w:rsidRDefault="00FB7F8A" w:rsidP="00FB7F8A">
      <w:pPr>
        <w:pBdr>
          <w:top w:val="nil"/>
          <w:left w:val="nil"/>
          <w:bottom w:val="nil"/>
          <w:right w:val="nil"/>
          <w:between w:val="nil"/>
        </w:pBdr>
        <w:spacing w:line="240" w:lineRule="auto"/>
        <w:jc w:val="both"/>
        <w:rPr>
          <w:rFonts w:ascii="Calibri" w:eastAsia="Arial" w:hAnsi="Calibri" w:cs="Calibri"/>
          <w:bCs/>
        </w:rPr>
      </w:pPr>
      <w:r w:rsidRPr="00D719AB">
        <w:rPr>
          <w:rFonts w:ascii="Calibri" w:eastAsia="Arial" w:hAnsi="Calibri" w:cs="Calibri"/>
          <w:bCs/>
        </w:rPr>
        <w:lastRenderedPageBreak/>
        <w:t>Table: Gap Analyses of ESS and National Legislation compliance</w:t>
      </w:r>
    </w:p>
    <w:p w14:paraId="4B109911" w14:textId="77777777" w:rsidR="005F523E" w:rsidRPr="00D719AB" w:rsidRDefault="005F523E" w:rsidP="00445EAF">
      <w:pPr>
        <w:pStyle w:val="Caption"/>
        <w:keepNext/>
        <w:rPr>
          <w:rFonts w:ascii="Calibri" w:hAnsi="Calibri" w:cs="Calibri"/>
          <w:sz w:val="22"/>
          <w:szCs w:val="22"/>
        </w:rPr>
      </w:pPr>
      <w:bookmarkStart w:id="42" w:name="_Toc212411336"/>
      <w:r w:rsidRPr="00D719AB">
        <w:rPr>
          <w:rFonts w:ascii="Calibri" w:hAnsi="Calibri" w:cs="Calibri"/>
          <w:sz w:val="22"/>
          <w:szCs w:val="22"/>
        </w:rPr>
        <w:t xml:space="preserve">Table </w:t>
      </w:r>
      <w:r w:rsidRPr="00D719AB">
        <w:rPr>
          <w:rFonts w:ascii="Calibri" w:hAnsi="Calibri" w:cs="Calibri"/>
          <w:sz w:val="22"/>
          <w:szCs w:val="22"/>
        </w:rPr>
        <w:fldChar w:fldCharType="begin"/>
      </w:r>
      <w:r w:rsidRPr="00D719AB">
        <w:rPr>
          <w:rFonts w:ascii="Calibri" w:hAnsi="Calibri" w:cs="Calibri"/>
          <w:sz w:val="22"/>
          <w:szCs w:val="22"/>
        </w:rPr>
        <w:instrText xml:space="preserve"> SEQ Table \* ARABIC </w:instrText>
      </w:r>
      <w:r w:rsidRPr="00D719AB">
        <w:rPr>
          <w:rFonts w:ascii="Calibri" w:hAnsi="Calibri" w:cs="Calibri"/>
          <w:sz w:val="22"/>
          <w:szCs w:val="22"/>
        </w:rPr>
        <w:fldChar w:fldCharType="separate"/>
      </w:r>
      <w:r w:rsidR="00D92B3C" w:rsidRPr="00D719AB">
        <w:rPr>
          <w:rFonts w:ascii="Calibri" w:hAnsi="Calibri" w:cs="Calibri"/>
          <w:noProof/>
          <w:sz w:val="22"/>
          <w:szCs w:val="22"/>
        </w:rPr>
        <w:t>5</w:t>
      </w:r>
      <w:r w:rsidRPr="00D719AB">
        <w:rPr>
          <w:rFonts w:ascii="Calibri" w:hAnsi="Calibri" w:cs="Calibri"/>
          <w:sz w:val="22"/>
          <w:szCs w:val="22"/>
        </w:rPr>
        <w:fldChar w:fldCharType="end"/>
      </w:r>
      <w:r w:rsidRPr="00D719AB">
        <w:rPr>
          <w:rFonts w:ascii="Calibri" w:hAnsi="Calibri" w:cs="Calibri"/>
          <w:sz w:val="22"/>
          <w:szCs w:val="22"/>
        </w:rPr>
        <w:t xml:space="preserve"> Gap</w:t>
      </w:r>
      <w:r w:rsidR="00727823" w:rsidRPr="00D719AB">
        <w:rPr>
          <w:rFonts w:ascii="Calibri" w:hAnsi="Calibri" w:cs="Calibri"/>
          <w:sz w:val="22"/>
          <w:szCs w:val="22"/>
        </w:rPr>
        <w:t xml:space="preserve"> Analysis</w:t>
      </w:r>
      <w:bookmarkEnd w:id="42"/>
    </w:p>
    <w:tbl>
      <w:tblPr>
        <w:tblStyle w:val="GridTable3-Accent1"/>
        <w:tblW w:w="10980" w:type="dxa"/>
        <w:tblInd w:w="-895" w:type="dxa"/>
        <w:tblLook w:val="04A0" w:firstRow="1" w:lastRow="0" w:firstColumn="1" w:lastColumn="0" w:noHBand="0" w:noVBand="1"/>
      </w:tblPr>
      <w:tblGrid>
        <w:gridCol w:w="3507"/>
        <w:gridCol w:w="1784"/>
        <w:gridCol w:w="5689"/>
      </w:tblGrid>
      <w:tr w:rsidR="00FB7F8A" w:rsidRPr="00D719AB" w14:paraId="3A9CDA2E" w14:textId="77777777" w:rsidTr="00FD6E8E">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507" w:type="dxa"/>
            <w:hideMark/>
          </w:tcPr>
          <w:p w14:paraId="56CCFDC9" w14:textId="77777777" w:rsidR="00FB7F8A" w:rsidRPr="00D719AB" w:rsidRDefault="00FB7F8A">
            <w:pPr>
              <w:jc w:val="center"/>
              <w:rPr>
                <w:rFonts w:ascii="Calibri" w:eastAsia="Times New Roman" w:hAnsi="Calibri" w:cs="Calibri"/>
              </w:rPr>
            </w:pPr>
            <w:r w:rsidRPr="00D719AB">
              <w:rPr>
                <w:rFonts w:ascii="Calibri" w:eastAsia="Times New Roman" w:hAnsi="Calibri" w:cs="Calibri"/>
              </w:rPr>
              <w:t>ESS</w:t>
            </w:r>
          </w:p>
        </w:tc>
        <w:tc>
          <w:tcPr>
            <w:tcW w:w="0" w:type="auto"/>
            <w:hideMark/>
          </w:tcPr>
          <w:p w14:paraId="1130F558" w14:textId="77777777" w:rsidR="00FB7F8A" w:rsidRPr="00D719AB" w:rsidRDefault="00FB7F8A">
            <w:pPr>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rPr>
            </w:pPr>
            <w:r w:rsidRPr="00D719AB">
              <w:rPr>
                <w:rFonts w:ascii="Calibri" w:eastAsia="Times New Roman" w:hAnsi="Calibri" w:cs="Calibri"/>
              </w:rPr>
              <w:t>National Framework</w:t>
            </w:r>
          </w:p>
        </w:tc>
        <w:tc>
          <w:tcPr>
            <w:tcW w:w="5689" w:type="dxa"/>
            <w:hideMark/>
          </w:tcPr>
          <w:p w14:paraId="1E40E4F9" w14:textId="77777777" w:rsidR="00FB7F8A" w:rsidRPr="00D719AB" w:rsidRDefault="00FB7F8A">
            <w:pPr>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rPr>
            </w:pPr>
            <w:r w:rsidRPr="00D719AB">
              <w:rPr>
                <w:rFonts w:ascii="Calibri" w:eastAsia="Times New Roman" w:hAnsi="Calibri" w:cs="Calibri"/>
              </w:rPr>
              <w:t>Compliance Analysis (Gaps)</w:t>
            </w:r>
          </w:p>
        </w:tc>
      </w:tr>
      <w:tr w:rsidR="00FB7F8A" w:rsidRPr="00D719AB" w14:paraId="397AFEE4" w14:textId="77777777" w:rsidTr="00FD6E8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07" w:type="dxa"/>
            <w:hideMark/>
          </w:tcPr>
          <w:p w14:paraId="2E6AF99E" w14:textId="77777777" w:rsidR="00FB7F8A" w:rsidRPr="00D719AB" w:rsidRDefault="00FB7F8A">
            <w:pPr>
              <w:rPr>
                <w:rFonts w:ascii="Calibri" w:eastAsia="Times New Roman" w:hAnsi="Calibri" w:cs="Calibri"/>
              </w:rPr>
            </w:pPr>
            <w:r w:rsidRPr="00D719AB">
              <w:rPr>
                <w:rFonts w:ascii="Calibri" w:eastAsia="Times New Roman" w:hAnsi="Calibri" w:cs="Calibri"/>
              </w:rPr>
              <w:t>ESS1: Assessment and Management of Environmental and Social Risks and Impacts</w:t>
            </w:r>
          </w:p>
        </w:tc>
        <w:tc>
          <w:tcPr>
            <w:tcW w:w="0" w:type="auto"/>
            <w:hideMark/>
          </w:tcPr>
          <w:p w14:paraId="58F6F33F" w14:textId="77777777" w:rsidR="00FB7F8A" w:rsidRPr="00D719AB" w:rsidRDefault="00FB7F8A">
            <w:pP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rPr>
            </w:pPr>
            <w:r w:rsidRPr="00D719AB">
              <w:rPr>
                <w:rFonts w:ascii="Calibri" w:eastAsia="Times New Roman" w:hAnsi="Calibri" w:cs="Calibri"/>
              </w:rPr>
              <w:t>- Law on Environment</w:t>
            </w:r>
            <w:r w:rsidRPr="00D719AB">
              <w:rPr>
                <w:rFonts w:ascii="Calibri" w:eastAsia="Times New Roman" w:hAnsi="Calibri" w:cs="Calibri"/>
              </w:rPr>
              <w:br/>
              <w:t>- Law on EIA</w:t>
            </w:r>
            <w:r w:rsidRPr="00D719AB">
              <w:rPr>
                <w:rFonts w:ascii="Calibri" w:eastAsia="Times New Roman" w:hAnsi="Calibri" w:cs="Calibri"/>
              </w:rPr>
              <w:br/>
              <w:t>- Law on Nature Protection</w:t>
            </w:r>
            <w:r w:rsidRPr="00D719AB">
              <w:rPr>
                <w:rFonts w:ascii="Calibri" w:eastAsia="Times New Roman" w:hAnsi="Calibri" w:cs="Calibri"/>
              </w:rPr>
              <w:br/>
              <w:t>- Law on Occupational Health &amp; Safety</w:t>
            </w:r>
          </w:p>
        </w:tc>
        <w:tc>
          <w:tcPr>
            <w:tcW w:w="5689" w:type="dxa"/>
            <w:hideMark/>
          </w:tcPr>
          <w:p w14:paraId="14DE915B" w14:textId="77777777" w:rsidR="00FB7F8A" w:rsidRPr="00D719AB" w:rsidRDefault="00FB7F8A">
            <w:pP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rPr>
            </w:pPr>
            <w:r w:rsidRPr="00D719AB">
              <w:rPr>
                <w:rFonts w:ascii="Calibri" w:eastAsia="Times New Roman" w:hAnsi="Calibri" w:cs="Calibri"/>
              </w:rPr>
              <w:t>EIA legislation covers environmental assessment. Social risk assessments, cumulative impacts, and adaptive management are not required. Gaps addressed through Project ESMF, site-specific ESIAs, ESMPs, and ESCP.</w:t>
            </w:r>
          </w:p>
        </w:tc>
      </w:tr>
      <w:tr w:rsidR="00FB7F8A" w:rsidRPr="00D719AB" w14:paraId="7EDA27AA" w14:textId="77777777" w:rsidTr="00FD6E8E">
        <w:tc>
          <w:tcPr>
            <w:cnfStyle w:val="001000000000" w:firstRow="0" w:lastRow="0" w:firstColumn="1" w:lastColumn="0" w:oddVBand="0" w:evenVBand="0" w:oddHBand="0" w:evenHBand="0" w:firstRowFirstColumn="0" w:firstRowLastColumn="0" w:lastRowFirstColumn="0" w:lastRowLastColumn="0"/>
            <w:tcW w:w="3507" w:type="dxa"/>
            <w:hideMark/>
          </w:tcPr>
          <w:p w14:paraId="3E913876" w14:textId="77777777" w:rsidR="00FB7F8A" w:rsidRPr="00D719AB" w:rsidRDefault="00FB7F8A">
            <w:pPr>
              <w:rPr>
                <w:rFonts w:ascii="Calibri" w:eastAsia="Times New Roman" w:hAnsi="Calibri" w:cs="Calibri"/>
              </w:rPr>
            </w:pPr>
            <w:r w:rsidRPr="00D719AB">
              <w:rPr>
                <w:rFonts w:ascii="Calibri" w:eastAsia="Times New Roman" w:hAnsi="Calibri" w:cs="Calibri"/>
              </w:rPr>
              <w:t>ESS2: Labor and Working Conditions</w:t>
            </w:r>
          </w:p>
        </w:tc>
        <w:tc>
          <w:tcPr>
            <w:tcW w:w="0" w:type="auto"/>
            <w:hideMark/>
          </w:tcPr>
          <w:p w14:paraId="642FD338" w14:textId="77777777" w:rsidR="00FB7F8A" w:rsidRPr="00D719AB" w:rsidRDefault="00FB7F8A">
            <w:pP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rPr>
            </w:pPr>
            <w:r w:rsidRPr="00D719AB">
              <w:rPr>
                <w:rFonts w:ascii="Calibri" w:eastAsia="Times New Roman" w:hAnsi="Calibri" w:cs="Calibri"/>
              </w:rPr>
              <w:t>- Labor Law</w:t>
            </w:r>
            <w:r w:rsidRPr="00D719AB">
              <w:rPr>
                <w:rFonts w:ascii="Calibri" w:eastAsia="Times New Roman" w:hAnsi="Calibri" w:cs="Calibri"/>
              </w:rPr>
              <w:br/>
              <w:t>- Law on OHS</w:t>
            </w:r>
          </w:p>
        </w:tc>
        <w:tc>
          <w:tcPr>
            <w:tcW w:w="5689" w:type="dxa"/>
            <w:hideMark/>
          </w:tcPr>
          <w:p w14:paraId="19C6E8B5" w14:textId="77777777" w:rsidR="00FB7F8A" w:rsidRPr="00D719AB" w:rsidRDefault="00FB7F8A">
            <w:pP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rPr>
            </w:pPr>
            <w:r w:rsidRPr="00D719AB">
              <w:rPr>
                <w:rFonts w:ascii="Calibri" w:eastAsia="Times New Roman" w:hAnsi="Calibri" w:cs="Calibri"/>
              </w:rPr>
              <w:t xml:space="preserve">Core labor rights and OHS covered; no legal requirement for </w:t>
            </w:r>
            <w:proofErr w:type="gramStart"/>
            <w:r w:rsidRPr="00D719AB">
              <w:rPr>
                <w:rFonts w:ascii="Calibri" w:eastAsia="Times New Roman" w:hAnsi="Calibri" w:cs="Calibri"/>
              </w:rPr>
              <w:t>gender-balanced</w:t>
            </w:r>
            <w:proofErr w:type="gramEnd"/>
            <w:r w:rsidRPr="00D719AB">
              <w:rPr>
                <w:rFonts w:ascii="Calibri" w:eastAsia="Times New Roman" w:hAnsi="Calibri" w:cs="Calibri"/>
              </w:rPr>
              <w:t xml:space="preserve"> OHS committees, retaliation protection, or grievance mechanisms. CRFASD LMP addresses this.</w:t>
            </w:r>
          </w:p>
        </w:tc>
      </w:tr>
      <w:tr w:rsidR="00FB7F8A" w:rsidRPr="00D719AB" w14:paraId="4A84EE45" w14:textId="77777777" w:rsidTr="00FD6E8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07" w:type="dxa"/>
            <w:hideMark/>
          </w:tcPr>
          <w:p w14:paraId="1230A2A4" w14:textId="77777777" w:rsidR="00FB7F8A" w:rsidRPr="00D719AB" w:rsidRDefault="00FB7F8A">
            <w:pPr>
              <w:rPr>
                <w:rFonts w:ascii="Calibri" w:eastAsia="Times New Roman" w:hAnsi="Calibri" w:cs="Calibri"/>
              </w:rPr>
            </w:pPr>
            <w:r w:rsidRPr="00D719AB">
              <w:rPr>
                <w:rFonts w:ascii="Calibri" w:eastAsia="Times New Roman" w:hAnsi="Calibri" w:cs="Calibri"/>
              </w:rPr>
              <w:t>ESS3: Resource Efficiency &amp; Pollution Prevention</w:t>
            </w:r>
          </w:p>
        </w:tc>
        <w:tc>
          <w:tcPr>
            <w:tcW w:w="0" w:type="auto"/>
            <w:hideMark/>
          </w:tcPr>
          <w:p w14:paraId="6EDC270C" w14:textId="77777777" w:rsidR="00FB7F8A" w:rsidRPr="00D719AB" w:rsidRDefault="00FB7F8A">
            <w:pP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rPr>
            </w:pPr>
            <w:r w:rsidRPr="00D719AB">
              <w:rPr>
                <w:rFonts w:ascii="Calibri" w:eastAsia="Times New Roman" w:hAnsi="Calibri" w:cs="Calibri"/>
              </w:rPr>
              <w:t>- Law on Environment</w:t>
            </w:r>
            <w:r w:rsidRPr="00D719AB">
              <w:rPr>
                <w:rFonts w:ascii="Calibri" w:eastAsia="Times New Roman" w:hAnsi="Calibri" w:cs="Calibri"/>
              </w:rPr>
              <w:br/>
              <w:t>- Law on Air Protection</w:t>
            </w:r>
            <w:r w:rsidRPr="00D719AB">
              <w:rPr>
                <w:rFonts w:ascii="Calibri" w:eastAsia="Times New Roman" w:hAnsi="Calibri" w:cs="Calibri"/>
              </w:rPr>
              <w:br/>
              <w:t>- Law on Waste Management</w:t>
            </w:r>
            <w:r w:rsidRPr="00D719AB">
              <w:rPr>
                <w:rFonts w:ascii="Calibri" w:eastAsia="Times New Roman" w:hAnsi="Calibri" w:cs="Calibri"/>
              </w:rPr>
              <w:br/>
              <w:t>- Law on Water</w:t>
            </w:r>
            <w:r w:rsidRPr="00D719AB">
              <w:rPr>
                <w:rFonts w:ascii="Calibri" w:eastAsia="Times New Roman" w:hAnsi="Calibri" w:cs="Calibri"/>
              </w:rPr>
              <w:br/>
              <w:t>- Law on Energy Efficiency</w:t>
            </w:r>
          </w:p>
        </w:tc>
        <w:tc>
          <w:tcPr>
            <w:tcW w:w="5689" w:type="dxa"/>
            <w:hideMark/>
          </w:tcPr>
          <w:p w14:paraId="0ED2DD6A" w14:textId="77777777" w:rsidR="00FB7F8A" w:rsidRPr="00D719AB" w:rsidRDefault="00FB7F8A">
            <w:pP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rPr>
            </w:pPr>
            <w:r w:rsidRPr="00D719AB">
              <w:rPr>
                <w:rFonts w:ascii="Calibri" w:eastAsia="Times New Roman" w:hAnsi="Calibri" w:cs="Calibri"/>
              </w:rPr>
              <w:t xml:space="preserve">Aligns with EU </w:t>
            </w:r>
            <w:proofErr w:type="gramStart"/>
            <w:r w:rsidRPr="00D719AB">
              <w:rPr>
                <w:rFonts w:ascii="Calibri" w:eastAsia="Times New Roman" w:hAnsi="Calibri" w:cs="Calibri"/>
              </w:rPr>
              <w:t>directives;</w:t>
            </w:r>
            <w:proofErr w:type="gramEnd"/>
            <w:r w:rsidRPr="00D719AB">
              <w:rPr>
                <w:rFonts w:ascii="Calibri" w:eastAsia="Times New Roman" w:hAnsi="Calibri" w:cs="Calibri"/>
              </w:rPr>
              <w:t xml:space="preserve"> lacks GHG accounting and climate mitigation requirements. Enforcement gaps exist. CRFASD ESMF and ESMPs apply GIIP and EHSG.</w:t>
            </w:r>
          </w:p>
        </w:tc>
      </w:tr>
      <w:tr w:rsidR="00FB7F8A" w:rsidRPr="00D719AB" w14:paraId="32315DB5" w14:textId="77777777" w:rsidTr="00FD6E8E">
        <w:tc>
          <w:tcPr>
            <w:cnfStyle w:val="001000000000" w:firstRow="0" w:lastRow="0" w:firstColumn="1" w:lastColumn="0" w:oddVBand="0" w:evenVBand="0" w:oddHBand="0" w:evenHBand="0" w:firstRowFirstColumn="0" w:firstRowLastColumn="0" w:lastRowFirstColumn="0" w:lastRowLastColumn="0"/>
            <w:tcW w:w="3507" w:type="dxa"/>
            <w:hideMark/>
          </w:tcPr>
          <w:p w14:paraId="68B5A0D6" w14:textId="77777777" w:rsidR="00FB7F8A" w:rsidRPr="00D719AB" w:rsidRDefault="00FB7F8A">
            <w:pPr>
              <w:rPr>
                <w:rFonts w:ascii="Calibri" w:eastAsia="Times New Roman" w:hAnsi="Calibri" w:cs="Calibri"/>
              </w:rPr>
            </w:pPr>
            <w:r w:rsidRPr="00D719AB">
              <w:rPr>
                <w:rFonts w:ascii="Calibri" w:eastAsia="Times New Roman" w:hAnsi="Calibri" w:cs="Calibri"/>
              </w:rPr>
              <w:t>ESS4: Community Health &amp; Safety</w:t>
            </w:r>
          </w:p>
        </w:tc>
        <w:tc>
          <w:tcPr>
            <w:tcW w:w="0" w:type="auto"/>
            <w:hideMark/>
          </w:tcPr>
          <w:p w14:paraId="1AE80E6E" w14:textId="77777777" w:rsidR="00FB7F8A" w:rsidRPr="00D719AB" w:rsidRDefault="00FB7F8A">
            <w:pP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rPr>
            </w:pPr>
            <w:r w:rsidRPr="00D719AB">
              <w:rPr>
                <w:rFonts w:ascii="Calibri" w:eastAsia="Times New Roman" w:hAnsi="Calibri" w:cs="Calibri"/>
              </w:rPr>
              <w:t>- Law on Environment</w:t>
            </w:r>
            <w:r w:rsidRPr="00D719AB">
              <w:rPr>
                <w:rFonts w:ascii="Calibri" w:eastAsia="Times New Roman" w:hAnsi="Calibri" w:cs="Calibri"/>
              </w:rPr>
              <w:br/>
              <w:t>- Law on OHS</w:t>
            </w:r>
            <w:r w:rsidRPr="00D719AB">
              <w:rPr>
                <w:rFonts w:ascii="Calibri" w:eastAsia="Times New Roman" w:hAnsi="Calibri" w:cs="Calibri"/>
              </w:rPr>
              <w:br/>
            </w:r>
          </w:p>
        </w:tc>
        <w:tc>
          <w:tcPr>
            <w:tcW w:w="5689" w:type="dxa"/>
            <w:hideMark/>
          </w:tcPr>
          <w:p w14:paraId="537E5FE3" w14:textId="77777777" w:rsidR="00FB7F8A" w:rsidRPr="00D719AB" w:rsidRDefault="00FB7F8A">
            <w:pP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rPr>
            </w:pPr>
            <w:r w:rsidRPr="00D719AB">
              <w:rPr>
                <w:rFonts w:ascii="Calibri" w:eastAsia="Times New Roman" w:hAnsi="Calibri" w:cs="Calibri"/>
              </w:rPr>
              <w:t xml:space="preserve">Community health &amp; safety not fully covered; engagement and CHS plans not mandated. </w:t>
            </w:r>
          </w:p>
        </w:tc>
      </w:tr>
      <w:tr w:rsidR="00FB7F8A" w:rsidRPr="00D719AB" w14:paraId="5B62BFAA" w14:textId="77777777" w:rsidTr="00FD6E8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07" w:type="dxa"/>
            <w:hideMark/>
          </w:tcPr>
          <w:p w14:paraId="2AE4C538" w14:textId="77777777" w:rsidR="00FB7F8A" w:rsidRPr="00D719AB" w:rsidRDefault="00FB7F8A">
            <w:pPr>
              <w:rPr>
                <w:rFonts w:ascii="Calibri" w:eastAsia="Times New Roman" w:hAnsi="Calibri" w:cs="Calibri"/>
              </w:rPr>
            </w:pPr>
            <w:r w:rsidRPr="00D719AB">
              <w:rPr>
                <w:rFonts w:ascii="Calibri" w:eastAsia="Times New Roman" w:hAnsi="Calibri" w:cs="Calibri"/>
              </w:rPr>
              <w:t>ESS5: Land Acquisition &amp; Involuntary Resettlement</w:t>
            </w:r>
          </w:p>
        </w:tc>
        <w:tc>
          <w:tcPr>
            <w:tcW w:w="0" w:type="auto"/>
            <w:hideMark/>
          </w:tcPr>
          <w:p w14:paraId="256EAE5E" w14:textId="77777777" w:rsidR="00FB7F8A" w:rsidRPr="00D719AB" w:rsidRDefault="00FB7F8A">
            <w:pP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rPr>
            </w:pPr>
            <w:r w:rsidRPr="00D719AB">
              <w:rPr>
                <w:rFonts w:ascii="Calibri" w:eastAsia="Times New Roman" w:hAnsi="Calibri" w:cs="Calibri"/>
              </w:rPr>
              <w:t>- Law on Expropriation</w:t>
            </w:r>
          </w:p>
        </w:tc>
        <w:tc>
          <w:tcPr>
            <w:tcW w:w="5689" w:type="dxa"/>
            <w:hideMark/>
          </w:tcPr>
          <w:p w14:paraId="22240865" w14:textId="369F6719" w:rsidR="00FB7F8A" w:rsidRPr="00D719AB" w:rsidRDefault="00FB7F8A">
            <w:pP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rPr>
            </w:pPr>
            <w:r w:rsidRPr="00D719AB">
              <w:rPr>
                <w:rFonts w:ascii="Calibri" w:eastAsia="Times New Roman" w:hAnsi="Calibri" w:cs="Calibri"/>
              </w:rPr>
              <w:t>Compensation exists; broader livelihood restoration, negotiated settlements, and transaction cost coverage missing. RPF developed to ensure ESS5 compliance.</w:t>
            </w:r>
          </w:p>
        </w:tc>
      </w:tr>
      <w:tr w:rsidR="00FB7F8A" w:rsidRPr="00D719AB" w14:paraId="5DE8900D" w14:textId="77777777" w:rsidTr="00FD6E8E">
        <w:tc>
          <w:tcPr>
            <w:cnfStyle w:val="001000000000" w:firstRow="0" w:lastRow="0" w:firstColumn="1" w:lastColumn="0" w:oddVBand="0" w:evenVBand="0" w:oddHBand="0" w:evenHBand="0" w:firstRowFirstColumn="0" w:firstRowLastColumn="0" w:lastRowFirstColumn="0" w:lastRowLastColumn="0"/>
            <w:tcW w:w="3507" w:type="dxa"/>
            <w:hideMark/>
          </w:tcPr>
          <w:p w14:paraId="765FC6B4" w14:textId="77777777" w:rsidR="00FB7F8A" w:rsidRPr="00D719AB" w:rsidRDefault="00FB7F8A">
            <w:pPr>
              <w:rPr>
                <w:rFonts w:ascii="Calibri" w:eastAsia="Times New Roman" w:hAnsi="Calibri" w:cs="Calibri"/>
              </w:rPr>
            </w:pPr>
            <w:r w:rsidRPr="00D719AB">
              <w:rPr>
                <w:rFonts w:ascii="Calibri" w:eastAsia="Times New Roman" w:hAnsi="Calibri" w:cs="Calibri"/>
              </w:rPr>
              <w:t>ESS6: Biodiversity Conservation</w:t>
            </w:r>
          </w:p>
        </w:tc>
        <w:tc>
          <w:tcPr>
            <w:tcW w:w="0" w:type="auto"/>
            <w:hideMark/>
          </w:tcPr>
          <w:p w14:paraId="5356E173" w14:textId="77777777" w:rsidR="00FB7F8A" w:rsidRPr="00D719AB" w:rsidRDefault="00FB7F8A">
            <w:pP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rPr>
            </w:pPr>
            <w:r w:rsidRPr="00D719AB">
              <w:rPr>
                <w:rFonts w:ascii="Calibri" w:eastAsia="Times New Roman" w:hAnsi="Calibri" w:cs="Calibri"/>
              </w:rPr>
              <w:t>- Law on Nature Protection</w:t>
            </w:r>
            <w:r w:rsidRPr="00D719AB">
              <w:rPr>
                <w:rFonts w:ascii="Calibri" w:eastAsia="Times New Roman" w:hAnsi="Calibri" w:cs="Calibri"/>
              </w:rPr>
              <w:br/>
              <w:t>- Law on EIA</w:t>
            </w:r>
          </w:p>
        </w:tc>
        <w:tc>
          <w:tcPr>
            <w:tcW w:w="5689" w:type="dxa"/>
            <w:hideMark/>
          </w:tcPr>
          <w:p w14:paraId="4713CE92" w14:textId="77777777" w:rsidR="00FB7F8A" w:rsidRPr="00D719AB" w:rsidRDefault="00FB7F8A">
            <w:pP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rPr>
            </w:pPr>
            <w:r w:rsidRPr="00D719AB">
              <w:rPr>
                <w:rFonts w:ascii="Calibri" w:eastAsia="Times New Roman" w:hAnsi="Calibri" w:cs="Calibri"/>
              </w:rPr>
              <w:t>Biodiversity protection aligned with EU Natura 2000; BMP and ESS6 mitigation hierarchy not fully applied.</w:t>
            </w:r>
          </w:p>
        </w:tc>
      </w:tr>
      <w:tr w:rsidR="00FB7F8A" w:rsidRPr="00D719AB" w14:paraId="3933DC55" w14:textId="77777777" w:rsidTr="00FD6E8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07" w:type="dxa"/>
            <w:hideMark/>
          </w:tcPr>
          <w:p w14:paraId="3DEB3AD5" w14:textId="77777777" w:rsidR="00FB7F8A" w:rsidRPr="00D719AB" w:rsidRDefault="00FB7F8A">
            <w:pPr>
              <w:rPr>
                <w:rFonts w:ascii="Calibri" w:eastAsia="Times New Roman" w:hAnsi="Calibri" w:cs="Calibri"/>
              </w:rPr>
            </w:pPr>
            <w:r w:rsidRPr="00D719AB">
              <w:rPr>
                <w:rFonts w:ascii="Calibri" w:eastAsia="Times New Roman" w:hAnsi="Calibri" w:cs="Calibri"/>
              </w:rPr>
              <w:t>ESS7: Indigenous Peoples</w:t>
            </w:r>
          </w:p>
        </w:tc>
        <w:tc>
          <w:tcPr>
            <w:tcW w:w="0" w:type="auto"/>
            <w:hideMark/>
          </w:tcPr>
          <w:p w14:paraId="043CDDBE" w14:textId="77777777" w:rsidR="00FB7F8A" w:rsidRPr="00D719AB" w:rsidRDefault="00FB7F8A">
            <w:pP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rPr>
            </w:pPr>
            <w:r w:rsidRPr="00D719AB">
              <w:rPr>
                <w:rFonts w:ascii="Calibri" w:eastAsia="Times New Roman" w:hAnsi="Calibri" w:cs="Calibri"/>
              </w:rPr>
              <w:t>Not applicable</w:t>
            </w:r>
          </w:p>
        </w:tc>
        <w:tc>
          <w:tcPr>
            <w:tcW w:w="5689" w:type="dxa"/>
            <w:hideMark/>
          </w:tcPr>
          <w:p w14:paraId="2E1365C4" w14:textId="77777777" w:rsidR="00FB7F8A" w:rsidRPr="00D719AB" w:rsidRDefault="00FB7F8A">
            <w:pP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rPr>
            </w:pPr>
            <w:r w:rsidRPr="00D719AB">
              <w:rPr>
                <w:rFonts w:ascii="Calibri" w:eastAsia="Times New Roman" w:hAnsi="Calibri" w:cs="Calibri"/>
              </w:rPr>
              <w:t>No Indigenous Peoples in Montenegro.</w:t>
            </w:r>
          </w:p>
        </w:tc>
      </w:tr>
      <w:tr w:rsidR="00FB7F8A" w:rsidRPr="00D719AB" w14:paraId="48C6DA27" w14:textId="77777777" w:rsidTr="00FD6E8E">
        <w:tc>
          <w:tcPr>
            <w:cnfStyle w:val="001000000000" w:firstRow="0" w:lastRow="0" w:firstColumn="1" w:lastColumn="0" w:oddVBand="0" w:evenVBand="0" w:oddHBand="0" w:evenHBand="0" w:firstRowFirstColumn="0" w:firstRowLastColumn="0" w:lastRowFirstColumn="0" w:lastRowLastColumn="0"/>
            <w:tcW w:w="3507" w:type="dxa"/>
            <w:hideMark/>
          </w:tcPr>
          <w:p w14:paraId="15987156" w14:textId="77777777" w:rsidR="00FB7F8A" w:rsidRPr="00D719AB" w:rsidRDefault="00FB7F8A">
            <w:pPr>
              <w:rPr>
                <w:rFonts w:ascii="Calibri" w:eastAsia="Times New Roman" w:hAnsi="Calibri" w:cs="Calibri"/>
              </w:rPr>
            </w:pPr>
            <w:r w:rsidRPr="00D719AB">
              <w:rPr>
                <w:rFonts w:ascii="Calibri" w:eastAsia="Times New Roman" w:hAnsi="Calibri" w:cs="Calibri"/>
              </w:rPr>
              <w:t>ESS8: Cultural Heritage</w:t>
            </w:r>
          </w:p>
        </w:tc>
        <w:tc>
          <w:tcPr>
            <w:tcW w:w="0" w:type="auto"/>
            <w:hideMark/>
          </w:tcPr>
          <w:p w14:paraId="1440BC86" w14:textId="77777777" w:rsidR="00FB7F8A" w:rsidRPr="00D719AB" w:rsidRDefault="00FB7F8A">
            <w:pP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rPr>
            </w:pPr>
            <w:r w:rsidRPr="00D719AB">
              <w:rPr>
                <w:rFonts w:ascii="Calibri" w:eastAsia="Times New Roman" w:hAnsi="Calibri" w:cs="Calibri"/>
              </w:rPr>
              <w:t>- Law on Protection of Cultural Heritage</w:t>
            </w:r>
          </w:p>
        </w:tc>
        <w:tc>
          <w:tcPr>
            <w:tcW w:w="5689" w:type="dxa"/>
            <w:hideMark/>
          </w:tcPr>
          <w:p w14:paraId="128D10B6" w14:textId="77777777" w:rsidR="00FB7F8A" w:rsidRPr="00D719AB" w:rsidRDefault="00FB7F8A">
            <w:pP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rPr>
            </w:pPr>
            <w:r w:rsidRPr="00D719AB">
              <w:rPr>
                <w:rFonts w:ascii="Calibri" w:eastAsia="Times New Roman" w:hAnsi="Calibri" w:cs="Calibri"/>
              </w:rPr>
              <w:t xml:space="preserve">Strong legal </w:t>
            </w:r>
            <w:proofErr w:type="gramStart"/>
            <w:r w:rsidRPr="00D719AB">
              <w:rPr>
                <w:rFonts w:ascii="Calibri" w:eastAsia="Times New Roman" w:hAnsi="Calibri" w:cs="Calibri"/>
              </w:rPr>
              <w:t>framework;</w:t>
            </w:r>
            <w:proofErr w:type="gramEnd"/>
            <w:r w:rsidRPr="00D719AB">
              <w:rPr>
                <w:rFonts w:ascii="Calibri" w:eastAsia="Times New Roman" w:hAnsi="Calibri" w:cs="Calibri"/>
              </w:rPr>
              <w:t xml:space="preserve"> chance find procedures not always required. </w:t>
            </w:r>
          </w:p>
        </w:tc>
      </w:tr>
      <w:tr w:rsidR="00FB7F8A" w:rsidRPr="00D719AB" w14:paraId="7D94F856" w14:textId="77777777" w:rsidTr="00FD6E8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07" w:type="dxa"/>
            <w:hideMark/>
          </w:tcPr>
          <w:p w14:paraId="0FABE150" w14:textId="77777777" w:rsidR="00FB7F8A" w:rsidRPr="00D719AB" w:rsidRDefault="00FB7F8A">
            <w:pPr>
              <w:rPr>
                <w:rFonts w:ascii="Calibri" w:eastAsia="Times New Roman" w:hAnsi="Calibri" w:cs="Calibri"/>
              </w:rPr>
            </w:pPr>
            <w:r w:rsidRPr="00D719AB">
              <w:rPr>
                <w:rFonts w:ascii="Calibri" w:eastAsia="Times New Roman" w:hAnsi="Calibri" w:cs="Calibri"/>
              </w:rPr>
              <w:t>ESS9: Financial Intermediaries</w:t>
            </w:r>
          </w:p>
        </w:tc>
        <w:tc>
          <w:tcPr>
            <w:tcW w:w="0" w:type="auto"/>
            <w:hideMark/>
          </w:tcPr>
          <w:p w14:paraId="4FEF770E" w14:textId="77777777" w:rsidR="00FB7F8A" w:rsidRPr="00D719AB" w:rsidRDefault="00FB7F8A">
            <w:pP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rPr>
            </w:pPr>
            <w:r w:rsidRPr="00D719AB">
              <w:rPr>
                <w:rFonts w:ascii="Calibri" w:eastAsia="Times New Roman" w:hAnsi="Calibri" w:cs="Calibri"/>
              </w:rPr>
              <w:t>Not applicable</w:t>
            </w:r>
          </w:p>
        </w:tc>
        <w:tc>
          <w:tcPr>
            <w:tcW w:w="5689" w:type="dxa"/>
            <w:hideMark/>
          </w:tcPr>
          <w:p w14:paraId="30B72862" w14:textId="77777777" w:rsidR="00FB7F8A" w:rsidRPr="00D719AB" w:rsidRDefault="00FB7F8A">
            <w:pP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rPr>
            </w:pPr>
            <w:r w:rsidRPr="00D719AB">
              <w:rPr>
                <w:rFonts w:ascii="Calibri" w:eastAsia="Times New Roman" w:hAnsi="Calibri" w:cs="Calibri"/>
              </w:rPr>
              <w:t>Not relevant to CRFASD.</w:t>
            </w:r>
          </w:p>
        </w:tc>
      </w:tr>
      <w:tr w:rsidR="00FB7F8A" w:rsidRPr="00D719AB" w14:paraId="6178983A" w14:textId="77777777" w:rsidTr="00FD6E8E">
        <w:tc>
          <w:tcPr>
            <w:cnfStyle w:val="001000000000" w:firstRow="0" w:lastRow="0" w:firstColumn="1" w:lastColumn="0" w:oddVBand="0" w:evenVBand="0" w:oddHBand="0" w:evenHBand="0" w:firstRowFirstColumn="0" w:firstRowLastColumn="0" w:lastRowFirstColumn="0" w:lastRowLastColumn="0"/>
            <w:tcW w:w="3507" w:type="dxa"/>
            <w:hideMark/>
          </w:tcPr>
          <w:p w14:paraId="5707F90C" w14:textId="77777777" w:rsidR="00FB7F8A" w:rsidRPr="00D719AB" w:rsidRDefault="00FB7F8A">
            <w:pPr>
              <w:rPr>
                <w:rFonts w:ascii="Calibri" w:eastAsia="Times New Roman" w:hAnsi="Calibri" w:cs="Calibri"/>
              </w:rPr>
            </w:pPr>
            <w:r w:rsidRPr="00D719AB">
              <w:rPr>
                <w:rFonts w:ascii="Calibri" w:eastAsia="Times New Roman" w:hAnsi="Calibri" w:cs="Calibri"/>
              </w:rPr>
              <w:t>ESS10: Stakeholder Engagement &amp; Information Disclosure</w:t>
            </w:r>
          </w:p>
        </w:tc>
        <w:tc>
          <w:tcPr>
            <w:tcW w:w="0" w:type="auto"/>
            <w:hideMark/>
          </w:tcPr>
          <w:p w14:paraId="67EA1A4C" w14:textId="77777777" w:rsidR="00FB7F8A" w:rsidRPr="00D719AB" w:rsidRDefault="00FB7F8A">
            <w:pP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rPr>
            </w:pPr>
            <w:r w:rsidRPr="00D719AB">
              <w:rPr>
                <w:rFonts w:ascii="Calibri" w:eastAsia="Times New Roman" w:hAnsi="Calibri" w:cs="Calibri"/>
              </w:rPr>
              <w:t>- Law on Environment</w:t>
            </w:r>
            <w:r w:rsidRPr="00D719AB">
              <w:rPr>
                <w:rFonts w:ascii="Calibri" w:eastAsia="Times New Roman" w:hAnsi="Calibri" w:cs="Calibri"/>
              </w:rPr>
              <w:br/>
              <w:t>- Law on Free Access to Information</w:t>
            </w:r>
            <w:r w:rsidRPr="00D719AB">
              <w:rPr>
                <w:rFonts w:ascii="Calibri" w:eastAsia="Times New Roman" w:hAnsi="Calibri" w:cs="Calibri"/>
              </w:rPr>
              <w:br/>
              <w:t>- Law on Personal Data Protection</w:t>
            </w:r>
          </w:p>
        </w:tc>
        <w:tc>
          <w:tcPr>
            <w:tcW w:w="5689" w:type="dxa"/>
            <w:hideMark/>
          </w:tcPr>
          <w:p w14:paraId="1AFFC6C1" w14:textId="77777777" w:rsidR="00FB7F8A" w:rsidRPr="00D719AB" w:rsidRDefault="00FB7F8A">
            <w:pP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rPr>
            </w:pPr>
            <w:r w:rsidRPr="00D719AB">
              <w:rPr>
                <w:rFonts w:ascii="Calibri" w:eastAsia="Times New Roman" w:hAnsi="Calibri" w:cs="Calibri"/>
              </w:rPr>
              <w:t xml:space="preserve">Public consultation required; formal SEP and engagement with vulnerable groups not mandated. </w:t>
            </w:r>
          </w:p>
        </w:tc>
      </w:tr>
    </w:tbl>
    <w:p w14:paraId="6A74D929" w14:textId="7AA43DDC" w:rsidR="00667CE6" w:rsidRPr="00D719AB" w:rsidRDefault="00667CE6" w:rsidP="00667CE6">
      <w:pPr>
        <w:autoSpaceDE w:val="0"/>
        <w:autoSpaceDN w:val="0"/>
        <w:adjustRightInd w:val="0"/>
        <w:spacing w:after="0" w:line="240" w:lineRule="auto"/>
        <w:rPr>
          <w:rFonts w:ascii="Calibri" w:hAnsi="Calibri" w:cs="Calibri"/>
          <w:kern w:val="0"/>
        </w:rPr>
      </w:pPr>
      <w:r w:rsidRPr="00D719AB">
        <w:rPr>
          <w:rFonts w:ascii="Calibri" w:hAnsi="Calibri" w:cs="Calibri"/>
          <w:kern w:val="0"/>
        </w:rPr>
        <w:lastRenderedPageBreak/>
        <w:t>There are some gaps between existing laws of the country and WB ESSs. Gaps between Government of Montenegro laws including policies related to environmental and social risk management and suggested gap filing measures are given in Table 5</w:t>
      </w:r>
      <w:r w:rsidR="00445AC6">
        <w:rPr>
          <w:rFonts w:ascii="Calibri" w:hAnsi="Calibri" w:cs="Calibri"/>
          <w:kern w:val="0"/>
        </w:rPr>
        <w:t>.</w:t>
      </w:r>
    </w:p>
    <w:p w14:paraId="1FBBEFE9" w14:textId="77777777" w:rsidR="00667CE6" w:rsidRPr="00D719AB" w:rsidRDefault="00667CE6" w:rsidP="00667CE6">
      <w:pPr>
        <w:autoSpaceDE w:val="0"/>
        <w:autoSpaceDN w:val="0"/>
        <w:adjustRightInd w:val="0"/>
        <w:spacing w:after="0" w:line="240" w:lineRule="auto"/>
        <w:rPr>
          <w:rFonts w:ascii="Calibri" w:hAnsi="Calibri" w:cs="Calibri"/>
          <w:kern w:val="0"/>
        </w:rPr>
      </w:pPr>
    </w:p>
    <w:p w14:paraId="07EF7459" w14:textId="1A121B5C" w:rsidR="00667CE6" w:rsidRPr="00D719AB" w:rsidRDefault="00667CE6" w:rsidP="00667CE6">
      <w:pPr>
        <w:pBdr>
          <w:top w:val="nil"/>
          <w:left w:val="nil"/>
          <w:bottom w:val="nil"/>
          <w:right w:val="nil"/>
          <w:between w:val="nil"/>
        </w:pBdr>
        <w:spacing w:line="240" w:lineRule="auto"/>
        <w:jc w:val="both"/>
        <w:rPr>
          <w:rFonts w:ascii="Calibri" w:eastAsia="Arial" w:hAnsi="Calibri" w:cs="Calibri"/>
          <w:color w:val="000000"/>
        </w:rPr>
      </w:pPr>
      <w:r w:rsidRPr="00D719AB">
        <w:rPr>
          <w:rFonts w:ascii="Calibri" w:eastAsia="Arial" w:hAnsi="Calibri" w:cs="Calibri"/>
          <w:color w:val="000000"/>
        </w:rPr>
        <w:t>A comprehensive review of Montenegro’s legal and institutional frameworks was conducted during the preparation of this Environmental and Social Management Framework (ESMF). The review concluded that Montenegro’s environmental regulations generally align with the World Bank Environmental and Social Framework (ESF), particularly because of the country’s ongoing harmonization with EU directives. However, some important differences and gaps remain. These relate mainly to social risk assessment, advanced labor protections, biodiversity management planning, and formalized, proactive stakeholder engagement—all of which are addressed through the ESF and the CRFASD’s environmental and social instruments.</w:t>
      </w:r>
    </w:p>
    <w:p w14:paraId="5BB16475" w14:textId="77777777" w:rsidR="00445AC6" w:rsidRDefault="00445AC6" w:rsidP="00FD6E8E">
      <w:pPr>
        <w:pStyle w:val="Heading2"/>
        <w:rPr>
          <w:rFonts w:ascii="Calibri" w:hAnsi="Calibri" w:cs="Calibri"/>
          <w:b/>
          <w:bCs/>
          <w:sz w:val="22"/>
          <w:szCs w:val="22"/>
        </w:rPr>
      </w:pPr>
      <w:bookmarkStart w:id="43" w:name="_Toc215836450"/>
    </w:p>
    <w:p w14:paraId="29B74EE0" w14:textId="09E61B49" w:rsidR="00FD6E8E" w:rsidRPr="00D719AB" w:rsidRDefault="00FD6E8E" w:rsidP="00FD6E8E">
      <w:pPr>
        <w:pStyle w:val="Heading2"/>
        <w:rPr>
          <w:rFonts w:ascii="Calibri" w:hAnsi="Calibri" w:cs="Calibri"/>
          <w:b/>
          <w:bCs/>
          <w:sz w:val="22"/>
          <w:szCs w:val="22"/>
        </w:rPr>
      </w:pPr>
      <w:r w:rsidRPr="00D719AB">
        <w:rPr>
          <w:rFonts w:ascii="Calibri" w:hAnsi="Calibri" w:cs="Calibri"/>
          <w:b/>
          <w:bCs/>
          <w:sz w:val="22"/>
          <w:szCs w:val="22"/>
        </w:rPr>
        <w:t>3.7 World Bank Environmental and Social Framework</w:t>
      </w:r>
      <w:bookmarkEnd w:id="43"/>
      <w:r w:rsidRPr="00D719AB">
        <w:rPr>
          <w:rFonts w:ascii="Calibri" w:hAnsi="Calibri" w:cs="Calibri"/>
          <w:b/>
          <w:bCs/>
          <w:sz w:val="22"/>
          <w:szCs w:val="22"/>
        </w:rPr>
        <w:t xml:space="preserve"> </w:t>
      </w:r>
    </w:p>
    <w:p w14:paraId="7859AFAD" w14:textId="3F67CB66" w:rsidR="00FB7F8A" w:rsidRPr="00D719AB" w:rsidRDefault="00FD6E8E" w:rsidP="00F006FA">
      <w:pPr>
        <w:autoSpaceDE w:val="0"/>
        <w:autoSpaceDN w:val="0"/>
        <w:adjustRightInd w:val="0"/>
        <w:spacing w:after="0" w:line="240" w:lineRule="auto"/>
        <w:jc w:val="both"/>
        <w:rPr>
          <w:rFonts w:ascii="Calibri" w:hAnsi="Calibri" w:cs="Calibri"/>
          <w:kern w:val="0"/>
        </w:rPr>
        <w:sectPr w:rsidR="00FB7F8A" w:rsidRPr="00D719AB" w:rsidSect="005C3F0B">
          <w:pgSz w:w="12240" w:h="15840"/>
          <w:pgMar w:top="1440" w:right="1440" w:bottom="1440" w:left="1440" w:header="720" w:footer="720" w:gutter="0"/>
          <w:cols w:space="720"/>
          <w:docGrid w:linePitch="360"/>
        </w:sectPr>
      </w:pPr>
      <w:r w:rsidRPr="00D719AB">
        <w:rPr>
          <w:rFonts w:ascii="Calibri" w:eastAsia="Calibri" w:hAnsi="Calibri" w:cs="Calibri"/>
          <w:color w:val="000000" w:themeColor="text1"/>
        </w:rPr>
        <w:t>The World Bank ESF helps borrowers develop and manage environmentally and socially sustainable projects by following 10 Environmental and Social Standards (ESSs). These standards ensure projects are sustainable, inclusive, transparent, and meet international best practices. The Bank and the Government have agreed on risk management responsibilities in an Environmental and Social Commitment Plan (ESCP), included in the project's legal agreement</w:t>
      </w:r>
      <w:r w:rsidR="00445AC6">
        <w:rPr>
          <w:rFonts w:ascii="Calibri" w:eastAsia="Calibri" w:hAnsi="Calibri" w:cs="Calibri"/>
          <w:color w:val="000000" w:themeColor="text1"/>
        </w:rPr>
        <w:t>.</w:t>
      </w:r>
    </w:p>
    <w:p w14:paraId="23B58AEB" w14:textId="77777777" w:rsidR="00445EAF" w:rsidRPr="00D719AB" w:rsidRDefault="00445EAF" w:rsidP="00445EAF">
      <w:pPr>
        <w:pStyle w:val="Caption"/>
        <w:keepNext/>
        <w:rPr>
          <w:rFonts w:ascii="Calibri" w:hAnsi="Calibri" w:cs="Calibri"/>
          <w:sz w:val="22"/>
          <w:szCs w:val="22"/>
        </w:rPr>
      </w:pPr>
      <w:bookmarkStart w:id="44" w:name="_Toc212411337"/>
      <w:r w:rsidRPr="00D719AB">
        <w:rPr>
          <w:rFonts w:ascii="Calibri" w:hAnsi="Calibri" w:cs="Calibri"/>
          <w:sz w:val="22"/>
          <w:szCs w:val="22"/>
        </w:rPr>
        <w:lastRenderedPageBreak/>
        <w:t xml:space="preserve">Table </w:t>
      </w:r>
      <w:r w:rsidRPr="00D719AB">
        <w:rPr>
          <w:rFonts w:ascii="Calibri" w:hAnsi="Calibri" w:cs="Calibri"/>
          <w:sz w:val="22"/>
          <w:szCs w:val="22"/>
        </w:rPr>
        <w:fldChar w:fldCharType="begin"/>
      </w:r>
      <w:r w:rsidRPr="00D719AB">
        <w:rPr>
          <w:rFonts w:ascii="Calibri" w:hAnsi="Calibri" w:cs="Calibri"/>
          <w:sz w:val="22"/>
          <w:szCs w:val="22"/>
        </w:rPr>
        <w:instrText xml:space="preserve"> SEQ Table \* ARABIC </w:instrText>
      </w:r>
      <w:r w:rsidRPr="00D719AB">
        <w:rPr>
          <w:rFonts w:ascii="Calibri" w:hAnsi="Calibri" w:cs="Calibri"/>
          <w:sz w:val="22"/>
          <w:szCs w:val="22"/>
        </w:rPr>
        <w:fldChar w:fldCharType="separate"/>
      </w:r>
      <w:r w:rsidR="00D92B3C" w:rsidRPr="00D719AB">
        <w:rPr>
          <w:rFonts w:ascii="Calibri" w:hAnsi="Calibri" w:cs="Calibri"/>
          <w:noProof/>
          <w:sz w:val="22"/>
          <w:szCs w:val="22"/>
        </w:rPr>
        <w:t>6</w:t>
      </w:r>
      <w:r w:rsidRPr="00D719AB">
        <w:rPr>
          <w:rFonts w:ascii="Calibri" w:hAnsi="Calibri" w:cs="Calibri"/>
          <w:sz w:val="22"/>
          <w:szCs w:val="22"/>
        </w:rPr>
        <w:fldChar w:fldCharType="end"/>
      </w:r>
      <w:r w:rsidRPr="00D719AB">
        <w:rPr>
          <w:rFonts w:ascii="Calibri" w:hAnsi="Calibri" w:cs="Calibri"/>
          <w:sz w:val="22"/>
          <w:szCs w:val="22"/>
        </w:rPr>
        <w:t xml:space="preserve"> Relevant World </w:t>
      </w:r>
      <w:r w:rsidR="00DE73F9" w:rsidRPr="00D719AB">
        <w:rPr>
          <w:rFonts w:ascii="Calibri" w:hAnsi="Calibri" w:cs="Calibri"/>
          <w:sz w:val="22"/>
          <w:szCs w:val="22"/>
        </w:rPr>
        <w:t>Bank</w:t>
      </w:r>
      <w:r w:rsidRPr="00D719AB">
        <w:rPr>
          <w:rFonts w:ascii="Calibri" w:hAnsi="Calibri" w:cs="Calibri"/>
          <w:sz w:val="22"/>
          <w:szCs w:val="22"/>
        </w:rPr>
        <w:t xml:space="preserve"> Environmental and Social Standards that apply to FSPP</w:t>
      </w:r>
      <w:bookmarkEnd w:id="44"/>
    </w:p>
    <w:tbl>
      <w:tblPr>
        <w:tblStyle w:val="TableGridLight"/>
        <w:tblW w:w="0" w:type="auto"/>
        <w:tblLayout w:type="fixed"/>
        <w:tblLook w:val="04A0" w:firstRow="1" w:lastRow="0" w:firstColumn="1" w:lastColumn="0" w:noHBand="0" w:noVBand="1"/>
      </w:tblPr>
      <w:tblGrid>
        <w:gridCol w:w="2127"/>
        <w:gridCol w:w="3450"/>
        <w:gridCol w:w="1623"/>
        <w:gridCol w:w="5580"/>
      </w:tblGrid>
      <w:tr w:rsidR="00736FA3" w:rsidRPr="00D719AB" w14:paraId="0E2EF27A" w14:textId="77777777" w:rsidTr="00445AC6">
        <w:trPr>
          <w:trHeight w:val="300"/>
          <w:tblHeader/>
        </w:trPr>
        <w:tc>
          <w:tcPr>
            <w:tcW w:w="2127" w:type="dxa"/>
            <w:shd w:val="clear" w:color="auto" w:fill="F2F2F2" w:themeFill="background1" w:themeFillShade="F2"/>
          </w:tcPr>
          <w:p w14:paraId="069F11A5"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b/>
                <w:bCs/>
                <w:color w:val="000000" w:themeColor="text1"/>
              </w:rPr>
              <w:t>Environmental and Social Standard (ESS)</w:t>
            </w:r>
            <w:r w:rsidRPr="00D719AB">
              <w:rPr>
                <w:rFonts w:ascii="Calibri" w:eastAsia="Aptos" w:hAnsi="Calibri" w:cs="Calibri"/>
                <w:color w:val="000000" w:themeColor="text1"/>
              </w:rPr>
              <w:t xml:space="preserve"> </w:t>
            </w:r>
          </w:p>
        </w:tc>
        <w:tc>
          <w:tcPr>
            <w:tcW w:w="3450" w:type="dxa"/>
            <w:shd w:val="clear" w:color="auto" w:fill="F2F2F2" w:themeFill="background1" w:themeFillShade="F2"/>
          </w:tcPr>
          <w:p w14:paraId="1F74AA3B"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b/>
                <w:bCs/>
                <w:color w:val="000000" w:themeColor="text1"/>
              </w:rPr>
              <w:t>Key Requirements</w:t>
            </w:r>
            <w:r w:rsidRPr="00D719AB">
              <w:rPr>
                <w:rFonts w:ascii="Calibri" w:eastAsia="Aptos" w:hAnsi="Calibri" w:cs="Calibri"/>
                <w:color w:val="000000" w:themeColor="text1"/>
              </w:rPr>
              <w:t xml:space="preserve"> </w:t>
            </w:r>
          </w:p>
        </w:tc>
        <w:tc>
          <w:tcPr>
            <w:tcW w:w="1623" w:type="dxa"/>
            <w:shd w:val="clear" w:color="auto" w:fill="F2F2F2" w:themeFill="background1" w:themeFillShade="F2"/>
          </w:tcPr>
          <w:p w14:paraId="59B35141"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b/>
                <w:bCs/>
                <w:color w:val="000000" w:themeColor="text1"/>
              </w:rPr>
              <w:t>Status</w:t>
            </w:r>
            <w:r w:rsidRPr="00D719AB">
              <w:rPr>
                <w:rFonts w:ascii="Calibri" w:eastAsia="Aptos" w:hAnsi="Calibri" w:cs="Calibri"/>
                <w:color w:val="000000" w:themeColor="text1"/>
              </w:rPr>
              <w:t xml:space="preserve"> </w:t>
            </w:r>
          </w:p>
        </w:tc>
        <w:tc>
          <w:tcPr>
            <w:tcW w:w="5580" w:type="dxa"/>
            <w:shd w:val="clear" w:color="auto" w:fill="F2F2F2" w:themeFill="background1" w:themeFillShade="F2"/>
          </w:tcPr>
          <w:p w14:paraId="4F4110D1"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b/>
                <w:bCs/>
                <w:color w:val="000000" w:themeColor="text1"/>
              </w:rPr>
              <w:t>Remarks/Comments</w:t>
            </w:r>
            <w:r w:rsidRPr="00D719AB">
              <w:rPr>
                <w:rFonts w:ascii="Calibri" w:eastAsia="Aptos" w:hAnsi="Calibri" w:cs="Calibri"/>
                <w:color w:val="000000" w:themeColor="text1"/>
              </w:rPr>
              <w:t xml:space="preserve"> </w:t>
            </w:r>
          </w:p>
        </w:tc>
      </w:tr>
      <w:tr w:rsidR="00736FA3" w:rsidRPr="00D719AB" w14:paraId="516E9122" w14:textId="77777777" w:rsidTr="005932F9">
        <w:trPr>
          <w:trHeight w:val="300"/>
        </w:trPr>
        <w:tc>
          <w:tcPr>
            <w:tcW w:w="2127" w:type="dxa"/>
          </w:tcPr>
          <w:p w14:paraId="3A18EFE9"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t xml:space="preserve">Environmental and Social Standard 1 (ESS1): Assessment and Management of Environmental and Impacts and Risks </w:t>
            </w:r>
          </w:p>
        </w:tc>
        <w:tc>
          <w:tcPr>
            <w:tcW w:w="3450" w:type="dxa"/>
          </w:tcPr>
          <w:p w14:paraId="69B8A352"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t xml:space="preserve">ESS1 provides structured processes or procedures for project categorization, assessing and evaluating project environmental and social risks and impacts, as well as management of same (mitigation hierarchy). This standard also sets out Borrower’s requirements, including the preparation of various instruments such as Environmental and Social Management Frameworks, Environmental and Social Impact Assessment, Environmental and Social Management Plans and Environmental and Social Commitment Plans as well as information disclosure. The standard also lays out project environmental and social monitoring and reporting requirements. ESS1 establishes the applicability of the other ESSs. It establishes the basis for categorizing projects based on the borrower’s capacity to manage and </w:t>
            </w:r>
            <w:r w:rsidRPr="00D719AB">
              <w:rPr>
                <w:rFonts w:ascii="Calibri" w:eastAsia="Aptos" w:hAnsi="Calibri" w:cs="Calibri"/>
                <w:color w:val="000000" w:themeColor="text1"/>
              </w:rPr>
              <w:lastRenderedPageBreak/>
              <w:t xml:space="preserve">monitor environmental and social risks/impacts as well as the implementation of mitigation measures, socio-political context, scale of the undertaken as well as spatial extent and significance of anticipated impacts and Risks </w:t>
            </w:r>
          </w:p>
        </w:tc>
        <w:tc>
          <w:tcPr>
            <w:tcW w:w="1623" w:type="dxa"/>
          </w:tcPr>
          <w:p w14:paraId="6B5E6D48"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lastRenderedPageBreak/>
              <w:t xml:space="preserve">Relevant </w:t>
            </w:r>
          </w:p>
        </w:tc>
        <w:tc>
          <w:tcPr>
            <w:tcW w:w="5580" w:type="dxa"/>
          </w:tcPr>
          <w:p w14:paraId="209363F6"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t xml:space="preserve">ESS1 is relevant to the project as the planned </w:t>
            </w:r>
            <w:proofErr w:type="gramStart"/>
            <w:r w:rsidRPr="00D719AB">
              <w:rPr>
                <w:rFonts w:ascii="Calibri" w:eastAsia="Aptos" w:hAnsi="Calibri" w:cs="Calibri"/>
                <w:color w:val="000000" w:themeColor="text1"/>
              </w:rPr>
              <w:t>activities,</w:t>
            </w:r>
            <w:proofErr w:type="gramEnd"/>
            <w:r w:rsidRPr="00D719AB">
              <w:rPr>
                <w:rFonts w:ascii="Calibri" w:eastAsia="Aptos" w:hAnsi="Calibri" w:cs="Calibri"/>
                <w:color w:val="000000" w:themeColor="text1"/>
              </w:rPr>
              <w:t xml:space="preserve"> have the potential to generate a range of environmental and social (E&amp;S) risks and impacts. These include </w:t>
            </w:r>
            <w:r w:rsidR="002F40C3" w:rsidRPr="00D719AB">
              <w:rPr>
                <w:rFonts w:ascii="Calibri" w:eastAsia="Aptos" w:hAnsi="Calibri" w:cs="Calibri"/>
                <w:color w:val="000000" w:themeColor="text1"/>
              </w:rPr>
              <w:t xml:space="preserve">Component 2 activities </w:t>
            </w:r>
            <w:r w:rsidR="00520B0B" w:rsidRPr="00D719AB">
              <w:rPr>
                <w:rFonts w:ascii="Calibri" w:eastAsia="Aptos" w:hAnsi="Calibri" w:cs="Calibri"/>
                <w:color w:val="000000" w:themeColor="text1"/>
              </w:rPr>
              <w:t xml:space="preserve">that </w:t>
            </w:r>
            <w:r w:rsidR="002F40C3" w:rsidRPr="00D719AB">
              <w:rPr>
                <w:rFonts w:ascii="Calibri" w:eastAsia="Aptos" w:hAnsi="Calibri" w:cs="Calibri"/>
                <w:color w:val="000000" w:themeColor="text1"/>
              </w:rPr>
              <w:t xml:space="preserve">may include clearing of forests to prevent spread of forest fires, while focusing on a sustainable supply of raw materials to the forest industry. These activities, if not aligned with sound forestry and environmental </w:t>
            </w:r>
            <w:proofErr w:type="gramStart"/>
            <w:r w:rsidR="002F40C3" w:rsidRPr="00D719AB">
              <w:rPr>
                <w:rFonts w:ascii="Calibri" w:eastAsia="Aptos" w:hAnsi="Calibri" w:cs="Calibri"/>
                <w:color w:val="000000" w:themeColor="text1"/>
              </w:rPr>
              <w:t>practices</w:t>
            </w:r>
            <w:proofErr w:type="gramEnd"/>
            <w:r w:rsidR="002F40C3" w:rsidRPr="00D719AB">
              <w:rPr>
                <w:rFonts w:ascii="Calibri" w:eastAsia="Aptos" w:hAnsi="Calibri" w:cs="Calibri"/>
                <w:color w:val="000000" w:themeColor="text1"/>
              </w:rPr>
              <w:t xml:space="preserve"> pose the risk of noise, biodiversity impacts, invasive species, management of forest waste &amp; harvesting of forest products and generation of organic </w:t>
            </w:r>
            <w:proofErr w:type="gramStart"/>
            <w:r w:rsidR="002F40C3" w:rsidRPr="00D719AB">
              <w:rPr>
                <w:rFonts w:ascii="Calibri" w:eastAsia="Aptos" w:hAnsi="Calibri" w:cs="Calibri"/>
                <w:color w:val="000000" w:themeColor="text1"/>
              </w:rPr>
              <w:t>wastes</w:t>
            </w:r>
            <w:proofErr w:type="gramEnd"/>
            <w:r w:rsidRPr="00D719AB">
              <w:rPr>
                <w:rFonts w:ascii="Calibri" w:eastAsia="Aptos" w:hAnsi="Calibri" w:cs="Calibri"/>
                <w:color w:val="000000" w:themeColor="text1"/>
              </w:rPr>
              <w:t xml:space="preserve">.... ESS1 provides an overarching framework for identifying, assessing, managing, and monitoring these risks in a structured and consistent manner throughout the project cycle. It also ensures that appropriate instruments are developed to mitigate potential adverse impacts while maximizing project benefits. To address these requirements, the borrower has prepared an Environmental and Social Management Framework (ESMF) to guide the screening of activities and the preparation of site-specific instruments. The ESMF includes a gender, SEA/SH, and GBV risk assessment and prevention plan, as well as Labor Management Procedures (LMP). In addition, the project has prepared a Stakeholder Engagement Plan (SEP) to guide systematic stakeholder engagement. The Borrower has prepared Environmental and Social Commitment Plans (ESCP). The ESCP sets out the specific measures and actions </w:t>
            </w:r>
            <w:r w:rsidRPr="00D719AB">
              <w:rPr>
                <w:rFonts w:ascii="Calibri" w:eastAsia="Aptos" w:hAnsi="Calibri" w:cs="Calibri"/>
                <w:color w:val="000000" w:themeColor="text1"/>
              </w:rPr>
              <w:lastRenderedPageBreak/>
              <w:t xml:space="preserve">to be implemented, along with monitoring and reporting responsibilities, ensuring alignment with the ESSs. Before appraisal, the ESMFs, SEPs and ESCPs will be finalized and publicly disclosed. Based on screening outcomes, site-specific instruments such as Environmental and Social Impact Assessments (ESIAs), Environmental and Social Management Plans (ESMPs), Biodiversity Management Plans (BMPs), and Resettlement Plans (RPs) may be prepared, consulted upon, and disclosed before implementation of relevant activities. For activities. </w:t>
            </w:r>
          </w:p>
        </w:tc>
      </w:tr>
      <w:tr w:rsidR="00736FA3" w:rsidRPr="00D719AB" w14:paraId="2ACAC073" w14:textId="77777777" w:rsidTr="005932F9">
        <w:trPr>
          <w:trHeight w:val="300"/>
        </w:trPr>
        <w:tc>
          <w:tcPr>
            <w:tcW w:w="2127" w:type="dxa"/>
          </w:tcPr>
          <w:p w14:paraId="19C2AB1B"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lastRenderedPageBreak/>
              <w:t xml:space="preserve">Environmental and Social Standard 2 (ESS2): Labor and Working Conditions </w:t>
            </w:r>
          </w:p>
        </w:tc>
        <w:tc>
          <w:tcPr>
            <w:tcW w:w="3450" w:type="dxa"/>
          </w:tcPr>
          <w:p w14:paraId="5C2AF7E9"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t xml:space="preserve">It is to ensure a safe, healthy and conducive working environment for workers and ensure that the environment is free of forced and child labor as well as other forms of intimidation, discrimination and harassment. ESS2 also ensures that workers have channels for grievance resolution, freedom of association and access to collective bargaining rights as prescribed by national law. The standard also seeks to protect vulnerable workers. The Labor and Working Conditions requirements will cover all project workers in this project: direct, community and contract </w:t>
            </w:r>
            <w:r w:rsidRPr="00D719AB">
              <w:rPr>
                <w:rFonts w:ascii="Calibri" w:eastAsia="Aptos" w:hAnsi="Calibri" w:cs="Calibri"/>
                <w:color w:val="000000" w:themeColor="text1"/>
              </w:rPr>
              <w:lastRenderedPageBreak/>
              <w:t xml:space="preserve">workers as well as primary supply workers. </w:t>
            </w:r>
          </w:p>
        </w:tc>
        <w:tc>
          <w:tcPr>
            <w:tcW w:w="1623" w:type="dxa"/>
          </w:tcPr>
          <w:p w14:paraId="77757BF5"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lastRenderedPageBreak/>
              <w:t xml:space="preserve">Relevant </w:t>
            </w:r>
          </w:p>
        </w:tc>
        <w:tc>
          <w:tcPr>
            <w:tcW w:w="5580" w:type="dxa"/>
          </w:tcPr>
          <w:p w14:paraId="71216FCB"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t xml:space="preserve">ESS2 is relevant to the project as it addresses labor and working conditions, which are critical in the context of the project. Project activities may involve a range of workers, including direct workers, and contracted workers, whose rights, safety, and wellbeing must be safeguarded. ESS2 ensures that labor risks are effectively managed through fair treatment, nondiscrimination, protection of vulnerable groups, and the promotion of safe and healthy working conditions. Before project appraisal, the borrower has prepared Labor Management Procedures (LMP) as part of the Environmental and Social Management Framework (ESMF). The LMP covers working conditions, grievance redress mechanisms for all categories of workers, and the roles and responsibilities of the implementing agencies. It outlines key provisions on nondiscrimination and equal opportunity, occupational health and safety (OHS), and the requirement for all workers to sign a Code of Conduct (CoC). The CoC specifies behavioral standards, including </w:t>
            </w:r>
            <w:r w:rsidRPr="00D719AB">
              <w:rPr>
                <w:rFonts w:ascii="Calibri" w:eastAsia="Aptos" w:hAnsi="Calibri" w:cs="Calibri"/>
                <w:color w:val="000000" w:themeColor="text1"/>
              </w:rPr>
              <w:lastRenderedPageBreak/>
              <w:t xml:space="preserve">prohibitions against sexual exploitation, abuse, and harassment (SEA/SH). To reinforce compliance, all workers will receive SEA/SH training and awareness sessions. Contracts with contractors, subcontractors, and supervising entities will be aligned with national labor laws and ESS2 requirements, ensuring fair terms of employment. The LMP also requires Occupational Health and Safety Plans consistent with national regulations and the World Bank Group’s Environmental, Health, and Safety (EHS) General and Industry specific Guidelines. These plans will include incident reporting protocols, compliance monitoring, emergency preparedness and response measures, and provisions for ongoing training. In addition, contracts will integrate environmental and social mitigation measures and include provisions prioritizing the use of local labor, where appropriate. The CoCs will clearly define prohibited actions, associated penalties, procedures for reporting violations, and mechanisms for complaints handling, thereby ensuring accountability and a safe working environment. For </w:t>
            </w:r>
            <w:r w:rsidR="007240FD" w:rsidRPr="00D719AB">
              <w:rPr>
                <w:rFonts w:ascii="Calibri" w:eastAsia="Aptos" w:hAnsi="Calibri" w:cs="Calibri"/>
                <w:color w:val="000000" w:themeColor="text1"/>
              </w:rPr>
              <w:t xml:space="preserve">forest and fire </w:t>
            </w:r>
            <w:proofErr w:type="gramStart"/>
            <w:r w:rsidR="007240FD" w:rsidRPr="00D719AB">
              <w:rPr>
                <w:rFonts w:ascii="Calibri" w:eastAsia="Aptos" w:hAnsi="Calibri" w:cs="Calibri"/>
                <w:color w:val="000000" w:themeColor="text1"/>
              </w:rPr>
              <w:t xml:space="preserve">management </w:t>
            </w:r>
            <w:r w:rsidRPr="00D719AB">
              <w:rPr>
                <w:rFonts w:ascii="Calibri" w:eastAsia="Aptos" w:hAnsi="Calibri" w:cs="Calibri"/>
                <w:color w:val="000000" w:themeColor="text1"/>
              </w:rPr>
              <w:t xml:space="preserve"> safe</w:t>
            </w:r>
            <w:proofErr w:type="gramEnd"/>
            <w:r w:rsidRPr="00D719AB">
              <w:rPr>
                <w:rFonts w:ascii="Calibri" w:eastAsia="Aptos" w:hAnsi="Calibri" w:cs="Calibri"/>
                <w:color w:val="000000" w:themeColor="text1"/>
              </w:rPr>
              <w:t xml:space="preserve"> equipment management, environmental safeguards to prevent unintended damage, emergency preparedness measures, and comprehensive crew training will be considered. Through these measures, ESS2 requirements will be fully integrated into project implementation, promoting safe, fair, and equitable labor practices across all participating countries and entities. </w:t>
            </w:r>
          </w:p>
        </w:tc>
      </w:tr>
      <w:tr w:rsidR="00736FA3" w:rsidRPr="00D719AB" w14:paraId="0A142157" w14:textId="77777777" w:rsidTr="005932F9">
        <w:trPr>
          <w:trHeight w:val="300"/>
        </w:trPr>
        <w:tc>
          <w:tcPr>
            <w:tcW w:w="2127" w:type="dxa"/>
          </w:tcPr>
          <w:p w14:paraId="3F45BF70"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lastRenderedPageBreak/>
              <w:t xml:space="preserve">Environmental and Social Standard 3 </w:t>
            </w:r>
            <w:r w:rsidRPr="00D719AB">
              <w:rPr>
                <w:rFonts w:ascii="Calibri" w:eastAsia="Aptos" w:hAnsi="Calibri" w:cs="Calibri"/>
                <w:color w:val="000000" w:themeColor="text1"/>
              </w:rPr>
              <w:lastRenderedPageBreak/>
              <w:t xml:space="preserve">(ESS3): Resource Efficiency and Pollution Prevention and Management </w:t>
            </w:r>
          </w:p>
        </w:tc>
        <w:tc>
          <w:tcPr>
            <w:tcW w:w="3450" w:type="dxa"/>
          </w:tcPr>
          <w:p w14:paraId="71CE0659"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lastRenderedPageBreak/>
              <w:t xml:space="preserve">ESS 3 promotes sustainable resource utilization, avoiding and/or </w:t>
            </w:r>
            <w:r w:rsidRPr="00D719AB">
              <w:rPr>
                <w:rFonts w:ascii="Calibri" w:eastAsia="Aptos" w:hAnsi="Calibri" w:cs="Calibri"/>
                <w:color w:val="000000" w:themeColor="text1"/>
              </w:rPr>
              <w:lastRenderedPageBreak/>
              <w:t xml:space="preserve">minimizing project pollution, generation of hazardous and non-hazardous waste and project-related emissions. This standard enjoins the Borrower to ensure efficient use of energy, water and other raw materials as well as </w:t>
            </w:r>
            <w:proofErr w:type="gramStart"/>
            <w:r w:rsidRPr="00D719AB">
              <w:rPr>
                <w:rFonts w:ascii="Calibri" w:eastAsia="Aptos" w:hAnsi="Calibri" w:cs="Calibri"/>
                <w:color w:val="000000" w:themeColor="text1"/>
              </w:rPr>
              <w:t>manage</w:t>
            </w:r>
            <w:proofErr w:type="gramEnd"/>
            <w:r w:rsidRPr="00D719AB">
              <w:rPr>
                <w:rFonts w:ascii="Calibri" w:eastAsia="Aptos" w:hAnsi="Calibri" w:cs="Calibri"/>
                <w:color w:val="000000" w:themeColor="text1"/>
              </w:rPr>
              <w:t xml:space="preserve"> air pollution, hazardous and non-hazardous waste, chemicals and hazardous materials (including pesticides) in both degraded and non-degraded areas in line with Good International Industry Practice (GIIP). </w:t>
            </w:r>
          </w:p>
        </w:tc>
        <w:tc>
          <w:tcPr>
            <w:tcW w:w="1623" w:type="dxa"/>
          </w:tcPr>
          <w:p w14:paraId="07D67C4C"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lastRenderedPageBreak/>
              <w:t xml:space="preserve">Relevant </w:t>
            </w:r>
          </w:p>
        </w:tc>
        <w:tc>
          <w:tcPr>
            <w:tcW w:w="5580" w:type="dxa"/>
          </w:tcPr>
          <w:p w14:paraId="4A6B1BBE"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t xml:space="preserve">ESS3 is relevant to the project as it addresses resource efficiency and pollution prevention, which are concerns </w:t>
            </w:r>
            <w:r w:rsidRPr="00D719AB">
              <w:rPr>
                <w:rFonts w:ascii="Calibri" w:eastAsia="Aptos" w:hAnsi="Calibri" w:cs="Calibri"/>
                <w:color w:val="000000" w:themeColor="text1"/>
              </w:rPr>
              <w:lastRenderedPageBreak/>
              <w:t xml:space="preserve">given the scope of its activities. Project activities may require the use of natural resources. Without careful planning, the use of these resources could strain local supplies, increase costs, and contribute to environmental degradation. ESS3 ensures that resource use is efficient and that pollution resulting from project activities is avoided or minimized. The project will generate both solid and liquid waste. These are expected to include excavated soils, debris, wood. If not properly managed, these wastes could create risks to soil, water, and air quality, and public health and safety. To address these issues, site-specific Environmental and Social Management Plans (ESMPs) will assess resource use and management scenarios in detail and prescribe appropriate mitigation measures. These measures will include efficient sourcing and use of raw materials, energy optimization, waste segregation and recycling, safe disposal of hazardous materials, and pollution control measures consistent with national regulations and the World Bank Group’s Environmental, Health, and Safety (EHS) Guidelines. Through these actions, the project will minimize resource consumption, reduce pollution, and promote sustainable construction practices. ESS3 requirements will be fully integrated into project design and implementation, ensuring that environmental sustainability is maintained across all activities. </w:t>
            </w:r>
          </w:p>
        </w:tc>
      </w:tr>
      <w:tr w:rsidR="00736FA3" w:rsidRPr="00D719AB" w14:paraId="2147C642" w14:textId="77777777" w:rsidTr="005932F9">
        <w:trPr>
          <w:trHeight w:val="300"/>
        </w:trPr>
        <w:tc>
          <w:tcPr>
            <w:tcW w:w="2127" w:type="dxa"/>
          </w:tcPr>
          <w:p w14:paraId="414FCDDD"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lastRenderedPageBreak/>
              <w:t xml:space="preserve">Environmental and Social Standard 4 </w:t>
            </w:r>
            <w:r w:rsidRPr="00D719AB">
              <w:rPr>
                <w:rFonts w:ascii="Calibri" w:eastAsia="Aptos" w:hAnsi="Calibri" w:cs="Calibri"/>
                <w:color w:val="000000" w:themeColor="text1"/>
              </w:rPr>
              <w:lastRenderedPageBreak/>
              <w:t xml:space="preserve">(ESS4): Community Health and Safety </w:t>
            </w:r>
          </w:p>
        </w:tc>
        <w:tc>
          <w:tcPr>
            <w:tcW w:w="3450" w:type="dxa"/>
          </w:tcPr>
          <w:p w14:paraId="2D996729"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lastRenderedPageBreak/>
              <w:t xml:space="preserve">Environmental and Social Standard 4 (ESS4) is titled “Community Health and Safety”. The objective of </w:t>
            </w:r>
            <w:r w:rsidRPr="00D719AB">
              <w:rPr>
                <w:rFonts w:ascii="Calibri" w:eastAsia="Aptos" w:hAnsi="Calibri" w:cs="Calibri"/>
                <w:color w:val="000000" w:themeColor="text1"/>
              </w:rPr>
              <w:lastRenderedPageBreak/>
              <w:t xml:space="preserve">this standard is to anticipate, avoid and/or mitigate adverse project impacts on beneficiary communities as well as safeguard project-affected communities from traffic and road safety risks, diseases and hazardous materials associated with project implementation and operation. </w:t>
            </w:r>
          </w:p>
        </w:tc>
        <w:tc>
          <w:tcPr>
            <w:tcW w:w="1623" w:type="dxa"/>
          </w:tcPr>
          <w:p w14:paraId="71175B7F"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lastRenderedPageBreak/>
              <w:t xml:space="preserve">Relevant </w:t>
            </w:r>
          </w:p>
        </w:tc>
        <w:tc>
          <w:tcPr>
            <w:tcW w:w="5580" w:type="dxa"/>
          </w:tcPr>
          <w:p w14:paraId="281DFB8B"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t xml:space="preserve">ESS4 is relevant to the project as it addresses community health and safety, which may be affected by project activities. Key concerns include increased vehicle flow and </w:t>
            </w:r>
            <w:r w:rsidRPr="00D719AB">
              <w:rPr>
                <w:rFonts w:ascii="Calibri" w:eastAsia="Aptos" w:hAnsi="Calibri" w:cs="Calibri"/>
                <w:color w:val="000000" w:themeColor="text1"/>
              </w:rPr>
              <w:lastRenderedPageBreak/>
              <w:t xml:space="preserve">associated road safety risks, as well as noise, dust, and vibrations from vehicular transport. There is also potential for exposure to hazardous materials during handling, transportation, and storage. Improper storage of chemicals or poor disposal of waste could pose health and safety risks to communities. To address these issues, site specific Environmental and Social Management Plans (ESMPs) will identify and prescribe mitigation measures, including traffic management plans, safe storage and handling chemicals, protocols for waste management, and measures to control noise, dust, and vibration. These instruments will also include health and safety safeguards for both workers and communities, incident reporting protocols, and emergency preparedness measures. In addition, the ESMF and SEP incorporate grievance mechanisms (GMs) to enable communities to raise concerns and have them addressed transparently and promptly. A gender assessment and a Sexual Exploitation, Abuse, and Harassment (SEA/SH) Prevention Plan will further evaluate potential health and safety risks, including those linked to labor influx, and put in place measures to mitigate them. The Labor Management Procedures (LMP), as part of the ESMF, establish safeguards to protect project workers and ensure safe working conditions. If security risks are identified, a Security Management Plan (SMP) may also be prepared. The SMP will define roles, responsibilities, and monitoring arrangements for managing potential security hazards in line with good international practice. Through these </w:t>
            </w:r>
            <w:r w:rsidRPr="00D719AB">
              <w:rPr>
                <w:rFonts w:ascii="Calibri" w:eastAsia="Aptos" w:hAnsi="Calibri" w:cs="Calibri"/>
                <w:color w:val="000000" w:themeColor="text1"/>
              </w:rPr>
              <w:lastRenderedPageBreak/>
              <w:t xml:space="preserve">measures, ESS4 requirements will be fully integrated into project design and implementation, ensuring that communities are protected from health, safety, and security risks throughout the project life cycle. </w:t>
            </w:r>
          </w:p>
        </w:tc>
      </w:tr>
      <w:tr w:rsidR="00736FA3" w:rsidRPr="00D719AB" w14:paraId="1EDA8671" w14:textId="77777777" w:rsidTr="005932F9">
        <w:trPr>
          <w:trHeight w:val="300"/>
        </w:trPr>
        <w:tc>
          <w:tcPr>
            <w:tcW w:w="2127" w:type="dxa"/>
          </w:tcPr>
          <w:p w14:paraId="598DA5BF"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lastRenderedPageBreak/>
              <w:t xml:space="preserve">Environmental and Social Standard (ESS5)- Land Acquisition, Restrictions on Land Use and Involuntary Resettlement </w:t>
            </w:r>
          </w:p>
        </w:tc>
        <w:tc>
          <w:tcPr>
            <w:tcW w:w="3450" w:type="dxa"/>
          </w:tcPr>
          <w:p w14:paraId="2A1C6D13"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t xml:space="preserve">ESS 5 acknowledges that project-related land acquisition and land-use limitations can negatively affect communities and individuals. Physical displacement (relocation, loss of residential land, or loss of shelter) or economic displacement (loss of land, assets, or access to assets leading to loss of revenue sources or other means of subsistence) may result from project-related land acquisition or limits on land usage. </w:t>
            </w:r>
          </w:p>
        </w:tc>
        <w:tc>
          <w:tcPr>
            <w:tcW w:w="1623" w:type="dxa"/>
          </w:tcPr>
          <w:p w14:paraId="1F913FD4"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t xml:space="preserve">Relevant </w:t>
            </w:r>
          </w:p>
        </w:tc>
        <w:tc>
          <w:tcPr>
            <w:tcW w:w="5580" w:type="dxa"/>
          </w:tcPr>
          <w:p w14:paraId="224A7E43" w14:textId="7A7C295D"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t xml:space="preserve">ESS5 is relevant to the project as certain activities may require land acquisition and could disrupt livelihoods. The exact locations and detailed designs have not yet been finalized, which makes it difficult at this stage to estimate the number of potentially affected individuals. The World Bank task team will actively engage with the client on issues related to land acquisition, economic displacement, and compensation </w:t>
            </w:r>
            <w:proofErr w:type="gramStart"/>
            <w:r w:rsidRPr="00D719AB">
              <w:rPr>
                <w:rFonts w:ascii="Calibri" w:eastAsia="Aptos" w:hAnsi="Calibri" w:cs="Calibri"/>
                <w:color w:val="000000" w:themeColor="text1"/>
              </w:rPr>
              <w:t>in order to</w:t>
            </w:r>
            <w:proofErr w:type="gramEnd"/>
            <w:r w:rsidRPr="00D719AB">
              <w:rPr>
                <w:rFonts w:ascii="Calibri" w:eastAsia="Aptos" w:hAnsi="Calibri" w:cs="Calibri"/>
                <w:color w:val="000000" w:themeColor="text1"/>
              </w:rPr>
              <w:t xml:space="preserve"> assess and address these needs. Where required, these aspects may warrant inclusion in the project components to ensure compliance with ESS5 principles. To provide a framework for managing these potential impacts, </w:t>
            </w:r>
            <w:r w:rsidR="00667CE6" w:rsidRPr="00D719AB">
              <w:rPr>
                <w:rFonts w:ascii="Calibri" w:eastAsia="Aptos" w:hAnsi="Calibri" w:cs="Calibri"/>
                <w:color w:val="000000" w:themeColor="text1"/>
              </w:rPr>
              <w:t>Resettlement Policy Framework (RP</w:t>
            </w:r>
            <w:r w:rsidR="00CD0A78" w:rsidRPr="00D719AB">
              <w:rPr>
                <w:rFonts w:ascii="Calibri" w:eastAsia="Aptos" w:hAnsi="Calibri" w:cs="Calibri"/>
                <w:color w:val="000000" w:themeColor="text1"/>
              </w:rPr>
              <w:t>F)</w:t>
            </w:r>
          </w:p>
        </w:tc>
      </w:tr>
      <w:tr w:rsidR="00736FA3" w:rsidRPr="00D719AB" w14:paraId="757E9F37" w14:textId="77777777" w:rsidTr="005932F9">
        <w:trPr>
          <w:trHeight w:val="300"/>
        </w:trPr>
        <w:tc>
          <w:tcPr>
            <w:tcW w:w="2127" w:type="dxa"/>
          </w:tcPr>
          <w:p w14:paraId="40645612"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t xml:space="preserve">Environmental and Social Standard- (ESS6) - Biodiversity Conservation and Sustainable Management of Living Natural Resources </w:t>
            </w:r>
          </w:p>
        </w:tc>
        <w:tc>
          <w:tcPr>
            <w:tcW w:w="3450" w:type="dxa"/>
          </w:tcPr>
          <w:p w14:paraId="6446D325"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t xml:space="preserve">  </w:t>
            </w:r>
          </w:p>
        </w:tc>
        <w:tc>
          <w:tcPr>
            <w:tcW w:w="1623" w:type="dxa"/>
          </w:tcPr>
          <w:p w14:paraId="0C1F0DC8"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t xml:space="preserve">Relevant </w:t>
            </w:r>
          </w:p>
        </w:tc>
        <w:tc>
          <w:tcPr>
            <w:tcW w:w="5580" w:type="dxa"/>
          </w:tcPr>
          <w:p w14:paraId="1E60753E"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t xml:space="preserve">ESS6 is relevant to the project as it is designed around forest ecosystems. These environments may host critical biodiversity that provides essential ecosystem services and supports local livelihoods. To minimize risk of disturbance, the Environmental and Social Management Plan (ESMP) </w:t>
            </w:r>
            <w:proofErr w:type="gramStart"/>
            <w:r w:rsidRPr="00D719AB">
              <w:rPr>
                <w:rFonts w:ascii="Calibri" w:eastAsia="Aptos" w:hAnsi="Calibri" w:cs="Calibri"/>
                <w:color w:val="000000" w:themeColor="text1"/>
              </w:rPr>
              <w:t>has to</w:t>
            </w:r>
            <w:proofErr w:type="gramEnd"/>
            <w:r w:rsidRPr="00D719AB">
              <w:rPr>
                <w:rFonts w:ascii="Calibri" w:eastAsia="Aptos" w:hAnsi="Calibri" w:cs="Calibri"/>
                <w:color w:val="000000" w:themeColor="text1"/>
              </w:rPr>
              <w:t xml:space="preserve"> assess potential ecological impacts from project activities. The ESMF will also include screening procedures to identify subprojects that may interact with natural habitats or biodiversity. Where risks are identified, site-specific instruments such as Environmental and Social Management Plans (ESMPs), and Biodiversity Management </w:t>
            </w:r>
            <w:r w:rsidRPr="00D719AB">
              <w:rPr>
                <w:rFonts w:ascii="Calibri" w:eastAsia="Aptos" w:hAnsi="Calibri" w:cs="Calibri"/>
                <w:color w:val="000000" w:themeColor="text1"/>
              </w:rPr>
              <w:lastRenderedPageBreak/>
              <w:t xml:space="preserve">Plans (BMPs) will be prepared to prescribe detailed avoidance, minimization, and restoration measures.  </w:t>
            </w:r>
          </w:p>
        </w:tc>
      </w:tr>
      <w:tr w:rsidR="00736FA3" w:rsidRPr="00D719AB" w14:paraId="7685A983" w14:textId="77777777" w:rsidTr="005932F9">
        <w:trPr>
          <w:trHeight w:val="300"/>
        </w:trPr>
        <w:tc>
          <w:tcPr>
            <w:tcW w:w="2127" w:type="dxa"/>
          </w:tcPr>
          <w:p w14:paraId="15AEFD11"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lastRenderedPageBreak/>
              <w:t xml:space="preserve">Environmental and Social Standard (ESS8) - Cultural Heritage </w:t>
            </w:r>
          </w:p>
        </w:tc>
        <w:tc>
          <w:tcPr>
            <w:tcW w:w="3450" w:type="dxa"/>
          </w:tcPr>
          <w:p w14:paraId="752F20DB"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t xml:space="preserve">It defines cultural heritage elements to include tangible assets such as shrines, artifacts and intangible assets such as taboos. ESS 8 lays out the Bank’s requirements for development within or close to culturally sensitive zones. This standard also discusses the requirements that should be met prior to the development of projects that are likely to have adverse risks and impacts on cultural heritage sites and resources. The critical requirements include meaningful consultation with affected persons, experts and other interested parties, confidentially/disclosure as well as movement and commercial use of cultural (heritage) resources. The Bank’s Environmental and Social Standard on Cultural Heritage seeks to protect cultural heritage resources from adverse project impacts and establish them as an </w:t>
            </w:r>
            <w:r w:rsidRPr="00D719AB">
              <w:rPr>
                <w:rFonts w:ascii="Calibri" w:eastAsia="Aptos" w:hAnsi="Calibri" w:cs="Calibri"/>
                <w:color w:val="000000" w:themeColor="text1"/>
              </w:rPr>
              <w:lastRenderedPageBreak/>
              <w:t xml:space="preserve">integral part of sustainable development. </w:t>
            </w:r>
          </w:p>
        </w:tc>
        <w:tc>
          <w:tcPr>
            <w:tcW w:w="1623" w:type="dxa"/>
          </w:tcPr>
          <w:p w14:paraId="2C0C6DCB"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lastRenderedPageBreak/>
              <w:t xml:space="preserve">Relevant </w:t>
            </w:r>
          </w:p>
        </w:tc>
        <w:tc>
          <w:tcPr>
            <w:tcW w:w="5580" w:type="dxa"/>
          </w:tcPr>
          <w:p w14:paraId="73DCBE83"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t xml:space="preserve">This standard is considered relevant with a precautionary approach. Currently, it is not possible to ascertain the existence of culturally significant sites related to the project. It is possible that both identified and unidentified physical and cultural treasures may be discovered. While the likelihood is not deemed substantial in the project context, the ESMF will outline the likelihood of Cultural heritage in the project area and offer recommendations on unexpected discoveries. The ESMP will encompass the evaluation of all cultural heritage elements, such as archaeological artefacts and spiritual sites within the project vicinity. If any sites are discovered, they will be deliberately avoided. If avoidance is not feasible, the Environmental and Social Management Plan (ESMP) will determine the necessary steps to mitigate the consequences of these sites. </w:t>
            </w:r>
          </w:p>
        </w:tc>
      </w:tr>
      <w:tr w:rsidR="00736FA3" w:rsidRPr="00D719AB" w14:paraId="68C29DE0" w14:textId="77777777" w:rsidTr="005932F9">
        <w:trPr>
          <w:trHeight w:val="300"/>
        </w:trPr>
        <w:tc>
          <w:tcPr>
            <w:tcW w:w="2127" w:type="dxa"/>
          </w:tcPr>
          <w:p w14:paraId="00C50599"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t xml:space="preserve">Environmental and Social Standard (ESS10) - Stakeholder Engagement and Information Disclosure </w:t>
            </w:r>
          </w:p>
        </w:tc>
        <w:tc>
          <w:tcPr>
            <w:tcW w:w="3450" w:type="dxa"/>
          </w:tcPr>
          <w:p w14:paraId="21746D90"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t xml:space="preserve">ESS10 establishes a systematic approach to stakeholder engagement while ensuring that appropriate information on project risks and impacts is provided to stakeholders in a timely, comprehensive, accessible, and appropriate manner. The standard also ensures inclusive and effective engagement of project-affected parties throughout the project cycle and provides avenues for assessing stakeholder interest and incorporating their views into project design and monitoring of projects. </w:t>
            </w:r>
          </w:p>
        </w:tc>
        <w:tc>
          <w:tcPr>
            <w:tcW w:w="1623" w:type="dxa"/>
          </w:tcPr>
          <w:p w14:paraId="0A9C02E3"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t xml:space="preserve">Relevant </w:t>
            </w:r>
          </w:p>
        </w:tc>
        <w:tc>
          <w:tcPr>
            <w:tcW w:w="5580" w:type="dxa"/>
          </w:tcPr>
          <w:p w14:paraId="1E2767B7" w14:textId="77777777" w:rsidR="00736FA3" w:rsidRPr="00D719AB" w:rsidRDefault="00736FA3">
            <w:pPr>
              <w:spacing w:line="276" w:lineRule="auto"/>
              <w:rPr>
                <w:rFonts w:ascii="Calibri" w:eastAsia="Aptos" w:hAnsi="Calibri" w:cs="Calibri"/>
                <w:color w:val="000000" w:themeColor="text1"/>
              </w:rPr>
            </w:pPr>
            <w:r w:rsidRPr="00D719AB">
              <w:rPr>
                <w:rFonts w:ascii="Calibri" w:eastAsia="Aptos" w:hAnsi="Calibri" w:cs="Calibri"/>
                <w:color w:val="000000" w:themeColor="text1"/>
              </w:rPr>
              <w:t xml:space="preserve">ESS10 is relevant to the project as meaningful stakeholder engagement is critical for identifying, assessing, and managing the environmental and social risks associated with the project. ESS10 ensures that engagement processes are inclusive, culturally appropriate, and responsive to the needs of different groups, particularly vulnerable and marginalized populations, thereby supporting both project sustainability and success. To meet these requirements, the Ministry has developed a Stakeholder Engagement Plan (SEP) tailored to the project’s scope and risks prior to project appraisal. The SEP has been consulted upon and will be publicly disclosed prior to appraisal. They identify and engage key national institutions. In addition, other critical stakeholders include mobile carriers, end-users, civil society organizations advocating vulnerable groups, and associations representing persons with disabilities. Stakeholder engagement will be conducted through open consultations using a variety of formats and locations to ensure accessibility and inclusivity. The SEPs also establish country-level grievance mechanisms (GMs), to receive and address complaints in a timely, transparent, and fair manner. These mechanisms will help strengthen accountability, build trust, and foster inclusive decision-making throughout the project’s life cycle. The SEPs, and the GMs, will play a central role in ensuring that the project meaningfully engages affected and interested stakeholders, </w:t>
            </w:r>
            <w:r w:rsidRPr="00D719AB">
              <w:rPr>
                <w:rFonts w:ascii="Calibri" w:eastAsia="Aptos" w:hAnsi="Calibri" w:cs="Calibri"/>
                <w:color w:val="000000" w:themeColor="text1"/>
              </w:rPr>
              <w:lastRenderedPageBreak/>
              <w:t xml:space="preserve">manages expectations, mitigates risks, and ultimately maximizes the long-term social and environmental benefits of the project. </w:t>
            </w:r>
          </w:p>
        </w:tc>
      </w:tr>
    </w:tbl>
    <w:p w14:paraId="0D2F7A06" w14:textId="77777777" w:rsidR="00736FA3" w:rsidRPr="00D719AB" w:rsidRDefault="00736FA3" w:rsidP="00736FA3">
      <w:pPr>
        <w:spacing w:line="276" w:lineRule="auto"/>
        <w:jc w:val="both"/>
        <w:rPr>
          <w:rFonts w:ascii="Calibri" w:eastAsia="Aptos" w:hAnsi="Calibri" w:cs="Calibri"/>
        </w:rPr>
      </w:pPr>
      <w:r w:rsidRPr="00D719AB">
        <w:rPr>
          <w:rFonts w:ascii="Calibri" w:eastAsia="Aptos" w:hAnsi="Calibri" w:cs="Calibri"/>
        </w:rPr>
        <w:lastRenderedPageBreak/>
        <w:t xml:space="preserve"> </w:t>
      </w:r>
    </w:p>
    <w:p w14:paraId="7168F9AA" w14:textId="77777777" w:rsidR="00736FA3" w:rsidRPr="00D719AB" w:rsidRDefault="00736FA3" w:rsidP="00736FA3">
      <w:pPr>
        <w:spacing w:line="276" w:lineRule="auto"/>
        <w:jc w:val="both"/>
        <w:rPr>
          <w:rFonts w:ascii="Calibri" w:eastAsia="Aptos" w:hAnsi="Calibri" w:cs="Calibri"/>
        </w:rPr>
      </w:pPr>
    </w:p>
    <w:p w14:paraId="633EE584" w14:textId="77777777" w:rsidR="00736FA3" w:rsidRPr="00D719AB" w:rsidRDefault="00736FA3" w:rsidP="00736FA3">
      <w:pPr>
        <w:spacing w:after="0" w:line="240" w:lineRule="auto"/>
        <w:jc w:val="both"/>
        <w:rPr>
          <w:rFonts w:ascii="Calibri" w:eastAsia="Calibri" w:hAnsi="Calibri" w:cs="Calibri"/>
          <w:i/>
          <w:iCs/>
          <w:color w:val="0E2841"/>
        </w:rPr>
      </w:pPr>
    </w:p>
    <w:p w14:paraId="7EF7F568" w14:textId="77777777" w:rsidR="00736FA3" w:rsidRPr="00D719AB" w:rsidRDefault="00736FA3" w:rsidP="00736FA3">
      <w:pPr>
        <w:pBdr>
          <w:top w:val="nil"/>
          <w:left w:val="nil"/>
          <w:bottom w:val="nil"/>
          <w:right w:val="nil"/>
          <w:between w:val="nil"/>
        </w:pBdr>
        <w:spacing w:line="240" w:lineRule="auto"/>
        <w:jc w:val="both"/>
        <w:rPr>
          <w:rFonts w:ascii="Calibri" w:eastAsia="Arial" w:hAnsi="Calibri" w:cs="Calibri"/>
          <w:color w:val="000000" w:themeColor="text1"/>
        </w:rPr>
      </w:pPr>
    </w:p>
    <w:p w14:paraId="098E8BAC" w14:textId="77777777" w:rsidR="00736FA3" w:rsidRPr="00D719AB" w:rsidRDefault="00736FA3" w:rsidP="00736FA3">
      <w:pPr>
        <w:spacing w:line="240" w:lineRule="auto"/>
        <w:rPr>
          <w:rFonts w:ascii="Calibri" w:hAnsi="Calibri" w:cs="Calibri"/>
        </w:rPr>
      </w:pPr>
      <w:r w:rsidRPr="00D719AB">
        <w:rPr>
          <w:rFonts w:ascii="Calibri" w:hAnsi="Calibri" w:cs="Calibri"/>
        </w:rPr>
        <w:br w:type="page"/>
      </w:r>
    </w:p>
    <w:p w14:paraId="3C9106BF" w14:textId="77777777" w:rsidR="00A81CC7" w:rsidRPr="00D719AB" w:rsidRDefault="00A81CC7" w:rsidP="004757D4">
      <w:pPr>
        <w:autoSpaceDE w:val="0"/>
        <w:autoSpaceDN w:val="0"/>
        <w:adjustRightInd w:val="0"/>
        <w:spacing w:after="0" w:line="240" w:lineRule="auto"/>
        <w:jc w:val="both"/>
        <w:rPr>
          <w:rFonts w:ascii="Calibri" w:hAnsi="Calibri" w:cs="Calibri"/>
          <w:color w:val="000000"/>
          <w:kern w:val="0"/>
        </w:rPr>
        <w:sectPr w:rsidR="00A81CC7" w:rsidRPr="00D719AB" w:rsidSect="00A81CC7">
          <w:pgSz w:w="15840" w:h="12240" w:orient="landscape"/>
          <w:pgMar w:top="1440" w:right="1440" w:bottom="1440" w:left="1440" w:header="720" w:footer="720" w:gutter="0"/>
          <w:cols w:space="720"/>
          <w:docGrid w:linePitch="360"/>
        </w:sectPr>
      </w:pPr>
    </w:p>
    <w:p w14:paraId="22BCAF3F" w14:textId="77777777" w:rsidR="00BF3E0E" w:rsidRPr="00D719AB" w:rsidRDefault="00BF3E0E" w:rsidP="0010692B">
      <w:pPr>
        <w:pStyle w:val="Heading2"/>
        <w:rPr>
          <w:rFonts w:ascii="Calibri" w:hAnsi="Calibri" w:cs="Calibri"/>
          <w:b/>
          <w:bCs/>
          <w:sz w:val="22"/>
          <w:szCs w:val="22"/>
        </w:rPr>
      </w:pPr>
    </w:p>
    <w:p w14:paraId="3B9BBFE8" w14:textId="77777777" w:rsidR="00427507" w:rsidRPr="00D719AB" w:rsidRDefault="00706842" w:rsidP="0010692B">
      <w:pPr>
        <w:pStyle w:val="Heading2"/>
        <w:rPr>
          <w:rFonts w:ascii="Calibri" w:hAnsi="Calibri" w:cs="Calibri"/>
          <w:b/>
          <w:bCs/>
          <w:sz w:val="22"/>
          <w:szCs w:val="22"/>
        </w:rPr>
      </w:pPr>
      <w:bookmarkStart w:id="45" w:name="_Toc215836451"/>
      <w:r w:rsidRPr="00D719AB">
        <w:rPr>
          <w:rFonts w:ascii="Calibri" w:hAnsi="Calibri" w:cs="Calibri"/>
          <w:b/>
          <w:bCs/>
          <w:sz w:val="22"/>
          <w:szCs w:val="22"/>
        </w:rPr>
        <w:t>3.</w:t>
      </w:r>
      <w:r w:rsidR="00B7666E" w:rsidRPr="00D719AB">
        <w:rPr>
          <w:rFonts w:ascii="Calibri" w:hAnsi="Calibri" w:cs="Calibri"/>
          <w:b/>
          <w:bCs/>
          <w:sz w:val="22"/>
          <w:szCs w:val="22"/>
        </w:rPr>
        <w:t>8</w:t>
      </w:r>
      <w:r w:rsidRPr="00D719AB">
        <w:rPr>
          <w:rFonts w:ascii="Calibri" w:hAnsi="Calibri" w:cs="Calibri"/>
          <w:b/>
          <w:bCs/>
          <w:sz w:val="22"/>
          <w:szCs w:val="22"/>
        </w:rPr>
        <w:t xml:space="preserve"> Institutional Framework</w:t>
      </w:r>
      <w:bookmarkEnd w:id="45"/>
    </w:p>
    <w:p w14:paraId="611DEDB6" w14:textId="77777777" w:rsidR="00AE74B6" w:rsidRPr="00D719AB" w:rsidRDefault="00AE74B6" w:rsidP="00AE74B6">
      <w:pPr>
        <w:pBdr>
          <w:top w:val="nil"/>
          <w:left w:val="nil"/>
          <w:bottom w:val="nil"/>
          <w:right w:val="nil"/>
          <w:between w:val="nil"/>
        </w:pBdr>
        <w:spacing w:line="240" w:lineRule="auto"/>
        <w:jc w:val="both"/>
        <w:rPr>
          <w:rFonts w:ascii="Calibri" w:eastAsia="Arial" w:hAnsi="Calibri" w:cs="Calibri"/>
          <w:color w:val="000000"/>
        </w:rPr>
      </w:pPr>
      <w:r w:rsidRPr="00D719AB">
        <w:rPr>
          <w:rFonts w:ascii="Calibri" w:eastAsia="Arial" w:hAnsi="Calibri" w:cs="Calibri"/>
          <w:color w:val="000000"/>
        </w:rPr>
        <w:t>This section of the report provides institutional assessment of Montenegro’s forestry sector, focusing on the organizational structures, mandates, and staffing gaps of the key institutions responsible for sustainable forest management and the development of the wood industry. The primary objective of this assessment is to identify institutional gaps, analyze the effectiveness of current structures, and provide recommendations to strengthen the governance and operational capacity of Montenegro's forestry institutions in line with EU requirements.</w:t>
      </w:r>
    </w:p>
    <w:p w14:paraId="5435556E" w14:textId="77777777" w:rsidR="00AE74B6" w:rsidRPr="00D719AB" w:rsidRDefault="00AE74B6" w:rsidP="00AE74B6">
      <w:pPr>
        <w:pBdr>
          <w:top w:val="nil"/>
          <w:left w:val="nil"/>
          <w:bottom w:val="nil"/>
          <w:right w:val="nil"/>
          <w:between w:val="nil"/>
        </w:pBdr>
        <w:spacing w:line="240" w:lineRule="auto"/>
        <w:jc w:val="both"/>
        <w:rPr>
          <w:rFonts w:ascii="Calibri" w:eastAsia="Arial" w:hAnsi="Calibri" w:cs="Calibri"/>
          <w:color w:val="000000"/>
        </w:rPr>
      </w:pPr>
      <w:r w:rsidRPr="00D719AB">
        <w:rPr>
          <w:rFonts w:ascii="Calibri" w:eastAsia="Arial" w:hAnsi="Calibri" w:cs="Calibri"/>
          <w:color w:val="000000"/>
        </w:rPr>
        <w:t>The Review on institutional mandates introduces the key institutions involved in forest governance in Montenegro, such as the Ministry of Agriculture, Forestry and Water Management (MAFW), the Forest Administration, and the soon to be established State-Owned Enterprise (SOE) for Forest Management that is envisioned to be established by the new Law on Forest (and hasn’t been as of February 2025). This section outlines the roles and responsibilities of each institution, highlighting areas where mandates may overlap or where institutional fragmentation may hinder effective implementation of policies related to forest management and the wood industry.</w:t>
      </w:r>
    </w:p>
    <w:p w14:paraId="1D1B2F89" w14:textId="77777777" w:rsidR="00AE74B6" w:rsidRPr="00D719AB" w:rsidRDefault="00AE74B6" w:rsidP="00AE74B6">
      <w:pPr>
        <w:pBdr>
          <w:top w:val="nil"/>
          <w:left w:val="nil"/>
          <w:bottom w:val="nil"/>
          <w:right w:val="nil"/>
          <w:between w:val="nil"/>
        </w:pBdr>
        <w:spacing w:line="240" w:lineRule="auto"/>
        <w:jc w:val="both"/>
        <w:rPr>
          <w:rFonts w:ascii="Calibri" w:eastAsia="Arial" w:hAnsi="Calibri" w:cs="Calibri"/>
          <w:color w:val="000000"/>
        </w:rPr>
      </w:pPr>
      <w:r w:rsidRPr="00D719AB">
        <w:rPr>
          <w:rFonts w:ascii="Calibri" w:eastAsia="Arial" w:hAnsi="Calibri" w:cs="Calibri"/>
          <w:color w:val="000000"/>
        </w:rPr>
        <w:t>Following this, the Organizational structure section offers an examination of the internal structures and functions of the primary institutions involved in forestry management. This includes an analysis of institutional hierarchies, decision-making processes, staff capacities, and resource allocation. The assessment also evaluates the current functional efficiency of these institutions in relation to their mandates and explores how well they coordinate with one another to meet the goals of sustainable forest management.</w:t>
      </w:r>
    </w:p>
    <w:p w14:paraId="36FB54B1" w14:textId="77777777" w:rsidR="00706842" w:rsidRPr="00D719AB" w:rsidRDefault="00AE74B6" w:rsidP="00AE74B6">
      <w:pPr>
        <w:autoSpaceDE w:val="0"/>
        <w:autoSpaceDN w:val="0"/>
        <w:adjustRightInd w:val="0"/>
        <w:spacing w:after="0" w:line="240" w:lineRule="auto"/>
        <w:jc w:val="both"/>
        <w:rPr>
          <w:rFonts w:ascii="Calibri" w:hAnsi="Calibri" w:cs="Calibri"/>
          <w:kern w:val="0"/>
        </w:rPr>
      </w:pPr>
      <w:r w:rsidRPr="00D719AB">
        <w:rPr>
          <w:rFonts w:ascii="Calibri" w:eastAsia="Arial" w:hAnsi="Calibri" w:cs="Calibri"/>
          <w:color w:val="000000"/>
        </w:rPr>
        <w:t xml:space="preserve">Through this institutional assessment, the report provides insights into the current state of Montenegro’s forestry governance structures, identifying key challenges and offering practical recommendations for addressing the institutional and regulatory gaps that hinder the sector’s development. The findings and recommendations outlined in this section will guide future reforms, helping to build more effective and resilient institutions that are equipped to manage Montenegro’s forest resources in a sustainable and climate-resilient </w:t>
      </w:r>
      <w:proofErr w:type="spellStart"/>
      <w:proofErr w:type="gramStart"/>
      <w:r w:rsidRPr="00D719AB">
        <w:rPr>
          <w:rFonts w:ascii="Calibri" w:eastAsia="Arial" w:hAnsi="Calibri" w:cs="Calibri"/>
          <w:color w:val="000000"/>
        </w:rPr>
        <w:t>manner</w:t>
      </w:r>
      <w:r w:rsidR="6E49BF7D" w:rsidRPr="00D719AB">
        <w:rPr>
          <w:rFonts w:ascii="Calibri" w:eastAsia="Arial" w:hAnsi="Calibri" w:cs="Calibri"/>
          <w:color w:val="000000"/>
        </w:rPr>
        <w:t>.</w:t>
      </w:r>
      <w:r w:rsidR="009E59E3" w:rsidRPr="00D719AB">
        <w:rPr>
          <w:rFonts w:ascii="Calibri" w:hAnsi="Calibri" w:cs="Calibri"/>
          <w:kern w:val="0"/>
        </w:rPr>
        <w:t>The</w:t>
      </w:r>
      <w:proofErr w:type="spellEnd"/>
      <w:proofErr w:type="gramEnd"/>
      <w:r w:rsidR="009E59E3" w:rsidRPr="00D719AB">
        <w:rPr>
          <w:rFonts w:ascii="Calibri" w:hAnsi="Calibri" w:cs="Calibri"/>
          <w:kern w:val="0"/>
        </w:rPr>
        <w:t xml:space="preserve"> following government institutions </w:t>
      </w:r>
      <w:r w:rsidR="00AF0833" w:rsidRPr="00D719AB">
        <w:rPr>
          <w:rFonts w:ascii="Calibri" w:hAnsi="Calibri" w:cs="Calibri"/>
          <w:kern w:val="0"/>
        </w:rPr>
        <w:t xml:space="preserve">associated with </w:t>
      </w:r>
      <w:r w:rsidR="009E59E3" w:rsidRPr="00D719AB">
        <w:rPr>
          <w:rFonts w:ascii="Calibri" w:hAnsi="Calibri" w:cs="Calibri"/>
          <w:kern w:val="0"/>
        </w:rPr>
        <w:t xml:space="preserve">the </w:t>
      </w:r>
      <w:r w:rsidR="00E62C73" w:rsidRPr="00D719AB">
        <w:rPr>
          <w:rFonts w:ascii="Calibri" w:hAnsi="Calibri" w:cs="Calibri"/>
          <w:bCs/>
          <w:kern w:val="0"/>
        </w:rPr>
        <w:t>FS</w:t>
      </w:r>
      <w:r w:rsidR="00942803" w:rsidRPr="00D719AB">
        <w:rPr>
          <w:rFonts w:ascii="Calibri" w:hAnsi="Calibri" w:cs="Calibri"/>
          <w:bCs/>
          <w:kern w:val="0"/>
        </w:rPr>
        <w:t>P</w:t>
      </w:r>
      <w:r w:rsidR="00E62C73" w:rsidRPr="00D719AB">
        <w:rPr>
          <w:rFonts w:ascii="Calibri" w:hAnsi="Calibri" w:cs="Calibri"/>
          <w:bCs/>
          <w:kern w:val="0"/>
        </w:rPr>
        <w:t>P</w:t>
      </w:r>
      <w:r w:rsidR="00A60318" w:rsidRPr="00D719AB">
        <w:rPr>
          <w:rFonts w:ascii="Calibri" w:hAnsi="Calibri" w:cs="Calibri"/>
          <w:bCs/>
          <w:kern w:val="0"/>
        </w:rPr>
        <w:t xml:space="preserve"> project</w:t>
      </w:r>
      <w:r w:rsidR="00A60318" w:rsidRPr="00D719AB">
        <w:rPr>
          <w:rFonts w:ascii="Calibri" w:hAnsi="Calibri" w:cs="Calibri"/>
          <w:b/>
          <w:i/>
          <w:iCs/>
          <w:kern w:val="0"/>
        </w:rPr>
        <w:t xml:space="preserve"> </w:t>
      </w:r>
      <w:r w:rsidR="005E5CEF" w:rsidRPr="00D719AB">
        <w:rPr>
          <w:rFonts w:ascii="Calibri" w:hAnsi="Calibri" w:cs="Calibri"/>
          <w:kern w:val="0"/>
        </w:rPr>
        <w:t>are described</w:t>
      </w:r>
      <w:r w:rsidR="009E59E3" w:rsidRPr="00D719AB">
        <w:rPr>
          <w:rFonts w:ascii="Calibri" w:hAnsi="Calibri" w:cs="Calibri"/>
          <w:kern w:val="0"/>
        </w:rPr>
        <w:t xml:space="preserve"> </w:t>
      </w:r>
      <w:r w:rsidR="00070F1B" w:rsidRPr="00D719AB">
        <w:rPr>
          <w:rFonts w:ascii="Calibri" w:hAnsi="Calibri" w:cs="Calibri"/>
          <w:kern w:val="0"/>
        </w:rPr>
        <w:t>on</w:t>
      </w:r>
      <w:r w:rsidR="005E5CEF" w:rsidRPr="00D719AB">
        <w:rPr>
          <w:rFonts w:ascii="Calibri" w:hAnsi="Calibri" w:cs="Calibri"/>
          <w:kern w:val="0"/>
        </w:rPr>
        <w:t xml:space="preserve"> the potential </w:t>
      </w:r>
      <w:r w:rsidR="009E59E3" w:rsidRPr="00D719AB">
        <w:rPr>
          <w:rFonts w:ascii="Calibri" w:hAnsi="Calibri" w:cs="Calibri"/>
          <w:kern w:val="0"/>
        </w:rPr>
        <w:t>environmental and social issues. The rol</w:t>
      </w:r>
      <w:r w:rsidR="00A57E53" w:rsidRPr="00D719AB">
        <w:rPr>
          <w:rFonts w:ascii="Calibri" w:hAnsi="Calibri" w:cs="Calibri"/>
          <w:kern w:val="0"/>
        </w:rPr>
        <w:t xml:space="preserve">e </w:t>
      </w:r>
      <w:r w:rsidR="009E59E3" w:rsidRPr="00D719AB">
        <w:rPr>
          <w:rFonts w:ascii="Calibri" w:hAnsi="Calibri" w:cs="Calibri"/>
          <w:kern w:val="0"/>
        </w:rPr>
        <w:t>of each</w:t>
      </w:r>
      <w:r w:rsidR="00A57E53" w:rsidRPr="00D719AB">
        <w:rPr>
          <w:rFonts w:ascii="Calibri" w:hAnsi="Calibri" w:cs="Calibri"/>
          <w:kern w:val="0"/>
        </w:rPr>
        <w:t xml:space="preserve"> </w:t>
      </w:r>
      <w:r w:rsidR="009E59E3" w:rsidRPr="00D719AB">
        <w:rPr>
          <w:rFonts w:ascii="Calibri" w:hAnsi="Calibri" w:cs="Calibri"/>
          <w:kern w:val="0"/>
        </w:rPr>
        <w:t xml:space="preserve">institution, with respect to </w:t>
      </w:r>
      <w:r w:rsidR="003D2B98" w:rsidRPr="00D719AB">
        <w:rPr>
          <w:rFonts w:ascii="Calibri" w:hAnsi="Calibri" w:cs="Calibri"/>
          <w:kern w:val="0"/>
        </w:rPr>
        <w:t xml:space="preserve">the </w:t>
      </w:r>
      <w:r w:rsidR="009E59E3" w:rsidRPr="00D719AB">
        <w:rPr>
          <w:rFonts w:ascii="Calibri" w:hAnsi="Calibri" w:cs="Calibri"/>
          <w:kern w:val="0"/>
        </w:rPr>
        <w:t xml:space="preserve">implementation and monitoring of the </w:t>
      </w:r>
      <w:r w:rsidR="003D2B98" w:rsidRPr="00D719AB">
        <w:rPr>
          <w:rFonts w:ascii="Calibri" w:hAnsi="Calibri" w:cs="Calibri"/>
          <w:kern w:val="0"/>
        </w:rPr>
        <w:t>ESMF</w:t>
      </w:r>
      <w:r w:rsidR="009E59E3" w:rsidRPr="00D719AB">
        <w:rPr>
          <w:rFonts w:ascii="Calibri" w:hAnsi="Calibri" w:cs="Calibri"/>
          <w:kern w:val="0"/>
        </w:rPr>
        <w:t>, is summarized in</w:t>
      </w:r>
      <w:r w:rsidR="00033180" w:rsidRPr="00D719AB">
        <w:rPr>
          <w:rFonts w:ascii="Calibri" w:hAnsi="Calibri" w:cs="Calibri"/>
          <w:kern w:val="0"/>
        </w:rPr>
        <w:t xml:space="preserve"> table </w:t>
      </w:r>
    </w:p>
    <w:p w14:paraId="62ECCD6F" w14:textId="77777777" w:rsidR="00B7666E" w:rsidRPr="00D719AB" w:rsidRDefault="00B7666E" w:rsidP="009E59E3">
      <w:pPr>
        <w:autoSpaceDE w:val="0"/>
        <w:autoSpaceDN w:val="0"/>
        <w:adjustRightInd w:val="0"/>
        <w:spacing w:after="0" w:line="240" w:lineRule="auto"/>
        <w:jc w:val="both"/>
        <w:rPr>
          <w:rFonts w:ascii="Calibri" w:hAnsi="Calibri" w:cs="Calibri"/>
          <w:b/>
          <w:bCs/>
          <w:kern w:val="0"/>
        </w:rPr>
      </w:pPr>
    </w:p>
    <w:p w14:paraId="319211F0" w14:textId="77777777" w:rsidR="00DE0ACE" w:rsidRPr="00D719AB" w:rsidRDefault="00DE0ACE" w:rsidP="00DE0ACE">
      <w:pPr>
        <w:pStyle w:val="Caption"/>
        <w:keepNext/>
        <w:rPr>
          <w:rFonts w:ascii="Calibri" w:hAnsi="Calibri" w:cs="Calibri"/>
          <w:b/>
          <w:bCs/>
          <w:i w:val="0"/>
          <w:iCs w:val="0"/>
          <w:sz w:val="22"/>
          <w:szCs w:val="22"/>
        </w:rPr>
      </w:pPr>
      <w:r w:rsidRPr="00D719AB">
        <w:rPr>
          <w:rFonts w:ascii="Calibri" w:hAnsi="Calibri" w:cs="Calibri"/>
          <w:b/>
          <w:bCs/>
          <w:i w:val="0"/>
          <w:iCs w:val="0"/>
          <w:sz w:val="22"/>
          <w:szCs w:val="22"/>
        </w:rPr>
        <w:t>Table 7. Project Institutional framework</w:t>
      </w:r>
    </w:p>
    <w:tbl>
      <w:tblPr>
        <w:tblStyle w:val="DefaultTable1"/>
        <w:tblW w:w="9493" w:type="dxa"/>
        <w:jc w:val="left"/>
        <w:tblBorders>
          <w:left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93"/>
        <w:gridCol w:w="7200"/>
      </w:tblGrid>
      <w:tr w:rsidR="00427507" w:rsidRPr="00D719AB" w14:paraId="51A62348" w14:textId="77777777" w:rsidTr="0029372F">
        <w:trPr>
          <w:cnfStyle w:val="100000000000" w:firstRow="1" w:lastRow="0" w:firstColumn="0" w:lastColumn="0" w:oddVBand="0" w:evenVBand="0" w:oddHBand="0" w:evenHBand="0" w:firstRowFirstColumn="0" w:firstRowLastColumn="0" w:lastRowFirstColumn="0" w:lastRowLastColumn="0"/>
          <w:trHeight w:val="323"/>
          <w:jc w:val="left"/>
        </w:trPr>
        <w:tc>
          <w:tcPr>
            <w:cnfStyle w:val="001000000100" w:firstRow="0" w:lastRow="0" w:firstColumn="1" w:lastColumn="0" w:oddVBand="0" w:evenVBand="0" w:oddHBand="0" w:evenHBand="0" w:firstRowFirstColumn="1" w:firstRowLastColumn="0" w:lastRowFirstColumn="0" w:lastRowLastColumn="0"/>
            <w:tcW w:w="2293" w:type="dxa"/>
            <w:shd w:val="clear" w:color="auto" w:fill="D9F2D0" w:themeFill="accent6" w:themeFillTint="33"/>
          </w:tcPr>
          <w:p w14:paraId="4BC6EC45" w14:textId="77777777" w:rsidR="00427507" w:rsidRPr="00D719AB" w:rsidRDefault="00427507" w:rsidP="00427507">
            <w:pPr>
              <w:spacing w:line="240" w:lineRule="exact"/>
              <w:jc w:val="both"/>
              <w:rPr>
                <w:rFonts w:ascii="Calibri" w:eastAsia="Arial Unicode MS" w:hAnsi="Calibri" w:cs="Calibri"/>
                <w:sz w:val="22"/>
                <w:szCs w:val="22"/>
              </w:rPr>
            </w:pPr>
            <w:bookmarkStart w:id="46" w:name="_Hlk184913751"/>
            <w:r w:rsidRPr="00D719AB">
              <w:rPr>
                <w:rFonts w:ascii="Calibri" w:eastAsia="Arial Unicode MS" w:hAnsi="Calibri" w:cs="Calibri"/>
                <w:sz w:val="22"/>
                <w:szCs w:val="22"/>
              </w:rPr>
              <w:t>Institution</w:t>
            </w:r>
          </w:p>
        </w:tc>
        <w:tc>
          <w:tcPr>
            <w:tcW w:w="7200" w:type="dxa"/>
            <w:shd w:val="clear" w:color="auto" w:fill="D9F2D0" w:themeFill="accent6" w:themeFillTint="33"/>
          </w:tcPr>
          <w:p w14:paraId="2962E2DE" w14:textId="77777777" w:rsidR="00427507" w:rsidRPr="00D719AB" w:rsidRDefault="00427507" w:rsidP="00427507">
            <w:pPr>
              <w:spacing w:line="240" w:lineRule="exact"/>
              <w:jc w:val="both"/>
              <w:cnfStyle w:val="100000000000" w:firstRow="1" w:lastRow="0" w:firstColumn="0" w:lastColumn="0" w:oddVBand="0" w:evenVBand="0" w:oddHBand="0"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Role and Responsibilities</w:t>
            </w:r>
          </w:p>
        </w:tc>
      </w:tr>
      <w:tr w:rsidR="00427507" w:rsidRPr="00D719AB" w14:paraId="6FCD4010" w14:textId="77777777">
        <w:trPr>
          <w:cnfStyle w:val="000000100000" w:firstRow="0" w:lastRow="0" w:firstColumn="0" w:lastColumn="0" w:oddVBand="0" w:evenVBand="0" w:oddHBand="1" w:evenHBand="0" w:firstRowFirstColumn="0" w:firstRowLastColumn="0" w:lastRowFirstColumn="0" w:lastRowLastColumn="0"/>
          <w:trHeight w:val="751"/>
          <w:jc w:val="left"/>
        </w:trPr>
        <w:tc>
          <w:tcPr>
            <w:cnfStyle w:val="001000000000" w:firstRow="0" w:lastRow="0" w:firstColumn="1" w:lastColumn="0" w:oddVBand="0" w:evenVBand="0" w:oddHBand="0" w:evenHBand="0" w:firstRowFirstColumn="0" w:firstRowLastColumn="0" w:lastRowFirstColumn="0" w:lastRowLastColumn="0"/>
            <w:tcW w:w="2293" w:type="dxa"/>
          </w:tcPr>
          <w:p w14:paraId="6DA469AE" w14:textId="77777777" w:rsidR="00FE22AE" w:rsidRPr="00D719AB" w:rsidRDefault="00FE22AE" w:rsidP="00FE22AE">
            <w:pPr>
              <w:spacing w:line="240" w:lineRule="exact"/>
              <w:rPr>
                <w:rFonts w:ascii="Calibri" w:eastAsia="Arial Unicode MS" w:hAnsi="Calibri" w:cs="Calibri"/>
                <w:bCs/>
                <w:iCs/>
                <w:sz w:val="22"/>
                <w:szCs w:val="22"/>
              </w:rPr>
            </w:pPr>
            <w:r w:rsidRPr="00D719AB">
              <w:rPr>
                <w:rFonts w:ascii="Calibri" w:eastAsia="Arial Unicode MS" w:hAnsi="Calibri" w:cs="Calibri"/>
                <w:bCs/>
                <w:iCs/>
                <w:sz w:val="22"/>
                <w:szCs w:val="22"/>
              </w:rPr>
              <w:t>Ministry of Agriculture, Forestry, and Water Management (MAFWM)</w:t>
            </w:r>
          </w:p>
          <w:p w14:paraId="577720F6" w14:textId="77777777" w:rsidR="00427507" w:rsidRPr="00D719AB" w:rsidRDefault="00427507" w:rsidP="00427507">
            <w:pPr>
              <w:spacing w:line="240" w:lineRule="exact"/>
              <w:jc w:val="both"/>
              <w:rPr>
                <w:rFonts w:ascii="Calibri" w:eastAsia="Arial Unicode MS" w:hAnsi="Calibri" w:cs="Calibri"/>
                <w:sz w:val="22"/>
                <w:szCs w:val="22"/>
              </w:rPr>
            </w:pPr>
          </w:p>
        </w:tc>
        <w:tc>
          <w:tcPr>
            <w:tcW w:w="7200" w:type="dxa"/>
          </w:tcPr>
          <w:p w14:paraId="103854D0" w14:textId="177EF249" w:rsidR="00FE22AE" w:rsidRPr="00D719AB" w:rsidRDefault="00FE22AE" w:rsidP="00FE22AE">
            <w:pPr>
              <w:spacing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The Ministry of Agriculture, Forestry, and Water Management (MAFWM) holds key responsibilities in two areas. In terms of regulatory oversight, the Ministry focuses on policy development, monitoring implementation, and ensuring the enforcement of laws, while ensuring compliance with EU legislation and national regulations.</w:t>
            </w:r>
            <w:r w:rsidR="00445AC6">
              <w:rPr>
                <w:rFonts w:ascii="Calibri" w:eastAsia="Arial Unicode MS" w:hAnsi="Calibri" w:cs="Calibri"/>
                <w:sz w:val="22"/>
                <w:szCs w:val="22"/>
              </w:rPr>
              <w:t xml:space="preserve"> </w:t>
            </w:r>
            <w:r w:rsidRPr="00D719AB">
              <w:rPr>
                <w:rFonts w:ascii="Calibri" w:eastAsia="Arial Unicode MS" w:hAnsi="Calibri" w:cs="Calibri"/>
                <w:sz w:val="22"/>
                <w:szCs w:val="22"/>
              </w:rPr>
              <w:t>In strategic planning, the Ministry is responsible for developing forest management strategies, with a particular emphasis on the sustainable management of private forests, aiming to ensure long-term protection and conservation of forest resources.</w:t>
            </w:r>
          </w:p>
          <w:p w14:paraId="5C1A6210" w14:textId="77777777" w:rsidR="00FE22AE" w:rsidRPr="00D719AB" w:rsidRDefault="00FE22AE" w:rsidP="00FE22AE">
            <w:pPr>
              <w:spacing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 xml:space="preserve">The Ministry of Agriculture, Forestry, and Water Management (MAFWM), according to the Regulation on the Organization and Method of Operation of State Administration ("Official Gazette of Montenegro", No. 049/22 of May 6, 2022, No. 052/22 of May 13, 2022, No. 056/22 of May 27, 2022, No. 082/22 of </w:t>
            </w:r>
            <w:r w:rsidRPr="00D719AB">
              <w:rPr>
                <w:rFonts w:ascii="Calibri" w:eastAsia="Arial Unicode MS" w:hAnsi="Calibri" w:cs="Calibri"/>
                <w:sz w:val="22"/>
                <w:szCs w:val="22"/>
              </w:rPr>
              <w:lastRenderedPageBreak/>
              <w:t>July 29, 2022, No. 110/22 of October 5, 2022, No. 139/22 of December 16, 2022), has the following mandate regarding forestry: developmental policy in the field of forestry; systemic solutions for the management of forests and forest land and their protection; preservation, economic use, and improvement of forests; monitoring the planning of forest management; wood processing industry and wood product manufacturing; developmental policy in the field of hunting; systemic solutions for the management and regulation of game and hunting; ensuring the use of hunting grounds and the preparation of hunting development programs. The tasks mentioned are carried out by the Directorate for Forestry, Hunting, and Timber Industry as an organizational unit of the Ministry.</w:t>
            </w:r>
          </w:p>
          <w:p w14:paraId="7B30E9FC" w14:textId="77777777" w:rsidR="00FE22AE" w:rsidRPr="00D719AB" w:rsidRDefault="00FE22AE" w:rsidP="00FE22AE">
            <w:pPr>
              <w:spacing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To fulfill its responsibilities and carry out related tasks, nine individuals are employed in the Directorate for Forestry, Hunting, and the Wood Industry within the Ministry. In addition to the staff in the directorate, the Department for International Cooperation within the Ministry assists the Directorate in handling international forestry cooperation, preparing forestry-related regulations, and aligning domestic regulations with the European Union's legal framework.</w:t>
            </w:r>
          </w:p>
          <w:p w14:paraId="1E8D5126" w14:textId="77777777" w:rsidR="00FE22AE" w:rsidRPr="00D719AB" w:rsidRDefault="00FE22AE" w:rsidP="00FE22AE">
            <w:pPr>
              <w:spacing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Additionally, the Department for Economic Analysis conducts economic assessments for the forestry and wood industry sectors, monitors trends in the trade of wood and wood products, and proposes economic measures to be implemented in these sectors. Furthermore, the Ministry as a whole is responsible for administrative supervision over the activities of the Forestry and Hunting Management Administration.</w:t>
            </w:r>
          </w:p>
          <w:p w14:paraId="2E6EE829" w14:textId="77777777" w:rsidR="00427507" w:rsidRPr="00D719AB" w:rsidRDefault="00427507" w:rsidP="00427507">
            <w:pPr>
              <w:spacing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p>
        </w:tc>
      </w:tr>
      <w:tr w:rsidR="000F0295" w:rsidRPr="00D719AB" w14:paraId="45DF8E95" w14:textId="77777777">
        <w:trPr>
          <w:cnfStyle w:val="000000010000" w:firstRow="0" w:lastRow="0" w:firstColumn="0" w:lastColumn="0" w:oddVBand="0" w:evenVBand="0" w:oddHBand="0" w:evenHBand="1" w:firstRowFirstColumn="0" w:firstRowLastColumn="0" w:lastRowFirstColumn="0" w:lastRowLastColumn="0"/>
          <w:trHeight w:val="751"/>
          <w:jc w:val="left"/>
        </w:trPr>
        <w:tc>
          <w:tcPr>
            <w:cnfStyle w:val="001000000000" w:firstRow="0" w:lastRow="0" w:firstColumn="1" w:lastColumn="0" w:oddVBand="0" w:evenVBand="0" w:oddHBand="0" w:evenHBand="0" w:firstRowFirstColumn="0" w:firstRowLastColumn="0" w:lastRowFirstColumn="0" w:lastRowLastColumn="0"/>
            <w:tcW w:w="2293" w:type="dxa"/>
          </w:tcPr>
          <w:p w14:paraId="301F977B" w14:textId="77777777" w:rsidR="008A52A4" w:rsidRPr="00D719AB" w:rsidRDefault="008A52A4" w:rsidP="008A52A4">
            <w:pPr>
              <w:spacing w:line="240" w:lineRule="exact"/>
              <w:rPr>
                <w:rFonts w:ascii="Calibri" w:eastAsia="Arial Unicode MS" w:hAnsi="Calibri" w:cs="Calibri"/>
                <w:bCs/>
                <w:sz w:val="22"/>
                <w:szCs w:val="22"/>
              </w:rPr>
            </w:pPr>
            <w:r w:rsidRPr="00D719AB">
              <w:rPr>
                <w:rFonts w:ascii="Calibri" w:eastAsia="Arial Unicode MS" w:hAnsi="Calibri" w:cs="Calibri"/>
                <w:bCs/>
                <w:sz w:val="22"/>
                <w:szCs w:val="22"/>
              </w:rPr>
              <w:lastRenderedPageBreak/>
              <w:t>Directorate for Forestry, Hunting, and Wood Industry, Ministry of Agriculture, Forestry and Water Management</w:t>
            </w:r>
          </w:p>
          <w:p w14:paraId="4703124A" w14:textId="77777777" w:rsidR="000F0295" w:rsidRPr="00D719AB" w:rsidRDefault="000F0295" w:rsidP="00427507">
            <w:pPr>
              <w:spacing w:line="240" w:lineRule="exact"/>
              <w:jc w:val="both"/>
              <w:rPr>
                <w:rFonts w:ascii="Calibri" w:eastAsia="Arial Unicode MS" w:hAnsi="Calibri" w:cs="Calibri"/>
                <w:sz w:val="22"/>
                <w:szCs w:val="22"/>
              </w:rPr>
            </w:pPr>
          </w:p>
        </w:tc>
        <w:tc>
          <w:tcPr>
            <w:tcW w:w="7200" w:type="dxa"/>
          </w:tcPr>
          <w:p w14:paraId="5BE17B18" w14:textId="77777777" w:rsidR="008A52A4" w:rsidRPr="00D719AB" w:rsidRDefault="008A52A4" w:rsidP="008A52A4">
            <w:pPr>
              <w:spacing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The Directorate for Forestry, Hunting, and Wood Industry is responsible for tasks related to proposing policies, preparing draft laws, and other strategic documents that regulate forestry, hunting, and the wood industry. It proposes the professional foundations for drafting laws and regulations in these areas, implements development policies in forestry, hunting, and the wood industry, and harmonizes national legislation with EU regulations in forestry, hunting, plant protection in forests, and the wood industry. It prepares regulations governing forest and forest land management, wildlife management, and hunting areas, as well as regulations related to the wood industry. The Directorate participates in administrative and professional supervision and enforces laws and other regulations in forestry, hunting, the wood industry, and plant protection in forests. Additionally, it manages information systems in forestry, hunting, and the wood industry, oversees monitoring processes, and coordinates the Monitoring Directorate’s work with other directorates and the Department for Forest and Wildlife Management. It also plans and conducts cooperation with international organizations, donors, other institutions, and NGOs relevant to forestry, hunting, and the wood industry. The Directorate proposes the annual budget and procurement plan and ensures compliance and effectiveness in managing the Department for Forest and Wildlife Management.</w:t>
            </w:r>
          </w:p>
          <w:p w14:paraId="743C3C3B" w14:textId="77777777" w:rsidR="000F0295" w:rsidRPr="00D719AB" w:rsidRDefault="000F0295" w:rsidP="00427507">
            <w:pPr>
              <w:spacing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p>
        </w:tc>
      </w:tr>
      <w:tr w:rsidR="00875492" w:rsidRPr="00D719AB" w14:paraId="7A5E64EF" w14:textId="77777777">
        <w:trPr>
          <w:cnfStyle w:val="000000100000" w:firstRow="0" w:lastRow="0" w:firstColumn="0" w:lastColumn="0" w:oddVBand="0" w:evenVBand="0" w:oddHBand="1" w:evenHBand="0" w:firstRowFirstColumn="0" w:firstRowLastColumn="0" w:lastRowFirstColumn="0" w:lastRowLastColumn="0"/>
          <w:trHeight w:val="751"/>
          <w:jc w:val="left"/>
        </w:trPr>
        <w:tc>
          <w:tcPr>
            <w:cnfStyle w:val="001000000000" w:firstRow="0" w:lastRow="0" w:firstColumn="1" w:lastColumn="0" w:oddVBand="0" w:evenVBand="0" w:oddHBand="0" w:evenHBand="0" w:firstRowFirstColumn="0" w:firstRowLastColumn="0" w:lastRowFirstColumn="0" w:lastRowLastColumn="0"/>
            <w:tcW w:w="2293" w:type="dxa"/>
          </w:tcPr>
          <w:p w14:paraId="2C6DBA61" w14:textId="77777777" w:rsidR="00875492" w:rsidRPr="00D719AB" w:rsidRDefault="000F3126" w:rsidP="00427507">
            <w:pPr>
              <w:spacing w:line="240" w:lineRule="exact"/>
              <w:jc w:val="both"/>
              <w:rPr>
                <w:rFonts w:ascii="Calibri" w:eastAsia="Arial Unicode MS" w:hAnsi="Calibri" w:cs="Calibri"/>
                <w:bCs/>
                <w:sz w:val="22"/>
                <w:szCs w:val="22"/>
              </w:rPr>
            </w:pPr>
            <w:r w:rsidRPr="00D719AB">
              <w:rPr>
                <w:rFonts w:ascii="Calibri" w:eastAsia="Arial Unicode MS" w:hAnsi="Calibri" w:cs="Calibri"/>
                <w:bCs/>
                <w:sz w:val="22"/>
                <w:szCs w:val="22"/>
              </w:rPr>
              <w:t>Department for Forestry</w:t>
            </w:r>
          </w:p>
        </w:tc>
        <w:tc>
          <w:tcPr>
            <w:tcW w:w="7200" w:type="dxa"/>
          </w:tcPr>
          <w:p w14:paraId="0893E353" w14:textId="77777777" w:rsidR="000F3126" w:rsidRPr="00D719AB" w:rsidRDefault="000F3126" w:rsidP="000F3126">
            <w:pPr>
              <w:spacing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b/>
                <w:sz w:val="22"/>
                <w:szCs w:val="22"/>
              </w:rPr>
            </w:pPr>
          </w:p>
          <w:p w14:paraId="2C849097" w14:textId="77777777" w:rsidR="000F3126" w:rsidRPr="00D719AB" w:rsidRDefault="000F3126" w:rsidP="000F3126">
            <w:pPr>
              <w:spacing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 xml:space="preserve">The Department for Forestry proposes economic policy measures for forestry, prepares or coordinates the preparation of strategic documents relevant to forestry, and monitors their implementation. It oversees concession contracts </w:t>
            </w:r>
            <w:r w:rsidRPr="00D719AB">
              <w:rPr>
                <w:rFonts w:ascii="Calibri" w:eastAsia="Arial Unicode MS" w:hAnsi="Calibri" w:cs="Calibri"/>
                <w:sz w:val="22"/>
                <w:szCs w:val="22"/>
              </w:rPr>
              <w:lastRenderedPageBreak/>
              <w:t>for the use of forests and contracts for timber sales in standing condition. The Directorate follows EU legislation and international standards on forestry and related products and proposes alignment measures. It initiates the adoption of laws and other regulations in forestry and drafts their texts. The Department monitors modern methods and achievements in forestry and collaborates with the EU, international organizations, agencies, and companies providing support to Montenegro in forestry. It also plans to support programs for forest cultivation and rural diversification, including forestry and forest products.</w:t>
            </w:r>
          </w:p>
          <w:p w14:paraId="74ABB57D" w14:textId="77777777" w:rsidR="00875492" w:rsidRPr="00D719AB" w:rsidRDefault="00875492" w:rsidP="00427507">
            <w:pPr>
              <w:spacing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p>
        </w:tc>
      </w:tr>
      <w:tr w:rsidR="00A12DA8" w:rsidRPr="00D719AB" w14:paraId="1F4A8CEB" w14:textId="77777777">
        <w:trPr>
          <w:cnfStyle w:val="000000010000" w:firstRow="0" w:lastRow="0" w:firstColumn="0" w:lastColumn="0" w:oddVBand="0" w:evenVBand="0" w:oddHBand="0" w:evenHBand="1" w:firstRowFirstColumn="0" w:firstRowLastColumn="0" w:lastRowFirstColumn="0" w:lastRowLastColumn="0"/>
          <w:trHeight w:val="1218"/>
          <w:jc w:val="left"/>
        </w:trPr>
        <w:tc>
          <w:tcPr>
            <w:cnfStyle w:val="001000000000" w:firstRow="0" w:lastRow="0" w:firstColumn="1" w:lastColumn="0" w:oddVBand="0" w:evenVBand="0" w:oddHBand="0" w:evenHBand="0" w:firstRowFirstColumn="0" w:firstRowLastColumn="0" w:lastRowFirstColumn="0" w:lastRowLastColumn="0"/>
            <w:tcW w:w="2293" w:type="dxa"/>
          </w:tcPr>
          <w:p w14:paraId="12530DA7" w14:textId="77777777" w:rsidR="005A609C" w:rsidRPr="00D719AB" w:rsidRDefault="005A609C" w:rsidP="00691633">
            <w:pPr>
              <w:spacing w:line="240" w:lineRule="exact"/>
              <w:rPr>
                <w:rFonts w:ascii="Calibri" w:eastAsia="Arial Unicode MS" w:hAnsi="Calibri" w:cs="Calibri"/>
                <w:bCs/>
                <w:sz w:val="22"/>
                <w:szCs w:val="22"/>
              </w:rPr>
            </w:pPr>
            <w:r w:rsidRPr="00D719AB">
              <w:rPr>
                <w:rFonts w:ascii="Calibri" w:eastAsia="Arial Unicode MS" w:hAnsi="Calibri" w:cs="Calibri"/>
                <w:bCs/>
                <w:sz w:val="22"/>
                <w:szCs w:val="22"/>
              </w:rPr>
              <w:lastRenderedPageBreak/>
              <w:t>Department for the Wood Industry</w:t>
            </w:r>
          </w:p>
          <w:p w14:paraId="173F77A4" w14:textId="77777777" w:rsidR="00A12DA8" w:rsidRPr="00D719AB" w:rsidRDefault="00A12DA8" w:rsidP="00A12DA8">
            <w:pPr>
              <w:spacing w:line="240" w:lineRule="exact"/>
              <w:jc w:val="both"/>
              <w:rPr>
                <w:rFonts w:ascii="Calibri" w:eastAsia="Arial Unicode MS" w:hAnsi="Calibri" w:cs="Calibri"/>
                <w:sz w:val="22"/>
                <w:szCs w:val="22"/>
              </w:rPr>
            </w:pPr>
          </w:p>
        </w:tc>
        <w:tc>
          <w:tcPr>
            <w:tcW w:w="7200" w:type="dxa"/>
          </w:tcPr>
          <w:p w14:paraId="78DD9C5A" w14:textId="77777777" w:rsidR="005A609C" w:rsidRPr="00D719AB" w:rsidRDefault="005A609C" w:rsidP="005A609C">
            <w:pPr>
              <w:pBdr>
                <w:top w:val="nil"/>
                <w:left w:val="nil"/>
                <w:bottom w:val="nil"/>
                <w:right w:val="nil"/>
                <w:between w:val="nil"/>
              </w:pBdr>
              <w:jc w:val="both"/>
              <w:cnfStyle w:val="000000010000" w:firstRow="0" w:lastRow="0" w:firstColumn="0" w:lastColumn="0" w:oddVBand="0" w:evenVBand="0" w:oddHBand="0" w:evenHBand="1" w:firstRowFirstColumn="0" w:firstRowLastColumn="0" w:lastRowFirstColumn="0" w:lastRowLastColumn="0"/>
              <w:rPr>
                <w:rFonts w:ascii="Calibri" w:eastAsia="Arial" w:hAnsi="Calibri" w:cs="Calibri"/>
                <w:color w:val="000000"/>
                <w:sz w:val="22"/>
                <w:szCs w:val="22"/>
              </w:rPr>
            </w:pPr>
            <w:r w:rsidRPr="00D719AB">
              <w:rPr>
                <w:rFonts w:ascii="Calibri" w:eastAsia="Arial" w:hAnsi="Calibri" w:cs="Calibri"/>
                <w:color w:val="000000"/>
                <w:sz w:val="22"/>
                <w:szCs w:val="22"/>
              </w:rPr>
              <w:t>The Department for the Wood Industry proposes measures to improve the organization of companies in the wood industry, provides professional foundations for drafting laws, strategies, and regulations, and suggests improvements in the business environment. It encourages the introduction of higher levels of wood processing, maintains a registry of wood industry companies, and promotes the organizational connection of businesses and entrepreneurs. The Department supports the establishment of clusters in the wood industry, enhances product tracking systems, and identifies measures to increase competitiveness and export stimulation. It provides support for programs and projects that enhance value addition in wood processing and offers advisory assistance to companies in adopting standards and product certifications.</w:t>
            </w:r>
          </w:p>
          <w:p w14:paraId="68C4175D" w14:textId="77777777" w:rsidR="005A609C" w:rsidRPr="00D719AB" w:rsidRDefault="005A609C" w:rsidP="005A609C">
            <w:pPr>
              <w:pBdr>
                <w:top w:val="nil"/>
                <w:left w:val="nil"/>
                <w:bottom w:val="nil"/>
                <w:right w:val="nil"/>
                <w:between w:val="nil"/>
              </w:pBdr>
              <w:jc w:val="both"/>
              <w:cnfStyle w:val="000000010000" w:firstRow="0" w:lastRow="0" w:firstColumn="0" w:lastColumn="0" w:oddVBand="0" w:evenVBand="0" w:oddHBand="0" w:evenHBand="1" w:firstRowFirstColumn="0" w:firstRowLastColumn="0" w:lastRowFirstColumn="0" w:lastRowLastColumn="0"/>
              <w:rPr>
                <w:rFonts w:ascii="Calibri" w:eastAsia="Arial" w:hAnsi="Calibri" w:cs="Calibri"/>
                <w:color w:val="000000"/>
                <w:sz w:val="22"/>
                <w:szCs w:val="22"/>
              </w:rPr>
            </w:pPr>
            <w:r w:rsidRPr="00D719AB">
              <w:rPr>
                <w:rFonts w:ascii="Calibri" w:eastAsia="Arial" w:hAnsi="Calibri" w:cs="Calibri"/>
                <w:color w:val="000000"/>
                <w:sz w:val="22"/>
                <w:szCs w:val="22"/>
              </w:rPr>
              <w:t>The current number of employees (January 2025) at the Ministry of Agriculture, Forestry, and Water Management in the Department for Forestry, Hunting, and Wood Industry is 8. The forestry-related staff includes: 2 forestry magistrates, 1 master engineer in wood technologies, 3 graduate forestry engineers, 1 graduate forestry engineer specializing in wood processing, 1 manager, and 1 legal professional (the ministry's general service - one person responsible for forestry).</w:t>
            </w:r>
          </w:p>
          <w:p w14:paraId="45C12F90" w14:textId="77777777" w:rsidR="00A12DA8" w:rsidRPr="00D719AB" w:rsidRDefault="00A12DA8" w:rsidP="00A12DA8">
            <w:pPr>
              <w:spacing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p>
        </w:tc>
      </w:tr>
      <w:tr w:rsidR="00E06801" w:rsidRPr="00D719AB" w14:paraId="0966D44A" w14:textId="77777777">
        <w:trPr>
          <w:cnfStyle w:val="000000100000" w:firstRow="0" w:lastRow="0" w:firstColumn="0" w:lastColumn="0" w:oddVBand="0" w:evenVBand="0" w:oddHBand="1" w:evenHBand="0" w:firstRowFirstColumn="0" w:firstRowLastColumn="0" w:lastRowFirstColumn="0" w:lastRowLastColumn="0"/>
          <w:trHeight w:val="1218"/>
          <w:jc w:val="left"/>
        </w:trPr>
        <w:tc>
          <w:tcPr>
            <w:cnfStyle w:val="001000000000" w:firstRow="0" w:lastRow="0" w:firstColumn="1" w:lastColumn="0" w:oddVBand="0" w:evenVBand="0" w:oddHBand="0" w:evenHBand="0" w:firstRowFirstColumn="0" w:firstRowLastColumn="0" w:lastRowFirstColumn="0" w:lastRowLastColumn="0"/>
            <w:tcW w:w="2293" w:type="dxa"/>
          </w:tcPr>
          <w:p w14:paraId="0A0CD28A" w14:textId="77777777" w:rsidR="005A609C" w:rsidRPr="00D719AB" w:rsidRDefault="005A609C" w:rsidP="005A609C">
            <w:pPr>
              <w:spacing w:line="240" w:lineRule="exact"/>
              <w:jc w:val="both"/>
              <w:rPr>
                <w:rFonts w:ascii="Calibri" w:eastAsia="Arial Unicode MS" w:hAnsi="Calibri" w:cs="Calibri"/>
                <w:bCs/>
                <w:sz w:val="22"/>
                <w:szCs w:val="22"/>
              </w:rPr>
            </w:pPr>
            <w:r w:rsidRPr="00D719AB">
              <w:rPr>
                <w:rFonts w:ascii="Calibri" w:eastAsia="Arial Unicode MS" w:hAnsi="Calibri" w:cs="Calibri"/>
                <w:bCs/>
                <w:sz w:val="22"/>
                <w:szCs w:val="22"/>
              </w:rPr>
              <w:t>Forestry and Hunting Management Administration (FHMA)</w:t>
            </w:r>
          </w:p>
          <w:p w14:paraId="28F5B055" w14:textId="77777777" w:rsidR="00E06801" w:rsidRPr="00D719AB" w:rsidRDefault="00E06801" w:rsidP="00E06801">
            <w:pPr>
              <w:spacing w:line="240" w:lineRule="exact"/>
              <w:jc w:val="both"/>
              <w:rPr>
                <w:rFonts w:ascii="Calibri" w:eastAsia="Arial Unicode MS" w:hAnsi="Calibri" w:cs="Calibri"/>
                <w:sz w:val="22"/>
                <w:szCs w:val="22"/>
              </w:rPr>
            </w:pPr>
          </w:p>
        </w:tc>
        <w:tc>
          <w:tcPr>
            <w:tcW w:w="7200" w:type="dxa"/>
          </w:tcPr>
          <w:p w14:paraId="747A6931" w14:textId="77777777" w:rsidR="0083230C" w:rsidRPr="00D719AB" w:rsidRDefault="0083230C" w:rsidP="0083230C">
            <w:pPr>
              <w:pBdr>
                <w:top w:val="nil"/>
                <w:left w:val="nil"/>
                <w:bottom w:val="nil"/>
                <w:right w:val="nil"/>
                <w:between w:val="nil"/>
              </w:pBdr>
              <w:jc w:val="both"/>
              <w:cnfStyle w:val="000000100000" w:firstRow="0" w:lastRow="0" w:firstColumn="0" w:lastColumn="0" w:oddVBand="0" w:evenVBand="0" w:oddHBand="1" w:evenHBand="0" w:firstRowFirstColumn="0" w:firstRowLastColumn="0" w:lastRowFirstColumn="0" w:lastRowLastColumn="0"/>
              <w:rPr>
                <w:rFonts w:ascii="Calibri" w:eastAsia="Arial" w:hAnsi="Calibri" w:cs="Calibri"/>
                <w:color w:val="000000"/>
                <w:sz w:val="22"/>
                <w:szCs w:val="22"/>
              </w:rPr>
            </w:pPr>
            <w:r w:rsidRPr="00D719AB">
              <w:rPr>
                <w:rFonts w:ascii="Calibri" w:eastAsia="Arial" w:hAnsi="Calibri" w:cs="Calibri"/>
                <w:color w:val="000000"/>
                <w:sz w:val="22"/>
                <w:szCs w:val="22"/>
              </w:rPr>
              <w:t xml:space="preserve">The main responsibility areas of the Forestry and Hunting Management Administration (FHMA) include planning, monitoring, and supervising sustainable forest use to ensure the effective management and utilization of forest resources. Additionally, FHMA is responsible for developing and managing a forest information system to support forestry operations, data storage, and the exchange of relevant forestry data. Another crucial function is inspection and compliance, which involves conducting inspections in both the forestry and hunting sectors to ensure adherence to regulations, sustainable practices, and legal requirements. While FHMA holds key supervisory roles, it faces significant capacity gaps, particularly in areas such as forest inventory, enforcement, and technical expertise.  </w:t>
            </w:r>
          </w:p>
          <w:p w14:paraId="17228579" w14:textId="77777777" w:rsidR="0083230C" w:rsidRPr="00D719AB" w:rsidRDefault="0083230C" w:rsidP="0083230C">
            <w:pPr>
              <w:pBdr>
                <w:top w:val="nil"/>
                <w:left w:val="nil"/>
                <w:bottom w:val="nil"/>
                <w:right w:val="nil"/>
                <w:between w:val="nil"/>
              </w:pBdr>
              <w:jc w:val="both"/>
              <w:cnfStyle w:val="000000100000" w:firstRow="0" w:lastRow="0" w:firstColumn="0" w:lastColumn="0" w:oddVBand="0" w:evenVBand="0" w:oddHBand="1" w:evenHBand="0" w:firstRowFirstColumn="0" w:firstRowLastColumn="0" w:lastRowFirstColumn="0" w:lastRowLastColumn="0"/>
              <w:rPr>
                <w:rFonts w:ascii="Calibri" w:eastAsia="Arial" w:hAnsi="Calibri" w:cs="Calibri"/>
                <w:color w:val="000000"/>
                <w:sz w:val="22"/>
                <w:szCs w:val="22"/>
              </w:rPr>
            </w:pPr>
            <w:r w:rsidRPr="00D719AB">
              <w:rPr>
                <w:rFonts w:ascii="Calibri" w:eastAsia="Arial" w:hAnsi="Calibri" w:cs="Calibri"/>
                <w:color w:val="000000"/>
                <w:sz w:val="22"/>
                <w:szCs w:val="22"/>
              </w:rPr>
              <w:t xml:space="preserve">The organizational structure of FHMA is designed with a decentralized approach, featuring a Directorate that oversees multiple sectors and services. The Directorate is divided into specialized departments: Forestry and Hunting Management, Forest Planning, Forest Cultivation and Protection, Forest Utilization and Non-Timber Forest Products, Nature Protection and Special-Purpose Hunting Management, and Forestry Information Systems. Supporting </w:t>
            </w:r>
            <w:r w:rsidRPr="00D719AB">
              <w:rPr>
                <w:rFonts w:ascii="Calibri" w:eastAsia="Arial" w:hAnsi="Calibri" w:cs="Calibri"/>
                <w:color w:val="000000"/>
                <w:sz w:val="22"/>
                <w:szCs w:val="22"/>
              </w:rPr>
              <w:lastRenderedPageBreak/>
              <w:t xml:space="preserve">services include the General Affairs Service, Finance, Accounting, and Procurement Service. The FHMA also operates through regional units in </w:t>
            </w:r>
            <w:proofErr w:type="spellStart"/>
            <w:r w:rsidRPr="00D719AB">
              <w:rPr>
                <w:rFonts w:ascii="Calibri" w:eastAsia="Arial" w:hAnsi="Calibri" w:cs="Calibri"/>
                <w:color w:val="000000"/>
                <w:sz w:val="22"/>
                <w:szCs w:val="22"/>
              </w:rPr>
              <w:t>Pljevlja</w:t>
            </w:r>
            <w:proofErr w:type="spellEnd"/>
            <w:r w:rsidRPr="00D719AB">
              <w:rPr>
                <w:rFonts w:ascii="Calibri" w:eastAsia="Arial" w:hAnsi="Calibri" w:cs="Calibri"/>
                <w:color w:val="000000"/>
                <w:sz w:val="22"/>
                <w:szCs w:val="22"/>
              </w:rPr>
              <w:t xml:space="preserve">, </w:t>
            </w:r>
            <w:proofErr w:type="spellStart"/>
            <w:r w:rsidRPr="00D719AB">
              <w:rPr>
                <w:rFonts w:ascii="Calibri" w:eastAsia="Arial" w:hAnsi="Calibri" w:cs="Calibri"/>
                <w:color w:val="000000"/>
                <w:sz w:val="22"/>
                <w:szCs w:val="22"/>
              </w:rPr>
              <w:t>Rožaje</w:t>
            </w:r>
            <w:proofErr w:type="spellEnd"/>
            <w:r w:rsidRPr="00D719AB">
              <w:rPr>
                <w:rFonts w:ascii="Calibri" w:eastAsia="Arial" w:hAnsi="Calibri" w:cs="Calibri"/>
                <w:color w:val="000000"/>
                <w:sz w:val="22"/>
                <w:szCs w:val="22"/>
              </w:rPr>
              <w:t xml:space="preserve">, </w:t>
            </w:r>
            <w:proofErr w:type="spellStart"/>
            <w:r w:rsidRPr="00D719AB">
              <w:rPr>
                <w:rFonts w:ascii="Calibri" w:eastAsia="Arial" w:hAnsi="Calibri" w:cs="Calibri"/>
                <w:color w:val="000000"/>
                <w:sz w:val="22"/>
                <w:szCs w:val="22"/>
              </w:rPr>
              <w:t>Berane</w:t>
            </w:r>
            <w:proofErr w:type="spellEnd"/>
            <w:r w:rsidRPr="00D719AB">
              <w:rPr>
                <w:rFonts w:ascii="Calibri" w:eastAsia="Arial" w:hAnsi="Calibri" w:cs="Calibri"/>
                <w:color w:val="000000"/>
                <w:sz w:val="22"/>
                <w:szCs w:val="22"/>
              </w:rPr>
              <w:t xml:space="preserve">, </w:t>
            </w:r>
            <w:proofErr w:type="spellStart"/>
            <w:r w:rsidRPr="00D719AB">
              <w:rPr>
                <w:rFonts w:ascii="Calibri" w:eastAsia="Arial" w:hAnsi="Calibri" w:cs="Calibri"/>
                <w:color w:val="000000"/>
                <w:sz w:val="22"/>
                <w:szCs w:val="22"/>
              </w:rPr>
              <w:t>Andrijevica</w:t>
            </w:r>
            <w:proofErr w:type="spellEnd"/>
            <w:r w:rsidRPr="00D719AB">
              <w:rPr>
                <w:rFonts w:ascii="Calibri" w:eastAsia="Arial" w:hAnsi="Calibri" w:cs="Calibri"/>
                <w:color w:val="000000"/>
                <w:sz w:val="22"/>
                <w:szCs w:val="22"/>
              </w:rPr>
              <w:t xml:space="preserve">, </w:t>
            </w:r>
            <w:proofErr w:type="spellStart"/>
            <w:r w:rsidRPr="00D719AB">
              <w:rPr>
                <w:rFonts w:ascii="Calibri" w:eastAsia="Arial" w:hAnsi="Calibri" w:cs="Calibri"/>
                <w:color w:val="000000"/>
                <w:sz w:val="22"/>
                <w:szCs w:val="22"/>
              </w:rPr>
              <w:t>Petnjica</w:t>
            </w:r>
            <w:proofErr w:type="spellEnd"/>
            <w:r w:rsidRPr="00D719AB">
              <w:rPr>
                <w:rFonts w:ascii="Calibri" w:eastAsia="Arial" w:hAnsi="Calibri" w:cs="Calibri"/>
                <w:color w:val="000000"/>
                <w:sz w:val="22"/>
                <w:szCs w:val="22"/>
              </w:rPr>
              <w:t xml:space="preserve">, </w:t>
            </w:r>
            <w:proofErr w:type="spellStart"/>
            <w:r w:rsidRPr="00D719AB">
              <w:rPr>
                <w:rFonts w:ascii="Calibri" w:eastAsia="Arial" w:hAnsi="Calibri" w:cs="Calibri"/>
                <w:color w:val="000000"/>
                <w:sz w:val="22"/>
                <w:szCs w:val="22"/>
              </w:rPr>
              <w:t>Plužine</w:t>
            </w:r>
            <w:proofErr w:type="spellEnd"/>
            <w:r w:rsidRPr="00D719AB">
              <w:rPr>
                <w:rFonts w:ascii="Calibri" w:eastAsia="Arial" w:hAnsi="Calibri" w:cs="Calibri"/>
                <w:color w:val="000000"/>
                <w:sz w:val="22"/>
                <w:szCs w:val="22"/>
              </w:rPr>
              <w:t xml:space="preserve">, </w:t>
            </w:r>
            <w:proofErr w:type="spellStart"/>
            <w:r w:rsidRPr="00D719AB">
              <w:rPr>
                <w:rFonts w:ascii="Calibri" w:eastAsia="Arial" w:hAnsi="Calibri" w:cs="Calibri"/>
                <w:color w:val="000000"/>
                <w:sz w:val="22"/>
                <w:szCs w:val="22"/>
              </w:rPr>
              <w:t>Žabljak</w:t>
            </w:r>
            <w:proofErr w:type="spellEnd"/>
            <w:r w:rsidRPr="00D719AB">
              <w:rPr>
                <w:rFonts w:ascii="Calibri" w:eastAsia="Arial" w:hAnsi="Calibri" w:cs="Calibri"/>
                <w:color w:val="000000"/>
                <w:sz w:val="22"/>
                <w:szCs w:val="22"/>
              </w:rPr>
              <w:t xml:space="preserve">, </w:t>
            </w:r>
            <w:proofErr w:type="spellStart"/>
            <w:r w:rsidRPr="00D719AB">
              <w:rPr>
                <w:rFonts w:ascii="Calibri" w:eastAsia="Arial" w:hAnsi="Calibri" w:cs="Calibri"/>
                <w:color w:val="000000"/>
                <w:sz w:val="22"/>
                <w:szCs w:val="22"/>
              </w:rPr>
              <w:t>Šavnik</w:t>
            </w:r>
            <w:proofErr w:type="spellEnd"/>
            <w:r w:rsidRPr="00D719AB">
              <w:rPr>
                <w:rFonts w:ascii="Calibri" w:eastAsia="Arial" w:hAnsi="Calibri" w:cs="Calibri"/>
                <w:color w:val="000000"/>
                <w:sz w:val="22"/>
                <w:szCs w:val="22"/>
              </w:rPr>
              <w:t xml:space="preserve">, </w:t>
            </w:r>
            <w:proofErr w:type="spellStart"/>
            <w:r w:rsidRPr="00D719AB">
              <w:rPr>
                <w:rFonts w:ascii="Calibri" w:eastAsia="Arial" w:hAnsi="Calibri" w:cs="Calibri"/>
                <w:color w:val="000000"/>
                <w:sz w:val="22"/>
                <w:szCs w:val="22"/>
              </w:rPr>
              <w:t>Kolašin</w:t>
            </w:r>
            <w:proofErr w:type="spellEnd"/>
            <w:r w:rsidRPr="00D719AB">
              <w:rPr>
                <w:rFonts w:ascii="Calibri" w:eastAsia="Arial" w:hAnsi="Calibri" w:cs="Calibri"/>
                <w:color w:val="000000"/>
                <w:sz w:val="22"/>
                <w:szCs w:val="22"/>
              </w:rPr>
              <w:t xml:space="preserve">, </w:t>
            </w:r>
            <w:proofErr w:type="spellStart"/>
            <w:r w:rsidRPr="00D719AB">
              <w:rPr>
                <w:rFonts w:ascii="Calibri" w:eastAsia="Arial" w:hAnsi="Calibri" w:cs="Calibri"/>
                <w:color w:val="000000"/>
                <w:sz w:val="22"/>
                <w:szCs w:val="22"/>
              </w:rPr>
              <w:t>Bijelo</w:t>
            </w:r>
            <w:proofErr w:type="spellEnd"/>
            <w:r w:rsidRPr="00D719AB">
              <w:rPr>
                <w:rFonts w:ascii="Calibri" w:eastAsia="Arial" w:hAnsi="Calibri" w:cs="Calibri"/>
                <w:color w:val="000000"/>
                <w:sz w:val="22"/>
                <w:szCs w:val="22"/>
              </w:rPr>
              <w:t xml:space="preserve"> Polje, </w:t>
            </w:r>
            <w:proofErr w:type="spellStart"/>
            <w:r w:rsidRPr="00D719AB">
              <w:rPr>
                <w:rFonts w:ascii="Calibri" w:eastAsia="Arial" w:hAnsi="Calibri" w:cs="Calibri"/>
                <w:color w:val="000000"/>
                <w:sz w:val="22"/>
                <w:szCs w:val="22"/>
              </w:rPr>
              <w:t>Mojkovac</w:t>
            </w:r>
            <w:proofErr w:type="spellEnd"/>
            <w:r w:rsidRPr="00D719AB">
              <w:rPr>
                <w:rFonts w:ascii="Calibri" w:eastAsia="Arial" w:hAnsi="Calibri" w:cs="Calibri"/>
                <w:color w:val="000000"/>
                <w:sz w:val="22"/>
                <w:szCs w:val="22"/>
              </w:rPr>
              <w:t xml:space="preserve">, Nikšić, </w:t>
            </w:r>
            <w:proofErr w:type="spellStart"/>
            <w:r w:rsidRPr="00D719AB">
              <w:rPr>
                <w:rFonts w:ascii="Calibri" w:eastAsia="Arial" w:hAnsi="Calibri" w:cs="Calibri"/>
                <w:color w:val="000000"/>
                <w:sz w:val="22"/>
                <w:szCs w:val="22"/>
              </w:rPr>
              <w:t>Danilovgrad</w:t>
            </w:r>
            <w:proofErr w:type="spellEnd"/>
            <w:r w:rsidRPr="00D719AB">
              <w:rPr>
                <w:rFonts w:ascii="Calibri" w:eastAsia="Arial" w:hAnsi="Calibri" w:cs="Calibri"/>
                <w:color w:val="000000"/>
                <w:sz w:val="22"/>
                <w:szCs w:val="22"/>
              </w:rPr>
              <w:t xml:space="preserve">, Podgorica, </w:t>
            </w:r>
            <w:proofErr w:type="spellStart"/>
            <w:r w:rsidRPr="00D719AB">
              <w:rPr>
                <w:rFonts w:ascii="Calibri" w:eastAsia="Arial" w:hAnsi="Calibri" w:cs="Calibri"/>
                <w:color w:val="000000"/>
                <w:sz w:val="22"/>
                <w:szCs w:val="22"/>
              </w:rPr>
              <w:t>Gusinje</w:t>
            </w:r>
            <w:proofErr w:type="spellEnd"/>
            <w:r w:rsidRPr="00D719AB">
              <w:rPr>
                <w:rFonts w:ascii="Calibri" w:eastAsia="Arial" w:hAnsi="Calibri" w:cs="Calibri"/>
                <w:color w:val="000000"/>
                <w:sz w:val="22"/>
                <w:szCs w:val="22"/>
              </w:rPr>
              <w:t>, and Kotor (with further subdivisions in Bar, Budva, Herceg Novi-Tivat, and Cetinje). This structure ensures a decentralized and streamlined approach to managing forestry and hunting resources across different regions.</w:t>
            </w:r>
          </w:p>
          <w:p w14:paraId="2267326C" w14:textId="77777777" w:rsidR="0083230C" w:rsidRPr="00D719AB" w:rsidRDefault="0083230C" w:rsidP="0083230C">
            <w:pPr>
              <w:pBdr>
                <w:top w:val="nil"/>
                <w:left w:val="nil"/>
                <w:bottom w:val="nil"/>
                <w:right w:val="nil"/>
                <w:between w:val="nil"/>
              </w:pBdr>
              <w:jc w:val="both"/>
              <w:cnfStyle w:val="000000100000" w:firstRow="0" w:lastRow="0" w:firstColumn="0" w:lastColumn="0" w:oddVBand="0" w:evenVBand="0" w:oddHBand="1" w:evenHBand="0" w:firstRowFirstColumn="0" w:firstRowLastColumn="0" w:lastRowFirstColumn="0" w:lastRowLastColumn="0"/>
              <w:rPr>
                <w:rFonts w:ascii="Calibri" w:eastAsia="Arial" w:hAnsi="Calibri" w:cs="Calibri"/>
                <w:color w:val="000000"/>
                <w:sz w:val="22"/>
                <w:szCs w:val="22"/>
              </w:rPr>
            </w:pPr>
            <w:r w:rsidRPr="00D719AB">
              <w:rPr>
                <w:rFonts w:ascii="Calibri" w:eastAsia="Arial" w:hAnsi="Calibri" w:cs="Calibri"/>
                <w:color w:val="000000"/>
                <w:sz w:val="22"/>
                <w:szCs w:val="22"/>
              </w:rPr>
              <w:t>The Forestry and Hunting Management Administration of Montenegro employs a total of 370 individuals across various job positions. This includes 70 forestry engineers, 26 employees with higher education (VSS), and 4 with college education (VŠ). Additionally, there are 56 forestry technicians, 171 forest guards, and 40 employees with secondary education. Only 3 employees have primary education. This diverse workforce ensures the effective management of forestry and hunting resources across Montenegro.</w:t>
            </w:r>
          </w:p>
          <w:p w14:paraId="6C062D4D" w14:textId="77777777" w:rsidR="0083230C" w:rsidRPr="00D719AB" w:rsidRDefault="0083230C" w:rsidP="0083230C">
            <w:pPr>
              <w:pBdr>
                <w:top w:val="nil"/>
                <w:left w:val="nil"/>
                <w:bottom w:val="nil"/>
                <w:right w:val="nil"/>
                <w:between w:val="nil"/>
              </w:pBdr>
              <w:jc w:val="both"/>
              <w:cnfStyle w:val="000000100000" w:firstRow="0" w:lastRow="0" w:firstColumn="0" w:lastColumn="0" w:oddVBand="0" w:evenVBand="0" w:oddHBand="1" w:evenHBand="0" w:firstRowFirstColumn="0" w:firstRowLastColumn="0" w:lastRowFirstColumn="0" w:lastRowLastColumn="0"/>
              <w:rPr>
                <w:rFonts w:ascii="Calibri" w:eastAsia="Arial" w:hAnsi="Calibri" w:cs="Calibri"/>
                <w:color w:val="000000"/>
                <w:sz w:val="22"/>
                <w:szCs w:val="22"/>
              </w:rPr>
            </w:pPr>
            <w:r w:rsidRPr="00D719AB">
              <w:rPr>
                <w:rFonts w:ascii="Calibri" w:eastAsia="Arial" w:hAnsi="Calibri" w:cs="Calibri"/>
                <w:color w:val="000000"/>
                <w:sz w:val="22"/>
                <w:szCs w:val="22"/>
              </w:rPr>
              <w:t>The Central administration is composed of the Director, various sectors, and specialized departments. It employs a total of 20 individuals in different roles. Among them, there are 9 forestry engineers, 6 employees with higher education (VSS), 1 employee with college education (VŠ), and 4 individuals with secondary education. Notably, there are no forestry technicians, forest guards, or employees with primary education within this part of the organization.</w:t>
            </w:r>
          </w:p>
          <w:p w14:paraId="4404DB88" w14:textId="77777777" w:rsidR="00E06801" w:rsidRPr="00D719AB" w:rsidRDefault="0083230C" w:rsidP="0083230C">
            <w:pPr>
              <w:spacing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lang w:val="en-CA"/>
              </w:rPr>
            </w:pPr>
            <w:r w:rsidRPr="00D719AB">
              <w:rPr>
                <w:rFonts w:ascii="Calibri" w:eastAsia="Arial" w:hAnsi="Calibri" w:cs="Calibri"/>
                <w:color w:val="000000"/>
                <w:sz w:val="22"/>
                <w:szCs w:val="22"/>
              </w:rPr>
              <w:t xml:space="preserve">The General affairs and Finance, accounting, and procurement services department consists of 32 employees. The team includes 8 employees with higher education (VSS), 2 with college education (VŠ), and 20 individuals holding secondary education. Additionally, there are 2 employees with primary education. There are no forestry engineers, forestry technicians, or forest guards in this department. This structure ensures a broad range of administrative and financial support across the organization  </w:t>
            </w:r>
          </w:p>
        </w:tc>
      </w:tr>
      <w:tr w:rsidR="00E06801" w:rsidRPr="00D719AB" w14:paraId="2DAAE97A" w14:textId="77777777">
        <w:trPr>
          <w:cnfStyle w:val="000000010000" w:firstRow="0" w:lastRow="0" w:firstColumn="0" w:lastColumn="0" w:oddVBand="0" w:evenVBand="0" w:oddHBand="0" w:evenHBand="1" w:firstRowFirstColumn="0" w:firstRowLastColumn="0" w:lastRowFirstColumn="0" w:lastRowLastColumn="0"/>
          <w:trHeight w:val="1218"/>
          <w:jc w:val="left"/>
        </w:trPr>
        <w:tc>
          <w:tcPr>
            <w:cnfStyle w:val="001000000000" w:firstRow="0" w:lastRow="0" w:firstColumn="1" w:lastColumn="0" w:oddVBand="0" w:evenVBand="0" w:oddHBand="0" w:evenHBand="0" w:firstRowFirstColumn="0" w:firstRowLastColumn="0" w:lastRowFirstColumn="0" w:lastRowLastColumn="0"/>
            <w:tcW w:w="2293" w:type="dxa"/>
          </w:tcPr>
          <w:p w14:paraId="48EAD33B" w14:textId="77777777" w:rsidR="00E06801" w:rsidRPr="00D719AB" w:rsidRDefault="0083230C" w:rsidP="00E06801">
            <w:pPr>
              <w:spacing w:line="240" w:lineRule="exact"/>
              <w:jc w:val="both"/>
              <w:rPr>
                <w:rFonts w:ascii="Calibri" w:eastAsia="Arial Unicode MS" w:hAnsi="Calibri" w:cs="Calibri"/>
                <w:bCs/>
                <w:sz w:val="22"/>
                <w:szCs w:val="22"/>
              </w:rPr>
            </w:pPr>
            <w:r w:rsidRPr="00D719AB">
              <w:rPr>
                <w:rFonts w:ascii="Calibri" w:eastAsia="Arial Unicode MS" w:hAnsi="Calibri" w:cs="Calibri"/>
                <w:bCs/>
                <w:sz w:val="22"/>
                <w:szCs w:val="22"/>
              </w:rPr>
              <w:lastRenderedPageBreak/>
              <w:t>State-Owned Enterprise for Forest Management (</w:t>
            </w:r>
            <w:proofErr w:type="gramStart"/>
            <w:r w:rsidRPr="00D719AB">
              <w:rPr>
                <w:rFonts w:ascii="Calibri" w:eastAsia="Arial Unicode MS" w:hAnsi="Calibri" w:cs="Calibri"/>
                <w:bCs/>
                <w:sz w:val="22"/>
                <w:szCs w:val="22"/>
              </w:rPr>
              <w:t xml:space="preserve">SOE)   </w:t>
            </w:r>
            <w:proofErr w:type="gramEnd"/>
            <w:r w:rsidRPr="00D719AB">
              <w:rPr>
                <w:rFonts w:ascii="Calibri" w:eastAsia="Arial Unicode MS" w:hAnsi="Calibri" w:cs="Calibri"/>
                <w:bCs/>
                <w:sz w:val="22"/>
                <w:szCs w:val="22"/>
              </w:rPr>
              <w:t xml:space="preserve">   </w:t>
            </w:r>
          </w:p>
        </w:tc>
        <w:tc>
          <w:tcPr>
            <w:tcW w:w="7200" w:type="dxa"/>
          </w:tcPr>
          <w:p w14:paraId="73B648AF" w14:textId="77777777" w:rsidR="0083230C" w:rsidRPr="00D719AB" w:rsidRDefault="0083230C" w:rsidP="0083230C">
            <w:pPr>
              <w:pBdr>
                <w:top w:val="nil"/>
                <w:left w:val="nil"/>
                <w:bottom w:val="nil"/>
                <w:right w:val="nil"/>
                <w:between w:val="nil"/>
              </w:pBdr>
              <w:jc w:val="both"/>
              <w:cnfStyle w:val="000000010000" w:firstRow="0" w:lastRow="0" w:firstColumn="0" w:lastColumn="0" w:oddVBand="0" w:evenVBand="0" w:oddHBand="0" w:evenHBand="1" w:firstRowFirstColumn="0" w:firstRowLastColumn="0" w:lastRowFirstColumn="0" w:lastRowLastColumn="0"/>
              <w:rPr>
                <w:rFonts w:ascii="Calibri" w:eastAsia="Arial" w:hAnsi="Calibri" w:cs="Calibri"/>
                <w:color w:val="000000"/>
                <w:sz w:val="22"/>
                <w:szCs w:val="22"/>
              </w:rPr>
            </w:pPr>
            <w:r w:rsidRPr="00D719AB">
              <w:rPr>
                <w:rFonts w:ascii="Calibri" w:eastAsia="Arial" w:hAnsi="Calibri" w:cs="Calibri"/>
                <w:color w:val="000000"/>
                <w:sz w:val="22"/>
                <w:szCs w:val="22"/>
              </w:rPr>
              <w:t>The State-Owned Enterprise (SOE) for Forest Management is responsible for managing forests, forest lands, trees outside forests, and barren lands under state ownership. Its activities include afforestation and reforestation, establishing new forests and restoring degraded areas, as well as forest cultivation through thinning, regeneration, and conversion to maintain healthy forests. The SOE also oversees forest protection and rehabilitation, implementing measures for forest health, pest control, and ecosystem restoration. Timber harvesting and utilization involves logging, processing, transportation, and export of wood assortments, while non-timber forest product utilization ensures the sustainable collection and commercialization of non-wood forest resources. Additionally, the SOE oversees forest infrastructure, constructing and maintaining forest roads and other facilities to support sustainable forest management. It also facilitates trade and the sale of forest products, ensuring a stable market supply for both wood and non-wood resources. Finally, the SOE plays a key role in maintaining and enhancing forest functions, ensuring that forests continue to provide environmental, social, and economic benefits. As the executive body responsible for implementing forest management plans, the SOE balances commercial operations with sustainability objectives.</w:t>
            </w:r>
          </w:p>
          <w:p w14:paraId="330F6201" w14:textId="77777777" w:rsidR="0083230C" w:rsidRPr="00D719AB" w:rsidRDefault="0083230C" w:rsidP="0083230C">
            <w:pPr>
              <w:pBdr>
                <w:top w:val="nil"/>
                <w:left w:val="nil"/>
                <w:bottom w:val="nil"/>
                <w:right w:val="nil"/>
                <w:between w:val="nil"/>
              </w:pBdr>
              <w:jc w:val="both"/>
              <w:cnfStyle w:val="000000010000" w:firstRow="0" w:lastRow="0" w:firstColumn="0" w:lastColumn="0" w:oddVBand="0" w:evenVBand="0" w:oddHBand="0" w:evenHBand="1" w:firstRowFirstColumn="0" w:firstRowLastColumn="0" w:lastRowFirstColumn="0" w:lastRowLastColumn="0"/>
              <w:rPr>
                <w:rFonts w:ascii="Calibri" w:eastAsia="Arial" w:hAnsi="Calibri" w:cs="Calibri"/>
                <w:color w:val="000000"/>
                <w:sz w:val="22"/>
                <w:szCs w:val="22"/>
              </w:rPr>
            </w:pPr>
            <w:r w:rsidRPr="00D719AB">
              <w:rPr>
                <w:rFonts w:ascii="Calibri" w:eastAsia="Arial" w:hAnsi="Calibri" w:cs="Calibri"/>
                <w:color w:val="000000"/>
                <w:sz w:val="22"/>
                <w:szCs w:val="22"/>
              </w:rPr>
              <w:lastRenderedPageBreak/>
              <w:t>Article 97 of the transitional provisions of the Law on Forests (2024) stipulates that the SOE must be established within 90 days from August 13, making the deadline for its establishment November 13.</w:t>
            </w:r>
          </w:p>
          <w:p w14:paraId="702F80B9" w14:textId="77777777" w:rsidR="0083230C" w:rsidRPr="00D719AB" w:rsidRDefault="0083230C" w:rsidP="0083230C">
            <w:pPr>
              <w:pBdr>
                <w:top w:val="nil"/>
                <w:left w:val="nil"/>
                <w:bottom w:val="nil"/>
                <w:right w:val="nil"/>
                <w:between w:val="nil"/>
              </w:pBdr>
              <w:jc w:val="both"/>
              <w:cnfStyle w:val="000000010000" w:firstRow="0" w:lastRow="0" w:firstColumn="0" w:lastColumn="0" w:oddVBand="0" w:evenVBand="0" w:oddHBand="0" w:evenHBand="1" w:firstRowFirstColumn="0" w:firstRowLastColumn="0" w:lastRowFirstColumn="0" w:lastRowLastColumn="0"/>
              <w:rPr>
                <w:rFonts w:ascii="Calibri" w:eastAsia="Arial" w:hAnsi="Calibri" w:cs="Calibri"/>
                <w:color w:val="000000"/>
                <w:sz w:val="22"/>
                <w:szCs w:val="22"/>
              </w:rPr>
            </w:pPr>
            <w:r w:rsidRPr="00D719AB">
              <w:rPr>
                <w:rFonts w:ascii="Calibri" w:eastAsia="Arial" w:hAnsi="Calibri" w:cs="Calibri"/>
                <w:color w:val="000000"/>
                <w:sz w:val="22"/>
                <w:szCs w:val="22"/>
              </w:rPr>
              <w:t>According to the adopted Law on Forests (2024), State Forest Enterprise will be charged for forest management tasks, which concern the following:  the establishment of new forests, afforestation and tending of new cultures, implementation of the protection of forests from biotic and abiotic factors, as well as diagnostic and prognostic activities, protection of forests from fire, marking of trees for felling, preparation of operational projects, marking of wood assortments, production of wood assortments and other forest products, collection, production and trade in non-timber forest products, production and trade in reproductive material of forest trees and construction, maintenance and restoration of forest roads in accordance with this Law and other tasks in accordance with the statute.</w:t>
            </w:r>
          </w:p>
          <w:p w14:paraId="696A3A88" w14:textId="77777777" w:rsidR="0083230C" w:rsidRPr="00D719AB" w:rsidRDefault="0083230C" w:rsidP="0083230C">
            <w:pPr>
              <w:pBdr>
                <w:top w:val="nil"/>
                <w:left w:val="nil"/>
                <w:bottom w:val="nil"/>
                <w:right w:val="nil"/>
                <w:between w:val="nil"/>
              </w:pBdr>
              <w:jc w:val="both"/>
              <w:cnfStyle w:val="000000010000" w:firstRow="0" w:lastRow="0" w:firstColumn="0" w:lastColumn="0" w:oddVBand="0" w:evenVBand="0" w:oddHBand="0" w:evenHBand="1" w:firstRowFirstColumn="0" w:firstRowLastColumn="0" w:lastRowFirstColumn="0" w:lastRowLastColumn="0"/>
              <w:rPr>
                <w:rFonts w:ascii="Calibri" w:eastAsia="Arial" w:hAnsi="Calibri" w:cs="Calibri"/>
                <w:color w:val="000000"/>
                <w:sz w:val="22"/>
                <w:szCs w:val="22"/>
              </w:rPr>
            </w:pPr>
            <w:r w:rsidRPr="00D719AB">
              <w:rPr>
                <w:rFonts w:ascii="Calibri" w:eastAsia="Arial" w:hAnsi="Calibri" w:cs="Calibri"/>
                <w:color w:val="000000"/>
                <w:sz w:val="22"/>
                <w:szCs w:val="22"/>
              </w:rPr>
              <w:t>Thus, in the final division of forest management responsibilities, the Ministry retains its role in developing forest policy. The Forestry and Hunting Management Administration (FHMA) is responsible for forest management planning, monitoring, and inspection control, while the soon to be established State-Owned Enterprise (SOE) will serve as the executive body that implements management plans on the ground.</w:t>
            </w:r>
          </w:p>
          <w:p w14:paraId="2B546107" w14:textId="77777777" w:rsidR="0083230C" w:rsidRPr="00D719AB" w:rsidRDefault="0083230C" w:rsidP="0083230C">
            <w:pPr>
              <w:pBdr>
                <w:top w:val="nil"/>
                <w:left w:val="nil"/>
                <w:bottom w:val="nil"/>
                <w:right w:val="nil"/>
                <w:between w:val="nil"/>
              </w:pBdr>
              <w:jc w:val="both"/>
              <w:cnfStyle w:val="000000010000" w:firstRow="0" w:lastRow="0" w:firstColumn="0" w:lastColumn="0" w:oddVBand="0" w:evenVBand="0" w:oddHBand="0" w:evenHBand="1" w:firstRowFirstColumn="0" w:firstRowLastColumn="0" w:lastRowFirstColumn="0" w:lastRowLastColumn="0"/>
              <w:rPr>
                <w:rFonts w:ascii="Calibri" w:eastAsia="Arial" w:hAnsi="Calibri" w:cs="Calibri"/>
                <w:color w:val="000000"/>
                <w:sz w:val="22"/>
                <w:szCs w:val="22"/>
              </w:rPr>
            </w:pPr>
            <w:r w:rsidRPr="00D719AB">
              <w:rPr>
                <w:rFonts w:ascii="Calibri" w:eastAsia="Arial" w:hAnsi="Calibri" w:cs="Calibri"/>
                <w:color w:val="000000"/>
                <w:sz w:val="22"/>
                <w:szCs w:val="22"/>
              </w:rPr>
              <w:t>According to the law, soon to be established SOE will be responsible for commercial forest operations (harvesting, road infrastructure), but it is still in its formative stages. Significant staffing needs exist, particularly for forestry engineers and technical staff. The SOE will manage commercial operations: timber harvesting, forest infrastructure (such as roads), and the sale of wood products. It will also handle public forestry functions: afforestation, forest health monitoring, and fire prevention activities.</w:t>
            </w:r>
          </w:p>
          <w:p w14:paraId="5F1B196A" w14:textId="77777777" w:rsidR="00E06801" w:rsidRPr="00D719AB" w:rsidRDefault="0083230C" w:rsidP="0083230C">
            <w:pPr>
              <w:spacing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lang w:val="en-CA"/>
              </w:rPr>
            </w:pPr>
            <w:r w:rsidRPr="00D719AB">
              <w:rPr>
                <w:rFonts w:ascii="Calibri" w:eastAsia="Arial" w:hAnsi="Calibri" w:cs="Calibri"/>
                <w:color w:val="000000"/>
                <w:sz w:val="22"/>
                <w:szCs w:val="22"/>
              </w:rPr>
              <w:t>In this model, the soon to be established SOE will operate commercially while adhering to sustainability standards, under the supervision and regulation of the FHMA. This ensures that all forest management activities align with national environmental and sustainability objectives</w:t>
            </w:r>
          </w:p>
        </w:tc>
      </w:tr>
      <w:tr w:rsidR="00E06801" w:rsidRPr="00D719AB" w14:paraId="0A610805" w14:textId="77777777">
        <w:trPr>
          <w:cnfStyle w:val="000000100000" w:firstRow="0" w:lastRow="0" w:firstColumn="0" w:lastColumn="0" w:oddVBand="0" w:evenVBand="0" w:oddHBand="1" w:evenHBand="0" w:firstRowFirstColumn="0" w:firstRowLastColumn="0" w:lastRowFirstColumn="0" w:lastRowLastColumn="0"/>
          <w:trHeight w:val="1218"/>
          <w:jc w:val="left"/>
        </w:trPr>
        <w:tc>
          <w:tcPr>
            <w:cnfStyle w:val="001000000000" w:firstRow="0" w:lastRow="0" w:firstColumn="1" w:lastColumn="0" w:oddVBand="0" w:evenVBand="0" w:oddHBand="0" w:evenHBand="0" w:firstRowFirstColumn="0" w:firstRowLastColumn="0" w:lastRowFirstColumn="0" w:lastRowLastColumn="0"/>
            <w:tcW w:w="2293" w:type="dxa"/>
          </w:tcPr>
          <w:p w14:paraId="10CBAB5D" w14:textId="77777777" w:rsidR="005E17DB" w:rsidRPr="00D719AB" w:rsidRDefault="005E17DB" w:rsidP="005E17DB">
            <w:pPr>
              <w:spacing w:line="240" w:lineRule="exact"/>
              <w:rPr>
                <w:rFonts w:ascii="Calibri" w:eastAsia="Arial Unicode MS" w:hAnsi="Calibri" w:cs="Calibri"/>
                <w:sz w:val="22"/>
                <w:szCs w:val="22"/>
              </w:rPr>
            </w:pPr>
            <w:r w:rsidRPr="00D719AB">
              <w:rPr>
                <w:rFonts w:ascii="Calibri" w:eastAsia="Arial Unicode MS" w:hAnsi="Calibri" w:cs="Calibri"/>
                <w:sz w:val="22"/>
                <w:szCs w:val="22"/>
              </w:rPr>
              <w:lastRenderedPageBreak/>
              <w:t>Department for Monitoring in Forestry and Hunting</w:t>
            </w:r>
          </w:p>
          <w:p w14:paraId="7079D18B" w14:textId="77777777" w:rsidR="00E06801" w:rsidRPr="00D719AB" w:rsidRDefault="00E06801" w:rsidP="00E06801">
            <w:pPr>
              <w:spacing w:line="240" w:lineRule="exact"/>
              <w:jc w:val="both"/>
              <w:rPr>
                <w:rFonts w:ascii="Calibri" w:eastAsia="Arial Unicode MS" w:hAnsi="Calibri" w:cs="Calibri"/>
                <w:bCs/>
                <w:sz w:val="22"/>
                <w:szCs w:val="22"/>
              </w:rPr>
            </w:pPr>
          </w:p>
        </w:tc>
        <w:tc>
          <w:tcPr>
            <w:tcW w:w="7200" w:type="dxa"/>
          </w:tcPr>
          <w:p w14:paraId="0C68BBA2" w14:textId="77777777" w:rsidR="005A609C" w:rsidRPr="00D719AB" w:rsidRDefault="005A609C" w:rsidP="005A609C">
            <w:pPr>
              <w:pBdr>
                <w:top w:val="nil"/>
                <w:left w:val="nil"/>
                <w:bottom w:val="nil"/>
                <w:right w:val="nil"/>
                <w:between w:val="nil"/>
              </w:pBdr>
              <w:jc w:val="both"/>
              <w:cnfStyle w:val="000000100000" w:firstRow="0" w:lastRow="0" w:firstColumn="0" w:lastColumn="0" w:oddVBand="0" w:evenVBand="0" w:oddHBand="1" w:evenHBand="0" w:firstRowFirstColumn="0" w:firstRowLastColumn="0" w:lastRowFirstColumn="0" w:lastRowLastColumn="0"/>
              <w:rPr>
                <w:rFonts w:ascii="Calibri" w:eastAsia="Arial" w:hAnsi="Calibri" w:cs="Calibri"/>
                <w:color w:val="000000"/>
                <w:sz w:val="22"/>
                <w:szCs w:val="22"/>
              </w:rPr>
            </w:pPr>
            <w:r w:rsidRPr="00D719AB">
              <w:rPr>
                <w:rFonts w:ascii="Calibri" w:eastAsia="Arial" w:hAnsi="Calibri" w:cs="Calibri"/>
                <w:color w:val="000000"/>
                <w:sz w:val="22"/>
                <w:szCs w:val="22"/>
              </w:rPr>
              <w:t xml:space="preserve">This department monitors activities related to forest and forest land management, including wildlife management, through national and forest-level inventories, forest management programs, forest and wildlife </w:t>
            </w:r>
            <w:proofErr w:type="spellStart"/>
            <w:r w:rsidRPr="00D719AB">
              <w:rPr>
                <w:rFonts w:ascii="Calibri" w:eastAsia="Arial" w:hAnsi="Calibri" w:cs="Calibri"/>
                <w:color w:val="000000"/>
                <w:sz w:val="22"/>
                <w:szCs w:val="22"/>
              </w:rPr>
              <w:t>cadastres</w:t>
            </w:r>
            <w:proofErr w:type="spellEnd"/>
            <w:r w:rsidRPr="00D719AB">
              <w:rPr>
                <w:rFonts w:ascii="Calibri" w:eastAsia="Arial" w:hAnsi="Calibri" w:cs="Calibri"/>
                <w:color w:val="000000"/>
                <w:sz w:val="22"/>
                <w:szCs w:val="22"/>
              </w:rPr>
              <w:t xml:space="preserve">. It oversees the preparation of planning documents and forest management plans, monitors </w:t>
            </w:r>
            <w:proofErr w:type="gramStart"/>
            <w:r w:rsidRPr="00D719AB">
              <w:rPr>
                <w:rFonts w:ascii="Calibri" w:eastAsia="Arial" w:hAnsi="Calibri" w:cs="Calibri"/>
                <w:color w:val="000000"/>
                <w:sz w:val="22"/>
                <w:szCs w:val="22"/>
              </w:rPr>
              <w:t>afforestation</w:t>
            </w:r>
            <w:proofErr w:type="gramEnd"/>
            <w:r w:rsidRPr="00D719AB">
              <w:rPr>
                <w:rFonts w:ascii="Calibri" w:eastAsia="Arial" w:hAnsi="Calibri" w:cs="Calibri"/>
                <w:color w:val="000000"/>
                <w:sz w:val="22"/>
                <w:szCs w:val="22"/>
              </w:rPr>
              <w:t>, forest cultivation, and protection activities, and ensures the production of reproductive material for forest trees. The Department oversees game management activities and the use of hunting areas, addresses irregularities, and provides recommendations for their resolution. It develops GIS and databases for tasks in its remit and prepares reports and other documents for policy and strategy formulation.</w:t>
            </w:r>
          </w:p>
          <w:p w14:paraId="28F2EC53" w14:textId="77777777" w:rsidR="00E06801" w:rsidRPr="00D719AB" w:rsidRDefault="00E06801" w:rsidP="00E06801">
            <w:pPr>
              <w:spacing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p>
        </w:tc>
      </w:tr>
      <w:tr w:rsidR="00E06801" w:rsidRPr="00D719AB" w14:paraId="6D0217A0" w14:textId="77777777">
        <w:trPr>
          <w:cnfStyle w:val="000000010000" w:firstRow="0" w:lastRow="0" w:firstColumn="0" w:lastColumn="0" w:oddVBand="0" w:evenVBand="0" w:oddHBand="0" w:evenHBand="1" w:firstRowFirstColumn="0" w:firstRowLastColumn="0" w:lastRowFirstColumn="0" w:lastRowLastColumn="0"/>
          <w:trHeight w:val="1218"/>
          <w:jc w:val="left"/>
        </w:trPr>
        <w:tc>
          <w:tcPr>
            <w:cnfStyle w:val="001000000000" w:firstRow="0" w:lastRow="0" w:firstColumn="1" w:lastColumn="0" w:oddVBand="0" w:evenVBand="0" w:oddHBand="0" w:evenHBand="0" w:firstRowFirstColumn="0" w:firstRowLastColumn="0" w:lastRowFirstColumn="0" w:lastRowLastColumn="0"/>
            <w:tcW w:w="2293" w:type="dxa"/>
          </w:tcPr>
          <w:p w14:paraId="477D4F74" w14:textId="77777777" w:rsidR="002E48E0" w:rsidRPr="00D719AB" w:rsidRDefault="002E48E0" w:rsidP="002E48E0">
            <w:pPr>
              <w:spacing w:line="240" w:lineRule="exact"/>
              <w:jc w:val="both"/>
              <w:rPr>
                <w:rFonts w:ascii="Calibri" w:eastAsia="Arial Unicode MS" w:hAnsi="Calibri" w:cs="Calibri"/>
                <w:bCs/>
                <w:sz w:val="22"/>
                <w:szCs w:val="22"/>
              </w:rPr>
            </w:pPr>
            <w:r w:rsidRPr="00D719AB">
              <w:rPr>
                <w:rFonts w:ascii="Calibri" w:eastAsia="Arial Unicode MS" w:hAnsi="Calibri" w:cs="Calibri"/>
                <w:bCs/>
                <w:sz w:val="22"/>
                <w:szCs w:val="22"/>
              </w:rPr>
              <w:lastRenderedPageBreak/>
              <w:t>Department for Hunting</w:t>
            </w:r>
          </w:p>
          <w:p w14:paraId="2D5DF25A" w14:textId="77777777" w:rsidR="00E06801" w:rsidRPr="00D719AB" w:rsidRDefault="00E06801" w:rsidP="00E06801">
            <w:pPr>
              <w:spacing w:line="240" w:lineRule="exact"/>
              <w:jc w:val="both"/>
              <w:rPr>
                <w:rFonts w:ascii="Calibri" w:eastAsia="Arial Unicode MS" w:hAnsi="Calibri" w:cs="Calibri"/>
                <w:sz w:val="22"/>
                <w:szCs w:val="22"/>
              </w:rPr>
            </w:pPr>
          </w:p>
        </w:tc>
        <w:tc>
          <w:tcPr>
            <w:tcW w:w="7200" w:type="dxa"/>
          </w:tcPr>
          <w:p w14:paraId="08273F0A" w14:textId="77777777" w:rsidR="002E48E0" w:rsidRPr="00D719AB" w:rsidRDefault="002E48E0" w:rsidP="002E48E0">
            <w:pPr>
              <w:spacing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The Department for Hunting proposes management measures for hunting areas, coordinates the preparation of the Hunting Development Program, and recommends improvements for hunting. It monitors EU legislation and international standards on hunting and related products and proposes alignment measures. The Department drafts the texts of laws and regulations governing hunting and monitors modern methods and professional achievements in the field. It reviews hunting management plans, coordinates with the unit responsible for rural development, and plans support programs for game management, wildlife protection, and rural diversification. It implements planned activities defined by the Ministry’s work program and oversees the tender process for leasing hunting areas, ensuring contract compliance.</w:t>
            </w:r>
          </w:p>
          <w:p w14:paraId="64AA1C07" w14:textId="77777777" w:rsidR="00E06801" w:rsidRPr="00D719AB" w:rsidRDefault="00E06801" w:rsidP="00E06801">
            <w:pPr>
              <w:spacing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p>
        </w:tc>
      </w:tr>
      <w:bookmarkEnd w:id="46"/>
    </w:tbl>
    <w:p w14:paraId="04514239" w14:textId="77777777" w:rsidR="00000BFD" w:rsidRPr="00D719AB" w:rsidRDefault="00000BFD" w:rsidP="00F024D0">
      <w:pPr>
        <w:pStyle w:val="Heading2"/>
        <w:rPr>
          <w:rFonts w:ascii="Calibri" w:hAnsi="Calibri" w:cs="Calibri"/>
          <w:b/>
          <w:bCs/>
          <w:sz w:val="22"/>
          <w:szCs w:val="22"/>
        </w:rPr>
        <w:sectPr w:rsidR="00000BFD" w:rsidRPr="00D719AB" w:rsidSect="00A81CC7">
          <w:pgSz w:w="12240" w:h="15840"/>
          <w:pgMar w:top="1440" w:right="1440" w:bottom="1440" w:left="1440" w:header="720" w:footer="720" w:gutter="0"/>
          <w:cols w:space="720"/>
          <w:docGrid w:linePitch="360"/>
        </w:sectPr>
      </w:pPr>
    </w:p>
    <w:p w14:paraId="3B3815B5" w14:textId="77777777" w:rsidR="00BF3E0E" w:rsidRPr="00D719AB" w:rsidRDefault="000F07C1" w:rsidP="008E04F2">
      <w:pPr>
        <w:pStyle w:val="Heading1"/>
        <w:rPr>
          <w:rFonts w:ascii="Calibri" w:hAnsi="Calibri" w:cs="Calibri"/>
          <w:b/>
          <w:bCs/>
          <w:sz w:val="32"/>
          <w:szCs w:val="32"/>
        </w:rPr>
      </w:pPr>
      <w:bookmarkStart w:id="47" w:name="_Toc215836452"/>
      <w:r w:rsidRPr="00D719AB">
        <w:rPr>
          <w:rFonts w:ascii="Calibri" w:hAnsi="Calibri" w:cs="Calibri"/>
          <w:b/>
          <w:bCs/>
          <w:sz w:val="32"/>
          <w:szCs w:val="32"/>
        </w:rPr>
        <w:lastRenderedPageBreak/>
        <w:t>4</w:t>
      </w:r>
      <w:r w:rsidR="00900BFC" w:rsidRPr="00D719AB">
        <w:rPr>
          <w:rFonts w:ascii="Calibri" w:hAnsi="Calibri" w:cs="Calibri"/>
          <w:b/>
          <w:bCs/>
          <w:sz w:val="32"/>
          <w:szCs w:val="32"/>
        </w:rPr>
        <w:t>. Environmental</w:t>
      </w:r>
      <w:r w:rsidRPr="00D719AB">
        <w:rPr>
          <w:rFonts w:ascii="Calibri" w:hAnsi="Calibri" w:cs="Calibri"/>
          <w:b/>
          <w:bCs/>
          <w:sz w:val="32"/>
          <w:szCs w:val="32"/>
        </w:rPr>
        <w:t xml:space="preserve"> and Social Baseline</w:t>
      </w:r>
      <w:bookmarkEnd w:id="47"/>
    </w:p>
    <w:p w14:paraId="71A5A288" w14:textId="77777777" w:rsidR="00210BBD" w:rsidRPr="00D719AB" w:rsidRDefault="003D69F5" w:rsidP="003D69F5">
      <w:pPr>
        <w:jc w:val="both"/>
        <w:rPr>
          <w:rFonts w:ascii="Calibri" w:hAnsi="Calibri" w:cs="Calibri"/>
        </w:rPr>
      </w:pPr>
      <w:r w:rsidRPr="00D719AB">
        <w:rPr>
          <w:rFonts w:ascii="Calibri" w:hAnsi="Calibri" w:cs="Calibri"/>
        </w:rPr>
        <w:t xml:space="preserve">This </w:t>
      </w:r>
      <w:r w:rsidR="00FE538E" w:rsidRPr="00D719AB">
        <w:rPr>
          <w:rFonts w:ascii="Calibri" w:hAnsi="Calibri" w:cs="Calibri"/>
        </w:rPr>
        <w:t>c</w:t>
      </w:r>
      <w:r w:rsidRPr="00D719AB">
        <w:rPr>
          <w:rFonts w:ascii="Calibri" w:hAnsi="Calibri" w:cs="Calibri"/>
        </w:rPr>
        <w:t xml:space="preserve">hapter presents the descriptions of the biophysical and socio-economic environment </w:t>
      </w:r>
      <w:r w:rsidR="008F23B2" w:rsidRPr="00D719AB">
        <w:rPr>
          <w:rFonts w:ascii="Calibri" w:hAnsi="Calibri" w:cs="Calibri"/>
        </w:rPr>
        <w:t xml:space="preserve">across </w:t>
      </w:r>
      <w:proofErr w:type="gramStart"/>
      <w:r w:rsidR="008F23B2" w:rsidRPr="00D719AB">
        <w:rPr>
          <w:rFonts w:ascii="Calibri" w:hAnsi="Calibri" w:cs="Calibri"/>
        </w:rPr>
        <w:t xml:space="preserve">the </w:t>
      </w:r>
      <w:r w:rsidR="00A852B7" w:rsidRPr="00D719AB">
        <w:rPr>
          <w:rFonts w:ascii="Calibri" w:hAnsi="Calibri" w:cs="Calibri"/>
        </w:rPr>
        <w:t>Montenegro</w:t>
      </w:r>
      <w:proofErr w:type="gramEnd"/>
      <w:r w:rsidRPr="00D719AB">
        <w:rPr>
          <w:rFonts w:ascii="Calibri" w:hAnsi="Calibri" w:cs="Calibri"/>
        </w:rPr>
        <w:t>. The physical and biological factors considered included climate, topography and geology, soils, hydrology, flora and fauna and socio-economic factors among others.</w:t>
      </w:r>
    </w:p>
    <w:p w14:paraId="7A593D2E" w14:textId="77777777" w:rsidR="000751F9" w:rsidRPr="00D719AB" w:rsidRDefault="008E04F2" w:rsidP="00000615">
      <w:pPr>
        <w:pStyle w:val="Heading2"/>
        <w:jc w:val="both"/>
        <w:rPr>
          <w:rFonts w:ascii="Calibri" w:hAnsi="Calibri" w:cs="Calibri"/>
          <w:b/>
          <w:bCs/>
          <w:sz w:val="22"/>
          <w:szCs w:val="22"/>
          <w:lang w:val="en-GB"/>
        </w:rPr>
      </w:pPr>
      <w:bookmarkStart w:id="48" w:name="_Toc215836453"/>
      <w:r w:rsidRPr="00D719AB">
        <w:rPr>
          <w:rFonts w:ascii="Calibri" w:hAnsi="Calibri" w:cs="Calibri"/>
          <w:b/>
          <w:bCs/>
          <w:sz w:val="22"/>
          <w:szCs w:val="22"/>
          <w:lang w:val="en-GB"/>
        </w:rPr>
        <w:t xml:space="preserve">4.1 </w:t>
      </w:r>
      <w:r w:rsidR="000751F9" w:rsidRPr="00D719AB">
        <w:rPr>
          <w:rFonts w:ascii="Calibri" w:hAnsi="Calibri" w:cs="Calibri"/>
          <w:b/>
          <w:bCs/>
          <w:sz w:val="22"/>
          <w:szCs w:val="22"/>
          <w:lang w:val="en-GB"/>
        </w:rPr>
        <w:t xml:space="preserve">General overview of </w:t>
      </w:r>
      <w:r w:rsidR="00DB4796" w:rsidRPr="00D719AB">
        <w:rPr>
          <w:rFonts w:ascii="Calibri" w:hAnsi="Calibri" w:cs="Calibri"/>
          <w:b/>
          <w:bCs/>
          <w:sz w:val="22"/>
          <w:szCs w:val="22"/>
          <w:lang w:val="en-GB"/>
        </w:rPr>
        <w:t xml:space="preserve">Montenegro </w:t>
      </w:r>
      <w:r w:rsidR="00B25DB1" w:rsidRPr="00D719AB">
        <w:rPr>
          <w:rFonts w:ascii="Calibri" w:hAnsi="Calibri" w:cs="Calibri"/>
          <w:noProof/>
          <w:sz w:val="22"/>
          <w:szCs w:val="22"/>
        </w:rPr>
        <mc:AlternateContent>
          <mc:Choice Requires="wps">
            <w:drawing>
              <wp:anchor distT="0" distB="0" distL="114300" distR="114300" simplePos="0" relativeHeight="251658242" behindDoc="0" locked="0" layoutInCell="1" allowOverlap="1" wp14:anchorId="6858F6D7" wp14:editId="3802952F">
                <wp:simplePos x="0" y="0"/>
                <wp:positionH relativeFrom="column">
                  <wp:posOffset>0</wp:posOffset>
                </wp:positionH>
                <wp:positionV relativeFrom="paragraph">
                  <wp:posOffset>3823970</wp:posOffset>
                </wp:positionV>
                <wp:extent cx="3133725" cy="635"/>
                <wp:effectExtent l="0" t="0" r="0" b="0"/>
                <wp:wrapSquare wrapText="bothSides"/>
                <wp:docPr id="676409942" name="Text Box 1"/>
                <wp:cNvGraphicFramePr/>
                <a:graphic xmlns:a="http://schemas.openxmlformats.org/drawingml/2006/main">
                  <a:graphicData uri="http://schemas.microsoft.com/office/word/2010/wordprocessingShape">
                    <wps:wsp>
                      <wps:cNvSpPr txBox="1"/>
                      <wps:spPr>
                        <a:xfrm>
                          <a:off x="0" y="0"/>
                          <a:ext cx="3133725" cy="635"/>
                        </a:xfrm>
                        <a:prstGeom prst="rect">
                          <a:avLst/>
                        </a:prstGeom>
                        <a:solidFill>
                          <a:prstClr val="white"/>
                        </a:solidFill>
                        <a:ln>
                          <a:noFill/>
                        </a:ln>
                      </wps:spPr>
                      <wps:txbx>
                        <w:txbxContent>
                          <w:p w14:paraId="4211B361" w14:textId="77777777" w:rsidR="00671A33" w:rsidRPr="008D0294" w:rsidRDefault="00671A33" w:rsidP="00B25DB1">
                            <w:pPr>
                              <w:pStyle w:val="Caption"/>
                              <w:rPr>
                                <w:rFonts w:ascii="Calibri" w:hAnsi="Calibri" w:cs="Calibri"/>
                                <w:b/>
                                <w:bCs/>
                                <w:sz w:val="24"/>
                                <w:szCs w:val="24"/>
                                <w:lang w:val="en-GB"/>
                              </w:rPr>
                            </w:pPr>
                            <w:bookmarkStart w:id="49" w:name="_Toc212411359"/>
                            <w:r>
                              <w:t xml:space="preserve">Figure </w:t>
                            </w:r>
                            <w:r>
                              <w:fldChar w:fldCharType="begin"/>
                            </w:r>
                            <w:r>
                              <w:instrText xml:space="preserve"> SEQ Figure \* ARABIC </w:instrText>
                            </w:r>
                            <w:r>
                              <w:fldChar w:fldCharType="separate"/>
                            </w:r>
                            <w:r>
                              <w:rPr>
                                <w:noProof/>
                              </w:rPr>
                              <w:t>2</w:t>
                            </w:r>
                            <w:r>
                              <w:rPr>
                                <w:noProof/>
                              </w:rPr>
                              <w:fldChar w:fldCharType="end"/>
                            </w:r>
                            <w:r>
                              <w:t>Map of Montenegro</w:t>
                            </w:r>
                            <w:bookmarkEnd w:id="49"/>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6858F6D7" id="_x0000_s1027" type="#_x0000_t202" style="position:absolute;left:0;text-align:left;margin-left:0;margin-top:301.1pt;width:246.75pt;height:.05pt;z-index:25165824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csWJGQIAAD8EAAAOAAAAZHJzL2Uyb0RvYy54bWysU01v2zAMvQ/YfxB0X5wPtBuMOEWWIsOA&#10;oC2QFj0rshwLkEWNUmJnv36UHCddt9Owi0yTFCm+9zi/6xrDjgq9BlvwyWjMmbISSm33BX95Xn/6&#10;wpkPwpbCgFUFPynP7xYfP8xbl6sp1GBKhYyKWJ+3ruB1CC7PMi9r1Qg/AqcsBSvARgT6xX1Womip&#10;emOy6Xh8m7WApUOQynvy3vdBvkj1q0rJ8FhVXgVmCk5vC+nEdO7imS3mIt+jcLWW52eIf3hFI7Sl&#10;ppdS9yIIdkD9R6lGSwQPVRhJaDKoKi1VmoGmmYzfTbOthVNpFgLHuwtM/v+VlQ/HrXtCFrqv0BGB&#10;EZDW+dyTM87TVdjEL72UUZwgPF1gU11gkpyzyWz2eXrDmaTY7ewm1siuVx368E1Bw6JRcCROElTi&#10;uPGhTx1SYicPRpdrbUz8iYGVQXYUxF9b66DOxX/LMjbmWoi3+oLRk13niFbodh3T5ZsZd1CeaHSE&#10;XhXeybWmfhvhw5NAkgFNS9IOj3RUBtqCw9nirAb8+Td/zCd2KMpZS7IquP9xEKg4M98t8RY1OBg4&#10;GLvBsIdmBTTphJbGyWTSBQxmMCuE5pUUv4xdKCSspF4FD4O5Cr24aWOkWi5TEinNibCxWydj6QHX&#10;5+5VoDuzEojMBxgEJ/J35PS5iR63PARCOjEXce1RPMNNKk3cnzcqrsHb/5R13fvFLwAAAP//AwBQ&#10;SwMEFAAGAAgAAAAhALQ1ZTffAAAACAEAAA8AAABkcnMvZG93bnJldi54bWxMj8FOwzAQRO9I/IO1&#10;SFwQdUhC1IY4VVXBAS4VoRdubryNA/E6sp02/D2GCxxnZzXzplrPZmAndL63JOBukQBDaq3qqROw&#10;f3u6XQLzQZKSgyUU8IUe1vXlRSVLZc/0iqcmdCyGkC+lAB3CWHLuW41G+oUdkaJ3tM7IEKXruHLy&#10;HMPNwNMkKbiRPcUGLUfcamw/m8kI2OXvO30zHR9fNnnmnvfTtvjoGiGur+bNA7CAc/h7hh/8iA51&#10;ZDrYiZRng4A4JAgokjQFFu18ld0DO/xeMuB1xf8PqL8BAAD//wMAUEsBAi0AFAAGAAgAAAAhALaD&#10;OJL+AAAA4QEAABMAAAAAAAAAAAAAAAAAAAAAAFtDb250ZW50X1R5cGVzXS54bWxQSwECLQAUAAYA&#10;CAAAACEAOP0h/9YAAACUAQAACwAAAAAAAAAAAAAAAAAvAQAAX3JlbHMvLnJlbHNQSwECLQAUAAYA&#10;CAAAACEAoXLFiRkCAAA/BAAADgAAAAAAAAAAAAAAAAAuAgAAZHJzL2Uyb0RvYy54bWxQSwECLQAU&#10;AAYACAAAACEAtDVlN98AAAAIAQAADwAAAAAAAAAAAAAAAABzBAAAZHJzL2Rvd25yZXYueG1sUEsF&#10;BgAAAAAEAAQA8wAAAH8FAAAAAA==&#10;" stroked="f">
                <v:textbox style="mso-fit-shape-to-text:t" inset="0,0,0,0">
                  <w:txbxContent>
                    <w:p w14:paraId="4211B361" w14:textId="77777777" w:rsidR="00671A33" w:rsidRPr="008D0294" w:rsidRDefault="00671A33" w:rsidP="00B25DB1">
                      <w:pPr>
                        <w:pStyle w:val="Caption"/>
                        <w:rPr>
                          <w:rFonts w:ascii="Calibri" w:hAnsi="Calibri" w:cs="Calibri"/>
                          <w:b/>
                          <w:bCs/>
                          <w:sz w:val="24"/>
                          <w:szCs w:val="24"/>
                          <w:lang w:val="en-GB"/>
                        </w:rPr>
                      </w:pPr>
                      <w:bookmarkStart w:id="50" w:name="_Toc212411359"/>
                      <w:r>
                        <w:t xml:space="preserve">Figure </w:t>
                      </w:r>
                      <w:r>
                        <w:fldChar w:fldCharType="begin"/>
                      </w:r>
                      <w:r>
                        <w:instrText xml:space="preserve"> SEQ Figure \* ARABIC </w:instrText>
                      </w:r>
                      <w:r>
                        <w:fldChar w:fldCharType="separate"/>
                      </w:r>
                      <w:r>
                        <w:rPr>
                          <w:noProof/>
                        </w:rPr>
                        <w:t>2</w:t>
                      </w:r>
                      <w:r>
                        <w:rPr>
                          <w:noProof/>
                        </w:rPr>
                        <w:fldChar w:fldCharType="end"/>
                      </w:r>
                      <w:r>
                        <w:t>Map of Montenegro</w:t>
                      </w:r>
                      <w:bookmarkEnd w:id="50"/>
                    </w:p>
                  </w:txbxContent>
                </v:textbox>
                <w10:wrap type="square"/>
              </v:shape>
            </w:pict>
          </mc:Fallback>
        </mc:AlternateContent>
      </w:r>
      <w:r w:rsidR="00657979" w:rsidRPr="00671A33">
        <w:rPr>
          <w:rFonts w:ascii="Calibri" w:hAnsi="Calibri" w:cs="Calibri"/>
          <w:noProof/>
        </w:rPr>
        <mc:AlternateContent>
          <mc:Choice Requires="wps">
            <w:drawing>
              <wp:anchor distT="0" distB="0" distL="114300" distR="114300" simplePos="0" relativeHeight="251658244" behindDoc="0" locked="0" layoutInCell="1" allowOverlap="1" wp14:anchorId="5622084F" wp14:editId="72A5AF8A">
                <wp:simplePos x="0" y="0"/>
                <wp:positionH relativeFrom="column">
                  <wp:posOffset>0</wp:posOffset>
                </wp:positionH>
                <wp:positionV relativeFrom="paragraph">
                  <wp:posOffset>3823970</wp:posOffset>
                </wp:positionV>
                <wp:extent cx="3133725" cy="635"/>
                <wp:effectExtent l="0" t="0" r="0" b="0"/>
                <wp:wrapSquare wrapText="bothSides"/>
                <wp:docPr id="2064886105" name="Text Box 1"/>
                <wp:cNvGraphicFramePr/>
                <a:graphic xmlns:a="http://schemas.openxmlformats.org/drawingml/2006/main">
                  <a:graphicData uri="http://schemas.microsoft.com/office/word/2010/wordprocessingShape">
                    <wps:wsp>
                      <wps:cNvSpPr txBox="1"/>
                      <wps:spPr>
                        <a:xfrm>
                          <a:off x="0" y="0"/>
                          <a:ext cx="3133725" cy="635"/>
                        </a:xfrm>
                        <a:prstGeom prst="rect">
                          <a:avLst/>
                        </a:prstGeom>
                        <a:solidFill>
                          <a:prstClr val="white"/>
                        </a:solidFill>
                        <a:ln>
                          <a:noFill/>
                        </a:ln>
                      </wps:spPr>
                      <wps:txbx>
                        <w:txbxContent>
                          <w:p w14:paraId="02E6B143" w14:textId="77777777" w:rsidR="00671A33" w:rsidRPr="00F85BF4" w:rsidRDefault="00671A33" w:rsidP="00657979">
                            <w:pPr>
                              <w:pStyle w:val="Caption"/>
                              <w:rPr>
                                <w:rFonts w:ascii="Calibri" w:hAnsi="Calibri" w:cs="Calibri"/>
                                <w:b/>
                                <w:bCs/>
                                <w:sz w:val="22"/>
                                <w:szCs w:val="22"/>
                                <w:lang w:val="en-GB"/>
                              </w:rPr>
                            </w:pPr>
                            <w:r w:rsidRPr="00F85BF4">
                              <w:rPr>
                                <w:rFonts w:ascii="Calibri" w:hAnsi="Calibri" w:cs="Calibri"/>
                                <w:sz w:val="22"/>
                                <w:szCs w:val="22"/>
                              </w:rPr>
                              <w:t>Figure 2. Map of Montenegro</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5622084F" id="_x0000_s1028" type="#_x0000_t202" style="position:absolute;left:0;text-align:left;margin-left:0;margin-top:301.1pt;width:246.75pt;height:.05pt;z-index:25165824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mqjmGgIAAD8EAAAOAAAAZHJzL2Uyb0RvYy54bWysU01v2zAMvQ/YfxB0X5wPtBuMOEWWIsOA&#10;oC2QDj0rshwLkEWNUmJ3v36UbCdbt9Owi0yTFCm+97i86xrDzgq9Blvw2WTKmbISSm2PBf/2vP3w&#10;iTMfhC2FAasK/qo8v1u9f7dsXa7mUIMpFTIqYn3euoLXIbg8y7ysVSP8BJyyFKwAGxHoF49ZiaKl&#10;6o3J5tPpbdYClg5BKu/Je98H+SrVryolw2NVeRWYKTi9LaQT03mIZ7ZaivyIwtVaDs8Q//CKRmhL&#10;TS+l7kUQ7IT6j1KNlggeqjCR0GRQVVqqNANNM5u+mWZfC6fSLASOdxeY/P8rKx/Oe/eELHSfoSMC&#10;IyCt87knZ5ynq7CJX3opozhB+HqBTXWBSXIuZovFx/kNZ5Jit4ubWCO7XnXowxcFDYtGwZE4SVCJ&#10;886HPnVMiZ08GF1utTHxJwY2BtlZEH9trYMaiv+WZWzMtRBv9QWjJ7vOEa3QHTqmy4LPxxkPUL7S&#10;6Ai9KryTW039dsKHJ4EkA5qWpB0e6agMtAWHweKsBvzxN3/MJ3YoyllLsiq4/34SqDgzXy3xFjU4&#10;Gjgah9Gwp2YDNOmMlsbJZNIFDGY0K4TmhRS/jl0oJKykXgUPo7kJvbhpY6Rar1MSKc2JsLN7J2Pp&#10;Edfn7kWgG1gJROYDjIIT+Rty+txEj1ufAiGdmIu49igOcJNKE/fDRsU1+PU/ZV33fvUTAAD//wMA&#10;UEsDBBQABgAIAAAAIQC0NWU33wAAAAgBAAAPAAAAZHJzL2Rvd25yZXYueG1sTI/BTsMwEETvSPyD&#10;tUhcEHVIQtSGOFVVwQEuFaEXbm68jQPxOrKdNvw9hgscZ2c186Zaz2ZgJ3S+tyTgbpEAQ2qt6qkT&#10;sH97ul0C80GSkoMlFPCFHtb15UUlS2XP9IqnJnQshpAvpQAdwlhy7luNRvqFHZGid7TOyBCl67hy&#10;8hzDzcDTJCm4kT3FBi1H3GpsP5vJCNjl7zt9Mx0fXzZ55p7307b46Bohrq/mzQOwgHP4e4Yf/IgO&#10;dWQ62ImUZ4OAOCQIKJI0BRbtfJXdAzv8XjLgdcX/D6i/AQAA//8DAFBLAQItABQABgAIAAAAIQC2&#10;gziS/gAAAOEBAAATAAAAAAAAAAAAAAAAAAAAAABbQ29udGVudF9UeXBlc10ueG1sUEsBAi0AFAAG&#10;AAgAAAAhADj9If/WAAAAlAEAAAsAAAAAAAAAAAAAAAAALwEAAF9yZWxzLy5yZWxzUEsBAi0AFAAG&#10;AAgAAAAhACKaqOYaAgAAPwQAAA4AAAAAAAAAAAAAAAAALgIAAGRycy9lMm9Eb2MueG1sUEsBAi0A&#10;FAAGAAgAAAAhALQ1ZTffAAAACAEAAA8AAAAAAAAAAAAAAAAAdAQAAGRycy9kb3ducmV2LnhtbFBL&#10;BQYAAAAABAAEAPMAAACABQAAAAA=&#10;" stroked="f">
                <v:textbox style="mso-fit-shape-to-text:t" inset="0,0,0,0">
                  <w:txbxContent>
                    <w:p w14:paraId="02E6B143" w14:textId="77777777" w:rsidR="00671A33" w:rsidRPr="00F85BF4" w:rsidRDefault="00671A33" w:rsidP="00657979">
                      <w:pPr>
                        <w:pStyle w:val="Caption"/>
                        <w:rPr>
                          <w:rFonts w:ascii="Calibri" w:hAnsi="Calibri" w:cs="Calibri"/>
                          <w:b/>
                          <w:bCs/>
                          <w:sz w:val="22"/>
                          <w:szCs w:val="22"/>
                          <w:lang w:val="en-GB"/>
                        </w:rPr>
                      </w:pPr>
                      <w:r w:rsidRPr="00F85BF4">
                        <w:rPr>
                          <w:rFonts w:ascii="Calibri" w:hAnsi="Calibri" w:cs="Calibri"/>
                          <w:sz w:val="22"/>
                          <w:szCs w:val="22"/>
                        </w:rPr>
                        <w:t>Figure 2. Map of Montenegro</w:t>
                      </w:r>
                    </w:p>
                  </w:txbxContent>
                </v:textbox>
                <w10:wrap type="square"/>
              </v:shape>
            </w:pict>
          </mc:Fallback>
        </mc:AlternateContent>
      </w:r>
      <w:r w:rsidR="00000615" w:rsidRPr="00D719AB">
        <w:rPr>
          <w:rFonts w:ascii="Calibri" w:hAnsi="Calibri" w:cs="Calibri"/>
          <w:bCs/>
          <w:noProof/>
          <w:sz w:val="22"/>
          <w:szCs w:val="22"/>
        </w:rPr>
        <w:drawing>
          <wp:anchor distT="0" distB="0" distL="114300" distR="114300" simplePos="0" relativeHeight="251658241" behindDoc="0" locked="0" layoutInCell="1" allowOverlap="1" wp14:anchorId="594C301A" wp14:editId="5ADE2FBC">
            <wp:simplePos x="0" y="0"/>
            <wp:positionH relativeFrom="column">
              <wp:posOffset>0</wp:posOffset>
            </wp:positionH>
            <wp:positionV relativeFrom="paragraph">
              <wp:posOffset>252095</wp:posOffset>
            </wp:positionV>
            <wp:extent cx="3133725" cy="3514725"/>
            <wp:effectExtent l="0" t="0" r="9525" b="9525"/>
            <wp:wrapSquare wrapText="bothSides"/>
            <wp:docPr id="1020828226" name="Picture 1020828226" descr="A map of montenegro with black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0828226" name="Picture 1020828226" descr="A map of montenegro with black text&#10;&#10;AI-generated content may be incorrect."/>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3133725" cy="3514725"/>
                    </a:xfrm>
                    <a:prstGeom prst="rect">
                      <a:avLst/>
                    </a:prstGeom>
                    <a:noFill/>
                  </pic:spPr>
                </pic:pic>
              </a:graphicData>
            </a:graphic>
            <wp14:sizeRelH relativeFrom="margin">
              <wp14:pctWidth>0</wp14:pctWidth>
            </wp14:sizeRelH>
            <wp14:sizeRelV relativeFrom="margin">
              <wp14:pctHeight>0</wp14:pctHeight>
            </wp14:sizeRelV>
          </wp:anchor>
        </w:drawing>
      </w:r>
      <w:bookmarkEnd w:id="48"/>
    </w:p>
    <w:p w14:paraId="4C8CFEA1" w14:textId="77777777" w:rsidR="00AC7CBE" w:rsidRPr="00D719AB" w:rsidRDefault="00AC7CBE" w:rsidP="00000615">
      <w:pPr>
        <w:jc w:val="both"/>
        <w:rPr>
          <w:rFonts w:ascii="Calibri" w:hAnsi="Calibri" w:cs="Calibri"/>
          <w:b/>
          <w:bCs/>
          <w:i/>
        </w:rPr>
      </w:pPr>
      <w:r w:rsidRPr="00D719AB">
        <w:rPr>
          <w:rFonts w:ascii="Calibri" w:hAnsi="Calibri" w:cs="Calibri"/>
          <w:b/>
          <w:bCs/>
          <w:i/>
        </w:rPr>
        <w:t>4.1. Basic information about the country</w:t>
      </w:r>
    </w:p>
    <w:p w14:paraId="58113623" w14:textId="77777777" w:rsidR="00AC7CBE" w:rsidRPr="00D719AB" w:rsidRDefault="00AC7CBE" w:rsidP="00000615">
      <w:pPr>
        <w:jc w:val="both"/>
        <w:rPr>
          <w:rFonts w:ascii="Calibri" w:hAnsi="Calibri" w:cs="Calibri"/>
          <w:bCs/>
        </w:rPr>
      </w:pPr>
      <w:r w:rsidRPr="00D719AB">
        <w:rPr>
          <w:rFonts w:ascii="Calibri" w:hAnsi="Calibri" w:cs="Calibri"/>
          <w:b/>
          <w:bCs/>
          <w:i/>
        </w:rPr>
        <w:t>Official name:</w:t>
      </w:r>
      <w:r w:rsidRPr="00D719AB">
        <w:rPr>
          <w:rFonts w:ascii="Calibri" w:hAnsi="Calibri" w:cs="Calibri"/>
          <w:bCs/>
        </w:rPr>
        <w:t xml:space="preserve"> Montenegro</w:t>
      </w:r>
    </w:p>
    <w:p w14:paraId="2756B9C7" w14:textId="77777777" w:rsidR="00AC7CBE" w:rsidRPr="00D719AB" w:rsidRDefault="00AC7CBE" w:rsidP="00000615">
      <w:pPr>
        <w:jc w:val="both"/>
        <w:rPr>
          <w:rFonts w:ascii="Calibri" w:hAnsi="Calibri" w:cs="Calibri"/>
          <w:bCs/>
        </w:rPr>
      </w:pPr>
      <w:r w:rsidRPr="00D719AB">
        <w:rPr>
          <w:rFonts w:ascii="Calibri" w:hAnsi="Calibri" w:cs="Calibri"/>
          <w:b/>
          <w:bCs/>
          <w:i/>
        </w:rPr>
        <w:t>Abbreviation:</w:t>
      </w:r>
      <w:r w:rsidRPr="00D719AB">
        <w:rPr>
          <w:rFonts w:ascii="Calibri" w:hAnsi="Calibri" w:cs="Calibri"/>
          <w:bCs/>
        </w:rPr>
        <w:t xml:space="preserve"> MNE</w:t>
      </w:r>
    </w:p>
    <w:p w14:paraId="4521D1B2" w14:textId="77777777" w:rsidR="00AC7CBE" w:rsidRPr="00D719AB" w:rsidRDefault="00AC7CBE" w:rsidP="00000615">
      <w:pPr>
        <w:jc w:val="both"/>
        <w:rPr>
          <w:rFonts w:ascii="Calibri" w:hAnsi="Calibri" w:cs="Calibri"/>
          <w:bCs/>
        </w:rPr>
      </w:pPr>
      <w:r w:rsidRPr="00D719AB">
        <w:rPr>
          <w:rFonts w:ascii="Calibri" w:hAnsi="Calibri" w:cs="Calibri"/>
          <w:b/>
          <w:bCs/>
        </w:rPr>
        <w:t>Capital:</w:t>
      </w:r>
      <w:r w:rsidRPr="00D719AB">
        <w:rPr>
          <w:rFonts w:ascii="Calibri" w:hAnsi="Calibri" w:cs="Calibri"/>
          <w:bCs/>
        </w:rPr>
        <w:t xml:space="preserve"> Podgorica</w:t>
      </w:r>
    </w:p>
    <w:p w14:paraId="3D7681AA" w14:textId="77777777" w:rsidR="00AC7CBE" w:rsidRPr="00D719AB" w:rsidRDefault="00AC7CBE" w:rsidP="00000615">
      <w:pPr>
        <w:jc w:val="both"/>
        <w:rPr>
          <w:rFonts w:ascii="Calibri" w:hAnsi="Calibri" w:cs="Calibri"/>
          <w:b/>
          <w:bCs/>
        </w:rPr>
      </w:pPr>
      <w:r w:rsidRPr="00D719AB">
        <w:rPr>
          <w:rFonts w:ascii="Calibri" w:hAnsi="Calibri" w:cs="Calibri"/>
          <w:b/>
          <w:bCs/>
        </w:rPr>
        <w:t>Other major cities or towns in the project area:</w:t>
      </w:r>
    </w:p>
    <w:p w14:paraId="06593519" w14:textId="77777777" w:rsidR="00AC7CBE" w:rsidRPr="00D719AB" w:rsidRDefault="00AC7CBE" w:rsidP="00000615">
      <w:pPr>
        <w:jc w:val="both"/>
        <w:rPr>
          <w:rFonts w:ascii="Calibri" w:hAnsi="Calibri" w:cs="Calibri"/>
          <w:bCs/>
          <w:lang w:val="it-IT"/>
        </w:rPr>
      </w:pPr>
      <w:r w:rsidRPr="00D719AB">
        <w:rPr>
          <w:rFonts w:ascii="Calibri" w:hAnsi="Calibri" w:cs="Calibri"/>
          <w:bCs/>
          <w:lang w:val="it-IT"/>
        </w:rPr>
        <w:t>Pljevlja, Bijelo Polje, Pluzine, Berane, Mojkovac</w:t>
      </w:r>
    </w:p>
    <w:p w14:paraId="2756A77F" w14:textId="77777777" w:rsidR="00AC7CBE" w:rsidRPr="00D719AB" w:rsidRDefault="00AC7CBE" w:rsidP="00000615">
      <w:pPr>
        <w:jc w:val="both"/>
        <w:rPr>
          <w:rFonts w:ascii="Calibri" w:hAnsi="Calibri" w:cs="Calibri"/>
          <w:bCs/>
        </w:rPr>
      </w:pPr>
      <w:r w:rsidRPr="00D719AB">
        <w:rPr>
          <w:rFonts w:ascii="Calibri" w:hAnsi="Calibri" w:cs="Calibri"/>
          <w:b/>
          <w:bCs/>
        </w:rPr>
        <w:t>Area:</w:t>
      </w:r>
      <w:r w:rsidRPr="00D719AB">
        <w:rPr>
          <w:rFonts w:ascii="Calibri" w:hAnsi="Calibri" w:cs="Calibri"/>
          <w:bCs/>
        </w:rPr>
        <w:t xml:space="preserve"> 13,812 km2</w:t>
      </w:r>
    </w:p>
    <w:p w14:paraId="42647B71" w14:textId="77777777" w:rsidR="00AC7CBE" w:rsidRPr="00D719AB" w:rsidRDefault="00AC7CBE" w:rsidP="00000615">
      <w:pPr>
        <w:jc w:val="both"/>
        <w:rPr>
          <w:rFonts w:ascii="Calibri" w:hAnsi="Calibri" w:cs="Calibri"/>
          <w:bCs/>
        </w:rPr>
      </w:pPr>
      <w:r w:rsidRPr="00D719AB">
        <w:rPr>
          <w:rFonts w:ascii="Calibri" w:hAnsi="Calibri" w:cs="Calibri"/>
          <w:b/>
          <w:bCs/>
        </w:rPr>
        <w:t>Geographical position:</w:t>
      </w:r>
      <w:r w:rsidRPr="00D719AB">
        <w:rPr>
          <w:rFonts w:ascii="Calibri" w:hAnsi="Calibri" w:cs="Calibri"/>
          <w:bCs/>
        </w:rPr>
        <w:t xml:space="preserve"> MNE borders Croatia, BiH, Serbia, Kosovo, Albania and the Adriatic Sea</w:t>
      </w:r>
    </w:p>
    <w:p w14:paraId="23E082C2" w14:textId="77777777" w:rsidR="00AC7CBE" w:rsidRPr="00D719AB" w:rsidRDefault="00AC7CBE" w:rsidP="00000615">
      <w:pPr>
        <w:jc w:val="both"/>
        <w:rPr>
          <w:rFonts w:ascii="Calibri" w:hAnsi="Calibri" w:cs="Calibri"/>
          <w:bCs/>
        </w:rPr>
      </w:pPr>
      <w:r w:rsidRPr="00D719AB">
        <w:rPr>
          <w:rFonts w:ascii="Calibri" w:hAnsi="Calibri" w:cs="Calibri"/>
          <w:b/>
          <w:bCs/>
        </w:rPr>
        <w:t>Population:</w:t>
      </w:r>
      <w:r w:rsidRPr="00D719AB">
        <w:rPr>
          <w:rFonts w:ascii="Calibri" w:hAnsi="Calibri" w:cs="Calibri"/>
          <w:bCs/>
        </w:rPr>
        <w:t xml:space="preserve"> 622,277</w:t>
      </w:r>
    </w:p>
    <w:p w14:paraId="770504BF" w14:textId="77777777" w:rsidR="00AC7CBE" w:rsidRPr="00D719AB" w:rsidRDefault="00AC7CBE" w:rsidP="00000615">
      <w:pPr>
        <w:jc w:val="both"/>
        <w:rPr>
          <w:rFonts w:ascii="Calibri" w:hAnsi="Calibri" w:cs="Calibri"/>
          <w:bCs/>
        </w:rPr>
      </w:pPr>
      <w:r w:rsidRPr="00D719AB">
        <w:rPr>
          <w:rFonts w:ascii="Calibri" w:hAnsi="Calibri" w:cs="Calibri"/>
          <w:b/>
          <w:bCs/>
        </w:rPr>
        <w:t>Official name:</w:t>
      </w:r>
      <w:r w:rsidRPr="00D719AB">
        <w:rPr>
          <w:rFonts w:ascii="Calibri" w:hAnsi="Calibri" w:cs="Calibri"/>
          <w:bCs/>
        </w:rPr>
        <w:t xml:space="preserve"> Montenegro</w:t>
      </w:r>
    </w:p>
    <w:p w14:paraId="1693FD0A" w14:textId="77777777" w:rsidR="00AC7CBE" w:rsidRPr="00D719AB" w:rsidRDefault="00AC7CBE" w:rsidP="00000615">
      <w:pPr>
        <w:jc w:val="both"/>
        <w:rPr>
          <w:rFonts w:ascii="Calibri" w:hAnsi="Calibri" w:cs="Calibri"/>
          <w:bCs/>
        </w:rPr>
      </w:pPr>
      <w:r w:rsidRPr="00D719AB">
        <w:rPr>
          <w:rFonts w:ascii="Calibri" w:hAnsi="Calibri" w:cs="Calibri"/>
          <w:b/>
          <w:bCs/>
        </w:rPr>
        <w:t>Abbreviation:</w:t>
      </w:r>
      <w:r w:rsidRPr="00D719AB">
        <w:rPr>
          <w:rFonts w:ascii="Calibri" w:hAnsi="Calibri" w:cs="Calibri"/>
          <w:bCs/>
        </w:rPr>
        <w:t xml:space="preserve"> MNE</w:t>
      </w:r>
    </w:p>
    <w:p w14:paraId="465F209B" w14:textId="77777777" w:rsidR="00AC7CBE" w:rsidRPr="00D719AB" w:rsidRDefault="00AC7CBE" w:rsidP="00000615">
      <w:pPr>
        <w:jc w:val="both"/>
        <w:rPr>
          <w:rFonts w:ascii="Calibri" w:hAnsi="Calibri" w:cs="Calibri"/>
          <w:bCs/>
        </w:rPr>
      </w:pPr>
      <w:r w:rsidRPr="00D719AB">
        <w:rPr>
          <w:rFonts w:ascii="Calibri" w:hAnsi="Calibri" w:cs="Calibri"/>
          <w:b/>
          <w:bCs/>
        </w:rPr>
        <w:t>Capital:</w:t>
      </w:r>
      <w:r w:rsidRPr="00D719AB">
        <w:rPr>
          <w:rFonts w:ascii="Calibri" w:hAnsi="Calibri" w:cs="Calibri"/>
          <w:bCs/>
        </w:rPr>
        <w:t xml:space="preserve"> Podgorica</w:t>
      </w:r>
    </w:p>
    <w:p w14:paraId="4A72A815" w14:textId="77777777" w:rsidR="00AC7CBE" w:rsidRPr="00D719AB" w:rsidRDefault="00AC7CBE" w:rsidP="00000615">
      <w:pPr>
        <w:jc w:val="both"/>
        <w:rPr>
          <w:rFonts w:ascii="Calibri" w:hAnsi="Calibri" w:cs="Calibri"/>
          <w:bCs/>
        </w:rPr>
      </w:pPr>
      <w:r w:rsidRPr="00D719AB">
        <w:rPr>
          <w:rFonts w:ascii="Calibri" w:hAnsi="Calibri" w:cs="Calibri"/>
          <w:b/>
          <w:bCs/>
        </w:rPr>
        <w:t>Languages:</w:t>
      </w:r>
      <w:r w:rsidRPr="00D719AB">
        <w:rPr>
          <w:rFonts w:ascii="Calibri" w:hAnsi="Calibri" w:cs="Calibri"/>
          <w:bCs/>
        </w:rPr>
        <w:t xml:space="preserve"> Official language: Montenegrin Other languages used: Serbian, Bosnian, Albanian, Croatian</w:t>
      </w:r>
    </w:p>
    <w:p w14:paraId="2BA71C4D" w14:textId="77777777" w:rsidR="00AC7CBE" w:rsidRPr="00D719AB" w:rsidRDefault="00AC7CBE" w:rsidP="00000615">
      <w:pPr>
        <w:jc w:val="both"/>
        <w:rPr>
          <w:rFonts w:ascii="Calibri" w:hAnsi="Calibri" w:cs="Calibri"/>
          <w:bCs/>
        </w:rPr>
      </w:pPr>
      <w:r w:rsidRPr="00D719AB">
        <w:rPr>
          <w:rFonts w:ascii="Calibri" w:hAnsi="Calibri" w:cs="Calibri"/>
          <w:b/>
          <w:bCs/>
        </w:rPr>
        <w:t>Government structure:</w:t>
      </w:r>
      <w:r w:rsidRPr="00D719AB">
        <w:rPr>
          <w:rFonts w:ascii="Calibri" w:hAnsi="Calibri" w:cs="Calibri"/>
          <w:bCs/>
        </w:rPr>
        <w:t xml:space="preserve"> MNE is an independent parliamentary republic. The Government is the executive branch, and the Parliament is the legislative body. </w:t>
      </w:r>
    </w:p>
    <w:p w14:paraId="44F57450" w14:textId="77777777" w:rsidR="00AC7CBE" w:rsidRPr="00D719AB" w:rsidRDefault="00AC7CBE" w:rsidP="00000615">
      <w:pPr>
        <w:jc w:val="both"/>
        <w:rPr>
          <w:rFonts w:ascii="Calibri" w:hAnsi="Calibri" w:cs="Calibri"/>
          <w:bCs/>
        </w:rPr>
      </w:pPr>
      <w:r w:rsidRPr="00D719AB">
        <w:rPr>
          <w:rFonts w:ascii="Calibri" w:hAnsi="Calibri" w:cs="Calibri"/>
          <w:b/>
          <w:bCs/>
        </w:rPr>
        <w:t>Main industries:</w:t>
      </w:r>
      <w:r w:rsidRPr="00D719AB">
        <w:rPr>
          <w:rFonts w:ascii="Calibri" w:hAnsi="Calibri" w:cs="Calibri"/>
          <w:bCs/>
        </w:rPr>
        <w:t xml:space="preserve"> Steelmaking, aluminum, agricultural, consumer goods, tourism</w:t>
      </w:r>
    </w:p>
    <w:p w14:paraId="177BFFB3" w14:textId="77777777" w:rsidR="00AC7CBE" w:rsidRPr="00D719AB" w:rsidRDefault="00AC7CBE" w:rsidP="00000615">
      <w:pPr>
        <w:jc w:val="both"/>
        <w:rPr>
          <w:rFonts w:ascii="Calibri" w:hAnsi="Calibri" w:cs="Calibri"/>
          <w:bCs/>
        </w:rPr>
      </w:pPr>
      <w:r w:rsidRPr="00D719AB">
        <w:rPr>
          <w:rFonts w:ascii="Calibri" w:hAnsi="Calibri" w:cs="Calibri"/>
          <w:b/>
          <w:bCs/>
        </w:rPr>
        <w:t>Nominal GDP:</w:t>
      </w:r>
      <w:r w:rsidRPr="00D719AB">
        <w:rPr>
          <w:rFonts w:ascii="Calibri" w:hAnsi="Calibri" w:cs="Calibri"/>
          <w:bCs/>
        </w:rPr>
        <w:t xml:space="preserve"> </w:t>
      </w:r>
      <w:r w:rsidRPr="00D719AB">
        <w:rPr>
          <w:rFonts w:ascii="Calibri" w:hAnsi="Calibri" w:cs="Calibri"/>
          <w:b/>
          <w:bCs/>
        </w:rPr>
        <w:t xml:space="preserve">6.847,12million </w:t>
      </w:r>
      <w:proofErr w:type="spellStart"/>
      <w:r w:rsidRPr="00D719AB">
        <w:rPr>
          <w:rFonts w:ascii="Calibri" w:hAnsi="Calibri" w:cs="Calibri"/>
          <w:b/>
          <w:bCs/>
        </w:rPr>
        <w:t>Eur</w:t>
      </w:r>
      <w:proofErr w:type="spellEnd"/>
      <w:r w:rsidRPr="00D719AB">
        <w:rPr>
          <w:rFonts w:ascii="Calibri" w:hAnsi="Calibri" w:cs="Calibri"/>
          <w:b/>
          <w:bCs/>
        </w:rPr>
        <w:t xml:space="preserve"> (2023)</w:t>
      </w:r>
    </w:p>
    <w:p w14:paraId="0B0D3951" w14:textId="77777777" w:rsidR="00AC7CBE" w:rsidRPr="00D719AB" w:rsidRDefault="00AC7CBE" w:rsidP="00000615">
      <w:pPr>
        <w:jc w:val="both"/>
        <w:rPr>
          <w:rFonts w:ascii="Calibri" w:hAnsi="Calibri" w:cs="Calibri"/>
          <w:bCs/>
        </w:rPr>
      </w:pPr>
      <w:r w:rsidRPr="00D719AB">
        <w:rPr>
          <w:rFonts w:ascii="Calibri" w:hAnsi="Calibri" w:cs="Calibri"/>
          <w:b/>
          <w:bCs/>
        </w:rPr>
        <w:t>Nominal GDP per capita:</w:t>
      </w:r>
      <w:r w:rsidRPr="00D719AB">
        <w:rPr>
          <w:rFonts w:ascii="Calibri" w:hAnsi="Calibri" w:cs="Calibri"/>
          <w:bCs/>
        </w:rPr>
        <w:t xml:space="preserve"> </w:t>
      </w:r>
      <w:r w:rsidRPr="00D719AB">
        <w:rPr>
          <w:rFonts w:ascii="Calibri" w:hAnsi="Calibri" w:cs="Calibri"/>
          <w:bCs/>
          <w:i/>
        </w:rPr>
        <w:t>8,846 (2018)</w:t>
      </w:r>
    </w:p>
    <w:p w14:paraId="155C9040" w14:textId="77777777" w:rsidR="00AC7CBE" w:rsidRPr="00D719AB" w:rsidRDefault="00AC7CBE" w:rsidP="00000615">
      <w:pPr>
        <w:jc w:val="both"/>
        <w:rPr>
          <w:rFonts w:ascii="Calibri" w:hAnsi="Calibri" w:cs="Calibri"/>
          <w:bCs/>
        </w:rPr>
      </w:pPr>
      <w:r w:rsidRPr="00D719AB">
        <w:rPr>
          <w:rFonts w:ascii="Calibri" w:hAnsi="Calibri" w:cs="Calibri"/>
          <w:b/>
          <w:bCs/>
        </w:rPr>
        <w:t>GDP growth:</w:t>
      </w:r>
      <w:r w:rsidRPr="00D719AB">
        <w:rPr>
          <w:rFonts w:ascii="Calibri" w:hAnsi="Calibri" w:cs="Calibri"/>
          <w:bCs/>
        </w:rPr>
        <w:t xml:space="preserve"> 6% (2023)</w:t>
      </w:r>
    </w:p>
    <w:p w14:paraId="1B16A717" w14:textId="77777777" w:rsidR="00AC7CBE" w:rsidRPr="00D719AB" w:rsidRDefault="00AC7CBE" w:rsidP="00000615">
      <w:pPr>
        <w:jc w:val="both"/>
        <w:rPr>
          <w:rFonts w:ascii="Calibri" w:hAnsi="Calibri" w:cs="Calibri"/>
          <w:bCs/>
        </w:rPr>
      </w:pPr>
      <w:r w:rsidRPr="00D719AB">
        <w:rPr>
          <w:rFonts w:ascii="Calibri" w:hAnsi="Calibri" w:cs="Calibri"/>
          <w:b/>
          <w:bCs/>
        </w:rPr>
        <w:t>EU status:</w:t>
      </w:r>
      <w:r w:rsidRPr="00D719AB">
        <w:rPr>
          <w:rFonts w:ascii="Calibri" w:hAnsi="Calibri" w:cs="Calibri"/>
          <w:bCs/>
        </w:rPr>
        <w:t xml:space="preserve"> MNE has an EU candidate status. Accession negotiations with the EU are ongoing.</w:t>
      </w:r>
    </w:p>
    <w:p w14:paraId="4F14EDE7" w14:textId="77777777" w:rsidR="00AC7CBE" w:rsidRPr="00D719AB" w:rsidRDefault="00AC7CBE" w:rsidP="00000615">
      <w:pPr>
        <w:jc w:val="both"/>
        <w:rPr>
          <w:rFonts w:ascii="Calibri" w:hAnsi="Calibri" w:cs="Calibri"/>
          <w:bCs/>
        </w:rPr>
      </w:pPr>
      <w:r w:rsidRPr="00D719AB">
        <w:rPr>
          <w:rFonts w:ascii="Calibri" w:hAnsi="Calibri" w:cs="Calibri"/>
          <w:b/>
          <w:bCs/>
        </w:rPr>
        <w:t>Forest cover in MNE:</w:t>
      </w:r>
      <w:r w:rsidRPr="00D719AB">
        <w:rPr>
          <w:rFonts w:ascii="Calibri" w:hAnsi="Calibri" w:cs="Calibri"/>
          <w:bCs/>
        </w:rPr>
        <w:t xml:space="preserve">  Forests cover 59,9% of the total national territory of Montenegro.</w:t>
      </w:r>
    </w:p>
    <w:p w14:paraId="70F79ADF" w14:textId="77777777" w:rsidR="00AC7CBE" w:rsidRPr="00D719AB" w:rsidRDefault="00AC7CBE" w:rsidP="00AC7CBE">
      <w:pPr>
        <w:jc w:val="both"/>
        <w:rPr>
          <w:rFonts w:ascii="Calibri" w:hAnsi="Calibri" w:cs="Calibri"/>
          <w:bCs/>
        </w:rPr>
      </w:pPr>
    </w:p>
    <w:p w14:paraId="65FD42B0" w14:textId="77777777" w:rsidR="001D1C54" w:rsidRPr="00D719AB" w:rsidRDefault="001D1C54" w:rsidP="00942803">
      <w:pPr>
        <w:pStyle w:val="Heading3"/>
        <w:rPr>
          <w:rFonts w:ascii="Calibri" w:hAnsi="Calibri" w:cs="Calibri"/>
          <w:b/>
          <w:bCs/>
          <w:sz w:val="22"/>
          <w:szCs w:val="22"/>
        </w:rPr>
      </w:pPr>
      <w:bookmarkStart w:id="51" w:name="_Toc215836454"/>
      <w:r w:rsidRPr="00D719AB">
        <w:rPr>
          <w:rFonts w:ascii="Calibri" w:hAnsi="Calibri" w:cs="Calibri"/>
          <w:b/>
          <w:bCs/>
          <w:sz w:val="22"/>
          <w:szCs w:val="22"/>
        </w:rPr>
        <w:lastRenderedPageBreak/>
        <w:t>4.1.1. Geography</w:t>
      </w:r>
      <w:bookmarkEnd w:id="51"/>
    </w:p>
    <w:p w14:paraId="3FF44682" w14:textId="77777777" w:rsidR="00656B78" w:rsidRPr="00D719AB" w:rsidRDefault="00656B78" w:rsidP="00656B78">
      <w:pPr>
        <w:jc w:val="both"/>
        <w:rPr>
          <w:rFonts w:ascii="Calibri" w:hAnsi="Calibri" w:cs="Calibri"/>
          <w:bCs/>
        </w:rPr>
      </w:pPr>
      <w:r w:rsidRPr="00D719AB">
        <w:rPr>
          <w:rFonts w:ascii="Calibri" w:hAnsi="Calibri" w:cs="Calibri"/>
          <w:bCs/>
        </w:rPr>
        <w:t xml:space="preserve">Montenegro (Montenegrin: </w:t>
      </w:r>
      <w:proofErr w:type="spellStart"/>
      <w:r w:rsidRPr="00D719AB">
        <w:rPr>
          <w:rFonts w:ascii="Calibri" w:hAnsi="Calibri" w:cs="Calibri"/>
          <w:bCs/>
        </w:rPr>
        <w:t>Crna</w:t>
      </w:r>
      <w:proofErr w:type="spellEnd"/>
      <w:r w:rsidRPr="00D719AB">
        <w:rPr>
          <w:rFonts w:ascii="Calibri" w:hAnsi="Calibri" w:cs="Calibri"/>
          <w:bCs/>
        </w:rPr>
        <w:t xml:space="preserve"> Gora, meaning "Black Mountain") is a small, mountainous country in Southeast Europe. It shares land borders with Croatia, Bosnia and Herzegovina, Serbia, Kosovo, and Albania, and its coastline along the Adriatic Sea separates it from Italy. The country’s land border stretches for 614 km, while its sea border measures 293.5 km. Despite its modest size of 13,812 km², Montenegro features a highly varied terrain, with 50 peaks rising above 2,000 meters. The physical landscape is dominated by mountains, a result of its location on the Balkan Peninsula and proximity to the Adriatic Sea.</w:t>
      </w:r>
    </w:p>
    <w:p w14:paraId="1941CAA3" w14:textId="77777777" w:rsidR="00656B78" w:rsidRPr="00D719AB" w:rsidRDefault="00656B78" w:rsidP="00656B78">
      <w:pPr>
        <w:jc w:val="both"/>
        <w:rPr>
          <w:rFonts w:ascii="Calibri" w:hAnsi="Calibri" w:cs="Calibri"/>
          <w:bCs/>
        </w:rPr>
      </w:pPr>
      <w:r w:rsidRPr="00D719AB">
        <w:rPr>
          <w:rFonts w:ascii="Calibri" w:hAnsi="Calibri" w:cs="Calibri"/>
          <w:bCs/>
        </w:rPr>
        <w:t xml:space="preserve">Montenegro is home to some of Europe’s most rugged terrain, with prominent mountain ranges such as </w:t>
      </w:r>
      <w:proofErr w:type="spellStart"/>
      <w:r w:rsidRPr="00D719AB">
        <w:rPr>
          <w:rFonts w:ascii="Calibri" w:hAnsi="Calibri" w:cs="Calibri"/>
          <w:bCs/>
        </w:rPr>
        <w:t>Durmitor</w:t>
      </w:r>
      <w:proofErr w:type="spellEnd"/>
      <w:r w:rsidRPr="00D719AB">
        <w:rPr>
          <w:rFonts w:ascii="Calibri" w:hAnsi="Calibri" w:cs="Calibri"/>
          <w:bCs/>
        </w:rPr>
        <w:t xml:space="preserve">, </w:t>
      </w:r>
      <w:proofErr w:type="spellStart"/>
      <w:r w:rsidRPr="00D719AB">
        <w:rPr>
          <w:rFonts w:ascii="Calibri" w:hAnsi="Calibri" w:cs="Calibri"/>
          <w:bCs/>
        </w:rPr>
        <w:t>Orjen</w:t>
      </w:r>
      <w:proofErr w:type="spellEnd"/>
      <w:r w:rsidRPr="00D719AB">
        <w:rPr>
          <w:rFonts w:ascii="Calibri" w:hAnsi="Calibri" w:cs="Calibri"/>
          <w:bCs/>
        </w:rPr>
        <w:t xml:space="preserve">, and </w:t>
      </w:r>
      <w:proofErr w:type="spellStart"/>
      <w:r w:rsidRPr="00D719AB">
        <w:rPr>
          <w:rFonts w:ascii="Calibri" w:hAnsi="Calibri" w:cs="Calibri"/>
          <w:bCs/>
        </w:rPr>
        <w:t>Lovćen</w:t>
      </w:r>
      <w:proofErr w:type="spellEnd"/>
      <w:r w:rsidRPr="00D719AB">
        <w:rPr>
          <w:rFonts w:ascii="Calibri" w:hAnsi="Calibri" w:cs="Calibri"/>
          <w:bCs/>
        </w:rPr>
        <w:t xml:space="preserve">. The country’s highest point is </w:t>
      </w:r>
      <w:proofErr w:type="spellStart"/>
      <w:r w:rsidRPr="00D719AB">
        <w:rPr>
          <w:rFonts w:ascii="Calibri" w:hAnsi="Calibri" w:cs="Calibri"/>
          <w:bCs/>
        </w:rPr>
        <w:t>Bobotov</w:t>
      </w:r>
      <w:proofErr w:type="spellEnd"/>
      <w:r w:rsidRPr="00D719AB">
        <w:rPr>
          <w:rFonts w:ascii="Calibri" w:hAnsi="Calibri" w:cs="Calibri"/>
          <w:bCs/>
        </w:rPr>
        <w:t xml:space="preserve"> Kuk in the </w:t>
      </w:r>
      <w:proofErr w:type="spellStart"/>
      <w:r w:rsidRPr="00D719AB">
        <w:rPr>
          <w:rFonts w:ascii="Calibri" w:hAnsi="Calibri" w:cs="Calibri"/>
          <w:bCs/>
        </w:rPr>
        <w:t>Durmitor</w:t>
      </w:r>
      <w:proofErr w:type="spellEnd"/>
      <w:r w:rsidRPr="00D719AB">
        <w:rPr>
          <w:rFonts w:ascii="Calibri" w:hAnsi="Calibri" w:cs="Calibri"/>
          <w:bCs/>
        </w:rPr>
        <w:t xml:space="preserve"> range, reaching 2,522 meters. Along the Adriatic coast, the Bay of Kotor—a submerged river canyon approximately 28 km (17 miles) long—stands out as a major geographical feature, flanked by the </w:t>
      </w:r>
      <w:proofErr w:type="spellStart"/>
      <w:r w:rsidRPr="00D719AB">
        <w:rPr>
          <w:rFonts w:ascii="Calibri" w:hAnsi="Calibri" w:cs="Calibri"/>
          <w:bCs/>
        </w:rPr>
        <w:t>Lovćen</w:t>
      </w:r>
      <w:proofErr w:type="spellEnd"/>
      <w:r w:rsidRPr="00D719AB">
        <w:rPr>
          <w:rFonts w:ascii="Calibri" w:hAnsi="Calibri" w:cs="Calibri"/>
          <w:bCs/>
        </w:rPr>
        <w:t xml:space="preserve"> and </w:t>
      </w:r>
      <w:proofErr w:type="spellStart"/>
      <w:r w:rsidRPr="00D719AB">
        <w:rPr>
          <w:rFonts w:ascii="Calibri" w:hAnsi="Calibri" w:cs="Calibri"/>
          <w:bCs/>
        </w:rPr>
        <w:t>Orjen</w:t>
      </w:r>
      <w:proofErr w:type="spellEnd"/>
      <w:r w:rsidRPr="00D719AB">
        <w:rPr>
          <w:rFonts w:ascii="Calibri" w:hAnsi="Calibri" w:cs="Calibri"/>
          <w:bCs/>
        </w:rPr>
        <w:t xml:space="preserve"> mountains.</w:t>
      </w:r>
    </w:p>
    <w:p w14:paraId="0C0787CA" w14:textId="77777777" w:rsidR="00656B78" w:rsidRPr="00D719AB" w:rsidRDefault="00656B78" w:rsidP="00656B78">
      <w:pPr>
        <w:jc w:val="both"/>
        <w:rPr>
          <w:rFonts w:ascii="Calibri" w:hAnsi="Calibri" w:cs="Calibri"/>
          <w:bCs/>
        </w:rPr>
      </w:pPr>
      <w:r w:rsidRPr="00D719AB">
        <w:rPr>
          <w:rFonts w:ascii="Calibri" w:hAnsi="Calibri" w:cs="Calibri"/>
          <w:bCs/>
        </w:rPr>
        <w:t xml:space="preserve">Major rivers in Montenegro include the Tara and Lim. On the border with Albania lies Lake </w:t>
      </w:r>
      <w:proofErr w:type="spellStart"/>
      <w:r w:rsidRPr="00D719AB">
        <w:rPr>
          <w:rFonts w:ascii="Calibri" w:hAnsi="Calibri" w:cs="Calibri"/>
          <w:bCs/>
        </w:rPr>
        <w:t>Skadar</w:t>
      </w:r>
      <w:proofErr w:type="spellEnd"/>
      <w:r w:rsidRPr="00D719AB">
        <w:rPr>
          <w:rFonts w:ascii="Calibri" w:hAnsi="Calibri" w:cs="Calibri"/>
          <w:bCs/>
        </w:rPr>
        <w:t>, the largest lake in Montenegro and Southern Europe, covering an area between 370 and 530 km² with an average depth of 5 meters. The country’s lowest point is at sea level along the Adriatic coast.</w:t>
      </w:r>
    </w:p>
    <w:p w14:paraId="17F1092E" w14:textId="77777777" w:rsidR="000E32B3" w:rsidRPr="00D719AB" w:rsidRDefault="000E32B3" w:rsidP="00942803">
      <w:pPr>
        <w:pStyle w:val="Heading3"/>
        <w:rPr>
          <w:rFonts w:ascii="Calibri" w:hAnsi="Calibri" w:cs="Calibri"/>
          <w:b/>
          <w:bCs/>
          <w:sz w:val="22"/>
          <w:szCs w:val="22"/>
          <w:lang w:val="sr-Latn-CS"/>
        </w:rPr>
      </w:pPr>
      <w:bookmarkStart w:id="52" w:name="_Toc215836455"/>
      <w:r w:rsidRPr="00D719AB">
        <w:rPr>
          <w:rFonts w:ascii="Calibri" w:hAnsi="Calibri" w:cs="Calibri"/>
          <w:b/>
          <w:bCs/>
          <w:sz w:val="22"/>
          <w:szCs w:val="22"/>
          <w:lang w:val="sr-Latn-CS"/>
        </w:rPr>
        <w:t>4.1.2.Forest coverage</w:t>
      </w:r>
      <w:bookmarkEnd w:id="52"/>
      <w:r w:rsidRPr="00D719AB">
        <w:rPr>
          <w:rFonts w:ascii="Calibri" w:hAnsi="Calibri" w:cs="Calibri"/>
          <w:b/>
          <w:bCs/>
          <w:sz w:val="22"/>
          <w:szCs w:val="22"/>
          <w:lang w:val="sr-Latn-CS"/>
        </w:rPr>
        <w:t xml:space="preserve"> </w:t>
      </w:r>
    </w:p>
    <w:p w14:paraId="14F9F76A"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According to the data from the Directorate for Statistics (MONSTAT), available on the website, the area of forests and forest land in Montenegro in 2019 was 827,536 ha, of which 711,681 ha was under forest, and forest land occupied an area of 115,855 ha. Deciduous forests make up 71%, coniferous 18%, while mixed forests account for 11% of the total forest area. In relation to sustainability indicators, the observed degree of mixture can be considered insufficient and unfavorable in relation to bio-ecological stability. By the degree of forestation, Montenegro is at the very top of Europe, taking 4th place.</w:t>
      </w:r>
    </w:p>
    <w:p w14:paraId="54955ED8"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Out of the total area of Montenegro, taking into account the statistical data stated in the National Forest and Forest Land Management Policy (2008), a total of 45% of the territory (621,609 ha) is under forest. Forest land, which by international definition includes thickets, scrubland, maquis, and garrigue, totals 9% (123,000 ha), which together makes up 54% (743,609 ha) of the total territory of Montenegro.</w:t>
      </w:r>
    </w:p>
    <w:p w14:paraId="01646D4C"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A different insight into the forestation of Montenegro can be seen in the reports of FRA (Forest Resources Assessments) and FAO (Food and Agriculture Organization of the United Nations) for certain periods, obtained by analyzing data in the interval 1990-2010. According to this source, forests occupy 39.3%, forest land 12.7%, and together they cover 52% of the area of Montenegro. According to data derived from LANDSAT images, forests cover 50.8% (705,605 ha), forest land 7.4% (102,712 ha), and together they make up 58.1% of the territory of Montenegro. The differences are evident when it comes to the data from the Real Estate Administration – UZN, as well as the data published in the statistical yearbooks of the Statistical Office of Montenegro, according to which the areas under forests amount to 621.00 ha. The observed differences (depending on the source) represent a major problem in relation to the objectivity of the forestation assessment as such and in relation to the optimums conditioned by the multifunctional use of forests.</w:t>
      </w:r>
    </w:p>
    <w:p w14:paraId="04C1B483" w14:textId="77777777" w:rsidR="000E32B3" w:rsidRPr="00D719AB" w:rsidRDefault="000E32B3" w:rsidP="000E32B3">
      <w:pPr>
        <w:jc w:val="both"/>
        <w:rPr>
          <w:rFonts w:ascii="Calibri" w:hAnsi="Calibri" w:cs="Calibri"/>
          <w:bCs/>
          <w:lang w:val="sr-Latn-CS"/>
        </w:rPr>
      </w:pPr>
    </w:p>
    <w:p w14:paraId="1636A60A"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 xml:space="preserve">In the Strategy with the plan for the development of forests and forestry, 2014-2023, it is stated that the area under forests has increased in recent decades. Certain areas of former barren land have become overgrown with forest, due to the abandonment of traditional agriculture and the depopulation of villages, </w:t>
      </w:r>
      <w:r w:rsidRPr="00D719AB">
        <w:rPr>
          <w:rFonts w:ascii="Calibri" w:hAnsi="Calibri" w:cs="Calibri"/>
          <w:bCs/>
          <w:lang w:val="sr-Latn-CS"/>
        </w:rPr>
        <w:lastRenderedPageBreak/>
        <w:t>part of the pastures and agricultural areas have become overgrown with forest due to spontaneous natural processes (reforestation). These are mostly maquis, scrubland, low and coppice forests that have a very important protective role. This is also evidenced by the statistical data of the National Forest Inventory. Since the NFI has been recognized as a tool for providing reliable data on forests for the purpose of providing an information base (IB) for the preparation of strategic plans, this source will be used in the following text to assess the state of forests.</w:t>
      </w:r>
    </w:p>
    <w:p w14:paraId="498C7F31"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According to the results of the National Forest Inventory (NFI), Montenegro is characterized by a high degree of forestation of 59.5% (826,782 ha). Forest land occupies 9.9% (137,480 ha). Together, forests and forest land make up 69.4% of the territory of Montenegro. By the degree of forestation, Montenegro is at the top of Europe. In all forests, about 12% of forests and 8% of forest land are inaccessible due to natural obstacles, and these areas, with an area of about 110,000 ha, are left to spontaneous natural processes. Taking into account the number of inhabitants, a degree of forestation of 1.3 ha/inhabitant is obtained.</w:t>
      </w:r>
    </w:p>
    <w:p w14:paraId="2DF86628"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In relation to the number of inhabitants, the forestation in Serbia is 0.3 ha per inhabitant, in Austria it is 1.01 ha, Bosnia and Herzegovina 1.38 ha, Bulgaria 1.31 ha, Croatia 1.25 ha, the Czech Republic 0.75 ha, Finland 5.91 ha, Germany 0.92 ha, Norway 6.93 ha, Romania 1.02 ha, Slovenia 1.01 ha, Switzerland 0.54 ha, and in Russia 11.11 ha (Banković et al. 2009).</w:t>
      </w:r>
    </w:p>
    <w:p w14:paraId="2D73D30A"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The National Inventory registered 68 tree species (57 deciduous and 11 coniferous), which indicates the great diversity of Montenegrin forests. The intensity of biodiversity is reduced by the uneven participation of individual species in the forest fund. Although the percentage of areas under forest is satisfactory, due to the mediocre quality of the forest, there is a need for their improvement. The wood volume and volume increment, as the basic indicators of productivity, are below the production potential of the habitat on most of the forested area, which is especially true for newly forested areas.</w:t>
      </w:r>
    </w:p>
    <w:p w14:paraId="4F73FD8D"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The NFI data also indicate that there has been a change in the area of forests in relation to ownership and that the share of private forests has increased. Of the total area under forest, 52.3% is in state ownership, while 47.7% is in private ownership. When it comes to forest land, 58.0% is in private ownership and 42.0% is in state ownership. It should be noted that the restitution process is not yet fully completed, as is the arrangement of cadastral data of Montenegro (so far on 80% of the area) by the Real Estate Administration, so the assessment of ownership on exemplary areas during the NFI was determined based on the available data at that moment.</w:t>
      </w:r>
    </w:p>
    <w:p w14:paraId="2FD2D8AD"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The quality of forests is strongly related to ownership. Private forests are concentrated in the karst and coastal regions, and for the most part they are of coppice origin, young, poorly or unmanaged, or degraded. In Serbia, 47.0% are in state ownership, and 53.0% are in private ownership. The ratio of state and private forests in some European countries is as follows: Austria 17.5%:82.5%, Bosnia and Herzegovina 78.4%:21.6%, Croatia 75.5%:24.5%, Czech Republic 84.1%:15.9%, France 26.2%:73.8%, Romania 94.6%:5.4%, Slovenia 30.0%:70.0%, Finland 28.9%:71.1% (Banković et all., 2009). In Europe, private forest ownership covers 52%, state 46%, and 2% is undefined (TBFRA; 2020).</w:t>
      </w:r>
    </w:p>
    <w:p w14:paraId="46CF1F24" w14:textId="77777777" w:rsidR="000E32B3" w:rsidRPr="00D719AB" w:rsidRDefault="000E32B3" w:rsidP="000E32B3">
      <w:pPr>
        <w:jc w:val="both"/>
        <w:rPr>
          <w:rFonts w:ascii="Calibri" w:hAnsi="Calibri" w:cs="Calibri"/>
          <w:bCs/>
          <w:lang w:val="sr-Latn-CS"/>
        </w:rPr>
      </w:pPr>
    </w:p>
    <w:p w14:paraId="12EA8E0F"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 xml:space="preserve">State-owned forests have a significantly more favorable structure compared to private forests, which is best reflected by the amount of wood volume per unit area, which is significantly smaller in private forests. State forests have average volumes of 228 m³/ha and account for 72.7% of the total volume. In private </w:t>
      </w:r>
      <w:r w:rsidRPr="00D719AB">
        <w:rPr>
          <w:rFonts w:ascii="Calibri" w:hAnsi="Calibri" w:cs="Calibri"/>
          <w:bCs/>
          <w:lang w:val="sr-Latn-CS"/>
        </w:rPr>
        <w:lastRenderedPageBreak/>
        <w:t>forests, the volume is 89 m³/ha, and they account for 27.3% of the total volume. Private forests are also characterized by fragmented ownership. According to a study by the Dutch Development Agency (SNV), 57% of forests, private properties, are in the size category up to 5 ha, 27% in the category from 6 ha to 20 ha, and 13% in the category from 21 ha to 50 ha in size. The latter and the conditionally smaller part of the second category (6-20 ha), at least by area, form a secure basis for the permanence of yield (according to the classical understanding of permanence related to area). Only two-thirds of forest owners use their forest (for felling), of which slightly more than half of the wood volume (53%) is for their own needs (mostly firewood).</w:t>
      </w:r>
    </w:p>
    <w:p w14:paraId="4B589117"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The National Forest Inventory found that the total standing volume of wood in Montenegrin forests is 122 million m³, with an average volume of 160 m³/ha. Most Montenegrin forests (78.7%) are mountain forests, located at an altitude of 800-1800 m, on slopes with a 60-350% inclination (87.2%). Average volumes greater than 200 m³/ha occur between 1200 and 2000 m above sea level, while in lower regions they are significantly smaller. The average volume values are different by region and are similar in the eastern and northern regions (the volume is 243 m³ and 255 m³, respectively), in the central region the volume is 188 m³, and an expected modest production effect is found in the coastal region 73 m³ and in the karst region 42 m³. The obtained values of the volume increment are analogous. The average volume increment is 6.80 m³ in the northern region, 6.0 m³ in the eastern, 3.7 m³ in the central, 1.8 in the coastal and 1.1 m³ in the karst region. In accordance with the previous indicators, the ecological service (ecological services - ES) of forests is also expressed, from the pronounced production services - wood production as a net primary production in the eastern, northern and central regions to the protective regulatory functions on the karst and ecological social in the coastal area and social on the entire territory of Montenegro.</w:t>
      </w:r>
    </w:p>
    <w:p w14:paraId="1FC30FAD" w14:textId="77777777" w:rsidR="000E32B3" w:rsidRPr="00D719AB" w:rsidRDefault="000E32B3" w:rsidP="000E32B3">
      <w:pPr>
        <w:jc w:val="both"/>
        <w:rPr>
          <w:rFonts w:ascii="Calibri" w:hAnsi="Calibri" w:cs="Calibri"/>
          <w:bCs/>
          <w:lang w:val="sr-Latn-CS"/>
        </w:rPr>
      </w:pPr>
    </w:p>
    <w:p w14:paraId="193D1E0A" w14:textId="77777777" w:rsidR="00F85BF4" w:rsidRPr="00D719AB" w:rsidRDefault="00F85BF4" w:rsidP="00F85BF4">
      <w:pPr>
        <w:pStyle w:val="Caption"/>
        <w:keepNext/>
        <w:rPr>
          <w:rFonts w:ascii="Calibri" w:hAnsi="Calibri" w:cs="Calibri"/>
          <w:b/>
          <w:bCs/>
          <w:i w:val="0"/>
          <w:iCs w:val="0"/>
          <w:sz w:val="22"/>
          <w:szCs w:val="22"/>
        </w:rPr>
      </w:pPr>
      <w:bookmarkStart w:id="53" w:name="_Toc212411338"/>
      <w:r w:rsidRPr="00D719AB">
        <w:rPr>
          <w:rFonts w:ascii="Calibri" w:hAnsi="Calibri" w:cs="Calibri"/>
          <w:b/>
          <w:bCs/>
          <w:i w:val="0"/>
          <w:iCs w:val="0"/>
          <w:sz w:val="22"/>
          <w:szCs w:val="22"/>
        </w:rPr>
        <w:t xml:space="preserve">Table </w:t>
      </w:r>
      <w:r w:rsidRPr="00D719AB">
        <w:rPr>
          <w:rFonts w:ascii="Calibri" w:hAnsi="Calibri" w:cs="Calibri"/>
          <w:b/>
          <w:bCs/>
          <w:i w:val="0"/>
          <w:iCs w:val="0"/>
          <w:sz w:val="22"/>
          <w:szCs w:val="22"/>
        </w:rPr>
        <w:fldChar w:fldCharType="begin"/>
      </w:r>
      <w:r w:rsidRPr="00D719AB">
        <w:rPr>
          <w:rFonts w:ascii="Calibri" w:hAnsi="Calibri" w:cs="Calibri"/>
          <w:b/>
          <w:bCs/>
          <w:i w:val="0"/>
          <w:iCs w:val="0"/>
          <w:sz w:val="22"/>
          <w:szCs w:val="22"/>
        </w:rPr>
        <w:instrText xml:space="preserve"> SEQ Table \* ARABIC </w:instrText>
      </w:r>
      <w:r w:rsidRPr="00D719AB">
        <w:rPr>
          <w:rFonts w:ascii="Calibri" w:hAnsi="Calibri" w:cs="Calibri"/>
          <w:b/>
          <w:bCs/>
          <w:i w:val="0"/>
          <w:iCs w:val="0"/>
          <w:sz w:val="22"/>
          <w:szCs w:val="22"/>
        </w:rPr>
        <w:fldChar w:fldCharType="separate"/>
      </w:r>
      <w:r w:rsidR="00D92B3C" w:rsidRPr="00D719AB">
        <w:rPr>
          <w:rFonts w:ascii="Calibri" w:hAnsi="Calibri" w:cs="Calibri"/>
          <w:b/>
          <w:bCs/>
          <w:i w:val="0"/>
          <w:iCs w:val="0"/>
          <w:noProof/>
          <w:sz w:val="22"/>
          <w:szCs w:val="22"/>
        </w:rPr>
        <w:t>7</w:t>
      </w:r>
      <w:r w:rsidRPr="00D719AB">
        <w:rPr>
          <w:rFonts w:ascii="Calibri" w:hAnsi="Calibri" w:cs="Calibri"/>
          <w:b/>
          <w:bCs/>
          <w:i w:val="0"/>
          <w:iCs w:val="0"/>
          <w:sz w:val="22"/>
          <w:szCs w:val="22"/>
        </w:rPr>
        <w:fldChar w:fldCharType="end"/>
      </w:r>
      <w:r w:rsidRPr="00D719AB">
        <w:rPr>
          <w:rFonts w:ascii="Calibri" w:hAnsi="Calibri" w:cs="Calibri"/>
          <w:b/>
          <w:bCs/>
          <w:i w:val="0"/>
          <w:iCs w:val="0"/>
          <w:sz w:val="22"/>
          <w:szCs w:val="22"/>
        </w:rPr>
        <w:t xml:space="preserve"> Forest coverage</w:t>
      </w:r>
      <w:bookmarkEnd w:id="53"/>
    </w:p>
    <w:tbl>
      <w:tblPr>
        <w:tblStyle w:val="GridTable1Light-Accent1"/>
        <w:tblW w:w="0" w:type="auto"/>
        <w:tblLook w:val="04A0" w:firstRow="1" w:lastRow="0" w:firstColumn="1" w:lastColumn="0" w:noHBand="0" w:noVBand="1"/>
      </w:tblPr>
      <w:tblGrid>
        <w:gridCol w:w="1512"/>
        <w:gridCol w:w="1512"/>
        <w:gridCol w:w="1512"/>
        <w:gridCol w:w="1512"/>
        <w:gridCol w:w="1513"/>
        <w:gridCol w:w="1513"/>
      </w:tblGrid>
      <w:tr w:rsidR="000E32B3" w:rsidRPr="00445AC6" w14:paraId="272AF838" w14:textId="77777777" w:rsidTr="00445AC6">
        <w:trPr>
          <w:cnfStyle w:val="100000000000" w:firstRow="1" w:lastRow="0" w:firstColumn="0" w:lastColumn="0" w:oddVBand="0" w:evenVBand="0" w:oddHBand="0" w:evenHBand="0" w:firstRowFirstColumn="0" w:firstRowLastColumn="0" w:lastRowFirstColumn="0" w:lastRowLastColumn="0"/>
          <w:trHeight w:val="144"/>
        </w:trPr>
        <w:tc>
          <w:tcPr>
            <w:cnfStyle w:val="001000000000" w:firstRow="0" w:lastRow="0" w:firstColumn="1" w:lastColumn="0" w:oddVBand="0" w:evenVBand="0" w:oddHBand="0" w:evenHBand="0" w:firstRowFirstColumn="0" w:firstRowLastColumn="0" w:lastRowFirstColumn="0" w:lastRowLastColumn="0"/>
            <w:tcW w:w="1512" w:type="dxa"/>
            <w:hideMark/>
          </w:tcPr>
          <w:p w14:paraId="58B63654" w14:textId="77777777" w:rsidR="000E32B3" w:rsidRPr="00445AC6" w:rsidRDefault="000E32B3" w:rsidP="000E32B3">
            <w:pPr>
              <w:spacing w:after="160" w:line="259" w:lineRule="auto"/>
              <w:jc w:val="both"/>
              <w:rPr>
                <w:rFonts w:ascii="Calibri" w:hAnsi="Calibri" w:cs="Calibri"/>
                <w:sz w:val="20"/>
                <w:szCs w:val="20"/>
                <w:lang w:val="sr-Latn-ME"/>
              </w:rPr>
            </w:pPr>
            <w:r w:rsidRPr="00445AC6">
              <w:rPr>
                <w:rFonts w:ascii="Calibri" w:hAnsi="Calibri" w:cs="Calibri"/>
                <w:sz w:val="20"/>
                <w:szCs w:val="20"/>
              </w:rPr>
              <w:t>Country</w:t>
            </w:r>
          </w:p>
        </w:tc>
        <w:tc>
          <w:tcPr>
            <w:tcW w:w="1512" w:type="dxa"/>
            <w:hideMark/>
          </w:tcPr>
          <w:p w14:paraId="614F2668" w14:textId="77777777" w:rsidR="000E32B3" w:rsidRPr="00445AC6" w:rsidRDefault="000E32B3" w:rsidP="000E32B3">
            <w:pPr>
              <w:spacing w:after="160" w:line="259" w:lineRule="auto"/>
              <w:jc w:val="both"/>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445AC6">
              <w:rPr>
                <w:rFonts w:ascii="Calibri" w:hAnsi="Calibri" w:cs="Calibri"/>
                <w:sz w:val="20"/>
                <w:szCs w:val="20"/>
              </w:rPr>
              <w:t>Total Area (</w:t>
            </w:r>
            <w:proofErr w:type="spellStart"/>
            <w:r w:rsidRPr="00445AC6">
              <w:rPr>
                <w:rFonts w:ascii="Calibri" w:hAnsi="Calibri" w:cs="Calibri"/>
                <w:sz w:val="20"/>
                <w:szCs w:val="20"/>
              </w:rPr>
              <w:t>thous</w:t>
            </w:r>
            <w:proofErr w:type="spellEnd"/>
            <w:r w:rsidRPr="00445AC6">
              <w:rPr>
                <w:rFonts w:ascii="Calibri" w:hAnsi="Calibri" w:cs="Calibri"/>
                <w:sz w:val="20"/>
                <w:szCs w:val="20"/>
              </w:rPr>
              <w:t>. ha)</w:t>
            </w:r>
          </w:p>
        </w:tc>
        <w:tc>
          <w:tcPr>
            <w:tcW w:w="1512" w:type="dxa"/>
            <w:hideMark/>
          </w:tcPr>
          <w:p w14:paraId="34814138" w14:textId="77777777" w:rsidR="000E32B3" w:rsidRPr="00445AC6" w:rsidRDefault="000E32B3" w:rsidP="000E32B3">
            <w:pPr>
              <w:spacing w:after="160" w:line="259" w:lineRule="auto"/>
              <w:jc w:val="both"/>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445AC6">
              <w:rPr>
                <w:rFonts w:ascii="Calibri" w:hAnsi="Calibri" w:cs="Calibri"/>
                <w:sz w:val="20"/>
                <w:szCs w:val="20"/>
              </w:rPr>
              <w:t>Forest Area (</w:t>
            </w:r>
            <w:proofErr w:type="spellStart"/>
            <w:r w:rsidRPr="00445AC6">
              <w:rPr>
                <w:rFonts w:ascii="Calibri" w:hAnsi="Calibri" w:cs="Calibri"/>
                <w:sz w:val="20"/>
                <w:szCs w:val="20"/>
              </w:rPr>
              <w:t>thous</w:t>
            </w:r>
            <w:proofErr w:type="spellEnd"/>
            <w:r w:rsidRPr="00445AC6">
              <w:rPr>
                <w:rFonts w:ascii="Calibri" w:hAnsi="Calibri" w:cs="Calibri"/>
                <w:sz w:val="20"/>
                <w:szCs w:val="20"/>
              </w:rPr>
              <w:t>. ha)</w:t>
            </w:r>
          </w:p>
        </w:tc>
        <w:tc>
          <w:tcPr>
            <w:tcW w:w="1512" w:type="dxa"/>
            <w:hideMark/>
          </w:tcPr>
          <w:p w14:paraId="5DAFC839" w14:textId="77777777" w:rsidR="000E32B3" w:rsidRPr="00445AC6" w:rsidRDefault="000E32B3" w:rsidP="000E32B3">
            <w:pPr>
              <w:spacing w:after="160" w:line="259" w:lineRule="auto"/>
              <w:jc w:val="both"/>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445AC6">
              <w:rPr>
                <w:rFonts w:ascii="Calibri" w:hAnsi="Calibri" w:cs="Calibri"/>
                <w:sz w:val="20"/>
                <w:szCs w:val="20"/>
              </w:rPr>
              <w:t>Forest cover (%)</w:t>
            </w:r>
          </w:p>
        </w:tc>
        <w:tc>
          <w:tcPr>
            <w:tcW w:w="1513" w:type="dxa"/>
            <w:hideMark/>
          </w:tcPr>
          <w:p w14:paraId="3BA12C77" w14:textId="77777777" w:rsidR="000E32B3" w:rsidRPr="00445AC6" w:rsidRDefault="000E32B3" w:rsidP="000E32B3">
            <w:pPr>
              <w:spacing w:after="160" w:line="259" w:lineRule="auto"/>
              <w:jc w:val="both"/>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445AC6">
              <w:rPr>
                <w:rFonts w:ascii="Calibri" w:hAnsi="Calibri" w:cs="Calibri"/>
                <w:sz w:val="20"/>
                <w:szCs w:val="20"/>
              </w:rPr>
              <w:t>Average Volume (m³/ha)</w:t>
            </w:r>
          </w:p>
        </w:tc>
        <w:tc>
          <w:tcPr>
            <w:tcW w:w="1513" w:type="dxa"/>
            <w:hideMark/>
          </w:tcPr>
          <w:p w14:paraId="3133B171" w14:textId="77777777" w:rsidR="000E32B3" w:rsidRPr="00445AC6" w:rsidRDefault="000E32B3" w:rsidP="000E32B3">
            <w:pPr>
              <w:spacing w:after="160" w:line="259" w:lineRule="auto"/>
              <w:jc w:val="both"/>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445AC6">
              <w:rPr>
                <w:rFonts w:ascii="Calibri" w:hAnsi="Calibri" w:cs="Calibri"/>
                <w:sz w:val="20"/>
                <w:szCs w:val="20"/>
              </w:rPr>
              <w:t>Average Increment (m³/ha per year)</w:t>
            </w:r>
          </w:p>
        </w:tc>
      </w:tr>
      <w:tr w:rsidR="000E32B3" w:rsidRPr="00445AC6" w14:paraId="35FAD790" w14:textId="77777777" w:rsidTr="00445AC6">
        <w:trPr>
          <w:trHeight w:val="144"/>
        </w:trPr>
        <w:tc>
          <w:tcPr>
            <w:cnfStyle w:val="001000000000" w:firstRow="0" w:lastRow="0" w:firstColumn="1" w:lastColumn="0" w:oddVBand="0" w:evenVBand="0" w:oddHBand="0" w:evenHBand="0" w:firstRowFirstColumn="0" w:firstRowLastColumn="0" w:lastRowFirstColumn="0" w:lastRowLastColumn="0"/>
            <w:tcW w:w="1512" w:type="dxa"/>
            <w:hideMark/>
          </w:tcPr>
          <w:p w14:paraId="368150B7" w14:textId="77777777" w:rsidR="000E32B3" w:rsidRPr="00445AC6" w:rsidRDefault="000E32B3" w:rsidP="000E32B3">
            <w:pPr>
              <w:spacing w:after="160" w:line="259" w:lineRule="auto"/>
              <w:jc w:val="both"/>
              <w:rPr>
                <w:rFonts w:ascii="Calibri" w:hAnsi="Calibri" w:cs="Calibri"/>
                <w:sz w:val="20"/>
                <w:szCs w:val="20"/>
              </w:rPr>
            </w:pPr>
            <w:r w:rsidRPr="00445AC6">
              <w:rPr>
                <w:rFonts w:ascii="Calibri" w:hAnsi="Calibri" w:cs="Calibri"/>
                <w:sz w:val="20"/>
                <w:szCs w:val="20"/>
              </w:rPr>
              <w:t>Austria</w:t>
            </w:r>
          </w:p>
        </w:tc>
        <w:tc>
          <w:tcPr>
            <w:tcW w:w="1512" w:type="dxa"/>
            <w:hideMark/>
          </w:tcPr>
          <w:p w14:paraId="1A024431"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8237</w:t>
            </w:r>
          </w:p>
        </w:tc>
        <w:tc>
          <w:tcPr>
            <w:tcW w:w="1512" w:type="dxa"/>
            <w:hideMark/>
          </w:tcPr>
          <w:p w14:paraId="63FEB8C2"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3886</w:t>
            </w:r>
          </w:p>
        </w:tc>
        <w:tc>
          <w:tcPr>
            <w:tcW w:w="1512" w:type="dxa"/>
            <w:hideMark/>
          </w:tcPr>
          <w:p w14:paraId="3E02C3B7"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47, 0</w:t>
            </w:r>
          </w:p>
        </w:tc>
        <w:tc>
          <w:tcPr>
            <w:tcW w:w="1513" w:type="dxa"/>
            <w:hideMark/>
          </w:tcPr>
          <w:p w14:paraId="0B1B2A23"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286</w:t>
            </w:r>
          </w:p>
        </w:tc>
        <w:tc>
          <w:tcPr>
            <w:tcW w:w="1513" w:type="dxa"/>
            <w:hideMark/>
          </w:tcPr>
          <w:p w14:paraId="2C2C2E59"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8, 16</w:t>
            </w:r>
          </w:p>
        </w:tc>
      </w:tr>
      <w:tr w:rsidR="000E32B3" w:rsidRPr="00445AC6" w14:paraId="36DD99C0" w14:textId="77777777" w:rsidTr="00445AC6">
        <w:trPr>
          <w:trHeight w:val="144"/>
        </w:trPr>
        <w:tc>
          <w:tcPr>
            <w:cnfStyle w:val="001000000000" w:firstRow="0" w:lastRow="0" w:firstColumn="1" w:lastColumn="0" w:oddVBand="0" w:evenVBand="0" w:oddHBand="0" w:evenHBand="0" w:firstRowFirstColumn="0" w:firstRowLastColumn="0" w:lastRowFirstColumn="0" w:lastRowLastColumn="0"/>
            <w:tcW w:w="1512" w:type="dxa"/>
            <w:hideMark/>
          </w:tcPr>
          <w:p w14:paraId="732C70DF" w14:textId="77777777" w:rsidR="000E32B3" w:rsidRPr="00445AC6" w:rsidRDefault="000E32B3" w:rsidP="000E32B3">
            <w:pPr>
              <w:spacing w:after="160" w:line="259" w:lineRule="auto"/>
              <w:jc w:val="both"/>
              <w:rPr>
                <w:rFonts w:ascii="Calibri" w:hAnsi="Calibri" w:cs="Calibri"/>
                <w:sz w:val="20"/>
                <w:szCs w:val="20"/>
              </w:rPr>
            </w:pPr>
            <w:r w:rsidRPr="00445AC6">
              <w:rPr>
                <w:rFonts w:ascii="Calibri" w:hAnsi="Calibri" w:cs="Calibri"/>
                <w:sz w:val="20"/>
                <w:szCs w:val="20"/>
              </w:rPr>
              <w:t>B&amp;H</w:t>
            </w:r>
          </w:p>
        </w:tc>
        <w:tc>
          <w:tcPr>
            <w:tcW w:w="1512" w:type="dxa"/>
            <w:hideMark/>
          </w:tcPr>
          <w:p w14:paraId="0AF318BF"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5100</w:t>
            </w:r>
          </w:p>
        </w:tc>
        <w:tc>
          <w:tcPr>
            <w:tcW w:w="1512" w:type="dxa"/>
            <w:hideMark/>
          </w:tcPr>
          <w:p w14:paraId="2B090312"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2273</w:t>
            </w:r>
          </w:p>
        </w:tc>
        <w:tc>
          <w:tcPr>
            <w:tcW w:w="1512" w:type="dxa"/>
            <w:hideMark/>
          </w:tcPr>
          <w:p w14:paraId="13C79F69"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44, 6</w:t>
            </w:r>
          </w:p>
        </w:tc>
        <w:tc>
          <w:tcPr>
            <w:tcW w:w="1513" w:type="dxa"/>
            <w:hideMark/>
          </w:tcPr>
          <w:p w14:paraId="6C3B38C3"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110</w:t>
            </w:r>
          </w:p>
        </w:tc>
        <w:tc>
          <w:tcPr>
            <w:tcW w:w="1513" w:type="dxa"/>
            <w:hideMark/>
          </w:tcPr>
          <w:p w14:paraId="36FD84D4"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4, 73</w:t>
            </w:r>
          </w:p>
        </w:tc>
      </w:tr>
      <w:tr w:rsidR="000E32B3" w:rsidRPr="00445AC6" w14:paraId="4035E715" w14:textId="77777777" w:rsidTr="00445AC6">
        <w:trPr>
          <w:trHeight w:val="144"/>
        </w:trPr>
        <w:tc>
          <w:tcPr>
            <w:cnfStyle w:val="001000000000" w:firstRow="0" w:lastRow="0" w:firstColumn="1" w:lastColumn="0" w:oddVBand="0" w:evenVBand="0" w:oddHBand="0" w:evenHBand="0" w:firstRowFirstColumn="0" w:firstRowLastColumn="0" w:lastRowFirstColumn="0" w:lastRowLastColumn="0"/>
            <w:tcW w:w="1512" w:type="dxa"/>
            <w:hideMark/>
          </w:tcPr>
          <w:p w14:paraId="6E602154" w14:textId="77777777" w:rsidR="000E32B3" w:rsidRPr="00445AC6" w:rsidRDefault="000E32B3" w:rsidP="000E32B3">
            <w:pPr>
              <w:spacing w:after="160" w:line="259" w:lineRule="auto"/>
              <w:jc w:val="both"/>
              <w:rPr>
                <w:rFonts w:ascii="Calibri" w:hAnsi="Calibri" w:cs="Calibri"/>
                <w:sz w:val="20"/>
                <w:szCs w:val="20"/>
              </w:rPr>
            </w:pPr>
            <w:r w:rsidRPr="00445AC6">
              <w:rPr>
                <w:rFonts w:ascii="Calibri" w:hAnsi="Calibri" w:cs="Calibri"/>
                <w:sz w:val="20"/>
                <w:szCs w:val="20"/>
              </w:rPr>
              <w:t>Bulgaria</w:t>
            </w:r>
          </w:p>
        </w:tc>
        <w:tc>
          <w:tcPr>
            <w:tcW w:w="1512" w:type="dxa"/>
            <w:hideMark/>
          </w:tcPr>
          <w:p w14:paraId="78EB97C3"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11055</w:t>
            </w:r>
          </w:p>
        </w:tc>
        <w:tc>
          <w:tcPr>
            <w:tcW w:w="1512" w:type="dxa"/>
            <w:hideMark/>
          </w:tcPr>
          <w:p w14:paraId="012A049C"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3690</w:t>
            </w:r>
          </w:p>
        </w:tc>
        <w:tc>
          <w:tcPr>
            <w:tcW w:w="1512" w:type="dxa"/>
            <w:hideMark/>
          </w:tcPr>
          <w:p w14:paraId="43FF9662"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33, 4</w:t>
            </w:r>
          </w:p>
        </w:tc>
        <w:tc>
          <w:tcPr>
            <w:tcW w:w="1513" w:type="dxa"/>
            <w:hideMark/>
          </w:tcPr>
          <w:p w14:paraId="3F3912E8"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130</w:t>
            </w:r>
          </w:p>
        </w:tc>
        <w:tc>
          <w:tcPr>
            <w:tcW w:w="1513" w:type="dxa"/>
            <w:hideMark/>
          </w:tcPr>
          <w:p w14:paraId="0B972367"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3, 28</w:t>
            </w:r>
          </w:p>
        </w:tc>
      </w:tr>
      <w:tr w:rsidR="000E32B3" w:rsidRPr="00445AC6" w14:paraId="7D8351E5" w14:textId="77777777" w:rsidTr="00445AC6">
        <w:trPr>
          <w:trHeight w:val="144"/>
        </w:trPr>
        <w:tc>
          <w:tcPr>
            <w:cnfStyle w:val="001000000000" w:firstRow="0" w:lastRow="0" w:firstColumn="1" w:lastColumn="0" w:oddVBand="0" w:evenVBand="0" w:oddHBand="0" w:evenHBand="0" w:firstRowFirstColumn="0" w:firstRowLastColumn="0" w:lastRowFirstColumn="0" w:lastRowLastColumn="0"/>
            <w:tcW w:w="1512" w:type="dxa"/>
            <w:hideMark/>
          </w:tcPr>
          <w:p w14:paraId="6EEEE119" w14:textId="77777777" w:rsidR="000E32B3" w:rsidRPr="00445AC6" w:rsidRDefault="000E32B3" w:rsidP="000E32B3">
            <w:pPr>
              <w:spacing w:after="160" w:line="259" w:lineRule="auto"/>
              <w:jc w:val="both"/>
              <w:rPr>
                <w:rFonts w:ascii="Calibri" w:hAnsi="Calibri" w:cs="Calibri"/>
                <w:sz w:val="20"/>
                <w:szCs w:val="20"/>
              </w:rPr>
            </w:pPr>
            <w:r w:rsidRPr="00445AC6">
              <w:rPr>
                <w:rFonts w:ascii="Calibri" w:hAnsi="Calibri" w:cs="Calibri"/>
                <w:sz w:val="20"/>
                <w:szCs w:val="20"/>
              </w:rPr>
              <w:t>Croatia</w:t>
            </w:r>
          </w:p>
        </w:tc>
        <w:tc>
          <w:tcPr>
            <w:tcW w:w="1512" w:type="dxa"/>
            <w:hideMark/>
          </w:tcPr>
          <w:p w14:paraId="5D3E7F6E"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5592</w:t>
            </w:r>
          </w:p>
        </w:tc>
        <w:tc>
          <w:tcPr>
            <w:tcW w:w="1512" w:type="dxa"/>
            <w:hideMark/>
          </w:tcPr>
          <w:p w14:paraId="41AB88D6"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1783</w:t>
            </w:r>
          </w:p>
        </w:tc>
        <w:tc>
          <w:tcPr>
            <w:tcW w:w="1512" w:type="dxa"/>
            <w:hideMark/>
          </w:tcPr>
          <w:p w14:paraId="6CAD4677"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31, 9</w:t>
            </w:r>
          </w:p>
        </w:tc>
        <w:tc>
          <w:tcPr>
            <w:tcW w:w="1513" w:type="dxa"/>
            <w:hideMark/>
          </w:tcPr>
          <w:p w14:paraId="4E75436F"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201</w:t>
            </w:r>
          </w:p>
        </w:tc>
        <w:tc>
          <w:tcPr>
            <w:tcW w:w="1513" w:type="dxa"/>
            <w:hideMark/>
          </w:tcPr>
          <w:p w14:paraId="03A8CB13"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4, 22</w:t>
            </w:r>
          </w:p>
        </w:tc>
      </w:tr>
      <w:tr w:rsidR="000E32B3" w:rsidRPr="00445AC6" w14:paraId="2E3252A8" w14:textId="77777777" w:rsidTr="00445AC6">
        <w:trPr>
          <w:trHeight w:val="144"/>
        </w:trPr>
        <w:tc>
          <w:tcPr>
            <w:cnfStyle w:val="001000000000" w:firstRow="0" w:lastRow="0" w:firstColumn="1" w:lastColumn="0" w:oddVBand="0" w:evenVBand="0" w:oddHBand="0" w:evenHBand="0" w:firstRowFirstColumn="0" w:firstRowLastColumn="0" w:lastRowFirstColumn="0" w:lastRowLastColumn="0"/>
            <w:tcW w:w="1512" w:type="dxa"/>
            <w:hideMark/>
          </w:tcPr>
          <w:p w14:paraId="31E9AEA9" w14:textId="77777777" w:rsidR="000E32B3" w:rsidRPr="00445AC6" w:rsidRDefault="000E32B3" w:rsidP="000E32B3">
            <w:pPr>
              <w:spacing w:after="160" w:line="259" w:lineRule="auto"/>
              <w:jc w:val="both"/>
              <w:rPr>
                <w:rFonts w:ascii="Calibri" w:hAnsi="Calibri" w:cs="Calibri"/>
                <w:sz w:val="20"/>
                <w:szCs w:val="20"/>
              </w:rPr>
            </w:pPr>
            <w:r w:rsidRPr="00445AC6">
              <w:rPr>
                <w:rFonts w:ascii="Calibri" w:hAnsi="Calibri" w:cs="Calibri"/>
                <w:sz w:val="20"/>
                <w:szCs w:val="20"/>
              </w:rPr>
              <w:t>Czech Republic</w:t>
            </w:r>
          </w:p>
        </w:tc>
        <w:tc>
          <w:tcPr>
            <w:tcW w:w="1512" w:type="dxa"/>
            <w:hideMark/>
          </w:tcPr>
          <w:p w14:paraId="6CDE5598"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7728</w:t>
            </w:r>
          </w:p>
        </w:tc>
        <w:tc>
          <w:tcPr>
            <w:tcW w:w="1512" w:type="dxa"/>
            <w:hideMark/>
          </w:tcPr>
          <w:p w14:paraId="28869E02"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2632</w:t>
            </w:r>
          </w:p>
        </w:tc>
        <w:tc>
          <w:tcPr>
            <w:tcW w:w="1512" w:type="dxa"/>
            <w:hideMark/>
          </w:tcPr>
          <w:p w14:paraId="4F687AE2"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34, 1</w:t>
            </w:r>
          </w:p>
        </w:tc>
        <w:tc>
          <w:tcPr>
            <w:tcW w:w="1513" w:type="dxa"/>
            <w:hideMark/>
          </w:tcPr>
          <w:p w14:paraId="763F06DE"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260</w:t>
            </w:r>
          </w:p>
        </w:tc>
        <w:tc>
          <w:tcPr>
            <w:tcW w:w="1513" w:type="dxa"/>
            <w:hideMark/>
          </w:tcPr>
          <w:p w14:paraId="6AF75986"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7, 95</w:t>
            </w:r>
          </w:p>
        </w:tc>
      </w:tr>
      <w:tr w:rsidR="000E32B3" w:rsidRPr="00445AC6" w14:paraId="4868A897" w14:textId="77777777" w:rsidTr="00445AC6">
        <w:trPr>
          <w:trHeight w:val="144"/>
        </w:trPr>
        <w:tc>
          <w:tcPr>
            <w:cnfStyle w:val="001000000000" w:firstRow="0" w:lastRow="0" w:firstColumn="1" w:lastColumn="0" w:oddVBand="0" w:evenVBand="0" w:oddHBand="0" w:evenHBand="0" w:firstRowFirstColumn="0" w:firstRowLastColumn="0" w:lastRowFirstColumn="0" w:lastRowLastColumn="0"/>
            <w:tcW w:w="1512" w:type="dxa"/>
            <w:hideMark/>
          </w:tcPr>
          <w:p w14:paraId="5B99BCF0" w14:textId="77777777" w:rsidR="000E32B3" w:rsidRPr="00445AC6" w:rsidRDefault="000E32B3" w:rsidP="000E32B3">
            <w:pPr>
              <w:spacing w:after="160" w:line="259" w:lineRule="auto"/>
              <w:jc w:val="both"/>
              <w:rPr>
                <w:rFonts w:ascii="Calibri" w:hAnsi="Calibri" w:cs="Calibri"/>
                <w:sz w:val="20"/>
                <w:szCs w:val="20"/>
              </w:rPr>
            </w:pPr>
            <w:r w:rsidRPr="00445AC6">
              <w:rPr>
                <w:rFonts w:ascii="Calibri" w:hAnsi="Calibri" w:cs="Calibri"/>
                <w:sz w:val="20"/>
                <w:szCs w:val="20"/>
              </w:rPr>
              <w:t>Finland</w:t>
            </w:r>
          </w:p>
        </w:tc>
        <w:tc>
          <w:tcPr>
            <w:tcW w:w="1512" w:type="dxa"/>
            <w:hideMark/>
          </w:tcPr>
          <w:p w14:paraId="33F22F16"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30452</w:t>
            </w:r>
          </w:p>
        </w:tc>
        <w:tc>
          <w:tcPr>
            <w:tcW w:w="1512" w:type="dxa"/>
            <w:hideMark/>
          </w:tcPr>
          <w:p w14:paraId="6D05280B"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21935</w:t>
            </w:r>
          </w:p>
        </w:tc>
        <w:tc>
          <w:tcPr>
            <w:tcW w:w="1512" w:type="dxa"/>
            <w:hideMark/>
          </w:tcPr>
          <w:p w14:paraId="79DE3204"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72, 0</w:t>
            </w:r>
          </w:p>
        </w:tc>
        <w:tc>
          <w:tcPr>
            <w:tcW w:w="1513" w:type="dxa"/>
            <w:hideMark/>
          </w:tcPr>
          <w:p w14:paraId="5C31C5C1"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89</w:t>
            </w:r>
          </w:p>
        </w:tc>
        <w:tc>
          <w:tcPr>
            <w:tcW w:w="1513" w:type="dxa"/>
            <w:hideMark/>
          </w:tcPr>
          <w:p w14:paraId="7C7C5227"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3, 51</w:t>
            </w:r>
          </w:p>
        </w:tc>
      </w:tr>
      <w:tr w:rsidR="000E32B3" w:rsidRPr="00445AC6" w14:paraId="54A10FDD" w14:textId="77777777" w:rsidTr="00445AC6">
        <w:trPr>
          <w:trHeight w:val="144"/>
        </w:trPr>
        <w:tc>
          <w:tcPr>
            <w:cnfStyle w:val="001000000000" w:firstRow="0" w:lastRow="0" w:firstColumn="1" w:lastColumn="0" w:oddVBand="0" w:evenVBand="0" w:oddHBand="0" w:evenHBand="0" w:firstRowFirstColumn="0" w:firstRowLastColumn="0" w:lastRowFirstColumn="0" w:lastRowLastColumn="0"/>
            <w:tcW w:w="1512" w:type="dxa"/>
            <w:hideMark/>
          </w:tcPr>
          <w:p w14:paraId="72187D99" w14:textId="77777777" w:rsidR="000E32B3" w:rsidRPr="00445AC6" w:rsidRDefault="000E32B3" w:rsidP="000E32B3">
            <w:pPr>
              <w:spacing w:after="160" w:line="259" w:lineRule="auto"/>
              <w:jc w:val="both"/>
              <w:rPr>
                <w:rFonts w:ascii="Calibri" w:hAnsi="Calibri" w:cs="Calibri"/>
                <w:sz w:val="20"/>
                <w:szCs w:val="20"/>
              </w:rPr>
            </w:pPr>
            <w:r w:rsidRPr="00445AC6">
              <w:rPr>
                <w:rFonts w:ascii="Calibri" w:hAnsi="Calibri" w:cs="Calibri"/>
                <w:sz w:val="20"/>
                <w:szCs w:val="20"/>
              </w:rPr>
              <w:t>France</w:t>
            </w:r>
          </w:p>
        </w:tc>
        <w:tc>
          <w:tcPr>
            <w:tcW w:w="1512" w:type="dxa"/>
            <w:hideMark/>
          </w:tcPr>
          <w:p w14:paraId="30974122"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55010</w:t>
            </w:r>
          </w:p>
        </w:tc>
        <w:tc>
          <w:tcPr>
            <w:tcW w:w="1512" w:type="dxa"/>
            <w:hideMark/>
          </w:tcPr>
          <w:p w14:paraId="35AA7438"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15341</w:t>
            </w:r>
          </w:p>
        </w:tc>
        <w:tc>
          <w:tcPr>
            <w:tcW w:w="1512" w:type="dxa"/>
            <w:hideMark/>
          </w:tcPr>
          <w:p w14:paraId="67394B07"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27, 9</w:t>
            </w:r>
          </w:p>
        </w:tc>
        <w:tc>
          <w:tcPr>
            <w:tcW w:w="1513" w:type="dxa"/>
            <w:hideMark/>
          </w:tcPr>
          <w:p w14:paraId="1C003EB6"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191</w:t>
            </w:r>
          </w:p>
        </w:tc>
        <w:tc>
          <w:tcPr>
            <w:tcW w:w="1513" w:type="dxa"/>
            <w:hideMark/>
          </w:tcPr>
          <w:p w14:paraId="50728690"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6, 38</w:t>
            </w:r>
          </w:p>
        </w:tc>
      </w:tr>
      <w:tr w:rsidR="000E32B3" w:rsidRPr="00445AC6" w14:paraId="3F4CBE37" w14:textId="77777777" w:rsidTr="00445AC6">
        <w:trPr>
          <w:trHeight w:val="144"/>
        </w:trPr>
        <w:tc>
          <w:tcPr>
            <w:cnfStyle w:val="001000000000" w:firstRow="0" w:lastRow="0" w:firstColumn="1" w:lastColumn="0" w:oddVBand="0" w:evenVBand="0" w:oddHBand="0" w:evenHBand="0" w:firstRowFirstColumn="0" w:firstRowLastColumn="0" w:lastRowFirstColumn="0" w:lastRowLastColumn="0"/>
            <w:tcW w:w="1512" w:type="dxa"/>
            <w:hideMark/>
          </w:tcPr>
          <w:p w14:paraId="41EA6B0D" w14:textId="77777777" w:rsidR="000E32B3" w:rsidRPr="00445AC6" w:rsidRDefault="000E32B3" w:rsidP="000E32B3">
            <w:pPr>
              <w:spacing w:after="160" w:line="259" w:lineRule="auto"/>
              <w:jc w:val="both"/>
              <w:rPr>
                <w:rFonts w:ascii="Calibri" w:hAnsi="Calibri" w:cs="Calibri"/>
                <w:sz w:val="20"/>
                <w:szCs w:val="20"/>
              </w:rPr>
            </w:pPr>
            <w:r w:rsidRPr="00445AC6">
              <w:rPr>
                <w:rFonts w:ascii="Calibri" w:hAnsi="Calibri" w:cs="Calibri"/>
                <w:sz w:val="20"/>
                <w:szCs w:val="20"/>
              </w:rPr>
              <w:t>Germany</w:t>
            </w:r>
          </w:p>
        </w:tc>
        <w:tc>
          <w:tcPr>
            <w:tcW w:w="1512" w:type="dxa"/>
            <w:hideMark/>
          </w:tcPr>
          <w:p w14:paraId="59199C6D"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34927</w:t>
            </w:r>
          </w:p>
        </w:tc>
        <w:tc>
          <w:tcPr>
            <w:tcW w:w="1512" w:type="dxa"/>
            <w:hideMark/>
          </w:tcPr>
          <w:p w14:paraId="4692DF1C"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10740</w:t>
            </w:r>
          </w:p>
        </w:tc>
        <w:tc>
          <w:tcPr>
            <w:tcW w:w="1512" w:type="dxa"/>
            <w:hideMark/>
          </w:tcPr>
          <w:p w14:paraId="0B860307"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30, 7</w:t>
            </w:r>
          </w:p>
        </w:tc>
        <w:tc>
          <w:tcPr>
            <w:tcW w:w="1513" w:type="dxa"/>
            <w:hideMark/>
          </w:tcPr>
          <w:p w14:paraId="2F2ECC75"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268</w:t>
            </w:r>
          </w:p>
        </w:tc>
        <w:tc>
          <w:tcPr>
            <w:tcW w:w="1513" w:type="dxa"/>
            <w:hideMark/>
          </w:tcPr>
          <w:p w14:paraId="31665EB9"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8, 78</w:t>
            </w:r>
          </w:p>
        </w:tc>
      </w:tr>
      <w:tr w:rsidR="000E32B3" w:rsidRPr="00445AC6" w14:paraId="4F5E2D9B" w14:textId="77777777" w:rsidTr="00445AC6">
        <w:trPr>
          <w:trHeight w:val="144"/>
        </w:trPr>
        <w:tc>
          <w:tcPr>
            <w:cnfStyle w:val="001000000000" w:firstRow="0" w:lastRow="0" w:firstColumn="1" w:lastColumn="0" w:oddVBand="0" w:evenVBand="0" w:oddHBand="0" w:evenHBand="0" w:firstRowFirstColumn="0" w:firstRowLastColumn="0" w:lastRowFirstColumn="0" w:lastRowLastColumn="0"/>
            <w:tcW w:w="1512" w:type="dxa"/>
            <w:hideMark/>
          </w:tcPr>
          <w:p w14:paraId="7E2A2A1B" w14:textId="77777777" w:rsidR="000E32B3" w:rsidRPr="00445AC6" w:rsidRDefault="000E32B3" w:rsidP="000E32B3">
            <w:pPr>
              <w:spacing w:after="160" w:line="259" w:lineRule="auto"/>
              <w:jc w:val="both"/>
              <w:rPr>
                <w:rFonts w:ascii="Calibri" w:hAnsi="Calibri" w:cs="Calibri"/>
                <w:sz w:val="20"/>
                <w:szCs w:val="20"/>
              </w:rPr>
            </w:pPr>
            <w:r w:rsidRPr="00445AC6">
              <w:rPr>
                <w:rFonts w:ascii="Calibri" w:hAnsi="Calibri" w:cs="Calibri"/>
                <w:sz w:val="20"/>
                <w:szCs w:val="20"/>
              </w:rPr>
              <w:t>Greece</w:t>
            </w:r>
          </w:p>
        </w:tc>
        <w:tc>
          <w:tcPr>
            <w:tcW w:w="1512" w:type="dxa"/>
            <w:hideMark/>
          </w:tcPr>
          <w:p w14:paraId="329E3DC1"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12890</w:t>
            </w:r>
          </w:p>
        </w:tc>
        <w:tc>
          <w:tcPr>
            <w:tcW w:w="1512" w:type="dxa"/>
            <w:hideMark/>
          </w:tcPr>
          <w:p w14:paraId="7BB3D6F9"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3599</w:t>
            </w:r>
          </w:p>
        </w:tc>
        <w:tc>
          <w:tcPr>
            <w:tcW w:w="1512" w:type="dxa"/>
            <w:hideMark/>
          </w:tcPr>
          <w:p w14:paraId="3D4B01B2"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27, 9</w:t>
            </w:r>
          </w:p>
        </w:tc>
        <w:tc>
          <w:tcPr>
            <w:tcW w:w="1513" w:type="dxa"/>
            <w:hideMark/>
          </w:tcPr>
          <w:p w14:paraId="018CF198"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45</w:t>
            </w:r>
          </w:p>
        </w:tc>
        <w:tc>
          <w:tcPr>
            <w:tcW w:w="1513" w:type="dxa"/>
            <w:hideMark/>
          </w:tcPr>
          <w:p w14:paraId="171D053A"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1, 14</w:t>
            </w:r>
          </w:p>
        </w:tc>
      </w:tr>
      <w:tr w:rsidR="000E32B3" w:rsidRPr="00445AC6" w14:paraId="1F3FC4D2" w14:textId="77777777" w:rsidTr="00445AC6">
        <w:trPr>
          <w:trHeight w:val="144"/>
        </w:trPr>
        <w:tc>
          <w:tcPr>
            <w:cnfStyle w:val="001000000000" w:firstRow="0" w:lastRow="0" w:firstColumn="1" w:lastColumn="0" w:oddVBand="0" w:evenVBand="0" w:oddHBand="0" w:evenHBand="0" w:firstRowFirstColumn="0" w:firstRowLastColumn="0" w:lastRowFirstColumn="0" w:lastRowLastColumn="0"/>
            <w:tcW w:w="1512" w:type="dxa"/>
            <w:hideMark/>
          </w:tcPr>
          <w:p w14:paraId="6B0866BD" w14:textId="77777777" w:rsidR="000E32B3" w:rsidRPr="00445AC6" w:rsidRDefault="000E32B3" w:rsidP="000E32B3">
            <w:pPr>
              <w:spacing w:after="160" w:line="259" w:lineRule="auto"/>
              <w:jc w:val="both"/>
              <w:rPr>
                <w:rFonts w:ascii="Calibri" w:hAnsi="Calibri" w:cs="Calibri"/>
                <w:sz w:val="20"/>
                <w:szCs w:val="20"/>
              </w:rPr>
            </w:pPr>
            <w:r w:rsidRPr="00445AC6">
              <w:rPr>
                <w:rFonts w:ascii="Calibri" w:hAnsi="Calibri" w:cs="Calibri"/>
                <w:sz w:val="20"/>
                <w:szCs w:val="20"/>
              </w:rPr>
              <w:t>Norway</w:t>
            </w:r>
          </w:p>
        </w:tc>
        <w:tc>
          <w:tcPr>
            <w:tcW w:w="1512" w:type="dxa"/>
            <w:hideMark/>
          </w:tcPr>
          <w:p w14:paraId="3C5A577F"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30683</w:t>
            </w:r>
          </w:p>
        </w:tc>
        <w:tc>
          <w:tcPr>
            <w:tcW w:w="1512" w:type="dxa"/>
            <w:hideMark/>
          </w:tcPr>
          <w:p w14:paraId="70DB8045"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8868</w:t>
            </w:r>
          </w:p>
        </w:tc>
        <w:tc>
          <w:tcPr>
            <w:tcW w:w="1512" w:type="dxa"/>
            <w:hideMark/>
          </w:tcPr>
          <w:p w14:paraId="2FD4CECE"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28.9</w:t>
            </w:r>
          </w:p>
        </w:tc>
        <w:tc>
          <w:tcPr>
            <w:tcW w:w="1513" w:type="dxa"/>
            <w:hideMark/>
          </w:tcPr>
          <w:p w14:paraId="120E7281"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89</w:t>
            </w:r>
          </w:p>
        </w:tc>
        <w:tc>
          <w:tcPr>
            <w:tcW w:w="1513" w:type="dxa"/>
            <w:hideMark/>
          </w:tcPr>
          <w:p w14:paraId="4F4B8525"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3.33</w:t>
            </w:r>
          </w:p>
        </w:tc>
      </w:tr>
      <w:tr w:rsidR="000E32B3" w:rsidRPr="00445AC6" w14:paraId="27EF1BA3" w14:textId="77777777" w:rsidTr="00445AC6">
        <w:trPr>
          <w:trHeight w:val="144"/>
        </w:trPr>
        <w:tc>
          <w:tcPr>
            <w:cnfStyle w:val="001000000000" w:firstRow="0" w:lastRow="0" w:firstColumn="1" w:lastColumn="0" w:oddVBand="0" w:evenVBand="0" w:oddHBand="0" w:evenHBand="0" w:firstRowFirstColumn="0" w:firstRowLastColumn="0" w:lastRowFirstColumn="0" w:lastRowLastColumn="0"/>
            <w:tcW w:w="1512" w:type="dxa"/>
            <w:hideMark/>
          </w:tcPr>
          <w:p w14:paraId="6C6E60BD" w14:textId="77777777" w:rsidR="000E32B3" w:rsidRPr="00445AC6" w:rsidRDefault="000E32B3" w:rsidP="000E32B3">
            <w:pPr>
              <w:spacing w:after="160" w:line="259" w:lineRule="auto"/>
              <w:jc w:val="both"/>
              <w:rPr>
                <w:rFonts w:ascii="Calibri" w:hAnsi="Calibri" w:cs="Calibri"/>
                <w:sz w:val="20"/>
                <w:szCs w:val="20"/>
              </w:rPr>
            </w:pPr>
            <w:r w:rsidRPr="00445AC6">
              <w:rPr>
                <w:rFonts w:ascii="Calibri" w:hAnsi="Calibri" w:cs="Calibri"/>
                <w:sz w:val="20"/>
                <w:szCs w:val="20"/>
              </w:rPr>
              <w:lastRenderedPageBreak/>
              <w:t>Poland</w:t>
            </w:r>
          </w:p>
        </w:tc>
        <w:tc>
          <w:tcPr>
            <w:tcW w:w="1512" w:type="dxa"/>
            <w:hideMark/>
          </w:tcPr>
          <w:p w14:paraId="61821231"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30442</w:t>
            </w:r>
          </w:p>
        </w:tc>
        <w:tc>
          <w:tcPr>
            <w:tcW w:w="1512" w:type="dxa"/>
            <w:hideMark/>
          </w:tcPr>
          <w:p w14:paraId="5600D26B"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9047</w:t>
            </w:r>
          </w:p>
        </w:tc>
        <w:tc>
          <w:tcPr>
            <w:tcW w:w="1512" w:type="dxa"/>
            <w:hideMark/>
          </w:tcPr>
          <w:p w14:paraId="78952CEF"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29, 7</w:t>
            </w:r>
          </w:p>
        </w:tc>
        <w:tc>
          <w:tcPr>
            <w:tcW w:w="1513" w:type="dxa"/>
            <w:hideMark/>
          </w:tcPr>
          <w:p w14:paraId="0DE9B368"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213</w:t>
            </w:r>
          </w:p>
        </w:tc>
        <w:tc>
          <w:tcPr>
            <w:tcW w:w="1513" w:type="dxa"/>
            <w:hideMark/>
          </w:tcPr>
          <w:p w14:paraId="59944385"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5, 47</w:t>
            </w:r>
          </w:p>
        </w:tc>
      </w:tr>
      <w:tr w:rsidR="000E32B3" w:rsidRPr="00445AC6" w14:paraId="5DC1108D" w14:textId="77777777" w:rsidTr="00445AC6">
        <w:trPr>
          <w:trHeight w:val="144"/>
        </w:trPr>
        <w:tc>
          <w:tcPr>
            <w:cnfStyle w:val="001000000000" w:firstRow="0" w:lastRow="0" w:firstColumn="1" w:lastColumn="0" w:oddVBand="0" w:evenVBand="0" w:oddHBand="0" w:evenHBand="0" w:firstRowFirstColumn="0" w:firstRowLastColumn="0" w:lastRowFirstColumn="0" w:lastRowLastColumn="0"/>
            <w:tcW w:w="1512" w:type="dxa"/>
            <w:hideMark/>
          </w:tcPr>
          <w:p w14:paraId="1B03F949" w14:textId="77777777" w:rsidR="000E32B3" w:rsidRPr="00445AC6" w:rsidRDefault="000E32B3" w:rsidP="000E32B3">
            <w:pPr>
              <w:spacing w:after="160" w:line="259" w:lineRule="auto"/>
              <w:jc w:val="both"/>
              <w:rPr>
                <w:rFonts w:ascii="Calibri" w:hAnsi="Calibri" w:cs="Calibri"/>
                <w:sz w:val="20"/>
                <w:szCs w:val="20"/>
              </w:rPr>
            </w:pPr>
            <w:r w:rsidRPr="00445AC6">
              <w:rPr>
                <w:rFonts w:ascii="Calibri" w:hAnsi="Calibri" w:cs="Calibri"/>
                <w:sz w:val="20"/>
                <w:szCs w:val="20"/>
              </w:rPr>
              <w:t>Romania</w:t>
            </w:r>
          </w:p>
        </w:tc>
        <w:tc>
          <w:tcPr>
            <w:tcW w:w="1512" w:type="dxa"/>
            <w:hideMark/>
          </w:tcPr>
          <w:p w14:paraId="027F1A6C"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23034</w:t>
            </w:r>
          </w:p>
        </w:tc>
        <w:tc>
          <w:tcPr>
            <w:tcW w:w="1512" w:type="dxa"/>
            <w:hideMark/>
          </w:tcPr>
          <w:p w14:paraId="61255DDA"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6448</w:t>
            </w:r>
          </w:p>
        </w:tc>
        <w:tc>
          <w:tcPr>
            <w:tcW w:w="1512" w:type="dxa"/>
            <w:hideMark/>
          </w:tcPr>
          <w:p w14:paraId="718E4C03"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28, 0</w:t>
            </w:r>
          </w:p>
        </w:tc>
        <w:tc>
          <w:tcPr>
            <w:tcW w:w="1513" w:type="dxa"/>
            <w:hideMark/>
          </w:tcPr>
          <w:p w14:paraId="7B06FB6F"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213</w:t>
            </w:r>
          </w:p>
        </w:tc>
        <w:tc>
          <w:tcPr>
            <w:tcW w:w="1513" w:type="dxa"/>
            <w:hideMark/>
          </w:tcPr>
          <w:p w14:paraId="55E8C457"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5, 47</w:t>
            </w:r>
          </w:p>
        </w:tc>
      </w:tr>
      <w:tr w:rsidR="000E32B3" w:rsidRPr="00445AC6" w14:paraId="2418EF0C" w14:textId="77777777" w:rsidTr="00445AC6">
        <w:trPr>
          <w:trHeight w:val="144"/>
        </w:trPr>
        <w:tc>
          <w:tcPr>
            <w:cnfStyle w:val="001000000000" w:firstRow="0" w:lastRow="0" w:firstColumn="1" w:lastColumn="0" w:oddVBand="0" w:evenVBand="0" w:oddHBand="0" w:evenHBand="0" w:firstRowFirstColumn="0" w:firstRowLastColumn="0" w:lastRowFirstColumn="0" w:lastRowLastColumn="0"/>
            <w:tcW w:w="1512" w:type="dxa"/>
            <w:hideMark/>
          </w:tcPr>
          <w:p w14:paraId="52A4CDFC" w14:textId="77777777" w:rsidR="000E32B3" w:rsidRPr="00445AC6" w:rsidRDefault="000E32B3" w:rsidP="000E32B3">
            <w:pPr>
              <w:spacing w:after="160" w:line="259" w:lineRule="auto"/>
              <w:jc w:val="both"/>
              <w:rPr>
                <w:rFonts w:ascii="Calibri" w:hAnsi="Calibri" w:cs="Calibri"/>
                <w:sz w:val="20"/>
                <w:szCs w:val="20"/>
              </w:rPr>
            </w:pPr>
            <w:r w:rsidRPr="00445AC6">
              <w:rPr>
                <w:rFonts w:ascii="Calibri" w:hAnsi="Calibri" w:cs="Calibri"/>
                <w:sz w:val="20"/>
                <w:szCs w:val="20"/>
              </w:rPr>
              <w:t>Russian Fed.</w:t>
            </w:r>
          </w:p>
        </w:tc>
        <w:tc>
          <w:tcPr>
            <w:tcW w:w="1512" w:type="dxa"/>
            <w:hideMark/>
          </w:tcPr>
          <w:p w14:paraId="177F1172"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1668851</w:t>
            </w:r>
          </w:p>
        </w:tc>
        <w:tc>
          <w:tcPr>
            <w:tcW w:w="1512" w:type="dxa"/>
            <w:hideMark/>
          </w:tcPr>
          <w:p w14:paraId="00CCEE2D"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851392</w:t>
            </w:r>
          </w:p>
        </w:tc>
        <w:tc>
          <w:tcPr>
            <w:tcW w:w="1512" w:type="dxa"/>
            <w:hideMark/>
          </w:tcPr>
          <w:p w14:paraId="50D9EAD2"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50, 4</w:t>
            </w:r>
          </w:p>
        </w:tc>
        <w:tc>
          <w:tcPr>
            <w:tcW w:w="1513" w:type="dxa"/>
            <w:hideMark/>
          </w:tcPr>
          <w:p w14:paraId="53125627"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105</w:t>
            </w:r>
          </w:p>
        </w:tc>
        <w:tc>
          <w:tcPr>
            <w:tcW w:w="1513" w:type="dxa"/>
            <w:hideMark/>
          </w:tcPr>
          <w:p w14:paraId="017FEFA3"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1, 41</w:t>
            </w:r>
          </w:p>
        </w:tc>
      </w:tr>
      <w:tr w:rsidR="000E32B3" w:rsidRPr="00445AC6" w14:paraId="7A2649E2" w14:textId="77777777" w:rsidTr="00445AC6">
        <w:trPr>
          <w:trHeight w:val="144"/>
        </w:trPr>
        <w:tc>
          <w:tcPr>
            <w:cnfStyle w:val="001000000000" w:firstRow="0" w:lastRow="0" w:firstColumn="1" w:lastColumn="0" w:oddVBand="0" w:evenVBand="0" w:oddHBand="0" w:evenHBand="0" w:firstRowFirstColumn="0" w:firstRowLastColumn="0" w:lastRowFirstColumn="0" w:lastRowLastColumn="0"/>
            <w:tcW w:w="1512" w:type="dxa"/>
            <w:hideMark/>
          </w:tcPr>
          <w:p w14:paraId="6B9766FD" w14:textId="77777777" w:rsidR="000E32B3" w:rsidRPr="00445AC6" w:rsidRDefault="000E32B3" w:rsidP="000E32B3">
            <w:pPr>
              <w:spacing w:after="160" w:line="259" w:lineRule="auto"/>
              <w:jc w:val="both"/>
              <w:rPr>
                <w:rFonts w:ascii="Calibri" w:hAnsi="Calibri" w:cs="Calibri"/>
                <w:sz w:val="20"/>
                <w:szCs w:val="20"/>
              </w:rPr>
            </w:pPr>
            <w:r w:rsidRPr="00445AC6">
              <w:rPr>
                <w:rFonts w:ascii="Calibri" w:hAnsi="Calibri" w:cs="Calibri"/>
                <w:sz w:val="20"/>
                <w:szCs w:val="20"/>
              </w:rPr>
              <w:t>Slovakia</w:t>
            </w:r>
          </w:p>
        </w:tc>
        <w:tc>
          <w:tcPr>
            <w:tcW w:w="1512" w:type="dxa"/>
            <w:hideMark/>
          </w:tcPr>
          <w:p w14:paraId="2A56F621"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4808</w:t>
            </w:r>
          </w:p>
        </w:tc>
        <w:tc>
          <w:tcPr>
            <w:tcW w:w="1512" w:type="dxa"/>
            <w:hideMark/>
          </w:tcPr>
          <w:p w14:paraId="652D15BF"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2177</w:t>
            </w:r>
          </w:p>
        </w:tc>
        <w:tc>
          <w:tcPr>
            <w:tcW w:w="1512" w:type="dxa"/>
            <w:hideMark/>
          </w:tcPr>
          <w:p w14:paraId="0DA81E5A"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45, 3</w:t>
            </w:r>
          </w:p>
        </w:tc>
        <w:tc>
          <w:tcPr>
            <w:tcW w:w="1513" w:type="dxa"/>
            <w:hideMark/>
          </w:tcPr>
          <w:p w14:paraId="05A10DA2"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253</w:t>
            </w:r>
          </w:p>
        </w:tc>
        <w:tc>
          <w:tcPr>
            <w:tcW w:w="1513" w:type="dxa"/>
            <w:hideMark/>
          </w:tcPr>
          <w:p w14:paraId="0E94B667"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7, 23</w:t>
            </w:r>
          </w:p>
        </w:tc>
      </w:tr>
      <w:tr w:rsidR="000E32B3" w:rsidRPr="00445AC6" w14:paraId="0CBFBFC8" w14:textId="77777777" w:rsidTr="00445AC6">
        <w:trPr>
          <w:trHeight w:val="144"/>
        </w:trPr>
        <w:tc>
          <w:tcPr>
            <w:cnfStyle w:val="001000000000" w:firstRow="0" w:lastRow="0" w:firstColumn="1" w:lastColumn="0" w:oddVBand="0" w:evenVBand="0" w:oddHBand="0" w:evenHBand="0" w:firstRowFirstColumn="0" w:firstRowLastColumn="0" w:lastRowFirstColumn="0" w:lastRowLastColumn="0"/>
            <w:tcW w:w="1512" w:type="dxa"/>
            <w:hideMark/>
          </w:tcPr>
          <w:p w14:paraId="29ED5359" w14:textId="77777777" w:rsidR="000E32B3" w:rsidRPr="00445AC6" w:rsidRDefault="000E32B3" w:rsidP="000E32B3">
            <w:pPr>
              <w:spacing w:after="160" w:line="259" w:lineRule="auto"/>
              <w:jc w:val="both"/>
              <w:rPr>
                <w:rFonts w:ascii="Calibri" w:hAnsi="Calibri" w:cs="Calibri"/>
                <w:sz w:val="20"/>
                <w:szCs w:val="20"/>
              </w:rPr>
            </w:pPr>
            <w:r w:rsidRPr="00445AC6">
              <w:rPr>
                <w:rFonts w:ascii="Calibri" w:hAnsi="Calibri" w:cs="Calibri"/>
                <w:sz w:val="20"/>
                <w:szCs w:val="20"/>
              </w:rPr>
              <w:t>Slovenia</w:t>
            </w:r>
          </w:p>
        </w:tc>
        <w:tc>
          <w:tcPr>
            <w:tcW w:w="1512" w:type="dxa"/>
            <w:hideMark/>
          </w:tcPr>
          <w:p w14:paraId="10A334B5"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2012</w:t>
            </w:r>
          </w:p>
        </w:tc>
        <w:tc>
          <w:tcPr>
            <w:tcW w:w="1512" w:type="dxa"/>
            <w:hideMark/>
          </w:tcPr>
          <w:p w14:paraId="6029C025"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1107</w:t>
            </w:r>
          </w:p>
        </w:tc>
        <w:tc>
          <w:tcPr>
            <w:tcW w:w="1512" w:type="dxa"/>
            <w:hideMark/>
          </w:tcPr>
          <w:p w14:paraId="3CBD34B7"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55, 0</w:t>
            </w:r>
          </w:p>
        </w:tc>
        <w:tc>
          <w:tcPr>
            <w:tcW w:w="1513" w:type="dxa"/>
            <w:hideMark/>
          </w:tcPr>
          <w:p w14:paraId="419C3230"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283</w:t>
            </w:r>
          </w:p>
        </w:tc>
        <w:tc>
          <w:tcPr>
            <w:tcW w:w="1513" w:type="dxa"/>
            <w:hideMark/>
          </w:tcPr>
          <w:p w14:paraId="203E2FE2"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5, 92</w:t>
            </w:r>
          </w:p>
        </w:tc>
      </w:tr>
      <w:tr w:rsidR="000E32B3" w:rsidRPr="00445AC6" w14:paraId="76AC8CA2" w14:textId="77777777" w:rsidTr="00445AC6">
        <w:trPr>
          <w:trHeight w:val="144"/>
        </w:trPr>
        <w:tc>
          <w:tcPr>
            <w:cnfStyle w:val="001000000000" w:firstRow="0" w:lastRow="0" w:firstColumn="1" w:lastColumn="0" w:oddVBand="0" w:evenVBand="0" w:oddHBand="0" w:evenHBand="0" w:firstRowFirstColumn="0" w:firstRowLastColumn="0" w:lastRowFirstColumn="0" w:lastRowLastColumn="0"/>
            <w:tcW w:w="1512" w:type="dxa"/>
            <w:hideMark/>
          </w:tcPr>
          <w:p w14:paraId="332D047E" w14:textId="77777777" w:rsidR="000E32B3" w:rsidRPr="00445AC6" w:rsidRDefault="000E32B3" w:rsidP="000E32B3">
            <w:pPr>
              <w:spacing w:after="160" w:line="259" w:lineRule="auto"/>
              <w:jc w:val="both"/>
              <w:rPr>
                <w:rFonts w:ascii="Calibri" w:hAnsi="Calibri" w:cs="Calibri"/>
                <w:sz w:val="20"/>
                <w:szCs w:val="20"/>
              </w:rPr>
            </w:pPr>
            <w:r w:rsidRPr="00445AC6">
              <w:rPr>
                <w:rFonts w:ascii="Calibri" w:hAnsi="Calibri" w:cs="Calibri"/>
                <w:sz w:val="20"/>
                <w:szCs w:val="20"/>
              </w:rPr>
              <w:t>N. Macedonia</w:t>
            </w:r>
          </w:p>
        </w:tc>
        <w:tc>
          <w:tcPr>
            <w:tcW w:w="1512" w:type="dxa"/>
            <w:hideMark/>
          </w:tcPr>
          <w:p w14:paraId="61122F63"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2543</w:t>
            </w:r>
          </w:p>
        </w:tc>
        <w:tc>
          <w:tcPr>
            <w:tcW w:w="1512" w:type="dxa"/>
            <w:hideMark/>
          </w:tcPr>
          <w:p w14:paraId="11B0CC19"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906</w:t>
            </w:r>
          </w:p>
        </w:tc>
        <w:tc>
          <w:tcPr>
            <w:tcW w:w="1512" w:type="dxa"/>
            <w:hideMark/>
          </w:tcPr>
          <w:p w14:paraId="46929A79"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35. 6</w:t>
            </w:r>
          </w:p>
        </w:tc>
        <w:tc>
          <w:tcPr>
            <w:tcW w:w="1513" w:type="dxa"/>
            <w:hideMark/>
          </w:tcPr>
          <w:p w14:paraId="013CE110"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70</w:t>
            </w:r>
          </w:p>
        </w:tc>
        <w:tc>
          <w:tcPr>
            <w:tcW w:w="1513" w:type="dxa"/>
            <w:hideMark/>
          </w:tcPr>
          <w:p w14:paraId="1792D2C5"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2. 07</w:t>
            </w:r>
          </w:p>
        </w:tc>
      </w:tr>
      <w:tr w:rsidR="000E32B3" w:rsidRPr="00445AC6" w14:paraId="7C176AE5" w14:textId="77777777" w:rsidTr="00445AC6">
        <w:trPr>
          <w:trHeight w:val="144"/>
        </w:trPr>
        <w:tc>
          <w:tcPr>
            <w:cnfStyle w:val="001000000000" w:firstRow="0" w:lastRow="0" w:firstColumn="1" w:lastColumn="0" w:oddVBand="0" w:evenVBand="0" w:oddHBand="0" w:evenHBand="0" w:firstRowFirstColumn="0" w:firstRowLastColumn="0" w:lastRowFirstColumn="0" w:lastRowLastColumn="0"/>
            <w:tcW w:w="1512" w:type="dxa"/>
            <w:hideMark/>
          </w:tcPr>
          <w:p w14:paraId="549C099D" w14:textId="77777777" w:rsidR="000E32B3" w:rsidRPr="00445AC6" w:rsidRDefault="000E32B3" w:rsidP="000E32B3">
            <w:pPr>
              <w:spacing w:after="160" w:line="259" w:lineRule="auto"/>
              <w:jc w:val="both"/>
              <w:rPr>
                <w:rFonts w:ascii="Calibri" w:hAnsi="Calibri" w:cs="Calibri"/>
                <w:sz w:val="20"/>
                <w:szCs w:val="20"/>
              </w:rPr>
            </w:pPr>
            <w:r w:rsidRPr="00445AC6">
              <w:rPr>
                <w:rFonts w:ascii="Calibri" w:hAnsi="Calibri" w:cs="Calibri"/>
                <w:sz w:val="20"/>
                <w:szCs w:val="20"/>
              </w:rPr>
              <w:t>Switzerland</w:t>
            </w:r>
          </w:p>
        </w:tc>
        <w:tc>
          <w:tcPr>
            <w:tcW w:w="1512" w:type="dxa"/>
            <w:hideMark/>
          </w:tcPr>
          <w:p w14:paraId="0129BDB5"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3955</w:t>
            </w:r>
          </w:p>
        </w:tc>
        <w:tc>
          <w:tcPr>
            <w:tcW w:w="1512" w:type="dxa"/>
            <w:hideMark/>
          </w:tcPr>
          <w:p w14:paraId="395F6AEC"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1199</w:t>
            </w:r>
          </w:p>
        </w:tc>
        <w:tc>
          <w:tcPr>
            <w:tcW w:w="1512" w:type="dxa"/>
            <w:hideMark/>
          </w:tcPr>
          <w:p w14:paraId="1C95B2FC"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35. 6</w:t>
            </w:r>
          </w:p>
        </w:tc>
        <w:tc>
          <w:tcPr>
            <w:tcW w:w="1513" w:type="dxa"/>
            <w:hideMark/>
          </w:tcPr>
          <w:p w14:paraId="360024EB"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70</w:t>
            </w:r>
          </w:p>
        </w:tc>
        <w:tc>
          <w:tcPr>
            <w:tcW w:w="1513" w:type="dxa"/>
            <w:hideMark/>
          </w:tcPr>
          <w:p w14:paraId="3E952E21" w14:textId="77777777" w:rsidR="000E32B3" w:rsidRPr="00445AC6" w:rsidRDefault="000E32B3" w:rsidP="000E32B3">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Cs/>
                <w:sz w:val="20"/>
                <w:szCs w:val="20"/>
              </w:rPr>
            </w:pPr>
            <w:r w:rsidRPr="00445AC6">
              <w:rPr>
                <w:rFonts w:ascii="Calibri" w:hAnsi="Calibri" w:cs="Calibri"/>
                <w:bCs/>
                <w:sz w:val="20"/>
                <w:szCs w:val="20"/>
              </w:rPr>
              <w:t>2. 07</w:t>
            </w:r>
          </w:p>
        </w:tc>
      </w:tr>
    </w:tbl>
    <w:p w14:paraId="296CDB43" w14:textId="77777777" w:rsidR="000E32B3" w:rsidRPr="00D719AB" w:rsidRDefault="000E32B3" w:rsidP="000E32B3">
      <w:pPr>
        <w:jc w:val="both"/>
        <w:rPr>
          <w:rFonts w:ascii="Calibri" w:hAnsi="Calibri" w:cs="Calibri"/>
          <w:b/>
          <w:bCs/>
          <w:i/>
          <w:lang w:val="sr-Latn-CS"/>
        </w:rPr>
      </w:pPr>
      <w:r w:rsidRPr="00D719AB">
        <w:rPr>
          <w:rFonts w:ascii="Calibri" w:hAnsi="Calibri" w:cs="Calibri"/>
          <w:b/>
          <w:bCs/>
          <w:i/>
          <w:lang w:val="sr-Latn-CS"/>
        </w:rPr>
        <w:t xml:space="preserve">Source: </w:t>
      </w:r>
      <w:r w:rsidRPr="00D719AB">
        <w:rPr>
          <w:rFonts w:ascii="Calibri" w:hAnsi="Calibri" w:cs="Calibri"/>
          <w:b/>
          <w:bCs/>
          <w:lang w:val="sr-Latn-CS"/>
        </w:rPr>
        <w:t>Medarević, 2006</w:t>
      </w:r>
    </w:p>
    <w:p w14:paraId="50246DC9" w14:textId="77777777" w:rsidR="000E32B3" w:rsidRPr="00D719AB" w:rsidRDefault="000E32B3" w:rsidP="000E32B3">
      <w:pPr>
        <w:jc w:val="both"/>
        <w:rPr>
          <w:rFonts w:ascii="Calibri" w:hAnsi="Calibri" w:cs="Calibri"/>
          <w:bCs/>
          <w:lang w:val="sr-Latn-CS"/>
        </w:rPr>
      </w:pPr>
    </w:p>
    <w:p w14:paraId="209486B2"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The average volume in European forests is 114 m³/ha (TBFRA; 2020). The density of stands is conditioned by the developmental stages, the intensity of previous management, and the quality of the habitat, and in state-owned forests the density is 746 trees/ha, and in private forests 881 trees/ha.</w:t>
      </w:r>
    </w:p>
    <w:p w14:paraId="7D0029DC"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In relation to the silvicultural form:</w:t>
      </w:r>
    </w:p>
    <w:p w14:paraId="0A52DCE7"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High forests cover 51.1%, with an average wood volume of 253 m³/ha, and coppice forests have an average of 63 m³/ha and occupy 48.9% of the total area under forests. High forests, available for use, cover an area of 339,608 ha, with private ownership covering 104,520 ha. There are significant differences in the values of basic production indicators in relation to ownership in high forests; in state ownership, the volume (v) is 282 m³/ha and in private forests it is 177 m³/ha (or 63% in relation to state forests). There are also evident differences in the volume increment (iv); in state forests it is 6.5 m³/ha, and in private forests it is 4.3 m³/ha (or 66% in relation to state forests). Coppice forests have been recorded on an area of 335,781 ha, with private ownership being dominant, where they cover 236,088 ha. Coppice forests are characterized by significantly lower values of production indicators, and in state ownership the volume is 89 m³/ha and in private forests it is 48 m³/ha. These values are more pronounced in mature stand categories and range around 200 m³/ha. Analogous to the difference in volume, there are evident differences in the volume increment; in state forests it is 2.5 m³/ha and in private forests the volume increment is 1.3 m³/ha (52% in relation to state forests).</w:t>
      </w:r>
    </w:p>
    <w:p w14:paraId="27F146B0"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The forests of the southern forest area, which include forests on the coast and karst, have an unfavorable structure in terms of silvicultural form (73% are coppice forests, thickets, scrubland and maquis) and are mostly separated into the category of protective forests. They cover an area of about 305,000 ha, of which about 64,000 ha is uncultivated forest land. Different stages of degradation occupy 73% of the total area of these forests. Most European countries do not have a recorded category of coppice forests, and their participation in other countries is: Albania 93.9%, Bulgaria 10.0%, Croatia 12.8%, Serbia 64.7%, Hungary 29.0%, Italy 44.1%, Portugal 53.3%, the Netherlands 28.6%, Slovenia 13.3%, Moldova 19.0% and Russia 1.9% (Banković et al., 2009).</w:t>
      </w:r>
    </w:p>
    <w:p w14:paraId="6E318D53"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 xml:space="preserve">There is a large proportion of stands with poor closure and overgrowth as indicators of stability and productivity, namely 48.2% of stands have a closure of &lt; 60% (at the critical limit). In stands of high origin, in state ownership, insufficient closure (below 60%) was recorded on an area of 36.7%, and in high forests </w:t>
      </w:r>
      <w:r w:rsidRPr="00D719AB">
        <w:rPr>
          <w:rFonts w:ascii="Calibri" w:hAnsi="Calibri" w:cs="Calibri"/>
          <w:bCs/>
          <w:lang w:val="sr-Latn-CS"/>
        </w:rPr>
        <w:lastRenderedPageBreak/>
        <w:t>in private ownership on 46.6%. The state of closure is even more unfavorable in the category of coppice forests, and in state ownership, insufficient closure (below 60%) was recorded on an area of 52.0%, and in coppice forests in private ownership on 59.6%.</w:t>
      </w:r>
    </w:p>
    <w:p w14:paraId="7E079C9D"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The forests of Montenegro are dominated by the developmental phases of maturing stands, seedlings, young stands, and pole stands, which together occupy 60.5% of the area under forest. The stated condition has resulted in low current production effects (average volume and volume increment). The previous assessment highlights the need to apply measures to fill in or regenerate mature, partially thinned stands.</w:t>
      </w:r>
    </w:p>
    <w:p w14:paraId="05102FCB"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Montenegro is characterized by the dominance of deciduous tree species whose forests, according to NFI data, cover 76.2% of the area; the average volume for deciduous trees is only 136 m³/ha, in contrast to conifers, where it is 293 m³/ha. The share of conifers in the total volume is 40.2%. The average volume increment of the present coniferous tree species is 8.1 m³/ha and is significantly higher than that of deciduous trees, where it amounts to 2.9 m³/ha. Conifers with 46.6% participate in the total volume increment.</w:t>
      </w:r>
    </w:p>
    <w:p w14:paraId="590642DB"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In the forest fund, by area, beech dominates with 42.9%, followed by spruce 20.0%, fir 12.5%, turkey oak 3.9%, Austrian pine 2.8%, durmast oak 2.0%, Bosnian pine 2.0%, common hornbeam 1.6%, black hornbeam 1.6%, white pine 1.4%, Macedonian pine 1.3%, ash 1.2%, manna ash 1.0%, birch 0.8%, aspen 0.7%, maple 0.6%, alder 0.5%, and other conifers with 0.3%. Other species (55) participate in the volume with 2.3%.Of the number of tree species registered by the NFI, according to a preliminary estimate, there are about 50 species from the list of relict, endemic, rare and endangered species (according to IUCN): Coniferous species: Aleppo pine, Bosnian pine, Macedonian pine, maritime pine, mountain pine; Deciduous species: Italian oak, prickly oak, Macedonian oak, mountain maple, white ash, narrow-leafed ash, European white elm, black hornbeam, common birch, European aspen, small-leaved lime, large-leaved lime, poplar, black alder, grey alder, white willow, sweet chestnut, European silver fir, white poplar, black poplar, wild pear, wild cherry, brittle willow, stinkwood, common hackberry, Norway maple, sycamore maple, field maple, Montpellier maple, European hackberry, bear's hazel, walnut, olive, wild service tree, mahaleb cherry, black hawthorn, holm oak, whitebeam, mountain whitebeam, rowan, wild apple.</w:t>
      </w:r>
    </w:p>
    <w:p w14:paraId="603FA9AB"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In relation to the need and obligation to protect the forest fund as a whole, to protect biodiversity, and the attitude towards rare and endangered species, only 10 species from the existing inventory can be used for planned felling (if they are not covered by stricter protection regimes in protected areas), namely: beech, spruce, fir, hornbeam, turkey oak, black pine, sessile oak, white pine, manna ash, and ash. Other species can be used for the purpose of maintaining their health if they are dry, dry-topped, uprooted, broken, and diseased.</w:t>
      </w:r>
    </w:p>
    <w:p w14:paraId="57B14BBA"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In the total volume, beech dominates with 34%, then fir with 32%, spruce 11%, turkey oak and durmast oak 5.5%, while other deciduous trees participate with 6.7%. If the composition of forests is taken into account, and especially in the mountain and subalpine areas a significant share of conifers, it is certain that the average volume of 160 m³/ha with an average current annual increment of 3.85 m³/ha is far below the potential possibilities of the habitat, and is a consequence of historical circumstances and often an irrational attitude towards this potential (method of use) in the earlier period.</w:t>
      </w:r>
    </w:p>
    <w:p w14:paraId="47B30226"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 xml:space="preserve">The forest fund is covered by 38 stand affiliations. This clearly indicates the pronounced biodiversity of the present tree species, which are enriched at the stand level by the presence of shrub and herbaceous </w:t>
      </w:r>
      <w:r w:rsidRPr="00D719AB">
        <w:rPr>
          <w:rFonts w:ascii="Calibri" w:hAnsi="Calibri" w:cs="Calibri"/>
          <w:bCs/>
          <w:lang w:val="sr-Latn-CS"/>
        </w:rPr>
        <w:lastRenderedPageBreak/>
        <w:t>companions. In the area from Bar to Ulcinj in the coastal area, 160 species of trees and shrubs were found, of which about 45% are native species, while in the area of Boka Kotorska, 264 species of trees, shrubs and climbers were found.</w:t>
      </w:r>
    </w:p>
    <w:p w14:paraId="39665501"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Despite the pronounced biodiversity, mixed forests cover only 11% of the area, and the aforementioned makes it necessary to increase the participation of this category of forests in accordance with the natural potential, ceno-ecological affiliation and active adaptability in relation to climate change, which would gradually fulfill one of the principles of nature-based management (positive experience from Germany indicates a future commitment - at the stand level, at least 4 species when establishing new forests).</w:t>
      </w:r>
    </w:p>
    <w:p w14:paraId="25D7E21A"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Biodiversity is also expressed in relation to dimensional frequency. In relation to the total thickness structure, the volume is distributed as follows: &lt;10 cm - 2.8%, 11-30 cm 34.6%, 31-50 cm 37.3%, 51-70 cm 16.7%, 71-90 cm 6.1 cm and &gt;90 cm 2.5 cm. In relation to the expected structure of the future yield, the previous state can be rated as moderately favorable because the volume of thin and medium-sized trees dominates the forest fund, with a total share of 71.9%. In support of the previous statement about the pronounced biodiversity, there is also a previous insight into the structure of stands in Montenegrin forests, where, as already pointed out, the inventory of thin and medium-thick trees dominates, with a significant share of the volume of large-sized trees.</w:t>
      </w:r>
    </w:p>
    <w:p w14:paraId="6609D802"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In state-owned forests, the ratio of the volume of thin:medium-sized and large trees (10-30 cm:31-50:&gt;50 cm) is 29.1%:42.7%:28.2% in high forests, and in coppice forests it is 10.8% (up to 10 cm):54.2%:19.8%:15.1%. This finding points to a potential assortment structure, and in connection with it, certain economic analyses and plans in the forestry sector and the potential for the use of wood volume. On the other hand, the former is especially important in selection forests, the sustainability of the structure of which implies the presence of the volume of large-sized trees &gt;50 cm from 24-57% (Šuc, 2006). This is especially important for fir as the bearer of the selection structure, whose current volume distribution by thickness is 28.6%:42.5%:28.9%. A similar structural characteristic is found in spruce, while in beech the participation of the volume of large trees is significantly smaller (17.4%). A long-term management measure would undoubtedly be related to maintaining the previous structural relations by thickness in the selection forests of fir, beech and spruce, bearing in mind the importance of such a distribution for the permanence of the forest and biodiversity both at the stand level and at the landscape level.</w:t>
      </w:r>
    </w:p>
    <w:p w14:paraId="22B0B964"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In relation to the structural characteristics, fragmented uneven-aged stands are expressed, with even-aged stands covering 33.8%, two-storied 47.2% and multi-storied, in which there is a significant presence of selection forests, 19.0%. One of the principles and imperatives of nature-based management is actively promoted and maintained uneven-aged stands in small areas, depending on the forest management system. In relation to the degree of closure expressed in relative indicators, a potential threat to bio-ecological stability can be stated, because a closure below the critical limit (up to 50%) is found on 29.1% of the forested area, and on 48.2% the closure is 60%. The specific problem can be solved by assisting the overgrowth of thinned parts, partly by artificial filling in.</w:t>
      </w:r>
    </w:p>
    <w:p w14:paraId="70C5040C"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 xml:space="preserve">In the EU Biodiversity Strategy for 2030, it is emphasized that most of the terrestrial biological diversity is in forested areas. The same Strategy emphasizes that from 2011 to 2020, almost a third of forests in the EU were classified as poorly preserved (31%), and more than half of the forests as very poorly preserved (54%). In December 2022, in Montreal (Canada), the EU signed an ambitious global agreement on biodiversity. One of the global goals is to start or complete the restoration of at least 30% of degraded </w:t>
      </w:r>
      <w:r w:rsidRPr="00D719AB">
        <w:rPr>
          <w:rFonts w:ascii="Calibri" w:hAnsi="Calibri" w:cs="Calibri"/>
          <w:bCs/>
          <w:lang w:val="sr-Latn-CS"/>
        </w:rPr>
        <w:lastRenderedPageBreak/>
        <w:t>ecosystems by 2030 (the entire area by 2050). Now we must begin to restore nature as quickly as possible, for our own benefit and to meet our global obligations.</w:t>
      </w:r>
    </w:p>
    <w:p w14:paraId="51392E94"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In relation to the developmental phases, as an indicator of the previous attitude towards the forest (use of forests) and at the same time an indicator of the type and extent of future measures and activities on forest tending and use, we find the following structure: young stands 4.8%, thickets 20.7%, pole stands 15.9%, middle-aged stands (15-29 cm) 19.1%, maturing stands 16.6%, mature stands 1.6%, thinned mature - well regenerated 1.8%, thinned mature poorly regenerated 5.5%, selection stands and group selection stands and other stands with a three-storied or multi-storied structure 14.0%.</w:t>
      </w:r>
    </w:p>
    <w:p w14:paraId="19BCC51A" w14:textId="77777777" w:rsidR="000E32B3" w:rsidRPr="00D719AB" w:rsidRDefault="000E32B3" w:rsidP="000E32B3">
      <w:pPr>
        <w:jc w:val="both"/>
        <w:rPr>
          <w:rFonts w:ascii="Calibri" w:hAnsi="Calibri" w:cs="Calibri"/>
          <w:bCs/>
          <w:lang w:val="sr-Latn-CS"/>
        </w:rPr>
      </w:pPr>
    </w:p>
    <w:p w14:paraId="79E2280B" w14:textId="77777777" w:rsidR="000E32B3" w:rsidRPr="00D719AB" w:rsidRDefault="000E32B3" w:rsidP="000E32B3">
      <w:pPr>
        <w:jc w:val="both"/>
        <w:rPr>
          <w:rFonts w:ascii="Calibri" w:hAnsi="Calibri" w:cs="Calibri"/>
          <w:b/>
          <w:bCs/>
          <w:lang w:val="sr-Latn-CS"/>
        </w:rPr>
      </w:pPr>
      <w:r w:rsidRPr="00D719AB">
        <w:rPr>
          <w:rFonts w:ascii="Calibri" w:hAnsi="Calibri" w:cs="Calibri"/>
          <w:b/>
          <w:bCs/>
          <w:lang w:val="sr-Latn-CS"/>
        </w:rPr>
        <w:t xml:space="preserve">Graph 1: </w:t>
      </w:r>
    </w:p>
    <w:p w14:paraId="742737A3" w14:textId="46835796" w:rsidR="0033244B" w:rsidRPr="00671A33" w:rsidRDefault="00F356FF" w:rsidP="0033244B">
      <w:pPr>
        <w:keepNext/>
        <w:jc w:val="both"/>
        <w:rPr>
          <w:rFonts w:ascii="Calibri" w:hAnsi="Calibri" w:cs="Calibri"/>
        </w:rPr>
      </w:pPr>
      <w:r w:rsidRPr="00C45704">
        <w:rPr>
          <w:noProof/>
        </w:rPr>
        <w:drawing>
          <wp:inline distT="0" distB="0" distL="0" distR="0" wp14:anchorId="37C3E824" wp14:editId="0D68028B">
            <wp:extent cx="5943600" cy="2108835"/>
            <wp:effectExtent l="0" t="0" r="0" b="5715"/>
            <wp:docPr id="1" name="Picture 1" descr="C:\Users\DraganRoganovic\Desktop\tabela korigovano.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DraganRoganovic\Desktop\tabela korigovano.jpg"/>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5943600" cy="2108835"/>
                    </a:xfrm>
                    <a:prstGeom prst="rect">
                      <a:avLst/>
                    </a:prstGeom>
                    <a:noFill/>
                    <a:ln>
                      <a:noFill/>
                    </a:ln>
                  </pic:spPr>
                </pic:pic>
              </a:graphicData>
            </a:graphic>
          </wp:inline>
        </w:drawing>
      </w:r>
    </w:p>
    <w:p w14:paraId="1F8E5BFB" w14:textId="284AFD1E" w:rsidR="000E32B3" w:rsidRPr="00D719AB" w:rsidRDefault="0033244B" w:rsidP="0033244B">
      <w:pPr>
        <w:pStyle w:val="Caption"/>
        <w:jc w:val="both"/>
        <w:rPr>
          <w:rFonts w:ascii="Calibri" w:hAnsi="Calibri" w:cs="Calibri"/>
          <w:b/>
          <w:bCs/>
          <w:sz w:val="22"/>
          <w:szCs w:val="22"/>
          <w:lang w:val="sr-Latn-CS"/>
        </w:rPr>
      </w:pPr>
      <w:bookmarkStart w:id="54" w:name="_Toc212411360"/>
      <w:r w:rsidRPr="00D719AB">
        <w:rPr>
          <w:rFonts w:ascii="Calibri" w:hAnsi="Calibri" w:cs="Calibri"/>
          <w:b/>
          <w:bCs/>
          <w:sz w:val="22"/>
          <w:szCs w:val="22"/>
        </w:rPr>
        <w:t xml:space="preserve">Figure </w:t>
      </w:r>
      <w:r w:rsidRPr="00D719AB">
        <w:rPr>
          <w:rFonts w:ascii="Calibri" w:hAnsi="Calibri" w:cs="Calibri"/>
          <w:b/>
          <w:bCs/>
          <w:sz w:val="22"/>
          <w:szCs w:val="22"/>
        </w:rPr>
        <w:fldChar w:fldCharType="begin"/>
      </w:r>
      <w:r w:rsidRPr="00D719AB">
        <w:rPr>
          <w:rFonts w:ascii="Calibri" w:hAnsi="Calibri" w:cs="Calibri"/>
          <w:b/>
          <w:bCs/>
          <w:sz w:val="22"/>
          <w:szCs w:val="22"/>
        </w:rPr>
        <w:instrText xml:space="preserve"> SEQ Figure \* ARABIC </w:instrText>
      </w:r>
      <w:r w:rsidRPr="00D719AB">
        <w:rPr>
          <w:rFonts w:ascii="Calibri" w:hAnsi="Calibri" w:cs="Calibri"/>
          <w:b/>
          <w:bCs/>
          <w:sz w:val="22"/>
          <w:szCs w:val="22"/>
        </w:rPr>
        <w:fldChar w:fldCharType="separate"/>
      </w:r>
      <w:r w:rsidR="003D449F" w:rsidRPr="00D719AB">
        <w:rPr>
          <w:rFonts w:ascii="Calibri" w:hAnsi="Calibri" w:cs="Calibri"/>
          <w:b/>
          <w:bCs/>
          <w:noProof/>
          <w:sz w:val="22"/>
          <w:szCs w:val="22"/>
        </w:rPr>
        <w:t>3</w:t>
      </w:r>
      <w:r w:rsidRPr="00D719AB">
        <w:rPr>
          <w:rFonts w:ascii="Calibri" w:hAnsi="Calibri" w:cs="Calibri"/>
          <w:b/>
          <w:bCs/>
          <w:sz w:val="22"/>
          <w:szCs w:val="22"/>
        </w:rPr>
        <w:fldChar w:fldCharType="end"/>
      </w:r>
      <w:r w:rsidR="00F356FF">
        <w:rPr>
          <w:rFonts w:ascii="Calibri" w:hAnsi="Calibri" w:cs="Calibri"/>
          <w:b/>
          <w:bCs/>
          <w:sz w:val="22"/>
          <w:szCs w:val="22"/>
        </w:rPr>
        <w:t xml:space="preserve"> </w:t>
      </w:r>
      <w:r w:rsidRPr="00D719AB">
        <w:rPr>
          <w:rFonts w:ascii="Calibri" w:hAnsi="Calibri" w:cs="Calibri"/>
          <w:b/>
          <w:bCs/>
          <w:sz w:val="22"/>
          <w:szCs w:val="22"/>
        </w:rPr>
        <w:t>National Forest inventory of the Montenegro</w:t>
      </w:r>
      <w:bookmarkEnd w:id="54"/>
    </w:p>
    <w:p w14:paraId="336B7816"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 xml:space="preserve"> </w:t>
      </w:r>
      <w:r w:rsidRPr="00D719AB">
        <w:rPr>
          <w:rFonts w:ascii="Calibri" w:hAnsi="Calibri" w:cs="Calibri"/>
          <w:bCs/>
          <w:noProof/>
        </w:rPr>
        <w:drawing>
          <wp:inline distT="0" distB="0" distL="0" distR="0" wp14:anchorId="2A6A113F" wp14:editId="42245483">
            <wp:extent cx="4991100" cy="285750"/>
            <wp:effectExtent l="0" t="0" r="0" b="0"/>
            <wp:docPr id="1597906826" name="Picture 15979068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4991100" cy="285750"/>
                    </a:xfrm>
                    <a:prstGeom prst="rect">
                      <a:avLst/>
                    </a:prstGeom>
                    <a:noFill/>
                    <a:ln>
                      <a:noFill/>
                    </a:ln>
                  </pic:spPr>
                </pic:pic>
              </a:graphicData>
            </a:graphic>
          </wp:inline>
        </w:drawing>
      </w:r>
    </w:p>
    <w:p w14:paraId="317B4401" w14:textId="61F15D7A" w:rsidR="000E32B3" w:rsidRPr="00D719AB" w:rsidRDefault="000E32B3" w:rsidP="000E32B3">
      <w:pPr>
        <w:jc w:val="both"/>
        <w:rPr>
          <w:rFonts w:ascii="Calibri" w:hAnsi="Calibri" w:cs="Calibri"/>
          <w:bCs/>
          <w:lang w:val="sr-Latn-CS"/>
        </w:rPr>
      </w:pPr>
      <w:r w:rsidRPr="00D719AB">
        <w:rPr>
          <w:rFonts w:ascii="Calibri" w:hAnsi="Calibri" w:cs="Calibri"/>
          <w:b/>
          <w:bCs/>
          <w:lang w:val="sr-Latn-CS"/>
        </w:rPr>
        <w:t>Source:</w:t>
      </w:r>
      <w:r w:rsidRPr="00D719AB">
        <w:rPr>
          <w:rFonts w:ascii="Calibri" w:hAnsi="Calibri" w:cs="Calibri"/>
          <w:bCs/>
          <w:lang w:val="sr-Latn-CS"/>
        </w:rPr>
        <w:t xml:space="preserve"> National For</w:t>
      </w:r>
      <w:r w:rsidR="00F56F8C">
        <w:rPr>
          <w:rFonts w:ascii="Calibri" w:hAnsi="Calibri" w:cs="Calibri"/>
          <w:bCs/>
          <w:lang w:val="sr-Latn-CS"/>
        </w:rPr>
        <w:t>est Inventory of the Montenegro</w:t>
      </w:r>
    </w:p>
    <w:p w14:paraId="60ECA8F6"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Natural regeneration of stands can be assessed as favorable, and seedlings (h &lt; 1.30 m) were recorded on 76,607 ha, and with h over 1.30 m on 102,879 ha. This clearly indicates the possibility of the continuity of natural regeneration as one of the prerequisites for nature-based management.</w:t>
      </w:r>
    </w:p>
    <w:p w14:paraId="721AD3F5" w14:textId="77777777" w:rsidR="000E32B3" w:rsidRPr="00D719AB" w:rsidRDefault="000E32B3" w:rsidP="000E32B3">
      <w:pPr>
        <w:jc w:val="both"/>
        <w:rPr>
          <w:rFonts w:ascii="Calibri" w:hAnsi="Calibri" w:cs="Calibri"/>
          <w:bCs/>
          <w:lang w:val="sr-Latn-CS"/>
        </w:rPr>
      </w:pPr>
    </w:p>
    <w:p w14:paraId="0A42621B"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In Montenegrin forests, the relief and inclination are very pronounced; on a slope of &gt;250, we find 27.9% of the stands, which, in addition to their productive role, also have an anti-erosion protective role. At the same time, such conditions limit the management system (favoring small-area management) and the possibility of using wood for commercial purposes. The land under the forest is dominantlyrendzina (50.7%) and brown soil (42.7%). According to FAO data (2020), 6% of the territory of Montenegro is degraded.</w:t>
      </w:r>
    </w:p>
    <w:p w14:paraId="2FBA6247" w14:textId="77777777" w:rsidR="000E32B3" w:rsidRPr="00D719AB" w:rsidRDefault="000E32B3" w:rsidP="000E32B3">
      <w:pPr>
        <w:jc w:val="both"/>
        <w:rPr>
          <w:rFonts w:ascii="Calibri" w:hAnsi="Calibri" w:cs="Calibri"/>
          <w:bCs/>
          <w:lang w:val="sr-Latn-CS"/>
        </w:rPr>
      </w:pPr>
      <w:r w:rsidRPr="00D719AB">
        <w:rPr>
          <w:rFonts w:ascii="Calibri" w:hAnsi="Calibri" w:cs="Calibri"/>
          <w:bCs/>
          <w:lang w:val="sr-Latn-CS"/>
        </w:rPr>
        <w:t xml:space="preserve">Montenegro is at the intersection of three climate zones: Mediterranean, continental, and mountain. The altitude amplitude is between 100 and 2523 m above sea level, which has conditioned a very pronounced ecological series and diversity of habitats by altitude and a dissected relief by width. The area of </w:t>
      </w:r>
      <w:r w:rsidRPr="00D719AB">
        <w:rPr>
          <w:rFonts w:ascii="Calibri" w:hAnsi="Calibri" w:cs="Calibri"/>
          <w:bCs/>
          <w:lang w:val="sr-Latn-CS"/>
        </w:rPr>
        <w:lastRenderedPageBreak/>
        <w:t xml:space="preserve">uncultivated forest land, which covers almost 10% of the total area of forests and forest land, indicates the extensiveness and uneconomical nature of the previous use (with all caution and the need for a planned relationship to the social demands of the rural population - ecological services (ES) and a significant production potential in relation to an active attitude towards adaptability to climate change. To recall at this point, we emphasize the previously highlighted importance of increasing the area of forests at the global level (the plan is +3% by 2030) to reduce the negative effects of climate change and thereby control the increase in temperature within the limits of +1.5°C (according to the RCP 8.5 scenario). </w:t>
      </w:r>
    </w:p>
    <w:p w14:paraId="1C5907AD" w14:textId="77777777" w:rsidR="000E32B3" w:rsidRPr="00D719AB" w:rsidRDefault="000E32B3" w:rsidP="000E32B3">
      <w:pPr>
        <w:jc w:val="both"/>
        <w:rPr>
          <w:rFonts w:ascii="Calibri" w:hAnsi="Calibri" w:cs="Calibri"/>
          <w:bCs/>
        </w:rPr>
      </w:pPr>
      <w:r w:rsidRPr="00D719AB">
        <w:rPr>
          <w:rFonts w:ascii="Calibri" w:hAnsi="Calibri" w:cs="Calibri"/>
          <w:bCs/>
          <w:lang w:val="sr-Latn-CS"/>
        </w:rPr>
        <w:t>The percentage of participation of even-aged forests should be taken with a suspicion, given the percentage of participation of coppice forests which are almost exclusively even-aged.</w:t>
      </w:r>
    </w:p>
    <w:p w14:paraId="1E882F12" w14:textId="77777777" w:rsidR="000E32B3" w:rsidRPr="00D719AB" w:rsidRDefault="000E32B3" w:rsidP="000E32B3">
      <w:pPr>
        <w:jc w:val="both"/>
        <w:rPr>
          <w:rFonts w:ascii="Calibri" w:hAnsi="Calibri" w:cs="Calibri"/>
          <w:bCs/>
        </w:rPr>
      </w:pPr>
    </w:p>
    <w:p w14:paraId="69829A5B" w14:textId="77777777" w:rsidR="000E32B3" w:rsidRPr="00D719AB" w:rsidRDefault="000E32B3" w:rsidP="00F804EB">
      <w:pPr>
        <w:pStyle w:val="Heading2"/>
        <w:rPr>
          <w:rFonts w:ascii="Calibri" w:hAnsi="Calibri" w:cs="Calibri"/>
          <w:b/>
          <w:bCs/>
          <w:sz w:val="22"/>
          <w:szCs w:val="22"/>
        </w:rPr>
      </w:pPr>
      <w:bookmarkStart w:id="55" w:name="_Toc210898659"/>
      <w:bookmarkStart w:id="56" w:name="_Toc215836456"/>
      <w:r w:rsidRPr="00D719AB">
        <w:rPr>
          <w:rFonts w:ascii="Calibri" w:hAnsi="Calibri" w:cs="Calibri"/>
          <w:b/>
          <w:bCs/>
          <w:sz w:val="22"/>
          <w:szCs w:val="22"/>
        </w:rPr>
        <w:t>4.2. Environmental Baseline and Relevant Potential Issues</w:t>
      </w:r>
      <w:bookmarkEnd w:id="55"/>
      <w:bookmarkEnd w:id="56"/>
    </w:p>
    <w:p w14:paraId="52688693" w14:textId="77777777" w:rsidR="000E32B3" w:rsidRPr="00D719AB" w:rsidRDefault="000E32B3" w:rsidP="000E32B3">
      <w:pPr>
        <w:jc w:val="both"/>
        <w:rPr>
          <w:rFonts w:ascii="Calibri" w:hAnsi="Calibri" w:cs="Calibri"/>
          <w:bCs/>
        </w:rPr>
      </w:pPr>
      <w:r w:rsidRPr="00D719AB">
        <w:rPr>
          <w:rFonts w:ascii="Calibri" w:hAnsi="Calibri" w:cs="Calibri"/>
          <w:bCs/>
        </w:rPr>
        <w:t xml:space="preserve">Environmental issues in Montenegro stem from inadequate management of various aspects of the environment. In urban areas such as Podgorica, </w:t>
      </w:r>
      <w:proofErr w:type="spellStart"/>
      <w:r w:rsidRPr="00D719AB">
        <w:rPr>
          <w:rFonts w:ascii="Calibri" w:hAnsi="Calibri" w:cs="Calibri"/>
          <w:bCs/>
        </w:rPr>
        <w:t>Bijelo</w:t>
      </w:r>
      <w:proofErr w:type="spellEnd"/>
      <w:r w:rsidRPr="00D719AB">
        <w:rPr>
          <w:rFonts w:ascii="Calibri" w:hAnsi="Calibri" w:cs="Calibri"/>
          <w:bCs/>
        </w:rPr>
        <w:t xml:space="preserve"> Polje, </w:t>
      </w:r>
      <w:proofErr w:type="spellStart"/>
      <w:r w:rsidRPr="00D719AB">
        <w:rPr>
          <w:rFonts w:ascii="Calibri" w:hAnsi="Calibri" w:cs="Calibri"/>
          <w:bCs/>
        </w:rPr>
        <w:t>Pljevlja</w:t>
      </w:r>
      <w:proofErr w:type="spellEnd"/>
      <w:r w:rsidRPr="00D719AB">
        <w:rPr>
          <w:rFonts w:ascii="Calibri" w:hAnsi="Calibri" w:cs="Calibri"/>
          <w:bCs/>
        </w:rPr>
        <w:t xml:space="preserve">, and Nikšić, excessive air pollution is present during the autumn and winter months. Waste management remains insufficient, with a significant number of illegal landfills. Water management is also problematic, particularly concerning the pollution of surface waters due to the lack of wastewater treatment facilities for industrial and urban wastewater, which is often </w:t>
      </w:r>
      <w:proofErr w:type="gramStart"/>
      <w:r w:rsidRPr="00D719AB">
        <w:rPr>
          <w:rFonts w:ascii="Calibri" w:hAnsi="Calibri" w:cs="Calibri"/>
          <w:bCs/>
        </w:rPr>
        <w:t>discharged</w:t>
      </w:r>
      <w:proofErr w:type="gramEnd"/>
      <w:r w:rsidRPr="00D719AB">
        <w:rPr>
          <w:rFonts w:ascii="Calibri" w:hAnsi="Calibri" w:cs="Calibri"/>
          <w:bCs/>
        </w:rPr>
        <w:t xml:space="preserve"> partially treated or untreated. Additionally, there is no unified pollutant register covering the entire territory of Montenegro.</w:t>
      </w:r>
    </w:p>
    <w:p w14:paraId="0EFF965D" w14:textId="77777777" w:rsidR="000E32B3" w:rsidRPr="00D719AB" w:rsidRDefault="000E32B3" w:rsidP="000E32B3">
      <w:pPr>
        <w:jc w:val="both"/>
        <w:rPr>
          <w:rFonts w:ascii="Calibri" w:hAnsi="Calibri" w:cs="Calibri"/>
          <w:bCs/>
        </w:rPr>
      </w:pPr>
      <w:r w:rsidRPr="00D719AB">
        <w:rPr>
          <w:rFonts w:ascii="Calibri" w:hAnsi="Calibri" w:cs="Calibri"/>
          <w:bCs/>
        </w:rPr>
        <w:t>Protected areas face challenges due to the absence of management structures. Climate change and extreme weather events represent additional concerns, along with continuous pressure to expand construction areas at the expense of green spaces, especially in coastal and central urban regions, including the capital.</w:t>
      </w:r>
    </w:p>
    <w:p w14:paraId="7E3822E8" w14:textId="77777777" w:rsidR="000E32B3" w:rsidRPr="00D719AB" w:rsidRDefault="000E32B3" w:rsidP="000E32B3">
      <w:pPr>
        <w:jc w:val="both"/>
        <w:rPr>
          <w:rFonts w:ascii="Calibri" w:hAnsi="Calibri" w:cs="Calibri"/>
          <w:bCs/>
        </w:rPr>
      </w:pPr>
      <w:r w:rsidRPr="00D719AB">
        <w:rPr>
          <w:rFonts w:ascii="Calibri" w:hAnsi="Calibri" w:cs="Calibri"/>
          <w:bCs/>
        </w:rPr>
        <w:t>Forests are directly linked to many of these challenges. Covering almost 70% of the national territory, they are a critical buffer against environmental degradation. Poorly managed or degraded forest areas contribute to soil erosion, increased runoff, and sedimentation of water bodies, exacerbating water management problems. Illegal dumping often occurs in forested and peri-urban areas, adding pressure to an already weak waste management system. At the same time, forests offer significant potential to mitigate these pressures: healthy forest ecosystems improve air quality by filtering pollutants, regulate water regimes by protecting springs and reducing erosion, and preserve biodiversity that underpins the functioning of protected areas. Their role is especially relevant in the context of climate change, as forests sequester carbon, reduce the risk of landslides and floods, and help maintain ecological stability in mountainous terrain.</w:t>
      </w:r>
    </w:p>
    <w:p w14:paraId="4AA0162B" w14:textId="77777777" w:rsidR="000E32B3" w:rsidRPr="00D719AB" w:rsidRDefault="003F7674" w:rsidP="003F7674">
      <w:pPr>
        <w:pStyle w:val="Heading3"/>
        <w:rPr>
          <w:rFonts w:ascii="Calibri" w:hAnsi="Calibri" w:cs="Calibri"/>
          <w:b/>
          <w:bCs/>
          <w:sz w:val="22"/>
          <w:szCs w:val="22"/>
        </w:rPr>
      </w:pPr>
      <w:bookmarkStart w:id="57" w:name="_Toc210898660"/>
      <w:bookmarkStart w:id="58" w:name="_Toc215836457"/>
      <w:r w:rsidRPr="00D719AB">
        <w:rPr>
          <w:rFonts w:ascii="Calibri" w:hAnsi="Calibri" w:cs="Calibri"/>
          <w:b/>
          <w:bCs/>
          <w:sz w:val="22"/>
          <w:szCs w:val="22"/>
        </w:rPr>
        <w:t>4</w:t>
      </w:r>
      <w:r w:rsidR="000E32B3" w:rsidRPr="00D719AB">
        <w:rPr>
          <w:rFonts w:ascii="Calibri" w:hAnsi="Calibri" w:cs="Calibri"/>
          <w:b/>
          <w:bCs/>
          <w:sz w:val="22"/>
          <w:szCs w:val="22"/>
        </w:rPr>
        <w:t>.2.1. Air Emissions and Air Quality</w:t>
      </w:r>
      <w:bookmarkEnd w:id="57"/>
      <w:bookmarkEnd w:id="58"/>
    </w:p>
    <w:p w14:paraId="7A7F3B12" w14:textId="77777777" w:rsidR="000E32B3" w:rsidRPr="00D719AB" w:rsidRDefault="000E32B3" w:rsidP="000E32B3">
      <w:pPr>
        <w:jc w:val="both"/>
        <w:rPr>
          <w:rFonts w:ascii="Calibri" w:hAnsi="Calibri" w:cs="Calibri"/>
          <w:bCs/>
        </w:rPr>
      </w:pPr>
      <w:r w:rsidRPr="00D719AB">
        <w:rPr>
          <w:rFonts w:ascii="Calibri" w:hAnsi="Calibri" w:cs="Calibri"/>
          <w:bCs/>
        </w:rPr>
        <w:t>The Regulation on Air Quality Monitoring Methods and Conditions ("Official Gazette of Montenegro," No. 021/11) prescribes the methods for monitoring air quality and data collection, including reference measurement techniques, data quality criteria, assurance, and validation. In accordance with the Regulation on the Establishment of a Network of Air Quality Monitoring Stations ("Official Gazette of Montenegro," No. 044/10 of 30.07.2010, 013/11 of 04.03.2011, 064/18 of 04.10.2018), an optimal territorial coverage for air quality data collection has been established.</w:t>
      </w:r>
    </w:p>
    <w:p w14:paraId="7E0A1E5E" w14:textId="77777777" w:rsidR="000E32B3" w:rsidRPr="00D719AB" w:rsidRDefault="000E32B3" w:rsidP="000E32B3">
      <w:pPr>
        <w:jc w:val="both"/>
        <w:rPr>
          <w:rFonts w:ascii="Calibri" w:hAnsi="Calibri" w:cs="Calibri"/>
          <w:bCs/>
        </w:rPr>
      </w:pPr>
      <w:r w:rsidRPr="00D719AB">
        <w:rPr>
          <w:rFonts w:ascii="Calibri" w:hAnsi="Calibri" w:cs="Calibri"/>
          <w:bCs/>
        </w:rPr>
        <w:lastRenderedPageBreak/>
        <w:t>The designated monitoring stations are representative in terms of station type and their compatibility with other macro- and micro-locations within the same air quality zone. The Environmental Protection Agency continuously publishes real-time air quality data on its website, along with validated monthly air quality reports prepared by the Center for Ecotoxicological Research, which conducts air quality monitoring.</w:t>
      </w:r>
    </w:p>
    <w:p w14:paraId="653BEDAA" w14:textId="77777777" w:rsidR="000E32B3" w:rsidRPr="00D719AB" w:rsidRDefault="000E32B3" w:rsidP="000E32B3">
      <w:pPr>
        <w:jc w:val="both"/>
        <w:rPr>
          <w:rFonts w:ascii="Calibri" w:hAnsi="Calibri" w:cs="Calibri"/>
          <w:bCs/>
        </w:rPr>
      </w:pPr>
      <w:r w:rsidRPr="00D719AB">
        <w:rPr>
          <w:rFonts w:ascii="Calibri" w:hAnsi="Calibri" w:cs="Calibri"/>
          <w:bCs/>
        </w:rPr>
        <w:t xml:space="preserve">Air quality assessments are conducted in accordance with the Regulation on the Determination of Pollutants, Limit Values, and Other Air Quality Standards ("Official Gazette of Montenegro," No. 045/08, 025/12). All data from automatic stationary monitoring stations </w:t>
      </w:r>
      <w:proofErr w:type="gramStart"/>
      <w:r w:rsidRPr="00D719AB">
        <w:rPr>
          <w:rFonts w:ascii="Calibri" w:hAnsi="Calibri" w:cs="Calibri"/>
          <w:bCs/>
        </w:rPr>
        <w:t>are</w:t>
      </w:r>
      <w:proofErr w:type="gramEnd"/>
      <w:r w:rsidRPr="00D719AB">
        <w:rPr>
          <w:rFonts w:ascii="Calibri" w:hAnsi="Calibri" w:cs="Calibri"/>
          <w:bCs/>
        </w:rPr>
        <w:t xml:space="preserve"> publicly available on the website of the Environmental Protection Agency (</w:t>
      </w:r>
      <w:hyperlink r:id="rId23" w:tgtFrame="_new" w:history="1">
        <w:r w:rsidRPr="00D719AB">
          <w:rPr>
            <w:rStyle w:val="Hyperlink"/>
            <w:rFonts w:ascii="Calibri" w:hAnsi="Calibri" w:cs="Calibri"/>
            <w:bCs/>
          </w:rPr>
          <w:t>www.epa.org.me</w:t>
        </w:r>
      </w:hyperlink>
      <w:r w:rsidRPr="00D719AB">
        <w:rPr>
          <w:rFonts w:ascii="Calibri" w:hAnsi="Calibri" w:cs="Calibri"/>
          <w:bCs/>
        </w:rPr>
        <w:t>).</w:t>
      </w:r>
    </w:p>
    <w:p w14:paraId="471973CA" w14:textId="77777777" w:rsidR="000E32B3" w:rsidRPr="00D719AB" w:rsidRDefault="000E32B3" w:rsidP="000E32B3">
      <w:pPr>
        <w:jc w:val="both"/>
        <w:rPr>
          <w:rFonts w:ascii="Calibri" w:hAnsi="Calibri" w:cs="Calibri"/>
          <w:bCs/>
        </w:rPr>
      </w:pPr>
      <w:r w:rsidRPr="00D719AB">
        <w:rPr>
          <w:rFonts w:ascii="Calibri" w:hAnsi="Calibri" w:cs="Calibri"/>
          <w:bCs/>
        </w:rPr>
        <w:t>According to the Regulation on the Establishment of a Network of Air Quality Monitoring Stations, Montenegro's territory is divided into three zones (northern, central, and southern – Table 1). These zones are defined based on a preliminary air quality assessment, considering pollutant concentration thresholds determined from available data and data modeling. The air quality zone boundaries align with the external administrative boundaries of the municipalities within each zone.</w:t>
      </w:r>
    </w:p>
    <w:p w14:paraId="367BEED7" w14:textId="77777777" w:rsidR="00F416B8" w:rsidRPr="00D719AB" w:rsidRDefault="00F416B8" w:rsidP="00F416B8">
      <w:pPr>
        <w:pStyle w:val="Caption"/>
        <w:keepNext/>
        <w:rPr>
          <w:rFonts w:ascii="Calibri" w:hAnsi="Calibri" w:cs="Calibri"/>
          <w:b/>
          <w:bCs/>
          <w:i w:val="0"/>
          <w:iCs w:val="0"/>
          <w:sz w:val="22"/>
          <w:szCs w:val="22"/>
        </w:rPr>
      </w:pPr>
      <w:bookmarkStart w:id="59" w:name="_Toc212411339"/>
      <w:r w:rsidRPr="00D719AB">
        <w:rPr>
          <w:rFonts w:ascii="Calibri" w:hAnsi="Calibri" w:cs="Calibri"/>
          <w:b/>
          <w:bCs/>
          <w:i w:val="0"/>
          <w:iCs w:val="0"/>
          <w:sz w:val="22"/>
          <w:szCs w:val="22"/>
        </w:rPr>
        <w:t xml:space="preserve">Table </w:t>
      </w:r>
      <w:r w:rsidRPr="00D719AB">
        <w:rPr>
          <w:rFonts w:ascii="Calibri" w:hAnsi="Calibri" w:cs="Calibri"/>
          <w:b/>
          <w:bCs/>
          <w:i w:val="0"/>
          <w:iCs w:val="0"/>
          <w:sz w:val="22"/>
          <w:szCs w:val="22"/>
        </w:rPr>
        <w:fldChar w:fldCharType="begin"/>
      </w:r>
      <w:r w:rsidRPr="00D719AB">
        <w:rPr>
          <w:rFonts w:ascii="Calibri" w:hAnsi="Calibri" w:cs="Calibri"/>
          <w:b/>
          <w:bCs/>
          <w:i w:val="0"/>
          <w:iCs w:val="0"/>
          <w:sz w:val="22"/>
          <w:szCs w:val="22"/>
        </w:rPr>
        <w:instrText xml:space="preserve"> SEQ Table \* ARABIC </w:instrText>
      </w:r>
      <w:r w:rsidRPr="00D719AB">
        <w:rPr>
          <w:rFonts w:ascii="Calibri" w:hAnsi="Calibri" w:cs="Calibri"/>
          <w:b/>
          <w:bCs/>
          <w:i w:val="0"/>
          <w:iCs w:val="0"/>
          <w:sz w:val="22"/>
          <w:szCs w:val="22"/>
        </w:rPr>
        <w:fldChar w:fldCharType="separate"/>
      </w:r>
      <w:r w:rsidR="00D92B3C" w:rsidRPr="00D719AB">
        <w:rPr>
          <w:rFonts w:ascii="Calibri" w:hAnsi="Calibri" w:cs="Calibri"/>
          <w:b/>
          <w:bCs/>
          <w:i w:val="0"/>
          <w:iCs w:val="0"/>
          <w:noProof/>
          <w:sz w:val="22"/>
          <w:szCs w:val="22"/>
        </w:rPr>
        <w:t>8</w:t>
      </w:r>
      <w:r w:rsidRPr="00D719AB">
        <w:rPr>
          <w:rFonts w:ascii="Calibri" w:hAnsi="Calibri" w:cs="Calibri"/>
          <w:b/>
          <w:bCs/>
          <w:i w:val="0"/>
          <w:iCs w:val="0"/>
          <w:sz w:val="22"/>
          <w:szCs w:val="22"/>
        </w:rPr>
        <w:fldChar w:fldCharType="end"/>
      </w:r>
      <w:r w:rsidRPr="00D719AB">
        <w:rPr>
          <w:rFonts w:ascii="Calibri" w:hAnsi="Calibri" w:cs="Calibri"/>
          <w:b/>
          <w:bCs/>
          <w:i w:val="0"/>
          <w:iCs w:val="0"/>
          <w:sz w:val="22"/>
          <w:szCs w:val="22"/>
        </w:rPr>
        <w:t xml:space="preserve"> Air Quality Zones</w:t>
      </w:r>
      <w:bookmarkEnd w:id="59"/>
    </w:p>
    <w:tbl>
      <w:tblPr>
        <w:tblStyle w:val="ListTable1Light-Accent1"/>
        <w:tblW w:w="9345" w:type="dxa"/>
        <w:tblLayout w:type="fixed"/>
        <w:tblLook w:val="0400" w:firstRow="0" w:lastRow="0" w:firstColumn="0" w:lastColumn="0" w:noHBand="0" w:noVBand="1"/>
      </w:tblPr>
      <w:tblGrid>
        <w:gridCol w:w="4673"/>
        <w:gridCol w:w="4672"/>
      </w:tblGrid>
      <w:tr w:rsidR="000E32B3" w:rsidRPr="00D719AB" w14:paraId="1AB84A09" w14:textId="77777777">
        <w:trPr>
          <w:cnfStyle w:val="000000100000" w:firstRow="0" w:lastRow="0" w:firstColumn="0" w:lastColumn="0" w:oddVBand="0" w:evenVBand="0" w:oddHBand="1" w:evenHBand="0" w:firstRowFirstColumn="0" w:firstRowLastColumn="0" w:lastRowFirstColumn="0" w:lastRowLastColumn="0"/>
        </w:trPr>
        <w:tc>
          <w:tcPr>
            <w:tcW w:w="4675" w:type="dxa"/>
            <w:hideMark/>
          </w:tcPr>
          <w:p w14:paraId="4B867B82" w14:textId="77777777" w:rsidR="000E32B3" w:rsidRPr="00D719AB" w:rsidRDefault="000E32B3" w:rsidP="000E32B3">
            <w:pPr>
              <w:spacing w:after="160" w:line="259" w:lineRule="auto"/>
              <w:jc w:val="both"/>
              <w:rPr>
                <w:rFonts w:ascii="Calibri" w:hAnsi="Calibri" w:cs="Calibri"/>
                <w:bCs/>
              </w:rPr>
            </w:pPr>
            <w:r w:rsidRPr="00D719AB">
              <w:rPr>
                <w:rFonts w:ascii="Calibri" w:hAnsi="Calibri" w:cs="Calibri"/>
                <w:bCs/>
              </w:rPr>
              <w:t>Air Quality Zone</w:t>
            </w:r>
          </w:p>
        </w:tc>
        <w:tc>
          <w:tcPr>
            <w:tcW w:w="4675" w:type="dxa"/>
            <w:hideMark/>
          </w:tcPr>
          <w:p w14:paraId="013CF60F" w14:textId="77777777" w:rsidR="000E32B3" w:rsidRPr="00D719AB" w:rsidRDefault="000E32B3" w:rsidP="000E32B3">
            <w:pPr>
              <w:spacing w:after="160" w:line="259" w:lineRule="auto"/>
              <w:jc w:val="both"/>
              <w:rPr>
                <w:rFonts w:ascii="Calibri" w:hAnsi="Calibri" w:cs="Calibri"/>
                <w:bCs/>
              </w:rPr>
            </w:pPr>
            <w:r w:rsidRPr="00D719AB">
              <w:rPr>
                <w:rFonts w:ascii="Calibri" w:hAnsi="Calibri" w:cs="Calibri"/>
                <w:bCs/>
              </w:rPr>
              <w:t xml:space="preserve">Municipalities within the zone </w:t>
            </w:r>
          </w:p>
        </w:tc>
      </w:tr>
      <w:tr w:rsidR="000E32B3" w:rsidRPr="00D719AB" w14:paraId="7CA361B8" w14:textId="77777777">
        <w:tc>
          <w:tcPr>
            <w:tcW w:w="4675" w:type="dxa"/>
            <w:hideMark/>
          </w:tcPr>
          <w:p w14:paraId="2AFCF1AC" w14:textId="77777777" w:rsidR="000E32B3" w:rsidRPr="00D719AB" w:rsidRDefault="000E32B3" w:rsidP="000E32B3">
            <w:pPr>
              <w:spacing w:after="160" w:line="259" w:lineRule="auto"/>
              <w:jc w:val="both"/>
              <w:rPr>
                <w:rFonts w:ascii="Calibri" w:hAnsi="Calibri" w:cs="Calibri"/>
                <w:bCs/>
              </w:rPr>
            </w:pPr>
            <w:r w:rsidRPr="00D719AB">
              <w:rPr>
                <w:rFonts w:ascii="Calibri" w:hAnsi="Calibri" w:cs="Calibri"/>
                <w:bCs/>
              </w:rPr>
              <w:t xml:space="preserve">Northern Air Quality Zone </w:t>
            </w:r>
          </w:p>
        </w:tc>
        <w:tc>
          <w:tcPr>
            <w:tcW w:w="4675" w:type="dxa"/>
            <w:hideMark/>
          </w:tcPr>
          <w:p w14:paraId="44D00D84" w14:textId="77777777" w:rsidR="000E32B3" w:rsidRPr="00D719AB" w:rsidRDefault="000E32B3" w:rsidP="000E32B3">
            <w:pPr>
              <w:spacing w:after="160" w:line="259" w:lineRule="auto"/>
              <w:jc w:val="both"/>
              <w:rPr>
                <w:rFonts w:ascii="Calibri" w:hAnsi="Calibri" w:cs="Calibri"/>
                <w:bCs/>
              </w:rPr>
            </w:pPr>
            <w:proofErr w:type="spellStart"/>
            <w:r w:rsidRPr="00D719AB">
              <w:rPr>
                <w:rFonts w:ascii="Calibri" w:hAnsi="Calibri" w:cs="Calibri"/>
                <w:bCs/>
              </w:rPr>
              <w:t>Andrijevica</w:t>
            </w:r>
            <w:proofErr w:type="spellEnd"/>
            <w:r w:rsidRPr="00D719AB">
              <w:rPr>
                <w:rFonts w:ascii="Calibri" w:hAnsi="Calibri" w:cs="Calibri"/>
                <w:bCs/>
              </w:rPr>
              <w:t xml:space="preserve">, </w:t>
            </w:r>
            <w:proofErr w:type="spellStart"/>
            <w:r w:rsidRPr="00D719AB">
              <w:rPr>
                <w:rFonts w:ascii="Calibri" w:hAnsi="Calibri" w:cs="Calibri"/>
                <w:bCs/>
              </w:rPr>
              <w:t>Berane</w:t>
            </w:r>
            <w:proofErr w:type="spellEnd"/>
            <w:r w:rsidRPr="00D719AB">
              <w:rPr>
                <w:rFonts w:ascii="Calibri" w:hAnsi="Calibri" w:cs="Calibri"/>
                <w:bCs/>
              </w:rPr>
              <w:t xml:space="preserve">, </w:t>
            </w:r>
            <w:proofErr w:type="spellStart"/>
            <w:r w:rsidRPr="00D719AB">
              <w:rPr>
                <w:rFonts w:ascii="Calibri" w:hAnsi="Calibri" w:cs="Calibri"/>
                <w:bCs/>
              </w:rPr>
              <w:t>Bijelo</w:t>
            </w:r>
            <w:proofErr w:type="spellEnd"/>
            <w:r w:rsidRPr="00D719AB">
              <w:rPr>
                <w:rFonts w:ascii="Calibri" w:hAnsi="Calibri" w:cs="Calibri"/>
                <w:bCs/>
              </w:rPr>
              <w:t xml:space="preserve"> Polje, </w:t>
            </w:r>
            <w:proofErr w:type="spellStart"/>
            <w:r w:rsidRPr="00D719AB">
              <w:rPr>
                <w:rFonts w:ascii="Calibri" w:hAnsi="Calibri" w:cs="Calibri"/>
                <w:bCs/>
              </w:rPr>
              <w:t>Gusinje</w:t>
            </w:r>
            <w:proofErr w:type="spellEnd"/>
            <w:r w:rsidRPr="00D719AB">
              <w:rPr>
                <w:rFonts w:ascii="Calibri" w:hAnsi="Calibri" w:cs="Calibri"/>
                <w:bCs/>
              </w:rPr>
              <w:t xml:space="preserve">, </w:t>
            </w:r>
            <w:proofErr w:type="spellStart"/>
            <w:r w:rsidRPr="00D719AB">
              <w:rPr>
                <w:rFonts w:ascii="Calibri" w:hAnsi="Calibri" w:cs="Calibri"/>
                <w:bCs/>
              </w:rPr>
              <w:t>Pljevlja</w:t>
            </w:r>
            <w:proofErr w:type="spellEnd"/>
            <w:r w:rsidRPr="00D719AB">
              <w:rPr>
                <w:rFonts w:ascii="Calibri" w:hAnsi="Calibri" w:cs="Calibri"/>
                <w:bCs/>
              </w:rPr>
              <w:t xml:space="preserve">, </w:t>
            </w:r>
            <w:proofErr w:type="spellStart"/>
            <w:r w:rsidRPr="00D719AB">
              <w:rPr>
                <w:rFonts w:ascii="Calibri" w:hAnsi="Calibri" w:cs="Calibri"/>
                <w:bCs/>
              </w:rPr>
              <w:t>Kolašin</w:t>
            </w:r>
            <w:proofErr w:type="spellEnd"/>
            <w:r w:rsidRPr="00D719AB">
              <w:rPr>
                <w:rFonts w:ascii="Calibri" w:hAnsi="Calibri" w:cs="Calibri"/>
                <w:bCs/>
              </w:rPr>
              <w:t xml:space="preserve">, </w:t>
            </w:r>
            <w:proofErr w:type="spellStart"/>
            <w:r w:rsidRPr="00D719AB">
              <w:rPr>
                <w:rFonts w:ascii="Calibri" w:hAnsi="Calibri" w:cs="Calibri"/>
                <w:bCs/>
              </w:rPr>
              <w:t>Mojkovac</w:t>
            </w:r>
            <w:proofErr w:type="spellEnd"/>
            <w:r w:rsidRPr="00D719AB">
              <w:rPr>
                <w:rFonts w:ascii="Calibri" w:hAnsi="Calibri" w:cs="Calibri"/>
                <w:bCs/>
              </w:rPr>
              <w:t xml:space="preserve">, </w:t>
            </w:r>
            <w:proofErr w:type="spellStart"/>
            <w:r w:rsidRPr="00D719AB">
              <w:rPr>
                <w:rFonts w:ascii="Calibri" w:hAnsi="Calibri" w:cs="Calibri"/>
                <w:bCs/>
              </w:rPr>
              <w:t>Petnjica</w:t>
            </w:r>
            <w:proofErr w:type="spellEnd"/>
            <w:r w:rsidRPr="00D719AB">
              <w:rPr>
                <w:rFonts w:ascii="Calibri" w:hAnsi="Calibri" w:cs="Calibri"/>
                <w:bCs/>
              </w:rPr>
              <w:t xml:space="preserve">, Plav, </w:t>
            </w:r>
            <w:proofErr w:type="spellStart"/>
            <w:r w:rsidRPr="00D719AB">
              <w:rPr>
                <w:rFonts w:ascii="Calibri" w:hAnsi="Calibri" w:cs="Calibri"/>
                <w:bCs/>
              </w:rPr>
              <w:t>Plužine</w:t>
            </w:r>
            <w:proofErr w:type="spellEnd"/>
            <w:r w:rsidRPr="00D719AB">
              <w:rPr>
                <w:rFonts w:ascii="Calibri" w:hAnsi="Calibri" w:cs="Calibri"/>
                <w:bCs/>
              </w:rPr>
              <w:t xml:space="preserve">, </w:t>
            </w:r>
            <w:proofErr w:type="spellStart"/>
            <w:r w:rsidRPr="00D719AB">
              <w:rPr>
                <w:rFonts w:ascii="Calibri" w:hAnsi="Calibri" w:cs="Calibri"/>
                <w:bCs/>
              </w:rPr>
              <w:t>Rožaje</w:t>
            </w:r>
            <w:proofErr w:type="spellEnd"/>
            <w:r w:rsidRPr="00D719AB">
              <w:rPr>
                <w:rFonts w:ascii="Calibri" w:hAnsi="Calibri" w:cs="Calibri"/>
                <w:bCs/>
              </w:rPr>
              <w:t xml:space="preserve">, </w:t>
            </w:r>
            <w:proofErr w:type="spellStart"/>
            <w:r w:rsidRPr="00D719AB">
              <w:rPr>
                <w:rFonts w:ascii="Calibri" w:hAnsi="Calibri" w:cs="Calibri"/>
                <w:bCs/>
              </w:rPr>
              <w:t>Šavnik</w:t>
            </w:r>
            <w:proofErr w:type="spellEnd"/>
            <w:r w:rsidRPr="00D719AB">
              <w:rPr>
                <w:rFonts w:ascii="Calibri" w:hAnsi="Calibri" w:cs="Calibri"/>
                <w:bCs/>
              </w:rPr>
              <w:t xml:space="preserve"> i </w:t>
            </w:r>
            <w:proofErr w:type="spellStart"/>
            <w:r w:rsidRPr="00D719AB">
              <w:rPr>
                <w:rFonts w:ascii="Calibri" w:hAnsi="Calibri" w:cs="Calibri"/>
                <w:bCs/>
              </w:rPr>
              <w:t>Žabljak</w:t>
            </w:r>
            <w:proofErr w:type="spellEnd"/>
          </w:p>
        </w:tc>
      </w:tr>
      <w:tr w:rsidR="000E32B3" w:rsidRPr="00D719AB" w14:paraId="74C14A41" w14:textId="77777777">
        <w:trPr>
          <w:cnfStyle w:val="000000100000" w:firstRow="0" w:lastRow="0" w:firstColumn="0" w:lastColumn="0" w:oddVBand="0" w:evenVBand="0" w:oddHBand="1" w:evenHBand="0" w:firstRowFirstColumn="0" w:firstRowLastColumn="0" w:lastRowFirstColumn="0" w:lastRowLastColumn="0"/>
        </w:trPr>
        <w:tc>
          <w:tcPr>
            <w:tcW w:w="4675" w:type="dxa"/>
          </w:tcPr>
          <w:p w14:paraId="22E8D36C" w14:textId="77777777" w:rsidR="000E32B3" w:rsidRPr="00D719AB" w:rsidRDefault="000E32B3" w:rsidP="000E32B3">
            <w:pPr>
              <w:spacing w:after="160" w:line="259" w:lineRule="auto"/>
              <w:jc w:val="both"/>
              <w:rPr>
                <w:rFonts w:ascii="Calibri" w:hAnsi="Calibri" w:cs="Calibri"/>
                <w:bCs/>
              </w:rPr>
            </w:pPr>
            <w:r w:rsidRPr="00D719AB">
              <w:rPr>
                <w:rFonts w:ascii="Calibri" w:hAnsi="Calibri" w:cs="Calibri"/>
                <w:bCs/>
              </w:rPr>
              <w:t xml:space="preserve">Central Air Quality Zone </w:t>
            </w:r>
          </w:p>
          <w:p w14:paraId="59038836" w14:textId="77777777" w:rsidR="000E32B3" w:rsidRPr="00D719AB" w:rsidRDefault="000E32B3" w:rsidP="000E32B3">
            <w:pPr>
              <w:spacing w:after="160" w:line="259" w:lineRule="auto"/>
              <w:jc w:val="both"/>
              <w:rPr>
                <w:rFonts w:ascii="Calibri" w:hAnsi="Calibri" w:cs="Calibri"/>
                <w:bCs/>
                <w:vanish/>
              </w:rPr>
            </w:pPr>
          </w:p>
          <w:tbl>
            <w:tblPr>
              <w:tblW w:w="0" w:type="auto"/>
              <w:tblCellSpacing w:w="15" w:type="dxa"/>
              <w:tblLayout w:type="fixed"/>
              <w:tblLook w:val="04A0" w:firstRow="1" w:lastRow="0" w:firstColumn="1" w:lastColumn="0" w:noHBand="0" w:noVBand="1"/>
            </w:tblPr>
            <w:tblGrid>
              <w:gridCol w:w="480"/>
            </w:tblGrid>
            <w:tr w:rsidR="000E32B3" w:rsidRPr="00D719AB" w14:paraId="0590C4F7" w14:textId="77777777">
              <w:trPr>
                <w:trHeight w:val="35"/>
                <w:tblCellSpacing w:w="15" w:type="dxa"/>
                <w:hidden/>
              </w:trPr>
              <w:tc>
                <w:tcPr>
                  <w:tcW w:w="420" w:type="dxa"/>
                  <w:tcMar>
                    <w:top w:w="15" w:type="dxa"/>
                    <w:left w:w="15" w:type="dxa"/>
                    <w:bottom w:w="15" w:type="dxa"/>
                    <w:right w:w="15" w:type="dxa"/>
                  </w:tcMar>
                  <w:vAlign w:val="center"/>
                  <w:hideMark/>
                </w:tcPr>
                <w:p w14:paraId="778D5F5F" w14:textId="77777777" w:rsidR="000E32B3" w:rsidRPr="00D719AB" w:rsidRDefault="000E32B3" w:rsidP="000E32B3">
                  <w:pPr>
                    <w:jc w:val="both"/>
                    <w:rPr>
                      <w:rFonts w:ascii="Calibri" w:hAnsi="Calibri" w:cs="Calibri"/>
                      <w:bCs/>
                      <w:vanish/>
                    </w:rPr>
                  </w:pPr>
                </w:p>
              </w:tc>
            </w:tr>
          </w:tbl>
          <w:p w14:paraId="1DE0D82D" w14:textId="77777777" w:rsidR="000E32B3" w:rsidRPr="00D719AB" w:rsidRDefault="000E32B3" w:rsidP="000E32B3">
            <w:pPr>
              <w:spacing w:after="160" w:line="259" w:lineRule="auto"/>
              <w:jc w:val="both"/>
              <w:rPr>
                <w:rFonts w:ascii="Calibri" w:hAnsi="Calibri" w:cs="Calibri"/>
                <w:bCs/>
              </w:rPr>
            </w:pPr>
          </w:p>
        </w:tc>
        <w:tc>
          <w:tcPr>
            <w:tcW w:w="4675" w:type="dxa"/>
            <w:hideMark/>
          </w:tcPr>
          <w:p w14:paraId="55D202C6" w14:textId="77777777" w:rsidR="000E32B3" w:rsidRPr="00D719AB" w:rsidRDefault="000E32B3" w:rsidP="000E32B3">
            <w:pPr>
              <w:spacing w:after="160" w:line="259" w:lineRule="auto"/>
              <w:jc w:val="both"/>
              <w:rPr>
                <w:rFonts w:ascii="Calibri" w:hAnsi="Calibri" w:cs="Calibri"/>
                <w:bCs/>
                <w:lang w:val="it-IT"/>
              </w:rPr>
            </w:pPr>
            <w:r w:rsidRPr="00D719AB">
              <w:rPr>
                <w:rFonts w:ascii="Calibri" w:hAnsi="Calibri" w:cs="Calibri"/>
                <w:bCs/>
                <w:lang w:val="it-IT"/>
              </w:rPr>
              <w:t>Podgorica, Nikšić, Danilovgrad i Cetinje</w:t>
            </w:r>
          </w:p>
        </w:tc>
      </w:tr>
      <w:tr w:rsidR="000E32B3" w:rsidRPr="00D719AB" w14:paraId="30E5FE94" w14:textId="77777777">
        <w:tc>
          <w:tcPr>
            <w:tcW w:w="4675" w:type="dxa"/>
            <w:hideMark/>
          </w:tcPr>
          <w:p w14:paraId="364AA822" w14:textId="77777777" w:rsidR="000E32B3" w:rsidRPr="00D719AB" w:rsidRDefault="000E32B3" w:rsidP="000E32B3">
            <w:pPr>
              <w:spacing w:after="160" w:line="259" w:lineRule="auto"/>
              <w:jc w:val="both"/>
              <w:rPr>
                <w:rFonts w:ascii="Calibri" w:hAnsi="Calibri" w:cs="Calibri"/>
                <w:bCs/>
              </w:rPr>
            </w:pPr>
            <w:r w:rsidRPr="00D719AB">
              <w:rPr>
                <w:rFonts w:ascii="Calibri" w:hAnsi="Calibri" w:cs="Calibri"/>
                <w:bCs/>
                <w:lang w:val="it-IT"/>
              </w:rPr>
              <w:t xml:space="preserve"> </w:t>
            </w:r>
            <w:r w:rsidRPr="00D719AB">
              <w:rPr>
                <w:rFonts w:ascii="Calibri" w:hAnsi="Calibri" w:cs="Calibri"/>
                <w:bCs/>
              </w:rPr>
              <w:t>Southern Air Quality Zone</w:t>
            </w:r>
          </w:p>
        </w:tc>
        <w:tc>
          <w:tcPr>
            <w:tcW w:w="4675" w:type="dxa"/>
            <w:hideMark/>
          </w:tcPr>
          <w:p w14:paraId="6920F864" w14:textId="77777777" w:rsidR="000E32B3" w:rsidRPr="00D719AB" w:rsidRDefault="000E32B3" w:rsidP="000E32B3">
            <w:pPr>
              <w:spacing w:after="160" w:line="259" w:lineRule="auto"/>
              <w:jc w:val="both"/>
              <w:rPr>
                <w:rFonts w:ascii="Calibri" w:hAnsi="Calibri" w:cs="Calibri"/>
                <w:bCs/>
              </w:rPr>
            </w:pPr>
            <w:r w:rsidRPr="00D719AB">
              <w:rPr>
                <w:rFonts w:ascii="Calibri" w:hAnsi="Calibri" w:cs="Calibri"/>
                <w:bCs/>
              </w:rPr>
              <w:t>Bar, Budva, Kotor, Tivat, Ulcinj i Herceg Novi</w:t>
            </w:r>
          </w:p>
        </w:tc>
      </w:tr>
    </w:tbl>
    <w:p w14:paraId="02643CFA" w14:textId="77777777" w:rsidR="000E32B3" w:rsidRPr="00D719AB" w:rsidRDefault="000E32B3" w:rsidP="000E32B3">
      <w:pPr>
        <w:jc w:val="both"/>
        <w:rPr>
          <w:rFonts w:ascii="Calibri" w:hAnsi="Calibri" w:cs="Calibri"/>
          <w:b/>
          <w:bCs/>
          <w:i/>
        </w:rPr>
      </w:pPr>
      <w:r w:rsidRPr="00D719AB">
        <w:rPr>
          <w:rFonts w:ascii="Calibri" w:hAnsi="Calibri" w:cs="Calibri"/>
          <w:b/>
          <w:bCs/>
          <w:i/>
        </w:rPr>
        <w:t xml:space="preserve">Sources: </w:t>
      </w:r>
    </w:p>
    <w:p w14:paraId="5A83E1B1" w14:textId="77777777" w:rsidR="000E32B3" w:rsidRPr="00D719AB" w:rsidRDefault="000E32B3" w:rsidP="000E32B3">
      <w:pPr>
        <w:jc w:val="both"/>
        <w:rPr>
          <w:rFonts w:ascii="Calibri" w:hAnsi="Calibri" w:cs="Calibri"/>
          <w:bCs/>
        </w:rPr>
      </w:pPr>
      <w:r w:rsidRPr="00D719AB">
        <w:rPr>
          <w:rFonts w:ascii="Calibri" w:hAnsi="Calibri" w:cs="Calibri"/>
          <w:bCs/>
        </w:rPr>
        <w:t>During 2023, air quality improvement was recorded in the Northern and Central zones compared to 2021 and 2022. In the Southern zone, air quality remained very good throughout the monitoring period, with occasional and rare exceedances of the average daily concentration of PM10 particles. High air pollution in the Northern and Central zones is observed from October to April, primarily due to suspended particles (PM10 and PM2.5), mainly from the combustion of solid fuels (wood and coal) used for heating. Frequent temperature inversions prevent emissions dispersion, causing pollutants from fossil fuel combustion, traffic emissions, and similar sources to accumulate near the ground, leading to high pollutant concentrations.</w:t>
      </w:r>
    </w:p>
    <w:p w14:paraId="107616DA" w14:textId="77777777" w:rsidR="000E32B3" w:rsidRPr="00D719AB" w:rsidRDefault="000E32B3" w:rsidP="000E32B3">
      <w:pPr>
        <w:jc w:val="both"/>
        <w:rPr>
          <w:rFonts w:ascii="Calibri" w:hAnsi="Calibri" w:cs="Calibri"/>
          <w:bCs/>
        </w:rPr>
      </w:pPr>
      <w:r w:rsidRPr="00D719AB">
        <w:rPr>
          <w:rFonts w:ascii="Calibri" w:hAnsi="Calibri" w:cs="Calibri"/>
          <w:bCs/>
        </w:rPr>
        <w:t xml:space="preserve">The highest concentrations of these particles, exceeding prescribed health protection levels, were recorded in </w:t>
      </w:r>
      <w:proofErr w:type="spellStart"/>
      <w:r w:rsidRPr="00D719AB">
        <w:rPr>
          <w:rFonts w:ascii="Calibri" w:hAnsi="Calibri" w:cs="Calibri"/>
          <w:bCs/>
        </w:rPr>
        <w:t>Pljevlja</w:t>
      </w:r>
      <w:proofErr w:type="spellEnd"/>
      <w:r w:rsidRPr="00D719AB">
        <w:rPr>
          <w:rFonts w:ascii="Calibri" w:hAnsi="Calibri" w:cs="Calibri"/>
          <w:bCs/>
        </w:rPr>
        <w:t xml:space="preserve"> and </w:t>
      </w:r>
      <w:proofErr w:type="spellStart"/>
      <w:r w:rsidRPr="00D719AB">
        <w:rPr>
          <w:rFonts w:ascii="Calibri" w:hAnsi="Calibri" w:cs="Calibri"/>
          <w:bCs/>
        </w:rPr>
        <w:t>Bijelo</w:t>
      </w:r>
      <w:proofErr w:type="spellEnd"/>
      <w:r w:rsidRPr="00D719AB">
        <w:rPr>
          <w:rFonts w:ascii="Calibri" w:hAnsi="Calibri" w:cs="Calibri"/>
          <w:bCs/>
        </w:rPr>
        <w:t xml:space="preserve"> Polje, as well as significant levels in Podgorica and Nikšić. The Northern zone recorded the highest number of days exceeding the PM10 daily limit in </w:t>
      </w:r>
      <w:proofErr w:type="spellStart"/>
      <w:r w:rsidRPr="00D719AB">
        <w:rPr>
          <w:rFonts w:ascii="Calibri" w:hAnsi="Calibri" w:cs="Calibri"/>
          <w:bCs/>
        </w:rPr>
        <w:t>Pljevlja</w:t>
      </w:r>
      <w:proofErr w:type="spellEnd"/>
      <w:r w:rsidRPr="00D719AB">
        <w:rPr>
          <w:rFonts w:ascii="Calibri" w:hAnsi="Calibri" w:cs="Calibri"/>
          <w:bCs/>
        </w:rPr>
        <w:t xml:space="preserve"> (89 days), while in the Central zone, the highest exceedances were recorded at the Podgorica3 roundabout station in </w:t>
      </w:r>
      <w:proofErr w:type="spellStart"/>
      <w:r w:rsidRPr="00D719AB">
        <w:rPr>
          <w:rFonts w:ascii="Calibri" w:hAnsi="Calibri" w:cs="Calibri"/>
          <w:bCs/>
        </w:rPr>
        <w:t>Zabjelo</w:t>
      </w:r>
      <w:proofErr w:type="spellEnd"/>
      <w:r w:rsidRPr="00D719AB">
        <w:rPr>
          <w:rFonts w:ascii="Calibri" w:hAnsi="Calibri" w:cs="Calibri"/>
          <w:bCs/>
        </w:rPr>
        <w:t xml:space="preserve"> (65 days). Pollution from benzo(a)pyrene, a byproduct of fossil fuel combustion (heating, industry, and traffic), was evident in urban areas, particularly in </w:t>
      </w:r>
      <w:proofErr w:type="spellStart"/>
      <w:r w:rsidRPr="00D719AB">
        <w:rPr>
          <w:rFonts w:ascii="Calibri" w:hAnsi="Calibri" w:cs="Calibri"/>
          <w:bCs/>
        </w:rPr>
        <w:t>Pljevlja</w:t>
      </w:r>
      <w:proofErr w:type="spellEnd"/>
      <w:r w:rsidRPr="00D719AB">
        <w:rPr>
          <w:rFonts w:ascii="Calibri" w:hAnsi="Calibri" w:cs="Calibri"/>
          <w:bCs/>
        </w:rPr>
        <w:t xml:space="preserve">, Nikšić, Podgorica, and </w:t>
      </w:r>
      <w:proofErr w:type="spellStart"/>
      <w:r w:rsidRPr="00D719AB">
        <w:rPr>
          <w:rFonts w:ascii="Calibri" w:hAnsi="Calibri" w:cs="Calibri"/>
          <w:bCs/>
        </w:rPr>
        <w:t>Bijelo</w:t>
      </w:r>
      <w:proofErr w:type="spellEnd"/>
      <w:r w:rsidRPr="00D719AB">
        <w:rPr>
          <w:rFonts w:ascii="Calibri" w:hAnsi="Calibri" w:cs="Calibri"/>
          <w:bCs/>
        </w:rPr>
        <w:t xml:space="preserve"> Polje, where measurements confirmed elevated concentrations during the heating season. The highest concentration of this pollutant in 2023 was recorded in </w:t>
      </w:r>
      <w:proofErr w:type="spellStart"/>
      <w:r w:rsidRPr="00D719AB">
        <w:rPr>
          <w:rFonts w:ascii="Calibri" w:hAnsi="Calibri" w:cs="Calibri"/>
          <w:bCs/>
        </w:rPr>
        <w:t>Pljevlja</w:t>
      </w:r>
      <w:proofErr w:type="spellEnd"/>
      <w:r w:rsidRPr="00D719AB">
        <w:rPr>
          <w:rFonts w:ascii="Calibri" w:hAnsi="Calibri" w:cs="Calibri"/>
          <w:bCs/>
        </w:rPr>
        <w:t>.</w:t>
      </w:r>
    </w:p>
    <w:p w14:paraId="1D57619E" w14:textId="77777777" w:rsidR="000E32B3" w:rsidRPr="00D719AB" w:rsidRDefault="000E32B3" w:rsidP="000E32B3">
      <w:pPr>
        <w:jc w:val="both"/>
        <w:rPr>
          <w:rFonts w:ascii="Calibri" w:hAnsi="Calibri" w:cs="Calibri"/>
          <w:bCs/>
        </w:rPr>
      </w:pPr>
      <w:r w:rsidRPr="00D719AB">
        <w:rPr>
          <w:rFonts w:ascii="Calibri" w:hAnsi="Calibri" w:cs="Calibri"/>
          <w:bCs/>
        </w:rPr>
        <w:lastRenderedPageBreak/>
        <w:t xml:space="preserve">The air quality improvement concerning PM particles is attributed to measures improving energy efficiency, particularly in </w:t>
      </w:r>
      <w:proofErr w:type="spellStart"/>
      <w:r w:rsidRPr="00D719AB">
        <w:rPr>
          <w:rFonts w:ascii="Calibri" w:hAnsi="Calibri" w:cs="Calibri"/>
          <w:bCs/>
        </w:rPr>
        <w:t>Pljevlja</w:t>
      </w:r>
      <w:proofErr w:type="spellEnd"/>
      <w:r w:rsidRPr="00D719AB">
        <w:rPr>
          <w:rFonts w:ascii="Calibri" w:hAnsi="Calibri" w:cs="Calibri"/>
          <w:bCs/>
        </w:rPr>
        <w:t xml:space="preserve">, where many individual boiler rooms switched from coal to pellet fuel. Meteorological conditions in 2023 also contributed to reduced demand for solid fuel heating, cumulatively improving air quality. To sustain this trend, it is essential to intensify planned measures and complete the planned heating system infrastructure in </w:t>
      </w:r>
      <w:proofErr w:type="spellStart"/>
      <w:r w:rsidRPr="00D719AB">
        <w:rPr>
          <w:rFonts w:ascii="Calibri" w:hAnsi="Calibri" w:cs="Calibri"/>
          <w:bCs/>
        </w:rPr>
        <w:t>Pljevlja</w:t>
      </w:r>
      <w:proofErr w:type="spellEnd"/>
      <w:r w:rsidRPr="00D719AB">
        <w:rPr>
          <w:rFonts w:ascii="Calibri" w:hAnsi="Calibri" w:cs="Calibri"/>
          <w:bCs/>
        </w:rPr>
        <w:t>, which would significantly reduce urban emissions.</w:t>
      </w:r>
    </w:p>
    <w:p w14:paraId="3C48BB9F" w14:textId="77777777" w:rsidR="000E32B3" w:rsidRPr="00D719AB" w:rsidRDefault="000E32B3" w:rsidP="000E32B3">
      <w:pPr>
        <w:jc w:val="both"/>
        <w:rPr>
          <w:rFonts w:ascii="Calibri" w:hAnsi="Calibri" w:cs="Calibri"/>
          <w:bCs/>
        </w:rPr>
      </w:pPr>
      <w:r w:rsidRPr="00D719AB">
        <w:rPr>
          <w:rFonts w:ascii="Calibri" w:hAnsi="Calibri" w:cs="Calibri"/>
          <w:bCs/>
        </w:rPr>
        <w:t>Forests play an important role in air quality. Acting as natural filters, they capture particulate matter and absorb atmospheric pollutants, while at the same time functioning as carbon sinks by sequestering CO₂ and releasing oxygen. Dense forests in mountainous areas help to stabilize local microclimates and reduce the spread of pollutants from lower-lying urban and industrial zones. Forest belts in peri-urban areas provide additional protection against traffic-related emissions and noise, contributing to healthier living conditions. However, the predominance of coppice and degraded stands reduces the full potential of forests to provide these ecosystem services, pointing to the need for active management and restoration.</w:t>
      </w:r>
    </w:p>
    <w:p w14:paraId="4D5298B4" w14:textId="77777777" w:rsidR="000E32B3" w:rsidRPr="00D719AB" w:rsidRDefault="000E32B3" w:rsidP="003F7674">
      <w:pPr>
        <w:pStyle w:val="Heading2"/>
        <w:rPr>
          <w:rFonts w:ascii="Calibri" w:hAnsi="Calibri" w:cs="Calibri"/>
          <w:b/>
          <w:bCs/>
          <w:sz w:val="22"/>
          <w:szCs w:val="22"/>
        </w:rPr>
      </w:pPr>
      <w:bookmarkStart w:id="60" w:name="_Toc210898661"/>
      <w:bookmarkStart w:id="61" w:name="_Toc215836458"/>
      <w:r w:rsidRPr="00D719AB">
        <w:rPr>
          <w:rFonts w:ascii="Calibri" w:hAnsi="Calibri" w:cs="Calibri"/>
          <w:b/>
          <w:bCs/>
          <w:sz w:val="22"/>
          <w:szCs w:val="22"/>
        </w:rPr>
        <w:t>4.2.2 Water Quality</w:t>
      </w:r>
      <w:bookmarkEnd w:id="60"/>
      <w:bookmarkEnd w:id="61"/>
    </w:p>
    <w:p w14:paraId="74B91857" w14:textId="77777777" w:rsidR="000E32B3" w:rsidRPr="00D719AB" w:rsidRDefault="000E32B3" w:rsidP="000E32B3">
      <w:pPr>
        <w:jc w:val="both"/>
        <w:rPr>
          <w:rFonts w:ascii="Calibri" w:hAnsi="Calibri" w:cs="Calibri"/>
          <w:bCs/>
        </w:rPr>
      </w:pPr>
      <w:r w:rsidRPr="00D719AB">
        <w:rPr>
          <w:rFonts w:ascii="Calibri" w:hAnsi="Calibri" w:cs="Calibri"/>
          <w:b/>
          <w:bCs/>
        </w:rPr>
        <w:t>Surface Water Quality</w:t>
      </w:r>
      <w:r w:rsidRPr="00D719AB">
        <w:rPr>
          <w:rFonts w:ascii="Calibri" w:hAnsi="Calibri" w:cs="Calibri"/>
          <w:bCs/>
        </w:rPr>
        <w:t xml:space="preserve"> – In 2023, the surface water quality monitoring network included 20 watercourses with 27 locations, four natural lakes with seven locations, one artificial lake with one location, and five mixed water bodies with five locations. Based on analyses of general </w:t>
      </w:r>
      <w:proofErr w:type="spellStart"/>
      <w:r w:rsidRPr="00D719AB">
        <w:rPr>
          <w:rFonts w:ascii="Calibri" w:hAnsi="Calibri" w:cs="Calibri"/>
          <w:bCs/>
        </w:rPr>
        <w:t>physico</w:t>
      </w:r>
      <w:proofErr w:type="spellEnd"/>
      <w:r w:rsidRPr="00D719AB">
        <w:rPr>
          <w:rFonts w:ascii="Calibri" w:hAnsi="Calibri" w:cs="Calibri"/>
          <w:bCs/>
        </w:rPr>
        <w:t xml:space="preserve">-chemical parameters, priority and specific pollutants, phytoplankton, </w:t>
      </w:r>
      <w:proofErr w:type="spellStart"/>
      <w:r w:rsidRPr="00D719AB">
        <w:rPr>
          <w:rFonts w:ascii="Calibri" w:hAnsi="Calibri" w:cs="Calibri"/>
          <w:bCs/>
        </w:rPr>
        <w:t>phytobenthos</w:t>
      </w:r>
      <w:proofErr w:type="spellEnd"/>
      <w:r w:rsidRPr="00D719AB">
        <w:rPr>
          <w:rFonts w:ascii="Calibri" w:hAnsi="Calibri" w:cs="Calibri"/>
          <w:bCs/>
        </w:rPr>
        <w:t xml:space="preserve">, macrophytes, and </w:t>
      </w:r>
      <w:proofErr w:type="spellStart"/>
      <w:r w:rsidRPr="00D719AB">
        <w:rPr>
          <w:rFonts w:ascii="Calibri" w:hAnsi="Calibri" w:cs="Calibri"/>
          <w:bCs/>
        </w:rPr>
        <w:t>macrozoobenthos</w:t>
      </w:r>
      <w:proofErr w:type="spellEnd"/>
      <w:r w:rsidRPr="00D719AB">
        <w:rPr>
          <w:rFonts w:ascii="Calibri" w:hAnsi="Calibri" w:cs="Calibri"/>
          <w:bCs/>
        </w:rPr>
        <w:t>:</w:t>
      </w:r>
    </w:p>
    <w:p w14:paraId="7BE7B178" w14:textId="77777777" w:rsidR="000E32B3" w:rsidRPr="00D719AB" w:rsidRDefault="000E32B3" w:rsidP="00A96F70">
      <w:pPr>
        <w:numPr>
          <w:ilvl w:val="0"/>
          <w:numId w:val="121"/>
        </w:numPr>
        <w:jc w:val="both"/>
        <w:rPr>
          <w:rFonts w:ascii="Calibri" w:hAnsi="Calibri" w:cs="Calibri"/>
          <w:bCs/>
        </w:rPr>
      </w:pPr>
      <w:r w:rsidRPr="00D719AB">
        <w:rPr>
          <w:rFonts w:ascii="Calibri" w:hAnsi="Calibri" w:cs="Calibri"/>
          <w:bCs/>
        </w:rPr>
        <w:t>Of 27 examined river locations, only four (14.8%) were classified as having good status (</w:t>
      </w:r>
      <w:proofErr w:type="spellStart"/>
      <w:r w:rsidRPr="00D719AB">
        <w:rPr>
          <w:rFonts w:ascii="Calibri" w:hAnsi="Calibri" w:cs="Calibri"/>
          <w:bCs/>
        </w:rPr>
        <w:t>Ibar</w:t>
      </w:r>
      <w:proofErr w:type="spellEnd"/>
      <w:r w:rsidRPr="00D719AB">
        <w:rPr>
          <w:rFonts w:ascii="Calibri" w:hAnsi="Calibri" w:cs="Calibri"/>
          <w:bCs/>
        </w:rPr>
        <w:t xml:space="preserve">-above </w:t>
      </w:r>
      <w:proofErr w:type="spellStart"/>
      <w:r w:rsidRPr="00D719AB">
        <w:rPr>
          <w:rFonts w:ascii="Calibri" w:hAnsi="Calibri" w:cs="Calibri"/>
          <w:bCs/>
        </w:rPr>
        <w:t>Rožaje</w:t>
      </w:r>
      <w:proofErr w:type="spellEnd"/>
      <w:r w:rsidRPr="00D719AB">
        <w:rPr>
          <w:rFonts w:ascii="Calibri" w:hAnsi="Calibri" w:cs="Calibri"/>
          <w:bCs/>
        </w:rPr>
        <w:t xml:space="preserve">; </w:t>
      </w:r>
      <w:proofErr w:type="spellStart"/>
      <w:r w:rsidRPr="00D719AB">
        <w:rPr>
          <w:rFonts w:ascii="Calibri" w:hAnsi="Calibri" w:cs="Calibri"/>
          <w:bCs/>
        </w:rPr>
        <w:t>Vrbnica</w:t>
      </w:r>
      <w:proofErr w:type="spellEnd"/>
      <w:r w:rsidRPr="00D719AB">
        <w:rPr>
          <w:rFonts w:ascii="Calibri" w:hAnsi="Calibri" w:cs="Calibri"/>
          <w:bCs/>
        </w:rPr>
        <w:t xml:space="preserve">-below the camp; Tara-below </w:t>
      </w:r>
      <w:proofErr w:type="spellStart"/>
      <w:r w:rsidRPr="00D719AB">
        <w:rPr>
          <w:rFonts w:ascii="Calibri" w:hAnsi="Calibri" w:cs="Calibri"/>
          <w:bCs/>
        </w:rPr>
        <w:t>Mojkovac</w:t>
      </w:r>
      <w:proofErr w:type="spellEnd"/>
      <w:r w:rsidRPr="00D719AB">
        <w:rPr>
          <w:rFonts w:ascii="Calibri" w:hAnsi="Calibri" w:cs="Calibri"/>
          <w:bCs/>
        </w:rPr>
        <w:t>; Tara-</w:t>
      </w:r>
      <w:proofErr w:type="spellStart"/>
      <w:r w:rsidRPr="00D719AB">
        <w:rPr>
          <w:rFonts w:ascii="Calibri" w:hAnsi="Calibri" w:cs="Calibri"/>
          <w:bCs/>
        </w:rPr>
        <w:t>Šćepan</w:t>
      </w:r>
      <w:proofErr w:type="spellEnd"/>
      <w:r w:rsidRPr="00D719AB">
        <w:rPr>
          <w:rFonts w:ascii="Calibri" w:hAnsi="Calibri" w:cs="Calibri"/>
          <w:bCs/>
        </w:rPr>
        <w:t xml:space="preserve"> Polje).</w:t>
      </w:r>
    </w:p>
    <w:p w14:paraId="02905025" w14:textId="77777777" w:rsidR="000E32B3" w:rsidRPr="00D719AB" w:rsidRDefault="000E32B3" w:rsidP="00A96F70">
      <w:pPr>
        <w:numPr>
          <w:ilvl w:val="0"/>
          <w:numId w:val="121"/>
        </w:numPr>
        <w:jc w:val="both"/>
        <w:rPr>
          <w:rFonts w:ascii="Calibri" w:hAnsi="Calibri" w:cs="Calibri"/>
          <w:bCs/>
        </w:rPr>
      </w:pPr>
      <w:r w:rsidRPr="00D719AB">
        <w:rPr>
          <w:rFonts w:ascii="Calibri" w:hAnsi="Calibri" w:cs="Calibri"/>
          <w:bCs/>
        </w:rPr>
        <w:t>Twelve locations (44.4%) had moderate status.</w:t>
      </w:r>
    </w:p>
    <w:p w14:paraId="755F3F2E" w14:textId="77777777" w:rsidR="000E32B3" w:rsidRPr="00D719AB" w:rsidRDefault="000E32B3" w:rsidP="00A96F70">
      <w:pPr>
        <w:numPr>
          <w:ilvl w:val="0"/>
          <w:numId w:val="121"/>
        </w:numPr>
        <w:jc w:val="both"/>
        <w:rPr>
          <w:rFonts w:ascii="Calibri" w:hAnsi="Calibri" w:cs="Calibri"/>
          <w:bCs/>
        </w:rPr>
      </w:pPr>
      <w:r w:rsidRPr="00D719AB">
        <w:rPr>
          <w:rFonts w:ascii="Calibri" w:hAnsi="Calibri" w:cs="Calibri"/>
          <w:bCs/>
        </w:rPr>
        <w:t>Nine locations (33.3%) had poor status.</w:t>
      </w:r>
    </w:p>
    <w:p w14:paraId="6207BA34" w14:textId="77777777" w:rsidR="000E32B3" w:rsidRPr="00D719AB" w:rsidRDefault="000E32B3" w:rsidP="00A96F70">
      <w:pPr>
        <w:numPr>
          <w:ilvl w:val="0"/>
          <w:numId w:val="121"/>
        </w:numPr>
        <w:jc w:val="both"/>
        <w:rPr>
          <w:rFonts w:ascii="Calibri" w:hAnsi="Calibri" w:cs="Calibri"/>
          <w:bCs/>
        </w:rPr>
      </w:pPr>
      <w:r w:rsidRPr="00D719AB">
        <w:rPr>
          <w:rFonts w:ascii="Calibri" w:hAnsi="Calibri" w:cs="Calibri"/>
          <w:bCs/>
        </w:rPr>
        <w:t xml:space="preserve">Two locations (7.4%) had very poor status (Bojana, </w:t>
      </w:r>
      <w:proofErr w:type="spellStart"/>
      <w:r w:rsidRPr="00D719AB">
        <w:rPr>
          <w:rFonts w:ascii="Calibri" w:hAnsi="Calibri" w:cs="Calibri"/>
          <w:bCs/>
        </w:rPr>
        <w:t>Fraskanjel</w:t>
      </w:r>
      <w:proofErr w:type="spellEnd"/>
      <w:r w:rsidRPr="00D719AB">
        <w:rPr>
          <w:rFonts w:ascii="Calibri" w:hAnsi="Calibri" w:cs="Calibri"/>
          <w:bCs/>
        </w:rPr>
        <w:t xml:space="preserve">; </w:t>
      </w:r>
      <w:proofErr w:type="spellStart"/>
      <w:r w:rsidRPr="00D719AB">
        <w:rPr>
          <w:rFonts w:ascii="Calibri" w:hAnsi="Calibri" w:cs="Calibri"/>
          <w:bCs/>
        </w:rPr>
        <w:t>Crmnica</w:t>
      </w:r>
      <w:proofErr w:type="spellEnd"/>
      <w:r w:rsidRPr="00D719AB">
        <w:rPr>
          <w:rFonts w:ascii="Calibri" w:hAnsi="Calibri" w:cs="Calibri"/>
          <w:bCs/>
        </w:rPr>
        <w:t>, above Bojana estuary).</w:t>
      </w:r>
    </w:p>
    <w:p w14:paraId="5D7F3C6C" w14:textId="77777777" w:rsidR="000E32B3" w:rsidRPr="00D719AB" w:rsidRDefault="000E32B3" w:rsidP="000E32B3">
      <w:pPr>
        <w:jc w:val="both"/>
        <w:rPr>
          <w:rFonts w:ascii="Calibri" w:hAnsi="Calibri" w:cs="Calibri"/>
          <w:bCs/>
        </w:rPr>
      </w:pPr>
      <w:r w:rsidRPr="00D719AB">
        <w:rPr>
          <w:rFonts w:ascii="Calibri" w:hAnsi="Calibri" w:cs="Calibri"/>
          <w:bCs/>
        </w:rPr>
        <w:t>For four natural lakes, none met satisfactory overall water quality standards:</w:t>
      </w:r>
    </w:p>
    <w:p w14:paraId="753DEBC6" w14:textId="77777777" w:rsidR="000E32B3" w:rsidRPr="00D719AB" w:rsidRDefault="000E32B3" w:rsidP="00A96F70">
      <w:pPr>
        <w:numPr>
          <w:ilvl w:val="0"/>
          <w:numId w:val="122"/>
        </w:numPr>
        <w:jc w:val="both"/>
        <w:rPr>
          <w:rFonts w:ascii="Calibri" w:hAnsi="Calibri" w:cs="Calibri"/>
          <w:bCs/>
        </w:rPr>
      </w:pPr>
      <w:r w:rsidRPr="00D719AB">
        <w:rPr>
          <w:rFonts w:ascii="Calibri" w:hAnsi="Calibri" w:cs="Calibri"/>
          <w:bCs/>
        </w:rPr>
        <w:t>Five locations (71.4%) had moderate status.</w:t>
      </w:r>
    </w:p>
    <w:p w14:paraId="638B0463" w14:textId="77777777" w:rsidR="000E32B3" w:rsidRPr="00D719AB" w:rsidRDefault="000E32B3" w:rsidP="00A96F70">
      <w:pPr>
        <w:numPr>
          <w:ilvl w:val="0"/>
          <w:numId w:val="122"/>
        </w:numPr>
        <w:jc w:val="both"/>
        <w:rPr>
          <w:rFonts w:ascii="Calibri" w:hAnsi="Calibri" w:cs="Calibri"/>
          <w:bCs/>
        </w:rPr>
      </w:pPr>
      <w:r w:rsidRPr="00D719AB">
        <w:rPr>
          <w:rFonts w:ascii="Calibri" w:hAnsi="Calibri" w:cs="Calibri"/>
          <w:bCs/>
        </w:rPr>
        <w:t>One location (14.3%) had moderately poor status.</w:t>
      </w:r>
    </w:p>
    <w:p w14:paraId="673434BC" w14:textId="77777777" w:rsidR="000E32B3" w:rsidRPr="00D719AB" w:rsidRDefault="000E32B3" w:rsidP="00A96F70">
      <w:pPr>
        <w:numPr>
          <w:ilvl w:val="0"/>
          <w:numId w:val="122"/>
        </w:numPr>
        <w:jc w:val="both"/>
        <w:rPr>
          <w:rFonts w:ascii="Calibri" w:hAnsi="Calibri" w:cs="Calibri"/>
          <w:bCs/>
        </w:rPr>
      </w:pPr>
      <w:r w:rsidRPr="00D719AB">
        <w:rPr>
          <w:rFonts w:ascii="Calibri" w:hAnsi="Calibri" w:cs="Calibri"/>
          <w:bCs/>
        </w:rPr>
        <w:t>One location (14.3%) had very poor status (</w:t>
      </w:r>
      <w:proofErr w:type="spellStart"/>
      <w:r w:rsidRPr="00D719AB">
        <w:rPr>
          <w:rFonts w:ascii="Calibri" w:hAnsi="Calibri" w:cs="Calibri"/>
          <w:bCs/>
        </w:rPr>
        <w:t>Skadar</w:t>
      </w:r>
      <w:proofErr w:type="spellEnd"/>
      <w:r w:rsidRPr="00D719AB">
        <w:rPr>
          <w:rFonts w:ascii="Calibri" w:hAnsi="Calibri" w:cs="Calibri"/>
          <w:bCs/>
        </w:rPr>
        <w:t xml:space="preserve"> Lake - Kamenik).</w:t>
      </w:r>
    </w:p>
    <w:p w14:paraId="58D80A47" w14:textId="77777777" w:rsidR="000E32B3" w:rsidRPr="00D719AB" w:rsidRDefault="000E32B3" w:rsidP="000E32B3">
      <w:pPr>
        <w:jc w:val="both"/>
        <w:rPr>
          <w:rFonts w:ascii="Calibri" w:hAnsi="Calibri" w:cs="Calibri"/>
          <w:bCs/>
        </w:rPr>
      </w:pPr>
      <w:r w:rsidRPr="00D719AB">
        <w:rPr>
          <w:rFonts w:ascii="Calibri" w:hAnsi="Calibri" w:cs="Calibri"/>
          <w:bCs/>
        </w:rPr>
        <w:t xml:space="preserve">The artificial lake (Piva Lake - </w:t>
      </w:r>
      <w:proofErr w:type="spellStart"/>
      <w:r w:rsidRPr="00D719AB">
        <w:rPr>
          <w:rFonts w:ascii="Calibri" w:hAnsi="Calibri" w:cs="Calibri"/>
          <w:bCs/>
        </w:rPr>
        <w:t>Plužine</w:t>
      </w:r>
      <w:proofErr w:type="spellEnd"/>
      <w:r w:rsidRPr="00D719AB">
        <w:rPr>
          <w:rFonts w:ascii="Calibri" w:hAnsi="Calibri" w:cs="Calibri"/>
          <w:bCs/>
        </w:rPr>
        <w:t>) had a moderately poor water quality status. Among five mixed water bodies (river estuaries), two had good status (40.0%), while three had moderate status (60.0%).</w:t>
      </w:r>
    </w:p>
    <w:p w14:paraId="730F3AE7" w14:textId="77777777" w:rsidR="000E32B3" w:rsidRPr="00D719AB" w:rsidRDefault="000E32B3" w:rsidP="000E32B3">
      <w:pPr>
        <w:jc w:val="both"/>
        <w:rPr>
          <w:rFonts w:ascii="Calibri" w:hAnsi="Calibri" w:cs="Calibri"/>
          <w:b/>
          <w:bCs/>
        </w:rPr>
      </w:pPr>
    </w:p>
    <w:p w14:paraId="2A53AC73" w14:textId="77777777" w:rsidR="000E32B3" w:rsidRPr="00D719AB" w:rsidRDefault="000E32B3" w:rsidP="000E32B3">
      <w:pPr>
        <w:jc w:val="both"/>
        <w:rPr>
          <w:rFonts w:ascii="Calibri" w:hAnsi="Calibri" w:cs="Calibri"/>
          <w:bCs/>
        </w:rPr>
      </w:pPr>
      <w:r w:rsidRPr="00D719AB">
        <w:rPr>
          <w:rFonts w:ascii="Calibri" w:hAnsi="Calibri" w:cs="Calibri"/>
          <w:b/>
          <w:bCs/>
        </w:rPr>
        <w:t>Groundwater Quality</w:t>
      </w:r>
      <w:r w:rsidRPr="00D719AB">
        <w:rPr>
          <w:rFonts w:ascii="Calibri" w:hAnsi="Calibri" w:cs="Calibri"/>
          <w:bCs/>
        </w:rPr>
        <w:t xml:space="preserve"> – Of 32 monitored locations (23 new boreholes, three dug wells, and six aquifers/springs), good status was recorded at 19 locations, while 13 had poor status. Nitrate levels ranged from 8.50–50.09 mg NO₃⁻/l, with one well (</w:t>
      </w:r>
      <w:proofErr w:type="spellStart"/>
      <w:r w:rsidRPr="00D719AB">
        <w:rPr>
          <w:rFonts w:ascii="Calibri" w:hAnsi="Calibri" w:cs="Calibri"/>
          <w:bCs/>
        </w:rPr>
        <w:t>Vranj</w:t>
      </w:r>
      <w:proofErr w:type="spellEnd"/>
      <w:r w:rsidRPr="00D719AB">
        <w:rPr>
          <w:rFonts w:ascii="Calibri" w:hAnsi="Calibri" w:cs="Calibri"/>
          <w:bCs/>
        </w:rPr>
        <w:t xml:space="preserve">) exceeding the 50 mg NO₃⁻/l threshold. Increased phosphate levels were recorded at </w:t>
      </w:r>
      <w:proofErr w:type="spellStart"/>
      <w:r w:rsidRPr="00D719AB">
        <w:rPr>
          <w:rFonts w:ascii="Calibri" w:hAnsi="Calibri" w:cs="Calibri"/>
          <w:bCs/>
        </w:rPr>
        <w:t>Vranj</w:t>
      </w:r>
      <w:proofErr w:type="spellEnd"/>
      <w:r w:rsidRPr="00D719AB">
        <w:rPr>
          <w:rFonts w:ascii="Calibri" w:hAnsi="Calibri" w:cs="Calibri"/>
          <w:bCs/>
        </w:rPr>
        <w:t xml:space="preserve"> and </w:t>
      </w:r>
      <w:proofErr w:type="spellStart"/>
      <w:r w:rsidRPr="00D719AB">
        <w:rPr>
          <w:rFonts w:ascii="Calibri" w:hAnsi="Calibri" w:cs="Calibri"/>
          <w:bCs/>
        </w:rPr>
        <w:t>Drešaj</w:t>
      </w:r>
      <w:proofErr w:type="spellEnd"/>
      <w:r w:rsidRPr="00D719AB">
        <w:rPr>
          <w:rFonts w:ascii="Calibri" w:hAnsi="Calibri" w:cs="Calibri"/>
          <w:bCs/>
        </w:rPr>
        <w:t xml:space="preserve"> wells, along with elevated K and Na concentrations, indicating the influence of synthetic fertilizers. Pollution sources affecting groundwater quality include wastewater from settlements and industries, agricultural runoff, improper solid and liquid waste disposal, deforestation, and human and animal activities.</w:t>
      </w:r>
    </w:p>
    <w:p w14:paraId="670B8D6B" w14:textId="77777777" w:rsidR="000E32B3" w:rsidRPr="00D719AB" w:rsidRDefault="000E32B3" w:rsidP="000E32B3">
      <w:pPr>
        <w:jc w:val="both"/>
        <w:rPr>
          <w:rFonts w:ascii="Calibri" w:hAnsi="Calibri" w:cs="Calibri"/>
          <w:bCs/>
        </w:rPr>
      </w:pPr>
      <w:r w:rsidRPr="00D719AB">
        <w:rPr>
          <w:rFonts w:ascii="Calibri" w:hAnsi="Calibri" w:cs="Calibri"/>
          <w:b/>
          <w:bCs/>
        </w:rPr>
        <w:lastRenderedPageBreak/>
        <w:t>Drinking Water Quality</w:t>
      </w:r>
      <w:r w:rsidRPr="00D719AB">
        <w:rPr>
          <w:rFonts w:ascii="Calibri" w:hAnsi="Calibri" w:cs="Calibri"/>
          <w:bCs/>
        </w:rPr>
        <w:t xml:space="preserve"> – In 2023, a total of 28,095 drinking water samples were tested from municipal water supplies and public facilities, including 14,280 microbiological and 13,815 physicochemical analyses. Of all tested samples, 9.03% were non-compliant with drinking water standards.</w:t>
      </w:r>
    </w:p>
    <w:p w14:paraId="413D3350" w14:textId="77777777" w:rsidR="000E32B3" w:rsidRPr="00D719AB" w:rsidRDefault="000E32B3" w:rsidP="000E32B3">
      <w:pPr>
        <w:jc w:val="both"/>
        <w:rPr>
          <w:rFonts w:ascii="Calibri" w:hAnsi="Calibri" w:cs="Calibri"/>
          <w:bCs/>
        </w:rPr>
      </w:pPr>
      <w:r w:rsidRPr="00D719AB">
        <w:rPr>
          <w:rFonts w:ascii="Calibri" w:hAnsi="Calibri" w:cs="Calibri"/>
          <w:bCs/>
        </w:rPr>
        <w:t>Forests are an essential factor for water quality protection in Montenegro. With more than 27% of forest stands located on slopes steeper than 25°, forests reduce erosion and sediment transport into rivers and lakes, thereby preserving surface water quality. They also act as natural regulators of hydrological cycles, supporting groundwater recharge and stabilizing flow regimes in rivers. Healthy forest ecosystems protect springs and aquifers from contamination, particularly in karst regions that are vulnerable to pollution. Conversely, deforestation or poor forest management accelerates erosion, increases nutrient runoff (nitrates and phosphates), and reduces the capacity of soils to filter pollutants, directly impacting both groundwater and surface waters. Sustainable management and restoration of degraded forests are therefore directly linked to maintaining and improving the country’s water quality.</w:t>
      </w:r>
    </w:p>
    <w:p w14:paraId="63E65E0D" w14:textId="77777777" w:rsidR="000E32B3" w:rsidRPr="00D719AB" w:rsidRDefault="000E32B3" w:rsidP="003F7674">
      <w:pPr>
        <w:pStyle w:val="Heading3"/>
        <w:rPr>
          <w:rFonts w:ascii="Calibri" w:hAnsi="Calibri" w:cs="Calibri"/>
          <w:b/>
          <w:bCs/>
          <w:sz w:val="22"/>
          <w:szCs w:val="22"/>
        </w:rPr>
      </w:pPr>
      <w:bookmarkStart w:id="62" w:name="_Toc210898662"/>
      <w:bookmarkStart w:id="63" w:name="_Toc215836459"/>
      <w:r w:rsidRPr="00D719AB">
        <w:rPr>
          <w:rFonts w:ascii="Calibri" w:hAnsi="Calibri" w:cs="Calibri"/>
          <w:b/>
          <w:bCs/>
          <w:sz w:val="22"/>
          <w:szCs w:val="22"/>
        </w:rPr>
        <w:t>4.2.3 Waste Management</w:t>
      </w:r>
      <w:bookmarkEnd w:id="62"/>
      <w:bookmarkEnd w:id="63"/>
    </w:p>
    <w:p w14:paraId="17B2F855" w14:textId="77777777" w:rsidR="000E32B3" w:rsidRPr="00D719AB" w:rsidRDefault="000E32B3" w:rsidP="000E32B3">
      <w:pPr>
        <w:jc w:val="both"/>
        <w:rPr>
          <w:rFonts w:ascii="Calibri" w:hAnsi="Calibri" w:cs="Calibri"/>
          <w:bCs/>
        </w:rPr>
      </w:pPr>
      <w:r w:rsidRPr="00D719AB">
        <w:rPr>
          <w:rFonts w:ascii="Calibri" w:hAnsi="Calibri" w:cs="Calibri"/>
          <w:bCs/>
        </w:rPr>
        <w:t>As a candidate for EU membership, Montenegro is obligated to establish a modern and integrated waste management system, which is one of the priorities in the EU accession process. This entails harmonization with EU waste management legislation, promoting waste prevention and reduction, source separation, the development of recycling processes, and the transition to a circular economy. Proper waste management, including waste minimization, particularly of non-recyclable waste, collection and recycling, increased reuse, energy recovery, and proper disposal of residual waste, is an integral part of sustainable development, ensuring minimal environmental risk.</w:t>
      </w:r>
    </w:p>
    <w:p w14:paraId="47EDA607" w14:textId="77777777" w:rsidR="000E32B3" w:rsidRPr="00D719AB" w:rsidRDefault="000E32B3" w:rsidP="000E32B3">
      <w:pPr>
        <w:jc w:val="both"/>
        <w:rPr>
          <w:rFonts w:ascii="Calibri" w:hAnsi="Calibri" w:cs="Calibri"/>
          <w:bCs/>
        </w:rPr>
      </w:pPr>
      <w:r w:rsidRPr="00D719AB">
        <w:rPr>
          <w:rFonts w:ascii="Calibri" w:hAnsi="Calibri" w:cs="Calibri"/>
          <w:bCs/>
        </w:rPr>
        <w:t>The principles in line with EU directives include the "polluter pays" principle, where the waste owner bears the costs of waste management measures and remediation of any environmental damage caused; the proximity principle, ensuring that waste treatment occurs as close as possible to its place of origin; the establishment of a waste information system; an increase in the population covered by municipal waste collection systems; the establishment of standards and capacities for waste treatment; waste reduction, reuse, and recycling; and raising societal awareness of waste management issues.</w:t>
      </w:r>
      <w:r w:rsidRPr="00D719AB">
        <w:rPr>
          <w:rFonts w:ascii="Calibri" w:hAnsi="Calibri" w:cs="Calibri"/>
          <w:bCs/>
        </w:rPr>
        <w:br/>
        <w:t>(In Sweden, less than 1% of untreated waste ends up in landfills, with over 35 facilities generating electricity from waste).</w:t>
      </w:r>
    </w:p>
    <w:p w14:paraId="03072985" w14:textId="77777777" w:rsidR="000E32B3" w:rsidRPr="00D719AB" w:rsidRDefault="000E32B3" w:rsidP="000E32B3">
      <w:pPr>
        <w:jc w:val="both"/>
        <w:rPr>
          <w:rFonts w:ascii="Calibri" w:hAnsi="Calibri" w:cs="Calibri"/>
          <w:bCs/>
        </w:rPr>
      </w:pPr>
      <w:r w:rsidRPr="00D719AB">
        <w:rPr>
          <w:rFonts w:ascii="Calibri" w:hAnsi="Calibri" w:cs="Calibri"/>
          <w:bCs/>
        </w:rPr>
        <w:t>Montenegro’s planned development requires waste management through more efficient resource use and waste reduction.</w:t>
      </w:r>
    </w:p>
    <w:p w14:paraId="44D09807" w14:textId="77777777" w:rsidR="000E32B3" w:rsidRPr="00D719AB" w:rsidRDefault="000E32B3" w:rsidP="000E32B3">
      <w:pPr>
        <w:jc w:val="both"/>
        <w:rPr>
          <w:rFonts w:ascii="Calibri" w:hAnsi="Calibri" w:cs="Calibri"/>
          <w:bCs/>
        </w:rPr>
      </w:pPr>
      <w:r w:rsidRPr="00D719AB">
        <w:rPr>
          <w:rFonts w:ascii="Calibri" w:hAnsi="Calibri" w:cs="Calibri"/>
          <w:bCs/>
        </w:rPr>
        <w:t>Forests and forestry are indirectly linked to waste management through the potential use of wood residues, biomass, and logging by-products as renewable energy sources, which can reduce the pressure on landfills and contribute to the circular economy. Illegal waste disposal often occurs in forested and peri-urban areas, undermining both ecosystem services and landscape values. Sustainable forest management can provide cleaner streams of raw material for energy recovery, composting, and recycling, while simultaneously protecting forest ecosystems from pollution. Raising awareness on proper disposal and valorization of forest biomass strengthens both the waste management system and environmental protection overall.</w:t>
      </w:r>
    </w:p>
    <w:p w14:paraId="11650DAE" w14:textId="77777777" w:rsidR="000E32B3" w:rsidRPr="00D719AB" w:rsidRDefault="000E32B3" w:rsidP="00760A36">
      <w:pPr>
        <w:pStyle w:val="Heading3"/>
        <w:rPr>
          <w:rFonts w:ascii="Calibri" w:hAnsi="Calibri" w:cs="Calibri"/>
          <w:b/>
          <w:bCs/>
          <w:sz w:val="22"/>
          <w:szCs w:val="22"/>
        </w:rPr>
      </w:pPr>
      <w:bookmarkStart w:id="64" w:name="_Toc215836460"/>
      <w:r w:rsidRPr="00D719AB">
        <w:rPr>
          <w:rFonts w:ascii="Calibri" w:hAnsi="Calibri" w:cs="Calibri"/>
          <w:b/>
          <w:bCs/>
          <w:sz w:val="22"/>
          <w:szCs w:val="22"/>
        </w:rPr>
        <w:lastRenderedPageBreak/>
        <w:t>4.2.4 Noise</w:t>
      </w:r>
      <w:bookmarkEnd w:id="64"/>
    </w:p>
    <w:p w14:paraId="6CCA7B1D" w14:textId="77777777" w:rsidR="000E32B3" w:rsidRPr="00D719AB" w:rsidRDefault="000E32B3" w:rsidP="000E32B3">
      <w:pPr>
        <w:jc w:val="both"/>
        <w:rPr>
          <w:rFonts w:ascii="Calibri" w:hAnsi="Calibri" w:cs="Calibri"/>
          <w:bCs/>
        </w:rPr>
      </w:pPr>
      <w:r w:rsidRPr="00D719AB">
        <w:rPr>
          <w:rFonts w:ascii="Calibri" w:hAnsi="Calibri" w:cs="Calibri"/>
          <w:bCs/>
        </w:rPr>
        <w:t xml:space="preserve">Environmental noise monitoring in Montenegro was conducted in accordance with the 2023 Environmental Noise Monitoring Program. The program covered 15 measurement sites across 14 municipalities, including Podgorica, Nikšić, </w:t>
      </w:r>
      <w:proofErr w:type="spellStart"/>
      <w:r w:rsidRPr="00D719AB">
        <w:rPr>
          <w:rFonts w:ascii="Calibri" w:hAnsi="Calibri" w:cs="Calibri"/>
          <w:bCs/>
        </w:rPr>
        <w:t>Žabljak</w:t>
      </w:r>
      <w:proofErr w:type="spellEnd"/>
      <w:r w:rsidRPr="00D719AB">
        <w:rPr>
          <w:rFonts w:ascii="Calibri" w:hAnsi="Calibri" w:cs="Calibri"/>
          <w:bCs/>
        </w:rPr>
        <w:t xml:space="preserve">, </w:t>
      </w:r>
      <w:proofErr w:type="spellStart"/>
      <w:r w:rsidRPr="00D719AB">
        <w:rPr>
          <w:rFonts w:ascii="Calibri" w:hAnsi="Calibri" w:cs="Calibri"/>
          <w:bCs/>
        </w:rPr>
        <w:t>Petrovac</w:t>
      </w:r>
      <w:proofErr w:type="spellEnd"/>
      <w:r w:rsidRPr="00D719AB">
        <w:rPr>
          <w:rFonts w:ascii="Calibri" w:hAnsi="Calibri" w:cs="Calibri"/>
          <w:bCs/>
        </w:rPr>
        <w:t xml:space="preserve">, Budva, Kotor, Ulcinj, </w:t>
      </w:r>
      <w:proofErr w:type="spellStart"/>
      <w:r w:rsidRPr="00D719AB">
        <w:rPr>
          <w:rFonts w:ascii="Calibri" w:hAnsi="Calibri" w:cs="Calibri"/>
          <w:bCs/>
        </w:rPr>
        <w:t>Kolašin</w:t>
      </w:r>
      <w:proofErr w:type="spellEnd"/>
      <w:r w:rsidRPr="00D719AB">
        <w:rPr>
          <w:rFonts w:ascii="Calibri" w:hAnsi="Calibri" w:cs="Calibri"/>
          <w:bCs/>
        </w:rPr>
        <w:t xml:space="preserve">, </w:t>
      </w:r>
      <w:proofErr w:type="spellStart"/>
      <w:r w:rsidRPr="00D719AB">
        <w:rPr>
          <w:rFonts w:ascii="Calibri" w:hAnsi="Calibri" w:cs="Calibri"/>
          <w:bCs/>
        </w:rPr>
        <w:t>Mojkovac</w:t>
      </w:r>
      <w:proofErr w:type="spellEnd"/>
      <w:r w:rsidRPr="00D719AB">
        <w:rPr>
          <w:rFonts w:ascii="Calibri" w:hAnsi="Calibri" w:cs="Calibri"/>
          <w:bCs/>
        </w:rPr>
        <w:t xml:space="preserve">, </w:t>
      </w:r>
      <w:proofErr w:type="spellStart"/>
      <w:r w:rsidRPr="00D719AB">
        <w:rPr>
          <w:rFonts w:ascii="Calibri" w:hAnsi="Calibri" w:cs="Calibri"/>
          <w:bCs/>
        </w:rPr>
        <w:t>Bijelo</w:t>
      </w:r>
      <w:proofErr w:type="spellEnd"/>
      <w:r w:rsidRPr="00D719AB">
        <w:rPr>
          <w:rFonts w:ascii="Calibri" w:hAnsi="Calibri" w:cs="Calibri"/>
          <w:bCs/>
        </w:rPr>
        <w:t xml:space="preserve"> Polje, </w:t>
      </w:r>
      <w:proofErr w:type="spellStart"/>
      <w:r w:rsidRPr="00D719AB">
        <w:rPr>
          <w:rFonts w:ascii="Calibri" w:hAnsi="Calibri" w:cs="Calibri"/>
          <w:bCs/>
        </w:rPr>
        <w:t>Berane</w:t>
      </w:r>
      <w:proofErr w:type="spellEnd"/>
      <w:r w:rsidRPr="00D719AB">
        <w:rPr>
          <w:rFonts w:ascii="Calibri" w:hAnsi="Calibri" w:cs="Calibri"/>
          <w:bCs/>
        </w:rPr>
        <w:t xml:space="preserve">, Bar, Tivat, and </w:t>
      </w:r>
      <w:proofErr w:type="spellStart"/>
      <w:r w:rsidRPr="00D719AB">
        <w:rPr>
          <w:rFonts w:ascii="Calibri" w:hAnsi="Calibri" w:cs="Calibri"/>
          <w:bCs/>
        </w:rPr>
        <w:t>Pljevlja</w:t>
      </w:r>
      <w:proofErr w:type="spellEnd"/>
      <w:r w:rsidRPr="00D719AB">
        <w:rPr>
          <w:rFonts w:ascii="Calibri" w:hAnsi="Calibri" w:cs="Calibri"/>
          <w:bCs/>
        </w:rPr>
        <w:t>. At each location, multi-day measurements were taken from September 2023 to January 2024.</w:t>
      </w:r>
    </w:p>
    <w:p w14:paraId="2EE1FC80" w14:textId="77777777" w:rsidR="000E32B3" w:rsidRPr="00D719AB" w:rsidRDefault="000E32B3" w:rsidP="000E32B3">
      <w:pPr>
        <w:jc w:val="both"/>
        <w:rPr>
          <w:rFonts w:ascii="Calibri" w:hAnsi="Calibri" w:cs="Calibri"/>
          <w:bCs/>
        </w:rPr>
      </w:pPr>
      <w:r w:rsidRPr="00D719AB">
        <w:rPr>
          <w:rFonts w:ascii="Calibri" w:hAnsi="Calibri" w:cs="Calibri"/>
          <w:bCs/>
        </w:rPr>
        <w:t>During Noise Measurement Cycle I (2023), daytime, evening, and nighttime noise levels exceeded regulatory limits.</w:t>
      </w:r>
    </w:p>
    <w:p w14:paraId="2EA082CF" w14:textId="77777777" w:rsidR="000E32B3" w:rsidRPr="00D719AB" w:rsidRDefault="000E32B3" w:rsidP="000E32B3">
      <w:pPr>
        <w:jc w:val="both"/>
        <w:rPr>
          <w:rFonts w:ascii="Calibri" w:hAnsi="Calibri" w:cs="Calibri"/>
          <w:bCs/>
        </w:rPr>
      </w:pPr>
      <w:r w:rsidRPr="00D719AB">
        <w:rPr>
          <w:rFonts w:ascii="Calibri" w:hAnsi="Calibri" w:cs="Calibri"/>
          <w:bCs/>
        </w:rPr>
        <w:t>Forests and green belts represent an effective and sustainable form of noise protection. Dense tree belts along highways and railway corridors absorb and diffuse sound waves, reducing noise propagation into residential and recreational areas. In addition to lowering noise levels, forested strips simultaneously provide ecological benefits such as CO₂ absorption, dust filtration, and biodiversity habitats, making them a multifunctional solution. Integrating forested areas into urban planning can therefore serve both as a natural noise barrier and as a contributor to broader environmental quality improvements.</w:t>
      </w:r>
    </w:p>
    <w:p w14:paraId="5EC6FD8A" w14:textId="77777777" w:rsidR="000E32B3" w:rsidRPr="00D719AB" w:rsidRDefault="000E32B3" w:rsidP="00760A36">
      <w:pPr>
        <w:pStyle w:val="Heading3"/>
        <w:rPr>
          <w:rFonts w:ascii="Calibri" w:hAnsi="Calibri" w:cs="Calibri"/>
          <w:b/>
          <w:bCs/>
          <w:sz w:val="22"/>
          <w:szCs w:val="22"/>
        </w:rPr>
      </w:pPr>
      <w:bookmarkStart w:id="65" w:name="_Toc215836461"/>
      <w:r w:rsidRPr="00D719AB">
        <w:rPr>
          <w:rFonts w:ascii="Calibri" w:hAnsi="Calibri" w:cs="Calibri"/>
          <w:b/>
          <w:bCs/>
          <w:sz w:val="22"/>
          <w:szCs w:val="22"/>
        </w:rPr>
        <w:t>4.2.5. Nature Protection</w:t>
      </w:r>
      <w:bookmarkEnd w:id="65"/>
    </w:p>
    <w:p w14:paraId="12F975C5" w14:textId="77777777" w:rsidR="000E32B3" w:rsidRPr="00D719AB" w:rsidRDefault="000E32B3" w:rsidP="000E32B3">
      <w:pPr>
        <w:jc w:val="both"/>
        <w:rPr>
          <w:rFonts w:ascii="Calibri" w:hAnsi="Calibri" w:cs="Calibri"/>
          <w:bCs/>
        </w:rPr>
      </w:pPr>
      <w:r w:rsidRPr="00D719AB">
        <w:rPr>
          <w:rFonts w:ascii="Calibri" w:hAnsi="Calibri" w:cs="Calibri"/>
          <w:bCs/>
        </w:rPr>
        <w:t>Currently, 76 areas have formal protection status, which are registered in the Central Register of Protected Areas, including 3 strict nature reserves with an area of 420 hectares (0.03% of the territory), 1 special nature reserve with an area of 150 hectares (0.01% of the territory), 5 national parks with an area of 100,427 hectares (7.271% of the territory), 9 nature parks (including three in the sea) with an area of 79,583.1 hectares (5.76% of the territory), 56 natural monuments with an area of 4,493.54 hectares (0.32% of the territory), and 2 areas of exceptional natural value with an area of 196.0 hectares (0.014% of the territory). Therefore, the total area under formal protection is 13.77% of the territory, of which 13.22% is on land and 0.33% is in the sea.</w:t>
      </w:r>
    </w:p>
    <w:p w14:paraId="0727C9DB" w14:textId="77777777" w:rsidR="000E32B3" w:rsidRPr="00D719AB" w:rsidRDefault="000E32B3" w:rsidP="000E32B3">
      <w:pPr>
        <w:jc w:val="both"/>
        <w:rPr>
          <w:rFonts w:ascii="Calibri" w:hAnsi="Calibri" w:cs="Calibri"/>
          <w:bCs/>
        </w:rPr>
      </w:pPr>
    </w:p>
    <w:p w14:paraId="1C778E62" w14:textId="77777777" w:rsidR="000E32B3" w:rsidRPr="00D719AB" w:rsidRDefault="000E32B3" w:rsidP="000E32B3">
      <w:pPr>
        <w:jc w:val="both"/>
        <w:rPr>
          <w:rFonts w:ascii="Calibri" w:hAnsi="Calibri" w:cs="Calibri"/>
          <w:bCs/>
        </w:rPr>
      </w:pPr>
    </w:p>
    <w:p w14:paraId="319E0571" w14:textId="77777777" w:rsidR="00F416B8" w:rsidRPr="00671A33" w:rsidRDefault="000E32B3" w:rsidP="00F416B8">
      <w:pPr>
        <w:keepNext/>
        <w:jc w:val="both"/>
        <w:rPr>
          <w:rFonts w:ascii="Calibri" w:hAnsi="Calibri" w:cs="Calibri"/>
        </w:rPr>
      </w:pPr>
      <w:bookmarkStart w:id="66" w:name="_heading=h.35nkun2"/>
      <w:bookmarkEnd w:id="66"/>
      <w:r w:rsidRPr="00D719AB">
        <w:rPr>
          <w:rFonts w:ascii="Calibri" w:hAnsi="Calibri" w:cs="Calibri"/>
          <w:bCs/>
          <w:noProof/>
        </w:rPr>
        <w:lastRenderedPageBreak/>
        <w:drawing>
          <wp:inline distT="0" distB="0" distL="0" distR="0" wp14:anchorId="06CAF488" wp14:editId="3313B36A">
            <wp:extent cx="2654300" cy="3165064"/>
            <wp:effectExtent l="0" t="0" r="0" b="0"/>
            <wp:docPr id="7" name="Picture 7" descr="Slika na kojoj se nalazi tekst, mapa&#10;&#10;Opis je automatski generisa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4.png" descr="Slika na kojoj se nalazi tekst, mapa&#10;&#10;Opis je automatski generisan"/>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2661304" cy="3173416"/>
                    </a:xfrm>
                    <a:prstGeom prst="rect">
                      <a:avLst/>
                    </a:prstGeom>
                    <a:noFill/>
                    <a:ln>
                      <a:noFill/>
                    </a:ln>
                  </pic:spPr>
                </pic:pic>
              </a:graphicData>
            </a:graphic>
          </wp:inline>
        </w:drawing>
      </w:r>
    </w:p>
    <w:p w14:paraId="1643909A" w14:textId="77777777" w:rsidR="000E32B3" w:rsidRPr="00D719AB" w:rsidRDefault="00F416B8" w:rsidP="00F416B8">
      <w:pPr>
        <w:pStyle w:val="Caption"/>
        <w:jc w:val="both"/>
        <w:rPr>
          <w:rFonts w:ascii="Calibri" w:hAnsi="Calibri" w:cs="Calibri"/>
          <w:bCs/>
          <w:sz w:val="22"/>
          <w:szCs w:val="22"/>
        </w:rPr>
      </w:pPr>
      <w:bookmarkStart w:id="67" w:name="_Toc212411361"/>
      <w:r w:rsidRPr="00D719AB">
        <w:rPr>
          <w:rFonts w:ascii="Calibri" w:hAnsi="Calibri" w:cs="Calibri"/>
          <w:sz w:val="22"/>
          <w:szCs w:val="22"/>
        </w:rPr>
        <w:t xml:space="preserve">Figure </w:t>
      </w:r>
      <w:r w:rsidRPr="00D719AB">
        <w:rPr>
          <w:rFonts w:ascii="Calibri" w:hAnsi="Calibri" w:cs="Calibri"/>
          <w:sz w:val="22"/>
          <w:szCs w:val="22"/>
        </w:rPr>
        <w:fldChar w:fldCharType="begin"/>
      </w:r>
      <w:r w:rsidRPr="00D719AB">
        <w:rPr>
          <w:rFonts w:ascii="Calibri" w:hAnsi="Calibri" w:cs="Calibri"/>
          <w:sz w:val="22"/>
          <w:szCs w:val="22"/>
        </w:rPr>
        <w:instrText xml:space="preserve"> SEQ Figure \* ARABIC </w:instrText>
      </w:r>
      <w:r w:rsidRPr="00D719AB">
        <w:rPr>
          <w:rFonts w:ascii="Calibri" w:hAnsi="Calibri" w:cs="Calibri"/>
          <w:sz w:val="22"/>
          <w:szCs w:val="22"/>
        </w:rPr>
        <w:fldChar w:fldCharType="separate"/>
      </w:r>
      <w:r w:rsidR="003D449F" w:rsidRPr="00D719AB">
        <w:rPr>
          <w:rFonts w:ascii="Calibri" w:hAnsi="Calibri" w:cs="Calibri"/>
          <w:noProof/>
          <w:sz w:val="22"/>
          <w:szCs w:val="22"/>
        </w:rPr>
        <w:t>4</w:t>
      </w:r>
      <w:r w:rsidRPr="00D719AB">
        <w:rPr>
          <w:rFonts w:ascii="Calibri" w:hAnsi="Calibri" w:cs="Calibri"/>
          <w:sz w:val="22"/>
          <w:szCs w:val="22"/>
        </w:rPr>
        <w:fldChar w:fldCharType="end"/>
      </w:r>
      <w:r w:rsidRPr="00D719AB">
        <w:rPr>
          <w:rFonts w:ascii="Calibri" w:hAnsi="Calibri" w:cs="Calibri"/>
          <w:sz w:val="22"/>
          <w:szCs w:val="22"/>
        </w:rPr>
        <w:t xml:space="preserve"> Existing Protected Area</w:t>
      </w:r>
      <w:bookmarkEnd w:id="67"/>
    </w:p>
    <w:p w14:paraId="390F218A" w14:textId="77777777" w:rsidR="000E32B3" w:rsidRPr="0043167E" w:rsidRDefault="000E32B3" w:rsidP="000E32B3">
      <w:pPr>
        <w:jc w:val="both"/>
        <w:rPr>
          <w:rFonts w:ascii="Calibri" w:hAnsi="Calibri" w:cs="Calibri"/>
          <w:bCs/>
        </w:rPr>
      </w:pPr>
      <w:r w:rsidRPr="00D719AB">
        <w:rPr>
          <w:rFonts w:ascii="Calibri" w:hAnsi="Calibri" w:cs="Calibri"/>
          <w:bCs/>
        </w:rPr>
        <w:t xml:space="preserve"> </w:t>
      </w:r>
      <w:r w:rsidRPr="0043167E">
        <w:rPr>
          <w:rFonts w:ascii="Calibri" w:hAnsi="Calibri" w:cs="Calibri"/>
          <w:bCs/>
        </w:rPr>
        <w:t xml:space="preserve">(Source: </w:t>
      </w:r>
      <w:hyperlink r:id="rId25" w:tgtFrame="_new" w:history="1">
        <w:r w:rsidRPr="0043167E">
          <w:rPr>
            <w:rStyle w:val="Hyperlink"/>
            <w:rFonts w:ascii="Calibri" w:hAnsi="Calibri" w:cs="Calibri"/>
            <w:bCs/>
          </w:rPr>
          <w:t>https://cloud.gdi.net/smartPortal/zppCG</w:t>
        </w:r>
      </w:hyperlink>
      <w:r w:rsidRPr="0043167E">
        <w:rPr>
          <w:rFonts w:ascii="Calibri" w:hAnsi="Calibri" w:cs="Calibri"/>
          <w:bCs/>
        </w:rPr>
        <w:t>)</w:t>
      </w:r>
    </w:p>
    <w:p w14:paraId="14866A73" w14:textId="77777777" w:rsidR="000E32B3" w:rsidRPr="00D719AB" w:rsidRDefault="000E32B3" w:rsidP="000E32B3">
      <w:pPr>
        <w:jc w:val="both"/>
        <w:rPr>
          <w:rFonts w:ascii="Calibri" w:hAnsi="Calibri" w:cs="Calibri"/>
          <w:bCs/>
        </w:rPr>
      </w:pPr>
      <w:r w:rsidRPr="00D719AB">
        <w:rPr>
          <w:rFonts w:ascii="Calibri" w:hAnsi="Calibri" w:cs="Calibri"/>
          <w:b/>
          <w:bCs/>
        </w:rPr>
        <w:t>Proposed and Planned Protected Areas</w:t>
      </w:r>
    </w:p>
    <w:p w14:paraId="03AE83EA" w14:textId="77777777" w:rsidR="000E32B3" w:rsidRPr="00D719AB" w:rsidRDefault="000E32B3" w:rsidP="000E32B3">
      <w:pPr>
        <w:jc w:val="both"/>
        <w:rPr>
          <w:rFonts w:ascii="Calibri" w:hAnsi="Calibri" w:cs="Calibri"/>
          <w:bCs/>
        </w:rPr>
      </w:pPr>
      <w:proofErr w:type="gramStart"/>
      <w:r w:rsidRPr="00D719AB">
        <w:rPr>
          <w:rFonts w:ascii="Calibri" w:hAnsi="Calibri" w:cs="Calibri"/>
          <w:bCs/>
        </w:rPr>
        <w:t>In order to</w:t>
      </w:r>
      <w:proofErr w:type="gramEnd"/>
      <w:r w:rsidRPr="00D719AB">
        <w:rPr>
          <w:rFonts w:ascii="Calibri" w:hAnsi="Calibri" w:cs="Calibri"/>
          <w:bCs/>
        </w:rPr>
        <w:t xml:space="preserve"> further increase the quality and extent of protection to achieve at least 30% of the land territory, efforts should continue to establish new protected areas, which have been identified within the framework of the GEF - UNEP MEPPU project "Promoting Protected Area Management through Integrated Marine and Coastal Ecosystem Protection in Montenegro’s Coastal Area." Some of these areas are currently in the process of establishment.</w:t>
      </w:r>
    </w:p>
    <w:p w14:paraId="59075C15" w14:textId="77777777" w:rsidR="000E32B3" w:rsidRPr="00D719AB" w:rsidRDefault="000E32B3" w:rsidP="000E32B3">
      <w:pPr>
        <w:jc w:val="both"/>
        <w:rPr>
          <w:rFonts w:ascii="Calibri" w:hAnsi="Calibri" w:cs="Calibri"/>
          <w:bCs/>
        </w:rPr>
      </w:pPr>
      <w:r w:rsidRPr="00D719AB">
        <w:rPr>
          <w:rFonts w:ascii="Calibri" w:hAnsi="Calibri" w:cs="Calibri"/>
          <w:b/>
          <w:bCs/>
        </w:rPr>
        <w:t>Projected Protected Areas</w:t>
      </w:r>
    </w:p>
    <w:p w14:paraId="0A6474B0" w14:textId="77777777" w:rsidR="000E32B3" w:rsidRPr="00D719AB" w:rsidRDefault="000E32B3" w:rsidP="000E32B3">
      <w:pPr>
        <w:jc w:val="both"/>
        <w:rPr>
          <w:rFonts w:ascii="Calibri" w:hAnsi="Calibri" w:cs="Calibri"/>
          <w:bCs/>
        </w:rPr>
      </w:pPr>
      <w:r w:rsidRPr="00D719AB">
        <w:rPr>
          <w:rFonts w:ascii="Calibri" w:hAnsi="Calibri" w:cs="Calibri"/>
          <w:b/>
          <w:bCs/>
        </w:rPr>
        <w:t>Nature Parks:</w:t>
      </w:r>
    </w:p>
    <w:p w14:paraId="4ADD3C5C" w14:textId="77777777" w:rsidR="000E32B3" w:rsidRPr="00D719AB" w:rsidRDefault="000E32B3" w:rsidP="00A96F70">
      <w:pPr>
        <w:numPr>
          <w:ilvl w:val="0"/>
          <w:numId w:val="118"/>
        </w:numPr>
        <w:jc w:val="both"/>
        <w:rPr>
          <w:rFonts w:ascii="Calibri" w:hAnsi="Calibri" w:cs="Calibri"/>
          <w:bCs/>
        </w:rPr>
      </w:pPr>
      <w:proofErr w:type="spellStart"/>
      <w:r w:rsidRPr="00D719AB">
        <w:rPr>
          <w:rFonts w:ascii="Calibri" w:hAnsi="Calibri" w:cs="Calibri"/>
          <w:b/>
          <w:bCs/>
        </w:rPr>
        <w:t>Sinjajevina</w:t>
      </w:r>
      <w:proofErr w:type="spellEnd"/>
      <w:r w:rsidRPr="00D719AB">
        <w:rPr>
          <w:rFonts w:ascii="Calibri" w:hAnsi="Calibri" w:cs="Calibri"/>
          <w:bCs/>
        </w:rPr>
        <w:t xml:space="preserve"> – A Protection Study (2016) was conducted, proposing a protected area of 63,863.63 ha covering the territory of 4 municipalities (</w:t>
      </w:r>
      <w:proofErr w:type="spellStart"/>
      <w:r w:rsidRPr="00D719AB">
        <w:rPr>
          <w:rFonts w:ascii="Calibri" w:hAnsi="Calibri" w:cs="Calibri"/>
          <w:bCs/>
        </w:rPr>
        <w:t>Mojkovac</w:t>
      </w:r>
      <w:proofErr w:type="spellEnd"/>
      <w:r w:rsidRPr="00D719AB">
        <w:rPr>
          <w:rFonts w:ascii="Calibri" w:hAnsi="Calibri" w:cs="Calibri"/>
          <w:bCs/>
        </w:rPr>
        <w:t xml:space="preserve"> 15,687.17 ha; </w:t>
      </w:r>
      <w:proofErr w:type="spellStart"/>
      <w:r w:rsidRPr="00D719AB">
        <w:rPr>
          <w:rFonts w:ascii="Calibri" w:hAnsi="Calibri" w:cs="Calibri"/>
          <w:bCs/>
        </w:rPr>
        <w:t>Kolašin</w:t>
      </w:r>
      <w:proofErr w:type="spellEnd"/>
      <w:r w:rsidRPr="00D719AB">
        <w:rPr>
          <w:rFonts w:ascii="Calibri" w:hAnsi="Calibri" w:cs="Calibri"/>
          <w:bCs/>
        </w:rPr>
        <w:t xml:space="preserve"> 18,006.24 ha; </w:t>
      </w:r>
      <w:proofErr w:type="spellStart"/>
      <w:r w:rsidRPr="00D719AB">
        <w:rPr>
          <w:rFonts w:ascii="Calibri" w:hAnsi="Calibri" w:cs="Calibri"/>
          <w:bCs/>
        </w:rPr>
        <w:t>Žabljak</w:t>
      </w:r>
      <w:proofErr w:type="spellEnd"/>
      <w:r w:rsidRPr="00D719AB">
        <w:rPr>
          <w:rFonts w:ascii="Calibri" w:hAnsi="Calibri" w:cs="Calibri"/>
          <w:bCs/>
        </w:rPr>
        <w:t xml:space="preserve"> 16,069.93 ha; </w:t>
      </w:r>
      <w:proofErr w:type="spellStart"/>
      <w:r w:rsidRPr="00D719AB">
        <w:rPr>
          <w:rFonts w:ascii="Calibri" w:hAnsi="Calibri" w:cs="Calibri"/>
          <w:bCs/>
        </w:rPr>
        <w:t>Šavnik</w:t>
      </w:r>
      <w:proofErr w:type="spellEnd"/>
      <w:r w:rsidRPr="00D719AB">
        <w:rPr>
          <w:rFonts w:ascii="Calibri" w:hAnsi="Calibri" w:cs="Calibri"/>
          <w:bCs/>
        </w:rPr>
        <w:t xml:space="preserve"> 14,100.34 ha).</w:t>
      </w:r>
    </w:p>
    <w:p w14:paraId="246166A5" w14:textId="77777777" w:rsidR="000E32B3" w:rsidRPr="00D719AB" w:rsidRDefault="000E32B3" w:rsidP="00A96F70">
      <w:pPr>
        <w:numPr>
          <w:ilvl w:val="0"/>
          <w:numId w:val="118"/>
        </w:numPr>
        <w:jc w:val="both"/>
        <w:rPr>
          <w:rFonts w:ascii="Calibri" w:hAnsi="Calibri" w:cs="Calibri"/>
          <w:bCs/>
        </w:rPr>
      </w:pPr>
      <w:r w:rsidRPr="00D719AB">
        <w:rPr>
          <w:rFonts w:ascii="Calibri" w:hAnsi="Calibri" w:cs="Calibri"/>
          <w:b/>
          <w:bCs/>
        </w:rPr>
        <w:t xml:space="preserve">Mountain Massif of </w:t>
      </w:r>
      <w:proofErr w:type="spellStart"/>
      <w:r w:rsidRPr="00D719AB">
        <w:rPr>
          <w:rFonts w:ascii="Calibri" w:hAnsi="Calibri" w:cs="Calibri"/>
          <w:b/>
          <w:bCs/>
        </w:rPr>
        <w:t>Rumija</w:t>
      </w:r>
      <w:proofErr w:type="spellEnd"/>
      <w:r w:rsidRPr="00D719AB">
        <w:rPr>
          <w:rFonts w:ascii="Calibri" w:hAnsi="Calibri" w:cs="Calibri"/>
          <w:bCs/>
        </w:rPr>
        <w:t xml:space="preserve"> – tentative boundaries for EMERALD (12,237 ha), IBA (2,300 ha), IPA (2,000 ha), and KBA (9,266 ha) areas. Territory of the Bar municipality.</w:t>
      </w:r>
    </w:p>
    <w:p w14:paraId="47AB9DE2" w14:textId="77777777" w:rsidR="000E32B3" w:rsidRPr="00D719AB" w:rsidRDefault="000E32B3" w:rsidP="00A96F70">
      <w:pPr>
        <w:numPr>
          <w:ilvl w:val="0"/>
          <w:numId w:val="118"/>
        </w:numPr>
        <w:jc w:val="both"/>
        <w:rPr>
          <w:rFonts w:ascii="Calibri" w:hAnsi="Calibri" w:cs="Calibri"/>
          <w:bCs/>
        </w:rPr>
      </w:pPr>
      <w:proofErr w:type="spellStart"/>
      <w:r w:rsidRPr="00D719AB">
        <w:rPr>
          <w:rFonts w:ascii="Calibri" w:hAnsi="Calibri" w:cs="Calibri"/>
          <w:b/>
          <w:bCs/>
        </w:rPr>
        <w:t>Ljubišnja</w:t>
      </w:r>
      <w:proofErr w:type="spellEnd"/>
      <w:r w:rsidRPr="00D719AB">
        <w:rPr>
          <w:rFonts w:ascii="Calibri" w:hAnsi="Calibri" w:cs="Calibri"/>
          <w:bCs/>
        </w:rPr>
        <w:t xml:space="preserve"> – tentative boundaries for EMERALD (4,332 ha), IPA (2,831 ha). Territory of the </w:t>
      </w:r>
      <w:proofErr w:type="spellStart"/>
      <w:r w:rsidRPr="00D719AB">
        <w:rPr>
          <w:rFonts w:ascii="Calibri" w:hAnsi="Calibri" w:cs="Calibri"/>
          <w:bCs/>
        </w:rPr>
        <w:t>Pljevlja</w:t>
      </w:r>
      <w:proofErr w:type="spellEnd"/>
      <w:r w:rsidRPr="00D719AB">
        <w:rPr>
          <w:rFonts w:ascii="Calibri" w:hAnsi="Calibri" w:cs="Calibri"/>
          <w:bCs/>
        </w:rPr>
        <w:t xml:space="preserve"> municipality.</w:t>
      </w:r>
    </w:p>
    <w:p w14:paraId="1DD4CE0E" w14:textId="77777777" w:rsidR="000E32B3" w:rsidRDefault="000E32B3" w:rsidP="00A96F70">
      <w:pPr>
        <w:numPr>
          <w:ilvl w:val="0"/>
          <w:numId w:val="118"/>
        </w:numPr>
        <w:jc w:val="both"/>
        <w:rPr>
          <w:rFonts w:ascii="Calibri" w:hAnsi="Calibri" w:cs="Calibri"/>
          <w:bCs/>
        </w:rPr>
      </w:pPr>
      <w:proofErr w:type="spellStart"/>
      <w:r w:rsidRPr="00D719AB">
        <w:rPr>
          <w:rFonts w:ascii="Calibri" w:hAnsi="Calibri" w:cs="Calibri"/>
          <w:b/>
          <w:bCs/>
        </w:rPr>
        <w:t>Turjak</w:t>
      </w:r>
      <w:proofErr w:type="spellEnd"/>
      <w:r w:rsidRPr="00D719AB">
        <w:rPr>
          <w:rFonts w:ascii="Calibri" w:hAnsi="Calibri" w:cs="Calibri"/>
          <w:b/>
          <w:bCs/>
        </w:rPr>
        <w:t xml:space="preserve"> with Hajla</w:t>
      </w:r>
      <w:r w:rsidRPr="00D719AB">
        <w:rPr>
          <w:rFonts w:ascii="Calibri" w:hAnsi="Calibri" w:cs="Calibri"/>
          <w:bCs/>
        </w:rPr>
        <w:t xml:space="preserve"> – tentative boundaries for EMERALD (2,266 ha), IBA (2,000 ha), IPA (1,551 ha). Territory of the </w:t>
      </w:r>
      <w:proofErr w:type="spellStart"/>
      <w:r w:rsidRPr="00D719AB">
        <w:rPr>
          <w:rFonts w:ascii="Calibri" w:hAnsi="Calibri" w:cs="Calibri"/>
          <w:bCs/>
        </w:rPr>
        <w:t>Rožaje</w:t>
      </w:r>
      <w:proofErr w:type="spellEnd"/>
      <w:r w:rsidRPr="00D719AB">
        <w:rPr>
          <w:rFonts w:ascii="Calibri" w:hAnsi="Calibri" w:cs="Calibri"/>
          <w:bCs/>
        </w:rPr>
        <w:t xml:space="preserve"> municipality.</w:t>
      </w:r>
    </w:p>
    <w:p w14:paraId="603675A0" w14:textId="77777777" w:rsidR="00445AC6" w:rsidRPr="00D719AB" w:rsidRDefault="00445AC6" w:rsidP="00445AC6">
      <w:pPr>
        <w:jc w:val="both"/>
        <w:rPr>
          <w:rFonts w:ascii="Calibri" w:hAnsi="Calibri" w:cs="Calibri"/>
          <w:bCs/>
        </w:rPr>
      </w:pPr>
    </w:p>
    <w:p w14:paraId="07F1B898" w14:textId="77777777" w:rsidR="000E32B3" w:rsidRPr="00D719AB" w:rsidRDefault="000E32B3" w:rsidP="000E32B3">
      <w:pPr>
        <w:jc w:val="both"/>
        <w:rPr>
          <w:rFonts w:ascii="Calibri" w:hAnsi="Calibri" w:cs="Calibri"/>
          <w:bCs/>
        </w:rPr>
      </w:pPr>
      <w:r w:rsidRPr="00D719AB">
        <w:rPr>
          <w:rFonts w:ascii="Calibri" w:hAnsi="Calibri" w:cs="Calibri"/>
          <w:b/>
          <w:bCs/>
        </w:rPr>
        <w:lastRenderedPageBreak/>
        <w:t>Strict Nature Reserves:</w:t>
      </w:r>
    </w:p>
    <w:p w14:paraId="5F4359F6" w14:textId="77777777" w:rsidR="000E32B3" w:rsidRPr="00D719AB" w:rsidRDefault="000E32B3" w:rsidP="00A96F70">
      <w:pPr>
        <w:numPr>
          <w:ilvl w:val="0"/>
          <w:numId w:val="119"/>
        </w:numPr>
        <w:jc w:val="both"/>
        <w:rPr>
          <w:rFonts w:ascii="Calibri" w:hAnsi="Calibri" w:cs="Calibri"/>
          <w:bCs/>
        </w:rPr>
      </w:pPr>
      <w:proofErr w:type="spellStart"/>
      <w:r w:rsidRPr="00D719AB">
        <w:rPr>
          <w:rFonts w:ascii="Calibri" w:hAnsi="Calibri" w:cs="Calibri"/>
          <w:b/>
          <w:bCs/>
        </w:rPr>
        <w:t>Zeletin</w:t>
      </w:r>
      <w:proofErr w:type="spellEnd"/>
      <w:r w:rsidRPr="00D719AB">
        <w:rPr>
          <w:rFonts w:ascii="Calibri" w:hAnsi="Calibri" w:cs="Calibri"/>
          <w:bCs/>
        </w:rPr>
        <w:t xml:space="preserve">: Location </w:t>
      </w:r>
      <w:proofErr w:type="spellStart"/>
      <w:r w:rsidRPr="00D719AB">
        <w:rPr>
          <w:rFonts w:ascii="Calibri" w:hAnsi="Calibri" w:cs="Calibri"/>
          <w:bCs/>
        </w:rPr>
        <w:t>Goveđak</w:t>
      </w:r>
      <w:proofErr w:type="spellEnd"/>
      <w:r w:rsidRPr="00D719AB">
        <w:rPr>
          <w:rFonts w:ascii="Calibri" w:hAnsi="Calibri" w:cs="Calibri"/>
          <w:bCs/>
        </w:rPr>
        <w:t xml:space="preserve"> and surrounding areas (approximately 300 ha). Territory of the </w:t>
      </w:r>
      <w:proofErr w:type="spellStart"/>
      <w:r w:rsidRPr="00D719AB">
        <w:rPr>
          <w:rFonts w:ascii="Calibri" w:hAnsi="Calibri" w:cs="Calibri"/>
          <w:bCs/>
        </w:rPr>
        <w:t>Andrijevica</w:t>
      </w:r>
      <w:proofErr w:type="spellEnd"/>
      <w:r w:rsidRPr="00D719AB">
        <w:rPr>
          <w:rFonts w:ascii="Calibri" w:hAnsi="Calibri" w:cs="Calibri"/>
          <w:bCs/>
        </w:rPr>
        <w:t xml:space="preserve"> municipality.</w:t>
      </w:r>
    </w:p>
    <w:p w14:paraId="35DF1BCB" w14:textId="77777777" w:rsidR="000E32B3" w:rsidRPr="00D719AB" w:rsidRDefault="000E32B3" w:rsidP="00A96F70">
      <w:pPr>
        <w:numPr>
          <w:ilvl w:val="0"/>
          <w:numId w:val="119"/>
        </w:numPr>
        <w:jc w:val="both"/>
        <w:rPr>
          <w:rFonts w:ascii="Calibri" w:hAnsi="Calibri" w:cs="Calibri"/>
          <w:bCs/>
        </w:rPr>
      </w:pPr>
      <w:proofErr w:type="spellStart"/>
      <w:r w:rsidRPr="00D719AB">
        <w:rPr>
          <w:rFonts w:ascii="Calibri" w:hAnsi="Calibri" w:cs="Calibri"/>
          <w:b/>
          <w:bCs/>
        </w:rPr>
        <w:t>Tuležine</w:t>
      </w:r>
      <w:proofErr w:type="spellEnd"/>
      <w:r w:rsidRPr="00D719AB">
        <w:rPr>
          <w:rFonts w:ascii="Calibri" w:hAnsi="Calibri" w:cs="Calibri"/>
          <w:bCs/>
        </w:rPr>
        <w:t xml:space="preserve">: </w:t>
      </w:r>
      <w:proofErr w:type="gramStart"/>
      <w:r w:rsidRPr="00D719AB">
        <w:rPr>
          <w:rFonts w:ascii="Calibri" w:hAnsi="Calibri" w:cs="Calibri"/>
          <w:bCs/>
        </w:rPr>
        <w:t>Old-growth forest</w:t>
      </w:r>
      <w:proofErr w:type="gramEnd"/>
      <w:r w:rsidRPr="00D719AB">
        <w:rPr>
          <w:rFonts w:ascii="Calibri" w:hAnsi="Calibri" w:cs="Calibri"/>
          <w:bCs/>
        </w:rPr>
        <w:t xml:space="preserve"> of black pine, spruce, and fir (approximately 470 ha). Territory of the </w:t>
      </w:r>
      <w:proofErr w:type="spellStart"/>
      <w:r w:rsidRPr="00D719AB">
        <w:rPr>
          <w:rFonts w:ascii="Calibri" w:hAnsi="Calibri" w:cs="Calibri"/>
          <w:bCs/>
        </w:rPr>
        <w:t>Pljevlja</w:t>
      </w:r>
      <w:proofErr w:type="spellEnd"/>
      <w:r w:rsidRPr="00D719AB">
        <w:rPr>
          <w:rFonts w:ascii="Calibri" w:hAnsi="Calibri" w:cs="Calibri"/>
          <w:bCs/>
        </w:rPr>
        <w:t xml:space="preserve"> municipality.</w:t>
      </w:r>
    </w:p>
    <w:p w14:paraId="4B3A0407" w14:textId="77777777" w:rsidR="000E32B3" w:rsidRPr="00D719AB" w:rsidRDefault="000E32B3" w:rsidP="000E32B3">
      <w:pPr>
        <w:jc w:val="both"/>
        <w:rPr>
          <w:rFonts w:ascii="Calibri" w:hAnsi="Calibri" w:cs="Calibri"/>
          <w:bCs/>
        </w:rPr>
      </w:pPr>
      <w:r w:rsidRPr="00D719AB">
        <w:rPr>
          <w:rFonts w:ascii="Calibri" w:hAnsi="Calibri" w:cs="Calibri"/>
          <w:b/>
          <w:bCs/>
        </w:rPr>
        <w:t>Nature Parks:</w:t>
      </w:r>
    </w:p>
    <w:p w14:paraId="0BB94CC0" w14:textId="77777777" w:rsidR="000E32B3" w:rsidRPr="00D719AB" w:rsidRDefault="000E32B3" w:rsidP="00A96F70">
      <w:pPr>
        <w:numPr>
          <w:ilvl w:val="0"/>
          <w:numId w:val="120"/>
        </w:numPr>
        <w:jc w:val="both"/>
        <w:rPr>
          <w:rFonts w:ascii="Calibri" w:hAnsi="Calibri" w:cs="Calibri"/>
          <w:bCs/>
        </w:rPr>
      </w:pPr>
      <w:proofErr w:type="spellStart"/>
      <w:r w:rsidRPr="00D719AB">
        <w:rPr>
          <w:rFonts w:ascii="Calibri" w:hAnsi="Calibri" w:cs="Calibri"/>
          <w:b/>
          <w:bCs/>
        </w:rPr>
        <w:t>Vrmac</w:t>
      </w:r>
      <w:proofErr w:type="spellEnd"/>
      <w:r w:rsidRPr="00D719AB">
        <w:rPr>
          <w:rFonts w:ascii="Calibri" w:hAnsi="Calibri" w:cs="Calibri"/>
          <w:bCs/>
        </w:rPr>
        <w:t xml:space="preserve"> – Protection Study of the "</w:t>
      </w:r>
      <w:proofErr w:type="spellStart"/>
      <w:r w:rsidRPr="00D719AB">
        <w:rPr>
          <w:rFonts w:ascii="Calibri" w:hAnsi="Calibri" w:cs="Calibri"/>
          <w:bCs/>
        </w:rPr>
        <w:t>Vrmac</w:t>
      </w:r>
      <w:proofErr w:type="spellEnd"/>
      <w:r w:rsidRPr="00D719AB">
        <w:rPr>
          <w:rFonts w:ascii="Calibri" w:hAnsi="Calibri" w:cs="Calibri"/>
          <w:bCs/>
        </w:rPr>
        <w:t>" hill (2021), proposing a protected area of 2,361 ha (territories of the municipalities of Kotor and Tivat).</w:t>
      </w:r>
    </w:p>
    <w:p w14:paraId="5EC20ACF" w14:textId="77777777" w:rsidR="000E32B3" w:rsidRPr="00D719AB" w:rsidRDefault="000E32B3" w:rsidP="00A96F70">
      <w:pPr>
        <w:numPr>
          <w:ilvl w:val="0"/>
          <w:numId w:val="120"/>
        </w:numPr>
        <w:jc w:val="both"/>
        <w:rPr>
          <w:rFonts w:ascii="Calibri" w:hAnsi="Calibri" w:cs="Calibri"/>
          <w:bCs/>
        </w:rPr>
      </w:pPr>
      <w:proofErr w:type="spellStart"/>
      <w:r w:rsidRPr="00D719AB">
        <w:rPr>
          <w:rFonts w:ascii="Calibri" w:hAnsi="Calibri" w:cs="Calibri"/>
          <w:b/>
          <w:bCs/>
        </w:rPr>
        <w:t>Prekornica</w:t>
      </w:r>
      <w:proofErr w:type="spellEnd"/>
      <w:r w:rsidRPr="00D719AB">
        <w:rPr>
          <w:rFonts w:ascii="Calibri" w:hAnsi="Calibri" w:cs="Calibri"/>
          <w:bCs/>
        </w:rPr>
        <w:t xml:space="preserve"> – A Protection Study (2020), proposing a protected area of 13,800 ha. Territory of the </w:t>
      </w:r>
      <w:proofErr w:type="spellStart"/>
      <w:r w:rsidRPr="00D719AB">
        <w:rPr>
          <w:rFonts w:ascii="Calibri" w:hAnsi="Calibri" w:cs="Calibri"/>
          <w:bCs/>
        </w:rPr>
        <w:t>Danilovgrad</w:t>
      </w:r>
      <w:proofErr w:type="spellEnd"/>
      <w:r w:rsidRPr="00D719AB">
        <w:rPr>
          <w:rFonts w:ascii="Calibri" w:hAnsi="Calibri" w:cs="Calibri"/>
          <w:bCs/>
        </w:rPr>
        <w:t xml:space="preserve"> municipality.</w:t>
      </w:r>
    </w:p>
    <w:p w14:paraId="552595B8" w14:textId="77777777" w:rsidR="000E32B3" w:rsidRPr="00D719AB" w:rsidRDefault="000E32B3" w:rsidP="00A96F70">
      <w:pPr>
        <w:numPr>
          <w:ilvl w:val="0"/>
          <w:numId w:val="120"/>
        </w:numPr>
        <w:jc w:val="both"/>
        <w:rPr>
          <w:rFonts w:ascii="Calibri" w:hAnsi="Calibri" w:cs="Calibri"/>
          <w:bCs/>
        </w:rPr>
      </w:pPr>
      <w:r w:rsidRPr="00D719AB">
        <w:rPr>
          <w:rFonts w:ascii="Calibri" w:hAnsi="Calibri" w:cs="Calibri"/>
          <w:b/>
          <w:bCs/>
        </w:rPr>
        <w:t>Ćehotina Valley</w:t>
      </w:r>
      <w:r w:rsidRPr="00D719AB">
        <w:rPr>
          <w:rFonts w:ascii="Calibri" w:hAnsi="Calibri" w:cs="Calibri"/>
          <w:bCs/>
        </w:rPr>
        <w:t xml:space="preserve"> – A Protection Study was conducted and a Draft Decision on the declaration of the protected area "Upper course of the Ćehotina River" in the </w:t>
      </w:r>
      <w:proofErr w:type="spellStart"/>
      <w:r w:rsidRPr="00D719AB">
        <w:rPr>
          <w:rFonts w:ascii="Calibri" w:hAnsi="Calibri" w:cs="Calibri"/>
          <w:bCs/>
        </w:rPr>
        <w:t>Pljevlja</w:t>
      </w:r>
      <w:proofErr w:type="spellEnd"/>
      <w:r w:rsidRPr="00D719AB">
        <w:rPr>
          <w:rFonts w:ascii="Calibri" w:hAnsi="Calibri" w:cs="Calibri"/>
          <w:bCs/>
        </w:rPr>
        <w:t xml:space="preserve"> municipality (1,326.87 ha). The protective belt area is 2,782.71 ha. The </w:t>
      </w:r>
      <w:proofErr w:type="spellStart"/>
      <w:r w:rsidRPr="00D719AB">
        <w:rPr>
          <w:rFonts w:ascii="Calibri" w:hAnsi="Calibri" w:cs="Calibri"/>
          <w:bCs/>
        </w:rPr>
        <w:t>Bijelo</w:t>
      </w:r>
      <w:proofErr w:type="spellEnd"/>
      <w:r w:rsidRPr="00D719AB">
        <w:rPr>
          <w:rFonts w:ascii="Calibri" w:hAnsi="Calibri" w:cs="Calibri"/>
          <w:bCs/>
        </w:rPr>
        <w:t xml:space="preserve"> Polje municipality has initiated the process of protecting the Ćehotina River (2023) in the section passing through its territory (from </w:t>
      </w:r>
      <w:proofErr w:type="spellStart"/>
      <w:r w:rsidRPr="00D719AB">
        <w:rPr>
          <w:rFonts w:ascii="Calibri" w:hAnsi="Calibri" w:cs="Calibri"/>
          <w:bCs/>
        </w:rPr>
        <w:t>Stožer</w:t>
      </w:r>
      <w:proofErr w:type="spellEnd"/>
      <w:r w:rsidRPr="00D719AB">
        <w:rPr>
          <w:rFonts w:ascii="Calibri" w:hAnsi="Calibri" w:cs="Calibri"/>
          <w:bCs/>
        </w:rPr>
        <w:t xml:space="preserve"> to </w:t>
      </w:r>
      <w:proofErr w:type="spellStart"/>
      <w:r w:rsidRPr="00D719AB">
        <w:rPr>
          <w:rFonts w:ascii="Calibri" w:hAnsi="Calibri" w:cs="Calibri"/>
          <w:bCs/>
        </w:rPr>
        <w:t>Kovren</w:t>
      </w:r>
      <w:proofErr w:type="spellEnd"/>
      <w:r w:rsidRPr="00D719AB">
        <w:rPr>
          <w:rFonts w:ascii="Calibri" w:hAnsi="Calibri" w:cs="Calibri"/>
          <w:bCs/>
        </w:rPr>
        <w:t xml:space="preserve">). Protection is also needed for the lower course of the Ćehotina River, from </w:t>
      </w:r>
      <w:proofErr w:type="spellStart"/>
      <w:r w:rsidRPr="00D719AB">
        <w:rPr>
          <w:rFonts w:ascii="Calibri" w:hAnsi="Calibri" w:cs="Calibri"/>
          <w:bCs/>
        </w:rPr>
        <w:t>Pljevlja</w:t>
      </w:r>
      <w:proofErr w:type="spellEnd"/>
      <w:r w:rsidRPr="00D719AB">
        <w:rPr>
          <w:rFonts w:ascii="Calibri" w:hAnsi="Calibri" w:cs="Calibri"/>
          <w:bCs/>
        </w:rPr>
        <w:t xml:space="preserve"> to the border with Bosnia and Herzegovina.</w:t>
      </w:r>
    </w:p>
    <w:p w14:paraId="1DED8A9D" w14:textId="77777777" w:rsidR="000E32B3" w:rsidRPr="00D719AB" w:rsidRDefault="000E32B3" w:rsidP="00A96F70">
      <w:pPr>
        <w:numPr>
          <w:ilvl w:val="0"/>
          <w:numId w:val="120"/>
        </w:numPr>
        <w:jc w:val="both"/>
        <w:rPr>
          <w:rFonts w:ascii="Calibri" w:hAnsi="Calibri" w:cs="Calibri"/>
          <w:bCs/>
        </w:rPr>
      </w:pPr>
      <w:proofErr w:type="spellStart"/>
      <w:r w:rsidRPr="00D719AB">
        <w:rPr>
          <w:rFonts w:ascii="Calibri" w:hAnsi="Calibri" w:cs="Calibri"/>
          <w:b/>
          <w:bCs/>
        </w:rPr>
        <w:t>Mrtvica</w:t>
      </w:r>
      <w:proofErr w:type="spellEnd"/>
      <w:r w:rsidRPr="00D719AB">
        <w:rPr>
          <w:rFonts w:ascii="Calibri" w:hAnsi="Calibri" w:cs="Calibri"/>
          <w:bCs/>
        </w:rPr>
        <w:t xml:space="preserve"> – A Protection Study proposed a protected area of 7,500 ha. Territory of the </w:t>
      </w:r>
      <w:proofErr w:type="spellStart"/>
      <w:r w:rsidRPr="00D719AB">
        <w:rPr>
          <w:rFonts w:ascii="Calibri" w:hAnsi="Calibri" w:cs="Calibri"/>
          <w:bCs/>
        </w:rPr>
        <w:t>Kolašin</w:t>
      </w:r>
      <w:proofErr w:type="spellEnd"/>
      <w:r w:rsidRPr="00D719AB">
        <w:rPr>
          <w:rFonts w:ascii="Calibri" w:hAnsi="Calibri" w:cs="Calibri"/>
          <w:bCs/>
        </w:rPr>
        <w:t xml:space="preserve"> municipality.</w:t>
      </w:r>
    </w:p>
    <w:p w14:paraId="3CEB698D" w14:textId="77777777" w:rsidR="000E32B3" w:rsidRPr="00D719AB" w:rsidRDefault="000E32B3" w:rsidP="00A96F70">
      <w:pPr>
        <w:numPr>
          <w:ilvl w:val="0"/>
          <w:numId w:val="120"/>
        </w:numPr>
        <w:jc w:val="both"/>
        <w:rPr>
          <w:rFonts w:ascii="Calibri" w:hAnsi="Calibri" w:cs="Calibri"/>
          <w:bCs/>
        </w:rPr>
      </w:pPr>
      <w:proofErr w:type="spellStart"/>
      <w:r w:rsidRPr="00D719AB">
        <w:rPr>
          <w:rFonts w:ascii="Calibri" w:hAnsi="Calibri" w:cs="Calibri"/>
          <w:b/>
          <w:bCs/>
        </w:rPr>
        <w:t>Štedim</w:t>
      </w:r>
      <w:proofErr w:type="spellEnd"/>
      <w:r w:rsidRPr="00D719AB">
        <w:rPr>
          <w:rFonts w:ascii="Calibri" w:hAnsi="Calibri" w:cs="Calibri"/>
          <w:bCs/>
        </w:rPr>
        <w:t xml:space="preserve"> – tentative area of 380 ha. Territory of the </w:t>
      </w:r>
      <w:proofErr w:type="spellStart"/>
      <w:r w:rsidRPr="00D719AB">
        <w:rPr>
          <w:rFonts w:ascii="Calibri" w:hAnsi="Calibri" w:cs="Calibri"/>
          <w:bCs/>
        </w:rPr>
        <w:t>Rožaje</w:t>
      </w:r>
      <w:proofErr w:type="spellEnd"/>
      <w:r w:rsidRPr="00D719AB">
        <w:rPr>
          <w:rFonts w:ascii="Calibri" w:hAnsi="Calibri" w:cs="Calibri"/>
          <w:bCs/>
        </w:rPr>
        <w:t xml:space="preserve"> municipality.</w:t>
      </w:r>
    </w:p>
    <w:p w14:paraId="2E3D08C3" w14:textId="77777777" w:rsidR="000E32B3" w:rsidRPr="00D719AB" w:rsidRDefault="000E32B3" w:rsidP="00A96F70">
      <w:pPr>
        <w:numPr>
          <w:ilvl w:val="0"/>
          <w:numId w:val="120"/>
        </w:numPr>
        <w:jc w:val="both"/>
        <w:rPr>
          <w:rFonts w:ascii="Calibri" w:hAnsi="Calibri" w:cs="Calibri"/>
          <w:bCs/>
        </w:rPr>
      </w:pPr>
      <w:proofErr w:type="spellStart"/>
      <w:r w:rsidRPr="00D719AB">
        <w:rPr>
          <w:rFonts w:ascii="Calibri" w:hAnsi="Calibri" w:cs="Calibri"/>
          <w:b/>
          <w:bCs/>
        </w:rPr>
        <w:t>Zeletin</w:t>
      </w:r>
      <w:proofErr w:type="spellEnd"/>
      <w:r w:rsidRPr="00D719AB">
        <w:rPr>
          <w:rFonts w:ascii="Calibri" w:hAnsi="Calibri" w:cs="Calibri"/>
          <w:bCs/>
        </w:rPr>
        <w:t xml:space="preserve"> – tentative area of approximately 7,000 ha. Territory of the municipalities of </w:t>
      </w:r>
      <w:proofErr w:type="spellStart"/>
      <w:r w:rsidRPr="00D719AB">
        <w:rPr>
          <w:rFonts w:ascii="Calibri" w:hAnsi="Calibri" w:cs="Calibri"/>
          <w:bCs/>
        </w:rPr>
        <w:t>Andrijevica</w:t>
      </w:r>
      <w:proofErr w:type="spellEnd"/>
      <w:r w:rsidRPr="00D719AB">
        <w:rPr>
          <w:rFonts w:ascii="Calibri" w:hAnsi="Calibri" w:cs="Calibri"/>
          <w:bCs/>
        </w:rPr>
        <w:t xml:space="preserve"> and Plav.</w:t>
      </w:r>
    </w:p>
    <w:p w14:paraId="7685DFB4" w14:textId="77777777" w:rsidR="000E32B3" w:rsidRPr="00D719AB" w:rsidRDefault="000E32B3" w:rsidP="00A96F70">
      <w:pPr>
        <w:numPr>
          <w:ilvl w:val="0"/>
          <w:numId w:val="120"/>
        </w:numPr>
        <w:jc w:val="both"/>
        <w:rPr>
          <w:rFonts w:ascii="Calibri" w:hAnsi="Calibri" w:cs="Calibri"/>
          <w:bCs/>
        </w:rPr>
      </w:pPr>
      <w:r w:rsidRPr="00D719AB">
        <w:rPr>
          <w:rFonts w:ascii="Calibri" w:hAnsi="Calibri" w:cs="Calibri"/>
          <w:b/>
          <w:bCs/>
        </w:rPr>
        <w:t xml:space="preserve">Parts of </w:t>
      </w:r>
      <w:proofErr w:type="spellStart"/>
      <w:r w:rsidRPr="00D719AB">
        <w:rPr>
          <w:rFonts w:ascii="Calibri" w:hAnsi="Calibri" w:cs="Calibri"/>
          <w:b/>
          <w:bCs/>
        </w:rPr>
        <w:t>Kučke</w:t>
      </w:r>
      <w:proofErr w:type="spellEnd"/>
      <w:r w:rsidRPr="00D719AB">
        <w:rPr>
          <w:rFonts w:ascii="Calibri" w:hAnsi="Calibri" w:cs="Calibri"/>
          <w:b/>
          <w:bCs/>
        </w:rPr>
        <w:t xml:space="preserve"> Prokletije (1. </w:t>
      </w:r>
      <w:proofErr w:type="spellStart"/>
      <w:r w:rsidRPr="00D719AB">
        <w:rPr>
          <w:rFonts w:ascii="Calibri" w:hAnsi="Calibri" w:cs="Calibri"/>
          <w:b/>
          <w:bCs/>
        </w:rPr>
        <w:t>Žijovo</w:t>
      </w:r>
      <w:proofErr w:type="spellEnd"/>
      <w:r w:rsidRPr="00D719AB">
        <w:rPr>
          <w:rFonts w:ascii="Calibri" w:hAnsi="Calibri" w:cs="Calibri"/>
          <w:b/>
          <w:bCs/>
        </w:rPr>
        <w:t xml:space="preserve"> - </w:t>
      </w:r>
      <w:proofErr w:type="spellStart"/>
      <w:r w:rsidRPr="00D719AB">
        <w:rPr>
          <w:rFonts w:ascii="Calibri" w:hAnsi="Calibri" w:cs="Calibri"/>
          <w:b/>
          <w:bCs/>
        </w:rPr>
        <w:t>Šila</w:t>
      </w:r>
      <w:proofErr w:type="spellEnd"/>
      <w:r w:rsidRPr="00D719AB">
        <w:rPr>
          <w:rFonts w:ascii="Calibri" w:hAnsi="Calibri" w:cs="Calibri"/>
          <w:b/>
          <w:bCs/>
        </w:rPr>
        <w:t xml:space="preserve"> Velja - </w:t>
      </w:r>
      <w:proofErr w:type="spellStart"/>
      <w:r w:rsidRPr="00D719AB">
        <w:rPr>
          <w:rFonts w:ascii="Calibri" w:hAnsi="Calibri" w:cs="Calibri"/>
          <w:b/>
          <w:bCs/>
        </w:rPr>
        <w:t>Treskavac</w:t>
      </w:r>
      <w:proofErr w:type="spellEnd"/>
      <w:r w:rsidRPr="00D719AB">
        <w:rPr>
          <w:rFonts w:ascii="Calibri" w:hAnsi="Calibri" w:cs="Calibri"/>
          <w:b/>
          <w:bCs/>
        </w:rPr>
        <w:t xml:space="preserve">; 2. </w:t>
      </w:r>
      <w:proofErr w:type="spellStart"/>
      <w:r w:rsidRPr="00D719AB">
        <w:rPr>
          <w:rFonts w:ascii="Calibri" w:hAnsi="Calibri" w:cs="Calibri"/>
          <w:b/>
          <w:bCs/>
        </w:rPr>
        <w:t>Prijun</w:t>
      </w:r>
      <w:proofErr w:type="spellEnd"/>
      <w:r w:rsidRPr="00D719AB">
        <w:rPr>
          <w:rFonts w:ascii="Calibri" w:hAnsi="Calibri" w:cs="Calibri"/>
          <w:b/>
          <w:bCs/>
        </w:rPr>
        <w:t xml:space="preserve"> - Vila - </w:t>
      </w:r>
      <w:proofErr w:type="spellStart"/>
      <w:r w:rsidRPr="00D719AB">
        <w:rPr>
          <w:rFonts w:ascii="Calibri" w:hAnsi="Calibri" w:cs="Calibri"/>
          <w:b/>
          <w:bCs/>
        </w:rPr>
        <w:t>Prasica</w:t>
      </w:r>
      <w:proofErr w:type="spellEnd"/>
      <w:r w:rsidRPr="00D719AB">
        <w:rPr>
          <w:rFonts w:ascii="Calibri" w:hAnsi="Calibri" w:cs="Calibri"/>
          <w:b/>
          <w:bCs/>
        </w:rPr>
        <w:t xml:space="preserve"> - </w:t>
      </w:r>
      <w:proofErr w:type="spellStart"/>
      <w:r w:rsidRPr="00D719AB">
        <w:rPr>
          <w:rFonts w:ascii="Calibri" w:hAnsi="Calibri" w:cs="Calibri"/>
          <w:b/>
          <w:bCs/>
        </w:rPr>
        <w:t>Beškeća</w:t>
      </w:r>
      <w:proofErr w:type="spellEnd"/>
      <w:r w:rsidRPr="00D719AB">
        <w:rPr>
          <w:rFonts w:ascii="Calibri" w:hAnsi="Calibri" w:cs="Calibri"/>
          <w:b/>
          <w:bCs/>
        </w:rPr>
        <w:t xml:space="preserve"> - </w:t>
      </w:r>
      <w:proofErr w:type="spellStart"/>
      <w:r w:rsidRPr="00D719AB">
        <w:rPr>
          <w:rFonts w:ascii="Calibri" w:hAnsi="Calibri" w:cs="Calibri"/>
          <w:b/>
          <w:bCs/>
        </w:rPr>
        <w:t>Krisitor</w:t>
      </w:r>
      <w:proofErr w:type="spellEnd"/>
      <w:r w:rsidRPr="00D719AB">
        <w:rPr>
          <w:rFonts w:ascii="Calibri" w:hAnsi="Calibri" w:cs="Calibri"/>
          <w:b/>
          <w:bCs/>
        </w:rPr>
        <w:t xml:space="preserve">; 3. </w:t>
      </w:r>
      <w:proofErr w:type="spellStart"/>
      <w:r w:rsidRPr="00D719AB">
        <w:rPr>
          <w:rFonts w:ascii="Calibri" w:hAnsi="Calibri" w:cs="Calibri"/>
          <w:b/>
          <w:bCs/>
        </w:rPr>
        <w:t>Surdup</w:t>
      </w:r>
      <w:proofErr w:type="spellEnd"/>
      <w:r w:rsidRPr="00D719AB">
        <w:rPr>
          <w:rFonts w:ascii="Calibri" w:hAnsi="Calibri" w:cs="Calibri"/>
          <w:b/>
          <w:bCs/>
        </w:rPr>
        <w:t xml:space="preserve"> - Kariman - </w:t>
      </w:r>
      <w:proofErr w:type="spellStart"/>
      <w:r w:rsidRPr="00D719AB">
        <w:rPr>
          <w:rFonts w:ascii="Calibri" w:hAnsi="Calibri" w:cs="Calibri"/>
          <w:b/>
          <w:bCs/>
        </w:rPr>
        <w:t>Torač</w:t>
      </w:r>
      <w:proofErr w:type="spellEnd"/>
      <w:r w:rsidRPr="00D719AB">
        <w:rPr>
          <w:rFonts w:ascii="Calibri" w:hAnsi="Calibri" w:cs="Calibri"/>
          <w:b/>
          <w:bCs/>
        </w:rPr>
        <w:t>)</w:t>
      </w:r>
      <w:r w:rsidRPr="00D719AB">
        <w:rPr>
          <w:rFonts w:ascii="Calibri" w:hAnsi="Calibri" w:cs="Calibri"/>
          <w:bCs/>
        </w:rPr>
        <w:t xml:space="preserve"> – Possible inclusion of these three mountain ranges in the "</w:t>
      </w:r>
      <w:proofErr w:type="spellStart"/>
      <w:r w:rsidRPr="00D719AB">
        <w:rPr>
          <w:rFonts w:ascii="Calibri" w:hAnsi="Calibri" w:cs="Calibri"/>
          <w:bCs/>
        </w:rPr>
        <w:t>Komovi</w:t>
      </w:r>
      <w:proofErr w:type="spellEnd"/>
      <w:r w:rsidRPr="00D719AB">
        <w:rPr>
          <w:rFonts w:ascii="Calibri" w:hAnsi="Calibri" w:cs="Calibri"/>
          <w:bCs/>
        </w:rPr>
        <w:t>" Nature Park or designation as a separate wider landscape unit. Tentative area 5,100 ha; Territory of the Capital City of Podgorica.</w:t>
      </w:r>
    </w:p>
    <w:p w14:paraId="08E3E572" w14:textId="77777777" w:rsidR="000E32B3" w:rsidRPr="00D719AB" w:rsidRDefault="000E32B3" w:rsidP="00A96F70">
      <w:pPr>
        <w:numPr>
          <w:ilvl w:val="0"/>
          <w:numId w:val="120"/>
        </w:numPr>
        <w:jc w:val="both"/>
        <w:rPr>
          <w:rFonts w:ascii="Calibri" w:hAnsi="Calibri" w:cs="Calibri"/>
          <w:bCs/>
        </w:rPr>
      </w:pPr>
      <w:proofErr w:type="spellStart"/>
      <w:r w:rsidRPr="00D719AB">
        <w:rPr>
          <w:rFonts w:ascii="Calibri" w:hAnsi="Calibri" w:cs="Calibri"/>
          <w:b/>
          <w:bCs/>
        </w:rPr>
        <w:t>Lukavica</w:t>
      </w:r>
      <w:proofErr w:type="spellEnd"/>
      <w:r w:rsidRPr="00D719AB">
        <w:rPr>
          <w:rFonts w:ascii="Calibri" w:hAnsi="Calibri" w:cs="Calibri"/>
          <w:bCs/>
        </w:rPr>
        <w:t xml:space="preserve"> – A wider landscape unit that includes Borovnik, Mali and </w:t>
      </w:r>
      <w:proofErr w:type="spellStart"/>
      <w:r w:rsidRPr="00D719AB">
        <w:rPr>
          <w:rFonts w:ascii="Calibri" w:hAnsi="Calibri" w:cs="Calibri"/>
          <w:bCs/>
        </w:rPr>
        <w:t>Veliki</w:t>
      </w:r>
      <w:proofErr w:type="spellEnd"/>
      <w:r w:rsidRPr="00D719AB">
        <w:rPr>
          <w:rFonts w:ascii="Calibri" w:hAnsi="Calibri" w:cs="Calibri"/>
          <w:bCs/>
        </w:rPr>
        <w:t xml:space="preserve"> </w:t>
      </w:r>
      <w:proofErr w:type="spellStart"/>
      <w:r w:rsidRPr="00D719AB">
        <w:rPr>
          <w:rFonts w:ascii="Calibri" w:hAnsi="Calibri" w:cs="Calibri"/>
          <w:bCs/>
        </w:rPr>
        <w:t>Žurim</w:t>
      </w:r>
      <w:proofErr w:type="spellEnd"/>
      <w:r w:rsidRPr="00D719AB">
        <w:rPr>
          <w:rFonts w:ascii="Calibri" w:hAnsi="Calibri" w:cs="Calibri"/>
          <w:bCs/>
        </w:rPr>
        <w:t xml:space="preserve">, Ilijin </w:t>
      </w:r>
      <w:proofErr w:type="spellStart"/>
      <w:r w:rsidRPr="00D719AB">
        <w:rPr>
          <w:rFonts w:ascii="Calibri" w:hAnsi="Calibri" w:cs="Calibri"/>
          <w:bCs/>
        </w:rPr>
        <w:t>vrh</w:t>
      </w:r>
      <w:proofErr w:type="spellEnd"/>
      <w:r w:rsidRPr="00D719AB">
        <w:rPr>
          <w:rFonts w:ascii="Calibri" w:hAnsi="Calibri" w:cs="Calibri"/>
          <w:bCs/>
        </w:rPr>
        <w:t xml:space="preserve">, </w:t>
      </w:r>
      <w:proofErr w:type="spellStart"/>
      <w:r w:rsidRPr="00D719AB">
        <w:rPr>
          <w:rFonts w:ascii="Calibri" w:hAnsi="Calibri" w:cs="Calibri"/>
          <w:bCs/>
        </w:rPr>
        <w:t>Stožac</w:t>
      </w:r>
      <w:proofErr w:type="spellEnd"/>
      <w:r w:rsidRPr="00D719AB">
        <w:rPr>
          <w:rFonts w:ascii="Calibri" w:hAnsi="Calibri" w:cs="Calibri"/>
          <w:bCs/>
        </w:rPr>
        <w:t xml:space="preserve">, </w:t>
      </w:r>
      <w:proofErr w:type="spellStart"/>
      <w:r w:rsidRPr="00D719AB">
        <w:rPr>
          <w:rFonts w:ascii="Calibri" w:hAnsi="Calibri" w:cs="Calibri"/>
          <w:bCs/>
        </w:rPr>
        <w:t>Trebiješ</w:t>
      </w:r>
      <w:proofErr w:type="spellEnd"/>
      <w:r w:rsidRPr="00D719AB">
        <w:rPr>
          <w:rFonts w:ascii="Calibri" w:hAnsi="Calibri" w:cs="Calibri"/>
          <w:bCs/>
        </w:rPr>
        <w:t xml:space="preserve">, </w:t>
      </w:r>
      <w:proofErr w:type="spellStart"/>
      <w:r w:rsidRPr="00D719AB">
        <w:rPr>
          <w:rFonts w:ascii="Calibri" w:hAnsi="Calibri" w:cs="Calibri"/>
          <w:bCs/>
        </w:rPr>
        <w:t>Kapetanovo</w:t>
      </w:r>
      <w:proofErr w:type="spellEnd"/>
      <w:r w:rsidRPr="00D719AB">
        <w:rPr>
          <w:rFonts w:ascii="Calibri" w:hAnsi="Calibri" w:cs="Calibri"/>
          <w:bCs/>
        </w:rPr>
        <w:t>, and Manito-</w:t>
      </w:r>
      <w:proofErr w:type="spellStart"/>
      <w:r w:rsidRPr="00D719AB">
        <w:rPr>
          <w:rFonts w:ascii="Calibri" w:hAnsi="Calibri" w:cs="Calibri"/>
          <w:bCs/>
        </w:rPr>
        <w:t>Brnjičko</w:t>
      </w:r>
      <w:proofErr w:type="spellEnd"/>
      <w:r w:rsidRPr="00D719AB">
        <w:rPr>
          <w:rFonts w:ascii="Calibri" w:hAnsi="Calibri" w:cs="Calibri"/>
          <w:bCs/>
        </w:rPr>
        <w:t xml:space="preserve"> Lake (approximately 380 ha). Territory of the municipalities of Nikšić and </w:t>
      </w:r>
      <w:proofErr w:type="spellStart"/>
      <w:r w:rsidRPr="00D719AB">
        <w:rPr>
          <w:rFonts w:ascii="Calibri" w:hAnsi="Calibri" w:cs="Calibri"/>
          <w:bCs/>
        </w:rPr>
        <w:t>Kolašin</w:t>
      </w:r>
      <w:proofErr w:type="spellEnd"/>
      <w:r w:rsidRPr="00D719AB">
        <w:rPr>
          <w:rFonts w:ascii="Calibri" w:hAnsi="Calibri" w:cs="Calibri"/>
          <w:bCs/>
        </w:rPr>
        <w:t>.</w:t>
      </w:r>
    </w:p>
    <w:p w14:paraId="29E5ED01" w14:textId="77777777" w:rsidR="000E32B3" w:rsidRPr="00D719AB" w:rsidRDefault="000E32B3" w:rsidP="000E32B3">
      <w:pPr>
        <w:jc w:val="both"/>
        <w:rPr>
          <w:rFonts w:ascii="Calibri" w:hAnsi="Calibri" w:cs="Calibri"/>
          <w:b/>
          <w:bCs/>
        </w:rPr>
      </w:pPr>
    </w:p>
    <w:p w14:paraId="74C207BE" w14:textId="77777777" w:rsidR="000E32B3" w:rsidRPr="00D719AB" w:rsidRDefault="000E32B3" w:rsidP="000E32B3">
      <w:pPr>
        <w:jc w:val="both"/>
        <w:rPr>
          <w:rFonts w:ascii="Calibri" w:hAnsi="Calibri" w:cs="Calibri"/>
          <w:bCs/>
        </w:rPr>
      </w:pPr>
      <w:r w:rsidRPr="00D719AB">
        <w:rPr>
          <w:rFonts w:ascii="Calibri" w:hAnsi="Calibri" w:cs="Calibri"/>
          <w:b/>
          <w:bCs/>
        </w:rPr>
        <w:t>Natural Monuments:</w:t>
      </w:r>
    </w:p>
    <w:p w14:paraId="52AFEFB2" w14:textId="77777777" w:rsidR="000E32B3" w:rsidRPr="00D719AB" w:rsidRDefault="000E32B3" w:rsidP="00A96F70">
      <w:pPr>
        <w:numPr>
          <w:ilvl w:val="0"/>
          <w:numId w:val="117"/>
        </w:numPr>
        <w:jc w:val="both"/>
        <w:rPr>
          <w:rFonts w:ascii="Calibri" w:hAnsi="Calibri" w:cs="Calibri"/>
          <w:bCs/>
        </w:rPr>
      </w:pPr>
      <w:proofErr w:type="spellStart"/>
      <w:r w:rsidRPr="00D719AB">
        <w:rPr>
          <w:rFonts w:ascii="Calibri" w:hAnsi="Calibri" w:cs="Calibri"/>
          <w:b/>
          <w:bCs/>
        </w:rPr>
        <w:t>Kapetanovo</w:t>
      </w:r>
      <w:proofErr w:type="spellEnd"/>
      <w:r w:rsidRPr="00D719AB">
        <w:rPr>
          <w:rFonts w:ascii="Calibri" w:hAnsi="Calibri" w:cs="Calibri"/>
          <w:b/>
          <w:bCs/>
        </w:rPr>
        <w:t xml:space="preserve"> Lake with </w:t>
      </w:r>
      <w:proofErr w:type="spellStart"/>
      <w:r w:rsidRPr="00D719AB">
        <w:rPr>
          <w:rFonts w:ascii="Calibri" w:hAnsi="Calibri" w:cs="Calibri"/>
          <w:b/>
          <w:bCs/>
        </w:rPr>
        <w:t>Brnjik</w:t>
      </w:r>
      <w:proofErr w:type="spellEnd"/>
      <w:r w:rsidRPr="00D719AB">
        <w:rPr>
          <w:rFonts w:ascii="Calibri" w:hAnsi="Calibri" w:cs="Calibri"/>
          <w:bCs/>
        </w:rPr>
        <w:t xml:space="preserve"> – Territory of the </w:t>
      </w:r>
      <w:proofErr w:type="spellStart"/>
      <w:r w:rsidRPr="00D719AB">
        <w:rPr>
          <w:rFonts w:ascii="Calibri" w:hAnsi="Calibri" w:cs="Calibri"/>
          <w:bCs/>
        </w:rPr>
        <w:t>Kolašin</w:t>
      </w:r>
      <w:proofErr w:type="spellEnd"/>
      <w:r w:rsidRPr="00D719AB">
        <w:rPr>
          <w:rFonts w:ascii="Calibri" w:hAnsi="Calibri" w:cs="Calibri"/>
          <w:bCs/>
        </w:rPr>
        <w:t xml:space="preserve"> municipality.</w:t>
      </w:r>
    </w:p>
    <w:p w14:paraId="428B5A41" w14:textId="77777777" w:rsidR="000E32B3" w:rsidRPr="00D719AB" w:rsidRDefault="000E32B3" w:rsidP="00A96F70">
      <w:pPr>
        <w:numPr>
          <w:ilvl w:val="0"/>
          <w:numId w:val="117"/>
        </w:numPr>
        <w:jc w:val="both"/>
        <w:rPr>
          <w:rFonts w:ascii="Calibri" w:hAnsi="Calibri" w:cs="Calibri"/>
          <w:bCs/>
        </w:rPr>
      </w:pPr>
      <w:r w:rsidRPr="00D719AB">
        <w:rPr>
          <w:rFonts w:ascii="Calibri" w:hAnsi="Calibri" w:cs="Calibri"/>
          <w:b/>
          <w:bCs/>
        </w:rPr>
        <w:t xml:space="preserve">Canyon of the </w:t>
      </w:r>
      <w:proofErr w:type="spellStart"/>
      <w:r w:rsidRPr="00D719AB">
        <w:rPr>
          <w:rFonts w:ascii="Calibri" w:hAnsi="Calibri" w:cs="Calibri"/>
          <w:b/>
          <w:bCs/>
        </w:rPr>
        <w:t>Stožernica</w:t>
      </w:r>
      <w:proofErr w:type="spellEnd"/>
      <w:r w:rsidRPr="00D719AB">
        <w:rPr>
          <w:rFonts w:ascii="Calibri" w:hAnsi="Calibri" w:cs="Calibri"/>
          <w:b/>
          <w:bCs/>
        </w:rPr>
        <w:t xml:space="preserve"> River.</w:t>
      </w:r>
    </w:p>
    <w:p w14:paraId="77123A3D" w14:textId="77777777" w:rsidR="000E32B3" w:rsidRPr="00D719AB" w:rsidRDefault="000E32B3" w:rsidP="00A96F70">
      <w:pPr>
        <w:numPr>
          <w:ilvl w:val="0"/>
          <w:numId w:val="117"/>
        </w:numPr>
        <w:jc w:val="both"/>
        <w:rPr>
          <w:rFonts w:ascii="Calibri" w:hAnsi="Calibri" w:cs="Calibri"/>
          <w:bCs/>
        </w:rPr>
      </w:pPr>
      <w:r w:rsidRPr="00D719AB">
        <w:rPr>
          <w:rFonts w:ascii="Calibri" w:hAnsi="Calibri" w:cs="Calibri"/>
          <w:b/>
          <w:bCs/>
        </w:rPr>
        <w:t xml:space="preserve">King Nikola's Forbidden Forest in </w:t>
      </w:r>
      <w:proofErr w:type="spellStart"/>
      <w:r w:rsidRPr="00D719AB">
        <w:rPr>
          <w:rFonts w:ascii="Calibri" w:hAnsi="Calibri" w:cs="Calibri"/>
          <w:b/>
          <w:bCs/>
        </w:rPr>
        <w:t>Morakovo</w:t>
      </w:r>
      <w:proofErr w:type="spellEnd"/>
      <w:r w:rsidRPr="00D719AB">
        <w:rPr>
          <w:rFonts w:ascii="Calibri" w:hAnsi="Calibri" w:cs="Calibri"/>
          <w:bCs/>
        </w:rPr>
        <w:t xml:space="preserve"> – Territory of the Nikšić municipality.</w:t>
      </w:r>
    </w:p>
    <w:p w14:paraId="11513312" w14:textId="77777777" w:rsidR="000E32B3" w:rsidRPr="00D719AB" w:rsidRDefault="000E32B3" w:rsidP="00A96F70">
      <w:pPr>
        <w:numPr>
          <w:ilvl w:val="0"/>
          <w:numId w:val="117"/>
        </w:numPr>
        <w:jc w:val="both"/>
        <w:rPr>
          <w:rFonts w:ascii="Calibri" w:hAnsi="Calibri" w:cs="Calibri"/>
          <w:bCs/>
        </w:rPr>
      </w:pPr>
      <w:proofErr w:type="spellStart"/>
      <w:r w:rsidRPr="00D719AB">
        <w:rPr>
          <w:rFonts w:ascii="Calibri" w:hAnsi="Calibri" w:cs="Calibri"/>
          <w:b/>
          <w:bCs/>
        </w:rPr>
        <w:t>Platije</w:t>
      </w:r>
      <w:proofErr w:type="spellEnd"/>
      <w:r w:rsidRPr="00D719AB">
        <w:rPr>
          <w:rFonts w:ascii="Calibri" w:hAnsi="Calibri" w:cs="Calibri"/>
          <w:bCs/>
        </w:rPr>
        <w:t xml:space="preserve"> – Tentative area 2,200 ha. Territory of the municipalities of Podgorica and </w:t>
      </w:r>
      <w:proofErr w:type="spellStart"/>
      <w:r w:rsidRPr="00D719AB">
        <w:rPr>
          <w:rFonts w:ascii="Calibri" w:hAnsi="Calibri" w:cs="Calibri"/>
          <w:bCs/>
        </w:rPr>
        <w:t>Kolašin</w:t>
      </w:r>
      <w:proofErr w:type="spellEnd"/>
      <w:r w:rsidRPr="00D719AB">
        <w:rPr>
          <w:rFonts w:ascii="Calibri" w:hAnsi="Calibri" w:cs="Calibri"/>
          <w:bCs/>
        </w:rPr>
        <w:t>.</w:t>
      </w:r>
    </w:p>
    <w:p w14:paraId="7320E538" w14:textId="77777777" w:rsidR="000E32B3" w:rsidRPr="00D719AB" w:rsidRDefault="000E32B3" w:rsidP="00A96F70">
      <w:pPr>
        <w:numPr>
          <w:ilvl w:val="0"/>
          <w:numId w:val="117"/>
        </w:numPr>
        <w:jc w:val="both"/>
        <w:rPr>
          <w:rFonts w:ascii="Calibri" w:hAnsi="Calibri" w:cs="Calibri"/>
          <w:bCs/>
        </w:rPr>
      </w:pPr>
      <w:r w:rsidRPr="00D719AB">
        <w:rPr>
          <w:rFonts w:ascii="Calibri" w:hAnsi="Calibri" w:cs="Calibri"/>
          <w:b/>
          <w:bCs/>
        </w:rPr>
        <w:lastRenderedPageBreak/>
        <w:t>Canyon of the Male River</w:t>
      </w:r>
      <w:r w:rsidRPr="00D719AB">
        <w:rPr>
          <w:rFonts w:ascii="Calibri" w:hAnsi="Calibri" w:cs="Calibri"/>
          <w:bCs/>
        </w:rPr>
        <w:t xml:space="preserve"> – Tentative area 3,600 ha. Territory of the Podgorica municipality.</w:t>
      </w:r>
    </w:p>
    <w:p w14:paraId="50069193" w14:textId="77777777" w:rsidR="000E32B3" w:rsidRPr="00D719AB" w:rsidRDefault="000E32B3" w:rsidP="00A96F70">
      <w:pPr>
        <w:numPr>
          <w:ilvl w:val="0"/>
          <w:numId w:val="117"/>
        </w:numPr>
        <w:jc w:val="both"/>
        <w:rPr>
          <w:rFonts w:ascii="Calibri" w:hAnsi="Calibri" w:cs="Calibri"/>
          <w:bCs/>
        </w:rPr>
      </w:pPr>
      <w:r w:rsidRPr="00D719AB">
        <w:rPr>
          <w:rFonts w:ascii="Calibri" w:hAnsi="Calibri" w:cs="Calibri"/>
          <w:b/>
          <w:bCs/>
        </w:rPr>
        <w:t xml:space="preserve">Canyon of </w:t>
      </w:r>
      <w:proofErr w:type="spellStart"/>
      <w:r w:rsidRPr="00D719AB">
        <w:rPr>
          <w:rFonts w:ascii="Calibri" w:hAnsi="Calibri" w:cs="Calibri"/>
          <w:b/>
          <w:bCs/>
        </w:rPr>
        <w:t>Mrtvica</w:t>
      </w:r>
      <w:proofErr w:type="spellEnd"/>
      <w:r w:rsidRPr="00D719AB">
        <w:rPr>
          <w:rFonts w:ascii="Calibri" w:hAnsi="Calibri" w:cs="Calibri"/>
          <w:bCs/>
        </w:rPr>
        <w:t xml:space="preserve"> – Area of 2,903 ha within the boundaries of the same-named EMERALD area. Territory of the </w:t>
      </w:r>
      <w:proofErr w:type="spellStart"/>
      <w:r w:rsidRPr="00D719AB">
        <w:rPr>
          <w:rFonts w:ascii="Calibri" w:hAnsi="Calibri" w:cs="Calibri"/>
          <w:bCs/>
        </w:rPr>
        <w:t>Kolašin</w:t>
      </w:r>
      <w:proofErr w:type="spellEnd"/>
      <w:r w:rsidRPr="00D719AB">
        <w:rPr>
          <w:rFonts w:ascii="Calibri" w:hAnsi="Calibri" w:cs="Calibri"/>
          <w:bCs/>
        </w:rPr>
        <w:t xml:space="preserve"> municipality.</w:t>
      </w:r>
    </w:p>
    <w:p w14:paraId="270B948A" w14:textId="77777777" w:rsidR="000E32B3" w:rsidRPr="00D719AB" w:rsidRDefault="000E32B3" w:rsidP="00A96F70">
      <w:pPr>
        <w:numPr>
          <w:ilvl w:val="0"/>
          <w:numId w:val="117"/>
        </w:numPr>
        <w:jc w:val="both"/>
        <w:rPr>
          <w:rFonts w:ascii="Calibri" w:hAnsi="Calibri" w:cs="Calibri"/>
          <w:bCs/>
        </w:rPr>
      </w:pPr>
      <w:r w:rsidRPr="00D719AB">
        <w:rPr>
          <w:rFonts w:ascii="Calibri" w:hAnsi="Calibri" w:cs="Calibri"/>
          <w:b/>
          <w:bCs/>
        </w:rPr>
        <w:t xml:space="preserve">Canyon of </w:t>
      </w:r>
      <w:proofErr w:type="spellStart"/>
      <w:r w:rsidRPr="00D719AB">
        <w:rPr>
          <w:rFonts w:ascii="Calibri" w:hAnsi="Calibri" w:cs="Calibri"/>
          <w:b/>
          <w:bCs/>
        </w:rPr>
        <w:t>Ibrištica</w:t>
      </w:r>
      <w:proofErr w:type="spellEnd"/>
      <w:r w:rsidRPr="00D719AB">
        <w:rPr>
          <w:rFonts w:ascii="Calibri" w:hAnsi="Calibri" w:cs="Calibri"/>
          <w:bCs/>
        </w:rPr>
        <w:t xml:space="preserve"> – Tentative area 349 ha. Territory of the </w:t>
      </w:r>
      <w:proofErr w:type="spellStart"/>
      <w:r w:rsidRPr="00D719AB">
        <w:rPr>
          <w:rFonts w:ascii="Calibri" w:hAnsi="Calibri" w:cs="Calibri"/>
          <w:bCs/>
        </w:rPr>
        <w:t>Kolašin</w:t>
      </w:r>
      <w:proofErr w:type="spellEnd"/>
      <w:r w:rsidRPr="00D719AB">
        <w:rPr>
          <w:rFonts w:ascii="Calibri" w:hAnsi="Calibri" w:cs="Calibri"/>
          <w:bCs/>
        </w:rPr>
        <w:t xml:space="preserve"> municipality.</w:t>
      </w:r>
    </w:p>
    <w:p w14:paraId="024E2756" w14:textId="77777777" w:rsidR="000E32B3" w:rsidRPr="00D719AB" w:rsidRDefault="000E32B3" w:rsidP="00A96F70">
      <w:pPr>
        <w:numPr>
          <w:ilvl w:val="0"/>
          <w:numId w:val="117"/>
        </w:numPr>
        <w:jc w:val="both"/>
        <w:rPr>
          <w:rFonts w:ascii="Calibri" w:hAnsi="Calibri" w:cs="Calibri"/>
          <w:bCs/>
        </w:rPr>
      </w:pPr>
      <w:r w:rsidRPr="00D719AB">
        <w:rPr>
          <w:rFonts w:ascii="Calibri" w:hAnsi="Calibri" w:cs="Calibri"/>
          <w:b/>
          <w:bCs/>
        </w:rPr>
        <w:t xml:space="preserve">Canyon of the </w:t>
      </w:r>
      <w:proofErr w:type="spellStart"/>
      <w:r w:rsidRPr="00D719AB">
        <w:rPr>
          <w:rFonts w:ascii="Calibri" w:hAnsi="Calibri" w:cs="Calibri"/>
          <w:b/>
          <w:bCs/>
        </w:rPr>
        <w:t>Piperska</w:t>
      </w:r>
      <w:proofErr w:type="spellEnd"/>
      <w:r w:rsidRPr="00D719AB">
        <w:rPr>
          <w:rFonts w:ascii="Calibri" w:hAnsi="Calibri" w:cs="Calibri"/>
          <w:b/>
          <w:bCs/>
        </w:rPr>
        <w:t xml:space="preserve"> River</w:t>
      </w:r>
      <w:r w:rsidRPr="00D719AB">
        <w:rPr>
          <w:rFonts w:ascii="Calibri" w:hAnsi="Calibri" w:cs="Calibri"/>
          <w:bCs/>
        </w:rPr>
        <w:t xml:space="preserve"> – Tentative area 620 ha. Territory of the Podgorica municipality.</w:t>
      </w:r>
    </w:p>
    <w:p w14:paraId="0B47C05F" w14:textId="77777777" w:rsidR="000E32B3" w:rsidRPr="00D719AB" w:rsidRDefault="000E32B3" w:rsidP="00A96F70">
      <w:pPr>
        <w:numPr>
          <w:ilvl w:val="0"/>
          <w:numId w:val="117"/>
        </w:numPr>
        <w:jc w:val="both"/>
        <w:rPr>
          <w:rFonts w:ascii="Calibri" w:hAnsi="Calibri" w:cs="Calibri"/>
          <w:bCs/>
        </w:rPr>
      </w:pPr>
      <w:proofErr w:type="spellStart"/>
      <w:r w:rsidRPr="00D719AB">
        <w:rPr>
          <w:rFonts w:ascii="Calibri" w:hAnsi="Calibri" w:cs="Calibri"/>
          <w:b/>
          <w:bCs/>
        </w:rPr>
        <w:t>Bogutovski</w:t>
      </w:r>
      <w:proofErr w:type="spellEnd"/>
      <w:r w:rsidRPr="00D719AB">
        <w:rPr>
          <w:rFonts w:ascii="Calibri" w:hAnsi="Calibri" w:cs="Calibri"/>
          <w:b/>
          <w:bCs/>
        </w:rPr>
        <w:t xml:space="preserve"> Creek (right tributary of </w:t>
      </w:r>
      <w:proofErr w:type="spellStart"/>
      <w:r w:rsidRPr="00D719AB">
        <w:rPr>
          <w:rFonts w:ascii="Calibri" w:hAnsi="Calibri" w:cs="Calibri"/>
          <w:b/>
          <w:bCs/>
        </w:rPr>
        <w:t>Morača</w:t>
      </w:r>
      <w:proofErr w:type="spellEnd"/>
      <w:r w:rsidRPr="00D719AB">
        <w:rPr>
          <w:rFonts w:ascii="Calibri" w:hAnsi="Calibri" w:cs="Calibri"/>
          <w:b/>
          <w:bCs/>
        </w:rPr>
        <w:t>, canyon section)</w:t>
      </w:r>
      <w:r w:rsidRPr="00D719AB">
        <w:rPr>
          <w:rFonts w:ascii="Calibri" w:hAnsi="Calibri" w:cs="Calibri"/>
          <w:bCs/>
        </w:rPr>
        <w:t xml:space="preserve"> – Tentative area 21 ha. Territory of the </w:t>
      </w:r>
      <w:proofErr w:type="spellStart"/>
      <w:r w:rsidRPr="00D719AB">
        <w:rPr>
          <w:rFonts w:ascii="Calibri" w:hAnsi="Calibri" w:cs="Calibri"/>
          <w:bCs/>
        </w:rPr>
        <w:t>Kolašin</w:t>
      </w:r>
      <w:proofErr w:type="spellEnd"/>
      <w:r w:rsidRPr="00D719AB">
        <w:rPr>
          <w:rFonts w:ascii="Calibri" w:hAnsi="Calibri" w:cs="Calibri"/>
          <w:bCs/>
        </w:rPr>
        <w:t xml:space="preserve"> municipality.</w:t>
      </w:r>
    </w:p>
    <w:p w14:paraId="5AABC3D8" w14:textId="77777777" w:rsidR="000E32B3" w:rsidRPr="00D719AB" w:rsidRDefault="000E32B3" w:rsidP="00A96F70">
      <w:pPr>
        <w:numPr>
          <w:ilvl w:val="0"/>
          <w:numId w:val="117"/>
        </w:numPr>
        <w:jc w:val="both"/>
        <w:rPr>
          <w:rFonts w:ascii="Calibri" w:hAnsi="Calibri" w:cs="Calibri"/>
          <w:bCs/>
        </w:rPr>
      </w:pPr>
      <w:proofErr w:type="spellStart"/>
      <w:r w:rsidRPr="00D719AB">
        <w:rPr>
          <w:rFonts w:ascii="Calibri" w:hAnsi="Calibri" w:cs="Calibri"/>
          <w:b/>
          <w:bCs/>
        </w:rPr>
        <w:t>Bjelopoljska</w:t>
      </w:r>
      <w:proofErr w:type="spellEnd"/>
      <w:r w:rsidRPr="00D719AB">
        <w:rPr>
          <w:rFonts w:ascii="Calibri" w:hAnsi="Calibri" w:cs="Calibri"/>
          <w:b/>
          <w:bCs/>
        </w:rPr>
        <w:t xml:space="preserve"> Bistrica (right tributary of Lima, outside the boundaries of </w:t>
      </w:r>
      <w:proofErr w:type="spellStart"/>
      <w:r w:rsidRPr="00D719AB">
        <w:rPr>
          <w:rFonts w:ascii="Calibri" w:hAnsi="Calibri" w:cs="Calibri"/>
          <w:b/>
          <w:bCs/>
        </w:rPr>
        <w:t>Đalovića</w:t>
      </w:r>
      <w:proofErr w:type="spellEnd"/>
      <w:r w:rsidRPr="00D719AB">
        <w:rPr>
          <w:rFonts w:ascii="Calibri" w:hAnsi="Calibri" w:cs="Calibri"/>
          <w:b/>
          <w:bCs/>
        </w:rPr>
        <w:t xml:space="preserve"> Gorge)</w:t>
      </w:r>
      <w:r w:rsidRPr="00D719AB">
        <w:rPr>
          <w:rFonts w:ascii="Calibri" w:hAnsi="Calibri" w:cs="Calibri"/>
          <w:bCs/>
        </w:rPr>
        <w:t xml:space="preserve"> – Tentative area 170 ha. Territory of the </w:t>
      </w:r>
      <w:proofErr w:type="spellStart"/>
      <w:r w:rsidRPr="00D719AB">
        <w:rPr>
          <w:rFonts w:ascii="Calibri" w:hAnsi="Calibri" w:cs="Calibri"/>
          <w:bCs/>
        </w:rPr>
        <w:t>Bijelo</w:t>
      </w:r>
      <w:proofErr w:type="spellEnd"/>
      <w:r w:rsidRPr="00D719AB">
        <w:rPr>
          <w:rFonts w:ascii="Calibri" w:hAnsi="Calibri" w:cs="Calibri"/>
          <w:bCs/>
        </w:rPr>
        <w:t xml:space="preserve"> Polje municipality.</w:t>
      </w:r>
    </w:p>
    <w:p w14:paraId="0A85234F" w14:textId="77777777" w:rsidR="000E32B3" w:rsidRPr="00D719AB" w:rsidRDefault="000E32B3" w:rsidP="00A96F70">
      <w:pPr>
        <w:numPr>
          <w:ilvl w:val="0"/>
          <w:numId w:val="117"/>
        </w:numPr>
        <w:jc w:val="both"/>
        <w:rPr>
          <w:rFonts w:ascii="Calibri" w:hAnsi="Calibri" w:cs="Calibri"/>
          <w:bCs/>
        </w:rPr>
      </w:pPr>
      <w:proofErr w:type="spellStart"/>
      <w:r w:rsidRPr="00D719AB">
        <w:rPr>
          <w:rFonts w:ascii="Calibri" w:hAnsi="Calibri" w:cs="Calibri"/>
          <w:b/>
          <w:bCs/>
        </w:rPr>
        <w:t>Tifranska</w:t>
      </w:r>
      <w:proofErr w:type="spellEnd"/>
      <w:r w:rsidRPr="00D719AB">
        <w:rPr>
          <w:rFonts w:ascii="Calibri" w:hAnsi="Calibri" w:cs="Calibri"/>
          <w:b/>
          <w:bCs/>
        </w:rPr>
        <w:t xml:space="preserve"> Gorge</w:t>
      </w:r>
      <w:r w:rsidRPr="00D719AB">
        <w:rPr>
          <w:rFonts w:ascii="Calibri" w:hAnsi="Calibri" w:cs="Calibri"/>
          <w:bCs/>
        </w:rPr>
        <w:t xml:space="preserve"> – Tentative area 200 ha. Territory of the </w:t>
      </w:r>
      <w:proofErr w:type="spellStart"/>
      <w:r w:rsidRPr="00D719AB">
        <w:rPr>
          <w:rFonts w:ascii="Calibri" w:hAnsi="Calibri" w:cs="Calibri"/>
          <w:bCs/>
        </w:rPr>
        <w:t>Berane</w:t>
      </w:r>
      <w:proofErr w:type="spellEnd"/>
      <w:r w:rsidRPr="00D719AB">
        <w:rPr>
          <w:rFonts w:ascii="Calibri" w:hAnsi="Calibri" w:cs="Calibri"/>
          <w:bCs/>
        </w:rPr>
        <w:t xml:space="preserve"> municipality.</w:t>
      </w:r>
    </w:p>
    <w:p w14:paraId="30A83CD5" w14:textId="77777777" w:rsidR="000E32B3" w:rsidRPr="00D719AB" w:rsidRDefault="000E32B3" w:rsidP="00A96F70">
      <w:pPr>
        <w:numPr>
          <w:ilvl w:val="0"/>
          <w:numId w:val="117"/>
        </w:numPr>
        <w:jc w:val="both"/>
        <w:rPr>
          <w:rFonts w:ascii="Calibri" w:hAnsi="Calibri" w:cs="Calibri"/>
          <w:bCs/>
        </w:rPr>
      </w:pPr>
      <w:r w:rsidRPr="00D719AB">
        <w:rPr>
          <w:rFonts w:ascii="Calibri" w:hAnsi="Calibri" w:cs="Calibri"/>
          <w:b/>
          <w:bCs/>
        </w:rPr>
        <w:t>Morin Bay</w:t>
      </w:r>
      <w:r w:rsidRPr="00D719AB">
        <w:rPr>
          <w:rFonts w:ascii="Calibri" w:hAnsi="Calibri" w:cs="Calibri"/>
          <w:bCs/>
        </w:rPr>
        <w:t xml:space="preserve"> – Tentative area 300 ha. Territory of the Kotor municipality.</w:t>
      </w:r>
    </w:p>
    <w:p w14:paraId="41327485" w14:textId="77777777" w:rsidR="000E32B3" w:rsidRPr="00D719AB" w:rsidRDefault="000E32B3" w:rsidP="00A96F70">
      <w:pPr>
        <w:numPr>
          <w:ilvl w:val="0"/>
          <w:numId w:val="117"/>
        </w:numPr>
        <w:jc w:val="both"/>
        <w:rPr>
          <w:rFonts w:ascii="Calibri" w:hAnsi="Calibri" w:cs="Calibri"/>
          <w:bCs/>
        </w:rPr>
      </w:pPr>
      <w:r w:rsidRPr="00D719AB">
        <w:rPr>
          <w:rFonts w:ascii="Calibri" w:hAnsi="Calibri" w:cs="Calibri"/>
          <w:b/>
          <w:bCs/>
        </w:rPr>
        <w:t>Plav Lake</w:t>
      </w:r>
      <w:r w:rsidRPr="00D719AB">
        <w:rPr>
          <w:rFonts w:ascii="Calibri" w:hAnsi="Calibri" w:cs="Calibri"/>
          <w:bCs/>
        </w:rPr>
        <w:t xml:space="preserve"> – Within the boundaries of the IBA area (300 ha). Territory of the Plav municipality.</w:t>
      </w:r>
    </w:p>
    <w:p w14:paraId="47ACF48C" w14:textId="77777777" w:rsidR="000E32B3" w:rsidRPr="00D719AB" w:rsidRDefault="000E32B3" w:rsidP="00A96F70">
      <w:pPr>
        <w:numPr>
          <w:ilvl w:val="0"/>
          <w:numId w:val="117"/>
        </w:numPr>
        <w:jc w:val="both"/>
        <w:rPr>
          <w:rFonts w:ascii="Calibri" w:hAnsi="Calibri" w:cs="Calibri"/>
          <w:bCs/>
        </w:rPr>
      </w:pPr>
      <w:proofErr w:type="spellStart"/>
      <w:r w:rsidRPr="00D719AB">
        <w:rPr>
          <w:rFonts w:ascii="Calibri" w:hAnsi="Calibri" w:cs="Calibri"/>
          <w:b/>
          <w:bCs/>
        </w:rPr>
        <w:t>Čakor</w:t>
      </w:r>
      <w:proofErr w:type="spellEnd"/>
      <w:r w:rsidRPr="00D719AB">
        <w:rPr>
          <w:rFonts w:ascii="Calibri" w:hAnsi="Calibri" w:cs="Calibri"/>
          <w:b/>
          <w:bCs/>
        </w:rPr>
        <w:t xml:space="preserve"> (from the spring area of </w:t>
      </w:r>
      <w:proofErr w:type="spellStart"/>
      <w:r w:rsidRPr="00D719AB">
        <w:rPr>
          <w:rFonts w:ascii="Calibri" w:hAnsi="Calibri" w:cs="Calibri"/>
          <w:b/>
          <w:bCs/>
        </w:rPr>
        <w:t>Bjeluha</w:t>
      </w:r>
      <w:proofErr w:type="spellEnd"/>
      <w:r w:rsidRPr="00D719AB">
        <w:rPr>
          <w:rFonts w:ascii="Calibri" w:hAnsi="Calibri" w:cs="Calibri"/>
          <w:b/>
          <w:bCs/>
        </w:rPr>
        <w:t xml:space="preserve"> to the border with Kosovo)</w:t>
      </w:r>
      <w:r w:rsidRPr="00D719AB">
        <w:rPr>
          <w:rFonts w:ascii="Calibri" w:hAnsi="Calibri" w:cs="Calibri"/>
          <w:bCs/>
        </w:rPr>
        <w:t xml:space="preserve"> – Tentative area 1,100 ha. Territory of the Plav municipality.</w:t>
      </w:r>
    </w:p>
    <w:p w14:paraId="512E7DB8" w14:textId="77777777" w:rsidR="000E32B3" w:rsidRPr="00D719AB" w:rsidRDefault="000E32B3" w:rsidP="00A96F70">
      <w:pPr>
        <w:numPr>
          <w:ilvl w:val="0"/>
          <w:numId w:val="117"/>
        </w:numPr>
        <w:jc w:val="both"/>
        <w:rPr>
          <w:rFonts w:ascii="Calibri" w:hAnsi="Calibri" w:cs="Calibri"/>
          <w:bCs/>
        </w:rPr>
      </w:pPr>
      <w:r w:rsidRPr="00D719AB">
        <w:rPr>
          <w:rFonts w:ascii="Calibri" w:hAnsi="Calibri" w:cs="Calibri"/>
          <w:b/>
          <w:bCs/>
          <w:lang w:val="it-IT"/>
        </w:rPr>
        <w:t>Torna (Bablji Zub)</w:t>
      </w:r>
      <w:r w:rsidRPr="00D719AB">
        <w:rPr>
          <w:rFonts w:ascii="Calibri" w:hAnsi="Calibri" w:cs="Calibri"/>
          <w:bCs/>
          <w:lang w:val="it-IT"/>
        </w:rPr>
        <w:t xml:space="preserve"> – Tentative area 345 ha. </w:t>
      </w:r>
      <w:r w:rsidRPr="00D719AB">
        <w:rPr>
          <w:rFonts w:ascii="Calibri" w:hAnsi="Calibri" w:cs="Calibri"/>
          <w:bCs/>
        </w:rPr>
        <w:t xml:space="preserve">Territory of the </w:t>
      </w:r>
      <w:proofErr w:type="spellStart"/>
      <w:r w:rsidRPr="00D719AB">
        <w:rPr>
          <w:rFonts w:ascii="Calibri" w:hAnsi="Calibri" w:cs="Calibri"/>
          <w:bCs/>
        </w:rPr>
        <w:t>Kolašin</w:t>
      </w:r>
      <w:proofErr w:type="spellEnd"/>
      <w:r w:rsidRPr="00D719AB">
        <w:rPr>
          <w:rFonts w:ascii="Calibri" w:hAnsi="Calibri" w:cs="Calibri"/>
          <w:bCs/>
        </w:rPr>
        <w:t xml:space="preserve"> municipality.</w:t>
      </w:r>
    </w:p>
    <w:p w14:paraId="7F99D408" w14:textId="77777777" w:rsidR="000E32B3" w:rsidRPr="00D719AB" w:rsidRDefault="000E32B3" w:rsidP="00A96F70">
      <w:pPr>
        <w:numPr>
          <w:ilvl w:val="0"/>
          <w:numId w:val="117"/>
        </w:numPr>
        <w:jc w:val="both"/>
        <w:rPr>
          <w:rFonts w:ascii="Calibri" w:hAnsi="Calibri" w:cs="Calibri"/>
          <w:bCs/>
        </w:rPr>
      </w:pPr>
      <w:r w:rsidRPr="00D719AB">
        <w:rPr>
          <w:rFonts w:ascii="Calibri" w:hAnsi="Calibri" w:cs="Calibri"/>
          <w:b/>
          <w:bCs/>
          <w:lang w:val="it-IT"/>
        </w:rPr>
        <w:t>Jerinja Glava</w:t>
      </w:r>
      <w:r w:rsidRPr="00D719AB">
        <w:rPr>
          <w:rFonts w:ascii="Calibri" w:hAnsi="Calibri" w:cs="Calibri"/>
          <w:bCs/>
          <w:lang w:val="it-IT"/>
        </w:rPr>
        <w:t xml:space="preserve"> – Tentative area 750 ha. </w:t>
      </w:r>
      <w:r w:rsidRPr="00D719AB">
        <w:rPr>
          <w:rFonts w:ascii="Calibri" w:hAnsi="Calibri" w:cs="Calibri"/>
          <w:bCs/>
        </w:rPr>
        <w:t xml:space="preserve">Territory of the </w:t>
      </w:r>
      <w:proofErr w:type="spellStart"/>
      <w:r w:rsidRPr="00D719AB">
        <w:rPr>
          <w:rFonts w:ascii="Calibri" w:hAnsi="Calibri" w:cs="Calibri"/>
          <w:bCs/>
        </w:rPr>
        <w:t>Andrijevica</w:t>
      </w:r>
      <w:proofErr w:type="spellEnd"/>
      <w:r w:rsidRPr="00D719AB">
        <w:rPr>
          <w:rFonts w:ascii="Calibri" w:hAnsi="Calibri" w:cs="Calibri"/>
          <w:bCs/>
        </w:rPr>
        <w:t xml:space="preserve"> municipality.</w:t>
      </w:r>
    </w:p>
    <w:p w14:paraId="4B682F17" w14:textId="77777777" w:rsidR="000E32B3" w:rsidRPr="00D719AB" w:rsidRDefault="000E32B3" w:rsidP="00A96F70">
      <w:pPr>
        <w:numPr>
          <w:ilvl w:val="0"/>
          <w:numId w:val="117"/>
        </w:numPr>
        <w:jc w:val="both"/>
        <w:rPr>
          <w:rFonts w:ascii="Calibri" w:hAnsi="Calibri" w:cs="Calibri"/>
          <w:bCs/>
        </w:rPr>
      </w:pPr>
      <w:proofErr w:type="spellStart"/>
      <w:r w:rsidRPr="00D719AB">
        <w:rPr>
          <w:rFonts w:ascii="Calibri" w:hAnsi="Calibri" w:cs="Calibri"/>
          <w:b/>
          <w:bCs/>
        </w:rPr>
        <w:t>Bjeloshevske</w:t>
      </w:r>
      <w:proofErr w:type="spellEnd"/>
      <w:r w:rsidRPr="00D719AB">
        <w:rPr>
          <w:rFonts w:ascii="Calibri" w:hAnsi="Calibri" w:cs="Calibri"/>
          <w:b/>
          <w:bCs/>
        </w:rPr>
        <w:t xml:space="preserve"> Marshes (from the school in Donji </w:t>
      </w:r>
      <w:proofErr w:type="spellStart"/>
      <w:r w:rsidRPr="00D719AB">
        <w:rPr>
          <w:rFonts w:ascii="Calibri" w:hAnsi="Calibri" w:cs="Calibri"/>
          <w:b/>
          <w:bCs/>
        </w:rPr>
        <w:t>Morakovo</w:t>
      </w:r>
      <w:proofErr w:type="spellEnd"/>
      <w:r w:rsidRPr="00D719AB">
        <w:rPr>
          <w:rFonts w:ascii="Calibri" w:hAnsi="Calibri" w:cs="Calibri"/>
          <w:b/>
          <w:bCs/>
        </w:rPr>
        <w:t xml:space="preserve"> to the waterfall, bridge on </w:t>
      </w:r>
      <w:proofErr w:type="spellStart"/>
      <w:r w:rsidRPr="00D719AB">
        <w:rPr>
          <w:rFonts w:ascii="Calibri" w:hAnsi="Calibri" w:cs="Calibri"/>
          <w:b/>
          <w:bCs/>
        </w:rPr>
        <w:t>Gračanica</w:t>
      </w:r>
      <w:proofErr w:type="spellEnd"/>
      <w:r w:rsidRPr="00D719AB">
        <w:rPr>
          <w:rFonts w:ascii="Calibri" w:hAnsi="Calibri" w:cs="Calibri"/>
          <w:b/>
          <w:bCs/>
        </w:rPr>
        <w:t>)</w:t>
      </w:r>
      <w:r w:rsidRPr="00D719AB">
        <w:rPr>
          <w:rFonts w:ascii="Calibri" w:hAnsi="Calibri" w:cs="Calibri"/>
          <w:bCs/>
        </w:rPr>
        <w:t xml:space="preserve"> – Tentative area 38 ha. Territory of the Nikšić municipality.</w:t>
      </w:r>
    </w:p>
    <w:p w14:paraId="76E36CAE" w14:textId="77777777" w:rsidR="000E32B3" w:rsidRPr="00D719AB" w:rsidRDefault="000E32B3" w:rsidP="00A96F70">
      <w:pPr>
        <w:numPr>
          <w:ilvl w:val="0"/>
          <w:numId w:val="117"/>
        </w:numPr>
        <w:jc w:val="both"/>
        <w:rPr>
          <w:rFonts w:ascii="Calibri" w:hAnsi="Calibri" w:cs="Calibri"/>
          <w:bCs/>
        </w:rPr>
      </w:pPr>
      <w:proofErr w:type="spellStart"/>
      <w:r w:rsidRPr="00D719AB">
        <w:rPr>
          <w:rFonts w:ascii="Calibri" w:hAnsi="Calibri" w:cs="Calibri"/>
          <w:b/>
          <w:bCs/>
        </w:rPr>
        <w:t>Budoške</w:t>
      </w:r>
      <w:proofErr w:type="spellEnd"/>
      <w:r w:rsidRPr="00D719AB">
        <w:rPr>
          <w:rFonts w:ascii="Calibri" w:hAnsi="Calibri" w:cs="Calibri"/>
          <w:b/>
          <w:bCs/>
        </w:rPr>
        <w:t xml:space="preserve"> Marshes</w:t>
      </w:r>
      <w:r w:rsidRPr="00D719AB">
        <w:rPr>
          <w:rFonts w:ascii="Calibri" w:hAnsi="Calibri" w:cs="Calibri"/>
          <w:bCs/>
        </w:rPr>
        <w:t xml:space="preserve"> – Tentative area 370 ha. Territory of the Nikšić municipality.</w:t>
      </w:r>
    </w:p>
    <w:p w14:paraId="0DCD3B90" w14:textId="77777777" w:rsidR="000E32B3" w:rsidRPr="00D719AB" w:rsidRDefault="000E32B3" w:rsidP="00A96F70">
      <w:pPr>
        <w:numPr>
          <w:ilvl w:val="0"/>
          <w:numId w:val="117"/>
        </w:numPr>
        <w:jc w:val="both"/>
        <w:rPr>
          <w:rFonts w:ascii="Calibri" w:hAnsi="Calibri" w:cs="Calibri"/>
          <w:bCs/>
        </w:rPr>
      </w:pPr>
      <w:proofErr w:type="spellStart"/>
      <w:r w:rsidRPr="00D719AB">
        <w:rPr>
          <w:rFonts w:ascii="Calibri" w:hAnsi="Calibri" w:cs="Calibri"/>
          <w:b/>
          <w:bCs/>
        </w:rPr>
        <w:t>Semolj</w:t>
      </w:r>
      <w:proofErr w:type="spellEnd"/>
      <w:r w:rsidRPr="00D719AB">
        <w:rPr>
          <w:rFonts w:ascii="Calibri" w:hAnsi="Calibri" w:cs="Calibri"/>
          <w:bCs/>
        </w:rPr>
        <w:t xml:space="preserve"> – Tentative area 65 ha. Territory of the </w:t>
      </w:r>
      <w:proofErr w:type="spellStart"/>
      <w:r w:rsidRPr="00D719AB">
        <w:rPr>
          <w:rFonts w:ascii="Calibri" w:hAnsi="Calibri" w:cs="Calibri"/>
          <w:bCs/>
        </w:rPr>
        <w:t>Kolašin</w:t>
      </w:r>
      <w:proofErr w:type="spellEnd"/>
      <w:r w:rsidRPr="00D719AB">
        <w:rPr>
          <w:rFonts w:ascii="Calibri" w:hAnsi="Calibri" w:cs="Calibri"/>
          <w:bCs/>
        </w:rPr>
        <w:t xml:space="preserve"> municipality.</w:t>
      </w:r>
    </w:p>
    <w:p w14:paraId="1572A99B" w14:textId="77777777" w:rsidR="000E32B3" w:rsidRPr="00D719AB" w:rsidRDefault="000E32B3" w:rsidP="00A96F70">
      <w:pPr>
        <w:numPr>
          <w:ilvl w:val="0"/>
          <w:numId w:val="117"/>
        </w:numPr>
        <w:jc w:val="both"/>
        <w:rPr>
          <w:rFonts w:ascii="Calibri" w:hAnsi="Calibri" w:cs="Calibri"/>
          <w:bCs/>
        </w:rPr>
      </w:pPr>
      <w:r w:rsidRPr="00D719AB">
        <w:rPr>
          <w:rFonts w:ascii="Calibri" w:hAnsi="Calibri" w:cs="Calibri"/>
          <w:b/>
          <w:bCs/>
        </w:rPr>
        <w:t xml:space="preserve">Canyons of the Upper </w:t>
      </w:r>
      <w:proofErr w:type="spellStart"/>
      <w:r w:rsidRPr="00D719AB">
        <w:rPr>
          <w:rFonts w:ascii="Calibri" w:hAnsi="Calibri" w:cs="Calibri"/>
          <w:b/>
          <w:bCs/>
        </w:rPr>
        <w:t>Popče</w:t>
      </w:r>
      <w:proofErr w:type="spellEnd"/>
      <w:r w:rsidRPr="00D719AB">
        <w:rPr>
          <w:rFonts w:ascii="Calibri" w:hAnsi="Calibri" w:cs="Calibri"/>
          <w:b/>
          <w:bCs/>
        </w:rPr>
        <w:t xml:space="preserve"> and </w:t>
      </w:r>
      <w:proofErr w:type="spellStart"/>
      <w:r w:rsidRPr="00D719AB">
        <w:rPr>
          <w:rFonts w:ascii="Calibri" w:hAnsi="Calibri" w:cs="Calibri"/>
          <w:b/>
          <w:bCs/>
        </w:rPr>
        <w:t>Radmanska</w:t>
      </w:r>
      <w:proofErr w:type="spellEnd"/>
      <w:r w:rsidRPr="00D719AB">
        <w:rPr>
          <w:rFonts w:ascii="Calibri" w:hAnsi="Calibri" w:cs="Calibri"/>
          <w:b/>
          <w:bCs/>
        </w:rPr>
        <w:t xml:space="preserve"> Rivers</w:t>
      </w:r>
      <w:r w:rsidRPr="00D719AB">
        <w:rPr>
          <w:rFonts w:ascii="Calibri" w:hAnsi="Calibri" w:cs="Calibri"/>
          <w:bCs/>
        </w:rPr>
        <w:t xml:space="preserve"> – Tentative area 1,300 ha. Territory of the </w:t>
      </w:r>
      <w:proofErr w:type="spellStart"/>
      <w:r w:rsidRPr="00D719AB">
        <w:rPr>
          <w:rFonts w:ascii="Calibri" w:hAnsi="Calibri" w:cs="Calibri"/>
          <w:bCs/>
        </w:rPr>
        <w:t>Petnjica</w:t>
      </w:r>
      <w:proofErr w:type="spellEnd"/>
      <w:r w:rsidRPr="00D719AB">
        <w:rPr>
          <w:rFonts w:ascii="Calibri" w:hAnsi="Calibri" w:cs="Calibri"/>
          <w:bCs/>
        </w:rPr>
        <w:t xml:space="preserve"> municipality.</w:t>
      </w:r>
    </w:p>
    <w:p w14:paraId="6AE14BD0" w14:textId="77777777" w:rsidR="000E32B3" w:rsidRPr="00D719AB" w:rsidRDefault="000E32B3" w:rsidP="00A96F70">
      <w:pPr>
        <w:numPr>
          <w:ilvl w:val="0"/>
          <w:numId w:val="117"/>
        </w:numPr>
        <w:jc w:val="both"/>
        <w:rPr>
          <w:rFonts w:ascii="Calibri" w:hAnsi="Calibri" w:cs="Calibri"/>
          <w:bCs/>
        </w:rPr>
      </w:pPr>
      <w:r w:rsidRPr="00D719AB">
        <w:rPr>
          <w:rFonts w:ascii="Calibri" w:hAnsi="Calibri" w:cs="Calibri"/>
          <w:b/>
          <w:bCs/>
        </w:rPr>
        <w:t xml:space="preserve">Large and Small </w:t>
      </w:r>
      <w:proofErr w:type="spellStart"/>
      <w:r w:rsidRPr="00D719AB">
        <w:rPr>
          <w:rFonts w:ascii="Calibri" w:hAnsi="Calibri" w:cs="Calibri"/>
          <w:b/>
          <w:bCs/>
        </w:rPr>
        <w:t>Pošćensko</w:t>
      </w:r>
      <w:proofErr w:type="spellEnd"/>
      <w:r w:rsidRPr="00D719AB">
        <w:rPr>
          <w:rFonts w:ascii="Calibri" w:hAnsi="Calibri" w:cs="Calibri"/>
          <w:b/>
          <w:bCs/>
        </w:rPr>
        <w:t xml:space="preserve"> Lake</w:t>
      </w:r>
      <w:r w:rsidRPr="00D719AB">
        <w:rPr>
          <w:rFonts w:ascii="Calibri" w:hAnsi="Calibri" w:cs="Calibri"/>
          <w:bCs/>
        </w:rPr>
        <w:t xml:space="preserve"> – Tentative area 13 ha. Territory of the </w:t>
      </w:r>
      <w:proofErr w:type="spellStart"/>
      <w:r w:rsidRPr="00D719AB">
        <w:rPr>
          <w:rFonts w:ascii="Calibri" w:hAnsi="Calibri" w:cs="Calibri"/>
          <w:bCs/>
        </w:rPr>
        <w:t>Šavnik</w:t>
      </w:r>
      <w:proofErr w:type="spellEnd"/>
      <w:r w:rsidRPr="00D719AB">
        <w:rPr>
          <w:rFonts w:ascii="Calibri" w:hAnsi="Calibri" w:cs="Calibri"/>
          <w:bCs/>
        </w:rPr>
        <w:t xml:space="preserve"> municipality.</w:t>
      </w:r>
    </w:p>
    <w:p w14:paraId="602666B8" w14:textId="77777777" w:rsidR="000E32B3" w:rsidRPr="00D719AB" w:rsidRDefault="000E32B3" w:rsidP="000E32B3">
      <w:pPr>
        <w:jc w:val="both"/>
        <w:rPr>
          <w:rFonts w:ascii="Calibri" w:hAnsi="Calibri" w:cs="Calibri"/>
          <w:b/>
          <w:bCs/>
        </w:rPr>
      </w:pPr>
    </w:p>
    <w:p w14:paraId="3C3F79EF" w14:textId="77777777" w:rsidR="000E32B3" w:rsidRPr="00D719AB" w:rsidRDefault="000E32B3" w:rsidP="000E32B3">
      <w:pPr>
        <w:jc w:val="both"/>
        <w:rPr>
          <w:rFonts w:ascii="Calibri" w:hAnsi="Calibri" w:cs="Calibri"/>
          <w:bCs/>
        </w:rPr>
      </w:pPr>
      <w:r w:rsidRPr="00D719AB">
        <w:rPr>
          <w:rFonts w:ascii="Calibri" w:hAnsi="Calibri" w:cs="Calibri"/>
          <w:b/>
          <w:bCs/>
        </w:rPr>
        <w:t>Areas of Exceptional Features:</w:t>
      </w:r>
    </w:p>
    <w:p w14:paraId="6A359E89" w14:textId="77777777" w:rsidR="000E32B3" w:rsidRPr="00D719AB" w:rsidRDefault="000E32B3" w:rsidP="00A96F70">
      <w:pPr>
        <w:numPr>
          <w:ilvl w:val="0"/>
          <w:numId w:val="112"/>
        </w:numPr>
        <w:jc w:val="both"/>
        <w:rPr>
          <w:rFonts w:ascii="Calibri" w:hAnsi="Calibri" w:cs="Calibri"/>
          <w:bCs/>
        </w:rPr>
      </w:pPr>
      <w:r w:rsidRPr="00D719AB">
        <w:rPr>
          <w:rFonts w:ascii="Calibri" w:hAnsi="Calibri" w:cs="Calibri"/>
          <w:b/>
          <w:bCs/>
        </w:rPr>
        <w:t xml:space="preserve">Visitor (optionally also </w:t>
      </w:r>
      <w:proofErr w:type="spellStart"/>
      <w:r w:rsidRPr="00D719AB">
        <w:rPr>
          <w:rFonts w:ascii="Calibri" w:hAnsi="Calibri" w:cs="Calibri"/>
          <w:b/>
          <w:bCs/>
        </w:rPr>
        <w:t>Zeletin</w:t>
      </w:r>
      <w:proofErr w:type="spellEnd"/>
      <w:r w:rsidRPr="00D719AB">
        <w:rPr>
          <w:rFonts w:ascii="Calibri" w:hAnsi="Calibri" w:cs="Calibri"/>
          <w:b/>
          <w:bCs/>
        </w:rPr>
        <w:t>)</w:t>
      </w:r>
      <w:r w:rsidRPr="00D719AB">
        <w:rPr>
          <w:rFonts w:ascii="Calibri" w:hAnsi="Calibri" w:cs="Calibri"/>
          <w:bCs/>
        </w:rPr>
        <w:t xml:space="preserve"> – Within the boundaries of the EMERALD area (13,680 ha) (along with Visitor in the IPA area boundaries (1,779 ha). Territory of the municipalities of Plav and </w:t>
      </w:r>
      <w:proofErr w:type="spellStart"/>
      <w:r w:rsidRPr="00D719AB">
        <w:rPr>
          <w:rFonts w:ascii="Calibri" w:hAnsi="Calibri" w:cs="Calibri"/>
          <w:bCs/>
        </w:rPr>
        <w:t>Andrijevica</w:t>
      </w:r>
      <w:proofErr w:type="spellEnd"/>
      <w:r w:rsidRPr="00D719AB">
        <w:rPr>
          <w:rFonts w:ascii="Calibri" w:hAnsi="Calibri" w:cs="Calibri"/>
          <w:bCs/>
        </w:rPr>
        <w:t>.</w:t>
      </w:r>
    </w:p>
    <w:p w14:paraId="260FF05F" w14:textId="77777777" w:rsidR="000E32B3" w:rsidRPr="00D719AB" w:rsidRDefault="000E32B3" w:rsidP="00A96F70">
      <w:pPr>
        <w:numPr>
          <w:ilvl w:val="0"/>
          <w:numId w:val="112"/>
        </w:numPr>
        <w:jc w:val="both"/>
        <w:rPr>
          <w:rFonts w:ascii="Calibri" w:hAnsi="Calibri" w:cs="Calibri"/>
          <w:bCs/>
        </w:rPr>
      </w:pPr>
      <w:r w:rsidRPr="00D719AB">
        <w:rPr>
          <w:rFonts w:ascii="Calibri" w:hAnsi="Calibri" w:cs="Calibri"/>
          <w:b/>
          <w:bCs/>
        </w:rPr>
        <w:t xml:space="preserve">Beech Forests on </w:t>
      </w:r>
      <w:proofErr w:type="spellStart"/>
      <w:r w:rsidRPr="00D719AB">
        <w:rPr>
          <w:rFonts w:ascii="Calibri" w:hAnsi="Calibri" w:cs="Calibri"/>
          <w:b/>
          <w:bCs/>
        </w:rPr>
        <w:t>Obzovica</w:t>
      </w:r>
      <w:proofErr w:type="spellEnd"/>
      <w:r w:rsidRPr="00D719AB">
        <w:rPr>
          <w:rFonts w:ascii="Calibri" w:hAnsi="Calibri" w:cs="Calibri"/>
          <w:bCs/>
        </w:rPr>
        <w:t xml:space="preserve"> – Tentative area 115 ha. Territory of the Cetinje municipality.</w:t>
      </w:r>
    </w:p>
    <w:p w14:paraId="4C8536FD" w14:textId="77777777" w:rsidR="000E32B3" w:rsidRPr="00D719AB" w:rsidRDefault="000E32B3" w:rsidP="00A96F70">
      <w:pPr>
        <w:numPr>
          <w:ilvl w:val="0"/>
          <w:numId w:val="112"/>
        </w:numPr>
        <w:jc w:val="both"/>
        <w:rPr>
          <w:rFonts w:ascii="Calibri" w:hAnsi="Calibri" w:cs="Calibri"/>
          <w:bCs/>
        </w:rPr>
      </w:pPr>
      <w:proofErr w:type="spellStart"/>
      <w:r w:rsidRPr="00D719AB">
        <w:rPr>
          <w:rFonts w:ascii="Calibri" w:hAnsi="Calibri" w:cs="Calibri"/>
          <w:b/>
          <w:bCs/>
        </w:rPr>
        <w:t>Luštica</w:t>
      </w:r>
      <w:proofErr w:type="spellEnd"/>
      <w:r w:rsidRPr="00D719AB">
        <w:rPr>
          <w:rFonts w:ascii="Calibri" w:hAnsi="Calibri" w:cs="Calibri"/>
          <w:bCs/>
        </w:rPr>
        <w:t xml:space="preserve"> – Tentative area 3,500 ha. Territory of the Herceg Novi municipality.</w:t>
      </w:r>
    </w:p>
    <w:p w14:paraId="2D9B76E1" w14:textId="77777777" w:rsidR="000E32B3" w:rsidRPr="00D719AB" w:rsidRDefault="000E32B3" w:rsidP="00A96F70">
      <w:pPr>
        <w:numPr>
          <w:ilvl w:val="0"/>
          <w:numId w:val="112"/>
        </w:numPr>
        <w:jc w:val="both"/>
        <w:rPr>
          <w:rFonts w:ascii="Calibri" w:hAnsi="Calibri" w:cs="Calibri"/>
          <w:bCs/>
        </w:rPr>
      </w:pPr>
      <w:proofErr w:type="spellStart"/>
      <w:r w:rsidRPr="00D719AB">
        <w:rPr>
          <w:rFonts w:ascii="Calibri" w:hAnsi="Calibri" w:cs="Calibri"/>
          <w:b/>
          <w:bCs/>
        </w:rPr>
        <w:lastRenderedPageBreak/>
        <w:t>Morača</w:t>
      </w:r>
      <w:proofErr w:type="spellEnd"/>
      <w:r w:rsidRPr="00D719AB">
        <w:rPr>
          <w:rFonts w:ascii="Calibri" w:hAnsi="Calibri" w:cs="Calibri"/>
          <w:b/>
          <w:bCs/>
        </w:rPr>
        <w:t xml:space="preserve"> River Basin</w:t>
      </w:r>
      <w:r w:rsidRPr="00D719AB">
        <w:rPr>
          <w:rFonts w:ascii="Calibri" w:hAnsi="Calibri" w:cs="Calibri"/>
          <w:bCs/>
        </w:rPr>
        <w:t xml:space="preserve">: Protection as an integrated protected area (hydrological basin) or (optionally) as individual canyons/canyon valleys. Tentative area 82,000 ha. Territories of the municipalities of Podgorica and </w:t>
      </w:r>
      <w:proofErr w:type="spellStart"/>
      <w:r w:rsidRPr="00D719AB">
        <w:rPr>
          <w:rFonts w:ascii="Calibri" w:hAnsi="Calibri" w:cs="Calibri"/>
          <w:bCs/>
        </w:rPr>
        <w:t>Kolašin</w:t>
      </w:r>
      <w:proofErr w:type="spellEnd"/>
      <w:r w:rsidRPr="00D719AB">
        <w:rPr>
          <w:rFonts w:ascii="Calibri" w:hAnsi="Calibri" w:cs="Calibri"/>
          <w:bCs/>
        </w:rPr>
        <w:t>.</w:t>
      </w:r>
    </w:p>
    <w:p w14:paraId="402C6FF4" w14:textId="77777777" w:rsidR="000E32B3" w:rsidRPr="00D719AB" w:rsidRDefault="000E32B3" w:rsidP="000E32B3">
      <w:pPr>
        <w:jc w:val="both"/>
        <w:rPr>
          <w:rFonts w:ascii="Calibri" w:hAnsi="Calibri" w:cs="Calibri"/>
          <w:bCs/>
        </w:rPr>
      </w:pPr>
      <w:r w:rsidRPr="00D719AB">
        <w:rPr>
          <w:rFonts w:ascii="Calibri" w:hAnsi="Calibri" w:cs="Calibri"/>
          <w:b/>
          <w:bCs/>
        </w:rPr>
        <w:t>In the Sea and Coastal Areas</w:t>
      </w:r>
    </w:p>
    <w:p w14:paraId="03CFB1CB" w14:textId="77777777" w:rsidR="000E32B3" w:rsidRPr="00D719AB" w:rsidRDefault="000E32B3" w:rsidP="00A96F70">
      <w:pPr>
        <w:numPr>
          <w:ilvl w:val="0"/>
          <w:numId w:val="113"/>
        </w:numPr>
        <w:jc w:val="both"/>
        <w:rPr>
          <w:rFonts w:ascii="Calibri" w:hAnsi="Calibri" w:cs="Calibri"/>
          <w:bCs/>
        </w:rPr>
      </w:pPr>
      <w:r w:rsidRPr="00D719AB">
        <w:rPr>
          <w:rFonts w:ascii="Calibri" w:hAnsi="Calibri" w:cs="Calibri"/>
          <w:b/>
          <w:bCs/>
        </w:rPr>
        <w:t xml:space="preserve">Sopot and </w:t>
      </w:r>
      <w:proofErr w:type="spellStart"/>
      <w:r w:rsidRPr="00D719AB">
        <w:rPr>
          <w:rFonts w:ascii="Calibri" w:hAnsi="Calibri" w:cs="Calibri"/>
          <w:b/>
          <w:bCs/>
        </w:rPr>
        <w:t>Dražin</w:t>
      </w:r>
      <w:proofErr w:type="spellEnd"/>
      <w:r w:rsidRPr="00D719AB">
        <w:rPr>
          <w:rFonts w:ascii="Calibri" w:hAnsi="Calibri" w:cs="Calibri"/>
          <w:b/>
          <w:bCs/>
        </w:rPr>
        <w:t xml:space="preserve"> </w:t>
      </w:r>
      <w:proofErr w:type="spellStart"/>
      <w:r w:rsidRPr="00D719AB">
        <w:rPr>
          <w:rFonts w:ascii="Calibri" w:hAnsi="Calibri" w:cs="Calibri"/>
          <w:b/>
          <w:bCs/>
        </w:rPr>
        <w:t>Vrt</w:t>
      </w:r>
      <w:proofErr w:type="spellEnd"/>
      <w:r w:rsidRPr="00D719AB">
        <w:rPr>
          <w:rFonts w:ascii="Calibri" w:hAnsi="Calibri" w:cs="Calibri"/>
          <w:bCs/>
        </w:rPr>
        <w:t>: Locations in the Bay of Kotor designated as natural monuments.</w:t>
      </w:r>
    </w:p>
    <w:p w14:paraId="51E47D88" w14:textId="77777777" w:rsidR="000E32B3" w:rsidRPr="00D719AB" w:rsidRDefault="000E32B3" w:rsidP="00A96F70">
      <w:pPr>
        <w:numPr>
          <w:ilvl w:val="0"/>
          <w:numId w:val="113"/>
        </w:numPr>
        <w:jc w:val="both"/>
        <w:rPr>
          <w:rFonts w:ascii="Calibri" w:hAnsi="Calibri" w:cs="Calibri"/>
          <w:bCs/>
        </w:rPr>
      </w:pPr>
      <w:proofErr w:type="spellStart"/>
      <w:r w:rsidRPr="00D719AB">
        <w:rPr>
          <w:rFonts w:ascii="Calibri" w:hAnsi="Calibri" w:cs="Calibri"/>
          <w:b/>
          <w:bCs/>
        </w:rPr>
        <w:t>Šasko</w:t>
      </w:r>
      <w:proofErr w:type="spellEnd"/>
      <w:r w:rsidRPr="00D719AB">
        <w:rPr>
          <w:rFonts w:ascii="Calibri" w:hAnsi="Calibri" w:cs="Calibri"/>
          <w:b/>
          <w:bCs/>
        </w:rPr>
        <w:t xml:space="preserve"> Lake, Bojana River, </w:t>
      </w:r>
      <w:proofErr w:type="spellStart"/>
      <w:r w:rsidRPr="00D719AB">
        <w:rPr>
          <w:rFonts w:ascii="Calibri" w:hAnsi="Calibri" w:cs="Calibri"/>
          <w:b/>
          <w:bCs/>
        </w:rPr>
        <w:t>Knete</w:t>
      </w:r>
      <w:proofErr w:type="spellEnd"/>
      <w:r w:rsidRPr="00D719AB">
        <w:rPr>
          <w:rFonts w:ascii="Calibri" w:hAnsi="Calibri" w:cs="Calibri"/>
          <w:b/>
          <w:bCs/>
        </w:rPr>
        <w:t>, Ada Bojana</w:t>
      </w:r>
      <w:r w:rsidRPr="00D719AB">
        <w:rPr>
          <w:rFonts w:ascii="Calibri" w:hAnsi="Calibri" w:cs="Calibri"/>
          <w:bCs/>
        </w:rPr>
        <w:t>: New or newly proposed protected areas, where the spatial extent in the Protection Study can be defined within the boundaries of:</w:t>
      </w:r>
    </w:p>
    <w:p w14:paraId="45B09A81" w14:textId="77777777" w:rsidR="000E32B3" w:rsidRPr="00D719AB" w:rsidRDefault="000E32B3" w:rsidP="00A96F70">
      <w:pPr>
        <w:numPr>
          <w:ilvl w:val="1"/>
          <w:numId w:val="114"/>
        </w:numPr>
        <w:jc w:val="both"/>
        <w:rPr>
          <w:rFonts w:ascii="Calibri" w:hAnsi="Calibri" w:cs="Calibri"/>
          <w:bCs/>
        </w:rPr>
      </w:pPr>
      <w:r w:rsidRPr="00D719AB">
        <w:rPr>
          <w:rFonts w:ascii="Calibri" w:hAnsi="Calibri" w:cs="Calibri"/>
          <w:bCs/>
        </w:rPr>
        <w:t xml:space="preserve">(a) </w:t>
      </w:r>
      <w:r w:rsidRPr="00D719AB">
        <w:rPr>
          <w:rFonts w:ascii="Calibri" w:hAnsi="Calibri" w:cs="Calibri"/>
          <w:b/>
          <w:bCs/>
        </w:rPr>
        <w:t>EMERALD Area ME000000C</w:t>
      </w:r>
      <w:r w:rsidRPr="00D719AB">
        <w:rPr>
          <w:rFonts w:ascii="Calibri" w:hAnsi="Calibri" w:cs="Calibri"/>
          <w:bCs/>
        </w:rPr>
        <w:t xml:space="preserve"> (7,397 ha),</w:t>
      </w:r>
    </w:p>
    <w:p w14:paraId="2324275F" w14:textId="77777777" w:rsidR="000E32B3" w:rsidRPr="00D719AB" w:rsidRDefault="000E32B3" w:rsidP="00A96F70">
      <w:pPr>
        <w:numPr>
          <w:ilvl w:val="1"/>
          <w:numId w:val="114"/>
        </w:numPr>
        <w:jc w:val="both"/>
        <w:rPr>
          <w:rFonts w:ascii="Calibri" w:hAnsi="Calibri" w:cs="Calibri"/>
          <w:bCs/>
          <w:lang w:val="it-IT"/>
        </w:rPr>
      </w:pPr>
      <w:r w:rsidRPr="00D719AB">
        <w:rPr>
          <w:rFonts w:ascii="Calibri" w:hAnsi="Calibri" w:cs="Calibri"/>
          <w:bCs/>
          <w:lang w:val="it-IT"/>
        </w:rPr>
        <w:t xml:space="preserve">(b) </w:t>
      </w:r>
      <w:r w:rsidRPr="00D719AB">
        <w:rPr>
          <w:rFonts w:ascii="Calibri" w:hAnsi="Calibri" w:cs="Calibri"/>
          <w:b/>
          <w:bCs/>
          <w:lang w:val="it-IT"/>
        </w:rPr>
        <w:t>IBA Areas</w:t>
      </w:r>
      <w:r w:rsidRPr="00D719AB">
        <w:rPr>
          <w:rFonts w:ascii="Calibri" w:hAnsi="Calibri" w:cs="Calibri"/>
          <w:bCs/>
          <w:lang w:val="it-IT"/>
        </w:rPr>
        <w:t>: Ada Bojana (494 ha), Bojana Delta (7,500 ha), Šasko Lake (315-380 ha), and Paratuk Island (0.2 ha), or</w:t>
      </w:r>
    </w:p>
    <w:p w14:paraId="3D073F8E" w14:textId="77777777" w:rsidR="000E32B3" w:rsidRPr="00D719AB" w:rsidRDefault="000E32B3" w:rsidP="00A96F70">
      <w:pPr>
        <w:numPr>
          <w:ilvl w:val="1"/>
          <w:numId w:val="114"/>
        </w:numPr>
        <w:jc w:val="both"/>
        <w:rPr>
          <w:rFonts w:ascii="Calibri" w:hAnsi="Calibri" w:cs="Calibri"/>
          <w:bCs/>
        </w:rPr>
      </w:pPr>
      <w:r w:rsidRPr="00D719AB">
        <w:rPr>
          <w:rFonts w:ascii="Calibri" w:hAnsi="Calibri" w:cs="Calibri"/>
          <w:bCs/>
        </w:rPr>
        <w:t xml:space="preserve">(c) </w:t>
      </w:r>
      <w:r w:rsidRPr="00D719AB">
        <w:rPr>
          <w:rFonts w:ascii="Calibri" w:hAnsi="Calibri" w:cs="Calibri"/>
          <w:b/>
          <w:bCs/>
        </w:rPr>
        <w:t>KBA Areas</w:t>
      </w:r>
      <w:r w:rsidRPr="00D719AB">
        <w:rPr>
          <w:rFonts w:ascii="Calibri" w:hAnsi="Calibri" w:cs="Calibri"/>
          <w:bCs/>
        </w:rPr>
        <w:t xml:space="preserve">: 1. </w:t>
      </w:r>
      <w:proofErr w:type="spellStart"/>
      <w:r w:rsidRPr="00D719AB">
        <w:rPr>
          <w:rFonts w:ascii="Calibri" w:hAnsi="Calibri" w:cs="Calibri"/>
          <w:bCs/>
        </w:rPr>
        <w:t>Šasko</w:t>
      </w:r>
      <w:proofErr w:type="spellEnd"/>
      <w:r w:rsidRPr="00D719AB">
        <w:rPr>
          <w:rFonts w:ascii="Calibri" w:hAnsi="Calibri" w:cs="Calibri"/>
          <w:bCs/>
        </w:rPr>
        <w:t xml:space="preserve"> Lake (448 ha), 2. Bojana Delta (12,561 ha). Territory of the Ulcinj municipality.</w:t>
      </w:r>
    </w:p>
    <w:p w14:paraId="5A1DEE78" w14:textId="77777777" w:rsidR="000E32B3" w:rsidRPr="00D719AB" w:rsidRDefault="000E32B3" w:rsidP="00A96F70">
      <w:pPr>
        <w:numPr>
          <w:ilvl w:val="0"/>
          <w:numId w:val="113"/>
        </w:numPr>
        <w:jc w:val="both"/>
        <w:rPr>
          <w:rFonts w:ascii="Calibri" w:hAnsi="Calibri" w:cs="Calibri"/>
          <w:bCs/>
        </w:rPr>
      </w:pPr>
      <w:r w:rsidRPr="00D719AB">
        <w:rPr>
          <w:rFonts w:ascii="Calibri" w:hAnsi="Calibri" w:cs="Calibri"/>
          <w:b/>
          <w:bCs/>
        </w:rPr>
        <w:t>Kotor-Risan Bay</w:t>
      </w:r>
      <w:r w:rsidRPr="00D719AB">
        <w:rPr>
          <w:rFonts w:ascii="Calibri" w:hAnsi="Calibri" w:cs="Calibri"/>
          <w:bCs/>
        </w:rPr>
        <w:t>: A new protected area, the spatial extent of which in the Protection Study can be defined within the boundaries of:</w:t>
      </w:r>
    </w:p>
    <w:p w14:paraId="49526129" w14:textId="77777777" w:rsidR="000E32B3" w:rsidRPr="00D719AB" w:rsidRDefault="000E32B3" w:rsidP="00A96F70">
      <w:pPr>
        <w:numPr>
          <w:ilvl w:val="1"/>
          <w:numId w:val="115"/>
        </w:numPr>
        <w:jc w:val="both"/>
        <w:rPr>
          <w:rFonts w:ascii="Calibri" w:hAnsi="Calibri" w:cs="Calibri"/>
          <w:bCs/>
        </w:rPr>
      </w:pPr>
      <w:r w:rsidRPr="00D719AB">
        <w:rPr>
          <w:rFonts w:ascii="Calibri" w:hAnsi="Calibri" w:cs="Calibri"/>
          <w:bCs/>
        </w:rPr>
        <w:t xml:space="preserve">(a) </w:t>
      </w:r>
      <w:r w:rsidRPr="00D719AB">
        <w:rPr>
          <w:rFonts w:ascii="Calibri" w:hAnsi="Calibri" w:cs="Calibri"/>
          <w:b/>
          <w:bCs/>
        </w:rPr>
        <w:t>EMERALD Area ME000000Q</w:t>
      </w:r>
      <w:r w:rsidRPr="00D719AB">
        <w:rPr>
          <w:rFonts w:ascii="Calibri" w:hAnsi="Calibri" w:cs="Calibri"/>
          <w:bCs/>
        </w:rPr>
        <w:t xml:space="preserve"> (Kotor-Risan Bay, 2,778 ha),</w:t>
      </w:r>
    </w:p>
    <w:p w14:paraId="78664D7D" w14:textId="77777777" w:rsidR="000E32B3" w:rsidRPr="00D719AB" w:rsidRDefault="000E32B3" w:rsidP="00A96F70">
      <w:pPr>
        <w:numPr>
          <w:ilvl w:val="1"/>
          <w:numId w:val="115"/>
        </w:numPr>
        <w:jc w:val="both"/>
        <w:rPr>
          <w:rFonts w:ascii="Calibri" w:hAnsi="Calibri" w:cs="Calibri"/>
          <w:bCs/>
        </w:rPr>
      </w:pPr>
      <w:r w:rsidRPr="00D719AB">
        <w:rPr>
          <w:rFonts w:ascii="Calibri" w:hAnsi="Calibri" w:cs="Calibri"/>
          <w:bCs/>
        </w:rPr>
        <w:t xml:space="preserve">(b) </w:t>
      </w:r>
      <w:r w:rsidRPr="00D719AB">
        <w:rPr>
          <w:rFonts w:ascii="Calibri" w:hAnsi="Calibri" w:cs="Calibri"/>
          <w:b/>
          <w:bCs/>
        </w:rPr>
        <w:t>IPA Area</w:t>
      </w:r>
      <w:r w:rsidRPr="00D719AB">
        <w:rPr>
          <w:rFonts w:ascii="Calibri" w:hAnsi="Calibri" w:cs="Calibri"/>
          <w:bCs/>
        </w:rPr>
        <w:t>: Kotor-Risan Bay (2,778 ha),</w:t>
      </w:r>
    </w:p>
    <w:p w14:paraId="07B7AE52" w14:textId="77777777" w:rsidR="000E32B3" w:rsidRPr="00D719AB" w:rsidRDefault="000E32B3" w:rsidP="00A96F70">
      <w:pPr>
        <w:numPr>
          <w:ilvl w:val="1"/>
          <w:numId w:val="115"/>
        </w:numPr>
        <w:jc w:val="both"/>
        <w:rPr>
          <w:rFonts w:ascii="Calibri" w:hAnsi="Calibri" w:cs="Calibri"/>
          <w:bCs/>
        </w:rPr>
      </w:pPr>
      <w:r w:rsidRPr="00D719AB">
        <w:rPr>
          <w:rFonts w:ascii="Calibri" w:hAnsi="Calibri" w:cs="Calibri"/>
          <w:bCs/>
        </w:rPr>
        <w:t xml:space="preserve">(c) </w:t>
      </w:r>
      <w:r w:rsidRPr="00D719AB">
        <w:rPr>
          <w:rFonts w:ascii="Calibri" w:hAnsi="Calibri" w:cs="Calibri"/>
          <w:b/>
          <w:bCs/>
        </w:rPr>
        <w:t>KBA Area</w:t>
      </w:r>
      <w:r w:rsidRPr="00D719AB">
        <w:rPr>
          <w:rFonts w:ascii="Calibri" w:hAnsi="Calibri" w:cs="Calibri"/>
          <w:bCs/>
        </w:rPr>
        <w:t>: Kotor-Risan Bay (2,781 ha), or</w:t>
      </w:r>
    </w:p>
    <w:p w14:paraId="2CA747A6" w14:textId="77777777" w:rsidR="000E32B3" w:rsidRPr="00D719AB" w:rsidRDefault="000E32B3" w:rsidP="00A96F70">
      <w:pPr>
        <w:numPr>
          <w:ilvl w:val="1"/>
          <w:numId w:val="115"/>
        </w:numPr>
        <w:jc w:val="both"/>
        <w:rPr>
          <w:rFonts w:ascii="Calibri" w:hAnsi="Calibri" w:cs="Calibri"/>
          <w:bCs/>
        </w:rPr>
      </w:pPr>
      <w:r w:rsidRPr="00D719AB">
        <w:rPr>
          <w:rFonts w:ascii="Calibri" w:hAnsi="Calibri" w:cs="Calibri"/>
          <w:bCs/>
        </w:rPr>
        <w:t xml:space="preserve">(d) </w:t>
      </w:r>
      <w:r w:rsidRPr="00D719AB">
        <w:rPr>
          <w:rFonts w:ascii="Calibri" w:hAnsi="Calibri" w:cs="Calibri"/>
          <w:b/>
          <w:bCs/>
        </w:rPr>
        <w:t>UNESCO Area</w:t>
      </w:r>
      <w:r w:rsidRPr="00D719AB">
        <w:rPr>
          <w:rFonts w:ascii="Calibri" w:hAnsi="Calibri" w:cs="Calibri"/>
          <w:bCs/>
        </w:rPr>
        <w:t>: Kotor-Risan Bay (14,600 ha). Territories of the municipalities of Herceg Novi, Kotor, and Tivat.</w:t>
      </w:r>
    </w:p>
    <w:p w14:paraId="28746633" w14:textId="77777777" w:rsidR="000E32B3" w:rsidRPr="00D719AB" w:rsidRDefault="000E32B3" w:rsidP="00A96F70">
      <w:pPr>
        <w:numPr>
          <w:ilvl w:val="0"/>
          <w:numId w:val="113"/>
        </w:numPr>
        <w:jc w:val="both"/>
        <w:rPr>
          <w:rFonts w:ascii="Calibri" w:hAnsi="Calibri" w:cs="Calibri"/>
          <w:bCs/>
        </w:rPr>
      </w:pPr>
      <w:r w:rsidRPr="00D719AB">
        <w:rPr>
          <w:rFonts w:ascii="Calibri" w:hAnsi="Calibri" w:cs="Calibri"/>
          <w:b/>
          <w:bCs/>
        </w:rPr>
        <w:t>Areas of significant marine habitats</w:t>
      </w:r>
      <w:r w:rsidRPr="00D719AB">
        <w:rPr>
          <w:rFonts w:ascii="Calibri" w:hAnsi="Calibri" w:cs="Calibri"/>
          <w:bCs/>
        </w:rPr>
        <w:t xml:space="preserve"> representing potential marine protected natural assets have been identified at the following locations:</w:t>
      </w:r>
    </w:p>
    <w:p w14:paraId="14818387" w14:textId="77777777" w:rsidR="000E32B3" w:rsidRPr="00D719AB" w:rsidRDefault="000E32B3" w:rsidP="00A96F70">
      <w:pPr>
        <w:numPr>
          <w:ilvl w:val="1"/>
          <w:numId w:val="116"/>
        </w:numPr>
        <w:jc w:val="both"/>
        <w:rPr>
          <w:rFonts w:ascii="Calibri" w:hAnsi="Calibri" w:cs="Calibri"/>
          <w:bCs/>
        </w:rPr>
      </w:pPr>
      <w:proofErr w:type="spellStart"/>
      <w:r w:rsidRPr="00D719AB">
        <w:rPr>
          <w:rFonts w:ascii="Calibri" w:hAnsi="Calibri" w:cs="Calibri"/>
          <w:bCs/>
        </w:rPr>
        <w:t>Luštica</w:t>
      </w:r>
      <w:proofErr w:type="spellEnd"/>
      <w:r w:rsidRPr="00D719AB">
        <w:rPr>
          <w:rFonts w:ascii="Calibri" w:hAnsi="Calibri" w:cs="Calibri"/>
          <w:bCs/>
        </w:rPr>
        <w:t xml:space="preserve"> (from Mamula to Cape </w:t>
      </w:r>
      <w:proofErr w:type="spellStart"/>
      <w:r w:rsidRPr="00D719AB">
        <w:rPr>
          <w:rFonts w:ascii="Calibri" w:hAnsi="Calibri" w:cs="Calibri"/>
          <w:bCs/>
        </w:rPr>
        <w:t>Mačka</w:t>
      </w:r>
      <w:proofErr w:type="spellEnd"/>
      <w:r w:rsidRPr="00D719AB">
        <w:rPr>
          <w:rFonts w:ascii="Calibri" w:hAnsi="Calibri" w:cs="Calibri"/>
          <w:bCs/>
        </w:rPr>
        <w:t>),</w:t>
      </w:r>
    </w:p>
    <w:p w14:paraId="479F9315" w14:textId="77777777" w:rsidR="000E32B3" w:rsidRPr="00D719AB" w:rsidRDefault="000E32B3" w:rsidP="00A96F70">
      <w:pPr>
        <w:numPr>
          <w:ilvl w:val="1"/>
          <w:numId w:val="116"/>
        </w:numPr>
        <w:jc w:val="both"/>
        <w:rPr>
          <w:rFonts w:ascii="Calibri" w:hAnsi="Calibri" w:cs="Calibri"/>
          <w:bCs/>
          <w:lang w:val="it-IT"/>
        </w:rPr>
      </w:pPr>
      <w:r w:rsidRPr="00D719AB">
        <w:rPr>
          <w:rFonts w:ascii="Calibri" w:hAnsi="Calibri" w:cs="Calibri"/>
          <w:bCs/>
          <w:lang w:val="it-IT"/>
        </w:rPr>
        <w:t>Zone from Cape Volujica to Dobri Voda,</w:t>
      </w:r>
    </w:p>
    <w:p w14:paraId="4FDA5994" w14:textId="77777777" w:rsidR="000E32B3" w:rsidRPr="00D719AB" w:rsidRDefault="000E32B3" w:rsidP="00A96F70">
      <w:pPr>
        <w:numPr>
          <w:ilvl w:val="1"/>
          <w:numId w:val="116"/>
        </w:numPr>
        <w:jc w:val="both"/>
        <w:rPr>
          <w:rFonts w:ascii="Calibri" w:hAnsi="Calibri" w:cs="Calibri"/>
          <w:bCs/>
        </w:rPr>
      </w:pPr>
      <w:r w:rsidRPr="00D719AB">
        <w:rPr>
          <w:rFonts w:ascii="Calibri" w:hAnsi="Calibri" w:cs="Calibri"/>
          <w:bCs/>
        </w:rPr>
        <w:t xml:space="preserve">Zone from </w:t>
      </w:r>
      <w:proofErr w:type="spellStart"/>
      <w:r w:rsidRPr="00D719AB">
        <w:rPr>
          <w:rFonts w:ascii="Calibri" w:hAnsi="Calibri" w:cs="Calibri"/>
          <w:bCs/>
        </w:rPr>
        <w:t>Valdanos</w:t>
      </w:r>
      <w:proofErr w:type="spellEnd"/>
      <w:r w:rsidRPr="00D719AB">
        <w:rPr>
          <w:rFonts w:ascii="Calibri" w:hAnsi="Calibri" w:cs="Calibri"/>
          <w:bCs/>
        </w:rPr>
        <w:t xml:space="preserve"> Bay to Velika Bay,</w:t>
      </w:r>
    </w:p>
    <w:p w14:paraId="06AB7183" w14:textId="77777777" w:rsidR="000E32B3" w:rsidRPr="00D719AB" w:rsidRDefault="000E32B3" w:rsidP="00A96F70">
      <w:pPr>
        <w:numPr>
          <w:ilvl w:val="1"/>
          <w:numId w:val="116"/>
        </w:numPr>
        <w:jc w:val="both"/>
        <w:rPr>
          <w:rFonts w:ascii="Calibri" w:hAnsi="Calibri" w:cs="Calibri"/>
          <w:bCs/>
        </w:rPr>
      </w:pPr>
      <w:r w:rsidRPr="00D719AB">
        <w:rPr>
          <w:rFonts w:ascii="Calibri" w:hAnsi="Calibri" w:cs="Calibri"/>
          <w:bCs/>
        </w:rPr>
        <w:t xml:space="preserve">and Seka </w:t>
      </w:r>
      <w:proofErr w:type="spellStart"/>
      <w:r w:rsidRPr="00D719AB">
        <w:rPr>
          <w:rFonts w:ascii="Calibri" w:hAnsi="Calibri" w:cs="Calibri"/>
          <w:bCs/>
        </w:rPr>
        <w:t>Đjeran</w:t>
      </w:r>
      <w:proofErr w:type="spellEnd"/>
      <w:r w:rsidRPr="00D719AB">
        <w:rPr>
          <w:rFonts w:ascii="Calibri" w:hAnsi="Calibri" w:cs="Calibri"/>
          <w:bCs/>
        </w:rPr>
        <w:t xml:space="preserve"> with the southern part of the area in front of Velika Beach to the mouth.</w:t>
      </w:r>
    </w:p>
    <w:p w14:paraId="7A2E73E5" w14:textId="77777777" w:rsidR="000E32B3" w:rsidRPr="00D719AB" w:rsidRDefault="000E32B3" w:rsidP="000E32B3">
      <w:pPr>
        <w:jc w:val="both"/>
        <w:rPr>
          <w:rFonts w:ascii="Calibri" w:hAnsi="Calibri" w:cs="Calibri"/>
          <w:b/>
          <w:bCs/>
        </w:rPr>
      </w:pPr>
    </w:p>
    <w:p w14:paraId="63211911" w14:textId="77777777" w:rsidR="000E32B3" w:rsidRPr="00D719AB" w:rsidRDefault="000E32B3" w:rsidP="000E32B3">
      <w:pPr>
        <w:jc w:val="both"/>
        <w:rPr>
          <w:rFonts w:ascii="Calibri" w:hAnsi="Calibri" w:cs="Calibri"/>
          <w:b/>
          <w:bCs/>
        </w:rPr>
      </w:pPr>
    </w:p>
    <w:p w14:paraId="07CB8B34" w14:textId="77777777" w:rsidR="00E04DCB" w:rsidRPr="00671A33" w:rsidRDefault="000E32B3" w:rsidP="00E04DCB">
      <w:pPr>
        <w:keepNext/>
        <w:jc w:val="both"/>
        <w:rPr>
          <w:rFonts w:ascii="Calibri" w:hAnsi="Calibri" w:cs="Calibri"/>
        </w:rPr>
      </w:pPr>
      <w:r w:rsidRPr="00D719AB">
        <w:rPr>
          <w:rFonts w:ascii="Calibri" w:hAnsi="Calibri" w:cs="Calibri"/>
          <w:bCs/>
          <w:noProof/>
        </w:rPr>
        <w:lastRenderedPageBreak/>
        <w:drawing>
          <wp:inline distT="0" distB="0" distL="0" distR="0" wp14:anchorId="15D6B138" wp14:editId="68595E4C">
            <wp:extent cx="3648075" cy="4400550"/>
            <wp:effectExtent l="0" t="0" r="9525" b="0"/>
            <wp:docPr id="1052520183" name="Picture 6" descr="Slika na kojoj se nalazi mapa, atlas, tekst, dijagram&#10;&#10;Opis je automatski generisa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5.png" descr="Slika na kojoj se nalazi mapa, atlas, tekst, dijagram&#10;&#10;Opis je automatski generisan"/>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3648075" cy="4400550"/>
                    </a:xfrm>
                    <a:prstGeom prst="rect">
                      <a:avLst/>
                    </a:prstGeom>
                    <a:noFill/>
                    <a:ln>
                      <a:noFill/>
                    </a:ln>
                  </pic:spPr>
                </pic:pic>
              </a:graphicData>
            </a:graphic>
          </wp:inline>
        </w:drawing>
      </w:r>
    </w:p>
    <w:p w14:paraId="26A7FE31" w14:textId="77777777" w:rsidR="000E32B3" w:rsidRPr="00D719AB" w:rsidRDefault="00E04DCB" w:rsidP="00E04DCB">
      <w:pPr>
        <w:pStyle w:val="Caption"/>
        <w:jc w:val="both"/>
        <w:rPr>
          <w:rFonts w:ascii="Calibri" w:hAnsi="Calibri" w:cs="Calibri"/>
          <w:b/>
          <w:bCs/>
          <w:sz w:val="22"/>
          <w:szCs w:val="22"/>
        </w:rPr>
      </w:pPr>
      <w:bookmarkStart w:id="68" w:name="_Toc212411362"/>
      <w:r w:rsidRPr="00D719AB">
        <w:rPr>
          <w:rFonts w:ascii="Calibri" w:hAnsi="Calibri" w:cs="Calibri"/>
          <w:b/>
          <w:bCs/>
          <w:sz w:val="22"/>
          <w:szCs w:val="22"/>
        </w:rPr>
        <w:t xml:space="preserve">Figure </w:t>
      </w:r>
      <w:r w:rsidRPr="00D719AB">
        <w:rPr>
          <w:rFonts w:ascii="Calibri" w:hAnsi="Calibri" w:cs="Calibri"/>
          <w:b/>
          <w:bCs/>
          <w:sz w:val="22"/>
          <w:szCs w:val="22"/>
        </w:rPr>
        <w:fldChar w:fldCharType="begin"/>
      </w:r>
      <w:r w:rsidRPr="00D719AB">
        <w:rPr>
          <w:rFonts w:ascii="Calibri" w:hAnsi="Calibri" w:cs="Calibri"/>
          <w:b/>
          <w:bCs/>
          <w:sz w:val="22"/>
          <w:szCs w:val="22"/>
        </w:rPr>
        <w:instrText xml:space="preserve"> SEQ Figure \* ARABIC </w:instrText>
      </w:r>
      <w:r w:rsidRPr="00D719AB">
        <w:rPr>
          <w:rFonts w:ascii="Calibri" w:hAnsi="Calibri" w:cs="Calibri"/>
          <w:b/>
          <w:bCs/>
          <w:sz w:val="22"/>
          <w:szCs w:val="22"/>
        </w:rPr>
        <w:fldChar w:fldCharType="separate"/>
      </w:r>
      <w:r w:rsidR="003D449F" w:rsidRPr="00D719AB">
        <w:rPr>
          <w:rFonts w:ascii="Calibri" w:hAnsi="Calibri" w:cs="Calibri"/>
          <w:b/>
          <w:bCs/>
          <w:noProof/>
          <w:sz w:val="22"/>
          <w:szCs w:val="22"/>
        </w:rPr>
        <w:t>5</w:t>
      </w:r>
      <w:r w:rsidRPr="00D719AB">
        <w:rPr>
          <w:rFonts w:ascii="Calibri" w:hAnsi="Calibri" w:cs="Calibri"/>
          <w:b/>
          <w:bCs/>
          <w:sz w:val="22"/>
          <w:szCs w:val="22"/>
        </w:rPr>
        <w:fldChar w:fldCharType="end"/>
      </w:r>
      <w:r w:rsidRPr="00D719AB">
        <w:rPr>
          <w:rFonts w:ascii="Calibri" w:hAnsi="Calibri" w:cs="Calibri"/>
          <w:b/>
          <w:bCs/>
          <w:sz w:val="22"/>
          <w:szCs w:val="22"/>
        </w:rPr>
        <w:t xml:space="preserve"> Graphical representation of the projection of protected area</w:t>
      </w:r>
      <w:bookmarkEnd w:id="68"/>
    </w:p>
    <w:p w14:paraId="15CF6F67" w14:textId="77777777" w:rsidR="000E32B3" w:rsidRPr="00D719AB" w:rsidRDefault="000E32B3" w:rsidP="000E32B3">
      <w:pPr>
        <w:jc w:val="both"/>
        <w:rPr>
          <w:rFonts w:ascii="Calibri" w:hAnsi="Calibri" w:cs="Calibri"/>
          <w:bCs/>
        </w:rPr>
      </w:pPr>
      <w:r w:rsidRPr="00D719AB">
        <w:rPr>
          <w:rFonts w:ascii="Calibri" w:hAnsi="Calibri" w:cs="Calibri"/>
          <w:bCs/>
        </w:rPr>
        <w:t>Within the protected areas, protection regimes have been defined as Levels I, II, and III.</w:t>
      </w:r>
    </w:p>
    <w:p w14:paraId="51F16E7A" w14:textId="77777777" w:rsidR="000E32B3" w:rsidRPr="00D719AB" w:rsidRDefault="000E32B3" w:rsidP="000E32B3">
      <w:pPr>
        <w:jc w:val="both"/>
        <w:rPr>
          <w:rFonts w:ascii="Calibri" w:hAnsi="Calibri" w:cs="Calibri"/>
          <w:bCs/>
        </w:rPr>
      </w:pPr>
      <w:r w:rsidRPr="00D719AB">
        <w:rPr>
          <w:rFonts w:ascii="Calibri" w:hAnsi="Calibri" w:cs="Calibri"/>
          <w:b/>
          <w:bCs/>
        </w:rPr>
        <w:t>Ecologically Significant Areas:</w:t>
      </w:r>
    </w:p>
    <w:p w14:paraId="362810AB" w14:textId="77777777" w:rsidR="000E32B3" w:rsidRPr="00D719AB" w:rsidRDefault="000E32B3" w:rsidP="000E32B3">
      <w:pPr>
        <w:jc w:val="both"/>
        <w:rPr>
          <w:rFonts w:ascii="Calibri" w:hAnsi="Calibri" w:cs="Calibri"/>
          <w:bCs/>
        </w:rPr>
      </w:pPr>
      <w:r w:rsidRPr="00D719AB">
        <w:rPr>
          <w:rFonts w:ascii="Calibri" w:hAnsi="Calibri" w:cs="Calibri"/>
          <w:b/>
          <w:bCs/>
        </w:rPr>
        <w:t>Areas with International Status</w:t>
      </w:r>
    </w:p>
    <w:p w14:paraId="3A143B80" w14:textId="77777777" w:rsidR="000E32B3" w:rsidRPr="00D719AB" w:rsidRDefault="000E32B3" w:rsidP="000E32B3">
      <w:pPr>
        <w:jc w:val="both"/>
        <w:rPr>
          <w:rFonts w:ascii="Calibri" w:hAnsi="Calibri" w:cs="Calibri"/>
          <w:bCs/>
        </w:rPr>
      </w:pPr>
      <w:r w:rsidRPr="00D719AB">
        <w:rPr>
          <w:rFonts w:ascii="Calibri" w:hAnsi="Calibri" w:cs="Calibri"/>
          <w:bCs/>
        </w:rPr>
        <w:t>According to the Action Plan for meeting the final criteria in Chapter 27 - Environment and Climate Change, it is necessary to ensure the protection of recognized significant areas from the perspective of biodiversity value.</w:t>
      </w:r>
    </w:p>
    <w:p w14:paraId="353B6D00" w14:textId="77777777" w:rsidR="000E32B3" w:rsidRPr="00D719AB" w:rsidRDefault="000E32B3" w:rsidP="000E32B3">
      <w:pPr>
        <w:jc w:val="both"/>
        <w:rPr>
          <w:rFonts w:ascii="Calibri" w:hAnsi="Calibri" w:cs="Calibri"/>
          <w:bCs/>
        </w:rPr>
      </w:pPr>
      <w:r w:rsidRPr="00D719AB">
        <w:rPr>
          <w:rFonts w:ascii="Calibri" w:hAnsi="Calibri" w:cs="Calibri"/>
          <w:b/>
          <w:bCs/>
        </w:rPr>
        <w:t>UNESCO World Natural and Cultural Heritage</w:t>
      </w:r>
    </w:p>
    <w:p w14:paraId="43D16820" w14:textId="77777777" w:rsidR="000E32B3" w:rsidRPr="00D719AB" w:rsidRDefault="000E32B3" w:rsidP="000E32B3">
      <w:pPr>
        <w:jc w:val="both"/>
        <w:rPr>
          <w:rFonts w:ascii="Calibri" w:hAnsi="Calibri" w:cs="Calibri"/>
          <w:bCs/>
        </w:rPr>
      </w:pPr>
      <w:r w:rsidRPr="00D719AB">
        <w:rPr>
          <w:rFonts w:ascii="Calibri" w:hAnsi="Calibri" w:cs="Calibri"/>
          <w:bCs/>
        </w:rPr>
        <w:t xml:space="preserve">The Bay of Kotor-Risan (15,000 ha) and </w:t>
      </w:r>
      <w:proofErr w:type="spellStart"/>
      <w:r w:rsidRPr="00D719AB">
        <w:rPr>
          <w:rFonts w:ascii="Calibri" w:hAnsi="Calibri" w:cs="Calibri"/>
          <w:bCs/>
        </w:rPr>
        <w:t>Durmitor</w:t>
      </w:r>
      <w:proofErr w:type="spellEnd"/>
      <w:r w:rsidRPr="00D719AB">
        <w:rPr>
          <w:rFonts w:ascii="Calibri" w:hAnsi="Calibri" w:cs="Calibri"/>
          <w:bCs/>
        </w:rPr>
        <w:t xml:space="preserve"> with the Tara Canyon (33,895 ha) are listed as World Natural and Cultural Heritage Sites under the UNESCO Convention concerning the protection of World Natural and Cultural Heritage, recognizing them as areas of outstanding universal value. Management of these areas must explicitly be based on the recognized values and focus on risk assessment.</w:t>
      </w:r>
    </w:p>
    <w:p w14:paraId="53946645" w14:textId="77777777" w:rsidR="000E32B3" w:rsidRPr="00D719AB" w:rsidRDefault="000E32B3" w:rsidP="000E32B3">
      <w:pPr>
        <w:jc w:val="both"/>
        <w:rPr>
          <w:rFonts w:ascii="Calibri" w:hAnsi="Calibri" w:cs="Calibri"/>
          <w:bCs/>
        </w:rPr>
      </w:pPr>
      <w:r w:rsidRPr="00D719AB">
        <w:rPr>
          <w:rFonts w:ascii="Calibri" w:hAnsi="Calibri" w:cs="Calibri"/>
          <w:bCs/>
        </w:rPr>
        <w:t xml:space="preserve">The Tara River Basin (182,899 ha) is protected as a UNESCO Biosphere Reserve. It is necessary to establish management that ensures the sustainable use of natural resources and biodiversity conservation. In addition, the procedure for inscribing the beech forests of </w:t>
      </w:r>
      <w:proofErr w:type="spellStart"/>
      <w:r w:rsidRPr="00D719AB">
        <w:rPr>
          <w:rFonts w:ascii="Calibri" w:hAnsi="Calibri" w:cs="Calibri"/>
          <w:bCs/>
        </w:rPr>
        <w:t>Biogradska</w:t>
      </w:r>
      <w:proofErr w:type="spellEnd"/>
      <w:r w:rsidRPr="00D719AB">
        <w:rPr>
          <w:rFonts w:ascii="Calibri" w:hAnsi="Calibri" w:cs="Calibri"/>
          <w:bCs/>
        </w:rPr>
        <w:t xml:space="preserve"> Gora on the UNESCO list was initiated in 2019.</w:t>
      </w:r>
    </w:p>
    <w:p w14:paraId="7F244C50" w14:textId="77777777" w:rsidR="000E32B3" w:rsidRPr="00D719AB" w:rsidRDefault="000E32B3" w:rsidP="000E32B3">
      <w:pPr>
        <w:jc w:val="both"/>
        <w:rPr>
          <w:rFonts w:ascii="Calibri" w:hAnsi="Calibri" w:cs="Calibri"/>
          <w:bCs/>
        </w:rPr>
      </w:pPr>
      <w:r w:rsidRPr="00D719AB">
        <w:rPr>
          <w:rFonts w:ascii="Calibri" w:hAnsi="Calibri" w:cs="Calibri"/>
          <w:b/>
          <w:bCs/>
        </w:rPr>
        <w:lastRenderedPageBreak/>
        <w:t>Ramsar Areas</w:t>
      </w:r>
    </w:p>
    <w:p w14:paraId="2E90A4CE" w14:textId="77777777" w:rsidR="000E32B3" w:rsidRPr="00D719AB" w:rsidRDefault="000E32B3" w:rsidP="000E32B3">
      <w:pPr>
        <w:jc w:val="both"/>
        <w:rPr>
          <w:rFonts w:ascii="Calibri" w:hAnsi="Calibri" w:cs="Calibri"/>
          <w:bCs/>
        </w:rPr>
      </w:pPr>
      <w:r w:rsidRPr="00D719AB">
        <w:rPr>
          <w:rFonts w:ascii="Calibri" w:hAnsi="Calibri" w:cs="Calibri"/>
          <w:bCs/>
        </w:rPr>
        <w:t xml:space="preserve">The </w:t>
      </w:r>
      <w:proofErr w:type="spellStart"/>
      <w:r w:rsidRPr="00D719AB">
        <w:rPr>
          <w:rFonts w:ascii="Calibri" w:hAnsi="Calibri" w:cs="Calibri"/>
          <w:bCs/>
        </w:rPr>
        <w:t>Skadar</w:t>
      </w:r>
      <w:proofErr w:type="spellEnd"/>
      <w:r w:rsidRPr="00D719AB">
        <w:rPr>
          <w:rFonts w:ascii="Calibri" w:hAnsi="Calibri" w:cs="Calibri"/>
          <w:bCs/>
        </w:rPr>
        <w:t xml:space="preserve"> Lake (20,000 ha), Tivat Saltworks (150 ha), and Ulcinj Salina (1,477 ha) are listed on the World Wetland Sites list under the Ramsar Convention. Management of these areas involves preserving the ecological character and basic functions and values for future generations. Additionally, the Ramsar Convention obligates signatories to promote wise use of all wetlands within their territory.</w:t>
      </w:r>
    </w:p>
    <w:p w14:paraId="7E0F4388" w14:textId="77777777" w:rsidR="000E32B3" w:rsidRPr="00D719AB" w:rsidRDefault="000E32B3" w:rsidP="000E32B3">
      <w:pPr>
        <w:jc w:val="both"/>
        <w:rPr>
          <w:rFonts w:ascii="Calibri" w:hAnsi="Calibri" w:cs="Calibri"/>
          <w:bCs/>
        </w:rPr>
      </w:pPr>
      <w:r w:rsidRPr="00D719AB">
        <w:rPr>
          <w:rFonts w:ascii="Calibri" w:hAnsi="Calibri" w:cs="Calibri"/>
          <w:b/>
          <w:bCs/>
        </w:rPr>
        <w:t>Emerald Areas</w:t>
      </w:r>
    </w:p>
    <w:p w14:paraId="2A9EAA4D" w14:textId="77777777" w:rsidR="000E32B3" w:rsidRPr="00D719AB" w:rsidRDefault="000E32B3" w:rsidP="000E32B3">
      <w:pPr>
        <w:jc w:val="both"/>
        <w:rPr>
          <w:rFonts w:ascii="Calibri" w:hAnsi="Calibri" w:cs="Calibri"/>
          <w:bCs/>
        </w:rPr>
      </w:pPr>
      <w:r w:rsidRPr="00D719AB">
        <w:rPr>
          <w:rFonts w:ascii="Calibri" w:hAnsi="Calibri" w:cs="Calibri"/>
          <w:bCs/>
        </w:rPr>
        <w:t>Emerald Areas, identified in accordance with the Bern Convention on the Conservation of European Wildlife and Natural Habitats, form the basis for the future ecological network of Natura 2000 sites. Montenegro has established a list of 32 candidate areas for the Emerald ecological network (also defined as areas of special interest for protection at the European level - ASCIs). These areas cover 240,077.1 ha, or 17% of the territory. Some of these Emerald habitats are already part of existing protected areas or those planned for protection at this time. However, due to changes in the Bern Convention and new findings, a revision of the identified boundaries is necessary.</w:t>
      </w:r>
    </w:p>
    <w:p w14:paraId="23F8030C" w14:textId="77777777" w:rsidR="000E32B3" w:rsidRPr="00D719AB" w:rsidRDefault="000E32B3" w:rsidP="000E32B3">
      <w:pPr>
        <w:jc w:val="both"/>
        <w:rPr>
          <w:rFonts w:ascii="Calibri" w:hAnsi="Calibri" w:cs="Calibri"/>
          <w:bCs/>
        </w:rPr>
      </w:pPr>
      <w:r w:rsidRPr="00D719AB">
        <w:rPr>
          <w:rFonts w:ascii="Calibri" w:hAnsi="Calibri" w:cs="Calibri"/>
          <w:bCs/>
        </w:rPr>
        <w:t xml:space="preserve">The Bern Convention requires signatory countries to devise and implement adequate protection mechanisms for these areas. Therefore, any approval of projects that do not align with maintaining the favorable status of species and habitats in these areas could trigger compliance issues with the Bern Convention (e.g., the "Porto </w:t>
      </w:r>
      <w:proofErr w:type="spellStart"/>
      <w:r w:rsidRPr="00D719AB">
        <w:rPr>
          <w:rFonts w:ascii="Calibri" w:hAnsi="Calibri" w:cs="Calibri"/>
          <w:bCs/>
        </w:rPr>
        <w:t>Skadar</w:t>
      </w:r>
      <w:proofErr w:type="spellEnd"/>
      <w:r w:rsidRPr="00D719AB">
        <w:rPr>
          <w:rFonts w:ascii="Calibri" w:hAnsi="Calibri" w:cs="Calibri"/>
          <w:bCs/>
        </w:rPr>
        <w:t xml:space="preserve"> Lake" project), which may result in recommendations that, through negotiations with the European Commission in the context of Montenegro's EU accession, become binding.</w:t>
      </w:r>
    </w:p>
    <w:p w14:paraId="7C99AA3D" w14:textId="77777777" w:rsidR="000E32B3" w:rsidRPr="00D719AB" w:rsidRDefault="000E32B3" w:rsidP="000E32B3">
      <w:pPr>
        <w:jc w:val="both"/>
        <w:rPr>
          <w:rFonts w:ascii="Calibri" w:hAnsi="Calibri" w:cs="Calibri"/>
          <w:bCs/>
        </w:rPr>
      </w:pPr>
      <w:r w:rsidRPr="00D719AB">
        <w:rPr>
          <w:rFonts w:ascii="Calibri" w:hAnsi="Calibri" w:cs="Calibri"/>
          <w:bCs/>
        </w:rPr>
        <w:t>A special guideline for Emerald areas covering forest habitats highlights the inclusion of strict protection measures and restrictions related to forest use, as well as cooperation with experts to preserve forest habitats and biodiversity.</w:t>
      </w:r>
    </w:p>
    <w:p w14:paraId="2E24DFEC" w14:textId="77777777" w:rsidR="000E32B3" w:rsidRPr="00D719AB" w:rsidRDefault="000E32B3" w:rsidP="000E32B3">
      <w:pPr>
        <w:jc w:val="both"/>
        <w:rPr>
          <w:rFonts w:ascii="Calibri" w:hAnsi="Calibri" w:cs="Calibri"/>
          <w:bCs/>
        </w:rPr>
      </w:pPr>
      <w:r w:rsidRPr="00D719AB">
        <w:rPr>
          <w:rFonts w:ascii="Calibri" w:hAnsi="Calibri" w:cs="Calibri"/>
          <w:b/>
          <w:bCs/>
        </w:rPr>
        <w:t>Key Biodiversity Areas (KBA)</w:t>
      </w:r>
    </w:p>
    <w:p w14:paraId="57AF1AA7" w14:textId="77777777" w:rsidR="000E32B3" w:rsidRPr="00D719AB" w:rsidRDefault="000E32B3" w:rsidP="000E32B3">
      <w:pPr>
        <w:jc w:val="both"/>
        <w:rPr>
          <w:rFonts w:ascii="Calibri" w:hAnsi="Calibri" w:cs="Calibri"/>
          <w:bCs/>
        </w:rPr>
      </w:pPr>
      <w:r w:rsidRPr="00D719AB">
        <w:rPr>
          <w:rFonts w:ascii="Calibri" w:hAnsi="Calibri" w:cs="Calibri"/>
          <w:bCs/>
        </w:rPr>
        <w:t>KBAs represent the most important areas for species and their habitats at the global level. In Montenegro, 18 KBAs have been identified.</w:t>
      </w:r>
    </w:p>
    <w:p w14:paraId="739E622A" w14:textId="77777777" w:rsidR="000E32B3" w:rsidRPr="00D719AB" w:rsidRDefault="000E32B3" w:rsidP="000E32B3">
      <w:pPr>
        <w:jc w:val="both"/>
        <w:rPr>
          <w:rFonts w:ascii="Calibri" w:hAnsi="Calibri" w:cs="Calibri"/>
          <w:bCs/>
        </w:rPr>
      </w:pPr>
      <w:r w:rsidRPr="00D719AB">
        <w:rPr>
          <w:rFonts w:ascii="Calibri" w:hAnsi="Calibri" w:cs="Calibri"/>
          <w:b/>
          <w:bCs/>
        </w:rPr>
        <w:t>Important Plant Areas (IPA)</w:t>
      </w:r>
    </w:p>
    <w:p w14:paraId="1E28DBDF" w14:textId="77777777" w:rsidR="000E32B3" w:rsidRPr="00D719AB" w:rsidRDefault="000E32B3" w:rsidP="000E32B3">
      <w:pPr>
        <w:jc w:val="both"/>
        <w:rPr>
          <w:rFonts w:ascii="Calibri" w:hAnsi="Calibri" w:cs="Calibri"/>
          <w:bCs/>
        </w:rPr>
      </w:pPr>
      <w:r w:rsidRPr="00D719AB">
        <w:rPr>
          <w:rFonts w:ascii="Calibri" w:hAnsi="Calibri" w:cs="Calibri"/>
          <w:bCs/>
        </w:rPr>
        <w:t>The goal of defining IPAs is to preserve a network of areas that contain the most representative habitats of international significance, as well as internationally and nationally significant plant species, thereby achieving one of the objectives of the Convention on Biological Diversity. To date, 27 such areas have been identified in Montenegro, covering a total area of 708,606 ha.</w:t>
      </w:r>
    </w:p>
    <w:p w14:paraId="2087C22B" w14:textId="77777777" w:rsidR="000E32B3" w:rsidRPr="00D719AB" w:rsidRDefault="000E32B3" w:rsidP="000E32B3">
      <w:pPr>
        <w:jc w:val="both"/>
        <w:rPr>
          <w:rFonts w:ascii="Calibri" w:hAnsi="Calibri" w:cs="Calibri"/>
          <w:b/>
          <w:bCs/>
        </w:rPr>
      </w:pPr>
    </w:p>
    <w:p w14:paraId="1330C264" w14:textId="77777777" w:rsidR="000E32B3" w:rsidRPr="00D719AB" w:rsidRDefault="000E32B3" w:rsidP="000E32B3">
      <w:pPr>
        <w:jc w:val="both"/>
        <w:rPr>
          <w:rFonts w:ascii="Calibri" w:hAnsi="Calibri" w:cs="Calibri"/>
          <w:bCs/>
        </w:rPr>
      </w:pPr>
      <w:r w:rsidRPr="00D719AB">
        <w:rPr>
          <w:rFonts w:ascii="Calibri" w:hAnsi="Calibri" w:cs="Calibri"/>
          <w:b/>
          <w:bCs/>
        </w:rPr>
        <w:t>Important Bird Areas (IBA)</w:t>
      </w:r>
    </w:p>
    <w:p w14:paraId="509E36D7" w14:textId="77777777" w:rsidR="000E32B3" w:rsidRPr="00D719AB" w:rsidRDefault="000E32B3" w:rsidP="000E32B3">
      <w:pPr>
        <w:jc w:val="both"/>
        <w:rPr>
          <w:rFonts w:ascii="Calibri" w:hAnsi="Calibri" w:cs="Calibri"/>
          <w:bCs/>
        </w:rPr>
      </w:pPr>
      <w:r w:rsidRPr="00D719AB">
        <w:rPr>
          <w:rFonts w:ascii="Calibri" w:hAnsi="Calibri" w:cs="Calibri"/>
          <w:bCs/>
        </w:rPr>
        <w:t>IBA areas are important for bird conservation. They provide refuge for significant populations of one or more globally or regionally threatened bird species, endemic birds, or certain highly representative bird groups. IBAs are selected based on international criteria and standards (</w:t>
      </w:r>
      <w:proofErr w:type="spellStart"/>
      <w:r w:rsidRPr="00D719AB">
        <w:rPr>
          <w:rFonts w:ascii="Calibri" w:hAnsi="Calibri" w:cs="Calibri"/>
          <w:bCs/>
        </w:rPr>
        <w:t>BirdLife</w:t>
      </w:r>
      <w:proofErr w:type="spellEnd"/>
      <w:r w:rsidRPr="00D719AB">
        <w:rPr>
          <w:rFonts w:ascii="Calibri" w:hAnsi="Calibri" w:cs="Calibri"/>
          <w:bCs/>
        </w:rPr>
        <w:t xml:space="preserve"> International). In these areas, it is essential to reduce the effects of habitat loss and degradation on birds and other biodiversity. Montenegro has identified 20 IBA areas.</w:t>
      </w:r>
    </w:p>
    <w:p w14:paraId="60AABF01" w14:textId="77777777" w:rsidR="000E32B3" w:rsidRPr="00D719AB" w:rsidRDefault="000E32B3" w:rsidP="000E32B3">
      <w:pPr>
        <w:jc w:val="both"/>
        <w:rPr>
          <w:rFonts w:ascii="Calibri" w:hAnsi="Calibri" w:cs="Calibri"/>
          <w:bCs/>
        </w:rPr>
      </w:pPr>
      <w:r w:rsidRPr="00D719AB">
        <w:rPr>
          <w:rFonts w:ascii="Calibri" w:hAnsi="Calibri" w:cs="Calibri"/>
          <w:b/>
          <w:bCs/>
        </w:rPr>
        <w:lastRenderedPageBreak/>
        <w:t>Special Protection Areas (SPA)</w:t>
      </w:r>
    </w:p>
    <w:p w14:paraId="116E6E98" w14:textId="77777777" w:rsidR="000E32B3" w:rsidRPr="00D719AB" w:rsidRDefault="000E32B3" w:rsidP="000E32B3">
      <w:pPr>
        <w:jc w:val="both"/>
        <w:rPr>
          <w:rFonts w:ascii="Calibri" w:hAnsi="Calibri" w:cs="Calibri"/>
          <w:bCs/>
        </w:rPr>
      </w:pPr>
      <w:r w:rsidRPr="00D719AB">
        <w:rPr>
          <w:rFonts w:ascii="Calibri" w:hAnsi="Calibri" w:cs="Calibri"/>
          <w:bCs/>
        </w:rPr>
        <w:t>These areas are designated to protect one or more bird species listed in Annex I of the EU Birds Directive, and as such, they are part of the process of establishing the Natura 2000 network, with IBA areas being the starting point for their identification. A total of 33 such areas have been recognized, covering 53.5% of the territory.</w:t>
      </w:r>
    </w:p>
    <w:p w14:paraId="54957FE7" w14:textId="77777777" w:rsidR="000E32B3" w:rsidRPr="00D719AB" w:rsidRDefault="000E32B3" w:rsidP="000E32B3">
      <w:pPr>
        <w:jc w:val="both"/>
        <w:rPr>
          <w:rFonts w:ascii="Calibri" w:hAnsi="Calibri" w:cs="Calibri"/>
          <w:bCs/>
        </w:rPr>
      </w:pPr>
      <w:r w:rsidRPr="00D719AB">
        <w:rPr>
          <w:rFonts w:ascii="Calibri" w:hAnsi="Calibri" w:cs="Calibri"/>
          <w:bCs/>
        </w:rPr>
        <w:t>According to the "Action Plan for Meeting the Final Criteria in Chapter 27 - Environment and Climate Change," it is necessary to ensure the protection of these areas in terms of their biodiversity value.</w:t>
      </w:r>
    </w:p>
    <w:p w14:paraId="0658B416" w14:textId="77777777" w:rsidR="000E32B3" w:rsidRPr="00D719AB" w:rsidRDefault="000E32B3" w:rsidP="000E32B3">
      <w:pPr>
        <w:jc w:val="both"/>
        <w:rPr>
          <w:rFonts w:ascii="Calibri" w:hAnsi="Calibri" w:cs="Calibri"/>
          <w:bCs/>
        </w:rPr>
      </w:pPr>
    </w:p>
    <w:p w14:paraId="14016A70" w14:textId="77777777" w:rsidR="000E32B3" w:rsidRPr="00D719AB" w:rsidRDefault="000E32B3" w:rsidP="000E32B3">
      <w:pPr>
        <w:jc w:val="both"/>
        <w:rPr>
          <w:rFonts w:ascii="Calibri" w:hAnsi="Calibri" w:cs="Calibri"/>
          <w:bCs/>
        </w:rPr>
      </w:pPr>
      <w:r w:rsidRPr="00D719AB">
        <w:rPr>
          <w:rFonts w:ascii="Calibri" w:hAnsi="Calibri" w:cs="Calibri"/>
          <w:bCs/>
        </w:rPr>
        <w:t xml:space="preserve"> </w:t>
      </w:r>
    </w:p>
    <w:p w14:paraId="155D183E" w14:textId="77777777" w:rsidR="00B904DB" w:rsidRPr="00671A33" w:rsidRDefault="000E32B3" w:rsidP="00B904DB">
      <w:pPr>
        <w:keepNext/>
        <w:jc w:val="both"/>
        <w:rPr>
          <w:rFonts w:ascii="Calibri" w:hAnsi="Calibri" w:cs="Calibri"/>
        </w:rPr>
      </w:pPr>
      <w:r w:rsidRPr="00D719AB">
        <w:rPr>
          <w:rFonts w:ascii="Calibri" w:hAnsi="Calibri" w:cs="Calibri"/>
          <w:b/>
          <w:bCs/>
          <w:noProof/>
        </w:rPr>
        <w:drawing>
          <wp:inline distT="0" distB="0" distL="0" distR="0" wp14:anchorId="47838936" wp14:editId="1C33C345">
            <wp:extent cx="4572000" cy="3438525"/>
            <wp:effectExtent l="0" t="0" r="0" b="9525"/>
            <wp:docPr id="5" name="Picture 5" descr="^Slika na kojoj se nalazi dijagram, mapa, tekst&#10;&#10;Opis je automatski generisa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1.png" descr="^Slika na kojoj se nalazi dijagram, mapa, tekst&#10;&#10;Opis je automatski generisan"/>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4572000" cy="3438525"/>
                    </a:xfrm>
                    <a:prstGeom prst="rect">
                      <a:avLst/>
                    </a:prstGeom>
                    <a:noFill/>
                    <a:ln>
                      <a:noFill/>
                    </a:ln>
                  </pic:spPr>
                </pic:pic>
              </a:graphicData>
            </a:graphic>
          </wp:inline>
        </w:drawing>
      </w:r>
    </w:p>
    <w:p w14:paraId="2F77B5ED" w14:textId="77777777" w:rsidR="000E32B3" w:rsidRPr="00D719AB" w:rsidRDefault="00B904DB" w:rsidP="00B904DB">
      <w:pPr>
        <w:pStyle w:val="Caption"/>
        <w:jc w:val="both"/>
        <w:rPr>
          <w:rFonts w:ascii="Calibri" w:hAnsi="Calibri" w:cs="Calibri"/>
          <w:b/>
          <w:bCs/>
          <w:i w:val="0"/>
          <w:iCs w:val="0"/>
          <w:sz w:val="22"/>
          <w:szCs w:val="22"/>
        </w:rPr>
      </w:pPr>
      <w:bookmarkStart w:id="69" w:name="_Toc212411363"/>
      <w:r w:rsidRPr="00D719AB">
        <w:rPr>
          <w:rFonts w:ascii="Calibri" w:hAnsi="Calibri" w:cs="Calibri"/>
          <w:b/>
          <w:bCs/>
          <w:i w:val="0"/>
          <w:iCs w:val="0"/>
          <w:sz w:val="22"/>
          <w:szCs w:val="22"/>
        </w:rPr>
        <w:t xml:space="preserve">Figure </w:t>
      </w:r>
      <w:r w:rsidRPr="00D719AB">
        <w:rPr>
          <w:rFonts w:ascii="Calibri" w:hAnsi="Calibri" w:cs="Calibri"/>
          <w:b/>
          <w:bCs/>
          <w:i w:val="0"/>
          <w:iCs w:val="0"/>
          <w:sz w:val="22"/>
          <w:szCs w:val="22"/>
        </w:rPr>
        <w:fldChar w:fldCharType="begin"/>
      </w:r>
      <w:r w:rsidRPr="00D719AB">
        <w:rPr>
          <w:rFonts w:ascii="Calibri" w:hAnsi="Calibri" w:cs="Calibri"/>
          <w:b/>
          <w:bCs/>
          <w:i w:val="0"/>
          <w:iCs w:val="0"/>
          <w:sz w:val="22"/>
          <w:szCs w:val="22"/>
        </w:rPr>
        <w:instrText xml:space="preserve"> SEQ Figure \* ARABIC </w:instrText>
      </w:r>
      <w:r w:rsidRPr="00D719AB">
        <w:rPr>
          <w:rFonts w:ascii="Calibri" w:hAnsi="Calibri" w:cs="Calibri"/>
          <w:b/>
          <w:bCs/>
          <w:i w:val="0"/>
          <w:iCs w:val="0"/>
          <w:sz w:val="22"/>
          <w:szCs w:val="22"/>
        </w:rPr>
        <w:fldChar w:fldCharType="separate"/>
      </w:r>
      <w:r w:rsidR="003D449F" w:rsidRPr="00D719AB">
        <w:rPr>
          <w:rFonts w:ascii="Calibri" w:hAnsi="Calibri" w:cs="Calibri"/>
          <w:b/>
          <w:bCs/>
          <w:i w:val="0"/>
          <w:iCs w:val="0"/>
          <w:noProof/>
          <w:sz w:val="22"/>
          <w:szCs w:val="22"/>
        </w:rPr>
        <w:t>6</w:t>
      </w:r>
      <w:r w:rsidRPr="00D719AB">
        <w:rPr>
          <w:rFonts w:ascii="Calibri" w:hAnsi="Calibri" w:cs="Calibri"/>
          <w:b/>
          <w:bCs/>
          <w:i w:val="0"/>
          <w:iCs w:val="0"/>
          <w:sz w:val="22"/>
          <w:szCs w:val="22"/>
        </w:rPr>
        <w:fldChar w:fldCharType="end"/>
      </w:r>
      <w:r w:rsidRPr="00D719AB">
        <w:rPr>
          <w:rFonts w:ascii="Calibri" w:hAnsi="Calibri" w:cs="Calibri"/>
          <w:b/>
          <w:bCs/>
          <w:i w:val="0"/>
          <w:iCs w:val="0"/>
          <w:sz w:val="22"/>
          <w:szCs w:val="22"/>
        </w:rPr>
        <w:t xml:space="preserve"> Areas with International Status</w:t>
      </w:r>
      <w:bookmarkEnd w:id="69"/>
    </w:p>
    <w:p w14:paraId="1E8B0FCE" w14:textId="77777777" w:rsidR="000E32B3" w:rsidRPr="00D719AB" w:rsidRDefault="000E32B3" w:rsidP="000E32B3">
      <w:pPr>
        <w:jc w:val="both"/>
        <w:rPr>
          <w:rFonts w:ascii="Calibri" w:hAnsi="Calibri" w:cs="Calibri"/>
          <w:bCs/>
        </w:rPr>
      </w:pPr>
      <w:r w:rsidRPr="00D719AB">
        <w:rPr>
          <w:rFonts w:ascii="Calibri" w:hAnsi="Calibri" w:cs="Calibri"/>
          <w:b/>
          <w:bCs/>
        </w:rPr>
        <w:t>Natural Units of High Biodiversity Value – Indicative Ecological Network</w:t>
      </w:r>
    </w:p>
    <w:p w14:paraId="57EA08FB" w14:textId="77777777" w:rsidR="000E32B3" w:rsidRPr="00D719AB" w:rsidRDefault="000E32B3" w:rsidP="000E32B3">
      <w:pPr>
        <w:jc w:val="both"/>
        <w:rPr>
          <w:rFonts w:ascii="Calibri" w:hAnsi="Calibri" w:cs="Calibri"/>
          <w:bCs/>
        </w:rPr>
      </w:pPr>
      <w:r w:rsidRPr="00D719AB">
        <w:rPr>
          <w:rFonts w:ascii="Calibri" w:hAnsi="Calibri" w:cs="Calibri"/>
          <w:bCs/>
        </w:rPr>
        <w:t>For the purposes of the development of the Spatial Plan of Montenegro, as part of the GEF-MEPPU project "Integrating Biodiversity into Sectoral Policies and Practices and Strengthening Protection of Critical Biodiversity Hotspots in Montenegro," a detailed expert analysis was conducted on the available spatial data regarding the distribution of nationally and internationally significant species and habitats in Montenegro. This was done with the participation of the expert and scientific community from the nature protection sector. International and national criteria were used, with a focus on Natura 2000 habitats and species. The analysis particularly highlighted sites containing rare habitats for Montenegro that have been recognized as priorities for protection according to the EU Habitats Directive.</w:t>
      </w:r>
    </w:p>
    <w:p w14:paraId="48677966" w14:textId="77777777" w:rsidR="000E32B3" w:rsidRPr="00D719AB" w:rsidRDefault="000E32B3" w:rsidP="000E32B3">
      <w:pPr>
        <w:jc w:val="both"/>
        <w:rPr>
          <w:rFonts w:ascii="Calibri" w:hAnsi="Calibri" w:cs="Calibri"/>
          <w:bCs/>
        </w:rPr>
      </w:pPr>
      <w:r w:rsidRPr="00D719AB">
        <w:rPr>
          <w:rFonts w:ascii="Calibri" w:hAnsi="Calibri" w:cs="Calibri"/>
          <w:bCs/>
        </w:rPr>
        <w:lastRenderedPageBreak/>
        <w:t>By overlaying these spatial data, natural units (outside national parks) with high biodiversity value were identified, based on the overall number of significant species and habitats present, of which three units stand out:</w:t>
      </w:r>
    </w:p>
    <w:p w14:paraId="44A90D54" w14:textId="77777777" w:rsidR="000E32B3" w:rsidRPr="00D719AB" w:rsidRDefault="000E32B3" w:rsidP="000E32B3">
      <w:pPr>
        <w:jc w:val="both"/>
        <w:rPr>
          <w:rFonts w:ascii="Calibri" w:hAnsi="Calibri" w:cs="Calibri"/>
          <w:bCs/>
        </w:rPr>
      </w:pPr>
      <w:r w:rsidRPr="00D719AB">
        <w:rPr>
          <w:rFonts w:ascii="Calibri" w:hAnsi="Calibri" w:cs="Calibri"/>
          <w:b/>
          <w:bCs/>
        </w:rPr>
        <w:t>Areas of Exceptional Biodiversity Richness Under Strong Anthropogenic Pressure</w:t>
      </w:r>
    </w:p>
    <w:p w14:paraId="2471301A" w14:textId="77777777" w:rsidR="000E32B3" w:rsidRPr="00D719AB" w:rsidRDefault="000E32B3" w:rsidP="000E32B3">
      <w:pPr>
        <w:jc w:val="both"/>
        <w:rPr>
          <w:rFonts w:ascii="Calibri" w:hAnsi="Calibri" w:cs="Calibri"/>
          <w:bCs/>
        </w:rPr>
      </w:pPr>
      <w:r w:rsidRPr="00D719AB">
        <w:rPr>
          <w:rFonts w:ascii="Calibri" w:hAnsi="Calibri" w:cs="Calibri"/>
          <w:bCs/>
        </w:rPr>
        <w:t>These areas are dominated by Natura 2000 habitats of excellent and good representativity and have recorded populations of many nationally/internationally significant species.</w:t>
      </w:r>
    </w:p>
    <w:p w14:paraId="254F0E18" w14:textId="77777777" w:rsidR="000E32B3" w:rsidRPr="00D719AB" w:rsidRDefault="000E32B3" w:rsidP="000E32B3">
      <w:pPr>
        <w:jc w:val="both"/>
        <w:rPr>
          <w:rFonts w:ascii="Calibri" w:hAnsi="Calibri" w:cs="Calibri"/>
          <w:bCs/>
        </w:rPr>
      </w:pPr>
      <w:r w:rsidRPr="00D719AB">
        <w:rPr>
          <w:rFonts w:ascii="Calibri" w:hAnsi="Calibri" w:cs="Calibri"/>
          <w:b/>
          <w:bCs/>
        </w:rPr>
        <w:t>Areas with High Biodiversity Value Under Strong Anthropogenic Pressure</w:t>
      </w:r>
    </w:p>
    <w:p w14:paraId="64DC6E7B" w14:textId="77777777" w:rsidR="000E32B3" w:rsidRPr="00D719AB" w:rsidRDefault="000E32B3" w:rsidP="000E32B3">
      <w:pPr>
        <w:jc w:val="both"/>
        <w:rPr>
          <w:rFonts w:ascii="Calibri" w:hAnsi="Calibri" w:cs="Calibri"/>
          <w:bCs/>
        </w:rPr>
      </w:pPr>
      <w:r w:rsidRPr="00D719AB">
        <w:rPr>
          <w:rFonts w:ascii="Calibri" w:hAnsi="Calibri" w:cs="Calibri"/>
          <w:bCs/>
        </w:rPr>
        <w:t>These areas are under strong anthropogenic pressure due to ongoing or planned land-use changes. As a result, there may be a significant reduction or permanent loss of these species or habitats from the territory of Montenegro. Therefore, it is necessary to establish conditions for the protection of these areas, which includes the prohibition of infrastructure projects and land-use changes. These areas represent an indicative 3.34% of the territory, and some of them are already recognized in the projections of protected areas or are within areas with international status. During this planning period, the preparation of biodiversity baseline studies with proposed conservation measures should be initiated for these areas, regardless of whether they are included in the protection projections.</w:t>
      </w:r>
    </w:p>
    <w:p w14:paraId="778754A0" w14:textId="77777777" w:rsidR="000E32B3" w:rsidRPr="00D719AB" w:rsidRDefault="000E32B3" w:rsidP="000E32B3">
      <w:pPr>
        <w:jc w:val="both"/>
        <w:rPr>
          <w:rFonts w:ascii="Calibri" w:hAnsi="Calibri" w:cs="Calibri"/>
          <w:bCs/>
        </w:rPr>
      </w:pPr>
      <w:r w:rsidRPr="00D719AB">
        <w:rPr>
          <w:rFonts w:ascii="Calibri" w:hAnsi="Calibri" w:cs="Calibri"/>
          <w:b/>
          <w:bCs/>
        </w:rPr>
        <w:t>Areas Rich in Biodiversity</w:t>
      </w:r>
    </w:p>
    <w:p w14:paraId="1DC66634" w14:textId="77777777" w:rsidR="000E32B3" w:rsidRPr="00D719AB" w:rsidRDefault="000E32B3" w:rsidP="000E32B3">
      <w:pPr>
        <w:jc w:val="both"/>
        <w:rPr>
          <w:rFonts w:ascii="Calibri" w:hAnsi="Calibri" w:cs="Calibri"/>
          <w:bCs/>
        </w:rPr>
      </w:pPr>
      <w:r w:rsidRPr="00D719AB">
        <w:rPr>
          <w:rFonts w:ascii="Calibri" w:hAnsi="Calibri" w:cs="Calibri"/>
          <w:bCs/>
        </w:rPr>
        <w:t xml:space="preserve">In these areas, Natura 2000 habitats of excellent and good representativity dominate, and populations of nationally/internationally significant species have been recorded. However, these areas are not subject to inherent anthropogenic pressures. In these areas, it is necessary to prevent land-use changes and the construction of large infrastructure projects, while promoting revitalization and sustainable land-use practices, such as extensive agriculture and eco-tourism. Interventions in </w:t>
      </w:r>
      <w:proofErr w:type="gramStart"/>
      <w:r w:rsidRPr="00D719AB">
        <w:rPr>
          <w:rFonts w:ascii="Calibri" w:hAnsi="Calibri" w:cs="Calibri"/>
          <w:bCs/>
        </w:rPr>
        <w:t>the space</w:t>
      </w:r>
      <w:proofErr w:type="gramEnd"/>
      <w:r w:rsidRPr="00D719AB">
        <w:rPr>
          <w:rFonts w:ascii="Calibri" w:hAnsi="Calibri" w:cs="Calibri"/>
          <w:bCs/>
        </w:rPr>
        <w:t xml:space="preserve"> should be limited to existing built-up areas, with the possibility of reconstruction and expansion of existing buildings according to land-use purposes. Special emphasis should be placed on the promotion of traditional pastoralism, which maintains mountain pastures and the associated biodiversity, as well as measures such as the removal of invasive species. These areas represent an indicative 21.69% of the territory, and some of them are also recognized in the projections of protected areas or are within areas with international status. Areas not currently included in the protection projections should be considered part of the future ecological network and treated as such. In this case, the preparation of biodiversity baseline studies with proposed conservation measures should also be required.</w:t>
      </w:r>
    </w:p>
    <w:p w14:paraId="4DB2A8BD" w14:textId="745A7232" w:rsidR="000E32B3" w:rsidRPr="00D719AB" w:rsidRDefault="000E32B3" w:rsidP="000E32B3">
      <w:pPr>
        <w:jc w:val="both"/>
        <w:rPr>
          <w:rFonts w:ascii="Calibri" w:hAnsi="Calibri" w:cs="Calibri"/>
          <w:bCs/>
        </w:rPr>
      </w:pPr>
      <w:r w:rsidRPr="00D719AB">
        <w:rPr>
          <w:rFonts w:ascii="Calibri" w:hAnsi="Calibri" w:cs="Calibri"/>
          <w:bCs/>
        </w:rPr>
        <w:t>This category also includes individual objects that are important from a biodiversity perspective, such as caves, springs, and marshes. In relation to these objects, spatial planning should avoid changes in the buffer zone within a 200-meter radius around the location until more precise protection measures are determined through the development of baseline studies.</w:t>
      </w:r>
      <w:r w:rsidR="00CD0A78" w:rsidRPr="00D719AB">
        <w:rPr>
          <w:rFonts w:ascii="Calibri" w:hAnsi="Calibri" w:cs="Calibri"/>
          <w:bCs/>
        </w:rPr>
        <w:t xml:space="preserve"> </w:t>
      </w:r>
      <w:r w:rsidRPr="00D719AB">
        <w:rPr>
          <w:rFonts w:ascii="Calibri" w:hAnsi="Calibri" w:cs="Calibri"/>
          <w:bCs/>
        </w:rPr>
        <w:t xml:space="preserve">These areas are dominated by Natura 2000 habitats of good representativity or have been recognized for the presence of significant species. Additionally, these areas represent potential corridors that enable connectivity between other areas, thus ensuring the functioning of ecosystems and the provision of their services. They represent an indicative 39.72% of the territory of Montenegro. Connectivity between areas via corridors is essential because it prevents the isolation of species populations, allows for the recovery of habitats under pressure, and enhances the overall resilience of ecosystems, including climate change. Therefore, it is important to maintain the integrity of the landscape in these areas and avoid space degradation. Infrastructure planning </w:t>
      </w:r>
      <w:r w:rsidRPr="00D719AB">
        <w:rPr>
          <w:rFonts w:ascii="Calibri" w:hAnsi="Calibri" w:cs="Calibri"/>
          <w:bCs/>
        </w:rPr>
        <w:lastRenderedPageBreak/>
        <w:t>should take this into account and avoid fragmentation and loss of connectivity that these areas provide. Parts of these units should also be considered as part of the future ecological network. It is important to note that, with continued research, it is expected that even within these areas, sites with exceptionally rich biodiversity may be identified and could become subject to formal protection in the future.</w:t>
      </w:r>
    </w:p>
    <w:p w14:paraId="5A002822" w14:textId="77777777" w:rsidR="000E32B3" w:rsidRPr="00D719AB" w:rsidRDefault="000E32B3" w:rsidP="000E32B3">
      <w:pPr>
        <w:jc w:val="both"/>
        <w:rPr>
          <w:rFonts w:ascii="Calibri" w:hAnsi="Calibri" w:cs="Calibri"/>
          <w:bCs/>
        </w:rPr>
      </w:pPr>
    </w:p>
    <w:p w14:paraId="53109983" w14:textId="77777777" w:rsidR="000E32B3" w:rsidRPr="00D719AB" w:rsidRDefault="000E32B3" w:rsidP="000E32B3">
      <w:pPr>
        <w:jc w:val="both"/>
        <w:rPr>
          <w:rFonts w:ascii="Calibri" w:hAnsi="Calibri" w:cs="Calibri"/>
          <w:bCs/>
        </w:rPr>
      </w:pPr>
    </w:p>
    <w:p w14:paraId="3EDE056A" w14:textId="77777777" w:rsidR="00467ADC" w:rsidRPr="00671A33" w:rsidRDefault="000E32B3" w:rsidP="00467ADC">
      <w:pPr>
        <w:keepNext/>
        <w:jc w:val="both"/>
        <w:rPr>
          <w:rFonts w:ascii="Calibri" w:hAnsi="Calibri" w:cs="Calibri"/>
        </w:rPr>
      </w:pPr>
      <w:r w:rsidRPr="00D719AB">
        <w:rPr>
          <w:rFonts w:ascii="Calibri" w:hAnsi="Calibri" w:cs="Calibri"/>
          <w:bCs/>
          <w:noProof/>
        </w:rPr>
        <w:drawing>
          <wp:inline distT="0" distB="0" distL="0" distR="0" wp14:anchorId="08D70211" wp14:editId="3B76EB0B">
            <wp:extent cx="4495800" cy="5410200"/>
            <wp:effectExtent l="0" t="0" r="0" b="0"/>
            <wp:docPr id="4" name="Picture 4" descr="Slika na kojoj se nalazi tekst, mapa&#10;&#10;Opis je automatski generisa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2.png" descr="Slika na kojoj se nalazi tekst, mapa&#10;&#10;Opis je automatski generisan"/>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4495800" cy="5410200"/>
                    </a:xfrm>
                    <a:prstGeom prst="rect">
                      <a:avLst/>
                    </a:prstGeom>
                    <a:noFill/>
                    <a:ln>
                      <a:noFill/>
                    </a:ln>
                  </pic:spPr>
                </pic:pic>
              </a:graphicData>
            </a:graphic>
          </wp:inline>
        </w:drawing>
      </w:r>
    </w:p>
    <w:p w14:paraId="668290A4" w14:textId="77777777" w:rsidR="000E32B3" w:rsidRPr="00D719AB" w:rsidRDefault="00467ADC" w:rsidP="00467ADC">
      <w:pPr>
        <w:pStyle w:val="Caption"/>
        <w:jc w:val="both"/>
        <w:rPr>
          <w:rFonts w:ascii="Calibri" w:hAnsi="Calibri" w:cs="Calibri"/>
          <w:b/>
          <w:bCs/>
          <w:i w:val="0"/>
          <w:iCs w:val="0"/>
          <w:sz w:val="22"/>
          <w:szCs w:val="22"/>
        </w:rPr>
      </w:pPr>
      <w:bookmarkStart w:id="70" w:name="_Toc212411364"/>
      <w:r w:rsidRPr="00D719AB">
        <w:rPr>
          <w:rFonts w:ascii="Calibri" w:hAnsi="Calibri" w:cs="Calibri"/>
          <w:b/>
          <w:bCs/>
          <w:i w:val="0"/>
          <w:iCs w:val="0"/>
          <w:sz w:val="22"/>
          <w:szCs w:val="22"/>
        </w:rPr>
        <w:t xml:space="preserve">Figure </w:t>
      </w:r>
      <w:r w:rsidRPr="00D719AB">
        <w:rPr>
          <w:rFonts w:ascii="Calibri" w:hAnsi="Calibri" w:cs="Calibri"/>
          <w:b/>
          <w:bCs/>
          <w:i w:val="0"/>
          <w:iCs w:val="0"/>
          <w:sz w:val="22"/>
          <w:szCs w:val="22"/>
        </w:rPr>
        <w:fldChar w:fldCharType="begin"/>
      </w:r>
      <w:r w:rsidRPr="00D719AB">
        <w:rPr>
          <w:rFonts w:ascii="Calibri" w:hAnsi="Calibri" w:cs="Calibri"/>
          <w:b/>
          <w:bCs/>
          <w:i w:val="0"/>
          <w:iCs w:val="0"/>
          <w:sz w:val="22"/>
          <w:szCs w:val="22"/>
        </w:rPr>
        <w:instrText xml:space="preserve"> SEQ Figure \* ARABIC </w:instrText>
      </w:r>
      <w:r w:rsidRPr="00D719AB">
        <w:rPr>
          <w:rFonts w:ascii="Calibri" w:hAnsi="Calibri" w:cs="Calibri"/>
          <w:b/>
          <w:bCs/>
          <w:i w:val="0"/>
          <w:iCs w:val="0"/>
          <w:sz w:val="22"/>
          <w:szCs w:val="22"/>
        </w:rPr>
        <w:fldChar w:fldCharType="separate"/>
      </w:r>
      <w:r w:rsidR="003D449F" w:rsidRPr="00D719AB">
        <w:rPr>
          <w:rFonts w:ascii="Calibri" w:hAnsi="Calibri" w:cs="Calibri"/>
          <w:b/>
          <w:bCs/>
          <w:i w:val="0"/>
          <w:iCs w:val="0"/>
          <w:noProof/>
          <w:sz w:val="22"/>
          <w:szCs w:val="22"/>
        </w:rPr>
        <w:t>7</w:t>
      </w:r>
      <w:r w:rsidRPr="00D719AB">
        <w:rPr>
          <w:rFonts w:ascii="Calibri" w:hAnsi="Calibri" w:cs="Calibri"/>
          <w:b/>
          <w:bCs/>
          <w:i w:val="0"/>
          <w:iCs w:val="0"/>
          <w:sz w:val="22"/>
          <w:szCs w:val="22"/>
        </w:rPr>
        <w:fldChar w:fldCharType="end"/>
      </w:r>
      <w:r w:rsidR="00F1142D" w:rsidRPr="00D719AB">
        <w:rPr>
          <w:rFonts w:ascii="Calibri" w:hAnsi="Calibri" w:cs="Calibri"/>
          <w:b/>
          <w:bCs/>
          <w:i w:val="0"/>
          <w:iCs w:val="0"/>
          <w:sz w:val="22"/>
          <w:szCs w:val="22"/>
        </w:rPr>
        <w:t xml:space="preserve"> Biodiversity</w:t>
      </w:r>
      <w:r w:rsidRPr="00D719AB">
        <w:rPr>
          <w:rFonts w:ascii="Calibri" w:hAnsi="Calibri" w:cs="Calibri"/>
          <w:b/>
          <w:bCs/>
          <w:i w:val="0"/>
          <w:iCs w:val="0"/>
          <w:sz w:val="22"/>
          <w:szCs w:val="22"/>
        </w:rPr>
        <w:t xml:space="preserve"> rich Area</w:t>
      </w:r>
      <w:bookmarkEnd w:id="70"/>
    </w:p>
    <w:p w14:paraId="39F3DB50" w14:textId="77777777" w:rsidR="000E32B3" w:rsidRPr="00D719AB" w:rsidRDefault="000E32B3" w:rsidP="000E32B3">
      <w:pPr>
        <w:jc w:val="both"/>
        <w:rPr>
          <w:rFonts w:ascii="Calibri" w:hAnsi="Calibri" w:cs="Calibri"/>
          <w:bCs/>
        </w:rPr>
      </w:pPr>
    </w:p>
    <w:p w14:paraId="5B316FF1" w14:textId="77777777" w:rsidR="000E32B3" w:rsidRPr="00D719AB" w:rsidRDefault="000E32B3" w:rsidP="000E32B3">
      <w:pPr>
        <w:jc w:val="both"/>
        <w:rPr>
          <w:rFonts w:ascii="Calibri" w:hAnsi="Calibri" w:cs="Calibri"/>
          <w:bCs/>
        </w:rPr>
      </w:pPr>
      <w:r w:rsidRPr="00D719AB">
        <w:rPr>
          <w:rFonts w:ascii="Calibri" w:hAnsi="Calibri" w:cs="Calibri"/>
          <w:bCs/>
        </w:rPr>
        <w:t>Figure 4 – Areas of High Biodiversity Value Identified Based on Existing Data on the Distribution of Nationally and Internationally Significant Species and Habitats</w:t>
      </w:r>
    </w:p>
    <w:p w14:paraId="12A04F43" w14:textId="77777777" w:rsidR="000E32B3" w:rsidRPr="00D719AB" w:rsidRDefault="000E32B3" w:rsidP="000E32B3">
      <w:pPr>
        <w:jc w:val="both"/>
        <w:rPr>
          <w:rFonts w:ascii="Calibri" w:hAnsi="Calibri" w:cs="Calibri"/>
          <w:bCs/>
        </w:rPr>
      </w:pPr>
      <w:r w:rsidRPr="00D719AB">
        <w:rPr>
          <w:rFonts w:ascii="Calibri" w:hAnsi="Calibri" w:cs="Calibri"/>
          <w:bCs/>
        </w:rPr>
        <w:lastRenderedPageBreak/>
        <w:t xml:space="preserve">The area covered by the </w:t>
      </w:r>
      <w:proofErr w:type="gramStart"/>
      <w:r w:rsidRPr="00D719AB">
        <w:rPr>
          <w:rFonts w:ascii="Calibri" w:hAnsi="Calibri" w:cs="Calibri"/>
          <w:bCs/>
        </w:rPr>
        <w:t>aforementioned spatial</w:t>
      </w:r>
      <w:proofErr w:type="gramEnd"/>
      <w:r w:rsidRPr="00D719AB">
        <w:rPr>
          <w:rFonts w:ascii="Calibri" w:hAnsi="Calibri" w:cs="Calibri"/>
          <w:bCs/>
        </w:rPr>
        <w:t xml:space="preserve"> units can be considered an indicative part of the ecological network and should be treated as such in </w:t>
      </w:r>
      <w:proofErr w:type="gramStart"/>
      <w:r w:rsidRPr="00D719AB">
        <w:rPr>
          <w:rFonts w:ascii="Calibri" w:hAnsi="Calibri" w:cs="Calibri"/>
          <w:bCs/>
        </w:rPr>
        <w:t>future plans</w:t>
      </w:r>
      <w:proofErr w:type="gramEnd"/>
      <w:r w:rsidRPr="00D719AB">
        <w:rPr>
          <w:rFonts w:ascii="Calibri" w:hAnsi="Calibri" w:cs="Calibri"/>
          <w:bCs/>
        </w:rPr>
        <w:t>. The establishment of the ecological network is an obligation of Montenegro concerning the closure of Chapter 27 in the EU integration process and will be implemented in accordance with the realization of the project "Establishing Natura 2000 in Montenegro."</w:t>
      </w:r>
    </w:p>
    <w:p w14:paraId="2B0D8798" w14:textId="77777777" w:rsidR="000E32B3" w:rsidRPr="00D719AB" w:rsidRDefault="000E32B3" w:rsidP="00805472">
      <w:pPr>
        <w:pStyle w:val="Heading3"/>
        <w:rPr>
          <w:rFonts w:ascii="Calibri" w:hAnsi="Calibri" w:cs="Calibri"/>
          <w:b/>
          <w:bCs/>
          <w:sz w:val="22"/>
          <w:szCs w:val="22"/>
        </w:rPr>
      </w:pPr>
      <w:bookmarkStart w:id="71" w:name="_Toc215836462"/>
      <w:r w:rsidRPr="00D719AB">
        <w:rPr>
          <w:rFonts w:ascii="Calibri" w:hAnsi="Calibri" w:cs="Calibri"/>
          <w:b/>
          <w:bCs/>
          <w:sz w:val="22"/>
          <w:szCs w:val="22"/>
        </w:rPr>
        <w:t>4.2.6. Climate Change</w:t>
      </w:r>
      <w:bookmarkEnd w:id="71"/>
    </w:p>
    <w:p w14:paraId="4117AC48" w14:textId="77777777" w:rsidR="000E32B3" w:rsidRPr="00D719AB" w:rsidRDefault="000E32B3" w:rsidP="000E32B3">
      <w:pPr>
        <w:jc w:val="both"/>
        <w:rPr>
          <w:rFonts w:ascii="Calibri" w:hAnsi="Calibri" w:cs="Calibri"/>
          <w:bCs/>
        </w:rPr>
      </w:pPr>
      <w:r w:rsidRPr="00D719AB">
        <w:rPr>
          <w:rFonts w:ascii="Calibri" w:hAnsi="Calibri" w:cs="Calibri"/>
          <w:b/>
          <w:bCs/>
        </w:rPr>
        <w:t>National Greenhouse Gas Inventory 1990-2021</w:t>
      </w:r>
    </w:p>
    <w:p w14:paraId="44392CBC" w14:textId="77777777" w:rsidR="000E32B3" w:rsidRPr="00D719AB" w:rsidRDefault="000E32B3" w:rsidP="000E32B3">
      <w:pPr>
        <w:jc w:val="both"/>
        <w:rPr>
          <w:rFonts w:ascii="Calibri" w:hAnsi="Calibri" w:cs="Calibri"/>
          <w:bCs/>
        </w:rPr>
      </w:pPr>
      <w:r w:rsidRPr="00D719AB">
        <w:rPr>
          <w:rFonts w:ascii="Calibri" w:hAnsi="Calibri" w:cs="Calibri"/>
          <w:bCs/>
        </w:rPr>
        <w:t>The National Greenhouse Gas Inventories for the period 1990-2021 were updated as part of the National Emission Report (NIR of Montenegro), which was submitted to the UNFCCC Convention in July 2023. The 2006 IPCC international methodology was used for the inventory update, along with a specially created Excel tool for calculating GHG emissions and air pollutants.</w:t>
      </w:r>
    </w:p>
    <w:p w14:paraId="6075F552" w14:textId="77777777" w:rsidR="000E32B3" w:rsidRPr="00D719AB" w:rsidRDefault="000E32B3" w:rsidP="000E32B3">
      <w:pPr>
        <w:jc w:val="both"/>
        <w:rPr>
          <w:rFonts w:ascii="Calibri" w:hAnsi="Calibri" w:cs="Calibri"/>
          <w:bCs/>
        </w:rPr>
      </w:pPr>
      <w:r w:rsidRPr="00D719AB">
        <w:rPr>
          <w:rFonts w:ascii="Calibri" w:hAnsi="Calibri" w:cs="Calibri"/>
          <w:bCs/>
        </w:rPr>
        <w:t>The updated inventories, i.e., the sources and sinks of GHG emissions (carbon dioxide (CO2), methane (CH4), nitrous oxide (N2O), synthetic gases (fluorinated carbon compounds – HFCs, PFCs, and sulfur hexafluoride - SF6), are presented graphically and in tables for each of the four main sectors: Energy, Industrial Processes and Product Use, Agriculture, Land Use Change and Forestry, Waste.</w:t>
      </w:r>
    </w:p>
    <w:p w14:paraId="28514081" w14:textId="77777777" w:rsidR="000E32B3" w:rsidRPr="00D719AB" w:rsidRDefault="000E32B3" w:rsidP="000E32B3">
      <w:pPr>
        <w:jc w:val="both"/>
        <w:rPr>
          <w:rFonts w:ascii="Calibri" w:hAnsi="Calibri" w:cs="Calibri"/>
          <w:bCs/>
        </w:rPr>
      </w:pPr>
      <w:r w:rsidRPr="00D719AB">
        <w:rPr>
          <w:rFonts w:ascii="Calibri" w:hAnsi="Calibri" w:cs="Calibri"/>
          <w:b/>
          <w:bCs/>
        </w:rPr>
        <w:t>Substances that Deplete the Ozone Layer and Alternative Substances</w:t>
      </w:r>
    </w:p>
    <w:p w14:paraId="5024560D" w14:textId="77777777" w:rsidR="000E32B3" w:rsidRPr="00D719AB" w:rsidRDefault="000E32B3" w:rsidP="000E32B3">
      <w:pPr>
        <w:jc w:val="both"/>
        <w:rPr>
          <w:rFonts w:ascii="Calibri" w:hAnsi="Calibri" w:cs="Calibri"/>
          <w:bCs/>
        </w:rPr>
      </w:pPr>
      <w:r w:rsidRPr="00D719AB">
        <w:rPr>
          <w:rFonts w:ascii="Calibri" w:hAnsi="Calibri" w:cs="Calibri"/>
          <w:bCs/>
        </w:rPr>
        <w:t xml:space="preserve">In 2023, the Environmental Protection Agency issued one permit for the import of an ozone-depleting substance (HCFC 22) in </w:t>
      </w:r>
      <w:proofErr w:type="gramStart"/>
      <w:r w:rsidRPr="00D719AB">
        <w:rPr>
          <w:rFonts w:ascii="Calibri" w:hAnsi="Calibri" w:cs="Calibri"/>
          <w:bCs/>
        </w:rPr>
        <w:t>a total</w:t>
      </w:r>
      <w:proofErr w:type="gramEnd"/>
      <w:r w:rsidRPr="00D719AB">
        <w:rPr>
          <w:rFonts w:ascii="Calibri" w:hAnsi="Calibri" w:cs="Calibri"/>
          <w:bCs/>
        </w:rPr>
        <w:t xml:space="preserve"> amount of 480 kg. From the alternative substances, the following were imported in the previous period: HFC-134a, HFC-32, HFC 404A, HFC 407C, 410A, HFC 507A, HFC-227ea, and SF6. In 2023, permits were issued for the import of HFCs (HFC 32, HFC-134a, HFC 404A, HFC 407C, 410A) in </w:t>
      </w:r>
      <w:proofErr w:type="gramStart"/>
      <w:r w:rsidRPr="00D719AB">
        <w:rPr>
          <w:rFonts w:ascii="Calibri" w:hAnsi="Calibri" w:cs="Calibri"/>
          <w:bCs/>
        </w:rPr>
        <w:t>a total</w:t>
      </w:r>
      <w:proofErr w:type="gramEnd"/>
      <w:r w:rsidRPr="00D719AB">
        <w:rPr>
          <w:rFonts w:ascii="Calibri" w:hAnsi="Calibri" w:cs="Calibri"/>
          <w:bCs/>
        </w:rPr>
        <w:t xml:space="preserve"> amount of 67,170 kg.</w:t>
      </w:r>
    </w:p>
    <w:p w14:paraId="1D060B9D" w14:textId="77777777" w:rsidR="000E32B3" w:rsidRPr="00D719AB" w:rsidRDefault="000E32B3" w:rsidP="000E32B3">
      <w:pPr>
        <w:jc w:val="both"/>
        <w:rPr>
          <w:rFonts w:ascii="Calibri" w:hAnsi="Calibri" w:cs="Calibri"/>
          <w:bCs/>
        </w:rPr>
      </w:pPr>
      <w:r w:rsidRPr="00D719AB">
        <w:rPr>
          <w:rFonts w:ascii="Calibri" w:hAnsi="Calibri" w:cs="Calibri"/>
          <w:b/>
          <w:bCs/>
        </w:rPr>
        <w:t>Air Temperature and Precipitation Analysis for 2023</w:t>
      </w:r>
    </w:p>
    <w:p w14:paraId="0BF8462D" w14:textId="77777777" w:rsidR="000E32B3" w:rsidRPr="00D719AB" w:rsidRDefault="000E32B3" w:rsidP="000E32B3">
      <w:pPr>
        <w:jc w:val="both"/>
        <w:rPr>
          <w:rFonts w:ascii="Calibri" w:hAnsi="Calibri" w:cs="Calibri"/>
          <w:bCs/>
        </w:rPr>
      </w:pPr>
      <w:r w:rsidRPr="00D719AB">
        <w:rPr>
          <w:rFonts w:ascii="Calibri" w:hAnsi="Calibri" w:cs="Calibri"/>
          <w:bCs/>
        </w:rPr>
        <w:t>Characteristic of the year 2023: air temperature above the climate norm; according to the distribution of percentiles, the air temperature falls into the categories of very warm and extremely warm; the amount of precipitation, according to the percentile distribution, falls into the categories of normal, rainy, and very rainy.</w:t>
      </w:r>
    </w:p>
    <w:p w14:paraId="4EA8F268" w14:textId="77777777" w:rsidR="000E32B3" w:rsidRPr="00D719AB" w:rsidRDefault="000E32B3" w:rsidP="000E32B3">
      <w:pPr>
        <w:jc w:val="both"/>
        <w:rPr>
          <w:rFonts w:ascii="Calibri" w:hAnsi="Calibri" w:cs="Calibri"/>
          <w:bCs/>
        </w:rPr>
      </w:pPr>
      <w:r w:rsidRPr="00D719AB">
        <w:rPr>
          <w:rFonts w:ascii="Calibri" w:hAnsi="Calibri" w:cs="Calibri"/>
          <w:bCs/>
        </w:rPr>
        <w:t xml:space="preserve">Forests are central to Montenegro’s climate change strategy. They cover nearly 70% of the country’s territory and act as long-term carbon sinks, with an estimated standing volume of around 122 million m³. By absorbing CO₂, forests directly reduce national greenhouse gas balances, making the </w:t>
      </w:r>
      <w:r w:rsidRPr="00D719AB">
        <w:rPr>
          <w:rFonts w:ascii="Calibri" w:hAnsi="Calibri" w:cs="Calibri"/>
          <w:b/>
          <w:bCs/>
        </w:rPr>
        <w:t xml:space="preserve">Land Use, </w:t>
      </w:r>
    </w:p>
    <w:p w14:paraId="42685340" w14:textId="77777777" w:rsidR="000E32B3" w:rsidRPr="00D719AB" w:rsidRDefault="000E32B3" w:rsidP="000E32B3">
      <w:pPr>
        <w:jc w:val="both"/>
        <w:rPr>
          <w:rFonts w:ascii="Calibri" w:hAnsi="Calibri" w:cs="Calibri"/>
          <w:bCs/>
        </w:rPr>
      </w:pPr>
      <w:r w:rsidRPr="00D719AB">
        <w:rPr>
          <w:rFonts w:ascii="Calibri" w:hAnsi="Calibri" w:cs="Calibri"/>
          <w:b/>
          <w:bCs/>
        </w:rPr>
        <w:t>Land-Use Change and Forestry (LULUCF)</w:t>
      </w:r>
      <w:r w:rsidRPr="00D719AB">
        <w:rPr>
          <w:rFonts w:ascii="Calibri" w:hAnsi="Calibri" w:cs="Calibri"/>
          <w:bCs/>
        </w:rPr>
        <w:t xml:space="preserve"> sector one of the few with a net positive effect </w:t>
      </w:r>
      <w:proofErr w:type="gramStart"/>
      <w:r w:rsidRPr="00D719AB">
        <w:rPr>
          <w:rFonts w:ascii="Calibri" w:hAnsi="Calibri" w:cs="Calibri"/>
          <w:bCs/>
        </w:rPr>
        <w:t>in</w:t>
      </w:r>
      <w:proofErr w:type="gramEnd"/>
      <w:r w:rsidRPr="00D719AB">
        <w:rPr>
          <w:rFonts w:ascii="Calibri" w:hAnsi="Calibri" w:cs="Calibri"/>
          <w:bCs/>
        </w:rPr>
        <w:t xml:space="preserve"> the inventory. At the same time, degraded coppice and shrub forests reduce the overall sequestration potential, underscoring the importance of restoration and sustainable management.</w:t>
      </w:r>
    </w:p>
    <w:p w14:paraId="374EA56D" w14:textId="77777777" w:rsidR="000E32B3" w:rsidRPr="00D719AB" w:rsidRDefault="000E32B3" w:rsidP="000E32B3">
      <w:pPr>
        <w:jc w:val="both"/>
        <w:rPr>
          <w:rFonts w:ascii="Calibri" w:hAnsi="Calibri" w:cs="Calibri"/>
          <w:bCs/>
        </w:rPr>
      </w:pPr>
      <w:r w:rsidRPr="00D719AB">
        <w:rPr>
          <w:rFonts w:ascii="Calibri" w:hAnsi="Calibri" w:cs="Calibri"/>
          <w:bCs/>
        </w:rPr>
        <w:t xml:space="preserve">Forests also provide key adaptation functions: they stabilize soils and slopes, regulate water cycles, and mitigate the risks of floods, landslides, and droughts, which are expected to increase under climate change. One of the most pressing threats is the growing incidence of </w:t>
      </w:r>
      <w:r w:rsidRPr="00D719AB">
        <w:rPr>
          <w:rFonts w:ascii="Calibri" w:hAnsi="Calibri" w:cs="Calibri"/>
          <w:b/>
          <w:bCs/>
        </w:rPr>
        <w:t>forest fires</w:t>
      </w:r>
      <w:r w:rsidRPr="00D719AB">
        <w:rPr>
          <w:rFonts w:ascii="Calibri" w:hAnsi="Calibri" w:cs="Calibri"/>
          <w:bCs/>
        </w:rPr>
        <w:t>, amplified by higher summer temperatures and prolonged dry periods. Effective fire prevention and response systems, combined with silvicultural measures such as creating mixed and climate-resilient stands, are critical for reducing vulnerability.</w:t>
      </w:r>
    </w:p>
    <w:p w14:paraId="5F2D2501" w14:textId="77777777" w:rsidR="000E32B3" w:rsidRPr="00D719AB" w:rsidRDefault="000E32B3" w:rsidP="000E32B3">
      <w:pPr>
        <w:jc w:val="both"/>
        <w:rPr>
          <w:rFonts w:ascii="Calibri" w:hAnsi="Calibri" w:cs="Calibri"/>
          <w:bCs/>
        </w:rPr>
      </w:pPr>
      <w:r w:rsidRPr="00D719AB">
        <w:rPr>
          <w:rFonts w:ascii="Calibri" w:hAnsi="Calibri" w:cs="Calibri"/>
          <w:bCs/>
        </w:rPr>
        <w:lastRenderedPageBreak/>
        <w:t>Montenegro is aligned with the EU Biodiversity Strategy 2030, which requires the restoration of at least 30% of degraded ecosystems, including forests. Investments in reforestation, sustainable forest management, and the prevention of land degradation will therefore play a dual role: reducing greenhouse gas emissions and strengthening resilience to the impacts of climate change.</w:t>
      </w:r>
    </w:p>
    <w:p w14:paraId="7C336F0F" w14:textId="77777777" w:rsidR="00445AC6" w:rsidRDefault="00445AC6" w:rsidP="00E41B54">
      <w:pPr>
        <w:pStyle w:val="Heading2"/>
        <w:rPr>
          <w:rFonts w:ascii="Calibri" w:hAnsi="Calibri" w:cs="Calibri"/>
          <w:b/>
          <w:bCs/>
          <w:sz w:val="22"/>
          <w:szCs w:val="22"/>
          <w:lang w:val="en-GB" w:eastAsia="en-GB"/>
        </w:rPr>
      </w:pPr>
      <w:bookmarkStart w:id="72" w:name="_Toc97200018"/>
      <w:bookmarkStart w:id="73" w:name="_Toc106765464"/>
      <w:bookmarkStart w:id="74" w:name="_Toc215836463"/>
    </w:p>
    <w:p w14:paraId="5A732DFC" w14:textId="0DEA9A70" w:rsidR="00E41B54" w:rsidRPr="00D719AB" w:rsidRDefault="00EB566A" w:rsidP="00E41B54">
      <w:pPr>
        <w:pStyle w:val="Heading2"/>
        <w:rPr>
          <w:rFonts w:ascii="Calibri" w:hAnsi="Calibri" w:cs="Calibri"/>
          <w:b/>
          <w:bCs/>
          <w:sz w:val="22"/>
          <w:szCs w:val="22"/>
          <w:lang w:val="en-GB" w:eastAsia="en-GB"/>
        </w:rPr>
      </w:pPr>
      <w:r w:rsidRPr="00D719AB">
        <w:rPr>
          <w:rFonts w:ascii="Calibri" w:hAnsi="Calibri" w:cs="Calibri"/>
          <w:b/>
          <w:bCs/>
          <w:sz w:val="22"/>
          <w:szCs w:val="22"/>
          <w:lang w:val="en-GB" w:eastAsia="en-GB"/>
        </w:rPr>
        <w:t xml:space="preserve">4.3 </w:t>
      </w:r>
      <w:r w:rsidR="00105C8A" w:rsidRPr="00D719AB">
        <w:rPr>
          <w:rFonts w:ascii="Calibri" w:hAnsi="Calibri" w:cs="Calibri"/>
          <w:b/>
          <w:bCs/>
          <w:sz w:val="22"/>
          <w:szCs w:val="22"/>
          <w:lang w:val="en-GB" w:eastAsia="en-GB"/>
        </w:rPr>
        <w:t>Socio-economic Environment</w:t>
      </w:r>
      <w:bookmarkStart w:id="75" w:name="_Toc106635893"/>
      <w:bookmarkStart w:id="76" w:name="_Toc106765465"/>
      <w:bookmarkEnd w:id="72"/>
      <w:bookmarkEnd w:id="73"/>
      <w:bookmarkEnd w:id="74"/>
    </w:p>
    <w:p w14:paraId="0FB7FC9C" w14:textId="77777777" w:rsidR="00681A65" w:rsidRPr="00D719AB" w:rsidRDefault="00681A65" w:rsidP="00212675">
      <w:pPr>
        <w:pStyle w:val="Heading3"/>
        <w:rPr>
          <w:rFonts w:ascii="Calibri" w:hAnsi="Calibri" w:cs="Calibri"/>
          <w:b/>
          <w:bCs/>
          <w:sz w:val="22"/>
          <w:szCs w:val="22"/>
          <w:lang w:eastAsia="en-GB"/>
        </w:rPr>
      </w:pPr>
      <w:bookmarkStart w:id="77" w:name="_Toc215836464"/>
      <w:r w:rsidRPr="00D719AB">
        <w:rPr>
          <w:rFonts w:ascii="Calibri" w:hAnsi="Calibri" w:cs="Calibri"/>
          <w:b/>
          <w:bCs/>
          <w:sz w:val="22"/>
          <w:szCs w:val="22"/>
          <w:lang w:eastAsia="en-GB"/>
        </w:rPr>
        <w:t>4.3.1. Demography/Population</w:t>
      </w:r>
      <w:bookmarkEnd w:id="77"/>
    </w:p>
    <w:p w14:paraId="20629AE8" w14:textId="77777777" w:rsidR="00681A65" w:rsidRPr="00D719AB" w:rsidRDefault="00681A65" w:rsidP="00025A68">
      <w:pPr>
        <w:jc w:val="both"/>
        <w:rPr>
          <w:rFonts w:ascii="Calibri" w:hAnsi="Calibri" w:cs="Calibri"/>
          <w:lang w:val="hr-BA" w:eastAsia="en-GB"/>
        </w:rPr>
      </w:pPr>
      <w:r w:rsidRPr="00D719AB">
        <w:rPr>
          <w:rFonts w:ascii="Calibri" w:hAnsi="Calibri" w:cs="Calibri"/>
          <w:lang w:eastAsia="en-GB"/>
        </w:rPr>
        <w:t xml:space="preserve">According to official results of the 2023 Population Census, the total population of Montenegro was 623,633. According to data from the Statistical Office of Montenegro </w:t>
      </w:r>
      <w:r w:rsidRPr="00D719AB">
        <w:rPr>
          <w:rFonts w:ascii="Calibri" w:hAnsi="Calibri" w:cs="Calibri"/>
          <w:lang w:val="hr-BA" w:eastAsia="en-GB"/>
        </w:rPr>
        <w:t xml:space="preserve">(MONSTAT), </w:t>
      </w:r>
      <w:bookmarkStart w:id="78" w:name="_Hlk189052581"/>
      <w:r w:rsidRPr="00D719AB">
        <w:rPr>
          <w:rFonts w:ascii="Calibri" w:hAnsi="Calibri" w:cs="Calibri"/>
          <w:lang w:val="hr-BA" w:eastAsia="en-GB"/>
        </w:rPr>
        <w:t>and it is 2.1% higher compared to the population recorded in the 2011 Population Census.</w:t>
      </w:r>
    </w:p>
    <w:p w14:paraId="01DD6C89" w14:textId="77777777" w:rsidR="00681A65" w:rsidRPr="00D719AB" w:rsidRDefault="00681A65" w:rsidP="00025A68">
      <w:pPr>
        <w:jc w:val="both"/>
        <w:rPr>
          <w:rFonts w:ascii="Calibri" w:hAnsi="Calibri" w:cs="Calibri"/>
          <w:lang w:val="hr-BA" w:eastAsia="en-GB"/>
        </w:rPr>
      </w:pPr>
      <w:r w:rsidRPr="00D719AB">
        <w:rPr>
          <w:rFonts w:ascii="Calibri" w:hAnsi="Calibri" w:cs="Calibri"/>
          <w:lang w:val="hr-BA" w:eastAsia="en-GB"/>
        </w:rPr>
        <w:t>According to preliminary data from the 2023 Population Census by municipalities, a noticeable decrease in the number of inhabitants was recorded in the northern municipalities, while population growth was recorded in the coastal municipalities and Podgorica (Data provided in Table No. ?).</w:t>
      </w:r>
    </w:p>
    <w:p w14:paraId="2699645D" w14:textId="77777777" w:rsidR="00681A65" w:rsidRPr="00D719AB" w:rsidRDefault="00681A65" w:rsidP="00025A68">
      <w:pPr>
        <w:jc w:val="both"/>
        <w:rPr>
          <w:rFonts w:ascii="Calibri" w:hAnsi="Calibri" w:cs="Calibri"/>
          <w:lang w:val="hr-BA" w:eastAsia="en-GB"/>
        </w:rPr>
      </w:pPr>
      <w:r w:rsidRPr="00D719AB">
        <w:rPr>
          <w:rFonts w:ascii="Calibri" w:hAnsi="Calibri" w:cs="Calibri"/>
          <w:lang w:val="hr-BA" w:eastAsia="en-GB"/>
        </w:rPr>
        <w:t>Accordingly, compared to the 2011 Population Census, the population in the municipality of Andrijevica has decreased by 22%, in Mojkovac by 21%, in Pljevlja by 20%, in Kolašin by 19%, in Bijelo Polje by 14%, while in Berane, the decline amounted to 12%.</w:t>
      </w:r>
    </w:p>
    <w:p w14:paraId="65AC1E26" w14:textId="77777777" w:rsidR="00681A65" w:rsidRPr="00D719AB" w:rsidRDefault="00681A65" w:rsidP="00025A68">
      <w:pPr>
        <w:jc w:val="both"/>
        <w:rPr>
          <w:rFonts w:ascii="Calibri" w:hAnsi="Calibri" w:cs="Calibri"/>
          <w:lang w:val="hr-BA" w:eastAsia="en-GB"/>
        </w:rPr>
      </w:pPr>
      <w:r w:rsidRPr="00D719AB">
        <w:rPr>
          <w:rFonts w:ascii="Calibri" w:hAnsi="Calibri" w:cs="Calibri"/>
          <w:lang w:val="hr-BA" w:eastAsia="en-GB"/>
        </w:rPr>
        <w:t>Besides the northern cities, a significant population decline has also been recorded in the municipalities of Nikšić (8%) and Cetinje (13%).</w:t>
      </w:r>
    </w:p>
    <w:p w14:paraId="170D8AE6" w14:textId="77777777" w:rsidR="00681A65" w:rsidRPr="00D719AB" w:rsidRDefault="00681A65" w:rsidP="00025A68">
      <w:pPr>
        <w:jc w:val="both"/>
        <w:rPr>
          <w:rFonts w:ascii="Calibri" w:hAnsi="Calibri" w:cs="Calibri"/>
          <w:lang w:val="hr-BA" w:eastAsia="en-GB"/>
        </w:rPr>
      </w:pPr>
      <w:r w:rsidRPr="00D719AB">
        <w:rPr>
          <w:rFonts w:ascii="Calibri" w:hAnsi="Calibri" w:cs="Calibri"/>
          <w:lang w:val="hr-BA" w:eastAsia="en-GB"/>
        </w:rPr>
        <w:t>The highest population growth compared to the 2011 Popualtion Census has been recorded in the municipality of Budva (as much as 39%), while the population of Podgorica has increased by 14%, Tivat by 10%, Bar by 10%, and Ulcinj by 7%.</w:t>
      </w:r>
    </w:p>
    <w:p w14:paraId="7D964D07" w14:textId="77777777" w:rsidR="00681A65" w:rsidRPr="00D719AB" w:rsidRDefault="00681A65" w:rsidP="00025A68">
      <w:pPr>
        <w:jc w:val="both"/>
        <w:rPr>
          <w:rFonts w:ascii="Calibri" w:hAnsi="Calibri" w:cs="Calibri"/>
          <w:lang w:val="hr-BA" w:eastAsia="en-GB"/>
        </w:rPr>
      </w:pPr>
      <w:r w:rsidRPr="00D719AB">
        <w:rPr>
          <w:rFonts w:ascii="Calibri" w:hAnsi="Calibri" w:cs="Calibri"/>
          <w:lang w:val="hr-BA" w:eastAsia="en-GB"/>
        </w:rPr>
        <w:t>These data clearly indicate a significant migration of the population from the northern municipalities to Podgorica and the coastal municipalities.</w:t>
      </w:r>
    </w:p>
    <w:p w14:paraId="0A15FD95" w14:textId="77777777" w:rsidR="00681A65" w:rsidRPr="00D719AB" w:rsidRDefault="00681A65" w:rsidP="00025A68">
      <w:pPr>
        <w:jc w:val="both"/>
        <w:rPr>
          <w:rFonts w:ascii="Calibri" w:hAnsi="Calibri" w:cs="Calibri"/>
          <w:lang w:val="hr-BA" w:eastAsia="en-GB"/>
        </w:rPr>
      </w:pPr>
      <w:r w:rsidRPr="00D719AB">
        <w:rPr>
          <w:rFonts w:ascii="Calibri" w:hAnsi="Calibri" w:cs="Calibri"/>
          <w:lang w:val="hr-BA" w:eastAsia="en-GB"/>
        </w:rPr>
        <w:t>Most of the municipalities experiencing mass depopulation were once centers of a developed wood industry. Furthermore, the highest exploitation of timber resources is currently taking place in these municipalities.</w:t>
      </w:r>
      <w:bookmarkEnd w:id="78"/>
    </w:p>
    <w:p w14:paraId="08ADF04F" w14:textId="77777777" w:rsidR="00F1142D" w:rsidRPr="00D719AB" w:rsidRDefault="00F1142D" w:rsidP="00F1142D">
      <w:pPr>
        <w:pStyle w:val="Caption"/>
        <w:keepNext/>
        <w:rPr>
          <w:rFonts w:ascii="Calibri" w:hAnsi="Calibri" w:cs="Calibri"/>
          <w:b/>
          <w:bCs/>
          <w:sz w:val="22"/>
          <w:szCs w:val="22"/>
        </w:rPr>
      </w:pPr>
      <w:bookmarkStart w:id="79" w:name="_Toc212411340"/>
      <w:r w:rsidRPr="00D719AB">
        <w:rPr>
          <w:rFonts w:ascii="Calibri" w:hAnsi="Calibri" w:cs="Calibri"/>
          <w:b/>
          <w:bCs/>
          <w:sz w:val="22"/>
          <w:szCs w:val="22"/>
        </w:rPr>
        <w:t xml:space="preserve">Table </w:t>
      </w:r>
      <w:r w:rsidRPr="00D719AB">
        <w:rPr>
          <w:rFonts w:ascii="Calibri" w:hAnsi="Calibri" w:cs="Calibri"/>
          <w:b/>
          <w:bCs/>
          <w:sz w:val="22"/>
          <w:szCs w:val="22"/>
        </w:rPr>
        <w:fldChar w:fldCharType="begin"/>
      </w:r>
      <w:r w:rsidRPr="00D719AB">
        <w:rPr>
          <w:rFonts w:ascii="Calibri" w:hAnsi="Calibri" w:cs="Calibri"/>
          <w:b/>
          <w:bCs/>
          <w:sz w:val="22"/>
          <w:szCs w:val="22"/>
        </w:rPr>
        <w:instrText xml:space="preserve"> SEQ Table \* ARABIC </w:instrText>
      </w:r>
      <w:r w:rsidRPr="00D719AB">
        <w:rPr>
          <w:rFonts w:ascii="Calibri" w:hAnsi="Calibri" w:cs="Calibri"/>
          <w:b/>
          <w:bCs/>
          <w:sz w:val="22"/>
          <w:szCs w:val="22"/>
        </w:rPr>
        <w:fldChar w:fldCharType="separate"/>
      </w:r>
      <w:r w:rsidR="00D92B3C" w:rsidRPr="00D719AB">
        <w:rPr>
          <w:rFonts w:ascii="Calibri" w:hAnsi="Calibri" w:cs="Calibri"/>
          <w:b/>
          <w:bCs/>
          <w:noProof/>
          <w:sz w:val="22"/>
          <w:szCs w:val="22"/>
        </w:rPr>
        <w:t>9</w:t>
      </w:r>
      <w:r w:rsidRPr="00D719AB">
        <w:rPr>
          <w:rFonts w:ascii="Calibri" w:hAnsi="Calibri" w:cs="Calibri"/>
          <w:b/>
          <w:bCs/>
          <w:sz w:val="22"/>
          <w:szCs w:val="22"/>
        </w:rPr>
        <w:fldChar w:fldCharType="end"/>
      </w:r>
      <w:r w:rsidRPr="00D719AB">
        <w:rPr>
          <w:rFonts w:ascii="Calibri" w:hAnsi="Calibri" w:cs="Calibri"/>
          <w:b/>
          <w:bCs/>
          <w:sz w:val="22"/>
          <w:szCs w:val="22"/>
        </w:rPr>
        <w:t xml:space="preserve"> Number of populations by municipalities</w:t>
      </w:r>
      <w:bookmarkEnd w:id="79"/>
    </w:p>
    <w:tbl>
      <w:tblPr>
        <w:tblStyle w:val="GridTable1Light-Accent1"/>
        <w:tblW w:w="0" w:type="auto"/>
        <w:tblLook w:val="04A0" w:firstRow="1" w:lastRow="0" w:firstColumn="1" w:lastColumn="0" w:noHBand="0" w:noVBand="1"/>
      </w:tblPr>
      <w:tblGrid>
        <w:gridCol w:w="2337"/>
        <w:gridCol w:w="2337"/>
        <w:gridCol w:w="2338"/>
        <w:gridCol w:w="2338"/>
      </w:tblGrid>
      <w:tr w:rsidR="00681A65" w:rsidRPr="00D719AB" w14:paraId="65D67CF3"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37" w:type="dxa"/>
          </w:tcPr>
          <w:p w14:paraId="13E8BC80" w14:textId="77777777" w:rsidR="00681A65" w:rsidRPr="00D719AB" w:rsidRDefault="00681A65" w:rsidP="00025A68">
            <w:pPr>
              <w:spacing w:after="160" w:line="259" w:lineRule="auto"/>
              <w:jc w:val="both"/>
              <w:rPr>
                <w:rFonts w:ascii="Calibri" w:hAnsi="Calibri" w:cs="Calibri"/>
                <w:i/>
                <w:lang w:eastAsia="en-GB"/>
              </w:rPr>
            </w:pPr>
            <w:r w:rsidRPr="00D719AB">
              <w:rPr>
                <w:rFonts w:ascii="Calibri" w:hAnsi="Calibri" w:cs="Calibri"/>
                <w:i/>
                <w:lang w:eastAsia="en-GB"/>
              </w:rPr>
              <w:t>Municipality</w:t>
            </w:r>
          </w:p>
        </w:tc>
        <w:tc>
          <w:tcPr>
            <w:tcW w:w="2337" w:type="dxa"/>
          </w:tcPr>
          <w:p w14:paraId="62943E02" w14:textId="77777777" w:rsidR="00681A65" w:rsidRPr="00D719AB" w:rsidRDefault="00681A65" w:rsidP="00025A68">
            <w:pPr>
              <w:spacing w:after="160" w:line="259" w:lineRule="auto"/>
              <w:jc w:val="both"/>
              <w:cnfStyle w:val="100000000000" w:firstRow="1" w:lastRow="0" w:firstColumn="0" w:lastColumn="0" w:oddVBand="0" w:evenVBand="0" w:oddHBand="0" w:evenHBand="0" w:firstRowFirstColumn="0" w:firstRowLastColumn="0" w:lastRowFirstColumn="0" w:lastRowLastColumn="0"/>
              <w:rPr>
                <w:rFonts w:ascii="Calibri" w:hAnsi="Calibri" w:cs="Calibri"/>
                <w:i/>
                <w:lang w:eastAsia="en-GB"/>
              </w:rPr>
            </w:pPr>
            <w:r w:rsidRPr="00D719AB">
              <w:rPr>
                <w:rFonts w:ascii="Calibri" w:hAnsi="Calibri" w:cs="Calibri"/>
                <w:i/>
                <w:lang w:eastAsia="en-GB"/>
              </w:rPr>
              <w:t>Census 2011</w:t>
            </w:r>
          </w:p>
        </w:tc>
        <w:tc>
          <w:tcPr>
            <w:tcW w:w="2338" w:type="dxa"/>
          </w:tcPr>
          <w:p w14:paraId="6C1BC5D0" w14:textId="77777777" w:rsidR="00681A65" w:rsidRPr="00D719AB" w:rsidRDefault="00681A65" w:rsidP="00025A68">
            <w:pPr>
              <w:spacing w:after="160" w:line="259" w:lineRule="auto"/>
              <w:jc w:val="both"/>
              <w:cnfStyle w:val="100000000000" w:firstRow="1" w:lastRow="0" w:firstColumn="0" w:lastColumn="0" w:oddVBand="0" w:evenVBand="0" w:oddHBand="0" w:evenHBand="0" w:firstRowFirstColumn="0" w:firstRowLastColumn="0" w:lastRowFirstColumn="0" w:lastRowLastColumn="0"/>
              <w:rPr>
                <w:rFonts w:ascii="Calibri" w:hAnsi="Calibri" w:cs="Calibri"/>
                <w:i/>
                <w:lang w:eastAsia="en-GB"/>
              </w:rPr>
            </w:pPr>
            <w:r w:rsidRPr="00D719AB">
              <w:rPr>
                <w:rFonts w:ascii="Calibri" w:hAnsi="Calibri" w:cs="Calibri"/>
                <w:i/>
                <w:lang w:eastAsia="en-GB"/>
              </w:rPr>
              <w:t>Census 2023</w:t>
            </w:r>
          </w:p>
        </w:tc>
        <w:tc>
          <w:tcPr>
            <w:tcW w:w="2338" w:type="dxa"/>
          </w:tcPr>
          <w:p w14:paraId="0080BCC5" w14:textId="77777777" w:rsidR="00681A65" w:rsidRPr="00D719AB" w:rsidRDefault="00681A65" w:rsidP="00025A68">
            <w:pPr>
              <w:spacing w:after="160" w:line="259" w:lineRule="auto"/>
              <w:jc w:val="both"/>
              <w:cnfStyle w:val="100000000000" w:firstRow="1" w:lastRow="0" w:firstColumn="0" w:lastColumn="0" w:oddVBand="0" w:evenVBand="0" w:oddHBand="0" w:evenHBand="0" w:firstRowFirstColumn="0" w:firstRowLastColumn="0" w:lastRowFirstColumn="0" w:lastRowLastColumn="0"/>
              <w:rPr>
                <w:rFonts w:ascii="Calibri" w:hAnsi="Calibri" w:cs="Calibri"/>
                <w:i/>
                <w:lang w:eastAsia="en-GB"/>
              </w:rPr>
            </w:pPr>
            <w:r w:rsidRPr="00D719AB">
              <w:rPr>
                <w:rFonts w:ascii="Calibri" w:hAnsi="Calibri" w:cs="Calibri"/>
                <w:i/>
                <w:lang w:eastAsia="en-GB"/>
              </w:rPr>
              <w:t>Difference 2011/2023</w:t>
            </w:r>
          </w:p>
        </w:tc>
      </w:tr>
      <w:tr w:rsidR="00681A65" w:rsidRPr="00D719AB" w14:paraId="3127BD19" w14:textId="77777777">
        <w:tc>
          <w:tcPr>
            <w:cnfStyle w:val="001000000000" w:firstRow="0" w:lastRow="0" w:firstColumn="1" w:lastColumn="0" w:oddVBand="0" w:evenVBand="0" w:oddHBand="0" w:evenHBand="0" w:firstRowFirstColumn="0" w:firstRowLastColumn="0" w:lastRowFirstColumn="0" w:lastRowLastColumn="0"/>
            <w:tcW w:w="2337" w:type="dxa"/>
          </w:tcPr>
          <w:p w14:paraId="708456A2" w14:textId="77777777" w:rsidR="00681A65" w:rsidRPr="00D719AB" w:rsidRDefault="00681A65" w:rsidP="00025A68">
            <w:pPr>
              <w:spacing w:after="160" w:line="259" w:lineRule="auto"/>
              <w:jc w:val="both"/>
              <w:rPr>
                <w:rFonts w:ascii="Calibri" w:hAnsi="Calibri" w:cs="Calibri"/>
                <w:i/>
                <w:lang w:eastAsia="en-GB"/>
              </w:rPr>
            </w:pPr>
            <w:r w:rsidRPr="00D719AB">
              <w:rPr>
                <w:rFonts w:ascii="Calibri" w:hAnsi="Calibri" w:cs="Calibri"/>
                <w:i/>
                <w:lang w:eastAsia="en-GB"/>
              </w:rPr>
              <w:t xml:space="preserve"> Total Montenegro</w:t>
            </w:r>
          </w:p>
        </w:tc>
        <w:tc>
          <w:tcPr>
            <w:tcW w:w="2337" w:type="dxa"/>
          </w:tcPr>
          <w:p w14:paraId="1FFC80C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620029</w:t>
            </w:r>
          </w:p>
        </w:tc>
        <w:tc>
          <w:tcPr>
            <w:tcW w:w="2338" w:type="dxa"/>
          </w:tcPr>
          <w:p w14:paraId="34E56348"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633158</w:t>
            </w:r>
          </w:p>
        </w:tc>
        <w:tc>
          <w:tcPr>
            <w:tcW w:w="2338" w:type="dxa"/>
          </w:tcPr>
          <w:p w14:paraId="5F1E86D7"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13130</w:t>
            </w:r>
          </w:p>
        </w:tc>
      </w:tr>
      <w:tr w:rsidR="00681A65" w:rsidRPr="00D719AB" w14:paraId="396C719A" w14:textId="77777777">
        <w:tc>
          <w:tcPr>
            <w:cnfStyle w:val="001000000000" w:firstRow="0" w:lastRow="0" w:firstColumn="1" w:lastColumn="0" w:oddVBand="0" w:evenVBand="0" w:oddHBand="0" w:evenHBand="0" w:firstRowFirstColumn="0" w:firstRowLastColumn="0" w:lastRowFirstColumn="0" w:lastRowLastColumn="0"/>
            <w:tcW w:w="2337" w:type="dxa"/>
          </w:tcPr>
          <w:p w14:paraId="5C8E3D80" w14:textId="77777777" w:rsidR="00681A65" w:rsidRPr="00D719AB" w:rsidRDefault="00681A65" w:rsidP="00025A68">
            <w:pPr>
              <w:spacing w:after="160" w:line="259" w:lineRule="auto"/>
              <w:jc w:val="both"/>
              <w:rPr>
                <w:rFonts w:ascii="Calibri" w:hAnsi="Calibri" w:cs="Calibri"/>
                <w:i/>
                <w:lang w:eastAsia="en-GB"/>
              </w:rPr>
            </w:pPr>
            <w:proofErr w:type="spellStart"/>
            <w:r w:rsidRPr="00D719AB">
              <w:rPr>
                <w:rFonts w:ascii="Calibri" w:hAnsi="Calibri" w:cs="Calibri"/>
                <w:i/>
                <w:lang w:eastAsia="en-GB"/>
              </w:rPr>
              <w:t>Andrijevica</w:t>
            </w:r>
            <w:proofErr w:type="spellEnd"/>
          </w:p>
        </w:tc>
        <w:tc>
          <w:tcPr>
            <w:tcW w:w="2337" w:type="dxa"/>
          </w:tcPr>
          <w:p w14:paraId="57DA340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5071</w:t>
            </w:r>
          </w:p>
        </w:tc>
        <w:tc>
          <w:tcPr>
            <w:tcW w:w="2338" w:type="dxa"/>
          </w:tcPr>
          <w:p w14:paraId="690B239F"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3978</w:t>
            </w:r>
          </w:p>
        </w:tc>
        <w:tc>
          <w:tcPr>
            <w:tcW w:w="2338" w:type="dxa"/>
          </w:tcPr>
          <w:p w14:paraId="6B62693E"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-1093</w:t>
            </w:r>
          </w:p>
        </w:tc>
      </w:tr>
      <w:tr w:rsidR="00681A65" w:rsidRPr="00D719AB" w14:paraId="653484DC" w14:textId="77777777">
        <w:tc>
          <w:tcPr>
            <w:cnfStyle w:val="001000000000" w:firstRow="0" w:lastRow="0" w:firstColumn="1" w:lastColumn="0" w:oddVBand="0" w:evenVBand="0" w:oddHBand="0" w:evenHBand="0" w:firstRowFirstColumn="0" w:firstRowLastColumn="0" w:lastRowFirstColumn="0" w:lastRowLastColumn="0"/>
            <w:tcW w:w="2337" w:type="dxa"/>
          </w:tcPr>
          <w:p w14:paraId="104EE103" w14:textId="77777777" w:rsidR="00681A65" w:rsidRPr="00D719AB" w:rsidRDefault="00681A65" w:rsidP="00025A68">
            <w:pPr>
              <w:spacing w:after="160" w:line="259" w:lineRule="auto"/>
              <w:jc w:val="both"/>
              <w:rPr>
                <w:rFonts w:ascii="Calibri" w:hAnsi="Calibri" w:cs="Calibri"/>
                <w:i/>
                <w:lang w:eastAsia="en-GB"/>
              </w:rPr>
            </w:pPr>
            <w:r w:rsidRPr="00D719AB">
              <w:rPr>
                <w:rFonts w:ascii="Calibri" w:hAnsi="Calibri" w:cs="Calibri"/>
                <w:i/>
                <w:lang w:eastAsia="en-GB"/>
              </w:rPr>
              <w:t>Bar</w:t>
            </w:r>
          </w:p>
        </w:tc>
        <w:tc>
          <w:tcPr>
            <w:tcW w:w="2337" w:type="dxa"/>
          </w:tcPr>
          <w:p w14:paraId="3D1AEF2E"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42048</w:t>
            </w:r>
          </w:p>
        </w:tc>
        <w:tc>
          <w:tcPr>
            <w:tcW w:w="2338" w:type="dxa"/>
          </w:tcPr>
          <w:p w14:paraId="4D568F4D"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46171</w:t>
            </w:r>
          </w:p>
        </w:tc>
        <w:tc>
          <w:tcPr>
            <w:tcW w:w="2338" w:type="dxa"/>
          </w:tcPr>
          <w:p w14:paraId="0CC463C7"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4123</w:t>
            </w:r>
          </w:p>
        </w:tc>
      </w:tr>
      <w:tr w:rsidR="00681A65" w:rsidRPr="00D719AB" w14:paraId="789E7447" w14:textId="77777777">
        <w:tc>
          <w:tcPr>
            <w:cnfStyle w:val="001000000000" w:firstRow="0" w:lastRow="0" w:firstColumn="1" w:lastColumn="0" w:oddVBand="0" w:evenVBand="0" w:oddHBand="0" w:evenHBand="0" w:firstRowFirstColumn="0" w:firstRowLastColumn="0" w:lastRowFirstColumn="0" w:lastRowLastColumn="0"/>
            <w:tcW w:w="2337" w:type="dxa"/>
          </w:tcPr>
          <w:p w14:paraId="2AD9D546" w14:textId="77777777" w:rsidR="00681A65" w:rsidRPr="00D719AB" w:rsidRDefault="00681A65" w:rsidP="00025A68">
            <w:pPr>
              <w:spacing w:after="160" w:line="259" w:lineRule="auto"/>
              <w:jc w:val="both"/>
              <w:rPr>
                <w:rFonts w:ascii="Calibri" w:hAnsi="Calibri" w:cs="Calibri"/>
                <w:i/>
                <w:lang w:eastAsia="en-GB"/>
              </w:rPr>
            </w:pPr>
            <w:proofErr w:type="spellStart"/>
            <w:r w:rsidRPr="00D719AB">
              <w:rPr>
                <w:rFonts w:ascii="Calibri" w:hAnsi="Calibri" w:cs="Calibri"/>
                <w:i/>
                <w:lang w:eastAsia="en-GB"/>
              </w:rPr>
              <w:t>Berane</w:t>
            </w:r>
            <w:proofErr w:type="spellEnd"/>
          </w:p>
        </w:tc>
        <w:tc>
          <w:tcPr>
            <w:tcW w:w="2337" w:type="dxa"/>
          </w:tcPr>
          <w:p w14:paraId="01D7A0BF"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28488</w:t>
            </w:r>
          </w:p>
        </w:tc>
        <w:tc>
          <w:tcPr>
            <w:tcW w:w="2338" w:type="dxa"/>
          </w:tcPr>
          <w:p w14:paraId="483E695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25162</w:t>
            </w:r>
          </w:p>
        </w:tc>
        <w:tc>
          <w:tcPr>
            <w:tcW w:w="2338" w:type="dxa"/>
          </w:tcPr>
          <w:p w14:paraId="1D5C4A6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-3326</w:t>
            </w:r>
          </w:p>
        </w:tc>
      </w:tr>
      <w:tr w:rsidR="00681A65" w:rsidRPr="00D719AB" w14:paraId="6423A977" w14:textId="77777777">
        <w:tc>
          <w:tcPr>
            <w:cnfStyle w:val="001000000000" w:firstRow="0" w:lastRow="0" w:firstColumn="1" w:lastColumn="0" w:oddVBand="0" w:evenVBand="0" w:oddHBand="0" w:evenHBand="0" w:firstRowFirstColumn="0" w:firstRowLastColumn="0" w:lastRowFirstColumn="0" w:lastRowLastColumn="0"/>
            <w:tcW w:w="2337" w:type="dxa"/>
          </w:tcPr>
          <w:p w14:paraId="71DFD076" w14:textId="77777777" w:rsidR="00681A65" w:rsidRPr="00D719AB" w:rsidRDefault="00681A65" w:rsidP="00025A68">
            <w:pPr>
              <w:spacing w:after="160" w:line="259" w:lineRule="auto"/>
              <w:jc w:val="both"/>
              <w:rPr>
                <w:rFonts w:ascii="Calibri" w:hAnsi="Calibri" w:cs="Calibri"/>
                <w:i/>
                <w:lang w:eastAsia="en-GB"/>
              </w:rPr>
            </w:pPr>
            <w:proofErr w:type="spellStart"/>
            <w:r w:rsidRPr="00D719AB">
              <w:rPr>
                <w:rFonts w:ascii="Calibri" w:hAnsi="Calibri" w:cs="Calibri"/>
                <w:i/>
                <w:lang w:eastAsia="en-GB"/>
              </w:rPr>
              <w:t>Bijelo</w:t>
            </w:r>
            <w:proofErr w:type="spellEnd"/>
            <w:r w:rsidRPr="00D719AB">
              <w:rPr>
                <w:rFonts w:ascii="Calibri" w:hAnsi="Calibri" w:cs="Calibri"/>
                <w:i/>
                <w:lang w:eastAsia="en-GB"/>
              </w:rPr>
              <w:t xml:space="preserve"> Polje</w:t>
            </w:r>
          </w:p>
        </w:tc>
        <w:tc>
          <w:tcPr>
            <w:tcW w:w="2337" w:type="dxa"/>
          </w:tcPr>
          <w:p w14:paraId="324D24B2"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46051</w:t>
            </w:r>
          </w:p>
        </w:tc>
        <w:tc>
          <w:tcPr>
            <w:tcW w:w="2338" w:type="dxa"/>
          </w:tcPr>
          <w:p w14:paraId="548594CF"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39710</w:t>
            </w:r>
          </w:p>
        </w:tc>
        <w:tc>
          <w:tcPr>
            <w:tcW w:w="2338" w:type="dxa"/>
          </w:tcPr>
          <w:p w14:paraId="23AAA25E"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-6341</w:t>
            </w:r>
          </w:p>
        </w:tc>
      </w:tr>
      <w:tr w:rsidR="00681A65" w:rsidRPr="00D719AB" w14:paraId="246C52D6" w14:textId="77777777">
        <w:tc>
          <w:tcPr>
            <w:cnfStyle w:val="001000000000" w:firstRow="0" w:lastRow="0" w:firstColumn="1" w:lastColumn="0" w:oddVBand="0" w:evenVBand="0" w:oddHBand="0" w:evenHBand="0" w:firstRowFirstColumn="0" w:firstRowLastColumn="0" w:lastRowFirstColumn="0" w:lastRowLastColumn="0"/>
            <w:tcW w:w="2337" w:type="dxa"/>
          </w:tcPr>
          <w:p w14:paraId="472938B6" w14:textId="77777777" w:rsidR="00681A65" w:rsidRPr="00D719AB" w:rsidRDefault="00681A65" w:rsidP="00025A68">
            <w:pPr>
              <w:spacing w:after="160" w:line="259" w:lineRule="auto"/>
              <w:jc w:val="both"/>
              <w:rPr>
                <w:rFonts w:ascii="Calibri" w:hAnsi="Calibri" w:cs="Calibri"/>
                <w:i/>
                <w:lang w:eastAsia="en-GB"/>
              </w:rPr>
            </w:pPr>
            <w:r w:rsidRPr="00D719AB">
              <w:rPr>
                <w:rFonts w:ascii="Calibri" w:hAnsi="Calibri" w:cs="Calibri"/>
                <w:i/>
                <w:lang w:eastAsia="en-GB"/>
              </w:rPr>
              <w:t>Budva</w:t>
            </w:r>
          </w:p>
        </w:tc>
        <w:tc>
          <w:tcPr>
            <w:tcW w:w="2337" w:type="dxa"/>
          </w:tcPr>
          <w:p w14:paraId="137168F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19218</w:t>
            </w:r>
          </w:p>
        </w:tc>
        <w:tc>
          <w:tcPr>
            <w:tcW w:w="2338" w:type="dxa"/>
          </w:tcPr>
          <w:p w14:paraId="00D4DD8C"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26667</w:t>
            </w:r>
          </w:p>
        </w:tc>
        <w:tc>
          <w:tcPr>
            <w:tcW w:w="2338" w:type="dxa"/>
          </w:tcPr>
          <w:p w14:paraId="0143E31C"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7449</w:t>
            </w:r>
          </w:p>
        </w:tc>
      </w:tr>
      <w:tr w:rsidR="00681A65" w:rsidRPr="00D719AB" w14:paraId="78478FC6" w14:textId="77777777">
        <w:tc>
          <w:tcPr>
            <w:cnfStyle w:val="001000000000" w:firstRow="0" w:lastRow="0" w:firstColumn="1" w:lastColumn="0" w:oddVBand="0" w:evenVBand="0" w:oddHBand="0" w:evenHBand="0" w:firstRowFirstColumn="0" w:firstRowLastColumn="0" w:lastRowFirstColumn="0" w:lastRowLastColumn="0"/>
            <w:tcW w:w="2337" w:type="dxa"/>
          </w:tcPr>
          <w:p w14:paraId="6AB29A6A" w14:textId="77777777" w:rsidR="00681A65" w:rsidRPr="00D719AB" w:rsidRDefault="00681A65" w:rsidP="00025A68">
            <w:pPr>
              <w:spacing w:after="160" w:line="259" w:lineRule="auto"/>
              <w:jc w:val="both"/>
              <w:rPr>
                <w:rFonts w:ascii="Calibri" w:hAnsi="Calibri" w:cs="Calibri"/>
                <w:i/>
                <w:lang w:eastAsia="en-GB"/>
              </w:rPr>
            </w:pPr>
            <w:r w:rsidRPr="00D719AB">
              <w:rPr>
                <w:rFonts w:ascii="Calibri" w:hAnsi="Calibri" w:cs="Calibri"/>
                <w:i/>
                <w:lang w:eastAsia="en-GB"/>
              </w:rPr>
              <w:lastRenderedPageBreak/>
              <w:t>Cetinje</w:t>
            </w:r>
          </w:p>
        </w:tc>
        <w:tc>
          <w:tcPr>
            <w:tcW w:w="2337" w:type="dxa"/>
          </w:tcPr>
          <w:p w14:paraId="60DACEAD"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16657</w:t>
            </w:r>
          </w:p>
        </w:tc>
        <w:tc>
          <w:tcPr>
            <w:tcW w:w="2338" w:type="dxa"/>
          </w:tcPr>
          <w:p w14:paraId="4537B63D"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14465</w:t>
            </w:r>
          </w:p>
        </w:tc>
        <w:tc>
          <w:tcPr>
            <w:tcW w:w="2338" w:type="dxa"/>
          </w:tcPr>
          <w:p w14:paraId="0557118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-2192</w:t>
            </w:r>
          </w:p>
        </w:tc>
      </w:tr>
      <w:tr w:rsidR="00681A65" w:rsidRPr="00D719AB" w14:paraId="264E68B8" w14:textId="77777777">
        <w:tc>
          <w:tcPr>
            <w:cnfStyle w:val="001000000000" w:firstRow="0" w:lastRow="0" w:firstColumn="1" w:lastColumn="0" w:oddVBand="0" w:evenVBand="0" w:oddHBand="0" w:evenHBand="0" w:firstRowFirstColumn="0" w:firstRowLastColumn="0" w:lastRowFirstColumn="0" w:lastRowLastColumn="0"/>
            <w:tcW w:w="2337" w:type="dxa"/>
          </w:tcPr>
          <w:p w14:paraId="6C63A02E" w14:textId="77777777" w:rsidR="00681A65" w:rsidRPr="00D719AB" w:rsidRDefault="00681A65" w:rsidP="00025A68">
            <w:pPr>
              <w:spacing w:after="160" w:line="259" w:lineRule="auto"/>
              <w:jc w:val="both"/>
              <w:rPr>
                <w:rFonts w:ascii="Calibri" w:hAnsi="Calibri" w:cs="Calibri"/>
                <w:i/>
                <w:lang w:eastAsia="en-GB"/>
              </w:rPr>
            </w:pPr>
            <w:proofErr w:type="spellStart"/>
            <w:r w:rsidRPr="00D719AB">
              <w:rPr>
                <w:rFonts w:ascii="Calibri" w:hAnsi="Calibri" w:cs="Calibri"/>
                <w:i/>
                <w:lang w:eastAsia="en-GB"/>
              </w:rPr>
              <w:t>Danilovgrad</w:t>
            </w:r>
            <w:proofErr w:type="spellEnd"/>
          </w:p>
        </w:tc>
        <w:tc>
          <w:tcPr>
            <w:tcW w:w="2337" w:type="dxa"/>
          </w:tcPr>
          <w:p w14:paraId="4504EB4A"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18472</w:t>
            </w:r>
          </w:p>
        </w:tc>
        <w:tc>
          <w:tcPr>
            <w:tcW w:w="2338" w:type="dxa"/>
          </w:tcPr>
          <w:p w14:paraId="68C342FB"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18832</w:t>
            </w:r>
          </w:p>
        </w:tc>
        <w:tc>
          <w:tcPr>
            <w:tcW w:w="2338" w:type="dxa"/>
          </w:tcPr>
          <w:p w14:paraId="25ED93DE"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360</w:t>
            </w:r>
          </w:p>
        </w:tc>
      </w:tr>
      <w:tr w:rsidR="00681A65" w:rsidRPr="00D719AB" w14:paraId="5CA710A8" w14:textId="77777777">
        <w:tc>
          <w:tcPr>
            <w:cnfStyle w:val="001000000000" w:firstRow="0" w:lastRow="0" w:firstColumn="1" w:lastColumn="0" w:oddVBand="0" w:evenVBand="0" w:oddHBand="0" w:evenHBand="0" w:firstRowFirstColumn="0" w:firstRowLastColumn="0" w:lastRowFirstColumn="0" w:lastRowLastColumn="0"/>
            <w:tcW w:w="2337" w:type="dxa"/>
          </w:tcPr>
          <w:p w14:paraId="29140FBF" w14:textId="77777777" w:rsidR="00681A65" w:rsidRPr="00D719AB" w:rsidRDefault="00681A65" w:rsidP="00025A68">
            <w:pPr>
              <w:spacing w:after="160" w:line="259" w:lineRule="auto"/>
              <w:jc w:val="both"/>
              <w:rPr>
                <w:rFonts w:ascii="Calibri" w:hAnsi="Calibri" w:cs="Calibri"/>
                <w:i/>
                <w:lang w:eastAsia="en-GB"/>
              </w:rPr>
            </w:pPr>
            <w:r w:rsidRPr="00D719AB">
              <w:rPr>
                <w:rFonts w:ascii="Calibri" w:hAnsi="Calibri" w:cs="Calibri"/>
                <w:i/>
                <w:lang w:eastAsia="en-GB"/>
              </w:rPr>
              <w:t>Herceg Novi</w:t>
            </w:r>
          </w:p>
        </w:tc>
        <w:tc>
          <w:tcPr>
            <w:tcW w:w="2337" w:type="dxa"/>
          </w:tcPr>
          <w:p w14:paraId="01ACCF02"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30864</w:t>
            </w:r>
          </w:p>
        </w:tc>
        <w:tc>
          <w:tcPr>
            <w:tcW w:w="2338" w:type="dxa"/>
          </w:tcPr>
          <w:p w14:paraId="5D8E312E"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31471</w:t>
            </w:r>
          </w:p>
        </w:tc>
        <w:tc>
          <w:tcPr>
            <w:tcW w:w="2338" w:type="dxa"/>
          </w:tcPr>
          <w:p w14:paraId="3301870F"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607</w:t>
            </w:r>
          </w:p>
        </w:tc>
      </w:tr>
      <w:tr w:rsidR="00681A65" w:rsidRPr="00D719AB" w14:paraId="3E626C07" w14:textId="77777777">
        <w:tc>
          <w:tcPr>
            <w:cnfStyle w:val="001000000000" w:firstRow="0" w:lastRow="0" w:firstColumn="1" w:lastColumn="0" w:oddVBand="0" w:evenVBand="0" w:oddHBand="0" w:evenHBand="0" w:firstRowFirstColumn="0" w:firstRowLastColumn="0" w:lastRowFirstColumn="0" w:lastRowLastColumn="0"/>
            <w:tcW w:w="2337" w:type="dxa"/>
          </w:tcPr>
          <w:p w14:paraId="1036DE71" w14:textId="77777777" w:rsidR="00681A65" w:rsidRPr="00D719AB" w:rsidRDefault="00681A65" w:rsidP="00025A68">
            <w:pPr>
              <w:spacing w:after="160" w:line="259" w:lineRule="auto"/>
              <w:jc w:val="both"/>
              <w:rPr>
                <w:rFonts w:ascii="Calibri" w:hAnsi="Calibri" w:cs="Calibri"/>
                <w:i/>
                <w:lang w:eastAsia="en-GB"/>
              </w:rPr>
            </w:pPr>
            <w:proofErr w:type="spellStart"/>
            <w:r w:rsidRPr="00D719AB">
              <w:rPr>
                <w:rFonts w:ascii="Calibri" w:hAnsi="Calibri" w:cs="Calibri"/>
                <w:i/>
                <w:lang w:eastAsia="en-GB"/>
              </w:rPr>
              <w:t>Kolašin</w:t>
            </w:r>
            <w:proofErr w:type="spellEnd"/>
          </w:p>
        </w:tc>
        <w:tc>
          <w:tcPr>
            <w:tcW w:w="2337" w:type="dxa"/>
          </w:tcPr>
          <w:p w14:paraId="24004DA0"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8380</w:t>
            </w:r>
          </w:p>
        </w:tc>
        <w:tc>
          <w:tcPr>
            <w:tcW w:w="2338" w:type="dxa"/>
          </w:tcPr>
          <w:p w14:paraId="3AAEABEC"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6765</w:t>
            </w:r>
          </w:p>
        </w:tc>
        <w:tc>
          <w:tcPr>
            <w:tcW w:w="2338" w:type="dxa"/>
          </w:tcPr>
          <w:p w14:paraId="5A064A6F"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-1615</w:t>
            </w:r>
          </w:p>
        </w:tc>
      </w:tr>
      <w:tr w:rsidR="00681A65" w:rsidRPr="00D719AB" w14:paraId="58065394" w14:textId="77777777">
        <w:tc>
          <w:tcPr>
            <w:cnfStyle w:val="001000000000" w:firstRow="0" w:lastRow="0" w:firstColumn="1" w:lastColumn="0" w:oddVBand="0" w:evenVBand="0" w:oddHBand="0" w:evenHBand="0" w:firstRowFirstColumn="0" w:firstRowLastColumn="0" w:lastRowFirstColumn="0" w:lastRowLastColumn="0"/>
            <w:tcW w:w="2337" w:type="dxa"/>
          </w:tcPr>
          <w:p w14:paraId="60D70B01" w14:textId="77777777" w:rsidR="00681A65" w:rsidRPr="00D719AB" w:rsidRDefault="00681A65" w:rsidP="00025A68">
            <w:pPr>
              <w:spacing w:after="160" w:line="259" w:lineRule="auto"/>
              <w:jc w:val="both"/>
              <w:rPr>
                <w:rFonts w:ascii="Calibri" w:hAnsi="Calibri" w:cs="Calibri"/>
                <w:i/>
                <w:lang w:eastAsia="en-GB"/>
              </w:rPr>
            </w:pPr>
            <w:r w:rsidRPr="00D719AB">
              <w:rPr>
                <w:rFonts w:ascii="Calibri" w:hAnsi="Calibri" w:cs="Calibri"/>
                <w:i/>
                <w:lang w:eastAsia="en-GB"/>
              </w:rPr>
              <w:t>Kotor</w:t>
            </w:r>
          </w:p>
        </w:tc>
        <w:tc>
          <w:tcPr>
            <w:tcW w:w="2337" w:type="dxa"/>
          </w:tcPr>
          <w:p w14:paraId="34CE03A0"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22601</w:t>
            </w:r>
          </w:p>
        </w:tc>
        <w:tc>
          <w:tcPr>
            <w:tcW w:w="2338" w:type="dxa"/>
          </w:tcPr>
          <w:p w14:paraId="5E6DD7EE"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21916</w:t>
            </w:r>
          </w:p>
        </w:tc>
        <w:tc>
          <w:tcPr>
            <w:tcW w:w="2338" w:type="dxa"/>
          </w:tcPr>
          <w:p w14:paraId="3701B840"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-685</w:t>
            </w:r>
          </w:p>
        </w:tc>
      </w:tr>
      <w:tr w:rsidR="00681A65" w:rsidRPr="00D719AB" w14:paraId="15691A34" w14:textId="77777777">
        <w:tc>
          <w:tcPr>
            <w:cnfStyle w:val="001000000000" w:firstRow="0" w:lastRow="0" w:firstColumn="1" w:lastColumn="0" w:oddVBand="0" w:evenVBand="0" w:oddHBand="0" w:evenHBand="0" w:firstRowFirstColumn="0" w:firstRowLastColumn="0" w:lastRowFirstColumn="0" w:lastRowLastColumn="0"/>
            <w:tcW w:w="2337" w:type="dxa"/>
          </w:tcPr>
          <w:p w14:paraId="05C136ED" w14:textId="77777777" w:rsidR="00681A65" w:rsidRPr="00D719AB" w:rsidRDefault="00681A65" w:rsidP="00025A68">
            <w:pPr>
              <w:spacing w:after="160" w:line="259" w:lineRule="auto"/>
              <w:jc w:val="both"/>
              <w:rPr>
                <w:rFonts w:ascii="Calibri" w:hAnsi="Calibri" w:cs="Calibri"/>
                <w:i/>
                <w:lang w:eastAsia="en-GB"/>
              </w:rPr>
            </w:pPr>
            <w:proofErr w:type="spellStart"/>
            <w:r w:rsidRPr="00D719AB">
              <w:rPr>
                <w:rFonts w:ascii="Calibri" w:hAnsi="Calibri" w:cs="Calibri"/>
                <w:i/>
                <w:lang w:eastAsia="en-GB"/>
              </w:rPr>
              <w:t>Mojkovac</w:t>
            </w:r>
            <w:proofErr w:type="spellEnd"/>
          </w:p>
        </w:tc>
        <w:tc>
          <w:tcPr>
            <w:tcW w:w="2337" w:type="dxa"/>
          </w:tcPr>
          <w:p w14:paraId="6064D3A0"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8662</w:t>
            </w:r>
          </w:p>
        </w:tc>
        <w:tc>
          <w:tcPr>
            <w:tcW w:w="2338" w:type="dxa"/>
          </w:tcPr>
          <w:p w14:paraId="17177D71"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6824</w:t>
            </w:r>
          </w:p>
        </w:tc>
        <w:tc>
          <w:tcPr>
            <w:tcW w:w="2338" w:type="dxa"/>
          </w:tcPr>
          <w:p w14:paraId="7B340322"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-1838</w:t>
            </w:r>
          </w:p>
        </w:tc>
      </w:tr>
      <w:tr w:rsidR="00681A65" w:rsidRPr="00D719AB" w14:paraId="1F2349CD" w14:textId="77777777">
        <w:tc>
          <w:tcPr>
            <w:cnfStyle w:val="001000000000" w:firstRow="0" w:lastRow="0" w:firstColumn="1" w:lastColumn="0" w:oddVBand="0" w:evenVBand="0" w:oddHBand="0" w:evenHBand="0" w:firstRowFirstColumn="0" w:firstRowLastColumn="0" w:lastRowFirstColumn="0" w:lastRowLastColumn="0"/>
            <w:tcW w:w="2337" w:type="dxa"/>
          </w:tcPr>
          <w:p w14:paraId="7C1EF143" w14:textId="77777777" w:rsidR="00681A65" w:rsidRPr="00D719AB" w:rsidRDefault="00681A65" w:rsidP="00025A68">
            <w:pPr>
              <w:spacing w:after="160" w:line="259" w:lineRule="auto"/>
              <w:jc w:val="both"/>
              <w:rPr>
                <w:rFonts w:ascii="Calibri" w:hAnsi="Calibri" w:cs="Calibri"/>
                <w:i/>
                <w:lang w:eastAsia="en-GB"/>
              </w:rPr>
            </w:pPr>
            <w:r w:rsidRPr="00D719AB">
              <w:rPr>
                <w:rFonts w:ascii="Calibri" w:hAnsi="Calibri" w:cs="Calibri"/>
                <w:i/>
                <w:lang w:eastAsia="en-GB"/>
              </w:rPr>
              <w:t>Nikšić</w:t>
            </w:r>
          </w:p>
        </w:tc>
        <w:tc>
          <w:tcPr>
            <w:tcW w:w="2337" w:type="dxa"/>
          </w:tcPr>
          <w:p w14:paraId="4A1A9645"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72443</w:t>
            </w:r>
          </w:p>
        </w:tc>
        <w:tc>
          <w:tcPr>
            <w:tcW w:w="2338" w:type="dxa"/>
          </w:tcPr>
          <w:p w14:paraId="7903A38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66725</w:t>
            </w:r>
          </w:p>
        </w:tc>
        <w:tc>
          <w:tcPr>
            <w:tcW w:w="2338" w:type="dxa"/>
          </w:tcPr>
          <w:p w14:paraId="1BA4DF9D"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-5718</w:t>
            </w:r>
          </w:p>
        </w:tc>
      </w:tr>
      <w:tr w:rsidR="00681A65" w:rsidRPr="00D719AB" w14:paraId="05B4F804" w14:textId="77777777">
        <w:tc>
          <w:tcPr>
            <w:cnfStyle w:val="001000000000" w:firstRow="0" w:lastRow="0" w:firstColumn="1" w:lastColumn="0" w:oddVBand="0" w:evenVBand="0" w:oddHBand="0" w:evenHBand="0" w:firstRowFirstColumn="0" w:firstRowLastColumn="0" w:lastRowFirstColumn="0" w:lastRowLastColumn="0"/>
            <w:tcW w:w="2337" w:type="dxa"/>
          </w:tcPr>
          <w:p w14:paraId="27D3070E" w14:textId="77777777" w:rsidR="00681A65" w:rsidRPr="00D719AB" w:rsidRDefault="00681A65" w:rsidP="00025A68">
            <w:pPr>
              <w:spacing w:after="160" w:line="259" w:lineRule="auto"/>
              <w:jc w:val="both"/>
              <w:rPr>
                <w:rFonts w:ascii="Calibri" w:hAnsi="Calibri" w:cs="Calibri"/>
                <w:i/>
                <w:lang w:eastAsia="en-GB"/>
              </w:rPr>
            </w:pPr>
            <w:r w:rsidRPr="00D719AB">
              <w:rPr>
                <w:rFonts w:ascii="Calibri" w:hAnsi="Calibri" w:cs="Calibri"/>
                <w:i/>
                <w:lang w:eastAsia="en-GB"/>
              </w:rPr>
              <w:t>Plav</w:t>
            </w:r>
          </w:p>
        </w:tc>
        <w:tc>
          <w:tcPr>
            <w:tcW w:w="2337" w:type="dxa"/>
          </w:tcPr>
          <w:p w14:paraId="65C265CC"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9081</w:t>
            </w:r>
          </w:p>
        </w:tc>
        <w:tc>
          <w:tcPr>
            <w:tcW w:w="2338" w:type="dxa"/>
          </w:tcPr>
          <w:p w14:paraId="6DC8286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10378</w:t>
            </w:r>
          </w:p>
        </w:tc>
        <w:tc>
          <w:tcPr>
            <w:tcW w:w="2338" w:type="dxa"/>
          </w:tcPr>
          <w:p w14:paraId="32C3342A"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1297</w:t>
            </w:r>
          </w:p>
        </w:tc>
      </w:tr>
      <w:tr w:rsidR="00681A65" w:rsidRPr="00D719AB" w14:paraId="258E267C" w14:textId="77777777">
        <w:tc>
          <w:tcPr>
            <w:cnfStyle w:val="001000000000" w:firstRow="0" w:lastRow="0" w:firstColumn="1" w:lastColumn="0" w:oddVBand="0" w:evenVBand="0" w:oddHBand="0" w:evenHBand="0" w:firstRowFirstColumn="0" w:firstRowLastColumn="0" w:lastRowFirstColumn="0" w:lastRowLastColumn="0"/>
            <w:tcW w:w="2337" w:type="dxa"/>
          </w:tcPr>
          <w:p w14:paraId="0A9B733E" w14:textId="77777777" w:rsidR="00681A65" w:rsidRPr="00D719AB" w:rsidRDefault="00681A65" w:rsidP="00025A68">
            <w:pPr>
              <w:spacing w:after="160" w:line="259" w:lineRule="auto"/>
              <w:jc w:val="both"/>
              <w:rPr>
                <w:rFonts w:ascii="Calibri" w:hAnsi="Calibri" w:cs="Calibri"/>
                <w:i/>
                <w:lang w:eastAsia="en-GB"/>
              </w:rPr>
            </w:pPr>
            <w:proofErr w:type="spellStart"/>
            <w:r w:rsidRPr="00D719AB">
              <w:rPr>
                <w:rFonts w:ascii="Calibri" w:hAnsi="Calibri" w:cs="Calibri"/>
                <w:i/>
                <w:lang w:eastAsia="en-GB"/>
              </w:rPr>
              <w:t>Pljevlja</w:t>
            </w:r>
            <w:proofErr w:type="spellEnd"/>
          </w:p>
        </w:tc>
        <w:tc>
          <w:tcPr>
            <w:tcW w:w="2337" w:type="dxa"/>
          </w:tcPr>
          <w:p w14:paraId="08A0D76F"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30786</w:t>
            </w:r>
          </w:p>
        </w:tc>
        <w:tc>
          <w:tcPr>
            <w:tcW w:w="2338" w:type="dxa"/>
          </w:tcPr>
          <w:p w14:paraId="1D7582DC"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24542</w:t>
            </w:r>
          </w:p>
        </w:tc>
        <w:tc>
          <w:tcPr>
            <w:tcW w:w="2338" w:type="dxa"/>
          </w:tcPr>
          <w:p w14:paraId="4029FAFA"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-6244</w:t>
            </w:r>
          </w:p>
        </w:tc>
      </w:tr>
      <w:tr w:rsidR="00681A65" w:rsidRPr="00D719AB" w14:paraId="67A37BB0" w14:textId="77777777">
        <w:tc>
          <w:tcPr>
            <w:cnfStyle w:val="001000000000" w:firstRow="0" w:lastRow="0" w:firstColumn="1" w:lastColumn="0" w:oddVBand="0" w:evenVBand="0" w:oddHBand="0" w:evenHBand="0" w:firstRowFirstColumn="0" w:firstRowLastColumn="0" w:lastRowFirstColumn="0" w:lastRowLastColumn="0"/>
            <w:tcW w:w="2337" w:type="dxa"/>
          </w:tcPr>
          <w:p w14:paraId="59671878" w14:textId="77777777" w:rsidR="00681A65" w:rsidRPr="00D719AB" w:rsidRDefault="00681A65" w:rsidP="00025A68">
            <w:pPr>
              <w:spacing w:after="160" w:line="259" w:lineRule="auto"/>
              <w:jc w:val="both"/>
              <w:rPr>
                <w:rFonts w:ascii="Calibri" w:hAnsi="Calibri" w:cs="Calibri"/>
                <w:i/>
                <w:lang w:eastAsia="en-GB"/>
              </w:rPr>
            </w:pPr>
            <w:proofErr w:type="spellStart"/>
            <w:r w:rsidRPr="00D719AB">
              <w:rPr>
                <w:rFonts w:ascii="Calibri" w:hAnsi="Calibri" w:cs="Calibri"/>
                <w:i/>
                <w:lang w:eastAsia="en-GB"/>
              </w:rPr>
              <w:t>Plužine</w:t>
            </w:r>
            <w:proofErr w:type="spellEnd"/>
          </w:p>
        </w:tc>
        <w:tc>
          <w:tcPr>
            <w:tcW w:w="2337" w:type="dxa"/>
          </w:tcPr>
          <w:p w14:paraId="6322A0FD"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3246</w:t>
            </w:r>
          </w:p>
        </w:tc>
        <w:tc>
          <w:tcPr>
            <w:tcW w:w="2338" w:type="dxa"/>
          </w:tcPr>
          <w:p w14:paraId="4286EB3E"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2232</w:t>
            </w:r>
          </w:p>
        </w:tc>
        <w:tc>
          <w:tcPr>
            <w:tcW w:w="2338" w:type="dxa"/>
          </w:tcPr>
          <w:p w14:paraId="4CFB817D"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-1014</w:t>
            </w:r>
          </w:p>
        </w:tc>
      </w:tr>
      <w:tr w:rsidR="00681A65" w:rsidRPr="00D719AB" w14:paraId="6168A877" w14:textId="77777777">
        <w:tc>
          <w:tcPr>
            <w:cnfStyle w:val="001000000000" w:firstRow="0" w:lastRow="0" w:firstColumn="1" w:lastColumn="0" w:oddVBand="0" w:evenVBand="0" w:oddHBand="0" w:evenHBand="0" w:firstRowFirstColumn="0" w:firstRowLastColumn="0" w:lastRowFirstColumn="0" w:lastRowLastColumn="0"/>
            <w:tcW w:w="2337" w:type="dxa"/>
          </w:tcPr>
          <w:p w14:paraId="05CD02A1" w14:textId="77777777" w:rsidR="00681A65" w:rsidRPr="00D719AB" w:rsidRDefault="00681A65" w:rsidP="00025A68">
            <w:pPr>
              <w:spacing w:after="160" w:line="259" w:lineRule="auto"/>
              <w:jc w:val="both"/>
              <w:rPr>
                <w:rFonts w:ascii="Calibri" w:hAnsi="Calibri" w:cs="Calibri"/>
                <w:i/>
                <w:lang w:eastAsia="en-GB"/>
              </w:rPr>
            </w:pPr>
            <w:r w:rsidRPr="00D719AB">
              <w:rPr>
                <w:rFonts w:ascii="Calibri" w:hAnsi="Calibri" w:cs="Calibri"/>
                <w:i/>
                <w:lang w:eastAsia="en-GB"/>
              </w:rPr>
              <w:t>Podgorica</w:t>
            </w:r>
          </w:p>
        </w:tc>
        <w:tc>
          <w:tcPr>
            <w:tcW w:w="2337" w:type="dxa"/>
          </w:tcPr>
          <w:p w14:paraId="24EA9F5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158327</w:t>
            </w:r>
          </w:p>
        </w:tc>
        <w:tc>
          <w:tcPr>
            <w:tcW w:w="2338" w:type="dxa"/>
          </w:tcPr>
          <w:p w14:paraId="57EFF066"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180186</w:t>
            </w:r>
          </w:p>
        </w:tc>
        <w:tc>
          <w:tcPr>
            <w:tcW w:w="2338" w:type="dxa"/>
          </w:tcPr>
          <w:p w14:paraId="2AE65571"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21859</w:t>
            </w:r>
          </w:p>
        </w:tc>
      </w:tr>
      <w:tr w:rsidR="00681A65" w:rsidRPr="00D719AB" w14:paraId="6565B5DC" w14:textId="77777777">
        <w:tc>
          <w:tcPr>
            <w:cnfStyle w:val="001000000000" w:firstRow="0" w:lastRow="0" w:firstColumn="1" w:lastColumn="0" w:oddVBand="0" w:evenVBand="0" w:oddHBand="0" w:evenHBand="0" w:firstRowFirstColumn="0" w:firstRowLastColumn="0" w:lastRowFirstColumn="0" w:lastRowLastColumn="0"/>
            <w:tcW w:w="2337" w:type="dxa"/>
          </w:tcPr>
          <w:p w14:paraId="0713C3F6" w14:textId="77777777" w:rsidR="00681A65" w:rsidRPr="00D719AB" w:rsidRDefault="00681A65" w:rsidP="00025A68">
            <w:pPr>
              <w:spacing w:after="160" w:line="259" w:lineRule="auto"/>
              <w:jc w:val="both"/>
              <w:rPr>
                <w:rFonts w:ascii="Calibri" w:hAnsi="Calibri" w:cs="Calibri"/>
                <w:i/>
                <w:lang w:eastAsia="en-GB"/>
              </w:rPr>
            </w:pPr>
            <w:proofErr w:type="spellStart"/>
            <w:r w:rsidRPr="00D719AB">
              <w:rPr>
                <w:rFonts w:ascii="Calibri" w:hAnsi="Calibri" w:cs="Calibri"/>
                <w:i/>
                <w:lang w:eastAsia="en-GB"/>
              </w:rPr>
              <w:t>Rožaje</w:t>
            </w:r>
            <w:proofErr w:type="spellEnd"/>
          </w:p>
        </w:tc>
        <w:tc>
          <w:tcPr>
            <w:tcW w:w="2337" w:type="dxa"/>
          </w:tcPr>
          <w:p w14:paraId="1C5168F8"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22964</w:t>
            </w:r>
          </w:p>
        </w:tc>
        <w:tc>
          <w:tcPr>
            <w:tcW w:w="2338" w:type="dxa"/>
          </w:tcPr>
          <w:p w14:paraId="7A34B93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25247</w:t>
            </w:r>
          </w:p>
        </w:tc>
        <w:tc>
          <w:tcPr>
            <w:tcW w:w="2338" w:type="dxa"/>
          </w:tcPr>
          <w:p w14:paraId="53B1C1D4"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2301</w:t>
            </w:r>
          </w:p>
        </w:tc>
      </w:tr>
      <w:tr w:rsidR="00681A65" w:rsidRPr="00D719AB" w14:paraId="1C64CA3D" w14:textId="77777777">
        <w:tc>
          <w:tcPr>
            <w:cnfStyle w:val="001000000000" w:firstRow="0" w:lastRow="0" w:firstColumn="1" w:lastColumn="0" w:oddVBand="0" w:evenVBand="0" w:oddHBand="0" w:evenHBand="0" w:firstRowFirstColumn="0" w:firstRowLastColumn="0" w:lastRowFirstColumn="0" w:lastRowLastColumn="0"/>
            <w:tcW w:w="2337" w:type="dxa"/>
          </w:tcPr>
          <w:p w14:paraId="09FE9C95" w14:textId="77777777" w:rsidR="00681A65" w:rsidRPr="00D719AB" w:rsidRDefault="00681A65" w:rsidP="00025A68">
            <w:pPr>
              <w:spacing w:after="160" w:line="259" w:lineRule="auto"/>
              <w:jc w:val="both"/>
              <w:rPr>
                <w:rFonts w:ascii="Calibri" w:hAnsi="Calibri" w:cs="Calibri"/>
                <w:i/>
                <w:lang w:eastAsia="en-GB"/>
              </w:rPr>
            </w:pPr>
            <w:proofErr w:type="spellStart"/>
            <w:r w:rsidRPr="00D719AB">
              <w:rPr>
                <w:rFonts w:ascii="Calibri" w:hAnsi="Calibri" w:cs="Calibri"/>
                <w:i/>
                <w:lang w:eastAsia="en-GB"/>
              </w:rPr>
              <w:t>Šavnik</w:t>
            </w:r>
            <w:proofErr w:type="spellEnd"/>
          </w:p>
        </w:tc>
        <w:tc>
          <w:tcPr>
            <w:tcW w:w="2337" w:type="dxa"/>
          </w:tcPr>
          <w:p w14:paraId="07C9A39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2070</w:t>
            </w:r>
          </w:p>
        </w:tc>
        <w:tc>
          <w:tcPr>
            <w:tcW w:w="2338" w:type="dxa"/>
          </w:tcPr>
          <w:p w14:paraId="5D94EEA8"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1588</w:t>
            </w:r>
          </w:p>
        </w:tc>
        <w:tc>
          <w:tcPr>
            <w:tcW w:w="2338" w:type="dxa"/>
          </w:tcPr>
          <w:p w14:paraId="35947BF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-482</w:t>
            </w:r>
          </w:p>
        </w:tc>
      </w:tr>
      <w:tr w:rsidR="00681A65" w:rsidRPr="00D719AB" w14:paraId="5BAA682B" w14:textId="77777777">
        <w:tc>
          <w:tcPr>
            <w:cnfStyle w:val="001000000000" w:firstRow="0" w:lastRow="0" w:firstColumn="1" w:lastColumn="0" w:oddVBand="0" w:evenVBand="0" w:oddHBand="0" w:evenHBand="0" w:firstRowFirstColumn="0" w:firstRowLastColumn="0" w:lastRowFirstColumn="0" w:lastRowLastColumn="0"/>
            <w:tcW w:w="2337" w:type="dxa"/>
          </w:tcPr>
          <w:p w14:paraId="61AF4446" w14:textId="77777777" w:rsidR="00681A65" w:rsidRPr="00D719AB" w:rsidRDefault="00681A65" w:rsidP="00025A68">
            <w:pPr>
              <w:spacing w:after="160" w:line="259" w:lineRule="auto"/>
              <w:jc w:val="both"/>
              <w:rPr>
                <w:rFonts w:ascii="Calibri" w:hAnsi="Calibri" w:cs="Calibri"/>
                <w:i/>
                <w:lang w:eastAsia="en-GB"/>
              </w:rPr>
            </w:pPr>
            <w:r w:rsidRPr="00D719AB">
              <w:rPr>
                <w:rFonts w:ascii="Calibri" w:hAnsi="Calibri" w:cs="Calibri"/>
                <w:i/>
                <w:lang w:eastAsia="en-GB"/>
              </w:rPr>
              <w:t>Tivat</w:t>
            </w:r>
          </w:p>
        </w:tc>
        <w:tc>
          <w:tcPr>
            <w:tcW w:w="2337" w:type="dxa"/>
          </w:tcPr>
          <w:p w14:paraId="1BDB2186"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14032</w:t>
            </w:r>
          </w:p>
        </w:tc>
        <w:tc>
          <w:tcPr>
            <w:tcW w:w="2338" w:type="dxa"/>
          </w:tcPr>
          <w:p w14:paraId="40A1E154"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16340</w:t>
            </w:r>
          </w:p>
        </w:tc>
        <w:tc>
          <w:tcPr>
            <w:tcW w:w="2338" w:type="dxa"/>
          </w:tcPr>
          <w:p w14:paraId="1D4E3094"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2308</w:t>
            </w:r>
          </w:p>
        </w:tc>
      </w:tr>
      <w:tr w:rsidR="00681A65" w:rsidRPr="00D719AB" w14:paraId="4E12ACD9" w14:textId="77777777">
        <w:tc>
          <w:tcPr>
            <w:cnfStyle w:val="001000000000" w:firstRow="0" w:lastRow="0" w:firstColumn="1" w:lastColumn="0" w:oddVBand="0" w:evenVBand="0" w:oddHBand="0" w:evenHBand="0" w:firstRowFirstColumn="0" w:firstRowLastColumn="0" w:lastRowFirstColumn="0" w:lastRowLastColumn="0"/>
            <w:tcW w:w="2337" w:type="dxa"/>
          </w:tcPr>
          <w:p w14:paraId="336B219F" w14:textId="77777777" w:rsidR="00681A65" w:rsidRPr="00D719AB" w:rsidRDefault="00681A65" w:rsidP="00025A68">
            <w:pPr>
              <w:spacing w:after="160" w:line="259" w:lineRule="auto"/>
              <w:jc w:val="both"/>
              <w:rPr>
                <w:rFonts w:ascii="Calibri" w:hAnsi="Calibri" w:cs="Calibri"/>
                <w:i/>
                <w:lang w:eastAsia="en-GB"/>
              </w:rPr>
            </w:pPr>
            <w:r w:rsidRPr="00D719AB">
              <w:rPr>
                <w:rFonts w:ascii="Calibri" w:hAnsi="Calibri" w:cs="Calibri"/>
                <w:i/>
                <w:lang w:eastAsia="en-GB"/>
              </w:rPr>
              <w:t>Ulcinj</w:t>
            </w:r>
          </w:p>
        </w:tc>
        <w:tc>
          <w:tcPr>
            <w:tcW w:w="2337" w:type="dxa"/>
          </w:tcPr>
          <w:p w14:paraId="2FF5AF1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19921</w:t>
            </w:r>
          </w:p>
        </w:tc>
        <w:tc>
          <w:tcPr>
            <w:tcW w:w="2338" w:type="dxa"/>
          </w:tcPr>
          <w:p w14:paraId="7F4B1FDB"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21395</w:t>
            </w:r>
          </w:p>
        </w:tc>
        <w:tc>
          <w:tcPr>
            <w:tcW w:w="2338" w:type="dxa"/>
          </w:tcPr>
          <w:p w14:paraId="0012033B"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1474</w:t>
            </w:r>
          </w:p>
        </w:tc>
      </w:tr>
      <w:tr w:rsidR="00681A65" w:rsidRPr="00D719AB" w14:paraId="2B7422F5" w14:textId="77777777">
        <w:trPr>
          <w:trHeight w:val="70"/>
        </w:trPr>
        <w:tc>
          <w:tcPr>
            <w:cnfStyle w:val="001000000000" w:firstRow="0" w:lastRow="0" w:firstColumn="1" w:lastColumn="0" w:oddVBand="0" w:evenVBand="0" w:oddHBand="0" w:evenHBand="0" w:firstRowFirstColumn="0" w:firstRowLastColumn="0" w:lastRowFirstColumn="0" w:lastRowLastColumn="0"/>
            <w:tcW w:w="2337" w:type="dxa"/>
          </w:tcPr>
          <w:p w14:paraId="3D7DE670" w14:textId="77777777" w:rsidR="00681A65" w:rsidRPr="00D719AB" w:rsidRDefault="00681A65" w:rsidP="00025A68">
            <w:pPr>
              <w:spacing w:after="160" w:line="259" w:lineRule="auto"/>
              <w:jc w:val="both"/>
              <w:rPr>
                <w:rFonts w:ascii="Calibri" w:hAnsi="Calibri" w:cs="Calibri"/>
                <w:i/>
                <w:lang w:eastAsia="en-GB"/>
              </w:rPr>
            </w:pPr>
            <w:proofErr w:type="spellStart"/>
            <w:r w:rsidRPr="00D719AB">
              <w:rPr>
                <w:rFonts w:ascii="Calibri" w:hAnsi="Calibri" w:cs="Calibri"/>
                <w:i/>
                <w:lang w:eastAsia="en-GB"/>
              </w:rPr>
              <w:t>Žabljak</w:t>
            </w:r>
            <w:proofErr w:type="spellEnd"/>
          </w:p>
        </w:tc>
        <w:tc>
          <w:tcPr>
            <w:tcW w:w="2337" w:type="dxa"/>
          </w:tcPr>
          <w:p w14:paraId="21FE237E"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3569</w:t>
            </w:r>
          </w:p>
        </w:tc>
        <w:tc>
          <w:tcPr>
            <w:tcW w:w="2338" w:type="dxa"/>
          </w:tcPr>
          <w:p w14:paraId="2DA45338"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3002</w:t>
            </w:r>
          </w:p>
        </w:tc>
        <w:tc>
          <w:tcPr>
            <w:tcW w:w="2338" w:type="dxa"/>
          </w:tcPr>
          <w:p w14:paraId="141958E6"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-567</w:t>
            </w:r>
          </w:p>
        </w:tc>
      </w:tr>
      <w:tr w:rsidR="00681A65" w:rsidRPr="00D719AB" w14:paraId="70A40080" w14:textId="77777777">
        <w:trPr>
          <w:trHeight w:val="70"/>
        </w:trPr>
        <w:tc>
          <w:tcPr>
            <w:cnfStyle w:val="001000000000" w:firstRow="0" w:lastRow="0" w:firstColumn="1" w:lastColumn="0" w:oddVBand="0" w:evenVBand="0" w:oddHBand="0" w:evenHBand="0" w:firstRowFirstColumn="0" w:firstRowLastColumn="0" w:lastRowFirstColumn="0" w:lastRowLastColumn="0"/>
            <w:tcW w:w="2337" w:type="dxa"/>
          </w:tcPr>
          <w:p w14:paraId="216DDBB6" w14:textId="77777777" w:rsidR="00681A65" w:rsidRPr="00D719AB" w:rsidRDefault="00681A65" w:rsidP="00025A68">
            <w:pPr>
              <w:spacing w:after="160" w:line="259" w:lineRule="auto"/>
              <w:jc w:val="both"/>
              <w:rPr>
                <w:rFonts w:ascii="Calibri" w:hAnsi="Calibri" w:cs="Calibri"/>
                <w:i/>
                <w:lang w:eastAsia="en-GB"/>
              </w:rPr>
            </w:pPr>
            <w:proofErr w:type="spellStart"/>
            <w:r w:rsidRPr="00D719AB">
              <w:rPr>
                <w:rFonts w:ascii="Calibri" w:hAnsi="Calibri" w:cs="Calibri"/>
                <w:i/>
                <w:lang w:eastAsia="en-GB"/>
              </w:rPr>
              <w:t>Gusinje</w:t>
            </w:r>
            <w:proofErr w:type="spellEnd"/>
          </w:p>
        </w:tc>
        <w:tc>
          <w:tcPr>
            <w:tcW w:w="2337" w:type="dxa"/>
          </w:tcPr>
          <w:p w14:paraId="0E928C45"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4027</w:t>
            </w:r>
          </w:p>
        </w:tc>
        <w:tc>
          <w:tcPr>
            <w:tcW w:w="2338" w:type="dxa"/>
          </w:tcPr>
          <w:p w14:paraId="271BDA8E"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4662</w:t>
            </w:r>
          </w:p>
        </w:tc>
        <w:tc>
          <w:tcPr>
            <w:tcW w:w="2338" w:type="dxa"/>
          </w:tcPr>
          <w:p w14:paraId="729C48DB"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635</w:t>
            </w:r>
          </w:p>
        </w:tc>
      </w:tr>
      <w:tr w:rsidR="00681A65" w:rsidRPr="00D719AB" w14:paraId="54000FAF" w14:textId="77777777">
        <w:trPr>
          <w:trHeight w:val="70"/>
        </w:trPr>
        <w:tc>
          <w:tcPr>
            <w:cnfStyle w:val="001000000000" w:firstRow="0" w:lastRow="0" w:firstColumn="1" w:lastColumn="0" w:oddVBand="0" w:evenVBand="0" w:oddHBand="0" w:evenHBand="0" w:firstRowFirstColumn="0" w:firstRowLastColumn="0" w:lastRowFirstColumn="0" w:lastRowLastColumn="0"/>
            <w:tcW w:w="2337" w:type="dxa"/>
          </w:tcPr>
          <w:p w14:paraId="5EB433F2" w14:textId="77777777" w:rsidR="00681A65" w:rsidRPr="00D719AB" w:rsidRDefault="00681A65" w:rsidP="00025A68">
            <w:pPr>
              <w:spacing w:after="160" w:line="259" w:lineRule="auto"/>
              <w:jc w:val="both"/>
              <w:rPr>
                <w:rFonts w:ascii="Calibri" w:hAnsi="Calibri" w:cs="Calibri"/>
                <w:i/>
                <w:lang w:eastAsia="en-GB"/>
              </w:rPr>
            </w:pPr>
            <w:proofErr w:type="spellStart"/>
            <w:r w:rsidRPr="00D719AB">
              <w:rPr>
                <w:rFonts w:ascii="Calibri" w:hAnsi="Calibri" w:cs="Calibri"/>
                <w:i/>
                <w:lang w:eastAsia="en-GB"/>
              </w:rPr>
              <w:t>Petnjica</w:t>
            </w:r>
            <w:proofErr w:type="spellEnd"/>
          </w:p>
        </w:tc>
        <w:tc>
          <w:tcPr>
            <w:tcW w:w="2337" w:type="dxa"/>
          </w:tcPr>
          <w:p w14:paraId="4239B816"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5482</w:t>
            </w:r>
          </w:p>
        </w:tc>
        <w:tc>
          <w:tcPr>
            <w:tcW w:w="2338" w:type="dxa"/>
          </w:tcPr>
          <w:p w14:paraId="3B57F06B"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5552</w:t>
            </w:r>
          </w:p>
        </w:tc>
        <w:tc>
          <w:tcPr>
            <w:tcW w:w="2338" w:type="dxa"/>
          </w:tcPr>
          <w:p w14:paraId="37AF1D3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70</w:t>
            </w:r>
          </w:p>
        </w:tc>
      </w:tr>
      <w:tr w:rsidR="00681A65" w:rsidRPr="00D719AB" w14:paraId="6B09B183" w14:textId="77777777">
        <w:trPr>
          <w:trHeight w:val="70"/>
        </w:trPr>
        <w:tc>
          <w:tcPr>
            <w:cnfStyle w:val="001000000000" w:firstRow="0" w:lastRow="0" w:firstColumn="1" w:lastColumn="0" w:oddVBand="0" w:evenVBand="0" w:oddHBand="0" w:evenHBand="0" w:firstRowFirstColumn="0" w:firstRowLastColumn="0" w:lastRowFirstColumn="0" w:lastRowLastColumn="0"/>
            <w:tcW w:w="2337" w:type="dxa"/>
          </w:tcPr>
          <w:p w14:paraId="21668478" w14:textId="77777777" w:rsidR="00681A65" w:rsidRPr="00D719AB" w:rsidRDefault="00681A65" w:rsidP="00025A68">
            <w:pPr>
              <w:spacing w:after="160" w:line="259" w:lineRule="auto"/>
              <w:jc w:val="both"/>
              <w:rPr>
                <w:rFonts w:ascii="Calibri" w:hAnsi="Calibri" w:cs="Calibri"/>
                <w:i/>
                <w:lang w:eastAsia="en-GB"/>
              </w:rPr>
            </w:pPr>
            <w:r w:rsidRPr="00D719AB">
              <w:rPr>
                <w:rFonts w:ascii="Calibri" w:hAnsi="Calibri" w:cs="Calibri"/>
                <w:i/>
                <w:lang w:eastAsia="en-GB"/>
              </w:rPr>
              <w:t>Zeta</w:t>
            </w:r>
          </w:p>
        </w:tc>
        <w:tc>
          <w:tcPr>
            <w:tcW w:w="2337" w:type="dxa"/>
          </w:tcPr>
          <w:p w14:paraId="74F4A58A"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16231</w:t>
            </w:r>
          </w:p>
        </w:tc>
        <w:tc>
          <w:tcPr>
            <w:tcW w:w="2338" w:type="dxa"/>
          </w:tcPr>
          <w:p w14:paraId="687F96F1"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16206</w:t>
            </w:r>
          </w:p>
        </w:tc>
        <w:tc>
          <w:tcPr>
            <w:tcW w:w="2338" w:type="dxa"/>
          </w:tcPr>
          <w:p w14:paraId="01CE867A"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-25</w:t>
            </w:r>
          </w:p>
        </w:tc>
      </w:tr>
      <w:tr w:rsidR="00681A65" w:rsidRPr="00D719AB" w14:paraId="46977A5E" w14:textId="77777777">
        <w:trPr>
          <w:trHeight w:val="70"/>
        </w:trPr>
        <w:tc>
          <w:tcPr>
            <w:cnfStyle w:val="001000000000" w:firstRow="0" w:lastRow="0" w:firstColumn="1" w:lastColumn="0" w:oddVBand="0" w:evenVBand="0" w:oddHBand="0" w:evenHBand="0" w:firstRowFirstColumn="0" w:firstRowLastColumn="0" w:lastRowFirstColumn="0" w:lastRowLastColumn="0"/>
            <w:tcW w:w="2337" w:type="dxa"/>
          </w:tcPr>
          <w:p w14:paraId="6DEBDB76" w14:textId="77777777" w:rsidR="00681A65" w:rsidRPr="00D719AB" w:rsidRDefault="00681A65" w:rsidP="00025A68">
            <w:pPr>
              <w:spacing w:after="160" w:line="259" w:lineRule="auto"/>
              <w:jc w:val="both"/>
              <w:rPr>
                <w:rFonts w:ascii="Calibri" w:hAnsi="Calibri" w:cs="Calibri"/>
                <w:i/>
                <w:lang w:eastAsia="en-GB"/>
              </w:rPr>
            </w:pPr>
            <w:r w:rsidRPr="00D719AB">
              <w:rPr>
                <w:rFonts w:ascii="Calibri" w:hAnsi="Calibri" w:cs="Calibri"/>
                <w:i/>
                <w:lang w:eastAsia="en-GB"/>
              </w:rPr>
              <w:t>Tuzi</w:t>
            </w:r>
          </w:p>
        </w:tc>
        <w:tc>
          <w:tcPr>
            <w:tcW w:w="2337" w:type="dxa"/>
          </w:tcPr>
          <w:p w14:paraId="0C4F2BCA"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11379</w:t>
            </w:r>
          </w:p>
        </w:tc>
        <w:tc>
          <w:tcPr>
            <w:tcW w:w="2338" w:type="dxa"/>
          </w:tcPr>
          <w:p w14:paraId="544FA9D7"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13142</w:t>
            </w:r>
          </w:p>
        </w:tc>
        <w:tc>
          <w:tcPr>
            <w:tcW w:w="2338" w:type="dxa"/>
          </w:tcPr>
          <w:p w14:paraId="0F33858F"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i/>
                <w:lang w:eastAsia="en-GB"/>
              </w:rPr>
            </w:pPr>
            <w:r w:rsidRPr="00D719AB">
              <w:rPr>
                <w:rFonts w:ascii="Calibri" w:hAnsi="Calibri" w:cs="Calibri"/>
                <w:b/>
                <w:i/>
                <w:lang w:eastAsia="en-GB"/>
              </w:rPr>
              <w:t>1763</w:t>
            </w:r>
          </w:p>
        </w:tc>
      </w:tr>
    </w:tbl>
    <w:p w14:paraId="3C3E4390" w14:textId="77777777" w:rsidR="00681A65" w:rsidRPr="00D719AB" w:rsidRDefault="00681A65" w:rsidP="00025A68">
      <w:pPr>
        <w:jc w:val="both"/>
        <w:rPr>
          <w:rFonts w:ascii="Calibri" w:hAnsi="Calibri" w:cs="Calibri"/>
          <w:i/>
          <w:lang w:eastAsia="en-GB"/>
        </w:rPr>
      </w:pPr>
      <w:proofErr w:type="spellStart"/>
      <w:r w:rsidRPr="00D719AB">
        <w:rPr>
          <w:rFonts w:ascii="Calibri" w:hAnsi="Calibri" w:cs="Calibri"/>
          <w:b/>
          <w:i/>
          <w:lang w:eastAsia="en-GB"/>
        </w:rPr>
        <w:t>Sorce</w:t>
      </w:r>
      <w:proofErr w:type="spellEnd"/>
      <w:r w:rsidRPr="00D719AB">
        <w:rPr>
          <w:rFonts w:ascii="Calibri" w:hAnsi="Calibri" w:cs="Calibri"/>
          <w:b/>
          <w:i/>
          <w:lang w:eastAsia="en-GB"/>
        </w:rPr>
        <w:t>:</w:t>
      </w:r>
      <w:r w:rsidRPr="00D719AB">
        <w:rPr>
          <w:rFonts w:ascii="Calibri" w:hAnsi="Calibri" w:cs="Calibri"/>
          <w:i/>
          <w:lang w:eastAsia="en-GB"/>
        </w:rPr>
        <w:t xml:space="preserve"> MONSTAT</w:t>
      </w:r>
      <w:r w:rsidRPr="00D719AB">
        <w:rPr>
          <w:rFonts w:ascii="Calibri" w:hAnsi="Calibri" w:cs="Calibri"/>
          <w:i/>
          <w:vertAlign w:val="superscript"/>
          <w:lang w:eastAsia="en-GB"/>
        </w:rPr>
        <w:footnoteReference w:id="4"/>
      </w:r>
    </w:p>
    <w:p w14:paraId="3BB2B5DE" w14:textId="77777777" w:rsidR="00681A65" w:rsidRPr="00D719AB" w:rsidRDefault="00681A65" w:rsidP="00025A68">
      <w:pPr>
        <w:jc w:val="both"/>
        <w:rPr>
          <w:rFonts w:ascii="Calibri" w:hAnsi="Calibri" w:cs="Calibri"/>
          <w:lang w:val="hr-BA" w:eastAsia="en-GB"/>
        </w:rPr>
      </w:pPr>
      <w:r w:rsidRPr="00D719AB">
        <w:rPr>
          <w:rFonts w:ascii="Calibri" w:hAnsi="Calibri" w:cs="Calibri"/>
          <w:lang w:val="hr-BA" w:eastAsia="en-GB"/>
        </w:rPr>
        <w:t>Out of the total population, 316,826 people, or 50.80%, are female, while 306,807 people, or 49.20%, are male. Women have an average age of 40.90 years, while men have an average age of 38.52 years. The average age of Montenegro's population is 39.73 years.</w:t>
      </w:r>
    </w:p>
    <w:p w14:paraId="51F7D539" w14:textId="77777777" w:rsidR="00681A65" w:rsidRPr="00D719AB" w:rsidRDefault="00681A65" w:rsidP="00025A68">
      <w:pPr>
        <w:jc w:val="both"/>
        <w:rPr>
          <w:rFonts w:ascii="Calibri" w:hAnsi="Calibri" w:cs="Calibri"/>
          <w:lang w:val="hr-BA" w:eastAsia="en-GB"/>
        </w:rPr>
      </w:pPr>
      <w:r w:rsidRPr="00D719AB">
        <w:rPr>
          <w:rFonts w:ascii="Calibri" w:hAnsi="Calibri" w:cs="Calibri"/>
          <w:lang w:val="hr-BA" w:eastAsia="en-GB"/>
        </w:rPr>
        <w:lastRenderedPageBreak/>
        <w:t>Looking at municipalities, the population of Plužine is the oldest on average, with 47.32 years, while Rožaje has the youngest population, with an average of 35.83 years.</w:t>
      </w:r>
    </w:p>
    <w:p w14:paraId="2BBBC1CD" w14:textId="77777777" w:rsidR="00681A65" w:rsidRPr="00D719AB" w:rsidRDefault="00681A65" w:rsidP="00025A68">
      <w:pPr>
        <w:jc w:val="both"/>
        <w:rPr>
          <w:rFonts w:ascii="Calibri" w:hAnsi="Calibri" w:cs="Calibri"/>
          <w:lang w:val="hr-BA" w:eastAsia="en-GB"/>
        </w:rPr>
      </w:pPr>
      <w:r w:rsidRPr="00D719AB">
        <w:rPr>
          <w:rFonts w:ascii="Calibri" w:hAnsi="Calibri" w:cs="Calibri"/>
          <w:lang w:val="hr-BA" w:eastAsia="en-GB"/>
        </w:rPr>
        <w:t>Regarding age groups, children aged 0-5 years, representing the preschool age group, make up 6.85% of the total population. Those of primary school age (6-14 years) account for 11.18%, while those of secondary school age (15-18 years) make up 4.63% of the total population. The population aged 0-14 years represents 18.03% of the total population.</w:t>
      </w:r>
    </w:p>
    <w:p w14:paraId="5D06A3FF" w14:textId="77777777" w:rsidR="00681A65" w:rsidRPr="00D719AB" w:rsidRDefault="00681A65" w:rsidP="00025A68">
      <w:pPr>
        <w:jc w:val="both"/>
        <w:rPr>
          <w:rFonts w:ascii="Calibri" w:hAnsi="Calibri" w:cs="Calibri"/>
          <w:lang w:val="hr-BA" w:eastAsia="en-GB"/>
        </w:rPr>
      </w:pPr>
      <w:r w:rsidRPr="00D719AB">
        <w:rPr>
          <w:rFonts w:ascii="Calibri" w:hAnsi="Calibri" w:cs="Calibri"/>
          <w:lang w:val="hr-BA" w:eastAsia="en-GB"/>
        </w:rPr>
        <w:t>The working-age population (15-64 years) accounts for 65.13%, while those aged 65 and older make up 16.84%. The adult population constitutes 78.45% of the total population.</w:t>
      </w:r>
    </w:p>
    <w:p w14:paraId="62CE5543" w14:textId="77777777" w:rsidR="00681A65" w:rsidRPr="00D719AB" w:rsidRDefault="00681A65" w:rsidP="00025A68">
      <w:pPr>
        <w:jc w:val="both"/>
        <w:rPr>
          <w:rFonts w:ascii="Calibri" w:hAnsi="Calibri" w:cs="Calibri"/>
          <w:b/>
          <w:bCs/>
          <w:lang w:eastAsia="en-GB"/>
        </w:rPr>
      </w:pPr>
    </w:p>
    <w:p w14:paraId="20A9CD33" w14:textId="77777777" w:rsidR="00F76AE0" w:rsidRPr="00D719AB" w:rsidRDefault="00F76AE0" w:rsidP="00F76AE0">
      <w:pPr>
        <w:pStyle w:val="Caption"/>
        <w:keepNext/>
        <w:rPr>
          <w:rFonts w:ascii="Calibri" w:hAnsi="Calibri" w:cs="Calibri"/>
          <w:b/>
          <w:bCs/>
          <w:sz w:val="22"/>
          <w:szCs w:val="22"/>
        </w:rPr>
      </w:pPr>
      <w:bookmarkStart w:id="80" w:name="_Toc212411341"/>
      <w:r w:rsidRPr="00D719AB">
        <w:rPr>
          <w:rFonts w:ascii="Calibri" w:hAnsi="Calibri" w:cs="Calibri"/>
          <w:b/>
          <w:bCs/>
          <w:sz w:val="22"/>
          <w:szCs w:val="22"/>
        </w:rPr>
        <w:t xml:space="preserve">Table </w:t>
      </w:r>
      <w:r w:rsidRPr="00D719AB">
        <w:rPr>
          <w:rFonts w:ascii="Calibri" w:hAnsi="Calibri" w:cs="Calibri"/>
          <w:b/>
          <w:bCs/>
          <w:sz w:val="22"/>
          <w:szCs w:val="22"/>
        </w:rPr>
        <w:fldChar w:fldCharType="begin"/>
      </w:r>
      <w:r w:rsidRPr="00D719AB">
        <w:rPr>
          <w:rFonts w:ascii="Calibri" w:hAnsi="Calibri" w:cs="Calibri"/>
          <w:b/>
          <w:bCs/>
          <w:sz w:val="22"/>
          <w:szCs w:val="22"/>
        </w:rPr>
        <w:instrText xml:space="preserve"> SEQ Table \* ARABIC </w:instrText>
      </w:r>
      <w:r w:rsidRPr="00D719AB">
        <w:rPr>
          <w:rFonts w:ascii="Calibri" w:hAnsi="Calibri" w:cs="Calibri"/>
          <w:b/>
          <w:bCs/>
          <w:sz w:val="22"/>
          <w:szCs w:val="22"/>
        </w:rPr>
        <w:fldChar w:fldCharType="separate"/>
      </w:r>
      <w:r w:rsidR="00D92B3C" w:rsidRPr="00D719AB">
        <w:rPr>
          <w:rFonts w:ascii="Calibri" w:hAnsi="Calibri" w:cs="Calibri"/>
          <w:b/>
          <w:bCs/>
          <w:noProof/>
          <w:sz w:val="22"/>
          <w:szCs w:val="22"/>
        </w:rPr>
        <w:t>10</w:t>
      </w:r>
      <w:r w:rsidRPr="00D719AB">
        <w:rPr>
          <w:rFonts w:ascii="Calibri" w:hAnsi="Calibri" w:cs="Calibri"/>
          <w:b/>
          <w:bCs/>
          <w:sz w:val="22"/>
          <w:szCs w:val="22"/>
        </w:rPr>
        <w:fldChar w:fldCharType="end"/>
      </w:r>
      <w:r w:rsidRPr="00D719AB">
        <w:rPr>
          <w:rFonts w:ascii="Calibri" w:hAnsi="Calibri" w:cs="Calibri"/>
          <w:b/>
          <w:bCs/>
          <w:sz w:val="22"/>
          <w:szCs w:val="22"/>
        </w:rPr>
        <w:t xml:space="preserve"> Population by Gender and Age</w:t>
      </w:r>
      <w:bookmarkEnd w:id="80"/>
    </w:p>
    <w:tbl>
      <w:tblPr>
        <w:tblStyle w:val="GridTable2-Accent5"/>
        <w:tblW w:w="7885" w:type="dxa"/>
        <w:tblLook w:val="04A0" w:firstRow="1" w:lastRow="0" w:firstColumn="1" w:lastColumn="0" w:noHBand="0" w:noVBand="1"/>
      </w:tblPr>
      <w:tblGrid>
        <w:gridCol w:w="1997"/>
        <w:gridCol w:w="1328"/>
        <w:gridCol w:w="1153"/>
        <w:gridCol w:w="1007"/>
        <w:gridCol w:w="1170"/>
        <w:gridCol w:w="1230"/>
      </w:tblGrid>
      <w:tr w:rsidR="00681A65" w:rsidRPr="00D719AB" w14:paraId="3D5A1F73" w14:textId="77777777">
        <w:trPr>
          <w:cnfStyle w:val="100000000000" w:firstRow="1" w:lastRow="0" w:firstColumn="0" w:lastColumn="0" w:oddVBand="0" w:evenVBand="0" w:oddHBand="0" w:evenHBand="0" w:firstRowFirstColumn="0" w:firstRowLastColumn="0" w:lastRowFirstColumn="0" w:lastRowLastColumn="0"/>
          <w:trHeight w:val="376"/>
        </w:trPr>
        <w:tc>
          <w:tcPr>
            <w:cnfStyle w:val="001000000000" w:firstRow="0" w:lastRow="0" w:firstColumn="1" w:lastColumn="0" w:oddVBand="0" w:evenVBand="0" w:oddHBand="0" w:evenHBand="0" w:firstRowFirstColumn="0" w:firstRowLastColumn="0" w:lastRowFirstColumn="0" w:lastRowLastColumn="0"/>
            <w:tcW w:w="1997" w:type="dxa"/>
            <w:vMerge w:val="restart"/>
            <w:hideMark/>
          </w:tcPr>
          <w:p w14:paraId="2D31D98C"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Age</w:t>
            </w:r>
          </w:p>
        </w:tc>
        <w:tc>
          <w:tcPr>
            <w:tcW w:w="2481" w:type="dxa"/>
            <w:gridSpan w:val="2"/>
            <w:hideMark/>
          </w:tcPr>
          <w:p w14:paraId="6C73964A" w14:textId="77777777" w:rsidR="00681A65" w:rsidRPr="00D719AB" w:rsidRDefault="00681A65" w:rsidP="00025A68">
            <w:pPr>
              <w:spacing w:after="160" w:line="259" w:lineRule="auto"/>
              <w:jc w:val="both"/>
              <w:cnfStyle w:val="100000000000" w:firstRow="1"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Population</w:t>
            </w:r>
          </w:p>
        </w:tc>
        <w:tc>
          <w:tcPr>
            <w:tcW w:w="1007" w:type="dxa"/>
          </w:tcPr>
          <w:p w14:paraId="29598B32" w14:textId="77777777" w:rsidR="00681A65" w:rsidRPr="00D719AB" w:rsidRDefault="00681A65" w:rsidP="00025A68">
            <w:pPr>
              <w:spacing w:after="160" w:line="259" w:lineRule="auto"/>
              <w:jc w:val="both"/>
              <w:cnfStyle w:val="100000000000" w:firstRow="1" w:lastRow="0" w:firstColumn="0" w:lastColumn="0" w:oddVBand="0" w:evenVBand="0" w:oddHBand="0" w:evenHBand="0" w:firstRowFirstColumn="0" w:firstRowLastColumn="0" w:lastRowFirstColumn="0" w:lastRowLastColumn="0"/>
              <w:rPr>
                <w:rFonts w:ascii="Calibri" w:hAnsi="Calibri" w:cs="Calibri"/>
                <w:lang w:eastAsia="en-GB"/>
              </w:rPr>
            </w:pPr>
          </w:p>
        </w:tc>
        <w:tc>
          <w:tcPr>
            <w:tcW w:w="2400" w:type="dxa"/>
            <w:gridSpan w:val="2"/>
            <w:hideMark/>
          </w:tcPr>
          <w:p w14:paraId="6B3DCFCF" w14:textId="77777777" w:rsidR="00681A65" w:rsidRPr="00D719AB" w:rsidRDefault="00681A65" w:rsidP="00025A68">
            <w:pPr>
              <w:spacing w:after="160" w:line="259" w:lineRule="auto"/>
              <w:jc w:val="both"/>
              <w:cnfStyle w:val="100000000000" w:firstRow="1"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 xml:space="preserve">In % </w:t>
            </w:r>
          </w:p>
        </w:tc>
      </w:tr>
      <w:tr w:rsidR="00681A65" w:rsidRPr="00D719AB" w14:paraId="3F0427C5" w14:textId="77777777">
        <w:trPr>
          <w:cnfStyle w:val="000000100000" w:firstRow="0" w:lastRow="0" w:firstColumn="0" w:lastColumn="0" w:oddVBand="0" w:evenVBand="0" w:oddHBand="1" w:evenHBand="0" w:firstRowFirstColumn="0" w:firstRowLastColumn="0" w:lastRowFirstColumn="0" w:lastRowLastColumn="0"/>
          <w:trHeight w:val="373"/>
        </w:trPr>
        <w:tc>
          <w:tcPr>
            <w:cnfStyle w:val="001000000000" w:firstRow="0" w:lastRow="0" w:firstColumn="1" w:lastColumn="0" w:oddVBand="0" w:evenVBand="0" w:oddHBand="0" w:evenHBand="0" w:firstRowFirstColumn="0" w:firstRowLastColumn="0" w:lastRowFirstColumn="0" w:lastRowLastColumn="0"/>
            <w:tcW w:w="0" w:type="auto"/>
            <w:vMerge/>
            <w:hideMark/>
          </w:tcPr>
          <w:p w14:paraId="4575644E" w14:textId="77777777" w:rsidR="00681A65" w:rsidRPr="00D719AB" w:rsidRDefault="00681A65" w:rsidP="00025A68">
            <w:pPr>
              <w:spacing w:after="160" w:line="259" w:lineRule="auto"/>
              <w:jc w:val="both"/>
              <w:rPr>
                <w:rFonts w:ascii="Calibri" w:hAnsi="Calibri" w:cs="Calibri"/>
                <w:lang w:eastAsia="en-GB"/>
              </w:rPr>
            </w:pPr>
          </w:p>
        </w:tc>
        <w:tc>
          <w:tcPr>
            <w:tcW w:w="1328" w:type="dxa"/>
            <w:hideMark/>
          </w:tcPr>
          <w:p w14:paraId="4395E2E5"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b/>
                <w:lang w:eastAsia="en-GB"/>
              </w:rPr>
            </w:pPr>
            <w:r w:rsidRPr="00D719AB">
              <w:rPr>
                <w:rFonts w:ascii="Calibri" w:hAnsi="Calibri" w:cs="Calibri"/>
                <w:b/>
                <w:lang w:eastAsia="en-GB"/>
              </w:rPr>
              <w:t>total</w:t>
            </w:r>
          </w:p>
        </w:tc>
        <w:tc>
          <w:tcPr>
            <w:tcW w:w="1153" w:type="dxa"/>
            <w:hideMark/>
          </w:tcPr>
          <w:p w14:paraId="682E4DDF"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b/>
                <w:lang w:eastAsia="en-GB"/>
              </w:rPr>
            </w:pPr>
            <w:r w:rsidRPr="00D719AB">
              <w:rPr>
                <w:rFonts w:ascii="Calibri" w:hAnsi="Calibri" w:cs="Calibri"/>
                <w:b/>
                <w:lang w:eastAsia="en-GB"/>
              </w:rPr>
              <w:t xml:space="preserve">male </w:t>
            </w:r>
          </w:p>
        </w:tc>
        <w:tc>
          <w:tcPr>
            <w:tcW w:w="1007" w:type="dxa"/>
            <w:hideMark/>
          </w:tcPr>
          <w:p w14:paraId="536E4651"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b/>
                <w:lang w:eastAsia="en-GB"/>
              </w:rPr>
            </w:pPr>
            <w:r w:rsidRPr="00D719AB">
              <w:rPr>
                <w:rFonts w:ascii="Calibri" w:hAnsi="Calibri" w:cs="Calibri"/>
                <w:b/>
                <w:lang w:eastAsia="en-GB"/>
              </w:rPr>
              <w:t xml:space="preserve">female </w:t>
            </w:r>
          </w:p>
        </w:tc>
        <w:tc>
          <w:tcPr>
            <w:tcW w:w="1170" w:type="dxa"/>
            <w:hideMark/>
          </w:tcPr>
          <w:p w14:paraId="488C7741"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b/>
                <w:lang w:eastAsia="en-GB"/>
              </w:rPr>
            </w:pPr>
            <w:r w:rsidRPr="00D719AB">
              <w:rPr>
                <w:rFonts w:ascii="Calibri" w:hAnsi="Calibri" w:cs="Calibri"/>
                <w:b/>
                <w:i/>
                <w:lang w:eastAsia="en-GB"/>
              </w:rPr>
              <w:t>male</w:t>
            </w:r>
          </w:p>
        </w:tc>
        <w:tc>
          <w:tcPr>
            <w:tcW w:w="1230" w:type="dxa"/>
            <w:hideMark/>
          </w:tcPr>
          <w:p w14:paraId="4FC7CCAF"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b/>
                <w:lang w:eastAsia="en-GB"/>
              </w:rPr>
            </w:pPr>
            <w:r w:rsidRPr="00D719AB">
              <w:rPr>
                <w:rFonts w:ascii="Calibri" w:hAnsi="Calibri" w:cs="Calibri"/>
                <w:b/>
                <w:lang w:eastAsia="en-GB"/>
              </w:rPr>
              <w:t>female</w:t>
            </w:r>
          </w:p>
        </w:tc>
      </w:tr>
      <w:tr w:rsidR="00681A65" w:rsidRPr="00D719AB" w14:paraId="7CD6E4AF" w14:textId="77777777">
        <w:trPr>
          <w:trHeight w:val="355"/>
        </w:trPr>
        <w:tc>
          <w:tcPr>
            <w:cnfStyle w:val="001000000000" w:firstRow="0" w:lastRow="0" w:firstColumn="1" w:lastColumn="0" w:oddVBand="0" w:evenVBand="0" w:oddHBand="0" w:evenHBand="0" w:firstRowFirstColumn="0" w:firstRowLastColumn="0" w:lastRowFirstColumn="0" w:lastRowLastColumn="0"/>
            <w:tcW w:w="1997" w:type="dxa"/>
            <w:vMerge w:val="restart"/>
            <w:hideMark/>
          </w:tcPr>
          <w:p w14:paraId="1D769460"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Montenegro</w:t>
            </w:r>
          </w:p>
          <w:p w14:paraId="6926D840"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0-4 </w:t>
            </w:r>
          </w:p>
        </w:tc>
        <w:tc>
          <w:tcPr>
            <w:tcW w:w="1328" w:type="dxa"/>
            <w:vMerge w:val="restart"/>
            <w:hideMark/>
          </w:tcPr>
          <w:p w14:paraId="124303FE"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b/>
                <w:lang w:eastAsia="en-GB"/>
              </w:rPr>
            </w:pPr>
            <w:r w:rsidRPr="00D719AB">
              <w:rPr>
                <w:rFonts w:ascii="Calibri" w:hAnsi="Calibri" w:cs="Calibri"/>
                <w:b/>
                <w:lang w:eastAsia="en-GB"/>
              </w:rPr>
              <w:t xml:space="preserve">623 633 </w:t>
            </w:r>
          </w:p>
          <w:p w14:paraId="2FFCDA9A"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35 368</w:t>
            </w:r>
          </w:p>
        </w:tc>
        <w:tc>
          <w:tcPr>
            <w:tcW w:w="1153" w:type="dxa"/>
            <w:hideMark/>
          </w:tcPr>
          <w:p w14:paraId="125B09AF"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b/>
                <w:lang w:eastAsia="en-GB"/>
              </w:rPr>
              <w:t>306 807</w:t>
            </w:r>
          </w:p>
        </w:tc>
        <w:tc>
          <w:tcPr>
            <w:tcW w:w="1007" w:type="dxa"/>
            <w:vMerge w:val="restart"/>
            <w:hideMark/>
          </w:tcPr>
          <w:p w14:paraId="498F39D8"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b/>
                <w:lang w:eastAsia="en-GB"/>
              </w:rPr>
              <w:t xml:space="preserve">316 826 </w:t>
            </w:r>
            <w:r w:rsidRPr="00D719AB">
              <w:rPr>
                <w:rFonts w:ascii="Calibri" w:hAnsi="Calibri" w:cs="Calibri"/>
                <w:lang w:eastAsia="en-GB"/>
              </w:rPr>
              <w:t>17 131</w:t>
            </w:r>
          </w:p>
        </w:tc>
        <w:tc>
          <w:tcPr>
            <w:tcW w:w="1170" w:type="dxa"/>
            <w:hideMark/>
          </w:tcPr>
          <w:p w14:paraId="16AAE0F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b/>
                <w:i/>
                <w:lang w:eastAsia="en-GB"/>
              </w:rPr>
              <w:t>49,20</w:t>
            </w:r>
          </w:p>
        </w:tc>
        <w:tc>
          <w:tcPr>
            <w:tcW w:w="1230" w:type="dxa"/>
            <w:vMerge w:val="restart"/>
            <w:hideMark/>
          </w:tcPr>
          <w:p w14:paraId="348476B6"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b/>
                <w:i/>
                <w:lang w:eastAsia="en-GB"/>
              </w:rPr>
              <w:t>50,80</w:t>
            </w:r>
          </w:p>
          <w:p w14:paraId="58CAF2F1"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48,44</w:t>
            </w:r>
          </w:p>
        </w:tc>
      </w:tr>
      <w:tr w:rsidR="00681A65" w:rsidRPr="00D719AB" w14:paraId="149CC50B" w14:textId="77777777">
        <w:trPr>
          <w:cnfStyle w:val="000000100000" w:firstRow="0" w:lastRow="0" w:firstColumn="0" w:lastColumn="0" w:oddVBand="0" w:evenVBand="0" w:oddHBand="1" w:evenHBand="0" w:firstRowFirstColumn="0" w:firstRowLastColumn="0" w:lastRowFirstColumn="0" w:lastRowLastColumn="0"/>
          <w:trHeight w:val="247"/>
        </w:trPr>
        <w:tc>
          <w:tcPr>
            <w:cnfStyle w:val="001000000000" w:firstRow="0" w:lastRow="0" w:firstColumn="1" w:lastColumn="0" w:oddVBand="0" w:evenVBand="0" w:oddHBand="0" w:evenHBand="0" w:firstRowFirstColumn="0" w:firstRowLastColumn="0" w:lastRowFirstColumn="0" w:lastRowLastColumn="0"/>
            <w:tcW w:w="0" w:type="auto"/>
            <w:vMerge/>
            <w:hideMark/>
          </w:tcPr>
          <w:p w14:paraId="5B10054F" w14:textId="77777777" w:rsidR="00681A65" w:rsidRPr="00D719AB" w:rsidRDefault="00681A65" w:rsidP="00025A68">
            <w:pPr>
              <w:spacing w:after="160" w:line="259" w:lineRule="auto"/>
              <w:jc w:val="both"/>
              <w:rPr>
                <w:rFonts w:ascii="Calibri" w:hAnsi="Calibri" w:cs="Calibri"/>
                <w:lang w:eastAsia="en-GB"/>
              </w:rPr>
            </w:pPr>
          </w:p>
        </w:tc>
        <w:tc>
          <w:tcPr>
            <w:tcW w:w="1328" w:type="dxa"/>
            <w:vMerge/>
            <w:hideMark/>
          </w:tcPr>
          <w:p w14:paraId="10A88BBB"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p>
        </w:tc>
        <w:tc>
          <w:tcPr>
            <w:tcW w:w="1153" w:type="dxa"/>
            <w:hideMark/>
          </w:tcPr>
          <w:p w14:paraId="2D054B38"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18 237</w:t>
            </w:r>
          </w:p>
        </w:tc>
        <w:tc>
          <w:tcPr>
            <w:tcW w:w="1007" w:type="dxa"/>
            <w:vMerge/>
            <w:hideMark/>
          </w:tcPr>
          <w:p w14:paraId="3F23655B"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p>
        </w:tc>
        <w:tc>
          <w:tcPr>
            <w:tcW w:w="1170" w:type="dxa"/>
            <w:hideMark/>
          </w:tcPr>
          <w:p w14:paraId="4BF42EDF"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51,56</w:t>
            </w:r>
          </w:p>
        </w:tc>
        <w:tc>
          <w:tcPr>
            <w:tcW w:w="1230" w:type="dxa"/>
            <w:vMerge/>
            <w:hideMark/>
          </w:tcPr>
          <w:p w14:paraId="71B7008B"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p>
        </w:tc>
      </w:tr>
      <w:tr w:rsidR="00681A65" w:rsidRPr="00D719AB" w14:paraId="269A80AD" w14:textId="77777777">
        <w:trPr>
          <w:trHeight w:val="245"/>
        </w:trPr>
        <w:tc>
          <w:tcPr>
            <w:cnfStyle w:val="001000000000" w:firstRow="0" w:lastRow="0" w:firstColumn="1" w:lastColumn="0" w:oddVBand="0" w:evenVBand="0" w:oddHBand="0" w:evenHBand="0" w:firstRowFirstColumn="0" w:firstRowLastColumn="0" w:lastRowFirstColumn="0" w:lastRowLastColumn="0"/>
            <w:tcW w:w="1997" w:type="dxa"/>
            <w:hideMark/>
          </w:tcPr>
          <w:p w14:paraId="5D3FE3E0"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5-9 </w:t>
            </w:r>
          </w:p>
        </w:tc>
        <w:tc>
          <w:tcPr>
            <w:tcW w:w="1328" w:type="dxa"/>
            <w:hideMark/>
          </w:tcPr>
          <w:p w14:paraId="77160102"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38 269</w:t>
            </w:r>
          </w:p>
        </w:tc>
        <w:tc>
          <w:tcPr>
            <w:tcW w:w="1153" w:type="dxa"/>
            <w:hideMark/>
          </w:tcPr>
          <w:p w14:paraId="22319480"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19 830</w:t>
            </w:r>
          </w:p>
        </w:tc>
        <w:tc>
          <w:tcPr>
            <w:tcW w:w="1007" w:type="dxa"/>
            <w:hideMark/>
          </w:tcPr>
          <w:p w14:paraId="631AC631"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18 439</w:t>
            </w:r>
          </w:p>
        </w:tc>
        <w:tc>
          <w:tcPr>
            <w:tcW w:w="1170" w:type="dxa"/>
            <w:hideMark/>
          </w:tcPr>
          <w:p w14:paraId="153241E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51,82</w:t>
            </w:r>
          </w:p>
        </w:tc>
        <w:tc>
          <w:tcPr>
            <w:tcW w:w="1230" w:type="dxa"/>
            <w:hideMark/>
          </w:tcPr>
          <w:p w14:paraId="44164D26"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48,18</w:t>
            </w:r>
          </w:p>
        </w:tc>
      </w:tr>
      <w:tr w:rsidR="00681A65" w:rsidRPr="00D719AB" w14:paraId="68CD2D04" w14:textId="77777777">
        <w:trPr>
          <w:cnfStyle w:val="000000100000" w:firstRow="0" w:lastRow="0" w:firstColumn="0" w:lastColumn="0" w:oddVBand="0" w:evenVBand="0" w:oddHBand="1" w:evenHBand="0" w:firstRowFirstColumn="0" w:firstRowLastColumn="0" w:lastRowFirstColumn="0" w:lastRowLastColumn="0"/>
          <w:trHeight w:val="245"/>
        </w:trPr>
        <w:tc>
          <w:tcPr>
            <w:cnfStyle w:val="001000000000" w:firstRow="0" w:lastRow="0" w:firstColumn="1" w:lastColumn="0" w:oddVBand="0" w:evenVBand="0" w:oddHBand="0" w:evenHBand="0" w:firstRowFirstColumn="0" w:firstRowLastColumn="0" w:lastRowFirstColumn="0" w:lastRowLastColumn="0"/>
            <w:tcW w:w="1997" w:type="dxa"/>
            <w:hideMark/>
          </w:tcPr>
          <w:p w14:paraId="10472679"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10-14 </w:t>
            </w:r>
          </w:p>
        </w:tc>
        <w:tc>
          <w:tcPr>
            <w:tcW w:w="1328" w:type="dxa"/>
            <w:hideMark/>
          </w:tcPr>
          <w:p w14:paraId="149B9739"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38 807</w:t>
            </w:r>
          </w:p>
        </w:tc>
        <w:tc>
          <w:tcPr>
            <w:tcW w:w="1153" w:type="dxa"/>
            <w:hideMark/>
          </w:tcPr>
          <w:p w14:paraId="30052014"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20 204</w:t>
            </w:r>
          </w:p>
        </w:tc>
        <w:tc>
          <w:tcPr>
            <w:tcW w:w="1007" w:type="dxa"/>
            <w:hideMark/>
          </w:tcPr>
          <w:p w14:paraId="4FAC65D9"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18 603</w:t>
            </w:r>
          </w:p>
        </w:tc>
        <w:tc>
          <w:tcPr>
            <w:tcW w:w="1170" w:type="dxa"/>
            <w:hideMark/>
          </w:tcPr>
          <w:p w14:paraId="23CC13B8"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52,06</w:t>
            </w:r>
          </w:p>
        </w:tc>
        <w:tc>
          <w:tcPr>
            <w:tcW w:w="1230" w:type="dxa"/>
            <w:hideMark/>
          </w:tcPr>
          <w:p w14:paraId="671D442C"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47,94</w:t>
            </w:r>
          </w:p>
        </w:tc>
      </w:tr>
      <w:tr w:rsidR="00681A65" w:rsidRPr="00D719AB" w14:paraId="0A17A760" w14:textId="77777777">
        <w:trPr>
          <w:trHeight w:val="246"/>
        </w:trPr>
        <w:tc>
          <w:tcPr>
            <w:cnfStyle w:val="001000000000" w:firstRow="0" w:lastRow="0" w:firstColumn="1" w:lastColumn="0" w:oddVBand="0" w:evenVBand="0" w:oddHBand="0" w:evenHBand="0" w:firstRowFirstColumn="0" w:firstRowLastColumn="0" w:lastRowFirstColumn="0" w:lastRowLastColumn="0"/>
            <w:tcW w:w="1997" w:type="dxa"/>
            <w:hideMark/>
          </w:tcPr>
          <w:p w14:paraId="2244D4E9"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15-19 </w:t>
            </w:r>
          </w:p>
        </w:tc>
        <w:tc>
          <w:tcPr>
            <w:tcW w:w="1328" w:type="dxa"/>
            <w:hideMark/>
          </w:tcPr>
          <w:p w14:paraId="45A8BC0C"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35 250</w:t>
            </w:r>
          </w:p>
        </w:tc>
        <w:tc>
          <w:tcPr>
            <w:tcW w:w="1153" w:type="dxa"/>
            <w:hideMark/>
          </w:tcPr>
          <w:p w14:paraId="7542E42F"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18 432</w:t>
            </w:r>
          </w:p>
        </w:tc>
        <w:tc>
          <w:tcPr>
            <w:tcW w:w="1007" w:type="dxa"/>
            <w:hideMark/>
          </w:tcPr>
          <w:p w14:paraId="2238D86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16 818</w:t>
            </w:r>
          </w:p>
        </w:tc>
        <w:tc>
          <w:tcPr>
            <w:tcW w:w="1170" w:type="dxa"/>
            <w:hideMark/>
          </w:tcPr>
          <w:p w14:paraId="79D2046F"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52,29</w:t>
            </w:r>
          </w:p>
        </w:tc>
        <w:tc>
          <w:tcPr>
            <w:tcW w:w="1230" w:type="dxa"/>
            <w:hideMark/>
          </w:tcPr>
          <w:p w14:paraId="0901188E"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47,71</w:t>
            </w:r>
          </w:p>
        </w:tc>
      </w:tr>
      <w:tr w:rsidR="00681A65" w:rsidRPr="00D719AB" w14:paraId="335F0FAB" w14:textId="77777777">
        <w:trPr>
          <w:cnfStyle w:val="000000100000" w:firstRow="0" w:lastRow="0" w:firstColumn="0" w:lastColumn="0" w:oddVBand="0" w:evenVBand="0" w:oddHBand="1" w:evenHBand="0" w:firstRowFirstColumn="0" w:firstRowLastColumn="0" w:lastRowFirstColumn="0" w:lastRowLastColumn="0"/>
          <w:trHeight w:val="242"/>
        </w:trPr>
        <w:tc>
          <w:tcPr>
            <w:cnfStyle w:val="001000000000" w:firstRow="0" w:lastRow="0" w:firstColumn="1" w:lastColumn="0" w:oddVBand="0" w:evenVBand="0" w:oddHBand="0" w:evenHBand="0" w:firstRowFirstColumn="0" w:firstRowLastColumn="0" w:lastRowFirstColumn="0" w:lastRowLastColumn="0"/>
            <w:tcW w:w="1997" w:type="dxa"/>
            <w:vMerge w:val="restart"/>
            <w:hideMark/>
          </w:tcPr>
          <w:p w14:paraId="487CD2A9"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20-24 </w:t>
            </w:r>
          </w:p>
          <w:p w14:paraId="77AA6D7D"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25-29 </w:t>
            </w:r>
          </w:p>
          <w:p w14:paraId="60375B48"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30-34 </w:t>
            </w:r>
          </w:p>
        </w:tc>
        <w:tc>
          <w:tcPr>
            <w:tcW w:w="1328" w:type="dxa"/>
            <w:vMerge w:val="restart"/>
            <w:hideMark/>
          </w:tcPr>
          <w:p w14:paraId="46B5B132"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34 699</w:t>
            </w:r>
          </w:p>
          <w:p w14:paraId="435BB56A"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38 809</w:t>
            </w:r>
          </w:p>
          <w:p w14:paraId="304B6CB7"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42 465</w:t>
            </w:r>
          </w:p>
        </w:tc>
        <w:tc>
          <w:tcPr>
            <w:tcW w:w="1153" w:type="dxa"/>
            <w:hideMark/>
          </w:tcPr>
          <w:p w14:paraId="58966DB7"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17 949</w:t>
            </w:r>
          </w:p>
        </w:tc>
        <w:tc>
          <w:tcPr>
            <w:tcW w:w="1007" w:type="dxa"/>
            <w:vMerge w:val="restart"/>
            <w:hideMark/>
          </w:tcPr>
          <w:p w14:paraId="1DFBD907"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16 750</w:t>
            </w:r>
          </w:p>
          <w:p w14:paraId="61C1A953"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19 195</w:t>
            </w:r>
          </w:p>
          <w:p w14:paraId="5D89AF71"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21 333</w:t>
            </w:r>
          </w:p>
        </w:tc>
        <w:tc>
          <w:tcPr>
            <w:tcW w:w="1170" w:type="dxa"/>
            <w:hideMark/>
          </w:tcPr>
          <w:p w14:paraId="061C572C"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51,73</w:t>
            </w:r>
          </w:p>
        </w:tc>
        <w:tc>
          <w:tcPr>
            <w:tcW w:w="1230" w:type="dxa"/>
            <w:vMerge w:val="restart"/>
            <w:hideMark/>
          </w:tcPr>
          <w:p w14:paraId="0848F3A7"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48,27</w:t>
            </w:r>
          </w:p>
          <w:p w14:paraId="71B7F7C6"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49,46</w:t>
            </w:r>
          </w:p>
          <w:p w14:paraId="39A96A48"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50,24</w:t>
            </w:r>
          </w:p>
        </w:tc>
      </w:tr>
      <w:tr w:rsidR="00681A65" w:rsidRPr="00D719AB" w14:paraId="63B8B13D" w14:textId="77777777">
        <w:trPr>
          <w:trHeight w:val="245"/>
        </w:trPr>
        <w:tc>
          <w:tcPr>
            <w:cnfStyle w:val="001000000000" w:firstRow="0" w:lastRow="0" w:firstColumn="1" w:lastColumn="0" w:oddVBand="0" w:evenVBand="0" w:oddHBand="0" w:evenHBand="0" w:firstRowFirstColumn="0" w:firstRowLastColumn="0" w:lastRowFirstColumn="0" w:lastRowLastColumn="0"/>
            <w:tcW w:w="0" w:type="auto"/>
            <w:vMerge/>
            <w:hideMark/>
          </w:tcPr>
          <w:p w14:paraId="60E8DFD9" w14:textId="77777777" w:rsidR="00681A65" w:rsidRPr="00D719AB" w:rsidRDefault="00681A65" w:rsidP="00025A68">
            <w:pPr>
              <w:spacing w:after="160" w:line="259" w:lineRule="auto"/>
              <w:jc w:val="both"/>
              <w:rPr>
                <w:rFonts w:ascii="Calibri" w:hAnsi="Calibri" w:cs="Calibri"/>
                <w:lang w:eastAsia="en-GB"/>
              </w:rPr>
            </w:pPr>
          </w:p>
        </w:tc>
        <w:tc>
          <w:tcPr>
            <w:tcW w:w="1328" w:type="dxa"/>
            <w:vMerge/>
            <w:hideMark/>
          </w:tcPr>
          <w:p w14:paraId="60E061AB"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p>
        </w:tc>
        <w:tc>
          <w:tcPr>
            <w:tcW w:w="1153" w:type="dxa"/>
            <w:hideMark/>
          </w:tcPr>
          <w:p w14:paraId="1B0FD52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19 614</w:t>
            </w:r>
          </w:p>
        </w:tc>
        <w:tc>
          <w:tcPr>
            <w:tcW w:w="1007" w:type="dxa"/>
            <w:vMerge/>
            <w:hideMark/>
          </w:tcPr>
          <w:p w14:paraId="497138EC"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p>
        </w:tc>
        <w:tc>
          <w:tcPr>
            <w:tcW w:w="1170" w:type="dxa"/>
            <w:hideMark/>
          </w:tcPr>
          <w:p w14:paraId="17A183F6"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50,54</w:t>
            </w:r>
          </w:p>
        </w:tc>
        <w:tc>
          <w:tcPr>
            <w:tcW w:w="1230" w:type="dxa"/>
            <w:vMerge/>
            <w:hideMark/>
          </w:tcPr>
          <w:p w14:paraId="2A50401F"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p>
        </w:tc>
      </w:tr>
      <w:tr w:rsidR="00681A65" w:rsidRPr="00D719AB" w14:paraId="755283BA" w14:textId="77777777">
        <w:trPr>
          <w:cnfStyle w:val="000000100000" w:firstRow="0" w:lastRow="0" w:firstColumn="0" w:lastColumn="0" w:oddVBand="0" w:evenVBand="0" w:oddHBand="1" w:evenHBand="0" w:firstRowFirstColumn="0" w:firstRowLastColumn="0" w:lastRowFirstColumn="0" w:lastRowLastColumn="0"/>
          <w:trHeight w:val="249"/>
        </w:trPr>
        <w:tc>
          <w:tcPr>
            <w:cnfStyle w:val="001000000000" w:firstRow="0" w:lastRow="0" w:firstColumn="1" w:lastColumn="0" w:oddVBand="0" w:evenVBand="0" w:oddHBand="0" w:evenHBand="0" w:firstRowFirstColumn="0" w:firstRowLastColumn="0" w:lastRowFirstColumn="0" w:lastRowLastColumn="0"/>
            <w:tcW w:w="0" w:type="auto"/>
            <w:vMerge/>
            <w:hideMark/>
          </w:tcPr>
          <w:p w14:paraId="3F74520B" w14:textId="77777777" w:rsidR="00681A65" w:rsidRPr="00D719AB" w:rsidRDefault="00681A65" w:rsidP="00025A68">
            <w:pPr>
              <w:spacing w:after="160" w:line="259" w:lineRule="auto"/>
              <w:jc w:val="both"/>
              <w:rPr>
                <w:rFonts w:ascii="Calibri" w:hAnsi="Calibri" w:cs="Calibri"/>
                <w:lang w:eastAsia="en-GB"/>
              </w:rPr>
            </w:pPr>
          </w:p>
        </w:tc>
        <w:tc>
          <w:tcPr>
            <w:tcW w:w="1328" w:type="dxa"/>
            <w:vMerge/>
            <w:hideMark/>
          </w:tcPr>
          <w:p w14:paraId="6C7C4483"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p>
        </w:tc>
        <w:tc>
          <w:tcPr>
            <w:tcW w:w="1153" w:type="dxa"/>
            <w:hideMark/>
          </w:tcPr>
          <w:p w14:paraId="765D5198"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21 132</w:t>
            </w:r>
          </w:p>
        </w:tc>
        <w:tc>
          <w:tcPr>
            <w:tcW w:w="1007" w:type="dxa"/>
            <w:vMerge/>
            <w:hideMark/>
          </w:tcPr>
          <w:p w14:paraId="751025BB"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p>
        </w:tc>
        <w:tc>
          <w:tcPr>
            <w:tcW w:w="1170" w:type="dxa"/>
            <w:hideMark/>
          </w:tcPr>
          <w:p w14:paraId="07847E55"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49,76</w:t>
            </w:r>
          </w:p>
        </w:tc>
        <w:tc>
          <w:tcPr>
            <w:tcW w:w="1230" w:type="dxa"/>
            <w:vMerge/>
            <w:hideMark/>
          </w:tcPr>
          <w:p w14:paraId="00EF3F0D"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p>
        </w:tc>
      </w:tr>
      <w:tr w:rsidR="00681A65" w:rsidRPr="00D719AB" w14:paraId="2B9F3612" w14:textId="77777777">
        <w:trPr>
          <w:trHeight w:val="245"/>
        </w:trPr>
        <w:tc>
          <w:tcPr>
            <w:cnfStyle w:val="001000000000" w:firstRow="0" w:lastRow="0" w:firstColumn="1" w:lastColumn="0" w:oddVBand="0" w:evenVBand="0" w:oddHBand="0" w:evenHBand="0" w:firstRowFirstColumn="0" w:firstRowLastColumn="0" w:lastRowFirstColumn="0" w:lastRowLastColumn="0"/>
            <w:tcW w:w="1997" w:type="dxa"/>
            <w:hideMark/>
          </w:tcPr>
          <w:p w14:paraId="799464A3"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35-39 </w:t>
            </w:r>
          </w:p>
        </w:tc>
        <w:tc>
          <w:tcPr>
            <w:tcW w:w="1328" w:type="dxa"/>
            <w:hideMark/>
          </w:tcPr>
          <w:p w14:paraId="4CE5C68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46 328</w:t>
            </w:r>
          </w:p>
        </w:tc>
        <w:tc>
          <w:tcPr>
            <w:tcW w:w="1153" w:type="dxa"/>
            <w:hideMark/>
          </w:tcPr>
          <w:p w14:paraId="25FD6ED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23 096</w:t>
            </w:r>
          </w:p>
        </w:tc>
        <w:tc>
          <w:tcPr>
            <w:tcW w:w="1007" w:type="dxa"/>
            <w:hideMark/>
          </w:tcPr>
          <w:p w14:paraId="0691695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23 232</w:t>
            </w:r>
          </w:p>
        </w:tc>
        <w:tc>
          <w:tcPr>
            <w:tcW w:w="1170" w:type="dxa"/>
            <w:hideMark/>
          </w:tcPr>
          <w:p w14:paraId="1382525F"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49,85</w:t>
            </w:r>
          </w:p>
        </w:tc>
        <w:tc>
          <w:tcPr>
            <w:tcW w:w="1230" w:type="dxa"/>
            <w:hideMark/>
          </w:tcPr>
          <w:p w14:paraId="099EC95A"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50,15</w:t>
            </w:r>
          </w:p>
        </w:tc>
      </w:tr>
      <w:tr w:rsidR="00681A65" w:rsidRPr="00D719AB" w14:paraId="3629F8D6" w14:textId="77777777">
        <w:trPr>
          <w:cnfStyle w:val="000000100000" w:firstRow="0" w:lastRow="0" w:firstColumn="0" w:lastColumn="0" w:oddVBand="0" w:evenVBand="0" w:oddHBand="1" w:evenHBand="0" w:firstRowFirstColumn="0" w:firstRowLastColumn="0" w:lastRowFirstColumn="0" w:lastRowLastColumn="0"/>
          <w:trHeight w:val="245"/>
        </w:trPr>
        <w:tc>
          <w:tcPr>
            <w:cnfStyle w:val="001000000000" w:firstRow="0" w:lastRow="0" w:firstColumn="1" w:lastColumn="0" w:oddVBand="0" w:evenVBand="0" w:oddHBand="0" w:evenHBand="0" w:firstRowFirstColumn="0" w:firstRowLastColumn="0" w:lastRowFirstColumn="0" w:lastRowLastColumn="0"/>
            <w:tcW w:w="1997" w:type="dxa"/>
            <w:hideMark/>
          </w:tcPr>
          <w:p w14:paraId="15EA291B"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40-44 </w:t>
            </w:r>
          </w:p>
        </w:tc>
        <w:tc>
          <w:tcPr>
            <w:tcW w:w="1328" w:type="dxa"/>
            <w:hideMark/>
          </w:tcPr>
          <w:p w14:paraId="5337BF1C"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45 511</w:t>
            </w:r>
          </w:p>
        </w:tc>
        <w:tc>
          <w:tcPr>
            <w:tcW w:w="1153" w:type="dxa"/>
            <w:hideMark/>
          </w:tcPr>
          <w:p w14:paraId="1CAB67E5"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22 545</w:t>
            </w:r>
          </w:p>
        </w:tc>
        <w:tc>
          <w:tcPr>
            <w:tcW w:w="1007" w:type="dxa"/>
            <w:hideMark/>
          </w:tcPr>
          <w:p w14:paraId="76BD840B"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22 966</w:t>
            </w:r>
          </w:p>
        </w:tc>
        <w:tc>
          <w:tcPr>
            <w:tcW w:w="1170" w:type="dxa"/>
            <w:hideMark/>
          </w:tcPr>
          <w:p w14:paraId="5F7FA19D"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49,54</w:t>
            </w:r>
          </w:p>
        </w:tc>
        <w:tc>
          <w:tcPr>
            <w:tcW w:w="1230" w:type="dxa"/>
            <w:hideMark/>
          </w:tcPr>
          <w:p w14:paraId="3E67FB8C"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50,46</w:t>
            </w:r>
          </w:p>
        </w:tc>
      </w:tr>
      <w:tr w:rsidR="00681A65" w:rsidRPr="00D719AB" w14:paraId="2E59A980" w14:textId="77777777">
        <w:trPr>
          <w:trHeight w:val="243"/>
        </w:trPr>
        <w:tc>
          <w:tcPr>
            <w:cnfStyle w:val="001000000000" w:firstRow="0" w:lastRow="0" w:firstColumn="1" w:lastColumn="0" w:oddVBand="0" w:evenVBand="0" w:oddHBand="0" w:evenHBand="0" w:firstRowFirstColumn="0" w:firstRowLastColumn="0" w:lastRowFirstColumn="0" w:lastRowLastColumn="0"/>
            <w:tcW w:w="1997" w:type="dxa"/>
            <w:vMerge w:val="restart"/>
            <w:hideMark/>
          </w:tcPr>
          <w:p w14:paraId="033BEE75"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45-49 </w:t>
            </w:r>
          </w:p>
          <w:p w14:paraId="2D37A146"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50-54 </w:t>
            </w:r>
          </w:p>
          <w:p w14:paraId="4A32B8B2"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55-59 </w:t>
            </w:r>
          </w:p>
        </w:tc>
        <w:tc>
          <w:tcPr>
            <w:tcW w:w="1328" w:type="dxa"/>
            <w:vMerge w:val="restart"/>
            <w:hideMark/>
          </w:tcPr>
          <w:p w14:paraId="16E47356"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42 709</w:t>
            </w:r>
          </w:p>
          <w:p w14:paraId="55296895"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40 099</w:t>
            </w:r>
          </w:p>
          <w:p w14:paraId="309DFAC4"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39 965</w:t>
            </w:r>
          </w:p>
        </w:tc>
        <w:tc>
          <w:tcPr>
            <w:tcW w:w="1153" w:type="dxa"/>
            <w:hideMark/>
          </w:tcPr>
          <w:p w14:paraId="37A9F47D"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20 859</w:t>
            </w:r>
          </w:p>
        </w:tc>
        <w:tc>
          <w:tcPr>
            <w:tcW w:w="1007" w:type="dxa"/>
            <w:vMerge w:val="restart"/>
            <w:hideMark/>
          </w:tcPr>
          <w:p w14:paraId="0E153D9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21 850</w:t>
            </w:r>
          </w:p>
          <w:p w14:paraId="5FE8D66B"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20 428</w:t>
            </w:r>
          </w:p>
          <w:p w14:paraId="0276BDC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20 302</w:t>
            </w:r>
          </w:p>
        </w:tc>
        <w:tc>
          <w:tcPr>
            <w:tcW w:w="1170" w:type="dxa"/>
            <w:hideMark/>
          </w:tcPr>
          <w:p w14:paraId="205B859D"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48,84</w:t>
            </w:r>
          </w:p>
        </w:tc>
        <w:tc>
          <w:tcPr>
            <w:tcW w:w="1230" w:type="dxa"/>
            <w:vMerge w:val="restart"/>
            <w:hideMark/>
          </w:tcPr>
          <w:p w14:paraId="7221975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51,16</w:t>
            </w:r>
          </w:p>
          <w:p w14:paraId="0DB834D6"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50,94</w:t>
            </w:r>
          </w:p>
          <w:p w14:paraId="6ECFA0D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50,80</w:t>
            </w:r>
          </w:p>
        </w:tc>
      </w:tr>
      <w:tr w:rsidR="00681A65" w:rsidRPr="00D719AB" w14:paraId="3F6867BF" w14:textId="77777777">
        <w:trPr>
          <w:cnfStyle w:val="000000100000" w:firstRow="0" w:lastRow="0" w:firstColumn="0" w:lastColumn="0" w:oddVBand="0" w:evenVBand="0" w:oddHBand="1" w:evenHBand="0" w:firstRowFirstColumn="0" w:firstRowLastColumn="0" w:lastRowFirstColumn="0" w:lastRowLastColumn="0"/>
          <w:trHeight w:val="245"/>
        </w:trPr>
        <w:tc>
          <w:tcPr>
            <w:cnfStyle w:val="001000000000" w:firstRow="0" w:lastRow="0" w:firstColumn="1" w:lastColumn="0" w:oddVBand="0" w:evenVBand="0" w:oddHBand="0" w:evenHBand="0" w:firstRowFirstColumn="0" w:firstRowLastColumn="0" w:lastRowFirstColumn="0" w:lastRowLastColumn="0"/>
            <w:tcW w:w="0" w:type="auto"/>
            <w:vMerge/>
            <w:hideMark/>
          </w:tcPr>
          <w:p w14:paraId="40C86E3D" w14:textId="77777777" w:rsidR="00681A65" w:rsidRPr="00D719AB" w:rsidRDefault="00681A65" w:rsidP="00025A68">
            <w:pPr>
              <w:spacing w:after="160" w:line="259" w:lineRule="auto"/>
              <w:jc w:val="both"/>
              <w:rPr>
                <w:rFonts w:ascii="Calibri" w:hAnsi="Calibri" w:cs="Calibri"/>
                <w:lang w:eastAsia="en-GB"/>
              </w:rPr>
            </w:pPr>
          </w:p>
        </w:tc>
        <w:tc>
          <w:tcPr>
            <w:tcW w:w="1328" w:type="dxa"/>
            <w:vMerge/>
            <w:hideMark/>
          </w:tcPr>
          <w:p w14:paraId="6439F2B9"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p>
        </w:tc>
        <w:tc>
          <w:tcPr>
            <w:tcW w:w="1153" w:type="dxa"/>
            <w:hideMark/>
          </w:tcPr>
          <w:p w14:paraId="1E2197DF"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19 671</w:t>
            </w:r>
          </w:p>
        </w:tc>
        <w:tc>
          <w:tcPr>
            <w:tcW w:w="1007" w:type="dxa"/>
            <w:vMerge/>
            <w:hideMark/>
          </w:tcPr>
          <w:p w14:paraId="09CC18BC"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p>
        </w:tc>
        <w:tc>
          <w:tcPr>
            <w:tcW w:w="1170" w:type="dxa"/>
            <w:hideMark/>
          </w:tcPr>
          <w:p w14:paraId="75DDAC26"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49,06</w:t>
            </w:r>
          </w:p>
        </w:tc>
        <w:tc>
          <w:tcPr>
            <w:tcW w:w="1230" w:type="dxa"/>
            <w:vMerge/>
            <w:hideMark/>
          </w:tcPr>
          <w:p w14:paraId="5422356D"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p>
        </w:tc>
      </w:tr>
      <w:tr w:rsidR="00681A65" w:rsidRPr="00D719AB" w14:paraId="6D199B83" w14:textId="77777777">
        <w:trPr>
          <w:trHeight w:val="247"/>
        </w:trPr>
        <w:tc>
          <w:tcPr>
            <w:cnfStyle w:val="001000000000" w:firstRow="0" w:lastRow="0" w:firstColumn="1" w:lastColumn="0" w:oddVBand="0" w:evenVBand="0" w:oddHBand="0" w:evenHBand="0" w:firstRowFirstColumn="0" w:firstRowLastColumn="0" w:lastRowFirstColumn="0" w:lastRowLastColumn="0"/>
            <w:tcW w:w="0" w:type="auto"/>
            <w:vMerge/>
            <w:hideMark/>
          </w:tcPr>
          <w:p w14:paraId="2360D95D" w14:textId="77777777" w:rsidR="00681A65" w:rsidRPr="00D719AB" w:rsidRDefault="00681A65" w:rsidP="00025A68">
            <w:pPr>
              <w:spacing w:after="160" w:line="259" w:lineRule="auto"/>
              <w:jc w:val="both"/>
              <w:rPr>
                <w:rFonts w:ascii="Calibri" w:hAnsi="Calibri" w:cs="Calibri"/>
                <w:lang w:eastAsia="en-GB"/>
              </w:rPr>
            </w:pPr>
          </w:p>
        </w:tc>
        <w:tc>
          <w:tcPr>
            <w:tcW w:w="1328" w:type="dxa"/>
            <w:vMerge/>
            <w:hideMark/>
          </w:tcPr>
          <w:p w14:paraId="557F897E"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p>
        </w:tc>
        <w:tc>
          <w:tcPr>
            <w:tcW w:w="1153" w:type="dxa"/>
            <w:hideMark/>
          </w:tcPr>
          <w:p w14:paraId="18CA9645"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19 663</w:t>
            </w:r>
          </w:p>
        </w:tc>
        <w:tc>
          <w:tcPr>
            <w:tcW w:w="1007" w:type="dxa"/>
            <w:vMerge/>
            <w:hideMark/>
          </w:tcPr>
          <w:p w14:paraId="2EF39355"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p>
        </w:tc>
        <w:tc>
          <w:tcPr>
            <w:tcW w:w="1170" w:type="dxa"/>
            <w:hideMark/>
          </w:tcPr>
          <w:p w14:paraId="5167FB8B"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49,20</w:t>
            </w:r>
          </w:p>
        </w:tc>
        <w:tc>
          <w:tcPr>
            <w:tcW w:w="1230" w:type="dxa"/>
            <w:vMerge/>
            <w:hideMark/>
          </w:tcPr>
          <w:p w14:paraId="1D29F145"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p>
        </w:tc>
      </w:tr>
      <w:tr w:rsidR="00681A65" w:rsidRPr="00D719AB" w14:paraId="0F937346" w14:textId="77777777">
        <w:trPr>
          <w:cnfStyle w:val="000000100000" w:firstRow="0" w:lastRow="0" w:firstColumn="0" w:lastColumn="0" w:oddVBand="0" w:evenVBand="0" w:oddHBand="1" w:evenHBand="0" w:firstRowFirstColumn="0" w:firstRowLastColumn="0" w:lastRowFirstColumn="0" w:lastRowLastColumn="0"/>
          <w:trHeight w:val="245"/>
        </w:trPr>
        <w:tc>
          <w:tcPr>
            <w:cnfStyle w:val="001000000000" w:firstRow="0" w:lastRow="0" w:firstColumn="1" w:lastColumn="0" w:oddVBand="0" w:evenVBand="0" w:oddHBand="0" w:evenHBand="0" w:firstRowFirstColumn="0" w:firstRowLastColumn="0" w:lastRowFirstColumn="0" w:lastRowLastColumn="0"/>
            <w:tcW w:w="1997" w:type="dxa"/>
            <w:hideMark/>
          </w:tcPr>
          <w:p w14:paraId="0A6FDA51"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60-64 </w:t>
            </w:r>
          </w:p>
        </w:tc>
        <w:tc>
          <w:tcPr>
            <w:tcW w:w="1328" w:type="dxa"/>
            <w:hideMark/>
          </w:tcPr>
          <w:p w14:paraId="0017144B"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40 346</w:t>
            </w:r>
          </w:p>
        </w:tc>
        <w:tc>
          <w:tcPr>
            <w:tcW w:w="1153" w:type="dxa"/>
            <w:hideMark/>
          </w:tcPr>
          <w:p w14:paraId="107243EF"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19 551</w:t>
            </w:r>
          </w:p>
        </w:tc>
        <w:tc>
          <w:tcPr>
            <w:tcW w:w="1007" w:type="dxa"/>
            <w:hideMark/>
          </w:tcPr>
          <w:p w14:paraId="0AA4F4A1"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20 795</w:t>
            </w:r>
          </w:p>
        </w:tc>
        <w:tc>
          <w:tcPr>
            <w:tcW w:w="1170" w:type="dxa"/>
            <w:hideMark/>
          </w:tcPr>
          <w:p w14:paraId="75498C96"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48,46</w:t>
            </w:r>
          </w:p>
        </w:tc>
        <w:tc>
          <w:tcPr>
            <w:tcW w:w="1230" w:type="dxa"/>
            <w:hideMark/>
          </w:tcPr>
          <w:p w14:paraId="21A344CF"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51,54</w:t>
            </w:r>
          </w:p>
        </w:tc>
      </w:tr>
      <w:tr w:rsidR="00681A65" w:rsidRPr="00D719AB" w14:paraId="61A5DF61" w14:textId="77777777">
        <w:trPr>
          <w:trHeight w:val="243"/>
        </w:trPr>
        <w:tc>
          <w:tcPr>
            <w:cnfStyle w:val="001000000000" w:firstRow="0" w:lastRow="0" w:firstColumn="1" w:lastColumn="0" w:oddVBand="0" w:evenVBand="0" w:oddHBand="0" w:evenHBand="0" w:firstRowFirstColumn="0" w:firstRowLastColumn="0" w:lastRowFirstColumn="0" w:lastRowLastColumn="0"/>
            <w:tcW w:w="1997" w:type="dxa"/>
            <w:vMerge w:val="restart"/>
            <w:hideMark/>
          </w:tcPr>
          <w:p w14:paraId="26B9EF24"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65-69 </w:t>
            </w:r>
          </w:p>
          <w:p w14:paraId="46180016"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70-74 </w:t>
            </w:r>
          </w:p>
          <w:p w14:paraId="21C814D3"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75 and more</w:t>
            </w:r>
          </w:p>
        </w:tc>
        <w:tc>
          <w:tcPr>
            <w:tcW w:w="1328" w:type="dxa"/>
            <w:vMerge w:val="restart"/>
            <w:hideMark/>
          </w:tcPr>
          <w:p w14:paraId="13D3AB6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37 231</w:t>
            </w:r>
          </w:p>
          <w:p w14:paraId="3A639CEF"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30 120</w:t>
            </w:r>
          </w:p>
          <w:p w14:paraId="1A8842BC"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37 657</w:t>
            </w:r>
          </w:p>
        </w:tc>
        <w:tc>
          <w:tcPr>
            <w:tcW w:w="1153" w:type="dxa"/>
            <w:hideMark/>
          </w:tcPr>
          <w:p w14:paraId="7874EBD4"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17 833</w:t>
            </w:r>
          </w:p>
        </w:tc>
        <w:tc>
          <w:tcPr>
            <w:tcW w:w="1007" w:type="dxa"/>
            <w:vMerge w:val="restart"/>
            <w:hideMark/>
          </w:tcPr>
          <w:p w14:paraId="3888136F"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19 398</w:t>
            </w:r>
          </w:p>
          <w:p w14:paraId="575E670F"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16 639</w:t>
            </w:r>
          </w:p>
          <w:p w14:paraId="5BA48D34"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22 947</w:t>
            </w:r>
          </w:p>
        </w:tc>
        <w:tc>
          <w:tcPr>
            <w:tcW w:w="1170" w:type="dxa"/>
            <w:hideMark/>
          </w:tcPr>
          <w:p w14:paraId="52C9ED2A"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47,90</w:t>
            </w:r>
          </w:p>
        </w:tc>
        <w:tc>
          <w:tcPr>
            <w:tcW w:w="1230" w:type="dxa"/>
            <w:vMerge w:val="restart"/>
            <w:hideMark/>
          </w:tcPr>
          <w:p w14:paraId="279C45F7"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52,10</w:t>
            </w:r>
          </w:p>
          <w:p w14:paraId="3134E92D"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55,24</w:t>
            </w:r>
          </w:p>
          <w:p w14:paraId="55E23205"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60,94</w:t>
            </w:r>
          </w:p>
        </w:tc>
      </w:tr>
      <w:tr w:rsidR="00681A65" w:rsidRPr="00D719AB" w14:paraId="3C91FFBC" w14:textId="77777777">
        <w:trPr>
          <w:cnfStyle w:val="000000100000" w:firstRow="0" w:lastRow="0" w:firstColumn="0" w:lastColumn="0" w:oddVBand="0" w:evenVBand="0" w:oddHBand="1" w:evenHBand="0" w:firstRowFirstColumn="0" w:firstRowLastColumn="0" w:lastRowFirstColumn="0" w:lastRowLastColumn="0"/>
          <w:trHeight w:val="245"/>
        </w:trPr>
        <w:tc>
          <w:tcPr>
            <w:cnfStyle w:val="001000000000" w:firstRow="0" w:lastRow="0" w:firstColumn="1" w:lastColumn="0" w:oddVBand="0" w:evenVBand="0" w:oddHBand="0" w:evenHBand="0" w:firstRowFirstColumn="0" w:firstRowLastColumn="0" w:lastRowFirstColumn="0" w:lastRowLastColumn="0"/>
            <w:tcW w:w="0" w:type="auto"/>
            <w:vMerge/>
            <w:hideMark/>
          </w:tcPr>
          <w:p w14:paraId="337765DB" w14:textId="77777777" w:rsidR="00681A65" w:rsidRPr="00D719AB" w:rsidRDefault="00681A65" w:rsidP="00025A68">
            <w:pPr>
              <w:spacing w:after="160" w:line="259" w:lineRule="auto"/>
              <w:jc w:val="both"/>
              <w:rPr>
                <w:rFonts w:ascii="Calibri" w:hAnsi="Calibri" w:cs="Calibri"/>
                <w:lang w:eastAsia="en-GB"/>
              </w:rPr>
            </w:pPr>
          </w:p>
        </w:tc>
        <w:tc>
          <w:tcPr>
            <w:tcW w:w="1328" w:type="dxa"/>
            <w:vMerge/>
            <w:hideMark/>
          </w:tcPr>
          <w:p w14:paraId="068B3F54"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p>
        </w:tc>
        <w:tc>
          <w:tcPr>
            <w:tcW w:w="1153" w:type="dxa"/>
            <w:hideMark/>
          </w:tcPr>
          <w:p w14:paraId="270938E8"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13 481</w:t>
            </w:r>
          </w:p>
        </w:tc>
        <w:tc>
          <w:tcPr>
            <w:tcW w:w="1007" w:type="dxa"/>
            <w:vMerge/>
            <w:hideMark/>
          </w:tcPr>
          <w:p w14:paraId="27D8E962"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p>
        </w:tc>
        <w:tc>
          <w:tcPr>
            <w:tcW w:w="1170" w:type="dxa"/>
            <w:hideMark/>
          </w:tcPr>
          <w:p w14:paraId="477E2AEB"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44,76</w:t>
            </w:r>
          </w:p>
        </w:tc>
        <w:tc>
          <w:tcPr>
            <w:tcW w:w="1230" w:type="dxa"/>
            <w:vMerge/>
            <w:hideMark/>
          </w:tcPr>
          <w:p w14:paraId="4E415CCD"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p>
        </w:tc>
      </w:tr>
      <w:tr w:rsidR="00681A65" w:rsidRPr="00D719AB" w14:paraId="698E8F81" w14:textId="77777777">
        <w:trPr>
          <w:trHeight w:val="320"/>
        </w:trPr>
        <w:tc>
          <w:tcPr>
            <w:cnfStyle w:val="001000000000" w:firstRow="0" w:lastRow="0" w:firstColumn="1" w:lastColumn="0" w:oddVBand="0" w:evenVBand="0" w:oddHBand="0" w:evenHBand="0" w:firstRowFirstColumn="0" w:firstRowLastColumn="0" w:lastRowFirstColumn="0" w:lastRowLastColumn="0"/>
            <w:tcW w:w="0" w:type="auto"/>
            <w:vMerge/>
            <w:hideMark/>
          </w:tcPr>
          <w:p w14:paraId="480CB247" w14:textId="77777777" w:rsidR="00681A65" w:rsidRPr="00D719AB" w:rsidRDefault="00681A65" w:rsidP="00025A68">
            <w:pPr>
              <w:spacing w:after="160" w:line="259" w:lineRule="auto"/>
              <w:jc w:val="both"/>
              <w:rPr>
                <w:rFonts w:ascii="Calibri" w:hAnsi="Calibri" w:cs="Calibri"/>
                <w:lang w:eastAsia="en-GB"/>
              </w:rPr>
            </w:pPr>
          </w:p>
        </w:tc>
        <w:tc>
          <w:tcPr>
            <w:tcW w:w="1328" w:type="dxa"/>
            <w:vMerge/>
            <w:hideMark/>
          </w:tcPr>
          <w:p w14:paraId="2A20259C"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p>
        </w:tc>
        <w:tc>
          <w:tcPr>
            <w:tcW w:w="1153" w:type="dxa"/>
            <w:hideMark/>
          </w:tcPr>
          <w:p w14:paraId="2E4FA704"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14 710</w:t>
            </w:r>
          </w:p>
        </w:tc>
        <w:tc>
          <w:tcPr>
            <w:tcW w:w="1007" w:type="dxa"/>
            <w:vMerge/>
            <w:hideMark/>
          </w:tcPr>
          <w:p w14:paraId="40C71A06"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p>
        </w:tc>
        <w:tc>
          <w:tcPr>
            <w:tcW w:w="1170" w:type="dxa"/>
            <w:hideMark/>
          </w:tcPr>
          <w:p w14:paraId="313E1C4A"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39,06</w:t>
            </w:r>
          </w:p>
        </w:tc>
        <w:tc>
          <w:tcPr>
            <w:tcW w:w="1230" w:type="dxa"/>
            <w:vMerge/>
            <w:hideMark/>
          </w:tcPr>
          <w:p w14:paraId="36D020FE"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p>
        </w:tc>
      </w:tr>
      <w:tr w:rsidR="00681A65" w:rsidRPr="00D719AB" w14:paraId="5F876C8F" w14:textId="77777777">
        <w:trPr>
          <w:cnfStyle w:val="000000100000" w:firstRow="0" w:lastRow="0" w:firstColumn="0" w:lastColumn="0" w:oddVBand="0" w:evenVBand="0" w:oddHBand="1" w:evenHBand="0" w:firstRowFirstColumn="0" w:firstRowLastColumn="0" w:lastRowFirstColumn="0" w:lastRowLastColumn="0"/>
          <w:trHeight w:val="314"/>
        </w:trPr>
        <w:tc>
          <w:tcPr>
            <w:cnfStyle w:val="001000000000" w:firstRow="0" w:lastRow="0" w:firstColumn="1" w:lastColumn="0" w:oddVBand="0" w:evenVBand="0" w:oddHBand="0" w:evenHBand="0" w:firstRowFirstColumn="0" w:firstRowLastColumn="0" w:lastRowFirstColumn="0" w:lastRowLastColumn="0"/>
            <w:tcW w:w="1997" w:type="dxa"/>
            <w:vMerge w:val="restart"/>
            <w:hideMark/>
          </w:tcPr>
          <w:p w14:paraId="1D2442E6"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 0-5 </w:t>
            </w:r>
          </w:p>
          <w:p w14:paraId="13272EC6"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lastRenderedPageBreak/>
              <w:t xml:space="preserve">6-14 </w:t>
            </w:r>
          </w:p>
          <w:p w14:paraId="613A24C4"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15-18 </w:t>
            </w:r>
          </w:p>
        </w:tc>
        <w:tc>
          <w:tcPr>
            <w:tcW w:w="1328" w:type="dxa"/>
            <w:vMerge w:val="restart"/>
            <w:hideMark/>
          </w:tcPr>
          <w:p w14:paraId="0EA14DF2"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lastRenderedPageBreak/>
              <w:t>42 745</w:t>
            </w:r>
          </w:p>
          <w:p w14:paraId="5D37EF1D"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lastRenderedPageBreak/>
              <w:t>69 699</w:t>
            </w:r>
          </w:p>
          <w:p w14:paraId="45DD2033"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28 861</w:t>
            </w:r>
          </w:p>
        </w:tc>
        <w:tc>
          <w:tcPr>
            <w:tcW w:w="1153" w:type="dxa"/>
            <w:hideMark/>
          </w:tcPr>
          <w:p w14:paraId="4F29173F"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lastRenderedPageBreak/>
              <w:t>22 068</w:t>
            </w:r>
          </w:p>
        </w:tc>
        <w:tc>
          <w:tcPr>
            <w:tcW w:w="1007" w:type="dxa"/>
            <w:vMerge w:val="restart"/>
            <w:hideMark/>
          </w:tcPr>
          <w:p w14:paraId="766DBA1A"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20 677</w:t>
            </w:r>
          </w:p>
          <w:p w14:paraId="6A897F10"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lastRenderedPageBreak/>
              <w:t>33 496</w:t>
            </w:r>
          </w:p>
          <w:p w14:paraId="37DC8053"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13 753</w:t>
            </w:r>
          </w:p>
        </w:tc>
        <w:tc>
          <w:tcPr>
            <w:tcW w:w="1170" w:type="dxa"/>
            <w:hideMark/>
          </w:tcPr>
          <w:p w14:paraId="2133BF21"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lastRenderedPageBreak/>
              <w:t>51,63</w:t>
            </w:r>
          </w:p>
        </w:tc>
        <w:tc>
          <w:tcPr>
            <w:tcW w:w="1230" w:type="dxa"/>
            <w:vMerge w:val="restart"/>
            <w:hideMark/>
          </w:tcPr>
          <w:p w14:paraId="593819B2"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48,37</w:t>
            </w:r>
          </w:p>
          <w:p w14:paraId="583EB128"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lastRenderedPageBreak/>
              <w:t>48,06</w:t>
            </w:r>
          </w:p>
          <w:p w14:paraId="781F3028"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47,65</w:t>
            </w:r>
          </w:p>
        </w:tc>
      </w:tr>
      <w:tr w:rsidR="00681A65" w:rsidRPr="00D719AB" w14:paraId="6A9B305D" w14:textId="77777777">
        <w:trPr>
          <w:trHeight w:val="245"/>
        </w:trPr>
        <w:tc>
          <w:tcPr>
            <w:cnfStyle w:val="001000000000" w:firstRow="0" w:lastRow="0" w:firstColumn="1" w:lastColumn="0" w:oddVBand="0" w:evenVBand="0" w:oddHBand="0" w:evenHBand="0" w:firstRowFirstColumn="0" w:firstRowLastColumn="0" w:lastRowFirstColumn="0" w:lastRowLastColumn="0"/>
            <w:tcW w:w="0" w:type="auto"/>
            <w:vMerge/>
            <w:hideMark/>
          </w:tcPr>
          <w:p w14:paraId="695C97DE" w14:textId="77777777" w:rsidR="00681A65" w:rsidRPr="00D719AB" w:rsidRDefault="00681A65" w:rsidP="00025A68">
            <w:pPr>
              <w:spacing w:after="160" w:line="259" w:lineRule="auto"/>
              <w:jc w:val="both"/>
              <w:rPr>
                <w:rFonts w:ascii="Calibri" w:hAnsi="Calibri" w:cs="Calibri"/>
                <w:lang w:eastAsia="en-GB"/>
              </w:rPr>
            </w:pPr>
          </w:p>
        </w:tc>
        <w:tc>
          <w:tcPr>
            <w:tcW w:w="1328" w:type="dxa"/>
            <w:vMerge/>
            <w:hideMark/>
          </w:tcPr>
          <w:p w14:paraId="203B0B66"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p>
        </w:tc>
        <w:tc>
          <w:tcPr>
            <w:tcW w:w="1153" w:type="dxa"/>
            <w:hideMark/>
          </w:tcPr>
          <w:p w14:paraId="1431032D"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36 203</w:t>
            </w:r>
          </w:p>
        </w:tc>
        <w:tc>
          <w:tcPr>
            <w:tcW w:w="1007" w:type="dxa"/>
            <w:vMerge/>
            <w:hideMark/>
          </w:tcPr>
          <w:p w14:paraId="375394E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p>
        </w:tc>
        <w:tc>
          <w:tcPr>
            <w:tcW w:w="1170" w:type="dxa"/>
            <w:hideMark/>
          </w:tcPr>
          <w:p w14:paraId="1C83A381"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51,94</w:t>
            </w:r>
          </w:p>
        </w:tc>
        <w:tc>
          <w:tcPr>
            <w:tcW w:w="1230" w:type="dxa"/>
            <w:vMerge/>
            <w:hideMark/>
          </w:tcPr>
          <w:p w14:paraId="012459F1"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p>
        </w:tc>
      </w:tr>
      <w:tr w:rsidR="00681A65" w:rsidRPr="00D719AB" w14:paraId="577A88EC" w14:textId="77777777">
        <w:trPr>
          <w:cnfStyle w:val="000000100000" w:firstRow="0" w:lastRow="0" w:firstColumn="0" w:lastColumn="0" w:oddVBand="0" w:evenVBand="0" w:oddHBand="1" w:evenHBand="0" w:firstRowFirstColumn="0" w:firstRowLastColumn="0" w:lastRowFirstColumn="0" w:lastRowLastColumn="0"/>
          <w:trHeight w:val="321"/>
        </w:trPr>
        <w:tc>
          <w:tcPr>
            <w:cnfStyle w:val="001000000000" w:firstRow="0" w:lastRow="0" w:firstColumn="1" w:lastColumn="0" w:oddVBand="0" w:evenVBand="0" w:oddHBand="0" w:evenHBand="0" w:firstRowFirstColumn="0" w:firstRowLastColumn="0" w:lastRowFirstColumn="0" w:lastRowLastColumn="0"/>
            <w:tcW w:w="0" w:type="auto"/>
            <w:vMerge/>
            <w:hideMark/>
          </w:tcPr>
          <w:p w14:paraId="5E9B5A5E" w14:textId="77777777" w:rsidR="00681A65" w:rsidRPr="00D719AB" w:rsidRDefault="00681A65" w:rsidP="00025A68">
            <w:pPr>
              <w:spacing w:after="160" w:line="259" w:lineRule="auto"/>
              <w:jc w:val="both"/>
              <w:rPr>
                <w:rFonts w:ascii="Calibri" w:hAnsi="Calibri" w:cs="Calibri"/>
                <w:lang w:eastAsia="en-GB"/>
              </w:rPr>
            </w:pPr>
          </w:p>
        </w:tc>
        <w:tc>
          <w:tcPr>
            <w:tcW w:w="1328" w:type="dxa"/>
            <w:vMerge/>
            <w:hideMark/>
          </w:tcPr>
          <w:p w14:paraId="08E6B3C0"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p>
        </w:tc>
        <w:tc>
          <w:tcPr>
            <w:tcW w:w="1153" w:type="dxa"/>
            <w:hideMark/>
          </w:tcPr>
          <w:p w14:paraId="158A79EF"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15 108</w:t>
            </w:r>
          </w:p>
        </w:tc>
        <w:tc>
          <w:tcPr>
            <w:tcW w:w="1007" w:type="dxa"/>
            <w:vMerge/>
            <w:hideMark/>
          </w:tcPr>
          <w:p w14:paraId="7C748D9A"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p>
        </w:tc>
        <w:tc>
          <w:tcPr>
            <w:tcW w:w="1170" w:type="dxa"/>
            <w:hideMark/>
          </w:tcPr>
          <w:p w14:paraId="1E694D99"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52,35</w:t>
            </w:r>
          </w:p>
        </w:tc>
        <w:tc>
          <w:tcPr>
            <w:tcW w:w="1230" w:type="dxa"/>
            <w:vMerge/>
            <w:hideMark/>
          </w:tcPr>
          <w:p w14:paraId="48D2BBC6"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p>
        </w:tc>
      </w:tr>
      <w:tr w:rsidR="00681A65" w:rsidRPr="00D719AB" w14:paraId="1FFD40E2" w14:textId="77777777">
        <w:trPr>
          <w:trHeight w:val="317"/>
        </w:trPr>
        <w:tc>
          <w:tcPr>
            <w:cnfStyle w:val="001000000000" w:firstRow="0" w:lastRow="0" w:firstColumn="1" w:lastColumn="0" w:oddVBand="0" w:evenVBand="0" w:oddHBand="0" w:evenHBand="0" w:firstRowFirstColumn="0" w:firstRowLastColumn="0" w:lastRowFirstColumn="0" w:lastRowLastColumn="0"/>
            <w:tcW w:w="1997" w:type="dxa"/>
            <w:hideMark/>
          </w:tcPr>
          <w:p w14:paraId="12E3B874"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0-17 </w:t>
            </w:r>
          </w:p>
        </w:tc>
        <w:tc>
          <w:tcPr>
            <w:tcW w:w="1328" w:type="dxa"/>
            <w:hideMark/>
          </w:tcPr>
          <w:p w14:paraId="4527F12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134 420</w:t>
            </w:r>
          </w:p>
        </w:tc>
        <w:tc>
          <w:tcPr>
            <w:tcW w:w="1153" w:type="dxa"/>
            <w:hideMark/>
          </w:tcPr>
          <w:p w14:paraId="285AB1FE"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69 772</w:t>
            </w:r>
          </w:p>
        </w:tc>
        <w:tc>
          <w:tcPr>
            <w:tcW w:w="1007" w:type="dxa"/>
            <w:hideMark/>
          </w:tcPr>
          <w:p w14:paraId="3A6B34CA"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64 648</w:t>
            </w:r>
          </w:p>
        </w:tc>
        <w:tc>
          <w:tcPr>
            <w:tcW w:w="1170" w:type="dxa"/>
            <w:hideMark/>
          </w:tcPr>
          <w:p w14:paraId="3DD50937"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51,91</w:t>
            </w:r>
          </w:p>
        </w:tc>
        <w:tc>
          <w:tcPr>
            <w:tcW w:w="1230" w:type="dxa"/>
            <w:hideMark/>
          </w:tcPr>
          <w:p w14:paraId="30CF690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48,09</w:t>
            </w:r>
          </w:p>
        </w:tc>
      </w:tr>
      <w:tr w:rsidR="00681A65" w:rsidRPr="00D719AB" w14:paraId="4CEDA58A" w14:textId="77777777">
        <w:trPr>
          <w:cnfStyle w:val="000000100000" w:firstRow="0" w:lastRow="0" w:firstColumn="0" w:lastColumn="0" w:oddVBand="0" w:evenVBand="0" w:oddHBand="1" w:evenHBand="0" w:firstRowFirstColumn="0" w:firstRowLastColumn="0" w:lastRowFirstColumn="0" w:lastRowLastColumn="0"/>
          <w:trHeight w:val="317"/>
        </w:trPr>
        <w:tc>
          <w:tcPr>
            <w:cnfStyle w:val="001000000000" w:firstRow="0" w:lastRow="0" w:firstColumn="1" w:lastColumn="0" w:oddVBand="0" w:evenVBand="0" w:oddHBand="0" w:evenHBand="0" w:firstRowFirstColumn="0" w:firstRowLastColumn="0" w:lastRowFirstColumn="0" w:lastRowLastColumn="0"/>
            <w:tcW w:w="1997" w:type="dxa"/>
            <w:hideMark/>
          </w:tcPr>
          <w:p w14:paraId="51AEE3EF"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18 and more</w:t>
            </w:r>
          </w:p>
        </w:tc>
        <w:tc>
          <w:tcPr>
            <w:tcW w:w="1328" w:type="dxa"/>
            <w:hideMark/>
          </w:tcPr>
          <w:p w14:paraId="3D6B2CC1"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489 213</w:t>
            </w:r>
          </w:p>
        </w:tc>
        <w:tc>
          <w:tcPr>
            <w:tcW w:w="1153" w:type="dxa"/>
            <w:hideMark/>
          </w:tcPr>
          <w:p w14:paraId="53A0B54A"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237 035</w:t>
            </w:r>
          </w:p>
        </w:tc>
        <w:tc>
          <w:tcPr>
            <w:tcW w:w="1007" w:type="dxa"/>
            <w:hideMark/>
          </w:tcPr>
          <w:p w14:paraId="5757B52B"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252 178</w:t>
            </w:r>
          </w:p>
        </w:tc>
        <w:tc>
          <w:tcPr>
            <w:tcW w:w="1170" w:type="dxa"/>
            <w:hideMark/>
          </w:tcPr>
          <w:p w14:paraId="5ACE11EE"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48,45</w:t>
            </w:r>
          </w:p>
        </w:tc>
        <w:tc>
          <w:tcPr>
            <w:tcW w:w="1230" w:type="dxa"/>
            <w:hideMark/>
          </w:tcPr>
          <w:p w14:paraId="2E92B31A"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51,55</w:t>
            </w:r>
          </w:p>
        </w:tc>
      </w:tr>
      <w:tr w:rsidR="00681A65" w:rsidRPr="00D719AB" w14:paraId="1B23C6BA" w14:textId="77777777">
        <w:trPr>
          <w:trHeight w:val="315"/>
        </w:trPr>
        <w:tc>
          <w:tcPr>
            <w:cnfStyle w:val="001000000000" w:firstRow="0" w:lastRow="0" w:firstColumn="1" w:lastColumn="0" w:oddVBand="0" w:evenVBand="0" w:oddHBand="0" w:evenHBand="0" w:firstRowFirstColumn="0" w:firstRowLastColumn="0" w:lastRowFirstColumn="0" w:lastRowLastColumn="0"/>
            <w:tcW w:w="1997" w:type="dxa"/>
            <w:hideMark/>
          </w:tcPr>
          <w:p w14:paraId="53F488B5"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0-14 </w:t>
            </w:r>
          </w:p>
          <w:p w14:paraId="672D5EF8"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15-64 </w:t>
            </w:r>
          </w:p>
          <w:p w14:paraId="52A13A6B"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65 and more</w:t>
            </w:r>
          </w:p>
        </w:tc>
        <w:tc>
          <w:tcPr>
            <w:tcW w:w="1328" w:type="dxa"/>
            <w:hideMark/>
          </w:tcPr>
          <w:p w14:paraId="0E4AEB0C"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112 444</w:t>
            </w:r>
          </w:p>
          <w:p w14:paraId="6B27EC78"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406 181</w:t>
            </w:r>
          </w:p>
          <w:p w14:paraId="75A7B1E0"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105 008</w:t>
            </w:r>
          </w:p>
        </w:tc>
        <w:tc>
          <w:tcPr>
            <w:tcW w:w="1153" w:type="dxa"/>
            <w:hideMark/>
          </w:tcPr>
          <w:p w14:paraId="3D5FC900"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58 271</w:t>
            </w:r>
          </w:p>
        </w:tc>
        <w:tc>
          <w:tcPr>
            <w:tcW w:w="1007" w:type="dxa"/>
            <w:hideMark/>
          </w:tcPr>
          <w:p w14:paraId="1EAECAC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54 173</w:t>
            </w:r>
          </w:p>
          <w:p w14:paraId="32A55270"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203 669</w:t>
            </w:r>
          </w:p>
          <w:p w14:paraId="0B5863FD"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58 984</w:t>
            </w:r>
          </w:p>
        </w:tc>
        <w:tc>
          <w:tcPr>
            <w:tcW w:w="1170" w:type="dxa"/>
            <w:hideMark/>
          </w:tcPr>
          <w:p w14:paraId="59009775"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51,82</w:t>
            </w:r>
          </w:p>
        </w:tc>
        <w:tc>
          <w:tcPr>
            <w:tcW w:w="1230" w:type="dxa"/>
            <w:hideMark/>
          </w:tcPr>
          <w:p w14:paraId="06BF4657"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48,18</w:t>
            </w:r>
          </w:p>
          <w:p w14:paraId="72FA1B1E"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50,14</w:t>
            </w:r>
          </w:p>
          <w:p w14:paraId="7FEF51D8"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i/>
                <w:lang w:eastAsia="en-GB"/>
              </w:rPr>
              <w:t>56,17</w:t>
            </w:r>
          </w:p>
        </w:tc>
      </w:tr>
    </w:tbl>
    <w:p w14:paraId="468B9FC4" w14:textId="77777777" w:rsidR="00681A65" w:rsidRPr="00D719AB" w:rsidRDefault="00681A65" w:rsidP="00025A68">
      <w:pPr>
        <w:jc w:val="both"/>
        <w:rPr>
          <w:rFonts w:ascii="Calibri" w:hAnsi="Calibri" w:cs="Calibri"/>
          <w:lang w:val="hr-BA" w:eastAsia="en-GB"/>
        </w:rPr>
      </w:pPr>
      <w:r w:rsidRPr="00D719AB">
        <w:rPr>
          <w:rFonts w:ascii="Calibri" w:hAnsi="Calibri" w:cs="Calibri"/>
          <w:lang w:val="hr-BA" w:eastAsia="en-GB"/>
        </w:rPr>
        <w:t>Sorce: Monstat</w:t>
      </w:r>
      <w:r w:rsidRPr="00D719AB">
        <w:rPr>
          <w:rFonts w:ascii="Calibri" w:hAnsi="Calibri" w:cs="Calibri"/>
          <w:vertAlign w:val="superscript"/>
          <w:lang w:val="hr-BA" w:eastAsia="en-GB"/>
        </w:rPr>
        <w:footnoteReference w:id="5"/>
      </w:r>
      <w:r w:rsidRPr="00D719AB">
        <w:rPr>
          <w:rFonts w:ascii="Calibri" w:hAnsi="Calibri" w:cs="Calibri"/>
          <w:lang w:val="hr-BA" w:eastAsia="en-GB"/>
        </w:rPr>
        <w:t xml:space="preserve"> </w:t>
      </w:r>
    </w:p>
    <w:p w14:paraId="757D0601" w14:textId="77777777" w:rsidR="00681A65" w:rsidRPr="00D719AB" w:rsidRDefault="00681A65" w:rsidP="00025A68">
      <w:pPr>
        <w:jc w:val="both"/>
        <w:rPr>
          <w:rFonts w:ascii="Calibri" w:hAnsi="Calibri" w:cs="Calibri"/>
          <w:lang w:eastAsia="en-GB"/>
        </w:rPr>
      </w:pPr>
      <w:r w:rsidRPr="00D719AB">
        <w:rPr>
          <w:rFonts w:ascii="Calibri" w:hAnsi="Calibri" w:cs="Calibri"/>
          <w:lang w:eastAsia="en-GB"/>
        </w:rPr>
        <w:t xml:space="preserve">Montenegro’s Northern Region contains a greater concentration of coniferous high forests with denser growing stock. Accordingly, these municipalities are home to </w:t>
      </w:r>
      <w:proofErr w:type="gramStart"/>
      <w:r w:rsidRPr="00D719AB">
        <w:rPr>
          <w:rFonts w:ascii="Calibri" w:hAnsi="Calibri" w:cs="Calibri"/>
          <w:lang w:eastAsia="en-GB"/>
        </w:rPr>
        <w:t>the majority of</w:t>
      </w:r>
      <w:proofErr w:type="gramEnd"/>
      <w:r w:rsidRPr="00D719AB">
        <w:rPr>
          <w:rFonts w:ascii="Calibri" w:hAnsi="Calibri" w:cs="Calibri"/>
          <w:lang w:eastAsia="en-GB"/>
        </w:rPr>
        <w:t xml:space="preserve"> forestry and wood-processing firms. The Central and Coastal Regions of the country contain more coppice forests, in part due to the natural reforestation of </w:t>
      </w:r>
      <w:proofErr w:type="gramStart"/>
      <w:r w:rsidRPr="00D719AB">
        <w:rPr>
          <w:rFonts w:ascii="Calibri" w:hAnsi="Calibri" w:cs="Calibri"/>
          <w:lang w:eastAsia="en-GB"/>
        </w:rPr>
        <w:t>formerly</w:t>
      </w:r>
      <w:proofErr w:type="gramEnd"/>
      <w:r w:rsidRPr="00D719AB">
        <w:rPr>
          <w:rFonts w:ascii="Calibri" w:hAnsi="Calibri" w:cs="Calibri"/>
          <w:lang w:eastAsia="en-GB"/>
        </w:rPr>
        <w:t xml:space="preserve"> agricultural land.</w:t>
      </w:r>
    </w:p>
    <w:p w14:paraId="585C5277" w14:textId="77777777" w:rsidR="00681A65" w:rsidRPr="00D719AB" w:rsidRDefault="00681A65" w:rsidP="00212675">
      <w:pPr>
        <w:pStyle w:val="Heading3"/>
        <w:rPr>
          <w:rFonts w:ascii="Calibri" w:hAnsi="Calibri" w:cs="Calibri"/>
          <w:b/>
          <w:bCs/>
          <w:sz w:val="22"/>
          <w:szCs w:val="22"/>
          <w:lang w:val="hr-BA" w:eastAsia="en-GB"/>
        </w:rPr>
      </w:pPr>
      <w:bookmarkStart w:id="81" w:name="_Toc215836465"/>
      <w:r w:rsidRPr="00D719AB">
        <w:rPr>
          <w:rFonts w:ascii="Calibri" w:hAnsi="Calibri" w:cs="Calibri"/>
          <w:b/>
          <w:bCs/>
          <w:sz w:val="22"/>
          <w:szCs w:val="22"/>
          <w:lang w:eastAsia="en-GB"/>
        </w:rPr>
        <w:t>4.3.2. Economy</w:t>
      </w:r>
      <w:bookmarkEnd w:id="81"/>
    </w:p>
    <w:p w14:paraId="68D4940B" w14:textId="77777777" w:rsidR="00681A65" w:rsidRPr="00D719AB" w:rsidRDefault="00681A65" w:rsidP="00025A68">
      <w:pPr>
        <w:jc w:val="both"/>
        <w:rPr>
          <w:rFonts w:ascii="Calibri" w:hAnsi="Calibri" w:cs="Calibri"/>
          <w:lang w:eastAsia="en-GB"/>
        </w:rPr>
      </w:pPr>
      <w:r w:rsidRPr="00D719AB">
        <w:rPr>
          <w:rFonts w:ascii="Calibri" w:hAnsi="Calibri" w:cs="Calibri"/>
          <w:lang w:eastAsia="en-GB"/>
        </w:rPr>
        <w:t xml:space="preserve">Montenegro’s small, open, and service-based economy is highly vulnerable to external shocks, and it relies on fiscal policy and structural reforms to maintain macroeconomic stability. Montenegro aspires to join the European Union (EU). Since starting accession negotiations in 2012, Montenegro has greatly aligned its legislation with the EU Acquis and made significant efforts to improve its living standards.  </w:t>
      </w:r>
    </w:p>
    <w:p w14:paraId="3E404AA7" w14:textId="77777777" w:rsidR="00681A65" w:rsidRPr="00D719AB" w:rsidRDefault="00681A65" w:rsidP="00025A68">
      <w:pPr>
        <w:jc w:val="both"/>
        <w:rPr>
          <w:rFonts w:ascii="Calibri" w:hAnsi="Calibri" w:cs="Calibri"/>
          <w:lang w:val="hr-BA" w:eastAsia="en-GB"/>
        </w:rPr>
      </w:pPr>
      <w:r w:rsidRPr="00D719AB">
        <w:rPr>
          <w:rFonts w:ascii="Calibri" w:hAnsi="Calibri" w:cs="Calibri"/>
          <w:lang w:val="hr-BA" w:eastAsia="en-GB"/>
        </w:rPr>
        <w:t xml:space="preserve">However, Montenegro’s growth strategy has so far been based largely on attracting a few large investment projects in transport, energy, or tourism. Construction booms fueled temporary growth spurts but were not accompanied by productivity growth and were followed by sharp downturns, leaving the economy even more vulnerable to shocks. If GDP per capita is to grow at pre-COVID average rates of 3%, incomes would not converge to average EU levels in the next 40 years. </w:t>
      </w:r>
    </w:p>
    <w:p w14:paraId="437CCEA5" w14:textId="77777777" w:rsidR="00681A65" w:rsidRPr="00D719AB" w:rsidRDefault="00681A65" w:rsidP="00025A68">
      <w:pPr>
        <w:jc w:val="both"/>
        <w:rPr>
          <w:rFonts w:ascii="Calibri" w:hAnsi="Calibri" w:cs="Calibri"/>
          <w:lang w:val="hr-BA" w:eastAsia="en-GB"/>
        </w:rPr>
      </w:pPr>
      <w:r w:rsidRPr="00D719AB">
        <w:rPr>
          <w:rFonts w:ascii="Calibri" w:hAnsi="Calibri" w:cs="Calibri"/>
          <w:lang w:val="hr-BA" w:eastAsia="en-GB"/>
        </w:rPr>
        <w:t>Montenegro is one of the most densely forested countries in Europe, with nearly 60 percent of its area covered by forests and forest land.  49.4 percent (687,061 ha) of the land area is covered with forests; forest land makes up an additional 10.1 percent (140,723 ha), as of 2022, according to the Statistical Office of Montenegro (MONSTAT).  Deciduous forests accounted for 71 percent, coniferous forests for 18 percent, and mixed forests for 11 percent of the total forest area as of 2022; dominant species include beech, spruce, fir, and black pine.</w:t>
      </w:r>
    </w:p>
    <w:p w14:paraId="261071F3" w14:textId="77777777" w:rsidR="00681A65" w:rsidRPr="00D719AB" w:rsidRDefault="00681A65" w:rsidP="00025A68">
      <w:pPr>
        <w:jc w:val="both"/>
        <w:rPr>
          <w:rFonts w:ascii="Calibri" w:hAnsi="Calibri" w:cs="Calibri"/>
          <w:lang w:val="hr-BA" w:eastAsia="en-GB"/>
        </w:rPr>
      </w:pPr>
      <w:r w:rsidRPr="00D719AB">
        <w:rPr>
          <w:rFonts w:ascii="Calibri" w:hAnsi="Calibri" w:cs="Calibri"/>
          <w:lang w:val="hr-BA" w:eastAsia="en-GB"/>
        </w:rPr>
        <w:t>The state owns just over half (52 percent) of forested land in Montenegro, while the remaining 48 percent is privately owned.  By timber volume, however, the state’s share is considerably larger: 84.5 million m3 (73 percent) of standing stock is in public forests; private forests contain just 31.7 million m3 (27 percent) of harvestable timber in accessible forests. The average volume per hectare for public forests is 228 m3, compared to 89 m3 in private forests.</w:t>
      </w:r>
    </w:p>
    <w:p w14:paraId="5FF0413B" w14:textId="77777777" w:rsidR="00681A65" w:rsidRPr="00D719AB" w:rsidRDefault="00681A65" w:rsidP="00025A68">
      <w:pPr>
        <w:jc w:val="both"/>
        <w:rPr>
          <w:rFonts w:ascii="Calibri" w:hAnsi="Calibri" w:cs="Calibri"/>
          <w:lang w:val="hr-BA" w:eastAsia="en-GB"/>
        </w:rPr>
      </w:pPr>
      <w:r w:rsidRPr="00D719AB">
        <w:rPr>
          <w:rFonts w:ascii="Calibri" w:hAnsi="Calibri" w:cs="Calibri"/>
          <w:lang w:val="hr-BA" w:eastAsia="en-GB"/>
        </w:rPr>
        <w:t xml:space="preserve">For Montenegro’s forestry sector to become more competitive, investment and policy reform are needed at multiple points along the value chain. Upstream, the implementation of sustainable forest management </w:t>
      </w:r>
      <w:r w:rsidRPr="00D719AB">
        <w:rPr>
          <w:rFonts w:ascii="Calibri" w:hAnsi="Calibri" w:cs="Calibri"/>
          <w:lang w:val="hr-BA" w:eastAsia="en-GB"/>
        </w:rPr>
        <w:lastRenderedPageBreak/>
        <w:t>(SFM) practices is critically needed: under the prior concession-based model for timber sales—abolished by recent updates to the Law on Forests—the quality of wood in broadleaf forests, primarily beech forests, declined considerably. This reduction in quality (and more recently, uncertainty of supply during the transition away from the concessionary system) has constrained the ability of wood processors and furniture makers to plan and invest for the future.</w:t>
      </w:r>
    </w:p>
    <w:p w14:paraId="1F0358FD" w14:textId="77777777" w:rsidR="00681A65" w:rsidRPr="00D719AB" w:rsidRDefault="00681A65" w:rsidP="00025A68">
      <w:pPr>
        <w:jc w:val="both"/>
        <w:rPr>
          <w:rFonts w:ascii="Calibri" w:hAnsi="Calibri" w:cs="Calibri"/>
          <w:lang w:val="hr-BA" w:eastAsia="en-GB"/>
        </w:rPr>
      </w:pPr>
      <w:r w:rsidRPr="00D719AB">
        <w:rPr>
          <w:rFonts w:ascii="Calibri" w:hAnsi="Calibri" w:cs="Calibri"/>
          <w:lang w:val="hr-BA" w:eastAsia="en-GB"/>
        </w:rPr>
        <w:t>Steadier and more sustainable production from the forest sector is possible. EBRD estimates that SFM practices have the potential to increase Montenegro’s annual allowable cut to between 1.43 to 1.85 million m3.  (In 2023, total roundwood removals amounted to just over 1.05 million m3. ). For this, however, public and private forest owners will need to develop or update forest management plans.</w:t>
      </w:r>
    </w:p>
    <w:p w14:paraId="5E79B29B" w14:textId="77777777" w:rsidR="00681A65" w:rsidRPr="00D719AB" w:rsidRDefault="00681A65" w:rsidP="00025A68">
      <w:pPr>
        <w:jc w:val="both"/>
        <w:rPr>
          <w:rFonts w:ascii="Calibri" w:hAnsi="Calibri" w:cs="Calibri"/>
          <w:lang w:val="hr-BA" w:eastAsia="en-GB"/>
        </w:rPr>
      </w:pPr>
      <w:r w:rsidRPr="00D719AB">
        <w:rPr>
          <w:rFonts w:ascii="Calibri" w:hAnsi="Calibri" w:cs="Calibri"/>
          <w:lang w:val="hr-BA" w:eastAsia="en-GB"/>
        </w:rPr>
        <w:t>Greater investment is also needed to increase value addition through wood processing and furniture manufacturing. Despite Montenegro’s long history of forestry, wood processing remains centered on the production of sawnwood (270,000 m3 production in 2023) and wood pellets (98,534 tonnes, requiring an estimated 180,000 m3 of wood inputs).</w:t>
      </w:r>
      <w:r w:rsidRPr="00D719AB">
        <w:rPr>
          <w:rFonts w:ascii="Calibri" w:hAnsi="Calibri" w:cs="Calibri"/>
          <w:lang w:val="hr-BA" w:eastAsia="en-GB"/>
        </w:rPr>
        <w:footnoteReference w:id="6"/>
      </w:r>
      <w:r w:rsidRPr="00D719AB">
        <w:rPr>
          <w:rFonts w:ascii="Calibri" w:hAnsi="Calibri" w:cs="Calibri"/>
          <w:lang w:val="hr-BA" w:eastAsia="en-GB"/>
        </w:rPr>
        <w:t xml:space="preserve"> Production of wood-based board and panels, as well as modern furniture and paper products is minimal. The country’s wood-processing industry, focused on exports is dominated by a few players: there are only three sawmills with an annual capacity greater than 30,000 m3 in Montenegro.</w:t>
      </w:r>
      <w:r w:rsidRPr="00D719AB">
        <w:rPr>
          <w:rFonts w:ascii="Calibri" w:hAnsi="Calibri" w:cs="Calibri"/>
          <w:lang w:val="hr-BA" w:eastAsia="en-GB"/>
        </w:rPr>
        <w:footnoteReference w:id="7"/>
      </w:r>
      <w:r w:rsidRPr="00D719AB">
        <w:rPr>
          <w:rFonts w:ascii="Calibri" w:hAnsi="Calibri" w:cs="Calibri"/>
          <w:lang w:val="hr-BA" w:eastAsia="en-GB"/>
        </w:rPr>
        <w:t xml:space="preserve">  </w:t>
      </w:r>
    </w:p>
    <w:p w14:paraId="7DC5D632" w14:textId="77777777" w:rsidR="00681A65" w:rsidRPr="00D719AB" w:rsidRDefault="00681A65" w:rsidP="00025A68">
      <w:pPr>
        <w:jc w:val="both"/>
        <w:rPr>
          <w:rFonts w:ascii="Calibri" w:hAnsi="Calibri" w:cs="Calibri"/>
          <w:lang w:val="hr-BA" w:eastAsia="en-GB"/>
        </w:rPr>
      </w:pPr>
      <w:r w:rsidRPr="00D719AB">
        <w:rPr>
          <w:rFonts w:ascii="Calibri" w:hAnsi="Calibri" w:cs="Calibri"/>
          <w:lang w:val="hr-BA" w:eastAsia="en-GB"/>
        </w:rPr>
        <w:t>Small family-owned mills with capacities between 1,000 to 5,000 m3 are also active but have historically operated as consortia to gain access to raw materials via forest concessions. These firms are generally too small to compete effectively in international sawnwood markets, where scale is important.</w:t>
      </w:r>
      <w:r w:rsidRPr="00D719AB">
        <w:rPr>
          <w:rFonts w:ascii="Calibri" w:hAnsi="Calibri" w:cs="Calibri"/>
          <w:lang w:val="hr-BA" w:eastAsia="en-GB"/>
        </w:rPr>
        <w:footnoteReference w:id="8"/>
      </w:r>
      <w:r w:rsidRPr="00D719AB">
        <w:rPr>
          <w:rFonts w:ascii="Calibri" w:hAnsi="Calibri" w:cs="Calibri"/>
          <w:lang w:val="hr-BA" w:eastAsia="en-GB"/>
        </w:rPr>
        <w:t xml:space="preserve"> A certain level of scale is necessary for competitiveness in the majority of the major segments involved in wood processing, suggesting a need for either consolidation or specialization (or both). This is the case among Montenegrin firms across the sector, many of which have only one or two formal employees (Table 1). </w:t>
      </w:r>
    </w:p>
    <w:p w14:paraId="29B73FF7" w14:textId="77777777" w:rsidR="00681A65" w:rsidRPr="00D719AB" w:rsidRDefault="00681A65" w:rsidP="00025A68">
      <w:pPr>
        <w:jc w:val="both"/>
        <w:rPr>
          <w:rFonts w:ascii="Calibri" w:hAnsi="Calibri" w:cs="Calibri"/>
          <w:i/>
          <w:iCs/>
          <w:lang w:eastAsia="en-GB"/>
        </w:rPr>
      </w:pPr>
    </w:p>
    <w:p w14:paraId="761DADAF" w14:textId="77777777" w:rsidR="00F76AE0" w:rsidRPr="00D719AB" w:rsidRDefault="00F76AE0" w:rsidP="00F76AE0">
      <w:pPr>
        <w:pStyle w:val="Caption"/>
        <w:keepNext/>
        <w:rPr>
          <w:rFonts w:ascii="Calibri" w:hAnsi="Calibri" w:cs="Calibri"/>
          <w:b/>
          <w:bCs/>
          <w:i w:val="0"/>
          <w:iCs w:val="0"/>
          <w:sz w:val="22"/>
          <w:szCs w:val="22"/>
        </w:rPr>
      </w:pPr>
      <w:bookmarkStart w:id="82" w:name="_Toc212411342"/>
      <w:r w:rsidRPr="00D719AB">
        <w:rPr>
          <w:rFonts w:ascii="Calibri" w:hAnsi="Calibri" w:cs="Calibri"/>
          <w:b/>
          <w:bCs/>
          <w:i w:val="0"/>
          <w:iCs w:val="0"/>
          <w:sz w:val="22"/>
          <w:szCs w:val="22"/>
        </w:rPr>
        <w:t xml:space="preserve">Table </w:t>
      </w:r>
      <w:r w:rsidRPr="00D719AB">
        <w:rPr>
          <w:rFonts w:ascii="Calibri" w:hAnsi="Calibri" w:cs="Calibri"/>
          <w:b/>
          <w:bCs/>
          <w:i w:val="0"/>
          <w:iCs w:val="0"/>
          <w:sz w:val="22"/>
          <w:szCs w:val="22"/>
        </w:rPr>
        <w:fldChar w:fldCharType="begin"/>
      </w:r>
      <w:r w:rsidRPr="00D719AB">
        <w:rPr>
          <w:rFonts w:ascii="Calibri" w:hAnsi="Calibri" w:cs="Calibri"/>
          <w:b/>
          <w:bCs/>
          <w:i w:val="0"/>
          <w:iCs w:val="0"/>
          <w:sz w:val="22"/>
          <w:szCs w:val="22"/>
        </w:rPr>
        <w:instrText xml:space="preserve"> SEQ Table \* ARABIC </w:instrText>
      </w:r>
      <w:r w:rsidRPr="00D719AB">
        <w:rPr>
          <w:rFonts w:ascii="Calibri" w:hAnsi="Calibri" w:cs="Calibri"/>
          <w:b/>
          <w:bCs/>
          <w:i w:val="0"/>
          <w:iCs w:val="0"/>
          <w:sz w:val="22"/>
          <w:szCs w:val="22"/>
        </w:rPr>
        <w:fldChar w:fldCharType="separate"/>
      </w:r>
      <w:r w:rsidR="00D92B3C" w:rsidRPr="00D719AB">
        <w:rPr>
          <w:rFonts w:ascii="Calibri" w:hAnsi="Calibri" w:cs="Calibri"/>
          <w:b/>
          <w:bCs/>
          <w:i w:val="0"/>
          <w:iCs w:val="0"/>
          <w:noProof/>
          <w:sz w:val="22"/>
          <w:szCs w:val="22"/>
        </w:rPr>
        <w:t>11</w:t>
      </w:r>
      <w:r w:rsidRPr="00D719AB">
        <w:rPr>
          <w:rFonts w:ascii="Calibri" w:hAnsi="Calibri" w:cs="Calibri"/>
          <w:b/>
          <w:bCs/>
          <w:i w:val="0"/>
          <w:iCs w:val="0"/>
          <w:sz w:val="22"/>
          <w:szCs w:val="22"/>
        </w:rPr>
        <w:fldChar w:fldCharType="end"/>
      </w:r>
      <w:r w:rsidRPr="00D719AB">
        <w:rPr>
          <w:rFonts w:ascii="Calibri" w:hAnsi="Calibri" w:cs="Calibri"/>
          <w:b/>
          <w:bCs/>
          <w:i w:val="0"/>
          <w:iCs w:val="0"/>
          <w:sz w:val="22"/>
          <w:szCs w:val="22"/>
        </w:rPr>
        <w:t>Structure of wood processing and Furniture industries in Montenegro,2022</w:t>
      </w:r>
      <w:bookmarkEnd w:id="82"/>
    </w:p>
    <w:tbl>
      <w:tblPr>
        <w:tblStyle w:val="ListTable4-Accent41"/>
        <w:tblW w:w="0" w:type="auto"/>
        <w:jc w:val="center"/>
        <w:tblInd w:w="0" w:type="dxa"/>
        <w:tblLook w:val="04A0" w:firstRow="1" w:lastRow="0" w:firstColumn="1" w:lastColumn="0" w:noHBand="0" w:noVBand="1"/>
      </w:tblPr>
      <w:tblGrid>
        <w:gridCol w:w="1026"/>
        <w:gridCol w:w="5012"/>
        <w:gridCol w:w="1025"/>
        <w:gridCol w:w="1104"/>
        <w:gridCol w:w="1183"/>
      </w:tblGrid>
      <w:tr w:rsidR="00681A65" w:rsidRPr="00D719AB" w14:paraId="2D2C4E86" w14:textId="77777777">
        <w:trPr>
          <w:cnfStyle w:val="100000000000" w:firstRow="1" w:lastRow="0" w:firstColumn="0" w:lastColumn="0" w:oddVBand="0" w:evenVBand="0" w:oddHBand="0" w:evenHBand="0" w:firstRowFirstColumn="0" w:firstRowLastColumn="0" w:lastRowFirstColumn="0" w:lastRowLastColumn="0"/>
          <w:trHeight w:val="269"/>
          <w:jc w:val="center"/>
        </w:trPr>
        <w:tc>
          <w:tcPr>
            <w:cnfStyle w:val="001000000000" w:firstRow="0" w:lastRow="0" w:firstColumn="1" w:lastColumn="0" w:oddVBand="0" w:evenVBand="0" w:oddHBand="0" w:evenHBand="0" w:firstRowFirstColumn="0" w:firstRowLastColumn="0" w:lastRowFirstColumn="0" w:lastRowLastColumn="0"/>
            <w:tcW w:w="1043" w:type="dxa"/>
            <w:tcBorders>
              <w:right w:val="nil"/>
            </w:tcBorders>
            <w:noWrap/>
            <w:vAlign w:val="center"/>
            <w:hideMark/>
          </w:tcPr>
          <w:p w14:paraId="6B9D134C" w14:textId="77777777" w:rsidR="00681A65" w:rsidRPr="00D719AB" w:rsidRDefault="00681A65" w:rsidP="00025A68">
            <w:pPr>
              <w:spacing w:after="160" w:line="259" w:lineRule="auto"/>
              <w:jc w:val="both"/>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Code</w:t>
            </w:r>
          </w:p>
        </w:tc>
        <w:tc>
          <w:tcPr>
            <w:tcW w:w="5111" w:type="dxa"/>
            <w:tcBorders>
              <w:left w:val="nil"/>
              <w:right w:val="nil"/>
            </w:tcBorders>
            <w:noWrap/>
            <w:vAlign w:val="center"/>
            <w:hideMark/>
          </w:tcPr>
          <w:p w14:paraId="03FA4D37" w14:textId="77777777" w:rsidR="00681A65" w:rsidRPr="00D719AB" w:rsidRDefault="00681A65" w:rsidP="00025A68">
            <w:pPr>
              <w:spacing w:after="160" w:line="259" w:lineRule="auto"/>
              <w:jc w:val="both"/>
              <w:cnfStyle w:val="100000000000" w:firstRow="1" w:lastRow="0" w:firstColumn="0" w:lastColumn="0" w:oddVBand="0" w:evenVBand="0" w:oddHBand="0"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Activity</w:t>
            </w:r>
          </w:p>
        </w:tc>
        <w:tc>
          <w:tcPr>
            <w:tcW w:w="1042" w:type="dxa"/>
            <w:tcBorders>
              <w:left w:val="nil"/>
              <w:right w:val="nil"/>
            </w:tcBorders>
            <w:noWrap/>
            <w:vAlign w:val="center"/>
            <w:hideMark/>
          </w:tcPr>
          <w:p w14:paraId="3470DB2C" w14:textId="77777777" w:rsidR="00681A65" w:rsidRPr="00D719AB" w:rsidRDefault="00681A65" w:rsidP="00025A68">
            <w:pPr>
              <w:spacing w:after="160" w:line="259" w:lineRule="auto"/>
              <w:jc w:val="both"/>
              <w:cnfStyle w:val="100000000000" w:firstRow="1" w:lastRow="0" w:firstColumn="0" w:lastColumn="0" w:oddVBand="0" w:evenVBand="0" w:oddHBand="0"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Number</w:t>
            </w:r>
          </w:p>
        </w:tc>
        <w:tc>
          <w:tcPr>
            <w:tcW w:w="1122" w:type="dxa"/>
            <w:tcBorders>
              <w:left w:val="nil"/>
              <w:right w:val="nil"/>
            </w:tcBorders>
            <w:noWrap/>
            <w:vAlign w:val="center"/>
            <w:hideMark/>
          </w:tcPr>
          <w:p w14:paraId="6894F68E" w14:textId="77777777" w:rsidR="00681A65" w:rsidRPr="00D719AB" w:rsidRDefault="00681A65" w:rsidP="00025A68">
            <w:pPr>
              <w:spacing w:after="160" w:line="259" w:lineRule="auto"/>
              <w:jc w:val="both"/>
              <w:cnfStyle w:val="100000000000" w:firstRow="1" w:lastRow="0" w:firstColumn="0" w:lastColumn="0" w:oddVBand="0" w:evenVBand="0" w:oddHBand="0"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 xml:space="preserve">Revenues (EUR </w:t>
            </w:r>
            <w:proofErr w:type="spellStart"/>
            <w:r w:rsidRPr="00D719AB">
              <w:rPr>
                <w:rFonts w:ascii="Calibri" w:eastAsiaTheme="minorHAnsi" w:hAnsi="Calibri" w:cs="Calibri"/>
                <w:sz w:val="22"/>
                <w:szCs w:val="22"/>
                <w:lang w:eastAsia="en-GB"/>
              </w:rPr>
              <w:t>ths</w:t>
            </w:r>
            <w:proofErr w:type="spellEnd"/>
            <w:r w:rsidRPr="00D719AB">
              <w:rPr>
                <w:rFonts w:ascii="Calibri" w:eastAsiaTheme="minorHAnsi" w:hAnsi="Calibri" w:cs="Calibri"/>
                <w:sz w:val="22"/>
                <w:szCs w:val="22"/>
                <w:lang w:eastAsia="en-GB"/>
              </w:rPr>
              <w:t>)</w:t>
            </w:r>
          </w:p>
        </w:tc>
        <w:tc>
          <w:tcPr>
            <w:tcW w:w="1042" w:type="dxa"/>
            <w:tcBorders>
              <w:left w:val="nil"/>
            </w:tcBorders>
            <w:noWrap/>
            <w:vAlign w:val="center"/>
            <w:hideMark/>
          </w:tcPr>
          <w:p w14:paraId="35C3A20B" w14:textId="77777777" w:rsidR="00681A65" w:rsidRPr="00D719AB" w:rsidRDefault="00681A65" w:rsidP="00025A68">
            <w:pPr>
              <w:spacing w:after="160" w:line="259" w:lineRule="auto"/>
              <w:jc w:val="both"/>
              <w:cnfStyle w:val="100000000000" w:firstRow="1" w:lastRow="0" w:firstColumn="0" w:lastColumn="0" w:oddVBand="0" w:evenVBand="0" w:oddHBand="0"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Employees</w:t>
            </w:r>
          </w:p>
        </w:tc>
      </w:tr>
      <w:tr w:rsidR="00681A65" w:rsidRPr="00D719AB" w14:paraId="391656D2" w14:textId="77777777">
        <w:trPr>
          <w:cnfStyle w:val="000000100000" w:firstRow="0" w:lastRow="0" w:firstColumn="0" w:lastColumn="0" w:oddVBand="0" w:evenVBand="0" w:oddHBand="1" w:evenHBand="0" w:firstRowFirstColumn="0" w:firstRowLastColumn="0" w:lastRowFirstColumn="0" w:lastRowLastColumn="0"/>
          <w:trHeight w:val="269"/>
          <w:jc w:val="center"/>
        </w:trPr>
        <w:tc>
          <w:tcPr>
            <w:cnfStyle w:val="001000000000" w:firstRow="0" w:lastRow="0" w:firstColumn="1" w:lastColumn="0" w:oddVBand="0" w:evenVBand="0" w:oddHBand="0" w:evenHBand="0" w:firstRowFirstColumn="0" w:firstRowLastColumn="0" w:lastRowFirstColumn="0" w:lastRowLastColumn="0"/>
            <w:tcW w:w="1043" w:type="dxa"/>
            <w:tcBorders>
              <w:top w:val="single" w:sz="4" w:space="0" w:color="60CAF3"/>
              <w:left w:val="single" w:sz="4" w:space="0" w:color="60CAF3"/>
              <w:bottom w:val="single" w:sz="4" w:space="0" w:color="60CAF3"/>
              <w:right w:val="nil"/>
            </w:tcBorders>
            <w:noWrap/>
            <w:vAlign w:val="center"/>
            <w:hideMark/>
          </w:tcPr>
          <w:p w14:paraId="17CD2BF2" w14:textId="77777777" w:rsidR="00681A65" w:rsidRPr="00D719AB" w:rsidRDefault="00681A65" w:rsidP="00025A68">
            <w:pPr>
              <w:spacing w:after="160" w:line="259" w:lineRule="auto"/>
              <w:jc w:val="both"/>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1610</w:t>
            </w:r>
          </w:p>
        </w:tc>
        <w:tc>
          <w:tcPr>
            <w:tcW w:w="5111" w:type="dxa"/>
            <w:tcBorders>
              <w:top w:val="single" w:sz="4" w:space="0" w:color="60CAF3"/>
              <w:left w:val="nil"/>
              <w:bottom w:val="single" w:sz="4" w:space="0" w:color="60CAF3"/>
              <w:right w:val="nil"/>
            </w:tcBorders>
            <w:noWrap/>
            <w:vAlign w:val="center"/>
            <w:hideMark/>
          </w:tcPr>
          <w:p w14:paraId="351B9E68"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Sawing and processing of wood</w:t>
            </w:r>
          </w:p>
        </w:tc>
        <w:tc>
          <w:tcPr>
            <w:tcW w:w="1042" w:type="dxa"/>
            <w:tcBorders>
              <w:top w:val="single" w:sz="4" w:space="0" w:color="60CAF3"/>
              <w:left w:val="nil"/>
              <w:bottom w:val="single" w:sz="4" w:space="0" w:color="60CAF3"/>
              <w:right w:val="nil"/>
            </w:tcBorders>
            <w:noWrap/>
            <w:vAlign w:val="center"/>
            <w:hideMark/>
          </w:tcPr>
          <w:p w14:paraId="7F98DE29"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234</w:t>
            </w:r>
          </w:p>
        </w:tc>
        <w:tc>
          <w:tcPr>
            <w:tcW w:w="1122" w:type="dxa"/>
            <w:tcBorders>
              <w:top w:val="single" w:sz="4" w:space="0" w:color="60CAF3"/>
              <w:left w:val="nil"/>
              <w:bottom w:val="single" w:sz="4" w:space="0" w:color="60CAF3"/>
              <w:right w:val="nil"/>
            </w:tcBorders>
            <w:noWrap/>
            <w:vAlign w:val="center"/>
            <w:hideMark/>
          </w:tcPr>
          <w:p w14:paraId="268FB7B1"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85,351</w:t>
            </w:r>
          </w:p>
        </w:tc>
        <w:tc>
          <w:tcPr>
            <w:tcW w:w="1042" w:type="dxa"/>
            <w:tcBorders>
              <w:top w:val="single" w:sz="4" w:space="0" w:color="60CAF3"/>
              <w:left w:val="nil"/>
              <w:bottom w:val="single" w:sz="4" w:space="0" w:color="60CAF3"/>
              <w:right w:val="single" w:sz="4" w:space="0" w:color="60CAF3"/>
            </w:tcBorders>
            <w:noWrap/>
            <w:vAlign w:val="center"/>
            <w:hideMark/>
          </w:tcPr>
          <w:p w14:paraId="7286D13F"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1,526</w:t>
            </w:r>
          </w:p>
        </w:tc>
      </w:tr>
      <w:tr w:rsidR="00681A65" w:rsidRPr="00D719AB" w14:paraId="0F579F53" w14:textId="77777777">
        <w:trPr>
          <w:trHeight w:val="269"/>
          <w:jc w:val="center"/>
        </w:trPr>
        <w:tc>
          <w:tcPr>
            <w:cnfStyle w:val="001000000000" w:firstRow="0" w:lastRow="0" w:firstColumn="1" w:lastColumn="0" w:oddVBand="0" w:evenVBand="0" w:oddHBand="0" w:evenHBand="0" w:firstRowFirstColumn="0" w:firstRowLastColumn="0" w:lastRowFirstColumn="0" w:lastRowLastColumn="0"/>
            <w:tcW w:w="1043" w:type="dxa"/>
            <w:tcBorders>
              <w:top w:val="single" w:sz="4" w:space="0" w:color="60CAF3"/>
              <w:left w:val="single" w:sz="4" w:space="0" w:color="60CAF3"/>
              <w:bottom w:val="single" w:sz="4" w:space="0" w:color="60CAF3"/>
              <w:right w:val="nil"/>
            </w:tcBorders>
            <w:noWrap/>
            <w:vAlign w:val="center"/>
            <w:hideMark/>
          </w:tcPr>
          <w:p w14:paraId="290D96B9" w14:textId="77777777" w:rsidR="00681A65" w:rsidRPr="00D719AB" w:rsidRDefault="00681A65" w:rsidP="00025A68">
            <w:pPr>
              <w:spacing w:after="160" w:line="259" w:lineRule="auto"/>
              <w:jc w:val="both"/>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1621</w:t>
            </w:r>
          </w:p>
        </w:tc>
        <w:tc>
          <w:tcPr>
            <w:tcW w:w="5111" w:type="dxa"/>
            <w:tcBorders>
              <w:top w:val="single" w:sz="4" w:space="0" w:color="60CAF3"/>
              <w:left w:val="nil"/>
              <w:bottom w:val="single" w:sz="4" w:space="0" w:color="60CAF3"/>
              <w:right w:val="nil"/>
            </w:tcBorders>
            <w:noWrap/>
            <w:vAlign w:val="center"/>
            <w:hideMark/>
          </w:tcPr>
          <w:p w14:paraId="095C0848"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Manufacture of veneer and wood panels</w:t>
            </w:r>
          </w:p>
        </w:tc>
        <w:tc>
          <w:tcPr>
            <w:tcW w:w="1042" w:type="dxa"/>
            <w:tcBorders>
              <w:top w:val="single" w:sz="4" w:space="0" w:color="60CAF3"/>
              <w:left w:val="nil"/>
              <w:bottom w:val="single" w:sz="4" w:space="0" w:color="60CAF3"/>
              <w:right w:val="nil"/>
            </w:tcBorders>
            <w:noWrap/>
            <w:vAlign w:val="center"/>
            <w:hideMark/>
          </w:tcPr>
          <w:p w14:paraId="2AB67A2A"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1</w:t>
            </w:r>
          </w:p>
        </w:tc>
        <w:tc>
          <w:tcPr>
            <w:tcW w:w="1122" w:type="dxa"/>
            <w:tcBorders>
              <w:top w:val="single" w:sz="4" w:space="0" w:color="60CAF3"/>
              <w:left w:val="nil"/>
              <w:bottom w:val="single" w:sz="4" w:space="0" w:color="60CAF3"/>
              <w:right w:val="nil"/>
            </w:tcBorders>
            <w:noWrap/>
            <w:vAlign w:val="center"/>
            <w:hideMark/>
          </w:tcPr>
          <w:p w14:paraId="35796617"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0</w:t>
            </w:r>
          </w:p>
        </w:tc>
        <w:tc>
          <w:tcPr>
            <w:tcW w:w="1042" w:type="dxa"/>
            <w:tcBorders>
              <w:top w:val="single" w:sz="4" w:space="0" w:color="60CAF3"/>
              <w:left w:val="nil"/>
              <w:bottom w:val="single" w:sz="4" w:space="0" w:color="60CAF3"/>
              <w:right w:val="single" w:sz="4" w:space="0" w:color="60CAF3"/>
            </w:tcBorders>
            <w:noWrap/>
            <w:vAlign w:val="center"/>
            <w:hideMark/>
          </w:tcPr>
          <w:p w14:paraId="0D4E491D"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2</w:t>
            </w:r>
          </w:p>
        </w:tc>
      </w:tr>
      <w:tr w:rsidR="00681A65" w:rsidRPr="00D719AB" w14:paraId="603CFF0A" w14:textId="77777777">
        <w:trPr>
          <w:cnfStyle w:val="000000100000" w:firstRow="0" w:lastRow="0" w:firstColumn="0" w:lastColumn="0" w:oddVBand="0" w:evenVBand="0" w:oddHBand="1" w:evenHBand="0" w:firstRowFirstColumn="0" w:firstRowLastColumn="0" w:lastRowFirstColumn="0" w:lastRowLastColumn="0"/>
          <w:trHeight w:val="269"/>
          <w:jc w:val="center"/>
        </w:trPr>
        <w:tc>
          <w:tcPr>
            <w:cnfStyle w:val="001000000000" w:firstRow="0" w:lastRow="0" w:firstColumn="1" w:lastColumn="0" w:oddVBand="0" w:evenVBand="0" w:oddHBand="0" w:evenHBand="0" w:firstRowFirstColumn="0" w:firstRowLastColumn="0" w:lastRowFirstColumn="0" w:lastRowLastColumn="0"/>
            <w:tcW w:w="1043" w:type="dxa"/>
            <w:tcBorders>
              <w:top w:val="single" w:sz="4" w:space="0" w:color="60CAF3"/>
              <w:left w:val="single" w:sz="4" w:space="0" w:color="60CAF3"/>
              <w:bottom w:val="single" w:sz="4" w:space="0" w:color="60CAF3"/>
              <w:right w:val="nil"/>
            </w:tcBorders>
            <w:noWrap/>
            <w:vAlign w:val="center"/>
            <w:hideMark/>
          </w:tcPr>
          <w:p w14:paraId="2F87F910" w14:textId="77777777" w:rsidR="00681A65" w:rsidRPr="00D719AB" w:rsidRDefault="00681A65" w:rsidP="00025A68">
            <w:pPr>
              <w:spacing w:after="160" w:line="259" w:lineRule="auto"/>
              <w:jc w:val="both"/>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1622</w:t>
            </w:r>
          </w:p>
        </w:tc>
        <w:tc>
          <w:tcPr>
            <w:tcW w:w="5111" w:type="dxa"/>
            <w:tcBorders>
              <w:top w:val="single" w:sz="4" w:space="0" w:color="60CAF3"/>
              <w:left w:val="nil"/>
              <w:bottom w:val="single" w:sz="4" w:space="0" w:color="60CAF3"/>
              <w:right w:val="nil"/>
            </w:tcBorders>
            <w:noWrap/>
            <w:vAlign w:val="center"/>
            <w:hideMark/>
          </w:tcPr>
          <w:p w14:paraId="0E6AA059"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Manufacture of parquet</w:t>
            </w:r>
          </w:p>
        </w:tc>
        <w:tc>
          <w:tcPr>
            <w:tcW w:w="1042" w:type="dxa"/>
            <w:tcBorders>
              <w:top w:val="single" w:sz="4" w:space="0" w:color="60CAF3"/>
              <w:left w:val="nil"/>
              <w:bottom w:val="single" w:sz="4" w:space="0" w:color="60CAF3"/>
              <w:right w:val="nil"/>
            </w:tcBorders>
            <w:noWrap/>
            <w:vAlign w:val="center"/>
            <w:hideMark/>
          </w:tcPr>
          <w:p w14:paraId="2B963F64"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2</w:t>
            </w:r>
          </w:p>
        </w:tc>
        <w:tc>
          <w:tcPr>
            <w:tcW w:w="1122" w:type="dxa"/>
            <w:tcBorders>
              <w:top w:val="single" w:sz="4" w:space="0" w:color="60CAF3"/>
              <w:left w:val="nil"/>
              <w:bottom w:val="single" w:sz="4" w:space="0" w:color="60CAF3"/>
              <w:right w:val="nil"/>
            </w:tcBorders>
            <w:noWrap/>
            <w:vAlign w:val="center"/>
            <w:hideMark/>
          </w:tcPr>
          <w:p w14:paraId="3E0A96A0"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591</w:t>
            </w:r>
          </w:p>
        </w:tc>
        <w:tc>
          <w:tcPr>
            <w:tcW w:w="1042" w:type="dxa"/>
            <w:tcBorders>
              <w:top w:val="single" w:sz="4" w:space="0" w:color="60CAF3"/>
              <w:left w:val="nil"/>
              <w:bottom w:val="single" w:sz="4" w:space="0" w:color="60CAF3"/>
              <w:right w:val="single" w:sz="4" w:space="0" w:color="60CAF3"/>
            </w:tcBorders>
            <w:noWrap/>
            <w:vAlign w:val="center"/>
            <w:hideMark/>
          </w:tcPr>
          <w:p w14:paraId="374153EA"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21</w:t>
            </w:r>
          </w:p>
        </w:tc>
      </w:tr>
      <w:tr w:rsidR="00681A65" w:rsidRPr="00D719AB" w14:paraId="22F51990" w14:textId="77777777">
        <w:trPr>
          <w:trHeight w:val="269"/>
          <w:jc w:val="center"/>
        </w:trPr>
        <w:tc>
          <w:tcPr>
            <w:cnfStyle w:val="001000000000" w:firstRow="0" w:lastRow="0" w:firstColumn="1" w:lastColumn="0" w:oddVBand="0" w:evenVBand="0" w:oddHBand="0" w:evenHBand="0" w:firstRowFirstColumn="0" w:firstRowLastColumn="0" w:lastRowFirstColumn="0" w:lastRowLastColumn="0"/>
            <w:tcW w:w="1043" w:type="dxa"/>
            <w:tcBorders>
              <w:top w:val="single" w:sz="4" w:space="0" w:color="60CAF3"/>
              <w:left w:val="single" w:sz="4" w:space="0" w:color="60CAF3"/>
              <w:bottom w:val="single" w:sz="4" w:space="0" w:color="60CAF3"/>
              <w:right w:val="nil"/>
            </w:tcBorders>
            <w:noWrap/>
            <w:vAlign w:val="center"/>
            <w:hideMark/>
          </w:tcPr>
          <w:p w14:paraId="1F1103F8" w14:textId="77777777" w:rsidR="00681A65" w:rsidRPr="00D719AB" w:rsidRDefault="00681A65" w:rsidP="00025A68">
            <w:pPr>
              <w:spacing w:after="160" w:line="259" w:lineRule="auto"/>
              <w:jc w:val="both"/>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1623</w:t>
            </w:r>
          </w:p>
        </w:tc>
        <w:tc>
          <w:tcPr>
            <w:tcW w:w="5111" w:type="dxa"/>
            <w:tcBorders>
              <w:top w:val="single" w:sz="4" w:space="0" w:color="60CAF3"/>
              <w:left w:val="nil"/>
              <w:bottom w:val="single" w:sz="4" w:space="0" w:color="60CAF3"/>
              <w:right w:val="nil"/>
            </w:tcBorders>
            <w:noWrap/>
            <w:vAlign w:val="center"/>
            <w:hideMark/>
          </w:tcPr>
          <w:p w14:paraId="6AD1F2B2"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Manufacture of other builders' carpentry and joinery</w:t>
            </w:r>
          </w:p>
        </w:tc>
        <w:tc>
          <w:tcPr>
            <w:tcW w:w="1042" w:type="dxa"/>
            <w:tcBorders>
              <w:top w:val="single" w:sz="4" w:space="0" w:color="60CAF3"/>
              <w:left w:val="nil"/>
              <w:bottom w:val="single" w:sz="4" w:space="0" w:color="60CAF3"/>
              <w:right w:val="nil"/>
            </w:tcBorders>
            <w:noWrap/>
            <w:vAlign w:val="center"/>
            <w:hideMark/>
          </w:tcPr>
          <w:p w14:paraId="135879F2"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71</w:t>
            </w:r>
          </w:p>
        </w:tc>
        <w:tc>
          <w:tcPr>
            <w:tcW w:w="1122" w:type="dxa"/>
            <w:tcBorders>
              <w:top w:val="single" w:sz="4" w:space="0" w:color="60CAF3"/>
              <w:left w:val="nil"/>
              <w:bottom w:val="single" w:sz="4" w:space="0" w:color="60CAF3"/>
              <w:right w:val="nil"/>
            </w:tcBorders>
            <w:noWrap/>
            <w:vAlign w:val="center"/>
            <w:hideMark/>
          </w:tcPr>
          <w:p w14:paraId="444B0651"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36,423</w:t>
            </w:r>
          </w:p>
        </w:tc>
        <w:tc>
          <w:tcPr>
            <w:tcW w:w="1042" w:type="dxa"/>
            <w:tcBorders>
              <w:top w:val="single" w:sz="4" w:space="0" w:color="60CAF3"/>
              <w:left w:val="nil"/>
              <w:bottom w:val="single" w:sz="4" w:space="0" w:color="60CAF3"/>
              <w:right w:val="single" w:sz="4" w:space="0" w:color="60CAF3"/>
            </w:tcBorders>
            <w:noWrap/>
            <w:vAlign w:val="center"/>
            <w:hideMark/>
          </w:tcPr>
          <w:p w14:paraId="0D3E1D42"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507</w:t>
            </w:r>
          </w:p>
        </w:tc>
      </w:tr>
      <w:tr w:rsidR="00681A65" w:rsidRPr="00D719AB" w14:paraId="50F0655D" w14:textId="77777777">
        <w:trPr>
          <w:cnfStyle w:val="000000100000" w:firstRow="0" w:lastRow="0" w:firstColumn="0" w:lastColumn="0" w:oddVBand="0" w:evenVBand="0" w:oddHBand="1" w:evenHBand="0" w:firstRowFirstColumn="0" w:firstRowLastColumn="0" w:lastRowFirstColumn="0" w:lastRowLastColumn="0"/>
          <w:trHeight w:val="269"/>
          <w:jc w:val="center"/>
        </w:trPr>
        <w:tc>
          <w:tcPr>
            <w:cnfStyle w:val="001000000000" w:firstRow="0" w:lastRow="0" w:firstColumn="1" w:lastColumn="0" w:oddVBand="0" w:evenVBand="0" w:oddHBand="0" w:evenHBand="0" w:firstRowFirstColumn="0" w:firstRowLastColumn="0" w:lastRowFirstColumn="0" w:lastRowLastColumn="0"/>
            <w:tcW w:w="1043" w:type="dxa"/>
            <w:tcBorders>
              <w:top w:val="single" w:sz="4" w:space="0" w:color="60CAF3"/>
              <w:left w:val="single" w:sz="4" w:space="0" w:color="60CAF3"/>
              <w:bottom w:val="single" w:sz="4" w:space="0" w:color="60CAF3"/>
              <w:right w:val="nil"/>
            </w:tcBorders>
            <w:noWrap/>
            <w:vAlign w:val="center"/>
            <w:hideMark/>
          </w:tcPr>
          <w:p w14:paraId="2FE25FB6" w14:textId="77777777" w:rsidR="00681A65" w:rsidRPr="00D719AB" w:rsidRDefault="00681A65" w:rsidP="00025A68">
            <w:pPr>
              <w:spacing w:after="160" w:line="259" w:lineRule="auto"/>
              <w:jc w:val="both"/>
              <w:rPr>
                <w:rFonts w:ascii="Calibri" w:eastAsiaTheme="minorHAnsi" w:hAnsi="Calibri" w:cs="Calibri"/>
                <w:sz w:val="22"/>
                <w:szCs w:val="22"/>
                <w:lang w:eastAsia="en-GB"/>
              </w:rPr>
            </w:pPr>
            <w:r w:rsidRPr="00D719AB">
              <w:rPr>
                <w:rFonts w:ascii="Calibri" w:eastAsiaTheme="minorHAnsi" w:hAnsi="Calibri" w:cs="Calibri"/>
                <w:sz w:val="22"/>
                <w:szCs w:val="22"/>
                <w:lang w:eastAsia="en-GB"/>
              </w:rPr>
              <w:lastRenderedPageBreak/>
              <w:t>1624</w:t>
            </w:r>
          </w:p>
        </w:tc>
        <w:tc>
          <w:tcPr>
            <w:tcW w:w="5111" w:type="dxa"/>
            <w:tcBorders>
              <w:top w:val="single" w:sz="4" w:space="0" w:color="60CAF3"/>
              <w:left w:val="nil"/>
              <w:bottom w:val="single" w:sz="4" w:space="0" w:color="60CAF3"/>
              <w:right w:val="nil"/>
            </w:tcBorders>
            <w:noWrap/>
            <w:vAlign w:val="center"/>
            <w:hideMark/>
          </w:tcPr>
          <w:p w14:paraId="1A7E9E03"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Manufacture of wooden packaging</w:t>
            </w:r>
          </w:p>
        </w:tc>
        <w:tc>
          <w:tcPr>
            <w:tcW w:w="1042" w:type="dxa"/>
            <w:tcBorders>
              <w:top w:val="single" w:sz="4" w:space="0" w:color="60CAF3"/>
              <w:left w:val="nil"/>
              <w:bottom w:val="single" w:sz="4" w:space="0" w:color="60CAF3"/>
              <w:right w:val="nil"/>
            </w:tcBorders>
            <w:noWrap/>
            <w:vAlign w:val="center"/>
            <w:hideMark/>
          </w:tcPr>
          <w:p w14:paraId="0680AB37"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1</w:t>
            </w:r>
          </w:p>
        </w:tc>
        <w:tc>
          <w:tcPr>
            <w:tcW w:w="1122" w:type="dxa"/>
            <w:tcBorders>
              <w:top w:val="single" w:sz="4" w:space="0" w:color="60CAF3"/>
              <w:left w:val="nil"/>
              <w:bottom w:val="single" w:sz="4" w:space="0" w:color="60CAF3"/>
              <w:right w:val="nil"/>
            </w:tcBorders>
            <w:noWrap/>
            <w:vAlign w:val="center"/>
            <w:hideMark/>
          </w:tcPr>
          <w:p w14:paraId="11351375"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0</w:t>
            </w:r>
          </w:p>
        </w:tc>
        <w:tc>
          <w:tcPr>
            <w:tcW w:w="1042" w:type="dxa"/>
            <w:tcBorders>
              <w:top w:val="single" w:sz="4" w:space="0" w:color="60CAF3"/>
              <w:left w:val="nil"/>
              <w:bottom w:val="single" w:sz="4" w:space="0" w:color="60CAF3"/>
              <w:right w:val="single" w:sz="4" w:space="0" w:color="60CAF3"/>
            </w:tcBorders>
            <w:noWrap/>
            <w:vAlign w:val="center"/>
            <w:hideMark/>
          </w:tcPr>
          <w:p w14:paraId="3C382501"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1</w:t>
            </w:r>
          </w:p>
        </w:tc>
      </w:tr>
      <w:tr w:rsidR="00681A65" w:rsidRPr="00D719AB" w14:paraId="38809DDE" w14:textId="77777777">
        <w:trPr>
          <w:trHeight w:val="269"/>
          <w:jc w:val="center"/>
        </w:trPr>
        <w:tc>
          <w:tcPr>
            <w:cnfStyle w:val="001000000000" w:firstRow="0" w:lastRow="0" w:firstColumn="1" w:lastColumn="0" w:oddVBand="0" w:evenVBand="0" w:oddHBand="0" w:evenHBand="0" w:firstRowFirstColumn="0" w:firstRowLastColumn="0" w:lastRowFirstColumn="0" w:lastRowLastColumn="0"/>
            <w:tcW w:w="1043" w:type="dxa"/>
            <w:tcBorders>
              <w:top w:val="single" w:sz="4" w:space="0" w:color="60CAF3"/>
              <w:left w:val="single" w:sz="4" w:space="0" w:color="60CAF3"/>
              <w:bottom w:val="single" w:sz="4" w:space="0" w:color="60CAF3"/>
              <w:right w:val="nil"/>
            </w:tcBorders>
            <w:noWrap/>
            <w:vAlign w:val="center"/>
            <w:hideMark/>
          </w:tcPr>
          <w:p w14:paraId="316D7DFF" w14:textId="77777777" w:rsidR="00681A65" w:rsidRPr="00D719AB" w:rsidRDefault="00681A65" w:rsidP="00025A68">
            <w:pPr>
              <w:spacing w:after="160" w:line="259" w:lineRule="auto"/>
              <w:jc w:val="both"/>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1629</w:t>
            </w:r>
          </w:p>
        </w:tc>
        <w:tc>
          <w:tcPr>
            <w:tcW w:w="5111" w:type="dxa"/>
            <w:tcBorders>
              <w:top w:val="single" w:sz="4" w:space="0" w:color="60CAF3"/>
              <w:left w:val="nil"/>
              <w:bottom w:val="single" w:sz="4" w:space="0" w:color="60CAF3"/>
              <w:right w:val="nil"/>
            </w:tcBorders>
            <w:noWrap/>
            <w:vAlign w:val="center"/>
            <w:hideMark/>
          </w:tcPr>
          <w:p w14:paraId="508777FA"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Manufacture of other products of wood, cork, straw &amp; wickerwork</w:t>
            </w:r>
          </w:p>
        </w:tc>
        <w:tc>
          <w:tcPr>
            <w:tcW w:w="1042" w:type="dxa"/>
            <w:tcBorders>
              <w:top w:val="single" w:sz="4" w:space="0" w:color="60CAF3"/>
              <w:left w:val="nil"/>
              <w:bottom w:val="single" w:sz="4" w:space="0" w:color="60CAF3"/>
              <w:right w:val="nil"/>
            </w:tcBorders>
            <w:noWrap/>
            <w:vAlign w:val="center"/>
            <w:hideMark/>
          </w:tcPr>
          <w:p w14:paraId="7812919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30</w:t>
            </w:r>
          </w:p>
        </w:tc>
        <w:tc>
          <w:tcPr>
            <w:tcW w:w="1122" w:type="dxa"/>
            <w:tcBorders>
              <w:top w:val="single" w:sz="4" w:space="0" w:color="60CAF3"/>
              <w:left w:val="nil"/>
              <w:bottom w:val="single" w:sz="4" w:space="0" w:color="60CAF3"/>
              <w:right w:val="nil"/>
            </w:tcBorders>
            <w:noWrap/>
            <w:vAlign w:val="center"/>
            <w:hideMark/>
          </w:tcPr>
          <w:p w14:paraId="7B67B9D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6,370</w:t>
            </w:r>
          </w:p>
        </w:tc>
        <w:tc>
          <w:tcPr>
            <w:tcW w:w="1042" w:type="dxa"/>
            <w:tcBorders>
              <w:top w:val="single" w:sz="4" w:space="0" w:color="60CAF3"/>
              <w:left w:val="nil"/>
              <w:bottom w:val="single" w:sz="4" w:space="0" w:color="60CAF3"/>
              <w:right w:val="single" w:sz="4" w:space="0" w:color="60CAF3"/>
            </w:tcBorders>
            <w:noWrap/>
            <w:vAlign w:val="center"/>
            <w:hideMark/>
          </w:tcPr>
          <w:p w14:paraId="5551A700"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109</w:t>
            </w:r>
          </w:p>
        </w:tc>
      </w:tr>
      <w:tr w:rsidR="00681A65" w:rsidRPr="00D719AB" w14:paraId="091464D6" w14:textId="77777777">
        <w:trPr>
          <w:cnfStyle w:val="000000100000" w:firstRow="0" w:lastRow="0" w:firstColumn="0" w:lastColumn="0" w:oddVBand="0" w:evenVBand="0" w:oddHBand="1" w:evenHBand="0" w:firstRowFirstColumn="0" w:firstRowLastColumn="0" w:lastRowFirstColumn="0" w:lastRowLastColumn="0"/>
          <w:trHeight w:val="269"/>
          <w:jc w:val="center"/>
        </w:trPr>
        <w:tc>
          <w:tcPr>
            <w:cnfStyle w:val="001000000000" w:firstRow="0" w:lastRow="0" w:firstColumn="1" w:lastColumn="0" w:oddVBand="0" w:evenVBand="0" w:oddHBand="0" w:evenHBand="0" w:firstRowFirstColumn="0" w:firstRowLastColumn="0" w:lastRowFirstColumn="0" w:lastRowLastColumn="0"/>
            <w:tcW w:w="1043" w:type="dxa"/>
            <w:tcBorders>
              <w:top w:val="single" w:sz="4" w:space="0" w:color="60CAF3"/>
              <w:left w:val="single" w:sz="4" w:space="0" w:color="60CAF3"/>
              <w:bottom w:val="single" w:sz="4" w:space="0" w:color="60CAF3"/>
              <w:right w:val="nil"/>
            </w:tcBorders>
            <w:noWrap/>
            <w:vAlign w:val="center"/>
          </w:tcPr>
          <w:p w14:paraId="39351295" w14:textId="77777777" w:rsidR="00681A65" w:rsidRPr="00D719AB" w:rsidRDefault="00681A65" w:rsidP="00025A68">
            <w:pPr>
              <w:spacing w:after="160" w:line="259" w:lineRule="auto"/>
              <w:jc w:val="both"/>
              <w:rPr>
                <w:rFonts w:ascii="Calibri" w:eastAsiaTheme="minorHAnsi" w:hAnsi="Calibri" w:cs="Calibri"/>
                <w:sz w:val="22"/>
                <w:szCs w:val="22"/>
                <w:lang w:eastAsia="en-GB"/>
              </w:rPr>
            </w:pPr>
          </w:p>
        </w:tc>
        <w:tc>
          <w:tcPr>
            <w:tcW w:w="5111" w:type="dxa"/>
            <w:tcBorders>
              <w:top w:val="single" w:sz="4" w:space="0" w:color="60CAF3"/>
              <w:left w:val="nil"/>
              <w:bottom w:val="single" w:sz="4" w:space="0" w:color="60CAF3"/>
              <w:right w:val="nil"/>
            </w:tcBorders>
            <w:noWrap/>
            <w:vAlign w:val="center"/>
            <w:hideMark/>
          </w:tcPr>
          <w:p w14:paraId="4416BC2A"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b/>
                <w:bCs/>
                <w:sz w:val="22"/>
                <w:szCs w:val="22"/>
                <w:lang w:eastAsia="en-GB"/>
              </w:rPr>
              <w:t>Subtotal – Wood Processing</w:t>
            </w:r>
          </w:p>
        </w:tc>
        <w:tc>
          <w:tcPr>
            <w:tcW w:w="1042" w:type="dxa"/>
            <w:tcBorders>
              <w:top w:val="single" w:sz="4" w:space="0" w:color="60CAF3"/>
              <w:left w:val="nil"/>
              <w:bottom w:val="single" w:sz="4" w:space="0" w:color="60CAF3"/>
              <w:right w:val="nil"/>
            </w:tcBorders>
            <w:noWrap/>
            <w:vAlign w:val="center"/>
            <w:hideMark/>
          </w:tcPr>
          <w:p w14:paraId="373D6F86"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b/>
                <w:bCs/>
                <w:sz w:val="22"/>
                <w:szCs w:val="22"/>
                <w:lang w:eastAsia="en-GB"/>
              </w:rPr>
              <w:t>339</w:t>
            </w:r>
          </w:p>
        </w:tc>
        <w:tc>
          <w:tcPr>
            <w:tcW w:w="1122" w:type="dxa"/>
            <w:tcBorders>
              <w:top w:val="single" w:sz="4" w:space="0" w:color="60CAF3"/>
              <w:left w:val="nil"/>
              <w:bottom w:val="single" w:sz="4" w:space="0" w:color="60CAF3"/>
              <w:right w:val="nil"/>
            </w:tcBorders>
            <w:noWrap/>
            <w:vAlign w:val="center"/>
            <w:hideMark/>
          </w:tcPr>
          <w:p w14:paraId="4AEC4078"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b/>
                <w:bCs/>
                <w:sz w:val="22"/>
                <w:szCs w:val="22"/>
                <w:lang w:eastAsia="en-GB"/>
              </w:rPr>
              <w:t>128,735</w:t>
            </w:r>
          </w:p>
        </w:tc>
        <w:tc>
          <w:tcPr>
            <w:tcW w:w="1042" w:type="dxa"/>
            <w:tcBorders>
              <w:top w:val="single" w:sz="4" w:space="0" w:color="60CAF3"/>
              <w:left w:val="nil"/>
              <w:bottom w:val="single" w:sz="4" w:space="0" w:color="60CAF3"/>
              <w:right w:val="single" w:sz="4" w:space="0" w:color="60CAF3"/>
            </w:tcBorders>
            <w:noWrap/>
            <w:vAlign w:val="center"/>
            <w:hideMark/>
          </w:tcPr>
          <w:p w14:paraId="64721ECC"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b/>
                <w:bCs/>
                <w:sz w:val="22"/>
                <w:szCs w:val="22"/>
                <w:lang w:eastAsia="en-GB"/>
              </w:rPr>
              <w:t>2,166</w:t>
            </w:r>
          </w:p>
        </w:tc>
      </w:tr>
      <w:tr w:rsidR="00681A65" w:rsidRPr="00D719AB" w14:paraId="745CF019" w14:textId="77777777">
        <w:trPr>
          <w:trHeight w:val="269"/>
          <w:jc w:val="center"/>
        </w:trPr>
        <w:tc>
          <w:tcPr>
            <w:cnfStyle w:val="001000000000" w:firstRow="0" w:lastRow="0" w:firstColumn="1" w:lastColumn="0" w:oddVBand="0" w:evenVBand="0" w:oddHBand="0" w:evenHBand="0" w:firstRowFirstColumn="0" w:firstRowLastColumn="0" w:lastRowFirstColumn="0" w:lastRowLastColumn="0"/>
            <w:tcW w:w="1043" w:type="dxa"/>
            <w:tcBorders>
              <w:top w:val="single" w:sz="4" w:space="0" w:color="60CAF3"/>
              <w:left w:val="single" w:sz="4" w:space="0" w:color="60CAF3"/>
              <w:bottom w:val="single" w:sz="4" w:space="0" w:color="60CAF3"/>
              <w:right w:val="nil"/>
            </w:tcBorders>
            <w:noWrap/>
            <w:vAlign w:val="center"/>
            <w:hideMark/>
          </w:tcPr>
          <w:p w14:paraId="6E6D085B" w14:textId="77777777" w:rsidR="00681A65" w:rsidRPr="00D719AB" w:rsidRDefault="00681A65" w:rsidP="00025A68">
            <w:pPr>
              <w:spacing w:after="160" w:line="259" w:lineRule="auto"/>
              <w:jc w:val="both"/>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3101</w:t>
            </w:r>
          </w:p>
        </w:tc>
        <w:tc>
          <w:tcPr>
            <w:tcW w:w="5111" w:type="dxa"/>
            <w:tcBorders>
              <w:top w:val="single" w:sz="4" w:space="0" w:color="60CAF3"/>
              <w:left w:val="nil"/>
              <w:bottom w:val="single" w:sz="4" w:space="0" w:color="60CAF3"/>
              <w:right w:val="nil"/>
            </w:tcBorders>
            <w:noWrap/>
            <w:vAlign w:val="center"/>
            <w:hideMark/>
          </w:tcPr>
          <w:p w14:paraId="67E6881D"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b/>
                <w:bCs/>
                <w:sz w:val="22"/>
                <w:szCs w:val="22"/>
                <w:lang w:eastAsia="en-GB"/>
              </w:rPr>
            </w:pPr>
            <w:r w:rsidRPr="00D719AB">
              <w:rPr>
                <w:rFonts w:ascii="Calibri" w:eastAsiaTheme="minorHAnsi" w:hAnsi="Calibri" w:cs="Calibri"/>
                <w:sz w:val="22"/>
                <w:szCs w:val="22"/>
                <w:lang w:eastAsia="en-GB"/>
              </w:rPr>
              <w:t>Manufacture of furniture for business and retail premises</w:t>
            </w:r>
          </w:p>
        </w:tc>
        <w:tc>
          <w:tcPr>
            <w:tcW w:w="1042" w:type="dxa"/>
            <w:tcBorders>
              <w:top w:val="single" w:sz="4" w:space="0" w:color="60CAF3"/>
              <w:left w:val="nil"/>
              <w:bottom w:val="single" w:sz="4" w:space="0" w:color="60CAF3"/>
              <w:right w:val="nil"/>
            </w:tcBorders>
            <w:noWrap/>
            <w:vAlign w:val="center"/>
            <w:hideMark/>
          </w:tcPr>
          <w:p w14:paraId="1200A085"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b/>
                <w:bCs/>
                <w:sz w:val="22"/>
                <w:szCs w:val="22"/>
                <w:lang w:eastAsia="en-GB"/>
              </w:rPr>
            </w:pPr>
            <w:r w:rsidRPr="00D719AB">
              <w:rPr>
                <w:rFonts w:ascii="Calibri" w:eastAsiaTheme="minorHAnsi" w:hAnsi="Calibri" w:cs="Calibri"/>
                <w:sz w:val="22"/>
                <w:szCs w:val="22"/>
                <w:lang w:eastAsia="en-GB"/>
              </w:rPr>
              <w:t>44</w:t>
            </w:r>
          </w:p>
        </w:tc>
        <w:tc>
          <w:tcPr>
            <w:tcW w:w="1122" w:type="dxa"/>
            <w:tcBorders>
              <w:top w:val="single" w:sz="4" w:space="0" w:color="60CAF3"/>
              <w:left w:val="nil"/>
              <w:bottom w:val="single" w:sz="4" w:space="0" w:color="60CAF3"/>
              <w:right w:val="nil"/>
            </w:tcBorders>
            <w:noWrap/>
            <w:vAlign w:val="center"/>
            <w:hideMark/>
          </w:tcPr>
          <w:p w14:paraId="3D1ADBF1"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b/>
                <w:bCs/>
                <w:sz w:val="22"/>
                <w:szCs w:val="22"/>
                <w:lang w:eastAsia="en-GB"/>
              </w:rPr>
            </w:pPr>
            <w:r w:rsidRPr="00D719AB">
              <w:rPr>
                <w:rFonts w:ascii="Calibri" w:eastAsiaTheme="minorHAnsi" w:hAnsi="Calibri" w:cs="Calibri"/>
                <w:sz w:val="22"/>
                <w:szCs w:val="22"/>
                <w:lang w:eastAsia="en-GB"/>
              </w:rPr>
              <w:t>17,811</w:t>
            </w:r>
          </w:p>
        </w:tc>
        <w:tc>
          <w:tcPr>
            <w:tcW w:w="1042" w:type="dxa"/>
            <w:tcBorders>
              <w:top w:val="single" w:sz="4" w:space="0" w:color="60CAF3"/>
              <w:left w:val="nil"/>
              <w:bottom w:val="single" w:sz="4" w:space="0" w:color="60CAF3"/>
              <w:right w:val="single" w:sz="4" w:space="0" w:color="60CAF3"/>
            </w:tcBorders>
            <w:noWrap/>
            <w:vAlign w:val="center"/>
            <w:hideMark/>
          </w:tcPr>
          <w:p w14:paraId="4A748D48"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b/>
                <w:bCs/>
                <w:sz w:val="22"/>
                <w:szCs w:val="22"/>
                <w:lang w:eastAsia="en-GB"/>
              </w:rPr>
            </w:pPr>
            <w:r w:rsidRPr="00D719AB">
              <w:rPr>
                <w:rFonts w:ascii="Calibri" w:eastAsiaTheme="minorHAnsi" w:hAnsi="Calibri" w:cs="Calibri"/>
                <w:sz w:val="22"/>
                <w:szCs w:val="22"/>
                <w:lang w:eastAsia="en-GB"/>
              </w:rPr>
              <w:t>251</w:t>
            </w:r>
          </w:p>
        </w:tc>
      </w:tr>
      <w:tr w:rsidR="00681A65" w:rsidRPr="00D719AB" w14:paraId="213B0BE8" w14:textId="77777777">
        <w:trPr>
          <w:cnfStyle w:val="000000100000" w:firstRow="0" w:lastRow="0" w:firstColumn="0" w:lastColumn="0" w:oddVBand="0" w:evenVBand="0" w:oddHBand="1" w:evenHBand="0" w:firstRowFirstColumn="0" w:firstRowLastColumn="0" w:lastRowFirstColumn="0" w:lastRowLastColumn="0"/>
          <w:trHeight w:val="269"/>
          <w:jc w:val="center"/>
        </w:trPr>
        <w:tc>
          <w:tcPr>
            <w:cnfStyle w:val="001000000000" w:firstRow="0" w:lastRow="0" w:firstColumn="1" w:lastColumn="0" w:oddVBand="0" w:evenVBand="0" w:oddHBand="0" w:evenHBand="0" w:firstRowFirstColumn="0" w:firstRowLastColumn="0" w:lastRowFirstColumn="0" w:lastRowLastColumn="0"/>
            <w:tcW w:w="1043" w:type="dxa"/>
            <w:tcBorders>
              <w:top w:val="single" w:sz="4" w:space="0" w:color="60CAF3"/>
              <w:left w:val="single" w:sz="4" w:space="0" w:color="60CAF3"/>
              <w:bottom w:val="single" w:sz="4" w:space="0" w:color="60CAF3"/>
              <w:right w:val="nil"/>
            </w:tcBorders>
            <w:noWrap/>
            <w:vAlign w:val="center"/>
            <w:hideMark/>
          </w:tcPr>
          <w:p w14:paraId="2C73F355" w14:textId="77777777" w:rsidR="00681A65" w:rsidRPr="00D719AB" w:rsidRDefault="00681A65" w:rsidP="00025A68">
            <w:pPr>
              <w:spacing w:after="160" w:line="259" w:lineRule="auto"/>
              <w:jc w:val="both"/>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3102</w:t>
            </w:r>
          </w:p>
        </w:tc>
        <w:tc>
          <w:tcPr>
            <w:tcW w:w="5111" w:type="dxa"/>
            <w:tcBorders>
              <w:top w:val="single" w:sz="4" w:space="0" w:color="60CAF3"/>
              <w:left w:val="nil"/>
              <w:bottom w:val="single" w:sz="4" w:space="0" w:color="60CAF3"/>
              <w:right w:val="nil"/>
            </w:tcBorders>
            <w:noWrap/>
            <w:vAlign w:val="center"/>
            <w:hideMark/>
          </w:tcPr>
          <w:p w14:paraId="774ACE48"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Manufacture of kitchen furniture</w:t>
            </w:r>
          </w:p>
        </w:tc>
        <w:tc>
          <w:tcPr>
            <w:tcW w:w="1042" w:type="dxa"/>
            <w:tcBorders>
              <w:top w:val="single" w:sz="4" w:space="0" w:color="60CAF3"/>
              <w:left w:val="nil"/>
              <w:bottom w:val="single" w:sz="4" w:space="0" w:color="60CAF3"/>
              <w:right w:val="nil"/>
            </w:tcBorders>
            <w:noWrap/>
            <w:vAlign w:val="center"/>
            <w:hideMark/>
          </w:tcPr>
          <w:p w14:paraId="0BD88829"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20</w:t>
            </w:r>
          </w:p>
        </w:tc>
        <w:tc>
          <w:tcPr>
            <w:tcW w:w="1122" w:type="dxa"/>
            <w:tcBorders>
              <w:top w:val="single" w:sz="4" w:space="0" w:color="60CAF3"/>
              <w:left w:val="nil"/>
              <w:bottom w:val="single" w:sz="4" w:space="0" w:color="60CAF3"/>
              <w:right w:val="nil"/>
            </w:tcBorders>
            <w:noWrap/>
            <w:vAlign w:val="center"/>
            <w:hideMark/>
          </w:tcPr>
          <w:p w14:paraId="0CEC44DF"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1,909</w:t>
            </w:r>
          </w:p>
        </w:tc>
        <w:tc>
          <w:tcPr>
            <w:tcW w:w="1042" w:type="dxa"/>
            <w:tcBorders>
              <w:top w:val="single" w:sz="4" w:space="0" w:color="60CAF3"/>
              <w:left w:val="nil"/>
              <w:bottom w:val="single" w:sz="4" w:space="0" w:color="60CAF3"/>
              <w:right w:val="single" w:sz="4" w:space="0" w:color="60CAF3"/>
            </w:tcBorders>
            <w:noWrap/>
            <w:vAlign w:val="center"/>
            <w:hideMark/>
          </w:tcPr>
          <w:p w14:paraId="5F1AC66C"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54</w:t>
            </w:r>
          </w:p>
        </w:tc>
      </w:tr>
      <w:tr w:rsidR="00681A65" w:rsidRPr="00D719AB" w14:paraId="6E4EFE22" w14:textId="77777777">
        <w:trPr>
          <w:trHeight w:val="269"/>
          <w:jc w:val="center"/>
        </w:trPr>
        <w:tc>
          <w:tcPr>
            <w:cnfStyle w:val="001000000000" w:firstRow="0" w:lastRow="0" w:firstColumn="1" w:lastColumn="0" w:oddVBand="0" w:evenVBand="0" w:oddHBand="0" w:evenHBand="0" w:firstRowFirstColumn="0" w:firstRowLastColumn="0" w:lastRowFirstColumn="0" w:lastRowLastColumn="0"/>
            <w:tcW w:w="1043" w:type="dxa"/>
            <w:tcBorders>
              <w:top w:val="single" w:sz="4" w:space="0" w:color="60CAF3"/>
              <w:left w:val="single" w:sz="4" w:space="0" w:color="60CAF3"/>
              <w:bottom w:val="single" w:sz="4" w:space="0" w:color="60CAF3"/>
              <w:right w:val="nil"/>
            </w:tcBorders>
            <w:noWrap/>
            <w:vAlign w:val="center"/>
            <w:hideMark/>
          </w:tcPr>
          <w:p w14:paraId="7144819E" w14:textId="77777777" w:rsidR="00681A65" w:rsidRPr="00D719AB" w:rsidRDefault="00681A65" w:rsidP="00025A68">
            <w:pPr>
              <w:spacing w:after="160" w:line="259" w:lineRule="auto"/>
              <w:jc w:val="both"/>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3103</w:t>
            </w:r>
          </w:p>
        </w:tc>
        <w:tc>
          <w:tcPr>
            <w:tcW w:w="5111" w:type="dxa"/>
            <w:tcBorders>
              <w:top w:val="single" w:sz="4" w:space="0" w:color="60CAF3"/>
              <w:left w:val="nil"/>
              <w:bottom w:val="single" w:sz="4" w:space="0" w:color="60CAF3"/>
              <w:right w:val="nil"/>
            </w:tcBorders>
            <w:noWrap/>
            <w:vAlign w:val="center"/>
            <w:hideMark/>
          </w:tcPr>
          <w:p w14:paraId="6C2D8F65"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Manufacture of mattresses</w:t>
            </w:r>
          </w:p>
        </w:tc>
        <w:tc>
          <w:tcPr>
            <w:tcW w:w="1042" w:type="dxa"/>
            <w:tcBorders>
              <w:top w:val="single" w:sz="4" w:space="0" w:color="60CAF3"/>
              <w:left w:val="nil"/>
              <w:bottom w:val="single" w:sz="4" w:space="0" w:color="60CAF3"/>
              <w:right w:val="nil"/>
            </w:tcBorders>
            <w:noWrap/>
            <w:vAlign w:val="center"/>
            <w:hideMark/>
          </w:tcPr>
          <w:p w14:paraId="2AE2FF6B"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3</w:t>
            </w:r>
          </w:p>
        </w:tc>
        <w:tc>
          <w:tcPr>
            <w:tcW w:w="1122" w:type="dxa"/>
            <w:tcBorders>
              <w:top w:val="single" w:sz="4" w:space="0" w:color="60CAF3"/>
              <w:left w:val="nil"/>
              <w:bottom w:val="single" w:sz="4" w:space="0" w:color="60CAF3"/>
              <w:right w:val="nil"/>
            </w:tcBorders>
            <w:noWrap/>
            <w:vAlign w:val="center"/>
            <w:hideMark/>
          </w:tcPr>
          <w:p w14:paraId="616D6ABC"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1,004</w:t>
            </w:r>
          </w:p>
        </w:tc>
        <w:tc>
          <w:tcPr>
            <w:tcW w:w="1042" w:type="dxa"/>
            <w:tcBorders>
              <w:top w:val="single" w:sz="4" w:space="0" w:color="60CAF3"/>
              <w:left w:val="nil"/>
              <w:bottom w:val="single" w:sz="4" w:space="0" w:color="60CAF3"/>
              <w:right w:val="single" w:sz="4" w:space="0" w:color="60CAF3"/>
            </w:tcBorders>
            <w:noWrap/>
            <w:vAlign w:val="center"/>
            <w:hideMark/>
          </w:tcPr>
          <w:p w14:paraId="3DA4975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16</w:t>
            </w:r>
          </w:p>
        </w:tc>
      </w:tr>
      <w:tr w:rsidR="00681A65" w:rsidRPr="00D719AB" w14:paraId="606044AA" w14:textId="77777777">
        <w:trPr>
          <w:cnfStyle w:val="000000100000" w:firstRow="0" w:lastRow="0" w:firstColumn="0" w:lastColumn="0" w:oddVBand="0" w:evenVBand="0" w:oddHBand="1" w:evenHBand="0" w:firstRowFirstColumn="0" w:firstRowLastColumn="0" w:lastRowFirstColumn="0" w:lastRowLastColumn="0"/>
          <w:trHeight w:val="269"/>
          <w:jc w:val="center"/>
        </w:trPr>
        <w:tc>
          <w:tcPr>
            <w:cnfStyle w:val="001000000000" w:firstRow="0" w:lastRow="0" w:firstColumn="1" w:lastColumn="0" w:oddVBand="0" w:evenVBand="0" w:oddHBand="0" w:evenHBand="0" w:firstRowFirstColumn="0" w:firstRowLastColumn="0" w:lastRowFirstColumn="0" w:lastRowLastColumn="0"/>
            <w:tcW w:w="1043" w:type="dxa"/>
            <w:tcBorders>
              <w:top w:val="single" w:sz="4" w:space="0" w:color="60CAF3"/>
              <w:left w:val="single" w:sz="4" w:space="0" w:color="60CAF3"/>
              <w:bottom w:val="single" w:sz="4" w:space="0" w:color="60CAF3"/>
              <w:right w:val="nil"/>
            </w:tcBorders>
            <w:noWrap/>
            <w:vAlign w:val="center"/>
            <w:hideMark/>
          </w:tcPr>
          <w:p w14:paraId="67783F28" w14:textId="77777777" w:rsidR="00681A65" w:rsidRPr="00D719AB" w:rsidRDefault="00681A65" w:rsidP="00025A68">
            <w:pPr>
              <w:spacing w:after="160" w:line="259" w:lineRule="auto"/>
              <w:jc w:val="both"/>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3109</w:t>
            </w:r>
          </w:p>
        </w:tc>
        <w:tc>
          <w:tcPr>
            <w:tcW w:w="5111" w:type="dxa"/>
            <w:tcBorders>
              <w:top w:val="single" w:sz="4" w:space="0" w:color="60CAF3"/>
              <w:left w:val="nil"/>
              <w:bottom w:val="single" w:sz="4" w:space="0" w:color="60CAF3"/>
              <w:right w:val="nil"/>
            </w:tcBorders>
            <w:noWrap/>
            <w:vAlign w:val="center"/>
            <w:hideMark/>
          </w:tcPr>
          <w:p w14:paraId="0B1BD573"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Manufacture of other furniture</w:t>
            </w:r>
          </w:p>
        </w:tc>
        <w:tc>
          <w:tcPr>
            <w:tcW w:w="1042" w:type="dxa"/>
            <w:tcBorders>
              <w:top w:val="single" w:sz="4" w:space="0" w:color="60CAF3"/>
              <w:left w:val="nil"/>
              <w:bottom w:val="single" w:sz="4" w:space="0" w:color="60CAF3"/>
              <w:right w:val="nil"/>
            </w:tcBorders>
            <w:noWrap/>
            <w:vAlign w:val="center"/>
            <w:hideMark/>
          </w:tcPr>
          <w:p w14:paraId="45D8502E"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82</w:t>
            </w:r>
          </w:p>
        </w:tc>
        <w:tc>
          <w:tcPr>
            <w:tcW w:w="1122" w:type="dxa"/>
            <w:tcBorders>
              <w:top w:val="single" w:sz="4" w:space="0" w:color="60CAF3"/>
              <w:left w:val="nil"/>
              <w:bottom w:val="single" w:sz="4" w:space="0" w:color="60CAF3"/>
              <w:right w:val="nil"/>
            </w:tcBorders>
            <w:noWrap/>
            <w:vAlign w:val="center"/>
            <w:hideMark/>
          </w:tcPr>
          <w:p w14:paraId="1688BF6B"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19,017</w:t>
            </w:r>
          </w:p>
        </w:tc>
        <w:tc>
          <w:tcPr>
            <w:tcW w:w="1042" w:type="dxa"/>
            <w:tcBorders>
              <w:top w:val="single" w:sz="4" w:space="0" w:color="60CAF3"/>
              <w:left w:val="nil"/>
              <w:bottom w:val="single" w:sz="4" w:space="0" w:color="60CAF3"/>
              <w:right w:val="single" w:sz="4" w:space="0" w:color="60CAF3"/>
            </w:tcBorders>
            <w:noWrap/>
            <w:vAlign w:val="center"/>
            <w:hideMark/>
          </w:tcPr>
          <w:p w14:paraId="17242305"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eastAsiaTheme="minorHAnsi" w:hAnsi="Calibri" w:cs="Calibri"/>
                <w:sz w:val="22"/>
                <w:szCs w:val="22"/>
                <w:lang w:eastAsia="en-GB"/>
              </w:rPr>
            </w:pPr>
            <w:r w:rsidRPr="00D719AB">
              <w:rPr>
                <w:rFonts w:ascii="Calibri" w:eastAsiaTheme="minorHAnsi" w:hAnsi="Calibri" w:cs="Calibri"/>
                <w:sz w:val="22"/>
                <w:szCs w:val="22"/>
                <w:lang w:eastAsia="en-GB"/>
              </w:rPr>
              <w:t>338</w:t>
            </w:r>
          </w:p>
        </w:tc>
      </w:tr>
      <w:tr w:rsidR="00681A65" w:rsidRPr="00D719AB" w14:paraId="31134FF1" w14:textId="77777777">
        <w:trPr>
          <w:trHeight w:val="269"/>
          <w:jc w:val="center"/>
        </w:trPr>
        <w:tc>
          <w:tcPr>
            <w:cnfStyle w:val="001000000000" w:firstRow="0" w:lastRow="0" w:firstColumn="1" w:lastColumn="0" w:oddVBand="0" w:evenVBand="0" w:oddHBand="0" w:evenHBand="0" w:firstRowFirstColumn="0" w:firstRowLastColumn="0" w:lastRowFirstColumn="0" w:lastRowLastColumn="0"/>
            <w:tcW w:w="1043" w:type="dxa"/>
            <w:tcBorders>
              <w:top w:val="single" w:sz="4" w:space="0" w:color="60CAF3"/>
              <w:left w:val="single" w:sz="4" w:space="0" w:color="60CAF3"/>
              <w:bottom w:val="single" w:sz="4" w:space="0" w:color="60CAF3"/>
              <w:right w:val="nil"/>
            </w:tcBorders>
            <w:noWrap/>
            <w:vAlign w:val="center"/>
          </w:tcPr>
          <w:p w14:paraId="68372365" w14:textId="77777777" w:rsidR="00681A65" w:rsidRPr="00D719AB" w:rsidRDefault="00681A65" w:rsidP="00025A68">
            <w:pPr>
              <w:spacing w:after="160" w:line="259" w:lineRule="auto"/>
              <w:jc w:val="both"/>
              <w:rPr>
                <w:rFonts w:ascii="Calibri" w:eastAsiaTheme="minorHAnsi" w:hAnsi="Calibri" w:cs="Calibri"/>
                <w:sz w:val="22"/>
                <w:szCs w:val="22"/>
                <w:lang w:eastAsia="en-GB"/>
              </w:rPr>
            </w:pPr>
          </w:p>
        </w:tc>
        <w:tc>
          <w:tcPr>
            <w:tcW w:w="5111" w:type="dxa"/>
            <w:tcBorders>
              <w:top w:val="single" w:sz="4" w:space="0" w:color="60CAF3"/>
              <w:left w:val="nil"/>
              <w:bottom w:val="single" w:sz="4" w:space="0" w:color="60CAF3"/>
              <w:right w:val="nil"/>
            </w:tcBorders>
            <w:noWrap/>
            <w:vAlign w:val="center"/>
            <w:hideMark/>
          </w:tcPr>
          <w:p w14:paraId="2655BA47"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b/>
                <w:bCs/>
                <w:sz w:val="22"/>
                <w:szCs w:val="22"/>
                <w:lang w:eastAsia="en-GB"/>
              </w:rPr>
            </w:pPr>
            <w:r w:rsidRPr="00D719AB">
              <w:rPr>
                <w:rFonts w:ascii="Calibri" w:eastAsiaTheme="minorHAnsi" w:hAnsi="Calibri" w:cs="Calibri"/>
                <w:b/>
                <w:bCs/>
                <w:sz w:val="22"/>
                <w:szCs w:val="22"/>
                <w:lang w:eastAsia="en-GB"/>
              </w:rPr>
              <w:t>Subtotal – Furniture</w:t>
            </w:r>
          </w:p>
        </w:tc>
        <w:tc>
          <w:tcPr>
            <w:tcW w:w="1042" w:type="dxa"/>
            <w:tcBorders>
              <w:top w:val="single" w:sz="4" w:space="0" w:color="60CAF3"/>
              <w:left w:val="nil"/>
              <w:bottom w:val="single" w:sz="4" w:space="0" w:color="60CAF3"/>
              <w:right w:val="nil"/>
            </w:tcBorders>
            <w:noWrap/>
            <w:vAlign w:val="center"/>
            <w:hideMark/>
          </w:tcPr>
          <w:p w14:paraId="41D7EE70"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b/>
                <w:bCs/>
                <w:sz w:val="22"/>
                <w:szCs w:val="22"/>
                <w:lang w:eastAsia="en-GB"/>
              </w:rPr>
            </w:pPr>
            <w:r w:rsidRPr="00D719AB">
              <w:rPr>
                <w:rFonts w:ascii="Calibri" w:eastAsiaTheme="minorHAnsi" w:hAnsi="Calibri" w:cs="Calibri"/>
                <w:b/>
                <w:bCs/>
                <w:sz w:val="22"/>
                <w:szCs w:val="22"/>
                <w:lang w:eastAsia="en-GB"/>
              </w:rPr>
              <w:t>149</w:t>
            </w:r>
          </w:p>
        </w:tc>
        <w:tc>
          <w:tcPr>
            <w:tcW w:w="1122" w:type="dxa"/>
            <w:tcBorders>
              <w:top w:val="single" w:sz="4" w:space="0" w:color="60CAF3"/>
              <w:left w:val="nil"/>
              <w:bottom w:val="single" w:sz="4" w:space="0" w:color="60CAF3"/>
              <w:right w:val="nil"/>
            </w:tcBorders>
            <w:noWrap/>
            <w:vAlign w:val="center"/>
            <w:hideMark/>
          </w:tcPr>
          <w:p w14:paraId="13E324D1"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b/>
                <w:bCs/>
                <w:sz w:val="22"/>
                <w:szCs w:val="22"/>
                <w:lang w:eastAsia="en-GB"/>
              </w:rPr>
            </w:pPr>
            <w:r w:rsidRPr="00D719AB">
              <w:rPr>
                <w:rFonts w:ascii="Calibri" w:eastAsiaTheme="minorHAnsi" w:hAnsi="Calibri" w:cs="Calibri"/>
                <w:b/>
                <w:bCs/>
                <w:sz w:val="22"/>
                <w:szCs w:val="22"/>
                <w:lang w:eastAsia="en-GB"/>
              </w:rPr>
              <w:t>39,741</w:t>
            </w:r>
          </w:p>
        </w:tc>
        <w:tc>
          <w:tcPr>
            <w:tcW w:w="1042" w:type="dxa"/>
            <w:tcBorders>
              <w:top w:val="single" w:sz="4" w:space="0" w:color="60CAF3"/>
              <w:left w:val="nil"/>
              <w:bottom w:val="single" w:sz="4" w:space="0" w:color="60CAF3"/>
              <w:right w:val="single" w:sz="4" w:space="0" w:color="60CAF3"/>
            </w:tcBorders>
            <w:noWrap/>
            <w:vAlign w:val="center"/>
            <w:hideMark/>
          </w:tcPr>
          <w:p w14:paraId="0C082F82"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b/>
                <w:bCs/>
                <w:sz w:val="22"/>
                <w:szCs w:val="22"/>
                <w:lang w:eastAsia="en-GB"/>
              </w:rPr>
            </w:pPr>
            <w:r w:rsidRPr="00D719AB">
              <w:rPr>
                <w:rFonts w:ascii="Calibri" w:eastAsiaTheme="minorHAnsi" w:hAnsi="Calibri" w:cs="Calibri"/>
                <w:b/>
                <w:bCs/>
                <w:sz w:val="22"/>
                <w:szCs w:val="22"/>
                <w:lang w:eastAsia="en-GB"/>
              </w:rPr>
              <w:t>659</w:t>
            </w:r>
          </w:p>
        </w:tc>
      </w:tr>
    </w:tbl>
    <w:p w14:paraId="4CEE8F7D" w14:textId="77777777" w:rsidR="00681A65" w:rsidRPr="00D719AB" w:rsidRDefault="00681A65" w:rsidP="00025A68">
      <w:pPr>
        <w:jc w:val="both"/>
        <w:rPr>
          <w:rFonts w:ascii="Calibri" w:hAnsi="Calibri" w:cs="Calibri"/>
          <w:i/>
          <w:iCs/>
          <w:lang w:eastAsia="en-GB"/>
        </w:rPr>
      </w:pPr>
      <w:r w:rsidRPr="00D719AB">
        <w:rPr>
          <w:rFonts w:ascii="Calibri" w:hAnsi="Calibri" w:cs="Calibri"/>
          <w:i/>
          <w:iCs/>
          <w:lang w:eastAsia="en-GB"/>
        </w:rPr>
        <w:t>Source: Spatial Plan of Montenegro Until 2040</w:t>
      </w:r>
    </w:p>
    <w:p w14:paraId="77039E6D" w14:textId="77777777" w:rsidR="00681A65" w:rsidRPr="00D719AB" w:rsidRDefault="00681A65" w:rsidP="00025A68">
      <w:pPr>
        <w:jc w:val="both"/>
        <w:rPr>
          <w:rFonts w:ascii="Calibri" w:hAnsi="Calibri" w:cs="Calibri"/>
          <w:lang w:val="hr-BA" w:eastAsia="en-GB"/>
        </w:rPr>
      </w:pPr>
      <w:r w:rsidRPr="00D719AB">
        <w:rPr>
          <w:rFonts w:ascii="Calibri" w:hAnsi="Calibri" w:cs="Calibri"/>
          <w:lang w:val="hr-BA" w:eastAsia="en-GB"/>
        </w:rPr>
        <w:t>Despite the relatively low quality of its output, Montenegro’s wood processing industry is export-oriented due to the country’s small domestic market. Major destinations of the country’s US$30.5 million in wood-product exports in 2023 were North Macedonia (US$ 8.1 million, or 27 percent of total), Serbia (US$7.9 million; 26 percent) and Italy (US$ 6.3 million; 21 percent) (ITC, 2024). Since 2014, the country has maintained a consistently positive balance of trade in wood products, excluding furniture. Official statistics show that 2023 revenues from the country’s sawnwood exports of 155,370 m3 were US$30.3 million, or US$195/m3; those for wood pellets—71,998 mt equivalent to about 131,000 m3—were US$17.2 million, or US$131/m3. These relatively low values are suggestive of significant foregone revenues for Montenegro’s wood processing industry due to an inability to invest in more sophisticated production technology.</w:t>
      </w:r>
    </w:p>
    <w:p w14:paraId="60E1AAA4" w14:textId="77777777" w:rsidR="00681A65" w:rsidRPr="00D719AB" w:rsidRDefault="00681A65" w:rsidP="00025A68">
      <w:pPr>
        <w:jc w:val="both"/>
        <w:rPr>
          <w:rFonts w:ascii="Calibri" w:hAnsi="Calibri" w:cs="Calibri"/>
          <w:lang w:val="hr-BA" w:eastAsia="en-GB"/>
        </w:rPr>
      </w:pPr>
    </w:p>
    <w:p w14:paraId="4C5C36E9" w14:textId="77777777" w:rsidR="00681A65" w:rsidRPr="00D719AB" w:rsidRDefault="00681A65" w:rsidP="00025A68">
      <w:pPr>
        <w:jc w:val="both"/>
        <w:rPr>
          <w:rFonts w:ascii="Calibri" w:hAnsi="Calibri" w:cs="Calibri"/>
          <w:lang w:val="hr-BA" w:eastAsia="en-GB"/>
        </w:rPr>
      </w:pPr>
      <w:r w:rsidRPr="00D719AB">
        <w:rPr>
          <w:rFonts w:ascii="Calibri" w:hAnsi="Calibri" w:cs="Calibri"/>
          <w:lang w:val="hr-BA" w:eastAsia="en-GB"/>
        </w:rPr>
        <w:t>(US$ million)</w:t>
      </w:r>
    </w:p>
    <w:p w14:paraId="08B3609D" w14:textId="77777777" w:rsidR="003D449F" w:rsidRPr="00671A33" w:rsidRDefault="00681A65" w:rsidP="003D449F">
      <w:pPr>
        <w:keepNext/>
        <w:jc w:val="both"/>
        <w:rPr>
          <w:rFonts w:ascii="Calibri" w:hAnsi="Calibri" w:cs="Calibri"/>
        </w:rPr>
      </w:pPr>
      <w:r w:rsidRPr="00D719AB">
        <w:rPr>
          <w:rFonts w:ascii="Calibri" w:hAnsi="Calibri" w:cs="Calibri"/>
          <w:noProof/>
        </w:rPr>
        <w:drawing>
          <wp:inline distT="0" distB="0" distL="0" distR="0" wp14:anchorId="5C23C68F" wp14:editId="63853350">
            <wp:extent cx="4276725" cy="2000250"/>
            <wp:effectExtent l="0" t="0" r="0" b="0"/>
            <wp:docPr id="425999240" name="Chart 425999240">
              <a:extLst xmlns:a="http://schemas.openxmlformats.org/drawingml/2006/main">
                <a:ext uri="{FF2B5EF4-FFF2-40B4-BE49-F238E27FC236}">
                  <a16:creationId xmlns:a16="http://schemas.microsoft.com/office/drawing/2014/main" id="{E855F491-84E2-9BC0-0E39-898F70702B8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648E23F3" w14:textId="77777777" w:rsidR="00681A65" w:rsidRPr="00D719AB" w:rsidRDefault="003D449F" w:rsidP="003D449F">
      <w:pPr>
        <w:pStyle w:val="Caption"/>
        <w:jc w:val="both"/>
        <w:rPr>
          <w:rFonts w:ascii="Calibri" w:hAnsi="Calibri" w:cs="Calibri"/>
          <w:b/>
          <w:bCs/>
          <w:i w:val="0"/>
          <w:iCs w:val="0"/>
          <w:sz w:val="22"/>
          <w:szCs w:val="22"/>
          <w:lang w:val="hr-BA" w:eastAsia="en-GB"/>
        </w:rPr>
      </w:pPr>
      <w:bookmarkStart w:id="83" w:name="_Toc212411365"/>
      <w:r w:rsidRPr="00D719AB">
        <w:rPr>
          <w:rFonts w:ascii="Calibri" w:hAnsi="Calibri" w:cs="Calibri"/>
          <w:b/>
          <w:bCs/>
          <w:i w:val="0"/>
          <w:iCs w:val="0"/>
          <w:sz w:val="22"/>
          <w:szCs w:val="22"/>
        </w:rPr>
        <w:t xml:space="preserve">Figure </w:t>
      </w:r>
      <w:r w:rsidRPr="00D719AB">
        <w:rPr>
          <w:rFonts w:ascii="Calibri" w:hAnsi="Calibri" w:cs="Calibri"/>
          <w:b/>
          <w:bCs/>
          <w:i w:val="0"/>
          <w:iCs w:val="0"/>
          <w:sz w:val="22"/>
          <w:szCs w:val="22"/>
        </w:rPr>
        <w:fldChar w:fldCharType="begin"/>
      </w:r>
      <w:r w:rsidRPr="00D719AB">
        <w:rPr>
          <w:rFonts w:ascii="Calibri" w:hAnsi="Calibri" w:cs="Calibri"/>
          <w:b/>
          <w:bCs/>
          <w:i w:val="0"/>
          <w:iCs w:val="0"/>
          <w:sz w:val="22"/>
          <w:szCs w:val="22"/>
        </w:rPr>
        <w:instrText xml:space="preserve"> SEQ Figure \* ARABIC </w:instrText>
      </w:r>
      <w:r w:rsidRPr="00D719AB">
        <w:rPr>
          <w:rFonts w:ascii="Calibri" w:hAnsi="Calibri" w:cs="Calibri"/>
          <w:b/>
          <w:bCs/>
          <w:i w:val="0"/>
          <w:iCs w:val="0"/>
          <w:sz w:val="22"/>
          <w:szCs w:val="22"/>
        </w:rPr>
        <w:fldChar w:fldCharType="separate"/>
      </w:r>
      <w:r w:rsidRPr="00D719AB">
        <w:rPr>
          <w:rFonts w:ascii="Calibri" w:hAnsi="Calibri" w:cs="Calibri"/>
          <w:b/>
          <w:bCs/>
          <w:i w:val="0"/>
          <w:iCs w:val="0"/>
          <w:noProof/>
          <w:sz w:val="22"/>
          <w:szCs w:val="22"/>
        </w:rPr>
        <w:t>8</w:t>
      </w:r>
      <w:r w:rsidRPr="00D719AB">
        <w:rPr>
          <w:rFonts w:ascii="Calibri" w:hAnsi="Calibri" w:cs="Calibri"/>
          <w:b/>
          <w:bCs/>
          <w:i w:val="0"/>
          <w:iCs w:val="0"/>
          <w:sz w:val="22"/>
          <w:szCs w:val="22"/>
        </w:rPr>
        <w:fldChar w:fldCharType="end"/>
      </w:r>
      <w:r w:rsidRPr="00D719AB">
        <w:rPr>
          <w:rFonts w:ascii="Calibri" w:hAnsi="Calibri" w:cs="Calibri"/>
          <w:b/>
          <w:bCs/>
          <w:i w:val="0"/>
          <w:iCs w:val="0"/>
          <w:sz w:val="22"/>
          <w:szCs w:val="22"/>
        </w:rPr>
        <w:t xml:space="preserve"> Montenegro Wood product Exports by Value 2014-2023</w:t>
      </w:r>
      <w:bookmarkEnd w:id="83"/>
    </w:p>
    <w:p w14:paraId="3C0614F8" w14:textId="77777777" w:rsidR="00681A65" w:rsidRPr="00D719AB" w:rsidRDefault="00681A65" w:rsidP="00025A68">
      <w:pPr>
        <w:jc w:val="both"/>
        <w:rPr>
          <w:rFonts w:ascii="Calibri" w:hAnsi="Calibri" w:cs="Calibri"/>
          <w:lang w:val="hr-BA" w:eastAsia="en-GB"/>
        </w:rPr>
      </w:pPr>
      <w:r w:rsidRPr="00D719AB">
        <w:rPr>
          <w:rFonts w:ascii="Calibri" w:hAnsi="Calibri" w:cs="Calibri"/>
          <w:lang w:val="hr-BA" w:eastAsia="en-GB"/>
        </w:rPr>
        <w:t>Source: ITC (2024)</w:t>
      </w:r>
    </w:p>
    <w:p w14:paraId="505F32F4" w14:textId="77777777" w:rsidR="00681A65" w:rsidRPr="00D719AB" w:rsidRDefault="00681A65" w:rsidP="00A96F70">
      <w:pPr>
        <w:numPr>
          <w:ilvl w:val="0"/>
          <w:numId w:val="133"/>
        </w:numPr>
        <w:jc w:val="both"/>
        <w:rPr>
          <w:rFonts w:ascii="Calibri" w:hAnsi="Calibri" w:cs="Calibri"/>
          <w:lang w:val="hr-BA" w:eastAsia="en-GB"/>
        </w:rPr>
      </w:pPr>
      <w:r w:rsidRPr="00D719AB">
        <w:rPr>
          <w:rFonts w:ascii="Calibri" w:hAnsi="Calibri" w:cs="Calibri"/>
          <w:lang w:val="hr-BA" w:eastAsia="en-GB"/>
        </w:rPr>
        <w:lastRenderedPageBreak/>
        <w:t>Montenegro’s producers of wood products are also disadvantaged by their inability to access higher-value markets due to increasingly stringent regulations. The prevailing EU Timber Regulation (EUTR), which focuses on the legality of timber and timber products, requires traders to keep a record of their suppliers and customers to curb illegal harvests. At the end of 2025, it will be replaced by the EU Deforestation Regulation (EUDR), which requires detailed geolocation traceability to determine where a given commodity was produced or grown, and if that process was associated with deforestation. Accordingly, it places a greater onus on importers and distributors of wood products to conduct value-chain due diligence to ensure producer compliance with forest-product legality standards. This in turn is expected to push firms in producing jurisdictions towards the adoption of SFM, certification and other measures.</w:t>
      </w:r>
    </w:p>
    <w:p w14:paraId="6F3291B4" w14:textId="77777777" w:rsidR="00681A65" w:rsidRPr="00D719AB" w:rsidRDefault="00681A65" w:rsidP="00212675">
      <w:pPr>
        <w:pStyle w:val="Heading4"/>
        <w:rPr>
          <w:rFonts w:ascii="Calibri" w:hAnsi="Calibri" w:cs="Calibri"/>
          <w:b/>
          <w:bCs/>
          <w:i w:val="0"/>
          <w:iCs w:val="0"/>
          <w:lang w:val="hr-BA" w:eastAsia="en-GB"/>
        </w:rPr>
      </w:pPr>
      <w:r w:rsidRPr="00D719AB">
        <w:rPr>
          <w:rFonts w:ascii="Calibri" w:hAnsi="Calibri" w:cs="Calibri"/>
          <w:b/>
          <w:bCs/>
          <w:i w:val="0"/>
          <w:iCs w:val="0"/>
          <w:lang w:val="hr-BA" w:eastAsia="en-GB"/>
        </w:rPr>
        <w:t>4.3.2.1. Gross domestic product (GDP)</w:t>
      </w:r>
    </w:p>
    <w:p w14:paraId="020CA925" w14:textId="77777777" w:rsidR="00681A65" w:rsidRPr="00D719AB" w:rsidRDefault="00681A65" w:rsidP="00025A68">
      <w:pPr>
        <w:jc w:val="both"/>
        <w:rPr>
          <w:rFonts w:ascii="Calibri" w:hAnsi="Calibri" w:cs="Calibri"/>
          <w:lang w:val="hr-BA" w:eastAsia="en-GB"/>
        </w:rPr>
      </w:pPr>
      <w:r w:rsidRPr="00D719AB">
        <w:rPr>
          <w:rFonts w:ascii="Calibri" w:hAnsi="Calibri" w:cs="Calibri"/>
          <w:lang w:val="hr-BA" w:eastAsia="en-GB"/>
        </w:rPr>
        <w:t>Gross domestic product (GDP) of Montenegro in 2023 was 6 964 milion EUR, while for 2022 it was 5 924 million EUR. Gross domestic product (GDP) per capita in 2023 was 10 998 EUR, while in 2022 it was 9 598 EUR.</w:t>
      </w:r>
    </w:p>
    <w:p w14:paraId="3AC1A292" w14:textId="77777777" w:rsidR="00681A65" w:rsidRPr="00D719AB" w:rsidRDefault="00681A65" w:rsidP="00025A68">
      <w:pPr>
        <w:jc w:val="both"/>
        <w:rPr>
          <w:rFonts w:ascii="Calibri" w:hAnsi="Calibri" w:cs="Calibri"/>
          <w:lang w:val="hr-BA" w:eastAsia="en-GB"/>
        </w:rPr>
      </w:pPr>
      <w:r w:rsidRPr="00D719AB">
        <w:rPr>
          <w:rFonts w:ascii="Calibri" w:hAnsi="Calibri" w:cs="Calibri"/>
          <w:lang w:val="hr-BA" w:eastAsia="en-GB"/>
        </w:rPr>
        <w:t>Real growth rate of GDP for 2023 was 6.3%.</w:t>
      </w:r>
    </w:p>
    <w:p w14:paraId="31868260" w14:textId="77777777" w:rsidR="00681A65" w:rsidRPr="00D719AB" w:rsidRDefault="00681A65" w:rsidP="00025A68">
      <w:pPr>
        <w:jc w:val="both"/>
        <w:rPr>
          <w:rFonts w:ascii="Calibri" w:hAnsi="Calibri" w:cs="Calibri"/>
          <w:lang w:val="hr-BA" w:eastAsia="en-GB"/>
        </w:rPr>
      </w:pPr>
    </w:p>
    <w:p w14:paraId="1044645C" w14:textId="77777777" w:rsidR="008426FE" w:rsidRPr="00D719AB" w:rsidRDefault="008426FE" w:rsidP="008426FE">
      <w:pPr>
        <w:pStyle w:val="Caption"/>
        <w:keepNext/>
        <w:rPr>
          <w:rFonts w:ascii="Calibri" w:hAnsi="Calibri" w:cs="Calibri"/>
          <w:b/>
          <w:bCs/>
          <w:i w:val="0"/>
          <w:iCs w:val="0"/>
          <w:sz w:val="22"/>
          <w:szCs w:val="22"/>
        </w:rPr>
      </w:pPr>
      <w:bookmarkStart w:id="84" w:name="_Toc212411343"/>
      <w:r w:rsidRPr="00D719AB">
        <w:rPr>
          <w:rFonts w:ascii="Calibri" w:hAnsi="Calibri" w:cs="Calibri"/>
          <w:b/>
          <w:bCs/>
          <w:i w:val="0"/>
          <w:iCs w:val="0"/>
          <w:sz w:val="22"/>
          <w:szCs w:val="22"/>
        </w:rPr>
        <w:t xml:space="preserve">Table </w:t>
      </w:r>
      <w:r w:rsidRPr="00D719AB">
        <w:rPr>
          <w:rFonts w:ascii="Calibri" w:hAnsi="Calibri" w:cs="Calibri"/>
          <w:b/>
          <w:bCs/>
          <w:i w:val="0"/>
          <w:iCs w:val="0"/>
          <w:sz w:val="22"/>
          <w:szCs w:val="22"/>
        </w:rPr>
        <w:fldChar w:fldCharType="begin"/>
      </w:r>
      <w:r w:rsidRPr="00D719AB">
        <w:rPr>
          <w:rFonts w:ascii="Calibri" w:hAnsi="Calibri" w:cs="Calibri"/>
          <w:b/>
          <w:bCs/>
          <w:i w:val="0"/>
          <w:iCs w:val="0"/>
          <w:sz w:val="22"/>
          <w:szCs w:val="22"/>
        </w:rPr>
        <w:instrText xml:space="preserve"> SEQ Table \* ARABIC </w:instrText>
      </w:r>
      <w:r w:rsidRPr="00D719AB">
        <w:rPr>
          <w:rFonts w:ascii="Calibri" w:hAnsi="Calibri" w:cs="Calibri"/>
          <w:b/>
          <w:bCs/>
          <w:i w:val="0"/>
          <w:iCs w:val="0"/>
          <w:sz w:val="22"/>
          <w:szCs w:val="22"/>
        </w:rPr>
        <w:fldChar w:fldCharType="separate"/>
      </w:r>
      <w:r w:rsidR="00D92B3C" w:rsidRPr="00D719AB">
        <w:rPr>
          <w:rFonts w:ascii="Calibri" w:hAnsi="Calibri" w:cs="Calibri"/>
          <w:b/>
          <w:bCs/>
          <w:i w:val="0"/>
          <w:iCs w:val="0"/>
          <w:noProof/>
          <w:sz w:val="22"/>
          <w:szCs w:val="22"/>
        </w:rPr>
        <w:t>12</w:t>
      </w:r>
      <w:r w:rsidRPr="00D719AB">
        <w:rPr>
          <w:rFonts w:ascii="Calibri" w:hAnsi="Calibri" w:cs="Calibri"/>
          <w:b/>
          <w:bCs/>
          <w:i w:val="0"/>
          <w:iCs w:val="0"/>
          <w:sz w:val="22"/>
          <w:szCs w:val="22"/>
        </w:rPr>
        <w:fldChar w:fldCharType="end"/>
      </w:r>
      <w:r w:rsidRPr="00D719AB">
        <w:rPr>
          <w:rFonts w:ascii="Calibri" w:hAnsi="Calibri" w:cs="Calibri"/>
          <w:b/>
          <w:bCs/>
          <w:i w:val="0"/>
          <w:iCs w:val="0"/>
          <w:sz w:val="22"/>
          <w:szCs w:val="22"/>
        </w:rPr>
        <w:t xml:space="preserve"> Gross domestic product</w:t>
      </w:r>
      <w:bookmarkEnd w:id="84"/>
    </w:p>
    <w:tbl>
      <w:tblPr>
        <w:tblStyle w:val="GridTable1Light-Accent1"/>
        <w:tblW w:w="9345" w:type="dxa"/>
        <w:tblLook w:val="04A0" w:firstRow="1" w:lastRow="0" w:firstColumn="1" w:lastColumn="0" w:noHBand="0" w:noVBand="1"/>
      </w:tblPr>
      <w:tblGrid>
        <w:gridCol w:w="7396"/>
        <w:gridCol w:w="1139"/>
        <w:gridCol w:w="810"/>
      </w:tblGrid>
      <w:tr w:rsidR="00681A65" w:rsidRPr="00D719AB" w14:paraId="766EBDB1" w14:textId="77777777">
        <w:trPr>
          <w:cnfStyle w:val="100000000000" w:firstRow="1" w:lastRow="0" w:firstColumn="0" w:lastColumn="0" w:oddVBand="0" w:evenVBand="0" w:oddHBand="0" w:evenHBand="0" w:firstRowFirstColumn="0" w:firstRowLastColumn="0" w:lastRowFirstColumn="0" w:lastRowLastColumn="0"/>
          <w:trHeight w:val="331"/>
        </w:trPr>
        <w:tc>
          <w:tcPr>
            <w:cnfStyle w:val="001000000000" w:firstRow="0" w:lastRow="0" w:firstColumn="1" w:lastColumn="0" w:oddVBand="0" w:evenVBand="0" w:oddHBand="0" w:evenHBand="0" w:firstRowFirstColumn="0" w:firstRowLastColumn="0" w:lastRowFirstColumn="0" w:lastRowLastColumn="0"/>
            <w:tcW w:w="7396" w:type="dxa"/>
          </w:tcPr>
          <w:p w14:paraId="2ACADBD7" w14:textId="77777777" w:rsidR="00681A65" w:rsidRPr="00D719AB" w:rsidRDefault="00681A65" w:rsidP="00025A68">
            <w:pPr>
              <w:spacing w:after="160" w:line="259" w:lineRule="auto"/>
              <w:jc w:val="both"/>
              <w:rPr>
                <w:rFonts w:ascii="Calibri" w:hAnsi="Calibri" w:cs="Calibri"/>
                <w:lang w:eastAsia="en-GB"/>
              </w:rPr>
            </w:pPr>
          </w:p>
        </w:tc>
        <w:tc>
          <w:tcPr>
            <w:tcW w:w="1139" w:type="dxa"/>
          </w:tcPr>
          <w:p w14:paraId="43608658" w14:textId="77777777" w:rsidR="00681A65" w:rsidRPr="00D719AB" w:rsidRDefault="00681A65" w:rsidP="00025A68">
            <w:pPr>
              <w:spacing w:after="160" w:line="259" w:lineRule="auto"/>
              <w:jc w:val="both"/>
              <w:cnfStyle w:val="100000000000" w:firstRow="1"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2022 </w:t>
            </w:r>
          </w:p>
        </w:tc>
        <w:tc>
          <w:tcPr>
            <w:tcW w:w="810" w:type="dxa"/>
          </w:tcPr>
          <w:p w14:paraId="690EC37F" w14:textId="77777777" w:rsidR="00681A65" w:rsidRPr="00D719AB" w:rsidRDefault="00681A65" w:rsidP="00025A68">
            <w:pPr>
              <w:spacing w:after="160" w:line="259" w:lineRule="auto"/>
              <w:jc w:val="both"/>
              <w:cnfStyle w:val="100000000000" w:firstRow="1"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2023 </w:t>
            </w:r>
          </w:p>
        </w:tc>
      </w:tr>
      <w:tr w:rsidR="00681A65" w:rsidRPr="00D719AB" w14:paraId="794152EF" w14:textId="77777777">
        <w:trPr>
          <w:trHeight w:val="526"/>
        </w:trPr>
        <w:tc>
          <w:tcPr>
            <w:cnfStyle w:val="001000000000" w:firstRow="0" w:lastRow="0" w:firstColumn="1" w:lastColumn="0" w:oddVBand="0" w:evenVBand="0" w:oddHBand="0" w:evenHBand="0" w:firstRowFirstColumn="0" w:firstRowLastColumn="0" w:lastRowFirstColumn="0" w:lastRowLastColumn="0"/>
            <w:tcW w:w="7396" w:type="dxa"/>
          </w:tcPr>
          <w:p w14:paraId="11703859"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1. Gross domestic product at current prices, mill. EUR </w:t>
            </w:r>
          </w:p>
        </w:tc>
        <w:tc>
          <w:tcPr>
            <w:tcW w:w="1139" w:type="dxa"/>
          </w:tcPr>
          <w:p w14:paraId="192E6A5A"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5 924 </w:t>
            </w:r>
          </w:p>
        </w:tc>
        <w:tc>
          <w:tcPr>
            <w:tcW w:w="810" w:type="dxa"/>
          </w:tcPr>
          <w:p w14:paraId="24B2C521"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6 964 </w:t>
            </w:r>
          </w:p>
        </w:tc>
      </w:tr>
      <w:tr w:rsidR="00681A65" w:rsidRPr="00D719AB" w14:paraId="41282ADA" w14:textId="77777777">
        <w:trPr>
          <w:trHeight w:val="455"/>
        </w:trPr>
        <w:tc>
          <w:tcPr>
            <w:cnfStyle w:val="001000000000" w:firstRow="0" w:lastRow="0" w:firstColumn="1" w:lastColumn="0" w:oddVBand="0" w:evenVBand="0" w:oddHBand="0" w:evenHBand="0" w:firstRowFirstColumn="0" w:firstRowLastColumn="0" w:lastRowFirstColumn="0" w:lastRowLastColumn="0"/>
            <w:tcW w:w="7396" w:type="dxa"/>
          </w:tcPr>
          <w:p w14:paraId="5A1793C2"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2. Population (in </w:t>
            </w:r>
            <w:proofErr w:type="spellStart"/>
            <w:r w:rsidRPr="00D719AB">
              <w:rPr>
                <w:rFonts w:ascii="Calibri" w:hAnsi="Calibri" w:cs="Calibri"/>
                <w:lang w:eastAsia="en-GB"/>
              </w:rPr>
              <w:t>thous</w:t>
            </w:r>
            <w:proofErr w:type="spellEnd"/>
            <w:r w:rsidRPr="00D719AB">
              <w:rPr>
                <w:rFonts w:ascii="Calibri" w:hAnsi="Calibri" w:cs="Calibri"/>
                <w:lang w:eastAsia="en-GB"/>
              </w:rPr>
              <w:t xml:space="preserve">.) </w:t>
            </w:r>
          </w:p>
        </w:tc>
        <w:tc>
          <w:tcPr>
            <w:tcW w:w="1139" w:type="dxa"/>
          </w:tcPr>
          <w:p w14:paraId="558C59E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617.2 </w:t>
            </w:r>
          </w:p>
        </w:tc>
        <w:tc>
          <w:tcPr>
            <w:tcW w:w="810" w:type="dxa"/>
          </w:tcPr>
          <w:p w14:paraId="046210B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633.2</w:t>
            </w:r>
          </w:p>
        </w:tc>
      </w:tr>
      <w:tr w:rsidR="00681A65" w:rsidRPr="00D719AB" w14:paraId="1B0C7349" w14:textId="77777777">
        <w:trPr>
          <w:trHeight w:val="612"/>
        </w:trPr>
        <w:tc>
          <w:tcPr>
            <w:cnfStyle w:val="001000000000" w:firstRow="0" w:lastRow="0" w:firstColumn="1" w:lastColumn="0" w:oddVBand="0" w:evenVBand="0" w:oddHBand="0" w:evenHBand="0" w:firstRowFirstColumn="0" w:firstRowLastColumn="0" w:lastRowFirstColumn="0" w:lastRowLastColumn="0"/>
            <w:tcW w:w="7396" w:type="dxa"/>
          </w:tcPr>
          <w:p w14:paraId="3D00B607"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3. Gross domestic product per capita in EUR                                                                           </w:t>
            </w:r>
          </w:p>
          <w:p w14:paraId="5F53F34C"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3 = (1/2)</w:t>
            </w:r>
            <w:r w:rsidRPr="00D719AB">
              <w:rPr>
                <w:rFonts w:ascii="Calibri" w:hAnsi="Calibri" w:cs="Calibri"/>
                <w:lang w:eastAsia="en-GB"/>
              </w:rPr>
              <w:t xml:space="preserve"> </w:t>
            </w:r>
          </w:p>
        </w:tc>
        <w:tc>
          <w:tcPr>
            <w:tcW w:w="1139" w:type="dxa"/>
          </w:tcPr>
          <w:p w14:paraId="32A992C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9 598 </w:t>
            </w:r>
          </w:p>
        </w:tc>
        <w:tc>
          <w:tcPr>
            <w:tcW w:w="810" w:type="dxa"/>
          </w:tcPr>
          <w:p w14:paraId="2E7008C0"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10 998 </w:t>
            </w:r>
          </w:p>
        </w:tc>
      </w:tr>
      <w:tr w:rsidR="00681A65" w:rsidRPr="00D719AB" w14:paraId="2238C4FB" w14:textId="77777777">
        <w:trPr>
          <w:trHeight w:val="378"/>
        </w:trPr>
        <w:tc>
          <w:tcPr>
            <w:cnfStyle w:val="001000000000" w:firstRow="0" w:lastRow="0" w:firstColumn="1" w:lastColumn="0" w:oddVBand="0" w:evenVBand="0" w:oddHBand="0" w:evenHBand="0" w:firstRowFirstColumn="0" w:firstRowLastColumn="0" w:lastRowFirstColumn="0" w:lastRowLastColumn="0"/>
            <w:tcW w:w="7396" w:type="dxa"/>
          </w:tcPr>
          <w:p w14:paraId="47AF8093"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4. Gross domestic product at constant prices (at prices of previous year), mill. EUR </w:t>
            </w:r>
          </w:p>
        </w:tc>
        <w:tc>
          <w:tcPr>
            <w:tcW w:w="1139" w:type="dxa"/>
          </w:tcPr>
          <w:p w14:paraId="32E46510"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5 273 </w:t>
            </w:r>
          </w:p>
        </w:tc>
        <w:tc>
          <w:tcPr>
            <w:tcW w:w="810" w:type="dxa"/>
          </w:tcPr>
          <w:p w14:paraId="7F05F29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6 299 </w:t>
            </w:r>
          </w:p>
        </w:tc>
      </w:tr>
      <w:tr w:rsidR="00681A65" w:rsidRPr="00D719AB" w14:paraId="5E5D704C" w14:textId="77777777">
        <w:trPr>
          <w:trHeight w:val="743"/>
        </w:trPr>
        <w:tc>
          <w:tcPr>
            <w:cnfStyle w:val="001000000000" w:firstRow="0" w:lastRow="0" w:firstColumn="1" w:lastColumn="0" w:oddVBand="0" w:evenVBand="0" w:oddHBand="0" w:evenHBand="0" w:firstRowFirstColumn="0" w:firstRowLastColumn="0" w:lastRowFirstColumn="0" w:lastRowLastColumn="0"/>
            <w:tcW w:w="7396" w:type="dxa"/>
          </w:tcPr>
          <w:p w14:paraId="76E98C26"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5. Real growth rate of GDP (%)                                                                                                 </w:t>
            </w:r>
            <w:r w:rsidRPr="00D719AB">
              <w:rPr>
                <w:rFonts w:ascii="Calibri" w:hAnsi="Calibri" w:cs="Calibri"/>
                <w:i/>
                <w:lang w:eastAsia="en-GB"/>
              </w:rPr>
              <w:t xml:space="preserve">    </w:t>
            </w:r>
          </w:p>
          <w:p w14:paraId="78B28C21"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iCs/>
                <w:lang w:eastAsia="en-GB"/>
              </w:rPr>
              <w:t>(GDP at constant prices in current year / GDP at current prices in previous year) x 100 - 100</w:t>
            </w:r>
            <w:r w:rsidRPr="00D719AB">
              <w:rPr>
                <w:rFonts w:ascii="Calibri" w:hAnsi="Calibri" w:cs="Calibri"/>
                <w:lang w:eastAsia="en-GB"/>
              </w:rPr>
              <w:t xml:space="preserve"> </w:t>
            </w:r>
          </w:p>
        </w:tc>
        <w:tc>
          <w:tcPr>
            <w:tcW w:w="1139" w:type="dxa"/>
          </w:tcPr>
          <w:p w14:paraId="74B6D7C7"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6.4 </w:t>
            </w:r>
          </w:p>
        </w:tc>
        <w:tc>
          <w:tcPr>
            <w:tcW w:w="810" w:type="dxa"/>
          </w:tcPr>
          <w:p w14:paraId="2580EEFF"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6.3 </w:t>
            </w:r>
          </w:p>
        </w:tc>
      </w:tr>
      <w:tr w:rsidR="00681A65" w:rsidRPr="00D719AB" w14:paraId="1361AFB9" w14:textId="77777777">
        <w:trPr>
          <w:trHeight w:val="487"/>
        </w:trPr>
        <w:tc>
          <w:tcPr>
            <w:cnfStyle w:val="001000000000" w:firstRow="0" w:lastRow="0" w:firstColumn="1" w:lastColumn="0" w:oddVBand="0" w:evenVBand="0" w:oddHBand="0" w:evenHBand="0" w:firstRowFirstColumn="0" w:firstRowLastColumn="0" w:lastRowFirstColumn="0" w:lastRowLastColumn="0"/>
            <w:tcW w:w="7396" w:type="dxa"/>
          </w:tcPr>
          <w:p w14:paraId="41A9EE46"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6. Nominal growth of GDP-a (%)                                                                                               </w:t>
            </w:r>
            <w:r w:rsidRPr="00D719AB">
              <w:rPr>
                <w:rFonts w:ascii="Calibri" w:hAnsi="Calibri" w:cs="Calibri"/>
                <w:i/>
                <w:lang w:eastAsia="en-GB"/>
              </w:rPr>
              <w:t xml:space="preserve"> </w:t>
            </w:r>
          </w:p>
          <w:p w14:paraId="2F26C507"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iCs/>
                <w:lang w:eastAsia="en-GB"/>
              </w:rPr>
              <w:t>(GDP at current prices in current year / GDP at current prices in previous year) x 100 - 100</w:t>
            </w:r>
            <w:r w:rsidRPr="00D719AB">
              <w:rPr>
                <w:rFonts w:ascii="Calibri" w:hAnsi="Calibri" w:cs="Calibri"/>
                <w:lang w:eastAsia="en-GB"/>
              </w:rPr>
              <w:t xml:space="preserve"> </w:t>
            </w:r>
          </w:p>
        </w:tc>
        <w:tc>
          <w:tcPr>
            <w:tcW w:w="1139" w:type="dxa"/>
          </w:tcPr>
          <w:p w14:paraId="7D616FF6"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19.6 </w:t>
            </w:r>
          </w:p>
        </w:tc>
        <w:tc>
          <w:tcPr>
            <w:tcW w:w="810" w:type="dxa"/>
          </w:tcPr>
          <w:p w14:paraId="1E112914"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17.5 </w:t>
            </w:r>
          </w:p>
        </w:tc>
      </w:tr>
      <w:tr w:rsidR="00681A65" w:rsidRPr="00D719AB" w14:paraId="5B1C99F6" w14:textId="77777777">
        <w:trPr>
          <w:trHeight w:val="485"/>
        </w:trPr>
        <w:tc>
          <w:tcPr>
            <w:cnfStyle w:val="001000000000" w:firstRow="0" w:lastRow="0" w:firstColumn="1" w:lastColumn="0" w:oddVBand="0" w:evenVBand="0" w:oddHBand="0" w:evenHBand="0" w:firstRowFirstColumn="0" w:firstRowLastColumn="0" w:lastRowFirstColumn="0" w:lastRowLastColumn="0"/>
            <w:tcW w:w="7396" w:type="dxa"/>
          </w:tcPr>
          <w:p w14:paraId="259EFC50"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7. Deflator (%)                                                                                                                                </w:t>
            </w:r>
          </w:p>
          <w:p w14:paraId="5F425410"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(GDP at current prices in current year / GDP at constant prices in current year) x 100 - 100</w:t>
            </w:r>
            <w:r w:rsidRPr="00D719AB">
              <w:rPr>
                <w:rFonts w:ascii="Calibri" w:hAnsi="Calibri" w:cs="Calibri"/>
                <w:lang w:eastAsia="en-GB"/>
              </w:rPr>
              <w:t xml:space="preserve"> </w:t>
            </w:r>
          </w:p>
        </w:tc>
        <w:tc>
          <w:tcPr>
            <w:tcW w:w="1139" w:type="dxa"/>
          </w:tcPr>
          <w:p w14:paraId="0E9FE33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12.4 </w:t>
            </w:r>
          </w:p>
        </w:tc>
        <w:tc>
          <w:tcPr>
            <w:tcW w:w="810" w:type="dxa"/>
          </w:tcPr>
          <w:p w14:paraId="26DBD8E5"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10.5 </w:t>
            </w:r>
          </w:p>
        </w:tc>
      </w:tr>
    </w:tbl>
    <w:p w14:paraId="734B6B39" w14:textId="77777777" w:rsidR="00681A65" w:rsidRPr="00D719AB" w:rsidRDefault="00681A65" w:rsidP="00025A68">
      <w:pPr>
        <w:jc w:val="both"/>
        <w:rPr>
          <w:rFonts w:ascii="Calibri" w:hAnsi="Calibri" w:cs="Calibri"/>
          <w:lang w:eastAsia="en-GB"/>
        </w:rPr>
      </w:pPr>
      <w:bookmarkStart w:id="85" w:name="_Hlk189143547"/>
      <w:r w:rsidRPr="00D719AB">
        <w:rPr>
          <w:rFonts w:ascii="Calibri" w:hAnsi="Calibri" w:cs="Calibri"/>
          <w:lang w:eastAsia="en-GB"/>
        </w:rPr>
        <w:lastRenderedPageBreak/>
        <w:t>Source: MONSTAT</w:t>
      </w:r>
      <w:bookmarkEnd w:id="85"/>
      <w:r w:rsidRPr="00D719AB">
        <w:rPr>
          <w:rFonts w:ascii="Calibri" w:hAnsi="Calibri" w:cs="Calibri"/>
          <w:vertAlign w:val="superscript"/>
          <w:lang w:eastAsia="en-GB"/>
        </w:rPr>
        <w:footnoteReference w:id="9"/>
      </w:r>
    </w:p>
    <w:p w14:paraId="2F5D6963" w14:textId="77777777" w:rsidR="00681A65" w:rsidRPr="00D719AB" w:rsidRDefault="00681A65" w:rsidP="00025A68">
      <w:pPr>
        <w:jc w:val="both"/>
        <w:rPr>
          <w:rFonts w:ascii="Calibri" w:hAnsi="Calibri" w:cs="Calibri"/>
          <w:lang w:eastAsia="en-GB"/>
        </w:rPr>
      </w:pPr>
    </w:p>
    <w:p w14:paraId="2DA0C239" w14:textId="77777777" w:rsidR="000C05A1" w:rsidRPr="00D719AB" w:rsidRDefault="000C05A1" w:rsidP="000C05A1">
      <w:pPr>
        <w:pStyle w:val="Caption"/>
        <w:keepNext/>
        <w:rPr>
          <w:rFonts w:ascii="Calibri" w:hAnsi="Calibri" w:cs="Calibri"/>
          <w:b/>
          <w:bCs/>
          <w:i w:val="0"/>
          <w:iCs w:val="0"/>
          <w:sz w:val="22"/>
          <w:szCs w:val="22"/>
        </w:rPr>
      </w:pPr>
      <w:bookmarkStart w:id="86" w:name="_Toc212411344"/>
      <w:bookmarkStart w:id="87" w:name="_Hlk189143818"/>
      <w:r w:rsidRPr="00D719AB">
        <w:rPr>
          <w:rFonts w:ascii="Calibri" w:hAnsi="Calibri" w:cs="Calibri"/>
          <w:b/>
          <w:bCs/>
          <w:i w:val="0"/>
          <w:iCs w:val="0"/>
          <w:sz w:val="22"/>
          <w:szCs w:val="22"/>
        </w:rPr>
        <w:t xml:space="preserve">Table </w:t>
      </w:r>
      <w:r w:rsidRPr="00D719AB">
        <w:rPr>
          <w:rFonts w:ascii="Calibri" w:hAnsi="Calibri" w:cs="Calibri"/>
          <w:b/>
          <w:bCs/>
          <w:i w:val="0"/>
          <w:iCs w:val="0"/>
          <w:sz w:val="22"/>
          <w:szCs w:val="22"/>
        </w:rPr>
        <w:fldChar w:fldCharType="begin"/>
      </w:r>
      <w:r w:rsidRPr="00D719AB">
        <w:rPr>
          <w:rFonts w:ascii="Calibri" w:hAnsi="Calibri" w:cs="Calibri"/>
          <w:b/>
          <w:bCs/>
          <w:i w:val="0"/>
          <w:iCs w:val="0"/>
          <w:sz w:val="22"/>
          <w:szCs w:val="22"/>
        </w:rPr>
        <w:instrText xml:space="preserve"> SEQ Table \* ARABIC </w:instrText>
      </w:r>
      <w:r w:rsidRPr="00D719AB">
        <w:rPr>
          <w:rFonts w:ascii="Calibri" w:hAnsi="Calibri" w:cs="Calibri"/>
          <w:b/>
          <w:bCs/>
          <w:i w:val="0"/>
          <w:iCs w:val="0"/>
          <w:sz w:val="22"/>
          <w:szCs w:val="22"/>
        </w:rPr>
        <w:fldChar w:fldCharType="separate"/>
      </w:r>
      <w:r w:rsidR="00D92B3C" w:rsidRPr="00D719AB">
        <w:rPr>
          <w:rFonts w:ascii="Calibri" w:hAnsi="Calibri" w:cs="Calibri"/>
          <w:b/>
          <w:bCs/>
          <w:i w:val="0"/>
          <w:iCs w:val="0"/>
          <w:noProof/>
          <w:sz w:val="22"/>
          <w:szCs w:val="22"/>
        </w:rPr>
        <w:t>13</w:t>
      </w:r>
      <w:r w:rsidRPr="00D719AB">
        <w:rPr>
          <w:rFonts w:ascii="Calibri" w:hAnsi="Calibri" w:cs="Calibri"/>
          <w:b/>
          <w:bCs/>
          <w:i w:val="0"/>
          <w:iCs w:val="0"/>
          <w:sz w:val="22"/>
          <w:szCs w:val="22"/>
        </w:rPr>
        <w:fldChar w:fldCharType="end"/>
      </w:r>
      <w:r w:rsidRPr="00D719AB">
        <w:rPr>
          <w:rFonts w:ascii="Calibri" w:hAnsi="Calibri" w:cs="Calibri"/>
          <w:b/>
          <w:bCs/>
          <w:i w:val="0"/>
          <w:iCs w:val="0"/>
          <w:sz w:val="22"/>
          <w:szCs w:val="22"/>
        </w:rPr>
        <w:t xml:space="preserve">Gross Value </w:t>
      </w:r>
      <w:r w:rsidR="003F59A7" w:rsidRPr="00D719AB">
        <w:rPr>
          <w:rFonts w:ascii="Calibri" w:hAnsi="Calibri" w:cs="Calibri"/>
          <w:b/>
          <w:bCs/>
          <w:i w:val="0"/>
          <w:iCs w:val="0"/>
          <w:sz w:val="22"/>
          <w:szCs w:val="22"/>
        </w:rPr>
        <w:t>added, indices</w:t>
      </w:r>
      <w:r w:rsidRPr="00D719AB">
        <w:rPr>
          <w:rFonts w:ascii="Calibri" w:hAnsi="Calibri" w:cs="Calibri"/>
          <w:b/>
          <w:bCs/>
          <w:i w:val="0"/>
          <w:iCs w:val="0"/>
          <w:sz w:val="22"/>
          <w:szCs w:val="22"/>
        </w:rPr>
        <w:t xml:space="preserve"> of </w:t>
      </w:r>
      <w:r w:rsidR="003F59A7" w:rsidRPr="00D719AB">
        <w:rPr>
          <w:rFonts w:ascii="Calibri" w:hAnsi="Calibri" w:cs="Calibri"/>
          <w:b/>
          <w:bCs/>
          <w:i w:val="0"/>
          <w:iCs w:val="0"/>
          <w:sz w:val="22"/>
          <w:szCs w:val="22"/>
        </w:rPr>
        <w:t>nominal</w:t>
      </w:r>
      <w:r w:rsidRPr="00D719AB">
        <w:rPr>
          <w:rFonts w:ascii="Calibri" w:hAnsi="Calibri" w:cs="Calibri"/>
          <w:b/>
          <w:bCs/>
          <w:i w:val="0"/>
          <w:iCs w:val="0"/>
          <w:sz w:val="22"/>
          <w:szCs w:val="22"/>
        </w:rPr>
        <w:t xml:space="preserve"> growth and structure of GDP</w:t>
      </w:r>
      <w:bookmarkEnd w:id="86"/>
    </w:p>
    <w:tbl>
      <w:tblPr>
        <w:tblStyle w:val="GridTable2-Accent5"/>
        <w:tblW w:w="10197" w:type="dxa"/>
        <w:tblLook w:val="04A0" w:firstRow="1" w:lastRow="0" w:firstColumn="1" w:lastColumn="0" w:noHBand="0" w:noVBand="1"/>
      </w:tblPr>
      <w:tblGrid>
        <w:gridCol w:w="550"/>
        <w:gridCol w:w="4627"/>
        <w:gridCol w:w="1023"/>
        <w:gridCol w:w="1015"/>
        <w:gridCol w:w="1316"/>
        <w:gridCol w:w="838"/>
        <w:gridCol w:w="828"/>
      </w:tblGrid>
      <w:tr w:rsidR="00681A65" w:rsidRPr="00D719AB" w14:paraId="067B6EEC" w14:textId="77777777">
        <w:trPr>
          <w:cnfStyle w:val="100000000000" w:firstRow="1" w:lastRow="0" w:firstColumn="0" w:lastColumn="0" w:oddVBand="0" w:evenVBand="0" w:oddHBand="0" w:evenHBand="0" w:firstRowFirstColumn="0" w:firstRowLastColumn="0" w:lastRowFirstColumn="0" w:lastRowLastColumn="0"/>
          <w:trHeight w:val="1037"/>
        </w:trPr>
        <w:tc>
          <w:tcPr>
            <w:cnfStyle w:val="001000000000" w:firstRow="0" w:lastRow="0" w:firstColumn="1" w:lastColumn="0" w:oddVBand="0" w:evenVBand="0" w:oddHBand="0" w:evenHBand="0" w:firstRowFirstColumn="0" w:firstRowLastColumn="0" w:lastRowFirstColumn="0" w:lastRowLastColumn="0"/>
            <w:tcW w:w="5178" w:type="dxa"/>
            <w:gridSpan w:val="2"/>
            <w:vMerge w:val="restart"/>
          </w:tcPr>
          <w:p w14:paraId="0B47D496" w14:textId="77777777" w:rsidR="00681A65" w:rsidRPr="00D719AB" w:rsidRDefault="00681A65" w:rsidP="00025A68">
            <w:pPr>
              <w:spacing w:after="160" w:line="259" w:lineRule="auto"/>
              <w:jc w:val="both"/>
              <w:rPr>
                <w:rFonts w:ascii="Calibri" w:hAnsi="Calibri" w:cs="Calibri"/>
                <w:lang w:eastAsia="en-GB"/>
              </w:rPr>
            </w:pPr>
            <w:bookmarkStart w:id="88" w:name="_Hlk189142748"/>
            <w:r w:rsidRPr="00D719AB">
              <w:rPr>
                <w:rFonts w:ascii="Calibri" w:hAnsi="Calibri" w:cs="Calibri"/>
                <w:lang w:eastAsia="en-GB"/>
              </w:rPr>
              <w:t xml:space="preserve">Classification of activities </w:t>
            </w:r>
          </w:p>
        </w:tc>
        <w:tc>
          <w:tcPr>
            <w:tcW w:w="2038" w:type="dxa"/>
            <w:gridSpan w:val="2"/>
          </w:tcPr>
          <w:p w14:paraId="5DB323BB" w14:textId="77777777" w:rsidR="00681A65" w:rsidRPr="00D719AB" w:rsidRDefault="00681A65" w:rsidP="00025A68">
            <w:pPr>
              <w:spacing w:after="160" w:line="259" w:lineRule="auto"/>
              <w:jc w:val="both"/>
              <w:cnfStyle w:val="100000000000" w:firstRow="1"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Gross value </w:t>
            </w:r>
            <w:proofErr w:type="gramStart"/>
            <w:r w:rsidRPr="00D719AB">
              <w:rPr>
                <w:rFonts w:ascii="Calibri" w:hAnsi="Calibri" w:cs="Calibri"/>
                <w:lang w:eastAsia="en-GB"/>
              </w:rPr>
              <w:t>added  (</w:t>
            </w:r>
            <w:proofErr w:type="gramEnd"/>
            <w:r w:rsidRPr="00D719AB">
              <w:rPr>
                <w:rFonts w:ascii="Calibri" w:hAnsi="Calibri" w:cs="Calibri"/>
                <w:lang w:eastAsia="en-GB"/>
              </w:rPr>
              <w:t xml:space="preserve">in </w:t>
            </w:r>
            <w:proofErr w:type="spellStart"/>
            <w:r w:rsidRPr="00D719AB">
              <w:rPr>
                <w:rFonts w:ascii="Calibri" w:hAnsi="Calibri" w:cs="Calibri"/>
                <w:lang w:eastAsia="en-GB"/>
              </w:rPr>
              <w:t>thous</w:t>
            </w:r>
            <w:proofErr w:type="spellEnd"/>
            <w:r w:rsidRPr="00D719AB">
              <w:rPr>
                <w:rFonts w:ascii="Calibri" w:hAnsi="Calibri" w:cs="Calibri"/>
                <w:lang w:eastAsia="en-GB"/>
              </w:rPr>
              <w:t xml:space="preserve">. EUR) </w:t>
            </w:r>
          </w:p>
        </w:tc>
        <w:tc>
          <w:tcPr>
            <w:tcW w:w="1316" w:type="dxa"/>
            <w:vMerge w:val="restart"/>
          </w:tcPr>
          <w:p w14:paraId="3C6EA157" w14:textId="77777777" w:rsidR="00681A65" w:rsidRPr="00D719AB" w:rsidRDefault="00681A65" w:rsidP="00025A68">
            <w:pPr>
              <w:spacing w:after="160" w:line="259" w:lineRule="auto"/>
              <w:jc w:val="both"/>
              <w:cnfStyle w:val="100000000000" w:firstRow="1"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Index of nominal growth </w:t>
            </w:r>
          </w:p>
        </w:tc>
        <w:tc>
          <w:tcPr>
            <w:tcW w:w="1666" w:type="dxa"/>
            <w:gridSpan w:val="2"/>
          </w:tcPr>
          <w:p w14:paraId="7B30495D" w14:textId="77777777" w:rsidR="00681A65" w:rsidRPr="00D719AB" w:rsidRDefault="00681A65" w:rsidP="00025A68">
            <w:pPr>
              <w:spacing w:after="160" w:line="259" w:lineRule="auto"/>
              <w:jc w:val="both"/>
              <w:cnfStyle w:val="100000000000" w:firstRow="1"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GDP structure   </w:t>
            </w:r>
            <w:proofErr w:type="gramStart"/>
            <w:r w:rsidRPr="00D719AB">
              <w:rPr>
                <w:rFonts w:ascii="Calibri" w:hAnsi="Calibri" w:cs="Calibri"/>
                <w:lang w:eastAsia="en-GB"/>
              </w:rPr>
              <w:t xml:space="preserve">   (</w:t>
            </w:r>
            <w:proofErr w:type="gramEnd"/>
            <w:r w:rsidRPr="00D719AB">
              <w:rPr>
                <w:rFonts w:ascii="Calibri" w:hAnsi="Calibri" w:cs="Calibri"/>
                <w:lang w:eastAsia="en-GB"/>
              </w:rPr>
              <w:t xml:space="preserve">%) </w:t>
            </w:r>
          </w:p>
        </w:tc>
      </w:tr>
      <w:tr w:rsidR="00681A65" w:rsidRPr="00D719AB" w14:paraId="34DEA2D9" w14:textId="77777777">
        <w:trPr>
          <w:cnfStyle w:val="000000100000" w:firstRow="0" w:lastRow="0" w:firstColumn="0" w:lastColumn="0" w:oddVBand="0" w:evenVBand="0" w:oddHBand="1" w:evenHBand="0" w:firstRowFirstColumn="0" w:firstRowLastColumn="0" w:lastRowFirstColumn="0" w:lastRowLastColumn="0"/>
          <w:trHeight w:val="298"/>
        </w:trPr>
        <w:tc>
          <w:tcPr>
            <w:cnfStyle w:val="001000000000" w:firstRow="0" w:lastRow="0" w:firstColumn="1" w:lastColumn="0" w:oddVBand="0" w:evenVBand="0" w:oddHBand="0" w:evenHBand="0" w:firstRowFirstColumn="0" w:firstRowLastColumn="0" w:lastRowFirstColumn="0" w:lastRowLastColumn="0"/>
            <w:tcW w:w="0" w:type="auto"/>
            <w:gridSpan w:val="2"/>
            <w:vMerge/>
          </w:tcPr>
          <w:p w14:paraId="485B0A35" w14:textId="77777777" w:rsidR="00681A65" w:rsidRPr="00D719AB" w:rsidRDefault="00681A65" w:rsidP="00025A68">
            <w:pPr>
              <w:spacing w:after="160" w:line="259" w:lineRule="auto"/>
              <w:jc w:val="both"/>
              <w:rPr>
                <w:rFonts w:ascii="Calibri" w:hAnsi="Calibri" w:cs="Calibri"/>
                <w:lang w:eastAsia="en-GB"/>
              </w:rPr>
            </w:pPr>
          </w:p>
        </w:tc>
        <w:tc>
          <w:tcPr>
            <w:tcW w:w="1023" w:type="dxa"/>
          </w:tcPr>
          <w:p w14:paraId="67A36F1D"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b/>
                <w:lang w:eastAsia="en-GB"/>
              </w:rPr>
              <w:t xml:space="preserve">2022 </w:t>
            </w:r>
          </w:p>
        </w:tc>
        <w:tc>
          <w:tcPr>
            <w:tcW w:w="1015" w:type="dxa"/>
          </w:tcPr>
          <w:p w14:paraId="03EA9FE7"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b/>
                <w:lang w:eastAsia="en-GB"/>
              </w:rPr>
              <w:t xml:space="preserve">2023 </w:t>
            </w:r>
          </w:p>
        </w:tc>
        <w:tc>
          <w:tcPr>
            <w:tcW w:w="0" w:type="auto"/>
            <w:vMerge/>
          </w:tcPr>
          <w:p w14:paraId="5B0517C4"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p>
        </w:tc>
        <w:tc>
          <w:tcPr>
            <w:tcW w:w="838" w:type="dxa"/>
          </w:tcPr>
          <w:p w14:paraId="6D6D928B"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b/>
                <w:lang w:eastAsia="en-GB"/>
              </w:rPr>
              <w:t xml:space="preserve">2022 </w:t>
            </w:r>
          </w:p>
        </w:tc>
        <w:tc>
          <w:tcPr>
            <w:tcW w:w="828" w:type="dxa"/>
          </w:tcPr>
          <w:p w14:paraId="1F9BBE42"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b/>
                <w:lang w:eastAsia="en-GB"/>
              </w:rPr>
              <w:t xml:space="preserve">2023 </w:t>
            </w:r>
          </w:p>
        </w:tc>
      </w:tr>
      <w:tr w:rsidR="00681A65" w:rsidRPr="00D719AB" w14:paraId="109B9392" w14:textId="77777777">
        <w:trPr>
          <w:trHeight w:val="461"/>
        </w:trPr>
        <w:tc>
          <w:tcPr>
            <w:cnfStyle w:val="001000000000" w:firstRow="0" w:lastRow="0" w:firstColumn="1" w:lastColumn="0" w:oddVBand="0" w:evenVBand="0" w:oddHBand="0" w:evenHBand="0" w:firstRowFirstColumn="0" w:firstRowLastColumn="0" w:lastRowFirstColumn="0" w:lastRowLastColumn="0"/>
            <w:tcW w:w="550" w:type="dxa"/>
          </w:tcPr>
          <w:p w14:paraId="5C1A3380"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A </w:t>
            </w:r>
          </w:p>
        </w:tc>
        <w:tc>
          <w:tcPr>
            <w:tcW w:w="4628" w:type="dxa"/>
          </w:tcPr>
          <w:p w14:paraId="74369914"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Agriculture, forestry and fishing </w:t>
            </w:r>
          </w:p>
        </w:tc>
        <w:tc>
          <w:tcPr>
            <w:tcW w:w="2038" w:type="dxa"/>
            <w:gridSpan w:val="2"/>
          </w:tcPr>
          <w:p w14:paraId="6D9B7D76"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358 047 </w:t>
            </w:r>
            <w:r w:rsidRPr="00D719AB">
              <w:rPr>
                <w:rFonts w:ascii="Calibri" w:hAnsi="Calibri" w:cs="Calibri"/>
                <w:lang w:eastAsia="en-GB"/>
              </w:rPr>
              <w:tab/>
              <w:t xml:space="preserve">381 062 </w:t>
            </w:r>
          </w:p>
        </w:tc>
        <w:tc>
          <w:tcPr>
            <w:tcW w:w="1316" w:type="dxa"/>
          </w:tcPr>
          <w:p w14:paraId="012918F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106.4 </w:t>
            </w:r>
          </w:p>
        </w:tc>
        <w:tc>
          <w:tcPr>
            <w:tcW w:w="1666" w:type="dxa"/>
            <w:gridSpan w:val="2"/>
          </w:tcPr>
          <w:p w14:paraId="20AFBABC"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6.0 </w:t>
            </w:r>
            <w:r w:rsidRPr="00D719AB">
              <w:rPr>
                <w:rFonts w:ascii="Calibri" w:hAnsi="Calibri" w:cs="Calibri"/>
                <w:lang w:eastAsia="en-GB"/>
              </w:rPr>
              <w:tab/>
              <w:t xml:space="preserve">5.5 </w:t>
            </w:r>
          </w:p>
        </w:tc>
      </w:tr>
      <w:tr w:rsidR="00681A65" w:rsidRPr="00D719AB" w14:paraId="78898047" w14:textId="77777777">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550" w:type="dxa"/>
          </w:tcPr>
          <w:p w14:paraId="3B78FBC7"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B </w:t>
            </w:r>
          </w:p>
        </w:tc>
        <w:tc>
          <w:tcPr>
            <w:tcW w:w="4628" w:type="dxa"/>
          </w:tcPr>
          <w:p w14:paraId="2B5FD82D"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Mining and quarrying </w:t>
            </w:r>
          </w:p>
        </w:tc>
        <w:tc>
          <w:tcPr>
            <w:tcW w:w="2038" w:type="dxa"/>
            <w:gridSpan w:val="2"/>
          </w:tcPr>
          <w:p w14:paraId="16F4EE19"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63 730 </w:t>
            </w:r>
            <w:r w:rsidRPr="00D719AB">
              <w:rPr>
                <w:rFonts w:ascii="Calibri" w:hAnsi="Calibri" w:cs="Calibri"/>
                <w:lang w:eastAsia="en-GB"/>
              </w:rPr>
              <w:tab/>
              <w:t xml:space="preserve">73 469 </w:t>
            </w:r>
          </w:p>
        </w:tc>
        <w:tc>
          <w:tcPr>
            <w:tcW w:w="1316" w:type="dxa"/>
          </w:tcPr>
          <w:p w14:paraId="4D5EEDF4"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115.3 </w:t>
            </w:r>
          </w:p>
        </w:tc>
        <w:tc>
          <w:tcPr>
            <w:tcW w:w="1666" w:type="dxa"/>
            <w:gridSpan w:val="2"/>
          </w:tcPr>
          <w:p w14:paraId="4DDB7E4F"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1.1 </w:t>
            </w:r>
            <w:r w:rsidRPr="00D719AB">
              <w:rPr>
                <w:rFonts w:ascii="Calibri" w:hAnsi="Calibri" w:cs="Calibri"/>
                <w:lang w:eastAsia="en-GB"/>
              </w:rPr>
              <w:tab/>
              <w:t xml:space="preserve">1.1 </w:t>
            </w:r>
          </w:p>
        </w:tc>
      </w:tr>
      <w:tr w:rsidR="00681A65" w:rsidRPr="00D719AB" w14:paraId="2FCE2FAC" w14:textId="77777777">
        <w:trPr>
          <w:trHeight w:val="432"/>
        </w:trPr>
        <w:tc>
          <w:tcPr>
            <w:cnfStyle w:val="001000000000" w:firstRow="0" w:lastRow="0" w:firstColumn="1" w:lastColumn="0" w:oddVBand="0" w:evenVBand="0" w:oddHBand="0" w:evenHBand="0" w:firstRowFirstColumn="0" w:firstRowLastColumn="0" w:lastRowFirstColumn="0" w:lastRowLastColumn="0"/>
            <w:tcW w:w="550" w:type="dxa"/>
          </w:tcPr>
          <w:p w14:paraId="4E0B0CFE"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C </w:t>
            </w:r>
          </w:p>
        </w:tc>
        <w:tc>
          <w:tcPr>
            <w:tcW w:w="4628" w:type="dxa"/>
          </w:tcPr>
          <w:p w14:paraId="18FE4704"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Manufacturing  </w:t>
            </w:r>
          </w:p>
        </w:tc>
        <w:tc>
          <w:tcPr>
            <w:tcW w:w="2038" w:type="dxa"/>
            <w:gridSpan w:val="2"/>
          </w:tcPr>
          <w:p w14:paraId="6DF716A7"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231 469 </w:t>
            </w:r>
            <w:r w:rsidRPr="00D719AB">
              <w:rPr>
                <w:rFonts w:ascii="Calibri" w:hAnsi="Calibri" w:cs="Calibri"/>
                <w:lang w:eastAsia="en-GB"/>
              </w:rPr>
              <w:tab/>
              <w:t xml:space="preserve">221 183 </w:t>
            </w:r>
          </w:p>
        </w:tc>
        <w:tc>
          <w:tcPr>
            <w:tcW w:w="1316" w:type="dxa"/>
          </w:tcPr>
          <w:p w14:paraId="3B2CF955"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95.6 </w:t>
            </w:r>
          </w:p>
        </w:tc>
        <w:tc>
          <w:tcPr>
            <w:tcW w:w="1666" w:type="dxa"/>
            <w:gridSpan w:val="2"/>
          </w:tcPr>
          <w:p w14:paraId="476604AD"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3.9 </w:t>
            </w:r>
            <w:r w:rsidRPr="00D719AB">
              <w:rPr>
                <w:rFonts w:ascii="Calibri" w:hAnsi="Calibri" w:cs="Calibri"/>
                <w:lang w:eastAsia="en-GB"/>
              </w:rPr>
              <w:tab/>
              <w:t xml:space="preserve">3.2 </w:t>
            </w:r>
          </w:p>
        </w:tc>
      </w:tr>
      <w:tr w:rsidR="00681A65" w:rsidRPr="00D719AB" w14:paraId="772B6CBA" w14:textId="77777777">
        <w:trPr>
          <w:cnfStyle w:val="000000100000" w:firstRow="0" w:lastRow="0" w:firstColumn="0" w:lastColumn="0" w:oddVBand="0" w:evenVBand="0" w:oddHBand="1" w:evenHBand="0" w:firstRowFirstColumn="0" w:firstRowLastColumn="0" w:lastRowFirstColumn="0" w:lastRowLastColumn="0"/>
          <w:trHeight w:val="378"/>
        </w:trPr>
        <w:tc>
          <w:tcPr>
            <w:cnfStyle w:val="001000000000" w:firstRow="0" w:lastRow="0" w:firstColumn="1" w:lastColumn="0" w:oddVBand="0" w:evenVBand="0" w:oddHBand="0" w:evenHBand="0" w:firstRowFirstColumn="0" w:firstRowLastColumn="0" w:lastRowFirstColumn="0" w:lastRowLastColumn="0"/>
            <w:tcW w:w="550" w:type="dxa"/>
          </w:tcPr>
          <w:p w14:paraId="1407B6A0"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D </w:t>
            </w:r>
          </w:p>
        </w:tc>
        <w:tc>
          <w:tcPr>
            <w:tcW w:w="4628" w:type="dxa"/>
          </w:tcPr>
          <w:p w14:paraId="06F5C323"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Electricity, gas, steam and air conditioning supply </w:t>
            </w:r>
          </w:p>
        </w:tc>
        <w:tc>
          <w:tcPr>
            <w:tcW w:w="2038" w:type="dxa"/>
            <w:gridSpan w:val="2"/>
          </w:tcPr>
          <w:p w14:paraId="1D4BD33C"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158 975 </w:t>
            </w:r>
            <w:r w:rsidRPr="00D719AB">
              <w:rPr>
                <w:rFonts w:ascii="Calibri" w:hAnsi="Calibri" w:cs="Calibri"/>
                <w:lang w:eastAsia="en-GB"/>
              </w:rPr>
              <w:tab/>
              <w:t xml:space="preserve">262 011 </w:t>
            </w:r>
          </w:p>
        </w:tc>
        <w:tc>
          <w:tcPr>
            <w:tcW w:w="1316" w:type="dxa"/>
          </w:tcPr>
          <w:p w14:paraId="00F35D26"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164.8 </w:t>
            </w:r>
          </w:p>
        </w:tc>
        <w:tc>
          <w:tcPr>
            <w:tcW w:w="1666" w:type="dxa"/>
            <w:gridSpan w:val="2"/>
          </w:tcPr>
          <w:p w14:paraId="13491EB3"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2.7 </w:t>
            </w:r>
            <w:r w:rsidRPr="00D719AB">
              <w:rPr>
                <w:rFonts w:ascii="Calibri" w:hAnsi="Calibri" w:cs="Calibri"/>
                <w:lang w:eastAsia="en-GB"/>
              </w:rPr>
              <w:tab/>
              <w:t xml:space="preserve">3.8 </w:t>
            </w:r>
          </w:p>
        </w:tc>
      </w:tr>
      <w:tr w:rsidR="00681A65" w:rsidRPr="00D719AB" w14:paraId="26BF1280" w14:textId="77777777">
        <w:trPr>
          <w:trHeight w:val="542"/>
        </w:trPr>
        <w:tc>
          <w:tcPr>
            <w:cnfStyle w:val="001000000000" w:firstRow="0" w:lastRow="0" w:firstColumn="1" w:lastColumn="0" w:oddVBand="0" w:evenVBand="0" w:oddHBand="0" w:evenHBand="0" w:firstRowFirstColumn="0" w:firstRowLastColumn="0" w:lastRowFirstColumn="0" w:lastRowLastColumn="0"/>
            <w:tcW w:w="550" w:type="dxa"/>
          </w:tcPr>
          <w:p w14:paraId="57F70DA6"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E </w:t>
            </w:r>
          </w:p>
        </w:tc>
        <w:tc>
          <w:tcPr>
            <w:tcW w:w="4628" w:type="dxa"/>
          </w:tcPr>
          <w:p w14:paraId="3BD37518"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Water supply; sewerage, waste management and remediation activities </w:t>
            </w:r>
          </w:p>
        </w:tc>
        <w:tc>
          <w:tcPr>
            <w:tcW w:w="2038" w:type="dxa"/>
            <w:gridSpan w:val="2"/>
          </w:tcPr>
          <w:p w14:paraId="3A3FE0C0"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83 669 </w:t>
            </w:r>
            <w:r w:rsidRPr="00D719AB">
              <w:rPr>
                <w:rFonts w:ascii="Calibri" w:hAnsi="Calibri" w:cs="Calibri"/>
                <w:lang w:eastAsia="en-GB"/>
              </w:rPr>
              <w:tab/>
              <w:t xml:space="preserve">88 376 </w:t>
            </w:r>
          </w:p>
        </w:tc>
        <w:tc>
          <w:tcPr>
            <w:tcW w:w="1316" w:type="dxa"/>
          </w:tcPr>
          <w:p w14:paraId="3F9E0715"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105.6 </w:t>
            </w:r>
          </w:p>
        </w:tc>
        <w:tc>
          <w:tcPr>
            <w:tcW w:w="1666" w:type="dxa"/>
            <w:gridSpan w:val="2"/>
          </w:tcPr>
          <w:p w14:paraId="2C82889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1.4 </w:t>
            </w:r>
            <w:r w:rsidRPr="00D719AB">
              <w:rPr>
                <w:rFonts w:ascii="Calibri" w:hAnsi="Calibri" w:cs="Calibri"/>
                <w:lang w:eastAsia="en-GB"/>
              </w:rPr>
              <w:tab/>
              <w:t xml:space="preserve">1.3 </w:t>
            </w:r>
          </w:p>
        </w:tc>
      </w:tr>
      <w:tr w:rsidR="00681A65" w:rsidRPr="00D719AB" w14:paraId="68D8AE2B" w14:textId="77777777">
        <w:trPr>
          <w:cnfStyle w:val="000000100000" w:firstRow="0" w:lastRow="0" w:firstColumn="0" w:lastColumn="0" w:oddVBand="0" w:evenVBand="0" w:oddHBand="1" w:evenHBand="0" w:firstRowFirstColumn="0" w:firstRowLastColumn="0" w:lastRowFirstColumn="0" w:lastRowLastColumn="0"/>
          <w:trHeight w:val="325"/>
        </w:trPr>
        <w:tc>
          <w:tcPr>
            <w:cnfStyle w:val="001000000000" w:firstRow="0" w:lastRow="0" w:firstColumn="1" w:lastColumn="0" w:oddVBand="0" w:evenVBand="0" w:oddHBand="0" w:evenHBand="0" w:firstRowFirstColumn="0" w:firstRowLastColumn="0" w:lastRowFirstColumn="0" w:lastRowLastColumn="0"/>
            <w:tcW w:w="550" w:type="dxa"/>
          </w:tcPr>
          <w:p w14:paraId="0B3585D4"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F </w:t>
            </w:r>
          </w:p>
        </w:tc>
        <w:tc>
          <w:tcPr>
            <w:tcW w:w="4628" w:type="dxa"/>
          </w:tcPr>
          <w:p w14:paraId="1F5BDAE1"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Construction </w:t>
            </w:r>
          </w:p>
        </w:tc>
        <w:tc>
          <w:tcPr>
            <w:tcW w:w="2038" w:type="dxa"/>
            <w:gridSpan w:val="2"/>
          </w:tcPr>
          <w:p w14:paraId="21E89A72"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230 224 </w:t>
            </w:r>
            <w:r w:rsidRPr="00D719AB">
              <w:rPr>
                <w:rFonts w:ascii="Calibri" w:hAnsi="Calibri" w:cs="Calibri"/>
                <w:lang w:eastAsia="en-GB"/>
              </w:rPr>
              <w:tab/>
              <w:t xml:space="preserve">223 789 </w:t>
            </w:r>
          </w:p>
        </w:tc>
        <w:tc>
          <w:tcPr>
            <w:tcW w:w="1316" w:type="dxa"/>
          </w:tcPr>
          <w:p w14:paraId="7379BD6F"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97.2 </w:t>
            </w:r>
          </w:p>
        </w:tc>
        <w:tc>
          <w:tcPr>
            <w:tcW w:w="1666" w:type="dxa"/>
            <w:gridSpan w:val="2"/>
          </w:tcPr>
          <w:p w14:paraId="20654A1B"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3.9 </w:t>
            </w:r>
            <w:r w:rsidRPr="00D719AB">
              <w:rPr>
                <w:rFonts w:ascii="Calibri" w:hAnsi="Calibri" w:cs="Calibri"/>
                <w:lang w:eastAsia="en-GB"/>
              </w:rPr>
              <w:tab/>
              <w:t xml:space="preserve">3.2 </w:t>
            </w:r>
          </w:p>
        </w:tc>
      </w:tr>
      <w:tr w:rsidR="00681A65" w:rsidRPr="00D719AB" w14:paraId="14E43318" w14:textId="77777777">
        <w:trPr>
          <w:trHeight w:val="543"/>
        </w:trPr>
        <w:tc>
          <w:tcPr>
            <w:cnfStyle w:val="001000000000" w:firstRow="0" w:lastRow="0" w:firstColumn="1" w:lastColumn="0" w:oddVBand="0" w:evenVBand="0" w:oddHBand="0" w:evenHBand="0" w:firstRowFirstColumn="0" w:firstRowLastColumn="0" w:lastRowFirstColumn="0" w:lastRowLastColumn="0"/>
            <w:tcW w:w="550" w:type="dxa"/>
          </w:tcPr>
          <w:p w14:paraId="5B9EA8F2"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G </w:t>
            </w:r>
          </w:p>
        </w:tc>
        <w:tc>
          <w:tcPr>
            <w:tcW w:w="4628" w:type="dxa"/>
          </w:tcPr>
          <w:p w14:paraId="70C43962"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Wholesale and retail trade; repair of motor vehicles and motorcycles </w:t>
            </w:r>
          </w:p>
        </w:tc>
        <w:tc>
          <w:tcPr>
            <w:tcW w:w="2038" w:type="dxa"/>
            <w:gridSpan w:val="2"/>
          </w:tcPr>
          <w:p w14:paraId="32DA4CE7"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850 708 </w:t>
            </w:r>
            <w:r w:rsidRPr="00D719AB">
              <w:rPr>
                <w:rFonts w:ascii="Calibri" w:hAnsi="Calibri" w:cs="Calibri"/>
                <w:lang w:eastAsia="en-GB"/>
              </w:rPr>
              <w:tab/>
              <w:t xml:space="preserve">952 606 </w:t>
            </w:r>
          </w:p>
        </w:tc>
        <w:tc>
          <w:tcPr>
            <w:tcW w:w="1316" w:type="dxa"/>
          </w:tcPr>
          <w:p w14:paraId="7BC50DC2"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112.0 </w:t>
            </w:r>
          </w:p>
        </w:tc>
        <w:tc>
          <w:tcPr>
            <w:tcW w:w="1666" w:type="dxa"/>
            <w:gridSpan w:val="2"/>
          </w:tcPr>
          <w:p w14:paraId="51ADD57E"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14.4 </w:t>
            </w:r>
            <w:r w:rsidRPr="00D719AB">
              <w:rPr>
                <w:rFonts w:ascii="Calibri" w:hAnsi="Calibri" w:cs="Calibri"/>
                <w:lang w:eastAsia="en-GB"/>
              </w:rPr>
              <w:tab/>
              <w:t xml:space="preserve">13.7 </w:t>
            </w:r>
          </w:p>
        </w:tc>
      </w:tr>
      <w:tr w:rsidR="00681A65" w:rsidRPr="00D719AB" w14:paraId="433B91EA" w14:textId="77777777">
        <w:trPr>
          <w:cnfStyle w:val="000000100000" w:firstRow="0" w:lastRow="0" w:firstColumn="0" w:lastColumn="0" w:oddVBand="0" w:evenVBand="0" w:oddHBand="1" w:evenHBand="0" w:firstRowFirstColumn="0" w:firstRowLastColumn="0" w:lastRowFirstColumn="0" w:lastRowLastColumn="0"/>
          <w:trHeight w:val="379"/>
        </w:trPr>
        <w:tc>
          <w:tcPr>
            <w:cnfStyle w:val="001000000000" w:firstRow="0" w:lastRow="0" w:firstColumn="1" w:lastColumn="0" w:oddVBand="0" w:evenVBand="0" w:oddHBand="0" w:evenHBand="0" w:firstRowFirstColumn="0" w:firstRowLastColumn="0" w:lastRowFirstColumn="0" w:lastRowLastColumn="0"/>
            <w:tcW w:w="550" w:type="dxa"/>
          </w:tcPr>
          <w:p w14:paraId="1188DDEA"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H </w:t>
            </w:r>
          </w:p>
        </w:tc>
        <w:tc>
          <w:tcPr>
            <w:tcW w:w="4628" w:type="dxa"/>
          </w:tcPr>
          <w:p w14:paraId="4AB60458"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Transportation and storage </w:t>
            </w:r>
          </w:p>
        </w:tc>
        <w:tc>
          <w:tcPr>
            <w:tcW w:w="2038" w:type="dxa"/>
            <w:gridSpan w:val="2"/>
          </w:tcPr>
          <w:p w14:paraId="43D16F7F"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251 696 </w:t>
            </w:r>
            <w:r w:rsidRPr="00D719AB">
              <w:rPr>
                <w:rFonts w:ascii="Calibri" w:hAnsi="Calibri" w:cs="Calibri"/>
                <w:lang w:eastAsia="en-GB"/>
              </w:rPr>
              <w:tab/>
              <w:t xml:space="preserve">281 985 </w:t>
            </w:r>
          </w:p>
        </w:tc>
        <w:tc>
          <w:tcPr>
            <w:tcW w:w="1316" w:type="dxa"/>
          </w:tcPr>
          <w:p w14:paraId="54AF3892"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112.0 </w:t>
            </w:r>
          </w:p>
        </w:tc>
        <w:tc>
          <w:tcPr>
            <w:tcW w:w="1666" w:type="dxa"/>
            <w:gridSpan w:val="2"/>
          </w:tcPr>
          <w:p w14:paraId="611A2648"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4.2 </w:t>
            </w:r>
            <w:r w:rsidRPr="00D719AB">
              <w:rPr>
                <w:rFonts w:ascii="Calibri" w:hAnsi="Calibri" w:cs="Calibri"/>
                <w:lang w:eastAsia="en-GB"/>
              </w:rPr>
              <w:tab/>
              <w:t xml:space="preserve">4.0 </w:t>
            </w:r>
          </w:p>
        </w:tc>
      </w:tr>
      <w:tr w:rsidR="00681A65" w:rsidRPr="00D719AB" w14:paraId="4745FBD1" w14:textId="77777777">
        <w:trPr>
          <w:trHeight w:val="432"/>
        </w:trPr>
        <w:tc>
          <w:tcPr>
            <w:cnfStyle w:val="001000000000" w:firstRow="0" w:lastRow="0" w:firstColumn="1" w:lastColumn="0" w:oddVBand="0" w:evenVBand="0" w:oddHBand="0" w:evenHBand="0" w:firstRowFirstColumn="0" w:firstRowLastColumn="0" w:lastRowFirstColumn="0" w:lastRowLastColumn="0"/>
            <w:tcW w:w="550" w:type="dxa"/>
          </w:tcPr>
          <w:p w14:paraId="5F599E37"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I </w:t>
            </w:r>
          </w:p>
        </w:tc>
        <w:tc>
          <w:tcPr>
            <w:tcW w:w="4628" w:type="dxa"/>
          </w:tcPr>
          <w:p w14:paraId="0C178684"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Accommodation and food service activities </w:t>
            </w:r>
          </w:p>
        </w:tc>
        <w:tc>
          <w:tcPr>
            <w:tcW w:w="2038" w:type="dxa"/>
            <w:gridSpan w:val="2"/>
          </w:tcPr>
          <w:p w14:paraId="7D9023F5"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457 351 </w:t>
            </w:r>
            <w:r w:rsidRPr="00D719AB">
              <w:rPr>
                <w:rFonts w:ascii="Calibri" w:hAnsi="Calibri" w:cs="Calibri"/>
                <w:lang w:eastAsia="en-GB"/>
              </w:rPr>
              <w:tab/>
              <w:t xml:space="preserve">642 095 </w:t>
            </w:r>
          </w:p>
        </w:tc>
        <w:tc>
          <w:tcPr>
            <w:tcW w:w="1316" w:type="dxa"/>
          </w:tcPr>
          <w:p w14:paraId="1DC05C1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140.4 </w:t>
            </w:r>
          </w:p>
        </w:tc>
        <w:tc>
          <w:tcPr>
            <w:tcW w:w="1666" w:type="dxa"/>
            <w:gridSpan w:val="2"/>
          </w:tcPr>
          <w:p w14:paraId="7799184B"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7.7 </w:t>
            </w:r>
            <w:r w:rsidRPr="00D719AB">
              <w:rPr>
                <w:rFonts w:ascii="Calibri" w:hAnsi="Calibri" w:cs="Calibri"/>
                <w:lang w:eastAsia="en-GB"/>
              </w:rPr>
              <w:tab/>
              <w:t xml:space="preserve">9.2 </w:t>
            </w:r>
          </w:p>
        </w:tc>
      </w:tr>
      <w:tr w:rsidR="00681A65" w:rsidRPr="00D719AB" w14:paraId="6DFEA77E" w14:textId="77777777">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550" w:type="dxa"/>
          </w:tcPr>
          <w:p w14:paraId="62DA6374"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J </w:t>
            </w:r>
          </w:p>
        </w:tc>
        <w:tc>
          <w:tcPr>
            <w:tcW w:w="4628" w:type="dxa"/>
          </w:tcPr>
          <w:p w14:paraId="6F2653DF"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Information and communication </w:t>
            </w:r>
          </w:p>
        </w:tc>
        <w:tc>
          <w:tcPr>
            <w:tcW w:w="2038" w:type="dxa"/>
            <w:gridSpan w:val="2"/>
          </w:tcPr>
          <w:p w14:paraId="2C6C8015"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259 410 </w:t>
            </w:r>
            <w:r w:rsidRPr="00D719AB">
              <w:rPr>
                <w:rFonts w:ascii="Calibri" w:hAnsi="Calibri" w:cs="Calibri"/>
                <w:lang w:eastAsia="en-GB"/>
              </w:rPr>
              <w:tab/>
              <w:t xml:space="preserve">312 540 </w:t>
            </w:r>
          </w:p>
        </w:tc>
        <w:tc>
          <w:tcPr>
            <w:tcW w:w="1316" w:type="dxa"/>
          </w:tcPr>
          <w:p w14:paraId="597A7906"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120.5 </w:t>
            </w:r>
          </w:p>
        </w:tc>
        <w:tc>
          <w:tcPr>
            <w:tcW w:w="1666" w:type="dxa"/>
            <w:gridSpan w:val="2"/>
          </w:tcPr>
          <w:p w14:paraId="4A81BB63"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4.4 </w:t>
            </w:r>
            <w:r w:rsidRPr="00D719AB">
              <w:rPr>
                <w:rFonts w:ascii="Calibri" w:hAnsi="Calibri" w:cs="Calibri"/>
                <w:lang w:eastAsia="en-GB"/>
              </w:rPr>
              <w:tab/>
              <w:t xml:space="preserve">4.5 </w:t>
            </w:r>
          </w:p>
        </w:tc>
      </w:tr>
      <w:tr w:rsidR="00681A65" w:rsidRPr="00D719AB" w14:paraId="46698AE3" w14:textId="77777777">
        <w:trPr>
          <w:trHeight w:val="432"/>
        </w:trPr>
        <w:tc>
          <w:tcPr>
            <w:cnfStyle w:val="001000000000" w:firstRow="0" w:lastRow="0" w:firstColumn="1" w:lastColumn="0" w:oddVBand="0" w:evenVBand="0" w:oddHBand="0" w:evenHBand="0" w:firstRowFirstColumn="0" w:firstRowLastColumn="0" w:lastRowFirstColumn="0" w:lastRowLastColumn="0"/>
            <w:tcW w:w="550" w:type="dxa"/>
          </w:tcPr>
          <w:p w14:paraId="5D6C8781"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K </w:t>
            </w:r>
          </w:p>
        </w:tc>
        <w:tc>
          <w:tcPr>
            <w:tcW w:w="4628" w:type="dxa"/>
          </w:tcPr>
          <w:p w14:paraId="27974E16"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Financial and insurance activities </w:t>
            </w:r>
          </w:p>
        </w:tc>
        <w:tc>
          <w:tcPr>
            <w:tcW w:w="2038" w:type="dxa"/>
            <w:gridSpan w:val="2"/>
          </w:tcPr>
          <w:p w14:paraId="729B5CE2"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234 234 </w:t>
            </w:r>
            <w:r w:rsidRPr="00D719AB">
              <w:rPr>
                <w:rFonts w:ascii="Calibri" w:hAnsi="Calibri" w:cs="Calibri"/>
                <w:lang w:eastAsia="en-GB"/>
              </w:rPr>
              <w:tab/>
              <w:t xml:space="preserve">291 055 </w:t>
            </w:r>
          </w:p>
        </w:tc>
        <w:tc>
          <w:tcPr>
            <w:tcW w:w="1316" w:type="dxa"/>
          </w:tcPr>
          <w:p w14:paraId="4D474176"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124.3 </w:t>
            </w:r>
          </w:p>
        </w:tc>
        <w:tc>
          <w:tcPr>
            <w:tcW w:w="1666" w:type="dxa"/>
            <w:gridSpan w:val="2"/>
          </w:tcPr>
          <w:p w14:paraId="41A73358"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4.0 </w:t>
            </w:r>
            <w:r w:rsidRPr="00D719AB">
              <w:rPr>
                <w:rFonts w:ascii="Calibri" w:hAnsi="Calibri" w:cs="Calibri"/>
                <w:lang w:eastAsia="en-GB"/>
              </w:rPr>
              <w:tab/>
              <w:t xml:space="preserve">4.2 </w:t>
            </w:r>
          </w:p>
        </w:tc>
      </w:tr>
      <w:tr w:rsidR="00681A65" w:rsidRPr="00D719AB" w14:paraId="05EE1056" w14:textId="77777777">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550" w:type="dxa"/>
          </w:tcPr>
          <w:p w14:paraId="5A021116"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L </w:t>
            </w:r>
          </w:p>
        </w:tc>
        <w:tc>
          <w:tcPr>
            <w:tcW w:w="4628" w:type="dxa"/>
          </w:tcPr>
          <w:p w14:paraId="1C56650B"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Real estate activities </w:t>
            </w:r>
          </w:p>
        </w:tc>
        <w:tc>
          <w:tcPr>
            <w:tcW w:w="2038" w:type="dxa"/>
            <w:gridSpan w:val="2"/>
          </w:tcPr>
          <w:p w14:paraId="396F07A0"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328 995 </w:t>
            </w:r>
            <w:r w:rsidRPr="00D719AB">
              <w:rPr>
                <w:rFonts w:ascii="Calibri" w:hAnsi="Calibri" w:cs="Calibri"/>
                <w:lang w:eastAsia="en-GB"/>
              </w:rPr>
              <w:tab/>
              <w:t xml:space="preserve">369 366 </w:t>
            </w:r>
          </w:p>
        </w:tc>
        <w:tc>
          <w:tcPr>
            <w:tcW w:w="1316" w:type="dxa"/>
          </w:tcPr>
          <w:p w14:paraId="73845A8A"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112.3 </w:t>
            </w:r>
          </w:p>
        </w:tc>
        <w:tc>
          <w:tcPr>
            <w:tcW w:w="1666" w:type="dxa"/>
            <w:gridSpan w:val="2"/>
          </w:tcPr>
          <w:p w14:paraId="37926309"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5.6 </w:t>
            </w:r>
            <w:r w:rsidRPr="00D719AB">
              <w:rPr>
                <w:rFonts w:ascii="Calibri" w:hAnsi="Calibri" w:cs="Calibri"/>
                <w:lang w:eastAsia="en-GB"/>
              </w:rPr>
              <w:tab/>
              <w:t xml:space="preserve">5.3 </w:t>
            </w:r>
          </w:p>
        </w:tc>
      </w:tr>
      <w:tr w:rsidR="00681A65" w:rsidRPr="00D719AB" w14:paraId="0EF5AFDA" w14:textId="77777777">
        <w:trPr>
          <w:trHeight w:val="432"/>
        </w:trPr>
        <w:tc>
          <w:tcPr>
            <w:cnfStyle w:val="001000000000" w:firstRow="0" w:lastRow="0" w:firstColumn="1" w:lastColumn="0" w:oddVBand="0" w:evenVBand="0" w:oddHBand="0" w:evenHBand="0" w:firstRowFirstColumn="0" w:firstRowLastColumn="0" w:lastRowFirstColumn="0" w:lastRowLastColumn="0"/>
            <w:tcW w:w="550" w:type="dxa"/>
          </w:tcPr>
          <w:p w14:paraId="18F57256"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lastRenderedPageBreak/>
              <w:t xml:space="preserve">M </w:t>
            </w:r>
          </w:p>
        </w:tc>
        <w:tc>
          <w:tcPr>
            <w:tcW w:w="4628" w:type="dxa"/>
          </w:tcPr>
          <w:p w14:paraId="1B2FFE7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Professional, scientific and technical activities </w:t>
            </w:r>
          </w:p>
        </w:tc>
        <w:tc>
          <w:tcPr>
            <w:tcW w:w="2038" w:type="dxa"/>
            <w:gridSpan w:val="2"/>
          </w:tcPr>
          <w:p w14:paraId="1B422866"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200 142 </w:t>
            </w:r>
            <w:r w:rsidRPr="00D719AB">
              <w:rPr>
                <w:rFonts w:ascii="Calibri" w:hAnsi="Calibri" w:cs="Calibri"/>
                <w:lang w:eastAsia="en-GB"/>
              </w:rPr>
              <w:tab/>
              <w:t xml:space="preserve">226 724 </w:t>
            </w:r>
          </w:p>
        </w:tc>
        <w:tc>
          <w:tcPr>
            <w:tcW w:w="1316" w:type="dxa"/>
          </w:tcPr>
          <w:p w14:paraId="54148C9F"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113.3 </w:t>
            </w:r>
          </w:p>
        </w:tc>
        <w:tc>
          <w:tcPr>
            <w:tcW w:w="1666" w:type="dxa"/>
            <w:gridSpan w:val="2"/>
          </w:tcPr>
          <w:p w14:paraId="3363991D"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3.4 </w:t>
            </w:r>
            <w:r w:rsidRPr="00D719AB">
              <w:rPr>
                <w:rFonts w:ascii="Calibri" w:hAnsi="Calibri" w:cs="Calibri"/>
                <w:lang w:eastAsia="en-GB"/>
              </w:rPr>
              <w:tab/>
              <w:t xml:space="preserve">3.3 </w:t>
            </w:r>
          </w:p>
        </w:tc>
      </w:tr>
      <w:tr w:rsidR="00681A65" w:rsidRPr="00D719AB" w14:paraId="2FAECC8E" w14:textId="77777777">
        <w:trPr>
          <w:cnfStyle w:val="000000100000" w:firstRow="0" w:lastRow="0" w:firstColumn="0" w:lastColumn="0" w:oddVBand="0" w:evenVBand="0" w:oddHBand="1" w:evenHBand="0" w:firstRowFirstColumn="0" w:firstRowLastColumn="0" w:lastRowFirstColumn="0" w:lastRowLastColumn="0"/>
          <w:trHeight w:val="378"/>
        </w:trPr>
        <w:tc>
          <w:tcPr>
            <w:cnfStyle w:val="001000000000" w:firstRow="0" w:lastRow="0" w:firstColumn="1" w:lastColumn="0" w:oddVBand="0" w:evenVBand="0" w:oddHBand="0" w:evenHBand="0" w:firstRowFirstColumn="0" w:firstRowLastColumn="0" w:lastRowFirstColumn="0" w:lastRowLastColumn="0"/>
            <w:tcW w:w="550" w:type="dxa"/>
          </w:tcPr>
          <w:p w14:paraId="0267E829"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N </w:t>
            </w:r>
          </w:p>
        </w:tc>
        <w:tc>
          <w:tcPr>
            <w:tcW w:w="4628" w:type="dxa"/>
          </w:tcPr>
          <w:p w14:paraId="67421594"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Administrative and support service activities </w:t>
            </w:r>
          </w:p>
        </w:tc>
        <w:tc>
          <w:tcPr>
            <w:tcW w:w="2038" w:type="dxa"/>
            <w:gridSpan w:val="2"/>
          </w:tcPr>
          <w:p w14:paraId="6D42C0CE"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102 300 </w:t>
            </w:r>
            <w:r w:rsidRPr="00D719AB">
              <w:rPr>
                <w:rFonts w:ascii="Calibri" w:hAnsi="Calibri" w:cs="Calibri"/>
                <w:lang w:eastAsia="en-GB"/>
              </w:rPr>
              <w:tab/>
              <w:t xml:space="preserve">118 051 </w:t>
            </w:r>
          </w:p>
        </w:tc>
        <w:tc>
          <w:tcPr>
            <w:tcW w:w="1316" w:type="dxa"/>
          </w:tcPr>
          <w:p w14:paraId="34EBA136"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115.4 </w:t>
            </w:r>
          </w:p>
        </w:tc>
        <w:tc>
          <w:tcPr>
            <w:tcW w:w="1666" w:type="dxa"/>
            <w:gridSpan w:val="2"/>
          </w:tcPr>
          <w:p w14:paraId="4E94708E"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1.7 </w:t>
            </w:r>
            <w:r w:rsidRPr="00D719AB">
              <w:rPr>
                <w:rFonts w:ascii="Calibri" w:hAnsi="Calibri" w:cs="Calibri"/>
                <w:lang w:eastAsia="en-GB"/>
              </w:rPr>
              <w:tab/>
              <w:t xml:space="preserve">1.7 </w:t>
            </w:r>
          </w:p>
        </w:tc>
      </w:tr>
      <w:tr w:rsidR="00681A65" w:rsidRPr="00D719AB" w14:paraId="476A41DA" w14:textId="77777777">
        <w:trPr>
          <w:trHeight w:val="543"/>
        </w:trPr>
        <w:tc>
          <w:tcPr>
            <w:cnfStyle w:val="001000000000" w:firstRow="0" w:lastRow="0" w:firstColumn="1" w:lastColumn="0" w:oddVBand="0" w:evenVBand="0" w:oddHBand="0" w:evenHBand="0" w:firstRowFirstColumn="0" w:firstRowLastColumn="0" w:lastRowFirstColumn="0" w:lastRowLastColumn="0"/>
            <w:tcW w:w="550" w:type="dxa"/>
          </w:tcPr>
          <w:p w14:paraId="5FEA3CAD"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O </w:t>
            </w:r>
          </w:p>
        </w:tc>
        <w:tc>
          <w:tcPr>
            <w:tcW w:w="4628" w:type="dxa"/>
          </w:tcPr>
          <w:p w14:paraId="38269190"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Public administration and defense; compulsory social security </w:t>
            </w:r>
          </w:p>
        </w:tc>
        <w:tc>
          <w:tcPr>
            <w:tcW w:w="2038" w:type="dxa"/>
            <w:gridSpan w:val="2"/>
          </w:tcPr>
          <w:p w14:paraId="3AAB1D8D"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339 312 </w:t>
            </w:r>
            <w:r w:rsidRPr="00D719AB">
              <w:rPr>
                <w:rFonts w:ascii="Calibri" w:hAnsi="Calibri" w:cs="Calibri"/>
                <w:lang w:eastAsia="en-GB"/>
              </w:rPr>
              <w:tab/>
              <w:t xml:space="preserve">411 391 </w:t>
            </w:r>
          </w:p>
        </w:tc>
        <w:tc>
          <w:tcPr>
            <w:tcW w:w="1316" w:type="dxa"/>
          </w:tcPr>
          <w:p w14:paraId="519974B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121.2 </w:t>
            </w:r>
          </w:p>
        </w:tc>
        <w:tc>
          <w:tcPr>
            <w:tcW w:w="1666" w:type="dxa"/>
            <w:gridSpan w:val="2"/>
          </w:tcPr>
          <w:p w14:paraId="071EE600"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5.7 </w:t>
            </w:r>
            <w:r w:rsidRPr="00D719AB">
              <w:rPr>
                <w:rFonts w:ascii="Calibri" w:hAnsi="Calibri" w:cs="Calibri"/>
                <w:lang w:eastAsia="en-GB"/>
              </w:rPr>
              <w:tab/>
              <w:t xml:space="preserve">5.9 </w:t>
            </w:r>
          </w:p>
        </w:tc>
      </w:tr>
      <w:tr w:rsidR="00681A65" w:rsidRPr="00D719AB" w14:paraId="1E304DEF" w14:textId="77777777">
        <w:trPr>
          <w:cnfStyle w:val="000000100000" w:firstRow="0" w:lastRow="0" w:firstColumn="0" w:lastColumn="0" w:oddVBand="0" w:evenVBand="0" w:oddHBand="1" w:evenHBand="0" w:firstRowFirstColumn="0" w:firstRowLastColumn="0" w:lastRowFirstColumn="0" w:lastRowLastColumn="0"/>
          <w:trHeight w:val="378"/>
        </w:trPr>
        <w:tc>
          <w:tcPr>
            <w:cnfStyle w:val="001000000000" w:firstRow="0" w:lastRow="0" w:firstColumn="1" w:lastColumn="0" w:oddVBand="0" w:evenVBand="0" w:oddHBand="0" w:evenHBand="0" w:firstRowFirstColumn="0" w:firstRowLastColumn="0" w:lastRowFirstColumn="0" w:lastRowLastColumn="0"/>
            <w:tcW w:w="550" w:type="dxa"/>
          </w:tcPr>
          <w:p w14:paraId="526D1658"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P </w:t>
            </w:r>
          </w:p>
        </w:tc>
        <w:tc>
          <w:tcPr>
            <w:tcW w:w="4628" w:type="dxa"/>
          </w:tcPr>
          <w:p w14:paraId="3DFF191E"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Education </w:t>
            </w:r>
          </w:p>
        </w:tc>
        <w:tc>
          <w:tcPr>
            <w:tcW w:w="2038" w:type="dxa"/>
            <w:gridSpan w:val="2"/>
          </w:tcPr>
          <w:p w14:paraId="7E7363FE"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241 904 </w:t>
            </w:r>
            <w:r w:rsidRPr="00D719AB">
              <w:rPr>
                <w:rFonts w:ascii="Calibri" w:hAnsi="Calibri" w:cs="Calibri"/>
                <w:lang w:eastAsia="en-GB"/>
              </w:rPr>
              <w:tab/>
              <w:t xml:space="preserve">293 799 </w:t>
            </w:r>
          </w:p>
        </w:tc>
        <w:tc>
          <w:tcPr>
            <w:tcW w:w="1316" w:type="dxa"/>
          </w:tcPr>
          <w:p w14:paraId="2BD00E25"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121.5 </w:t>
            </w:r>
          </w:p>
        </w:tc>
        <w:tc>
          <w:tcPr>
            <w:tcW w:w="1666" w:type="dxa"/>
            <w:gridSpan w:val="2"/>
          </w:tcPr>
          <w:p w14:paraId="67BB797B"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4.1 </w:t>
            </w:r>
            <w:r w:rsidRPr="00D719AB">
              <w:rPr>
                <w:rFonts w:ascii="Calibri" w:hAnsi="Calibri" w:cs="Calibri"/>
                <w:lang w:eastAsia="en-GB"/>
              </w:rPr>
              <w:tab/>
              <w:t xml:space="preserve">4.2 </w:t>
            </w:r>
          </w:p>
        </w:tc>
      </w:tr>
      <w:tr w:rsidR="00681A65" w:rsidRPr="00D719AB" w14:paraId="5D59A453" w14:textId="77777777">
        <w:trPr>
          <w:trHeight w:val="432"/>
        </w:trPr>
        <w:tc>
          <w:tcPr>
            <w:cnfStyle w:val="001000000000" w:firstRow="0" w:lastRow="0" w:firstColumn="1" w:lastColumn="0" w:oddVBand="0" w:evenVBand="0" w:oddHBand="0" w:evenHBand="0" w:firstRowFirstColumn="0" w:firstRowLastColumn="0" w:lastRowFirstColumn="0" w:lastRowLastColumn="0"/>
            <w:tcW w:w="550" w:type="dxa"/>
          </w:tcPr>
          <w:p w14:paraId="3E2A9308"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Q </w:t>
            </w:r>
          </w:p>
        </w:tc>
        <w:tc>
          <w:tcPr>
            <w:tcW w:w="4628" w:type="dxa"/>
          </w:tcPr>
          <w:p w14:paraId="02575F25"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Human health and social work activities </w:t>
            </w:r>
          </w:p>
        </w:tc>
        <w:tc>
          <w:tcPr>
            <w:tcW w:w="2038" w:type="dxa"/>
            <w:gridSpan w:val="2"/>
          </w:tcPr>
          <w:p w14:paraId="6CE9BB9F"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233 298 </w:t>
            </w:r>
            <w:r w:rsidRPr="00D719AB">
              <w:rPr>
                <w:rFonts w:ascii="Calibri" w:hAnsi="Calibri" w:cs="Calibri"/>
                <w:lang w:eastAsia="en-GB"/>
              </w:rPr>
              <w:tab/>
              <w:t xml:space="preserve">264 549 </w:t>
            </w:r>
          </w:p>
        </w:tc>
        <w:tc>
          <w:tcPr>
            <w:tcW w:w="1316" w:type="dxa"/>
          </w:tcPr>
          <w:p w14:paraId="5DCFB0E8"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113.4 </w:t>
            </w:r>
          </w:p>
        </w:tc>
        <w:tc>
          <w:tcPr>
            <w:tcW w:w="1666" w:type="dxa"/>
            <w:gridSpan w:val="2"/>
          </w:tcPr>
          <w:p w14:paraId="03C2A5A7"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3.9 </w:t>
            </w:r>
            <w:r w:rsidRPr="00D719AB">
              <w:rPr>
                <w:rFonts w:ascii="Calibri" w:hAnsi="Calibri" w:cs="Calibri"/>
                <w:lang w:eastAsia="en-GB"/>
              </w:rPr>
              <w:tab/>
              <w:t xml:space="preserve">3.8 </w:t>
            </w:r>
          </w:p>
        </w:tc>
      </w:tr>
      <w:tr w:rsidR="00681A65" w:rsidRPr="00D719AB" w14:paraId="4A7B80E1" w14:textId="77777777">
        <w:trPr>
          <w:cnfStyle w:val="000000100000" w:firstRow="0" w:lastRow="0" w:firstColumn="0" w:lastColumn="0" w:oddVBand="0" w:evenVBand="0" w:oddHBand="1" w:evenHBand="0" w:firstRowFirstColumn="0" w:firstRowLastColumn="0" w:lastRowFirstColumn="0" w:lastRowLastColumn="0"/>
          <w:trHeight w:val="379"/>
        </w:trPr>
        <w:tc>
          <w:tcPr>
            <w:cnfStyle w:val="001000000000" w:firstRow="0" w:lastRow="0" w:firstColumn="1" w:lastColumn="0" w:oddVBand="0" w:evenVBand="0" w:oddHBand="0" w:evenHBand="0" w:firstRowFirstColumn="0" w:firstRowLastColumn="0" w:lastRowFirstColumn="0" w:lastRowLastColumn="0"/>
            <w:tcW w:w="550" w:type="dxa"/>
          </w:tcPr>
          <w:p w14:paraId="5301E7E2"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R </w:t>
            </w:r>
          </w:p>
        </w:tc>
        <w:tc>
          <w:tcPr>
            <w:tcW w:w="4628" w:type="dxa"/>
          </w:tcPr>
          <w:p w14:paraId="0B2999E1"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Arts, entertainment and recreation </w:t>
            </w:r>
          </w:p>
        </w:tc>
        <w:tc>
          <w:tcPr>
            <w:tcW w:w="2038" w:type="dxa"/>
            <w:gridSpan w:val="2"/>
          </w:tcPr>
          <w:p w14:paraId="5600F8DF"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90 350 </w:t>
            </w:r>
            <w:r w:rsidRPr="00D719AB">
              <w:rPr>
                <w:rFonts w:ascii="Calibri" w:hAnsi="Calibri" w:cs="Calibri"/>
                <w:lang w:eastAsia="en-GB"/>
              </w:rPr>
              <w:tab/>
              <w:t xml:space="preserve">104 801 </w:t>
            </w:r>
          </w:p>
        </w:tc>
        <w:tc>
          <w:tcPr>
            <w:tcW w:w="1316" w:type="dxa"/>
          </w:tcPr>
          <w:p w14:paraId="7E585C53"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116.0 </w:t>
            </w:r>
          </w:p>
        </w:tc>
        <w:tc>
          <w:tcPr>
            <w:tcW w:w="1666" w:type="dxa"/>
            <w:gridSpan w:val="2"/>
          </w:tcPr>
          <w:p w14:paraId="1EDAC9C6"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1.5 </w:t>
            </w:r>
            <w:r w:rsidRPr="00D719AB">
              <w:rPr>
                <w:rFonts w:ascii="Calibri" w:hAnsi="Calibri" w:cs="Calibri"/>
                <w:lang w:eastAsia="en-GB"/>
              </w:rPr>
              <w:tab/>
              <w:t xml:space="preserve">1.5 </w:t>
            </w:r>
          </w:p>
        </w:tc>
      </w:tr>
      <w:tr w:rsidR="00681A65" w:rsidRPr="00D719AB" w14:paraId="7395E15F" w14:textId="77777777">
        <w:trPr>
          <w:trHeight w:val="542"/>
        </w:trPr>
        <w:tc>
          <w:tcPr>
            <w:cnfStyle w:val="001000000000" w:firstRow="0" w:lastRow="0" w:firstColumn="1" w:lastColumn="0" w:oddVBand="0" w:evenVBand="0" w:oddHBand="0" w:evenHBand="0" w:firstRowFirstColumn="0" w:firstRowLastColumn="0" w:lastRowFirstColumn="0" w:lastRowLastColumn="0"/>
            <w:tcW w:w="550" w:type="dxa"/>
          </w:tcPr>
          <w:p w14:paraId="7F0C0A4E"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S+T </w:t>
            </w:r>
          </w:p>
        </w:tc>
        <w:tc>
          <w:tcPr>
            <w:tcW w:w="4628" w:type="dxa"/>
          </w:tcPr>
          <w:p w14:paraId="0BF458FC"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Other service activities; Activities of households as employers </w:t>
            </w:r>
          </w:p>
        </w:tc>
        <w:tc>
          <w:tcPr>
            <w:tcW w:w="2038" w:type="dxa"/>
            <w:gridSpan w:val="2"/>
          </w:tcPr>
          <w:p w14:paraId="38067EC2"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54 077 </w:t>
            </w:r>
            <w:r w:rsidRPr="00D719AB">
              <w:rPr>
                <w:rFonts w:ascii="Calibri" w:hAnsi="Calibri" w:cs="Calibri"/>
                <w:lang w:eastAsia="en-GB"/>
              </w:rPr>
              <w:tab/>
              <w:t xml:space="preserve">65 038 </w:t>
            </w:r>
          </w:p>
        </w:tc>
        <w:tc>
          <w:tcPr>
            <w:tcW w:w="1316" w:type="dxa"/>
          </w:tcPr>
          <w:p w14:paraId="6C39AFB1"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120.3 </w:t>
            </w:r>
          </w:p>
        </w:tc>
        <w:tc>
          <w:tcPr>
            <w:tcW w:w="1666" w:type="dxa"/>
            <w:gridSpan w:val="2"/>
          </w:tcPr>
          <w:p w14:paraId="7C16039F"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0.9 </w:t>
            </w:r>
            <w:r w:rsidRPr="00D719AB">
              <w:rPr>
                <w:rFonts w:ascii="Calibri" w:hAnsi="Calibri" w:cs="Calibri"/>
                <w:lang w:eastAsia="en-GB"/>
              </w:rPr>
              <w:tab/>
              <w:t xml:space="preserve">0.9 </w:t>
            </w:r>
          </w:p>
        </w:tc>
      </w:tr>
      <w:tr w:rsidR="00681A65" w:rsidRPr="00D719AB" w14:paraId="6F59B0DE" w14:textId="77777777">
        <w:trPr>
          <w:cnfStyle w:val="000000100000" w:firstRow="0" w:lastRow="0" w:firstColumn="0" w:lastColumn="0" w:oddVBand="0" w:evenVBand="0" w:oddHBand="1" w:evenHBand="0" w:firstRowFirstColumn="0" w:firstRowLastColumn="0" w:lastRowFirstColumn="0" w:lastRowLastColumn="0"/>
          <w:trHeight w:val="359"/>
        </w:trPr>
        <w:tc>
          <w:tcPr>
            <w:cnfStyle w:val="001000000000" w:firstRow="0" w:lastRow="0" w:firstColumn="1" w:lastColumn="0" w:oddVBand="0" w:evenVBand="0" w:oddHBand="0" w:evenHBand="0" w:firstRowFirstColumn="0" w:firstRowLastColumn="0" w:lastRowFirstColumn="0" w:lastRowLastColumn="0"/>
            <w:tcW w:w="550" w:type="dxa"/>
          </w:tcPr>
          <w:p w14:paraId="57F3E808"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U </w:t>
            </w:r>
          </w:p>
        </w:tc>
        <w:tc>
          <w:tcPr>
            <w:tcW w:w="4628" w:type="dxa"/>
          </w:tcPr>
          <w:p w14:paraId="431951C0"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Activities of extraterritorial organizations and bodies </w:t>
            </w:r>
          </w:p>
        </w:tc>
        <w:tc>
          <w:tcPr>
            <w:tcW w:w="2038" w:type="dxa"/>
            <w:gridSpan w:val="2"/>
          </w:tcPr>
          <w:p w14:paraId="3D61FA3B"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 </w:t>
            </w:r>
            <w:r w:rsidRPr="00D719AB">
              <w:rPr>
                <w:rFonts w:ascii="Calibri" w:hAnsi="Calibri" w:cs="Calibri"/>
                <w:lang w:eastAsia="en-GB"/>
              </w:rPr>
              <w:tab/>
              <w:t xml:space="preserve">… </w:t>
            </w:r>
          </w:p>
        </w:tc>
        <w:tc>
          <w:tcPr>
            <w:tcW w:w="1316" w:type="dxa"/>
          </w:tcPr>
          <w:p w14:paraId="72C98E36"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 </w:t>
            </w:r>
          </w:p>
        </w:tc>
        <w:tc>
          <w:tcPr>
            <w:tcW w:w="1666" w:type="dxa"/>
            <w:gridSpan w:val="2"/>
          </w:tcPr>
          <w:p w14:paraId="39619338"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 xml:space="preserve">… </w:t>
            </w:r>
            <w:r w:rsidRPr="00D719AB">
              <w:rPr>
                <w:rFonts w:ascii="Calibri" w:hAnsi="Calibri" w:cs="Calibri"/>
                <w:lang w:eastAsia="en-GB"/>
              </w:rPr>
              <w:tab/>
              <w:t xml:space="preserve">… </w:t>
            </w:r>
          </w:p>
        </w:tc>
      </w:tr>
      <w:tr w:rsidR="00681A65" w:rsidRPr="00D719AB" w14:paraId="2283CB54" w14:textId="77777777">
        <w:trPr>
          <w:trHeight w:val="461"/>
        </w:trPr>
        <w:tc>
          <w:tcPr>
            <w:cnfStyle w:val="001000000000" w:firstRow="0" w:lastRow="0" w:firstColumn="1" w:lastColumn="0" w:oddVBand="0" w:evenVBand="0" w:oddHBand="0" w:evenHBand="0" w:firstRowFirstColumn="0" w:firstRowLastColumn="0" w:lastRowFirstColumn="0" w:lastRowLastColumn="0"/>
            <w:tcW w:w="5178" w:type="dxa"/>
            <w:gridSpan w:val="2"/>
          </w:tcPr>
          <w:p w14:paraId="5EE33992"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Total </w:t>
            </w:r>
          </w:p>
        </w:tc>
        <w:tc>
          <w:tcPr>
            <w:tcW w:w="2038" w:type="dxa"/>
            <w:gridSpan w:val="2"/>
          </w:tcPr>
          <w:p w14:paraId="4E2478DE"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b/>
                <w:lang w:eastAsia="en-GB"/>
              </w:rPr>
              <w:t xml:space="preserve">4 769 890 </w:t>
            </w:r>
            <w:r w:rsidRPr="00D719AB">
              <w:rPr>
                <w:rFonts w:ascii="Calibri" w:hAnsi="Calibri" w:cs="Calibri"/>
                <w:b/>
                <w:lang w:eastAsia="en-GB"/>
              </w:rPr>
              <w:tab/>
              <w:t xml:space="preserve">5 583 889 </w:t>
            </w:r>
          </w:p>
        </w:tc>
        <w:tc>
          <w:tcPr>
            <w:tcW w:w="1316" w:type="dxa"/>
          </w:tcPr>
          <w:p w14:paraId="683DCCE4"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b/>
                <w:lang w:eastAsia="en-GB"/>
              </w:rPr>
              <w:t xml:space="preserve">117.1 </w:t>
            </w:r>
          </w:p>
        </w:tc>
        <w:tc>
          <w:tcPr>
            <w:tcW w:w="1666" w:type="dxa"/>
            <w:gridSpan w:val="2"/>
          </w:tcPr>
          <w:p w14:paraId="25EA246A"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r>
            <w:r w:rsidRPr="00D719AB">
              <w:rPr>
                <w:rFonts w:ascii="Calibri" w:hAnsi="Calibri" w:cs="Calibri"/>
                <w:b/>
                <w:lang w:eastAsia="en-GB"/>
              </w:rPr>
              <w:t xml:space="preserve">80.5 </w:t>
            </w:r>
            <w:r w:rsidRPr="00D719AB">
              <w:rPr>
                <w:rFonts w:ascii="Calibri" w:hAnsi="Calibri" w:cs="Calibri"/>
                <w:b/>
                <w:lang w:eastAsia="en-GB"/>
              </w:rPr>
              <w:tab/>
              <w:t xml:space="preserve">80.2 </w:t>
            </w:r>
          </w:p>
        </w:tc>
      </w:tr>
      <w:tr w:rsidR="00681A65" w:rsidRPr="00D719AB" w14:paraId="611FB0AA" w14:textId="77777777">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5178" w:type="dxa"/>
            <w:gridSpan w:val="2"/>
          </w:tcPr>
          <w:p w14:paraId="351C20AB"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Taxes on products less subsidies on products </w:t>
            </w:r>
          </w:p>
        </w:tc>
        <w:tc>
          <w:tcPr>
            <w:tcW w:w="2038" w:type="dxa"/>
            <w:gridSpan w:val="2"/>
          </w:tcPr>
          <w:p w14:paraId="131E2115"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1 154 128</w:t>
            </w:r>
            <w:r w:rsidRPr="00D719AB">
              <w:rPr>
                <w:rFonts w:ascii="Calibri" w:hAnsi="Calibri" w:cs="Calibri"/>
                <w:b/>
                <w:lang w:eastAsia="en-GB"/>
              </w:rPr>
              <w:t xml:space="preserve"> </w:t>
            </w:r>
            <w:r w:rsidRPr="00D719AB">
              <w:rPr>
                <w:rFonts w:ascii="Calibri" w:hAnsi="Calibri" w:cs="Calibri"/>
                <w:b/>
                <w:lang w:eastAsia="en-GB"/>
              </w:rPr>
              <w:tab/>
            </w:r>
            <w:r w:rsidRPr="00D719AB">
              <w:rPr>
                <w:rFonts w:ascii="Calibri" w:hAnsi="Calibri" w:cs="Calibri"/>
                <w:lang w:eastAsia="en-GB"/>
              </w:rPr>
              <w:t xml:space="preserve">1 379 726 </w:t>
            </w:r>
          </w:p>
        </w:tc>
        <w:tc>
          <w:tcPr>
            <w:tcW w:w="1316" w:type="dxa"/>
          </w:tcPr>
          <w:p w14:paraId="05E7D7C2"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119.5 </w:t>
            </w:r>
          </w:p>
        </w:tc>
        <w:tc>
          <w:tcPr>
            <w:tcW w:w="1666" w:type="dxa"/>
            <w:gridSpan w:val="2"/>
          </w:tcPr>
          <w:p w14:paraId="2A4CD8A3"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t>19.5</w:t>
            </w:r>
            <w:r w:rsidRPr="00D719AB">
              <w:rPr>
                <w:rFonts w:ascii="Calibri" w:hAnsi="Calibri" w:cs="Calibri"/>
                <w:b/>
                <w:lang w:eastAsia="en-GB"/>
              </w:rPr>
              <w:t xml:space="preserve"> </w:t>
            </w:r>
            <w:r w:rsidRPr="00D719AB">
              <w:rPr>
                <w:rFonts w:ascii="Calibri" w:hAnsi="Calibri" w:cs="Calibri"/>
                <w:b/>
                <w:lang w:eastAsia="en-GB"/>
              </w:rPr>
              <w:tab/>
            </w:r>
            <w:r w:rsidRPr="00D719AB">
              <w:rPr>
                <w:rFonts w:ascii="Calibri" w:hAnsi="Calibri" w:cs="Calibri"/>
                <w:lang w:eastAsia="en-GB"/>
              </w:rPr>
              <w:t xml:space="preserve">19.8 </w:t>
            </w:r>
          </w:p>
        </w:tc>
      </w:tr>
      <w:tr w:rsidR="00681A65" w:rsidRPr="00D719AB" w14:paraId="34DFEEEE" w14:textId="77777777">
        <w:trPr>
          <w:trHeight w:val="415"/>
        </w:trPr>
        <w:tc>
          <w:tcPr>
            <w:cnfStyle w:val="001000000000" w:firstRow="0" w:lastRow="0" w:firstColumn="1" w:lastColumn="0" w:oddVBand="0" w:evenVBand="0" w:oddHBand="0" w:evenHBand="0" w:firstRowFirstColumn="0" w:firstRowLastColumn="0" w:lastRowFirstColumn="0" w:lastRowLastColumn="0"/>
            <w:tcW w:w="5178" w:type="dxa"/>
            <w:gridSpan w:val="2"/>
          </w:tcPr>
          <w:p w14:paraId="17C96697"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GROSS DOMESTIC PRODUCT (current prices)  </w:t>
            </w:r>
          </w:p>
        </w:tc>
        <w:tc>
          <w:tcPr>
            <w:tcW w:w="2038" w:type="dxa"/>
            <w:gridSpan w:val="2"/>
          </w:tcPr>
          <w:p w14:paraId="247179DC"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b/>
                <w:lang w:eastAsia="en-GB"/>
              </w:rPr>
              <w:t xml:space="preserve">5 924 018 </w:t>
            </w:r>
            <w:r w:rsidRPr="00D719AB">
              <w:rPr>
                <w:rFonts w:ascii="Calibri" w:hAnsi="Calibri" w:cs="Calibri"/>
                <w:b/>
                <w:lang w:eastAsia="en-GB"/>
              </w:rPr>
              <w:tab/>
              <w:t xml:space="preserve">6 963 615 </w:t>
            </w:r>
          </w:p>
        </w:tc>
        <w:tc>
          <w:tcPr>
            <w:tcW w:w="1316" w:type="dxa"/>
          </w:tcPr>
          <w:p w14:paraId="305CBFF2"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b/>
                <w:lang w:eastAsia="en-GB"/>
              </w:rPr>
              <w:t xml:space="preserve">117.5 </w:t>
            </w:r>
          </w:p>
        </w:tc>
        <w:tc>
          <w:tcPr>
            <w:tcW w:w="1666" w:type="dxa"/>
            <w:gridSpan w:val="2"/>
          </w:tcPr>
          <w:p w14:paraId="713C6447"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b/>
            </w:r>
            <w:r w:rsidRPr="00D719AB">
              <w:rPr>
                <w:rFonts w:ascii="Calibri" w:hAnsi="Calibri" w:cs="Calibri"/>
                <w:b/>
                <w:lang w:eastAsia="en-GB"/>
              </w:rPr>
              <w:t xml:space="preserve">100.0 </w:t>
            </w:r>
            <w:r w:rsidRPr="00D719AB">
              <w:rPr>
                <w:rFonts w:ascii="Calibri" w:hAnsi="Calibri" w:cs="Calibri"/>
                <w:b/>
                <w:lang w:eastAsia="en-GB"/>
              </w:rPr>
              <w:tab/>
              <w:t xml:space="preserve">100.0 </w:t>
            </w:r>
          </w:p>
        </w:tc>
      </w:tr>
    </w:tbl>
    <w:bookmarkEnd w:id="88"/>
    <w:p w14:paraId="0DDDF31C" w14:textId="77777777" w:rsidR="00681A65" w:rsidRPr="00D719AB" w:rsidRDefault="00681A65" w:rsidP="00025A68">
      <w:pPr>
        <w:jc w:val="both"/>
        <w:rPr>
          <w:rFonts w:ascii="Calibri" w:hAnsi="Calibri" w:cs="Calibri"/>
          <w:b/>
          <w:i/>
          <w:lang w:eastAsia="en-GB"/>
        </w:rPr>
      </w:pPr>
      <w:r w:rsidRPr="00D719AB">
        <w:rPr>
          <w:rFonts w:ascii="Calibri" w:hAnsi="Calibri" w:cs="Calibri"/>
          <w:b/>
          <w:i/>
          <w:lang w:eastAsia="en-GB"/>
        </w:rPr>
        <w:t xml:space="preserve">Source: </w:t>
      </w:r>
      <w:r w:rsidRPr="00D719AB">
        <w:rPr>
          <w:rFonts w:ascii="Calibri" w:hAnsi="Calibri" w:cs="Calibri"/>
          <w:i/>
          <w:lang w:eastAsia="en-GB"/>
        </w:rPr>
        <w:t>MONSTAT</w:t>
      </w:r>
      <w:r w:rsidRPr="00D719AB">
        <w:rPr>
          <w:rFonts w:ascii="Calibri" w:hAnsi="Calibri" w:cs="Calibri"/>
          <w:i/>
          <w:vertAlign w:val="superscript"/>
          <w:lang w:eastAsia="en-GB"/>
        </w:rPr>
        <w:footnoteReference w:id="10"/>
      </w:r>
    </w:p>
    <w:bookmarkEnd w:id="87"/>
    <w:p w14:paraId="16C43A10" w14:textId="77777777" w:rsidR="00681A65" w:rsidRPr="00D719AB" w:rsidRDefault="00681A65" w:rsidP="00025A68">
      <w:pPr>
        <w:jc w:val="both"/>
        <w:rPr>
          <w:rFonts w:ascii="Calibri" w:hAnsi="Calibri" w:cs="Calibri"/>
          <w:lang w:eastAsia="en-GB"/>
        </w:rPr>
      </w:pPr>
      <w:r w:rsidRPr="00D719AB">
        <w:rPr>
          <w:rFonts w:ascii="Calibri" w:hAnsi="Calibri" w:cs="Calibri"/>
          <w:lang w:eastAsia="en-GB"/>
        </w:rPr>
        <w:t xml:space="preserve">Gross value added, indices of nominal growth and structure of GDP at current prices. The total gross value added </w:t>
      </w:r>
      <w:proofErr w:type="gramStart"/>
      <w:r w:rsidRPr="00D719AB">
        <w:rPr>
          <w:rFonts w:ascii="Calibri" w:hAnsi="Calibri" w:cs="Calibri"/>
          <w:lang w:eastAsia="en-GB"/>
        </w:rPr>
        <w:t>of</w:t>
      </w:r>
      <w:proofErr w:type="gramEnd"/>
      <w:r w:rsidRPr="00D719AB">
        <w:rPr>
          <w:rFonts w:ascii="Calibri" w:hAnsi="Calibri" w:cs="Calibri"/>
          <w:lang w:eastAsia="en-GB"/>
        </w:rPr>
        <w:t xml:space="preserve"> agriculture, forestry, and water management in 2023 amounted to approximately 387 million euros, which is 6.4% higher than in 2022 when it was 358 million euros. The share of this sector in the total GDP in 2023 was 5.5%, which is lower compared to 2022 when it was 6%.</w:t>
      </w:r>
    </w:p>
    <w:p w14:paraId="00F436D5" w14:textId="77777777" w:rsidR="00681A65" w:rsidRPr="00D719AB" w:rsidRDefault="00681A65" w:rsidP="00025A68">
      <w:pPr>
        <w:jc w:val="both"/>
        <w:rPr>
          <w:rFonts w:ascii="Calibri" w:hAnsi="Calibri" w:cs="Calibri"/>
          <w:b/>
          <w:lang w:eastAsia="en-GB"/>
        </w:rPr>
      </w:pPr>
      <w:r w:rsidRPr="00D719AB">
        <w:rPr>
          <w:rFonts w:ascii="Calibri" w:hAnsi="Calibri" w:cs="Calibri"/>
          <w:b/>
          <w:lang w:eastAsia="en-GB"/>
        </w:rPr>
        <w:t>Despite officially accounting for only 0.5 percent of national GDP, the forest sector plays a significant economic role in Montenegro’s Northern Region, providing up to 20 percent of local incomes in some areas.</w:t>
      </w:r>
    </w:p>
    <w:p w14:paraId="33E833A4" w14:textId="77777777" w:rsidR="00681A65" w:rsidRPr="00D719AB" w:rsidRDefault="00681A65" w:rsidP="00025A68">
      <w:pPr>
        <w:jc w:val="both"/>
        <w:rPr>
          <w:rFonts w:ascii="Calibri" w:hAnsi="Calibri" w:cs="Calibri"/>
          <w:lang w:eastAsia="en-GB"/>
        </w:rPr>
      </w:pPr>
      <w:r w:rsidRPr="00D719AB">
        <w:rPr>
          <w:rFonts w:ascii="Calibri" w:hAnsi="Calibri" w:cs="Calibri"/>
          <w:lang w:eastAsia="en-GB"/>
        </w:rPr>
        <w:t xml:space="preserve">Preliminary projections of the Central Bank of Montenegro indicate that the GDP rate should amount to 3.6% in 2024. According to the forecasts of the Ministry of Finance from January 2024, in the following three-year period (2024 - 2026), the Montenegrin economy will grow annually at an average real rate of 3.2% according to the baseline scenario, and 1.6% according to the lower-growth scenario (Table). According to the same forecasts, domestic demand will continue to be the driver of growth “through high </w:t>
      </w:r>
      <w:r w:rsidRPr="00D719AB">
        <w:rPr>
          <w:rFonts w:ascii="Calibri" w:hAnsi="Calibri" w:cs="Calibri"/>
          <w:lang w:eastAsia="en-GB"/>
        </w:rPr>
        <w:lastRenderedPageBreak/>
        <w:t>personal consumption by households and the start of a new investment cycle, which will be stimulated by easing business barriers and regulatory reforms, as well as youth employment policies.”</w:t>
      </w:r>
    </w:p>
    <w:p w14:paraId="6E11DF23" w14:textId="77777777" w:rsidR="002002CF" w:rsidRPr="00D719AB" w:rsidRDefault="002002CF" w:rsidP="002002CF">
      <w:pPr>
        <w:pStyle w:val="Caption"/>
        <w:keepNext/>
        <w:rPr>
          <w:rFonts w:ascii="Calibri" w:hAnsi="Calibri" w:cs="Calibri"/>
          <w:b/>
          <w:bCs/>
          <w:i w:val="0"/>
          <w:iCs w:val="0"/>
          <w:sz w:val="22"/>
          <w:szCs w:val="22"/>
        </w:rPr>
      </w:pPr>
      <w:bookmarkStart w:id="89" w:name="_Toc212411345"/>
      <w:r w:rsidRPr="00D719AB">
        <w:rPr>
          <w:rFonts w:ascii="Calibri" w:hAnsi="Calibri" w:cs="Calibri"/>
          <w:b/>
          <w:bCs/>
          <w:i w:val="0"/>
          <w:iCs w:val="0"/>
          <w:sz w:val="22"/>
          <w:szCs w:val="22"/>
        </w:rPr>
        <w:t xml:space="preserve">Table </w:t>
      </w:r>
      <w:r w:rsidRPr="00D719AB">
        <w:rPr>
          <w:rFonts w:ascii="Calibri" w:hAnsi="Calibri" w:cs="Calibri"/>
          <w:b/>
          <w:bCs/>
          <w:i w:val="0"/>
          <w:iCs w:val="0"/>
          <w:sz w:val="22"/>
          <w:szCs w:val="22"/>
        </w:rPr>
        <w:fldChar w:fldCharType="begin"/>
      </w:r>
      <w:r w:rsidRPr="00D719AB">
        <w:rPr>
          <w:rFonts w:ascii="Calibri" w:hAnsi="Calibri" w:cs="Calibri"/>
          <w:b/>
          <w:bCs/>
          <w:i w:val="0"/>
          <w:iCs w:val="0"/>
          <w:sz w:val="22"/>
          <w:szCs w:val="22"/>
        </w:rPr>
        <w:instrText xml:space="preserve"> SEQ Table \* ARABIC </w:instrText>
      </w:r>
      <w:r w:rsidRPr="00D719AB">
        <w:rPr>
          <w:rFonts w:ascii="Calibri" w:hAnsi="Calibri" w:cs="Calibri"/>
          <w:b/>
          <w:bCs/>
          <w:i w:val="0"/>
          <w:iCs w:val="0"/>
          <w:sz w:val="22"/>
          <w:szCs w:val="22"/>
        </w:rPr>
        <w:fldChar w:fldCharType="separate"/>
      </w:r>
      <w:r w:rsidR="00D92B3C" w:rsidRPr="00D719AB">
        <w:rPr>
          <w:rFonts w:ascii="Calibri" w:hAnsi="Calibri" w:cs="Calibri"/>
          <w:b/>
          <w:bCs/>
          <w:i w:val="0"/>
          <w:iCs w:val="0"/>
          <w:noProof/>
          <w:sz w:val="22"/>
          <w:szCs w:val="22"/>
        </w:rPr>
        <w:t>14</w:t>
      </w:r>
      <w:r w:rsidRPr="00D719AB">
        <w:rPr>
          <w:rFonts w:ascii="Calibri" w:hAnsi="Calibri" w:cs="Calibri"/>
          <w:b/>
          <w:bCs/>
          <w:i w:val="0"/>
          <w:iCs w:val="0"/>
          <w:sz w:val="22"/>
          <w:szCs w:val="22"/>
        </w:rPr>
        <w:fldChar w:fldCharType="end"/>
      </w:r>
      <w:r w:rsidRPr="00D719AB">
        <w:rPr>
          <w:rFonts w:ascii="Calibri" w:hAnsi="Calibri" w:cs="Calibri"/>
          <w:b/>
          <w:bCs/>
          <w:i w:val="0"/>
          <w:iCs w:val="0"/>
          <w:sz w:val="22"/>
          <w:szCs w:val="22"/>
        </w:rPr>
        <w:t xml:space="preserve"> Projected growth rates in Montenegro</w:t>
      </w:r>
      <w:bookmarkEnd w:id="89"/>
    </w:p>
    <w:tbl>
      <w:tblPr>
        <w:tblStyle w:val="GridTable3-Accent1"/>
        <w:tblW w:w="8220" w:type="dxa"/>
        <w:tblLook w:val="04A0" w:firstRow="1" w:lastRow="0" w:firstColumn="1" w:lastColumn="0" w:noHBand="0" w:noVBand="1"/>
      </w:tblPr>
      <w:tblGrid>
        <w:gridCol w:w="2436"/>
        <w:gridCol w:w="964"/>
        <w:gridCol w:w="964"/>
        <w:gridCol w:w="964"/>
        <w:gridCol w:w="964"/>
        <w:gridCol w:w="964"/>
        <w:gridCol w:w="964"/>
      </w:tblGrid>
      <w:tr w:rsidR="00681A65" w:rsidRPr="00D719AB" w14:paraId="21D13720" w14:textId="77777777">
        <w:trPr>
          <w:cnfStyle w:val="100000000000" w:firstRow="1" w:lastRow="0" w:firstColumn="0" w:lastColumn="0" w:oddVBand="0" w:evenVBand="0" w:oddHBand="0" w:evenHBand="0" w:firstRowFirstColumn="0" w:firstRowLastColumn="0" w:lastRowFirstColumn="0" w:lastRowLastColumn="0"/>
          <w:trHeight w:val="567"/>
        </w:trPr>
        <w:tc>
          <w:tcPr>
            <w:cnfStyle w:val="001000000100" w:firstRow="0" w:lastRow="0" w:firstColumn="1" w:lastColumn="0" w:oddVBand="0" w:evenVBand="0" w:oddHBand="0" w:evenHBand="0" w:firstRowFirstColumn="1" w:firstRowLastColumn="0" w:lastRowFirstColumn="0" w:lastRowLastColumn="0"/>
            <w:tcW w:w="8220" w:type="dxa"/>
            <w:gridSpan w:val="7"/>
            <w:hideMark/>
          </w:tcPr>
          <w:p w14:paraId="3EAA2EC6"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Projected GDP growth rates in Montenegro, 2024 - 2026, in %</w:t>
            </w:r>
          </w:p>
        </w:tc>
      </w:tr>
      <w:tr w:rsidR="00681A65" w:rsidRPr="00D719AB" w14:paraId="23611486" w14:textId="77777777">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2438" w:type="dxa"/>
            <w:vMerge w:val="restart"/>
          </w:tcPr>
          <w:p w14:paraId="723C8E41" w14:textId="77777777" w:rsidR="00681A65" w:rsidRPr="00D719AB" w:rsidRDefault="00681A65" w:rsidP="00025A68">
            <w:pPr>
              <w:spacing w:after="160" w:line="259" w:lineRule="auto"/>
              <w:jc w:val="both"/>
              <w:rPr>
                <w:rFonts w:ascii="Calibri" w:hAnsi="Calibri" w:cs="Calibri"/>
                <w:lang w:eastAsia="en-GB"/>
              </w:rPr>
            </w:pPr>
          </w:p>
        </w:tc>
        <w:tc>
          <w:tcPr>
            <w:tcW w:w="2891" w:type="dxa"/>
            <w:gridSpan w:val="3"/>
            <w:hideMark/>
          </w:tcPr>
          <w:p w14:paraId="182A4655"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b/>
                <w:lang w:eastAsia="en-GB"/>
              </w:rPr>
            </w:pPr>
            <w:r w:rsidRPr="00D719AB">
              <w:rPr>
                <w:rFonts w:ascii="Calibri" w:hAnsi="Calibri" w:cs="Calibri"/>
                <w:b/>
                <w:lang w:eastAsia="en-GB"/>
              </w:rPr>
              <w:t>Baseline scenario</w:t>
            </w:r>
          </w:p>
        </w:tc>
        <w:tc>
          <w:tcPr>
            <w:tcW w:w="2891" w:type="dxa"/>
            <w:gridSpan w:val="3"/>
            <w:hideMark/>
          </w:tcPr>
          <w:p w14:paraId="28D8E1F4"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b/>
                <w:lang w:eastAsia="en-GB"/>
              </w:rPr>
            </w:pPr>
            <w:r w:rsidRPr="00D719AB">
              <w:rPr>
                <w:rFonts w:ascii="Calibri" w:hAnsi="Calibri" w:cs="Calibri"/>
                <w:b/>
                <w:lang w:eastAsia="en-GB"/>
              </w:rPr>
              <w:t>Lower-growth scenario</w:t>
            </w:r>
          </w:p>
        </w:tc>
      </w:tr>
      <w:tr w:rsidR="00681A65" w:rsidRPr="00D719AB" w14:paraId="3906A627" w14:textId="77777777">
        <w:trPr>
          <w:trHeight w:val="275"/>
        </w:trPr>
        <w:tc>
          <w:tcPr>
            <w:cnfStyle w:val="001000000000" w:firstRow="0" w:lastRow="0" w:firstColumn="1" w:lastColumn="0" w:oddVBand="0" w:evenVBand="0" w:oddHBand="0" w:evenHBand="0" w:firstRowFirstColumn="0" w:firstRowLastColumn="0" w:lastRowFirstColumn="0" w:lastRowLastColumn="0"/>
            <w:tcW w:w="0" w:type="auto"/>
            <w:vMerge/>
            <w:hideMark/>
          </w:tcPr>
          <w:p w14:paraId="5E5D2C13" w14:textId="77777777" w:rsidR="00681A65" w:rsidRPr="00D719AB" w:rsidRDefault="00681A65" w:rsidP="00025A68">
            <w:pPr>
              <w:spacing w:after="160" w:line="259" w:lineRule="auto"/>
              <w:jc w:val="both"/>
              <w:rPr>
                <w:rFonts w:ascii="Calibri" w:hAnsi="Calibri" w:cs="Calibri"/>
                <w:lang w:eastAsia="en-GB"/>
              </w:rPr>
            </w:pPr>
          </w:p>
        </w:tc>
        <w:tc>
          <w:tcPr>
            <w:tcW w:w="964" w:type="dxa"/>
            <w:hideMark/>
          </w:tcPr>
          <w:p w14:paraId="3770B51C"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2024</w:t>
            </w:r>
          </w:p>
        </w:tc>
        <w:tc>
          <w:tcPr>
            <w:tcW w:w="964" w:type="dxa"/>
            <w:hideMark/>
          </w:tcPr>
          <w:p w14:paraId="79E0D5B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2025</w:t>
            </w:r>
          </w:p>
        </w:tc>
        <w:tc>
          <w:tcPr>
            <w:tcW w:w="964" w:type="dxa"/>
            <w:hideMark/>
          </w:tcPr>
          <w:p w14:paraId="41732EC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2026</w:t>
            </w:r>
          </w:p>
        </w:tc>
        <w:tc>
          <w:tcPr>
            <w:tcW w:w="964" w:type="dxa"/>
            <w:hideMark/>
          </w:tcPr>
          <w:p w14:paraId="7AD5B6B1"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2024</w:t>
            </w:r>
          </w:p>
        </w:tc>
        <w:tc>
          <w:tcPr>
            <w:tcW w:w="964" w:type="dxa"/>
            <w:hideMark/>
          </w:tcPr>
          <w:p w14:paraId="73CEABEB"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2025</w:t>
            </w:r>
          </w:p>
        </w:tc>
        <w:tc>
          <w:tcPr>
            <w:tcW w:w="964" w:type="dxa"/>
            <w:hideMark/>
          </w:tcPr>
          <w:p w14:paraId="5AA64DE1"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2026</w:t>
            </w:r>
          </w:p>
        </w:tc>
      </w:tr>
      <w:tr w:rsidR="00681A65" w:rsidRPr="00D719AB" w14:paraId="528D8522" w14:textId="77777777">
        <w:trPr>
          <w:cnfStyle w:val="000000100000" w:firstRow="0" w:lastRow="0" w:firstColumn="0" w:lastColumn="0" w:oddVBand="0" w:evenVBand="0" w:oddHBand="1" w:evenHBand="0" w:firstRowFirstColumn="0" w:firstRowLastColumn="0" w:lastRowFirstColumn="0" w:lastRowLastColumn="0"/>
          <w:trHeight w:val="434"/>
        </w:trPr>
        <w:tc>
          <w:tcPr>
            <w:cnfStyle w:val="001000000000" w:firstRow="0" w:lastRow="0" w:firstColumn="1" w:lastColumn="0" w:oddVBand="0" w:evenVBand="0" w:oddHBand="0" w:evenHBand="0" w:firstRowFirstColumn="0" w:firstRowLastColumn="0" w:lastRowFirstColumn="0" w:lastRowLastColumn="0"/>
            <w:tcW w:w="2438" w:type="dxa"/>
            <w:hideMark/>
          </w:tcPr>
          <w:p w14:paraId="4F20F1D8"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Real GDP growth </w:t>
            </w:r>
          </w:p>
          <w:p w14:paraId="3DEAD6D7"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(Ministry of Finance), ERP</w:t>
            </w:r>
          </w:p>
        </w:tc>
        <w:tc>
          <w:tcPr>
            <w:tcW w:w="964" w:type="dxa"/>
            <w:hideMark/>
          </w:tcPr>
          <w:p w14:paraId="7540DB1B"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3.8</w:t>
            </w:r>
          </w:p>
        </w:tc>
        <w:tc>
          <w:tcPr>
            <w:tcW w:w="964" w:type="dxa"/>
            <w:hideMark/>
          </w:tcPr>
          <w:p w14:paraId="54229551"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3.0</w:t>
            </w:r>
          </w:p>
        </w:tc>
        <w:tc>
          <w:tcPr>
            <w:tcW w:w="964" w:type="dxa"/>
            <w:hideMark/>
          </w:tcPr>
          <w:p w14:paraId="4DC71DAA"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2.9</w:t>
            </w:r>
          </w:p>
        </w:tc>
        <w:tc>
          <w:tcPr>
            <w:tcW w:w="964" w:type="dxa"/>
            <w:hideMark/>
          </w:tcPr>
          <w:p w14:paraId="6AC9E968"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1.4</w:t>
            </w:r>
          </w:p>
        </w:tc>
        <w:tc>
          <w:tcPr>
            <w:tcW w:w="964" w:type="dxa"/>
            <w:hideMark/>
          </w:tcPr>
          <w:p w14:paraId="5F0C3523"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1.8</w:t>
            </w:r>
          </w:p>
        </w:tc>
        <w:tc>
          <w:tcPr>
            <w:tcW w:w="964" w:type="dxa"/>
            <w:hideMark/>
          </w:tcPr>
          <w:p w14:paraId="725F7161"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1.7</w:t>
            </w:r>
          </w:p>
        </w:tc>
      </w:tr>
    </w:tbl>
    <w:p w14:paraId="1A393C99" w14:textId="77777777" w:rsidR="00681A65" w:rsidRPr="00D719AB" w:rsidRDefault="00681A65" w:rsidP="00025A68">
      <w:pPr>
        <w:jc w:val="both"/>
        <w:rPr>
          <w:rFonts w:ascii="Calibri" w:hAnsi="Calibri" w:cs="Calibri"/>
          <w:i/>
          <w:lang w:eastAsia="en-GB"/>
        </w:rPr>
      </w:pPr>
      <w:r w:rsidRPr="00D719AB">
        <w:rPr>
          <w:rFonts w:ascii="Calibri" w:hAnsi="Calibri" w:cs="Calibri"/>
          <w:b/>
          <w:i/>
          <w:lang w:eastAsia="en-GB"/>
        </w:rPr>
        <w:t xml:space="preserve">Source: </w:t>
      </w:r>
      <w:r w:rsidRPr="00D719AB">
        <w:rPr>
          <w:rFonts w:ascii="Calibri" w:hAnsi="Calibri" w:cs="Calibri"/>
          <w:i/>
          <w:lang w:eastAsia="en-GB"/>
        </w:rPr>
        <w:t xml:space="preserve">Central Bank of Montenegro </w:t>
      </w:r>
      <w:r w:rsidRPr="00D719AB">
        <w:rPr>
          <w:rFonts w:ascii="Calibri" w:hAnsi="Calibri" w:cs="Calibri"/>
          <w:i/>
          <w:vertAlign w:val="superscript"/>
          <w:lang w:eastAsia="en-GB"/>
        </w:rPr>
        <w:footnoteReference w:id="11"/>
      </w:r>
    </w:p>
    <w:p w14:paraId="20D68BDB" w14:textId="77777777" w:rsidR="00681A65" w:rsidRPr="00D719AB" w:rsidRDefault="00681A65" w:rsidP="00025A68">
      <w:pPr>
        <w:jc w:val="both"/>
        <w:rPr>
          <w:rFonts w:ascii="Calibri" w:hAnsi="Calibri" w:cs="Calibri"/>
          <w:b/>
          <w:i/>
          <w:lang w:eastAsia="en-GB"/>
        </w:rPr>
      </w:pPr>
    </w:p>
    <w:p w14:paraId="61C014F7" w14:textId="77777777" w:rsidR="00681A65" w:rsidRPr="00D719AB" w:rsidRDefault="00681A65" w:rsidP="00212675">
      <w:pPr>
        <w:pStyle w:val="Heading3"/>
        <w:rPr>
          <w:rFonts w:ascii="Calibri" w:hAnsi="Calibri" w:cs="Calibri"/>
          <w:b/>
          <w:bCs/>
          <w:sz w:val="22"/>
          <w:szCs w:val="22"/>
          <w:lang w:eastAsia="en-GB"/>
        </w:rPr>
      </w:pPr>
      <w:bookmarkStart w:id="90" w:name="_Toc215836466"/>
      <w:r w:rsidRPr="00D719AB">
        <w:rPr>
          <w:rFonts w:ascii="Calibri" w:hAnsi="Calibri" w:cs="Calibri"/>
          <w:b/>
          <w:bCs/>
          <w:sz w:val="22"/>
          <w:szCs w:val="22"/>
          <w:lang w:eastAsia="en-GB"/>
        </w:rPr>
        <w:t>4.3.3. Labor market and employment</w:t>
      </w:r>
      <w:bookmarkEnd w:id="90"/>
    </w:p>
    <w:p w14:paraId="20F141B7" w14:textId="77777777" w:rsidR="00681A65" w:rsidRPr="00D719AB" w:rsidRDefault="00681A65" w:rsidP="00025A68">
      <w:pPr>
        <w:jc w:val="both"/>
        <w:rPr>
          <w:rFonts w:ascii="Calibri" w:hAnsi="Calibri" w:cs="Calibri"/>
          <w:lang w:eastAsia="en-GB"/>
        </w:rPr>
      </w:pPr>
      <w:r w:rsidRPr="00D719AB">
        <w:rPr>
          <w:rFonts w:ascii="Calibri" w:hAnsi="Calibri" w:cs="Calibri"/>
          <w:lang w:eastAsia="en-GB"/>
        </w:rPr>
        <w:t>According to the Montenegrin Central Bank’s 2023 Annual Report, the average number of employed persons amounted to 244,484 in 2023, being 9.27% higher than in 2022. Employment growth was recorded in all sectors, with the highest being recorded in the information and communications sector (31.07%) and the real estate business (29.70%), and the lowest in the state administration sector and defense, compulsory social security (0.69%).</w:t>
      </w:r>
    </w:p>
    <w:p w14:paraId="6272D83A" w14:textId="77777777" w:rsidR="00681A65" w:rsidRPr="00D719AB" w:rsidRDefault="00681A65" w:rsidP="00025A68">
      <w:pPr>
        <w:jc w:val="both"/>
        <w:rPr>
          <w:rFonts w:ascii="Calibri" w:hAnsi="Calibri" w:cs="Calibri"/>
          <w:lang w:eastAsia="en-GB"/>
        </w:rPr>
      </w:pPr>
      <w:r w:rsidRPr="00D719AB">
        <w:rPr>
          <w:rFonts w:ascii="Calibri" w:hAnsi="Calibri" w:cs="Calibri"/>
          <w:lang w:eastAsia="en-GB"/>
        </w:rPr>
        <w:t xml:space="preserve">According to the records of the Employment Agency of Montenegro (EAM), the average number of registered unemployed persons amounted to 40.961 in 2023 which is 15.42% less than in the previous year. The largest number of unemployed people was recorded in January (44,786), and the lowest in September (37,649). Nevertheless, long-term unemployment is still present on the Montenegrin labor market, which is to a certain extent the result of the long-standing mismatch between the education system and the labor market, which leads to a mismatch between supply and demand. Observing the unemployment structure by the duration of looking for job, as per the EAM records, there were 18,306 persons or 45.83% of the total number of unemployed </w:t>
      </w:r>
      <w:proofErr w:type="gramStart"/>
      <w:r w:rsidRPr="00D719AB">
        <w:rPr>
          <w:rFonts w:ascii="Calibri" w:hAnsi="Calibri" w:cs="Calibri"/>
          <w:lang w:eastAsia="en-GB"/>
        </w:rPr>
        <w:t>persons</w:t>
      </w:r>
      <w:proofErr w:type="gramEnd"/>
      <w:r w:rsidRPr="00D719AB">
        <w:rPr>
          <w:rFonts w:ascii="Calibri" w:hAnsi="Calibri" w:cs="Calibri"/>
          <w:lang w:eastAsia="en-GB"/>
        </w:rPr>
        <w:t xml:space="preserve"> that were looking for employment for over three years.</w:t>
      </w:r>
    </w:p>
    <w:p w14:paraId="6ADE2599" w14:textId="77777777" w:rsidR="00681A65" w:rsidRPr="00D719AB" w:rsidRDefault="00681A65" w:rsidP="00025A68">
      <w:pPr>
        <w:jc w:val="both"/>
        <w:rPr>
          <w:rFonts w:ascii="Calibri" w:hAnsi="Calibri" w:cs="Calibri"/>
          <w:lang w:eastAsia="en-GB"/>
        </w:rPr>
      </w:pPr>
      <w:r w:rsidRPr="00D719AB">
        <w:rPr>
          <w:rFonts w:ascii="Calibri" w:hAnsi="Calibri" w:cs="Calibri"/>
          <w:lang w:eastAsia="en-GB"/>
        </w:rPr>
        <w:t>According to the data of the EAM, the registered unemployment rate stood at 13.95% at the end of 2023 and it was 3.07 percentage points lower than in 2022. According to the Labor Force Survey, which MONSTAT publishes on a quarterly basis, the unemployment rate was 15.46% in Q1, 12.94% in Q2, 11.79% in Q3, and 12.17% in Q4.</w:t>
      </w:r>
    </w:p>
    <w:p w14:paraId="67555A70" w14:textId="77777777" w:rsidR="00681A65" w:rsidRPr="00D719AB" w:rsidRDefault="00681A65" w:rsidP="00025A68">
      <w:pPr>
        <w:jc w:val="both"/>
        <w:rPr>
          <w:rFonts w:ascii="Calibri" w:hAnsi="Calibri" w:cs="Calibri"/>
          <w:lang w:eastAsia="en-GB"/>
        </w:rPr>
      </w:pPr>
      <w:r w:rsidRPr="00D719AB">
        <w:rPr>
          <w:rFonts w:ascii="Calibri" w:hAnsi="Calibri" w:cs="Calibri"/>
          <w:lang w:eastAsia="en-GB"/>
        </w:rPr>
        <w:t xml:space="preserve">MONSTAT data indicate that the average gross earnings amounted to 987 euros in the reporting year, while the average earnings without taxes and contributions stood at 792 euros, with both showing the year-on-year increase of 11.78% and 11.24%, respectively. This growth is partly the result of an additional increase </w:t>
      </w:r>
      <w:r w:rsidRPr="00D719AB">
        <w:rPr>
          <w:rFonts w:ascii="Calibri" w:hAnsi="Calibri" w:cs="Calibri"/>
          <w:lang w:eastAsia="en-GB"/>
        </w:rPr>
        <w:lastRenderedPageBreak/>
        <w:t xml:space="preserve">in earnings of employees in the public sector in 2023, on top of the already significant increase in total earnings recorded in the previous year </w:t>
      </w:r>
      <w:proofErr w:type="gramStart"/>
      <w:r w:rsidRPr="00D719AB">
        <w:rPr>
          <w:rFonts w:ascii="Calibri" w:hAnsi="Calibri" w:cs="Calibri"/>
          <w:lang w:eastAsia="en-GB"/>
        </w:rPr>
        <w:t>as a result of</w:t>
      </w:r>
      <w:proofErr w:type="gramEnd"/>
      <w:r w:rsidRPr="00D719AB">
        <w:rPr>
          <w:rFonts w:ascii="Calibri" w:hAnsi="Calibri" w:cs="Calibri"/>
          <w:lang w:eastAsia="en-GB"/>
        </w:rPr>
        <w:t xml:space="preserve"> the implementation of the “Europe Now1” Program.</w:t>
      </w:r>
      <w:bookmarkStart w:id="91" w:name="_bookmark104"/>
      <w:bookmarkEnd w:id="91"/>
    </w:p>
    <w:p w14:paraId="507B5E44" w14:textId="77777777" w:rsidR="00624F9C" w:rsidRPr="00D719AB" w:rsidRDefault="00624F9C" w:rsidP="00624F9C">
      <w:pPr>
        <w:pStyle w:val="Caption"/>
        <w:keepNext/>
        <w:rPr>
          <w:rFonts w:ascii="Calibri" w:hAnsi="Calibri" w:cs="Calibri"/>
          <w:b/>
          <w:bCs/>
          <w:i w:val="0"/>
          <w:iCs w:val="0"/>
          <w:sz w:val="22"/>
          <w:szCs w:val="22"/>
        </w:rPr>
      </w:pPr>
      <w:bookmarkStart w:id="92" w:name="_Toc212411346"/>
      <w:r w:rsidRPr="00D719AB">
        <w:rPr>
          <w:rFonts w:ascii="Calibri" w:hAnsi="Calibri" w:cs="Calibri"/>
          <w:b/>
          <w:bCs/>
          <w:i w:val="0"/>
          <w:iCs w:val="0"/>
          <w:sz w:val="22"/>
          <w:szCs w:val="22"/>
        </w:rPr>
        <w:t xml:space="preserve">Table </w:t>
      </w:r>
      <w:r w:rsidRPr="00D719AB">
        <w:rPr>
          <w:rFonts w:ascii="Calibri" w:hAnsi="Calibri" w:cs="Calibri"/>
          <w:b/>
          <w:bCs/>
          <w:i w:val="0"/>
          <w:iCs w:val="0"/>
          <w:sz w:val="22"/>
          <w:szCs w:val="22"/>
        </w:rPr>
        <w:fldChar w:fldCharType="begin"/>
      </w:r>
      <w:r w:rsidRPr="00D719AB">
        <w:rPr>
          <w:rFonts w:ascii="Calibri" w:hAnsi="Calibri" w:cs="Calibri"/>
          <w:b/>
          <w:bCs/>
          <w:i w:val="0"/>
          <w:iCs w:val="0"/>
          <w:sz w:val="22"/>
          <w:szCs w:val="22"/>
        </w:rPr>
        <w:instrText xml:space="preserve"> SEQ Table \* ARABIC </w:instrText>
      </w:r>
      <w:r w:rsidRPr="00D719AB">
        <w:rPr>
          <w:rFonts w:ascii="Calibri" w:hAnsi="Calibri" w:cs="Calibri"/>
          <w:b/>
          <w:bCs/>
          <w:i w:val="0"/>
          <w:iCs w:val="0"/>
          <w:sz w:val="22"/>
          <w:szCs w:val="22"/>
        </w:rPr>
        <w:fldChar w:fldCharType="separate"/>
      </w:r>
      <w:r w:rsidR="00D92B3C" w:rsidRPr="00D719AB">
        <w:rPr>
          <w:rFonts w:ascii="Calibri" w:hAnsi="Calibri" w:cs="Calibri"/>
          <w:b/>
          <w:bCs/>
          <w:i w:val="0"/>
          <w:iCs w:val="0"/>
          <w:noProof/>
          <w:sz w:val="22"/>
          <w:szCs w:val="22"/>
        </w:rPr>
        <w:t>15</w:t>
      </w:r>
      <w:r w:rsidRPr="00D719AB">
        <w:rPr>
          <w:rFonts w:ascii="Calibri" w:hAnsi="Calibri" w:cs="Calibri"/>
          <w:b/>
          <w:bCs/>
          <w:i w:val="0"/>
          <w:iCs w:val="0"/>
          <w:sz w:val="22"/>
          <w:szCs w:val="22"/>
        </w:rPr>
        <w:fldChar w:fldCharType="end"/>
      </w:r>
      <w:r w:rsidRPr="00D719AB">
        <w:rPr>
          <w:rFonts w:ascii="Calibri" w:hAnsi="Calibri" w:cs="Calibri"/>
          <w:b/>
          <w:bCs/>
          <w:i w:val="0"/>
          <w:iCs w:val="0"/>
          <w:sz w:val="22"/>
          <w:szCs w:val="22"/>
        </w:rPr>
        <w:t xml:space="preserve">Persons in employment by sectors of activity and </w:t>
      </w:r>
      <w:r w:rsidR="00667655" w:rsidRPr="00D719AB">
        <w:rPr>
          <w:rFonts w:ascii="Calibri" w:hAnsi="Calibri" w:cs="Calibri"/>
          <w:b/>
          <w:bCs/>
          <w:i w:val="0"/>
          <w:iCs w:val="0"/>
          <w:sz w:val="22"/>
          <w:szCs w:val="22"/>
        </w:rPr>
        <w:t>sex, Montenegro</w:t>
      </w:r>
      <w:r w:rsidRPr="00D719AB">
        <w:rPr>
          <w:rFonts w:ascii="Calibri" w:hAnsi="Calibri" w:cs="Calibri"/>
          <w:b/>
          <w:bCs/>
          <w:i w:val="0"/>
          <w:iCs w:val="0"/>
          <w:sz w:val="22"/>
          <w:szCs w:val="22"/>
        </w:rPr>
        <w:t>,2023</w:t>
      </w:r>
      <w:bookmarkEnd w:id="92"/>
    </w:p>
    <w:tbl>
      <w:tblPr>
        <w:tblStyle w:val="GridTable4-Accent1"/>
        <w:tblW w:w="8212" w:type="dxa"/>
        <w:tblLayout w:type="fixed"/>
        <w:tblLook w:val="01E0" w:firstRow="1" w:lastRow="1" w:firstColumn="1" w:lastColumn="1" w:noHBand="0" w:noVBand="0"/>
      </w:tblPr>
      <w:tblGrid>
        <w:gridCol w:w="2076"/>
        <w:gridCol w:w="867"/>
        <w:gridCol w:w="902"/>
        <w:gridCol w:w="849"/>
        <w:gridCol w:w="890"/>
        <w:gridCol w:w="887"/>
        <w:gridCol w:w="868"/>
        <w:gridCol w:w="873"/>
      </w:tblGrid>
      <w:tr w:rsidR="00681A65" w:rsidRPr="00D719AB" w14:paraId="3B3B6D61" w14:textId="77777777">
        <w:trPr>
          <w:cnfStyle w:val="100000000000" w:firstRow="1" w:lastRow="0" w:firstColumn="0" w:lastColumn="0" w:oddVBand="0" w:evenVBand="0" w:oddHBand="0" w:evenHBand="0" w:firstRowFirstColumn="0" w:firstRowLastColumn="0" w:lastRowFirstColumn="0" w:lastRowLastColumn="0"/>
          <w:trHeight w:val="304"/>
        </w:trPr>
        <w:tc>
          <w:tcPr>
            <w:cnfStyle w:val="001000000000" w:firstRow="0" w:lastRow="0" w:firstColumn="1" w:lastColumn="0" w:oddVBand="0" w:evenVBand="0" w:oddHBand="0" w:evenHBand="0" w:firstRowFirstColumn="0" w:firstRowLastColumn="0" w:lastRowFirstColumn="0" w:lastRowLastColumn="0"/>
            <w:tcW w:w="2076" w:type="dxa"/>
            <w:vMerge w:val="restart"/>
          </w:tcPr>
          <w:p w14:paraId="27DC3FE7" w14:textId="77777777" w:rsidR="00681A65" w:rsidRPr="00D719AB" w:rsidRDefault="00681A65" w:rsidP="00025A68">
            <w:pPr>
              <w:spacing w:after="160" w:line="259" w:lineRule="auto"/>
              <w:jc w:val="both"/>
              <w:rPr>
                <w:rFonts w:ascii="Calibri" w:hAnsi="Calibri" w:cs="Calibri"/>
                <w:lang w:eastAsia="en-GB"/>
              </w:rPr>
            </w:pPr>
          </w:p>
        </w:tc>
        <w:tc>
          <w:tcPr>
            <w:cnfStyle w:val="000010000000" w:firstRow="0" w:lastRow="0" w:firstColumn="0" w:lastColumn="0" w:oddVBand="1" w:evenVBand="0" w:oddHBand="0" w:evenHBand="0" w:firstRowFirstColumn="0" w:firstRowLastColumn="0" w:lastRowFirstColumn="0" w:lastRowLastColumn="0"/>
            <w:tcW w:w="2618" w:type="dxa"/>
            <w:gridSpan w:val="3"/>
          </w:tcPr>
          <w:p w14:paraId="478C5BA8" w14:textId="77777777" w:rsidR="00681A65" w:rsidRPr="00D719AB" w:rsidRDefault="00681A65" w:rsidP="00025A68">
            <w:pPr>
              <w:spacing w:after="160" w:line="259" w:lineRule="auto"/>
              <w:jc w:val="both"/>
              <w:rPr>
                <w:rFonts w:ascii="Calibri" w:hAnsi="Calibri" w:cs="Calibri"/>
                <w:i/>
                <w:lang w:eastAsia="en-GB"/>
              </w:rPr>
            </w:pPr>
            <w:r w:rsidRPr="00D719AB">
              <w:rPr>
                <w:rFonts w:ascii="Calibri" w:hAnsi="Calibri" w:cs="Calibri"/>
                <w:i/>
                <w:lang w:eastAsia="en-GB"/>
              </w:rPr>
              <w:t>in thousands</w:t>
            </w:r>
          </w:p>
        </w:tc>
        <w:tc>
          <w:tcPr>
            <w:tcW w:w="2645" w:type="dxa"/>
            <w:gridSpan w:val="3"/>
          </w:tcPr>
          <w:p w14:paraId="6EA51498" w14:textId="77777777" w:rsidR="00681A65" w:rsidRPr="00D719AB" w:rsidRDefault="00681A65" w:rsidP="00025A68">
            <w:pPr>
              <w:spacing w:after="160" w:line="259" w:lineRule="auto"/>
              <w:jc w:val="both"/>
              <w:cnfStyle w:val="100000000000" w:firstRow="1"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w:t>
            </w:r>
          </w:p>
        </w:tc>
        <w:tc>
          <w:tcPr>
            <w:cnfStyle w:val="000100000000" w:firstRow="0" w:lastRow="0" w:firstColumn="0" w:lastColumn="1" w:oddVBand="0" w:evenVBand="0" w:oddHBand="0" w:evenHBand="0" w:firstRowFirstColumn="0" w:firstRowLastColumn="0" w:lastRowFirstColumn="0" w:lastRowLastColumn="0"/>
            <w:tcW w:w="873" w:type="dxa"/>
            <w:vMerge w:val="restart"/>
          </w:tcPr>
          <w:p w14:paraId="4E13FFE2" w14:textId="77777777" w:rsidR="00681A65" w:rsidRPr="00D719AB" w:rsidRDefault="00681A65" w:rsidP="00025A68">
            <w:pPr>
              <w:spacing w:after="160" w:line="259" w:lineRule="auto"/>
              <w:jc w:val="both"/>
              <w:rPr>
                <w:rFonts w:ascii="Calibri" w:hAnsi="Calibri" w:cs="Calibri"/>
                <w:lang w:eastAsia="en-GB"/>
              </w:rPr>
            </w:pPr>
          </w:p>
          <w:p w14:paraId="704C53E5" w14:textId="77777777" w:rsidR="00681A65" w:rsidRPr="00D719AB" w:rsidRDefault="00681A65" w:rsidP="00025A68">
            <w:pPr>
              <w:spacing w:after="160" w:line="259" w:lineRule="auto"/>
              <w:jc w:val="both"/>
              <w:rPr>
                <w:rFonts w:ascii="Calibri" w:hAnsi="Calibri" w:cs="Calibri"/>
                <w:i/>
                <w:lang w:eastAsia="en-GB"/>
              </w:rPr>
            </w:pPr>
            <w:r w:rsidRPr="00D719AB">
              <w:rPr>
                <w:rFonts w:ascii="Calibri" w:hAnsi="Calibri" w:cs="Calibri"/>
                <w:i/>
                <w:lang w:eastAsia="en-GB"/>
              </w:rPr>
              <w:t>% Women</w:t>
            </w:r>
          </w:p>
        </w:tc>
      </w:tr>
      <w:tr w:rsidR="00681A65" w:rsidRPr="00D719AB" w14:paraId="3DAE2C6B" w14:textId="77777777">
        <w:trPr>
          <w:cnfStyle w:val="000000100000" w:firstRow="0" w:lastRow="0" w:firstColumn="0" w:lastColumn="0" w:oddVBand="0" w:evenVBand="0" w:oddHBand="1" w:evenHBand="0" w:firstRowFirstColumn="0" w:firstRowLastColumn="0" w:lastRowFirstColumn="0" w:lastRowLastColumn="0"/>
          <w:trHeight w:val="561"/>
        </w:trPr>
        <w:tc>
          <w:tcPr>
            <w:cnfStyle w:val="001000000000" w:firstRow="0" w:lastRow="0" w:firstColumn="1" w:lastColumn="0" w:oddVBand="0" w:evenVBand="0" w:oddHBand="0" w:evenHBand="0" w:firstRowFirstColumn="0" w:firstRowLastColumn="0" w:lastRowFirstColumn="0" w:lastRowLastColumn="0"/>
            <w:tcW w:w="2076" w:type="dxa"/>
            <w:vMerge/>
          </w:tcPr>
          <w:p w14:paraId="71DFFF5F" w14:textId="77777777" w:rsidR="00681A65" w:rsidRPr="00D719AB" w:rsidRDefault="00681A65" w:rsidP="00025A68">
            <w:pPr>
              <w:spacing w:after="160" w:line="259" w:lineRule="auto"/>
              <w:jc w:val="both"/>
              <w:rPr>
                <w:rFonts w:ascii="Calibri" w:hAnsi="Calibri" w:cs="Calibri"/>
                <w:lang w:eastAsia="en-GB"/>
              </w:rPr>
            </w:pPr>
          </w:p>
        </w:tc>
        <w:tc>
          <w:tcPr>
            <w:cnfStyle w:val="000010000000" w:firstRow="0" w:lastRow="0" w:firstColumn="0" w:lastColumn="0" w:oddVBand="1" w:evenVBand="0" w:oddHBand="0" w:evenHBand="0" w:firstRowFirstColumn="0" w:firstRowLastColumn="0" w:lastRowFirstColumn="0" w:lastRowLastColumn="0"/>
            <w:tcW w:w="867" w:type="dxa"/>
          </w:tcPr>
          <w:p w14:paraId="3954D73F"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Tota</w:t>
            </w:r>
            <w:r w:rsidRPr="00D719AB">
              <w:rPr>
                <w:rFonts w:ascii="Calibri" w:hAnsi="Calibri" w:cs="Calibri"/>
                <w:lang w:eastAsia="en-GB"/>
              </w:rPr>
              <w:t>l</w:t>
            </w:r>
          </w:p>
        </w:tc>
        <w:tc>
          <w:tcPr>
            <w:tcW w:w="902" w:type="dxa"/>
          </w:tcPr>
          <w:p w14:paraId="06D26FEB"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i/>
                <w:lang w:eastAsia="en-GB"/>
              </w:rPr>
            </w:pPr>
            <w:r w:rsidRPr="00D719AB">
              <w:rPr>
                <w:rFonts w:ascii="Calibri" w:hAnsi="Calibri" w:cs="Calibri"/>
                <w:i/>
                <w:lang w:eastAsia="en-GB"/>
              </w:rPr>
              <w:t>Men</w:t>
            </w:r>
          </w:p>
        </w:tc>
        <w:tc>
          <w:tcPr>
            <w:cnfStyle w:val="000010000000" w:firstRow="0" w:lastRow="0" w:firstColumn="0" w:lastColumn="0" w:oddVBand="1" w:evenVBand="0" w:oddHBand="0" w:evenHBand="0" w:firstRowFirstColumn="0" w:firstRowLastColumn="0" w:lastRowFirstColumn="0" w:lastRowLastColumn="0"/>
            <w:tcW w:w="849" w:type="dxa"/>
          </w:tcPr>
          <w:p w14:paraId="521C50A7" w14:textId="77777777" w:rsidR="00681A65" w:rsidRPr="00D719AB" w:rsidRDefault="00681A65" w:rsidP="00025A68">
            <w:pPr>
              <w:spacing w:after="160" w:line="259" w:lineRule="auto"/>
              <w:jc w:val="both"/>
              <w:rPr>
                <w:rFonts w:ascii="Calibri" w:hAnsi="Calibri" w:cs="Calibri"/>
                <w:i/>
                <w:lang w:eastAsia="en-GB"/>
              </w:rPr>
            </w:pPr>
            <w:r w:rsidRPr="00D719AB">
              <w:rPr>
                <w:rFonts w:ascii="Calibri" w:hAnsi="Calibri" w:cs="Calibri"/>
                <w:i/>
                <w:lang w:eastAsia="en-GB"/>
              </w:rPr>
              <w:t>Women</w:t>
            </w:r>
          </w:p>
        </w:tc>
        <w:tc>
          <w:tcPr>
            <w:tcW w:w="890" w:type="dxa"/>
          </w:tcPr>
          <w:p w14:paraId="234EFF0C"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i/>
                <w:lang w:eastAsia="en-GB"/>
              </w:rPr>
            </w:pPr>
            <w:r w:rsidRPr="00D719AB">
              <w:rPr>
                <w:rFonts w:ascii="Calibri" w:hAnsi="Calibri" w:cs="Calibri"/>
                <w:i/>
                <w:lang w:eastAsia="en-GB"/>
              </w:rPr>
              <w:t>Total</w:t>
            </w:r>
          </w:p>
        </w:tc>
        <w:tc>
          <w:tcPr>
            <w:cnfStyle w:val="000010000000" w:firstRow="0" w:lastRow="0" w:firstColumn="0" w:lastColumn="0" w:oddVBand="1" w:evenVBand="0" w:oddHBand="0" w:evenHBand="0" w:firstRowFirstColumn="0" w:firstRowLastColumn="0" w:lastRowFirstColumn="0" w:lastRowLastColumn="0"/>
            <w:tcW w:w="887" w:type="dxa"/>
          </w:tcPr>
          <w:p w14:paraId="289B23D0" w14:textId="77777777" w:rsidR="00681A65" w:rsidRPr="00D719AB" w:rsidRDefault="00681A65" w:rsidP="00025A68">
            <w:pPr>
              <w:spacing w:after="160" w:line="259" w:lineRule="auto"/>
              <w:jc w:val="both"/>
              <w:rPr>
                <w:rFonts w:ascii="Calibri" w:hAnsi="Calibri" w:cs="Calibri"/>
                <w:i/>
                <w:lang w:eastAsia="en-GB"/>
              </w:rPr>
            </w:pPr>
            <w:r w:rsidRPr="00D719AB">
              <w:rPr>
                <w:rFonts w:ascii="Calibri" w:hAnsi="Calibri" w:cs="Calibri"/>
                <w:i/>
                <w:lang w:eastAsia="en-GB"/>
              </w:rPr>
              <w:t>Men</w:t>
            </w:r>
          </w:p>
        </w:tc>
        <w:tc>
          <w:tcPr>
            <w:tcW w:w="868" w:type="dxa"/>
          </w:tcPr>
          <w:p w14:paraId="62B99BBB"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i/>
                <w:lang w:eastAsia="en-GB"/>
              </w:rPr>
            </w:pPr>
            <w:r w:rsidRPr="00D719AB">
              <w:rPr>
                <w:rFonts w:ascii="Calibri" w:hAnsi="Calibri" w:cs="Calibri"/>
                <w:i/>
                <w:lang w:eastAsia="en-GB"/>
              </w:rPr>
              <w:t>Women</w:t>
            </w:r>
          </w:p>
        </w:tc>
        <w:tc>
          <w:tcPr>
            <w:cnfStyle w:val="000100000000" w:firstRow="0" w:lastRow="0" w:firstColumn="0" w:lastColumn="1" w:oddVBand="0" w:evenVBand="0" w:oddHBand="0" w:evenHBand="0" w:firstRowFirstColumn="0" w:firstRowLastColumn="0" w:lastRowFirstColumn="0" w:lastRowLastColumn="0"/>
            <w:tcW w:w="873" w:type="dxa"/>
            <w:vMerge/>
          </w:tcPr>
          <w:p w14:paraId="0598457B" w14:textId="77777777" w:rsidR="00681A65" w:rsidRPr="00D719AB" w:rsidRDefault="00681A65" w:rsidP="00025A68">
            <w:pPr>
              <w:spacing w:after="160" w:line="259" w:lineRule="auto"/>
              <w:jc w:val="both"/>
              <w:rPr>
                <w:rFonts w:ascii="Calibri" w:hAnsi="Calibri" w:cs="Calibri"/>
                <w:lang w:eastAsia="en-GB"/>
              </w:rPr>
            </w:pPr>
          </w:p>
        </w:tc>
      </w:tr>
      <w:tr w:rsidR="00681A65" w:rsidRPr="00D719AB" w14:paraId="51CAC4FC" w14:textId="77777777">
        <w:trPr>
          <w:trHeight w:val="253"/>
        </w:trPr>
        <w:tc>
          <w:tcPr>
            <w:cnfStyle w:val="001000000000" w:firstRow="0" w:lastRow="0" w:firstColumn="1" w:lastColumn="0" w:oddVBand="0" w:evenVBand="0" w:oddHBand="0" w:evenHBand="0" w:firstRowFirstColumn="0" w:firstRowLastColumn="0" w:lastRowFirstColumn="0" w:lastRowLastColumn="0"/>
            <w:tcW w:w="2076" w:type="dxa"/>
          </w:tcPr>
          <w:p w14:paraId="5DEAC934"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Total</w:t>
            </w:r>
          </w:p>
        </w:tc>
        <w:tc>
          <w:tcPr>
            <w:cnfStyle w:val="000010000000" w:firstRow="0" w:lastRow="0" w:firstColumn="0" w:lastColumn="0" w:oddVBand="1" w:evenVBand="0" w:oddHBand="0" w:evenHBand="0" w:firstRowFirstColumn="0" w:firstRowLastColumn="0" w:lastRowFirstColumn="0" w:lastRowLastColumn="0"/>
            <w:tcW w:w="867" w:type="dxa"/>
          </w:tcPr>
          <w:p w14:paraId="1335C2E9"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278,3</w:t>
            </w:r>
          </w:p>
        </w:tc>
        <w:tc>
          <w:tcPr>
            <w:tcW w:w="902" w:type="dxa"/>
          </w:tcPr>
          <w:p w14:paraId="10831128"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152,3</w:t>
            </w:r>
          </w:p>
        </w:tc>
        <w:tc>
          <w:tcPr>
            <w:cnfStyle w:val="000010000000" w:firstRow="0" w:lastRow="0" w:firstColumn="0" w:lastColumn="0" w:oddVBand="1" w:evenVBand="0" w:oddHBand="0" w:evenHBand="0" w:firstRowFirstColumn="0" w:firstRowLastColumn="0" w:lastRowFirstColumn="0" w:lastRowLastColumn="0"/>
            <w:tcW w:w="849" w:type="dxa"/>
          </w:tcPr>
          <w:p w14:paraId="0F35DAF7"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126,0</w:t>
            </w:r>
          </w:p>
        </w:tc>
        <w:tc>
          <w:tcPr>
            <w:tcW w:w="890" w:type="dxa"/>
          </w:tcPr>
          <w:p w14:paraId="201DE862"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100,0</w:t>
            </w:r>
          </w:p>
        </w:tc>
        <w:tc>
          <w:tcPr>
            <w:cnfStyle w:val="000010000000" w:firstRow="0" w:lastRow="0" w:firstColumn="0" w:lastColumn="0" w:oddVBand="1" w:evenVBand="0" w:oddHBand="0" w:evenHBand="0" w:firstRowFirstColumn="0" w:firstRowLastColumn="0" w:lastRowFirstColumn="0" w:lastRowLastColumn="0"/>
            <w:tcW w:w="887" w:type="dxa"/>
          </w:tcPr>
          <w:p w14:paraId="3668C959"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100,0</w:t>
            </w:r>
          </w:p>
        </w:tc>
        <w:tc>
          <w:tcPr>
            <w:tcW w:w="868" w:type="dxa"/>
          </w:tcPr>
          <w:p w14:paraId="6D013BB0"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100,0</w:t>
            </w:r>
          </w:p>
        </w:tc>
        <w:tc>
          <w:tcPr>
            <w:cnfStyle w:val="000100000000" w:firstRow="0" w:lastRow="0" w:firstColumn="0" w:lastColumn="1" w:oddVBand="0" w:evenVBand="0" w:oddHBand="0" w:evenHBand="0" w:firstRowFirstColumn="0" w:firstRowLastColumn="0" w:lastRowFirstColumn="0" w:lastRowLastColumn="0"/>
            <w:tcW w:w="873" w:type="dxa"/>
          </w:tcPr>
          <w:p w14:paraId="635BBF67"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45,3</w:t>
            </w:r>
          </w:p>
        </w:tc>
      </w:tr>
      <w:tr w:rsidR="00681A65" w:rsidRPr="00D719AB" w14:paraId="731BF5F1" w14:textId="77777777">
        <w:trPr>
          <w:cnfStyle w:val="000000100000" w:firstRow="0" w:lastRow="0" w:firstColumn="0" w:lastColumn="0" w:oddVBand="0" w:evenVBand="0" w:oddHBand="1" w:evenHBand="0" w:firstRowFirstColumn="0" w:firstRowLastColumn="0" w:lastRowFirstColumn="0" w:lastRowLastColumn="0"/>
          <w:trHeight w:val="240"/>
        </w:trPr>
        <w:tc>
          <w:tcPr>
            <w:cnfStyle w:val="001000000000" w:firstRow="0" w:lastRow="0" w:firstColumn="1" w:lastColumn="0" w:oddVBand="0" w:evenVBand="0" w:oddHBand="0" w:evenHBand="0" w:firstRowFirstColumn="0" w:firstRowLastColumn="0" w:lastRowFirstColumn="0" w:lastRowLastColumn="0"/>
            <w:tcW w:w="2076" w:type="dxa"/>
          </w:tcPr>
          <w:p w14:paraId="6AF3C6F8"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Agriculture, forestry and fishery</w:t>
            </w:r>
          </w:p>
        </w:tc>
        <w:tc>
          <w:tcPr>
            <w:cnfStyle w:val="000010000000" w:firstRow="0" w:lastRow="0" w:firstColumn="0" w:lastColumn="0" w:oddVBand="1" w:evenVBand="0" w:oddHBand="0" w:evenHBand="0" w:firstRowFirstColumn="0" w:firstRowLastColumn="0" w:lastRowFirstColumn="0" w:lastRowLastColumn="0"/>
            <w:tcW w:w="867" w:type="dxa"/>
          </w:tcPr>
          <w:p w14:paraId="2525069D"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12,4</w:t>
            </w:r>
          </w:p>
        </w:tc>
        <w:tc>
          <w:tcPr>
            <w:tcW w:w="902" w:type="dxa"/>
          </w:tcPr>
          <w:p w14:paraId="187B8BE1"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7,8</w:t>
            </w:r>
          </w:p>
        </w:tc>
        <w:tc>
          <w:tcPr>
            <w:cnfStyle w:val="000010000000" w:firstRow="0" w:lastRow="0" w:firstColumn="0" w:lastColumn="0" w:oddVBand="1" w:evenVBand="0" w:oddHBand="0" w:evenHBand="0" w:firstRowFirstColumn="0" w:firstRowLastColumn="0" w:lastRowFirstColumn="0" w:lastRowLastColumn="0"/>
            <w:tcW w:w="849" w:type="dxa"/>
          </w:tcPr>
          <w:p w14:paraId="56B1FE38"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4,6</w:t>
            </w:r>
          </w:p>
        </w:tc>
        <w:tc>
          <w:tcPr>
            <w:tcW w:w="890" w:type="dxa"/>
          </w:tcPr>
          <w:p w14:paraId="05728F20"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4,5</w:t>
            </w:r>
          </w:p>
        </w:tc>
        <w:tc>
          <w:tcPr>
            <w:cnfStyle w:val="000010000000" w:firstRow="0" w:lastRow="0" w:firstColumn="0" w:lastColumn="0" w:oddVBand="1" w:evenVBand="0" w:oddHBand="0" w:evenHBand="0" w:firstRowFirstColumn="0" w:firstRowLastColumn="0" w:lastRowFirstColumn="0" w:lastRowLastColumn="0"/>
            <w:tcW w:w="887" w:type="dxa"/>
          </w:tcPr>
          <w:p w14:paraId="16E97DDE"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5,1</w:t>
            </w:r>
          </w:p>
        </w:tc>
        <w:tc>
          <w:tcPr>
            <w:tcW w:w="868" w:type="dxa"/>
          </w:tcPr>
          <w:p w14:paraId="168E6CD1"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3,7</w:t>
            </w:r>
          </w:p>
        </w:tc>
        <w:tc>
          <w:tcPr>
            <w:cnfStyle w:val="000100000000" w:firstRow="0" w:lastRow="0" w:firstColumn="0" w:lastColumn="1" w:oddVBand="0" w:evenVBand="0" w:oddHBand="0" w:evenHBand="0" w:firstRowFirstColumn="0" w:firstRowLastColumn="0" w:lastRowFirstColumn="0" w:lastRowLastColumn="0"/>
            <w:tcW w:w="873" w:type="dxa"/>
          </w:tcPr>
          <w:p w14:paraId="70F1461F"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37,2</w:t>
            </w:r>
          </w:p>
        </w:tc>
      </w:tr>
      <w:tr w:rsidR="00681A65" w:rsidRPr="00D719AB" w14:paraId="39D084D6" w14:textId="77777777">
        <w:trPr>
          <w:trHeight w:val="240"/>
        </w:trPr>
        <w:tc>
          <w:tcPr>
            <w:cnfStyle w:val="001000000000" w:firstRow="0" w:lastRow="0" w:firstColumn="1" w:lastColumn="0" w:oddVBand="0" w:evenVBand="0" w:oddHBand="0" w:evenHBand="0" w:firstRowFirstColumn="0" w:firstRowLastColumn="0" w:lastRowFirstColumn="0" w:lastRowLastColumn="0"/>
            <w:tcW w:w="2076" w:type="dxa"/>
          </w:tcPr>
          <w:p w14:paraId="12B700EF"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Industry</w:t>
            </w:r>
          </w:p>
        </w:tc>
        <w:tc>
          <w:tcPr>
            <w:cnfStyle w:val="000010000000" w:firstRow="0" w:lastRow="0" w:firstColumn="0" w:lastColumn="0" w:oddVBand="1" w:evenVBand="0" w:oddHBand="0" w:evenHBand="0" w:firstRowFirstColumn="0" w:firstRowLastColumn="0" w:lastRowFirstColumn="0" w:lastRowLastColumn="0"/>
            <w:tcW w:w="867" w:type="dxa"/>
          </w:tcPr>
          <w:p w14:paraId="11AB9756"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51,3</w:t>
            </w:r>
          </w:p>
        </w:tc>
        <w:tc>
          <w:tcPr>
            <w:tcW w:w="902" w:type="dxa"/>
          </w:tcPr>
          <w:p w14:paraId="7ED96ECB"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40,7</w:t>
            </w:r>
          </w:p>
        </w:tc>
        <w:tc>
          <w:tcPr>
            <w:cnfStyle w:val="000010000000" w:firstRow="0" w:lastRow="0" w:firstColumn="0" w:lastColumn="0" w:oddVBand="1" w:evenVBand="0" w:oddHBand="0" w:evenHBand="0" w:firstRowFirstColumn="0" w:firstRowLastColumn="0" w:lastRowFirstColumn="0" w:lastRowLastColumn="0"/>
            <w:tcW w:w="849" w:type="dxa"/>
          </w:tcPr>
          <w:p w14:paraId="767C568E"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10,6</w:t>
            </w:r>
          </w:p>
        </w:tc>
        <w:tc>
          <w:tcPr>
            <w:tcW w:w="890" w:type="dxa"/>
          </w:tcPr>
          <w:p w14:paraId="1B118CAF"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18,4</w:t>
            </w:r>
          </w:p>
        </w:tc>
        <w:tc>
          <w:tcPr>
            <w:cnfStyle w:val="000010000000" w:firstRow="0" w:lastRow="0" w:firstColumn="0" w:lastColumn="0" w:oddVBand="1" w:evenVBand="0" w:oddHBand="0" w:evenHBand="0" w:firstRowFirstColumn="0" w:firstRowLastColumn="0" w:lastRowFirstColumn="0" w:lastRowLastColumn="0"/>
            <w:tcW w:w="887" w:type="dxa"/>
          </w:tcPr>
          <w:p w14:paraId="0B4EDC3C"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26,8</w:t>
            </w:r>
          </w:p>
        </w:tc>
        <w:tc>
          <w:tcPr>
            <w:tcW w:w="868" w:type="dxa"/>
          </w:tcPr>
          <w:p w14:paraId="6B63A84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8,4</w:t>
            </w:r>
          </w:p>
        </w:tc>
        <w:tc>
          <w:tcPr>
            <w:cnfStyle w:val="000100000000" w:firstRow="0" w:lastRow="0" w:firstColumn="0" w:lastColumn="1" w:oddVBand="0" w:evenVBand="0" w:oddHBand="0" w:evenHBand="0" w:firstRowFirstColumn="0" w:firstRowLastColumn="0" w:lastRowFirstColumn="0" w:lastRowLastColumn="0"/>
            <w:tcW w:w="873" w:type="dxa"/>
          </w:tcPr>
          <w:p w14:paraId="693BE517"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20,6</w:t>
            </w:r>
          </w:p>
        </w:tc>
      </w:tr>
      <w:tr w:rsidR="00681A65" w:rsidRPr="00D719AB" w14:paraId="76473001" w14:textId="77777777">
        <w:trPr>
          <w:cnfStyle w:val="000000100000" w:firstRow="0" w:lastRow="0" w:firstColumn="0" w:lastColumn="0" w:oddVBand="0" w:evenVBand="0" w:oddHBand="1" w:evenHBand="0" w:firstRowFirstColumn="0" w:firstRowLastColumn="0" w:lastRowFirstColumn="0" w:lastRowLastColumn="0"/>
          <w:trHeight w:val="236"/>
        </w:trPr>
        <w:tc>
          <w:tcPr>
            <w:cnfStyle w:val="001000000000" w:firstRow="0" w:lastRow="0" w:firstColumn="1" w:lastColumn="0" w:oddVBand="0" w:evenVBand="0" w:oddHBand="0" w:evenHBand="0" w:firstRowFirstColumn="0" w:firstRowLastColumn="0" w:lastRowFirstColumn="0" w:lastRowLastColumn="0"/>
            <w:tcW w:w="2076" w:type="dxa"/>
          </w:tcPr>
          <w:p w14:paraId="0F84EBA6"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Mining</w:t>
            </w:r>
          </w:p>
        </w:tc>
        <w:tc>
          <w:tcPr>
            <w:cnfStyle w:val="000010000000" w:firstRow="0" w:lastRow="0" w:firstColumn="0" w:lastColumn="0" w:oddVBand="1" w:evenVBand="0" w:oddHBand="0" w:evenHBand="0" w:firstRowFirstColumn="0" w:firstRowLastColumn="0" w:lastRowFirstColumn="0" w:lastRowLastColumn="0"/>
            <w:tcW w:w="867" w:type="dxa"/>
          </w:tcPr>
          <w:p w14:paraId="7950F3FA"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(1,8)</w:t>
            </w:r>
          </w:p>
        </w:tc>
        <w:tc>
          <w:tcPr>
            <w:tcW w:w="902" w:type="dxa"/>
          </w:tcPr>
          <w:p w14:paraId="31ACB243"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((1,6))</w:t>
            </w:r>
          </w:p>
        </w:tc>
        <w:tc>
          <w:tcPr>
            <w:cnfStyle w:val="000010000000" w:firstRow="0" w:lastRow="0" w:firstColumn="0" w:lastColumn="0" w:oddVBand="1" w:evenVBand="0" w:oddHBand="0" w:evenHBand="0" w:firstRowFirstColumn="0" w:firstRowLastColumn="0" w:lastRowFirstColumn="0" w:lastRowLastColumn="0"/>
            <w:tcW w:w="849" w:type="dxa"/>
          </w:tcPr>
          <w:p w14:paraId="493F724E"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w:t>
            </w:r>
          </w:p>
        </w:tc>
        <w:tc>
          <w:tcPr>
            <w:tcW w:w="890" w:type="dxa"/>
          </w:tcPr>
          <w:p w14:paraId="2210FC7F"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0,6</w:t>
            </w:r>
          </w:p>
        </w:tc>
        <w:tc>
          <w:tcPr>
            <w:cnfStyle w:val="000010000000" w:firstRow="0" w:lastRow="0" w:firstColumn="0" w:lastColumn="0" w:oddVBand="1" w:evenVBand="0" w:oddHBand="0" w:evenHBand="0" w:firstRowFirstColumn="0" w:firstRowLastColumn="0" w:lastRowFirstColumn="0" w:lastRowLastColumn="0"/>
            <w:tcW w:w="887" w:type="dxa"/>
          </w:tcPr>
          <w:p w14:paraId="00B345AB"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1,1</w:t>
            </w:r>
          </w:p>
        </w:tc>
        <w:tc>
          <w:tcPr>
            <w:tcW w:w="868" w:type="dxa"/>
          </w:tcPr>
          <w:p w14:paraId="78846711"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w:t>
            </w:r>
          </w:p>
        </w:tc>
        <w:tc>
          <w:tcPr>
            <w:cnfStyle w:val="000100000000" w:firstRow="0" w:lastRow="0" w:firstColumn="0" w:lastColumn="1" w:oddVBand="0" w:evenVBand="0" w:oddHBand="0" w:evenHBand="0" w:firstRowFirstColumn="0" w:firstRowLastColumn="0" w:lastRowFirstColumn="0" w:lastRowLastColumn="0"/>
            <w:tcW w:w="873" w:type="dxa"/>
          </w:tcPr>
          <w:p w14:paraId="0A72EEFE"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w:t>
            </w:r>
          </w:p>
        </w:tc>
      </w:tr>
      <w:tr w:rsidR="00681A65" w:rsidRPr="00D719AB" w14:paraId="0ED1B1A0" w14:textId="77777777">
        <w:trPr>
          <w:trHeight w:val="205"/>
        </w:trPr>
        <w:tc>
          <w:tcPr>
            <w:cnfStyle w:val="001000000000" w:firstRow="0" w:lastRow="0" w:firstColumn="1" w:lastColumn="0" w:oddVBand="0" w:evenVBand="0" w:oddHBand="0" w:evenHBand="0" w:firstRowFirstColumn="0" w:firstRowLastColumn="0" w:lastRowFirstColumn="0" w:lastRowLastColumn="0"/>
            <w:tcW w:w="2076" w:type="dxa"/>
          </w:tcPr>
          <w:p w14:paraId="24099D3C"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Manufacturing</w:t>
            </w:r>
          </w:p>
        </w:tc>
        <w:tc>
          <w:tcPr>
            <w:cnfStyle w:val="000010000000" w:firstRow="0" w:lastRow="0" w:firstColumn="0" w:lastColumn="0" w:oddVBand="1" w:evenVBand="0" w:oddHBand="0" w:evenHBand="0" w:firstRowFirstColumn="0" w:firstRowLastColumn="0" w:lastRowFirstColumn="0" w:lastRowLastColumn="0"/>
            <w:tcW w:w="867" w:type="dxa"/>
          </w:tcPr>
          <w:p w14:paraId="1FE1DED7"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17,0</w:t>
            </w:r>
          </w:p>
        </w:tc>
        <w:tc>
          <w:tcPr>
            <w:tcW w:w="902" w:type="dxa"/>
          </w:tcPr>
          <w:p w14:paraId="372EA1FE"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11,7</w:t>
            </w:r>
          </w:p>
        </w:tc>
        <w:tc>
          <w:tcPr>
            <w:cnfStyle w:val="000010000000" w:firstRow="0" w:lastRow="0" w:firstColumn="0" w:lastColumn="0" w:oddVBand="1" w:evenVBand="0" w:oddHBand="0" w:evenHBand="0" w:firstRowFirstColumn="0" w:firstRowLastColumn="0" w:lastRowFirstColumn="0" w:lastRowLastColumn="0"/>
            <w:tcW w:w="849" w:type="dxa"/>
          </w:tcPr>
          <w:p w14:paraId="1309567B"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5,2</w:t>
            </w:r>
          </w:p>
        </w:tc>
        <w:tc>
          <w:tcPr>
            <w:tcW w:w="890" w:type="dxa"/>
          </w:tcPr>
          <w:p w14:paraId="684771EA"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6,1</w:t>
            </w:r>
          </w:p>
        </w:tc>
        <w:tc>
          <w:tcPr>
            <w:cnfStyle w:val="000010000000" w:firstRow="0" w:lastRow="0" w:firstColumn="0" w:lastColumn="0" w:oddVBand="1" w:evenVBand="0" w:oddHBand="0" w:evenHBand="0" w:firstRowFirstColumn="0" w:firstRowLastColumn="0" w:lastRowFirstColumn="0" w:lastRowLastColumn="0"/>
            <w:tcW w:w="887" w:type="dxa"/>
          </w:tcPr>
          <w:p w14:paraId="17EA17EB"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7,7</w:t>
            </w:r>
          </w:p>
        </w:tc>
        <w:tc>
          <w:tcPr>
            <w:tcW w:w="868" w:type="dxa"/>
          </w:tcPr>
          <w:p w14:paraId="0AA45A28"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4,2</w:t>
            </w:r>
          </w:p>
        </w:tc>
        <w:tc>
          <w:tcPr>
            <w:cnfStyle w:val="000100000000" w:firstRow="0" w:lastRow="0" w:firstColumn="0" w:lastColumn="1" w:oddVBand="0" w:evenVBand="0" w:oddHBand="0" w:evenHBand="0" w:firstRowFirstColumn="0" w:firstRowLastColumn="0" w:lastRowFirstColumn="0" w:lastRowLastColumn="0"/>
            <w:tcW w:w="873" w:type="dxa"/>
          </w:tcPr>
          <w:p w14:paraId="5E236474"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30,9</w:t>
            </w:r>
          </w:p>
        </w:tc>
      </w:tr>
      <w:tr w:rsidR="00681A65" w:rsidRPr="00D719AB" w14:paraId="13DFA59B" w14:textId="77777777">
        <w:trPr>
          <w:cnfStyle w:val="000000100000" w:firstRow="0" w:lastRow="0" w:firstColumn="0" w:lastColumn="0" w:oddVBand="0" w:evenVBand="0" w:oddHBand="1" w:evenHBand="0" w:firstRowFirstColumn="0" w:firstRowLastColumn="0" w:lastRowFirstColumn="0" w:lastRowLastColumn="0"/>
          <w:trHeight w:val="377"/>
        </w:trPr>
        <w:tc>
          <w:tcPr>
            <w:cnfStyle w:val="001000000000" w:firstRow="0" w:lastRow="0" w:firstColumn="1" w:lastColumn="0" w:oddVBand="0" w:evenVBand="0" w:oddHBand="0" w:evenHBand="0" w:firstRowFirstColumn="0" w:firstRowLastColumn="0" w:lastRowFirstColumn="0" w:lastRowLastColumn="0"/>
            <w:tcW w:w="2076" w:type="dxa"/>
          </w:tcPr>
          <w:p w14:paraId="1D9807CA"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Electricity. gas. steam and air conditioning</w:t>
            </w:r>
          </w:p>
        </w:tc>
        <w:tc>
          <w:tcPr>
            <w:cnfStyle w:val="000010000000" w:firstRow="0" w:lastRow="0" w:firstColumn="0" w:lastColumn="0" w:oddVBand="1" w:evenVBand="0" w:oddHBand="0" w:evenHBand="0" w:firstRowFirstColumn="0" w:firstRowLastColumn="0" w:lastRowFirstColumn="0" w:lastRowLastColumn="0"/>
            <w:tcW w:w="867" w:type="dxa"/>
          </w:tcPr>
          <w:p w14:paraId="6C6FA0DA"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3,1</w:t>
            </w:r>
          </w:p>
        </w:tc>
        <w:tc>
          <w:tcPr>
            <w:tcW w:w="902" w:type="dxa"/>
          </w:tcPr>
          <w:p w14:paraId="117ACE8C"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2,4</w:t>
            </w:r>
          </w:p>
        </w:tc>
        <w:tc>
          <w:tcPr>
            <w:cnfStyle w:val="000010000000" w:firstRow="0" w:lastRow="0" w:firstColumn="0" w:lastColumn="0" w:oddVBand="1" w:evenVBand="0" w:oddHBand="0" w:evenHBand="0" w:firstRowFirstColumn="0" w:firstRowLastColumn="0" w:lastRowFirstColumn="0" w:lastRowLastColumn="0"/>
            <w:tcW w:w="849" w:type="dxa"/>
          </w:tcPr>
          <w:p w14:paraId="2F52945F"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w:t>
            </w:r>
          </w:p>
        </w:tc>
        <w:tc>
          <w:tcPr>
            <w:tcW w:w="890" w:type="dxa"/>
          </w:tcPr>
          <w:p w14:paraId="0E12CD3E"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1,1</w:t>
            </w:r>
          </w:p>
        </w:tc>
        <w:tc>
          <w:tcPr>
            <w:cnfStyle w:val="000010000000" w:firstRow="0" w:lastRow="0" w:firstColumn="0" w:lastColumn="0" w:oddVBand="1" w:evenVBand="0" w:oddHBand="0" w:evenHBand="0" w:firstRowFirstColumn="0" w:firstRowLastColumn="0" w:lastRowFirstColumn="0" w:lastRowLastColumn="0"/>
            <w:tcW w:w="887" w:type="dxa"/>
          </w:tcPr>
          <w:p w14:paraId="02587701"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1,6</w:t>
            </w:r>
          </w:p>
        </w:tc>
        <w:tc>
          <w:tcPr>
            <w:tcW w:w="868" w:type="dxa"/>
          </w:tcPr>
          <w:p w14:paraId="16DA0CAD"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w:t>
            </w:r>
          </w:p>
        </w:tc>
        <w:tc>
          <w:tcPr>
            <w:cnfStyle w:val="000100000000" w:firstRow="0" w:lastRow="0" w:firstColumn="0" w:lastColumn="1" w:oddVBand="0" w:evenVBand="0" w:oddHBand="0" w:evenHBand="0" w:firstRowFirstColumn="0" w:firstRowLastColumn="0" w:lastRowFirstColumn="0" w:lastRowLastColumn="0"/>
            <w:tcW w:w="873" w:type="dxa"/>
          </w:tcPr>
          <w:p w14:paraId="4624FBE0"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w:t>
            </w:r>
          </w:p>
        </w:tc>
      </w:tr>
      <w:tr w:rsidR="00681A65" w:rsidRPr="00D719AB" w14:paraId="78FBB1DE" w14:textId="77777777">
        <w:trPr>
          <w:trHeight w:val="377"/>
        </w:trPr>
        <w:tc>
          <w:tcPr>
            <w:cnfStyle w:val="001000000000" w:firstRow="0" w:lastRow="0" w:firstColumn="1" w:lastColumn="0" w:oddVBand="0" w:evenVBand="0" w:oddHBand="0" w:evenHBand="0" w:firstRowFirstColumn="0" w:firstRowLastColumn="0" w:lastRowFirstColumn="0" w:lastRowLastColumn="0"/>
            <w:tcW w:w="2076" w:type="dxa"/>
          </w:tcPr>
          <w:p w14:paraId="05E0EE00"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Water supply, wastewater management</w:t>
            </w:r>
          </w:p>
        </w:tc>
        <w:tc>
          <w:tcPr>
            <w:cnfStyle w:val="000010000000" w:firstRow="0" w:lastRow="0" w:firstColumn="0" w:lastColumn="0" w:oddVBand="1" w:evenVBand="0" w:oddHBand="0" w:evenHBand="0" w:firstRowFirstColumn="0" w:firstRowLastColumn="0" w:lastRowFirstColumn="0" w:lastRowLastColumn="0"/>
            <w:tcW w:w="867" w:type="dxa"/>
          </w:tcPr>
          <w:p w14:paraId="21171C71"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5,4</w:t>
            </w:r>
          </w:p>
        </w:tc>
        <w:tc>
          <w:tcPr>
            <w:tcW w:w="902" w:type="dxa"/>
          </w:tcPr>
          <w:p w14:paraId="0EAAD580"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4,8</w:t>
            </w:r>
          </w:p>
        </w:tc>
        <w:tc>
          <w:tcPr>
            <w:cnfStyle w:val="000010000000" w:firstRow="0" w:lastRow="0" w:firstColumn="0" w:lastColumn="0" w:oddVBand="1" w:evenVBand="0" w:oddHBand="0" w:evenHBand="0" w:firstRowFirstColumn="0" w:firstRowLastColumn="0" w:lastRowFirstColumn="0" w:lastRowLastColumn="0"/>
            <w:tcW w:w="849" w:type="dxa"/>
          </w:tcPr>
          <w:p w14:paraId="4ACD36B0"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w:t>
            </w:r>
          </w:p>
        </w:tc>
        <w:tc>
          <w:tcPr>
            <w:tcW w:w="890" w:type="dxa"/>
          </w:tcPr>
          <w:p w14:paraId="3DB7D7B4"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1,9</w:t>
            </w:r>
          </w:p>
        </w:tc>
        <w:tc>
          <w:tcPr>
            <w:cnfStyle w:val="000010000000" w:firstRow="0" w:lastRow="0" w:firstColumn="0" w:lastColumn="0" w:oddVBand="1" w:evenVBand="0" w:oddHBand="0" w:evenHBand="0" w:firstRowFirstColumn="0" w:firstRowLastColumn="0" w:lastRowFirstColumn="0" w:lastRowLastColumn="0"/>
            <w:tcW w:w="887" w:type="dxa"/>
          </w:tcPr>
          <w:p w14:paraId="50DADF18"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3,1</w:t>
            </w:r>
          </w:p>
        </w:tc>
        <w:tc>
          <w:tcPr>
            <w:tcW w:w="868" w:type="dxa"/>
          </w:tcPr>
          <w:p w14:paraId="77AD793A"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w:t>
            </w:r>
          </w:p>
        </w:tc>
        <w:tc>
          <w:tcPr>
            <w:cnfStyle w:val="000100000000" w:firstRow="0" w:lastRow="0" w:firstColumn="0" w:lastColumn="1" w:oddVBand="0" w:evenVBand="0" w:oddHBand="0" w:evenHBand="0" w:firstRowFirstColumn="0" w:firstRowLastColumn="0" w:lastRowFirstColumn="0" w:lastRowLastColumn="0"/>
            <w:tcW w:w="873" w:type="dxa"/>
          </w:tcPr>
          <w:p w14:paraId="55109A48"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w:t>
            </w:r>
          </w:p>
        </w:tc>
      </w:tr>
      <w:tr w:rsidR="00681A65" w:rsidRPr="00D719AB" w14:paraId="06D714EA" w14:textId="77777777">
        <w:trPr>
          <w:cnfStyle w:val="000000100000" w:firstRow="0" w:lastRow="0" w:firstColumn="0" w:lastColumn="0" w:oddVBand="0" w:evenVBand="0" w:oddHBand="1" w:evenHBand="0" w:firstRowFirstColumn="0" w:firstRowLastColumn="0" w:lastRowFirstColumn="0" w:lastRowLastColumn="0"/>
          <w:trHeight w:val="216"/>
        </w:trPr>
        <w:tc>
          <w:tcPr>
            <w:cnfStyle w:val="001000000000" w:firstRow="0" w:lastRow="0" w:firstColumn="1" w:lastColumn="0" w:oddVBand="0" w:evenVBand="0" w:oddHBand="0" w:evenHBand="0" w:firstRowFirstColumn="0" w:firstRowLastColumn="0" w:lastRowFirstColumn="0" w:lastRowLastColumn="0"/>
            <w:tcW w:w="2076" w:type="dxa"/>
          </w:tcPr>
          <w:p w14:paraId="6AE37932"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Construction</w:t>
            </w:r>
          </w:p>
        </w:tc>
        <w:tc>
          <w:tcPr>
            <w:cnfStyle w:val="000010000000" w:firstRow="0" w:lastRow="0" w:firstColumn="0" w:lastColumn="0" w:oddVBand="1" w:evenVBand="0" w:oddHBand="0" w:evenHBand="0" w:firstRowFirstColumn="0" w:firstRowLastColumn="0" w:lastRowFirstColumn="0" w:lastRowLastColumn="0"/>
            <w:tcW w:w="867" w:type="dxa"/>
          </w:tcPr>
          <w:p w14:paraId="33AD7491"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24,0</w:t>
            </w:r>
          </w:p>
        </w:tc>
        <w:tc>
          <w:tcPr>
            <w:tcW w:w="902" w:type="dxa"/>
          </w:tcPr>
          <w:p w14:paraId="205DACD4"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20,2</w:t>
            </w:r>
          </w:p>
        </w:tc>
        <w:tc>
          <w:tcPr>
            <w:cnfStyle w:val="000010000000" w:firstRow="0" w:lastRow="0" w:firstColumn="0" w:lastColumn="0" w:oddVBand="1" w:evenVBand="0" w:oddHBand="0" w:evenHBand="0" w:firstRowFirstColumn="0" w:firstRowLastColumn="0" w:lastRowFirstColumn="0" w:lastRowLastColumn="0"/>
            <w:tcW w:w="849" w:type="dxa"/>
          </w:tcPr>
          <w:p w14:paraId="44BC05CD"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3,8</w:t>
            </w:r>
          </w:p>
        </w:tc>
        <w:tc>
          <w:tcPr>
            <w:tcW w:w="890" w:type="dxa"/>
          </w:tcPr>
          <w:p w14:paraId="7C375991"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8,6</w:t>
            </w:r>
          </w:p>
        </w:tc>
        <w:tc>
          <w:tcPr>
            <w:cnfStyle w:val="000010000000" w:firstRow="0" w:lastRow="0" w:firstColumn="0" w:lastColumn="0" w:oddVBand="1" w:evenVBand="0" w:oddHBand="0" w:evenHBand="0" w:firstRowFirstColumn="0" w:firstRowLastColumn="0" w:lastRowFirstColumn="0" w:lastRowLastColumn="0"/>
            <w:tcW w:w="887" w:type="dxa"/>
          </w:tcPr>
          <w:p w14:paraId="7274168B"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13,2</w:t>
            </w:r>
          </w:p>
        </w:tc>
        <w:tc>
          <w:tcPr>
            <w:tcW w:w="868" w:type="dxa"/>
          </w:tcPr>
          <w:p w14:paraId="6A91D0E6"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3,0</w:t>
            </w:r>
          </w:p>
        </w:tc>
        <w:tc>
          <w:tcPr>
            <w:cnfStyle w:val="000100000000" w:firstRow="0" w:lastRow="0" w:firstColumn="0" w:lastColumn="1" w:oddVBand="0" w:evenVBand="0" w:oddHBand="0" w:evenHBand="0" w:firstRowFirstColumn="0" w:firstRowLastColumn="0" w:lastRowFirstColumn="0" w:lastRowLastColumn="0"/>
            <w:tcW w:w="873" w:type="dxa"/>
          </w:tcPr>
          <w:p w14:paraId="7707F1E0"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15,8</w:t>
            </w:r>
          </w:p>
        </w:tc>
      </w:tr>
      <w:tr w:rsidR="00681A65" w:rsidRPr="00D719AB" w14:paraId="14F5F53B" w14:textId="77777777">
        <w:trPr>
          <w:trHeight w:val="216"/>
        </w:trPr>
        <w:tc>
          <w:tcPr>
            <w:cnfStyle w:val="001000000000" w:firstRow="0" w:lastRow="0" w:firstColumn="1" w:lastColumn="0" w:oddVBand="0" w:evenVBand="0" w:oddHBand="0" w:evenHBand="0" w:firstRowFirstColumn="0" w:firstRowLastColumn="0" w:lastRowFirstColumn="0" w:lastRowLastColumn="0"/>
            <w:tcW w:w="2076" w:type="dxa"/>
          </w:tcPr>
          <w:p w14:paraId="044A1646"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Services</w:t>
            </w:r>
          </w:p>
        </w:tc>
        <w:tc>
          <w:tcPr>
            <w:cnfStyle w:val="000010000000" w:firstRow="0" w:lastRow="0" w:firstColumn="0" w:lastColumn="0" w:oddVBand="1" w:evenVBand="0" w:oddHBand="0" w:evenHBand="0" w:firstRowFirstColumn="0" w:firstRowLastColumn="0" w:lastRowFirstColumn="0" w:lastRowLastColumn="0"/>
            <w:tcW w:w="867" w:type="dxa"/>
          </w:tcPr>
          <w:p w14:paraId="294536ED"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214,6</w:t>
            </w:r>
          </w:p>
        </w:tc>
        <w:tc>
          <w:tcPr>
            <w:tcW w:w="902" w:type="dxa"/>
          </w:tcPr>
          <w:p w14:paraId="5F58DE1D"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103,8</w:t>
            </w:r>
          </w:p>
        </w:tc>
        <w:tc>
          <w:tcPr>
            <w:cnfStyle w:val="000010000000" w:firstRow="0" w:lastRow="0" w:firstColumn="0" w:lastColumn="0" w:oddVBand="1" w:evenVBand="0" w:oddHBand="0" w:evenHBand="0" w:firstRowFirstColumn="0" w:firstRowLastColumn="0" w:lastRowFirstColumn="0" w:lastRowLastColumn="0"/>
            <w:tcW w:w="849" w:type="dxa"/>
          </w:tcPr>
          <w:p w14:paraId="6F4DEB54"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110,8</w:t>
            </w:r>
          </w:p>
        </w:tc>
        <w:tc>
          <w:tcPr>
            <w:tcW w:w="890" w:type="dxa"/>
          </w:tcPr>
          <w:p w14:paraId="1B49EBD4"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77,1</w:t>
            </w:r>
          </w:p>
        </w:tc>
        <w:tc>
          <w:tcPr>
            <w:cnfStyle w:val="000010000000" w:firstRow="0" w:lastRow="0" w:firstColumn="0" w:lastColumn="0" w:oddVBand="1" w:evenVBand="0" w:oddHBand="0" w:evenHBand="0" w:firstRowFirstColumn="0" w:firstRowLastColumn="0" w:lastRowFirstColumn="0" w:lastRowLastColumn="0"/>
            <w:tcW w:w="887" w:type="dxa"/>
          </w:tcPr>
          <w:p w14:paraId="7DE8F6A8"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68,1</w:t>
            </w:r>
          </w:p>
        </w:tc>
        <w:tc>
          <w:tcPr>
            <w:tcW w:w="868" w:type="dxa"/>
          </w:tcPr>
          <w:p w14:paraId="6D4B98A5"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88,0</w:t>
            </w:r>
          </w:p>
        </w:tc>
        <w:tc>
          <w:tcPr>
            <w:cnfStyle w:val="000100000000" w:firstRow="0" w:lastRow="0" w:firstColumn="0" w:lastColumn="1" w:oddVBand="0" w:evenVBand="0" w:oddHBand="0" w:evenHBand="0" w:firstRowFirstColumn="0" w:firstRowLastColumn="0" w:lastRowFirstColumn="0" w:lastRowLastColumn="0"/>
            <w:tcW w:w="873" w:type="dxa"/>
          </w:tcPr>
          <w:p w14:paraId="082BD779"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51,6</w:t>
            </w:r>
          </w:p>
        </w:tc>
      </w:tr>
      <w:tr w:rsidR="00681A65" w:rsidRPr="00D719AB" w14:paraId="46EEC14D" w14:textId="77777777">
        <w:trPr>
          <w:cnfStyle w:val="000000100000" w:firstRow="0" w:lastRow="0" w:firstColumn="0" w:lastColumn="0" w:oddVBand="0" w:evenVBand="0" w:oddHBand="1" w:evenHBand="0" w:firstRowFirstColumn="0" w:firstRowLastColumn="0" w:lastRowFirstColumn="0" w:lastRowLastColumn="0"/>
          <w:trHeight w:val="377"/>
        </w:trPr>
        <w:tc>
          <w:tcPr>
            <w:cnfStyle w:val="001000000000" w:firstRow="0" w:lastRow="0" w:firstColumn="1" w:lastColumn="0" w:oddVBand="0" w:evenVBand="0" w:oddHBand="0" w:evenHBand="0" w:firstRowFirstColumn="0" w:firstRowLastColumn="0" w:lastRowFirstColumn="0" w:lastRowLastColumn="0"/>
            <w:tcW w:w="2076" w:type="dxa"/>
          </w:tcPr>
          <w:p w14:paraId="3ACD9BB8"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Wholesale. retail; certain repair</w:t>
            </w:r>
          </w:p>
        </w:tc>
        <w:tc>
          <w:tcPr>
            <w:cnfStyle w:val="000010000000" w:firstRow="0" w:lastRow="0" w:firstColumn="0" w:lastColumn="0" w:oddVBand="1" w:evenVBand="0" w:oddHBand="0" w:evenHBand="0" w:firstRowFirstColumn="0" w:firstRowLastColumn="0" w:lastRowFirstColumn="0" w:lastRowLastColumn="0"/>
            <w:tcW w:w="867" w:type="dxa"/>
          </w:tcPr>
          <w:p w14:paraId="7CDBC006"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52,9</w:t>
            </w:r>
          </w:p>
        </w:tc>
        <w:tc>
          <w:tcPr>
            <w:tcW w:w="902" w:type="dxa"/>
          </w:tcPr>
          <w:p w14:paraId="1562B2C0"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20,8</w:t>
            </w:r>
          </w:p>
        </w:tc>
        <w:tc>
          <w:tcPr>
            <w:cnfStyle w:val="000010000000" w:firstRow="0" w:lastRow="0" w:firstColumn="0" w:lastColumn="0" w:oddVBand="1" w:evenVBand="0" w:oddHBand="0" w:evenHBand="0" w:firstRowFirstColumn="0" w:firstRowLastColumn="0" w:lastRowFirstColumn="0" w:lastRowLastColumn="0"/>
            <w:tcW w:w="849" w:type="dxa"/>
          </w:tcPr>
          <w:p w14:paraId="067019F0"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32,1</w:t>
            </w:r>
          </w:p>
        </w:tc>
        <w:tc>
          <w:tcPr>
            <w:tcW w:w="890" w:type="dxa"/>
          </w:tcPr>
          <w:p w14:paraId="159FC9C8"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19,0</w:t>
            </w:r>
          </w:p>
        </w:tc>
        <w:tc>
          <w:tcPr>
            <w:cnfStyle w:val="000010000000" w:firstRow="0" w:lastRow="0" w:firstColumn="0" w:lastColumn="0" w:oddVBand="1" w:evenVBand="0" w:oddHBand="0" w:evenHBand="0" w:firstRowFirstColumn="0" w:firstRowLastColumn="0" w:lastRowFirstColumn="0" w:lastRowLastColumn="0"/>
            <w:tcW w:w="887" w:type="dxa"/>
          </w:tcPr>
          <w:p w14:paraId="2E0CBCF9"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13,6</w:t>
            </w:r>
          </w:p>
        </w:tc>
        <w:tc>
          <w:tcPr>
            <w:tcW w:w="868" w:type="dxa"/>
          </w:tcPr>
          <w:p w14:paraId="39BA6297"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25,5</w:t>
            </w:r>
          </w:p>
        </w:tc>
        <w:tc>
          <w:tcPr>
            <w:cnfStyle w:val="000100000000" w:firstRow="0" w:lastRow="0" w:firstColumn="0" w:lastColumn="1" w:oddVBand="0" w:evenVBand="0" w:oddHBand="0" w:evenHBand="0" w:firstRowFirstColumn="0" w:firstRowLastColumn="0" w:lastRowFirstColumn="0" w:lastRowLastColumn="0"/>
            <w:tcW w:w="873" w:type="dxa"/>
          </w:tcPr>
          <w:p w14:paraId="3E65154B"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60,7</w:t>
            </w:r>
          </w:p>
        </w:tc>
      </w:tr>
      <w:tr w:rsidR="00681A65" w:rsidRPr="00D719AB" w14:paraId="2808860C" w14:textId="77777777">
        <w:trPr>
          <w:trHeight w:val="367"/>
        </w:trPr>
        <w:tc>
          <w:tcPr>
            <w:cnfStyle w:val="001000000000" w:firstRow="0" w:lastRow="0" w:firstColumn="1" w:lastColumn="0" w:oddVBand="0" w:evenVBand="0" w:oddHBand="0" w:evenHBand="0" w:firstRowFirstColumn="0" w:firstRowLastColumn="0" w:lastRowFirstColumn="0" w:lastRowLastColumn="0"/>
            <w:tcW w:w="2076" w:type="dxa"/>
          </w:tcPr>
          <w:p w14:paraId="507A85C2"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Transport storage and communication</w:t>
            </w:r>
          </w:p>
        </w:tc>
        <w:tc>
          <w:tcPr>
            <w:cnfStyle w:val="000010000000" w:firstRow="0" w:lastRow="0" w:firstColumn="0" w:lastColumn="0" w:oddVBand="1" w:evenVBand="0" w:oddHBand="0" w:evenHBand="0" w:firstRowFirstColumn="0" w:firstRowLastColumn="0" w:lastRowFirstColumn="0" w:lastRowLastColumn="0"/>
            <w:tcW w:w="867" w:type="dxa"/>
          </w:tcPr>
          <w:p w14:paraId="076A34B4"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17,3</w:t>
            </w:r>
          </w:p>
        </w:tc>
        <w:tc>
          <w:tcPr>
            <w:tcW w:w="902" w:type="dxa"/>
          </w:tcPr>
          <w:p w14:paraId="10748CF9"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13,3</w:t>
            </w:r>
          </w:p>
        </w:tc>
        <w:tc>
          <w:tcPr>
            <w:cnfStyle w:val="000010000000" w:firstRow="0" w:lastRow="0" w:firstColumn="0" w:lastColumn="0" w:oddVBand="1" w:evenVBand="0" w:oddHBand="0" w:evenHBand="0" w:firstRowFirstColumn="0" w:firstRowLastColumn="0" w:lastRowFirstColumn="0" w:lastRowLastColumn="0"/>
            <w:tcW w:w="849" w:type="dxa"/>
          </w:tcPr>
          <w:p w14:paraId="6250ED0B"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4,0</w:t>
            </w:r>
          </w:p>
        </w:tc>
        <w:tc>
          <w:tcPr>
            <w:tcW w:w="890" w:type="dxa"/>
          </w:tcPr>
          <w:p w14:paraId="55A2AEDD"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6,2</w:t>
            </w:r>
          </w:p>
        </w:tc>
        <w:tc>
          <w:tcPr>
            <w:cnfStyle w:val="000010000000" w:firstRow="0" w:lastRow="0" w:firstColumn="0" w:lastColumn="0" w:oddVBand="1" w:evenVBand="0" w:oddHBand="0" w:evenHBand="0" w:firstRowFirstColumn="0" w:firstRowLastColumn="0" w:lastRowFirstColumn="0" w:lastRowLastColumn="0"/>
            <w:tcW w:w="887" w:type="dxa"/>
          </w:tcPr>
          <w:p w14:paraId="5D1B3564"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8,7</w:t>
            </w:r>
          </w:p>
        </w:tc>
        <w:tc>
          <w:tcPr>
            <w:tcW w:w="868" w:type="dxa"/>
          </w:tcPr>
          <w:p w14:paraId="77DC26C0"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3,2</w:t>
            </w:r>
          </w:p>
        </w:tc>
        <w:tc>
          <w:tcPr>
            <w:cnfStyle w:val="000100000000" w:firstRow="0" w:lastRow="0" w:firstColumn="0" w:lastColumn="1" w:oddVBand="0" w:evenVBand="0" w:oddHBand="0" w:evenHBand="0" w:firstRowFirstColumn="0" w:firstRowLastColumn="0" w:lastRowFirstColumn="0" w:lastRowLastColumn="0"/>
            <w:tcW w:w="873" w:type="dxa"/>
          </w:tcPr>
          <w:p w14:paraId="53C78364"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23,2</w:t>
            </w:r>
          </w:p>
        </w:tc>
      </w:tr>
      <w:tr w:rsidR="00681A65" w:rsidRPr="00D719AB" w14:paraId="66D42FE0" w14:textId="77777777">
        <w:trPr>
          <w:cnfStyle w:val="000000100000" w:firstRow="0" w:lastRow="0" w:firstColumn="0" w:lastColumn="0" w:oddVBand="0" w:evenVBand="0" w:oddHBand="1" w:evenHBand="0" w:firstRowFirstColumn="0" w:firstRowLastColumn="0" w:lastRowFirstColumn="0" w:lastRowLastColumn="0"/>
          <w:trHeight w:val="367"/>
        </w:trPr>
        <w:tc>
          <w:tcPr>
            <w:cnfStyle w:val="001000000000" w:firstRow="0" w:lastRow="0" w:firstColumn="1" w:lastColumn="0" w:oddVBand="0" w:evenVBand="0" w:oddHBand="0" w:evenHBand="0" w:firstRowFirstColumn="0" w:firstRowLastColumn="0" w:lastRowFirstColumn="0" w:lastRowLastColumn="0"/>
            <w:tcW w:w="2076" w:type="dxa"/>
          </w:tcPr>
          <w:p w14:paraId="6A0B315B"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Accommodation and food services</w:t>
            </w:r>
          </w:p>
        </w:tc>
        <w:tc>
          <w:tcPr>
            <w:cnfStyle w:val="000010000000" w:firstRow="0" w:lastRow="0" w:firstColumn="0" w:lastColumn="0" w:oddVBand="1" w:evenVBand="0" w:oddHBand="0" w:evenHBand="0" w:firstRowFirstColumn="0" w:firstRowLastColumn="0" w:lastRowFirstColumn="0" w:lastRowLastColumn="0"/>
            <w:tcW w:w="867" w:type="dxa"/>
          </w:tcPr>
          <w:p w14:paraId="4A715656"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27,8</w:t>
            </w:r>
          </w:p>
        </w:tc>
        <w:tc>
          <w:tcPr>
            <w:tcW w:w="902" w:type="dxa"/>
          </w:tcPr>
          <w:p w14:paraId="7909F8C1"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15,0</w:t>
            </w:r>
          </w:p>
        </w:tc>
        <w:tc>
          <w:tcPr>
            <w:cnfStyle w:val="000010000000" w:firstRow="0" w:lastRow="0" w:firstColumn="0" w:lastColumn="0" w:oddVBand="1" w:evenVBand="0" w:oddHBand="0" w:evenHBand="0" w:firstRowFirstColumn="0" w:firstRowLastColumn="0" w:lastRowFirstColumn="0" w:lastRowLastColumn="0"/>
            <w:tcW w:w="849" w:type="dxa"/>
          </w:tcPr>
          <w:p w14:paraId="0E990A50"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12,8</w:t>
            </w:r>
          </w:p>
        </w:tc>
        <w:tc>
          <w:tcPr>
            <w:tcW w:w="890" w:type="dxa"/>
          </w:tcPr>
          <w:p w14:paraId="202D5ED4"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10,0</w:t>
            </w:r>
          </w:p>
        </w:tc>
        <w:tc>
          <w:tcPr>
            <w:cnfStyle w:val="000010000000" w:firstRow="0" w:lastRow="0" w:firstColumn="0" w:lastColumn="0" w:oddVBand="1" w:evenVBand="0" w:oddHBand="0" w:evenHBand="0" w:firstRowFirstColumn="0" w:firstRowLastColumn="0" w:lastRowFirstColumn="0" w:lastRowLastColumn="0"/>
            <w:tcW w:w="887" w:type="dxa"/>
          </w:tcPr>
          <w:p w14:paraId="079BB499"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9,8</w:t>
            </w:r>
          </w:p>
        </w:tc>
        <w:tc>
          <w:tcPr>
            <w:tcW w:w="868" w:type="dxa"/>
          </w:tcPr>
          <w:p w14:paraId="7B6C134A"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10,2</w:t>
            </w:r>
          </w:p>
        </w:tc>
        <w:tc>
          <w:tcPr>
            <w:cnfStyle w:val="000100000000" w:firstRow="0" w:lastRow="0" w:firstColumn="0" w:lastColumn="1" w:oddVBand="0" w:evenVBand="0" w:oddHBand="0" w:evenHBand="0" w:firstRowFirstColumn="0" w:firstRowLastColumn="0" w:lastRowFirstColumn="0" w:lastRowLastColumn="0"/>
            <w:tcW w:w="873" w:type="dxa"/>
          </w:tcPr>
          <w:p w14:paraId="7C2D098C"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46,1</w:t>
            </w:r>
          </w:p>
        </w:tc>
      </w:tr>
      <w:tr w:rsidR="00681A65" w:rsidRPr="00D719AB" w14:paraId="16D94C1D" w14:textId="77777777">
        <w:trPr>
          <w:trHeight w:val="367"/>
        </w:trPr>
        <w:tc>
          <w:tcPr>
            <w:cnfStyle w:val="001000000000" w:firstRow="0" w:lastRow="0" w:firstColumn="1" w:lastColumn="0" w:oddVBand="0" w:evenVBand="0" w:oddHBand="0" w:evenHBand="0" w:firstRowFirstColumn="0" w:firstRowLastColumn="0" w:lastRowFirstColumn="0" w:lastRowLastColumn="0"/>
            <w:tcW w:w="2076" w:type="dxa"/>
          </w:tcPr>
          <w:p w14:paraId="753D937E"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Information and communications</w:t>
            </w:r>
          </w:p>
        </w:tc>
        <w:tc>
          <w:tcPr>
            <w:cnfStyle w:val="000010000000" w:firstRow="0" w:lastRow="0" w:firstColumn="0" w:lastColumn="0" w:oddVBand="1" w:evenVBand="0" w:oddHBand="0" w:evenHBand="0" w:firstRowFirstColumn="0" w:firstRowLastColumn="0" w:lastRowFirstColumn="0" w:lastRowLastColumn="0"/>
            <w:tcW w:w="867" w:type="dxa"/>
          </w:tcPr>
          <w:p w14:paraId="565030EC"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8,9</w:t>
            </w:r>
          </w:p>
        </w:tc>
        <w:tc>
          <w:tcPr>
            <w:tcW w:w="902" w:type="dxa"/>
          </w:tcPr>
          <w:p w14:paraId="5D71BA27"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5,4</w:t>
            </w:r>
          </w:p>
        </w:tc>
        <w:tc>
          <w:tcPr>
            <w:cnfStyle w:val="000010000000" w:firstRow="0" w:lastRow="0" w:firstColumn="0" w:lastColumn="0" w:oddVBand="1" w:evenVBand="0" w:oddHBand="0" w:evenHBand="0" w:firstRowFirstColumn="0" w:firstRowLastColumn="0" w:lastRowFirstColumn="0" w:lastRowLastColumn="0"/>
            <w:tcW w:w="849" w:type="dxa"/>
          </w:tcPr>
          <w:p w14:paraId="6EFF6400"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3,5</w:t>
            </w:r>
          </w:p>
        </w:tc>
        <w:tc>
          <w:tcPr>
            <w:tcW w:w="890" w:type="dxa"/>
          </w:tcPr>
          <w:p w14:paraId="56AC3B2D"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3,2</w:t>
            </w:r>
          </w:p>
        </w:tc>
        <w:tc>
          <w:tcPr>
            <w:cnfStyle w:val="000010000000" w:firstRow="0" w:lastRow="0" w:firstColumn="0" w:lastColumn="0" w:oddVBand="1" w:evenVBand="0" w:oddHBand="0" w:evenHBand="0" w:firstRowFirstColumn="0" w:firstRowLastColumn="0" w:lastRowFirstColumn="0" w:lastRowLastColumn="0"/>
            <w:tcW w:w="887" w:type="dxa"/>
          </w:tcPr>
          <w:p w14:paraId="28670BD6"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3,6</w:t>
            </w:r>
          </w:p>
        </w:tc>
        <w:tc>
          <w:tcPr>
            <w:tcW w:w="868" w:type="dxa"/>
          </w:tcPr>
          <w:p w14:paraId="143DC618"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2,8</w:t>
            </w:r>
          </w:p>
        </w:tc>
        <w:tc>
          <w:tcPr>
            <w:cnfStyle w:val="000100000000" w:firstRow="0" w:lastRow="0" w:firstColumn="0" w:lastColumn="1" w:oddVBand="0" w:evenVBand="0" w:oddHBand="0" w:evenHBand="0" w:firstRowFirstColumn="0" w:firstRowLastColumn="0" w:lastRowFirstColumn="0" w:lastRowLastColumn="0"/>
            <w:tcW w:w="873" w:type="dxa"/>
          </w:tcPr>
          <w:p w14:paraId="20E546C9"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39,2</w:t>
            </w:r>
          </w:p>
        </w:tc>
      </w:tr>
      <w:tr w:rsidR="00681A65" w:rsidRPr="00D719AB" w14:paraId="67DAC278" w14:textId="77777777">
        <w:trPr>
          <w:cnfStyle w:val="000000100000" w:firstRow="0" w:lastRow="0" w:firstColumn="0" w:lastColumn="0" w:oddVBand="0" w:evenVBand="0" w:oddHBand="1" w:evenHBand="0" w:firstRowFirstColumn="0" w:firstRowLastColumn="0" w:lastRowFirstColumn="0" w:lastRowLastColumn="0"/>
          <w:trHeight w:val="367"/>
        </w:trPr>
        <w:tc>
          <w:tcPr>
            <w:cnfStyle w:val="001000000000" w:firstRow="0" w:lastRow="0" w:firstColumn="1" w:lastColumn="0" w:oddVBand="0" w:evenVBand="0" w:oddHBand="0" w:evenHBand="0" w:firstRowFirstColumn="0" w:firstRowLastColumn="0" w:lastRowFirstColumn="0" w:lastRowLastColumn="0"/>
            <w:tcW w:w="2076" w:type="dxa"/>
          </w:tcPr>
          <w:p w14:paraId="2949A5C4"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Financial and insurance activities</w:t>
            </w:r>
          </w:p>
        </w:tc>
        <w:tc>
          <w:tcPr>
            <w:cnfStyle w:val="000010000000" w:firstRow="0" w:lastRow="0" w:firstColumn="0" w:lastColumn="0" w:oddVBand="1" w:evenVBand="0" w:oddHBand="0" w:evenHBand="0" w:firstRowFirstColumn="0" w:firstRowLastColumn="0" w:lastRowFirstColumn="0" w:lastRowLastColumn="0"/>
            <w:tcW w:w="867" w:type="dxa"/>
          </w:tcPr>
          <w:p w14:paraId="096910A5"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4,0</w:t>
            </w:r>
          </w:p>
        </w:tc>
        <w:tc>
          <w:tcPr>
            <w:tcW w:w="902" w:type="dxa"/>
          </w:tcPr>
          <w:p w14:paraId="1EB04583"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2,1</w:t>
            </w:r>
          </w:p>
        </w:tc>
        <w:tc>
          <w:tcPr>
            <w:cnfStyle w:val="000010000000" w:firstRow="0" w:lastRow="0" w:firstColumn="0" w:lastColumn="0" w:oddVBand="1" w:evenVBand="0" w:oddHBand="0" w:evenHBand="0" w:firstRowFirstColumn="0" w:firstRowLastColumn="0" w:lastRowFirstColumn="0" w:lastRowLastColumn="0"/>
            <w:tcW w:w="849" w:type="dxa"/>
          </w:tcPr>
          <w:p w14:paraId="6B677593"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1,9</w:t>
            </w:r>
          </w:p>
        </w:tc>
        <w:tc>
          <w:tcPr>
            <w:tcW w:w="890" w:type="dxa"/>
          </w:tcPr>
          <w:p w14:paraId="7B167113"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1,4</w:t>
            </w:r>
          </w:p>
        </w:tc>
        <w:tc>
          <w:tcPr>
            <w:cnfStyle w:val="000010000000" w:firstRow="0" w:lastRow="0" w:firstColumn="0" w:lastColumn="0" w:oddVBand="1" w:evenVBand="0" w:oddHBand="0" w:evenHBand="0" w:firstRowFirstColumn="0" w:firstRowLastColumn="0" w:lastRowFirstColumn="0" w:lastRowLastColumn="0"/>
            <w:tcW w:w="887" w:type="dxa"/>
          </w:tcPr>
          <w:p w14:paraId="26FCDCAA"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1,4</w:t>
            </w:r>
          </w:p>
        </w:tc>
        <w:tc>
          <w:tcPr>
            <w:tcW w:w="868" w:type="dxa"/>
          </w:tcPr>
          <w:p w14:paraId="4DAA3BDA"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1,5</w:t>
            </w:r>
          </w:p>
        </w:tc>
        <w:tc>
          <w:tcPr>
            <w:cnfStyle w:val="000100000000" w:firstRow="0" w:lastRow="0" w:firstColumn="0" w:lastColumn="1" w:oddVBand="0" w:evenVBand="0" w:oddHBand="0" w:evenHBand="0" w:firstRowFirstColumn="0" w:firstRowLastColumn="0" w:lastRowFirstColumn="0" w:lastRowLastColumn="0"/>
            <w:tcW w:w="873" w:type="dxa"/>
          </w:tcPr>
          <w:p w14:paraId="16C6E8B9"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46,9</w:t>
            </w:r>
          </w:p>
        </w:tc>
      </w:tr>
      <w:tr w:rsidR="00681A65" w:rsidRPr="00D719AB" w14:paraId="2B05B6E0" w14:textId="77777777">
        <w:trPr>
          <w:trHeight w:val="367"/>
        </w:trPr>
        <w:tc>
          <w:tcPr>
            <w:cnfStyle w:val="001000000000" w:firstRow="0" w:lastRow="0" w:firstColumn="1" w:lastColumn="0" w:oddVBand="0" w:evenVBand="0" w:oddHBand="0" w:evenHBand="0" w:firstRowFirstColumn="0" w:firstRowLastColumn="0" w:lastRowFirstColumn="0" w:lastRowLastColumn="0"/>
            <w:tcW w:w="2076" w:type="dxa"/>
          </w:tcPr>
          <w:p w14:paraId="4E635773"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lastRenderedPageBreak/>
              <w:t>Real estate. leasing and business activities</w:t>
            </w:r>
          </w:p>
        </w:tc>
        <w:tc>
          <w:tcPr>
            <w:cnfStyle w:val="000010000000" w:firstRow="0" w:lastRow="0" w:firstColumn="0" w:lastColumn="0" w:oddVBand="1" w:evenVBand="0" w:oddHBand="0" w:evenHBand="0" w:firstRowFirstColumn="0" w:firstRowLastColumn="0" w:lastRowFirstColumn="0" w:lastRowLastColumn="0"/>
            <w:tcW w:w="867" w:type="dxa"/>
          </w:tcPr>
          <w:p w14:paraId="541EB928"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4,9</w:t>
            </w:r>
          </w:p>
        </w:tc>
        <w:tc>
          <w:tcPr>
            <w:tcW w:w="902" w:type="dxa"/>
          </w:tcPr>
          <w:p w14:paraId="39B22054"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3,2</w:t>
            </w:r>
          </w:p>
        </w:tc>
        <w:tc>
          <w:tcPr>
            <w:cnfStyle w:val="000010000000" w:firstRow="0" w:lastRow="0" w:firstColumn="0" w:lastColumn="0" w:oddVBand="1" w:evenVBand="0" w:oddHBand="0" w:evenHBand="0" w:firstRowFirstColumn="0" w:firstRowLastColumn="0" w:lastRowFirstColumn="0" w:lastRowLastColumn="0"/>
            <w:tcW w:w="849" w:type="dxa"/>
          </w:tcPr>
          <w:p w14:paraId="018F0678"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1,8</w:t>
            </w:r>
          </w:p>
        </w:tc>
        <w:tc>
          <w:tcPr>
            <w:tcW w:w="890" w:type="dxa"/>
          </w:tcPr>
          <w:p w14:paraId="66F7D5CD"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1,8</w:t>
            </w:r>
          </w:p>
        </w:tc>
        <w:tc>
          <w:tcPr>
            <w:cnfStyle w:val="000010000000" w:firstRow="0" w:lastRow="0" w:firstColumn="0" w:lastColumn="0" w:oddVBand="1" w:evenVBand="0" w:oddHBand="0" w:evenHBand="0" w:firstRowFirstColumn="0" w:firstRowLastColumn="0" w:lastRowFirstColumn="0" w:lastRowLastColumn="0"/>
            <w:tcW w:w="887" w:type="dxa"/>
          </w:tcPr>
          <w:p w14:paraId="4CD1F9C2"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2,1</w:t>
            </w:r>
          </w:p>
        </w:tc>
        <w:tc>
          <w:tcPr>
            <w:tcW w:w="868" w:type="dxa"/>
          </w:tcPr>
          <w:p w14:paraId="2E675614"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1,4</w:t>
            </w:r>
          </w:p>
        </w:tc>
        <w:tc>
          <w:tcPr>
            <w:cnfStyle w:val="000100000000" w:firstRow="0" w:lastRow="0" w:firstColumn="0" w:lastColumn="1" w:oddVBand="0" w:evenVBand="0" w:oddHBand="0" w:evenHBand="0" w:firstRowFirstColumn="0" w:firstRowLastColumn="0" w:lastRowFirstColumn="0" w:lastRowLastColumn="0"/>
            <w:tcW w:w="873" w:type="dxa"/>
          </w:tcPr>
          <w:p w14:paraId="4D5E057F"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35,7</w:t>
            </w:r>
          </w:p>
        </w:tc>
      </w:tr>
      <w:tr w:rsidR="00681A65" w:rsidRPr="00D719AB" w14:paraId="710EB177" w14:textId="77777777">
        <w:trPr>
          <w:cnfStyle w:val="000000100000" w:firstRow="0" w:lastRow="0" w:firstColumn="0" w:lastColumn="0" w:oddVBand="0" w:evenVBand="0" w:oddHBand="1" w:evenHBand="0" w:firstRowFirstColumn="0" w:firstRowLastColumn="0" w:lastRowFirstColumn="0" w:lastRowLastColumn="0"/>
          <w:trHeight w:val="367"/>
        </w:trPr>
        <w:tc>
          <w:tcPr>
            <w:cnfStyle w:val="001000000000" w:firstRow="0" w:lastRow="0" w:firstColumn="1" w:lastColumn="0" w:oddVBand="0" w:evenVBand="0" w:oddHBand="0" w:evenHBand="0" w:firstRowFirstColumn="0" w:firstRowLastColumn="0" w:lastRowFirstColumn="0" w:lastRowLastColumn="0"/>
            <w:tcW w:w="2076" w:type="dxa"/>
          </w:tcPr>
          <w:p w14:paraId="15456BC5"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Professional. scientific and technical activities</w:t>
            </w:r>
          </w:p>
        </w:tc>
        <w:tc>
          <w:tcPr>
            <w:cnfStyle w:val="000010000000" w:firstRow="0" w:lastRow="0" w:firstColumn="0" w:lastColumn="0" w:oddVBand="1" w:evenVBand="0" w:oddHBand="0" w:evenHBand="0" w:firstRowFirstColumn="0" w:firstRowLastColumn="0" w:lastRowFirstColumn="0" w:lastRowLastColumn="0"/>
            <w:tcW w:w="867" w:type="dxa"/>
          </w:tcPr>
          <w:p w14:paraId="2344277B"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15,9</w:t>
            </w:r>
          </w:p>
        </w:tc>
        <w:tc>
          <w:tcPr>
            <w:tcW w:w="902" w:type="dxa"/>
          </w:tcPr>
          <w:p w14:paraId="08AB5508"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8,7</w:t>
            </w:r>
          </w:p>
        </w:tc>
        <w:tc>
          <w:tcPr>
            <w:cnfStyle w:val="000010000000" w:firstRow="0" w:lastRow="0" w:firstColumn="0" w:lastColumn="0" w:oddVBand="1" w:evenVBand="0" w:oddHBand="0" w:evenHBand="0" w:firstRowFirstColumn="0" w:firstRowLastColumn="0" w:lastRowFirstColumn="0" w:lastRowLastColumn="0"/>
            <w:tcW w:w="849" w:type="dxa"/>
          </w:tcPr>
          <w:p w14:paraId="2FE9C1FD"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7,2</w:t>
            </w:r>
          </w:p>
        </w:tc>
        <w:tc>
          <w:tcPr>
            <w:tcW w:w="890" w:type="dxa"/>
          </w:tcPr>
          <w:p w14:paraId="35C3D596"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5,7</w:t>
            </w:r>
          </w:p>
        </w:tc>
        <w:tc>
          <w:tcPr>
            <w:cnfStyle w:val="000010000000" w:firstRow="0" w:lastRow="0" w:firstColumn="0" w:lastColumn="0" w:oddVBand="1" w:evenVBand="0" w:oddHBand="0" w:evenHBand="0" w:firstRowFirstColumn="0" w:firstRowLastColumn="0" w:lastRowFirstColumn="0" w:lastRowLastColumn="0"/>
            <w:tcW w:w="887" w:type="dxa"/>
          </w:tcPr>
          <w:p w14:paraId="34E5AAB1"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5,7</w:t>
            </w:r>
          </w:p>
        </w:tc>
        <w:tc>
          <w:tcPr>
            <w:tcW w:w="868" w:type="dxa"/>
          </w:tcPr>
          <w:p w14:paraId="69D221EA"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5,7</w:t>
            </w:r>
          </w:p>
        </w:tc>
        <w:tc>
          <w:tcPr>
            <w:cnfStyle w:val="000100000000" w:firstRow="0" w:lastRow="0" w:firstColumn="0" w:lastColumn="1" w:oddVBand="0" w:evenVBand="0" w:oddHBand="0" w:evenHBand="0" w:firstRowFirstColumn="0" w:firstRowLastColumn="0" w:lastRowFirstColumn="0" w:lastRowLastColumn="0"/>
            <w:tcW w:w="873" w:type="dxa"/>
          </w:tcPr>
          <w:p w14:paraId="3D6BF123"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45,2</w:t>
            </w:r>
          </w:p>
        </w:tc>
      </w:tr>
      <w:tr w:rsidR="00681A65" w:rsidRPr="00D719AB" w14:paraId="0ABF2787" w14:textId="77777777">
        <w:trPr>
          <w:trHeight w:val="367"/>
        </w:trPr>
        <w:tc>
          <w:tcPr>
            <w:cnfStyle w:val="001000000000" w:firstRow="0" w:lastRow="0" w:firstColumn="1" w:lastColumn="0" w:oddVBand="0" w:evenVBand="0" w:oddHBand="0" w:evenHBand="0" w:firstRowFirstColumn="0" w:firstRowLastColumn="0" w:lastRowFirstColumn="0" w:lastRowLastColumn="0"/>
            <w:tcW w:w="2076" w:type="dxa"/>
          </w:tcPr>
          <w:p w14:paraId="5BBB15B2"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Administrative and support service activities</w:t>
            </w:r>
          </w:p>
        </w:tc>
        <w:tc>
          <w:tcPr>
            <w:cnfStyle w:val="000010000000" w:firstRow="0" w:lastRow="0" w:firstColumn="0" w:lastColumn="0" w:oddVBand="1" w:evenVBand="0" w:oddHBand="0" w:evenHBand="0" w:firstRowFirstColumn="0" w:firstRowLastColumn="0" w:lastRowFirstColumn="0" w:lastRowLastColumn="0"/>
            <w:tcW w:w="867" w:type="dxa"/>
          </w:tcPr>
          <w:p w14:paraId="333C240F"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9,8</w:t>
            </w:r>
          </w:p>
        </w:tc>
        <w:tc>
          <w:tcPr>
            <w:tcW w:w="902" w:type="dxa"/>
          </w:tcPr>
          <w:p w14:paraId="2540177C"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5,8</w:t>
            </w:r>
          </w:p>
        </w:tc>
        <w:tc>
          <w:tcPr>
            <w:cnfStyle w:val="000010000000" w:firstRow="0" w:lastRow="0" w:firstColumn="0" w:lastColumn="0" w:oddVBand="1" w:evenVBand="0" w:oddHBand="0" w:evenHBand="0" w:firstRowFirstColumn="0" w:firstRowLastColumn="0" w:lastRowFirstColumn="0" w:lastRowLastColumn="0"/>
            <w:tcW w:w="849" w:type="dxa"/>
          </w:tcPr>
          <w:p w14:paraId="26D1C731"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4,0</w:t>
            </w:r>
          </w:p>
        </w:tc>
        <w:tc>
          <w:tcPr>
            <w:tcW w:w="890" w:type="dxa"/>
          </w:tcPr>
          <w:p w14:paraId="58D35FCB"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3,5</w:t>
            </w:r>
          </w:p>
        </w:tc>
        <w:tc>
          <w:tcPr>
            <w:cnfStyle w:val="000010000000" w:firstRow="0" w:lastRow="0" w:firstColumn="0" w:lastColumn="0" w:oddVBand="1" w:evenVBand="0" w:oddHBand="0" w:evenHBand="0" w:firstRowFirstColumn="0" w:firstRowLastColumn="0" w:lastRowFirstColumn="0" w:lastRowLastColumn="0"/>
            <w:tcW w:w="887" w:type="dxa"/>
          </w:tcPr>
          <w:p w14:paraId="400EC30A"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3,8</w:t>
            </w:r>
          </w:p>
        </w:tc>
        <w:tc>
          <w:tcPr>
            <w:tcW w:w="868" w:type="dxa"/>
          </w:tcPr>
          <w:p w14:paraId="115D3DBD"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3,1</w:t>
            </w:r>
          </w:p>
        </w:tc>
        <w:tc>
          <w:tcPr>
            <w:cnfStyle w:val="000100000000" w:firstRow="0" w:lastRow="0" w:firstColumn="0" w:lastColumn="1" w:oddVBand="0" w:evenVBand="0" w:oddHBand="0" w:evenHBand="0" w:firstRowFirstColumn="0" w:firstRowLastColumn="0" w:lastRowFirstColumn="0" w:lastRowLastColumn="0"/>
            <w:tcW w:w="873" w:type="dxa"/>
          </w:tcPr>
          <w:p w14:paraId="41162CBD"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40,6</w:t>
            </w:r>
          </w:p>
        </w:tc>
      </w:tr>
      <w:tr w:rsidR="00681A65" w:rsidRPr="00D719AB" w14:paraId="38D7B8FF" w14:textId="77777777">
        <w:trPr>
          <w:cnfStyle w:val="000000100000" w:firstRow="0" w:lastRow="0" w:firstColumn="0" w:lastColumn="0" w:oddVBand="0" w:evenVBand="0" w:oddHBand="1" w:evenHBand="0" w:firstRowFirstColumn="0" w:firstRowLastColumn="0" w:lastRowFirstColumn="0" w:lastRowLastColumn="0"/>
          <w:trHeight w:val="378"/>
        </w:trPr>
        <w:tc>
          <w:tcPr>
            <w:cnfStyle w:val="001000000000" w:firstRow="0" w:lastRow="0" w:firstColumn="1" w:lastColumn="0" w:oddVBand="0" w:evenVBand="0" w:oddHBand="0" w:evenHBand="0" w:firstRowFirstColumn="0" w:firstRowLastColumn="0" w:lastRowFirstColumn="0" w:lastRowLastColumn="0"/>
            <w:tcW w:w="2076" w:type="dxa"/>
          </w:tcPr>
          <w:p w14:paraId="625C29DA"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 xml:space="preserve">Public </w:t>
            </w:r>
            <w:proofErr w:type="spellStart"/>
            <w:r w:rsidRPr="00D719AB">
              <w:rPr>
                <w:rFonts w:ascii="Calibri" w:hAnsi="Calibri" w:cs="Calibri"/>
                <w:i/>
                <w:lang w:eastAsia="en-GB"/>
              </w:rPr>
              <w:t>administ</w:t>
            </w:r>
            <w:proofErr w:type="spellEnd"/>
            <w:r w:rsidRPr="00D719AB">
              <w:rPr>
                <w:rFonts w:ascii="Calibri" w:hAnsi="Calibri" w:cs="Calibri"/>
                <w:i/>
                <w:lang w:eastAsia="en-GB"/>
              </w:rPr>
              <w:t xml:space="preserve">. and </w:t>
            </w:r>
            <w:proofErr w:type="spellStart"/>
            <w:r w:rsidRPr="00D719AB">
              <w:rPr>
                <w:rFonts w:ascii="Calibri" w:hAnsi="Calibri" w:cs="Calibri"/>
                <w:i/>
                <w:lang w:eastAsia="en-GB"/>
              </w:rPr>
              <w:t>defence</w:t>
            </w:r>
            <w:proofErr w:type="spellEnd"/>
          </w:p>
        </w:tc>
        <w:tc>
          <w:tcPr>
            <w:cnfStyle w:val="000010000000" w:firstRow="0" w:lastRow="0" w:firstColumn="0" w:lastColumn="0" w:oddVBand="1" w:evenVBand="0" w:oddHBand="0" w:evenHBand="0" w:firstRowFirstColumn="0" w:firstRowLastColumn="0" w:lastRowFirstColumn="0" w:lastRowLastColumn="0"/>
            <w:tcW w:w="867" w:type="dxa"/>
          </w:tcPr>
          <w:p w14:paraId="04BE78CD"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21,8</w:t>
            </w:r>
          </w:p>
        </w:tc>
        <w:tc>
          <w:tcPr>
            <w:tcW w:w="902" w:type="dxa"/>
          </w:tcPr>
          <w:p w14:paraId="1A2CF378"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12,3</w:t>
            </w:r>
          </w:p>
        </w:tc>
        <w:tc>
          <w:tcPr>
            <w:cnfStyle w:val="000010000000" w:firstRow="0" w:lastRow="0" w:firstColumn="0" w:lastColumn="0" w:oddVBand="1" w:evenVBand="0" w:oddHBand="0" w:evenHBand="0" w:firstRowFirstColumn="0" w:firstRowLastColumn="0" w:lastRowFirstColumn="0" w:lastRowLastColumn="0"/>
            <w:tcW w:w="849" w:type="dxa"/>
          </w:tcPr>
          <w:p w14:paraId="4984EF67"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9,5</w:t>
            </w:r>
          </w:p>
        </w:tc>
        <w:tc>
          <w:tcPr>
            <w:tcW w:w="890" w:type="dxa"/>
          </w:tcPr>
          <w:p w14:paraId="0BE10DB9"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7,8</w:t>
            </w:r>
          </w:p>
        </w:tc>
        <w:tc>
          <w:tcPr>
            <w:cnfStyle w:val="000010000000" w:firstRow="0" w:lastRow="0" w:firstColumn="0" w:lastColumn="0" w:oddVBand="1" w:evenVBand="0" w:oddHBand="0" w:evenHBand="0" w:firstRowFirstColumn="0" w:firstRowLastColumn="0" w:lastRowFirstColumn="0" w:lastRowLastColumn="0"/>
            <w:tcW w:w="887" w:type="dxa"/>
          </w:tcPr>
          <w:p w14:paraId="53D83ABD"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8,1</w:t>
            </w:r>
          </w:p>
        </w:tc>
        <w:tc>
          <w:tcPr>
            <w:tcW w:w="868" w:type="dxa"/>
          </w:tcPr>
          <w:p w14:paraId="295237E8"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7,6</w:t>
            </w:r>
          </w:p>
        </w:tc>
        <w:tc>
          <w:tcPr>
            <w:cnfStyle w:val="000100000000" w:firstRow="0" w:lastRow="0" w:firstColumn="0" w:lastColumn="1" w:oddVBand="0" w:evenVBand="0" w:oddHBand="0" w:evenHBand="0" w:firstRowFirstColumn="0" w:firstRowLastColumn="0" w:lastRowFirstColumn="0" w:lastRowLastColumn="0"/>
            <w:tcW w:w="873" w:type="dxa"/>
          </w:tcPr>
          <w:p w14:paraId="5237918D"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43,6</w:t>
            </w:r>
          </w:p>
        </w:tc>
      </w:tr>
      <w:tr w:rsidR="00681A65" w:rsidRPr="00D719AB" w14:paraId="77EF6801" w14:textId="77777777">
        <w:trPr>
          <w:trHeight w:val="215"/>
        </w:trPr>
        <w:tc>
          <w:tcPr>
            <w:cnfStyle w:val="001000000000" w:firstRow="0" w:lastRow="0" w:firstColumn="1" w:lastColumn="0" w:oddVBand="0" w:evenVBand="0" w:oddHBand="0" w:evenHBand="0" w:firstRowFirstColumn="0" w:firstRowLastColumn="0" w:lastRowFirstColumn="0" w:lastRowLastColumn="0"/>
            <w:tcW w:w="2076" w:type="dxa"/>
          </w:tcPr>
          <w:p w14:paraId="46E0E242"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Education</w:t>
            </w:r>
          </w:p>
        </w:tc>
        <w:tc>
          <w:tcPr>
            <w:cnfStyle w:val="000010000000" w:firstRow="0" w:lastRow="0" w:firstColumn="0" w:lastColumn="0" w:oddVBand="1" w:evenVBand="0" w:oddHBand="0" w:evenHBand="0" w:firstRowFirstColumn="0" w:firstRowLastColumn="0" w:lastRowFirstColumn="0" w:lastRowLastColumn="0"/>
            <w:tcW w:w="867" w:type="dxa"/>
          </w:tcPr>
          <w:p w14:paraId="3C54CCBA"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17,5</w:t>
            </w:r>
          </w:p>
        </w:tc>
        <w:tc>
          <w:tcPr>
            <w:tcW w:w="902" w:type="dxa"/>
          </w:tcPr>
          <w:p w14:paraId="1C3ED1BE"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4,8</w:t>
            </w:r>
          </w:p>
        </w:tc>
        <w:tc>
          <w:tcPr>
            <w:cnfStyle w:val="000010000000" w:firstRow="0" w:lastRow="0" w:firstColumn="0" w:lastColumn="0" w:oddVBand="1" w:evenVBand="0" w:oddHBand="0" w:evenHBand="0" w:firstRowFirstColumn="0" w:firstRowLastColumn="0" w:lastRowFirstColumn="0" w:lastRowLastColumn="0"/>
            <w:tcW w:w="849" w:type="dxa"/>
          </w:tcPr>
          <w:p w14:paraId="31011528"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12,7</w:t>
            </w:r>
          </w:p>
        </w:tc>
        <w:tc>
          <w:tcPr>
            <w:tcW w:w="890" w:type="dxa"/>
          </w:tcPr>
          <w:p w14:paraId="11955CAD"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6,3</w:t>
            </w:r>
          </w:p>
        </w:tc>
        <w:tc>
          <w:tcPr>
            <w:cnfStyle w:val="000010000000" w:firstRow="0" w:lastRow="0" w:firstColumn="0" w:lastColumn="0" w:oddVBand="1" w:evenVBand="0" w:oddHBand="0" w:evenHBand="0" w:firstRowFirstColumn="0" w:firstRowLastColumn="0" w:lastRowFirstColumn="0" w:lastRowLastColumn="0"/>
            <w:tcW w:w="887" w:type="dxa"/>
          </w:tcPr>
          <w:p w14:paraId="2A1114B8"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3,2</w:t>
            </w:r>
          </w:p>
        </w:tc>
        <w:tc>
          <w:tcPr>
            <w:tcW w:w="868" w:type="dxa"/>
          </w:tcPr>
          <w:p w14:paraId="6C548F56"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10,0</w:t>
            </w:r>
          </w:p>
        </w:tc>
        <w:tc>
          <w:tcPr>
            <w:cnfStyle w:val="000100000000" w:firstRow="0" w:lastRow="0" w:firstColumn="0" w:lastColumn="1" w:oddVBand="0" w:evenVBand="0" w:oddHBand="0" w:evenHBand="0" w:firstRowFirstColumn="0" w:firstRowLastColumn="0" w:lastRowFirstColumn="0" w:lastRowLastColumn="0"/>
            <w:tcW w:w="873" w:type="dxa"/>
          </w:tcPr>
          <w:p w14:paraId="030BD4CD"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72,4</w:t>
            </w:r>
          </w:p>
        </w:tc>
      </w:tr>
      <w:tr w:rsidR="00681A65" w:rsidRPr="00D719AB" w14:paraId="3F0AA853" w14:textId="77777777">
        <w:trPr>
          <w:cnfStyle w:val="000000100000" w:firstRow="0" w:lastRow="0" w:firstColumn="0" w:lastColumn="0" w:oddVBand="0" w:evenVBand="0" w:oddHBand="1" w:evenHBand="0" w:firstRowFirstColumn="0" w:firstRowLastColumn="0" w:lastRowFirstColumn="0" w:lastRowLastColumn="0"/>
          <w:trHeight w:val="216"/>
        </w:trPr>
        <w:tc>
          <w:tcPr>
            <w:cnfStyle w:val="001000000000" w:firstRow="0" w:lastRow="0" w:firstColumn="1" w:lastColumn="0" w:oddVBand="0" w:evenVBand="0" w:oddHBand="0" w:evenHBand="0" w:firstRowFirstColumn="0" w:firstRowLastColumn="0" w:lastRowFirstColumn="0" w:lastRowLastColumn="0"/>
            <w:tcW w:w="2076" w:type="dxa"/>
          </w:tcPr>
          <w:p w14:paraId="3675DCA9"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Health and social work</w:t>
            </w:r>
          </w:p>
        </w:tc>
        <w:tc>
          <w:tcPr>
            <w:cnfStyle w:val="000010000000" w:firstRow="0" w:lastRow="0" w:firstColumn="0" w:lastColumn="0" w:oddVBand="1" w:evenVBand="0" w:oddHBand="0" w:evenHBand="0" w:firstRowFirstColumn="0" w:firstRowLastColumn="0" w:lastRowFirstColumn="0" w:lastRowLastColumn="0"/>
            <w:tcW w:w="867" w:type="dxa"/>
          </w:tcPr>
          <w:p w14:paraId="629F1855"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15,4</w:t>
            </w:r>
          </w:p>
        </w:tc>
        <w:tc>
          <w:tcPr>
            <w:tcW w:w="902" w:type="dxa"/>
          </w:tcPr>
          <w:p w14:paraId="0C756606"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5,0</w:t>
            </w:r>
          </w:p>
        </w:tc>
        <w:tc>
          <w:tcPr>
            <w:cnfStyle w:val="000010000000" w:firstRow="0" w:lastRow="0" w:firstColumn="0" w:lastColumn="0" w:oddVBand="1" w:evenVBand="0" w:oddHBand="0" w:evenHBand="0" w:firstRowFirstColumn="0" w:firstRowLastColumn="0" w:lastRowFirstColumn="0" w:lastRowLastColumn="0"/>
            <w:tcW w:w="849" w:type="dxa"/>
          </w:tcPr>
          <w:p w14:paraId="0ED7B24C"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10,4</w:t>
            </w:r>
          </w:p>
        </w:tc>
        <w:tc>
          <w:tcPr>
            <w:tcW w:w="890" w:type="dxa"/>
          </w:tcPr>
          <w:p w14:paraId="03DFD758"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5,5</w:t>
            </w:r>
          </w:p>
        </w:tc>
        <w:tc>
          <w:tcPr>
            <w:cnfStyle w:val="000010000000" w:firstRow="0" w:lastRow="0" w:firstColumn="0" w:lastColumn="0" w:oddVBand="1" w:evenVBand="0" w:oddHBand="0" w:evenHBand="0" w:firstRowFirstColumn="0" w:firstRowLastColumn="0" w:lastRowFirstColumn="0" w:lastRowLastColumn="0"/>
            <w:tcW w:w="887" w:type="dxa"/>
          </w:tcPr>
          <w:p w14:paraId="3D54F441"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3,3</w:t>
            </w:r>
          </w:p>
        </w:tc>
        <w:tc>
          <w:tcPr>
            <w:tcW w:w="868" w:type="dxa"/>
          </w:tcPr>
          <w:p w14:paraId="7F2B3EAC" w14:textId="77777777" w:rsidR="00681A65" w:rsidRPr="00D719AB" w:rsidRDefault="00681A65" w:rsidP="00025A68">
            <w:pPr>
              <w:spacing w:after="160" w:line="259" w:lineRule="auto"/>
              <w:jc w:val="both"/>
              <w:cnfStyle w:val="000000100000" w:firstRow="0" w:lastRow="0" w:firstColumn="0" w:lastColumn="0" w:oddVBand="0" w:evenVBand="0" w:oddHBand="1" w:evenHBand="0" w:firstRowFirstColumn="0" w:firstRowLastColumn="0" w:lastRowFirstColumn="0" w:lastRowLastColumn="0"/>
              <w:rPr>
                <w:rFonts w:ascii="Calibri" w:hAnsi="Calibri" w:cs="Calibri"/>
                <w:lang w:eastAsia="en-GB"/>
              </w:rPr>
            </w:pPr>
            <w:r w:rsidRPr="00D719AB">
              <w:rPr>
                <w:rFonts w:ascii="Calibri" w:hAnsi="Calibri" w:cs="Calibri"/>
                <w:lang w:eastAsia="en-GB"/>
              </w:rPr>
              <w:t>8,2</w:t>
            </w:r>
          </w:p>
        </w:tc>
        <w:tc>
          <w:tcPr>
            <w:cnfStyle w:val="000100000000" w:firstRow="0" w:lastRow="0" w:firstColumn="0" w:lastColumn="1" w:oddVBand="0" w:evenVBand="0" w:oddHBand="0" w:evenHBand="0" w:firstRowFirstColumn="0" w:firstRowLastColumn="0" w:lastRowFirstColumn="0" w:lastRowLastColumn="0"/>
            <w:tcW w:w="873" w:type="dxa"/>
          </w:tcPr>
          <w:p w14:paraId="39103D41"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67,3</w:t>
            </w:r>
          </w:p>
        </w:tc>
      </w:tr>
      <w:tr w:rsidR="00681A65" w:rsidRPr="00D719AB" w14:paraId="3EF4820C" w14:textId="77777777">
        <w:trPr>
          <w:trHeight w:val="377"/>
        </w:trPr>
        <w:tc>
          <w:tcPr>
            <w:cnfStyle w:val="001000000000" w:firstRow="0" w:lastRow="0" w:firstColumn="1" w:lastColumn="0" w:oddVBand="0" w:evenVBand="0" w:oddHBand="0" w:evenHBand="0" w:firstRowFirstColumn="0" w:firstRowLastColumn="0" w:lastRowFirstColumn="0" w:lastRowLastColumn="0"/>
            <w:tcW w:w="2076" w:type="dxa"/>
          </w:tcPr>
          <w:p w14:paraId="16E85D75"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Arts, entertainment and recreation</w:t>
            </w:r>
          </w:p>
        </w:tc>
        <w:tc>
          <w:tcPr>
            <w:cnfStyle w:val="000010000000" w:firstRow="0" w:lastRow="0" w:firstColumn="0" w:lastColumn="0" w:oddVBand="1" w:evenVBand="0" w:oddHBand="0" w:evenHBand="0" w:firstRowFirstColumn="0" w:firstRowLastColumn="0" w:lastRowFirstColumn="0" w:lastRowLastColumn="0"/>
            <w:tcW w:w="867" w:type="dxa"/>
          </w:tcPr>
          <w:p w14:paraId="6B561B28"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7,8</w:t>
            </w:r>
          </w:p>
        </w:tc>
        <w:tc>
          <w:tcPr>
            <w:tcW w:w="902" w:type="dxa"/>
          </w:tcPr>
          <w:p w14:paraId="615CBC9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3,9</w:t>
            </w:r>
          </w:p>
        </w:tc>
        <w:tc>
          <w:tcPr>
            <w:cnfStyle w:val="000010000000" w:firstRow="0" w:lastRow="0" w:firstColumn="0" w:lastColumn="0" w:oddVBand="1" w:evenVBand="0" w:oddHBand="0" w:evenHBand="0" w:firstRowFirstColumn="0" w:firstRowLastColumn="0" w:lastRowFirstColumn="0" w:lastRowLastColumn="0"/>
            <w:tcW w:w="849" w:type="dxa"/>
          </w:tcPr>
          <w:p w14:paraId="3DBB34BC"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3,9</w:t>
            </w:r>
          </w:p>
        </w:tc>
        <w:tc>
          <w:tcPr>
            <w:tcW w:w="890" w:type="dxa"/>
          </w:tcPr>
          <w:p w14:paraId="51E2E843"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2,8</w:t>
            </w:r>
          </w:p>
        </w:tc>
        <w:tc>
          <w:tcPr>
            <w:cnfStyle w:val="000010000000" w:firstRow="0" w:lastRow="0" w:firstColumn="0" w:lastColumn="0" w:oddVBand="1" w:evenVBand="0" w:oddHBand="0" w:evenHBand="0" w:firstRowFirstColumn="0" w:firstRowLastColumn="0" w:lastRowFirstColumn="0" w:lastRowLastColumn="0"/>
            <w:tcW w:w="887" w:type="dxa"/>
          </w:tcPr>
          <w:p w14:paraId="08F535A0"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2,5</w:t>
            </w:r>
          </w:p>
        </w:tc>
        <w:tc>
          <w:tcPr>
            <w:tcW w:w="868" w:type="dxa"/>
          </w:tcPr>
          <w:p w14:paraId="4216E217"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3,1</w:t>
            </w:r>
          </w:p>
        </w:tc>
        <w:tc>
          <w:tcPr>
            <w:cnfStyle w:val="000100000000" w:firstRow="0" w:lastRow="0" w:firstColumn="0" w:lastColumn="1" w:oddVBand="0" w:evenVBand="0" w:oddHBand="0" w:evenHBand="0" w:firstRowFirstColumn="0" w:firstRowLastColumn="0" w:lastRowFirstColumn="0" w:lastRowLastColumn="0"/>
            <w:tcW w:w="873" w:type="dxa"/>
          </w:tcPr>
          <w:p w14:paraId="02EC5138"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50,5</w:t>
            </w:r>
          </w:p>
        </w:tc>
      </w:tr>
      <w:tr w:rsidR="00681A65" w:rsidRPr="00D719AB" w14:paraId="0A916856" w14:textId="77777777">
        <w:trPr>
          <w:cnfStyle w:val="010000000000" w:firstRow="0" w:lastRow="1" w:firstColumn="0" w:lastColumn="0" w:oddVBand="0" w:evenVBand="0" w:oddHBand="0" w:evenHBand="0" w:firstRowFirstColumn="0" w:firstRowLastColumn="0" w:lastRowFirstColumn="0" w:lastRowLastColumn="0"/>
          <w:trHeight w:val="368"/>
        </w:trPr>
        <w:tc>
          <w:tcPr>
            <w:cnfStyle w:val="001000000000" w:firstRow="0" w:lastRow="0" w:firstColumn="1" w:lastColumn="0" w:oddVBand="0" w:evenVBand="0" w:oddHBand="0" w:evenHBand="0" w:firstRowFirstColumn="0" w:firstRowLastColumn="0" w:lastRowFirstColumn="0" w:lastRowLastColumn="0"/>
            <w:tcW w:w="2076" w:type="dxa"/>
          </w:tcPr>
          <w:p w14:paraId="452DE2C0"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i/>
                <w:lang w:eastAsia="en-GB"/>
              </w:rPr>
              <w:t>Other social and personal services</w:t>
            </w:r>
          </w:p>
        </w:tc>
        <w:tc>
          <w:tcPr>
            <w:cnfStyle w:val="000010000000" w:firstRow="0" w:lastRow="0" w:firstColumn="0" w:lastColumn="0" w:oddVBand="1" w:evenVBand="0" w:oddHBand="0" w:evenHBand="0" w:firstRowFirstColumn="0" w:firstRowLastColumn="0" w:lastRowFirstColumn="0" w:lastRowLastColumn="0"/>
            <w:tcW w:w="867" w:type="dxa"/>
          </w:tcPr>
          <w:p w14:paraId="0C60A8CF"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10,5</w:t>
            </w:r>
          </w:p>
        </w:tc>
        <w:tc>
          <w:tcPr>
            <w:tcW w:w="902" w:type="dxa"/>
          </w:tcPr>
          <w:p w14:paraId="7338C47E" w14:textId="77777777" w:rsidR="00681A65" w:rsidRPr="00D719AB" w:rsidRDefault="00681A65" w:rsidP="00025A68">
            <w:pPr>
              <w:spacing w:after="160" w:line="259" w:lineRule="auto"/>
              <w:jc w:val="both"/>
              <w:cnfStyle w:val="010000000000" w:firstRow="0" w:lastRow="1"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3,4</w:t>
            </w:r>
          </w:p>
        </w:tc>
        <w:tc>
          <w:tcPr>
            <w:cnfStyle w:val="000010000000" w:firstRow="0" w:lastRow="0" w:firstColumn="0" w:lastColumn="0" w:oddVBand="1" w:evenVBand="0" w:oddHBand="0" w:evenHBand="0" w:firstRowFirstColumn="0" w:firstRowLastColumn="0" w:lastRowFirstColumn="0" w:lastRowLastColumn="0"/>
            <w:tcW w:w="849" w:type="dxa"/>
          </w:tcPr>
          <w:p w14:paraId="63D717EC"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7,0</w:t>
            </w:r>
          </w:p>
        </w:tc>
        <w:tc>
          <w:tcPr>
            <w:tcW w:w="890" w:type="dxa"/>
          </w:tcPr>
          <w:p w14:paraId="4DBDA634" w14:textId="77777777" w:rsidR="00681A65" w:rsidRPr="00D719AB" w:rsidRDefault="00681A65" w:rsidP="00025A68">
            <w:pPr>
              <w:spacing w:after="160" w:line="259" w:lineRule="auto"/>
              <w:jc w:val="both"/>
              <w:cnfStyle w:val="010000000000" w:firstRow="0" w:lastRow="1"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3,8</w:t>
            </w:r>
          </w:p>
        </w:tc>
        <w:tc>
          <w:tcPr>
            <w:cnfStyle w:val="000010000000" w:firstRow="0" w:lastRow="0" w:firstColumn="0" w:lastColumn="0" w:oddVBand="1" w:evenVBand="0" w:oddHBand="0" w:evenHBand="0" w:firstRowFirstColumn="0" w:firstRowLastColumn="0" w:lastRowFirstColumn="0" w:lastRowLastColumn="0"/>
            <w:tcW w:w="887" w:type="dxa"/>
          </w:tcPr>
          <w:p w14:paraId="7F9E0130"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2,2</w:t>
            </w:r>
          </w:p>
        </w:tc>
        <w:tc>
          <w:tcPr>
            <w:tcW w:w="868" w:type="dxa"/>
          </w:tcPr>
          <w:p w14:paraId="6BA088A5" w14:textId="77777777" w:rsidR="00681A65" w:rsidRPr="00D719AB" w:rsidRDefault="00681A65" w:rsidP="00025A68">
            <w:pPr>
              <w:spacing w:after="160" w:line="259" w:lineRule="auto"/>
              <w:jc w:val="both"/>
              <w:cnfStyle w:val="010000000000" w:firstRow="0" w:lastRow="1"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5,6</w:t>
            </w:r>
          </w:p>
        </w:tc>
        <w:tc>
          <w:tcPr>
            <w:cnfStyle w:val="000100000000" w:firstRow="0" w:lastRow="0" w:firstColumn="0" w:lastColumn="1" w:oddVBand="0" w:evenVBand="0" w:oddHBand="0" w:evenHBand="0" w:firstRowFirstColumn="0" w:firstRowLastColumn="0" w:lastRowFirstColumn="0" w:lastRowLastColumn="0"/>
            <w:tcW w:w="873" w:type="dxa"/>
          </w:tcPr>
          <w:p w14:paraId="08A705AD"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66,7</w:t>
            </w:r>
          </w:p>
        </w:tc>
      </w:tr>
    </w:tbl>
    <w:p w14:paraId="075C5E59" w14:textId="77777777" w:rsidR="00681A65" w:rsidRPr="00D719AB" w:rsidRDefault="00681A65" w:rsidP="00025A68">
      <w:pPr>
        <w:jc w:val="both"/>
        <w:rPr>
          <w:rFonts w:ascii="Calibri" w:hAnsi="Calibri" w:cs="Calibri"/>
          <w:lang w:eastAsia="en-GB"/>
        </w:rPr>
      </w:pPr>
      <w:r w:rsidRPr="00D719AB">
        <w:rPr>
          <w:rFonts w:ascii="Calibri" w:hAnsi="Calibri" w:cs="Calibri"/>
          <w:lang w:eastAsia="en-GB"/>
        </w:rPr>
        <w:t>Source: MONSTAT</w:t>
      </w:r>
      <w:r w:rsidRPr="00D719AB">
        <w:rPr>
          <w:rFonts w:ascii="Calibri" w:hAnsi="Calibri" w:cs="Calibri"/>
          <w:vertAlign w:val="superscript"/>
          <w:lang w:eastAsia="en-GB"/>
        </w:rPr>
        <w:footnoteReference w:id="12"/>
      </w:r>
      <w:r w:rsidRPr="00D719AB">
        <w:rPr>
          <w:rFonts w:ascii="Calibri" w:hAnsi="Calibri" w:cs="Calibri"/>
          <w:lang w:eastAsia="en-GB"/>
        </w:rPr>
        <w:t xml:space="preserve">   </w:t>
      </w:r>
    </w:p>
    <w:p w14:paraId="7D9C2B29" w14:textId="77777777" w:rsidR="00681A65" w:rsidRPr="00D719AB" w:rsidRDefault="00681A65" w:rsidP="00025A68">
      <w:pPr>
        <w:jc w:val="both"/>
        <w:rPr>
          <w:rFonts w:ascii="Calibri" w:hAnsi="Calibri" w:cs="Calibri"/>
          <w:lang w:eastAsia="en-GB"/>
        </w:rPr>
      </w:pPr>
      <w:r w:rsidRPr="00D719AB">
        <w:rPr>
          <w:rFonts w:ascii="Calibri" w:hAnsi="Calibri" w:cs="Calibri"/>
          <w:lang w:eastAsia="en-GB"/>
        </w:rPr>
        <w:t xml:space="preserve">The forest management and logging industries employ approximately 3,200 people; half of these jobs are in the Northern Region (Figure 2). (Nationally, wood processing and furniture manufacturing account for 2,280 and 780 jobs, respectively. Transportation and related services are also significant sources of employment in the sector.) In addition to being one of the few available sources of employment for many northern communities—which face higher poverty rates than the more urbanized and economically developed Central and Coastal </w:t>
      </w:r>
      <w:proofErr w:type="gramStart"/>
      <w:r w:rsidRPr="00D719AB">
        <w:rPr>
          <w:rFonts w:ascii="Calibri" w:hAnsi="Calibri" w:cs="Calibri"/>
          <w:lang w:eastAsia="en-GB"/>
        </w:rPr>
        <w:t>Regions—</w:t>
      </w:r>
      <w:proofErr w:type="gramEnd"/>
      <w:r w:rsidRPr="00D719AB">
        <w:rPr>
          <w:rFonts w:ascii="Calibri" w:hAnsi="Calibri" w:cs="Calibri"/>
          <w:lang w:eastAsia="en-GB"/>
        </w:rPr>
        <w:t>the region’s forests also support subsistence through local collection of medicinal plants, herbs, berries, nuts, mushrooms, and other non-timber forest products.</w:t>
      </w:r>
    </w:p>
    <w:p w14:paraId="6B30B1E3" w14:textId="77777777" w:rsidR="00681A65" w:rsidRPr="00D719AB" w:rsidRDefault="00681A65" w:rsidP="00212675">
      <w:pPr>
        <w:pStyle w:val="Heading3"/>
        <w:rPr>
          <w:rFonts w:ascii="Calibri" w:hAnsi="Calibri" w:cs="Calibri"/>
          <w:b/>
          <w:bCs/>
          <w:sz w:val="22"/>
          <w:szCs w:val="22"/>
          <w:lang w:eastAsia="en-GB"/>
        </w:rPr>
      </w:pPr>
      <w:bookmarkStart w:id="93" w:name="_Toc215836467"/>
      <w:r w:rsidRPr="00D719AB">
        <w:rPr>
          <w:rFonts w:ascii="Calibri" w:hAnsi="Calibri" w:cs="Calibri"/>
          <w:b/>
          <w:bCs/>
          <w:sz w:val="22"/>
          <w:szCs w:val="22"/>
          <w:lang w:eastAsia="en-GB"/>
        </w:rPr>
        <w:t>4.3.4. Social policy</w:t>
      </w:r>
      <w:bookmarkEnd w:id="93"/>
    </w:p>
    <w:p w14:paraId="4625442E" w14:textId="77777777" w:rsidR="00681A65" w:rsidRPr="00D719AB" w:rsidRDefault="00681A65" w:rsidP="00025A68">
      <w:pPr>
        <w:jc w:val="both"/>
        <w:rPr>
          <w:rFonts w:ascii="Calibri" w:hAnsi="Calibri" w:cs="Calibri"/>
          <w:lang w:eastAsia="en-GB"/>
        </w:rPr>
      </w:pPr>
      <w:r w:rsidRPr="00D719AB">
        <w:rPr>
          <w:rFonts w:ascii="Calibri" w:hAnsi="Calibri" w:cs="Calibri"/>
          <w:lang w:eastAsia="en-GB"/>
        </w:rPr>
        <w:t>According to the MONSTAT Report for 2022</w:t>
      </w:r>
      <w:r w:rsidRPr="00D719AB">
        <w:rPr>
          <w:rFonts w:ascii="Calibri" w:hAnsi="Calibri" w:cs="Calibri"/>
          <w:vertAlign w:val="superscript"/>
          <w:lang w:eastAsia="en-GB"/>
        </w:rPr>
        <w:footnoteReference w:id="13"/>
      </w:r>
      <w:r w:rsidRPr="00D719AB">
        <w:rPr>
          <w:rFonts w:ascii="Calibri" w:hAnsi="Calibri" w:cs="Calibri"/>
          <w:lang w:eastAsia="en-GB"/>
        </w:rPr>
        <w:t xml:space="preserve">, the share of the total social protection expenditures in the Gross domestic product of Montenegro (GDP) in 2022 was 18.6%, which is decrease by 0.6 percentage points compared to 2021. Nominal growth of Gross domestic product of Montenegro (GDP) in current prices in 2022 was 19.6%, while the total social protection expenditures in 2022 increased by 16.3%. Data </w:t>
      </w:r>
      <w:proofErr w:type="gramStart"/>
      <w:r w:rsidRPr="00D719AB">
        <w:rPr>
          <w:rFonts w:ascii="Calibri" w:hAnsi="Calibri" w:cs="Calibri"/>
          <w:lang w:eastAsia="en-GB"/>
        </w:rPr>
        <w:t>are</w:t>
      </w:r>
      <w:proofErr w:type="gramEnd"/>
      <w:r w:rsidRPr="00D719AB">
        <w:rPr>
          <w:rFonts w:ascii="Calibri" w:hAnsi="Calibri" w:cs="Calibri"/>
          <w:lang w:eastAsia="en-GB"/>
        </w:rPr>
        <w:t xml:space="preserve"> presented in Table 2. In all social protection functions in Montenegro, excluding the function Sickness/Health care, the largest share of all social protection benefits was allocated to cash benefits. Data are presented in Table 3. The largest share of social protection benefits by function non-means tested in 2021 and 2022 refer to function Sickness/ Health care, function Disability and function Unemployment. </w:t>
      </w:r>
      <w:r w:rsidRPr="00D719AB">
        <w:rPr>
          <w:rFonts w:ascii="Calibri" w:hAnsi="Calibri" w:cs="Calibri"/>
          <w:lang w:eastAsia="en-GB"/>
        </w:rPr>
        <w:lastRenderedPageBreak/>
        <w:t xml:space="preserve">Data are presented in Table 4. In 2022, 1106.56 million EUR was allocated for social protection receipts, which is an increase by 15.6 </w:t>
      </w:r>
      <w:proofErr w:type="gramStart"/>
      <w:r w:rsidRPr="00D719AB">
        <w:rPr>
          <w:rFonts w:ascii="Calibri" w:hAnsi="Calibri" w:cs="Calibri"/>
          <w:lang w:eastAsia="en-GB"/>
        </w:rPr>
        <w:t>percentage</w:t>
      </w:r>
      <w:proofErr w:type="gramEnd"/>
      <w:r w:rsidRPr="00D719AB">
        <w:rPr>
          <w:rFonts w:ascii="Calibri" w:hAnsi="Calibri" w:cs="Calibri"/>
          <w:lang w:eastAsia="en-GB"/>
        </w:rPr>
        <w:t xml:space="preserve"> compared to 2021.</w:t>
      </w:r>
    </w:p>
    <w:p w14:paraId="1EB57626" w14:textId="77777777" w:rsidR="00681A65" w:rsidRPr="00D719AB" w:rsidRDefault="00681A65" w:rsidP="00025A68">
      <w:pPr>
        <w:jc w:val="both"/>
        <w:rPr>
          <w:rFonts w:ascii="Calibri" w:hAnsi="Calibri" w:cs="Calibri"/>
          <w:lang w:eastAsia="en-GB"/>
        </w:rPr>
      </w:pPr>
      <w:r w:rsidRPr="00D719AB">
        <w:rPr>
          <w:rFonts w:ascii="Calibri" w:hAnsi="Calibri" w:cs="Calibri"/>
          <w:lang w:eastAsia="en-GB"/>
        </w:rPr>
        <w:t xml:space="preserve">Montenegro’s social protection system is relatively centralized, especially with respect to financing, planning and policy design. The Ministry of Labor and Social Welfare (MLSW) is responsible for policy design and implementation through the 13 Centers for Social Work (CSW), some of which are responsible through branch units for multiple of the 24 municipalities, and a network of public and non-public institutions providing social services.10 The Employment Agency of Montenegro (EAM) is an independent body under the supervision of the Ministry of </w:t>
      </w:r>
      <w:proofErr w:type="spellStart"/>
      <w:r w:rsidRPr="00D719AB">
        <w:rPr>
          <w:rFonts w:ascii="Calibri" w:hAnsi="Calibri" w:cs="Calibri"/>
          <w:lang w:eastAsia="en-GB"/>
        </w:rPr>
        <w:t>Labour</w:t>
      </w:r>
      <w:proofErr w:type="spellEnd"/>
      <w:r w:rsidRPr="00D719AB">
        <w:rPr>
          <w:rFonts w:ascii="Calibri" w:hAnsi="Calibri" w:cs="Calibri"/>
          <w:lang w:eastAsia="en-GB"/>
        </w:rPr>
        <w:t xml:space="preserve"> and Social Welfare which provides employment services and unemployment benefits to registered unemployed, while also designing and implementing active labor market policies (ALMPs). The independent Fund for Pension and Disability Insurance (PIO) </w:t>
      </w:r>
      <w:proofErr w:type="gramStart"/>
      <w:r w:rsidRPr="00D719AB">
        <w:rPr>
          <w:rFonts w:ascii="Calibri" w:hAnsi="Calibri" w:cs="Calibri"/>
          <w:lang w:eastAsia="en-GB"/>
        </w:rPr>
        <w:t>administers</w:t>
      </w:r>
      <w:proofErr w:type="gramEnd"/>
      <w:r w:rsidRPr="00D719AB">
        <w:rPr>
          <w:rFonts w:ascii="Calibri" w:hAnsi="Calibri" w:cs="Calibri"/>
          <w:lang w:eastAsia="en-GB"/>
        </w:rPr>
        <w:t xml:space="preserve"> pension payments and contributions, and individual information is collected regularly and efficiently by the Tax Administration for the benefit and use of all other involved agencies. The administration of social assistance, as well as the provision of social services, is the responsibility of CSWs. Apart from the state, municipalities can design, implement and finance their own programs and services such as the provision of free textbooks for children for extremely vulnerable families or homecare for elderly.</w:t>
      </w:r>
    </w:p>
    <w:p w14:paraId="328256B0" w14:textId="77777777" w:rsidR="00681A65" w:rsidRPr="00D719AB" w:rsidRDefault="00681A65" w:rsidP="00025A68">
      <w:pPr>
        <w:jc w:val="both"/>
        <w:rPr>
          <w:rFonts w:ascii="Calibri" w:hAnsi="Calibri" w:cs="Calibri"/>
          <w:lang w:eastAsia="en-GB"/>
        </w:rPr>
      </w:pPr>
    </w:p>
    <w:p w14:paraId="4D447155" w14:textId="77777777" w:rsidR="00552A41" w:rsidRPr="00D719AB" w:rsidRDefault="00552A41" w:rsidP="00552A41">
      <w:pPr>
        <w:pStyle w:val="Caption"/>
        <w:keepNext/>
        <w:rPr>
          <w:rFonts w:ascii="Calibri" w:hAnsi="Calibri" w:cs="Calibri"/>
          <w:b/>
          <w:bCs/>
          <w:i w:val="0"/>
          <w:iCs w:val="0"/>
          <w:sz w:val="22"/>
          <w:szCs w:val="22"/>
        </w:rPr>
      </w:pPr>
      <w:bookmarkStart w:id="94" w:name="_Toc212411347"/>
      <w:r w:rsidRPr="00D719AB">
        <w:rPr>
          <w:rFonts w:ascii="Calibri" w:hAnsi="Calibri" w:cs="Calibri"/>
          <w:b/>
          <w:bCs/>
          <w:i w:val="0"/>
          <w:iCs w:val="0"/>
          <w:sz w:val="22"/>
          <w:szCs w:val="22"/>
        </w:rPr>
        <w:t xml:space="preserve">Table </w:t>
      </w:r>
      <w:r w:rsidRPr="00D719AB">
        <w:rPr>
          <w:rFonts w:ascii="Calibri" w:hAnsi="Calibri" w:cs="Calibri"/>
          <w:b/>
          <w:bCs/>
          <w:i w:val="0"/>
          <w:iCs w:val="0"/>
          <w:sz w:val="22"/>
          <w:szCs w:val="22"/>
        </w:rPr>
        <w:fldChar w:fldCharType="begin"/>
      </w:r>
      <w:r w:rsidRPr="00D719AB">
        <w:rPr>
          <w:rFonts w:ascii="Calibri" w:hAnsi="Calibri" w:cs="Calibri"/>
          <w:b/>
          <w:bCs/>
          <w:i w:val="0"/>
          <w:iCs w:val="0"/>
          <w:sz w:val="22"/>
          <w:szCs w:val="22"/>
        </w:rPr>
        <w:instrText xml:space="preserve"> SEQ Table \* ARABIC </w:instrText>
      </w:r>
      <w:r w:rsidRPr="00D719AB">
        <w:rPr>
          <w:rFonts w:ascii="Calibri" w:hAnsi="Calibri" w:cs="Calibri"/>
          <w:b/>
          <w:bCs/>
          <w:i w:val="0"/>
          <w:iCs w:val="0"/>
          <w:sz w:val="22"/>
          <w:szCs w:val="22"/>
        </w:rPr>
        <w:fldChar w:fldCharType="separate"/>
      </w:r>
      <w:r w:rsidR="00D92B3C" w:rsidRPr="00D719AB">
        <w:rPr>
          <w:rFonts w:ascii="Calibri" w:hAnsi="Calibri" w:cs="Calibri"/>
          <w:b/>
          <w:bCs/>
          <w:i w:val="0"/>
          <w:iCs w:val="0"/>
          <w:noProof/>
          <w:sz w:val="22"/>
          <w:szCs w:val="22"/>
        </w:rPr>
        <w:t>16</w:t>
      </w:r>
      <w:r w:rsidRPr="00D719AB">
        <w:rPr>
          <w:rFonts w:ascii="Calibri" w:hAnsi="Calibri" w:cs="Calibri"/>
          <w:b/>
          <w:bCs/>
          <w:i w:val="0"/>
          <w:iCs w:val="0"/>
          <w:sz w:val="22"/>
          <w:szCs w:val="22"/>
        </w:rPr>
        <w:fldChar w:fldCharType="end"/>
      </w:r>
      <w:r w:rsidRPr="00D719AB">
        <w:rPr>
          <w:rFonts w:ascii="Calibri" w:hAnsi="Calibri" w:cs="Calibri"/>
          <w:b/>
          <w:bCs/>
          <w:i w:val="0"/>
          <w:iCs w:val="0"/>
          <w:sz w:val="22"/>
          <w:szCs w:val="22"/>
        </w:rPr>
        <w:t xml:space="preserve"> Overview of the social protection in Montenegro</w:t>
      </w:r>
      <w:bookmarkEnd w:id="94"/>
    </w:p>
    <w:tbl>
      <w:tblPr>
        <w:tblStyle w:val="GridTable1Light"/>
        <w:tblW w:w="0" w:type="auto"/>
        <w:tblLook w:val="04A0" w:firstRow="1" w:lastRow="0" w:firstColumn="1" w:lastColumn="0" w:noHBand="0" w:noVBand="1"/>
      </w:tblPr>
      <w:tblGrid>
        <w:gridCol w:w="4675"/>
        <w:gridCol w:w="4675"/>
      </w:tblGrid>
      <w:tr w:rsidR="00681A65" w:rsidRPr="00D719AB" w14:paraId="4779190C" w14:textId="77777777" w:rsidTr="00552A4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shd w:val="clear" w:color="auto" w:fill="0F4761" w:themeFill="accent1" w:themeFillShade="BF"/>
          </w:tcPr>
          <w:p w14:paraId="55BCAA16"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Category</w:t>
            </w:r>
          </w:p>
        </w:tc>
        <w:tc>
          <w:tcPr>
            <w:tcW w:w="4675" w:type="dxa"/>
            <w:shd w:val="clear" w:color="auto" w:fill="0F4761" w:themeFill="accent1" w:themeFillShade="BF"/>
          </w:tcPr>
          <w:p w14:paraId="41D5F086" w14:textId="77777777" w:rsidR="00681A65" w:rsidRPr="00D719AB" w:rsidRDefault="00681A65" w:rsidP="00025A68">
            <w:pPr>
              <w:spacing w:after="160" w:line="259" w:lineRule="auto"/>
              <w:jc w:val="both"/>
              <w:cnfStyle w:val="100000000000" w:firstRow="1"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Benefits and programs</w:t>
            </w:r>
          </w:p>
        </w:tc>
      </w:tr>
      <w:tr w:rsidR="00681A65" w:rsidRPr="00D719AB" w14:paraId="482DF6AB" w14:textId="77777777" w:rsidTr="00552A41">
        <w:tc>
          <w:tcPr>
            <w:cnfStyle w:val="001000000000" w:firstRow="0" w:lastRow="0" w:firstColumn="1" w:lastColumn="0" w:oddVBand="0" w:evenVBand="0" w:oddHBand="0" w:evenHBand="0" w:firstRowFirstColumn="0" w:firstRowLastColumn="0" w:lastRowFirstColumn="0" w:lastRowLastColumn="0"/>
            <w:tcW w:w="4675" w:type="dxa"/>
          </w:tcPr>
          <w:p w14:paraId="0BC2CF6F"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 xml:space="preserve">Cash transfers to support the poor, the vulnerable and </w:t>
            </w:r>
            <w:proofErr w:type="gramStart"/>
            <w:r w:rsidRPr="00D719AB">
              <w:rPr>
                <w:rFonts w:ascii="Calibri" w:hAnsi="Calibri" w:cs="Calibri"/>
                <w:lang w:eastAsia="en-GB"/>
              </w:rPr>
              <w:t>persons</w:t>
            </w:r>
            <w:proofErr w:type="gramEnd"/>
            <w:r w:rsidRPr="00D719AB">
              <w:rPr>
                <w:rFonts w:ascii="Calibri" w:hAnsi="Calibri" w:cs="Calibri"/>
                <w:lang w:eastAsia="en-GB"/>
              </w:rPr>
              <w:t xml:space="preserve"> with disabilities</w:t>
            </w:r>
          </w:p>
        </w:tc>
        <w:tc>
          <w:tcPr>
            <w:tcW w:w="4675" w:type="dxa"/>
          </w:tcPr>
          <w:p w14:paraId="4B9C8248"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Material Support (MO)</w:t>
            </w:r>
          </w:p>
          <w:p w14:paraId="4E3EDD65"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Veterans and disability protection</w:t>
            </w:r>
            <w:r w:rsidRPr="00D719AB">
              <w:rPr>
                <w:rFonts w:ascii="Calibri" w:hAnsi="Calibri" w:cs="Calibri"/>
                <w:vertAlign w:val="superscript"/>
                <w:lang w:eastAsia="en-GB"/>
              </w:rPr>
              <w:t>9</w:t>
            </w:r>
          </w:p>
          <w:p w14:paraId="5CC05257"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Child allowance</w:t>
            </w:r>
          </w:p>
          <w:p w14:paraId="5923CDF6"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Personal Disability Allowance</w:t>
            </w:r>
          </w:p>
          <w:p w14:paraId="4DA147F5"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Care and Support Allowance</w:t>
            </w:r>
          </w:p>
          <w:p w14:paraId="3F5269EE"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Guardian allowance for disability and care benefits</w:t>
            </w:r>
          </w:p>
          <w:p w14:paraId="57B6A6D4"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Old-age benefit for farmers</w:t>
            </w:r>
          </w:p>
          <w:p w14:paraId="152AE4EA"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Transportation subsidy</w:t>
            </w:r>
          </w:p>
          <w:p w14:paraId="299CACF1"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Costs of nutrition in kindergarten</w:t>
            </w:r>
          </w:p>
          <w:p w14:paraId="7AA35B69"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Benefit for a newborn child</w:t>
            </w:r>
          </w:p>
          <w:p w14:paraId="67F6BE62"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Paternity benefit for registered unemployed</w:t>
            </w:r>
          </w:p>
          <w:p w14:paraId="7FF29D86"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Mothers’ benefits</w:t>
            </w:r>
          </w:p>
          <w:p w14:paraId="19921B69"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Funeral Costs and Electricity Subsidy</w:t>
            </w:r>
          </w:p>
          <w:p w14:paraId="15325D32"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lastRenderedPageBreak/>
              <w:t>One-time cash assistance</w:t>
            </w:r>
          </w:p>
        </w:tc>
      </w:tr>
      <w:tr w:rsidR="00681A65" w:rsidRPr="00D719AB" w14:paraId="01CF8BF0" w14:textId="77777777" w:rsidTr="00552A41">
        <w:tc>
          <w:tcPr>
            <w:cnfStyle w:val="001000000000" w:firstRow="0" w:lastRow="0" w:firstColumn="1" w:lastColumn="0" w:oddVBand="0" w:evenVBand="0" w:oddHBand="0" w:evenHBand="0" w:firstRowFirstColumn="0" w:firstRowLastColumn="0" w:lastRowFirstColumn="0" w:lastRowLastColumn="0"/>
            <w:tcW w:w="4675" w:type="dxa"/>
          </w:tcPr>
          <w:p w14:paraId="265CDE1B"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lastRenderedPageBreak/>
              <w:t>Social services</w:t>
            </w:r>
          </w:p>
        </w:tc>
        <w:tc>
          <w:tcPr>
            <w:tcW w:w="4675" w:type="dxa"/>
          </w:tcPr>
          <w:p w14:paraId="53C17F6F" w14:textId="77777777" w:rsidR="00681A65" w:rsidRPr="00D719AB" w:rsidRDefault="00681A65" w:rsidP="00A96F70">
            <w:pPr>
              <w:numPr>
                <w:ilvl w:val="0"/>
                <w:numId w:val="128"/>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Support services such as day care, homecare, personal assistance, interpretation and translation into sign language etc.</w:t>
            </w:r>
          </w:p>
          <w:p w14:paraId="4142A60F" w14:textId="77777777" w:rsidR="00681A65" w:rsidRPr="00D719AB" w:rsidRDefault="00681A65" w:rsidP="00A96F70">
            <w:pPr>
              <w:numPr>
                <w:ilvl w:val="0"/>
                <w:numId w:val="128"/>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Counselling therapy and social-education services</w:t>
            </w:r>
          </w:p>
          <w:p w14:paraId="34E95408" w14:textId="77777777" w:rsidR="00681A65" w:rsidRPr="00D719AB" w:rsidRDefault="00681A65" w:rsidP="00A96F70">
            <w:pPr>
              <w:numPr>
                <w:ilvl w:val="0"/>
                <w:numId w:val="128"/>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Accommodation services</w:t>
            </w:r>
          </w:p>
          <w:p w14:paraId="764994CA" w14:textId="77777777" w:rsidR="00681A65" w:rsidRPr="00D719AB" w:rsidRDefault="00681A65" w:rsidP="00A96F70">
            <w:pPr>
              <w:numPr>
                <w:ilvl w:val="0"/>
                <w:numId w:val="128"/>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Services for urgent interventions</w:t>
            </w:r>
          </w:p>
          <w:p w14:paraId="7FDDFA12"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Other services</w:t>
            </w:r>
          </w:p>
        </w:tc>
      </w:tr>
      <w:tr w:rsidR="00681A65" w:rsidRPr="00D719AB" w14:paraId="385CBEA8" w14:textId="77777777" w:rsidTr="00552A41">
        <w:tc>
          <w:tcPr>
            <w:cnfStyle w:val="001000000000" w:firstRow="0" w:lastRow="0" w:firstColumn="1" w:lastColumn="0" w:oddVBand="0" w:evenVBand="0" w:oddHBand="0" w:evenHBand="0" w:firstRowFirstColumn="0" w:firstRowLastColumn="0" w:lastRowFirstColumn="0" w:lastRowLastColumn="0"/>
            <w:tcW w:w="4675" w:type="dxa"/>
          </w:tcPr>
          <w:p w14:paraId="1238325C"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Pensions</w:t>
            </w:r>
          </w:p>
        </w:tc>
        <w:tc>
          <w:tcPr>
            <w:tcW w:w="4675" w:type="dxa"/>
          </w:tcPr>
          <w:p w14:paraId="10F0A16F"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Contributory pensions (state budget funds the deficit)</w:t>
            </w:r>
          </w:p>
          <w:p w14:paraId="7A6DD7AB"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Old-age pension</w:t>
            </w:r>
          </w:p>
          <w:p w14:paraId="62F7ABBD"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Disability pension</w:t>
            </w:r>
          </w:p>
          <w:p w14:paraId="52844BCC"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Survivor’s pension</w:t>
            </w:r>
          </w:p>
        </w:tc>
      </w:tr>
      <w:tr w:rsidR="00681A65" w:rsidRPr="00D719AB" w14:paraId="5ED4C866" w14:textId="77777777" w:rsidTr="00552A41">
        <w:trPr>
          <w:trHeight w:val="70"/>
        </w:trPr>
        <w:tc>
          <w:tcPr>
            <w:cnfStyle w:val="001000000000" w:firstRow="0" w:lastRow="0" w:firstColumn="1" w:lastColumn="0" w:oddVBand="0" w:evenVBand="0" w:oddHBand="0" w:evenHBand="0" w:firstRowFirstColumn="0" w:firstRowLastColumn="0" w:lastRowFirstColumn="0" w:lastRowLastColumn="0"/>
            <w:tcW w:w="4675" w:type="dxa"/>
          </w:tcPr>
          <w:p w14:paraId="590AFBEF" w14:textId="77777777" w:rsidR="00681A65" w:rsidRPr="00D719AB" w:rsidRDefault="00681A65" w:rsidP="00025A68">
            <w:pPr>
              <w:spacing w:after="160" w:line="259" w:lineRule="auto"/>
              <w:jc w:val="both"/>
              <w:rPr>
                <w:rFonts w:ascii="Calibri" w:hAnsi="Calibri" w:cs="Calibri"/>
                <w:lang w:eastAsia="en-GB"/>
              </w:rPr>
            </w:pPr>
            <w:r w:rsidRPr="00D719AB">
              <w:rPr>
                <w:rFonts w:ascii="Calibri" w:hAnsi="Calibri" w:cs="Calibri"/>
                <w:lang w:eastAsia="en-GB"/>
              </w:rPr>
              <w:t>Employment and labor market programs</w:t>
            </w:r>
          </w:p>
        </w:tc>
        <w:tc>
          <w:tcPr>
            <w:tcW w:w="4675" w:type="dxa"/>
          </w:tcPr>
          <w:p w14:paraId="156FF5EA"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Graduate Internship Program</w:t>
            </w:r>
          </w:p>
          <w:p w14:paraId="0339CFAE"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Public Works</w:t>
            </w:r>
          </w:p>
          <w:p w14:paraId="5BE0E621"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Adult learning and training</w:t>
            </w:r>
          </w:p>
          <w:p w14:paraId="5DE9685D"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Training for work at the employer</w:t>
            </w:r>
          </w:p>
          <w:p w14:paraId="5E55A99A"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 xml:space="preserve">Training </w:t>
            </w:r>
            <w:proofErr w:type="gramStart"/>
            <w:r w:rsidRPr="00D719AB">
              <w:rPr>
                <w:rFonts w:ascii="Calibri" w:hAnsi="Calibri" w:cs="Calibri"/>
                <w:lang w:eastAsia="en-GB"/>
              </w:rPr>
              <w:t>for</w:t>
            </w:r>
            <w:proofErr w:type="gramEnd"/>
            <w:r w:rsidRPr="00D719AB">
              <w:rPr>
                <w:rFonts w:ascii="Calibri" w:hAnsi="Calibri" w:cs="Calibri"/>
                <w:lang w:eastAsia="en-GB"/>
              </w:rPr>
              <w:t xml:space="preserve"> independent work</w:t>
            </w:r>
          </w:p>
          <w:p w14:paraId="17584F6A"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Stop the grey economy program</w:t>
            </w:r>
          </w:p>
          <w:p w14:paraId="31EB6083" w14:textId="77777777" w:rsidR="00681A65" w:rsidRPr="00D719AB" w:rsidRDefault="00681A65" w:rsidP="00A96F70">
            <w:pPr>
              <w:numPr>
                <w:ilvl w:val="0"/>
                <w:numId w:val="127"/>
              </w:num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Unemployment Benefit</w:t>
            </w:r>
          </w:p>
          <w:p w14:paraId="2DE2549D" w14:textId="77777777" w:rsidR="00681A65" w:rsidRPr="00D719AB" w:rsidRDefault="00681A65" w:rsidP="00025A68">
            <w:pPr>
              <w:spacing w:after="160" w:line="259" w:lineRule="auto"/>
              <w:jc w:val="both"/>
              <w:cnfStyle w:val="000000000000" w:firstRow="0" w:lastRow="0" w:firstColumn="0" w:lastColumn="0" w:oddVBand="0" w:evenVBand="0" w:oddHBand="0" w:evenHBand="0" w:firstRowFirstColumn="0" w:firstRowLastColumn="0" w:lastRowFirstColumn="0" w:lastRowLastColumn="0"/>
              <w:rPr>
                <w:rFonts w:ascii="Calibri" w:hAnsi="Calibri" w:cs="Calibri"/>
                <w:lang w:eastAsia="en-GB"/>
              </w:rPr>
            </w:pPr>
            <w:r w:rsidRPr="00D719AB">
              <w:rPr>
                <w:rFonts w:ascii="Calibri" w:hAnsi="Calibri" w:cs="Calibri"/>
                <w:lang w:eastAsia="en-GB"/>
              </w:rPr>
              <w:t>Maternity / Paternity benefit</w:t>
            </w:r>
          </w:p>
        </w:tc>
      </w:tr>
    </w:tbl>
    <w:p w14:paraId="2418E831" w14:textId="77777777" w:rsidR="00681A65" w:rsidRPr="00D719AB" w:rsidRDefault="00681A65" w:rsidP="00025A68">
      <w:pPr>
        <w:jc w:val="both"/>
        <w:rPr>
          <w:rFonts w:ascii="Calibri" w:hAnsi="Calibri" w:cs="Calibri"/>
          <w:lang w:val="hr-BA" w:eastAsia="en-GB"/>
        </w:rPr>
      </w:pPr>
      <w:r w:rsidRPr="00D719AB">
        <w:rPr>
          <w:rFonts w:ascii="Calibri" w:hAnsi="Calibri" w:cs="Calibri"/>
          <w:lang w:eastAsia="en-GB"/>
        </w:rPr>
        <w:t>Source: MONTENEGRO Social Protection Situational Analysis</w:t>
      </w:r>
      <w:r w:rsidRPr="00D719AB">
        <w:rPr>
          <w:rFonts w:ascii="Calibri" w:hAnsi="Calibri" w:cs="Calibri"/>
          <w:vertAlign w:val="superscript"/>
          <w:lang w:eastAsia="en-GB"/>
        </w:rPr>
        <w:footnoteReference w:id="14"/>
      </w:r>
    </w:p>
    <w:p w14:paraId="6A90724B" w14:textId="77777777" w:rsidR="00681A65" w:rsidRPr="00D719AB" w:rsidRDefault="00681A65" w:rsidP="00025A68">
      <w:pPr>
        <w:jc w:val="both"/>
        <w:rPr>
          <w:rFonts w:ascii="Calibri" w:hAnsi="Calibri" w:cs="Calibri"/>
          <w:b/>
          <w:bCs/>
          <w:lang w:eastAsia="en-GB"/>
        </w:rPr>
      </w:pPr>
    </w:p>
    <w:p w14:paraId="427DA6ED" w14:textId="77777777" w:rsidR="00681A65" w:rsidRPr="00D719AB" w:rsidRDefault="00681A65" w:rsidP="00212675">
      <w:pPr>
        <w:pStyle w:val="Heading3"/>
        <w:rPr>
          <w:rFonts w:ascii="Calibri" w:hAnsi="Calibri" w:cs="Calibri"/>
          <w:b/>
          <w:bCs/>
          <w:sz w:val="22"/>
          <w:szCs w:val="22"/>
          <w:lang w:eastAsia="en-GB"/>
        </w:rPr>
      </w:pPr>
      <w:bookmarkStart w:id="95" w:name="_Toc215836468"/>
      <w:r w:rsidRPr="00D719AB">
        <w:rPr>
          <w:rFonts w:ascii="Calibri" w:hAnsi="Calibri" w:cs="Calibri"/>
          <w:b/>
          <w:bCs/>
          <w:sz w:val="22"/>
          <w:szCs w:val="22"/>
          <w:lang w:eastAsia="en-GB"/>
        </w:rPr>
        <w:t>4.3.5. Healthcare policy</w:t>
      </w:r>
      <w:bookmarkEnd w:id="95"/>
      <w:r w:rsidRPr="00D719AB">
        <w:rPr>
          <w:rFonts w:ascii="Calibri" w:hAnsi="Calibri" w:cs="Calibri"/>
          <w:b/>
          <w:bCs/>
          <w:sz w:val="22"/>
          <w:szCs w:val="22"/>
          <w:lang w:eastAsia="en-GB"/>
        </w:rPr>
        <w:t xml:space="preserve"> </w:t>
      </w:r>
    </w:p>
    <w:p w14:paraId="6979995A" w14:textId="77777777" w:rsidR="00681A65" w:rsidRPr="00D719AB" w:rsidRDefault="00681A65" w:rsidP="00025A68">
      <w:pPr>
        <w:jc w:val="both"/>
        <w:rPr>
          <w:rFonts w:ascii="Calibri" w:hAnsi="Calibri" w:cs="Calibri"/>
          <w:lang w:eastAsia="en-GB"/>
        </w:rPr>
      </w:pPr>
      <w:r w:rsidRPr="00D719AB">
        <w:rPr>
          <w:rFonts w:ascii="Calibri" w:hAnsi="Calibri" w:cs="Calibri"/>
          <w:lang w:eastAsia="en-GB"/>
        </w:rPr>
        <w:t xml:space="preserve">The legal regulations in force for the healthcare sector </w:t>
      </w:r>
      <w:proofErr w:type="gramStart"/>
      <w:r w:rsidRPr="00D719AB">
        <w:rPr>
          <w:rFonts w:ascii="Calibri" w:hAnsi="Calibri" w:cs="Calibri"/>
          <w:lang w:eastAsia="en-GB"/>
        </w:rPr>
        <w:t>provide to</w:t>
      </w:r>
      <w:proofErr w:type="gramEnd"/>
      <w:r w:rsidRPr="00D719AB">
        <w:rPr>
          <w:rFonts w:ascii="Calibri" w:hAnsi="Calibri" w:cs="Calibri"/>
          <w:lang w:eastAsia="en-GB"/>
        </w:rPr>
        <w:t xml:space="preserve"> all </w:t>
      </w:r>
      <w:proofErr w:type="gramStart"/>
      <w:r w:rsidRPr="00D719AB">
        <w:rPr>
          <w:rFonts w:ascii="Calibri" w:hAnsi="Calibri" w:cs="Calibri"/>
          <w:lang w:eastAsia="en-GB"/>
        </w:rPr>
        <w:t>citizens</w:t>
      </w:r>
      <w:proofErr w:type="gramEnd"/>
      <w:r w:rsidRPr="00D719AB">
        <w:rPr>
          <w:rFonts w:ascii="Calibri" w:hAnsi="Calibri" w:cs="Calibri"/>
          <w:lang w:eastAsia="en-GB"/>
        </w:rPr>
        <w:t xml:space="preserve"> right to equal access to health services. Following the revision of the Law on Health Insurance in 2017, which entitled all residents to health benefits, almost 100% coverage of the population is now theoretically insured (WHO, 2022a). This does not include </w:t>
      </w:r>
      <w:proofErr w:type="gramStart"/>
      <w:r w:rsidRPr="00D719AB">
        <w:rPr>
          <w:rFonts w:ascii="Calibri" w:hAnsi="Calibri" w:cs="Calibri"/>
          <w:lang w:eastAsia="en-GB"/>
        </w:rPr>
        <w:t>persons</w:t>
      </w:r>
      <w:proofErr w:type="gramEnd"/>
      <w:r w:rsidRPr="00D719AB">
        <w:rPr>
          <w:rFonts w:ascii="Calibri" w:hAnsi="Calibri" w:cs="Calibri"/>
          <w:lang w:eastAsia="en-GB"/>
        </w:rPr>
        <w:t xml:space="preserve"> without regulated legal status. </w:t>
      </w:r>
    </w:p>
    <w:p w14:paraId="78FD07EE" w14:textId="77777777" w:rsidR="00681A65" w:rsidRPr="00D719AB" w:rsidRDefault="00681A65" w:rsidP="00025A68">
      <w:pPr>
        <w:jc w:val="both"/>
        <w:rPr>
          <w:rFonts w:ascii="Calibri" w:hAnsi="Calibri" w:cs="Calibri"/>
          <w:lang w:eastAsia="en-GB"/>
        </w:rPr>
      </w:pPr>
      <w:r w:rsidRPr="00D719AB">
        <w:rPr>
          <w:rFonts w:ascii="Calibri" w:hAnsi="Calibri" w:cs="Calibri"/>
          <w:lang w:eastAsia="en-GB"/>
        </w:rPr>
        <w:lastRenderedPageBreak/>
        <w:t xml:space="preserve">De facto access in Montenegro remains unequable, especially in remote, rural and northern areas (WHO, 2021a). This is clearly visible in the high costs of medical transportation to higher-level institutions. </w:t>
      </w:r>
    </w:p>
    <w:p w14:paraId="1E26276E" w14:textId="77777777" w:rsidR="00681A65" w:rsidRPr="00D719AB" w:rsidRDefault="00681A65" w:rsidP="00025A68">
      <w:pPr>
        <w:jc w:val="both"/>
        <w:rPr>
          <w:rFonts w:ascii="Calibri" w:hAnsi="Calibri" w:cs="Calibri"/>
          <w:lang w:eastAsia="en-GB"/>
        </w:rPr>
      </w:pPr>
      <w:r w:rsidRPr="00D719AB">
        <w:rPr>
          <w:rFonts w:ascii="Calibri" w:hAnsi="Calibri" w:cs="Calibri"/>
          <w:lang w:eastAsia="en-GB"/>
        </w:rPr>
        <w:t>Until December 2021, healthcare protection was financed through health insurance contributions paid with salaries (primary) and through transfer of funds by the Government of Montenegro. As of January 2022, the state budget is the only public source of financing for healthcare. More specifically, the previous system of financing through contributions was abolished by amendments to the Law on Contributions to Compulsory Social Insurance, and the health system is financed entirely from the state budget.</w:t>
      </w:r>
    </w:p>
    <w:p w14:paraId="38C36514" w14:textId="77777777" w:rsidR="00681A65" w:rsidRPr="00D719AB" w:rsidRDefault="00681A65" w:rsidP="00025A68">
      <w:pPr>
        <w:jc w:val="both"/>
        <w:rPr>
          <w:rFonts w:ascii="Calibri" w:hAnsi="Calibri" w:cs="Calibri"/>
          <w:lang w:eastAsia="en-GB"/>
        </w:rPr>
      </w:pPr>
      <w:r w:rsidRPr="00D719AB">
        <w:rPr>
          <w:rFonts w:ascii="Calibri" w:hAnsi="Calibri" w:cs="Calibri"/>
          <w:lang w:eastAsia="en-GB"/>
        </w:rPr>
        <w:t>In 2019, spending on healthcare in Montenegro was 8.33% of GDP. This is under the average of EU Member States (9.92%</w:t>
      </w:r>
      <w:proofErr w:type="gramStart"/>
      <w:r w:rsidRPr="00D719AB">
        <w:rPr>
          <w:rFonts w:ascii="Calibri" w:hAnsi="Calibri" w:cs="Calibri"/>
          <w:lang w:eastAsia="en-GB"/>
        </w:rPr>
        <w:t>), but</w:t>
      </w:r>
      <w:proofErr w:type="gramEnd"/>
      <w:r w:rsidRPr="00D719AB">
        <w:rPr>
          <w:rFonts w:ascii="Calibri" w:hAnsi="Calibri" w:cs="Calibri"/>
          <w:lang w:eastAsia="en-GB"/>
        </w:rPr>
        <w:t xml:space="preserve"> is </w:t>
      </w:r>
      <w:proofErr w:type="gramStart"/>
      <w:r w:rsidRPr="00D719AB">
        <w:rPr>
          <w:rFonts w:ascii="Calibri" w:hAnsi="Calibri" w:cs="Calibri"/>
          <w:lang w:eastAsia="en-GB"/>
        </w:rPr>
        <w:t>similar to</w:t>
      </w:r>
      <w:proofErr w:type="gramEnd"/>
      <w:r w:rsidRPr="00D719AB">
        <w:rPr>
          <w:rFonts w:ascii="Calibri" w:hAnsi="Calibri" w:cs="Calibri"/>
          <w:lang w:eastAsia="en-GB"/>
        </w:rPr>
        <w:t xml:space="preserve"> levels in other Western Balkan states such as Bosnia and Herzegovina (9.05%), North Macedonia (7.25%) and Serbia (8.67%) (WHO, 2022b). However, during 2020, at the midst of the COVID-19 pandemic, Montenegro substantially increased healthcare spending from 8.33% in 2019 to 11.4% of GDP during 2020. However, this happened in the context of a huge decline of the annual GDP growth rate from 4.1% to -15.33% from 2019 to 2020 (World Bank, online). This is contrary to developments in current health spending in other countries in the region and with the EU average, which </w:t>
      </w:r>
      <w:proofErr w:type="gramStart"/>
      <w:r w:rsidRPr="00D719AB">
        <w:rPr>
          <w:rFonts w:ascii="Calibri" w:hAnsi="Calibri" w:cs="Calibri"/>
          <w:lang w:eastAsia="en-GB"/>
        </w:rPr>
        <w:t>remain</w:t>
      </w:r>
      <w:proofErr w:type="gramEnd"/>
      <w:r w:rsidRPr="00D719AB">
        <w:rPr>
          <w:rFonts w:ascii="Calibri" w:hAnsi="Calibri" w:cs="Calibri"/>
          <w:lang w:eastAsia="en-GB"/>
        </w:rPr>
        <w:t xml:space="preserve"> stable or </w:t>
      </w:r>
      <w:proofErr w:type="gramStart"/>
      <w:r w:rsidRPr="00D719AB">
        <w:rPr>
          <w:rFonts w:ascii="Calibri" w:hAnsi="Calibri" w:cs="Calibri"/>
          <w:lang w:eastAsia="en-GB"/>
        </w:rPr>
        <w:t>have</w:t>
      </w:r>
      <w:proofErr w:type="gramEnd"/>
      <w:r w:rsidRPr="00D719AB">
        <w:rPr>
          <w:rFonts w:ascii="Calibri" w:hAnsi="Calibri" w:cs="Calibri"/>
          <w:lang w:eastAsia="en-GB"/>
        </w:rPr>
        <w:t xml:space="preserve"> increased slightly.</w:t>
      </w:r>
      <w:r w:rsidRPr="00D719AB">
        <w:rPr>
          <w:rFonts w:ascii="Calibri" w:hAnsi="Calibri" w:cs="Calibri"/>
          <w:vertAlign w:val="superscript"/>
          <w:lang w:eastAsia="en-GB"/>
        </w:rPr>
        <w:footnoteReference w:id="15"/>
      </w:r>
    </w:p>
    <w:p w14:paraId="3B0979FF" w14:textId="77777777" w:rsidR="00681A65" w:rsidRPr="00D719AB" w:rsidRDefault="00681A65" w:rsidP="00212675">
      <w:pPr>
        <w:pStyle w:val="Heading3"/>
        <w:rPr>
          <w:rFonts w:ascii="Calibri" w:hAnsi="Calibri" w:cs="Calibri"/>
          <w:b/>
          <w:bCs/>
          <w:sz w:val="22"/>
          <w:szCs w:val="22"/>
          <w:lang w:eastAsia="en-GB"/>
        </w:rPr>
      </w:pPr>
      <w:bookmarkStart w:id="96" w:name="_Toc215836469"/>
      <w:r w:rsidRPr="00D719AB">
        <w:rPr>
          <w:rFonts w:ascii="Calibri" w:hAnsi="Calibri" w:cs="Calibri"/>
          <w:b/>
          <w:bCs/>
          <w:sz w:val="22"/>
          <w:szCs w:val="22"/>
          <w:lang w:eastAsia="en-GB"/>
        </w:rPr>
        <w:t>4.3. 6. Poverty</w:t>
      </w:r>
      <w:bookmarkEnd w:id="96"/>
    </w:p>
    <w:p w14:paraId="7599FB48" w14:textId="77777777" w:rsidR="00681A65" w:rsidRPr="00D719AB" w:rsidRDefault="00681A65" w:rsidP="00025A68">
      <w:pPr>
        <w:jc w:val="both"/>
        <w:rPr>
          <w:rFonts w:ascii="Calibri" w:hAnsi="Calibri" w:cs="Calibri"/>
          <w:lang w:eastAsia="en-GB"/>
        </w:rPr>
      </w:pPr>
      <w:r w:rsidRPr="00D719AB">
        <w:rPr>
          <w:rFonts w:ascii="Calibri" w:hAnsi="Calibri" w:cs="Calibri"/>
          <w:lang w:eastAsia="en-GB"/>
        </w:rPr>
        <w:t xml:space="preserve">In accordance with the data published by the MONSTAT, at-risk-of-poverty rate in 2023 was 20.1%, which represents a share of persons whose equivalized disposable income is below at-risk-of-poverty threshold. These </w:t>
      </w:r>
      <w:proofErr w:type="gramStart"/>
      <w:r w:rsidRPr="00D719AB">
        <w:rPr>
          <w:rFonts w:ascii="Calibri" w:hAnsi="Calibri" w:cs="Calibri"/>
          <w:lang w:eastAsia="en-GB"/>
        </w:rPr>
        <w:t>persons</w:t>
      </w:r>
      <w:proofErr w:type="gramEnd"/>
      <w:r w:rsidRPr="00D719AB">
        <w:rPr>
          <w:rFonts w:ascii="Calibri" w:hAnsi="Calibri" w:cs="Calibri"/>
          <w:lang w:eastAsia="en-GB"/>
        </w:rPr>
        <w:t xml:space="preserve"> are not necessarily poor, they are just at higher risk to be, because their equivalized disposable income is below at-risk-of-poverty threshold. Comparing the basic at-risk-of-poverty rate and at-risk-of-poverty rate before including social transfers, in 2023, it shows that excluding social transfers from income affects the increase in the percentage of people who are at the risk of poverty, from basic 20.1% to 28.4%. If social transfers and pensions are excluded from income, then the at-risk-of-poverty rate is 40.9%.</w:t>
      </w:r>
    </w:p>
    <w:p w14:paraId="2F49FC95" w14:textId="6533DD50" w:rsidR="00681A65" w:rsidRPr="00D719AB" w:rsidRDefault="00681A65" w:rsidP="00025A68">
      <w:pPr>
        <w:jc w:val="both"/>
        <w:rPr>
          <w:rFonts w:ascii="Calibri" w:hAnsi="Calibri" w:cs="Calibri"/>
          <w:lang w:eastAsia="en-GB"/>
        </w:rPr>
      </w:pPr>
      <w:r w:rsidRPr="00D719AB">
        <w:rPr>
          <w:rFonts w:ascii="Calibri" w:hAnsi="Calibri" w:cs="Calibri"/>
          <w:lang w:eastAsia="en-GB"/>
        </w:rPr>
        <w:t>At-risk-of-poverty or social exclusion rate (AROPE), as a percentage of people at risk of poverty and/or are severe materially and social</w:t>
      </w:r>
      <w:r w:rsidR="00DB1079" w:rsidRPr="00D719AB">
        <w:rPr>
          <w:rFonts w:ascii="Calibri" w:hAnsi="Calibri" w:cs="Calibri"/>
          <w:lang w:eastAsia="en-GB"/>
        </w:rPr>
        <w:t>l</w:t>
      </w:r>
      <w:r w:rsidRPr="00D719AB">
        <w:rPr>
          <w:rFonts w:ascii="Calibri" w:hAnsi="Calibri" w:cs="Calibri"/>
          <w:lang w:eastAsia="en-GB"/>
        </w:rPr>
        <w:t xml:space="preserve">y deprived and/or live in households with very low work intensity, in 2023 was 31.0%. Severe material and social deprivation </w:t>
      </w:r>
      <w:proofErr w:type="gramStart"/>
      <w:r w:rsidRPr="00D719AB">
        <w:rPr>
          <w:rFonts w:ascii="Calibri" w:hAnsi="Calibri" w:cs="Calibri"/>
          <w:lang w:eastAsia="en-GB"/>
        </w:rPr>
        <w:t>rate,</w:t>
      </w:r>
      <w:proofErr w:type="gramEnd"/>
      <w:r w:rsidRPr="00D719AB">
        <w:rPr>
          <w:rFonts w:ascii="Calibri" w:hAnsi="Calibri" w:cs="Calibri"/>
          <w:lang w:eastAsia="en-GB"/>
        </w:rPr>
        <w:t xml:space="preserve"> in 2023 was 12.3% and it shows the proportion of </w:t>
      </w:r>
      <w:proofErr w:type="gramStart"/>
      <w:r w:rsidRPr="00D719AB">
        <w:rPr>
          <w:rFonts w:ascii="Calibri" w:hAnsi="Calibri" w:cs="Calibri"/>
          <w:lang w:eastAsia="en-GB"/>
        </w:rPr>
        <w:t>persons</w:t>
      </w:r>
      <w:proofErr w:type="gramEnd"/>
      <w:r w:rsidRPr="00D719AB">
        <w:rPr>
          <w:rFonts w:ascii="Calibri" w:hAnsi="Calibri" w:cs="Calibri"/>
          <w:lang w:eastAsia="en-GB"/>
        </w:rPr>
        <w:t xml:space="preserve"> living in households that cannot afford at least seven out of thirteen material deprivation items.</w:t>
      </w:r>
    </w:p>
    <w:p w14:paraId="446BAAAF" w14:textId="73F10278" w:rsidR="00681A65" w:rsidRPr="00D719AB" w:rsidRDefault="00681A65" w:rsidP="00025A68">
      <w:pPr>
        <w:jc w:val="both"/>
        <w:rPr>
          <w:rFonts w:ascii="Calibri" w:hAnsi="Calibri" w:cs="Calibri"/>
          <w:lang w:eastAsia="en-GB"/>
        </w:rPr>
      </w:pPr>
      <w:r w:rsidRPr="00D719AB">
        <w:rPr>
          <w:rFonts w:ascii="Calibri" w:hAnsi="Calibri" w:cs="Calibri"/>
          <w:lang w:eastAsia="en-GB"/>
        </w:rPr>
        <w:t xml:space="preserve">At-risk-of-poverty threshold, set to 60% of the median of national </w:t>
      </w:r>
      <w:r w:rsidR="00D719AB" w:rsidRPr="00D719AB">
        <w:rPr>
          <w:rFonts w:ascii="Calibri" w:hAnsi="Calibri" w:cs="Calibri"/>
          <w:lang w:eastAsia="en-GB"/>
        </w:rPr>
        <w:t>equivalized</w:t>
      </w:r>
      <w:r w:rsidRPr="00D719AB">
        <w:rPr>
          <w:rFonts w:ascii="Calibri" w:hAnsi="Calibri" w:cs="Calibri"/>
          <w:lang w:eastAsia="en-GB"/>
        </w:rPr>
        <w:t xml:space="preserve"> disposable income, in 2023 at annual level was 3 367 euro for one-person household, while for household with two adult persons and two children under 14 years aged, was 7 070 euro. Relative at-risk-of-poverty gap represents a difference between the at-risk-of-poverty threshold and the median of </w:t>
      </w:r>
      <w:r w:rsidR="00D719AB" w:rsidRPr="00D719AB">
        <w:rPr>
          <w:rFonts w:ascii="Calibri" w:hAnsi="Calibri" w:cs="Calibri"/>
          <w:lang w:eastAsia="en-GB"/>
        </w:rPr>
        <w:t>equivalized</w:t>
      </w:r>
      <w:r w:rsidRPr="00D719AB">
        <w:rPr>
          <w:rFonts w:ascii="Calibri" w:hAnsi="Calibri" w:cs="Calibri"/>
          <w:lang w:eastAsia="en-GB"/>
        </w:rPr>
        <w:t xml:space="preserve"> income of the persons below the-risk-of-poverty threshold, and in </w:t>
      </w:r>
      <w:proofErr w:type="gramStart"/>
      <w:r w:rsidRPr="00D719AB">
        <w:rPr>
          <w:rFonts w:ascii="Calibri" w:hAnsi="Calibri" w:cs="Calibri"/>
          <w:lang w:eastAsia="en-GB"/>
        </w:rPr>
        <w:t>2023</w:t>
      </w:r>
      <w:proofErr w:type="gramEnd"/>
      <w:r w:rsidRPr="00D719AB">
        <w:rPr>
          <w:rFonts w:ascii="Calibri" w:hAnsi="Calibri" w:cs="Calibri"/>
          <w:lang w:eastAsia="en-GB"/>
        </w:rPr>
        <w:t xml:space="preserve"> was 28.0%.</w:t>
      </w:r>
    </w:p>
    <w:p w14:paraId="717FCB25" w14:textId="77777777" w:rsidR="00681A65" w:rsidRPr="00D719AB" w:rsidRDefault="00681A65" w:rsidP="00025A68">
      <w:pPr>
        <w:jc w:val="both"/>
        <w:rPr>
          <w:rFonts w:ascii="Calibri" w:hAnsi="Calibri" w:cs="Calibri"/>
          <w:b/>
          <w:lang w:eastAsia="en-GB"/>
        </w:rPr>
      </w:pPr>
      <w:r w:rsidRPr="00D719AB">
        <w:rPr>
          <w:rFonts w:ascii="Calibri" w:hAnsi="Calibri" w:cs="Calibri"/>
          <w:lang w:eastAsia="en-GB"/>
        </w:rPr>
        <w:t xml:space="preserve">According to the type of </w:t>
      </w:r>
      <w:proofErr w:type="gramStart"/>
      <w:r w:rsidRPr="00D719AB">
        <w:rPr>
          <w:rFonts w:ascii="Calibri" w:hAnsi="Calibri" w:cs="Calibri"/>
          <w:lang w:eastAsia="en-GB"/>
        </w:rPr>
        <w:t>the household</w:t>
      </w:r>
      <w:proofErr w:type="gramEnd"/>
      <w:r w:rsidRPr="00D719AB">
        <w:rPr>
          <w:rFonts w:ascii="Calibri" w:hAnsi="Calibri" w:cs="Calibri"/>
          <w:lang w:eastAsia="en-GB"/>
        </w:rPr>
        <w:t xml:space="preserve">, in 2023 the highest at-risk-of-poverty rate was for persons in households </w:t>
      </w:r>
      <w:proofErr w:type="gramStart"/>
      <w:r w:rsidRPr="00D719AB">
        <w:rPr>
          <w:rFonts w:ascii="Calibri" w:hAnsi="Calibri" w:cs="Calibri"/>
          <w:lang w:eastAsia="en-GB"/>
        </w:rPr>
        <w:t>consisted</w:t>
      </w:r>
      <w:proofErr w:type="gramEnd"/>
      <w:r w:rsidRPr="00D719AB">
        <w:rPr>
          <w:rFonts w:ascii="Calibri" w:hAnsi="Calibri" w:cs="Calibri"/>
          <w:lang w:eastAsia="en-GB"/>
        </w:rPr>
        <w:t xml:space="preserve"> of one adult with at least one dependent child (44.7%), then persons in households </w:t>
      </w:r>
      <w:proofErr w:type="gramStart"/>
      <w:r w:rsidRPr="00D719AB">
        <w:rPr>
          <w:rFonts w:ascii="Calibri" w:hAnsi="Calibri" w:cs="Calibri"/>
          <w:lang w:eastAsia="en-GB"/>
        </w:rPr>
        <w:t>consisted</w:t>
      </w:r>
      <w:proofErr w:type="gramEnd"/>
      <w:r w:rsidRPr="00D719AB">
        <w:rPr>
          <w:rFonts w:ascii="Calibri" w:hAnsi="Calibri" w:cs="Calibri"/>
          <w:lang w:eastAsia="en-GB"/>
        </w:rPr>
        <w:t xml:space="preserve"> of two adults with three or more dependent children (36.5%).</w:t>
      </w:r>
    </w:p>
    <w:p w14:paraId="4EA146E6" w14:textId="77777777" w:rsidR="00681A65" w:rsidRPr="00D719AB" w:rsidRDefault="00681A65" w:rsidP="00025A68">
      <w:pPr>
        <w:jc w:val="both"/>
        <w:rPr>
          <w:rFonts w:ascii="Calibri" w:hAnsi="Calibri" w:cs="Calibri"/>
          <w:b/>
          <w:lang w:eastAsia="en-GB"/>
        </w:rPr>
      </w:pPr>
      <w:r w:rsidRPr="00D719AB">
        <w:rPr>
          <w:rFonts w:ascii="Calibri" w:hAnsi="Calibri" w:cs="Calibri"/>
          <w:lang w:eastAsia="en-GB"/>
        </w:rPr>
        <w:lastRenderedPageBreak/>
        <w:t xml:space="preserve">According to age, in 2023, </w:t>
      </w:r>
      <w:proofErr w:type="gramStart"/>
      <w:r w:rsidRPr="00D719AB">
        <w:rPr>
          <w:rFonts w:ascii="Calibri" w:hAnsi="Calibri" w:cs="Calibri"/>
          <w:lang w:eastAsia="en-GB"/>
        </w:rPr>
        <w:t>persons</w:t>
      </w:r>
      <w:proofErr w:type="gramEnd"/>
      <w:r w:rsidRPr="00D719AB">
        <w:rPr>
          <w:rFonts w:ascii="Calibri" w:hAnsi="Calibri" w:cs="Calibri"/>
          <w:lang w:eastAsia="en-GB"/>
        </w:rPr>
        <w:t xml:space="preserve"> under 18 years </w:t>
      </w:r>
      <w:proofErr w:type="gramStart"/>
      <w:r w:rsidRPr="00D719AB">
        <w:rPr>
          <w:rFonts w:ascii="Calibri" w:hAnsi="Calibri" w:cs="Calibri"/>
          <w:lang w:eastAsia="en-GB"/>
        </w:rPr>
        <w:t>old,</w:t>
      </w:r>
      <w:proofErr w:type="gramEnd"/>
      <w:r w:rsidRPr="00D719AB">
        <w:rPr>
          <w:rFonts w:ascii="Calibri" w:hAnsi="Calibri" w:cs="Calibri"/>
          <w:lang w:eastAsia="en-GB"/>
        </w:rPr>
        <w:t xml:space="preserve"> were the most exposed to the risk of poverty (27.3%), as well as </w:t>
      </w:r>
      <w:proofErr w:type="gramStart"/>
      <w:r w:rsidRPr="00D719AB">
        <w:rPr>
          <w:rFonts w:ascii="Calibri" w:hAnsi="Calibri" w:cs="Calibri"/>
          <w:lang w:eastAsia="en-GB"/>
        </w:rPr>
        <w:t>persons</w:t>
      </w:r>
      <w:proofErr w:type="gramEnd"/>
      <w:r w:rsidRPr="00D719AB">
        <w:rPr>
          <w:rFonts w:ascii="Calibri" w:hAnsi="Calibri" w:cs="Calibri"/>
          <w:lang w:eastAsia="en-GB"/>
        </w:rPr>
        <w:t xml:space="preserve"> aged 18 to 24 (24.4%). The lowest at-risk-of-poverty rate was for </w:t>
      </w:r>
      <w:proofErr w:type="gramStart"/>
      <w:r w:rsidRPr="00D719AB">
        <w:rPr>
          <w:rFonts w:ascii="Calibri" w:hAnsi="Calibri" w:cs="Calibri"/>
          <w:lang w:eastAsia="en-GB"/>
        </w:rPr>
        <w:t>persons</w:t>
      </w:r>
      <w:proofErr w:type="gramEnd"/>
      <w:r w:rsidRPr="00D719AB">
        <w:rPr>
          <w:rFonts w:ascii="Calibri" w:hAnsi="Calibri" w:cs="Calibri"/>
          <w:lang w:eastAsia="en-GB"/>
        </w:rPr>
        <w:t xml:space="preserve"> aged 65 years and over (13.8%).</w:t>
      </w:r>
    </w:p>
    <w:p w14:paraId="1C29B428" w14:textId="77777777" w:rsidR="00E41B54" w:rsidRPr="00D719AB" w:rsidRDefault="00E41B54" w:rsidP="00E41B54">
      <w:pPr>
        <w:rPr>
          <w:rFonts w:ascii="Calibri" w:hAnsi="Calibri" w:cs="Calibri"/>
          <w:lang w:eastAsia="en-GB"/>
        </w:rPr>
      </w:pPr>
    </w:p>
    <w:p w14:paraId="06F12AC4" w14:textId="77777777" w:rsidR="00A04584" w:rsidRPr="00D719AB" w:rsidRDefault="00A04584" w:rsidP="004B59D9">
      <w:pPr>
        <w:spacing w:after="0" w:line="240" w:lineRule="auto"/>
        <w:jc w:val="both"/>
        <w:rPr>
          <w:rFonts w:ascii="Calibri" w:eastAsia="Times New Roman" w:hAnsi="Calibri" w:cs="Calibri"/>
          <w:kern w:val="0"/>
          <w:lang w:val="en-GB" w:eastAsia="en-GB"/>
          <w14:ligatures w14:val="none"/>
        </w:rPr>
        <w:sectPr w:rsidR="00A04584" w:rsidRPr="00D719AB" w:rsidSect="00A81CC7">
          <w:pgSz w:w="12240" w:h="15840"/>
          <w:pgMar w:top="1440" w:right="1440" w:bottom="1440" w:left="1440" w:header="720" w:footer="720" w:gutter="0"/>
          <w:cols w:space="720"/>
          <w:docGrid w:linePitch="360"/>
        </w:sectPr>
      </w:pPr>
      <w:bookmarkStart w:id="97" w:name="_Toc112314491"/>
      <w:bookmarkEnd w:id="75"/>
      <w:bookmarkEnd w:id="76"/>
    </w:p>
    <w:p w14:paraId="6D025893" w14:textId="77777777" w:rsidR="00A04584" w:rsidRPr="00D719AB" w:rsidRDefault="00A04584" w:rsidP="00A04584">
      <w:pPr>
        <w:pStyle w:val="Heading1"/>
        <w:spacing w:before="0" w:after="0" w:line="240" w:lineRule="auto"/>
        <w:rPr>
          <w:rFonts w:ascii="Calibri" w:hAnsi="Calibri" w:cs="Calibri"/>
          <w:b/>
          <w:bCs/>
          <w:sz w:val="32"/>
          <w:szCs w:val="32"/>
        </w:rPr>
      </w:pPr>
      <w:bookmarkStart w:id="98" w:name="_Toc215836470"/>
      <w:r w:rsidRPr="00D719AB">
        <w:rPr>
          <w:rFonts w:ascii="Calibri" w:hAnsi="Calibri" w:cs="Calibri"/>
          <w:b/>
          <w:bCs/>
          <w:sz w:val="32"/>
          <w:szCs w:val="32"/>
        </w:rPr>
        <w:lastRenderedPageBreak/>
        <w:t>5. Analysis of Alternatives</w:t>
      </w:r>
      <w:bookmarkEnd w:id="98"/>
    </w:p>
    <w:p w14:paraId="0E0CE229" w14:textId="77777777" w:rsidR="00E17C3A" w:rsidRPr="00D719AB" w:rsidRDefault="00E17C3A" w:rsidP="00E17C3A">
      <w:pPr>
        <w:tabs>
          <w:tab w:val="left" w:pos="2320"/>
        </w:tabs>
        <w:jc w:val="both"/>
        <w:rPr>
          <w:rFonts w:ascii="Calibri" w:eastAsia="Times New Roman" w:hAnsi="Calibri" w:cs="Calibri"/>
          <w:lang w:eastAsia="en-GB"/>
        </w:rPr>
      </w:pPr>
      <w:r w:rsidRPr="00D719AB">
        <w:rPr>
          <w:rFonts w:ascii="Calibri" w:eastAsia="Times New Roman" w:hAnsi="Calibri" w:cs="Calibri"/>
          <w:lang w:eastAsia="en-GB"/>
        </w:rPr>
        <w:t>Project options and alternatives are considered to establish the preferred or most environmentally sound, financially feasible and least impactful option for achieving project objectives. There are usually several options and alternatives to any project. The selection of an Option or Alternative is premised on several considerations, including the desirability/acceptability of the project, Government policy or inclinations on the project, as well as the socio-economic impacts of the project. Even within a selected option, there are usually several alternatives, including technology, location, etc. This section examines the options and alternatives that were considered for this project, and the basis on which the decision for the current option/alternative was selected.</w:t>
      </w:r>
    </w:p>
    <w:p w14:paraId="1F4D01F5" w14:textId="77777777" w:rsidR="00E17C3A" w:rsidRPr="00D719AB" w:rsidRDefault="00E17C3A" w:rsidP="00E17C3A">
      <w:pPr>
        <w:tabs>
          <w:tab w:val="left" w:pos="2320"/>
        </w:tabs>
        <w:jc w:val="both"/>
        <w:rPr>
          <w:rFonts w:ascii="Calibri" w:eastAsia="Times New Roman" w:hAnsi="Calibri" w:cs="Calibri"/>
          <w:lang w:eastAsia="en-GB"/>
        </w:rPr>
      </w:pPr>
      <w:r w:rsidRPr="00D719AB">
        <w:rPr>
          <w:rFonts w:ascii="Calibri" w:eastAsia="Times New Roman" w:hAnsi="Calibri" w:cs="Calibri"/>
          <w:lang w:eastAsia="en-GB"/>
        </w:rPr>
        <w:t>The analysis of alternatives aims to:</w:t>
      </w:r>
    </w:p>
    <w:p w14:paraId="6850DD48" w14:textId="77777777" w:rsidR="00E17C3A" w:rsidRPr="00D719AB" w:rsidRDefault="00E17C3A" w:rsidP="00A96F70">
      <w:pPr>
        <w:numPr>
          <w:ilvl w:val="0"/>
          <w:numId w:val="126"/>
        </w:numPr>
        <w:tabs>
          <w:tab w:val="left" w:pos="2320"/>
        </w:tabs>
        <w:jc w:val="both"/>
        <w:rPr>
          <w:rFonts w:ascii="Calibri" w:eastAsia="Times New Roman" w:hAnsi="Calibri" w:cs="Calibri"/>
          <w:lang w:eastAsia="en-GB"/>
        </w:rPr>
      </w:pPr>
      <w:r w:rsidRPr="00D719AB">
        <w:rPr>
          <w:rFonts w:ascii="Calibri" w:eastAsia="Times New Roman" w:hAnsi="Calibri" w:cs="Calibri"/>
          <w:lang w:eastAsia="en-GB"/>
        </w:rPr>
        <w:t>Identify and compare feasible options for fire protection intervention techniques, forest regeneration locations, silviculture tools and techniques and fuel load management interventions.</w:t>
      </w:r>
    </w:p>
    <w:p w14:paraId="014605BA" w14:textId="77777777" w:rsidR="00E17C3A" w:rsidRPr="00D719AB" w:rsidRDefault="00E17C3A" w:rsidP="00A96F70">
      <w:pPr>
        <w:numPr>
          <w:ilvl w:val="0"/>
          <w:numId w:val="126"/>
        </w:numPr>
        <w:tabs>
          <w:tab w:val="left" w:pos="2320"/>
        </w:tabs>
        <w:jc w:val="both"/>
        <w:rPr>
          <w:rFonts w:ascii="Calibri" w:eastAsia="Times New Roman" w:hAnsi="Calibri" w:cs="Calibri"/>
          <w:lang w:eastAsia="en-GB"/>
        </w:rPr>
      </w:pPr>
      <w:r w:rsidRPr="00D719AB">
        <w:rPr>
          <w:rFonts w:ascii="Calibri" w:eastAsia="Times New Roman" w:hAnsi="Calibri" w:cs="Calibri"/>
          <w:lang w:eastAsia="en-GB"/>
        </w:rPr>
        <w:t>Minimize adverse environmental and social impacts.</w:t>
      </w:r>
    </w:p>
    <w:p w14:paraId="765659A1" w14:textId="77777777" w:rsidR="00E17C3A" w:rsidRPr="00D719AB" w:rsidRDefault="00E17C3A" w:rsidP="00A96F70">
      <w:pPr>
        <w:numPr>
          <w:ilvl w:val="0"/>
          <w:numId w:val="126"/>
        </w:numPr>
        <w:tabs>
          <w:tab w:val="left" w:pos="2320"/>
        </w:tabs>
        <w:jc w:val="both"/>
        <w:rPr>
          <w:rFonts w:ascii="Calibri" w:eastAsia="Times New Roman" w:hAnsi="Calibri" w:cs="Calibri"/>
          <w:lang w:eastAsia="en-GB"/>
        </w:rPr>
      </w:pPr>
      <w:r w:rsidRPr="00D719AB">
        <w:rPr>
          <w:rFonts w:ascii="Calibri" w:eastAsia="Times New Roman" w:hAnsi="Calibri" w:cs="Calibri"/>
          <w:lang w:eastAsia="en-GB"/>
        </w:rPr>
        <w:t>Maximize technical, economic, and operational efficiency.</w:t>
      </w:r>
    </w:p>
    <w:p w14:paraId="69B96402" w14:textId="77777777" w:rsidR="00E17C3A" w:rsidRPr="00D719AB" w:rsidRDefault="00E17C3A" w:rsidP="00A96F70">
      <w:pPr>
        <w:numPr>
          <w:ilvl w:val="0"/>
          <w:numId w:val="126"/>
        </w:numPr>
        <w:tabs>
          <w:tab w:val="left" w:pos="2320"/>
        </w:tabs>
        <w:jc w:val="both"/>
        <w:rPr>
          <w:rFonts w:ascii="Calibri" w:eastAsia="Times New Roman" w:hAnsi="Calibri" w:cs="Calibri"/>
          <w:lang w:eastAsia="en-GB"/>
        </w:rPr>
      </w:pPr>
      <w:r w:rsidRPr="00D719AB">
        <w:rPr>
          <w:rFonts w:ascii="Calibri" w:eastAsia="Times New Roman" w:hAnsi="Calibri" w:cs="Calibri"/>
          <w:lang w:eastAsia="en-GB"/>
        </w:rPr>
        <w:t>Ensure compliance with national and international regulations and standards</w:t>
      </w:r>
    </w:p>
    <w:p w14:paraId="083E831C" w14:textId="77777777" w:rsidR="00E17C3A" w:rsidRPr="00D719AB" w:rsidRDefault="00E17C3A" w:rsidP="00E17C3A">
      <w:pPr>
        <w:tabs>
          <w:tab w:val="left" w:pos="2320"/>
        </w:tabs>
        <w:jc w:val="both"/>
        <w:rPr>
          <w:rFonts w:ascii="Calibri" w:eastAsia="Times New Roman" w:hAnsi="Calibri" w:cs="Calibri"/>
          <w:lang w:eastAsia="en-GB"/>
        </w:rPr>
      </w:pPr>
      <w:r w:rsidRPr="00D719AB">
        <w:rPr>
          <w:rFonts w:ascii="Calibri" w:eastAsia="Times New Roman" w:hAnsi="Calibri" w:cs="Calibri"/>
          <w:lang w:eastAsia="en-GB"/>
        </w:rPr>
        <w:t xml:space="preserve">Analysis of project alternatives could follow a multi-criteria framework approach that takes into consideration, economic criteria, such as capital costs, operational costs, revenue generation, and return on investment; environmental criteria, including impact on biodiversity, carbon sequestration, water quality, and soil health; Social criteria, such as job creation, community benefits, and stakeholder engagement; and regulatory, market volatility and technological risks criteria. </w:t>
      </w:r>
    </w:p>
    <w:p w14:paraId="61388F9A" w14:textId="77777777" w:rsidR="00E17C3A" w:rsidRPr="00D719AB" w:rsidRDefault="00E17C3A" w:rsidP="00212675">
      <w:pPr>
        <w:pStyle w:val="Heading2"/>
        <w:rPr>
          <w:rFonts w:ascii="Calibri" w:hAnsi="Calibri" w:cs="Calibri"/>
          <w:b/>
          <w:bCs/>
          <w:sz w:val="22"/>
          <w:szCs w:val="22"/>
          <w:lang w:eastAsia="en-GB"/>
        </w:rPr>
      </w:pPr>
      <w:bookmarkStart w:id="99" w:name="_Toc215836471"/>
      <w:r w:rsidRPr="00D719AB">
        <w:rPr>
          <w:rFonts w:ascii="Calibri" w:hAnsi="Calibri" w:cs="Calibri"/>
          <w:b/>
          <w:bCs/>
          <w:sz w:val="22"/>
          <w:szCs w:val="22"/>
          <w:lang w:eastAsia="en-GB"/>
        </w:rPr>
        <w:t>5.1 Do-</w:t>
      </w:r>
      <w:proofErr w:type="gramStart"/>
      <w:r w:rsidRPr="00D719AB">
        <w:rPr>
          <w:rFonts w:ascii="Calibri" w:hAnsi="Calibri" w:cs="Calibri"/>
          <w:b/>
          <w:bCs/>
          <w:sz w:val="22"/>
          <w:szCs w:val="22"/>
          <w:lang w:eastAsia="en-GB"/>
        </w:rPr>
        <w:t>Nothing / ‘</w:t>
      </w:r>
      <w:proofErr w:type="gramEnd"/>
      <w:r w:rsidRPr="00D719AB">
        <w:rPr>
          <w:rFonts w:ascii="Calibri" w:hAnsi="Calibri" w:cs="Calibri"/>
          <w:b/>
          <w:bCs/>
          <w:sz w:val="22"/>
          <w:szCs w:val="22"/>
          <w:lang w:eastAsia="en-GB"/>
        </w:rPr>
        <w:t>Without Project’ Option</w:t>
      </w:r>
      <w:bookmarkEnd w:id="99"/>
    </w:p>
    <w:p w14:paraId="51E9FD42" w14:textId="77777777" w:rsidR="00E17C3A" w:rsidRPr="00D719AB" w:rsidRDefault="00E17C3A" w:rsidP="00E17C3A">
      <w:pPr>
        <w:tabs>
          <w:tab w:val="left" w:pos="2320"/>
        </w:tabs>
        <w:jc w:val="both"/>
        <w:rPr>
          <w:rFonts w:ascii="Calibri" w:eastAsia="Times New Roman" w:hAnsi="Calibri" w:cs="Calibri"/>
          <w:lang w:eastAsia="en-GB"/>
        </w:rPr>
      </w:pPr>
      <w:r w:rsidRPr="00D719AB">
        <w:rPr>
          <w:rFonts w:ascii="Calibri" w:eastAsia="Times New Roman" w:hAnsi="Calibri" w:cs="Calibri"/>
          <w:lang w:eastAsia="en-GB"/>
        </w:rPr>
        <w:t>This option is usually considered when funds are unavailable to implement the project, or when there are unacceptably high adverse environmental and social impacts associated with the project, or when very high public opinion is against the project, or conditions of political instability. However, choosing not to conserve forests or prevent and manage wildfires could undermine the resilience of the Montenegro forest, ranked as having some the highest forest cover in Europe, but this is threatened by climate change. The gains made over the past decades could be reversed, leading to irreparable forest cover and biodiversity loss, environmental, economic, and social harm. Inaction is unacceptable because forests are essential for climate regulation, biodiversity, soil health, water quality, and supporting local communities and the global economy.</w:t>
      </w:r>
    </w:p>
    <w:p w14:paraId="18A59F8D" w14:textId="77777777" w:rsidR="00E17C3A" w:rsidRPr="00D719AB" w:rsidRDefault="00E17C3A" w:rsidP="003358C2">
      <w:pPr>
        <w:pStyle w:val="Heading2"/>
        <w:rPr>
          <w:rFonts w:ascii="Calibri" w:hAnsi="Calibri" w:cs="Calibri"/>
          <w:b/>
          <w:bCs/>
          <w:sz w:val="22"/>
          <w:szCs w:val="22"/>
          <w:lang w:eastAsia="en-GB"/>
        </w:rPr>
      </w:pPr>
      <w:bookmarkStart w:id="100" w:name="_Toc215836472"/>
      <w:r w:rsidRPr="00D719AB">
        <w:rPr>
          <w:rFonts w:ascii="Calibri" w:hAnsi="Calibri" w:cs="Calibri"/>
          <w:b/>
          <w:bCs/>
          <w:sz w:val="22"/>
          <w:szCs w:val="22"/>
          <w:lang w:eastAsia="en-GB"/>
        </w:rPr>
        <w:t>5.2 Technological Option</w:t>
      </w:r>
      <w:bookmarkEnd w:id="100"/>
    </w:p>
    <w:p w14:paraId="24E69E25" w14:textId="77777777" w:rsidR="00E17C3A" w:rsidRPr="00D719AB" w:rsidRDefault="00E17C3A" w:rsidP="00E17C3A">
      <w:pPr>
        <w:tabs>
          <w:tab w:val="left" w:pos="2320"/>
        </w:tabs>
        <w:jc w:val="both"/>
        <w:rPr>
          <w:rFonts w:ascii="Calibri" w:eastAsia="Times New Roman" w:hAnsi="Calibri" w:cs="Calibri"/>
          <w:lang w:eastAsia="en-GB"/>
        </w:rPr>
      </w:pPr>
      <w:r w:rsidRPr="00D719AB">
        <w:rPr>
          <w:rFonts w:ascii="Calibri" w:eastAsia="Times New Roman" w:hAnsi="Calibri" w:cs="Calibri"/>
          <w:lang w:eastAsia="en-GB"/>
        </w:rPr>
        <w:t xml:space="preserve">As poor SFM implementation can cause unsustainable logging, the project could consider modern technology like precision logging and automated processing to boost efficiency, cut waste, and enhance quality. While this will involve high initial capital investment and potential job loss, it will improve competitiveness, lower labor cost, and high output. Although the law prohibiting clear-cutting is observed in Montenegro, selective logging is applied, which allows for the preservation of the structure and quality of forests. The project could promote and strengthen selective logging. The formulation of protocols and procedures for reinforcing law enforcement and regulatory oversight to combat illegal logging, through measures such as expanding legal access to timber and fuelwood, improving supervision and </w:t>
      </w:r>
      <w:r w:rsidRPr="00D719AB">
        <w:rPr>
          <w:rFonts w:ascii="Calibri" w:eastAsia="Times New Roman" w:hAnsi="Calibri" w:cs="Calibri"/>
          <w:lang w:eastAsia="en-GB"/>
        </w:rPr>
        <w:lastRenderedPageBreak/>
        <w:t xml:space="preserve">documentation of authorized removals, thereby increasing the frequency and effectiveness of forest inspections will complement deployment of technology. The project will also explore regeneration felling, selective thinning, and intermediate silviculture at different stages of forest management. Regeneration </w:t>
      </w:r>
      <w:proofErr w:type="gramStart"/>
      <w:r w:rsidRPr="00D719AB">
        <w:rPr>
          <w:rFonts w:ascii="Calibri" w:eastAsia="Times New Roman" w:hAnsi="Calibri" w:cs="Calibri"/>
          <w:lang w:eastAsia="en-GB"/>
        </w:rPr>
        <w:t>felling</w:t>
      </w:r>
      <w:proofErr w:type="gramEnd"/>
      <w:r w:rsidRPr="00D719AB">
        <w:rPr>
          <w:rFonts w:ascii="Calibri" w:eastAsia="Times New Roman" w:hAnsi="Calibri" w:cs="Calibri"/>
          <w:lang w:eastAsia="en-GB"/>
        </w:rPr>
        <w:t xml:space="preserve"> at the final harvest method stage creates a new age class of trees, while intermediate silviculture methods like selective thinning, will be applied to established stands to improve the growth of remaining trees and the stand's overall health and composition prior to regeneration felling. The project will also consider </w:t>
      </w:r>
      <w:proofErr w:type="gramStart"/>
      <w:r w:rsidRPr="00D719AB">
        <w:rPr>
          <w:rFonts w:ascii="Calibri" w:eastAsia="Times New Roman" w:hAnsi="Calibri" w:cs="Calibri"/>
          <w:lang w:eastAsia="en-GB"/>
        </w:rPr>
        <w:t>Modernizing forest</w:t>
      </w:r>
      <w:proofErr w:type="gramEnd"/>
      <w:r w:rsidRPr="00D719AB">
        <w:rPr>
          <w:rFonts w:ascii="Calibri" w:eastAsia="Times New Roman" w:hAnsi="Calibri" w:cs="Calibri"/>
          <w:lang w:eastAsia="en-GB"/>
        </w:rPr>
        <w:t xml:space="preserve"> regeneration techniques, which can boost biodiversity and carbon sequestration. However, some modernization techniques could damage existing ecosystems or reduce genetic </w:t>
      </w:r>
      <w:proofErr w:type="gramStart"/>
      <w:r w:rsidRPr="00D719AB">
        <w:rPr>
          <w:rFonts w:ascii="Calibri" w:eastAsia="Times New Roman" w:hAnsi="Calibri" w:cs="Calibri"/>
          <w:lang w:eastAsia="en-GB"/>
        </w:rPr>
        <w:t>diversity .</w:t>
      </w:r>
      <w:proofErr w:type="gramEnd"/>
      <w:r w:rsidRPr="00D719AB">
        <w:rPr>
          <w:rFonts w:ascii="Calibri" w:eastAsia="Times New Roman" w:hAnsi="Calibri" w:cs="Calibri"/>
          <w:lang w:eastAsia="en-GB"/>
        </w:rPr>
        <w:t xml:space="preserve"> The success of these techniques </w:t>
      </w:r>
      <w:proofErr w:type="gramStart"/>
      <w:r w:rsidRPr="00D719AB">
        <w:rPr>
          <w:rFonts w:ascii="Calibri" w:eastAsia="Times New Roman" w:hAnsi="Calibri" w:cs="Calibri"/>
          <w:lang w:eastAsia="en-GB"/>
        </w:rPr>
        <w:t>depend</w:t>
      </w:r>
      <w:proofErr w:type="gramEnd"/>
      <w:r w:rsidRPr="00D719AB">
        <w:rPr>
          <w:rFonts w:ascii="Calibri" w:eastAsia="Times New Roman" w:hAnsi="Calibri" w:cs="Calibri"/>
          <w:lang w:eastAsia="en-GB"/>
        </w:rPr>
        <w:t xml:space="preserve"> on whether the participating communities have equitable access to land and participation in decision-making processes.  </w:t>
      </w:r>
    </w:p>
    <w:p w14:paraId="3E4DB494" w14:textId="77777777" w:rsidR="00E17C3A" w:rsidRPr="00D719AB" w:rsidRDefault="00E17C3A" w:rsidP="003358C2">
      <w:pPr>
        <w:pStyle w:val="Heading2"/>
        <w:rPr>
          <w:rFonts w:ascii="Calibri" w:hAnsi="Calibri" w:cs="Calibri"/>
          <w:b/>
          <w:bCs/>
          <w:sz w:val="22"/>
          <w:szCs w:val="22"/>
          <w:lang w:eastAsia="en-GB"/>
        </w:rPr>
      </w:pPr>
      <w:bookmarkStart w:id="101" w:name="_Toc215836473"/>
      <w:r w:rsidRPr="00D719AB">
        <w:rPr>
          <w:rFonts w:ascii="Calibri" w:hAnsi="Calibri" w:cs="Calibri"/>
          <w:b/>
          <w:bCs/>
          <w:sz w:val="22"/>
          <w:szCs w:val="22"/>
          <w:lang w:eastAsia="en-GB"/>
        </w:rPr>
        <w:t>5.3 Circular Economy vs wastes Option</w:t>
      </w:r>
      <w:bookmarkEnd w:id="101"/>
    </w:p>
    <w:p w14:paraId="46156204" w14:textId="77777777" w:rsidR="00E17C3A" w:rsidRPr="00D719AB" w:rsidRDefault="00E17C3A" w:rsidP="00E17C3A">
      <w:pPr>
        <w:tabs>
          <w:tab w:val="left" w:pos="2320"/>
        </w:tabs>
        <w:jc w:val="both"/>
        <w:rPr>
          <w:rFonts w:ascii="Calibri" w:eastAsia="Times New Roman" w:hAnsi="Calibri" w:cs="Calibri"/>
          <w:lang w:eastAsia="en-GB"/>
        </w:rPr>
      </w:pPr>
      <w:r w:rsidRPr="00D719AB">
        <w:rPr>
          <w:rFonts w:ascii="Calibri" w:eastAsia="Times New Roman" w:hAnsi="Calibri" w:cs="Calibri"/>
          <w:lang w:eastAsia="en-GB"/>
        </w:rPr>
        <w:t>The project will transition the forest sector from prioritizing raw timber to a circular model that incorporates recycling, remanufacturing, and the production of engineered wood and bio-based materials with potentially higher value. The resulting reduced waste will competitively position the market through innovation, thereby contributing to sustainability goals. There is, however, the challenge of substantial capital investment in research and development, establishment of new markets and experimenting with new business models. Moreover, there is the problem of illegal waste disposal often seen in forested and peri-urban areas, undermining both ecosystem services and landscape values. Forest conservation is indirectly linked to waste management through the potential use of wood residues, biomass, and logging by-products as renewable energy sources, which can reduce the pressure on landfills and contribute to the circular economy. Sustainable forest management can provide cleaner streams of raw material for energy recovery, composting, and recycling, while simultaneously protecting forest ecosystems from pollution.</w:t>
      </w:r>
    </w:p>
    <w:p w14:paraId="3D5DFB89" w14:textId="77777777" w:rsidR="00E17C3A" w:rsidRPr="00D719AB" w:rsidRDefault="00E17C3A" w:rsidP="00893DAF">
      <w:pPr>
        <w:pStyle w:val="Heading2"/>
        <w:rPr>
          <w:rFonts w:ascii="Calibri" w:hAnsi="Calibri" w:cs="Calibri"/>
          <w:b/>
          <w:bCs/>
          <w:sz w:val="22"/>
          <w:szCs w:val="22"/>
          <w:lang w:eastAsia="en-GB"/>
        </w:rPr>
      </w:pPr>
      <w:bookmarkStart w:id="102" w:name="_Toc215836474"/>
      <w:r w:rsidRPr="00D719AB">
        <w:rPr>
          <w:rFonts w:ascii="Calibri" w:hAnsi="Calibri" w:cs="Calibri"/>
          <w:b/>
          <w:bCs/>
          <w:sz w:val="22"/>
          <w:szCs w:val="22"/>
          <w:lang w:eastAsia="en-GB"/>
        </w:rPr>
        <w:t>5.4 Market-based mechanisms:</w:t>
      </w:r>
      <w:bookmarkEnd w:id="102"/>
      <w:r w:rsidRPr="00D719AB">
        <w:rPr>
          <w:rFonts w:ascii="Calibri" w:hAnsi="Calibri" w:cs="Calibri"/>
          <w:b/>
          <w:bCs/>
          <w:sz w:val="22"/>
          <w:szCs w:val="22"/>
          <w:lang w:eastAsia="en-GB"/>
        </w:rPr>
        <w:t xml:space="preserve"> </w:t>
      </w:r>
    </w:p>
    <w:p w14:paraId="59878691" w14:textId="77777777" w:rsidR="00E17C3A" w:rsidRPr="00D719AB" w:rsidRDefault="00E17C3A" w:rsidP="00E17C3A">
      <w:pPr>
        <w:tabs>
          <w:tab w:val="left" w:pos="2320"/>
        </w:tabs>
        <w:jc w:val="both"/>
        <w:rPr>
          <w:rFonts w:ascii="Calibri" w:eastAsia="Times New Roman" w:hAnsi="Calibri" w:cs="Calibri"/>
          <w:lang w:eastAsia="en-GB"/>
        </w:rPr>
      </w:pPr>
      <w:r w:rsidRPr="00D719AB">
        <w:rPr>
          <w:rFonts w:ascii="Calibri" w:eastAsia="Times New Roman" w:hAnsi="Calibri" w:cs="Calibri"/>
          <w:lang w:eastAsia="en-GB"/>
        </w:rPr>
        <w:t>The scheme will explore options for carbon credits, payment for ecosystem services, and certification schemes. This activity will also include restoration of selected forest land degraded by wildfire using appropriate techniques to increase resilience to climate change and other stressors (e.g. pests), as well as to increase biodiversity and ecosystem services post-fire. It could provide financial incentives for sustainable practices, diversify revenue streams beyond traditional timber sales, and meet growing consumer demand for certified products. There is, however, the issue of complexity in implementation, potential for market volatility, and potential lack of financial viability in certain areas compared to unsustainable practices. Municipalities could work with forestry authorities to align land use and construction with forest management plans. This involves including forest belts in urban planning, improving fire protection, and protecting ecosystem services that forests provide.</w:t>
      </w:r>
    </w:p>
    <w:p w14:paraId="3F4253AC" w14:textId="77777777" w:rsidR="00BB2842" w:rsidRPr="00D719AB" w:rsidRDefault="00BB2842" w:rsidP="00BB2842">
      <w:pPr>
        <w:tabs>
          <w:tab w:val="left" w:pos="2320"/>
        </w:tabs>
        <w:rPr>
          <w:rFonts w:ascii="Calibri" w:eastAsia="Times New Roman" w:hAnsi="Calibri" w:cs="Calibri"/>
          <w:lang w:eastAsia="en-GB"/>
        </w:rPr>
        <w:sectPr w:rsidR="00BB2842" w:rsidRPr="00D719AB" w:rsidSect="002F3441">
          <w:pgSz w:w="12240" w:h="15840"/>
          <w:pgMar w:top="1440" w:right="1440" w:bottom="1440" w:left="1440" w:header="720" w:footer="720" w:gutter="0"/>
          <w:cols w:space="720"/>
          <w:docGrid w:linePitch="360"/>
        </w:sectPr>
      </w:pPr>
      <w:r w:rsidRPr="00D719AB">
        <w:rPr>
          <w:rFonts w:ascii="Calibri" w:eastAsia="Times New Roman" w:hAnsi="Calibri" w:cs="Calibri"/>
          <w:lang w:eastAsia="en-GB"/>
        </w:rPr>
        <w:tab/>
      </w:r>
    </w:p>
    <w:p w14:paraId="6E90D602" w14:textId="77777777" w:rsidR="00BF3E0E" w:rsidRPr="00D719AB" w:rsidRDefault="00F66E15" w:rsidP="00F722C0">
      <w:pPr>
        <w:pStyle w:val="Heading1"/>
        <w:rPr>
          <w:rFonts w:ascii="Calibri" w:hAnsi="Calibri" w:cs="Calibri"/>
          <w:b/>
          <w:bCs/>
          <w:sz w:val="32"/>
          <w:szCs w:val="32"/>
        </w:rPr>
      </w:pPr>
      <w:bookmarkStart w:id="103" w:name="_Toc215836475"/>
      <w:r w:rsidRPr="00D719AB">
        <w:rPr>
          <w:rFonts w:ascii="Calibri" w:hAnsi="Calibri" w:cs="Calibri"/>
          <w:b/>
          <w:bCs/>
          <w:sz w:val="32"/>
          <w:szCs w:val="32"/>
        </w:rPr>
        <w:lastRenderedPageBreak/>
        <w:t>6</w:t>
      </w:r>
      <w:r w:rsidR="00210BBD" w:rsidRPr="00D719AB">
        <w:rPr>
          <w:rFonts w:ascii="Calibri" w:hAnsi="Calibri" w:cs="Calibri"/>
          <w:b/>
          <w:bCs/>
          <w:sz w:val="32"/>
          <w:szCs w:val="32"/>
        </w:rPr>
        <w:t>.Potential Environmental and Social Risk Impacts and Standard Mitigation Measures</w:t>
      </w:r>
      <w:bookmarkEnd w:id="97"/>
      <w:bookmarkEnd w:id="103"/>
    </w:p>
    <w:p w14:paraId="456EF37A" w14:textId="77777777" w:rsidR="006F2BFC" w:rsidRPr="00D719AB" w:rsidRDefault="006F2BFC" w:rsidP="006F2BFC">
      <w:pPr>
        <w:spacing w:after="0"/>
        <w:jc w:val="both"/>
        <w:rPr>
          <w:rFonts w:ascii="Calibri" w:eastAsia="Calibri" w:hAnsi="Calibri" w:cs="Calibri"/>
        </w:rPr>
      </w:pPr>
      <w:r w:rsidRPr="00D719AB">
        <w:rPr>
          <w:rFonts w:ascii="Calibri" w:eastAsia="Calibri" w:hAnsi="Calibri" w:cs="Calibri"/>
        </w:rPr>
        <w:t>This chapter presents a summary of the potential positive and negative impacts and risks as well as mitigation measures for the planning/design and implementation phases, and the project components that have potential environmental and social issues.</w:t>
      </w:r>
    </w:p>
    <w:p w14:paraId="4C7F66C3" w14:textId="77777777" w:rsidR="00FD2F93" w:rsidRPr="00D719AB" w:rsidRDefault="00F547B9" w:rsidP="00F547B9">
      <w:pPr>
        <w:pStyle w:val="Heading2"/>
        <w:rPr>
          <w:rFonts w:ascii="Calibri" w:hAnsi="Calibri" w:cs="Calibri"/>
          <w:b/>
          <w:bCs/>
          <w:sz w:val="22"/>
          <w:szCs w:val="22"/>
        </w:rPr>
      </w:pPr>
      <w:bookmarkStart w:id="104" w:name="_Toc215836476"/>
      <w:r w:rsidRPr="00D719AB">
        <w:rPr>
          <w:rFonts w:ascii="Calibri" w:hAnsi="Calibri" w:cs="Calibri"/>
          <w:b/>
          <w:bCs/>
          <w:sz w:val="22"/>
          <w:szCs w:val="22"/>
        </w:rPr>
        <w:t>6</w:t>
      </w:r>
      <w:r w:rsidR="00FD2F93" w:rsidRPr="00D719AB">
        <w:rPr>
          <w:rFonts w:ascii="Calibri" w:hAnsi="Calibri" w:cs="Calibri"/>
          <w:b/>
          <w:bCs/>
          <w:sz w:val="22"/>
          <w:szCs w:val="22"/>
        </w:rPr>
        <w:t xml:space="preserve">.1 </w:t>
      </w:r>
      <w:r w:rsidR="002F06CB" w:rsidRPr="00D719AB">
        <w:rPr>
          <w:rFonts w:ascii="Calibri" w:hAnsi="Calibri" w:cs="Calibri"/>
          <w:b/>
          <w:bCs/>
          <w:sz w:val="22"/>
          <w:szCs w:val="22"/>
        </w:rPr>
        <w:t xml:space="preserve">Project </w:t>
      </w:r>
      <w:r w:rsidRPr="00D719AB">
        <w:rPr>
          <w:rFonts w:ascii="Calibri" w:hAnsi="Calibri" w:cs="Calibri"/>
          <w:b/>
          <w:bCs/>
          <w:sz w:val="22"/>
          <w:szCs w:val="22"/>
        </w:rPr>
        <w:t xml:space="preserve">Activities </w:t>
      </w:r>
      <w:r w:rsidR="002F06CB" w:rsidRPr="00D719AB">
        <w:rPr>
          <w:rFonts w:ascii="Calibri" w:hAnsi="Calibri" w:cs="Calibri"/>
          <w:b/>
          <w:bCs/>
          <w:sz w:val="22"/>
          <w:szCs w:val="22"/>
        </w:rPr>
        <w:t>with Potential Environmental and Social Risks and Impacts</w:t>
      </w:r>
      <w:bookmarkEnd w:id="104"/>
    </w:p>
    <w:p w14:paraId="4E961FB4" w14:textId="77777777" w:rsidR="002456E6" w:rsidRPr="00D719AB" w:rsidRDefault="00F547B9" w:rsidP="00AD5D90">
      <w:pPr>
        <w:pStyle w:val="Heading3"/>
        <w:rPr>
          <w:rFonts w:ascii="Calibri" w:hAnsi="Calibri" w:cs="Calibri"/>
          <w:b/>
          <w:bCs/>
          <w:sz w:val="22"/>
          <w:szCs w:val="22"/>
        </w:rPr>
      </w:pPr>
      <w:bookmarkStart w:id="105" w:name="_Toc215836477"/>
      <w:r w:rsidRPr="00D719AB">
        <w:rPr>
          <w:rFonts w:ascii="Calibri" w:hAnsi="Calibri" w:cs="Calibri"/>
          <w:b/>
          <w:bCs/>
          <w:sz w:val="22"/>
          <w:szCs w:val="22"/>
        </w:rPr>
        <w:t xml:space="preserve">6.1.1 </w:t>
      </w:r>
      <w:r w:rsidR="00017B82" w:rsidRPr="00D719AB">
        <w:rPr>
          <w:rFonts w:ascii="Calibri" w:hAnsi="Calibri" w:cs="Calibri"/>
          <w:b/>
          <w:bCs/>
          <w:sz w:val="22"/>
          <w:szCs w:val="22"/>
        </w:rPr>
        <w:t>Potential Positive Impacts</w:t>
      </w:r>
      <w:bookmarkEnd w:id="105"/>
    </w:p>
    <w:p w14:paraId="704B2690" w14:textId="6A61CB64" w:rsidR="00223B50" w:rsidRPr="00671A33" w:rsidRDefault="002D21E4" w:rsidP="002D21E4">
      <w:pPr>
        <w:rPr>
          <w:rFonts w:ascii="Calibri" w:hAnsi="Calibri" w:cs="Calibri"/>
        </w:rPr>
      </w:pPr>
      <w:r w:rsidRPr="00671A33">
        <w:rPr>
          <w:rFonts w:ascii="Calibri" w:hAnsi="Calibri" w:cs="Calibri"/>
        </w:rPr>
        <w:t xml:space="preserve">The project is expected to bring several </w:t>
      </w:r>
      <w:r w:rsidR="00223B50" w:rsidRPr="00671A33">
        <w:rPr>
          <w:rFonts w:ascii="Calibri" w:hAnsi="Calibri" w:cs="Calibri"/>
        </w:rPr>
        <w:t>benefit</w:t>
      </w:r>
      <w:r w:rsidR="00D719AB" w:rsidRPr="00D719AB">
        <w:rPr>
          <w:rFonts w:ascii="Calibri" w:hAnsi="Calibri" w:cs="Calibri"/>
        </w:rPr>
        <w:t>s</w:t>
      </w:r>
      <w:r w:rsidR="00223B50" w:rsidRPr="00671A33">
        <w:rPr>
          <w:rFonts w:ascii="Calibri" w:hAnsi="Calibri" w:cs="Calibri"/>
        </w:rPr>
        <w:t xml:space="preserve"> to </w:t>
      </w:r>
      <w:r w:rsidR="00F22286" w:rsidRPr="00671A33">
        <w:rPr>
          <w:rFonts w:ascii="Calibri" w:hAnsi="Calibri" w:cs="Calibri"/>
        </w:rPr>
        <w:t>Montenegro</w:t>
      </w:r>
      <w:r w:rsidR="00223B50" w:rsidRPr="00671A33">
        <w:rPr>
          <w:rFonts w:ascii="Calibri" w:hAnsi="Calibri" w:cs="Calibri"/>
        </w:rPr>
        <w:t xml:space="preserve"> </w:t>
      </w:r>
      <w:r w:rsidR="00F22286" w:rsidRPr="00671A33">
        <w:rPr>
          <w:rFonts w:ascii="Calibri" w:hAnsi="Calibri" w:cs="Calibri"/>
        </w:rPr>
        <w:t>including Increased</w:t>
      </w:r>
      <w:r w:rsidR="00223B50" w:rsidRPr="00671A33">
        <w:rPr>
          <w:rFonts w:ascii="Calibri" w:hAnsi="Calibri" w:cs="Calibri"/>
        </w:rPr>
        <w:t xml:space="preserve"> </w:t>
      </w:r>
      <w:r w:rsidR="009E3DDA" w:rsidRPr="00671A33">
        <w:rPr>
          <w:rFonts w:ascii="Calibri" w:hAnsi="Calibri" w:cs="Calibri"/>
        </w:rPr>
        <w:t xml:space="preserve">economic </w:t>
      </w:r>
      <w:r w:rsidR="00E2593C" w:rsidRPr="00671A33">
        <w:rPr>
          <w:rFonts w:ascii="Calibri" w:hAnsi="Calibri" w:cs="Calibri"/>
        </w:rPr>
        <w:t>benefits, sustainable</w:t>
      </w:r>
      <w:r w:rsidR="00F22286" w:rsidRPr="00671A33">
        <w:rPr>
          <w:rFonts w:ascii="Calibri" w:hAnsi="Calibri" w:cs="Calibri"/>
        </w:rPr>
        <w:t xml:space="preserve"> </w:t>
      </w:r>
      <w:r w:rsidR="009E3DDA" w:rsidRPr="00671A33">
        <w:rPr>
          <w:rFonts w:ascii="Calibri" w:hAnsi="Calibri" w:cs="Calibri"/>
        </w:rPr>
        <w:t xml:space="preserve">climate </w:t>
      </w:r>
      <w:r w:rsidR="0043311B" w:rsidRPr="00671A33">
        <w:rPr>
          <w:rFonts w:ascii="Calibri" w:hAnsi="Calibri" w:cs="Calibri"/>
        </w:rPr>
        <w:t xml:space="preserve">resilience </w:t>
      </w:r>
      <w:r w:rsidR="009E3DDA" w:rsidRPr="00671A33">
        <w:rPr>
          <w:rFonts w:ascii="Calibri" w:hAnsi="Calibri" w:cs="Calibri"/>
        </w:rPr>
        <w:t>and</w:t>
      </w:r>
      <w:r w:rsidR="00F22286" w:rsidRPr="00671A33">
        <w:rPr>
          <w:rFonts w:ascii="Calibri" w:hAnsi="Calibri" w:cs="Calibri"/>
        </w:rPr>
        <w:t xml:space="preserve"> </w:t>
      </w:r>
      <w:r w:rsidR="009E3DDA" w:rsidRPr="00671A33">
        <w:rPr>
          <w:rFonts w:ascii="Calibri" w:hAnsi="Calibri" w:cs="Calibri"/>
        </w:rPr>
        <w:t xml:space="preserve">forest management </w:t>
      </w:r>
    </w:p>
    <w:p w14:paraId="0E134AEA" w14:textId="77777777" w:rsidR="00617369" w:rsidRPr="00D719AB" w:rsidRDefault="00E2593C" w:rsidP="00E2593C">
      <w:pPr>
        <w:spacing w:after="100" w:afterAutospacing="1"/>
        <w:jc w:val="both"/>
        <w:rPr>
          <w:rFonts w:ascii="Calibri" w:eastAsia="Times New Roman" w:hAnsi="Calibri" w:cs="Calibri"/>
        </w:rPr>
      </w:pPr>
      <w:r w:rsidRPr="00D719AB">
        <w:rPr>
          <w:rFonts w:ascii="Calibri" w:hAnsi="Calibri" w:cs="Calibri"/>
          <w:b/>
          <w:bCs/>
        </w:rPr>
        <w:t>T</w:t>
      </w:r>
      <w:r w:rsidR="00617369" w:rsidRPr="00D719AB">
        <w:rPr>
          <w:rFonts w:ascii="Calibri" w:eastAsiaTheme="minorEastAsia" w:hAnsi="Calibri" w:cs="Calibri"/>
        </w:rPr>
        <w:t>he Montenegro Forests for Shared Prosperity Project (FSPP) aims to enhance the sustainable management, competitiveness, and climate resilience of the forestry sector in Montenegro. Through institutional strengthening, forest resource monitoring, sustainable forest management (SFM) practices, and targeted support to the wood industry, the Project is expected to generate substantial long-term environmental and socio-economic benefits. These include improved ecosystem health, increased carbon sequestration, reduced fire vulnerability, and strengthened institutional capacity to manage forests as a key national asset. However, the implementation of project activities involving physical interventions in natural or semi-natural environments may entail certain environmental and social (E&amp;S) risks. The main environmental risks relate to localized soil disturbance, erosion, and vegetation clearance during small-scale forestry works and infrastructure improvements; waste generation, including e-waste and wood residues; air emissions and dust during construction or processing; and potential disturbance to biodiversity or water quality in sensitive forest areas. Social risks are considered secondary and manageable through appropriate engagement and occupational safety measures.</w:t>
      </w:r>
      <w:r w:rsidR="00617369" w:rsidRPr="00D719AB">
        <w:rPr>
          <w:rFonts w:ascii="Calibri" w:hAnsi="Calibri" w:cs="Calibri"/>
        </w:rPr>
        <w:br/>
      </w:r>
      <w:r w:rsidR="00617369" w:rsidRPr="00D719AB">
        <w:rPr>
          <w:rFonts w:ascii="Calibri" w:hAnsi="Calibri" w:cs="Calibri"/>
        </w:rPr>
        <w:br/>
      </w:r>
      <w:r w:rsidR="00617369" w:rsidRPr="00D719AB">
        <w:rPr>
          <w:rFonts w:ascii="Calibri" w:eastAsia="Times New Roman" w:hAnsi="Calibri" w:cs="Calibri"/>
        </w:rPr>
        <w:t>Overall, the Project’s environmental risk is classified as Moderate and the social risk as Moderate, reflecting the geographical spread of activities, the diverse implementing entities (</w:t>
      </w:r>
      <w:proofErr w:type="spellStart"/>
      <w:r w:rsidR="00617369" w:rsidRPr="00D719AB">
        <w:rPr>
          <w:rFonts w:ascii="Calibri" w:eastAsia="Times New Roman" w:hAnsi="Calibri" w:cs="Calibri"/>
        </w:rPr>
        <w:t>MoAFW</w:t>
      </w:r>
      <w:proofErr w:type="spellEnd"/>
      <w:r w:rsidR="00617369" w:rsidRPr="00D719AB">
        <w:rPr>
          <w:rFonts w:ascii="Calibri" w:eastAsia="Times New Roman" w:hAnsi="Calibri" w:cs="Calibri"/>
        </w:rPr>
        <w:t>, new SOE, DBM, and local stakeholders), and the moderate institutional capacity for environmental management. All potential impacts are expected to be site-specific, temporary, and reversible, and can be mitigated through standard good practice measures defined in the Environmental and Social Management Framework (ESMF).</w:t>
      </w:r>
      <w:r w:rsidR="00617369" w:rsidRPr="00D719AB">
        <w:rPr>
          <w:rFonts w:ascii="Calibri" w:hAnsi="Calibri" w:cs="Calibri"/>
        </w:rPr>
        <w:br/>
      </w:r>
      <w:r w:rsidR="00617369" w:rsidRPr="00D719AB">
        <w:rPr>
          <w:rFonts w:ascii="Calibri" w:hAnsi="Calibri" w:cs="Calibri"/>
        </w:rPr>
        <w:br/>
      </w:r>
      <w:r w:rsidR="00617369" w:rsidRPr="00D719AB">
        <w:rPr>
          <w:rFonts w:ascii="Calibri" w:eastAsia="Times New Roman" w:hAnsi="Calibri" w:cs="Calibri"/>
        </w:rPr>
        <w:t>The ESMF establishes procedures for screening, assessing, and managing environmental and social risks in line with Montenegro’s legal framework and the World Bank’s Environmental and Social Framework (ESF), particularly ESS1 (Assessment and Management of Environmental and Social Risks and Impacts) and relevant complementary standards (ESS2–ESS10). It provides consistent guidance for environmental due diligence across all subprojects and ensures that appropriate mitigation, monitoring, and stakeholder engagement measures are integrated throughout the project cycle. This framework is designed to strengthen institutional accountability, promote environmentally responsible investments, and ensure the sustainable use and protection of Montenegro’s forest resources.</w:t>
      </w:r>
    </w:p>
    <w:p w14:paraId="152DBC5E" w14:textId="77777777" w:rsidR="00617369" w:rsidRPr="00D719AB" w:rsidRDefault="00617369" w:rsidP="00617369">
      <w:pPr>
        <w:spacing w:after="100" w:afterAutospacing="1"/>
        <w:jc w:val="both"/>
        <w:rPr>
          <w:rFonts w:ascii="Calibri" w:hAnsi="Calibri" w:cs="Calibri"/>
          <w:b/>
          <w:color w:val="501549" w:themeColor="accent5" w:themeShade="80"/>
        </w:rPr>
      </w:pPr>
    </w:p>
    <w:p w14:paraId="16A00EF5" w14:textId="77777777" w:rsidR="00037693" w:rsidRPr="00D719AB" w:rsidRDefault="00037693" w:rsidP="00037693">
      <w:pPr>
        <w:pStyle w:val="Caption"/>
        <w:keepNext/>
        <w:rPr>
          <w:rFonts w:ascii="Calibri" w:hAnsi="Calibri" w:cs="Calibri"/>
          <w:b/>
          <w:bCs/>
          <w:i w:val="0"/>
          <w:iCs w:val="0"/>
          <w:sz w:val="22"/>
          <w:szCs w:val="22"/>
        </w:rPr>
      </w:pPr>
      <w:bookmarkStart w:id="106" w:name="_Toc212411348"/>
      <w:r w:rsidRPr="00D719AB">
        <w:rPr>
          <w:rFonts w:ascii="Calibri" w:hAnsi="Calibri" w:cs="Calibri"/>
          <w:b/>
          <w:bCs/>
          <w:i w:val="0"/>
          <w:iCs w:val="0"/>
          <w:sz w:val="22"/>
          <w:szCs w:val="22"/>
        </w:rPr>
        <w:lastRenderedPageBreak/>
        <w:t xml:space="preserve">Table </w:t>
      </w:r>
      <w:r w:rsidRPr="00D719AB">
        <w:rPr>
          <w:rFonts w:ascii="Calibri" w:hAnsi="Calibri" w:cs="Calibri"/>
          <w:b/>
          <w:bCs/>
          <w:i w:val="0"/>
          <w:iCs w:val="0"/>
          <w:sz w:val="22"/>
          <w:szCs w:val="22"/>
        </w:rPr>
        <w:fldChar w:fldCharType="begin"/>
      </w:r>
      <w:r w:rsidRPr="00D719AB">
        <w:rPr>
          <w:rFonts w:ascii="Calibri" w:hAnsi="Calibri" w:cs="Calibri"/>
          <w:b/>
          <w:bCs/>
          <w:i w:val="0"/>
          <w:iCs w:val="0"/>
          <w:sz w:val="22"/>
          <w:szCs w:val="22"/>
        </w:rPr>
        <w:instrText xml:space="preserve"> SEQ Table \* ARABIC </w:instrText>
      </w:r>
      <w:r w:rsidRPr="00D719AB">
        <w:rPr>
          <w:rFonts w:ascii="Calibri" w:hAnsi="Calibri" w:cs="Calibri"/>
          <w:b/>
          <w:bCs/>
          <w:i w:val="0"/>
          <w:iCs w:val="0"/>
          <w:sz w:val="22"/>
          <w:szCs w:val="22"/>
        </w:rPr>
        <w:fldChar w:fldCharType="separate"/>
      </w:r>
      <w:r w:rsidR="00D92B3C" w:rsidRPr="00D719AB">
        <w:rPr>
          <w:rFonts w:ascii="Calibri" w:hAnsi="Calibri" w:cs="Calibri"/>
          <w:b/>
          <w:bCs/>
          <w:i w:val="0"/>
          <w:iCs w:val="0"/>
          <w:noProof/>
          <w:sz w:val="22"/>
          <w:szCs w:val="22"/>
        </w:rPr>
        <w:t>17</w:t>
      </w:r>
      <w:r w:rsidRPr="00D719AB">
        <w:rPr>
          <w:rFonts w:ascii="Calibri" w:hAnsi="Calibri" w:cs="Calibri"/>
          <w:b/>
          <w:bCs/>
          <w:i w:val="0"/>
          <w:iCs w:val="0"/>
          <w:sz w:val="22"/>
          <w:szCs w:val="22"/>
        </w:rPr>
        <w:fldChar w:fldCharType="end"/>
      </w:r>
      <w:r w:rsidRPr="00D719AB">
        <w:rPr>
          <w:rFonts w:ascii="Calibri" w:hAnsi="Calibri" w:cs="Calibri"/>
          <w:b/>
          <w:bCs/>
          <w:i w:val="0"/>
          <w:iCs w:val="0"/>
          <w:sz w:val="22"/>
          <w:szCs w:val="22"/>
        </w:rPr>
        <w:t xml:space="preserve"> Environmental risks and mitigation measures</w:t>
      </w:r>
      <w:bookmarkEnd w:id="106"/>
    </w:p>
    <w:tbl>
      <w:tblPr>
        <w:tblStyle w:val="ListTable4-Accent41"/>
        <w:tblW w:w="0" w:type="auto"/>
        <w:tblInd w:w="0" w:type="dxa"/>
        <w:tblLook w:val="04A0" w:firstRow="1" w:lastRow="0" w:firstColumn="1" w:lastColumn="0" w:noHBand="0" w:noVBand="1"/>
      </w:tblPr>
      <w:tblGrid>
        <w:gridCol w:w="2768"/>
        <w:gridCol w:w="2160"/>
        <w:gridCol w:w="2160"/>
        <w:gridCol w:w="2160"/>
      </w:tblGrid>
      <w:tr w:rsidR="00617369" w:rsidRPr="00D719AB" w14:paraId="06A43776" w14:textId="77777777" w:rsidTr="00445AC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68" w:type="dxa"/>
            <w:hideMark/>
          </w:tcPr>
          <w:p w14:paraId="156A984F"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Component/Subcomponent</w:t>
            </w:r>
          </w:p>
        </w:tc>
        <w:tc>
          <w:tcPr>
            <w:tcW w:w="2160" w:type="dxa"/>
            <w:hideMark/>
          </w:tcPr>
          <w:p w14:paraId="3561D73B" w14:textId="77777777" w:rsidR="00617369" w:rsidRPr="00D719AB" w:rsidRDefault="00617369">
            <w:pPr>
              <w:jc w:val="both"/>
              <w:cnfStyle w:val="100000000000" w:firstRow="1"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Phase</w:t>
            </w:r>
          </w:p>
        </w:tc>
        <w:tc>
          <w:tcPr>
            <w:tcW w:w="2160" w:type="dxa"/>
            <w:hideMark/>
          </w:tcPr>
          <w:p w14:paraId="058AC5AF" w14:textId="77777777" w:rsidR="00617369" w:rsidRPr="00D719AB" w:rsidRDefault="00617369">
            <w:pPr>
              <w:jc w:val="both"/>
              <w:cnfStyle w:val="100000000000" w:firstRow="1"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Environmental Risks/Impacts</w:t>
            </w:r>
          </w:p>
        </w:tc>
        <w:tc>
          <w:tcPr>
            <w:tcW w:w="2160" w:type="dxa"/>
            <w:hideMark/>
          </w:tcPr>
          <w:p w14:paraId="37CE767C" w14:textId="77777777" w:rsidR="00617369" w:rsidRPr="00D719AB" w:rsidRDefault="00617369">
            <w:pPr>
              <w:jc w:val="both"/>
              <w:cnfStyle w:val="100000000000" w:firstRow="1"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Standard Mitigation Measures</w:t>
            </w:r>
          </w:p>
        </w:tc>
      </w:tr>
      <w:tr w:rsidR="00445AC6" w:rsidRPr="00D719AB" w14:paraId="2EFED7A8" w14:textId="77777777" w:rsidTr="0016321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248" w:type="dxa"/>
            <w:gridSpan w:val="4"/>
            <w:hideMark/>
          </w:tcPr>
          <w:p w14:paraId="7C88ABD8" w14:textId="77777777" w:rsidR="00445AC6" w:rsidRDefault="00445AC6">
            <w:pPr>
              <w:jc w:val="both"/>
              <w:rPr>
                <w:rFonts w:ascii="Calibri" w:hAnsi="Calibri" w:cs="Calibri"/>
                <w:b w:val="0"/>
                <w:bCs w:val="0"/>
                <w:sz w:val="22"/>
                <w:szCs w:val="22"/>
              </w:rPr>
            </w:pPr>
            <w:r w:rsidRPr="00D719AB">
              <w:rPr>
                <w:rFonts w:ascii="Calibri" w:hAnsi="Calibri" w:cs="Calibri"/>
                <w:sz w:val="22"/>
                <w:szCs w:val="22"/>
              </w:rPr>
              <w:t>Component 1: Strengthening Sector Governance and System Modernization</w:t>
            </w:r>
          </w:p>
          <w:p w14:paraId="1595CDA4" w14:textId="57794DDD" w:rsidR="00445AC6" w:rsidRPr="00D719AB" w:rsidRDefault="00445AC6">
            <w:pPr>
              <w:jc w:val="both"/>
              <w:rPr>
                <w:rFonts w:ascii="Calibri" w:hAnsi="Calibri" w:cs="Calibri"/>
                <w:sz w:val="22"/>
                <w:szCs w:val="22"/>
              </w:rPr>
            </w:pPr>
          </w:p>
        </w:tc>
      </w:tr>
      <w:tr w:rsidR="00617369" w:rsidRPr="00D719AB" w14:paraId="234F999C" w14:textId="77777777" w:rsidTr="00445AC6">
        <w:tc>
          <w:tcPr>
            <w:cnfStyle w:val="001000000000" w:firstRow="0" w:lastRow="0" w:firstColumn="1" w:lastColumn="0" w:oddVBand="0" w:evenVBand="0" w:oddHBand="0" w:evenHBand="0" w:firstRowFirstColumn="0" w:firstRowLastColumn="0" w:lastRowFirstColumn="0" w:lastRowLastColumn="0"/>
            <w:tcW w:w="2768" w:type="dxa"/>
            <w:hideMark/>
          </w:tcPr>
          <w:p w14:paraId="01A42206"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1.1 Strengthening Policy Framework and Institutional Capacity</w:t>
            </w:r>
          </w:p>
        </w:tc>
        <w:tc>
          <w:tcPr>
            <w:tcW w:w="2160" w:type="dxa"/>
            <w:hideMark/>
          </w:tcPr>
          <w:p w14:paraId="10B9F96E"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Preparation of policies and regulatory frameworks</w:t>
            </w:r>
          </w:p>
        </w:tc>
        <w:tc>
          <w:tcPr>
            <w:tcW w:w="2160" w:type="dxa"/>
            <w:hideMark/>
          </w:tcPr>
          <w:p w14:paraId="49A29BBF"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No direct physical impacts expected. Indirect risk of inadequate integration of environmental safeguards into new legislation and policies.</w:t>
            </w:r>
          </w:p>
        </w:tc>
        <w:tc>
          <w:tcPr>
            <w:tcW w:w="2160" w:type="dxa"/>
            <w:hideMark/>
          </w:tcPr>
          <w:p w14:paraId="7E3DC8DC"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Ensure environmental screening in policy formulation; integrate climate adaptation and biodiversity safeguards; align with ESS1, ESS3 and ESS6.</w:t>
            </w:r>
          </w:p>
        </w:tc>
      </w:tr>
      <w:tr w:rsidR="00617369" w:rsidRPr="00D719AB" w14:paraId="62ACD5A3" w14:textId="77777777" w:rsidTr="00445AC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68" w:type="dxa"/>
            <w:hideMark/>
          </w:tcPr>
          <w:p w14:paraId="3FC4A88C"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1.2 Modernizing Forest Resources Measurement and Traceability</w:t>
            </w:r>
          </w:p>
        </w:tc>
        <w:tc>
          <w:tcPr>
            <w:tcW w:w="2160" w:type="dxa"/>
            <w:hideMark/>
          </w:tcPr>
          <w:p w14:paraId="7682E982"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Development and deployment of FMIS, NFI, MRV, and ETTS systems</w:t>
            </w:r>
          </w:p>
        </w:tc>
        <w:tc>
          <w:tcPr>
            <w:tcW w:w="2160" w:type="dxa"/>
            <w:hideMark/>
          </w:tcPr>
          <w:p w14:paraId="17451A96"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E-waste generation from outdated IT equipment; minor risk of soil/water contamination during installation of monitoring devices; increased energy demand for servers.</w:t>
            </w:r>
          </w:p>
        </w:tc>
        <w:tc>
          <w:tcPr>
            <w:tcW w:w="2160" w:type="dxa"/>
            <w:hideMark/>
          </w:tcPr>
          <w:p w14:paraId="5119B7CB"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Adopt green procurement and energy-efficient IT systems; establish e-waste management procedures; ensure safe disposal or recycling through licensed operators.</w:t>
            </w:r>
          </w:p>
        </w:tc>
      </w:tr>
      <w:tr w:rsidR="00617369" w:rsidRPr="00D719AB" w14:paraId="08EBEF97" w14:textId="77777777" w:rsidTr="00445AC6">
        <w:tc>
          <w:tcPr>
            <w:cnfStyle w:val="001000000000" w:firstRow="0" w:lastRow="0" w:firstColumn="1" w:lastColumn="0" w:oddVBand="0" w:evenVBand="0" w:oddHBand="0" w:evenHBand="0" w:firstRowFirstColumn="0" w:firstRowLastColumn="0" w:lastRowFirstColumn="0" w:lastRowLastColumn="0"/>
            <w:tcW w:w="2768" w:type="dxa"/>
            <w:hideMark/>
          </w:tcPr>
          <w:p w14:paraId="1B8CC7D3"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1.3 Supporting the Operationalization of the SOE</w:t>
            </w:r>
          </w:p>
        </w:tc>
        <w:tc>
          <w:tcPr>
            <w:tcW w:w="2160" w:type="dxa"/>
            <w:hideMark/>
          </w:tcPr>
          <w:p w14:paraId="02DABBED"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Preparation of business plan and establishment of operations</w:t>
            </w:r>
          </w:p>
        </w:tc>
        <w:tc>
          <w:tcPr>
            <w:tcW w:w="2160" w:type="dxa"/>
            <w:hideMark/>
          </w:tcPr>
          <w:p w14:paraId="1C683782"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Potential increase in field activity leading to small-scale soil disturbance, vegetation clearing, and noise emissions during forest infrastructure setup.</w:t>
            </w:r>
          </w:p>
        </w:tc>
        <w:tc>
          <w:tcPr>
            <w:tcW w:w="2160" w:type="dxa"/>
            <w:hideMark/>
          </w:tcPr>
          <w:p w14:paraId="652649D9"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Conduct environmental screening for operational sites; implement good forestry practices; apply erosion and dust control; minimize vegetation clearance.</w:t>
            </w:r>
          </w:p>
        </w:tc>
      </w:tr>
      <w:tr w:rsidR="00445AC6" w:rsidRPr="00D719AB" w14:paraId="3D5B995D" w14:textId="77777777" w:rsidTr="00C4650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248" w:type="dxa"/>
            <w:gridSpan w:val="4"/>
            <w:hideMark/>
          </w:tcPr>
          <w:p w14:paraId="13E97DD0" w14:textId="77777777" w:rsidR="00445AC6" w:rsidRDefault="00445AC6">
            <w:pPr>
              <w:jc w:val="both"/>
              <w:rPr>
                <w:rFonts w:ascii="Calibri" w:hAnsi="Calibri" w:cs="Calibri"/>
                <w:b w:val="0"/>
                <w:bCs w:val="0"/>
                <w:sz w:val="22"/>
                <w:szCs w:val="22"/>
              </w:rPr>
            </w:pPr>
            <w:r w:rsidRPr="00D719AB">
              <w:rPr>
                <w:rFonts w:ascii="Calibri" w:hAnsi="Calibri" w:cs="Calibri"/>
                <w:sz w:val="22"/>
                <w:szCs w:val="22"/>
              </w:rPr>
              <w:t>Component 2: Supporting Sustainable Forest Management and Enhancing Climate Resilience</w:t>
            </w:r>
          </w:p>
          <w:p w14:paraId="5AE925CA" w14:textId="4C7FB631" w:rsidR="00445AC6" w:rsidRPr="00D719AB" w:rsidRDefault="00445AC6">
            <w:pPr>
              <w:jc w:val="both"/>
              <w:rPr>
                <w:rFonts w:ascii="Calibri" w:hAnsi="Calibri" w:cs="Calibri"/>
                <w:sz w:val="22"/>
                <w:szCs w:val="22"/>
              </w:rPr>
            </w:pPr>
          </w:p>
        </w:tc>
      </w:tr>
      <w:tr w:rsidR="00617369" w:rsidRPr="00D719AB" w14:paraId="57CAA240" w14:textId="77777777" w:rsidTr="00445AC6">
        <w:tc>
          <w:tcPr>
            <w:cnfStyle w:val="001000000000" w:firstRow="0" w:lastRow="0" w:firstColumn="1" w:lastColumn="0" w:oddVBand="0" w:evenVBand="0" w:oddHBand="0" w:evenHBand="0" w:firstRowFirstColumn="0" w:firstRowLastColumn="0" w:lastRowFirstColumn="0" w:lastRowLastColumn="0"/>
            <w:tcW w:w="2768" w:type="dxa"/>
            <w:hideMark/>
          </w:tcPr>
          <w:p w14:paraId="7E175C99"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2.1 Advancing Adoption of SFM Practices</w:t>
            </w:r>
          </w:p>
        </w:tc>
        <w:tc>
          <w:tcPr>
            <w:tcW w:w="2160" w:type="dxa"/>
            <w:hideMark/>
          </w:tcPr>
          <w:p w14:paraId="61485549"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Implementation of sustainable forest management measures</w:t>
            </w:r>
          </w:p>
        </w:tc>
        <w:tc>
          <w:tcPr>
            <w:tcW w:w="2160" w:type="dxa"/>
            <w:hideMark/>
          </w:tcPr>
          <w:p w14:paraId="2EFCCD87"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Temporary soil compaction, erosion, and disturbance to wildlife habitats from silvicultural operations; risk of non-native species introduction. Significant soil compaction and physical disturbance from regeneration felling. Over-</w:t>
            </w:r>
            <w:r w:rsidRPr="00D719AB">
              <w:rPr>
                <w:rFonts w:ascii="Calibri" w:hAnsi="Calibri" w:cs="Calibri"/>
                <w:sz w:val="22"/>
                <w:szCs w:val="22"/>
              </w:rPr>
              <w:lastRenderedPageBreak/>
              <w:t>exploitation, deforestation and land degradation from issuing licenses to private forest owners and operators</w:t>
            </w:r>
          </w:p>
        </w:tc>
        <w:tc>
          <w:tcPr>
            <w:tcW w:w="2160" w:type="dxa"/>
            <w:hideMark/>
          </w:tcPr>
          <w:p w14:paraId="33657F1F"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lastRenderedPageBreak/>
              <w:t>Use low-impact logging methods; restrict operations in breeding seasons; reforest with native species; monitor soil and water quality; enforce buffer zones near waterways.</w:t>
            </w:r>
          </w:p>
        </w:tc>
      </w:tr>
      <w:tr w:rsidR="00617369" w:rsidRPr="00D719AB" w14:paraId="4B77A4E3" w14:textId="77777777" w:rsidTr="00445AC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68" w:type="dxa"/>
            <w:hideMark/>
          </w:tcPr>
          <w:p w14:paraId="13BF50DD" w14:textId="77777777" w:rsidR="00617369" w:rsidRPr="00D719AB" w:rsidRDefault="00617369">
            <w:pPr>
              <w:jc w:val="both"/>
              <w:rPr>
                <w:rFonts w:ascii="Calibri" w:hAnsi="Calibri" w:cs="Calibri"/>
                <w:sz w:val="22"/>
                <w:szCs w:val="22"/>
              </w:rPr>
            </w:pPr>
            <w:r w:rsidRPr="00D719AB">
              <w:rPr>
                <w:rFonts w:ascii="Calibri" w:hAnsi="Calibri" w:cs="Calibri"/>
                <w:sz w:val="22"/>
                <w:szCs w:val="22"/>
              </w:rPr>
              <w:lastRenderedPageBreak/>
              <w:t>2.2 Promoting Forest Fire Resilience</w:t>
            </w:r>
          </w:p>
        </w:tc>
        <w:tc>
          <w:tcPr>
            <w:tcW w:w="2160" w:type="dxa"/>
            <w:hideMark/>
          </w:tcPr>
          <w:p w14:paraId="2D8DD912"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Construction of firebreaks, installation of fire detection systems, post-fire restoration</w:t>
            </w:r>
          </w:p>
        </w:tc>
        <w:tc>
          <w:tcPr>
            <w:tcW w:w="2160" w:type="dxa"/>
            <w:hideMark/>
          </w:tcPr>
          <w:p w14:paraId="35CD5684"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Localized vegetation removal; soil disturbance during firebreak construction; risk of contamination from fuel or retardants; potential alteration of microhabitats. Biodiversity loss, invasive species, and air pollution through various fire protection measures.</w:t>
            </w:r>
          </w:p>
        </w:tc>
        <w:tc>
          <w:tcPr>
            <w:tcW w:w="2160" w:type="dxa"/>
            <w:hideMark/>
          </w:tcPr>
          <w:p w14:paraId="217CCAAA"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Conduct site-specific EIAs; minimize ground disturbance; use biodegradable fire retardants; manage waste and fuel storage properly; apply ecosystem-based restoration post-fire.</w:t>
            </w:r>
          </w:p>
        </w:tc>
      </w:tr>
      <w:tr w:rsidR="00617369" w:rsidRPr="00D719AB" w14:paraId="5A752783" w14:textId="77777777" w:rsidTr="00445AC6">
        <w:tc>
          <w:tcPr>
            <w:cnfStyle w:val="001000000000" w:firstRow="0" w:lastRow="0" w:firstColumn="1" w:lastColumn="0" w:oddVBand="0" w:evenVBand="0" w:oddHBand="0" w:evenHBand="0" w:firstRowFirstColumn="0" w:firstRowLastColumn="0" w:lastRowFirstColumn="0" w:lastRowLastColumn="0"/>
            <w:tcW w:w="2768" w:type="dxa"/>
            <w:hideMark/>
          </w:tcPr>
          <w:p w14:paraId="47FD7D18"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Component 3: Improving Forestry Sector Competitiveness</w:t>
            </w:r>
          </w:p>
        </w:tc>
        <w:tc>
          <w:tcPr>
            <w:tcW w:w="2160" w:type="dxa"/>
          </w:tcPr>
          <w:p w14:paraId="62B4D962"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p>
        </w:tc>
        <w:tc>
          <w:tcPr>
            <w:tcW w:w="2160" w:type="dxa"/>
          </w:tcPr>
          <w:p w14:paraId="4F04725F"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p>
        </w:tc>
        <w:tc>
          <w:tcPr>
            <w:tcW w:w="2160" w:type="dxa"/>
          </w:tcPr>
          <w:p w14:paraId="78A48452"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p>
        </w:tc>
      </w:tr>
      <w:tr w:rsidR="00617369" w:rsidRPr="00D719AB" w14:paraId="04DB5098" w14:textId="77777777" w:rsidTr="00445AC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68" w:type="dxa"/>
            <w:hideMark/>
          </w:tcPr>
          <w:p w14:paraId="5B79B1D1"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3.1 Establishing Wood Industry Upgrading Program</w:t>
            </w:r>
          </w:p>
        </w:tc>
        <w:tc>
          <w:tcPr>
            <w:tcW w:w="2160" w:type="dxa"/>
            <w:hideMark/>
          </w:tcPr>
          <w:p w14:paraId="66A787F9"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Grant and TA support for modernization of production facilities</w:t>
            </w:r>
          </w:p>
        </w:tc>
        <w:tc>
          <w:tcPr>
            <w:tcW w:w="2160" w:type="dxa"/>
            <w:hideMark/>
          </w:tcPr>
          <w:p w14:paraId="44184E9F"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Possible increase in emissions, dust, and wood waste from industrial upgrades; energy overuse; risk of unsafe waste disposal.</w:t>
            </w:r>
          </w:p>
        </w:tc>
        <w:tc>
          <w:tcPr>
            <w:tcW w:w="2160" w:type="dxa"/>
            <w:hideMark/>
          </w:tcPr>
          <w:p w14:paraId="738D0A91"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Include environmental criteria in grant eligibility; support adoption of cleaner technologies and energy-efficient machinery; promote circular economy and waste recycling.</w:t>
            </w:r>
          </w:p>
        </w:tc>
      </w:tr>
      <w:tr w:rsidR="00617369" w:rsidRPr="00D719AB" w14:paraId="383EFBCD" w14:textId="77777777" w:rsidTr="00445AC6">
        <w:tc>
          <w:tcPr>
            <w:cnfStyle w:val="001000000000" w:firstRow="0" w:lastRow="0" w:firstColumn="1" w:lastColumn="0" w:oddVBand="0" w:evenVBand="0" w:oddHBand="0" w:evenHBand="0" w:firstRowFirstColumn="0" w:firstRowLastColumn="0" w:lastRowFirstColumn="0" w:lastRowLastColumn="0"/>
            <w:tcW w:w="2768" w:type="dxa"/>
            <w:hideMark/>
          </w:tcPr>
          <w:p w14:paraId="6CAF8AB1"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3.2 Establishing Wood Industry Center of Excellence (WICE)</w:t>
            </w:r>
          </w:p>
        </w:tc>
        <w:tc>
          <w:tcPr>
            <w:tcW w:w="2160" w:type="dxa"/>
            <w:hideMark/>
          </w:tcPr>
          <w:p w14:paraId="2568A056"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Construction and operation of the Center</w:t>
            </w:r>
          </w:p>
        </w:tc>
        <w:tc>
          <w:tcPr>
            <w:tcW w:w="2160" w:type="dxa"/>
            <w:hideMark/>
          </w:tcPr>
          <w:p w14:paraId="39DBDCC8"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eastAsia="Calibri" w:hAnsi="Calibri" w:cs="Calibri"/>
                <w:sz w:val="22"/>
                <w:szCs w:val="22"/>
              </w:rPr>
            </w:pPr>
            <w:r w:rsidRPr="00D719AB">
              <w:rPr>
                <w:rFonts w:ascii="Calibri" w:hAnsi="Calibri" w:cs="Calibri"/>
                <w:sz w:val="22"/>
                <w:szCs w:val="22"/>
              </w:rPr>
              <w:t xml:space="preserve">Land conversion on small scale; construction dust and noise; potential increase in energy use and solid waste during operation. </w:t>
            </w:r>
            <w:r w:rsidRPr="00D719AB">
              <w:rPr>
                <w:rFonts w:ascii="Calibri" w:eastAsiaTheme="minorEastAsia" w:hAnsi="Calibri" w:cs="Calibri"/>
                <w:sz w:val="22"/>
                <w:szCs w:val="22"/>
              </w:rPr>
              <w:t xml:space="preserve">air pollution from dust and combustion, waste generation from off-cuts and sawdust, and water contamination from log yards and chemical use by SMEs </w:t>
            </w:r>
            <w:r w:rsidRPr="00D719AB">
              <w:rPr>
                <w:rFonts w:ascii="Calibri" w:eastAsiaTheme="minorEastAsia" w:hAnsi="Calibri" w:cs="Calibri"/>
                <w:sz w:val="22"/>
                <w:szCs w:val="22"/>
              </w:rPr>
              <w:lastRenderedPageBreak/>
              <w:t>supported by the project.</w:t>
            </w:r>
          </w:p>
        </w:tc>
        <w:tc>
          <w:tcPr>
            <w:tcW w:w="2160" w:type="dxa"/>
            <w:hideMark/>
          </w:tcPr>
          <w:p w14:paraId="42B1C0D1"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lastRenderedPageBreak/>
              <w:t>Locate on already disturbed or urban land; enforce construction site management plan; adopt renewable energy solutions and waste segregation system.</w:t>
            </w:r>
          </w:p>
        </w:tc>
      </w:tr>
      <w:tr w:rsidR="00617369" w:rsidRPr="00D719AB" w14:paraId="2D741770" w14:textId="77777777" w:rsidTr="00445AC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68" w:type="dxa"/>
            <w:hideMark/>
          </w:tcPr>
          <w:p w14:paraId="634EB433"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3.3 Facilitating Access to Finance</w:t>
            </w:r>
          </w:p>
        </w:tc>
        <w:tc>
          <w:tcPr>
            <w:tcW w:w="2160" w:type="dxa"/>
            <w:hideMark/>
          </w:tcPr>
          <w:p w14:paraId="5D63E25D"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Implementation of financing schemes through DBM and PFIs</w:t>
            </w:r>
          </w:p>
        </w:tc>
        <w:tc>
          <w:tcPr>
            <w:tcW w:w="2160" w:type="dxa"/>
            <w:hideMark/>
          </w:tcPr>
          <w:p w14:paraId="5BF001D2"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Indirect risk of financing environmentally non-compliant enterprises leading to deforestation, water/air pollution, or inefficient energy use.</w:t>
            </w:r>
          </w:p>
        </w:tc>
        <w:tc>
          <w:tcPr>
            <w:tcW w:w="2160" w:type="dxa"/>
            <w:hideMark/>
          </w:tcPr>
          <w:p w14:paraId="2182AEAE"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Apply environmental eligibility screening; include environmental due diligence in loan assessment; monitor funded firms’ compliance with SFM and pollution control standards.</w:t>
            </w:r>
          </w:p>
        </w:tc>
      </w:tr>
      <w:tr w:rsidR="00617369" w:rsidRPr="00D719AB" w14:paraId="0589718C" w14:textId="77777777" w:rsidTr="00445AC6">
        <w:tc>
          <w:tcPr>
            <w:cnfStyle w:val="001000000000" w:firstRow="0" w:lastRow="0" w:firstColumn="1" w:lastColumn="0" w:oddVBand="0" w:evenVBand="0" w:oddHBand="0" w:evenHBand="0" w:firstRowFirstColumn="0" w:firstRowLastColumn="0" w:lastRowFirstColumn="0" w:lastRowLastColumn="0"/>
            <w:tcW w:w="2768" w:type="dxa"/>
            <w:hideMark/>
          </w:tcPr>
          <w:p w14:paraId="59B3EF70"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4. Project Management, Monitoring, and Communication</w:t>
            </w:r>
          </w:p>
        </w:tc>
        <w:tc>
          <w:tcPr>
            <w:tcW w:w="2160" w:type="dxa"/>
            <w:hideMark/>
          </w:tcPr>
          <w:p w14:paraId="66F58E07"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Implementation of PIU functions, M&amp;E and reporting</w:t>
            </w:r>
          </w:p>
        </w:tc>
        <w:tc>
          <w:tcPr>
            <w:tcW w:w="2160" w:type="dxa"/>
            <w:hideMark/>
          </w:tcPr>
          <w:p w14:paraId="7556836C"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Minor indirect risk of poor environmental monitoring or oversight leading to non-compliance at subproject level.</w:t>
            </w:r>
          </w:p>
        </w:tc>
        <w:tc>
          <w:tcPr>
            <w:tcW w:w="2160" w:type="dxa"/>
            <w:hideMark/>
          </w:tcPr>
          <w:p w14:paraId="12FCC11F"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Ensure effective M&amp;E system for environmental safeguards; conduct periodic site audits; ensure timely reporting and corrective action plans.</w:t>
            </w:r>
          </w:p>
        </w:tc>
      </w:tr>
    </w:tbl>
    <w:p w14:paraId="04D5AC94" w14:textId="77777777" w:rsidR="00617369" w:rsidRPr="00D719AB" w:rsidRDefault="00617369" w:rsidP="00617369">
      <w:pPr>
        <w:jc w:val="both"/>
        <w:rPr>
          <w:rFonts w:ascii="Calibri" w:hAnsi="Calibri" w:cs="Calibri"/>
        </w:rPr>
      </w:pPr>
    </w:p>
    <w:p w14:paraId="144A5D65" w14:textId="77777777" w:rsidR="00CA4000" w:rsidRPr="00D719AB" w:rsidRDefault="00CA4000" w:rsidP="00CA4000">
      <w:pPr>
        <w:pStyle w:val="Caption"/>
        <w:keepNext/>
        <w:rPr>
          <w:rFonts w:ascii="Calibri" w:hAnsi="Calibri" w:cs="Calibri"/>
          <w:b/>
          <w:bCs/>
          <w:i w:val="0"/>
          <w:iCs w:val="0"/>
          <w:sz w:val="22"/>
          <w:szCs w:val="22"/>
        </w:rPr>
      </w:pPr>
      <w:bookmarkStart w:id="107" w:name="_Toc212411349"/>
      <w:r w:rsidRPr="00D719AB">
        <w:rPr>
          <w:rFonts w:ascii="Calibri" w:hAnsi="Calibri" w:cs="Calibri"/>
          <w:b/>
          <w:bCs/>
          <w:i w:val="0"/>
          <w:iCs w:val="0"/>
          <w:sz w:val="22"/>
          <w:szCs w:val="22"/>
        </w:rPr>
        <w:t xml:space="preserve">Table </w:t>
      </w:r>
      <w:r w:rsidRPr="00D719AB">
        <w:rPr>
          <w:rFonts w:ascii="Calibri" w:hAnsi="Calibri" w:cs="Calibri"/>
          <w:b/>
          <w:bCs/>
          <w:i w:val="0"/>
          <w:iCs w:val="0"/>
          <w:sz w:val="22"/>
          <w:szCs w:val="22"/>
        </w:rPr>
        <w:fldChar w:fldCharType="begin"/>
      </w:r>
      <w:r w:rsidRPr="00D719AB">
        <w:rPr>
          <w:rFonts w:ascii="Calibri" w:hAnsi="Calibri" w:cs="Calibri"/>
          <w:b/>
          <w:bCs/>
          <w:i w:val="0"/>
          <w:iCs w:val="0"/>
          <w:sz w:val="22"/>
          <w:szCs w:val="22"/>
        </w:rPr>
        <w:instrText xml:space="preserve"> SEQ Table \* ARABIC </w:instrText>
      </w:r>
      <w:r w:rsidRPr="00D719AB">
        <w:rPr>
          <w:rFonts w:ascii="Calibri" w:hAnsi="Calibri" w:cs="Calibri"/>
          <w:b/>
          <w:bCs/>
          <w:i w:val="0"/>
          <w:iCs w:val="0"/>
          <w:sz w:val="22"/>
          <w:szCs w:val="22"/>
        </w:rPr>
        <w:fldChar w:fldCharType="separate"/>
      </w:r>
      <w:r w:rsidR="00D92B3C" w:rsidRPr="00D719AB">
        <w:rPr>
          <w:rFonts w:ascii="Calibri" w:hAnsi="Calibri" w:cs="Calibri"/>
          <w:b/>
          <w:bCs/>
          <w:i w:val="0"/>
          <w:iCs w:val="0"/>
          <w:noProof/>
          <w:sz w:val="22"/>
          <w:szCs w:val="22"/>
        </w:rPr>
        <w:t>18</w:t>
      </w:r>
      <w:r w:rsidRPr="00D719AB">
        <w:rPr>
          <w:rFonts w:ascii="Calibri" w:hAnsi="Calibri" w:cs="Calibri"/>
          <w:b/>
          <w:bCs/>
          <w:i w:val="0"/>
          <w:iCs w:val="0"/>
          <w:sz w:val="22"/>
          <w:szCs w:val="22"/>
        </w:rPr>
        <w:fldChar w:fldCharType="end"/>
      </w:r>
      <w:r w:rsidRPr="00D719AB">
        <w:rPr>
          <w:rFonts w:ascii="Calibri" w:hAnsi="Calibri" w:cs="Calibri"/>
          <w:b/>
          <w:bCs/>
          <w:i w:val="0"/>
          <w:iCs w:val="0"/>
          <w:sz w:val="22"/>
          <w:szCs w:val="22"/>
        </w:rPr>
        <w:t>: Potential Social Risks/Impacts and Standard Mitigation Measures</w:t>
      </w:r>
      <w:bookmarkEnd w:id="107"/>
    </w:p>
    <w:tbl>
      <w:tblPr>
        <w:tblStyle w:val="ListTable4-Accent41"/>
        <w:tblW w:w="0" w:type="auto"/>
        <w:tblInd w:w="10" w:type="dxa"/>
        <w:tblLook w:val="04A0" w:firstRow="1" w:lastRow="0" w:firstColumn="1" w:lastColumn="0" w:noHBand="0" w:noVBand="1"/>
      </w:tblPr>
      <w:tblGrid>
        <w:gridCol w:w="2160"/>
        <w:gridCol w:w="2160"/>
        <w:gridCol w:w="2160"/>
        <w:gridCol w:w="2160"/>
      </w:tblGrid>
      <w:tr w:rsidR="00617369" w:rsidRPr="00D719AB" w14:paraId="719E5537"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60" w:type="dxa"/>
            <w:hideMark/>
          </w:tcPr>
          <w:p w14:paraId="03EDA4F1"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Subcomponent</w:t>
            </w:r>
          </w:p>
        </w:tc>
        <w:tc>
          <w:tcPr>
            <w:tcW w:w="2160" w:type="dxa"/>
            <w:hideMark/>
          </w:tcPr>
          <w:p w14:paraId="4EDD5C56" w14:textId="77777777" w:rsidR="00617369" w:rsidRPr="00D719AB" w:rsidRDefault="00617369">
            <w:pPr>
              <w:jc w:val="both"/>
              <w:cnfStyle w:val="100000000000" w:firstRow="1"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Phase</w:t>
            </w:r>
          </w:p>
        </w:tc>
        <w:tc>
          <w:tcPr>
            <w:tcW w:w="2160" w:type="dxa"/>
            <w:hideMark/>
          </w:tcPr>
          <w:p w14:paraId="1D2C1E38" w14:textId="77777777" w:rsidR="00617369" w:rsidRPr="00D719AB" w:rsidRDefault="00617369">
            <w:pPr>
              <w:jc w:val="both"/>
              <w:cnfStyle w:val="100000000000" w:firstRow="1"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Social Risks/Impacts</w:t>
            </w:r>
          </w:p>
        </w:tc>
        <w:tc>
          <w:tcPr>
            <w:tcW w:w="2160" w:type="dxa"/>
            <w:hideMark/>
          </w:tcPr>
          <w:p w14:paraId="40900F0E" w14:textId="77777777" w:rsidR="00617369" w:rsidRPr="00D719AB" w:rsidRDefault="00617369">
            <w:pPr>
              <w:jc w:val="both"/>
              <w:cnfStyle w:val="100000000000" w:firstRow="1"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Standard Mitigation Measures</w:t>
            </w:r>
          </w:p>
        </w:tc>
      </w:tr>
      <w:tr w:rsidR="00617369" w:rsidRPr="00D719AB" w14:paraId="4628657B"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60" w:type="dxa"/>
            <w:hideMark/>
          </w:tcPr>
          <w:p w14:paraId="6238039B"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1.1 Strengthening Policy Framework and Institutional Capacity</w:t>
            </w:r>
          </w:p>
        </w:tc>
        <w:tc>
          <w:tcPr>
            <w:tcW w:w="2160" w:type="dxa"/>
            <w:hideMark/>
          </w:tcPr>
          <w:p w14:paraId="19EF4F6A"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Preparation of policies and regulatory frameworks</w:t>
            </w:r>
          </w:p>
        </w:tc>
        <w:tc>
          <w:tcPr>
            <w:tcW w:w="2160" w:type="dxa"/>
            <w:hideMark/>
          </w:tcPr>
          <w:p w14:paraId="0CC663E3"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Risk of limited stakeholder engagement in policy design and potential exclusion of vulnerable groups or local communities.</w:t>
            </w:r>
          </w:p>
        </w:tc>
        <w:tc>
          <w:tcPr>
            <w:tcW w:w="2160" w:type="dxa"/>
            <w:hideMark/>
          </w:tcPr>
          <w:p w14:paraId="31F2AECB"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Ensure broad stakeholder consultations, including women, vulnerable groups, and local forest users; apply inclusive communication strategies; document feedback integration.</w:t>
            </w:r>
          </w:p>
        </w:tc>
      </w:tr>
      <w:tr w:rsidR="00617369" w:rsidRPr="00D719AB" w14:paraId="33B56D79" w14:textId="77777777">
        <w:tc>
          <w:tcPr>
            <w:cnfStyle w:val="001000000000" w:firstRow="0" w:lastRow="0" w:firstColumn="1" w:lastColumn="0" w:oddVBand="0" w:evenVBand="0" w:oddHBand="0" w:evenHBand="0" w:firstRowFirstColumn="0" w:firstRowLastColumn="0" w:lastRowFirstColumn="0" w:lastRowLastColumn="0"/>
            <w:tcW w:w="2160" w:type="dxa"/>
            <w:hideMark/>
          </w:tcPr>
          <w:p w14:paraId="16CA0151"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1.2 Modernizing Forest Resources Measurement and Traceability</w:t>
            </w:r>
          </w:p>
        </w:tc>
        <w:tc>
          <w:tcPr>
            <w:tcW w:w="2160" w:type="dxa"/>
            <w:hideMark/>
          </w:tcPr>
          <w:p w14:paraId="5EA14DE6"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Development and deployment of FMIS, NFI, MRV, and ETTS systems</w:t>
            </w:r>
          </w:p>
        </w:tc>
        <w:tc>
          <w:tcPr>
            <w:tcW w:w="2160" w:type="dxa"/>
            <w:hideMark/>
          </w:tcPr>
          <w:p w14:paraId="6D3669B6"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Potential exclusion of local users or field workers from capacity-building processes; digital literacy gaps among forest staff.</w:t>
            </w:r>
          </w:p>
        </w:tc>
        <w:tc>
          <w:tcPr>
            <w:tcW w:w="2160" w:type="dxa"/>
            <w:hideMark/>
          </w:tcPr>
          <w:p w14:paraId="5B82604E"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Provide training and outreach tailored to different user groups; ensure equitable access to new systems; apply transparent communication of data use and privacy protection.</w:t>
            </w:r>
          </w:p>
        </w:tc>
      </w:tr>
      <w:tr w:rsidR="00617369" w:rsidRPr="00D719AB" w14:paraId="7F71CC8B"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60" w:type="dxa"/>
            <w:hideMark/>
          </w:tcPr>
          <w:p w14:paraId="52358C54" w14:textId="77777777" w:rsidR="00617369" w:rsidRPr="00D719AB" w:rsidRDefault="00617369">
            <w:pPr>
              <w:jc w:val="both"/>
              <w:rPr>
                <w:rFonts w:ascii="Calibri" w:hAnsi="Calibri" w:cs="Calibri"/>
                <w:sz w:val="22"/>
                <w:szCs w:val="22"/>
              </w:rPr>
            </w:pPr>
            <w:r w:rsidRPr="00D719AB">
              <w:rPr>
                <w:rFonts w:ascii="Calibri" w:hAnsi="Calibri" w:cs="Calibri"/>
                <w:sz w:val="22"/>
                <w:szCs w:val="22"/>
              </w:rPr>
              <w:lastRenderedPageBreak/>
              <w:t>1.3 Supporting the Operationalization of the SOE</w:t>
            </w:r>
          </w:p>
        </w:tc>
        <w:tc>
          <w:tcPr>
            <w:tcW w:w="2160" w:type="dxa"/>
            <w:hideMark/>
          </w:tcPr>
          <w:p w14:paraId="6B555665"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Preparation of business plan and establishment of operations</w:t>
            </w:r>
          </w:p>
        </w:tc>
        <w:tc>
          <w:tcPr>
            <w:tcW w:w="2160" w:type="dxa"/>
            <w:hideMark/>
          </w:tcPr>
          <w:p w14:paraId="43E03F67"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Workforce restructuring may affect employment security; uncertainty over new roles and responsibilities within the forestry sector.</w:t>
            </w:r>
          </w:p>
        </w:tc>
        <w:tc>
          <w:tcPr>
            <w:tcW w:w="2160" w:type="dxa"/>
            <w:hideMark/>
          </w:tcPr>
          <w:p w14:paraId="0CED1CAD"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Develop and implement a Labor Management Procedure (LMP); ensure fair employment practices; establish a grievance redress mechanism for workers.</w:t>
            </w:r>
          </w:p>
        </w:tc>
      </w:tr>
      <w:tr w:rsidR="00617369" w:rsidRPr="00D719AB" w14:paraId="3BAC2AC4" w14:textId="77777777">
        <w:tc>
          <w:tcPr>
            <w:cnfStyle w:val="001000000000" w:firstRow="0" w:lastRow="0" w:firstColumn="1" w:lastColumn="0" w:oddVBand="0" w:evenVBand="0" w:oddHBand="0" w:evenHBand="0" w:firstRowFirstColumn="0" w:firstRowLastColumn="0" w:lastRowFirstColumn="0" w:lastRowLastColumn="0"/>
            <w:tcW w:w="2160" w:type="dxa"/>
            <w:hideMark/>
          </w:tcPr>
          <w:p w14:paraId="4BC0FD70"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2.1 Advancing Adoption of SFM Practices</w:t>
            </w:r>
          </w:p>
        </w:tc>
        <w:tc>
          <w:tcPr>
            <w:tcW w:w="2160" w:type="dxa"/>
            <w:hideMark/>
          </w:tcPr>
          <w:p w14:paraId="45C77ECA"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Implementation of sustainable forest management measures</w:t>
            </w:r>
          </w:p>
        </w:tc>
        <w:tc>
          <w:tcPr>
            <w:tcW w:w="2160" w:type="dxa"/>
            <w:hideMark/>
          </w:tcPr>
          <w:p w14:paraId="1157E1B4" w14:textId="53EB678C"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 xml:space="preserve">Temporary restrictions on forest resource access may affect local </w:t>
            </w:r>
            <w:proofErr w:type="gramStart"/>
            <w:r w:rsidRPr="00D719AB">
              <w:rPr>
                <w:rFonts w:ascii="Calibri" w:hAnsi="Calibri" w:cs="Calibri"/>
                <w:sz w:val="22"/>
                <w:szCs w:val="22"/>
              </w:rPr>
              <w:t>livelihoods;</w:t>
            </w:r>
            <w:proofErr w:type="gramEnd"/>
            <w:r w:rsidRPr="00D719AB">
              <w:rPr>
                <w:rFonts w:ascii="Calibri" w:hAnsi="Calibri" w:cs="Calibri"/>
                <w:sz w:val="22"/>
                <w:szCs w:val="22"/>
              </w:rPr>
              <w:t xml:space="preserve"> potential inequitable participation in community forestry activities. Potential conflict from displacement of communities.  </w:t>
            </w:r>
            <w:r w:rsidR="007614DC" w:rsidRPr="00671A33">
              <w:rPr>
                <w:rFonts w:ascii="Calibri" w:hAnsi="Calibri" w:cs="Calibri"/>
              </w:rPr>
              <w:t>Additional risks may arise from a limited labor influx of external workers involved in SFM operations, which may elevate exposure of local communities—particularly women and vulnerable groups—to SEA/SH risks.</w:t>
            </w:r>
          </w:p>
        </w:tc>
        <w:tc>
          <w:tcPr>
            <w:tcW w:w="2160" w:type="dxa"/>
            <w:hideMark/>
          </w:tcPr>
          <w:p w14:paraId="737A7374" w14:textId="44C498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 xml:space="preserve">Conduct social screening for each site; apply participatory forest management planning; provide compensation or livelihood restoration measures where access is restricted. Support for strengthening forestry regulations and communities. </w:t>
            </w:r>
            <w:r w:rsidR="007614DC" w:rsidRPr="00D719AB">
              <w:rPr>
                <w:rFonts w:ascii="Calibri" w:hAnsi="Calibri" w:cs="Calibri"/>
                <w:sz w:val="22"/>
                <w:szCs w:val="22"/>
              </w:rPr>
              <w:t>i</w:t>
            </w:r>
            <w:r w:rsidR="007614DC" w:rsidRPr="00671A33">
              <w:rPr>
                <w:rFonts w:ascii="Calibri" w:hAnsi="Calibri" w:cs="Calibri"/>
              </w:rPr>
              <w:t>mplement worker Codes of Conduct with explicit SEA/SH provisions; provide SEA/SH training for all workers; supervise worker–community interactions; and ensure availability of a confidential, survivor-centered SEA/SH reporting channel under the Project GRM.</w:t>
            </w:r>
          </w:p>
        </w:tc>
      </w:tr>
      <w:tr w:rsidR="00617369" w:rsidRPr="00D719AB" w14:paraId="2C250F79"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60" w:type="dxa"/>
            <w:hideMark/>
          </w:tcPr>
          <w:p w14:paraId="56F18455"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2.2 Promoting Forest Fire Resilience</w:t>
            </w:r>
          </w:p>
        </w:tc>
        <w:tc>
          <w:tcPr>
            <w:tcW w:w="2160" w:type="dxa"/>
            <w:hideMark/>
          </w:tcPr>
          <w:p w14:paraId="0A6E96A3"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Construction of firebreaks, installation of fire detection systems, post-fire restoration</w:t>
            </w:r>
          </w:p>
        </w:tc>
        <w:tc>
          <w:tcPr>
            <w:tcW w:w="2160" w:type="dxa"/>
            <w:hideMark/>
          </w:tcPr>
          <w:p w14:paraId="4F9591F4"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 xml:space="preserve">Health and safety risks for workers and volunteers involved in firefighting and forest restoration; risk of exclusion of local communities from </w:t>
            </w:r>
            <w:r w:rsidRPr="00D719AB">
              <w:rPr>
                <w:rFonts w:ascii="Calibri" w:hAnsi="Calibri" w:cs="Calibri"/>
                <w:sz w:val="22"/>
                <w:szCs w:val="22"/>
              </w:rPr>
              <w:lastRenderedPageBreak/>
              <w:t>preparedness programs. Forest fire protection measures may interfere with traditional land management practices for which fire is used.</w:t>
            </w:r>
          </w:p>
          <w:p w14:paraId="6071EB9B" w14:textId="77777777" w:rsidR="007614DC"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Clearing of vegetation and creating buffer zones may impact ecosystems</w:t>
            </w:r>
            <w:r w:rsidR="007614DC" w:rsidRPr="00D719AB">
              <w:rPr>
                <w:rFonts w:ascii="Calibri" w:hAnsi="Calibri" w:cs="Calibri"/>
                <w:sz w:val="22"/>
                <w:szCs w:val="22"/>
              </w:rPr>
              <w:t xml:space="preserve">. </w:t>
            </w:r>
          </w:p>
          <w:p w14:paraId="380D13F5" w14:textId="67EF3FDD" w:rsidR="00617369" w:rsidRPr="00D719AB" w:rsidRDefault="007614DC">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Labor influx associated with fire protection and post-fire restoration works may increase SEA/SH risks within nearby communities, particularly in remote and sparsely populated areas.</w:t>
            </w:r>
          </w:p>
        </w:tc>
        <w:tc>
          <w:tcPr>
            <w:tcW w:w="2160" w:type="dxa"/>
            <w:hideMark/>
          </w:tcPr>
          <w:p w14:paraId="68C3816E"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lastRenderedPageBreak/>
              <w:t xml:space="preserve">Implement occupational health and safety (OHS) measures; ensure community awareness and training; include </w:t>
            </w:r>
            <w:r w:rsidRPr="00D719AB">
              <w:rPr>
                <w:rFonts w:ascii="Calibri" w:hAnsi="Calibri" w:cs="Calibri"/>
                <w:sz w:val="22"/>
                <w:szCs w:val="22"/>
              </w:rPr>
              <w:lastRenderedPageBreak/>
              <w:t xml:space="preserve">women and youth in resilience and restoration programs. </w:t>
            </w:r>
            <w:r w:rsidRPr="00D719AB">
              <w:rPr>
                <w:rFonts w:ascii="Calibri" w:eastAsiaTheme="minorEastAsia" w:hAnsi="Calibri" w:cs="Calibri"/>
                <w:sz w:val="22"/>
                <w:szCs w:val="22"/>
              </w:rPr>
              <w:t>Green firebreaks with low-cost and low-maintenance plants can reduce the ecological impacts of traditional firebreaks</w:t>
            </w:r>
          </w:p>
          <w:p w14:paraId="1C8C6FD6"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eastAsiaTheme="minorEastAsia" w:hAnsi="Calibri" w:cs="Calibri"/>
                <w:sz w:val="22"/>
                <w:szCs w:val="22"/>
              </w:rPr>
            </w:pPr>
            <w:r w:rsidRPr="00D719AB">
              <w:rPr>
                <w:rFonts w:ascii="Calibri" w:eastAsiaTheme="minorEastAsia" w:hAnsi="Calibri" w:cs="Calibri"/>
                <w:sz w:val="22"/>
                <w:szCs w:val="22"/>
              </w:rPr>
              <w:t xml:space="preserve">Implement sustainable </w:t>
            </w:r>
            <w:proofErr w:type="gramStart"/>
            <w:r w:rsidRPr="00D719AB">
              <w:rPr>
                <w:rFonts w:ascii="Calibri" w:eastAsiaTheme="minorEastAsia" w:hAnsi="Calibri" w:cs="Calibri"/>
                <w:sz w:val="22"/>
                <w:szCs w:val="22"/>
              </w:rPr>
              <w:t>silviculture ,biodiversity</w:t>
            </w:r>
            <w:proofErr w:type="gramEnd"/>
            <w:r w:rsidRPr="00D719AB">
              <w:rPr>
                <w:rFonts w:ascii="Calibri" w:eastAsiaTheme="minorEastAsia" w:hAnsi="Calibri" w:cs="Calibri"/>
                <w:sz w:val="22"/>
                <w:szCs w:val="22"/>
              </w:rPr>
              <w:t xml:space="preserve"> management plans</w:t>
            </w:r>
            <w:r w:rsidR="007614DC" w:rsidRPr="00D719AB">
              <w:rPr>
                <w:rFonts w:ascii="Calibri" w:eastAsiaTheme="minorEastAsia" w:hAnsi="Calibri" w:cs="Calibri"/>
                <w:sz w:val="22"/>
                <w:szCs w:val="22"/>
              </w:rPr>
              <w:t>.</w:t>
            </w:r>
          </w:p>
          <w:p w14:paraId="2F495A97" w14:textId="62FB432E" w:rsidR="007614DC" w:rsidRPr="00D719AB" w:rsidRDefault="007614DC">
            <w:pPr>
              <w:jc w:val="both"/>
              <w:cnfStyle w:val="000000100000" w:firstRow="0" w:lastRow="0" w:firstColumn="0" w:lastColumn="0" w:oddVBand="0" w:evenVBand="0" w:oddHBand="1" w:evenHBand="0" w:firstRowFirstColumn="0" w:firstRowLastColumn="0" w:lastRowFirstColumn="0" w:lastRowLastColumn="0"/>
              <w:rPr>
                <w:rFonts w:ascii="Calibri" w:eastAsiaTheme="minorEastAsia" w:hAnsi="Calibri" w:cs="Calibri"/>
                <w:sz w:val="22"/>
                <w:szCs w:val="22"/>
              </w:rPr>
            </w:pPr>
            <w:r w:rsidRPr="00D719AB">
              <w:rPr>
                <w:rFonts w:ascii="Calibri" w:eastAsiaTheme="minorEastAsia" w:hAnsi="Calibri" w:cs="Calibri"/>
                <w:sz w:val="22"/>
                <w:szCs w:val="22"/>
              </w:rPr>
              <w:t>Require all workers engaged in fire-related activities to sign Codes of Conduct covering SEA/SH; conduct SEA/SH awareness training; enforce rules on worker conduct and interactions with communities; and ensure confidential SEA/SH-sensitive grievance reporting mechanisms.</w:t>
            </w:r>
          </w:p>
        </w:tc>
      </w:tr>
      <w:tr w:rsidR="00617369" w:rsidRPr="00D719AB" w14:paraId="4FCB2048" w14:textId="77777777">
        <w:tc>
          <w:tcPr>
            <w:cnfStyle w:val="001000000000" w:firstRow="0" w:lastRow="0" w:firstColumn="1" w:lastColumn="0" w:oddVBand="0" w:evenVBand="0" w:oddHBand="0" w:evenHBand="0" w:firstRowFirstColumn="0" w:firstRowLastColumn="0" w:lastRowFirstColumn="0" w:lastRowLastColumn="0"/>
            <w:tcW w:w="2160" w:type="dxa"/>
            <w:hideMark/>
          </w:tcPr>
          <w:p w14:paraId="24CF6CC6" w14:textId="77777777" w:rsidR="00617369" w:rsidRPr="00D719AB" w:rsidRDefault="00617369">
            <w:pPr>
              <w:jc w:val="both"/>
              <w:rPr>
                <w:rFonts w:ascii="Calibri" w:hAnsi="Calibri" w:cs="Calibri"/>
                <w:sz w:val="22"/>
                <w:szCs w:val="22"/>
              </w:rPr>
            </w:pPr>
            <w:r w:rsidRPr="00D719AB">
              <w:rPr>
                <w:rFonts w:ascii="Calibri" w:hAnsi="Calibri" w:cs="Calibri"/>
                <w:sz w:val="22"/>
                <w:szCs w:val="22"/>
              </w:rPr>
              <w:lastRenderedPageBreak/>
              <w:t>3.1 Establishing Wood Industry Upgrading Program</w:t>
            </w:r>
          </w:p>
        </w:tc>
        <w:tc>
          <w:tcPr>
            <w:tcW w:w="2160" w:type="dxa"/>
            <w:hideMark/>
          </w:tcPr>
          <w:p w14:paraId="448CBD46"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Grant and TA support for modernization of production facilities</w:t>
            </w:r>
          </w:p>
        </w:tc>
        <w:tc>
          <w:tcPr>
            <w:tcW w:w="2160" w:type="dxa"/>
            <w:hideMark/>
          </w:tcPr>
          <w:p w14:paraId="6645FBFF"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Unequal access to grants and TA for small or informal enterprises; potential labor and OHS risks in SMEs.</w:t>
            </w:r>
          </w:p>
        </w:tc>
        <w:tc>
          <w:tcPr>
            <w:tcW w:w="2160" w:type="dxa"/>
            <w:hideMark/>
          </w:tcPr>
          <w:p w14:paraId="25E1501D"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Develop transparent grant selection criteria; provide targeted outreach to small enterprises; enforce OHS and labor compliance as grant eligibility conditions.</w:t>
            </w:r>
          </w:p>
        </w:tc>
      </w:tr>
      <w:tr w:rsidR="00617369" w:rsidRPr="00D719AB" w14:paraId="44DF673C"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60" w:type="dxa"/>
            <w:hideMark/>
          </w:tcPr>
          <w:p w14:paraId="3EA24964"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3.2 Establishing Wood Industry Center of Excellence (WICE)</w:t>
            </w:r>
          </w:p>
        </w:tc>
        <w:tc>
          <w:tcPr>
            <w:tcW w:w="2160" w:type="dxa"/>
            <w:hideMark/>
          </w:tcPr>
          <w:p w14:paraId="72E655FF"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Construction and operation of the Center</w:t>
            </w:r>
          </w:p>
        </w:tc>
        <w:tc>
          <w:tcPr>
            <w:tcW w:w="2160" w:type="dxa"/>
            <w:hideMark/>
          </w:tcPr>
          <w:p w14:paraId="097DFB38"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Temporary disruption to nearby communities from construction noise or traffic; risk of unequal access to training opportunities.</w:t>
            </w:r>
          </w:p>
          <w:p w14:paraId="411B5641" w14:textId="3F38C1F4"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Gender and vulnerable group exclusion</w:t>
            </w:r>
            <w:r w:rsidR="007614DC" w:rsidRPr="00D719AB">
              <w:rPr>
                <w:rFonts w:ascii="Calibri" w:hAnsi="Calibri" w:cs="Calibri"/>
                <w:sz w:val="22"/>
                <w:szCs w:val="22"/>
              </w:rPr>
              <w:t xml:space="preserve">. </w:t>
            </w:r>
            <w:r w:rsidRPr="00D719AB">
              <w:rPr>
                <w:rFonts w:ascii="Calibri" w:hAnsi="Calibri" w:cs="Calibri"/>
                <w:sz w:val="22"/>
                <w:szCs w:val="22"/>
              </w:rPr>
              <w:t xml:space="preserve"> </w:t>
            </w:r>
            <w:r w:rsidR="007614DC" w:rsidRPr="00D719AB">
              <w:rPr>
                <w:rFonts w:ascii="Calibri" w:hAnsi="Calibri" w:cs="Calibri"/>
                <w:sz w:val="22"/>
                <w:szCs w:val="22"/>
              </w:rPr>
              <w:lastRenderedPageBreak/>
              <w:t>Construction-related labor influx may introduce SEA/SH risks for nearby communities, particularly women and youth.</w:t>
            </w:r>
          </w:p>
        </w:tc>
        <w:tc>
          <w:tcPr>
            <w:tcW w:w="2160" w:type="dxa"/>
            <w:hideMark/>
          </w:tcPr>
          <w:p w14:paraId="551A0C8C"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lastRenderedPageBreak/>
              <w:t>Apply community communication plan before and during construction; ensure inclusive access to training and research programs for women and youth.</w:t>
            </w:r>
          </w:p>
          <w:p w14:paraId="50C8DD52" w14:textId="5736F750" w:rsidR="007614DC" w:rsidRPr="00D719AB" w:rsidRDefault="007614DC">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671A33">
              <w:rPr>
                <w:rFonts w:ascii="Calibri" w:hAnsi="Calibri" w:cs="Calibri"/>
              </w:rPr>
              <w:lastRenderedPageBreak/>
              <w:t>Enforce contractor Codes of Conduct; deliver mandatory SEA/SH training for all construction workers; apply strict supervision and protocols for worker–community interactions; and establish a confidential and survivor-centered mechanism for SEA/SH complaints through the Project GRM</w:t>
            </w:r>
          </w:p>
        </w:tc>
      </w:tr>
      <w:tr w:rsidR="00617369" w:rsidRPr="00D719AB" w14:paraId="0DA4F0CC" w14:textId="77777777">
        <w:tc>
          <w:tcPr>
            <w:cnfStyle w:val="001000000000" w:firstRow="0" w:lastRow="0" w:firstColumn="1" w:lastColumn="0" w:oddVBand="0" w:evenVBand="0" w:oddHBand="0" w:evenHBand="0" w:firstRowFirstColumn="0" w:firstRowLastColumn="0" w:lastRowFirstColumn="0" w:lastRowLastColumn="0"/>
            <w:tcW w:w="2160" w:type="dxa"/>
            <w:hideMark/>
          </w:tcPr>
          <w:p w14:paraId="49883779" w14:textId="77777777" w:rsidR="00617369" w:rsidRPr="00D719AB" w:rsidRDefault="00617369">
            <w:pPr>
              <w:jc w:val="both"/>
              <w:rPr>
                <w:rFonts w:ascii="Calibri" w:hAnsi="Calibri" w:cs="Calibri"/>
                <w:sz w:val="22"/>
                <w:szCs w:val="22"/>
              </w:rPr>
            </w:pPr>
            <w:r w:rsidRPr="00D719AB">
              <w:rPr>
                <w:rFonts w:ascii="Calibri" w:hAnsi="Calibri" w:cs="Calibri"/>
                <w:sz w:val="22"/>
                <w:szCs w:val="22"/>
              </w:rPr>
              <w:lastRenderedPageBreak/>
              <w:t>3.3 Facilitating Access to Finance</w:t>
            </w:r>
          </w:p>
        </w:tc>
        <w:tc>
          <w:tcPr>
            <w:tcW w:w="2160" w:type="dxa"/>
            <w:hideMark/>
          </w:tcPr>
          <w:p w14:paraId="09C4EC29"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Implementation of financing schemes through DBM and PFIs</w:t>
            </w:r>
          </w:p>
        </w:tc>
        <w:tc>
          <w:tcPr>
            <w:tcW w:w="2160" w:type="dxa"/>
            <w:hideMark/>
          </w:tcPr>
          <w:p w14:paraId="62A49425"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Possible exclusion of smallholders or women-led businesses; limited understanding of environmental and social standards among borrowers.</w:t>
            </w:r>
          </w:p>
        </w:tc>
        <w:tc>
          <w:tcPr>
            <w:tcW w:w="2160" w:type="dxa"/>
            <w:hideMark/>
          </w:tcPr>
          <w:p w14:paraId="5ED43292"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Integrate social inclusion criteria into credit lines; provide capacity building for PFIs and borrowers on E&amp;S standards and grievance procedures.</w:t>
            </w:r>
          </w:p>
        </w:tc>
      </w:tr>
      <w:tr w:rsidR="00617369" w:rsidRPr="00D719AB" w14:paraId="408D834D"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60" w:type="dxa"/>
            <w:hideMark/>
          </w:tcPr>
          <w:p w14:paraId="0BB668DA"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4. Project Management, Monitoring, and Communication</w:t>
            </w:r>
          </w:p>
        </w:tc>
        <w:tc>
          <w:tcPr>
            <w:tcW w:w="2160" w:type="dxa"/>
            <w:hideMark/>
          </w:tcPr>
          <w:p w14:paraId="6FE12326"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Implementation of PIU functions, M&amp;E and reporting</w:t>
            </w:r>
          </w:p>
        </w:tc>
        <w:tc>
          <w:tcPr>
            <w:tcW w:w="2160" w:type="dxa"/>
            <w:hideMark/>
          </w:tcPr>
          <w:p w14:paraId="2B0E4C3C"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Risk of inadequate stakeholder communication or low transparency in decision-making; weak grievance handling.</w:t>
            </w:r>
          </w:p>
        </w:tc>
        <w:tc>
          <w:tcPr>
            <w:tcW w:w="2160" w:type="dxa"/>
            <w:hideMark/>
          </w:tcPr>
          <w:p w14:paraId="5E8F7522"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Ensure timely and accessible information sharing; maintain a functional GRM; monitor social performance through regular reporting and stakeholder feedback.</w:t>
            </w:r>
          </w:p>
        </w:tc>
      </w:tr>
    </w:tbl>
    <w:p w14:paraId="0FF2F4AC" w14:textId="77777777" w:rsidR="00617369" w:rsidRPr="00D719AB" w:rsidRDefault="00617369" w:rsidP="00617369">
      <w:pPr>
        <w:jc w:val="both"/>
        <w:rPr>
          <w:rFonts w:ascii="Calibri" w:hAnsi="Calibri" w:cs="Calibri"/>
        </w:rPr>
      </w:pPr>
    </w:p>
    <w:p w14:paraId="76A119D6" w14:textId="77777777" w:rsidR="00CA4000" w:rsidRPr="00D719AB" w:rsidRDefault="00CA4000" w:rsidP="00617369">
      <w:pPr>
        <w:jc w:val="both"/>
        <w:rPr>
          <w:rFonts w:ascii="Calibri" w:hAnsi="Calibri" w:cs="Calibri"/>
        </w:rPr>
      </w:pPr>
    </w:p>
    <w:p w14:paraId="1D691F28" w14:textId="77777777" w:rsidR="00CA4000" w:rsidRPr="00D719AB" w:rsidRDefault="00CA4000" w:rsidP="00617369">
      <w:pPr>
        <w:jc w:val="both"/>
        <w:rPr>
          <w:rFonts w:ascii="Calibri" w:hAnsi="Calibri" w:cs="Calibri"/>
        </w:rPr>
      </w:pPr>
    </w:p>
    <w:p w14:paraId="64DCF11C" w14:textId="77777777" w:rsidR="00CA4000" w:rsidRPr="00D719AB" w:rsidRDefault="00CA4000" w:rsidP="00CA4000">
      <w:pPr>
        <w:pStyle w:val="Caption"/>
        <w:keepNext/>
        <w:rPr>
          <w:rFonts w:ascii="Calibri" w:hAnsi="Calibri" w:cs="Calibri"/>
          <w:b/>
          <w:bCs/>
          <w:i w:val="0"/>
          <w:iCs w:val="0"/>
          <w:sz w:val="22"/>
          <w:szCs w:val="22"/>
        </w:rPr>
      </w:pPr>
      <w:bookmarkStart w:id="108" w:name="_Toc212411350"/>
      <w:r w:rsidRPr="00D719AB">
        <w:rPr>
          <w:rFonts w:ascii="Calibri" w:hAnsi="Calibri" w:cs="Calibri"/>
          <w:b/>
          <w:bCs/>
          <w:i w:val="0"/>
          <w:iCs w:val="0"/>
          <w:sz w:val="22"/>
          <w:szCs w:val="22"/>
        </w:rPr>
        <w:t xml:space="preserve">Table </w:t>
      </w:r>
      <w:r w:rsidRPr="00D719AB">
        <w:rPr>
          <w:rFonts w:ascii="Calibri" w:hAnsi="Calibri" w:cs="Calibri"/>
          <w:b/>
          <w:bCs/>
          <w:i w:val="0"/>
          <w:iCs w:val="0"/>
          <w:sz w:val="22"/>
          <w:szCs w:val="22"/>
        </w:rPr>
        <w:fldChar w:fldCharType="begin"/>
      </w:r>
      <w:r w:rsidRPr="00D719AB">
        <w:rPr>
          <w:rFonts w:ascii="Calibri" w:hAnsi="Calibri" w:cs="Calibri"/>
          <w:b/>
          <w:bCs/>
          <w:i w:val="0"/>
          <w:iCs w:val="0"/>
          <w:sz w:val="22"/>
          <w:szCs w:val="22"/>
        </w:rPr>
        <w:instrText xml:space="preserve"> SEQ Table \* ARABIC </w:instrText>
      </w:r>
      <w:r w:rsidRPr="00D719AB">
        <w:rPr>
          <w:rFonts w:ascii="Calibri" w:hAnsi="Calibri" w:cs="Calibri"/>
          <w:b/>
          <w:bCs/>
          <w:i w:val="0"/>
          <w:iCs w:val="0"/>
          <w:sz w:val="22"/>
          <w:szCs w:val="22"/>
        </w:rPr>
        <w:fldChar w:fldCharType="separate"/>
      </w:r>
      <w:r w:rsidR="00D92B3C" w:rsidRPr="00D719AB">
        <w:rPr>
          <w:rFonts w:ascii="Calibri" w:hAnsi="Calibri" w:cs="Calibri"/>
          <w:b/>
          <w:bCs/>
          <w:i w:val="0"/>
          <w:iCs w:val="0"/>
          <w:noProof/>
          <w:sz w:val="22"/>
          <w:szCs w:val="22"/>
        </w:rPr>
        <w:t>19</w:t>
      </w:r>
      <w:r w:rsidRPr="00D719AB">
        <w:rPr>
          <w:rFonts w:ascii="Calibri" w:hAnsi="Calibri" w:cs="Calibri"/>
          <w:b/>
          <w:bCs/>
          <w:i w:val="0"/>
          <w:iCs w:val="0"/>
          <w:sz w:val="22"/>
          <w:szCs w:val="22"/>
        </w:rPr>
        <w:fldChar w:fldCharType="end"/>
      </w:r>
      <w:r w:rsidRPr="00D719AB">
        <w:rPr>
          <w:rFonts w:ascii="Calibri" w:hAnsi="Calibri" w:cs="Calibri"/>
          <w:b/>
          <w:bCs/>
          <w:i w:val="0"/>
          <w:iCs w:val="0"/>
          <w:sz w:val="22"/>
          <w:szCs w:val="22"/>
        </w:rPr>
        <w:t>: Cross-Cutting E&amp;S Risk Management and Mitigation Tools</w:t>
      </w:r>
      <w:bookmarkEnd w:id="108"/>
    </w:p>
    <w:tbl>
      <w:tblPr>
        <w:tblStyle w:val="ListTable4-Accent41"/>
        <w:tblW w:w="0" w:type="auto"/>
        <w:tblInd w:w="10" w:type="dxa"/>
        <w:tblLook w:val="04A0" w:firstRow="1" w:lastRow="0" w:firstColumn="1" w:lastColumn="0" w:noHBand="0" w:noVBand="1"/>
      </w:tblPr>
      <w:tblGrid>
        <w:gridCol w:w="4320"/>
        <w:gridCol w:w="4320"/>
      </w:tblGrid>
      <w:tr w:rsidR="00617369" w:rsidRPr="00D719AB" w14:paraId="4B0D4A18"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20" w:type="dxa"/>
            <w:hideMark/>
          </w:tcPr>
          <w:p w14:paraId="0B1AA620"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Tool / Instrument</w:t>
            </w:r>
          </w:p>
        </w:tc>
        <w:tc>
          <w:tcPr>
            <w:tcW w:w="4320" w:type="dxa"/>
            <w:hideMark/>
          </w:tcPr>
          <w:p w14:paraId="1863E322" w14:textId="77777777" w:rsidR="00617369" w:rsidRPr="00D719AB" w:rsidRDefault="00617369">
            <w:pPr>
              <w:jc w:val="both"/>
              <w:cnfStyle w:val="100000000000" w:firstRow="1"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Application</w:t>
            </w:r>
          </w:p>
        </w:tc>
      </w:tr>
      <w:tr w:rsidR="00617369" w:rsidRPr="00D719AB" w14:paraId="6E4B8D68"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20" w:type="dxa"/>
            <w:hideMark/>
          </w:tcPr>
          <w:p w14:paraId="57E06424"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Environmental and Social Management Framework (ESMF)</w:t>
            </w:r>
          </w:p>
        </w:tc>
        <w:tc>
          <w:tcPr>
            <w:tcW w:w="4320" w:type="dxa"/>
            <w:hideMark/>
          </w:tcPr>
          <w:p w14:paraId="566EA8B8"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 xml:space="preserve">Provides overall guidance for identifying, screening, and managing environmental and social risks for all subprojects. Defines classification, mitigation, and compliance with </w:t>
            </w:r>
            <w:r w:rsidRPr="00D719AB">
              <w:rPr>
                <w:rFonts w:ascii="Calibri" w:hAnsi="Calibri" w:cs="Calibri"/>
                <w:sz w:val="22"/>
                <w:szCs w:val="22"/>
              </w:rPr>
              <w:lastRenderedPageBreak/>
              <w:t>the World Bank ESF and national law. Serves as a reference for preparing ESMPs, RPF, LMP, and SEP.</w:t>
            </w:r>
          </w:p>
        </w:tc>
      </w:tr>
      <w:tr w:rsidR="00617369" w:rsidRPr="00D719AB" w14:paraId="116B9DEF" w14:textId="77777777">
        <w:tc>
          <w:tcPr>
            <w:cnfStyle w:val="001000000000" w:firstRow="0" w:lastRow="0" w:firstColumn="1" w:lastColumn="0" w:oddVBand="0" w:evenVBand="0" w:oddHBand="0" w:evenHBand="0" w:firstRowFirstColumn="0" w:firstRowLastColumn="0" w:lastRowFirstColumn="0" w:lastRowLastColumn="0"/>
            <w:tcW w:w="4320" w:type="dxa"/>
            <w:hideMark/>
          </w:tcPr>
          <w:p w14:paraId="637CC491" w14:textId="77777777" w:rsidR="00617369" w:rsidRPr="00D719AB" w:rsidRDefault="00617369">
            <w:pPr>
              <w:jc w:val="both"/>
              <w:rPr>
                <w:rFonts w:ascii="Calibri" w:hAnsi="Calibri" w:cs="Calibri"/>
                <w:sz w:val="22"/>
                <w:szCs w:val="22"/>
              </w:rPr>
            </w:pPr>
            <w:r w:rsidRPr="00D719AB">
              <w:rPr>
                <w:rFonts w:ascii="Calibri" w:hAnsi="Calibri" w:cs="Calibri"/>
                <w:sz w:val="22"/>
                <w:szCs w:val="22"/>
              </w:rPr>
              <w:lastRenderedPageBreak/>
              <w:t>Environmental and Social Management Plans (ESMPs / ESMP Checklists)</w:t>
            </w:r>
          </w:p>
        </w:tc>
        <w:tc>
          <w:tcPr>
            <w:tcW w:w="4320" w:type="dxa"/>
            <w:hideMark/>
          </w:tcPr>
          <w:p w14:paraId="448DDD32"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Developed for site-specific works (e.g., forest roads, depots, nurseries). Include mitigation, monitoring, responsibilities, and cost estimates; checklists are used for low-risk activities.</w:t>
            </w:r>
          </w:p>
        </w:tc>
      </w:tr>
      <w:tr w:rsidR="00617369" w:rsidRPr="00D719AB" w14:paraId="7BAA504E"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20" w:type="dxa"/>
            <w:hideMark/>
          </w:tcPr>
          <w:p w14:paraId="68969A56"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Contractor Environmental and Social Management Plans (CESMPs)</w:t>
            </w:r>
          </w:p>
        </w:tc>
        <w:tc>
          <w:tcPr>
            <w:tcW w:w="4320" w:type="dxa"/>
            <w:hideMark/>
          </w:tcPr>
          <w:p w14:paraId="74ABBE24"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Prepared by contractors prior to mobilization, detailing implementation of ESMP measures (dust, noise, waste, worker safety). Must be approved by the PMT before works start.</w:t>
            </w:r>
          </w:p>
        </w:tc>
      </w:tr>
      <w:tr w:rsidR="00617369" w:rsidRPr="00D719AB" w14:paraId="7BA214C5" w14:textId="77777777">
        <w:tc>
          <w:tcPr>
            <w:cnfStyle w:val="001000000000" w:firstRow="0" w:lastRow="0" w:firstColumn="1" w:lastColumn="0" w:oddVBand="0" w:evenVBand="0" w:oddHBand="0" w:evenHBand="0" w:firstRowFirstColumn="0" w:firstRowLastColumn="0" w:lastRowFirstColumn="0" w:lastRowLastColumn="0"/>
            <w:tcW w:w="4320" w:type="dxa"/>
            <w:hideMark/>
          </w:tcPr>
          <w:p w14:paraId="4FD7A976"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Stakeholder Engagement Plan (SEP)</w:t>
            </w:r>
          </w:p>
        </w:tc>
        <w:tc>
          <w:tcPr>
            <w:tcW w:w="4320" w:type="dxa"/>
            <w:hideMark/>
          </w:tcPr>
          <w:p w14:paraId="1F8CE7B7"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Ensures inclusive, transparent stakeholder participation. Defines procedures for consultation, disclosure, feedback, and a functional, accessible Grievance Redress Mechanism (GRM).</w:t>
            </w:r>
          </w:p>
        </w:tc>
      </w:tr>
      <w:tr w:rsidR="00617369" w:rsidRPr="00D719AB" w14:paraId="0CE5C4D2"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20" w:type="dxa"/>
            <w:hideMark/>
          </w:tcPr>
          <w:p w14:paraId="1403B9BD"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Labor Management Procedures (LMP)</w:t>
            </w:r>
          </w:p>
        </w:tc>
        <w:tc>
          <w:tcPr>
            <w:tcW w:w="4320" w:type="dxa"/>
            <w:hideMark/>
          </w:tcPr>
          <w:p w14:paraId="6DF937FD"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Establish fair and safe labor practices under ESS2. Cover working conditions, non-discrimination, prevention of child and forced labor, OHS, and a worker GRM.</w:t>
            </w:r>
          </w:p>
        </w:tc>
      </w:tr>
      <w:tr w:rsidR="00617369" w:rsidRPr="00D719AB" w14:paraId="571555C6" w14:textId="77777777">
        <w:tc>
          <w:tcPr>
            <w:cnfStyle w:val="001000000000" w:firstRow="0" w:lastRow="0" w:firstColumn="1" w:lastColumn="0" w:oddVBand="0" w:evenVBand="0" w:oddHBand="0" w:evenHBand="0" w:firstRowFirstColumn="0" w:firstRowLastColumn="0" w:lastRowFirstColumn="0" w:lastRowLastColumn="0"/>
            <w:tcW w:w="4320" w:type="dxa"/>
            <w:hideMark/>
          </w:tcPr>
          <w:p w14:paraId="65BC72F2"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Resettlement Policy Framework (RPF)</w:t>
            </w:r>
          </w:p>
        </w:tc>
        <w:tc>
          <w:tcPr>
            <w:tcW w:w="4320" w:type="dxa"/>
            <w:hideMark/>
          </w:tcPr>
          <w:p w14:paraId="099292C5"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Applies when project activities involve minor land acquisition or temporary use of land. Provides principles and steps for site-specific Resettlement Action Plans (RAPs) to ensure compensation and livelihood restoration in line with ESS5.</w:t>
            </w:r>
          </w:p>
        </w:tc>
      </w:tr>
      <w:tr w:rsidR="00617369" w:rsidRPr="00D719AB" w14:paraId="248F7582"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20" w:type="dxa"/>
            <w:hideMark/>
          </w:tcPr>
          <w:p w14:paraId="68886E56"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Resettlement Action Plans (RAPs)</w:t>
            </w:r>
          </w:p>
        </w:tc>
        <w:tc>
          <w:tcPr>
            <w:tcW w:w="4320" w:type="dxa"/>
            <w:hideMark/>
          </w:tcPr>
          <w:p w14:paraId="54FDB82D"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 xml:space="preserve">Prepared where land acquisition or restrictions on land use are confirmed. Identify affected </w:t>
            </w:r>
            <w:proofErr w:type="gramStart"/>
            <w:r w:rsidRPr="00D719AB">
              <w:rPr>
                <w:rFonts w:ascii="Calibri" w:hAnsi="Calibri" w:cs="Calibri"/>
                <w:sz w:val="22"/>
                <w:szCs w:val="22"/>
              </w:rPr>
              <w:t>persons</w:t>
            </w:r>
            <w:proofErr w:type="gramEnd"/>
            <w:r w:rsidRPr="00D719AB">
              <w:rPr>
                <w:rFonts w:ascii="Calibri" w:hAnsi="Calibri" w:cs="Calibri"/>
                <w:sz w:val="22"/>
                <w:szCs w:val="22"/>
              </w:rPr>
              <w:t>, compensation measures, and grievance procedures in line with the RPF and ESS5.</w:t>
            </w:r>
          </w:p>
        </w:tc>
      </w:tr>
      <w:tr w:rsidR="00617369" w:rsidRPr="00D719AB" w14:paraId="3E5A2AEF" w14:textId="77777777">
        <w:tc>
          <w:tcPr>
            <w:cnfStyle w:val="001000000000" w:firstRow="0" w:lastRow="0" w:firstColumn="1" w:lastColumn="0" w:oddVBand="0" w:evenVBand="0" w:oddHBand="0" w:evenHBand="0" w:firstRowFirstColumn="0" w:firstRowLastColumn="0" w:lastRowFirstColumn="0" w:lastRowLastColumn="0"/>
            <w:tcW w:w="4320" w:type="dxa"/>
            <w:hideMark/>
          </w:tcPr>
          <w:p w14:paraId="2E9BC9EE"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Waste Management Plans (WMP)</w:t>
            </w:r>
          </w:p>
        </w:tc>
        <w:tc>
          <w:tcPr>
            <w:tcW w:w="4320" w:type="dxa"/>
            <w:hideMark/>
          </w:tcPr>
          <w:p w14:paraId="299E70CD"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Define handling, segregation, storage, transport, and disposal of hazardous and non-hazardous waste from construction and operation, particularly for nurseries, workshops, and maintenance facilities.</w:t>
            </w:r>
          </w:p>
        </w:tc>
      </w:tr>
      <w:tr w:rsidR="00617369" w:rsidRPr="00D719AB" w14:paraId="74AD47E6"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20" w:type="dxa"/>
            <w:hideMark/>
          </w:tcPr>
          <w:p w14:paraId="242DF116"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Occupational Health and Safety (OHS) / Health and Safety Management Plans</w:t>
            </w:r>
          </w:p>
        </w:tc>
        <w:tc>
          <w:tcPr>
            <w:tcW w:w="4320" w:type="dxa"/>
            <w:hideMark/>
          </w:tcPr>
          <w:p w14:paraId="11869FCD"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Specify health and safety procedures for workers and nearby communities. Include PPE requirements, emergency response, and incident reporting. Mandatory for all contractors and implementing agencies.</w:t>
            </w:r>
          </w:p>
        </w:tc>
      </w:tr>
      <w:tr w:rsidR="00617369" w:rsidRPr="00D719AB" w14:paraId="4ACD31BD" w14:textId="77777777">
        <w:tc>
          <w:tcPr>
            <w:cnfStyle w:val="001000000000" w:firstRow="0" w:lastRow="0" w:firstColumn="1" w:lastColumn="0" w:oddVBand="0" w:evenVBand="0" w:oddHBand="0" w:evenHBand="0" w:firstRowFirstColumn="0" w:firstRowLastColumn="0" w:lastRowFirstColumn="0" w:lastRowLastColumn="0"/>
            <w:tcW w:w="4320" w:type="dxa"/>
            <w:hideMark/>
          </w:tcPr>
          <w:p w14:paraId="36AC26E2"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Traffic Management Plans</w:t>
            </w:r>
          </w:p>
        </w:tc>
        <w:tc>
          <w:tcPr>
            <w:tcW w:w="4320" w:type="dxa"/>
            <w:hideMark/>
          </w:tcPr>
          <w:p w14:paraId="055C8E56"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Prepared for construction or forest operations involving machinery and vehicles. Ensure safety of workers and local communities through routing, signage, scheduling, and speed control.</w:t>
            </w:r>
          </w:p>
        </w:tc>
      </w:tr>
      <w:tr w:rsidR="00617369" w:rsidRPr="00D719AB" w14:paraId="6FBFD8C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20" w:type="dxa"/>
            <w:hideMark/>
          </w:tcPr>
          <w:p w14:paraId="3CF9F7DA" w14:textId="77777777" w:rsidR="00617369" w:rsidRPr="00D719AB" w:rsidRDefault="00617369">
            <w:pPr>
              <w:jc w:val="both"/>
              <w:rPr>
                <w:rFonts w:ascii="Calibri" w:hAnsi="Calibri" w:cs="Calibri"/>
                <w:sz w:val="22"/>
                <w:szCs w:val="22"/>
              </w:rPr>
            </w:pPr>
            <w:r w:rsidRPr="00D719AB">
              <w:rPr>
                <w:rFonts w:ascii="Calibri" w:hAnsi="Calibri" w:cs="Calibri"/>
                <w:sz w:val="22"/>
                <w:szCs w:val="22"/>
              </w:rPr>
              <w:lastRenderedPageBreak/>
              <w:t>Chance Finds Procedures</w:t>
            </w:r>
          </w:p>
        </w:tc>
        <w:tc>
          <w:tcPr>
            <w:tcW w:w="4320" w:type="dxa"/>
            <w:hideMark/>
          </w:tcPr>
          <w:p w14:paraId="5CA63804"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Define steps to be taken if cultural heritage or artifacts are discovered during excavation or construction. Include stop-work protocols, notification of authorities, and documentation procedures per ESS8.</w:t>
            </w:r>
          </w:p>
        </w:tc>
      </w:tr>
      <w:tr w:rsidR="00617369" w:rsidRPr="00D719AB" w14:paraId="403DF04E" w14:textId="77777777">
        <w:tc>
          <w:tcPr>
            <w:cnfStyle w:val="001000000000" w:firstRow="0" w:lastRow="0" w:firstColumn="1" w:lastColumn="0" w:oddVBand="0" w:evenVBand="0" w:oddHBand="0" w:evenHBand="0" w:firstRowFirstColumn="0" w:firstRowLastColumn="0" w:lastRowFirstColumn="0" w:lastRowLastColumn="0"/>
            <w:tcW w:w="4320" w:type="dxa"/>
            <w:hideMark/>
          </w:tcPr>
          <w:p w14:paraId="2DEC36A4"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Emergency Preparedness and Response Plans</w:t>
            </w:r>
          </w:p>
        </w:tc>
        <w:tc>
          <w:tcPr>
            <w:tcW w:w="4320" w:type="dxa"/>
            <w:hideMark/>
          </w:tcPr>
          <w:p w14:paraId="59F8FE3A"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 xml:space="preserve">Provide protocols for managing accidental events (fires, fuel spills, landslides) that may impact </w:t>
            </w:r>
            <w:proofErr w:type="gramStart"/>
            <w:r w:rsidRPr="00D719AB">
              <w:rPr>
                <w:rFonts w:ascii="Calibri" w:hAnsi="Calibri" w:cs="Calibri"/>
                <w:sz w:val="22"/>
                <w:szCs w:val="22"/>
              </w:rPr>
              <w:t>worker</w:t>
            </w:r>
            <w:proofErr w:type="gramEnd"/>
            <w:r w:rsidRPr="00D719AB">
              <w:rPr>
                <w:rFonts w:ascii="Calibri" w:hAnsi="Calibri" w:cs="Calibri"/>
                <w:sz w:val="22"/>
                <w:szCs w:val="22"/>
              </w:rPr>
              <w:t xml:space="preserve"> or community safety. Include coordination with local emergency services and training for response teams.</w:t>
            </w:r>
          </w:p>
        </w:tc>
      </w:tr>
      <w:tr w:rsidR="00617369" w:rsidRPr="00D719AB" w14:paraId="648A9D1C"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20" w:type="dxa"/>
            <w:hideMark/>
          </w:tcPr>
          <w:p w14:paraId="2338B622"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Biodiversity Management Plans (BMPs)</w:t>
            </w:r>
          </w:p>
        </w:tc>
        <w:tc>
          <w:tcPr>
            <w:tcW w:w="4320" w:type="dxa"/>
            <w:hideMark/>
          </w:tcPr>
          <w:p w14:paraId="51AFE901"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Prepared when screening identifies potential impacts on sensitive habitats, ecosystems, or species. Include mitigation, restoration, and monitoring actions consistent with ESS6 and national biodiversity strategies.</w:t>
            </w:r>
          </w:p>
        </w:tc>
      </w:tr>
      <w:tr w:rsidR="00617369" w:rsidRPr="00D719AB" w14:paraId="539D3FB7" w14:textId="77777777">
        <w:tc>
          <w:tcPr>
            <w:cnfStyle w:val="001000000000" w:firstRow="0" w:lastRow="0" w:firstColumn="1" w:lastColumn="0" w:oddVBand="0" w:evenVBand="0" w:oddHBand="0" w:evenHBand="0" w:firstRowFirstColumn="0" w:firstRowLastColumn="0" w:lastRowFirstColumn="0" w:lastRowLastColumn="0"/>
            <w:tcW w:w="4320" w:type="dxa"/>
            <w:hideMark/>
          </w:tcPr>
          <w:p w14:paraId="34BA1B88"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Environmental and Social Commitment Plan (ESCP)</w:t>
            </w:r>
          </w:p>
        </w:tc>
        <w:tc>
          <w:tcPr>
            <w:tcW w:w="4320" w:type="dxa"/>
            <w:hideMark/>
          </w:tcPr>
          <w:p w14:paraId="62BEFA82"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Binding agreement between the Government of Montenegro and the World Bank defining all environmental and social commitments, including preparation of instruments, staffing, reporting, and monitoring requirements throughout implementation.</w:t>
            </w:r>
          </w:p>
        </w:tc>
      </w:tr>
    </w:tbl>
    <w:p w14:paraId="52A23E4C" w14:textId="77777777" w:rsidR="00617369" w:rsidRPr="00D719AB" w:rsidRDefault="00617369" w:rsidP="00617369">
      <w:pPr>
        <w:jc w:val="both"/>
        <w:rPr>
          <w:rFonts w:ascii="Calibri" w:hAnsi="Calibri" w:cs="Calibri"/>
        </w:rPr>
      </w:pPr>
    </w:p>
    <w:p w14:paraId="353CDC40" w14:textId="77777777" w:rsidR="00617369" w:rsidRPr="00D719AB" w:rsidRDefault="00617369" w:rsidP="00B941B4">
      <w:pPr>
        <w:pStyle w:val="Heading3"/>
        <w:rPr>
          <w:rStyle w:val="Strong"/>
          <w:rFonts w:ascii="Calibri" w:eastAsia="Times New Roman" w:hAnsi="Calibri" w:cs="Calibri"/>
          <w:b w:val="0"/>
          <w:bCs w:val="0"/>
          <w:sz w:val="22"/>
          <w:szCs w:val="22"/>
        </w:rPr>
      </w:pPr>
      <w:bookmarkStart w:id="109" w:name="_Toc210898667"/>
      <w:bookmarkStart w:id="110" w:name="_Toc215836478"/>
      <w:r w:rsidRPr="00D719AB">
        <w:rPr>
          <w:rFonts w:ascii="Calibri" w:eastAsia="Times New Roman" w:hAnsi="Calibri" w:cs="Calibri"/>
          <w:b/>
          <w:bCs/>
          <w:color w:val="auto"/>
          <w:sz w:val="22"/>
          <w:szCs w:val="22"/>
        </w:rPr>
        <w:t xml:space="preserve">6.1.2. Overview of Environmental Risks and Mitigation Measures in </w:t>
      </w:r>
      <w:bookmarkEnd w:id="109"/>
      <w:r w:rsidRPr="00D719AB">
        <w:rPr>
          <w:rStyle w:val="Strong"/>
          <w:rFonts w:ascii="Calibri" w:hAnsi="Calibri" w:cs="Calibri"/>
          <w:b w:val="0"/>
          <w:bCs w:val="0"/>
          <w:sz w:val="22"/>
          <w:szCs w:val="22"/>
        </w:rPr>
        <w:t>Planning and design phase, Implementation phase and Operational phase</w:t>
      </w:r>
      <w:bookmarkEnd w:id="110"/>
    </w:p>
    <w:p w14:paraId="36B29816" w14:textId="77777777" w:rsidR="00F64C47" w:rsidRPr="00D719AB" w:rsidRDefault="00617369" w:rsidP="00B941B4">
      <w:pPr>
        <w:rPr>
          <w:rFonts w:ascii="Calibri" w:eastAsia="Times New Roman" w:hAnsi="Calibri" w:cs="Calibri"/>
          <w:bCs/>
          <w:iCs/>
        </w:rPr>
      </w:pPr>
      <w:bookmarkStart w:id="111" w:name="_Toc210898668"/>
      <w:r w:rsidRPr="00D719AB">
        <w:rPr>
          <w:rFonts w:ascii="Calibri" w:eastAsia="Times New Roman" w:hAnsi="Calibri" w:cs="Calibri"/>
          <w:bCs/>
        </w:rPr>
        <w:t>The Montenegro Forests for Shared Prosperity Project (FSPP) aims to strengthen forest governance, enhance</w:t>
      </w:r>
      <w:r w:rsidRPr="00D719AB">
        <w:rPr>
          <w:rFonts w:ascii="Calibri" w:eastAsia="Times New Roman" w:hAnsi="Calibri" w:cs="Calibri"/>
        </w:rPr>
        <w:t xml:space="preserve"> forest management systems, improve fire prevention capacity, and support value-chain competitiveness, thereby contributing to the long-term sustainability and resilience of Montenegro’s forest landscapes. The Project is expected to bring significant environmental and climate </w:t>
      </w:r>
      <w:proofErr w:type="spellStart"/>
      <w:r w:rsidRPr="00D719AB">
        <w:rPr>
          <w:rFonts w:ascii="Calibri" w:eastAsia="Times New Roman" w:hAnsi="Calibri" w:cs="Calibri"/>
        </w:rPr>
        <w:t>co-benefits</w:t>
      </w:r>
      <w:proofErr w:type="spellEnd"/>
      <w:r w:rsidRPr="00D719AB">
        <w:rPr>
          <w:rFonts w:ascii="Calibri" w:eastAsia="Times New Roman" w:hAnsi="Calibri" w:cs="Calibri"/>
        </w:rPr>
        <w:t xml:space="preserve"> through improved forest resource management, ecosystem restoration, and institutional strengthening. However, certain environmental risks may arise during the planning, implementation, and operational phases of project-supported </w:t>
      </w:r>
      <w:r w:rsidR="00B941B4" w:rsidRPr="00D719AB">
        <w:rPr>
          <w:rFonts w:ascii="Calibri" w:eastAsia="Times New Roman" w:hAnsi="Calibri" w:cs="Calibri"/>
        </w:rPr>
        <w:t>activities. The</w:t>
      </w:r>
      <w:r w:rsidRPr="00D719AB">
        <w:rPr>
          <w:rFonts w:ascii="Calibri" w:eastAsia="Times New Roman" w:hAnsi="Calibri" w:cs="Calibri"/>
        </w:rPr>
        <w:t xml:space="preserve"> environmental risk of the Project is rated as </w:t>
      </w:r>
      <w:r w:rsidR="00640FE2" w:rsidRPr="00D719AB">
        <w:rPr>
          <w:rFonts w:ascii="Calibri" w:eastAsia="Times New Roman" w:hAnsi="Calibri" w:cs="Calibri"/>
        </w:rPr>
        <w:t>Moderate</w:t>
      </w:r>
      <w:r w:rsidRPr="00D719AB">
        <w:rPr>
          <w:rFonts w:ascii="Calibri" w:eastAsia="Times New Roman" w:hAnsi="Calibri" w:cs="Calibri"/>
        </w:rPr>
        <w:t xml:space="preserve"> primarily due to the dispersed nature of activities, the need for multi-agency coordination, and limited institutional capacity for environmental management at the local level. Nevertheless, all potential impacts are expected to be site-specific, temporary, and reversible, and can be mitigated through the application of standard environmental management practices.</w:t>
      </w:r>
      <w:r w:rsidRPr="00D719AB">
        <w:rPr>
          <w:rFonts w:ascii="Calibri" w:eastAsia="Times New Roman" w:hAnsi="Calibri" w:cs="Calibri"/>
        </w:rPr>
        <w:br/>
      </w:r>
      <w:r w:rsidRPr="00D719AB">
        <w:rPr>
          <w:rFonts w:ascii="Calibri" w:eastAsia="Times New Roman" w:hAnsi="Calibri" w:cs="Calibri"/>
        </w:rPr>
        <w:br/>
      </w:r>
      <w:r w:rsidRPr="00D719AB">
        <w:rPr>
          <w:rFonts w:ascii="Calibri" w:eastAsia="Times New Roman" w:hAnsi="Calibri" w:cs="Calibri"/>
          <w:bCs/>
          <w:iCs/>
        </w:rPr>
        <w:t>Typical risks and impacts across phases include:</w:t>
      </w:r>
    </w:p>
    <w:p w14:paraId="7ADA59A4" w14:textId="128FEE38" w:rsidR="00617369" w:rsidRPr="00D719AB" w:rsidRDefault="00617369" w:rsidP="00B941B4">
      <w:pPr>
        <w:rPr>
          <w:rFonts w:ascii="Calibri" w:eastAsia="Times New Roman" w:hAnsi="Calibri" w:cs="Calibri"/>
        </w:rPr>
      </w:pPr>
      <w:r w:rsidRPr="00D719AB">
        <w:rPr>
          <w:rFonts w:ascii="Calibri" w:eastAsia="Times New Roman" w:hAnsi="Calibri" w:cs="Calibri"/>
          <w:b/>
          <w:i/>
        </w:rPr>
        <w:br/>
      </w:r>
      <w:r w:rsidRPr="00D719AB">
        <w:rPr>
          <w:rFonts w:ascii="Calibri" w:eastAsia="Times New Roman" w:hAnsi="Calibri" w:cs="Calibri"/>
        </w:rPr>
        <w:t>Planning and design phase: insufficient integration of environmental considerations into technical designs; inadequate environmental screening or site selection in erosion-prone, fire-sensitive, or biodiversity-rich areas.</w:t>
      </w:r>
      <w:r w:rsidRPr="00D719AB">
        <w:rPr>
          <w:rFonts w:ascii="Calibri" w:eastAsia="Times New Roman" w:hAnsi="Calibri" w:cs="Calibri"/>
        </w:rPr>
        <w:br/>
        <w:t xml:space="preserve">Implementation phase: minor physical interventions such as rehabilitation or improvement of existing forest roads, depots, nurseries, or installation of fire detection systems and monitoring equipment may result in localized soil erosion or compaction, dust, noise, or emissions from machinery; improper waste </w:t>
      </w:r>
      <w:r w:rsidRPr="00D719AB">
        <w:rPr>
          <w:rFonts w:ascii="Calibri" w:eastAsia="Times New Roman" w:hAnsi="Calibri" w:cs="Calibri"/>
        </w:rPr>
        <w:lastRenderedPageBreak/>
        <w:t>or fuel management; or temporary disturbance of vegetation and habitats. No large-scale construction, land conversion, or irreversible impacts are expected.</w:t>
      </w:r>
      <w:r w:rsidRPr="00D719AB">
        <w:rPr>
          <w:rFonts w:ascii="Calibri" w:eastAsia="Times New Roman" w:hAnsi="Calibri" w:cs="Calibri"/>
        </w:rPr>
        <w:br/>
        <w:t>Operational phase: inadequate maintenance of rehabilitated infrastructure may cause drainage or sedimentation issues; poor waste management, including e-waste from monitoring systems, could lead to contamination; and increased human access might disturb local wildlife if not properly managed.</w:t>
      </w:r>
      <w:r w:rsidRPr="00D719AB">
        <w:rPr>
          <w:rFonts w:ascii="Calibri" w:eastAsia="Times New Roman" w:hAnsi="Calibri" w:cs="Calibri"/>
        </w:rPr>
        <w:br/>
      </w:r>
      <w:r w:rsidRPr="00D719AB">
        <w:rPr>
          <w:rFonts w:ascii="Calibri" w:eastAsia="Times New Roman" w:hAnsi="Calibri" w:cs="Calibri"/>
        </w:rPr>
        <w:br/>
        <w:t>These risks are managed through the Project’s Environmental and Social Management Framework (ESMF), which defines screening procedures, exclusion criteria, and requirements for site-specific Environmental and Social Management Plans (ESMPs) or simplified ESMP Checklists for lower-risk activities. Contractors will prepare Contractor ESMPs (CESMPs) prior to mobilization to operationalize mitigation measures such as erosion control, waste segregation, noise suppression, and spill prevention.</w:t>
      </w:r>
      <w:r w:rsidRPr="00D719AB">
        <w:rPr>
          <w:rFonts w:ascii="Calibri" w:eastAsia="Times New Roman" w:hAnsi="Calibri" w:cs="Calibri"/>
        </w:rPr>
        <w:br/>
      </w:r>
      <w:r w:rsidRPr="00D719AB">
        <w:rPr>
          <w:rFonts w:ascii="Calibri" w:eastAsia="Times New Roman" w:hAnsi="Calibri" w:cs="Calibri"/>
        </w:rPr>
        <w:br/>
        <w:t>Additional instruments—including Waste Management Plans, Biodiversity Management Plans, Traffic and Occupational Health and Safety (OHS) Plans, and Emergency Preparedness Plans—will be applied as needed. Environmental monitoring will focus on soil stability, water quality, habitat conditions, and emissions, ensuring that corrective actions are taken promptly when required.</w:t>
      </w:r>
      <w:r w:rsidRPr="00D719AB">
        <w:rPr>
          <w:rFonts w:ascii="Calibri" w:eastAsia="Times New Roman" w:hAnsi="Calibri" w:cs="Calibri"/>
        </w:rPr>
        <w:br/>
      </w:r>
      <w:r w:rsidRPr="00D719AB">
        <w:rPr>
          <w:rFonts w:ascii="Calibri" w:eastAsia="Times New Roman" w:hAnsi="Calibri" w:cs="Calibri"/>
        </w:rPr>
        <w:br/>
        <w:t>This framework ensures that all FSPP activities are implemented in compliance with Montenegro’s environmental legislation and the World Bank’s Environmental and Social Framework (ESF), particularly ESS1 (Assessment and Management of Environmental and Social Risks and Impacts), ESS3 (Resource Efficiency and Pollution Prevention), and ESS6 (Biodiversity Conservation and Sustainable Management of Living Natural Resources). This approach supports environmentally sound, climate-resilient, and socially responsible forest management practices across Montenegro.</w:t>
      </w:r>
    </w:p>
    <w:p w14:paraId="25ADD2FA" w14:textId="77777777" w:rsidR="00D567E8" w:rsidRPr="00D719AB" w:rsidRDefault="00D567E8" w:rsidP="00D567E8">
      <w:pPr>
        <w:pStyle w:val="Caption"/>
        <w:keepNext/>
        <w:rPr>
          <w:rFonts w:ascii="Calibri" w:hAnsi="Calibri" w:cs="Calibri"/>
          <w:b/>
          <w:bCs/>
          <w:i w:val="0"/>
          <w:iCs w:val="0"/>
          <w:sz w:val="22"/>
          <w:szCs w:val="22"/>
        </w:rPr>
      </w:pPr>
      <w:bookmarkStart w:id="112" w:name="_Toc212411351"/>
      <w:bookmarkEnd w:id="111"/>
      <w:r w:rsidRPr="00D719AB">
        <w:rPr>
          <w:rFonts w:ascii="Calibri" w:hAnsi="Calibri" w:cs="Calibri"/>
          <w:b/>
          <w:bCs/>
          <w:i w:val="0"/>
          <w:iCs w:val="0"/>
          <w:sz w:val="22"/>
          <w:szCs w:val="22"/>
        </w:rPr>
        <w:t xml:space="preserve">Table </w:t>
      </w:r>
      <w:r w:rsidRPr="00D719AB">
        <w:rPr>
          <w:rFonts w:ascii="Calibri" w:hAnsi="Calibri" w:cs="Calibri"/>
          <w:b/>
          <w:bCs/>
          <w:i w:val="0"/>
          <w:iCs w:val="0"/>
          <w:sz w:val="22"/>
          <w:szCs w:val="22"/>
        </w:rPr>
        <w:fldChar w:fldCharType="begin"/>
      </w:r>
      <w:r w:rsidRPr="00D719AB">
        <w:rPr>
          <w:rFonts w:ascii="Calibri" w:hAnsi="Calibri" w:cs="Calibri"/>
          <w:b/>
          <w:bCs/>
          <w:i w:val="0"/>
          <w:iCs w:val="0"/>
          <w:sz w:val="22"/>
          <w:szCs w:val="22"/>
        </w:rPr>
        <w:instrText xml:space="preserve"> SEQ Table \* ARABIC </w:instrText>
      </w:r>
      <w:r w:rsidRPr="00D719AB">
        <w:rPr>
          <w:rFonts w:ascii="Calibri" w:hAnsi="Calibri" w:cs="Calibri"/>
          <w:b/>
          <w:bCs/>
          <w:i w:val="0"/>
          <w:iCs w:val="0"/>
          <w:sz w:val="22"/>
          <w:szCs w:val="22"/>
        </w:rPr>
        <w:fldChar w:fldCharType="separate"/>
      </w:r>
      <w:r w:rsidR="00D92B3C" w:rsidRPr="00D719AB">
        <w:rPr>
          <w:rFonts w:ascii="Calibri" w:hAnsi="Calibri" w:cs="Calibri"/>
          <w:b/>
          <w:bCs/>
          <w:i w:val="0"/>
          <w:iCs w:val="0"/>
          <w:noProof/>
          <w:sz w:val="22"/>
          <w:szCs w:val="22"/>
        </w:rPr>
        <w:t>20</w:t>
      </w:r>
      <w:r w:rsidRPr="00D719AB">
        <w:rPr>
          <w:rFonts w:ascii="Calibri" w:hAnsi="Calibri" w:cs="Calibri"/>
          <w:b/>
          <w:bCs/>
          <w:i w:val="0"/>
          <w:iCs w:val="0"/>
          <w:sz w:val="22"/>
          <w:szCs w:val="22"/>
        </w:rPr>
        <w:fldChar w:fldCharType="end"/>
      </w:r>
      <w:r w:rsidR="0071720F" w:rsidRPr="00D719AB">
        <w:rPr>
          <w:rFonts w:ascii="Calibri" w:hAnsi="Calibri" w:cs="Calibri"/>
          <w:b/>
          <w:bCs/>
          <w:i w:val="0"/>
          <w:iCs w:val="0"/>
          <w:sz w:val="22"/>
          <w:szCs w:val="22"/>
        </w:rPr>
        <w:t xml:space="preserve"> </w:t>
      </w:r>
      <w:r w:rsidRPr="00D719AB">
        <w:rPr>
          <w:rFonts w:ascii="Calibri" w:hAnsi="Calibri" w:cs="Calibri"/>
          <w:b/>
          <w:bCs/>
          <w:i w:val="0"/>
          <w:iCs w:val="0"/>
          <w:sz w:val="22"/>
          <w:szCs w:val="22"/>
        </w:rPr>
        <w:t>Environmental Risks and Measures-Planning phase</w:t>
      </w:r>
      <w:bookmarkEnd w:id="112"/>
    </w:p>
    <w:tbl>
      <w:tblPr>
        <w:tblStyle w:val="ListTable4-Accent41"/>
        <w:tblW w:w="0" w:type="auto"/>
        <w:tblInd w:w="10" w:type="dxa"/>
        <w:tblLook w:val="04A0" w:firstRow="1" w:lastRow="0" w:firstColumn="1" w:lastColumn="0" w:noHBand="0" w:noVBand="1"/>
      </w:tblPr>
      <w:tblGrid>
        <w:gridCol w:w="4320"/>
        <w:gridCol w:w="4320"/>
      </w:tblGrid>
      <w:tr w:rsidR="00617369" w:rsidRPr="00D719AB" w14:paraId="6D87DC80"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20" w:type="dxa"/>
            <w:hideMark/>
          </w:tcPr>
          <w:p w14:paraId="188397F7" w14:textId="77777777" w:rsidR="00617369" w:rsidRPr="00D719AB" w:rsidRDefault="00617369">
            <w:pPr>
              <w:spacing w:after="200" w:line="276" w:lineRule="auto"/>
              <w:jc w:val="both"/>
              <w:rPr>
                <w:rFonts w:ascii="Calibri" w:eastAsia="MS Mincho" w:hAnsi="Calibri" w:cs="Calibri"/>
                <w:sz w:val="22"/>
                <w:szCs w:val="22"/>
              </w:rPr>
            </w:pPr>
            <w:r w:rsidRPr="00D719AB">
              <w:rPr>
                <w:rFonts w:ascii="Calibri" w:eastAsia="MS Mincho" w:hAnsi="Calibri" w:cs="Calibri"/>
                <w:sz w:val="22"/>
                <w:szCs w:val="22"/>
              </w:rPr>
              <w:t>E&amp;S Aspect</w:t>
            </w:r>
          </w:p>
        </w:tc>
        <w:tc>
          <w:tcPr>
            <w:tcW w:w="4320" w:type="dxa"/>
            <w:hideMark/>
          </w:tcPr>
          <w:p w14:paraId="0B699BBA" w14:textId="77777777" w:rsidR="00617369" w:rsidRPr="00D719AB" w:rsidRDefault="00617369">
            <w:pPr>
              <w:spacing w:after="200" w:line="276" w:lineRule="auto"/>
              <w:jc w:val="both"/>
              <w:cnfStyle w:val="100000000000" w:firstRow="1" w:lastRow="0" w:firstColumn="0" w:lastColumn="0" w:oddVBand="0" w:evenVBand="0" w:oddHBand="0" w:evenHBand="0" w:firstRowFirstColumn="0" w:firstRowLastColumn="0" w:lastRowFirstColumn="0" w:lastRowLastColumn="0"/>
              <w:rPr>
                <w:rFonts w:ascii="Calibri" w:eastAsia="MS Mincho" w:hAnsi="Calibri" w:cs="Calibri"/>
                <w:sz w:val="22"/>
                <w:szCs w:val="22"/>
              </w:rPr>
            </w:pPr>
            <w:r w:rsidRPr="00D719AB">
              <w:rPr>
                <w:rFonts w:ascii="Calibri" w:eastAsia="MS Mincho" w:hAnsi="Calibri" w:cs="Calibri"/>
                <w:sz w:val="22"/>
                <w:szCs w:val="22"/>
              </w:rPr>
              <w:t>Mitigation Measures</w:t>
            </w:r>
          </w:p>
        </w:tc>
      </w:tr>
      <w:tr w:rsidR="00617369" w:rsidRPr="00D719AB" w14:paraId="0E42D6D5"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20" w:type="dxa"/>
            <w:hideMark/>
          </w:tcPr>
          <w:p w14:paraId="1023019B" w14:textId="77777777" w:rsidR="00617369" w:rsidRPr="00D719AB" w:rsidRDefault="00617369">
            <w:pPr>
              <w:spacing w:after="200" w:line="276" w:lineRule="auto"/>
              <w:jc w:val="both"/>
              <w:rPr>
                <w:rFonts w:ascii="Calibri" w:eastAsia="MS Mincho" w:hAnsi="Calibri" w:cs="Calibri"/>
                <w:sz w:val="22"/>
                <w:szCs w:val="22"/>
              </w:rPr>
            </w:pPr>
            <w:r w:rsidRPr="00D719AB">
              <w:rPr>
                <w:rFonts w:ascii="Calibri" w:eastAsia="MS Mincho" w:hAnsi="Calibri" w:cs="Calibri"/>
                <w:sz w:val="22"/>
                <w:szCs w:val="22"/>
              </w:rPr>
              <w:t>Site selection and environmental screening</w:t>
            </w:r>
          </w:p>
        </w:tc>
        <w:tc>
          <w:tcPr>
            <w:tcW w:w="4320" w:type="dxa"/>
            <w:hideMark/>
          </w:tcPr>
          <w:p w14:paraId="2A014863" w14:textId="77777777" w:rsidR="00617369" w:rsidRPr="00D719AB" w:rsidRDefault="00617369">
            <w:pPr>
              <w:spacing w:after="200" w:line="276" w:lineRule="auto"/>
              <w:jc w:val="both"/>
              <w:cnfStyle w:val="000000100000" w:firstRow="0" w:lastRow="0" w:firstColumn="0" w:lastColumn="0" w:oddVBand="0" w:evenVBand="0" w:oddHBand="1" w:evenHBand="0" w:firstRowFirstColumn="0" w:firstRowLastColumn="0" w:lastRowFirstColumn="0" w:lastRowLastColumn="0"/>
              <w:rPr>
                <w:rFonts w:ascii="Calibri" w:eastAsia="MS Mincho" w:hAnsi="Calibri" w:cs="Calibri"/>
                <w:sz w:val="22"/>
                <w:szCs w:val="22"/>
              </w:rPr>
            </w:pPr>
            <w:r w:rsidRPr="00D719AB">
              <w:rPr>
                <w:rFonts w:ascii="Calibri" w:eastAsia="MS Mincho" w:hAnsi="Calibri" w:cs="Calibri"/>
                <w:sz w:val="22"/>
                <w:szCs w:val="22"/>
              </w:rPr>
              <w:t>Apply the screening procedure defined in the ESMF to identify environmental sensitivity (e.g., erosion-prone or biodiversity-rich areas). Exclude protected areas and high biodiversity value sites. Ensure alignment with national spatial planning instruments and environmental regulations.</w:t>
            </w:r>
          </w:p>
        </w:tc>
      </w:tr>
      <w:tr w:rsidR="00617369" w:rsidRPr="00D719AB" w14:paraId="31FE4FFD" w14:textId="77777777">
        <w:tc>
          <w:tcPr>
            <w:cnfStyle w:val="001000000000" w:firstRow="0" w:lastRow="0" w:firstColumn="1" w:lastColumn="0" w:oddVBand="0" w:evenVBand="0" w:oddHBand="0" w:evenHBand="0" w:firstRowFirstColumn="0" w:firstRowLastColumn="0" w:lastRowFirstColumn="0" w:lastRowLastColumn="0"/>
            <w:tcW w:w="4320" w:type="dxa"/>
            <w:hideMark/>
          </w:tcPr>
          <w:p w14:paraId="35386D31" w14:textId="77777777" w:rsidR="00617369" w:rsidRPr="00D719AB" w:rsidRDefault="00617369">
            <w:pPr>
              <w:spacing w:after="200" w:line="276" w:lineRule="auto"/>
              <w:jc w:val="both"/>
              <w:rPr>
                <w:rFonts w:ascii="Calibri" w:eastAsia="MS Mincho" w:hAnsi="Calibri" w:cs="Calibri"/>
                <w:sz w:val="22"/>
                <w:szCs w:val="22"/>
              </w:rPr>
            </w:pPr>
            <w:r w:rsidRPr="00D719AB">
              <w:rPr>
                <w:rFonts w:ascii="Calibri" w:eastAsia="MS Mincho" w:hAnsi="Calibri" w:cs="Calibri"/>
                <w:sz w:val="22"/>
                <w:szCs w:val="22"/>
              </w:rPr>
              <w:t>Integration of environmental considerations into design</w:t>
            </w:r>
          </w:p>
        </w:tc>
        <w:tc>
          <w:tcPr>
            <w:tcW w:w="4320" w:type="dxa"/>
            <w:hideMark/>
          </w:tcPr>
          <w:p w14:paraId="50C1B309" w14:textId="77777777" w:rsidR="00617369" w:rsidRPr="00D719AB" w:rsidRDefault="00617369">
            <w:pPr>
              <w:spacing w:after="200" w:line="276" w:lineRule="auto"/>
              <w:jc w:val="both"/>
              <w:cnfStyle w:val="000000000000" w:firstRow="0" w:lastRow="0" w:firstColumn="0" w:lastColumn="0" w:oddVBand="0" w:evenVBand="0" w:oddHBand="0" w:evenHBand="0" w:firstRowFirstColumn="0" w:firstRowLastColumn="0" w:lastRowFirstColumn="0" w:lastRowLastColumn="0"/>
              <w:rPr>
                <w:rFonts w:ascii="Calibri" w:eastAsia="MS Mincho" w:hAnsi="Calibri" w:cs="Calibri"/>
                <w:sz w:val="22"/>
                <w:szCs w:val="22"/>
              </w:rPr>
            </w:pPr>
            <w:r w:rsidRPr="00D719AB">
              <w:rPr>
                <w:rFonts w:ascii="Calibri" w:eastAsia="MS Mincho" w:hAnsi="Calibri" w:cs="Calibri"/>
                <w:sz w:val="22"/>
                <w:szCs w:val="22"/>
              </w:rPr>
              <w:t>Incorporate environmental mitigation and sustainability criteria into all technical designs and feasibility studies. Integrate erosion control, drainage management, and waste minimization measures in site planning. Ensure that design documents reflect applicable ESS1, ESS3, and ESS6 requirements.</w:t>
            </w:r>
          </w:p>
        </w:tc>
      </w:tr>
      <w:tr w:rsidR="00617369" w:rsidRPr="00D719AB" w14:paraId="65A9B95A"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20" w:type="dxa"/>
            <w:hideMark/>
          </w:tcPr>
          <w:p w14:paraId="044F7016" w14:textId="77777777" w:rsidR="00617369" w:rsidRPr="00D719AB" w:rsidRDefault="00617369">
            <w:pPr>
              <w:spacing w:after="200" w:line="276" w:lineRule="auto"/>
              <w:jc w:val="both"/>
              <w:rPr>
                <w:rFonts w:ascii="Calibri" w:eastAsia="MS Mincho" w:hAnsi="Calibri" w:cs="Calibri"/>
                <w:sz w:val="22"/>
                <w:szCs w:val="22"/>
              </w:rPr>
            </w:pPr>
            <w:r w:rsidRPr="00D719AB">
              <w:rPr>
                <w:rFonts w:ascii="Calibri" w:eastAsia="MS Mincho" w:hAnsi="Calibri" w:cs="Calibri"/>
                <w:sz w:val="22"/>
                <w:szCs w:val="22"/>
              </w:rPr>
              <w:lastRenderedPageBreak/>
              <w:t>Water and soil conservation</w:t>
            </w:r>
          </w:p>
        </w:tc>
        <w:tc>
          <w:tcPr>
            <w:tcW w:w="4320" w:type="dxa"/>
            <w:hideMark/>
          </w:tcPr>
          <w:p w14:paraId="768BA0EE" w14:textId="77777777" w:rsidR="00617369" w:rsidRPr="00D719AB" w:rsidRDefault="00617369">
            <w:pPr>
              <w:spacing w:after="200" w:line="276" w:lineRule="auto"/>
              <w:jc w:val="both"/>
              <w:cnfStyle w:val="000000100000" w:firstRow="0" w:lastRow="0" w:firstColumn="0" w:lastColumn="0" w:oddVBand="0" w:evenVBand="0" w:oddHBand="1" w:evenHBand="0" w:firstRowFirstColumn="0" w:firstRowLastColumn="0" w:lastRowFirstColumn="0" w:lastRowLastColumn="0"/>
              <w:rPr>
                <w:rFonts w:ascii="Calibri" w:eastAsia="MS Mincho" w:hAnsi="Calibri" w:cs="Calibri"/>
                <w:sz w:val="22"/>
                <w:szCs w:val="22"/>
              </w:rPr>
            </w:pPr>
            <w:r w:rsidRPr="00D719AB">
              <w:rPr>
                <w:rFonts w:ascii="Calibri" w:eastAsia="MS Mincho" w:hAnsi="Calibri" w:cs="Calibri"/>
                <w:sz w:val="22"/>
                <w:szCs w:val="22"/>
              </w:rPr>
              <w:t>Avoid locating project-supported activities on steep slopes or near water bodies without appropriate buffer zones. Design drainage systems to minimize erosion and sedimentation. Promote soil stabilization through native vegetation cover where appropriate.</w:t>
            </w:r>
          </w:p>
        </w:tc>
      </w:tr>
      <w:tr w:rsidR="00617369" w:rsidRPr="00D719AB" w14:paraId="0114A216" w14:textId="77777777">
        <w:tc>
          <w:tcPr>
            <w:cnfStyle w:val="001000000000" w:firstRow="0" w:lastRow="0" w:firstColumn="1" w:lastColumn="0" w:oddVBand="0" w:evenVBand="0" w:oddHBand="0" w:evenHBand="0" w:firstRowFirstColumn="0" w:firstRowLastColumn="0" w:lastRowFirstColumn="0" w:lastRowLastColumn="0"/>
            <w:tcW w:w="4320" w:type="dxa"/>
            <w:hideMark/>
          </w:tcPr>
          <w:p w14:paraId="3B38AB4E" w14:textId="77777777" w:rsidR="00617369" w:rsidRPr="00D719AB" w:rsidRDefault="00617369">
            <w:pPr>
              <w:spacing w:after="200" w:line="276" w:lineRule="auto"/>
              <w:jc w:val="both"/>
              <w:rPr>
                <w:rFonts w:ascii="Calibri" w:eastAsia="MS Mincho" w:hAnsi="Calibri" w:cs="Calibri"/>
                <w:sz w:val="22"/>
                <w:szCs w:val="22"/>
              </w:rPr>
            </w:pPr>
            <w:r w:rsidRPr="00D719AB">
              <w:rPr>
                <w:rFonts w:ascii="Calibri" w:eastAsia="MS Mincho" w:hAnsi="Calibri" w:cs="Calibri"/>
                <w:sz w:val="22"/>
                <w:szCs w:val="22"/>
              </w:rPr>
              <w:t>Biodiversity and habitat protection</w:t>
            </w:r>
          </w:p>
        </w:tc>
        <w:tc>
          <w:tcPr>
            <w:tcW w:w="4320" w:type="dxa"/>
            <w:hideMark/>
          </w:tcPr>
          <w:p w14:paraId="0810A19C" w14:textId="77777777" w:rsidR="00617369" w:rsidRPr="00D719AB" w:rsidRDefault="00617369">
            <w:pPr>
              <w:spacing w:after="200" w:line="276" w:lineRule="auto"/>
              <w:jc w:val="both"/>
              <w:cnfStyle w:val="000000000000" w:firstRow="0" w:lastRow="0" w:firstColumn="0" w:lastColumn="0" w:oddVBand="0" w:evenVBand="0" w:oddHBand="0" w:evenHBand="0" w:firstRowFirstColumn="0" w:firstRowLastColumn="0" w:lastRowFirstColumn="0" w:lastRowLastColumn="0"/>
              <w:rPr>
                <w:rFonts w:ascii="Calibri" w:eastAsia="MS Mincho" w:hAnsi="Calibri" w:cs="Calibri"/>
                <w:sz w:val="22"/>
                <w:szCs w:val="22"/>
              </w:rPr>
            </w:pPr>
            <w:r w:rsidRPr="00D719AB">
              <w:rPr>
                <w:rFonts w:ascii="Calibri" w:eastAsia="MS Mincho" w:hAnsi="Calibri" w:cs="Calibri"/>
                <w:sz w:val="22"/>
                <w:szCs w:val="22"/>
              </w:rPr>
              <w:t>Conduct baseline assessment of habitats and species before selecting sites. Avoid disturbance of critical habitats and migration corridors. Include provisions in design for vegetation protection, native species planting, and ecological connectivity maintenance.</w:t>
            </w:r>
          </w:p>
        </w:tc>
      </w:tr>
      <w:tr w:rsidR="00617369" w:rsidRPr="00D719AB" w14:paraId="40AA9AAB"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20" w:type="dxa"/>
            <w:hideMark/>
          </w:tcPr>
          <w:p w14:paraId="0F9AD341" w14:textId="77777777" w:rsidR="00617369" w:rsidRPr="00D719AB" w:rsidRDefault="00617369">
            <w:pPr>
              <w:spacing w:after="200" w:line="276" w:lineRule="auto"/>
              <w:jc w:val="both"/>
              <w:rPr>
                <w:rFonts w:ascii="Calibri" w:eastAsia="MS Mincho" w:hAnsi="Calibri" w:cs="Calibri"/>
                <w:sz w:val="22"/>
                <w:szCs w:val="22"/>
              </w:rPr>
            </w:pPr>
            <w:r w:rsidRPr="00D719AB">
              <w:rPr>
                <w:rFonts w:ascii="Calibri" w:eastAsia="MS Mincho" w:hAnsi="Calibri" w:cs="Calibri"/>
                <w:sz w:val="22"/>
                <w:szCs w:val="22"/>
              </w:rPr>
              <w:t>Resource efficiency and energy use</w:t>
            </w:r>
          </w:p>
        </w:tc>
        <w:tc>
          <w:tcPr>
            <w:tcW w:w="4320" w:type="dxa"/>
            <w:hideMark/>
          </w:tcPr>
          <w:p w14:paraId="41A70D00" w14:textId="77777777" w:rsidR="00617369" w:rsidRPr="00D719AB" w:rsidRDefault="00617369">
            <w:pPr>
              <w:spacing w:after="200" w:line="276" w:lineRule="auto"/>
              <w:jc w:val="both"/>
              <w:cnfStyle w:val="000000100000" w:firstRow="0" w:lastRow="0" w:firstColumn="0" w:lastColumn="0" w:oddVBand="0" w:evenVBand="0" w:oddHBand="1" w:evenHBand="0" w:firstRowFirstColumn="0" w:firstRowLastColumn="0" w:lastRowFirstColumn="0" w:lastRowLastColumn="0"/>
              <w:rPr>
                <w:rFonts w:ascii="Calibri" w:eastAsia="MS Mincho" w:hAnsi="Calibri" w:cs="Calibri"/>
                <w:sz w:val="22"/>
                <w:szCs w:val="22"/>
              </w:rPr>
            </w:pPr>
            <w:r w:rsidRPr="00D719AB">
              <w:rPr>
                <w:rFonts w:ascii="Calibri" w:eastAsia="MS Mincho" w:hAnsi="Calibri" w:cs="Calibri"/>
                <w:sz w:val="22"/>
                <w:szCs w:val="22"/>
              </w:rPr>
              <w:t>Integrate energy-efficient technologies and materials in equipment procurement and facility design. Promote the use of renewable energy sources (e.g., solar panels for monitoring systems). Ensure energy management considerations are reflected in the Technical Design Specifications.</w:t>
            </w:r>
          </w:p>
        </w:tc>
      </w:tr>
      <w:tr w:rsidR="00617369" w:rsidRPr="00D719AB" w14:paraId="58F29A1E" w14:textId="77777777">
        <w:tc>
          <w:tcPr>
            <w:cnfStyle w:val="001000000000" w:firstRow="0" w:lastRow="0" w:firstColumn="1" w:lastColumn="0" w:oddVBand="0" w:evenVBand="0" w:oddHBand="0" w:evenHBand="0" w:firstRowFirstColumn="0" w:firstRowLastColumn="0" w:lastRowFirstColumn="0" w:lastRowLastColumn="0"/>
            <w:tcW w:w="4320" w:type="dxa"/>
            <w:hideMark/>
          </w:tcPr>
          <w:p w14:paraId="6BFC7639" w14:textId="77777777" w:rsidR="00617369" w:rsidRPr="00D719AB" w:rsidRDefault="00617369">
            <w:pPr>
              <w:spacing w:after="200" w:line="276" w:lineRule="auto"/>
              <w:jc w:val="both"/>
              <w:rPr>
                <w:rFonts w:ascii="Calibri" w:eastAsia="MS Mincho" w:hAnsi="Calibri" w:cs="Calibri"/>
                <w:sz w:val="22"/>
                <w:szCs w:val="22"/>
              </w:rPr>
            </w:pPr>
            <w:r w:rsidRPr="00D719AB">
              <w:rPr>
                <w:rFonts w:ascii="Calibri" w:eastAsia="MS Mincho" w:hAnsi="Calibri" w:cs="Calibri"/>
                <w:sz w:val="22"/>
                <w:szCs w:val="22"/>
              </w:rPr>
              <w:t>Waste management and e-waste prevention</w:t>
            </w:r>
          </w:p>
        </w:tc>
        <w:tc>
          <w:tcPr>
            <w:tcW w:w="4320" w:type="dxa"/>
            <w:hideMark/>
          </w:tcPr>
          <w:p w14:paraId="4F505C52" w14:textId="77777777" w:rsidR="00617369" w:rsidRPr="00D719AB" w:rsidRDefault="00617369">
            <w:pPr>
              <w:spacing w:after="200" w:line="276" w:lineRule="auto"/>
              <w:jc w:val="both"/>
              <w:cnfStyle w:val="000000000000" w:firstRow="0" w:lastRow="0" w:firstColumn="0" w:lastColumn="0" w:oddVBand="0" w:evenVBand="0" w:oddHBand="0" w:evenHBand="0" w:firstRowFirstColumn="0" w:firstRowLastColumn="0" w:lastRowFirstColumn="0" w:lastRowLastColumn="0"/>
              <w:rPr>
                <w:rFonts w:ascii="Calibri" w:eastAsia="MS Mincho" w:hAnsi="Calibri" w:cs="Calibri"/>
                <w:sz w:val="22"/>
                <w:szCs w:val="22"/>
              </w:rPr>
            </w:pPr>
            <w:r w:rsidRPr="00D719AB">
              <w:rPr>
                <w:rFonts w:ascii="Calibri" w:eastAsia="MS Mincho" w:hAnsi="Calibri" w:cs="Calibri"/>
                <w:sz w:val="22"/>
                <w:szCs w:val="22"/>
              </w:rPr>
              <w:t>Design waste handling and storage areas in accordance with the Waste Management Law. Plan for proper collection, segregation, and disposal of non-hazardous and hazardous waste through licensed operators. Integrate provisions for the safe management of e-waste from IT and monitoring equipment.</w:t>
            </w:r>
          </w:p>
        </w:tc>
      </w:tr>
      <w:tr w:rsidR="00617369" w:rsidRPr="00D719AB" w14:paraId="4E8EAE35"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20" w:type="dxa"/>
            <w:hideMark/>
          </w:tcPr>
          <w:p w14:paraId="6E0F530D" w14:textId="77777777" w:rsidR="00617369" w:rsidRPr="00D719AB" w:rsidRDefault="00617369">
            <w:pPr>
              <w:spacing w:after="200" w:line="276" w:lineRule="auto"/>
              <w:jc w:val="both"/>
              <w:rPr>
                <w:rFonts w:ascii="Calibri" w:eastAsia="MS Mincho" w:hAnsi="Calibri" w:cs="Calibri"/>
                <w:sz w:val="22"/>
                <w:szCs w:val="22"/>
              </w:rPr>
            </w:pPr>
            <w:r w:rsidRPr="00D719AB">
              <w:rPr>
                <w:rFonts w:ascii="Calibri" w:eastAsia="MS Mincho" w:hAnsi="Calibri" w:cs="Calibri"/>
                <w:sz w:val="22"/>
                <w:szCs w:val="22"/>
              </w:rPr>
              <w:t>Occupational and community health and safety (OHS)</w:t>
            </w:r>
          </w:p>
        </w:tc>
        <w:tc>
          <w:tcPr>
            <w:tcW w:w="4320" w:type="dxa"/>
            <w:hideMark/>
          </w:tcPr>
          <w:p w14:paraId="5CF217FA" w14:textId="77777777" w:rsidR="00617369" w:rsidRPr="00D719AB" w:rsidRDefault="00617369">
            <w:pPr>
              <w:spacing w:after="200" w:line="276" w:lineRule="auto"/>
              <w:jc w:val="both"/>
              <w:cnfStyle w:val="000000100000" w:firstRow="0" w:lastRow="0" w:firstColumn="0" w:lastColumn="0" w:oddVBand="0" w:evenVBand="0" w:oddHBand="1" w:evenHBand="0" w:firstRowFirstColumn="0" w:firstRowLastColumn="0" w:lastRowFirstColumn="0" w:lastRowLastColumn="0"/>
              <w:rPr>
                <w:rFonts w:ascii="Calibri" w:eastAsia="MS Mincho" w:hAnsi="Calibri" w:cs="Calibri"/>
                <w:sz w:val="22"/>
                <w:szCs w:val="22"/>
              </w:rPr>
            </w:pPr>
            <w:r w:rsidRPr="00D719AB">
              <w:rPr>
                <w:rFonts w:ascii="Calibri" w:eastAsia="MS Mincho" w:hAnsi="Calibri" w:cs="Calibri"/>
                <w:sz w:val="22"/>
                <w:szCs w:val="22"/>
              </w:rPr>
              <w:t>Integrate occupational health and safety measures into the design of project activities. Ensure that designs account for safe access, emergency exits, and secure equipment layout. Plan awareness programs and safety procedures for field staff and contractors in line with ESS2 and national OHS regulations.</w:t>
            </w:r>
          </w:p>
        </w:tc>
      </w:tr>
      <w:tr w:rsidR="00617369" w:rsidRPr="00D719AB" w14:paraId="2D8044CC" w14:textId="77777777">
        <w:tc>
          <w:tcPr>
            <w:cnfStyle w:val="001000000000" w:firstRow="0" w:lastRow="0" w:firstColumn="1" w:lastColumn="0" w:oddVBand="0" w:evenVBand="0" w:oddHBand="0" w:evenHBand="0" w:firstRowFirstColumn="0" w:firstRowLastColumn="0" w:lastRowFirstColumn="0" w:lastRowLastColumn="0"/>
            <w:tcW w:w="4320" w:type="dxa"/>
            <w:hideMark/>
          </w:tcPr>
          <w:p w14:paraId="52BDFFAB" w14:textId="77777777" w:rsidR="00617369" w:rsidRPr="00D719AB" w:rsidRDefault="00617369">
            <w:pPr>
              <w:spacing w:after="200" w:line="276" w:lineRule="auto"/>
              <w:jc w:val="both"/>
              <w:rPr>
                <w:rFonts w:ascii="Calibri" w:eastAsia="MS Mincho" w:hAnsi="Calibri" w:cs="Calibri"/>
                <w:sz w:val="22"/>
                <w:szCs w:val="22"/>
              </w:rPr>
            </w:pPr>
            <w:r w:rsidRPr="00D719AB">
              <w:rPr>
                <w:rFonts w:ascii="Calibri" w:eastAsia="MS Mincho" w:hAnsi="Calibri" w:cs="Calibri"/>
                <w:sz w:val="22"/>
                <w:szCs w:val="22"/>
              </w:rPr>
              <w:t>Fire prevention and climate resilience</w:t>
            </w:r>
          </w:p>
        </w:tc>
        <w:tc>
          <w:tcPr>
            <w:tcW w:w="4320" w:type="dxa"/>
            <w:hideMark/>
          </w:tcPr>
          <w:p w14:paraId="5E0629D9" w14:textId="77777777" w:rsidR="00617369" w:rsidRPr="00D719AB" w:rsidRDefault="00617369">
            <w:pPr>
              <w:spacing w:after="200" w:line="276" w:lineRule="auto"/>
              <w:jc w:val="both"/>
              <w:cnfStyle w:val="000000000000" w:firstRow="0" w:lastRow="0" w:firstColumn="0" w:lastColumn="0" w:oddVBand="0" w:evenVBand="0" w:oddHBand="0" w:evenHBand="0" w:firstRowFirstColumn="0" w:firstRowLastColumn="0" w:lastRowFirstColumn="0" w:lastRowLastColumn="0"/>
              <w:rPr>
                <w:rFonts w:ascii="Calibri" w:eastAsia="MS Mincho" w:hAnsi="Calibri" w:cs="Calibri"/>
                <w:sz w:val="22"/>
                <w:szCs w:val="22"/>
              </w:rPr>
            </w:pPr>
            <w:r w:rsidRPr="00D719AB">
              <w:rPr>
                <w:rFonts w:ascii="Calibri" w:eastAsia="MS Mincho" w:hAnsi="Calibri" w:cs="Calibri"/>
                <w:sz w:val="22"/>
                <w:szCs w:val="22"/>
              </w:rPr>
              <w:t xml:space="preserve">Include fire prevention and management measures in planning and design, particularly in fire-prone areas. Ensure adequate spacing, access roads, and firebreaks are integrated </w:t>
            </w:r>
            <w:r w:rsidRPr="00D719AB">
              <w:rPr>
                <w:rFonts w:ascii="Calibri" w:eastAsia="MS Mincho" w:hAnsi="Calibri" w:cs="Calibri"/>
                <w:sz w:val="22"/>
                <w:szCs w:val="22"/>
              </w:rPr>
              <w:lastRenderedPageBreak/>
              <w:t>into forest management and landscape planning. Incorporate climate adaptation and resilience considerations (e.g., drought-tolerant native species, water-saving technologies).</w:t>
            </w:r>
          </w:p>
        </w:tc>
      </w:tr>
      <w:tr w:rsidR="00617369" w:rsidRPr="00D719AB" w14:paraId="76C9A0FF"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20" w:type="dxa"/>
            <w:hideMark/>
          </w:tcPr>
          <w:p w14:paraId="2CDC0D38" w14:textId="77777777" w:rsidR="00617369" w:rsidRPr="00D719AB" w:rsidRDefault="00617369">
            <w:pPr>
              <w:spacing w:after="200" w:line="276" w:lineRule="auto"/>
              <w:jc w:val="both"/>
              <w:rPr>
                <w:rFonts w:ascii="Calibri" w:eastAsia="MS Mincho" w:hAnsi="Calibri" w:cs="Calibri"/>
                <w:sz w:val="22"/>
                <w:szCs w:val="22"/>
              </w:rPr>
            </w:pPr>
            <w:r w:rsidRPr="00D719AB">
              <w:rPr>
                <w:rFonts w:ascii="Calibri" w:eastAsia="MS Mincho" w:hAnsi="Calibri" w:cs="Calibri"/>
                <w:sz w:val="22"/>
                <w:szCs w:val="22"/>
              </w:rPr>
              <w:lastRenderedPageBreak/>
              <w:t>Stakeholder engagement and disclosure</w:t>
            </w:r>
          </w:p>
        </w:tc>
        <w:tc>
          <w:tcPr>
            <w:tcW w:w="4320" w:type="dxa"/>
            <w:hideMark/>
          </w:tcPr>
          <w:p w14:paraId="10F3DF49" w14:textId="77777777" w:rsidR="00617369" w:rsidRPr="00D719AB" w:rsidRDefault="00617369">
            <w:pPr>
              <w:spacing w:after="200" w:line="276" w:lineRule="auto"/>
              <w:jc w:val="both"/>
              <w:cnfStyle w:val="000000100000" w:firstRow="0" w:lastRow="0" w:firstColumn="0" w:lastColumn="0" w:oddVBand="0" w:evenVBand="0" w:oddHBand="1" w:evenHBand="0" w:firstRowFirstColumn="0" w:firstRowLastColumn="0" w:lastRowFirstColumn="0" w:lastRowLastColumn="0"/>
              <w:rPr>
                <w:rFonts w:ascii="Calibri" w:eastAsia="MS Mincho" w:hAnsi="Calibri" w:cs="Calibri"/>
                <w:sz w:val="22"/>
                <w:szCs w:val="22"/>
              </w:rPr>
            </w:pPr>
            <w:r w:rsidRPr="00D719AB">
              <w:rPr>
                <w:rFonts w:ascii="Calibri" w:eastAsia="MS Mincho" w:hAnsi="Calibri" w:cs="Calibri"/>
                <w:sz w:val="22"/>
                <w:szCs w:val="22"/>
              </w:rPr>
              <w:t>Ensure early and meaningful stakeholder consultations are conducted during planning and design. Document stakeholder feedback and integrate relevant inputs into design documents. Ensure transparency and accessibility of environmental information through public disclosure mechanisms as outlined in the SEP.</w:t>
            </w:r>
          </w:p>
        </w:tc>
      </w:tr>
      <w:tr w:rsidR="00617369" w:rsidRPr="00D719AB" w14:paraId="42EE661A" w14:textId="77777777">
        <w:tc>
          <w:tcPr>
            <w:cnfStyle w:val="001000000000" w:firstRow="0" w:lastRow="0" w:firstColumn="1" w:lastColumn="0" w:oddVBand="0" w:evenVBand="0" w:oddHBand="0" w:evenHBand="0" w:firstRowFirstColumn="0" w:firstRowLastColumn="0" w:lastRowFirstColumn="0" w:lastRowLastColumn="0"/>
            <w:tcW w:w="4320" w:type="dxa"/>
            <w:hideMark/>
          </w:tcPr>
          <w:p w14:paraId="303260A8" w14:textId="77777777" w:rsidR="00617369" w:rsidRPr="00D719AB" w:rsidRDefault="00617369">
            <w:pPr>
              <w:spacing w:after="200" w:line="276" w:lineRule="auto"/>
              <w:jc w:val="both"/>
              <w:rPr>
                <w:rFonts w:ascii="Calibri" w:eastAsia="MS Mincho" w:hAnsi="Calibri" w:cs="Calibri"/>
                <w:sz w:val="22"/>
                <w:szCs w:val="22"/>
              </w:rPr>
            </w:pPr>
            <w:r w:rsidRPr="00D719AB">
              <w:rPr>
                <w:rFonts w:ascii="Calibri" w:eastAsia="MS Mincho" w:hAnsi="Calibri" w:cs="Calibri"/>
                <w:sz w:val="22"/>
                <w:szCs w:val="22"/>
              </w:rPr>
              <w:t>Institutional responsibilities and monitoring arrangements</w:t>
            </w:r>
          </w:p>
        </w:tc>
        <w:tc>
          <w:tcPr>
            <w:tcW w:w="4320" w:type="dxa"/>
            <w:hideMark/>
          </w:tcPr>
          <w:p w14:paraId="17B2D6FD" w14:textId="77777777" w:rsidR="00617369" w:rsidRPr="00D719AB" w:rsidRDefault="00617369">
            <w:pPr>
              <w:spacing w:after="200" w:line="276" w:lineRule="auto"/>
              <w:jc w:val="both"/>
              <w:cnfStyle w:val="000000000000" w:firstRow="0" w:lastRow="0" w:firstColumn="0" w:lastColumn="0" w:oddVBand="0" w:evenVBand="0" w:oddHBand="0" w:evenHBand="0" w:firstRowFirstColumn="0" w:firstRowLastColumn="0" w:lastRowFirstColumn="0" w:lastRowLastColumn="0"/>
              <w:rPr>
                <w:rFonts w:ascii="Calibri" w:eastAsia="MS Mincho" w:hAnsi="Calibri" w:cs="Calibri"/>
                <w:sz w:val="22"/>
                <w:szCs w:val="22"/>
              </w:rPr>
            </w:pPr>
            <w:r w:rsidRPr="00D719AB">
              <w:rPr>
                <w:rFonts w:ascii="Calibri" w:eastAsia="MS Mincho" w:hAnsi="Calibri" w:cs="Calibri"/>
                <w:sz w:val="22"/>
                <w:szCs w:val="22"/>
              </w:rPr>
              <w:t>Define roles and responsibilities for environmental management in design documents. Ensure that environmental monitoring indicators and reporting lines are incorporated into the project’s Monitoring and Evaluation (M&amp;E) system. Provide for environmental supervision and capacity-building measures within the PIU and implementing agencies.</w:t>
            </w:r>
          </w:p>
        </w:tc>
      </w:tr>
    </w:tbl>
    <w:p w14:paraId="4ECFC424" w14:textId="77777777" w:rsidR="00617369" w:rsidRPr="00D719AB" w:rsidRDefault="00617369" w:rsidP="00617369">
      <w:pPr>
        <w:jc w:val="both"/>
        <w:rPr>
          <w:rFonts w:ascii="Calibri" w:hAnsi="Calibri" w:cs="Calibri"/>
        </w:rPr>
      </w:pPr>
    </w:p>
    <w:p w14:paraId="13A48AF9" w14:textId="77777777" w:rsidR="00D92B3C" w:rsidRPr="00D719AB" w:rsidRDefault="00D92B3C" w:rsidP="00D92B3C">
      <w:pPr>
        <w:pStyle w:val="Caption"/>
        <w:keepNext/>
        <w:rPr>
          <w:rFonts w:ascii="Calibri" w:hAnsi="Calibri" w:cs="Calibri"/>
          <w:b/>
          <w:bCs/>
          <w:i w:val="0"/>
          <w:iCs w:val="0"/>
          <w:color w:val="auto"/>
          <w:sz w:val="22"/>
          <w:szCs w:val="22"/>
        </w:rPr>
      </w:pPr>
      <w:bookmarkStart w:id="113" w:name="_Toc212411352"/>
      <w:r w:rsidRPr="00D719AB">
        <w:rPr>
          <w:rFonts w:ascii="Calibri" w:hAnsi="Calibri" w:cs="Calibri"/>
          <w:b/>
          <w:bCs/>
          <w:i w:val="0"/>
          <w:iCs w:val="0"/>
          <w:color w:val="auto"/>
          <w:sz w:val="22"/>
          <w:szCs w:val="22"/>
        </w:rPr>
        <w:t xml:space="preserve">Table </w:t>
      </w:r>
      <w:r w:rsidRPr="00D719AB">
        <w:rPr>
          <w:rFonts w:ascii="Calibri" w:hAnsi="Calibri" w:cs="Calibri"/>
          <w:b/>
          <w:bCs/>
          <w:i w:val="0"/>
          <w:iCs w:val="0"/>
          <w:color w:val="auto"/>
          <w:sz w:val="22"/>
          <w:szCs w:val="22"/>
        </w:rPr>
        <w:fldChar w:fldCharType="begin"/>
      </w:r>
      <w:r w:rsidRPr="00D719AB">
        <w:rPr>
          <w:rFonts w:ascii="Calibri" w:hAnsi="Calibri" w:cs="Calibri"/>
          <w:b/>
          <w:bCs/>
          <w:i w:val="0"/>
          <w:iCs w:val="0"/>
          <w:color w:val="auto"/>
          <w:sz w:val="22"/>
          <w:szCs w:val="22"/>
        </w:rPr>
        <w:instrText xml:space="preserve"> SEQ Table \* ARABIC </w:instrText>
      </w:r>
      <w:r w:rsidRPr="00D719AB">
        <w:rPr>
          <w:rFonts w:ascii="Calibri" w:hAnsi="Calibri" w:cs="Calibri"/>
          <w:b/>
          <w:bCs/>
          <w:i w:val="0"/>
          <w:iCs w:val="0"/>
          <w:color w:val="auto"/>
          <w:sz w:val="22"/>
          <w:szCs w:val="22"/>
        </w:rPr>
        <w:fldChar w:fldCharType="separate"/>
      </w:r>
      <w:r w:rsidRPr="00D719AB">
        <w:rPr>
          <w:rFonts w:ascii="Calibri" w:hAnsi="Calibri" w:cs="Calibri"/>
          <w:b/>
          <w:bCs/>
          <w:i w:val="0"/>
          <w:iCs w:val="0"/>
          <w:noProof/>
          <w:color w:val="auto"/>
          <w:sz w:val="22"/>
          <w:szCs w:val="22"/>
        </w:rPr>
        <w:t>21</w:t>
      </w:r>
      <w:r w:rsidRPr="00D719AB">
        <w:rPr>
          <w:rFonts w:ascii="Calibri" w:hAnsi="Calibri" w:cs="Calibri"/>
          <w:b/>
          <w:bCs/>
          <w:i w:val="0"/>
          <w:iCs w:val="0"/>
          <w:color w:val="auto"/>
          <w:sz w:val="22"/>
          <w:szCs w:val="22"/>
        </w:rPr>
        <w:fldChar w:fldCharType="end"/>
      </w:r>
      <w:r w:rsidRPr="00D719AB">
        <w:rPr>
          <w:rFonts w:ascii="Calibri" w:hAnsi="Calibri" w:cs="Calibri"/>
          <w:b/>
          <w:bCs/>
          <w:i w:val="0"/>
          <w:iCs w:val="0"/>
          <w:color w:val="auto"/>
          <w:sz w:val="22"/>
          <w:szCs w:val="22"/>
        </w:rPr>
        <w:t>: Environmental Risks and Mitigation Measures — Implementation and operational phase</w:t>
      </w:r>
      <w:bookmarkEnd w:id="113"/>
    </w:p>
    <w:tbl>
      <w:tblPr>
        <w:tblStyle w:val="ListTable4-Accent41"/>
        <w:tblW w:w="0" w:type="auto"/>
        <w:tblInd w:w="10" w:type="dxa"/>
        <w:tblLook w:val="04A0" w:firstRow="1" w:lastRow="0" w:firstColumn="1" w:lastColumn="0" w:noHBand="0" w:noVBand="1"/>
      </w:tblPr>
      <w:tblGrid>
        <w:gridCol w:w="2880"/>
        <w:gridCol w:w="2880"/>
        <w:gridCol w:w="2880"/>
      </w:tblGrid>
      <w:tr w:rsidR="00617369" w:rsidRPr="00D719AB" w14:paraId="7E60BAFF"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80" w:type="dxa"/>
            <w:hideMark/>
          </w:tcPr>
          <w:p w14:paraId="2A742988"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Subcomponent / Activity</w:t>
            </w:r>
          </w:p>
        </w:tc>
        <w:tc>
          <w:tcPr>
            <w:tcW w:w="2880" w:type="dxa"/>
            <w:hideMark/>
          </w:tcPr>
          <w:p w14:paraId="456A0D4A" w14:textId="77777777" w:rsidR="00617369" w:rsidRPr="00D719AB" w:rsidRDefault="00617369">
            <w:pPr>
              <w:jc w:val="both"/>
              <w:cnfStyle w:val="100000000000" w:firstRow="1"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Risks and Impacts</w:t>
            </w:r>
          </w:p>
        </w:tc>
        <w:tc>
          <w:tcPr>
            <w:tcW w:w="2880" w:type="dxa"/>
            <w:hideMark/>
          </w:tcPr>
          <w:p w14:paraId="108CA348" w14:textId="77777777" w:rsidR="00617369" w:rsidRPr="00D719AB" w:rsidRDefault="00617369">
            <w:pPr>
              <w:jc w:val="both"/>
              <w:cnfStyle w:val="100000000000" w:firstRow="1"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Mitigation Measures</w:t>
            </w:r>
          </w:p>
        </w:tc>
      </w:tr>
      <w:tr w:rsidR="00617369" w:rsidRPr="00D719AB" w14:paraId="6CE2E136"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80" w:type="dxa"/>
            <w:hideMark/>
          </w:tcPr>
          <w:p w14:paraId="5FF2D187"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Rehabilitation or improvement of forest roads, depots, and nurseries</w:t>
            </w:r>
          </w:p>
        </w:tc>
        <w:tc>
          <w:tcPr>
            <w:tcW w:w="2880" w:type="dxa"/>
            <w:hideMark/>
          </w:tcPr>
          <w:p w14:paraId="015D22DB"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Temporary increase in dust, noise, and emissions; minor soil erosion or compaction; improper disposal of construction waste; localized vegetation disturbance.</w:t>
            </w:r>
          </w:p>
        </w:tc>
        <w:tc>
          <w:tcPr>
            <w:tcW w:w="2880" w:type="dxa"/>
            <w:hideMark/>
          </w:tcPr>
          <w:p w14:paraId="6D0ED3DE"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 xml:space="preserve">Apply ESMP or ESMP Checklist; ensure erosion and dust control; schedule works outside rainy periods; segregate and </w:t>
            </w:r>
            <w:proofErr w:type="gramStart"/>
            <w:r w:rsidRPr="00D719AB">
              <w:rPr>
                <w:rFonts w:ascii="Calibri" w:hAnsi="Calibri" w:cs="Calibri"/>
                <w:sz w:val="22"/>
                <w:szCs w:val="22"/>
              </w:rPr>
              <w:t>dispose</w:t>
            </w:r>
            <w:proofErr w:type="gramEnd"/>
            <w:r w:rsidRPr="00D719AB">
              <w:rPr>
                <w:rFonts w:ascii="Calibri" w:hAnsi="Calibri" w:cs="Calibri"/>
                <w:sz w:val="22"/>
                <w:szCs w:val="22"/>
              </w:rPr>
              <w:t xml:space="preserve"> waste properly through licensed operators; implement CESMPs with OHS and traffic management measures.</w:t>
            </w:r>
          </w:p>
        </w:tc>
      </w:tr>
      <w:tr w:rsidR="00617369" w:rsidRPr="00D719AB" w14:paraId="6AFF14BE" w14:textId="77777777">
        <w:tc>
          <w:tcPr>
            <w:cnfStyle w:val="001000000000" w:firstRow="0" w:lastRow="0" w:firstColumn="1" w:lastColumn="0" w:oddVBand="0" w:evenVBand="0" w:oddHBand="0" w:evenHBand="0" w:firstRowFirstColumn="0" w:firstRowLastColumn="0" w:lastRowFirstColumn="0" w:lastRowLastColumn="0"/>
            <w:tcW w:w="2880" w:type="dxa"/>
            <w:hideMark/>
          </w:tcPr>
          <w:p w14:paraId="56E6B9D8"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Installation of monitoring and fire detection systems (FMIS, MRV, ETTS)</w:t>
            </w:r>
          </w:p>
        </w:tc>
        <w:tc>
          <w:tcPr>
            <w:tcW w:w="2880" w:type="dxa"/>
            <w:hideMark/>
          </w:tcPr>
          <w:p w14:paraId="6C747C97"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b/>
                <w:sz w:val="22"/>
                <w:szCs w:val="22"/>
              </w:rPr>
            </w:pPr>
            <w:r w:rsidRPr="00D719AB">
              <w:rPr>
                <w:rFonts w:ascii="Calibri" w:hAnsi="Calibri" w:cs="Calibri"/>
                <w:sz w:val="22"/>
                <w:szCs w:val="22"/>
              </w:rPr>
              <w:t>Localized soil disturbance and minor vegetation clearing; potential generation of e-waste from packaging or replaced devices</w:t>
            </w:r>
          </w:p>
        </w:tc>
        <w:tc>
          <w:tcPr>
            <w:tcW w:w="2880" w:type="dxa"/>
            <w:hideMark/>
          </w:tcPr>
          <w:p w14:paraId="4BDCA6FD"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 xml:space="preserve">Minimize vegetation clearing; ensure safe installation and cable </w:t>
            </w:r>
            <w:proofErr w:type="gramStart"/>
            <w:r w:rsidRPr="00D719AB">
              <w:rPr>
                <w:rFonts w:ascii="Calibri" w:hAnsi="Calibri" w:cs="Calibri"/>
                <w:sz w:val="22"/>
                <w:szCs w:val="22"/>
              </w:rPr>
              <w:t>routing</w:t>
            </w:r>
            <w:proofErr w:type="gramEnd"/>
            <w:r w:rsidRPr="00D719AB">
              <w:rPr>
                <w:rFonts w:ascii="Calibri" w:hAnsi="Calibri" w:cs="Calibri"/>
                <w:sz w:val="22"/>
                <w:szCs w:val="22"/>
              </w:rPr>
              <w:t>; use recyclable materials; plan for e-waste collection and disposal through authorized facilities.</w:t>
            </w:r>
          </w:p>
        </w:tc>
      </w:tr>
      <w:tr w:rsidR="00617369" w:rsidRPr="00D719AB" w14:paraId="186486FE"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80" w:type="dxa"/>
            <w:hideMark/>
          </w:tcPr>
          <w:p w14:paraId="56CBBF3F" w14:textId="77777777" w:rsidR="00617369" w:rsidRPr="00D719AB" w:rsidRDefault="00617369">
            <w:pPr>
              <w:jc w:val="both"/>
              <w:rPr>
                <w:rFonts w:ascii="Calibri" w:hAnsi="Calibri" w:cs="Calibri"/>
                <w:sz w:val="22"/>
                <w:szCs w:val="22"/>
              </w:rPr>
            </w:pPr>
            <w:r w:rsidRPr="00D719AB">
              <w:rPr>
                <w:rFonts w:ascii="Calibri" w:hAnsi="Calibri" w:cs="Calibri"/>
                <w:sz w:val="22"/>
                <w:szCs w:val="22"/>
              </w:rPr>
              <w:lastRenderedPageBreak/>
              <w:t>Post-fire rehabilitation and reforestation activities</w:t>
            </w:r>
          </w:p>
        </w:tc>
        <w:tc>
          <w:tcPr>
            <w:tcW w:w="2880" w:type="dxa"/>
            <w:hideMark/>
          </w:tcPr>
          <w:p w14:paraId="6174C866"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Disturbance of soil and microhabitats; introduction of non-native or invasive species; risk of soil erosion during planting operations.</w:t>
            </w:r>
          </w:p>
        </w:tc>
        <w:tc>
          <w:tcPr>
            <w:tcW w:w="2880" w:type="dxa"/>
            <w:hideMark/>
          </w:tcPr>
          <w:p w14:paraId="5838DC33"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Use native species for reforestation; conduct activities outside heavy rainfall periods; stabilize soil with mulching or contour planting; prohibit invasive species; monitor vegetation recovery.</w:t>
            </w:r>
          </w:p>
        </w:tc>
      </w:tr>
      <w:tr w:rsidR="00617369" w:rsidRPr="00D719AB" w14:paraId="1FDC5666" w14:textId="77777777">
        <w:tc>
          <w:tcPr>
            <w:cnfStyle w:val="001000000000" w:firstRow="0" w:lastRow="0" w:firstColumn="1" w:lastColumn="0" w:oddVBand="0" w:evenVBand="0" w:oddHBand="0" w:evenHBand="0" w:firstRowFirstColumn="0" w:firstRowLastColumn="0" w:lastRowFirstColumn="0" w:lastRowLastColumn="0"/>
            <w:tcW w:w="2880" w:type="dxa"/>
            <w:hideMark/>
          </w:tcPr>
          <w:p w14:paraId="639B786A"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Construction and equipment setup for the Wood Industry Center of Excellence (WICE)</w:t>
            </w:r>
          </w:p>
        </w:tc>
        <w:tc>
          <w:tcPr>
            <w:tcW w:w="2880" w:type="dxa"/>
            <w:hideMark/>
          </w:tcPr>
          <w:p w14:paraId="5E6778E9"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Dust and noise during construction; generation of construction waste; minor soil and water contamination from spills or improper storage of materials.</w:t>
            </w:r>
          </w:p>
        </w:tc>
        <w:tc>
          <w:tcPr>
            <w:tcW w:w="2880" w:type="dxa"/>
            <w:hideMark/>
          </w:tcPr>
          <w:p w14:paraId="42966CE5"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Prepare and implement CESMP; restrict works to daylight hours; ensure waste segregation; provide spill kits and secondary containment for fuels and lubricants; maintain machinery in good condition.</w:t>
            </w:r>
          </w:p>
        </w:tc>
      </w:tr>
      <w:tr w:rsidR="00617369" w:rsidRPr="00D719AB" w14:paraId="363DE076"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80" w:type="dxa"/>
            <w:hideMark/>
          </w:tcPr>
          <w:p w14:paraId="62EB4C49"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Operation of rehabilitated infrastructure (roads, depots, nurseries)</w:t>
            </w:r>
          </w:p>
        </w:tc>
        <w:tc>
          <w:tcPr>
            <w:tcW w:w="2880" w:type="dxa"/>
            <w:hideMark/>
          </w:tcPr>
          <w:p w14:paraId="77DA866D"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Inadequate maintenance causing erosion, sedimentation, or drainage blockage; accumulation of solid waste; fuel or oil leaks from machinery.</w:t>
            </w:r>
          </w:p>
        </w:tc>
        <w:tc>
          <w:tcPr>
            <w:tcW w:w="2880" w:type="dxa"/>
            <w:hideMark/>
          </w:tcPr>
          <w:p w14:paraId="1563F1BF"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Implement routine maintenance and inspection schedule; clear drainage channels; manage and dispose of waste properly; ensure spill prevention and containment measures.</w:t>
            </w:r>
          </w:p>
        </w:tc>
      </w:tr>
      <w:tr w:rsidR="00617369" w:rsidRPr="00D719AB" w14:paraId="251397F3" w14:textId="77777777">
        <w:tc>
          <w:tcPr>
            <w:cnfStyle w:val="001000000000" w:firstRow="0" w:lastRow="0" w:firstColumn="1" w:lastColumn="0" w:oddVBand="0" w:evenVBand="0" w:oddHBand="0" w:evenHBand="0" w:firstRowFirstColumn="0" w:firstRowLastColumn="0" w:lastRowFirstColumn="0" w:lastRowLastColumn="0"/>
            <w:tcW w:w="2880" w:type="dxa"/>
            <w:hideMark/>
          </w:tcPr>
          <w:p w14:paraId="7ED8F1EB"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Use and maintenance of IT and monitoring systems (FMIS, MRV, ETTS)</w:t>
            </w:r>
          </w:p>
        </w:tc>
        <w:tc>
          <w:tcPr>
            <w:tcW w:w="2880" w:type="dxa"/>
            <w:hideMark/>
          </w:tcPr>
          <w:p w14:paraId="63C5C984"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Energy consumption and generation of electronic waste; risk of improper data storage or disposal of obsolete equipment.</w:t>
            </w:r>
          </w:p>
        </w:tc>
        <w:tc>
          <w:tcPr>
            <w:tcW w:w="2880" w:type="dxa"/>
            <w:hideMark/>
          </w:tcPr>
          <w:p w14:paraId="35D0C49D"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Use energy-efficient devices; establish e-waste collection and recycling protocol; ensure environmentally sound disposal of obsolete hardware; maintain system security and data protection.</w:t>
            </w:r>
          </w:p>
        </w:tc>
      </w:tr>
      <w:tr w:rsidR="00617369" w:rsidRPr="00D719AB" w14:paraId="61FF3771"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80" w:type="dxa"/>
            <w:hideMark/>
          </w:tcPr>
          <w:p w14:paraId="7BB901BE"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Operation of the WICE and SME facilities supported through grants</w:t>
            </w:r>
          </w:p>
        </w:tc>
        <w:tc>
          <w:tcPr>
            <w:tcW w:w="2880" w:type="dxa"/>
            <w:hideMark/>
          </w:tcPr>
          <w:p w14:paraId="0384C645"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Potential increase in waste generation, air emissions, and energy consumption from upgraded production; improper handling of wood residues or chemicals (paints, adhesives).</w:t>
            </w:r>
          </w:p>
        </w:tc>
        <w:tc>
          <w:tcPr>
            <w:tcW w:w="2880" w:type="dxa"/>
            <w:hideMark/>
          </w:tcPr>
          <w:p w14:paraId="17B6FC71"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Integrate environmental eligibility criteria into grants; promote cleaner production technologies; ensure waste segregation and recycling of wood residues; enforce OHS and pollution control standards.</w:t>
            </w:r>
          </w:p>
        </w:tc>
      </w:tr>
      <w:tr w:rsidR="00617369" w:rsidRPr="00D719AB" w14:paraId="1E85B8D3" w14:textId="77777777">
        <w:tc>
          <w:tcPr>
            <w:cnfStyle w:val="001000000000" w:firstRow="0" w:lastRow="0" w:firstColumn="1" w:lastColumn="0" w:oddVBand="0" w:evenVBand="0" w:oddHBand="0" w:evenHBand="0" w:firstRowFirstColumn="0" w:firstRowLastColumn="0" w:lastRowFirstColumn="0" w:lastRowLastColumn="0"/>
            <w:tcW w:w="2880" w:type="dxa"/>
            <w:hideMark/>
          </w:tcPr>
          <w:p w14:paraId="16FED354"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Forest management and field operations under SOE and local units</w:t>
            </w:r>
          </w:p>
        </w:tc>
        <w:tc>
          <w:tcPr>
            <w:tcW w:w="2880" w:type="dxa"/>
            <w:hideMark/>
          </w:tcPr>
          <w:p w14:paraId="48FDF8DC"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Soil erosion and compaction; disturbance to wildlife; fire risk from field activities or equipment use; pollution from fuel storage or vehicle maintenance.</w:t>
            </w:r>
          </w:p>
        </w:tc>
        <w:tc>
          <w:tcPr>
            <w:tcW w:w="2880" w:type="dxa"/>
            <w:hideMark/>
          </w:tcPr>
          <w:p w14:paraId="5240E45E"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Implement Sustainable Forest Management (SFM) plans; avoid sensitive habitats; ensure fire prevention training and equipment; store fuels in contained areas; conduct regular environmental supervision.</w:t>
            </w:r>
          </w:p>
        </w:tc>
      </w:tr>
      <w:tr w:rsidR="00617369" w:rsidRPr="00D719AB" w14:paraId="37E6C145"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80" w:type="dxa"/>
            <w:hideMark/>
          </w:tcPr>
          <w:p w14:paraId="0B1045DB" w14:textId="77777777" w:rsidR="00617369" w:rsidRPr="00D719AB" w:rsidRDefault="00617369">
            <w:pPr>
              <w:jc w:val="both"/>
              <w:rPr>
                <w:rFonts w:ascii="Calibri" w:hAnsi="Calibri" w:cs="Calibri"/>
                <w:sz w:val="22"/>
                <w:szCs w:val="22"/>
              </w:rPr>
            </w:pPr>
            <w:r w:rsidRPr="00D719AB">
              <w:rPr>
                <w:rFonts w:ascii="Calibri" w:hAnsi="Calibri" w:cs="Calibri"/>
                <w:sz w:val="22"/>
                <w:szCs w:val="22"/>
              </w:rPr>
              <w:lastRenderedPageBreak/>
              <w:t>Long-term monitoring, evaluation, and maintenance</w:t>
            </w:r>
          </w:p>
        </w:tc>
        <w:tc>
          <w:tcPr>
            <w:tcW w:w="2880" w:type="dxa"/>
            <w:hideMark/>
          </w:tcPr>
          <w:p w14:paraId="0A5495D0"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 xml:space="preserve">Neglect of environmental </w:t>
            </w:r>
            <w:proofErr w:type="gramStart"/>
            <w:r w:rsidRPr="00D719AB">
              <w:rPr>
                <w:rFonts w:ascii="Calibri" w:hAnsi="Calibri" w:cs="Calibri"/>
                <w:sz w:val="22"/>
                <w:szCs w:val="22"/>
              </w:rPr>
              <w:t>monitoring leading</w:t>
            </w:r>
            <w:proofErr w:type="gramEnd"/>
            <w:r w:rsidRPr="00D719AB">
              <w:rPr>
                <w:rFonts w:ascii="Calibri" w:hAnsi="Calibri" w:cs="Calibri"/>
                <w:sz w:val="22"/>
                <w:szCs w:val="22"/>
              </w:rPr>
              <w:t xml:space="preserve"> to unmitigated impacts; poor recordkeeping or delayed corrective actions.</w:t>
            </w:r>
          </w:p>
        </w:tc>
        <w:tc>
          <w:tcPr>
            <w:tcW w:w="2880" w:type="dxa"/>
            <w:hideMark/>
          </w:tcPr>
          <w:p w14:paraId="6A040954"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Ensure continuous environmental monitoring and reporting as defined in the ESMF; maintain oversight by PIU and environmental specialists; conduct periodic environmental audits and update mitigation measures as needed.</w:t>
            </w:r>
          </w:p>
        </w:tc>
      </w:tr>
    </w:tbl>
    <w:p w14:paraId="2A91412B" w14:textId="77777777" w:rsidR="00617369" w:rsidRPr="00D719AB" w:rsidRDefault="00617369" w:rsidP="00617369">
      <w:pPr>
        <w:pStyle w:val="Heading2"/>
        <w:jc w:val="both"/>
        <w:rPr>
          <w:rFonts w:ascii="Calibri" w:hAnsi="Calibri" w:cs="Calibri"/>
          <w:sz w:val="22"/>
          <w:szCs w:val="22"/>
        </w:rPr>
      </w:pPr>
    </w:p>
    <w:p w14:paraId="217DE4F1" w14:textId="77777777" w:rsidR="00D92B3C" w:rsidRPr="00D719AB" w:rsidRDefault="00D92B3C" w:rsidP="00D92B3C">
      <w:pPr>
        <w:pStyle w:val="Caption"/>
        <w:keepNext/>
        <w:rPr>
          <w:rFonts w:ascii="Calibri" w:hAnsi="Calibri" w:cs="Calibri"/>
          <w:b/>
          <w:bCs/>
          <w:i w:val="0"/>
          <w:iCs w:val="0"/>
          <w:sz w:val="22"/>
          <w:szCs w:val="22"/>
        </w:rPr>
      </w:pPr>
      <w:bookmarkStart w:id="114" w:name="_Toc212411353"/>
      <w:r w:rsidRPr="00D719AB">
        <w:rPr>
          <w:rFonts w:ascii="Calibri" w:hAnsi="Calibri" w:cs="Calibri"/>
          <w:b/>
          <w:bCs/>
          <w:i w:val="0"/>
          <w:iCs w:val="0"/>
          <w:sz w:val="22"/>
          <w:szCs w:val="22"/>
        </w:rPr>
        <w:t xml:space="preserve">Table </w:t>
      </w:r>
      <w:r w:rsidRPr="00D719AB">
        <w:rPr>
          <w:rFonts w:ascii="Calibri" w:hAnsi="Calibri" w:cs="Calibri"/>
          <w:b/>
          <w:bCs/>
          <w:i w:val="0"/>
          <w:iCs w:val="0"/>
          <w:sz w:val="22"/>
          <w:szCs w:val="22"/>
        </w:rPr>
        <w:fldChar w:fldCharType="begin"/>
      </w:r>
      <w:r w:rsidRPr="00D719AB">
        <w:rPr>
          <w:rFonts w:ascii="Calibri" w:hAnsi="Calibri" w:cs="Calibri"/>
          <w:b/>
          <w:bCs/>
          <w:i w:val="0"/>
          <w:iCs w:val="0"/>
          <w:sz w:val="22"/>
          <w:szCs w:val="22"/>
        </w:rPr>
        <w:instrText xml:space="preserve"> SEQ Table \* ARABIC </w:instrText>
      </w:r>
      <w:r w:rsidRPr="00D719AB">
        <w:rPr>
          <w:rFonts w:ascii="Calibri" w:hAnsi="Calibri" w:cs="Calibri"/>
          <w:b/>
          <w:bCs/>
          <w:i w:val="0"/>
          <w:iCs w:val="0"/>
          <w:sz w:val="22"/>
          <w:szCs w:val="22"/>
        </w:rPr>
        <w:fldChar w:fldCharType="separate"/>
      </w:r>
      <w:r w:rsidRPr="00D719AB">
        <w:rPr>
          <w:rFonts w:ascii="Calibri" w:hAnsi="Calibri" w:cs="Calibri"/>
          <w:b/>
          <w:bCs/>
          <w:i w:val="0"/>
          <w:iCs w:val="0"/>
          <w:noProof/>
          <w:sz w:val="22"/>
          <w:szCs w:val="22"/>
        </w:rPr>
        <w:t>22</w:t>
      </w:r>
      <w:r w:rsidRPr="00D719AB">
        <w:rPr>
          <w:rFonts w:ascii="Calibri" w:hAnsi="Calibri" w:cs="Calibri"/>
          <w:b/>
          <w:bCs/>
          <w:i w:val="0"/>
          <w:iCs w:val="0"/>
          <w:sz w:val="22"/>
          <w:szCs w:val="22"/>
        </w:rPr>
        <w:fldChar w:fldCharType="end"/>
      </w:r>
      <w:r w:rsidRPr="00D719AB">
        <w:rPr>
          <w:rFonts w:ascii="Calibri" w:hAnsi="Calibri" w:cs="Calibri"/>
          <w:b/>
          <w:bCs/>
          <w:i w:val="0"/>
          <w:iCs w:val="0"/>
          <w:sz w:val="22"/>
          <w:szCs w:val="22"/>
        </w:rPr>
        <w:t>: Summary of Environmental and Social Standards (ESS) Risks and Mitigation Measures (FSPP)</w:t>
      </w:r>
      <w:bookmarkEnd w:id="114"/>
    </w:p>
    <w:tbl>
      <w:tblPr>
        <w:tblStyle w:val="ListTable4-Accent41"/>
        <w:tblW w:w="0" w:type="auto"/>
        <w:tblInd w:w="10" w:type="dxa"/>
        <w:tblLook w:val="04A0" w:firstRow="1" w:lastRow="0" w:firstColumn="1" w:lastColumn="0" w:noHBand="0" w:noVBand="1"/>
      </w:tblPr>
      <w:tblGrid>
        <w:gridCol w:w="2880"/>
        <w:gridCol w:w="2880"/>
        <w:gridCol w:w="2880"/>
      </w:tblGrid>
      <w:tr w:rsidR="00617369" w:rsidRPr="00D719AB" w14:paraId="42E4C66F"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80" w:type="dxa"/>
            <w:hideMark/>
          </w:tcPr>
          <w:p w14:paraId="75C4AE9D"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ESS Standard</w:t>
            </w:r>
          </w:p>
        </w:tc>
        <w:tc>
          <w:tcPr>
            <w:tcW w:w="2880" w:type="dxa"/>
            <w:hideMark/>
          </w:tcPr>
          <w:p w14:paraId="156BBEAA" w14:textId="77777777" w:rsidR="00617369" w:rsidRPr="00D719AB" w:rsidRDefault="00617369">
            <w:pPr>
              <w:jc w:val="both"/>
              <w:cnfStyle w:val="100000000000" w:firstRow="1"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Key Risks</w:t>
            </w:r>
          </w:p>
        </w:tc>
        <w:tc>
          <w:tcPr>
            <w:tcW w:w="2880" w:type="dxa"/>
            <w:hideMark/>
          </w:tcPr>
          <w:p w14:paraId="617E3C86" w14:textId="77777777" w:rsidR="00617369" w:rsidRPr="00D719AB" w:rsidRDefault="00617369">
            <w:pPr>
              <w:jc w:val="both"/>
              <w:cnfStyle w:val="100000000000" w:firstRow="1"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Proposed Mitigation</w:t>
            </w:r>
          </w:p>
        </w:tc>
      </w:tr>
      <w:tr w:rsidR="00617369" w:rsidRPr="00D719AB" w14:paraId="6D21DC06"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80" w:type="dxa"/>
            <w:hideMark/>
          </w:tcPr>
          <w:p w14:paraId="5D9D5D6D"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ESS1 – Assessment and Management of Environmental and Social Risks and Impacts</w:t>
            </w:r>
          </w:p>
        </w:tc>
        <w:tc>
          <w:tcPr>
            <w:tcW w:w="2880" w:type="dxa"/>
            <w:hideMark/>
          </w:tcPr>
          <w:p w14:paraId="7915F4E9"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 xml:space="preserve">Potential localized environmental impacts due to small-scale rehabilitation </w:t>
            </w:r>
            <w:proofErr w:type="gramStart"/>
            <w:r w:rsidRPr="00D719AB">
              <w:rPr>
                <w:rFonts w:ascii="Calibri" w:hAnsi="Calibri" w:cs="Calibri"/>
                <w:sz w:val="22"/>
                <w:szCs w:val="22"/>
              </w:rPr>
              <w:t>works</w:t>
            </w:r>
            <w:proofErr w:type="gramEnd"/>
            <w:r w:rsidRPr="00D719AB">
              <w:rPr>
                <w:rFonts w:ascii="Calibri" w:hAnsi="Calibri" w:cs="Calibri"/>
                <w:sz w:val="22"/>
                <w:szCs w:val="22"/>
              </w:rPr>
              <w:t>, installation of monitoring systems, and post-fire restoration activities. Limited capacity for E&amp;S risk management across multiple institutions.</w:t>
            </w:r>
          </w:p>
        </w:tc>
        <w:tc>
          <w:tcPr>
            <w:tcW w:w="2880" w:type="dxa"/>
            <w:hideMark/>
          </w:tcPr>
          <w:p w14:paraId="5A619870"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 xml:space="preserve">Apply ESMF procedures for screening, classification, and risk management. Prepare site-specific ESMPs or ESMP Checklists. </w:t>
            </w:r>
            <w:proofErr w:type="gramStart"/>
            <w:r w:rsidRPr="00D719AB">
              <w:rPr>
                <w:rFonts w:ascii="Calibri" w:hAnsi="Calibri" w:cs="Calibri"/>
                <w:sz w:val="22"/>
                <w:szCs w:val="22"/>
              </w:rPr>
              <w:t>Strengthen</w:t>
            </w:r>
            <w:proofErr w:type="gramEnd"/>
            <w:r w:rsidRPr="00D719AB">
              <w:rPr>
                <w:rFonts w:ascii="Calibri" w:hAnsi="Calibri" w:cs="Calibri"/>
                <w:sz w:val="22"/>
                <w:szCs w:val="22"/>
              </w:rPr>
              <w:t xml:space="preserve"> PIU capacity with environmental and social specialists. Conduct regular monitoring and reporting.</w:t>
            </w:r>
          </w:p>
        </w:tc>
      </w:tr>
      <w:tr w:rsidR="00617369" w:rsidRPr="00D719AB" w14:paraId="7561AF12" w14:textId="77777777">
        <w:tc>
          <w:tcPr>
            <w:cnfStyle w:val="001000000000" w:firstRow="0" w:lastRow="0" w:firstColumn="1" w:lastColumn="0" w:oddVBand="0" w:evenVBand="0" w:oddHBand="0" w:evenHBand="0" w:firstRowFirstColumn="0" w:firstRowLastColumn="0" w:lastRowFirstColumn="0" w:lastRowLastColumn="0"/>
            <w:tcW w:w="2880" w:type="dxa"/>
            <w:hideMark/>
          </w:tcPr>
          <w:p w14:paraId="4702BC21"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ESS2 – Labor and Working Conditions</w:t>
            </w:r>
          </w:p>
        </w:tc>
        <w:tc>
          <w:tcPr>
            <w:tcW w:w="2880" w:type="dxa"/>
            <w:hideMark/>
          </w:tcPr>
          <w:p w14:paraId="4EF811D5"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Occupational health and safety (</w:t>
            </w:r>
            <w:proofErr w:type="gramStart"/>
            <w:r w:rsidRPr="00D719AB">
              <w:rPr>
                <w:rFonts w:ascii="Calibri" w:hAnsi="Calibri" w:cs="Calibri"/>
                <w:sz w:val="22"/>
                <w:szCs w:val="22"/>
              </w:rPr>
              <w:t>OHS</w:t>
            </w:r>
            <w:proofErr w:type="gramEnd"/>
            <w:r w:rsidRPr="00D719AB">
              <w:rPr>
                <w:rFonts w:ascii="Calibri" w:hAnsi="Calibri" w:cs="Calibri"/>
                <w:sz w:val="22"/>
                <w:szCs w:val="22"/>
              </w:rPr>
              <w:t>) risks for workers during field and maintenance activities; possible gaps in labor conditions for contracted workers.</w:t>
            </w:r>
          </w:p>
        </w:tc>
        <w:tc>
          <w:tcPr>
            <w:tcW w:w="2880" w:type="dxa"/>
            <w:hideMark/>
          </w:tcPr>
          <w:p w14:paraId="1DD0FC09"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Implement Labor Management Procedures (LMP). Ensure compliance with national labor laws and ESS2. Provide PPE, safety training, and maintain a worker Grievance Redress Mechanism (GRM).</w:t>
            </w:r>
          </w:p>
        </w:tc>
      </w:tr>
      <w:tr w:rsidR="00617369" w:rsidRPr="00D719AB" w14:paraId="50118F9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80" w:type="dxa"/>
            <w:hideMark/>
          </w:tcPr>
          <w:p w14:paraId="3F864285"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ESS3 – Resource Efficiency and Pollution Prevention and Management</w:t>
            </w:r>
          </w:p>
        </w:tc>
        <w:tc>
          <w:tcPr>
            <w:tcW w:w="2880" w:type="dxa"/>
            <w:hideMark/>
          </w:tcPr>
          <w:p w14:paraId="1CB2C142"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Pollution from machinery operation, waste generation (including e-waste), and emissions from vehicles or equipment. Inefficient resource use (energy, materials).</w:t>
            </w:r>
          </w:p>
        </w:tc>
        <w:tc>
          <w:tcPr>
            <w:tcW w:w="2880" w:type="dxa"/>
            <w:hideMark/>
          </w:tcPr>
          <w:p w14:paraId="10ACCBC2"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Adopt resource-efficient technologies; manage waste through licensed operators; establish e-waste recycling program; use energy-efficient devices and renewable energy where feasible.</w:t>
            </w:r>
          </w:p>
        </w:tc>
      </w:tr>
      <w:tr w:rsidR="00617369" w:rsidRPr="00D719AB" w14:paraId="30D77C4D" w14:textId="77777777">
        <w:tc>
          <w:tcPr>
            <w:cnfStyle w:val="001000000000" w:firstRow="0" w:lastRow="0" w:firstColumn="1" w:lastColumn="0" w:oddVBand="0" w:evenVBand="0" w:oddHBand="0" w:evenHBand="0" w:firstRowFirstColumn="0" w:firstRowLastColumn="0" w:lastRowFirstColumn="0" w:lastRowLastColumn="0"/>
            <w:tcW w:w="2880" w:type="dxa"/>
            <w:hideMark/>
          </w:tcPr>
          <w:p w14:paraId="4CBE83F3"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ESS4 – Community Health and Safety</w:t>
            </w:r>
          </w:p>
        </w:tc>
        <w:tc>
          <w:tcPr>
            <w:tcW w:w="2880" w:type="dxa"/>
            <w:hideMark/>
          </w:tcPr>
          <w:p w14:paraId="7973A87C" w14:textId="4139E44C" w:rsidR="007614DC"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 xml:space="preserve">Noise, dust, and increased vehicle movement during small-scale </w:t>
            </w:r>
            <w:proofErr w:type="gramStart"/>
            <w:r w:rsidRPr="00D719AB">
              <w:rPr>
                <w:rFonts w:ascii="Calibri" w:hAnsi="Calibri" w:cs="Calibri"/>
                <w:sz w:val="22"/>
                <w:szCs w:val="22"/>
              </w:rPr>
              <w:t>works</w:t>
            </w:r>
            <w:proofErr w:type="gramEnd"/>
            <w:r w:rsidRPr="00D719AB">
              <w:rPr>
                <w:rFonts w:ascii="Calibri" w:hAnsi="Calibri" w:cs="Calibri"/>
                <w:sz w:val="22"/>
                <w:szCs w:val="22"/>
              </w:rPr>
              <w:t xml:space="preserve">. </w:t>
            </w:r>
            <w:r w:rsidR="007614DC" w:rsidRPr="00D719AB">
              <w:rPr>
                <w:rFonts w:ascii="Calibri" w:hAnsi="Calibri" w:cs="Calibri"/>
                <w:sz w:val="22"/>
                <w:szCs w:val="22"/>
              </w:rPr>
              <w:t xml:space="preserve">Community health and safety may also be affected by workers coming from outside the area. To reduce SEA/SH risks, workers will sign Codes of Conduct, receive SEA/SH awareness training, and be </w:t>
            </w:r>
            <w:r w:rsidR="007614DC" w:rsidRPr="00D719AB">
              <w:rPr>
                <w:rFonts w:ascii="Calibri" w:hAnsi="Calibri" w:cs="Calibri"/>
                <w:sz w:val="22"/>
                <w:szCs w:val="22"/>
              </w:rPr>
              <w:lastRenderedPageBreak/>
              <w:t xml:space="preserve">required to follow strict rules of conduct when interacting with communities. All incidents will be addressed through </w:t>
            </w:r>
            <w:proofErr w:type="gramStart"/>
            <w:r w:rsidR="007614DC" w:rsidRPr="00D719AB">
              <w:rPr>
                <w:rFonts w:ascii="Calibri" w:hAnsi="Calibri" w:cs="Calibri"/>
                <w:sz w:val="22"/>
                <w:szCs w:val="22"/>
              </w:rPr>
              <w:t>a confidential</w:t>
            </w:r>
            <w:proofErr w:type="gramEnd"/>
            <w:r w:rsidR="007614DC" w:rsidRPr="00D719AB">
              <w:rPr>
                <w:rFonts w:ascii="Calibri" w:hAnsi="Calibri" w:cs="Calibri"/>
                <w:sz w:val="22"/>
                <w:szCs w:val="22"/>
              </w:rPr>
              <w:t>, survivor-centered GRM.</w:t>
            </w:r>
          </w:p>
          <w:p w14:paraId="43D8D0ED" w14:textId="72BA8B01"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Risks from fire management operations and use of heavy machinery near communities.</w:t>
            </w:r>
          </w:p>
        </w:tc>
        <w:tc>
          <w:tcPr>
            <w:tcW w:w="2880" w:type="dxa"/>
            <w:hideMark/>
          </w:tcPr>
          <w:p w14:paraId="35ED7794" w14:textId="77777777" w:rsidR="007614DC" w:rsidRPr="00D719AB" w:rsidRDefault="00617369" w:rsidP="007614DC">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lastRenderedPageBreak/>
              <w:t>Implement CESMP with traffic and community safety plans. Conduct community awareness sessions on fire prevention and project safety. Establish emergency response procedures.</w:t>
            </w:r>
          </w:p>
          <w:p w14:paraId="082BC9C7" w14:textId="181698B8" w:rsidR="007614DC" w:rsidRPr="00D719AB" w:rsidRDefault="007614DC" w:rsidP="007614DC">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 xml:space="preserve">Ensure contractors maintain updated worker registers and enforce controlled access to </w:t>
            </w:r>
            <w:r w:rsidRPr="00D719AB">
              <w:rPr>
                <w:rFonts w:ascii="Calibri" w:hAnsi="Calibri" w:cs="Calibri"/>
                <w:sz w:val="22"/>
                <w:szCs w:val="22"/>
              </w:rPr>
              <w:lastRenderedPageBreak/>
              <w:t>work sites and nearby community areas.</w:t>
            </w:r>
          </w:p>
          <w:p w14:paraId="12E884B4" w14:textId="77777777" w:rsidR="007614DC" w:rsidRPr="00D719AB" w:rsidRDefault="007614DC" w:rsidP="007614DC">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p>
          <w:p w14:paraId="7D37A3B6" w14:textId="77777777" w:rsidR="007614DC" w:rsidRPr="00D719AB" w:rsidRDefault="007614DC" w:rsidP="007614DC">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Appoint a community liaison focal point to monitor worker–community interactions and respond to concerns.</w:t>
            </w:r>
          </w:p>
          <w:p w14:paraId="5A907168" w14:textId="77777777" w:rsidR="007614DC" w:rsidRPr="00D719AB" w:rsidRDefault="007614DC" w:rsidP="007614DC">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p>
          <w:p w14:paraId="1317EE1D" w14:textId="77777777" w:rsidR="007614DC" w:rsidRPr="00D719AB" w:rsidRDefault="007614DC" w:rsidP="007614DC">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Coordinate with local service providers and institutions to ensure survivor-centered SEA/SH response pathways are functional and accessible.</w:t>
            </w:r>
          </w:p>
          <w:p w14:paraId="6FD3F128" w14:textId="3A3EB7A4" w:rsidR="00617369" w:rsidRPr="00D719AB" w:rsidRDefault="00617369" w:rsidP="007614DC">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p>
        </w:tc>
      </w:tr>
      <w:tr w:rsidR="00617369" w:rsidRPr="00D719AB" w14:paraId="5CE5095F"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80" w:type="dxa"/>
            <w:hideMark/>
          </w:tcPr>
          <w:p w14:paraId="55C857AF" w14:textId="77777777" w:rsidR="00617369" w:rsidRPr="00D719AB" w:rsidRDefault="00617369">
            <w:pPr>
              <w:jc w:val="both"/>
              <w:rPr>
                <w:rFonts w:ascii="Calibri" w:hAnsi="Calibri" w:cs="Calibri"/>
                <w:sz w:val="22"/>
                <w:szCs w:val="22"/>
              </w:rPr>
            </w:pPr>
            <w:r w:rsidRPr="00D719AB">
              <w:rPr>
                <w:rFonts w:ascii="Calibri" w:hAnsi="Calibri" w:cs="Calibri"/>
                <w:sz w:val="22"/>
                <w:szCs w:val="22"/>
              </w:rPr>
              <w:lastRenderedPageBreak/>
              <w:t>ESS5 – Land Acquisition, Restrictions on Land Use and Involuntary Resettlement</w:t>
            </w:r>
          </w:p>
        </w:tc>
        <w:tc>
          <w:tcPr>
            <w:tcW w:w="2880" w:type="dxa"/>
            <w:hideMark/>
          </w:tcPr>
          <w:p w14:paraId="01D8B9E2"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Possible temporary access restrictions to forest resources or small-scale land use for infrastructure upgrades.</w:t>
            </w:r>
          </w:p>
        </w:tc>
        <w:tc>
          <w:tcPr>
            <w:tcW w:w="2880" w:type="dxa"/>
            <w:hideMark/>
          </w:tcPr>
          <w:p w14:paraId="725FB664"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Apply Resettlement Policy Framework (RPF) and prepare site-specific Resettlement Action Plans (RAPs) if required. Ensure livelihood restoration and stakeholder consultation.</w:t>
            </w:r>
          </w:p>
        </w:tc>
      </w:tr>
      <w:tr w:rsidR="00617369" w:rsidRPr="00D719AB" w14:paraId="03FB86AF" w14:textId="77777777">
        <w:tc>
          <w:tcPr>
            <w:cnfStyle w:val="001000000000" w:firstRow="0" w:lastRow="0" w:firstColumn="1" w:lastColumn="0" w:oddVBand="0" w:evenVBand="0" w:oddHBand="0" w:evenHBand="0" w:firstRowFirstColumn="0" w:firstRowLastColumn="0" w:lastRowFirstColumn="0" w:lastRowLastColumn="0"/>
            <w:tcW w:w="2880" w:type="dxa"/>
            <w:hideMark/>
          </w:tcPr>
          <w:p w14:paraId="59A579C5"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ESS6 – Biodiversity Conservation and Sustainable Management of Living Natural Resources</w:t>
            </w:r>
          </w:p>
        </w:tc>
        <w:tc>
          <w:tcPr>
            <w:tcW w:w="2880" w:type="dxa"/>
            <w:hideMark/>
          </w:tcPr>
          <w:p w14:paraId="3C3D68DD"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Disturbance to habitats and species from field operations, forest road maintenance, or post-fire planting. Risk of introducing non-native species.</w:t>
            </w:r>
          </w:p>
        </w:tc>
        <w:tc>
          <w:tcPr>
            <w:tcW w:w="2880" w:type="dxa"/>
            <w:hideMark/>
          </w:tcPr>
          <w:p w14:paraId="1AECA826"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Conduct biodiversity screening before site selection. Use native species for restoration. Avoid critical habitats. Implement Biodiversity Management Plans (BMPs) and monitoring programs.</w:t>
            </w:r>
          </w:p>
        </w:tc>
      </w:tr>
      <w:tr w:rsidR="00617369" w:rsidRPr="00D719AB" w14:paraId="5D8DB091"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80" w:type="dxa"/>
            <w:hideMark/>
          </w:tcPr>
          <w:p w14:paraId="636AA8FC"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ESS8 – Cultural Heritage</w:t>
            </w:r>
          </w:p>
        </w:tc>
        <w:tc>
          <w:tcPr>
            <w:tcW w:w="2880" w:type="dxa"/>
            <w:hideMark/>
          </w:tcPr>
          <w:p w14:paraId="0DE1BB58"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Low likelihood of encountering cultural or historical artifacts during small works or excavation.</w:t>
            </w:r>
          </w:p>
        </w:tc>
        <w:tc>
          <w:tcPr>
            <w:tcW w:w="2880" w:type="dxa"/>
            <w:hideMark/>
          </w:tcPr>
          <w:p w14:paraId="27DCD2BF" w14:textId="77777777" w:rsidR="00617369" w:rsidRPr="00D719AB" w:rsidRDefault="00617369">
            <w:pPr>
              <w:jc w:val="both"/>
              <w:cnfStyle w:val="000000100000" w:firstRow="0" w:lastRow="0" w:firstColumn="0" w:lastColumn="0" w:oddVBand="0" w:evenVBand="0" w:oddHBand="1"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Implement Chance Finds Procedures (CFP) across all project sites. Train contractors on procedures and ensure prompt reporting to authorities if artifacts are discovered.</w:t>
            </w:r>
          </w:p>
        </w:tc>
      </w:tr>
      <w:tr w:rsidR="00617369" w:rsidRPr="00D719AB" w14:paraId="0C6B8C3F" w14:textId="77777777">
        <w:tc>
          <w:tcPr>
            <w:cnfStyle w:val="001000000000" w:firstRow="0" w:lastRow="0" w:firstColumn="1" w:lastColumn="0" w:oddVBand="0" w:evenVBand="0" w:oddHBand="0" w:evenHBand="0" w:firstRowFirstColumn="0" w:firstRowLastColumn="0" w:lastRowFirstColumn="0" w:lastRowLastColumn="0"/>
            <w:tcW w:w="2880" w:type="dxa"/>
            <w:hideMark/>
          </w:tcPr>
          <w:p w14:paraId="1FBB99F2" w14:textId="77777777" w:rsidR="00617369" w:rsidRPr="00D719AB" w:rsidRDefault="00617369">
            <w:pPr>
              <w:jc w:val="both"/>
              <w:rPr>
                <w:rFonts w:ascii="Calibri" w:hAnsi="Calibri" w:cs="Calibri"/>
                <w:sz w:val="22"/>
                <w:szCs w:val="22"/>
              </w:rPr>
            </w:pPr>
            <w:r w:rsidRPr="00D719AB">
              <w:rPr>
                <w:rFonts w:ascii="Calibri" w:hAnsi="Calibri" w:cs="Calibri"/>
                <w:sz w:val="22"/>
                <w:szCs w:val="22"/>
              </w:rPr>
              <w:t>ESS10 – Stakeholder Engagement and Information Disclosure</w:t>
            </w:r>
          </w:p>
        </w:tc>
        <w:tc>
          <w:tcPr>
            <w:tcW w:w="2880" w:type="dxa"/>
            <w:hideMark/>
          </w:tcPr>
          <w:p w14:paraId="7B0DA8A2"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Potential gaps in stakeholder participation and information flow, particularly for rural communities and small forest users.</w:t>
            </w:r>
          </w:p>
        </w:tc>
        <w:tc>
          <w:tcPr>
            <w:tcW w:w="2880" w:type="dxa"/>
            <w:hideMark/>
          </w:tcPr>
          <w:p w14:paraId="560B593E" w14:textId="77777777" w:rsidR="00617369" w:rsidRPr="00D719AB" w:rsidRDefault="00617369">
            <w:pPr>
              <w:jc w:val="both"/>
              <w:cnfStyle w:val="000000000000" w:firstRow="0" w:lastRow="0" w:firstColumn="0" w:lastColumn="0" w:oddVBand="0" w:evenVBand="0" w:oddHBand="0" w:evenHBand="0" w:firstRowFirstColumn="0" w:firstRowLastColumn="0" w:lastRowFirstColumn="0" w:lastRowLastColumn="0"/>
              <w:rPr>
                <w:rFonts w:ascii="Calibri" w:hAnsi="Calibri" w:cs="Calibri"/>
                <w:sz w:val="22"/>
                <w:szCs w:val="22"/>
              </w:rPr>
            </w:pPr>
            <w:r w:rsidRPr="00D719AB">
              <w:rPr>
                <w:rFonts w:ascii="Calibri" w:hAnsi="Calibri" w:cs="Calibri"/>
                <w:sz w:val="22"/>
                <w:szCs w:val="22"/>
              </w:rPr>
              <w:t>Implement Stakeholder Engagement Plan (SEP). Ensure inclusive consultations, regular disclosure of information, and maintain functional project-level GRM.</w:t>
            </w:r>
          </w:p>
        </w:tc>
      </w:tr>
    </w:tbl>
    <w:p w14:paraId="14F015DF" w14:textId="77777777" w:rsidR="00617369" w:rsidRPr="00D719AB" w:rsidRDefault="00617369" w:rsidP="00617369">
      <w:pPr>
        <w:spacing w:after="100" w:afterAutospacing="1"/>
        <w:jc w:val="both"/>
        <w:rPr>
          <w:rFonts w:ascii="Calibri" w:hAnsi="Calibri" w:cs="Calibri"/>
          <w:color w:val="501549" w:themeColor="accent5" w:themeShade="80"/>
        </w:rPr>
      </w:pPr>
    </w:p>
    <w:p w14:paraId="5983BC57" w14:textId="77777777" w:rsidR="00B201B9" w:rsidRPr="00D719AB" w:rsidRDefault="00B201B9" w:rsidP="003832D3">
      <w:pPr>
        <w:pStyle w:val="Heading3"/>
        <w:rPr>
          <w:rFonts w:ascii="Calibri" w:hAnsi="Calibri" w:cs="Calibri"/>
          <w:b/>
          <w:bCs/>
          <w:sz w:val="22"/>
          <w:szCs w:val="22"/>
        </w:rPr>
      </w:pPr>
      <w:bookmarkStart w:id="115" w:name="_Toc215836479"/>
      <w:r w:rsidRPr="00D719AB">
        <w:rPr>
          <w:rFonts w:ascii="Calibri" w:hAnsi="Calibri" w:cs="Calibri"/>
          <w:b/>
          <w:bCs/>
          <w:sz w:val="22"/>
          <w:szCs w:val="22"/>
        </w:rPr>
        <w:lastRenderedPageBreak/>
        <w:t>6.1.3 Special Assistance for Vulnerable PAPs</w:t>
      </w:r>
      <w:bookmarkEnd w:id="115"/>
    </w:p>
    <w:p w14:paraId="2DDD3584" w14:textId="77777777" w:rsidR="00B201B9" w:rsidRPr="00D719AB" w:rsidRDefault="00B201B9" w:rsidP="00B201B9">
      <w:pPr>
        <w:jc w:val="both"/>
        <w:rPr>
          <w:rFonts w:ascii="Calibri" w:eastAsia="Calibri" w:hAnsi="Calibri" w:cs="Calibri"/>
        </w:rPr>
      </w:pPr>
      <w:r w:rsidRPr="00D719AB">
        <w:rPr>
          <w:rFonts w:ascii="Calibri" w:eastAsia="Calibri" w:hAnsi="Calibri" w:cs="Calibri"/>
        </w:rPr>
        <w:t xml:space="preserve">Disproportionately impacted groups who are mostly vulnerable due to their distinct livelihood strategies, ways of living and other socio-economic dynamics. For these individuals/groups, in addition to resettlement, compensation and livelihood restoration programs, additional mitigation mechanisms are required. i.e. assistance </w:t>
      </w:r>
      <w:proofErr w:type="gramStart"/>
      <w:r w:rsidRPr="00D719AB">
        <w:rPr>
          <w:rFonts w:ascii="Calibri" w:eastAsia="Calibri" w:hAnsi="Calibri" w:cs="Calibri"/>
        </w:rPr>
        <w:t>in</w:t>
      </w:r>
      <w:proofErr w:type="gramEnd"/>
      <w:r w:rsidRPr="00D719AB">
        <w:rPr>
          <w:rFonts w:ascii="Calibri" w:eastAsia="Calibri" w:hAnsi="Calibri" w:cs="Calibri"/>
        </w:rPr>
        <w:t xml:space="preserve"> resettlement and compensation payment procedure, assistance in moving properties and identifying the resettlement plot (as needed), assistance with access to project benefit, assistance during the post-resettlement period and health care if required, particularly during any moving and transition periods, for </w:t>
      </w:r>
      <w:proofErr w:type="gramStart"/>
      <w:r w:rsidRPr="00D719AB">
        <w:rPr>
          <w:rFonts w:ascii="Calibri" w:eastAsia="Calibri" w:hAnsi="Calibri" w:cs="Calibri"/>
        </w:rPr>
        <w:t>persons</w:t>
      </w:r>
      <w:proofErr w:type="gramEnd"/>
      <w:r w:rsidRPr="00D719AB">
        <w:rPr>
          <w:rFonts w:ascii="Calibri" w:eastAsia="Calibri" w:hAnsi="Calibri" w:cs="Calibri"/>
        </w:rPr>
        <w:t xml:space="preserve"> that may be affected by physical </w:t>
      </w:r>
      <w:proofErr w:type="gramStart"/>
      <w:r w:rsidRPr="00D719AB">
        <w:rPr>
          <w:rFonts w:ascii="Calibri" w:eastAsia="Calibri" w:hAnsi="Calibri" w:cs="Calibri"/>
        </w:rPr>
        <w:t>works</w:t>
      </w:r>
      <w:proofErr w:type="gramEnd"/>
      <w:r w:rsidRPr="00D719AB">
        <w:rPr>
          <w:rFonts w:ascii="Calibri" w:eastAsia="Calibri" w:hAnsi="Calibri" w:cs="Calibri"/>
        </w:rPr>
        <w:t xml:space="preserve"> within the forests. The Project will </w:t>
      </w:r>
      <w:proofErr w:type="gramStart"/>
      <w:r w:rsidRPr="00D719AB">
        <w:rPr>
          <w:rFonts w:ascii="Calibri" w:eastAsia="Calibri" w:hAnsi="Calibri" w:cs="Calibri"/>
        </w:rPr>
        <w:t>consider, but</w:t>
      </w:r>
      <w:proofErr w:type="gramEnd"/>
      <w:r w:rsidRPr="00D719AB">
        <w:rPr>
          <w:rFonts w:ascii="Calibri" w:eastAsia="Calibri" w:hAnsi="Calibri" w:cs="Calibri"/>
        </w:rPr>
        <w:t xml:space="preserve"> not limited to the following mechanisms.</w:t>
      </w:r>
    </w:p>
    <w:p w14:paraId="1A5ACF9D" w14:textId="77777777" w:rsidR="00B201B9" w:rsidRPr="00D719AB" w:rsidRDefault="00B201B9" w:rsidP="00A96F70">
      <w:pPr>
        <w:pStyle w:val="ListParagraph"/>
        <w:numPr>
          <w:ilvl w:val="0"/>
          <w:numId w:val="125"/>
        </w:numPr>
        <w:spacing w:after="0"/>
        <w:jc w:val="both"/>
        <w:rPr>
          <w:rFonts w:ascii="Calibri" w:eastAsia="Calibri" w:hAnsi="Calibri" w:cs="Calibri"/>
        </w:rPr>
      </w:pPr>
      <w:r w:rsidRPr="00D719AB">
        <w:rPr>
          <w:rFonts w:ascii="Calibri" w:eastAsia="Calibri" w:hAnsi="Calibri" w:cs="Calibri"/>
        </w:rPr>
        <w:t>The continuous awareness creation efforts of the project will ensure constant information flow especially to vulnerable groups including poor women, elderly and persons with disabilities. Hold separate focused group discussions (FGDs) with women and other vulnerable groups identified by the E&amp;S assessment.</w:t>
      </w:r>
    </w:p>
    <w:p w14:paraId="28DB7887" w14:textId="77777777" w:rsidR="00B201B9" w:rsidRPr="00D719AB" w:rsidRDefault="00B201B9" w:rsidP="00A96F70">
      <w:pPr>
        <w:pStyle w:val="ListParagraph"/>
        <w:numPr>
          <w:ilvl w:val="0"/>
          <w:numId w:val="125"/>
        </w:numPr>
        <w:spacing w:after="0"/>
        <w:jc w:val="both"/>
        <w:rPr>
          <w:rFonts w:ascii="Calibri" w:eastAsia="Calibri" w:hAnsi="Calibri" w:cs="Calibri"/>
        </w:rPr>
      </w:pPr>
      <w:r w:rsidRPr="00D719AB">
        <w:rPr>
          <w:rFonts w:ascii="Calibri" w:eastAsia="Calibri" w:hAnsi="Calibri" w:cs="Calibri"/>
        </w:rPr>
        <w:t>Promote transparent procedures and avoid discrimination in recruitment process, ensure terms of employment and working conditions to include protection for vulnerable workers (e.g. women and persons with disabilities).</w:t>
      </w:r>
    </w:p>
    <w:p w14:paraId="06AB9941" w14:textId="77777777" w:rsidR="00B201B9" w:rsidRPr="00D719AB" w:rsidRDefault="00B201B9" w:rsidP="00A96F70">
      <w:pPr>
        <w:pStyle w:val="ListParagraph"/>
        <w:numPr>
          <w:ilvl w:val="0"/>
          <w:numId w:val="125"/>
        </w:numPr>
        <w:spacing w:after="0"/>
        <w:jc w:val="both"/>
        <w:rPr>
          <w:rFonts w:ascii="Calibri" w:eastAsia="Calibri" w:hAnsi="Calibri" w:cs="Calibri"/>
        </w:rPr>
      </w:pPr>
      <w:r w:rsidRPr="00D719AB">
        <w:rPr>
          <w:rFonts w:ascii="Calibri" w:eastAsia="Calibri" w:hAnsi="Calibri" w:cs="Calibri"/>
        </w:rPr>
        <w:t xml:space="preserve">Contractors to adapt the Labor Management Procedures to ensure availability of clear recruitment protocols, written employment contracts with clear working conditions, protection of vulnerable workers, prohibit the use of forced and child labor, availability of Grievance Mechanism for workers complaints etc. </w:t>
      </w:r>
    </w:p>
    <w:p w14:paraId="00230DA9" w14:textId="77777777" w:rsidR="00B201B9" w:rsidRPr="00D719AB" w:rsidRDefault="00B201B9" w:rsidP="00A96F70">
      <w:pPr>
        <w:pStyle w:val="ListParagraph"/>
        <w:numPr>
          <w:ilvl w:val="0"/>
          <w:numId w:val="125"/>
        </w:numPr>
        <w:spacing w:after="0"/>
        <w:jc w:val="both"/>
        <w:rPr>
          <w:rFonts w:ascii="Calibri" w:eastAsia="Calibri" w:hAnsi="Calibri" w:cs="Calibri"/>
        </w:rPr>
      </w:pPr>
      <w:r w:rsidRPr="00D719AB">
        <w:rPr>
          <w:rFonts w:ascii="Calibri" w:eastAsia="Calibri" w:hAnsi="Calibri" w:cs="Calibri"/>
        </w:rPr>
        <w:t>Engage CBOs and NGOs who are active in the Project implementation areas to help provide outreach programs and tailored programs to vulnerable groups and individuals.</w:t>
      </w:r>
    </w:p>
    <w:p w14:paraId="5BCFC4F7" w14:textId="77777777" w:rsidR="00B201B9" w:rsidRPr="00D719AB" w:rsidRDefault="00B201B9" w:rsidP="00A96F70">
      <w:pPr>
        <w:pStyle w:val="ListParagraph"/>
        <w:numPr>
          <w:ilvl w:val="0"/>
          <w:numId w:val="125"/>
        </w:numPr>
        <w:spacing w:after="0"/>
        <w:jc w:val="both"/>
        <w:rPr>
          <w:rFonts w:ascii="Calibri" w:eastAsia="Calibri" w:hAnsi="Calibri" w:cs="Calibri"/>
        </w:rPr>
      </w:pPr>
      <w:r w:rsidRPr="00D719AB">
        <w:rPr>
          <w:rFonts w:ascii="Calibri" w:eastAsia="Calibri" w:hAnsi="Calibri" w:cs="Calibri"/>
        </w:rPr>
        <w:t>A systematic and functional GRM should be adopted to address the concerns of aggrieved parties (PAPs, vulnerable groups including women, gender-sensitive issues, workplace concerns and community concerns).</w:t>
      </w:r>
    </w:p>
    <w:p w14:paraId="4CC416E4" w14:textId="77777777" w:rsidR="00B201B9" w:rsidRPr="00D719AB" w:rsidRDefault="00B201B9" w:rsidP="00B201B9">
      <w:pPr>
        <w:jc w:val="both"/>
        <w:rPr>
          <w:rFonts w:ascii="Calibri" w:eastAsia="Calibri" w:hAnsi="Calibri" w:cs="Calibri"/>
        </w:rPr>
      </w:pPr>
      <w:r w:rsidRPr="00D719AB">
        <w:rPr>
          <w:rFonts w:ascii="Calibri" w:eastAsia="Calibri" w:hAnsi="Calibri" w:cs="Calibri"/>
        </w:rPr>
        <w:t xml:space="preserve"> </w:t>
      </w:r>
    </w:p>
    <w:p w14:paraId="19AF04EB" w14:textId="77777777" w:rsidR="00B201B9" w:rsidRPr="00D719AB" w:rsidRDefault="00B201B9" w:rsidP="00B201B9">
      <w:pPr>
        <w:jc w:val="both"/>
        <w:rPr>
          <w:rFonts w:ascii="Calibri" w:eastAsia="Calibri" w:hAnsi="Calibri" w:cs="Calibri"/>
        </w:rPr>
      </w:pPr>
      <w:r w:rsidRPr="00D719AB">
        <w:rPr>
          <w:rFonts w:ascii="Calibri" w:eastAsia="Calibri" w:hAnsi="Calibri" w:cs="Calibri"/>
        </w:rPr>
        <w:t>Moreover, the project will work on suitable design and standards to address the needs of girls, women, boys, and people with disabilities (such as brails, radio broadcasts, using sign languages, etc.).</w:t>
      </w:r>
    </w:p>
    <w:p w14:paraId="6A5C67E9" w14:textId="77777777" w:rsidR="00ED6118" w:rsidRPr="00D719AB" w:rsidRDefault="00B201B9" w:rsidP="00B201B9">
      <w:pPr>
        <w:spacing w:after="0" w:line="240" w:lineRule="auto"/>
        <w:jc w:val="both"/>
        <w:rPr>
          <w:rFonts w:ascii="Calibri" w:eastAsia="Times New Roman" w:hAnsi="Calibri" w:cs="Calibri"/>
          <w:kern w:val="0"/>
          <w14:ligatures w14:val="none"/>
        </w:rPr>
      </w:pPr>
      <w:r w:rsidRPr="00D719AB">
        <w:rPr>
          <w:rFonts w:ascii="Calibri" w:eastAsia="Calibri" w:hAnsi="Calibri" w:cs="Calibri"/>
        </w:rPr>
        <w:t>By enforcing gender sensitive infrastructure, FSPP will emphasize gender and social inclusion, and services for women, girls and disability conditions.</w:t>
      </w:r>
    </w:p>
    <w:p w14:paraId="760B4CDA" w14:textId="77777777" w:rsidR="00ED6118" w:rsidRPr="00D719AB" w:rsidRDefault="00ED6118" w:rsidP="002446B9">
      <w:pPr>
        <w:spacing w:after="0" w:line="240" w:lineRule="auto"/>
        <w:jc w:val="both"/>
        <w:rPr>
          <w:rFonts w:ascii="Calibri" w:eastAsia="Times New Roman" w:hAnsi="Calibri" w:cs="Calibri"/>
          <w:kern w:val="0"/>
          <w14:ligatures w14:val="none"/>
        </w:rPr>
      </w:pPr>
    </w:p>
    <w:p w14:paraId="2A904706" w14:textId="77777777" w:rsidR="00FD2F93" w:rsidRPr="00D719AB" w:rsidRDefault="00FD2F93" w:rsidP="002446B9">
      <w:pPr>
        <w:spacing w:after="0" w:line="240" w:lineRule="auto"/>
        <w:jc w:val="both"/>
        <w:rPr>
          <w:rFonts w:ascii="Calibri" w:eastAsia="Times New Roman" w:hAnsi="Calibri" w:cs="Calibri"/>
          <w:b/>
          <w:bCs/>
          <w:kern w:val="0"/>
          <w14:ligatures w14:val="none"/>
        </w:rPr>
      </w:pPr>
    </w:p>
    <w:p w14:paraId="7C018685" w14:textId="77777777" w:rsidR="00642B5B" w:rsidRPr="00D719AB" w:rsidRDefault="00642B5B" w:rsidP="00642B5B">
      <w:pPr>
        <w:pStyle w:val="Caption"/>
        <w:rPr>
          <w:rFonts w:ascii="Calibri" w:eastAsia="Times New Roman" w:hAnsi="Calibri" w:cs="Calibri"/>
          <w:b/>
          <w:bCs/>
          <w:i w:val="0"/>
          <w:iCs w:val="0"/>
          <w:kern w:val="0"/>
          <w:sz w:val="22"/>
          <w:szCs w:val="22"/>
          <w14:ligatures w14:val="none"/>
        </w:rPr>
      </w:pPr>
      <w:bookmarkStart w:id="116" w:name="_Toc212411354"/>
      <w:r w:rsidRPr="00D719AB">
        <w:rPr>
          <w:rFonts w:ascii="Calibri" w:hAnsi="Calibri" w:cs="Calibri"/>
          <w:b/>
          <w:bCs/>
          <w:i w:val="0"/>
          <w:iCs w:val="0"/>
          <w:sz w:val="22"/>
          <w:szCs w:val="22"/>
        </w:rPr>
        <w:t xml:space="preserve">Table </w:t>
      </w:r>
      <w:r w:rsidRPr="00D719AB">
        <w:rPr>
          <w:rFonts w:ascii="Calibri" w:hAnsi="Calibri" w:cs="Calibri"/>
          <w:b/>
          <w:bCs/>
          <w:i w:val="0"/>
          <w:iCs w:val="0"/>
          <w:sz w:val="22"/>
          <w:szCs w:val="22"/>
        </w:rPr>
        <w:fldChar w:fldCharType="begin"/>
      </w:r>
      <w:r w:rsidRPr="00D719AB">
        <w:rPr>
          <w:rFonts w:ascii="Calibri" w:hAnsi="Calibri" w:cs="Calibri"/>
          <w:b/>
          <w:bCs/>
          <w:i w:val="0"/>
          <w:iCs w:val="0"/>
          <w:sz w:val="22"/>
          <w:szCs w:val="22"/>
        </w:rPr>
        <w:instrText xml:space="preserve"> SEQ Table \* ARABIC </w:instrText>
      </w:r>
      <w:r w:rsidRPr="00D719AB">
        <w:rPr>
          <w:rFonts w:ascii="Calibri" w:hAnsi="Calibri" w:cs="Calibri"/>
          <w:b/>
          <w:bCs/>
          <w:i w:val="0"/>
          <w:iCs w:val="0"/>
          <w:sz w:val="22"/>
          <w:szCs w:val="22"/>
        </w:rPr>
        <w:fldChar w:fldCharType="separate"/>
      </w:r>
      <w:r w:rsidR="00D92B3C" w:rsidRPr="00D719AB">
        <w:rPr>
          <w:rFonts w:ascii="Calibri" w:hAnsi="Calibri" w:cs="Calibri"/>
          <w:b/>
          <w:bCs/>
          <w:i w:val="0"/>
          <w:iCs w:val="0"/>
          <w:noProof/>
          <w:sz w:val="22"/>
          <w:szCs w:val="22"/>
        </w:rPr>
        <w:t>23</w:t>
      </w:r>
      <w:r w:rsidRPr="00D719AB">
        <w:rPr>
          <w:rFonts w:ascii="Calibri" w:hAnsi="Calibri" w:cs="Calibri"/>
          <w:b/>
          <w:bCs/>
          <w:i w:val="0"/>
          <w:iCs w:val="0"/>
          <w:sz w:val="22"/>
          <w:szCs w:val="22"/>
        </w:rPr>
        <w:fldChar w:fldCharType="end"/>
      </w:r>
      <w:r w:rsidRPr="00D719AB">
        <w:rPr>
          <w:rFonts w:ascii="Calibri" w:hAnsi="Calibri" w:cs="Calibri"/>
          <w:b/>
          <w:bCs/>
          <w:i w:val="0"/>
          <w:iCs w:val="0"/>
          <w:sz w:val="22"/>
          <w:szCs w:val="22"/>
        </w:rPr>
        <w:t>: Potential Environmental and Social Risks and Impacts and Mitigation Measures during the design, construction and operations phases</w:t>
      </w:r>
      <w:bookmarkEnd w:id="116"/>
    </w:p>
    <w:p w14:paraId="6192983F" w14:textId="77777777" w:rsidR="00DA7E70" w:rsidRPr="00D719AB" w:rsidRDefault="00DA7E70">
      <w:pPr>
        <w:rPr>
          <w:rFonts w:ascii="Calibri" w:hAnsi="Calibri" w:cs="Calibri"/>
          <w:bCs/>
        </w:rPr>
        <w:sectPr w:rsidR="00DA7E70" w:rsidRPr="00D719AB" w:rsidSect="00893DAF">
          <w:footerReference w:type="default" r:id="rId30"/>
          <w:pgSz w:w="12240" w:h="15840"/>
          <w:pgMar w:top="1440" w:right="1440" w:bottom="1440" w:left="1440" w:header="720" w:footer="720" w:gutter="0"/>
          <w:cols w:space="720"/>
          <w:docGrid w:linePitch="360"/>
        </w:sectPr>
      </w:pPr>
    </w:p>
    <w:p w14:paraId="4FE79382" w14:textId="77777777" w:rsidR="00DA7E70" w:rsidRPr="00D719AB" w:rsidRDefault="00DA7E70" w:rsidP="00DA7E70">
      <w:pPr>
        <w:pStyle w:val="Heading2"/>
        <w:rPr>
          <w:rFonts w:ascii="Calibri" w:hAnsi="Calibri" w:cs="Calibri"/>
          <w:b/>
          <w:bCs/>
          <w:sz w:val="22"/>
          <w:szCs w:val="22"/>
        </w:rPr>
      </w:pPr>
      <w:bookmarkStart w:id="117" w:name="_Toc215836480"/>
      <w:r w:rsidRPr="00D719AB">
        <w:rPr>
          <w:rFonts w:ascii="Calibri" w:hAnsi="Calibri" w:cs="Calibri"/>
          <w:b/>
          <w:bCs/>
          <w:sz w:val="22"/>
          <w:szCs w:val="22"/>
        </w:rPr>
        <w:lastRenderedPageBreak/>
        <w:t>6.2 Special Assistance for Vulnerable PAPs</w:t>
      </w:r>
      <w:bookmarkEnd w:id="117"/>
    </w:p>
    <w:p w14:paraId="0212CE47" w14:textId="77777777" w:rsidR="00DA7E70" w:rsidRPr="00D719AB" w:rsidRDefault="00DA7E70" w:rsidP="008F7725">
      <w:pPr>
        <w:spacing w:line="240" w:lineRule="auto"/>
        <w:jc w:val="both"/>
        <w:rPr>
          <w:rFonts w:ascii="Calibri" w:eastAsia="Calibri" w:hAnsi="Calibri" w:cs="Calibri"/>
          <w:noProof/>
        </w:rPr>
      </w:pPr>
      <w:r w:rsidRPr="00D719AB">
        <w:rPr>
          <w:rFonts w:ascii="Calibri" w:eastAsia="Calibri" w:hAnsi="Calibri" w:cs="Calibri"/>
          <w:noProof/>
        </w:rPr>
        <w:t>Disproportionately impacted groups who mostly vulnerable due to their distinct livelihood strategies, ways of living and other socio-economic dynamics. For these individuals/ groups, in addition to resettlement, compensation and livelihood restoration programs, additional mitigation mechanisms are required. i.e. assistance in the compensation payment procedure, assistance in moving properties and identifying the resettlement plot (as needed), assistance in building activities, assistance during the post-resettlement period and health care if required, particularlyduring the moving and transition periods.</w:t>
      </w:r>
      <w:r w:rsidR="4E1376C6" w:rsidRPr="00D719AB">
        <w:rPr>
          <w:rFonts w:ascii="Calibri" w:eastAsia="Calibri" w:hAnsi="Calibri" w:cs="Calibri"/>
          <w:noProof/>
        </w:rPr>
        <w:t xml:space="preserve"> The Project will consider, but not limited to the following mechanisms</w:t>
      </w:r>
      <w:r w:rsidR="19C54EFE" w:rsidRPr="00D719AB">
        <w:rPr>
          <w:rFonts w:ascii="Calibri" w:eastAsia="Calibri" w:hAnsi="Calibri" w:cs="Calibri"/>
          <w:noProof/>
        </w:rPr>
        <w:t>.</w:t>
      </w:r>
    </w:p>
    <w:p w14:paraId="26802A6C" w14:textId="77777777" w:rsidR="00DA7E70" w:rsidRPr="00D719AB" w:rsidRDefault="63E4BBFF" w:rsidP="00A96F70">
      <w:pPr>
        <w:pStyle w:val="ListParagraph"/>
        <w:numPr>
          <w:ilvl w:val="0"/>
          <w:numId w:val="52"/>
        </w:numPr>
        <w:spacing w:line="240" w:lineRule="auto"/>
        <w:jc w:val="both"/>
        <w:rPr>
          <w:rFonts w:ascii="Calibri" w:eastAsia="Calibri" w:hAnsi="Calibri" w:cs="Calibri"/>
          <w:noProof/>
        </w:rPr>
      </w:pPr>
      <w:r w:rsidRPr="00D719AB">
        <w:rPr>
          <w:rFonts w:ascii="Calibri" w:eastAsia="Calibri" w:hAnsi="Calibri" w:cs="Calibri"/>
          <w:noProof/>
        </w:rPr>
        <w:t>The continuous awareness creation efforts of the project will ensure constant information flow especially to vulnerable groups including poor women, elderly and persons with disabilities. Hold separate focused group discussions (FGDs) with women and other vulnerable groups identified by the E&amp;S assessment.</w:t>
      </w:r>
    </w:p>
    <w:p w14:paraId="1DE846A8" w14:textId="77777777" w:rsidR="00DA7E70" w:rsidRPr="00D719AB" w:rsidRDefault="63E4BBFF" w:rsidP="00A96F70">
      <w:pPr>
        <w:pStyle w:val="ListParagraph"/>
        <w:numPr>
          <w:ilvl w:val="0"/>
          <w:numId w:val="52"/>
        </w:numPr>
        <w:spacing w:after="0" w:line="240" w:lineRule="auto"/>
        <w:jc w:val="both"/>
        <w:rPr>
          <w:rFonts w:ascii="Calibri" w:eastAsia="Calibri" w:hAnsi="Calibri" w:cs="Calibri"/>
          <w:noProof/>
        </w:rPr>
      </w:pPr>
      <w:r w:rsidRPr="00D719AB">
        <w:rPr>
          <w:rFonts w:ascii="Calibri" w:eastAsia="Calibri" w:hAnsi="Calibri" w:cs="Calibri"/>
          <w:noProof/>
        </w:rPr>
        <w:t>Promote transparent procedures and avoid discrimination in recruitment process, ensure terms of employment and working conditions to include protection for vulnerable workers (e.g. women and persons with disabilities).</w:t>
      </w:r>
    </w:p>
    <w:p w14:paraId="72EB6834" w14:textId="77777777" w:rsidR="00DA7E70" w:rsidRPr="00D719AB" w:rsidRDefault="63E4BBFF" w:rsidP="00A96F70">
      <w:pPr>
        <w:pStyle w:val="ListParagraph"/>
        <w:numPr>
          <w:ilvl w:val="0"/>
          <w:numId w:val="52"/>
        </w:numPr>
        <w:spacing w:after="0" w:line="240" w:lineRule="auto"/>
        <w:jc w:val="both"/>
        <w:rPr>
          <w:rFonts w:ascii="Calibri" w:eastAsia="Calibri" w:hAnsi="Calibri" w:cs="Calibri"/>
          <w:noProof/>
        </w:rPr>
      </w:pPr>
      <w:r w:rsidRPr="00D719AB">
        <w:rPr>
          <w:rFonts w:ascii="Calibri" w:eastAsia="Calibri" w:hAnsi="Calibri" w:cs="Calibri"/>
          <w:noProof/>
        </w:rPr>
        <w:t xml:space="preserve">Contractors to adapt the Labor Management Procedures to ensure availability of clear recruitment protocols, written employment contracts with clear working conditions, protection of vulnerable workers, prohibit the use of forced and child labor, availability of Grievance Mechanism for workers complaints etc. </w:t>
      </w:r>
    </w:p>
    <w:p w14:paraId="4C09968A" w14:textId="77777777" w:rsidR="00DA7E70" w:rsidRPr="00D719AB" w:rsidRDefault="63E4BBFF" w:rsidP="00A96F70">
      <w:pPr>
        <w:pStyle w:val="ListParagraph"/>
        <w:numPr>
          <w:ilvl w:val="0"/>
          <w:numId w:val="52"/>
        </w:numPr>
        <w:spacing w:after="0" w:line="240" w:lineRule="auto"/>
        <w:jc w:val="both"/>
        <w:rPr>
          <w:rFonts w:ascii="Calibri" w:eastAsia="Calibri" w:hAnsi="Calibri" w:cs="Calibri"/>
          <w:noProof/>
        </w:rPr>
      </w:pPr>
      <w:r w:rsidRPr="00D719AB">
        <w:rPr>
          <w:rFonts w:ascii="Calibri" w:eastAsia="Calibri" w:hAnsi="Calibri" w:cs="Calibri"/>
          <w:noProof/>
        </w:rPr>
        <w:t>Engage CBOs and NGOs who are active in the Project implementation areas to help provide outreach programs and tailored programs to vulnerable groups and individuals.</w:t>
      </w:r>
    </w:p>
    <w:p w14:paraId="26E10B85" w14:textId="77777777" w:rsidR="00DA7E70" w:rsidRPr="00D719AB" w:rsidRDefault="63E4BBFF" w:rsidP="00A96F70">
      <w:pPr>
        <w:pStyle w:val="ListParagraph"/>
        <w:numPr>
          <w:ilvl w:val="0"/>
          <w:numId w:val="52"/>
        </w:numPr>
        <w:spacing w:after="0" w:line="240" w:lineRule="auto"/>
        <w:jc w:val="both"/>
        <w:rPr>
          <w:rFonts w:ascii="Calibri" w:eastAsia="Calibri" w:hAnsi="Calibri" w:cs="Calibri"/>
          <w:noProof/>
        </w:rPr>
      </w:pPr>
      <w:r w:rsidRPr="00D719AB">
        <w:rPr>
          <w:rFonts w:ascii="Calibri" w:eastAsia="Calibri" w:hAnsi="Calibri" w:cs="Calibri"/>
          <w:noProof/>
        </w:rPr>
        <w:t>A systematic and functional GRM should be adopted to address the concerns of aggrieved parties (PAPs, vulnerable groups including women, gender-sensitive issues, workplace concerns and community concerns).</w:t>
      </w:r>
    </w:p>
    <w:p w14:paraId="2283A990" w14:textId="77777777" w:rsidR="008F7725" w:rsidRPr="00D719AB" w:rsidRDefault="008F7725" w:rsidP="00DA7E70">
      <w:pPr>
        <w:spacing w:line="240" w:lineRule="auto"/>
        <w:jc w:val="both"/>
        <w:rPr>
          <w:rFonts w:ascii="Calibri" w:eastAsia="Calibri" w:hAnsi="Calibri" w:cs="Calibri"/>
          <w:noProof/>
        </w:rPr>
      </w:pPr>
    </w:p>
    <w:p w14:paraId="300CAE4A" w14:textId="77777777" w:rsidR="00DA7E70" w:rsidRPr="00D719AB" w:rsidRDefault="00DA7E70" w:rsidP="00DA7E70">
      <w:pPr>
        <w:spacing w:line="240" w:lineRule="auto"/>
        <w:jc w:val="both"/>
        <w:rPr>
          <w:rFonts w:ascii="Calibri" w:eastAsia="Calibri" w:hAnsi="Calibri" w:cs="Calibri"/>
          <w:noProof/>
        </w:rPr>
      </w:pPr>
      <w:r w:rsidRPr="00D719AB">
        <w:rPr>
          <w:rFonts w:ascii="Calibri" w:eastAsia="Calibri" w:hAnsi="Calibri" w:cs="Calibri"/>
          <w:noProof/>
        </w:rPr>
        <w:t xml:space="preserve">Moreover, the project will work on suitable design and standards for </w:t>
      </w:r>
      <w:r w:rsidR="008F7725" w:rsidRPr="00D719AB">
        <w:rPr>
          <w:rFonts w:ascii="Calibri" w:eastAsia="Calibri" w:hAnsi="Calibri" w:cs="Calibri"/>
          <w:noProof/>
        </w:rPr>
        <w:t>the proposed</w:t>
      </w:r>
      <w:r w:rsidRPr="00D719AB">
        <w:rPr>
          <w:rFonts w:ascii="Calibri" w:eastAsia="Calibri" w:hAnsi="Calibri" w:cs="Calibri"/>
          <w:noProof/>
        </w:rPr>
        <w:t xml:space="preserve"> </w:t>
      </w:r>
      <w:r w:rsidR="00860609" w:rsidRPr="00D719AB">
        <w:rPr>
          <w:rFonts w:ascii="Calibri" w:eastAsia="Calibri" w:hAnsi="Calibri" w:cs="Calibri"/>
          <w:noProof/>
        </w:rPr>
        <w:t xml:space="preserve">forest </w:t>
      </w:r>
      <w:r w:rsidR="00A32DEB" w:rsidRPr="00D719AB">
        <w:rPr>
          <w:rFonts w:ascii="Calibri" w:eastAsia="Calibri" w:hAnsi="Calibri" w:cs="Calibri"/>
          <w:noProof/>
        </w:rPr>
        <w:t xml:space="preserve"> and fire </w:t>
      </w:r>
      <w:r w:rsidR="00860609" w:rsidRPr="00D719AB">
        <w:rPr>
          <w:rFonts w:ascii="Calibri" w:eastAsia="Calibri" w:hAnsi="Calibri" w:cs="Calibri"/>
          <w:noProof/>
        </w:rPr>
        <w:t xml:space="preserve">management systems </w:t>
      </w:r>
      <w:r w:rsidRPr="00D719AB">
        <w:rPr>
          <w:rFonts w:ascii="Calibri" w:eastAsia="Calibri" w:hAnsi="Calibri" w:cs="Calibri"/>
          <w:noProof/>
        </w:rPr>
        <w:t xml:space="preserve"> will address the needs of girls, women, boys, and people with disabilities (such as brails, radio broadcasts, using sign languages, etc.).</w:t>
      </w:r>
    </w:p>
    <w:p w14:paraId="71871077" w14:textId="77777777" w:rsidR="00DA7E70" w:rsidRPr="00D719AB" w:rsidRDefault="00DA7E70" w:rsidP="00DA7E70">
      <w:pPr>
        <w:spacing w:line="240" w:lineRule="auto"/>
        <w:jc w:val="both"/>
        <w:rPr>
          <w:rFonts w:ascii="Calibri" w:eastAsia="Calibri" w:hAnsi="Calibri" w:cs="Calibri"/>
          <w:noProof/>
        </w:rPr>
      </w:pPr>
      <w:r w:rsidRPr="00D719AB">
        <w:rPr>
          <w:rFonts w:ascii="Calibri" w:eastAsia="Calibri" w:hAnsi="Calibri" w:cs="Calibri"/>
          <w:noProof/>
        </w:rPr>
        <w:t xml:space="preserve">By enforcing gender sensitive infrastructure, </w:t>
      </w:r>
      <w:r w:rsidR="00345064" w:rsidRPr="00D719AB">
        <w:rPr>
          <w:rFonts w:ascii="Calibri" w:eastAsia="Calibri" w:hAnsi="Calibri" w:cs="Calibri"/>
          <w:noProof/>
        </w:rPr>
        <w:t>FS</w:t>
      </w:r>
      <w:r w:rsidR="00756A1D" w:rsidRPr="00D719AB">
        <w:rPr>
          <w:rFonts w:ascii="Calibri" w:eastAsia="Calibri" w:hAnsi="Calibri" w:cs="Calibri"/>
          <w:noProof/>
        </w:rPr>
        <w:t>P</w:t>
      </w:r>
      <w:r w:rsidR="00345064" w:rsidRPr="00D719AB">
        <w:rPr>
          <w:rFonts w:ascii="Calibri" w:eastAsia="Calibri" w:hAnsi="Calibri" w:cs="Calibri"/>
          <w:noProof/>
        </w:rPr>
        <w:t>P</w:t>
      </w:r>
      <w:r w:rsidR="00130385" w:rsidRPr="00D719AB">
        <w:rPr>
          <w:rFonts w:ascii="Calibri" w:eastAsia="Calibri" w:hAnsi="Calibri" w:cs="Calibri"/>
          <w:noProof/>
        </w:rPr>
        <w:t xml:space="preserve"> </w:t>
      </w:r>
      <w:r w:rsidRPr="00D719AB">
        <w:rPr>
          <w:rFonts w:ascii="Calibri" w:eastAsia="Calibri" w:hAnsi="Calibri" w:cs="Calibri"/>
          <w:noProof/>
        </w:rPr>
        <w:t xml:space="preserve">will emphasize gender and social inclusion, </w:t>
      </w:r>
      <w:r w:rsidR="003E1F3D" w:rsidRPr="00D719AB">
        <w:rPr>
          <w:rFonts w:ascii="Calibri" w:eastAsia="Calibri" w:hAnsi="Calibri" w:cs="Calibri"/>
          <w:noProof/>
        </w:rPr>
        <w:t>and</w:t>
      </w:r>
      <w:r w:rsidRPr="00D719AB">
        <w:rPr>
          <w:rFonts w:ascii="Calibri" w:eastAsia="Calibri" w:hAnsi="Calibri" w:cs="Calibri"/>
          <w:noProof/>
        </w:rPr>
        <w:t xml:space="preserve"> services </w:t>
      </w:r>
      <w:r w:rsidR="003E1F3D" w:rsidRPr="00D719AB">
        <w:rPr>
          <w:rFonts w:ascii="Calibri" w:eastAsia="Calibri" w:hAnsi="Calibri" w:cs="Calibri"/>
          <w:noProof/>
        </w:rPr>
        <w:t>for</w:t>
      </w:r>
      <w:r w:rsidRPr="00D719AB">
        <w:rPr>
          <w:rFonts w:ascii="Calibri" w:eastAsia="Calibri" w:hAnsi="Calibri" w:cs="Calibri"/>
          <w:noProof/>
        </w:rPr>
        <w:t xml:space="preserve"> women, girls and disability conditions.</w:t>
      </w:r>
    </w:p>
    <w:p w14:paraId="658F9F49" w14:textId="77777777" w:rsidR="00DA7E70" w:rsidRPr="00D719AB" w:rsidRDefault="00DA7E70" w:rsidP="00DA7E70">
      <w:pPr>
        <w:tabs>
          <w:tab w:val="left" w:pos="800"/>
        </w:tabs>
        <w:rPr>
          <w:rFonts w:ascii="Calibri" w:hAnsi="Calibri" w:cs="Calibri"/>
        </w:rPr>
        <w:sectPr w:rsidR="00DA7E70" w:rsidRPr="00D719AB" w:rsidSect="00DA7E70">
          <w:pgSz w:w="12240" w:h="15840"/>
          <w:pgMar w:top="1440" w:right="1440" w:bottom="1440" w:left="1440" w:header="720" w:footer="720" w:gutter="0"/>
          <w:cols w:space="720"/>
          <w:docGrid w:linePitch="360"/>
        </w:sectPr>
      </w:pPr>
    </w:p>
    <w:p w14:paraId="51DEAFAD" w14:textId="77777777" w:rsidR="00AC7B16" w:rsidRPr="00D719AB" w:rsidRDefault="00821A0D" w:rsidP="00BB1D1B">
      <w:pPr>
        <w:pStyle w:val="Heading1"/>
        <w:rPr>
          <w:rFonts w:ascii="Calibri" w:hAnsi="Calibri" w:cs="Calibri"/>
          <w:b/>
          <w:bCs/>
          <w:sz w:val="32"/>
          <w:szCs w:val="32"/>
        </w:rPr>
      </w:pPr>
      <w:bookmarkStart w:id="118" w:name="_Toc215836481"/>
      <w:r w:rsidRPr="00D719AB">
        <w:rPr>
          <w:rFonts w:ascii="Calibri" w:hAnsi="Calibri" w:cs="Calibri"/>
          <w:b/>
          <w:bCs/>
          <w:sz w:val="32"/>
          <w:szCs w:val="32"/>
        </w:rPr>
        <w:lastRenderedPageBreak/>
        <w:t>7</w:t>
      </w:r>
      <w:r w:rsidR="00A076CD" w:rsidRPr="00D719AB">
        <w:rPr>
          <w:rFonts w:ascii="Calibri" w:hAnsi="Calibri" w:cs="Calibri"/>
          <w:b/>
          <w:bCs/>
          <w:sz w:val="32"/>
          <w:szCs w:val="32"/>
        </w:rPr>
        <w:t>.</w:t>
      </w:r>
      <w:r w:rsidRPr="00D719AB">
        <w:rPr>
          <w:rFonts w:ascii="Calibri" w:hAnsi="Calibri" w:cs="Calibri"/>
          <w:b/>
          <w:bCs/>
          <w:sz w:val="32"/>
          <w:szCs w:val="32"/>
        </w:rPr>
        <w:t xml:space="preserve"> </w:t>
      </w:r>
      <w:r w:rsidR="00F30A8C" w:rsidRPr="00D719AB">
        <w:rPr>
          <w:rFonts w:ascii="Calibri" w:hAnsi="Calibri" w:cs="Calibri"/>
          <w:b/>
          <w:bCs/>
          <w:sz w:val="32"/>
          <w:szCs w:val="32"/>
        </w:rPr>
        <w:t>PROJECT IMPLEMENTATION SET-UP</w:t>
      </w:r>
      <w:bookmarkEnd w:id="118"/>
    </w:p>
    <w:p w14:paraId="670658DC" w14:textId="77777777" w:rsidR="00542156" w:rsidRPr="00671A33" w:rsidRDefault="00542156" w:rsidP="00542156">
      <w:pPr>
        <w:rPr>
          <w:rFonts w:ascii="Calibri" w:hAnsi="Calibri" w:cs="Calibri"/>
        </w:rPr>
      </w:pPr>
      <w:r w:rsidRPr="00671A33">
        <w:rPr>
          <w:rFonts w:ascii="Calibri" w:hAnsi="Calibri" w:cs="Calibri"/>
          <w:b/>
          <w:bCs/>
        </w:rPr>
        <w:t>The Ministry of Agriculture, Forestry and Water Management will lead the Project as the main implementing agency.</w:t>
      </w:r>
      <w:r w:rsidRPr="00671A33">
        <w:rPr>
          <w:rFonts w:ascii="Calibri" w:hAnsi="Calibri" w:cs="Calibri"/>
        </w:rPr>
        <w:t xml:space="preserve"> It will set strategic </w:t>
      </w:r>
      <w:proofErr w:type="gramStart"/>
      <w:r w:rsidRPr="00671A33">
        <w:rPr>
          <w:rFonts w:ascii="Calibri" w:hAnsi="Calibri" w:cs="Calibri"/>
        </w:rPr>
        <w:t>direction</w:t>
      </w:r>
      <w:proofErr w:type="gramEnd"/>
      <w:r w:rsidRPr="00671A33">
        <w:rPr>
          <w:rFonts w:ascii="Calibri" w:hAnsi="Calibri" w:cs="Calibri"/>
        </w:rPr>
        <w:t>, coordinate with other institutions, and oversee implementation to align with national forestry policies. The Directorate for Forest Management will manage operational and technical aspects, planning and monitoring project activities, provide regulatory guidance, and organize field efforts. The Project Implementation Unit (PIU) and Directorate will collaborate with: (1) the new State-Owned Enterprise, focusing on forest management operations; (2) the Forest Administration, overseeing sustainable forest management and compliance; (3) the Ministry of Interior, supporting forest fire prevention and response; and (4) the Institute for Multi-Disciplinary Studies, developing workforce and innovation programs for Montenegro’s wood industry.</w:t>
      </w:r>
    </w:p>
    <w:p w14:paraId="798BE807" w14:textId="77777777" w:rsidR="00542156" w:rsidRPr="00671A33" w:rsidRDefault="00542156" w:rsidP="00542156">
      <w:pPr>
        <w:rPr>
          <w:rFonts w:ascii="Calibri" w:hAnsi="Calibri" w:cs="Calibri"/>
        </w:rPr>
      </w:pPr>
      <w:r w:rsidRPr="00671A33">
        <w:rPr>
          <w:rFonts w:ascii="Calibri" w:hAnsi="Calibri" w:cs="Calibri"/>
          <w:b/>
          <w:bCs/>
        </w:rPr>
        <w:t>A Project Implementation Unit (PIU) will be set up within the Ministry of Agriculture, Forestry and Water Management to manage all Project activities efficiently and on schedule.</w:t>
      </w:r>
      <w:r w:rsidRPr="00671A33">
        <w:rPr>
          <w:rFonts w:ascii="Calibri" w:hAnsi="Calibri" w:cs="Calibri"/>
        </w:rPr>
        <w:t xml:space="preserve"> The PIU team will include:</w:t>
      </w:r>
    </w:p>
    <w:p w14:paraId="07515B45" w14:textId="77777777" w:rsidR="00542156" w:rsidRPr="00671A33" w:rsidRDefault="00542156" w:rsidP="00A96F70">
      <w:pPr>
        <w:numPr>
          <w:ilvl w:val="0"/>
          <w:numId w:val="124"/>
        </w:numPr>
        <w:rPr>
          <w:rFonts w:ascii="Calibri" w:hAnsi="Calibri" w:cs="Calibri"/>
        </w:rPr>
      </w:pPr>
      <w:r w:rsidRPr="00671A33">
        <w:rPr>
          <w:rFonts w:ascii="Calibri" w:hAnsi="Calibri" w:cs="Calibri"/>
        </w:rPr>
        <w:t>a Project Manager overseeing coordination and M&amp;E,</w:t>
      </w:r>
    </w:p>
    <w:p w14:paraId="572709F5" w14:textId="77777777" w:rsidR="00542156" w:rsidRPr="00671A33" w:rsidRDefault="00542156" w:rsidP="00A96F70">
      <w:pPr>
        <w:numPr>
          <w:ilvl w:val="0"/>
          <w:numId w:val="124"/>
        </w:numPr>
        <w:rPr>
          <w:rFonts w:ascii="Calibri" w:hAnsi="Calibri" w:cs="Calibri"/>
        </w:rPr>
      </w:pPr>
      <w:r w:rsidRPr="00671A33">
        <w:rPr>
          <w:rFonts w:ascii="Calibri" w:hAnsi="Calibri" w:cs="Calibri"/>
        </w:rPr>
        <w:t>an Administrative Assistant handling logistics, procurement, and finance,</w:t>
      </w:r>
    </w:p>
    <w:p w14:paraId="0FB5D612" w14:textId="77777777" w:rsidR="00542156" w:rsidRPr="00671A33" w:rsidRDefault="00542156" w:rsidP="00A96F70">
      <w:pPr>
        <w:numPr>
          <w:ilvl w:val="0"/>
          <w:numId w:val="124"/>
        </w:numPr>
        <w:rPr>
          <w:rFonts w:ascii="Calibri" w:hAnsi="Calibri" w:cs="Calibri"/>
        </w:rPr>
      </w:pPr>
      <w:r w:rsidRPr="00671A33">
        <w:rPr>
          <w:rFonts w:ascii="Calibri" w:hAnsi="Calibri" w:cs="Calibri"/>
        </w:rPr>
        <w:t>a Social Specialist ensuring inclusive, socially sustainable practices aligned with ESF documents,</w:t>
      </w:r>
    </w:p>
    <w:p w14:paraId="4DE230C1" w14:textId="77777777" w:rsidR="00542156" w:rsidRPr="00671A33" w:rsidRDefault="00542156" w:rsidP="00A96F70">
      <w:pPr>
        <w:numPr>
          <w:ilvl w:val="0"/>
          <w:numId w:val="124"/>
        </w:numPr>
        <w:rPr>
          <w:rFonts w:ascii="Calibri" w:hAnsi="Calibri" w:cs="Calibri"/>
        </w:rPr>
      </w:pPr>
      <w:r w:rsidRPr="00671A33">
        <w:rPr>
          <w:rFonts w:ascii="Calibri" w:hAnsi="Calibri" w:cs="Calibri"/>
        </w:rPr>
        <w:t>an Environmental Specialist integrating risk measures and compliance,</w:t>
      </w:r>
    </w:p>
    <w:p w14:paraId="79752923" w14:textId="77777777" w:rsidR="00542156" w:rsidRPr="00671A33" w:rsidRDefault="00542156" w:rsidP="00A96F70">
      <w:pPr>
        <w:numPr>
          <w:ilvl w:val="0"/>
          <w:numId w:val="124"/>
        </w:numPr>
        <w:rPr>
          <w:rFonts w:ascii="Calibri" w:hAnsi="Calibri" w:cs="Calibri"/>
        </w:rPr>
      </w:pPr>
      <w:r w:rsidRPr="00671A33">
        <w:rPr>
          <w:rFonts w:ascii="Calibri" w:hAnsi="Calibri" w:cs="Calibri"/>
        </w:rPr>
        <w:t>a Grant Manager responsible for managing grants and activities under Component 3,</w:t>
      </w:r>
    </w:p>
    <w:p w14:paraId="1EB8196E" w14:textId="77777777" w:rsidR="00542156" w:rsidRPr="00671A33" w:rsidRDefault="00542156" w:rsidP="00A96F70">
      <w:pPr>
        <w:numPr>
          <w:ilvl w:val="0"/>
          <w:numId w:val="124"/>
        </w:numPr>
        <w:rPr>
          <w:rFonts w:ascii="Calibri" w:hAnsi="Calibri" w:cs="Calibri"/>
        </w:rPr>
      </w:pPr>
      <w:r w:rsidRPr="00671A33">
        <w:rPr>
          <w:rFonts w:ascii="Calibri" w:hAnsi="Calibri" w:cs="Calibri"/>
        </w:rPr>
        <w:t>and a part-time Communications &amp; M&amp;E Specialist supporting project communication, engagement, knowledge sharing, and results tracking.</w:t>
      </w:r>
    </w:p>
    <w:p w14:paraId="17B4523A" w14:textId="77777777" w:rsidR="00542156" w:rsidRPr="00671A33" w:rsidRDefault="00542156" w:rsidP="00542156">
      <w:pPr>
        <w:rPr>
          <w:rFonts w:ascii="Calibri" w:hAnsi="Calibri" w:cs="Calibri"/>
        </w:rPr>
      </w:pPr>
      <w:r w:rsidRPr="00671A33">
        <w:rPr>
          <w:rFonts w:ascii="Calibri" w:hAnsi="Calibri" w:cs="Calibri"/>
        </w:rPr>
        <w:t>Project implementation in Montenegro requires strong inter-institutional coordination, as responsibilities for environmental management are distributed among several ministries, agencies, and local governments. Effective cooperation between the Ministry of Tourism, Ecology, Sustainable Development and Northern Region Development, the Environmental Protection Agency, the Ministry of Agriculture, Forestry and Water Management, and local self-governments is essential for the success of environmental and infrastructure projects</w:t>
      </w:r>
      <w:r w:rsidRPr="00671A33">
        <w:rPr>
          <w:rFonts w:ascii="Calibri" w:hAnsi="Calibri" w:cs="Calibri"/>
          <w:b/>
          <w:bCs/>
        </w:rPr>
        <w:t>. A Project Steering Committee (PSC), led by the Minister of Agriculture, Forestry and Water Management, will oversee project coordination and implementation.</w:t>
      </w:r>
      <w:r w:rsidRPr="00671A33">
        <w:rPr>
          <w:rFonts w:ascii="Calibri" w:hAnsi="Calibri" w:cs="Calibri"/>
        </w:rPr>
        <w:t xml:space="preserve"> The PSC will review and approve work plans and budgets, align project activities with national policies, resolve inter-agency issues, and monitor project progress. By involving various institutions and stakeholders, the PSC will promote accountability and transparent governance. Regular meetings will ensure strategic guidance and efficient, coordinated execution of all project components.</w:t>
      </w:r>
    </w:p>
    <w:p w14:paraId="7BC3368F" w14:textId="77777777" w:rsidR="00542156" w:rsidRPr="00671A33" w:rsidRDefault="00542156" w:rsidP="00542156">
      <w:pPr>
        <w:rPr>
          <w:rFonts w:ascii="Calibri" w:hAnsi="Calibri" w:cs="Calibri"/>
        </w:rPr>
      </w:pPr>
    </w:p>
    <w:p w14:paraId="0B1114B2" w14:textId="77777777" w:rsidR="00BB1D1B" w:rsidRPr="00D719AB" w:rsidRDefault="00E41A5A" w:rsidP="00BB1D1B">
      <w:pPr>
        <w:pStyle w:val="Heading1"/>
        <w:rPr>
          <w:rFonts w:ascii="Calibri" w:hAnsi="Calibri" w:cs="Calibri"/>
          <w:b/>
          <w:bCs/>
          <w:sz w:val="32"/>
          <w:szCs w:val="32"/>
        </w:rPr>
      </w:pPr>
      <w:bookmarkStart w:id="119" w:name="_Toc215836482"/>
      <w:r w:rsidRPr="00D719AB">
        <w:rPr>
          <w:rFonts w:ascii="Calibri" w:hAnsi="Calibri" w:cs="Calibri"/>
          <w:b/>
          <w:bCs/>
          <w:sz w:val="32"/>
          <w:szCs w:val="32"/>
        </w:rPr>
        <w:t>8.</w:t>
      </w:r>
      <w:r w:rsidR="00E53919" w:rsidRPr="00D719AB">
        <w:rPr>
          <w:rFonts w:ascii="Calibri" w:hAnsi="Calibri" w:cs="Calibri"/>
          <w:b/>
          <w:bCs/>
          <w:sz w:val="32"/>
          <w:szCs w:val="32"/>
        </w:rPr>
        <w:t>Environmental and Social Monitoring</w:t>
      </w:r>
      <w:bookmarkEnd w:id="119"/>
    </w:p>
    <w:p w14:paraId="2953B72C" w14:textId="77777777" w:rsidR="00BB1D1B" w:rsidRPr="00671A33" w:rsidRDefault="00BB1D1B" w:rsidP="00BB1D1B">
      <w:pPr>
        <w:jc w:val="both"/>
        <w:rPr>
          <w:rFonts w:ascii="Calibri" w:hAnsi="Calibri" w:cs="Calibri"/>
        </w:rPr>
      </w:pPr>
      <w:r w:rsidRPr="00671A33">
        <w:rPr>
          <w:rFonts w:ascii="Calibri" w:hAnsi="Calibri" w:cs="Calibri"/>
        </w:rPr>
        <w:t xml:space="preserve">The aim of monitoring is to determine whether interventions have been effective in dealing with the negative impacts, whether further interventions are needed, or whether monitoring is to be extended in some areas. Monitoring indicators will be very much dependent on specific project contexts. The PIU, </w:t>
      </w:r>
      <w:r w:rsidRPr="00671A33">
        <w:rPr>
          <w:rFonts w:ascii="Calibri" w:hAnsi="Calibri" w:cs="Calibri"/>
        </w:rPr>
        <w:lastRenderedPageBreak/>
        <w:t xml:space="preserve">designated Environmental and Social Specialists, will be responsible for overall monitoring and reporting on compliance with the ESMF ensuring that the subproject is screened, their environmental and social instruments are prepared, cleared and disclosed prior to approval. The PIU will also ensure that contractors executing the work are implementing the specific ESMP for the subprojects that require it and submit reports on ESMP implementation as required. </w:t>
      </w:r>
    </w:p>
    <w:p w14:paraId="0BA6E9E8" w14:textId="77777777" w:rsidR="00BB1D1B" w:rsidRPr="00671A33" w:rsidRDefault="00BB1D1B" w:rsidP="00BB1D1B">
      <w:pPr>
        <w:jc w:val="both"/>
        <w:rPr>
          <w:rFonts w:ascii="Calibri" w:hAnsi="Calibri" w:cs="Calibri"/>
        </w:rPr>
      </w:pPr>
      <w:r w:rsidRPr="00671A33">
        <w:rPr>
          <w:rFonts w:ascii="Calibri" w:hAnsi="Calibri" w:cs="Calibri"/>
        </w:rPr>
        <w:t xml:space="preserve">The PIU will keep records of complaints received, resolved, accidents, and other environmentally or socially related topics of relevance and importance for this project. This data will be reflected in biannual reports on safeguard compliance to be furnished to the Bank. The Bank will conduct periodic audits of the projects and access documented information. </w:t>
      </w:r>
    </w:p>
    <w:p w14:paraId="1D68115F" w14:textId="77777777" w:rsidR="00BB1D1B" w:rsidRPr="00671A33" w:rsidRDefault="00BB1D1B" w:rsidP="00BB1D1B">
      <w:pPr>
        <w:jc w:val="both"/>
        <w:rPr>
          <w:rFonts w:ascii="Calibri" w:hAnsi="Calibri" w:cs="Calibri"/>
        </w:rPr>
      </w:pPr>
      <w:r w:rsidRPr="00671A33">
        <w:rPr>
          <w:rFonts w:ascii="Calibri" w:hAnsi="Calibri" w:cs="Calibri"/>
        </w:rPr>
        <w:t xml:space="preserve">As per the commitment specified in the ESCP, any project-related fatalities or serious injuries will be reported to the World Bank within 48 hours after learning of the incident and in accordance with ESCP obligations and World Bank procedures. All employers under this project are therefore required to maintain insurance for workers and third-party liability. The monitoring indicators with verified indicators and responsible institutions are as in Table </w:t>
      </w:r>
      <w:proofErr w:type="spellStart"/>
      <w:r w:rsidRPr="00671A33">
        <w:rPr>
          <w:rFonts w:ascii="Calibri" w:hAnsi="Calibri" w:cs="Calibri"/>
        </w:rPr>
        <w:t>xxxx</w:t>
      </w:r>
      <w:proofErr w:type="spellEnd"/>
    </w:p>
    <w:p w14:paraId="3C6F23CE" w14:textId="77777777" w:rsidR="00BB1D1B" w:rsidRPr="00671A33" w:rsidRDefault="00BB1D1B" w:rsidP="00BB1D1B">
      <w:pPr>
        <w:jc w:val="both"/>
        <w:rPr>
          <w:rFonts w:ascii="Calibri" w:hAnsi="Calibri" w:cs="Calibri"/>
        </w:rPr>
      </w:pPr>
      <w:r w:rsidRPr="00671A33">
        <w:rPr>
          <w:rFonts w:ascii="Calibri" w:hAnsi="Calibri" w:cs="Calibri"/>
          <w:lang w:val="en-GB"/>
        </w:rPr>
        <w:t xml:space="preserve">The actual impacts caused by project implementation should be closely monitored during the construction and operation of the project to examine the effectiveness of the mitigation measures. The goals of monitoring are to measure the success rate of the project, determine whether interventions have resulted in dealing with negative impacts, and whether further interventions are needed, or monitoring is to be extended in some areas. </w:t>
      </w:r>
      <w:r w:rsidRPr="00671A33">
        <w:rPr>
          <w:rFonts w:ascii="Calibri" w:hAnsi="Calibri" w:cs="Calibri"/>
        </w:rPr>
        <w:t xml:space="preserve">Table </w:t>
      </w:r>
      <w:r w:rsidR="00DD7EFC" w:rsidRPr="00671A33">
        <w:rPr>
          <w:rFonts w:ascii="Calibri" w:hAnsi="Calibri" w:cs="Calibri"/>
        </w:rPr>
        <w:t>20</w:t>
      </w:r>
      <w:r w:rsidRPr="00671A33">
        <w:rPr>
          <w:rFonts w:ascii="Calibri" w:hAnsi="Calibri" w:cs="Calibri"/>
        </w:rPr>
        <w:t xml:space="preserve"> describes the Monitoring and Evaluation Framework for the ESMF and the Environmental and Social monitoring and reporting requirements in table 12. </w:t>
      </w:r>
    </w:p>
    <w:p w14:paraId="0EBD7BD1" w14:textId="77777777" w:rsidR="00DD7EFC" w:rsidRPr="00D719AB" w:rsidRDefault="00DD7EFC" w:rsidP="00DD7EFC">
      <w:pPr>
        <w:pStyle w:val="Caption"/>
        <w:keepNext/>
        <w:rPr>
          <w:rFonts w:ascii="Calibri" w:hAnsi="Calibri" w:cs="Calibri"/>
          <w:b/>
          <w:bCs/>
          <w:i w:val="0"/>
          <w:iCs w:val="0"/>
          <w:sz w:val="22"/>
          <w:szCs w:val="22"/>
        </w:rPr>
      </w:pPr>
      <w:bookmarkStart w:id="120" w:name="_Toc212411355"/>
      <w:r w:rsidRPr="00D719AB">
        <w:rPr>
          <w:rFonts w:ascii="Calibri" w:hAnsi="Calibri" w:cs="Calibri"/>
          <w:b/>
          <w:bCs/>
          <w:i w:val="0"/>
          <w:iCs w:val="0"/>
          <w:sz w:val="22"/>
          <w:szCs w:val="22"/>
        </w:rPr>
        <w:t xml:space="preserve">Table </w:t>
      </w:r>
      <w:r w:rsidRPr="00D719AB">
        <w:rPr>
          <w:rFonts w:ascii="Calibri" w:hAnsi="Calibri" w:cs="Calibri"/>
          <w:b/>
          <w:bCs/>
          <w:i w:val="0"/>
          <w:iCs w:val="0"/>
          <w:sz w:val="22"/>
          <w:szCs w:val="22"/>
        </w:rPr>
        <w:fldChar w:fldCharType="begin"/>
      </w:r>
      <w:r w:rsidRPr="00D719AB">
        <w:rPr>
          <w:rFonts w:ascii="Calibri" w:hAnsi="Calibri" w:cs="Calibri"/>
          <w:b/>
          <w:bCs/>
          <w:i w:val="0"/>
          <w:iCs w:val="0"/>
          <w:sz w:val="22"/>
          <w:szCs w:val="22"/>
        </w:rPr>
        <w:instrText xml:space="preserve"> SEQ Table \* ARABIC </w:instrText>
      </w:r>
      <w:r w:rsidRPr="00D719AB">
        <w:rPr>
          <w:rFonts w:ascii="Calibri" w:hAnsi="Calibri" w:cs="Calibri"/>
          <w:b/>
          <w:bCs/>
          <w:i w:val="0"/>
          <w:iCs w:val="0"/>
          <w:sz w:val="22"/>
          <w:szCs w:val="22"/>
        </w:rPr>
        <w:fldChar w:fldCharType="separate"/>
      </w:r>
      <w:r w:rsidR="00D92B3C" w:rsidRPr="00D719AB">
        <w:rPr>
          <w:rFonts w:ascii="Calibri" w:hAnsi="Calibri" w:cs="Calibri"/>
          <w:b/>
          <w:bCs/>
          <w:i w:val="0"/>
          <w:iCs w:val="0"/>
          <w:noProof/>
          <w:sz w:val="22"/>
          <w:szCs w:val="22"/>
        </w:rPr>
        <w:t>24</w:t>
      </w:r>
      <w:r w:rsidRPr="00D719AB">
        <w:rPr>
          <w:rFonts w:ascii="Calibri" w:hAnsi="Calibri" w:cs="Calibri"/>
          <w:b/>
          <w:bCs/>
          <w:i w:val="0"/>
          <w:iCs w:val="0"/>
          <w:sz w:val="22"/>
          <w:szCs w:val="22"/>
        </w:rPr>
        <w:fldChar w:fldCharType="end"/>
      </w:r>
      <w:r w:rsidRPr="00D719AB">
        <w:rPr>
          <w:rFonts w:ascii="Calibri" w:hAnsi="Calibri" w:cs="Calibri"/>
          <w:b/>
          <w:bCs/>
          <w:i w:val="0"/>
          <w:iCs w:val="0"/>
          <w:sz w:val="22"/>
          <w:szCs w:val="22"/>
        </w:rPr>
        <w:t>Monitoring and Evaluation Framework for ESMF</w:t>
      </w:r>
      <w:bookmarkEnd w:id="120"/>
    </w:p>
    <w:tbl>
      <w:tblPr>
        <w:tblStyle w:val="TableGrid"/>
        <w:tblW w:w="0" w:type="auto"/>
        <w:tblLayout w:type="fixed"/>
        <w:tblLook w:val="04A0" w:firstRow="1" w:lastRow="0" w:firstColumn="1" w:lastColumn="0" w:noHBand="0" w:noVBand="1"/>
      </w:tblPr>
      <w:tblGrid>
        <w:gridCol w:w="536"/>
        <w:gridCol w:w="1785"/>
        <w:gridCol w:w="1716"/>
        <w:gridCol w:w="3146"/>
        <w:gridCol w:w="1639"/>
      </w:tblGrid>
      <w:tr w:rsidR="00BB1D1B" w:rsidRPr="00D719AB" w14:paraId="4B121929" w14:textId="77777777" w:rsidTr="002A267D">
        <w:trPr>
          <w:trHeight w:val="300"/>
        </w:trPr>
        <w:tc>
          <w:tcPr>
            <w:tcW w:w="536"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0F4761" w:themeFill="accent1" w:themeFillShade="BF"/>
            <w:tcMar>
              <w:left w:w="108" w:type="dxa"/>
              <w:right w:w="108" w:type="dxa"/>
            </w:tcMar>
            <w:vAlign w:val="center"/>
          </w:tcPr>
          <w:p w14:paraId="1643BC92" w14:textId="77777777" w:rsidR="00BB1D1B" w:rsidRPr="00671A33" w:rsidRDefault="00BB1D1B" w:rsidP="00BB1D1B">
            <w:pPr>
              <w:spacing w:after="160" w:line="259" w:lineRule="auto"/>
              <w:rPr>
                <w:rFonts w:ascii="Calibri" w:hAnsi="Calibri" w:cs="Calibri"/>
                <w:b/>
                <w:bCs/>
              </w:rPr>
            </w:pPr>
            <w:r w:rsidRPr="00671A33">
              <w:rPr>
                <w:rFonts w:ascii="Calibri" w:hAnsi="Calibri" w:cs="Calibri"/>
                <w:b/>
                <w:bCs/>
              </w:rPr>
              <w:t>S/N</w:t>
            </w:r>
          </w:p>
        </w:tc>
        <w:tc>
          <w:tcPr>
            <w:tcW w:w="1785"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0F4761" w:themeFill="accent1" w:themeFillShade="BF"/>
            <w:tcMar>
              <w:left w:w="108" w:type="dxa"/>
              <w:right w:w="108" w:type="dxa"/>
            </w:tcMar>
            <w:vAlign w:val="center"/>
          </w:tcPr>
          <w:p w14:paraId="3FA5F6FE" w14:textId="77777777" w:rsidR="00BB1D1B" w:rsidRPr="00671A33" w:rsidRDefault="00BB1D1B" w:rsidP="00BB1D1B">
            <w:pPr>
              <w:spacing w:after="160" w:line="259" w:lineRule="auto"/>
              <w:rPr>
                <w:rFonts w:ascii="Calibri" w:hAnsi="Calibri" w:cs="Calibri"/>
                <w:b/>
                <w:bCs/>
              </w:rPr>
            </w:pPr>
            <w:r w:rsidRPr="00671A33">
              <w:rPr>
                <w:rFonts w:ascii="Calibri" w:hAnsi="Calibri" w:cs="Calibri"/>
                <w:b/>
                <w:bCs/>
              </w:rPr>
              <w:t xml:space="preserve">PHASE </w:t>
            </w:r>
          </w:p>
        </w:tc>
        <w:tc>
          <w:tcPr>
            <w:tcW w:w="1716"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0F4761" w:themeFill="accent1" w:themeFillShade="BF"/>
            <w:tcMar>
              <w:left w:w="108" w:type="dxa"/>
              <w:right w:w="108" w:type="dxa"/>
            </w:tcMar>
            <w:vAlign w:val="center"/>
          </w:tcPr>
          <w:p w14:paraId="5D0152D3" w14:textId="77777777" w:rsidR="00BB1D1B" w:rsidRPr="00671A33" w:rsidRDefault="00BB1D1B" w:rsidP="00BB1D1B">
            <w:pPr>
              <w:spacing w:after="160" w:line="259" w:lineRule="auto"/>
              <w:rPr>
                <w:rFonts w:ascii="Calibri" w:hAnsi="Calibri" w:cs="Calibri"/>
                <w:b/>
                <w:bCs/>
              </w:rPr>
            </w:pPr>
            <w:r w:rsidRPr="00671A33">
              <w:rPr>
                <w:rFonts w:ascii="Calibri" w:hAnsi="Calibri" w:cs="Calibri"/>
                <w:b/>
                <w:bCs/>
              </w:rPr>
              <w:t>INSTITUTION RESPONSIBLE</w:t>
            </w:r>
          </w:p>
        </w:tc>
        <w:tc>
          <w:tcPr>
            <w:tcW w:w="3146"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0F4761" w:themeFill="accent1" w:themeFillShade="BF"/>
            <w:tcMar>
              <w:left w:w="108" w:type="dxa"/>
              <w:right w:w="108" w:type="dxa"/>
            </w:tcMar>
            <w:vAlign w:val="center"/>
          </w:tcPr>
          <w:p w14:paraId="16D35FB7" w14:textId="77777777" w:rsidR="00BB1D1B" w:rsidRPr="00671A33" w:rsidRDefault="00BB1D1B" w:rsidP="00BB1D1B">
            <w:pPr>
              <w:spacing w:after="160" w:line="259" w:lineRule="auto"/>
              <w:rPr>
                <w:rFonts w:ascii="Calibri" w:hAnsi="Calibri" w:cs="Calibri"/>
                <w:b/>
                <w:bCs/>
              </w:rPr>
            </w:pPr>
            <w:r w:rsidRPr="00671A33">
              <w:rPr>
                <w:rFonts w:ascii="Calibri" w:hAnsi="Calibri" w:cs="Calibri"/>
                <w:b/>
                <w:bCs/>
              </w:rPr>
              <w:t>PERFORMANCE INDICATORS</w:t>
            </w:r>
          </w:p>
        </w:tc>
        <w:tc>
          <w:tcPr>
            <w:tcW w:w="1639"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0F4761" w:themeFill="accent1" w:themeFillShade="BF"/>
            <w:tcMar>
              <w:left w:w="108" w:type="dxa"/>
              <w:right w:w="108" w:type="dxa"/>
            </w:tcMar>
            <w:vAlign w:val="center"/>
          </w:tcPr>
          <w:p w14:paraId="460BBB02" w14:textId="77777777" w:rsidR="00BB1D1B" w:rsidRPr="00671A33" w:rsidRDefault="00BB1D1B" w:rsidP="00BB1D1B">
            <w:pPr>
              <w:spacing w:after="160" w:line="259" w:lineRule="auto"/>
              <w:rPr>
                <w:rFonts w:ascii="Calibri" w:hAnsi="Calibri" w:cs="Calibri"/>
                <w:b/>
                <w:bCs/>
              </w:rPr>
            </w:pPr>
            <w:r w:rsidRPr="00671A33">
              <w:rPr>
                <w:rFonts w:ascii="Calibri" w:hAnsi="Calibri" w:cs="Calibri"/>
                <w:b/>
                <w:bCs/>
              </w:rPr>
              <w:t>PERIOD TO BE CONDUCTED</w:t>
            </w:r>
          </w:p>
        </w:tc>
      </w:tr>
      <w:tr w:rsidR="00BB1D1B" w:rsidRPr="00D719AB" w14:paraId="372706B7" w14:textId="77777777">
        <w:trPr>
          <w:trHeight w:val="300"/>
        </w:trPr>
        <w:tc>
          <w:tcPr>
            <w:tcW w:w="536"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105C2725" w14:textId="77777777" w:rsidR="00BB1D1B" w:rsidRPr="00671A33" w:rsidRDefault="00BB1D1B" w:rsidP="00BB1D1B">
            <w:pPr>
              <w:spacing w:after="160" w:line="259" w:lineRule="auto"/>
              <w:rPr>
                <w:rFonts w:ascii="Calibri" w:hAnsi="Calibri" w:cs="Calibri"/>
                <w:b/>
                <w:bCs/>
              </w:rPr>
            </w:pPr>
            <w:r w:rsidRPr="00671A33">
              <w:rPr>
                <w:rFonts w:ascii="Calibri" w:hAnsi="Calibri" w:cs="Calibri"/>
                <w:b/>
                <w:bCs/>
              </w:rPr>
              <w:t>1</w:t>
            </w:r>
          </w:p>
        </w:tc>
        <w:tc>
          <w:tcPr>
            <w:tcW w:w="1785"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3A566379" w14:textId="77777777" w:rsidR="00BB1D1B" w:rsidRPr="00671A33" w:rsidRDefault="00BB1D1B" w:rsidP="00BB1D1B">
            <w:pPr>
              <w:spacing w:after="160" w:line="259" w:lineRule="auto"/>
              <w:rPr>
                <w:rFonts w:ascii="Calibri" w:hAnsi="Calibri" w:cs="Calibri"/>
                <w:b/>
                <w:bCs/>
              </w:rPr>
            </w:pPr>
            <w:r w:rsidRPr="00671A33">
              <w:rPr>
                <w:rFonts w:ascii="Calibri" w:hAnsi="Calibri" w:cs="Calibri"/>
                <w:b/>
                <w:bCs/>
              </w:rPr>
              <w:t>PREPARATION/ PRE-CONSTRUCTION PHASE</w:t>
            </w:r>
          </w:p>
        </w:tc>
        <w:tc>
          <w:tcPr>
            <w:tcW w:w="1716"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1F32F92B" w14:textId="77777777" w:rsidR="00BB1D1B" w:rsidRPr="00671A33" w:rsidRDefault="00BB1D1B" w:rsidP="00BB1D1B">
            <w:pPr>
              <w:spacing w:after="160" w:line="259" w:lineRule="auto"/>
              <w:rPr>
                <w:rFonts w:ascii="Calibri" w:hAnsi="Calibri" w:cs="Calibri"/>
              </w:rPr>
            </w:pPr>
            <w:r w:rsidRPr="00671A33">
              <w:rPr>
                <w:rFonts w:ascii="Calibri" w:hAnsi="Calibri" w:cs="Calibri"/>
              </w:rPr>
              <w:t>PIU /independent consultant</w:t>
            </w:r>
          </w:p>
          <w:p w14:paraId="018DA2CB" w14:textId="77777777" w:rsidR="00BB1D1B" w:rsidRPr="00671A33" w:rsidRDefault="00BB1D1B" w:rsidP="00BB1D1B">
            <w:pPr>
              <w:spacing w:after="160" w:line="259" w:lineRule="auto"/>
              <w:rPr>
                <w:rFonts w:ascii="Calibri" w:hAnsi="Calibri" w:cs="Calibri"/>
              </w:rPr>
            </w:pPr>
            <w:r w:rsidRPr="00671A33">
              <w:rPr>
                <w:rFonts w:ascii="Calibri" w:hAnsi="Calibri" w:cs="Calibri"/>
              </w:rPr>
              <w:t xml:space="preserve"> </w:t>
            </w:r>
          </w:p>
          <w:p w14:paraId="31AAF3C1" w14:textId="77777777" w:rsidR="00BB1D1B" w:rsidRPr="00671A33" w:rsidRDefault="00BB1D1B" w:rsidP="00BB1D1B">
            <w:pPr>
              <w:spacing w:after="160" w:line="259" w:lineRule="auto"/>
              <w:rPr>
                <w:rFonts w:ascii="Calibri" w:hAnsi="Calibri" w:cs="Calibri"/>
              </w:rPr>
            </w:pPr>
            <w:r w:rsidRPr="00671A33">
              <w:rPr>
                <w:rFonts w:ascii="Calibri" w:hAnsi="Calibri" w:cs="Calibri"/>
              </w:rPr>
              <w:t>Monitoring by government’s regulatory agencies</w:t>
            </w:r>
          </w:p>
        </w:tc>
        <w:tc>
          <w:tcPr>
            <w:tcW w:w="3146"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0655FAD3" w14:textId="77777777" w:rsidR="00BB1D1B" w:rsidRPr="00671A33" w:rsidRDefault="00BB1D1B" w:rsidP="00BB1D1B">
            <w:pPr>
              <w:spacing w:after="160" w:line="259" w:lineRule="auto"/>
              <w:rPr>
                <w:rFonts w:ascii="Calibri" w:hAnsi="Calibri" w:cs="Calibri"/>
              </w:rPr>
            </w:pPr>
            <w:r w:rsidRPr="00671A33">
              <w:rPr>
                <w:rFonts w:ascii="Calibri" w:hAnsi="Calibri" w:cs="Calibri"/>
              </w:rPr>
              <w:t>Number/% of Staff/ Consultants/ Contractors/ and forest officers who received training on ESMF, ESMP, environmental, and social accountability training,</w:t>
            </w:r>
          </w:p>
          <w:p w14:paraId="2B84291D" w14:textId="77777777" w:rsidR="00BB1D1B" w:rsidRPr="00671A33" w:rsidRDefault="00BB1D1B" w:rsidP="00BB1D1B">
            <w:pPr>
              <w:spacing w:after="160" w:line="259" w:lineRule="auto"/>
              <w:rPr>
                <w:rFonts w:ascii="Calibri" w:hAnsi="Calibri" w:cs="Calibri"/>
              </w:rPr>
            </w:pPr>
            <w:r w:rsidRPr="00671A33">
              <w:rPr>
                <w:rFonts w:ascii="Calibri" w:hAnsi="Calibri" w:cs="Calibri"/>
              </w:rPr>
              <w:t xml:space="preserve"> Number of Subprojects with environmental and social screening checklist filled, reviewed and approved ESMP, and other site-specific plans including ESIA, RP, </w:t>
            </w:r>
            <w:proofErr w:type="spellStart"/>
            <w:r w:rsidRPr="00671A33">
              <w:rPr>
                <w:rFonts w:ascii="Calibri" w:hAnsi="Calibri" w:cs="Calibri"/>
              </w:rPr>
              <w:t>etc</w:t>
            </w:r>
            <w:proofErr w:type="spellEnd"/>
            <w:r w:rsidRPr="00671A33">
              <w:rPr>
                <w:rFonts w:ascii="Calibri" w:hAnsi="Calibri" w:cs="Calibri"/>
              </w:rPr>
              <w:t xml:space="preserve"> prepared.</w:t>
            </w:r>
          </w:p>
          <w:p w14:paraId="0829FF10" w14:textId="77777777" w:rsidR="00BB1D1B" w:rsidRPr="00671A33" w:rsidRDefault="00BB1D1B" w:rsidP="00BB1D1B">
            <w:pPr>
              <w:spacing w:after="160" w:line="259" w:lineRule="auto"/>
              <w:rPr>
                <w:rFonts w:ascii="Calibri" w:hAnsi="Calibri" w:cs="Calibri"/>
              </w:rPr>
            </w:pPr>
            <w:r w:rsidRPr="00671A33">
              <w:rPr>
                <w:rFonts w:ascii="Calibri" w:hAnsi="Calibri" w:cs="Calibri"/>
              </w:rPr>
              <w:t>Establishment and functionality of GRM.</w:t>
            </w:r>
          </w:p>
          <w:p w14:paraId="4E2AC983" w14:textId="77777777" w:rsidR="00BB1D1B" w:rsidRPr="00671A33" w:rsidRDefault="00BB1D1B" w:rsidP="00BB1D1B">
            <w:pPr>
              <w:spacing w:after="160" w:line="259" w:lineRule="auto"/>
              <w:rPr>
                <w:rFonts w:ascii="Calibri" w:hAnsi="Calibri" w:cs="Calibri"/>
                <w:b/>
                <w:bCs/>
              </w:rPr>
            </w:pPr>
            <w:r w:rsidRPr="00671A33">
              <w:rPr>
                <w:rFonts w:ascii="Calibri" w:hAnsi="Calibri" w:cs="Calibri"/>
                <w:b/>
                <w:bCs/>
              </w:rPr>
              <w:t xml:space="preserve"> </w:t>
            </w:r>
          </w:p>
        </w:tc>
        <w:tc>
          <w:tcPr>
            <w:tcW w:w="163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5A818DBA" w14:textId="77777777" w:rsidR="00BB1D1B" w:rsidRPr="00671A33" w:rsidRDefault="00BB1D1B" w:rsidP="00BB1D1B">
            <w:pPr>
              <w:spacing w:after="160" w:line="259" w:lineRule="auto"/>
              <w:rPr>
                <w:rFonts w:ascii="Calibri" w:hAnsi="Calibri" w:cs="Calibri"/>
              </w:rPr>
            </w:pPr>
            <w:r w:rsidRPr="00671A33">
              <w:rPr>
                <w:rFonts w:ascii="Calibri" w:hAnsi="Calibri" w:cs="Calibri"/>
              </w:rPr>
              <w:t>Before commencement of any works and contractor mobilization to site</w:t>
            </w:r>
          </w:p>
        </w:tc>
      </w:tr>
      <w:tr w:rsidR="00BB1D1B" w:rsidRPr="00D719AB" w14:paraId="7C202DAF" w14:textId="77777777">
        <w:trPr>
          <w:trHeight w:val="300"/>
        </w:trPr>
        <w:tc>
          <w:tcPr>
            <w:tcW w:w="536"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6F3974C4" w14:textId="77777777" w:rsidR="00BB1D1B" w:rsidRPr="00671A33" w:rsidRDefault="00BB1D1B" w:rsidP="00BB1D1B">
            <w:pPr>
              <w:spacing w:after="160" w:line="259" w:lineRule="auto"/>
              <w:rPr>
                <w:rFonts w:ascii="Calibri" w:hAnsi="Calibri" w:cs="Calibri"/>
                <w:b/>
                <w:bCs/>
              </w:rPr>
            </w:pPr>
            <w:r w:rsidRPr="00671A33">
              <w:rPr>
                <w:rFonts w:ascii="Calibri" w:hAnsi="Calibri" w:cs="Calibri"/>
                <w:b/>
                <w:bCs/>
              </w:rPr>
              <w:lastRenderedPageBreak/>
              <w:t>2</w:t>
            </w:r>
          </w:p>
        </w:tc>
        <w:tc>
          <w:tcPr>
            <w:tcW w:w="1785"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0A417EB0" w14:textId="77777777" w:rsidR="00BB1D1B" w:rsidRPr="00671A33" w:rsidRDefault="00BB1D1B" w:rsidP="00BB1D1B">
            <w:pPr>
              <w:spacing w:after="160" w:line="259" w:lineRule="auto"/>
              <w:rPr>
                <w:rFonts w:ascii="Calibri" w:hAnsi="Calibri" w:cs="Calibri"/>
                <w:b/>
                <w:bCs/>
              </w:rPr>
            </w:pPr>
            <w:r w:rsidRPr="00671A33">
              <w:rPr>
                <w:rFonts w:ascii="Calibri" w:hAnsi="Calibri" w:cs="Calibri"/>
                <w:b/>
                <w:bCs/>
              </w:rPr>
              <w:t>CONSTRUCTION PHASE</w:t>
            </w:r>
          </w:p>
        </w:tc>
        <w:tc>
          <w:tcPr>
            <w:tcW w:w="1716"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0DA5E69B" w14:textId="77777777" w:rsidR="00BB1D1B" w:rsidRPr="00671A33" w:rsidRDefault="00BB1D1B" w:rsidP="00BB1D1B">
            <w:pPr>
              <w:spacing w:after="160" w:line="259" w:lineRule="auto"/>
              <w:rPr>
                <w:rFonts w:ascii="Calibri" w:hAnsi="Calibri" w:cs="Calibri"/>
              </w:rPr>
            </w:pPr>
            <w:r w:rsidRPr="00671A33">
              <w:rPr>
                <w:rFonts w:ascii="Calibri" w:hAnsi="Calibri" w:cs="Calibri"/>
              </w:rPr>
              <w:t>PIU/Contractor/ Independent</w:t>
            </w:r>
          </w:p>
          <w:p w14:paraId="308C726B" w14:textId="77777777" w:rsidR="00BB1D1B" w:rsidRPr="00671A33" w:rsidRDefault="00BB1D1B" w:rsidP="00BB1D1B">
            <w:pPr>
              <w:spacing w:after="160" w:line="259" w:lineRule="auto"/>
              <w:rPr>
                <w:rFonts w:ascii="Calibri" w:hAnsi="Calibri" w:cs="Calibri"/>
              </w:rPr>
            </w:pPr>
            <w:r w:rsidRPr="00671A33">
              <w:rPr>
                <w:rFonts w:ascii="Calibri" w:hAnsi="Calibri" w:cs="Calibri"/>
              </w:rPr>
              <w:t>Consultant</w:t>
            </w:r>
          </w:p>
        </w:tc>
        <w:tc>
          <w:tcPr>
            <w:tcW w:w="3146"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170E4FDC" w14:textId="77777777" w:rsidR="00BB1D1B" w:rsidRPr="00671A33" w:rsidRDefault="00BB1D1B" w:rsidP="00BB1D1B">
            <w:pPr>
              <w:spacing w:after="160" w:line="259" w:lineRule="auto"/>
              <w:rPr>
                <w:rFonts w:ascii="Calibri" w:hAnsi="Calibri" w:cs="Calibri"/>
              </w:rPr>
            </w:pPr>
            <w:r w:rsidRPr="00671A33">
              <w:rPr>
                <w:rFonts w:ascii="Calibri" w:hAnsi="Calibri" w:cs="Calibri"/>
              </w:rPr>
              <w:t>I Number</w:t>
            </w:r>
            <w:proofErr w:type="gramStart"/>
            <w:r w:rsidRPr="00671A33">
              <w:rPr>
                <w:rFonts w:ascii="Calibri" w:hAnsi="Calibri" w:cs="Calibri"/>
              </w:rPr>
              <w:t>/ %</w:t>
            </w:r>
            <w:proofErr w:type="gramEnd"/>
            <w:r w:rsidRPr="00671A33">
              <w:rPr>
                <w:rFonts w:ascii="Calibri" w:hAnsi="Calibri" w:cs="Calibri"/>
              </w:rPr>
              <w:t xml:space="preserve"> of Staff/ Consultants/ Contractors/ forest officers/ community representatives who received training on ESMP, environmental, social accountability training Grievance redress mechanism operational and effective (no. of grievances logged, revolved, pended, etc.) GRC established and operational.</w:t>
            </w:r>
          </w:p>
          <w:p w14:paraId="1B1A6E5C" w14:textId="77777777" w:rsidR="00BB1D1B" w:rsidRPr="00671A33" w:rsidRDefault="00BB1D1B" w:rsidP="00BB1D1B">
            <w:pPr>
              <w:spacing w:after="160" w:line="259" w:lineRule="auto"/>
              <w:rPr>
                <w:rFonts w:ascii="Calibri" w:hAnsi="Calibri" w:cs="Calibri"/>
              </w:rPr>
            </w:pPr>
            <w:r w:rsidRPr="00671A33">
              <w:rPr>
                <w:rFonts w:ascii="Calibri" w:hAnsi="Calibri" w:cs="Calibri"/>
              </w:rPr>
              <w:t xml:space="preserve"> </w:t>
            </w:r>
          </w:p>
          <w:p w14:paraId="6008852E" w14:textId="77777777" w:rsidR="00BB1D1B" w:rsidRPr="00671A33" w:rsidRDefault="00BB1D1B" w:rsidP="00BB1D1B">
            <w:pPr>
              <w:spacing w:after="160" w:line="259" w:lineRule="auto"/>
              <w:rPr>
                <w:rFonts w:ascii="Calibri" w:hAnsi="Calibri" w:cs="Calibri"/>
              </w:rPr>
            </w:pPr>
            <w:r w:rsidRPr="00671A33">
              <w:rPr>
                <w:rFonts w:ascii="Calibri" w:hAnsi="Calibri" w:cs="Calibri"/>
              </w:rPr>
              <w:t>Contractor’s staff sensitized Gender base violence (GBV).</w:t>
            </w:r>
          </w:p>
          <w:p w14:paraId="41EA13AC" w14:textId="77777777" w:rsidR="00BB1D1B" w:rsidRPr="00671A33" w:rsidRDefault="00BB1D1B" w:rsidP="00BB1D1B">
            <w:pPr>
              <w:spacing w:after="160" w:line="259" w:lineRule="auto"/>
              <w:rPr>
                <w:rFonts w:ascii="Calibri" w:hAnsi="Calibri" w:cs="Calibri"/>
              </w:rPr>
            </w:pPr>
            <w:r w:rsidRPr="00671A33">
              <w:rPr>
                <w:rFonts w:ascii="Calibri" w:hAnsi="Calibri" w:cs="Calibri"/>
              </w:rPr>
              <w:t># of Contractor staff who have signed CoC</w:t>
            </w:r>
          </w:p>
          <w:p w14:paraId="4C017EC8" w14:textId="77777777" w:rsidR="00BB1D1B" w:rsidRPr="00671A33" w:rsidRDefault="00BB1D1B" w:rsidP="00BB1D1B">
            <w:pPr>
              <w:spacing w:after="160" w:line="259" w:lineRule="auto"/>
              <w:rPr>
                <w:rFonts w:ascii="Calibri" w:hAnsi="Calibri" w:cs="Calibri"/>
              </w:rPr>
            </w:pPr>
            <w:r w:rsidRPr="00671A33">
              <w:rPr>
                <w:rFonts w:ascii="Calibri" w:hAnsi="Calibri" w:cs="Calibri"/>
              </w:rPr>
              <w:t xml:space="preserve"> </w:t>
            </w:r>
          </w:p>
          <w:p w14:paraId="70699B91" w14:textId="77777777" w:rsidR="00BB1D1B" w:rsidRPr="00671A33" w:rsidRDefault="00BB1D1B" w:rsidP="00BB1D1B">
            <w:pPr>
              <w:spacing w:after="160" w:line="259" w:lineRule="auto"/>
              <w:rPr>
                <w:rFonts w:ascii="Calibri" w:hAnsi="Calibri" w:cs="Calibri"/>
              </w:rPr>
            </w:pPr>
            <w:r w:rsidRPr="00671A33">
              <w:rPr>
                <w:rFonts w:ascii="Calibri" w:hAnsi="Calibri" w:cs="Calibri"/>
              </w:rPr>
              <w:t>CESMP implemented</w:t>
            </w:r>
          </w:p>
          <w:p w14:paraId="1E81EC82" w14:textId="77777777" w:rsidR="00BB1D1B" w:rsidRPr="00671A33" w:rsidRDefault="00BB1D1B" w:rsidP="00BB1D1B">
            <w:pPr>
              <w:spacing w:after="160" w:line="259" w:lineRule="auto"/>
              <w:rPr>
                <w:rFonts w:ascii="Calibri" w:hAnsi="Calibri" w:cs="Calibri"/>
              </w:rPr>
            </w:pPr>
            <w:r w:rsidRPr="00671A33">
              <w:rPr>
                <w:rFonts w:ascii="Calibri" w:hAnsi="Calibri" w:cs="Calibri"/>
              </w:rPr>
              <w:t>Stakeholder consultations undertaken with project affected people. Standard operating procedures for best environmental practices established</w:t>
            </w:r>
          </w:p>
          <w:p w14:paraId="795B012D" w14:textId="77777777" w:rsidR="00BB1D1B" w:rsidRPr="00671A33" w:rsidRDefault="00BB1D1B" w:rsidP="00BB1D1B">
            <w:pPr>
              <w:spacing w:after="160" w:line="259" w:lineRule="auto"/>
              <w:rPr>
                <w:rFonts w:ascii="Calibri" w:hAnsi="Calibri" w:cs="Calibri"/>
              </w:rPr>
            </w:pPr>
            <w:r w:rsidRPr="00671A33">
              <w:rPr>
                <w:rFonts w:ascii="Calibri" w:hAnsi="Calibri" w:cs="Calibri"/>
              </w:rPr>
              <w:t>Waste management plan developed and implemented</w:t>
            </w:r>
          </w:p>
          <w:p w14:paraId="33492644" w14:textId="77777777" w:rsidR="00BB1D1B" w:rsidRPr="00671A33" w:rsidRDefault="00BB1D1B" w:rsidP="00BB1D1B">
            <w:pPr>
              <w:spacing w:after="160" w:line="259" w:lineRule="auto"/>
              <w:rPr>
                <w:rFonts w:ascii="Calibri" w:hAnsi="Calibri" w:cs="Calibri"/>
              </w:rPr>
            </w:pPr>
            <w:r w:rsidRPr="00671A33">
              <w:rPr>
                <w:rFonts w:ascii="Calibri" w:hAnsi="Calibri" w:cs="Calibri"/>
              </w:rPr>
              <w:t>Emergency Response Plan prepared and implemented.</w:t>
            </w:r>
          </w:p>
        </w:tc>
        <w:tc>
          <w:tcPr>
            <w:tcW w:w="163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184DCF8E" w14:textId="77777777" w:rsidR="00BB1D1B" w:rsidRPr="00671A33" w:rsidRDefault="00BB1D1B" w:rsidP="00BB1D1B">
            <w:pPr>
              <w:spacing w:after="160" w:line="259" w:lineRule="auto"/>
              <w:rPr>
                <w:rFonts w:ascii="Calibri" w:hAnsi="Calibri" w:cs="Calibri"/>
              </w:rPr>
            </w:pPr>
            <w:r w:rsidRPr="00671A33">
              <w:rPr>
                <w:rFonts w:ascii="Calibri" w:hAnsi="Calibri" w:cs="Calibri"/>
              </w:rPr>
              <w:t>During works implementation</w:t>
            </w:r>
          </w:p>
        </w:tc>
      </w:tr>
      <w:tr w:rsidR="00BB1D1B" w:rsidRPr="00D719AB" w14:paraId="12F780F7" w14:textId="77777777">
        <w:trPr>
          <w:trHeight w:val="300"/>
        </w:trPr>
        <w:tc>
          <w:tcPr>
            <w:tcW w:w="536"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79858E21" w14:textId="77777777" w:rsidR="00BB1D1B" w:rsidRPr="00671A33" w:rsidRDefault="00BB1D1B" w:rsidP="00BB1D1B">
            <w:pPr>
              <w:spacing w:after="160" w:line="259" w:lineRule="auto"/>
              <w:rPr>
                <w:rFonts w:ascii="Calibri" w:hAnsi="Calibri" w:cs="Calibri"/>
                <w:b/>
                <w:bCs/>
              </w:rPr>
            </w:pPr>
            <w:r w:rsidRPr="00671A33">
              <w:rPr>
                <w:rFonts w:ascii="Calibri" w:hAnsi="Calibri" w:cs="Calibri"/>
                <w:b/>
                <w:bCs/>
              </w:rPr>
              <w:t>3</w:t>
            </w:r>
          </w:p>
        </w:tc>
        <w:tc>
          <w:tcPr>
            <w:tcW w:w="1785"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13AA7610" w14:textId="77777777" w:rsidR="00BB1D1B" w:rsidRPr="00671A33" w:rsidRDefault="00BB1D1B" w:rsidP="00BB1D1B">
            <w:pPr>
              <w:spacing w:after="160" w:line="259" w:lineRule="auto"/>
              <w:rPr>
                <w:rFonts w:ascii="Calibri" w:hAnsi="Calibri" w:cs="Calibri"/>
                <w:b/>
                <w:bCs/>
              </w:rPr>
            </w:pPr>
            <w:r w:rsidRPr="00671A33">
              <w:rPr>
                <w:rFonts w:ascii="Calibri" w:hAnsi="Calibri" w:cs="Calibri"/>
                <w:b/>
                <w:bCs/>
              </w:rPr>
              <w:t>OPERATION AND MAINTENANCE PHASE</w:t>
            </w:r>
          </w:p>
        </w:tc>
        <w:tc>
          <w:tcPr>
            <w:tcW w:w="1716"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0D7FF0D9" w14:textId="77777777" w:rsidR="00BB1D1B" w:rsidRPr="00671A33" w:rsidRDefault="00BB1D1B" w:rsidP="00BB1D1B">
            <w:pPr>
              <w:spacing w:after="160" w:line="259" w:lineRule="auto"/>
              <w:rPr>
                <w:rFonts w:ascii="Calibri" w:hAnsi="Calibri" w:cs="Calibri"/>
              </w:rPr>
            </w:pPr>
            <w:r w:rsidRPr="00671A33">
              <w:rPr>
                <w:rFonts w:ascii="Calibri" w:hAnsi="Calibri" w:cs="Calibri"/>
              </w:rPr>
              <w:t>Contractor</w:t>
            </w:r>
          </w:p>
          <w:p w14:paraId="00476EAE" w14:textId="77777777" w:rsidR="00BB1D1B" w:rsidRPr="00671A33" w:rsidRDefault="00BB1D1B" w:rsidP="00BB1D1B">
            <w:pPr>
              <w:spacing w:after="160" w:line="259" w:lineRule="auto"/>
              <w:rPr>
                <w:rFonts w:ascii="Calibri" w:hAnsi="Calibri" w:cs="Calibri"/>
              </w:rPr>
            </w:pPr>
            <w:r w:rsidRPr="00671A33">
              <w:rPr>
                <w:rFonts w:ascii="Calibri" w:hAnsi="Calibri" w:cs="Calibri"/>
              </w:rPr>
              <w:t xml:space="preserve">The implementing agencies involved in the Project </w:t>
            </w:r>
          </w:p>
        </w:tc>
        <w:tc>
          <w:tcPr>
            <w:tcW w:w="3146"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4F6DC561" w14:textId="77777777" w:rsidR="00BB1D1B" w:rsidRPr="00671A33" w:rsidRDefault="00BB1D1B" w:rsidP="00BB1D1B">
            <w:pPr>
              <w:spacing w:after="160" w:line="259" w:lineRule="auto"/>
              <w:rPr>
                <w:rFonts w:ascii="Calibri" w:hAnsi="Calibri" w:cs="Calibri"/>
              </w:rPr>
            </w:pPr>
            <w:r w:rsidRPr="00671A33">
              <w:rPr>
                <w:rFonts w:ascii="Calibri" w:hAnsi="Calibri" w:cs="Calibri"/>
              </w:rPr>
              <w:t>Are environmental and social monitoring mechanisms in place</w:t>
            </w:r>
          </w:p>
          <w:p w14:paraId="4139EE9C" w14:textId="77777777" w:rsidR="00BB1D1B" w:rsidRPr="00671A33" w:rsidRDefault="00BB1D1B" w:rsidP="00BB1D1B">
            <w:pPr>
              <w:spacing w:after="160" w:line="259" w:lineRule="auto"/>
              <w:rPr>
                <w:rFonts w:ascii="Calibri" w:hAnsi="Calibri" w:cs="Calibri"/>
              </w:rPr>
            </w:pPr>
            <w:r w:rsidRPr="00671A33">
              <w:rPr>
                <w:rFonts w:ascii="Calibri" w:hAnsi="Calibri" w:cs="Calibri"/>
              </w:rPr>
              <w:t>Is disaster and emergency mechanism in place?</w:t>
            </w:r>
          </w:p>
          <w:p w14:paraId="6683ACC3" w14:textId="77777777" w:rsidR="00BB1D1B" w:rsidRPr="00671A33" w:rsidRDefault="00BB1D1B" w:rsidP="00BB1D1B">
            <w:pPr>
              <w:spacing w:after="160" w:line="259" w:lineRule="auto"/>
              <w:rPr>
                <w:rFonts w:ascii="Calibri" w:hAnsi="Calibri" w:cs="Calibri"/>
              </w:rPr>
            </w:pPr>
            <w:r w:rsidRPr="00671A33">
              <w:rPr>
                <w:rFonts w:ascii="Calibri" w:hAnsi="Calibri" w:cs="Calibri"/>
              </w:rPr>
              <w:t>Training provided to E&amp;S staff of IAs on ESMP Traffic management plan implemented</w:t>
            </w:r>
          </w:p>
          <w:p w14:paraId="6487A9BA" w14:textId="77777777" w:rsidR="00BB1D1B" w:rsidRPr="00671A33" w:rsidRDefault="00BB1D1B" w:rsidP="00BB1D1B">
            <w:pPr>
              <w:spacing w:after="160" w:line="259" w:lineRule="auto"/>
              <w:rPr>
                <w:rFonts w:ascii="Calibri" w:hAnsi="Calibri" w:cs="Calibri"/>
              </w:rPr>
            </w:pPr>
            <w:r w:rsidRPr="00671A33">
              <w:rPr>
                <w:rFonts w:ascii="Calibri" w:hAnsi="Calibri" w:cs="Calibri"/>
              </w:rPr>
              <w:t># of cases of traffic accidents</w:t>
            </w:r>
          </w:p>
          <w:p w14:paraId="43872C32" w14:textId="77777777" w:rsidR="00BB1D1B" w:rsidRPr="00671A33" w:rsidRDefault="00BB1D1B" w:rsidP="00BB1D1B">
            <w:pPr>
              <w:spacing w:after="160" w:line="259" w:lineRule="auto"/>
              <w:rPr>
                <w:rFonts w:ascii="Calibri" w:hAnsi="Calibri" w:cs="Calibri"/>
              </w:rPr>
            </w:pPr>
            <w:r w:rsidRPr="00671A33">
              <w:rPr>
                <w:rFonts w:ascii="Calibri" w:hAnsi="Calibri" w:cs="Calibri"/>
              </w:rPr>
              <w:lastRenderedPageBreak/>
              <w:t>ESMP measures being implemented.</w:t>
            </w:r>
          </w:p>
          <w:p w14:paraId="33B75C06" w14:textId="77777777" w:rsidR="00BB1D1B" w:rsidRPr="00671A33" w:rsidRDefault="00BB1D1B" w:rsidP="00BB1D1B">
            <w:pPr>
              <w:spacing w:after="160" w:line="259" w:lineRule="auto"/>
              <w:rPr>
                <w:rFonts w:ascii="Calibri" w:hAnsi="Calibri" w:cs="Calibri"/>
              </w:rPr>
            </w:pPr>
            <w:r w:rsidRPr="00671A33">
              <w:rPr>
                <w:rFonts w:ascii="Calibri" w:hAnsi="Calibri" w:cs="Calibri"/>
              </w:rPr>
              <w:t>No. of complaints recorded, resolved, pending, from communities</w:t>
            </w:r>
          </w:p>
        </w:tc>
        <w:tc>
          <w:tcPr>
            <w:tcW w:w="163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1C520E33" w14:textId="77777777" w:rsidR="00BB1D1B" w:rsidRPr="00671A33" w:rsidRDefault="00BB1D1B" w:rsidP="00BB1D1B">
            <w:pPr>
              <w:spacing w:after="160" w:line="259" w:lineRule="auto"/>
              <w:rPr>
                <w:rFonts w:ascii="Calibri" w:hAnsi="Calibri" w:cs="Calibri"/>
              </w:rPr>
            </w:pPr>
            <w:r w:rsidRPr="00671A33">
              <w:rPr>
                <w:rFonts w:ascii="Calibri" w:hAnsi="Calibri" w:cs="Calibri"/>
              </w:rPr>
              <w:lastRenderedPageBreak/>
              <w:t>Operational and Maintenance phase to project closure</w:t>
            </w:r>
          </w:p>
        </w:tc>
      </w:tr>
      <w:tr w:rsidR="00BB1D1B" w:rsidRPr="00D719AB" w14:paraId="1356C6D8" w14:textId="77777777">
        <w:trPr>
          <w:trHeight w:val="300"/>
        </w:trPr>
        <w:tc>
          <w:tcPr>
            <w:tcW w:w="536"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3C1B2D51" w14:textId="77777777" w:rsidR="00BB1D1B" w:rsidRPr="00671A33" w:rsidRDefault="00BB1D1B" w:rsidP="00BB1D1B">
            <w:pPr>
              <w:spacing w:after="160" w:line="259" w:lineRule="auto"/>
              <w:rPr>
                <w:rFonts w:ascii="Calibri" w:hAnsi="Calibri" w:cs="Calibri"/>
                <w:b/>
                <w:bCs/>
              </w:rPr>
            </w:pPr>
            <w:r w:rsidRPr="00671A33">
              <w:rPr>
                <w:rFonts w:ascii="Calibri" w:hAnsi="Calibri" w:cs="Calibri"/>
                <w:b/>
                <w:bCs/>
              </w:rPr>
              <w:t>4</w:t>
            </w:r>
          </w:p>
        </w:tc>
        <w:tc>
          <w:tcPr>
            <w:tcW w:w="1785"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79A64EFE" w14:textId="77777777" w:rsidR="00BB1D1B" w:rsidRPr="00671A33" w:rsidRDefault="00BB1D1B" w:rsidP="00BB1D1B">
            <w:pPr>
              <w:spacing w:after="160" w:line="259" w:lineRule="auto"/>
              <w:rPr>
                <w:rFonts w:ascii="Calibri" w:hAnsi="Calibri" w:cs="Calibri"/>
                <w:b/>
                <w:bCs/>
              </w:rPr>
            </w:pPr>
            <w:r w:rsidRPr="00671A33">
              <w:rPr>
                <w:rFonts w:ascii="Calibri" w:hAnsi="Calibri" w:cs="Calibri"/>
                <w:b/>
                <w:bCs/>
              </w:rPr>
              <w:t xml:space="preserve">DECOMMISIONING PHASE </w:t>
            </w:r>
          </w:p>
        </w:tc>
        <w:tc>
          <w:tcPr>
            <w:tcW w:w="1716"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7C316CEB" w14:textId="77777777" w:rsidR="00BB1D1B" w:rsidRPr="00671A33" w:rsidRDefault="00BB1D1B" w:rsidP="00BB1D1B">
            <w:pPr>
              <w:spacing w:after="160" w:line="259" w:lineRule="auto"/>
              <w:rPr>
                <w:rFonts w:ascii="Calibri" w:hAnsi="Calibri" w:cs="Calibri"/>
              </w:rPr>
            </w:pPr>
            <w:r w:rsidRPr="00671A33">
              <w:rPr>
                <w:rFonts w:ascii="Calibri" w:hAnsi="Calibri" w:cs="Calibri"/>
              </w:rPr>
              <w:t xml:space="preserve">The implementing agencies involved in the Project </w:t>
            </w:r>
            <w:r w:rsidR="0054462C" w:rsidRPr="00D719AB">
              <w:rPr>
                <w:rFonts w:ascii="Calibri" w:eastAsia="Times New Roman" w:hAnsi="Calibri" w:cs="Calibri"/>
                <w:bCs/>
                <w:kern w:val="0"/>
                <w14:ligatures w14:val="none"/>
              </w:rPr>
              <w:t>Ministry of Agriculture, Forestry and Water Management</w:t>
            </w:r>
            <w:r w:rsidRPr="00671A33">
              <w:rPr>
                <w:rFonts w:ascii="Calibri" w:hAnsi="Calibri" w:cs="Calibri"/>
              </w:rPr>
              <w:t>/ Contractor</w:t>
            </w:r>
          </w:p>
        </w:tc>
        <w:tc>
          <w:tcPr>
            <w:tcW w:w="3146"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0F2C5CF3" w14:textId="77777777" w:rsidR="00BB1D1B" w:rsidRPr="00671A33" w:rsidRDefault="00BB1D1B" w:rsidP="00BB1D1B">
            <w:pPr>
              <w:spacing w:after="160" w:line="259" w:lineRule="auto"/>
              <w:rPr>
                <w:rFonts w:ascii="Calibri" w:hAnsi="Calibri" w:cs="Calibri"/>
              </w:rPr>
            </w:pPr>
            <w:r w:rsidRPr="00671A33">
              <w:rPr>
                <w:rFonts w:ascii="Calibri" w:hAnsi="Calibri" w:cs="Calibri"/>
              </w:rPr>
              <w:t>Decommissioning plan been conducted.</w:t>
            </w:r>
          </w:p>
          <w:p w14:paraId="33F68735" w14:textId="77777777" w:rsidR="00BB1D1B" w:rsidRPr="00671A33" w:rsidRDefault="00BB1D1B" w:rsidP="00BB1D1B">
            <w:pPr>
              <w:spacing w:after="160" w:line="259" w:lineRule="auto"/>
              <w:rPr>
                <w:rFonts w:ascii="Calibri" w:hAnsi="Calibri" w:cs="Calibri"/>
              </w:rPr>
            </w:pPr>
            <w:r w:rsidRPr="00671A33">
              <w:rPr>
                <w:rFonts w:ascii="Calibri" w:hAnsi="Calibri" w:cs="Calibri"/>
              </w:rPr>
              <w:t>Disaster and emergency mechanism in place</w:t>
            </w:r>
          </w:p>
          <w:p w14:paraId="13ADC72F" w14:textId="77777777" w:rsidR="00BB1D1B" w:rsidRPr="00671A33" w:rsidRDefault="00BB1D1B" w:rsidP="00BB1D1B">
            <w:pPr>
              <w:spacing w:after="160" w:line="259" w:lineRule="auto"/>
              <w:rPr>
                <w:rFonts w:ascii="Calibri" w:hAnsi="Calibri" w:cs="Calibri"/>
              </w:rPr>
            </w:pPr>
            <w:r w:rsidRPr="00671A33">
              <w:rPr>
                <w:rFonts w:ascii="Calibri" w:hAnsi="Calibri" w:cs="Calibri"/>
              </w:rPr>
              <w:t>Standard operating procedures for best environmental practices established.</w:t>
            </w:r>
          </w:p>
          <w:p w14:paraId="0CBF2221" w14:textId="77777777" w:rsidR="00BB1D1B" w:rsidRPr="00671A33" w:rsidRDefault="00BB1D1B" w:rsidP="00BB1D1B">
            <w:pPr>
              <w:spacing w:after="160" w:line="259" w:lineRule="auto"/>
              <w:rPr>
                <w:rFonts w:ascii="Calibri" w:hAnsi="Calibri" w:cs="Calibri"/>
              </w:rPr>
            </w:pPr>
            <w:r w:rsidRPr="00671A33">
              <w:rPr>
                <w:rFonts w:ascii="Calibri" w:hAnsi="Calibri" w:cs="Calibri"/>
              </w:rPr>
              <w:t># of complaints registered, resolved, referred, etc. from communities.</w:t>
            </w:r>
          </w:p>
          <w:p w14:paraId="1B8D0D7A" w14:textId="77777777" w:rsidR="00BB1D1B" w:rsidRPr="00671A33" w:rsidRDefault="00BB1D1B" w:rsidP="00BB1D1B">
            <w:pPr>
              <w:spacing w:after="160" w:line="259" w:lineRule="auto"/>
              <w:rPr>
                <w:rFonts w:ascii="Calibri" w:hAnsi="Calibri" w:cs="Calibri"/>
              </w:rPr>
            </w:pPr>
            <w:r w:rsidRPr="00671A33">
              <w:rPr>
                <w:rFonts w:ascii="Calibri" w:hAnsi="Calibri" w:cs="Calibri"/>
              </w:rPr>
              <w:t xml:space="preserve"> </w:t>
            </w:r>
          </w:p>
          <w:p w14:paraId="0D4AD1B9" w14:textId="77777777" w:rsidR="00BB1D1B" w:rsidRPr="00671A33" w:rsidRDefault="00BB1D1B" w:rsidP="00BB1D1B">
            <w:pPr>
              <w:spacing w:after="160" w:line="259" w:lineRule="auto"/>
              <w:rPr>
                <w:rFonts w:ascii="Calibri" w:hAnsi="Calibri" w:cs="Calibri"/>
              </w:rPr>
            </w:pPr>
            <w:r w:rsidRPr="00671A33">
              <w:rPr>
                <w:rFonts w:ascii="Calibri" w:hAnsi="Calibri" w:cs="Calibri"/>
              </w:rPr>
              <w:t xml:space="preserve"> </w:t>
            </w:r>
          </w:p>
        </w:tc>
        <w:tc>
          <w:tcPr>
            <w:tcW w:w="163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0A5C55DD" w14:textId="77777777" w:rsidR="00BB1D1B" w:rsidRPr="00671A33" w:rsidRDefault="00BB1D1B" w:rsidP="00BB1D1B">
            <w:pPr>
              <w:spacing w:after="160" w:line="259" w:lineRule="auto"/>
              <w:rPr>
                <w:rFonts w:ascii="Calibri" w:hAnsi="Calibri" w:cs="Calibri"/>
              </w:rPr>
            </w:pPr>
            <w:r w:rsidRPr="00671A33">
              <w:rPr>
                <w:rFonts w:ascii="Calibri" w:hAnsi="Calibri" w:cs="Calibri"/>
              </w:rPr>
              <w:t>During decommissioning of the project</w:t>
            </w:r>
          </w:p>
        </w:tc>
      </w:tr>
    </w:tbl>
    <w:p w14:paraId="031711DB" w14:textId="77777777" w:rsidR="00BF3E0E" w:rsidRPr="00D719AB" w:rsidRDefault="00E1216B" w:rsidP="00E1216B">
      <w:pPr>
        <w:pStyle w:val="Heading2"/>
        <w:rPr>
          <w:rFonts w:ascii="Calibri" w:hAnsi="Calibri" w:cs="Calibri"/>
          <w:b/>
          <w:bCs/>
          <w:sz w:val="22"/>
          <w:szCs w:val="22"/>
        </w:rPr>
      </w:pPr>
      <w:bookmarkStart w:id="121" w:name="_Toc215836483"/>
      <w:r w:rsidRPr="00D719AB">
        <w:rPr>
          <w:rFonts w:ascii="Calibri" w:hAnsi="Calibri" w:cs="Calibri"/>
          <w:b/>
          <w:bCs/>
          <w:sz w:val="22"/>
          <w:szCs w:val="22"/>
        </w:rPr>
        <w:t>8.1</w:t>
      </w:r>
      <w:r w:rsidR="005737DD" w:rsidRPr="00D719AB">
        <w:rPr>
          <w:rFonts w:ascii="Calibri" w:hAnsi="Calibri" w:cs="Calibri"/>
          <w:b/>
          <w:bCs/>
          <w:sz w:val="22"/>
          <w:szCs w:val="22"/>
        </w:rPr>
        <w:t xml:space="preserve">Environmental and Social </w:t>
      </w:r>
      <w:r w:rsidR="003A29AA" w:rsidRPr="00D719AB">
        <w:rPr>
          <w:rFonts w:ascii="Calibri" w:hAnsi="Calibri" w:cs="Calibri"/>
          <w:b/>
          <w:bCs/>
          <w:sz w:val="22"/>
          <w:szCs w:val="22"/>
        </w:rPr>
        <w:t xml:space="preserve">Management </w:t>
      </w:r>
      <w:r w:rsidR="005737DD" w:rsidRPr="00D719AB">
        <w:rPr>
          <w:rFonts w:ascii="Calibri" w:hAnsi="Calibri" w:cs="Calibri"/>
          <w:b/>
          <w:bCs/>
          <w:sz w:val="22"/>
          <w:szCs w:val="22"/>
        </w:rPr>
        <w:t>Procedures and Implementation Arrangements</w:t>
      </w:r>
      <w:bookmarkEnd w:id="121"/>
    </w:p>
    <w:p w14:paraId="2714B9AE" w14:textId="77777777" w:rsidR="001F6C26" w:rsidRPr="00671A33" w:rsidRDefault="001F6C26" w:rsidP="001F6C26">
      <w:pPr>
        <w:rPr>
          <w:rFonts w:ascii="Calibri" w:hAnsi="Calibri" w:cs="Calibri"/>
        </w:rPr>
      </w:pPr>
      <w:r w:rsidRPr="00671A33">
        <w:rPr>
          <w:rFonts w:ascii="Calibri" w:hAnsi="Calibri" w:cs="Calibri"/>
        </w:rPr>
        <w:t>The Environmental and Social Specialists of the PIU are responsible for conducting E&amp;S monitoring of E&amp;S implementation by construction contractors, including consultations and feedback from relevant stakeholders involved as per principles and requirements prescribed in the project’s ESMF including RF, LMP and SEP. Regular E&amp;S monitoring and reporting requirements are summarized in Table 12.</w:t>
      </w:r>
    </w:p>
    <w:p w14:paraId="612407C0" w14:textId="77777777" w:rsidR="001F6C26" w:rsidRPr="00671A33" w:rsidRDefault="001F6C26" w:rsidP="001F6C26">
      <w:pPr>
        <w:rPr>
          <w:rFonts w:ascii="Calibri" w:hAnsi="Calibri" w:cs="Calibri"/>
          <w:i/>
          <w:iCs/>
        </w:rPr>
      </w:pPr>
    </w:p>
    <w:p w14:paraId="3E4A42CB" w14:textId="77777777" w:rsidR="001F6C26" w:rsidRPr="00671A33" w:rsidRDefault="001F6C26" w:rsidP="001F6C26">
      <w:pPr>
        <w:rPr>
          <w:rFonts w:ascii="Calibri" w:hAnsi="Calibri" w:cs="Calibri"/>
          <w:i/>
          <w:iCs/>
        </w:rPr>
      </w:pPr>
      <w:r w:rsidRPr="00671A33">
        <w:rPr>
          <w:rFonts w:ascii="Calibri" w:hAnsi="Calibri" w:cs="Calibri"/>
          <w:i/>
          <w:iCs/>
        </w:rPr>
        <w:t>Table 12: Environmental and Social Monitoring and Reporting Requirements</w:t>
      </w:r>
    </w:p>
    <w:tbl>
      <w:tblPr>
        <w:tblW w:w="0" w:type="auto"/>
        <w:tblInd w:w="510" w:type="dxa"/>
        <w:tblLayout w:type="fixed"/>
        <w:tblLook w:val="01E0" w:firstRow="1" w:lastRow="1" w:firstColumn="1" w:lastColumn="1" w:noHBand="0" w:noVBand="0"/>
      </w:tblPr>
      <w:tblGrid>
        <w:gridCol w:w="499"/>
        <w:gridCol w:w="2042"/>
        <w:gridCol w:w="2333"/>
        <w:gridCol w:w="4110"/>
      </w:tblGrid>
      <w:tr w:rsidR="001F6C26" w:rsidRPr="00D719AB" w14:paraId="21F4B195" w14:textId="77777777" w:rsidTr="002A267D">
        <w:trPr>
          <w:trHeight w:val="585"/>
        </w:trPr>
        <w:tc>
          <w:tcPr>
            <w:tcW w:w="499"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0F4761" w:themeFill="accent1" w:themeFillShade="BF"/>
          </w:tcPr>
          <w:p w14:paraId="41F12AC1" w14:textId="77777777" w:rsidR="001F6C26" w:rsidRPr="00671A33" w:rsidRDefault="001F6C26" w:rsidP="001F6C26">
            <w:pPr>
              <w:rPr>
                <w:rFonts w:ascii="Calibri" w:hAnsi="Calibri" w:cs="Calibri"/>
                <w:b/>
                <w:bCs/>
              </w:rPr>
            </w:pPr>
            <w:r w:rsidRPr="00671A33">
              <w:rPr>
                <w:rFonts w:ascii="Calibri" w:hAnsi="Calibri" w:cs="Calibri"/>
                <w:b/>
                <w:bCs/>
              </w:rPr>
              <w:t>No</w:t>
            </w:r>
          </w:p>
        </w:tc>
        <w:tc>
          <w:tcPr>
            <w:tcW w:w="2042"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0F4761" w:themeFill="accent1" w:themeFillShade="BF"/>
          </w:tcPr>
          <w:p w14:paraId="5C02131D" w14:textId="77777777" w:rsidR="001F6C26" w:rsidRPr="00671A33" w:rsidRDefault="001F6C26" w:rsidP="001F6C26">
            <w:pPr>
              <w:rPr>
                <w:rFonts w:ascii="Calibri" w:hAnsi="Calibri" w:cs="Calibri"/>
                <w:b/>
                <w:bCs/>
              </w:rPr>
            </w:pPr>
            <w:r w:rsidRPr="00671A33">
              <w:rPr>
                <w:rFonts w:ascii="Calibri" w:hAnsi="Calibri" w:cs="Calibri"/>
                <w:b/>
                <w:bCs/>
              </w:rPr>
              <w:t>Report Prepared by</w:t>
            </w:r>
          </w:p>
        </w:tc>
        <w:tc>
          <w:tcPr>
            <w:tcW w:w="2333"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0F4761" w:themeFill="accent1" w:themeFillShade="BF"/>
          </w:tcPr>
          <w:p w14:paraId="56A43A0B" w14:textId="77777777" w:rsidR="001F6C26" w:rsidRPr="00671A33" w:rsidRDefault="001F6C26" w:rsidP="001F6C26">
            <w:pPr>
              <w:rPr>
                <w:rFonts w:ascii="Calibri" w:hAnsi="Calibri" w:cs="Calibri"/>
                <w:b/>
                <w:bCs/>
              </w:rPr>
            </w:pPr>
            <w:r w:rsidRPr="00671A33">
              <w:rPr>
                <w:rFonts w:ascii="Calibri" w:hAnsi="Calibri" w:cs="Calibri"/>
                <w:b/>
                <w:bCs/>
              </w:rPr>
              <w:t>Submitted to</w:t>
            </w:r>
          </w:p>
        </w:tc>
        <w:tc>
          <w:tcPr>
            <w:tcW w:w="4110"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0F4761" w:themeFill="accent1" w:themeFillShade="BF"/>
          </w:tcPr>
          <w:p w14:paraId="75539128" w14:textId="77777777" w:rsidR="001F6C26" w:rsidRPr="00671A33" w:rsidRDefault="001F6C26" w:rsidP="001F6C26">
            <w:pPr>
              <w:rPr>
                <w:rFonts w:ascii="Calibri" w:hAnsi="Calibri" w:cs="Calibri"/>
                <w:b/>
                <w:bCs/>
              </w:rPr>
            </w:pPr>
            <w:r w:rsidRPr="00671A33">
              <w:rPr>
                <w:rFonts w:ascii="Calibri" w:hAnsi="Calibri" w:cs="Calibri"/>
                <w:b/>
                <w:bCs/>
              </w:rPr>
              <w:t>Frequency of Reporting</w:t>
            </w:r>
          </w:p>
        </w:tc>
      </w:tr>
      <w:tr w:rsidR="001F6C26" w:rsidRPr="00D719AB" w14:paraId="068E3C47" w14:textId="77777777">
        <w:trPr>
          <w:trHeight w:val="585"/>
        </w:trPr>
        <w:tc>
          <w:tcPr>
            <w:tcW w:w="499"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34D52F5" w14:textId="77777777" w:rsidR="001F6C26" w:rsidRPr="00671A33" w:rsidRDefault="001F6C26" w:rsidP="001F6C26">
            <w:pPr>
              <w:rPr>
                <w:rFonts w:ascii="Calibri" w:hAnsi="Calibri" w:cs="Calibri"/>
              </w:rPr>
            </w:pPr>
            <w:r w:rsidRPr="00671A33">
              <w:rPr>
                <w:rFonts w:ascii="Calibri" w:hAnsi="Calibri" w:cs="Calibri"/>
              </w:rPr>
              <w:t>1</w:t>
            </w:r>
          </w:p>
        </w:tc>
        <w:tc>
          <w:tcPr>
            <w:tcW w:w="2042"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87452D4" w14:textId="77777777" w:rsidR="001F6C26" w:rsidRPr="00671A33" w:rsidRDefault="001F6C26" w:rsidP="001F6C26">
            <w:pPr>
              <w:rPr>
                <w:rFonts w:ascii="Calibri" w:hAnsi="Calibri" w:cs="Calibri"/>
              </w:rPr>
            </w:pPr>
            <w:r w:rsidRPr="00671A33">
              <w:rPr>
                <w:rFonts w:ascii="Calibri" w:hAnsi="Calibri" w:cs="Calibri"/>
              </w:rPr>
              <w:t xml:space="preserve">Contractors </w:t>
            </w:r>
          </w:p>
        </w:tc>
        <w:tc>
          <w:tcPr>
            <w:tcW w:w="2333"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19A4FFA" w14:textId="77777777" w:rsidR="001F6C26" w:rsidRPr="00671A33" w:rsidRDefault="001F6C26" w:rsidP="001F6C26">
            <w:pPr>
              <w:rPr>
                <w:rFonts w:ascii="Calibri" w:hAnsi="Calibri" w:cs="Calibri"/>
              </w:rPr>
            </w:pPr>
            <w:r w:rsidRPr="00671A33">
              <w:rPr>
                <w:rFonts w:ascii="Calibri" w:hAnsi="Calibri" w:cs="Calibri"/>
              </w:rPr>
              <w:t>PIU</w:t>
            </w:r>
          </w:p>
        </w:tc>
        <w:tc>
          <w:tcPr>
            <w:tcW w:w="4110"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7FB162B" w14:textId="77777777" w:rsidR="001F6C26" w:rsidRPr="00671A33" w:rsidRDefault="001F6C26" w:rsidP="001F6C26">
            <w:pPr>
              <w:rPr>
                <w:rFonts w:ascii="Calibri" w:hAnsi="Calibri" w:cs="Calibri"/>
              </w:rPr>
            </w:pPr>
            <w:r w:rsidRPr="00671A33">
              <w:rPr>
                <w:rFonts w:ascii="Calibri" w:hAnsi="Calibri" w:cs="Calibri"/>
              </w:rPr>
              <w:t>Once before construction commences and monthly thereafter</w:t>
            </w:r>
          </w:p>
        </w:tc>
      </w:tr>
      <w:tr w:rsidR="001F6C26" w:rsidRPr="00D719AB" w14:paraId="0AEE9FCB" w14:textId="77777777">
        <w:trPr>
          <w:trHeight w:val="330"/>
        </w:trPr>
        <w:tc>
          <w:tcPr>
            <w:tcW w:w="499"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9AB1C4E" w14:textId="77777777" w:rsidR="001F6C26" w:rsidRPr="00671A33" w:rsidRDefault="001F6C26" w:rsidP="001F6C26">
            <w:pPr>
              <w:rPr>
                <w:rFonts w:ascii="Calibri" w:hAnsi="Calibri" w:cs="Calibri"/>
              </w:rPr>
            </w:pPr>
            <w:r w:rsidRPr="00671A33">
              <w:rPr>
                <w:rFonts w:ascii="Calibri" w:hAnsi="Calibri" w:cs="Calibri"/>
              </w:rPr>
              <w:t>2</w:t>
            </w:r>
          </w:p>
        </w:tc>
        <w:tc>
          <w:tcPr>
            <w:tcW w:w="2042"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4698BC4" w14:textId="77777777" w:rsidR="001F6C26" w:rsidRPr="00671A33" w:rsidRDefault="001F6C26" w:rsidP="001F6C26">
            <w:pPr>
              <w:rPr>
                <w:rFonts w:ascii="Calibri" w:hAnsi="Calibri" w:cs="Calibri"/>
              </w:rPr>
            </w:pPr>
            <w:r w:rsidRPr="00671A33">
              <w:rPr>
                <w:rFonts w:ascii="Calibri" w:hAnsi="Calibri" w:cs="Calibri"/>
              </w:rPr>
              <w:t>Supervision consultant</w:t>
            </w:r>
          </w:p>
        </w:tc>
        <w:tc>
          <w:tcPr>
            <w:tcW w:w="2333"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023B737" w14:textId="77777777" w:rsidR="001F6C26" w:rsidRPr="00671A33" w:rsidRDefault="001F6C26" w:rsidP="001F6C26">
            <w:pPr>
              <w:rPr>
                <w:rFonts w:ascii="Calibri" w:hAnsi="Calibri" w:cs="Calibri"/>
              </w:rPr>
            </w:pPr>
            <w:r w:rsidRPr="00671A33">
              <w:rPr>
                <w:rFonts w:ascii="Calibri" w:hAnsi="Calibri" w:cs="Calibri"/>
              </w:rPr>
              <w:t>PIU</w:t>
            </w:r>
          </w:p>
        </w:tc>
        <w:tc>
          <w:tcPr>
            <w:tcW w:w="4110"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538B118" w14:textId="77777777" w:rsidR="001F6C26" w:rsidRPr="00671A33" w:rsidRDefault="001F6C26" w:rsidP="001F6C26">
            <w:pPr>
              <w:rPr>
                <w:rFonts w:ascii="Calibri" w:hAnsi="Calibri" w:cs="Calibri"/>
              </w:rPr>
            </w:pPr>
            <w:r w:rsidRPr="00671A33">
              <w:rPr>
                <w:rFonts w:ascii="Calibri" w:hAnsi="Calibri" w:cs="Calibri"/>
              </w:rPr>
              <w:t>Monthly, as soon as possible, as required</w:t>
            </w:r>
          </w:p>
        </w:tc>
      </w:tr>
      <w:tr w:rsidR="001F6C26" w:rsidRPr="00D719AB" w14:paraId="5829E9F3" w14:textId="77777777">
        <w:trPr>
          <w:trHeight w:val="330"/>
        </w:trPr>
        <w:tc>
          <w:tcPr>
            <w:tcW w:w="499"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F74D974" w14:textId="77777777" w:rsidR="001F6C26" w:rsidRPr="00671A33" w:rsidRDefault="001F6C26" w:rsidP="001F6C26">
            <w:pPr>
              <w:rPr>
                <w:rFonts w:ascii="Calibri" w:hAnsi="Calibri" w:cs="Calibri"/>
              </w:rPr>
            </w:pPr>
            <w:r w:rsidRPr="00671A33">
              <w:rPr>
                <w:rFonts w:ascii="Calibri" w:hAnsi="Calibri" w:cs="Calibri"/>
              </w:rPr>
              <w:t>3</w:t>
            </w:r>
          </w:p>
        </w:tc>
        <w:tc>
          <w:tcPr>
            <w:tcW w:w="2042"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0C72583" w14:textId="77777777" w:rsidR="001F6C26" w:rsidRPr="00671A33" w:rsidRDefault="001F6C26" w:rsidP="001F6C26">
            <w:pPr>
              <w:rPr>
                <w:rFonts w:ascii="Calibri" w:hAnsi="Calibri" w:cs="Calibri"/>
              </w:rPr>
            </w:pPr>
            <w:r w:rsidRPr="00671A33">
              <w:rPr>
                <w:rFonts w:ascii="Calibri" w:hAnsi="Calibri" w:cs="Calibri"/>
              </w:rPr>
              <w:t>Environmental and Social Officers</w:t>
            </w:r>
          </w:p>
        </w:tc>
        <w:tc>
          <w:tcPr>
            <w:tcW w:w="2333"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2F6DB7F" w14:textId="77777777" w:rsidR="001F6C26" w:rsidRPr="00671A33" w:rsidRDefault="001F6C26" w:rsidP="001F6C26">
            <w:pPr>
              <w:rPr>
                <w:rFonts w:ascii="Calibri" w:hAnsi="Calibri" w:cs="Calibri"/>
              </w:rPr>
            </w:pPr>
            <w:r w:rsidRPr="00671A33">
              <w:rPr>
                <w:rFonts w:ascii="Calibri" w:hAnsi="Calibri" w:cs="Calibri"/>
              </w:rPr>
              <w:t>PIU</w:t>
            </w:r>
          </w:p>
        </w:tc>
        <w:tc>
          <w:tcPr>
            <w:tcW w:w="4110"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34F66DC" w14:textId="77777777" w:rsidR="001F6C26" w:rsidRPr="00671A33" w:rsidRDefault="001F6C26" w:rsidP="001F6C26">
            <w:pPr>
              <w:rPr>
                <w:rFonts w:ascii="Calibri" w:hAnsi="Calibri" w:cs="Calibri"/>
              </w:rPr>
            </w:pPr>
            <w:r w:rsidRPr="00671A33">
              <w:rPr>
                <w:rFonts w:ascii="Calibri" w:hAnsi="Calibri" w:cs="Calibri"/>
              </w:rPr>
              <w:t>Monthly, as soon as possible, as required</w:t>
            </w:r>
          </w:p>
        </w:tc>
      </w:tr>
      <w:tr w:rsidR="001F6C26" w:rsidRPr="00D719AB" w14:paraId="7E4092F1" w14:textId="77777777">
        <w:trPr>
          <w:trHeight w:val="990"/>
        </w:trPr>
        <w:tc>
          <w:tcPr>
            <w:tcW w:w="499"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B00FBEC" w14:textId="77777777" w:rsidR="001F6C26" w:rsidRPr="00671A33" w:rsidRDefault="001F6C26" w:rsidP="001F6C26">
            <w:pPr>
              <w:rPr>
                <w:rFonts w:ascii="Calibri" w:hAnsi="Calibri" w:cs="Calibri"/>
              </w:rPr>
            </w:pPr>
            <w:r w:rsidRPr="00671A33">
              <w:rPr>
                <w:rFonts w:ascii="Calibri" w:hAnsi="Calibri" w:cs="Calibri"/>
              </w:rPr>
              <w:t>4</w:t>
            </w:r>
          </w:p>
        </w:tc>
        <w:tc>
          <w:tcPr>
            <w:tcW w:w="2042"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FCD751C" w14:textId="77777777" w:rsidR="001F6C26" w:rsidRPr="00671A33" w:rsidRDefault="001F6C26" w:rsidP="001F6C26">
            <w:pPr>
              <w:rPr>
                <w:rFonts w:ascii="Calibri" w:hAnsi="Calibri" w:cs="Calibri"/>
              </w:rPr>
            </w:pPr>
            <w:r w:rsidRPr="00671A33">
              <w:rPr>
                <w:rFonts w:ascii="Calibri" w:hAnsi="Calibri" w:cs="Calibri"/>
              </w:rPr>
              <w:t>PIU</w:t>
            </w:r>
          </w:p>
        </w:tc>
        <w:tc>
          <w:tcPr>
            <w:tcW w:w="2333"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8128DFD" w14:textId="77777777" w:rsidR="001F6C26" w:rsidRPr="00671A33" w:rsidRDefault="001F6C26" w:rsidP="001F6C26">
            <w:pPr>
              <w:rPr>
                <w:rFonts w:ascii="Calibri" w:hAnsi="Calibri" w:cs="Calibri"/>
              </w:rPr>
            </w:pPr>
            <w:r w:rsidRPr="00671A33">
              <w:rPr>
                <w:rFonts w:ascii="Calibri" w:hAnsi="Calibri" w:cs="Calibri"/>
              </w:rPr>
              <w:t>WB</w:t>
            </w:r>
          </w:p>
        </w:tc>
        <w:tc>
          <w:tcPr>
            <w:tcW w:w="4110"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ADDDC15" w14:textId="77777777" w:rsidR="001F6C26" w:rsidRPr="00671A33" w:rsidRDefault="001F6C26" w:rsidP="001F6C26">
            <w:pPr>
              <w:rPr>
                <w:rFonts w:ascii="Calibri" w:hAnsi="Calibri" w:cs="Calibri"/>
              </w:rPr>
            </w:pPr>
            <w:r w:rsidRPr="00671A33">
              <w:rPr>
                <w:rFonts w:ascii="Calibri" w:hAnsi="Calibri" w:cs="Calibri"/>
              </w:rPr>
              <w:t xml:space="preserve">Quarterly reports, in line with the ESCP including: (i) Status of preparation and implementation of E&amp;S documents </w:t>
            </w:r>
            <w:r w:rsidRPr="00671A33">
              <w:rPr>
                <w:rFonts w:ascii="Calibri" w:hAnsi="Calibri" w:cs="Calibri"/>
              </w:rPr>
              <w:lastRenderedPageBreak/>
              <w:t>required under the ESCP. (ii) Summary of stakeholder engagement activities carried out as per the Stakeholder Engagement Plan (iii) Complaints submitted to the grievance mechanism(s), the grievance log, and progress made in resolving them (iv)E&amp;S performance of contractors and subcontractors as reported through [monthly] contractors’ and supervision firms’ reports.</w:t>
            </w:r>
          </w:p>
          <w:p w14:paraId="4C50DBCF" w14:textId="77777777" w:rsidR="001F6C26" w:rsidRPr="00671A33" w:rsidRDefault="001F6C26" w:rsidP="001F6C26">
            <w:pPr>
              <w:rPr>
                <w:rFonts w:ascii="Calibri" w:hAnsi="Calibri" w:cs="Calibri"/>
              </w:rPr>
            </w:pPr>
            <w:r w:rsidRPr="00671A33">
              <w:rPr>
                <w:rFonts w:ascii="Calibri" w:hAnsi="Calibri" w:cs="Calibri"/>
              </w:rPr>
              <w:t>Number and status of resolution of incidents and accidents</w:t>
            </w:r>
          </w:p>
          <w:p w14:paraId="550D674B" w14:textId="77777777" w:rsidR="001F6C26" w:rsidRPr="00671A33" w:rsidRDefault="001F6C26" w:rsidP="001F6C26">
            <w:pPr>
              <w:rPr>
                <w:rFonts w:ascii="Calibri" w:hAnsi="Calibri" w:cs="Calibri"/>
              </w:rPr>
            </w:pPr>
            <w:r w:rsidRPr="00671A33">
              <w:rPr>
                <w:rFonts w:ascii="Calibri" w:hAnsi="Calibri" w:cs="Calibri"/>
              </w:rPr>
              <w:t>Bi-annually for M&amp;E report</w:t>
            </w:r>
          </w:p>
        </w:tc>
      </w:tr>
    </w:tbl>
    <w:p w14:paraId="0E521A92" w14:textId="77777777" w:rsidR="001F6C26" w:rsidRPr="00671A33" w:rsidRDefault="001F6C26" w:rsidP="001F6C26">
      <w:pPr>
        <w:rPr>
          <w:rFonts w:ascii="Calibri" w:hAnsi="Calibri" w:cs="Calibri"/>
        </w:rPr>
      </w:pPr>
      <w:r w:rsidRPr="00671A33">
        <w:rPr>
          <w:rFonts w:ascii="Calibri" w:hAnsi="Calibri" w:cs="Calibri"/>
        </w:rPr>
        <w:lastRenderedPageBreak/>
        <w:t xml:space="preserve"> </w:t>
      </w:r>
    </w:p>
    <w:p w14:paraId="7ED1FF9E" w14:textId="77777777" w:rsidR="001F6C26" w:rsidRPr="00671A33" w:rsidRDefault="001F6C26" w:rsidP="001F6C26">
      <w:pPr>
        <w:rPr>
          <w:rFonts w:ascii="Calibri" w:hAnsi="Calibri" w:cs="Calibri"/>
        </w:rPr>
      </w:pPr>
      <w:r w:rsidRPr="00671A33">
        <w:rPr>
          <w:rFonts w:ascii="Calibri" w:hAnsi="Calibri" w:cs="Calibri"/>
        </w:rPr>
        <w:t>In addition to the regular reporting schedule, in line with the ESCP, reporting arrangements are needed for serious incidents, causing death, injury, or other major problems. The PIU must notify the World Bank within 48 hours of learning about the incident, including the complete investigation form, complete Root Cause Analysis (proportionate to the severity of the incident), and undertake immediate mitigation measures as well as medium- and longer-term corrective actions to prevent the incident from reoccurring.</w:t>
      </w:r>
    </w:p>
    <w:p w14:paraId="59485386" w14:textId="77777777" w:rsidR="001F6C26" w:rsidRPr="00D719AB" w:rsidRDefault="00654626" w:rsidP="00654626">
      <w:pPr>
        <w:pStyle w:val="Heading2"/>
        <w:rPr>
          <w:rFonts w:ascii="Calibri" w:hAnsi="Calibri" w:cs="Calibri"/>
          <w:b/>
          <w:bCs/>
          <w:sz w:val="22"/>
          <w:szCs w:val="22"/>
        </w:rPr>
      </w:pPr>
      <w:bookmarkStart w:id="122" w:name="_Toc215836484"/>
      <w:r w:rsidRPr="00D719AB">
        <w:rPr>
          <w:rFonts w:ascii="Calibri" w:hAnsi="Calibri" w:cs="Calibri"/>
          <w:b/>
          <w:bCs/>
          <w:sz w:val="22"/>
          <w:szCs w:val="22"/>
        </w:rPr>
        <w:t xml:space="preserve">8.2 </w:t>
      </w:r>
      <w:r w:rsidR="001F6C26" w:rsidRPr="00D719AB">
        <w:rPr>
          <w:rFonts w:ascii="Calibri" w:hAnsi="Calibri" w:cs="Calibri"/>
          <w:b/>
          <w:bCs/>
          <w:sz w:val="22"/>
          <w:szCs w:val="22"/>
        </w:rPr>
        <w:t>Proposed Training and Capacity Building</w:t>
      </w:r>
      <w:bookmarkEnd w:id="122"/>
    </w:p>
    <w:p w14:paraId="46B910B9" w14:textId="77777777" w:rsidR="001F6C26" w:rsidRPr="00D719AB" w:rsidRDefault="001F6C26" w:rsidP="00654626">
      <w:pPr>
        <w:pStyle w:val="Heading3"/>
        <w:rPr>
          <w:rFonts w:ascii="Calibri" w:hAnsi="Calibri" w:cs="Calibri"/>
          <w:b/>
          <w:bCs/>
          <w:sz w:val="22"/>
          <w:szCs w:val="22"/>
        </w:rPr>
      </w:pPr>
      <w:bookmarkStart w:id="123" w:name="_Toc215836485"/>
      <w:r w:rsidRPr="00D719AB">
        <w:rPr>
          <w:rFonts w:ascii="Calibri" w:hAnsi="Calibri" w:cs="Calibri"/>
          <w:b/>
          <w:bCs/>
          <w:sz w:val="22"/>
          <w:szCs w:val="22"/>
        </w:rPr>
        <w:t>8.</w:t>
      </w:r>
      <w:r w:rsidR="00654626" w:rsidRPr="00D719AB">
        <w:rPr>
          <w:rFonts w:ascii="Calibri" w:hAnsi="Calibri" w:cs="Calibri"/>
          <w:b/>
          <w:bCs/>
          <w:sz w:val="22"/>
          <w:szCs w:val="22"/>
        </w:rPr>
        <w:t>2</w:t>
      </w:r>
      <w:r w:rsidRPr="00D719AB">
        <w:rPr>
          <w:rFonts w:ascii="Calibri" w:hAnsi="Calibri" w:cs="Calibri"/>
          <w:b/>
          <w:bCs/>
          <w:sz w:val="22"/>
          <w:szCs w:val="22"/>
        </w:rPr>
        <w:t>.1 Capacity Assessment</w:t>
      </w:r>
      <w:bookmarkEnd w:id="123"/>
    </w:p>
    <w:p w14:paraId="44C36944" w14:textId="77777777" w:rsidR="001F6C26" w:rsidRPr="00671A33" w:rsidRDefault="001F6C26" w:rsidP="001F6C26">
      <w:pPr>
        <w:rPr>
          <w:rFonts w:ascii="Calibri" w:hAnsi="Calibri" w:cs="Calibri"/>
        </w:rPr>
      </w:pPr>
      <w:r w:rsidRPr="00671A33">
        <w:rPr>
          <w:rFonts w:ascii="Calibri" w:hAnsi="Calibri" w:cs="Calibri"/>
        </w:rPr>
        <w:t xml:space="preserve">The FSPP has the objective of improving the sustainable management of forest resources and enhancing the competitiveness of the forest industry in targeted project areas in Montenegro. The project is implemented by the Ministry of Agriculture, Forestry and Water Management with a dedicated Project Implementation Unit (PIU) responsible for overall project management, including procurement, financial management, monitoring and evaluation, and environmental and social (E&amp;S) safeguards management. The PIU will adopt the procedures for E&amp;S screening, stakeholder engagement, GRM, and compliance monitoring, in line with </w:t>
      </w:r>
      <w:proofErr w:type="gramStart"/>
      <w:r w:rsidRPr="00671A33">
        <w:rPr>
          <w:rFonts w:ascii="Calibri" w:hAnsi="Calibri" w:cs="Calibri"/>
        </w:rPr>
        <w:t>the ESMF</w:t>
      </w:r>
      <w:proofErr w:type="gramEnd"/>
      <w:r w:rsidRPr="00671A33">
        <w:rPr>
          <w:rFonts w:ascii="Calibri" w:hAnsi="Calibri" w:cs="Calibri"/>
        </w:rPr>
        <w:t>. The PIU’s engagement in capacity building and adaptive management as outlined in the ESCP demonstrates a commitment to continuous improvement in ESF implementation.</w:t>
      </w:r>
    </w:p>
    <w:p w14:paraId="17AA2A4D" w14:textId="77777777" w:rsidR="001F6C26" w:rsidRPr="00671A33" w:rsidRDefault="001F6C26" w:rsidP="001F6C26">
      <w:pPr>
        <w:rPr>
          <w:rFonts w:ascii="Calibri" w:hAnsi="Calibri" w:cs="Calibri"/>
        </w:rPr>
      </w:pPr>
      <w:r w:rsidRPr="00671A33">
        <w:rPr>
          <w:rFonts w:ascii="Calibri" w:hAnsi="Calibri" w:cs="Calibri"/>
        </w:rPr>
        <w:t xml:space="preserve">Training will include gender aspects and proportionate capacity building plans (human resource, soft skills training, and logistics). The PIU and implementing partners shall establish an E&amp;S risk </w:t>
      </w:r>
      <w:proofErr w:type="gramStart"/>
      <w:r w:rsidRPr="00671A33">
        <w:rPr>
          <w:rFonts w:ascii="Calibri" w:hAnsi="Calibri" w:cs="Calibri"/>
        </w:rPr>
        <w:t>management</w:t>
      </w:r>
      <w:proofErr w:type="gramEnd"/>
      <w:r w:rsidRPr="00671A33">
        <w:rPr>
          <w:rFonts w:ascii="Calibri" w:hAnsi="Calibri" w:cs="Calibri"/>
        </w:rPr>
        <w:t xml:space="preserve"> in accordance with </w:t>
      </w:r>
      <w:proofErr w:type="gramStart"/>
      <w:r w:rsidRPr="00671A33">
        <w:rPr>
          <w:rFonts w:ascii="Calibri" w:hAnsi="Calibri" w:cs="Calibri"/>
        </w:rPr>
        <w:t>the ESF</w:t>
      </w:r>
      <w:proofErr w:type="gramEnd"/>
      <w:r w:rsidRPr="00671A33">
        <w:rPr>
          <w:rFonts w:ascii="Calibri" w:hAnsi="Calibri" w:cs="Calibri"/>
        </w:rPr>
        <w:t xml:space="preserve">. </w:t>
      </w:r>
    </w:p>
    <w:p w14:paraId="76258238" w14:textId="77777777" w:rsidR="001F6C26" w:rsidRPr="00671A33" w:rsidRDefault="001F6C26" w:rsidP="001F6C26">
      <w:pPr>
        <w:rPr>
          <w:rFonts w:ascii="Calibri" w:hAnsi="Calibri" w:cs="Calibri"/>
        </w:rPr>
      </w:pPr>
      <w:r w:rsidRPr="00671A33">
        <w:rPr>
          <w:rFonts w:ascii="Calibri" w:hAnsi="Calibri" w:cs="Calibri"/>
        </w:rPr>
        <w:t xml:space="preserve">Successful implementation of the Project will depend, among others, on the effective implementation of the environmental and social risk management measures outlined in this ESMF. Training and capacity building will be necessary for the key stakeholders </w:t>
      </w:r>
      <w:proofErr w:type="gramStart"/>
      <w:r w:rsidRPr="00671A33">
        <w:rPr>
          <w:rFonts w:ascii="Calibri" w:hAnsi="Calibri" w:cs="Calibri"/>
        </w:rPr>
        <w:t>in order to</w:t>
      </w:r>
      <w:proofErr w:type="gramEnd"/>
      <w:r w:rsidRPr="00671A33">
        <w:rPr>
          <w:rFonts w:ascii="Calibri" w:hAnsi="Calibri" w:cs="Calibri"/>
        </w:rPr>
        <w:t xml:space="preserve"> ensure effective implementation of the ESMF, LMP, RF, SEP, and other environmental and social documents. An initial training approach is outlined </w:t>
      </w:r>
      <w:proofErr w:type="gramStart"/>
      <w:r w:rsidRPr="00671A33">
        <w:rPr>
          <w:rFonts w:ascii="Calibri" w:hAnsi="Calibri" w:cs="Calibri"/>
        </w:rPr>
        <w:t>in</w:t>
      </w:r>
      <w:proofErr w:type="gramEnd"/>
      <w:r w:rsidRPr="00671A33">
        <w:rPr>
          <w:rFonts w:ascii="Calibri" w:hAnsi="Calibri" w:cs="Calibri"/>
        </w:rPr>
        <w:t xml:space="preserve"> the table below. To the extent possible, training </w:t>
      </w:r>
      <w:proofErr w:type="gramStart"/>
      <w:r w:rsidRPr="00671A33">
        <w:rPr>
          <w:rFonts w:ascii="Calibri" w:hAnsi="Calibri" w:cs="Calibri"/>
        </w:rPr>
        <w:t>on</w:t>
      </w:r>
      <w:proofErr w:type="gramEnd"/>
      <w:r w:rsidRPr="00671A33">
        <w:rPr>
          <w:rFonts w:ascii="Calibri" w:hAnsi="Calibri" w:cs="Calibri"/>
        </w:rPr>
        <w:t xml:space="preserve"> environmental and social risk management will be integrated into the project cycle and operational procedures. Table 14 presents the </w:t>
      </w:r>
      <w:r w:rsidRPr="00671A33">
        <w:rPr>
          <w:rFonts w:ascii="Calibri" w:hAnsi="Calibri" w:cs="Calibri"/>
        </w:rPr>
        <w:lastRenderedPageBreak/>
        <w:t xml:space="preserve">proposed training and capacity building approach with an estimated budget </w:t>
      </w:r>
      <w:r w:rsidR="00591A03" w:rsidRPr="00671A33">
        <w:rPr>
          <w:rFonts w:ascii="Calibri" w:hAnsi="Calibri" w:cs="Calibri"/>
        </w:rPr>
        <w:t>of two</w:t>
      </w:r>
      <w:r w:rsidRPr="00671A33">
        <w:rPr>
          <w:rFonts w:ascii="Calibri" w:hAnsi="Calibri" w:cs="Calibri"/>
        </w:rPr>
        <w:t xml:space="preserve"> hundred ten thousand United States Dollars only </w:t>
      </w:r>
      <w:r w:rsidRPr="00671A33">
        <w:rPr>
          <w:rFonts w:ascii="Calibri" w:hAnsi="Calibri" w:cs="Calibri"/>
          <w:b/>
          <w:bCs/>
          <w:lang w:val="en-GB"/>
        </w:rPr>
        <w:t>US$210,000</w:t>
      </w:r>
      <w:r w:rsidRPr="00671A33">
        <w:rPr>
          <w:rFonts w:ascii="Calibri" w:hAnsi="Calibri" w:cs="Calibri"/>
        </w:rPr>
        <w:t xml:space="preserve">. </w:t>
      </w:r>
    </w:p>
    <w:p w14:paraId="18018BAB" w14:textId="77777777" w:rsidR="000E4DD6" w:rsidRPr="00D719AB" w:rsidRDefault="000E4DD6" w:rsidP="000E4DD6">
      <w:pPr>
        <w:pStyle w:val="Caption"/>
        <w:keepNext/>
        <w:rPr>
          <w:rFonts w:ascii="Calibri" w:hAnsi="Calibri" w:cs="Calibri"/>
          <w:b/>
          <w:bCs/>
          <w:i w:val="0"/>
          <w:iCs w:val="0"/>
          <w:sz w:val="22"/>
          <w:szCs w:val="22"/>
        </w:rPr>
      </w:pPr>
      <w:bookmarkStart w:id="124" w:name="_Toc212411356"/>
      <w:r w:rsidRPr="00D719AB">
        <w:rPr>
          <w:rFonts w:ascii="Calibri" w:hAnsi="Calibri" w:cs="Calibri"/>
          <w:b/>
          <w:bCs/>
          <w:i w:val="0"/>
          <w:iCs w:val="0"/>
          <w:sz w:val="22"/>
          <w:szCs w:val="22"/>
        </w:rPr>
        <w:t xml:space="preserve">Table </w:t>
      </w:r>
      <w:r w:rsidRPr="00D719AB">
        <w:rPr>
          <w:rFonts w:ascii="Calibri" w:hAnsi="Calibri" w:cs="Calibri"/>
          <w:b/>
          <w:bCs/>
          <w:i w:val="0"/>
          <w:iCs w:val="0"/>
          <w:sz w:val="22"/>
          <w:szCs w:val="22"/>
        </w:rPr>
        <w:fldChar w:fldCharType="begin"/>
      </w:r>
      <w:r w:rsidRPr="00D719AB">
        <w:rPr>
          <w:rFonts w:ascii="Calibri" w:hAnsi="Calibri" w:cs="Calibri"/>
          <w:b/>
          <w:bCs/>
          <w:i w:val="0"/>
          <w:iCs w:val="0"/>
          <w:sz w:val="22"/>
          <w:szCs w:val="22"/>
        </w:rPr>
        <w:instrText xml:space="preserve"> SEQ Table \* ARABIC </w:instrText>
      </w:r>
      <w:r w:rsidRPr="00D719AB">
        <w:rPr>
          <w:rFonts w:ascii="Calibri" w:hAnsi="Calibri" w:cs="Calibri"/>
          <w:b/>
          <w:bCs/>
          <w:i w:val="0"/>
          <w:iCs w:val="0"/>
          <w:sz w:val="22"/>
          <w:szCs w:val="22"/>
        </w:rPr>
        <w:fldChar w:fldCharType="separate"/>
      </w:r>
      <w:r w:rsidR="00D92B3C" w:rsidRPr="00D719AB">
        <w:rPr>
          <w:rFonts w:ascii="Calibri" w:hAnsi="Calibri" w:cs="Calibri"/>
          <w:b/>
          <w:bCs/>
          <w:i w:val="0"/>
          <w:iCs w:val="0"/>
          <w:noProof/>
          <w:sz w:val="22"/>
          <w:szCs w:val="22"/>
        </w:rPr>
        <w:t>25</w:t>
      </w:r>
      <w:r w:rsidRPr="00D719AB">
        <w:rPr>
          <w:rFonts w:ascii="Calibri" w:hAnsi="Calibri" w:cs="Calibri"/>
          <w:b/>
          <w:bCs/>
          <w:i w:val="0"/>
          <w:iCs w:val="0"/>
          <w:sz w:val="22"/>
          <w:szCs w:val="22"/>
        </w:rPr>
        <w:fldChar w:fldCharType="end"/>
      </w:r>
      <w:r w:rsidR="00591A03" w:rsidRPr="00D719AB">
        <w:rPr>
          <w:rFonts w:ascii="Calibri" w:hAnsi="Calibri" w:cs="Calibri"/>
          <w:b/>
          <w:bCs/>
          <w:i w:val="0"/>
          <w:iCs w:val="0"/>
          <w:sz w:val="22"/>
          <w:szCs w:val="22"/>
        </w:rPr>
        <w:t xml:space="preserve">: </w:t>
      </w:r>
      <w:r w:rsidRPr="00D719AB">
        <w:rPr>
          <w:rFonts w:ascii="Calibri" w:hAnsi="Calibri" w:cs="Calibri"/>
          <w:b/>
          <w:bCs/>
          <w:i w:val="0"/>
          <w:iCs w:val="0"/>
          <w:sz w:val="22"/>
          <w:szCs w:val="22"/>
        </w:rPr>
        <w:t>Proposed training and Capacity Building Approach</w:t>
      </w:r>
      <w:bookmarkEnd w:id="124"/>
    </w:p>
    <w:tbl>
      <w:tblPr>
        <w:tblW w:w="10513" w:type="dxa"/>
        <w:tblLayout w:type="fixed"/>
        <w:tblLook w:val="04A0" w:firstRow="1" w:lastRow="0" w:firstColumn="1" w:lastColumn="0" w:noHBand="0" w:noVBand="1"/>
      </w:tblPr>
      <w:tblGrid>
        <w:gridCol w:w="3966"/>
        <w:gridCol w:w="1880"/>
        <w:gridCol w:w="1880"/>
        <w:gridCol w:w="1608"/>
        <w:gridCol w:w="1179"/>
      </w:tblGrid>
      <w:tr w:rsidR="001F6C26" w:rsidRPr="00D719AB" w14:paraId="5869878F" w14:textId="77777777" w:rsidTr="00671A33">
        <w:trPr>
          <w:trHeight w:val="135"/>
        </w:trPr>
        <w:tc>
          <w:tcPr>
            <w:tcW w:w="5846"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0F4761" w:themeFill="accent1" w:themeFillShade="BF"/>
            <w:tcMar>
              <w:left w:w="108" w:type="dxa"/>
              <w:right w:w="108" w:type="dxa"/>
            </w:tcMar>
            <w:vAlign w:val="center"/>
          </w:tcPr>
          <w:p w14:paraId="0E57D333" w14:textId="77777777" w:rsidR="001F6C26" w:rsidRPr="00671A33" w:rsidRDefault="001F6C26" w:rsidP="001F6C26">
            <w:pPr>
              <w:rPr>
                <w:rFonts w:ascii="Calibri" w:hAnsi="Calibri" w:cs="Calibri"/>
                <w:b/>
                <w:bCs/>
              </w:rPr>
            </w:pPr>
            <w:r w:rsidRPr="00671A33">
              <w:rPr>
                <w:rFonts w:ascii="Calibri" w:hAnsi="Calibri" w:cs="Calibri"/>
                <w:b/>
                <w:bCs/>
              </w:rPr>
              <w:t>Training Required</w:t>
            </w:r>
          </w:p>
        </w:tc>
        <w:tc>
          <w:tcPr>
            <w:tcW w:w="1880"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0F4761" w:themeFill="accent1" w:themeFillShade="BF"/>
            <w:tcMar>
              <w:left w:w="108" w:type="dxa"/>
              <w:right w:w="108" w:type="dxa"/>
            </w:tcMar>
            <w:vAlign w:val="center"/>
          </w:tcPr>
          <w:p w14:paraId="5A4E0838" w14:textId="77777777" w:rsidR="001F6C26" w:rsidRPr="00671A33" w:rsidRDefault="001F6C26" w:rsidP="001F6C26">
            <w:pPr>
              <w:rPr>
                <w:rFonts w:ascii="Calibri" w:hAnsi="Calibri" w:cs="Calibri"/>
                <w:b/>
                <w:bCs/>
              </w:rPr>
            </w:pPr>
            <w:r w:rsidRPr="00671A33">
              <w:rPr>
                <w:rFonts w:ascii="Calibri" w:hAnsi="Calibri" w:cs="Calibri"/>
                <w:b/>
                <w:bCs/>
              </w:rPr>
              <w:t>Who to train</w:t>
            </w:r>
          </w:p>
        </w:tc>
        <w:tc>
          <w:tcPr>
            <w:tcW w:w="1608"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0F4761" w:themeFill="accent1" w:themeFillShade="BF"/>
            <w:tcMar>
              <w:left w:w="108" w:type="dxa"/>
              <w:right w:w="108" w:type="dxa"/>
            </w:tcMar>
            <w:vAlign w:val="center"/>
          </w:tcPr>
          <w:p w14:paraId="7E9E2B20" w14:textId="77777777" w:rsidR="001F6C26" w:rsidRPr="00671A33" w:rsidRDefault="001F6C26" w:rsidP="001F6C26">
            <w:pPr>
              <w:rPr>
                <w:rFonts w:ascii="Calibri" w:hAnsi="Calibri" w:cs="Calibri"/>
                <w:b/>
                <w:bCs/>
              </w:rPr>
            </w:pPr>
            <w:r w:rsidRPr="00671A33">
              <w:rPr>
                <w:rFonts w:ascii="Calibri" w:hAnsi="Calibri" w:cs="Calibri"/>
                <w:b/>
                <w:bCs/>
              </w:rPr>
              <w:t>Responsible Party</w:t>
            </w:r>
          </w:p>
        </w:tc>
        <w:tc>
          <w:tcPr>
            <w:tcW w:w="1179"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0F4761" w:themeFill="accent1" w:themeFillShade="BF"/>
            <w:tcMar>
              <w:left w:w="108" w:type="dxa"/>
              <w:right w:w="108" w:type="dxa"/>
            </w:tcMar>
          </w:tcPr>
          <w:p w14:paraId="14E96237" w14:textId="77777777" w:rsidR="001F6C26" w:rsidRPr="00671A33" w:rsidRDefault="001F6C26" w:rsidP="001F6C26">
            <w:pPr>
              <w:rPr>
                <w:rFonts w:ascii="Calibri" w:hAnsi="Calibri" w:cs="Calibri"/>
                <w:b/>
                <w:bCs/>
                <w:lang w:val="en-GB"/>
              </w:rPr>
            </w:pPr>
            <w:r w:rsidRPr="00671A33">
              <w:rPr>
                <w:rFonts w:ascii="Calibri" w:hAnsi="Calibri" w:cs="Calibri"/>
                <w:b/>
                <w:bCs/>
              </w:rPr>
              <w:t xml:space="preserve">Budget </w:t>
            </w:r>
            <w:r w:rsidRPr="00671A33">
              <w:rPr>
                <w:rFonts w:ascii="Calibri" w:hAnsi="Calibri" w:cs="Calibri"/>
                <w:b/>
                <w:bCs/>
                <w:lang w:val="en-GB"/>
              </w:rPr>
              <w:t>(US$)</w:t>
            </w:r>
          </w:p>
        </w:tc>
      </w:tr>
      <w:tr w:rsidR="001F6C26" w:rsidRPr="00D719AB" w14:paraId="033C6531" w14:textId="77777777" w:rsidTr="00671A33">
        <w:trPr>
          <w:trHeight w:val="135"/>
        </w:trPr>
        <w:tc>
          <w:tcPr>
            <w:tcW w:w="5846"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63825FE6" w14:textId="43588C0B" w:rsidR="001F6C26" w:rsidRPr="00671A33" w:rsidRDefault="001F6C26" w:rsidP="001F6C26">
            <w:pPr>
              <w:rPr>
                <w:rFonts w:ascii="Calibri" w:hAnsi="Calibri" w:cs="Calibri"/>
              </w:rPr>
            </w:pPr>
            <w:r w:rsidRPr="00671A33">
              <w:rPr>
                <w:rFonts w:ascii="Calibri" w:hAnsi="Calibri" w:cs="Calibri"/>
              </w:rPr>
              <w:t xml:space="preserve">World Bank ESF and ESSs </w:t>
            </w:r>
            <w:r w:rsidR="00353C9D" w:rsidRPr="00671A33">
              <w:rPr>
                <w:rFonts w:ascii="Calibri" w:hAnsi="Calibri" w:cs="Calibri"/>
              </w:rPr>
              <w:t>training</w:t>
            </w:r>
          </w:p>
        </w:tc>
        <w:tc>
          <w:tcPr>
            <w:tcW w:w="1880"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1BA5EA6D" w14:textId="77777777" w:rsidR="001F6C26" w:rsidRPr="00671A33" w:rsidRDefault="001F6C26" w:rsidP="001F6C26">
            <w:pPr>
              <w:rPr>
                <w:rFonts w:ascii="Calibri" w:hAnsi="Calibri" w:cs="Calibri"/>
                <w:lang w:val="en-GB"/>
              </w:rPr>
            </w:pPr>
            <w:r w:rsidRPr="00671A33">
              <w:rPr>
                <w:rFonts w:ascii="Calibri" w:hAnsi="Calibri" w:cs="Calibri"/>
                <w:lang w:val="en-GB"/>
              </w:rPr>
              <w:t>PIU</w:t>
            </w:r>
          </w:p>
        </w:tc>
        <w:tc>
          <w:tcPr>
            <w:tcW w:w="160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471F1257" w14:textId="37016307" w:rsidR="001F6C26" w:rsidRPr="00671A33" w:rsidRDefault="00936098" w:rsidP="001F6C26">
            <w:pPr>
              <w:rPr>
                <w:rFonts w:ascii="Calibri" w:hAnsi="Calibri" w:cs="Calibri"/>
              </w:rPr>
            </w:pPr>
            <w:r w:rsidRPr="00671A33">
              <w:rPr>
                <w:rFonts w:ascii="Calibri" w:hAnsi="Calibri" w:cs="Calibri"/>
              </w:rPr>
              <w:t>to be agreed with WB</w:t>
            </w:r>
          </w:p>
        </w:tc>
        <w:tc>
          <w:tcPr>
            <w:tcW w:w="117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0E0F7D08" w14:textId="4B40E600" w:rsidR="001F6C26" w:rsidRPr="00671A33" w:rsidRDefault="00353C9D" w:rsidP="001F6C26">
            <w:pPr>
              <w:rPr>
                <w:rFonts w:ascii="Calibri" w:hAnsi="Calibri" w:cs="Calibri"/>
              </w:rPr>
            </w:pPr>
            <w:r w:rsidRPr="00671A33">
              <w:rPr>
                <w:rFonts w:ascii="Calibri" w:hAnsi="Calibri" w:cs="Calibri"/>
              </w:rPr>
              <w:t>15</w:t>
            </w:r>
            <w:r w:rsidR="001F6C26" w:rsidRPr="00671A33">
              <w:rPr>
                <w:rFonts w:ascii="Calibri" w:hAnsi="Calibri" w:cs="Calibri"/>
              </w:rPr>
              <w:t>,000</w:t>
            </w:r>
          </w:p>
        </w:tc>
      </w:tr>
      <w:tr w:rsidR="001F6C26" w:rsidRPr="00D719AB" w14:paraId="07C874F1" w14:textId="77777777" w:rsidTr="00671A33">
        <w:trPr>
          <w:trHeight w:val="135"/>
        </w:trPr>
        <w:tc>
          <w:tcPr>
            <w:tcW w:w="5846"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3F02AEA4" w14:textId="77777777" w:rsidR="001F6C26" w:rsidRPr="00671A33" w:rsidRDefault="001F6C26" w:rsidP="001F6C26">
            <w:pPr>
              <w:rPr>
                <w:rFonts w:ascii="Calibri" w:hAnsi="Calibri" w:cs="Calibri"/>
              </w:rPr>
            </w:pPr>
            <w:r w:rsidRPr="00671A33">
              <w:rPr>
                <w:rFonts w:ascii="Calibri" w:hAnsi="Calibri" w:cs="Calibri"/>
              </w:rPr>
              <w:t>Deep dive training on resettlement and ESF</w:t>
            </w:r>
          </w:p>
        </w:tc>
        <w:tc>
          <w:tcPr>
            <w:tcW w:w="1880"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64F29901" w14:textId="77777777" w:rsidR="001F6C26" w:rsidRPr="00671A33" w:rsidRDefault="001F6C26" w:rsidP="001F6C26">
            <w:pPr>
              <w:rPr>
                <w:rFonts w:ascii="Calibri" w:hAnsi="Calibri" w:cs="Calibri"/>
                <w:lang w:val="en-GB"/>
              </w:rPr>
            </w:pPr>
            <w:r w:rsidRPr="00671A33">
              <w:rPr>
                <w:rFonts w:ascii="Calibri" w:hAnsi="Calibri" w:cs="Calibri"/>
                <w:lang w:val="en-GB"/>
              </w:rPr>
              <w:t>PIU</w:t>
            </w:r>
          </w:p>
        </w:tc>
        <w:tc>
          <w:tcPr>
            <w:tcW w:w="160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49E49A86" w14:textId="13C45B67" w:rsidR="001F6C26" w:rsidRPr="00671A33" w:rsidRDefault="00936098" w:rsidP="001F6C26">
            <w:pPr>
              <w:rPr>
                <w:rFonts w:ascii="Calibri" w:hAnsi="Calibri" w:cs="Calibri"/>
              </w:rPr>
            </w:pPr>
            <w:r w:rsidRPr="00671A33">
              <w:rPr>
                <w:rFonts w:ascii="Calibri" w:hAnsi="Calibri" w:cs="Calibri"/>
              </w:rPr>
              <w:t>to be agreed with WB</w:t>
            </w:r>
          </w:p>
        </w:tc>
        <w:tc>
          <w:tcPr>
            <w:tcW w:w="117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6208D461" w14:textId="77777777" w:rsidR="001F6C26" w:rsidRPr="00671A33" w:rsidRDefault="001F6C26" w:rsidP="001F6C26">
            <w:pPr>
              <w:rPr>
                <w:rFonts w:ascii="Calibri" w:hAnsi="Calibri" w:cs="Calibri"/>
              </w:rPr>
            </w:pPr>
            <w:r w:rsidRPr="00671A33">
              <w:rPr>
                <w:rFonts w:ascii="Calibri" w:hAnsi="Calibri" w:cs="Calibri"/>
              </w:rPr>
              <w:t>15,000</w:t>
            </w:r>
          </w:p>
        </w:tc>
      </w:tr>
      <w:tr w:rsidR="001F6C26" w:rsidRPr="00D719AB" w14:paraId="33146C37" w14:textId="77777777" w:rsidTr="00671A33">
        <w:trPr>
          <w:trHeight w:val="135"/>
        </w:trPr>
        <w:tc>
          <w:tcPr>
            <w:tcW w:w="5846"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303B0403" w14:textId="77777777" w:rsidR="001F6C26" w:rsidRPr="00671A33" w:rsidRDefault="001F6C26" w:rsidP="001F6C26">
            <w:pPr>
              <w:rPr>
                <w:rFonts w:ascii="Calibri" w:hAnsi="Calibri" w:cs="Calibri"/>
              </w:rPr>
            </w:pPr>
            <w:r w:rsidRPr="00671A33">
              <w:rPr>
                <w:rFonts w:ascii="Calibri" w:hAnsi="Calibri" w:cs="Calibri"/>
              </w:rPr>
              <w:t>OHS Management</w:t>
            </w:r>
          </w:p>
        </w:tc>
        <w:tc>
          <w:tcPr>
            <w:tcW w:w="1880"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6315C559" w14:textId="77777777" w:rsidR="001F6C26" w:rsidRPr="00671A33" w:rsidRDefault="001F6C26" w:rsidP="001F6C26">
            <w:pPr>
              <w:rPr>
                <w:rFonts w:ascii="Calibri" w:hAnsi="Calibri" w:cs="Calibri"/>
                <w:lang w:val="en-GB"/>
              </w:rPr>
            </w:pPr>
            <w:r w:rsidRPr="00671A33">
              <w:rPr>
                <w:rFonts w:ascii="Calibri" w:hAnsi="Calibri" w:cs="Calibri"/>
                <w:lang w:val="en-GB"/>
              </w:rPr>
              <w:t>PIU</w:t>
            </w:r>
          </w:p>
        </w:tc>
        <w:tc>
          <w:tcPr>
            <w:tcW w:w="160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5540D480" w14:textId="6EF34A3E" w:rsidR="001F6C26" w:rsidRPr="00671A33" w:rsidRDefault="00936098" w:rsidP="001F6C26">
            <w:pPr>
              <w:rPr>
                <w:rFonts w:ascii="Calibri" w:hAnsi="Calibri" w:cs="Calibri"/>
              </w:rPr>
            </w:pPr>
            <w:r w:rsidRPr="00671A33">
              <w:rPr>
                <w:rFonts w:ascii="Calibri" w:hAnsi="Calibri" w:cs="Calibri"/>
              </w:rPr>
              <w:t>to be agreed with WB</w:t>
            </w:r>
          </w:p>
        </w:tc>
        <w:tc>
          <w:tcPr>
            <w:tcW w:w="117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3325254B" w14:textId="77777777" w:rsidR="001F6C26" w:rsidRPr="00671A33" w:rsidRDefault="001F6C26" w:rsidP="001F6C26">
            <w:pPr>
              <w:rPr>
                <w:rFonts w:ascii="Calibri" w:hAnsi="Calibri" w:cs="Calibri"/>
              </w:rPr>
            </w:pPr>
            <w:r w:rsidRPr="00671A33">
              <w:rPr>
                <w:rFonts w:ascii="Calibri" w:hAnsi="Calibri" w:cs="Calibri"/>
              </w:rPr>
              <w:t>10,000</w:t>
            </w:r>
          </w:p>
        </w:tc>
      </w:tr>
      <w:tr w:rsidR="001F6C26" w:rsidRPr="00D719AB" w14:paraId="2E539409" w14:textId="77777777" w:rsidTr="00671A33">
        <w:trPr>
          <w:trHeight w:val="1995"/>
        </w:trPr>
        <w:tc>
          <w:tcPr>
            <w:tcW w:w="5846"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38ACF8F0" w14:textId="77777777" w:rsidR="001F6C26" w:rsidRPr="00671A33" w:rsidRDefault="001F6C26" w:rsidP="001F6C26">
            <w:pPr>
              <w:rPr>
                <w:rFonts w:ascii="Calibri" w:hAnsi="Calibri" w:cs="Calibri"/>
              </w:rPr>
            </w:pPr>
            <w:r w:rsidRPr="00671A33">
              <w:rPr>
                <w:rFonts w:ascii="Calibri" w:hAnsi="Calibri" w:cs="Calibri"/>
              </w:rPr>
              <w:t>Training themes within Wood Processing and Forestry sectors:</w:t>
            </w:r>
          </w:p>
          <w:p w14:paraId="5ED6D9D1" w14:textId="77777777" w:rsidR="001F6C26" w:rsidRPr="00671A33" w:rsidRDefault="001F6C26" w:rsidP="00A96F70">
            <w:pPr>
              <w:numPr>
                <w:ilvl w:val="0"/>
                <w:numId w:val="123"/>
              </w:numPr>
              <w:rPr>
                <w:rFonts w:ascii="Calibri" w:hAnsi="Calibri" w:cs="Calibri"/>
              </w:rPr>
            </w:pPr>
            <w:r w:rsidRPr="00671A33">
              <w:rPr>
                <w:rFonts w:ascii="Calibri" w:hAnsi="Calibri" w:cs="Calibri"/>
              </w:rPr>
              <w:t xml:space="preserve">Project E&amp;S Screening </w:t>
            </w:r>
          </w:p>
          <w:p w14:paraId="736EFD77" w14:textId="77777777" w:rsidR="001F6C26" w:rsidRPr="00671A33" w:rsidRDefault="001F6C26" w:rsidP="00A96F70">
            <w:pPr>
              <w:numPr>
                <w:ilvl w:val="0"/>
                <w:numId w:val="123"/>
              </w:numPr>
              <w:rPr>
                <w:rFonts w:ascii="Calibri" w:hAnsi="Calibri" w:cs="Calibri"/>
              </w:rPr>
            </w:pPr>
            <w:r w:rsidRPr="00671A33">
              <w:rPr>
                <w:rFonts w:ascii="Calibri" w:hAnsi="Calibri" w:cs="Calibri"/>
              </w:rPr>
              <w:t>GBV/SEA/SH awareness, monitoring, and reporting</w:t>
            </w:r>
          </w:p>
          <w:p w14:paraId="03FEB692" w14:textId="77777777" w:rsidR="001F6C26" w:rsidRPr="00671A33" w:rsidRDefault="001F6C26" w:rsidP="00A96F70">
            <w:pPr>
              <w:numPr>
                <w:ilvl w:val="0"/>
                <w:numId w:val="123"/>
              </w:numPr>
              <w:rPr>
                <w:rFonts w:ascii="Calibri" w:hAnsi="Calibri" w:cs="Calibri"/>
              </w:rPr>
            </w:pPr>
            <w:r w:rsidRPr="00671A33">
              <w:rPr>
                <w:rFonts w:ascii="Calibri" w:hAnsi="Calibri" w:cs="Calibri"/>
              </w:rPr>
              <w:t>OHS Management/ESMP Training for Contractors</w:t>
            </w:r>
          </w:p>
          <w:p w14:paraId="5DAEA7B9" w14:textId="77777777" w:rsidR="001F6C26" w:rsidRPr="00671A33" w:rsidRDefault="001F6C26" w:rsidP="00A96F70">
            <w:pPr>
              <w:numPr>
                <w:ilvl w:val="0"/>
                <w:numId w:val="123"/>
              </w:numPr>
              <w:rPr>
                <w:rFonts w:ascii="Calibri" w:hAnsi="Calibri" w:cs="Calibri"/>
              </w:rPr>
            </w:pPr>
            <w:r w:rsidRPr="00671A33">
              <w:rPr>
                <w:rFonts w:ascii="Calibri" w:hAnsi="Calibri" w:cs="Calibri"/>
              </w:rPr>
              <w:t>Waste Management/Hazardous material management</w:t>
            </w:r>
          </w:p>
          <w:p w14:paraId="10655640" w14:textId="77777777" w:rsidR="001F6C26" w:rsidRPr="00671A33" w:rsidRDefault="001F6C26" w:rsidP="00A96F70">
            <w:pPr>
              <w:numPr>
                <w:ilvl w:val="0"/>
                <w:numId w:val="123"/>
              </w:numPr>
              <w:rPr>
                <w:rFonts w:ascii="Calibri" w:hAnsi="Calibri" w:cs="Calibri"/>
              </w:rPr>
            </w:pPr>
            <w:r w:rsidRPr="00671A33">
              <w:rPr>
                <w:rFonts w:ascii="Calibri" w:hAnsi="Calibri" w:cs="Calibri"/>
              </w:rPr>
              <w:t>Emergency Preparedness and Response</w:t>
            </w:r>
          </w:p>
          <w:p w14:paraId="1AAA9A43" w14:textId="77777777" w:rsidR="001F6C26" w:rsidRPr="00671A33" w:rsidRDefault="001F6C26" w:rsidP="00A96F70">
            <w:pPr>
              <w:numPr>
                <w:ilvl w:val="0"/>
                <w:numId w:val="123"/>
              </w:numPr>
              <w:rPr>
                <w:rFonts w:ascii="Calibri" w:hAnsi="Calibri" w:cs="Calibri"/>
              </w:rPr>
            </w:pPr>
            <w:r w:rsidRPr="00671A33">
              <w:rPr>
                <w:rFonts w:ascii="Calibri" w:hAnsi="Calibri" w:cs="Calibri"/>
              </w:rPr>
              <w:t>Security Risk and Awareness</w:t>
            </w:r>
          </w:p>
          <w:p w14:paraId="1DECBAFB" w14:textId="77777777" w:rsidR="001F6C26" w:rsidRPr="00671A33" w:rsidRDefault="001F6C26" w:rsidP="00A96F70">
            <w:pPr>
              <w:numPr>
                <w:ilvl w:val="0"/>
                <w:numId w:val="123"/>
              </w:numPr>
              <w:rPr>
                <w:rFonts w:ascii="Calibri" w:hAnsi="Calibri" w:cs="Calibri"/>
              </w:rPr>
            </w:pPr>
            <w:r w:rsidRPr="00671A33">
              <w:rPr>
                <w:rFonts w:ascii="Calibri" w:hAnsi="Calibri" w:cs="Calibri"/>
              </w:rPr>
              <w:t>Biodiversity Management</w:t>
            </w:r>
          </w:p>
          <w:p w14:paraId="1DCE0355" w14:textId="77777777" w:rsidR="001F6C26" w:rsidRPr="00671A33" w:rsidRDefault="001F6C26" w:rsidP="00A96F70">
            <w:pPr>
              <w:numPr>
                <w:ilvl w:val="0"/>
                <w:numId w:val="123"/>
              </w:numPr>
              <w:rPr>
                <w:rFonts w:ascii="Calibri" w:hAnsi="Calibri" w:cs="Calibri"/>
              </w:rPr>
            </w:pPr>
            <w:r w:rsidRPr="00671A33">
              <w:rPr>
                <w:rFonts w:ascii="Calibri" w:hAnsi="Calibri" w:cs="Calibri"/>
              </w:rPr>
              <w:t>Chance finds procedures</w:t>
            </w:r>
          </w:p>
          <w:p w14:paraId="036286AF" w14:textId="77777777" w:rsidR="001F6C26" w:rsidRPr="00671A33" w:rsidRDefault="001F6C26" w:rsidP="00A96F70">
            <w:pPr>
              <w:numPr>
                <w:ilvl w:val="0"/>
                <w:numId w:val="123"/>
              </w:numPr>
              <w:rPr>
                <w:rFonts w:ascii="Calibri" w:hAnsi="Calibri" w:cs="Calibri"/>
              </w:rPr>
            </w:pPr>
            <w:r w:rsidRPr="00671A33">
              <w:rPr>
                <w:rFonts w:ascii="Calibri" w:hAnsi="Calibri" w:cs="Calibri"/>
              </w:rPr>
              <w:t>Incident investigation and reporting</w:t>
            </w:r>
          </w:p>
          <w:p w14:paraId="75D5A0E4" w14:textId="77777777" w:rsidR="001F6C26" w:rsidRPr="00671A33" w:rsidRDefault="001F6C26" w:rsidP="00A96F70">
            <w:pPr>
              <w:numPr>
                <w:ilvl w:val="0"/>
                <w:numId w:val="123"/>
              </w:numPr>
              <w:rPr>
                <w:rFonts w:ascii="Calibri" w:hAnsi="Calibri" w:cs="Calibri"/>
              </w:rPr>
            </w:pPr>
            <w:r w:rsidRPr="00671A33">
              <w:rPr>
                <w:rFonts w:ascii="Calibri" w:hAnsi="Calibri" w:cs="Calibri"/>
              </w:rPr>
              <w:t xml:space="preserve">E&amp;S monitoring and reporting </w:t>
            </w:r>
          </w:p>
          <w:p w14:paraId="1F8A494F" w14:textId="77777777" w:rsidR="001F6C26" w:rsidRPr="00671A33" w:rsidRDefault="001F6C26" w:rsidP="00A96F70">
            <w:pPr>
              <w:numPr>
                <w:ilvl w:val="0"/>
                <w:numId w:val="123"/>
              </w:numPr>
              <w:rPr>
                <w:rFonts w:ascii="Calibri" w:hAnsi="Calibri" w:cs="Calibri"/>
              </w:rPr>
            </w:pPr>
            <w:r w:rsidRPr="00671A33">
              <w:rPr>
                <w:rFonts w:ascii="Calibri" w:hAnsi="Calibri" w:cs="Calibri"/>
              </w:rPr>
              <w:t>Grievance redress mechanism</w:t>
            </w:r>
          </w:p>
          <w:p w14:paraId="172B268E" w14:textId="77777777" w:rsidR="001F6C26" w:rsidRPr="00671A33" w:rsidRDefault="001F6C26" w:rsidP="00A96F70">
            <w:pPr>
              <w:numPr>
                <w:ilvl w:val="0"/>
                <w:numId w:val="123"/>
              </w:numPr>
              <w:rPr>
                <w:rFonts w:ascii="Calibri" w:hAnsi="Calibri" w:cs="Calibri"/>
              </w:rPr>
            </w:pPr>
            <w:r w:rsidRPr="00671A33">
              <w:rPr>
                <w:rFonts w:ascii="Calibri" w:hAnsi="Calibri" w:cs="Calibri"/>
              </w:rPr>
              <w:t>Stakeholder engagement and project communications</w:t>
            </w:r>
          </w:p>
          <w:p w14:paraId="6D72DAAB" w14:textId="77777777" w:rsidR="001F6C26" w:rsidRPr="00671A33" w:rsidRDefault="001F6C26" w:rsidP="00A96F70">
            <w:pPr>
              <w:numPr>
                <w:ilvl w:val="0"/>
                <w:numId w:val="123"/>
              </w:numPr>
              <w:rPr>
                <w:rFonts w:ascii="Calibri" w:hAnsi="Calibri" w:cs="Calibri"/>
              </w:rPr>
            </w:pPr>
            <w:r w:rsidRPr="00671A33">
              <w:rPr>
                <w:rFonts w:ascii="Calibri" w:hAnsi="Calibri" w:cs="Calibri"/>
              </w:rPr>
              <w:t>Deep dive training on resettlement and ESF.</w:t>
            </w:r>
          </w:p>
          <w:p w14:paraId="6A3BBE17" w14:textId="77777777" w:rsidR="001F6C26" w:rsidRPr="00671A33" w:rsidRDefault="001F6C26" w:rsidP="00A96F70">
            <w:pPr>
              <w:numPr>
                <w:ilvl w:val="0"/>
                <w:numId w:val="123"/>
              </w:numPr>
              <w:rPr>
                <w:rFonts w:ascii="Calibri" w:hAnsi="Calibri" w:cs="Calibri"/>
              </w:rPr>
            </w:pPr>
            <w:r w:rsidRPr="00671A33">
              <w:rPr>
                <w:rFonts w:ascii="Calibri" w:hAnsi="Calibri" w:cs="Calibri"/>
              </w:rPr>
              <w:t>SEA/SH Sensitization, monitoring and reporting</w:t>
            </w:r>
          </w:p>
        </w:tc>
        <w:tc>
          <w:tcPr>
            <w:tcW w:w="1880"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10F86ED2" w14:textId="77777777" w:rsidR="001F6C26" w:rsidRPr="00671A33" w:rsidRDefault="001F6C26" w:rsidP="001F6C26">
            <w:pPr>
              <w:rPr>
                <w:rFonts w:ascii="Calibri" w:hAnsi="Calibri" w:cs="Calibri"/>
                <w:lang w:val="en-GB"/>
              </w:rPr>
            </w:pPr>
            <w:r w:rsidRPr="00671A33">
              <w:rPr>
                <w:rFonts w:ascii="Calibri" w:hAnsi="Calibri" w:cs="Calibri"/>
                <w:lang w:val="en-GB"/>
              </w:rPr>
              <w:t>PIU</w:t>
            </w:r>
          </w:p>
        </w:tc>
        <w:tc>
          <w:tcPr>
            <w:tcW w:w="160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25C0286F" w14:textId="77777777" w:rsidR="001F6C26" w:rsidRPr="00671A33" w:rsidRDefault="001F6C26" w:rsidP="001F6C26">
            <w:pPr>
              <w:rPr>
                <w:rFonts w:ascii="Calibri" w:hAnsi="Calibri" w:cs="Calibri"/>
                <w:lang w:val="en-GB"/>
              </w:rPr>
            </w:pPr>
            <w:r w:rsidRPr="00671A33">
              <w:rPr>
                <w:rFonts w:ascii="Calibri" w:hAnsi="Calibri" w:cs="Calibri"/>
                <w:lang w:val="en-GB"/>
              </w:rPr>
              <w:t>PIU supported by consultants as necessary for one year</w:t>
            </w:r>
          </w:p>
        </w:tc>
        <w:tc>
          <w:tcPr>
            <w:tcW w:w="117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57DC025D" w14:textId="77777777" w:rsidR="001F6C26" w:rsidRPr="00671A33" w:rsidRDefault="001F6C26" w:rsidP="001F6C26">
            <w:pPr>
              <w:rPr>
                <w:rFonts w:ascii="Calibri" w:hAnsi="Calibri" w:cs="Calibri"/>
              </w:rPr>
            </w:pPr>
            <w:r w:rsidRPr="00671A33">
              <w:rPr>
                <w:rFonts w:ascii="Calibri" w:hAnsi="Calibri" w:cs="Calibri"/>
              </w:rPr>
              <w:t>30,000</w:t>
            </w:r>
          </w:p>
        </w:tc>
      </w:tr>
      <w:tr w:rsidR="001F6C26" w:rsidRPr="00D719AB" w14:paraId="1B918CA5" w14:textId="77777777" w:rsidTr="00671A33">
        <w:trPr>
          <w:trHeight w:val="210"/>
        </w:trPr>
        <w:tc>
          <w:tcPr>
            <w:tcW w:w="3966" w:type="dxa"/>
            <w:tcBorders>
              <w:left w:val="single" w:sz="0" w:space="0" w:color="000000" w:themeColor="text1"/>
              <w:right w:val="single" w:sz="0" w:space="0" w:color="000000" w:themeColor="text1"/>
            </w:tcBorders>
            <w:vAlign w:val="center"/>
          </w:tcPr>
          <w:p w14:paraId="5762E679" w14:textId="77777777" w:rsidR="001F6C26" w:rsidRPr="00671A33" w:rsidRDefault="001F6C26" w:rsidP="001F6C26">
            <w:pPr>
              <w:rPr>
                <w:rFonts w:ascii="Calibri" w:hAnsi="Calibri" w:cs="Calibri"/>
              </w:rPr>
            </w:pPr>
          </w:p>
        </w:tc>
        <w:tc>
          <w:tcPr>
            <w:tcW w:w="3760" w:type="dxa"/>
            <w:gridSpan w:val="2"/>
            <w:tcBorders>
              <w:top w:val="single" w:sz="8" w:space="0" w:color="000000" w:themeColor="text1"/>
              <w:left w:val="nil"/>
              <w:bottom w:val="single" w:sz="8" w:space="0" w:color="000000" w:themeColor="text1"/>
              <w:right w:val="single" w:sz="8" w:space="0" w:color="000000" w:themeColor="text1"/>
            </w:tcBorders>
            <w:tcMar>
              <w:left w:w="108" w:type="dxa"/>
              <w:right w:w="108" w:type="dxa"/>
            </w:tcMar>
          </w:tcPr>
          <w:p w14:paraId="08309B8F" w14:textId="77777777" w:rsidR="001F6C26" w:rsidRPr="00671A33" w:rsidRDefault="001F6C26" w:rsidP="001F6C26">
            <w:pPr>
              <w:rPr>
                <w:rFonts w:ascii="Calibri" w:hAnsi="Calibri" w:cs="Calibri"/>
              </w:rPr>
            </w:pPr>
            <w:r w:rsidRPr="00671A33">
              <w:rPr>
                <w:rFonts w:ascii="Calibri" w:hAnsi="Calibri" w:cs="Calibri"/>
                <w:lang w:val="en-GB"/>
              </w:rPr>
              <w:t xml:space="preserve">PIU </w:t>
            </w:r>
            <w:r w:rsidRPr="00671A33">
              <w:rPr>
                <w:rFonts w:ascii="Calibri" w:hAnsi="Calibri" w:cs="Calibri"/>
              </w:rPr>
              <w:t>/Contractors/sub-contractors</w:t>
            </w:r>
          </w:p>
        </w:tc>
        <w:tc>
          <w:tcPr>
            <w:tcW w:w="160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4BCC6A21" w14:textId="77777777" w:rsidR="001F6C26" w:rsidRPr="00671A33" w:rsidRDefault="001F6C26" w:rsidP="001F6C26">
            <w:pPr>
              <w:rPr>
                <w:rFonts w:ascii="Calibri" w:hAnsi="Calibri" w:cs="Calibri"/>
              </w:rPr>
            </w:pPr>
            <w:r w:rsidRPr="00671A33">
              <w:rPr>
                <w:rFonts w:ascii="Calibri" w:hAnsi="Calibri" w:cs="Calibri"/>
              </w:rPr>
              <w:t>Refresher year 2</w:t>
            </w:r>
          </w:p>
        </w:tc>
        <w:tc>
          <w:tcPr>
            <w:tcW w:w="117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7C106221" w14:textId="77777777" w:rsidR="001F6C26" w:rsidRPr="00671A33" w:rsidRDefault="001F6C26" w:rsidP="001F6C26">
            <w:pPr>
              <w:rPr>
                <w:rFonts w:ascii="Calibri" w:hAnsi="Calibri" w:cs="Calibri"/>
              </w:rPr>
            </w:pPr>
            <w:r w:rsidRPr="00671A33">
              <w:rPr>
                <w:rFonts w:ascii="Calibri" w:hAnsi="Calibri" w:cs="Calibri"/>
              </w:rPr>
              <w:t>20,000</w:t>
            </w:r>
          </w:p>
        </w:tc>
      </w:tr>
      <w:tr w:rsidR="001F6C26" w:rsidRPr="00D719AB" w14:paraId="39632353" w14:textId="77777777" w:rsidTr="00671A33">
        <w:trPr>
          <w:trHeight w:val="60"/>
        </w:trPr>
        <w:tc>
          <w:tcPr>
            <w:tcW w:w="3966" w:type="dxa"/>
            <w:tcBorders>
              <w:left w:val="single" w:sz="0" w:space="0" w:color="000000" w:themeColor="text1"/>
              <w:right w:val="single" w:sz="0" w:space="0" w:color="000000" w:themeColor="text1"/>
            </w:tcBorders>
            <w:vAlign w:val="center"/>
          </w:tcPr>
          <w:p w14:paraId="39CD44C6" w14:textId="77777777" w:rsidR="001F6C26" w:rsidRPr="00671A33" w:rsidRDefault="001F6C26" w:rsidP="001F6C26">
            <w:pPr>
              <w:rPr>
                <w:rFonts w:ascii="Calibri" w:hAnsi="Calibri" w:cs="Calibri"/>
              </w:rPr>
            </w:pPr>
          </w:p>
        </w:tc>
        <w:tc>
          <w:tcPr>
            <w:tcW w:w="1880" w:type="dxa"/>
            <w:tcBorders>
              <w:left w:val="nil"/>
              <w:right w:val="single" w:sz="0" w:space="0" w:color="000000" w:themeColor="text1"/>
            </w:tcBorders>
            <w:vAlign w:val="center"/>
          </w:tcPr>
          <w:p w14:paraId="12D42790" w14:textId="77777777" w:rsidR="001F6C26" w:rsidRPr="00671A33" w:rsidRDefault="001F6C26" w:rsidP="001F6C26">
            <w:pPr>
              <w:rPr>
                <w:rFonts w:ascii="Calibri" w:hAnsi="Calibri" w:cs="Calibri"/>
              </w:rPr>
            </w:pPr>
          </w:p>
        </w:tc>
        <w:tc>
          <w:tcPr>
            <w:tcW w:w="3488" w:type="dxa"/>
            <w:gridSpan w:val="2"/>
            <w:tcBorders>
              <w:top w:val="single" w:sz="8" w:space="0" w:color="000000" w:themeColor="text1"/>
              <w:left w:val="nil"/>
              <w:bottom w:val="single" w:sz="8" w:space="0" w:color="000000" w:themeColor="text1"/>
              <w:right w:val="single" w:sz="8" w:space="0" w:color="000000" w:themeColor="text1"/>
            </w:tcBorders>
            <w:tcMar>
              <w:left w:w="108" w:type="dxa"/>
              <w:right w:w="108" w:type="dxa"/>
            </w:tcMar>
          </w:tcPr>
          <w:p w14:paraId="6FFE8BA9" w14:textId="77777777" w:rsidR="001F6C26" w:rsidRPr="00671A33" w:rsidRDefault="001F6C26" w:rsidP="001F6C26">
            <w:pPr>
              <w:rPr>
                <w:rFonts w:ascii="Calibri" w:hAnsi="Calibri" w:cs="Calibri"/>
              </w:rPr>
            </w:pPr>
            <w:r w:rsidRPr="00671A33">
              <w:rPr>
                <w:rFonts w:ascii="Calibri" w:hAnsi="Calibri" w:cs="Calibri"/>
              </w:rPr>
              <w:t>Refresher year 3</w:t>
            </w:r>
          </w:p>
        </w:tc>
        <w:tc>
          <w:tcPr>
            <w:tcW w:w="117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1340D61F" w14:textId="77777777" w:rsidR="001F6C26" w:rsidRPr="00671A33" w:rsidRDefault="001F6C26" w:rsidP="001F6C26">
            <w:pPr>
              <w:rPr>
                <w:rFonts w:ascii="Calibri" w:hAnsi="Calibri" w:cs="Calibri"/>
              </w:rPr>
            </w:pPr>
            <w:r w:rsidRPr="00671A33">
              <w:rPr>
                <w:rFonts w:ascii="Calibri" w:hAnsi="Calibri" w:cs="Calibri"/>
              </w:rPr>
              <w:t>10, 000</w:t>
            </w:r>
          </w:p>
        </w:tc>
      </w:tr>
      <w:tr w:rsidR="001F6C26" w:rsidRPr="00D719AB" w14:paraId="375CB643" w14:textId="77777777" w:rsidTr="00671A33">
        <w:trPr>
          <w:trHeight w:val="60"/>
        </w:trPr>
        <w:tc>
          <w:tcPr>
            <w:tcW w:w="3966" w:type="dxa"/>
            <w:tcBorders>
              <w:left w:val="single" w:sz="0" w:space="0" w:color="000000" w:themeColor="text1"/>
              <w:right w:val="single" w:sz="0" w:space="0" w:color="000000" w:themeColor="text1"/>
            </w:tcBorders>
            <w:vAlign w:val="center"/>
          </w:tcPr>
          <w:p w14:paraId="2B4F0C9B" w14:textId="77777777" w:rsidR="001F6C26" w:rsidRPr="00671A33" w:rsidRDefault="001F6C26" w:rsidP="001F6C26">
            <w:pPr>
              <w:rPr>
                <w:rFonts w:ascii="Calibri" w:hAnsi="Calibri" w:cs="Calibri"/>
              </w:rPr>
            </w:pPr>
          </w:p>
        </w:tc>
        <w:tc>
          <w:tcPr>
            <w:tcW w:w="1880" w:type="dxa"/>
            <w:tcBorders>
              <w:left w:val="nil"/>
              <w:right w:val="single" w:sz="0" w:space="0" w:color="000000" w:themeColor="text1"/>
            </w:tcBorders>
            <w:vAlign w:val="center"/>
          </w:tcPr>
          <w:p w14:paraId="12A36DE7" w14:textId="77777777" w:rsidR="001F6C26" w:rsidRPr="00671A33" w:rsidRDefault="001F6C26" w:rsidP="001F6C26">
            <w:pPr>
              <w:rPr>
                <w:rFonts w:ascii="Calibri" w:hAnsi="Calibri" w:cs="Calibri"/>
              </w:rPr>
            </w:pPr>
          </w:p>
        </w:tc>
        <w:tc>
          <w:tcPr>
            <w:tcW w:w="3488" w:type="dxa"/>
            <w:gridSpan w:val="2"/>
            <w:tcBorders>
              <w:top w:val="single" w:sz="8" w:space="0" w:color="000000" w:themeColor="text1"/>
              <w:left w:val="nil"/>
              <w:bottom w:val="single" w:sz="8" w:space="0" w:color="000000" w:themeColor="text1"/>
              <w:right w:val="single" w:sz="8" w:space="0" w:color="000000" w:themeColor="text1"/>
            </w:tcBorders>
            <w:tcMar>
              <w:left w:w="108" w:type="dxa"/>
              <w:right w:w="108" w:type="dxa"/>
            </w:tcMar>
          </w:tcPr>
          <w:p w14:paraId="22BBF75C" w14:textId="77777777" w:rsidR="001F6C26" w:rsidRPr="00671A33" w:rsidRDefault="001F6C26" w:rsidP="001F6C26">
            <w:pPr>
              <w:rPr>
                <w:rFonts w:ascii="Calibri" w:hAnsi="Calibri" w:cs="Calibri"/>
              </w:rPr>
            </w:pPr>
            <w:r w:rsidRPr="00671A33">
              <w:rPr>
                <w:rFonts w:ascii="Calibri" w:hAnsi="Calibri" w:cs="Calibri"/>
              </w:rPr>
              <w:t>Refresher year 4</w:t>
            </w:r>
          </w:p>
        </w:tc>
        <w:tc>
          <w:tcPr>
            <w:tcW w:w="117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200D3FFE" w14:textId="77777777" w:rsidR="001F6C26" w:rsidRPr="00671A33" w:rsidRDefault="001F6C26" w:rsidP="001F6C26">
            <w:pPr>
              <w:rPr>
                <w:rFonts w:ascii="Calibri" w:hAnsi="Calibri" w:cs="Calibri"/>
              </w:rPr>
            </w:pPr>
            <w:r w:rsidRPr="00671A33">
              <w:rPr>
                <w:rFonts w:ascii="Calibri" w:hAnsi="Calibri" w:cs="Calibri"/>
              </w:rPr>
              <w:t>10,000</w:t>
            </w:r>
          </w:p>
        </w:tc>
      </w:tr>
      <w:tr w:rsidR="001F6C26" w:rsidRPr="00D719AB" w14:paraId="49C76E63" w14:textId="77777777" w:rsidTr="00671A33">
        <w:trPr>
          <w:trHeight w:val="60"/>
        </w:trPr>
        <w:tc>
          <w:tcPr>
            <w:tcW w:w="3966" w:type="dxa"/>
            <w:tcBorders>
              <w:left w:val="single" w:sz="0" w:space="0" w:color="000000" w:themeColor="text1"/>
              <w:right w:val="single" w:sz="0" w:space="0" w:color="000000" w:themeColor="text1"/>
            </w:tcBorders>
            <w:vAlign w:val="center"/>
          </w:tcPr>
          <w:p w14:paraId="7AC8EAA6" w14:textId="77777777" w:rsidR="001F6C26" w:rsidRPr="00671A33" w:rsidRDefault="001F6C26" w:rsidP="001F6C26">
            <w:pPr>
              <w:rPr>
                <w:rFonts w:ascii="Calibri" w:hAnsi="Calibri" w:cs="Calibri"/>
              </w:rPr>
            </w:pPr>
          </w:p>
        </w:tc>
        <w:tc>
          <w:tcPr>
            <w:tcW w:w="1880" w:type="dxa"/>
            <w:tcBorders>
              <w:left w:val="nil"/>
              <w:bottom w:val="single" w:sz="0" w:space="0" w:color="000000" w:themeColor="text1"/>
              <w:right w:val="single" w:sz="0" w:space="0" w:color="000000" w:themeColor="text1"/>
            </w:tcBorders>
            <w:vAlign w:val="center"/>
          </w:tcPr>
          <w:p w14:paraId="08DED8FF" w14:textId="77777777" w:rsidR="001F6C26" w:rsidRPr="00671A33" w:rsidRDefault="001F6C26" w:rsidP="001F6C26">
            <w:pPr>
              <w:rPr>
                <w:rFonts w:ascii="Calibri" w:hAnsi="Calibri" w:cs="Calibri"/>
              </w:rPr>
            </w:pPr>
          </w:p>
        </w:tc>
        <w:tc>
          <w:tcPr>
            <w:tcW w:w="3488" w:type="dxa"/>
            <w:gridSpan w:val="2"/>
            <w:tcBorders>
              <w:top w:val="single" w:sz="8" w:space="0" w:color="000000" w:themeColor="text1"/>
              <w:left w:val="nil"/>
              <w:bottom w:val="single" w:sz="8" w:space="0" w:color="000000" w:themeColor="text1"/>
              <w:right w:val="single" w:sz="8" w:space="0" w:color="000000" w:themeColor="text1"/>
            </w:tcBorders>
            <w:tcMar>
              <w:left w:w="108" w:type="dxa"/>
              <w:right w:w="108" w:type="dxa"/>
            </w:tcMar>
          </w:tcPr>
          <w:p w14:paraId="68375752" w14:textId="77777777" w:rsidR="001F6C26" w:rsidRPr="00671A33" w:rsidRDefault="001F6C26" w:rsidP="001F6C26">
            <w:pPr>
              <w:rPr>
                <w:rFonts w:ascii="Calibri" w:hAnsi="Calibri" w:cs="Calibri"/>
              </w:rPr>
            </w:pPr>
            <w:r w:rsidRPr="00671A33">
              <w:rPr>
                <w:rFonts w:ascii="Calibri" w:hAnsi="Calibri" w:cs="Calibri"/>
              </w:rPr>
              <w:t>Refresher year 5</w:t>
            </w:r>
          </w:p>
        </w:tc>
        <w:tc>
          <w:tcPr>
            <w:tcW w:w="117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2E1DD6D5" w14:textId="77777777" w:rsidR="001F6C26" w:rsidRPr="00671A33" w:rsidRDefault="001F6C26" w:rsidP="001F6C26">
            <w:pPr>
              <w:rPr>
                <w:rFonts w:ascii="Calibri" w:hAnsi="Calibri" w:cs="Calibri"/>
              </w:rPr>
            </w:pPr>
            <w:r w:rsidRPr="00671A33">
              <w:rPr>
                <w:rFonts w:ascii="Calibri" w:hAnsi="Calibri" w:cs="Calibri"/>
              </w:rPr>
              <w:t>10,000</w:t>
            </w:r>
          </w:p>
        </w:tc>
      </w:tr>
      <w:tr w:rsidR="001F6C26" w:rsidRPr="00D719AB" w14:paraId="7BE36027" w14:textId="77777777" w:rsidTr="00671A33">
        <w:trPr>
          <w:trHeight w:val="2595"/>
        </w:trPr>
        <w:tc>
          <w:tcPr>
            <w:tcW w:w="3966" w:type="dxa"/>
            <w:tcBorders>
              <w:left w:val="single" w:sz="0" w:space="0" w:color="000000" w:themeColor="text1"/>
              <w:bottom w:val="single" w:sz="0" w:space="0" w:color="000000" w:themeColor="text1"/>
              <w:right w:val="single" w:sz="0" w:space="0" w:color="000000" w:themeColor="text1"/>
            </w:tcBorders>
            <w:vAlign w:val="center"/>
          </w:tcPr>
          <w:p w14:paraId="02E2B0F9" w14:textId="77777777" w:rsidR="001F6C26" w:rsidRPr="00671A33" w:rsidRDefault="001F6C26" w:rsidP="001F6C26">
            <w:pPr>
              <w:rPr>
                <w:rFonts w:ascii="Calibri" w:hAnsi="Calibri" w:cs="Calibri"/>
              </w:rPr>
            </w:pPr>
          </w:p>
        </w:tc>
        <w:tc>
          <w:tcPr>
            <w:tcW w:w="3760" w:type="dxa"/>
            <w:gridSpan w:val="2"/>
            <w:tcBorders>
              <w:top w:val="nil"/>
              <w:left w:val="nil"/>
              <w:bottom w:val="single" w:sz="8" w:space="0" w:color="000000" w:themeColor="text1"/>
              <w:right w:val="single" w:sz="8" w:space="0" w:color="000000" w:themeColor="text1"/>
            </w:tcBorders>
            <w:tcMar>
              <w:left w:w="108" w:type="dxa"/>
              <w:right w:w="108" w:type="dxa"/>
            </w:tcMar>
          </w:tcPr>
          <w:p w14:paraId="4DABEE3D" w14:textId="77777777" w:rsidR="001F6C26" w:rsidRPr="00671A33" w:rsidRDefault="001F6C26" w:rsidP="001F6C26">
            <w:pPr>
              <w:rPr>
                <w:rFonts w:ascii="Calibri" w:hAnsi="Calibri" w:cs="Calibri"/>
                <w:lang w:val="en-GB"/>
              </w:rPr>
            </w:pPr>
            <w:r w:rsidRPr="00671A33">
              <w:rPr>
                <w:rFonts w:ascii="Calibri" w:hAnsi="Calibri" w:cs="Calibri"/>
                <w:lang w:val="en-GB"/>
              </w:rPr>
              <w:t xml:space="preserve"> </w:t>
            </w:r>
          </w:p>
        </w:tc>
        <w:tc>
          <w:tcPr>
            <w:tcW w:w="160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57DF7353" w14:textId="77777777" w:rsidR="001F6C26" w:rsidRPr="00671A33" w:rsidRDefault="001F6C26" w:rsidP="001F6C26">
            <w:pPr>
              <w:rPr>
                <w:rFonts w:ascii="Calibri" w:hAnsi="Calibri" w:cs="Calibri"/>
              </w:rPr>
            </w:pPr>
            <w:r w:rsidRPr="00671A33">
              <w:rPr>
                <w:rFonts w:ascii="Calibri" w:hAnsi="Calibri" w:cs="Calibri"/>
              </w:rPr>
              <w:t xml:space="preserve"> </w:t>
            </w:r>
          </w:p>
        </w:tc>
        <w:tc>
          <w:tcPr>
            <w:tcW w:w="117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32582DD7" w14:textId="77777777" w:rsidR="001F6C26" w:rsidRPr="00671A33" w:rsidRDefault="001F6C26" w:rsidP="001F6C26">
            <w:pPr>
              <w:rPr>
                <w:rFonts w:ascii="Calibri" w:hAnsi="Calibri" w:cs="Calibri"/>
              </w:rPr>
            </w:pPr>
            <w:r w:rsidRPr="00671A33">
              <w:rPr>
                <w:rFonts w:ascii="Calibri" w:hAnsi="Calibri" w:cs="Calibri"/>
              </w:rPr>
              <w:t xml:space="preserve"> </w:t>
            </w:r>
          </w:p>
        </w:tc>
      </w:tr>
      <w:tr w:rsidR="001F6C26" w:rsidRPr="00D719AB" w14:paraId="01046CAB" w14:textId="77777777" w:rsidTr="00671A33">
        <w:trPr>
          <w:trHeight w:val="195"/>
        </w:trPr>
        <w:tc>
          <w:tcPr>
            <w:tcW w:w="5846" w:type="dxa"/>
            <w:gridSpan w:val="2"/>
            <w:tcBorders>
              <w:top w:val="nil"/>
              <w:left w:val="single" w:sz="8" w:space="0" w:color="000000" w:themeColor="text1"/>
              <w:bottom w:val="single" w:sz="8" w:space="0" w:color="000000" w:themeColor="text1"/>
              <w:right w:val="single" w:sz="8" w:space="0" w:color="000000" w:themeColor="text1"/>
            </w:tcBorders>
            <w:tcMar>
              <w:left w:w="108" w:type="dxa"/>
              <w:right w:w="108" w:type="dxa"/>
            </w:tcMar>
          </w:tcPr>
          <w:p w14:paraId="5CECAA35" w14:textId="77777777" w:rsidR="001F6C26" w:rsidRPr="00671A33" w:rsidRDefault="001F6C26" w:rsidP="001F6C26">
            <w:pPr>
              <w:rPr>
                <w:rFonts w:ascii="Calibri" w:hAnsi="Calibri" w:cs="Calibri"/>
                <w:lang w:val="en-GB"/>
              </w:rPr>
            </w:pPr>
            <w:r w:rsidRPr="00671A33">
              <w:rPr>
                <w:rFonts w:ascii="Calibri" w:hAnsi="Calibri" w:cs="Calibri"/>
                <w:lang w:val="en-GB"/>
              </w:rPr>
              <w:t>Environmental, Social, resettlement and OHS audit (midterm of the project and end of the project)</w:t>
            </w:r>
          </w:p>
        </w:tc>
        <w:tc>
          <w:tcPr>
            <w:tcW w:w="1880"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7E4A9EC6" w14:textId="77777777" w:rsidR="001F6C26" w:rsidRPr="00671A33" w:rsidRDefault="001F6C26" w:rsidP="001F6C26">
            <w:pPr>
              <w:rPr>
                <w:rFonts w:ascii="Calibri" w:hAnsi="Calibri" w:cs="Calibri"/>
                <w:lang w:val="en-GB"/>
              </w:rPr>
            </w:pPr>
            <w:r w:rsidRPr="00671A33">
              <w:rPr>
                <w:rFonts w:ascii="Calibri" w:hAnsi="Calibri" w:cs="Calibri"/>
                <w:lang w:val="en-GB"/>
              </w:rPr>
              <w:t>PIU</w:t>
            </w:r>
          </w:p>
        </w:tc>
        <w:tc>
          <w:tcPr>
            <w:tcW w:w="160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0FBA04DF" w14:textId="77777777" w:rsidR="001F6C26" w:rsidRPr="00671A33" w:rsidRDefault="001F6C26" w:rsidP="001F6C26">
            <w:pPr>
              <w:rPr>
                <w:rFonts w:ascii="Calibri" w:hAnsi="Calibri" w:cs="Calibri"/>
                <w:lang w:val="en-GB"/>
              </w:rPr>
            </w:pPr>
            <w:r w:rsidRPr="00671A33">
              <w:rPr>
                <w:rFonts w:ascii="Calibri" w:hAnsi="Calibri" w:cs="Calibri"/>
                <w:lang w:val="en-GB"/>
              </w:rPr>
              <w:t>PIU</w:t>
            </w:r>
          </w:p>
        </w:tc>
        <w:tc>
          <w:tcPr>
            <w:tcW w:w="117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6E59AB10" w14:textId="77777777" w:rsidR="001F6C26" w:rsidRPr="00671A33" w:rsidRDefault="001F6C26" w:rsidP="001F6C26">
            <w:pPr>
              <w:rPr>
                <w:rFonts w:ascii="Calibri" w:hAnsi="Calibri" w:cs="Calibri"/>
              </w:rPr>
            </w:pPr>
            <w:r w:rsidRPr="00671A33">
              <w:rPr>
                <w:rFonts w:ascii="Calibri" w:hAnsi="Calibri" w:cs="Calibri"/>
              </w:rPr>
              <w:t>60,000</w:t>
            </w:r>
          </w:p>
        </w:tc>
      </w:tr>
      <w:tr w:rsidR="001F6C26" w:rsidRPr="00D719AB" w14:paraId="4F9AB601" w14:textId="77777777" w:rsidTr="00671A33">
        <w:trPr>
          <w:trHeight w:val="435"/>
        </w:trPr>
        <w:tc>
          <w:tcPr>
            <w:tcW w:w="5846"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21C9864F" w14:textId="77777777" w:rsidR="001F6C26" w:rsidRPr="00671A33" w:rsidRDefault="00C233E5" w:rsidP="001F6C26">
            <w:pPr>
              <w:rPr>
                <w:rFonts w:ascii="Calibri" w:hAnsi="Calibri" w:cs="Calibri"/>
              </w:rPr>
            </w:pPr>
            <w:r w:rsidRPr="00671A33">
              <w:rPr>
                <w:rFonts w:ascii="Calibri" w:hAnsi="Calibri" w:cs="Calibri"/>
              </w:rPr>
              <w:t>Forest and fire management system</w:t>
            </w:r>
            <w:r w:rsidR="00F417B8" w:rsidRPr="00671A33">
              <w:rPr>
                <w:rFonts w:ascii="Calibri" w:hAnsi="Calibri" w:cs="Calibri"/>
              </w:rPr>
              <w:t>s and O&amp;M</w:t>
            </w:r>
          </w:p>
        </w:tc>
        <w:tc>
          <w:tcPr>
            <w:tcW w:w="1880"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4B32424B" w14:textId="77777777" w:rsidR="001F6C26" w:rsidRPr="00671A33" w:rsidRDefault="001F6C26" w:rsidP="001F6C26">
            <w:pPr>
              <w:rPr>
                <w:rFonts w:ascii="Calibri" w:hAnsi="Calibri" w:cs="Calibri"/>
                <w:lang w:val="en-GB"/>
              </w:rPr>
            </w:pPr>
            <w:r w:rsidRPr="00671A33">
              <w:rPr>
                <w:rFonts w:ascii="Calibri" w:hAnsi="Calibri" w:cs="Calibri"/>
                <w:lang w:val="en-GB"/>
              </w:rPr>
              <w:t>PIU</w:t>
            </w:r>
          </w:p>
        </w:tc>
        <w:tc>
          <w:tcPr>
            <w:tcW w:w="160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6226020F" w14:textId="77777777" w:rsidR="001F6C26" w:rsidRPr="00671A33" w:rsidRDefault="001F6C26" w:rsidP="001F6C26">
            <w:pPr>
              <w:rPr>
                <w:rFonts w:ascii="Calibri" w:hAnsi="Calibri" w:cs="Calibri"/>
                <w:lang w:val="en-GB"/>
              </w:rPr>
            </w:pPr>
            <w:r w:rsidRPr="00671A33">
              <w:rPr>
                <w:rFonts w:ascii="Calibri" w:hAnsi="Calibri" w:cs="Calibri"/>
                <w:lang w:val="en-GB"/>
              </w:rPr>
              <w:t>PIU</w:t>
            </w:r>
            <w:r w:rsidRPr="00671A33">
              <w:rPr>
                <w:rFonts w:ascii="Calibri" w:hAnsi="Calibri" w:cs="Calibri"/>
              </w:rPr>
              <w:t xml:space="preserve"> </w:t>
            </w:r>
            <w:r w:rsidRPr="00671A33">
              <w:rPr>
                <w:rFonts w:ascii="Calibri" w:hAnsi="Calibri" w:cs="Calibri"/>
                <w:lang w:val="en-GB"/>
              </w:rPr>
              <w:t>supported by consultants as necessary</w:t>
            </w:r>
          </w:p>
        </w:tc>
        <w:tc>
          <w:tcPr>
            <w:tcW w:w="117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6729F4A1" w14:textId="77777777" w:rsidR="001F6C26" w:rsidRPr="00671A33" w:rsidRDefault="001F6C26" w:rsidP="001F6C26">
            <w:pPr>
              <w:rPr>
                <w:rFonts w:ascii="Calibri" w:hAnsi="Calibri" w:cs="Calibri"/>
              </w:rPr>
            </w:pPr>
            <w:r w:rsidRPr="00671A33">
              <w:rPr>
                <w:rFonts w:ascii="Calibri" w:hAnsi="Calibri" w:cs="Calibri"/>
              </w:rPr>
              <w:t xml:space="preserve"> </w:t>
            </w:r>
          </w:p>
        </w:tc>
      </w:tr>
      <w:tr w:rsidR="001F6C26" w:rsidRPr="00D719AB" w14:paraId="351E3F76" w14:textId="77777777" w:rsidTr="00671A33">
        <w:trPr>
          <w:trHeight w:val="435"/>
        </w:trPr>
        <w:tc>
          <w:tcPr>
            <w:tcW w:w="5846"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7D452551" w14:textId="77777777" w:rsidR="001F6C26" w:rsidRPr="00671A33" w:rsidRDefault="001F6C26" w:rsidP="001F6C26">
            <w:pPr>
              <w:rPr>
                <w:rFonts w:ascii="Calibri" w:hAnsi="Calibri" w:cs="Calibri"/>
              </w:rPr>
            </w:pPr>
            <w:r w:rsidRPr="00671A33">
              <w:rPr>
                <w:rFonts w:ascii="Calibri" w:hAnsi="Calibri" w:cs="Calibri"/>
              </w:rPr>
              <w:t>Climate risks, coastal resilience and disaster preparedness</w:t>
            </w:r>
          </w:p>
          <w:p w14:paraId="60B59646" w14:textId="77777777" w:rsidR="001F6C26" w:rsidRPr="00671A33" w:rsidRDefault="001F6C26" w:rsidP="001F6C26">
            <w:pPr>
              <w:rPr>
                <w:rFonts w:ascii="Calibri" w:hAnsi="Calibri" w:cs="Calibri"/>
              </w:rPr>
            </w:pPr>
            <w:r w:rsidRPr="00671A33">
              <w:rPr>
                <w:rFonts w:ascii="Calibri" w:hAnsi="Calibri" w:cs="Calibri"/>
              </w:rPr>
              <w:t xml:space="preserve"> </w:t>
            </w:r>
          </w:p>
        </w:tc>
        <w:tc>
          <w:tcPr>
            <w:tcW w:w="1880"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3152F364" w14:textId="77777777" w:rsidR="001F6C26" w:rsidRPr="00671A33" w:rsidRDefault="001F6C26" w:rsidP="001F6C26">
            <w:pPr>
              <w:rPr>
                <w:rFonts w:ascii="Calibri" w:hAnsi="Calibri" w:cs="Calibri"/>
                <w:lang w:val="en-GB"/>
              </w:rPr>
            </w:pPr>
            <w:r w:rsidRPr="00671A33">
              <w:rPr>
                <w:rFonts w:ascii="Calibri" w:hAnsi="Calibri" w:cs="Calibri"/>
                <w:lang w:val="en-GB"/>
              </w:rPr>
              <w:t>PIU</w:t>
            </w:r>
          </w:p>
        </w:tc>
        <w:tc>
          <w:tcPr>
            <w:tcW w:w="160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565015C0" w14:textId="77777777" w:rsidR="001F6C26" w:rsidRPr="00671A33" w:rsidRDefault="001F6C26" w:rsidP="001F6C26">
            <w:pPr>
              <w:rPr>
                <w:rFonts w:ascii="Calibri" w:hAnsi="Calibri" w:cs="Calibri"/>
                <w:lang w:val="en-GB"/>
              </w:rPr>
            </w:pPr>
            <w:r w:rsidRPr="00671A33">
              <w:rPr>
                <w:rFonts w:ascii="Calibri" w:hAnsi="Calibri" w:cs="Calibri"/>
                <w:lang w:val="en-GB"/>
              </w:rPr>
              <w:t>PIU supported by consultants as necessary</w:t>
            </w:r>
          </w:p>
        </w:tc>
        <w:tc>
          <w:tcPr>
            <w:tcW w:w="117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595F3918" w14:textId="77777777" w:rsidR="001F6C26" w:rsidRPr="00671A33" w:rsidRDefault="001F6C26" w:rsidP="001F6C26">
            <w:pPr>
              <w:rPr>
                <w:rFonts w:ascii="Calibri" w:hAnsi="Calibri" w:cs="Calibri"/>
              </w:rPr>
            </w:pPr>
            <w:r w:rsidRPr="00671A33">
              <w:rPr>
                <w:rFonts w:ascii="Calibri" w:hAnsi="Calibri" w:cs="Calibri"/>
              </w:rPr>
              <w:t xml:space="preserve"> </w:t>
            </w:r>
          </w:p>
        </w:tc>
      </w:tr>
      <w:tr w:rsidR="001F6C26" w:rsidRPr="00D719AB" w14:paraId="18F2F78C" w14:textId="77777777" w:rsidTr="00671A33">
        <w:trPr>
          <w:trHeight w:val="255"/>
        </w:trPr>
        <w:tc>
          <w:tcPr>
            <w:tcW w:w="5846"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6475615D" w14:textId="77777777" w:rsidR="001F6C26" w:rsidRPr="00671A33" w:rsidRDefault="001F6C26" w:rsidP="001F6C26">
            <w:pPr>
              <w:rPr>
                <w:rFonts w:ascii="Calibri" w:hAnsi="Calibri" w:cs="Calibri"/>
                <w:b/>
                <w:bCs/>
              </w:rPr>
            </w:pPr>
            <w:r w:rsidRPr="00671A33">
              <w:rPr>
                <w:rFonts w:ascii="Calibri" w:hAnsi="Calibri" w:cs="Calibri"/>
                <w:b/>
                <w:bCs/>
              </w:rPr>
              <w:t>Total</w:t>
            </w:r>
          </w:p>
        </w:tc>
        <w:tc>
          <w:tcPr>
            <w:tcW w:w="1880"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06252247" w14:textId="77777777" w:rsidR="001F6C26" w:rsidRPr="00671A33" w:rsidRDefault="001F6C26" w:rsidP="001F6C26">
            <w:pPr>
              <w:rPr>
                <w:rFonts w:ascii="Calibri" w:hAnsi="Calibri" w:cs="Calibri"/>
                <w:b/>
                <w:bCs/>
                <w:lang w:val="en-GB"/>
              </w:rPr>
            </w:pPr>
            <w:r w:rsidRPr="00671A33">
              <w:rPr>
                <w:rFonts w:ascii="Calibri" w:hAnsi="Calibri" w:cs="Calibri"/>
                <w:b/>
                <w:bCs/>
                <w:lang w:val="en-GB"/>
              </w:rPr>
              <w:t xml:space="preserve"> </w:t>
            </w:r>
          </w:p>
        </w:tc>
        <w:tc>
          <w:tcPr>
            <w:tcW w:w="160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59A0AA13" w14:textId="77777777" w:rsidR="001F6C26" w:rsidRPr="00671A33" w:rsidRDefault="001F6C26" w:rsidP="001F6C26">
            <w:pPr>
              <w:rPr>
                <w:rFonts w:ascii="Calibri" w:hAnsi="Calibri" w:cs="Calibri"/>
                <w:b/>
                <w:bCs/>
              </w:rPr>
            </w:pPr>
            <w:r w:rsidRPr="00671A33">
              <w:rPr>
                <w:rFonts w:ascii="Calibri" w:hAnsi="Calibri" w:cs="Calibri"/>
                <w:b/>
                <w:bCs/>
              </w:rPr>
              <w:t xml:space="preserve"> </w:t>
            </w:r>
          </w:p>
        </w:tc>
        <w:tc>
          <w:tcPr>
            <w:tcW w:w="117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03A98228" w14:textId="067425D6" w:rsidR="001F6C26" w:rsidRPr="00671A33" w:rsidRDefault="00F64C47" w:rsidP="001F6C26">
            <w:pPr>
              <w:rPr>
                <w:rFonts w:ascii="Calibri" w:hAnsi="Calibri" w:cs="Calibri"/>
                <w:b/>
                <w:bCs/>
              </w:rPr>
            </w:pPr>
            <w:r w:rsidRPr="00671A33">
              <w:rPr>
                <w:rFonts w:ascii="Calibri" w:hAnsi="Calibri" w:cs="Calibri"/>
                <w:b/>
                <w:bCs/>
              </w:rPr>
              <w:t>180</w:t>
            </w:r>
            <w:r w:rsidR="001F6C26" w:rsidRPr="00671A33">
              <w:rPr>
                <w:rFonts w:ascii="Calibri" w:hAnsi="Calibri" w:cs="Calibri"/>
                <w:b/>
                <w:bCs/>
              </w:rPr>
              <w:t>,000</w:t>
            </w:r>
          </w:p>
        </w:tc>
      </w:tr>
    </w:tbl>
    <w:p w14:paraId="3C0F867C" w14:textId="77777777" w:rsidR="001F6C26" w:rsidRPr="00671A33" w:rsidRDefault="001F6C26" w:rsidP="001F6C26">
      <w:pPr>
        <w:rPr>
          <w:rFonts w:ascii="Calibri" w:hAnsi="Calibri" w:cs="Calibri"/>
          <w:b/>
          <w:bCs/>
        </w:rPr>
      </w:pPr>
      <w:r w:rsidRPr="00671A33">
        <w:rPr>
          <w:rFonts w:ascii="Calibri" w:hAnsi="Calibri" w:cs="Calibri"/>
          <w:b/>
          <w:bCs/>
        </w:rPr>
        <w:t xml:space="preserve"> </w:t>
      </w:r>
    </w:p>
    <w:p w14:paraId="3AA7079B" w14:textId="77777777" w:rsidR="001F6C26" w:rsidRPr="00671A33" w:rsidRDefault="001F6C26" w:rsidP="001F6C26">
      <w:pPr>
        <w:rPr>
          <w:rFonts w:ascii="Calibri" w:hAnsi="Calibri" w:cs="Calibri"/>
        </w:rPr>
      </w:pPr>
      <w:r w:rsidRPr="00671A33">
        <w:rPr>
          <w:rFonts w:ascii="Calibri" w:hAnsi="Calibri" w:cs="Calibri"/>
          <w:b/>
          <w:bCs/>
        </w:rPr>
        <w:t>N.B</w:t>
      </w:r>
      <w:r w:rsidRPr="00671A33">
        <w:rPr>
          <w:rFonts w:ascii="Calibri" w:hAnsi="Calibri" w:cs="Calibri"/>
        </w:rPr>
        <w:t>. Project sources should be available to train E&amp;S staff.  Budget will not include staff salaries for environmental Specialist, social specialist and GBV/SEA/SH specialist staff the operating cost of the GRM, consultation of stakeholders, and preparation and implementation of the GBV/SEA/SH Prevention and Response Action Plan.</w:t>
      </w:r>
    </w:p>
    <w:p w14:paraId="34DBA6DE" w14:textId="77777777" w:rsidR="001F6C26" w:rsidRPr="00D719AB" w:rsidRDefault="001F6C26" w:rsidP="00654626">
      <w:pPr>
        <w:pStyle w:val="Heading2"/>
        <w:rPr>
          <w:rFonts w:ascii="Calibri" w:hAnsi="Calibri" w:cs="Calibri"/>
          <w:b/>
          <w:bCs/>
          <w:sz w:val="22"/>
          <w:szCs w:val="22"/>
        </w:rPr>
      </w:pPr>
      <w:bookmarkStart w:id="125" w:name="_Toc215836486"/>
      <w:r w:rsidRPr="00D719AB">
        <w:rPr>
          <w:rFonts w:ascii="Calibri" w:hAnsi="Calibri" w:cs="Calibri"/>
          <w:b/>
          <w:bCs/>
          <w:sz w:val="22"/>
          <w:szCs w:val="22"/>
        </w:rPr>
        <w:t>8.</w:t>
      </w:r>
      <w:r w:rsidR="00654626" w:rsidRPr="00D719AB">
        <w:rPr>
          <w:rFonts w:ascii="Calibri" w:hAnsi="Calibri" w:cs="Calibri"/>
          <w:b/>
          <w:bCs/>
          <w:sz w:val="22"/>
          <w:szCs w:val="22"/>
        </w:rPr>
        <w:t>3</w:t>
      </w:r>
      <w:r w:rsidRPr="00D719AB">
        <w:rPr>
          <w:rFonts w:ascii="Calibri" w:hAnsi="Calibri" w:cs="Calibri"/>
          <w:b/>
          <w:bCs/>
          <w:sz w:val="22"/>
          <w:szCs w:val="22"/>
        </w:rPr>
        <w:t xml:space="preserve"> Estimated Budget</w:t>
      </w:r>
      <w:bookmarkEnd w:id="125"/>
      <w:r w:rsidRPr="00D719AB">
        <w:rPr>
          <w:rFonts w:ascii="Calibri" w:hAnsi="Calibri" w:cs="Calibri"/>
          <w:b/>
          <w:bCs/>
          <w:sz w:val="22"/>
          <w:szCs w:val="22"/>
        </w:rPr>
        <w:t xml:space="preserve"> </w:t>
      </w:r>
    </w:p>
    <w:p w14:paraId="699D5927" w14:textId="77777777" w:rsidR="001F6C26" w:rsidRPr="00671A33" w:rsidRDefault="001F6C26" w:rsidP="001F6C26">
      <w:pPr>
        <w:rPr>
          <w:rFonts w:ascii="Calibri" w:hAnsi="Calibri" w:cs="Calibri"/>
          <w:lang w:val="en-GB"/>
        </w:rPr>
      </w:pPr>
      <w:r w:rsidRPr="00671A33">
        <w:rPr>
          <w:rFonts w:ascii="Calibri" w:hAnsi="Calibri" w:cs="Calibri"/>
          <w:lang w:val="en-GB"/>
        </w:rPr>
        <w:t>The project will allocate budget for the preparation of instruments, such as ESIA, ESMP, RP and other site-specific instruments as required. The following table lists estimated cost items for the implementation for the ESMF, which have been included in the overall project budget.</w:t>
      </w:r>
    </w:p>
    <w:p w14:paraId="54722A72" w14:textId="77777777" w:rsidR="001F6C26" w:rsidRPr="00671A33" w:rsidRDefault="001F6C26" w:rsidP="001F6C26">
      <w:pPr>
        <w:rPr>
          <w:rFonts w:ascii="Calibri" w:hAnsi="Calibri" w:cs="Calibri"/>
          <w:lang w:val="en-GB"/>
        </w:rPr>
      </w:pPr>
      <w:r w:rsidRPr="00671A33">
        <w:rPr>
          <w:rFonts w:ascii="Calibri" w:hAnsi="Calibri" w:cs="Calibri"/>
          <w:lang w:val="en-GB"/>
        </w:rPr>
        <w:t xml:space="preserve"> </w:t>
      </w:r>
    </w:p>
    <w:p w14:paraId="3AD34C3A" w14:textId="77777777" w:rsidR="000E4DD6" w:rsidRPr="00D719AB" w:rsidRDefault="000E4DD6" w:rsidP="000E4DD6">
      <w:pPr>
        <w:pStyle w:val="Caption"/>
        <w:keepNext/>
        <w:rPr>
          <w:rFonts w:ascii="Calibri" w:hAnsi="Calibri" w:cs="Calibri"/>
          <w:b/>
          <w:bCs/>
          <w:i w:val="0"/>
          <w:iCs w:val="0"/>
          <w:sz w:val="22"/>
          <w:szCs w:val="22"/>
        </w:rPr>
      </w:pPr>
      <w:bookmarkStart w:id="126" w:name="_Toc212411357"/>
      <w:r w:rsidRPr="00D719AB">
        <w:rPr>
          <w:rFonts w:ascii="Calibri" w:hAnsi="Calibri" w:cs="Calibri"/>
          <w:b/>
          <w:bCs/>
          <w:i w:val="0"/>
          <w:iCs w:val="0"/>
          <w:sz w:val="22"/>
          <w:szCs w:val="22"/>
        </w:rPr>
        <w:t xml:space="preserve">Table </w:t>
      </w:r>
      <w:r w:rsidRPr="00D719AB">
        <w:rPr>
          <w:rFonts w:ascii="Calibri" w:hAnsi="Calibri" w:cs="Calibri"/>
          <w:b/>
          <w:bCs/>
          <w:i w:val="0"/>
          <w:iCs w:val="0"/>
          <w:sz w:val="22"/>
          <w:szCs w:val="22"/>
        </w:rPr>
        <w:fldChar w:fldCharType="begin"/>
      </w:r>
      <w:r w:rsidRPr="00D719AB">
        <w:rPr>
          <w:rFonts w:ascii="Calibri" w:hAnsi="Calibri" w:cs="Calibri"/>
          <w:b/>
          <w:bCs/>
          <w:i w:val="0"/>
          <w:iCs w:val="0"/>
          <w:sz w:val="22"/>
          <w:szCs w:val="22"/>
        </w:rPr>
        <w:instrText xml:space="preserve"> SEQ Table \* ARABIC </w:instrText>
      </w:r>
      <w:r w:rsidRPr="00D719AB">
        <w:rPr>
          <w:rFonts w:ascii="Calibri" w:hAnsi="Calibri" w:cs="Calibri"/>
          <w:b/>
          <w:bCs/>
          <w:i w:val="0"/>
          <w:iCs w:val="0"/>
          <w:sz w:val="22"/>
          <w:szCs w:val="22"/>
        </w:rPr>
        <w:fldChar w:fldCharType="separate"/>
      </w:r>
      <w:r w:rsidR="00D92B3C" w:rsidRPr="00D719AB">
        <w:rPr>
          <w:rFonts w:ascii="Calibri" w:hAnsi="Calibri" w:cs="Calibri"/>
          <w:b/>
          <w:bCs/>
          <w:i w:val="0"/>
          <w:iCs w:val="0"/>
          <w:noProof/>
          <w:sz w:val="22"/>
          <w:szCs w:val="22"/>
        </w:rPr>
        <w:t>26</w:t>
      </w:r>
      <w:r w:rsidRPr="00D719AB">
        <w:rPr>
          <w:rFonts w:ascii="Calibri" w:hAnsi="Calibri" w:cs="Calibri"/>
          <w:b/>
          <w:bCs/>
          <w:i w:val="0"/>
          <w:iCs w:val="0"/>
          <w:sz w:val="22"/>
          <w:szCs w:val="22"/>
        </w:rPr>
        <w:fldChar w:fldCharType="end"/>
      </w:r>
      <w:r w:rsidRPr="00D719AB">
        <w:rPr>
          <w:rFonts w:ascii="Calibri" w:hAnsi="Calibri" w:cs="Calibri"/>
          <w:b/>
          <w:bCs/>
          <w:i w:val="0"/>
          <w:iCs w:val="0"/>
          <w:sz w:val="22"/>
          <w:szCs w:val="22"/>
        </w:rPr>
        <w:t>.ESMF Implementation Budget</w:t>
      </w:r>
      <w:bookmarkEnd w:id="126"/>
    </w:p>
    <w:tbl>
      <w:tblPr>
        <w:tblStyle w:val="TableGrid"/>
        <w:tblW w:w="0" w:type="auto"/>
        <w:tblLayout w:type="fixed"/>
        <w:tblLook w:val="04A0" w:firstRow="1" w:lastRow="0" w:firstColumn="1" w:lastColumn="0" w:noHBand="0" w:noVBand="1"/>
      </w:tblPr>
      <w:tblGrid>
        <w:gridCol w:w="954"/>
        <w:gridCol w:w="4328"/>
        <w:gridCol w:w="2756"/>
      </w:tblGrid>
      <w:tr w:rsidR="001F6C26" w:rsidRPr="00D719AB" w14:paraId="525F889A" w14:textId="77777777" w:rsidTr="000E4DD6">
        <w:trPr>
          <w:trHeight w:val="165"/>
        </w:trPr>
        <w:tc>
          <w:tcPr>
            <w:tcW w:w="954" w:type="dxa"/>
            <w:tcBorders>
              <w:top w:val="single" w:sz="8" w:space="0" w:color="auto"/>
              <w:left w:val="single" w:sz="8" w:space="0" w:color="auto"/>
              <w:bottom w:val="single" w:sz="8" w:space="0" w:color="auto"/>
              <w:right w:val="single" w:sz="8" w:space="0" w:color="auto"/>
            </w:tcBorders>
            <w:shd w:val="clear" w:color="auto" w:fill="0F4761" w:themeFill="accent1" w:themeFillShade="BF"/>
            <w:tcMar>
              <w:left w:w="108" w:type="dxa"/>
              <w:right w:w="108" w:type="dxa"/>
            </w:tcMar>
          </w:tcPr>
          <w:p w14:paraId="57202DBA" w14:textId="77777777" w:rsidR="001F6C26" w:rsidRPr="00671A33" w:rsidRDefault="001F6C26" w:rsidP="001F6C26">
            <w:pPr>
              <w:spacing w:after="160" w:line="259" w:lineRule="auto"/>
              <w:rPr>
                <w:rFonts w:ascii="Calibri" w:hAnsi="Calibri" w:cs="Calibri"/>
                <w:b/>
                <w:bCs/>
                <w:lang w:val="en-GB"/>
              </w:rPr>
            </w:pPr>
            <w:r w:rsidRPr="00671A33">
              <w:rPr>
                <w:rFonts w:ascii="Calibri" w:hAnsi="Calibri" w:cs="Calibri"/>
                <w:b/>
                <w:bCs/>
                <w:lang w:val="en-GB"/>
              </w:rPr>
              <w:t>No</w:t>
            </w:r>
          </w:p>
        </w:tc>
        <w:tc>
          <w:tcPr>
            <w:tcW w:w="4328" w:type="dxa"/>
            <w:tcBorders>
              <w:top w:val="single" w:sz="8" w:space="0" w:color="auto"/>
              <w:left w:val="single" w:sz="8" w:space="0" w:color="auto"/>
              <w:bottom w:val="single" w:sz="8" w:space="0" w:color="auto"/>
              <w:right w:val="single" w:sz="8" w:space="0" w:color="auto"/>
            </w:tcBorders>
            <w:shd w:val="clear" w:color="auto" w:fill="0F4761" w:themeFill="accent1" w:themeFillShade="BF"/>
            <w:tcMar>
              <w:left w:w="108" w:type="dxa"/>
              <w:right w:w="108" w:type="dxa"/>
            </w:tcMar>
          </w:tcPr>
          <w:p w14:paraId="08871E8D" w14:textId="77777777" w:rsidR="001F6C26" w:rsidRPr="00671A33" w:rsidRDefault="001F6C26" w:rsidP="001F6C26">
            <w:pPr>
              <w:spacing w:after="160" w:line="259" w:lineRule="auto"/>
              <w:rPr>
                <w:rFonts w:ascii="Calibri" w:hAnsi="Calibri" w:cs="Calibri"/>
                <w:b/>
                <w:bCs/>
                <w:lang w:val="en-GB"/>
              </w:rPr>
            </w:pPr>
            <w:r w:rsidRPr="00671A33">
              <w:rPr>
                <w:rFonts w:ascii="Calibri" w:hAnsi="Calibri" w:cs="Calibri"/>
                <w:b/>
                <w:bCs/>
                <w:lang w:val="en-GB"/>
              </w:rPr>
              <w:t>Activity</w:t>
            </w:r>
          </w:p>
        </w:tc>
        <w:tc>
          <w:tcPr>
            <w:tcW w:w="2756" w:type="dxa"/>
            <w:tcBorders>
              <w:top w:val="single" w:sz="8" w:space="0" w:color="auto"/>
              <w:left w:val="single" w:sz="8" w:space="0" w:color="auto"/>
              <w:bottom w:val="single" w:sz="8" w:space="0" w:color="auto"/>
              <w:right w:val="single" w:sz="8" w:space="0" w:color="auto"/>
            </w:tcBorders>
            <w:shd w:val="clear" w:color="auto" w:fill="0F4761" w:themeFill="accent1" w:themeFillShade="BF"/>
            <w:tcMar>
              <w:left w:w="108" w:type="dxa"/>
              <w:right w:w="108" w:type="dxa"/>
            </w:tcMar>
          </w:tcPr>
          <w:p w14:paraId="42ABC2DE" w14:textId="77777777" w:rsidR="001F6C26" w:rsidRPr="00671A33" w:rsidRDefault="001F6C26" w:rsidP="001F6C26">
            <w:pPr>
              <w:spacing w:after="160" w:line="259" w:lineRule="auto"/>
              <w:rPr>
                <w:rFonts w:ascii="Calibri" w:hAnsi="Calibri" w:cs="Calibri"/>
                <w:b/>
                <w:bCs/>
                <w:lang w:val="en-GB"/>
              </w:rPr>
            </w:pPr>
            <w:r w:rsidRPr="00671A33">
              <w:rPr>
                <w:rFonts w:ascii="Calibri" w:hAnsi="Calibri" w:cs="Calibri"/>
                <w:b/>
                <w:bCs/>
              </w:rPr>
              <w:t xml:space="preserve">Indicative Cost </w:t>
            </w:r>
            <w:r w:rsidRPr="00671A33">
              <w:rPr>
                <w:rFonts w:ascii="Calibri" w:hAnsi="Calibri" w:cs="Calibri"/>
                <w:b/>
                <w:bCs/>
                <w:lang w:val="en-GB"/>
              </w:rPr>
              <w:t>(US$)</w:t>
            </w:r>
          </w:p>
        </w:tc>
      </w:tr>
      <w:tr w:rsidR="001F6C26" w:rsidRPr="00D719AB" w14:paraId="5FA7BD85" w14:textId="77777777">
        <w:trPr>
          <w:trHeight w:val="165"/>
        </w:trPr>
        <w:tc>
          <w:tcPr>
            <w:tcW w:w="954" w:type="dxa"/>
            <w:tcBorders>
              <w:top w:val="single" w:sz="8" w:space="0" w:color="auto"/>
              <w:left w:val="single" w:sz="8" w:space="0" w:color="auto"/>
              <w:bottom w:val="single" w:sz="8" w:space="0" w:color="auto"/>
              <w:right w:val="single" w:sz="8" w:space="0" w:color="auto"/>
            </w:tcBorders>
            <w:tcMar>
              <w:left w:w="108" w:type="dxa"/>
              <w:right w:w="108" w:type="dxa"/>
            </w:tcMar>
          </w:tcPr>
          <w:p w14:paraId="36086080" w14:textId="77777777" w:rsidR="001F6C26" w:rsidRPr="00671A33" w:rsidRDefault="001F6C26" w:rsidP="001F6C26">
            <w:pPr>
              <w:spacing w:after="160" w:line="259" w:lineRule="auto"/>
              <w:rPr>
                <w:rFonts w:ascii="Calibri" w:hAnsi="Calibri" w:cs="Calibri"/>
                <w:lang w:val="en-GB"/>
              </w:rPr>
            </w:pPr>
            <w:r w:rsidRPr="00671A33">
              <w:rPr>
                <w:rFonts w:ascii="Calibri" w:hAnsi="Calibri" w:cs="Calibri"/>
                <w:lang w:val="en-GB"/>
              </w:rPr>
              <w:t>1</w:t>
            </w:r>
          </w:p>
        </w:tc>
        <w:tc>
          <w:tcPr>
            <w:tcW w:w="4328" w:type="dxa"/>
            <w:tcBorders>
              <w:top w:val="single" w:sz="8" w:space="0" w:color="auto"/>
              <w:left w:val="single" w:sz="8" w:space="0" w:color="auto"/>
              <w:bottom w:val="single" w:sz="8" w:space="0" w:color="auto"/>
              <w:right w:val="single" w:sz="8" w:space="0" w:color="auto"/>
            </w:tcBorders>
            <w:tcMar>
              <w:left w:w="108" w:type="dxa"/>
              <w:right w:w="108" w:type="dxa"/>
            </w:tcMar>
          </w:tcPr>
          <w:p w14:paraId="00BE2B90" w14:textId="12606591" w:rsidR="001F6C26" w:rsidRPr="00671A33" w:rsidRDefault="001F6C26" w:rsidP="001F6C26">
            <w:pPr>
              <w:spacing w:after="160" w:line="259" w:lineRule="auto"/>
              <w:rPr>
                <w:rFonts w:ascii="Calibri" w:hAnsi="Calibri" w:cs="Calibri"/>
                <w:lang w:val="en-GB"/>
              </w:rPr>
            </w:pPr>
            <w:r w:rsidRPr="00671A33">
              <w:rPr>
                <w:rFonts w:ascii="Calibri" w:hAnsi="Calibri" w:cs="Calibri"/>
                <w:lang w:val="en-GB"/>
              </w:rPr>
              <w:t>Disclosure</w:t>
            </w:r>
            <w:r w:rsidR="00EF4503" w:rsidRPr="00671A33">
              <w:rPr>
                <w:rFonts w:ascii="Calibri" w:hAnsi="Calibri" w:cs="Calibri"/>
                <w:lang w:val="en-GB"/>
              </w:rPr>
              <w:t xml:space="preserve"> outreach consultations for ESF</w:t>
            </w:r>
          </w:p>
          <w:p w14:paraId="7A6ADF32" w14:textId="0B39817A" w:rsidR="00EF4503" w:rsidRPr="00671A33" w:rsidRDefault="00EF4503" w:rsidP="001F6C26">
            <w:pPr>
              <w:spacing w:after="160" w:line="259" w:lineRule="auto"/>
              <w:rPr>
                <w:rFonts w:ascii="Calibri" w:hAnsi="Calibri" w:cs="Calibri"/>
                <w:lang w:val="en-GB"/>
              </w:rPr>
            </w:pPr>
          </w:p>
        </w:tc>
        <w:tc>
          <w:tcPr>
            <w:tcW w:w="2756" w:type="dxa"/>
            <w:tcBorders>
              <w:top w:val="single" w:sz="8" w:space="0" w:color="auto"/>
              <w:left w:val="single" w:sz="8" w:space="0" w:color="auto"/>
              <w:bottom w:val="single" w:sz="8" w:space="0" w:color="auto"/>
              <w:right w:val="single" w:sz="8" w:space="0" w:color="auto"/>
            </w:tcBorders>
            <w:tcMar>
              <w:left w:w="108" w:type="dxa"/>
              <w:right w:w="108" w:type="dxa"/>
            </w:tcMar>
          </w:tcPr>
          <w:p w14:paraId="7101730D" w14:textId="092E2A0E" w:rsidR="001F6C26" w:rsidRPr="00671A33" w:rsidRDefault="00EF4503" w:rsidP="001F6C26">
            <w:pPr>
              <w:spacing w:after="160" w:line="259" w:lineRule="auto"/>
              <w:rPr>
                <w:rFonts w:ascii="Calibri" w:hAnsi="Calibri" w:cs="Calibri"/>
                <w:lang w:val="en-GB"/>
              </w:rPr>
            </w:pPr>
            <w:r w:rsidRPr="00671A33">
              <w:rPr>
                <w:rFonts w:ascii="Calibri" w:hAnsi="Calibri" w:cs="Calibri"/>
                <w:lang w:val="en-GB"/>
              </w:rPr>
              <w:t xml:space="preserve">as defined in the SEP </w:t>
            </w:r>
          </w:p>
        </w:tc>
      </w:tr>
      <w:tr w:rsidR="001F6C26" w:rsidRPr="00D719AB" w14:paraId="61A62619" w14:textId="77777777">
        <w:trPr>
          <w:trHeight w:val="165"/>
        </w:trPr>
        <w:tc>
          <w:tcPr>
            <w:tcW w:w="954" w:type="dxa"/>
            <w:tcBorders>
              <w:top w:val="single" w:sz="8" w:space="0" w:color="auto"/>
              <w:left w:val="single" w:sz="8" w:space="0" w:color="auto"/>
              <w:bottom w:val="single" w:sz="8" w:space="0" w:color="auto"/>
              <w:right w:val="single" w:sz="8" w:space="0" w:color="auto"/>
            </w:tcBorders>
            <w:tcMar>
              <w:left w:w="108" w:type="dxa"/>
              <w:right w:w="108" w:type="dxa"/>
            </w:tcMar>
          </w:tcPr>
          <w:p w14:paraId="411E84A3" w14:textId="77777777" w:rsidR="001F6C26" w:rsidRPr="00671A33" w:rsidRDefault="001F6C26" w:rsidP="001F6C26">
            <w:pPr>
              <w:spacing w:after="160" w:line="259" w:lineRule="auto"/>
              <w:rPr>
                <w:rFonts w:ascii="Calibri" w:hAnsi="Calibri" w:cs="Calibri"/>
                <w:lang w:val="en-GB"/>
              </w:rPr>
            </w:pPr>
            <w:r w:rsidRPr="00671A33">
              <w:rPr>
                <w:rFonts w:ascii="Calibri" w:hAnsi="Calibri" w:cs="Calibri"/>
                <w:lang w:val="en-GB"/>
              </w:rPr>
              <w:t>2</w:t>
            </w:r>
          </w:p>
        </w:tc>
        <w:tc>
          <w:tcPr>
            <w:tcW w:w="4328" w:type="dxa"/>
            <w:tcBorders>
              <w:top w:val="single" w:sz="8" w:space="0" w:color="auto"/>
              <w:left w:val="single" w:sz="8" w:space="0" w:color="auto"/>
              <w:bottom w:val="single" w:sz="8" w:space="0" w:color="auto"/>
              <w:right w:val="single" w:sz="8" w:space="0" w:color="auto"/>
            </w:tcBorders>
            <w:tcMar>
              <w:left w:w="108" w:type="dxa"/>
              <w:right w:w="108" w:type="dxa"/>
            </w:tcMar>
          </w:tcPr>
          <w:p w14:paraId="4AD33B94" w14:textId="77777777" w:rsidR="001F6C26" w:rsidRPr="00671A33" w:rsidRDefault="001F6C26" w:rsidP="001F6C26">
            <w:pPr>
              <w:spacing w:after="160" w:line="259" w:lineRule="auto"/>
              <w:rPr>
                <w:rFonts w:ascii="Calibri" w:hAnsi="Calibri" w:cs="Calibri"/>
                <w:lang w:val="en-GB"/>
              </w:rPr>
            </w:pPr>
            <w:r w:rsidRPr="00671A33">
              <w:rPr>
                <w:rFonts w:ascii="Calibri" w:hAnsi="Calibri" w:cs="Calibri"/>
              </w:rPr>
              <w:t xml:space="preserve">Hiring 1 social + 1 Environmental safeguard </w:t>
            </w:r>
            <w:proofErr w:type="gramStart"/>
            <w:r w:rsidRPr="00671A33">
              <w:rPr>
                <w:rFonts w:ascii="Calibri" w:hAnsi="Calibri" w:cs="Calibri"/>
              </w:rPr>
              <w:t>specialists</w:t>
            </w:r>
            <w:proofErr w:type="gramEnd"/>
            <w:r w:rsidRPr="00671A33">
              <w:rPr>
                <w:rFonts w:ascii="Calibri" w:hAnsi="Calibri" w:cs="Calibri"/>
              </w:rPr>
              <w:t xml:space="preserve"> </w:t>
            </w:r>
            <w:r w:rsidRPr="00671A33">
              <w:rPr>
                <w:rFonts w:ascii="Calibri" w:hAnsi="Calibri" w:cs="Calibri"/>
                <w:lang w:val="en-GB"/>
              </w:rPr>
              <w:t xml:space="preserve">in </w:t>
            </w:r>
            <w:r w:rsidRPr="00671A33">
              <w:rPr>
                <w:rFonts w:ascii="Calibri" w:hAnsi="Calibri" w:cs="Calibri"/>
              </w:rPr>
              <w:t xml:space="preserve">the PIU </w:t>
            </w:r>
            <w:r w:rsidRPr="00671A33">
              <w:rPr>
                <w:rFonts w:ascii="Calibri" w:hAnsi="Calibri" w:cs="Calibri"/>
                <w:lang w:val="en-GB"/>
              </w:rPr>
              <w:t>(full time) per year</w:t>
            </w:r>
          </w:p>
        </w:tc>
        <w:tc>
          <w:tcPr>
            <w:tcW w:w="2756" w:type="dxa"/>
            <w:tcBorders>
              <w:top w:val="single" w:sz="8" w:space="0" w:color="auto"/>
              <w:left w:val="single" w:sz="8" w:space="0" w:color="auto"/>
              <w:bottom w:val="single" w:sz="8" w:space="0" w:color="auto"/>
              <w:right w:val="single" w:sz="8" w:space="0" w:color="auto"/>
            </w:tcBorders>
            <w:tcMar>
              <w:left w:w="108" w:type="dxa"/>
              <w:right w:w="108" w:type="dxa"/>
            </w:tcMar>
          </w:tcPr>
          <w:p w14:paraId="24A178DB" w14:textId="77777777" w:rsidR="001F6C26" w:rsidRPr="00671A33" w:rsidRDefault="001F6C26" w:rsidP="001F6C26">
            <w:pPr>
              <w:spacing w:after="160" w:line="259" w:lineRule="auto"/>
              <w:rPr>
                <w:rFonts w:ascii="Calibri" w:hAnsi="Calibri" w:cs="Calibri"/>
                <w:lang w:val="en-GB"/>
              </w:rPr>
            </w:pPr>
            <w:r w:rsidRPr="00671A33">
              <w:rPr>
                <w:rFonts w:ascii="Calibri" w:hAnsi="Calibri" w:cs="Calibri"/>
                <w:lang w:val="en-GB"/>
              </w:rPr>
              <w:t>120,000</w:t>
            </w:r>
          </w:p>
        </w:tc>
      </w:tr>
      <w:tr w:rsidR="001F6C26" w:rsidRPr="00D719AB" w14:paraId="4E466DB2" w14:textId="77777777">
        <w:trPr>
          <w:trHeight w:val="285"/>
        </w:trPr>
        <w:tc>
          <w:tcPr>
            <w:tcW w:w="954" w:type="dxa"/>
            <w:tcBorders>
              <w:top w:val="single" w:sz="8" w:space="0" w:color="auto"/>
              <w:left w:val="single" w:sz="8" w:space="0" w:color="auto"/>
              <w:bottom w:val="single" w:sz="8" w:space="0" w:color="auto"/>
              <w:right w:val="single" w:sz="8" w:space="0" w:color="auto"/>
            </w:tcBorders>
            <w:tcMar>
              <w:left w:w="108" w:type="dxa"/>
              <w:right w:w="108" w:type="dxa"/>
            </w:tcMar>
          </w:tcPr>
          <w:p w14:paraId="3E10844B" w14:textId="77777777" w:rsidR="001F6C26" w:rsidRPr="00671A33" w:rsidRDefault="001F6C26" w:rsidP="001F6C26">
            <w:pPr>
              <w:spacing w:after="160" w:line="259" w:lineRule="auto"/>
              <w:rPr>
                <w:rFonts w:ascii="Calibri" w:hAnsi="Calibri" w:cs="Calibri"/>
                <w:lang w:val="en-GB"/>
              </w:rPr>
            </w:pPr>
            <w:r w:rsidRPr="00671A33">
              <w:rPr>
                <w:rFonts w:ascii="Calibri" w:hAnsi="Calibri" w:cs="Calibri"/>
                <w:lang w:val="en-GB"/>
              </w:rPr>
              <w:lastRenderedPageBreak/>
              <w:t>3</w:t>
            </w:r>
          </w:p>
        </w:tc>
        <w:tc>
          <w:tcPr>
            <w:tcW w:w="4328" w:type="dxa"/>
            <w:tcBorders>
              <w:top w:val="single" w:sz="8" w:space="0" w:color="auto"/>
              <w:left w:val="single" w:sz="8" w:space="0" w:color="auto"/>
              <w:bottom w:val="single" w:sz="8" w:space="0" w:color="auto"/>
              <w:right w:val="single" w:sz="8" w:space="0" w:color="auto"/>
            </w:tcBorders>
            <w:tcMar>
              <w:left w:w="108" w:type="dxa"/>
              <w:right w:w="108" w:type="dxa"/>
            </w:tcMar>
          </w:tcPr>
          <w:p w14:paraId="1AB00AB7" w14:textId="77777777" w:rsidR="001F6C26" w:rsidRPr="00671A33" w:rsidRDefault="001F6C26" w:rsidP="001F6C26">
            <w:pPr>
              <w:spacing w:after="160" w:line="259" w:lineRule="auto"/>
              <w:rPr>
                <w:rFonts w:ascii="Calibri" w:hAnsi="Calibri" w:cs="Calibri"/>
                <w:lang w:val="en-GB"/>
              </w:rPr>
            </w:pPr>
            <w:r w:rsidRPr="00671A33">
              <w:rPr>
                <w:rFonts w:ascii="Calibri" w:hAnsi="Calibri" w:cs="Calibri"/>
                <w:lang w:val="en-GB"/>
              </w:rPr>
              <w:t>Capacity Building and Training Program (presented in table 14)</w:t>
            </w:r>
          </w:p>
        </w:tc>
        <w:tc>
          <w:tcPr>
            <w:tcW w:w="2756" w:type="dxa"/>
            <w:tcBorders>
              <w:top w:val="single" w:sz="8" w:space="0" w:color="auto"/>
              <w:left w:val="single" w:sz="8" w:space="0" w:color="auto"/>
              <w:bottom w:val="single" w:sz="8" w:space="0" w:color="auto"/>
              <w:right w:val="single" w:sz="8" w:space="0" w:color="auto"/>
            </w:tcBorders>
            <w:tcMar>
              <w:left w:w="108" w:type="dxa"/>
              <w:right w:w="108" w:type="dxa"/>
            </w:tcMar>
          </w:tcPr>
          <w:p w14:paraId="6E97BD4F" w14:textId="77777777" w:rsidR="001F6C26" w:rsidRPr="00671A33" w:rsidRDefault="001F6C26" w:rsidP="001F6C26">
            <w:pPr>
              <w:spacing w:after="160" w:line="259" w:lineRule="auto"/>
              <w:rPr>
                <w:rFonts w:ascii="Calibri" w:hAnsi="Calibri" w:cs="Calibri"/>
                <w:lang w:val="en-GB"/>
              </w:rPr>
            </w:pPr>
            <w:r w:rsidRPr="00671A33">
              <w:rPr>
                <w:rFonts w:ascii="Calibri" w:hAnsi="Calibri" w:cs="Calibri"/>
                <w:lang w:val="en-GB"/>
              </w:rPr>
              <w:t>210,000</w:t>
            </w:r>
          </w:p>
        </w:tc>
      </w:tr>
      <w:tr w:rsidR="001F6C26" w:rsidRPr="00D719AB" w14:paraId="3311FC5D" w14:textId="77777777">
        <w:trPr>
          <w:trHeight w:val="285"/>
        </w:trPr>
        <w:tc>
          <w:tcPr>
            <w:tcW w:w="954" w:type="dxa"/>
            <w:tcBorders>
              <w:top w:val="single" w:sz="8" w:space="0" w:color="auto"/>
              <w:left w:val="single" w:sz="8" w:space="0" w:color="auto"/>
              <w:bottom w:val="single" w:sz="8" w:space="0" w:color="auto"/>
              <w:right w:val="single" w:sz="8" w:space="0" w:color="auto"/>
            </w:tcBorders>
            <w:tcMar>
              <w:left w:w="108" w:type="dxa"/>
              <w:right w:w="108" w:type="dxa"/>
            </w:tcMar>
          </w:tcPr>
          <w:p w14:paraId="7EEB1203" w14:textId="77777777" w:rsidR="001F6C26" w:rsidRPr="00671A33" w:rsidRDefault="001F6C26" w:rsidP="001F6C26">
            <w:pPr>
              <w:spacing w:after="160" w:line="259" w:lineRule="auto"/>
              <w:rPr>
                <w:rFonts w:ascii="Calibri" w:hAnsi="Calibri" w:cs="Calibri"/>
                <w:lang w:val="en-GB"/>
              </w:rPr>
            </w:pPr>
            <w:r w:rsidRPr="00671A33">
              <w:rPr>
                <w:rFonts w:ascii="Calibri" w:hAnsi="Calibri" w:cs="Calibri"/>
                <w:lang w:val="en-GB"/>
              </w:rPr>
              <w:t>4</w:t>
            </w:r>
          </w:p>
        </w:tc>
        <w:tc>
          <w:tcPr>
            <w:tcW w:w="4328" w:type="dxa"/>
            <w:tcBorders>
              <w:top w:val="single" w:sz="8" w:space="0" w:color="auto"/>
              <w:left w:val="single" w:sz="8" w:space="0" w:color="auto"/>
              <w:bottom w:val="single" w:sz="8" w:space="0" w:color="auto"/>
              <w:right w:val="single" w:sz="8" w:space="0" w:color="auto"/>
            </w:tcBorders>
            <w:tcMar>
              <w:left w:w="108" w:type="dxa"/>
              <w:right w:w="108" w:type="dxa"/>
            </w:tcMar>
          </w:tcPr>
          <w:p w14:paraId="1B1F00D1" w14:textId="02ABD452" w:rsidR="001F6C26" w:rsidRPr="00671A33" w:rsidRDefault="001F6C26" w:rsidP="001F6C26">
            <w:pPr>
              <w:spacing w:after="160" w:line="259" w:lineRule="auto"/>
              <w:rPr>
                <w:rFonts w:ascii="Calibri" w:hAnsi="Calibri" w:cs="Calibri"/>
              </w:rPr>
            </w:pPr>
            <w:r w:rsidRPr="00671A33">
              <w:rPr>
                <w:rFonts w:ascii="Calibri" w:hAnsi="Calibri" w:cs="Calibri"/>
              </w:rPr>
              <w:t xml:space="preserve">Environmental Screening and Preparation of ESIAs/, ESMPs, </w:t>
            </w:r>
            <w:r w:rsidR="00EF4503" w:rsidRPr="00671A33">
              <w:rPr>
                <w:rFonts w:ascii="Calibri" w:hAnsi="Calibri" w:cs="Calibri"/>
              </w:rPr>
              <w:t>BMP</w:t>
            </w:r>
            <w:r w:rsidR="00353C9D" w:rsidRPr="00671A33">
              <w:rPr>
                <w:rFonts w:ascii="Calibri" w:hAnsi="Calibri" w:cs="Calibri"/>
              </w:rPr>
              <w:t xml:space="preserve">, </w:t>
            </w:r>
            <w:r w:rsidR="00353C9D" w:rsidRPr="00671A33">
              <w:rPr>
                <w:rFonts w:ascii="Calibri" w:hAnsi="Calibri" w:cs="Calibri"/>
                <w:lang w:val="en-GB"/>
              </w:rPr>
              <w:t xml:space="preserve">Environmental and Social Audits </w:t>
            </w:r>
            <w:r w:rsidRPr="00671A33">
              <w:rPr>
                <w:rFonts w:ascii="Calibri" w:hAnsi="Calibri" w:cs="Calibri"/>
              </w:rPr>
              <w:t>other site-specific plans and disclosure</w:t>
            </w:r>
            <w:r w:rsidR="00EF4503" w:rsidRPr="00671A33">
              <w:rPr>
                <w:rFonts w:ascii="Calibri" w:hAnsi="Calibri" w:cs="Calibri"/>
              </w:rPr>
              <w:t>, if needed through external hire</w:t>
            </w:r>
          </w:p>
        </w:tc>
        <w:tc>
          <w:tcPr>
            <w:tcW w:w="2756" w:type="dxa"/>
            <w:tcBorders>
              <w:top w:val="single" w:sz="8" w:space="0" w:color="auto"/>
              <w:left w:val="single" w:sz="8" w:space="0" w:color="auto"/>
              <w:bottom w:val="single" w:sz="8" w:space="0" w:color="auto"/>
              <w:right w:val="single" w:sz="8" w:space="0" w:color="auto"/>
            </w:tcBorders>
            <w:tcMar>
              <w:left w:w="108" w:type="dxa"/>
              <w:right w:w="108" w:type="dxa"/>
            </w:tcMar>
          </w:tcPr>
          <w:p w14:paraId="0F6F11FE" w14:textId="4B101215" w:rsidR="001F6C26" w:rsidRPr="00671A33" w:rsidRDefault="00EF4503" w:rsidP="001F6C26">
            <w:pPr>
              <w:spacing w:after="160" w:line="259" w:lineRule="auto"/>
              <w:rPr>
                <w:rFonts w:ascii="Calibri" w:hAnsi="Calibri" w:cs="Calibri"/>
                <w:lang w:val="en-GB"/>
              </w:rPr>
            </w:pPr>
            <w:r w:rsidRPr="00671A33">
              <w:rPr>
                <w:rFonts w:ascii="Calibri" w:hAnsi="Calibri" w:cs="Calibri"/>
                <w:lang w:val="en-GB"/>
              </w:rPr>
              <w:t>50</w:t>
            </w:r>
            <w:r w:rsidR="001F6C26" w:rsidRPr="00671A33">
              <w:rPr>
                <w:rFonts w:ascii="Calibri" w:hAnsi="Calibri" w:cs="Calibri"/>
                <w:lang w:val="en-GB"/>
              </w:rPr>
              <w:t>,000</w:t>
            </w:r>
          </w:p>
        </w:tc>
      </w:tr>
      <w:tr w:rsidR="001F6C26" w:rsidRPr="00D719AB" w14:paraId="053981A5" w14:textId="77777777">
        <w:trPr>
          <w:trHeight w:val="285"/>
        </w:trPr>
        <w:tc>
          <w:tcPr>
            <w:tcW w:w="954" w:type="dxa"/>
            <w:tcBorders>
              <w:top w:val="single" w:sz="8" w:space="0" w:color="auto"/>
              <w:left w:val="single" w:sz="8" w:space="0" w:color="auto"/>
              <w:bottom w:val="single" w:sz="8" w:space="0" w:color="auto"/>
              <w:right w:val="single" w:sz="8" w:space="0" w:color="auto"/>
            </w:tcBorders>
            <w:tcMar>
              <w:left w:w="108" w:type="dxa"/>
              <w:right w:w="108" w:type="dxa"/>
            </w:tcMar>
          </w:tcPr>
          <w:p w14:paraId="540B5360" w14:textId="77777777" w:rsidR="001F6C26" w:rsidRPr="00671A33" w:rsidRDefault="001F6C26" w:rsidP="001F6C26">
            <w:pPr>
              <w:spacing w:after="160" w:line="259" w:lineRule="auto"/>
              <w:rPr>
                <w:rFonts w:ascii="Calibri" w:hAnsi="Calibri" w:cs="Calibri"/>
                <w:b/>
                <w:bCs/>
                <w:color w:val="FF0000"/>
                <w:lang w:val="en-GB"/>
              </w:rPr>
            </w:pPr>
            <w:r w:rsidRPr="00671A33">
              <w:rPr>
                <w:rFonts w:ascii="Calibri" w:hAnsi="Calibri" w:cs="Calibri"/>
                <w:b/>
                <w:bCs/>
                <w:color w:val="FF0000"/>
                <w:lang w:val="en-GB"/>
              </w:rPr>
              <w:t>5</w:t>
            </w:r>
          </w:p>
        </w:tc>
        <w:tc>
          <w:tcPr>
            <w:tcW w:w="4328" w:type="dxa"/>
            <w:tcBorders>
              <w:top w:val="single" w:sz="8" w:space="0" w:color="auto"/>
              <w:left w:val="single" w:sz="8" w:space="0" w:color="auto"/>
              <w:bottom w:val="single" w:sz="8" w:space="0" w:color="auto"/>
              <w:right w:val="single" w:sz="8" w:space="0" w:color="auto"/>
            </w:tcBorders>
            <w:tcMar>
              <w:left w:w="108" w:type="dxa"/>
              <w:right w:w="108" w:type="dxa"/>
            </w:tcMar>
          </w:tcPr>
          <w:p w14:paraId="518A70AD" w14:textId="77777777" w:rsidR="001F6C26" w:rsidRPr="00671A33" w:rsidRDefault="001F6C26" w:rsidP="001F6C26">
            <w:pPr>
              <w:spacing w:after="160" w:line="259" w:lineRule="auto"/>
              <w:rPr>
                <w:rFonts w:ascii="Calibri" w:hAnsi="Calibri" w:cs="Calibri"/>
                <w:b/>
                <w:bCs/>
                <w:color w:val="FF0000"/>
              </w:rPr>
            </w:pPr>
            <w:r w:rsidRPr="00671A33">
              <w:rPr>
                <w:rFonts w:ascii="Calibri" w:hAnsi="Calibri" w:cs="Calibri"/>
                <w:b/>
                <w:bCs/>
                <w:color w:val="FF0000"/>
              </w:rPr>
              <w:t xml:space="preserve">Resettlement Plans (RPs), RAP implementation other site-specific plans and disclosure </w:t>
            </w:r>
          </w:p>
        </w:tc>
        <w:tc>
          <w:tcPr>
            <w:tcW w:w="2756" w:type="dxa"/>
            <w:tcBorders>
              <w:top w:val="single" w:sz="8" w:space="0" w:color="auto"/>
              <w:left w:val="single" w:sz="8" w:space="0" w:color="auto"/>
              <w:bottom w:val="single" w:sz="8" w:space="0" w:color="auto"/>
              <w:right w:val="single" w:sz="8" w:space="0" w:color="auto"/>
            </w:tcBorders>
            <w:tcMar>
              <w:left w:w="108" w:type="dxa"/>
              <w:right w:w="108" w:type="dxa"/>
            </w:tcMar>
          </w:tcPr>
          <w:p w14:paraId="47117EC7" w14:textId="77777777" w:rsidR="001F6C26" w:rsidRPr="00671A33" w:rsidRDefault="001F6C26" w:rsidP="001F6C26">
            <w:pPr>
              <w:spacing w:after="160" w:line="259" w:lineRule="auto"/>
              <w:rPr>
                <w:rFonts w:ascii="Calibri" w:hAnsi="Calibri" w:cs="Calibri"/>
                <w:b/>
                <w:bCs/>
                <w:color w:val="FF0000"/>
                <w:lang w:val="en-GB"/>
              </w:rPr>
            </w:pPr>
            <w:r w:rsidRPr="00671A33">
              <w:rPr>
                <w:rFonts w:ascii="Calibri" w:hAnsi="Calibri" w:cs="Calibri"/>
                <w:b/>
                <w:bCs/>
                <w:color w:val="FF0000"/>
                <w:lang w:val="en-GB"/>
              </w:rPr>
              <w:t>un</w:t>
            </w:r>
            <w:r w:rsidR="00591A03" w:rsidRPr="00671A33">
              <w:rPr>
                <w:rFonts w:ascii="Calibri" w:hAnsi="Calibri" w:cs="Calibri"/>
                <w:b/>
                <w:bCs/>
                <w:color w:val="FF0000"/>
                <w:lang w:val="en-GB"/>
              </w:rPr>
              <w:t>determined</w:t>
            </w:r>
          </w:p>
        </w:tc>
      </w:tr>
      <w:tr w:rsidR="001F6C26" w:rsidRPr="00D719AB" w14:paraId="62744FD6" w14:textId="77777777">
        <w:trPr>
          <w:trHeight w:val="285"/>
        </w:trPr>
        <w:tc>
          <w:tcPr>
            <w:tcW w:w="954" w:type="dxa"/>
            <w:tcBorders>
              <w:top w:val="single" w:sz="8" w:space="0" w:color="auto"/>
              <w:left w:val="single" w:sz="8" w:space="0" w:color="auto"/>
              <w:bottom w:val="single" w:sz="8" w:space="0" w:color="auto"/>
              <w:right w:val="single" w:sz="8" w:space="0" w:color="auto"/>
            </w:tcBorders>
            <w:tcMar>
              <w:left w:w="108" w:type="dxa"/>
              <w:right w:w="108" w:type="dxa"/>
            </w:tcMar>
          </w:tcPr>
          <w:p w14:paraId="0A2F5942" w14:textId="77777777" w:rsidR="001F6C26" w:rsidRPr="00671A33" w:rsidRDefault="001F6C26" w:rsidP="001F6C26">
            <w:pPr>
              <w:spacing w:after="160" w:line="259" w:lineRule="auto"/>
              <w:rPr>
                <w:rFonts w:ascii="Calibri" w:hAnsi="Calibri" w:cs="Calibri"/>
                <w:lang w:val="en-GB"/>
              </w:rPr>
            </w:pPr>
            <w:r w:rsidRPr="00671A33">
              <w:rPr>
                <w:rFonts w:ascii="Calibri" w:hAnsi="Calibri" w:cs="Calibri"/>
                <w:lang w:val="en-GB"/>
              </w:rPr>
              <w:t xml:space="preserve"> 6</w:t>
            </w:r>
          </w:p>
        </w:tc>
        <w:tc>
          <w:tcPr>
            <w:tcW w:w="4328" w:type="dxa"/>
            <w:tcBorders>
              <w:top w:val="single" w:sz="8" w:space="0" w:color="auto"/>
              <w:left w:val="single" w:sz="8" w:space="0" w:color="auto"/>
              <w:bottom w:val="single" w:sz="8" w:space="0" w:color="auto"/>
              <w:right w:val="single" w:sz="8" w:space="0" w:color="auto"/>
            </w:tcBorders>
            <w:tcMar>
              <w:left w:w="108" w:type="dxa"/>
              <w:right w:w="108" w:type="dxa"/>
            </w:tcMar>
          </w:tcPr>
          <w:p w14:paraId="557FE2EF" w14:textId="77777777" w:rsidR="001F6C26" w:rsidRPr="00671A33" w:rsidRDefault="001F6C26" w:rsidP="001F6C26">
            <w:pPr>
              <w:spacing w:after="160" w:line="259" w:lineRule="auto"/>
              <w:rPr>
                <w:rFonts w:ascii="Calibri" w:hAnsi="Calibri" w:cs="Calibri"/>
              </w:rPr>
            </w:pPr>
            <w:r w:rsidRPr="00671A33">
              <w:rPr>
                <w:rFonts w:ascii="Calibri" w:hAnsi="Calibri" w:cs="Calibri"/>
                <w:lang w:val="en-GB"/>
              </w:rPr>
              <w:t>P</w:t>
            </w:r>
            <w:r w:rsidRPr="00671A33">
              <w:rPr>
                <w:rFonts w:ascii="Calibri" w:hAnsi="Calibri" w:cs="Calibri"/>
              </w:rPr>
              <w:t>reparation and implementation of the GBV/SEA/SH Prevention and Response Action Plan</w:t>
            </w:r>
          </w:p>
        </w:tc>
        <w:tc>
          <w:tcPr>
            <w:tcW w:w="2756" w:type="dxa"/>
            <w:tcBorders>
              <w:top w:val="single" w:sz="8" w:space="0" w:color="auto"/>
              <w:left w:val="single" w:sz="8" w:space="0" w:color="auto"/>
              <w:bottom w:val="single" w:sz="8" w:space="0" w:color="auto"/>
              <w:right w:val="single" w:sz="8" w:space="0" w:color="auto"/>
            </w:tcBorders>
            <w:tcMar>
              <w:left w:w="108" w:type="dxa"/>
              <w:right w:w="108" w:type="dxa"/>
            </w:tcMar>
          </w:tcPr>
          <w:p w14:paraId="2631E03D" w14:textId="429295E8" w:rsidR="001F6C26" w:rsidRPr="00671A33" w:rsidRDefault="00EF4503" w:rsidP="001F6C26">
            <w:pPr>
              <w:spacing w:after="160" w:line="259" w:lineRule="auto"/>
              <w:rPr>
                <w:rFonts w:ascii="Calibri" w:hAnsi="Calibri" w:cs="Calibri"/>
              </w:rPr>
            </w:pPr>
            <w:r w:rsidRPr="00671A33">
              <w:rPr>
                <w:rFonts w:ascii="Calibri" w:hAnsi="Calibri" w:cs="Calibri"/>
              </w:rPr>
              <w:t>20</w:t>
            </w:r>
            <w:r w:rsidR="001F6C26" w:rsidRPr="00671A33">
              <w:rPr>
                <w:rFonts w:ascii="Calibri" w:hAnsi="Calibri" w:cs="Calibri"/>
              </w:rPr>
              <w:t>,000</w:t>
            </w:r>
          </w:p>
        </w:tc>
      </w:tr>
      <w:tr w:rsidR="001F6C26" w:rsidRPr="00D719AB" w14:paraId="2E680BF6" w14:textId="77777777">
        <w:trPr>
          <w:trHeight w:val="285"/>
        </w:trPr>
        <w:tc>
          <w:tcPr>
            <w:tcW w:w="954" w:type="dxa"/>
            <w:tcBorders>
              <w:top w:val="single" w:sz="8" w:space="0" w:color="auto"/>
              <w:left w:val="single" w:sz="8" w:space="0" w:color="auto"/>
              <w:bottom w:val="single" w:sz="8" w:space="0" w:color="auto"/>
              <w:right w:val="single" w:sz="8" w:space="0" w:color="auto"/>
            </w:tcBorders>
            <w:tcMar>
              <w:left w:w="108" w:type="dxa"/>
              <w:right w:w="108" w:type="dxa"/>
            </w:tcMar>
          </w:tcPr>
          <w:p w14:paraId="2327B01E" w14:textId="77777777" w:rsidR="001F6C26" w:rsidRPr="00671A33" w:rsidRDefault="001F6C26" w:rsidP="001F6C26">
            <w:pPr>
              <w:spacing w:after="160" w:line="259" w:lineRule="auto"/>
              <w:rPr>
                <w:rFonts w:ascii="Calibri" w:hAnsi="Calibri" w:cs="Calibri"/>
                <w:lang w:val="en-GB"/>
              </w:rPr>
            </w:pPr>
            <w:r w:rsidRPr="00671A33">
              <w:rPr>
                <w:rFonts w:ascii="Calibri" w:hAnsi="Calibri" w:cs="Calibri"/>
                <w:lang w:val="en-GB"/>
              </w:rPr>
              <w:t>7</w:t>
            </w:r>
          </w:p>
        </w:tc>
        <w:tc>
          <w:tcPr>
            <w:tcW w:w="4328" w:type="dxa"/>
            <w:tcBorders>
              <w:top w:val="single" w:sz="8" w:space="0" w:color="auto"/>
              <w:left w:val="single" w:sz="8" w:space="0" w:color="auto"/>
              <w:bottom w:val="single" w:sz="8" w:space="0" w:color="auto"/>
              <w:right w:val="single" w:sz="8" w:space="0" w:color="auto"/>
            </w:tcBorders>
            <w:tcMar>
              <w:left w:w="108" w:type="dxa"/>
              <w:right w:w="108" w:type="dxa"/>
            </w:tcMar>
          </w:tcPr>
          <w:p w14:paraId="449C2D8A" w14:textId="77777777" w:rsidR="001F6C26" w:rsidRPr="00671A33" w:rsidRDefault="001F6C26" w:rsidP="001F6C26">
            <w:pPr>
              <w:spacing w:after="160" w:line="259" w:lineRule="auto"/>
              <w:rPr>
                <w:rFonts w:ascii="Calibri" w:hAnsi="Calibri" w:cs="Calibri"/>
              </w:rPr>
            </w:pPr>
            <w:r w:rsidRPr="00671A33">
              <w:rPr>
                <w:rFonts w:ascii="Calibri" w:hAnsi="Calibri" w:cs="Calibri"/>
              </w:rPr>
              <w:t xml:space="preserve">Cost of obtaining clearances or permits </w:t>
            </w:r>
          </w:p>
        </w:tc>
        <w:tc>
          <w:tcPr>
            <w:tcW w:w="2756" w:type="dxa"/>
            <w:tcBorders>
              <w:top w:val="single" w:sz="8" w:space="0" w:color="auto"/>
              <w:left w:val="single" w:sz="8" w:space="0" w:color="auto"/>
              <w:bottom w:val="single" w:sz="8" w:space="0" w:color="auto"/>
              <w:right w:val="single" w:sz="8" w:space="0" w:color="auto"/>
            </w:tcBorders>
            <w:tcMar>
              <w:left w:w="108" w:type="dxa"/>
              <w:right w:w="108" w:type="dxa"/>
            </w:tcMar>
          </w:tcPr>
          <w:p w14:paraId="368BDB47" w14:textId="3490BDF2" w:rsidR="001F6C26" w:rsidRPr="00671A33" w:rsidRDefault="00353C9D" w:rsidP="001F6C26">
            <w:pPr>
              <w:spacing w:after="160" w:line="259" w:lineRule="auto"/>
              <w:rPr>
                <w:rFonts w:ascii="Calibri" w:hAnsi="Calibri" w:cs="Calibri"/>
                <w:lang w:val="en-GB"/>
              </w:rPr>
            </w:pPr>
            <w:r w:rsidRPr="00671A33">
              <w:rPr>
                <w:rFonts w:ascii="Calibri" w:hAnsi="Calibri" w:cs="Calibri"/>
                <w:lang w:val="en-GB"/>
              </w:rPr>
              <w:t>5,</w:t>
            </w:r>
            <w:r w:rsidR="00EF4503" w:rsidRPr="00671A33">
              <w:rPr>
                <w:rFonts w:ascii="Calibri" w:hAnsi="Calibri" w:cs="Calibri"/>
                <w:lang w:val="en-GB"/>
              </w:rPr>
              <w:t>000</w:t>
            </w:r>
          </w:p>
        </w:tc>
      </w:tr>
      <w:tr w:rsidR="001F6C26" w:rsidRPr="00D719AB" w14:paraId="15C9F289" w14:textId="77777777">
        <w:trPr>
          <w:trHeight w:val="60"/>
        </w:trPr>
        <w:tc>
          <w:tcPr>
            <w:tcW w:w="954" w:type="dxa"/>
            <w:tcBorders>
              <w:top w:val="single" w:sz="8" w:space="0" w:color="auto"/>
              <w:left w:val="single" w:sz="8" w:space="0" w:color="auto"/>
              <w:bottom w:val="single" w:sz="8" w:space="0" w:color="auto"/>
              <w:right w:val="single" w:sz="8" w:space="0" w:color="auto"/>
            </w:tcBorders>
            <w:tcMar>
              <w:left w:w="108" w:type="dxa"/>
              <w:right w:w="108" w:type="dxa"/>
            </w:tcMar>
          </w:tcPr>
          <w:p w14:paraId="697A44F9" w14:textId="2FD3AC9B" w:rsidR="001F6C26" w:rsidRPr="00671A33" w:rsidRDefault="00353C9D" w:rsidP="001F6C26">
            <w:pPr>
              <w:spacing w:after="160" w:line="259" w:lineRule="auto"/>
              <w:rPr>
                <w:rFonts w:ascii="Calibri" w:hAnsi="Calibri" w:cs="Calibri"/>
                <w:lang w:val="en-GB"/>
              </w:rPr>
            </w:pPr>
            <w:r w:rsidRPr="00671A33">
              <w:rPr>
                <w:rFonts w:ascii="Calibri" w:hAnsi="Calibri" w:cs="Calibri"/>
                <w:lang w:val="en-GB"/>
              </w:rPr>
              <w:t>8</w:t>
            </w:r>
          </w:p>
        </w:tc>
        <w:tc>
          <w:tcPr>
            <w:tcW w:w="4328" w:type="dxa"/>
            <w:tcBorders>
              <w:top w:val="single" w:sz="8" w:space="0" w:color="auto"/>
              <w:left w:val="single" w:sz="8" w:space="0" w:color="auto"/>
              <w:bottom w:val="single" w:sz="8" w:space="0" w:color="auto"/>
              <w:right w:val="single" w:sz="8" w:space="0" w:color="auto"/>
            </w:tcBorders>
            <w:tcMar>
              <w:left w:w="108" w:type="dxa"/>
              <w:right w:w="108" w:type="dxa"/>
            </w:tcMar>
          </w:tcPr>
          <w:p w14:paraId="12B4E26C" w14:textId="77777777" w:rsidR="001F6C26" w:rsidRPr="00671A33" w:rsidRDefault="001F6C26" w:rsidP="001F6C26">
            <w:pPr>
              <w:spacing w:after="160" w:line="259" w:lineRule="auto"/>
              <w:rPr>
                <w:rFonts w:ascii="Calibri" w:hAnsi="Calibri" w:cs="Calibri"/>
              </w:rPr>
            </w:pPr>
            <w:r w:rsidRPr="00671A33">
              <w:rPr>
                <w:rFonts w:ascii="Calibri" w:hAnsi="Calibri" w:cs="Calibri"/>
              </w:rPr>
              <w:t>Operating cost of the GRM</w:t>
            </w:r>
          </w:p>
        </w:tc>
        <w:tc>
          <w:tcPr>
            <w:tcW w:w="2756" w:type="dxa"/>
            <w:tcBorders>
              <w:top w:val="single" w:sz="8" w:space="0" w:color="auto"/>
              <w:left w:val="single" w:sz="8" w:space="0" w:color="auto"/>
              <w:bottom w:val="single" w:sz="8" w:space="0" w:color="auto"/>
              <w:right w:val="single" w:sz="8" w:space="0" w:color="auto"/>
            </w:tcBorders>
            <w:tcMar>
              <w:left w:w="108" w:type="dxa"/>
              <w:right w:w="108" w:type="dxa"/>
            </w:tcMar>
          </w:tcPr>
          <w:p w14:paraId="405EF42B" w14:textId="12E81BCD" w:rsidR="001F6C26" w:rsidRPr="00671A33" w:rsidRDefault="001F6C26" w:rsidP="001F6C26">
            <w:pPr>
              <w:spacing w:after="160" w:line="259" w:lineRule="auto"/>
              <w:rPr>
                <w:rFonts w:ascii="Calibri" w:hAnsi="Calibri" w:cs="Calibri"/>
                <w:lang w:val="en-GB"/>
              </w:rPr>
            </w:pPr>
            <w:r w:rsidRPr="00671A33">
              <w:rPr>
                <w:rFonts w:ascii="Calibri" w:hAnsi="Calibri" w:cs="Calibri"/>
                <w:lang w:val="en-GB"/>
              </w:rPr>
              <w:t xml:space="preserve"> </w:t>
            </w:r>
            <w:r w:rsidR="00EF4503" w:rsidRPr="00671A33">
              <w:rPr>
                <w:rFonts w:ascii="Calibri" w:hAnsi="Calibri" w:cs="Calibri"/>
                <w:lang w:val="en-GB"/>
              </w:rPr>
              <w:t>as defined in the SEP</w:t>
            </w:r>
          </w:p>
        </w:tc>
      </w:tr>
      <w:tr w:rsidR="001F6C26" w:rsidRPr="00D719AB" w14:paraId="731185E7" w14:textId="77777777">
        <w:trPr>
          <w:trHeight w:val="60"/>
        </w:trPr>
        <w:tc>
          <w:tcPr>
            <w:tcW w:w="954" w:type="dxa"/>
            <w:tcBorders>
              <w:top w:val="single" w:sz="8" w:space="0" w:color="auto"/>
              <w:left w:val="single" w:sz="8" w:space="0" w:color="auto"/>
              <w:bottom w:val="single" w:sz="8" w:space="0" w:color="auto"/>
              <w:right w:val="single" w:sz="8" w:space="0" w:color="auto"/>
            </w:tcBorders>
            <w:tcMar>
              <w:left w:w="108" w:type="dxa"/>
              <w:right w:w="108" w:type="dxa"/>
            </w:tcMar>
          </w:tcPr>
          <w:p w14:paraId="7F6A2E3C" w14:textId="669178EB" w:rsidR="001F6C26" w:rsidRPr="00671A33" w:rsidRDefault="00353C9D" w:rsidP="001F6C26">
            <w:pPr>
              <w:spacing w:after="160" w:line="259" w:lineRule="auto"/>
              <w:rPr>
                <w:rFonts w:ascii="Calibri" w:hAnsi="Calibri" w:cs="Calibri"/>
                <w:lang w:val="en-GB"/>
              </w:rPr>
            </w:pPr>
            <w:r w:rsidRPr="00671A33">
              <w:rPr>
                <w:rFonts w:ascii="Calibri" w:hAnsi="Calibri" w:cs="Calibri"/>
                <w:lang w:val="en-GB"/>
              </w:rPr>
              <w:t>9</w:t>
            </w:r>
          </w:p>
        </w:tc>
        <w:tc>
          <w:tcPr>
            <w:tcW w:w="4328" w:type="dxa"/>
            <w:tcBorders>
              <w:top w:val="single" w:sz="8" w:space="0" w:color="auto"/>
              <w:left w:val="single" w:sz="8" w:space="0" w:color="auto"/>
              <w:bottom w:val="single" w:sz="8" w:space="0" w:color="auto"/>
              <w:right w:val="single" w:sz="8" w:space="0" w:color="auto"/>
            </w:tcBorders>
            <w:tcMar>
              <w:left w:w="108" w:type="dxa"/>
              <w:right w:w="108" w:type="dxa"/>
            </w:tcMar>
          </w:tcPr>
          <w:p w14:paraId="277CA40B" w14:textId="77777777" w:rsidR="001F6C26" w:rsidRPr="00671A33" w:rsidRDefault="001F6C26" w:rsidP="001F6C26">
            <w:pPr>
              <w:spacing w:after="160" w:line="259" w:lineRule="auto"/>
              <w:rPr>
                <w:rFonts w:ascii="Calibri" w:hAnsi="Calibri" w:cs="Calibri"/>
              </w:rPr>
            </w:pPr>
            <w:r w:rsidRPr="00671A33">
              <w:rPr>
                <w:rFonts w:ascii="Calibri" w:hAnsi="Calibri" w:cs="Calibri"/>
              </w:rPr>
              <w:t>Consultation of stakeholders</w:t>
            </w:r>
          </w:p>
        </w:tc>
        <w:tc>
          <w:tcPr>
            <w:tcW w:w="2756" w:type="dxa"/>
            <w:tcBorders>
              <w:top w:val="single" w:sz="8" w:space="0" w:color="auto"/>
              <w:left w:val="single" w:sz="8" w:space="0" w:color="auto"/>
              <w:bottom w:val="single" w:sz="8" w:space="0" w:color="auto"/>
              <w:right w:val="single" w:sz="8" w:space="0" w:color="auto"/>
            </w:tcBorders>
            <w:tcMar>
              <w:left w:w="108" w:type="dxa"/>
              <w:right w:w="108" w:type="dxa"/>
            </w:tcMar>
          </w:tcPr>
          <w:p w14:paraId="73ADF15E" w14:textId="77777777" w:rsidR="001F6C26" w:rsidRPr="00671A33" w:rsidRDefault="001F6C26" w:rsidP="001F6C26">
            <w:pPr>
              <w:spacing w:after="160" w:line="259" w:lineRule="auto"/>
              <w:rPr>
                <w:rFonts w:ascii="Calibri" w:hAnsi="Calibri" w:cs="Calibri"/>
                <w:lang w:val="en-GB"/>
              </w:rPr>
            </w:pPr>
            <w:r w:rsidRPr="00671A33">
              <w:rPr>
                <w:rFonts w:ascii="Calibri" w:hAnsi="Calibri" w:cs="Calibri"/>
                <w:lang w:val="en-GB"/>
              </w:rPr>
              <w:t xml:space="preserve"> </w:t>
            </w:r>
          </w:p>
        </w:tc>
      </w:tr>
      <w:tr w:rsidR="001F6C26" w:rsidRPr="00D719AB" w14:paraId="28AEBC14" w14:textId="77777777">
        <w:trPr>
          <w:trHeight w:val="105"/>
        </w:trPr>
        <w:tc>
          <w:tcPr>
            <w:tcW w:w="954" w:type="dxa"/>
            <w:tcBorders>
              <w:top w:val="single" w:sz="8" w:space="0" w:color="auto"/>
              <w:left w:val="single" w:sz="8" w:space="0" w:color="auto"/>
              <w:bottom w:val="single" w:sz="8" w:space="0" w:color="auto"/>
              <w:right w:val="single" w:sz="8" w:space="0" w:color="auto"/>
            </w:tcBorders>
            <w:tcMar>
              <w:left w:w="108" w:type="dxa"/>
              <w:right w:w="108" w:type="dxa"/>
            </w:tcMar>
          </w:tcPr>
          <w:p w14:paraId="28D5AC59" w14:textId="77777777" w:rsidR="001F6C26" w:rsidRPr="00671A33" w:rsidRDefault="001F6C26" w:rsidP="001F6C26">
            <w:pPr>
              <w:spacing w:after="160" w:line="259" w:lineRule="auto"/>
              <w:rPr>
                <w:rFonts w:ascii="Calibri" w:hAnsi="Calibri" w:cs="Calibri"/>
                <w:lang w:val="en-GB"/>
              </w:rPr>
            </w:pPr>
            <w:r w:rsidRPr="00671A33">
              <w:rPr>
                <w:rFonts w:ascii="Calibri" w:hAnsi="Calibri" w:cs="Calibri"/>
                <w:lang w:val="en-GB"/>
              </w:rPr>
              <w:t xml:space="preserve"> </w:t>
            </w:r>
          </w:p>
        </w:tc>
        <w:tc>
          <w:tcPr>
            <w:tcW w:w="4328" w:type="dxa"/>
            <w:tcBorders>
              <w:top w:val="single" w:sz="8" w:space="0" w:color="auto"/>
              <w:left w:val="single" w:sz="8" w:space="0" w:color="auto"/>
              <w:bottom w:val="single" w:sz="8" w:space="0" w:color="auto"/>
              <w:right w:val="single" w:sz="8" w:space="0" w:color="auto"/>
            </w:tcBorders>
            <w:tcMar>
              <w:left w:w="108" w:type="dxa"/>
              <w:right w:w="108" w:type="dxa"/>
            </w:tcMar>
          </w:tcPr>
          <w:p w14:paraId="2841ABB9" w14:textId="77777777" w:rsidR="001F6C26" w:rsidRPr="00671A33" w:rsidRDefault="001F6C26" w:rsidP="001F6C26">
            <w:pPr>
              <w:spacing w:after="160" w:line="259" w:lineRule="auto"/>
              <w:rPr>
                <w:rFonts w:ascii="Calibri" w:hAnsi="Calibri" w:cs="Calibri"/>
                <w:lang w:val="en-GB"/>
              </w:rPr>
            </w:pPr>
            <w:r w:rsidRPr="00671A33">
              <w:rPr>
                <w:rFonts w:ascii="Calibri" w:hAnsi="Calibri" w:cs="Calibri"/>
                <w:lang w:val="en-GB"/>
              </w:rPr>
              <w:t>Contingency (5%)</w:t>
            </w:r>
          </w:p>
        </w:tc>
        <w:tc>
          <w:tcPr>
            <w:tcW w:w="2756" w:type="dxa"/>
            <w:tcBorders>
              <w:top w:val="single" w:sz="8" w:space="0" w:color="auto"/>
              <w:left w:val="single" w:sz="8" w:space="0" w:color="auto"/>
              <w:bottom w:val="single" w:sz="8" w:space="0" w:color="auto"/>
              <w:right w:val="single" w:sz="8" w:space="0" w:color="auto"/>
            </w:tcBorders>
            <w:tcMar>
              <w:left w:w="108" w:type="dxa"/>
              <w:right w:w="108" w:type="dxa"/>
            </w:tcMar>
          </w:tcPr>
          <w:p w14:paraId="7A65A66E" w14:textId="77777777" w:rsidR="001F6C26" w:rsidRPr="00671A33" w:rsidRDefault="001F6C26" w:rsidP="001F6C26">
            <w:pPr>
              <w:spacing w:after="160" w:line="259" w:lineRule="auto"/>
              <w:rPr>
                <w:rFonts w:ascii="Calibri" w:hAnsi="Calibri" w:cs="Calibri"/>
                <w:lang w:val="en-GB"/>
              </w:rPr>
            </w:pPr>
            <w:r w:rsidRPr="00671A33">
              <w:rPr>
                <w:rFonts w:ascii="Calibri" w:hAnsi="Calibri" w:cs="Calibri"/>
                <w:lang w:val="en-GB"/>
              </w:rPr>
              <w:t>63,000</w:t>
            </w:r>
          </w:p>
        </w:tc>
      </w:tr>
      <w:tr w:rsidR="001F6C26" w:rsidRPr="00D719AB" w14:paraId="19CC67E5" w14:textId="77777777">
        <w:trPr>
          <w:trHeight w:val="105"/>
        </w:trPr>
        <w:tc>
          <w:tcPr>
            <w:tcW w:w="954" w:type="dxa"/>
            <w:tcBorders>
              <w:top w:val="single" w:sz="8" w:space="0" w:color="auto"/>
              <w:left w:val="single" w:sz="8" w:space="0" w:color="auto"/>
              <w:bottom w:val="single" w:sz="8" w:space="0" w:color="auto"/>
              <w:right w:val="single" w:sz="8" w:space="0" w:color="auto"/>
            </w:tcBorders>
            <w:tcMar>
              <w:left w:w="108" w:type="dxa"/>
              <w:right w:w="108" w:type="dxa"/>
            </w:tcMar>
          </w:tcPr>
          <w:p w14:paraId="52721751" w14:textId="77777777" w:rsidR="001F6C26" w:rsidRPr="00671A33" w:rsidRDefault="001F6C26" w:rsidP="001F6C26">
            <w:pPr>
              <w:spacing w:after="160" w:line="259" w:lineRule="auto"/>
              <w:rPr>
                <w:rFonts w:ascii="Calibri" w:hAnsi="Calibri" w:cs="Calibri"/>
                <w:lang w:val="en-GB"/>
              </w:rPr>
            </w:pPr>
            <w:r w:rsidRPr="00671A33">
              <w:rPr>
                <w:rFonts w:ascii="Calibri" w:hAnsi="Calibri" w:cs="Calibri"/>
                <w:lang w:val="en-GB"/>
              </w:rPr>
              <w:t xml:space="preserve"> </w:t>
            </w:r>
          </w:p>
        </w:tc>
        <w:tc>
          <w:tcPr>
            <w:tcW w:w="4328" w:type="dxa"/>
            <w:tcBorders>
              <w:top w:val="single" w:sz="8" w:space="0" w:color="auto"/>
              <w:left w:val="single" w:sz="8" w:space="0" w:color="auto"/>
              <w:bottom w:val="single" w:sz="8" w:space="0" w:color="auto"/>
              <w:right w:val="single" w:sz="8" w:space="0" w:color="auto"/>
            </w:tcBorders>
            <w:tcMar>
              <w:left w:w="108" w:type="dxa"/>
              <w:right w:w="108" w:type="dxa"/>
            </w:tcMar>
          </w:tcPr>
          <w:p w14:paraId="7DF56646" w14:textId="77777777" w:rsidR="001F6C26" w:rsidRPr="00671A33" w:rsidRDefault="001F6C26" w:rsidP="001F6C26">
            <w:pPr>
              <w:spacing w:after="160" w:line="259" w:lineRule="auto"/>
              <w:rPr>
                <w:rFonts w:ascii="Calibri" w:hAnsi="Calibri" w:cs="Calibri"/>
                <w:b/>
                <w:bCs/>
                <w:lang w:val="en-GB"/>
              </w:rPr>
            </w:pPr>
            <w:r w:rsidRPr="00671A33">
              <w:rPr>
                <w:rFonts w:ascii="Calibri" w:hAnsi="Calibri" w:cs="Calibri"/>
                <w:b/>
                <w:bCs/>
                <w:lang w:val="en-GB"/>
              </w:rPr>
              <w:t>TOTAL</w:t>
            </w:r>
          </w:p>
        </w:tc>
        <w:tc>
          <w:tcPr>
            <w:tcW w:w="2756" w:type="dxa"/>
            <w:tcBorders>
              <w:top w:val="single" w:sz="8" w:space="0" w:color="auto"/>
              <w:left w:val="single" w:sz="8" w:space="0" w:color="auto"/>
              <w:bottom w:val="single" w:sz="8" w:space="0" w:color="auto"/>
              <w:right w:val="single" w:sz="8" w:space="0" w:color="auto"/>
            </w:tcBorders>
            <w:tcMar>
              <w:left w:w="108" w:type="dxa"/>
              <w:right w:w="108" w:type="dxa"/>
            </w:tcMar>
          </w:tcPr>
          <w:p w14:paraId="4A618231" w14:textId="75D8BB91" w:rsidR="001F6C26" w:rsidRPr="00671A33" w:rsidRDefault="00F64C47" w:rsidP="001F6C26">
            <w:pPr>
              <w:spacing w:after="160" w:line="259" w:lineRule="auto"/>
              <w:rPr>
                <w:rFonts w:ascii="Calibri" w:hAnsi="Calibri" w:cs="Calibri"/>
                <w:b/>
                <w:bCs/>
                <w:lang w:val="en-GB"/>
              </w:rPr>
            </w:pPr>
            <w:r w:rsidRPr="00671A33">
              <w:rPr>
                <w:rFonts w:ascii="Calibri" w:hAnsi="Calibri" w:cs="Calibri"/>
                <w:b/>
                <w:bCs/>
                <w:lang w:val="en-GB"/>
              </w:rPr>
              <w:t>468.000</w:t>
            </w:r>
          </w:p>
        </w:tc>
      </w:tr>
    </w:tbl>
    <w:p w14:paraId="51BA8AB7" w14:textId="77777777" w:rsidR="00BF3E0E" w:rsidRPr="00D719AB" w:rsidRDefault="00654626" w:rsidP="00654626">
      <w:pPr>
        <w:pStyle w:val="Heading1"/>
        <w:rPr>
          <w:rFonts w:ascii="Calibri" w:hAnsi="Calibri" w:cs="Calibri"/>
          <w:sz w:val="32"/>
          <w:szCs w:val="32"/>
        </w:rPr>
      </w:pPr>
      <w:bookmarkStart w:id="127" w:name="_Toc112314499"/>
      <w:bookmarkStart w:id="128" w:name="_Toc215836487"/>
      <w:r w:rsidRPr="00D719AB">
        <w:rPr>
          <w:rFonts w:ascii="Calibri" w:hAnsi="Calibri" w:cs="Calibri"/>
          <w:sz w:val="32"/>
          <w:szCs w:val="32"/>
        </w:rPr>
        <w:t>9.</w:t>
      </w:r>
      <w:r w:rsidR="005943C6" w:rsidRPr="00D719AB">
        <w:rPr>
          <w:rFonts w:ascii="Calibri" w:hAnsi="Calibri" w:cs="Calibri"/>
          <w:sz w:val="32"/>
          <w:szCs w:val="32"/>
        </w:rPr>
        <w:t>S</w:t>
      </w:r>
      <w:r w:rsidR="00965266" w:rsidRPr="00D719AB">
        <w:rPr>
          <w:rFonts w:ascii="Calibri" w:hAnsi="Calibri" w:cs="Calibri"/>
          <w:sz w:val="32"/>
          <w:szCs w:val="32"/>
        </w:rPr>
        <w:t>takeholder Engagement, Disclosure, and Consultations</w:t>
      </w:r>
      <w:bookmarkEnd w:id="127"/>
      <w:bookmarkEnd w:id="128"/>
    </w:p>
    <w:p w14:paraId="7C68761A" w14:textId="77777777" w:rsidR="00651753" w:rsidRPr="00D719AB" w:rsidRDefault="00651753" w:rsidP="00E64AC4">
      <w:pPr>
        <w:jc w:val="both"/>
        <w:rPr>
          <w:rFonts w:ascii="Calibri" w:hAnsi="Calibri" w:cs="Calibri"/>
        </w:rPr>
      </w:pPr>
      <w:r w:rsidRPr="00D719AB">
        <w:rPr>
          <w:rFonts w:ascii="Calibri" w:hAnsi="Calibri" w:cs="Calibri"/>
        </w:rPr>
        <w:t xml:space="preserve">A separate Stakeholder Engagement Plan (SEP) has been prepared for the Project, based on the World Bank’s Environmental and Social Standard 10 (ESS 10) on Stakeholder Engagement. The SEP can be found on the Project I website and WB external website. </w:t>
      </w:r>
    </w:p>
    <w:p w14:paraId="4E87CBAA" w14:textId="77777777" w:rsidR="00651753" w:rsidRPr="00D719AB" w:rsidRDefault="00651753" w:rsidP="00E64AC4">
      <w:pPr>
        <w:jc w:val="both"/>
        <w:rPr>
          <w:rFonts w:ascii="Calibri" w:hAnsi="Calibri" w:cs="Calibri"/>
        </w:rPr>
      </w:pPr>
      <w:r w:rsidRPr="00D719AB">
        <w:rPr>
          <w:rFonts w:ascii="Calibri" w:hAnsi="Calibri" w:cs="Calibri"/>
        </w:rPr>
        <w:t>The timing and methods of engagement with stakeholders throughout the life cycle of projects will be described in SEP. Public consultation activities (including public consultation meetings) will be carried out as defined in SEP to be prepared. Records of meetings and consultations with stakeholders will be included in the draft and final ESA instruments.</w:t>
      </w:r>
    </w:p>
    <w:p w14:paraId="4A9D1B4A" w14:textId="77777777" w:rsidR="00651753" w:rsidRPr="00D719AB" w:rsidRDefault="00651753" w:rsidP="00E64AC4">
      <w:pPr>
        <w:jc w:val="both"/>
        <w:rPr>
          <w:rFonts w:ascii="Calibri" w:hAnsi="Calibri" w:cs="Calibri"/>
        </w:rPr>
      </w:pPr>
      <w:r w:rsidRPr="00D719AB">
        <w:rPr>
          <w:rFonts w:ascii="Calibri" w:hAnsi="Calibri" w:cs="Calibri"/>
        </w:rPr>
        <w:t xml:space="preserve">This ESMF, with annexes on the RF and LMP as well as the SEP and the Environmental and Social Commitment Plan (ESCP) that have been prepared for this project, have been disclosed in draft form stakeholder consultations on the stated websites. </w:t>
      </w:r>
    </w:p>
    <w:p w14:paraId="082CBA41" w14:textId="77777777" w:rsidR="00651753" w:rsidRPr="00D719AB" w:rsidRDefault="00651753" w:rsidP="00E64AC4">
      <w:pPr>
        <w:jc w:val="both"/>
        <w:rPr>
          <w:rFonts w:ascii="Calibri" w:hAnsi="Calibri" w:cs="Calibri"/>
          <w:b/>
          <w:bCs/>
        </w:rPr>
      </w:pPr>
      <w:r w:rsidRPr="00D719AB">
        <w:rPr>
          <w:rFonts w:ascii="Calibri" w:hAnsi="Calibri" w:cs="Calibri"/>
          <w:b/>
          <w:bCs/>
        </w:rPr>
        <w:t xml:space="preserve">Stakeholder Consultation Undertaken During Project Preparation and E&amp;S Instruments </w:t>
      </w:r>
    </w:p>
    <w:p w14:paraId="36F21752" w14:textId="77777777" w:rsidR="00651753" w:rsidRPr="00D719AB" w:rsidRDefault="00651753" w:rsidP="00E64AC4">
      <w:pPr>
        <w:jc w:val="both"/>
        <w:rPr>
          <w:rFonts w:ascii="Calibri" w:hAnsi="Calibri" w:cs="Calibri"/>
        </w:rPr>
      </w:pPr>
      <w:r w:rsidRPr="00D719AB">
        <w:rPr>
          <w:rFonts w:ascii="Calibri" w:hAnsi="Calibri" w:cs="Calibri"/>
        </w:rPr>
        <w:t>Stakeholder consultations were undertaken under the FSPP. The subsections below capture summarized findings from this stakeholder engagement activity.</w:t>
      </w:r>
    </w:p>
    <w:p w14:paraId="0075781D" w14:textId="77777777" w:rsidR="00651753" w:rsidRPr="00D719AB" w:rsidRDefault="00651753" w:rsidP="00E64AC4">
      <w:pPr>
        <w:jc w:val="both"/>
        <w:rPr>
          <w:rFonts w:ascii="Calibri" w:hAnsi="Calibri" w:cs="Calibri"/>
          <w:b/>
          <w:bCs/>
        </w:rPr>
      </w:pPr>
      <w:r w:rsidRPr="00D719AB">
        <w:rPr>
          <w:rFonts w:ascii="Calibri" w:hAnsi="Calibri" w:cs="Calibri"/>
          <w:b/>
          <w:bCs/>
        </w:rPr>
        <w:t>Stakeholder Consultation: Project Preparation phase</w:t>
      </w:r>
    </w:p>
    <w:p w14:paraId="358DA36A" w14:textId="77777777" w:rsidR="00651753" w:rsidRPr="00D719AB" w:rsidRDefault="00651753" w:rsidP="00E64AC4">
      <w:pPr>
        <w:jc w:val="both"/>
        <w:rPr>
          <w:rFonts w:ascii="Calibri" w:hAnsi="Calibri" w:cs="Calibri"/>
        </w:rPr>
      </w:pPr>
      <w:r w:rsidRPr="00D719AB">
        <w:rPr>
          <w:rFonts w:ascii="Calibri" w:hAnsi="Calibri" w:cs="Calibri"/>
        </w:rPr>
        <w:lastRenderedPageBreak/>
        <w:t>Stakeholder engagement workshop was held ## the PIU Ministry of Agriculture, PIU and the World Bank, gathering ## participants representing all relevant institutions. It had the following objectives: (i) Consult key people, the PIU as well as other key partners and stakeholders to inform about the preparation of the proposed program; (ii) Discuss the preliminary content of the FS</w:t>
      </w:r>
      <w:r w:rsidR="00091DF4" w:rsidRPr="00D719AB">
        <w:rPr>
          <w:rFonts w:ascii="Calibri" w:hAnsi="Calibri" w:cs="Calibri"/>
        </w:rPr>
        <w:t>P</w:t>
      </w:r>
      <w:r w:rsidRPr="00D719AB">
        <w:rPr>
          <w:rFonts w:ascii="Calibri" w:hAnsi="Calibri" w:cs="Calibri"/>
        </w:rPr>
        <w:t>P, solicit stakeholder inputs and fill requisite gaps; (iii) Present the program preparation timeline.</w:t>
      </w:r>
    </w:p>
    <w:p w14:paraId="15C2D9CD" w14:textId="77777777" w:rsidR="00651753" w:rsidRPr="00D719AB" w:rsidRDefault="00651753" w:rsidP="00E64AC4">
      <w:pPr>
        <w:jc w:val="both"/>
        <w:rPr>
          <w:rFonts w:ascii="Calibri" w:hAnsi="Calibri" w:cs="Calibri"/>
          <w:b/>
          <w:bCs/>
        </w:rPr>
      </w:pPr>
      <w:r w:rsidRPr="00D719AB">
        <w:rPr>
          <w:rFonts w:ascii="Calibri" w:hAnsi="Calibri" w:cs="Calibri"/>
          <w:b/>
          <w:bCs/>
        </w:rPr>
        <w:t>Appraisal Meeting</w:t>
      </w:r>
    </w:p>
    <w:p w14:paraId="6F2A4691" w14:textId="77777777" w:rsidR="00651753" w:rsidRPr="00D719AB" w:rsidRDefault="00651753" w:rsidP="00E64AC4">
      <w:pPr>
        <w:jc w:val="both"/>
        <w:rPr>
          <w:rFonts w:ascii="Calibri" w:hAnsi="Calibri" w:cs="Calibri"/>
        </w:rPr>
      </w:pPr>
      <w:r w:rsidRPr="00D719AB">
        <w:rPr>
          <w:rFonts w:ascii="Calibri" w:hAnsi="Calibri" w:cs="Calibri"/>
        </w:rPr>
        <w:t>As part of the Project preparation, the Task Team has conducted a pre-appraisal meeting for FS</w:t>
      </w:r>
      <w:r w:rsidR="00414A9F" w:rsidRPr="00D719AB">
        <w:rPr>
          <w:rFonts w:ascii="Calibri" w:hAnsi="Calibri" w:cs="Calibri"/>
        </w:rPr>
        <w:t>P</w:t>
      </w:r>
      <w:r w:rsidRPr="00D719AB">
        <w:rPr>
          <w:rFonts w:ascii="Calibri" w:hAnsi="Calibri" w:cs="Calibri"/>
        </w:rPr>
        <w:t>P. The meeting involved the FS</w:t>
      </w:r>
      <w:r w:rsidR="00414A9F" w:rsidRPr="00D719AB">
        <w:rPr>
          <w:rFonts w:ascii="Calibri" w:hAnsi="Calibri" w:cs="Calibri"/>
        </w:rPr>
        <w:t>P</w:t>
      </w:r>
      <w:r w:rsidRPr="00D719AB">
        <w:rPr>
          <w:rFonts w:ascii="Calibri" w:hAnsi="Calibri" w:cs="Calibri"/>
        </w:rPr>
        <w:t>P PIU and officials of the Ministry of Agriculture,</w:t>
      </w:r>
      <w:r w:rsidR="00D45E86" w:rsidRPr="00D719AB">
        <w:rPr>
          <w:rFonts w:ascii="Calibri" w:hAnsi="Calibri" w:cs="Calibri"/>
        </w:rPr>
        <w:t xml:space="preserve"> F</w:t>
      </w:r>
      <w:r w:rsidRPr="00D719AB">
        <w:rPr>
          <w:rFonts w:ascii="Calibri" w:hAnsi="Calibri" w:cs="Calibri"/>
        </w:rPr>
        <w:t xml:space="preserve">orestry and </w:t>
      </w:r>
      <w:r w:rsidR="00D45E86" w:rsidRPr="00D719AB">
        <w:rPr>
          <w:rFonts w:ascii="Calibri" w:hAnsi="Calibri" w:cs="Calibri"/>
        </w:rPr>
        <w:t>W</w:t>
      </w:r>
      <w:r w:rsidRPr="00D719AB">
        <w:rPr>
          <w:rFonts w:ascii="Calibri" w:hAnsi="Calibri" w:cs="Calibri"/>
        </w:rPr>
        <w:t xml:space="preserve">ater </w:t>
      </w:r>
      <w:r w:rsidR="00D45E86" w:rsidRPr="00D719AB">
        <w:rPr>
          <w:rFonts w:ascii="Calibri" w:hAnsi="Calibri" w:cs="Calibri"/>
        </w:rPr>
        <w:t>Management.</w:t>
      </w:r>
      <w:r w:rsidRPr="00D719AB">
        <w:rPr>
          <w:rFonts w:ascii="Calibri" w:hAnsi="Calibri" w:cs="Calibri"/>
        </w:rPr>
        <w:t xml:space="preserve"> It had the following objectives: to ensure key aspects of the project design are covered including discussions on the Environmental and Social aspects of the project and to go over the key documents, including PAD, and ESCP, components and activities relevant to Montenegro</w:t>
      </w:r>
    </w:p>
    <w:p w14:paraId="43E21240" w14:textId="77777777" w:rsidR="00651753" w:rsidRPr="00D719AB" w:rsidRDefault="00651753" w:rsidP="00E64AC4">
      <w:pPr>
        <w:jc w:val="both"/>
        <w:rPr>
          <w:rFonts w:ascii="Calibri" w:hAnsi="Calibri" w:cs="Calibri"/>
          <w:b/>
          <w:bCs/>
        </w:rPr>
      </w:pPr>
      <w:r w:rsidRPr="00D719AB">
        <w:rPr>
          <w:rFonts w:ascii="Calibri" w:hAnsi="Calibri" w:cs="Calibri"/>
          <w:b/>
          <w:bCs/>
        </w:rPr>
        <w:t>Stakeholder Consultation during E&amp;S Instruments Preparation</w:t>
      </w:r>
    </w:p>
    <w:p w14:paraId="52E2F88A" w14:textId="77777777" w:rsidR="00651753" w:rsidRPr="00D719AB" w:rsidRDefault="00651753" w:rsidP="00E64AC4">
      <w:pPr>
        <w:jc w:val="both"/>
        <w:rPr>
          <w:rFonts w:ascii="Calibri" w:hAnsi="Calibri" w:cs="Calibri"/>
        </w:rPr>
      </w:pPr>
      <w:r w:rsidRPr="00D719AB">
        <w:rPr>
          <w:rFonts w:ascii="Calibri" w:hAnsi="Calibri" w:cs="Calibri"/>
        </w:rPr>
        <w:t xml:space="preserve">Stakeholder engagements during the E&amp;S instruments preparation were held between #, 2025, co-led by the Ministry of Agriculture forestry and Water management and the World Bank and includes the relevant government institutions associated with the project. The consultations had the following objectives: (i) consult key relevant institutions, the agriculture forestry and Water management and existing PIU of </w:t>
      </w:r>
      <w:r w:rsidR="00D45E86" w:rsidRPr="00D719AB">
        <w:rPr>
          <w:rFonts w:ascii="Calibri" w:hAnsi="Calibri" w:cs="Calibri"/>
        </w:rPr>
        <w:t>the Project</w:t>
      </w:r>
      <w:r w:rsidRPr="00D719AB">
        <w:rPr>
          <w:rFonts w:ascii="Calibri" w:hAnsi="Calibri" w:cs="Calibri"/>
        </w:rPr>
        <w:t xml:space="preserve"> as well as other stakeholders to inform about the preparation of the proposed project; (ii) discuss the preliminary content of the FS</w:t>
      </w:r>
      <w:r w:rsidR="00414A9F" w:rsidRPr="00D719AB">
        <w:rPr>
          <w:rFonts w:ascii="Calibri" w:hAnsi="Calibri" w:cs="Calibri"/>
        </w:rPr>
        <w:t>P</w:t>
      </w:r>
      <w:r w:rsidRPr="00D719AB">
        <w:rPr>
          <w:rFonts w:ascii="Calibri" w:hAnsi="Calibri" w:cs="Calibri"/>
        </w:rPr>
        <w:t>P, solicit stakeholder inputs and fill requisite gaps.</w:t>
      </w:r>
    </w:p>
    <w:p w14:paraId="6865B76C" w14:textId="77777777" w:rsidR="00651753" w:rsidRPr="00D719AB" w:rsidRDefault="00651753" w:rsidP="00E64AC4">
      <w:pPr>
        <w:jc w:val="both"/>
        <w:rPr>
          <w:rFonts w:ascii="Calibri" w:hAnsi="Calibri" w:cs="Calibri"/>
          <w:b/>
          <w:bCs/>
        </w:rPr>
      </w:pPr>
      <w:r w:rsidRPr="00D719AB">
        <w:rPr>
          <w:rFonts w:ascii="Calibri" w:hAnsi="Calibri" w:cs="Calibri"/>
          <w:b/>
          <w:bCs/>
        </w:rPr>
        <w:t>Disclosure</w:t>
      </w:r>
    </w:p>
    <w:p w14:paraId="213A9CA7" w14:textId="77777777" w:rsidR="00651753" w:rsidRPr="00D719AB" w:rsidRDefault="00651753" w:rsidP="00E64AC4">
      <w:pPr>
        <w:jc w:val="both"/>
        <w:rPr>
          <w:rFonts w:ascii="Calibri" w:hAnsi="Calibri" w:cs="Calibri"/>
        </w:rPr>
      </w:pPr>
      <w:r w:rsidRPr="00D719AB">
        <w:rPr>
          <w:rFonts w:ascii="Calibri" w:hAnsi="Calibri" w:cs="Calibri"/>
        </w:rPr>
        <w:t xml:space="preserve">The World Bank ESF / ESS require continuous engagements with stakeholders during the preparatory and implementation stages of all projects.  After incorporating stakeholders’ views in all environmental reports for projects, they are made available to project affected groups, local NGOs, and the public at large. Public disclosure of ESIA documents or environmental reports is also a requirement of EIA procedures. </w:t>
      </w:r>
    </w:p>
    <w:p w14:paraId="2CF06A7B" w14:textId="7C153C13" w:rsidR="00505A39" w:rsidRPr="00D719AB" w:rsidRDefault="00651753" w:rsidP="00C761F7">
      <w:pPr>
        <w:jc w:val="both"/>
        <w:rPr>
          <w:rFonts w:ascii="Calibri" w:hAnsi="Calibri" w:cs="Calibri"/>
        </w:rPr>
      </w:pPr>
      <w:r w:rsidRPr="00D719AB">
        <w:rPr>
          <w:rFonts w:ascii="Calibri" w:hAnsi="Calibri" w:cs="Calibri"/>
        </w:rPr>
        <w:t>The ESMF was prepared in conjunction with the PIU within the Ministry of Agriculture, forestry and water management, development partners, and other relevant stakeholders. Stakeholder consultations have been undertaken in the preparation of this project as well as the ESMF.  Upon approval of the draft final ESMF report by the proponent and World Bank, the report will be disclosed and made available to the public, including all stakeholder parties.  The FSP PIU and its agencies will disclose the ESMF on their website, and the link shared with the Bank. EPA Montenegro requires the ESIA/ESMP to be prepared for specific project activities to be EPA requires the ESIA/ESMP to be prepared for specific project activities to be disclosed national levels for transparency and accountability, to inform decision on the EIA license</w:t>
      </w:r>
      <w:r w:rsidR="00C761F7">
        <w:rPr>
          <w:rFonts w:ascii="Calibri" w:hAnsi="Calibri" w:cs="Calibri"/>
        </w:rPr>
        <w:t xml:space="preserve">. </w:t>
      </w:r>
    </w:p>
    <w:p w14:paraId="1E31B83E" w14:textId="77777777" w:rsidR="00505A39" w:rsidRPr="00D719AB" w:rsidRDefault="00505A39" w:rsidP="00505A39">
      <w:pPr>
        <w:rPr>
          <w:rFonts w:ascii="Calibri" w:hAnsi="Calibri" w:cs="Calibri"/>
          <w:lang w:val="en-GB"/>
        </w:rPr>
      </w:pPr>
    </w:p>
    <w:p w14:paraId="7475E7E7" w14:textId="77777777" w:rsidR="00505A39" w:rsidRPr="00D719AB" w:rsidRDefault="00505A39" w:rsidP="00505A39">
      <w:pPr>
        <w:rPr>
          <w:rFonts w:ascii="Calibri" w:hAnsi="Calibri" w:cs="Calibri"/>
          <w:lang w:val="en-GB"/>
        </w:rPr>
        <w:sectPr w:rsidR="00505A39" w:rsidRPr="00D719AB" w:rsidSect="00A81CC7">
          <w:footerReference w:type="even" r:id="rId31"/>
          <w:footerReference w:type="default" r:id="rId32"/>
          <w:footerReference w:type="first" r:id="rId33"/>
          <w:pgSz w:w="12240" w:h="15840"/>
          <w:pgMar w:top="1440" w:right="1440" w:bottom="1440" w:left="1440" w:header="720" w:footer="720" w:gutter="0"/>
          <w:cols w:space="720"/>
          <w:docGrid w:linePitch="360"/>
        </w:sectPr>
      </w:pPr>
    </w:p>
    <w:p w14:paraId="6A4E90C3" w14:textId="77777777" w:rsidR="00756126" w:rsidRPr="00671A33" w:rsidRDefault="00756126" w:rsidP="002D7327">
      <w:pPr>
        <w:pStyle w:val="Heading1"/>
        <w:rPr>
          <w:rFonts w:ascii="Calibri" w:hAnsi="Calibri" w:cs="Calibri"/>
          <w:b/>
          <w:bCs/>
          <w:sz w:val="22"/>
          <w:szCs w:val="22"/>
        </w:rPr>
      </w:pPr>
      <w:bookmarkStart w:id="129" w:name="_Toc215836488"/>
      <w:r w:rsidRPr="00671A33">
        <w:rPr>
          <w:rFonts w:ascii="Calibri" w:hAnsi="Calibri" w:cs="Calibri"/>
          <w:b/>
          <w:bCs/>
          <w:sz w:val="22"/>
          <w:szCs w:val="22"/>
        </w:rPr>
        <w:lastRenderedPageBreak/>
        <w:t>A</w:t>
      </w:r>
      <w:r w:rsidR="00395782" w:rsidRPr="00671A33">
        <w:rPr>
          <w:rFonts w:ascii="Calibri" w:hAnsi="Calibri" w:cs="Calibri"/>
          <w:b/>
          <w:bCs/>
          <w:sz w:val="22"/>
          <w:szCs w:val="22"/>
        </w:rPr>
        <w:t>PPENDICES</w:t>
      </w:r>
      <w:bookmarkEnd w:id="129"/>
      <w:r w:rsidR="00395782" w:rsidRPr="00671A33">
        <w:rPr>
          <w:rFonts w:ascii="Calibri" w:hAnsi="Calibri" w:cs="Calibri"/>
          <w:b/>
          <w:bCs/>
          <w:sz w:val="22"/>
          <w:szCs w:val="22"/>
        </w:rPr>
        <w:t xml:space="preserve"> </w:t>
      </w:r>
    </w:p>
    <w:p w14:paraId="63146ED1" w14:textId="77777777" w:rsidR="00974EF3" w:rsidRPr="00D719AB" w:rsidRDefault="00974EF3" w:rsidP="00974EF3">
      <w:pPr>
        <w:pStyle w:val="Heading2"/>
        <w:rPr>
          <w:rFonts w:ascii="Calibri" w:eastAsia="Aptos" w:hAnsi="Calibri" w:cs="Calibri"/>
          <w:sz w:val="22"/>
          <w:szCs w:val="22"/>
        </w:rPr>
      </w:pPr>
      <w:bookmarkStart w:id="130" w:name="_Toc215836489"/>
      <w:r w:rsidRPr="00D719AB">
        <w:rPr>
          <w:rFonts w:ascii="Calibri" w:hAnsi="Calibri" w:cs="Calibri"/>
          <w:b/>
          <w:bCs/>
          <w:sz w:val="22"/>
          <w:szCs w:val="22"/>
        </w:rPr>
        <w:t>Appendix 1: National ESIA Procedure</w:t>
      </w:r>
      <w:bookmarkEnd w:id="130"/>
    </w:p>
    <w:p w14:paraId="21EC29EF" w14:textId="77777777" w:rsidR="00974EF3" w:rsidRPr="00D719AB" w:rsidRDefault="00974EF3" w:rsidP="00974EF3">
      <w:pPr>
        <w:jc w:val="both"/>
        <w:rPr>
          <w:rFonts w:ascii="Calibri" w:hAnsi="Calibri" w:cs="Calibri"/>
        </w:rPr>
      </w:pPr>
      <w:r w:rsidRPr="00D719AB">
        <w:rPr>
          <w:rFonts w:ascii="Calibri" w:hAnsi="Calibri" w:cs="Calibri"/>
        </w:rPr>
        <w:t xml:space="preserve">Montenegro applies procedures for </w:t>
      </w:r>
      <w:r w:rsidRPr="00D719AB">
        <w:rPr>
          <w:rFonts w:ascii="Calibri" w:hAnsi="Calibri" w:cs="Calibri"/>
          <w:b/>
          <w:bCs/>
        </w:rPr>
        <w:t>Environmental Impact Assessment (EIA)</w:t>
      </w:r>
      <w:r w:rsidRPr="00D719AB">
        <w:rPr>
          <w:rFonts w:ascii="Calibri" w:hAnsi="Calibri" w:cs="Calibri"/>
        </w:rPr>
        <w:t xml:space="preserve"> and </w:t>
      </w:r>
      <w:r w:rsidRPr="00D719AB">
        <w:rPr>
          <w:rFonts w:ascii="Calibri" w:hAnsi="Calibri" w:cs="Calibri"/>
          <w:b/>
          <w:bCs/>
        </w:rPr>
        <w:t>Strategic Environmental Assessment (SEA)</w:t>
      </w:r>
      <w:r w:rsidRPr="00D719AB">
        <w:rPr>
          <w:rFonts w:ascii="Calibri" w:hAnsi="Calibri" w:cs="Calibri"/>
        </w:rPr>
        <w:t xml:space="preserve"> that are harmonized with EU directives. The legal basis is established in the </w:t>
      </w:r>
      <w:r w:rsidRPr="00D719AB">
        <w:rPr>
          <w:rFonts w:ascii="Calibri" w:hAnsi="Calibri" w:cs="Calibri"/>
          <w:b/>
          <w:bCs/>
        </w:rPr>
        <w:t>Law on Environmental Impact Assessment</w:t>
      </w:r>
      <w:r w:rsidRPr="00D719AB">
        <w:rPr>
          <w:rFonts w:ascii="Calibri" w:hAnsi="Calibri" w:cs="Calibri"/>
        </w:rPr>
        <w:t>, which defines the types of projects subject to EIA, the stages of the procedure (screening, scoping, reporting, public consultation, decision-making), and the responsibilities of the competent authorities.</w:t>
      </w:r>
    </w:p>
    <w:p w14:paraId="7C117FC6" w14:textId="77777777" w:rsidR="00974EF3" w:rsidRPr="00D719AB" w:rsidRDefault="00974EF3" w:rsidP="00974EF3">
      <w:pPr>
        <w:jc w:val="both"/>
        <w:rPr>
          <w:rFonts w:ascii="Calibri" w:hAnsi="Calibri" w:cs="Calibri"/>
        </w:rPr>
      </w:pPr>
      <w:r w:rsidRPr="00D719AB">
        <w:rPr>
          <w:rFonts w:ascii="Calibri" w:hAnsi="Calibri" w:cs="Calibri"/>
        </w:rPr>
        <w:t>Projects in sectors such as energy, industry, transport, water, and forestry are subject to these procedures to ensure compliance with sustainability principles. In practice, the EIA process requires the preparation of environmental studies that assess potential impacts on air, water, soil, biodiversity, landscape, and cultural heritage. Public participation and transparency are mandatory elements, and the Environmental Protection Agency, along with relevant ministries, supervises the process.</w:t>
      </w:r>
    </w:p>
    <w:p w14:paraId="465FD9D9" w14:textId="77777777" w:rsidR="00974EF3" w:rsidRPr="00D719AB" w:rsidRDefault="00974EF3" w:rsidP="00974EF3">
      <w:pPr>
        <w:jc w:val="both"/>
        <w:rPr>
          <w:rFonts w:ascii="Calibri" w:hAnsi="Calibri" w:cs="Calibri"/>
        </w:rPr>
      </w:pPr>
      <w:r w:rsidRPr="00D719AB">
        <w:rPr>
          <w:rFonts w:ascii="Calibri" w:hAnsi="Calibri" w:cs="Calibri"/>
        </w:rPr>
        <w:t xml:space="preserve">For projects that intersect with </w:t>
      </w:r>
      <w:r w:rsidRPr="00D719AB">
        <w:rPr>
          <w:rFonts w:ascii="Calibri" w:hAnsi="Calibri" w:cs="Calibri"/>
          <w:b/>
          <w:bCs/>
        </w:rPr>
        <w:t>forest areas</w:t>
      </w:r>
      <w:r w:rsidRPr="00D719AB">
        <w:rPr>
          <w:rFonts w:ascii="Calibri" w:hAnsi="Calibri" w:cs="Calibri"/>
        </w:rPr>
        <w:t>, special attention is required. This includes assessing impacts related to:</w:t>
      </w:r>
    </w:p>
    <w:p w14:paraId="66352AAD" w14:textId="77777777" w:rsidR="00974EF3" w:rsidRPr="00D719AB" w:rsidRDefault="00974EF3" w:rsidP="00974EF3">
      <w:pPr>
        <w:numPr>
          <w:ilvl w:val="0"/>
          <w:numId w:val="129"/>
        </w:numPr>
        <w:spacing w:line="256" w:lineRule="auto"/>
        <w:jc w:val="both"/>
        <w:rPr>
          <w:rFonts w:ascii="Calibri" w:hAnsi="Calibri" w:cs="Calibri"/>
        </w:rPr>
      </w:pPr>
      <w:r w:rsidRPr="00D719AB">
        <w:rPr>
          <w:rFonts w:ascii="Calibri" w:hAnsi="Calibri" w:cs="Calibri"/>
          <w:b/>
          <w:bCs/>
        </w:rPr>
        <w:t>Deforestation and land-use change</w:t>
      </w:r>
      <w:r w:rsidRPr="00D719AB">
        <w:rPr>
          <w:rFonts w:ascii="Calibri" w:hAnsi="Calibri" w:cs="Calibri"/>
        </w:rPr>
        <w:t>, which may contribute to habitat loss, fragmentation, and reduced carbon sequestration capacity.</w:t>
      </w:r>
    </w:p>
    <w:p w14:paraId="20B32EAD" w14:textId="77777777" w:rsidR="00974EF3" w:rsidRPr="00D719AB" w:rsidRDefault="00974EF3" w:rsidP="00974EF3">
      <w:pPr>
        <w:numPr>
          <w:ilvl w:val="0"/>
          <w:numId w:val="129"/>
        </w:numPr>
        <w:spacing w:line="256" w:lineRule="auto"/>
        <w:jc w:val="both"/>
        <w:rPr>
          <w:rFonts w:ascii="Calibri" w:hAnsi="Calibri" w:cs="Calibri"/>
        </w:rPr>
      </w:pPr>
      <w:r w:rsidRPr="00D719AB">
        <w:rPr>
          <w:rFonts w:ascii="Calibri" w:hAnsi="Calibri" w:cs="Calibri"/>
          <w:b/>
          <w:bCs/>
        </w:rPr>
        <w:t>Biodiversity impacts</w:t>
      </w:r>
      <w:r w:rsidRPr="00D719AB">
        <w:rPr>
          <w:rFonts w:ascii="Calibri" w:hAnsi="Calibri" w:cs="Calibri"/>
        </w:rPr>
        <w:t xml:space="preserve">, as forests in Montenegro host </w:t>
      </w:r>
      <w:proofErr w:type="gramStart"/>
      <w:r w:rsidRPr="00D719AB">
        <w:rPr>
          <w:rFonts w:ascii="Calibri" w:hAnsi="Calibri" w:cs="Calibri"/>
        </w:rPr>
        <w:t>a large number of</w:t>
      </w:r>
      <w:proofErr w:type="gramEnd"/>
      <w:r w:rsidRPr="00D719AB">
        <w:rPr>
          <w:rFonts w:ascii="Calibri" w:hAnsi="Calibri" w:cs="Calibri"/>
        </w:rPr>
        <w:t xml:space="preserve"> endemic and relict species, many of which are sensitive to disturbance.</w:t>
      </w:r>
    </w:p>
    <w:p w14:paraId="1512780B" w14:textId="77777777" w:rsidR="00974EF3" w:rsidRPr="00D719AB" w:rsidRDefault="00974EF3" w:rsidP="00974EF3">
      <w:pPr>
        <w:numPr>
          <w:ilvl w:val="0"/>
          <w:numId w:val="129"/>
        </w:numPr>
        <w:spacing w:line="256" w:lineRule="auto"/>
        <w:jc w:val="both"/>
        <w:rPr>
          <w:rFonts w:ascii="Calibri" w:hAnsi="Calibri" w:cs="Calibri"/>
        </w:rPr>
      </w:pPr>
      <w:r w:rsidRPr="00D719AB">
        <w:rPr>
          <w:rFonts w:ascii="Calibri" w:hAnsi="Calibri" w:cs="Calibri"/>
          <w:b/>
          <w:bCs/>
        </w:rPr>
        <w:t>Soil erosion and hydrology</w:t>
      </w:r>
      <w:r w:rsidRPr="00D719AB">
        <w:rPr>
          <w:rFonts w:ascii="Calibri" w:hAnsi="Calibri" w:cs="Calibri"/>
        </w:rPr>
        <w:t>, since the removal of forest cover on steep slopes can significantly increase erosion rates, runoff, and risks of flooding.</w:t>
      </w:r>
    </w:p>
    <w:p w14:paraId="009405A2" w14:textId="77777777" w:rsidR="00974EF3" w:rsidRPr="00D719AB" w:rsidRDefault="00974EF3" w:rsidP="00974EF3">
      <w:pPr>
        <w:numPr>
          <w:ilvl w:val="0"/>
          <w:numId w:val="129"/>
        </w:numPr>
        <w:spacing w:line="256" w:lineRule="auto"/>
        <w:jc w:val="both"/>
        <w:rPr>
          <w:rFonts w:ascii="Calibri" w:hAnsi="Calibri" w:cs="Calibri"/>
        </w:rPr>
      </w:pPr>
      <w:r w:rsidRPr="00D719AB">
        <w:rPr>
          <w:rFonts w:ascii="Calibri" w:hAnsi="Calibri" w:cs="Calibri"/>
          <w:b/>
          <w:bCs/>
        </w:rPr>
        <w:t>Forest fire risks</w:t>
      </w:r>
      <w:r w:rsidRPr="00D719AB">
        <w:rPr>
          <w:rFonts w:ascii="Calibri" w:hAnsi="Calibri" w:cs="Calibri"/>
        </w:rPr>
        <w:t>, especially where infrastructure development increases human presence in sensitive forest zones.</w:t>
      </w:r>
    </w:p>
    <w:p w14:paraId="49A8BDD7" w14:textId="77777777" w:rsidR="00974EF3" w:rsidRPr="00D719AB" w:rsidRDefault="00974EF3" w:rsidP="00974EF3">
      <w:pPr>
        <w:jc w:val="both"/>
        <w:rPr>
          <w:rFonts w:ascii="Calibri" w:hAnsi="Calibri" w:cs="Calibri"/>
        </w:rPr>
      </w:pPr>
      <w:r w:rsidRPr="00D719AB">
        <w:rPr>
          <w:rFonts w:ascii="Calibri" w:hAnsi="Calibri" w:cs="Calibri"/>
        </w:rPr>
        <w:t xml:space="preserve">Mitigation measures are an integral part of EIA for forest-related projects. These may include reforestation or afforestation to compensate for deforested areas, establishing protective forest belts </w:t>
      </w:r>
      <w:proofErr w:type="gramStart"/>
      <w:r w:rsidRPr="00D719AB">
        <w:rPr>
          <w:rFonts w:ascii="Calibri" w:hAnsi="Calibri" w:cs="Calibri"/>
        </w:rPr>
        <w:t>along</w:t>
      </w:r>
      <w:proofErr w:type="gramEnd"/>
      <w:r w:rsidRPr="00D719AB">
        <w:rPr>
          <w:rFonts w:ascii="Calibri" w:hAnsi="Calibri" w:cs="Calibri"/>
        </w:rPr>
        <w:t xml:space="preserve"> new infrastructure, restoring degraded habitats, and implementing monitoring systems to track impacts on forest ecosystems. In addition, alignment with the </w:t>
      </w:r>
      <w:r w:rsidRPr="00D719AB">
        <w:rPr>
          <w:rFonts w:ascii="Calibri" w:hAnsi="Calibri" w:cs="Calibri"/>
          <w:b/>
          <w:bCs/>
        </w:rPr>
        <w:t>Law on Forests</w:t>
      </w:r>
      <w:r w:rsidRPr="00D719AB">
        <w:rPr>
          <w:rFonts w:ascii="Calibri" w:hAnsi="Calibri" w:cs="Calibri"/>
        </w:rPr>
        <w:t xml:space="preserve"> and </w:t>
      </w:r>
      <w:r w:rsidRPr="00D719AB">
        <w:rPr>
          <w:rFonts w:ascii="Calibri" w:hAnsi="Calibri" w:cs="Calibri"/>
          <w:b/>
          <w:bCs/>
        </w:rPr>
        <w:t>forest management plans</w:t>
      </w:r>
      <w:r w:rsidRPr="00D719AB">
        <w:rPr>
          <w:rFonts w:ascii="Calibri" w:hAnsi="Calibri" w:cs="Calibri"/>
        </w:rPr>
        <w:t xml:space="preserve"> is required to ensure that project implementation does not undermine long-term sustainability objectives.</w:t>
      </w:r>
    </w:p>
    <w:p w14:paraId="6987BE77" w14:textId="77777777" w:rsidR="00974EF3" w:rsidRPr="00D719AB" w:rsidRDefault="00974EF3" w:rsidP="00974EF3">
      <w:pPr>
        <w:jc w:val="both"/>
        <w:rPr>
          <w:rFonts w:ascii="Calibri" w:hAnsi="Calibri" w:cs="Calibri"/>
        </w:rPr>
      </w:pPr>
      <w:r w:rsidRPr="00D719AB">
        <w:rPr>
          <w:rFonts w:ascii="Calibri" w:hAnsi="Calibri" w:cs="Calibri"/>
        </w:rPr>
        <w:t xml:space="preserve">By integrating forestry considerations into the EIA process, Montenegro ensures compliance not only with EU directives but also with </w:t>
      </w:r>
      <w:r w:rsidRPr="00D719AB">
        <w:rPr>
          <w:rFonts w:ascii="Calibri" w:hAnsi="Calibri" w:cs="Calibri"/>
          <w:b/>
          <w:bCs/>
        </w:rPr>
        <w:t>World Bank Environmental and Social Standard 6 (ESS6)</w:t>
      </w:r>
      <w:r w:rsidRPr="00D719AB">
        <w:rPr>
          <w:rFonts w:ascii="Calibri" w:hAnsi="Calibri" w:cs="Calibri"/>
        </w:rPr>
        <w:t xml:space="preserve"> on biodiversity conservation and the sustainable management of living natural resources.</w:t>
      </w:r>
    </w:p>
    <w:p w14:paraId="17A2CCF9" w14:textId="77777777" w:rsidR="00974EF3" w:rsidRPr="00D719AB" w:rsidRDefault="00974EF3" w:rsidP="00974EF3">
      <w:pPr>
        <w:jc w:val="both"/>
        <w:rPr>
          <w:rFonts w:ascii="Calibri" w:hAnsi="Calibri" w:cs="Calibri"/>
          <w:b/>
          <w:bCs/>
        </w:rPr>
      </w:pPr>
      <w:r w:rsidRPr="00D719AB">
        <w:rPr>
          <w:rFonts w:ascii="Calibri" w:hAnsi="Calibri" w:cs="Calibri"/>
          <w:b/>
          <w:bCs/>
        </w:rPr>
        <w:t>8. Overview of World Bank Environmental and Social Standards</w:t>
      </w:r>
    </w:p>
    <w:p w14:paraId="5B9E3BF4" w14:textId="77777777" w:rsidR="00974EF3" w:rsidRPr="00D719AB" w:rsidRDefault="00974EF3" w:rsidP="00974EF3">
      <w:pPr>
        <w:jc w:val="both"/>
        <w:rPr>
          <w:rFonts w:ascii="Calibri" w:hAnsi="Calibri" w:cs="Calibri"/>
        </w:rPr>
      </w:pPr>
      <w:r w:rsidRPr="00D719AB">
        <w:rPr>
          <w:rFonts w:ascii="Calibri" w:hAnsi="Calibri" w:cs="Calibri"/>
        </w:rPr>
        <w:t>The World Bank Environmental and Social Framework (ESF) establishes ten Environmental and Social Standards (ESS1–ESS10), which define the requirements for borrowers to identify, assess, and manage environmental and social risks and impacts. Montenegro’s environmental legislation is largely aligned with the EU acquis and, therefore, with many of the World Bank’s requirements. However, gaps remain in terms of implementation, monitoring, enforcement, and cross-sectoral coordination.</w:t>
      </w:r>
    </w:p>
    <w:p w14:paraId="606EF520" w14:textId="77777777" w:rsidR="00974EF3" w:rsidRPr="00D719AB" w:rsidRDefault="00974EF3" w:rsidP="00974EF3">
      <w:pPr>
        <w:jc w:val="both"/>
        <w:rPr>
          <w:rFonts w:ascii="Calibri" w:hAnsi="Calibri" w:cs="Calibri"/>
        </w:rPr>
      </w:pPr>
      <w:r w:rsidRPr="00D719AB">
        <w:rPr>
          <w:rFonts w:ascii="Calibri" w:hAnsi="Calibri" w:cs="Calibri"/>
        </w:rPr>
        <w:lastRenderedPageBreak/>
        <w:t xml:space="preserve">A </w:t>
      </w:r>
      <w:r w:rsidRPr="00D719AB">
        <w:rPr>
          <w:rFonts w:ascii="Calibri" w:hAnsi="Calibri" w:cs="Calibri"/>
          <w:b/>
          <w:bCs/>
        </w:rPr>
        <w:t>summary of alignment</w:t>
      </w:r>
      <w:r w:rsidRPr="00D719AB">
        <w:rPr>
          <w:rFonts w:ascii="Calibri" w:hAnsi="Calibri" w:cs="Calibri"/>
        </w:rPr>
        <w:t xml:space="preserve"> is presented here, while a detailed comparison of national legislation and World Bank standards should be included in an </w:t>
      </w:r>
      <w:r w:rsidRPr="00D719AB">
        <w:rPr>
          <w:rFonts w:ascii="Calibri" w:hAnsi="Calibri" w:cs="Calibri"/>
          <w:b/>
          <w:bCs/>
        </w:rPr>
        <w:t>Annex</w:t>
      </w:r>
      <w:r w:rsidRPr="00D719AB">
        <w:rPr>
          <w:rFonts w:ascii="Calibri" w:hAnsi="Calibri" w:cs="Calibri"/>
        </w:rPr>
        <w:t>. This approach ensures clarity and avoids overloading the main body of the text, in line with expert recommendations.</w:t>
      </w:r>
    </w:p>
    <w:p w14:paraId="1BBEC5A3" w14:textId="77777777" w:rsidR="00974EF3" w:rsidRPr="00D719AB" w:rsidRDefault="00974EF3" w:rsidP="00974EF3">
      <w:pPr>
        <w:jc w:val="both"/>
        <w:rPr>
          <w:rFonts w:ascii="Calibri" w:hAnsi="Calibri" w:cs="Calibri"/>
        </w:rPr>
      </w:pPr>
      <w:r w:rsidRPr="00D719AB">
        <w:rPr>
          <w:rFonts w:ascii="Calibri" w:hAnsi="Calibri" w:cs="Calibri"/>
        </w:rPr>
        <w:t>The ESS most relevant to Montenegro’s context include:</w:t>
      </w:r>
    </w:p>
    <w:p w14:paraId="00B0BF1B" w14:textId="77777777" w:rsidR="00974EF3" w:rsidRPr="00D719AB" w:rsidRDefault="00974EF3" w:rsidP="00974EF3">
      <w:pPr>
        <w:numPr>
          <w:ilvl w:val="0"/>
          <w:numId w:val="130"/>
        </w:numPr>
        <w:spacing w:line="256" w:lineRule="auto"/>
        <w:jc w:val="both"/>
        <w:rPr>
          <w:rFonts w:ascii="Calibri" w:hAnsi="Calibri" w:cs="Calibri"/>
        </w:rPr>
      </w:pPr>
      <w:r w:rsidRPr="00D719AB">
        <w:rPr>
          <w:rFonts w:ascii="Calibri" w:hAnsi="Calibri" w:cs="Calibri"/>
          <w:b/>
          <w:bCs/>
        </w:rPr>
        <w:t>ESS1: Assessment and Management of Environmental and Social Risks and Impacts</w:t>
      </w:r>
      <w:r w:rsidRPr="00D719AB">
        <w:rPr>
          <w:rFonts w:ascii="Calibri" w:hAnsi="Calibri" w:cs="Calibri"/>
        </w:rPr>
        <w:t xml:space="preserve"> – largely aligned through national EIA/SEA procedures, but gaps exist in cumulative impact assessment and post-project monitoring.</w:t>
      </w:r>
    </w:p>
    <w:p w14:paraId="17A02DD3" w14:textId="77777777" w:rsidR="00974EF3" w:rsidRPr="00D719AB" w:rsidRDefault="00974EF3" w:rsidP="00974EF3">
      <w:pPr>
        <w:numPr>
          <w:ilvl w:val="0"/>
          <w:numId w:val="130"/>
        </w:numPr>
        <w:spacing w:line="256" w:lineRule="auto"/>
        <w:jc w:val="both"/>
        <w:rPr>
          <w:rFonts w:ascii="Calibri" w:hAnsi="Calibri" w:cs="Calibri"/>
        </w:rPr>
      </w:pPr>
      <w:r w:rsidRPr="00D719AB">
        <w:rPr>
          <w:rFonts w:ascii="Calibri" w:hAnsi="Calibri" w:cs="Calibri"/>
          <w:b/>
          <w:bCs/>
        </w:rPr>
        <w:t>ESS2: Labor and Working Conditions</w:t>
      </w:r>
      <w:r w:rsidRPr="00D719AB">
        <w:rPr>
          <w:rFonts w:ascii="Calibri" w:hAnsi="Calibri" w:cs="Calibri"/>
        </w:rPr>
        <w:t xml:space="preserve"> – partly covered by labor law and occupational safety regulations, though enforcement needs strengthening.</w:t>
      </w:r>
    </w:p>
    <w:p w14:paraId="770AC846" w14:textId="77777777" w:rsidR="00974EF3" w:rsidRPr="00D719AB" w:rsidRDefault="00974EF3" w:rsidP="00974EF3">
      <w:pPr>
        <w:numPr>
          <w:ilvl w:val="0"/>
          <w:numId w:val="130"/>
        </w:numPr>
        <w:spacing w:line="256" w:lineRule="auto"/>
        <w:jc w:val="both"/>
        <w:rPr>
          <w:rFonts w:ascii="Calibri" w:hAnsi="Calibri" w:cs="Calibri"/>
        </w:rPr>
      </w:pPr>
      <w:r w:rsidRPr="00D719AB">
        <w:rPr>
          <w:rFonts w:ascii="Calibri" w:hAnsi="Calibri" w:cs="Calibri"/>
          <w:b/>
          <w:bCs/>
        </w:rPr>
        <w:t>ESS3: Resource Efficiency and Pollution Prevention and Management</w:t>
      </w:r>
      <w:r w:rsidRPr="00D719AB">
        <w:rPr>
          <w:rFonts w:ascii="Calibri" w:hAnsi="Calibri" w:cs="Calibri"/>
        </w:rPr>
        <w:t xml:space="preserve"> – aligned with EU directives, though practical enforcement of energy efficiency and waste minimization is limited.</w:t>
      </w:r>
    </w:p>
    <w:p w14:paraId="73B21BDA" w14:textId="77777777" w:rsidR="00974EF3" w:rsidRPr="00D719AB" w:rsidRDefault="00974EF3" w:rsidP="00974EF3">
      <w:pPr>
        <w:numPr>
          <w:ilvl w:val="0"/>
          <w:numId w:val="130"/>
        </w:numPr>
        <w:spacing w:line="256" w:lineRule="auto"/>
        <w:jc w:val="both"/>
        <w:rPr>
          <w:rFonts w:ascii="Calibri" w:hAnsi="Calibri" w:cs="Calibri"/>
        </w:rPr>
      </w:pPr>
      <w:r w:rsidRPr="00D719AB">
        <w:rPr>
          <w:rFonts w:ascii="Calibri" w:hAnsi="Calibri" w:cs="Calibri"/>
          <w:b/>
          <w:bCs/>
        </w:rPr>
        <w:t>ESS4: Community Health and Safety</w:t>
      </w:r>
      <w:r w:rsidRPr="00D719AB">
        <w:rPr>
          <w:rFonts w:ascii="Calibri" w:hAnsi="Calibri" w:cs="Calibri"/>
        </w:rPr>
        <w:t xml:space="preserve"> – reflected in public health and safety laws, with gaps in risk communication and disaster preparedness.</w:t>
      </w:r>
    </w:p>
    <w:p w14:paraId="12E36A84" w14:textId="77777777" w:rsidR="00974EF3" w:rsidRPr="00D719AB" w:rsidRDefault="00974EF3" w:rsidP="00974EF3">
      <w:pPr>
        <w:numPr>
          <w:ilvl w:val="0"/>
          <w:numId w:val="130"/>
        </w:numPr>
        <w:spacing w:line="256" w:lineRule="auto"/>
        <w:jc w:val="both"/>
        <w:rPr>
          <w:rFonts w:ascii="Calibri" w:hAnsi="Calibri" w:cs="Calibri"/>
        </w:rPr>
      </w:pPr>
      <w:r w:rsidRPr="00D719AB">
        <w:rPr>
          <w:rFonts w:ascii="Calibri" w:hAnsi="Calibri" w:cs="Calibri"/>
          <w:b/>
          <w:bCs/>
        </w:rPr>
        <w:t>ESS5: Land Acquisition, Restrictions on Land Use and Involuntary Resettlement</w:t>
      </w:r>
      <w:r w:rsidRPr="00D719AB">
        <w:rPr>
          <w:rFonts w:ascii="Calibri" w:hAnsi="Calibri" w:cs="Calibri"/>
        </w:rPr>
        <w:t xml:space="preserve"> – partially aligned, but Montenegro has limited experience with large-scale resettlement.</w:t>
      </w:r>
    </w:p>
    <w:p w14:paraId="397A0838" w14:textId="77777777" w:rsidR="00974EF3" w:rsidRPr="00D719AB" w:rsidRDefault="00974EF3" w:rsidP="00974EF3">
      <w:pPr>
        <w:numPr>
          <w:ilvl w:val="0"/>
          <w:numId w:val="130"/>
        </w:numPr>
        <w:spacing w:line="256" w:lineRule="auto"/>
        <w:jc w:val="both"/>
        <w:rPr>
          <w:rFonts w:ascii="Calibri" w:hAnsi="Calibri" w:cs="Calibri"/>
        </w:rPr>
      </w:pPr>
      <w:r w:rsidRPr="00D719AB">
        <w:rPr>
          <w:rFonts w:ascii="Calibri" w:hAnsi="Calibri" w:cs="Calibri"/>
          <w:b/>
          <w:bCs/>
        </w:rPr>
        <w:t>ESS6: Biodiversity Conservation and Sustainable Management of Living Natural Resources</w:t>
      </w:r>
      <w:r w:rsidRPr="00D719AB">
        <w:rPr>
          <w:rFonts w:ascii="Calibri" w:hAnsi="Calibri" w:cs="Calibri"/>
        </w:rPr>
        <w:t xml:space="preserve"> – highly relevant to Montenegro, given that forests cover nearly 70% of the territory and host exceptional biodiversity, including endemic and relict species. National laws on forests, national parks, and nature protection provide a strong legal basis, but gaps remain in effective enforcement, illegal logging control, habitat connectivity, and the restoration of degraded forest land. Bridging these gaps requires stronger forest governance, the establishment of a professional state-owned enterprise for forest management, and enhanced monitoring systems.</w:t>
      </w:r>
    </w:p>
    <w:p w14:paraId="199A2403" w14:textId="77777777" w:rsidR="00974EF3" w:rsidRPr="00D719AB" w:rsidRDefault="00974EF3" w:rsidP="00974EF3">
      <w:pPr>
        <w:numPr>
          <w:ilvl w:val="0"/>
          <w:numId w:val="130"/>
        </w:numPr>
        <w:spacing w:line="256" w:lineRule="auto"/>
        <w:jc w:val="both"/>
        <w:rPr>
          <w:rFonts w:ascii="Calibri" w:hAnsi="Calibri" w:cs="Calibri"/>
        </w:rPr>
      </w:pPr>
      <w:r w:rsidRPr="00D719AB">
        <w:rPr>
          <w:rFonts w:ascii="Calibri" w:hAnsi="Calibri" w:cs="Calibri"/>
          <w:b/>
          <w:bCs/>
        </w:rPr>
        <w:t>ESS7: Indigenous Peoples/Sub-Saharan African Historically Underserved Traditional Local Communities</w:t>
      </w:r>
      <w:r w:rsidRPr="00D719AB">
        <w:rPr>
          <w:rFonts w:ascii="Calibri" w:hAnsi="Calibri" w:cs="Calibri"/>
        </w:rPr>
        <w:t xml:space="preserve"> – not directly applicable in Montenegro.</w:t>
      </w:r>
    </w:p>
    <w:p w14:paraId="49644E7F" w14:textId="77777777" w:rsidR="00974EF3" w:rsidRPr="00D719AB" w:rsidRDefault="00974EF3" w:rsidP="00974EF3">
      <w:pPr>
        <w:numPr>
          <w:ilvl w:val="0"/>
          <w:numId w:val="130"/>
        </w:numPr>
        <w:spacing w:line="256" w:lineRule="auto"/>
        <w:jc w:val="both"/>
        <w:rPr>
          <w:rFonts w:ascii="Calibri" w:hAnsi="Calibri" w:cs="Calibri"/>
        </w:rPr>
      </w:pPr>
      <w:r w:rsidRPr="00D719AB">
        <w:rPr>
          <w:rFonts w:ascii="Calibri" w:hAnsi="Calibri" w:cs="Calibri"/>
          <w:b/>
          <w:bCs/>
        </w:rPr>
        <w:t>ESS8: Cultural Heritage</w:t>
      </w:r>
      <w:r w:rsidRPr="00D719AB">
        <w:rPr>
          <w:rFonts w:ascii="Calibri" w:hAnsi="Calibri" w:cs="Calibri"/>
        </w:rPr>
        <w:t xml:space="preserve"> – aligned through the Law on Cultural Heritage, with overlaps in protected forest landscapes.</w:t>
      </w:r>
    </w:p>
    <w:p w14:paraId="28243BF3" w14:textId="77777777" w:rsidR="00974EF3" w:rsidRPr="00D719AB" w:rsidRDefault="00974EF3" w:rsidP="00974EF3">
      <w:pPr>
        <w:numPr>
          <w:ilvl w:val="0"/>
          <w:numId w:val="130"/>
        </w:numPr>
        <w:spacing w:line="256" w:lineRule="auto"/>
        <w:jc w:val="both"/>
        <w:rPr>
          <w:rFonts w:ascii="Calibri" w:hAnsi="Calibri" w:cs="Calibri"/>
        </w:rPr>
      </w:pPr>
      <w:r w:rsidRPr="00D719AB">
        <w:rPr>
          <w:rFonts w:ascii="Calibri" w:hAnsi="Calibri" w:cs="Calibri"/>
          <w:b/>
          <w:bCs/>
        </w:rPr>
        <w:t>ESS9: Financial Intermediaries</w:t>
      </w:r>
      <w:r w:rsidRPr="00D719AB">
        <w:rPr>
          <w:rFonts w:ascii="Calibri" w:hAnsi="Calibri" w:cs="Calibri"/>
        </w:rPr>
        <w:t xml:space="preserve"> – requires further institutional capacity.</w:t>
      </w:r>
    </w:p>
    <w:p w14:paraId="111C9CA4" w14:textId="77777777" w:rsidR="00974EF3" w:rsidRPr="00D719AB" w:rsidRDefault="00974EF3" w:rsidP="00974EF3">
      <w:pPr>
        <w:numPr>
          <w:ilvl w:val="0"/>
          <w:numId w:val="130"/>
        </w:numPr>
        <w:spacing w:line="256" w:lineRule="auto"/>
        <w:jc w:val="both"/>
        <w:rPr>
          <w:rFonts w:ascii="Calibri" w:hAnsi="Calibri" w:cs="Calibri"/>
        </w:rPr>
      </w:pPr>
      <w:r w:rsidRPr="00D719AB">
        <w:rPr>
          <w:rFonts w:ascii="Calibri" w:hAnsi="Calibri" w:cs="Calibri"/>
          <w:b/>
          <w:bCs/>
        </w:rPr>
        <w:t>ESS10: Stakeholder Engagement and Information Disclosure</w:t>
      </w:r>
      <w:r w:rsidRPr="00D719AB">
        <w:rPr>
          <w:rFonts w:ascii="Calibri" w:hAnsi="Calibri" w:cs="Calibri"/>
        </w:rPr>
        <w:t xml:space="preserve"> – national procedures mandate public participation, but consistency and early engagement should be improved.</w:t>
      </w:r>
    </w:p>
    <w:p w14:paraId="11B1FE5F" w14:textId="77777777" w:rsidR="00974EF3" w:rsidRPr="00D719AB" w:rsidRDefault="00974EF3" w:rsidP="00974EF3">
      <w:pPr>
        <w:jc w:val="both"/>
        <w:rPr>
          <w:rFonts w:ascii="Calibri" w:hAnsi="Calibri" w:cs="Calibri"/>
        </w:rPr>
      </w:pPr>
      <w:r w:rsidRPr="00D719AB">
        <w:rPr>
          <w:rFonts w:ascii="Calibri" w:hAnsi="Calibri" w:cs="Calibri"/>
        </w:rPr>
        <w:t xml:space="preserve">In summary, Montenegro’s framework is broadly consistent with the World Bank’s ESS. However, specific areas, particularly those related to </w:t>
      </w:r>
      <w:r w:rsidRPr="00D719AB">
        <w:rPr>
          <w:rFonts w:ascii="Calibri" w:hAnsi="Calibri" w:cs="Calibri"/>
          <w:b/>
          <w:bCs/>
        </w:rPr>
        <w:t>ESS6</w:t>
      </w:r>
      <w:r w:rsidRPr="00D719AB">
        <w:rPr>
          <w:rFonts w:ascii="Calibri" w:hAnsi="Calibri" w:cs="Calibri"/>
        </w:rPr>
        <w:t>, require targeted bridging measures: enhanced enforcement of forest and biodiversity protection laws, increased transparency and stakeholder involvement in forest use decisions, and accelerated implementation of restoration and climate adaptation measures.</w:t>
      </w:r>
    </w:p>
    <w:p w14:paraId="74783E3A" w14:textId="77777777" w:rsidR="00974EF3" w:rsidRPr="00D719AB" w:rsidRDefault="00974EF3" w:rsidP="00974EF3">
      <w:pPr>
        <w:rPr>
          <w:rFonts w:ascii="Calibri" w:hAnsi="Calibri" w:cs="Calibri"/>
          <w:color w:val="501549" w:themeColor="accent5" w:themeShade="80"/>
        </w:rPr>
      </w:pPr>
      <w:r w:rsidRPr="00D719AB">
        <w:rPr>
          <w:rFonts w:ascii="Calibri" w:hAnsi="Calibri" w:cs="Calibri"/>
          <w:color w:val="501549" w:themeColor="accent5" w:themeShade="80"/>
        </w:rPr>
        <w:t>VIII ENVIRONMENTAL DUE DILIGENCE PROCEDURE</w:t>
      </w:r>
    </w:p>
    <w:p w14:paraId="43F82E5B" w14:textId="77777777" w:rsidR="00974EF3" w:rsidRPr="00D719AB" w:rsidRDefault="00974EF3" w:rsidP="00974EF3">
      <w:pPr>
        <w:jc w:val="both"/>
        <w:rPr>
          <w:rFonts w:ascii="Calibri" w:hAnsi="Calibri" w:cs="Calibri"/>
        </w:rPr>
      </w:pPr>
      <w:r w:rsidRPr="00D719AB">
        <w:rPr>
          <w:rFonts w:ascii="Calibri" w:hAnsi="Calibri" w:cs="Calibri"/>
        </w:rPr>
        <w:t xml:space="preserve">Environmental due diligence procedures in Montenegro are designed to ensure that all activities comply with national environmental law, EU directives, and the World Bank Environmental and Social Standards (ESS). The process includes screening, scoping, impact assessment, public participation, mitigation </w:t>
      </w:r>
      <w:r w:rsidRPr="00D719AB">
        <w:rPr>
          <w:rFonts w:ascii="Calibri" w:hAnsi="Calibri" w:cs="Calibri"/>
        </w:rPr>
        <w:lastRenderedPageBreak/>
        <w:t xml:space="preserve">planning, monitoring, and reporting. The Environmental Protection Agency is </w:t>
      </w:r>
      <w:proofErr w:type="gramStart"/>
      <w:r w:rsidRPr="00D719AB">
        <w:rPr>
          <w:rFonts w:ascii="Calibri" w:hAnsi="Calibri" w:cs="Calibri"/>
        </w:rPr>
        <w:t>the</w:t>
      </w:r>
      <w:proofErr w:type="gramEnd"/>
      <w:r w:rsidRPr="00D719AB">
        <w:rPr>
          <w:rFonts w:ascii="Calibri" w:hAnsi="Calibri" w:cs="Calibri"/>
        </w:rPr>
        <w:t xml:space="preserve"> competent authority, while project proponents are responsible for preparing environmental documentation and ensuring compliance.</w:t>
      </w:r>
    </w:p>
    <w:p w14:paraId="2317397E" w14:textId="77777777" w:rsidR="00974EF3" w:rsidRPr="00D719AB" w:rsidRDefault="00974EF3" w:rsidP="00974EF3">
      <w:pPr>
        <w:jc w:val="both"/>
        <w:rPr>
          <w:rFonts w:ascii="Calibri" w:hAnsi="Calibri" w:cs="Calibri"/>
        </w:rPr>
      </w:pPr>
      <w:r w:rsidRPr="00D719AB">
        <w:rPr>
          <w:rFonts w:ascii="Calibri" w:hAnsi="Calibri" w:cs="Calibri"/>
        </w:rPr>
        <w:t xml:space="preserve">For projects with potential impacts on </w:t>
      </w:r>
      <w:r w:rsidRPr="00D719AB">
        <w:rPr>
          <w:rFonts w:ascii="Calibri" w:hAnsi="Calibri" w:cs="Calibri"/>
          <w:b/>
          <w:bCs/>
        </w:rPr>
        <w:t>forests and biodiversity</w:t>
      </w:r>
      <w:r w:rsidRPr="00D719AB">
        <w:rPr>
          <w:rFonts w:ascii="Calibri" w:hAnsi="Calibri" w:cs="Calibri"/>
        </w:rPr>
        <w:t>, due diligence must include specific steps:</w:t>
      </w:r>
    </w:p>
    <w:p w14:paraId="4D0567D8" w14:textId="77777777" w:rsidR="00974EF3" w:rsidRPr="00D719AB" w:rsidRDefault="00974EF3" w:rsidP="00974EF3">
      <w:pPr>
        <w:numPr>
          <w:ilvl w:val="0"/>
          <w:numId w:val="131"/>
        </w:numPr>
        <w:spacing w:line="256" w:lineRule="auto"/>
        <w:jc w:val="both"/>
        <w:rPr>
          <w:rFonts w:ascii="Calibri" w:hAnsi="Calibri" w:cs="Calibri"/>
        </w:rPr>
      </w:pPr>
      <w:r w:rsidRPr="00D719AB">
        <w:rPr>
          <w:rFonts w:ascii="Calibri" w:hAnsi="Calibri" w:cs="Calibri"/>
        </w:rPr>
        <w:t xml:space="preserve">Identification of possible deforestation, degradation, or conversion of forest land </w:t>
      </w:r>
      <w:proofErr w:type="gramStart"/>
      <w:r w:rsidRPr="00D719AB">
        <w:rPr>
          <w:rFonts w:ascii="Calibri" w:hAnsi="Calibri" w:cs="Calibri"/>
        </w:rPr>
        <w:t>as a result of</w:t>
      </w:r>
      <w:proofErr w:type="gramEnd"/>
      <w:r w:rsidRPr="00D719AB">
        <w:rPr>
          <w:rFonts w:ascii="Calibri" w:hAnsi="Calibri" w:cs="Calibri"/>
        </w:rPr>
        <w:t xml:space="preserve"> project activities.</w:t>
      </w:r>
    </w:p>
    <w:p w14:paraId="636DB7D6" w14:textId="77777777" w:rsidR="00974EF3" w:rsidRPr="00D719AB" w:rsidRDefault="00974EF3" w:rsidP="00974EF3">
      <w:pPr>
        <w:numPr>
          <w:ilvl w:val="0"/>
          <w:numId w:val="131"/>
        </w:numPr>
        <w:spacing w:line="256" w:lineRule="auto"/>
        <w:jc w:val="both"/>
        <w:rPr>
          <w:rFonts w:ascii="Calibri" w:hAnsi="Calibri" w:cs="Calibri"/>
        </w:rPr>
      </w:pPr>
      <w:r w:rsidRPr="00D719AB">
        <w:rPr>
          <w:rFonts w:ascii="Calibri" w:hAnsi="Calibri" w:cs="Calibri"/>
        </w:rPr>
        <w:t>Assessment of impacts on habitats, particularly those hosting endemic and relict species, Natura 2000 sites, or old-growth forests of international significance.</w:t>
      </w:r>
    </w:p>
    <w:p w14:paraId="03327BF1" w14:textId="77777777" w:rsidR="00974EF3" w:rsidRPr="00D719AB" w:rsidRDefault="00974EF3" w:rsidP="00974EF3">
      <w:pPr>
        <w:numPr>
          <w:ilvl w:val="0"/>
          <w:numId w:val="131"/>
        </w:numPr>
        <w:spacing w:line="256" w:lineRule="auto"/>
        <w:jc w:val="both"/>
        <w:rPr>
          <w:rFonts w:ascii="Calibri" w:hAnsi="Calibri" w:cs="Calibri"/>
        </w:rPr>
      </w:pPr>
      <w:r w:rsidRPr="00D719AB">
        <w:rPr>
          <w:rFonts w:ascii="Calibri" w:hAnsi="Calibri" w:cs="Calibri"/>
        </w:rPr>
        <w:t>Analysis of ecosystem services provided by forests, including carbon sequestration, erosion control, and water regulation.</w:t>
      </w:r>
    </w:p>
    <w:p w14:paraId="42C96EF1" w14:textId="77777777" w:rsidR="00974EF3" w:rsidRPr="00D719AB" w:rsidRDefault="00974EF3" w:rsidP="00974EF3">
      <w:pPr>
        <w:numPr>
          <w:ilvl w:val="0"/>
          <w:numId w:val="131"/>
        </w:numPr>
        <w:spacing w:line="256" w:lineRule="auto"/>
        <w:jc w:val="both"/>
        <w:rPr>
          <w:rFonts w:ascii="Calibri" w:hAnsi="Calibri" w:cs="Calibri"/>
        </w:rPr>
      </w:pPr>
      <w:r w:rsidRPr="00D719AB">
        <w:rPr>
          <w:rFonts w:ascii="Calibri" w:hAnsi="Calibri" w:cs="Calibri"/>
        </w:rPr>
        <w:t>Evaluation of risks from increased forest fire occurrence due to project-induced land-use changes or infrastructure development.</w:t>
      </w:r>
    </w:p>
    <w:p w14:paraId="44B1FBB4" w14:textId="77777777" w:rsidR="00974EF3" w:rsidRPr="00D719AB" w:rsidRDefault="00974EF3" w:rsidP="00974EF3">
      <w:pPr>
        <w:jc w:val="both"/>
        <w:rPr>
          <w:rFonts w:ascii="Calibri" w:hAnsi="Calibri" w:cs="Calibri"/>
        </w:rPr>
      </w:pPr>
      <w:r w:rsidRPr="00D719AB">
        <w:rPr>
          <w:rFonts w:ascii="Calibri" w:hAnsi="Calibri" w:cs="Calibri"/>
        </w:rPr>
        <w:t xml:space="preserve">Mitigation and compensation measures must be clearly defined in environmental management plans. These include afforestation or reforestation of degraded areas, establishing protective forest belts along roads and infrastructure, and ensuring sustainable forest management practices in line with the </w:t>
      </w:r>
      <w:r w:rsidRPr="00D719AB">
        <w:rPr>
          <w:rFonts w:ascii="Calibri" w:hAnsi="Calibri" w:cs="Calibri"/>
          <w:b/>
          <w:bCs/>
        </w:rPr>
        <w:t>Law on Forests</w:t>
      </w:r>
      <w:r w:rsidRPr="00D719AB">
        <w:rPr>
          <w:rFonts w:ascii="Calibri" w:hAnsi="Calibri" w:cs="Calibri"/>
        </w:rPr>
        <w:t xml:space="preserve"> and </w:t>
      </w:r>
      <w:r w:rsidRPr="00D719AB">
        <w:rPr>
          <w:rFonts w:ascii="Calibri" w:hAnsi="Calibri" w:cs="Calibri"/>
          <w:b/>
          <w:bCs/>
        </w:rPr>
        <w:t>forest management plans</w:t>
      </w:r>
      <w:r w:rsidRPr="00D719AB">
        <w:rPr>
          <w:rFonts w:ascii="Calibri" w:hAnsi="Calibri" w:cs="Calibri"/>
        </w:rPr>
        <w:t xml:space="preserve">. Due diligence should also ensure compliance with </w:t>
      </w:r>
      <w:r w:rsidRPr="00D719AB">
        <w:rPr>
          <w:rFonts w:ascii="Calibri" w:hAnsi="Calibri" w:cs="Calibri"/>
          <w:b/>
          <w:bCs/>
        </w:rPr>
        <w:t>ESS6</w:t>
      </w:r>
      <w:r w:rsidRPr="00D719AB">
        <w:rPr>
          <w:rFonts w:ascii="Calibri" w:hAnsi="Calibri" w:cs="Calibri"/>
        </w:rPr>
        <w:t>, which prohibits significant conversion or degradation of critical habitats, and requires sustainable management of living natural resources.</w:t>
      </w:r>
    </w:p>
    <w:p w14:paraId="7B12054C" w14:textId="77777777" w:rsidR="00974EF3" w:rsidRPr="00D719AB" w:rsidRDefault="00974EF3" w:rsidP="00974EF3">
      <w:pPr>
        <w:jc w:val="both"/>
        <w:rPr>
          <w:rFonts w:ascii="Calibri" w:hAnsi="Calibri" w:cs="Calibri"/>
        </w:rPr>
      </w:pPr>
      <w:r w:rsidRPr="00D719AB">
        <w:rPr>
          <w:rFonts w:ascii="Calibri" w:hAnsi="Calibri" w:cs="Calibri"/>
        </w:rPr>
        <w:t>Monitoring obligations must be integrated into due diligence procedures. For forestry-related projects, this includes monitoring forest regeneration success, tracking biodiversity indicators, and evaluating the effectiveness of erosion and fire prevention measures. Transparent reporting and stakeholder engagement are essential to guarantee accountability and build public trust.</w:t>
      </w:r>
    </w:p>
    <w:p w14:paraId="7D623DCD" w14:textId="77777777" w:rsidR="00974EF3" w:rsidRPr="00D719AB" w:rsidRDefault="00974EF3" w:rsidP="00974EF3">
      <w:pPr>
        <w:jc w:val="both"/>
        <w:rPr>
          <w:rFonts w:ascii="Calibri" w:hAnsi="Calibri" w:cs="Calibri"/>
        </w:rPr>
      </w:pPr>
      <w:r w:rsidRPr="00D719AB">
        <w:rPr>
          <w:rFonts w:ascii="Calibri" w:hAnsi="Calibri" w:cs="Calibri"/>
        </w:rPr>
        <w:t>By incorporating forestry into environmental due diligence, Montenegro ensures that infrastructure and development projects do not undermine long-term sustainability goals but instead contribute to biodiversity conservation, climate resilience, and improved ecosystem services.</w:t>
      </w:r>
    </w:p>
    <w:p w14:paraId="3CE9D1CA" w14:textId="77777777" w:rsidR="00974EF3" w:rsidRPr="00D719AB" w:rsidRDefault="00974EF3" w:rsidP="00974EF3">
      <w:pPr>
        <w:jc w:val="both"/>
        <w:rPr>
          <w:rFonts w:ascii="Calibri" w:hAnsi="Calibri" w:cs="Calibri"/>
        </w:rPr>
      </w:pPr>
    </w:p>
    <w:p w14:paraId="71221702" w14:textId="77777777" w:rsidR="00974EF3" w:rsidRPr="00D719AB" w:rsidRDefault="00974EF3" w:rsidP="00974EF3">
      <w:pPr>
        <w:rPr>
          <w:rFonts w:ascii="Calibri" w:hAnsi="Calibri" w:cs="Calibri"/>
          <w:color w:val="501549" w:themeColor="accent5" w:themeShade="80"/>
        </w:rPr>
      </w:pPr>
      <w:r w:rsidRPr="00D719AB">
        <w:rPr>
          <w:rFonts w:ascii="Calibri" w:hAnsi="Calibri" w:cs="Calibri"/>
          <w:color w:val="501549" w:themeColor="accent5" w:themeShade="80"/>
        </w:rPr>
        <w:t>IX SIGNIFICANCE OF THE PROJECT FOR NATURE PROTECTION AND ENVIRONMENT</w:t>
      </w:r>
    </w:p>
    <w:p w14:paraId="43D9A5C2" w14:textId="77777777" w:rsidR="00974EF3" w:rsidRPr="00D719AB" w:rsidRDefault="00974EF3" w:rsidP="00974EF3">
      <w:pPr>
        <w:jc w:val="both"/>
        <w:rPr>
          <w:rFonts w:ascii="Calibri" w:hAnsi="Calibri" w:cs="Calibri"/>
          <w:color w:val="501549" w:themeColor="accent5" w:themeShade="80"/>
        </w:rPr>
      </w:pPr>
    </w:p>
    <w:p w14:paraId="0FB8CB09" w14:textId="77777777" w:rsidR="00974EF3" w:rsidRPr="00D719AB" w:rsidRDefault="00974EF3" w:rsidP="00974EF3">
      <w:pPr>
        <w:jc w:val="both"/>
        <w:rPr>
          <w:rFonts w:ascii="Calibri" w:hAnsi="Calibri" w:cs="Calibri"/>
        </w:rPr>
      </w:pPr>
      <w:r w:rsidRPr="00D719AB">
        <w:rPr>
          <w:rFonts w:ascii="Calibri" w:hAnsi="Calibri" w:cs="Calibri"/>
        </w:rPr>
        <w:t xml:space="preserve">Investing in the quality of forest resources represents one of the most impactful interventions for Montenegro’s environmental protection and sustainable development. By strengthening the </w:t>
      </w:r>
      <w:r w:rsidRPr="00D719AB">
        <w:rPr>
          <w:rFonts w:ascii="Calibri" w:hAnsi="Calibri" w:cs="Calibri"/>
          <w:b/>
          <w:bCs/>
        </w:rPr>
        <w:t>measurement, reporting and verification (MRV) system</w:t>
      </w:r>
      <w:r w:rsidRPr="00D719AB">
        <w:rPr>
          <w:rFonts w:ascii="Calibri" w:hAnsi="Calibri" w:cs="Calibri"/>
        </w:rPr>
        <w:t xml:space="preserve">, updating the </w:t>
      </w:r>
      <w:r w:rsidRPr="00D719AB">
        <w:rPr>
          <w:rFonts w:ascii="Calibri" w:hAnsi="Calibri" w:cs="Calibri"/>
          <w:b/>
          <w:bCs/>
        </w:rPr>
        <w:t>National Forest Information System</w:t>
      </w:r>
      <w:r w:rsidRPr="00D719AB">
        <w:rPr>
          <w:rFonts w:ascii="Calibri" w:hAnsi="Calibri" w:cs="Calibri"/>
        </w:rPr>
        <w:t xml:space="preserve">, and assessing the potential for </w:t>
      </w:r>
      <w:r w:rsidRPr="00D719AB">
        <w:rPr>
          <w:rFonts w:ascii="Calibri" w:hAnsi="Calibri" w:cs="Calibri"/>
          <w:b/>
          <w:bCs/>
        </w:rPr>
        <w:t>forest restoration and carbon storage</w:t>
      </w:r>
      <w:r w:rsidRPr="00D719AB">
        <w:rPr>
          <w:rFonts w:ascii="Calibri" w:hAnsi="Calibri" w:cs="Calibri"/>
        </w:rPr>
        <w:t>, the project directly contributes to improved governance of natural resources, compliance with climate commitments, and better planning for sustainable forest management. Maintaining natural forests through pilot programs ensures biodiversity conservation, safeguards ecosystem services, and demonstrates innovative models of climate-smart forestry.</w:t>
      </w:r>
    </w:p>
    <w:p w14:paraId="3F51DDA7" w14:textId="77777777" w:rsidR="00974EF3" w:rsidRPr="00D719AB" w:rsidRDefault="00974EF3" w:rsidP="00974EF3">
      <w:pPr>
        <w:jc w:val="both"/>
        <w:rPr>
          <w:rFonts w:ascii="Calibri" w:hAnsi="Calibri" w:cs="Calibri"/>
        </w:rPr>
      </w:pPr>
      <w:r w:rsidRPr="00D719AB">
        <w:rPr>
          <w:rFonts w:ascii="Calibri" w:hAnsi="Calibri" w:cs="Calibri"/>
          <w:b/>
          <w:bCs/>
        </w:rPr>
        <w:lastRenderedPageBreak/>
        <w:t>Subcomponent 2.2: Scaling-up Wildfire Risk Reduction and Response System</w:t>
      </w:r>
      <w:r w:rsidRPr="00D719AB">
        <w:rPr>
          <w:rFonts w:ascii="Calibri" w:hAnsi="Calibri" w:cs="Calibri"/>
        </w:rPr>
        <w:t xml:space="preserve"> has particular importance in the context of climate change adaptation. Wildfires are among the greatest threats to Montenegro’s forests and biodiversity, especially in the southern coastal and karst regions where droughts and high summer temperatures are intensifying. By investing in climate-resilient forests, the project will reduce wildfire risk, enhance institutional and community preparedness, and restore degraded landscapes.</w:t>
      </w:r>
    </w:p>
    <w:p w14:paraId="42B13126" w14:textId="77777777" w:rsidR="00974EF3" w:rsidRPr="00D719AB" w:rsidRDefault="00974EF3" w:rsidP="00974EF3">
      <w:pPr>
        <w:jc w:val="both"/>
        <w:rPr>
          <w:rFonts w:ascii="Calibri" w:hAnsi="Calibri" w:cs="Calibri"/>
        </w:rPr>
      </w:pPr>
      <w:r w:rsidRPr="00D719AB">
        <w:rPr>
          <w:rFonts w:ascii="Calibri" w:hAnsi="Calibri" w:cs="Calibri"/>
        </w:rPr>
        <w:t>Key environmental benefits of the project include:</w:t>
      </w:r>
    </w:p>
    <w:p w14:paraId="22B764B6" w14:textId="77777777" w:rsidR="00974EF3" w:rsidRPr="00D719AB" w:rsidRDefault="00974EF3" w:rsidP="00974EF3">
      <w:pPr>
        <w:numPr>
          <w:ilvl w:val="0"/>
          <w:numId w:val="132"/>
        </w:numPr>
        <w:spacing w:line="256" w:lineRule="auto"/>
        <w:jc w:val="both"/>
        <w:rPr>
          <w:rFonts w:ascii="Calibri" w:hAnsi="Calibri" w:cs="Calibri"/>
        </w:rPr>
      </w:pPr>
      <w:r w:rsidRPr="00D719AB">
        <w:rPr>
          <w:rFonts w:ascii="Calibri" w:hAnsi="Calibri" w:cs="Calibri"/>
        </w:rPr>
        <w:t xml:space="preserve">Establishing </w:t>
      </w:r>
      <w:r w:rsidRPr="00D719AB">
        <w:rPr>
          <w:rFonts w:ascii="Calibri" w:hAnsi="Calibri" w:cs="Calibri"/>
          <w:b/>
          <w:bCs/>
        </w:rPr>
        <w:t>buffer zones</w:t>
      </w:r>
      <w:r w:rsidRPr="00D719AB">
        <w:rPr>
          <w:rFonts w:ascii="Calibri" w:hAnsi="Calibri" w:cs="Calibri"/>
        </w:rPr>
        <w:t xml:space="preserve"> with fire-resistant broadleaved and mixed forest stands, which enhance biodiversity and habitat connectivity.</w:t>
      </w:r>
    </w:p>
    <w:p w14:paraId="709F4ECA" w14:textId="77777777" w:rsidR="00974EF3" w:rsidRPr="00D719AB" w:rsidRDefault="00974EF3" w:rsidP="00974EF3">
      <w:pPr>
        <w:numPr>
          <w:ilvl w:val="0"/>
          <w:numId w:val="132"/>
        </w:numPr>
        <w:spacing w:line="256" w:lineRule="auto"/>
        <w:jc w:val="both"/>
        <w:rPr>
          <w:rFonts w:ascii="Calibri" w:hAnsi="Calibri" w:cs="Calibri"/>
        </w:rPr>
      </w:pPr>
      <w:r w:rsidRPr="00D719AB">
        <w:rPr>
          <w:rFonts w:ascii="Calibri" w:hAnsi="Calibri" w:cs="Calibri"/>
        </w:rPr>
        <w:t xml:space="preserve">Implementing improved </w:t>
      </w:r>
      <w:r w:rsidRPr="00D719AB">
        <w:rPr>
          <w:rFonts w:ascii="Calibri" w:hAnsi="Calibri" w:cs="Calibri"/>
          <w:b/>
          <w:bCs/>
        </w:rPr>
        <w:t>silvicultural practices</w:t>
      </w:r>
      <w:r w:rsidRPr="00D719AB">
        <w:rPr>
          <w:rFonts w:ascii="Calibri" w:hAnsi="Calibri" w:cs="Calibri"/>
        </w:rPr>
        <w:t xml:space="preserve"> and </w:t>
      </w:r>
      <w:r w:rsidRPr="00D719AB">
        <w:rPr>
          <w:rFonts w:ascii="Calibri" w:hAnsi="Calibri" w:cs="Calibri"/>
          <w:b/>
          <w:bCs/>
        </w:rPr>
        <w:t>fuel load management</w:t>
      </w:r>
      <w:r w:rsidRPr="00D719AB">
        <w:rPr>
          <w:rFonts w:ascii="Calibri" w:hAnsi="Calibri" w:cs="Calibri"/>
        </w:rPr>
        <w:t xml:space="preserve"> (e.g., thinning, grazing, controlled burning) to strengthen forest resilience and reduce catastrophic fire risks.</w:t>
      </w:r>
    </w:p>
    <w:p w14:paraId="2A9E8FD3" w14:textId="77777777" w:rsidR="00974EF3" w:rsidRPr="00D719AB" w:rsidRDefault="00974EF3" w:rsidP="00974EF3">
      <w:pPr>
        <w:numPr>
          <w:ilvl w:val="0"/>
          <w:numId w:val="132"/>
        </w:numPr>
        <w:spacing w:line="256" w:lineRule="auto"/>
        <w:jc w:val="both"/>
        <w:rPr>
          <w:rFonts w:ascii="Calibri" w:hAnsi="Calibri" w:cs="Calibri"/>
        </w:rPr>
      </w:pPr>
      <w:r w:rsidRPr="00D719AB">
        <w:rPr>
          <w:rFonts w:ascii="Calibri" w:hAnsi="Calibri" w:cs="Calibri"/>
        </w:rPr>
        <w:t xml:space="preserve">Introducing modernized </w:t>
      </w:r>
      <w:r w:rsidRPr="00D719AB">
        <w:rPr>
          <w:rFonts w:ascii="Calibri" w:hAnsi="Calibri" w:cs="Calibri"/>
          <w:b/>
          <w:bCs/>
        </w:rPr>
        <w:t>early warning systems</w:t>
      </w:r>
      <w:r w:rsidRPr="00D719AB">
        <w:rPr>
          <w:rFonts w:ascii="Calibri" w:hAnsi="Calibri" w:cs="Calibri"/>
        </w:rPr>
        <w:t>, detection technologies, and communication protocols to minimize response times.</w:t>
      </w:r>
    </w:p>
    <w:p w14:paraId="20004F9F" w14:textId="77777777" w:rsidR="00974EF3" w:rsidRPr="00D719AB" w:rsidRDefault="00974EF3" w:rsidP="00974EF3">
      <w:pPr>
        <w:numPr>
          <w:ilvl w:val="0"/>
          <w:numId w:val="132"/>
        </w:numPr>
        <w:spacing w:line="256" w:lineRule="auto"/>
        <w:jc w:val="both"/>
        <w:rPr>
          <w:rFonts w:ascii="Calibri" w:hAnsi="Calibri" w:cs="Calibri"/>
        </w:rPr>
      </w:pPr>
      <w:r w:rsidRPr="00D719AB">
        <w:rPr>
          <w:rFonts w:ascii="Calibri" w:hAnsi="Calibri" w:cs="Calibri"/>
        </w:rPr>
        <w:t xml:space="preserve">Strengthening the </w:t>
      </w:r>
      <w:r w:rsidRPr="00D719AB">
        <w:rPr>
          <w:rFonts w:ascii="Calibri" w:hAnsi="Calibri" w:cs="Calibri"/>
          <w:b/>
          <w:bCs/>
        </w:rPr>
        <w:t>Forest Wildfire Rescue system</w:t>
      </w:r>
      <w:r w:rsidRPr="00D719AB">
        <w:rPr>
          <w:rFonts w:ascii="Calibri" w:hAnsi="Calibri" w:cs="Calibri"/>
        </w:rPr>
        <w:t>, including professional brigades and trained volunteers, to reduce risks to ecosystems, communities, and infrastructure.</w:t>
      </w:r>
    </w:p>
    <w:p w14:paraId="46FB428E" w14:textId="77777777" w:rsidR="00974EF3" w:rsidRPr="00D719AB" w:rsidRDefault="00974EF3" w:rsidP="00974EF3">
      <w:pPr>
        <w:jc w:val="both"/>
        <w:rPr>
          <w:rFonts w:ascii="Calibri" w:hAnsi="Calibri" w:cs="Calibri"/>
        </w:rPr>
      </w:pPr>
      <w:r w:rsidRPr="00D719AB">
        <w:rPr>
          <w:rFonts w:ascii="Calibri" w:hAnsi="Calibri" w:cs="Calibri"/>
        </w:rPr>
        <w:t xml:space="preserve">These interventions not only protect forests </w:t>
      </w:r>
      <w:proofErr w:type="gramStart"/>
      <w:r w:rsidRPr="00D719AB">
        <w:rPr>
          <w:rFonts w:ascii="Calibri" w:hAnsi="Calibri" w:cs="Calibri"/>
        </w:rPr>
        <w:t>as</w:t>
      </w:r>
      <w:proofErr w:type="gramEnd"/>
      <w:r w:rsidRPr="00D719AB">
        <w:rPr>
          <w:rFonts w:ascii="Calibri" w:hAnsi="Calibri" w:cs="Calibri"/>
        </w:rPr>
        <w:t xml:space="preserve"> carbon sinks and biodiversity hotspots but also safeguard water resources, soil stability, and rural livelihoods. By integrating ecological restoration with disaster risk management, the project becomes a cornerstone for Montenegro’s transition toward a </w:t>
      </w:r>
      <w:r w:rsidRPr="00D719AB">
        <w:rPr>
          <w:rFonts w:ascii="Calibri" w:hAnsi="Calibri" w:cs="Calibri"/>
          <w:b/>
          <w:bCs/>
        </w:rPr>
        <w:t>climate-resilient, sustainable, and EU-aligned natural resource management system</w:t>
      </w:r>
      <w:r w:rsidRPr="00D719AB">
        <w:rPr>
          <w:rFonts w:ascii="Calibri" w:hAnsi="Calibri" w:cs="Calibri"/>
        </w:rPr>
        <w:t>.</w:t>
      </w:r>
    </w:p>
    <w:p w14:paraId="3035197A" w14:textId="77777777" w:rsidR="00974EF3" w:rsidRPr="00D719AB" w:rsidRDefault="00974EF3" w:rsidP="00974EF3">
      <w:pPr>
        <w:jc w:val="both"/>
        <w:rPr>
          <w:rFonts w:ascii="Calibri" w:hAnsi="Calibri" w:cs="Calibri"/>
        </w:rPr>
      </w:pPr>
    </w:p>
    <w:p w14:paraId="001F39A3" w14:textId="77777777" w:rsidR="00974EF3" w:rsidRPr="00D719AB" w:rsidRDefault="00974EF3" w:rsidP="00974EF3">
      <w:pPr>
        <w:rPr>
          <w:rFonts w:ascii="Calibri" w:hAnsi="Calibri" w:cs="Calibri"/>
        </w:rPr>
      </w:pPr>
    </w:p>
    <w:p w14:paraId="48F2CD4C" w14:textId="77777777" w:rsidR="00974EF3" w:rsidRPr="00D719AB" w:rsidRDefault="00974EF3" w:rsidP="00974EF3">
      <w:pPr>
        <w:spacing w:after="100" w:afterAutospacing="1"/>
        <w:jc w:val="both"/>
        <w:rPr>
          <w:rFonts w:ascii="Calibri" w:hAnsi="Calibri" w:cs="Calibri"/>
        </w:rPr>
      </w:pPr>
    </w:p>
    <w:p w14:paraId="25BAC776" w14:textId="77777777" w:rsidR="00974EF3" w:rsidRPr="00D719AB" w:rsidRDefault="00974EF3" w:rsidP="00974EF3">
      <w:pPr>
        <w:spacing w:line="240" w:lineRule="auto"/>
        <w:contextualSpacing/>
        <w:jc w:val="both"/>
        <w:rPr>
          <w:rFonts w:ascii="Calibri" w:eastAsia="Aptos" w:hAnsi="Calibri" w:cs="Calibri"/>
        </w:rPr>
        <w:sectPr w:rsidR="00974EF3" w:rsidRPr="00D719AB" w:rsidSect="00974EF3">
          <w:footerReference w:type="even" r:id="rId34"/>
          <w:footerReference w:type="default" r:id="rId35"/>
          <w:footerReference w:type="first" r:id="rId36"/>
          <w:pgSz w:w="12240" w:h="15840"/>
          <w:pgMar w:top="1440" w:right="1440" w:bottom="1440" w:left="1440" w:header="720" w:footer="720" w:gutter="0"/>
          <w:cols w:space="720"/>
          <w:docGrid w:linePitch="360"/>
        </w:sectPr>
      </w:pPr>
    </w:p>
    <w:p w14:paraId="08006CF2" w14:textId="77777777" w:rsidR="0059774B" w:rsidRPr="00D719AB" w:rsidRDefault="0059774B" w:rsidP="0059774B">
      <w:pPr>
        <w:pStyle w:val="Heading2"/>
        <w:rPr>
          <w:rFonts w:ascii="Calibri" w:hAnsi="Calibri" w:cs="Calibri"/>
          <w:b/>
          <w:bCs/>
          <w:sz w:val="22"/>
          <w:szCs w:val="22"/>
        </w:rPr>
      </w:pPr>
      <w:bookmarkStart w:id="131" w:name="_Toc215836490"/>
      <w:r w:rsidRPr="00D719AB">
        <w:rPr>
          <w:rFonts w:ascii="Calibri" w:hAnsi="Calibri" w:cs="Calibri"/>
          <w:b/>
          <w:bCs/>
          <w:sz w:val="22"/>
          <w:szCs w:val="22"/>
        </w:rPr>
        <w:lastRenderedPageBreak/>
        <w:t>Appendix 3. Environmental and Social Screening Form</w:t>
      </w:r>
      <w:bookmarkEnd w:id="131"/>
      <w:r w:rsidRPr="00D719AB">
        <w:rPr>
          <w:rFonts w:ascii="Calibri" w:hAnsi="Calibri" w:cs="Calibri"/>
          <w:b/>
          <w:bCs/>
          <w:sz w:val="22"/>
          <w:szCs w:val="22"/>
        </w:rPr>
        <w:t xml:space="preserve"> </w:t>
      </w:r>
    </w:p>
    <w:p w14:paraId="136039B0" w14:textId="77777777" w:rsidR="0059774B" w:rsidRPr="00D719AB" w:rsidRDefault="0059774B" w:rsidP="0059774B">
      <w:pPr>
        <w:spacing w:after="0"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ab/>
      </w:r>
    </w:p>
    <w:tbl>
      <w:tblPr>
        <w:tblW w:w="10510" w:type="dxa"/>
        <w:jc w:val="center"/>
        <w:tblCellMar>
          <w:top w:w="22" w:type="dxa"/>
          <w:left w:w="4" w:type="dxa"/>
          <w:right w:w="115" w:type="dxa"/>
        </w:tblCellMar>
        <w:tblLook w:val="04A0" w:firstRow="1" w:lastRow="0" w:firstColumn="1" w:lastColumn="0" w:noHBand="0" w:noVBand="1"/>
      </w:tblPr>
      <w:tblGrid>
        <w:gridCol w:w="4500"/>
        <w:gridCol w:w="6010"/>
      </w:tblGrid>
      <w:tr w:rsidR="0059774B" w:rsidRPr="00D719AB" w14:paraId="7FAAADA8" w14:textId="77777777" w:rsidTr="00671A33">
        <w:trPr>
          <w:trHeight w:val="616"/>
          <w:jc w:val="center"/>
        </w:trPr>
        <w:tc>
          <w:tcPr>
            <w:tcW w:w="4500" w:type="dxa"/>
            <w:tcBorders>
              <w:top w:val="single" w:sz="4" w:space="0" w:color="000000"/>
              <w:left w:val="single" w:sz="4" w:space="0" w:color="000000"/>
              <w:bottom w:val="single" w:sz="4" w:space="0" w:color="000000"/>
              <w:right w:val="single" w:sz="4" w:space="0" w:color="000000"/>
            </w:tcBorders>
            <w:shd w:val="clear" w:color="auto" w:fill="E7E6E6"/>
            <w:vAlign w:val="center"/>
          </w:tcPr>
          <w:p w14:paraId="6D91CA22" w14:textId="77777777" w:rsidR="0059774B" w:rsidRPr="00D719AB" w:rsidRDefault="0059774B" w:rsidP="00671A33">
            <w:pPr>
              <w:spacing w:after="0" w:line="240" w:lineRule="auto"/>
              <w:rPr>
                <w:rFonts w:ascii="Calibri" w:eastAsia="Times New Roman" w:hAnsi="Calibri" w:cs="Calibri"/>
                <w:b/>
                <w:kern w:val="0"/>
                <w:lang w:val="en-GB" w:eastAsia="en-GB"/>
                <w14:ligatures w14:val="none"/>
              </w:rPr>
            </w:pPr>
            <w:r w:rsidRPr="00D719AB">
              <w:rPr>
                <w:rFonts w:ascii="Calibri" w:eastAsia="Times New Roman" w:hAnsi="Calibri" w:cs="Calibri"/>
                <w:b/>
                <w:kern w:val="0"/>
                <w:lang w:val="en-GB" w:eastAsia="en-GB"/>
                <w14:ligatures w14:val="none"/>
              </w:rPr>
              <w:t>Project Name and Location:</w:t>
            </w:r>
          </w:p>
        </w:tc>
        <w:tc>
          <w:tcPr>
            <w:tcW w:w="6010" w:type="dxa"/>
            <w:tcBorders>
              <w:top w:val="single" w:sz="4" w:space="0" w:color="000000"/>
              <w:left w:val="single" w:sz="4" w:space="0" w:color="000000"/>
              <w:right w:val="single" w:sz="4" w:space="0" w:color="000000"/>
            </w:tcBorders>
            <w:vAlign w:val="center"/>
          </w:tcPr>
          <w:p w14:paraId="0D047935"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r>
      <w:tr w:rsidR="0059774B" w:rsidRPr="00D719AB" w14:paraId="0308AA31" w14:textId="77777777" w:rsidTr="00671A33">
        <w:trPr>
          <w:trHeight w:val="616"/>
          <w:jc w:val="center"/>
        </w:trPr>
        <w:tc>
          <w:tcPr>
            <w:tcW w:w="4500" w:type="dxa"/>
            <w:tcBorders>
              <w:top w:val="single" w:sz="4" w:space="0" w:color="000000"/>
              <w:left w:val="single" w:sz="4" w:space="0" w:color="000000"/>
              <w:bottom w:val="single" w:sz="4" w:space="0" w:color="000000"/>
              <w:right w:val="single" w:sz="4" w:space="0" w:color="000000"/>
            </w:tcBorders>
            <w:shd w:val="clear" w:color="auto" w:fill="E7E6E6"/>
            <w:vAlign w:val="center"/>
          </w:tcPr>
          <w:p w14:paraId="51D50A34" w14:textId="77777777" w:rsidR="0059774B" w:rsidRPr="00D719AB" w:rsidRDefault="0059774B" w:rsidP="00671A33">
            <w:pPr>
              <w:spacing w:after="0" w:line="240" w:lineRule="auto"/>
              <w:rPr>
                <w:rFonts w:ascii="Calibri" w:eastAsia="Times New Roman" w:hAnsi="Calibri" w:cs="Calibri"/>
                <w:b/>
                <w:kern w:val="0"/>
                <w:lang w:val="en-GB" w:eastAsia="en-GB"/>
                <w14:ligatures w14:val="none"/>
              </w:rPr>
            </w:pPr>
            <w:r w:rsidRPr="00D719AB">
              <w:rPr>
                <w:rFonts w:ascii="Calibri" w:eastAsia="Times New Roman" w:hAnsi="Calibri" w:cs="Calibri"/>
                <w:b/>
                <w:kern w:val="0"/>
                <w:lang w:val="en-GB" w:eastAsia="en-GB"/>
                <w14:ligatures w14:val="none"/>
              </w:rPr>
              <w:t>Contact person for project (telephone/email):</w:t>
            </w:r>
          </w:p>
        </w:tc>
        <w:tc>
          <w:tcPr>
            <w:tcW w:w="6010" w:type="dxa"/>
            <w:tcBorders>
              <w:top w:val="single" w:sz="4" w:space="0" w:color="000000"/>
              <w:left w:val="single" w:sz="4" w:space="0" w:color="000000"/>
              <w:right w:val="single" w:sz="4" w:space="0" w:color="000000"/>
            </w:tcBorders>
            <w:vAlign w:val="center"/>
          </w:tcPr>
          <w:p w14:paraId="74F5569D"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r>
      <w:tr w:rsidR="0059774B" w:rsidRPr="00D719AB" w14:paraId="62A78F73" w14:textId="77777777" w:rsidTr="00671A33">
        <w:trPr>
          <w:trHeight w:val="607"/>
          <w:jc w:val="center"/>
        </w:trPr>
        <w:tc>
          <w:tcPr>
            <w:tcW w:w="4500" w:type="dxa"/>
            <w:tcBorders>
              <w:top w:val="single" w:sz="4" w:space="0" w:color="000000"/>
              <w:left w:val="single" w:sz="4" w:space="0" w:color="000000"/>
              <w:bottom w:val="single" w:sz="4" w:space="0" w:color="000000"/>
              <w:right w:val="single" w:sz="4" w:space="0" w:color="000000"/>
            </w:tcBorders>
            <w:shd w:val="clear" w:color="auto" w:fill="E7E6E6"/>
          </w:tcPr>
          <w:p w14:paraId="7E75D5AA" w14:textId="77777777" w:rsidR="0059774B" w:rsidRPr="00D719AB" w:rsidRDefault="0059774B" w:rsidP="00671A33">
            <w:pPr>
              <w:spacing w:after="0" w:line="240" w:lineRule="auto"/>
              <w:rPr>
                <w:rFonts w:ascii="Calibri" w:eastAsia="Times New Roman" w:hAnsi="Calibri" w:cs="Calibri"/>
                <w:b/>
                <w:kern w:val="0"/>
                <w:lang w:val="en-GB" w:eastAsia="en-GB"/>
                <w14:ligatures w14:val="none"/>
              </w:rPr>
            </w:pPr>
            <w:r w:rsidRPr="00D719AB">
              <w:rPr>
                <w:rFonts w:ascii="Calibri" w:eastAsia="Times New Roman" w:hAnsi="Calibri" w:cs="Calibri"/>
                <w:b/>
                <w:kern w:val="0"/>
                <w:lang w:val="en-GB" w:eastAsia="en-GB"/>
                <w14:ligatures w14:val="none"/>
              </w:rPr>
              <w:t>Have you visited the site as part of the screening process? (Yes, No, Not Applicable)</w:t>
            </w:r>
          </w:p>
        </w:tc>
        <w:tc>
          <w:tcPr>
            <w:tcW w:w="6010" w:type="dxa"/>
            <w:tcBorders>
              <w:top w:val="single" w:sz="4" w:space="0" w:color="000000"/>
              <w:left w:val="single" w:sz="4" w:space="0" w:color="000000"/>
              <w:bottom w:val="single" w:sz="4" w:space="0" w:color="000000"/>
              <w:right w:val="single" w:sz="4" w:space="0" w:color="000000"/>
            </w:tcBorders>
          </w:tcPr>
          <w:p w14:paraId="0992DFFC" w14:textId="77777777" w:rsidR="0059774B" w:rsidRPr="00D719AB" w:rsidRDefault="0059774B" w:rsidP="00671A33">
            <w:pPr>
              <w:spacing w:after="0" w:line="240" w:lineRule="auto"/>
              <w:ind w:left="2"/>
              <w:rPr>
                <w:rFonts w:ascii="Calibri" w:eastAsia="Times New Roman" w:hAnsi="Calibri" w:cs="Calibri"/>
                <w:kern w:val="0"/>
                <w:lang w:val="en-GB" w:eastAsia="en-GB"/>
                <w14:ligatures w14:val="none"/>
              </w:rPr>
            </w:pPr>
          </w:p>
        </w:tc>
      </w:tr>
      <w:tr w:rsidR="0059774B" w:rsidRPr="00D719AB" w14:paraId="24FAE7B6" w14:textId="77777777" w:rsidTr="00671A33">
        <w:trPr>
          <w:trHeight w:val="139"/>
          <w:jc w:val="center"/>
        </w:trPr>
        <w:tc>
          <w:tcPr>
            <w:tcW w:w="4500" w:type="dxa"/>
            <w:tcBorders>
              <w:top w:val="single" w:sz="4" w:space="0" w:color="000000"/>
              <w:left w:val="single" w:sz="4" w:space="0" w:color="000000"/>
              <w:bottom w:val="single" w:sz="4" w:space="0" w:color="000000"/>
              <w:right w:val="single" w:sz="4" w:space="0" w:color="000000"/>
            </w:tcBorders>
            <w:shd w:val="clear" w:color="auto" w:fill="E7E6E6"/>
          </w:tcPr>
          <w:p w14:paraId="513724DD" w14:textId="77777777" w:rsidR="0059774B" w:rsidRPr="00D719AB" w:rsidRDefault="0059774B" w:rsidP="00671A33">
            <w:pPr>
              <w:spacing w:after="0" w:line="240" w:lineRule="auto"/>
              <w:rPr>
                <w:rFonts w:ascii="Calibri" w:eastAsia="Times New Roman" w:hAnsi="Calibri" w:cs="Calibri"/>
                <w:b/>
                <w:kern w:val="0"/>
                <w:lang w:val="en-GB" w:eastAsia="en-GB"/>
                <w14:ligatures w14:val="none"/>
              </w:rPr>
            </w:pPr>
            <w:r w:rsidRPr="00D719AB">
              <w:rPr>
                <w:rFonts w:ascii="Calibri" w:eastAsia="Times New Roman" w:hAnsi="Calibri" w:cs="Calibri"/>
                <w:b/>
                <w:kern w:val="0"/>
                <w:lang w:val="en-GB" w:eastAsia="en-GB"/>
                <w14:ligatures w14:val="none"/>
              </w:rPr>
              <w:t xml:space="preserve">If yes, Date of site visit </w:t>
            </w:r>
          </w:p>
        </w:tc>
        <w:tc>
          <w:tcPr>
            <w:tcW w:w="6010" w:type="dxa"/>
            <w:tcBorders>
              <w:top w:val="single" w:sz="4" w:space="0" w:color="000000"/>
              <w:left w:val="single" w:sz="4" w:space="0" w:color="000000"/>
              <w:bottom w:val="single" w:sz="4" w:space="0" w:color="000000"/>
              <w:right w:val="single" w:sz="4" w:space="0" w:color="000000"/>
            </w:tcBorders>
          </w:tcPr>
          <w:p w14:paraId="4B8E1650" w14:textId="77777777" w:rsidR="0059774B" w:rsidRPr="00D719AB" w:rsidRDefault="0059774B" w:rsidP="00671A33">
            <w:pPr>
              <w:spacing w:after="0" w:line="240" w:lineRule="auto"/>
              <w:ind w:left="2"/>
              <w:rPr>
                <w:rFonts w:ascii="Calibri" w:eastAsia="Times New Roman" w:hAnsi="Calibri" w:cs="Calibri"/>
                <w:kern w:val="0"/>
                <w:lang w:val="en-GB" w:eastAsia="en-GB"/>
                <w14:ligatures w14:val="none"/>
              </w:rPr>
            </w:pPr>
          </w:p>
        </w:tc>
      </w:tr>
    </w:tbl>
    <w:p w14:paraId="4897F321" w14:textId="77777777" w:rsidR="0059774B" w:rsidRPr="00D719AB" w:rsidRDefault="0059774B" w:rsidP="0059774B">
      <w:pPr>
        <w:spacing w:after="0" w:line="240" w:lineRule="auto"/>
        <w:rPr>
          <w:rFonts w:ascii="Calibri" w:eastAsia="Gill Sans" w:hAnsi="Calibri" w:cs="Calibri"/>
          <w:b/>
          <w:kern w:val="0"/>
          <w:lang w:val="en-GB" w:eastAsia="en-GB"/>
          <w14:ligatures w14:val="none"/>
        </w:rPr>
      </w:pPr>
    </w:p>
    <w:p w14:paraId="085713CE" w14:textId="77777777" w:rsidR="0059774B" w:rsidRPr="00D719AB" w:rsidRDefault="0059774B" w:rsidP="0059774B">
      <w:pPr>
        <w:numPr>
          <w:ilvl w:val="0"/>
          <w:numId w:val="23"/>
        </w:numPr>
        <w:spacing w:after="0" w:line="240" w:lineRule="auto"/>
        <w:contextualSpacing/>
        <w:jc w:val="both"/>
        <w:rPr>
          <w:rFonts w:ascii="Calibri" w:eastAsia="Times New Roman" w:hAnsi="Calibri" w:cs="Calibri"/>
          <w:b/>
          <w:kern w:val="0"/>
          <w:lang w:val="en-GB" w:eastAsia="en-GB"/>
          <w14:ligatures w14:val="none"/>
        </w:rPr>
      </w:pPr>
      <w:r w:rsidRPr="00D719AB">
        <w:rPr>
          <w:rFonts w:ascii="Calibri" w:eastAsia="Times New Roman" w:hAnsi="Calibri" w:cs="Calibri"/>
          <w:b/>
          <w:kern w:val="0"/>
          <w:lang w:val="en-GB" w:eastAsia="en-GB"/>
          <w14:ligatures w14:val="none"/>
        </w:rPr>
        <w:t xml:space="preserve">Description of Activity </w:t>
      </w:r>
    </w:p>
    <w:tbl>
      <w:tblPr>
        <w:tblStyle w:val="3"/>
        <w:tblW w:w="10440" w:type="dxa"/>
        <w:tblInd w:w="-545" w:type="dxa"/>
        <w:shd w:val="clear" w:color="auto" w:fill="FFFFFF"/>
        <w:tblLook w:val="04A0" w:firstRow="1" w:lastRow="0" w:firstColumn="1" w:lastColumn="0" w:noHBand="0" w:noVBand="1"/>
      </w:tblPr>
      <w:tblGrid>
        <w:gridCol w:w="4140"/>
        <w:gridCol w:w="6300"/>
      </w:tblGrid>
      <w:tr w:rsidR="0059774B" w:rsidRPr="00D719AB" w14:paraId="18FC3D01" w14:textId="77777777" w:rsidTr="00671A33">
        <w:tc>
          <w:tcPr>
            <w:tcW w:w="4140" w:type="dxa"/>
            <w:shd w:val="clear" w:color="auto" w:fill="E7E6E6"/>
          </w:tcPr>
          <w:p w14:paraId="0F9F7F02" w14:textId="77777777" w:rsidR="0059774B" w:rsidRPr="00D719AB" w:rsidRDefault="0059774B" w:rsidP="00671A33">
            <w:pPr>
              <w:rPr>
                <w:rFonts w:ascii="Calibri" w:eastAsia="Times New Roman" w:hAnsi="Calibri" w:cs="Calibri"/>
                <w:b/>
                <w:bCs/>
                <w:lang w:val="en-GB" w:eastAsia="en-GB"/>
              </w:rPr>
            </w:pPr>
            <w:r w:rsidRPr="00D719AB">
              <w:rPr>
                <w:rFonts w:ascii="Calibri" w:eastAsia="Times New Roman" w:hAnsi="Calibri" w:cs="Calibri"/>
                <w:b/>
                <w:bCs/>
                <w:lang w:val="en-GB" w:eastAsia="en-GB"/>
              </w:rPr>
              <w:t xml:space="preserve">Brief description of activity and its main goal: </w:t>
            </w:r>
          </w:p>
        </w:tc>
        <w:tc>
          <w:tcPr>
            <w:tcW w:w="6300" w:type="dxa"/>
            <w:shd w:val="clear" w:color="auto" w:fill="FFFFFF"/>
          </w:tcPr>
          <w:p w14:paraId="74D839E7" w14:textId="77777777" w:rsidR="0059774B" w:rsidRPr="00D719AB" w:rsidRDefault="0059774B" w:rsidP="00671A33">
            <w:pPr>
              <w:shd w:val="clear" w:color="auto" w:fill="FFFFFF"/>
              <w:textAlignment w:val="baseline"/>
              <w:rPr>
                <w:rFonts w:ascii="Calibri" w:eastAsia="Times New Roman" w:hAnsi="Calibri" w:cs="Calibri"/>
                <w:color w:val="000000"/>
                <w:lang w:val="en-GB" w:eastAsia="en-GB"/>
              </w:rPr>
            </w:pPr>
          </w:p>
          <w:p w14:paraId="26324C61" w14:textId="77777777" w:rsidR="0059774B" w:rsidRPr="00D719AB" w:rsidRDefault="0059774B" w:rsidP="00671A33">
            <w:pPr>
              <w:shd w:val="clear" w:color="auto" w:fill="FFFFFF"/>
              <w:textAlignment w:val="baseline"/>
              <w:rPr>
                <w:rFonts w:ascii="Calibri" w:eastAsia="Times New Roman" w:hAnsi="Calibri" w:cs="Calibri"/>
                <w:color w:val="000000"/>
                <w:lang w:val="en-GB" w:eastAsia="en-GB"/>
              </w:rPr>
            </w:pPr>
          </w:p>
          <w:p w14:paraId="72A8E9A5" w14:textId="77777777" w:rsidR="0059774B" w:rsidRPr="00D719AB" w:rsidRDefault="0059774B" w:rsidP="00671A33">
            <w:pPr>
              <w:shd w:val="clear" w:color="auto" w:fill="FFFFFF"/>
              <w:textAlignment w:val="baseline"/>
              <w:rPr>
                <w:rFonts w:ascii="Calibri" w:eastAsia="Times New Roman" w:hAnsi="Calibri" w:cs="Calibri"/>
                <w:color w:val="000000"/>
                <w:lang w:val="en-GB" w:eastAsia="en-GB"/>
              </w:rPr>
            </w:pPr>
          </w:p>
          <w:p w14:paraId="551858EC" w14:textId="77777777" w:rsidR="0059774B" w:rsidRPr="00D719AB" w:rsidRDefault="0059774B" w:rsidP="00671A33">
            <w:pPr>
              <w:shd w:val="clear" w:color="auto" w:fill="FFFFFF"/>
              <w:textAlignment w:val="baseline"/>
              <w:rPr>
                <w:rFonts w:ascii="Calibri" w:eastAsia="Times New Roman" w:hAnsi="Calibri" w:cs="Calibri"/>
                <w:color w:val="000000"/>
                <w:lang w:val="en-GB" w:eastAsia="en-GB"/>
              </w:rPr>
            </w:pPr>
          </w:p>
          <w:p w14:paraId="22184AD9" w14:textId="77777777" w:rsidR="0059774B" w:rsidRPr="00D719AB" w:rsidRDefault="0059774B" w:rsidP="00671A33">
            <w:pPr>
              <w:shd w:val="clear" w:color="auto" w:fill="FFFFFF"/>
              <w:textAlignment w:val="baseline"/>
              <w:rPr>
                <w:rFonts w:ascii="Calibri" w:eastAsia="Times New Roman" w:hAnsi="Calibri" w:cs="Calibri"/>
                <w:color w:val="000000"/>
                <w:lang w:val="en-GB" w:eastAsia="en-GB"/>
              </w:rPr>
            </w:pPr>
          </w:p>
        </w:tc>
      </w:tr>
      <w:tr w:rsidR="0059774B" w:rsidRPr="00D719AB" w14:paraId="21C98507" w14:textId="77777777" w:rsidTr="00671A33">
        <w:tc>
          <w:tcPr>
            <w:tcW w:w="4140" w:type="dxa"/>
            <w:shd w:val="clear" w:color="auto" w:fill="E7E6E6"/>
          </w:tcPr>
          <w:p w14:paraId="1FBCFE7F" w14:textId="77777777" w:rsidR="0059774B" w:rsidRPr="00D719AB" w:rsidRDefault="0059774B" w:rsidP="00671A33">
            <w:pPr>
              <w:rPr>
                <w:rFonts w:ascii="Calibri" w:eastAsia="Times New Roman" w:hAnsi="Calibri" w:cs="Calibri"/>
                <w:b/>
                <w:bCs/>
                <w:lang w:val="en-GB" w:eastAsia="en-GB"/>
              </w:rPr>
            </w:pPr>
            <w:r w:rsidRPr="00D719AB">
              <w:rPr>
                <w:rFonts w:ascii="Calibri" w:eastAsia="Times New Roman" w:hAnsi="Calibri" w:cs="Calibri"/>
                <w:b/>
                <w:bCs/>
                <w:lang w:val="en-GB" w:eastAsia="en-GB"/>
              </w:rPr>
              <w:t>Duration of activity (start and end dates):</w:t>
            </w:r>
          </w:p>
        </w:tc>
        <w:tc>
          <w:tcPr>
            <w:tcW w:w="6300" w:type="dxa"/>
            <w:shd w:val="clear" w:color="auto" w:fill="FFFFFF"/>
          </w:tcPr>
          <w:p w14:paraId="307C0B48" w14:textId="77777777" w:rsidR="0059774B" w:rsidRPr="00D719AB" w:rsidRDefault="0059774B" w:rsidP="00671A33">
            <w:pPr>
              <w:shd w:val="clear" w:color="auto" w:fill="FFFFFF"/>
              <w:textAlignment w:val="baseline"/>
              <w:rPr>
                <w:rFonts w:ascii="Calibri" w:eastAsia="Times New Roman" w:hAnsi="Calibri" w:cs="Calibri"/>
                <w:color w:val="000000"/>
                <w:lang w:val="en-GB" w:eastAsia="en-GB"/>
              </w:rPr>
            </w:pPr>
          </w:p>
        </w:tc>
      </w:tr>
      <w:tr w:rsidR="0059774B" w:rsidRPr="00D719AB" w14:paraId="2B64517A" w14:textId="77777777" w:rsidTr="00671A33">
        <w:tc>
          <w:tcPr>
            <w:tcW w:w="4140" w:type="dxa"/>
            <w:shd w:val="clear" w:color="auto" w:fill="E7E6E6"/>
          </w:tcPr>
          <w:p w14:paraId="4B01160A" w14:textId="77777777" w:rsidR="0059774B" w:rsidRPr="00D719AB" w:rsidRDefault="0059774B" w:rsidP="00671A33">
            <w:pPr>
              <w:rPr>
                <w:rFonts w:ascii="Calibri" w:eastAsia="Times New Roman" w:hAnsi="Calibri" w:cs="Calibri"/>
                <w:b/>
                <w:bCs/>
                <w:lang w:val="en-GB" w:eastAsia="en-GB"/>
              </w:rPr>
            </w:pPr>
            <w:r w:rsidRPr="00D719AB">
              <w:rPr>
                <w:rFonts w:ascii="Calibri" w:eastAsia="Times New Roman" w:hAnsi="Calibri" w:cs="Calibri"/>
                <w:b/>
                <w:bCs/>
                <w:lang w:val="en-GB" w:eastAsia="en-GB"/>
              </w:rPr>
              <w:t>State the Region, municipality and community where the activity will be implemented:</w:t>
            </w:r>
          </w:p>
        </w:tc>
        <w:tc>
          <w:tcPr>
            <w:tcW w:w="6300" w:type="dxa"/>
            <w:shd w:val="clear" w:color="auto" w:fill="FFFFFF"/>
          </w:tcPr>
          <w:p w14:paraId="03B755D4" w14:textId="77777777" w:rsidR="0059774B" w:rsidRPr="00D719AB" w:rsidRDefault="0059774B" w:rsidP="00671A33">
            <w:pPr>
              <w:rPr>
                <w:rFonts w:ascii="Calibri" w:eastAsia="Times New Roman" w:hAnsi="Calibri" w:cs="Calibri"/>
                <w:lang w:val="en-GB" w:eastAsia="en-GB"/>
              </w:rPr>
            </w:pPr>
          </w:p>
        </w:tc>
      </w:tr>
      <w:tr w:rsidR="0059774B" w:rsidRPr="00D719AB" w14:paraId="5F01E55D" w14:textId="77777777" w:rsidTr="00671A33">
        <w:tc>
          <w:tcPr>
            <w:tcW w:w="4140" w:type="dxa"/>
            <w:shd w:val="clear" w:color="auto" w:fill="E7E6E6"/>
          </w:tcPr>
          <w:p w14:paraId="42967649" w14:textId="77777777" w:rsidR="0059774B" w:rsidRPr="00D719AB" w:rsidRDefault="0059774B" w:rsidP="00671A33">
            <w:pPr>
              <w:rPr>
                <w:rFonts w:ascii="Calibri" w:eastAsia="Times New Roman" w:hAnsi="Calibri" w:cs="Calibri"/>
                <w:b/>
                <w:bCs/>
                <w:lang w:val="en-GB" w:eastAsia="en-GB"/>
              </w:rPr>
            </w:pPr>
            <w:r w:rsidRPr="00D719AB">
              <w:rPr>
                <w:rFonts w:ascii="Calibri" w:eastAsia="Times New Roman" w:hAnsi="Calibri" w:cs="Calibri"/>
                <w:b/>
                <w:bCs/>
                <w:lang w:val="en-GB" w:eastAsia="en-GB"/>
              </w:rPr>
              <w:t>Estimated Cost:</w:t>
            </w:r>
          </w:p>
        </w:tc>
        <w:tc>
          <w:tcPr>
            <w:tcW w:w="6300" w:type="dxa"/>
            <w:shd w:val="clear" w:color="auto" w:fill="FFFFFF"/>
          </w:tcPr>
          <w:p w14:paraId="21449481" w14:textId="77777777" w:rsidR="0059774B" w:rsidRPr="00D719AB" w:rsidRDefault="0059774B" w:rsidP="00671A33">
            <w:pPr>
              <w:rPr>
                <w:rFonts w:ascii="Calibri" w:eastAsia="Times New Roman" w:hAnsi="Calibri" w:cs="Calibri"/>
                <w:lang w:val="en-GB" w:eastAsia="en-GB"/>
              </w:rPr>
            </w:pPr>
          </w:p>
        </w:tc>
      </w:tr>
      <w:tr w:rsidR="0059774B" w:rsidRPr="00D719AB" w14:paraId="661FD505" w14:textId="77777777" w:rsidTr="00671A33">
        <w:tc>
          <w:tcPr>
            <w:tcW w:w="4140" w:type="dxa"/>
            <w:shd w:val="clear" w:color="auto" w:fill="E7E6E6"/>
          </w:tcPr>
          <w:p w14:paraId="66C90C15" w14:textId="77777777" w:rsidR="0059774B" w:rsidRPr="00D719AB" w:rsidRDefault="0059774B" w:rsidP="00671A33">
            <w:pPr>
              <w:rPr>
                <w:rFonts w:ascii="Calibri" w:eastAsia="Times New Roman" w:hAnsi="Calibri" w:cs="Calibri"/>
                <w:b/>
                <w:bCs/>
                <w:lang w:val="en-GB" w:eastAsia="en-GB"/>
              </w:rPr>
            </w:pPr>
            <w:r w:rsidRPr="00D719AB">
              <w:rPr>
                <w:rFonts w:ascii="Calibri" w:eastAsia="Times New Roman" w:hAnsi="Calibri" w:cs="Calibri"/>
                <w:b/>
                <w:bCs/>
                <w:lang w:val="en-GB" w:eastAsia="en-GB"/>
              </w:rPr>
              <w:t xml:space="preserve">Include satellite image of location and/or technical drawings attached to this screening. </w:t>
            </w:r>
          </w:p>
        </w:tc>
        <w:tc>
          <w:tcPr>
            <w:tcW w:w="6300" w:type="dxa"/>
            <w:shd w:val="clear" w:color="auto" w:fill="FFFFFF"/>
          </w:tcPr>
          <w:p w14:paraId="49E15FAA" w14:textId="77777777" w:rsidR="0059774B" w:rsidRPr="00D719AB" w:rsidRDefault="0059774B" w:rsidP="00671A33">
            <w:pPr>
              <w:rPr>
                <w:rFonts w:ascii="Calibri" w:eastAsia="Times New Roman" w:hAnsi="Calibri" w:cs="Calibri"/>
                <w:lang w:val="en-GB" w:eastAsia="en-GB"/>
              </w:rPr>
            </w:pPr>
          </w:p>
        </w:tc>
      </w:tr>
    </w:tbl>
    <w:p w14:paraId="6E3C1FF8" w14:textId="77777777" w:rsidR="0059774B" w:rsidRPr="00D719AB" w:rsidRDefault="0059774B" w:rsidP="0059774B">
      <w:pPr>
        <w:spacing w:after="0" w:line="240" w:lineRule="auto"/>
        <w:rPr>
          <w:rFonts w:ascii="Calibri" w:eastAsia="Gill Sans" w:hAnsi="Calibri" w:cs="Calibri"/>
          <w:b/>
          <w:kern w:val="0"/>
          <w:lang w:val="en-GB" w:eastAsia="en-GB"/>
          <w14:ligatures w14:val="none"/>
        </w:rPr>
      </w:pPr>
    </w:p>
    <w:p w14:paraId="13A3504D" w14:textId="77777777" w:rsidR="0059774B" w:rsidRPr="00D719AB" w:rsidRDefault="0059774B" w:rsidP="0059774B">
      <w:pPr>
        <w:numPr>
          <w:ilvl w:val="0"/>
          <w:numId w:val="23"/>
        </w:numPr>
        <w:spacing w:after="240" w:line="240" w:lineRule="auto"/>
        <w:contextualSpacing/>
        <w:jc w:val="both"/>
        <w:rPr>
          <w:rFonts w:ascii="Calibri" w:eastAsia="Times New Roman" w:hAnsi="Calibri" w:cs="Calibri"/>
          <w:b/>
          <w:kern w:val="0"/>
          <w:lang w:val="en-GB" w:eastAsia="en-GB"/>
          <w14:ligatures w14:val="none"/>
        </w:rPr>
      </w:pPr>
      <w:r w:rsidRPr="00D719AB">
        <w:rPr>
          <w:rFonts w:ascii="Calibri" w:eastAsia="Times New Roman" w:hAnsi="Calibri" w:cs="Calibri"/>
          <w:b/>
          <w:kern w:val="0"/>
          <w:lang w:val="en-GB" w:eastAsia="en-GB"/>
          <w14:ligatures w14:val="none"/>
        </w:rPr>
        <w:t>Site Characteristics [complete this section if applicable]</w:t>
      </w:r>
    </w:p>
    <w:tbl>
      <w:tblPr>
        <w:tblW w:w="5535" w:type="pct"/>
        <w:tblInd w:w="-54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29"/>
        <w:gridCol w:w="3664"/>
        <w:gridCol w:w="6057"/>
      </w:tblGrid>
      <w:tr w:rsidR="0059774B" w:rsidRPr="00D719AB" w14:paraId="0F087FC4" w14:textId="77777777" w:rsidTr="00671A33">
        <w:tc>
          <w:tcPr>
            <w:tcW w:w="304" w:type="pct"/>
            <w:shd w:val="clear" w:color="auto" w:fill="BFBFBF"/>
          </w:tcPr>
          <w:p w14:paraId="7B4C6054" w14:textId="77777777" w:rsidR="0059774B" w:rsidRPr="00D719AB" w:rsidRDefault="0059774B" w:rsidP="00671A33">
            <w:pPr>
              <w:spacing w:after="0" w:line="240" w:lineRule="auto"/>
              <w:contextualSpacing/>
              <w:jc w:val="center"/>
              <w:rPr>
                <w:rFonts w:ascii="Calibri" w:eastAsia="Times New Roman" w:hAnsi="Calibri" w:cs="Calibri"/>
                <w:b/>
                <w:bCs/>
                <w:kern w:val="0"/>
                <w:lang w:val="en-GB" w:eastAsia="en-GB"/>
                <w14:ligatures w14:val="none"/>
              </w:rPr>
            </w:pPr>
            <w:r w:rsidRPr="00D719AB">
              <w:rPr>
                <w:rFonts w:ascii="Calibri" w:eastAsia="Times New Roman" w:hAnsi="Calibri" w:cs="Calibri"/>
                <w:b/>
                <w:bCs/>
                <w:kern w:val="0"/>
                <w:lang w:val="en-GB" w:eastAsia="en-GB"/>
                <w14:ligatures w14:val="none"/>
              </w:rPr>
              <w:t>No.</w:t>
            </w:r>
          </w:p>
        </w:tc>
        <w:tc>
          <w:tcPr>
            <w:tcW w:w="4696" w:type="pct"/>
            <w:gridSpan w:val="2"/>
            <w:shd w:val="clear" w:color="auto" w:fill="BFBFBF"/>
            <w:hideMark/>
          </w:tcPr>
          <w:p w14:paraId="3C1865DC" w14:textId="77777777" w:rsidR="0059774B" w:rsidRPr="00D719AB" w:rsidRDefault="0059774B" w:rsidP="00671A33">
            <w:pPr>
              <w:spacing w:after="0" w:line="240" w:lineRule="auto"/>
              <w:contextualSpacing/>
              <w:rPr>
                <w:rFonts w:ascii="Calibri" w:eastAsia="Times New Roman" w:hAnsi="Calibri" w:cs="Calibri"/>
                <w:b/>
                <w:bCs/>
                <w:kern w:val="0"/>
                <w:lang w:val="en-GB" w:eastAsia="en-GB"/>
                <w14:ligatures w14:val="none"/>
              </w:rPr>
            </w:pPr>
            <w:r w:rsidRPr="00D719AB">
              <w:rPr>
                <w:rFonts w:ascii="Calibri" w:eastAsia="Times New Roman" w:hAnsi="Calibri" w:cs="Calibri"/>
                <w:b/>
                <w:bCs/>
                <w:kern w:val="0"/>
                <w:lang w:val="en-GB" w:eastAsia="en-GB"/>
                <w14:ligatures w14:val="none"/>
              </w:rPr>
              <w:t>Site Characteristics</w:t>
            </w:r>
          </w:p>
        </w:tc>
      </w:tr>
      <w:tr w:rsidR="0059774B" w:rsidRPr="00D719AB" w14:paraId="4BA1DE23" w14:textId="77777777" w:rsidTr="00671A33">
        <w:tc>
          <w:tcPr>
            <w:tcW w:w="304" w:type="pct"/>
          </w:tcPr>
          <w:p w14:paraId="541A49AF" w14:textId="77777777" w:rsidR="0059774B" w:rsidRPr="00D719AB" w:rsidRDefault="0059774B" w:rsidP="00671A33">
            <w:pPr>
              <w:spacing w:after="0" w:line="240" w:lineRule="auto"/>
              <w:contextualSpacing/>
              <w:jc w:val="center"/>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1</w:t>
            </w:r>
          </w:p>
        </w:tc>
        <w:tc>
          <w:tcPr>
            <w:tcW w:w="1770" w:type="pct"/>
          </w:tcPr>
          <w:p w14:paraId="0F89A35B" w14:textId="77777777" w:rsidR="0059774B" w:rsidRPr="00D719AB" w:rsidRDefault="0059774B" w:rsidP="00671A33">
            <w:pPr>
              <w:spacing w:after="0" w:line="240" w:lineRule="auto"/>
              <w:contextualSpacing/>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Adjoining Land Uses or Land Cover</w:t>
            </w:r>
          </w:p>
        </w:tc>
        <w:tc>
          <w:tcPr>
            <w:tcW w:w="2926" w:type="pct"/>
          </w:tcPr>
          <w:p w14:paraId="2E4C994D" w14:textId="77777777" w:rsidR="0059774B" w:rsidRPr="00D719AB" w:rsidRDefault="0059774B" w:rsidP="00671A33">
            <w:pPr>
              <w:spacing w:after="0" w:line="240" w:lineRule="auto"/>
              <w:contextualSpacing/>
              <w:rPr>
                <w:rFonts w:ascii="Calibri" w:eastAsia="Times New Roman" w:hAnsi="Calibri" w:cs="Calibri"/>
                <w:kern w:val="0"/>
                <w:lang w:val="en-GB" w:eastAsia="en-GB"/>
                <w14:ligatures w14:val="none"/>
              </w:rPr>
            </w:pPr>
          </w:p>
        </w:tc>
      </w:tr>
      <w:tr w:rsidR="0059774B" w:rsidRPr="00D719AB" w14:paraId="5500A126" w14:textId="77777777" w:rsidTr="00671A33">
        <w:tc>
          <w:tcPr>
            <w:tcW w:w="304" w:type="pct"/>
          </w:tcPr>
          <w:p w14:paraId="1BD3C347" w14:textId="77777777" w:rsidR="0059774B" w:rsidRPr="00D719AB" w:rsidRDefault="0059774B" w:rsidP="00671A33">
            <w:pPr>
              <w:spacing w:after="0" w:line="240" w:lineRule="auto"/>
              <w:jc w:val="center"/>
              <w:rPr>
                <w:rFonts w:ascii="Calibri" w:eastAsia="Times New Roman" w:hAnsi="Calibri" w:cs="Calibri"/>
                <w:kern w:val="0"/>
                <w14:ligatures w14:val="none"/>
              </w:rPr>
            </w:pPr>
            <w:r w:rsidRPr="00D719AB">
              <w:rPr>
                <w:rFonts w:ascii="Calibri" w:eastAsia="Times New Roman" w:hAnsi="Calibri" w:cs="Calibri"/>
                <w:kern w:val="0"/>
                <w14:ligatures w14:val="none"/>
              </w:rPr>
              <w:t>2</w:t>
            </w:r>
          </w:p>
        </w:tc>
        <w:tc>
          <w:tcPr>
            <w:tcW w:w="1770" w:type="pct"/>
          </w:tcPr>
          <w:p w14:paraId="25F7371D" w14:textId="77777777" w:rsidR="0059774B" w:rsidRPr="00D719AB" w:rsidRDefault="0059774B" w:rsidP="00671A33">
            <w:pPr>
              <w:spacing w:after="0"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South</w:t>
            </w:r>
          </w:p>
        </w:tc>
        <w:tc>
          <w:tcPr>
            <w:tcW w:w="2926" w:type="pct"/>
          </w:tcPr>
          <w:p w14:paraId="180A0F7B" w14:textId="77777777" w:rsidR="0059774B" w:rsidRPr="00D719AB" w:rsidRDefault="0059774B" w:rsidP="00671A33">
            <w:pPr>
              <w:spacing w:after="0" w:line="240" w:lineRule="auto"/>
              <w:contextualSpacing/>
              <w:rPr>
                <w:rFonts w:ascii="Calibri" w:eastAsia="Times New Roman" w:hAnsi="Calibri" w:cs="Calibri"/>
                <w:kern w:val="0"/>
                <w:lang w:val="en-GB" w:eastAsia="en-GB"/>
                <w14:ligatures w14:val="none"/>
              </w:rPr>
            </w:pPr>
          </w:p>
        </w:tc>
      </w:tr>
      <w:tr w:rsidR="0059774B" w:rsidRPr="00D719AB" w14:paraId="77F82F35" w14:textId="77777777" w:rsidTr="00671A33">
        <w:tc>
          <w:tcPr>
            <w:tcW w:w="304" w:type="pct"/>
          </w:tcPr>
          <w:p w14:paraId="143302E1" w14:textId="77777777" w:rsidR="0059774B" w:rsidRPr="00D719AB" w:rsidRDefault="0059774B" w:rsidP="00671A33">
            <w:pPr>
              <w:spacing w:after="0" w:line="240" w:lineRule="auto"/>
              <w:jc w:val="center"/>
              <w:rPr>
                <w:rFonts w:ascii="Calibri" w:eastAsia="Times New Roman" w:hAnsi="Calibri" w:cs="Calibri"/>
                <w:kern w:val="0"/>
                <w14:ligatures w14:val="none"/>
              </w:rPr>
            </w:pPr>
            <w:r w:rsidRPr="00D719AB">
              <w:rPr>
                <w:rFonts w:ascii="Calibri" w:eastAsia="Times New Roman" w:hAnsi="Calibri" w:cs="Calibri"/>
                <w:kern w:val="0"/>
                <w14:ligatures w14:val="none"/>
              </w:rPr>
              <w:t>3</w:t>
            </w:r>
          </w:p>
        </w:tc>
        <w:tc>
          <w:tcPr>
            <w:tcW w:w="1770" w:type="pct"/>
          </w:tcPr>
          <w:p w14:paraId="04021D93" w14:textId="77777777" w:rsidR="0059774B" w:rsidRPr="00D719AB" w:rsidRDefault="0059774B" w:rsidP="00671A33">
            <w:pPr>
              <w:spacing w:after="0"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North</w:t>
            </w:r>
          </w:p>
        </w:tc>
        <w:tc>
          <w:tcPr>
            <w:tcW w:w="2926" w:type="pct"/>
          </w:tcPr>
          <w:p w14:paraId="60354DD8" w14:textId="77777777" w:rsidR="0059774B" w:rsidRPr="00D719AB" w:rsidRDefault="0059774B" w:rsidP="00671A33">
            <w:pPr>
              <w:spacing w:after="0" w:line="240" w:lineRule="auto"/>
              <w:contextualSpacing/>
              <w:rPr>
                <w:rFonts w:ascii="Calibri" w:eastAsia="Times New Roman" w:hAnsi="Calibri" w:cs="Calibri"/>
                <w:kern w:val="0"/>
                <w:lang w:val="en-GB" w:eastAsia="en-GB"/>
                <w14:ligatures w14:val="none"/>
              </w:rPr>
            </w:pPr>
          </w:p>
        </w:tc>
      </w:tr>
      <w:tr w:rsidR="0059774B" w:rsidRPr="00D719AB" w14:paraId="4A209EA5" w14:textId="77777777" w:rsidTr="00671A33">
        <w:tc>
          <w:tcPr>
            <w:tcW w:w="304" w:type="pct"/>
          </w:tcPr>
          <w:p w14:paraId="0737F8FF" w14:textId="77777777" w:rsidR="0059774B" w:rsidRPr="00D719AB" w:rsidRDefault="0059774B" w:rsidP="00671A33">
            <w:pPr>
              <w:spacing w:after="0" w:line="240" w:lineRule="auto"/>
              <w:jc w:val="center"/>
              <w:rPr>
                <w:rFonts w:ascii="Calibri" w:eastAsia="Times New Roman" w:hAnsi="Calibri" w:cs="Calibri"/>
                <w:kern w:val="0"/>
                <w14:ligatures w14:val="none"/>
              </w:rPr>
            </w:pPr>
            <w:r w:rsidRPr="00D719AB">
              <w:rPr>
                <w:rFonts w:ascii="Calibri" w:eastAsia="Times New Roman" w:hAnsi="Calibri" w:cs="Calibri"/>
                <w:kern w:val="0"/>
                <w14:ligatures w14:val="none"/>
              </w:rPr>
              <w:t>4</w:t>
            </w:r>
          </w:p>
        </w:tc>
        <w:tc>
          <w:tcPr>
            <w:tcW w:w="1770" w:type="pct"/>
          </w:tcPr>
          <w:p w14:paraId="0958021E" w14:textId="77777777" w:rsidR="0059774B" w:rsidRPr="00D719AB" w:rsidRDefault="0059774B" w:rsidP="00671A33">
            <w:pPr>
              <w:spacing w:after="0"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East </w:t>
            </w:r>
          </w:p>
        </w:tc>
        <w:tc>
          <w:tcPr>
            <w:tcW w:w="2926" w:type="pct"/>
          </w:tcPr>
          <w:p w14:paraId="1055E436" w14:textId="77777777" w:rsidR="0059774B" w:rsidRPr="00D719AB" w:rsidRDefault="0059774B" w:rsidP="00671A33">
            <w:pPr>
              <w:spacing w:after="0" w:line="240" w:lineRule="auto"/>
              <w:contextualSpacing/>
              <w:rPr>
                <w:rFonts w:ascii="Calibri" w:eastAsia="Times New Roman" w:hAnsi="Calibri" w:cs="Calibri"/>
                <w:kern w:val="0"/>
                <w:lang w:val="en-GB" w:eastAsia="en-GB"/>
                <w14:ligatures w14:val="none"/>
              </w:rPr>
            </w:pPr>
          </w:p>
        </w:tc>
      </w:tr>
      <w:tr w:rsidR="0059774B" w:rsidRPr="00D719AB" w14:paraId="4C33CD14" w14:textId="77777777" w:rsidTr="00671A33">
        <w:tc>
          <w:tcPr>
            <w:tcW w:w="304" w:type="pct"/>
          </w:tcPr>
          <w:p w14:paraId="6072EE2A" w14:textId="77777777" w:rsidR="0059774B" w:rsidRPr="00D719AB" w:rsidRDefault="0059774B" w:rsidP="00671A33">
            <w:pPr>
              <w:spacing w:after="0" w:line="240" w:lineRule="auto"/>
              <w:jc w:val="center"/>
              <w:rPr>
                <w:rFonts w:ascii="Calibri" w:eastAsia="Times New Roman" w:hAnsi="Calibri" w:cs="Calibri"/>
                <w:kern w:val="0"/>
                <w14:ligatures w14:val="none"/>
              </w:rPr>
            </w:pPr>
            <w:r w:rsidRPr="00D719AB">
              <w:rPr>
                <w:rFonts w:ascii="Calibri" w:eastAsia="Times New Roman" w:hAnsi="Calibri" w:cs="Calibri"/>
                <w:kern w:val="0"/>
                <w14:ligatures w14:val="none"/>
              </w:rPr>
              <w:t>5</w:t>
            </w:r>
          </w:p>
        </w:tc>
        <w:tc>
          <w:tcPr>
            <w:tcW w:w="1770" w:type="pct"/>
          </w:tcPr>
          <w:p w14:paraId="3427B360" w14:textId="77777777" w:rsidR="0059774B" w:rsidRPr="00D719AB" w:rsidRDefault="0059774B" w:rsidP="00671A33">
            <w:pPr>
              <w:spacing w:after="0"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West</w:t>
            </w:r>
          </w:p>
        </w:tc>
        <w:tc>
          <w:tcPr>
            <w:tcW w:w="2926" w:type="pct"/>
          </w:tcPr>
          <w:p w14:paraId="721935D9" w14:textId="77777777" w:rsidR="0059774B" w:rsidRPr="00D719AB" w:rsidRDefault="0059774B" w:rsidP="00671A33">
            <w:pPr>
              <w:spacing w:after="0" w:line="240" w:lineRule="auto"/>
              <w:contextualSpacing/>
              <w:rPr>
                <w:rFonts w:ascii="Calibri" w:eastAsia="Times New Roman" w:hAnsi="Calibri" w:cs="Calibri"/>
                <w:kern w:val="0"/>
                <w:lang w:val="en-GB" w:eastAsia="en-GB"/>
                <w14:ligatures w14:val="none"/>
              </w:rPr>
            </w:pPr>
          </w:p>
        </w:tc>
      </w:tr>
      <w:tr w:rsidR="0059774B" w:rsidRPr="00D719AB" w14:paraId="367A808D" w14:textId="77777777" w:rsidTr="00671A33">
        <w:tc>
          <w:tcPr>
            <w:tcW w:w="304" w:type="pct"/>
          </w:tcPr>
          <w:p w14:paraId="7A4F4CDB" w14:textId="77777777" w:rsidR="0059774B" w:rsidRPr="00D719AB" w:rsidRDefault="0059774B" w:rsidP="00671A33">
            <w:pPr>
              <w:spacing w:after="0" w:line="240" w:lineRule="auto"/>
              <w:jc w:val="center"/>
              <w:rPr>
                <w:rFonts w:ascii="Calibri" w:eastAsia="Times New Roman" w:hAnsi="Calibri" w:cs="Calibri"/>
                <w:kern w:val="0"/>
                <w14:ligatures w14:val="none"/>
              </w:rPr>
            </w:pPr>
            <w:r w:rsidRPr="00D719AB">
              <w:rPr>
                <w:rFonts w:ascii="Calibri" w:eastAsia="Times New Roman" w:hAnsi="Calibri" w:cs="Calibri"/>
                <w:kern w:val="0"/>
                <w14:ligatures w14:val="none"/>
              </w:rPr>
              <w:t>6</w:t>
            </w:r>
          </w:p>
        </w:tc>
        <w:tc>
          <w:tcPr>
            <w:tcW w:w="1770" w:type="pct"/>
          </w:tcPr>
          <w:p w14:paraId="4F447088" w14:textId="77777777" w:rsidR="0059774B" w:rsidRPr="00D719AB" w:rsidRDefault="0059774B" w:rsidP="00671A33">
            <w:pPr>
              <w:spacing w:after="0"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Proximity to a natural habitat e.g. wetland, river/stream, wetlands, forest reserves, protected areas etc.</w:t>
            </w:r>
          </w:p>
        </w:tc>
        <w:tc>
          <w:tcPr>
            <w:tcW w:w="2926" w:type="pct"/>
          </w:tcPr>
          <w:p w14:paraId="0F9DFEBB" w14:textId="77777777" w:rsidR="0059774B" w:rsidRPr="00D719AB" w:rsidRDefault="0059774B" w:rsidP="00671A33">
            <w:pPr>
              <w:spacing w:after="0" w:line="240" w:lineRule="auto"/>
              <w:rPr>
                <w:rFonts w:ascii="Calibri" w:eastAsia="Times New Roman" w:hAnsi="Calibri" w:cs="Calibri"/>
                <w:kern w:val="0"/>
                <w14:ligatures w14:val="none"/>
              </w:rPr>
            </w:pPr>
          </w:p>
          <w:p w14:paraId="3B41FFEF"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p w14:paraId="6E044FE9"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r>
      <w:tr w:rsidR="0059774B" w:rsidRPr="00D719AB" w14:paraId="4FE88A94" w14:textId="77777777" w:rsidTr="00671A33">
        <w:tc>
          <w:tcPr>
            <w:tcW w:w="304" w:type="pct"/>
          </w:tcPr>
          <w:p w14:paraId="14A27213" w14:textId="77777777" w:rsidR="0059774B" w:rsidRPr="00D719AB" w:rsidRDefault="0059774B" w:rsidP="00671A33">
            <w:pPr>
              <w:spacing w:after="0" w:line="240" w:lineRule="auto"/>
              <w:jc w:val="center"/>
              <w:rPr>
                <w:rFonts w:ascii="Calibri" w:eastAsia="Times New Roman" w:hAnsi="Calibri" w:cs="Calibri"/>
                <w:kern w:val="0"/>
                <w14:ligatures w14:val="none"/>
              </w:rPr>
            </w:pPr>
            <w:r w:rsidRPr="00D719AB">
              <w:rPr>
                <w:rFonts w:ascii="Calibri" w:eastAsia="Times New Roman" w:hAnsi="Calibri" w:cs="Calibri"/>
                <w:kern w:val="0"/>
                <w14:ligatures w14:val="none"/>
              </w:rPr>
              <w:t>7</w:t>
            </w:r>
          </w:p>
        </w:tc>
        <w:tc>
          <w:tcPr>
            <w:tcW w:w="1770" w:type="pct"/>
          </w:tcPr>
          <w:p w14:paraId="36FEF601" w14:textId="77777777" w:rsidR="0059774B" w:rsidRPr="00D719AB" w:rsidRDefault="0059774B" w:rsidP="00671A33">
            <w:pPr>
              <w:spacing w:after="0" w:line="240" w:lineRule="auto"/>
              <w:rPr>
                <w:rFonts w:ascii="Calibri" w:eastAsia="Times New Roman" w:hAnsi="Calibri" w:cs="Calibri"/>
                <w:kern w:val="0"/>
                <w14:ligatures w14:val="none"/>
              </w:rPr>
            </w:pPr>
            <w:proofErr w:type="gramStart"/>
            <w:r w:rsidRPr="00D719AB">
              <w:rPr>
                <w:rFonts w:ascii="Calibri" w:eastAsia="Times New Roman" w:hAnsi="Calibri" w:cs="Calibri"/>
                <w:kern w:val="0"/>
                <w14:ligatures w14:val="none"/>
              </w:rPr>
              <w:t>Proximity</w:t>
            </w:r>
            <w:proofErr w:type="gramEnd"/>
            <w:r w:rsidRPr="00D719AB">
              <w:rPr>
                <w:rFonts w:ascii="Calibri" w:eastAsia="Times New Roman" w:hAnsi="Calibri" w:cs="Calibri"/>
                <w:kern w:val="0"/>
                <w14:ligatures w14:val="none"/>
              </w:rPr>
              <w:t xml:space="preserve"> a residence or any community resource or facility</w:t>
            </w:r>
          </w:p>
        </w:tc>
        <w:tc>
          <w:tcPr>
            <w:tcW w:w="2926" w:type="pct"/>
          </w:tcPr>
          <w:p w14:paraId="6E30598E" w14:textId="77777777" w:rsidR="0059774B" w:rsidRPr="00D719AB" w:rsidRDefault="0059774B" w:rsidP="00671A33">
            <w:pPr>
              <w:spacing w:after="0" w:line="240" w:lineRule="auto"/>
              <w:rPr>
                <w:rFonts w:ascii="Calibri" w:eastAsia="Times New Roman" w:hAnsi="Calibri" w:cs="Calibri"/>
                <w:kern w:val="0"/>
                <w14:ligatures w14:val="none"/>
              </w:rPr>
            </w:pPr>
          </w:p>
        </w:tc>
      </w:tr>
      <w:tr w:rsidR="0059774B" w:rsidRPr="00D719AB" w14:paraId="17E526F3" w14:textId="77777777" w:rsidTr="00671A33">
        <w:tc>
          <w:tcPr>
            <w:tcW w:w="304" w:type="pct"/>
          </w:tcPr>
          <w:p w14:paraId="2719427C" w14:textId="77777777" w:rsidR="0059774B" w:rsidRPr="00D719AB" w:rsidRDefault="0059774B" w:rsidP="00671A33">
            <w:pPr>
              <w:spacing w:after="0" w:line="240" w:lineRule="auto"/>
              <w:jc w:val="center"/>
              <w:rPr>
                <w:rFonts w:ascii="Calibri" w:eastAsia="Times New Roman" w:hAnsi="Calibri" w:cs="Calibri"/>
                <w:kern w:val="0"/>
                <w14:ligatures w14:val="none"/>
              </w:rPr>
            </w:pPr>
            <w:r w:rsidRPr="00D719AB">
              <w:rPr>
                <w:rFonts w:ascii="Calibri" w:eastAsia="Times New Roman" w:hAnsi="Calibri" w:cs="Calibri"/>
                <w:kern w:val="0"/>
                <w14:ligatures w14:val="none"/>
              </w:rPr>
              <w:t>8</w:t>
            </w:r>
          </w:p>
        </w:tc>
        <w:tc>
          <w:tcPr>
            <w:tcW w:w="1770" w:type="pct"/>
          </w:tcPr>
          <w:p w14:paraId="0F18460C" w14:textId="77777777" w:rsidR="0059774B" w:rsidRPr="00D719AB" w:rsidRDefault="0059774B" w:rsidP="00671A33">
            <w:pPr>
              <w:spacing w:after="0"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Proximity to a road</w:t>
            </w:r>
          </w:p>
        </w:tc>
        <w:tc>
          <w:tcPr>
            <w:tcW w:w="2926" w:type="pct"/>
          </w:tcPr>
          <w:p w14:paraId="3143FA46" w14:textId="77777777" w:rsidR="0059774B" w:rsidRPr="00D719AB" w:rsidRDefault="0059774B" w:rsidP="00671A33">
            <w:pPr>
              <w:spacing w:after="0" w:line="240" w:lineRule="auto"/>
              <w:rPr>
                <w:rFonts w:ascii="Calibri" w:eastAsia="Times New Roman" w:hAnsi="Calibri" w:cs="Calibri"/>
                <w:kern w:val="0"/>
                <w14:ligatures w14:val="none"/>
              </w:rPr>
            </w:pPr>
          </w:p>
        </w:tc>
      </w:tr>
      <w:tr w:rsidR="0059774B" w:rsidRPr="00D719AB" w14:paraId="4BABAE97" w14:textId="77777777" w:rsidTr="00671A33">
        <w:tc>
          <w:tcPr>
            <w:tcW w:w="304" w:type="pct"/>
          </w:tcPr>
          <w:p w14:paraId="4D13F1BF" w14:textId="77777777" w:rsidR="0059774B" w:rsidRPr="00D719AB" w:rsidRDefault="0059774B" w:rsidP="00671A33">
            <w:pPr>
              <w:spacing w:after="0" w:line="240" w:lineRule="auto"/>
              <w:jc w:val="center"/>
              <w:rPr>
                <w:rFonts w:ascii="Calibri" w:eastAsia="Times New Roman" w:hAnsi="Calibri" w:cs="Calibri"/>
                <w:kern w:val="0"/>
                <w14:ligatures w14:val="none"/>
              </w:rPr>
            </w:pPr>
            <w:r w:rsidRPr="00D719AB">
              <w:rPr>
                <w:rFonts w:ascii="Calibri" w:eastAsia="Times New Roman" w:hAnsi="Calibri" w:cs="Calibri"/>
                <w:kern w:val="0"/>
                <w14:ligatures w14:val="none"/>
              </w:rPr>
              <w:t>9</w:t>
            </w:r>
          </w:p>
        </w:tc>
        <w:tc>
          <w:tcPr>
            <w:tcW w:w="1770" w:type="pct"/>
          </w:tcPr>
          <w:p w14:paraId="112E1271" w14:textId="77777777" w:rsidR="0059774B" w:rsidRPr="00D719AB" w:rsidRDefault="0059774B" w:rsidP="00671A33">
            <w:pPr>
              <w:spacing w:after="0"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Are there outstanding land disputes within the area?</w:t>
            </w:r>
          </w:p>
        </w:tc>
        <w:tc>
          <w:tcPr>
            <w:tcW w:w="2926" w:type="pct"/>
          </w:tcPr>
          <w:p w14:paraId="2F863BAA" w14:textId="77777777" w:rsidR="0059774B" w:rsidRPr="00D719AB" w:rsidRDefault="0059774B" w:rsidP="00671A33">
            <w:pPr>
              <w:spacing w:after="0" w:line="240" w:lineRule="auto"/>
              <w:rPr>
                <w:rFonts w:ascii="Calibri" w:eastAsia="Times New Roman" w:hAnsi="Calibri" w:cs="Calibri"/>
                <w:kern w:val="0"/>
                <w14:ligatures w14:val="none"/>
              </w:rPr>
            </w:pPr>
          </w:p>
        </w:tc>
      </w:tr>
      <w:tr w:rsidR="0059774B" w:rsidRPr="00D719AB" w14:paraId="10B91D17" w14:textId="77777777" w:rsidTr="00671A33">
        <w:tc>
          <w:tcPr>
            <w:tcW w:w="304" w:type="pct"/>
          </w:tcPr>
          <w:p w14:paraId="1455BBC9" w14:textId="77777777" w:rsidR="0059774B" w:rsidRPr="00D719AB" w:rsidRDefault="0059774B" w:rsidP="00671A33">
            <w:pPr>
              <w:spacing w:after="0" w:line="240" w:lineRule="auto"/>
              <w:jc w:val="center"/>
              <w:rPr>
                <w:rFonts w:ascii="Calibri" w:eastAsia="Calibri" w:hAnsi="Calibri" w:cs="Calibri"/>
                <w:kern w:val="0"/>
                <w14:ligatures w14:val="none"/>
              </w:rPr>
            </w:pPr>
            <w:r w:rsidRPr="00D719AB">
              <w:rPr>
                <w:rFonts w:ascii="Calibri" w:eastAsia="Calibri" w:hAnsi="Calibri" w:cs="Calibri"/>
                <w:kern w:val="0"/>
                <w14:ligatures w14:val="none"/>
              </w:rPr>
              <w:t>10</w:t>
            </w:r>
          </w:p>
        </w:tc>
        <w:tc>
          <w:tcPr>
            <w:tcW w:w="1770" w:type="pct"/>
          </w:tcPr>
          <w:p w14:paraId="3811DB32" w14:textId="77777777" w:rsidR="0059774B" w:rsidRPr="00D719AB" w:rsidRDefault="0059774B" w:rsidP="00671A33">
            <w:pPr>
              <w:spacing w:after="0" w:line="240" w:lineRule="auto"/>
              <w:rPr>
                <w:rFonts w:ascii="Calibri" w:eastAsia="Times New Roman" w:hAnsi="Calibri" w:cs="Calibri"/>
                <w:kern w:val="0"/>
                <w14:ligatures w14:val="none"/>
              </w:rPr>
            </w:pPr>
            <w:r w:rsidRPr="00D719AB">
              <w:rPr>
                <w:rFonts w:ascii="Calibri" w:eastAsia="Calibri" w:hAnsi="Calibri" w:cs="Calibri"/>
                <w:kern w:val="0"/>
                <w14:ligatures w14:val="none"/>
              </w:rPr>
              <w:t>What is the status of the land holding required by the project (customary, lease, community lands, etc.)?</w:t>
            </w:r>
          </w:p>
        </w:tc>
        <w:tc>
          <w:tcPr>
            <w:tcW w:w="2926" w:type="pct"/>
          </w:tcPr>
          <w:p w14:paraId="2012EA74" w14:textId="77777777" w:rsidR="0059774B" w:rsidRPr="00D719AB" w:rsidRDefault="0059774B" w:rsidP="00671A33">
            <w:pPr>
              <w:spacing w:after="0" w:line="240" w:lineRule="auto"/>
              <w:rPr>
                <w:rFonts w:ascii="Calibri" w:eastAsia="Times New Roman" w:hAnsi="Calibri" w:cs="Calibri"/>
                <w:kern w:val="0"/>
                <w14:ligatures w14:val="none"/>
              </w:rPr>
            </w:pPr>
          </w:p>
        </w:tc>
      </w:tr>
    </w:tbl>
    <w:p w14:paraId="289DB0A2" w14:textId="77777777" w:rsidR="0059774B" w:rsidRPr="00D719AB" w:rsidRDefault="0059774B" w:rsidP="0059774B">
      <w:pPr>
        <w:spacing w:after="0" w:line="240" w:lineRule="auto"/>
        <w:rPr>
          <w:rFonts w:ascii="Calibri" w:eastAsia="Gill Sans" w:hAnsi="Calibri" w:cs="Calibri"/>
          <w:b/>
          <w:kern w:val="0"/>
          <w:lang w:val="en-GB" w:eastAsia="en-GB"/>
          <w14:ligatures w14:val="none"/>
        </w:rPr>
      </w:pPr>
    </w:p>
    <w:p w14:paraId="448DEFF2" w14:textId="77777777" w:rsidR="0059774B" w:rsidRPr="00D719AB" w:rsidRDefault="0059774B" w:rsidP="0059774B">
      <w:pPr>
        <w:spacing w:after="0" w:line="240" w:lineRule="auto"/>
        <w:rPr>
          <w:rFonts w:ascii="Calibri" w:eastAsia="Gill Sans" w:hAnsi="Calibri" w:cs="Calibri"/>
          <w:b/>
          <w:i/>
          <w:kern w:val="0"/>
          <w:lang w:val="en-GB" w:eastAsia="en-GB"/>
          <w14:ligatures w14:val="none"/>
        </w:rPr>
      </w:pPr>
    </w:p>
    <w:p w14:paraId="143B007E" w14:textId="77777777" w:rsidR="0059774B" w:rsidRPr="00D719AB" w:rsidRDefault="0059774B" w:rsidP="0059774B">
      <w:pPr>
        <w:spacing w:after="0" w:line="240" w:lineRule="auto"/>
        <w:rPr>
          <w:rFonts w:ascii="Calibri" w:eastAsia="Gill Sans" w:hAnsi="Calibri" w:cs="Calibri"/>
          <w:b/>
          <w:i/>
          <w:kern w:val="0"/>
          <w:lang w:val="en-GB" w:eastAsia="en-GB"/>
          <w14:ligatures w14:val="none"/>
        </w:rPr>
      </w:pPr>
    </w:p>
    <w:p w14:paraId="368E92A1" w14:textId="77777777" w:rsidR="0059774B" w:rsidRPr="00D719AB" w:rsidRDefault="0059774B" w:rsidP="0059774B">
      <w:pPr>
        <w:numPr>
          <w:ilvl w:val="0"/>
          <w:numId w:val="23"/>
        </w:numPr>
        <w:spacing w:after="0" w:line="240" w:lineRule="auto"/>
        <w:contextualSpacing/>
        <w:jc w:val="both"/>
        <w:rPr>
          <w:rFonts w:ascii="Calibri" w:eastAsia="Times New Roman" w:hAnsi="Calibri" w:cs="Calibri"/>
          <w:b/>
          <w:kern w:val="0"/>
          <w:lang w:val="en-GB" w:eastAsia="en-GB"/>
          <w14:ligatures w14:val="none"/>
        </w:rPr>
      </w:pPr>
      <w:r w:rsidRPr="00D719AB">
        <w:rPr>
          <w:rFonts w:ascii="Calibri" w:eastAsia="Times New Roman" w:hAnsi="Calibri" w:cs="Calibri"/>
          <w:b/>
          <w:kern w:val="0"/>
          <w:lang w:val="en-GB" w:eastAsia="en-GB"/>
          <w14:ligatures w14:val="none"/>
        </w:rPr>
        <w:t>Risks Identification</w:t>
      </w:r>
    </w:p>
    <w:tbl>
      <w:tblPr>
        <w:tblW w:w="10350" w:type="dxa"/>
        <w:tblInd w:w="-54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15" w:type="dxa"/>
          <w:right w:w="115" w:type="dxa"/>
        </w:tblCellMar>
        <w:tblLook w:val="04A0" w:firstRow="1" w:lastRow="0" w:firstColumn="1" w:lastColumn="0" w:noHBand="0" w:noVBand="1"/>
      </w:tblPr>
      <w:tblGrid>
        <w:gridCol w:w="3510"/>
        <w:gridCol w:w="630"/>
        <w:gridCol w:w="540"/>
        <w:gridCol w:w="1350"/>
        <w:gridCol w:w="900"/>
        <w:gridCol w:w="810"/>
        <w:gridCol w:w="1350"/>
        <w:gridCol w:w="1260"/>
      </w:tblGrid>
      <w:tr w:rsidR="0059774B" w:rsidRPr="00D719AB" w14:paraId="7DB3BFFA" w14:textId="77777777" w:rsidTr="00671A33">
        <w:trPr>
          <w:tblHeader/>
        </w:trPr>
        <w:tc>
          <w:tcPr>
            <w:tcW w:w="3510" w:type="dxa"/>
            <w:shd w:val="clear" w:color="auto" w:fill="BFBFBF"/>
          </w:tcPr>
          <w:p w14:paraId="169BEE73" w14:textId="77777777" w:rsidR="0059774B" w:rsidRPr="00D719AB" w:rsidRDefault="0059774B" w:rsidP="00671A33">
            <w:pPr>
              <w:spacing w:after="0" w:line="240" w:lineRule="auto"/>
              <w:ind w:left="60" w:right="14"/>
              <w:rPr>
                <w:rFonts w:ascii="Calibri" w:eastAsia="Gill Sans" w:hAnsi="Calibri" w:cs="Calibri"/>
                <w:b/>
                <w:bCs/>
                <w:color w:val="000000"/>
                <w:kern w:val="0"/>
                <w:lang w:val="en-GB" w:eastAsia="en-GB"/>
                <w14:ligatures w14:val="none"/>
              </w:rPr>
            </w:pPr>
            <w:r w:rsidRPr="00D719AB">
              <w:rPr>
                <w:rFonts w:ascii="Calibri" w:eastAsia="Gill Sans" w:hAnsi="Calibri" w:cs="Calibri"/>
                <w:b/>
                <w:bCs/>
                <w:color w:val="000000"/>
                <w:kern w:val="0"/>
                <w:lang w:val="en-GB" w:eastAsia="en-GB"/>
                <w14:ligatures w14:val="none"/>
              </w:rPr>
              <w:t>If implemented, would the activity Potentially</w:t>
            </w:r>
          </w:p>
        </w:tc>
        <w:tc>
          <w:tcPr>
            <w:tcW w:w="630" w:type="dxa"/>
            <w:shd w:val="clear" w:color="auto" w:fill="BFBFBF"/>
          </w:tcPr>
          <w:p w14:paraId="771781F3" w14:textId="77777777" w:rsidR="0059774B" w:rsidRPr="00D719AB" w:rsidRDefault="0059774B" w:rsidP="00671A33">
            <w:pPr>
              <w:spacing w:after="0" w:line="240" w:lineRule="auto"/>
              <w:ind w:left="14" w:right="14"/>
              <w:rPr>
                <w:rFonts w:ascii="Calibri" w:eastAsia="Times New Roman" w:hAnsi="Calibri" w:cs="Calibri"/>
                <w:b/>
                <w:bCs/>
                <w:kern w:val="0"/>
                <w:lang w:val="en-GB" w:eastAsia="en-GB"/>
                <w14:ligatures w14:val="none"/>
              </w:rPr>
            </w:pPr>
            <w:r w:rsidRPr="00D719AB">
              <w:rPr>
                <w:rFonts w:ascii="Calibri" w:eastAsia="Times New Roman" w:hAnsi="Calibri" w:cs="Calibri"/>
                <w:b/>
                <w:bCs/>
                <w:kern w:val="0"/>
                <w:lang w:val="en-GB" w:eastAsia="en-GB"/>
                <w14:ligatures w14:val="none"/>
              </w:rPr>
              <w:t>Yes</w:t>
            </w:r>
          </w:p>
        </w:tc>
        <w:tc>
          <w:tcPr>
            <w:tcW w:w="540" w:type="dxa"/>
            <w:shd w:val="clear" w:color="auto" w:fill="BFBFBF"/>
          </w:tcPr>
          <w:p w14:paraId="5BE12EC0" w14:textId="77777777" w:rsidR="0059774B" w:rsidRPr="00D719AB" w:rsidRDefault="0059774B" w:rsidP="00671A33">
            <w:pPr>
              <w:spacing w:after="0" w:line="240" w:lineRule="auto"/>
              <w:ind w:left="14" w:right="14"/>
              <w:rPr>
                <w:rFonts w:ascii="Calibri" w:eastAsia="Times New Roman" w:hAnsi="Calibri" w:cs="Calibri"/>
                <w:b/>
                <w:bCs/>
                <w:kern w:val="0"/>
                <w:lang w:val="en-GB" w:eastAsia="en-GB"/>
                <w14:ligatures w14:val="none"/>
              </w:rPr>
            </w:pPr>
            <w:r w:rsidRPr="00D719AB">
              <w:rPr>
                <w:rFonts w:ascii="Calibri" w:eastAsia="Times New Roman" w:hAnsi="Calibri" w:cs="Calibri"/>
                <w:b/>
                <w:bCs/>
                <w:kern w:val="0"/>
                <w:lang w:val="en-GB" w:eastAsia="en-GB"/>
                <w14:ligatures w14:val="none"/>
              </w:rPr>
              <w:t>No</w:t>
            </w:r>
          </w:p>
        </w:tc>
        <w:tc>
          <w:tcPr>
            <w:tcW w:w="1350" w:type="dxa"/>
            <w:shd w:val="clear" w:color="auto" w:fill="BFBFBF"/>
          </w:tcPr>
          <w:p w14:paraId="68CB761B" w14:textId="77777777" w:rsidR="0059774B" w:rsidRPr="00D719AB" w:rsidRDefault="0059774B" w:rsidP="00671A33">
            <w:pPr>
              <w:spacing w:after="0" w:line="240" w:lineRule="auto"/>
              <w:ind w:left="14" w:right="14"/>
              <w:rPr>
                <w:rFonts w:ascii="Calibri" w:eastAsia="Times New Roman" w:hAnsi="Calibri" w:cs="Calibri"/>
                <w:b/>
                <w:bCs/>
                <w:kern w:val="0"/>
                <w:lang w:val="en-GB" w:eastAsia="en-GB"/>
                <w14:ligatures w14:val="none"/>
              </w:rPr>
            </w:pPr>
            <w:r w:rsidRPr="00D719AB">
              <w:rPr>
                <w:rFonts w:ascii="Calibri" w:eastAsia="Times New Roman" w:hAnsi="Calibri" w:cs="Calibri"/>
                <w:b/>
                <w:bCs/>
                <w:kern w:val="0"/>
                <w:lang w:val="en-GB" w:eastAsia="en-GB"/>
                <w14:ligatures w14:val="none"/>
              </w:rPr>
              <w:t xml:space="preserve">If </w:t>
            </w:r>
            <w:proofErr w:type="gramStart"/>
            <w:r w:rsidRPr="00D719AB">
              <w:rPr>
                <w:rFonts w:ascii="Calibri" w:eastAsia="Times New Roman" w:hAnsi="Calibri" w:cs="Calibri"/>
                <w:b/>
                <w:bCs/>
                <w:kern w:val="0"/>
                <w:lang w:val="en-GB" w:eastAsia="en-GB"/>
                <w14:ligatures w14:val="none"/>
              </w:rPr>
              <w:t>Yes</w:t>
            </w:r>
            <w:proofErr w:type="gramEnd"/>
            <w:r w:rsidRPr="00D719AB">
              <w:rPr>
                <w:rFonts w:ascii="Calibri" w:eastAsia="Times New Roman" w:hAnsi="Calibri" w:cs="Calibri"/>
                <w:b/>
                <w:bCs/>
                <w:kern w:val="0"/>
                <w:lang w:val="en-GB" w:eastAsia="en-GB"/>
                <w14:ligatures w14:val="none"/>
              </w:rPr>
              <w:t>, give a brief description</w:t>
            </w:r>
          </w:p>
        </w:tc>
        <w:tc>
          <w:tcPr>
            <w:tcW w:w="4320" w:type="dxa"/>
            <w:gridSpan w:val="4"/>
            <w:shd w:val="clear" w:color="auto" w:fill="BFBFBF"/>
          </w:tcPr>
          <w:p w14:paraId="607EDB66" w14:textId="77777777" w:rsidR="0059774B" w:rsidRPr="00D719AB" w:rsidRDefault="0059774B" w:rsidP="00671A33">
            <w:pPr>
              <w:spacing w:after="0" w:line="240" w:lineRule="auto"/>
              <w:ind w:left="14" w:right="14"/>
              <w:jc w:val="center"/>
              <w:rPr>
                <w:rFonts w:ascii="Calibri" w:eastAsia="Times New Roman" w:hAnsi="Calibri" w:cs="Calibri"/>
                <w:b/>
                <w:bCs/>
                <w:kern w:val="0"/>
                <w:lang w:val="en-GB" w:eastAsia="en-GB"/>
                <w14:ligatures w14:val="none"/>
              </w:rPr>
            </w:pPr>
            <w:r w:rsidRPr="00D719AB">
              <w:rPr>
                <w:rFonts w:ascii="Calibri" w:eastAsia="Times New Roman" w:hAnsi="Calibri" w:cs="Calibri"/>
                <w:b/>
                <w:bCs/>
                <w:kern w:val="0"/>
                <w:lang w:val="en-GB" w:eastAsia="en-GB"/>
                <w14:ligatures w14:val="none"/>
              </w:rPr>
              <w:t xml:space="preserve">If </w:t>
            </w:r>
            <w:proofErr w:type="gramStart"/>
            <w:r w:rsidRPr="00D719AB">
              <w:rPr>
                <w:rFonts w:ascii="Calibri" w:eastAsia="Times New Roman" w:hAnsi="Calibri" w:cs="Calibri"/>
                <w:b/>
                <w:bCs/>
                <w:kern w:val="0"/>
                <w:lang w:val="en-GB" w:eastAsia="en-GB"/>
                <w14:ligatures w14:val="none"/>
              </w:rPr>
              <w:t>Yes</w:t>
            </w:r>
            <w:proofErr w:type="gramEnd"/>
            <w:r w:rsidRPr="00D719AB">
              <w:rPr>
                <w:rFonts w:ascii="Calibri" w:eastAsia="Times New Roman" w:hAnsi="Calibri" w:cs="Calibri"/>
                <w:b/>
                <w:bCs/>
                <w:kern w:val="0"/>
                <w:lang w:val="en-GB" w:eastAsia="en-GB"/>
                <w14:ligatures w14:val="none"/>
              </w:rPr>
              <w:t xml:space="preserve"> indicate frequency of occurrence</w:t>
            </w:r>
          </w:p>
        </w:tc>
      </w:tr>
      <w:tr w:rsidR="0059774B" w:rsidRPr="00D719AB" w14:paraId="453F6BD0" w14:textId="77777777" w:rsidTr="00671A33">
        <w:tc>
          <w:tcPr>
            <w:tcW w:w="3510" w:type="dxa"/>
          </w:tcPr>
          <w:p w14:paraId="73D8D78C"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p>
        </w:tc>
        <w:tc>
          <w:tcPr>
            <w:tcW w:w="630" w:type="dxa"/>
          </w:tcPr>
          <w:p w14:paraId="60D20E4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757A430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6E698AA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61F9FEDD" w14:textId="77777777" w:rsidR="0059774B" w:rsidRPr="00D719AB" w:rsidRDefault="0059774B" w:rsidP="00671A33">
            <w:pPr>
              <w:spacing w:after="0" w:line="240" w:lineRule="auto"/>
              <w:ind w:left="14" w:right="14"/>
              <w:rPr>
                <w:rFonts w:ascii="Calibri" w:eastAsia="Gill Sans" w:hAnsi="Calibri" w:cs="Calibri"/>
                <w:b/>
                <w:i/>
                <w:color w:val="000000"/>
                <w:kern w:val="0"/>
                <w:lang w:val="en-GB" w:eastAsia="en-GB"/>
                <w14:ligatures w14:val="none"/>
              </w:rPr>
            </w:pPr>
            <w:r w:rsidRPr="00D719AB">
              <w:rPr>
                <w:rFonts w:ascii="Calibri" w:eastAsia="Gill Sans" w:hAnsi="Calibri" w:cs="Calibri"/>
                <w:b/>
                <w:i/>
                <w:color w:val="000000"/>
                <w:kern w:val="0"/>
                <w:lang w:val="en-GB" w:eastAsia="en-GB"/>
                <w14:ligatures w14:val="none"/>
              </w:rPr>
              <w:t>Very Rarely</w:t>
            </w:r>
          </w:p>
        </w:tc>
        <w:tc>
          <w:tcPr>
            <w:tcW w:w="810" w:type="dxa"/>
          </w:tcPr>
          <w:p w14:paraId="4EB35367" w14:textId="77777777" w:rsidR="0059774B" w:rsidRPr="00D719AB" w:rsidRDefault="0059774B" w:rsidP="00671A33">
            <w:pPr>
              <w:spacing w:after="0" w:line="240" w:lineRule="auto"/>
              <w:ind w:left="14" w:right="14"/>
              <w:rPr>
                <w:rFonts w:ascii="Calibri" w:eastAsia="Gill Sans" w:hAnsi="Calibri" w:cs="Calibri"/>
                <w:b/>
                <w:i/>
                <w:color w:val="000000"/>
                <w:kern w:val="0"/>
                <w:lang w:val="en-GB" w:eastAsia="en-GB"/>
                <w14:ligatures w14:val="none"/>
              </w:rPr>
            </w:pPr>
            <w:r w:rsidRPr="00D719AB">
              <w:rPr>
                <w:rFonts w:ascii="Calibri" w:eastAsia="Gill Sans" w:hAnsi="Calibri" w:cs="Calibri"/>
                <w:b/>
                <w:i/>
                <w:color w:val="000000"/>
                <w:kern w:val="0"/>
                <w:lang w:val="en-GB" w:eastAsia="en-GB"/>
                <w14:ligatures w14:val="none"/>
              </w:rPr>
              <w:t>Rarely</w:t>
            </w:r>
          </w:p>
        </w:tc>
        <w:tc>
          <w:tcPr>
            <w:tcW w:w="1350" w:type="dxa"/>
          </w:tcPr>
          <w:p w14:paraId="50937E91" w14:textId="77777777" w:rsidR="0059774B" w:rsidRPr="00D719AB" w:rsidRDefault="0059774B" w:rsidP="00671A33">
            <w:pPr>
              <w:spacing w:after="0" w:line="240" w:lineRule="auto"/>
              <w:ind w:left="14" w:right="14"/>
              <w:rPr>
                <w:rFonts w:ascii="Calibri" w:eastAsia="Gill Sans" w:hAnsi="Calibri" w:cs="Calibri"/>
                <w:b/>
                <w:i/>
                <w:color w:val="000000"/>
                <w:kern w:val="0"/>
                <w:lang w:val="en-GB" w:eastAsia="en-GB"/>
                <w14:ligatures w14:val="none"/>
              </w:rPr>
            </w:pPr>
            <w:r w:rsidRPr="00D719AB">
              <w:rPr>
                <w:rFonts w:ascii="Calibri" w:eastAsia="Gill Sans" w:hAnsi="Calibri" w:cs="Calibri"/>
                <w:b/>
                <w:i/>
                <w:color w:val="000000"/>
                <w:kern w:val="0"/>
                <w:lang w:val="en-GB" w:eastAsia="en-GB"/>
                <w14:ligatures w14:val="none"/>
              </w:rPr>
              <w:t>Occasionally</w:t>
            </w:r>
          </w:p>
        </w:tc>
        <w:tc>
          <w:tcPr>
            <w:tcW w:w="1260" w:type="dxa"/>
          </w:tcPr>
          <w:p w14:paraId="456B6CF2" w14:textId="77777777" w:rsidR="0059774B" w:rsidRPr="00D719AB" w:rsidRDefault="0059774B" w:rsidP="00671A33">
            <w:pPr>
              <w:spacing w:after="0" w:line="240" w:lineRule="auto"/>
              <w:ind w:left="14" w:right="14"/>
              <w:rPr>
                <w:rFonts w:ascii="Calibri" w:eastAsia="Gill Sans" w:hAnsi="Calibri" w:cs="Calibri"/>
                <w:b/>
                <w:i/>
                <w:color w:val="000000"/>
                <w:kern w:val="0"/>
                <w:lang w:val="en-GB" w:eastAsia="en-GB"/>
                <w14:ligatures w14:val="none"/>
              </w:rPr>
            </w:pPr>
            <w:r w:rsidRPr="00D719AB">
              <w:rPr>
                <w:rFonts w:ascii="Calibri" w:eastAsia="Gill Sans" w:hAnsi="Calibri" w:cs="Calibri"/>
                <w:b/>
                <w:i/>
                <w:color w:val="000000"/>
                <w:kern w:val="0"/>
                <w:lang w:val="en-GB" w:eastAsia="en-GB"/>
                <w14:ligatures w14:val="none"/>
              </w:rPr>
              <w:t>Very Frequently</w:t>
            </w:r>
          </w:p>
        </w:tc>
      </w:tr>
      <w:tr w:rsidR="0059774B" w:rsidRPr="00D719AB" w14:paraId="061E3210" w14:textId="77777777" w:rsidTr="00671A33">
        <w:tc>
          <w:tcPr>
            <w:tcW w:w="10350" w:type="dxa"/>
            <w:gridSpan w:val="8"/>
            <w:shd w:val="clear" w:color="auto" w:fill="D9D9D9"/>
          </w:tcPr>
          <w:p w14:paraId="2D17D39E" w14:textId="77777777" w:rsidR="0059774B" w:rsidRPr="00D719AB" w:rsidRDefault="0059774B" w:rsidP="00671A33">
            <w:pPr>
              <w:spacing w:after="0" w:line="240" w:lineRule="auto"/>
              <w:ind w:left="14" w:right="14"/>
              <w:rPr>
                <w:rFonts w:ascii="Calibri" w:eastAsia="Gill Sans" w:hAnsi="Calibri" w:cs="Calibri"/>
                <w:b/>
                <w:i/>
                <w:color w:val="000000"/>
                <w:kern w:val="0"/>
                <w:lang w:val="en-GB" w:eastAsia="en-GB"/>
                <w14:ligatures w14:val="none"/>
              </w:rPr>
            </w:pPr>
            <w:r w:rsidRPr="00D719AB">
              <w:rPr>
                <w:rFonts w:ascii="Calibri" w:eastAsia="Gill Sans" w:hAnsi="Calibri" w:cs="Calibri"/>
                <w:b/>
                <w:i/>
                <w:color w:val="000000"/>
                <w:kern w:val="0"/>
                <w:lang w:val="en-GB" w:eastAsia="en-GB"/>
                <w14:ligatures w14:val="none"/>
              </w:rPr>
              <w:t>Air Quality and Noise</w:t>
            </w:r>
          </w:p>
        </w:tc>
      </w:tr>
      <w:tr w:rsidR="0059774B" w:rsidRPr="00D719AB" w14:paraId="7EF0F237" w14:textId="77777777" w:rsidTr="00671A33">
        <w:tc>
          <w:tcPr>
            <w:tcW w:w="3510" w:type="dxa"/>
          </w:tcPr>
          <w:p w14:paraId="4F73453C"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 xml:space="preserve">Cause air </w:t>
            </w:r>
            <w:proofErr w:type="gramStart"/>
            <w:r w:rsidRPr="00D719AB">
              <w:rPr>
                <w:rFonts w:ascii="Calibri" w:eastAsia="Gill Sans" w:hAnsi="Calibri" w:cs="Calibri"/>
                <w:color w:val="000000"/>
                <w:kern w:val="0"/>
                <w:lang w:val="en-GB" w:eastAsia="en-GB"/>
                <w14:ligatures w14:val="none"/>
              </w:rPr>
              <w:t>pollution?</w:t>
            </w:r>
            <w:proofErr w:type="gramEnd"/>
          </w:p>
          <w:p w14:paraId="1433FC32" w14:textId="77777777" w:rsidR="0059774B" w:rsidRPr="00D719AB" w:rsidRDefault="0059774B" w:rsidP="0059774B">
            <w:pPr>
              <w:numPr>
                <w:ilvl w:val="0"/>
                <w:numId w:val="8"/>
              </w:numPr>
              <w:tabs>
                <w:tab w:val="num" w:pos="329"/>
              </w:tabs>
              <w:spacing w:after="0" w:line="240" w:lineRule="auto"/>
              <w:ind w:right="14" w:hanging="956"/>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generation of dust</w:t>
            </w:r>
          </w:p>
          <w:p w14:paraId="295EC522" w14:textId="77777777" w:rsidR="0059774B" w:rsidRPr="00D719AB" w:rsidRDefault="0059774B" w:rsidP="0059774B">
            <w:pPr>
              <w:numPr>
                <w:ilvl w:val="0"/>
                <w:numId w:val="8"/>
              </w:numPr>
              <w:tabs>
                <w:tab w:val="num" w:pos="329"/>
              </w:tabs>
              <w:spacing w:after="0" w:line="240" w:lineRule="auto"/>
              <w:ind w:right="14" w:hanging="956"/>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generation of smoke</w:t>
            </w:r>
          </w:p>
          <w:p w14:paraId="33BD8152" w14:textId="77777777" w:rsidR="0059774B" w:rsidRPr="00D719AB" w:rsidRDefault="0059774B" w:rsidP="0059774B">
            <w:pPr>
              <w:numPr>
                <w:ilvl w:val="0"/>
                <w:numId w:val="8"/>
              </w:numPr>
              <w:tabs>
                <w:tab w:val="num" w:pos="329"/>
              </w:tabs>
              <w:spacing w:after="0" w:line="240" w:lineRule="auto"/>
              <w:ind w:right="14" w:hanging="956"/>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generate fumes?</w:t>
            </w:r>
          </w:p>
          <w:p w14:paraId="0816E3B6" w14:textId="77777777" w:rsidR="0059774B" w:rsidRPr="00D719AB" w:rsidRDefault="0059774B" w:rsidP="0059774B">
            <w:pPr>
              <w:numPr>
                <w:ilvl w:val="0"/>
                <w:numId w:val="8"/>
              </w:numPr>
              <w:tabs>
                <w:tab w:val="num" w:pos="329"/>
              </w:tabs>
              <w:spacing w:after="0" w:line="240" w:lineRule="auto"/>
              <w:ind w:right="14" w:hanging="956"/>
              <w:rPr>
                <w:rFonts w:ascii="Calibri" w:eastAsia="Times New Roman" w:hAnsi="Calibri" w:cs="Calibri"/>
                <w:kern w:val="0"/>
                <w:lang w:val="en-GB" w:eastAsia="en-GB"/>
                <w14:ligatures w14:val="none"/>
              </w:rPr>
            </w:pPr>
            <w:r w:rsidRPr="00D719AB">
              <w:rPr>
                <w:rFonts w:ascii="Calibri" w:eastAsia="Gill Sans" w:hAnsi="Calibri" w:cs="Calibri"/>
                <w:color w:val="000000"/>
                <w:kern w:val="0"/>
                <w:lang w:val="en-GB" w:eastAsia="en-GB"/>
                <w14:ligatures w14:val="none"/>
              </w:rPr>
              <w:t xml:space="preserve">generate emissions </w:t>
            </w:r>
          </w:p>
          <w:p w14:paraId="712A6414" w14:textId="77777777" w:rsidR="0059774B" w:rsidRPr="00D719AB" w:rsidRDefault="0059774B" w:rsidP="0059774B">
            <w:pPr>
              <w:numPr>
                <w:ilvl w:val="0"/>
                <w:numId w:val="8"/>
              </w:numPr>
              <w:tabs>
                <w:tab w:val="num" w:pos="329"/>
              </w:tabs>
              <w:spacing w:after="0" w:line="240" w:lineRule="auto"/>
              <w:ind w:left="329" w:right="14" w:hanging="270"/>
              <w:rPr>
                <w:rFonts w:ascii="Calibri" w:eastAsia="Times New Roman" w:hAnsi="Calibri" w:cs="Calibri"/>
                <w:kern w:val="0"/>
                <w:lang w:val="en-GB" w:eastAsia="en-GB"/>
                <w14:ligatures w14:val="none"/>
              </w:rPr>
            </w:pPr>
            <w:r w:rsidRPr="00D719AB">
              <w:rPr>
                <w:rFonts w:ascii="Calibri" w:eastAsia="Gill Sans" w:hAnsi="Calibri" w:cs="Calibri"/>
                <w:color w:val="000000"/>
                <w:kern w:val="0"/>
                <w:lang w:val="en-GB" w:eastAsia="en-GB"/>
                <w14:ligatures w14:val="none"/>
              </w:rPr>
              <w:t xml:space="preserve">Create objectionable </w:t>
            </w:r>
            <w:proofErr w:type="spellStart"/>
            <w:r w:rsidRPr="00D719AB">
              <w:rPr>
                <w:rFonts w:ascii="Calibri" w:eastAsia="Gill Sans" w:hAnsi="Calibri" w:cs="Calibri"/>
                <w:color w:val="000000"/>
                <w:kern w:val="0"/>
                <w:lang w:val="en-GB" w:eastAsia="en-GB"/>
                <w14:ligatures w14:val="none"/>
              </w:rPr>
              <w:t>odor</w:t>
            </w:r>
            <w:proofErr w:type="spellEnd"/>
            <w:r w:rsidRPr="00D719AB">
              <w:rPr>
                <w:rFonts w:ascii="Calibri" w:eastAsia="Gill Sans" w:hAnsi="Calibri" w:cs="Calibri"/>
                <w:color w:val="000000"/>
                <w:kern w:val="0"/>
                <w:lang w:val="en-GB" w:eastAsia="en-GB"/>
                <w14:ligatures w14:val="none"/>
              </w:rPr>
              <w:t xml:space="preserve"> affecting people?</w:t>
            </w:r>
          </w:p>
        </w:tc>
        <w:tc>
          <w:tcPr>
            <w:tcW w:w="630" w:type="dxa"/>
          </w:tcPr>
          <w:p w14:paraId="024E3E7E"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0EC0188E"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7A7ABC9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51A1651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37AEF4D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4DF4011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24DAF4E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2B56BBA0" w14:textId="77777777" w:rsidTr="00671A33">
        <w:tc>
          <w:tcPr>
            <w:tcW w:w="3510" w:type="dxa"/>
          </w:tcPr>
          <w:p w14:paraId="7C8914B3" w14:textId="77777777" w:rsidR="0059774B" w:rsidRPr="00D719AB" w:rsidRDefault="0059774B" w:rsidP="00671A33">
            <w:pPr>
              <w:spacing w:after="0" w:line="240" w:lineRule="auto"/>
              <w:ind w:left="60" w:right="14"/>
              <w:rPr>
                <w:rFonts w:ascii="Calibri" w:eastAsia="Times New Roman" w:hAnsi="Calibri" w:cs="Calibri"/>
                <w:kern w:val="0"/>
                <w:lang w:val="en-GB" w:eastAsia="en-GB"/>
                <w14:ligatures w14:val="none"/>
              </w:rPr>
            </w:pPr>
            <w:r w:rsidRPr="00D719AB">
              <w:rPr>
                <w:rFonts w:ascii="Calibri" w:eastAsia="Gill Sans" w:hAnsi="Calibri" w:cs="Calibri"/>
                <w:color w:val="000000"/>
                <w:kern w:val="0"/>
                <w:lang w:val="en-GB" w:eastAsia="en-GB"/>
                <w14:ligatures w14:val="none"/>
              </w:rPr>
              <w:t>Expose persons to excessive vibration and noise?</w:t>
            </w:r>
          </w:p>
        </w:tc>
        <w:tc>
          <w:tcPr>
            <w:tcW w:w="630" w:type="dxa"/>
          </w:tcPr>
          <w:p w14:paraId="31EC067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46C0212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53C4918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3711043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22DBE06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683D16F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0AA65D5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0303AFCB" w14:textId="77777777" w:rsidTr="00671A33">
        <w:tc>
          <w:tcPr>
            <w:tcW w:w="10350" w:type="dxa"/>
            <w:gridSpan w:val="8"/>
            <w:shd w:val="clear" w:color="auto" w:fill="D9D9D9"/>
          </w:tcPr>
          <w:p w14:paraId="3968C2BD" w14:textId="77777777" w:rsidR="0059774B" w:rsidRPr="00D719AB" w:rsidRDefault="0059774B" w:rsidP="00671A33">
            <w:pPr>
              <w:spacing w:after="0" w:line="240" w:lineRule="auto"/>
              <w:ind w:left="14" w:right="14"/>
              <w:rPr>
                <w:rFonts w:ascii="Calibri" w:eastAsia="Gill Sans" w:hAnsi="Calibri" w:cs="Calibri"/>
                <w:b/>
                <w:i/>
                <w:color w:val="000000"/>
                <w:kern w:val="0"/>
                <w:lang w:val="en-GB" w:eastAsia="en-GB"/>
                <w14:ligatures w14:val="none"/>
              </w:rPr>
            </w:pPr>
            <w:r w:rsidRPr="00D719AB">
              <w:rPr>
                <w:rFonts w:ascii="Calibri" w:eastAsia="Gill Sans" w:hAnsi="Calibri" w:cs="Calibri"/>
                <w:b/>
                <w:i/>
                <w:color w:val="000000"/>
                <w:kern w:val="0"/>
                <w:lang w:val="en-GB" w:eastAsia="en-GB"/>
                <w14:ligatures w14:val="none"/>
              </w:rPr>
              <w:t>Biological Resources and Natural Resources</w:t>
            </w:r>
          </w:p>
        </w:tc>
      </w:tr>
      <w:tr w:rsidR="0059774B" w:rsidRPr="00D719AB" w14:paraId="6E915DB4" w14:textId="77777777" w:rsidTr="00671A33">
        <w:tc>
          <w:tcPr>
            <w:tcW w:w="3510" w:type="dxa"/>
          </w:tcPr>
          <w:p w14:paraId="3F7BBE23"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Occur in legally protected/nature reserve or Environmentally Sensitive Areas or a</w:t>
            </w:r>
          </w:p>
          <w:p w14:paraId="093A11D2"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legally defined buffer zone; (forest reserves, national parks, Ramsar sites and wetlands, wildlife habitat areas, steep slopes, riparian areas, upland forests, vulnerable aquifers, biosphere reserves, World Heritage Sites, prime agricultural lands?</w:t>
            </w:r>
          </w:p>
        </w:tc>
        <w:tc>
          <w:tcPr>
            <w:tcW w:w="630" w:type="dxa"/>
          </w:tcPr>
          <w:p w14:paraId="13CA6C4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57A7874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50FC7E5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01878C2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48185EA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69F4062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519C270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1B93A57F" w14:textId="77777777" w:rsidTr="00671A33">
        <w:tc>
          <w:tcPr>
            <w:tcW w:w="3510" w:type="dxa"/>
          </w:tcPr>
          <w:p w14:paraId="59C4A465"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Be located within 100m from a protected/nature reserve or Environmentally Sensitive Areas?</w:t>
            </w:r>
          </w:p>
        </w:tc>
        <w:tc>
          <w:tcPr>
            <w:tcW w:w="630" w:type="dxa"/>
          </w:tcPr>
          <w:p w14:paraId="67E3A70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238ADC4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213186D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040F4B1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59C0686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45730AD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6973D3D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511005FC" w14:textId="77777777" w:rsidTr="00671A33">
        <w:tc>
          <w:tcPr>
            <w:tcW w:w="3510" w:type="dxa"/>
          </w:tcPr>
          <w:p w14:paraId="0A40B54F" w14:textId="77777777" w:rsidR="0059774B" w:rsidRPr="00D719AB" w:rsidRDefault="0059774B" w:rsidP="00671A33">
            <w:pPr>
              <w:spacing w:after="0" w:line="240" w:lineRule="auto"/>
              <w:ind w:left="60" w:right="14"/>
              <w:rPr>
                <w:rFonts w:ascii="Calibri" w:eastAsia="Times New Roman" w:hAnsi="Calibri" w:cs="Calibri"/>
                <w:kern w:val="0"/>
                <w:lang w:val="en-GB" w:eastAsia="en-GB"/>
                <w14:ligatures w14:val="none"/>
              </w:rPr>
            </w:pPr>
            <w:r w:rsidRPr="00D719AB">
              <w:rPr>
                <w:rFonts w:ascii="Calibri" w:eastAsia="Gill Sans" w:hAnsi="Calibri" w:cs="Calibri"/>
                <w:color w:val="000000"/>
                <w:kern w:val="0"/>
                <w:lang w:val="en-GB" w:eastAsia="en-GB"/>
                <w14:ligatures w14:val="none"/>
              </w:rPr>
              <w:t>Have effect on neighbouring protected/nature reserve or Environmentally Sensitive Areas (forest reserves, national parks, Ramsar sites and wetlands, wildlife habitat areas, steep slopes, riparian areas, upland forests, vulnerable aquifers and prime agricultural lands?</w:t>
            </w:r>
          </w:p>
        </w:tc>
        <w:tc>
          <w:tcPr>
            <w:tcW w:w="630" w:type="dxa"/>
          </w:tcPr>
          <w:p w14:paraId="6F7845B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7416F87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30469A4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1F98DCA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4654A94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38EE3F9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270A4BF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4A5B58BF" w14:textId="77777777" w:rsidTr="00671A33">
        <w:tc>
          <w:tcPr>
            <w:tcW w:w="3510" w:type="dxa"/>
          </w:tcPr>
          <w:p w14:paraId="6EC27F8B"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Have effect on flora (vegetation or plants)?</w:t>
            </w:r>
          </w:p>
        </w:tc>
        <w:tc>
          <w:tcPr>
            <w:tcW w:w="630" w:type="dxa"/>
          </w:tcPr>
          <w:p w14:paraId="36A3E00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47D608A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791659D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698153E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217D048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5422DA8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582624B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2A5858BC" w14:textId="77777777" w:rsidTr="00671A33">
        <w:tc>
          <w:tcPr>
            <w:tcW w:w="3510" w:type="dxa"/>
          </w:tcPr>
          <w:p w14:paraId="2D68702E" w14:textId="77777777" w:rsidR="0059774B" w:rsidRPr="00D719AB" w:rsidRDefault="0059774B" w:rsidP="00671A33">
            <w:pPr>
              <w:spacing w:after="0" w:line="240" w:lineRule="auto"/>
              <w:ind w:left="60" w:right="14"/>
              <w:jc w:val="both"/>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 xml:space="preserve">Have effect on fauna (animals, wildlife)? </w:t>
            </w:r>
          </w:p>
        </w:tc>
        <w:tc>
          <w:tcPr>
            <w:tcW w:w="630" w:type="dxa"/>
          </w:tcPr>
          <w:p w14:paraId="1AA4518E"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2CD97AF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2E4E5EE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0F9B4DE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5407B70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4704B4B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1A96E83E"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4B6E3187" w14:textId="77777777" w:rsidTr="00671A33">
        <w:tc>
          <w:tcPr>
            <w:tcW w:w="3510" w:type="dxa"/>
          </w:tcPr>
          <w:p w14:paraId="1A50DF58" w14:textId="77777777" w:rsidR="0059774B" w:rsidRPr="00D719AB" w:rsidRDefault="0059774B" w:rsidP="00671A33">
            <w:pPr>
              <w:spacing w:after="0" w:line="240" w:lineRule="auto"/>
              <w:ind w:left="60" w:right="14"/>
              <w:jc w:val="both"/>
              <w:rPr>
                <w:rFonts w:ascii="Calibri" w:eastAsia="Times New Roman" w:hAnsi="Calibri" w:cs="Calibri"/>
                <w:kern w:val="0"/>
                <w:lang w:val="en-GB" w:eastAsia="en-GB"/>
                <w14:ligatures w14:val="none"/>
              </w:rPr>
            </w:pPr>
            <w:r w:rsidRPr="00D719AB">
              <w:rPr>
                <w:rFonts w:ascii="Calibri" w:eastAsia="Gill Sans" w:hAnsi="Calibri" w:cs="Calibri"/>
                <w:color w:val="000000"/>
                <w:kern w:val="0"/>
                <w:lang w:val="en-GB" w:eastAsia="en-GB"/>
                <w14:ligatures w14:val="none"/>
              </w:rPr>
              <w:t>Lead to the clearing of forestlands and woodlands?</w:t>
            </w:r>
          </w:p>
        </w:tc>
        <w:tc>
          <w:tcPr>
            <w:tcW w:w="630" w:type="dxa"/>
          </w:tcPr>
          <w:p w14:paraId="2B94EB8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0B1CEC4C"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6FA1C6F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2C5A199E"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179584D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5E16CA2E"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2B5733E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7B2FA78C" w14:textId="77777777" w:rsidTr="00671A33">
        <w:tc>
          <w:tcPr>
            <w:tcW w:w="3510" w:type="dxa"/>
          </w:tcPr>
          <w:p w14:paraId="5D6EEC5F" w14:textId="77777777" w:rsidR="0059774B" w:rsidRPr="00D719AB" w:rsidRDefault="0059774B" w:rsidP="00671A33">
            <w:pPr>
              <w:spacing w:after="0" w:line="240" w:lineRule="auto"/>
              <w:ind w:left="60" w:right="14"/>
              <w:jc w:val="both"/>
              <w:rPr>
                <w:rFonts w:ascii="Calibri" w:eastAsia="Times New Roman" w:hAnsi="Calibri" w:cs="Calibri"/>
                <w:kern w:val="0"/>
                <w:lang w:val="en-GB" w:eastAsia="en-GB"/>
                <w14:ligatures w14:val="none"/>
              </w:rPr>
            </w:pPr>
            <w:r w:rsidRPr="00D719AB">
              <w:rPr>
                <w:rFonts w:ascii="Calibri" w:eastAsia="Gill Sans" w:hAnsi="Calibri" w:cs="Calibri"/>
                <w:color w:val="000000"/>
                <w:kern w:val="0"/>
                <w:lang w:val="en-GB" w:eastAsia="en-GB"/>
                <w14:ligatures w14:val="none"/>
              </w:rPr>
              <w:lastRenderedPageBreak/>
              <w:t>Lead to road construction or rehabilitation, or otherwise facilitate access to fragile areas (natural woodlands, wetlands, erosion-prone areas)?</w:t>
            </w:r>
          </w:p>
        </w:tc>
        <w:tc>
          <w:tcPr>
            <w:tcW w:w="630" w:type="dxa"/>
          </w:tcPr>
          <w:p w14:paraId="036EDAAC"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4EC7AA0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5CD2116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01F26DDE"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4C6DA22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24F1CCF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6B501B2E"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7100F6D5" w14:textId="77777777" w:rsidTr="00671A33">
        <w:tc>
          <w:tcPr>
            <w:tcW w:w="3510" w:type="dxa"/>
          </w:tcPr>
          <w:p w14:paraId="6E3B9F2A" w14:textId="77777777" w:rsidR="0059774B" w:rsidRPr="00D719AB" w:rsidRDefault="0059774B" w:rsidP="00671A33">
            <w:pPr>
              <w:spacing w:after="0" w:line="240" w:lineRule="auto"/>
              <w:ind w:left="60" w:right="14"/>
              <w:jc w:val="both"/>
              <w:rPr>
                <w:rFonts w:ascii="Calibri" w:eastAsia="Times New Roman" w:hAnsi="Calibri" w:cs="Calibri"/>
                <w:kern w:val="0"/>
                <w:lang w:val="en-GB" w:eastAsia="en-GB"/>
                <w14:ligatures w14:val="none"/>
              </w:rPr>
            </w:pPr>
            <w:r w:rsidRPr="00D719AB">
              <w:rPr>
                <w:rFonts w:ascii="Calibri" w:eastAsia="Gill Sans" w:hAnsi="Calibri" w:cs="Calibri"/>
                <w:color w:val="000000"/>
                <w:kern w:val="0"/>
                <w:lang w:val="en-GB" w:eastAsia="en-GB"/>
                <w14:ligatures w14:val="none"/>
              </w:rPr>
              <w:t>Cause disruption of wildlife migratory routes?</w:t>
            </w:r>
          </w:p>
        </w:tc>
        <w:tc>
          <w:tcPr>
            <w:tcW w:w="630" w:type="dxa"/>
          </w:tcPr>
          <w:p w14:paraId="0056117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00E8917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7520710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789CB44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2EBCF6C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2253712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7627D41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1BBC8B04" w14:textId="77777777" w:rsidTr="00671A33">
        <w:tc>
          <w:tcPr>
            <w:tcW w:w="3510" w:type="dxa"/>
          </w:tcPr>
          <w:p w14:paraId="4D0A404A" w14:textId="77777777" w:rsidR="0059774B" w:rsidRPr="00D719AB" w:rsidRDefault="0059774B" w:rsidP="00671A33">
            <w:pPr>
              <w:spacing w:after="0" w:line="240" w:lineRule="auto"/>
              <w:ind w:left="60" w:right="14"/>
              <w:jc w:val="both"/>
              <w:rPr>
                <w:rFonts w:ascii="Calibri" w:eastAsia="Times New Roman" w:hAnsi="Calibri" w:cs="Calibri"/>
                <w:kern w:val="0"/>
                <w:lang w:val="en-GB" w:eastAsia="en-GB"/>
                <w14:ligatures w14:val="none"/>
              </w:rPr>
            </w:pPr>
            <w:r w:rsidRPr="00D719AB">
              <w:rPr>
                <w:rFonts w:ascii="Calibri" w:eastAsia="Gill Sans" w:hAnsi="Calibri" w:cs="Calibri"/>
                <w:color w:val="000000"/>
                <w:kern w:val="0"/>
                <w:lang w:val="en-GB" w:eastAsia="en-GB"/>
                <w14:ligatures w14:val="none"/>
              </w:rPr>
              <w:t>Harvest wetland plant materials or utilize sediments of bodies of water?</w:t>
            </w:r>
          </w:p>
        </w:tc>
        <w:tc>
          <w:tcPr>
            <w:tcW w:w="630" w:type="dxa"/>
          </w:tcPr>
          <w:p w14:paraId="1D513AE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504DE94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57FBA44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6BD952C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0B49EEEC"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2E5F77A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1F7D0F3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656AADE7" w14:textId="77777777" w:rsidTr="00671A33">
        <w:tc>
          <w:tcPr>
            <w:tcW w:w="3510" w:type="dxa"/>
          </w:tcPr>
          <w:p w14:paraId="2B2DE57B" w14:textId="77777777" w:rsidR="0059774B" w:rsidRPr="00D719AB" w:rsidRDefault="0059774B" w:rsidP="00671A33">
            <w:pPr>
              <w:spacing w:after="0" w:line="240" w:lineRule="auto"/>
              <w:ind w:left="60" w:right="14"/>
              <w:jc w:val="both"/>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Involve the harvesting of timber resources?</w:t>
            </w:r>
          </w:p>
        </w:tc>
        <w:tc>
          <w:tcPr>
            <w:tcW w:w="630" w:type="dxa"/>
          </w:tcPr>
          <w:p w14:paraId="1AC96F0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3CB56D7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1734FC6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66C36ED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727FA76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2647472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1781B0DC"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010975A1" w14:textId="77777777" w:rsidTr="00671A33">
        <w:tc>
          <w:tcPr>
            <w:tcW w:w="3510" w:type="dxa"/>
          </w:tcPr>
          <w:p w14:paraId="489E69C8" w14:textId="77777777" w:rsidR="0059774B" w:rsidRPr="00D719AB" w:rsidRDefault="0059774B" w:rsidP="00671A33">
            <w:pPr>
              <w:spacing w:after="0" w:line="240" w:lineRule="auto"/>
              <w:ind w:left="60" w:right="14"/>
              <w:jc w:val="both"/>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Involve the harvesting of non-timber resources?</w:t>
            </w:r>
          </w:p>
        </w:tc>
        <w:tc>
          <w:tcPr>
            <w:tcW w:w="630" w:type="dxa"/>
          </w:tcPr>
          <w:p w14:paraId="004D08F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265D56A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65D3031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6B2B56B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78AA628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3B92A9C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04886EA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049E5715" w14:textId="77777777" w:rsidTr="00671A33">
        <w:tc>
          <w:tcPr>
            <w:tcW w:w="3510" w:type="dxa"/>
          </w:tcPr>
          <w:p w14:paraId="62F2521D" w14:textId="77777777" w:rsidR="0059774B" w:rsidRPr="00D719AB" w:rsidRDefault="0059774B" w:rsidP="00671A33">
            <w:pPr>
              <w:spacing w:after="0" w:line="240" w:lineRule="auto"/>
              <w:ind w:left="60" w:right="14"/>
              <w:jc w:val="both"/>
              <w:rPr>
                <w:rFonts w:ascii="Calibri" w:eastAsia="Times New Roman" w:hAnsi="Calibri" w:cs="Calibri"/>
                <w:kern w:val="0"/>
                <w:lang w:val="en-GB" w:eastAsia="en-GB"/>
                <w14:ligatures w14:val="none"/>
              </w:rPr>
            </w:pPr>
            <w:r w:rsidRPr="00D719AB">
              <w:rPr>
                <w:rFonts w:ascii="Calibri" w:eastAsia="Gill Sans" w:hAnsi="Calibri" w:cs="Calibri"/>
                <w:color w:val="000000"/>
                <w:kern w:val="0"/>
                <w:lang w:val="en-GB" w:eastAsia="en-GB"/>
                <w14:ligatures w14:val="none"/>
              </w:rPr>
              <w:t>Lead to increased hunting or the collection of animals or plant materials?</w:t>
            </w:r>
          </w:p>
        </w:tc>
        <w:tc>
          <w:tcPr>
            <w:tcW w:w="630" w:type="dxa"/>
          </w:tcPr>
          <w:p w14:paraId="05451E5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47A8F16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3742C0E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16F05E9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1E6A024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63E535F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6B53B04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09526D47" w14:textId="77777777" w:rsidTr="00671A33">
        <w:tc>
          <w:tcPr>
            <w:tcW w:w="3510" w:type="dxa"/>
          </w:tcPr>
          <w:p w14:paraId="497F789A" w14:textId="77777777" w:rsidR="0059774B" w:rsidRPr="00D719AB" w:rsidRDefault="0059774B" w:rsidP="00671A33">
            <w:pPr>
              <w:spacing w:after="0" w:line="240" w:lineRule="auto"/>
              <w:ind w:left="60" w:right="14"/>
              <w:jc w:val="both"/>
              <w:rPr>
                <w:rFonts w:ascii="Calibri" w:eastAsia="Times New Roman" w:hAnsi="Calibri" w:cs="Calibri"/>
                <w:kern w:val="0"/>
                <w:lang w:val="en-GB" w:eastAsia="en-GB"/>
                <w14:ligatures w14:val="none"/>
              </w:rPr>
            </w:pPr>
          </w:p>
        </w:tc>
        <w:tc>
          <w:tcPr>
            <w:tcW w:w="630" w:type="dxa"/>
          </w:tcPr>
          <w:p w14:paraId="3A4279B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2344768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1483644C"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0FAB6FE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3EEFF46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167F582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2E65900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214C4687" w14:textId="77777777" w:rsidTr="00671A33">
        <w:tc>
          <w:tcPr>
            <w:tcW w:w="3510" w:type="dxa"/>
          </w:tcPr>
          <w:p w14:paraId="3A36FA62" w14:textId="77777777" w:rsidR="0059774B" w:rsidRPr="00D719AB" w:rsidRDefault="0059774B" w:rsidP="00671A33">
            <w:pPr>
              <w:spacing w:after="0" w:line="240" w:lineRule="auto"/>
              <w:ind w:left="60" w:right="14"/>
              <w:jc w:val="both"/>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Accelerate erosion by water or wind?</w:t>
            </w:r>
          </w:p>
        </w:tc>
        <w:tc>
          <w:tcPr>
            <w:tcW w:w="630" w:type="dxa"/>
          </w:tcPr>
          <w:p w14:paraId="6A30674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5DF6FB4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6713205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63CBCCD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1C7E594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3632E3D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595B5EA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56BC14A1" w14:textId="77777777" w:rsidTr="00671A33">
        <w:tc>
          <w:tcPr>
            <w:tcW w:w="3510" w:type="dxa"/>
          </w:tcPr>
          <w:p w14:paraId="063A728D" w14:textId="77777777" w:rsidR="0059774B" w:rsidRPr="00D719AB" w:rsidRDefault="0059774B" w:rsidP="00671A33">
            <w:pPr>
              <w:spacing w:after="0" w:line="240" w:lineRule="auto"/>
              <w:ind w:left="60" w:right="14"/>
              <w:jc w:val="both"/>
              <w:rPr>
                <w:rFonts w:ascii="Calibri" w:eastAsia="Gill Sans" w:hAnsi="Calibri" w:cs="Calibri"/>
                <w:color w:val="000000"/>
                <w:kern w:val="0"/>
                <w:lang w:val="en-GB" w:eastAsia="en-GB"/>
                <w14:ligatures w14:val="none"/>
              </w:rPr>
            </w:pPr>
          </w:p>
        </w:tc>
        <w:tc>
          <w:tcPr>
            <w:tcW w:w="630" w:type="dxa"/>
          </w:tcPr>
          <w:p w14:paraId="0B4945F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150DFE2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54DC0DC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190AB0C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4A2C1EA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199FCEA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22C766B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695D449D" w14:textId="77777777" w:rsidTr="00671A33">
        <w:tc>
          <w:tcPr>
            <w:tcW w:w="3510" w:type="dxa"/>
          </w:tcPr>
          <w:p w14:paraId="08704D64" w14:textId="77777777" w:rsidR="0059774B" w:rsidRPr="00D719AB" w:rsidRDefault="0059774B" w:rsidP="00671A33">
            <w:pPr>
              <w:spacing w:after="0" w:line="240" w:lineRule="auto"/>
              <w:ind w:left="60" w:right="14"/>
              <w:jc w:val="both"/>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Involve removing renewable natural resources such as forest products?</w:t>
            </w:r>
          </w:p>
        </w:tc>
        <w:tc>
          <w:tcPr>
            <w:tcW w:w="630" w:type="dxa"/>
          </w:tcPr>
          <w:p w14:paraId="5755B43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0DEEA4D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17370C0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35D4167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246DE0F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265C3D7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3BAFFBD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3E2EDE23" w14:textId="77777777" w:rsidTr="00671A33">
        <w:tc>
          <w:tcPr>
            <w:tcW w:w="3510" w:type="dxa"/>
          </w:tcPr>
          <w:p w14:paraId="3A1E2F40" w14:textId="77777777" w:rsidR="0059774B" w:rsidRPr="00D719AB" w:rsidRDefault="0059774B" w:rsidP="00671A33">
            <w:pPr>
              <w:spacing w:after="0" w:line="240" w:lineRule="auto"/>
              <w:ind w:left="60" w:right="14"/>
              <w:jc w:val="both"/>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Involve the extraction of non-renewable natural resources?</w:t>
            </w:r>
          </w:p>
        </w:tc>
        <w:tc>
          <w:tcPr>
            <w:tcW w:w="630" w:type="dxa"/>
          </w:tcPr>
          <w:p w14:paraId="3307798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40CDEA4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36A0EB5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56719B7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5F65C77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5EA1487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6C66C8B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7C7AA1B1" w14:textId="77777777" w:rsidTr="00671A33">
        <w:tc>
          <w:tcPr>
            <w:tcW w:w="3510" w:type="dxa"/>
          </w:tcPr>
          <w:p w14:paraId="270CAD79" w14:textId="77777777" w:rsidR="0059774B" w:rsidRPr="00D719AB" w:rsidRDefault="0059774B" w:rsidP="00671A33">
            <w:pPr>
              <w:spacing w:after="0" w:line="240" w:lineRule="auto"/>
              <w:ind w:left="60" w:right="14"/>
              <w:jc w:val="both"/>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Affect dry season grazing areas and/or lead to restricted access to a common resource?</w:t>
            </w:r>
          </w:p>
        </w:tc>
        <w:tc>
          <w:tcPr>
            <w:tcW w:w="630" w:type="dxa"/>
          </w:tcPr>
          <w:p w14:paraId="2C67BCB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22C0B14C"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555E762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23E7328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77890FC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602FE0E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27D39EA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399F47F5" w14:textId="77777777" w:rsidTr="00671A33">
        <w:tc>
          <w:tcPr>
            <w:tcW w:w="10350" w:type="dxa"/>
            <w:gridSpan w:val="8"/>
            <w:shd w:val="clear" w:color="auto" w:fill="D9D9D9"/>
          </w:tcPr>
          <w:p w14:paraId="0799FD83" w14:textId="77777777" w:rsidR="0059774B" w:rsidRPr="00D719AB" w:rsidRDefault="0059774B" w:rsidP="00671A33">
            <w:pPr>
              <w:spacing w:after="0" w:line="240" w:lineRule="auto"/>
              <w:ind w:left="14" w:right="14"/>
              <w:jc w:val="both"/>
              <w:rPr>
                <w:rFonts w:ascii="Calibri" w:eastAsia="Gill Sans" w:hAnsi="Calibri" w:cs="Calibri"/>
                <w:b/>
                <w:i/>
                <w:kern w:val="0"/>
                <w:lang w:val="en-GB" w:eastAsia="en-GB"/>
                <w14:ligatures w14:val="none"/>
              </w:rPr>
            </w:pPr>
            <w:r w:rsidRPr="00D719AB">
              <w:rPr>
                <w:rFonts w:ascii="Calibri" w:eastAsia="Gill Sans" w:hAnsi="Calibri" w:cs="Calibri"/>
                <w:b/>
                <w:i/>
                <w:kern w:val="0"/>
                <w:lang w:val="en-GB" w:eastAsia="en-GB"/>
                <w14:ligatures w14:val="none"/>
              </w:rPr>
              <w:t>Water Quality and Hydrology</w:t>
            </w:r>
          </w:p>
        </w:tc>
      </w:tr>
      <w:tr w:rsidR="0059774B" w:rsidRPr="00D719AB" w14:paraId="49D3737E" w14:textId="77777777" w:rsidTr="00671A33">
        <w:tc>
          <w:tcPr>
            <w:tcW w:w="3510" w:type="dxa"/>
          </w:tcPr>
          <w:p w14:paraId="2E9852C7" w14:textId="77777777" w:rsidR="0059774B" w:rsidRPr="00D719AB" w:rsidRDefault="0059774B" w:rsidP="00671A33">
            <w:pPr>
              <w:spacing w:after="0" w:line="240" w:lineRule="auto"/>
              <w:ind w:left="60" w:right="14"/>
              <w:jc w:val="both"/>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Occur within 100m distance from the nearest water body or drainage channel?</w:t>
            </w:r>
          </w:p>
        </w:tc>
        <w:tc>
          <w:tcPr>
            <w:tcW w:w="630" w:type="dxa"/>
          </w:tcPr>
          <w:p w14:paraId="24AC6EC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062314B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0ADDDE4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7CA5666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7055FC4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2DBCADB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3A61826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019A6F60" w14:textId="77777777" w:rsidTr="00671A33">
        <w:tc>
          <w:tcPr>
            <w:tcW w:w="3510" w:type="dxa"/>
          </w:tcPr>
          <w:p w14:paraId="500281B6" w14:textId="77777777" w:rsidR="0059774B" w:rsidRPr="00D719AB" w:rsidRDefault="0059774B" w:rsidP="00671A33">
            <w:pPr>
              <w:spacing w:after="0" w:line="240" w:lineRule="auto"/>
              <w:ind w:left="60" w:right="14"/>
              <w:jc w:val="both"/>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 xml:space="preserve">Involve water extraction or abstraction from rivers, lakes, groundwater </w:t>
            </w:r>
          </w:p>
        </w:tc>
        <w:tc>
          <w:tcPr>
            <w:tcW w:w="630" w:type="dxa"/>
          </w:tcPr>
          <w:p w14:paraId="0B37144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5B110C7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3817AE3C"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7F84037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0685097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38C957E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1F3CFBF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6DAE3253" w14:textId="77777777" w:rsidTr="00671A33">
        <w:tc>
          <w:tcPr>
            <w:tcW w:w="3510" w:type="dxa"/>
          </w:tcPr>
          <w:p w14:paraId="1CAF5E0A" w14:textId="77777777" w:rsidR="0059774B" w:rsidRPr="00D719AB" w:rsidRDefault="0059774B" w:rsidP="00671A33">
            <w:pPr>
              <w:spacing w:after="0" w:line="240" w:lineRule="auto"/>
              <w:ind w:left="60" w:right="14"/>
              <w:jc w:val="both"/>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Have effect on potable water supplies to communities?</w:t>
            </w:r>
          </w:p>
        </w:tc>
        <w:tc>
          <w:tcPr>
            <w:tcW w:w="630" w:type="dxa"/>
          </w:tcPr>
          <w:p w14:paraId="0EB766E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2CF34C8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0CCC87E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1D85FCA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383B359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52833DD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0FE8B68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1A4F5061" w14:textId="77777777" w:rsidTr="00671A33">
        <w:tc>
          <w:tcPr>
            <w:tcW w:w="3510" w:type="dxa"/>
          </w:tcPr>
          <w:p w14:paraId="4ECD9496"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 xml:space="preserve">Potentially contaminate surface water and groundwater </w:t>
            </w:r>
            <w:proofErr w:type="gramStart"/>
            <w:r w:rsidRPr="00D719AB">
              <w:rPr>
                <w:rFonts w:ascii="Calibri" w:eastAsia="Gill Sans" w:hAnsi="Calibri" w:cs="Calibri"/>
                <w:color w:val="000000"/>
                <w:kern w:val="0"/>
                <w:lang w:val="en-GB" w:eastAsia="en-GB"/>
                <w14:ligatures w14:val="none"/>
              </w:rPr>
              <w:t>supplies?</w:t>
            </w:r>
            <w:proofErr w:type="gramEnd"/>
          </w:p>
          <w:p w14:paraId="3FCA10D7" w14:textId="77777777" w:rsidR="0059774B" w:rsidRPr="00D719AB" w:rsidRDefault="0059774B" w:rsidP="0059774B">
            <w:pPr>
              <w:numPr>
                <w:ilvl w:val="0"/>
                <w:numId w:val="24"/>
              </w:numPr>
              <w:spacing w:after="0" w:line="240" w:lineRule="auto"/>
              <w:ind w:left="335" w:right="14" w:hanging="270"/>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by generating liquid waste?</w:t>
            </w:r>
          </w:p>
          <w:p w14:paraId="45F4D37C" w14:textId="77777777" w:rsidR="0059774B" w:rsidRPr="00D719AB" w:rsidRDefault="0059774B" w:rsidP="0059774B">
            <w:pPr>
              <w:numPr>
                <w:ilvl w:val="0"/>
                <w:numId w:val="24"/>
              </w:numPr>
              <w:spacing w:after="0" w:line="240" w:lineRule="auto"/>
              <w:ind w:left="335" w:right="14" w:hanging="270"/>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by generating liquid with human or animal waste?</w:t>
            </w:r>
          </w:p>
          <w:p w14:paraId="5C620B8B" w14:textId="77777777" w:rsidR="0059774B" w:rsidRPr="00D719AB" w:rsidRDefault="0059774B" w:rsidP="0059774B">
            <w:pPr>
              <w:numPr>
                <w:ilvl w:val="0"/>
                <w:numId w:val="24"/>
              </w:numPr>
              <w:spacing w:after="0" w:line="240" w:lineRule="auto"/>
              <w:ind w:left="335" w:right="14" w:hanging="270"/>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by generating liquid with pH outside 6-9 range?</w:t>
            </w:r>
          </w:p>
          <w:p w14:paraId="3861C8FC" w14:textId="77777777" w:rsidR="0059774B" w:rsidRPr="00D719AB" w:rsidRDefault="0059774B" w:rsidP="0059774B">
            <w:pPr>
              <w:numPr>
                <w:ilvl w:val="0"/>
                <w:numId w:val="24"/>
              </w:numPr>
              <w:spacing w:after="0" w:line="240" w:lineRule="auto"/>
              <w:ind w:left="335" w:right="14" w:hanging="270"/>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lastRenderedPageBreak/>
              <w:t>by generating liquid with an oily substance?</w:t>
            </w:r>
          </w:p>
          <w:p w14:paraId="1A683E32" w14:textId="77777777" w:rsidR="0059774B" w:rsidRPr="00D719AB" w:rsidRDefault="0059774B" w:rsidP="0059774B">
            <w:pPr>
              <w:numPr>
                <w:ilvl w:val="0"/>
                <w:numId w:val="24"/>
              </w:numPr>
              <w:spacing w:after="0" w:line="240" w:lineRule="auto"/>
              <w:ind w:left="335" w:right="14" w:hanging="270"/>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by generating liquid with a chemical substance?</w:t>
            </w:r>
          </w:p>
          <w:p w14:paraId="2C26C50E" w14:textId="77777777" w:rsidR="0059774B" w:rsidRPr="00D719AB" w:rsidRDefault="0059774B" w:rsidP="0059774B">
            <w:pPr>
              <w:numPr>
                <w:ilvl w:val="0"/>
                <w:numId w:val="24"/>
              </w:numPr>
              <w:spacing w:after="0" w:line="240" w:lineRule="auto"/>
              <w:ind w:left="335" w:right="14" w:hanging="270"/>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 xml:space="preserve">by generating liquid with </w:t>
            </w:r>
            <w:proofErr w:type="spellStart"/>
            <w:r w:rsidRPr="00D719AB">
              <w:rPr>
                <w:rFonts w:ascii="Calibri" w:eastAsia="Gill Sans" w:hAnsi="Calibri" w:cs="Calibri"/>
                <w:color w:val="000000"/>
                <w:kern w:val="0"/>
                <w:lang w:val="en-GB" w:eastAsia="en-GB"/>
                <w14:ligatures w14:val="none"/>
              </w:rPr>
              <w:t>odor</w:t>
            </w:r>
            <w:proofErr w:type="spellEnd"/>
            <w:r w:rsidRPr="00D719AB">
              <w:rPr>
                <w:rFonts w:ascii="Calibri" w:eastAsia="Gill Sans" w:hAnsi="Calibri" w:cs="Calibri"/>
                <w:color w:val="000000"/>
                <w:kern w:val="0"/>
                <w:lang w:val="en-GB" w:eastAsia="en-GB"/>
                <w14:ligatures w14:val="none"/>
              </w:rPr>
              <w:t>/smell?</w:t>
            </w:r>
          </w:p>
        </w:tc>
        <w:tc>
          <w:tcPr>
            <w:tcW w:w="630" w:type="dxa"/>
          </w:tcPr>
          <w:p w14:paraId="6662691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6866DB1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4CEF061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08C9CEA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4109301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188692E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7DBEC31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2BEC22AB" w14:textId="77777777" w:rsidTr="00671A33">
        <w:tc>
          <w:tcPr>
            <w:tcW w:w="3510" w:type="dxa"/>
          </w:tcPr>
          <w:p w14:paraId="6FCB5900"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Lead to changes in the drainage pattern of the area, resulting in erosion or siltation?</w:t>
            </w:r>
          </w:p>
        </w:tc>
        <w:tc>
          <w:tcPr>
            <w:tcW w:w="630" w:type="dxa"/>
          </w:tcPr>
          <w:p w14:paraId="672244F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28BBB9C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44D2D42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67225D6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2C65DB7C"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5AA1FE2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13A13E9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6C2A736D" w14:textId="77777777" w:rsidTr="00671A33">
        <w:tc>
          <w:tcPr>
            <w:tcW w:w="3510" w:type="dxa"/>
          </w:tcPr>
          <w:p w14:paraId="1CFAC9D9"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Lead to increase in surface run-off, which could result in flooding on or off-site?</w:t>
            </w:r>
          </w:p>
        </w:tc>
        <w:tc>
          <w:tcPr>
            <w:tcW w:w="630" w:type="dxa"/>
          </w:tcPr>
          <w:p w14:paraId="5C1E477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10A9BFC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5B2F440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3F51C1B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3E818F6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0B66466C"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6DA849F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24614999" w14:textId="77777777" w:rsidTr="00671A33">
        <w:tc>
          <w:tcPr>
            <w:tcW w:w="3510" w:type="dxa"/>
          </w:tcPr>
          <w:p w14:paraId="339B0F9D"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 xml:space="preserve">Increase runoff, which could exceed the capacity of existing stormwater drainage? </w:t>
            </w:r>
          </w:p>
        </w:tc>
        <w:tc>
          <w:tcPr>
            <w:tcW w:w="630" w:type="dxa"/>
          </w:tcPr>
          <w:p w14:paraId="5EB2CCF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0C6E95F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097B39D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57658C5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6DC5029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3A028FF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0F5AAB1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23092280" w14:textId="77777777" w:rsidTr="00671A33">
        <w:tc>
          <w:tcPr>
            <w:tcW w:w="3510" w:type="dxa"/>
          </w:tcPr>
          <w:p w14:paraId="435142AE"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Increase potential for flooding?</w:t>
            </w:r>
          </w:p>
        </w:tc>
        <w:tc>
          <w:tcPr>
            <w:tcW w:w="630" w:type="dxa"/>
          </w:tcPr>
          <w:p w14:paraId="1F77EDB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56E783E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0ABB5F5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5145C8E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7D390B2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106DAAB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5A3AF65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364C1925" w14:textId="77777777" w:rsidTr="00671A33">
        <w:tc>
          <w:tcPr>
            <w:tcW w:w="3510" w:type="dxa"/>
          </w:tcPr>
          <w:p w14:paraId="307D5980"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 xml:space="preserve">Potentially pollute or contaminate surface water? </w:t>
            </w:r>
          </w:p>
        </w:tc>
        <w:tc>
          <w:tcPr>
            <w:tcW w:w="630" w:type="dxa"/>
          </w:tcPr>
          <w:p w14:paraId="53DF448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37552F1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59FC275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397F532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64A70C9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779AC08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06D8629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34AB841E" w14:textId="77777777" w:rsidTr="00671A33">
        <w:tc>
          <w:tcPr>
            <w:tcW w:w="3510" w:type="dxa"/>
          </w:tcPr>
          <w:p w14:paraId="206D80CD"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Potentially pollute or contaminate groundwater resources?</w:t>
            </w:r>
          </w:p>
        </w:tc>
        <w:tc>
          <w:tcPr>
            <w:tcW w:w="630" w:type="dxa"/>
          </w:tcPr>
          <w:p w14:paraId="23F3029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3CB6B3E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482020A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13914C9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4833C68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0553C6B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79FB319E"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6A338AA4" w14:textId="77777777" w:rsidTr="00671A33">
        <w:tc>
          <w:tcPr>
            <w:tcW w:w="3510" w:type="dxa"/>
          </w:tcPr>
          <w:p w14:paraId="32F84758"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Affect existing stream flow, reduce seasonal availability of water resources?</w:t>
            </w:r>
          </w:p>
        </w:tc>
        <w:tc>
          <w:tcPr>
            <w:tcW w:w="630" w:type="dxa"/>
          </w:tcPr>
          <w:p w14:paraId="79D5C9A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19A58E2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7F4AD4C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74D14D4C"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1C8F649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44135BDC"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35B7E0B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6BC9A734" w14:textId="77777777" w:rsidTr="00671A33">
        <w:tc>
          <w:tcPr>
            <w:tcW w:w="10350" w:type="dxa"/>
            <w:gridSpan w:val="8"/>
            <w:shd w:val="clear" w:color="auto" w:fill="D9D9D9"/>
          </w:tcPr>
          <w:p w14:paraId="565A9316" w14:textId="77777777" w:rsidR="0059774B" w:rsidRPr="00D719AB" w:rsidRDefault="0059774B" w:rsidP="00671A33">
            <w:pPr>
              <w:spacing w:after="0" w:line="240" w:lineRule="auto"/>
              <w:ind w:left="14" w:right="14"/>
              <w:rPr>
                <w:rFonts w:ascii="Calibri" w:eastAsia="Times New Roman" w:hAnsi="Calibri" w:cs="Calibri"/>
                <w:b/>
                <w:bCs/>
                <w:kern w:val="0"/>
                <w:lang w:val="en-GB" w:eastAsia="en-GB"/>
                <w14:ligatures w14:val="none"/>
              </w:rPr>
            </w:pPr>
            <w:r w:rsidRPr="00D719AB">
              <w:rPr>
                <w:rFonts w:ascii="Calibri" w:eastAsia="Times New Roman" w:hAnsi="Calibri" w:cs="Calibri"/>
                <w:b/>
                <w:bCs/>
                <w:kern w:val="0"/>
                <w:lang w:val="en-GB" w:eastAsia="en-GB"/>
                <w14:ligatures w14:val="none"/>
              </w:rPr>
              <w:t>Hazardous Waste and Materials</w:t>
            </w:r>
            <w:r w:rsidRPr="00D719AB">
              <w:rPr>
                <w:rFonts w:ascii="Calibri" w:eastAsia="Times New Roman" w:hAnsi="Calibri" w:cs="Calibri"/>
                <w:kern w:val="0"/>
                <w:lang w:val="en-GB" w:eastAsia="en-GB"/>
                <w14:ligatures w14:val="none"/>
              </w:rPr>
              <w:t xml:space="preserve"> -</w:t>
            </w:r>
            <w:r w:rsidRPr="00D719AB">
              <w:rPr>
                <w:rFonts w:ascii="Calibri" w:eastAsia="Gill Sans" w:hAnsi="Calibri" w:cs="Calibri"/>
                <w:color w:val="000000"/>
                <w:kern w:val="0"/>
                <w:lang w:val="en-GB" w:eastAsia="en-GB"/>
                <w14:ligatures w14:val="none"/>
              </w:rPr>
              <w:t xml:space="preserve"> </w:t>
            </w:r>
            <w:r w:rsidRPr="00D719AB">
              <w:rPr>
                <w:rFonts w:ascii="Calibri" w:eastAsia="Gill Sans" w:hAnsi="Calibri" w:cs="Calibri"/>
                <w:i/>
                <w:color w:val="000000"/>
                <w:kern w:val="0"/>
                <w:lang w:val="en-GB" w:eastAsia="en-GB"/>
                <w14:ligatures w14:val="none"/>
              </w:rPr>
              <w:t>Will</w:t>
            </w:r>
            <w:r w:rsidRPr="00D719AB">
              <w:rPr>
                <w:rFonts w:ascii="Calibri" w:eastAsia="Gill Sans" w:hAnsi="Calibri" w:cs="Calibri"/>
                <w:color w:val="000000"/>
                <w:kern w:val="0"/>
                <w:lang w:val="en-GB" w:eastAsia="en-GB"/>
                <w14:ligatures w14:val="none"/>
              </w:rPr>
              <w:t xml:space="preserve"> the activity</w:t>
            </w:r>
          </w:p>
        </w:tc>
      </w:tr>
      <w:tr w:rsidR="0059774B" w:rsidRPr="00D719AB" w14:paraId="4CBC3C25" w14:textId="77777777" w:rsidTr="00671A33">
        <w:tc>
          <w:tcPr>
            <w:tcW w:w="3510" w:type="dxa"/>
          </w:tcPr>
          <w:p w14:paraId="32206B87" w14:textId="77777777" w:rsidR="0059774B" w:rsidRPr="00D719AB" w:rsidRDefault="0059774B" w:rsidP="00671A33">
            <w:pPr>
              <w:spacing w:after="0" w:line="240" w:lineRule="auto"/>
              <w:ind w:left="60" w:right="14"/>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Lead to the generation of hazardous waste such as:</w:t>
            </w:r>
          </w:p>
          <w:p w14:paraId="20C9FAC7" w14:textId="77777777" w:rsidR="0059774B" w:rsidRPr="00D719AB" w:rsidRDefault="0059774B" w:rsidP="0059774B">
            <w:pPr>
              <w:numPr>
                <w:ilvl w:val="0"/>
                <w:numId w:val="25"/>
              </w:numPr>
              <w:tabs>
                <w:tab w:val="num" w:pos="335"/>
              </w:tabs>
              <w:spacing w:after="0" w:line="240" w:lineRule="auto"/>
              <w:ind w:left="335" w:right="14" w:hanging="180"/>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 xml:space="preserve">Solvent-based paints, </w:t>
            </w:r>
          </w:p>
          <w:p w14:paraId="7FA66ADF" w14:textId="77777777" w:rsidR="0059774B" w:rsidRPr="00D719AB" w:rsidRDefault="0059774B" w:rsidP="0059774B">
            <w:pPr>
              <w:numPr>
                <w:ilvl w:val="0"/>
                <w:numId w:val="25"/>
              </w:numPr>
              <w:tabs>
                <w:tab w:val="num" w:pos="335"/>
              </w:tabs>
              <w:spacing w:after="0" w:line="240" w:lineRule="auto"/>
              <w:ind w:left="335" w:right="14" w:hanging="180"/>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Pesticides and other garden chemicals, Batteries (for example car, mobile phone or regular household batteries)</w:t>
            </w:r>
          </w:p>
          <w:p w14:paraId="2E5EF143" w14:textId="77777777" w:rsidR="0059774B" w:rsidRPr="00D719AB" w:rsidRDefault="0059774B" w:rsidP="0059774B">
            <w:pPr>
              <w:numPr>
                <w:ilvl w:val="0"/>
                <w:numId w:val="25"/>
              </w:numPr>
              <w:tabs>
                <w:tab w:val="num" w:pos="335"/>
              </w:tabs>
              <w:spacing w:after="0" w:line="240" w:lineRule="auto"/>
              <w:ind w:left="335" w:right="14" w:hanging="180"/>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Motor oils (Petrol, kerosene, lubricants for vehicles),</w:t>
            </w:r>
          </w:p>
          <w:p w14:paraId="0B5A61BF" w14:textId="77777777" w:rsidR="0059774B" w:rsidRPr="00D719AB" w:rsidRDefault="0059774B" w:rsidP="0059774B">
            <w:pPr>
              <w:numPr>
                <w:ilvl w:val="0"/>
                <w:numId w:val="25"/>
              </w:numPr>
              <w:tabs>
                <w:tab w:val="num" w:pos="335"/>
              </w:tabs>
              <w:spacing w:after="0" w:line="240" w:lineRule="auto"/>
              <w:ind w:left="335" w:right="14" w:hanging="180"/>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 xml:space="preserve">Cleaning and polishing chemicals, Pharmaceuticals (all medicines), </w:t>
            </w:r>
          </w:p>
          <w:p w14:paraId="25649E07" w14:textId="77777777" w:rsidR="0059774B" w:rsidRPr="00D719AB" w:rsidRDefault="0059774B" w:rsidP="0059774B">
            <w:pPr>
              <w:numPr>
                <w:ilvl w:val="0"/>
                <w:numId w:val="25"/>
              </w:numPr>
              <w:tabs>
                <w:tab w:val="num" w:pos="335"/>
              </w:tabs>
              <w:spacing w:after="0" w:line="240" w:lineRule="auto"/>
              <w:ind w:left="335" w:right="14" w:hanging="180"/>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 xml:space="preserve">Electronic waste (unwanted computer equipment – monitors, keyboards, laptops, CD, disc drives, phones, batteries, solar panels, meters, Laser and printer inkjet cartridges, fluorescent tubes </w:t>
            </w:r>
            <w:r w:rsidRPr="00D719AB">
              <w:rPr>
                <w:rFonts w:ascii="Calibri" w:eastAsia="Times New Roman" w:hAnsi="Calibri" w:cs="Calibri"/>
                <w:kern w:val="0"/>
                <w:lang w:val="en-GB" w:eastAsia="en-GB"/>
                <w14:ligatures w14:val="none"/>
              </w:rPr>
              <w:lastRenderedPageBreak/>
              <w:t>and compact fluorescent globes (CFLs))</w:t>
            </w:r>
          </w:p>
          <w:p w14:paraId="200F2A84" w14:textId="77777777" w:rsidR="0059774B" w:rsidRPr="00D719AB" w:rsidRDefault="0059774B" w:rsidP="0059774B">
            <w:pPr>
              <w:numPr>
                <w:ilvl w:val="0"/>
                <w:numId w:val="25"/>
              </w:numPr>
              <w:tabs>
                <w:tab w:val="num" w:pos="335"/>
              </w:tabs>
              <w:spacing w:after="0" w:line="240" w:lineRule="auto"/>
              <w:ind w:left="335" w:right="14" w:hanging="180"/>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Medical waste?</w:t>
            </w:r>
          </w:p>
        </w:tc>
        <w:tc>
          <w:tcPr>
            <w:tcW w:w="630" w:type="dxa"/>
          </w:tcPr>
          <w:p w14:paraId="00DED7BC"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0006E93E"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242EADDE"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2DD0E16C"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4164A95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4DC13A2C"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08E177C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7F556B8B" w14:textId="77777777" w:rsidTr="00671A33">
        <w:tc>
          <w:tcPr>
            <w:tcW w:w="3510" w:type="dxa"/>
          </w:tcPr>
          <w:p w14:paraId="6C5C3C25" w14:textId="77777777" w:rsidR="0059774B" w:rsidRPr="00D719AB" w:rsidRDefault="0059774B" w:rsidP="00671A33">
            <w:pPr>
              <w:spacing w:after="0" w:line="240" w:lineRule="auto"/>
              <w:ind w:left="60" w:right="14"/>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 xml:space="preserve">Lead to the transportation of hazardous waste. </w:t>
            </w:r>
          </w:p>
        </w:tc>
        <w:tc>
          <w:tcPr>
            <w:tcW w:w="630" w:type="dxa"/>
          </w:tcPr>
          <w:p w14:paraId="297C361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1D3360A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570EBF4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6BCCE8D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2F0EAA4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60A8060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28FCA51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586D290E" w14:textId="77777777" w:rsidTr="00671A33">
        <w:tc>
          <w:tcPr>
            <w:tcW w:w="10350" w:type="dxa"/>
            <w:gridSpan w:val="8"/>
            <w:shd w:val="clear" w:color="auto" w:fill="D9D9D9"/>
          </w:tcPr>
          <w:p w14:paraId="0B0BA2B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r w:rsidRPr="00D719AB">
              <w:rPr>
                <w:rFonts w:ascii="Calibri" w:eastAsia="Gill Sans" w:hAnsi="Calibri" w:cs="Calibri"/>
                <w:b/>
                <w:color w:val="000000"/>
                <w:kern w:val="0"/>
                <w:lang w:val="en-GB" w:eastAsia="en-GB"/>
                <w14:ligatures w14:val="none"/>
              </w:rPr>
              <w:t xml:space="preserve">Land Acquisition, Restrictions on Land Use and Involuntary Resettlement </w:t>
            </w:r>
          </w:p>
        </w:tc>
      </w:tr>
      <w:tr w:rsidR="0059774B" w:rsidRPr="00D719AB" w14:paraId="5FD7BC03" w14:textId="77777777" w:rsidTr="00671A33">
        <w:tc>
          <w:tcPr>
            <w:tcW w:w="3510" w:type="dxa"/>
          </w:tcPr>
          <w:p w14:paraId="6ECCE63C" w14:textId="77777777" w:rsidR="0059774B" w:rsidRPr="00D719AB" w:rsidRDefault="0059774B" w:rsidP="00671A33">
            <w:pPr>
              <w:spacing w:after="0" w:line="240" w:lineRule="auto"/>
              <w:ind w:left="60" w:right="14"/>
              <w:rPr>
                <w:rFonts w:ascii="Calibri" w:eastAsia="Times New Roman" w:hAnsi="Calibri" w:cs="Calibri"/>
                <w:kern w:val="0"/>
                <w:lang w:val="en-GB" w:eastAsia="en-GB"/>
                <w14:ligatures w14:val="none"/>
              </w:rPr>
            </w:pPr>
            <w:r w:rsidRPr="00D719AB">
              <w:rPr>
                <w:rFonts w:ascii="Calibri" w:eastAsia="Gill Sans" w:hAnsi="Calibri" w:cs="Calibri"/>
                <w:color w:val="000000"/>
                <w:kern w:val="0"/>
                <w:lang w:val="en-GB" w:eastAsia="en-GB"/>
                <w14:ligatures w14:val="none"/>
              </w:rPr>
              <w:t>Require changes to existing land tenure system?</w:t>
            </w:r>
          </w:p>
        </w:tc>
        <w:tc>
          <w:tcPr>
            <w:tcW w:w="630" w:type="dxa"/>
          </w:tcPr>
          <w:p w14:paraId="45A9781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1170102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132851D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0CD80B8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574022B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5281E34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5BF84E1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085842CA" w14:textId="77777777" w:rsidTr="00671A33">
        <w:tc>
          <w:tcPr>
            <w:tcW w:w="3510" w:type="dxa"/>
          </w:tcPr>
          <w:p w14:paraId="7254B71F"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Require acquisition of land (public or private, temporarily, or permanently) for its development?</w:t>
            </w:r>
          </w:p>
        </w:tc>
        <w:tc>
          <w:tcPr>
            <w:tcW w:w="630" w:type="dxa"/>
          </w:tcPr>
          <w:p w14:paraId="3702200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679307C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0E9D49D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43265E9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3207F4D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7648AD1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5D25A5D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0E2FF8DC" w14:textId="77777777" w:rsidTr="00671A33">
        <w:tc>
          <w:tcPr>
            <w:tcW w:w="3510" w:type="dxa"/>
          </w:tcPr>
          <w:p w14:paraId="3D06E167" w14:textId="77777777" w:rsidR="0059774B" w:rsidRPr="00D719AB" w:rsidRDefault="0059774B" w:rsidP="00671A33">
            <w:pPr>
              <w:spacing w:after="0" w:line="240" w:lineRule="auto"/>
              <w:ind w:left="60" w:right="14"/>
              <w:rPr>
                <w:rFonts w:ascii="Calibri" w:eastAsia="Times New Roman" w:hAnsi="Calibri" w:cs="Calibri"/>
                <w:kern w:val="0"/>
                <w:lang w:val="en-GB" w:eastAsia="en-GB"/>
                <w14:ligatures w14:val="none"/>
              </w:rPr>
            </w:pPr>
            <w:r w:rsidRPr="00D719AB">
              <w:rPr>
                <w:rFonts w:ascii="Calibri" w:eastAsia="Gill Sans" w:hAnsi="Calibri" w:cs="Calibri"/>
                <w:color w:val="000000"/>
                <w:kern w:val="0"/>
                <w:lang w:val="en-GB" w:eastAsia="en-GB"/>
                <w14:ligatures w14:val="none"/>
              </w:rPr>
              <w:t>Potentially cause or aggravate land-use conflicts?</w:t>
            </w:r>
          </w:p>
        </w:tc>
        <w:tc>
          <w:tcPr>
            <w:tcW w:w="630" w:type="dxa"/>
          </w:tcPr>
          <w:p w14:paraId="4C01F1B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01A3471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6FEADAA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1FD3135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7F99810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3EF747D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2F8B4DA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1677DB4C" w14:textId="77777777" w:rsidTr="00671A33">
        <w:tc>
          <w:tcPr>
            <w:tcW w:w="3510" w:type="dxa"/>
          </w:tcPr>
          <w:p w14:paraId="616AD1EF"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Restrict land rights or land use rights?</w:t>
            </w:r>
          </w:p>
        </w:tc>
        <w:tc>
          <w:tcPr>
            <w:tcW w:w="630" w:type="dxa"/>
          </w:tcPr>
          <w:p w14:paraId="5A0498A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7D6084B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7AD183E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52BF14B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078A361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5C4A4ED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29BEC42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48872E2D" w14:textId="77777777" w:rsidTr="00671A33">
        <w:tc>
          <w:tcPr>
            <w:tcW w:w="3510" w:type="dxa"/>
          </w:tcPr>
          <w:p w14:paraId="0F249EE5"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Restrict access to natural</w:t>
            </w:r>
          </w:p>
          <w:p w14:paraId="0AF07815"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resources that cause a community or groups within a community to lose access to resource usage where they have traditional or customary</w:t>
            </w:r>
          </w:p>
          <w:p w14:paraId="463B7CA5"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tenure, or recognizable usage rights?</w:t>
            </w:r>
          </w:p>
        </w:tc>
        <w:tc>
          <w:tcPr>
            <w:tcW w:w="630" w:type="dxa"/>
          </w:tcPr>
          <w:p w14:paraId="7329969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1D81FD3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1EDCC86E"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1701F17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4098287C"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2855EBE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0346A72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39D8FDEF" w14:textId="77777777" w:rsidTr="00671A33">
        <w:tc>
          <w:tcPr>
            <w:tcW w:w="3510" w:type="dxa"/>
          </w:tcPr>
          <w:p w14:paraId="0503583C"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 xml:space="preserve">Lead to the physical displacement. </w:t>
            </w:r>
          </w:p>
          <w:p w14:paraId="6C5C9EC8" w14:textId="77777777" w:rsidR="0059774B" w:rsidRPr="00D719AB" w:rsidRDefault="0059774B" w:rsidP="00671A33">
            <w:pPr>
              <w:spacing w:after="0" w:line="240" w:lineRule="auto"/>
              <w:ind w:left="60" w:right="14"/>
              <w:rPr>
                <w:rFonts w:ascii="Calibri" w:eastAsia="Gill Sans" w:hAnsi="Calibri" w:cs="Calibri"/>
                <w:i/>
                <w:iCs/>
                <w:color w:val="000000"/>
                <w:kern w:val="0"/>
                <w:lang w:val="en-GB" w:eastAsia="en-GB"/>
                <w14:ligatures w14:val="none"/>
              </w:rPr>
            </w:pPr>
            <w:r w:rsidRPr="00D719AB">
              <w:rPr>
                <w:rFonts w:ascii="Calibri" w:eastAsia="Gill Sans" w:hAnsi="Calibri" w:cs="Calibri"/>
                <w:i/>
                <w:iCs/>
                <w:color w:val="000000"/>
                <w:kern w:val="0"/>
                <w:lang w:val="en-GB" w:eastAsia="en-GB"/>
                <w14:ligatures w14:val="none"/>
              </w:rPr>
              <w:t>Physical displacement occurs when individuals or communities are fully or partially no longer able to occupy an area and must relocate to a new location due to project activity.</w:t>
            </w:r>
          </w:p>
        </w:tc>
        <w:tc>
          <w:tcPr>
            <w:tcW w:w="630" w:type="dxa"/>
          </w:tcPr>
          <w:p w14:paraId="3844463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2E463A4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57371D5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786CB6F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7DB41C4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01AF093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33009EC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0E8BA656" w14:textId="77777777" w:rsidTr="00671A33">
        <w:tc>
          <w:tcPr>
            <w:tcW w:w="3510" w:type="dxa"/>
          </w:tcPr>
          <w:p w14:paraId="54929409"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Lead to economic displacement.</w:t>
            </w:r>
          </w:p>
          <w:p w14:paraId="164611C9" w14:textId="77777777" w:rsidR="0059774B" w:rsidRPr="00D719AB" w:rsidRDefault="0059774B" w:rsidP="00671A33">
            <w:pPr>
              <w:spacing w:after="0" w:line="240" w:lineRule="auto"/>
              <w:ind w:left="60" w:right="14"/>
              <w:rPr>
                <w:rFonts w:ascii="Calibri" w:eastAsia="Gill Sans" w:hAnsi="Calibri" w:cs="Calibri"/>
                <w:i/>
                <w:iCs/>
                <w:color w:val="000000"/>
                <w:kern w:val="0"/>
                <w:lang w:val="en-GB" w:eastAsia="en-GB"/>
                <w14:ligatures w14:val="none"/>
              </w:rPr>
            </w:pPr>
            <w:r w:rsidRPr="00D719AB">
              <w:rPr>
                <w:rFonts w:ascii="Calibri" w:eastAsia="Gill Sans" w:hAnsi="Calibri" w:cs="Calibri"/>
                <w:i/>
                <w:iCs/>
                <w:color w:val="000000"/>
                <w:kern w:val="0"/>
                <w:lang w:val="en-GB" w:eastAsia="en-GB"/>
                <w14:ligatures w14:val="none"/>
              </w:rPr>
              <w:t>Economic displacement occurs when individuals or communities are fully or partially restricted in their access to land or resources that are important to their livelihoods and economic well-being</w:t>
            </w:r>
          </w:p>
        </w:tc>
        <w:tc>
          <w:tcPr>
            <w:tcW w:w="630" w:type="dxa"/>
          </w:tcPr>
          <w:p w14:paraId="192510CE"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3E027EE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00CC775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3F0ACFEC"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1CD754A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0BD62C6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32735B8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09638197" w14:textId="77777777" w:rsidTr="00671A33">
        <w:tc>
          <w:tcPr>
            <w:tcW w:w="3510" w:type="dxa"/>
          </w:tcPr>
          <w:p w14:paraId="1E78E59F"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Cause a disruption on Power or other utility supply?</w:t>
            </w:r>
          </w:p>
        </w:tc>
        <w:tc>
          <w:tcPr>
            <w:tcW w:w="630" w:type="dxa"/>
          </w:tcPr>
          <w:p w14:paraId="1F0DB6F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6C30F00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2C7535A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2797295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6D19F63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1807E01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012BD3A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2410CF1B" w14:textId="77777777" w:rsidTr="00671A33">
        <w:tc>
          <w:tcPr>
            <w:tcW w:w="3510" w:type="dxa"/>
          </w:tcPr>
          <w:p w14:paraId="496F421E" w14:textId="77777777" w:rsidR="0059774B" w:rsidRPr="00D719AB" w:rsidRDefault="0059774B" w:rsidP="00671A33">
            <w:pPr>
              <w:spacing w:after="0" w:line="240" w:lineRule="auto"/>
              <w:ind w:left="60" w:right="14"/>
              <w:rPr>
                <w:rFonts w:ascii="Calibri" w:eastAsia="Times New Roman" w:hAnsi="Calibri" w:cs="Calibri"/>
                <w:kern w:val="0"/>
                <w:lang w:val="en-GB" w:eastAsia="en-GB"/>
                <w14:ligatures w14:val="none"/>
              </w:rPr>
            </w:pPr>
            <w:r w:rsidRPr="00D719AB">
              <w:rPr>
                <w:rFonts w:ascii="Calibri" w:eastAsia="Gill Sans" w:hAnsi="Calibri" w:cs="Calibri"/>
                <w:color w:val="000000"/>
                <w:kern w:val="0"/>
                <w:lang w:val="en-GB" w:eastAsia="en-GB"/>
                <w14:ligatures w14:val="none"/>
              </w:rPr>
              <w:t>Affect livelihood opportunities of people?</w:t>
            </w:r>
          </w:p>
        </w:tc>
        <w:tc>
          <w:tcPr>
            <w:tcW w:w="630" w:type="dxa"/>
          </w:tcPr>
          <w:p w14:paraId="4C484A1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0C4EED3C"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4AEFD5F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6DF01CE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2F9292C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2515BEA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4E40B94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1C359686" w14:textId="77777777" w:rsidTr="00671A33">
        <w:tc>
          <w:tcPr>
            <w:tcW w:w="10350" w:type="dxa"/>
            <w:gridSpan w:val="8"/>
            <w:shd w:val="clear" w:color="auto" w:fill="D9D9D9"/>
          </w:tcPr>
          <w:p w14:paraId="33E61161" w14:textId="77777777" w:rsidR="0059774B" w:rsidRPr="00D719AB" w:rsidRDefault="0059774B" w:rsidP="00671A33">
            <w:pPr>
              <w:spacing w:after="0" w:line="240" w:lineRule="auto"/>
              <w:ind w:left="14" w:right="14"/>
              <w:rPr>
                <w:rFonts w:ascii="Calibri" w:eastAsia="Times New Roman" w:hAnsi="Calibri" w:cs="Calibri"/>
                <w:b/>
                <w:kern w:val="0"/>
                <w:lang w:val="en-GB" w:eastAsia="en-GB"/>
                <w14:ligatures w14:val="none"/>
              </w:rPr>
            </w:pPr>
            <w:r w:rsidRPr="00D719AB">
              <w:rPr>
                <w:rFonts w:ascii="Calibri" w:eastAsia="Gill Sans" w:hAnsi="Calibri" w:cs="Calibri"/>
                <w:b/>
                <w:color w:val="000000"/>
                <w:kern w:val="0"/>
                <w:lang w:val="en-GB" w:eastAsia="en-GB"/>
                <w14:ligatures w14:val="none"/>
              </w:rPr>
              <w:t>Labor Issues</w:t>
            </w:r>
          </w:p>
        </w:tc>
      </w:tr>
      <w:tr w:rsidR="0059774B" w:rsidRPr="00D719AB" w14:paraId="225F0D60" w14:textId="77777777" w:rsidTr="00671A33">
        <w:tc>
          <w:tcPr>
            <w:tcW w:w="3510" w:type="dxa"/>
          </w:tcPr>
          <w:p w14:paraId="4EDC55D1"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Involve the use of direct workers?</w:t>
            </w:r>
          </w:p>
          <w:p w14:paraId="75D5032C" w14:textId="77777777" w:rsidR="0059774B" w:rsidRPr="00D719AB" w:rsidRDefault="0059774B" w:rsidP="00671A33">
            <w:pPr>
              <w:spacing w:after="0" w:line="240" w:lineRule="auto"/>
              <w:ind w:left="60" w:right="14"/>
              <w:rPr>
                <w:rFonts w:ascii="Calibri" w:eastAsia="Gill Sans" w:hAnsi="Calibri" w:cs="Calibri"/>
                <w:i/>
                <w:iCs/>
                <w:color w:val="000000"/>
                <w:kern w:val="0"/>
                <w:lang w:val="en-GB" w:eastAsia="en-GB"/>
                <w14:ligatures w14:val="none"/>
              </w:rPr>
            </w:pPr>
            <w:r w:rsidRPr="00D719AB">
              <w:rPr>
                <w:rFonts w:ascii="Calibri" w:eastAsia="Gill Sans" w:hAnsi="Calibri" w:cs="Calibri"/>
                <w:i/>
                <w:iCs/>
                <w:color w:val="000000"/>
                <w:kern w:val="0"/>
                <w:lang w:val="en-GB" w:eastAsia="en-GB"/>
                <w14:ligatures w14:val="none"/>
              </w:rPr>
              <w:lastRenderedPageBreak/>
              <w:t>Direct workers are people employed or</w:t>
            </w:r>
          </w:p>
          <w:p w14:paraId="07E79D6F"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i/>
                <w:iCs/>
                <w:color w:val="000000"/>
                <w:kern w:val="0"/>
                <w:lang w:val="en-GB" w:eastAsia="en-GB"/>
                <w14:ligatures w14:val="none"/>
              </w:rPr>
              <w:t>engaged directly by the Borrower (including the project proponent and the project implementing agencies) to work specifically in relation to the project.</w:t>
            </w:r>
          </w:p>
        </w:tc>
        <w:tc>
          <w:tcPr>
            <w:tcW w:w="630" w:type="dxa"/>
          </w:tcPr>
          <w:p w14:paraId="5B8F54E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24B9413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7207BB4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2DA7E2D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1CB6225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1250C52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3FA7C5E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419790CD" w14:textId="77777777" w:rsidTr="00671A33">
        <w:tc>
          <w:tcPr>
            <w:tcW w:w="3510" w:type="dxa"/>
          </w:tcPr>
          <w:p w14:paraId="3390DE0A"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Involve the use of community workers?</w:t>
            </w:r>
          </w:p>
          <w:p w14:paraId="57A2E805"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i/>
                <w:iCs/>
                <w:color w:val="000000"/>
                <w:kern w:val="0"/>
                <w:lang w:val="en-GB" w:eastAsia="en-GB"/>
                <w14:ligatures w14:val="none"/>
              </w:rPr>
              <w:t>Community workers are people employed or engaged in providing community labour.</w:t>
            </w:r>
          </w:p>
        </w:tc>
        <w:tc>
          <w:tcPr>
            <w:tcW w:w="630" w:type="dxa"/>
          </w:tcPr>
          <w:p w14:paraId="1FABDF1C"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1F9B001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185FB18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2A293CF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0B15865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53CE5AB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2E7B0C6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2368381F" w14:textId="77777777" w:rsidTr="00671A33">
        <w:tc>
          <w:tcPr>
            <w:tcW w:w="3510" w:type="dxa"/>
          </w:tcPr>
          <w:p w14:paraId="6E9AE9F4"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Involve the use of contracted workers?</w:t>
            </w:r>
          </w:p>
          <w:p w14:paraId="480E1B8B" w14:textId="77777777" w:rsidR="0059774B" w:rsidRPr="00D719AB" w:rsidRDefault="0059774B" w:rsidP="00671A33">
            <w:pPr>
              <w:spacing w:after="0" w:line="240" w:lineRule="auto"/>
              <w:ind w:left="60" w:right="14"/>
              <w:rPr>
                <w:rFonts w:ascii="Calibri" w:eastAsia="Gill Sans" w:hAnsi="Calibri" w:cs="Calibri"/>
                <w:i/>
                <w:iCs/>
                <w:color w:val="000000"/>
                <w:kern w:val="0"/>
                <w:lang w:val="en-GB" w:eastAsia="en-GB"/>
                <w14:ligatures w14:val="none"/>
              </w:rPr>
            </w:pPr>
            <w:r w:rsidRPr="00D719AB">
              <w:rPr>
                <w:rFonts w:ascii="Calibri" w:eastAsia="Gill Sans" w:hAnsi="Calibri" w:cs="Calibri"/>
                <w:i/>
                <w:iCs/>
                <w:color w:val="000000"/>
                <w:kern w:val="0"/>
                <w:lang w:val="en-GB" w:eastAsia="en-GB"/>
                <w14:ligatures w14:val="none"/>
              </w:rPr>
              <w:t>contracted workers are people employed or engaged through third parties to perform work related to core functions of the project, regardless of the location.</w:t>
            </w:r>
          </w:p>
        </w:tc>
        <w:tc>
          <w:tcPr>
            <w:tcW w:w="630" w:type="dxa"/>
          </w:tcPr>
          <w:p w14:paraId="60437E8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185A1BD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53EB11A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7C10E18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2EA8B1D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18BA543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3F3D07F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73A884A7" w14:textId="77777777" w:rsidTr="00671A33">
        <w:tc>
          <w:tcPr>
            <w:tcW w:w="3510" w:type="dxa"/>
          </w:tcPr>
          <w:p w14:paraId="703DD47A"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 xml:space="preserve">Involve the use of primary supply workers? </w:t>
            </w:r>
          </w:p>
          <w:p w14:paraId="0F0D36A6" w14:textId="77777777" w:rsidR="0059774B" w:rsidRPr="00D719AB" w:rsidRDefault="0059774B" w:rsidP="00671A33">
            <w:pPr>
              <w:spacing w:after="0" w:line="240" w:lineRule="auto"/>
              <w:ind w:left="60" w:right="14"/>
              <w:rPr>
                <w:rFonts w:ascii="Calibri" w:eastAsia="Gill Sans" w:hAnsi="Calibri" w:cs="Calibri"/>
                <w:i/>
                <w:iCs/>
                <w:color w:val="000000"/>
                <w:kern w:val="0"/>
                <w:lang w:val="en-GB" w:eastAsia="en-GB"/>
                <w14:ligatures w14:val="none"/>
              </w:rPr>
            </w:pPr>
            <w:r w:rsidRPr="00D719AB">
              <w:rPr>
                <w:rFonts w:ascii="Calibri" w:eastAsia="Gill Sans" w:hAnsi="Calibri" w:cs="Calibri"/>
                <w:i/>
                <w:iCs/>
                <w:color w:val="000000"/>
                <w:kern w:val="0"/>
                <w:lang w:val="en-GB" w:eastAsia="en-GB"/>
                <w14:ligatures w14:val="none"/>
              </w:rPr>
              <w:t>Primary supply workers are people employed or engaged by the Borrower’s primary suppliers.</w:t>
            </w:r>
          </w:p>
        </w:tc>
        <w:tc>
          <w:tcPr>
            <w:tcW w:w="630" w:type="dxa"/>
          </w:tcPr>
          <w:p w14:paraId="08F6283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6670A7E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0AE558E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1B905A8E"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0BEEBBC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60A5772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46D8510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7740F488" w14:textId="77777777" w:rsidTr="00671A33">
        <w:tc>
          <w:tcPr>
            <w:tcW w:w="3510" w:type="dxa"/>
          </w:tcPr>
          <w:p w14:paraId="22F5ED16" w14:textId="77777777" w:rsidR="0059774B" w:rsidRPr="00D719AB" w:rsidRDefault="0059774B" w:rsidP="00671A33">
            <w:pPr>
              <w:spacing w:after="0" w:line="240" w:lineRule="auto"/>
              <w:ind w:left="60" w:right="14"/>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Involve the use of Children?</w:t>
            </w:r>
          </w:p>
        </w:tc>
        <w:tc>
          <w:tcPr>
            <w:tcW w:w="630" w:type="dxa"/>
          </w:tcPr>
          <w:p w14:paraId="4F95268E"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27F4ECF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7A331E8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16275C1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7F03BA0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4D04DE8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4ED9092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2D3E27D2" w14:textId="77777777" w:rsidTr="00671A33">
        <w:tc>
          <w:tcPr>
            <w:tcW w:w="10350" w:type="dxa"/>
            <w:gridSpan w:val="8"/>
            <w:shd w:val="clear" w:color="auto" w:fill="D9D9D9"/>
          </w:tcPr>
          <w:p w14:paraId="11F1FDAB" w14:textId="77777777" w:rsidR="0059774B" w:rsidRPr="00D719AB" w:rsidRDefault="0059774B" w:rsidP="00671A33">
            <w:pPr>
              <w:spacing w:after="0" w:line="240" w:lineRule="auto"/>
              <w:ind w:left="14" w:right="14"/>
              <w:rPr>
                <w:rFonts w:ascii="Calibri" w:eastAsia="Gill Sans" w:hAnsi="Calibri" w:cs="Calibri"/>
                <w:b/>
                <w:bCs/>
                <w:color w:val="000000" w:themeColor="text1"/>
                <w:lang w:val="en-GB" w:eastAsia="en-GB"/>
              </w:rPr>
            </w:pPr>
          </w:p>
          <w:p w14:paraId="0B9D5121" w14:textId="77777777" w:rsidR="0059774B" w:rsidRPr="00D719AB" w:rsidRDefault="0059774B" w:rsidP="00671A33">
            <w:pPr>
              <w:spacing w:after="0" w:line="240" w:lineRule="auto"/>
              <w:ind w:left="14" w:right="14"/>
              <w:rPr>
                <w:rFonts w:ascii="Calibri" w:eastAsia="Gill Sans" w:hAnsi="Calibri" w:cs="Calibri"/>
                <w:b/>
                <w:bCs/>
                <w:color w:val="000000"/>
                <w:kern w:val="0"/>
                <w:lang w:val="en-GB" w:eastAsia="en-GB"/>
                <w14:ligatures w14:val="none"/>
              </w:rPr>
            </w:pPr>
            <w:r w:rsidRPr="00D719AB">
              <w:rPr>
                <w:rFonts w:ascii="Calibri" w:eastAsia="Gill Sans" w:hAnsi="Calibri" w:cs="Calibri"/>
                <w:color w:val="000000"/>
                <w:kern w:val="0"/>
                <w:lang w:val="en-GB" w:eastAsia="en-GB"/>
                <w14:ligatures w14:val="none"/>
              </w:rPr>
              <w:t xml:space="preserve"> </w:t>
            </w:r>
          </w:p>
        </w:tc>
      </w:tr>
      <w:tr w:rsidR="0059774B" w:rsidRPr="00D719AB" w14:paraId="6A5FFB2C" w14:textId="77777777" w:rsidTr="00671A33">
        <w:tc>
          <w:tcPr>
            <w:tcW w:w="3510" w:type="dxa"/>
          </w:tcPr>
          <w:p w14:paraId="448A6C0B" w14:textId="68DE9F11" w:rsidR="0059774B" w:rsidRPr="00D719AB" w:rsidRDefault="0059774B" w:rsidP="00671A33">
            <w:pPr>
              <w:spacing w:after="0" w:line="240" w:lineRule="auto"/>
              <w:ind w:left="60" w:right="14"/>
              <w:jc w:val="both"/>
              <w:rPr>
                <w:rFonts w:ascii="Calibri" w:eastAsia="Gill Sans" w:hAnsi="Calibri" w:cs="Calibri"/>
                <w:color w:val="000000" w:themeColor="text1"/>
                <w:lang w:val="en-GB" w:eastAsia="en-GB"/>
              </w:rPr>
            </w:pPr>
            <w:r w:rsidRPr="00D719AB">
              <w:rPr>
                <w:rFonts w:ascii="Calibri" w:eastAsia="Gill Sans" w:hAnsi="Calibri" w:cs="Calibri"/>
                <w:color w:val="000000"/>
                <w:kern w:val="0"/>
                <w:lang w:val="en-GB" w:eastAsia="en-GB"/>
                <w14:ligatures w14:val="none"/>
              </w:rPr>
              <w:t xml:space="preserve">Cause the exclusion of vulnerable </w:t>
            </w:r>
            <w:proofErr w:type="gramStart"/>
            <w:r w:rsidRPr="00D719AB">
              <w:rPr>
                <w:rFonts w:ascii="Calibri" w:eastAsia="Gill Sans" w:hAnsi="Calibri" w:cs="Calibri"/>
                <w:color w:val="000000"/>
                <w:kern w:val="0"/>
                <w:lang w:val="en-GB" w:eastAsia="en-GB"/>
                <w14:ligatures w14:val="none"/>
              </w:rPr>
              <w:t>groups ,</w:t>
            </w:r>
            <w:proofErr w:type="gramEnd"/>
            <w:r w:rsidRPr="00D719AB">
              <w:rPr>
                <w:rFonts w:ascii="Calibri" w:eastAsia="Gill Sans" w:hAnsi="Calibri" w:cs="Calibri"/>
                <w:color w:val="000000"/>
                <w:kern w:val="0"/>
                <w:lang w:val="en-GB" w:eastAsia="en-GB"/>
                <w14:ligatures w14:val="none"/>
              </w:rPr>
              <w:t xml:space="preserve"> poor, persons with disabilities, youth,</w:t>
            </w:r>
            <w:r w:rsidR="00D719AB" w:rsidRPr="00D719AB">
              <w:rPr>
                <w:rFonts w:ascii="Calibri" w:eastAsia="Gill Sans" w:hAnsi="Calibri" w:cs="Calibri"/>
                <w:color w:val="000000"/>
                <w:kern w:val="0"/>
                <w:lang w:val="en-GB" w:eastAsia="en-GB"/>
                <w14:ligatures w14:val="none"/>
              </w:rPr>
              <w:t xml:space="preserve"> </w:t>
            </w:r>
            <w:r w:rsidRPr="00D719AB">
              <w:rPr>
                <w:rFonts w:ascii="Calibri" w:eastAsia="Gill Sans" w:hAnsi="Calibri" w:cs="Calibri"/>
                <w:color w:val="000000"/>
                <w:kern w:val="0"/>
                <w:lang w:val="en-GB" w:eastAsia="en-GB"/>
                <w14:ligatures w14:val="none"/>
              </w:rPr>
              <w:t>women, men from Project benefits?</w:t>
            </w:r>
          </w:p>
          <w:p w14:paraId="0D5FCA26" w14:textId="03A31408" w:rsidR="0059774B" w:rsidRPr="00D719AB" w:rsidRDefault="0059774B" w:rsidP="00671A33">
            <w:pPr>
              <w:spacing w:after="0" w:line="240" w:lineRule="auto"/>
              <w:ind w:left="60" w:right="14"/>
              <w:jc w:val="both"/>
              <w:rPr>
                <w:rFonts w:ascii="Calibri" w:eastAsia="Gill Sans" w:hAnsi="Calibri" w:cs="Calibri"/>
                <w:color w:val="000000" w:themeColor="text1"/>
                <w:lang w:val="en-GB" w:eastAsia="en-GB"/>
              </w:rPr>
            </w:pPr>
            <w:r w:rsidRPr="00D719AB">
              <w:rPr>
                <w:rFonts w:ascii="Calibri" w:eastAsia="Gill Sans" w:hAnsi="Calibri" w:cs="Calibri"/>
                <w:color w:val="000000" w:themeColor="text1"/>
                <w:lang w:val="en-GB" w:eastAsia="en-GB"/>
              </w:rPr>
              <w:t>Cause the exclusion of vulnerable groups, poor, persons with disabilities, youth,</w:t>
            </w:r>
            <w:r w:rsidR="00D719AB" w:rsidRPr="00D719AB">
              <w:rPr>
                <w:rFonts w:ascii="Calibri" w:eastAsia="Gill Sans" w:hAnsi="Calibri" w:cs="Calibri"/>
                <w:color w:val="000000" w:themeColor="text1"/>
                <w:lang w:val="en-GB" w:eastAsia="en-GB"/>
              </w:rPr>
              <w:t xml:space="preserve"> </w:t>
            </w:r>
            <w:r w:rsidRPr="00D719AB">
              <w:rPr>
                <w:rFonts w:ascii="Calibri" w:eastAsia="Gill Sans" w:hAnsi="Calibri" w:cs="Calibri"/>
                <w:color w:val="000000" w:themeColor="text1"/>
                <w:lang w:val="en-GB" w:eastAsia="en-GB"/>
              </w:rPr>
              <w:t>women, men from Project resettlement operations?</w:t>
            </w:r>
          </w:p>
          <w:p w14:paraId="2EDAD9B7" w14:textId="77777777" w:rsidR="0059774B" w:rsidRPr="00D719AB" w:rsidRDefault="0059774B" w:rsidP="00671A33">
            <w:pPr>
              <w:spacing w:after="0" w:line="240" w:lineRule="auto"/>
              <w:ind w:left="60" w:right="14"/>
              <w:jc w:val="both"/>
              <w:rPr>
                <w:rFonts w:ascii="Calibri" w:eastAsia="Gill Sans" w:hAnsi="Calibri" w:cs="Calibri"/>
                <w:color w:val="000000"/>
                <w:kern w:val="0"/>
                <w:lang w:val="en-GB" w:eastAsia="en-GB"/>
                <w14:ligatures w14:val="none"/>
              </w:rPr>
            </w:pPr>
          </w:p>
        </w:tc>
        <w:tc>
          <w:tcPr>
            <w:tcW w:w="630" w:type="dxa"/>
          </w:tcPr>
          <w:p w14:paraId="1CDF070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331CED8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77D071E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12ADED4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35739DB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2F76842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70B8534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7E0BE986" w14:textId="77777777" w:rsidTr="00671A33">
        <w:tc>
          <w:tcPr>
            <w:tcW w:w="10350" w:type="dxa"/>
            <w:gridSpan w:val="8"/>
            <w:shd w:val="clear" w:color="auto" w:fill="D9D9D9"/>
          </w:tcPr>
          <w:p w14:paraId="7F33B74C"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r w:rsidRPr="00D719AB">
              <w:rPr>
                <w:rFonts w:ascii="Calibri" w:eastAsia="Gill Sans" w:hAnsi="Calibri" w:cs="Calibri"/>
                <w:b/>
                <w:color w:val="000000"/>
                <w:kern w:val="0"/>
                <w:lang w:val="en-GB" w:eastAsia="en-GB"/>
                <w14:ligatures w14:val="none"/>
              </w:rPr>
              <w:t xml:space="preserve">Cultural Heritage </w:t>
            </w:r>
          </w:p>
        </w:tc>
      </w:tr>
      <w:tr w:rsidR="0059774B" w:rsidRPr="00D719AB" w14:paraId="5982D68D" w14:textId="77777777" w:rsidTr="00671A33">
        <w:tc>
          <w:tcPr>
            <w:tcW w:w="3510" w:type="dxa"/>
          </w:tcPr>
          <w:p w14:paraId="2A0AB0E4" w14:textId="77777777" w:rsidR="0059774B" w:rsidRPr="00D719AB" w:rsidRDefault="0059774B" w:rsidP="00671A33">
            <w:pPr>
              <w:spacing w:after="0" w:line="240" w:lineRule="auto"/>
              <w:ind w:left="60" w:right="14"/>
              <w:jc w:val="both"/>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Involve excavations, demolition, movement of earth, flooding or other changes in the physical environment?</w:t>
            </w:r>
          </w:p>
        </w:tc>
        <w:tc>
          <w:tcPr>
            <w:tcW w:w="630" w:type="dxa"/>
          </w:tcPr>
          <w:p w14:paraId="7730F45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2C1B965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39623EB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090D19E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56A6519C"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4595A01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182B8B1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10795FE1" w14:textId="77777777" w:rsidTr="00671A33">
        <w:tc>
          <w:tcPr>
            <w:tcW w:w="3510" w:type="dxa"/>
          </w:tcPr>
          <w:p w14:paraId="0B6DD517" w14:textId="77777777" w:rsidR="0059774B" w:rsidRPr="00D719AB" w:rsidRDefault="0059774B" w:rsidP="00671A33">
            <w:pPr>
              <w:spacing w:after="0" w:line="240" w:lineRule="auto"/>
              <w:ind w:left="14" w:right="14"/>
              <w:jc w:val="both"/>
              <w:rPr>
                <w:rFonts w:ascii="Calibri" w:eastAsia="Gill Sans" w:hAnsi="Calibri" w:cs="Calibri"/>
                <w:color w:val="000000"/>
                <w:kern w:val="0"/>
                <w:lang w:val="en-GB" w:eastAsia="en-GB"/>
                <w14:ligatures w14:val="none"/>
              </w:rPr>
            </w:pPr>
            <w:proofErr w:type="gramStart"/>
            <w:r w:rsidRPr="00D719AB">
              <w:rPr>
                <w:rFonts w:ascii="Calibri" w:eastAsia="Gill Sans" w:hAnsi="Calibri" w:cs="Calibri"/>
                <w:color w:val="000000"/>
                <w:kern w:val="0"/>
                <w:lang w:val="en-GB" w:eastAsia="en-GB"/>
                <w14:ligatures w14:val="none"/>
              </w:rPr>
              <w:t>Be located in</w:t>
            </w:r>
            <w:proofErr w:type="gramEnd"/>
            <w:r w:rsidRPr="00D719AB">
              <w:rPr>
                <w:rFonts w:ascii="Calibri" w:eastAsia="Gill Sans" w:hAnsi="Calibri" w:cs="Calibri"/>
                <w:color w:val="000000"/>
                <w:kern w:val="0"/>
                <w:lang w:val="en-GB" w:eastAsia="en-GB"/>
                <w14:ligatures w14:val="none"/>
              </w:rPr>
              <w:t>, or in the vicinity of, a recognized cultural heritage site?</w:t>
            </w:r>
          </w:p>
        </w:tc>
        <w:tc>
          <w:tcPr>
            <w:tcW w:w="630" w:type="dxa"/>
          </w:tcPr>
          <w:p w14:paraId="0F947C1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4E6A5D8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619384B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735878C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241DC7D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2587D49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66F2ECF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5A560666" w14:textId="77777777" w:rsidTr="00671A33">
        <w:tc>
          <w:tcPr>
            <w:tcW w:w="3510" w:type="dxa"/>
          </w:tcPr>
          <w:p w14:paraId="1B5FEB4B" w14:textId="77777777" w:rsidR="0059774B" w:rsidRPr="00D719AB" w:rsidRDefault="0059774B" w:rsidP="00671A33">
            <w:pPr>
              <w:spacing w:after="0" w:line="240" w:lineRule="auto"/>
              <w:ind w:left="60" w:right="14"/>
              <w:jc w:val="both"/>
              <w:rPr>
                <w:rFonts w:ascii="Calibri" w:eastAsia="Times New Roman" w:hAnsi="Calibri" w:cs="Calibri"/>
                <w:kern w:val="0"/>
                <w:lang w:val="en-GB" w:eastAsia="en-GB"/>
                <w14:ligatures w14:val="none"/>
              </w:rPr>
            </w:pPr>
            <w:r w:rsidRPr="00D719AB">
              <w:rPr>
                <w:rFonts w:ascii="Calibri" w:eastAsia="Gill Sans" w:hAnsi="Calibri" w:cs="Calibri"/>
                <w:color w:val="000000"/>
                <w:kern w:val="0"/>
                <w:lang w:val="en-GB" w:eastAsia="en-GB"/>
                <w14:ligatures w14:val="none"/>
              </w:rPr>
              <w:lastRenderedPageBreak/>
              <w:t>Affect culturally important sites in the community such as sacred areas, burial grounds or cemeteries?</w:t>
            </w:r>
          </w:p>
        </w:tc>
        <w:tc>
          <w:tcPr>
            <w:tcW w:w="630" w:type="dxa"/>
          </w:tcPr>
          <w:p w14:paraId="49D26AB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28540F5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3BDCA2C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1A5D1B3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00E9B09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2027B59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2E6E58E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184046D4" w14:textId="77777777" w:rsidTr="00671A33">
        <w:tc>
          <w:tcPr>
            <w:tcW w:w="3510" w:type="dxa"/>
          </w:tcPr>
          <w:p w14:paraId="31406324" w14:textId="77777777" w:rsidR="0059774B" w:rsidRPr="00D719AB" w:rsidRDefault="0059774B" w:rsidP="00671A33">
            <w:pPr>
              <w:spacing w:after="0" w:line="240" w:lineRule="auto"/>
              <w:ind w:left="60" w:right="14"/>
              <w:jc w:val="both"/>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Affect religious sites shrines, temples, mosques, churches?</w:t>
            </w:r>
          </w:p>
        </w:tc>
        <w:tc>
          <w:tcPr>
            <w:tcW w:w="630" w:type="dxa"/>
          </w:tcPr>
          <w:p w14:paraId="0E28236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34E349F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0E9A366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4D257F1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328A146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763DE5A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3FA0D60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23022F60" w14:textId="77777777" w:rsidTr="00671A33">
        <w:tc>
          <w:tcPr>
            <w:tcW w:w="3510" w:type="dxa"/>
          </w:tcPr>
          <w:p w14:paraId="74E9FCE4" w14:textId="77777777" w:rsidR="0059774B" w:rsidRPr="00D719AB" w:rsidRDefault="0059774B" w:rsidP="00671A33">
            <w:pPr>
              <w:spacing w:after="0" w:line="240" w:lineRule="auto"/>
              <w:ind w:left="60" w:right="14"/>
              <w:jc w:val="both"/>
              <w:rPr>
                <w:rFonts w:ascii="Calibri" w:eastAsia="Times New Roman" w:hAnsi="Calibri" w:cs="Calibri"/>
                <w:kern w:val="0"/>
                <w:lang w:val="en-GB" w:eastAsia="en-GB"/>
                <w14:ligatures w14:val="none"/>
              </w:rPr>
            </w:pPr>
            <w:r w:rsidRPr="00D719AB">
              <w:rPr>
                <w:rFonts w:ascii="Calibri" w:eastAsia="Gill Sans" w:hAnsi="Calibri" w:cs="Calibri"/>
                <w:color w:val="000000"/>
                <w:kern w:val="0"/>
                <w:lang w:val="en-GB" w:eastAsia="en-GB"/>
                <w14:ligatures w14:val="none"/>
              </w:rPr>
              <w:t>Affect any archaeological or historical site?</w:t>
            </w:r>
          </w:p>
        </w:tc>
        <w:tc>
          <w:tcPr>
            <w:tcW w:w="630" w:type="dxa"/>
          </w:tcPr>
          <w:p w14:paraId="4F97BAC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0AE5393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16CFB89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39E822C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198B54E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1144301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7FF632A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24852906" w14:textId="77777777" w:rsidTr="00671A33">
        <w:tc>
          <w:tcPr>
            <w:tcW w:w="10350" w:type="dxa"/>
            <w:gridSpan w:val="8"/>
            <w:shd w:val="clear" w:color="auto" w:fill="D9D9D9"/>
          </w:tcPr>
          <w:p w14:paraId="25E02F5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r w:rsidRPr="00D719AB">
              <w:rPr>
                <w:rFonts w:ascii="Calibri" w:eastAsia="Gill Sans" w:hAnsi="Calibri" w:cs="Calibri"/>
                <w:b/>
                <w:color w:val="000000"/>
                <w:kern w:val="0"/>
                <w:lang w:val="en-GB" w:eastAsia="en-GB"/>
                <w14:ligatures w14:val="none"/>
              </w:rPr>
              <w:t xml:space="preserve">Community Health and Safety </w:t>
            </w:r>
          </w:p>
        </w:tc>
      </w:tr>
      <w:tr w:rsidR="0059774B" w:rsidRPr="00D719AB" w14:paraId="3B2E44BE" w14:textId="77777777" w:rsidTr="00671A33">
        <w:tc>
          <w:tcPr>
            <w:tcW w:w="3510" w:type="dxa"/>
          </w:tcPr>
          <w:p w14:paraId="23838DCB" w14:textId="77777777" w:rsidR="0059774B" w:rsidRPr="00D719AB" w:rsidRDefault="0059774B" w:rsidP="00671A33">
            <w:pPr>
              <w:spacing w:after="0" w:line="240" w:lineRule="auto"/>
              <w:ind w:left="60" w:right="14"/>
              <w:jc w:val="both"/>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Lead to labour influx.</w:t>
            </w:r>
          </w:p>
          <w:p w14:paraId="08E36A95" w14:textId="77777777" w:rsidR="0059774B" w:rsidRPr="00D719AB" w:rsidRDefault="0059774B" w:rsidP="00671A33">
            <w:pPr>
              <w:spacing w:after="0" w:line="240" w:lineRule="auto"/>
              <w:ind w:left="60" w:right="14"/>
              <w:jc w:val="both"/>
              <w:rPr>
                <w:rFonts w:ascii="Calibri" w:eastAsia="Gill Sans" w:hAnsi="Calibri" w:cs="Calibri"/>
                <w:i/>
                <w:iCs/>
                <w:color w:val="000000"/>
                <w:kern w:val="0"/>
                <w:lang w:val="en-GB" w:eastAsia="en-GB"/>
                <w14:ligatures w14:val="none"/>
              </w:rPr>
            </w:pPr>
            <w:r w:rsidRPr="00D719AB">
              <w:rPr>
                <w:rFonts w:ascii="Calibri" w:eastAsia="Gill Sans" w:hAnsi="Calibri" w:cs="Calibri"/>
                <w:i/>
                <w:iCs/>
                <w:color w:val="000000"/>
                <w:kern w:val="0"/>
                <w:lang w:val="en-GB" w:eastAsia="en-GB"/>
                <w14:ligatures w14:val="none"/>
              </w:rPr>
              <w:t>Labour influx consists of the rapid migration to and settlement of workers in the project area, typically in circumstances where labour/skills and goods and services required for a project are not available locally. Projects also stimulate speculative influx (“followers”), including those seeking employment or enterprises hoping to sell goods and services to the temporary project workforce, as well as “associates” who often follow the first two groups to exploit opportunities for criminal or illicit behaviour (e.g. prostitution and crime).</w:t>
            </w:r>
          </w:p>
        </w:tc>
        <w:tc>
          <w:tcPr>
            <w:tcW w:w="630" w:type="dxa"/>
          </w:tcPr>
          <w:p w14:paraId="177C94B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21613DD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2A8E3E6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2DFC61A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463A85D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4E2DDBA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50507F3E"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37F0D411" w14:textId="77777777" w:rsidTr="00671A33">
        <w:tc>
          <w:tcPr>
            <w:tcW w:w="3510" w:type="dxa"/>
          </w:tcPr>
          <w:p w14:paraId="790FF0FB" w14:textId="77777777" w:rsidR="0059774B" w:rsidRPr="00D719AB" w:rsidRDefault="0059774B" w:rsidP="00671A33">
            <w:pPr>
              <w:spacing w:after="0" w:line="240" w:lineRule="auto"/>
              <w:ind w:left="60" w:right="14"/>
              <w:jc w:val="both"/>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Create conditions that can lead to community health problems such as community exposure to health risks and vector-borne diseases, communicable diseases, injuries, nutritional disorders, HIV/AIDS and infectious diseases?</w:t>
            </w:r>
          </w:p>
        </w:tc>
        <w:tc>
          <w:tcPr>
            <w:tcW w:w="630" w:type="dxa"/>
          </w:tcPr>
          <w:p w14:paraId="739CC3B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600D517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79FB4A8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3866E00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5DAD555E"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5DB0D56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63F7E3F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21795C82" w14:textId="77777777" w:rsidTr="00671A33">
        <w:tc>
          <w:tcPr>
            <w:tcW w:w="3510" w:type="dxa"/>
          </w:tcPr>
          <w:p w14:paraId="2D047482" w14:textId="77777777" w:rsidR="0059774B" w:rsidRPr="00D719AB" w:rsidRDefault="0059774B" w:rsidP="00671A33">
            <w:pPr>
              <w:autoSpaceDE w:val="0"/>
              <w:autoSpaceDN w:val="0"/>
              <w:adjustRightInd w:val="0"/>
              <w:spacing w:after="0" w:line="240" w:lineRule="auto"/>
              <w:jc w:val="both"/>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Lead to increased road traffic, vehicles or fleets of vehicles for the purposes of the activity?</w:t>
            </w:r>
          </w:p>
        </w:tc>
        <w:tc>
          <w:tcPr>
            <w:tcW w:w="630" w:type="dxa"/>
          </w:tcPr>
          <w:p w14:paraId="1EF65B0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6C0EA6B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091E4A1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6A0C3F9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72F1A19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3AD1B84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1A96AD0C"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07E1E878" w14:textId="77777777" w:rsidTr="00671A33">
        <w:tc>
          <w:tcPr>
            <w:tcW w:w="3510" w:type="dxa"/>
          </w:tcPr>
          <w:p w14:paraId="47DEB514" w14:textId="77777777" w:rsidR="0059774B" w:rsidRPr="00D719AB" w:rsidRDefault="0059774B" w:rsidP="00671A33">
            <w:pPr>
              <w:autoSpaceDE w:val="0"/>
              <w:autoSpaceDN w:val="0"/>
              <w:adjustRightInd w:val="0"/>
              <w:spacing w:after="0" w:line="240" w:lineRule="auto"/>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Involve the use of Security personnel?</w:t>
            </w:r>
          </w:p>
        </w:tc>
        <w:tc>
          <w:tcPr>
            <w:tcW w:w="630" w:type="dxa"/>
          </w:tcPr>
          <w:p w14:paraId="45D58F8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2CF081B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21AD287E"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0AF7298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47015CB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1A4E9A3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547E2F1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0687283D" w14:textId="77777777" w:rsidTr="00671A33">
        <w:tc>
          <w:tcPr>
            <w:tcW w:w="3510" w:type="dxa"/>
          </w:tcPr>
          <w:p w14:paraId="009FE5EA" w14:textId="77777777" w:rsidR="0059774B" w:rsidRPr="00D719AB" w:rsidRDefault="0059774B" w:rsidP="00671A33">
            <w:pPr>
              <w:autoSpaceDE w:val="0"/>
              <w:autoSpaceDN w:val="0"/>
              <w:adjustRightInd w:val="0"/>
              <w:spacing w:after="0" w:line="240" w:lineRule="auto"/>
              <w:rPr>
                <w:rFonts w:ascii="Calibri" w:eastAsia="Gill Sans" w:hAnsi="Calibri" w:cs="Calibri"/>
                <w:color w:val="000000"/>
                <w:kern w:val="0"/>
                <w:lang w:val="en-GB" w:eastAsia="en-GB"/>
                <w14:ligatures w14:val="none"/>
              </w:rPr>
            </w:pPr>
            <w:r w:rsidRPr="00D719AB">
              <w:rPr>
                <w:rFonts w:ascii="Calibri" w:eastAsia="Gill Sans" w:hAnsi="Calibri" w:cs="Calibri"/>
                <w:color w:val="000000"/>
                <w:kern w:val="0"/>
                <w:lang w:val="en-GB" w:eastAsia="en-GB"/>
                <w14:ligatures w14:val="none"/>
              </w:rPr>
              <w:t>Lead to increased GBV and SEA risks?</w:t>
            </w:r>
          </w:p>
        </w:tc>
        <w:tc>
          <w:tcPr>
            <w:tcW w:w="630" w:type="dxa"/>
          </w:tcPr>
          <w:p w14:paraId="1143FCD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78471B0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5AE56C0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2E6DD72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46E3DD1E"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2EA69B9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48ABEBF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700C68BD" w14:textId="77777777" w:rsidTr="00671A33">
        <w:tc>
          <w:tcPr>
            <w:tcW w:w="10350" w:type="dxa"/>
            <w:gridSpan w:val="8"/>
            <w:shd w:val="clear" w:color="auto" w:fill="D9D9D9"/>
          </w:tcPr>
          <w:p w14:paraId="0A1F5BAB" w14:textId="77777777" w:rsidR="0059774B" w:rsidRPr="00D719AB" w:rsidRDefault="0059774B" w:rsidP="00671A33">
            <w:pPr>
              <w:spacing w:after="0" w:line="240" w:lineRule="auto"/>
              <w:ind w:left="14" w:right="14"/>
              <w:rPr>
                <w:rFonts w:ascii="Calibri" w:eastAsia="Gill Sans" w:hAnsi="Calibri" w:cs="Calibri"/>
                <w:b/>
                <w:bCs/>
                <w:color w:val="000000"/>
                <w:kern w:val="0"/>
                <w:lang w:val="en-GB" w:eastAsia="en-GB"/>
                <w14:ligatures w14:val="none"/>
              </w:rPr>
            </w:pPr>
            <w:r w:rsidRPr="00D719AB">
              <w:rPr>
                <w:rFonts w:ascii="Calibri" w:eastAsia="Gill Sans" w:hAnsi="Calibri" w:cs="Calibri"/>
                <w:b/>
                <w:bCs/>
                <w:color w:val="000000"/>
                <w:kern w:val="0"/>
                <w:lang w:val="en-GB" w:eastAsia="en-GB"/>
                <w14:ligatures w14:val="none"/>
              </w:rPr>
              <w:t>Other Areas</w:t>
            </w:r>
            <w:r w:rsidRPr="00D719AB">
              <w:rPr>
                <w:rFonts w:ascii="Calibri" w:eastAsia="Gill Sans" w:hAnsi="Calibri" w:cs="Calibri"/>
                <w:color w:val="000000"/>
                <w:kern w:val="0"/>
                <w:lang w:val="en-GB" w:eastAsia="en-GB"/>
                <w14:ligatures w14:val="none"/>
              </w:rPr>
              <w:t xml:space="preserve"> </w:t>
            </w:r>
          </w:p>
        </w:tc>
      </w:tr>
      <w:tr w:rsidR="0059774B" w:rsidRPr="00D719AB" w14:paraId="7B6FD05D" w14:textId="77777777" w:rsidTr="00671A33">
        <w:tc>
          <w:tcPr>
            <w:tcW w:w="3510" w:type="dxa"/>
          </w:tcPr>
          <w:p w14:paraId="271B0EA7" w14:textId="77777777" w:rsidR="0059774B" w:rsidRPr="00D719AB" w:rsidRDefault="0059774B" w:rsidP="00671A33">
            <w:pPr>
              <w:spacing w:after="0" w:line="240" w:lineRule="auto"/>
              <w:ind w:right="14"/>
              <w:jc w:val="both"/>
              <w:rPr>
                <w:rFonts w:ascii="Calibri" w:eastAsia="Times New Roman" w:hAnsi="Calibri" w:cs="Calibri"/>
                <w:kern w:val="0"/>
                <w:lang w:val="en-GB" w:eastAsia="en-GB"/>
                <w14:ligatures w14:val="none"/>
              </w:rPr>
            </w:pPr>
            <w:r w:rsidRPr="00D719AB">
              <w:rPr>
                <w:rFonts w:ascii="Calibri" w:eastAsia="Gill Sans" w:hAnsi="Calibri" w:cs="Calibri"/>
                <w:color w:val="000000"/>
                <w:kern w:val="0"/>
                <w:lang w:val="en-GB" w:eastAsia="en-GB"/>
                <w14:ligatures w14:val="none"/>
              </w:rPr>
              <w:t xml:space="preserve">Production or use in any product or activity deemed illegal under host country laws or regulations or </w:t>
            </w:r>
            <w:r w:rsidRPr="00D719AB">
              <w:rPr>
                <w:rFonts w:ascii="Calibri" w:eastAsia="Gill Sans" w:hAnsi="Calibri" w:cs="Calibri"/>
                <w:color w:val="000000"/>
                <w:kern w:val="0"/>
                <w:lang w:val="en-GB" w:eastAsia="en-GB"/>
                <w14:ligatures w14:val="none"/>
              </w:rPr>
              <w:lastRenderedPageBreak/>
              <w:t>international conventions and agreements, or subject to international bans, such as pharmaceuticals, pesticides/herbicides, ozone depleting substances, PCB's, wildlife or products regulated under CITES.</w:t>
            </w:r>
          </w:p>
        </w:tc>
        <w:tc>
          <w:tcPr>
            <w:tcW w:w="630" w:type="dxa"/>
          </w:tcPr>
          <w:p w14:paraId="540DD70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31FF613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2D4158DE"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3EFB06F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3F4785D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35E6DEA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74F87A1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6933D20F" w14:textId="77777777" w:rsidTr="00671A33">
        <w:tc>
          <w:tcPr>
            <w:tcW w:w="3510" w:type="dxa"/>
          </w:tcPr>
          <w:p w14:paraId="0B997919" w14:textId="77777777" w:rsidR="0059774B" w:rsidRPr="00D719AB" w:rsidRDefault="0059774B" w:rsidP="00671A33">
            <w:pPr>
              <w:spacing w:after="0" w:line="240" w:lineRule="auto"/>
              <w:ind w:left="60" w:right="14"/>
              <w:jc w:val="both"/>
              <w:rPr>
                <w:rFonts w:ascii="Calibri" w:eastAsia="Times New Roman" w:hAnsi="Calibri" w:cs="Calibri"/>
                <w:kern w:val="0"/>
                <w:lang w:val="en-GB" w:eastAsia="en-GB"/>
                <w14:ligatures w14:val="none"/>
              </w:rPr>
            </w:pPr>
            <w:r w:rsidRPr="00D719AB">
              <w:rPr>
                <w:rFonts w:ascii="Calibri" w:eastAsia="Gill Sans" w:hAnsi="Calibri" w:cs="Calibri"/>
                <w:color w:val="000000"/>
                <w:kern w:val="0"/>
                <w:lang w:val="en-GB" w:eastAsia="en-GB"/>
                <w14:ligatures w14:val="none"/>
              </w:rPr>
              <w:t>Production or use in weapons and munitions.</w:t>
            </w:r>
          </w:p>
        </w:tc>
        <w:tc>
          <w:tcPr>
            <w:tcW w:w="630" w:type="dxa"/>
          </w:tcPr>
          <w:p w14:paraId="19C76A8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124FA57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148AFAC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32C3818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114C0A3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2D304CA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30F95B6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4D3BE939" w14:textId="77777777" w:rsidTr="00671A33">
        <w:tc>
          <w:tcPr>
            <w:tcW w:w="3510" w:type="dxa"/>
          </w:tcPr>
          <w:p w14:paraId="040E7546" w14:textId="77777777" w:rsidR="0059774B" w:rsidRPr="00D719AB" w:rsidRDefault="0059774B" w:rsidP="00671A33">
            <w:pPr>
              <w:spacing w:after="0" w:line="240" w:lineRule="auto"/>
              <w:ind w:left="60" w:right="14"/>
              <w:jc w:val="both"/>
              <w:rPr>
                <w:rFonts w:ascii="Calibri" w:eastAsia="Times New Roman" w:hAnsi="Calibri" w:cs="Calibri"/>
                <w:kern w:val="0"/>
                <w:lang w:val="en-GB" w:eastAsia="en-GB"/>
                <w14:ligatures w14:val="none"/>
              </w:rPr>
            </w:pPr>
            <w:r w:rsidRPr="00D719AB">
              <w:rPr>
                <w:rFonts w:ascii="Calibri" w:eastAsia="Gill Sans" w:hAnsi="Calibri" w:cs="Calibri"/>
                <w:color w:val="000000"/>
                <w:kern w:val="0"/>
                <w:lang w:val="en-GB" w:eastAsia="en-GB"/>
                <w14:ligatures w14:val="none"/>
              </w:rPr>
              <w:t>Production or use in alcoholic beverages (excluding beer and wine).</w:t>
            </w:r>
          </w:p>
        </w:tc>
        <w:tc>
          <w:tcPr>
            <w:tcW w:w="630" w:type="dxa"/>
          </w:tcPr>
          <w:p w14:paraId="39B5C08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0CA769B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0D902CB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6F100CA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55C2F20F"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32CCFFB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7D7A05C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326BD19E" w14:textId="77777777" w:rsidTr="00671A33">
        <w:tc>
          <w:tcPr>
            <w:tcW w:w="3510" w:type="dxa"/>
          </w:tcPr>
          <w:p w14:paraId="0E6F1264" w14:textId="77777777" w:rsidR="0059774B" w:rsidRPr="00D719AB" w:rsidRDefault="0059774B" w:rsidP="00671A33">
            <w:pPr>
              <w:spacing w:after="0" w:line="240" w:lineRule="auto"/>
              <w:ind w:left="60" w:right="14"/>
              <w:jc w:val="both"/>
              <w:rPr>
                <w:rFonts w:ascii="Calibri" w:eastAsia="Times New Roman" w:hAnsi="Calibri" w:cs="Calibri"/>
                <w:kern w:val="0"/>
                <w:lang w:val="en-GB" w:eastAsia="en-GB"/>
                <w14:ligatures w14:val="none"/>
              </w:rPr>
            </w:pPr>
            <w:r w:rsidRPr="00D719AB">
              <w:rPr>
                <w:rFonts w:ascii="Calibri" w:eastAsia="Gill Sans" w:hAnsi="Calibri" w:cs="Calibri"/>
                <w:color w:val="000000"/>
                <w:kern w:val="0"/>
                <w:lang w:val="en-GB" w:eastAsia="en-GB"/>
                <w14:ligatures w14:val="none"/>
              </w:rPr>
              <w:t>Production or trade in tobacco</w:t>
            </w:r>
          </w:p>
        </w:tc>
        <w:tc>
          <w:tcPr>
            <w:tcW w:w="630" w:type="dxa"/>
          </w:tcPr>
          <w:p w14:paraId="5621424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54F836E5"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515EC34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3B75B389"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2D75729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0DB9492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1837DED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35C5F561" w14:textId="77777777" w:rsidTr="00671A33">
        <w:tc>
          <w:tcPr>
            <w:tcW w:w="3510" w:type="dxa"/>
          </w:tcPr>
          <w:p w14:paraId="6D555E22" w14:textId="77777777" w:rsidR="0059774B" w:rsidRPr="00D719AB" w:rsidRDefault="0059774B" w:rsidP="00671A33">
            <w:pPr>
              <w:spacing w:after="0" w:line="240" w:lineRule="auto"/>
              <w:ind w:left="60" w:right="14"/>
              <w:jc w:val="both"/>
              <w:rPr>
                <w:rFonts w:ascii="Calibri" w:eastAsia="Times New Roman" w:hAnsi="Calibri" w:cs="Calibri"/>
                <w:kern w:val="0"/>
                <w:lang w:val="en-GB" w:eastAsia="en-GB"/>
                <w14:ligatures w14:val="none"/>
              </w:rPr>
            </w:pPr>
            <w:r w:rsidRPr="00D719AB">
              <w:rPr>
                <w:rFonts w:ascii="Calibri" w:eastAsia="Gill Sans" w:hAnsi="Calibri" w:cs="Calibri"/>
                <w:color w:val="000000"/>
                <w:kern w:val="0"/>
                <w:lang w:val="en-GB" w:eastAsia="en-GB"/>
                <w14:ligatures w14:val="none"/>
              </w:rPr>
              <w:t>Gambling, casinos and equivalent enterprises.</w:t>
            </w:r>
          </w:p>
        </w:tc>
        <w:tc>
          <w:tcPr>
            <w:tcW w:w="630" w:type="dxa"/>
          </w:tcPr>
          <w:p w14:paraId="7F091FF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1C1CD41A"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19019CEC"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6DEDDB67"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5906FE2B"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7C51AC48"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644B3F3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787F4A5B" w14:textId="77777777" w:rsidTr="00671A33">
        <w:tc>
          <w:tcPr>
            <w:tcW w:w="3510" w:type="dxa"/>
          </w:tcPr>
          <w:p w14:paraId="06636B80" w14:textId="77777777" w:rsidR="0059774B" w:rsidRPr="00D719AB" w:rsidRDefault="0059774B" w:rsidP="00671A33">
            <w:pPr>
              <w:spacing w:after="0" w:line="240" w:lineRule="auto"/>
              <w:ind w:left="60" w:right="14"/>
              <w:jc w:val="both"/>
              <w:rPr>
                <w:rFonts w:ascii="Calibri" w:eastAsia="Times New Roman" w:hAnsi="Calibri" w:cs="Calibri"/>
                <w:kern w:val="0"/>
                <w:lang w:val="en-GB" w:eastAsia="en-GB"/>
                <w14:ligatures w14:val="none"/>
              </w:rPr>
            </w:pPr>
            <w:r w:rsidRPr="00D719AB">
              <w:rPr>
                <w:rFonts w:ascii="Calibri" w:eastAsia="Gill Sans" w:hAnsi="Calibri" w:cs="Calibri"/>
                <w:color w:val="000000"/>
                <w:kern w:val="0"/>
                <w:lang w:val="en-GB" w:eastAsia="en-GB"/>
                <w14:ligatures w14:val="none"/>
              </w:rPr>
              <w:t xml:space="preserve">Production or trade in radioactive materials. </w:t>
            </w:r>
          </w:p>
        </w:tc>
        <w:tc>
          <w:tcPr>
            <w:tcW w:w="630" w:type="dxa"/>
          </w:tcPr>
          <w:p w14:paraId="2F1FB82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6EE7D7C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4F4CD410"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517058A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5E050B21"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0288C76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5455BEA3"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r w:rsidR="0059774B" w:rsidRPr="00D719AB" w14:paraId="49AFC441" w14:textId="77777777" w:rsidTr="00671A33">
        <w:tc>
          <w:tcPr>
            <w:tcW w:w="3510" w:type="dxa"/>
          </w:tcPr>
          <w:p w14:paraId="46547F6B" w14:textId="77777777" w:rsidR="0059774B" w:rsidRPr="00D719AB" w:rsidRDefault="0059774B" w:rsidP="00671A33">
            <w:pPr>
              <w:spacing w:after="0" w:line="240" w:lineRule="auto"/>
              <w:ind w:left="60" w:right="14"/>
              <w:rPr>
                <w:rFonts w:ascii="Calibri" w:eastAsia="Times New Roman" w:hAnsi="Calibri" w:cs="Calibri"/>
                <w:kern w:val="0"/>
                <w:lang w:val="en-GB" w:eastAsia="en-GB"/>
                <w14:ligatures w14:val="none"/>
              </w:rPr>
            </w:pPr>
            <w:r w:rsidRPr="00D719AB">
              <w:rPr>
                <w:rFonts w:ascii="Calibri" w:eastAsia="Gill Sans" w:hAnsi="Calibri" w:cs="Calibri"/>
                <w:color w:val="000000"/>
                <w:kern w:val="0"/>
                <w:lang w:val="en-GB" w:eastAsia="en-GB"/>
                <w14:ligatures w14:val="none"/>
              </w:rPr>
              <w:t xml:space="preserve">Production or use of unbonded asbestos fibres. </w:t>
            </w:r>
          </w:p>
        </w:tc>
        <w:tc>
          <w:tcPr>
            <w:tcW w:w="630" w:type="dxa"/>
          </w:tcPr>
          <w:p w14:paraId="32A8F72D"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540" w:type="dxa"/>
          </w:tcPr>
          <w:p w14:paraId="171F41E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252F27FC"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900" w:type="dxa"/>
          </w:tcPr>
          <w:p w14:paraId="1D1DC0D2"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810" w:type="dxa"/>
          </w:tcPr>
          <w:p w14:paraId="197AFCB4"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350" w:type="dxa"/>
          </w:tcPr>
          <w:p w14:paraId="1E3D32A6"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c>
          <w:tcPr>
            <w:tcW w:w="1260" w:type="dxa"/>
          </w:tcPr>
          <w:p w14:paraId="2CCCD90E" w14:textId="77777777" w:rsidR="0059774B" w:rsidRPr="00D719AB" w:rsidRDefault="0059774B" w:rsidP="00671A33">
            <w:pPr>
              <w:spacing w:after="0" w:line="240" w:lineRule="auto"/>
              <w:ind w:left="14" w:right="14"/>
              <w:rPr>
                <w:rFonts w:ascii="Calibri" w:eastAsia="Times New Roman" w:hAnsi="Calibri" w:cs="Calibri"/>
                <w:kern w:val="0"/>
                <w:lang w:val="en-GB" w:eastAsia="en-GB"/>
                <w14:ligatures w14:val="none"/>
              </w:rPr>
            </w:pPr>
          </w:p>
        </w:tc>
      </w:tr>
    </w:tbl>
    <w:p w14:paraId="7708C71A" w14:textId="77777777" w:rsidR="0059774B" w:rsidRPr="00D719AB" w:rsidRDefault="0059774B" w:rsidP="0059774B">
      <w:pPr>
        <w:spacing w:after="0" w:line="240" w:lineRule="auto"/>
        <w:rPr>
          <w:rFonts w:ascii="Calibri" w:eastAsia="Gill Sans" w:hAnsi="Calibri" w:cs="Calibri"/>
          <w:kern w:val="0"/>
          <w:lang w:val="en-GB" w:eastAsia="en-GB"/>
          <w14:ligatures w14:val="none"/>
        </w:rPr>
      </w:pPr>
    </w:p>
    <w:p w14:paraId="26CB3A51" w14:textId="77777777" w:rsidR="0059774B" w:rsidRPr="00D719AB" w:rsidRDefault="0059774B" w:rsidP="0059774B">
      <w:pPr>
        <w:numPr>
          <w:ilvl w:val="0"/>
          <w:numId w:val="23"/>
        </w:numPr>
        <w:spacing w:after="0" w:line="240" w:lineRule="auto"/>
        <w:contextualSpacing/>
        <w:jc w:val="both"/>
        <w:rPr>
          <w:rFonts w:ascii="Calibri" w:eastAsia="Gill Sans" w:hAnsi="Calibri" w:cs="Calibri"/>
          <w:b/>
          <w:kern w:val="0"/>
          <w:lang w:val="en-GB" w:eastAsia="en-GB"/>
          <w14:ligatures w14:val="none"/>
        </w:rPr>
      </w:pPr>
      <w:r w:rsidRPr="00D719AB">
        <w:rPr>
          <w:rFonts w:ascii="Calibri" w:eastAsia="Times New Roman" w:hAnsi="Calibri" w:cs="Calibri"/>
          <w:b/>
          <w:kern w:val="0"/>
          <w:lang w:val="en-GB" w:eastAsia="en-GB"/>
          <w14:ligatures w14:val="none"/>
        </w:rPr>
        <w:t>Risks Classification</w:t>
      </w:r>
    </w:p>
    <w:p w14:paraId="5D88F14B" w14:textId="77777777" w:rsidR="0059774B" w:rsidRPr="00D719AB" w:rsidRDefault="0059774B" w:rsidP="0059774B">
      <w:pPr>
        <w:spacing w:after="0" w:line="240" w:lineRule="auto"/>
        <w:rPr>
          <w:rFonts w:ascii="Calibri" w:eastAsia="Gill Sans" w:hAnsi="Calibri" w:cs="Calibri"/>
          <w:color w:val="000000"/>
          <w:kern w:val="0"/>
          <w:lang w:val="en-GB" w:eastAsia="en-GB"/>
          <w14:ligatures w14:val="none"/>
        </w:rPr>
      </w:pPr>
      <w:r w:rsidRPr="00D719AB">
        <w:rPr>
          <w:rFonts w:ascii="Calibri" w:eastAsia="Gill Sans" w:hAnsi="Calibri" w:cs="Calibri"/>
          <w:kern w:val="0"/>
          <w:lang w:val="en-GB" w:eastAsia="en-GB"/>
          <w14:ligatures w14:val="none"/>
        </w:rPr>
        <w:t xml:space="preserve">Based on the risks identified in section C the risks areas should be categorized as </w:t>
      </w:r>
      <w:r w:rsidRPr="00D719AB">
        <w:rPr>
          <w:rFonts w:ascii="Calibri" w:eastAsia="Gill Sans" w:hAnsi="Calibri" w:cs="Calibri"/>
          <w:color w:val="000000"/>
          <w:kern w:val="0"/>
          <w:lang w:val="en-GB" w:eastAsia="en-GB"/>
          <w14:ligatures w14:val="none"/>
        </w:rPr>
        <w:t>Low Risk, Moderate Risk, Substantial Risk or High Risk:</w:t>
      </w:r>
    </w:p>
    <w:p w14:paraId="699DA91A" w14:textId="77777777" w:rsidR="0059774B" w:rsidRPr="00D719AB" w:rsidRDefault="0059774B" w:rsidP="0059774B">
      <w:pPr>
        <w:spacing w:after="0" w:line="240" w:lineRule="auto"/>
        <w:rPr>
          <w:rFonts w:ascii="Calibri" w:eastAsia="Gill Sans" w:hAnsi="Calibri" w:cs="Calibri"/>
          <w:color w:val="000000"/>
          <w:kern w:val="0"/>
          <w:lang w:val="en-GB" w:eastAsia="en-GB"/>
          <w14:ligatures w14:val="none"/>
        </w:rPr>
      </w:pPr>
    </w:p>
    <w:tbl>
      <w:tblPr>
        <w:tblStyle w:val="3"/>
        <w:tblW w:w="5291" w:type="pct"/>
        <w:tblInd w:w="-545" w:type="dxa"/>
        <w:tblLook w:val="04A0" w:firstRow="1" w:lastRow="0" w:firstColumn="1" w:lastColumn="0" w:noHBand="0" w:noVBand="1"/>
      </w:tblPr>
      <w:tblGrid>
        <w:gridCol w:w="2864"/>
        <w:gridCol w:w="1854"/>
        <w:gridCol w:w="1468"/>
        <w:gridCol w:w="1856"/>
        <w:gridCol w:w="1852"/>
      </w:tblGrid>
      <w:tr w:rsidR="0059774B" w:rsidRPr="00D719AB" w14:paraId="3F7D0745" w14:textId="77777777" w:rsidTr="00671A33">
        <w:tc>
          <w:tcPr>
            <w:tcW w:w="1447" w:type="pct"/>
            <w:shd w:val="clear" w:color="auto" w:fill="D9D9D9"/>
          </w:tcPr>
          <w:p w14:paraId="606D48FF" w14:textId="77777777" w:rsidR="0059774B" w:rsidRPr="00D719AB" w:rsidRDefault="0059774B" w:rsidP="00671A33">
            <w:pPr>
              <w:rPr>
                <w:rFonts w:ascii="Calibri" w:eastAsia="Gill Sans" w:hAnsi="Calibri" w:cs="Calibri"/>
                <w:b/>
                <w:bCs/>
                <w:lang w:val="en-GB" w:eastAsia="en-GB"/>
              </w:rPr>
            </w:pPr>
            <w:r w:rsidRPr="00D719AB">
              <w:rPr>
                <w:rFonts w:ascii="Calibri" w:eastAsia="Gill Sans" w:hAnsi="Calibri" w:cs="Calibri"/>
                <w:b/>
                <w:bCs/>
                <w:lang w:val="en-GB" w:eastAsia="en-GB"/>
              </w:rPr>
              <w:t xml:space="preserve">Risk areas </w:t>
            </w:r>
          </w:p>
        </w:tc>
        <w:tc>
          <w:tcPr>
            <w:tcW w:w="937" w:type="pct"/>
            <w:shd w:val="clear" w:color="auto" w:fill="D9D9D9"/>
          </w:tcPr>
          <w:p w14:paraId="5B9656D2" w14:textId="77777777" w:rsidR="0059774B" w:rsidRPr="00D719AB" w:rsidRDefault="0059774B" w:rsidP="00671A33">
            <w:pPr>
              <w:jc w:val="center"/>
              <w:rPr>
                <w:rFonts w:ascii="Calibri" w:eastAsia="Gill Sans" w:hAnsi="Calibri" w:cs="Calibri"/>
                <w:b/>
                <w:bCs/>
                <w:color w:val="000000"/>
                <w:lang w:val="en-GB" w:eastAsia="en-GB"/>
              </w:rPr>
            </w:pPr>
            <w:r w:rsidRPr="00D719AB">
              <w:rPr>
                <w:rFonts w:ascii="Calibri" w:eastAsia="Gill Sans" w:hAnsi="Calibri" w:cs="Calibri"/>
                <w:b/>
                <w:bCs/>
                <w:color w:val="000000"/>
                <w:lang w:val="en-GB" w:eastAsia="en-GB"/>
              </w:rPr>
              <w:t>Low Risk</w:t>
            </w:r>
          </w:p>
          <w:p w14:paraId="318D9D9E" w14:textId="77777777" w:rsidR="0059774B" w:rsidRPr="00D719AB" w:rsidRDefault="0059774B" w:rsidP="00671A33">
            <w:pPr>
              <w:jc w:val="center"/>
              <w:rPr>
                <w:rFonts w:ascii="Calibri" w:eastAsia="Gill Sans" w:hAnsi="Calibri" w:cs="Calibri"/>
                <w:b/>
                <w:bCs/>
                <w:lang w:val="en-GB" w:eastAsia="en-GB"/>
              </w:rPr>
            </w:pPr>
            <w:r w:rsidRPr="00D719AB">
              <w:rPr>
                <w:rFonts w:ascii="Calibri" w:eastAsia="Gill Sans" w:hAnsi="Calibri" w:cs="Calibri"/>
                <w:b/>
                <w:bCs/>
                <w:lang w:val="en-GB" w:eastAsia="en-GB"/>
              </w:rPr>
              <w:t>(Risk that can impact on a small scale)</w:t>
            </w:r>
          </w:p>
        </w:tc>
        <w:tc>
          <w:tcPr>
            <w:tcW w:w="742" w:type="pct"/>
            <w:shd w:val="clear" w:color="auto" w:fill="D9D9D9"/>
          </w:tcPr>
          <w:p w14:paraId="20E47C62" w14:textId="77777777" w:rsidR="0059774B" w:rsidRPr="00D719AB" w:rsidRDefault="0059774B" w:rsidP="00671A33">
            <w:pPr>
              <w:jc w:val="center"/>
              <w:rPr>
                <w:rFonts w:ascii="Calibri" w:eastAsia="Gill Sans" w:hAnsi="Calibri" w:cs="Calibri"/>
                <w:b/>
                <w:bCs/>
                <w:color w:val="000000"/>
                <w:lang w:val="en-GB" w:eastAsia="en-GB"/>
              </w:rPr>
            </w:pPr>
            <w:r w:rsidRPr="00D719AB">
              <w:rPr>
                <w:rFonts w:ascii="Calibri" w:eastAsia="Gill Sans" w:hAnsi="Calibri" w:cs="Calibri"/>
                <w:b/>
                <w:bCs/>
                <w:color w:val="000000"/>
                <w:lang w:val="en-GB" w:eastAsia="en-GB"/>
              </w:rPr>
              <w:t>Moderate Risk</w:t>
            </w:r>
          </w:p>
          <w:p w14:paraId="7884881A" w14:textId="77777777" w:rsidR="0059774B" w:rsidRPr="00D719AB" w:rsidRDefault="0059774B" w:rsidP="00671A33">
            <w:pPr>
              <w:jc w:val="center"/>
              <w:rPr>
                <w:rFonts w:ascii="Calibri" w:eastAsia="Gill Sans" w:hAnsi="Calibri" w:cs="Calibri"/>
                <w:b/>
                <w:bCs/>
                <w:lang w:val="en-GB" w:eastAsia="en-GB"/>
              </w:rPr>
            </w:pPr>
            <w:r w:rsidRPr="00D719AB">
              <w:rPr>
                <w:rFonts w:ascii="Calibri" w:eastAsia="Gill Sans" w:hAnsi="Calibri" w:cs="Calibri"/>
                <w:b/>
                <w:bCs/>
                <w:color w:val="000000"/>
                <w:lang w:val="en-GB" w:eastAsia="en-GB"/>
              </w:rPr>
              <w:t>(Risk that can cause an impact but not a serious one)</w:t>
            </w:r>
          </w:p>
        </w:tc>
        <w:tc>
          <w:tcPr>
            <w:tcW w:w="938" w:type="pct"/>
            <w:shd w:val="clear" w:color="auto" w:fill="D9D9D9"/>
          </w:tcPr>
          <w:p w14:paraId="0F6638BF" w14:textId="77777777" w:rsidR="0059774B" w:rsidRPr="00D719AB" w:rsidRDefault="0059774B" w:rsidP="00671A33">
            <w:pPr>
              <w:jc w:val="center"/>
              <w:rPr>
                <w:rFonts w:ascii="Calibri" w:eastAsia="Gill Sans" w:hAnsi="Calibri" w:cs="Calibri"/>
                <w:b/>
                <w:bCs/>
                <w:color w:val="000000"/>
                <w:lang w:val="en-GB" w:eastAsia="en-GB"/>
              </w:rPr>
            </w:pPr>
            <w:r w:rsidRPr="00D719AB">
              <w:rPr>
                <w:rFonts w:ascii="Calibri" w:eastAsia="Gill Sans" w:hAnsi="Calibri" w:cs="Calibri"/>
                <w:b/>
                <w:bCs/>
                <w:color w:val="000000"/>
                <w:lang w:val="en-GB" w:eastAsia="en-GB"/>
              </w:rPr>
              <w:t>Substantial Risk</w:t>
            </w:r>
          </w:p>
        </w:tc>
        <w:tc>
          <w:tcPr>
            <w:tcW w:w="937" w:type="pct"/>
            <w:shd w:val="clear" w:color="auto" w:fill="D9D9D9"/>
          </w:tcPr>
          <w:p w14:paraId="5F9BAF0F" w14:textId="77777777" w:rsidR="0059774B" w:rsidRPr="00D719AB" w:rsidRDefault="0059774B" w:rsidP="00671A33">
            <w:pPr>
              <w:jc w:val="center"/>
              <w:rPr>
                <w:rFonts w:ascii="Calibri" w:eastAsia="Gill Sans" w:hAnsi="Calibri" w:cs="Calibri"/>
                <w:b/>
                <w:bCs/>
                <w:color w:val="000000"/>
                <w:lang w:val="en-GB" w:eastAsia="en-GB"/>
              </w:rPr>
            </w:pPr>
            <w:r w:rsidRPr="00D719AB">
              <w:rPr>
                <w:rFonts w:ascii="Calibri" w:eastAsia="Gill Sans" w:hAnsi="Calibri" w:cs="Calibri"/>
                <w:b/>
                <w:bCs/>
                <w:color w:val="000000"/>
                <w:lang w:val="en-GB" w:eastAsia="en-GB"/>
              </w:rPr>
              <w:t>High Risk</w:t>
            </w:r>
          </w:p>
          <w:p w14:paraId="7297AAB6" w14:textId="77777777" w:rsidR="0059774B" w:rsidRPr="00D719AB" w:rsidRDefault="0059774B" w:rsidP="00671A33">
            <w:pPr>
              <w:jc w:val="center"/>
              <w:rPr>
                <w:rFonts w:ascii="Calibri" w:eastAsia="Gill Sans" w:hAnsi="Calibri" w:cs="Calibri"/>
                <w:b/>
                <w:bCs/>
                <w:lang w:val="en-GB" w:eastAsia="en-GB"/>
              </w:rPr>
            </w:pPr>
            <w:r w:rsidRPr="00D719AB">
              <w:rPr>
                <w:rFonts w:ascii="Calibri" w:eastAsia="Gill Sans" w:hAnsi="Calibri" w:cs="Calibri"/>
                <w:b/>
                <w:bCs/>
                <w:lang w:val="en-GB" w:eastAsia="en-GB"/>
              </w:rPr>
              <w:t>(Risks that can cause result in huge impact)</w:t>
            </w:r>
          </w:p>
        </w:tc>
      </w:tr>
      <w:tr w:rsidR="0059774B" w:rsidRPr="00D719AB" w14:paraId="2DA93900" w14:textId="77777777" w:rsidTr="00671A33">
        <w:tc>
          <w:tcPr>
            <w:tcW w:w="1447" w:type="pct"/>
          </w:tcPr>
          <w:p w14:paraId="3A8CC559" w14:textId="77777777" w:rsidR="0059774B" w:rsidRPr="00D719AB" w:rsidRDefault="0059774B" w:rsidP="00671A33">
            <w:pPr>
              <w:rPr>
                <w:rFonts w:ascii="Calibri" w:eastAsia="Gill Sans" w:hAnsi="Calibri" w:cs="Calibri"/>
                <w:bCs/>
                <w:lang w:val="en-GB" w:eastAsia="en-GB"/>
              </w:rPr>
            </w:pPr>
            <w:r w:rsidRPr="00D719AB">
              <w:rPr>
                <w:rFonts w:ascii="Calibri" w:eastAsia="Gill Sans" w:hAnsi="Calibri" w:cs="Calibri"/>
                <w:bCs/>
                <w:i/>
                <w:color w:val="000000"/>
                <w:lang w:val="en-GB" w:eastAsia="en-GB"/>
              </w:rPr>
              <w:t>Air Quality and Noise</w:t>
            </w:r>
          </w:p>
        </w:tc>
        <w:tc>
          <w:tcPr>
            <w:tcW w:w="937" w:type="pct"/>
          </w:tcPr>
          <w:p w14:paraId="457BB4A8" w14:textId="77777777" w:rsidR="0059774B" w:rsidRPr="00D719AB" w:rsidRDefault="0059774B" w:rsidP="00671A33">
            <w:pPr>
              <w:rPr>
                <w:rFonts w:ascii="Calibri" w:eastAsia="Gill Sans" w:hAnsi="Calibri" w:cs="Calibri"/>
                <w:lang w:val="en-GB" w:eastAsia="en-GB"/>
              </w:rPr>
            </w:pPr>
          </w:p>
        </w:tc>
        <w:tc>
          <w:tcPr>
            <w:tcW w:w="742" w:type="pct"/>
          </w:tcPr>
          <w:p w14:paraId="35CE7C41" w14:textId="77777777" w:rsidR="0059774B" w:rsidRPr="00D719AB" w:rsidRDefault="0059774B" w:rsidP="00671A33">
            <w:pPr>
              <w:rPr>
                <w:rFonts w:ascii="Calibri" w:eastAsia="Gill Sans" w:hAnsi="Calibri" w:cs="Calibri"/>
                <w:lang w:val="en-GB" w:eastAsia="en-GB"/>
              </w:rPr>
            </w:pPr>
          </w:p>
        </w:tc>
        <w:tc>
          <w:tcPr>
            <w:tcW w:w="938" w:type="pct"/>
          </w:tcPr>
          <w:p w14:paraId="4D81A0AE" w14:textId="77777777" w:rsidR="0059774B" w:rsidRPr="00D719AB" w:rsidRDefault="0059774B" w:rsidP="00671A33">
            <w:pPr>
              <w:rPr>
                <w:rFonts w:ascii="Calibri" w:eastAsia="Gill Sans" w:hAnsi="Calibri" w:cs="Calibri"/>
                <w:lang w:val="en-GB" w:eastAsia="en-GB"/>
              </w:rPr>
            </w:pPr>
          </w:p>
        </w:tc>
        <w:tc>
          <w:tcPr>
            <w:tcW w:w="937" w:type="pct"/>
          </w:tcPr>
          <w:p w14:paraId="00FE0F9A" w14:textId="77777777" w:rsidR="0059774B" w:rsidRPr="00D719AB" w:rsidRDefault="0059774B" w:rsidP="00671A33">
            <w:pPr>
              <w:rPr>
                <w:rFonts w:ascii="Calibri" w:eastAsia="Gill Sans" w:hAnsi="Calibri" w:cs="Calibri"/>
                <w:lang w:val="en-GB" w:eastAsia="en-GB"/>
              </w:rPr>
            </w:pPr>
          </w:p>
        </w:tc>
      </w:tr>
      <w:tr w:rsidR="0059774B" w:rsidRPr="00D719AB" w14:paraId="202E34E6" w14:textId="77777777" w:rsidTr="00671A33">
        <w:tc>
          <w:tcPr>
            <w:tcW w:w="1447" w:type="pct"/>
          </w:tcPr>
          <w:p w14:paraId="4FFC755D" w14:textId="77777777" w:rsidR="0059774B" w:rsidRPr="00D719AB" w:rsidRDefault="0059774B" w:rsidP="00671A33">
            <w:pPr>
              <w:rPr>
                <w:rFonts w:ascii="Calibri" w:eastAsia="Gill Sans" w:hAnsi="Calibri" w:cs="Calibri"/>
                <w:bCs/>
                <w:lang w:val="en-GB" w:eastAsia="en-GB"/>
              </w:rPr>
            </w:pPr>
            <w:r w:rsidRPr="00D719AB">
              <w:rPr>
                <w:rFonts w:ascii="Calibri" w:eastAsia="Gill Sans" w:hAnsi="Calibri" w:cs="Calibri"/>
                <w:bCs/>
                <w:i/>
                <w:color w:val="000000"/>
                <w:lang w:val="en-GB" w:eastAsia="en-GB"/>
              </w:rPr>
              <w:t>Biological Resources and Natural Resources</w:t>
            </w:r>
          </w:p>
        </w:tc>
        <w:tc>
          <w:tcPr>
            <w:tcW w:w="937" w:type="pct"/>
          </w:tcPr>
          <w:p w14:paraId="232F5740" w14:textId="77777777" w:rsidR="0059774B" w:rsidRPr="00D719AB" w:rsidRDefault="0059774B" w:rsidP="00671A33">
            <w:pPr>
              <w:rPr>
                <w:rFonts w:ascii="Calibri" w:eastAsia="Gill Sans" w:hAnsi="Calibri" w:cs="Calibri"/>
                <w:lang w:val="en-GB" w:eastAsia="en-GB"/>
              </w:rPr>
            </w:pPr>
          </w:p>
        </w:tc>
        <w:tc>
          <w:tcPr>
            <w:tcW w:w="742" w:type="pct"/>
          </w:tcPr>
          <w:p w14:paraId="6A3307F7" w14:textId="77777777" w:rsidR="0059774B" w:rsidRPr="00D719AB" w:rsidRDefault="0059774B" w:rsidP="00671A33">
            <w:pPr>
              <w:rPr>
                <w:rFonts w:ascii="Calibri" w:eastAsia="Gill Sans" w:hAnsi="Calibri" w:cs="Calibri"/>
                <w:lang w:val="en-GB" w:eastAsia="en-GB"/>
              </w:rPr>
            </w:pPr>
          </w:p>
        </w:tc>
        <w:tc>
          <w:tcPr>
            <w:tcW w:w="938" w:type="pct"/>
          </w:tcPr>
          <w:p w14:paraId="42C58724" w14:textId="77777777" w:rsidR="0059774B" w:rsidRPr="00D719AB" w:rsidRDefault="0059774B" w:rsidP="00671A33">
            <w:pPr>
              <w:rPr>
                <w:rFonts w:ascii="Calibri" w:eastAsia="Gill Sans" w:hAnsi="Calibri" w:cs="Calibri"/>
                <w:lang w:val="en-GB" w:eastAsia="en-GB"/>
              </w:rPr>
            </w:pPr>
          </w:p>
        </w:tc>
        <w:tc>
          <w:tcPr>
            <w:tcW w:w="937" w:type="pct"/>
          </w:tcPr>
          <w:p w14:paraId="2EDE45F3" w14:textId="77777777" w:rsidR="0059774B" w:rsidRPr="00D719AB" w:rsidRDefault="0059774B" w:rsidP="00671A33">
            <w:pPr>
              <w:rPr>
                <w:rFonts w:ascii="Calibri" w:eastAsia="Gill Sans" w:hAnsi="Calibri" w:cs="Calibri"/>
                <w:lang w:val="en-GB" w:eastAsia="en-GB"/>
              </w:rPr>
            </w:pPr>
          </w:p>
        </w:tc>
      </w:tr>
      <w:tr w:rsidR="0059774B" w:rsidRPr="00D719AB" w14:paraId="593CF5C2" w14:textId="77777777" w:rsidTr="00671A33">
        <w:tc>
          <w:tcPr>
            <w:tcW w:w="1447" w:type="pct"/>
          </w:tcPr>
          <w:p w14:paraId="27B0292F" w14:textId="77777777" w:rsidR="0059774B" w:rsidRPr="00D719AB" w:rsidRDefault="0059774B" w:rsidP="00671A33">
            <w:pPr>
              <w:rPr>
                <w:rFonts w:ascii="Calibri" w:eastAsia="Gill Sans" w:hAnsi="Calibri" w:cs="Calibri"/>
                <w:bCs/>
                <w:i/>
                <w:color w:val="000000"/>
                <w:lang w:val="en-GB" w:eastAsia="en-GB"/>
              </w:rPr>
            </w:pPr>
            <w:r w:rsidRPr="00D719AB">
              <w:rPr>
                <w:rFonts w:ascii="Calibri" w:eastAsia="Gill Sans" w:hAnsi="Calibri" w:cs="Calibri"/>
                <w:bCs/>
                <w:i/>
                <w:lang w:val="en-GB" w:eastAsia="en-GB"/>
              </w:rPr>
              <w:t>Water Quality and Hydrology</w:t>
            </w:r>
          </w:p>
        </w:tc>
        <w:tc>
          <w:tcPr>
            <w:tcW w:w="937" w:type="pct"/>
          </w:tcPr>
          <w:p w14:paraId="2C28AA72" w14:textId="77777777" w:rsidR="0059774B" w:rsidRPr="00D719AB" w:rsidRDefault="0059774B" w:rsidP="00671A33">
            <w:pPr>
              <w:rPr>
                <w:rFonts w:ascii="Calibri" w:eastAsia="Gill Sans" w:hAnsi="Calibri" w:cs="Calibri"/>
                <w:lang w:val="en-GB" w:eastAsia="en-GB"/>
              </w:rPr>
            </w:pPr>
          </w:p>
        </w:tc>
        <w:tc>
          <w:tcPr>
            <w:tcW w:w="742" w:type="pct"/>
          </w:tcPr>
          <w:p w14:paraId="2F1F9DFF" w14:textId="77777777" w:rsidR="0059774B" w:rsidRPr="00D719AB" w:rsidRDefault="0059774B" w:rsidP="00671A33">
            <w:pPr>
              <w:rPr>
                <w:rFonts w:ascii="Calibri" w:eastAsia="Gill Sans" w:hAnsi="Calibri" w:cs="Calibri"/>
                <w:lang w:val="en-GB" w:eastAsia="en-GB"/>
              </w:rPr>
            </w:pPr>
          </w:p>
        </w:tc>
        <w:tc>
          <w:tcPr>
            <w:tcW w:w="938" w:type="pct"/>
          </w:tcPr>
          <w:p w14:paraId="6AFD1D85" w14:textId="77777777" w:rsidR="0059774B" w:rsidRPr="00D719AB" w:rsidRDefault="0059774B" w:rsidP="00671A33">
            <w:pPr>
              <w:rPr>
                <w:rFonts w:ascii="Calibri" w:eastAsia="Gill Sans" w:hAnsi="Calibri" w:cs="Calibri"/>
                <w:lang w:val="en-GB" w:eastAsia="en-GB"/>
              </w:rPr>
            </w:pPr>
          </w:p>
        </w:tc>
        <w:tc>
          <w:tcPr>
            <w:tcW w:w="937" w:type="pct"/>
          </w:tcPr>
          <w:p w14:paraId="0B626803" w14:textId="77777777" w:rsidR="0059774B" w:rsidRPr="00D719AB" w:rsidRDefault="0059774B" w:rsidP="00671A33">
            <w:pPr>
              <w:rPr>
                <w:rFonts w:ascii="Calibri" w:eastAsia="Gill Sans" w:hAnsi="Calibri" w:cs="Calibri"/>
                <w:lang w:val="en-GB" w:eastAsia="en-GB"/>
              </w:rPr>
            </w:pPr>
          </w:p>
        </w:tc>
      </w:tr>
      <w:tr w:rsidR="0059774B" w:rsidRPr="00D719AB" w14:paraId="09B9333D" w14:textId="77777777" w:rsidTr="00671A33">
        <w:tc>
          <w:tcPr>
            <w:tcW w:w="1447" w:type="pct"/>
          </w:tcPr>
          <w:p w14:paraId="12ACF5EF" w14:textId="77777777" w:rsidR="0059774B" w:rsidRPr="00D719AB" w:rsidRDefault="0059774B" w:rsidP="00671A33">
            <w:pPr>
              <w:rPr>
                <w:rFonts w:ascii="Calibri" w:eastAsia="Gill Sans" w:hAnsi="Calibri" w:cs="Calibri"/>
                <w:bCs/>
                <w:lang w:val="en-GB" w:eastAsia="en-GB"/>
              </w:rPr>
            </w:pPr>
            <w:r w:rsidRPr="00D719AB">
              <w:rPr>
                <w:rFonts w:ascii="Calibri" w:eastAsia="Gill Sans" w:hAnsi="Calibri" w:cs="Calibri"/>
                <w:bCs/>
                <w:i/>
                <w:color w:val="000000"/>
                <w:lang w:val="en-GB" w:eastAsia="en-GB"/>
              </w:rPr>
              <w:t>Agricultural and Forestry Production</w:t>
            </w:r>
          </w:p>
        </w:tc>
        <w:tc>
          <w:tcPr>
            <w:tcW w:w="937" w:type="pct"/>
          </w:tcPr>
          <w:p w14:paraId="10639F3A" w14:textId="77777777" w:rsidR="0059774B" w:rsidRPr="00D719AB" w:rsidRDefault="0059774B" w:rsidP="00671A33">
            <w:pPr>
              <w:rPr>
                <w:rFonts w:ascii="Calibri" w:eastAsia="Gill Sans" w:hAnsi="Calibri" w:cs="Calibri"/>
                <w:lang w:val="en-GB" w:eastAsia="en-GB"/>
              </w:rPr>
            </w:pPr>
          </w:p>
        </w:tc>
        <w:tc>
          <w:tcPr>
            <w:tcW w:w="742" w:type="pct"/>
          </w:tcPr>
          <w:p w14:paraId="58E03FE6" w14:textId="77777777" w:rsidR="0059774B" w:rsidRPr="00D719AB" w:rsidRDefault="0059774B" w:rsidP="00671A33">
            <w:pPr>
              <w:rPr>
                <w:rFonts w:ascii="Calibri" w:eastAsia="Gill Sans" w:hAnsi="Calibri" w:cs="Calibri"/>
                <w:lang w:val="en-GB" w:eastAsia="en-GB"/>
              </w:rPr>
            </w:pPr>
          </w:p>
        </w:tc>
        <w:tc>
          <w:tcPr>
            <w:tcW w:w="938" w:type="pct"/>
          </w:tcPr>
          <w:p w14:paraId="2E002D80" w14:textId="77777777" w:rsidR="0059774B" w:rsidRPr="00D719AB" w:rsidRDefault="0059774B" w:rsidP="00671A33">
            <w:pPr>
              <w:rPr>
                <w:rFonts w:ascii="Calibri" w:eastAsia="Gill Sans" w:hAnsi="Calibri" w:cs="Calibri"/>
                <w:lang w:val="en-GB" w:eastAsia="en-GB"/>
              </w:rPr>
            </w:pPr>
          </w:p>
        </w:tc>
        <w:tc>
          <w:tcPr>
            <w:tcW w:w="937" w:type="pct"/>
          </w:tcPr>
          <w:p w14:paraId="57DE6443" w14:textId="77777777" w:rsidR="0059774B" w:rsidRPr="00D719AB" w:rsidRDefault="0059774B" w:rsidP="00671A33">
            <w:pPr>
              <w:rPr>
                <w:rFonts w:ascii="Calibri" w:eastAsia="Gill Sans" w:hAnsi="Calibri" w:cs="Calibri"/>
                <w:lang w:val="en-GB" w:eastAsia="en-GB"/>
              </w:rPr>
            </w:pPr>
          </w:p>
        </w:tc>
      </w:tr>
      <w:tr w:rsidR="0059774B" w:rsidRPr="00D719AB" w14:paraId="391B5A8B" w14:textId="77777777" w:rsidTr="00671A33">
        <w:tc>
          <w:tcPr>
            <w:tcW w:w="1447" w:type="pct"/>
          </w:tcPr>
          <w:p w14:paraId="20EF56EC" w14:textId="77777777" w:rsidR="0059774B" w:rsidRPr="00D719AB" w:rsidRDefault="0059774B" w:rsidP="00671A33">
            <w:pPr>
              <w:rPr>
                <w:rFonts w:ascii="Calibri" w:eastAsia="Gill Sans" w:hAnsi="Calibri" w:cs="Calibri"/>
                <w:bCs/>
                <w:i/>
                <w:iCs/>
                <w:lang w:val="en-GB" w:eastAsia="en-GB"/>
              </w:rPr>
            </w:pPr>
            <w:r w:rsidRPr="00D719AB">
              <w:rPr>
                <w:rFonts w:ascii="Calibri" w:eastAsia="Times New Roman" w:hAnsi="Calibri" w:cs="Calibri"/>
                <w:bCs/>
                <w:i/>
                <w:iCs/>
                <w:lang w:val="en-GB" w:eastAsia="en-GB"/>
              </w:rPr>
              <w:t>Hazardous Waste and Materials</w:t>
            </w:r>
          </w:p>
        </w:tc>
        <w:tc>
          <w:tcPr>
            <w:tcW w:w="937" w:type="pct"/>
          </w:tcPr>
          <w:p w14:paraId="18E65236" w14:textId="77777777" w:rsidR="0059774B" w:rsidRPr="00D719AB" w:rsidRDefault="0059774B" w:rsidP="00671A33">
            <w:pPr>
              <w:rPr>
                <w:rFonts w:ascii="Calibri" w:eastAsia="Gill Sans" w:hAnsi="Calibri" w:cs="Calibri"/>
                <w:lang w:val="en-GB" w:eastAsia="en-GB"/>
              </w:rPr>
            </w:pPr>
          </w:p>
        </w:tc>
        <w:tc>
          <w:tcPr>
            <w:tcW w:w="742" w:type="pct"/>
          </w:tcPr>
          <w:p w14:paraId="56EC971D" w14:textId="77777777" w:rsidR="0059774B" w:rsidRPr="00D719AB" w:rsidRDefault="0059774B" w:rsidP="00671A33">
            <w:pPr>
              <w:rPr>
                <w:rFonts w:ascii="Calibri" w:eastAsia="Gill Sans" w:hAnsi="Calibri" w:cs="Calibri"/>
                <w:lang w:val="en-GB" w:eastAsia="en-GB"/>
              </w:rPr>
            </w:pPr>
          </w:p>
        </w:tc>
        <w:tc>
          <w:tcPr>
            <w:tcW w:w="938" w:type="pct"/>
          </w:tcPr>
          <w:p w14:paraId="4D6E27E6" w14:textId="77777777" w:rsidR="0059774B" w:rsidRPr="00D719AB" w:rsidRDefault="0059774B" w:rsidP="00671A33">
            <w:pPr>
              <w:rPr>
                <w:rFonts w:ascii="Calibri" w:eastAsia="Gill Sans" w:hAnsi="Calibri" w:cs="Calibri"/>
                <w:lang w:val="en-GB" w:eastAsia="en-GB"/>
              </w:rPr>
            </w:pPr>
          </w:p>
        </w:tc>
        <w:tc>
          <w:tcPr>
            <w:tcW w:w="937" w:type="pct"/>
          </w:tcPr>
          <w:p w14:paraId="15FD7FC5" w14:textId="77777777" w:rsidR="0059774B" w:rsidRPr="00D719AB" w:rsidRDefault="0059774B" w:rsidP="00671A33">
            <w:pPr>
              <w:rPr>
                <w:rFonts w:ascii="Calibri" w:eastAsia="Gill Sans" w:hAnsi="Calibri" w:cs="Calibri"/>
                <w:lang w:val="en-GB" w:eastAsia="en-GB"/>
              </w:rPr>
            </w:pPr>
          </w:p>
        </w:tc>
      </w:tr>
      <w:tr w:rsidR="0059774B" w:rsidRPr="00D719AB" w14:paraId="7262D219" w14:textId="77777777" w:rsidTr="00671A33">
        <w:tc>
          <w:tcPr>
            <w:tcW w:w="1447" w:type="pct"/>
          </w:tcPr>
          <w:p w14:paraId="696D6641" w14:textId="77777777" w:rsidR="0059774B" w:rsidRPr="00D719AB" w:rsidRDefault="0059774B" w:rsidP="00671A33">
            <w:pPr>
              <w:rPr>
                <w:rFonts w:ascii="Calibri" w:eastAsia="Times New Roman" w:hAnsi="Calibri" w:cs="Calibri"/>
                <w:bCs/>
                <w:i/>
                <w:iCs/>
                <w:lang w:val="en-GB" w:eastAsia="en-GB"/>
              </w:rPr>
            </w:pPr>
            <w:r w:rsidRPr="00D719AB">
              <w:rPr>
                <w:rFonts w:ascii="Calibri" w:eastAsia="Gill Sans" w:hAnsi="Calibri" w:cs="Calibri"/>
                <w:bCs/>
                <w:i/>
                <w:iCs/>
                <w:color w:val="000000"/>
                <w:lang w:val="en-GB" w:eastAsia="en-GB"/>
              </w:rPr>
              <w:t>Land Acquisition, Restrictions on Land Use and Involuntary Resettlement</w:t>
            </w:r>
          </w:p>
        </w:tc>
        <w:tc>
          <w:tcPr>
            <w:tcW w:w="937" w:type="pct"/>
          </w:tcPr>
          <w:p w14:paraId="24F8AAB3" w14:textId="77777777" w:rsidR="0059774B" w:rsidRPr="00D719AB" w:rsidRDefault="0059774B" w:rsidP="00671A33">
            <w:pPr>
              <w:rPr>
                <w:rFonts w:ascii="Calibri" w:eastAsia="Gill Sans" w:hAnsi="Calibri" w:cs="Calibri"/>
                <w:lang w:val="en-GB" w:eastAsia="en-GB"/>
              </w:rPr>
            </w:pPr>
          </w:p>
        </w:tc>
        <w:tc>
          <w:tcPr>
            <w:tcW w:w="742" w:type="pct"/>
          </w:tcPr>
          <w:p w14:paraId="72B95BC2" w14:textId="77777777" w:rsidR="0059774B" w:rsidRPr="00D719AB" w:rsidRDefault="0059774B" w:rsidP="00671A33">
            <w:pPr>
              <w:rPr>
                <w:rFonts w:ascii="Calibri" w:eastAsia="Gill Sans" w:hAnsi="Calibri" w:cs="Calibri"/>
                <w:lang w:val="en-GB" w:eastAsia="en-GB"/>
              </w:rPr>
            </w:pPr>
          </w:p>
        </w:tc>
        <w:tc>
          <w:tcPr>
            <w:tcW w:w="938" w:type="pct"/>
          </w:tcPr>
          <w:p w14:paraId="4C020D4C" w14:textId="77777777" w:rsidR="0059774B" w:rsidRPr="00D719AB" w:rsidRDefault="0059774B" w:rsidP="00671A33">
            <w:pPr>
              <w:rPr>
                <w:rFonts w:ascii="Calibri" w:eastAsia="Gill Sans" w:hAnsi="Calibri" w:cs="Calibri"/>
                <w:lang w:val="en-GB" w:eastAsia="en-GB"/>
              </w:rPr>
            </w:pPr>
          </w:p>
        </w:tc>
        <w:tc>
          <w:tcPr>
            <w:tcW w:w="937" w:type="pct"/>
          </w:tcPr>
          <w:p w14:paraId="05C50523" w14:textId="77777777" w:rsidR="0059774B" w:rsidRPr="00D719AB" w:rsidRDefault="0059774B" w:rsidP="00671A33">
            <w:pPr>
              <w:rPr>
                <w:rFonts w:ascii="Calibri" w:eastAsia="Gill Sans" w:hAnsi="Calibri" w:cs="Calibri"/>
                <w:lang w:val="en-GB" w:eastAsia="en-GB"/>
              </w:rPr>
            </w:pPr>
          </w:p>
        </w:tc>
      </w:tr>
      <w:tr w:rsidR="0059774B" w:rsidRPr="00D719AB" w14:paraId="3E49FE15" w14:textId="77777777" w:rsidTr="00671A33">
        <w:tc>
          <w:tcPr>
            <w:tcW w:w="1447" w:type="pct"/>
          </w:tcPr>
          <w:p w14:paraId="542306BC" w14:textId="77777777" w:rsidR="0059774B" w:rsidRPr="00D719AB" w:rsidRDefault="0059774B" w:rsidP="00671A33">
            <w:pPr>
              <w:rPr>
                <w:rFonts w:ascii="Calibri" w:eastAsia="Gill Sans" w:hAnsi="Calibri" w:cs="Calibri"/>
                <w:bCs/>
                <w:i/>
                <w:iCs/>
                <w:color w:val="000000"/>
                <w:lang w:val="en-GB" w:eastAsia="en-GB"/>
              </w:rPr>
            </w:pPr>
            <w:r w:rsidRPr="00D719AB">
              <w:rPr>
                <w:rFonts w:ascii="Calibri" w:eastAsia="Gill Sans" w:hAnsi="Calibri" w:cs="Calibri"/>
                <w:bCs/>
                <w:i/>
                <w:iCs/>
                <w:color w:val="000000"/>
                <w:lang w:val="en-GB" w:eastAsia="en-GB"/>
              </w:rPr>
              <w:t>Socio-economic, Livelihood and Labour</w:t>
            </w:r>
          </w:p>
        </w:tc>
        <w:tc>
          <w:tcPr>
            <w:tcW w:w="937" w:type="pct"/>
          </w:tcPr>
          <w:p w14:paraId="5EC64BA9" w14:textId="77777777" w:rsidR="0059774B" w:rsidRPr="00D719AB" w:rsidRDefault="0059774B" w:rsidP="00671A33">
            <w:pPr>
              <w:rPr>
                <w:rFonts w:ascii="Calibri" w:eastAsia="Gill Sans" w:hAnsi="Calibri" w:cs="Calibri"/>
                <w:lang w:val="en-GB" w:eastAsia="en-GB"/>
              </w:rPr>
            </w:pPr>
          </w:p>
        </w:tc>
        <w:tc>
          <w:tcPr>
            <w:tcW w:w="742" w:type="pct"/>
          </w:tcPr>
          <w:p w14:paraId="78518BC6" w14:textId="77777777" w:rsidR="0059774B" w:rsidRPr="00D719AB" w:rsidRDefault="0059774B" w:rsidP="00671A33">
            <w:pPr>
              <w:rPr>
                <w:rFonts w:ascii="Calibri" w:eastAsia="Gill Sans" w:hAnsi="Calibri" w:cs="Calibri"/>
                <w:lang w:val="en-GB" w:eastAsia="en-GB"/>
              </w:rPr>
            </w:pPr>
          </w:p>
        </w:tc>
        <w:tc>
          <w:tcPr>
            <w:tcW w:w="938" w:type="pct"/>
          </w:tcPr>
          <w:p w14:paraId="6B6C3505" w14:textId="77777777" w:rsidR="0059774B" w:rsidRPr="00D719AB" w:rsidRDefault="0059774B" w:rsidP="00671A33">
            <w:pPr>
              <w:rPr>
                <w:rFonts w:ascii="Calibri" w:eastAsia="Gill Sans" w:hAnsi="Calibri" w:cs="Calibri"/>
                <w:lang w:val="en-GB" w:eastAsia="en-GB"/>
              </w:rPr>
            </w:pPr>
          </w:p>
        </w:tc>
        <w:tc>
          <w:tcPr>
            <w:tcW w:w="937" w:type="pct"/>
          </w:tcPr>
          <w:p w14:paraId="313AF807" w14:textId="77777777" w:rsidR="0059774B" w:rsidRPr="00D719AB" w:rsidRDefault="0059774B" w:rsidP="00671A33">
            <w:pPr>
              <w:rPr>
                <w:rFonts w:ascii="Calibri" w:eastAsia="Gill Sans" w:hAnsi="Calibri" w:cs="Calibri"/>
                <w:lang w:val="en-GB" w:eastAsia="en-GB"/>
              </w:rPr>
            </w:pPr>
          </w:p>
        </w:tc>
      </w:tr>
      <w:tr w:rsidR="0059774B" w:rsidRPr="00D719AB" w14:paraId="34537F33" w14:textId="77777777" w:rsidTr="00671A33">
        <w:tc>
          <w:tcPr>
            <w:tcW w:w="1447" w:type="pct"/>
          </w:tcPr>
          <w:p w14:paraId="37A547CB" w14:textId="77777777" w:rsidR="0059774B" w:rsidRPr="00D719AB" w:rsidRDefault="0059774B" w:rsidP="00671A33">
            <w:pPr>
              <w:rPr>
                <w:rFonts w:ascii="Calibri" w:eastAsia="Gill Sans" w:hAnsi="Calibri" w:cs="Calibri"/>
                <w:bCs/>
                <w:i/>
                <w:iCs/>
                <w:color w:val="000000"/>
                <w:lang w:val="en-GB" w:eastAsia="en-GB"/>
              </w:rPr>
            </w:pPr>
            <w:r w:rsidRPr="00D719AB">
              <w:rPr>
                <w:rFonts w:ascii="Calibri" w:eastAsia="Gill Sans" w:hAnsi="Calibri" w:cs="Calibri"/>
                <w:bCs/>
                <w:i/>
                <w:iCs/>
                <w:color w:val="000000"/>
                <w:lang w:val="en-GB" w:eastAsia="en-GB"/>
              </w:rPr>
              <w:lastRenderedPageBreak/>
              <w:t>Social Inclusion</w:t>
            </w:r>
          </w:p>
        </w:tc>
        <w:tc>
          <w:tcPr>
            <w:tcW w:w="937" w:type="pct"/>
          </w:tcPr>
          <w:p w14:paraId="5ABFFA41" w14:textId="77777777" w:rsidR="0059774B" w:rsidRPr="00D719AB" w:rsidRDefault="0059774B" w:rsidP="00671A33">
            <w:pPr>
              <w:rPr>
                <w:rFonts w:ascii="Calibri" w:eastAsia="Gill Sans" w:hAnsi="Calibri" w:cs="Calibri"/>
                <w:lang w:val="en-GB" w:eastAsia="en-GB"/>
              </w:rPr>
            </w:pPr>
          </w:p>
        </w:tc>
        <w:tc>
          <w:tcPr>
            <w:tcW w:w="742" w:type="pct"/>
          </w:tcPr>
          <w:p w14:paraId="11F082B5" w14:textId="77777777" w:rsidR="0059774B" w:rsidRPr="00D719AB" w:rsidRDefault="0059774B" w:rsidP="00671A33">
            <w:pPr>
              <w:rPr>
                <w:rFonts w:ascii="Calibri" w:eastAsia="Gill Sans" w:hAnsi="Calibri" w:cs="Calibri"/>
                <w:lang w:val="en-GB" w:eastAsia="en-GB"/>
              </w:rPr>
            </w:pPr>
          </w:p>
        </w:tc>
        <w:tc>
          <w:tcPr>
            <w:tcW w:w="938" w:type="pct"/>
          </w:tcPr>
          <w:p w14:paraId="52D30D3B" w14:textId="77777777" w:rsidR="0059774B" w:rsidRPr="00D719AB" w:rsidRDefault="0059774B" w:rsidP="00671A33">
            <w:pPr>
              <w:rPr>
                <w:rFonts w:ascii="Calibri" w:eastAsia="Gill Sans" w:hAnsi="Calibri" w:cs="Calibri"/>
                <w:lang w:val="en-GB" w:eastAsia="en-GB"/>
              </w:rPr>
            </w:pPr>
          </w:p>
        </w:tc>
        <w:tc>
          <w:tcPr>
            <w:tcW w:w="937" w:type="pct"/>
          </w:tcPr>
          <w:p w14:paraId="05AF621C" w14:textId="77777777" w:rsidR="0059774B" w:rsidRPr="00D719AB" w:rsidRDefault="0059774B" w:rsidP="00671A33">
            <w:pPr>
              <w:rPr>
                <w:rFonts w:ascii="Calibri" w:eastAsia="Gill Sans" w:hAnsi="Calibri" w:cs="Calibri"/>
                <w:lang w:val="en-GB" w:eastAsia="en-GB"/>
              </w:rPr>
            </w:pPr>
          </w:p>
        </w:tc>
      </w:tr>
      <w:tr w:rsidR="0059774B" w:rsidRPr="00D719AB" w14:paraId="032A505C" w14:textId="77777777" w:rsidTr="00671A33">
        <w:tc>
          <w:tcPr>
            <w:tcW w:w="1447" w:type="pct"/>
          </w:tcPr>
          <w:p w14:paraId="024395C2" w14:textId="77777777" w:rsidR="0059774B" w:rsidRPr="00D719AB" w:rsidRDefault="0059774B" w:rsidP="00671A33">
            <w:pPr>
              <w:rPr>
                <w:rFonts w:ascii="Calibri" w:eastAsia="Gill Sans" w:hAnsi="Calibri" w:cs="Calibri"/>
                <w:bCs/>
                <w:i/>
                <w:iCs/>
                <w:color w:val="000000"/>
                <w:lang w:val="en-GB" w:eastAsia="en-GB"/>
              </w:rPr>
            </w:pPr>
            <w:r w:rsidRPr="00D719AB">
              <w:rPr>
                <w:rFonts w:ascii="Calibri" w:eastAsia="Gill Sans" w:hAnsi="Calibri" w:cs="Calibri"/>
                <w:bCs/>
                <w:i/>
                <w:iCs/>
                <w:color w:val="000000"/>
                <w:lang w:val="en-GB" w:eastAsia="en-GB"/>
              </w:rPr>
              <w:t>Community Health and Safety</w:t>
            </w:r>
          </w:p>
        </w:tc>
        <w:tc>
          <w:tcPr>
            <w:tcW w:w="937" w:type="pct"/>
          </w:tcPr>
          <w:p w14:paraId="75D4D8DD" w14:textId="77777777" w:rsidR="0059774B" w:rsidRPr="00D719AB" w:rsidRDefault="0059774B" w:rsidP="00671A33">
            <w:pPr>
              <w:rPr>
                <w:rFonts w:ascii="Calibri" w:eastAsia="Gill Sans" w:hAnsi="Calibri" w:cs="Calibri"/>
                <w:lang w:val="en-GB" w:eastAsia="en-GB"/>
              </w:rPr>
            </w:pPr>
          </w:p>
        </w:tc>
        <w:tc>
          <w:tcPr>
            <w:tcW w:w="742" w:type="pct"/>
          </w:tcPr>
          <w:p w14:paraId="019088A2" w14:textId="77777777" w:rsidR="0059774B" w:rsidRPr="00D719AB" w:rsidRDefault="0059774B" w:rsidP="00671A33">
            <w:pPr>
              <w:rPr>
                <w:rFonts w:ascii="Calibri" w:eastAsia="Gill Sans" w:hAnsi="Calibri" w:cs="Calibri"/>
                <w:lang w:val="en-GB" w:eastAsia="en-GB"/>
              </w:rPr>
            </w:pPr>
          </w:p>
        </w:tc>
        <w:tc>
          <w:tcPr>
            <w:tcW w:w="938" w:type="pct"/>
          </w:tcPr>
          <w:p w14:paraId="20D65A16" w14:textId="77777777" w:rsidR="0059774B" w:rsidRPr="00D719AB" w:rsidRDefault="0059774B" w:rsidP="00671A33">
            <w:pPr>
              <w:rPr>
                <w:rFonts w:ascii="Calibri" w:eastAsia="Gill Sans" w:hAnsi="Calibri" w:cs="Calibri"/>
                <w:lang w:val="en-GB" w:eastAsia="en-GB"/>
              </w:rPr>
            </w:pPr>
          </w:p>
        </w:tc>
        <w:tc>
          <w:tcPr>
            <w:tcW w:w="937" w:type="pct"/>
          </w:tcPr>
          <w:p w14:paraId="5A4AD06A" w14:textId="77777777" w:rsidR="0059774B" w:rsidRPr="00D719AB" w:rsidRDefault="0059774B" w:rsidP="00671A33">
            <w:pPr>
              <w:rPr>
                <w:rFonts w:ascii="Calibri" w:eastAsia="Gill Sans" w:hAnsi="Calibri" w:cs="Calibri"/>
                <w:lang w:val="en-GB" w:eastAsia="en-GB"/>
              </w:rPr>
            </w:pPr>
          </w:p>
        </w:tc>
      </w:tr>
    </w:tbl>
    <w:p w14:paraId="09598D20" w14:textId="77777777" w:rsidR="0059774B" w:rsidRPr="00D719AB" w:rsidRDefault="0059774B" w:rsidP="0059774B">
      <w:pPr>
        <w:spacing w:after="0" w:line="240" w:lineRule="auto"/>
        <w:rPr>
          <w:rFonts w:ascii="Calibri" w:eastAsia="Times New Roman" w:hAnsi="Calibri" w:cs="Calibri"/>
          <w:kern w:val="0"/>
          <w:lang w:val="en-GB" w:eastAsia="en-GB"/>
          <w14:ligatures w14:val="none"/>
        </w:rPr>
      </w:pPr>
    </w:p>
    <w:p w14:paraId="4B87C4D7" w14:textId="77777777" w:rsidR="0059774B" w:rsidRDefault="0059774B" w:rsidP="0059774B">
      <w:pPr>
        <w:spacing w:after="0" w:line="240" w:lineRule="auto"/>
        <w:rPr>
          <w:rFonts w:ascii="Calibri" w:eastAsia="Times New Roman" w:hAnsi="Calibri" w:cs="Calibri"/>
          <w:kern w:val="0"/>
          <w:lang w:eastAsia="en-GB"/>
          <w14:ligatures w14:val="none"/>
        </w:rPr>
      </w:pPr>
      <w:r w:rsidRPr="00D719AB">
        <w:rPr>
          <w:rFonts w:ascii="Calibri" w:eastAsia="Times New Roman" w:hAnsi="Calibri" w:cs="Calibri"/>
          <w:kern w:val="0"/>
          <w:lang w:eastAsia="en-GB"/>
          <w14:ligatures w14:val="none"/>
        </w:rPr>
        <w:t>Overall proposed activity risk classification: ……………………………………</w:t>
      </w:r>
      <w:proofErr w:type="gramStart"/>
      <w:r w:rsidRPr="00D719AB">
        <w:rPr>
          <w:rFonts w:ascii="Calibri" w:eastAsia="Times New Roman" w:hAnsi="Calibri" w:cs="Calibri"/>
          <w:kern w:val="0"/>
          <w:lang w:eastAsia="en-GB"/>
          <w14:ligatures w14:val="none"/>
        </w:rPr>
        <w:t>…..</w:t>
      </w:r>
      <w:proofErr w:type="gramEnd"/>
    </w:p>
    <w:p w14:paraId="19ED6C1F" w14:textId="77777777" w:rsidR="008F29BD" w:rsidRDefault="008F29BD" w:rsidP="0059774B">
      <w:pPr>
        <w:spacing w:after="0" w:line="240" w:lineRule="auto"/>
        <w:rPr>
          <w:rFonts w:ascii="Calibri" w:eastAsia="Times New Roman" w:hAnsi="Calibri" w:cs="Calibri"/>
          <w:kern w:val="0"/>
          <w:lang w:eastAsia="en-GB"/>
          <w14:ligatures w14:val="none"/>
        </w:rPr>
      </w:pPr>
    </w:p>
    <w:p w14:paraId="53E9B1BE" w14:textId="0B610E03" w:rsidR="008F29BD" w:rsidRDefault="008F29BD" w:rsidP="0059774B">
      <w:pPr>
        <w:spacing w:after="0" w:line="240" w:lineRule="auto"/>
        <w:rPr>
          <w:rFonts w:ascii="Calibri" w:eastAsia="Times New Roman" w:hAnsi="Calibri" w:cs="Calibri"/>
          <w:i/>
          <w:iCs/>
          <w:kern w:val="0"/>
          <w:lang w:eastAsia="en-GB"/>
          <w14:ligatures w14:val="none"/>
        </w:rPr>
      </w:pPr>
      <w:r>
        <w:rPr>
          <w:rFonts w:ascii="Calibri" w:eastAsia="Times New Roman" w:hAnsi="Calibri" w:cs="Calibri"/>
          <w:i/>
          <w:iCs/>
          <w:kern w:val="0"/>
          <w:lang w:eastAsia="en-GB"/>
          <w14:ligatures w14:val="none"/>
        </w:rPr>
        <w:t xml:space="preserve">The activities that are Substantial or High risk are not subject to financing and cannot be eligible under this Project. In addition, the Project will not support any of the </w:t>
      </w:r>
      <w:proofErr w:type="gramStart"/>
      <w:r>
        <w:rPr>
          <w:rFonts w:ascii="Calibri" w:eastAsia="Times New Roman" w:hAnsi="Calibri" w:cs="Calibri"/>
          <w:i/>
          <w:iCs/>
          <w:kern w:val="0"/>
          <w:lang w:eastAsia="en-GB"/>
          <w14:ligatures w14:val="none"/>
        </w:rPr>
        <w:t>below</w:t>
      </w:r>
      <w:proofErr w:type="gramEnd"/>
      <w:r>
        <w:rPr>
          <w:rFonts w:ascii="Calibri" w:eastAsia="Times New Roman" w:hAnsi="Calibri" w:cs="Calibri"/>
          <w:i/>
          <w:iCs/>
          <w:kern w:val="0"/>
          <w:lang w:eastAsia="en-GB"/>
          <w14:ligatures w14:val="none"/>
        </w:rPr>
        <w:t>:</w:t>
      </w:r>
    </w:p>
    <w:p w14:paraId="2B0C3649" w14:textId="77777777" w:rsidR="008F29BD" w:rsidRDefault="008F29BD" w:rsidP="0059774B">
      <w:pPr>
        <w:spacing w:after="0" w:line="240" w:lineRule="auto"/>
        <w:rPr>
          <w:rFonts w:ascii="Calibri" w:eastAsia="Times New Roman" w:hAnsi="Calibri" w:cs="Calibri"/>
          <w:i/>
          <w:iCs/>
          <w:kern w:val="0"/>
          <w:lang w:eastAsia="en-GB"/>
          <w14:ligatures w14:val="none"/>
        </w:rPr>
      </w:pPr>
    </w:p>
    <w:p w14:paraId="0DCEC055" w14:textId="10A8E795" w:rsidR="008F29BD" w:rsidRDefault="008F29BD" w:rsidP="008F29BD">
      <w:pPr>
        <w:pStyle w:val="ListParagraph"/>
        <w:numPr>
          <w:ilvl w:val="0"/>
          <w:numId w:val="25"/>
        </w:numPr>
        <w:spacing w:after="0" w:line="240" w:lineRule="auto"/>
        <w:rPr>
          <w:rFonts w:ascii="Calibri" w:eastAsia="Times New Roman" w:hAnsi="Calibri" w:cs="Calibri"/>
          <w:i/>
          <w:iCs/>
          <w:kern w:val="0"/>
          <w:lang w:eastAsia="en-GB"/>
          <w14:ligatures w14:val="none"/>
        </w:rPr>
      </w:pPr>
      <w:r>
        <w:rPr>
          <w:rFonts w:ascii="Calibri" w:eastAsia="Times New Roman" w:hAnsi="Calibri" w:cs="Calibri"/>
          <w:i/>
          <w:iCs/>
          <w:kern w:val="0"/>
          <w:lang w:eastAsia="en-GB"/>
          <w14:ligatures w14:val="none"/>
        </w:rPr>
        <w:t>Significant interventions in protected areas</w:t>
      </w:r>
    </w:p>
    <w:p w14:paraId="0574423C" w14:textId="77777777" w:rsidR="00D509CA" w:rsidRDefault="00850DF3" w:rsidP="00671A33">
      <w:pPr>
        <w:pStyle w:val="ListParagraph"/>
        <w:numPr>
          <w:ilvl w:val="0"/>
          <w:numId w:val="25"/>
        </w:numPr>
        <w:spacing w:after="0" w:line="240" w:lineRule="auto"/>
        <w:rPr>
          <w:rFonts w:ascii="Calibri" w:eastAsia="Times New Roman" w:hAnsi="Calibri" w:cs="Calibri"/>
          <w:i/>
          <w:iCs/>
          <w:kern w:val="0"/>
          <w:lang w:eastAsia="en-GB"/>
          <w14:ligatures w14:val="none"/>
        </w:rPr>
      </w:pPr>
      <w:r w:rsidRPr="00D509CA">
        <w:rPr>
          <w:rFonts w:ascii="Calibri" w:eastAsia="Times New Roman" w:hAnsi="Calibri" w:cs="Calibri"/>
          <w:i/>
          <w:iCs/>
          <w:kern w:val="0"/>
          <w:lang w:eastAsia="en-GB"/>
          <w14:ligatures w14:val="none"/>
        </w:rPr>
        <w:t>Activities that require a full Environmental Impact Assessment as per Montenegrin law</w:t>
      </w:r>
    </w:p>
    <w:p w14:paraId="723823B1" w14:textId="5138AA0E" w:rsidR="00850DF3" w:rsidRDefault="00D509CA" w:rsidP="00671A33">
      <w:pPr>
        <w:pStyle w:val="ListParagraph"/>
        <w:numPr>
          <w:ilvl w:val="0"/>
          <w:numId w:val="25"/>
        </w:numPr>
        <w:spacing w:after="0" w:line="240" w:lineRule="auto"/>
        <w:rPr>
          <w:rFonts w:ascii="Calibri" w:eastAsia="Times New Roman" w:hAnsi="Calibri" w:cs="Calibri"/>
          <w:i/>
          <w:iCs/>
          <w:kern w:val="0"/>
          <w:lang w:eastAsia="en-GB"/>
          <w14:ligatures w14:val="none"/>
        </w:rPr>
      </w:pPr>
      <w:r w:rsidRPr="00D509CA">
        <w:rPr>
          <w:rFonts w:ascii="Calibri" w:eastAsia="Times New Roman" w:hAnsi="Calibri" w:cs="Calibri"/>
          <w:i/>
          <w:iCs/>
          <w:kern w:val="0"/>
          <w:lang w:eastAsia="en-GB"/>
          <w14:ligatures w14:val="none"/>
        </w:rPr>
        <w:t>Production or trade in any product or activity deemed illegal under host country laws or regulations or international conventions and agreements. ƒ Production or trade in weapons and munitions.</w:t>
      </w:r>
    </w:p>
    <w:p w14:paraId="140129CD" w14:textId="72F82A25" w:rsidR="00D509CA" w:rsidRDefault="004A56B6" w:rsidP="00671A33">
      <w:pPr>
        <w:pStyle w:val="ListParagraph"/>
        <w:numPr>
          <w:ilvl w:val="0"/>
          <w:numId w:val="25"/>
        </w:numPr>
        <w:spacing w:after="0" w:line="240" w:lineRule="auto"/>
        <w:rPr>
          <w:rFonts w:ascii="Calibri" w:eastAsia="Times New Roman" w:hAnsi="Calibri" w:cs="Calibri"/>
          <w:i/>
          <w:iCs/>
          <w:kern w:val="0"/>
          <w:lang w:eastAsia="en-GB"/>
          <w14:ligatures w14:val="none"/>
        </w:rPr>
      </w:pPr>
      <w:r w:rsidRPr="004A56B6">
        <w:rPr>
          <w:rFonts w:ascii="Calibri" w:eastAsia="Times New Roman" w:hAnsi="Calibri" w:cs="Calibri"/>
          <w:i/>
          <w:iCs/>
          <w:kern w:val="0"/>
          <w:lang w:eastAsia="en-GB"/>
          <w14:ligatures w14:val="none"/>
        </w:rPr>
        <w:t>Trade in wildlife or wildlife products regulated under CITES</w:t>
      </w:r>
    </w:p>
    <w:p w14:paraId="5EC3A131" w14:textId="5CF22368" w:rsidR="004A56B6" w:rsidRDefault="004A56B6" w:rsidP="00671A33">
      <w:pPr>
        <w:pStyle w:val="ListParagraph"/>
        <w:numPr>
          <w:ilvl w:val="0"/>
          <w:numId w:val="25"/>
        </w:numPr>
        <w:spacing w:after="0" w:line="240" w:lineRule="auto"/>
        <w:rPr>
          <w:rFonts w:ascii="Calibri" w:eastAsia="Times New Roman" w:hAnsi="Calibri" w:cs="Calibri"/>
          <w:i/>
          <w:iCs/>
          <w:kern w:val="0"/>
          <w:lang w:eastAsia="en-GB"/>
          <w14:ligatures w14:val="none"/>
        </w:rPr>
      </w:pPr>
      <w:r w:rsidRPr="004A56B6">
        <w:rPr>
          <w:rFonts w:ascii="Calibri" w:eastAsia="Times New Roman" w:hAnsi="Calibri" w:cs="Calibri"/>
          <w:i/>
          <w:iCs/>
          <w:kern w:val="0"/>
          <w:lang w:eastAsia="en-GB"/>
          <w14:ligatures w14:val="none"/>
        </w:rPr>
        <w:t>Production or trade in pesticides/herbicides subject to international phase outs or bans.</w:t>
      </w:r>
    </w:p>
    <w:p w14:paraId="2C3BF4AB" w14:textId="77777777" w:rsidR="004A56B6" w:rsidRPr="00671A33" w:rsidRDefault="004A56B6" w:rsidP="00671A33">
      <w:pPr>
        <w:pStyle w:val="ListParagraph"/>
        <w:spacing w:after="0" w:line="240" w:lineRule="auto"/>
        <w:ind w:left="1015"/>
        <w:rPr>
          <w:rFonts w:ascii="Calibri" w:eastAsia="Times New Roman" w:hAnsi="Calibri" w:cs="Calibri"/>
          <w:i/>
          <w:iCs/>
          <w:kern w:val="0"/>
          <w:lang w:eastAsia="en-GB"/>
          <w14:ligatures w14:val="none"/>
        </w:rPr>
      </w:pPr>
    </w:p>
    <w:p w14:paraId="32975020" w14:textId="77777777" w:rsidR="0059774B" w:rsidRPr="00D719AB" w:rsidRDefault="0059774B" w:rsidP="0059774B">
      <w:pPr>
        <w:tabs>
          <w:tab w:val="left" w:pos="7747"/>
        </w:tabs>
        <w:spacing w:after="0" w:line="240" w:lineRule="auto"/>
        <w:rPr>
          <w:rFonts w:ascii="Calibri" w:eastAsia="Times New Roman" w:hAnsi="Calibri" w:cs="Calibri"/>
          <w:kern w:val="0"/>
          <w:lang w:val="en-GB" w:eastAsia="en-GB"/>
          <w14:ligatures w14:val="none"/>
        </w:rPr>
      </w:pPr>
    </w:p>
    <w:p w14:paraId="71E9B8FC" w14:textId="77777777" w:rsidR="0059774B" w:rsidRPr="00D719AB" w:rsidRDefault="0059774B" w:rsidP="0059774B">
      <w:pPr>
        <w:numPr>
          <w:ilvl w:val="0"/>
          <w:numId w:val="23"/>
        </w:numPr>
        <w:spacing w:after="0" w:line="240" w:lineRule="auto"/>
        <w:contextualSpacing/>
        <w:jc w:val="both"/>
        <w:rPr>
          <w:rFonts w:ascii="Calibri" w:eastAsia="Times New Roman" w:hAnsi="Calibri" w:cs="Calibri"/>
          <w:b/>
          <w:kern w:val="0"/>
          <w:lang w:val="en-GB" w:eastAsia="en-GB"/>
          <w14:ligatures w14:val="none"/>
        </w:rPr>
      </w:pPr>
      <w:r w:rsidRPr="00D719AB">
        <w:rPr>
          <w:rFonts w:ascii="Calibri" w:eastAsia="Times New Roman" w:hAnsi="Calibri" w:cs="Calibri"/>
          <w:b/>
          <w:kern w:val="0"/>
          <w:lang w:val="en-GB" w:eastAsia="en-GB"/>
          <w14:ligatures w14:val="none"/>
        </w:rPr>
        <w:t>Recommendations for Instruments to be prepared</w:t>
      </w:r>
    </w:p>
    <w:tbl>
      <w:tblPr>
        <w:tblW w:w="10350" w:type="dxa"/>
        <w:tblInd w:w="-54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5940"/>
        <w:gridCol w:w="1530"/>
        <w:gridCol w:w="2880"/>
      </w:tblGrid>
      <w:tr w:rsidR="0059774B" w:rsidRPr="00D719AB" w14:paraId="60524A15" w14:textId="77777777" w:rsidTr="00671A33">
        <w:trPr>
          <w:trHeight w:val="647"/>
        </w:trPr>
        <w:tc>
          <w:tcPr>
            <w:tcW w:w="5940" w:type="dxa"/>
            <w:shd w:val="clear" w:color="auto" w:fill="D9D9D9"/>
            <w:vAlign w:val="center"/>
          </w:tcPr>
          <w:p w14:paraId="2E6A81D3" w14:textId="77777777" w:rsidR="0059774B" w:rsidRPr="00D719AB" w:rsidRDefault="0059774B" w:rsidP="00671A33">
            <w:pPr>
              <w:spacing w:after="0" w:line="240" w:lineRule="auto"/>
              <w:rPr>
                <w:rFonts w:ascii="Calibri" w:eastAsia="Times New Roman" w:hAnsi="Calibri" w:cs="Calibri"/>
                <w:b/>
                <w:kern w:val="0"/>
                <w:lang w:val="en-GB" w:eastAsia="en-GB"/>
                <w14:ligatures w14:val="none"/>
              </w:rPr>
            </w:pPr>
            <w:r w:rsidRPr="00D719AB">
              <w:rPr>
                <w:rFonts w:ascii="Calibri" w:eastAsia="Times New Roman" w:hAnsi="Calibri" w:cs="Calibri"/>
                <w:b/>
                <w:kern w:val="0"/>
                <w:lang w:val="en-GB" w:eastAsia="en-GB"/>
                <w14:ligatures w14:val="none"/>
              </w:rPr>
              <w:t>Recommendation:</w:t>
            </w:r>
            <w:r w:rsidRPr="00D719AB">
              <w:rPr>
                <w:rFonts w:ascii="Calibri" w:eastAsia="Times New Roman" w:hAnsi="Calibri" w:cs="Calibri"/>
                <w:kern w:val="0"/>
                <w:lang w:val="en-GB" w:eastAsia="en-GB"/>
                <w14:ligatures w14:val="none"/>
              </w:rPr>
              <w:t xml:space="preserve"> </w:t>
            </w:r>
          </w:p>
        </w:tc>
        <w:tc>
          <w:tcPr>
            <w:tcW w:w="1530" w:type="dxa"/>
            <w:shd w:val="clear" w:color="auto" w:fill="D9D9D9"/>
            <w:vAlign w:val="center"/>
          </w:tcPr>
          <w:p w14:paraId="4703533E" w14:textId="77777777" w:rsidR="0059774B" w:rsidRPr="00D719AB" w:rsidRDefault="0059774B" w:rsidP="00671A33">
            <w:pPr>
              <w:spacing w:after="0" w:line="240" w:lineRule="auto"/>
              <w:jc w:val="center"/>
              <w:rPr>
                <w:rFonts w:ascii="Calibri" w:eastAsia="Times New Roman" w:hAnsi="Calibri" w:cs="Calibri"/>
                <w:b/>
                <w:kern w:val="0"/>
                <w:lang w:val="en-GB" w:eastAsia="en-GB"/>
                <w14:ligatures w14:val="none"/>
              </w:rPr>
            </w:pPr>
            <w:r w:rsidRPr="00D719AB">
              <w:rPr>
                <w:rFonts w:ascii="Calibri" w:eastAsia="Times New Roman" w:hAnsi="Calibri" w:cs="Calibri"/>
                <w:b/>
                <w:kern w:val="0"/>
                <w:lang w:val="en-GB" w:eastAsia="en-GB"/>
                <w14:ligatures w14:val="none"/>
              </w:rPr>
              <w:t>Tick as appropriate</w:t>
            </w:r>
          </w:p>
        </w:tc>
        <w:tc>
          <w:tcPr>
            <w:tcW w:w="2880" w:type="dxa"/>
            <w:shd w:val="clear" w:color="auto" w:fill="D9D9D9"/>
          </w:tcPr>
          <w:p w14:paraId="659D5853" w14:textId="77777777" w:rsidR="0059774B" w:rsidRPr="00D719AB" w:rsidRDefault="0059774B" w:rsidP="00671A33">
            <w:pPr>
              <w:spacing w:after="0" w:line="240" w:lineRule="auto"/>
              <w:jc w:val="center"/>
              <w:rPr>
                <w:rFonts w:ascii="Calibri" w:eastAsia="Times New Roman" w:hAnsi="Calibri" w:cs="Calibri"/>
                <w:b/>
                <w:kern w:val="0"/>
                <w:lang w:val="en-GB" w:eastAsia="en-GB"/>
                <w14:ligatures w14:val="none"/>
              </w:rPr>
            </w:pPr>
            <w:r w:rsidRPr="00D719AB">
              <w:rPr>
                <w:rFonts w:ascii="Calibri" w:eastAsia="Times New Roman" w:hAnsi="Calibri" w:cs="Calibri"/>
                <w:b/>
                <w:kern w:val="0"/>
                <w:lang w:val="en-GB" w:eastAsia="en-GB"/>
                <w14:ligatures w14:val="none"/>
              </w:rPr>
              <w:t>Justification</w:t>
            </w:r>
          </w:p>
        </w:tc>
      </w:tr>
      <w:tr w:rsidR="0059774B" w:rsidRPr="00D719AB" w14:paraId="36A43CEB" w14:textId="77777777" w:rsidTr="00671A33">
        <w:tc>
          <w:tcPr>
            <w:tcW w:w="5940" w:type="dxa"/>
          </w:tcPr>
          <w:p w14:paraId="4FF0F0FA"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No further instrument required</w:t>
            </w:r>
          </w:p>
        </w:tc>
        <w:tc>
          <w:tcPr>
            <w:tcW w:w="1530" w:type="dxa"/>
          </w:tcPr>
          <w:p w14:paraId="69598F7E"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c>
          <w:tcPr>
            <w:tcW w:w="2880" w:type="dxa"/>
          </w:tcPr>
          <w:p w14:paraId="2BE2CB76"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r>
      <w:tr w:rsidR="0059774B" w:rsidRPr="00D719AB" w14:paraId="0730EABC" w14:textId="77777777" w:rsidTr="00671A33">
        <w:tc>
          <w:tcPr>
            <w:tcW w:w="10350" w:type="dxa"/>
            <w:gridSpan w:val="3"/>
          </w:tcPr>
          <w:p w14:paraId="55C1CF0C" w14:textId="77777777" w:rsidR="0059774B" w:rsidRPr="00D719AB" w:rsidRDefault="0059774B" w:rsidP="00671A33">
            <w:pPr>
              <w:spacing w:after="0" w:line="240" w:lineRule="auto"/>
              <w:rPr>
                <w:rFonts w:ascii="Calibri" w:eastAsia="Times New Roman" w:hAnsi="Calibri" w:cs="Calibri"/>
                <w:b/>
                <w:bCs/>
                <w:i/>
                <w:iCs/>
                <w:kern w:val="0"/>
                <w:lang w:val="en-GB" w:eastAsia="en-GB"/>
                <w14:ligatures w14:val="none"/>
              </w:rPr>
            </w:pPr>
            <w:r w:rsidRPr="00D719AB">
              <w:rPr>
                <w:rFonts w:ascii="Calibri" w:eastAsia="Times New Roman" w:hAnsi="Calibri" w:cs="Calibri"/>
                <w:b/>
                <w:bCs/>
                <w:i/>
                <w:iCs/>
                <w:kern w:val="0"/>
                <w:lang w:val="en-GB" w:eastAsia="en-GB"/>
                <w14:ligatures w14:val="none"/>
              </w:rPr>
              <w:t>Requires the preparation of:</w:t>
            </w:r>
          </w:p>
        </w:tc>
      </w:tr>
      <w:tr w:rsidR="0059774B" w:rsidRPr="00D719AB" w14:paraId="6811B518" w14:textId="77777777" w:rsidTr="00671A33">
        <w:tc>
          <w:tcPr>
            <w:tcW w:w="5940" w:type="dxa"/>
          </w:tcPr>
          <w:p w14:paraId="14800F38"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Environmental and Social Management Plan (ESMP)</w:t>
            </w:r>
          </w:p>
        </w:tc>
        <w:tc>
          <w:tcPr>
            <w:tcW w:w="1530" w:type="dxa"/>
          </w:tcPr>
          <w:p w14:paraId="0FD4A293"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 xml:space="preserve"> </w:t>
            </w:r>
          </w:p>
        </w:tc>
        <w:tc>
          <w:tcPr>
            <w:tcW w:w="2880" w:type="dxa"/>
          </w:tcPr>
          <w:p w14:paraId="6B6DA2F6"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r>
      <w:tr w:rsidR="0059774B" w:rsidRPr="00D719AB" w14:paraId="4EC3C81F" w14:textId="77777777" w:rsidTr="00671A33">
        <w:tc>
          <w:tcPr>
            <w:tcW w:w="5940" w:type="dxa"/>
          </w:tcPr>
          <w:p w14:paraId="0A5D5222"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Resettlement Action plan (RAP or ARAP)</w:t>
            </w:r>
          </w:p>
        </w:tc>
        <w:tc>
          <w:tcPr>
            <w:tcW w:w="1530" w:type="dxa"/>
          </w:tcPr>
          <w:p w14:paraId="392491DB"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c>
          <w:tcPr>
            <w:tcW w:w="2880" w:type="dxa"/>
          </w:tcPr>
          <w:p w14:paraId="4AFC5E8B"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r>
      <w:tr w:rsidR="0059774B" w:rsidRPr="00D719AB" w14:paraId="45FA21C3" w14:textId="77777777" w:rsidTr="00671A33">
        <w:tc>
          <w:tcPr>
            <w:tcW w:w="5940" w:type="dxa"/>
          </w:tcPr>
          <w:p w14:paraId="47E12DFE"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Cultural Heritage Management Plan</w:t>
            </w:r>
          </w:p>
        </w:tc>
        <w:tc>
          <w:tcPr>
            <w:tcW w:w="1530" w:type="dxa"/>
          </w:tcPr>
          <w:p w14:paraId="24AE5639"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c>
          <w:tcPr>
            <w:tcW w:w="2880" w:type="dxa"/>
          </w:tcPr>
          <w:p w14:paraId="4F2E803A"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r>
      <w:tr w:rsidR="0059774B" w:rsidRPr="00D719AB" w14:paraId="1B11C10D" w14:textId="77777777" w:rsidTr="00671A33">
        <w:tc>
          <w:tcPr>
            <w:tcW w:w="5940" w:type="dxa"/>
          </w:tcPr>
          <w:p w14:paraId="27EE16E0"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Biodiversity</w:t>
            </w:r>
          </w:p>
          <w:p w14:paraId="73F04B77"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Management Plan</w:t>
            </w:r>
          </w:p>
        </w:tc>
        <w:tc>
          <w:tcPr>
            <w:tcW w:w="1530" w:type="dxa"/>
          </w:tcPr>
          <w:p w14:paraId="648C07FE"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c>
          <w:tcPr>
            <w:tcW w:w="2880" w:type="dxa"/>
          </w:tcPr>
          <w:p w14:paraId="6B1B8D89"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r>
    </w:tbl>
    <w:p w14:paraId="1327C201" w14:textId="77777777" w:rsidR="0059774B" w:rsidRPr="00D719AB" w:rsidRDefault="0059774B" w:rsidP="0059774B">
      <w:pPr>
        <w:spacing w:after="0" w:line="240" w:lineRule="auto"/>
        <w:rPr>
          <w:rFonts w:ascii="Calibri" w:eastAsia="Times New Roman" w:hAnsi="Calibri" w:cs="Calibri"/>
          <w:kern w:val="0"/>
          <w:lang w:val="en-GB" w:eastAsia="en-GB"/>
          <w14:ligatures w14:val="none"/>
        </w:rPr>
      </w:pPr>
    </w:p>
    <w:p w14:paraId="774A4F44" w14:textId="77777777" w:rsidR="0059774B" w:rsidRPr="00D719AB" w:rsidRDefault="0059774B" w:rsidP="0059774B">
      <w:pPr>
        <w:numPr>
          <w:ilvl w:val="0"/>
          <w:numId w:val="23"/>
        </w:numPr>
        <w:spacing w:after="0" w:line="240" w:lineRule="auto"/>
        <w:contextualSpacing/>
        <w:jc w:val="both"/>
        <w:rPr>
          <w:rFonts w:ascii="Calibri" w:eastAsia="Times New Roman" w:hAnsi="Calibri" w:cs="Calibri"/>
          <w:b/>
          <w:kern w:val="0"/>
          <w:lang w:val="en-GB" w:eastAsia="en-GB"/>
          <w14:ligatures w14:val="none"/>
        </w:rPr>
      </w:pPr>
      <w:r w:rsidRPr="00D719AB">
        <w:rPr>
          <w:rFonts w:ascii="Calibri" w:eastAsia="Times New Roman" w:hAnsi="Calibri" w:cs="Calibri"/>
          <w:b/>
          <w:kern w:val="0"/>
          <w:lang w:val="en-GB" w:eastAsia="en-GB"/>
          <w14:ligatures w14:val="none"/>
        </w:rPr>
        <w:t>National Requirements</w:t>
      </w:r>
    </w:p>
    <w:tbl>
      <w:tblPr>
        <w:tblW w:w="5535" w:type="pct"/>
        <w:tblInd w:w="-54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Look w:val="04A0" w:firstRow="1" w:lastRow="0" w:firstColumn="1" w:lastColumn="0" w:noHBand="0" w:noVBand="1"/>
      </w:tblPr>
      <w:tblGrid>
        <w:gridCol w:w="553"/>
        <w:gridCol w:w="5125"/>
        <w:gridCol w:w="569"/>
        <w:gridCol w:w="495"/>
        <w:gridCol w:w="3608"/>
      </w:tblGrid>
      <w:tr w:rsidR="0059774B" w:rsidRPr="00D719AB" w14:paraId="4EE24664" w14:textId="77777777" w:rsidTr="00671A33">
        <w:trPr>
          <w:tblHeader/>
        </w:trPr>
        <w:tc>
          <w:tcPr>
            <w:tcW w:w="267" w:type="pct"/>
            <w:shd w:val="clear" w:color="auto" w:fill="E7E6E6"/>
            <w:vAlign w:val="center"/>
          </w:tcPr>
          <w:p w14:paraId="78CFD8AA" w14:textId="77777777" w:rsidR="0059774B" w:rsidRPr="00D719AB" w:rsidRDefault="0059774B" w:rsidP="00671A33">
            <w:pPr>
              <w:spacing w:after="0" w:line="240" w:lineRule="auto"/>
              <w:jc w:val="center"/>
              <w:rPr>
                <w:rFonts w:ascii="Calibri" w:eastAsia="Times New Roman" w:hAnsi="Calibri" w:cs="Calibri"/>
                <w:b/>
                <w:kern w:val="0"/>
                <w:lang w:val="en-GB" w:eastAsia="en-GB"/>
                <w14:ligatures w14:val="none"/>
              </w:rPr>
            </w:pPr>
            <w:r w:rsidRPr="00D719AB">
              <w:rPr>
                <w:rFonts w:ascii="Calibri" w:eastAsia="Times New Roman" w:hAnsi="Calibri" w:cs="Calibri"/>
                <w:b/>
                <w:kern w:val="0"/>
                <w:lang w:val="en-GB" w:eastAsia="en-GB"/>
                <w14:ligatures w14:val="none"/>
              </w:rPr>
              <w:t>No.</w:t>
            </w:r>
          </w:p>
        </w:tc>
        <w:tc>
          <w:tcPr>
            <w:tcW w:w="2476" w:type="pct"/>
            <w:shd w:val="clear" w:color="auto" w:fill="E7E6E6"/>
          </w:tcPr>
          <w:p w14:paraId="58B7E06D" w14:textId="77777777" w:rsidR="0059774B" w:rsidRPr="00D719AB" w:rsidRDefault="0059774B" w:rsidP="00671A33">
            <w:pPr>
              <w:spacing w:after="0" w:line="240" w:lineRule="auto"/>
              <w:rPr>
                <w:rFonts w:ascii="Calibri" w:eastAsia="Times New Roman" w:hAnsi="Calibri" w:cs="Calibri"/>
                <w:b/>
                <w:kern w:val="0"/>
                <w:lang w:val="en-GB" w:eastAsia="en-GB"/>
                <w14:ligatures w14:val="none"/>
              </w:rPr>
            </w:pPr>
            <w:r w:rsidRPr="00D719AB">
              <w:rPr>
                <w:rFonts w:ascii="Calibri" w:eastAsia="Times New Roman" w:hAnsi="Calibri" w:cs="Calibri"/>
                <w:b/>
                <w:kern w:val="0"/>
                <w:lang w:val="en-GB" w:eastAsia="en-GB"/>
                <w14:ligatures w14:val="none"/>
              </w:rPr>
              <w:t>If implemented, would the activity require permit or approval from the following national regulatory agencies?</w:t>
            </w:r>
          </w:p>
        </w:tc>
        <w:tc>
          <w:tcPr>
            <w:tcW w:w="275" w:type="pct"/>
            <w:shd w:val="clear" w:color="auto" w:fill="E7E6E6"/>
          </w:tcPr>
          <w:p w14:paraId="21299A61" w14:textId="77777777" w:rsidR="0059774B" w:rsidRPr="00D719AB" w:rsidRDefault="0059774B" w:rsidP="00671A33">
            <w:pPr>
              <w:spacing w:after="0" w:line="240" w:lineRule="auto"/>
              <w:rPr>
                <w:rFonts w:ascii="Calibri" w:eastAsia="Times New Roman" w:hAnsi="Calibri" w:cs="Calibri"/>
                <w:b/>
                <w:kern w:val="0"/>
                <w:lang w:val="en-GB" w:eastAsia="en-GB"/>
                <w14:ligatures w14:val="none"/>
              </w:rPr>
            </w:pPr>
            <w:r w:rsidRPr="00D719AB">
              <w:rPr>
                <w:rFonts w:ascii="Calibri" w:eastAsia="Times New Roman" w:hAnsi="Calibri" w:cs="Calibri"/>
                <w:b/>
                <w:kern w:val="0"/>
                <w:lang w:val="en-GB" w:eastAsia="en-GB"/>
                <w14:ligatures w14:val="none"/>
              </w:rPr>
              <w:t>Yes</w:t>
            </w:r>
          </w:p>
        </w:tc>
        <w:tc>
          <w:tcPr>
            <w:tcW w:w="239" w:type="pct"/>
            <w:shd w:val="clear" w:color="auto" w:fill="E7E6E6"/>
          </w:tcPr>
          <w:p w14:paraId="54143A7A" w14:textId="77777777" w:rsidR="0059774B" w:rsidRPr="00D719AB" w:rsidRDefault="0059774B" w:rsidP="00671A33">
            <w:pPr>
              <w:spacing w:after="0" w:line="240" w:lineRule="auto"/>
              <w:rPr>
                <w:rFonts w:ascii="Calibri" w:eastAsia="Times New Roman" w:hAnsi="Calibri" w:cs="Calibri"/>
                <w:b/>
                <w:kern w:val="0"/>
                <w:lang w:val="en-GB" w:eastAsia="en-GB"/>
                <w14:ligatures w14:val="none"/>
              </w:rPr>
            </w:pPr>
            <w:r w:rsidRPr="00D719AB">
              <w:rPr>
                <w:rFonts w:ascii="Calibri" w:eastAsia="Times New Roman" w:hAnsi="Calibri" w:cs="Calibri"/>
                <w:b/>
                <w:kern w:val="0"/>
                <w:lang w:val="en-GB" w:eastAsia="en-GB"/>
                <w14:ligatures w14:val="none"/>
              </w:rPr>
              <w:t>No</w:t>
            </w:r>
          </w:p>
        </w:tc>
        <w:tc>
          <w:tcPr>
            <w:tcW w:w="1743" w:type="pct"/>
            <w:shd w:val="clear" w:color="auto" w:fill="E7E6E6"/>
          </w:tcPr>
          <w:p w14:paraId="27143FDA" w14:textId="77777777" w:rsidR="0059774B" w:rsidRPr="00D719AB" w:rsidRDefault="0059774B" w:rsidP="00671A33">
            <w:pPr>
              <w:spacing w:after="0" w:line="240" w:lineRule="auto"/>
              <w:rPr>
                <w:rFonts w:ascii="Calibri" w:eastAsia="Times New Roman" w:hAnsi="Calibri" w:cs="Calibri"/>
                <w:b/>
                <w:kern w:val="0"/>
                <w:lang w:val="en-GB" w:eastAsia="en-GB"/>
                <w14:ligatures w14:val="none"/>
              </w:rPr>
            </w:pPr>
            <w:r w:rsidRPr="00D719AB">
              <w:rPr>
                <w:rFonts w:ascii="Calibri" w:eastAsia="Times New Roman" w:hAnsi="Calibri" w:cs="Calibri"/>
                <w:b/>
                <w:kern w:val="0"/>
                <w:lang w:val="en-GB" w:eastAsia="en-GB"/>
                <w14:ligatures w14:val="none"/>
              </w:rPr>
              <w:t>Justification</w:t>
            </w:r>
          </w:p>
        </w:tc>
      </w:tr>
      <w:tr w:rsidR="0059774B" w:rsidRPr="00D719AB" w14:paraId="2DBE7BC6" w14:textId="77777777" w:rsidTr="00671A33">
        <w:tc>
          <w:tcPr>
            <w:tcW w:w="267" w:type="pct"/>
            <w:vAlign w:val="center"/>
          </w:tcPr>
          <w:p w14:paraId="59B34D02" w14:textId="77777777" w:rsidR="0059774B" w:rsidRPr="00D719AB" w:rsidRDefault="0059774B" w:rsidP="00671A33">
            <w:pPr>
              <w:spacing w:after="0" w:line="240" w:lineRule="auto"/>
              <w:jc w:val="center"/>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1</w:t>
            </w:r>
          </w:p>
        </w:tc>
        <w:tc>
          <w:tcPr>
            <w:tcW w:w="2476" w:type="pct"/>
          </w:tcPr>
          <w:p w14:paraId="4E9E2808" w14:textId="77777777" w:rsidR="0059774B" w:rsidRPr="00671A33" w:rsidRDefault="0059774B" w:rsidP="00671A33">
            <w:pPr>
              <w:spacing w:after="0" w:line="240" w:lineRule="auto"/>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Ministry of Agriculture, Forestry and Water Management</w:t>
            </w:r>
          </w:p>
        </w:tc>
        <w:tc>
          <w:tcPr>
            <w:tcW w:w="275" w:type="pct"/>
          </w:tcPr>
          <w:p w14:paraId="2472A0BC"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c>
          <w:tcPr>
            <w:tcW w:w="239" w:type="pct"/>
          </w:tcPr>
          <w:p w14:paraId="5C8D205D"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c>
          <w:tcPr>
            <w:tcW w:w="1743" w:type="pct"/>
          </w:tcPr>
          <w:p w14:paraId="2D1F8859" w14:textId="77777777" w:rsidR="0059774B" w:rsidRPr="00671A33" w:rsidRDefault="0059774B" w:rsidP="00671A33">
            <w:pPr>
              <w:spacing w:after="0" w:line="240" w:lineRule="auto"/>
              <w:rPr>
                <w:rFonts w:ascii="Calibri" w:eastAsia="Times New Roman" w:hAnsi="Calibri" w:cs="Calibri"/>
                <w:kern w:val="0"/>
                <w:lang w:val="en-GB" w:eastAsia="en-GB"/>
                <w14:ligatures w14:val="none"/>
              </w:rPr>
            </w:pPr>
          </w:p>
        </w:tc>
      </w:tr>
      <w:tr w:rsidR="0059774B" w:rsidRPr="00D719AB" w14:paraId="6CCFCA68" w14:textId="77777777" w:rsidTr="00671A33">
        <w:tc>
          <w:tcPr>
            <w:tcW w:w="267" w:type="pct"/>
            <w:vAlign w:val="center"/>
          </w:tcPr>
          <w:p w14:paraId="7F9F32AB" w14:textId="77777777" w:rsidR="0059774B" w:rsidRPr="00D719AB" w:rsidRDefault="0059774B" w:rsidP="00671A33">
            <w:pPr>
              <w:spacing w:after="0" w:line="240" w:lineRule="auto"/>
              <w:jc w:val="center"/>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2</w:t>
            </w:r>
          </w:p>
        </w:tc>
        <w:tc>
          <w:tcPr>
            <w:tcW w:w="2476" w:type="pct"/>
          </w:tcPr>
          <w:p w14:paraId="1967BEDD" w14:textId="77777777" w:rsidR="0059774B" w:rsidRPr="00D719AB" w:rsidRDefault="0059774B" w:rsidP="00671A33">
            <w:pPr>
              <w:spacing w:line="240" w:lineRule="exact"/>
              <w:rPr>
                <w:rFonts w:ascii="Calibri" w:eastAsia="Arial Unicode MS" w:hAnsi="Calibri" w:cs="Calibri"/>
                <w:bCs/>
              </w:rPr>
            </w:pPr>
            <w:r w:rsidRPr="00D719AB">
              <w:rPr>
                <w:rFonts w:ascii="Calibri" w:eastAsia="Arial Unicode MS" w:hAnsi="Calibri" w:cs="Calibri"/>
                <w:bCs/>
              </w:rPr>
              <w:t>Directorate for Forestry, Hunting, and Wood Industry, Ministry of Agriculture, Forestry and Water Management</w:t>
            </w:r>
          </w:p>
        </w:tc>
        <w:tc>
          <w:tcPr>
            <w:tcW w:w="275" w:type="pct"/>
          </w:tcPr>
          <w:p w14:paraId="3C11D7C3"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c>
          <w:tcPr>
            <w:tcW w:w="239" w:type="pct"/>
          </w:tcPr>
          <w:p w14:paraId="138F2584"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c>
          <w:tcPr>
            <w:tcW w:w="1743" w:type="pct"/>
          </w:tcPr>
          <w:p w14:paraId="759EEBFA"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r>
      <w:tr w:rsidR="0059774B" w:rsidRPr="00D719AB" w14:paraId="277E9E77" w14:textId="77777777" w:rsidTr="00671A33">
        <w:tc>
          <w:tcPr>
            <w:tcW w:w="267" w:type="pct"/>
            <w:vAlign w:val="center"/>
          </w:tcPr>
          <w:p w14:paraId="7A94E9E5" w14:textId="77777777" w:rsidR="0059774B" w:rsidRPr="00D719AB" w:rsidRDefault="0059774B" w:rsidP="00671A33">
            <w:pPr>
              <w:spacing w:after="0" w:line="240" w:lineRule="auto"/>
              <w:jc w:val="center"/>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3</w:t>
            </w:r>
          </w:p>
        </w:tc>
        <w:tc>
          <w:tcPr>
            <w:tcW w:w="2476" w:type="pct"/>
          </w:tcPr>
          <w:p w14:paraId="3DDDE89B" w14:textId="77777777" w:rsidR="0059774B" w:rsidRPr="00D719AB" w:rsidRDefault="0059774B" w:rsidP="00671A33">
            <w:pPr>
              <w:spacing w:line="240" w:lineRule="exact"/>
              <w:rPr>
                <w:rFonts w:ascii="Calibri" w:eastAsia="Arial Unicode MS" w:hAnsi="Calibri" w:cs="Calibri"/>
                <w:bCs/>
              </w:rPr>
            </w:pPr>
            <w:r w:rsidRPr="00D719AB">
              <w:rPr>
                <w:rFonts w:ascii="Calibri" w:eastAsia="Arial Unicode MS" w:hAnsi="Calibri" w:cs="Calibri"/>
                <w:bCs/>
              </w:rPr>
              <w:t>Environment Protection Agency</w:t>
            </w:r>
          </w:p>
        </w:tc>
        <w:tc>
          <w:tcPr>
            <w:tcW w:w="275" w:type="pct"/>
          </w:tcPr>
          <w:p w14:paraId="05316A3D"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c>
          <w:tcPr>
            <w:tcW w:w="239" w:type="pct"/>
          </w:tcPr>
          <w:p w14:paraId="53C5572A"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c>
          <w:tcPr>
            <w:tcW w:w="1743" w:type="pct"/>
          </w:tcPr>
          <w:p w14:paraId="54ADB827"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r>
      <w:tr w:rsidR="0059774B" w:rsidRPr="00D719AB" w14:paraId="637B0C9B" w14:textId="77777777" w:rsidTr="00671A33">
        <w:tc>
          <w:tcPr>
            <w:tcW w:w="267" w:type="pct"/>
            <w:vAlign w:val="center"/>
          </w:tcPr>
          <w:p w14:paraId="3F91FD18" w14:textId="77777777" w:rsidR="0059774B" w:rsidRPr="00D719AB" w:rsidRDefault="0059774B" w:rsidP="00671A33">
            <w:pPr>
              <w:spacing w:after="0" w:line="240" w:lineRule="auto"/>
              <w:jc w:val="center"/>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4</w:t>
            </w:r>
          </w:p>
        </w:tc>
        <w:tc>
          <w:tcPr>
            <w:tcW w:w="2476" w:type="pct"/>
          </w:tcPr>
          <w:p w14:paraId="5EA74E98"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Municipalities</w:t>
            </w:r>
          </w:p>
        </w:tc>
        <w:tc>
          <w:tcPr>
            <w:tcW w:w="275" w:type="pct"/>
          </w:tcPr>
          <w:p w14:paraId="537F04FE"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c>
          <w:tcPr>
            <w:tcW w:w="239" w:type="pct"/>
          </w:tcPr>
          <w:p w14:paraId="4AEF7411"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c>
          <w:tcPr>
            <w:tcW w:w="1743" w:type="pct"/>
          </w:tcPr>
          <w:p w14:paraId="5F448A50"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r>
      <w:tr w:rsidR="0059774B" w:rsidRPr="00D719AB" w14:paraId="61D66BDC" w14:textId="77777777" w:rsidTr="00671A33">
        <w:tc>
          <w:tcPr>
            <w:tcW w:w="267" w:type="pct"/>
            <w:vAlign w:val="center"/>
          </w:tcPr>
          <w:p w14:paraId="029F8595" w14:textId="0657D0CE" w:rsidR="0059774B" w:rsidRPr="00D719AB" w:rsidRDefault="0059774B" w:rsidP="00671A33">
            <w:pPr>
              <w:spacing w:after="0" w:line="240" w:lineRule="auto"/>
              <w:jc w:val="center"/>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5</w:t>
            </w:r>
          </w:p>
        </w:tc>
        <w:tc>
          <w:tcPr>
            <w:tcW w:w="2476" w:type="pct"/>
          </w:tcPr>
          <w:p w14:paraId="3CD44E7D"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Other</w:t>
            </w:r>
          </w:p>
        </w:tc>
        <w:tc>
          <w:tcPr>
            <w:tcW w:w="275" w:type="pct"/>
          </w:tcPr>
          <w:p w14:paraId="37D3F571"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c>
          <w:tcPr>
            <w:tcW w:w="239" w:type="pct"/>
          </w:tcPr>
          <w:p w14:paraId="597BCD56"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c>
          <w:tcPr>
            <w:tcW w:w="1743" w:type="pct"/>
          </w:tcPr>
          <w:p w14:paraId="7D813B8C"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r>
    </w:tbl>
    <w:p w14:paraId="79F4B674" w14:textId="77777777" w:rsidR="0059774B" w:rsidRPr="00D719AB" w:rsidRDefault="0059774B" w:rsidP="0059774B">
      <w:pPr>
        <w:spacing w:after="0" w:line="240" w:lineRule="auto"/>
        <w:rPr>
          <w:rFonts w:ascii="Calibri" w:eastAsia="Times New Roman" w:hAnsi="Calibri" w:cs="Calibri"/>
          <w:b/>
          <w:kern w:val="0"/>
          <w:lang w:val="en-GB" w:eastAsia="zh-CN"/>
          <w14:ligatures w14:val="none"/>
        </w:rPr>
      </w:pPr>
    </w:p>
    <w:p w14:paraId="3C0870AF" w14:textId="77777777" w:rsidR="0059774B" w:rsidRPr="00D719AB" w:rsidRDefault="0059774B" w:rsidP="0059774B">
      <w:pPr>
        <w:numPr>
          <w:ilvl w:val="0"/>
          <w:numId w:val="23"/>
        </w:numPr>
        <w:spacing w:after="0" w:line="240" w:lineRule="auto"/>
        <w:contextualSpacing/>
        <w:jc w:val="both"/>
        <w:rPr>
          <w:rFonts w:ascii="Calibri" w:eastAsia="Times New Roman" w:hAnsi="Calibri" w:cs="Calibri"/>
          <w:b/>
          <w:kern w:val="0"/>
          <w:lang w:val="en-GB" w:eastAsia="en-GB"/>
          <w14:ligatures w14:val="none"/>
        </w:rPr>
      </w:pPr>
      <w:r w:rsidRPr="00D719AB">
        <w:rPr>
          <w:rFonts w:ascii="Calibri" w:eastAsia="Times New Roman" w:hAnsi="Calibri" w:cs="Calibri"/>
          <w:b/>
          <w:kern w:val="0"/>
          <w:lang w:val="en-GB" w:eastAsia="en-GB"/>
          <w14:ligatures w14:val="none"/>
        </w:rPr>
        <w:t xml:space="preserve">Clearance </w:t>
      </w:r>
    </w:p>
    <w:tbl>
      <w:tblPr>
        <w:tblW w:w="5535" w:type="pct"/>
        <w:tblInd w:w="-54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710"/>
        <w:gridCol w:w="8640"/>
      </w:tblGrid>
      <w:tr w:rsidR="0059774B" w:rsidRPr="00D719AB" w14:paraId="3A63D6B9" w14:textId="77777777" w:rsidTr="00671A33">
        <w:tc>
          <w:tcPr>
            <w:tcW w:w="826" w:type="pct"/>
            <w:vAlign w:val="center"/>
          </w:tcPr>
          <w:p w14:paraId="2AD7BCD2"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Reviewed by:</w:t>
            </w:r>
          </w:p>
        </w:tc>
        <w:tc>
          <w:tcPr>
            <w:tcW w:w="4174" w:type="pct"/>
            <w:vAlign w:val="center"/>
          </w:tcPr>
          <w:p w14:paraId="31739690"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r>
      <w:tr w:rsidR="0059774B" w:rsidRPr="00D719AB" w14:paraId="589B3001" w14:textId="77777777" w:rsidTr="00671A33">
        <w:tc>
          <w:tcPr>
            <w:tcW w:w="826" w:type="pct"/>
            <w:vAlign w:val="center"/>
          </w:tcPr>
          <w:p w14:paraId="23314AD4"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Name:</w:t>
            </w:r>
          </w:p>
        </w:tc>
        <w:tc>
          <w:tcPr>
            <w:tcW w:w="4174" w:type="pct"/>
            <w:vAlign w:val="center"/>
          </w:tcPr>
          <w:p w14:paraId="351075C4"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p w14:paraId="5382B65F"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r>
      <w:tr w:rsidR="0059774B" w:rsidRPr="00D719AB" w14:paraId="677E5BD3" w14:textId="77777777" w:rsidTr="00671A33">
        <w:tc>
          <w:tcPr>
            <w:tcW w:w="826" w:type="pct"/>
            <w:vAlign w:val="center"/>
          </w:tcPr>
          <w:p w14:paraId="548D79DE"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lastRenderedPageBreak/>
              <w:t>Signature:</w:t>
            </w:r>
          </w:p>
        </w:tc>
        <w:tc>
          <w:tcPr>
            <w:tcW w:w="4174" w:type="pct"/>
            <w:vAlign w:val="center"/>
          </w:tcPr>
          <w:p w14:paraId="52891BE1"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p w14:paraId="70FF6598"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p w14:paraId="10E976C7"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r>
      <w:tr w:rsidR="0059774B" w:rsidRPr="00D719AB" w14:paraId="0D31B84A" w14:textId="77777777" w:rsidTr="00671A33">
        <w:tc>
          <w:tcPr>
            <w:tcW w:w="826" w:type="pct"/>
            <w:vAlign w:val="center"/>
          </w:tcPr>
          <w:p w14:paraId="75959BF2"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Date:</w:t>
            </w:r>
          </w:p>
        </w:tc>
        <w:tc>
          <w:tcPr>
            <w:tcW w:w="4174" w:type="pct"/>
            <w:vAlign w:val="center"/>
          </w:tcPr>
          <w:p w14:paraId="078C7B25"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p w14:paraId="335CE108" w14:textId="77777777" w:rsidR="0059774B" w:rsidRPr="00D719AB" w:rsidRDefault="0059774B" w:rsidP="00671A33">
            <w:pPr>
              <w:spacing w:after="0" w:line="240" w:lineRule="auto"/>
              <w:rPr>
                <w:rFonts w:ascii="Calibri" w:eastAsia="Times New Roman" w:hAnsi="Calibri" w:cs="Calibri"/>
                <w:kern w:val="0"/>
                <w:lang w:val="en-GB" w:eastAsia="en-GB"/>
                <w14:ligatures w14:val="none"/>
              </w:rPr>
            </w:pPr>
          </w:p>
        </w:tc>
      </w:tr>
    </w:tbl>
    <w:p w14:paraId="4777B431" w14:textId="77777777" w:rsidR="0059774B" w:rsidRPr="00D719AB" w:rsidRDefault="0059774B" w:rsidP="0059774B">
      <w:pPr>
        <w:spacing w:after="0" w:line="240" w:lineRule="auto"/>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ab/>
      </w:r>
    </w:p>
    <w:p w14:paraId="56489650" w14:textId="77777777" w:rsidR="0059774B" w:rsidRPr="00D719AB" w:rsidRDefault="0059774B" w:rsidP="0059774B">
      <w:pPr>
        <w:rPr>
          <w:rFonts w:ascii="Calibri" w:hAnsi="Calibri" w:cs="Calibri"/>
        </w:rPr>
      </w:pPr>
    </w:p>
    <w:p w14:paraId="39BB6516" w14:textId="77777777" w:rsidR="0059774B" w:rsidRPr="00D719AB" w:rsidRDefault="0059774B" w:rsidP="0059774B">
      <w:pPr>
        <w:jc w:val="both"/>
        <w:rPr>
          <w:rFonts w:ascii="Calibri" w:hAnsi="Calibri" w:cs="Calibri"/>
          <w:b/>
          <w:bCs/>
        </w:rPr>
      </w:pPr>
    </w:p>
    <w:p w14:paraId="6521D7A7" w14:textId="77777777" w:rsidR="0059774B" w:rsidRPr="00671A33" w:rsidRDefault="0059774B" w:rsidP="0059774B">
      <w:pPr>
        <w:rPr>
          <w:rFonts w:ascii="Calibri" w:hAnsi="Calibri" w:cs="Calibri"/>
        </w:rPr>
      </w:pPr>
    </w:p>
    <w:p w14:paraId="22B5121C" w14:textId="77777777" w:rsidR="00571C3E" w:rsidRPr="00D719AB" w:rsidRDefault="00571C3E" w:rsidP="000C6379">
      <w:pPr>
        <w:jc w:val="both"/>
        <w:rPr>
          <w:rFonts w:ascii="Calibri" w:hAnsi="Calibri" w:cs="Calibri"/>
          <w:b/>
          <w:bCs/>
        </w:rPr>
        <w:sectPr w:rsidR="00571C3E" w:rsidRPr="00D719AB" w:rsidSect="00756126">
          <w:pgSz w:w="12240" w:h="15840"/>
          <w:pgMar w:top="1440" w:right="1440" w:bottom="1440" w:left="1440" w:header="720" w:footer="720" w:gutter="0"/>
          <w:cols w:space="720"/>
          <w:docGrid w:linePitch="360"/>
        </w:sectPr>
      </w:pPr>
    </w:p>
    <w:p w14:paraId="178471E6" w14:textId="77777777" w:rsidR="007A106B" w:rsidRPr="00D719AB" w:rsidRDefault="007A106B" w:rsidP="000C6379">
      <w:pPr>
        <w:jc w:val="both"/>
        <w:rPr>
          <w:rFonts w:ascii="Calibri" w:hAnsi="Calibri" w:cs="Calibri"/>
          <w:b/>
          <w:bCs/>
        </w:rPr>
      </w:pPr>
    </w:p>
    <w:p w14:paraId="76666DF5" w14:textId="77777777" w:rsidR="00607BC1" w:rsidRPr="00D719AB" w:rsidRDefault="00CA3274" w:rsidP="0087401E">
      <w:pPr>
        <w:pStyle w:val="Heading2"/>
        <w:rPr>
          <w:rFonts w:ascii="Calibri" w:hAnsi="Calibri" w:cs="Calibri"/>
          <w:b/>
          <w:bCs/>
          <w:sz w:val="22"/>
          <w:szCs w:val="22"/>
        </w:rPr>
      </w:pPr>
      <w:bookmarkStart w:id="132" w:name="_Toc215836492"/>
      <w:bookmarkStart w:id="133" w:name="_Toc112314504"/>
      <w:bookmarkStart w:id="134" w:name="_Toc114475870"/>
      <w:r w:rsidRPr="00D719AB">
        <w:rPr>
          <w:rFonts w:ascii="Calibri" w:hAnsi="Calibri" w:cs="Calibri"/>
          <w:b/>
          <w:bCs/>
          <w:sz w:val="22"/>
          <w:szCs w:val="22"/>
        </w:rPr>
        <w:t>A</w:t>
      </w:r>
      <w:r w:rsidR="00335E68" w:rsidRPr="00D719AB">
        <w:rPr>
          <w:rFonts w:ascii="Calibri" w:hAnsi="Calibri" w:cs="Calibri"/>
          <w:b/>
          <w:bCs/>
          <w:sz w:val="22"/>
          <w:szCs w:val="22"/>
        </w:rPr>
        <w:t>ppendix</w:t>
      </w:r>
      <w:r w:rsidRPr="00D719AB">
        <w:rPr>
          <w:rFonts w:ascii="Calibri" w:hAnsi="Calibri" w:cs="Calibri"/>
          <w:b/>
          <w:bCs/>
          <w:sz w:val="22"/>
          <w:szCs w:val="22"/>
        </w:rPr>
        <w:t xml:space="preserve"> </w:t>
      </w:r>
      <w:r w:rsidR="001913AA" w:rsidRPr="00D719AB">
        <w:rPr>
          <w:rFonts w:ascii="Calibri" w:hAnsi="Calibri" w:cs="Calibri"/>
          <w:b/>
          <w:bCs/>
          <w:sz w:val="22"/>
          <w:szCs w:val="22"/>
        </w:rPr>
        <w:t>5</w:t>
      </w:r>
      <w:r w:rsidRPr="00D719AB">
        <w:rPr>
          <w:rFonts w:ascii="Calibri" w:hAnsi="Calibri" w:cs="Calibri"/>
          <w:b/>
          <w:bCs/>
          <w:sz w:val="22"/>
          <w:szCs w:val="22"/>
        </w:rPr>
        <w:t xml:space="preserve">. </w:t>
      </w:r>
      <w:r w:rsidR="003E45E8" w:rsidRPr="00D719AB">
        <w:rPr>
          <w:rFonts w:ascii="Calibri" w:hAnsi="Calibri" w:cs="Calibri"/>
          <w:b/>
          <w:bCs/>
          <w:sz w:val="22"/>
          <w:szCs w:val="22"/>
        </w:rPr>
        <w:t>Environmental and Social Code of Practices (ESCOP)</w:t>
      </w:r>
      <w:bookmarkEnd w:id="132"/>
    </w:p>
    <w:p w14:paraId="52954005" w14:textId="77777777" w:rsidR="00406005" w:rsidRPr="00D719AB" w:rsidRDefault="00406005" w:rsidP="00A96F70">
      <w:pPr>
        <w:widowControl w:val="0"/>
        <w:numPr>
          <w:ilvl w:val="0"/>
          <w:numId w:val="31"/>
        </w:numPr>
        <w:tabs>
          <w:tab w:val="left" w:pos="1052"/>
        </w:tabs>
        <w:autoSpaceDE w:val="0"/>
        <w:autoSpaceDN w:val="0"/>
        <w:spacing w:before="124" w:after="0" w:line="240" w:lineRule="auto"/>
        <w:ind w:left="1052" w:hanging="189"/>
        <w:rPr>
          <w:rFonts w:ascii="Calibri" w:eastAsia="Calibri" w:hAnsi="Calibri" w:cs="Calibri"/>
          <w:b/>
          <w:kern w:val="0"/>
          <w14:ligatures w14:val="none"/>
        </w:rPr>
      </w:pPr>
      <w:r w:rsidRPr="00D719AB">
        <w:rPr>
          <w:rFonts w:ascii="Calibri" w:eastAsia="Calibri" w:hAnsi="Calibri" w:cs="Calibri"/>
          <w:b/>
          <w:spacing w:val="-2"/>
          <w:w w:val="105"/>
          <w:kern w:val="0"/>
          <w14:ligatures w14:val="none"/>
        </w:rPr>
        <w:t>Objectives</w:t>
      </w:r>
    </w:p>
    <w:p w14:paraId="42C5EEEF" w14:textId="77777777" w:rsidR="00406005" w:rsidRPr="00D719AB" w:rsidRDefault="00406005" w:rsidP="00406005">
      <w:pPr>
        <w:widowControl w:val="0"/>
        <w:autoSpaceDE w:val="0"/>
        <w:autoSpaceDN w:val="0"/>
        <w:spacing w:before="19" w:after="0" w:line="240" w:lineRule="auto"/>
        <w:rPr>
          <w:rFonts w:ascii="Calibri" w:eastAsia="Calibri" w:hAnsi="Calibri" w:cs="Calibri"/>
          <w:b/>
          <w:kern w:val="0"/>
          <w14:ligatures w14:val="none"/>
        </w:rPr>
      </w:pPr>
    </w:p>
    <w:p w14:paraId="3E6C2EFA" w14:textId="77777777" w:rsidR="00406005" w:rsidRPr="00D719AB" w:rsidRDefault="00406005" w:rsidP="00F02508">
      <w:pPr>
        <w:widowControl w:val="0"/>
        <w:autoSpaceDE w:val="0"/>
        <w:autoSpaceDN w:val="0"/>
        <w:spacing w:after="0" w:line="252" w:lineRule="auto"/>
        <w:ind w:right="505"/>
        <w:jc w:val="both"/>
        <w:rPr>
          <w:rFonts w:ascii="Calibri" w:eastAsia="Calibri" w:hAnsi="Calibri" w:cs="Calibri"/>
          <w:kern w:val="0"/>
          <w14:ligatures w14:val="none"/>
        </w:rPr>
      </w:pPr>
      <w:r w:rsidRPr="00D719AB">
        <w:rPr>
          <w:rFonts w:ascii="Calibri" w:eastAsia="Calibri" w:hAnsi="Calibri" w:cs="Calibri"/>
          <w:w w:val="105"/>
          <w:kern w:val="0"/>
          <w14:ligatures w14:val="none"/>
        </w:rPr>
        <w:t xml:space="preserve">This Environmental and Social Codes of Practice (ESCOP) is prepared to manage small environmental impacts during construction. The ESCOPs will apply to manage small-scale infrastructure investments which develop and support the </w:t>
      </w:r>
      <w:r w:rsidR="009D7F7B" w:rsidRPr="00D719AB">
        <w:rPr>
          <w:rFonts w:ascii="Calibri" w:eastAsia="Calibri" w:hAnsi="Calibri" w:cs="Calibri"/>
          <w:w w:val="105"/>
          <w:kern w:val="0"/>
          <w14:ligatures w14:val="none"/>
        </w:rPr>
        <w:t>project</w:t>
      </w:r>
      <w:r w:rsidRPr="00D719AB">
        <w:rPr>
          <w:rFonts w:ascii="Calibri" w:eastAsia="Calibri" w:hAnsi="Calibri" w:cs="Calibri"/>
          <w:w w:val="105"/>
          <w:kern w:val="0"/>
          <w14:ligatures w14:val="none"/>
        </w:rPr>
        <w:t>.</w:t>
      </w:r>
      <w:r w:rsidRPr="00D719AB">
        <w:rPr>
          <w:rFonts w:ascii="Calibri" w:eastAsia="Calibri" w:hAnsi="Calibri" w:cs="Calibri"/>
          <w:spacing w:val="-6"/>
          <w:w w:val="105"/>
          <w:kern w:val="0"/>
          <w14:ligatures w14:val="none"/>
        </w:rPr>
        <w:t xml:space="preserve"> </w:t>
      </w:r>
      <w:r w:rsidRPr="00D719AB">
        <w:rPr>
          <w:rFonts w:ascii="Calibri" w:eastAsia="Calibri" w:hAnsi="Calibri" w:cs="Calibri"/>
          <w:w w:val="105"/>
          <w:kern w:val="0"/>
          <w14:ligatures w14:val="none"/>
        </w:rPr>
        <w:t>ESCOP</w:t>
      </w:r>
      <w:r w:rsidRPr="00D719AB">
        <w:rPr>
          <w:rFonts w:ascii="Calibri" w:eastAsia="Calibri" w:hAnsi="Calibri" w:cs="Calibri"/>
          <w:spacing w:val="-6"/>
          <w:w w:val="105"/>
          <w:kern w:val="0"/>
          <w14:ligatures w14:val="none"/>
        </w:rPr>
        <w:t xml:space="preserve"> </w:t>
      </w:r>
      <w:r w:rsidRPr="00D719AB">
        <w:rPr>
          <w:rFonts w:ascii="Calibri" w:eastAsia="Calibri" w:hAnsi="Calibri" w:cs="Calibri"/>
          <w:w w:val="105"/>
          <w:kern w:val="0"/>
          <w14:ligatures w14:val="none"/>
        </w:rPr>
        <w:t>will</w:t>
      </w:r>
      <w:r w:rsidRPr="00D719AB">
        <w:rPr>
          <w:rFonts w:ascii="Calibri" w:eastAsia="Calibri" w:hAnsi="Calibri" w:cs="Calibri"/>
          <w:spacing w:val="-6"/>
          <w:w w:val="105"/>
          <w:kern w:val="0"/>
          <w14:ligatures w14:val="none"/>
        </w:rPr>
        <w:t xml:space="preserve"> </w:t>
      </w:r>
      <w:r w:rsidRPr="00D719AB">
        <w:rPr>
          <w:rFonts w:ascii="Calibri" w:eastAsia="Calibri" w:hAnsi="Calibri" w:cs="Calibri"/>
          <w:w w:val="105"/>
          <w:kern w:val="0"/>
          <w14:ligatures w14:val="none"/>
        </w:rPr>
        <w:t>be</w:t>
      </w:r>
      <w:r w:rsidRPr="00D719AB">
        <w:rPr>
          <w:rFonts w:ascii="Calibri" w:eastAsia="Calibri" w:hAnsi="Calibri" w:cs="Calibri"/>
          <w:spacing w:val="-4"/>
          <w:w w:val="105"/>
          <w:kern w:val="0"/>
          <w14:ligatures w14:val="none"/>
        </w:rPr>
        <w:t xml:space="preserve"> </w:t>
      </w:r>
      <w:r w:rsidRPr="00D719AB">
        <w:rPr>
          <w:rFonts w:ascii="Calibri" w:eastAsia="Calibri" w:hAnsi="Calibri" w:cs="Calibri"/>
          <w:w w:val="105"/>
          <w:kern w:val="0"/>
          <w14:ligatures w14:val="none"/>
        </w:rPr>
        <w:t>a</w:t>
      </w:r>
      <w:r w:rsidRPr="00D719AB">
        <w:rPr>
          <w:rFonts w:ascii="Calibri" w:eastAsia="Calibri" w:hAnsi="Calibri" w:cs="Calibri"/>
          <w:spacing w:val="-4"/>
          <w:w w:val="105"/>
          <w:kern w:val="0"/>
          <w14:ligatures w14:val="none"/>
        </w:rPr>
        <w:t xml:space="preserve"> </w:t>
      </w:r>
      <w:r w:rsidRPr="00D719AB">
        <w:rPr>
          <w:rFonts w:ascii="Calibri" w:eastAsia="Calibri" w:hAnsi="Calibri" w:cs="Calibri"/>
          <w:w w:val="105"/>
          <w:kern w:val="0"/>
          <w14:ligatures w14:val="none"/>
        </w:rPr>
        <w:t>mandatory</w:t>
      </w:r>
      <w:r w:rsidRPr="00D719AB">
        <w:rPr>
          <w:rFonts w:ascii="Calibri" w:eastAsia="Calibri" w:hAnsi="Calibri" w:cs="Calibri"/>
          <w:spacing w:val="-4"/>
          <w:w w:val="105"/>
          <w:kern w:val="0"/>
          <w14:ligatures w14:val="none"/>
        </w:rPr>
        <w:t xml:space="preserve"> </w:t>
      </w:r>
      <w:r w:rsidRPr="00D719AB">
        <w:rPr>
          <w:rFonts w:ascii="Calibri" w:eastAsia="Calibri" w:hAnsi="Calibri" w:cs="Calibri"/>
          <w:w w:val="105"/>
          <w:kern w:val="0"/>
          <w14:ligatures w14:val="none"/>
        </w:rPr>
        <w:t>part</w:t>
      </w:r>
      <w:r w:rsidRPr="00D719AB">
        <w:rPr>
          <w:rFonts w:ascii="Calibri" w:eastAsia="Calibri" w:hAnsi="Calibri" w:cs="Calibri"/>
          <w:spacing w:val="-6"/>
          <w:w w:val="105"/>
          <w:kern w:val="0"/>
          <w14:ligatures w14:val="none"/>
        </w:rPr>
        <w:t xml:space="preserve"> </w:t>
      </w:r>
      <w:r w:rsidRPr="00D719AB">
        <w:rPr>
          <w:rFonts w:ascii="Calibri" w:eastAsia="Calibri" w:hAnsi="Calibri" w:cs="Calibri"/>
          <w:w w:val="105"/>
          <w:kern w:val="0"/>
          <w14:ligatures w14:val="none"/>
        </w:rPr>
        <w:t>of</w:t>
      </w:r>
      <w:r w:rsidRPr="00D719AB">
        <w:rPr>
          <w:rFonts w:ascii="Calibri" w:eastAsia="Calibri" w:hAnsi="Calibri" w:cs="Calibri"/>
          <w:spacing w:val="-6"/>
          <w:w w:val="105"/>
          <w:kern w:val="0"/>
          <w14:ligatures w14:val="none"/>
        </w:rPr>
        <w:t xml:space="preserve"> </w:t>
      </w:r>
      <w:r w:rsidRPr="00D719AB">
        <w:rPr>
          <w:rFonts w:ascii="Calibri" w:eastAsia="Calibri" w:hAnsi="Calibri" w:cs="Calibri"/>
          <w:w w:val="105"/>
          <w:kern w:val="0"/>
          <w14:ligatures w14:val="none"/>
        </w:rPr>
        <w:t>the construction</w:t>
      </w:r>
      <w:r w:rsidRPr="00D719AB">
        <w:rPr>
          <w:rFonts w:ascii="Calibri" w:eastAsia="Calibri" w:hAnsi="Calibri" w:cs="Calibri"/>
          <w:spacing w:val="-3"/>
          <w:w w:val="105"/>
          <w:kern w:val="0"/>
          <w14:ligatures w14:val="none"/>
        </w:rPr>
        <w:t xml:space="preserve"> </w:t>
      </w:r>
      <w:r w:rsidRPr="00D719AB">
        <w:rPr>
          <w:rFonts w:ascii="Calibri" w:eastAsia="Calibri" w:hAnsi="Calibri" w:cs="Calibri"/>
          <w:w w:val="105"/>
          <w:kern w:val="0"/>
          <w14:ligatures w14:val="none"/>
        </w:rPr>
        <w:t>contract</w:t>
      </w:r>
      <w:r w:rsidRPr="00D719AB">
        <w:rPr>
          <w:rFonts w:ascii="Calibri" w:eastAsia="Calibri" w:hAnsi="Calibri" w:cs="Calibri"/>
          <w:spacing w:val="-3"/>
          <w:w w:val="105"/>
          <w:kern w:val="0"/>
          <w14:ligatures w14:val="none"/>
        </w:rPr>
        <w:t xml:space="preserve"> </w:t>
      </w:r>
      <w:r w:rsidRPr="00D719AB">
        <w:rPr>
          <w:rFonts w:ascii="Calibri" w:eastAsia="Calibri" w:hAnsi="Calibri" w:cs="Calibri"/>
          <w:w w:val="105"/>
          <w:kern w:val="0"/>
          <w14:ligatures w14:val="none"/>
        </w:rPr>
        <w:t xml:space="preserve">or bidding documents so that the contractor complies with environmental covenants. The </w:t>
      </w:r>
      <w:r w:rsidR="00310C73" w:rsidRPr="00D719AB">
        <w:rPr>
          <w:rFonts w:ascii="Calibri" w:eastAsia="Calibri" w:hAnsi="Calibri" w:cs="Calibri"/>
          <w:w w:val="105"/>
          <w:kern w:val="0"/>
          <w14:ligatures w14:val="none"/>
        </w:rPr>
        <w:t>PIU</w:t>
      </w:r>
      <w:r w:rsidRPr="00D719AB">
        <w:rPr>
          <w:rFonts w:ascii="Calibri" w:eastAsia="Calibri" w:hAnsi="Calibri" w:cs="Calibri"/>
          <w:w w:val="105"/>
          <w:kern w:val="0"/>
          <w14:ligatures w14:val="none"/>
        </w:rPr>
        <w:t xml:space="preserve"> and construction supervisors will be responsible for monitoring compliance with ESCOP and preparing the required </w:t>
      </w:r>
      <w:r w:rsidRPr="00D719AB">
        <w:rPr>
          <w:rFonts w:ascii="Calibri" w:eastAsia="Calibri" w:hAnsi="Calibri" w:cs="Calibri"/>
          <w:spacing w:val="-2"/>
          <w:w w:val="105"/>
          <w:kern w:val="0"/>
          <w14:ligatures w14:val="none"/>
        </w:rPr>
        <w:t>reports.</w:t>
      </w:r>
    </w:p>
    <w:p w14:paraId="5752F2BA" w14:textId="77777777" w:rsidR="00406005" w:rsidRPr="00D719AB" w:rsidRDefault="00406005" w:rsidP="00111564">
      <w:pPr>
        <w:widowControl w:val="0"/>
        <w:autoSpaceDE w:val="0"/>
        <w:autoSpaceDN w:val="0"/>
        <w:spacing w:before="6" w:after="0" w:line="240" w:lineRule="auto"/>
        <w:jc w:val="both"/>
        <w:rPr>
          <w:rFonts w:ascii="Calibri" w:eastAsia="Calibri" w:hAnsi="Calibri" w:cs="Calibri"/>
          <w:kern w:val="0"/>
          <w14:ligatures w14:val="none"/>
        </w:rPr>
      </w:pPr>
    </w:p>
    <w:p w14:paraId="2436B578" w14:textId="77777777" w:rsidR="00406005" w:rsidRPr="00D719AB" w:rsidRDefault="00406005" w:rsidP="00A96F70">
      <w:pPr>
        <w:widowControl w:val="0"/>
        <w:numPr>
          <w:ilvl w:val="0"/>
          <w:numId w:val="31"/>
        </w:numPr>
        <w:tabs>
          <w:tab w:val="left" w:pos="1052"/>
        </w:tabs>
        <w:autoSpaceDE w:val="0"/>
        <w:autoSpaceDN w:val="0"/>
        <w:spacing w:after="0" w:line="240" w:lineRule="auto"/>
        <w:ind w:left="1052" w:hanging="189"/>
        <w:jc w:val="both"/>
        <w:outlineLvl w:val="4"/>
        <w:rPr>
          <w:rFonts w:ascii="Calibri" w:eastAsia="Calibri" w:hAnsi="Calibri" w:cs="Calibri"/>
          <w:b/>
          <w:bCs/>
          <w:kern w:val="0"/>
          <w14:ligatures w14:val="none"/>
        </w:rPr>
      </w:pPr>
      <w:r w:rsidRPr="00D719AB">
        <w:rPr>
          <w:rFonts w:ascii="Calibri" w:eastAsia="Calibri" w:hAnsi="Calibri" w:cs="Calibri"/>
          <w:b/>
          <w:bCs/>
          <w:spacing w:val="-2"/>
          <w:w w:val="105"/>
          <w:kern w:val="0"/>
          <w14:ligatures w14:val="none"/>
        </w:rPr>
        <w:t>Responsibilities</w:t>
      </w:r>
    </w:p>
    <w:p w14:paraId="61DC85A6" w14:textId="77777777" w:rsidR="00406005" w:rsidRPr="00D719AB" w:rsidRDefault="00406005" w:rsidP="00111564">
      <w:pPr>
        <w:widowControl w:val="0"/>
        <w:autoSpaceDE w:val="0"/>
        <w:autoSpaceDN w:val="0"/>
        <w:spacing w:before="21" w:after="0" w:line="240" w:lineRule="auto"/>
        <w:jc w:val="both"/>
        <w:rPr>
          <w:rFonts w:ascii="Calibri" w:eastAsia="Calibri" w:hAnsi="Calibri" w:cs="Calibri"/>
          <w:b/>
          <w:kern w:val="0"/>
          <w14:ligatures w14:val="none"/>
        </w:rPr>
      </w:pPr>
    </w:p>
    <w:p w14:paraId="64000EF7" w14:textId="77777777" w:rsidR="00406005" w:rsidRPr="00D719AB" w:rsidRDefault="00406005" w:rsidP="00111564">
      <w:pPr>
        <w:widowControl w:val="0"/>
        <w:autoSpaceDE w:val="0"/>
        <w:autoSpaceDN w:val="0"/>
        <w:spacing w:after="0" w:line="252" w:lineRule="auto"/>
        <w:ind w:left="863" w:right="512"/>
        <w:jc w:val="both"/>
        <w:rPr>
          <w:rFonts w:ascii="Calibri" w:eastAsia="Calibri" w:hAnsi="Calibri" w:cs="Calibri"/>
          <w:kern w:val="0"/>
          <w14:ligatures w14:val="none"/>
        </w:rPr>
      </w:pPr>
      <w:r w:rsidRPr="00D719AB">
        <w:rPr>
          <w:rFonts w:ascii="Calibri" w:eastAsia="Calibri" w:hAnsi="Calibri" w:cs="Calibri"/>
          <w:w w:val="105"/>
          <w:kern w:val="0"/>
          <w14:ligatures w14:val="none"/>
        </w:rPr>
        <w:t>The</w:t>
      </w:r>
      <w:r w:rsidRPr="00D719AB">
        <w:rPr>
          <w:rFonts w:ascii="Calibri" w:eastAsia="Calibri" w:hAnsi="Calibri" w:cs="Calibri"/>
          <w:spacing w:val="-4"/>
          <w:w w:val="105"/>
          <w:kern w:val="0"/>
          <w14:ligatures w14:val="none"/>
        </w:rPr>
        <w:t xml:space="preserve"> </w:t>
      </w:r>
      <w:r w:rsidR="00310C73" w:rsidRPr="00D719AB">
        <w:rPr>
          <w:rFonts w:ascii="Calibri" w:eastAsia="Calibri" w:hAnsi="Calibri" w:cs="Calibri"/>
          <w:w w:val="105"/>
          <w:kern w:val="0"/>
          <w14:ligatures w14:val="none"/>
        </w:rPr>
        <w:t>PIU</w:t>
      </w:r>
      <w:r w:rsidRPr="00D719AB">
        <w:rPr>
          <w:rFonts w:ascii="Calibri" w:eastAsia="Calibri" w:hAnsi="Calibri" w:cs="Calibri"/>
          <w:spacing w:val="-2"/>
          <w:w w:val="105"/>
          <w:kern w:val="0"/>
          <w14:ligatures w14:val="none"/>
        </w:rPr>
        <w:t xml:space="preserve"> </w:t>
      </w:r>
      <w:r w:rsidRPr="00D719AB">
        <w:rPr>
          <w:rFonts w:ascii="Calibri" w:eastAsia="Calibri" w:hAnsi="Calibri" w:cs="Calibri"/>
          <w:w w:val="105"/>
          <w:kern w:val="0"/>
          <w14:ligatures w14:val="none"/>
        </w:rPr>
        <w:t>and</w:t>
      </w:r>
      <w:r w:rsidRPr="00D719AB">
        <w:rPr>
          <w:rFonts w:ascii="Calibri" w:eastAsia="Calibri" w:hAnsi="Calibri" w:cs="Calibri"/>
          <w:spacing w:val="-1"/>
          <w:w w:val="105"/>
          <w:kern w:val="0"/>
          <w14:ligatures w14:val="none"/>
        </w:rPr>
        <w:t xml:space="preserve"> </w:t>
      </w:r>
      <w:r w:rsidRPr="00D719AB">
        <w:rPr>
          <w:rFonts w:ascii="Calibri" w:eastAsia="Calibri" w:hAnsi="Calibri" w:cs="Calibri"/>
          <w:w w:val="105"/>
          <w:kern w:val="0"/>
          <w14:ligatures w14:val="none"/>
        </w:rPr>
        <w:t>Contractors</w:t>
      </w:r>
      <w:r w:rsidRPr="00D719AB">
        <w:rPr>
          <w:rFonts w:ascii="Calibri" w:eastAsia="Calibri" w:hAnsi="Calibri" w:cs="Calibri"/>
          <w:spacing w:val="-3"/>
          <w:w w:val="105"/>
          <w:kern w:val="0"/>
          <w14:ligatures w14:val="none"/>
        </w:rPr>
        <w:t xml:space="preserve"> </w:t>
      </w:r>
      <w:r w:rsidRPr="00D719AB">
        <w:rPr>
          <w:rFonts w:ascii="Calibri" w:eastAsia="Calibri" w:hAnsi="Calibri" w:cs="Calibri"/>
          <w:w w:val="105"/>
          <w:kern w:val="0"/>
          <w14:ligatures w14:val="none"/>
        </w:rPr>
        <w:t>are</w:t>
      </w:r>
      <w:r w:rsidRPr="00D719AB">
        <w:rPr>
          <w:rFonts w:ascii="Calibri" w:eastAsia="Calibri" w:hAnsi="Calibri" w:cs="Calibri"/>
          <w:spacing w:val="-1"/>
          <w:w w:val="105"/>
          <w:kern w:val="0"/>
          <w14:ligatures w14:val="none"/>
        </w:rPr>
        <w:t xml:space="preserve"> </w:t>
      </w:r>
      <w:r w:rsidRPr="00D719AB">
        <w:rPr>
          <w:rFonts w:ascii="Calibri" w:eastAsia="Calibri" w:hAnsi="Calibri" w:cs="Calibri"/>
          <w:w w:val="105"/>
          <w:kern w:val="0"/>
          <w14:ligatures w14:val="none"/>
        </w:rPr>
        <w:t>the</w:t>
      </w:r>
      <w:r w:rsidRPr="00D719AB">
        <w:rPr>
          <w:rFonts w:ascii="Calibri" w:eastAsia="Calibri" w:hAnsi="Calibri" w:cs="Calibri"/>
          <w:spacing w:val="-4"/>
          <w:w w:val="105"/>
          <w:kern w:val="0"/>
          <w14:ligatures w14:val="none"/>
        </w:rPr>
        <w:t xml:space="preserve"> </w:t>
      </w:r>
      <w:r w:rsidRPr="00D719AB">
        <w:rPr>
          <w:rFonts w:ascii="Calibri" w:eastAsia="Calibri" w:hAnsi="Calibri" w:cs="Calibri"/>
          <w:w w:val="105"/>
          <w:kern w:val="0"/>
          <w14:ligatures w14:val="none"/>
        </w:rPr>
        <w:t>key</w:t>
      </w:r>
      <w:r w:rsidRPr="00D719AB">
        <w:rPr>
          <w:rFonts w:ascii="Calibri" w:eastAsia="Calibri" w:hAnsi="Calibri" w:cs="Calibri"/>
          <w:spacing w:val="-2"/>
          <w:w w:val="105"/>
          <w:kern w:val="0"/>
          <w14:ligatures w14:val="none"/>
        </w:rPr>
        <w:t xml:space="preserve"> </w:t>
      </w:r>
      <w:r w:rsidRPr="00D719AB">
        <w:rPr>
          <w:rFonts w:ascii="Calibri" w:eastAsia="Calibri" w:hAnsi="Calibri" w:cs="Calibri"/>
          <w:w w:val="105"/>
          <w:kern w:val="0"/>
          <w14:ligatures w14:val="none"/>
        </w:rPr>
        <w:t>entities</w:t>
      </w:r>
      <w:r w:rsidRPr="00D719AB">
        <w:rPr>
          <w:rFonts w:ascii="Calibri" w:eastAsia="Calibri" w:hAnsi="Calibri" w:cs="Calibri"/>
          <w:spacing w:val="-1"/>
          <w:w w:val="105"/>
          <w:kern w:val="0"/>
          <w14:ligatures w14:val="none"/>
        </w:rPr>
        <w:t xml:space="preserve"> </w:t>
      </w:r>
      <w:r w:rsidRPr="00D719AB">
        <w:rPr>
          <w:rFonts w:ascii="Calibri" w:eastAsia="Calibri" w:hAnsi="Calibri" w:cs="Calibri"/>
          <w:w w:val="105"/>
          <w:kern w:val="0"/>
          <w14:ligatures w14:val="none"/>
        </w:rPr>
        <w:t>responsible</w:t>
      </w:r>
      <w:r w:rsidRPr="00D719AB">
        <w:rPr>
          <w:rFonts w:ascii="Calibri" w:eastAsia="Calibri" w:hAnsi="Calibri" w:cs="Calibri"/>
          <w:spacing w:val="-4"/>
          <w:w w:val="105"/>
          <w:kern w:val="0"/>
          <w14:ligatures w14:val="none"/>
        </w:rPr>
        <w:t xml:space="preserve"> </w:t>
      </w:r>
      <w:r w:rsidRPr="00D719AB">
        <w:rPr>
          <w:rFonts w:ascii="Calibri" w:eastAsia="Calibri" w:hAnsi="Calibri" w:cs="Calibri"/>
          <w:w w:val="105"/>
          <w:kern w:val="0"/>
          <w14:ligatures w14:val="none"/>
        </w:rPr>
        <w:t>for</w:t>
      </w:r>
      <w:r w:rsidRPr="00D719AB">
        <w:rPr>
          <w:rFonts w:ascii="Calibri" w:eastAsia="Calibri" w:hAnsi="Calibri" w:cs="Calibri"/>
          <w:spacing w:val="-3"/>
          <w:w w:val="105"/>
          <w:kern w:val="0"/>
          <w14:ligatures w14:val="none"/>
        </w:rPr>
        <w:t xml:space="preserve"> </w:t>
      </w:r>
      <w:r w:rsidRPr="00D719AB">
        <w:rPr>
          <w:rFonts w:ascii="Calibri" w:eastAsia="Calibri" w:hAnsi="Calibri" w:cs="Calibri"/>
          <w:w w:val="105"/>
          <w:kern w:val="0"/>
          <w14:ligatures w14:val="none"/>
        </w:rPr>
        <w:t>implementation</w:t>
      </w:r>
      <w:r w:rsidRPr="00D719AB">
        <w:rPr>
          <w:rFonts w:ascii="Calibri" w:eastAsia="Calibri" w:hAnsi="Calibri" w:cs="Calibri"/>
          <w:spacing w:val="-2"/>
          <w:w w:val="105"/>
          <w:kern w:val="0"/>
          <w14:ligatures w14:val="none"/>
        </w:rPr>
        <w:t xml:space="preserve"> </w:t>
      </w:r>
      <w:r w:rsidRPr="00D719AB">
        <w:rPr>
          <w:rFonts w:ascii="Calibri" w:eastAsia="Calibri" w:hAnsi="Calibri" w:cs="Calibri"/>
          <w:w w:val="105"/>
          <w:kern w:val="0"/>
          <w14:ligatures w14:val="none"/>
        </w:rPr>
        <w:t>of</w:t>
      </w:r>
      <w:r w:rsidRPr="00D719AB">
        <w:rPr>
          <w:rFonts w:ascii="Calibri" w:eastAsia="Calibri" w:hAnsi="Calibri" w:cs="Calibri"/>
          <w:spacing w:val="-3"/>
          <w:w w:val="105"/>
          <w:kern w:val="0"/>
          <w14:ligatures w14:val="none"/>
        </w:rPr>
        <w:t xml:space="preserve"> </w:t>
      </w:r>
      <w:r w:rsidRPr="00D719AB">
        <w:rPr>
          <w:rFonts w:ascii="Calibri" w:eastAsia="Calibri" w:hAnsi="Calibri" w:cs="Calibri"/>
          <w:w w:val="105"/>
          <w:kern w:val="0"/>
          <w14:ligatures w14:val="none"/>
        </w:rPr>
        <w:t>this</w:t>
      </w:r>
      <w:r w:rsidRPr="00D719AB">
        <w:rPr>
          <w:rFonts w:ascii="Calibri" w:eastAsia="Calibri" w:hAnsi="Calibri" w:cs="Calibri"/>
          <w:spacing w:val="-1"/>
          <w:w w:val="105"/>
          <w:kern w:val="0"/>
          <w14:ligatures w14:val="none"/>
        </w:rPr>
        <w:t xml:space="preserve"> </w:t>
      </w:r>
      <w:r w:rsidRPr="00D719AB">
        <w:rPr>
          <w:rFonts w:ascii="Calibri" w:eastAsia="Calibri" w:hAnsi="Calibri" w:cs="Calibri"/>
          <w:w w:val="105"/>
          <w:kern w:val="0"/>
          <w14:ligatures w14:val="none"/>
        </w:rPr>
        <w:t>ESCOP.</w:t>
      </w:r>
      <w:r w:rsidRPr="00D719AB">
        <w:rPr>
          <w:rFonts w:ascii="Calibri" w:eastAsia="Calibri" w:hAnsi="Calibri" w:cs="Calibri"/>
          <w:spacing w:val="-1"/>
          <w:w w:val="105"/>
          <w:kern w:val="0"/>
          <w14:ligatures w14:val="none"/>
        </w:rPr>
        <w:t xml:space="preserve"> </w:t>
      </w:r>
      <w:r w:rsidRPr="00D719AB">
        <w:rPr>
          <w:rFonts w:ascii="Calibri" w:eastAsia="Calibri" w:hAnsi="Calibri" w:cs="Calibri"/>
          <w:w w:val="105"/>
          <w:kern w:val="0"/>
          <w14:ligatures w14:val="none"/>
        </w:rPr>
        <w:t xml:space="preserve">Key responsibilities of the </w:t>
      </w:r>
      <w:r w:rsidR="00310C73" w:rsidRPr="00D719AB">
        <w:rPr>
          <w:rFonts w:ascii="Calibri" w:eastAsia="Calibri" w:hAnsi="Calibri" w:cs="Calibri"/>
          <w:w w:val="105"/>
          <w:kern w:val="0"/>
          <w14:ligatures w14:val="none"/>
        </w:rPr>
        <w:t xml:space="preserve">PIU </w:t>
      </w:r>
      <w:r w:rsidRPr="00D719AB">
        <w:rPr>
          <w:rFonts w:ascii="Calibri" w:eastAsia="Calibri" w:hAnsi="Calibri" w:cs="Calibri"/>
          <w:w w:val="105"/>
          <w:kern w:val="0"/>
          <w14:ligatures w14:val="none"/>
        </w:rPr>
        <w:t>and the contractors are as follows:</w:t>
      </w:r>
    </w:p>
    <w:p w14:paraId="714AF584" w14:textId="77777777" w:rsidR="00406005" w:rsidRPr="00D719AB" w:rsidRDefault="00406005" w:rsidP="00111564">
      <w:pPr>
        <w:widowControl w:val="0"/>
        <w:autoSpaceDE w:val="0"/>
        <w:autoSpaceDN w:val="0"/>
        <w:spacing w:before="8" w:after="0" w:line="240" w:lineRule="auto"/>
        <w:jc w:val="both"/>
        <w:rPr>
          <w:rFonts w:ascii="Calibri" w:eastAsia="Calibri" w:hAnsi="Calibri" w:cs="Calibri"/>
          <w:kern w:val="0"/>
          <w14:ligatures w14:val="none"/>
        </w:rPr>
      </w:pPr>
    </w:p>
    <w:p w14:paraId="63B9B659" w14:textId="77777777" w:rsidR="00406005" w:rsidRPr="00D719AB" w:rsidRDefault="00406005" w:rsidP="00A96F70">
      <w:pPr>
        <w:pStyle w:val="ListParagraph"/>
        <w:widowControl w:val="0"/>
        <w:numPr>
          <w:ilvl w:val="1"/>
          <w:numId w:val="31"/>
        </w:numPr>
        <w:tabs>
          <w:tab w:val="left" w:pos="1463"/>
        </w:tabs>
        <w:autoSpaceDE w:val="0"/>
        <w:autoSpaceDN w:val="0"/>
        <w:spacing w:after="0" w:line="240" w:lineRule="auto"/>
        <w:jc w:val="both"/>
        <w:rPr>
          <w:rFonts w:ascii="Calibri" w:eastAsia="Calibri" w:hAnsi="Calibri" w:cs="Calibri"/>
          <w:b/>
          <w:bCs/>
          <w:i/>
          <w:kern w:val="0"/>
          <w14:ligatures w14:val="none"/>
        </w:rPr>
      </w:pPr>
      <w:r w:rsidRPr="00D719AB">
        <w:rPr>
          <w:rFonts w:ascii="Calibri" w:eastAsia="Calibri" w:hAnsi="Calibri" w:cs="Calibri"/>
          <w:b/>
          <w:bCs/>
          <w:w w:val="105"/>
          <w:kern w:val="0"/>
          <w14:ligatures w14:val="none"/>
        </w:rPr>
        <w:t>The</w:t>
      </w:r>
      <w:r w:rsidRPr="00D719AB">
        <w:rPr>
          <w:rFonts w:ascii="Calibri" w:eastAsia="Calibri" w:hAnsi="Calibri" w:cs="Calibri"/>
          <w:b/>
          <w:bCs/>
          <w:spacing w:val="-2"/>
          <w:w w:val="105"/>
          <w:kern w:val="0"/>
          <w14:ligatures w14:val="none"/>
        </w:rPr>
        <w:t xml:space="preserve"> </w:t>
      </w:r>
      <w:r w:rsidR="00310C73" w:rsidRPr="00D719AB">
        <w:rPr>
          <w:rFonts w:ascii="Calibri" w:eastAsia="Calibri" w:hAnsi="Calibri" w:cs="Calibri"/>
          <w:b/>
          <w:bCs/>
          <w:w w:val="105"/>
          <w:kern w:val="0"/>
          <w14:ligatures w14:val="none"/>
        </w:rPr>
        <w:t>PIU</w:t>
      </w:r>
    </w:p>
    <w:p w14:paraId="669555A9" w14:textId="77777777" w:rsidR="00406005" w:rsidRPr="00D719AB" w:rsidRDefault="00406005" w:rsidP="00111564">
      <w:pPr>
        <w:widowControl w:val="0"/>
        <w:autoSpaceDE w:val="0"/>
        <w:autoSpaceDN w:val="0"/>
        <w:spacing w:before="21" w:after="0" w:line="240" w:lineRule="auto"/>
        <w:jc w:val="both"/>
        <w:rPr>
          <w:rFonts w:ascii="Calibri" w:eastAsia="Calibri" w:hAnsi="Calibri" w:cs="Calibri"/>
          <w:kern w:val="0"/>
          <w14:ligatures w14:val="none"/>
        </w:rPr>
      </w:pPr>
    </w:p>
    <w:p w14:paraId="0A0432BA" w14:textId="77777777" w:rsidR="00406005" w:rsidRPr="00D719AB" w:rsidRDefault="00406005" w:rsidP="00A96F70">
      <w:pPr>
        <w:widowControl w:val="0"/>
        <w:numPr>
          <w:ilvl w:val="2"/>
          <w:numId w:val="31"/>
        </w:numPr>
        <w:tabs>
          <w:tab w:val="left" w:pos="1543"/>
        </w:tabs>
        <w:autoSpaceDE w:val="0"/>
        <w:autoSpaceDN w:val="0"/>
        <w:spacing w:after="0" w:line="249" w:lineRule="auto"/>
        <w:ind w:right="507"/>
        <w:jc w:val="both"/>
        <w:rPr>
          <w:rFonts w:ascii="Calibri" w:eastAsia="Calibri" w:hAnsi="Calibri" w:cs="Calibri"/>
          <w:kern w:val="0"/>
          <w14:ligatures w14:val="none"/>
        </w:rPr>
      </w:pPr>
      <w:r w:rsidRPr="00D719AB">
        <w:rPr>
          <w:rFonts w:ascii="Calibri" w:eastAsia="Calibri" w:hAnsi="Calibri" w:cs="Calibri"/>
          <w:w w:val="105"/>
          <w:kern w:val="0"/>
          <w14:ligatures w14:val="none"/>
        </w:rPr>
        <w:t xml:space="preserve">The </w:t>
      </w:r>
      <w:r w:rsidR="00310C73" w:rsidRPr="00D719AB">
        <w:rPr>
          <w:rFonts w:ascii="Calibri" w:eastAsia="Calibri" w:hAnsi="Calibri" w:cs="Calibri"/>
          <w:w w:val="105"/>
          <w:kern w:val="0"/>
          <w14:ligatures w14:val="none"/>
        </w:rPr>
        <w:t>PIU</w:t>
      </w:r>
      <w:r w:rsidRPr="00D719AB">
        <w:rPr>
          <w:rFonts w:ascii="Calibri" w:eastAsia="Calibri" w:hAnsi="Calibri" w:cs="Calibri"/>
          <w:w w:val="105"/>
          <w:kern w:val="0"/>
          <w14:ligatures w14:val="none"/>
        </w:rPr>
        <w:t xml:space="preserve"> are responsible for ensuring that the ESCOP is effectively implemented. The </w:t>
      </w:r>
      <w:r w:rsidR="00310C73" w:rsidRPr="00D719AB">
        <w:rPr>
          <w:rFonts w:ascii="Calibri" w:eastAsia="Calibri" w:hAnsi="Calibri" w:cs="Calibri"/>
          <w:w w:val="105"/>
          <w:kern w:val="0"/>
          <w14:ligatures w14:val="none"/>
        </w:rPr>
        <w:t>PIU</w:t>
      </w:r>
      <w:r w:rsidRPr="00D719AB">
        <w:rPr>
          <w:rFonts w:ascii="Calibri" w:eastAsia="Calibri" w:hAnsi="Calibri" w:cs="Calibri"/>
          <w:w w:val="105"/>
          <w:kern w:val="0"/>
          <w14:ligatures w14:val="none"/>
        </w:rPr>
        <w:t xml:space="preserve"> will assign a qualified staff to be responsible for checking implementation compliance of Contractors, include the following: (a) monitoring the contractors’ compliance with the environmental plan,</w:t>
      </w:r>
      <w:r w:rsidR="00111564" w:rsidRPr="00D719AB">
        <w:rPr>
          <w:rFonts w:ascii="Calibri" w:eastAsia="Calibri" w:hAnsi="Calibri" w:cs="Calibri"/>
          <w:kern w:val="0"/>
          <w14:ligatures w14:val="none"/>
        </w:rPr>
        <w:t xml:space="preserve"> (b) </w:t>
      </w:r>
      <w:r w:rsidRPr="00D719AB">
        <w:rPr>
          <w:rFonts w:ascii="Calibri" w:eastAsia="Calibri" w:hAnsi="Calibri" w:cs="Calibri"/>
          <w:w w:val="105"/>
          <w:kern w:val="0"/>
          <w14:ligatures w14:val="none"/>
        </w:rPr>
        <w:t>taking remedial actions in the event of non-compliance and/or adverse impacts occur, (c) investigating complaints, evaluating and identifying corrective measures; (d) advising the Contractor on environment improvement, awareness, proactive pollution prevention measures; and (e) monitoring the activities of Contractors on replying to complaints.</w:t>
      </w:r>
    </w:p>
    <w:p w14:paraId="5E1AC67C" w14:textId="77777777" w:rsidR="00406005" w:rsidRPr="00D719AB" w:rsidRDefault="00406005" w:rsidP="00111564">
      <w:pPr>
        <w:widowControl w:val="0"/>
        <w:autoSpaceDE w:val="0"/>
        <w:autoSpaceDN w:val="0"/>
        <w:spacing w:before="15" w:after="0" w:line="240" w:lineRule="auto"/>
        <w:jc w:val="both"/>
        <w:rPr>
          <w:rFonts w:ascii="Calibri" w:eastAsia="Calibri" w:hAnsi="Calibri" w:cs="Calibri"/>
          <w:kern w:val="0"/>
          <w14:ligatures w14:val="none"/>
        </w:rPr>
      </w:pPr>
    </w:p>
    <w:p w14:paraId="443D76BC" w14:textId="77777777" w:rsidR="00406005" w:rsidRPr="00D719AB" w:rsidRDefault="00406005" w:rsidP="00111564">
      <w:pPr>
        <w:widowControl w:val="0"/>
        <w:autoSpaceDE w:val="0"/>
        <w:autoSpaceDN w:val="0"/>
        <w:spacing w:before="1" w:after="0" w:line="240" w:lineRule="auto"/>
        <w:ind w:left="1247"/>
        <w:jc w:val="both"/>
        <w:rPr>
          <w:rFonts w:ascii="Calibri" w:eastAsia="Calibri" w:hAnsi="Calibri" w:cs="Calibri"/>
          <w:b/>
          <w:i/>
          <w:kern w:val="0"/>
          <w14:ligatures w14:val="none"/>
        </w:rPr>
      </w:pPr>
      <w:r w:rsidRPr="00D719AB">
        <w:rPr>
          <w:rFonts w:ascii="Calibri" w:eastAsia="Calibri" w:hAnsi="Calibri" w:cs="Calibri"/>
          <w:b/>
          <w:i/>
          <w:w w:val="105"/>
          <w:kern w:val="0"/>
          <w14:ligatures w14:val="none"/>
        </w:rPr>
        <w:t>(b</w:t>
      </w:r>
      <w:proofErr w:type="gramStart"/>
      <w:r w:rsidR="00111564" w:rsidRPr="00D719AB">
        <w:rPr>
          <w:rFonts w:ascii="Calibri" w:eastAsia="Calibri" w:hAnsi="Calibri" w:cs="Calibri"/>
          <w:b/>
          <w:i/>
          <w:w w:val="105"/>
          <w:kern w:val="0"/>
          <w14:ligatures w14:val="none"/>
        </w:rPr>
        <w:t>)</w:t>
      </w:r>
      <w:r w:rsidR="00111564" w:rsidRPr="00D719AB">
        <w:rPr>
          <w:rFonts w:ascii="Calibri" w:eastAsia="Calibri" w:hAnsi="Calibri" w:cs="Calibri"/>
          <w:b/>
          <w:i/>
          <w:spacing w:val="-4"/>
          <w:w w:val="105"/>
          <w:kern w:val="0"/>
          <w14:ligatures w14:val="none"/>
        </w:rPr>
        <w:t xml:space="preserve"> </w:t>
      </w:r>
      <w:r w:rsidR="00111564" w:rsidRPr="00D719AB">
        <w:rPr>
          <w:rFonts w:ascii="Calibri" w:eastAsia="Calibri" w:hAnsi="Calibri" w:cs="Calibri"/>
          <w:b/>
          <w:i/>
          <w:spacing w:val="-4"/>
          <w:w w:val="105"/>
          <w:kern w:val="0"/>
          <w14:ligatures w14:val="none"/>
        </w:rPr>
        <w:tab/>
        <w:t>Contractor</w:t>
      </w:r>
      <w:proofErr w:type="gramEnd"/>
    </w:p>
    <w:p w14:paraId="0500F586" w14:textId="77777777" w:rsidR="00406005" w:rsidRPr="00D719AB" w:rsidRDefault="00406005" w:rsidP="00111564">
      <w:pPr>
        <w:widowControl w:val="0"/>
        <w:autoSpaceDE w:val="0"/>
        <w:autoSpaceDN w:val="0"/>
        <w:spacing w:before="21" w:after="0" w:line="240" w:lineRule="auto"/>
        <w:jc w:val="both"/>
        <w:rPr>
          <w:rFonts w:ascii="Calibri" w:eastAsia="Calibri" w:hAnsi="Calibri" w:cs="Calibri"/>
          <w:b/>
          <w:i/>
          <w:kern w:val="0"/>
          <w14:ligatures w14:val="none"/>
        </w:rPr>
      </w:pPr>
    </w:p>
    <w:p w14:paraId="10D7C663" w14:textId="77777777" w:rsidR="00406005" w:rsidRPr="00D719AB" w:rsidRDefault="00406005" w:rsidP="00A96F70">
      <w:pPr>
        <w:widowControl w:val="0"/>
        <w:numPr>
          <w:ilvl w:val="2"/>
          <w:numId w:val="31"/>
        </w:numPr>
        <w:tabs>
          <w:tab w:val="left" w:pos="1543"/>
        </w:tabs>
        <w:autoSpaceDE w:val="0"/>
        <w:autoSpaceDN w:val="0"/>
        <w:spacing w:after="0" w:line="249" w:lineRule="auto"/>
        <w:ind w:right="505"/>
        <w:jc w:val="both"/>
        <w:rPr>
          <w:rFonts w:ascii="Calibri" w:eastAsia="Calibri" w:hAnsi="Calibri" w:cs="Calibri"/>
          <w:kern w:val="0"/>
          <w14:ligatures w14:val="none"/>
        </w:rPr>
      </w:pPr>
      <w:r w:rsidRPr="00D719AB">
        <w:rPr>
          <w:rFonts w:ascii="Calibri" w:eastAsia="Calibri" w:hAnsi="Calibri" w:cs="Calibri"/>
          <w:w w:val="105"/>
          <w:kern w:val="0"/>
          <w14:ligatures w14:val="none"/>
        </w:rPr>
        <w:t xml:space="preserve">The contractor is responsible for carrying out civil works and informs </w:t>
      </w:r>
      <w:r w:rsidR="00310C73" w:rsidRPr="00D719AB">
        <w:rPr>
          <w:rFonts w:ascii="Calibri" w:eastAsia="Calibri" w:hAnsi="Calibri" w:cs="Calibri"/>
          <w:w w:val="105"/>
          <w:kern w:val="0"/>
          <w14:ligatures w14:val="none"/>
        </w:rPr>
        <w:t>PIU</w:t>
      </w:r>
      <w:r w:rsidRPr="00D719AB">
        <w:rPr>
          <w:rFonts w:ascii="Calibri" w:eastAsia="Calibri" w:hAnsi="Calibri" w:cs="Calibri"/>
          <w:w w:val="105"/>
          <w:kern w:val="0"/>
          <w14:ligatures w14:val="none"/>
        </w:rPr>
        <w:t xml:space="preserve">, local </w:t>
      </w:r>
      <w:proofErr w:type="gramStart"/>
      <w:r w:rsidRPr="00D719AB">
        <w:rPr>
          <w:rFonts w:ascii="Calibri" w:eastAsia="Calibri" w:hAnsi="Calibri" w:cs="Calibri"/>
          <w:w w:val="105"/>
          <w:kern w:val="0"/>
          <w14:ligatures w14:val="none"/>
        </w:rPr>
        <w:t>authority</w:t>
      </w:r>
      <w:proofErr w:type="gramEnd"/>
      <w:r w:rsidRPr="00D719AB">
        <w:rPr>
          <w:rFonts w:ascii="Calibri" w:eastAsia="Calibri" w:hAnsi="Calibri" w:cs="Calibri"/>
          <w:w w:val="105"/>
          <w:kern w:val="0"/>
          <w14:ligatures w14:val="none"/>
        </w:rPr>
        <w:t xml:space="preserve"> and</w:t>
      </w:r>
      <w:r w:rsidRPr="00D719AB">
        <w:rPr>
          <w:rFonts w:ascii="Calibri" w:eastAsia="Calibri" w:hAnsi="Calibri" w:cs="Calibri"/>
          <w:spacing w:val="-11"/>
          <w:w w:val="105"/>
          <w:kern w:val="0"/>
          <w14:ligatures w14:val="none"/>
        </w:rPr>
        <w:t xml:space="preserve"> </w:t>
      </w:r>
      <w:r w:rsidRPr="00D719AB">
        <w:rPr>
          <w:rFonts w:ascii="Calibri" w:eastAsia="Calibri" w:hAnsi="Calibri" w:cs="Calibri"/>
          <w:w w:val="105"/>
          <w:kern w:val="0"/>
          <w14:ligatures w14:val="none"/>
        </w:rPr>
        <w:t>community</w:t>
      </w:r>
      <w:r w:rsidRPr="00D719AB">
        <w:rPr>
          <w:rFonts w:ascii="Calibri" w:eastAsia="Calibri" w:hAnsi="Calibri" w:cs="Calibri"/>
          <w:spacing w:val="-11"/>
          <w:w w:val="105"/>
          <w:kern w:val="0"/>
          <w14:ligatures w14:val="none"/>
        </w:rPr>
        <w:t xml:space="preserve"> </w:t>
      </w:r>
      <w:r w:rsidRPr="00D719AB">
        <w:rPr>
          <w:rFonts w:ascii="Calibri" w:eastAsia="Calibri" w:hAnsi="Calibri" w:cs="Calibri"/>
          <w:w w:val="105"/>
          <w:kern w:val="0"/>
          <w14:ligatures w14:val="none"/>
        </w:rPr>
        <w:t>about</w:t>
      </w:r>
      <w:r w:rsidRPr="00D719AB">
        <w:rPr>
          <w:rFonts w:ascii="Calibri" w:eastAsia="Calibri" w:hAnsi="Calibri" w:cs="Calibri"/>
          <w:spacing w:val="-11"/>
          <w:w w:val="105"/>
          <w:kern w:val="0"/>
          <w14:ligatures w14:val="none"/>
        </w:rPr>
        <w:t xml:space="preserve"> </w:t>
      </w:r>
      <w:r w:rsidRPr="00D719AB">
        <w:rPr>
          <w:rFonts w:ascii="Calibri" w:eastAsia="Calibri" w:hAnsi="Calibri" w:cs="Calibri"/>
          <w:w w:val="105"/>
          <w:kern w:val="0"/>
          <w14:ligatures w14:val="none"/>
        </w:rPr>
        <w:t>construction</w:t>
      </w:r>
      <w:r w:rsidRPr="00D719AB">
        <w:rPr>
          <w:rFonts w:ascii="Calibri" w:eastAsia="Calibri" w:hAnsi="Calibri" w:cs="Calibri"/>
          <w:spacing w:val="-10"/>
          <w:w w:val="105"/>
          <w:kern w:val="0"/>
          <w14:ligatures w14:val="none"/>
        </w:rPr>
        <w:t xml:space="preserve"> </w:t>
      </w:r>
      <w:r w:rsidRPr="00D719AB">
        <w:rPr>
          <w:rFonts w:ascii="Calibri" w:eastAsia="Calibri" w:hAnsi="Calibri" w:cs="Calibri"/>
          <w:w w:val="105"/>
          <w:kern w:val="0"/>
          <w14:ligatures w14:val="none"/>
        </w:rPr>
        <w:t>plans</w:t>
      </w:r>
      <w:r w:rsidRPr="00D719AB">
        <w:rPr>
          <w:rFonts w:ascii="Calibri" w:eastAsia="Calibri" w:hAnsi="Calibri" w:cs="Calibri"/>
          <w:spacing w:val="-11"/>
          <w:w w:val="105"/>
          <w:kern w:val="0"/>
          <w14:ligatures w14:val="none"/>
        </w:rPr>
        <w:t xml:space="preserve"> </w:t>
      </w:r>
      <w:r w:rsidRPr="00D719AB">
        <w:rPr>
          <w:rFonts w:ascii="Calibri" w:eastAsia="Calibri" w:hAnsi="Calibri" w:cs="Calibri"/>
          <w:w w:val="105"/>
          <w:kern w:val="0"/>
          <w14:ligatures w14:val="none"/>
        </w:rPr>
        <w:t>and</w:t>
      </w:r>
      <w:r w:rsidRPr="00D719AB">
        <w:rPr>
          <w:rFonts w:ascii="Calibri" w:eastAsia="Calibri" w:hAnsi="Calibri" w:cs="Calibri"/>
          <w:spacing w:val="-11"/>
          <w:w w:val="105"/>
          <w:kern w:val="0"/>
          <w14:ligatures w14:val="none"/>
        </w:rPr>
        <w:t xml:space="preserve"> </w:t>
      </w:r>
      <w:r w:rsidRPr="00D719AB">
        <w:rPr>
          <w:rFonts w:ascii="Calibri" w:eastAsia="Calibri" w:hAnsi="Calibri" w:cs="Calibri"/>
          <w:w w:val="105"/>
          <w:kern w:val="0"/>
          <w14:ligatures w14:val="none"/>
        </w:rPr>
        <w:t>risks</w:t>
      </w:r>
      <w:r w:rsidRPr="00D719AB">
        <w:rPr>
          <w:rFonts w:ascii="Calibri" w:eastAsia="Calibri" w:hAnsi="Calibri" w:cs="Calibri"/>
          <w:spacing w:val="-10"/>
          <w:w w:val="105"/>
          <w:kern w:val="0"/>
          <w14:ligatures w14:val="none"/>
        </w:rPr>
        <w:t xml:space="preserve"> </w:t>
      </w:r>
      <w:r w:rsidRPr="00D719AB">
        <w:rPr>
          <w:rFonts w:ascii="Calibri" w:eastAsia="Calibri" w:hAnsi="Calibri" w:cs="Calibri"/>
          <w:w w:val="105"/>
          <w:kern w:val="0"/>
          <w14:ligatures w14:val="none"/>
        </w:rPr>
        <w:t>associated</w:t>
      </w:r>
      <w:r w:rsidRPr="00D719AB">
        <w:rPr>
          <w:rFonts w:ascii="Calibri" w:eastAsia="Calibri" w:hAnsi="Calibri" w:cs="Calibri"/>
          <w:spacing w:val="-11"/>
          <w:w w:val="105"/>
          <w:kern w:val="0"/>
          <w14:ligatures w14:val="none"/>
        </w:rPr>
        <w:t xml:space="preserve"> </w:t>
      </w:r>
      <w:r w:rsidRPr="00D719AB">
        <w:rPr>
          <w:rFonts w:ascii="Calibri" w:eastAsia="Calibri" w:hAnsi="Calibri" w:cs="Calibri"/>
          <w:w w:val="105"/>
          <w:kern w:val="0"/>
          <w14:ligatures w14:val="none"/>
        </w:rPr>
        <w:t>with</w:t>
      </w:r>
      <w:r w:rsidRPr="00D719AB">
        <w:rPr>
          <w:rFonts w:ascii="Calibri" w:eastAsia="Calibri" w:hAnsi="Calibri" w:cs="Calibri"/>
          <w:spacing w:val="-11"/>
          <w:w w:val="105"/>
          <w:kern w:val="0"/>
          <w14:ligatures w14:val="none"/>
        </w:rPr>
        <w:t xml:space="preserve"> </w:t>
      </w:r>
      <w:r w:rsidRPr="00D719AB">
        <w:rPr>
          <w:rFonts w:ascii="Calibri" w:eastAsia="Calibri" w:hAnsi="Calibri" w:cs="Calibri"/>
          <w:w w:val="105"/>
          <w:kern w:val="0"/>
          <w14:ligatures w14:val="none"/>
        </w:rPr>
        <w:t>civil</w:t>
      </w:r>
      <w:r w:rsidRPr="00D719AB">
        <w:rPr>
          <w:rFonts w:ascii="Calibri" w:eastAsia="Calibri" w:hAnsi="Calibri" w:cs="Calibri"/>
          <w:spacing w:val="-10"/>
          <w:w w:val="105"/>
          <w:kern w:val="0"/>
          <w14:ligatures w14:val="none"/>
        </w:rPr>
        <w:t xml:space="preserve"> </w:t>
      </w:r>
      <w:r w:rsidRPr="00D719AB">
        <w:rPr>
          <w:rFonts w:ascii="Calibri" w:eastAsia="Calibri" w:hAnsi="Calibri" w:cs="Calibri"/>
          <w:w w:val="105"/>
          <w:kern w:val="0"/>
          <w14:ligatures w14:val="none"/>
        </w:rPr>
        <w:t>works.</w:t>
      </w:r>
      <w:r w:rsidRPr="00D719AB">
        <w:rPr>
          <w:rFonts w:ascii="Calibri" w:eastAsia="Calibri" w:hAnsi="Calibri" w:cs="Calibri"/>
          <w:spacing w:val="-11"/>
          <w:w w:val="105"/>
          <w:kern w:val="0"/>
          <w14:ligatures w14:val="none"/>
        </w:rPr>
        <w:t xml:space="preserve"> </w:t>
      </w:r>
      <w:r w:rsidRPr="00D719AB">
        <w:rPr>
          <w:rFonts w:ascii="Calibri" w:eastAsia="Calibri" w:hAnsi="Calibri" w:cs="Calibri"/>
          <w:w w:val="105"/>
          <w:kern w:val="0"/>
          <w14:ligatures w14:val="none"/>
        </w:rPr>
        <w:t>As</w:t>
      </w:r>
      <w:r w:rsidRPr="00D719AB">
        <w:rPr>
          <w:rFonts w:ascii="Calibri" w:eastAsia="Calibri" w:hAnsi="Calibri" w:cs="Calibri"/>
          <w:spacing w:val="-11"/>
          <w:w w:val="105"/>
          <w:kern w:val="0"/>
          <w14:ligatures w14:val="none"/>
        </w:rPr>
        <w:t xml:space="preserve"> </w:t>
      </w:r>
      <w:r w:rsidRPr="00D719AB">
        <w:rPr>
          <w:rFonts w:ascii="Calibri" w:eastAsia="Calibri" w:hAnsi="Calibri" w:cs="Calibri"/>
          <w:w w:val="105"/>
          <w:kern w:val="0"/>
          <w14:ligatures w14:val="none"/>
        </w:rPr>
        <w:t>such,</w:t>
      </w:r>
      <w:r w:rsidRPr="00D719AB">
        <w:rPr>
          <w:rFonts w:ascii="Calibri" w:eastAsia="Calibri" w:hAnsi="Calibri" w:cs="Calibri"/>
          <w:spacing w:val="-10"/>
          <w:w w:val="105"/>
          <w:kern w:val="0"/>
          <w14:ligatures w14:val="none"/>
        </w:rPr>
        <w:t xml:space="preserve"> </w:t>
      </w:r>
      <w:r w:rsidRPr="00D719AB">
        <w:rPr>
          <w:rFonts w:ascii="Calibri" w:eastAsia="Calibri" w:hAnsi="Calibri" w:cs="Calibri"/>
          <w:w w:val="105"/>
          <w:kern w:val="0"/>
          <w14:ligatures w14:val="none"/>
        </w:rPr>
        <w:t>the contractor</w:t>
      </w:r>
      <w:r w:rsidRPr="00D719AB">
        <w:rPr>
          <w:rFonts w:ascii="Calibri" w:eastAsia="Calibri" w:hAnsi="Calibri" w:cs="Calibri"/>
          <w:spacing w:val="-11"/>
          <w:w w:val="105"/>
          <w:kern w:val="0"/>
          <w14:ligatures w14:val="none"/>
        </w:rPr>
        <w:t xml:space="preserve"> </w:t>
      </w:r>
      <w:r w:rsidRPr="00D719AB">
        <w:rPr>
          <w:rFonts w:ascii="Calibri" w:eastAsia="Calibri" w:hAnsi="Calibri" w:cs="Calibri"/>
          <w:w w:val="105"/>
          <w:kern w:val="0"/>
          <w14:ligatures w14:val="none"/>
        </w:rPr>
        <w:t>is</w:t>
      </w:r>
      <w:r w:rsidRPr="00D719AB">
        <w:rPr>
          <w:rFonts w:ascii="Calibri" w:eastAsia="Calibri" w:hAnsi="Calibri" w:cs="Calibri"/>
          <w:spacing w:val="-11"/>
          <w:w w:val="105"/>
          <w:kern w:val="0"/>
          <w14:ligatures w14:val="none"/>
        </w:rPr>
        <w:t xml:space="preserve"> </w:t>
      </w:r>
      <w:r w:rsidRPr="00D719AB">
        <w:rPr>
          <w:rFonts w:ascii="Calibri" w:eastAsia="Calibri" w:hAnsi="Calibri" w:cs="Calibri"/>
          <w:w w:val="105"/>
          <w:kern w:val="0"/>
          <w14:ligatures w14:val="none"/>
        </w:rPr>
        <w:t>responsible for implementing agreed measures to mitigate environmental risks associated with its civil work.</w:t>
      </w:r>
    </w:p>
    <w:p w14:paraId="40E279FD" w14:textId="77777777" w:rsidR="00406005" w:rsidRPr="00D719AB" w:rsidRDefault="00406005" w:rsidP="00A96F70">
      <w:pPr>
        <w:widowControl w:val="0"/>
        <w:numPr>
          <w:ilvl w:val="2"/>
          <w:numId w:val="31"/>
        </w:numPr>
        <w:tabs>
          <w:tab w:val="left" w:pos="1542"/>
        </w:tabs>
        <w:autoSpaceDE w:val="0"/>
        <w:autoSpaceDN w:val="0"/>
        <w:spacing w:before="3" w:after="0" w:line="240" w:lineRule="auto"/>
        <w:ind w:left="1542" w:hanging="338"/>
        <w:jc w:val="both"/>
        <w:rPr>
          <w:rFonts w:ascii="Calibri" w:eastAsia="Calibri" w:hAnsi="Calibri" w:cs="Calibri"/>
          <w:kern w:val="0"/>
          <w14:ligatures w14:val="none"/>
        </w:rPr>
      </w:pPr>
      <w:r w:rsidRPr="00D719AB">
        <w:rPr>
          <w:rFonts w:ascii="Calibri" w:eastAsia="Calibri" w:hAnsi="Calibri" w:cs="Calibri"/>
          <w:w w:val="105"/>
          <w:kern w:val="0"/>
          <w14:ligatures w14:val="none"/>
        </w:rPr>
        <w:t>Contractor</w:t>
      </w:r>
      <w:r w:rsidRPr="00D719AB">
        <w:rPr>
          <w:rFonts w:ascii="Calibri" w:eastAsia="Calibri" w:hAnsi="Calibri" w:cs="Calibri"/>
          <w:spacing w:val="-3"/>
          <w:w w:val="105"/>
          <w:kern w:val="0"/>
          <w14:ligatures w14:val="none"/>
        </w:rPr>
        <w:t>s are</w:t>
      </w:r>
      <w:r w:rsidRPr="00D719AB">
        <w:rPr>
          <w:rFonts w:ascii="Calibri" w:eastAsia="Calibri" w:hAnsi="Calibri" w:cs="Calibri"/>
          <w:spacing w:val="-2"/>
          <w:w w:val="105"/>
          <w:kern w:val="0"/>
          <w14:ligatures w14:val="none"/>
        </w:rPr>
        <w:t xml:space="preserve"> </w:t>
      </w:r>
      <w:r w:rsidRPr="00D719AB">
        <w:rPr>
          <w:rFonts w:ascii="Calibri" w:eastAsia="Calibri" w:hAnsi="Calibri" w:cs="Calibri"/>
          <w:w w:val="105"/>
          <w:kern w:val="0"/>
          <w14:ligatures w14:val="none"/>
        </w:rPr>
        <w:t>required</w:t>
      </w:r>
      <w:r w:rsidRPr="00D719AB">
        <w:rPr>
          <w:rFonts w:ascii="Calibri" w:eastAsia="Calibri" w:hAnsi="Calibri" w:cs="Calibri"/>
          <w:spacing w:val="-5"/>
          <w:w w:val="105"/>
          <w:kern w:val="0"/>
          <w14:ligatures w14:val="none"/>
        </w:rPr>
        <w:t xml:space="preserve"> </w:t>
      </w:r>
      <w:r w:rsidRPr="00D719AB">
        <w:rPr>
          <w:rFonts w:ascii="Calibri" w:eastAsia="Calibri" w:hAnsi="Calibri" w:cs="Calibri"/>
          <w:w w:val="105"/>
          <w:kern w:val="0"/>
          <w14:ligatures w14:val="none"/>
        </w:rPr>
        <w:t>to</w:t>
      </w:r>
      <w:r w:rsidRPr="00D719AB">
        <w:rPr>
          <w:rFonts w:ascii="Calibri" w:eastAsia="Calibri" w:hAnsi="Calibri" w:cs="Calibri"/>
          <w:spacing w:val="-5"/>
          <w:w w:val="105"/>
          <w:kern w:val="0"/>
          <w14:ligatures w14:val="none"/>
        </w:rPr>
        <w:t xml:space="preserve"> </w:t>
      </w:r>
      <w:r w:rsidRPr="00D719AB">
        <w:rPr>
          <w:rFonts w:ascii="Calibri" w:eastAsia="Calibri" w:hAnsi="Calibri" w:cs="Calibri"/>
          <w:w w:val="105"/>
          <w:kern w:val="0"/>
          <w14:ligatures w14:val="none"/>
        </w:rPr>
        <w:t>obey</w:t>
      </w:r>
      <w:r w:rsidRPr="00D719AB">
        <w:rPr>
          <w:rFonts w:ascii="Calibri" w:eastAsia="Calibri" w:hAnsi="Calibri" w:cs="Calibri"/>
          <w:spacing w:val="-5"/>
          <w:w w:val="105"/>
          <w:kern w:val="0"/>
          <w14:ligatures w14:val="none"/>
        </w:rPr>
        <w:t xml:space="preserve"> </w:t>
      </w:r>
      <w:r w:rsidRPr="00D719AB">
        <w:rPr>
          <w:rFonts w:ascii="Calibri" w:eastAsia="Calibri" w:hAnsi="Calibri" w:cs="Calibri"/>
          <w:w w:val="105"/>
          <w:kern w:val="0"/>
          <w14:ligatures w14:val="none"/>
        </w:rPr>
        <w:t>other</w:t>
      </w:r>
      <w:r w:rsidRPr="00D719AB">
        <w:rPr>
          <w:rFonts w:ascii="Calibri" w:eastAsia="Calibri" w:hAnsi="Calibri" w:cs="Calibri"/>
          <w:spacing w:val="-5"/>
          <w:w w:val="105"/>
          <w:kern w:val="0"/>
          <w14:ligatures w14:val="none"/>
        </w:rPr>
        <w:t xml:space="preserve"> </w:t>
      </w:r>
      <w:r w:rsidRPr="00D719AB">
        <w:rPr>
          <w:rFonts w:ascii="Calibri" w:eastAsia="Calibri" w:hAnsi="Calibri" w:cs="Calibri"/>
          <w:w w:val="105"/>
          <w:kern w:val="0"/>
          <w14:ligatures w14:val="none"/>
        </w:rPr>
        <w:t>national</w:t>
      </w:r>
      <w:r w:rsidRPr="00D719AB">
        <w:rPr>
          <w:rFonts w:ascii="Calibri" w:eastAsia="Calibri" w:hAnsi="Calibri" w:cs="Calibri"/>
          <w:spacing w:val="-4"/>
          <w:w w:val="105"/>
          <w:kern w:val="0"/>
          <w14:ligatures w14:val="none"/>
        </w:rPr>
        <w:t xml:space="preserve"> </w:t>
      </w:r>
      <w:r w:rsidRPr="00D719AB">
        <w:rPr>
          <w:rFonts w:ascii="Calibri" w:eastAsia="Calibri" w:hAnsi="Calibri" w:cs="Calibri"/>
          <w:w w:val="105"/>
          <w:kern w:val="0"/>
          <w14:ligatures w14:val="none"/>
        </w:rPr>
        <w:t>relevant</w:t>
      </w:r>
      <w:r w:rsidRPr="00D719AB">
        <w:rPr>
          <w:rFonts w:ascii="Calibri" w:eastAsia="Calibri" w:hAnsi="Calibri" w:cs="Calibri"/>
          <w:spacing w:val="-5"/>
          <w:w w:val="105"/>
          <w:kern w:val="0"/>
          <w14:ligatures w14:val="none"/>
        </w:rPr>
        <w:t xml:space="preserve"> </w:t>
      </w:r>
      <w:r w:rsidRPr="00D719AB">
        <w:rPr>
          <w:rFonts w:ascii="Calibri" w:eastAsia="Calibri" w:hAnsi="Calibri" w:cs="Calibri"/>
          <w:w w:val="105"/>
          <w:kern w:val="0"/>
          <w14:ligatures w14:val="none"/>
        </w:rPr>
        <w:t>legal</w:t>
      </w:r>
      <w:r w:rsidRPr="00D719AB">
        <w:rPr>
          <w:rFonts w:ascii="Calibri" w:eastAsia="Calibri" w:hAnsi="Calibri" w:cs="Calibri"/>
          <w:spacing w:val="-3"/>
          <w:w w:val="105"/>
          <w:kern w:val="0"/>
          <w14:ligatures w14:val="none"/>
        </w:rPr>
        <w:t xml:space="preserve"> </w:t>
      </w:r>
      <w:r w:rsidRPr="00D719AB">
        <w:rPr>
          <w:rFonts w:ascii="Calibri" w:eastAsia="Calibri" w:hAnsi="Calibri" w:cs="Calibri"/>
          <w:w w:val="105"/>
          <w:kern w:val="0"/>
          <w14:ligatures w14:val="none"/>
        </w:rPr>
        <w:t>regulations</w:t>
      </w:r>
      <w:r w:rsidRPr="00D719AB">
        <w:rPr>
          <w:rFonts w:ascii="Calibri" w:eastAsia="Calibri" w:hAnsi="Calibri" w:cs="Calibri"/>
          <w:spacing w:val="-3"/>
          <w:w w:val="105"/>
          <w:kern w:val="0"/>
          <w14:ligatures w14:val="none"/>
        </w:rPr>
        <w:t xml:space="preserve"> </w:t>
      </w:r>
      <w:r w:rsidRPr="00D719AB">
        <w:rPr>
          <w:rFonts w:ascii="Calibri" w:eastAsia="Calibri" w:hAnsi="Calibri" w:cs="Calibri"/>
          <w:w w:val="105"/>
          <w:kern w:val="0"/>
          <w14:ligatures w14:val="none"/>
        </w:rPr>
        <w:t>and</w:t>
      </w:r>
      <w:r w:rsidRPr="00D719AB">
        <w:rPr>
          <w:rFonts w:ascii="Calibri" w:eastAsia="Calibri" w:hAnsi="Calibri" w:cs="Calibri"/>
          <w:spacing w:val="-5"/>
          <w:w w:val="105"/>
          <w:kern w:val="0"/>
          <w14:ligatures w14:val="none"/>
        </w:rPr>
        <w:t xml:space="preserve"> </w:t>
      </w:r>
      <w:r w:rsidRPr="00D719AB">
        <w:rPr>
          <w:rFonts w:ascii="Calibri" w:eastAsia="Calibri" w:hAnsi="Calibri" w:cs="Calibri"/>
          <w:spacing w:val="-2"/>
          <w:w w:val="105"/>
          <w:kern w:val="0"/>
          <w14:ligatures w14:val="none"/>
        </w:rPr>
        <w:t>laws.</w:t>
      </w:r>
    </w:p>
    <w:p w14:paraId="4B6EB753" w14:textId="77777777" w:rsidR="00406005" w:rsidRPr="00D719AB" w:rsidRDefault="00406005" w:rsidP="00111564">
      <w:pPr>
        <w:widowControl w:val="0"/>
        <w:autoSpaceDE w:val="0"/>
        <w:autoSpaceDN w:val="0"/>
        <w:spacing w:before="21" w:after="0" w:line="240" w:lineRule="auto"/>
        <w:jc w:val="both"/>
        <w:rPr>
          <w:rFonts w:ascii="Calibri" w:eastAsia="Calibri" w:hAnsi="Calibri" w:cs="Calibri"/>
          <w:kern w:val="0"/>
          <w14:ligatures w14:val="none"/>
        </w:rPr>
      </w:pPr>
    </w:p>
    <w:p w14:paraId="717BD1E0" w14:textId="77777777" w:rsidR="00406005" w:rsidRPr="00D719AB" w:rsidRDefault="00406005" w:rsidP="00111564">
      <w:pPr>
        <w:widowControl w:val="0"/>
        <w:autoSpaceDE w:val="0"/>
        <w:autoSpaceDN w:val="0"/>
        <w:spacing w:after="0" w:line="240" w:lineRule="auto"/>
        <w:ind w:left="3964"/>
        <w:jc w:val="both"/>
        <w:outlineLvl w:val="4"/>
        <w:rPr>
          <w:rFonts w:ascii="Calibri" w:eastAsia="Calibri" w:hAnsi="Calibri" w:cs="Calibri"/>
          <w:b/>
          <w:bCs/>
          <w:kern w:val="0"/>
          <w14:ligatures w14:val="none"/>
        </w:rPr>
      </w:pPr>
      <w:r w:rsidRPr="00D719AB">
        <w:rPr>
          <w:rFonts w:ascii="Calibri" w:eastAsia="Calibri" w:hAnsi="Calibri" w:cs="Calibri"/>
          <w:b/>
          <w:bCs/>
          <w:w w:val="105"/>
          <w:kern w:val="0"/>
          <w14:ligatures w14:val="none"/>
        </w:rPr>
        <w:t>Part</w:t>
      </w:r>
      <w:r w:rsidRPr="00D719AB">
        <w:rPr>
          <w:rFonts w:ascii="Calibri" w:eastAsia="Calibri" w:hAnsi="Calibri" w:cs="Calibri"/>
          <w:b/>
          <w:bCs/>
          <w:spacing w:val="-4"/>
          <w:w w:val="105"/>
          <w:kern w:val="0"/>
          <w14:ligatures w14:val="none"/>
        </w:rPr>
        <w:t xml:space="preserve"> </w:t>
      </w:r>
      <w:r w:rsidRPr="00D719AB">
        <w:rPr>
          <w:rFonts w:ascii="Calibri" w:eastAsia="Calibri" w:hAnsi="Calibri" w:cs="Calibri"/>
          <w:b/>
          <w:bCs/>
          <w:w w:val="105"/>
          <w:kern w:val="0"/>
          <w14:ligatures w14:val="none"/>
        </w:rPr>
        <w:t>1</w:t>
      </w:r>
      <w:r w:rsidRPr="00D719AB">
        <w:rPr>
          <w:rFonts w:ascii="Calibri" w:eastAsia="Calibri" w:hAnsi="Calibri" w:cs="Calibri"/>
          <w:b/>
          <w:bCs/>
          <w:spacing w:val="-4"/>
          <w:w w:val="105"/>
          <w:kern w:val="0"/>
          <w14:ligatures w14:val="none"/>
        </w:rPr>
        <w:t xml:space="preserve"> </w:t>
      </w:r>
      <w:r w:rsidRPr="00D719AB">
        <w:rPr>
          <w:rFonts w:ascii="Calibri" w:eastAsia="Calibri" w:hAnsi="Calibri" w:cs="Calibri"/>
          <w:b/>
          <w:bCs/>
          <w:w w:val="105"/>
          <w:kern w:val="0"/>
          <w14:ligatures w14:val="none"/>
        </w:rPr>
        <w:t>– Contractor’s</w:t>
      </w:r>
      <w:r w:rsidRPr="00D719AB">
        <w:rPr>
          <w:rFonts w:ascii="Calibri" w:eastAsia="Calibri" w:hAnsi="Calibri" w:cs="Calibri"/>
          <w:b/>
          <w:bCs/>
          <w:spacing w:val="-4"/>
          <w:w w:val="105"/>
          <w:kern w:val="0"/>
          <w14:ligatures w14:val="none"/>
        </w:rPr>
        <w:t xml:space="preserve"> </w:t>
      </w:r>
      <w:r w:rsidRPr="00D719AB">
        <w:rPr>
          <w:rFonts w:ascii="Calibri" w:eastAsia="Calibri" w:hAnsi="Calibri" w:cs="Calibri"/>
          <w:b/>
          <w:bCs/>
          <w:spacing w:val="-2"/>
          <w:w w:val="105"/>
          <w:kern w:val="0"/>
          <w14:ligatures w14:val="none"/>
        </w:rPr>
        <w:t>Responsibilities</w:t>
      </w:r>
    </w:p>
    <w:p w14:paraId="362F7FB4" w14:textId="77777777" w:rsidR="00406005" w:rsidRPr="00D719AB" w:rsidRDefault="00406005" w:rsidP="00111564">
      <w:pPr>
        <w:widowControl w:val="0"/>
        <w:autoSpaceDE w:val="0"/>
        <w:autoSpaceDN w:val="0"/>
        <w:spacing w:before="9" w:after="0" w:line="252" w:lineRule="auto"/>
        <w:ind w:left="863" w:right="508"/>
        <w:jc w:val="both"/>
        <w:rPr>
          <w:rFonts w:ascii="Calibri" w:eastAsia="Calibri" w:hAnsi="Calibri" w:cs="Calibri"/>
          <w:w w:val="105"/>
          <w:kern w:val="0"/>
          <w14:ligatures w14:val="none"/>
        </w:rPr>
      </w:pPr>
      <w:r w:rsidRPr="00D719AB">
        <w:rPr>
          <w:rFonts w:ascii="Calibri" w:eastAsia="Calibri" w:hAnsi="Calibri" w:cs="Calibri"/>
          <w:w w:val="105"/>
          <w:kern w:val="0"/>
          <w14:ligatures w14:val="none"/>
        </w:rPr>
        <w:t>This is an</w:t>
      </w:r>
      <w:r w:rsidRPr="00D719AB">
        <w:rPr>
          <w:rFonts w:ascii="Calibri" w:eastAsia="Calibri" w:hAnsi="Calibri" w:cs="Calibri"/>
          <w:spacing w:val="-1"/>
          <w:w w:val="105"/>
          <w:kern w:val="0"/>
          <w14:ligatures w14:val="none"/>
        </w:rPr>
        <w:t xml:space="preserve"> </w:t>
      </w:r>
      <w:r w:rsidRPr="00D719AB">
        <w:rPr>
          <w:rFonts w:ascii="Calibri" w:eastAsia="Calibri" w:hAnsi="Calibri" w:cs="Calibri"/>
          <w:w w:val="105"/>
          <w:kern w:val="0"/>
          <w14:ligatures w14:val="none"/>
        </w:rPr>
        <w:t>example</w:t>
      </w:r>
      <w:r w:rsidRPr="00D719AB">
        <w:rPr>
          <w:rFonts w:ascii="Calibri" w:eastAsia="Calibri" w:hAnsi="Calibri" w:cs="Calibri"/>
          <w:spacing w:val="-3"/>
          <w:w w:val="105"/>
          <w:kern w:val="0"/>
          <w14:ligatures w14:val="none"/>
        </w:rPr>
        <w:t xml:space="preserve"> </w:t>
      </w:r>
      <w:r w:rsidRPr="00D719AB">
        <w:rPr>
          <w:rFonts w:ascii="Calibri" w:eastAsia="Calibri" w:hAnsi="Calibri" w:cs="Calibri"/>
          <w:w w:val="105"/>
          <w:kern w:val="0"/>
          <w14:ligatures w14:val="none"/>
        </w:rPr>
        <w:t>and is not</w:t>
      </w:r>
      <w:r w:rsidRPr="00D719AB">
        <w:rPr>
          <w:rFonts w:ascii="Calibri" w:eastAsia="Calibri" w:hAnsi="Calibri" w:cs="Calibri"/>
          <w:spacing w:val="-1"/>
          <w:w w:val="105"/>
          <w:kern w:val="0"/>
          <w14:ligatures w14:val="none"/>
        </w:rPr>
        <w:t xml:space="preserve"> </w:t>
      </w:r>
      <w:r w:rsidRPr="00D719AB">
        <w:rPr>
          <w:rFonts w:ascii="Calibri" w:eastAsia="Calibri" w:hAnsi="Calibri" w:cs="Calibri"/>
          <w:w w:val="105"/>
          <w:kern w:val="0"/>
          <w14:ligatures w14:val="none"/>
        </w:rPr>
        <w:t>necessarily</w:t>
      </w:r>
      <w:r w:rsidRPr="00D719AB">
        <w:rPr>
          <w:rFonts w:ascii="Calibri" w:eastAsia="Calibri" w:hAnsi="Calibri" w:cs="Calibri"/>
          <w:spacing w:val="-2"/>
          <w:w w:val="105"/>
          <w:kern w:val="0"/>
          <w14:ligatures w14:val="none"/>
        </w:rPr>
        <w:t xml:space="preserve"> </w:t>
      </w:r>
      <w:r w:rsidRPr="00D719AB">
        <w:rPr>
          <w:rFonts w:ascii="Calibri" w:eastAsia="Calibri" w:hAnsi="Calibri" w:cs="Calibri"/>
          <w:w w:val="105"/>
          <w:kern w:val="0"/>
          <w14:ligatures w14:val="none"/>
        </w:rPr>
        <w:t>a full</w:t>
      </w:r>
      <w:r w:rsidRPr="00D719AB">
        <w:rPr>
          <w:rFonts w:ascii="Calibri" w:eastAsia="Calibri" w:hAnsi="Calibri" w:cs="Calibri"/>
          <w:spacing w:val="-3"/>
          <w:w w:val="105"/>
          <w:kern w:val="0"/>
          <w14:ligatures w14:val="none"/>
        </w:rPr>
        <w:t xml:space="preserve"> </w:t>
      </w:r>
      <w:r w:rsidRPr="00D719AB">
        <w:rPr>
          <w:rFonts w:ascii="Calibri" w:eastAsia="Calibri" w:hAnsi="Calibri" w:cs="Calibri"/>
          <w:w w:val="105"/>
          <w:kern w:val="0"/>
          <w14:ligatures w14:val="none"/>
        </w:rPr>
        <w:t>treatment of all</w:t>
      </w:r>
      <w:r w:rsidRPr="00D719AB">
        <w:rPr>
          <w:rFonts w:ascii="Calibri" w:eastAsia="Calibri" w:hAnsi="Calibri" w:cs="Calibri"/>
          <w:spacing w:val="-1"/>
          <w:w w:val="105"/>
          <w:kern w:val="0"/>
          <w14:ligatures w14:val="none"/>
        </w:rPr>
        <w:t xml:space="preserve"> </w:t>
      </w:r>
      <w:r w:rsidRPr="00D719AB">
        <w:rPr>
          <w:rFonts w:ascii="Calibri" w:eastAsia="Calibri" w:hAnsi="Calibri" w:cs="Calibri"/>
          <w:w w:val="105"/>
          <w:kern w:val="0"/>
          <w14:ligatures w14:val="none"/>
        </w:rPr>
        <w:t>requirements for</w:t>
      </w:r>
      <w:r w:rsidRPr="00D719AB">
        <w:rPr>
          <w:rFonts w:ascii="Calibri" w:eastAsia="Calibri" w:hAnsi="Calibri" w:cs="Calibri"/>
          <w:spacing w:val="-1"/>
          <w:w w:val="105"/>
          <w:kern w:val="0"/>
          <w14:ligatures w14:val="none"/>
        </w:rPr>
        <w:t xml:space="preserve"> </w:t>
      </w:r>
      <w:r w:rsidRPr="00D719AB">
        <w:rPr>
          <w:rFonts w:ascii="Calibri" w:eastAsia="Calibri" w:hAnsi="Calibri" w:cs="Calibri"/>
          <w:w w:val="105"/>
          <w:kern w:val="0"/>
          <w14:ligatures w14:val="none"/>
        </w:rPr>
        <w:t>a</w:t>
      </w:r>
      <w:r w:rsidRPr="00D719AB">
        <w:rPr>
          <w:rFonts w:ascii="Calibri" w:eastAsia="Calibri" w:hAnsi="Calibri" w:cs="Calibri"/>
          <w:spacing w:val="-3"/>
          <w:w w:val="105"/>
          <w:kern w:val="0"/>
          <w14:ligatures w14:val="none"/>
        </w:rPr>
        <w:t xml:space="preserve"> </w:t>
      </w:r>
      <w:r w:rsidRPr="00D719AB">
        <w:rPr>
          <w:rFonts w:ascii="Calibri" w:eastAsia="Calibri" w:hAnsi="Calibri" w:cs="Calibri"/>
          <w:w w:val="105"/>
          <w:kern w:val="0"/>
          <w14:ligatures w14:val="none"/>
        </w:rPr>
        <w:t>specific project.</w:t>
      </w:r>
      <w:r w:rsidRPr="00D719AB">
        <w:rPr>
          <w:rFonts w:ascii="Calibri" w:eastAsia="Calibri" w:hAnsi="Calibri" w:cs="Calibri"/>
          <w:spacing w:val="40"/>
          <w:w w:val="105"/>
          <w:kern w:val="0"/>
          <w14:ligatures w14:val="none"/>
        </w:rPr>
        <w:t xml:space="preserve"> </w:t>
      </w:r>
      <w:r w:rsidRPr="00D719AB">
        <w:rPr>
          <w:rFonts w:ascii="Calibri" w:eastAsia="Calibri" w:hAnsi="Calibri" w:cs="Calibri"/>
          <w:w w:val="105"/>
          <w:kern w:val="0"/>
          <w14:ligatures w14:val="none"/>
        </w:rPr>
        <w:t>For</w:t>
      </w:r>
      <w:r w:rsidRPr="00D719AB">
        <w:rPr>
          <w:rFonts w:ascii="Calibri" w:eastAsia="Calibri" w:hAnsi="Calibri" w:cs="Calibri"/>
          <w:spacing w:val="-1"/>
          <w:w w:val="105"/>
          <w:kern w:val="0"/>
          <w14:ligatures w14:val="none"/>
        </w:rPr>
        <w:t xml:space="preserve"> </w:t>
      </w:r>
      <w:r w:rsidRPr="00D719AB">
        <w:rPr>
          <w:rFonts w:ascii="Calibri" w:eastAsia="Calibri" w:hAnsi="Calibri" w:cs="Calibri"/>
          <w:w w:val="105"/>
          <w:kern w:val="0"/>
          <w14:ligatures w14:val="none"/>
        </w:rPr>
        <w:t xml:space="preserve">example, there might be reasons to have contractors deal with STDs, medical and hazardous </w:t>
      </w:r>
      <w:r w:rsidR="00111564" w:rsidRPr="00D719AB">
        <w:rPr>
          <w:rFonts w:ascii="Calibri" w:eastAsia="Calibri" w:hAnsi="Calibri" w:cs="Calibri"/>
          <w:w w:val="105"/>
          <w:kern w:val="0"/>
          <w14:ligatures w14:val="none"/>
        </w:rPr>
        <w:t>waste</w:t>
      </w:r>
      <w:r w:rsidRPr="00D719AB">
        <w:rPr>
          <w:rFonts w:ascii="Calibri" w:eastAsia="Calibri" w:hAnsi="Calibri" w:cs="Calibri"/>
          <w:w w:val="105"/>
          <w:kern w:val="0"/>
          <w14:ligatures w14:val="none"/>
        </w:rPr>
        <w:t xml:space="preserve"> (</w:t>
      </w:r>
      <w:proofErr w:type="spellStart"/>
      <w:r w:rsidRPr="00D719AB">
        <w:rPr>
          <w:rFonts w:ascii="Calibri" w:eastAsia="Calibri" w:hAnsi="Calibri" w:cs="Calibri"/>
          <w:w w:val="105"/>
          <w:kern w:val="0"/>
          <w14:ligatures w14:val="none"/>
        </w:rPr>
        <w:t>e.g</w:t>
      </w:r>
      <w:proofErr w:type="spellEnd"/>
      <w:r w:rsidRPr="00D719AB">
        <w:rPr>
          <w:rFonts w:ascii="Calibri" w:eastAsia="Calibri" w:hAnsi="Calibri" w:cs="Calibri"/>
          <w:w w:val="105"/>
          <w:kern w:val="0"/>
          <w14:ligatures w14:val="none"/>
        </w:rPr>
        <w:t>, oil from vehicle or furnace repair and similar, oily rags).</w:t>
      </w:r>
    </w:p>
    <w:p w14:paraId="5742E3A5" w14:textId="77777777" w:rsidR="00111564" w:rsidRPr="00D719AB" w:rsidRDefault="00111564" w:rsidP="00406005">
      <w:pPr>
        <w:widowControl w:val="0"/>
        <w:autoSpaceDE w:val="0"/>
        <w:autoSpaceDN w:val="0"/>
        <w:spacing w:before="9" w:after="0" w:line="252" w:lineRule="auto"/>
        <w:ind w:left="863" w:right="508"/>
        <w:jc w:val="both"/>
        <w:rPr>
          <w:rFonts w:ascii="Calibri" w:eastAsia="Calibri" w:hAnsi="Calibri" w:cs="Calibri"/>
          <w:kern w:val="0"/>
          <w14:ligatures w14:val="none"/>
        </w:rPr>
      </w:pPr>
    </w:p>
    <w:p w14:paraId="3C24272E" w14:textId="77777777" w:rsidR="00111564" w:rsidRPr="00D719AB" w:rsidRDefault="00111564" w:rsidP="00406005">
      <w:pPr>
        <w:widowControl w:val="0"/>
        <w:autoSpaceDE w:val="0"/>
        <w:autoSpaceDN w:val="0"/>
        <w:spacing w:before="9" w:after="0" w:line="252" w:lineRule="auto"/>
        <w:ind w:left="863" w:right="508"/>
        <w:jc w:val="both"/>
        <w:rPr>
          <w:rFonts w:ascii="Calibri" w:eastAsia="Calibri" w:hAnsi="Calibri" w:cs="Calibri"/>
          <w:kern w:val="0"/>
          <w14:ligatures w14:val="none"/>
        </w:rPr>
      </w:pPr>
    </w:p>
    <w:p w14:paraId="51FFDB50" w14:textId="77777777" w:rsidR="00111564" w:rsidRPr="00D719AB" w:rsidRDefault="00111564" w:rsidP="00406005">
      <w:pPr>
        <w:widowControl w:val="0"/>
        <w:autoSpaceDE w:val="0"/>
        <w:autoSpaceDN w:val="0"/>
        <w:spacing w:before="9" w:after="0" w:line="252" w:lineRule="auto"/>
        <w:ind w:left="863" w:right="508"/>
        <w:jc w:val="both"/>
        <w:rPr>
          <w:rFonts w:ascii="Calibri" w:eastAsia="Calibri" w:hAnsi="Calibri" w:cs="Calibri"/>
          <w:kern w:val="0"/>
          <w14:ligatures w14:val="none"/>
        </w:rPr>
      </w:pPr>
    </w:p>
    <w:p w14:paraId="5F8D7077" w14:textId="77777777" w:rsidR="00F02508" w:rsidRPr="00D719AB" w:rsidRDefault="00F02508" w:rsidP="00406005">
      <w:pPr>
        <w:widowControl w:val="0"/>
        <w:autoSpaceDE w:val="0"/>
        <w:autoSpaceDN w:val="0"/>
        <w:spacing w:before="9" w:after="0" w:line="252" w:lineRule="auto"/>
        <w:ind w:left="863" w:right="508"/>
        <w:jc w:val="both"/>
        <w:rPr>
          <w:rFonts w:ascii="Calibri" w:eastAsia="Calibri" w:hAnsi="Calibri" w:cs="Calibri"/>
          <w:kern w:val="0"/>
          <w14:ligatures w14:val="none"/>
        </w:rPr>
      </w:pPr>
    </w:p>
    <w:tbl>
      <w:tblPr>
        <w:tblStyle w:val="TableGrid9"/>
        <w:tblW w:w="0" w:type="auto"/>
        <w:tblLook w:val="04A0" w:firstRow="1" w:lastRow="0" w:firstColumn="1" w:lastColumn="0" w:noHBand="0" w:noVBand="1"/>
      </w:tblPr>
      <w:tblGrid>
        <w:gridCol w:w="2425"/>
        <w:gridCol w:w="6925"/>
      </w:tblGrid>
      <w:tr w:rsidR="006200A7" w:rsidRPr="00D719AB" w14:paraId="4DF9DDB4" w14:textId="77777777" w:rsidTr="5ED4523C">
        <w:tc>
          <w:tcPr>
            <w:tcW w:w="2425" w:type="dxa"/>
            <w:shd w:val="clear" w:color="auto" w:fill="BFBFBF" w:themeFill="background1" w:themeFillShade="BF"/>
          </w:tcPr>
          <w:p w14:paraId="50206E5B" w14:textId="77777777" w:rsidR="006200A7" w:rsidRPr="00D719AB" w:rsidRDefault="006200A7" w:rsidP="006200A7">
            <w:pPr>
              <w:rPr>
                <w:rFonts w:ascii="Calibri" w:hAnsi="Calibri" w:cs="Calibri"/>
                <w:b/>
                <w:bCs/>
                <w:sz w:val="22"/>
                <w:szCs w:val="22"/>
              </w:rPr>
            </w:pPr>
            <w:r w:rsidRPr="00D719AB">
              <w:rPr>
                <w:rFonts w:ascii="Calibri" w:hAnsi="Calibri" w:cs="Calibri"/>
                <w:b/>
                <w:bCs/>
                <w:w w:val="105"/>
                <w:sz w:val="22"/>
                <w:szCs w:val="22"/>
              </w:rPr>
              <w:lastRenderedPageBreak/>
              <w:t>Issue</w:t>
            </w:r>
          </w:p>
        </w:tc>
        <w:tc>
          <w:tcPr>
            <w:tcW w:w="6925" w:type="dxa"/>
            <w:shd w:val="clear" w:color="auto" w:fill="BFBFBF" w:themeFill="background1" w:themeFillShade="BF"/>
          </w:tcPr>
          <w:p w14:paraId="07366CD5" w14:textId="77777777" w:rsidR="006200A7" w:rsidRPr="00D719AB" w:rsidRDefault="006200A7" w:rsidP="006200A7">
            <w:pPr>
              <w:rPr>
                <w:rFonts w:ascii="Calibri" w:hAnsi="Calibri" w:cs="Calibri"/>
                <w:b/>
                <w:bCs/>
                <w:sz w:val="22"/>
                <w:szCs w:val="22"/>
              </w:rPr>
            </w:pPr>
            <w:r w:rsidRPr="00D719AB">
              <w:rPr>
                <w:rFonts w:ascii="Calibri" w:hAnsi="Calibri" w:cs="Calibri"/>
                <w:b/>
                <w:bCs/>
                <w:w w:val="105"/>
                <w:sz w:val="22"/>
                <w:szCs w:val="22"/>
              </w:rPr>
              <w:t>Environmental</w:t>
            </w:r>
            <w:r w:rsidRPr="00D719AB">
              <w:rPr>
                <w:rFonts w:ascii="Calibri" w:hAnsi="Calibri" w:cs="Calibri"/>
                <w:b/>
                <w:bCs/>
                <w:spacing w:val="-7"/>
                <w:w w:val="105"/>
                <w:sz w:val="22"/>
                <w:szCs w:val="22"/>
              </w:rPr>
              <w:t xml:space="preserve"> </w:t>
            </w:r>
            <w:r w:rsidRPr="00D719AB">
              <w:rPr>
                <w:rFonts w:ascii="Calibri" w:hAnsi="Calibri" w:cs="Calibri"/>
                <w:b/>
                <w:bCs/>
                <w:w w:val="105"/>
                <w:sz w:val="22"/>
                <w:szCs w:val="22"/>
              </w:rPr>
              <w:t>and</w:t>
            </w:r>
            <w:r w:rsidRPr="00D719AB">
              <w:rPr>
                <w:rFonts w:ascii="Calibri" w:hAnsi="Calibri" w:cs="Calibri"/>
                <w:b/>
                <w:bCs/>
                <w:spacing w:val="-6"/>
                <w:w w:val="105"/>
                <w:sz w:val="22"/>
                <w:szCs w:val="22"/>
              </w:rPr>
              <w:t xml:space="preserve"> </w:t>
            </w:r>
            <w:r w:rsidRPr="00D719AB">
              <w:rPr>
                <w:rFonts w:ascii="Calibri" w:hAnsi="Calibri" w:cs="Calibri"/>
                <w:b/>
                <w:bCs/>
                <w:w w:val="105"/>
                <w:sz w:val="22"/>
                <w:szCs w:val="22"/>
              </w:rPr>
              <w:t>Social</w:t>
            </w:r>
            <w:r w:rsidRPr="00D719AB">
              <w:rPr>
                <w:rFonts w:ascii="Calibri" w:hAnsi="Calibri" w:cs="Calibri"/>
                <w:b/>
                <w:bCs/>
                <w:spacing w:val="-9"/>
                <w:w w:val="105"/>
                <w:sz w:val="22"/>
                <w:szCs w:val="22"/>
              </w:rPr>
              <w:t xml:space="preserve"> </w:t>
            </w:r>
            <w:r w:rsidRPr="00D719AB">
              <w:rPr>
                <w:rFonts w:ascii="Calibri" w:hAnsi="Calibri" w:cs="Calibri"/>
                <w:b/>
                <w:bCs/>
                <w:w w:val="105"/>
                <w:sz w:val="22"/>
                <w:szCs w:val="22"/>
              </w:rPr>
              <w:t>Prevention</w:t>
            </w:r>
            <w:r w:rsidRPr="00D719AB">
              <w:rPr>
                <w:rFonts w:ascii="Calibri" w:hAnsi="Calibri" w:cs="Calibri"/>
                <w:b/>
                <w:bCs/>
                <w:spacing w:val="-3"/>
                <w:w w:val="105"/>
                <w:sz w:val="22"/>
                <w:szCs w:val="22"/>
              </w:rPr>
              <w:t xml:space="preserve"> </w:t>
            </w:r>
            <w:r w:rsidRPr="00D719AB">
              <w:rPr>
                <w:rFonts w:ascii="Calibri" w:hAnsi="Calibri" w:cs="Calibri"/>
                <w:b/>
                <w:bCs/>
                <w:w w:val="105"/>
                <w:sz w:val="22"/>
                <w:szCs w:val="22"/>
              </w:rPr>
              <w:t>and Mitigation</w:t>
            </w:r>
            <w:r w:rsidRPr="00D719AB">
              <w:rPr>
                <w:rFonts w:ascii="Calibri" w:hAnsi="Calibri" w:cs="Calibri"/>
                <w:b/>
                <w:bCs/>
                <w:spacing w:val="-6"/>
                <w:w w:val="105"/>
                <w:sz w:val="22"/>
                <w:szCs w:val="22"/>
              </w:rPr>
              <w:t xml:space="preserve"> </w:t>
            </w:r>
            <w:r w:rsidRPr="00D719AB">
              <w:rPr>
                <w:rFonts w:ascii="Calibri" w:hAnsi="Calibri" w:cs="Calibri"/>
                <w:b/>
                <w:bCs/>
                <w:w w:val="105"/>
                <w:sz w:val="22"/>
                <w:szCs w:val="22"/>
              </w:rPr>
              <w:t>Measures</w:t>
            </w:r>
          </w:p>
        </w:tc>
      </w:tr>
      <w:tr w:rsidR="006200A7" w:rsidRPr="00D719AB" w14:paraId="32DE8195" w14:textId="77777777" w:rsidTr="5ED4523C">
        <w:tc>
          <w:tcPr>
            <w:tcW w:w="2425" w:type="dxa"/>
            <w:tcBorders>
              <w:bottom w:val="single" w:sz="8" w:space="0" w:color="000000" w:themeColor="text1"/>
            </w:tcBorders>
          </w:tcPr>
          <w:p w14:paraId="05BB1052" w14:textId="77777777" w:rsidR="006200A7" w:rsidRPr="00D719AB" w:rsidRDefault="006200A7" w:rsidP="006200A7">
            <w:pPr>
              <w:rPr>
                <w:rFonts w:ascii="Calibri" w:hAnsi="Calibri" w:cs="Calibri"/>
                <w:b/>
                <w:bCs/>
                <w:sz w:val="22"/>
                <w:szCs w:val="22"/>
              </w:rPr>
            </w:pPr>
            <w:r w:rsidRPr="00D719AB">
              <w:rPr>
                <w:rFonts w:ascii="Calibri" w:hAnsi="Calibri" w:cs="Calibri"/>
                <w:w w:val="105"/>
                <w:sz w:val="22"/>
                <w:szCs w:val="22"/>
              </w:rPr>
              <w:t>Contractor Awareness</w:t>
            </w:r>
            <w:r w:rsidRPr="00D719AB">
              <w:rPr>
                <w:rFonts w:ascii="Calibri" w:hAnsi="Calibri" w:cs="Calibri"/>
                <w:spacing w:val="-11"/>
                <w:w w:val="105"/>
                <w:sz w:val="22"/>
                <w:szCs w:val="22"/>
              </w:rPr>
              <w:t xml:space="preserve"> </w:t>
            </w:r>
            <w:r w:rsidRPr="00D719AB">
              <w:rPr>
                <w:rFonts w:ascii="Calibri" w:hAnsi="Calibri" w:cs="Calibri"/>
                <w:w w:val="105"/>
                <w:sz w:val="22"/>
                <w:szCs w:val="22"/>
              </w:rPr>
              <w:t>of</w:t>
            </w:r>
            <w:r w:rsidRPr="00D719AB">
              <w:rPr>
                <w:rFonts w:ascii="Calibri" w:hAnsi="Calibri" w:cs="Calibri"/>
                <w:spacing w:val="-11"/>
                <w:w w:val="105"/>
                <w:sz w:val="22"/>
                <w:szCs w:val="22"/>
              </w:rPr>
              <w:t xml:space="preserve"> </w:t>
            </w:r>
            <w:r w:rsidRPr="00D719AB">
              <w:rPr>
                <w:rFonts w:ascii="Calibri" w:hAnsi="Calibri" w:cs="Calibri"/>
                <w:w w:val="105"/>
                <w:sz w:val="22"/>
                <w:szCs w:val="22"/>
              </w:rPr>
              <w:t>E&amp;S Risk</w:t>
            </w:r>
            <w:r w:rsidRPr="00D719AB">
              <w:rPr>
                <w:rFonts w:ascii="Calibri" w:hAnsi="Calibri" w:cs="Calibri"/>
                <w:spacing w:val="-6"/>
                <w:w w:val="105"/>
                <w:sz w:val="22"/>
                <w:szCs w:val="22"/>
              </w:rPr>
              <w:t xml:space="preserve"> </w:t>
            </w:r>
            <w:r w:rsidRPr="00D719AB">
              <w:rPr>
                <w:rFonts w:ascii="Calibri" w:hAnsi="Calibri" w:cs="Calibri"/>
                <w:w w:val="105"/>
                <w:sz w:val="22"/>
                <w:szCs w:val="22"/>
              </w:rPr>
              <w:t>Management</w:t>
            </w:r>
          </w:p>
        </w:tc>
        <w:tc>
          <w:tcPr>
            <w:tcW w:w="6925" w:type="dxa"/>
            <w:tcBorders>
              <w:bottom w:val="single" w:sz="8" w:space="0" w:color="000000" w:themeColor="text1"/>
            </w:tcBorders>
          </w:tcPr>
          <w:p w14:paraId="746DC9AA" w14:textId="77777777" w:rsidR="006200A7" w:rsidRPr="00D719AB" w:rsidRDefault="006200A7" w:rsidP="00A96F70">
            <w:pPr>
              <w:numPr>
                <w:ilvl w:val="0"/>
                <w:numId w:val="32"/>
              </w:numPr>
              <w:contextualSpacing/>
              <w:rPr>
                <w:rFonts w:ascii="Calibri" w:hAnsi="Calibri" w:cs="Calibri"/>
                <w:sz w:val="22"/>
                <w:szCs w:val="22"/>
              </w:rPr>
            </w:pPr>
            <w:r w:rsidRPr="00D719AB">
              <w:rPr>
                <w:rFonts w:ascii="Calibri" w:hAnsi="Calibri" w:cs="Calibri"/>
                <w:w w:val="105"/>
                <w:sz w:val="22"/>
                <w:szCs w:val="22"/>
              </w:rPr>
              <w:t>All</w:t>
            </w:r>
            <w:r w:rsidRPr="00D719AB">
              <w:rPr>
                <w:rFonts w:ascii="Calibri" w:hAnsi="Calibri" w:cs="Calibri"/>
                <w:spacing w:val="-8"/>
                <w:w w:val="105"/>
                <w:sz w:val="22"/>
                <w:szCs w:val="22"/>
              </w:rPr>
              <w:t xml:space="preserve"> </w:t>
            </w:r>
            <w:r w:rsidRPr="00D719AB">
              <w:rPr>
                <w:rFonts w:ascii="Calibri" w:hAnsi="Calibri" w:cs="Calibri"/>
                <w:w w:val="105"/>
                <w:sz w:val="22"/>
                <w:szCs w:val="22"/>
              </w:rPr>
              <w:t>contractors</w:t>
            </w:r>
            <w:r w:rsidRPr="00D719AB">
              <w:rPr>
                <w:rFonts w:ascii="Calibri" w:hAnsi="Calibri" w:cs="Calibri"/>
                <w:spacing w:val="-5"/>
                <w:w w:val="105"/>
                <w:sz w:val="22"/>
                <w:szCs w:val="22"/>
              </w:rPr>
              <w:t xml:space="preserve"> </w:t>
            </w:r>
            <w:r w:rsidRPr="00D719AB">
              <w:rPr>
                <w:rFonts w:ascii="Calibri" w:hAnsi="Calibri" w:cs="Calibri"/>
                <w:w w:val="105"/>
                <w:sz w:val="22"/>
                <w:szCs w:val="22"/>
              </w:rPr>
              <w:t>will</w:t>
            </w:r>
            <w:r w:rsidRPr="00D719AB">
              <w:rPr>
                <w:rFonts w:ascii="Calibri" w:hAnsi="Calibri" w:cs="Calibri"/>
                <w:spacing w:val="-7"/>
                <w:w w:val="105"/>
                <w:sz w:val="22"/>
                <w:szCs w:val="22"/>
              </w:rPr>
              <w:t xml:space="preserve"> </w:t>
            </w:r>
            <w:r w:rsidRPr="00D719AB">
              <w:rPr>
                <w:rFonts w:ascii="Calibri" w:hAnsi="Calibri" w:cs="Calibri"/>
                <w:w w:val="105"/>
                <w:sz w:val="22"/>
                <w:szCs w:val="22"/>
              </w:rPr>
              <w:t>be</w:t>
            </w:r>
            <w:r w:rsidRPr="00D719AB">
              <w:rPr>
                <w:rFonts w:ascii="Calibri" w:hAnsi="Calibri" w:cs="Calibri"/>
                <w:spacing w:val="-4"/>
                <w:w w:val="105"/>
                <w:sz w:val="22"/>
                <w:szCs w:val="22"/>
              </w:rPr>
              <w:t xml:space="preserve"> </w:t>
            </w:r>
            <w:r w:rsidRPr="00D719AB">
              <w:rPr>
                <w:rFonts w:ascii="Calibri" w:hAnsi="Calibri" w:cs="Calibri"/>
                <w:w w:val="105"/>
                <w:sz w:val="22"/>
                <w:szCs w:val="22"/>
              </w:rPr>
              <w:t>responsible</w:t>
            </w:r>
            <w:r w:rsidRPr="00D719AB">
              <w:rPr>
                <w:rFonts w:ascii="Calibri" w:hAnsi="Calibri" w:cs="Calibri"/>
                <w:spacing w:val="-4"/>
                <w:w w:val="105"/>
                <w:sz w:val="22"/>
                <w:szCs w:val="22"/>
              </w:rPr>
              <w:t xml:space="preserve"> </w:t>
            </w:r>
            <w:r w:rsidRPr="00D719AB">
              <w:rPr>
                <w:rFonts w:ascii="Calibri" w:hAnsi="Calibri" w:cs="Calibri"/>
                <w:w w:val="105"/>
                <w:sz w:val="22"/>
                <w:szCs w:val="22"/>
              </w:rPr>
              <w:t>for</w:t>
            </w:r>
            <w:r w:rsidRPr="00D719AB">
              <w:rPr>
                <w:rFonts w:ascii="Calibri" w:hAnsi="Calibri" w:cs="Calibri"/>
                <w:spacing w:val="-6"/>
                <w:w w:val="105"/>
                <w:sz w:val="22"/>
                <w:szCs w:val="22"/>
              </w:rPr>
              <w:t xml:space="preserve"> </w:t>
            </w:r>
            <w:r w:rsidRPr="00D719AB">
              <w:rPr>
                <w:rFonts w:ascii="Calibri" w:hAnsi="Calibri" w:cs="Calibri"/>
                <w:w w:val="105"/>
                <w:sz w:val="22"/>
                <w:szCs w:val="22"/>
              </w:rPr>
              <w:t>conducting</w:t>
            </w:r>
            <w:r w:rsidRPr="00D719AB">
              <w:rPr>
                <w:rFonts w:ascii="Calibri" w:hAnsi="Calibri" w:cs="Calibri"/>
                <w:spacing w:val="-7"/>
                <w:w w:val="105"/>
                <w:sz w:val="22"/>
                <w:szCs w:val="22"/>
              </w:rPr>
              <w:t xml:space="preserve"> </w:t>
            </w:r>
            <w:r w:rsidRPr="00D719AB">
              <w:rPr>
                <w:rFonts w:ascii="Calibri" w:hAnsi="Calibri" w:cs="Calibri"/>
                <w:w w:val="105"/>
                <w:sz w:val="22"/>
                <w:szCs w:val="22"/>
              </w:rPr>
              <w:t>their</w:t>
            </w:r>
            <w:r w:rsidRPr="00D719AB">
              <w:rPr>
                <w:rFonts w:ascii="Calibri" w:hAnsi="Calibri" w:cs="Calibri"/>
                <w:spacing w:val="-7"/>
                <w:w w:val="105"/>
                <w:sz w:val="22"/>
                <w:szCs w:val="22"/>
              </w:rPr>
              <w:t xml:space="preserve"> </w:t>
            </w:r>
            <w:r w:rsidRPr="00D719AB">
              <w:rPr>
                <w:rFonts w:ascii="Calibri" w:hAnsi="Calibri" w:cs="Calibri"/>
                <w:w w:val="105"/>
                <w:sz w:val="22"/>
                <w:szCs w:val="22"/>
              </w:rPr>
              <w:t>work</w:t>
            </w:r>
            <w:r w:rsidRPr="00D719AB">
              <w:rPr>
                <w:rFonts w:ascii="Calibri" w:hAnsi="Calibri" w:cs="Calibri"/>
                <w:spacing w:val="-4"/>
                <w:w w:val="105"/>
                <w:sz w:val="22"/>
                <w:szCs w:val="22"/>
              </w:rPr>
              <w:t xml:space="preserve"> </w:t>
            </w:r>
            <w:r w:rsidRPr="00D719AB">
              <w:rPr>
                <w:rFonts w:ascii="Calibri" w:hAnsi="Calibri" w:cs="Calibri"/>
                <w:w w:val="105"/>
                <w:sz w:val="22"/>
                <w:szCs w:val="22"/>
              </w:rPr>
              <w:t>activities</w:t>
            </w:r>
            <w:r w:rsidRPr="00D719AB">
              <w:rPr>
                <w:rFonts w:ascii="Calibri" w:hAnsi="Calibri" w:cs="Calibri"/>
                <w:spacing w:val="-5"/>
                <w:w w:val="105"/>
                <w:sz w:val="22"/>
                <w:szCs w:val="22"/>
              </w:rPr>
              <w:t xml:space="preserve"> </w:t>
            </w:r>
            <w:r w:rsidRPr="00D719AB">
              <w:rPr>
                <w:rFonts w:ascii="Calibri" w:hAnsi="Calibri" w:cs="Calibri"/>
                <w:w w:val="105"/>
                <w:sz w:val="22"/>
                <w:szCs w:val="22"/>
              </w:rPr>
              <w:t>in</w:t>
            </w:r>
            <w:r w:rsidRPr="00D719AB">
              <w:rPr>
                <w:rFonts w:ascii="Calibri" w:hAnsi="Calibri" w:cs="Calibri"/>
                <w:spacing w:val="-7"/>
                <w:w w:val="105"/>
                <w:sz w:val="22"/>
                <w:szCs w:val="22"/>
              </w:rPr>
              <w:t xml:space="preserve"> </w:t>
            </w:r>
            <w:r w:rsidRPr="00D719AB">
              <w:rPr>
                <w:rFonts w:ascii="Calibri" w:hAnsi="Calibri" w:cs="Calibri"/>
                <w:w w:val="105"/>
                <w:sz w:val="22"/>
                <w:szCs w:val="22"/>
              </w:rPr>
              <w:t>consideration</w:t>
            </w:r>
            <w:r w:rsidRPr="00D719AB">
              <w:rPr>
                <w:rFonts w:ascii="Calibri" w:hAnsi="Calibri" w:cs="Calibri"/>
                <w:spacing w:val="-4"/>
                <w:w w:val="105"/>
                <w:sz w:val="22"/>
                <w:szCs w:val="22"/>
              </w:rPr>
              <w:t xml:space="preserve"> </w:t>
            </w:r>
            <w:r w:rsidRPr="00D719AB">
              <w:rPr>
                <w:rFonts w:ascii="Calibri" w:hAnsi="Calibri" w:cs="Calibri"/>
                <w:w w:val="105"/>
                <w:sz w:val="22"/>
                <w:szCs w:val="22"/>
              </w:rPr>
              <w:t>of</w:t>
            </w:r>
            <w:r w:rsidRPr="00D719AB">
              <w:rPr>
                <w:rFonts w:ascii="Calibri" w:hAnsi="Calibri" w:cs="Calibri"/>
                <w:spacing w:val="-7"/>
                <w:w w:val="105"/>
                <w:sz w:val="22"/>
                <w:szCs w:val="22"/>
              </w:rPr>
              <w:t xml:space="preserve"> </w:t>
            </w:r>
            <w:r w:rsidRPr="00D719AB">
              <w:rPr>
                <w:rFonts w:ascii="Calibri" w:hAnsi="Calibri" w:cs="Calibri"/>
                <w:w w:val="105"/>
                <w:sz w:val="22"/>
                <w:szCs w:val="22"/>
              </w:rPr>
              <w:t>these ESCOPs. Failure to do so could result in penalties or dismissal.</w:t>
            </w:r>
          </w:p>
        </w:tc>
      </w:tr>
      <w:tr w:rsidR="006200A7" w:rsidRPr="00D719AB" w14:paraId="2473B149" w14:textId="77777777" w:rsidTr="00D31153">
        <w:tc>
          <w:tcPr>
            <w:tcW w:w="2425" w:type="dxa"/>
          </w:tcPr>
          <w:p w14:paraId="1D1E10AA" w14:textId="77777777" w:rsidR="006200A7" w:rsidRPr="00D719AB" w:rsidRDefault="006200A7" w:rsidP="006200A7">
            <w:pPr>
              <w:rPr>
                <w:rFonts w:ascii="Calibri" w:hAnsi="Calibri" w:cs="Calibri"/>
                <w:b/>
                <w:bCs/>
                <w:sz w:val="22"/>
                <w:szCs w:val="22"/>
              </w:rPr>
            </w:pPr>
            <w:r w:rsidRPr="00D719AB">
              <w:rPr>
                <w:rFonts w:ascii="Calibri" w:hAnsi="Calibri" w:cs="Calibri"/>
                <w:b/>
                <w:bCs/>
                <w:sz w:val="22"/>
                <w:szCs w:val="22"/>
              </w:rPr>
              <w:t>Pre-Construction</w:t>
            </w:r>
          </w:p>
        </w:tc>
        <w:tc>
          <w:tcPr>
            <w:tcW w:w="6925" w:type="dxa"/>
          </w:tcPr>
          <w:p w14:paraId="257213F0" w14:textId="77777777" w:rsidR="006200A7" w:rsidRPr="00D719AB" w:rsidRDefault="006200A7" w:rsidP="006200A7">
            <w:pPr>
              <w:rPr>
                <w:rFonts w:ascii="Calibri" w:hAnsi="Calibri" w:cs="Calibri"/>
                <w:sz w:val="22"/>
                <w:szCs w:val="22"/>
              </w:rPr>
            </w:pPr>
          </w:p>
        </w:tc>
      </w:tr>
      <w:tr w:rsidR="006200A7" w:rsidRPr="00D719AB" w14:paraId="40E07EE5" w14:textId="77777777" w:rsidTr="00D31153">
        <w:tc>
          <w:tcPr>
            <w:tcW w:w="2425" w:type="dxa"/>
          </w:tcPr>
          <w:p w14:paraId="056501DC" w14:textId="77777777" w:rsidR="006200A7" w:rsidRPr="00D719AB" w:rsidRDefault="006200A7" w:rsidP="006200A7">
            <w:pPr>
              <w:rPr>
                <w:rFonts w:ascii="Calibri" w:hAnsi="Calibri" w:cs="Calibri"/>
                <w:sz w:val="22"/>
                <w:szCs w:val="22"/>
              </w:rPr>
            </w:pPr>
            <w:r w:rsidRPr="00D719AB">
              <w:rPr>
                <w:rFonts w:ascii="Calibri" w:hAnsi="Calibri" w:cs="Calibri"/>
                <w:w w:val="105"/>
                <w:sz w:val="22"/>
                <w:szCs w:val="22"/>
              </w:rPr>
              <w:t>Initial</w:t>
            </w:r>
            <w:r w:rsidRPr="00D719AB">
              <w:rPr>
                <w:rFonts w:ascii="Calibri" w:hAnsi="Calibri" w:cs="Calibri"/>
                <w:spacing w:val="-5"/>
                <w:w w:val="105"/>
                <w:sz w:val="22"/>
                <w:szCs w:val="22"/>
              </w:rPr>
              <w:t xml:space="preserve"> </w:t>
            </w:r>
            <w:r w:rsidRPr="00D719AB">
              <w:rPr>
                <w:rFonts w:ascii="Calibri" w:hAnsi="Calibri" w:cs="Calibri"/>
                <w:w w:val="105"/>
                <w:sz w:val="22"/>
                <w:szCs w:val="22"/>
              </w:rPr>
              <w:t>Checklist</w:t>
            </w:r>
          </w:p>
        </w:tc>
        <w:tc>
          <w:tcPr>
            <w:tcW w:w="6925" w:type="dxa"/>
          </w:tcPr>
          <w:p w14:paraId="0F04FB37" w14:textId="77777777" w:rsidR="006200A7" w:rsidRPr="00D719AB" w:rsidRDefault="006200A7" w:rsidP="00A96F70">
            <w:pPr>
              <w:numPr>
                <w:ilvl w:val="0"/>
                <w:numId w:val="32"/>
              </w:numPr>
              <w:contextualSpacing/>
              <w:jc w:val="both"/>
              <w:rPr>
                <w:rFonts w:ascii="Calibri" w:hAnsi="Calibri" w:cs="Calibri"/>
                <w:sz w:val="22"/>
                <w:szCs w:val="22"/>
              </w:rPr>
            </w:pPr>
            <w:r w:rsidRPr="00D719AB">
              <w:rPr>
                <w:rFonts w:ascii="Calibri" w:hAnsi="Calibri" w:cs="Calibri"/>
                <w:w w:val="105"/>
                <w:sz w:val="22"/>
                <w:szCs w:val="22"/>
              </w:rPr>
              <w:t>That</w:t>
            </w:r>
            <w:r w:rsidRPr="00D719AB">
              <w:rPr>
                <w:rFonts w:ascii="Calibri" w:hAnsi="Calibri" w:cs="Calibri"/>
                <w:spacing w:val="-3"/>
                <w:w w:val="105"/>
                <w:sz w:val="22"/>
                <w:szCs w:val="22"/>
              </w:rPr>
              <w:t xml:space="preserve"> </w:t>
            </w:r>
            <w:r w:rsidRPr="00D719AB">
              <w:rPr>
                <w:rFonts w:ascii="Calibri" w:hAnsi="Calibri" w:cs="Calibri"/>
                <w:w w:val="105"/>
                <w:sz w:val="22"/>
                <w:szCs w:val="22"/>
              </w:rPr>
              <w:t>these</w:t>
            </w:r>
            <w:r w:rsidRPr="00D719AB">
              <w:rPr>
                <w:rFonts w:ascii="Calibri" w:hAnsi="Calibri" w:cs="Calibri"/>
                <w:spacing w:val="-6"/>
                <w:w w:val="105"/>
                <w:sz w:val="22"/>
                <w:szCs w:val="22"/>
              </w:rPr>
              <w:t xml:space="preserve"> </w:t>
            </w:r>
            <w:r w:rsidRPr="00D719AB">
              <w:rPr>
                <w:rFonts w:ascii="Calibri" w:hAnsi="Calibri" w:cs="Calibri"/>
                <w:w w:val="105"/>
                <w:sz w:val="22"/>
                <w:szCs w:val="22"/>
              </w:rPr>
              <w:t>ESCOPs have</w:t>
            </w:r>
            <w:r w:rsidRPr="00D719AB">
              <w:rPr>
                <w:rFonts w:ascii="Calibri" w:hAnsi="Calibri" w:cs="Calibri"/>
                <w:spacing w:val="-4"/>
                <w:w w:val="105"/>
                <w:sz w:val="22"/>
                <w:szCs w:val="22"/>
              </w:rPr>
              <w:t xml:space="preserve"> </w:t>
            </w:r>
            <w:r w:rsidRPr="00D719AB">
              <w:rPr>
                <w:rFonts w:ascii="Calibri" w:hAnsi="Calibri" w:cs="Calibri"/>
                <w:w w:val="105"/>
                <w:sz w:val="22"/>
                <w:szCs w:val="22"/>
              </w:rPr>
              <w:t>been reviewed</w:t>
            </w:r>
            <w:r w:rsidRPr="00D719AB">
              <w:rPr>
                <w:rFonts w:ascii="Calibri" w:hAnsi="Calibri" w:cs="Calibri"/>
                <w:spacing w:val="-3"/>
                <w:w w:val="105"/>
                <w:sz w:val="22"/>
                <w:szCs w:val="22"/>
              </w:rPr>
              <w:t xml:space="preserve"> </w:t>
            </w:r>
            <w:r w:rsidRPr="00D719AB">
              <w:rPr>
                <w:rFonts w:ascii="Calibri" w:hAnsi="Calibri" w:cs="Calibri"/>
                <w:w w:val="105"/>
                <w:sz w:val="22"/>
                <w:szCs w:val="22"/>
              </w:rPr>
              <w:t>by</w:t>
            </w:r>
            <w:r w:rsidRPr="00D719AB">
              <w:rPr>
                <w:rFonts w:ascii="Calibri" w:hAnsi="Calibri" w:cs="Calibri"/>
                <w:spacing w:val="-3"/>
                <w:w w:val="105"/>
                <w:sz w:val="22"/>
                <w:szCs w:val="22"/>
              </w:rPr>
              <w:t xml:space="preserve"> </w:t>
            </w:r>
            <w:r w:rsidRPr="00D719AB">
              <w:rPr>
                <w:rFonts w:ascii="Calibri" w:hAnsi="Calibri" w:cs="Calibri"/>
                <w:w w:val="105"/>
                <w:sz w:val="22"/>
                <w:szCs w:val="22"/>
              </w:rPr>
              <w:t>management and all</w:t>
            </w:r>
            <w:r w:rsidRPr="00D719AB">
              <w:rPr>
                <w:rFonts w:ascii="Calibri" w:hAnsi="Calibri" w:cs="Calibri"/>
                <w:spacing w:val="-5"/>
                <w:w w:val="105"/>
                <w:sz w:val="22"/>
                <w:szCs w:val="22"/>
              </w:rPr>
              <w:t xml:space="preserve"> </w:t>
            </w:r>
            <w:r w:rsidRPr="00D719AB">
              <w:rPr>
                <w:rFonts w:ascii="Calibri" w:hAnsi="Calibri" w:cs="Calibri"/>
                <w:w w:val="105"/>
                <w:sz w:val="22"/>
                <w:szCs w:val="22"/>
              </w:rPr>
              <w:t>workers.</w:t>
            </w:r>
          </w:p>
          <w:p w14:paraId="4D26197D" w14:textId="77777777" w:rsidR="006200A7" w:rsidRPr="00D719AB" w:rsidRDefault="006200A7" w:rsidP="00A96F70">
            <w:pPr>
              <w:numPr>
                <w:ilvl w:val="0"/>
                <w:numId w:val="32"/>
              </w:numPr>
              <w:contextualSpacing/>
              <w:jc w:val="both"/>
              <w:rPr>
                <w:rFonts w:ascii="Calibri" w:hAnsi="Calibri" w:cs="Calibri"/>
                <w:sz w:val="22"/>
                <w:szCs w:val="22"/>
              </w:rPr>
            </w:pPr>
            <w:r w:rsidRPr="00D719AB">
              <w:rPr>
                <w:rFonts w:ascii="Calibri" w:hAnsi="Calibri" w:cs="Calibri"/>
                <w:w w:val="105"/>
                <w:sz w:val="22"/>
                <w:szCs w:val="22"/>
              </w:rPr>
              <w:t>Ensure</w:t>
            </w:r>
            <w:r w:rsidRPr="00D719AB">
              <w:rPr>
                <w:rFonts w:ascii="Calibri" w:hAnsi="Calibri" w:cs="Calibri"/>
                <w:spacing w:val="-4"/>
                <w:w w:val="105"/>
                <w:sz w:val="22"/>
                <w:szCs w:val="22"/>
              </w:rPr>
              <w:t xml:space="preserve"> </w:t>
            </w:r>
            <w:r w:rsidRPr="00D719AB">
              <w:rPr>
                <w:rFonts w:ascii="Calibri" w:hAnsi="Calibri" w:cs="Calibri"/>
                <w:w w:val="105"/>
                <w:sz w:val="22"/>
                <w:szCs w:val="22"/>
              </w:rPr>
              <w:t>all workers</w:t>
            </w:r>
            <w:r w:rsidRPr="00D719AB">
              <w:rPr>
                <w:rFonts w:ascii="Calibri" w:hAnsi="Calibri" w:cs="Calibri"/>
                <w:spacing w:val="-6"/>
                <w:w w:val="105"/>
                <w:sz w:val="22"/>
                <w:szCs w:val="22"/>
              </w:rPr>
              <w:t xml:space="preserve"> </w:t>
            </w:r>
            <w:r w:rsidRPr="00D719AB">
              <w:rPr>
                <w:rFonts w:ascii="Calibri" w:hAnsi="Calibri" w:cs="Calibri"/>
                <w:w w:val="105"/>
                <w:sz w:val="22"/>
                <w:szCs w:val="22"/>
              </w:rPr>
              <w:t>have</w:t>
            </w:r>
            <w:r w:rsidRPr="00D719AB">
              <w:rPr>
                <w:rFonts w:ascii="Calibri" w:hAnsi="Calibri" w:cs="Calibri"/>
                <w:spacing w:val="-7"/>
                <w:w w:val="105"/>
                <w:sz w:val="22"/>
                <w:szCs w:val="22"/>
              </w:rPr>
              <w:t xml:space="preserve"> </w:t>
            </w:r>
            <w:r w:rsidRPr="00D719AB">
              <w:rPr>
                <w:rFonts w:ascii="Calibri" w:hAnsi="Calibri" w:cs="Calibri"/>
                <w:w w:val="105"/>
                <w:sz w:val="22"/>
                <w:szCs w:val="22"/>
              </w:rPr>
              <w:t>appropriate</w:t>
            </w:r>
            <w:r w:rsidRPr="00D719AB">
              <w:rPr>
                <w:rFonts w:ascii="Calibri" w:hAnsi="Calibri" w:cs="Calibri"/>
                <w:spacing w:val="-6"/>
                <w:w w:val="105"/>
                <w:sz w:val="22"/>
                <w:szCs w:val="22"/>
              </w:rPr>
              <w:t xml:space="preserve"> </w:t>
            </w:r>
            <w:r w:rsidRPr="00D719AB">
              <w:rPr>
                <w:rFonts w:ascii="Calibri" w:hAnsi="Calibri" w:cs="Calibri"/>
                <w:w w:val="105"/>
                <w:sz w:val="22"/>
                <w:szCs w:val="22"/>
              </w:rPr>
              <w:t>PPE</w:t>
            </w:r>
            <w:r w:rsidRPr="00D719AB">
              <w:rPr>
                <w:rFonts w:ascii="Calibri" w:hAnsi="Calibri" w:cs="Calibri"/>
                <w:spacing w:val="-5"/>
                <w:w w:val="105"/>
                <w:sz w:val="22"/>
                <w:szCs w:val="22"/>
              </w:rPr>
              <w:t xml:space="preserve"> </w:t>
            </w:r>
            <w:r w:rsidRPr="00D719AB">
              <w:rPr>
                <w:rFonts w:ascii="Calibri" w:hAnsi="Calibri" w:cs="Calibri"/>
                <w:w w:val="105"/>
                <w:sz w:val="22"/>
                <w:szCs w:val="22"/>
              </w:rPr>
              <w:t>and</w:t>
            </w:r>
            <w:r w:rsidRPr="00D719AB">
              <w:rPr>
                <w:rFonts w:ascii="Calibri" w:hAnsi="Calibri" w:cs="Calibri"/>
                <w:spacing w:val="-3"/>
                <w:w w:val="105"/>
                <w:sz w:val="22"/>
                <w:szCs w:val="22"/>
              </w:rPr>
              <w:t xml:space="preserve"> </w:t>
            </w:r>
            <w:r w:rsidRPr="00D719AB">
              <w:rPr>
                <w:rFonts w:ascii="Calibri" w:hAnsi="Calibri" w:cs="Calibri"/>
                <w:w w:val="105"/>
                <w:sz w:val="22"/>
                <w:szCs w:val="22"/>
              </w:rPr>
              <w:t>are</w:t>
            </w:r>
            <w:r w:rsidRPr="00D719AB">
              <w:rPr>
                <w:rFonts w:ascii="Calibri" w:hAnsi="Calibri" w:cs="Calibri"/>
                <w:spacing w:val="-7"/>
                <w:w w:val="105"/>
                <w:sz w:val="22"/>
                <w:szCs w:val="22"/>
              </w:rPr>
              <w:t xml:space="preserve"> </w:t>
            </w:r>
            <w:r w:rsidRPr="00D719AB">
              <w:rPr>
                <w:rFonts w:ascii="Calibri" w:hAnsi="Calibri" w:cs="Calibri"/>
                <w:w w:val="105"/>
                <w:sz w:val="22"/>
                <w:szCs w:val="22"/>
              </w:rPr>
              <w:t>trained</w:t>
            </w:r>
            <w:r w:rsidRPr="00D719AB">
              <w:rPr>
                <w:rFonts w:ascii="Calibri" w:hAnsi="Calibri" w:cs="Calibri"/>
                <w:spacing w:val="-6"/>
                <w:w w:val="105"/>
                <w:sz w:val="22"/>
                <w:szCs w:val="22"/>
              </w:rPr>
              <w:t xml:space="preserve"> </w:t>
            </w:r>
            <w:r w:rsidRPr="00D719AB">
              <w:rPr>
                <w:rFonts w:ascii="Calibri" w:hAnsi="Calibri" w:cs="Calibri"/>
                <w:w w:val="105"/>
                <w:sz w:val="22"/>
                <w:szCs w:val="22"/>
              </w:rPr>
              <w:t>on</w:t>
            </w:r>
            <w:r w:rsidRPr="00D719AB">
              <w:rPr>
                <w:rFonts w:ascii="Calibri" w:hAnsi="Calibri" w:cs="Calibri"/>
                <w:spacing w:val="-4"/>
                <w:w w:val="105"/>
                <w:sz w:val="22"/>
                <w:szCs w:val="22"/>
              </w:rPr>
              <w:t xml:space="preserve"> </w:t>
            </w:r>
            <w:r w:rsidRPr="00D719AB">
              <w:rPr>
                <w:rFonts w:ascii="Calibri" w:hAnsi="Calibri" w:cs="Calibri"/>
                <w:w w:val="105"/>
                <w:sz w:val="22"/>
                <w:szCs w:val="22"/>
              </w:rPr>
              <w:t>potential</w:t>
            </w:r>
            <w:r w:rsidRPr="00D719AB">
              <w:rPr>
                <w:rFonts w:ascii="Calibri" w:hAnsi="Calibri" w:cs="Calibri"/>
                <w:spacing w:val="-6"/>
                <w:w w:val="105"/>
                <w:sz w:val="22"/>
                <w:szCs w:val="22"/>
              </w:rPr>
              <w:t xml:space="preserve"> </w:t>
            </w:r>
            <w:r w:rsidRPr="00D719AB">
              <w:rPr>
                <w:rFonts w:ascii="Calibri" w:hAnsi="Calibri" w:cs="Calibri"/>
                <w:w w:val="105"/>
                <w:sz w:val="22"/>
                <w:szCs w:val="22"/>
              </w:rPr>
              <w:t>health</w:t>
            </w:r>
            <w:r w:rsidRPr="00D719AB">
              <w:rPr>
                <w:rFonts w:ascii="Calibri" w:hAnsi="Calibri" w:cs="Calibri"/>
                <w:spacing w:val="-7"/>
                <w:w w:val="105"/>
                <w:sz w:val="22"/>
                <w:szCs w:val="22"/>
              </w:rPr>
              <w:t xml:space="preserve"> </w:t>
            </w:r>
            <w:r w:rsidRPr="00D719AB">
              <w:rPr>
                <w:rFonts w:ascii="Calibri" w:hAnsi="Calibri" w:cs="Calibri"/>
                <w:w w:val="105"/>
                <w:sz w:val="22"/>
                <w:szCs w:val="22"/>
              </w:rPr>
              <w:t>and</w:t>
            </w:r>
            <w:r w:rsidRPr="00D719AB">
              <w:rPr>
                <w:rFonts w:ascii="Calibri" w:hAnsi="Calibri" w:cs="Calibri"/>
                <w:spacing w:val="-4"/>
                <w:w w:val="105"/>
                <w:sz w:val="22"/>
                <w:szCs w:val="22"/>
              </w:rPr>
              <w:t xml:space="preserve"> </w:t>
            </w:r>
            <w:r w:rsidRPr="00D719AB">
              <w:rPr>
                <w:rFonts w:ascii="Calibri" w:hAnsi="Calibri" w:cs="Calibri"/>
                <w:w w:val="105"/>
                <w:sz w:val="22"/>
                <w:szCs w:val="22"/>
              </w:rPr>
              <w:t>safety</w:t>
            </w:r>
            <w:r w:rsidRPr="00D719AB">
              <w:rPr>
                <w:rFonts w:ascii="Calibri" w:hAnsi="Calibri" w:cs="Calibri"/>
                <w:spacing w:val="-6"/>
                <w:w w:val="105"/>
                <w:sz w:val="22"/>
                <w:szCs w:val="22"/>
              </w:rPr>
              <w:t xml:space="preserve"> </w:t>
            </w:r>
            <w:r w:rsidRPr="00D719AB">
              <w:rPr>
                <w:rFonts w:ascii="Calibri" w:hAnsi="Calibri" w:cs="Calibri"/>
                <w:w w:val="105"/>
                <w:sz w:val="22"/>
                <w:szCs w:val="22"/>
              </w:rPr>
              <w:t>risks related to their work.</w:t>
            </w:r>
          </w:p>
          <w:p w14:paraId="49ACA634" w14:textId="77777777" w:rsidR="006200A7" w:rsidRPr="00D719AB" w:rsidRDefault="006200A7" w:rsidP="00A96F70">
            <w:pPr>
              <w:numPr>
                <w:ilvl w:val="0"/>
                <w:numId w:val="32"/>
              </w:numPr>
              <w:contextualSpacing/>
              <w:jc w:val="both"/>
              <w:rPr>
                <w:rFonts w:ascii="Calibri" w:hAnsi="Calibri" w:cs="Calibri"/>
                <w:sz w:val="22"/>
                <w:szCs w:val="22"/>
              </w:rPr>
            </w:pPr>
            <w:r w:rsidRPr="00D719AB">
              <w:rPr>
                <w:rFonts w:ascii="Calibri" w:hAnsi="Calibri" w:cs="Calibri"/>
                <w:w w:val="105"/>
                <w:sz w:val="22"/>
                <w:szCs w:val="22"/>
              </w:rPr>
              <w:t>Workers</w:t>
            </w:r>
            <w:r w:rsidRPr="00D719AB">
              <w:rPr>
                <w:rFonts w:ascii="Calibri" w:hAnsi="Calibri" w:cs="Calibri"/>
                <w:spacing w:val="-1"/>
                <w:w w:val="105"/>
                <w:sz w:val="22"/>
                <w:szCs w:val="22"/>
              </w:rPr>
              <w:t xml:space="preserve"> </w:t>
            </w:r>
            <w:r w:rsidRPr="00D719AB">
              <w:rPr>
                <w:rFonts w:ascii="Calibri" w:hAnsi="Calibri" w:cs="Calibri"/>
                <w:w w:val="105"/>
                <w:sz w:val="22"/>
                <w:szCs w:val="22"/>
              </w:rPr>
              <w:t>have</w:t>
            </w:r>
            <w:r w:rsidRPr="00D719AB">
              <w:rPr>
                <w:rFonts w:ascii="Calibri" w:hAnsi="Calibri" w:cs="Calibri"/>
                <w:spacing w:val="-1"/>
                <w:w w:val="105"/>
                <w:sz w:val="22"/>
                <w:szCs w:val="22"/>
              </w:rPr>
              <w:t xml:space="preserve"> </w:t>
            </w:r>
            <w:r w:rsidRPr="00D719AB">
              <w:rPr>
                <w:rFonts w:ascii="Calibri" w:hAnsi="Calibri" w:cs="Calibri"/>
                <w:w w:val="105"/>
                <w:sz w:val="22"/>
                <w:szCs w:val="22"/>
              </w:rPr>
              <w:t>signed</w:t>
            </w:r>
            <w:r w:rsidRPr="00D719AB">
              <w:rPr>
                <w:rFonts w:ascii="Calibri" w:hAnsi="Calibri" w:cs="Calibri"/>
                <w:spacing w:val="-4"/>
                <w:w w:val="105"/>
                <w:sz w:val="22"/>
                <w:szCs w:val="22"/>
              </w:rPr>
              <w:t xml:space="preserve"> </w:t>
            </w:r>
            <w:r w:rsidRPr="00D719AB">
              <w:rPr>
                <w:rFonts w:ascii="Calibri" w:hAnsi="Calibri" w:cs="Calibri"/>
                <w:w w:val="105"/>
                <w:sz w:val="22"/>
                <w:szCs w:val="22"/>
              </w:rPr>
              <w:t>the</w:t>
            </w:r>
            <w:r w:rsidRPr="00D719AB">
              <w:rPr>
                <w:rFonts w:ascii="Calibri" w:hAnsi="Calibri" w:cs="Calibri"/>
                <w:spacing w:val="-4"/>
                <w:w w:val="105"/>
                <w:sz w:val="22"/>
                <w:szCs w:val="22"/>
              </w:rPr>
              <w:t xml:space="preserve"> </w:t>
            </w:r>
            <w:r w:rsidRPr="00D719AB">
              <w:rPr>
                <w:rFonts w:ascii="Calibri" w:hAnsi="Calibri" w:cs="Calibri"/>
                <w:w w:val="105"/>
                <w:sz w:val="22"/>
                <w:szCs w:val="22"/>
              </w:rPr>
              <w:t>worker</w:t>
            </w:r>
            <w:r w:rsidRPr="00D719AB">
              <w:rPr>
                <w:rFonts w:ascii="Calibri" w:hAnsi="Calibri" w:cs="Calibri"/>
                <w:spacing w:val="-5"/>
                <w:w w:val="105"/>
                <w:sz w:val="22"/>
                <w:szCs w:val="22"/>
              </w:rPr>
              <w:t xml:space="preserve"> </w:t>
            </w:r>
            <w:r w:rsidRPr="00D719AB">
              <w:rPr>
                <w:rFonts w:ascii="Calibri" w:hAnsi="Calibri" w:cs="Calibri"/>
                <w:w w:val="105"/>
                <w:sz w:val="22"/>
                <w:szCs w:val="22"/>
              </w:rPr>
              <w:t>code</w:t>
            </w:r>
            <w:r w:rsidRPr="00D719AB">
              <w:rPr>
                <w:rFonts w:ascii="Calibri" w:hAnsi="Calibri" w:cs="Calibri"/>
                <w:spacing w:val="-6"/>
                <w:w w:val="105"/>
                <w:sz w:val="22"/>
                <w:szCs w:val="22"/>
              </w:rPr>
              <w:t xml:space="preserve"> </w:t>
            </w:r>
            <w:r w:rsidRPr="00D719AB">
              <w:rPr>
                <w:rFonts w:ascii="Calibri" w:hAnsi="Calibri" w:cs="Calibri"/>
                <w:w w:val="105"/>
                <w:sz w:val="22"/>
                <w:szCs w:val="22"/>
              </w:rPr>
              <w:t>of</w:t>
            </w:r>
            <w:r w:rsidRPr="00D719AB">
              <w:rPr>
                <w:rFonts w:ascii="Calibri" w:hAnsi="Calibri" w:cs="Calibri"/>
                <w:spacing w:val="-5"/>
                <w:w w:val="105"/>
                <w:sz w:val="22"/>
                <w:szCs w:val="22"/>
              </w:rPr>
              <w:t xml:space="preserve"> </w:t>
            </w:r>
            <w:r w:rsidRPr="00D719AB">
              <w:rPr>
                <w:rFonts w:ascii="Calibri" w:hAnsi="Calibri" w:cs="Calibri"/>
                <w:w w:val="105"/>
                <w:sz w:val="22"/>
                <w:szCs w:val="22"/>
              </w:rPr>
              <w:t>conduct.</w:t>
            </w:r>
          </w:p>
          <w:p w14:paraId="7F70F1E7" w14:textId="77777777" w:rsidR="006200A7" w:rsidRPr="00D719AB" w:rsidRDefault="006200A7" w:rsidP="00A96F70">
            <w:pPr>
              <w:numPr>
                <w:ilvl w:val="0"/>
                <w:numId w:val="32"/>
              </w:numPr>
              <w:contextualSpacing/>
              <w:jc w:val="both"/>
              <w:rPr>
                <w:rFonts w:ascii="Calibri" w:hAnsi="Calibri" w:cs="Calibri"/>
                <w:sz w:val="22"/>
                <w:szCs w:val="22"/>
              </w:rPr>
            </w:pPr>
            <w:r w:rsidRPr="00D719AB">
              <w:rPr>
                <w:rFonts w:ascii="Calibri" w:hAnsi="Calibri" w:cs="Calibri"/>
                <w:w w:val="105"/>
                <w:sz w:val="22"/>
                <w:szCs w:val="22"/>
              </w:rPr>
              <w:t>Workers</w:t>
            </w:r>
            <w:r w:rsidRPr="00D719AB">
              <w:rPr>
                <w:rFonts w:ascii="Calibri" w:hAnsi="Calibri" w:cs="Calibri"/>
                <w:spacing w:val="-4"/>
                <w:w w:val="105"/>
                <w:sz w:val="22"/>
                <w:szCs w:val="22"/>
              </w:rPr>
              <w:t xml:space="preserve"> </w:t>
            </w:r>
            <w:r w:rsidRPr="00D719AB">
              <w:rPr>
                <w:rFonts w:ascii="Calibri" w:hAnsi="Calibri" w:cs="Calibri"/>
                <w:w w:val="105"/>
                <w:sz w:val="22"/>
                <w:szCs w:val="22"/>
              </w:rPr>
              <w:t>fully</w:t>
            </w:r>
            <w:r w:rsidRPr="00D719AB">
              <w:rPr>
                <w:rFonts w:ascii="Calibri" w:hAnsi="Calibri" w:cs="Calibri"/>
                <w:spacing w:val="-5"/>
                <w:w w:val="105"/>
                <w:sz w:val="22"/>
                <w:szCs w:val="22"/>
              </w:rPr>
              <w:t xml:space="preserve"> </w:t>
            </w:r>
            <w:r w:rsidRPr="00D719AB">
              <w:rPr>
                <w:rFonts w:ascii="Calibri" w:hAnsi="Calibri" w:cs="Calibri"/>
                <w:w w:val="105"/>
                <w:sz w:val="22"/>
                <w:szCs w:val="22"/>
              </w:rPr>
              <w:t>understand</w:t>
            </w:r>
            <w:r w:rsidRPr="00D719AB">
              <w:rPr>
                <w:rFonts w:ascii="Calibri" w:hAnsi="Calibri" w:cs="Calibri"/>
                <w:spacing w:val="-7"/>
                <w:w w:val="105"/>
                <w:sz w:val="22"/>
                <w:szCs w:val="22"/>
              </w:rPr>
              <w:t xml:space="preserve"> </w:t>
            </w:r>
            <w:r w:rsidRPr="00D719AB">
              <w:rPr>
                <w:rFonts w:ascii="Calibri" w:hAnsi="Calibri" w:cs="Calibri"/>
                <w:w w:val="105"/>
                <w:sz w:val="22"/>
                <w:szCs w:val="22"/>
              </w:rPr>
              <w:t>all</w:t>
            </w:r>
            <w:r w:rsidRPr="00D719AB">
              <w:rPr>
                <w:rFonts w:ascii="Calibri" w:hAnsi="Calibri" w:cs="Calibri"/>
                <w:spacing w:val="-8"/>
                <w:w w:val="105"/>
                <w:sz w:val="22"/>
                <w:szCs w:val="22"/>
              </w:rPr>
              <w:t xml:space="preserve"> </w:t>
            </w:r>
            <w:r w:rsidRPr="00D719AB">
              <w:rPr>
                <w:rFonts w:ascii="Calibri" w:hAnsi="Calibri" w:cs="Calibri"/>
                <w:w w:val="105"/>
                <w:sz w:val="22"/>
                <w:szCs w:val="22"/>
              </w:rPr>
              <w:t>prohibitions</w:t>
            </w:r>
            <w:r w:rsidRPr="00D719AB">
              <w:rPr>
                <w:rFonts w:ascii="Calibri" w:hAnsi="Calibri" w:cs="Calibri"/>
                <w:spacing w:val="-5"/>
                <w:w w:val="105"/>
                <w:sz w:val="22"/>
                <w:szCs w:val="22"/>
              </w:rPr>
              <w:t xml:space="preserve"> </w:t>
            </w:r>
            <w:r w:rsidRPr="00D719AB">
              <w:rPr>
                <w:rFonts w:ascii="Calibri" w:hAnsi="Calibri" w:cs="Calibri"/>
                <w:w w:val="105"/>
                <w:sz w:val="22"/>
                <w:szCs w:val="22"/>
              </w:rPr>
              <w:t>(e.g.</w:t>
            </w:r>
            <w:r w:rsidRPr="00D719AB">
              <w:rPr>
                <w:rFonts w:ascii="Calibri" w:hAnsi="Calibri" w:cs="Calibri"/>
                <w:spacing w:val="-7"/>
                <w:w w:val="105"/>
                <w:sz w:val="22"/>
                <w:szCs w:val="22"/>
              </w:rPr>
              <w:t xml:space="preserve"> </w:t>
            </w:r>
            <w:r w:rsidRPr="00D719AB">
              <w:rPr>
                <w:rFonts w:ascii="Calibri" w:hAnsi="Calibri" w:cs="Calibri"/>
                <w:w w:val="105"/>
                <w:sz w:val="22"/>
                <w:szCs w:val="22"/>
              </w:rPr>
              <w:t>illegal</w:t>
            </w:r>
            <w:r w:rsidRPr="00D719AB">
              <w:rPr>
                <w:rFonts w:ascii="Calibri" w:hAnsi="Calibri" w:cs="Calibri"/>
                <w:spacing w:val="-4"/>
                <w:w w:val="105"/>
                <w:sz w:val="22"/>
                <w:szCs w:val="22"/>
              </w:rPr>
              <w:t xml:space="preserve"> </w:t>
            </w:r>
            <w:r w:rsidRPr="00D719AB">
              <w:rPr>
                <w:rFonts w:ascii="Calibri" w:hAnsi="Calibri" w:cs="Calibri"/>
                <w:w w:val="105"/>
                <w:sz w:val="22"/>
                <w:szCs w:val="22"/>
              </w:rPr>
              <w:t>dumping</w:t>
            </w:r>
            <w:r w:rsidRPr="00D719AB">
              <w:rPr>
                <w:rFonts w:ascii="Calibri" w:hAnsi="Calibri" w:cs="Calibri"/>
                <w:spacing w:val="-8"/>
                <w:w w:val="105"/>
                <w:sz w:val="22"/>
                <w:szCs w:val="22"/>
              </w:rPr>
              <w:t xml:space="preserve"> </w:t>
            </w:r>
            <w:r w:rsidRPr="00D719AB">
              <w:rPr>
                <w:rFonts w:ascii="Calibri" w:hAnsi="Calibri" w:cs="Calibri"/>
                <w:w w:val="105"/>
                <w:sz w:val="22"/>
                <w:szCs w:val="22"/>
              </w:rPr>
              <w:t>of</w:t>
            </w:r>
            <w:r w:rsidRPr="00D719AB">
              <w:rPr>
                <w:rFonts w:ascii="Calibri" w:hAnsi="Calibri" w:cs="Calibri"/>
                <w:spacing w:val="-9"/>
                <w:w w:val="105"/>
                <w:sz w:val="22"/>
                <w:szCs w:val="22"/>
              </w:rPr>
              <w:t xml:space="preserve"> </w:t>
            </w:r>
            <w:r w:rsidRPr="00D719AB">
              <w:rPr>
                <w:rFonts w:ascii="Calibri" w:hAnsi="Calibri" w:cs="Calibri"/>
                <w:w w:val="105"/>
                <w:sz w:val="22"/>
                <w:szCs w:val="22"/>
              </w:rPr>
              <w:t>demolition</w:t>
            </w:r>
            <w:r w:rsidRPr="00D719AB">
              <w:rPr>
                <w:rFonts w:ascii="Calibri" w:hAnsi="Calibri" w:cs="Calibri"/>
                <w:spacing w:val="-4"/>
                <w:w w:val="105"/>
                <w:sz w:val="22"/>
                <w:szCs w:val="22"/>
              </w:rPr>
              <w:t xml:space="preserve"> </w:t>
            </w:r>
            <w:r w:rsidRPr="00D719AB">
              <w:rPr>
                <w:rFonts w:ascii="Calibri" w:hAnsi="Calibri" w:cs="Calibri"/>
                <w:w w:val="105"/>
                <w:sz w:val="22"/>
                <w:szCs w:val="22"/>
              </w:rPr>
              <w:t>material,</w:t>
            </w:r>
            <w:r w:rsidRPr="00D719AB">
              <w:rPr>
                <w:rFonts w:ascii="Calibri" w:hAnsi="Calibri" w:cs="Calibri"/>
                <w:spacing w:val="-5"/>
                <w:w w:val="105"/>
                <w:sz w:val="22"/>
                <w:szCs w:val="22"/>
              </w:rPr>
              <w:t xml:space="preserve"> </w:t>
            </w:r>
            <w:r w:rsidRPr="00D719AB">
              <w:rPr>
                <w:rFonts w:ascii="Calibri" w:hAnsi="Calibri" w:cs="Calibri"/>
                <w:w w:val="105"/>
                <w:sz w:val="22"/>
                <w:szCs w:val="22"/>
              </w:rPr>
              <w:t>use</w:t>
            </w:r>
            <w:r w:rsidRPr="00D719AB">
              <w:rPr>
                <w:rFonts w:ascii="Calibri" w:hAnsi="Calibri" w:cs="Calibri"/>
                <w:spacing w:val="-7"/>
                <w:w w:val="105"/>
                <w:sz w:val="22"/>
                <w:szCs w:val="22"/>
              </w:rPr>
              <w:t xml:space="preserve"> </w:t>
            </w:r>
            <w:r w:rsidRPr="00D719AB">
              <w:rPr>
                <w:rFonts w:ascii="Calibri" w:hAnsi="Calibri" w:cs="Calibri"/>
                <w:w w:val="105"/>
                <w:sz w:val="22"/>
                <w:szCs w:val="22"/>
              </w:rPr>
              <w:t>of alcohol by workers, etc.).</w:t>
            </w:r>
          </w:p>
          <w:p w14:paraId="2AFD2308" w14:textId="77777777" w:rsidR="006200A7" w:rsidRPr="00D719AB" w:rsidRDefault="006200A7" w:rsidP="00A96F70">
            <w:pPr>
              <w:numPr>
                <w:ilvl w:val="0"/>
                <w:numId w:val="32"/>
              </w:numPr>
              <w:contextualSpacing/>
              <w:jc w:val="both"/>
              <w:rPr>
                <w:rFonts w:ascii="Calibri" w:hAnsi="Calibri" w:cs="Calibri"/>
                <w:sz w:val="22"/>
                <w:szCs w:val="22"/>
              </w:rPr>
            </w:pPr>
            <w:r w:rsidRPr="00D719AB">
              <w:rPr>
                <w:rFonts w:ascii="Calibri" w:hAnsi="Calibri" w:cs="Calibri"/>
                <w:w w:val="105"/>
                <w:sz w:val="22"/>
                <w:szCs w:val="22"/>
              </w:rPr>
              <w:t>Consultation</w:t>
            </w:r>
            <w:r w:rsidRPr="00D719AB">
              <w:rPr>
                <w:rFonts w:ascii="Calibri" w:hAnsi="Calibri" w:cs="Calibri"/>
                <w:spacing w:val="-7"/>
                <w:w w:val="105"/>
                <w:sz w:val="22"/>
                <w:szCs w:val="22"/>
              </w:rPr>
              <w:t xml:space="preserve"> </w:t>
            </w:r>
            <w:r w:rsidRPr="00D719AB">
              <w:rPr>
                <w:rFonts w:ascii="Calibri" w:hAnsi="Calibri" w:cs="Calibri"/>
                <w:w w:val="105"/>
                <w:sz w:val="22"/>
                <w:szCs w:val="22"/>
              </w:rPr>
              <w:t>has</w:t>
            </w:r>
            <w:r w:rsidRPr="00D719AB">
              <w:rPr>
                <w:rFonts w:ascii="Calibri" w:hAnsi="Calibri" w:cs="Calibri"/>
                <w:spacing w:val="-7"/>
                <w:w w:val="105"/>
                <w:sz w:val="22"/>
                <w:szCs w:val="22"/>
              </w:rPr>
              <w:t xml:space="preserve"> </w:t>
            </w:r>
            <w:r w:rsidRPr="00D719AB">
              <w:rPr>
                <w:rFonts w:ascii="Calibri" w:hAnsi="Calibri" w:cs="Calibri"/>
                <w:w w:val="105"/>
                <w:sz w:val="22"/>
                <w:szCs w:val="22"/>
              </w:rPr>
              <w:t>been</w:t>
            </w:r>
            <w:r w:rsidRPr="00D719AB">
              <w:rPr>
                <w:rFonts w:ascii="Calibri" w:hAnsi="Calibri" w:cs="Calibri"/>
                <w:spacing w:val="-7"/>
                <w:w w:val="105"/>
                <w:sz w:val="22"/>
                <w:szCs w:val="22"/>
              </w:rPr>
              <w:t xml:space="preserve"> </w:t>
            </w:r>
            <w:r w:rsidRPr="00D719AB">
              <w:rPr>
                <w:rFonts w:ascii="Calibri" w:hAnsi="Calibri" w:cs="Calibri"/>
                <w:w w:val="105"/>
                <w:sz w:val="22"/>
                <w:szCs w:val="22"/>
              </w:rPr>
              <w:t>completed</w:t>
            </w:r>
            <w:r w:rsidRPr="00D719AB">
              <w:rPr>
                <w:rFonts w:ascii="Calibri" w:hAnsi="Calibri" w:cs="Calibri"/>
                <w:spacing w:val="-7"/>
                <w:w w:val="105"/>
                <w:sz w:val="22"/>
                <w:szCs w:val="22"/>
              </w:rPr>
              <w:t xml:space="preserve"> </w:t>
            </w:r>
            <w:r w:rsidRPr="00D719AB">
              <w:rPr>
                <w:rFonts w:ascii="Calibri" w:hAnsi="Calibri" w:cs="Calibri"/>
                <w:w w:val="105"/>
                <w:sz w:val="22"/>
                <w:szCs w:val="22"/>
              </w:rPr>
              <w:t>with</w:t>
            </w:r>
            <w:r w:rsidRPr="00D719AB">
              <w:rPr>
                <w:rFonts w:ascii="Calibri" w:hAnsi="Calibri" w:cs="Calibri"/>
                <w:spacing w:val="-5"/>
                <w:w w:val="105"/>
                <w:sz w:val="22"/>
                <w:szCs w:val="22"/>
              </w:rPr>
              <w:t xml:space="preserve"> </w:t>
            </w:r>
            <w:r w:rsidRPr="00D719AB">
              <w:rPr>
                <w:rFonts w:ascii="Calibri" w:hAnsi="Calibri" w:cs="Calibri"/>
                <w:w w:val="105"/>
                <w:sz w:val="22"/>
                <w:szCs w:val="22"/>
              </w:rPr>
              <w:t>the nearby</w:t>
            </w:r>
            <w:r w:rsidRPr="00D719AB">
              <w:rPr>
                <w:rFonts w:ascii="Calibri" w:hAnsi="Calibri" w:cs="Calibri"/>
                <w:spacing w:val="-7"/>
                <w:w w:val="105"/>
                <w:sz w:val="22"/>
                <w:szCs w:val="22"/>
              </w:rPr>
              <w:t xml:space="preserve"> </w:t>
            </w:r>
            <w:r w:rsidRPr="00D719AB">
              <w:rPr>
                <w:rFonts w:ascii="Calibri" w:hAnsi="Calibri" w:cs="Calibri"/>
                <w:w w:val="105"/>
                <w:sz w:val="22"/>
                <w:szCs w:val="22"/>
              </w:rPr>
              <w:t>community</w:t>
            </w:r>
            <w:r w:rsidRPr="00D719AB">
              <w:rPr>
                <w:rFonts w:ascii="Calibri" w:hAnsi="Calibri" w:cs="Calibri"/>
                <w:spacing w:val="-6"/>
                <w:w w:val="105"/>
                <w:sz w:val="22"/>
                <w:szCs w:val="22"/>
              </w:rPr>
              <w:t xml:space="preserve"> </w:t>
            </w:r>
            <w:proofErr w:type="gramStart"/>
            <w:r w:rsidRPr="00D719AB">
              <w:rPr>
                <w:rFonts w:ascii="Calibri" w:hAnsi="Calibri" w:cs="Calibri"/>
                <w:w w:val="105"/>
                <w:sz w:val="22"/>
                <w:szCs w:val="22"/>
              </w:rPr>
              <w:t>in</w:t>
            </w:r>
            <w:r w:rsidRPr="00D719AB">
              <w:rPr>
                <w:rFonts w:ascii="Calibri" w:hAnsi="Calibri" w:cs="Calibri"/>
                <w:spacing w:val="-8"/>
                <w:w w:val="105"/>
                <w:sz w:val="22"/>
                <w:szCs w:val="22"/>
              </w:rPr>
              <w:t xml:space="preserve"> </w:t>
            </w:r>
            <w:r w:rsidRPr="00D719AB">
              <w:rPr>
                <w:rFonts w:ascii="Calibri" w:hAnsi="Calibri" w:cs="Calibri"/>
                <w:w w:val="105"/>
                <w:sz w:val="22"/>
                <w:szCs w:val="22"/>
              </w:rPr>
              <w:t>regard</w:t>
            </w:r>
            <w:r w:rsidRPr="00D719AB">
              <w:rPr>
                <w:rFonts w:ascii="Calibri" w:hAnsi="Calibri" w:cs="Calibri"/>
                <w:spacing w:val="-7"/>
                <w:w w:val="105"/>
                <w:sz w:val="22"/>
                <w:szCs w:val="22"/>
              </w:rPr>
              <w:t xml:space="preserve"> </w:t>
            </w:r>
            <w:r w:rsidRPr="00D719AB">
              <w:rPr>
                <w:rFonts w:ascii="Calibri" w:hAnsi="Calibri" w:cs="Calibri"/>
                <w:w w:val="105"/>
                <w:sz w:val="22"/>
                <w:szCs w:val="22"/>
              </w:rPr>
              <w:t>to</w:t>
            </w:r>
            <w:proofErr w:type="gramEnd"/>
            <w:r w:rsidRPr="00D719AB">
              <w:rPr>
                <w:rFonts w:ascii="Calibri" w:hAnsi="Calibri" w:cs="Calibri"/>
                <w:spacing w:val="-5"/>
                <w:w w:val="105"/>
                <w:sz w:val="22"/>
                <w:szCs w:val="22"/>
              </w:rPr>
              <w:t xml:space="preserve"> </w:t>
            </w:r>
            <w:r w:rsidRPr="00D719AB">
              <w:rPr>
                <w:rFonts w:ascii="Calibri" w:hAnsi="Calibri" w:cs="Calibri"/>
                <w:w w:val="105"/>
                <w:sz w:val="22"/>
                <w:szCs w:val="22"/>
              </w:rPr>
              <w:t>construction</w:t>
            </w:r>
            <w:r w:rsidRPr="00D719AB">
              <w:rPr>
                <w:rFonts w:ascii="Calibri" w:hAnsi="Calibri" w:cs="Calibri"/>
                <w:spacing w:val="-5"/>
                <w:w w:val="105"/>
                <w:sz w:val="22"/>
                <w:szCs w:val="22"/>
              </w:rPr>
              <w:t xml:space="preserve"> </w:t>
            </w:r>
            <w:r w:rsidRPr="00D719AB">
              <w:rPr>
                <w:rFonts w:ascii="Calibri" w:hAnsi="Calibri" w:cs="Calibri"/>
                <w:w w:val="105"/>
                <w:sz w:val="22"/>
                <w:szCs w:val="22"/>
              </w:rPr>
              <w:t>works and duration (working hours) or providing public information and site access.</w:t>
            </w:r>
          </w:p>
          <w:p w14:paraId="4C35A3FA" w14:textId="77777777" w:rsidR="006200A7" w:rsidRPr="00D719AB" w:rsidRDefault="006200A7" w:rsidP="00A96F70">
            <w:pPr>
              <w:numPr>
                <w:ilvl w:val="0"/>
                <w:numId w:val="32"/>
              </w:numPr>
              <w:contextualSpacing/>
              <w:jc w:val="both"/>
              <w:rPr>
                <w:rFonts w:ascii="Calibri" w:hAnsi="Calibri" w:cs="Calibri"/>
                <w:sz w:val="22"/>
                <w:szCs w:val="22"/>
              </w:rPr>
            </w:pPr>
            <w:r w:rsidRPr="00D719AB">
              <w:rPr>
                <w:rFonts w:ascii="Calibri" w:hAnsi="Calibri" w:cs="Calibri"/>
                <w:w w:val="105"/>
                <w:sz w:val="22"/>
                <w:szCs w:val="22"/>
              </w:rPr>
              <w:t>All</w:t>
            </w:r>
            <w:r w:rsidRPr="00D719AB">
              <w:rPr>
                <w:rFonts w:ascii="Calibri" w:hAnsi="Calibri" w:cs="Calibri"/>
                <w:spacing w:val="-5"/>
                <w:w w:val="105"/>
                <w:sz w:val="22"/>
                <w:szCs w:val="22"/>
              </w:rPr>
              <w:t xml:space="preserve"> </w:t>
            </w:r>
            <w:r w:rsidRPr="00D719AB">
              <w:rPr>
                <w:rFonts w:ascii="Calibri" w:hAnsi="Calibri" w:cs="Calibri"/>
                <w:w w:val="105"/>
                <w:sz w:val="22"/>
                <w:szCs w:val="22"/>
              </w:rPr>
              <w:t>emergency</w:t>
            </w:r>
            <w:r w:rsidRPr="00D719AB">
              <w:rPr>
                <w:rFonts w:ascii="Calibri" w:hAnsi="Calibri" w:cs="Calibri"/>
                <w:spacing w:val="-6"/>
                <w:w w:val="105"/>
                <w:sz w:val="22"/>
                <w:szCs w:val="22"/>
              </w:rPr>
              <w:t xml:space="preserve"> </w:t>
            </w:r>
            <w:r w:rsidRPr="00D719AB">
              <w:rPr>
                <w:rFonts w:ascii="Calibri" w:hAnsi="Calibri" w:cs="Calibri"/>
                <w:w w:val="105"/>
                <w:sz w:val="22"/>
                <w:szCs w:val="22"/>
              </w:rPr>
              <w:t>procedures are</w:t>
            </w:r>
            <w:r w:rsidRPr="00D719AB">
              <w:rPr>
                <w:rFonts w:ascii="Calibri" w:hAnsi="Calibri" w:cs="Calibri"/>
                <w:spacing w:val="-4"/>
                <w:w w:val="105"/>
                <w:sz w:val="22"/>
                <w:szCs w:val="22"/>
              </w:rPr>
              <w:t xml:space="preserve"> </w:t>
            </w:r>
            <w:r w:rsidRPr="00D719AB">
              <w:rPr>
                <w:rFonts w:ascii="Calibri" w:hAnsi="Calibri" w:cs="Calibri"/>
                <w:w w:val="105"/>
                <w:sz w:val="22"/>
                <w:szCs w:val="22"/>
              </w:rPr>
              <w:t>developed,</w:t>
            </w:r>
            <w:r w:rsidRPr="00D719AB">
              <w:rPr>
                <w:rFonts w:ascii="Calibri" w:hAnsi="Calibri" w:cs="Calibri"/>
                <w:spacing w:val="-4"/>
                <w:w w:val="105"/>
                <w:sz w:val="22"/>
                <w:szCs w:val="22"/>
              </w:rPr>
              <w:t xml:space="preserve"> </w:t>
            </w:r>
            <w:r w:rsidRPr="00D719AB">
              <w:rPr>
                <w:rFonts w:ascii="Calibri" w:hAnsi="Calibri" w:cs="Calibri"/>
                <w:w w:val="105"/>
                <w:sz w:val="22"/>
                <w:szCs w:val="22"/>
              </w:rPr>
              <w:t>and workers are</w:t>
            </w:r>
            <w:r w:rsidRPr="00D719AB">
              <w:rPr>
                <w:rFonts w:ascii="Calibri" w:hAnsi="Calibri" w:cs="Calibri"/>
                <w:spacing w:val="-7"/>
                <w:w w:val="105"/>
                <w:sz w:val="22"/>
                <w:szCs w:val="22"/>
              </w:rPr>
              <w:t xml:space="preserve"> </w:t>
            </w:r>
            <w:r w:rsidRPr="00D719AB">
              <w:rPr>
                <w:rFonts w:ascii="Calibri" w:hAnsi="Calibri" w:cs="Calibri"/>
                <w:w w:val="105"/>
                <w:sz w:val="22"/>
                <w:szCs w:val="22"/>
              </w:rPr>
              <w:t>well</w:t>
            </w:r>
            <w:r w:rsidRPr="00D719AB">
              <w:rPr>
                <w:rFonts w:ascii="Calibri" w:hAnsi="Calibri" w:cs="Calibri"/>
                <w:spacing w:val="-4"/>
                <w:w w:val="105"/>
                <w:sz w:val="22"/>
                <w:szCs w:val="22"/>
              </w:rPr>
              <w:t xml:space="preserve"> </w:t>
            </w:r>
            <w:r w:rsidRPr="00D719AB">
              <w:rPr>
                <w:rFonts w:ascii="Calibri" w:hAnsi="Calibri" w:cs="Calibri"/>
                <w:w w:val="105"/>
                <w:sz w:val="22"/>
                <w:szCs w:val="22"/>
              </w:rPr>
              <w:t>informed.</w:t>
            </w:r>
          </w:p>
        </w:tc>
      </w:tr>
      <w:tr w:rsidR="006200A7" w:rsidRPr="00D719AB" w14:paraId="0855A080" w14:textId="77777777" w:rsidTr="00D31153">
        <w:tc>
          <w:tcPr>
            <w:tcW w:w="2425" w:type="dxa"/>
          </w:tcPr>
          <w:p w14:paraId="7F70DF32" w14:textId="77777777" w:rsidR="006200A7" w:rsidRPr="00D719AB" w:rsidRDefault="006200A7" w:rsidP="006200A7">
            <w:pPr>
              <w:rPr>
                <w:rFonts w:ascii="Calibri" w:hAnsi="Calibri" w:cs="Calibri"/>
                <w:sz w:val="22"/>
                <w:szCs w:val="22"/>
              </w:rPr>
            </w:pPr>
            <w:r w:rsidRPr="00D719AB">
              <w:rPr>
                <w:rFonts w:ascii="Calibri" w:hAnsi="Calibri" w:cs="Calibri"/>
                <w:w w:val="105"/>
                <w:sz w:val="22"/>
                <w:szCs w:val="22"/>
              </w:rPr>
              <w:t>Site</w:t>
            </w:r>
            <w:r w:rsidRPr="00D719AB">
              <w:rPr>
                <w:rFonts w:ascii="Calibri" w:hAnsi="Calibri" w:cs="Calibri"/>
                <w:spacing w:val="-7"/>
                <w:w w:val="105"/>
                <w:sz w:val="22"/>
                <w:szCs w:val="22"/>
              </w:rPr>
              <w:t xml:space="preserve"> </w:t>
            </w:r>
            <w:r w:rsidRPr="00D719AB">
              <w:rPr>
                <w:rFonts w:ascii="Calibri" w:hAnsi="Calibri" w:cs="Calibri"/>
                <w:w w:val="105"/>
                <w:sz w:val="22"/>
                <w:szCs w:val="22"/>
              </w:rPr>
              <w:t>Clearing</w:t>
            </w:r>
          </w:p>
        </w:tc>
        <w:tc>
          <w:tcPr>
            <w:tcW w:w="6925" w:type="dxa"/>
          </w:tcPr>
          <w:p w14:paraId="282F705C" w14:textId="77777777" w:rsidR="006200A7" w:rsidRPr="00D719AB" w:rsidRDefault="006200A7" w:rsidP="00A96F70">
            <w:pPr>
              <w:numPr>
                <w:ilvl w:val="0"/>
                <w:numId w:val="33"/>
              </w:numPr>
              <w:contextualSpacing/>
              <w:jc w:val="both"/>
              <w:rPr>
                <w:rFonts w:ascii="Calibri" w:hAnsi="Calibri" w:cs="Calibri"/>
                <w:sz w:val="22"/>
                <w:szCs w:val="22"/>
              </w:rPr>
            </w:pPr>
            <w:r w:rsidRPr="00D719AB">
              <w:rPr>
                <w:rFonts w:ascii="Calibri" w:hAnsi="Calibri" w:cs="Calibri"/>
                <w:w w:val="105"/>
                <w:sz w:val="22"/>
                <w:szCs w:val="22"/>
              </w:rPr>
              <w:t xml:space="preserve">All vegetation must be stripped from the area of construction. This </w:t>
            </w:r>
            <w:proofErr w:type="gramStart"/>
            <w:r w:rsidRPr="00D719AB">
              <w:rPr>
                <w:rFonts w:ascii="Calibri" w:hAnsi="Calibri" w:cs="Calibri"/>
                <w:w w:val="105"/>
                <w:sz w:val="22"/>
                <w:szCs w:val="22"/>
              </w:rPr>
              <w:t>has to</w:t>
            </w:r>
            <w:proofErr w:type="gramEnd"/>
            <w:r w:rsidRPr="00D719AB">
              <w:rPr>
                <w:rFonts w:ascii="Calibri" w:hAnsi="Calibri" w:cs="Calibri"/>
                <w:w w:val="105"/>
                <w:sz w:val="22"/>
                <w:szCs w:val="22"/>
              </w:rPr>
              <w:t xml:space="preserve"> be done very carefully.</w:t>
            </w:r>
            <w:r w:rsidRPr="00D719AB">
              <w:rPr>
                <w:rFonts w:ascii="Calibri" w:hAnsi="Calibri" w:cs="Calibri"/>
                <w:spacing w:val="-7"/>
                <w:w w:val="105"/>
                <w:sz w:val="22"/>
                <w:szCs w:val="22"/>
              </w:rPr>
              <w:t xml:space="preserve"> </w:t>
            </w:r>
            <w:r w:rsidRPr="00D719AB">
              <w:rPr>
                <w:rFonts w:ascii="Calibri" w:hAnsi="Calibri" w:cs="Calibri"/>
                <w:w w:val="105"/>
                <w:sz w:val="22"/>
                <w:szCs w:val="22"/>
              </w:rPr>
              <w:t>The</w:t>
            </w:r>
            <w:r w:rsidRPr="00D719AB">
              <w:rPr>
                <w:rFonts w:ascii="Calibri" w:hAnsi="Calibri" w:cs="Calibri"/>
                <w:spacing w:val="-7"/>
                <w:w w:val="105"/>
                <w:sz w:val="22"/>
                <w:szCs w:val="22"/>
              </w:rPr>
              <w:t xml:space="preserve"> </w:t>
            </w:r>
            <w:r w:rsidRPr="00D719AB">
              <w:rPr>
                <w:rFonts w:ascii="Calibri" w:hAnsi="Calibri" w:cs="Calibri"/>
                <w:w w:val="105"/>
                <w:sz w:val="22"/>
                <w:szCs w:val="22"/>
              </w:rPr>
              <w:t>valuable</w:t>
            </w:r>
            <w:r w:rsidRPr="00D719AB">
              <w:rPr>
                <w:rFonts w:ascii="Calibri" w:hAnsi="Calibri" w:cs="Calibri"/>
                <w:spacing w:val="-7"/>
                <w:w w:val="105"/>
                <w:sz w:val="22"/>
                <w:szCs w:val="22"/>
              </w:rPr>
              <w:t xml:space="preserve"> </w:t>
            </w:r>
            <w:r w:rsidRPr="00D719AB">
              <w:rPr>
                <w:rFonts w:ascii="Calibri" w:hAnsi="Calibri" w:cs="Calibri"/>
                <w:w w:val="105"/>
                <w:sz w:val="22"/>
                <w:szCs w:val="22"/>
              </w:rPr>
              <w:t>or</w:t>
            </w:r>
            <w:r w:rsidRPr="00D719AB">
              <w:rPr>
                <w:rFonts w:ascii="Calibri" w:hAnsi="Calibri" w:cs="Calibri"/>
                <w:spacing w:val="-5"/>
                <w:w w:val="105"/>
                <w:sz w:val="22"/>
                <w:szCs w:val="22"/>
              </w:rPr>
              <w:t xml:space="preserve"> </w:t>
            </w:r>
            <w:r w:rsidRPr="00D719AB">
              <w:rPr>
                <w:rFonts w:ascii="Calibri" w:hAnsi="Calibri" w:cs="Calibri"/>
                <w:w w:val="105"/>
                <w:sz w:val="22"/>
                <w:szCs w:val="22"/>
              </w:rPr>
              <w:t>reusable</w:t>
            </w:r>
            <w:r w:rsidRPr="00D719AB">
              <w:rPr>
                <w:rFonts w:ascii="Calibri" w:hAnsi="Calibri" w:cs="Calibri"/>
                <w:spacing w:val="-9"/>
                <w:w w:val="105"/>
                <w:sz w:val="22"/>
                <w:szCs w:val="22"/>
              </w:rPr>
              <w:t xml:space="preserve"> </w:t>
            </w:r>
            <w:r w:rsidRPr="00D719AB">
              <w:rPr>
                <w:rFonts w:ascii="Calibri" w:hAnsi="Calibri" w:cs="Calibri"/>
                <w:w w:val="105"/>
                <w:sz w:val="22"/>
                <w:szCs w:val="22"/>
              </w:rPr>
              <w:t>materials</w:t>
            </w:r>
            <w:r w:rsidRPr="00D719AB">
              <w:rPr>
                <w:rFonts w:ascii="Calibri" w:hAnsi="Calibri" w:cs="Calibri"/>
                <w:spacing w:val="-5"/>
                <w:w w:val="105"/>
                <w:sz w:val="22"/>
                <w:szCs w:val="22"/>
              </w:rPr>
              <w:t xml:space="preserve"> </w:t>
            </w:r>
            <w:r w:rsidRPr="00D719AB">
              <w:rPr>
                <w:rFonts w:ascii="Calibri" w:hAnsi="Calibri" w:cs="Calibri"/>
                <w:w w:val="105"/>
                <w:sz w:val="22"/>
                <w:szCs w:val="22"/>
              </w:rPr>
              <w:t>from</w:t>
            </w:r>
            <w:r w:rsidRPr="00D719AB">
              <w:rPr>
                <w:rFonts w:ascii="Calibri" w:hAnsi="Calibri" w:cs="Calibri"/>
                <w:spacing w:val="-7"/>
                <w:w w:val="105"/>
                <w:sz w:val="22"/>
                <w:szCs w:val="22"/>
              </w:rPr>
              <w:t xml:space="preserve"> </w:t>
            </w:r>
            <w:r w:rsidRPr="00D719AB">
              <w:rPr>
                <w:rFonts w:ascii="Calibri" w:hAnsi="Calibri" w:cs="Calibri"/>
                <w:w w:val="105"/>
                <w:sz w:val="22"/>
                <w:szCs w:val="22"/>
              </w:rPr>
              <w:t>the</w:t>
            </w:r>
            <w:r w:rsidRPr="00D719AB">
              <w:rPr>
                <w:rFonts w:ascii="Calibri" w:hAnsi="Calibri" w:cs="Calibri"/>
                <w:spacing w:val="-7"/>
                <w:w w:val="105"/>
                <w:sz w:val="22"/>
                <w:szCs w:val="22"/>
              </w:rPr>
              <w:t xml:space="preserve"> </w:t>
            </w:r>
            <w:r w:rsidRPr="00D719AB">
              <w:rPr>
                <w:rFonts w:ascii="Calibri" w:hAnsi="Calibri" w:cs="Calibri"/>
                <w:w w:val="105"/>
                <w:sz w:val="22"/>
                <w:szCs w:val="22"/>
              </w:rPr>
              <w:t>demolished</w:t>
            </w:r>
            <w:r w:rsidRPr="00D719AB">
              <w:rPr>
                <w:rFonts w:ascii="Calibri" w:hAnsi="Calibri" w:cs="Calibri"/>
                <w:spacing w:val="-4"/>
                <w:w w:val="105"/>
                <w:sz w:val="22"/>
                <w:szCs w:val="22"/>
              </w:rPr>
              <w:t xml:space="preserve"> </w:t>
            </w:r>
            <w:r w:rsidRPr="00D719AB">
              <w:rPr>
                <w:rFonts w:ascii="Calibri" w:hAnsi="Calibri" w:cs="Calibri"/>
                <w:w w:val="105"/>
                <w:sz w:val="22"/>
                <w:szCs w:val="22"/>
              </w:rPr>
              <w:t>construction</w:t>
            </w:r>
            <w:r w:rsidRPr="00D719AB">
              <w:rPr>
                <w:rFonts w:ascii="Calibri" w:hAnsi="Calibri" w:cs="Calibri"/>
                <w:spacing w:val="-7"/>
                <w:w w:val="105"/>
                <w:sz w:val="22"/>
                <w:szCs w:val="22"/>
              </w:rPr>
              <w:t xml:space="preserve"> </w:t>
            </w:r>
            <w:r w:rsidRPr="00D719AB">
              <w:rPr>
                <w:rFonts w:ascii="Calibri" w:hAnsi="Calibri" w:cs="Calibri"/>
                <w:w w:val="105"/>
                <w:sz w:val="22"/>
                <w:szCs w:val="22"/>
              </w:rPr>
              <w:t>should</w:t>
            </w:r>
            <w:r w:rsidRPr="00D719AB">
              <w:rPr>
                <w:rFonts w:ascii="Calibri" w:hAnsi="Calibri" w:cs="Calibri"/>
                <w:spacing w:val="-7"/>
                <w:w w:val="105"/>
                <w:sz w:val="22"/>
                <w:szCs w:val="22"/>
              </w:rPr>
              <w:t xml:space="preserve"> </w:t>
            </w:r>
            <w:r w:rsidRPr="00D719AB">
              <w:rPr>
                <w:rFonts w:ascii="Calibri" w:hAnsi="Calibri" w:cs="Calibri"/>
                <w:w w:val="105"/>
                <w:sz w:val="22"/>
                <w:szCs w:val="22"/>
              </w:rPr>
              <w:t>be kept as property of the health facility (health center or referral hospital) and should be stored in the storage area provided.</w:t>
            </w:r>
          </w:p>
          <w:p w14:paraId="3EF6422D" w14:textId="77777777" w:rsidR="006200A7" w:rsidRPr="00D719AB" w:rsidRDefault="006200A7" w:rsidP="00A96F70">
            <w:pPr>
              <w:numPr>
                <w:ilvl w:val="0"/>
                <w:numId w:val="33"/>
              </w:numPr>
              <w:contextualSpacing/>
              <w:jc w:val="both"/>
              <w:rPr>
                <w:rFonts w:ascii="Calibri" w:hAnsi="Calibri" w:cs="Calibri"/>
                <w:sz w:val="22"/>
                <w:szCs w:val="22"/>
              </w:rPr>
            </w:pPr>
            <w:r w:rsidRPr="00D719AB">
              <w:rPr>
                <w:rFonts w:ascii="Calibri" w:hAnsi="Calibri" w:cs="Calibri"/>
                <w:w w:val="105"/>
                <w:sz w:val="22"/>
                <w:szCs w:val="22"/>
              </w:rPr>
              <w:t>The</w:t>
            </w:r>
            <w:r w:rsidRPr="00D719AB">
              <w:rPr>
                <w:rFonts w:ascii="Calibri" w:hAnsi="Calibri" w:cs="Calibri"/>
                <w:spacing w:val="-3"/>
                <w:w w:val="105"/>
                <w:sz w:val="22"/>
                <w:szCs w:val="22"/>
              </w:rPr>
              <w:t xml:space="preserve"> </w:t>
            </w:r>
            <w:r w:rsidRPr="00D719AB">
              <w:rPr>
                <w:rFonts w:ascii="Calibri" w:hAnsi="Calibri" w:cs="Calibri"/>
                <w:w w:val="105"/>
                <w:sz w:val="22"/>
                <w:szCs w:val="22"/>
              </w:rPr>
              <w:t>Contractor</w:t>
            </w:r>
            <w:r w:rsidRPr="00D719AB">
              <w:rPr>
                <w:rFonts w:ascii="Calibri" w:hAnsi="Calibri" w:cs="Calibri"/>
                <w:spacing w:val="-3"/>
                <w:w w:val="105"/>
                <w:sz w:val="22"/>
                <w:szCs w:val="22"/>
              </w:rPr>
              <w:t xml:space="preserve"> </w:t>
            </w:r>
            <w:r w:rsidRPr="00D719AB">
              <w:rPr>
                <w:rFonts w:ascii="Calibri" w:hAnsi="Calibri" w:cs="Calibri"/>
                <w:w w:val="105"/>
                <w:sz w:val="22"/>
                <w:szCs w:val="22"/>
              </w:rPr>
              <w:t>shall</w:t>
            </w:r>
            <w:r w:rsidRPr="00D719AB">
              <w:rPr>
                <w:rFonts w:ascii="Calibri" w:hAnsi="Calibri" w:cs="Calibri"/>
                <w:spacing w:val="-6"/>
                <w:w w:val="105"/>
                <w:sz w:val="22"/>
                <w:szCs w:val="22"/>
              </w:rPr>
              <w:t xml:space="preserve"> </w:t>
            </w:r>
            <w:r w:rsidRPr="00D719AB">
              <w:rPr>
                <w:rFonts w:ascii="Calibri" w:hAnsi="Calibri" w:cs="Calibri"/>
                <w:w w:val="105"/>
                <w:sz w:val="22"/>
                <w:szCs w:val="22"/>
              </w:rPr>
              <w:t>dispose</w:t>
            </w:r>
            <w:r w:rsidRPr="00D719AB">
              <w:rPr>
                <w:rFonts w:ascii="Calibri" w:hAnsi="Calibri" w:cs="Calibri"/>
                <w:spacing w:val="-8"/>
                <w:w w:val="105"/>
                <w:sz w:val="22"/>
                <w:szCs w:val="22"/>
              </w:rPr>
              <w:t xml:space="preserve"> </w:t>
            </w:r>
            <w:r w:rsidRPr="00D719AB">
              <w:rPr>
                <w:rFonts w:ascii="Calibri" w:hAnsi="Calibri" w:cs="Calibri"/>
                <w:w w:val="105"/>
                <w:sz w:val="22"/>
                <w:szCs w:val="22"/>
              </w:rPr>
              <w:t>of</w:t>
            </w:r>
            <w:r w:rsidRPr="00D719AB">
              <w:rPr>
                <w:rFonts w:ascii="Calibri" w:hAnsi="Calibri" w:cs="Calibri"/>
                <w:spacing w:val="-6"/>
                <w:w w:val="105"/>
                <w:sz w:val="22"/>
                <w:szCs w:val="22"/>
              </w:rPr>
              <w:t xml:space="preserve"> </w:t>
            </w:r>
            <w:r w:rsidRPr="00D719AB">
              <w:rPr>
                <w:rFonts w:ascii="Calibri" w:hAnsi="Calibri" w:cs="Calibri"/>
                <w:w w:val="105"/>
                <w:sz w:val="22"/>
                <w:szCs w:val="22"/>
              </w:rPr>
              <w:t>all</w:t>
            </w:r>
            <w:r w:rsidRPr="00D719AB">
              <w:rPr>
                <w:rFonts w:ascii="Calibri" w:hAnsi="Calibri" w:cs="Calibri"/>
                <w:spacing w:val="-5"/>
                <w:w w:val="105"/>
                <w:sz w:val="22"/>
                <w:szCs w:val="22"/>
              </w:rPr>
              <w:t xml:space="preserve"> </w:t>
            </w:r>
            <w:r w:rsidRPr="00D719AB">
              <w:rPr>
                <w:rFonts w:ascii="Calibri" w:hAnsi="Calibri" w:cs="Calibri"/>
                <w:w w:val="105"/>
                <w:sz w:val="22"/>
                <w:szCs w:val="22"/>
              </w:rPr>
              <w:t>construction</w:t>
            </w:r>
            <w:r w:rsidRPr="00D719AB">
              <w:rPr>
                <w:rFonts w:ascii="Calibri" w:hAnsi="Calibri" w:cs="Calibri"/>
                <w:spacing w:val="-3"/>
                <w:w w:val="105"/>
                <w:sz w:val="22"/>
                <w:szCs w:val="22"/>
              </w:rPr>
              <w:t xml:space="preserve"> </w:t>
            </w:r>
            <w:r w:rsidRPr="00D719AB">
              <w:rPr>
                <w:rFonts w:ascii="Calibri" w:hAnsi="Calibri" w:cs="Calibri"/>
                <w:w w:val="105"/>
                <w:sz w:val="22"/>
                <w:szCs w:val="22"/>
              </w:rPr>
              <w:t>materials/rubbish</w:t>
            </w:r>
            <w:r w:rsidRPr="00D719AB">
              <w:rPr>
                <w:rFonts w:ascii="Calibri" w:hAnsi="Calibri" w:cs="Calibri"/>
                <w:spacing w:val="-6"/>
                <w:w w:val="105"/>
                <w:sz w:val="22"/>
                <w:szCs w:val="22"/>
              </w:rPr>
              <w:t xml:space="preserve"> </w:t>
            </w:r>
            <w:r w:rsidRPr="00D719AB">
              <w:rPr>
                <w:rFonts w:ascii="Calibri" w:hAnsi="Calibri" w:cs="Calibri"/>
                <w:w w:val="105"/>
                <w:sz w:val="22"/>
                <w:szCs w:val="22"/>
              </w:rPr>
              <w:t>from</w:t>
            </w:r>
            <w:r w:rsidRPr="00D719AB">
              <w:rPr>
                <w:rFonts w:ascii="Calibri" w:hAnsi="Calibri" w:cs="Calibri"/>
                <w:spacing w:val="-4"/>
                <w:w w:val="105"/>
                <w:sz w:val="22"/>
                <w:szCs w:val="22"/>
              </w:rPr>
              <w:t xml:space="preserve"> </w:t>
            </w:r>
            <w:r w:rsidRPr="00D719AB">
              <w:rPr>
                <w:rFonts w:ascii="Calibri" w:hAnsi="Calibri" w:cs="Calibri"/>
                <w:spacing w:val="-5"/>
                <w:w w:val="105"/>
                <w:sz w:val="22"/>
                <w:szCs w:val="22"/>
              </w:rPr>
              <w:t xml:space="preserve">the </w:t>
            </w:r>
            <w:r w:rsidRPr="00D719AB">
              <w:rPr>
                <w:rFonts w:ascii="Calibri" w:hAnsi="Calibri" w:cs="Calibri"/>
                <w:w w:val="105"/>
                <w:sz w:val="22"/>
                <w:szCs w:val="22"/>
              </w:rPr>
              <w:t>demolition/construction</w:t>
            </w:r>
            <w:r w:rsidRPr="00D719AB">
              <w:rPr>
                <w:rFonts w:ascii="Calibri" w:hAnsi="Calibri" w:cs="Calibri"/>
                <w:spacing w:val="-7"/>
                <w:w w:val="105"/>
                <w:sz w:val="22"/>
                <w:szCs w:val="22"/>
              </w:rPr>
              <w:t xml:space="preserve"> </w:t>
            </w:r>
            <w:r w:rsidRPr="00D719AB">
              <w:rPr>
                <w:rFonts w:ascii="Calibri" w:hAnsi="Calibri" w:cs="Calibri"/>
                <w:w w:val="105"/>
                <w:sz w:val="22"/>
                <w:szCs w:val="22"/>
              </w:rPr>
              <w:t>away</w:t>
            </w:r>
            <w:r w:rsidRPr="00D719AB">
              <w:rPr>
                <w:rFonts w:ascii="Calibri" w:hAnsi="Calibri" w:cs="Calibri"/>
                <w:spacing w:val="-4"/>
                <w:w w:val="105"/>
                <w:sz w:val="22"/>
                <w:szCs w:val="22"/>
              </w:rPr>
              <w:t xml:space="preserve"> </w:t>
            </w:r>
            <w:r w:rsidRPr="00D719AB">
              <w:rPr>
                <w:rFonts w:ascii="Calibri" w:hAnsi="Calibri" w:cs="Calibri"/>
                <w:w w:val="105"/>
                <w:sz w:val="22"/>
                <w:szCs w:val="22"/>
              </w:rPr>
              <w:t>from</w:t>
            </w:r>
            <w:r w:rsidRPr="00D719AB">
              <w:rPr>
                <w:rFonts w:ascii="Calibri" w:hAnsi="Calibri" w:cs="Calibri"/>
                <w:spacing w:val="-6"/>
                <w:w w:val="105"/>
                <w:sz w:val="22"/>
                <w:szCs w:val="22"/>
              </w:rPr>
              <w:t xml:space="preserve"> </w:t>
            </w:r>
            <w:r w:rsidRPr="00D719AB">
              <w:rPr>
                <w:rFonts w:ascii="Calibri" w:hAnsi="Calibri" w:cs="Calibri"/>
                <w:w w:val="105"/>
                <w:sz w:val="22"/>
                <w:szCs w:val="22"/>
              </w:rPr>
              <w:t>the</w:t>
            </w:r>
            <w:r w:rsidRPr="00D719AB">
              <w:rPr>
                <w:rFonts w:ascii="Calibri" w:hAnsi="Calibri" w:cs="Calibri"/>
                <w:spacing w:val="-9"/>
                <w:w w:val="105"/>
                <w:sz w:val="22"/>
                <w:szCs w:val="22"/>
              </w:rPr>
              <w:t xml:space="preserve"> </w:t>
            </w:r>
            <w:r w:rsidRPr="00D719AB">
              <w:rPr>
                <w:rFonts w:ascii="Calibri" w:hAnsi="Calibri" w:cs="Calibri"/>
                <w:w w:val="105"/>
                <w:sz w:val="22"/>
                <w:szCs w:val="22"/>
              </w:rPr>
              <w:t>hospital</w:t>
            </w:r>
            <w:r w:rsidRPr="00D719AB">
              <w:rPr>
                <w:rFonts w:ascii="Calibri" w:hAnsi="Calibri" w:cs="Calibri"/>
                <w:spacing w:val="-6"/>
                <w:w w:val="105"/>
                <w:sz w:val="22"/>
                <w:szCs w:val="22"/>
              </w:rPr>
              <w:t xml:space="preserve"> </w:t>
            </w:r>
            <w:r w:rsidRPr="00D719AB">
              <w:rPr>
                <w:rFonts w:ascii="Calibri" w:hAnsi="Calibri" w:cs="Calibri"/>
                <w:w w:val="105"/>
                <w:sz w:val="22"/>
                <w:szCs w:val="22"/>
              </w:rPr>
              <w:t>property.</w:t>
            </w:r>
          </w:p>
        </w:tc>
      </w:tr>
      <w:tr w:rsidR="006200A7" w:rsidRPr="00D719AB" w14:paraId="0D8E6D45" w14:textId="77777777" w:rsidTr="00D31153">
        <w:tc>
          <w:tcPr>
            <w:tcW w:w="2425" w:type="dxa"/>
          </w:tcPr>
          <w:p w14:paraId="57FB1468" w14:textId="77777777" w:rsidR="006200A7" w:rsidRPr="00D719AB" w:rsidRDefault="006200A7" w:rsidP="006200A7">
            <w:pPr>
              <w:rPr>
                <w:rFonts w:ascii="Calibri" w:hAnsi="Calibri" w:cs="Calibri"/>
                <w:sz w:val="22"/>
                <w:szCs w:val="22"/>
              </w:rPr>
            </w:pPr>
            <w:r w:rsidRPr="00D719AB">
              <w:rPr>
                <w:rFonts w:ascii="Calibri" w:hAnsi="Calibri" w:cs="Calibri"/>
                <w:w w:val="105"/>
                <w:sz w:val="22"/>
                <w:szCs w:val="22"/>
              </w:rPr>
              <w:t>Set</w:t>
            </w:r>
            <w:r w:rsidRPr="00D719AB">
              <w:rPr>
                <w:rFonts w:ascii="Calibri" w:hAnsi="Calibri" w:cs="Calibri"/>
                <w:spacing w:val="-4"/>
                <w:w w:val="105"/>
                <w:sz w:val="22"/>
                <w:szCs w:val="22"/>
              </w:rPr>
              <w:t xml:space="preserve"> </w:t>
            </w:r>
            <w:r w:rsidRPr="00D719AB">
              <w:rPr>
                <w:rFonts w:ascii="Calibri" w:hAnsi="Calibri" w:cs="Calibri"/>
                <w:w w:val="105"/>
                <w:sz w:val="22"/>
                <w:szCs w:val="22"/>
              </w:rPr>
              <w:t>out</w:t>
            </w:r>
            <w:r w:rsidRPr="00D719AB">
              <w:rPr>
                <w:rFonts w:ascii="Calibri" w:hAnsi="Calibri" w:cs="Calibri"/>
                <w:spacing w:val="-1"/>
                <w:w w:val="105"/>
                <w:sz w:val="22"/>
                <w:szCs w:val="22"/>
              </w:rPr>
              <w:t xml:space="preserve"> </w:t>
            </w:r>
            <w:r w:rsidRPr="00D719AB">
              <w:rPr>
                <w:rFonts w:ascii="Calibri" w:hAnsi="Calibri" w:cs="Calibri"/>
                <w:w w:val="105"/>
                <w:sz w:val="22"/>
                <w:szCs w:val="22"/>
              </w:rPr>
              <w:t>of</w:t>
            </w:r>
            <w:r w:rsidRPr="00D719AB">
              <w:rPr>
                <w:rFonts w:ascii="Calibri" w:hAnsi="Calibri" w:cs="Calibri"/>
                <w:spacing w:val="-5"/>
                <w:w w:val="105"/>
                <w:sz w:val="22"/>
                <w:szCs w:val="22"/>
              </w:rPr>
              <w:t xml:space="preserve"> </w:t>
            </w:r>
            <w:r w:rsidRPr="00D719AB">
              <w:rPr>
                <w:rFonts w:ascii="Calibri" w:hAnsi="Calibri" w:cs="Calibri"/>
                <w:w w:val="105"/>
                <w:sz w:val="22"/>
                <w:szCs w:val="22"/>
              </w:rPr>
              <w:t>Works</w:t>
            </w:r>
          </w:p>
        </w:tc>
        <w:tc>
          <w:tcPr>
            <w:tcW w:w="6925" w:type="dxa"/>
          </w:tcPr>
          <w:p w14:paraId="564AC5AD" w14:textId="77777777" w:rsidR="006200A7" w:rsidRPr="00D719AB" w:rsidRDefault="006200A7" w:rsidP="00A96F70">
            <w:pPr>
              <w:numPr>
                <w:ilvl w:val="0"/>
                <w:numId w:val="34"/>
              </w:numPr>
              <w:contextualSpacing/>
              <w:jc w:val="both"/>
              <w:rPr>
                <w:rFonts w:ascii="Calibri" w:hAnsi="Calibri" w:cs="Calibri"/>
                <w:sz w:val="22"/>
                <w:szCs w:val="22"/>
              </w:rPr>
            </w:pPr>
            <w:r w:rsidRPr="00D719AB">
              <w:rPr>
                <w:rFonts w:ascii="Calibri" w:hAnsi="Calibri" w:cs="Calibri"/>
                <w:w w:val="105"/>
                <w:sz w:val="22"/>
                <w:szCs w:val="22"/>
              </w:rPr>
              <w:t>The Contractor shall set out the location of the works and clearly mark the location of corners</w:t>
            </w:r>
            <w:r w:rsidRPr="00D719AB">
              <w:rPr>
                <w:rFonts w:ascii="Calibri" w:hAnsi="Calibri" w:cs="Calibri"/>
                <w:spacing w:val="-4"/>
                <w:w w:val="105"/>
                <w:sz w:val="22"/>
                <w:szCs w:val="22"/>
              </w:rPr>
              <w:t xml:space="preserve"> </w:t>
            </w:r>
            <w:r w:rsidRPr="00D719AB">
              <w:rPr>
                <w:rFonts w:ascii="Calibri" w:hAnsi="Calibri" w:cs="Calibri"/>
                <w:w w:val="105"/>
                <w:sz w:val="22"/>
                <w:szCs w:val="22"/>
              </w:rPr>
              <w:t>with</w:t>
            </w:r>
            <w:r w:rsidRPr="00D719AB">
              <w:rPr>
                <w:rFonts w:ascii="Calibri" w:hAnsi="Calibri" w:cs="Calibri"/>
                <w:spacing w:val="-3"/>
                <w:w w:val="105"/>
                <w:sz w:val="22"/>
                <w:szCs w:val="22"/>
              </w:rPr>
              <w:t xml:space="preserve"> </w:t>
            </w:r>
            <w:r w:rsidRPr="00D719AB">
              <w:rPr>
                <w:rFonts w:ascii="Calibri" w:hAnsi="Calibri" w:cs="Calibri"/>
                <w:w w:val="105"/>
                <w:sz w:val="22"/>
                <w:szCs w:val="22"/>
              </w:rPr>
              <w:t>timber</w:t>
            </w:r>
            <w:r w:rsidRPr="00D719AB">
              <w:rPr>
                <w:rFonts w:ascii="Calibri" w:hAnsi="Calibri" w:cs="Calibri"/>
                <w:spacing w:val="-5"/>
                <w:w w:val="105"/>
                <w:sz w:val="22"/>
                <w:szCs w:val="22"/>
              </w:rPr>
              <w:t xml:space="preserve"> </w:t>
            </w:r>
            <w:r w:rsidRPr="00D719AB">
              <w:rPr>
                <w:rFonts w:ascii="Calibri" w:hAnsi="Calibri" w:cs="Calibri"/>
                <w:w w:val="105"/>
                <w:sz w:val="22"/>
                <w:szCs w:val="22"/>
              </w:rPr>
              <w:t>pegs.</w:t>
            </w:r>
            <w:r w:rsidRPr="00D719AB">
              <w:rPr>
                <w:rFonts w:ascii="Calibri" w:hAnsi="Calibri" w:cs="Calibri"/>
                <w:spacing w:val="-5"/>
                <w:w w:val="105"/>
                <w:sz w:val="22"/>
                <w:szCs w:val="22"/>
              </w:rPr>
              <w:t xml:space="preserve"> </w:t>
            </w:r>
            <w:r w:rsidRPr="00D719AB">
              <w:rPr>
                <w:rFonts w:ascii="Calibri" w:hAnsi="Calibri" w:cs="Calibri"/>
                <w:w w:val="105"/>
                <w:sz w:val="22"/>
                <w:szCs w:val="22"/>
              </w:rPr>
              <w:t>Offset</w:t>
            </w:r>
            <w:r w:rsidRPr="00D719AB">
              <w:rPr>
                <w:rFonts w:ascii="Calibri" w:hAnsi="Calibri" w:cs="Calibri"/>
                <w:spacing w:val="-5"/>
                <w:w w:val="105"/>
                <w:sz w:val="22"/>
                <w:szCs w:val="22"/>
              </w:rPr>
              <w:t xml:space="preserve"> </w:t>
            </w:r>
            <w:r w:rsidRPr="00D719AB">
              <w:rPr>
                <w:rFonts w:ascii="Calibri" w:hAnsi="Calibri" w:cs="Calibri"/>
                <w:w w:val="105"/>
                <w:sz w:val="22"/>
                <w:szCs w:val="22"/>
              </w:rPr>
              <w:t>pegs</w:t>
            </w:r>
            <w:r w:rsidRPr="00D719AB">
              <w:rPr>
                <w:rFonts w:ascii="Calibri" w:hAnsi="Calibri" w:cs="Calibri"/>
                <w:spacing w:val="-5"/>
                <w:w w:val="105"/>
                <w:sz w:val="22"/>
                <w:szCs w:val="22"/>
              </w:rPr>
              <w:t xml:space="preserve"> </w:t>
            </w:r>
            <w:r w:rsidRPr="00D719AB">
              <w:rPr>
                <w:rFonts w:ascii="Calibri" w:hAnsi="Calibri" w:cs="Calibri"/>
                <w:w w:val="105"/>
                <w:sz w:val="22"/>
                <w:szCs w:val="22"/>
              </w:rPr>
              <w:t>shall</w:t>
            </w:r>
            <w:r w:rsidRPr="00D719AB">
              <w:rPr>
                <w:rFonts w:ascii="Calibri" w:hAnsi="Calibri" w:cs="Calibri"/>
                <w:spacing w:val="-5"/>
                <w:w w:val="105"/>
                <w:sz w:val="22"/>
                <w:szCs w:val="22"/>
              </w:rPr>
              <w:t xml:space="preserve"> </w:t>
            </w:r>
            <w:r w:rsidRPr="00D719AB">
              <w:rPr>
                <w:rFonts w:ascii="Calibri" w:hAnsi="Calibri" w:cs="Calibri"/>
                <w:w w:val="105"/>
                <w:sz w:val="22"/>
                <w:szCs w:val="22"/>
              </w:rPr>
              <w:t>also</w:t>
            </w:r>
            <w:r w:rsidRPr="00D719AB">
              <w:rPr>
                <w:rFonts w:ascii="Calibri" w:hAnsi="Calibri" w:cs="Calibri"/>
                <w:spacing w:val="-7"/>
                <w:w w:val="105"/>
                <w:sz w:val="22"/>
                <w:szCs w:val="22"/>
              </w:rPr>
              <w:t xml:space="preserve"> </w:t>
            </w:r>
            <w:r w:rsidRPr="00D719AB">
              <w:rPr>
                <w:rFonts w:ascii="Calibri" w:hAnsi="Calibri" w:cs="Calibri"/>
                <w:w w:val="105"/>
                <w:sz w:val="22"/>
                <w:szCs w:val="22"/>
              </w:rPr>
              <w:t>be</w:t>
            </w:r>
            <w:r w:rsidRPr="00D719AB">
              <w:rPr>
                <w:rFonts w:ascii="Calibri" w:hAnsi="Calibri" w:cs="Calibri"/>
                <w:spacing w:val="-5"/>
                <w:w w:val="105"/>
                <w:sz w:val="22"/>
                <w:szCs w:val="22"/>
              </w:rPr>
              <w:t xml:space="preserve"> </w:t>
            </w:r>
            <w:r w:rsidRPr="00D719AB">
              <w:rPr>
                <w:rFonts w:ascii="Calibri" w:hAnsi="Calibri" w:cs="Calibri"/>
                <w:w w:val="105"/>
                <w:sz w:val="22"/>
                <w:szCs w:val="22"/>
              </w:rPr>
              <w:t>located</w:t>
            </w:r>
            <w:r w:rsidRPr="00D719AB">
              <w:rPr>
                <w:rFonts w:ascii="Calibri" w:hAnsi="Calibri" w:cs="Calibri"/>
                <w:spacing w:val="-5"/>
                <w:w w:val="105"/>
                <w:sz w:val="22"/>
                <w:szCs w:val="22"/>
              </w:rPr>
              <w:t xml:space="preserve"> </w:t>
            </w:r>
            <w:r w:rsidRPr="00D719AB">
              <w:rPr>
                <w:rFonts w:ascii="Calibri" w:hAnsi="Calibri" w:cs="Calibri"/>
                <w:w w:val="105"/>
                <w:sz w:val="22"/>
                <w:szCs w:val="22"/>
              </w:rPr>
              <w:t>at</w:t>
            </w:r>
            <w:r w:rsidRPr="00D719AB">
              <w:rPr>
                <w:rFonts w:ascii="Calibri" w:hAnsi="Calibri" w:cs="Calibri"/>
                <w:spacing w:val="-5"/>
                <w:w w:val="105"/>
                <w:sz w:val="22"/>
                <w:szCs w:val="22"/>
              </w:rPr>
              <w:t xml:space="preserve"> </w:t>
            </w:r>
            <w:r w:rsidRPr="00D719AB">
              <w:rPr>
                <w:rFonts w:ascii="Calibri" w:hAnsi="Calibri" w:cs="Calibri"/>
                <w:w w:val="105"/>
                <w:sz w:val="22"/>
                <w:szCs w:val="22"/>
              </w:rPr>
              <w:t>one-meter</w:t>
            </w:r>
            <w:r w:rsidRPr="00D719AB">
              <w:rPr>
                <w:rFonts w:ascii="Calibri" w:hAnsi="Calibri" w:cs="Calibri"/>
                <w:spacing w:val="-5"/>
                <w:w w:val="105"/>
                <w:sz w:val="22"/>
                <w:szCs w:val="22"/>
              </w:rPr>
              <w:t xml:space="preserve"> </w:t>
            </w:r>
            <w:r w:rsidRPr="00D719AB">
              <w:rPr>
                <w:rFonts w:ascii="Calibri" w:hAnsi="Calibri" w:cs="Calibri"/>
                <w:w w:val="105"/>
                <w:sz w:val="22"/>
                <w:szCs w:val="22"/>
              </w:rPr>
              <w:t>offsets</w:t>
            </w:r>
            <w:r w:rsidRPr="00D719AB">
              <w:rPr>
                <w:rFonts w:ascii="Calibri" w:hAnsi="Calibri" w:cs="Calibri"/>
                <w:spacing w:val="-3"/>
                <w:w w:val="105"/>
                <w:sz w:val="22"/>
                <w:szCs w:val="22"/>
              </w:rPr>
              <w:t xml:space="preserve"> </w:t>
            </w:r>
            <w:r w:rsidRPr="00D719AB">
              <w:rPr>
                <w:rFonts w:ascii="Calibri" w:hAnsi="Calibri" w:cs="Calibri"/>
                <w:w w:val="105"/>
                <w:sz w:val="22"/>
                <w:szCs w:val="22"/>
              </w:rPr>
              <w:t>so</w:t>
            </w:r>
            <w:r w:rsidRPr="00D719AB">
              <w:rPr>
                <w:rFonts w:ascii="Calibri" w:hAnsi="Calibri" w:cs="Calibri"/>
                <w:spacing w:val="-5"/>
                <w:w w:val="105"/>
                <w:sz w:val="22"/>
                <w:szCs w:val="22"/>
              </w:rPr>
              <w:t xml:space="preserve"> </w:t>
            </w:r>
            <w:r w:rsidRPr="00D719AB">
              <w:rPr>
                <w:rFonts w:ascii="Calibri" w:hAnsi="Calibri" w:cs="Calibri"/>
                <w:w w:val="105"/>
                <w:sz w:val="22"/>
                <w:szCs w:val="22"/>
              </w:rPr>
              <w:t>that</w:t>
            </w:r>
            <w:r w:rsidRPr="00D719AB">
              <w:rPr>
                <w:rFonts w:ascii="Calibri" w:hAnsi="Calibri" w:cs="Calibri"/>
                <w:spacing w:val="-3"/>
                <w:w w:val="105"/>
                <w:sz w:val="22"/>
                <w:szCs w:val="22"/>
              </w:rPr>
              <w:t xml:space="preserve"> </w:t>
            </w:r>
            <w:r w:rsidRPr="00D719AB">
              <w:rPr>
                <w:rFonts w:ascii="Calibri" w:hAnsi="Calibri" w:cs="Calibri"/>
                <w:w w:val="105"/>
                <w:sz w:val="22"/>
                <w:szCs w:val="22"/>
              </w:rPr>
              <w:t>all corner points can be located again after excavation of soil</w:t>
            </w:r>
            <w:r w:rsidRPr="00D719AB">
              <w:rPr>
                <w:rFonts w:ascii="Calibri" w:hAnsi="Calibri" w:cs="Calibri"/>
                <w:spacing w:val="-1"/>
                <w:w w:val="105"/>
                <w:sz w:val="22"/>
                <w:szCs w:val="22"/>
              </w:rPr>
              <w:t xml:space="preserve"> </w:t>
            </w:r>
            <w:r w:rsidRPr="00D719AB">
              <w:rPr>
                <w:rFonts w:ascii="Calibri" w:hAnsi="Calibri" w:cs="Calibri"/>
                <w:w w:val="105"/>
                <w:sz w:val="22"/>
                <w:szCs w:val="22"/>
              </w:rPr>
              <w:t>for the correct construction of footings.</w:t>
            </w:r>
          </w:p>
        </w:tc>
      </w:tr>
      <w:tr w:rsidR="006200A7" w:rsidRPr="00D719AB" w14:paraId="0A60AC70" w14:textId="77777777" w:rsidTr="00D31153">
        <w:tc>
          <w:tcPr>
            <w:tcW w:w="2425" w:type="dxa"/>
          </w:tcPr>
          <w:p w14:paraId="2C02A75D" w14:textId="77777777" w:rsidR="006200A7" w:rsidRPr="00D719AB" w:rsidRDefault="006200A7" w:rsidP="006200A7">
            <w:pPr>
              <w:rPr>
                <w:rFonts w:ascii="Calibri" w:hAnsi="Calibri" w:cs="Calibri"/>
                <w:b/>
                <w:bCs/>
                <w:w w:val="105"/>
                <w:sz w:val="22"/>
                <w:szCs w:val="22"/>
              </w:rPr>
            </w:pPr>
            <w:r w:rsidRPr="00D719AB">
              <w:rPr>
                <w:rFonts w:ascii="Calibri" w:hAnsi="Calibri" w:cs="Calibri"/>
                <w:b/>
                <w:bCs/>
                <w:w w:val="105"/>
                <w:sz w:val="22"/>
                <w:szCs w:val="22"/>
              </w:rPr>
              <w:t>Construction</w:t>
            </w:r>
          </w:p>
        </w:tc>
        <w:tc>
          <w:tcPr>
            <w:tcW w:w="6925" w:type="dxa"/>
          </w:tcPr>
          <w:p w14:paraId="7CDB7692" w14:textId="77777777" w:rsidR="006200A7" w:rsidRPr="00D719AB" w:rsidRDefault="006200A7" w:rsidP="006200A7">
            <w:pPr>
              <w:rPr>
                <w:rFonts w:ascii="Calibri" w:hAnsi="Calibri" w:cs="Calibri"/>
                <w:w w:val="105"/>
                <w:sz w:val="22"/>
                <w:szCs w:val="22"/>
              </w:rPr>
            </w:pPr>
          </w:p>
        </w:tc>
      </w:tr>
      <w:tr w:rsidR="006200A7" w:rsidRPr="00D719AB" w14:paraId="0702805E" w14:textId="77777777" w:rsidTr="00D31153">
        <w:tc>
          <w:tcPr>
            <w:tcW w:w="2425" w:type="dxa"/>
          </w:tcPr>
          <w:p w14:paraId="39C3FFA8" w14:textId="77777777" w:rsidR="006200A7" w:rsidRPr="00D719AB" w:rsidRDefault="006200A7" w:rsidP="006200A7">
            <w:pPr>
              <w:rPr>
                <w:rFonts w:ascii="Calibri" w:hAnsi="Calibri" w:cs="Calibri"/>
                <w:w w:val="105"/>
                <w:sz w:val="22"/>
                <w:szCs w:val="22"/>
              </w:rPr>
            </w:pPr>
            <w:r w:rsidRPr="00D719AB">
              <w:rPr>
                <w:rFonts w:ascii="Calibri" w:hAnsi="Calibri" w:cs="Calibri"/>
                <w:sz w:val="22"/>
                <w:szCs w:val="22"/>
              </w:rPr>
              <w:t>Construction</w:t>
            </w:r>
            <w:r w:rsidRPr="00D719AB">
              <w:rPr>
                <w:rFonts w:ascii="Calibri" w:hAnsi="Calibri" w:cs="Calibri"/>
                <w:w w:val="105"/>
                <w:sz w:val="22"/>
                <w:szCs w:val="22"/>
              </w:rPr>
              <w:t xml:space="preserve"> Activities</w:t>
            </w:r>
          </w:p>
        </w:tc>
        <w:tc>
          <w:tcPr>
            <w:tcW w:w="6925" w:type="dxa"/>
          </w:tcPr>
          <w:p w14:paraId="2F33A800" w14:textId="77777777" w:rsidR="006200A7" w:rsidRPr="00D719AB" w:rsidRDefault="006200A7" w:rsidP="00A96F70">
            <w:pPr>
              <w:numPr>
                <w:ilvl w:val="0"/>
                <w:numId w:val="34"/>
              </w:numPr>
              <w:contextualSpacing/>
              <w:jc w:val="both"/>
              <w:rPr>
                <w:rFonts w:ascii="Calibri" w:hAnsi="Calibri" w:cs="Calibri"/>
                <w:sz w:val="22"/>
                <w:szCs w:val="22"/>
              </w:rPr>
            </w:pPr>
            <w:r w:rsidRPr="00D719AB">
              <w:rPr>
                <w:rFonts w:ascii="Calibri" w:hAnsi="Calibri" w:cs="Calibri"/>
                <w:w w:val="105"/>
                <w:sz w:val="22"/>
                <w:szCs w:val="22"/>
              </w:rPr>
              <w:t>When</w:t>
            </w:r>
            <w:r w:rsidRPr="00D719AB">
              <w:rPr>
                <w:rFonts w:ascii="Calibri" w:hAnsi="Calibri" w:cs="Calibri"/>
                <w:spacing w:val="-7"/>
                <w:w w:val="105"/>
                <w:sz w:val="22"/>
                <w:szCs w:val="22"/>
              </w:rPr>
              <w:t xml:space="preserve"> </w:t>
            </w:r>
            <w:r w:rsidRPr="00D719AB">
              <w:rPr>
                <w:rFonts w:ascii="Calibri" w:hAnsi="Calibri" w:cs="Calibri"/>
                <w:w w:val="105"/>
                <w:sz w:val="22"/>
                <w:szCs w:val="22"/>
              </w:rPr>
              <w:t>conducting</w:t>
            </w:r>
            <w:r w:rsidRPr="00D719AB">
              <w:rPr>
                <w:rFonts w:ascii="Calibri" w:hAnsi="Calibri" w:cs="Calibri"/>
                <w:spacing w:val="-7"/>
                <w:w w:val="105"/>
                <w:sz w:val="22"/>
                <w:szCs w:val="22"/>
              </w:rPr>
              <w:t xml:space="preserve"> </w:t>
            </w:r>
            <w:r w:rsidRPr="00D719AB">
              <w:rPr>
                <w:rFonts w:ascii="Calibri" w:hAnsi="Calibri" w:cs="Calibri"/>
                <w:w w:val="105"/>
                <w:sz w:val="22"/>
                <w:szCs w:val="22"/>
              </w:rPr>
              <w:t>construction</w:t>
            </w:r>
            <w:r w:rsidRPr="00D719AB">
              <w:rPr>
                <w:rFonts w:ascii="Calibri" w:hAnsi="Calibri" w:cs="Calibri"/>
                <w:spacing w:val="-6"/>
                <w:w w:val="105"/>
                <w:sz w:val="22"/>
                <w:szCs w:val="22"/>
              </w:rPr>
              <w:t xml:space="preserve"> </w:t>
            </w:r>
            <w:r w:rsidRPr="00D719AB">
              <w:rPr>
                <w:rFonts w:ascii="Calibri" w:hAnsi="Calibri" w:cs="Calibri"/>
                <w:w w:val="105"/>
                <w:sz w:val="22"/>
                <w:szCs w:val="22"/>
              </w:rPr>
              <w:t>activities,</w:t>
            </w:r>
            <w:r w:rsidRPr="00D719AB">
              <w:rPr>
                <w:rFonts w:ascii="Calibri" w:hAnsi="Calibri" w:cs="Calibri"/>
                <w:spacing w:val="-6"/>
                <w:w w:val="105"/>
                <w:sz w:val="22"/>
                <w:szCs w:val="22"/>
              </w:rPr>
              <w:t xml:space="preserve"> </w:t>
            </w:r>
            <w:r w:rsidRPr="00D719AB">
              <w:rPr>
                <w:rFonts w:ascii="Calibri" w:hAnsi="Calibri" w:cs="Calibri"/>
                <w:w w:val="105"/>
                <w:sz w:val="22"/>
                <w:szCs w:val="22"/>
              </w:rPr>
              <w:t>including</w:t>
            </w:r>
            <w:r w:rsidRPr="00D719AB">
              <w:rPr>
                <w:rFonts w:ascii="Calibri" w:hAnsi="Calibri" w:cs="Calibri"/>
                <w:spacing w:val="-8"/>
                <w:w w:val="105"/>
                <w:sz w:val="22"/>
                <w:szCs w:val="22"/>
              </w:rPr>
              <w:t xml:space="preserve"> </w:t>
            </w:r>
            <w:r w:rsidRPr="00D719AB">
              <w:rPr>
                <w:rFonts w:ascii="Calibri" w:hAnsi="Calibri" w:cs="Calibri"/>
                <w:w w:val="105"/>
                <w:sz w:val="22"/>
                <w:szCs w:val="22"/>
              </w:rPr>
              <w:t>any</w:t>
            </w:r>
            <w:r w:rsidRPr="00D719AB">
              <w:rPr>
                <w:rFonts w:ascii="Calibri" w:hAnsi="Calibri" w:cs="Calibri"/>
                <w:spacing w:val="-11"/>
                <w:w w:val="105"/>
                <w:sz w:val="22"/>
                <w:szCs w:val="22"/>
              </w:rPr>
              <w:t xml:space="preserve"> </w:t>
            </w:r>
            <w:r w:rsidRPr="00D719AB">
              <w:rPr>
                <w:rFonts w:ascii="Calibri" w:hAnsi="Calibri" w:cs="Calibri"/>
                <w:w w:val="105"/>
                <w:sz w:val="22"/>
                <w:szCs w:val="22"/>
              </w:rPr>
              <w:t>destruction,</w:t>
            </w:r>
            <w:r w:rsidRPr="00D719AB">
              <w:rPr>
                <w:rFonts w:ascii="Calibri" w:hAnsi="Calibri" w:cs="Calibri"/>
                <w:spacing w:val="-9"/>
                <w:w w:val="105"/>
                <w:sz w:val="22"/>
                <w:szCs w:val="22"/>
              </w:rPr>
              <w:t xml:space="preserve"> </w:t>
            </w:r>
            <w:r w:rsidRPr="00D719AB">
              <w:rPr>
                <w:rFonts w:ascii="Calibri" w:hAnsi="Calibri" w:cs="Calibri"/>
                <w:w w:val="105"/>
                <w:sz w:val="22"/>
                <w:szCs w:val="22"/>
              </w:rPr>
              <w:t>the</w:t>
            </w:r>
            <w:r w:rsidRPr="00D719AB">
              <w:rPr>
                <w:rFonts w:ascii="Calibri" w:hAnsi="Calibri" w:cs="Calibri"/>
                <w:spacing w:val="-6"/>
                <w:w w:val="105"/>
                <w:sz w:val="22"/>
                <w:szCs w:val="22"/>
              </w:rPr>
              <w:t xml:space="preserve"> </w:t>
            </w:r>
            <w:r w:rsidRPr="00D719AB">
              <w:rPr>
                <w:rFonts w:ascii="Calibri" w:hAnsi="Calibri" w:cs="Calibri"/>
                <w:w w:val="105"/>
                <w:sz w:val="22"/>
                <w:szCs w:val="22"/>
              </w:rPr>
              <w:t>Contractor</w:t>
            </w:r>
            <w:r w:rsidRPr="00D719AB">
              <w:rPr>
                <w:rFonts w:ascii="Calibri" w:hAnsi="Calibri" w:cs="Calibri"/>
                <w:spacing w:val="-8"/>
                <w:w w:val="105"/>
                <w:sz w:val="22"/>
                <w:szCs w:val="22"/>
              </w:rPr>
              <w:t xml:space="preserve"> </w:t>
            </w:r>
            <w:r w:rsidRPr="00D719AB">
              <w:rPr>
                <w:rFonts w:ascii="Calibri" w:hAnsi="Calibri" w:cs="Calibri"/>
                <w:w w:val="105"/>
                <w:sz w:val="22"/>
                <w:szCs w:val="22"/>
              </w:rPr>
              <w:t>shall consider the following measures:</w:t>
            </w:r>
          </w:p>
          <w:p w14:paraId="6BC0C4EA" w14:textId="77777777" w:rsidR="006200A7" w:rsidRPr="00D719AB" w:rsidRDefault="006200A7" w:rsidP="00A96F70">
            <w:pPr>
              <w:numPr>
                <w:ilvl w:val="0"/>
                <w:numId w:val="34"/>
              </w:numPr>
              <w:contextualSpacing/>
              <w:jc w:val="both"/>
              <w:rPr>
                <w:rFonts w:ascii="Calibri" w:hAnsi="Calibri" w:cs="Calibri"/>
                <w:sz w:val="22"/>
                <w:szCs w:val="22"/>
              </w:rPr>
            </w:pPr>
            <w:r w:rsidRPr="00D719AB">
              <w:rPr>
                <w:rFonts w:ascii="Calibri" w:hAnsi="Calibri" w:cs="Calibri"/>
                <w:w w:val="105"/>
                <w:sz w:val="22"/>
                <w:szCs w:val="22"/>
              </w:rPr>
              <w:t>Prepare</w:t>
            </w:r>
            <w:r w:rsidRPr="00D719AB">
              <w:rPr>
                <w:rFonts w:ascii="Calibri" w:hAnsi="Calibri" w:cs="Calibri"/>
                <w:spacing w:val="-6"/>
                <w:w w:val="105"/>
                <w:sz w:val="22"/>
                <w:szCs w:val="22"/>
              </w:rPr>
              <w:t xml:space="preserve"> </w:t>
            </w:r>
            <w:r w:rsidRPr="00D719AB">
              <w:rPr>
                <w:rFonts w:ascii="Calibri" w:hAnsi="Calibri" w:cs="Calibri"/>
                <w:w w:val="105"/>
                <w:sz w:val="22"/>
                <w:szCs w:val="22"/>
              </w:rPr>
              <w:t>a</w:t>
            </w:r>
            <w:r w:rsidRPr="00D719AB">
              <w:rPr>
                <w:rFonts w:ascii="Calibri" w:hAnsi="Calibri" w:cs="Calibri"/>
                <w:spacing w:val="-6"/>
                <w:w w:val="105"/>
                <w:sz w:val="22"/>
                <w:szCs w:val="22"/>
              </w:rPr>
              <w:t xml:space="preserve"> </w:t>
            </w:r>
            <w:r w:rsidRPr="00D719AB">
              <w:rPr>
                <w:rFonts w:ascii="Calibri" w:hAnsi="Calibri" w:cs="Calibri"/>
                <w:w w:val="105"/>
                <w:sz w:val="22"/>
                <w:szCs w:val="22"/>
              </w:rPr>
              <w:t>management</w:t>
            </w:r>
            <w:r w:rsidRPr="00D719AB">
              <w:rPr>
                <w:rFonts w:ascii="Calibri" w:hAnsi="Calibri" w:cs="Calibri"/>
                <w:spacing w:val="-7"/>
                <w:w w:val="105"/>
                <w:sz w:val="22"/>
                <w:szCs w:val="22"/>
              </w:rPr>
              <w:t xml:space="preserve"> </w:t>
            </w:r>
            <w:r w:rsidRPr="00D719AB">
              <w:rPr>
                <w:rFonts w:ascii="Calibri" w:hAnsi="Calibri" w:cs="Calibri"/>
                <w:w w:val="105"/>
                <w:sz w:val="22"/>
                <w:szCs w:val="22"/>
              </w:rPr>
              <w:t>plan</w:t>
            </w:r>
            <w:r w:rsidRPr="00D719AB">
              <w:rPr>
                <w:rFonts w:ascii="Calibri" w:hAnsi="Calibri" w:cs="Calibri"/>
                <w:spacing w:val="-6"/>
                <w:w w:val="105"/>
                <w:sz w:val="22"/>
                <w:szCs w:val="22"/>
              </w:rPr>
              <w:t xml:space="preserve"> </w:t>
            </w:r>
            <w:r w:rsidRPr="00D719AB">
              <w:rPr>
                <w:rFonts w:ascii="Calibri" w:hAnsi="Calibri" w:cs="Calibri"/>
                <w:w w:val="105"/>
                <w:sz w:val="22"/>
                <w:szCs w:val="22"/>
              </w:rPr>
              <w:t>as to</w:t>
            </w:r>
            <w:r w:rsidRPr="00D719AB">
              <w:rPr>
                <w:rFonts w:ascii="Calibri" w:hAnsi="Calibri" w:cs="Calibri"/>
                <w:spacing w:val="-4"/>
                <w:w w:val="105"/>
                <w:sz w:val="22"/>
                <w:szCs w:val="22"/>
              </w:rPr>
              <w:t xml:space="preserve"> </w:t>
            </w:r>
            <w:r w:rsidRPr="00D719AB">
              <w:rPr>
                <w:rFonts w:ascii="Calibri" w:hAnsi="Calibri" w:cs="Calibri"/>
                <w:w w:val="105"/>
                <w:sz w:val="22"/>
                <w:szCs w:val="22"/>
              </w:rPr>
              <w:t>how</w:t>
            </w:r>
            <w:r w:rsidRPr="00D719AB">
              <w:rPr>
                <w:rFonts w:ascii="Calibri" w:hAnsi="Calibri" w:cs="Calibri"/>
                <w:spacing w:val="-7"/>
                <w:w w:val="105"/>
                <w:sz w:val="22"/>
                <w:szCs w:val="22"/>
              </w:rPr>
              <w:t xml:space="preserve"> </w:t>
            </w:r>
            <w:r w:rsidRPr="00D719AB">
              <w:rPr>
                <w:rFonts w:ascii="Calibri" w:hAnsi="Calibri" w:cs="Calibri"/>
                <w:w w:val="105"/>
                <w:sz w:val="22"/>
                <w:szCs w:val="22"/>
              </w:rPr>
              <w:t>to</w:t>
            </w:r>
            <w:r w:rsidRPr="00D719AB">
              <w:rPr>
                <w:rFonts w:ascii="Calibri" w:hAnsi="Calibri" w:cs="Calibri"/>
                <w:spacing w:val="-3"/>
                <w:w w:val="105"/>
                <w:sz w:val="22"/>
                <w:szCs w:val="22"/>
              </w:rPr>
              <w:t xml:space="preserve"> </w:t>
            </w:r>
            <w:r w:rsidRPr="00D719AB">
              <w:rPr>
                <w:rFonts w:ascii="Calibri" w:hAnsi="Calibri" w:cs="Calibri"/>
                <w:w w:val="105"/>
                <w:sz w:val="22"/>
                <w:szCs w:val="22"/>
              </w:rPr>
              <w:t>avoid</w:t>
            </w:r>
            <w:r w:rsidRPr="00D719AB">
              <w:rPr>
                <w:rFonts w:ascii="Calibri" w:hAnsi="Calibri" w:cs="Calibri"/>
                <w:spacing w:val="-6"/>
                <w:w w:val="105"/>
                <w:sz w:val="22"/>
                <w:szCs w:val="22"/>
              </w:rPr>
              <w:t xml:space="preserve"> </w:t>
            </w:r>
            <w:r w:rsidRPr="00D719AB">
              <w:rPr>
                <w:rFonts w:ascii="Calibri" w:hAnsi="Calibri" w:cs="Calibri"/>
                <w:w w:val="105"/>
                <w:sz w:val="22"/>
                <w:szCs w:val="22"/>
              </w:rPr>
              <w:t>or</w:t>
            </w:r>
            <w:r w:rsidRPr="00D719AB">
              <w:rPr>
                <w:rFonts w:ascii="Calibri" w:hAnsi="Calibri" w:cs="Calibri"/>
                <w:spacing w:val="-6"/>
                <w:w w:val="105"/>
                <w:sz w:val="22"/>
                <w:szCs w:val="22"/>
              </w:rPr>
              <w:t xml:space="preserve"> </w:t>
            </w:r>
            <w:r w:rsidRPr="00D719AB">
              <w:rPr>
                <w:rFonts w:ascii="Calibri" w:hAnsi="Calibri" w:cs="Calibri"/>
                <w:w w:val="105"/>
                <w:sz w:val="22"/>
                <w:szCs w:val="22"/>
              </w:rPr>
              <w:t>minimize</w:t>
            </w:r>
            <w:r w:rsidRPr="00D719AB">
              <w:rPr>
                <w:rFonts w:ascii="Calibri" w:hAnsi="Calibri" w:cs="Calibri"/>
                <w:spacing w:val="-6"/>
                <w:w w:val="105"/>
                <w:sz w:val="22"/>
                <w:szCs w:val="22"/>
              </w:rPr>
              <w:t xml:space="preserve"> </w:t>
            </w:r>
            <w:r w:rsidRPr="00D719AB">
              <w:rPr>
                <w:rFonts w:ascii="Calibri" w:hAnsi="Calibri" w:cs="Calibri"/>
                <w:w w:val="105"/>
                <w:sz w:val="22"/>
                <w:szCs w:val="22"/>
              </w:rPr>
              <w:t>environmental</w:t>
            </w:r>
            <w:r w:rsidRPr="00D719AB">
              <w:rPr>
                <w:rFonts w:ascii="Calibri" w:hAnsi="Calibri" w:cs="Calibri"/>
                <w:spacing w:val="-7"/>
                <w:w w:val="105"/>
                <w:sz w:val="22"/>
                <w:szCs w:val="22"/>
              </w:rPr>
              <w:t xml:space="preserve"> </w:t>
            </w:r>
            <w:r w:rsidRPr="00D719AB">
              <w:rPr>
                <w:rFonts w:ascii="Calibri" w:hAnsi="Calibri" w:cs="Calibri"/>
                <w:w w:val="105"/>
                <w:sz w:val="22"/>
                <w:szCs w:val="22"/>
              </w:rPr>
              <w:t>and</w:t>
            </w:r>
            <w:r w:rsidRPr="00D719AB">
              <w:rPr>
                <w:rFonts w:ascii="Calibri" w:hAnsi="Calibri" w:cs="Calibri"/>
                <w:spacing w:val="-6"/>
                <w:w w:val="105"/>
                <w:sz w:val="22"/>
                <w:szCs w:val="22"/>
              </w:rPr>
              <w:t xml:space="preserve"> </w:t>
            </w:r>
            <w:r w:rsidRPr="00D719AB">
              <w:rPr>
                <w:rFonts w:ascii="Calibri" w:hAnsi="Calibri" w:cs="Calibri"/>
                <w:w w:val="105"/>
                <w:sz w:val="22"/>
                <w:szCs w:val="22"/>
              </w:rPr>
              <w:t>social</w:t>
            </w:r>
            <w:r w:rsidRPr="00D719AB">
              <w:rPr>
                <w:rFonts w:ascii="Calibri" w:hAnsi="Calibri" w:cs="Calibri"/>
                <w:spacing w:val="-6"/>
                <w:w w:val="105"/>
                <w:sz w:val="22"/>
                <w:szCs w:val="22"/>
              </w:rPr>
              <w:t xml:space="preserve"> </w:t>
            </w:r>
            <w:r w:rsidRPr="00D719AB">
              <w:rPr>
                <w:rFonts w:ascii="Calibri" w:hAnsi="Calibri" w:cs="Calibri"/>
                <w:w w:val="105"/>
                <w:sz w:val="22"/>
                <w:szCs w:val="22"/>
              </w:rPr>
              <w:t>impact during construction activities.</w:t>
            </w:r>
          </w:p>
          <w:p w14:paraId="5D4F38B2" w14:textId="77777777" w:rsidR="006200A7" w:rsidRPr="00D719AB" w:rsidRDefault="006200A7" w:rsidP="00A96F70">
            <w:pPr>
              <w:numPr>
                <w:ilvl w:val="0"/>
                <w:numId w:val="34"/>
              </w:numPr>
              <w:contextualSpacing/>
              <w:jc w:val="both"/>
              <w:rPr>
                <w:rFonts w:ascii="Calibri" w:hAnsi="Calibri" w:cs="Calibri"/>
                <w:sz w:val="22"/>
                <w:szCs w:val="22"/>
              </w:rPr>
            </w:pPr>
            <w:r w:rsidRPr="00D719AB">
              <w:rPr>
                <w:rFonts w:ascii="Calibri" w:hAnsi="Calibri" w:cs="Calibri"/>
                <w:w w:val="105"/>
                <w:sz w:val="22"/>
                <w:szCs w:val="22"/>
              </w:rPr>
              <w:t>Maintain</w:t>
            </w:r>
            <w:r w:rsidRPr="00D719AB">
              <w:rPr>
                <w:rFonts w:ascii="Calibri" w:hAnsi="Calibri" w:cs="Calibri"/>
                <w:spacing w:val="-5"/>
                <w:w w:val="105"/>
                <w:sz w:val="22"/>
                <w:szCs w:val="22"/>
              </w:rPr>
              <w:t xml:space="preserve"> </w:t>
            </w:r>
            <w:r w:rsidRPr="00D719AB">
              <w:rPr>
                <w:rFonts w:ascii="Calibri" w:hAnsi="Calibri" w:cs="Calibri"/>
                <w:w w:val="105"/>
                <w:sz w:val="22"/>
                <w:szCs w:val="22"/>
              </w:rPr>
              <w:t>an</w:t>
            </w:r>
            <w:r w:rsidRPr="00D719AB">
              <w:rPr>
                <w:rFonts w:ascii="Calibri" w:hAnsi="Calibri" w:cs="Calibri"/>
                <w:spacing w:val="-5"/>
                <w:w w:val="105"/>
                <w:sz w:val="22"/>
                <w:szCs w:val="22"/>
              </w:rPr>
              <w:t xml:space="preserve"> </w:t>
            </w:r>
            <w:r w:rsidRPr="00D719AB">
              <w:rPr>
                <w:rFonts w:ascii="Calibri" w:hAnsi="Calibri" w:cs="Calibri"/>
                <w:w w:val="105"/>
                <w:sz w:val="22"/>
                <w:szCs w:val="22"/>
              </w:rPr>
              <w:t>adequate</w:t>
            </w:r>
            <w:r w:rsidRPr="00D719AB">
              <w:rPr>
                <w:rFonts w:ascii="Calibri" w:hAnsi="Calibri" w:cs="Calibri"/>
                <w:spacing w:val="-7"/>
                <w:w w:val="105"/>
                <w:sz w:val="22"/>
                <w:szCs w:val="22"/>
              </w:rPr>
              <w:t xml:space="preserve"> </w:t>
            </w:r>
            <w:r w:rsidRPr="00D719AB">
              <w:rPr>
                <w:rFonts w:ascii="Calibri" w:hAnsi="Calibri" w:cs="Calibri"/>
                <w:w w:val="105"/>
                <w:sz w:val="22"/>
                <w:szCs w:val="22"/>
              </w:rPr>
              <w:t>unoccupied</w:t>
            </w:r>
            <w:r w:rsidRPr="00D719AB">
              <w:rPr>
                <w:rFonts w:ascii="Calibri" w:hAnsi="Calibri" w:cs="Calibri"/>
                <w:spacing w:val="-4"/>
                <w:w w:val="105"/>
                <w:sz w:val="22"/>
                <w:szCs w:val="22"/>
              </w:rPr>
              <w:t xml:space="preserve"> </w:t>
            </w:r>
            <w:r w:rsidRPr="00D719AB">
              <w:rPr>
                <w:rFonts w:ascii="Calibri" w:hAnsi="Calibri" w:cs="Calibri"/>
                <w:w w:val="105"/>
                <w:sz w:val="22"/>
                <w:szCs w:val="22"/>
              </w:rPr>
              <w:t>buffer</w:t>
            </w:r>
            <w:r w:rsidRPr="00D719AB">
              <w:rPr>
                <w:rFonts w:ascii="Calibri" w:hAnsi="Calibri" w:cs="Calibri"/>
                <w:spacing w:val="-7"/>
                <w:w w:val="105"/>
                <w:sz w:val="22"/>
                <w:szCs w:val="22"/>
              </w:rPr>
              <w:t xml:space="preserve"> </w:t>
            </w:r>
            <w:r w:rsidRPr="00D719AB">
              <w:rPr>
                <w:rFonts w:ascii="Calibri" w:hAnsi="Calibri" w:cs="Calibri"/>
                <w:w w:val="105"/>
                <w:sz w:val="22"/>
                <w:szCs w:val="22"/>
              </w:rPr>
              <w:t>zone</w:t>
            </w:r>
            <w:r w:rsidRPr="00D719AB">
              <w:rPr>
                <w:rFonts w:ascii="Calibri" w:hAnsi="Calibri" w:cs="Calibri"/>
                <w:spacing w:val="-7"/>
                <w:w w:val="105"/>
                <w:sz w:val="22"/>
                <w:szCs w:val="22"/>
              </w:rPr>
              <w:t xml:space="preserve"> </w:t>
            </w:r>
            <w:r w:rsidRPr="00D719AB">
              <w:rPr>
                <w:rFonts w:ascii="Calibri" w:hAnsi="Calibri" w:cs="Calibri"/>
                <w:w w:val="105"/>
                <w:sz w:val="22"/>
                <w:szCs w:val="22"/>
              </w:rPr>
              <w:t>around</w:t>
            </w:r>
            <w:r w:rsidRPr="00D719AB">
              <w:rPr>
                <w:rFonts w:ascii="Calibri" w:hAnsi="Calibri" w:cs="Calibri"/>
                <w:spacing w:val="-7"/>
                <w:w w:val="105"/>
                <w:sz w:val="22"/>
                <w:szCs w:val="22"/>
              </w:rPr>
              <w:t xml:space="preserve"> </w:t>
            </w:r>
            <w:r w:rsidRPr="00D719AB">
              <w:rPr>
                <w:rFonts w:ascii="Calibri" w:hAnsi="Calibri" w:cs="Calibri"/>
                <w:w w:val="105"/>
                <w:sz w:val="22"/>
                <w:szCs w:val="22"/>
              </w:rPr>
              <w:t>the</w:t>
            </w:r>
            <w:r w:rsidRPr="00D719AB">
              <w:rPr>
                <w:rFonts w:ascii="Calibri" w:hAnsi="Calibri" w:cs="Calibri"/>
                <w:spacing w:val="-7"/>
                <w:w w:val="105"/>
                <w:sz w:val="22"/>
                <w:szCs w:val="22"/>
              </w:rPr>
              <w:t xml:space="preserve"> </w:t>
            </w:r>
            <w:r w:rsidRPr="00D719AB">
              <w:rPr>
                <w:rFonts w:ascii="Calibri" w:hAnsi="Calibri" w:cs="Calibri"/>
                <w:w w:val="105"/>
                <w:sz w:val="22"/>
                <w:szCs w:val="22"/>
              </w:rPr>
              <w:t>work</w:t>
            </w:r>
            <w:r w:rsidRPr="00D719AB">
              <w:rPr>
                <w:rFonts w:ascii="Calibri" w:hAnsi="Calibri" w:cs="Calibri"/>
                <w:spacing w:val="-4"/>
                <w:w w:val="105"/>
                <w:sz w:val="22"/>
                <w:szCs w:val="22"/>
              </w:rPr>
              <w:t xml:space="preserve"> </w:t>
            </w:r>
            <w:r w:rsidRPr="00D719AB">
              <w:rPr>
                <w:rFonts w:ascii="Calibri" w:hAnsi="Calibri" w:cs="Calibri"/>
                <w:w w:val="105"/>
                <w:sz w:val="22"/>
                <w:szCs w:val="22"/>
              </w:rPr>
              <w:t>areas</w:t>
            </w:r>
            <w:r w:rsidRPr="00D719AB">
              <w:rPr>
                <w:rFonts w:ascii="Calibri" w:hAnsi="Calibri" w:cs="Calibri"/>
                <w:spacing w:val="-5"/>
                <w:w w:val="105"/>
                <w:sz w:val="22"/>
                <w:szCs w:val="22"/>
              </w:rPr>
              <w:t xml:space="preserve"> </w:t>
            </w:r>
            <w:r w:rsidRPr="00D719AB">
              <w:rPr>
                <w:rFonts w:ascii="Calibri" w:hAnsi="Calibri" w:cs="Calibri"/>
                <w:w w:val="105"/>
                <w:sz w:val="22"/>
                <w:szCs w:val="22"/>
              </w:rPr>
              <w:t>to</w:t>
            </w:r>
            <w:r w:rsidRPr="00D719AB">
              <w:rPr>
                <w:rFonts w:ascii="Calibri" w:hAnsi="Calibri" w:cs="Calibri"/>
                <w:spacing w:val="-6"/>
                <w:w w:val="105"/>
                <w:sz w:val="22"/>
                <w:szCs w:val="22"/>
              </w:rPr>
              <w:t xml:space="preserve"> </w:t>
            </w:r>
            <w:r w:rsidRPr="00D719AB">
              <w:rPr>
                <w:rFonts w:ascii="Calibri" w:hAnsi="Calibri" w:cs="Calibri"/>
                <w:w w:val="105"/>
                <w:sz w:val="22"/>
                <w:szCs w:val="22"/>
              </w:rPr>
              <w:t>allow</w:t>
            </w:r>
            <w:r w:rsidRPr="00D719AB">
              <w:rPr>
                <w:rFonts w:ascii="Calibri" w:hAnsi="Calibri" w:cs="Calibri"/>
                <w:spacing w:val="-4"/>
                <w:w w:val="105"/>
                <w:sz w:val="22"/>
                <w:szCs w:val="22"/>
              </w:rPr>
              <w:t xml:space="preserve"> </w:t>
            </w:r>
            <w:r w:rsidRPr="00D719AB">
              <w:rPr>
                <w:rFonts w:ascii="Calibri" w:hAnsi="Calibri" w:cs="Calibri"/>
                <w:w w:val="105"/>
                <w:sz w:val="22"/>
                <w:szCs w:val="22"/>
              </w:rPr>
              <w:t>for construction traffic.</w:t>
            </w:r>
          </w:p>
          <w:p w14:paraId="433EEFE3" w14:textId="77777777" w:rsidR="006200A7" w:rsidRPr="00D719AB" w:rsidRDefault="006200A7" w:rsidP="00A96F70">
            <w:pPr>
              <w:numPr>
                <w:ilvl w:val="0"/>
                <w:numId w:val="34"/>
              </w:numPr>
              <w:contextualSpacing/>
              <w:jc w:val="both"/>
              <w:rPr>
                <w:rFonts w:ascii="Calibri" w:hAnsi="Calibri" w:cs="Calibri"/>
                <w:sz w:val="22"/>
                <w:szCs w:val="22"/>
              </w:rPr>
            </w:pPr>
            <w:r w:rsidRPr="00D719AB">
              <w:rPr>
                <w:rFonts w:ascii="Calibri" w:hAnsi="Calibri" w:cs="Calibri"/>
                <w:w w:val="105"/>
                <w:sz w:val="22"/>
                <w:szCs w:val="22"/>
              </w:rPr>
              <w:t>Ensure</w:t>
            </w:r>
            <w:r w:rsidRPr="00D719AB">
              <w:rPr>
                <w:rFonts w:ascii="Calibri" w:hAnsi="Calibri" w:cs="Calibri"/>
                <w:spacing w:val="-4"/>
                <w:w w:val="105"/>
                <w:sz w:val="22"/>
                <w:szCs w:val="22"/>
              </w:rPr>
              <w:t xml:space="preserve"> </w:t>
            </w:r>
            <w:r w:rsidRPr="00D719AB">
              <w:rPr>
                <w:rFonts w:ascii="Calibri" w:hAnsi="Calibri" w:cs="Calibri"/>
                <w:w w:val="105"/>
                <w:sz w:val="22"/>
                <w:szCs w:val="22"/>
              </w:rPr>
              <w:t>proper</w:t>
            </w:r>
            <w:r w:rsidRPr="00D719AB">
              <w:rPr>
                <w:rFonts w:ascii="Calibri" w:hAnsi="Calibri" w:cs="Calibri"/>
                <w:spacing w:val="-6"/>
                <w:w w:val="105"/>
                <w:sz w:val="22"/>
                <w:szCs w:val="22"/>
              </w:rPr>
              <w:t xml:space="preserve"> </w:t>
            </w:r>
            <w:r w:rsidRPr="00D719AB">
              <w:rPr>
                <w:rFonts w:ascii="Calibri" w:hAnsi="Calibri" w:cs="Calibri"/>
                <w:w w:val="105"/>
                <w:sz w:val="22"/>
                <w:szCs w:val="22"/>
              </w:rPr>
              <w:t>signage</w:t>
            </w:r>
            <w:r w:rsidRPr="00D719AB">
              <w:rPr>
                <w:rFonts w:ascii="Calibri" w:hAnsi="Calibri" w:cs="Calibri"/>
                <w:spacing w:val="-7"/>
                <w:w w:val="105"/>
                <w:sz w:val="22"/>
                <w:szCs w:val="22"/>
              </w:rPr>
              <w:t xml:space="preserve"> </w:t>
            </w:r>
            <w:r w:rsidRPr="00D719AB">
              <w:rPr>
                <w:rFonts w:ascii="Calibri" w:hAnsi="Calibri" w:cs="Calibri"/>
                <w:w w:val="105"/>
                <w:sz w:val="22"/>
                <w:szCs w:val="22"/>
              </w:rPr>
              <w:t>is</w:t>
            </w:r>
            <w:r w:rsidRPr="00D719AB">
              <w:rPr>
                <w:rFonts w:ascii="Calibri" w:hAnsi="Calibri" w:cs="Calibri"/>
                <w:spacing w:val="-4"/>
                <w:w w:val="105"/>
                <w:sz w:val="22"/>
                <w:szCs w:val="22"/>
              </w:rPr>
              <w:t xml:space="preserve"> </w:t>
            </w:r>
            <w:r w:rsidRPr="00D719AB">
              <w:rPr>
                <w:rFonts w:ascii="Calibri" w:hAnsi="Calibri" w:cs="Calibri"/>
                <w:w w:val="105"/>
                <w:sz w:val="22"/>
                <w:szCs w:val="22"/>
              </w:rPr>
              <w:t>in</w:t>
            </w:r>
            <w:r w:rsidRPr="00D719AB">
              <w:rPr>
                <w:rFonts w:ascii="Calibri" w:hAnsi="Calibri" w:cs="Calibri"/>
                <w:spacing w:val="-8"/>
                <w:w w:val="105"/>
                <w:sz w:val="22"/>
                <w:szCs w:val="22"/>
              </w:rPr>
              <w:t xml:space="preserve"> </w:t>
            </w:r>
            <w:r w:rsidRPr="00D719AB">
              <w:rPr>
                <w:rFonts w:ascii="Calibri" w:hAnsi="Calibri" w:cs="Calibri"/>
                <w:w w:val="105"/>
                <w:sz w:val="22"/>
                <w:szCs w:val="22"/>
              </w:rPr>
              <w:t>place</w:t>
            </w:r>
            <w:r w:rsidRPr="00D719AB">
              <w:rPr>
                <w:rFonts w:ascii="Calibri" w:hAnsi="Calibri" w:cs="Calibri"/>
                <w:spacing w:val="-6"/>
                <w:w w:val="105"/>
                <w:sz w:val="22"/>
                <w:szCs w:val="22"/>
              </w:rPr>
              <w:t xml:space="preserve"> </w:t>
            </w:r>
            <w:r w:rsidRPr="00D719AB">
              <w:rPr>
                <w:rFonts w:ascii="Calibri" w:hAnsi="Calibri" w:cs="Calibri"/>
                <w:w w:val="105"/>
                <w:sz w:val="22"/>
                <w:szCs w:val="22"/>
              </w:rPr>
              <w:t>alerting</w:t>
            </w:r>
            <w:r w:rsidRPr="00D719AB">
              <w:rPr>
                <w:rFonts w:ascii="Calibri" w:hAnsi="Calibri" w:cs="Calibri"/>
                <w:spacing w:val="-4"/>
                <w:w w:val="105"/>
                <w:sz w:val="22"/>
                <w:szCs w:val="22"/>
              </w:rPr>
              <w:t xml:space="preserve"> </w:t>
            </w:r>
            <w:r w:rsidRPr="00D719AB">
              <w:rPr>
                <w:rFonts w:ascii="Calibri" w:hAnsi="Calibri" w:cs="Calibri"/>
                <w:w w:val="105"/>
                <w:sz w:val="22"/>
                <w:szCs w:val="22"/>
              </w:rPr>
              <w:t>residents</w:t>
            </w:r>
            <w:r w:rsidRPr="00D719AB">
              <w:rPr>
                <w:rFonts w:ascii="Calibri" w:hAnsi="Calibri" w:cs="Calibri"/>
                <w:spacing w:val="-4"/>
                <w:w w:val="105"/>
                <w:sz w:val="22"/>
                <w:szCs w:val="22"/>
              </w:rPr>
              <w:t xml:space="preserve"> </w:t>
            </w:r>
            <w:r w:rsidRPr="00D719AB">
              <w:rPr>
                <w:rFonts w:ascii="Calibri" w:hAnsi="Calibri" w:cs="Calibri"/>
                <w:w w:val="105"/>
                <w:sz w:val="22"/>
                <w:szCs w:val="22"/>
              </w:rPr>
              <w:t>and</w:t>
            </w:r>
            <w:r w:rsidRPr="00D719AB">
              <w:rPr>
                <w:rFonts w:ascii="Calibri" w:hAnsi="Calibri" w:cs="Calibri"/>
                <w:spacing w:val="-3"/>
                <w:w w:val="105"/>
                <w:sz w:val="22"/>
                <w:szCs w:val="22"/>
              </w:rPr>
              <w:t xml:space="preserve"> </w:t>
            </w:r>
            <w:r w:rsidRPr="00D719AB">
              <w:rPr>
                <w:rFonts w:ascii="Calibri" w:hAnsi="Calibri" w:cs="Calibri"/>
                <w:w w:val="105"/>
                <w:sz w:val="22"/>
                <w:szCs w:val="22"/>
              </w:rPr>
              <w:t>the</w:t>
            </w:r>
            <w:r w:rsidRPr="00D719AB">
              <w:rPr>
                <w:rFonts w:ascii="Calibri" w:hAnsi="Calibri" w:cs="Calibri"/>
                <w:spacing w:val="-3"/>
                <w:w w:val="105"/>
                <w:sz w:val="22"/>
                <w:szCs w:val="22"/>
              </w:rPr>
              <w:t xml:space="preserve"> </w:t>
            </w:r>
            <w:r w:rsidRPr="00D719AB">
              <w:rPr>
                <w:rFonts w:ascii="Calibri" w:hAnsi="Calibri" w:cs="Calibri"/>
                <w:w w:val="105"/>
                <w:sz w:val="22"/>
                <w:szCs w:val="22"/>
              </w:rPr>
              <w:t>public</w:t>
            </w:r>
            <w:r w:rsidRPr="00D719AB">
              <w:rPr>
                <w:rFonts w:ascii="Calibri" w:hAnsi="Calibri" w:cs="Calibri"/>
                <w:spacing w:val="-6"/>
                <w:w w:val="105"/>
                <w:sz w:val="22"/>
                <w:szCs w:val="22"/>
              </w:rPr>
              <w:t xml:space="preserve"> </w:t>
            </w:r>
            <w:r w:rsidRPr="00D719AB">
              <w:rPr>
                <w:rFonts w:ascii="Calibri" w:hAnsi="Calibri" w:cs="Calibri"/>
                <w:w w:val="105"/>
                <w:sz w:val="22"/>
                <w:szCs w:val="22"/>
              </w:rPr>
              <w:t>to</w:t>
            </w:r>
            <w:r w:rsidRPr="00D719AB">
              <w:rPr>
                <w:rFonts w:ascii="Calibri" w:hAnsi="Calibri" w:cs="Calibri"/>
                <w:spacing w:val="-3"/>
                <w:w w:val="105"/>
                <w:sz w:val="22"/>
                <w:szCs w:val="22"/>
              </w:rPr>
              <w:t xml:space="preserve"> </w:t>
            </w:r>
            <w:r w:rsidRPr="00D719AB">
              <w:rPr>
                <w:rFonts w:ascii="Calibri" w:hAnsi="Calibri" w:cs="Calibri"/>
                <w:w w:val="105"/>
                <w:sz w:val="22"/>
                <w:szCs w:val="22"/>
              </w:rPr>
              <w:t>any</w:t>
            </w:r>
            <w:r w:rsidRPr="00D719AB">
              <w:rPr>
                <w:rFonts w:ascii="Calibri" w:hAnsi="Calibri" w:cs="Calibri"/>
                <w:spacing w:val="-7"/>
                <w:w w:val="105"/>
                <w:sz w:val="22"/>
                <w:szCs w:val="22"/>
              </w:rPr>
              <w:t xml:space="preserve"> </w:t>
            </w:r>
            <w:r w:rsidRPr="00D719AB">
              <w:rPr>
                <w:rFonts w:ascii="Calibri" w:hAnsi="Calibri" w:cs="Calibri"/>
                <w:w w:val="105"/>
                <w:sz w:val="22"/>
                <w:szCs w:val="22"/>
              </w:rPr>
              <w:t>construction related risk.</w:t>
            </w:r>
          </w:p>
          <w:p w14:paraId="6085AE88" w14:textId="77777777" w:rsidR="006200A7" w:rsidRPr="00D719AB" w:rsidRDefault="006200A7" w:rsidP="00A96F70">
            <w:pPr>
              <w:numPr>
                <w:ilvl w:val="0"/>
                <w:numId w:val="34"/>
              </w:numPr>
              <w:contextualSpacing/>
              <w:jc w:val="both"/>
              <w:rPr>
                <w:rFonts w:ascii="Calibri" w:hAnsi="Calibri" w:cs="Calibri"/>
                <w:sz w:val="22"/>
                <w:szCs w:val="22"/>
              </w:rPr>
            </w:pPr>
            <w:r w:rsidRPr="00D719AB">
              <w:rPr>
                <w:rFonts w:ascii="Calibri" w:hAnsi="Calibri" w:cs="Calibri"/>
                <w:w w:val="105"/>
                <w:sz w:val="22"/>
                <w:szCs w:val="22"/>
              </w:rPr>
              <w:t>Post</w:t>
            </w:r>
            <w:r w:rsidRPr="00D719AB">
              <w:rPr>
                <w:rFonts w:ascii="Calibri" w:hAnsi="Calibri" w:cs="Calibri"/>
                <w:spacing w:val="-4"/>
                <w:w w:val="105"/>
                <w:sz w:val="22"/>
                <w:szCs w:val="22"/>
              </w:rPr>
              <w:t xml:space="preserve"> </w:t>
            </w:r>
            <w:r w:rsidRPr="00D719AB">
              <w:rPr>
                <w:rFonts w:ascii="Calibri" w:hAnsi="Calibri" w:cs="Calibri"/>
                <w:w w:val="105"/>
                <w:sz w:val="22"/>
                <w:szCs w:val="22"/>
              </w:rPr>
              <w:t>warning</w:t>
            </w:r>
            <w:r w:rsidRPr="00D719AB">
              <w:rPr>
                <w:rFonts w:ascii="Calibri" w:hAnsi="Calibri" w:cs="Calibri"/>
                <w:spacing w:val="-5"/>
                <w:w w:val="105"/>
                <w:sz w:val="22"/>
                <w:szCs w:val="22"/>
              </w:rPr>
              <w:t xml:space="preserve"> </w:t>
            </w:r>
            <w:r w:rsidRPr="00D719AB">
              <w:rPr>
                <w:rFonts w:ascii="Calibri" w:hAnsi="Calibri" w:cs="Calibri"/>
                <w:w w:val="105"/>
                <w:sz w:val="22"/>
                <w:szCs w:val="22"/>
              </w:rPr>
              <w:t>signs</w:t>
            </w:r>
            <w:r w:rsidRPr="00D719AB">
              <w:rPr>
                <w:rFonts w:ascii="Calibri" w:hAnsi="Calibri" w:cs="Calibri"/>
                <w:spacing w:val="-3"/>
                <w:w w:val="105"/>
                <w:sz w:val="22"/>
                <w:szCs w:val="22"/>
              </w:rPr>
              <w:t xml:space="preserve"> </w:t>
            </w:r>
            <w:r w:rsidRPr="00D719AB">
              <w:rPr>
                <w:rFonts w:ascii="Calibri" w:hAnsi="Calibri" w:cs="Calibri"/>
                <w:w w:val="105"/>
                <w:sz w:val="22"/>
                <w:szCs w:val="22"/>
              </w:rPr>
              <w:t>on</w:t>
            </w:r>
            <w:r w:rsidRPr="00D719AB">
              <w:rPr>
                <w:rFonts w:ascii="Calibri" w:hAnsi="Calibri" w:cs="Calibri"/>
                <w:spacing w:val="-8"/>
                <w:w w:val="105"/>
                <w:sz w:val="22"/>
                <w:szCs w:val="22"/>
              </w:rPr>
              <w:t xml:space="preserve"> </w:t>
            </w:r>
            <w:r w:rsidRPr="00D719AB">
              <w:rPr>
                <w:rFonts w:ascii="Calibri" w:hAnsi="Calibri" w:cs="Calibri"/>
                <w:w w:val="105"/>
                <w:sz w:val="22"/>
                <w:szCs w:val="22"/>
              </w:rPr>
              <w:t>barricades,</w:t>
            </w:r>
            <w:r w:rsidRPr="00D719AB">
              <w:rPr>
                <w:rFonts w:ascii="Calibri" w:hAnsi="Calibri" w:cs="Calibri"/>
                <w:spacing w:val="-6"/>
                <w:w w:val="105"/>
                <w:sz w:val="22"/>
                <w:szCs w:val="22"/>
              </w:rPr>
              <w:t xml:space="preserve"> </w:t>
            </w:r>
            <w:r w:rsidRPr="00D719AB">
              <w:rPr>
                <w:rFonts w:ascii="Calibri" w:hAnsi="Calibri" w:cs="Calibri"/>
                <w:w w:val="105"/>
                <w:sz w:val="22"/>
                <w:szCs w:val="22"/>
              </w:rPr>
              <w:t>construction</w:t>
            </w:r>
            <w:r w:rsidRPr="00D719AB">
              <w:rPr>
                <w:rFonts w:ascii="Calibri" w:hAnsi="Calibri" w:cs="Calibri"/>
                <w:spacing w:val="-5"/>
                <w:w w:val="105"/>
                <w:sz w:val="22"/>
                <w:szCs w:val="22"/>
              </w:rPr>
              <w:t xml:space="preserve"> </w:t>
            </w:r>
            <w:r w:rsidRPr="00D719AB">
              <w:rPr>
                <w:rFonts w:ascii="Calibri" w:hAnsi="Calibri" w:cs="Calibri"/>
                <w:w w:val="105"/>
                <w:sz w:val="22"/>
                <w:szCs w:val="22"/>
              </w:rPr>
              <w:t>zones,</w:t>
            </w:r>
            <w:r w:rsidRPr="00D719AB">
              <w:rPr>
                <w:rFonts w:ascii="Calibri" w:hAnsi="Calibri" w:cs="Calibri"/>
                <w:spacing w:val="-5"/>
                <w:w w:val="105"/>
                <w:sz w:val="22"/>
                <w:szCs w:val="22"/>
              </w:rPr>
              <w:t xml:space="preserve"> </w:t>
            </w:r>
            <w:r w:rsidRPr="00D719AB">
              <w:rPr>
                <w:rFonts w:ascii="Calibri" w:hAnsi="Calibri" w:cs="Calibri"/>
                <w:w w:val="105"/>
                <w:sz w:val="22"/>
                <w:szCs w:val="22"/>
              </w:rPr>
              <w:t>and</w:t>
            </w:r>
            <w:r w:rsidRPr="00D719AB">
              <w:rPr>
                <w:rFonts w:ascii="Calibri" w:hAnsi="Calibri" w:cs="Calibri"/>
                <w:spacing w:val="-10"/>
                <w:w w:val="105"/>
                <w:sz w:val="22"/>
                <w:szCs w:val="22"/>
              </w:rPr>
              <w:t xml:space="preserve"> </w:t>
            </w:r>
            <w:r w:rsidRPr="00D719AB">
              <w:rPr>
                <w:rFonts w:ascii="Calibri" w:hAnsi="Calibri" w:cs="Calibri"/>
                <w:w w:val="105"/>
                <w:sz w:val="22"/>
                <w:szCs w:val="22"/>
              </w:rPr>
              <w:t>other</w:t>
            </w:r>
            <w:r w:rsidRPr="00D719AB">
              <w:rPr>
                <w:rFonts w:ascii="Calibri" w:hAnsi="Calibri" w:cs="Calibri"/>
                <w:spacing w:val="-7"/>
                <w:w w:val="105"/>
                <w:sz w:val="22"/>
                <w:szCs w:val="22"/>
              </w:rPr>
              <w:t xml:space="preserve"> </w:t>
            </w:r>
            <w:r w:rsidRPr="00D719AB">
              <w:rPr>
                <w:rFonts w:ascii="Calibri" w:hAnsi="Calibri" w:cs="Calibri"/>
                <w:w w:val="105"/>
                <w:sz w:val="22"/>
                <w:szCs w:val="22"/>
              </w:rPr>
              <w:t>areas</w:t>
            </w:r>
            <w:r w:rsidRPr="00D719AB">
              <w:rPr>
                <w:rFonts w:ascii="Calibri" w:hAnsi="Calibri" w:cs="Calibri"/>
                <w:spacing w:val="-7"/>
                <w:w w:val="105"/>
                <w:sz w:val="22"/>
                <w:szCs w:val="22"/>
              </w:rPr>
              <w:t xml:space="preserve"> </w:t>
            </w:r>
            <w:r w:rsidRPr="00D719AB">
              <w:rPr>
                <w:rFonts w:ascii="Calibri" w:hAnsi="Calibri" w:cs="Calibri"/>
                <w:w w:val="105"/>
                <w:sz w:val="22"/>
                <w:szCs w:val="22"/>
              </w:rPr>
              <w:t>limiting</w:t>
            </w:r>
            <w:r w:rsidRPr="00D719AB">
              <w:rPr>
                <w:rFonts w:ascii="Calibri" w:hAnsi="Calibri" w:cs="Calibri"/>
                <w:spacing w:val="-5"/>
                <w:w w:val="105"/>
                <w:sz w:val="22"/>
                <w:szCs w:val="22"/>
              </w:rPr>
              <w:t xml:space="preserve"> </w:t>
            </w:r>
            <w:r w:rsidRPr="00D719AB">
              <w:rPr>
                <w:rFonts w:ascii="Calibri" w:hAnsi="Calibri" w:cs="Calibri"/>
                <w:w w:val="105"/>
                <w:sz w:val="22"/>
                <w:szCs w:val="22"/>
              </w:rPr>
              <w:t>access</w:t>
            </w:r>
            <w:r w:rsidRPr="00D719AB">
              <w:rPr>
                <w:rFonts w:ascii="Calibri" w:hAnsi="Calibri" w:cs="Calibri"/>
                <w:spacing w:val="-5"/>
                <w:w w:val="105"/>
                <w:sz w:val="22"/>
                <w:szCs w:val="22"/>
              </w:rPr>
              <w:t xml:space="preserve"> </w:t>
            </w:r>
            <w:r w:rsidRPr="00D719AB">
              <w:rPr>
                <w:rFonts w:ascii="Calibri" w:hAnsi="Calibri" w:cs="Calibri"/>
                <w:w w:val="105"/>
                <w:sz w:val="22"/>
                <w:szCs w:val="22"/>
              </w:rPr>
              <w:t>to authorized personnel only.</w:t>
            </w:r>
          </w:p>
          <w:p w14:paraId="038573CC" w14:textId="77777777" w:rsidR="006200A7" w:rsidRPr="00D719AB" w:rsidRDefault="006200A7" w:rsidP="00A96F70">
            <w:pPr>
              <w:numPr>
                <w:ilvl w:val="0"/>
                <w:numId w:val="34"/>
              </w:numPr>
              <w:contextualSpacing/>
              <w:jc w:val="both"/>
              <w:rPr>
                <w:rFonts w:ascii="Calibri" w:hAnsi="Calibri" w:cs="Calibri"/>
                <w:sz w:val="22"/>
                <w:szCs w:val="22"/>
              </w:rPr>
            </w:pPr>
            <w:r w:rsidRPr="00D719AB">
              <w:rPr>
                <w:rFonts w:ascii="Calibri" w:hAnsi="Calibri" w:cs="Calibri"/>
                <w:w w:val="105"/>
                <w:sz w:val="22"/>
                <w:szCs w:val="22"/>
              </w:rPr>
              <w:t>Implement</w:t>
            </w:r>
            <w:r w:rsidRPr="00D719AB">
              <w:rPr>
                <w:rFonts w:ascii="Calibri" w:hAnsi="Calibri" w:cs="Calibri"/>
                <w:spacing w:val="-6"/>
                <w:w w:val="105"/>
                <w:sz w:val="22"/>
                <w:szCs w:val="22"/>
              </w:rPr>
              <w:t xml:space="preserve"> </w:t>
            </w:r>
            <w:r w:rsidRPr="00D719AB">
              <w:rPr>
                <w:rFonts w:ascii="Calibri" w:hAnsi="Calibri" w:cs="Calibri"/>
                <w:w w:val="105"/>
                <w:sz w:val="22"/>
                <w:szCs w:val="22"/>
              </w:rPr>
              <w:t>adequate</w:t>
            </w:r>
            <w:r w:rsidRPr="00D719AB">
              <w:rPr>
                <w:rFonts w:ascii="Calibri" w:hAnsi="Calibri" w:cs="Calibri"/>
                <w:spacing w:val="-8"/>
                <w:w w:val="105"/>
                <w:sz w:val="22"/>
                <w:szCs w:val="22"/>
              </w:rPr>
              <w:t xml:space="preserve"> </w:t>
            </w:r>
            <w:r w:rsidRPr="00D719AB">
              <w:rPr>
                <w:rFonts w:ascii="Calibri" w:hAnsi="Calibri" w:cs="Calibri"/>
                <w:w w:val="105"/>
                <w:sz w:val="22"/>
                <w:szCs w:val="22"/>
              </w:rPr>
              <w:t>measures</w:t>
            </w:r>
            <w:r w:rsidRPr="00D719AB">
              <w:rPr>
                <w:rFonts w:ascii="Calibri" w:hAnsi="Calibri" w:cs="Calibri"/>
                <w:spacing w:val="-7"/>
                <w:w w:val="105"/>
                <w:sz w:val="22"/>
                <w:szCs w:val="22"/>
              </w:rPr>
              <w:t xml:space="preserve"> </w:t>
            </w:r>
            <w:r w:rsidRPr="00D719AB">
              <w:rPr>
                <w:rFonts w:ascii="Calibri" w:hAnsi="Calibri" w:cs="Calibri"/>
                <w:w w:val="105"/>
                <w:sz w:val="22"/>
                <w:szCs w:val="22"/>
              </w:rPr>
              <w:t>during</w:t>
            </w:r>
            <w:r w:rsidRPr="00D719AB">
              <w:rPr>
                <w:rFonts w:ascii="Calibri" w:hAnsi="Calibri" w:cs="Calibri"/>
                <w:spacing w:val="-8"/>
                <w:w w:val="105"/>
                <w:sz w:val="22"/>
                <w:szCs w:val="22"/>
              </w:rPr>
              <w:t xml:space="preserve"> </w:t>
            </w:r>
            <w:r w:rsidRPr="00D719AB">
              <w:rPr>
                <w:rFonts w:ascii="Calibri" w:hAnsi="Calibri" w:cs="Calibri"/>
                <w:w w:val="105"/>
                <w:sz w:val="22"/>
                <w:szCs w:val="22"/>
              </w:rPr>
              <w:t>demolition</w:t>
            </w:r>
            <w:r w:rsidRPr="00D719AB">
              <w:rPr>
                <w:rFonts w:ascii="Calibri" w:hAnsi="Calibri" w:cs="Calibri"/>
                <w:spacing w:val="-8"/>
                <w:w w:val="105"/>
                <w:sz w:val="22"/>
                <w:szCs w:val="22"/>
              </w:rPr>
              <w:t xml:space="preserve"> </w:t>
            </w:r>
            <w:r w:rsidRPr="00D719AB">
              <w:rPr>
                <w:rFonts w:ascii="Calibri" w:hAnsi="Calibri" w:cs="Calibri"/>
                <w:w w:val="105"/>
                <w:sz w:val="22"/>
                <w:szCs w:val="22"/>
              </w:rPr>
              <w:t>of</w:t>
            </w:r>
            <w:r w:rsidRPr="00D719AB">
              <w:rPr>
                <w:rFonts w:ascii="Calibri" w:hAnsi="Calibri" w:cs="Calibri"/>
                <w:spacing w:val="-6"/>
                <w:w w:val="105"/>
                <w:sz w:val="22"/>
                <w:szCs w:val="22"/>
              </w:rPr>
              <w:t xml:space="preserve"> </w:t>
            </w:r>
            <w:r w:rsidRPr="00D719AB">
              <w:rPr>
                <w:rFonts w:ascii="Calibri" w:hAnsi="Calibri" w:cs="Calibri"/>
                <w:w w:val="105"/>
                <w:sz w:val="22"/>
                <w:szCs w:val="22"/>
              </w:rPr>
              <w:t>existing</w:t>
            </w:r>
            <w:r w:rsidRPr="00D719AB">
              <w:rPr>
                <w:rFonts w:ascii="Calibri" w:hAnsi="Calibri" w:cs="Calibri"/>
                <w:spacing w:val="-8"/>
                <w:w w:val="105"/>
                <w:sz w:val="22"/>
                <w:szCs w:val="22"/>
              </w:rPr>
              <w:t xml:space="preserve"> </w:t>
            </w:r>
            <w:r w:rsidRPr="00D719AB">
              <w:rPr>
                <w:rFonts w:ascii="Calibri" w:hAnsi="Calibri" w:cs="Calibri"/>
                <w:w w:val="105"/>
                <w:sz w:val="22"/>
                <w:szCs w:val="22"/>
              </w:rPr>
              <w:t>infrastructure</w:t>
            </w:r>
            <w:r w:rsidRPr="00D719AB">
              <w:rPr>
                <w:rFonts w:ascii="Calibri" w:hAnsi="Calibri" w:cs="Calibri"/>
                <w:spacing w:val="-9"/>
                <w:w w:val="105"/>
                <w:sz w:val="22"/>
                <w:szCs w:val="22"/>
              </w:rPr>
              <w:t xml:space="preserve"> </w:t>
            </w:r>
            <w:r w:rsidRPr="00D719AB">
              <w:rPr>
                <w:rFonts w:ascii="Calibri" w:hAnsi="Calibri" w:cs="Calibri"/>
                <w:w w:val="105"/>
                <w:sz w:val="22"/>
                <w:szCs w:val="22"/>
              </w:rPr>
              <w:t>to</w:t>
            </w:r>
            <w:r w:rsidRPr="00D719AB">
              <w:rPr>
                <w:rFonts w:ascii="Calibri" w:hAnsi="Calibri" w:cs="Calibri"/>
                <w:spacing w:val="-8"/>
                <w:w w:val="105"/>
                <w:sz w:val="22"/>
                <w:szCs w:val="22"/>
              </w:rPr>
              <w:t xml:space="preserve"> </w:t>
            </w:r>
            <w:r w:rsidRPr="00D719AB">
              <w:rPr>
                <w:rFonts w:ascii="Calibri" w:hAnsi="Calibri" w:cs="Calibri"/>
                <w:w w:val="105"/>
                <w:sz w:val="22"/>
                <w:szCs w:val="22"/>
              </w:rPr>
              <w:t>protect workers and the public from falling debris and flying objects.</w:t>
            </w:r>
          </w:p>
          <w:p w14:paraId="31B80B2A" w14:textId="77777777" w:rsidR="006200A7" w:rsidRPr="00D719AB" w:rsidRDefault="006200A7" w:rsidP="00A96F70">
            <w:pPr>
              <w:numPr>
                <w:ilvl w:val="0"/>
                <w:numId w:val="34"/>
              </w:numPr>
              <w:contextualSpacing/>
              <w:jc w:val="both"/>
              <w:rPr>
                <w:rFonts w:ascii="Calibri" w:hAnsi="Calibri" w:cs="Calibri"/>
                <w:sz w:val="22"/>
                <w:szCs w:val="22"/>
              </w:rPr>
            </w:pPr>
            <w:r w:rsidRPr="00D719AB">
              <w:rPr>
                <w:rFonts w:ascii="Calibri" w:hAnsi="Calibri" w:cs="Calibri"/>
                <w:w w:val="105"/>
                <w:sz w:val="22"/>
                <w:szCs w:val="22"/>
              </w:rPr>
              <w:t>Isolate</w:t>
            </w:r>
            <w:r w:rsidRPr="00D719AB">
              <w:rPr>
                <w:rFonts w:ascii="Calibri" w:hAnsi="Calibri" w:cs="Calibri"/>
                <w:spacing w:val="-8"/>
                <w:w w:val="105"/>
                <w:sz w:val="22"/>
                <w:szCs w:val="22"/>
              </w:rPr>
              <w:t xml:space="preserve"> </w:t>
            </w:r>
            <w:r w:rsidRPr="00D719AB">
              <w:rPr>
                <w:rFonts w:ascii="Calibri" w:hAnsi="Calibri" w:cs="Calibri"/>
                <w:w w:val="105"/>
                <w:sz w:val="22"/>
                <w:szCs w:val="22"/>
              </w:rPr>
              <w:t>work</w:t>
            </w:r>
            <w:r w:rsidRPr="00D719AB">
              <w:rPr>
                <w:rFonts w:ascii="Calibri" w:hAnsi="Calibri" w:cs="Calibri"/>
                <w:spacing w:val="-7"/>
                <w:w w:val="105"/>
                <w:sz w:val="22"/>
                <w:szCs w:val="22"/>
              </w:rPr>
              <w:t xml:space="preserve"> </w:t>
            </w:r>
            <w:r w:rsidRPr="00D719AB">
              <w:rPr>
                <w:rFonts w:ascii="Calibri" w:hAnsi="Calibri" w:cs="Calibri"/>
                <w:w w:val="105"/>
                <w:sz w:val="22"/>
                <w:szCs w:val="22"/>
              </w:rPr>
              <w:t>areas</w:t>
            </w:r>
            <w:r w:rsidRPr="00D719AB">
              <w:rPr>
                <w:rFonts w:ascii="Calibri" w:hAnsi="Calibri" w:cs="Calibri"/>
                <w:spacing w:val="-7"/>
                <w:w w:val="105"/>
                <w:sz w:val="22"/>
                <w:szCs w:val="22"/>
              </w:rPr>
              <w:t xml:space="preserve"> </w:t>
            </w:r>
            <w:r w:rsidRPr="00D719AB">
              <w:rPr>
                <w:rFonts w:ascii="Calibri" w:hAnsi="Calibri" w:cs="Calibri"/>
                <w:w w:val="105"/>
                <w:sz w:val="22"/>
                <w:szCs w:val="22"/>
              </w:rPr>
              <w:t>from</w:t>
            </w:r>
            <w:r w:rsidRPr="00D719AB">
              <w:rPr>
                <w:rFonts w:ascii="Calibri" w:hAnsi="Calibri" w:cs="Calibri"/>
                <w:spacing w:val="-6"/>
                <w:w w:val="105"/>
                <w:sz w:val="22"/>
                <w:szCs w:val="22"/>
              </w:rPr>
              <w:t xml:space="preserve"> </w:t>
            </w:r>
            <w:r w:rsidRPr="00D719AB">
              <w:rPr>
                <w:rFonts w:ascii="Calibri" w:hAnsi="Calibri" w:cs="Calibri"/>
                <w:w w:val="105"/>
                <w:sz w:val="22"/>
                <w:szCs w:val="22"/>
              </w:rPr>
              <w:t>occupied</w:t>
            </w:r>
            <w:r w:rsidRPr="00D719AB">
              <w:rPr>
                <w:rFonts w:ascii="Calibri" w:hAnsi="Calibri" w:cs="Calibri"/>
                <w:spacing w:val="-4"/>
                <w:w w:val="105"/>
                <w:sz w:val="22"/>
                <w:szCs w:val="22"/>
              </w:rPr>
              <w:t xml:space="preserve"> </w:t>
            </w:r>
            <w:r w:rsidRPr="00D719AB">
              <w:rPr>
                <w:rFonts w:ascii="Calibri" w:hAnsi="Calibri" w:cs="Calibri"/>
                <w:w w:val="105"/>
                <w:sz w:val="22"/>
                <w:szCs w:val="22"/>
              </w:rPr>
              <w:t>areas</w:t>
            </w:r>
            <w:r w:rsidRPr="00D719AB">
              <w:rPr>
                <w:rFonts w:ascii="Calibri" w:hAnsi="Calibri" w:cs="Calibri"/>
                <w:spacing w:val="-5"/>
                <w:w w:val="105"/>
                <w:sz w:val="22"/>
                <w:szCs w:val="22"/>
              </w:rPr>
              <w:t xml:space="preserve"> </w:t>
            </w:r>
            <w:r w:rsidRPr="00D719AB">
              <w:rPr>
                <w:rFonts w:ascii="Calibri" w:hAnsi="Calibri" w:cs="Calibri"/>
                <w:w w:val="105"/>
                <w:sz w:val="22"/>
                <w:szCs w:val="22"/>
              </w:rPr>
              <w:t>using</w:t>
            </w:r>
            <w:r w:rsidRPr="00D719AB">
              <w:rPr>
                <w:rFonts w:ascii="Calibri" w:hAnsi="Calibri" w:cs="Calibri"/>
                <w:spacing w:val="-8"/>
                <w:w w:val="105"/>
                <w:sz w:val="22"/>
                <w:szCs w:val="22"/>
              </w:rPr>
              <w:t xml:space="preserve"> </w:t>
            </w:r>
            <w:r w:rsidRPr="00D719AB">
              <w:rPr>
                <w:rFonts w:ascii="Calibri" w:hAnsi="Calibri" w:cs="Calibri"/>
                <w:w w:val="105"/>
                <w:sz w:val="22"/>
                <w:szCs w:val="22"/>
              </w:rPr>
              <w:t>physical</w:t>
            </w:r>
            <w:r w:rsidRPr="00D719AB">
              <w:rPr>
                <w:rFonts w:ascii="Calibri" w:hAnsi="Calibri" w:cs="Calibri"/>
                <w:spacing w:val="-8"/>
                <w:w w:val="105"/>
                <w:sz w:val="22"/>
                <w:szCs w:val="22"/>
              </w:rPr>
              <w:t xml:space="preserve"> </w:t>
            </w:r>
            <w:r w:rsidRPr="00D719AB">
              <w:rPr>
                <w:rFonts w:ascii="Calibri" w:hAnsi="Calibri" w:cs="Calibri"/>
                <w:w w:val="105"/>
                <w:sz w:val="22"/>
                <w:szCs w:val="22"/>
              </w:rPr>
              <w:t>barriers,</w:t>
            </w:r>
            <w:r w:rsidRPr="00D719AB">
              <w:rPr>
                <w:rFonts w:ascii="Calibri" w:hAnsi="Calibri" w:cs="Calibri"/>
                <w:spacing w:val="-5"/>
                <w:w w:val="105"/>
                <w:sz w:val="22"/>
                <w:szCs w:val="22"/>
              </w:rPr>
              <w:t xml:space="preserve"> </w:t>
            </w:r>
            <w:r w:rsidRPr="00D719AB">
              <w:rPr>
                <w:rFonts w:ascii="Calibri" w:hAnsi="Calibri" w:cs="Calibri"/>
                <w:w w:val="105"/>
                <w:sz w:val="22"/>
                <w:szCs w:val="22"/>
              </w:rPr>
              <w:t>negative</w:t>
            </w:r>
            <w:r w:rsidRPr="00D719AB">
              <w:rPr>
                <w:rFonts w:ascii="Calibri" w:hAnsi="Calibri" w:cs="Calibri"/>
                <w:spacing w:val="-4"/>
                <w:w w:val="105"/>
                <w:sz w:val="22"/>
                <w:szCs w:val="22"/>
              </w:rPr>
              <w:t xml:space="preserve"> </w:t>
            </w:r>
            <w:r w:rsidRPr="00D719AB">
              <w:rPr>
                <w:rFonts w:ascii="Calibri" w:hAnsi="Calibri" w:cs="Calibri"/>
                <w:w w:val="105"/>
                <w:sz w:val="22"/>
                <w:szCs w:val="22"/>
              </w:rPr>
              <w:t>pressurization</w:t>
            </w:r>
            <w:r w:rsidRPr="00D719AB">
              <w:rPr>
                <w:rFonts w:ascii="Calibri" w:hAnsi="Calibri" w:cs="Calibri"/>
                <w:spacing w:val="-5"/>
                <w:w w:val="105"/>
                <w:sz w:val="22"/>
                <w:szCs w:val="22"/>
              </w:rPr>
              <w:t xml:space="preserve"> </w:t>
            </w:r>
            <w:r w:rsidRPr="00D719AB">
              <w:rPr>
                <w:rFonts w:ascii="Calibri" w:hAnsi="Calibri" w:cs="Calibri"/>
                <w:w w:val="105"/>
                <w:sz w:val="22"/>
                <w:szCs w:val="22"/>
              </w:rPr>
              <w:t xml:space="preserve">of the construction or renovation area </w:t>
            </w:r>
            <w:r w:rsidRPr="00D719AB">
              <w:rPr>
                <w:rFonts w:ascii="Calibri" w:hAnsi="Calibri" w:cs="Calibri"/>
                <w:w w:val="105"/>
                <w:sz w:val="22"/>
                <w:szCs w:val="22"/>
              </w:rPr>
              <w:lastRenderedPageBreak/>
              <w:t>relative to occupied areas, and use HEPA or other filtration, where possible, to remove particulates.</w:t>
            </w:r>
          </w:p>
          <w:p w14:paraId="7C910A9E" w14:textId="77777777" w:rsidR="006200A7" w:rsidRPr="00D719AB" w:rsidRDefault="006200A7" w:rsidP="00A96F70">
            <w:pPr>
              <w:numPr>
                <w:ilvl w:val="0"/>
                <w:numId w:val="34"/>
              </w:numPr>
              <w:contextualSpacing/>
              <w:jc w:val="both"/>
              <w:rPr>
                <w:rFonts w:ascii="Calibri" w:hAnsi="Calibri" w:cs="Calibri"/>
                <w:sz w:val="22"/>
                <w:szCs w:val="22"/>
              </w:rPr>
            </w:pPr>
            <w:r w:rsidRPr="00D719AB">
              <w:rPr>
                <w:rFonts w:ascii="Calibri" w:hAnsi="Calibri" w:cs="Calibri"/>
                <w:w w:val="105"/>
                <w:sz w:val="22"/>
                <w:szCs w:val="22"/>
              </w:rPr>
              <w:t>Bag</w:t>
            </w:r>
            <w:r w:rsidRPr="00D719AB">
              <w:rPr>
                <w:rFonts w:ascii="Calibri" w:hAnsi="Calibri" w:cs="Calibri"/>
                <w:spacing w:val="-7"/>
                <w:w w:val="105"/>
                <w:sz w:val="22"/>
                <w:szCs w:val="22"/>
              </w:rPr>
              <w:t xml:space="preserve"> </w:t>
            </w:r>
            <w:r w:rsidRPr="00D719AB">
              <w:rPr>
                <w:rFonts w:ascii="Calibri" w:hAnsi="Calibri" w:cs="Calibri"/>
                <w:w w:val="105"/>
                <w:sz w:val="22"/>
                <w:szCs w:val="22"/>
              </w:rPr>
              <w:t>all</w:t>
            </w:r>
            <w:r w:rsidRPr="00D719AB">
              <w:rPr>
                <w:rFonts w:ascii="Calibri" w:hAnsi="Calibri" w:cs="Calibri"/>
                <w:spacing w:val="-8"/>
                <w:w w:val="105"/>
                <w:sz w:val="22"/>
                <w:szCs w:val="22"/>
              </w:rPr>
              <w:t xml:space="preserve"> </w:t>
            </w:r>
            <w:r w:rsidRPr="00D719AB">
              <w:rPr>
                <w:rFonts w:ascii="Calibri" w:hAnsi="Calibri" w:cs="Calibri"/>
                <w:w w:val="105"/>
                <w:sz w:val="22"/>
                <w:szCs w:val="22"/>
              </w:rPr>
              <w:t>construction</w:t>
            </w:r>
            <w:r w:rsidRPr="00D719AB">
              <w:rPr>
                <w:rFonts w:ascii="Calibri" w:hAnsi="Calibri" w:cs="Calibri"/>
                <w:spacing w:val="-7"/>
                <w:w w:val="105"/>
                <w:sz w:val="22"/>
                <w:szCs w:val="22"/>
              </w:rPr>
              <w:t xml:space="preserve"> </w:t>
            </w:r>
            <w:r w:rsidRPr="00D719AB">
              <w:rPr>
                <w:rFonts w:ascii="Calibri" w:hAnsi="Calibri" w:cs="Calibri"/>
                <w:w w:val="105"/>
                <w:sz w:val="22"/>
                <w:szCs w:val="22"/>
              </w:rPr>
              <w:t>debris</w:t>
            </w:r>
            <w:r w:rsidRPr="00D719AB">
              <w:rPr>
                <w:rFonts w:ascii="Calibri" w:hAnsi="Calibri" w:cs="Calibri"/>
                <w:spacing w:val="-5"/>
                <w:w w:val="105"/>
                <w:sz w:val="22"/>
                <w:szCs w:val="22"/>
              </w:rPr>
              <w:t xml:space="preserve"> </w:t>
            </w:r>
            <w:r w:rsidRPr="00D719AB">
              <w:rPr>
                <w:rFonts w:ascii="Calibri" w:hAnsi="Calibri" w:cs="Calibri"/>
                <w:w w:val="105"/>
                <w:sz w:val="22"/>
                <w:szCs w:val="22"/>
              </w:rPr>
              <w:t>and</w:t>
            </w:r>
            <w:r w:rsidRPr="00D719AB">
              <w:rPr>
                <w:rFonts w:ascii="Calibri" w:hAnsi="Calibri" w:cs="Calibri"/>
                <w:spacing w:val="-5"/>
                <w:w w:val="105"/>
                <w:sz w:val="22"/>
                <w:szCs w:val="22"/>
              </w:rPr>
              <w:t xml:space="preserve"> </w:t>
            </w:r>
            <w:r w:rsidRPr="00D719AB">
              <w:rPr>
                <w:rFonts w:ascii="Calibri" w:hAnsi="Calibri" w:cs="Calibri"/>
                <w:w w:val="105"/>
                <w:sz w:val="22"/>
                <w:szCs w:val="22"/>
              </w:rPr>
              <w:t>set</w:t>
            </w:r>
            <w:r w:rsidRPr="00D719AB">
              <w:rPr>
                <w:rFonts w:ascii="Calibri" w:hAnsi="Calibri" w:cs="Calibri"/>
                <w:spacing w:val="-5"/>
                <w:w w:val="105"/>
                <w:sz w:val="22"/>
                <w:szCs w:val="22"/>
              </w:rPr>
              <w:t xml:space="preserve"> </w:t>
            </w:r>
            <w:r w:rsidRPr="00D719AB">
              <w:rPr>
                <w:rFonts w:ascii="Calibri" w:hAnsi="Calibri" w:cs="Calibri"/>
                <w:w w:val="105"/>
                <w:sz w:val="22"/>
                <w:szCs w:val="22"/>
              </w:rPr>
              <w:t>aside</w:t>
            </w:r>
            <w:r w:rsidRPr="00D719AB">
              <w:rPr>
                <w:rFonts w:ascii="Calibri" w:hAnsi="Calibri" w:cs="Calibri"/>
                <w:spacing w:val="-7"/>
                <w:w w:val="105"/>
                <w:sz w:val="22"/>
                <w:szCs w:val="22"/>
              </w:rPr>
              <w:t xml:space="preserve"> </w:t>
            </w:r>
            <w:r w:rsidRPr="00D719AB">
              <w:rPr>
                <w:rFonts w:ascii="Calibri" w:hAnsi="Calibri" w:cs="Calibri"/>
                <w:w w:val="105"/>
                <w:sz w:val="22"/>
                <w:szCs w:val="22"/>
              </w:rPr>
              <w:t>designated</w:t>
            </w:r>
            <w:r w:rsidRPr="00D719AB">
              <w:rPr>
                <w:rFonts w:ascii="Calibri" w:hAnsi="Calibri" w:cs="Calibri"/>
                <w:spacing w:val="-4"/>
                <w:w w:val="105"/>
                <w:sz w:val="22"/>
                <w:szCs w:val="22"/>
              </w:rPr>
              <w:t xml:space="preserve"> </w:t>
            </w:r>
            <w:r w:rsidRPr="00D719AB">
              <w:rPr>
                <w:rFonts w:ascii="Calibri" w:hAnsi="Calibri" w:cs="Calibri"/>
                <w:w w:val="105"/>
                <w:sz w:val="22"/>
                <w:szCs w:val="22"/>
              </w:rPr>
              <w:t>and</w:t>
            </w:r>
            <w:r w:rsidRPr="00D719AB">
              <w:rPr>
                <w:rFonts w:ascii="Calibri" w:hAnsi="Calibri" w:cs="Calibri"/>
                <w:spacing w:val="-5"/>
                <w:w w:val="105"/>
                <w:sz w:val="22"/>
                <w:szCs w:val="22"/>
              </w:rPr>
              <w:t xml:space="preserve"> </w:t>
            </w:r>
            <w:r w:rsidRPr="00D719AB">
              <w:rPr>
                <w:rFonts w:ascii="Calibri" w:hAnsi="Calibri" w:cs="Calibri"/>
                <w:w w:val="105"/>
                <w:sz w:val="22"/>
                <w:szCs w:val="22"/>
              </w:rPr>
              <w:t>restricted</w:t>
            </w:r>
            <w:r w:rsidRPr="00D719AB">
              <w:rPr>
                <w:rFonts w:ascii="Calibri" w:hAnsi="Calibri" w:cs="Calibri"/>
                <w:spacing w:val="-7"/>
                <w:w w:val="105"/>
                <w:sz w:val="22"/>
                <w:szCs w:val="22"/>
              </w:rPr>
              <w:t xml:space="preserve"> </w:t>
            </w:r>
            <w:r w:rsidRPr="00D719AB">
              <w:rPr>
                <w:rFonts w:ascii="Calibri" w:hAnsi="Calibri" w:cs="Calibri"/>
                <w:w w:val="105"/>
                <w:sz w:val="22"/>
                <w:szCs w:val="22"/>
              </w:rPr>
              <w:t>waste</w:t>
            </w:r>
            <w:r w:rsidRPr="00D719AB">
              <w:rPr>
                <w:rFonts w:ascii="Calibri" w:hAnsi="Calibri" w:cs="Calibri"/>
                <w:spacing w:val="-7"/>
                <w:w w:val="105"/>
                <w:sz w:val="22"/>
                <w:szCs w:val="22"/>
              </w:rPr>
              <w:t xml:space="preserve"> </w:t>
            </w:r>
            <w:r w:rsidRPr="00D719AB">
              <w:rPr>
                <w:rFonts w:ascii="Calibri" w:hAnsi="Calibri" w:cs="Calibri"/>
                <w:w w:val="105"/>
                <w:sz w:val="22"/>
                <w:szCs w:val="22"/>
              </w:rPr>
              <w:t>drop</w:t>
            </w:r>
            <w:r w:rsidRPr="00D719AB">
              <w:rPr>
                <w:rFonts w:ascii="Calibri" w:hAnsi="Calibri" w:cs="Calibri"/>
                <w:spacing w:val="-4"/>
                <w:w w:val="105"/>
                <w:sz w:val="22"/>
                <w:szCs w:val="22"/>
              </w:rPr>
              <w:t xml:space="preserve"> </w:t>
            </w:r>
            <w:r w:rsidRPr="00D719AB">
              <w:rPr>
                <w:rFonts w:ascii="Calibri" w:hAnsi="Calibri" w:cs="Calibri"/>
                <w:w w:val="105"/>
                <w:sz w:val="22"/>
                <w:szCs w:val="22"/>
              </w:rPr>
              <w:t>or discharge zones for safe movement of wastes.</w:t>
            </w:r>
          </w:p>
          <w:p w14:paraId="635150B9" w14:textId="77777777" w:rsidR="006200A7" w:rsidRPr="00D719AB" w:rsidRDefault="006200A7" w:rsidP="00A96F70">
            <w:pPr>
              <w:numPr>
                <w:ilvl w:val="0"/>
                <w:numId w:val="34"/>
              </w:numPr>
              <w:contextualSpacing/>
              <w:jc w:val="both"/>
              <w:rPr>
                <w:rFonts w:ascii="Calibri" w:hAnsi="Calibri" w:cs="Calibri"/>
                <w:sz w:val="22"/>
                <w:szCs w:val="22"/>
              </w:rPr>
            </w:pPr>
            <w:r w:rsidRPr="00D719AB">
              <w:rPr>
                <w:rFonts w:ascii="Calibri" w:hAnsi="Calibri" w:cs="Calibri"/>
                <w:w w:val="105"/>
                <w:sz w:val="22"/>
                <w:szCs w:val="22"/>
              </w:rPr>
              <w:t>Conduct</w:t>
            </w:r>
            <w:r w:rsidRPr="00D719AB">
              <w:rPr>
                <w:rFonts w:ascii="Calibri" w:hAnsi="Calibri" w:cs="Calibri"/>
                <w:spacing w:val="-5"/>
                <w:w w:val="105"/>
                <w:sz w:val="22"/>
                <w:szCs w:val="22"/>
              </w:rPr>
              <w:t xml:space="preserve"> </w:t>
            </w:r>
            <w:r w:rsidRPr="00D719AB">
              <w:rPr>
                <w:rFonts w:ascii="Calibri" w:hAnsi="Calibri" w:cs="Calibri"/>
                <w:w w:val="105"/>
                <w:sz w:val="22"/>
                <w:szCs w:val="22"/>
              </w:rPr>
              <w:t>sawing,</w:t>
            </w:r>
            <w:r w:rsidRPr="00D719AB">
              <w:rPr>
                <w:rFonts w:ascii="Calibri" w:hAnsi="Calibri" w:cs="Calibri"/>
                <w:spacing w:val="-5"/>
                <w:w w:val="105"/>
                <w:sz w:val="22"/>
                <w:szCs w:val="22"/>
              </w:rPr>
              <w:t xml:space="preserve"> </w:t>
            </w:r>
            <w:r w:rsidRPr="00D719AB">
              <w:rPr>
                <w:rFonts w:ascii="Calibri" w:hAnsi="Calibri" w:cs="Calibri"/>
                <w:w w:val="105"/>
                <w:sz w:val="22"/>
                <w:szCs w:val="22"/>
              </w:rPr>
              <w:t>cutting,</w:t>
            </w:r>
            <w:r w:rsidRPr="00D719AB">
              <w:rPr>
                <w:rFonts w:ascii="Calibri" w:hAnsi="Calibri" w:cs="Calibri"/>
                <w:spacing w:val="-6"/>
                <w:w w:val="105"/>
                <w:sz w:val="22"/>
                <w:szCs w:val="22"/>
              </w:rPr>
              <w:t xml:space="preserve"> </w:t>
            </w:r>
            <w:r w:rsidRPr="00D719AB">
              <w:rPr>
                <w:rFonts w:ascii="Calibri" w:hAnsi="Calibri" w:cs="Calibri"/>
                <w:w w:val="105"/>
                <w:sz w:val="22"/>
                <w:szCs w:val="22"/>
              </w:rPr>
              <w:t>grinding,</w:t>
            </w:r>
            <w:r w:rsidRPr="00D719AB">
              <w:rPr>
                <w:rFonts w:ascii="Calibri" w:hAnsi="Calibri" w:cs="Calibri"/>
                <w:spacing w:val="-6"/>
                <w:w w:val="105"/>
                <w:sz w:val="22"/>
                <w:szCs w:val="22"/>
              </w:rPr>
              <w:t xml:space="preserve"> </w:t>
            </w:r>
            <w:r w:rsidRPr="00D719AB">
              <w:rPr>
                <w:rFonts w:ascii="Calibri" w:hAnsi="Calibri" w:cs="Calibri"/>
                <w:w w:val="105"/>
                <w:sz w:val="22"/>
                <w:szCs w:val="22"/>
              </w:rPr>
              <w:t>sanding,</w:t>
            </w:r>
            <w:r w:rsidRPr="00D719AB">
              <w:rPr>
                <w:rFonts w:ascii="Calibri" w:hAnsi="Calibri" w:cs="Calibri"/>
                <w:spacing w:val="-9"/>
                <w:w w:val="105"/>
                <w:sz w:val="22"/>
                <w:szCs w:val="22"/>
              </w:rPr>
              <w:t xml:space="preserve"> </w:t>
            </w:r>
            <w:r w:rsidRPr="00D719AB">
              <w:rPr>
                <w:rFonts w:ascii="Calibri" w:hAnsi="Calibri" w:cs="Calibri"/>
                <w:w w:val="105"/>
                <w:sz w:val="22"/>
                <w:szCs w:val="22"/>
              </w:rPr>
              <w:t>chipping</w:t>
            </w:r>
            <w:r w:rsidRPr="00D719AB">
              <w:rPr>
                <w:rFonts w:ascii="Calibri" w:hAnsi="Calibri" w:cs="Calibri"/>
                <w:spacing w:val="-6"/>
                <w:w w:val="105"/>
                <w:sz w:val="22"/>
                <w:szCs w:val="22"/>
              </w:rPr>
              <w:t xml:space="preserve"> </w:t>
            </w:r>
            <w:r w:rsidRPr="00D719AB">
              <w:rPr>
                <w:rFonts w:ascii="Calibri" w:hAnsi="Calibri" w:cs="Calibri"/>
                <w:w w:val="105"/>
                <w:sz w:val="22"/>
                <w:szCs w:val="22"/>
              </w:rPr>
              <w:t>or</w:t>
            </w:r>
            <w:r w:rsidRPr="00D719AB">
              <w:rPr>
                <w:rFonts w:ascii="Calibri" w:hAnsi="Calibri" w:cs="Calibri"/>
                <w:spacing w:val="-8"/>
                <w:w w:val="105"/>
                <w:sz w:val="22"/>
                <w:szCs w:val="22"/>
              </w:rPr>
              <w:t xml:space="preserve"> </w:t>
            </w:r>
            <w:r w:rsidRPr="00D719AB">
              <w:rPr>
                <w:rFonts w:ascii="Calibri" w:hAnsi="Calibri" w:cs="Calibri"/>
                <w:w w:val="105"/>
                <w:sz w:val="22"/>
                <w:szCs w:val="22"/>
              </w:rPr>
              <w:t>chiseling</w:t>
            </w:r>
            <w:r w:rsidRPr="00D719AB">
              <w:rPr>
                <w:rFonts w:ascii="Calibri" w:hAnsi="Calibri" w:cs="Calibri"/>
                <w:spacing w:val="-6"/>
                <w:w w:val="105"/>
                <w:sz w:val="22"/>
                <w:szCs w:val="22"/>
              </w:rPr>
              <w:t xml:space="preserve"> </w:t>
            </w:r>
            <w:r w:rsidRPr="00D719AB">
              <w:rPr>
                <w:rFonts w:ascii="Calibri" w:hAnsi="Calibri" w:cs="Calibri"/>
                <w:w w:val="105"/>
                <w:sz w:val="22"/>
                <w:szCs w:val="22"/>
              </w:rPr>
              <w:t>with</w:t>
            </w:r>
            <w:r w:rsidRPr="00D719AB">
              <w:rPr>
                <w:rFonts w:ascii="Calibri" w:hAnsi="Calibri" w:cs="Calibri"/>
                <w:spacing w:val="-8"/>
                <w:w w:val="105"/>
                <w:sz w:val="22"/>
                <w:szCs w:val="22"/>
              </w:rPr>
              <w:t xml:space="preserve"> </w:t>
            </w:r>
            <w:r w:rsidRPr="00D719AB">
              <w:rPr>
                <w:rFonts w:ascii="Calibri" w:hAnsi="Calibri" w:cs="Calibri"/>
                <w:w w:val="105"/>
                <w:sz w:val="22"/>
                <w:szCs w:val="22"/>
              </w:rPr>
              <w:t>proper</w:t>
            </w:r>
            <w:r w:rsidRPr="00D719AB">
              <w:rPr>
                <w:rFonts w:ascii="Calibri" w:hAnsi="Calibri" w:cs="Calibri"/>
                <w:spacing w:val="-6"/>
                <w:w w:val="105"/>
                <w:sz w:val="22"/>
                <w:szCs w:val="22"/>
              </w:rPr>
              <w:t xml:space="preserve"> </w:t>
            </w:r>
            <w:r w:rsidRPr="00D719AB">
              <w:rPr>
                <w:rFonts w:ascii="Calibri" w:hAnsi="Calibri" w:cs="Calibri"/>
                <w:w w:val="105"/>
                <w:sz w:val="22"/>
                <w:szCs w:val="22"/>
              </w:rPr>
              <w:t>guards</w:t>
            </w:r>
            <w:r w:rsidRPr="00D719AB">
              <w:rPr>
                <w:rFonts w:ascii="Calibri" w:hAnsi="Calibri" w:cs="Calibri"/>
                <w:spacing w:val="-6"/>
                <w:w w:val="105"/>
                <w:sz w:val="22"/>
                <w:szCs w:val="22"/>
              </w:rPr>
              <w:t xml:space="preserve"> </w:t>
            </w:r>
            <w:r w:rsidRPr="00D719AB">
              <w:rPr>
                <w:rFonts w:ascii="Calibri" w:hAnsi="Calibri" w:cs="Calibri"/>
                <w:w w:val="105"/>
                <w:sz w:val="22"/>
                <w:szCs w:val="22"/>
              </w:rPr>
              <w:t>and anchoring as applicable.</w:t>
            </w:r>
          </w:p>
          <w:p w14:paraId="4192B6D4" w14:textId="77777777" w:rsidR="006200A7" w:rsidRPr="00D719AB" w:rsidRDefault="006200A7" w:rsidP="00A96F70">
            <w:pPr>
              <w:numPr>
                <w:ilvl w:val="0"/>
                <w:numId w:val="34"/>
              </w:numPr>
              <w:contextualSpacing/>
              <w:jc w:val="both"/>
              <w:rPr>
                <w:rFonts w:ascii="Calibri" w:hAnsi="Calibri" w:cs="Calibri"/>
                <w:sz w:val="22"/>
                <w:szCs w:val="22"/>
              </w:rPr>
            </w:pPr>
            <w:r w:rsidRPr="00D719AB">
              <w:rPr>
                <w:rFonts w:ascii="Calibri" w:hAnsi="Calibri" w:cs="Calibri"/>
                <w:w w:val="105"/>
                <w:sz w:val="22"/>
                <w:szCs w:val="22"/>
              </w:rPr>
              <w:t>Use</w:t>
            </w:r>
            <w:r w:rsidRPr="00D719AB">
              <w:rPr>
                <w:rFonts w:ascii="Calibri" w:hAnsi="Calibri" w:cs="Calibri"/>
                <w:spacing w:val="-7"/>
                <w:w w:val="105"/>
                <w:sz w:val="22"/>
                <w:szCs w:val="22"/>
              </w:rPr>
              <w:t xml:space="preserve"> </w:t>
            </w:r>
            <w:r w:rsidRPr="00D719AB">
              <w:rPr>
                <w:rFonts w:ascii="Calibri" w:hAnsi="Calibri" w:cs="Calibri"/>
                <w:w w:val="105"/>
                <w:sz w:val="22"/>
                <w:szCs w:val="22"/>
              </w:rPr>
              <w:t>of</w:t>
            </w:r>
            <w:r w:rsidRPr="00D719AB">
              <w:rPr>
                <w:rFonts w:ascii="Calibri" w:hAnsi="Calibri" w:cs="Calibri"/>
                <w:spacing w:val="-7"/>
                <w:w w:val="105"/>
                <w:sz w:val="22"/>
                <w:szCs w:val="22"/>
              </w:rPr>
              <w:t xml:space="preserve"> </w:t>
            </w:r>
            <w:r w:rsidRPr="00D719AB">
              <w:rPr>
                <w:rFonts w:ascii="Calibri" w:hAnsi="Calibri" w:cs="Calibri"/>
                <w:w w:val="105"/>
                <w:sz w:val="22"/>
                <w:szCs w:val="22"/>
              </w:rPr>
              <w:t>temporary</w:t>
            </w:r>
            <w:r w:rsidRPr="00D719AB">
              <w:rPr>
                <w:rFonts w:ascii="Calibri" w:hAnsi="Calibri" w:cs="Calibri"/>
                <w:spacing w:val="-3"/>
                <w:w w:val="105"/>
                <w:sz w:val="22"/>
                <w:szCs w:val="22"/>
              </w:rPr>
              <w:t xml:space="preserve"> </w:t>
            </w:r>
            <w:r w:rsidRPr="00D719AB">
              <w:rPr>
                <w:rFonts w:ascii="Calibri" w:hAnsi="Calibri" w:cs="Calibri"/>
                <w:w w:val="105"/>
                <w:sz w:val="22"/>
                <w:szCs w:val="22"/>
              </w:rPr>
              <w:t>fall</w:t>
            </w:r>
            <w:r w:rsidRPr="00D719AB">
              <w:rPr>
                <w:rFonts w:ascii="Calibri" w:hAnsi="Calibri" w:cs="Calibri"/>
                <w:spacing w:val="-8"/>
                <w:w w:val="105"/>
                <w:sz w:val="22"/>
                <w:szCs w:val="22"/>
              </w:rPr>
              <w:t xml:space="preserve"> </w:t>
            </w:r>
            <w:r w:rsidRPr="00D719AB">
              <w:rPr>
                <w:rFonts w:ascii="Calibri" w:hAnsi="Calibri" w:cs="Calibri"/>
                <w:w w:val="105"/>
                <w:sz w:val="22"/>
                <w:szCs w:val="22"/>
              </w:rPr>
              <w:t>protection</w:t>
            </w:r>
            <w:r w:rsidRPr="00D719AB">
              <w:rPr>
                <w:rFonts w:ascii="Calibri" w:hAnsi="Calibri" w:cs="Calibri"/>
                <w:spacing w:val="-4"/>
                <w:w w:val="105"/>
                <w:sz w:val="22"/>
                <w:szCs w:val="22"/>
              </w:rPr>
              <w:t xml:space="preserve"> </w:t>
            </w:r>
            <w:r w:rsidRPr="00D719AB">
              <w:rPr>
                <w:rFonts w:ascii="Calibri" w:hAnsi="Calibri" w:cs="Calibri"/>
                <w:w w:val="105"/>
                <w:sz w:val="22"/>
                <w:szCs w:val="22"/>
              </w:rPr>
              <w:t>measures</w:t>
            </w:r>
            <w:r w:rsidRPr="00D719AB">
              <w:rPr>
                <w:rFonts w:ascii="Calibri" w:hAnsi="Calibri" w:cs="Calibri"/>
                <w:spacing w:val="-7"/>
                <w:w w:val="105"/>
                <w:sz w:val="22"/>
                <w:szCs w:val="22"/>
              </w:rPr>
              <w:t xml:space="preserve"> </w:t>
            </w:r>
            <w:r w:rsidRPr="00D719AB">
              <w:rPr>
                <w:rFonts w:ascii="Calibri" w:hAnsi="Calibri" w:cs="Calibri"/>
                <w:w w:val="105"/>
                <w:sz w:val="22"/>
                <w:szCs w:val="22"/>
              </w:rPr>
              <w:t>in</w:t>
            </w:r>
            <w:r w:rsidRPr="00D719AB">
              <w:rPr>
                <w:rFonts w:ascii="Calibri" w:hAnsi="Calibri" w:cs="Calibri"/>
                <w:spacing w:val="-4"/>
                <w:w w:val="105"/>
                <w:sz w:val="22"/>
                <w:szCs w:val="22"/>
              </w:rPr>
              <w:t xml:space="preserve"> </w:t>
            </w:r>
            <w:r w:rsidRPr="00D719AB">
              <w:rPr>
                <w:rFonts w:ascii="Calibri" w:hAnsi="Calibri" w:cs="Calibri"/>
                <w:w w:val="105"/>
                <w:sz w:val="22"/>
                <w:szCs w:val="22"/>
              </w:rPr>
              <w:t>scaffolds</w:t>
            </w:r>
            <w:r w:rsidRPr="00D719AB">
              <w:rPr>
                <w:rFonts w:ascii="Calibri" w:hAnsi="Calibri" w:cs="Calibri"/>
                <w:spacing w:val="-5"/>
                <w:w w:val="105"/>
                <w:sz w:val="22"/>
                <w:szCs w:val="22"/>
              </w:rPr>
              <w:t xml:space="preserve"> </w:t>
            </w:r>
            <w:r w:rsidRPr="00D719AB">
              <w:rPr>
                <w:rFonts w:ascii="Calibri" w:hAnsi="Calibri" w:cs="Calibri"/>
                <w:w w:val="105"/>
                <w:sz w:val="22"/>
                <w:szCs w:val="22"/>
              </w:rPr>
              <w:t>and</w:t>
            </w:r>
            <w:r w:rsidRPr="00D719AB">
              <w:rPr>
                <w:rFonts w:ascii="Calibri" w:hAnsi="Calibri" w:cs="Calibri"/>
                <w:spacing w:val="-5"/>
                <w:w w:val="105"/>
                <w:sz w:val="22"/>
                <w:szCs w:val="22"/>
              </w:rPr>
              <w:t xml:space="preserve"> </w:t>
            </w:r>
            <w:r w:rsidRPr="00D719AB">
              <w:rPr>
                <w:rFonts w:ascii="Calibri" w:hAnsi="Calibri" w:cs="Calibri"/>
                <w:w w:val="105"/>
                <w:sz w:val="22"/>
                <w:szCs w:val="22"/>
              </w:rPr>
              <w:t>on</w:t>
            </w:r>
            <w:r w:rsidRPr="00D719AB">
              <w:rPr>
                <w:rFonts w:ascii="Calibri" w:hAnsi="Calibri" w:cs="Calibri"/>
                <w:spacing w:val="-7"/>
                <w:w w:val="105"/>
                <w:sz w:val="22"/>
                <w:szCs w:val="22"/>
              </w:rPr>
              <w:t xml:space="preserve"> </w:t>
            </w:r>
            <w:r w:rsidRPr="00D719AB">
              <w:rPr>
                <w:rFonts w:ascii="Calibri" w:hAnsi="Calibri" w:cs="Calibri"/>
                <w:w w:val="105"/>
                <w:sz w:val="22"/>
                <w:szCs w:val="22"/>
              </w:rPr>
              <w:t>edges</w:t>
            </w:r>
            <w:r w:rsidRPr="00D719AB">
              <w:rPr>
                <w:rFonts w:ascii="Calibri" w:hAnsi="Calibri" w:cs="Calibri"/>
                <w:spacing w:val="-5"/>
                <w:w w:val="105"/>
                <w:sz w:val="22"/>
                <w:szCs w:val="22"/>
              </w:rPr>
              <w:t xml:space="preserve"> </w:t>
            </w:r>
            <w:r w:rsidRPr="00D719AB">
              <w:rPr>
                <w:rFonts w:ascii="Calibri" w:hAnsi="Calibri" w:cs="Calibri"/>
                <w:w w:val="105"/>
                <w:sz w:val="22"/>
                <w:szCs w:val="22"/>
              </w:rPr>
              <w:t>of</w:t>
            </w:r>
            <w:r w:rsidRPr="00D719AB">
              <w:rPr>
                <w:rFonts w:ascii="Calibri" w:hAnsi="Calibri" w:cs="Calibri"/>
                <w:spacing w:val="-7"/>
                <w:w w:val="105"/>
                <w:sz w:val="22"/>
                <w:szCs w:val="22"/>
              </w:rPr>
              <w:t xml:space="preserve"> </w:t>
            </w:r>
            <w:r w:rsidRPr="00D719AB">
              <w:rPr>
                <w:rFonts w:ascii="Calibri" w:hAnsi="Calibri" w:cs="Calibri"/>
                <w:w w:val="105"/>
                <w:sz w:val="22"/>
                <w:szCs w:val="22"/>
              </w:rPr>
              <w:t>elevated</w:t>
            </w:r>
            <w:r w:rsidRPr="00D719AB">
              <w:rPr>
                <w:rFonts w:ascii="Calibri" w:hAnsi="Calibri" w:cs="Calibri"/>
                <w:spacing w:val="-7"/>
                <w:w w:val="105"/>
                <w:sz w:val="22"/>
                <w:szCs w:val="22"/>
              </w:rPr>
              <w:t xml:space="preserve"> </w:t>
            </w:r>
            <w:r w:rsidRPr="00D719AB">
              <w:rPr>
                <w:rFonts w:ascii="Calibri" w:hAnsi="Calibri" w:cs="Calibri"/>
                <w:w w:val="105"/>
                <w:sz w:val="22"/>
                <w:szCs w:val="22"/>
              </w:rPr>
              <w:t>work surfaces,</w:t>
            </w:r>
            <w:r w:rsidRPr="00D719AB">
              <w:rPr>
                <w:rFonts w:ascii="Calibri" w:hAnsi="Calibri" w:cs="Calibri"/>
                <w:spacing w:val="-6"/>
                <w:w w:val="105"/>
                <w:sz w:val="22"/>
                <w:szCs w:val="22"/>
              </w:rPr>
              <w:t xml:space="preserve"> </w:t>
            </w:r>
            <w:r w:rsidRPr="00D719AB">
              <w:rPr>
                <w:rFonts w:ascii="Calibri" w:hAnsi="Calibri" w:cs="Calibri"/>
                <w:w w:val="105"/>
                <w:sz w:val="22"/>
                <w:szCs w:val="22"/>
              </w:rPr>
              <w:t>such</w:t>
            </w:r>
            <w:r w:rsidRPr="00D719AB">
              <w:rPr>
                <w:rFonts w:ascii="Calibri" w:hAnsi="Calibri" w:cs="Calibri"/>
                <w:spacing w:val="-6"/>
                <w:w w:val="105"/>
                <w:sz w:val="22"/>
                <w:szCs w:val="22"/>
              </w:rPr>
              <w:t xml:space="preserve"> </w:t>
            </w:r>
            <w:r w:rsidRPr="00D719AB">
              <w:rPr>
                <w:rFonts w:ascii="Calibri" w:hAnsi="Calibri" w:cs="Calibri"/>
                <w:w w:val="105"/>
                <w:sz w:val="22"/>
                <w:szCs w:val="22"/>
              </w:rPr>
              <w:t>as</w:t>
            </w:r>
            <w:r w:rsidRPr="00D719AB">
              <w:rPr>
                <w:rFonts w:ascii="Calibri" w:hAnsi="Calibri" w:cs="Calibri"/>
                <w:spacing w:val="-4"/>
                <w:w w:val="105"/>
                <w:sz w:val="22"/>
                <w:szCs w:val="22"/>
              </w:rPr>
              <w:t xml:space="preserve"> </w:t>
            </w:r>
            <w:r w:rsidRPr="00D719AB">
              <w:rPr>
                <w:rFonts w:ascii="Calibri" w:hAnsi="Calibri" w:cs="Calibri"/>
                <w:w w:val="105"/>
                <w:sz w:val="22"/>
                <w:szCs w:val="22"/>
              </w:rPr>
              <w:t>handrails</w:t>
            </w:r>
            <w:r w:rsidRPr="00D719AB">
              <w:rPr>
                <w:rFonts w:ascii="Calibri" w:hAnsi="Calibri" w:cs="Calibri"/>
                <w:spacing w:val="-6"/>
                <w:w w:val="105"/>
                <w:sz w:val="22"/>
                <w:szCs w:val="22"/>
              </w:rPr>
              <w:t xml:space="preserve"> </w:t>
            </w:r>
            <w:r w:rsidRPr="00D719AB">
              <w:rPr>
                <w:rFonts w:ascii="Calibri" w:hAnsi="Calibri" w:cs="Calibri"/>
                <w:w w:val="105"/>
                <w:sz w:val="22"/>
                <w:szCs w:val="22"/>
              </w:rPr>
              <w:t>and</w:t>
            </w:r>
            <w:r w:rsidRPr="00D719AB">
              <w:rPr>
                <w:rFonts w:ascii="Calibri" w:hAnsi="Calibri" w:cs="Calibri"/>
                <w:spacing w:val="-4"/>
                <w:w w:val="105"/>
                <w:sz w:val="22"/>
                <w:szCs w:val="22"/>
              </w:rPr>
              <w:t xml:space="preserve"> </w:t>
            </w:r>
            <w:r w:rsidRPr="00D719AB">
              <w:rPr>
                <w:rFonts w:ascii="Calibri" w:hAnsi="Calibri" w:cs="Calibri"/>
                <w:w w:val="105"/>
                <w:sz w:val="22"/>
                <w:szCs w:val="22"/>
              </w:rPr>
              <w:t>toe</w:t>
            </w:r>
            <w:r w:rsidRPr="00D719AB">
              <w:rPr>
                <w:rFonts w:ascii="Calibri" w:hAnsi="Calibri" w:cs="Calibri"/>
                <w:spacing w:val="-3"/>
                <w:w w:val="105"/>
                <w:sz w:val="22"/>
                <w:szCs w:val="22"/>
              </w:rPr>
              <w:t xml:space="preserve"> </w:t>
            </w:r>
            <w:r w:rsidRPr="00D719AB">
              <w:rPr>
                <w:rFonts w:ascii="Calibri" w:hAnsi="Calibri" w:cs="Calibri"/>
                <w:w w:val="105"/>
                <w:sz w:val="22"/>
                <w:szCs w:val="22"/>
              </w:rPr>
              <w:t>boards</w:t>
            </w:r>
            <w:r w:rsidRPr="00D719AB">
              <w:rPr>
                <w:rFonts w:ascii="Calibri" w:hAnsi="Calibri" w:cs="Calibri"/>
                <w:spacing w:val="-4"/>
                <w:w w:val="105"/>
                <w:sz w:val="22"/>
                <w:szCs w:val="22"/>
              </w:rPr>
              <w:t xml:space="preserve"> </w:t>
            </w:r>
            <w:r w:rsidRPr="00D719AB">
              <w:rPr>
                <w:rFonts w:ascii="Calibri" w:hAnsi="Calibri" w:cs="Calibri"/>
                <w:w w:val="105"/>
                <w:sz w:val="22"/>
                <w:szCs w:val="22"/>
              </w:rPr>
              <w:t>to</w:t>
            </w:r>
            <w:r w:rsidRPr="00D719AB">
              <w:rPr>
                <w:rFonts w:ascii="Calibri" w:hAnsi="Calibri" w:cs="Calibri"/>
                <w:spacing w:val="-6"/>
                <w:w w:val="105"/>
                <w:sz w:val="22"/>
                <w:szCs w:val="22"/>
              </w:rPr>
              <w:t xml:space="preserve"> </w:t>
            </w:r>
            <w:r w:rsidRPr="00D719AB">
              <w:rPr>
                <w:rFonts w:ascii="Calibri" w:hAnsi="Calibri" w:cs="Calibri"/>
                <w:w w:val="105"/>
                <w:sz w:val="22"/>
                <w:szCs w:val="22"/>
              </w:rPr>
              <w:t>prevent</w:t>
            </w:r>
            <w:r w:rsidRPr="00D719AB">
              <w:rPr>
                <w:rFonts w:ascii="Calibri" w:hAnsi="Calibri" w:cs="Calibri"/>
                <w:spacing w:val="-7"/>
                <w:w w:val="105"/>
                <w:sz w:val="22"/>
                <w:szCs w:val="22"/>
              </w:rPr>
              <w:t xml:space="preserve"> </w:t>
            </w:r>
            <w:r w:rsidRPr="00D719AB">
              <w:rPr>
                <w:rFonts w:ascii="Calibri" w:hAnsi="Calibri" w:cs="Calibri"/>
                <w:w w:val="105"/>
                <w:sz w:val="22"/>
                <w:szCs w:val="22"/>
              </w:rPr>
              <w:t>materials</w:t>
            </w:r>
            <w:r w:rsidRPr="00D719AB">
              <w:rPr>
                <w:rFonts w:ascii="Calibri" w:hAnsi="Calibri" w:cs="Calibri"/>
                <w:spacing w:val="-6"/>
                <w:w w:val="105"/>
                <w:sz w:val="22"/>
                <w:szCs w:val="22"/>
              </w:rPr>
              <w:t xml:space="preserve"> </w:t>
            </w:r>
            <w:r w:rsidRPr="00D719AB">
              <w:rPr>
                <w:rFonts w:ascii="Calibri" w:hAnsi="Calibri" w:cs="Calibri"/>
                <w:w w:val="105"/>
                <w:sz w:val="22"/>
                <w:szCs w:val="22"/>
              </w:rPr>
              <w:t>from</w:t>
            </w:r>
            <w:r w:rsidRPr="00D719AB">
              <w:rPr>
                <w:rFonts w:ascii="Calibri" w:hAnsi="Calibri" w:cs="Calibri"/>
                <w:spacing w:val="-8"/>
                <w:w w:val="105"/>
                <w:sz w:val="22"/>
                <w:szCs w:val="22"/>
              </w:rPr>
              <w:t xml:space="preserve"> </w:t>
            </w:r>
            <w:r w:rsidRPr="00D719AB">
              <w:rPr>
                <w:rFonts w:ascii="Calibri" w:hAnsi="Calibri" w:cs="Calibri"/>
                <w:w w:val="105"/>
                <w:sz w:val="22"/>
                <w:szCs w:val="22"/>
              </w:rPr>
              <w:t>being</w:t>
            </w:r>
            <w:r w:rsidRPr="00D719AB">
              <w:rPr>
                <w:rFonts w:ascii="Calibri" w:hAnsi="Calibri" w:cs="Calibri"/>
                <w:spacing w:val="-4"/>
                <w:w w:val="105"/>
                <w:sz w:val="22"/>
                <w:szCs w:val="22"/>
              </w:rPr>
              <w:t xml:space="preserve"> </w:t>
            </w:r>
            <w:r w:rsidRPr="00D719AB">
              <w:rPr>
                <w:rFonts w:ascii="Calibri" w:hAnsi="Calibri" w:cs="Calibri"/>
                <w:w w:val="105"/>
                <w:sz w:val="22"/>
                <w:szCs w:val="22"/>
              </w:rPr>
              <w:t>dislodged.</w:t>
            </w:r>
          </w:p>
          <w:p w14:paraId="347CB2E4" w14:textId="77777777" w:rsidR="006200A7" w:rsidRPr="00D719AB" w:rsidRDefault="006200A7" w:rsidP="00A96F70">
            <w:pPr>
              <w:numPr>
                <w:ilvl w:val="0"/>
                <w:numId w:val="34"/>
              </w:numPr>
              <w:contextualSpacing/>
              <w:jc w:val="both"/>
              <w:rPr>
                <w:rFonts w:ascii="Calibri" w:hAnsi="Calibri" w:cs="Calibri"/>
                <w:sz w:val="22"/>
                <w:szCs w:val="22"/>
              </w:rPr>
            </w:pPr>
            <w:r w:rsidRPr="00D719AB">
              <w:rPr>
                <w:rFonts w:ascii="Calibri" w:hAnsi="Calibri" w:cs="Calibri"/>
                <w:w w:val="105"/>
                <w:sz w:val="22"/>
                <w:szCs w:val="22"/>
              </w:rPr>
              <w:t>Provide</w:t>
            </w:r>
            <w:r w:rsidRPr="00D719AB">
              <w:rPr>
                <w:rFonts w:ascii="Calibri" w:hAnsi="Calibri" w:cs="Calibri"/>
                <w:spacing w:val="-9"/>
                <w:w w:val="105"/>
                <w:sz w:val="22"/>
                <w:szCs w:val="22"/>
              </w:rPr>
              <w:t xml:space="preserve"> </w:t>
            </w:r>
            <w:r w:rsidRPr="00D719AB">
              <w:rPr>
                <w:rFonts w:ascii="Calibri" w:hAnsi="Calibri" w:cs="Calibri"/>
                <w:w w:val="105"/>
                <w:sz w:val="22"/>
                <w:szCs w:val="22"/>
              </w:rPr>
              <w:t>all</w:t>
            </w:r>
            <w:r w:rsidRPr="00D719AB">
              <w:rPr>
                <w:rFonts w:ascii="Calibri" w:hAnsi="Calibri" w:cs="Calibri"/>
                <w:spacing w:val="-4"/>
                <w:w w:val="105"/>
                <w:sz w:val="22"/>
                <w:szCs w:val="22"/>
              </w:rPr>
              <w:t xml:space="preserve"> </w:t>
            </w:r>
            <w:r w:rsidRPr="00D719AB">
              <w:rPr>
                <w:rFonts w:ascii="Calibri" w:hAnsi="Calibri" w:cs="Calibri"/>
                <w:w w:val="105"/>
                <w:sz w:val="22"/>
                <w:szCs w:val="22"/>
              </w:rPr>
              <w:t>workers</w:t>
            </w:r>
            <w:r w:rsidRPr="00D719AB">
              <w:rPr>
                <w:rFonts w:ascii="Calibri" w:hAnsi="Calibri" w:cs="Calibri"/>
                <w:spacing w:val="-5"/>
                <w:w w:val="105"/>
                <w:sz w:val="22"/>
                <w:szCs w:val="22"/>
              </w:rPr>
              <w:t xml:space="preserve"> </w:t>
            </w:r>
            <w:r w:rsidRPr="00D719AB">
              <w:rPr>
                <w:rFonts w:ascii="Calibri" w:hAnsi="Calibri" w:cs="Calibri"/>
                <w:w w:val="105"/>
                <w:sz w:val="22"/>
                <w:szCs w:val="22"/>
              </w:rPr>
              <w:t>with</w:t>
            </w:r>
            <w:r w:rsidRPr="00D719AB">
              <w:rPr>
                <w:rFonts w:ascii="Calibri" w:hAnsi="Calibri" w:cs="Calibri"/>
                <w:spacing w:val="-3"/>
                <w:w w:val="105"/>
                <w:sz w:val="22"/>
                <w:szCs w:val="22"/>
              </w:rPr>
              <w:t xml:space="preserve"> </w:t>
            </w:r>
            <w:r w:rsidRPr="00D719AB">
              <w:rPr>
                <w:rFonts w:ascii="Calibri" w:hAnsi="Calibri" w:cs="Calibri"/>
                <w:w w:val="105"/>
                <w:sz w:val="22"/>
                <w:szCs w:val="22"/>
              </w:rPr>
              <w:t>safety</w:t>
            </w:r>
            <w:r w:rsidRPr="00D719AB">
              <w:rPr>
                <w:rFonts w:ascii="Calibri" w:hAnsi="Calibri" w:cs="Calibri"/>
                <w:spacing w:val="-4"/>
                <w:w w:val="105"/>
                <w:sz w:val="22"/>
                <w:szCs w:val="22"/>
              </w:rPr>
              <w:t xml:space="preserve"> </w:t>
            </w:r>
            <w:r w:rsidRPr="00D719AB">
              <w:rPr>
                <w:rFonts w:ascii="Calibri" w:hAnsi="Calibri" w:cs="Calibri"/>
                <w:w w:val="105"/>
                <w:sz w:val="22"/>
                <w:szCs w:val="22"/>
              </w:rPr>
              <w:t>glasses</w:t>
            </w:r>
            <w:r w:rsidRPr="00D719AB">
              <w:rPr>
                <w:rFonts w:ascii="Calibri" w:hAnsi="Calibri" w:cs="Calibri"/>
                <w:spacing w:val="-4"/>
                <w:w w:val="105"/>
                <w:sz w:val="22"/>
                <w:szCs w:val="22"/>
              </w:rPr>
              <w:t xml:space="preserve"> </w:t>
            </w:r>
            <w:r w:rsidRPr="00D719AB">
              <w:rPr>
                <w:rFonts w:ascii="Calibri" w:hAnsi="Calibri" w:cs="Calibri"/>
                <w:w w:val="105"/>
                <w:sz w:val="22"/>
                <w:szCs w:val="22"/>
              </w:rPr>
              <w:t>with</w:t>
            </w:r>
            <w:r w:rsidRPr="00D719AB">
              <w:rPr>
                <w:rFonts w:ascii="Calibri" w:hAnsi="Calibri" w:cs="Calibri"/>
                <w:spacing w:val="-3"/>
                <w:w w:val="105"/>
                <w:sz w:val="22"/>
                <w:szCs w:val="22"/>
              </w:rPr>
              <w:t xml:space="preserve"> </w:t>
            </w:r>
            <w:r w:rsidRPr="00D719AB">
              <w:rPr>
                <w:rFonts w:ascii="Calibri" w:hAnsi="Calibri" w:cs="Calibri"/>
                <w:w w:val="105"/>
                <w:sz w:val="22"/>
                <w:szCs w:val="22"/>
              </w:rPr>
              <w:t>side</w:t>
            </w:r>
            <w:r w:rsidRPr="00D719AB">
              <w:rPr>
                <w:rFonts w:ascii="Calibri" w:hAnsi="Calibri" w:cs="Calibri"/>
                <w:spacing w:val="-6"/>
                <w:w w:val="105"/>
                <w:sz w:val="22"/>
                <w:szCs w:val="22"/>
              </w:rPr>
              <w:t xml:space="preserve"> </w:t>
            </w:r>
            <w:r w:rsidRPr="00D719AB">
              <w:rPr>
                <w:rFonts w:ascii="Calibri" w:hAnsi="Calibri" w:cs="Calibri"/>
                <w:w w:val="105"/>
                <w:sz w:val="22"/>
                <w:szCs w:val="22"/>
              </w:rPr>
              <w:t>shields,</w:t>
            </w:r>
            <w:r w:rsidRPr="00D719AB">
              <w:rPr>
                <w:rFonts w:ascii="Calibri" w:hAnsi="Calibri" w:cs="Calibri"/>
                <w:spacing w:val="-4"/>
                <w:w w:val="105"/>
                <w:sz w:val="22"/>
                <w:szCs w:val="22"/>
              </w:rPr>
              <w:t xml:space="preserve"> </w:t>
            </w:r>
            <w:r w:rsidRPr="00D719AB">
              <w:rPr>
                <w:rFonts w:ascii="Calibri" w:hAnsi="Calibri" w:cs="Calibri"/>
                <w:w w:val="105"/>
                <w:sz w:val="22"/>
                <w:szCs w:val="22"/>
              </w:rPr>
              <w:t>face</w:t>
            </w:r>
            <w:r w:rsidRPr="00D719AB">
              <w:rPr>
                <w:rFonts w:ascii="Calibri" w:hAnsi="Calibri" w:cs="Calibri"/>
                <w:spacing w:val="-7"/>
                <w:w w:val="105"/>
                <w:sz w:val="22"/>
                <w:szCs w:val="22"/>
              </w:rPr>
              <w:t xml:space="preserve"> </w:t>
            </w:r>
            <w:r w:rsidRPr="00D719AB">
              <w:rPr>
                <w:rFonts w:ascii="Calibri" w:hAnsi="Calibri" w:cs="Calibri"/>
                <w:w w:val="105"/>
                <w:sz w:val="22"/>
                <w:szCs w:val="22"/>
              </w:rPr>
              <w:t>shields,</w:t>
            </w:r>
            <w:r w:rsidRPr="00D719AB">
              <w:rPr>
                <w:rFonts w:ascii="Calibri" w:hAnsi="Calibri" w:cs="Calibri"/>
                <w:spacing w:val="-7"/>
                <w:w w:val="105"/>
                <w:sz w:val="22"/>
                <w:szCs w:val="22"/>
              </w:rPr>
              <w:t xml:space="preserve"> </w:t>
            </w:r>
            <w:r w:rsidRPr="00D719AB">
              <w:rPr>
                <w:rFonts w:ascii="Calibri" w:hAnsi="Calibri" w:cs="Calibri"/>
                <w:w w:val="105"/>
                <w:sz w:val="22"/>
                <w:szCs w:val="22"/>
              </w:rPr>
              <w:t>hard</w:t>
            </w:r>
            <w:r w:rsidRPr="00D719AB">
              <w:rPr>
                <w:rFonts w:ascii="Calibri" w:hAnsi="Calibri" w:cs="Calibri"/>
                <w:spacing w:val="-6"/>
                <w:w w:val="105"/>
                <w:sz w:val="22"/>
                <w:szCs w:val="22"/>
              </w:rPr>
              <w:t xml:space="preserve"> </w:t>
            </w:r>
            <w:r w:rsidRPr="00D719AB">
              <w:rPr>
                <w:rFonts w:ascii="Calibri" w:hAnsi="Calibri" w:cs="Calibri"/>
                <w:w w:val="105"/>
                <w:sz w:val="22"/>
                <w:szCs w:val="22"/>
              </w:rPr>
              <w:t>hats,</w:t>
            </w:r>
            <w:r w:rsidRPr="00D719AB">
              <w:rPr>
                <w:rFonts w:ascii="Calibri" w:hAnsi="Calibri" w:cs="Calibri"/>
                <w:spacing w:val="-5"/>
                <w:w w:val="105"/>
                <w:sz w:val="22"/>
                <w:szCs w:val="22"/>
              </w:rPr>
              <w:t xml:space="preserve"> </w:t>
            </w:r>
            <w:r w:rsidRPr="00D719AB">
              <w:rPr>
                <w:rFonts w:ascii="Calibri" w:hAnsi="Calibri" w:cs="Calibri"/>
                <w:w w:val="105"/>
                <w:sz w:val="22"/>
                <w:szCs w:val="22"/>
              </w:rPr>
              <w:t>and</w:t>
            </w:r>
            <w:r w:rsidRPr="00D719AB">
              <w:rPr>
                <w:rFonts w:ascii="Calibri" w:hAnsi="Calibri" w:cs="Calibri"/>
                <w:spacing w:val="-6"/>
                <w:w w:val="105"/>
                <w:sz w:val="22"/>
                <w:szCs w:val="22"/>
              </w:rPr>
              <w:t xml:space="preserve"> </w:t>
            </w:r>
            <w:r w:rsidRPr="00D719AB">
              <w:rPr>
                <w:rFonts w:ascii="Calibri" w:hAnsi="Calibri" w:cs="Calibri"/>
                <w:w w:val="105"/>
                <w:sz w:val="22"/>
                <w:szCs w:val="22"/>
              </w:rPr>
              <w:t>safety shoes.</w:t>
            </w:r>
          </w:p>
          <w:p w14:paraId="2EE7A06F" w14:textId="77777777" w:rsidR="006200A7" w:rsidRPr="00D719AB" w:rsidRDefault="006200A7" w:rsidP="00A96F70">
            <w:pPr>
              <w:numPr>
                <w:ilvl w:val="0"/>
                <w:numId w:val="34"/>
              </w:numPr>
              <w:contextualSpacing/>
              <w:jc w:val="both"/>
              <w:rPr>
                <w:rFonts w:ascii="Calibri" w:hAnsi="Calibri" w:cs="Calibri"/>
                <w:sz w:val="22"/>
                <w:szCs w:val="22"/>
              </w:rPr>
            </w:pPr>
            <w:r w:rsidRPr="00D719AB">
              <w:rPr>
                <w:rFonts w:ascii="Calibri" w:hAnsi="Calibri" w:cs="Calibri"/>
                <w:w w:val="105"/>
                <w:sz w:val="22"/>
                <w:szCs w:val="22"/>
              </w:rPr>
              <w:t>Hearing</w:t>
            </w:r>
            <w:r w:rsidRPr="00D719AB">
              <w:rPr>
                <w:rFonts w:ascii="Calibri" w:hAnsi="Calibri" w:cs="Calibri"/>
                <w:spacing w:val="-3"/>
                <w:w w:val="105"/>
                <w:sz w:val="22"/>
                <w:szCs w:val="22"/>
              </w:rPr>
              <w:t xml:space="preserve"> </w:t>
            </w:r>
            <w:r w:rsidRPr="00D719AB">
              <w:rPr>
                <w:rFonts w:ascii="Calibri" w:hAnsi="Calibri" w:cs="Calibri"/>
                <w:w w:val="105"/>
                <w:sz w:val="22"/>
                <w:szCs w:val="22"/>
              </w:rPr>
              <w:t>protection</w:t>
            </w:r>
            <w:r w:rsidRPr="00D719AB">
              <w:rPr>
                <w:rFonts w:ascii="Calibri" w:hAnsi="Calibri" w:cs="Calibri"/>
                <w:spacing w:val="-4"/>
                <w:w w:val="105"/>
                <w:sz w:val="22"/>
                <w:szCs w:val="22"/>
              </w:rPr>
              <w:t xml:space="preserve"> </w:t>
            </w:r>
            <w:r w:rsidRPr="00D719AB">
              <w:rPr>
                <w:rFonts w:ascii="Calibri" w:hAnsi="Calibri" w:cs="Calibri"/>
                <w:w w:val="105"/>
                <w:sz w:val="22"/>
                <w:szCs w:val="22"/>
              </w:rPr>
              <w:t>should</w:t>
            </w:r>
            <w:r w:rsidRPr="00D719AB">
              <w:rPr>
                <w:rFonts w:ascii="Calibri" w:hAnsi="Calibri" w:cs="Calibri"/>
                <w:spacing w:val="-4"/>
                <w:w w:val="105"/>
                <w:sz w:val="22"/>
                <w:szCs w:val="22"/>
              </w:rPr>
              <w:t xml:space="preserve"> </w:t>
            </w:r>
            <w:r w:rsidRPr="00D719AB">
              <w:rPr>
                <w:rFonts w:ascii="Calibri" w:hAnsi="Calibri" w:cs="Calibri"/>
                <w:w w:val="105"/>
                <w:sz w:val="22"/>
                <w:szCs w:val="22"/>
              </w:rPr>
              <w:t>be</w:t>
            </w:r>
            <w:r w:rsidRPr="00D719AB">
              <w:rPr>
                <w:rFonts w:ascii="Calibri" w:hAnsi="Calibri" w:cs="Calibri"/>
                <w:spacing w:val="-4"/>
                <w:w w:val="105"/>
                <w:sz w:val="22"/>
                <w:szCs w:val="22"/>
              </w:rPr>
              <w:t xml:space="preserve"> </w:t>
            </w:r>
            <w:r w:rsidRPr="00D719AB">
              <w:rPr>
                <w:rFonts w:ascii="Calibri" w:hAnsi="Calibri" w:cs="Calibri"/>
                <w:w w:val="105"/>
                <w:sz w:val="22"/>
                <w:szCs w:val="22"/>
              </w:rPr>
              <w:t>provided</w:t>
            </w:r>
            <w:r w:rsidRPr="00D719AB">
              <w:rPr>
                <w:rFonts w:ascii="Calibri" w:hAnsi="Calibri" w:cs="Calibri"/>
                <w:spacing w:val="-4"/>
                <w:w w:val="105"/>
                <w:sz w:val="22"/>
                <w:szCs w:val="22"/>
              </w:rPr>
              <w:t xml:space="preserve"> </w:t>
            </w:r>
            <w:r w:rsidRPr="00D719AB">
              <w:rPr>
                <w:rFonts w:ascii="Calibri" w:hAnsi="Calibri" w:cs="Calibri"/>
                <w:w w:val="105"/>
                <w:sz w:val="22"/>
                <w:szCs w:val="22"/>
              </w:rPr>
              <w:t>where</w:t>
            </w:r>
            <w:r w:rsidRPr="00D719AB">
              <w:rPr>
                <w:rFonts w:ascii="Calibri" w:hAnsi="Calibri" w:cs="Calibri"/>
                <w:spacing w:val="-5"/>
                <w:w w:val="105"/>
                <w:sz w:val="22"/>
                <w:szCs w:val="22"/>
              </w:rPr>
              <w:t xml:space="preserve"> </w:t>
            </w:r>
            <w:r w:rsidRPr="00D719AB">
              <w:rPr>
                <w:rFonts w:ascii="Calibri" w:hAnsi="Calibri" w:cs="Calibri"/>
                <w:w w:val="105"/>
                <w:sz w:val="22"/>
                <w:szCs w:val="22"/>
              </w:rPr>
              <w:t>excessive noise</w:t>
            </w:r>
            <w:r w:rsidRPr="00D719AB">
              <w:rPr>
                <w:rFonts w:ascii="Calibri" w:hAnsi="Calibri" w:cs="Calibri"/>
                <w:spacing w:val="-5"/>
                <w:w w:val="105"/>
                <w:sz w:val="22"/>
                <w:szCs w:val="22"/>
              </w:rPr>
              <w:t xml:space="preserve"> </w:t>
            </w:r>
            <w:r w:rsidRPr="00D719AB">
              <w:rPr>
                <w:rFonts w:ascii="Calibri" w:hAnsi="Calibri" w:cs="Calibri"/>
                <w:w w:val="105"/>
                <w:sz w:val="22"/>
                <w:szCs w:val="22"/>
              </w:rPr>
              <w:t>levels are</w:t>
            </w:r>
            <w:r w:rsidRPr="00D719AB">
              <w:rPr>
                <w:rFonts w:ascii="Calibri" w:hAnsi="Calibri" w:cs="Calibri"/>
                <w:spacing w:val="-7"/>
                <w:w w:val="105"/>
                <w:sz w:val="22"/>
                <w:szCs w:val="22"/>
              </w:rPr>
              <w:t xml:space="preserve"> </w:t>
            </w:r>
            <w:r w:rsidRPr="00D719AB">
              <w:rPr>
                <w:rFonts w:ascii="Calibri" w:hAnsi="Calibri" w:cs="Calibri"/>
                <w:w w:val="105"/>
                <w:sz w:val="22"/>
                <w:szCs w:val="22"/>
              </w:rPr>
              <w:t>present.</w:t>
            </w:r>
          </w:p>
        </w:tc>
      </w:tr>
      <w:tr w:rsidR="006200A7" w:rsidRPr="00D719AB" w14:paraId="55729517" w14:textId="77777777" w:rsidTr="00D31153">
        <w:tc>
          <w:tcPr>
            <w:tcW w:w="2425" w:type="dxa"/>
          </w:tcPr>
          <w:p w14:paraId="060358EA" w14:textId="77777777" w:rsidR="006200A7" w:rsidRPr="00D719AB" w:rsidRDefault="006200A7" w:rsidP="006200A7">
            <w:pPr>
              <w:rPr>
                <w:rFonts w:ascii="Calibri" w:hAnsi="Calibri" w:cs="Calibri"/>
                <w:sz w:val="22"/>
                <w:szCs w:val="22"/>
              </w:rPr>
            </w:pPr>
            <w:r w:rsidRPr="00D719AB">
              <w:rPr>
                <w:rFonts w:ascii="Calibri" w:hAnsi="Calibri" w:cs="Calibri"/>
                <w:w w:val="105"/>
                <w:sz w:val="22"/>
                <w:szCs w:val="22"/>
              </w:rPr>
              <w:lastRenderedPageBreak/>
              <w:t>Supervision</w:t>
            </w:r>
            <w:r w:rsidRPr="00D719AB">
              <w:rPr>
                <w:rFonts w:ascii="Calibri" w:hAnsi="Calibri" w:cs="Calibri"/>
                <w:spacing w:val="-9"/>
                <w:w w:val="105"/>
                <w:sz w:val="22"/>
                <w:szCs w:val="22"/>
              </w:rPr>
              <w:t xml:space="preserve"> </w:t>
            </w:r>
            <w:r w:rsidRPr="00D719AB">
              <w:rPr>
                <w:rFonts w:ascii="Calibri" w:hAnsi="Calibri" w:cs="Calibri"/>
                <w:w w:val="105"/>
                <w:sz w:val="22"/>
                <w:szCs w:val="22"/>
              </w:rPr>
              <w:t>during construction</w:t>
            </w:r>
          </w:p>
        </w:tc>
        <w:tc>
          <w:tcPr>
            <w:tcW w:w="6925" w:type="dxa"/>
          </w:tcPr>
          <w:p w14:paraId="4976B66A" w14:textId="77777777" w:rsidR="006200A7" w:rsidRPr="00D719AB" w:rsidRDefault="006200A7" w:rsidP="00A96F70">
            <w:pPr>
              <w:numPr>
                <w:ilvl w:val="0"/>
                <w:numId w:val="35"/>
              </w:numPr>
              <w:contextualSpacing/>
              <w:jc w:val="both"/>
              <w:rPr>
                <w:rFonts w:ascii="Calibri" w:hAnsi="Calibri" w:cs="Calibri"/>
                <w:sz w:val="22"/>
                <w:szCs w:val="22"/>
              </w:rPr>
            </w:pPr>
            <w:r w:rsidRPr="00D719AB">
              <w:rPr>
                <w:rFonts w:ascii="Calibri" w:hAnsi="Calibri" w:cs="Calibri"/>
                <w:w w:val="105"/>
                <w:sz w:val="22"/>
                <w:szCs w:val="22"/>
              </w:rPr>
              <w:t>The</w:t>
            </w:r>
            <w:r w:rsidRPr="00D719AB">
              <w:rPr>
                <w:rFonts w:ascii="Calibri" w:hAnsi="Calibri" w:cs="Calibri"/>
                <w:spacing w:val="-4"/>
                <w:w w:val="105"/>
                <w:sz w:val="22"/>
                <w:szCs w:val="22"/>
              </w:rPr>
              <w:t xml:space="preserve"> </w:t>
            </w:r>
            <w:r w:rsidRPr="00D719AB">
              <w:rPr>
                <w:rFonts w:ascii="Calibri" w:hAnsi="Calibri" w:cs="Calibri"/>
                <w:w w:val="105"/>
                <w:sz w:val="22"/>
                <w:szCs w:val="22"/>
              </w:rPr>
              <w:t>Project</w:t>
            </w:r>
            <w:r w:rsidRPr="00D719AB">
              <w:rPr>
                <w:rFonts w:ascii="Calibri" w:hAnsi="Calibri" w:cs="Calibri"/>
                <w:spacing w:val="-8"/>
                <w:w w:val="105"/>
                <w:sz w:val="22"/>
                <w:szCs w:val="22"/>
              </w:rPr>
              <w:t xml:space="preserve"> </w:t>
            </w:r>
            <w:r w:rsidRPr="00D719AB">
              <w:rPr>
                <w:rFonts w:ascii="Calibri" w:hAnsi="Calibri" w:cs="Calibri"/>
                <w:w w:val="105"/>
                <w:sz w:val="22"/>
                <w:szCs w:val="22"/>
              </w:rPr>
              <w:t>Engineer</w:t>
            </w:r>
            <w:r w:rsidRPr="00D719AB">
              <w:rPr>
                <w:rFonts w:ascii="Calibri" w:hAnsi="Calibri" w:cs="Calibri"/>
                <w:spacing w:val="-7"/>
                <w:w w:val="105"/>
                <w:sz w:val="22"/>
                <w:szCs w:val="22"/>
              </w:rPr>
              <w:t xml:space="preserve"> </w:t>
            </w:r>
            <w:r w:rsidRPr="00D719AB">
              <w:rPr>
                <w:rFonts w:ascii="Calibri" w:hAnsi="Calibri" w:cs="Calibri"/>
                <w:w w:val="105"/>
                <w:sz w:val="22"/>
                <w:szCs w:val="22"/>
              </w:rPr>
              <w:t>will</w:t>
            </w:r>
            <w:r w:rsidRPr="00D719AB">
              <w:rPr>
                <w:rFonts w:ascii="Calibri" w:hAnsi="Calibri" w:cs="Calibri"/>
                <w:spacing w:val="-8"/>
                <w:w w:val="105"/>
                <w:sz w:val="22"/>
                <w:szCs w:val="22"/>
              </w:rPr>
              <w:t xml:space="preserve"> </w:t>
            </w:r>
            <w:r w:rsidRPr="00D719AB">
              <w:rPr>
                <w:rFonts w:ascii="Calibri" w:hAnsi="Calibri" w:cs="Calibri"/>
                <w:w w:val="105"/>
                <w:sz w:val="22"/>
                <w:szCs w:val="22"/>
              </w:rPr>
              <w:t>supervise</w:t>
            </w:r>
            <w:r w:rsidRPr="00D719AB">
              <w:rPr>
                <w:rFonts w:ascii="Calibri" w:hAnsi="Calibri" w:cs="Calibri"/>
                <w:spacing w:val="-8"/>
                <w:w w:val="105"/>
                <w:sz w:val="22"/>
                <w:szCs w:val="22"/>
              </w:rPr>
              <w:t xml:space="preserve"> </w:t>
            </w:r>
            <w:r w:rsidRPr="00D719AB">
              <w:rPr>
                <w:rFonts w:ascii="Calibri" w:hAnsi="Calibri" w:cs="Calibri"/>
                <w:w w:val="105"/>
                <w:sz w:val="22"/>
                <w:szCs w:val="22"/>
              </w:rPr>
              <w:t>compliance</w:t>
            </w:r>
            <w:r w:rsidRPr="00D719AB">
              <w:rPr>
                <w:rFonts w:ascii="Calibri" w:hAnsi="Calibri" w:cs="Calibri"/>
                <w:spacing w:val="-7"/>
                <w:w w:val="105"/>
                <w:sz w:val="22"/>
                <w:szCs w:val="22"/>
              </w:rPr>
              <w:t xml:space="preserve"> </w:t>
            </w:r>
            <w:r w:rsidRPr="00D719AB">
              <w:rPr>
                <w:rFonts w:ascii="Calibri" w:hAnsi="Calibri" w:cs="Calibri"/>
                <w:w w:val="105"/>
                <w:sz w:val="22"/>
                <w:szCs w:val="22"/>
              </w:rPr>
              <w:t>with</w:t>
            </w:r>
            <w:r w:rsidRPr="00D719AB">
              <w:rPr>
                <w:rFonts w:ascii="Calibri" w:hAnsi="Calibri" w:cs="Calibri"/>
                <w:spacing w:val="-4"/>
                <w:w w:val="105"/>
                <w:sz w:val="22"/>
                <w:szCs w:val="22"/>
              </w:rPr>
              <w:t xml:space="preserve"> </w:t>
            </w:r>
            <w:r w:rsidRPr="00D719AB">
              <w:rPr>
                <w:rFonts w:ascii="Calibri" w:hAnsi="Calibri" w:cs="Calibri"/>
                <w:w w:val="105"/>
                <w:sz w:val="22"/>
                <w:szCs w:val="22"/>
              </w:rPr>
              <w:t>these</w:t>
            </w:r>
            <w:r w:rsidRPr="00D719AB">
              <w:rPr>
                <w:rFonts w:ascii="Calibri" w:hAnsi="Calibri" w:cs="Calibri"/>
                <w:spacing w:val="-7"/>
                <w:w w:val="105"/>
                <w:sz w:val="22"/>
                <w:szCs w:val="22"/>
              </w:rPr>
              <w:t xml:space="preserve"> </w:t>
            </w:r>
            <w:r w:rsidRPr="00D719AB">
              <w:rPr>
                <w:rFonts w:ascii="Calibri" w:hAnsi="Calibri" w:cs="Calibri"/>
                <w:w w:val="105"/>
                <w:sz w:val="22"/>
                <w:szCs w:val="22"/>
              </w:rPr>
              <w:t>ESCOP specifications.</w:t>
            </w:r>
          </w:p>
          <w:p w14:paraId="6A40DD31" w14:textId="77777777" w:rsidR="006200A7" w:rsidRPr="00D719AB" w:rsidRDefault="006200A7" w:rsidP="00A96F70">
            <w:pPr>
              <w:numPr>
                <w:ilvl w:val="0"/>
                <w:numId w:val="35"/>
              </w:numPr>
              <w:contextualSpacing/>
              <w:jc w:val="both"/>
              <w:rPr>
                <w:rFonts w:ascii="Calibri" w:hAnsi="Calibri" w:cs="Calibri"/>
                <w:sz w:val="22"/>
                <w:szCs w:val="22"/>
              </w:rPr>
            </w:pPr>
            <w:r w:rsidRPr="00D719AB">
              <w:rPr>
                <w:rFonts w:ascii="Calibri" w:hAnsi="Calibri" w:cs="Calibri"/>
                <w:w w:val="105"/>
                <w:sz w:val="22"/>
                <w:szCs w:val="22"/>
              </w:rPr>
              <w:t>Major non-compliance of these ESCOPs by the Contractor will be cause for suspension of works</w:t>
            </w:r>
            <w:r w:rsidRPr="00D719AB">
              <w:rPr>
                <w:rFonts w:ascii="Calibri" w:hAnsi="Calibri" w:cs="Calibri"/>
                <w:spacing w:val="-5"/>
                <w:w w:val="105"/>
                <w:sz w:val="22"/>
                <w:szCs w:val="22"/>
              </w:rPr>
              <w:t xml:space="preserve"> </w:t>
            </w:r>
            <w:r w:rsidRPr="00D719AB">
              <w:rPr>
                <w:rFonts w:ascii="Calibri" w:hAnsi="Calibri" w:cs="Calibri"/>
                <w:w w:val="105"/>
                <w:sz w:val="22"/>
                <w:szCs w:val="22"/>
              </w:rPr>
              <w:t>and</w:t>
            </w:r>
            <w:r w:rsidRPr="00D719AB">
              <w:rPr>
                <w:rFonts w:ascii="Calibri" w:hAnsi="Calibri" w:cs="Calibri"/>
                <w:spacing w:val="-4"/>
                <w:w w:val="105"/>
                <w:sz w:val="22"/>
                <w:szCs w:val="22"/>
              </w:rPr>
              <w:t xml:space="preserve"> </w:t>
            </w:r>
            <w:r w:rsidRPr="00D719AB">
              <w:rPr>
                <w:rFonts w:ascii="Calibri" w:hAnsi="Calibri" w:cs="Calibri"/>
                <w:w w:val="105"/>
                <w:sz w:val="22"/>
                <w:szCs w:val="22"/>
              </w:rPr>
              <w:t>other</w:t>
            </w:r>
            <w:r w:rsidRPr="00D719AB">
              <w:rPr>
                <w:rFonts w:ascii="Calibri" w:hAnsi="Calibri" w:cs="Calibri"/>
                <w:spacing w:val="-6"/>
                <w:w w:val="105"/>
                <w:sz w:val="22"/>
                <w:szCs w:val="22"/>
              </w:rPr>
              <w:t xml:space="preserve"> </w:t>
            </w:r>
            <w:r w:rsidRPr="00D719AB">
              <w:rPr>
                <w:rFonts w:ascii="Calibri" w:hAnsi="Calibri" w:cs="Calibri"/>
                <w:w w:val="105"/>
                <w:sz w:val="22"/>
                <w:szCs w:val="22"/>
              </w:rPr>
              <w:t>penalties</w:t>
            </w:r>
            <w:r w:rsidRPr="00D719AB">
              <w:rPr>
                <w:rFonts w:ascii="Calibri" w:hAnsi="Calibri" w:cs="Calibri"/>
                <w:spacing w:val="-5"/>
                <w:w w:val="105"/>
                <w:sz w:val="22"/>
                <w:szCs w:val="22"/>
              </w:rPr>
              <w:t xml:space="preserve"> </w:t>
            </w:r>
            <w:r w:rsidRPr="00D719AB">
              <w:rPr>
                <w:rFonts w:ascii="Calibri" w:hAnsi="Calibri" w:cs="Calibri"/>
                <w:w w:val="105"/>
                <w:sz w:val="22"/>
                <w:szCs w:val="22"/>
              </w:rPr>
              <w:t>until</w:t>
            </w:r>
            <w:r w:rsidRPr="00D719AB">
              <w:rPr>
                <w:rFonts w:ascii="Calibri" w:hAnsi="Calibri" w:cs="Calibri"/>
                <w:spacing w:val="-6"/>
                <w:w w:val="105"/>
                <w:sz w:val="22"/>
                <w:szCs w:val="22"/>
              </w:rPr>
              <w:t xml:space="preserve"> </w:t>
            </w:r>
            <w:r w:rsidRPr="00D719AB">
              <w:rPr>
                <w:rFonts w:ascii="Calibri" w:hAnsi="Calibri" w:cs="Calibri"/>
                <w:w w:val="105"/>
                <w:sz w:val="22"/>
                <w:szCs w:val="22"/>
              </w:rPr>
              <w:t>the</w:t>
            </w:r>
            <w:r w:rsidRPr="00D719AB">
              <w:rPr>
                <w:rFonts w:ascii="Calibri" w:hAnsi="Calibri" w:cs="Calibri"/>
                <w:spacing w:val="-4"/>
                <w:w w:val="105"/>
                <w:sz w:val="22"/>
                <w:szCs w:val="22"/>
              </w:rPr>
              <w:t xml:space="preserve"> </w:t>
            </w:r>
            <w:r w:rsidRPr="00D719AB">
              <w:rPr>
                <w:rFonts w:ascii="Calibri" w:hAnsi="Calibri" w:cs="Calibri"/>
                <w:w w:val="105"/>
                <w:sz w:val="22"/>
                <w:szCs w:val="22"/>
              </w:rPr>
              <w:t>non-compliance</w:t>
            </w:r>
            <w:r w:rsidRPr="00D719AB">
              <w:rPr>
                <w:rFonts w:ascii="Calibri" w:hAnsi="Calibri" w:cs="Calibri"/>
                <w:spacing w:val="-9"/>
                <w:w w:val="105"/>
                <w:sz w:val="22"/>
                <w:szCs w:val="22"/>
              </w:rPr>
              <w:t xml:space="preserve"> </w:t>
            </w:r>
            <w:r w:rsidRPr="00D719AB">
              <w:rPr>
                <w:rFonts w:ascii="Calibri" w:hAnsi="Calibri" w:cs="Calibri"/>
                <w:w w:val="105"/>
                <w:sz w:val="22"/>
                <w:szCs w:val="22"/>
              </w:rPr>
              <w:t>has</w:t>
            </w:r>
            <w:r w:rsidRPr="00D719AB">
              <w:rPr>
                <w:rFonts w:ascii="Calibri" w:hAnsi="Calibri" w:cs="Calibri"/>
                <w:spacing w:val="-5"/>
                <w:w w:val="105"/>
                <w:sz w:val="22"/>
                <w:szCs w:val="22"/>
              </w:rPr>
              <w:t xml:space="preserve"> </w:t>
            </w:r>
            <w:r w:rsidRPr="00D719AB">
              <w:rPr>
                <w:rFonts w:ascii="Calibri" w:hAnsi="Calibri" w:cs="Calibri"/>
                <w:w w:val="105"/>
                <w:sz w:val="22"/>
                <w:szCs w:val="22"/>
              </w:rPr>
              <w:t>been</w:t>
            </w:r>
            <w:r w:rsidRPr="00D719AB">
              <w:rPr>
                <w:rFonts w:ascii="Calibri" w:hAnsi="Calibri" w:cs="Calibri"/>
                <w:spacing w:val="-5"/>
                <w:w w:val="105"/>
                <w:sz w:val="22"/>
                <w:szCs w:val="22"/>
              </w:rPr>
              <w:t xml:space="preserve"> </w:t>
            </w:r>
            <w:r w:rsidRPr="00D719AB">
              <w:rPr>
                <w:rFonts w:ascii="Calibri" w:hAnsi="Calibri" w:cs="Calibri"/>
                <w:w w:val="105"/>
                <w:sz w:val="22"/>
                <w:szCs w:val="22"/>
              </w:rPr>
              <w:t>resolved</w:t>
            </w:r>
            <w:r w:rsidRPr="00D719AB">
              <w:rPr>
                <w:rFonts w:ascii="Calibri" w:hAnsi="Calibri" w:cs="Calibri"/>
                <w:spacing w:val="-5"/>
                <w:w w:val="105"/>
                <w:sz w:val="22"/>
                <w:szCs w:val="22"/>
              </w:rPr>
              <w:t xml:space="preserve"> </w:t>
            </w:r>
            <w:r w:rsidRPr="00D719AB">
              <w:rPr>
                <w:rFonts w:ascii="Calibri" w:hAnsi="Calibri" w:cs="Calibri"/>
                <w:w w:val="105"/>
                <w:sz w:val="22"/>
                <w:szCs w:val="22"/>
              </w:rPr>
              <w:t>to</w:t>
            </w:r>
            <w:r w:rsidRPr="00D719AB">
              <w:rPr>
                <w:rFonts w:ascii="Calibri" w:hAnsi="Calibri" w:cs="Calibri"/>
                <w:spacing w:val="-6"/>
                <w:w w:val="105"/>
                <w:sz w:val="22"/>
                <w:szCs w:val="22"/>
              </w:rPr>
              <w:t xml:space="preserve"> </w:t>
            </w:r>
            <w:r w:rsidRPr="00D719AB">
              <w:rPr>
                <w:rFonts w:ascii="Calibri" w:hAnsi="Calibri" w:cs="Calibri"/>
                <w:w w:val="105"/>
                <w:sz w:val="22"/>
                <w:szCs w:val="22"/>
              </w:rPr>
              <w:t>the</w:t>
            </w:r>
            <w:r w:rsidRPr="00D719AB">
              <w:rPr>
                <w:rFonts w:ascii="Calibri" w:hAnsi="Calibri" w:cs="Calibri"/>
                <w:spacing w:val="-7"/>
                <w:w w:val="105"/>
                <w:sz w:val="22"/>
                <w:szCs w:val="22"/>
              </w:rPr>
              <w:t xml:space="preserve"> </w:t>
            </w:r>
            <w:r w:rsidRPr="00D719AB">
              <w:rPr>
                <w:rFonts w:ascii="Calibri" w:hAnsi="Calibri" w:cs="Calibri"/>
                <w:w w:val="105"/>
                <w:sz w:val="22"/>
                <w:szCs w:val="22"/>
              </w:rPr>
              <w:t>satisfaction</w:t>
            </w:r>
            <w:r w:rsidRPr="00D719AB">
              <w:rPr>
                <w:rFonts w:ascii="Calibri" w:hAnsi="Calibri" w:cs="Calibri"/>
                <w:spacing w:val="-5"/>
                <w:w w:val="105"/>
                <w:sz w:val="22"/>
                <w:szCs w:val="22"/>
              </w:rPr>
              <w:t xml:space="preserve"> </w:t>
            </w:r>
            <w:r w:rsidRPr="00D719AB">
              <w:rPr>
                <w:rFonts w:ascii="Calibri" w:hAnsi="Calibri" w:cs="Calibri"/>
                <w:w w:val="105"/>
                <w:sz w:val="22"/>
                <w:szCs w:val="22"/>
              </w:rPr>
              <w:t>of the Project Engineer. Contractors are also required to comply with national and municipal regulations</w:t>
            </w:r>
            <w:r w:rsidRPr="00D719AB">
              <w:rPr>
                <w:rFonts w:ascii="Calibri" w:hAnsi="Calibri" w:cs="Calibri"/>
                <w:spacing w:val="-4"/>
                <w:w w:val="105"/>
                <w:sz w:val="22"/>
                <w:szCs w:val="22"/>
              </w:rPr>
              <w:t xml:space="preserve"> </w:t>
            </w:r>
            <w:r w:rsidRPr="00D719AB">
              <w:rPr>
                <w:rFonts w:ascii="Calibri" w:hAnsi="Calibri" w:cs="Calibri"/>
                <w:w w:val="105"/>
                <w:sz w:val="22"/>
                <w:szCs w:val="22"/>
              </w:rPr>
              <w:t>governing</w:t>
            </w:r>
            <w:r w:rsidRPr="00D719AB">
              <w:rPr>
                <w:rFonts w:ascii="Calibri" w:hAnsi="Calibri" w:cs="Calibri"/>
                <w:spacing w:val="-7"/>
                <w:w w:val="105"/>
                <w:sz w:val="22"/>
                <w:szCs w:val="22"/>
              </w:rPr>
              <w:t xml:space="preserve"> </w:t>
            </w:r>
            <w:r w:rsidRPr="00D719AB">
              <w:rPr>
                <w:rFonts w:ascii="Calibri" w:hAnsi="Calibri" w:cs="Calibri"/>
                <w:w w:val="105"/>
                <w:sz w:val="22"/>
                <w:szCs w:val="22"/>
              </w:rPr>
              <w:t>the</w:t>
            </w:r>
            <w:r w:rsidRPr="00D719AB">
              <w:rPr>
                <w:rFonts w:ascii="Calibri" w:hAnsi="Calibri" w:cs="Calibri"/>
                <w:spacing w:val="-3"/>
                <w:w w:val="105"/>
                <w:sz w:val="22"/>
                <w:szCs w:val="22"/>
              </w:rPr>
              <w:t xml:space="preserve"> </w:t>
            </w:r>
            <w:r w:rsidRPr="00D719AB">
              <w:rPr>
                <w:rFonts w:ascii="Calibri" w:hAnsi="Calibri" w:cs="Calibri"/>
                <w:w w:val="105"/>
                <w:sz w:val="22"/>
                <w:szCs w:val="22"/>
              </w:rPr>
              <w:t>environment,</w:t>
            </w:r>
            <w:r w:rsidRPr="00D719AB">
              <w:rPr>
                <w:rFonts w:ascii="Calibri" w:hAnsi="Calibri" w:cs="Calibri"/>
                <w:spacing w:val="-4"/>
                <w:w w:val="105"/>
                <w:sz w:val="22"/>
                <w:szCs w:val="22"/>
              </w:rPr>
              <w:t xml:space="preserve"> </w:t>
            </w:r>
            <w:r w:rsidRPr="00D719AB">
              <w:rPr>
                <w:rFonts w:ascii="Calibri" w:hAnsi="Calibri" w:cs="Calibri"/>
                <w:w w:val="105"/>
                <w:sz w:val="22"/>
                <w:szCs w:val="22"/>
              </w:rPr>
              <w:t>public</w:t>
            </w:r>
            <w:r w:rsidRPr="00D719AB">
              <w:rPr>
                <w:rFonts w:ascii="Calibri" w:hAnsi="Calibri" w:cs="Calibri"/>
                <w:spacing w:val="-5"/>
                <w:w w:val="105"/>
                <w:sz w:val="22"/>
                <w:szCs w:val="22"/>
              </w:rPr>
              <w:t xml:space="preserve"> </w:t>
            </w:r>
            <w:r w:rsidRPr="00D719AB">
              <w:rPr>
                <w:rFonts w:ascii="Calibri" w:hAnsi="Calibri" w:cs="Calibri"/>
                <w:w w:val="105"/>
                <w:sz w:val="22"/>
                <w:szCs w:val="22"/>
              </w:rPr>
              <w:t>health,</w:t>
            </w:r>
            <w:r w:rsidRPr="00D719AB">
              <w:rPr>
                <w:rFonts w:ascii="Calibri" w:hAnsi="Calibri" w:cs="Calibri"/>
                <w:spacing w:val="-3"/>
                <w:w w:val="105"/>
                <w:sz w:val="22"/>
                <w:szCs w:val="22"/>
              </w:rPr>
              <w:t xml:space="preserve"> </w:t>
            </w:r>
            <w:r w:rsidRPr="00D719AB">
              <w:rPr>
                <w:rFonts w:ascii="Calibri" w:hAnsi="Calibri" w:cs="Calibri"/>
                <w:w w:val="105"/>
                <w:sz w:val="22"/>
                <w:szCs w:val="22"/>
              </w:rPr>
              <w:t>and</w:t>
            </w:r>
            <w:r w:rsidRPr="00D719AB">
              <w:rPr>
                <w:rFonts w:ascii="Calibri" w:hAnsi="Calibri" w:cs="Calibri"/>
                <w:spacing w:val="-6"/>
                <w:w w:val="105"/>
                <w:sz w:val="22"/>
                <w:szCs w:val="22"/>
              </w:rPr>
              <w:t xml:space="preserve"> </w:t>
            </w:r>
            <w:r w:rsidRPr="00D719AB">
              <w:rPr>
                <w:rFonts w:ascii="Calibri" w:hAnsi="Calibri" w:cs="Calibri"/>
                <w:w w:val="105"/>
                <w:sz w:val="22"/>
                <w:szCs w:val="22"/>
              </w:rPr>
              <w:t>safety.</w:t>
            </w:r>
          </w:p>
        </w:tc>
      </w:tr>
      <w:tr w:rsidR="006200A7" w:rsidRPr="00D719AB" w14:paraId="15F68A94" w14:textId="77777777" w:rsidTr="00D31153">
        <w:tc>
          <w:tcPr>
            <w:tcW w:w="2425" w:type="dxa"/>
          </w:tcPr>
          <w:p w14:paraId="27CE699A" w14:textId="77777777" w:rsidR="006200A7" w:rsidRPr="00D719AB" w:rsidRDefault="006200A7" w:rsidP="006200A7">
            <w:pPr>
              <w:rPr>
                <w:rFonts w:ascii="Calibri" w:hAnsi="Calibri" w:cs="Calibri"/>
                <w:w w:val="105"/>
                <w:sz w:val="22"/>
                <w:szCs w:val="22"/>
              </w:rPr>
            </w:pPr>
            <w:r w:rsidRPr="00D719AB">
              <w:rPr>
                <w:rFonts w:ascii="Calibri" w:hAnsi="Calibri" w:cs="Calibri"/>
                <w:w w:val="105"/>
                <w:sz w:val="22"/>
                <w:szCs w:val="22"/>
              </w:rPr>
              <w:t>Dust</w:t>
            </w:r>
            <w:r w:rsidRPr="00D719AB">
              <w:rPr>
                <w:rFonts w:ascii="Calibri" w:hAnsi="Calibri" w:cs="Calibri"/>
                <w:spacing w:val="-11"/>
                <w:w w:val="105"/>
                <w:sz w:val="22"/>
                <w:szCs w:val="22"/>
              </w:rPr>
              <w:t xml:space="preserve"> </w:t>
            </w:r>
            <w:r w:rsidRPr="00D719AB">
              <w:rPr>
                <w:rFonts w:ascii="Calibri" w:hAnsi="Calibri" w:cs="Calibri"/>
                <w:w w:val="105"/>
                <w:sz w:val="22"/>
                <w:szCs w:val="22"/>
              </w:rPr>
              <w:t>Generation</w:t>
            </w:r>
            <w:r w:rsidRPr="00D719AB">
              <w:rPr>
                <w:rFonts w:ascii="Calibri" w:hAnsi="Calibri" w:cs="Calibri"/>
                <w:spacing w:val="-11"/>
                <w:w w:val="105"/>
                <w:sz w:val="22"/>
                <w:szCs w:val="22"/>
              </w:rPr>
              <w:t xml:space="preserve"> </w:t>
            </w:r>
            <w:r w:rsidRPr="00D719AB">
              <w:rPr>
                <w:rFonts w:ascii="Calibri" w:hAnsi="Calibri" w:cs="Calibri"/>
                <w:w w:val="105"/>
                <w:sz w:val="22"/>
                <w:szCs w:val="22"/>
              </w:rPr>
              <w:t>/ Air Quality</w:t>
            </w:r>
          </w:p>
        </w:tc>
        <w:tc>
          <w:tcPr>
            <w:tcW w:w="6925" w:type="dxa"/>
          </w:tcPr>
          <w:p w14:paraId="34B5EF0B" w14:textId="77777777" w:rsidR="006200A7" w:rsidRPr="00D719AB" w:rsidRDefault="006200A7" w:rsidP="00A96F70">
            <w:pPr>
              <w:numPr>
                <w:ilvl w:val="0"/>
                <w:numId w:val="36"/>
              </w:numPr>
              <w:contextualSpacing/>
              <w:jc w:val="both"/>
              <w:rPr>
                <w:rFonts w:ascii="Calibri" w:hAnsi="Calibri" w:cs="Calibri"/>
                <w:sz w:val="22"/>
                <w:szCs w:val="22"/>
              </w:rPr>
            </w:pPr>
            <w:r w:rsidRPr="00D719AB">
              <w:rPr>
                <w:rFonts w:ascii="Calibri" w:hAnsi="Calibri" w:cs="Calibri"/>
                <w:w w:val="105"/>
                <w:sz w:val="22"/>
                <w:szCs w:val="22"/>
              </w:rPr>
              <w:t>Use work practices and materials that result in little or no generations of airborne contaminants</w:t>
            </w:r>
            <w:r w:rsidRPr="00D719AB">
              <w:rPr>
                <w:rFonts w:ascii="Calibri" w:hAnsi="Calibri" w:cs="Calibri"/>
                <w:spacing w:val="-5"/>
                <w:w w:val="105"/>
                <w:sz w:val="22"/>
                <w:szCs w:val="22"/>
              </w:rPr>
              <w:t xml:space="preserve"> </w:t>
            </w:r>
            <w:r w:rsidRPr="00D719AB">
              <w:rPr>
                <w:rFonts w:ascii="Calibri" w:hAnsi="Calibri" w:cs="Calibri"/>
                <w:w w:val="105"/>
                <w:sz w:val="22"/>
                <w:szCs w:val="22"/>
              </w:rPr>
              <w:t>during</w:t>
            </w:r>
            <w:r w:rsidRPr="00D719AB">
              <w:rPr>
                <w:rFonts w:ascii="Calibri" w:hAnsi="Calibri" w:cs="Calibri"/>
                <w:spacing w:val="-8"/>
                <w:w w:val="105"/>
                <w:sz w:val="22"/>
                <w:szCs w:val="22"/>
              </w:rPr>
              <w:t xml:space="preserve"> </w:t>
            </w:r>
            <w:r w:rsidRPr="00D719AB">
              <w:rPr>
                <w:rFonts w:ascii="Calibri" w:hAnsi="Calibri" w:cs="Calibri"/>
                <w:w w:val="105"/>
                <w:sz w:val="22"/>
                <w:szCs w:val="22"/>
              </w:rPr>
              <w:t>construction</w:t>
            </w:r>
            <w:r w:rsidRPr="00D719AB">
              <w:rPr>
                <w:rFonts w:ascii="Calibri" w:hAnsi="Calibri" w:cs="Calibri"/>
                <w:spacing w:val="-6"/>
                <w:w w:val="105"/>
                <w:sz w:val="22"/>
                <w:szCs w:val="22"/>
              </w:rPr>
              <w:t xml:space="preserve"> </w:t>
            </w:r>
            <w:r w:rsidRPr="00D719AB">
              <w:rPr>
                <w:rFonts w:ascii="Calibri" w:hAnsi="Calibri" w:cs="Calibri"/>
                <w:w w:val="105"/>
                <w:sz w:val="22"/>
                <w:szCs w:val="22"/>
              </w:rPr>
              <w:t>or</w:t>
            </w:r>
            <w:r w:rsidRPr="00D719AB">
              <w:rPr>
                <w:rFonts w:ascii="Calibri" w:hAnsi="Calibri" w:cs="Calibri"/>
                <w:spacing w:val="-6"/>
                <w:w w:val="105"/>
                <w:sz w:val="22"/>
                <w:szCs w:val="22"/>
              </w:rPr>
              <w:t xml:space="preserve"> </w:t>
            </w:r>
            <w:r w:rsidRPr="00D719AB">
              <w:rPr>
                <w:rFonts w:ascii="Calibri" w:hAnsi="Calibri" w:cs="Calibri"/>
                <w:w w:val="105"/>
                <w:sz w:val="22"/>
                <w:szCs w:val="22"/>
              </w:rPr>
              <w:t>renovation</w:t>
            </w:r>
            <w:r w:rsidRPr="00D719AB">
              <w:rPr>
                <w:rFonts w:ascii="Calibri" w:hAnsi="Calibri" w:cs="Calibri"/>
                <w:spacing w:val="-7"/>
                <w:w w:val="105"/>
                <w:sz w:val="22"/>
                <w:szCs w:val="22"/>
              </w:rPr>
              <w:t xml:space="preserve"> </w:t>
            </w:r>
            <w:r w:rsidRPr="00D719AB">
              <w:rPr>
                <w:rFonts w:ascii="Calibri" w:hAnsi="Calibri" w:cs="Calibri"/>
                <w:w w:val="105"/>
                <w:sz w:val="22"/>
                <w:szCs w:val="22"/>
              </w:rPr>
              <w:t>activities,</w:t>
            </w:r>
            <w:r w:rsidRPr="00D719AB">
              <w:rPr>
                <w:rFonts w:ascii="Calibri" w:hAnsi="Calibri" w:cs="Calibri"/>
                <w:spacing w:val="-9"/>
                <w:w w:val="105"/>
                <w:sz w:val="22"/>
                <w:szCs w:val="22"/>
              </w:rPr>
              <w:t xml:space="preserve"> </w:t>
            </w:r>
            <w:r w:rsidRPr="00D719AB">
              <w:rPr>
                <w:rFonts w:ascii="Calibri" w:hAnsi="Calibri" w:cs="Calibri"/>
                <w:w w:val="105"/>
                <w:sz w:val="22"/>
                <w:szCs w:val="22"/>
              </w:rPr>
              <w:t>such</w:t>
            </w:r>
            <w:r w:rsidRPr="00D719AB">
              <w:rPr>
                <w:rFonts w:ascii="Calibri" w:hAnsi="Calibri" w:cs="Calibri"/>
                <w:spacing w:val="-7"/>
                <w:w w:val="105"/>
                <w:sz w:val="22"/>
                <w:szCs w:val="22"/>
              </w:rPr>
              <w:t xml:space="preserve"> </w:t>
            </w:r>
            <w:r w:rsidRPr="00D719AB">
              <w:rPr>
                <w:rFonts w:ascii="Calibri" w:hAnsi="Calibri" w:cs="Calibri"/>
                <w:w w:val="105"/>
                <w:sz w:val="22"/>
                <w:szCs w:val="22"/>
              </w:rPr>
              <w:t>as</w:t>
            </w:r>
            <w:r w:rsidRPr="00D719AB">
              <w:rPr>
                <w:rFonts w:ascii="Calibri" w:hAnsi="Calibri" w:cs="Calibri"/>
                <w:spacing w:val="-5"/>
                <w:w w:val="105"/>
                <w:sz w:val="22"/>
                <w:szCs w:val="22"/>
              </w:rPr>
              <w:t xml:space="preserve"> </w:t>
            </w:r>
            <w:r w:rsidRPr="00D719AB">
              <w:rPr>
                <w:rFonts w:ascii="Calibri" w:hAnsi="Calibri" w:cs="Calibri"/>
                <w:w w:val="105"/>
                <w:sz w:val="22"/>
                <w:szCs w:val="22"/>
              </w:rPr>
              <w:t>wet</w:t>
            </w:r>
            <w:r w:rsidRPr="00D719AB">
              <w:rPr>
                <w:rFonts w:ascii="Calibri" w:hAnsi="Calibri" w:cs="Calibri"/>
                <w:spacing w:val="-6"/>
                <w:w w:val="105"/>
                <w:sz w:val="22"/>
                <w:szCs w:val="22"/>
              </w:rPr>
              <w:t xml:space="preserve"> </w:t>
            </w:r>
            <w:r w:rsidRPr="00D719AB">
              <w:rPr>
                <w:rFonts w:ascii="Calibri" w:hAnsi="Calibri" w:cs="Calibri"/>
                <w:w w:val="105"/>
                <w:sz w:val="22"/>
                <w:szCs w:val="22"/>
              </w:rPr>
              <w:t>methods</w:t>
            </w:r>
            <w:r w:rsidRPr="00D719AB">
              <w:rPr>
                <w:rFonts w:ascii="Calibri" w:hAnsi="Calibri" w:cs="Calibri"/>
                <w:spacing w:val="-5"/>
                <w:w w:val="105"/>
                <w:sz w:val="22"/>
                <w:szCs w:val="22"/>
              </w:rPr>
              <w:t xml:space="preserve"> </w:t>
            </w:r>
            <w:r w:rsidRPr="00D719AB">
              <w:rPr>
                <w:rFonts w:ascii="Calibri" w:hAnsi="Calibri" w:cs="Calibri"/>
                <w:w w:val="105"/>
                <w:sz w:val="22"/>
                <w:szCs w:val="22"/>
              </w:rPr>
              <w:t>to</w:t>
            </w:r>
            <w:r w:rsidRPr="00D719AB">
              <w:rPr>
                <w:rFonts w:ascii="Calibri" w:hAnsi="Calibri" w:cs="Calibri"/>
                <w:spacing w:val="-6"/>
                <w:w w:val="105"/>
                <w:sz w:val="22"/>
                <w:szCs w:val="22"/>
              </w:rPr>
              <w:t xml:space="preserve"> </w:t>
            </w:r>
            <w:r w:rsidRPr="00D719AB">
              <w:rPr>
                <w:rFonts w:ascii="Calibri" w:hAnsi="Calibri" w:cs="Calibri"/>
                <w:w w:val="105"/>
                <w:sz w:val="22"/>
                <w:szCs w:val="22"/>
              </w:rPr>
              <w:t>suppress dust generation as well as paint and carpeting with low volatile organic compound emissions.</w:t>
            </w:r>
          </w:p>
          <w:p w14:paraId="42A05861" w14:textId="77777777" w:rsidR="006200A7" w:rsidRPr="00D719AB" w:rsidRDefault="006200A7" w:rsidP="00A96F70">
            <w:pPr>
              <w:numPr>
                <w:ilvl w:val="0"/>
                <w:numId w:val="36"/>
              </w:numPr>
              <w:contextualSpacing/>
              <w:jc w:val="both"/>
              <w:rPr>
                <w:rFonts w:ascii="Calibri" w:hAnsi="Calibri" w:cs="Calibri"/>
                <w:sz w:val="22"/>
                <w:szCs w:val="22"/>
              </w:rPr>
            </w:pPr>
            <w:r w:rsidRPr="00D719AB">
              <w:rPr>
                <w:rFonts w:ascii="Calibri" w:hAnsi="Calibri" w:cs="Calibri"/>
                <w:w w:val="105"/>
                <w:sz w:val="22"/>
                <w:szCs w:val="22"/>
              </w:rPr>
              <w:t>For</w:t>
            </w:r>
            <w:r w:rsidRPr="00D719AB">
              <w:rPr>
                <w:rFonts w:ascii="Calibri" w:hAnsi="Calibri" w:cs="Calibri"/>
                <w:spacing w:val="-4"/>
                <w:w w:val="105"/>
                <w:sz w:val="22"/>
                <w:szCs w:val="22"/>
              </w:rPr>
              <w:t xml:space="preserve"> </w:t>
            </w:r>
            <w:r w:rsidRPr="00D719AB">
              <w:rPr>
                <w:rFonts w:ascii="Calibri" w:hAnsi="Calibri" w:cs="Calibri"/>
                <w:w w:val="105"/>
                <w:sz w:val="22"/>
                <w:szCs w:val="22"/>
              </w:rPr>
              <w:t>indoor dust</w:t>
            </w:r>
            <w:r w:rsidRPr="00D719AB">
              <w:rPr>
                <w:rFonts w:ascii="Calibri" w:hAnsi="Calibri" w:cs="Calibri"/>
                <w:spacing w:val="-4"/>
                <w:w w:val="105"/>
                <w:sz w:val="22"/>
                <w:szCs w:val="22"/>
              </w:rPr>
              <w:t xml:space="preserve"> </w:t>
            </w:r>
            <w:r w:rsidRPr="00D719AB">
              <w:rPr>
                <w:rFonts w:ascii="Calibri" w:hAnsi="Calibri" w:cs="Calibri"/>
                <w:w w:val="105"/>
                <w:sz w:val="22"/>
                <w:szCs w:val="22"/>
              </w:rPr>
              <w:t>control,</w:t>
            </w:r>
            <w:r w:rsidRPr="00D719AB">
              <w:rPr>
                <w:rFonts w:ascii="Calibri" w:hAnsi="Calibri" w:cs="Calibri"/>
                <w:spacing w:val="-6"/>
                <w:w w:val="105"/>
                <w:sz w:val="22"/>
                <w:szCs w:val="22"/>
              </w:rPr>
              <w:t xml:space="preserve"> </w:t>
            </w:r>
            <w:r w:rsidRPr="00D719AB">
              <w:rPr>
                <w:rFonts w:ascii="Calibri" w:hAnsi="Calibri" w:cs="Calibri"/>
                <w:w w:val="105"/>
                <w:sz w:val="22"/>
                <w:szCs w:val="22"/>
              </w:rPr>
              <w:t>the</w:t>
            </w:r>
            <w:r w:rsidRPr="00D719AB">
              <w:rPr>
                <w:rFonts w:ascii="Calibri" w:hAnsi="Calibri" w:cs="Calibri"/>
                <w:spacing w:val="-4"/>
                <w:w w:val="105"/>
                <w:sz w:val="22"/>
                <w:szCs w:val="22"/>
              </w:rPr>
              <w:t xml:space="preserve"> </w:t>
            </w:r>
            <w:r w:rsidRPr="00D719AB">
              <w:rPr>
                <w:rFonts w:ascii="Calibri" w:hAnsi="Calibri" w:cs="Calibri"/>
                <w:w w:val="105"/>
                <w:sz w:val="22"/>
                <w:szCs w:val="22"/>
              </w:rPr>
              <w:t>Contractor</w:t>
            </w:r>
            <w:r w:rsidRPr="00D719AB">
              <w:rPr>
                <w:rFonts w:ascii="Calibri" w:hAnsi="Calibri" w:cs="Calibri"/>
                <w:spacing w:val="-3"/>
                <w:w w:val="105"/>
                <w:sz w:val="22"/>
                <w:szCs w:val="22"/>
              </w:rPr>
              <w:t xml:space="preserve"> </w:t>
            </w:r>
            <w:r w:rsidRPr="00D719AB">
              <w:rPr>
                <w:rFonts w:ascii="Calibri" w:hAnsi="Calibri" w:cs="Calibri"/>
                <w:w w:val="105"/>
                <w:sz w:val="22"/>
                <w:szCs w:val="22"/>
              </w:rPr>
              <w:t>may use</w:t>
            </w:r>
            <w:r w:rsidRPr="00D719AB">
              <w:rPr>
                <w:rFonts w:ascii="Calibri" w:hAnsi="Calibri" w:cs="Calibri"/>
                <w:spacing w:val="-4"/>
                <w:w w:val="105"/>
                <w:sz w:val="22"/>
                <w:szCs w:val="22"/>
              </w:rPr>
              <w:t xml:space="preserve"> </w:t>
            </w:r>
            <w:r w:rsidRPr="00D719AB">
              <w:rPr>
                <w:rFonts w:ascii="Calibri" w:hAnsi="Calibri" w:cs="Calibri"/>
                <w:w w:val="105"/>
                <w:sz w:val="22"/>
                <w:szCs w:val="22"/>
              </w:rPr>
              <w:t>air</w:t>
            </w:r>
            <w:r w:rsidRPr="00D719AB">
              <w:rPr>
                <w:rFonts w:ascii="Calibri" w:hAnsi="Calibri" w:cs="Calibri"/>
                <w:spacing w:val="-3"/>
                <w:w w:val="105"/>
                <w:sz w:val="22"/>
                <w:szCs w:val="22"/>
              </w:rPr>
              <w:t xml:space="preserve"> </w:t>
            </w:r>
            <w:r w:rsidRPr="00D719AB">
              <w:rPr>
                <w:rFonts w:ascii="Calibri" w:hAnsi="Calibri" w:cs="Calibri"/>
                <w:w w:val="105"/>
                <w:sz w:val="22"/>
                <w:szCs w:val="22"/>
              </w:rPr>
              <w:t>filters,</w:t>
            </w:r>
            <w:r w:rsidRPr="00D719AB">
              <w:rPr>
                <w:rFonts w:ascii="Calibri" w:hAnsi="Calibri" w:cs="Calibri"/>
                <w:spacing w:val="-4"/>
                <w:w w:val="105"/>
                <w:sz w:val="22"/>
                <w:szCs w:val="22"/>
              </w:rPr>
              <w:t xml:space="preserve"> </w:t>
            </w:r>
            <w:r w:rsidRPr="00D719AB">
              <w:rPr>
                <w:rFonts w:ascii="Calibri" w:hAnsi="Calibri" w:cs="Calibri"/>
                <w:w w:val="105"/>
                <w:sz w:val="22"/>
                <w:szCs w:val="22"/>
              </w:rPr>
              <w:t>purifiers, or vacuums.</w:t>
            </w:r>
          </w:p>
          <w:p w14:paraId="1C6B63D9" w14:textId="77777777" w:rsidR="006200A7" w:rsidRPr="00D719AB" w:rsidRDefault="006200A7" w:rsidP="00A96F70">
            <w:pPr>
              <w:numPr>
                <w:ilvl w:val="0"/>
                <w:numId w:val="36"/>
              </w:numPr>
              <w:contextualSpacing/>
              <w:jc w:val="both"/>
              <w:rPr>
                <w:rFonts w:ascii="Calibri" w:hAnsi="Calibri" w:cs="Calibri"/>
                <w:sz w:val="22"/>
                <w:szCs w:val="22"/>
              </w:rPr>
            </w:pPr>
            <w:r w:rsidRPr="00D719AB">
              <w:rPr>
                <w:rFonts w:ascii="Calibri" w:hAnsi="Calibri" w:cs="Calibri"/>
                <w:w w:val="105"/>
                <w:sz w:val="22"/>
                <w:szCs w:val="22"/>
              </w:rPr>
              <w:t>Avoid</w:t>
            </w:r>
            <w:r w:rsidRPr="00D719AB">
              <w:rPr>
                <w:rFonts w:ascii="Calibri" w:hAnsi="Calibri" w:cs="Calibri"/>
                <w:spacing w:val="-5"/>
                <w:w w:val="105"/>
                <w:sz w:val="22"/>
                <w:szCs w:val="22"/>
              </w:rPr>
              <w:t xml:space="preserve"> </w:t>
            </w:r>
            <w:r w:rsidRPr="00D719AB">
              <w:rPr>
                <w:rFonts w:ascii="Calibri" w:hAnsi="Calibri" w:cs="Calibri"/>
                <w:w w:val="105"/>
                <w:sz w:val="22"/>
                <w:szCs w:val="22"/>
              </w:rPr>
              <w:t>burning</w:t>
            </w:r>
            <w:r w:rsidRPr="00D719AB">
              <w:rPr>
                <w:rFonts w:ascii="Calibri" w:hAnsi="Calibri" w:cs="Calibri"/>
                <w:spacing w:val="-4"/>
                <w:w w:val="105"/>
                <w:sz w:val="22"/>
                <w:szCs w:val="22"/>
              </w:rPr>
              <w:t xml:space="preserve"> </w:t>
            </w:r>
            <w:r w:rsidRPr="00D719AB">
              <w:rPr>
                <w:rFonts w:ascii="Calibri" w:hAnsi="Calibri" w:cs="Calibri"/>
                <w:w w:val="105"/>
                <w:sz w:val="22"/>
                <w:szCs w:val="22"/>
              </w:rPr>
              <w:t>or</w:t>
            </w:r>
            <w:r w:rsidRPr="00D719AB">
              <w:rPr>
                <w:rFonts w:ascii="Calibri" w:hAnsi="Calibri" w:cs="Calibri"/>
                <w:spacing w:val="-4"/>
                <w:w w:val="105"/>
                <w:sz w:val="22"/>
                <w:szCs w:val="22"/>
              </w:rPr>
              <w:t xml:space="preserve"> </w:t>
            </w:r>
            <w:r w:rsidRPr="00D719AB">
              <w:rPr>
                <w:rFonts w:ascii="Calibri" w:hAnsi="Calibri" w:cs="Calibri"/>
                <w:w w:val="105"/>
                <w:sz w:val="22"/>
                <w:szCs w:val="22"/>
              </w:rPr>
              <w:t>incineration</w:t>
            </w:r>
            <w:r w:rsidRPr="00D719AB">
              <w:rPr>
                <w:rFonts w:ascii="Calibri" w:hAnsi="Calibri" w:cs="Calibri"/>
                <w:spacing w:val="-5"/>
                <w:w w:val="105"/>
                <w:sz w:val="22"/>
                <w:szCs w:val="22"/>
              </w:rPr>
              <w:t xml:space="preserve"> </w:t>
            </w:r>
            <w:r w:rsidRPr="00D719AB">
              <w:rPr>
                <w:rFonts w:ascii="Calibri" w:hAnsi="Calibri" w:cs="Calibri"/>
                <w:w w:val="105"/>
                <w:sz w:val="22"/>
                <w:szCs w:val="22"/>
              </w:rPr>
              <w:t>of</w:t>
            </w:r>
            <w:r w:rsidRPr="00D719AB">
              <w:rPr>
                <w:rFonts w:ascii="Calibri" w:hAnsi="Calibri" w:cs="Calibri"/>
                <w:spacing w:val="-6"/>
                <w:w w:val="105"/>
                <w:sz w:val="22"/>
                <w:szCs w:val="22"/>
              </w:rPr>
              <w:t xml:space="preserve"> </w:t>
            </w:r>
            <w:r w:rsidRPr="00D719AB">
              <w:rPr>
                <w:rFonts w:ascii="Calibri" w:hAnsi="Calibri" w:cs="Calibri"/>
                <w:w w:val="105"/>
                <w:sz w:val="22"/>
                <w:szCs w:val="22"/>
              </w:rPr>
              <w:t>construction</w:t>
            </w:r>
            <w:r w:rsidRPr="00D719AB">
              <w:rPr>
                <w:rFonts w:ascii="Calibri" w:hAnsi="Calibri" w:cs="Calibri"/>
                <w:spacing w:val="-4"/>
                <w:w w:val="105"/>
                <w:sz w:val="22"/>
                <w:szCs w:val="22"/>
              </w:rPr>
              <w:t xml:space="preserve"> </w:t>
            </w:r>
            <w:r w:rsidRPr="00D719AB">
              <w:rPr>
                <w:rFonts w:ascii="Calibri" w:hAnsi="Calibri" w:cs="Calibri"/>
                <w:w w:val="105"/>
                <w:sz w:val="22"/>
                <w:szCs w:val="22"/>
              </w:rPr>
              <w:t>waste</w:t>
            </w:r>
            <w:r w:rsidRPr="00D719AB">
              <w:rPr>
                <w:rFonts w:ascii="Calibri" w:hAnsi="Calibri" w:cs="Calibri"/>
                <w:spacing w:val="-5"/>
                <w:w w:val="105"/>
                <w:sz w:val="22"/>
                <w:szCs w:val="22"/>
              </w:rPr>
              <w:t xml:space="preserve"> </w:t>
            </w:r>
            <w:r w:rsidRPr="00D719AB">
              <w:rPr>
                <w:rFonts w:ascii="Calibri" w:hAnsi="Calibri" w:cs="Calibri"/>
                <w:w w:val="105"/>
                <w:sz w:val="22"/>
                <w:szCs w:val="22"/>
              </w:rPr>
              <w:t>materials outside</w:t>
            </w:r>
            <w:r w:rsidRPr="00D719AB">
              <w:rPr>
                <w:rFonts w:ascii="Calibri" w:hAnsi="Calibri" w:cs="Calibri"/>
                <w:spacing w:val="-5"/>
                <w:w w:val="105"/>
                <w:sz w:val="22"/>
                <w:szCs w:val="22"/>
              </w:rPr>
              <w:t xml:space="preserve"> </w:t>
            </w:r>
            <w:r w:rsidRPr="00D719AB">
              <w:rPr>
                <w:rFonts w:ascii="Calibri" w:hAnsi="Calibri" w:cs="Calibri"/>
                <w:w w:val="105"/>
                <w:sz w:val="22"/>
                <w:szCs w:val="22"/>
              </w:rPr>
              <w:t>of the</w:t>
            </w:r>
            <w:r w:rsidRPr="00D719AB">
              <w:rPr>
                <w:rFonts w:ascii="Calibri" w:hAnsi="Calibri" w:cs="Calibri"/>
                <w:spacing w:val="-4"/>
                <w:w w:val="105"/>
                <w:sz w:val="22"/>
                <w:szCs w:val="22"/>
              </w:rPr>
              <w:t xml:space="preserve"> </w:t>
            </w:r>
            <w:r w:rsidRPr="00D719AB">
              <w:rPr>
                <w:rFonts w:ascii="Calibri" w:hAnsi="Calibri" w:cs="Calibri"/>
                <w:w w:val="105"/>
                <w:sz w:val="22"/>
                <w:szCs w:val="22"/>
              </w:rPr>
              <w:t>building.</w:t>
            </w:r>
          </w:p>
          <w:p w14:paraId="5EE230CE" w14:textId="77777777" w:rsidR="006200A7" w:rsidRPr="00D719AB" w:rsidRDefault="006200A7" w:rsidP="00A96F70">
            <w:pPr>
              <w:numPr>
                <w:ilvl w:val="0"/>
                <w:numId w:val="36"/>
              </w:numPr>
              <w:contextualSpacing/>
              <w:jc w:val="both"/>
              <w:rPr>
                <w:rFonts w:ascii="Calibri" w:hAnsi="Calibri" w:cs="Calibri"/>
                <w:sz w:val="22"/>
                <w:szCs w:val="22"/>
              </w:rPr>
            </w:pPr>
            <w:r w:rsidRPr="00D719AB">
              <w:rPr>
                <w:rFonts w:ascii="Calibri" w:hAnsi="Calibri" w:cs="Calibri"/>
                <w:w w:val="105"/>
                <w:sz w:val="22"/>
                <w:szCs w:val="22"/>
              </w:rPr>
              <w:t>Keep</w:t>
            </w:r>
            <w:r w:rsidRPr="00D719AB">
              <w:rPr>
                <w:rFonts w:ascii="Calibri" w:hAnsi="Calibri" w:cs="Calibri"/>
                <w:spacing w:val="-7"/>
                <w:w w:val="105"/>
                <w:sz w:val="22"/>
                <w:szCs w:val="22"/>
              </w:rPr>
              <w:t xml:space="preserve"> </w:t>
            </w:r>
            <w:r w:rsidRPr="00D719AB">
              <w:rPr>
                <w:rFonts w:ascii="Calibri" w:hAnsi="Calibri" w:cs="Calibri"/>
                <w:w w:val="105"/>
                <w:sz w:val="22"/>
                <w:szCs w:val="22"/>
              </w:rPr>
              <w:t>outdoor</w:t>
            </w:r>
            <w:r w:rsidRPr="00D719AB">
              <w:rPr>
                <w:rFonts w:ascii="Calibri" w:hAnsi="Calibri" w:cs="Calibri"/>
                <w:spacing w:val="-6"/>
                <w:w w:val="105"/>
                <w:sz w:val="22"/>
                <w:szCs w:val="22"/>
              </w:rPr>
              <w:t xml:space="preserve"> </w:t>
            </w:r>
            <w:r w:rsidRPr="00D719AB">
              <w:rPr>
                <w:rFonts w:ascii="Calibri" w:hAnsi="Calibri" w:cs="Calibri"/>
                <w:w w:val="105"/>
                <w:sz w:val="22"/>
                <w:szCs w:val="22"/>
              </w:rPr>
              <w:t>stockpile</w:t>
            </w:r>
            <w:r w:rsidRPr="00D719AB">
              <w:rPr>
                <w:rFonts w:ascii="Calibri" w:hAnsi="Calibri" w:cs="Calibri"/>
                <w:spacing w:val="-8"/>
                <w:w w:val="105"/>
                <w:sz w:val="22"/>
                <w:szCs w:val="22"/>
              </w:rPr>
              <w:t xml:space="preserve"> </w:t>
            </w:r>
            <w:r w:rsidRPr="00D719AB">
              <w:rPr>
                <w:rFonts w:ascii="Calibri" w:hAnsi="Calibri" w:cs="Calibri"/>
                <w:w w:val="105"/>
                <w:sz w:val="22"/>
                <w:szCs w:val="22"/>
              </w:rPr>
              <w:t>of</w:t>
            </w:r>
            <w:r w:rsidRPr="00D719AB">
              <w:rPr>
                <w:rFonts w:ascii="Calibri" w:hAnsi="Calibri" w:cs="Calibri"/>
                <w:spacing w:val="-8"/>
                <w:w w:val="105"/>
                <w:sz w:val="22"/>
                <w:szCs w:val="22"/>
              </w:rPr>
              <w:t xml:space="preserve"> </w:t>
            </w:r>
            <w:r w:rsidRPr="00D719AB">
              <w:rPr>
                <w:rFonts w:ascii="Calibri" w:hAnsi="Calibri" w:cs="Calibri"/>
                <w:w w:val="105"/>
                <w:sz w:val="22"/>
                <w:szCs w:val="22"/>
              </w:rPr>
              <w:t>aggregate/sand</w:t>
            </w:r>
            <w:r w:rsidRPr="00D719AB">
              <w:rPr>
                <w:rFonts w:ascii="Calibri" w:hAnsi="Calibri" w:cs="Calibri"/>
                <w:spacing w:val="-7"/>
                <w:w w:val="105"/>
                <w:sz w:val="22"/>
                <w:szCs w:val="22"/>
              </w:rPr>
              <w:t xml:space="preserve"> </w:t>
            </w:r>
            <w:r w:rsidRPr="00D719AB">
              <w:rPr>
                <w:rFonts w:ascii="Calibri" w:hAnsi="Calibri" w:cs="Calibri"/>
                <w:w w:val="105"/>
                <w:sz w:val="22"/>
                <w:szCs w:val="22"/>
              </w:rPr>
              <w:t>materials</w:t>
            </w:r>
            <w:r w:rsidRPr="00D719AB">
              <w:rPr>
                <w:rFonts w:ascii="Calibri" w:hAnsi="Calibri" w:cs="Calibri"/>
                <w:spacing w:val="-5"/>
                <w:w w:val="105"/>
                <w:sz w:val="22"/>
                <w:szCs w:val="22"/>
              </w:rPr>
              <w:t xml:space="preserve"> </w:t>
            </w:r>
            <w:r w:rsidRPr="00D719AB">
              <w:rPr>
                <w:rFonts w:ascii="Calibri" w:hAnsi="Calibri" w:cs="Calibri"/>
                <w:w w:val="105"/>
                <w:sz w:val="22"/>
                <w:szCs w:val="22"/>
              </w:rPr>
              <w:t>covered</w:t>
            </w:r>
            <w:r w:rsidRPr="00D719AB">
              <w:rPr>
                <w:rFonts w:ascii="Calibri" w:hAnsi="Calibri" w:cs="Calibri"/>
                <w:spacing w:val="-4"/>
                <w:w w:val="105"/>
                <w:sz w:val="22"/>
                <w:szCs w:val="22"/>
              </w:rPr>
              <w:t xml:space="preserve"> </w:t>
            </w:r>
            <w:r w:rsidRPr="00D719AB">
              <w:rPr>
                <w:rFonts w:ascii="Calibri" w:hAnsi="Calibri" w:cs="Calibri"/>
                <w:w w:val="105"/>
                <w:sz w:val="22"/>
                <w:szCs w:val="22"/>
              </w:rPr>
              <w:t>to</w:t>
            </w:r>
            <w:r w:rsidRPr="00D719AB">
              <w:rPr>
                <w:rFonts w:ascii="Calibri" w:hAnsi="Calibri" w:cs="Calibri"/>
                <w:spacing w:val="-6"/>
                <w:w w:val="105"/>
                <w:sz w:val="22"/>
                <w:szCs w:val="22"/>
              </w:rPr>
              <w:t xml:space="preserve"> </w:t>
            </w:r>
            <w:r w:rsidRPr="00D719AB">
              <w:rPr>
                <w:rFonts w:ascii="Calibri" w:hAnsi="Calibri" w:cs="Calibri"/>
                <w:w w:val="105"/>
                <w:sz w:val="22"/>
                <w:szCs w:val="22"/>
              </w:rPr>
              <w:t>avoid</w:t>
            </w:r>
            <w:r w:rsidRPr="00D719AB">
              <w:rPr>
                <w:rFonts w:ascii="Calibri" w:hAnsi="Calibri" w:cs="Calibri"/>
                <w:spacing w:val="-5"/>
                <w:w w:val="105"/>
                <w:sz w:val="22"/>
                <w:szCs w:val="22"/>
              </w:rPr>
              <w:t xml:space="preserve"> </w:t>
            </w:r>
            <w:r w:rsidRPr="00D719AB">
              <w:rPr>
                <w:rFonts w:ascii="Calibri" w:hAnsi="Calibri" w:cs="Calibri"/>
                <w:w w:val="105"/>
                <w:sz w:val="22"/>
                <w:szCs w:val="22"/>
              </w:rPr>
              <w:t>suspension</w:t>
            </w:r>
            <w:r w:rsidRPr="00D719AB">
              <w:rPr>
                <w:rFonts w:ascii="Calibri" w:hAnsi="Calibri" w:cs="Calibri"/>
                <w:spacing w:val="-8"/>
                <w:w w:val="105"/>
                <w:sz w:val="22"/>
                <w:szCs w:val="22"/>
              </w:rPr>
              <w:t xml:space="preserve"> </w:t>
            </w:r>
            <w:r w:rsidRPr="00D719AB">
              <w:rPr>
                <w:rFonts w:ascii="Calibri" w:hAnsi="Calibri" w:cs="Calibri"/>
                <w:w w:val="105"/>
                <w:sz w:val="22"/>
                <w:szCs w:val="22"/>
              </w:rPr>
              <w:t>or dispersal of</w:t>
            </w:r>
            <w:r w:rsidRPr="00D719AB">
              <w:rPr>
                <w:rFonts w:ascii="Calibri" w:hAnsi="Calibri" w:cs="Calibri"/>
                <w:spacing w:val="-1"/>
                <w:w w:val="105"/>
                <w:sz w:val="22"/>
                <w:szCs w:val="22"/>
              </w:rPr>
              <w:t xml:space="preserve"> </w:t>
            </w:r>
            <w:r w:rsidRPr="00D719AB">
              <w:rPr>
                <w:rFonts w:ascii="Calibri" w:hAnsi="Calibri" w:cs="Calibri"/>
                <w:w w:val="105"/>
                <w:sz w:val="22"/>
                <w:szCs w:val="22"/>
              </w:rPr>
              <w:t>fine soil particles during</w:t>
            </w:r>
            <w:r w:rsidRPr="00D719AB">
              <w:rPr>
                <w:rFonts w:ascii="Calibri" w:hAnsi="Calibri" w:cs="Calibri"/>
                <w:spacing w:val="-1"/>
                <w:w w:val="105"/>
                <w:sz w:val="22"/>
                <w:szCs w:val="22"/>
              </w:rPr>
              <w:t xml:space="preserve"> </w:t>
            </w:r>
            <w:r w:rsidRPr="00D719AB">
              <w:rPr>
                <w:rFonts w:ascii="Calibri" w:hAnsi="Calibri" w:cs="Calibri"/>
                <w:w w:val="105"/>
                <w:sz w:val="22"/>
                <w:szCs w:val="22"/>
              </w:rPr>
              <w:t>windy days or disturbance from stray animals.</w:t>
            </w:r>
          </w:p>
          <w:p w14:paraId="267738C9" w14:textId="77777777" w:rsidR="006200A7" w:rsidRPr="00D719AB" w:rsidRDefault="006200A7" w:rsidP="00A96F70">
            <w:pPr>
              <w:numPr>
                <w:ilvl w:val="0"/>
                <w:numId w:val="36"/>
              </w:numPr>
              <w:contextualSpacing/>
              <w:jc w:val="both"/>
              <w:rPr>
                <w:rFonts w:ascii="Calibri" w:hAnsi="Calibri" w:cs="Calibri"/>
                <w:sz w:val="22"/>
                <w:szCs w:val="22"/>
              </w:rPr>
            </w:pPr>
            <w:r w:rsidRPr="00D719AB">
              <w:rPr>
                <w:rFonts w:ascii="Calibri" w:hAnsi="Calibri" w:cs="Calibri"/>
                <w:w w:val="105"/>
                <w:sz w:val="22"/>
                <w:szCs w:val="22"/>
              </w:rPr>
              <w:t>Reduce</w:t>
            </w:r>
            <w:r w:rsidRPr="00D719AB">
              <w:rPr>
                <w:rFonts w:ascii="Calibri" w:hAnsi="Calibri" w:cs="Calibri"/>
                <w:spacing w:val="-8"/>
                <w:w w:val="105"/>
                <w:sz w:val="22"/>
                <w:szCs w:val="22"/>
              </w:rPr>
              <w:t xml:space="preserve"> </w:t>
            </w:r>
            <w:r w:rsidRPr="00D719AB">
              <w:rPr>
                <w:rFonts w:ascii="Calibri" w:hAnsi="Calibri" w:cs="Calibri"/>
                <w:w w:val="105"/>
                <w:sz w:val="22"/>
                <w:szCs w:val="22"/>
              </w:rPr>
              <w:t>the</w:t>
            </w:r>
            <w:r w:rsidRPr="00D719AB">
              <w:rPr>
                <w:rFonts w:ascii="Calibri" w:hAnsi="Calibri" w:cs="Calibri"/>
                <w:spacing w:val="-5"/>
                <w:w w:val="105"/>
                <w:sz w:val="22"/>
                <w:szCs w:val="22"/>
              </w:rPr>
              <w:t xml:space="preserve"> </w:t>
            </w:r>
            <w:r w:rsidRPr="00D719AB">
              <w:rPr>
                <w:rFonts w:ascii="Calibri" w:hAnsi="Calibri" w:cs="Calibri"/>
                <w:w w:val="105"/>
                <w:sz w:val="22"/>
                <w:szCs w:val="22"/>
              </w:rPr>
              <w:t>operation</w:t>
            </w:r>
            <w:r w:rsidRPr="00D719AB">
              <w:rPr>
                <w:rFonts w:ascii="Calibri" w:hAnsi="Calibri" w:cs="Calibri"/>
                <w:spacing w:val="-6"/>
                <w:w w:val="105"/>
                <w:sz w:val="22"/>
                <w:szCs w:val="22"/>
              </w:rPr>
              <w:t xml:space="preserve"> </w:t>
            </w:r>
            <w:r w:rsidRPr="00D719AB">
              <w:rPr>
                <w:rFonts w:ascii="Calibri" w:hAnsi="Calibri" w:cs="Calibri"/>
                <w:w w:val="105"/>
                <w:sz w:val="22"/>
                <w:szCs w:val="22"/>
              </w:rPr>
              <w:t>hours</w:t>
            </w:r>
            <w:r w:rsidRPr="00D719AB">
              <w:rPr>
                <w:rFonts w:ascii="Calibri" w:hAnsi="Calibri" w:cs="Calibri"/>
                <w:spacing w:val="-6"/>
                <w:w w:val="105"/>
                <w:sz w:val="22"/>
                <w:szCs w:val="22"/>
              </w:rPr>
              <w:t xml:space="preserve"> </w:t>
            </w:r>
            <w:r w:rsidRPr="00D719AB">
              <w:rPr>
                <w:rFonts w:ascii="Calibri" w:hAnsi="Calibri" w:cs="Calibri"/>
                <w:w w:val="105"/>
                <w:sz w:val="22"/>
                <w:szCs w:val="22"/>
              </w:rPr>
              <w:t>of</w:t>
            </w:r>
            <w:r w:rsidRPr="00D719AB">
              <w:rPr>
                <w:rFonts w:ascii="Calibri" w:hAnsi="Calibri" w:cs="Calibri"/>
                <w:spacing w:val="-6"/>
                <w:w w:val="105"/>
                <w:sz w:val="22"/>
                <w:szCs w:val="22"/>
              </w:rPr>
              <w:t xml:space="preserve"> </w:t>
            </w:r>
            <w:r w:rsidRPr="00D719AB">
              <w:rPr>
                <w:rFonts w:ascii="Calibri" w:hAnsi="Calibri" w:cs="Calibri"/>
                <w:w w:val="105"/>
                <w:sz w:val="22"/>
                <w:szCs w:val="22"/>
              </w:rPr>
              <w:t>generators</w:t>
            </w:r>
            <w:r w:rsidRPr="00D719AB">
              <w:rPr>
                <w:rFonts w:ascii="Calibri" w:hAnsi="Calibri" w:cs="Calibri"/>
                <w:spacing w:val="-6"/>
                <w:w w:val="105"/>
                <w:sz w:val="22"/>
                <w:szCs w:val="22"/>
              </w:rPr>
              <w:t xml:space="preserve"> </w:t>
            </w:r>
            <w:r w:rsidRPr="00D719AB">
              <w:rPr>
                <w:rFonts w:ascii="Calibri" w:hAnsi="Calibri" w:cs="Calibri"/>
                <w:w w:val="105"/>
                <w:sz w:val="22"/>
                <w:szCs w:val="22"/>
              </w:rPr>
              <w:t>/machines</w:t>
            </w:r>
            <w:r w:rsidRPr="00D719AB">
              <w:rPr>
                <w:rFonts w:ascii="Calibri" w:hAnsi="Calibri" w:cs="Calibri"/>
                <w:spacing w:val="-8"/>
                <w:w w:val="105"/>
                <w:sz w:val="22"/>
                <w:szCs w:val="22"/>
              </w:rPr>
              <w:t xml:space="preserve"> </w:t>
            </w:r>
            <w:r w:rsidRPr="00D719AB">
              <w:rPr>
                <w:rFonts w:ascii="Calibri" w:hAnsi="Calibri" w:cs="Calibri"/>
                <w:w w:val="105"/>
                <w:sz w:val="22"/>
                <w:szCs w:val="22"/>
              </w:rPr>
              <w:t>/equipment</w:t>
            </w:r>
            <w:r w:rsidRPr="00D719AB">
              <w:rPr>
                <w:rFonts w:ascii="Calibri" w:hAnsi="Calibri" w:cs="Calibri"/>
                <w:spacing w:val="-8"/>
                <w:w w:val="105"/>
                <w:sz w:val="22"/>
                <w:szCs w:val="22"/>
              </w:rPr>
              <w:t xml:space="preserve"> </w:t>
            </w:r>
            <w:r w:rsidRPr="00D719AB">
              <w:rPr>
                <w:rFonts w:ascii="Calibri" w:hAnsi="Calibri" w:cs="Calibri"/>
                <w:w w:val="105"/>
                <w:sz w:val="22"/>
                <w:szCs w:val="22"/>
              </w:rPr>
              <w:t>/vehicles</w:t>
            </w:r>
            <w:r w:rsidRPr="00D719AB">
              <w:rPr>
                <w:rFonts w:ascii="Calibri" w:hAnsi="Calibri" w:cs="Calibri"/>
                <w:spacing w:val="-8"/>
                <w:w w:val="105"/>
                <w:sz w:val="22"/>
                <w:szCs w:val="22"/>
              </w:rPr>
              <w:t xml:space="preserve"> </w:t>
            </w:r>
            <w:r w:rsidRPr="00D719AB">
              <w:rPr>
                <w:rFonts w:ascii="Calibri" w:hAnsi="Calibri" w:cs="Calibri"/>
                <w:w w:val="105"/>
                <w:sz w:val="22"/>
                <w:szCs w:val="22"/>
              </w:rPr>
              <w:t>as</w:t>
            </w:r>
            <w:r w:rsidRPr="00D719AB">
              <w:rPr>
                <w:rFonts w:ascii="Calibri" w:hAnsi="Calibri" w:cs="Calibri"/>
                <w:spacing w:val="-6"/>
                <w:w w:val="105"/>
                <w:sz w:val="22"/>
                <w:szCs w:val="22"/>
              </w:rPr>
              <w:t xml:space="preserve"> </w:t>
            </w:r>
            <w:r w:rsidRPr="00D719AB">
              <w:rPr>
                <w:rFonts w:ascii="Calibri" w:hAnsi="Calibri" w:cs="Calibri"/>
                <w:w w:val="105"/>
                <w:sz w:val="22"/>
                <w:szCs w:val="22"/>
              </w:rPr>
              <w:t>much</w:t>
            </w:r>
            <w:r w:rsidRPr="00D719AB">
              <w:rPr>
                <w:rFonts w:ascii="Calibri" w:hAnsi="Calibri" w:cs="Calibri"/>
                <w:spacing w:val="-5"/>
                <w:w w:val="105"/>
                <w:sz w:val="22"/>
                <w:szCs w:val="22"/>
              </w:rPr>
              <w:t xml:space="preserve"> </w:t>
            </w:r>
            <w:r w:rsidRPr="00D719AB">
              <w:rPr>
                <w:rFonts w:ascii="Calibri" w:hAnsi="Calibri" w:cs="Calibri"/>
                <w:w w:val="105"/>
                <w:sz w:val="22"/>
                <w:szCs w:val="22"/>
              </w:rPr>
              <w:t>as possible.</w:t>
            </w:r>
          </w:p>
          <w:p w14:paraId="46CA4AB7" w14:textId="77777777" w:rsidR="006200A7" w:rsidRPr="00D719AB" w:rsidRDefault="006200A7" w:rsidP="00A96F70">
            <w:pPr>
              <w:numPr>
                <w:ilvl w:val="0"/>
                <w:numId w:val="36"/>
              </w:numPr>
              <w:contextualSpacing/>
              <w:jc w:val="both"/>
              <w:rPr>
                <w:rFonts w:ascii="Calibri" w:hAnsi="Calibri" w:cs="Calibri"/>
                <w:sz w:val="22"/>
                <w:szCs w:val="22"/>
              </w:rPr>
            </w:pPr>
            <w:r w:rsidRPr="00D719AB">
              <w:rPr>
                <w:rFonts w:ascii="Calibri" w:hAnsi="Calibri" w:cs="Calibri"/>
                <w:w w:val="105"/>
                <w:sz w:val="22"/>
                <w:szCs w:val="22"/>
              </w:rPr>
              <w:t>Undertake</w:t>
            </w:r>
            <w:r w:rsidRPr="00D719AB">
              <w:rPr>
                <w:rFonts w:ascii="Calibri" w:hAnsi="Calibri" w:cs="Calibri"/>
                <w:spacing w:val="-7"/>
                <w:w w:val="105"/>
                <w:sz w:val="22"/>
                <w:szCs w:val="22"/>
              </w:rPr>
              <w:t xml:space="preserve"> </w:t>
            </w:r>
            <w:r w:rsidRPr="00D719AB">
              <w:rPr>
                <w:rFonts w:ascii="Calibri" w:hAnsi="Calibri" w:cs="Calibri"/>
                <w:w w:val="105"/>
                <w:sz w:val="22"/>
                <w:szCs w:val="22"/>
              </w:rPr>
              <w:t>regular maintenance</w:t>
            </w:r>
            <w:r w:rsidRPr="00D719AB">
              <w:rPr>
                <w:rFonts w:ascii="Calibri" w:hAnsi="Calibri" w:cs="Calibri"/>
                <w:spacing w:val="-6"/>
                <w:w w:val="105"/>
                <w:sz w:val="22"/>
                <w:szCs w:val="22"/>
              </w:rPr>
              <w:t xml:space="preserve"> </w:t>
            </w:r>
            <w:r w:rsidRPr="00D719AB">
              <w:rPr>
                <w:rFonts w:ascii="Calibri" w:hAnsi="Calibri" w:cs="Calibri"/>
                <w:w w:val="105"/>
                <w:sz w:val="22"/>
                <w:szCs w:val="22"/>
              </w:rPr>
              <w:t>of</w:t>
            </w:r>
            <w:r w:rsidRPr="00D719AB">
              <w:rPr>
                <w:rFonts w:ascii="Calibri" w:hAnsi="Calibri" w:cs="Calibri"/>
                <w:spacing w:val="-6"/>
                <w:w w:val="105"/>
                <w:sz w:val="22"/>
                <w:szCs w:val="22"/>
              </w:rPr>
              <w:t xml:space="preserve"> </w:t>
            </w:r>
            <w:r w:rsidRPr="00D719AB">
              <w:rPr>
                <w:rFonts w:ascii="Calibri" w:hAnsi="Calibri" w:cs="Calibri"/>
                <w:w w:val="105"/>
                <w:sz w:val="22"/>
                <w:szCs w:val="22"/>
              </w:rPr>
              <w:t>generators,</w:t>
            </w:r>
            <w:r w:rsidRPr="00D719AB">
              <w:rPr>
                <w:rFonts w:ascii="Calibri" w:hAnsi="Calibri" w:cs="Calibri"/>
                <w:spacing w:val="-5"/>
                <w:w w:val="105"/>
                <w:sz w:val="22"/>
                <w:szCs w:val="22"/>
              </w:rPr>
              <w:t xml:space="preserve"> </w:t>
            </w:r>
            <w:r w:rsidRPr="00D719AB">
              <w:rPr>
                <w:rFonts w:ascii="Calibri" w:hAnsi="Calibri" w:cs="Calibri"/>
                <w:w w:val="105"/>
                <w:sz w:val="22"/>
                <w:szCs w:val="22"/>
              </w:rPr>
              <w:t>machinery</w:t>
            </w:r>
            <w:r w:rsidRPr="00D719AB">
              <w:rPr>
                <w:rFonts w:ascii="Calibri" w:hAnsi="Calibri" w:cs="Calibri"/>
                <w:spacing w:val="-7"/>
                <w:w w:val="105"/>
                <w:sz w:val="22"/>
                <w:szCs w:val="22"/>
              </w:rPr>
              <w:t xml:space="preserve"> </w:t>
            </w:r>
            <w:r w:rsidRPr="00D719AB">
              <w:rPr>
                <w:rFonts w:ascii="Calibri" w:hAnsi="Calibri" w:cs="Calibri"/>
                <w:w w:val="105"/>
                <w:sz w:val="22"/>
                <w:szCs w:val="22"/>
              </w:rPr>
              <w:t>and</w:t>
            </w:r>
            <w:r w:rsidRPr="00D719AB">
              <w:rPr>
                <w:rFonts w:ascii="Calibri" w:hAnsi="Calibri" w:cs="Calibri"/>
                <w:spacing w:val="-3"/>
                <w:w w:val="105"/>
                <w:sz w:val="22"/>
                <w:szCs w:val="22"/>
              </w:rPr>
              <w:t xml:space="preserve"> </w:t>
            </w:r>
            <w:r w:rsidRPr="00D719AB">
              <w:rPr>
                <w:rFonts w:ascii="Calibri" w:hAnsi="Calibri" w:cs="Calibri"/>
                <w:w w:val="105"/>
                <w:sz w:val="22"/>
                <w:szCs w:val="22"/>
              </w:rPr>
              <w:t>equipment</w:t>
            </w:r>
            <w:r w:rsidRPr="00D719AB">
              <w:rPr>
                <w:rFonts w:ascii="Calibri" w:hAnsi="Calibri" w:cs="Calibri"/>
                <w:spacing w:val="-6"/>
                <w:w w:val="105"/>
                <w:sz w:val="22"/>
                <w:szCs w:val="22"/>
              </w:rPr>
              <w:t xml:space="preserve"> </w:t>
            </w:r>
            <w:r w:rsidRPr="00D719AB">
              <w:rPr>
                <w:rFonts w:ascii="Calibri" w:hAnsi="Calibri" w:cs="Calibri"/>
                <w:w w:val="105"/>
                <w:sz w:val="22"/>
                <w:szCs w:val="22"/>
              </w:rPr>
              <w:t>and</w:t>
            </w:r>
            <w:r w:rsidRPr="00D719AB">
              <w:rPr>
                <w:rFonts w:ascii="Calibri" w:hAnsi="Calibri" w:cs="Calibri"/>
                <w:spacing w:val="-3"/>
                <w:w w:val="105"/>
                <w:sz w:val="22"/>
                <w:szCs w:val="22"/>
              </w:rPr>
              <w:t xml:space="preserve"> </w:t>
            </w:r>
            <w:r w:rsidRPr="00D719AB">
              <w:rPr>
                <w:rFonts w:ascii="Calibri" w:hAnsi="Calibri" w:cs="Calibri"/>
                <w:w w:val="105"/>
                <w:sz w:val="22"/>
                <w:szCs w:val="22"/>
              </w:rPr>
              <w:t>vehicles.</w:t>
            </w:r>
          </w:p>
          <w:p w14:paraId="59A12432" w14:textId="77777777" w:rsidR="006200A7" w:rsidRPr="00D719AB" w:rsidRDefault="006200A7" w:rsidP="00A96F70">
            <w:pPr>
              <w:numPr>
                <w:ilvl w:val="0"/>
                <w:numId w:val="36"/>
              </w:numPr>
              <w:contextualSpacing/>
              <w:jc w:val="both"/>
              <w:rPr>
                <w:rFonts w:ascii="Calibri" w:hAnsi="Calibri" w:cs="Calibri"/>
                <w:w w:val="105"/>
                <w:sz w:val="22"/>
                <w:szCs w:val="22"/>
              </w:rPr>
            </w:pPr>
            <w:r w:rsidRPr="00D719AB">
              <w:rPr>
                <w:rFonts w:ascii="Calibri" w:hAnsi="Calibri" w:cs="Calibri"/>
                <w:sz w:val="22"/>
                <w:szCs w:val="22"/>
              </w:rPr>
              <w:t>Control vehicle speed when driving through community are as so that dust dispersion from vehicle</w:t>
            </w:r>
            <w:r w:rsidRPr="00D719AB">
              <w:rPr>
                <w:rFonts w:ascii="Calibri" w:hAnsi="Calibri" w:cs="Calibri"/>
                <w:spacing w:val="80"/>
                <w:w w:val="150"/>
                <w:sz w:val="22"/>
                <w:szCs w:val="22"/>
              </w:rPr>
              <w:t xml:space="preserve"> </w:t>
            </w:r>
            <w:r w:rsidRPr="00D719AB">
              <w:rPr>
                <w:rFonts w:ascii="Calibri" w:hAnsi="Calibri" w:cs="Calibri"/>
                <w:w w:val="105"/>
                <w:sz w:val="22"/>
                <w:szCs w:val="22"/>
              </w:rPr>
              <w:t>transport is minimized.</w:t>
            </w:r>
          </w:p>
        </w:tc>
      </w:tr>
      <w:tr w:rsidR="006200A7" w:rsidRPr="00D719AB" w14:paraId="1A3BA35D" w14:textId="77777777" w:rsidTr="00D31153">
        <w:tc>
          <w:tcPr>
            <w:tcW w:w="2425" w:type="dxa"/>
          </w:tcPr>
          <w:p w14:paraId="2E2EFF46" w14:textId="77777777" w:rsidR="006200A7" w:rsidRPr="00D719AB" w:rsidRDefault="006200A7" w:rsidP="006200A7">
            <w:pPr>
              <w:rPr>
                <w:rFonts w:ascii="Calibri" w:hAnsi="Calibri" w:cs="Calibri"/>
                <w:w w:val="105"/>
                <w:sz w:val="22"/>
                <w:szCs w:val="22"/>
              </w:rPr>
            </w:pPr>
            <w:r w:rsidRPr="00D719AB">
              <w:rPr>
                <w:rFonts w:ascii="Calibri" w:eastAsia="Calibri" w:hAnsi="Calibri" w:cs="Calibri"/>
                <w:w w:val="105"/>
                <w:kern w:val="0"/>
                <w:sz w:val="22"/>
                <w:szCs w:val="22"/>
                <w14:ligatures w14:val="none"/>
              </w:rPr>
              <w:t>Water</w:t>
            </w:r>
            <w:r w:rsidRPr="00D719AB">
              <w:rPr>
                <w:rFonts w:ascii="Calibri" w:eastAsia="Calibri" w:hAnsi="Calibri" w:cs="Calibri"/>
                <w:spacing w:val="-11"/>
                <w:w w:val="105"/>
                <w:kern w:val="0"/>
                <w:sz w:val="22"/>
                <w:szCs w:val="22"/>
                <w14:ligatures w14:val="none"/>
              </w:rPr>
              <w:t xml:space="preserve"> </w:t>
            </w:r>
            <w:r w:rsidRPr="00D719AB">
              <w:rPr>
                <w:rFonts w:ascii="Calibri" w:eastAsia="Calibri" w:hAnsi="Calibri" w:cs="Calibri"/>
                <w:w w:val="105"/>
                <w:kern w:val="0"/>
                <w:sz w:val="22"/>
                <w:szCs w:val="22"/>
                <w14:ligatures w14:val="none"/>
              </w:rPr>
              <w:t>Quality</w:t>
            </w:r>
            <w:r w:rsidRPr="00D719AB">
              <w:rPr>
                <w:rFonts w:ascii="Calibri" w:eastAsia="Calibri" w:hAnsi="Calibri" w:cs="Calibri"/>
                <w:spacing w:val="-11"/>
                <w:w w:val="105"/>
                <w:kern w:val="0"/>
                <w:sz w:val="22"/>
                <w:szCs w:val="22"/>
                <w14:ligatures w14:val="none"/>
              </w:rPr>
              <w:t xml:space="preserve"> </w:t>
            </w:r>
            <w:r w:rsidRPr="00D719AB">
              <w:rPr>
                <w:rFonts w:ascii="Calibri" w:eastAsia="Calibri" w:hAnsi="Calibri" w:cs="Calibri"/>
                <w:w w:val="105"/>
                <w:kern w:val="0"/>
                <w:sz w:val="22"/>
                <w:szCs w:val="22"/>
                <w14:ligatures w14:val="none"/>
              </w:rPr>
              <w:t xml:space="preserve">and </w:t>
            </w:r>
            <w:r w:rsidRPr="00D719AB">
              <w:rPr>
                <w:rFonts w:ascii="Calibri" w:eastAsia="Calibri" w:hAnsi="Calibri" w:cs="Calibri"/>
                <w:spacing w:val="-2"/>
                <w:w w:val="105"/>
                <w:kern w:val="0"/>
                <w:sz w:val="22"/>
                <w:szCs w:val="22"/>
                <w14:ligatures w14:val="none"/>
              </w:rPr>
              <w:t>Availability</w:t>
            </w:r>
          </w:p>
        </w:tc>
        <w:tc>
          <w:tcPr>
            <w:tcW w:w="6925" w:type="dxa"/>
          </w:tcPr>
          <w:p w14:paraId="5C03DA0C" w14:textId="77777777" w:rsidR="006200A7" w:rsidRPr="00D719AB" w:rsidRDefault="006200A7" w:rsidP="00A96F70">
            <w:pPr>
              <w:numPr>
                <w:ilvl w:val="0"/>
                <w:numId w:val="37"/>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Activities</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should</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not</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affect the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availability</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water</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for</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drinking</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hygienic</w:t>
            </w:r>
            <w:r w:rsidRPr="00D719AB">
              <w:rPr>
                <w:rFonts w:ascii="Calibri" w:eastAsia="Calibri" w:hAnsi="Calibri" w:cs="Calibri"/>
                <w:spacing w:val="-2"/>
                <w:w w:val="105"/>
                <w:kern w:val="0"/>
                <w:sz w:val="22"/>
                <w:szCs w:val="22"/>
                <w14:ligatures w14:val="none"/>
              </w:rPr>
              <w:t xml:space="preserve"> purposes.</w:t>
            </w:r>
          </w:p>
          <w:p w14:paraId="1AD0F25A" w14:textId="77777777" w:rsidR="006200A7" w:rsidRPr="00D719AB" w:rsidRDefault="006200A7" w:rsidP="00A96F70">
            <w:pPr>
              <w:numPr>
                <w:ilvl w:val="0"/>
                <w:numId w:val="37"/>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No</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soiling</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materials,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solid</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waste,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toxic</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or</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hazardous</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materials</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should</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be</w:t>
            </w:r>
            <w:r w:rsidRPr="00D719AB">
              <w:rPr>
                <w:rFonts w:ascii="Calibri" w:eastAsia="Calibri" w:hAnsi="Calibri" w:cs="Calibri"/>
                <w:spacing w:val="-9"/>
                <w:w w:val="105"/>
                <w:kern w:val="0"/>
                <w:sz w:val="22"/>
                <w:szCs w:val="22"/>
                <w14:ligatures w14:val="none"/>
              </w:rPr>
              <w:t xml:space="preserve"> </w:t>
            </w:r>
            <w:r w:rsidRPr="00D719AB">
              <w:rPr>
                <w:rFonts w:ascii="Calibri" w:eastAsia="Calibri" w:hAnsi="Calibri" w:cs="Calibri"/>
                <w:w w:val="105"/>
                <w:kern w:val="0"/>
                <w:sz w:val="22"/>
                <w:szCs w:val="22"/>
                <w14:ligatures w14:val="none"/>
              </w:rPr>
              <w:t>poured</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or</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thrown into water bodies for dilution or disposal.</w:t>
            </w:r>
          </w:p>
          <w:p w14:paraId="5CEE2110" w14:textId="77777777" w:rsidR="006200A7" w:rsidRPr="00D719AB" w:rsidRDefault="006200A7" w:rsidP="00A96F70">
            <w:pPr>
              <w:numPr>
                <w:ilvl w:val="0"/>
                <w:numId w:val="37"/>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Provide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toilets</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with</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a</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temporary</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septic</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tank</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at</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construction</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 xml:space="preserve">site.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flow</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natural</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waters</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should</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not</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be</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obstructed</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or</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lastRenderedPageBreak/>
              <w:t>diverted</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to</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another</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direction,</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which may lead to drying up of riverbeds or flooding of settlements.</w:t>
            </w:r>
          </w:p>
          <w:p w14:paraId="36774FC2" w14:textId="77777777" w:rsidR="006200A7" w:rsidRPr="00D719AB" w:rsidRDefault="006200A7" w:rsidP="00A96F70">
            <w:pPr>
              <w:numPr>
                <w:ilvl w:val="0"/>
                <w:numId w:val="37"/>
              </w:numPr>
              <w:contextualSpacing/>
              <w:jc w:val="both"/>
              <w:rPr>
                <w:rFonts w:ascii="Calibri" w:eastAsia="Calibri" w:hAnsi="Calibri" w:cs="Calibri"/>
                <w:kern w:val="0"/>
                <w:sz w:val="22"/>
                <w:szCs w:val="22"/>
                <w14:ligatures w14:val="none"/>
              </w:rPr>
            </w:pPr>
            <w:r w:rsidRPr="00D719AB">
              <w:rPr>
                <w:rFonts w:ascii="Calibri" w:eastAsia="Calibri" w:hAnsi="Calibri" w:cs="Calibri"/>
                <w:kern w:val="0"/>
                <w:sz w:val="22"/>
                <w:szCs w:val="22"/>
                <w14:ligatures w14:val="none"/>
              </w:rPr>
              <w:t>Keep concrete mixing separate from any drainages leading to waterways.</w:t>
            </w:r>
          </w:p>
        </w:tc>
      </w:tr>
      <w:tr w:rsidR="006200A7" w:rsidRPr="00D719AB" w14:paraId="77D93FB2" w14:textId="77777777" w:rsidTr="00D31153">
        <w:tc>
          <w:tcPr>
            <w:tcW w:w="2425" w:type="dxa"/>
          </w:tcPr>
          <w:p w14:paraId="7CF6F11C" w14:textId="77777777" w:rsidR="006200A7" w:rsidRPr="00D719AB" w:rsidRDefault="006200A7" w:rsidP="006200A7">
            <w:pPr>
              <w:rPr>
                <w:rFonts w:ascii="Calibri" w:hAnsi="Calibri" w:cs="Calibri"/>
                <w:w w:val="105"/>
                <w:sz w:val="22"/>
                <w:szCs w:val="22"/>
              </w:rPr>
            </w:pPr>
            <w:r w:rsidRPr="00D719AB">
              <w:rPr>
                <w:rFonts w:ascii="Calibri" w:eastAsia="Calibri" w:hAnsi="Calibri" w:cs="Calibri"/>
                <w:spacing w:val="-2"/>
                <w:w w:val="105"/>
                <w:kern w:val="0"/>
                <w:sz w:val="22"/>
                <w:szCs w:val="22"/>
                <w14:ligatures w14:val="none"/>
              </w:rPr>
              <w:lastRenderedPageBreak/>
              <w:t>Noise</w:t>
            </w:r>
          </w:p>
        </w:tc>
        <w:tc>
          <w:tcPr>
            <w:tcW w:w="6925" w:type="dxa"/>
          </w:tcPr>
          <w:p w14:paraId="288CC692" w14:textId="77777777" w:rsidR="006200A7" w:rsidRPr="00D719AB" w:rsidRDefault="006200A7" w:rsidP="00A96F70">
            <w:pPr>
              <w:numPr>
                <w:ilvl w:val="0"/>
                <w:numId w:val="37"/>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Plan</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activities</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in</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consultation</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with</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people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living</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in</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immediate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vicinity</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so</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that</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 xml:space="preserve">noisiest activities are undertaken during periods that will result in </w:t>
            </w:r>
            <w:proofErr w:type="gramStart"/>
            <w:r w:rsidRPr="00D719AB">
              <w:rPr>
                <w:rFonts w:ascii="Calibri" w:eastAsia="Calibri" w:hAnsi="Calibri" w:cs="Calibri"/>
                <w:w w:val="105"/>
                <w:kern w:val="0"/>
                <w:sz w:val="22"/>
                <w:szCs w:val="22"/>
                <w14:ligatures w14:val="none"/>
              </w:rPr>
              <w:t>least</w:t>
            </w:r>
            <w:proofErr w:type="gramEnd"/>
            <w:r w:rsidRPr="00D719AB">
              <w:rPr>
                <w:rFonts w:ascii="Calibri" w:eastAsia="Calibri" w:hAnsi="Calibri" w:cs="Calibri"/>
                <w:w w:val="105"/>
                <w:kern w:val="0"/>
                <w:sz w:val="22"/>
                <w:szCs w:val="22"/>
                <w14:ligatures w14:val="none"/>
              </w:rPr>
              <w:t xml:space="preserve"> disturbance.</w:t>
            </w:r>
          </w:p>
          <w:p w14:paraId="3BAA8B35" w14:textId="77777777" w:rsidR="006200A7" w:rsidRPr="00D719AB" w:rsidRDefault="006200A7" w:rsidP="00A96F70">
            <w:pPr>
              <w:numPr>
                <w:ilvl w:val="0"/>
                <w:numId w:val="37"/>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Use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noise-control</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methods</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such</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as</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fences,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barriers,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spacing w:val="-4"/>
                <w:w w:val="105"/>
                <w:kern w:val="0"/>
                <w:sz w:val="22"/>
                <w:szCs w:val="22"/>
                <w14:ligatures w14:val="none"/>
              </w:rPr>
              <w:t>etc.</w:t>
            </w:r>
          </w:p>
          <w:p w14:paraId="18AB44A0" w14:textId="77777777" w:rsidR="006200A7" w:rsidRPr="00D719AB" w:rsidRDefault="006200A7" w:rsidP="00A96F70">
            <w:pPr>
              <w:numPr>
                <w:ilvl w:val="0"/>
                <w:numId w:val="37"/>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Maintain</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buffer</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zone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(such</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as</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open</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spaces,</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rows</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trees</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or</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vegetated</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areas)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between</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the project site and residential areas to lessen the impact of noise to the living quarters.</w:t>
            </w:r>
          </w:p>
          <w:p w14:paraId="7D7475D4" w14:textId="77777777" w:rsidR="006200A7" w:rsidRPr="00D719AB" w:rsidRDefault="006200A7" w:rsidP="00A96F70">
            <w:pPr>
              <w:numPr>
                <w:ilvl w:val="0"/>
                <w:numId w:val="37"/>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Avoid</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doing</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construction</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work</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at</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night-</w:t>
            </w:r>
            <w:r w:rsidRPr="00D719AB">
              <w:rPr>
                <w:rFonts w:ascii="Calibri" w:eastAsia="Calibri" w:hAnsi="Calibri" w:cs="Calibri"/>
                <w:spacing w:val="-2"/>
                <w:w w:val="105"/>
                <w:kern w:val="0"/>
                <w:sz w:val="22"/>
                <w:szCs w:val="22"/>
                <w14:ligatures w14:val="none"/>
              </w:rPr>
              <w:t>time.</w:t>
            </w:r>
          </w:p>
        </w:tc>
      </w:tr>
      <w:tr w:rsidR="006200A7" w:rsidRPr="00D719AB" w14:paraId="3BAEAA31" w14:textId="77777777" w:rsidTr="00D31153">
        <w:tc>
          <w:tcPr>
            <w:tcW w:w="2425" w:type="dxa"/>
          </w:tcPr>
          <w:p w14:paraId="646D8F44" w14:textId="77777777" w:rsidR="006200A7" w:rsidRPr="00D719AB" w:rsidRDefault="006200A7" w:rsidP="006200A7">
            <w:pPr>
              <w:rPr>
                <w:rFonts w:ascii="Calibri" w:eastAsia="Calibri" w:hAnsi="Calibri" w:cs="Calibri"/>
                <w:spacing w:val="-2"/>
                <w:w w:val="105"/>
                <w:kern w:val="0"/>
                <w:sz w:val="22"/>
                <w:szCs w:val="22"/>
                <w14:ligatures w14:val="none"/>
              </w:rPr>
            </w:pPr>
            <w:r w:rsidRPr="00D719AB">
              <w:rPr>
                <w:rFonts w:ascii="Calibri" w:eastAsia="Calibri" w:hAnsi="Calibri" w:cs="Calibri"/>
                <w:w w:val="105"/>
                <w:kern w:val="0"/>
                <w:sz w:val="22"/>
                <w:szCs w:val="22"/>
                <w14:ligatures w14:val="none"/>
              </w:rPr>
              <w:t>Soil</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Erosion</w:t>
            </w:r>
          </w:p>
        </w:tc>
        <w:tc>
          <w:tcPr>
            <w:tcW w:w="6925" w:type="dxa"/>
          </w:tcPr>
          <w:p w14:paraId="5A1E0A6E" w14:textId="77777777" w:rsidR="006200A7" w:rsidRPr="00D719AB" w:rsidRDefault="006200A7" w:rsidP="00A96F70">
            <w:pPr>
              <w:numPr>
                <w:ilvl w:val="0"/>
                <w:numId w:val="38"/>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Disturb</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as</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little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ground</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area</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as</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possible,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stabilize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that</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area</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as</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quickly</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possible,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control drainage through the area, and trap sediment onsite.</w:t>
            </w:r>
          </w:p>
          <w:p w14:paraId="4D82F8EC" w14:textId="77777777" w:rsidR="006200A7" w:rsidRPr="00D719AB" w:rsidRDefault="006200A7" w:rsidP="00A96F70">
            <w:pPr>
              <w:numPr>
                <w:ilvl w:val="0"/>
                <w:numId w:val="38"/>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Erect</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erosion</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control</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barriers</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around</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perimeter</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cuts,</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disposal</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pits,</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roadways.</w:t>
            </w:r>
          </w:p>
          <w:p w14:paraId="34946335" w14:textId="77777777" w:rsidR="006200A7" w:rsidRPr="00D719AB" w:rsidRDefault="006200A7" w:rsidP="00A96F70">
            <w:pPr>
              <w:numPr>
                <w:ilvl w:val="0"/>
                <w:numId w:val="38"/>
              </w:numPr>
              <w:contextualSpacing/>
              <w:jc w:val="both"/>
              <w:rPr>
                <w:rFonts w:ascii="Calibri" w:eastAsia="Calibri" w:hAnsi="Calibri" w:cs="Calibri"/>
                <w:w w:val="105"/>
                <w:kern w:val="0"/>
                <w:sz w:val="22"/>
                <w:szCs w:val="22"/>
                <w14:ligatures w14:val="none"/>
              </w:rPr>
            </w:pPr>
            <w:r w:rsidRPr="00D719AB">
              <w:rPr>
                <w:rFonts w:ascii="Calibri" w:eastAsia="Calibri" w:hAnsi="Calibri" w:cs="Calibri"/>
                <w:w w:val="105"/>
                <w:kern w:val="0"/>
                <w:sz w:val="22"/>
                <w:szCs w:val="22"/>
                <w14:ligatures w14:val="none"/>
              </w:rPr>
              <w:t>Schedule</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construction</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activities</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during</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dry</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season</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as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much</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as</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possible.</w:t>
            </w:r>
          </w:p>
        </w:tc>
      </w:tr>
      <w:tr w:rsidR="006200A7" w:rsidRPr="00D719AB" w14:paraId="08A5E6C7" w14:textId="77777777" w:rsidTr="00D31153">
        <w:tc>
          <w:tcPr>
            <w:tcW w:w="2425" w:type="dxa"/>
          </w:tcPr>
          <w:p w14:paraId="36C3EDA5" w14:textId="77777777" w:rsidR="006200A7" w:rsidRPr="00D719AB" w:rsidRDefault="006200A7" w:rsidP="006200A7">
            <w:pPr>
              <w:rPr>
                <w:rFonts w:ascii="Calibri" w:eastAsia="Calibri" w:hAnsi="Calibri" w:cs="Calibri"/>
                <w:spacing w:val="-2"/>
                <w:w w:val="105"/>
                <w:kern w:val="0"/>
                <w:sz w:val="22"/>
                <w:szCs w:val="22"/>
                <w14:ligatures w14:val="none"/>
              </w:rPr>
            </w:pPr>
            <w:r w:rsidRPr="00D719AB">
              <w:rPr>
                <w:rFonts w:ascii="Calibri" w:eastAsia="Calibri" w:hAnsi="Calibri" w:cs="Calibri"/>
                <w:spacing w:val="2"/>
                <w:kern w:val="0"/>
                <w:sz w:val="22"/>
                <w:szCs w:val="22"/>
                <w14:ligatures w14:val="none"/>
              </w:rPr>
              <w:t>Construction</w:t>
            </w:r>
            <w:r w:rsidRPr="00D719AB">
              <w:rPr>
                <w:rFonts w:ascii="Calibri" w:eastAsia="Calibri" w:hAnsi="Calibri" w:cs="Calibri"/>
                <w:spacing w:val="17"/>
                <w:kern w:val="0"/>
                <w:sz w:val="22"/>
                <w:szCs w:val="22"/>
                <w14:ligatures w14:val="none"/>
              </w:rPr>
              <w:t xml:space="preserve"> </w:t>
            </w:r>
            <w:r w:rsidRPr="00D719AB">
              <w:rPr>
                <w:rFonts w:ascii="Calibri" w:eastAsia="Calibri" w:hAnsi="Calibri" w:cs="Calibri"/>
                <w:spacing w:val="-4"/>
                <w:kern w:val="0"/>
                <w:sz w:val="22"/>
                <w:szCs w:val="22"/>
                <w14:ligatures w14:val="none"/>
              </w:rPr>
              <w:t>Waste</w:t>
            </w:r>
          </w:p>
        </w:tc>
        <w:tc>
          <w:tcPr>
            <w:tcW w:w="6925" w:type="dxa"/>
          </w:tcPr>
          <w:p w14:paraId="1580B699" w14:textId="77777777" w:rsidR="006200A7" w:rsidRPr="00D719AB" w:rsidRDefault="006200A7" w:rsidP="00A96F70">
            <w:pPr>
              <w:numPr>
                <w:ilvl w:val="0"/>
                <w:numId w:val="39"/>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Segregate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construction</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waste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as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recyclable,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hazardous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non-hazardous</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waste.</w:t>
            </w:r>
          </w:p>
          <w:p w14:paraId="05E9D564" w14:textId="77777777" w:rsidR="006200A7" w:rsidRPr="00D719AB" w:rsidRDefault="006200A7" w:rsidP="00A96F70">
            <w:pPr>
              <w:numPr>
                <w:ilvl w:val="0"/>
                <w:numId w:val="39"/>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Collect,</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store</w:t>
            </w:r>
            <w:r w:rsidRPr="00D719AB">
              <w:rPr>
                <w:rFonts w:ascii="Calibri" w:eastAsia="Calibri" w:hAnsi="Calibri" w:cs="Calibri"/>
                <w:spacing w:val="-11"/>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transport</w:t>
            </w:r>
            <w:r w:rsidRPr="00D719AB">
              <w:rPr>
                <w:rFonts w:ascii="Calibri" w:eastAsia="Calibri" w:hAnsi="Calibri" w:cs="Calibri"/>
                <w:spacing w:val="-9"/>
                <w:w w:val="105"/>
                <w:kern w:val="0"/>
                <w:sz w:val="22"/>
                <w:szCs w:val="22"/>
                <w14:ligatures w14:val="none"/>
              </w:rPr>
              <w:t xml:space="preserve"> </w:t>
            </w:r>
            <w:r w:rsidRPr="00D719AB">
              <w:rPr>
                <w:rFonts w:ascii="Calibri" w:eastAsia="Calibri" w:hAnsi="Calibri" w:cs="Calibri"/>
                <w:w w:val="105"/>
                <w:kern w:val="0"/>
                <w:sz w:val="22"/>
                <w:szCs w:val="22"/>
                <w14:ligatures w14:val="none"/>
              </w:rPr>
              <w:t>construction</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waste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to</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appropriately</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designated/</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controlled dump sites.</w:t>
            </w:r>
          </w:p>
          <w:p w14:paraId="76AC0D94" w14:textId="77777777" w:rsidR="006200A7" w:rsidRPr="00D719AB" w:rsidRDefault="006200A7" w:rsidP="00A96F70">
            <w:pPr>
              <w:numPr>
                <w:ilvl w:val="0"/>
                <w:numId w:val="39"/>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Enforce</w:t>
            </w:r>
            <w:r w:rsidRPr="00D719AB">
              <w:rPr>
                <w:rFonts w:ascii="Calibri" w:eastAsia="Calibri" w:hAnsi="Calibri" w:cs="Calibri"/>
                <w:spacing w:val="-10"/>
                <w:w w:val="105"/>
                <w:kern w:val="0"/>
                <w:sz w:val="22"/>
                <w:szCs w:val="22"/>
                <w14:ligatures w14:val="none"/>
              </w:rPr>
              <w:t xml:space="preserve"> </w:t>
            </w:r>
            <w:r w:rsidRPr="00D719AB">
              <w:rPr>
                <w:rFonts w:ascii="Calibri" w:eastAsia="Calibri" w:hAnsi="Calibri" w:cs="Calibri"/>
                <w:w w:val="105"/>
                <w:kern w:val="0"/>
                <w:sz w:val="22"/>
                <w:szCs w:val="22"/>
                <w14:ligatures w14:val="none"/>
              </w:rPr>
              <w:t>daily</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site</w:t>
            </w:r>
            <w:r w:rsidRPr="00D719AB">
              <w:rPr>
                <w:rFonts w:ascii="Calibri" w:eastAsia="Calibri" w:hAnsi="Calibri" w:cs="Calibri"/>
                <w:spacing w:val="-9"/>
                <w:w w:val="105"/>
                <w:kern w:val="0"/>
                <w:sz w:val="22"/>
                <w:szCs w:val="22"/>
                <w14:ligatures w14:val="none"/>
              </w:rPr>
              <w:t xml:space="preserve"> </w:t>
            </w:r>
            <w:r w:rsidRPr="00D719AB">
              <w:rPr>
                <w:rFonts w:ascii="Calibri" w:eastAsia="Calibri" w:hAnsi="Calibri" w:cs="Calibri"/>
                <w:w w:val="105"/>
                <w:kern w:val="0"/>
                <w:sz w:val="22"/>
                <w:szCs w:val="22"/>
                <w14:ligatures w14:val="none"/>
              </w:rPr>
              <w:t>clean-up</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housekeeping</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procedures,</w:t>
            </w:r>
            <w:r w:rsidRPr="00D719AB">
              <w:rPr>
                <w:rFonts w:ascii="Calibri" w:eastAsia="Calibri" w:hAnsi="Calibri" w:cs="Calibri"/>
                <w:spacing w:val="-9"/>
                <w:w w:val="105"/>
                <w:kern w:val="0"/>
                <w:sz w:val="22"/>
                <w:szCs w:val="22"/>
                <w14:ligatures w14:val="none"/>
              </w:rPr>
              <w:t xml:space="preserve"> </w:t>
            </w:r>
            <w:r w:rsidRPr="00D719AB">
              <w:rPr>
                <w:rFonts w:ascii="Calibri" w:eastAsia="Calibri" w:hAnsi="Calibri" w:cs="Calibri"/>
                <w:w w:val="105"/>
                <w:kern w:val="0"/>
                <w:sz w:val="22"/>
                <w:szCs w:val="22"/>
                <w14:ligatures w14:val="none"/>
              </w:rPr>
              <w:t>including</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maintenance</w:t>
            </w:r>
            <w:r w:rsidRPr="00D719AB">
              <w:rPr>
                <w:rFonts w:ascii="Calibri" w:eastAsia="Calibri" w:hAnsi="Calibri" w:cs="Calibri"/>
                <w:spacing w:val="-9"/>
                <w:w w:val="105"/>
                <w:kern w:val="0"/>
                <w:sz w:val="22"/>
                <w:szCs w:val="22"/>
                <w14:ligatures w14:val="none"/>
              </w:rPr>
              <w:t xml:space="preserve"> </w:t>
            </w:r>
            <w:r w:rsidRPr="00D719AB">
              <w:rPr>
                <w:rFonts w:ascii="Calibri" w:eastAsia="Calibri" w:hAnsi="Calibri" w:cs="Calibri"/>
                <w:w w:val="105"/>
                <w:kern w:val="0"/>
                <w:sz w:val="22"/>
                <w:szCs w:val="22"/>
                <w14:ligatures w14:val="none"/>
              </w:rPr>
              <w:t>of adequate disposal facilities for construction debris.</w:t>
            </w:r>
          </w:p>
          <w:p w14:paraId="4191E612" w14:textId="77777777" w:rsidR="006200A7" w:rsidRPr="00D719AB" w:rsidRDefault="006200A7" w:rsidP="00A96F70">
            <w:pPr>
              <w:numPr>
                <w:ilvl w:val="0"/>
                <w:numId w:val="39"/>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On-site</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storage</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waste</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prior</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to</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final</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disposal</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should</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be</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at</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least</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50</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meters</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from</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rivers, streams, lakes and wetlands.</w:t>
            </w:r>
          </w:p>
          <w:p w14:paraId="15340B65" w14:textId="77777777" w:rsidR="006200A7" w:rsidRPr="00D719AB" w:rsidRDefault="006200A7" w:rsidP="00A96F70">
            <w:pPr>
              <w:numPr>
                <w:ilvl w:val="0"/>
                <w:numId w:val="39"/>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After</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each</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construction</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site</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is</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decommissioned,</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all</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debris</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waste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shall</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be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cleared</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spacing w:val="-5"/>
                <w:w w:val="105"/>
                <w:kern w:val="0"/>
                <w:sz w:val="22"/>
                <w:szCs w:val="22"/>
                <w14:ligatures w14:val="none"/>
              </w:rPr>
              <w:t xml:space="preserve">and </w:t>
            </w:r>
            <w:r w:rsidRPr="00D719AB">
              <w:rPr>
                <w:rFonts w:ascii="Calibri" w:eastAsia="Calibri" w:hAnsi="Calibri" w:cs="Calibri"/>
                <w:w w:val="105"/>
                <w:kern w:val="0"/>
                <w:sz w:val="22"/>
                <w:szCs w:val="22"/>
                <w14:ligatures w14:val="none"/>
              </w:rPr>
              <w:t>recycled</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or</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disposed</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in</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an</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approved</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location.</w:t>
            </w:r>
          </w:p>
        </w:tc>
      </w:tr>
      <w:tr w:rsidR="006200A7" w:rsidRPr="00D719AB" w14:paraId="6B874CD3" w14:textId="77777777" w:rsidTr="00D31153">
        <w:tc>
          <w:tcPr>
            <w:tcW w:w="2425" w:type="dxa"/>
          </w:tcPr>
          <w:p w14:paraId="5F9325E6" w14:textId="77777777" w:rsidR="006200A7" w:rsidRPr="00D719AB" w:rsidRDefault="006200A7" w:rsidP="006200A7">
            <w:pPr>
              <w:rPr>
                <w:rFonts w:ascii="Calibri" w:eastAsia="Calibri" w:hAnsi="Calibri" w:cs="Calibri"/>
                <w:spacing w:val="-2"/>
                <w:w w:val="105"/>
                <w:kern w:val="0"/>
                <w:sz w:val="22"/>
                <w:szCs w:val="22"/>
                <w14:ligatures w14:val="none"/>
              </w:rPr>
            </w:pPr>
            <w:r w:rsidRPr="00D719AB">
              <w:rPr>
                <w:rFonts w:ascii="Calibri" w:eastAsia="Calibri" w:hAnsi="Calibri" w:cs="Calibri"/>
                <w:w w:val="105"/>
                <w:kern w:val="0"/>
                <w:sz w:val="22"/>
                <w:szCs w:val="22"/>
                <w14:ligatures w14:val="none"/>
              </w:rPr>
              <w:t>Hazardous</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Waste</w:t>
            </w:r>
          </w:p>
        </w:tc>
        <w:tc>
          <w:tcPr>
            <w:tcW w:w="6925" w:type="dxa"/>
          </w:tcPr>
          <w:p w14:paraId="2B21DEF1" w14:textId="77777777" w:rsidR="006200A7" w:rsidRPr="00D719AB" w:rsidRDefault="006200A7" w:rsidP="00A96F70">
            <w:pPr>
              <w:numPr>
                <w:ilvl w:val="0"/>
                <w:numId w:val="40"/>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Prior</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to</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initiation</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10"/>
                <w:w w:val="105"/>
                <w:kern w:val="0"/>
                <w:sz w:val="22"/>
                <w:szCs w:val="22"/>
                <w14:ligatures w14:val="none"/>
              </w:rPr>
              <w:t xml:space="preserve"> </w:t>
            </w:r>
            <w:r w:rsidRPr="00D719AB">
              <w:rPr>
                <w:rFonts w:ascii="Calibri" w:eastAsia="Calibri" w:hAnsi="Calibri" w:cs="Calibri"/>
                <w:w w:val="105"/>
                <w:kern w:val="0"/>
                <w:sz w:val="22"/>
                <w:szCs w:val="22"/>
                <w14:ligatures w14:val="none"/>
              </w:rPr>
              <w:t>renovation</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activities,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 hazardous waste management plan/</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asbestos management plan</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should</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be conducted</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to</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assess the</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presence</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of asbestos,</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mold,</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lead,</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mercury,</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and other potential contaminants that will need to be removed or isolated.</w:t>
            </w:r>
          </w:p>
          <w:p w14:paraId="4D729D17" w14:textId="77777777" w:rsidR="006200A7" w:rsidRPr="00D719AB" w:rsidRDefault="006200A7" w:rsidP="00A96F70">
            <w:pPr>
              <w:numPr>
                <w:ilvl w:val="0"/>
                <w:numId w:val="40"/>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Collect</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properly</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dispose</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small</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amount</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maintenance</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materials</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such</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as</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oily</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rags,</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oil filters, used oil, etc.</w:t>
            </w:r>
          </w:p>
          <w:p w14:paraId="41015784" w14:textId="77777777" w:rsidR="006200A7" w:rsidRPr="00D719AB" w:rsidRDefault="006200A7" w:rsidP="00A96F70">
            <w:pPr>
              <w:numPr>
                <w:ilvl w:val="0"/>
                <w:numId w:val="40"/>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Never</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dispose of</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spent</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oils</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on</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ground</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in</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water</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courses</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as</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it</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can</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contaminate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soil</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spacing w:val="-5"/>
                <w:w w:val="105"/>
                <w:kern w:val="0"/>
                <w:sz w:val="22"/>
                <w:szCs w:val="22"/>
                <w14:ligatures w14:val="none"/>
              </w:rPr>
              <w:t xml:space="preserve">and </w:t>
            </w:r>
            <w:r w:rsidRPr="00D719AB">
              <w:rPr>
                <w:rFonts w:ascii="Calibri" w:eastAsia="Calibri" w:hAnsi="Calibri" w:cs="Calibri"/>
                <w:w w:val="105"/>
                <w:kern w:val="0"/>
                <w:sz w:val="22"/>
                <w:szCs w:val="22"/>
                <w14:ligatures w14:val="none"/>
              </w:rPr>
              <w:t>groundwater</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(including</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drinking</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water</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aquifer).</w:t>
            </w:r>
          </w:p>
        </w:tc>
      </w:tr>
      <w:tr w:rsidR="006200A7" w:rsidRPr="00D719AB" w14:paraId="1CAA3EFE" w14:textId="77777777" w:rsidTr="00D31153">
        <w:tc>
          <w:tcPr>
            <w:tcW w:w="2425" w:type="dxa"/>
          </w:tcPr>
          <w:p w14:paraId="409B2DBE" w14:textId="77777777" w:rsidR="006200A7" w:rsidRPr="00D719AB" w:rsidRDefault="006200A7" w:rsidP="006200A7">
            <w:pPr>
              <w:rPr>
                <w:rFonts w:ascii="Calibri" w:eastAsia="Calibri" w:hAnsi="Calibri" w:cs="Calibri"/>
                <w:spacing w:val="-2"/>
                <w:w w:val="105"/>
                <w:kern w:val="0"/>
                <w:sz w:val="22"/>
                <w:szCs w:val="22"/>
                <w14:ligatures w14:val="none"/>
              </w:rPr>
            </w:pPr>
            <w:r w:rsidRPr="00D719AB">
              <w:rPr>
                <w:rFonts w:ascii="Calibri" w:eastAsia="Calibri" w:hAnsi="Calibri" w:cs="Calibri"/>
                <w:w w:val="105"/>
                <w:kern w:val="0"/>
                <w:sz w:val="22"/>
                <w:szCs w:val="22"/>
                <w14:ligatures w14:val="none"/>
              </w:rPr>
              <w:t>Storage</w:t>
            </w:r>
            <w:r w:rsidRPr="00D719AB">
              <w:rPr>
                <w:rFonts w:ascii="Calibri" w:eastAsia="Calibri" w:hAnsi="Calibri" w:cs="Calibri"/>
                <w:spacing w:val="-11"/>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11"/>
                <w:w w:val="105"/>
                <w:kern w:val="0"/>
                <w:sz w:val="22"/>
                <w:szCs w:val="22"/>
                <w14:ligatures w14:val="none"/>
              </w:rPr>
              <w:t xml:space="preserve"> </w:t>
            </w:r>
            <w:r w:rsidRPr="00D719AB">
              <w:rPr>
                <w:rFonts w:ascii="Calibri" w:eastAsia="Calibri" w:hAnsi="Calibri" w:cs="Calibri"/>
                <w:w w:val="105"/>
                <w:kern w:val="0"/>
                <w:sz w:val="22"/>
                <w:szCs w:val="22"/>
                <w14:ligatures w14:val="none"/>
              </w:rPr>
              <w:t>Fuels and Chemicals</w:t>
            </w:r>
          </w:p>
        </w:tc>
        <w:tc>
          <w:tcPr>
            <w:tcW w:w="6925" w:type="dxa"/>
          </w:tcPr>
          <w:p w14:paraId="1C36ABDD" w14:textId="77777777" w:rsidR="006200A7" w:rsidRPr="00D719AB" w:rsidRDefault="006200A7" w:rsidP="00A96F70">
            <w:pPr>
              <w:numPr>
                <w:ilvl w:val="0"/>
                <w:numId w:val="41"/>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Store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fuels,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oils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chemicals</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safely</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in</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areas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on</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an</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impermeable</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surface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with</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berms</w:t>
            </w:r>
            <w:r w:rsidRPr="00D719AB">
              <w:rPr>
                <w:rFonts w:ascii="Calibri" w:eastAsia="Calibri" w:hAnsi="Calibri" w:cs="Calibri"/>
                <w:spacing w:val="-7"/>
                <w:w w:val="105"/>
                <w:kern w:val="0"/>
                <w:sz w:val="22"/>
                <w:szCs w:val="22"/>
                <w14:ligatures w14:val="none"/>
              </w:rPr>
              <w:t xml:space="preserve"> </w:t>
            </w:r>
            <w:proofErr w:type="gramStart"/>
            <w:r w:rsidRPr="00D719AB">
              <w:rPr>
                <w:rFonts w:ascii="Calibri" w:eastAsia="Calibri" w:hAnsi="Calibri" w:cs="Calibri"/>
                <w:w w:val="105"/>
                <w:kern w:val="0"/>
                <w:sz w:val="22"/>
                <w:szCs w:val="22"/>
                <w14:ligatures w14:val="none"/>
              </w:rPr>
              <w:t>to contain</w:t>
            </w:r>
            <w:proofErr w:type="gramEnd"/>
            <w:r w:rsidRPr="00D719AB">
              <w:rPr>
                <w:rFonts w:ascii="Calibri" w:eastAsia="Calibri" w:hAnsi="Calibri" w:cs="Calibri"/>
                <w:w w:val="105"/>
                <w:kern w:val="0"/>
                <w:sz w:val="22"/>
                <w:szCs w:val="22"/>
                <w14:ligatures w14:val="none"/>
              </w:rPr>
              <w:t xml:space="preserve"> 110% of the maximum volume of the storage tank.</w:t>
            </w:r>
          </w:p>
          <w:p w14:paraId="786C0EF4" w14:textId="77777777" w:rsidR="006200A7" w:rsidRPr="00D719AB" w:rsidRDefault="006200A7" w:rsidP="00A96F70">
            <w:pPr>
              <w:numPr>
                <w:ilvl w:val="0"/>
                <w:numId w:val="41"/>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Train</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workers</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on</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correct</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transfer</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handling</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fuels</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other</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substances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 xml:space="preserve">require the use of gloves, boots, aprons, </w:t>
            </w:r>
            <w:r w:rsidRPr="00D719AB">
              <w:rPr>
                <w:rFonts w:ascii="Calibri" w:eastAsia="Calibri" w:hAnsi="Calibri" w:cs="Calibri"/>
                <w:w w:val="105"/>
                <w:kern w:val="0"/>
                <w:sz w:val="22"/>
                <w:szCs w:val="22"/>
                <w14:ligatures w14:val="none"/>
              </w:rPr>
              <w:lastRenderedPageBreak/>
              <w:t>eyewear, hearing protection, and other protective equipment for protection in handling highly hazardous materials.</w:t>
            </w:r>
          </w:p>
          <w:p w14:paraId="6486A664" w14:textId="77777777" w:rsidR="006200A7" w:rsidRPr="00D719AB" w:rsidRDefault="006200A7" w:rsidP="00A96F70">
            <w:pPr>
              <w:numPr>
                <w:ilvl w:val="0"/>
                <w:numId w:val="41"/>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Have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adequate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spill</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kits</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readily</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available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clearly</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labelled</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on</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work site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spacing w:val="-4"/>
                <w:w w:val="105"/>
                <w:kern w:val="0"/>
                <w:sz w:val="22"/>
                <w:szCs w:val="22"/>
                <w14:ligatures w14:val="none"/>
              </w:rPr>
              <w:t xml:space="preserve">train </w:t>
            </w:r>
            <w:r w:rsidRPr="00D719AB">
              <w:rPr>
                <w:rFonts w:ascii="Calibri" w:eastAsia="Calibri" w:hAnsi="Calibri" w:cs="Calibri"/>
                <w:w w:val="105"/>
                <w:kern w:val="0"/>
                <w:sz w:val="22"/>
                <w:szCs w:val="22"/>
                <w14:ligatures w14:val="none"/>
              </w:rPr>
              <w:t>workers</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in</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their</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use,</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application</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spill</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clean-up</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procedures.</w:t>
            </w:r>
          </w:p>
        </w:tc>
      </w:tr>
      <w:tr w:rsidR="006200A7" w:rsidRPr="00D719AB" w14:paraId="7D9EE89F" w14:textId="77777777" w:rsidTr="00D31153">
        <w:tc>
          <w:tcPr>
            <w:tcW w:w="2425" w:type="dxa"/>
          </w:tcPr>
          <w:p w14:paraId="4A3F68FE" w14:textId="77777777" w:rsidR="006200A7" w:rsidRPr="00D719AB" w:rsidRDefault="006200A7" w:rsidP="006200A7">
            <w:pPr>
              <w:rPr>
                <w:rFonts w:ascii="Calibri" w:eastAsia="Calibri" w:hAnsi="Calibri" w:cs="Calibri"/>
                <w:spacing w:val="-2"/>
                <w:w w:val="105"/>
                <w:kern w:val="0"/>
                <w:sz w:val="22"/>
                <w:szCs w:val="22"/>
                <w14:ligatures w14:val="none"/>
              </w:rPr>
            </w:pPr>
            <w:r w:rsidRPr="00D719AB">
              <w:rPr>
                <w:rFonts w:ascii="Calibri" w:eastAsia="Calibri" w:hAnsi="Calibri" w:cs="Calibri"/>
                <w:spacing w:val="-2"/>
                <w:w w:val="105"/>
                <w:kern w:val="0"/>
                <w:sz w:val="22"/>
                <w:szCs w:val="22"/>
                <w14:ligatures w14:val="none"/>
              </w:rPr>
              <w:lastRenderedPageBreak/>
              <w:t xml:space="preserve">Occupational </w:t>
            </w:r>
            <w:r w:rsidRPr="00D719AB">
              <w:rPr>
                <w:rFonts w:ascii="Calibri" w:eastAsia="Calibri" w:hAnsi="Calibri" w:cs="Calibri"/>
                <w:w w:val="105"/>
                <w:kern w:val="0"/>
                <w:sz w:val="22"/>
                <w:szCs w:val="22"/>
                <w14:ligatures w14:val="none"/>
              </w:rPr>
              <w:t>Health</w:t>
            </w:r>
            <w:r w:rsidRPr="00D719AB">
              <w:rPr>
                <w:rFonts w:ascii="Calibri" w:eastAsia="Calibri" w:hAnsi="Calibri" w:cs="Calibri"/>
                <w:spacing w:val="-11"/>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11"/>
                <w:w w:val="105"/>
                <w:kern w:val="0"/>
                <w:sz w:val="22"/>
                <w:szCs w:val="22"/>
                <w14:ligatures w14:val="none"/>
              </w:rPr>
              <w:t xml:space="preserve"> </w:t>
            </w:r>
            <w:r w:rsidRPr="00D719AB">
              <w:rPr>
                <w:rFonts w:ascii="Calibri" w:eastAsia="Calibri" w:hAnsi="Calibri" w:cs="Calibri"/>
                <w:w w:val="105"/>
                <w:kern w:val="0"/>
                <w:sz w:val="22"/>
                <w:szCs w:val="22"/>
                <w14:ligatures w14:val="none"/>
              </w:rPr>
              <w:t>Safety</w:t>
            </w:r>
          </w:p>
        </w:tc>
        <w:tc>
          <w:tcPr>
            <w:tcW w:w="6925" w:type="dxa"/>
          </w:tcPr>
          <w:p w14:paraId="7DABC67D" w14:textId="77777777" w:rsidR="006200A7" w:rsidRPr="00D719AB" w:rsidRDefault="006200A7" w:rsidP="00A96F70">
            <w:pPr>
              <w:numPr>
                <w:ilvl w:val="0"/>
                <w:numId w:val="41"/>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Contractors</w:t>
            </w:r>
            <w:r w:rsidRPr="00D719AB">
              <w:rPr>
                <w:rFonts w:ascii="Calibri" w:eastAsia="Calibri" w:hAnsi="Calibri" w:cs="Calibri"/>
                <w:spacing w:val="-3"/>
                <w:w w:val="105"/>
                <w:kern w:val="0"/>
                <w:sz w:val="22"/>
                <w:szCs w:val="22"/>
                <w14:ligatures w14:val="none"/>
              </w:rPr>
              <w:t xml:space="preserve"> shall </w:t>
            </w:r>
            <w:r w:rsidRPr="00D719AB">
              <w:rPr>
                <w:rFonts w:ascii="Calibri" w:eastAsia="Calibri" w:hAnsi="Calibri" w:cs="Calibri"/>
                <w:w w:val="105"/>
                <w:kern w:val="0"/>
                <w:sz w:val="22"/>
                <w:szCs w:val="22"/>
                <w14:ligatures w14:val="none"/>
              </w:rPr>
              <w:t>conduct</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site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specific</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OHS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risk</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assessments</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based</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on</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OHS management</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plans</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in</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line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with</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local</w:t>
            </w:r>
            <w:r w:rsidRPr="00D719AB">
              <w:rPr>
                <w:rFonts w:ascii="Calibri" w:eastAsia="Calibri" w:hAnsi="Calibri" w:cs="Calibri"/>
                <w:spacing w:val="-10"/>
                <w:w w:val="105"/>
                <w:kern w:val="0"/>
                <w:sz w:val="22"/>
                <w:szCs w:val="22"/>
                <w14:ligatures w14:val="none"/>
              </w:rPr>
              <w:t xml:space="preserve"> </w:t>
            </w:r>
            <w:r w:rsidRPr="00D719AB">
              <w:rPr>
                <w:rFonts w:ascii="Calibri" w:eastAsia="Calibri" w:hAnsi="Calibri" w:cs="Calibri"/>
                <w:w w:val="105"/>
                <w:kern w:val="0"/>
                <w:sz w:val="22"/>
                <w:szCs w:val="22"/>
                <w14:ligatures w14:val="none"/>
              </w:rPr>
              <w:t>legal</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requirements</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WBG</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EHS</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guidelines.</w:t>
            </w:r>
          </w:p>
          <w:p w14:paraId="41EAB108" w14:textId="77777777" w:rsidR="006200A7" w:rsidRPr="00D719AB" w:rsidRDefault="006200A7" w:rsidP="00A96F70">
            <w:pPr>
              <w:numPr>
                <w:ilvl w:val="0"/>
                <w:numId w:val="41"/>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Set</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up</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construction</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site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with</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sufficient</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supplies</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clean</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drinking</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water,</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power,</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and sanitation facilities.</w:t>
            </w:r>
          </w:p>
          <w:p w14:paraId="6396510D" w14:textId="77777777" w:rsidR="006200A7" w:rsidRPr="00D719AB" w:rsidRDefault="006200A7" w:rsidP="00A96F70">
            <w:pPr>
              <w:numPr>
                <w:ilvl w:val="0"/>
                <w:numId w:val="41"/>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Mandate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use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personal</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protective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equipment</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for</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workers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necessary</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(gloves,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dust masks, hard hats, boots, goggles, eye, and hearing protection).</w:t>
            </w:r>
          </w:p>
          <w:p w14:paraId="18B05510" w14:textId="77777777" w:rsidR="006200A7" w:rsidRPr="00D719AB" w:rsidRDefault="006200A7" w:rsidP="00A96F70">
            <w:pPr>
              <w:numPr>
                <w:ilvl w:val="0"/>
                <w:numId w:val="41"/>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Follow</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below</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measures</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for</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construction</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involving</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work</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at</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height</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(e.g.</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2</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meters</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 xml:space="preserve">above </w:t>
            </w:r>
            <w:r w:rsidRPr="00D719AB">
              <w:rPr>
                <w:rFonts w:ascii="Calibri" w:eastAsia="Calibri" w:hAnsi="Calibri" w:cs="Calibri"/>
                <w:spacing w:val="-2"/>
                <w:w w:val="105"/>
                <w:kern w:val="0"/>
                <w:sz w:val="22"/>
                <w:szCs w:val="22"/>
                <w14:ligatures w14:val="none"/>
              </w:rPr>
              <w:t>ground).</w:t>
            </w:r>
          </w:p>
          <w:p w14:paraId="3FBC0B86" w14:textId="77777777" w:rsidR="006200A7" w:rsidRPr="00D719AB" w:rsidRDefault="006200A7" w:rsidP="00A96F70">
            <w:pPr>
              <w:numPr>
                <w:ilvl w:val="0"/>
                <w:numId w:val="41"/>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Do</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as</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much</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work</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as</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possible</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from</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ground.</w:t>
            </w:r>
          </w:p>
          <w:p w14:paraId="2C12DCD0" w14:textId="77777777" w:rsidR="006200A7" w:rsidRPr="00D719AB" w:rsidRDefault="006200A7" w:rsidP="00A96F70">
            <w:pPr>
              <w:numPr>
                <w:ilvl w:val="0"/>
                <w:numId w:val="41"/>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Only</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allow</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people</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with</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sufficient</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skills,</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knowledge,</w:t>
            </w:r>
            <w:r w:rsidRPr="00D719AB">
              <w:rPr>
                <w:rFonts w:ascii="Calibri" w:eastAsia="Calibri" w:hAnsi="Calibri" w:cs="Calibri"/>
                <w:spacing w:val="-9"/>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experience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to</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perform</w:t>
            </w:r>
            <w:r w:rsidRPr="00D719AB">
              <w:rPr>
                <w:rFonts w:ascii="Calibri" w:eastAsia="Calibri" w:hAnsi="Calibri" w:cs="Calibri"/>
                <w:spacing w:val="-9"/>
                <w:w w:val="105"/>
                <w:kern w:val="0"/>
                <w:sz w:val="22"/>
                <w:szCs w:val="22"/>
                <w14:ligatures w14:val="none"/>
              </w:rPr>
              <w:t xml:space="preserve"> </w:t>
            </w:r>
            <w:r w:rsidRPr="00D719AB">
              <w:rPr>
                <w:rFonts w:ascii="Calibri" w:eastAsia="Calibri" w:hAnsi="Calibri" w:cs="Calibri"/>
                <w:w w:val="105"/>
                <w:kern w:val="0"/>
                <w:sz w:val="22"/>
                <w:szCs w:val="22"/>
                <w14:ligatures w14:val="none"/>
              </w:rPr>
              <w:t>the construction activity.</w:t>
            </w:r>
          </w:p>
          <w:p w14:paraId="6AADD5D3" w14:textId="77777777" w:rsidR="006200A7" w:rsidRPr="00D719AB" w:rsidRDefault="006200A7" w:rsidP="00A96F70">
            <w:pPr>
              <w:numPr>
                <w:ilvl w:val="0"/>
                <w:numId w:val="41"/>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Ensure</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that</w:t>
            </w:r>
            <w:r w:rsidRPr="00D719AB">
              <w:rPr>
                <w:rFonts w:ascii="Calibri" w:eastAsia="Calibri" w:hAnsi="Calibri" w:cs="Calibri"/>
                <w:spacing w:val="-9"/>
                <w:w w:val="105"/>
                <w:kern w:val="0"/>
                <w:sz w:val="22"/>
                <w:szCs w:val="22"/>
                <w14:ligatures w14:val="none"/>
              </w:rPr>
              <w:t xml:space="preserve"> </w:t>
            </w:r>
            <w:r w:rsidRPr="00D719AB">
              <w:rPr>
                <w:rFonts w:ascii="Calibri" w:eastAsia="Calibri" w:hAnsi="Calibri" w:cs="Calibri"/>
                <w:w w:val="105"/>
                <w:kern w:val="0"/>
                <w:sz w:val="22"/>
                <w:szCs w:val="22"/>
                <w14:ligatures w14:val="none"/>
              </w:rPr>
              <w:t>proper</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training</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equipment</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for</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working</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at</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heights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is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 xml:space="preserve">provided. </w:t>
            </w:r>
          </w:p>
          <w:p w14:paraId="29F0FDAF" w14:textId="77777777" w:rsidR="006200A7" w:rsidRPr="00D719AB" w:rsidRDefault="00F02508" w:rsidP="00A96F70">
            <w:pPr>
              <w:numPr>
                <w:ilvl w:val="0"/>
                <w:numId w:val="41"/>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Checking</w:t>
            </w:r>
            <w:r w:rsidR="006200A7" w:rsidRPr="00D719AB">
              <w:rPr>
                <w:rFonts w:ascii="Calibri" w:eastAsia="Calibri" w:hAnsi="Calibri" w:cs="Calibri"/>
                <w:w w:val="105"/>
                <w:kern w:val="0"/>
                <w:sz w:val="22"/>
                <w:szCs w:val="22"/>
                <w14:ligatures w14:val="none"/>
              </w:rPr>
              <w:t xml:space="preserve"> that the place where work at height is to be undertaken is safe.</w:t>
            </w:r>
          </w:p>
          <w:p w14:paraId="1D40E9FC" w14:textId="77777777" w:rsidR="006200A7" w:rsidRPr="00D719AB" w:rsidRDefault="006200A7" w:rsidP="00A96F70">
            <w:pPr>
              <w:numPr>
                <w:ilvl w:val="0"/>
                <w:numId w:val="41"/>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Where</w:t>
            </w:r>
            <w:r w:rsidRPr="00D719AB">
              <w:rPr>
                <w:rFonts w:ascii="Calibri" w:eastAsia="Calibri" w:hAnsi="Calibri" w:cs="Calibri"/>
                <w:spacing w:val="-9"/>
                <w:w w:val="105"/>
                <w:kern w:val="0"/>
                <w:sz w:val="22"/>
                <w:szCs w:val="22"/>
                <w14:ligatures w14:val="none"/>
              </w:rPr>
              <w:t xml:space="preserve"> </w:t>
            </w:r>
            <w:proofErr w:type="gramStart"/>
            <w:r w:rsidRPr="00D719AB">
              <w:rPr>
                <w:rFonts w:ascii="Calibri" w:eastAsia="Calibri" w:hAnsi="Calibri" w:cs="Calibri"/>
                <w:w w:val="105"/>
                <w:kern w:val="0"/>
                <w:sz w:val="22"/>
                <w:szCs w:val="22"/>
                <w14:ligatures w14:val="none"/>
              </w:rPr>
              <w:t>possible</w:t>
            </w:r>
            <w:proofErr w:type="gramEnd"/>
            <w:r w:rsidRPr="00D719AB">
              <w:rPr>
                <w:rFonts w:ascii="Calibri" w:eastAsia="Calibri" w:hAnsi="Calibri" w:cs="Calibri"/>
                <w:spacing w:val="-9"/>
                <w:w w:val="105"/>
                <w:kern w:val="0"/>
                <w:sz w:val="22"/>
                <w:szCs w:val="22"/>
                <w14:ligatures w14:val="none"/>
              </w:rPr>
              <w:t xml:space="preserve"> </w:t>
            </w:r>
            <w:r w:rsidRPr="00D719AB">
              <w:rPr>
                <w:rFonts w:ascii="Calibri" w:eastAsia="Calibri" w:hAnsi="Calibri" w:cs="Calibri"/>
                <w:w w:val="105"/>
                <w:kern w:val="0"/>
                <w:sz w:val="22"/>
                <w:szCs w:val="22"/>
                <w14:ligatures w14:val="none"/>
              </w:rPr>
              <w:t>provide</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fall-protection</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measures</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e.g.,</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safety</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harness,</w:t>
            </w:r>
            <w:r w:rsidRPr="00D719AB">
              <w:rPr>
                <w:rFonts w:ascii="Calibri" w:eastAsia="Calibri" w:hAnsi="Calibri" w:cs="Calibri"/>
                <w:spacing w:val="-10"/>
                <w:w w:val="105"/>
                <w:kern w:val="0"/>
                <w:sz w:val="22"/>
                <w:szCs w:val="22"/>
                <w14:ligatures w14:val="none"/>
              </w:rPr>
              <w:t xml:space="preserve"> </w:t>
            </w:r>
            <w:r w:rsidRPr="00D719AB">
              <w:rPr>
                <w:rFonts w:ascii="Calibri" w:eastAsia="Calibri" w:hAnsi="Calibri" w:cs="Calibri"/>
                <w:w w:val="105"/>
                <w:kern w:val="0"/>
                <w:sz w:val="22"/>
                <w:szCs w:val="22"/>
                <w14:ligatures w14:val="none"/>
              </w:rPr>
              <w:t>simple scaffolding/guard rail for works over 4 meters from ground.</w:t>
            </w:r>
          </w:p>
          <w:p w14:paraId="5E5D1FFE" w14:textId="77777777" w:rsidR="006200A7" w:rsidRPr="00D719AB" w:rsidRDefault="006200A7" w:rsidP="00A96F70">
            <w:pPr>
              <w:numPr>
                <w:ilvl w:val="0"/>
                <w:numId w:val="41"/>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Take</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precautions</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when</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working</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near</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fragile</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surfaces.</w:t>
            </w:r>
          </w:p>
          <w:p w14:paraId="35A13D00" w14:textId="77777777" w:rsidR="006200A7" w:rsidRPr="00D719AB" w:rsidRDefault="006200A7" w:rsidP="00A96F70">
            <w:pPr>
              <w:numPr>
                <w:ilvl w:val="0"/>
                <w:numId w:val="41"/>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Clean</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up</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oil,</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grease,</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paint,</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dirt</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immediately</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to</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prevent slipping</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possible</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injury.</w:t>
            </w:r>
          </w:p>
          <w:p w14:paraId="05ADE7CB" w14:textId="77777777" w:rsidR="006200A7" w:rsidRPr="00D719AB" w:rsidRDefault="006200A7" w:rsidP="00A96F70">
            <w:pPr>
              <w:numPr>
                <w:ilvl w:val="0"/>
                <w:numId w:val="41"/>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Keep</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the site</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clean</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free</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debris</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daily</w:t>
            </w:r>
            <w:r w:rsidRPr="00D719AB">
              <w:rPr>
                <w:rFonts w:ascii="Calibri" w:eastAsia="Calibri" w:hAnsi="Calibri" w:cs="Calibri"/>
                <w:spacing w:val="-2"/>
                <w:w w:val="105"/>
                <w:kern w:val="0"/>
                <w:sz w:val="22"/>
                <w:szCs w:val="22"/>
                <w14:ligatures w14:val="none"/>
              </w:rPr>
              <w:t>.</w:t>
            </w:r>
          </w:p>
          <w:p w14:paraId="7BA21276" w14:textId="77777777" w:rsidR="006200A7" w:rsidRPr="00D719AB" w:rsidRDefault="006200A7" w:rsidP="00A96F70">
            <w:pPr>
              <w:numPr>
                <w:ilvl w:val="0"/>
                <w:numId w:val="41"/>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Provide</w:t>
            </w:r>
            <w:r w:rsidRPr="00D719AB">
              <w:rPr>
                <w:rFonts w:ascii="Calibri" w:eastAsia="Calibri" w:hAnsi="Calibri" w:cs="Calibri"/>
                <w:spacing w:val="-9"/>
                <w:w w:val="105"/>
                <w:kern w:val="0"/>
                <w:sz w:val="22"/>
                <w:szCs w:val="22"/>
                <w14:ligatures w14:val="none"/>
              </w:rPr>
              <w:t xml:space="preserve"> </w:t>
            </w:r>
            <w:r w:rsidRPr="00D719AB">
              <w:rPr>
                <w:rFonts w:ascii="Calibri" w:eastAsia="Calibri" w:hAnsi="Calibri" w:cs="Calibri"/>
                <w:w w:val="105"/>
                <w:kern w:val="0"/>
                <w:sz w:val="22"/>
                <w:szCs w:val="22"/>
                <w14:ligatures w14:val="none"/>
              </w:rPr>
              <w:t>an</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on-site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first</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aid</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kit</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with</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bandages,</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alcohol</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or</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non-alcohol</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antiseptic</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wipes, dressings, etc. at the construction site.</w:t>
            </w:r>
          </w:p>
          <w:p w14:paraId="13AB3028" w14:textId="77777777" w:rsidR="006200A7" w:rsidRPr="00D719AB" w:rsidRDefault="006200A7" w:rsidP="00A96F70">
            <w:pPr>
              <w:numPr>
                <w:ilvl w:val="0"/>
                <w:numId w:val="41"/>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Keep</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corrosive</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fluids</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other</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toxic</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materials</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in</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properly</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sealed</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containers</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for</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 xml:space="preserve">collection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disposal</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in</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properly</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secured</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areas.</w:t>
            </w:r>
          </w:p>
          <w:p w14:paraId="2963289A" w14:textId="77777777" w:rsidR="006200A7" w:rsidRPr="00D719AB" w:rsidRDefault="006200A7" w:rsidP="00A96F70">
            <w:pPr>
              <w:numPr>
                <w:ilvl w:val="0"/>
                <w:numId w:val="41"/>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Ensure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structural</w:t>
            </w:r>
            <w:r w:rsidRPr="00D719AB">
              <w:rPr>
                <w:rFonts w:ascii="Calibri" w:eastAsia="Calibri" w:hAnsi="Calibri" w:cs="Calibri"/>
                <w:spacing w:val="-9"/>
                <w:w w:val="105"/>
                <w:kern w:val="0"/>
                <w:sz w:val="22"/>
                <w:szCs w:val="22"/>
                <w14:ligatures w14:val="none"/>
              </w:rPr>
              <w:t xml:space="preserve"> </w:t>
            </w:r>
            <w:r w:rsidRPr="00D719AB">
              <w:rPr>
                <w:rFonts w:ascii="Calibri" w:eastAsia="Calibri" w:hAnsi="Calibri" w:cs="Calibri"/>
                <w:w w:val="105"/>
                <w:kern w:val="0"/>
                <w:sz w:val="22"/>
                <w:szCs w:val="22"/>
                <w14:ligatures w14:val="none"/>
              </w:rPr>
              <w:t>openings</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are</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covered/protected</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adequately.</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Secure</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loose</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or</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light</w:t>
            </w:r>
            <w:r w:rsidRPr="00D719AB">
              <w:rPr>
                <w:rFonts w:ascii="Calibri" w:eastAsia="Calibri" w:hAnsi="Calibri" w:cs="Calibri"/>
                <w:spacing w:val="-9"/>
                <w:w w:val="105"/>
                <w:kern w:val="0"/>
                <w:sz w:val="22"/>
                <w:szCs w:val="22"/>
                <w14:ligatures w14:val="none"/>
              </w:rPr>
              <w:t xml:space="preserve"> </w:t>
            </w:r>
            <w:r w:rsidRPr="00D719AB">
              <w:rPr>
                <w:rFonts w:ascii="Calibri" w:eastAsia="Calibri" w:hAnsi="Calibri" w:cs="Calibri"/>
                <w:w w:val="105"/>
                <w:kern w:val="0"/>
                <w:sz w:val="22"/>
                <w:szCs w:val="22"/>
                <w14:ligatures w14:val="none"/>
              </w:rPr>
              <w:t>material that is stored on roofs or open floors. During heavy rains or emergencies of any kind, suspend all work.</w:t>
            </w:r>
          </w:p>
          <w:p w14:paraId="5C196D04" w14:textId="77777777" w:rsidR="006200A7" w:rsidRPr="00D719AB" w:rsidRDefault="006200A7" w:rsidP="00A96F70">
            <w:pPr>
              <w:numPr>
                <w:ilvl w:val="0"/>
                <w:numId w:val="41"/>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Apply</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good electricity</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practices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such</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as</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the use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safe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extension</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cords,</w:t>
            </w:r>
            <w:r w:rsidRPr="00D719AB">
              <w:rPr>
                <w:rFonts w:ascii="Calibri" w:eastAsia="Calibri" w:hAnsi="Calibri" w:cs="Calibri"/>
                <w:spacing w:val="-9"/>
                <w:w w:val="105"/>
                <w:kern w:val="0"/>
                <w:sz w:val="22"/>
                <w:szCs w:val="22"/>
                <w14:ligatures w14:val="none"/>
              </w:rPr>
              <w:t xml:space="preserve"> </w:t>
            </w:r>
            <w:r w:rsidRPr="00D719AB">
              <w:rPr>
                <w:rFonts w:ascii="Calibri" w:eastAsia="Calibri" w:hAnsi="Calibri" w:cs="Calibri"/>
                <w:w w:val="105"/>
                <w:kern w:val="0"/>
                <w:sz w:val="22"/>
                <w:szCs w:val="22"/>
                <w14:ligatures w14:val="none"/>
              </w:rPr>
              <w:t>voltage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regulators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and circuit breakers, labels on electrical wiring for safety measures, awareness on identifying burning smell from wires, etc. at construction sites and provision of voltage detectors, multi-meters and receptacle testers as necessary.</w:t>
            </w:r>
          </w:p>
          <w:p w14:paraId="567820D2" w14:textId="77777777" w:rsidR="006200A7" w:rsidRPr="00D719AB" w:rsidRDefault="006200A7" w:rsidP="00A96F70">
            <w:pPr>
              <w:numPr>
                <w:ilvl w:val="0"/>
                <w:numId w:val="41"/>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Ensure</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adequate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toilet</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facilities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for</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workers,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at</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least</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one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toilet</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compartment</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for</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every</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25 workers, with separate facilities for males and females.</w:t>
            </w:r>
          </w:p>
          <w:p w14:paraId="5990077B" w14:textId="77777777" w:rsidR="006200A7" w:rsidRPr="00D719AB" w:rsidRDefault="006200A7" w:rsidP="00A96F70">
            <w:pPr>
              <w:numPr>
                <w:ilvl w:val="0"/>
                <w:numId w:val="41"/>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Make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sure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workers</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are</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aware</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GRM</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and can</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access</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spacing w:val="-5"/>
                <w:w w:val="105"/>
                <w:kern w:val="0"/>
                <w:sz w:val="22"/>
                <w:szCs w:val="22"/>
                <w14:ligatures w14:val="none"/>
              </w:rPr>
              <w:t>it.</w:t>
            </w:r>
          </w:p>
          <w:p w14:paraId="057BE8CE" w14:textId="77777777" w:rsidR="006200A7" w:rsidRPr="00D719AB" w:rsidRDefault="006200A7" w:rsidP="00A96F70">
            <w:pPr>
              <w:numPr>
                <w:ilvl w:val="0"/>
                <w:numId w:val="41"/>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lastRenderedPageBreak/>
              <w:t>As</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needed,</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necessary</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PPE</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equipment</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to</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prevent</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COVID</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transmission,</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hand</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sanitizer, physical distancing, etc. as per current government directives.</w:t>
            </w:r>
          </w:p>
        </w:tc>
      </w:tr>
      <w:tr w:rsidR="006200A7" w:rsidRPr="00D719AB" w14:paraId="1BDD78B1" w14:textId="77777777" w:rsidTr="00D31153">
        <w:tc>
          <w:tcPr>
            <w:tcW w:w="2425" w:type="dxa"/>
          </w:tcPr>
          <w:p w14:paraId="544F0808" w14:textId="77777777" w:rsidR="006200A7" w:rsidRPr="00D719AB" w:rsidRDefault="006200A7" w:rsidP="006200A7">
            <w:pPr>
              <w:rPr>
                <w:rFonts w:ascii="Calibri" w:eastAsia="Calibri" w:hAnsi="Calibri" w:cs="Calibri"/>
                <w:spacing w:val="-2"/>
                <w:w w:val="105"/>
                <w:kern w:val="0"/>
                <w:sz w:val="22"/>
                <w:szCs w:val="22"/>
                <w14:ligatures w14:val="none"/>
              </w:rPr>
            </w:pPr>
            <w:r w:rsidRPr="00D719AB">
              <w:rPr>
                <w:rFonts w:ascii="Calibri" w:eastAsia="Calibri" w:hAnsi="Calibri" w:cs="Calibri"/>
                <w:w w:val="105"/>
                <w:kern w:val="0"/>
                <w:sz w:val="22"/>
                <w:szCs w:val="22"/>
                <w14:ligatures w14:val="none"/>
              </w:rPr>
              <w:lastRenderedPageBreak/>
              <w:t>Incident</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Reporting</w:t>
            </w:r>
          </w:p>
        </w:tc>
        <w:tc>
          <w:tcPr>
            <w:tcW w:w="6925" w:type="dxa"/>
          </w:tcPr>
          <w:p w14:paraId="76F406E0" w14:textId="77777777" w:rsidR="006200A7" w:rsidRPr="00D719AB" w:rsidRDefault="006200A7" w:rsidP="006200A7">
            <w:pPr>
              <w:jc w:val="both"/>
              <w:rPr>
                <w:rFonts w:ascii="Calibri" w:hAnsi="Calibri" w:cs="Calibri"/>
                <w:sz w:val="22"/>
                <w:szCs w:val="22"/>
              </w:rPr>
            </w:pPr>
            <w:r w:rsidRPr="00D719AB">
              <w:rPr>
                <w:rFonts w:ascii="Calibri" w:hAnsi="Calibri" w:cs="Calibri"/>
                <w:sz w:val="22"/>
                <w:szCs w:val="22"/>
              </w:rPr>
              <w:t>The borrower is responsible for incident investigation</w:t>
            </w:r>
          </w:p>
          <w:p w14:paraId="0AB8B5C4" w14:textId="77777777" w:rsidR="006200A7" w:rsidRPr="00D719AB" w:rsidRDefault="006200A7" w:rsidP="00A96F70">
            <w:pPr>
              <w:numPr>
                <w:ilvl w:val="0"/>
                <w:numId w:val="42"/>
              </w:numPr>
              <w:contextualSpacing/>
              <w:jc w:val="both"/>
              <w:rPr>
                <w:rFonts w:ascii="Calibri" w:hAnsi="Calibri" w:cs="Calibri"/>
                <w:sz w:val="22"/>
                <w:szCs w:val="22"/>
              </w:rPr>
            </w:pPr>
            <w:r w:rsidRPr="00D719AB">
              <w:rPr>
                <w:rFonts w:ascii="Calibri" w:hAnsi="Calibri" w:cs="Calibri"/>
                <w:sz w:val="22"/>
                <w:szCs w:val="22"/>
              </w:rPr>
              <w:t>Investigation should start as soon as possible as information, evidence and data are fresh</w:t>
            </w:r>
          </w:p>
          <w:p w14:paraId="6B21D360" w14:textId="77777777" w:rsidR="006200A7" w:rsidRPr="00D719AB" w:rsidRDefault="006200A7" w:rsidP="00A96F70">
            <w:pPr>
              <w:numPr>
                <w:ilvl w:val="0"/>
                <w:numId w:val="42"/>
              </w:numPr>
              <w:contextualSpacing/>
              <w:jc w:val="both"/>
              <w:rPr>
                <w:rFonts w:ascii="Calibri" w:hAnsi="Calibri" w:cs="Calibri"/>
                <w:sz w:val="22"/>
                <w:szCs w:val="22"/>
              </w:rPr>
            </w:pPr>
            <w:r w:rsidRPr="00D719AB">
              <w:rPr>
                <w:rFonts w:ascii="Calibri" w:hAnsi="Calibri" w:cs="Calibri"/>
                <w:sz w:val="22"/>
                <w:szCs w:val="22"/>
              </w:rPr>
              <w:t>The borrower/PIU should quickly agree who is best placed to investigate, as well as the scope of the investigation (lead investigator should be competent)</w:t>
            </w:r>
          </w:p>
          <w:p w14:paraId="0BB70C67" w14:textId="77777777" w:rsidR="006200A7" w:rsidRPr="00D719AB" w:rsidRDefault="006200A7" w:rsidP="00A96F70">
            <w:pPr>
              <w:numPr>
                <w:ilvl w:val="0"/>
                <w:numId w:val="42"/>
              </w:numPr>
              <w:contextualSpacing/>
              <w:jc w:val="both"/>
              <w:rPr>
                <w:rFonts w:ascii="Calibri" w:hAnsi="Calibri" w:cs="Calibri"/>
                <w:sz w:val="22"/>
                <w:szCs w:val="22"/>
              </w:rPr>
            </w:pPr>
            <w:r w:rsidRPr="00D719AB">
              <w:rPr>
                <w:rFonts w:ascii="Calibri" w:hAnsi="Calibri" w:cs="Calibri"/>
                <w:sz w:val="22"/>
                <w:szCs w:val="22"/>
              </w:rPr>
              <w:t>The Task Team should provide advice, but Borrower/PIU is ultimately responsible for conducting the investigation</w:t>
            </w:r>
          </w:p>
          <w:p w14:paraId="08638F15" w14:textId="77777777" w:rsidR="006200A7" w:rsidRPr="00D719AB" w:rsidRDefault="006200A7" w:rsidP="00A96F70">
            <w:pPr>
              <w:numPr>
                <w:ilvl w:val="0"/>
                <w:numId w:val="42"/>
              </w:numPr>
              <w:contextualSpacing/>
              <w:jc w:val="both"/>
              <w:rPr>
                <w:rFonts w:ascii="Calibri" w:hAnsi="Calibri" w:cs="Calibri"/>
                <w:sz w:val="22"/>
                <w:szCs w:val="22"/>
              </w:rPr>
            </w:pPr>
            <w:r w:rsidRPr="00D719AB">
              <w:rPr>
                <w:rFonts w:ascii="Calibri" w:hAnsi="Calibri" w:cs="Calibri"/>
                <w:sz w:val="22"/>
                <w:szCs w:val="22"/>
              </w:rPr>
              <w:t>Local regulatory framework may require a regulatory authority to conduct an incident (e.g. police investigation, OSHA/Labor department)</w:t>
            </w:r>
          </w:p>
          <w:p w14:paraId="6E74CCED" w14:textId="77777777" w:rsidR="006200A7" w:rsidRPr="00D719AB" w:rsidRDefault="006200A7" w:rsidP="00A96F70">
            <w:pPr>
              <w:numPr>
                <w:ilvl w:val="0"/>
                <w:numId w:val="42"/>
              </w:numPr>
              <w:contextualSpacing/>
              <w:jc w:val="both"/>
              <w:rPr>
                <w:rFonts w:ascii="Calibri" w:hAnsi="Calibri" w:cs="Calibri"/>
                <w:sz w:val="22"/>
                <w:szCs w:val="22"/>
              </w:rPr>
            </w:pPr>
            <w:r w:rsidRPr="00D719AB">
              <w:rPr>
                <w:rFonts w:ascii="Calibri" w:hAnsi="Calibri" w:cs="Calibri"/>
                <w:sz w:val="22"/>
                <w:szCs w:val="22"/>
              </w:rPr>
              <w:t>Regulatory investigation focuses on legal compliance (i.e. who is at fault) and may not include root causes (adequacy or lack of safeguards) in projects</w:t>
            </w:r>
          </w:p>
          <w:p w14:paraId="11E69810" w14:textId="77777777" w:rsidR="006200A7" w:rsidRPr="00D719AB" w:rsidRDefault="006200A7" w:rsidP="00A96F70">
            <w:pPr>
              <w:numPr>
                <w:ilvl w:val="0"/>
                <w:numId w:val="42"/>
              </w:numPr>
              <w:contextualSpacing/>
              <w:jc w:val="both"/>
              <w:rPr>
                <w:rFonts w:ascii="Calibri" w:hAnsi="Calibri" w:cs="Calibri"/>
                <w:sz w:val="22"/>
                <w:szCs w:val="22"/>
              </w:rPr>
            </w:pPr>
            <w:r w:rsidRPr="00D719AB">
              <w:rPr>
                <w:rFonts w:ascii="Calibri" w:hAnsi="Calibri" w:cs="Calibri"/>
                <w:sz w:val="22"/>
                <w:szCs w:val="22"/>
              </w:rPr>
              <w:t>Borrower/PIU needs to conduct internal investigation/review of their safeguards and risk management</w:t>
            </w:r>
          </w:p>
          <w:p w14:paraId="566449F2" w14:textId="77777777" w:rsidR="006200A7" w:rsidRPr="00D719AB" w:rsidRDefault="006200A7" w:rsidP="00A96F70">
            <w:pPr>
              <w:numPr>
                <w:ilvl w:val="0"/>
                <w:numId w:val="42"/>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Corrective</w:t>
            </w:r>
            <w:r w:rsidRPr="00D719AB">
              <w:rPr>
                <w:rFonts w:ascii="Calibri" w:eastAsia="Calibri" w:hAnsi="Calibri" w:cs="Calibri"/>
                <w:spacing w:val="-9"/>
                <w:w w:val="105"/>
                <w:kern w:val="0"/>
                <w:sz w:val="22"/>
                <w:szCs w:val="22"/>
                <w14:ligatures w14:val="none"/>
              </w:rPr>
              <w:t xml:space="preserve"> </w:t>
            </w:r>
            <w:r w:rsidRPr="00D719AB">
              <w:rPr>
                <w:rFonts w:ascii="Calibri" w:eastAsia="Calibri" w:hAnsi="Calibri" w:cs="Calibri"/>
                <w:w w:val="105"/>
                <w:kern w:val="0"/>
                <w:sz w:val="22"/>
                <w:szCs w:val="22"/>
                <w14:ligatures w14:val="none"/>
              </w:rPr>
              <w:t>actions</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with</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clearly</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defined</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timelines</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people</w:t>
            </w:r>
            <w:r w:rsidRPr="00D719AB">
              <w:rPr>
                <w:rFonts w:ascii="Calibri" w:eastAsia="Calibri" w:hAnsi="Calibri" w:cs="Calibri"/>
                <w:spacing w:val="-9"/>
                <w:w w:val="105"/>
                <w:kern w:val="0"/>
                <w:sz w:val="22"/>
                <w:szCs w:val="22"/>
                <w14:ligatures w14:val="none"/>
              </w:rPr>
              <w:t xml:space="preserve"> </w:t>
            </w:r>
            <w:r w:rsidRPr="00D719AB">
              <w:rPr>
                <w:rFonts w:ascii="Calibri" w:eastAsia="Calibri" w:hAnsi="Calibri" w:cs="Calibri"/>
                <w:w w:val="105"/>
                <w:kern w:val="0"/>
                <w:sz w:val="22"/>
                <w:szCs w:val="22"/>
                <w14:ligatures w14:val="none"/>
              </w:rPr>
              <w:t>responsible</w:t>
            </w:r>
            <w:r w:rsidRPr="00D719AB">
              <w:rPr>
                <w:rFonts w:ascii="Calibri" w:eastAsia="Calibri" w:hAnsi="Calibri" w:cs="Calibri"/>
                <w:spacing w:val="-9"/>
                <w:w w:val="105"/>
                <w:kern w:val="0"/>
                <w:sz w:val="22"/>
                <w:szCs w:val="22"/>
                <w14:ligatures w14:val="none"/>
              </w:rPr>
              <w:t xml:space="preserve"> </w:t>
            </w:r>
            <w:r w:rsidRPr="00D719AB">
              <w:rPr>
                <w:rFonts w:ascii="Calibri" w:eastAsia="Calibri" w:hAnsi="Calibri" w:cs="Calibri"/>
                <w:w w:val="105"/>
                <w:kern w:val="0"/>
                <w:sz w:val="22"/>
                <w:szCs w:val="22"/>
                <w14:ligatures w14:val="none"/>
              </w:rPr>
              <w:t xml:space="preserve">for </w:t>
            </w:r>
            <w:r w:rsidRPr="00D719AB">
              <w:rPr>
                <w:rFonts w:ascii="Calibri" w:eastAsia="Calibri" w:hAnsi="Calibri" w:cs="Calibri"/>
                <w:spacing w:val="-2"/>
                <w:w w:val="105"/>
                <w:kern w:val="0"/>
                <w:sz w:val="22"/>
                <w:szCs w:val="22"/>
                <w14:ligatures w14:val="none"/>
              </w:rPr>
              <w:t>implementation.</w:t>
            </w:r>
          </w:p>
          <w:p w14:paraId="6075A23A" w14:textId="77777777" w:rsidR="006200A7" w:rsidRPr="00D719AB" w:rsidRDefault="006200A7" w:rsidP="00A96F70">
            <w:pPr>
              <w:numPr>
                <w:ilvl w:val="0"/>
                <w:numId w:val="42"/>
              </w:numPr>
              <w:contextualSpacing/>
              <w:jc w:val="both"/>
              <w:rPr>
                <w:rFonts w:ascii="Calibri" w:eastAsia="Calibri" w:hAnsi="Calibri" w:cs="Calibri"/>
                <w:w w:val="105"/>
                <w:kern w:val="0"/>
                <w:sz w:val="22"/>
                <w:szCs w:val="22"/>
                <w14:ligatures w14:val="none"/>
              </w:rPr>
            </w:pPr>
            <w:r w:rsidRPr="00D719AB">
              <w:rPr>
                <w:rFonts w:ascii="Calibri" w:eastAsia="Calibri" w:hAnsi="Calibri" w:cs="Calibri"/>
                <w:w w:val="105"/>
                <w:kern w:val="0"/>
                <w:sz w:val="22"/>
                <w:szCs w:val="22"/>
                <w14:ligatures w14:val="none"/>
              </w:rPr>
              <w:t>Recommendations</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for</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further</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improvement.</w:t>
            </w:r>
          </w:p>
        </w:tc>
      </w:tr>
      <w:tr w:rsidR="006200A7" w:rsidRPr="00D719AB" w14:paraId="3B469602" w14:textId="77777777" w:rsidTr="00D31153">
        <w:tc>
          <w:tcPr>
            <w:tcW w:w="2425" w:type="dxa"/>
          </w:tcPr>
          <w:p w14:paraId="1A6BEE2D" w14:textId="77777777" w:rsidR="006200A7" w:rsidRPr="00D719AB" w:rsidRDefault="006200A7" w:rsidP="006200A7">
            <w:pPr>
              <w:rPr>
                <w:rFonts w:ascii="Calibri" w:eastAsia="Calibri" w:hAnsi="Calibri" w:cs="Calibri"/>
                <w:spacing w:val="-2"/>
                <w:w w:val="105"/>
                <w:kern w:val="0"/>
                <w:sz w:val="22"/>
                <w:szCs w:val="22"/>
                <w14:ligatures w14:val="none"/>
              </w:rPr>
            </w:pPr>
            <w:r w:rsidRPr="00D719AB">
              <w:rPr>
                <w:rFonts w:ascii="Calibri" w:eastAsia="Calibri" w:hAnsi="Calibri" w:cs="Calibri"/>
                <w:spacing w:val="-2"/>
                <w:w w:val="105"/>
                <w:kern w:val="0"/>
                <w:sz w:val="22"/>
                <w:szCs w:val="22"/>
                <w14:ligatures w14:val="none"/>
              </w:rPr>
              <w:t>Community</w:t>
            </w:r>
            <w:r w:rsidRPr="00D719AB">
              <w:rPr>
                <w:rFonts w:ascii="Calibri" w:eastAsia="Calibri" w:hAnsi="Calibri" w:cs="Calibri"/>
                <w:spacing w:val="-9"/>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 xml:space="preserve">Health </w:t>
            </w:r>
            <w:r w:rsidRPr="00D719AB">
              <w:rPr>
                <w:rFonts w:ascii="Calibri" w:eastAsia="Calibri" w:hAnsi="Calibri" w:cs="Calibri"/>
                <w:w w:val="105"/>
                <w:kern w:val="0"/>
                <w:sz w:val="22"/>
                <w:szCs w:val="22"/>
                <w14:ligatures w14:val="none"/>
              </w:rPr>
              <w:t>and Safety</w:t>
            </w:r>
          </w:p>
        </w:tc>
        <w:tc>
          <w:tcPr>
            <w:tcW w:w="6925" w:type="dxa"/>
          </w:tcPr>
          <w:p w14:paraId="399CFFF3" w14:textId="77777777" w:rsidR="006200A7" w:rsidRPr="00D719AB" w:rsidRDefault="006200A7" w:rsidP="00A96F70">
            <w:pPr>
              <w:numPr>
                <w:ilvl w:val="0"/>
                <w:numId w:val="43"/>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Rope</w:t>
            </w:r>
            <w:r w:rsidRPr="00D719AB">
              <w:rPr>
                <w:rFonts w:ascii="Calibri" w:eastAsia="Calibri" w:hAnsi="Calibri" w:cs="Calibri"/>
                <w:spacing w:val="-9"/>
                <w:w w:val="105"/>
                <w:kern w:val="0"/>
                <w:sz w:val="22"/>
                <w:szCs w:val="22"/>
                <w14:ligatures w14:val="none"/>
              </w:rPr>
              <w:t xml:space="preserve"> </w:t>
            </w:r>
            <w:r w:rsidRPr="00D719AB">
              <w:rPr>
                <w:rFonts w:ascii="Calibri" w:eastAsia="Calibri" w:hAnsi="Calibri" w:cs="Calibri"/>
                <w:w w:val="105"/>
                <w:kern w:val="0"/>
                <w:sz w:val="22"/>
                <w:szCs w:val="22"/>
                <w14:ligatures w14:val="none"/>
              </w:rPr>
              <w:t>off</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construction</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area</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secure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materials</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stockpiles/</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storage</w:t>
            </w:r>
            <w:r w:rsidRPr="00D719AB">
              <w:rPr>
                <w:rFonts w:ascii="Calibri" w:eastAsia="Calibri" w:hAnsi="Calibri" w:cs="Calibri"/>
                <w:spacing w:val="-9"/>
                <w:w w:val="105"/>
                <w:kern w:val="0"/>
                <w:sz w:val="22"/>
                <w:szCs w:val="22"/>
                <w14:ligatures w14:val="none"/>
              </w:rPr>
              <w:t xml:space="preserve"> </w:t>
            </w:r>
            <w:r w:rsidRPr="00D719AB">
              <w:rPr>
                <w:rFonts w:ascii="Calibri" w:eastAsia="Calibri" w:hAnsi="Calibri" w:cs="Calibri"/>
                <w:w w:val="105"/>
                <w:kern w:val="0"/>
                <w:sz w:val="22"/>
                <w:szCs w:val="22"/>
                <w14:ligatures w14:val="none"/>
              </w:rPr>
              <w:t>areas</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from</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public and display warning signs including at unsafe locations.</w:t>
            </w:r>
          </w:p>
          <w:p w14:paraId="5713F1AE" w14:textId="77777777" w:rsidR="006200A7" w:rsidRPr="00D719AB" w:rsidRDefault="006200A7" w:rsidP="00A96F70">
            <w:pPr>
              <w:numPr>
                <w:ilvl w:val="0"/>
                <w:numId w:val="43"/>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Do</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not</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allow</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children</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to</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play</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in</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around</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construction</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areas.</w:t>
            </w:r>
          </w:p>
          <w:p w14:paraId="332B8956" w14:textId="77777777" w:rsidR="006200A7" w:rsidRPr="00D719AB" w:rsidRDefault="006200A7" w:rsidP="00A96F70">
            <w:pPr>
              <w:numPr>
                <w:ilvl w:val="0"/>
                <w:numId w:val="43"/>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If</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school</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children</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are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in</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vicinity,</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include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traffic</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safety</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personnel</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to</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direct</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traffic</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during school hours, if needed.</w:t>
            </w:r>
          </w:p>
          <w:p w14:paraId="28407C04" w14:textId="77777777" w:rsidR="006200A7" w:rsidRPr="00D719AB" w:rsidRDefault="006200A7" w:rsidP="00A96F70">
            <w:pPr>
              <w:numPr>
                <w:ilvl w:val="0"/>
                <w:numId w:val="43"/>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Control</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the driving</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speed</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vehicles</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particularly</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when</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passing</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through</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community</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or</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nearby school, health center or other sensitive areas.</w:t>
            </w:r>
          </w:p>
          <w:p w14:paraId="4CE25BC7" w14:textId="77777777" w:rsidR="006200A7" w:rsidRPr="00D719AB" w:rsidRDefault="006200A7" w:rsidP="00A96F70">
            <w:pPr>
              <w:numPr>
                <w:ilvl w:val="0"/>
                <w:numId w:val="43"/>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Fill</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in</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all</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earth</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borrow-pits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once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construction</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is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completed</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to</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avoid</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standing</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water,</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water-borne diseases and possible drowning.</w:t>
            </w:r>
          </w:p>
          <w:p w14:paraId="22E7AF38" w14:textId="77777777" w:rsidR="006200A7" w:rsidRPr="00D719AB" w:rsidRDefault="006200A7" w:rsidP="00A96F70">
            <w:pPr>
              <w:numPr>
                <w:ilvl w:val="0"/>
                <w:numId w:val="43"/>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Avoid</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occurring</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labor</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influx</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around</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construction</w:t>
            </w:r>
            <w:r w:rsidRPr="00D719AB">
              <w:rPr>
                <w:rFonts w:ascii="Calibri" w:eastAsia="Calibri" w:hAnsi="Calibri" w:cs="Calibri"/>
                <w:spacing w:val="-2"/>
                <w:w w:val="105"/>
                <w:kern w:val="0"/>
                <w:sz w:val="22"/>
                <w:szCs w:val="22"/>
                <w14:ligatures w14:val="none"/>
              </w:rPr>
              <w:t xml:space="preserve"> sites.</w:t>
            </w:r>
          </w:p>
          <w:p w14:paraId="2D39CD96" w14:textId="77777777" w:rsidR="006200A7" w:rsidRPr="00D719AB" w:rsidRDefault="006200A7" w:rsidP="00A96F70">
            <w:pPr>
              <w:numPr>
                <w:ilvl w:val="0"/>
                <w:numId w:val="43"/>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Avoid</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working</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at</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night.</w:t>
            </w:r>
          </w:p>
          <w:p w14:paraId="1D90CFF5" w14:textId="77777777" w:rsidR="006200A7" w:rsidRPr="00D719AB" w:rsidRDefault="006200A7" w:rsidP="00A96F70">
            <w:pPr>
              <w:numPr>
                <w:ilvl w:val="0"/>
                <w:numId w:val="43"/>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Recommend</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hiring</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construction</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workers</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from</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nearby</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communities.</w:t>
            </w:r>
          </w:p>
          <w:p w14:paraId="5786A306" w14:textId="77777777" w:rsidR="006200A7" w:rsidRPr="00D719AB" w:rsidRDefault="006200A7" w:rsidP="00A96F70">
            <w:pPr>
              <w:numPr>
                <w:ilvl w:val="0"/>
                <w:numId w:val="43"/>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Inform</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communities</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on</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sexual</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exploitation</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abuse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(SEA),</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sexual</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harassment</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(SH), gender-based violence (GBV), and violence against children (VAC) policies.</w:t>
            </w:r>
          </w:p>
          <w:p w14:paraId="6328FFC9" w14:textId="77777777" w:rsidR="006200A7" w:rsidRPr="00D719AB" w:rsidRDefault="006200A7" w:rsidP="00A96F70">
            <w:pPr>
              <w:numPr>
                <w:ilvl w:val="0"/>
                <w:numId w:val="43"/>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Make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sure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that</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community</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is</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aware</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GRM</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can</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access</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spacing w:val="-5"/>
                <w:w w:val="105"/>
                <w:kern w:val="0"/>
                <w:sz w:val="22"/>
                <w:szCs w:val="22"/>
                <w14:ligatures w14:val="none"/>
              </w:rPr>
              <w:t>it.</w:t>
            </w:r>
          </w:p>
          <w:p w14:paraId="36E99D5C" w14:textId="77777777" w:rsidR="006200A7" w:rsidRPr="00D719AB" w:rsidRDefault="006200A7" w:rsidP="00A96F70">
            <w:pPr>
              <w:numPr>
                <w:ilvl w:val="0"/>
                <w:numId w:val="43"/>
              </w:numPr>
              <w:contextualSpacing/>
              <w:jc w:val="both"/>
              <w:rPr>
                <w:rFonts w:ascii="Calibri" w:eastAsia="Calibri" w:hAnsi="Calibri" w:cs="Calibri"/>
                <w:w w:val="105"/>
                <w:kern w:val="0"/>
                <w:sz w:val="22"/>
                <w:szCs w:val="22"/>
                <w14:ligatures w14:val="none"/>
              </w:rPr>
            </w:pPr>
            <w:r w:rsidRPr="00D719AB">
              <w:rPr>
                <w:rFonts w:ascii="Calibri" w:eastAsia="Calibri" w:hAnsi="Calibri" w:cs="Calibri"/>
                <w:w w:val="105"/>
                <w:kern w:val="0"/>
                <w:sz w:val="22"/>
                <w:szCs w:val="22"/>
                <w14:ligatures w14:val="none"/>
              </w:rPr>
              <w:t>Implementation</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9"/>
                <w:w w:val="105"/>
                <w:kern w:val="0"/>
                <w:sz w:val="22"/>
                <w:szCs w:val="22"/>
                <w14:ligatures w14:val="none"/>
              </w:rPr>
              <w:t xml:space="preserve"> </w:t>
            </w:r>
            <w:r w:rsidRPr="00D719AB">
              <w:rPr>
                <w:rFonts w:ascii="Calibri" w:eastAsia="Calibri" w:hAnsi="Calibri" w:cs="Calibri"/>
                <w:w w:val="105"/>
                <w:kern w:val="0"/>
                <w:sz w:val="22"/>
                <w:szCs w:val="22"/>
                <w14:ligatures w14:val="none"/>
              </w:rPr>
              <w:t>COVID-19</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prevention</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measures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following</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government</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directives.</w:t>
            </w:r>
          </w:p>
        </w:tc>
      </w:tr>
      <w:tr w:rsidR="006200A7" w:rsidRPr="00D719AB" w14:paraId="658EC01B" w14:textId="77777777" w:rsidTr="00D31153">
        <w:tc>
          <w:tcPr>
            <w:tcW w:w="2425" w:type="dxa"/>
          </w:tcPr>
          <w:p w14:paraId="1DF59E6D" w14:textId="77777777" w:rsidR="006200A7" w:rsidRPr="00D719AB" w:rsidRDefault="006200A7" w:rsidP="006200A7">
            <w:pPr>
              <w:rPr>
                <w:rFonts w:ascii="Calibri" w:eastAsia="Calibri" w:hAnsi="Calibri" w:cs="Calibri"/>
                <w:spacing w:val="-2"/>
                <w:w w:val="105"/>
                <w:kern w:val="0"/>
                <w:sz w:val="22"/>
                <w:szCs w:val="22"/>
                <w14:ligatures w14:val="none"/>
              </w:rPr>
            </w:pPr>
            <w:r w:rsidRPr="00D719AB">
              <w:rPr>
                <w:rFonts w:ascii="Calibri" w:eastAsia="Calibri" w:hAnsi="Calibri" w:cs="Calibri"/>
                <w:w w:val="105"/>
                <w:kern w:val="0"/>
                <w:sz w:val="22"/>
                <w:szCs w:val="22"/>
                <w14:ligatures w14:val="none"/>
              </w:rPr>
              <w:lastRenderedPageBreak/>
              <w:t>Labor</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hiring</w:t>
            </w:r>
          </w:p>
        </w:tc>
        <w:tc>
          <w:tcPr>
            <w:tcW w:w="6925" w:type="dxa"/>
          </w:tcPr>
          <w:p w14:paraId="72CB6AF3" w14:textId="77777777" w:rsidR="006200A7" w:rsidRPr="00D719AB" w:rsidRDefault="006200A7" w:rsidP="00A96F70">
            <w:pPr>
              <w:numPr>
                <w:ilvl w:val="0"/>
                <w:numId w:val="44"/>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Wherever</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possible</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hire</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workers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from</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local</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community</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encourage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hiring</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women, the poor, people with disabilities, and/or other vulnerable persons.</w:t>
            </w:r>
          </w:p>
          <w:p w14:paraId="00D2E4B1" w14:textId="77777777" w:rsidR="006200A7" w:rsidRPr="00D719AB" w:rsidRDefault="006200A7" w:rsidP="00A96F70">
            <w:pPr>
              <w:numPr>
                <w:ilvl w:val="0"/>
                <w:numId w:val="44"/>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Ensure</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equal</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pay</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for</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same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job</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for</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 xml:space="preserve">both men and </w:t>
            </w:r>
            <w:r w:rsidRPr="00D719AB">
              <w:rPr>
                <w:rFonts w:ascii="Calibri" w:eastAsia="Calibri" w:hAnsi="Calibri" w:cs="Calibri"/>
                <w:spacing w:val="-2"/>
                <w:w w:val="105"/>
                <w:kern w:val="0"/>
                <w:sz w:val="22"/>
                <w:szCs w:val="22"/>
                <w14:ligatures w14:val="none"/>
              </w:rPr>
              <w:t>women.</w:t>
            </w:r>
          </w:p>
          <w:p w14:paraId="359C09E2" w14:textId="77777777" w:rsidR="006200A7" w:rsidRPr="00D719AB" w:rsidRDefault="006200A7" w:rsidP="00A96F70">
            <w:pPr>
              <w:numPr>
                <w:ilvl w:val="0"/>
                <w:numId w:val="44"/>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Ensure</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the minimum</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working</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age</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18</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years.</w:t>
            </w:r>
          </w:p>
          <w:p w14:paraId="3E33E3B1" w14:textId="77777777" w:rsidR="006200A7" w:rsidRPr="00D719AB" w:rsidRDefault="006200A7" w:rsidP="00A96F70">
            <w:pPr>
              <w:numPr>
                <w:ilvl w:val="0"/>
                <w:numId w:val="44"/>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No</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child</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(under</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18</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years)</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or</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forced</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labor</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to</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be</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hired</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for</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project.</w:t>
            </w:r>
          </w:p>
          <w:p w14:paraId="67B2D244" w14:textId="77777777" w:rsidR="006200A7" w:rsidRPr="00D719AB" w:rsidRDefault="006200A7" w:rsidP="00A96F70">
            <w:pPr>
              <w:numPr>
                <w:ilvl w:val="0"/>
                <w:numId w:val="44"/>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Train</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local</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workers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within</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a</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reasonable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time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frame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to</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meet</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project</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requirements.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Costs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for training will be borne by contractors.</w:t>
            </w:r>
          </w:p>
          <w:p w14:paraId="52397A28" w14:textId="77777777" w:rsidR="006200A7" w:rsidRPr="00D719AB" w:rsidRDefault="006200A7" w:rsidP="00A96F70">
            <w:pPr>
              <w:numPr>
                <w:ilvl w:val="0"/>
                <w:numId w:val="44"/>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Avoid</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when</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avoidance</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is</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not</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possible,</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minimize</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manage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labor</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influx.</w:t>
            </w:r>
          </w:p>
          <w:p w14:paraId="02102940" w14:textId="77777777" w:rsidR="006200A7" w:rsidRPr="00D719AB" w:rsidRDefault="006200A7" w:rsidP="00A96F70">
            <w:pPr>
              <w:numPr>
                <w:ilvl w:val="0"/>
                <w:numId w:val="44"/>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Prepare</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the Code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Conduct</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(CoC),</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inform</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train</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workers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in</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CoC</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ensure</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it</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is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signed by all workers</w:t>
            </w:r>
            <w:r w:rsidR="6FB44E03" w:rsidRPr="00D719AB">
              <w:rPr>
                <w:rFonts w:ascii="Calibri" w:eastAsia="Calibri" w:hAnsi="Calibri" w:cs="Calibri"/>
                <w:w w:val="105"/>
                <w:kern w:val="0"/>
                <w:sz w:val="22"/>
                <w:szCs w:val="22"/>
                <w14:ligatures w14:val="none"/>
              </w:rPr>
              <w:t xml:space="preserve"> (See Annex 14 Sample CoC for Contractor staff)</w:t>
            </w:r>
            <w:r w:rsidRPr="00D719AB">
              <w:rPr>
                <w:rFonts w:ascii="Calibri" w:eastAsia="Calibri" w:hAnsi="Calibri" w:cs="Calibri"/>
                <w:w w:val="105"/>
                <w:kern w:val="0"/>
                <w:sz w:val="22"/>
                <w:szCs w:val="22"/>
                <w14:ligatures w14:val="none"/>
              </w:rPr>
              <w:t>.</w:t>
            </w:r>
          </w:p>
          <w:p w14:paraId="410B3220" w14:textId="77777777" w:rsidR="006200A7" w:rsidRPr="00D719AB" w:rsidRDefault="006200A7" w:rsidP="00A96F70">
            <w:pPr>
              <w:numPr>
                <w:ilvl w:val="0"/>
                <w:numId w:val="44"/>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Implement</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sexual</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exploitation</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abuse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(SEA),</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sexual</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harassment</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(SH),</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gender-</w:t>
            </w:r>
            <w:r w:rsidRPr="00D719AB">
              <w:rPr>
                <w:rFonts w:ascii="Calibri" w:eastAsia="Calibri" w:hAnsi="Calibri" w:cs="Calibri"/>
                <w:spacing w:val="-4"/>
                <w:w w:val="105"/>
                <w:kern w:val="0"/>
                <w:sz w:val="22"/>
                <w:szCs w:val="22"/>
                <w14:ligatures w14:val="none"/>
              </w:rPr>
              <w:t xml:space="preserve">based </w:t>
            </w:r>
            <w:r w:rsidRPr="00D719AB">
              <w:rPr>
                <w:rFonts w:ascii="Calibri" w:eastAsia="Calibri" w:hAnsi="Calibri" w:cs="Calibri"/>
                <w:w w:val="105"/>
                <w:kern w:val="0"/>
                <w:sz w:val="22"/>
                <w:szCs w:val="22"/>
                <w14:ligatures w14:val="none"/>
              </w:rPr>
              <w:t>violence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(GBV),</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violence</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against</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children</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(VAC)</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training.</w:t>
            </w:r>
          </w:p>
        </w:tc>
      </w:tr>
      <w:tr w:rsidR="006200A7" w:rsidRPr="00D719AB" w14:paraId="01136A05" w14:textId="77777777" w:rsidTr="00D31153">
        <w:tc>
          <w:tcPr>
            <w:tcW w:w="2425" w:type="dxa"/>
          </w:tcPr>
          <w:p w14:paraId="306CAB6B" w14:textId="77777777" w:rsidR="006200A7" w:rsidRPr="00D719AB" w:rsidRDefault="006200A7" w:rsidP="006200A7">
            <w:pPr>
              <w:rPr>
                <w:rFonts w:ascii="Calibri" w:eastAsia="Calibri" w:hAnsi="Calibri" w:cs="Calibri"/>
                <w:spacing w:val="-2"/>
                <w:w w:val="105"/>
                <w:kern w:val="0"/>
                <w:sz w:val="22"/>
                <w:szCs w:val="22"/>
                <w14:ligatures w14:val="none"/>
              </w:rPr>
            </w:pPr>
            <w:r w:rsidRPr="00D719AB">
              <w:rPr>
                <w:rFonts w:ascii="Calibri" w:eastAsia="Calibri" w:hAnsi="Calibri" w:cs="Calibri"/>
                <w:spacing w:val="-2"/>
                <w:w w:val="105"/>
                <w:kern w:val="0"/>
                <w:sz w:val="22"/>
                <w:szCs w:val="22"/>
                <w14:ligatures w14:val="none"/>
              </w:rPr>
              <w:t>Workforce</w:t>
            </w:r>
            <w:r w:rsidRPr="00D719AB">
              <w:rPr>
                <w:rFonts w:ascii="Calibri" w:eastAsia="Calibri" w:hAnsi="Calibri" w:cs="Calibri"/>
                <w:spacing w:val="-9"/>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and Camps</w:t>
            </w:r>
          </w:p>
        </w:tc>
        <w:tc>
          <w:tcPr>
            <w:tcW w:w="6925" w:type="dxa"/>
          </w:tcPr>
          <w:p w14:paraId="53F8F904" w14:textId="77777777" w:rsidR="006200A7" w:rsidRPr="00D719AB" w:rsidRDefault="006200A7" w:rsidP="00A96F70">
            <w:pPr>
              <w:numPr>
                <w:ilvl w:val="0"/>
                <w:numId w:val="44"/>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Provide adequate lavatory facilities for men and women at the worksite (toilets and washing</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areas)</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for</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expected</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number</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workers.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Toilet</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facilities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should</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also</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be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provided with adequate supplies of hot and cold running water, soap, and hand drying devices.</w:t>
            </w:r>
          </w:p>
          <w:p w14:paraId="117603CB" w14:textId="77777777" w:rsidR="006200A7" w:rsidRPr="00D719AB" w:rsidRDefault="006200A7" w:rsidP="00A96F70">
            <w:pPr>
              <w:numPr>
                <w:ilvl w:val="0"/>
                <w:numId w:val="44"/>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Where</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needed,</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install,</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maintain</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temporary</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septic</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tank</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system</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for</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the collection</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spacing w:val="-5"/>
                <w:w w:val="105"/>
                <w:kern w:val="0"/>
                <w:sz w:val="22"/>
                <w:szCs w:val="22"/>
                <w14:ligatures w14:val="none"/>
              </w:rPr>
              <w:t xml:space="preserve">of </w:t>
            </w:r>
            <w:r w:rsidRPr="00D719AB">
              <w:rPr>
                <w:rFonts w:ascii="Calibri" w:eastAsia="Calibri" w:hAnsi="Calibri" w:cs="Calibri"/>
                <w:w w:val="105"/>
                <w:kern w:val="0"/>
                <w:sz w:val="22"/>
                <w:szCs w:val="22"/>
                <w14:ligatures w14:val="none"/>
              </w:rPr>
              <w:t>sanitary</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waste</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without</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causing</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pollution</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nearby</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watercourses.</w:t>
            </w:r>
          </w:p>
          <w:p w14:paraId="777C4774" w14:textId="77777777" w:rsidR="006200A7" w:rsidRPr="00D719AB" w:rsidRDefault="006200A7" w:rsidP="00A96F70">
            <w:pPr>
              <w:numPr>
                <w:ilvl w:val="0"/>
                <w:numId w:val="44"/>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Establish</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method</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system</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for</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storing</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disposing</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all</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solid</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waste</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generated</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at</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the work</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site.</w:t>
            </w:r>
          </w:p>
          <w:p w14:paraId="75CE1CA2" w14:textId="77777777" w:rsidR="006200A7" w:rsidRPr="00D719AB" w:rsidRDefault="006200A7" w:rsidP="00A96F70">
            <w:pPr>
              <w:numPr>
                <w:ilvl w:val="0"/>
                <w:numId w:val="44"/>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Do</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not</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allow</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use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wood fuel</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for</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cooking</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or</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heating</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in</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any</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cooking</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or</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kitchen</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facilities and provide alternate fuels.</w:t>
            </w:r>
          </w:p>
          <w:p w14:paraId="7F2D577A" w14:textId="77777777" w:rsidR="006200A7" w:rsidRPr="00D719AB" w:rsidRDefault="006200A7" w:rsidP="00A96F70">
            <w:pPr>
              <w:numPr>
                <w:ilvl w:val="0"/>
                <w:numId w:val="44"/>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 xml:space="preserve">Ensure that site offices, depots, asphalt plants and workshops </w:t>
            </w:r>
            <w:proofErr w:type="gramStart"/>
            <w:r w:rsidRPr="00D719AB">
              <w:rPr>
                <w:rFonts w:ascii="Calibri" w:eastAsia="Calibri" w:hAnsi="Calibri" w:cs="Calibri"/>
                <w:w w:val="105"/>
                <w:kern w:val="0"/>
                <w:sz w:val="22"/>
                <w:szCs w:val="22"/>
                <w14:ligatures w14:val="none"/>
              </w:rPr>
              <w:t>are located in</w:t>
            </w:r>
            <w:proofErr w:type="gramEnd"/>
            <w:r w:rsidRPr="00D719AB">
              <w:rPr>
                <w:rFonts w:ascii="Calibri" w:eastAsia="Calibri" w:hAnsi="Calibri" w:cs="Calibri"/>
                <w:w w:val="105"/>
                <w:kern w:val="0"/>
                <w:sz w:val="22"/>
                <w:szCs w:val="22"/>
                <w14:ligatures w14:val="none"/>
              </w:rPr>
              <w:t xml:space="preserve"> appropriate areas</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as</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approved</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by</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Project</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Engineer</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not</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within</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500</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meters</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existing</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 xml:space="preserve">residential </w:t>
            </w:r>
            <w:r w:rsidRPr="00D719AB">
              <w:rPr>
                <w:rFonts w:ascii="Calibri" w:eastAsia="Calibri" w:hAnsi="Calibri" w:cs="Calibri"/>
                <w:spacing w:val="-2"/>
                <w:w w:val="105"/>
                <w:kern w:val="0"/>
                <w:sz w:val="22"/>
                <w:szCs w:val="22"/>
                <w14:ligatures w14:val="none"/>
              </w:rPr>
              <w:t>settlements.</w:t>
            </w:r>
          </w:p>
          <w:p w14:paraId="0981E16E" w14:textId="77777777" w:rsidR="006200A7" w:rsidRPr="00D719AB" w:rsidRDefault="006200A7" w:rsidP="00A96F70">
            <w:pPr>
              <w:numPr>
                <w:ilvl w:val="0"/>
                <w:numId w:val="44"/>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Ensure that site offices, depots and particularly storage areas for diesel fuel and bitumen and asphalt plants are not located within 500 meters of watercourses, and are operated so that no pollutants enter watercourses, either overland or through groundwater seepage, especially during periods of rain. Require lubricants to be recycled and a ditch to be constructed</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around</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refueling</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area</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with</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an</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approved</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settling</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pond/oil</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trap</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at</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9"/>
                <w:w w:val="105"/>
                <w:kern w:val="0"/>
                <w:sz w:val="22"/>
                <w:szCs w:val="22"/>
                <w14:ligatures w14:val="none"/>
              </w:rPr>
              <w:t xml:space="preserve"> </w:t>
            </w:r>
            <w:r w:rsidRPr="00D719AB">
              <w:rPr>
                <w:rFonts w:ascii="Calibri" w:eastAsia="Calibri" w:hAnsi="Calibri" w:cs="Calibri"/>
                <w:w w:val="105"/>
                <w:kern w:val="0"/>
                <w:sz w:val="22"/>
                <w:szCs w:val="22"/>
                <w14:ligatures w14:val="none"/>
              </w:rPr>
              <w:t>outlet.</w:t>
            </w:r>
          </w:p>
          <w:p w14:paraId="56B1E10C" w14:textId="77777777" w:rsidR="006200A7" w:rsidRPr="00D719AB" w:rsidRDefault="006200A7" w:rsidP="00A96F70">
            <w:pPr>
              <w:numPr>
                <w:ilvl w:val="0"/>
                <w:numId w:val="44"/>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As</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needed,</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necessary</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PPE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equipment</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to</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prevent</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COVID</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transmission,</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hand</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 xml:space="preserve">sanitizer, </w:t>
            </w:r>
            <w:r w:rsidRPr="00D719AB">
              <w:rPr>
                <w:rFonts w:ascii="Calibri" w:eastAsia="Calibri" w:hAnsi="Calibri" w:cs="Calibri"/>
                <w:w w:val="105"/>
                <w:kern w:val="0"/>
                <w:sz w:val="22"/>
                <w:szCs w:val="22"/>
                <w14:ligatures w14:val="none"/>
              </w:rPr>
              <w:t>physical</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distancing,</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etc.</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as</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per</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current</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government</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directives.</w:t>
            </w:r>
          </w:p>
        </w:tc>
      </w:tr>
      <w:tr w:rsidR="006200A7" w:rsidRPr="00D719AB" w14:paraId="6DCC6574" w14:textId="77777777" w:rsidTr="00D31153">
        <w:tc>
          <w:tcPr>
            <w:tcW w:w="2425" w:type="dxa"/>
          </w:tcPr>
          <w:p w14:paraId="60D7016E" w14:textId="77777777" w:rsidR="006200A7" w:rsidRPr="00D719AB" w:rsidRDefault="006200A7" w:rsidP="006200A7">
            <w:pPr>
              <w:rPr>
                <w:rFonts w:ascii="Calibri" w:eastAsia="Calibri" w:hAnsi="Calibri" w:cs="Calibri"/>
                <w:spacing w:val="-2"/>
                <w:w w:val="105"/>
                <w:kern w:val="0"/>
                <w:sz w:val="22"/>
                <w:szCs w:val="22"/>
                <w14:ligatures w14:val="none"/>
              </w:rPr>
            </w:pPr>
            <w:r w:rsidRPr="00D719AB">
              <w:rPr>
                <w:rFonts w:ascii="Calibri" w:eastAsia="Calibri" w:hAnsi="Calibri" w:cs="Calibri"/>
                <w:w w:val="105"/>
                <w:kern w:val="0"/>
                <w:sz w:val="22"/>
                <w:szCs w:val="22"/>
                <w14:ligatures w14:val="none"/>
              </w:rPr>
              <w:t>Cultural</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Heritage</w:t>
            </w:r>
          </w:p>
        </w:tc>
        <w:tc>
          <w:tcPr>
            <w:tcW w:w="6925" w:type="dxa"/>
          </w:tcPr>
          <w:p w14:paraId="335EBAF8" w14:textId="77777777" w:rsidR="006200A7" w:rsidRPr="00D719AB" w:rsidRDefault="006200A7" w:rsidP="00A96F70">
            <w:pPr>
              <w:numPr>
                <w:ilvl w:val="0"/>
                <w:numId w:val="44"/>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Responsible local authorities and the National Culture Administration will oversee protecting</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preserving</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site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lastRenderedPageBreak/>
              <w:t>before</w:t>
            </w:r>
            <w:r w:rsidRPr="00D719AB">
              <w:rPr>
                <w:rFonts w:ascii="Calibri" w:eastAsia="Calibri" w:hAnsi="Calibri" w:cs="Calibri"/>
                <w:spacing w:val="-9"/>
                <w:w w:val="105"/>
                <w:kern w:val="0"/>
                <w:sz w:val="22"/>
                <w:szCs w:val="22"/>
                <w14:ligatures w14:val="none"/>
              </w:rPr>
              <w:t xml:space="preserve"> </w:t>
            </w:r>
            <w:r w:rsidRPr="00D719AB">
              <w:rPr>
                <w:rFonts w:ascii="Calibri" w:eastAsia="Calibri" w:hAnsi="Calibri" w:cs="Calibri"/>
                <w:w w:val="105"/>
                <w:kern w:val="0"/>
                <w:sz w:val="22"/>
                <w:szCs w:val="22"/>
                <w14:ligatures w14:val="none"/>
              </w:rPr>
              <w:t>deciding</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on</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subsequent</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appropriate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procedures. This would require a preliminary evaluation of the findings to be performed by the archaeologists</w:t>
            </w:r>
            <w:r w:rsidR="003951E8" w:rsidRPr="00D719AB">
              <w:rPr>
                <w:rFonts w:ascii="Calibri" w:eastAsia="Calibri" w:hAnsi="Calibri" w:cs="Calibri"/>
                <w:w w:val="105"/>
                <w:kern w:val="0"/>
                <w:sz w:val="22"/>
                <w:szCs w:val="22"/>
                <w14:ligatures w14:val="none"/>
              </w:rPr>
              <w:t xml:space="preserve"> in the Directorate of Cultural Heritage in the</w:t>
            </w:r>
            <w:r w:rsidRPr="00D719AB">
              <w:rPr>
                <w:rFonts w:ascii="Calibri" w:eastAsia="Calibri" w:hAnsi="Calibri" w:cs="Calibri"/>
                <w:w w:val="105"/>
                <w:kern w:val="0"/>
                <w:sz w:val="22"/>
                <w:szCs w:val="22"/>
                <w14:ligatures w14:val="none"/>
              </w:rPr>
              <w:t xml:space="preserve"> Ministry Cultur</w:t>
            </w:r>
            <w:r w:rsidR="00D10D5C" w:rsidRPr="00D719AB">
              <w:rPr>
                <w:rFonts w:ascii="Calibri" w:eastAsia="Calibri" w:hAnsi="Calibri" w:cs="Calibri"/>
                <w:w w:val="105"/>
                <w:kern w:val="0"/>
                <w:sz w:val="22"/>
                <w:szCs w:val="22"/>
                <w14:ligatures w14:val="none"/>
              </w:rPr>
              <w:t>e</w:t>
            </w:r>
            <w:r w:rsidRPr="00D719AB">
              <w:rPr>
                <w:rFonts w:ascii="Calibri" w:eastAsia="Calibri" w:hAnsi="Calibri" w:cs="Calibri"/>
                <w:w w:val="105"/>
                <w:kern w:val="0"/>
                <w:sz w:val="22"/>
                <w:szCs w:val="22"/>
                <w14:ligatures w14:val="none"/>
              </w:rPr>
              <w:t>.</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The significance and importance</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the findings should be</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assessed according to the various criteria relevant to cultural heritage; those include the aesthetic, historic, scientific or research, social and economic values.</w:t>
            </w:r>
          </w:p>
          <w:p w14:paraId="54379183" w14:textId="77777777" w:rsidR="006200A7" w:rsidRPr="00D719AB" w:rsidRDefault="006200A7" w:rsidP="00A96F70">
            <w:pPr>
              <w:numPr>
                <w:ilvl w:val="0"/>
                <w:numId w:val="44"/>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Decisions</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on</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how</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to</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handle</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findings</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shall</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be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taken</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by</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responsible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authorities</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 xml:space="preserve">and </w:t>
            </w:r>
            <w:r w:rsidR="00D10D5C" w:rsidRPr="00D719AB">
              <w:rPr>
                <w:rFonts w:ascii="Calibri" w:eastAsia="Calibri" w:hAnsi="Calibri" w:cs="Calibri"/>
                <w:w w:val="105"/>
                <w:kern w:val="0"/>
                <w:sz w:val="22"/>
                <w:szCs w:val="22"/>
                <w14:ligatures w14:val="none"/>
              </w:rPr>
              <w:t>Directorate of Cultural Heritage in the Ministry Culture</w:t>
            </w:r>
            <w:r w:rsidRPr="00D719AB">
              <w:rPr>
                <w:rFonts w:ascii="Calibri" w:eastAsia="Calibri" w:hAnsi="Calibri" w:cs="Calibri"/>
                <w:w w:val="105"/>
                <w:kern w:val="0"/>
                <w:sz w:val="22"/>
                <w:szCs w:val="22"/>
                <w14:ligatures w14:val="none"/>
              </w:rPr>
              <w:t>.</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This</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could</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include</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changes</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in the</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layout</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(such as when finding an irremovable remain of cultural or archaeological importance) conservation, preservation, restoration and salvage.</w:t>
            </w:r>
          </w:p>
          <w:p w14:paraId="72D62B20" w14:textId="77777777" w:rsidR="006200A7" w:rsidRPr="00D719AB" w:rsidRDefault="006200A7" w:rsidP="00A96F70">
            <w:pPr>
              <w:numPr>
                <w:ilvl w:val="0"/>
                <w:numId w:val="44"/>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Implementation</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for</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authority</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decision</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concerning</w:t>
            </w:r>
            <w:r w:rsidRPr="00D719AB">
              <w:rPr>
                <w:rFonts w:ascii="Calibri" w:eastAsia="Calibri" w:hAnsi="Calibri" w:cs="Calibri"/>
                <w:spacing w:val="-8"/>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management</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finding</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shall be communicated in writing by relevant local authorities; and</w:t>
            </w:r>
          </w:p>
          <w:p w14:paraId="1D4150FB" w14:textId="77777777" w:rsidR="006200A7" w:rsidRPr="00D719AB" w:rsidRDefault="006200A7" w:rsidP="00A96F70">
            <w:pPr>
              <w:numPr>
                <w:ilvl w:val="0"/>
                <w:numId w:val="44"/>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Construction</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work</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could</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resume</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only</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after</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permission</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is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given</w:t>
            </w:r>
            <w:r w:rsidRPr="00D719AB">
              <w:rPr>
                <w:rFonts w:ascii="Calibri" w:eastAsia="Calibri" w:hAnsi="Calibri" w:cs="Calibri"/>
                <w:spacing w:val="-4"/>
                <w:w w:val="105"/>
                <w:kern w:val="0"/>
                <w:sz w:val="22"/>
                <w:szCs w:val="22"/>
                <w14:ligatures w14:val="none"/>
              </w:rPr>
              <w:t xml:space="preserve"> </w:t>
            </w:r>
            <w:proofErr w:type="gramStart"/>
            <w:r w:rsidRPr="00D719AB">
              <w:rPr>
                <w:rFonts w:ascii="Calibri" w:eastAsia="Calibri" w:hAnsi="Calibri" w:cs="Calibri"/>
                <w:w w:val="105"/>
                <w:kern w:val="0"/>
                <w:sz w:val="22"/>
                <w:szCs w:val="22"/>
                <w14:ligatures w14:val="none"/>
              </w:rPr>
              <w:t>from</w:t>
            </w:r>
            <w:proofErr w:type="gramEnd"/>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local authorities responsible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or</w:t>
            </w:r>
            <w:r w:rsidRPr="00D719AB">
              <w:rPr>
                <w:rFonts w:ascii="Calibri" w:eastAsia="Calibri" w:hAnsi="Calibri" w:cs="Calibri"/>
                <w:spacing w:val="-5"/>
                <w:w w:val="105"/>
                <w:kern w:val="0"/>
                <w:sz w:val="22"/>
                <w:szCs w:val="22"/>
                <w14:ligatures w14:val="none"/>
              </w:rPr>
              <w:t xml:space="preserve"> </w:t>
            </w:r>
            <w:r w:rsidR="00D10D5C" w:rsidRPr="00D719AB">
              <w:rPr>
                <w:rFonts w:ascii="Calibri" w:eastAsia="Calibri" w:hAnsi="Calibri" w:cs="Calibri"/>
                <w:w w:val="105"/>
                <w:kern w:val="0"/>
                <w:sz w:val="22"/>
                <w:szCs w:val="22"/>
                <w14:ligatures w14:val="none"/>
              </w:rPr>
              <w:t>Directorate of Cultural Heritage in the Ministry Culture</w:t>
            </w:r>
            <w:r w:rsidRPr="00D719AB">
              <w:rPr>
                <w:rFonts w:ascii="Calibri" w:eastAsia="Calibri" w:hAnsi="Calibri" w:cs="Calibri"/>
                <w:w w:val="105"/>
                <w:kern w:val="0"/>
                <w:sz w:val="22"/>
                <w:szCs w:val="22"/>
                <w14:ligatures w14:val="none"/>
              </w:rPr>
              <w:t xml:space="preserve"> concerning</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safeguarding</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2"/>
                <w:w w:val="105"/>
                <w:kern w:val="0"/>
                <w:sz w:val="22"/>
                <w:szCs w:val="22"/>
                <w14:ligatures w14:val="none"/>
              </w:rPr>
              <w:t xml:space="preserve"> heritage.</w:t>
            </w:r>
          </w:p>
        </w:tc>
      </w:tr>
      <w:tr w:rsidR="006200A7" w:rsidRPr="00D719AB" w14:paraId="0C48E774" w14:textId="77777777" w:rsidTr="00D31153">
        <w:tc>
          <w:tcPr>
            <w:tcW w:w="2425" w:type="dxa"/>
          </w:tcPr>
          <w:p w14:paraId="555CFCCA" w14:textId="77777777" w:rsidR="006200A7" w:rsidRPr="00D719AB" w:rsidRDefault="006200A7" w:rsidP="006200A7">
            <w:pPr>
              <w:rPr>
                <w:rFonts w:ascii="Calibri" w:eastAsia="Calibri" w:hAnsi="Calibri" w:cs="Calibri"/>
                <w:w w:val="105"/>
                <w:kern w:val="0"/>
                <w:sz w:val="22"/>
                <w:szCs w:val="22"/>
                <w14:ligatures w14:val="none"/>
              </w:rPr>
            </w:pPr>
            <w:r w:rsidRPr="00D719AB">
              <w:rPr>
                <w:rFonts w:ascii="Calibri" w:eastAsia="Calibri" w:hAnsi="Calibri" w:cs="Calibri"/>
                <w:spacing w:val="-2"/>
                <w:w w:val="105"/>
                <w:kern w:val="0"/>
                <w:sz w:val="22"/>
                <w:szCs w:val="22"/>
                <w14:ligatures w14:val="none"/>
              </w:rPr>
              <w:lastRenderedPageBreak/>
              <w:t>Prohibitions</w:t>
            </w:r>
          </w:p>
        </w:tc>
        <w:tc>
          <w:tcPr>
            <w:tcW w:w="6925" w:type="dxa"/>
          </w:tcPr>
          <w:p w14:paraId="6B5AAFB7" w14:textId="77777777" w:rsidR="006200A7" w:rsidRPr="00D719AB" w:rsidRDefault="006200A7" w:rsidP="00A96F70">
            <w:pPr>
              <w:numPr>
                <w:ilvl w:val="0"/>
                <w:numId w:val="45"/>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following</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activities</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are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prohibited</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on</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construction</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spacing w:val="-4"/>
                <w:w w:val="105"/>
                <w:kern w:val="0"/>
                <w:sz w:val="22"/>
                <w:szCs w:val="22"/>
                <w14:ligatures w14:val="none"/>
              </w:rPr>
              <w:t>site:</w:t>
            </w:r>
          </w:p>
          <w:p w14:paraId="1113F39F" w14:textId="77777777" w:rsidR="006200A7" w:rsidRPr="00D719AB" w:rsidRDefault="006200A7" w:rsidP="00A96F70">
            <w:pPr>
              <w:numPr>
                <w:ilvl w:val="0"/>
                <w:numId w:val="45"/>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Cutting</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trees</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for</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any</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reason</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outside</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approved</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construction</w:t>
            </w:r>
            <w:r w:rsidRPr="00D719AB">
              <w:rPr>
                <w:rFonts w:ascii="Calibri" w:eastAsia="Calibri" w:hAnsi="Calibri" w:cs="Calibri"/>
                <w:spacing w:val="-4"/>
                <w:w w:val="105"/>
                <w:kern w:val="0"/>
                <w:sz w:val="22"/>
                <w:szCs w:val="22"/>
                <w14:ligatures w14:val="none"/>
              </w:rPr>
              <w:t xml:space="preserve"> area.</w:t>
            </w:r>
          </w:p>
          <w:p w14:paraId="4575E338" w14:textId="77777777" w:rsidR="006200A7" w:rsidRPr="00D719AB" w:rsidRDefault="006200A7" w:rsidP="00A96F70">
            <w:pPr>
              <w:numPr>
                <w:ilvl w:val="0"/>
                <w:numId w:val="45"/>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Hunting,</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fishing,</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wildlife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capture,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or</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plant</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collection.</w:t>
            </w:r>
          </w:p>
          <w:p w14:paraId="569AA79F" w14:textId="77777777" w:rsidR="006200A7" w:rsidRPr="00D719AB" w:rsidRDefault="006200A7" w:rsidP="00A96F70">
            <w:pPr>
              <w:numPr>
                <w:ilvl w:val="0"/>
                <w:numId w:val="45"/>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Use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unapproved</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toxic</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materials,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including</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lead-based</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paints,</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asbestos,</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spacing w:val="-4"/>
                <w:w w:val="105"/>
                <w:kern w:val="0"/>
                <w:sz w:val="22"/>
                <w:szCs w:val="22"/>
                <w14:ligatures w14:val="none"/>
              </w:rPr>
              <w:t>etc.</w:t>
            </w:r>
          </w:p>
          <w:p w14:paraId="061D5528" w14:textId="77777777" w:rsidR="006200A7" w:rsidRPr="00D719AB" w:rsidRDefault="006200A7" w:rsidP="00A96F70">
            <w:pPr>
              <w:numPr>
                <w:ilvl w:val="0"/>
                <w:numId w:val="45"/>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Disturbance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to</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anything</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with</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architectural</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or</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historical</w:t>
            </w:r>
            <w:r w:rsidRPr="00D719AB">
              <w:rPr>
                <w:rFonts w:ascii="Calibri" w:eastAsia="Calibri" w:hAnsi="Calibri" w:cs="Calibri"/>
                <w:spacing w:val="-2"/>
                <w:w w:val="105"/>
                <w:kern w:val="0"/>
                <w:sz w:val="22"/>
                <w:szCs w:val="22"/>
                <w14:ligatures w14:val="none"/>
              </w:rPr>
              <w:t xml:space="preserve"> value.</w:t>
            </w:r>
          </w:p>
          <w:p w14:paraId="2E58A391" w14:textId="77777777" w:rsidR="006200A7" w:rsidRPr="00D719AB" w:rsidRDefault="006200A7" w:rsidP="00A96F70">
            <w:pPr>
              <w:numPr>
                <w:ilvl w:val="0"/>
                <w:numId w:val="45"/>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Building</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fires.</w:t>
            </w:r>
          </w:p>
          <w:p w14:paraId="1987C8D2" w14:textId="77777777" w:rsidR="006200A7" w:rsidRPr="00D719AB" w:rsidRDefault="006200A7" w:rsidP="00A96F70">
            <w:pPr>
              <w:numPr>
                <w:ilvl w:val="0"/>
                <w:numId w:val="45"/>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Use</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firearms</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(except</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authorized</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security</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guards,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if</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spacing w:val="-2"/>
                <w:w w:val="105"/>
                <w:kern w:val="0"/>
                <w:sz w:val="22"/>
                <w:szCs w:val="22"/>
                <w14:ligatures w14:val="none"/>
              </w:rPr>
              <w:t>any).</w:t>
            </w:r>
          </w:p>
          <w:p w14:paraId="092FDD49" w14:textId="77777777" w:rsidR="006200A7" w:rsidRPr="00D719AB" w:rsidRDefault="006200A7" w:rsidP="00A96F70">
            <w:pPr>
              <w:numPr>
                <w:ilvl w:val="0"/>
                <w:numId w:val="45"/>
              </w:numPr>
              <w:contextualSpacing/>
              <w:jc w:val="both"/>
              <w:rPr>
                <w:rFonts w:ascii="Calibri" w:eastAsia="Calibri" w:hAnsi="Calibri" w:cs="Calibri"/>
                <w:w w:val="105"/>
                <w:kern w:val="0"/>
                <w:sz w:val="22"/>
                <w:szCs w:val="22"/>
                <w14:ligatures w14:val="none"/>
              </w:rPr>
            </w:pPr>
            <w:r w:rsidRPr="00D719AB">
              <w:rPr>
                <w:rFonts w:ascii="Calibri" w:eastAsia="Calibri" w:hAnsi="Calibri" w:cs="Calibri"/>
                <w:w w:val="105"/>
                <w:kern w:val="0"/>
                <w:sz w:val="22"/>
                <w:szCs w:val="22"/>
                <w14:ligatures w14:val="none"/>
              </w:rPr>
              <w:t>Use</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alcohol</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or</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drugs</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 xml:space="preserve">by </w:t>
            </w:r>
            <w:r w:rsidRPr="00D719AB">
              <w:rPr>
                <w:rFonts w:ascii="Calibri" w:eastAsia="Calibri" w:hAnsi="Calibri" w:cs="Calibri"/>
                <w:spacing w:val="-2"/>
                <w:w w:val="105"/>
                <w:kern w:val="0"/>
                <w:sz w:val="22"/>
                <w:szCs w:val="22"/>
                <w14:ligatures w14:val="none"/>
              </w:rPr>
              <w:t>workers.</w:t>
            </w:r>
          </w:p>
        </w:tc>
      </w:tr>
      <w:tr w:rsidR="006200A7" w:rsidRPr="00D719AB" w14:paraId="62DEE593" w14:textId="77777777" w:rsidTr="00D31153">
        <w:tc>
          <w:tcPr>
            <w:tcW w:w="2425" w:type="dxa"/>
          </w:tcPr>
          <w:p w14:paraId="63E40DE0" w14:textId="77777777" w:rsidR="006200A7" w:rsidRPr="00D719AB" w:rsidRDefault="006200A7" w:rsidP="006200A7">
            <w:pPr>
              <w:rPr>
                <w:rFonts w:ascii="Calibri" w:eastAsia="Calibri" w:hAnsi="Calibri" w:cs="Calibri"/>
                <w:b/>
                <w:bCs/>
                <w:spacing w:val="-2"/>
                <w:w w:val="105"/>
                <w:kern w:val="0"/>
                <w:sz w:val="22"/>
                <w:szCs w:val="22"/>
                <w14:ligatures w14:val="none"/>
              </w:rPr>
            </w:pPr>
            <w:r w:rsidRPr="00D719AB">
              <w:rPr>
                <w:rFonts w:ascii="Calibri" w:eastAsia="Calibri" w:hAnsi="Calibri" w:cs="Calibri"/>
                <w:b/>
                <w:bCs/>
                <w:spacing w:val="-2"/>
                <w:w w:val="105"/>
                <w:kern w:val="0"/>
                <w:sz w:val="22"/>
                <w:szCs w:val="22"/>
                <w14:ligatures w14:val="none"/>
              </w:rPr>
              <w:t>Post-Construction</w:t>
            </w:r>
          </w:p>
        </w:tc>
        <w:tc>
          <w:tcPr>
            <w:tcW w:w="6925" w:type="dxa"/>
          </w:tcPr>
          <w:p w14:paraId="3EF5482E" w14:textId="77777777" w:rsidR="006200A7" w:rsidRPr="00D719AB" w:rsidRDefault="006200A7" w:rsidP="006200A7">
            <w:pPr>
              <w:rPr>
                <w:rFonts w:ascii="Calibri" w:eastAsia="Calibri" w:hAnsi="Calibri" w:cs="Calibri"/>
                <w:w w:val="105"/>
                <w:kern w:val="0"/>
                <w:sz w:val="22"/>
                <w:szCs w:val="22"/>
                <w14:ligatures w14:val="none"/>
              </w:rPr>
            </w:pPr>
          </w:p>
        </w:tc>
      </w:tr>
      <w:tr w:rsidR="006200A7" w:rsidRPr="00D719AB" w14:paraId="01065305" w14:textId="77777777" w:rsidTr="00D31153">
        <w:tc>
          <w:tcPr>
            <w:tcW w:w="2425" w:type="dxa"/>
          </w:tcPr>
          <w:p w14:paraId="1C1A2294" w14:textId="77777777" w:rsidR="006200A7" w:rsidRPr="00D719AB" w:rsidRDefault="006200A7" w:rsidP="006200A7">
            <w:pPr>
              <w:rPr>
                <w:rFonts w:ascii="Calibri" w:eastAsia="Calibri" w:hAnsi="Calibri" w:cs="Calibri"/>
                <w:spacing w:val="-2"/>
                <w:w w:val="105"/>
                <w:kern w:val="0"/>
                <w:sz w:val="22"/>
                <w:szCs w:val="22"/>
                <w14:ligatures w14:val="none"/>
              </w:rPr>
            </w:pPr>
            <w:r w:rsidRPr="00D719AB">
              <w:rPr>
                <w:rFonts w:ascii="Calibri" w:eastAsia="Calibri" w:hAnsi="Calibri" w:cs="Calibri"/>
                <w:spacing w:val="-4"/>
                <w:w w:val="105"/>
                <w:kern w:val="0"/>
                <w:sz w:val="22"/>
                <w:szCs w:val="22"/>
                <w14:ligatures w14:val="none"/>
              </w:rPr>
              <w:t>Site</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spacing w:val="-2"/>
                <w:kern w:val="0"/>
                <w:sz w:val="22"/>
                <w:szCs w:val="22"/>
                <w14:ligatures w14:val="none"/>
              </w:rPr>
              <w:t>Decommissioning</w:t>
            </w:r>
          </w:p>
        </w:tc>
        <w:tc>
          <w:tcPr>
            <w:tcW w:w="6925" w:type="dxa"/>
          </w:tcPr>
          <w:p w14:paraId="31AD4A01" w14:textId="77777777" w:rsidR="006200A7" w:rsidRPr="00D719AB" w:rsidRDefault="006200A7" w:rsidP="00A96F70">
            <w:pPr>
              <w:numPr>
                <w:ilvl w:val="0"/>
                <w:numId w:val="46"/>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contractor</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will</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clean</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the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site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carefully</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and</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remove</w:t>
            </w:r>
            <w:r w:rsidRPr="00D719AB">
              <w:rPr>
                <w:rFonts w:ascii="Calibri" w:eastAsia="Calibri" w:hAnsi="Calibri" w:cs="Calibri"/>
                <w:spacing w:val="-7"/>
                <w:w w:val="105"/>
                <w:kern w:val="0"/>
                <w:sz w:val="22"/>
                <w:szCs w:val="22"/>
                <w14:ligatures w14:val="none"/>
              </w:rPr>
              <w:t xml:space="preserve"> </w:t>
            </w:r>
            <w:r w:rsidRPr="00D719AB">
              <w:rPr>
                <w:rFonts w:ascii="Calibri" w:eastAsia="Calibri" w:hAnsi="Calibri" w:cs="Calibri"/>
                <w:w w:val="105"/>
                <w:kern w:val="0"/>
                <w:sz w:val="22"/>
                <w:szCs w:val="22"/>
                <w14:ligatures w14:val="none"/>
              </w:rPr>
              <w:t>all</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construction</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waste</w:t>
            </w:r>
            <w:r w:rsidRPr="00D719AB">
              <w:rPr>
                <w:rFonts w:ascii="Calibri" w:eastAsia="Calibri" w:hAnsi="Calibri" w:cs="Calibri"/>
                <w:spacing w:val="-6"/>
                <w:w w:val="105"/>
                <w:kern w:val="0"/>
                <w:sz w:val="22"/>
                <w:szCs w:val="22"/>
                <w14:ligatures w14:val="none"/>
              </w:rPr>
              <w:t xml:space="preserve"> </w:t>
            </w:r>
            <w:r w:rsidRPr="00D719AB">
              <w:rPr>
                <w:rFonts w:ascii="Calibri" w:eastAsia="Calibri" w:hAnsi="Calibri" w:cs="Calibri"/>
                <w:w w:val="105"/>
                <w:kern w:val="0"/>
                <w:sz w:val="22"/>
                <w:szCs w:val="22"/>
                <w14:ligatures w14:val="none"/>
              </w:rPr>
              <w:t>materials</w:t>
            </w:r>
            <w:r w:rsidRPr="00D719AB">
              <w:rPr>
                <w:rFonts w:ascii="Calibri" w:eastAsia="Calibri" w:hAnsi="Calibri" w:cs="Calibri"/>
                <w:spacing w:val="-5"/>
                <w:w w:val="105"/>
                <w:kern w:val="0"/>
                <w:sz w:val="22"/>
                <w:szCs w:val="22"/>
                <w14:ligatures w14:val="none"/>
              </w:rPr>
              <w:t xml:space="preserve"> </w:t>
            </w:r>
            <w:r w:rsidRPr="00D719AB">
              <w:rPr>
                <w:rFonts w:ascii="Calibri" w:eastAsia="Calibri" w:hAnsi="Calibri" w:cs="Calibri"/>
                <w:w w:val="105"/>
                <w:kern w:val="0"/>
                <w:sz w:val="22"/>
                <w:szCs w:val="22"/>
                <w14:ligatures w14:val="none"/>
              </w:rPr>
              <w:t>and dump it at a designated dumping site.</w:t>
            </w:r>
          </w:p>
          <w:p w14:paraId="5FFCD1B7" w14:textId="77777777" w:rsidR="006200A7" w:rsidRPr="00D719AB" w:rsidRDefault="006200A7" w:rsidP="00A96F70">
            <w:pPr>
              <w:numPr>
                <w:ilvl w:val="0"/>
                <w:numId w:val="46"/>
              </w:numPr>
              <w:contextualSpacing/>
              <w:jc w:val="both"/>
              <w:rPr>
                <w:rFonts w:ascii="Calibri" w:eastAsia="Calibri" w:hAnsi="Calibri" w:cs="Calibri"/>
                <w:kern w:val="0"/>
                <w:sz w:val="22"/>
                <w:szCs w:val="22"/>
                <w14:ligatures w14:val="none"/>
              </w:rPr>
            </w:pPr>
            <w:r w:rsidRPr="00D719AB">
              <w:rPr>
                <w:rFonts w:ascii="Calibri" w:eastAsia="Calibri" w:hAnsi="Calibri" w:cs="Calibri"/>
                <w:w w:val="105"/>
                <w:kern w:val="0"/>
                <w:sz w:val="22"/>
                <w:szCs w:val="22"/>
                <w14:ligatures w14:val="none"/>
              </w:rPr>
              <w:t>Open</w:t>
            </w:r>
            <w:r w:rsidRPr="00D719AB">
              <w:rPr>
                <w:rFonts w:ascii="Calibri" w:eastAsia="Calibri" w:hAnsi="Calibri" w:cs="Calibri"/>
                <w:spacing w:val="-1"/>
                <w:w w:val="105"/>
                <w:kern w:val="0"/>
                <w:sz w:val="22"/>
                <w:szCs w:val="22"/>
                <w14:ligatures w14:val="none"/>
              </w:rPr>
              <w:t xml:space="preserve"> </w:t>
            </w:r>
            <w:r w:rsidRPr="00D719AB">
              <w:rPr>
                <w:rFonts w:ascii="Calibri" w:eastAsia="Calibri" w:hAnsi="Calibri" w:cs="Calibri"/>
                <w:w w:val="105"/>
                <w:kern w:val="0"/>
                <w:sz w:val="22"/>
                <w:szCs w:val="22"/>
                <w14:ligatures w14:val="none"/>
              </w:rPr>
              <w:t>burning</w:t>
            </w:r>
            <w:r w:rsidRPr="00D719AB">
              <w:rPr>
                <w:rFonts w:ascii="Calibri" w:eastAsia="Calibri" w:hAnsi="Calibri" w:cs="Calibri"/>
                <w:spacing w:val="-2"/>
                <w:w w:val="105"/>
                <w:kern w:val="0"/>
                <w:sz w:val="22"/>
                <w:szCs w:val="22"/>
                <w14:ligatures w14:val="none"/>
              </w:rPr>
              <w:t xml:space="preserve"> </w:t>
            </w:r>
            <w:r w:rsidRPr="00D719AB">
              <w:rPr>
                <w:rFonts w:ascii="Calibri" w:eastAsia="Calibri" w:hAnsi="Calibri" w:cs="Calibri"/>
                <w:w w:val="105"/>
                <w:kern w:val="0"/>
                <w:sz w:val="22"/>
                <w:szCs w:val="22"/>
                <w14:ligatures w14:val="none"/>
              </w:rPr>
              <w:t>of</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waste</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should</w:t>
            </w:r>
            <w:r w:rsidRPr="00D719AB">
              <w:rPr>
                <w:rFonts w:ascii="Calibri" w:eastAsia="Calibri" w:hAnsi="Calibri" w:cs="Calibri"/>
                <w:spacing w:val="-4"/>
                <w:w w:val="105"/>
                <w:kern w:val="0"/>
                <w:sz w:val="22"/>
                <w:szCs w:val="22"/>
                <w14:ligatures w14:val="none"/>
              </w:rPr>
              <w:t xml:space="preserve"> </w:t>
            </w:r>
            <w:r w:rsidRPr="00D719AB">
              <w:rPr>
                <w:rFonts w:ascii="Calibri" w:eastAsia="Calibri" w:hAnsi="Calibri" w:cs="Calibri"/>
                <w:w w:val="105"/>
                <w:kern w:val="0"/>
                <w:sz w:val="22"/>
                <w:szCs w:val="22"/>
                <w14:ligatures w14:val="none"/>
              </w:rPr>
              <w:t>not</w:t>
            </w:r>
            <w:r w:rsidRPr="00D719AB">
              <w:rPr>
                <w:rFonts w:ascii="Calibri" w:eastAsia="Calibri" w:hAnsi="Calibri" w:cs="Calibri"/>
                <w:spacing w:val="-3"/>
                <w:w w:val="105"/>
                <w:kern w:val="0"/>
                <w:sz w:val="22"/>
                <w:szCs w:val="22"/>
                <w14:ligatures w14:val="none"/>
              </w:rPr>
              <w:t xml:space="preserve"> </w:t>
            </w:r>
            <w:r w:rsidRPr="00D719AB">
              <w:rPr>
                <w:rFonts w:ascii="Calibri" w:eastAsia="Calibri" w:hAnsi="Calibri" w:cs="Calibri"/>
                <w:w w:val="105"/>
                <w:kern w:val="0"/>
                <w:sz w:val="22"/>
                <w:szCs w:val="22"/>
                <w14:ligatures w14:val="none"/>
              </w:rPr>
              <w:t xml:space="preserve">be </w:t>
            </w:r>
            <w:r w:rsidRPr="00D719AB">
              <w:rPr>
                <w:rFonts w:ascii="Calibri" w:eastAsia="Calibri" w:hAnsi="Calibri" w:cs="Calibri"/>
                <w:spacing w:val="-2"/>
                <w:w w:val="105"/>
                <w:kern w:val="0"/>
                <w:sz w:val="22"/>
                <w:szCs w:val="22"/>
                <w14:ligatures w14:val="none"/>
              </w:rPr>
              <w:t>encouraged.</w:t>
            </w:r>
          </w:p>
        </w:tc>
      </w:tr>
    </w:tbl>
    <w:p w14:paraId="6AAB8BC1" w14:textId="77777777" w:rsidR="00406005" w:rsidRPr="00D719AB" w:rsidRDefault="00406005" w:rsidP="00406005">
      <w:pPr>
        <w:rPr>
          <w:rFonts w:ascii="Calibri" w:eastAsiaTheme="majorEastAsia" w:hAnsi="Calibri" w:cs="Calibri"/>
          <w:b/>
          <w:bCs/>
          <w:color w:val="0F4761" w:themeColor="accent1" w:themeShade="BF"/>
        </w:rPr>
      </w:pPr>
    </w:p>
    <w:p w14:paraId="521D5A02" w14:textId="77777777" w:rsidR="004D30E2" w:rsidRPr="00D719AB" w:rsidRDefault="004D30E2" w:rsidP="003711E4">
      <w:pPr>
        <w:rPr>
          <w:rFonts w:ascii="Calibri" w:eastAsiaTheme="majorEastAsia" w:hAnsi="Calibri" w:cs="Calibri"/>
          <w:b/>
          <w:bCs/>
        </w:rPr>
      </w:pPr>
      <w:r w:rsidRPr="00D719AB">
        <w:rPr>
          <w:rFonts w:ascii="Calibri" w:eastAsiaTheme="majorEastAsia" w:hAnsi="Calibri" w:cs="Calibri"/>
          <w:b/>
          <w:bCs/>
        </w:rPr>
        <w:t>Part 2 – Contractor’s Workers Environmental Code of Conducts</w:t>
      </w:r>
    </w:p>
    <w:tbl>
      <w:tblPr>
        <w:tblStyle w:val="TableGrid10"/>
        <w:tblW w:w="0" w:type="auto"/>
        <w:tblLook w:val="04A0" w:firstRow="1" w:lastRow="0" w:firstColumn="1" w:lastColumn="0" w:noHBand="0" w:noVBand="1"/>
      </w:tblPr>
      <w:tblGrid>
        <w:gridCol w:w="4675"/>
        <w:gridCol w:w="4675"/>
      </w:tblGrid>
      <w:tr w:rsidR="00476495" w:rsidRPr="00D719AB" w14:paraId="1A93869E" w14:textId="77777777" w:rsidTr="00D31153">
        <w:tc>
          <w:tcPr>
            <w:tcW w:w="4675" w:type="dxa"/>
          </w:tcPr>
          <w:p w14:paraId="4B12DD70" w14:textId="77777777" w:rsidR="00476495" w:rsidRPr="00D719AB" w:rsidRDefault="00476495" w:rsidP="00476495">
            <w:pPr>
              <w:rPr>
                <w:rFonts w:ascii="Calibri" w:hAnsi="Calibri" w:cs="Calibri"/>
                <w:b/>
                <w:bCs/>
                <w:sz w:val="22"/>
                <w:szCs w:val="22"/>
              </w:rPr>
            </w:pPr>
            <w:r w:rsidRPr="00D719AB">
              <w:rPr>
                <w:rFonts w:ascii="Calibri" w:hAnsi="Calibri" w:cs="Calibri"/>
                <w:b/>
                <w:bCs/>
                <w:w w:val="105"/>
                <w:sz w:val="22"/>
                <w:szCs w:val="22"/>
              </w:rPr>
              <w:t>Do:</w:t>
            </w:r>
          </w:p>
        </w:tc>
        <w:tc>
          <w:tcPr>
            <w:tcW w:w="4675" w:type="dxa"/>
          </w:tcPr>
          <w:p w14:paraId="2DC5DBF1" w14:textId="77777777" w:rsidR="00476495" w:rsidRPr="00D719AB" w:rsidRDefault="00476495" w:rsidP="00476495">
            <w:pPr>
              <w:rPr>
                <w:rFonts w:ascii="Calibri" w:hAnsi="Calibri" w:cs="Calibri"/>
                <w:b/>
                <w:bCs/>
                <w:sz w:val="22"/>
                <w:szCs w:val="22"/>
              </w:rPr>
            </w:pPr>
            <w:r w:rsidRPr="00D719AB">
              <w:rPr>
                <w:rFonts w:ascii="Calibri" w:hAnsi="Calibri" w:cs="Calibri"/>
                <w:b/>
                <w:bCs/>
                <w:w w:val="105"/>
                <w:sz w:val="22"/>
                <w:szCs w:val="22"/>
              </w:rPr>
              <w:t>Do</w:t>
            </w:r>
            <w:r w:rsidRPr="00D719AB">
              <w:rPr>
                <w:rFonts w:ascii="Calibri" w:hAnsi="Calibri" w:cs="Calibri"/>
                <w:b/>
                <w:bCs/>
                <w:spacing w:val="-4"/>
                <w:w w:val="105"/>
                <w:sz w:val="22"/>
                <w:szCs w:val="22"/>
              </w:rPr>
              <w:t xml:space="preserve"> </w:t>
            </w:r>
            <w:r w:rsidRPr="00D719AB">
              <w:rPr>
                <w:rFonts w:ascii="Calibri" w:hAnsi="Calibri" w:cs="Calibri"/>
                <w:b/>
                <w:bCs/>
                <w:w w:val="105"/>
                <w:sz w:val="22"/>
                <w:szCs w:val="22"/>
              </w:rPr>
              <w:t>Not</w:t>
            </w:r>
          </w:p>
        </w:tc>
      </w:tr>
      <w:tr w:rsidR="00476495" w:rsidRPr="00D719AB" w14:paraId="00776999" w14:textId="77777777" w:rsidTr="00D31153">
        <w:tc>
          <w:tcPr>
            <w:tcW w:w="4675" w:type="dxa"/>
          </w:tcPr>
          <w:p w14:paraId="28A01B9D" w14:textId="77777777" w:rsidR="00476495" w:rsidRPr="00D719AB" w:rsidRDefault="00476495" w:rsidP="00A96F70">
            <w:pPr>
              <w:numPr>
                <w:ilvl w:val="0"/>
                <w:numId w:val="47"/>
              </w:numPr>
              <w:contextualSpacing/>
              <w:rPr>
                <w:rFonts w:ascii="Calibri" w:hAnsi="Calibri" w:cs="Calibri"/>
                <w:sz w:val="22"/>
                <w:szCs w:val="22"/>
              </w:rPr>
            </w:pPr>
            <w:r w:rsidRPr="00D719AB">
              <w:rPr>
                <w:rFonts w:ascii="Calibri" w:hAnsi="Calibri" w:cs="Calibri"/>
                <w:w w:val="105"/>
                <w:sz w:val="22"/>
                <w:szCs w:val="22"/>
              </w:rPr>
              <w:t>Use</w:t>
            </w:r>
            <w:r w:rsidRPr="00D719AB">
              <w:rPr>
                <w:rFonts w:ascii="Calibri" w:hAnsi="Calibri" w:cs="Calibri"/>
                <w:spacing w:val="-11"/>
                <w:w w:val="105"/>
                <w:sz w:val="22"/>
                <w:szCs w:val="22"/>
              </w:rPr>
              <w:t xml:space="preserve"> </w:t>
            </w:r>
            <w:r w:rsidRPr="00D719AB">
              <w:rPr>
                <w:rFonts w:ascii="Calibri" w:hAnsi="Calibri" w:cs="Calibri"/>
                <w:w w:val="105"/>
                <w:sz w:val="22"/>
                <w:szCs w:val="22"/>
              </w:rPr>
              <w:t>The</w:t>
            </w:r>
            <w:r w:rsidRPr="00D719AB">
              <w:rPr>
                <w:rFonts w:ascii="Calibri" w:hAnsi="Calibri" w:cs="Calibri"/>
                <w:spacing w:val="-11"/>
                <w:w w:val="105"/>
                <w:sz w:val="22"/>
                <w:szCs w:val="22"/>
              </w:rPr>
              <w:t xml:space="preserve"> </w:t>
            </w:r>
            <w:r w:rsidRPr="00D719AB">
              <w:rPr>
                <w:rFonts w:ascii="Calibri" w:hAnsi="Calibri" w:cs="Calibri"/>
                <w:w w:val="105"/>
                <w:sz w:val="22"/>
                <w:szCs w:val="22"/>
              </w:rPr>
              <w:t>Toilet</w:t>
            </w:r>
            <w:r w:rsidRPr="00D719AB">
              <w:rPr>
                <w:rFonts w:ascii="Calibri" w:hAnsi="Calibri" w:cs="Calibri"/>
                <w:spacing w:val="-11"/>
                <w:w w:val="105"/>
                <w:sz w:val="22"/>
                <w:szCs w:val="22"/>
              </w:rPr>
              <w:t xml:space="preserve"> </w:t>
            </w:r>
            <w:r w:rsidRPr="00D719AB">
              <w:rPr>
                <w:rFonts w:ascii="Calibri" w:hAnsi="Calibri" w:cs="Calibri"/>
                <w:w w:val="105"/>
                <w:sz w:val="22"/>
                <w:szCs w:val="22"/>
              </w:rPr>
              <w:t>Facilities</w:t>
            </w:r>
            <w:r w:rsidRPr="00D719AB">
              <w:rPr>
                <w:rFonts w:ascii="Calibri" w:hAnsi="Calibri" w:cs="Calibri"/>
                <w:spacing w:val="-10"/>
                <w:w w:val="105"/>
                <w:sz w:val="22"/>
                <w:szCs w:val="22"/>
              </w:rPr>
              <w:t xml:space="preserve"> </w:t>
            </w:r>
            <w:r w:rsidRPr="00D719AB">
              <w:rPr>
                <w:rFonts w:ascii="Calibri" w:hAnsi="Calibri" w:cs="Calibri"/>
                <w:w w:val="105"/>
                <w:sz w:val="22"/>
                <w:szCs w:val="22"/>
              </w:rPr>
              <w:t>Provided</w:t>
            </w:r>
            <w:r w:rsidRPr="00D719AB">
              <w:rPr>
                <w:rFonts w:ascii="Calibri" w:hAnsi="Calibri" w:cs="Calibri"/>
                <w:spacing w:val="-11"/>
                <w:w w:val="105"/>
                <w:sz w:val="22"/>
                <w:szCs w:val="22"/>
              </w:rPr>
              <w:t xml:space="preserve"> </w:t>
            </w:r>
            <w:r w:rsidRPr="00D719AB">
              <w:rPr>
                <w:rFonts w:ascii="Calibri" w:hAnsi="Calibri" w:cs="Calibri"/>
                <w:w w:val="105"/>
                <w:sz w:val="22"/>
                <w:szCs w:val="22"/>
              </w:rPr>
              <w:t>– Report Dirty or Full Facilities</w:t>
            </w:r>
          </w:p>
          <w:p w14:paraId="21502310" w14:textId="77777777" w:rsidR="00476495" w:rsidRPr="00D719AB" w:rsidRDefault="00476495" w:rsidP="00A96F70">
            <w:pPr>
              <w:numPr>
                <w:ilvl w:val="0"/>
                <w:numId w:val="47"/>
              </w:numPr>
              <w:contextualSpacing/>
              <w:rPr>
                <w:rFonts w:ascii="Calibri" w:hAnsi="Calibri" w:cs="Calibri"/>
                <w:sz w:val="22"/>
                <w:szCs w:val="22"/>
              </w:rPr>
            </w:pPr>
            <w:r w:rsidRPr="00D719AB">
              <w:rPr>
                <w:rFonts w:ascii="Calibri" w:hAnsi="Calibri" w:cs="Calibri"/>
                <w:w w:val="105"/>
                <w:sz w:val="22"/>
                <w:szCs w:val="22"/>
              </w:rPr>
              <w:t>Clear Your Work Areas of Litter and</w:t>
            </w:r>
            <w:r w:rsidRPr="00D719AB">
              <w:rPr>
                <w:rFonts w:ascii="Calibri" w:hAnsi="Calibri" w:cs="Calibri"/>
                <w:spacing w:val="-9"/>
                <w:w w:val="105"/>
                <w:sz w:val="22"/>
                <w:szCs w:val="22"/>
              </w:rPr>
              <w:t xml:space="preserve"> </w:t>
            </w:r>
            <w:r w:rsidRPr="00D719AB">
              <w:rPr>
                <w:rFonts w:ascii="Calibri" w:hAnsi="Calibri" w:cs="Calibri"/>
                <w:w w:val="105"/>
                <w:sz w:val="22"/>
                <w:szCs w:val="22"/>
              </w:rPr>
              <w:t>Building</w:t>
            </w:r>
            <w:r w:rsidRPr="00D719AB">
              <w:rPr>
                <w:rFonts w:ascii="Calibri" w:hAnsi="Calibri" w:cs="Calibri"/>
                <w:spacing w:val="-11"/>
                <w:w w:val="105"/>
                <w:sz w:val="22"/>
                <w:szCs w:val="22"/>
              </w:rPr>
              <w:t xml:space="preserve"> </w:t>
            </w:r>
            <w:r w:rsidRPr="00D719AB">
              <w:rPr>
                <w:rFonts w:ascii="Calibri" w:hAnsi="Calibri" w:cs="Calibri"/>
                <w:w w:val="105"/>
                <w:sz w:val="22"/>
                <w:szCs w:val="22"/>
              </w:rPr>
              <w:t>Rubbish</w:t>
            </w:r>
            <w:r w:rsidRPr="00D719AB">
              <w:rPr>
                <w:rFonts w:ascii="Calibri" w:hAnsi="Calibri" w:cs="Calibri"/>
                <w:spacing w:val="-8"/>
                <w:w w:val="105"/>
                <w:sz w:val="22"/>
                <w:szCs w:val="22"/>
              </w:rPr>
              <w:t xml:space="preserve"> </w:t>
            </w:r>
            <w:r w:rsidRPr="00D719AB">
              <w:rPr>
                <w:rFonts w:ascii="Calibri" w:hAnsi="Calibri" w:cs="Calibri"/>
                <w:w w:val="105"/>
                <w:sz w:val="22"/>
                <w:szCs w:val="22"/>
              </w:rPr>
              <w:t>at</w:t>
            </w:r>
            <w:r w:rsidRPr="00D719AB">
              <w:rPr>
                <w:rFonts w:ascii="Calibri" w:hAnsi="Calibri" w:cs="Calibri"/>
                <w:spacing w:val="-10"/>
                <w:w w:val="105"/>
                <w:sz w:val="22"/>
                <w:szCs w:val="22"/>
              </w:rPr>
              <w:t xml:space="preserve"> </w:t>
            </w:r>
            <w:r w:rsidRPr="00D719AB">
              <w:rPr>
                <w:rFonts w:ascii="Calibri" w:hAnsi="Calibri" w:cs="Calibri"/>
                <w:w w:val="105"/>
                <w:sz w:val="22"/>
                <w:szCs w:val="22"/>
              </w:rPr>
              <w:t>The</w:t>
            </w:r>
            <w:r w:rsidRPr="00D719AB">
              <w:rPr>
                <w:rFonts w:ascii="Calibri" w:hAnsi="Calibri" w:cs="Calibri"/>
                <w:spacing w:val="-7"/>
                <w:w w:val="105"/>
                <w:sz w:val="22"/>
                <w:szCs w:val="22"/>
              </w:rPr>
              <w:t xml:space="preserve"> </w:t>
            </w:r>
            <w:r w:rsidRPr="00D719AB">
              <w:rPr>
                <w:rFonts w:ascii="Calibri" w:hAnsi="Calibri" w:cs="Calibri"/>
                <w:w w:val="105"/>
                <w:sz w:val="22"/>
                <w:szCs w:val="22"/>
              </w:rPr>
              <w:t>End</w:t>
            </w:r>
            <w:r w:rsidRPr="00D719AB">
              <w:rPr>
                <w:rFonts w:ascii="Calibri" w:hAnsi="Calibri" w:cs="Calibri"/>
                <w:spacing w:val="-6"/>
                <w:w w:val="105"/>
                <w:sz w:val="22"/>
                <w:szCs w:val="22"/>
              </w:rPr>
              <w:t xml:space="preserve"> </w:t>
            </w:r>
            <w:r w:rsidRPr="00D719AB">
              <w:rPr>
                <w:rFonts w:ascii="Calibri" w:hAnsi="Calibri" w:cs="Calibri"/>
                <w:w w:val="105"/>
                <w:sz w:val="22"/>
                <w:szCs w:val="22"/>
              </w:rPr>
              <w:t>Of</w:t>
            </w:r>
          </w:p>
          <w:p w14:paraId="1A5DEC2A" w14:textId="77777777" w:rsidR="00476495" w:rsidRPr="00D719AB" w:rsidRDefault="00476495" w:rsidP="00A96F70">
            <w:pPr>
              <w:numPr>
                <w:ilvl w:val="0"/>
                <w:numId w:val="47"/>
              </w:numPr>
              <w:contextualSpacing/>
              <w:rPr>
                <w:rFonts w:ascii="Calibri" w:hAnsi="Calibri" w:cs="Calibri"/>
                <w:sz w:val="22"/>
                <w:szCs w:val="22"/>
              </w:rPr>
            </w:pPr>
            <w:r w:rsidRPr="00D719AB">
              <w:rPr>
                <w:rFonts w:ascii="Calibri" w:hAnsi="Calibri" w:cs="Calibri"/>
                <w:w w:val="105"/>
                <w:sz w:val="22"/>
                <w:szCs w:val="22"/>
              </w:rPr>
              <w:lastRenderedPageBreak/>
              <w:t>Each</w:t>
            </w:r>
            <w:r w:rsidRPr="00D719AB">
              <w:rPr>
                <w:rFonts w:ascii="Calibri" w:hAnsi="Calibri" w:cs="Calibri"/>
                <w:spacing w:val="-8"/>
                <w:w w:val="105"/>
                <w:sz w:val="22"/>
                <w:szCs w:val="22"/>
              </w:rPr>
              <w:t xml:space="preserve"> </w:t>
            </w:r>
            <w:r w:rsidRPr="00D719AB">
              <w:rPr>
                <w:rFonts w:ascii="Calibri" w:hAnsi="Calibri" w:cs="Calibri"/>
                <w:w w:val="105"/>
                <w:sz w:val="22"/>
                <w:szCs w:val="22"/>
              </w:rPr>
              <w:t>Day</w:t>
            </w:r>
            <w:r w:rsidRPr="00D719AB">
              <w:rPr>
                <w:rFonts w:ascii="Calibri" w:hAnsi="Calibri" w:cs="Calibri"/>
                <w:spacing w:val="-6"/>
                <w:w w:val="105"/>
                <w:sz w:val="22"/>
                <w:szCs w:val="22"/>
              </w:rPr>
              <w:t xml:space="preserve"> </w:t>
            </w:r>
            <w:r w:rsidRPr="00D719AB">
              <w:rPr>
                <w:rFonts w:ascii="Calibri" w:hAnsi="Calibri" w:cs="Calibri"/>
                <w:w w:val="105"/>
                <w:sz w:val="22"/>
                <w:szCs w:val="22"/>
              </w:rPr>
              <w:t>–</w:t>
            </w:r>
            <w:r w:rsidRPr="00D719AB">
              <w:rPr>
                <w:rFonts w:ascii="Calibri" w:hAnsi="Calibri" w:cs="Calibri"/>
                <w:spacing w:val="-9"/>
                <w:w w:val="105"/>
                <w:sz w:val="22"/>
                <w:szCs w:val="22"/>
              </w:rPr>
              <w:t xml:space="preserve"> </w:t>
            </w:r>
            <w:r w:rsidRPr="00D719AB">
              <w:rPr>
                <w:rFonts w:ascii="Calibri" w:hAnsi="Calibri" w:cs="Calibri"/>
                <w:w w:val="105"/>
                <w:sz w:val="22"/>
                <w:szCs w:val="22"/>
              </w:rPr>
              <w:t>Use</w:t>
            </w:r>
            <w:r w:rsidRPr="00D719AB">
              <w:rPr>
                <w:rFonts w:ascii="Calibri" w:hAnsi="Calibri" w:cs="Calibri"/>
                <w:spacing w:val="-9"/>
                <w:w w:val="105"/>
                <w:sz w:val="22"/>
                <w:szCs w:val="22"/>
              </w:rPr>
              <w:t xml:space="preserve"> </w:t>
            </w:r>
            <w:r w:rsidRPr="00D719AB">
              <w:rPr>
                <w:rFonts w:ascii="Calibri" w:hAnsi="Calibri" w:cs="Calibri"/>
                <w:w w:val="105"/>
                <w:sz w:val="22"/>
                <w:szCs w:val="22"/>
              </w:rPr>
              <w:t>the</w:t>
            </w:r>
            <w:r w:rsidRPr="00D719AB">
              <w:rPr>
                <w:rFonts w:ascii="Calibri" w:hAnsi="Calibri" w:cs="Calibri"/>
                <w:spacing w:val="-6"/>
                <w:w w:val="105"/>
                <w:sz w:val="22"/>
                <w:szCs w:val="22"/>
              </w:rPr>
              <w:t xml:space="preserve"> </w:t>
            </w:r>
            <w:r w:rsidRPr="00D719AB">
              <w:rPr>
                <w:rFonts w:ascii="Calibri" w:hAnsi="Calibri" w:cs="Calibri"/>
                <w:w w:val="105"/>
                <w:sz w:val="22"/>
                <w:szCs w:val="22"/>
              </w:rPr>
              <w:t>Waste</w:t>
            </w:r>
            <w:r w:rsidRPr="00D719AB">
              <w:rPr>
                <w:rFonts w:ascii="Calibri" w:hAnsi="Calibri" w:cs="Calibri"/>
                <w:spacing w:val="-8"/>
                <w:w w:val="105"/>
                <w:sz w:val="22"/>
                <w:szCs w:val="22"/>
              </w:rPr>
              <w:t xml:space="preserve"> </w:t>
            </w:r>
            <w:r w:rsidRPr="00D719AB">
              <w:rPr>
                <w:rFonts w:ascii="Calibri" w:hAnsi="Calibri" w:cs="Calibri"/>
                <w:w w:val="105"/>
                <w:sz w:val="22"/>
                <w:szCs w:val="22"/>
              </w:rPr>
              <w:t>Bins</w:t>
            </w:r>
            <w:r w:rsidRPr="00D719AB">
              <w:rPr>
                <w:rFonts w:ascii="Calibri" w:hAnsi="Calibri" w:cs="Calibri"/>
                <w:spacing w:val="-8"/>
                <w:w w:val="105"/>
                <w:sz w:val="22"/>
                <w:szCs w:val="22"/>
              </w:rPr>
              <w:t xml:space="preserve"> </w:t>
            </w:r>
            <w:r w:rsidRPr="00D719AB">
              <w:rPr>
                <w:rFonts w:ascii="Calibri" w:hAnsi="Calibri" w:cs="Calibri"/>
                <w:w w:val="105"/>
                <w:sz w:val="22"/>
                <w:szCs w:val="22"/>
              </w:rPr>
              <w:t xml:space="preserve">Provided and Ensure That Litter Will Not Blow </w:t>
            </w:r>
            <w:r w:rsidRPr="00D719AB">
              <w:rPr>
                <w:rFonts w:ascii="Calibri" w:hAnsi="Calibri" w:cs="Calibri"/>
                <w:spacing w:val="-2"/>
                <w:w w:val="105"/>
                <w:sz w:val="22"/>
                <w:szCs w:val="22"/>
              </w:rPr>
              <w:t>Away.</w:t>
            </w:r>
          </w:p>
          <w:p w14:paraId="2039C873" w14:textId="77777777" w:rsidR="00476495" w:rsidRPr="00D719AB" w:rsidRDefault="00476495" w:rsidP="00A96F70">
            <w:pPr>
              <w:numPr>
                <w:ilvl w:val="0"/>
                <w:numId w:val="47"/>
              </w:numPr>
              <w:contextualSpacing/>
              <w:rPr>
                <w:rFonts w:ascii="Calibri" w:hAnsi="Calibri" w:cs="Calibri"/>
                <w:sz w:val="22"/>
                <w:szCs w:val="22"/>
              </w:rPr>
            </w:pPr>
            <w:r w:rsidRPr="00D719AB">
              <w:rPr>
                <w:rFonts w:ascii="Calibri" w:hAnsi="Calibri" w:cs="Calibri"/>
                <w:w w:val="105"/>
                <w:sz w:val="22"/>
                <w:szCs w:val="22"/>
              </w:rPr>
              <w:t>Report All Fuel or Oil Spills Immediately</w:t>
            </w:r>
            <w:r w:rsidRPr="00D719AB">
              <w:rPr>
                <w:rFonts w:ascii="Calibri" w:hAnsi="Calibri" w:cs="Calibri"/>
                <w:spacing w:val="-11"/>
                <w:w w:val="105"/>
                <w:sz w:val="22"/>
                <w:szCs w:val="22"/>
              </w:rPr>
              <w:t xml:space="preserve"> </w:t>
            </w:r>
            <w:r w:rsidRPr="00D719AB">
              <w:rPr>
                <w:rFonts w:ascii="Calibri" w:hAnsi="Calibri" w:cs="Calibri"/>
                <w:w w:val="105"/>
                <w:sz w:val="22"/>
                <w:szCs w:val="22"/>
              </w:rPr>
              <w:t>&amp;</w:t>
            </w:r>
            <w:r w:rsidRPr="00D719AB">
              <w:rPr>
                <w:rFonts w:ascii="Calibri" w:hAnsi="Calibri" w:cs="Calibri"/>
                <w:spacing w:val="-11"/>
                <w:w w:val="105"/>
                <w:sz w:val="22"/>
                <w:szCs w:val="22"/>
              </w:rPr>
              <w:t xml:space="preserve"> </w:t>
            </w:r>
            <w:r w:rsidRPr="00D719AB">
              <w:rPr>
                <w:rFonts w:ascii="Calibri" w:hAnsi="Calibri" w:cs="Calibri"/>
                <w:w w:val="105"/>
                <w:sz w:val="22"/>
                <w:szCs w:val="22"/>
              </w:rPr>
              <w:t>Stop</w:t>
            </w:r>
            <w:r w:rsidRPr="00D719AB">
              <w:rPr>
                <w:rFonts w:ascii="Calibri" w:hAnsi="Calibri" w:cs="Calibri"/>
                <w:spacing w:val="-9"/>
                <w:w w:val="105"/>
                <w:sz w:val="22"/>
                <w:szCs w:val="22"/>
              </w:rPr>
              <w:t xml:space="preserve"> </w:t>
            </w:r>
            <w:r w:rsidRPr="00D719AB">
              <w:rPr>
                <w:rFonts w:ascii="Calibri" w:hAnsi="Calibri" w:cs="Calibri"/>
                <w:w w:val="105"/>
                <w:sz w:val="22"/>
                <w:szCs w:val="22"/>
              </w:rPr>
              <w:t>the</w:t>
            </w:r>
            <w:r w:rsidRPr="00D719AB">
              <w:rPr>
                <w:rFonts w:ascii="Calibri" w:hAnsi="Calibri" w:cs="Calibri"/>
                <w:spacing w:val="-11"/>
                <w:w w:val="105"/>
                <w:sz w:val="22"/>
                <w:szCs w:val="22"/>
              </w:rPr>
              <w:t xml:space="preserve"> </w:t>
            </w:r>
            <w:r w:rsidRPr="00D719AB">
              <w:rPr>
                <w:rFonts w:ascii="Calibri" w:hAnsi="Calibri" w:cs="Calibri"/>
                <w:w w:val="105"/>
                <w:sz w:val="22"/>
                <w:szCs w:val="22"/>
              </w:rPr>
              <w:t>Spill</w:t>
            </w:r>
            <w:r w:rsidRPr="00D719AB">
              <w:rPr>
                <w:rFonts w:ascii="Calibri" w:hAnsi="Calibri" w:cs="Calibri"/>
                <w:spacing w:val="-11"/>
                <w:w w:val="105"/>
                <w:sz w:val="22"/>
                <w:szCs w:val="22"/>
              </w:rPr>
              <w:t xml:space="preserve"> </w:t>
            </w:r>
            <w:r w:rsidRPr="00D719AB">
              <w:rPr>
                <w:rFonts w:ascii="Calibri" w:hAnsi="Calibri" w:cs="Calibri"/>
                <w:w w:val="105"/>
                <w:sz w:val="22"/>
                <w:szCs w:val="22"/>
              </w:rPr>
              <w:t xml:space="preserve">from </w:t>
            </w:r>
            <w:r w:rsidRPr="00D719AB">
              <w:rPr>
                <w:rFonts w:ascii="Calibri" w:hAnsi="Calibri" w:cs="Calibri"/>
                <w:spacing w:val="-2"/>
                <w:w w:val="105"/>
                <w:sz w:val="22"/>
                <w:szCs w:val="22"/>
              </w:rPr>
              <w:t>Continuing.</w:t>
            </w:r>
          </w:p>
          <w:p w14:paraId="63CB984D" w14:textId="77777777" w:rsidR="00476495" w:rsidRPr="00D719AB" w:rsidRDefault="00476495" w:rsidP="00A96F70">
            <w:pPr>
              <w:numPr>
                <w:ilvl w:val="0"/>
                <w:numId w:val="47"/>
              </w:numPr>
              <w:contextualSpacing/>
              <w:rPr>
                <w:rFonts w:ascii="Calibri" w:hAnsi="Calibri" w:cs="Calibri"/>
                <w:sz w:val="22"/>
                <w:szCs w:val="22"/>
              </w:rPr>
            </w:pPr>
            <w:r w:rsidRPr="00D719AB">
              <w:rPr>
                <w:rFonts w:ascii="Calibri" w:hAnsi="Calibri" w:cs="Calibri"/>
                <w:w w:val="105"/>
                <w:sz w:val="22"/>
                <w:szCs w:val="22"/>
              </w:rPr>
              <w:t>Smoke</w:t>
            </w:r>
            <w:r w:rsidRPr="00D719AB">
              <w:rPr>
                <w:rFonts w:ascii="Calibri" w:hAnsi="Calibri" w:cs="Calibri"/>
                <w:spacing w:val="-11"/>
                <w:w w:val="105"/>
                <w:sz w:val="22"/>
                <w:szCs w:val="22"/>
              </w:rPr>
              <w:t xml:space="preserve"> </w:t>
            </w:r>
            <w:r w:rsidRPr="00D719AB">
              <w:rPr>
                <w:rFonts w:ascii="Calibri" w:hAnsi="Calibri" w:cs="Calibri"/>
                <w:w w:val="105"/>
                <w:sz w:val="22"/>
                <w:szCs w:val="22"/>
              </w:rPr>
              <w:t>In</w:t>
            </w:r>
            <w:r w:rsidRPr="00D719AB">
              <w:rPr>
                <w:rFonts w:ascii="Calibri" w:hAnsi="Calibri" w:cs="Calibri"/>
                <w:spacing w:val="-11"/>
                <w:w w:val="105"/>
                <w:sz w:val="22"/>
                <w:szCs w:val="22"/>
              </w:rPr>
              <w:t xml:space="preserve"> </w:t>
            </w:r>
            <w:r w:rsidRPr="00D719AB">
              <w:rPr>
                <w:rFonts w:ascii="Calibri" w:hAnsi="Calibri" w:cs="Calibri"/>
                <w:w w:val="105"/>
                <w:sz w:val="22"/>
                <w:szCs w:val="22"/>
              </w:rPr>
              <w:t>Designated</w:t>
            </w:r>
            <w:r w:rsidRPr="00D719AB">
              <w:rPr>
                <w:rFonts w:ascii="Calibri" w:hAnsi="Calibri" w:cs="Calibri"/>
                <w:spacing w:val="-11"/>
                <w:w w:val="105"/>
                <w:sz w:val="22"/>
                <w:szCs w:val="22"/>
              </w:rPr>
              <w:t xml:space="preserve"> </w:t>
            </w:r>
            <w:r w:rsidRPr="00D719AB">
              <w:rPr>
                <w:rFonts w:ascii="Calibri" w:hAnsi="Calibri" w:cs="Calibri"/>
                <w:w w:val="105"/>
                <w:sz w:val="22"/>
                <w:szCs w:val="22"/>
              </w:rPr>
              <w:t>Areas</w:t>
            </w:r>
            <w:r w:rsidRPr="00D719AB">
              <w:rPr>
                <w:rFonts w:ascii="Calibri" w:hAnsi="Calibri" w:cs="Calibri"/>
                <w:spacing w:val="-10"/>
                <w:w w:val="105"/>
                <w:sz w:val="22"/>
                <w:szCs w:val="22"/>
              </w:rPr>
              <w:t xml:space="preserve"> </w:t>
            </w:r>
            <w:r w:rsidRPr="00D719AB">
              <w:rPr>
                <w:rFonts w:ascii="Calibri" w:hAnsi="Calibri" w:cs="Calibri"/>
                <w:w w:val="105"/>
                <w:sz w:val="22"/>
                <w:szCs w:val="22"/>
              </w:rPr>
              <w:t>Only and Dispose of Cigarettes And</w:t>
            </w:r>
          </w:p>
          <w:p w14:paraId="149EA87A" w14:textId="77777777" w:rsidR="00476495" w:rsidRPr="00D719AB" w:rsidRDefault="00476495" w:rsidP="00A96F70">
            <w:pPr>
              <w:numPr>
                <w:ilvl w:val="0"/>
                <w:numId w:val="47"/>
              </w:numPr>
              <w:contextualSpacing/>
              <w:rPr>
                <w:rFonts w:ascii="Calibri" w:hAnsi="Calibri" w:cs="Calibri"/>
                <w:sz w:val="22"/>
                <w:szCs w:val="22"/>
              </w:rPr>
            </w:pPr>
            <w:r w:rsidRPr="00D719AB">
              <w:rPr>
                <w:rFonts w:ascii="Calibri" w:hAnsi="Calibri" w:cs="Calibri"/>
                <w:w w:val="105"/>
                <w:sz w:val="22"/>
                <w:szCs w:val="22"/>
              </w:rPr>
              <w:t>Matches</w:t>
            </w:r>
            <w:r w:rsidRPr="00D719AB">
              <w:rPr>
                <w:rFonts w:ascii="Calibri" w:hAnsi="Calibri" w:cs="Calibri"/>
                <w:spacing w:val="-11"/>
                <w:w w:val="105"/>
                <w:sz w:val="22"/>
                <w:szCs w:val="22"/>
              </w:rPr>
              <w:t xml:space="preserve"> </w:t>
            </w:r>
            <w:r w:rsidRPr="00D719AB">
              <w:rPr>
                <w:rFonts w:ascii="Calibri" w:hAnsi="Calibri" w:cs="Calibri"/>
                <w:w w:val="105"/>
                <w:sz w:val="22"/>
                <w:szCs w:val="22"/>
              </w:rPr>
              <w:t>Carefully.</w:t>
            </w:r>
            <w:r w:rsidRPr="00D719AB">
              <w:rPr>
                <w:rFonts w:ascii="Calibri" w:hAnsi="Calibri" w:cs="Calibri"/>
                <w:spacing w:val="-11"/>
                <w:w w:val="105"/>
                <w:sz w:val="22"/>
                <w:szCs w:val="22"/>
              </w:rPr>
              <w:t xml:space="preserve"> </w:t>
            </w:r>
            <w:r w:rsidRPr="00D719AB">
              <w:rPr>
                <w:rFonts w:ascii="Calibri" w:hAnsi="Calibri" w:cs="Calibri"/>
                <w:w w:val="105"/>
                <w:sz w:val="22"/>
                <w:szCs w:val="22"/>
              </w:rPr>
              <w:t>(Littering</w:t>
            </w:r>
            <w:r w:rsidRPr="00D719AB">
              <w:rPr>
                <w:rFonts w:ascii="Calibri" w:hAnsi="Calibri" w:cs="Calibri"/>
                <w:spacing w:val="-11"/>
                <w:w w:val="105"/>
                <w:sz w:val="22"/>
                <w:szCs w:val="22"/>
              </w:rPr>
              <w:t xml:space="preserve"> </w:t>
            </w:r>
            <w:r w:rsidRPr="00D719AB">
              <w:rPr>
                <w:rFonts w:ascii="Calibri" w:hAnsi="Calibri" w:cs="Calibri"/>
                <w:w w:val="105"/>
                <w:sz w:val="22"/>
                <w:szCs w:val="22"/>
              </w:rPr>
              <w:t>Is</w:t>
            </w:r>
            <w:r w:rsidRPr="00D719AB">
              <w:rPr>
                <w:rFonts w:ascii="Calibri" w:hAnsi="Calibri" w:cs="Calibri"/>
                <w:spacing w:val="-10"/>
                <w:w w:val="105"/>
                <w:sz w:val="22"/>
                <w:szCs w:val="22"/>
              </w:rPr>
              <w:t xml:space="preserve"> </w:t>
            </w:r>
            <w:r w:rsidRPr="00D719AB">
              <w:rPr>
                <w:rFonts w:ascii="Calibri" w:hAnsi="Calibri" w:cs="Calibri"/>
                <w:w w:val="105"/>
                <w:sz w:val="22"/>
                <w:szCs w:val="22"/>
              </w:rPr>
              <w:t xml:space="preserve">an </w:t>
            </w:r>
            <w:r w:rsidRPr="00D719AB">
              <w:rPr>
                <w:rFonts w:ascii="Calibri" w:hAnsi="Calibri" w:cs="Calibri"/>
                <w:spacing w:val="-2"/>
                <w:w w:val="105"/>
                <w:sz w:val="22"/>
                <w:szCs w:val="22"/>
              </w:rPr>
              <w:t>Offence.)</w:t>
            </w:r>
          </w:p>
          <w:p w14:paraId="25B21661" w14:textId="77777777" w:rsidR="00476495" w:rsidRPr="00D719AB" w:rsidRDefault="00476495" w:rsidP="00A96F70">
            <w:pPr>
              <w:numPr>
                <w:ilvl w:val="0"/>
                <w:numId w:val="47"/>
              </w:numPr>
              <w:contextualSpacing/>
              <w:rPr>
                <w:rFonts w:ascii="Calibri" w:hAnsi="Calibri" w:cs="Calibri"/>
                <w:sz w:val="22"/>
                <w:szCs w:val="22"/>
              </w:rPr>
            </w:pPr>
            <w:r w:rsidRPr="00D719AB">
              <w:rPr>
                <w:rFonts w:ascii="Calibri" w:hAnsi="Calibri" w:cs="Calibri"/>
                <w:w w:val="105"/>
                <w:sz w:val="22"/>
                <w:szCs w:val="22"/>
              </w:rPr>
              <w:t>Confine</w:t>
            </w:r>
            <w:r w:rsidRPr="00D719AB">
              <w:rPr>
                <w:rFonts w:ascii="Calibri" w:hAnsi="Calibri" w:cs="Calibri"/>
                <w:spacing w:val="-11"/>
                <w:w w:val="105"/>
                <w:sz w:val="22"/>
                <w:szCs w:val="22"/>
              </w:rPr>
              <w:t xml:space="preserve"> </w:t>
            </w:r>
            <w:r w:rsidRPr="00D719AB">
              <w:rPr>
                <w:rFonts w:ascii="Calibri" w:hAnsi="Calibri" w:cs="Calibri"/>
                <w:w w:val="105"/>
                <w:sz w:val="22"/>
                <w:szCs w:val="22"/>
              </w:rPr>
              <w:t>Work</w:t>
            </w:r>
            <w:r w:rsidRPr="00D719AB">
              <w:rPr>
                <w:rFonts w:ascii="Calibri" w:hAnsi="Calibri" w:cs="Calibri"/>
                <w:spacing w:val="-11"/>
                <w:w w:val="105"/>
                <w:sz w:val="22"/>
                <w:szCs w:val="22"/>
              </w:rPr>
              <w:t xml:space="preserve"> </w:t>
            </w:r>
            <w:r w:rsidRPr="00D719AB">
              <w:rPr>
                <w:rFonts w:ascii="Calibri" w:hAnsi="Calibri" w:cs="Calibri"/>
                <w:w w:val="105"/>
                <w:sz w:val="22"/>
                <w:szCs w:val="22"/>
              </w:rPr>
              <w:t>and</w:t>
            </w:r>
            <w:r w:rsidRPr="00D719AB">
              <w:rPr>
                <w:rFonts w:ascii="Calibri" w:hAnsi="Calibri" w:cs="Calibri"/>
                <w:spacing w:val="-11"/>
                <w:w w:val="105"/>
                <w:sz w:val="22"/>
                <w:szCs w:val="22"/>
              </w:rPr>
              <w:t xml:space="preserve"> </w:t>
            </w:r>
            <w:r w:rsidRPr="00D719AB">
              <w:rPr>
                <w:rFonts w:ascii="Calibri" w:hAnsi="Calibri" w:cs="Calibri"/>
                <w:w w:val="105"/>
                <w:sz w:val="22"/>
                <w:szCs w:val="22"/>
              </w:rPr>
              <w:t>Storage</w:t>
            </w:r>
            <w:r w:rsidRPr="00D719AB">
              <w:rPr>
                <w:rFonts w:ascii="Calibri" w:hAnsi="Calibri" w:cs="Calibri"/>
                <w:spacing w:val="-10"/>
                <w:w w:val="105"/>
                <w:sz w:val="22"/>
                <w:szCs w:val="22"/>
              </w:rPr>
              <w:t xml:space="preserve"> </w:t>
            </w:r>
            <w:r w:rsidRPr="00D719AB">
              <w:rPr>
                <w:rFonts w:ascii="Calibri" w:hAnsi="Calibri" w:cs="Calibri"/>
                <w:w w:val="105"/>
                <w:sz w:val="22"/>
                <w:szCs w:val="22"/>
              </w:rPr>
              <w:t>of Equipment to Within the Immediate Work Area.</w:t>
            </w:r>
          </w:p>
          <w:p w14:paraId="3C115AB5" w14:textId="77777777" w:rsidR="00476495" w:rsidRPr="00D719AB" w:rsidRDefault="00476495" w:rsidP="00A96F70">
            <w:pPr>
              <w:numPr>
                <w:ilvl w:val="0"/>
                <w:numId w:val="47"/>
              </w:numPr>
              <w:contextualSpacing/>
              <w:rPr>
                <w:rFonts w:ascii="Calibri" w:hAnsi="Calibri" w:cs="Calibri"/>
                <w:sz w:val="22"/>
                <w:szCs w:val="22"/>
              </w:rPr>
            </w:pPr>
            <w:r w:rsidRPr="00D719AB">
              <w:rPr>
                <w:rFonts w:ascii="Calibri" w:hAnsi="Calibri" w:cs="Calibri"/>
                <w:w w:val="105"/>
                <w:sz w:val="22"/>
                <w:szCs w:val="22"/>
              </w:rPr>
              <w:t>Use</w:t>
            </w:r>
            <w:r w:rsidRPr="00D719AB">
              <w:rPr>
                <w:rFonts w:ascii="Calibri" w:hAnsi="Calibri" w:cs="Calibri"/>
                <w:spacing w:val="-11"/>
                <w:w w:val="105"/>
                <w:sz w:val="22"/>
                <w:szCs w:val="22"/>
              </w:rPr>
              <w:t xml:space="preserve"> </w:t>
            </w:r>
            <w:r w:rsidRPr="00D719AB">
              <w:rPr>
                <w:rFonts w:ascii="Calibri" w:hAnsi="Calibri" w:cs="Calibri"/>
                <w:w w:val="105"/>
                <w:sz w:val="22"/>
                <w:szCs w:val="22"/>
              </w:rPr>
              <w:t>All</w:t>
            </w:r>
            <w:r w:rsidRPr="00D719AB">
              <w:rPr>
                <w:rFonts w:ascii="Calibri" w:hAnsi="Calibri" w:cs="Calibri"/>
                <w:spacing w:val="-11"/>
                <w:w w:val="105"/>
                <w:sz w:val="22"/>
                <w:szCs w:val="22"/>
              </w:rPr>
              <w:t xml:space="preserve"> </w:t>
            </w:r>
            <w:r w:rsidRPr="00D719AB">
              <w:rPr>
                <w:rFonts w:ascii="Calibri" w:hAnsi="Calibri" w:cs="Calibri"/>
                <w:w w:val="105"/>
                <w:sz w:val="22"/>
                <w:szCs w:val="22"/>
              </w:rPr>
              <w:t>Safety</w:t>
            </w:r>
            <w:r w:rsidRPr="00D719AB">
              <w:rPr>
                <w:rFonts w:ascii="Calibri" w:hAnsi="Calibri" w:cs="Calibri"/>
                <w:spacing w:val="-11"/>
                <w:w w:val="105"/>
                <w:sz w:val="22"/>
                <w:szCs w:val="22"/>
              </w:rPr>
              <w:t xml:space="preserve"> </w:t>
            </w:r>
            <w:r w:rsidRPr="00D719AB">
              <w:rPr>
                <w:rFonts w:ascii="Calibri" w:hAnsi="Calibri" w:cs="Calibri"/>
                <w:w w:val="105"/>
                <w:sz w:val="22"/>
                <w:szCs w:val="22"/>
              </w:rPr>
              <w:t>Equipment</w:t>
            </w:r>
            <w:r w:rsidRPr="00D719AB">
              <w:rPr>
                <w:rFonts w:ascii="Calibri" w:hAnsi="Calibri" w:cs="Calibri"/>
                <w:spacing w:val="-10"/>
                <w:w w:val="105"/>
                <w:sz w:val="22"/>
                <w:szCs w:val="22"/>
              </w:rPr>
              <w:t xml:space="preserve"> </w:t>
            </w:r>
            <w:r w:rsidRPr="00D719AB">
              <w:rPr>
                <w:rFonts w:ascii="Calibri" w:hAnsi="Calibri" w:cs="Calibri"/>
                <w:w w:val="105"/>
                <w:sz w:val="22"/>
                <w:szCs w:val="22"/>
              </w:rPr>
              <w:t xml:space="preserve">and Comply with All Safety </w:t>
            </w:r>
            <w:r w:rsidRPr="00D719AB">
              <w:rPr>
                <w:rFonts w:ascii="Calibri" w:hAnsi="Calibri" w:cs="Calibri"/>
                <w:spacing w:val="-2"/>
                <w:w w:val="105"/>
                <w:sz w:val="22"/>
                <w:szCs w:val="22"/>
              </w:rPr>
              <w:t>Procedures.</w:t>
            </w:r>
          </w:p>
          <w:p w14:paraId="00D1B8EF" w14:textId="77777777" w:rsidR="00476495" w:rsidRPr="00D719AB" w:rsidRDefault="00476495" w:rsidP="00A96F70">
            <w:pPr>
              <w:numPr>
                <w:ilvl w:val="0"/>
                <w:numId w:val="47"/>
              </w:numPr>
              <w:contextualSpacing/>
              <w:rPr>
                <w:rFonts w:ascii="Calibri" w:hAnsi="Calibri" w:cs="Calibri"/>
                <w:sz w:val="22"/>
                <w:szCs w:val="22"/>
              </w:rPr>
            </w:pPr>
            <w:r w:rsidRPr="00D719AB">
              <w:rPr>
                <w:rFonts w:ascii="Calibri" w:hAnsi="Calibri" w:cs="Calibri"/>
                <w:w w:val="105"/>
                <w:sz w:val="22"/>
                <w:szCs w:val="22"/>
              </w:rPr>
              <w:t>Prevent Contamination or Pollution</w:t>
            </w:r>
            <w:r w:rsidRPr="00D719AB">
              <w:rPr>
                <w:rFonts w:ascii="Calibri" w:hAnsi="Calibri" w:cs="Calibri"/>
                <w:spacing w:val="-11"/>
                <w:w w:val="105"/>
                <w:sz w:val="22"/>
                <w:szCs w:val="22"/>
              </w:rPr>
              <w:t xml:space="preserve"> </w:t>
            </w:r>
            <w:r w:rsidRPr="00D719AB">
              <w:rPr>
                <w:rFonts w:ascii="Calibri" w:hAnsi="Calibri" w:cs="Calibri"/>
                <w:w w:val="105"/>
                <w:sz w:val="22"/>
                <w:szCs w:val="22"/>
              </w:rPr>
              <w:t>of</w:t>
            </w:r>
            <w:r w:rsidRPr="00D719AB">
              <w:rPr>
                <w:rFonts w:ascii="Calibri" w:hAnsi="Calibri" w:cs="Calibri"/>
                <w:spacing w:val="-11"/>
                <w:w w:val="105"/>
                <w:sz w:val="22"/>
                <w:szCs w:val="22"/>
              </w:rPr>
              <w:t xml:space="preserve"> </w:t>
            </w:r>
            <w:r w:rsidRPr="00D719AB">
              <w:rPr>
                <w:rFonts w:ascii="Calibri" w:hAnsi="Calibri" w:cs="Calibri"/>
                <w:w w:val="105"/>
                <w:sz w:val="22"/>
                <w:szCs w:val="22"/>
              </w:rPr>
              <w:t>Streams</w:t>
            </w:r>
            <w:r w:rsidRPr="00D719AB">
              <w:rPr>
                <w:rFonts w:ascii="Calibri" w:hAnsi="Calibri" w:cs="Calibri"/>
                <w:spacing w:val="-11"/>
                <w:w w:val="105"/>
                <w:sz w:val="22"/>
                <w:szCs w:val="22"/>
              </w:rPr>
              <w:t xml:space="preserve"> </w:t>
            </w:r>
            <w:r w:rsidRPr="00D719AB">
              <w:rPr>
                <w:rFonts w:ascii="Calibri" w:hAnsi="Calibri" w:cs="Calibri"/>
                <w:w w:val="105"/>
                <w:sz w:val="22"/>
                <w:szCs w:val="22"/>
              </w:rPr>
              <w:t>and</w:t>
            </w:r>
            <w:r w:rsidRPr="00D719AB">
              <w:rPr>
                <w:rFonts w:ascii="Calibri" w:hAnsi="Calibri" w:cs="Calibri"/>
                <w:spacing w:val="-10"/>
                <w:w w:val="105"/>
                <w:sz w:val="22"/>
                <w:szCs w:val="22"/>
              </w:rPr>
              <w:t xml:space="preserve"> </w:t>
            </w:r>
            <w:r w:rsidRPr="00D719AB">
              <w:rPr>
                <w:rFonts w:ascii="Calibri" w:hAnsi="Calibri" w:cs="Calibri"/>
                <w:w w:val="105"/>
                <w:sz w:val="22"/>
                <w:szCs w:val="22"/>
              </w:rPr>
              <w:t xml:space="preserve">Water </w:t>
            </w:r>
            <w:r w:rsidRPr="00D719AB">
              <w:rPr>
                <w:rFonts w:ascii="Calibri" w:hAnsi="Calibri" w:cs="Calibri"/>
                <w:spacing w:val="-2"/>
                <w:w w:val="105"/>
                <w:sz w:val="22"/>
                <w:szCs w:val="22"/>
              </w:rPr>
              <w:t>Channels.</w:t>
            </w:r>
          </w:p>
          <w:p w14:paraId="08B060E0" w14:textId="77777777" w:rsidR="00476495" w:rsidRPr="00D719AB" w:rsidRDefault="00476495" w:rsidP="00A96F70">
            <w:pPr>
              <w:numPr>
                <w:ilvl w:val="0"/>
                <w:numId w:val="47"/>
              </w:numPr>
              <w:contextualSpacing/>
              <w:rPr>
                <w:rFonts w:ascii="Calibri" w:hAnsi="Calibri" w:cs="Calibri"/>
                <w:sz w:val="22"/>
                <w:szCs w:val="22"/>
              </w:rPr>
            </w:pPr>
            <w:r w:rsidRPr="00D719AB">
              <w:rPr>
                <w:rFonts w:ascii="Calibri" w:hAnsi="Calibri" w:cs="Calibri"/>
                <w:w w:val="105"/>
                <w:sz w:val="22"/>
                <w:szCs w:val="22"/>
              </w:rPr>
              <w:t>Ensure</w:t>
            </w:r>
            <w:r w:rsidRPr="00D719AB">
              <w:rPr>
                <w:rFonts w:ascii="Calibri" w:hAnsi="Calibri" w:cs="Calibri"/>
                <w:spacing w:val="-2"/>
                <w:w w:val="105"/>
                <w:sz w:val="22"/>
                <w:szCs w:val="22"/>
              </w:rPr>
              <w:t xml:space="preserve"> </w:t>
            </w:r>
            <w:r w:rsidRPr="00D719AB">
              <w:rPr>
                <w:rFonts w:ascii="Calibri" w:hAnsi="Calibri" w:cs="Calibri"/>
                <w:w w:val="105"/>
                <w:sz w:val="22"/>
                <w:szCs w:val="22"/>
              </w:rPr>
              <w:t>A Working</w:t>
            </w:r>
            <w:r w:rsidRPr="00D719AB">
              <w:rPr>
                <w:rFonts w:ascii="Calibri" w:hAnsi="Calibri" w:cs="Calibri"/>
                <w:spacing w:val="-6"/>
                <w:w w:val="105"/>
                <w:sz w:val="22"/>
                <w:szCs w:val="22"/>
              </w:rPr>
              <w:t xml:space="preserve"> </w:t>
            </w:r>
            <w:r w:rsidRPr="00D719AB">
              <w:rPr>
                <w:rFonts w:ascii="Calibri" w:hAnsi="Calibri" w:cs="Calibri"/>
                <w:w w:val="105"/>
                <w:sz w:val="22"/>
                <w:szCs w:val="22"/>
              </w:rPr>
              <w:t>Fire</w:t>
            </w:r>
            <w:r w:rsidRPr="00D719AB">
              <w:rPr>
                <w:rFonts w:ascii="Calibri" w:hAnsi="Calibri" w:cs="Calibri"/>
                <w:spacing w:val="-3"/>
                <w:w w:val="105"/>
                <w:sz w:val="22"/>
                <w:szCs w:val="22"/>
              </w:rPr>
              <w:t xml:space="preserve"> </w:t>
            </w:r>
            <w:r w:rsidRPr="00D719AB">
              <w:rPr>
                <w:rFonts w:ascii="Calibri" w:hAnsi="Calibri" w:cs="Calibri"/>
                <w:spacing w:val="-2"/>
                <w:w w:val="105"/>
                <w:sz w:val="22"/>
                <w:szCs w:val="22"/>
              </w:rPr>
              <w:t>Extinguisher</w:t>
            </w:r>
          </w:p>
          <w:p w14:paraId="71811FC1" w14:textId="77777777" w:rsidR="00476495" w:rsidRPr="00D719AB" w:rsidRDefault="00476495" w:rsidP="00A96F70">
            <w:pPr>
              <w:numPr>
                <w:ilvl w:val="0"/>
                <w:numId w:val="47"/>
              </w:numPr>
              <w:contextualSpacing/>
              <w:rPr>
                <w:rFonts w:ascii="Calibri" w:hAnsi="Calibri" w:cs="Calibri"/>
                <w:spacing w:val="-4"/>
                <w:w w:val="105"/>
                <w:sz w:val="22"/>
                <w:szCs w:val="22"/>
              </w:rPr>
            </w:pPr>
            <w:r w:rsidRPr="00D719AB">
              <w:rPr>
                <w:rFonts w:ascii="Calibri" w:hAnsi="Calibri" w:cs="Calibri"/>
                <w:w w:val="105"/>
                <w:sz w:val="22"/>
                <w:szCs w:val="22"/>
              </w:rPr>
              <w:t>Is Immediately</w:t>
            </w:r>
            <w:r w:rsidRPr="00D719AB">
              <w:rPr>
                <w:rFonts w:ascii="Calibri" w:hAnsi="Calibri" w:cs="Calibri"/>
                <w:spacing w:val="-4"/>
                <w:w w:val="105"/>
                <w:sz w:val="22"/>
                <w:szCs w:val="22"/>
              </w:rPr>
              <w:t xml:space="preserve"> </w:t>
            </w:r>
            <w:r w:rsidRPr="00D719AB">
              <w:rPr>
                <w:rFonts w:ascii="Calibri" w:hAnsi="Calibri" w:cs="Calibri"/>
                <w:w w:val="105"/>
                <w:sz w:val="22"/>
                <w:szCs w:val="22"/>
              </w:rPr>
              <w:t>at</w:t>
            </w:r>
            <w:r w:rsidRPr="00D719AB">
              <w:rPr>
                <w:rFonts w:ascii="Calibri" w:hAnsi="Calibri" w:cs="Calibri"/>
                <w:spacing w:val="-3"/>
                <w:w w:val="105"/>
                <w:sz w:val="22"/>
                <w:szCs w:val="22"/>
              </w:rPr>
              <w:t xml:space="preserve"> </w:t>
            </w:r>
            <w:r w:rsidRPr="00D719AB">
              <w:rPr>
                <w:rFonts w:ascii="Calibri" w:hAnsi="Calibri" w:cs="Calibri"/>
                <w:w w:val="105"/>
                <w:sz w:val="22"/>
                <w:szCs w:val="22"/>
              </w:rPr>
              <w:t>Hand</w:t>
            </w:r>
            <w:r w:rsidRPr="00D719AB">
              <w:rPr>
                <w:rFonts w:ascii="Calibri" w:hAnsi="Calibri" w:cs="Calibri"/>
                <w:spacing w:val="-3"/>
                <w:w w:val="105"/>
                <w:sz w:val="22"/>
                <w:szCs w:val="22"/>
              </w:rPr>
              <w:t xml:space="preserve"> </w:t>
            </w:r>
            <w:r w:rsidRPr="00D719AB">
              <w:rPr>
                <w:rFonts w:ascii="Calibri" w:hAnsi="Calibri" w:cs="Calibri"/>
                <w:w w:val="105"/>
                <w:sz w:val="22"/>
                <w:szCs w:val="22"/>
              </w:rPr>
              <w:t>If Any</w:t>
            </w:r>
            <w:r w:rsidRPr="00D719AB">
              <w:rPr>
                <w:rFonts w:ascii="Calibri" w:hAnsi="Calibri" w:cs="Calibri"/>
                <w:spacing w:val="-2"/>
                <w:w w:val="105"/>
                <w:sz w:val="22"/>
                <w:szCs w:val="22"/>
              </w:rPr>
              <w:t xml:space="preserve"> </w:t>
            </w:r>
            <w:r w:rsidRPr="00D719AB">
              <w:rPr>
                <w:rFonts w:ascii="Calibri" w:hAnsi="Calibri" w:cs="Calibri"/>
                <w:spacing w:val="-4"/>
                <w:w w:val="105"/>
                <w:sz w:val="22"/>
                <w:szCs w:val="22"/>
              </w:rPr>
              <w:t>“Hot</w:t>
            </w:r>
          </w:p>
          <w:p w14:paraId="01AC252B" w14:textId="77777777" w:rsidR="00476495" w:rsidRPr="00D719AB" w:rsidRDefault="00476495" w:rsidP="00A96F70">
            <w:pPr>
              <w:numPr>
                <w:ilvl w:val="0"/>
                <w:numId w:val="47"/>
              </w:numPr>
              <w:contextualSpacing/>
              <w:rPr>
                <w:rFonts w:ascii="Calibri" w:hAnsi="Calibri" w:cs="Calibri"/>
                <w:sz w:val="22"/>
                <w:szCs w:val="22"/>
              </w:rPr>
            </w:pPr>
            <w:r w:rsidRPr="00D719AB">
              <w:rPr>
                <w:rFonts w:ascii="Calibri" w:hAnsi="Calibri" w:cs="Calibri"/>
                <w:sz w:val="22"/>
                <w:szCs w:val="22"/>
              </w:rPr>
              <w:t>Work” Is Undertaken E.G. Welding, Grinding, Gas Cutting Etc.</w:t>
            </w:r>
          </w:p>
          <w:p w14:paraId="441A89A9" w14:textId="77777777" w:rsidR="00476495" w:rsidRPr="00D719AB" w:rsidRDefault="00476495" w:rsidP="00A96F70">
            <w:pPr>
              <w:numPr>
                <w:ilvl w:val="0"/>
                <w:numId w:val="47"/>
              </w:numPr>
              <w:contextualSpacing/>
              <w:rPr>
                <w:rFonts w:ascii="Calibri" w:hAnsi="Calibri" w:cs="Calibri"/>
                <w:sz w:val="22"/>
                <w:szCs w:val="22"/>
              </w:rPr>
            </w:pPr>
            <w:r w:rsidRPr="00D719AB">
              <w:rPr>
                <w:rFonts w:ascii="Calibri" w:hAnsi="Calibri" w:cs="Calibri"/>
                <w:sz w:val="22"/>
                <w:szCs w:val="22"/>
              </w:rPr>
              <w:t>Report Any Injury of Workers or Animals.</w:t>
            </w:r>
          </w:p>
          <w:p w14:paraId="491FE439" w14:textId="77777777" w:rsidR="00476495" w:rsidRPr="00D719AB" w:rsidRDefault="00476495" w:rsidP="00A96F70">
            <w:pPr>
              <w:numPr>
                <w:ilvl w:val="0"/>
                <w:numId w:val="47"/>
              </w:numPr>
              <w:contextualSpacing/>
              <w:rPr>
                <w:rFonts w:ascii="Calibri" w:hAnsi="Calibri" w:cs="Calibri"/>
                <w:sz w:val="22"/>
                <w:szCs w:val="22"/>
              </w:rPr>
            </w:pPr>
            <w:r w:rsidRPr="00D719AB">
              <w:rPr>
                <w:rFonts w:ascii="Calibri" w:hAnsi="Calibri" w:cs="Calibri"/>
                <w:sz w:val="22"/>
                <w:szCs w:val="22"/>
              </w:rPr>
              <w:t>Drive On Designated Routes Only.</w:t>
            </w:r>
          </w:p>
          <w:p w14:paraId="678348A7" w14:textId="77777777" w:rsidR="00476495" w:rsidRPr="00D719AB" w:rsidRDefault="00476495" w:rsidP="00A96F70">
            <w:pPr>
              <w:numPr>
                <w:ilvl w:val="0"/>
                <w:numId w:val="47"/>
              </w:numPr>
              <w:contextualSpacing/>
              <w:rPr>
                <w:rFonts w:ascii="Calibri" w:hAnsi="Calibri" w:cs="Calibri"/>
                <w:sz w:val="22"/>
                <w:szCs w:val="22"/>
              </w:rPr>
            </w:pPr>
            <w:r w:rsidRPr="00D719AB">
              <w:rPr>
                <w:rFonts w:ascii="Calibri" w:hAnsi="Calibri" w:cs="Calibri"/>
                <w:sz w:val="22"/>
                <w:szCs w:val="22"/>
              </w:rPr>
              <w:t>Prevent Excessive Dust and Noise</w:t>
            </w:r>
          </w:p>
        </w:tc>
        <w:tc>
          <w:tcPr>
            <w:tcW w:w="4675" w:type="dxa"/>
          </w:tcPr>
          <w:p w14:paraId="328728BA"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w w:val="105"/>
                <w:sz w:val="22"/>
                <w:szCs w:val="22"/>
              </w:rPr>
              <w:lastRenderedPageBreak/>
              <w:t>Remove</w:t>
            </w:r>
            <w:r w:rsidRPr="00D719AB">
              <w:rPr>
                <w:rFonts w:ascii="Calibri" w:hAnsi="Calibri" w:cs="Calibri"/>
                <w:spacing w:val="-11"/>
                <w:w w:val="105"/>
                <w:sz w:val="22"/>
                <w:szCs w:val="22"/>
              </w:rPr>
              <w:t xml:space="preserve"> </w:t>
            </w:r>
            <w:r w:rsidRPr="00D719AB">
              <w:rPr>
                <w:rFonts w:ascii="Calibri" w:hAnsi="Calibri" w:cs="Calibri"/>
                <w:w w:val="105"/>
                <w:sz w:val="22"/>
                <w:szCs w:val="22"/>
              </w:rPr>
              <w:t>Or</w:t>
            </w:r>
            <w:r w:rsidRPr="00D719AB">
              <w:rPr>
                <w:rFonts w:ascii="Calibri" w:hAnsi="Calibri" w:cs="Calibri"/>
                <w:spacing w:val="-11"/>
                <w:w w:val="105"/>
                <w:sz w:val="22"/>
                <w:szCs w:val="22"/>
              </w:rPr>
              <w:t xml:space="preserve"> </w:t>
            </w:r>
            <w:r w:rsidRPr="00D719AB">
              <w:rPr>
                <w:rFonts w:ascii="Calibri" w:hAnsi="Calibri" w:cs="Calibri"/>
                <w:w w:val="105"/>
                <w:sz w:val="22"/>
                <w:szCs w:val="22"/>
              </w:rPr>
              <w:t>Damage</w:t>
            </w:r>
            <w:r w:rsidRPr="00D719AB">
              <w:rPr>
                <w:rFonts w:ascii="Calibri" w:hAnsi="Calibri" w:cs="Calibri"/>
                <w:spacing w:val="-11"/>
                <w:w w:val="105"/>
                <w:sz w:val="22"/>
                <w:szCs w:val="22"/>
              </w:rPr>
              <w:t xml:space="preserve"> </w:t>
            </w:r>
            <w:r w:rsidRPr="00D719AB">
              <w:rPr>
                <w:rFonts w:ascii="Calibri" w:hAnsi="Calibri" w:cs="Calibri"/>
                <w:w w:val="105"/>
                <w:sz w:val="22"/>
                <w:szCs w:val="22"/>
              </w:rPr>
              <w:t>Vegetation</w:t>
            </w:r>
            <w:r w:rsidRPr="00D719AB">
              <w:rPr>
                <w:rFonts w:ascii="Calibri" w:hAnsi="Calibri" w:cs="Calibri"/>
                <w:spacing w:val="-10"/>
                <w:w w:val="105"/>
                <w:sz w:val="22"/>
                <w:szCs w:val="22"/>
              </w:rPr>
              <w:t xml:space="preserve"> </w:t>
            </w:r>
            <w:r w:rsidRPr="00D719AB">
              <w:rPr>
                <w:rFonts w:ascii="Calibri" w:hAnsi="Calibri" w:cs="Calibri"/>
                <w:w w:val="105"/>
                <w:sz w:val="22"/>
                <w:szCs w:val="22"/>
              </w:rPr>
              <w:t>Without</w:t>
            </w:r>
            <w:r w:rsidRPr="00D719AB">
              <w:rPr>
                <w:rFonts w:ascii="Calibri" w:hAnsi="Calibri" w:cs="Calibri"/>
                <w:spacing w:val="-11"/>
                <w:w w:val="105"/>
                <w:sz w:val="22"/>
                <w:szCs w:val="22"/>
              </w:rPr>
              <w:t xml:space="preserve"> </w:t>
            </w:r>
            <w:r w:rsidRPr="00D719AB">
              <w:rPr>
                <w:rFonts w:ascii="Calibri" w:hAnsi="Calibri" w:cs="Calibri"/>
                <w:w w:val="105"/>
                <w:sz w:val="22"/>
                <w:szCs w:val="22"/>
              </w:rPr>
              <w:t xml:space="preserve">Direct </w:t>
            </w:r>
            <w:r w:rsidRPr="00D719AB">
              <w:rPr>
                <w:rFonts w:ascii="Calibri" w:hAnsi="Calibri" w:cs="Calibri"/>
                <w:spacing w:val="-2"/>
                <w:w w:val="105"/>
                <w:sz w:val="22"/>
                <w:szCs w:val="22"/>
              </w:rPr>
              <w:t>Instruction.</w:t>
            </w:r>
          </w:p>
          <w:p w14:paraId="06323D4B"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w w:val="105"/>
                <w:sz w:val="22"/>
                <w:szCs w:val="22"/>
              </w:rPr>
              <w:t>Make</w:t>
            </w:r>
            <w:r w:rsidRPr="00D719AB">
              <w:rPr>
                <w:rFonts w:ascii="Calibri" w:hAnsi="Calibri" w:cs="Calibri"/>
                <w:spacing w:val="-3"/>
                <w:w w:val="105"/>
                <w:sz w:val="22"/>
                <w:szCs w:val="22"/>
              </w:rPr>
              <w:t xml:space="preserve"> </w:t>
            </w:r>
            <w:r w:rsidRPr="00D719AB">
              <w:rPr>
                <w:rFonts w:ascii="Calibri" w:hAnsi="Calibri" w:cs="Calibri"/>
                <w:w w:val="105"/>
                <w:sz w:val="22"/>
                <w:szCs w:val="22"/>
              </w:rPr>
              <w:t>Any</w:t>
            </w:r>
            <w:r w:rsidRPr="00D719AB">
              <w:rPr>
                <w:rFonts w:ascii="Calibri" w:hAnsi="Calibri" w:cs="Calibri"/>
                <w:spacing w:val="-4"/>
                <w:w w:val="105"/>
                <w:sz w:val="22"/>
                <w:szCs w:val="22"/>
              </w:rPr>
              <w:t xml:space="preserve"> </w:t>
            </w:r>
            <w:r w:rsidRPr="00D719AB">
              <w:rPr>
                <w:rFonts w:ascii="Calibri" w:hAnsi="Calibri" w:cs="Calibri"/>
                <w:spacing w:val="-2"/>
                <w:w w:val="105"/>
                <w:sz w:val="22"/>
                <w:szCs w:val="22"/>
              </w:rPr>
              <w:t>Fires.</w:t>
            </w:r>
          </w:p>
          <w:p w14:paraId="506611EE"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w w:val="105"/>
                <w:sz w:val="22"/>
                <w:szCs w:val="22"/>
              </w:rPr>
              <w:t>Poach, Injure,</w:t>
            </w:r>
            <w:r w:rsidRPr="00D719AB">
              <w:rPr>
                <w:rFonts w:ascii="Calibri" w:hAnsi="Calibri" w:cs="Calibri"/>
                <w:spacing w:val="-2"/>
                <w:w w:val="105"/>
                <w:sz w:val="22"/>
                <w:szCs w:val="22"/>
              </w:rPr>
              <w:t xml:space="preserve"> </w:t>
            </w:r>
            <w:r w:rsidRPr="00D719AB">
              <w:rPr>
                <w:rFonts w:ascii="Calibri" w:hAnsi="Calibri" w:cs="Calibri"/>
                <w:w w:val="105"/>
                <w:sz w:val="22"/>
                <w:szCs w:val="22"/>
              </w:rPr>
              <w:t>Trap, Feed</w:t>
            </w:r>
            <w:r w:rsidRPr="00D719AB">
              <w:rPr>
                <w:rFonts w:ascii="Calibri" w:hAnsi="Calibri" w:cs="Calibri"/>
                <w:spacing w:val="-3"/>
                <w:w w:val="105"/>
                <w:sz w:val="22"/>
                <w:szCs w:val="22"/>
              </w:rPr>
              <w:t xml:space="preserve"> </w:t>
            </w:r>
            <w:r w:rsidRPr="00D719AB">
              <w:rPr>
                <w:rFonts w:ascii="Calibri" w:hAnsi="Calibri" w:cs="Calibri"/>
                <w:w w:val="105"/>
                <w:sz w:val="22"/>
                <w:szCs w:val="22"/>
              </w:rPr>
              <w:t>or</w:t>
            </w:r>
            <w:r w:rsidRPr="00D719AB">
              <w:rPr>
                <w:rFonts w:ascii="Calibri" w:hAnsi="Calibri" w:cs="Calibri"/>
                <w:spacing w:val="-4"/>
                <w:w w:val="105"/>
                <w:sz w:val="22"/>
                <w:szCs w:val="22"/>
              </w:rPr>
              <w:t xml:space="preserve"> </w:t>
            </w:r>
            <w:r w:rsidRPr="00D719AB">
              <w:rPr>
                <w:rFonts w:ascii="Calibri" w:hAnsi="Calibri" w:cs="Calibri"/>
                <w:w w:val="105"/>
                <w:sz w:val="22"/>
                <w:szCs w:val="22"/>
              </w:rPr>
              <w:t>Harm Any</w:t>
            </w:r>
            <w:r w:rsidRPr="00D719AB">
              <w:rPr>
                <w:rFonts w:ascii="Calibri" w:hAnsi="Calibri" w:cs="Calibri"/>
                <w:spacing w:val="-6"/>
                <w:w w:val="105"/>
                <w:sz w:val="22"/>
                <w:szCs w:val="22"/>
              </w:rPr>
              <w:t xml:space="preserve"> </w:t>
            </w:r>
            <w:r w:rsidRPr="00D719AB">
              <w:rPr>
                <w:rFonts w:ascii="Calibri" w:hAnsi="Calibri" w:cs="Calibri"/>
                <w:w w:val="105"/>
                <w:sz w:val="22"/>
                <w:szCs w:val="22"/>
              </w:rPr>
              <w:t>Animals</w:t>
            </w:r>
            <w:r w:rsidRPr="00D719AB">
              <w:rPr>
                <w:rFonts w:ascii="Calibri" w:hAnsi="Calibri" w:cs="Calibri"/>
                <w:spacing w:val="-1"/>
                <w:w w:val="105"/>
                <w:sz w:val="22"/>
                <w:szCs w:val="22"/>
              </w:rPr>
              <w:t xml:space="preserve"> </w:t>
            </w:r>
            <w:r w:rsidRPr="00D719AB">
              <w:rPr>
                <w:rFonts w:ascii="Calibri" w:hAnsi="Calibri" w:cs="Calibri"/>
                <w:w w:val="105"/>
                <w:sz w:val="22"/>
                <w:szCs w:val="22"/>
              </w:rPr>
              <w:t>–</w:t>
            </w:r>
            <w:r w:rsidRPr="00D719AB">
              <w:rPr>
                <w:rFonts w:ascii="Calibri" w:hAnsi="Calibri" w:cs="Calibri"/>
                <w:spacing w:val="-7"/>
                <w:w w:val="105"/>
                <w:sz w:val="22"/>
                <w:szCs w:val="22"/>
              </w:rPr>
              <w:t xml:space="preserve"> </w:t>
            </w:r>
            <w:r w:rsidRPr="00D719AB">
              <w:rPr>
                <w:rFonts w:ascii="Calibri" w:hAnsi="Calibri" w:cs="Calibri"/>
                <w:spacing w:val="-4"/>
                <w:w w:val="105"/>
                <w:sz w:val="22"/>
                <w:szCs w:val="22"/>
              </w:rPr>
              <w:t>This</w:t>
            </w:r>
          </w:p>
          <w:p w14:paraId="76CAAD53"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w w:val="105"/>
                <w:sz w:val="22"/>
                <w:szCs w:val="22"/>
              </w:rPr>
              <w:t>Includes</w:t>
            </w:r>
            <w:r w:rsidRPr="00D719AB">
              <w:rPr>
                <w:rFonts w:ascii="Calibri" w:hAnsi="Calibri" w:cs="Calibri"/>
                <w:spacing w:val="-2"/>
                <w:w w:val="105"/>
                <w:sz w:val="22"/>
                <w:szCs w:val="22"/>
              </w:rPr>
              <w:t xml:space="preserve"> </w:t>
            </w:r>
            <w:r w:rsidRPr="00D719AB">
              <w:rPr>
                <w:rFonts w:ascii="Calibri" w:hAnsi="Calibri" w:cs="Calibri"/>
                <w:w w:val="105"/>
                <w:sz w:val="22"/>
                <w:szCs w:val="22"/>
              </w:rPr>
              <w:t>Birds, Frogs, Snakes,</w:t>
            </w:r>
            <w:r w:rsidRPr="00D719AB">
              <w:rPr>
                <w:rFonts w:ascii="Calibri" w:hAnsi="Calibri" w:cs="Calibri"/>
                <w:spacing w:val="-7"/>
                <w:w w:val="105"/>
                <w:sz w:val="22"/>
                <w:szCs w:val="22"/>
              </w:rPr>
              <w:t xml:space="preserve"> </w:t>
            </w:r>
            <w:r w:rsidRPr="00D719AB">
              <w:rPr>
                <w:rFonts w:ascii="Calibri" w:hAnsi="Calibri" w:cs="Calibri"/>
                <w:spacing w:val="-4"/>
                <w:w w:val="105"/>
                <w:sz w:val="22"/>
                <w:szCs w:val="22"/>
              </w:rPr>
              <w:t>Etc.</w:t>
            </w:r>
          </w:p>
          <w:p w14:paraId="58684F7F"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w w:val="105"/>
                <w:sz w:val="22"/>
                <w:szCs w:val="22"/>
              </w:rPr>
              <w:lastRenderedPageBreak/>
              <w:t>Enter Any Fenced Off or</w:t>
            </w:r>
            <w:r w:rsidRPr="00D719AB">
              <w:rPr>
                <w:rFonts w:ascii="Calibri" w:hAnsi="Calibri" w:cs="Calibri"/>
                <w:spacing w:val="-1"/>
                <w:w w:val="105"/>
                <w:sz w:val="22"/>
                <w:szCs w:val="22"/>
              </w:rPr>
              <w:t xml:space="preserve"> </w:t>
            </w:r>
            <w:r w:rsidRPr="00D719AB">
              <w:rPr>
                <w:rFonts w:ascii="Calibri" w:hAnsi="Calibri" w:cs="Calibri"/>
                <w:w w:val="105"/>
                <w:sz w:val="22"/>
                <w:szCs w:val="22"/>
              </w:rPr>
              <w:t xml:space="preserve">Marked </w:t>
            </w:r>
            <w:r w:rsidRPr="00D719AB">
              <w:rPr>
                <w:rFonts w:ascii="Calibri" w:hAnsi="Calibri" w:cs="Calibri"/>
                <w:spacing w:val="-4"/>
                <w:w w:val="105"/>
                <w:sz w:val="22"/>
                <w:szCs w:val="22"/>
              </w:rPr>
              <w:t>Area.</w:t>
            </w:r>
          </w:p>
          <w:p w14:paraId="34BEAF34"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w w:val="105"/>
                <w:sz w:val="22"/>
                <w:szCs w:val="22"/>
              </w:rPr>
              <w:t>Drive</w:t>
            </w:r>
            <w:r w:rsidRPr="00D719AB">
              <w:rPr>
                <w:rFonts w:ascii="Calibri" w:hAnsi="Calibri" w:cs="Calibri"/>
                <w:spacing w:val="-3"/>
                <w:w w:val="105"/>
                <w:sz w:val="22"/>
                <w:szCs w:val="22"/>
              </w:rPr>
              <w:t xml:space="preserve"> </w:t>
            </w:r>
            <w:r w:rsidRPr="00D719AB">
              <w:rPr>
                <w:rFonts w:ascii="Calibri" w:hAnsi="Calibri" w:cs="Calibri"/>
                <w:w w:val="105"/>
                <w:sz w:val="22"/>
                <w:szCs w:val="22"/>
              </w:rPr>
              <w:t>Recklessly or</w:t>
            </w:r>
            <w:r w:rsidRPr="00D719AB">
              <w:rPr>
                <w:rFonts w:ascii="Calibri" w:hAnsi="Calibri" w:cs="Calibri"/>
                <w:spacing w:val="-6"/>
                <w:w w:val="105"/>
                <w:sz w:val="22"/>
                <w:szCs w:val="22"/>
              </w:rPr>
              <w:t xml:space="preserve"> </w:t>
            </w:r>
            <w:r w:rsidRPr="00D719AB">
              <w:rPr>
                <w:rFonts w:ascii="Calibri" w:hAnsi="Calibri" w:cs="Calibri"/>
                <w:w w:val="105"/>
                <w:sz w:val="22"/>
                <w:szCs w:val="22"/>
              </w:rPr>
              <w:t>Above</w:t>
            </w:r>
            <w:r w:rsidRPr="00D719AB">
              <w:rPr>
                <w:rFonts w:ascii="Calibri" w:hAnsi="Calibri" w:cs="Calibri"/>
                <w:spacing w:val="-2"/>
                <w:w w:val="105"/>
                <w:sz w:val="22"/>
                <w:szCs w:val="22"/>
              </w:rPr>
              <w:t xml:space="preserve"> </w:t>
            </w:r>
            <w:r w:rsidRPr="00D719AB">
              <w:rPr>
                <w:rFonts w:ascii="Calibri" w:hAnsi="Calibri" w:cs="Calibri"/>
                <w:w w:val="105"/>
                <w:sz w:val="22"/>
                <w:szCs w:val="22"/>
              </w:rPr>
              <w:t xml:space="preserve">Speed </w:t>
            </w:r>
            <w:r w:rsidRPr="00D719AB">
              <w:rPr>
                <w:rFonts w:ascii="Calibri" w:hAnsi="Calibri" w:cs="Calibri"/>
                <w:spacing w:val="-4"/>
                <w:w w:val="105"/>
                <w:sz w:val="22"/>
                <w:szCs w:val="22"/>
              </w:rPr>
              <w:t>Limit</w:t>
            </w:r>
          </w:p>
          <w:p w14:paraId="12541F3B"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w w:val="105"/>
                <w:sz w:val="22"/>
                <w:szCs w:val="22"/>
              </w:rPr>
              <w:t>Allow</w:t>
            </w:r>
            <w:r w:rsidRPr="00D719AB">
              <w:rPr>
                <w:rFonts w:ascii="Calibri" w:hAnsi="Calibri" w:cs="Calibri"/>
                <w:spacing w:val="-10"/>
                <w:w w:val="105"/>
                <w:sz w:val="22"/>
                <w:szCs w:val="22"/>
              </w:rPr>
              <w:t xml:space="preserve"> </w:t>
            </w:r>
            <w:r w:rsidRPr="00D719AB">
              <w:rPr>
                <w:rFonts w:ascii="Calibri" w:hAnsi="Calibri" w:cs="Calibri"/>
                <w:w w:val="105"/>
                <w:sz w:val="22"/>
                <w:szCs w:val="22"/>
              </w:rPr>
              <w:t>Waste,</w:t>
            </w:r>
            <w:r w:rsidRPr="00D719AB">
              <w:rPr>
                <w:rFonts w:ascii="Calibri" w:hAnsi="Calibri" w:cs="Calibri"/>
                <w:spacing w:val="-7"/>
                <w:w w:val="105"/>
                <w:sz w:val="22"/>
                <w:szCs w:val="22"/>
              </w:rPr>
              <w:t xml:space="preserve"> </w:t>
            </w:r>
            <w:r w:rsidRPr="00D719AB">
              <w:rPr>
                <w:rFonts w:ascii="Calibri" w:hAnsi="Calibri" w:cs="Calibri"/>
                <w:w w:val="105"/>
                <w:sz w:val="22"/>
                <w:szCs w:val="22"/>
              </w:rPr>
              <w:t>Litter,</w:t>
            </w:r>
            <w:r w:rsidRPr="00D719AB">
              <w:rPr>
                <w:rFonts w:ascii="Calibri" w:hAnsi="Calibri" w:cs="Calibri"/>
                <w:spacing w:val="-9"/>
                <w:w w:val="105"/>
                <w:sz w:val="22"/>
                <w:szCs w:val="22"/>
              </w:rPr>
              <w:t xml:space="preserve"> </w:t>
            </w:r>
            <w:r w:rsidRPr="00D719AB">
              <w:rPr>
                <w:rFonts w:ascii="Calibri" w:hAnsi="Calibri" w:cs="Calibri"/>
                <w:w w:val="105"/>
                <w:sz w:val="22"/>
                <w:szCs w:val="22"/>
              </w:rPr>
              <w:t>Oils or</w:t>
            </w:r>
            <w:r w:rsidRPr="00D719AB">
              <w:rPr>
                <w:rFonts w:ascii="Calibri" w:hAnsi="Calibri" w:cs="Calibri"/>
                <w:spacing w:val="-9"/>
                <w:w w:val="105"/>
                <w:sz w:val="22"/>
                <w:szCs w:val="22"/>
              </w:rPr>
              <w:t xml:space="preserve"> </w:t>
            </w:r>
            <w:r w:rsidRPr="00D719AB">
              <w:rPr>
                <w:rFonts w:ascii="Calibri" w:hAnsi="Calibri" w:cs="Calibri"/>
                <w:w w:val="105"/>
                <w:sz w:val="22"/>
                <w:szCs w:val="22"/>
              </w:rPr>
              <w:t>Foreign</w:t>
            </w:r>
            <w:r w:rsidRPr="00D719AB">
              <w:rPr>
                <w:rFonts w:ascii="Calibri" w:hAnsi="Calibri" w:cs="Calibri"/>
                <w:spacing w:val="-9"/>
                <w:w w:val="105"/>
                <w:sz w:val="22"/>
                <w:szCs w:val="22"/>
              </w:rPr>
              <w:t xml:space="preserve"> </w:t>
            </w:r>
            <w:r w:rsidRPr="00D719AB">
              <w:rPr>
                <w:rFonts w:ascii="Calibri" w:hAnsi="Calibri" w:cs="Calibri"/>
                <w:w w:val="105"/>
                <w:sz w:val="22"/>
                <w:szCs w:val="22"/>
              </w:rPr>
              <w:t>Materials</w:t>
            </w:r>
            <w:r w:rsidRPr="00D719AB">
              <w:rPr>
                <w:rFonts w:ascii="Calibri" w:hAnsi="Calibri" w:cs="Calibri"/>
                <w:spacing w:val="-9"/>
                <w:w w:val="105"/>
                <w:sz w:val="22"/>
                <w:szCs w:val="22"/>
              </w:rPr>
              <w:t xml:space="preserve"> </w:t>
            </w:r>
            <w:r w:rsidRPr="00D719AB">
              <w:rPr>
                <w:rFonts w:ascii="Calibri" w:hAnsi="Calibri" w:cs="Calibri"/>
                <w:w w:val="105"/>
                <w:sz w:val="22"/>
                <w:szCs w:val="22"/>
              </w:rPr>
              <w:t>into</w:t>
            </w:r>
            <w:r w:rsidRPr="00D719AB">
              <w:rPr>
                <w:rFonts w:ascii="Calibri" w:hAnsi="Calibri" w:cs="Calibri"/>
                <w:spacing w:val="-6"/>
                <w:w w:val="105"/>
                <w:sz w:val="22"/>
                <w:szCs w:val="22"/>
              </w:rPr>
              <w:t xml:space="preserve"> </w:t>
            </w:r>
            <w:r w:rsidRPr="00D719AB">
              <w:rPr>
                <w:rFonts w:ascii="Calibri" w:hAnsi="Calibri" w:cs="Calibri"/>
                <w:w w:val="105"/>
                <w:sz w:val="22"/>
                <w:szCs w:val="22"/>
              </w:rPr>
              <w:t xml:space="preserve">The </w:t>
            </w:r>
            <w:r w:rsidRPr="00D719AB">
              <w:rPr>
                <w:rFonts w:ascii="Calibri" w:hAnsi="Calibri" w:cs="Calibri"/>
                <w:spacing w:val="-2"/>
                <w:w w:val="105"/>
                <w:sz w:val="22"/>
                <w:szCs w:val="22"/>
              </w:rPr>
              <w:t>Stream</w:t>
            </w:r>
          </w:p>
          <w:p w14:paraId="403EDCE5"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w w:val="105"/>
                <w:sz w:val="22"/>
                <w:szCs w:val="22"/>
              </w:rPr>
              <w:t>Litter Or</w:t>
            </w:r>
            <w:r w:rsidRPr="00D719AB">
              <w:rPr>
                <w:rFonts w:ascii="Calibri" w:hAnsi="Calibri" w:cs="Calibri"/>
                <w:spacing w:val="-4"/>
                <w:w w:val="105"/>
                <w:sz w:val="22"/>
                <w:szCs w:val="22"/>
              </w:rPr>
              <w:t xml:space="preserve"> </w:t>
            </w:r>
            <w:r w:rsidRPr="00D719AB">
              <w:rPr>
                <w:rFonts w:ascii="Calibri" w:hAnsi="Calibri" w:cs="Calibri"/>
                <w:w w:val="105"/>
                <w:sz w:val="22"/>
                <w:szCs w:val="22"/>
              </w:rPr>
              <w:t>Leave</w:t>
            </w:r>
            <w:r w:rsidRPr="00D719AB">
              <w:rPr>
                <w:rFonts w:ascii="Calibri" w:hAnsi="Calibri" w:cs="Calibri"/>
                <w:spacing w:val="-4"/>
                <w:w w:val="105"/>
                <w:sz w:val="22"/>
                <w:szCs w:val="22"/>
              </w:rPr>
              <w:t xml:space="preserve"> </w:t>
            </w:r>
            <w:r w:rsidRPr="00D719AB">
              <w:rPr>
                <w:rFonts w:ascii="Calibri" w:hAnsi="Calibri" w:cs="Calibri"/>
                <w:w w:val="105"/>
                <w:sz w:val="22"/>
                <w:szCs w:val="22"/>
              </w:rPr>
              <w:t>Food Lying</w:t>
            </w:r>
            <w:r w:rsidRPr="00D719AB">
              <w:rPr>
                <w:rFonts w:ascii="Calibri" w:hAnsi="Calibri" w:cs="Calibri"/>
                <w:spacing w:val="-2"/>
                <w:w w:val="105"/>
                <w:sz w:val="22"/>
                <w:szCs w:val="22"/>
              </w:rPr>
              <w:t xml:space="preserve"> Around.</w:t>
            </w:r>
          </w:p>
          <w:p w14:paraId="46AD1B73"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w w:val="105"/>
                <w:sz w:val="22"/>
                <w:szCs w:val="22"/>
              </w:rPr>
              <w:t>Cut</w:t>
            </w:r>
            <w:r w:rsidRPr="00D719AB">
              <w:rPr>
                <w:rFonts w:ascii="Calibri" w:hAnsi="Calibri" w:cs="Calibri"/>
                <w:spacing w:val="-10"/>
                <w:w w:val="105"/>
                <w:sz w:val="22"/>
                <w:szCs w:val="22"/>
              </w:rPr>
              <w:t xml:space="preserve"> </w:t>
            </w:r>
            <w:r w:rsidRPr="00D719AB">
              <w:rPr>
                <w:rFonts w:ascii="Calibri" w:hAnsi="Calibri" w:cs="Calibri"/>
                <w:w w:val="105"/>
                <w:sz w:val="22"/>
                <w:szCs w:val="22"/>
              </w:rPr>
              <w:t>Trees</w:t>
            </w:r>
            <w:r w:rsidRPr="00D719AB">
              <w:rPr>
                <w:rFonts w:ascii="Calibri" w:hAnsi="Calibri" w:cs="Calibri"/>
                <w:spacing w:val="-9"/>
                <w:w w:val="105"/>
                <w:sz w:val="22"/>
                <w:szCs w:val="22"/>
              </w:rPr>
              <w:t xml:space="preserve"> </w:t>
            </w:r>
            <w:r w:rsidRPr="00D719AB">
              <w:rPr>
                <w:rFonts w:ascii="Calibri" w:hAnsi="Calibri" w:cs="Calibri"/>
                <w:w w:val="105"/>
                <w:sz w:val="22"/>
                <w:szCs w:val="22"/>
              </w:rPr>
              <w:t>for</w:t>
            </w:r>
            <w:r w:rsidRPr="00D719AB">
              <w:rPr>
                <w:rFonts w:ascii="Calibri" w:hAnsi="Calibri" w:cs="Calibri"/>
                <w:spacing w:val="-9"/>
                <w:w w:val="105"/>
                <w:sz w:val="22"/>
                <w:szCs w:val="22"/>
              </w:rPr>
              <w:t xml:space="preserve"> </w:t>
            </w:r>
            <w:r w:rsidRPr="00D719AB">
              <w:rPr>
                <w:rFonts w:ascii="Calibri" w:hAnsi="Calibri" w:cs="Calibri"/>
                <w:w w:val="105"/>
                <w:sz w:val="22"/>
                <w:szCs w:val="22"/>
              </w:rPr>
              <w:t>Any</w:t>
            </w:r>
            <w:r w:rsidRPr="00D719AB">
              <w:rPr>
                <w:rFonts w:ascii="Calibri" w:hAnsi="Calibri" w:cs="Calibri"/>
                <w:spacing w:val="-10"/>
                <w:w w:val="105"/>
                <w:sz w:val="22"/>
                <w:szCs w:val="22"/>
              </w:rPr>
              <w:t xml:space="preserve"> </w:t>
            </w:r>
            <w:r w:rsidRPr="00D719AB">
              <w:rPr>
                <w:rFonts w:ascii="Calibri" w:hAnsi="Calibri" w:cs="Calibri"/>
                <w:w w:val="105"/>
                <w:sz w:val="22"/>
                <w:szCs w:val="22"/>
              </w:rPr>
              <w:t>Reason</w:t>
            </w:r>
            <w:r w:rsidRPr="00D719AB">
              <w:rPr>
                <w:rFonts w:ascii="Calibri" w:hAnsi="Calibri" w:cs="Calibri"/>
                <w:spacing w:val="-7"/>
                <w:w w:val="105"/>
                <w:sz w:val="22"/>
                <w:szCs w:val="22"/>
              </w:rPr>
              <w:t xml:space="preserve"> </w:t>
            </w:r>
            <w:r w:rsidRPr="00D719AB">
              <w:rPr>
                <w:rFonts w:ascii="Calibri" w:hAnsi="Calibri" w:cs="Calibri"/>
                <w:w w:val="105"/>
                <w:sz w:val="22"/>
                <w:szCs w:val="22"/>
              </w:rPr>
              <w:t>Outside</w:t>
            </w:r>
            <w:r w:rsidRPr="00D719AB">
              <w:rPr>
                <w:rFonts w:ascii="Calibri" w:hAnsi="Calibri" w:cs="Calibri"/>
                <w:spacing w:val="-8"/>
                <w:w w:val="105"/>
                <w:sz w:val="22"/>
                <w:szCs w:val="22"/>
              </w:rPr>
              <w:t xml:space="preserve"> </w:t>
            </w:r>
            <w:r w:rsidRPr="00D719AB">
              <w:rPr>
                <w:rFonts w:ascii="Calibri" w:hAnsi="Calibri" w:cs="Calibri"/>
                <w:w w:val="105"/>
                <w:sz w:val="22"/>
                <w:szCs w:val="22"/>
              </w:rPr>
              <w:t>the</w:t>
            </w:r>
            <w:r w:rsidRPr="00D719AB">
              <w:rPr>
                <w:rFonts w:ascii="Calibri" w:hAnsi="Calibri" w:cs="Calibri"/>
                <w:spacing w:val="-9"/>
                <w:w w:val="105"/>
                <w:sz w:val="22"/>
                <w:szCs w:val="22"/>
              </w:rPr>
              <w:t xml:space="preserve"> </w:t>
            </w:r>
            <w:r w:rsidRPr="00D719AB">
              <w:rPr>
                <w:rFonts w:ascii="Calibri" w:hAnsi="Calibri" w:cs="Calibri"/>
                <w:w w:val="105"/>
                <w:sz w:val="22"/>
                <w:szCs w:val="22"/>
              </w:rPr>
              <w:t>Approved Construction Area</w:t>
            </w:r>
          </w:p>
          <w:p w14:paraId="7A02F7F2"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w w:val="105"/>
                <w:sz w:val="22"/>
                <w:szCs w:val="22"/>
              </w:rPr>
              <w:t>Buy</w:t>
            </w:r>
            <w:r w:rsidRPr="00D719AB">
              <w:rPr>
                <w:rFonts w:ascii="Calibri" w:hAnsi="Calibri" w:cs="Calibri"/>
                <w:spacing w:val="-7"/>
                <w:w w:val="105"/>
                <w:sz w:val="22"/>
                <w:szCs w:val="22"/>
              </w:rPr>
              <w:t xml:space="preserve"> </w:t>
            </w:r>
            <w:r w:rsidRPr="00D719AB">
              <w:rPr>
                <w:rFonts w:ascii="Calibri" w:hAnsi="Calibri" w:cs="Calibri"/>
                <w:w w:val="105"/>
                <w:sz w:val="22"/>
                <w:szCs w:val="22"/>
              </w:rPr>
              <w:t>Any Wild</w:t>
            </w:r>
            <w:r w:rsidRPr="00D719AB">
              <w:rPr>
                <w:rFonts w:ascii="Calibri" w:hAnsi="Calibri" w:cs="Calibri"/>
                <w:spacing w:val="-4"/>
                <w:w w:val="105"/>
                <w:sz w:val="22"/>
                <w:szCs w:val="22"/>
              </w:rPr>
              <w:t xml:space="preserve"> </w:t>
            </w:r>
            <w:r w:rsidRPr="00D719AB">
              <w:rPr>
                <w:rFonts w:ascii="Calibri" w:hAnsi="Calibri" w:cs="Calibri"/>
                <w:w w:val="105"/>
                <w:sz w:val="22"/>
                <w:szCs w:val="22"/>
              </w:rPr>
              <w:t>Animals</w:t>
            </w:r>
            <w:r w:rsidRPr="00D719AB">
              <w:rPr>
                <w:rFonts w:ascii="Calibri" w:hAnsi="Calibri" w:cs="Calibri"/>
                <w:spacing w:val="-4"/>
                <w:w w:val="105"/>
                <w:sz w:val="22"/>
                <w:szCs w:val="22"/>
              </w:rPr>
              <w:t xml:space="preserve"> </w:t>
            </w:r>
            <w:r w:rsidRPr="00D719AB">
              <w:rPr>
                <w:rFonts w:ascii="Calibri" w:hAnsi="Calibri" w:cs="Calibri"/>
                <w:w w:val="105"/>
                <w:sz w:val="22"/>
                <w:szCs w:val="22"/>
              </w:rPr>
              <w:t>for</w:t>
            </w:r>
            <w:r w:rsidRPr="00D719AB">
              <w:rPr>
                <w:rFonts w:ascii="Calibri" w:hAnsi="Calibri" w:cs="Calibri"/>
                <w:spacing w:val="-1"/>
                <w:w w:val="105"/>
                <w:sz w:val="22"/>
                <w:szCs w:val="22"/>
              </w:rPr>
              <w:t xml:space="preserve"> </w:t>
            </w:r>
            <w:r w:rsidRPr="00D719AB">
              <w:rPr>
                <w:rFonts w:ascii="Calibri" w:hAnsi="Calibri" w:cs="Calibri"/>
                <w:spacing w:val="-4"/>
                <w:w w:val="105"/>
                <w:sz w:val="22"/>
                <w:szCs w:val="22"/>
              </w:rPr>
              <w:t>Food.</w:t>
            </w:r>
          </w:p>
          <w:p w14:paraId="5EEEF1B4"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w w:val="105"/>
                <w:sz w:val="22"/>
                <w:szCs w:val="22"/>
              </w:rPr>
              <w:t>Use</w:t>
            </w:r>
            <w:r w:rsidRPr="00D719AB">
              <w:rPr>
                <w:rFonts w:ascii="Calibri" w:hAnsi="Calibri" w:cs="Calibri"/>
                <w:spacing w:val="-11"/>
                <w:w w:val="105"/>
                <w:sz w:val="22"/>
                <w:szCs w:val="22"/>
              </w:rPr>
              <w:t xml:space="preserve"> </w:t>
            </w:r>
            <w:r w:rsidRPr="00D719AB">
              <w:rPr>
                <w:rFonts w:ascii="Calibri" w:hAnsi="Calibri" w:cs="Calibri"/>
                <w:w w:val="105"/>
                <w:sz w:val="22"/>
                <w:szCs w:val="22"/>
              </w:rPr>
              <w:t>Unapproved</w:t>
            </w:r>
            <w:r w:rsidRPr="00D719AB">
              <w:rPr>
                <w:rFonts w:ascii="Calibri" w:hAnsi="Calibri" w:cs="Calibri"/>
                <w:spacing w:val="-11"/>
                <w:w w:val="105"/>
                <w:sz w:val="22"/>
                <w:szCs w:val="22"/>
              </w:rPr>
              <w:t xml:space="preserve"> </w:t>
            </w:r>
            <w:r w:rsidRPr="00D719AB">
              <w:rPr>
                <w:rFonts w:ascii="Calibri" w:hAnsi="Calibri" w:cs="Calibri"/>
                <w:w w:val="105"/>
                <w:sz w:val="22"/>
                <w:szCs w:val="22"/>
              </w:rPr>
              <w:t>Toxic</w:t>
            </w:r>
            <w:r w:rsidRPr="00D719AB">
              <w:rPr>
                <w:rFonts w:ascii="Calibri" w:hAnsi="Calibri" w:cs="Calibri"/>
                <w:spacing w:val="-11"/>
                <w:w w:val="105"/>
                <w:sz w:val="22"/>
                <w:szCs w:val="22"/>
              </w:rPr>
              <w:t xml:space="preserve"> </w:t>
            </w:r>
            <w:r w:rsidRPr="00D719AB">
              <w:rPr>
                <w:rFonts w:ascii="Calibri" w:hAnsi="Calibri" w:cs="Calibri"/>
                <w:w w:val="105"/>
                <w:sz w:val="22"/>
                <w:szCs w:val="22"/>
              </w:rPr>
              <w:t>Materials,</w:t>
            </w:r>
            <w:r w:rsidRPr="00D719AB">
              <w:rPr>
                <w:rFonts w:ascii="Calibri" w:hAnsi="Calibri" w:cs="Calibri"/>
                <w:spacing w:val="-10"/>
                <w:w w:val="105"/>
                <w:sz w:val="22"/>
                <w:szCs w:val="22"/>
              </w:rPr>
              <w:t xml:space="preserve"> </w:t>
            </w:r>
            <w:r w:rsidRPr="00D719AB">
              <w:rPr>
                <w:rFonts w:ascii="Calibri" w:hAnsi="Calibri" w:cs="Calibri"/>
                <w:w w:val="105"/>
                <w:sz w:val="22"/>
                <w:szCs w:val="22"/>
              </w:rPr>
              <w:t>Including</w:t>
            </w:r>
            <w:r w:rsidRPr="00D719AB">
              <w:rPr>
                <w:rFonts w:ascii="Calibri" w:hAnsi="Calibri" w:cs="Calibri"/>
                <w:spacing w:val="-11"/>
                <w:w w:val="105"/>
                <w:sz w:val="22"/>
                <w:szCs w:val="22"/>
              </w:rPr>
              <w:t xml:space="preserve"> </w:t>
            </w:r>
            <w:r w:rsidRPr="00D719AB">
              <w:rPr>
                <w:rFonts w:ascii="Calibri" w:hAnsi="Calibri" w:cs="Calibri"/>
                <w:w w:val="105"/>
                <w:sz w:val="22"/>
                <w:szCs w:val="22"/>
              </w:rPr>
              <w:t>Lead-Based Paints, Asbestos, Etc.</w:t>
            </w:r>
          </w:p>
          <w:p w14:paraId="0FBB6AB9"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w w:val="105"/>
                <w:sz w:val="22"/>
                <w:szCs w:val="22"/>
              </w:rPr>
              <w:t>Disturb</w:t>
            </w:r>
            <w:r w:rsidRPr="00D719AB">
              <w:rPr>
                <w:rFonts w:ascii="Calibri" w:hAnsi="Calibri" w:cs="Calibri"/>
                <w:spacing w:val="-7"/>
                <w:w w:val="105"/>
                <w:sz w:val="22"/>
                <w:szCs w:val="22"/>
              </w:rPr>
              <w:t xml:space="preserve"> </w:t>
            </w:r>
            <w:r w:rsidRPr="00D719AB">
              <w:rPr>
                <w:rFonts w:ascii="Calibri" w:hAnsi="Calibri" w:cs="Calibri"/>
                <w:w w:val="105"/>
                <w:sz w:val="22"/>
                <w:szCs w:val="22"/>
              </w:rPr>
              <w:t>Anything with</w:t>
            </w:r>
            <w:r w:rsidRPr="00D719AB">
              <w:rPr>
                <w:rFonts w:ascii="Calibri" w:hAnsi="Calibri" w:cs="Calibri"/>
                <w:spacing w:val="-7"/>
                <w:w w:val="105"/>
                <w:sz w:val="22"/>
                <w:szCs w:val="22"/>
              </w:rPr>
              <w:t xml:space="preserve"> </w:t>
            </w:r>
            <w:r w:rsidRPr="00D719AB">
              <w:rPr>
                <w:rFonts w:ascii="Calibri" w:hAnsi="Calibri" w:cs="Calibri"/>
                <w:w w:val="105"/>
                <w:sz w:val="22"/>
                <w:szCs w:val="22"/>
              </w:rPr>
              <w:t>Architectural</w:t>
            </w:r>
            <w:r w:rsidRPr="00D719AB">
              <w:rPr>
                <w:rFonts w:ascii="Calibri" w:hAnsi="Calibri" w:cs="Calibri"/>
                <w:spacing w:val="-6"/>
                <w:w w:val="105"/>
                <w:sz w:val="22"/>
                <w:szCs w:val="22"/>
              </w:rPr>
              <w:t xml:space="preserve"> </w:t>
            </w:r>
            <w:r w:rsidRPr="00D719AB">
              <w:rPr>
                <w:rFonts w:ascii="Calibri" w:hAnsi="Calibri" w:cs="Calibri"/>
                <w:w w:val="105"/>
                <w:sz w:val="22"/>
                <w:szCs w:val="22"/>
              </w:rPr>
              <w:t>or</w:t>
            </w:r>
            <w:r w:rsidRPr="00D719AB">
              <w:rPr>
                <w:rFonts w:ascii="Calibri" w:hAnsi="Calibri" w:cs="Calibri"/>
                <w:spacing w:val="-7"/>
                <w:w w:val="105"/>
                <w:sz w:val="22"/>
                <w:szCs w:val="22"/>
              </w:rPr>
              <w:t xml:space="preserve"> </w:t>
            </w:r>
            <w:r w:rsidRPr="00D719AB">
              <w:rPr>
                <w:rFonts w:ascii="Calibri" w:hAnsi="Calibri" w:cs="Calibri"/>
                <w:w w:val="105"/>
                <w:sz w:val="22"/>
                <w:szCs w:val="22"/>
              </w:rPr>
              <w:t>Historical</w:t>
            </w:r>
            <w:r w:rsidRPr="00D719AB">
              <w:rPr>
                <w:rFonts w:ascii="Calibri" w:hAnsi="Calibri" w:cs="Calibri"/>
                <w:spacing w:val="-4"/>
                <w:w w:val="105"/>
                <w:sz w:val="22"/>
                <w:szCs w:val="22"/>
              </w:rPr>
              <w:t xml:space="preserve"> </w:t>
            </w:r>
            <w:r w:rsidRPr="00D719AB">
              <w:rPr>
                <w:rFonts w:ascii="Calibri" w:hAnsi="Calibri" w:cs="Calibri"/>
                <w:spacing w:val="-2"/>
                <w:w w:val="105"/>
                <w:sz w:val="22"/>
                <w:szCs w:val="22"/>
              </w:rPr>
              <w:t>Value</w:t>
            </w:r>
          </w:p>
          <w:p w14:paraId="23F9F700"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w w:val="105"/>
                <w:sz w:val="22"/>
                <w:szCs w:val="22"/>
              </w:rPr>
              <w:t>Use</w:t>
            </w:r>
            <w:r w:rsidRPr="00D719AB">
              <w:rPr>
                <w:rFonts w:ascii="Calibri" w:hAnsi="Calibri" w:cs="Calibri"/>
                <w:spacing w:val="-6"/>
                <w:w w:val="105"/>
                <w:sz w:val="22"/>
                <w:szCs w:val="22"/>
              </w:rPr>
              <w:t xml:space="preserve"> </w:t>
            </w:r>
            <w:r w:rsidRPr="00D719AB">
              <w:rPr>
                <w:rFonts w:ascii="Calibri" w:hAnsi="Calibri" w:cs="Calibri"/>
                <w:w w:val="105"/>
                <w:sz w:val="22"/>
                <w:szCs w:val="22"/>
              </w:rPr>
              <w:t>Of Firearms (Except</w:t>
            </w:r>
            <w:r w:rsidRPr="00D719AB">
              <w:rPr>
                <w:rFonts w:ascii="Calibri" w:hAnsi="Calibri" w:cs="Calibri"/>
                <w:spacing w:val="-6"/>
                <w:w w:val="105"/>
                <w:sz w:val="22"/>
                <w:szCs w:val="22"/>
              </w:rPr>
              <w:t xml:space="preserve"> </w:t>
            </w:r>
            <w:r w:rsidRPr="00D719AB">
              <w:rPr>
                <w:rFonts w:ascii="Calibri" w:hAnsi="Calibri" w:cs="Calibri"/>
                <w:w w:val="105"/>
                <w:sz w:val="22"/>
                <w:szCs w:val="22"/>
              </w:rPr>
              <w:t>Authorized</w:t>
            </w:r>
            <w:r w:rsidRPr="00D719AB">
              <w:rPr>
                <w:rFonts w:ascii="Calibri" w:hAnsi="Calibri" w:cs="Calibri"/>
                <w:spacing w:val="-1"/>
                <w:w w:val="105"/>
                <w:sz w:val="22"/>
                <w:szCs w:val="22"/>
              </w:rPr>
              <w:t xml:space="preserve"> </w:t>
            </w:r>
            <w:r w:rsidRPr="00D719AB">
              <w:rPr>
                <w:rFonts w:ascii="Calibri" w:hAnsi="Calibri" w:cs="Calibri"/>
                <w:w w:val="105"/>
                <w:sz w:val="22"/>
                <w:szCs w:val="22"/>
              </w:rPr>
              <w:t xml:space="preserve">Security </w:t>
            </w:r>
            <w:r w:rsidRPr="00D719AB">
              <w:rPr>
                <w:rFonts w:ascii="Calibri" w:hAnsi="Calibri" w:cs="Calibri"/>
                <w:spacing w:val="-2"/>
                <w:w w:val="105"/>
                <w:sz w:val="22"/>
                <w:szCs w:val="22"/>
              </w:rPr>
              <w:t>Guards)</w:t>
            </w:r>
          </w:p>
          <w:p w14:paraId="478592E4"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w w:val="105"/>
                <w:sz w:val="22"/>
                <w:szCs w:val="22"/>
              </w:rPr>
              <w:t>Use</w:t>
            </w:r>
            <w:r w:rsidRPr="00D719AB">
              <w:rPr>
                <w:rFonts w:ascii="Calibri" w:hAnsi="Calibri" w:cs="Calibri"/>
                <w:spacing w:val="-4"/>
                <w:w w:val="105"/>
                <w:sz w:val="22"/>
                <w:szCs w:val="22"/>
              </w:rPr>
              <w:t xml:space="preserve"> </w:t>
            </w:r>
            <w:r w:rsidRPr="00D719AB">
              <w:rPr>
                <w:rFonts w:ascii="Calibri" w:hAnsi="Calibri" w:cs="Calibri"/>
                <w:w w:val="105"/>
                <w:sz w:val="22"/>
                <w:szCs w:val="22"/>
              </w:rPr>
              <w:t>Of</w:t>
            </w:r>
            <w:r w:rsidRPr="00D719AB">
              <w:rPr>
                <w:rFonts w:ascii="Calibri" w:hAnsi="Calibri" w:cs="Calibri"/>
                <w:spacing w:val="-4"/>
                <w:w w:val="105"/>
                <w:sz w:val="22"/>
                <w:szCs w:val="22"/>
              </w:rPr>
              <w:t xml:space="preserve"> </w:t>
            </w:r>
            <w:r w:rsidRPr="00D719AB">
              <w:rPr>
                <w:rFonts w:ascii="Calibri" w:hAnsi="Calibri" w:cs="Calibri"/>
                <w:w w:val="105"/>
                <w:sz w:val="22"/>
                <w:szCs w:val="22"/>
              </w:rPr>
              <w:t>Alcohol by</w:t>
            </w:r>
            <w:r w:rsidRPr="00D719AB">
              <w:rPr>
                <w:rFonts w:ascii="Calibri" w:hAnsi="Calibri" w:cs="Calibri"/>
                <w:spacing w:val="-4"/>
                <w:w w:val="105"/>
                <w:sz w:val="22"/>
                <w:szCs w:val="22"/>
              </w:rPr>
              <w:t xml:space="preserve"> </w:t>
            </w:r>
            <w:r w:rsidRPr="00D719AB">
              <w:rPr>
                <w:rFonts w:ascii="Calibri" w:hAnsi="Calibri" w:cs="Calibri"/>
                <w:w w:val="105"/>
                <w:sz w:val="22"/>
                <w:szCs w:val="22"/>
              </w:rPr>
              <w:t>Workers</w:t>
            </w:r>
            <w:r w:rsidRPr="00D719AB">
              <w:rPr>
                <w:rFonts w:ascii="Calibri" w:hAnsi="Calibri" w:cs="Calibri"/>
                <w:spacing w:val="-6"/>
                <w:w w:val="105"/>
                <w:sz w:val="22"/>
                <w:szCs w:val="22"/>
              </w:rPr>
              <w:t xml:space="preserve"> </w:t>
            </w:r>
            <w:r w:rsidRPr="00D719AB">
              <w:rPr>
                <w:rFonts w:ascii="Calibri" w:hAnsi="Calibri" w:cs="Calibri"/>
                <w:w w:val="105"/>
                <w:sz w:val="22"/>
                <w:szCs w:val="22"/>
              </w:rPr>
              <w:t>During</w:t>
            </w:r>
            <w:r w:rsidRPr="00D719AB">
              <w:rPr>
                <w:rFonts w:ascii="Calibri" w:hAnsi="Calibri" w:cs="Calibri"/>
                <w:spacing w:val="-3"/>
                <w:w w:val="105"/>
                <w:sz w:val="22"/>
                <w:szCs w:val="22"/>
              </w:rPr>
              <w:t xml:space="preserve"> </w:t>
            </w:r>
            <w:r w:rsidRPr="00D719AB">
              <w:rPr>
                <w:rFonts w:ascii="Calibri" w:hAnsi="Calibri" w:cs="Calibri"/>
                <w:w w:val="105"/>
                <w:sz w:val="22"/>
                <w:szCs w:val="22"/>
              </w:rPr>
              <w:t>Work</w:t>
            </w:r>
            <w:r w:rsidRPr="00D719AB">
              <w:rPr>
                <w:rFonts w:ascii="Calibri" w:hAnsi="Calibri" w:cs="Calibri"/>
                <w:spacing w:val="-6"/>
                <w:w w:val="105"/>
                <w:sz w:val="22"/>
                <w:szCs w:val="22"/>
              </w:rPr>
              <w:t xml:space="preserve"> </w:t>
            </w:r>
            <w:r w:rsidRPr="00D719AB">
              <w:rPr>
                <w:rFonts w:ascii="Calibri" w:hAnsi="Calibri" w:cs="Calibri"/>
                <w:spacing w:val="-2"/>
                <w:w w:val="105"/>
                <w:sz w:val="22"/>
                <w:szCs w:val="22"/>
              </w:rPr>
              <w:t>Hours</w:t>
            </w:r>
          </w:p>
          <w:p w14:paraId="6A611123"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w w:val="105"/>
                <w:sz w:val="22"/>
                <w:szCs w:val="22"/>
              </w:rPr>
              <w:t>Wash</w:t>
            </w:r>
            <w:r w:rsidRPr="00D719AB">
              <w:rPr>
                <w:rFonts w:ascii="Calibri" w:hAnsi="Calibri" w:cs="Calibri"/>
                <w:spacing w:val="-6"/>
                <w:w w:val="105"/>
                <w:sz w:val="22"/>
                <w:szCs w:val="22"/>
              </w:rPr>
              <w:t xml:space="preserve"> </w:t>
            </w:r>
            <w:r w:rsidRPr="00D719AB">
              <w:rPr>
                <w:rFonts w:ascii="Calibri" w:hAnsi="Calibri" w:cs="Calibri"/>
                <w:w w:val="105"/>
                <w:sz w:val="22"/>
                <w:szCs w:val="22"/>
              </w:rPr>
              <w:t>Cars</w:t>
            </w:r>
            <w:r w:rsidRPr="00D719AB">
              <w:rPr>
                <w:rFonts w:ascii="Calibri" w:hAnsi="Calibri" w:cs="Calibri"/>
                <w:spacing w:val="-4"/>
                <w:w w:val="105"/>
                <w:sz w:val="22"/>
                <w:szCs w:val="22"/>
              </w:rPr>
              <w:t xml:space="preserve"> </w:t>
            </w:r>
            <w:r w:rsidRPr="00D719AB">
              <w:rPr>
                <w:rFonts w:ascii="Calibri" w:hAnsi="Calibri" w:cs="Calibri"/>
                <w:w w:val="105"/>
                <w:sz w:val="22"/>
                <w:szCs w:val="22"/>
              </w:rPr>
              <w:t>or</w:t>
            </w:r>
            <w:r w:rsidRPr="00D719AB">
              <w:rPr>
                <w:rFonts w:ascii="Calibri" w:hAnsi="Calibri" w:cs="Calibri"/>
                <w:spacing w:val="-4"/>
                <w:w w:val="105"/>
                <w:sz w:val="22"/>
                <w:szCs w:val="22"/>
              </w:rPr>
              <w:t xml:space="preserve"> </w:t>
            </w:r>
            <w:r w:rsidRPr="00D719AB">
              <w:rPr>
                <w:rFonts w:ascii="Calibri" w:hAnsi="Calibri" w:cs="Calibri"/>
                <w:w w:val="105"/>
                <w:sz w:val="22"/>
                <w:szCs w:val="22"/>
              </w:rPr>
              <w:t>Machinery</w:t>
            </w:r>
            <w:r w:rsidRPr="00D719AB">
              <w:rPr>
                <w:rFonts w:ascii="Calibri" w:hAnsi="Calibri" w:cs="Calibri"/>
                <w:spacing w:val="-3"/>
                <w:w w:val="105"/>
                <w:sz w:val="22"/>
                <w:szCs w:val="22"/>
              </w:rPr>
              <w:t xml:space="preserve"> </w:t>
            </w:r>
            <w:r w:rsidRPr="00D719AB">
              <w:rPr>
                <w:rFonts w:ascii="Calibri" w:hAnsi="Calibri" w:cs="Calibri"/>
                <w:w w:val="105"/>
                <w:sz w:val="22"/>
                <w:szCs w:val="22"/>
              </w:rPr>
              <w:t>in</w:t>
            </w:r>
            <w:r w:rsidRPr="00D719AB">
              <w:rPr>
                <w:rFonts w:ascii="Calibri" w:hAnsi="Calibri" w:cs="Calibri"/>
                <w:spacing w:val="-1"/>
                <w:w w:val="105"/>
                <w:sz w:val="22"/>
                <w:szCs w:val="22"/>
              </w:rPr>
              <w:t xml:space="preserve"> </w:t>
            </w:r>
            <w:r w:rsidRPr="00D719AB">
              <w:rPr>
                <w:rFonts w:ascii="Calibri" w:hAnsi="Calibri" w:cs="Calibri"/>
                <w:w w:val="105"/>
                <w:sz w:val="22"/>
                <w:szCs w:val="22"/>
              </w:rPr>
              <w:t>Streams or</w:t>
            </w:r>
            <w:r w:rsidRPr="00D719AB">
              <w:rPr>
                <w:rFonts w:ascii="Calibri" w:hAnsi="Calibri" w:cs="Calibri"/>
                <w:spacing w:val="-4"/>
                <w:w w:val="105"/>
                <w:sz w:val="22"/>
                <w:szCs w:val="22"/>
              </w:rPr>
              <w:t xml:space="preserve"> </w:t>
            </w:r>
            <w:r w:rsidRPr="00D719AB">
              <w:rPr>
                <w:rFonts w:ascii="Calibri" w:hAnsi="Calibri" w:cs="Calibri"/>
                <w:spacing w:val="-2"/>
                <w:w w:val="105"/>
                <w:sz w:val="22"/>
                <w:szCs w:val="22"/>
              </w:rPr>
              <w:t>Creek</w:t>
            </w:r>
          </w:p>
          <w:p w14:paraId="28DB6387"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w w:val="105"/>
                <w:sz w:val="22"/>
                <w:szCs w:val="22"/>
              </w:rPr>
              <w:t>Do</w:t>
            </w:r>
            <w:r w:rsidRPr="00D719AB">
              <w:rPr>
                <w:rFonts w:ascii="Calibri" w:hAnsi="Calibri" w:cs="Calibri"/>
                <w:spacing w:val="-6"/>
                <w:w w:val="105"/>
                <w:sz w:val="22"/>
                <w:szCs w:val="22"/>
              </w:rPr>
              <w:t xml:space="preserve"> </w:t>
            </w:r>
            <w:r w:rsidRPr="00D719AB">
              <w:rPr>
                <w:rFonts w:ascii="Calibri" w:hAnsi="Calibri" w:cs="Calibri"/>
                <w:w w:val="105"/>
                <w:sz w:val="22"/>
                <w:szCs w:val="22"/>
              </w:rPr>
              <w:t>Any</w:t>
            </w:r>
            <w:r w:rsidRPr="00D719AB">
              <w:rPr>
                <w:rFonts w:ascii="Calibri" w:hAnsi="Calibri" w:cs="Calibri"/>
                <w:spacing w:val="-9"/>
                <w:w w:val="105"/>
                <w:sz w:val="22"/>
                <w:szCs w:val="22"/>
              </w:rPr>
              <w:t xml:space="preserve"> </w:t>
            </w:r>
            <w:r w:rsidRPr="00D719AB">
              <w:rPr>
                <w:rFonts w:ascii="Calibri" w:hAnsi="Calibri" w:cs="Calibri"/>
                <w:w w:val="105"/>
                <w:sz w:val="22"/>
                <w:szCs w:val="22"/>
              </w:rPr>
              <w:t>Maintenance</w:t>
            </w:r>
            <w:r w:rsidRPr="00D719AB">
              <w:rPr>
                <w:rFonts w:ascii="Calibri" w:hAnsi="Calibri" w:cs="Calibri"/>
                <w:spacing w:val="-6"/>
                <w:w w:val="105"/>
                <w:sz w:val="22"/>
                <w:szCs w:val="22"/>
              </w:rPr>
              <w:t xml:space="preserve"> </w:t>
            </w:r>
            <w:r w:rsidRPr="00D719AB">
              <w:rPr>
                <w:rFonts w:ascii="Calibri" w:hAnsi="Calibri" w:cs="Calibri"/>
                <w:w w:val="105"/>
                <w:sz w:val="22"/>
                <w:szCs w:val="22"/>
              </w:rPr>
              <w:t>(Change</w:t>
            </w:r>
            <w:r w:rsidRPr="00D719AB">
              <w:rPr>
                <w:rFonts w:ascii="Calibri" w:hAnsi="Calibri" w:cs="Calibri"/>
                <w:spacing w:val="-8"/>
                <w:w w:val="105"/>
                <w:sz w:val="22"/>
                <w:szCs w:val="22"/>
              </w:rPr>
              <w:t xml:space="preserve"> </w:t>
            </w:r>
            <w:r w:rsidRPr="00D719AB">
              <w:rPr>
                <w:rFonts w:ascii="Calibri" w:hAnsi="Calibri" w:cs="Calibri"/>
                <w:w w:val="105"/>
                <w:sz w:val="22"/>
                <w:szCs w:val="22"/>
              </w:rPr>
              <w:t>of</w:t>
            </w:r>
            <w:r w:rsidRPr="00D719AB">
              <w:rPr>
                <w:rFonts w:ascii="Calibri" w:hAnsi="Calibri" w:cs="Calibri"/>
                <w:spacing w:val="-8"/>
                <w:w w:val="105"/>
                <w:sz w:val="22"/>
                <w:szCs w:val="22"/>
              </w:rPr>
              <w:t xml:space="preserve"> </w:t>
            </w:r>
            <w:r w:rsidRPr="00D719AB">
              <w:rPr>
                <w:rFonts w:ascii="Calibri" w:hAnsi="Calibri" w:cs="Calibri"/>
                <w:w w:val="105"/>
                <w:sz w:val="22"/>
                <w:szCs w:val="22"/>
              </w:rPr>
              <w:t>Oils</w:t>
            </w:r>
            <w:r w:rsidRPr="00D719AB">
              <w:rPr>
                <w:rFonts w:ascii="Calibri" w:hAnsi="Calibri" w:cs="Calibri"/>
                <w:spacing w:val="-8"/>
                <w:w w:val="105"/>
                <w:sz w:val="22"/>
                <w:szCs w:val="22"/>
              </w:rPr>
              <w:t xml:space="preserve"> </w:t>
            </w:r>
            <w:r w:rsidRPr="00D719AB">
              <w:rPr>
                <w:rFonts w:ascii="Calibri" w:hAnsi="Calibri" w:cs="Calibri"/>
                <w:w w:val="105"/>
                <w:sz w:val="22"/>
                <w:szCs w:val="22"/>
              </w:rPr>
              <w:t>and</w:t>
            </w:r>
            <w:r w:rsidRPr="00D719AB">
              <w:rPr>
                <w:rFonts w:ascii="Calibri" w:hAnsi="Calibri" w:cs="Calibri"/>
                <w:spacing w:val="-6"/>
                <w:w w:val="105"/>
                <w:sz w:val="22"/>
                <w:szCs w:val="22"/>
              </w:rPr>
              <w:t xml:space="preserve"> </w:t>
            </w:r>
            <w:r w:rsidRPr="00D719AB">
              <w:rPr>
                <w:rFonts w:ascii="Calibri" w:hAnsi="Calibri" w:cs="Calibri"/>
                <w:w w:val="105"/>
                <w:sz w:val="22"/>
                <w:szCs w:val="22"/>
              </w:rPr>
              <w:t>Filters)</w:t>
            </w:r>
            <w:r w:rsidRPr="00D719AB">
              <w:rPr>
                <w:rFonts w:ascii="Calibri" w:hAnsi="Calibri" w:cs="Calibri"/>
                <w:spacing w:val="-10"/>
                <w:w w:val="105"/>
                <w:sz w:val="22"/>
                <w:szCs w:val="22"/>
              </w:rPr>
              <w:t xml:space="preserve"> </w:t>
            </w:r>
            <w:r w:rsidRPr="00D719AB">
              <w:rPr>
                <w:rFonts w:ascii="Calibri" w:hAnsi="Calibri" w:cs="Calibri"/>
                <w:w w:val="105"/>
                <w:sz w:val="22"/>
                <w:szCs w:val="22"/>
              </w:rPr>
              <w:t>Of Cars and Equipment Outside Authorized Areas</w:t>
            </w:r>
          </w:p>
          <w:p w14:paraId="0385F688"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w w:val="105"/>
                <w:sz w:val="22"/>
                <w:szCs w:val="22"/>
              </w:rPr>
              <w:t>Dispose of</w:t>
            </w:r>
            <w:r w:rsidRPr="00D719AB">
              <w:rPr>
                <w:rFonts w:ascii="Calibri" w:hAnsi="Calibri" w:cs="Calibri"/>
                <w:spacing w:val="-3"/>
                <w:w w:val="105"/>
                <w:sz w:val="22"/>
                <w:szCs w:val="22"/>
              </w:rPr>
              <w:t xml:space="preserve"> </w:t>
            </w:r>
            <w:r w:rsidRPr="00D719AB">
              <w:rPr>
                <w:rFonts w:ascii="Calibri" w:hAnsi="Calibri" w:cs="Calibri"/>
                <w:w w:val="105"/>
                <w:sz w:val="22"/>
                <w:szCs w:val="22"/>
              </w:rPr>
              <w:t>Trash in</w:t>
            </w:r>
            <w:r w:rsidRPr="00D719AB">
              <w:rPr>
                <w:rFonts w:ascii="Calibri" w:hAnsi="Calibri" w:cs="Calibri"/>
                <w:spacing w:val="-8"/>
                <w:w w:val="105"/>
                <w:sz w:val="22"/>
                <w:szCs w:val="22"/>
              </w:rPr>
              <w:t xml:space="preserve"> </w:t>
            </w:r>
            <w:r w:rsidRPr="00D719AB">
              <w:rPr>
                <w:rFonts w:ascii="Calibri" w:hAnsi="Calibri" w:cs="Calibri"/>
                <w:w w:val="105"/>
                <w:sz w:val="22"/>
                <w:szCs w:val="22"/>
              </w:rPr>
              <w:t>Unauthorized</w:t>
            </w:r>
            <w:r w:rsidRPr="00D719AB">
              <w:rPr>
                <w:rFonts w:ascii="Calibri" w:hAnsi="Calibri" w:cs="Calibri"/>
                <w:spacing w:val="-6"/>
                <w:w w:val="105"/>
                <w:sz w:val="22"/>
                <w:szCs w:val="22"/>
              </w:rPr>
              <w:t xml:space="preserve"> </w:t>
            </w:r>
            <w:r w:rsidRPr="00D719AB">
              <w:rPr>
                <w:rFonts w:ascii="Calibri" w:hAnsi="Calibri" w:cs="Calibri"/>
                <w:spacing w:val="-2"/>
                <w:w w:val="105"/>
                <w:sz w:val="22"/>
                <w:szCs w:val="22"/>
              </w:rPr>
              <w:t>Places</w:t>
            </w:r>
          </w:p>
          <w:p w14:paraId="454F73A2"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w w:val="105"/>
                <w:sz w:val="22"/>
                <w:szCs w:val="22"/>
              </w:rPr>
              <w:t>Have</w:t>
            </w:r>
            <w:r w:rsidRPr="00D719AB">
              <w:rPr>
                <w:rFonts w:ascii="Calibri" w:hAnsi="Calibri" w:cs="Calibri"/>
                <w:spacing w:val="-4"/>
                <w:w w:val="105"/>
                <w:sz w:val="22"/>
                <w:szCs w:val="22"/>
              </w:rPr>
              <w:t xml:space="preserve"> </w:t>
            </w:r>
            <w:r w:rsidRPr="00D719AB">
              <w:rPr>
                <w:rFonts w:ascii="Calibri" w:hAnsi="Calibri" w:cs="Calibri"/>
                <w:w w:val="105"/>
                <w:sz w:val="22"/>
                <w:szCs w:val="22"/>
              </w:rPr>
              <w:t>Caged</w:t>
            </w:r>
            <w:r w:rsidRPr="00D719AB">
              <w:rPr>
                <w:rFonts w:ascii="Calibri" w:hAnsi="Calibri" w:cs="Calibri"/>
                <w:spacing w:val="-6"/>
                <w:w w:val="105"/>
                <w:sz w:val="22"/>
                <w:szCs w:val="22"/>
              </w:rPr>
              <w:t xml:space="preserve"> </w:t>
            </w:r>
            <w:r w:rsidRPr="00D719AB">
              <w:rPr>
                <w:rFonts w:ascii="Calibri" w:hAnsi="Calibri" w:cs="Calibri"/>
                <w:w w:val="105"/>
                <w:sz w:val="22"/>
                <w:szCs w:val="22"/>
              </w:rPr>
              <w:t>Wild</w:t>
            </w:r>
            <w:r w:rsidRPr="00D719AB">
              <w:rPr>
                <w:rFonts w:ascii="Calibri" w:hAnsi="Calibri" w:cs="Calibri"/>
                <w:spacing w:val="-2"/>
                <w:w w:val="105"/>
                <w:sz w:val="22"/>
                <w:szCs w:val="22"/>
              </w:rPr>
              <w:t xml:space="preserve"> </w:t>
            </w:r>
            <w:r w:rsidRPr="00D719AB">
              <w:rPr>
                <w:rFonts w:ascii="Calibri" w:hAnsi="Calibri" w:cs="Calibri"/>
                <w:w w:val="105"/>
                <w:sz w:val="22"/>
                <w:szCs w:val="22"/>
              </w:rPr>
              <w:t>Animals (Especially</w:t>
            </w:r>
            <w:r w:rsidRPr="00D719AB">
              <w:rPr>
                <w:rFonts w:ascii="Calibri" w:hAnsi="Calibri" w:cs="Calibri"/>
                <w:spacing w:val="-6"/>
                <w:w w:val="105"/>
                <w:sz w:val="22"/>
                <w:szCs w:val="22"/>
              </w:rPr>
              <w:t xml:space="preserve"> </w:t>
            </w:r>
            <w:r w:rsidRPr="00D719AB">
              <w:rPr>
                <w:rFonts w:ascii="Calibri" w:hAnsi="Calibri" w:cs="Calibri"/>
                <w:w w:val="105"/>
                <w:sz w:val="22"/>
                <w:szCs w:val="22"/>
              </w:rPr>
              <w:t>Birds)</w:t>
            </w:r>
            <w:r w:rsidRPr="00D719AB">
              <w:rPr>
                <w:rFonts w:ascii="Calibri" w:hAnsi="Calibri" w:cs="Calibri"/>
                <w:spacing w:val="-6"/>
                <w:w w:val="105"/>
                <w:sz w:val="22"/>
                <w:szCs w:val="22"/>
              </w:rPr>
              <w:t xml:space="preserve"> </w:t>
            </w:r>
            <w:r w:rsidRPr="00D719AB">
              <w:rPr>
                <w:rFonts w:ascii="Calibri" w:hAnsi="Calibri" w:cs="Calibri"/>
                <w:w w:val="105"/>
                <w:sz w:val="22"/>
                <w:szCs w:val="22"/>
              </w:rPr>
              <w:t>In</w:t>
            </w:r>
            <w:r w:rsidRPr="00D719AB">
              <w:rPr>
                <w:rFonts w:ascii="Calibri" w:hAnsi="Calibri" w:cs="Calibri"/>
                <w:spacing w:val="-2"/>
                <w:w w:val="105"/>
                <w:sz w:val="22"/>
                <w:szCs w:val="22"/>
              </w:rPr>
              <w:t xml:space="preserve"> Camps</w:t>
            </w:r>
          </w:p>
          <w:p w14:paraId="1413D87C" w14:textId="77777777" w:rsidR="00476495" w:rsidRPr="00D719AB" w:rsidRDefault="00476495" w:rsidP="00A96F70">
            <w:pPr>
              <w:numPr>
                <w:ilvl w:val="0"/>
                <w:numId w:val="48"/>
              </w:numPr>
              <w:contextualSpacing/>
              <w:rPr>
                <w:rFonts w:ascii="Calibri" w:hAnsi="Calibri" w:cs="Calibri"/>
                <w:spacing w:val="-2"/>
                <w:w w:val="105"/>
                <w:sz w:val="22"/>
                <w:szCs w:val="22"/>
              </w:rPr>
            </w:pPr>
            <w:r w:rsidRPr="00D719AB">
              <w:rPr>
                <w:rFonts w:ascii="Calibri" w:hAnsi="Calibri" w:cs="Calibri"/>
                <w:w w:val="105"/>
                <w:sz w:val="22"/>
                <w:szCs w:val="22"/>
              </w:rPr>
              <w:t>Work</w:t>
            </w:r>
            <w:r w:rsidRPr="00D719AB">
              <w:rPr>
                <w:rFonts w:ascii="Calibri" w:hAnsi="Calibri" w:cs="Calibri"/>
                <w:spacing w:val="-10"/>
                <w:w w:val="105"/>
                <w:sz w:val="22"/>
                <w:szCs w:val="22"/>
              </w:rPr>
              <w:t xml:space="preserve"> </w:t>
            </w:r>
            <w:r w:rsidRPr="00D719AB">
              <w:rPr>
                <w:rFonts w:ascii="Calibri" w:hAnsi="Calibri" w:cs="Calibri"/>
                <w:w w:val="105"/>
                <w:sz w:val="22"/>
                <w:szCs w:val="22"/>
              </w:rPr>
              <w:t>Without</w:t>
            </w:r>
            <w:r w:rsidRPr="00D719AB">
              <w:rPr>
                <w:rFonts w:ascii="Calibri" w:hAnsi="Calibri" w:cs="Calibri"/>
                <w:spacing w:val="-10"/>
                <w:w w:val="105"/>
                <w:sz w:val="22"/>
                <w:szCs w:val="22"/>
              </w:rPr>
              <w:t xml:space="preserve"> </w:t>
            </w:r>
            <w:r w:rsidRPr="00D719AB">
              <w:rPr>
                <w:rFonts w:ascii="Calibri" w:hAnsi="Calibri" w:cs="Calibri"/>
                <w:w w:val="105"/>
                <w:sz w:val="22"/>
                <w:szCs w:val="22"/>
              </w:rPr>
              <w:t>Safety</w:t>
            </w:r>
            <w:r w:rsidRPr="00D719AB">
              <w:rPr>
                <w:rFonts w:ascii="Calibri" w:hAnsi="Calibri" w:cs="Calibri"/>
                <w:spacing w:val="-9"/>
                <w:w w:val="105"/>
                <w:sz w:val="22"/>
                <w:szCs w:val="22"/>
              </w:rPr>
              <w:t xml:space="preserve"> </w:t>
            </w:r>
            <w:r w:rsidRPr="00D719AB">
              <w:rPr>
                <w:rFonts w:ascii="Calibri" w:hAnsi="Calibri" w:cs="Calibri"/>
                <w:w w:val="105"/>
                <w:sz w:val="22"/>
                <w:szCs w:val="22"/>
              </w:rPr>
              <w:t>Equipment</w:t>
            </w:r>
            <w:r w:rsidRPr="00D719AB">
              <w:rPr>
                <w:rFonts w:ascii="Calibri" w:hAnsi="Calibri" w:cs="Calibri"/>
                <w:spacing w:val="-11"/>
                <w:w w:val="105"/>
                <w:sz w:val="22"/>
                <w:szCs w:val="22"/>
              </w:rPr>
              <w:t xml:space="preserve"> </w:t>
            </w:r>
            <w:r w:rsidRPr="00D719AB">
              <w:rPr>
                <w:rFonts w:ascii="Calibri" w:hAnsi="Calibri" w:cs="Calibri"/>
                <w:w w:val="105"/>
                <w:sz w:val="22"/>
                <w:szCs w:val="22"/>
              </w:rPr>
              <w:t>(Including</w:t>
            </w:r>
            <w:r w:rsidRPr="00D719AB">
              <w:rPr>
                <w:rFonts w:ascii="Calibri" w:hAnsi="Calibri" w:cs="Calibri"/>
                <w:spacing w:val="-10"/>
                <w:w w:val="105"/>
                <w:sz w:val="22"/>
                <w:szCs w:val="22"/>
              </w:rPr>
              <w:t xml:space="preserve"> </w:t>
            </w:r>
            <w:r w:rsidRPr="00D719AB">
              <w:rPr>
                <w:rFonts w:ascii="Calibri" w:hAnsi="Calibri" w:cs="Calibri"/>
                <w:w w:val="105"/>
                <w:sz w:val="22"/>
                <w:szCs w:val="22"/>
              </w:rPr>
              <w:t>Boots</w:t>
            </w:r>
            <w:r w:rsidRPr="00D719AB">
              <w:rPr>
                <w:rFonts w:ascii="Calibri" w:hAnsi="Calibri" w:cs="Calibri"/>
                <w:spacing w:val="-11"/>
                <w:w w:val="105"/>
                <w:sz w:val="22"/>
                <w:szCs w:val="22"/>
              </w:rPr>
              <w:t xml:space="preserve"> </w:t>
            </w:r>
            <w:r w:rsidRPr="00D719AB">
              <w:rPr>
                <w:rFonts w:ascii="Calibri" w:hAnsi="Calibri" w:cs="Calibri"/>
                <w:w w:val="105"/>
                <w:sz w:val="22"/>
                <w:szCs w:val="22"/>
              </w:rPr>
              <w:t xml:space="preserve">and </w:t>
            </w:r>
            <w:r w:rsidRPr="00D719AB">
              <w:rPr>
                <w:rFonts w:ascii="Calibri" w:hAnsi="Calibri" w:cs="Calibri"/>
                <w:spacing w:val="-2"/>
                <w:w w:val="105"/>
                <w:sz w:val="22"/>
                <w:szCs w:val="22"/>
              </w:rPr>
              <w:t>Helmets)</w:t>
            </w:r>
          </w:p>
          <w:p w14:paraId="5864BD39"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sz w:val="22"/>
                <w:szCs w:val="22"/>
              </w:rPr>
              <w:t>Creating Nuisances and Disturbances in Or Near Communities</w:t>
            </w:r>
          </w:p>
          <w:p w14:paraId="2BBC2C0B"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sz w:val="22"/>
                <w:szCs w:val="22"/>
              </w:rPr>
              <w:t>Use Rivers and Streams for Washing Clothes</w:t>
            </w:r>
          </w:p>
          <w:p w14:paraId="6CF270E5"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sz w:val="22"/>
                <w:szCs w:val="22"/>
              </w:rPr>
              <w:t>Dispose Indiscriminately of Rubbish or Construction Wastes or Rubble</w:t>
            </w:r>
          </w:p>
          <w:p w14:paraId="2BE1E54C"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sz w:val="22"/>
                <w:szCs w:val="22"/>
              </w:rPr>
              <w:t>Spill Potential Pollutants, Such as Petroleum Products</w:t>
            </w:r>
          </w:p>
          <w:p w14:paraId="142661DD"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sz w:val="22"/>
                <w:szCs w:val="22"/>
              </w:rPr>
              <w:t>Collect Firewood</w:t>
            </w:r>
          </w:p>
          <w:p w14:paraId="1F85192E"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sz w:val="22"/>
                <w:szCs w:val="22"/>
              </w:rPr>
              <w:t>Explosive And Chemical Fishing</w:t>
            </w:r>
          </w:p>
          <w:p w14:paraId="5023AE89"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sz w:val="22"/>
                <w:szCs w:val="22"/>
              </w:rPr>
              <w:t>Use Latrines Outside the Designated Facilities; And</w:t>
            </w:r>
          </w:p>
          <w:p w14:paraId="03EB99C9" w14:textId="77777777" w:rsidR="00476495" w:rsidRPr="00D719AB" w:rsidRDefault="00476495" w:rsidP="00A96F70">
            <w:pPr>
              <w:numPr>
                <w:ilvl w:val="0"/>
                <w:numId w:val="48"/>
              </w:numPr>
              <w:contextualSpacing/>
              <w:rPr>
                <w:rFonts w:ascii="Calibri" w:hAnsi="Calibri" w:cs="Calibri"/>
                <w:sz w:val="22"/>
                <w:szCs w:val="22"/>
              </w:rPr>
            </w:pPr>
            <w:r w:rsidRPr="00D719AB">
              <w:rPr>
                <w:rFonts w:ascii="Calibri" w:hAnsi="Calibri" w:cs="Calibri"/>
                <w:sz w:val="22"/>
                <w:szCs w:val="22"/>
              </w:rPr>
              <w:t xml:space="preserve">Burn Wastes </w:t>
            </w:r>
            <w:proofErr w:type="spellStart"/>
            <w:r w:rsidRPr="00D719AB">
              <w:rPr>
                <w:rFonts w:ascii="Calibri" w:hAnsi="Calibri" w:cs="Calibri"/>
                <w:sz w:val="22"/>
                <w:szCs w:val="22"/>
              </w:rPr>
              <w:t>And/Or</w:t>
            </w:r>
            <w:proofErr w:type="spellEnd"/>
            <w:r w:rsidRPr="00D719AB">
              <w:rPr>
                <w:rFonts w:ascii="Calibri" w:hAnsi="Calibri" w:cs="Calibri"/>
                <w:sz w:val="22"/>
                <w:szCs w:val="22"/>
              </w:rPr>
              <w:t xml:space="preserve"> Cleared Vegetation.</w:t>
            </w:r>
          </w:p>
        </w:tc>
      </w:tr>
    </w:tbl>
    <w:p w14:paraId="001AC131" w14:textId="77777777" w:rsidR="00406005" w:rsidRPr="00D719AB" w:rsidRDefault="00406005" w:rsidP="00406005">
      <w:pPr>
        <w:rPr>
          <w:rFonts w:ascii="Calibri" w:eastAsiaTheme="majorEastAsia" w:hAnsi="Calibri" w:cs="Calibri"/>
          <w:b/>
          <w:bCs/>
          <w:color w:val="0F4761" w:themeColor="accent1" w:themeShade="BF"/>
        </w:rPr>
      </w:pPr>
    </w:p>
    <w:p w14:paraId="1D722788" w14:textId="77777777" w:rsidR="00406005" w:rsidRPr="00D719AB" w:rsidRDefault="00406005" w:rsidP="00406005">
      <w:pPr>
        <w:rPr>
          <w:rFonts w:ascii="Calibri" w:eastAsiaTheme="majorEastAsia" w:hAnsi="Calibri" w:cs="Calibri"/>
          <w:b/>
          <w:bCs/>
          <w:color w:val="0F4761" w:themeColor="accent1" w:themeShade="BF"/>
        </w:rPr>
      </w:pPr>
    </w:p>
    <w:p w14:paraId="3F634A42" w14:textId="77777777" w:rsidR="0007536B" w:rsidRPr="00D719AB" w:rsidRDefault="0007536B" w:rsidP="00B20DBD">
      <w:pPr>
        <w:rPr>
          <w:rFonts w:ascii="Calibri" w:hAnsi="Calibri" w:cs="Calibri"/>
        </w:rPr>
        <w:sectPr w:rsidR="0007536B" w:rsidRPr="00D719AB" w:rsidSect="00756126">
          <w:pgSz w:w="12240" w:h="15840"/>
          <w:pgMar w:top="1440" w:right="1440" w:bottom="1440" w:left="1440" w:header="720" w:footer="720" w:gutter="0"/>
          <w:cols w:space="720"/>
          <w:docGrid w:linePitch="360"/>
        </w:sectPr>
      </w:pPr>
    </w:p>
    <w:p w14:paraId="5F249CBE" w14:textId="77777777" w:rsidR="00CA3274" w:rsidRPr="00D719AB" w:rsidRDefault="00607BC1" w:rsidP="00E42B80">
      <w:pPr>
        <w:pStyle w:val="Heading2"/>
        <w:rPr>
          <w:rFonts w:ascii="Calibri" w:hAnsi="Calibri" w:cs="Calibri"/>
          <w:b/>
          <w:bCs/>
          <w:sz w:val="22"/>
          <w:szCs w:val="22"/>
        </w:rPr>
      </w:pPr>
      <w:bookmarkStart w:id="135" w:name="_Toc215836493"/>
      <w:r w:rsidRPr="00D719AB">
        <w:rPr>
          <w:rFonts w:ascii="Calibri" w:hAnsi="Calibri" w:cs="Calibri"/>
          <w:b/>
          <w:bCs/>
          <w:sz w:val="22"/>
          <w:szCs w:val="22"/>
        </w:rPr>
        <w:lastRenderedPageBreak/>
        <w:t xml:space="preserve">Appendix </w:t>
      </w:r>
      <w:r w:rsidR="001913AA" w:rsidRPr="00D719AB">
        <w:rPr>
          <w:rFonts w:ascii="Calibri" w:hAnsi="Calibri" w:cs="Calibri"/>
          <w:b/>
          <w:bCs/>
          <w:sz w:val="22"/>
          <w:szCs w:val="22"/>
        </w:rPr>
        <w:t>6</w:t>
      </w:r>
      <w:r w:rsidRPr="00D719AB">
        <w:rPr>
          <w:rFonts w:ascii="Calibri" w:hAnsi="Calibri" w:cs="Calibri"/>
          <w:b/>
          <w:bCs/>
          <w:sz w:val="22"/>
          <w:szCs w:val="22"/>
        </w:rPr>
        <w:t xml:space="preserve">. </w:t>
      </w:r>
      <w:r w:rsidR="00CA3274" w:rsidRPr="00D719AB">
        <w:rPr>
          <w:rFonts w:ascii="Calibri" w:hAnsi="Calibri" w:cs="Calibri"/>
          <w:b/>
          <w:bCs/>
          <w:sz w:val="22"/>
          <w:szCs w:val="22"/>
        </w:rPr>
        <w:t>Environmental and Social Management Plan (ESMP) Template</w:t>
      </w:r>
      <w:bookmarkEnd w:id="133"/>
      <w:bookmarkEnd w:id="134"/>
      <w:bookmarkEnd w:id="135"/>
      <w:r w:rsidR="00CA3274" w:rsidRPr="00D719AB">
        <w:rPr>
          <w:rFonts w:ascii="Calibri" w:hAnsi="Calibri" w:cs="Calibri"/>
          <w:b/>
          <w:bCs/>
          <w:sz w:val="22"/>
          <w:szCs w:val="22"/>
        </w:rPr>
        <w:t xml:space="preserve"> </w:t>
      </w:r>
    </w:p>
    <w:p w14:paraId="1A9E0BE7" w14:textId="77777777" w:rsidR="00E42B80" w:rsidRPr="00D719AB" w:rsidRDefault="00E42B80" w:rsidP="00E42B80">
      <w:pPr>
        <w:spacing w:after="0" w:line="240" w:lineRule="auto"/>
        <w:jc w:val="both"/>
        <w:rPr>
          <w:rFonts w:ascii="Calibri" w:eastAsia="Times New Roman" w:hAnsi="Calibri" w:cs="Calibri"/>
          <w:color w:val="000000"/>
          <w:kern w:val="0"/>
          <w14:ligatures w14:val="none"/>
        </w:rPr>
      </w:pPr>
      <w:r w:rsidRPr="00D719AB">
        <w:rPr>
          <w:rFonts w:ascii="Calibri" w:eastAsia="Times New Roman" w:hAnsi="Calibri" w:cs="Calibri"/>
          <w:color w:val="000000"/>
          <w:kern w:val="0"/>
          <w14:ligatures w14:val="none"/>
        </w:rPr>
        <w:t>To be prepared during implementation as needed; define detailed mitigation, monitoring, and management measures for identifying impacts from specific subprojects.</w:t>
      </w:r>
    </w:p>
    <w:p w14:paraId="3C3B5F74" w14:textId="77777777" w:rsidR="00E42B80" w:rsidRPr="00D719AB" w:rsidRDefault="00E42B80" w:rsidP="00CA3274">
      <w:pPr>
        <w:spacing w:after="0" w:line="240" w:lineRule="auto"/>
        <w:jc w:val="both"/>
        <w:rPr>
          <w:rFonts w:ascii="Calibri" w:eastAsia="Times New Roman" w:hAnsi="Calibri" w:cs="Calibri"/>
          <w:color w:val="000000"/>
          <w:kern w:val="0"/>
          <w14:ligatures w14:val="none"/>
        </w:rPr>
      </w:pPr>
    </w:p>
    <w:p w14:paraId="4CC9CA5E" w14:textId="77777777" w:rsidR="00CA3274" w:rsidRPr="00D719AB" w:rsidRDefault="00CA3274" w:rsidP="00CA3274">
      <w:pPr>
        <w:spacing w:after="0" w:line="240" w:lineRule="auto"/>
        <w:jc w:val="both"/>
        <w:rPr>
          <w:rFonts w:ascii="Calibri" w:eastAsia="Times New Roman" w:hAnsi="Calibri" w:cs="Calibri"/>
          <w:color w:val="000000"/>
          <w:kern w:val="0"/>
          <w14:ligatures w14:val="none"/>
        </w:rPr>
      </w:pPr>
      <w:r w:rsidRPr="00D719AB">
        <w:rPr>
          <w:rFonts w:ascii="Calibri" w:eastAsia="Times New Roman" w:hAnsi="Calibri" w:cs="Calibri"/>
          <w:color w:val="000000"/>
          <w:kern w:val="0"/>
          <w14:ligatures w14:val="none"/>
        </w:rPr>
        <w:t>Environmental and social risks and impacts are strongly linked to subproject location and scope of activities. This ESMP should be customized for each specific subproject location and activities.</w:t>
      </w:r>
    </w:p>
    <w:p w14:paraId="74656132" w14:textId="77777777" w:rsidR="00CA3274" w:rsidRPr="00D719AB" w:rsidRDefault="00CA3274" w:rsidP="00CA3274">
      <w:pPr>
        <w:spacing w:after="0" w:line="240" w:lineRule="auto"/>
        <w:jc w:val="both"/>
        <w:rPr>
          <w:rFonts w:ascii="Calibri" w:eastAsia="Times New Roman" w:hAnsi="Calibri" w:cs="Calibri"/>
          <w:kern w:val="0"/>
          <w14:ligatures w14:val="none"/>
        </w:rPr>
      </w:pPr>
    </w:p>
    <w:p w14:paraId="704EAE54" w14:textId="77777777" w:rsidR="00CA3274" w:rsidRPr="00D719AB" w:rsidRDefault="00CA3274" w:rsidP="00CA3274">
      <w:pPr>
        <w:spacing w:after="0" w:line="240" w:lineRule="auto"/>
        <w:jc w:val="both"/>
        <w:rPr>
          <w:rFonts w:ascii="Calibri" w:eastAsia="Times New Roman" w:hAnsi="Calibri" w:cs="Calibri"/>
          <w:b/>
          <w:kern w:val="0"/>
          <w14:ligatures w14:val="none"/>
        </w:rPr>
      </w:pPr>
      <w:r w:rsidRPr="00D719AB">
        <w:rPr>
          <w:rFonts w:ascii="Calibri" w:eastAsia="Times New Roman" w:hAnsi="Calibri" w:cs="Calibri"/>
          <w:b/>
          <w:kern w:val="0"/>
          <w14:ligatures w14:val="none"/>
        </w:rPr>
        <w:t>1. Subproject Information</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784"/>
        <w:gridCol w:w="6566"/>
      </w:tblGrid>
      <w:tr w:rsidR="00335E68" w:rsidRPr="00D719AB" w14:paraId="10FD1AEB" w14:textId="77777777" w:rsidTr="00CA3274">
        <w:tc>
          <w:tcPr>
            <w:tcW w:w="1489" w:type="pct"/>
            <w:shd w:val="clear" w:color="auto" w:fill="9CC2E5"/>
          </w:tcPr>
          <w:p w14:paraId="1582AD67" w14:textId="77777777" w:rsidR="00CA3274" w:rsidRPr="00D719AB" w:rsidRDefault="00CA3274" w:rsidP="00CA3274">
            <w:pPr>
              <w:spacing w:after="0" w:line="240" w:lineRule="atLeast"/>
              <w:rPr>
                <w:rFonts w:ascii="Calibri" w:eastAsia="Times New Roman" w:hAnsi="Calibri" w:cs="Calibri"/>
                <w:b/>
                <w:snapToGrid w:val="0"/>
                <w:kern w:val="0"/>
                <w14:ligatures w14:val="none"/>
              </w:rPr>
            </w:pPr>
            <w:r w:rsidRPr="00D719AB">
              <w:rPr>
                <w:rFonts w:ascii="Calibri" w:eastAsia="Times New Roman" w:hAnsi="Calibri" w:cs="Calibri"/>
                <w:b/>
                <w:snapToGrid w:val="0"/>
                <w:kern w:val="0"/>
                <w14:ligatures w14:val="none"/>
              </w:rPr>
              <w:t>Subproject Title:</w:t>
            </w:r>
          </w:p>
        </w:tc>
        <w:tc>
          <w:tcPr>
            <w:tcW w:w="3511" w:type="pct"/>
          </w:tcPr>
          <w:p w14:paraId="5142F6A6" w14:textId="77777777" w:rsidR="00CA3274" w:rsidRPr="00D719AB" w:rsidRDefault="00CA3274" w:rsidP="00CA3274">
            <w:pPr>
              <w:spacing w:after="0" w:line="240" w:lineRule="atLeast"/>
              <w:rPr>
                <w:rFonts w:ascii="Calibri" w:eastAsia="Times New Roman" w:hAnsi="Calibri" w:cs="Calibri"/>
                <w:snapToGrid w:val="0"/>
                <w:kern w:val="0"/>
                <w14:ligatures w14:val="none"/>
              </w:rPr>
            </w:pPr>
          </w:p>
        </w:tc>
      </w:tr>
      <w:tr w:rsidR="00335E68" w:rsidRPr="00D719AB" w14:paraId="028233D4" w14:textId="77777777" w:rsidTr="00CA3274">
        <w:tc>
          <w:tcPr>
            <w:tcW w:w="1489" w:type="pct"/>
            <w:shd w:val="clear" w:color="auto" w:fill="9CC2E5"/>
          </w:tcPr>
          <w:p w14:paraId="58FE7054" w14:textId="77777777" w:rsidR="00CA3274" w:rsidRPr="00D719AB" w:rsidRDefault="00CA3274" w:rsidP="00CA3274">
            <w:pPr>
              <w:spacing w:after="0" w:line="240" w:lineRule="atLeast"/>
              <w:rPr>
                <w:rFonts w:ascii="Calibri" w:eastAsia="Times New Roman" w:hAnsi="Calibri" w:cs="Calibri"/>
                <w:b/>
                <w:snapToGrid w:val="0"/>
                <w:kern w:val="0"/>
                <w14:ligatures w14:val="none"/>
              </w:rPr>
            </w:pPr>
            <w:r w:rsidRPr="00D719AB">
              <w:rPr>
                <w:rFonts w:ascii="Calibri" w:eastAsia="Times New Roman" w:hAnsi="Calibri" w:cs="Calibri"/>
                <w:b/>
                <w:snapToGrid w:val="0"/>
                <w:kern w:val="0"/>
                <w14:ligatures w14:val="none"/>
              </w:rPr>
              <w:t>Estimated Cost:</w:t>
            </w:r>
          </w:p>
        </w:tc>
        <w:tc>
          <w:tcPr>
            <w:tcW w:w="3511" w:type="pct"/>
          </w:tcPr>
          <w:p w14:paraId="342820E1" w14:textId="77777777" w:rsidR="00CA3274" w:rsidRPr="00D719AB" w:rsidRDefault="00CA3274" w:rsidP="00CA3274">
            <w:pPr>
              <w:spacing w:after="0" w:line="240" w:lineRule="atLeast"/>
              <w:rPr>
                <w:rFonts w:ascii="Calibri" w:eastAsia="Times New Roman" w:hAnsi="Calibri" w:cs="Calibri"/>
                <w:snapToGrid w:val="0"/>
                <w:kern w:val="0"/>
                <w14:ligatures w14:val="none"/>
              </w:rPr>
            </w:pPr>
          </w:p>
        </w:tc>
      </w:tr>
      <w:tr w:rsidR="00335E68" w:rsidRPr="00D719AB" w14:paraId="49615094" w14:textId="77777777" w:rsidTr="00CA3274">
        <w:tc>
          <w:tcPr>
            <w:tcW w:w="1489" w:type="pct"/>
            <w:shd w:val="clear" w:color="auto" w:fill="9CC2E5"/>
          </w:tcPr>
          <w:p w14:paraId="580B088E" w14:textId="77777777" w:rsidR="00CA3274" w:rsidRPr="00D719AB" w:rsidRDefault="00CA3274" w:rsidP="00CA3274">
            <w:pPr>
              <w:spacing w:after="0" w:line="240" w:lineRule="atLeast"/>
              <w:rPr>
                <w:rFonts w:ascii="Calibri" w:eastAsia="Times New Roman" w:hAnsi="Calibri" w:cs="Calibri"/>
                <w:b/>
                <w:snapToGrid w:val="0"/>
                <w:kern w:val="0"/>
                <w14:ligatures w14:val="none"/>
              </w:rPr>
            </w:pPr>
            <w:r w:rsidRPr="00D719AB">
              <w:rPr>
                <w:rFonts w:ascii="Calibri" w:eastAsia="Times New Roman" w:hAnsi="Calibri" w:cs="Calibri"/>
                <w:b/>
                <w:snapToGrid w:val="0"/>
                <w:kern w:val="0"/>
                <w14:ligatures w14:val="none"/>
              </w:rPr>
              <w:t xml:space="preserve">Start/Completion Date: </w:t>
            </w:r>
          </w:p>
        </w:tc>
        <w:tc>
          <w:tcPr>
            <w:tcW w:w="3511" w:type="pct"/>
          </w:tcPr>
          <w:p w14:paraId="3A5426CD" w14:textId="77777777" w:rsidR="00CA3274" w:rsidRPr="00D719AB" w:rsidRDefault="00CA3274" w:rsidP="00CA3274">
            <w:pPr>
              <w:spacing w:after="0" w:line="240" w:lineRule="atLeast"/>
              <w:rPr>
                <w:rFonts w:ascii="Calibri" w:eastAsia="Times New Roman" w:hAnsi="Calibri" w:cs="Calibri"/>
                <w:snapToGrid w:val="0"/>
                <w:kern w:val="0"/>
                <w14:ligatures w14:val="none"/>
              </w:rPr>
            </w:pPr>
          </w:p>
        </w:tc>
      </w:tr>
    </w:tbl>
    <w:p w14:paraId="355D09E5" w14:textId="77777777" w:rsidR="00CA3274" w:rsidRPr="00D719AB" w:rsidRDefault="00CA3274" w:rsidP="00CA3274">
      <w:pPr>
        <w:spacing w:after="0" w:line="240" w:lineRule="auto"/>
        <w:jc w:val="both"/>
        <w:rPr>
          <w:rFonts w:ascii="Calibri" w:eastAsia="Times New Roman" w:hAnsi="Calibri" w:cs="Calibri"/>
          <w:kern w:val="0"/>
          <w14:ligatures w14:val="none"/>
        </w:rPr>
      </w:pPr>
    </w:p>
    <w:p w14:paraId="4D515EA6" w14:textId="77777777" w:rsidR="00CA3274" w:rsidRPr="00D719AB" w:rsidRDefault="00CA3274" w:rsidP="00CA3274">
      <w:pPr>
        <w:spacing w:after="0" w:line="240" w:lineRule="auto"/>
        <w:jc w:val="both"/>
        <w:rPr>
          <w:rFonts w:ascii="Calibri" w:eastAsia="Times New Roman" w:hAnsi="Calibri" w:cs="Calibri"/>
          <w:b/>
          <w:kern w:val="0"/>
          <w14:ligatures w14:val="none"/>
        </w:rPr>
      </w:pPr>
      <w:r w:rsidRPr="00D719AB">
        <w:rPr>
          <w:rFonts w:ascii="Calibri" w:eastAsia="Times New Roman" w:hAnsi="Calibri" w:cs="Calibri"/>
          <w:b/>
          <w:kern w:val="0"/>
          <w14:ligatures w14:val="none"/>
        </w:rPr>
        <w:t>2. Site/Location Description</w:t>
      </w:r>
    </w:p>
    <w:tbl>
      <w:tblPr>
        <w:tblStyle w:val="mtbs4"/>
        <w:tblW w:w="9355" w:type="dxa"/>
        <w:tblLook w:val="04A0" w:firstRow="1" w:lastRow="0" w:firstColumn="1" w:lastColumn="0" w:noHBand="0" w:noVBand="1"/>
      </w:tblPr>
      <w:tblGrid>
        <w:gridCol w:w="9355"/>
      </w:tblGrid>
      <w:tr w:rsidR="00335E68" w:rsidRPr="00D719AB" w14:paraId="78A37485" w14:textId="77777777">
        <w:tc>
          <w:tcPr>
            <w:tcW w:w="9355" w:type="dxa"/>
          </w:tcPr>
          <w:p w14:paraId="45A8D295" w14:textId="77777777" w:rsidR="00CA3274" w:rsidRPr="00D719AB" w:rsidRDefault="00CA3274" w:rsidP="00CA3274">
            <w:pPr>
              <w:autoSpaceDE w:val="0"/>
              <w:autoSpaceDN w:val="0"/>
              <w:adjustRightInd w:val="0"/>
              <w:jc w:val="both"/>
              <w:rPr>
                <w:rFonts w:ascii="Calibri" w:eastAsia="Times New Roman" w:hAnsi="Calibri" w:cs="Calibri"/>
                <w:bCs/>
                <w:i/>
                <w:sz w:val="22"/>
                <w:szCs w:val="22"/>
              </w:rPr>
            </w:pPr>
            <w:r w:rsidRPr="00D719AB">
              <w:rPr>
                <w:rFonts w:ascii="Calibri" w:eastAsia="Times New Roman" w:hAnsi="Calibri" w:cs="Calibri"/>
                <w:bCs/>
                <w:i/>
                <w:sz w:val="22"/>
                <w:szCs w:val="22"/>
              </w:rPr>
              <w:t>This section concisely describes the proposed location and its geographic, ecological, social and temporal context including any offsite investments that may be required (e.g., access roads, water supply, etc.). Please attach a map of the location to the ESMP.</w:t>
            </w:r>
          </w:p>
        </w:tc>
      </w:tr>
    </w:tbl>
    <w:p w14:paraId="31B9FCB7" w14:textId="77777777" w:rsidR="00CA3274" w:rsidRPr="00D719AB" w:rsidRDefault="00CA3274" w:rsidP="00CA3274">
      <w:pPr>
        <w:spacing w:after="0" w:line="240" w:lineRule="auto"/>
        <w:jc w:val="both"/>
        <w:rPr>
          <w:rFonts w:ascii="Calibri" w:eastAsia="Times New Roman" w:hAnsi="Calibri" w:cs="Calibri"/>
          <w:kern w:val="0"/>
          <w14:ligatures w14:val="none"/>
        </w:rPr>
      </w:pPr>
    </w:p>
    <w:p w14:paraId="4720CF9F" w14:textId="77777777" w:rsidR="00CA3274" w:rsidRPr="00D719AB" w:rsidRDefault="00CA3274" w:rsidP="00CA3274">
      <w:pPr>
        <w:spacing w:after="0" w:line="240" w:lineRule="auto"/>
        <w:jc w:val="both"/>
        <w:rPr>
          <w:rFonts w:ascii="Calibri" w:eastAsia="Times New Roman" w:hAnsi="Calibri" w:cs="Calibri"/>
          <w:b/>
          <w:kern w:val="0"/>
          <w14:ligatures w14:val="none"/>
        </w:rPr>
      </w:pPr>
      <w:r w:rsidRPr="00D719AB">
        <w:rPr>
          <w:rFonts w:ascii="Calibri" w:eastAsia="Times New Roman" w:hAnsi="Calibri" w:cs="Calibri"/>
          <w:b/>
          <w:kern w:val="0"/>
          <w14:ligatures w14:val="none"/>
        </w:rPr>
        <w:t>3</w:t>
      </w:r>
      <w:proofErr w:type="gramStart"/>
      <w:r w:rsidRPr="00D719AB">
        <w:rPr>
          <w:rFonts w:ascii="Calibri" w:eastAsia="Times New Roman" w:hAnsi="Calibri" w:cs="Calibri"/>
          <w:b/>
          <w:kern w:val="0"/>
          <w14:ligatures w14:val="none"/>
        </w:rPr>
        <w:t>. Subproject</w:t>
      </w:r>
      <w:proofErr w:type="gramEnd"/>
      <w:r w:rsidRPr="00D719AB">
        <w:rPr>
          <w:rFonts w:ascii="Calibri" w:eastAsia="Times New Roman" w:hAnsi="Calibri" w:cs="Calibri"/>
          <w:b/>
          <w:kern w:val="0"/>
          <w14:ligatures w14:val="none"/>
        </w:rPr>
        <w:t xml:space="preserve"> Description and Activities</w:t>
      </w:r>
    </w:p>
    <w:tbl>
      <w:tblPr>
        <w:tblStyle w:val="mtbs4"/>
        <w:tblW w:w="9355" w:type="dxa"/>
        <w:tblLook w:val="04A0" w:firstRow="1" w:lastRow="0" w:firstColumn="1" w:lastColumn="0" w:noHBand="0" w:noVBand="1"/>
      </w:tblPr>
      <w:tblGrid>
        <w:gridCol w:w="9355"/>
      </w:tblGrid>
      <w:tr w:rsidR="00335E68" w:rsidRPr="00D719AB" w14:paraId="6D275531" w14:textId="77777777">
        <w:tc>
          <w:tcPr>
            <w:tcW w:w="9355" w:type="dxa"/>
          </w:tcPr>
          <w:p w14:paraId="50C9EA1E" w14:textId="77777777" w:rsidR="00CA3274" w:rsidRPr="00D719AB" w:rsidRDefault="00CA3274" w:rsidP="00CA3274">
            <w:pPr>
              <w:autoSpaceDE w:val="0"/>
              <w:autoSpaceDN w:val="0"/>
              <w:adjustRightInd w:val="0"/>
              <w:jc w:val="both"/>
              <w:rPr>
                <w:rFonts w:ascii="Calibri" w:eastAsia="Times New Roman" w:hAnsi="Calibri" w:cs="Calibri"/>
                <w:bCs/>
                <w:i/>
                <w:sz w:val="22"/>
                <w:szCs w:val="22"/>
              </w:rPr>
            </w:pPr>
            <w:r w:rsidRPr="00D719AB">
              <w:rPr>
                <w:rFonts w:ascii="Calibri" w:eastAsia="Times New Roman" w:hAnsi="Calibri" w:cs="Calibri"/>
                <w:bCs/>
                <w:i/>
                <w:sz w:val="22"/>
                <w:szCs w:val="22"/>
              </w:rPr>
              <w:t>This section lists all the activities that will take place under the subproject, including any associated activities (such as building of access roads or transmission lines, or communication campaigns that accompany service provision).</w:t>
            </w:r>
          </w:p>
        </w:tc>
      </w:tr>
    </w:tbl>
    <w:p w14:paraId="18FC1FE8" w14:textId="77777777" w:rsidR="00CA3274" w:rsidRPr="00D719AB" w:rsidRDefault="00CA3274" w:rsidP="00CA3274">
      <w:pPr>
        <w:spacing w:after="0" w:line="240" w:lineRule="auto"/>
        <w:jc w:val="both"/>
        <w:rPr>
          <w:rFonts w:ascii="Calibri" w:eastAsia="Times New Roman" w:hAnsi="Calibri" w:cs="Calibri"/>
          <w:kern w:val="0"/>
          <w14:ligatures w14:val="none"/>
        </w:rPr>
      </w:pPr>
    </w:p>
    <w:p w14:paraId="1B60B85D" w14:textId="77777777" w:rsidR="00CA3274" w:rsidRPr="00D719AB" w:rsidRDefault="00CA3274" w:rsidP="00CA3274">
      <w:pPr>
        <w:spacing w:after="0" w:line="240" w:lineRule="auto"/>
        <w:jc w:val="both"/>
        <w:rPr>
          <w:rFonts w:ascii="Calibri" w:eastAsia="Times New Roman" w:hAnsi="Calibri" w:cs="Calibri"/>
          <w:b/>
          <w:kern w:val="0"/>
          <w14:ligatures w14:val="none"/>
        </w:rPr>
      </w:pPr>
      <w:r w:rsidRPr="00D719AB">
        <w:rPr>
          <w:rFonts w:ascii="Calibri" w:eastAsia="Times New Roman" w:hAnsi="Calibri" w:cs="Calibri"/>
          <w:b/>
          <w:kern w:val="0"/>
          <w14:ligatures w14:val="none"/>
        </w:rPr>
        <w:t>4. ESMP Matrix: Risk and Impacts, Mitigation, Monitoring</w:t>
      </w:r>
    </w:p>
    <w:tbl>
      <w:tblPr>
        <w:tblStyle w:val="mtbs4"/>
        <w:tblW w:w="9355" w:type="dxa"/>
        <w:tblLook w:val="04A0" w:firstRow="1" w:lastRow="0" w:firstColumn="1" w:lastColumn="0" w:noHBand="0" w:noVBand="1"/>
      </w:tblPr>
      <w:tblGrid>
        <w:gridCol w:w="9355"/>
      </w:tblGrid>
      <w:tr w:rsidR="00335E68" w:rsidRPr="00D719AB" w14:paraId="16992CB2" w14:textId="77777777">
        <w:tc>
          <w:tcPr>
            <w:tcW w:w="9355" w:type="dxa"/>
          </w:tcPr>
          <w:p w14:paraId="688D7A49" w14:textId="77777777" w:rsidR="00CA3274" w:rsidRPr="00D719AB" w:rsidRDefault="00CA3274" w:rsidP="00CA3274">
            <w:pPr>
              <w:autoSpaceDE w:val="0"/>
              <w:autoSpaceDN w:val="0"/>
              <w:adjustRightInd w:val="0"/>
              <w:jc w:val="both"/>
              <w:rPr>
                <w:rFonts w:ascii="Calibri" w:eastAsia="Times New Roman" w:hAnsi="Calibri" w:cs="Calibri"/>
                <w:bCs/>
                <w:i/>
                <w:sz w:val="22"/>
                <w:szCs w:val="22"/>
              </w:rPr>
            </w:pPr>
            <w:r w:rsidRPr="00D719AB">
              <w:rPr>
                <w:rFonts w:ascii="Calibri" w:eastAsia="Times New Roman" w:hAnsi="Calibri" w:cs="Calibri"/>
                <w:bCs/>
                <w:i/>
                <w:sz w:val="22"/>
                <w:szCs w:val="22"/>
              </w:rPr>
              <w:t xml:space="preserve">This section should identify anticipated site-specific adverse environmental and social risks and impacts; describe mitigation measures to address these risks and impact; and list the monitoring measures necessary to ensure effective implementation of the mitigation measures. It may draw from the ESMF’s pre-identification of potential risks/impacts and mitigation measures, as applicable, and </w:t>
            </w:r>
            <w:proofErr w:type="gramStart"/>
            <w:r w:rsidRPr="00D719AB">
              <w:rPr>
                <w:rFonts w:ascii="Calibri" w:eastAsia="Times New Roman" w:hAnsi="Calibri" w:cs="Calibri"/>
                <w:bCs/>
                <w:i/>
                <w:sz w:val="22"/>
                <w:szCs w:val="22"/>
              </w:rPr>
              <w:t>drill down</w:t>
            </w:r>
            <w:proofErr w:type="gramEnd"/>
            <w:r w:rsidRPr="00D719AB">
              <w:rPr>
                <w:rFonts w:ascii="Calibri" w:eastAsia="Times New Roman" w:hAnsi="Calibri" w:cs="Calibri"/>
                <w:bCs/>
                <w:i/>
                <w:sz w:val="22"/>
                <w:szCs w:val="22"/>
              </w:rPr>
              <w:t xml:space="preserve"> further to ensure relevance and comprehensiveness at the site-specific level. For subprojects involving construction, two sets of tables may be needed, for the construction phase and the operation phase. </w:t>
            </w:r>
          </w:p>
        </w:tc>
      </w:tr>
    </w:tbl>
    <w:p w14:paraId="0D546AE7" w14:textId="77777777" w:rsidR="00CA3274" w:rsidRPr="00D719AB" w:rsidRDefault="00CA3274" w:rsidP="00CA3274">
      <w:pPr>
        <w:spacing w:after="0" w:line="240" w:lineRule="auto"/>
        <w:rPr>
          <w:rFonts w:ascii="Calibri" w:eastAsia="Times New Roman" w:hAnsi="Calibri" w:cs="Calibri"/>
          <w:kern w:val="0"/>
          <w14:ligatures w14:val="none"/>
        </w:rPr>
      </w:pPr>
    </w:p>
    <w:tbl>
      <w:tblPr>
        <w:tblStyle w:val="mtbs4"/>
        <w:tblW w:w="5266" w:type="pct"/>
        <w:tblLook w:val="04A0" w:firstRow="1" w:lastRow="0" w:firstColumn="1" w:lastColumn="0" w:noHBand="0" w:noVBand="1"/>
      </w:tblPr>
      <w:tblGrid>
        <w:gridCol w:w="1276"/>
        <w:gridCol w:w="1443"/>
        <w:gridCol w:w="2754"/>
        <w:gridCol w:w="1496"/>
        <w:gridCol w:w="1187"/>
        <w:gridCol w:w="1506"/>
        <w:gridCol w:w="1496"/>
      </w:tblGrid>
      <w:tr w:rsidR="00335E68" w:rsidRPr="00D719AB" w14:paraId="5031C698" w14:textId="77777777" w:rsidTr="0087401E">
        <w:trPr>
          <w:trHeight w:val="433"/>
        </w:trPr>
        <w:tc>
          <w:tcPr>
            <w:tcW w:w="576" w:type="pct"/>
            <w:vMerge w:val="restart"/>
            <w:shd w:val="clear" w:color="auto" w:fill="DAE9F7" w:themeFill="text2" w:themeFillTint="1A"/>
          </w:tcPr>
          <w:p w14:paraId="7A95E945" w14:textId="77777777" w:rsidR="00CA3274" w:rsidRPr="00D719AB" w:rsidRDefault="00CA3274" w:rsidP="00CA3274">
            <w:pPr>
              <w:jc w:val="center"/>
              <w:rPr>
                <w:rFonts w:ascii="Calibri" w:eastAsia="Times New Roman" w:hAnsi="Calibri" w:cs="Calibri"/>
                <w:b/>
                <w:bCs/>
                <w:sz w:val="22"/>
                <w:szCs w:val="22"/>
              </w:rPr>
            </w:pPr>
            <w:r w:rsidRPr="00D719AB">
              <w:rPr>
                <w:rFonts w:ascii="Calibri" w:eastAsia="Times New Roman" w:hAnsi="Calibri" w:cs="Calibri"/>
                <w:b/>
                <w:bCs/>
                <w:sz w:val="22"/>
                <w:szCs w:val="22"/>
              </w:rPr>
              <w:t>Anticipated E&amp;S Risks and Impacts</w:t>
            </w:r>
          </w:p>
        </w:tc>
        <w:tc>
          <w:tcPr>
            <w:tcW w:w="649" w:type="pct"/>
            <w:vMerge w:val="restart"/>
            <w:shd w:val="clear" w:color="auto" w:fill="DAE9F7" w:themeFill="text2" w:themeFillTint="1A"/>
          </w:tcPr>
          <w:p w14:paraId="6422F599" w14:textId="77777777" w:rsidR="00CA3274" w:rsidRPr="00D719AB" w:rsidRDefault="00CA3274" w:rsidP="00CA3274">
            <w:pPr>
              <w:jc w:val="center"/>
              <w:rPr>
                <w:rFonts w:ascii="Calibri" w:eastAsia="Times New Roman" w:hAnsi="Calibri" w:cs="Calibri"/>
                <w:b/>
                <w:bCs/>
                <w:sz w:val="22"/>
                <w:szCs w:val="22"/>
              </w:rPr>
            </w:pPr>
            <w:r w:rsidRPr="00D719AB">
              <w:rPr>
                <w:rFonts w:ascii="Calibri" w:eastAsia="Times New Roman" w:hAnsi="Calibri" w:cs="Calibri"/>
                <w:b/>
                <w:bCs/>
                <w:sz w:val="22"/>
                <w:szCs w:val="22"/>
              </w:rPr>
              <w:t>Risk Mitigation and Management Measures</w:t>
            </w:r>
          </w:p>
        </w:tc>
        <w:tc>
          <w:tcPr>
            <w:tcW w:w="1890" w:type="pct"/>
            <w:gridSpan w:val="2"/>
            <w:tcBorders>
              <w:bottom w:val="single" w:sz="4" w:space="0" w:color="auto"/>
            </w:tcBorders>
            <w:shd w:val="clear" w:color="auto" w:fill="DAE9F7" w:themeFill="text2" w:themeFillTint="1A"/>
          </w:tcPr>
          <w:p w14:paraId="2C34E066" w14:textId="77777777" w:rsidR="00CA3274" w:rsidRPr="00D719AB" w:rsidRDefault="00CA3274" w:rsidP="00CA3274">
            <w:pPr>
              <w:jc w:val="center"/>
              <w:rPr>
                <w:rFonts w:ascii="Calibri" w:eastAsia="Times New Roman" w:hAnsi="Calibri" w:cs="Calibri"/>
                <w:b/>
                <w:bCs/>
                <w:sz w:val="22"/>
                <w:szCs w:val="22"/>
              </w:rPr>
            </w:pPr>
            <w:r w:rsidRPr="00D719AB">
              <w:rPr>
                <w:rFonts w:ascii="Calibri" w:eastAsia="Times New Roman" w:hAnsi="Calibri" w:cs="Calibri"/>
                <w:b/>
                <w:bCs/>
                <w:sz w:val="22"/>
                <w:szCs w:val="22"/>
              </w:rPr>
              <w:t>Impact Mitigation</w:t>
            </w:r>
          </w:p>
        </w:tc>
        <w:tc>
          <w:tcPr>
            <w:tcW w:w="1885" w:type="pct"/>
            <w:gridSpan w:val="3"/>
            <w:tcBorders>
              <w:bottom w:val="single" w:sz="4" w:space="0" w:color="auto"/>
            </w:tcBorders>
            <w:shd w:val="clear" w:color="auto" w:fill="DAE9F7" w:themeFill="text2" w:themeFillTint="1A"/>
          </w:tcPr>
          <w:p w14:paraId="03917F87" w14:textId="77777777" w:rsidR="00CA3274" w:rsidRPr="00D719AB" w:rsidRDefault="00CA3274" w:rsidP="00CA3274">
            <w:pPr>
              <w:jc w:val="center"/>
              <w:rPr>
                <w:rFonts w:ascii="Calibri" w:eastAsia="Times New Roman" w:hAnsi="Calibri" w:cs="Calibri"/>
                <w:b/>
                <w:bCs/>
                <w:sz w:val="22"/>
                <w:szCs w:val="22"/>
              </w:rPr>
            </w:pPr>
            <w:r w:rsidRPr="00D719AB">
              <w:rPr>
                <w:rFonts w:ascii="Calibri" w:eastAsia="Times New Roman" w:hAnsi="Calibri" w:cs="Calibri"/>
                <w:b/>
                <w:bCs/>
                <w:sz w:val="22"/>
                <w:szCs w:val="22"/>
              </w:rPr>
              <w:t>Impact/Mitigation Monitoring</w:t>
            </w:r>
          </w:p>
          <w:p w14:paraId="7FD602AE" w14:textId="77777777" w:rsidR="00CA3274" w:rsidRPr="00D719AB" w:rsidRDefault="00CA3274" w:rsidP="00CA3274">
            <w:pPr>
              <w:jc w:val="center"/>
              <w:rPr>
                <w:rFonts w:ascii="Calibri" w:eastAsia="Times New Roman" w:hAnsi="Calibri" w:cs="Calibri"/>
                <w:b/>
                <w:bCs/>
                <w:sz w:val="22"/>
                <w:szCs w:val="22"/>
              </w:rPr>
            </w:pPr>
          </w:p>
        </w:tc>
      </w:tr>
      <w:tr w:rsidR="0087401E" w:rsidRPr="00D719AB" w14:paraId="79887439" w14:textId="77777777" w:rsidTr="0087401E">
        <w:trPr>
          <w:trHeight w:val="433"/>
        </w:trPr>
        <w:tc>
          <w:tcPr>
            <w:tcW w:w="576" w:type="pct"/>
            <w:vMerge/>
            <w:shd w:val="clear" w:color="auto" w:fill="DAE9F7" w:themeFill="text2" w:themeFillTint="1A"/>
          </w:tcPr>
          <w:p w14:paraId="209C98F3" w14:textId="77777777" w:rsidR="00CA3274" w:rsidRPr="00D719AB" w:rsidRDefault="00CA3274" w:rsidP="00CA3274">
            <w:pPr>
              <w:jc w:val="center"/>
              <w:rPr>
                <w:rFonts w:ascii="Calibri" w:eastAsia="Times New Roman" w:hAnsi="Calibri" w:cs="Calibri"/>
                <w:b/>
                <w:bCs/>
                <w:sz w:val="22"/>
                <w:szCs w:val="22"/>
              </w:rPr>
            </w:pPr>
          </w:p>
        </w:tc>
        <w:tc>
          <w:tcPr>
            <w:tcW w:w="649" w:type="pct"/>
            <w:vMerge/>
            <w:shd w:val="clear" w:color="auto" w:fill="DAE9F7" w:themeFill="text2" w:themeFillTint="1A"/>
          </w:tcPr>
          <w:p w14:paraId="32A4730D" w14:textId="77777777" w:rsidR="00CA3274" w:rsidRPr="00D719AB" w:rsidRDefault="00CA3274" w:rsidP="00CA3274">
            <w:pPr>
              <w:jc w:val="center"/>
              <w:rPr>
                <w:rFonts w:ascii="Calibri" w:eastAsia="Times New Roman" w:hAnsi="Calibri" w:cs="Calibri"/>
                <w:b/>
                <w:bCs/>
                <w:sz w:val="22"/>
                <w:szCs w:val="22"/>
              </w:rPr>
            </w:pPr>
          </w:p>
        </w:tc>
        <w:tc>
          <w:tcPr>
            <w:tcW w:w="1218" w:type="pct"/>
            <w:shd w:val="clear" w:color="auto" w:fill="DAE9F7" w:themeFill="text2" w:themeFillTint="1A"/>
          </w:tcPr>
          <w:p w14:paraId="69DE8C37" w14:textId="77777777" w:rsidR="00CA3274" w:rsidRPr="00D719AB" w:rsidRDefault="00CA3274" w:rsidP="00CA3274">
            <w:pPr>
              <w:jc w:val="center"/>
              <w:rPr>
                <w:rFonts w:ascii="Calibri" w:eastAsia="Times New Roman" w:hAnsi="Calibri" w:cs="Calibri"/>
                <w:b/>
                <w:bCs/>
                <w:sz w:val="22"/>
                <w:szCs w:val="22"/>
              </w:rPr>
            </w:pPr>
            <w:r w:rsidRPr="00D719AB">
              <w:rPr>
                <w:rFonts w:ascii="Calibri" w:eastAsia="Times New Roman" w:hAnsi="Calibri" w:cs="Calibri"/>
                <w:b/>
                <w:bCs/>
                <w:sz w:val="22"/>
                <w:szCs w:val="22"/>
              </w:rPr>
              <w:t>Location/Timing/Frequency</w:t>
            </w:r>
          </w:p>
        </w:tc>
        <w:tc>
          <w:tcPr>
            <w:tcW w:w="672" w:type="pct"/>
            <w:shd w:val="clear" w:color="auto" w:fill="DAE9F7" w:themeFill="text2" w:themeFillTint="1A"/>
          </w:tcPr>
          <w:p w14:paraId="19B619A9" w14:textId="77777777" w:rsidR="00CA3274" w:rsidRPr="00D719AB" w:rsidRDefault="00CA3274" w:rsidP="00CA3274">
            <w:pPr>
              <w:jc w:val="center"/>
              <w:rPr>
                <w:rFonts w:ascii="Calibri" w:eastAsia="Times New Roman" w:hAnsi="Calibri" w:cs="Calibri"/>
                <w:b/>
                <w:bCs/>
                <w:sz w:val="22"/>
                <w:szCs w:val="22"/>
              </w:rPr>
            </w:pPr>
            <w:r w:rsidRPr="00D719AB">
              <w:rPr>
                <w:rFonts w:ascii="Calibri" w:eastAsia="Times New Roman" w:hAnsi="Calibri" w:cs="Calibri"/>
                <w:b/>
                <w:bCs/>
                <w:sz w:val="22"/>
                <w:szCs w:val="22"/>
              </w:rPr>
              <w:t>Responsibility</w:t>
            </w:r>
          </w:p>
        </w:tc>
        <w:tc>
          <w:tcPr>
            <w:tcW w:w="537" w:type="pct"/>
            <w:shd w:val="clear" w:color="auto" w:fill="DAE9F7" w:themeFill="text2" w:themeFillTint="1A"/>
          </w:tcPr>
          <w:p w14:paraId="7A032FA6" w14:textId="77777777" w:rsidR="00CA3274" w:rsidRPr="00D719AB" w:rsidRDefault="00CA3274" w:rsidP="00CA3274">
            <w:pPr>
              <w:jc w:val="center"/>
              <w:rPr>
                <w:rFonts w:ascii="Calibri" w:eastAsia="Times New Roman" w:hAnsi="Calibri" w:cs="Calibri"/>
                <w:b/>
                <w:bCs/>
                <w:sz w:val="22"/>
                <w:szCs w:val="22"/>
              </w:rPr>
            </w:pPr>
            <w:r w:rsidRPr="00D719AB">
              <w:rPr>
                <w:rFonts w:ascii="Calibri" w:eastAsia="Times New Roman" w:hAnsi="Calibri" w:cs="Calibri"/>
                <w:b/>
                <w:bCs/>
                <w:sz w:val="22"/>
                <w:szCs w:val="22"/>
              </w:rPr>
              <w:t>Parameter to be monitored</w:t>
            </w:r>
          </w:p>
        </w:tc>
        <w:tc>
          <w:tcPr>
            <w:tcW w:w="676" w:type="pct"/>
            <w:shd w:val="clear" w:color="auto" w:fill="DAE9F7" w:themeFill="text2" w:themeFillTint="1A"/>
          </w:tcPr>
          <w:p w14:paraId="6747E98A" w14:textId="77777777" w:rsidR="00CA3274" w:rsidRPr="00D719AB" w:rsidRDefault="00CA3274" w:rsidP="00CA3274">
            <w:pPr>
              <w:jc w:val="center"/>
              <w:rPr>
                <w:rFonts w:ascii="Calibri" w:eastAsia="Times New Roman" w:hAnsi="Calibri" w:cs="Calibri"/>
                <w:b/>
                <w:bCs/>
                <w:sz w:val="22"/>
                <w:szCs w:val="22"/>
              </w:rPr>
            </w:pPr>
            <w:r w:rsidRPr="00D719AB">
              <w:rPr>
                <w:rFonts w:ascii="Calibri" w:eastAsia="Times New Roman" w:hAnsi="Calibri" w:cs="Calibri"/>
                <w:b/>
                <w:bCs/>
                <w:sz w:val="22"/>
                <w:szCs w:val="22"/>
              </w:rPr>
              <w:t>Methodology, including Location and Frequency</w:t>
            </w:r>
          </w:p>
        </w:tc>
        <w:tc>
          <w:tcPr>
            <w:tcW w:w="672" w:type="pct"/>
            <w:shd w:val="clear" w:color="auto" w:fill="DAE9F7" w:themeFill="text2" w:themeFillTint="1A"/>
          </w:tcPr>
          <w:p w14:paraId="4CD74540" w14:textId="77777777" w:rsidR="00CA3274" w:rsidRPr="00D719AB" w:rsidRDefault="00CA3274" w:rsidP="00CA3274">
            <w:pPr>
              <w:jc w:val="center"/>
              <w:rPr>
                <w:rFonts w:ascii="Calibri" w:eastAsia="Times New Roman" w:hAnsi="Calibri" w:cs="Calibri"/>
                <w:b/>
                <w:bCs/>
                <w:sz w:val="22"/>
                <w:szCs w:val="22"/>
              </w:rPr>
            </w:pPr>
            <w:r w:rsidRPr="00D719AB">
              <w:rPr>
                <w:rFonts w:ascii="Calibri" w:eastAsia="Times New Roman" w:hAnsi="Calibri" w:cs="Calibri"/>
                <w:b/>
                <w:bCs/>
                <w:sz w:val="22"/>
                <w:szCs w:val="22"/>
              </w:rPr>
              <w:t>Responsibility</w:t>
            </w:r>
          </w:p>
        </w:tc>
      </w:tr>
      <w:tr w:rsidR="00335E68" w:rsidRPr="00D719AB" w14:paraId="607BF2BA" w14:textId="77777777" w:rsidTr="0087401E">
        <w:trPr>
          <w:trHeight w:val="210"/>
        </w:trPr>
        <w:tc>
          <w:tcPr>
            <w:tcW w:w="576" w:type="pct"/>
          </w:tcPr>
          <w:p w14:paraId="02DFB5F5" w14:textId="77777777" w:rsidR="00CA3274" w:rsidRPr="00D719AB" w:rsidRDefault="00CA3274" w:rsidP="00CA3274">
            <w:pPr>
              <w:jc w:val="center"/>
              <w:rPr>
                <w:rFonts w:ascii="Calibri" w:eastAsia="Times New Roman" w:hAnsi="Calibri" w:cs="Calibri"/>
                <w:b/>
                <w:bCs/>
                <w:sz w:val="22"/>
                <w:szCs w:val="22"/>
              </w:rPr>
            </w:pPr>
          </w:p>
        </w:tc>
        <w:tc>
          <w:tcPr>
            <w:tcW w:w="649" w:type="pct"/>
          </w:tcPr>
          <w:p w14:paraId="5B54263C" w14:textId="77777777" w:rsidR="00CA3274" w:rsidRPr="00D719AB" w:rsidRDefault="00CA3274" w:rsidP="00CA3274">
            <w:pPr>
              <w:jc w:val="center"/>
              <w:rPr>
                <w:rFonts w:ascii="Calibri" w:eastAsia="Times New Roman" w:hAnsi="Calibri" w:cs="Calibri"/>
                <w:b/>
                <w:bCs/>
                <w:sz w:val="22"/>
                <w:szCs w:val="22"/>
              </w:rPr>
            </w:pPr>
          </w:p>
        </w:tc>
        <w:tc>
          <w:tcPr>
            <w:tcW w:w="1218" w:type="pct"/>
          </w:tcPr>
          <w:p w14:paraId="464BA869" w14:textId="77777777" w:rsidR="00CA3274" w:rsidRPr="00D719AB" w:rsidRDefault="00CA3274" w:rsidP="00CA3274">
            <w:pPr>
              <w:jc w:val="center"/>
              <w:rPr>
                <w:rFonts w:ascii="Calibri" w:eastAsia="Times New Roman" w:hAnsi="Calibri" w:cs="Calibri"/>
                <w:b/>
                <w:bCs/>
                <w:sz w:val="22"/>
                <w:szCs w:val="22"/>
              </w:rPr>
            </w:pPr>
          </w:p>
        </w:tc>
        <w:tc>
          <w:tcPr>
            <w:tcW w:w="672" w:type="pct"/>
          </w:tcPr>
          <w:p w14:paraId="5F88A21A" w14:textId="77777777" w:rsidR="00CA3274" w:rsidRPr="00D719AB" w:rsidRDefault="00CA3274" w:rsidP="00CA3274">
            <w:pPr>
              <w:jc w:val="center"/>
              <w:rPr>
                <w:rFonts w:ascii="Calibri" w:eastAsia="Times New Roman" w:hAnsi="Calibri" w:cs="Calibri"/>
                <w:b/>
                <w:bCs/>
                <w:sz w:val="22"/>
                <w:szCs w:val="22"/>
              </w:rPr>
            </w:pPr>
          </w:p>
        </w:tc>
        <w:tc>
          <w:tcPr>
            <w:tcW w:w="537" w:type="pct"/>
          </w:tcPr>
          <w:p w14:paraId="17BFB71C" w14:textId="77777777" w:rsidR="00CA3274" w:rsidRPr="00D719AB" w:rsidRDefault="00CA3274" w:rsidP="00CA3274">
            <w:pPr>
              <w:jc w:val="center"/>
              <w:rPr>
                <w:rFonts w:ascii="Calibri" w:eastAsia="Times New Roman" w:hAnsi="Calibri" w:cs="Calibri"/>
                <w:b/>
                <w:bCs/>
                <w:sz w:val="22"/>
                <w:szCs w:val="22"/>
              </w:rPr>
            </w:pPr>
          </w:p>
        </w:tc>
        <w:tc>
          <w:tcPr>
            <w:tcW w:w="676" w:type="pct"/>
          </w:tcPr>
          <w:p w14:paraId="30E063B9" w14:textId="77777777" w:rsidR="00CA3274" w:rsidRPr="00D719AB" w:rsidRDefault="00CA3274" w:rsidP="00CA3274">
            <w:pPr>
              <w:jc w:val="center"/>
              <w:rPr>
                <w:rFonts w:ascii="Calibri" w:eastAsia="Times New Roman" w:hAnsi="Calibri" w:cs="Calibri"/>
                <w:b/>
                <w:bCs/>
                <w:sz w:val="22"/>
                <w:szCs w:val="22"/>
              </w:rPr>
            </w:pPr>
          </w:p>
        </w:tc>
        <w:tc>
          <w:tcPr>
            <w:tcW w:w="672" w:type="pct"/>
          </w:tcPr>
          <w:p w14:paraId="2B5E6CAD" w14:textId="77777777" w:rsidR="00CA3274" w:rsidRPr="00D719AB" w:rsidRDefault="00CA3274" w:rsidP="00CA3274">
            <w:pPr>
              <w:jc w:val="center"/>
              <w:rPr>
                <w:rFonts w:ascii="Calibri" w:eastAsia="Times New Roman" w:hAnsi="Calibri" w:cs="Calibri"/>
                <w:b/>
                <w:bCs/>
                <w:sz w:val="22"/>
                <w:szCs w:val="22"/>
              </w:rPr>
            </w:pPr>
          </w:p>
        </w:tc>
      </w:tr>
      <w:tr w:rsidR="00335E68" w:rsidRPr="00D719AB" w14:paraId="26782C11" w14:textId="77777777" w:rsidTr="0087401E">
        <w:trPr>
          <w:trHeight w:val="210"/>
        </w:trPr>
        <w:tc>
          <w:tcPr>
            <w:tcW w:w="576" w:type="pct"/>
          </w:tcPr>
          <w:p w14:paraId="0E1BA729" w14:textId="77777777" w:rsidR="00CA3274" w:rsidRPr="00D719AB" w:rsidRDefault="00CA3274" w:rsidP="00CA3274">
            <w:pPr>
              <w:rPr>
                <w:rFonts w:ascii="Calibri" w:eastAsia="Times New Roman" w:hAnsi="Calibri" w:cs="Calibri"/>
                <w:sz w:val="22"/>
                <w:szCs w:val="22"/>
              </w:rPr>
            </w:pPr>
          </w:p>
        </w:tc>
        <w:tc>
          <w:tcPr>
            <w:tcW w:w="649" w:type="pct"/>
          </w:tcPr>
          <w:p w14:paraId="55E87E59" w14:textId="77777777" w:rsidR="00CA3274" w:rsidRPr="00D719AB" w:rsidRDefault="00CA3274" w:rsidP="00CA3274">
            <w:pPr>
              <w:rPr>
                <w:rFonts w:ascii="Calibri" w:eastAsia="Times New Roman" w:hAnsi="Calibri" w:cs="Calibri"/>
                <w:sz w:val="22"/>
                <w:szCs w:val="22"/>
              </w:rPr>
            </w:pPr>
          </w:p>
        </w:tc>
        <w:tc>
          <w:tcPr>
            <w:tcW w:w="1218" w:type="pct"/>
          </w:tcPr>
          <w:p w14:paraId="53440DD9" w14:textId="77777777" w:rsidR="00CA3274" w:rsidRPr="00D719AB" w:rsidRDefault="00CA3274" w:rsidP="00CA3274">
            <w:pPr>
              <w:rPr>
                <w:rFonts w:ascii="Calibri" w:eastAsia="Times New Roman" w:hAnsi="Calibri" w:cs="Calibri"/>
                <w:sz w:val="22"/>
                <w:szCs w:val="22"/>
              </w:rPr>
            </w:pPr>
          </w:p>
        </w:tc>
        <w:tc>
          <w:tcPr>
            <w:tcW w:w="672" w:type="pct"/>
          </w:tcPr>
          <w:p w14:paraId="74D41EC9" w14:textId="77777777" w:rsidR="00CA3274" w:rsidRPr="00D719AB" w:rsidRDefault="00CA3274" w:rsidP="00CA3274">
            <w:pPr>
              <w:rPr>
                <w:rFonts w:ascii="Calibri" w:eastAsia="Times New Roman" w:hAnsi="Calibri" w:cs="Calibri"/>
                <w:sz w:val="22"/>
                <w:szCs w:val="22"/>
              </w:rPr>
            </w:pPr>
          </w:p>
        </w:tc>
        <w:tc>
          <w:tcPr>
            <w:tcW w:w="537" w:type="pct"/>
          </w:tcPr>
          <w:p w14:paraId="08AE06E0" w14:textId="77777777" w:rsidR="00CA3274" w:rsidRPr="00D719AB" w:rsidRDefault="00CA3274" w:rsidP="00CA3274">
            <w:pPr>
              <w:rPr>
                <w:rFonts w:ascii="Calibri" w:eastAsia="Times New Roman" w:hAnsi="Calibri" w:cs="Calibri"/>
                <w:sz w:val="22"/>
                <w:szCs w:val="22"/>
              </w:rPr>
            </w:pPr>
          </w:p>
        </w:tc>
        <w:tc>
          <w:tcPr>
            <w:tcW w:w="676" w:type="pct"/>
          </w:tcPr>
          <w:p w14:paraId="174A6A9D" w14:textId="77777777" w:rsidR="00CA3274" w:rsidRPr="00D719AB" w:rsidRDefault="00CA3274" w:rsidP="00CA3274">
            <w:pPr>
              <w:rPr>
                <w:rFonts w:ascii="Calibri" w:eastAsia="Times New Roman" w:hAnsi="Calibri" w:cs="Calibri"/>
                <w:sz w:val="22"/>
                <w:szCs w:val="22"/>
              </w:rPr>
            </w:pPr>
          </w:p>
        </w:tc>
        <w:tc>
          <w:tcPr>
            <w:tcW w:w="672" w:type="pct"/>
          </w:tcPr>
          <w:p w14:paraId="1CE8B518" w14:textId="77777777" w:rsidR="00CA3274" w:rsidRPr="00D719AB" w:rsidRDefault="00CA3274" w:rsidP="00CA3274">
            <w:pPr>
              <w:rPr>
                <w:rFonts w:ascii="Calibri" w:eastAsia="Times New Roman" w:hAnsi="Calibri" w:cs="Calibri"/>
                <w:sz w:val="22"/>
                <w:szCs w:val="22"/>
              </w:rPr>
            </w:pPr>
          </w:p>
        </w:tc>
      </w:tr>
      <w:tr w:rsidR="00335E68" w:rsidRPr="00D719AB" w14:paraId="13982FDA" w14:textId="77777777" w:rsidTr="0087401E">
        <w:trPr>
          <w:trHeight w:val="210"/>
        </w:trPr>
        <w:tc>
          <w:tcPr>
            <w:tcW w:w="576" w:type="pct"/>
          </w:tcPr>
          <w:p w14:paraId="6B3F538D" w14:textId="77777777" w:rsidR="00CA3274" w:rsidRPr="00D719AB" w:rsidRDefault="00CA3274" w:rsidP="00CA3274">
            <w:pPr>
              <w:rPr>
                <w:rFonts w:ascii="Calibri" w:eastAsia="Times New Roman" w:hAnsi="Calibri" w:cs="Calibri"/>
                <w:sz w:val="22"/>
                <w:szCs w:val="22"/>
              </w:rPr>
            </w:pPr>
          </w:p>
        </w:tc>
        <w:tc>
          <w:tcPr>
            <w:tcW w:w="649" w:type="pct"/>
          </w:tcPr>
          <w:p w14:paraId="77753E15" w14:textId="77777777" w:rsidR="00CA3274" w:rsidRPr="00D719AB" w:rsidRDefault="00CA3274" w:rsidP="00CA3274">
            <w:pPr>
              <w:rPr>
                <w:rFonts w:ascii="Calibri" w:eastAsia="Times New Roman" w:hAnsi="Calibri" w:cs="Calibri"/>
                <w:sz w:val="22"/>
                <w:szCs w:val="22"/>
              </w:rPr>
            </w:pPr>
          </w:p>
        </w:tc>
        <w:tc>
          <w:tcPr>
            <w:tcW w:w="1218" w:type="pct"/>
          </w:tcPr>
          <w:p w14:paraId="67DBA130" w14:textId="77777777" w:rsidR="00CA3274" w:rsidRPr="00D719AB" w:rsidRDefault="00CA3274" w:rsidP="00CA3274">
            <w:pPr>
              <w:rPr>
                <w:rFonts w:ascii="Calibri" w:eastAsia="Times New Roman" w:hAnsi="Calibri" w:cs="Calibri"/>
                <w:sz w:val="22"/>
                <w:szCs w:val="22"/>
              </w:rPr>
            </w:pPr>
          </w:p>
        </w:tc>
        <w:tc>
          <w:tcPr>
            <w:tcW w:w="672" w:type="pct"/>
          </w:tcPr>
          <w:p w14:paraId="6FC3AE7D" w14:textId="77777777" w:rsidR="00CA3274" w:rsidRPr="00D719AB" w:rsidRDefault="00CA3274" w:rsidP="00CA3274">
            <w:pPr>
              <w:rPr>
                <w:rFonts w:ascii="Calibri" w:eastAsia="Times New Roman" w:hAnsi="Calibri" w:cs="Calibri"/>
                <w:sz w:val="22"/>
                <w:szCs w:val="22"/>
              </w:rPr>
            </w:pPr>
          </w:p>
        </w:tc>
        <w:tc>
          <w:tcPr>
            <w:tcW w:w="537" w:type="pct"/>
          </w:tcPr>
          <w:p w14:paraId="4109DB82" w14:textId="77777777" w:rsidR="00CA3274" w:rsidRPr="00D719AB" w:rsidRDefault="00CA3274" w:rsidP="00CA3274">
            <w:pPr>
              <w:rPr>
                <w:rFonts w:ascii="Calibri" w:eastAsia="Times New Roman" w:hAnsi="Calibri" w:cs="Calibri"/>
                <w:sz w:val="22"/>
                <w:szCs w:val="22"/>
              </w:rPr>
            </w:pPr>
          </w:p>
        </w:tc>
        <w:tc>
          <w:tcPr>
            <w:tcW w:w="676" w:type="pct"/>
          </w:tcPr>
          <w:p w14:paraId="3236EBDC" w14:textId="77777777" w:rsidR="00CA3274" w:rsidRPr="00D719AB" w:rsidRDefault="00CA3274" w:rsidP="00CA3274">
            <w:pPr>
              <w:rPr>
                <w:rFonts w:ascii="Calibri" w:eastAsia="Times New Roman" w:hAnsi="Calibri" w:cs="Calibri"/>
                <w:sz w:val="22"/>
                <w:szCs w:val="22"/>
              </w:rPr>
            </w:pPr>
          </w:p>
        </w:tc>
        <w:tc>
          <w:tcPr>
            <w:tcW w:w="672" w:type="pct"/>
          </w:tcPr>
          <w:p w14:paraId="00032467" w14:textId="77777777" w:rsidR="00CA3274" w:rsidRPr="00D719AB" w:rsidRDefault="00CA3274" w:rsidP="00CA3274">
            <w:pPr>
              <w:rPr>
                <w:rFonts w:ascii="Calibri" w:eastAsia="Times New Roman" w:hAnsi="Calibri" w:cs="Calibri"/>
                <w:sz w:val="22"/>
                <w:szCs w:val="22"/>
              </w:rPr>
            </w:pPr>
          </w:p>
        </w:tc>
      </w:tr>
      <w:tr w:rsidR="00335E68" w:rsidRPr="00D719AB" w14:paraId="1DD87C7F" w14:textId="77777777" w:rsidTr="0087401E">
        <w:trPr>
          <w:trHeight w:val="210"/>
        </w:trPr>
        <w:tc>
          <w:tcPr>
            <w:tcW w:w="576" w:type="pct"/>
          </w:tcPr>
          <w:p w14:paraId="50708D05" w14:textId="77777777" w:rsidR="00CA3274" w:rsidRPr="00D719AB" w:rsidRDefault="00CA3274" w:rsidP="00CA3274">
            <w:pPr>
              <w:rPr>
                <w:rFonts w:ascii="Calibri" w:eastAsia="Times New Roman" w:hAnsi="Calibri" w:cs="Calibri"/>
                <w:sz w:val="22"/>
                <w:szCs w:val="22"/>
              </w:rPr>
            </w:pPr>
          </w:p>
        </w:tc>
        <w:tc>
          <w:tcPr>
            <w:tcW w:w="649" w:type="pct"/>
          </w:tcPr>
          <w:p w14:paraId="08DEE3C8" w14:textId="77777777" w:rsidR="00CA3274" w:rsidRPr="00D719AB" w:rsidRDefault="00CA3274" w:rsidP="00CA3274">
            <w:pPr>
              <w:rPr>
                <w:rFonts w:ascii="Calibri" w:eastAsia="Times New Roman" w:hAnsi="Calibri" w:cs="Calibri"/>
                <w:sz w:val="22"/>
                <w:szCs w:val="22"/>
              </w:rPr>
            </w:pPr>
          </w:p>
        </w:tc>
        <w:tc>
          <w:tcPr>
            <w:tcW w:w="1218" w:type="pct"/>
          </w:tcPr>
          <w:p w14:paraId="69D51B1D" w14:textId="77777777" w:rsidR="00CA3274" w:rsidRPr="00D719AB" w:rsidRDefault="00CA3274" w:rsidP="00CA3274">
            <w:pPr>
              <w:rPr>
                <w:rFonts w:ascii="Calibri" w:eastAsia="Times New Roman" w:hAnsi="Calibri" w:cs="Calibri"/>
                <w:sz w:val="22"/>
                <w:szCs w:val="22"/>
              </w:rPr>
            </w:pPr>
          </w:p>
        </w:tc>
        <w:tc>
          <w:tcPr>
            <w:tcW w:w="672" w:type="pct"/>
          </w:tcPr>
          <w:p w14:paraId="2F7E0EDD" w14:textId="77777777" w:rsidR="00CA3274" w:rsidRPr="00D719AB" w:rsidRDefault="00CA3274" w:rsidP="00CA3274">
            <w:pPr>
              <w:rPr>
                <w:rFonts w:ascii="Calibri" w:eastAsia="Times New Roman" w:hAnsi="Calibri" w:cs="Calibri"/>
                <w:sz w:val="22"/>
                <w:szCs w:val="22"/>
              </w:rPr>
            </w:pPr>
          </w:p>
        </w:tc>
        <w:tc>
          <w:tcPr>
            <w:tcW w:w="537" w:type="pct"/>
          </w:tcPr>
          <w:p w14:paraId="120CFA45" w14:textId="77777777" w:rsidR="00CA3274" w:rsidRPr="00D719AB" w:rsidRDefault="00CA3274" w:rsidP="00CA3274">
            <w:pPr>
              <w:rPr>
                <w:rFonts w:ascii="Calibri" w:eastAsia="Times New Roman" w:hAnsi="Calibri" w:cs="Calibri"/>
                <w:sz w:val="22"/>
                <w:szCs w:val="22"/>
              </w:rPr>
            </w:pPr>
          </w:p>
        </w:tc>
        <w:tc>
          <w:tcPr>
            <w:tcW w:w="676" w:type="pct"/>
          </w:tcPr>
          <w:p w14:paraId="16E9F592" w14:textId="77777777" w:rsidR="00CA3274" w:rsidRPr="00D719AB" w:rsidRDefault="00CA3274" w:rsidP="00CA3274">
            <w:pPr>
              <w:rPr>
                <w:rFonts w:ascii="Calibri" w:eastAsia="Times New Roman" w:hAnsi="Calibri" w:cs="Calibri"/>
                <w:sz w:val="22"/>
                <w:szCs w:val="22"/>
              </w:rPr>
            </w:pPr>
          </w:p>
        </w:tc>
        <w:tc>
          <w:tcPr>
            <w:tcW w:w="672" w:type="pct"/>
          </w:tcPr>
          <w:p w14:paraId="287EA6FA" w14:textId="77777777" w:rsidR="00CA3274" w:rsidRPr="00D719AB" w:rsidRDefault="00CA3274" w:rsidP="00CA3274">
            <w:pPr>
              <w:rPr>
                <w:rFonts w:ascii="Calibri" w:eastAsia="Times New Roman" w:hAnsi="Calibri" w:cs="Calibri"/>
                <w:sz w:val="22"/>
                <w:szCs w:val="22"/>
              </w:rPr>
            </w:pPr>
          </w:p>
        </w:tc>
      </w:tr>
    </w:tbl>
    <w:p w14:paraId="152CC60B" w14:textId="77777777" w:rsidR="00CA3274" w:rsidRPr="00D719AB" w:rsidRDefault="00CA3274" w:rsidP="00CA3274">
      <w:pPr>
        <w:spacing w:after="0" w:line="240" w:lineRule="auto"/>
        <w:rPr>
          <w:rFonts w:ascii="Calibri" w:eastAsia="Times New Roman" w:hAnsi="Calibri" w:cs="Calibri"/>
          <w:kern w:val="0"/>
          <w14:ligatures w14:val="none"/>
        </w:rPr>
      </w:pPr>
    </w:p>
    <w:p w14:paraId="71B6466C" w14:textId="77777777" w:rsidR="00CA3274" w:rsidRPr="00D719AB" w:rsidRDefault="00CA3274" w:rsidP="00CA3274">
      <w:pPr>
        <w:spacing w:after="0" w:line="240" w:lineRule="auto"/>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 xml:space="preserve">5. Capacity Development </w:t>
      </w:r>
      <w:r w:rsidR="002613D5" w:rsidRPr="00D719AB">
        <w:rPr>
          <w:rFonts w:ascii="Calibri" w:eastAsia="Times New Roman" w:hAnsi="Calibri" w:cs="Calibri"/>
          <w:b/>
          <w:bCs/>
          <w:kern w:val="0"/>
          <w14:ligatures w14:val="none"/>
        </w:rPr>
        <w:t>and</w:t>
      </w:r>
      <w:r w:rsidRPr="00D719AB">
        <w:rPr>
          <w:rFonts w:ascii="Calibri" w:eastAsia="Times New Roman" w:hAnsi="Calibri" w:cs="Calibri"/>
          <w:b/>
          <w:bCs/>
          <w:kern w:val="0"/>
          <w14:ligatures w14:val="none"/>
        </w:rPr>
        <w:t xml:space="preserve"> Training</w:t>
      </w:r>
    </w:p>
    <w:tbl>
      <w:tblPr>
        <w:tblStyle w:val="mtbs4"/>
        <w:tblW w:w="9355" w:type="dxa"/>
        <w:tblLook w:val="04A0" w:firstRow="1" w:lastRow="0" w:firstColumn="1" w:lastColumn="0" w:noHBand="0" w:noVBand="1"/>
      </w:tblPr>
      <w:tblGrid>
        <w:gridCol w:w="9355"/>
      </w:tblGrid>
      <w:tr w:rsidR="00335E68" w:rsidRPr="00D719AB" w14:paraId="59243568" w14:textId="77777777">
        <w:tc>
          <w:tcPr>
            <w:tcW w:w="9355" w:type="dxa"/>
          </w:tcPr>
          <w:p w14:paraId="78B88070" w14:textId="77777777" w:rsidR="00CA3274" w:rsidRPr="00D719AB" w:rsidRDefault="00CA3274" w:rsidP="00CA3274">
            <w:pPr>
              <w:autoSpaceDE w:val="0"/>
              <w:autoSpaceDN w:val="0"/>
              <w:adjustRightInd w:val="0"/>
              <w:jc w:val="both"/>
              <w:rPr>
                <w:rFonts w:ascii="Calibri" w:eastAsia="Times New Roman" w:hAnsi="Calibri" w:cs="Calibri"/>
                <w:bCs/>
                <w:i/>
                <w:sz w:val="22"/>
                <w:szCs w:val="22"/>
              </w:rPr>
            </w:pPr>
            <w:r w:rsidRPr="00D719AB">
              <w:rPr>
                <w:rFonts w:ascii="Calibri" w:eastAsia="Times New Roman" w:hAnsi="Calibri" w:cs="Calibri"/>
                <w:bCs/>
                <w:i/>
                <w:sz w:val="22"/>
                <w:szCs w:val="22"/>
              </w:rPr>
              <w:t xml:space="preserve">Based on the implementation arrangements and responsible parties proposed above, this section outlines any capacity building, training or new staffing that may be necessary for effective implementation. </w:t>
            </w:r>
          </w:p>
        </w:tc>
      </w:tr>
    </w:tbl>
    <w:p w14:paraId="5D21C633" w14:textId="77777777" w:rsidR="00CA3274" w:rsidRPr="00D719AB" w:rsidRDefault="00CA3274" w:rsidP="00CA3274">
      <w:pPr>
        <w:spacing w:after="0" w:line="240" w:lineRule="auto"/>
        <w:rPr>
          <w:rFonts w:ascii="Calibri" w:eastAsia="Times New Roman" w:hAnsi="Calibri" w:cs="Calibri"/>
          <w:kern w:val="0"/>
          <w14:ligatures w14:val="none"/>
        </w:rPr>
      </w:pPr>
    </w:p>
    <w:p w14:paraId="73BD702F" w14:textId="77777777" w:rsidR="00CA3274" w:rsidRPr="00D719AB" w:rsidRDefault="00CA3274" w:rsidP="00CA3274">
      <w:pPr>
        <w:spacing w:after="0" w:line="240" w:lineRule="auto"/>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 xml:space="preserve">6. Implementation Schedule and Cost Estimates </w:t>
      </w:r>
    </w:p>
    <w:tbl>
      <w:tblPr>
        <w:tblStyle w:val="mtbs4"/>
        <w:tblW w:w="9355" w:type="dxa"/>
        <w:tblLook w:val="04A0" w:firstRow="1" w:lastRow="0" w:firstColumn="1" w:lastColumn="0" w:noHBand="0" w:noVBand="1"/>
      </w:tblPr>
      <w:tblGrid>
        <w:gridCol w:w="9355"/>
      </w:tblGrid>
      <w:tr w:rsidR="00335E68" w:rsidRPr="00D719AB" w14:paraId="36B9212E" w14:textId="77777777">
        <w:tc>
          <w:tcPr>
            <w:tcW w:w="9355" w:type="dxa"/>
          </w:tcPr>
          <w:p w14:paraId="4585BD3A" w14:textId="77777777" w:rsidR="00CA3274" w:rsidRPr="00D719AB" w:rsidRDefault="00CA3274" w:rsidP="00CA3274">
            <w:pPr>
              <w:autoSpaceDE w:val="0"/>
              <w:autoSpaceDN w:val="0"/>
              <w:adjustRightInd w:val="0"/>
              <w:jc w:val="both"/>
              <w:rPr>
                <w:rFonts w:ascii="Calibri" w:eastAsia="Times New Roman" w:hAnsi="Calibri" w:cs="Calibri"/>
                <w:bCs/>
                <w:i/>
                <w:sz w:val="22"/>
                <w:szCs w:val="22"/>
              </w:rPr>
            </w:pPr>
            <w:r w:rsidRPr="00D719AB">
              <w:rPr>
                <w:rFonts w:ascii="Calibri" w:eastAsia="Times New Roman" w:hAnsi="Calibri" w:cs="Calibri"/>
                <w:bCs/>
                <w:i/>
                <w:sz w:val="22"/>
                <w:szCs w:val="22"/>
              </w:rPr>
              <w:lastRenderedPageBreak/>
              <w:t xml:space="preserve">This section states the implementation timeline for the mitigation measures and capacity development measures described above, as well as a cost estimate for the implementation. The cost estimate can focus on the line items that will be covered by the project implementing agency, with costs of mitigation measures to be implemented by the contractor left to the contractor to calculate. </w:t>
            </w:r>
          </w:p>
        </w:tc>
      </w:tr>
    </w:tbl>
    <w:p w14:paraId="773AA3A5" w14:textId="77777777" w:rsidR="00CA3274" w:rsidRPr="00D719AB" w:rsidRDefault="00CA3274" w:rsidP="00CA3274">
      <w:pPr>
        <w:spacing w:after="0" w:line="240" w:lineRule="auto"/>
        <w:rPr>
          <w:rFonts w:ascii="Calibri" w:eastAsia="Times New Roman" w:hAnsi="Calibri" w:cs="Calibri"/>
          <w:kern w:val="0"/>
          <w14:ligatures w14:val="none"/>
        </w:rPr>
      </w:pPr>
    </w:p>
    <w:p w14:paraId="1FA4EB27" w14:textId="77777777" w:rsidR="00CA3274" w:rsidRPr="00D719AB" w:rsidRDefault="00CA3274" w:rsidP="00CA3274">
      <w:pPr>
        <w:spacing w:after="0" w:line="240" w:lineRule="auto"/>
        <w:rPr>
          <w:rFonts w:ascii="Calibri" w:eastAsia="Times New Roman" w:hAnsi="Calibri" w:cs="Calibri"/>
          <w:kern w:val="0"/>
          <w14:ligatures w14:val="none"/>
        </w:rPr>
      </w:pPr>
    </w:p>
    <w:p w14:paraId="14DDF48A" w14:textId="77777777" w:rsidR="00CA3274" w:rsidRPr="00D719AB" w:rsidRDefault="00CA3274" w:rsidP="00CA3274">
      <w:pPr>
        <w:spacing w:after="0" w:line="240" w:lineRule="auto"/>
        <w:rPr>
          <w:rFonts w:ascii="Calibri" w:eastAsia="Times New Roman" w:hAnsi="Calibri" w:cs="Calibri"/>
          <w:kern w:val="0"/>
          <w14:ligatures w14:val="none"/>
        </w:rPr>
      </w:pPr>
      <w:r w:rsidRPr="00D719AB">
        <w:rPr>
          <w:rFonts w:ascii="Calibri" w:eastAsia="Times New Roman" w:hAnsi="Calibri" w:cs="Calibri"/>
          <w:b/>
          <w:kern w:val="0"/>
          <w14:ligatures w14:val="none"/>
        </w:rPr>
        <w:t>7. Attachments</w:t>
      </w:r>
    </w:p>
    <w:p w14:paraId="21FAFC8B" w14:textId="77777777" w:rsidR="00CA3274" w:rsidRPr="00D719AB" w:rsidRDefault="00CA3274" w:rsidP="00CA3274">
      <w:pPr>
        <w:spacing w:after="0" w:line="240" w:lineRule="auto"/>
        <w:rPr>
          <w:rFonts w:ascii="Calibri" w:eastAsia="Times New Roman" w:hAnsi="Calibri" w:cs="Calibri"/>
          <w:b/>
          <w:kern w:val="0"/>
          <w14:ligatures w14:val="none"/>
        </w:rPr>
      </w:pPr>
      <w:r w:rsidRPr="00D719AB">
        <w:rPr>
          <w:rFonts w:ascii="Calibri" w:eastAsia="Times New Roman" w:hAnsi="Calibri" w:cs="Calibri"/>
          <w:kern w:val="0"/>
          <w14:ligatures w14:val="none"/>
        </w:rPr>
        <w:t>ESCOPs, site specific SEP etc.</w:t>
      </w:r>
    </w:p>
    <w:p w14:paraId="34B732FE" w14:textId="77777777" w:rsidR="00CA3274" w:rsidRPr="00D719AB" w:rsidRDefault="00CA3274" w:rsidP="00CA3274">
      <w:pPr>
        <w:spacing w:after="0" w:line="240" w:lineRule="auto"/>
        <w:rPr>
          <w:rFonts w:ascii="Calibri" w:eastAsia="Times New Roman" w:hAnsi="Calibri" w:cs="Calibri"/>
          <w:b/>
          <w:kern w:val="0"/>
          <w14:ligatures w14:val="none"/>
        </w:rPr>
      </w:pPr>
    </w:p>
    <w:p w14:paraId="732C1396" w14:textId="77777777" w:rsidR="00CA3274" w:rsidRPr="00D719AB" w:rsidRDefault="00CA3274" w:rsidP="00CA3274">
      <w:pPr>
        <w:spacing w:after="0" w:line="240" w:lineRule="auto"/>
        <w:rPr>
          <w:rFonts w:ascii="Calibri" w:eastAsia="Times New Roman" w:hAnsi="Calibri" w:cs="Calibri"/>
          <w:b/>
          <w:kern w:val="0"/>
          <w14:ligatures w14:val="none"/>
        </w:rPr>
      </w:pPr>
      <w:r w:rsidRPr="00D719AB">
        <w:rPr>
          <w:rFonts w:ascii="Calibri" w:eastAsia="Times New Roman" w:hAnsi="Calibri" w:cs="Calibri"/>
          <w:b/>
          <w:kern w:val="0"/>
          <w14:ligatures w14:val="none"/>
        </w:rPr>
        <w:t xml:space="preserve">IV. Review </w:t>
      </w:r>
      <w:r w:rsidR="002613D5" w:rsidRPr="00D719AB">
        <w:rPr>
          <w:rFonts w:ascii="Calibri" w:eastAsia="Times New Roman" w:hAnsi="Calibri" w:cs="Calibri"/>
          <w:b/>
          <w:kern w:val="0"/>
          <w14:ligatures w14:val="none"/>
        </w:rPr>
        <w:t>and</w:t>
      </w:r>
      <w:r w:rsidRPr="00D719AB">
        <w:rPr>
          <w:rFonts w:ascii="Calibri" w:eastAsia="Times New Roman" w:hAnsi="Calibri" w:cs="Calibri"/>
          <w:b/>
          <w:kern w:val="0"/>
          <w14:ligatures w14:val="none"/>
        </w:rPr>
        <w:t xml:space="preserve"> Approval</w:t>
      </w:r>
    </w:p>
    <w:tbl>
      <w:tblPr>
        <w:tblStyle w:val="mtbs4"/>
        <w:tblW w:w="9355" w:type="dxa"/>
        <w:tblLook w:val="04A0" w:firstRow="1" w:lastRow="0" w:firstColumn="1" w:lastColumn="0" w:noHBand="0" w:noVBand="1"/>
      </w:tblPr>
      <w:tblGrid>
        <w:gridCol w:w="4505"/>
        <w:gridCol w:w="4850"/>
      </w:tblGrid>
      <w:tr w:rsidR="00CA3274" w:rsidRPr="00D719AB" w14:paraId="6D6BCB8D" w14:textId="77777777">
        <w:tc>
          <w:tcPr>
            <w:tcW w:w="9355" w:type="dxa"/>
            <w:gridSpan w:val="2"/>
            <w:vAlign w:val="center"/>
          </w:tcPr>
          <w:p w14:paraId="7CF84F1C" w14:textId="77777777" w:rsidR="00CA3274" w:rsidRPr="00D719AB" w:rsidRDefault="00CA3274" w:rsidP="00CA3274">
            <w:pPr>
              <w:spacing w:before="120" w:after="120"/>
              <w:jc w:val="center"/>
              <w:rPr>
                <w:rFonts w:ascii="Calibri" w:eastAsia="Times New Roman" w:hAnsi="Calibri" w:cs="Calibri"/>
                <w:b/>
                <w:bCs/>
                <w:sz w:val="22"/>
                <w:szCs w:val="22"/>
                <w:lang w:bidi="th-TH"/>
              </w:rPr>
            </w:pPr>
          </w:p>
          <w:p w14:paraId="5CFFDB7B" w14:textId="77777777" w:rsidR="00CA3274" w:rsidRPr="00D719AB" w:rsidRDefault="00CA3274" w:rsidP="00CA3274">
            <w:pPr>
              <w:spacing w:before="120" w:after="120"/>
              <w:jc w:val="center"/>
              <w:rPr>
                <w:rFonts w:ascii="Calibri" w:eastAsia="Times New Roman" w:hAnsi="Calibri" w:cs="Calibri"/>
                <w:b/>
                <w:bCs/>
                <w:sz w:val="22"/>
                <w:szCs w:val="22"/>
                <w:lang w:bidi="th-TH"/>
              </w:rPr>
            </w:pPr>
            <w:r w:rsidRPr="00D719AB">
              <w:rPr>
                <w:rFonts w:ascii="Calibri" w:eastAsia="Times New Roman" w:hAnsi="Calibri" w:cs="Calibri"/>
                <w:b/>
                <w:bCs/>
                <w:sz w:val="22"/>
                <w:szCs w:val="22"/>
                <w:lang w:bidi="th-TH"/>
              </w:rPr>
              <w:t>Prepared By</w:t>
            </w:r>
            <w:r w:rsidRPr="00D719AB">
              <w:rPr>
                <w:rFonts w:ascii="Calibri" w:eastAsia="Times New Roman" w:hAnsi="Calibri" w:cs="Calibri"/>
                <w:sz w:val="22"/>
                <w:szCs w:val="22"/>
                <w:lang w:bidi="th-TH"/>
              </w:rPr>
              <w:t>: ……………………………(Signature)</w:t>
            </w:r>
          </w:p>
          <w:p w14:paraId="5E93F6B1" w14:textId="77777777" w:rsidR="00CA3274" w:rsidRPr="00D719AB" w:rsidRDefault="00CA3274" w:rsidP="00CA3274">
            <w:pPr>
              <w:spacing w:before="120" w:after="120"/>
              <w:jc w:val="center"/>
              <w:rPr>
                <w:rFonts w:ascii="Calibri" w:eastAsia="Times New Roman" w:hAnsi="Calibri" w:cs="Calibri"/>
                <w:sz w:val="22"/>
                <w:szCs w:val="22"/>
              </w:rPr>
            </w:pPr>
            <w:r w:rsidRPr="00D719AB">
              <w:rPr>
                <w:rFonts w:ascii="Calibri" w:eastAsia="Times New Roman" w:hAnsi="Calibri" w:cs="Calibri"/>
                <w:bCs/>
                <w:sz w:val="22"/>
                <w:szCs w:val="22"/>
                <w:lang w:bidi="th-TH"/>
              </w:rPr>
              <w:t>Position:</w:t>
            </w:r>
            <w:r w:rsidRPr="00D719AB">
              <w:rPr>
                <w:rFonts w:ascii="Calibri" w:eastAsia="Times New Roman" w:hAnsi="Calibri" w:cs="Calibri"/>
                <w:sz w:val="22"/>
                <w:szCs w:val="22"/>
                <w:lang w:bidi="th-TH"/>
              </w:rPr>
              <w:t xml:space="preserve"> ……………………… </w:t>
            </w:r>
            <w:r w:rsidRPr="00D719AB">
              <w:rPr>
                <w:rFonts w:ascii="Calibri" w:eastAsia="Times New Roman" w:hAnsi="Calibri" w:cs="Calibri"/>
                <w:bCs/>
                <w:sz w:val="22"/>
                <w:szCs w:val="22"/>
                <w:lang w:bidi="th-TH"/>
              </w:rPr>
              <w:t>Date</w:t>
            </w:r>
            <w:r w:rsidRPr="00D719AB">
              <w:rPr>
                <w:rFonts w:ascii="Calibri" w:eastAsia="Times New Roman" w:hAnsi="Calibri" w:cs="Calibri"/>
                <w:sz w:val="22"/>
                <w:szCs w:val="22"/>
                <w:lang w:bidi="th-TH"/>
              </w:rPr>
              <w:t xml:space="preserve"> ……………………</w:t>
            </w:r>
          </w:p>
        </w:tc>
      </w:tr>
      <w:tr w:rsidR="00CA3274" w:rsidRPr="00D719AB" w14:paraId="2DD00E81" w14:textId="77777777">
        <w:tc>
          <w:tcPr>
            <w:tcW w:w="4505" w:type="dxa"/>
          </w:tcPr>
          <w:p w14:paraId="5B6CC599" w14:textId="77777777" w:rsidR="00CA3274" w:rsidRPr="00D719AB" w:rsidRDefault="00CA3274" w:rsidP="00CA3274">
            <w:pPr>
              <w:spacing w:before="120" w:after="120"/>
              <w:rPr>
                <w:rFonts w:ascii="Calibri" w:eastAsia="Times New Roman" w:hAnsi="Calibri" w:cs="Calibri"/>
                <w:b/>
                <w:bCs/>
                <w:sz w:val="22"/>
                <w:szCs w:val="22"/>
                <w:lang w:bidi="th-TH"/>
              </w:rPr>
            </w:pPr>
          </w:p>
          <w:p w14:paraId="76E575A4" w14:textId="77777777" w:rsidR="00CA3274" w:rsidRPr="00D719AB" w:rsidRDefault="00CA3274" w:rsidP="00CA3274">
            <w:pPr>
              <w:spacing w:before="120" w:after="120"/>
              <w:rPr>
                <w:rFonts w:ascii="Calibri" w:eastAsia="Times New Roman" w:hAnsi="Calibri" w:cs="Calibri"/>
                <w:b/>
                <w:bCs/>
                <w:sz w:val="22"/>
                <w:szCs w:val="22"/>
                <w:lang w:bidi="th-TH"/>
              </w:rPr>
            </w:pPr>
            <w:r w:rsidRPr="00D719AB">
              <w:rPr>
                <w:rFonts w:ascii="Calibri" w:eastAsia="Times New Roman" w:hAnsi="Calibri" w:cs="Calibri"/>
                <w:b/>
                <w:bCs/>
                <w:sz w:val="22"/>
                <w:szCs w:val="22"/>
                <w:lang w:bidi="th-TH"/>
              </w:rPr>
              <w:t>Reviewed By</w:t>
            </w:r>
            <w:r w:rsidRPr="00D719AB">
              <w:rPr>
                <w:rFonts w:ascii="Calibri" w:eastAsia="Times New Roman" w:hAnsi="Calibri" w:cs="Calibri"/>
                <w:sz w:val="22"/>
                <w:szCs w:val="22"/>
                <w:lang w:bidi="th-TH"/>
              </w:rPr>
              <w:t xml:space="preserve">: ………………………(Signature) </w:t>
            </w:r>
          </w:p>
          <w:p w14:paraId="5BDF0678" w14:textId="77777777" w:rsidR="00CA3274" w:rsidRPr="00D719AB" w:rsidRDefault="00CA3274" w:rsidP="00CA3274">
            <w:pPr>
              <w:spacing w:before="120" w:after="120"/>
              <w:rPr>
                <w:rFonts w:ascii="Calibri" w:eastAsia="Times New Roman" w:hAnsi="Calibri" w:cs="Calibri"/>
                <w:sz w:val="22"/>
                <w:szCs w:val="22"/>
                <w:lang w:bidi="th-TH"/>
              </w:rPr>
            </w:pPr>
            <w:r w:rsidRPr="00D719AB">
              <w:rPr>
                <w:rFonts w:ascii="Calibri" w:eastAsia="Times New Roman" w:hAnsi="Calibri" w:cs="Calibri"/>
                <w:bCs/>
                <w:sz w:val="22"/>
                <w:szCs w:val="22"/>
                <w:lang w:bidi="th-TH"/>
              </w:rPr>
              <w:t>Position:</w:t>
            </w:r>
            <w:r w:rsidRPr="00D719AB">
              <w:rPr>
                <w:rFonts w:ascii="Calibri" w:eastAsia="Times New Roman" w:hAnsi="Calibri" w:cs="Calibri"/>
                <w:sz w:val="22"/>
                <w:szCs w:val="22"/>
                <w:lang w:bidi="th-TH"/>
              </w:rPr>
              <w:t xml:space="preserve"> ………………………</w:t>
            </w:r>
            <w:r w:rsidRPr="00D719AB">
              <w:rPr>
                <w:rFonts w:ascii="Calibri" w:eastAsia="Times New Roman" w:hAnsi="Calibri" w:cs="Calibri"/>
                <w:bCs/>
                <w:sz w:val="22"/>
                <w:szCs w:val="22"/>
                <w:lang w:bidi="th-TH"/>
              </w:rPr>
              <w:t>Date</w:t>
            </w:r>
            <w:r w:rsidRPr="00D719AB">
              <w:rPr>
                <w:rFonts w:ascii="Calibri" w:eastAsia="Times New Roman" w:hAnsi="Calibri" w:cs="Calibri"/>
                <w:sz w:val="22"/>
                <w:szCs w:val="22"/>
                <w:lang w:bidi="th-TH"/>
              </w:rPr>
              <w:t xml:space="preserve"> ……………………</w:t>
            </w:r>
          </w:p>
        </w:tc>
        <w:tc>
          <w:tcPr>
            <w:tcW w:w="4850" w:type="dxa"/>
          </w:tcPr>
          <w:p w14:paraId="16080708" w14:textId="77777777" w:rsidR="00CA3274" w:rsidRPr="00D719AB" w:rsidRDefault="00CA3274" w:rsidP="00CA3274">
            <w:pPr>
              <w:spacing w:before="120" w:after="120"/>
              <w:rPr>
                <w:rFonts w:ascii="Calibri" w:eastAsia="Times New Roman" w:hAnsi="Calibri" w:cs="Calibri"/>
                <w:b/>
                <w:bCs/>
                <w:sz w:val="22"/>
                <w:szCs w:val="22"/>
                <w:lang w:bidi="th-TH"/>
              </w:rPr>
            </w:pPr>
          </w:p>
          <w:p w14:paraId="4D0284CA" w14:textId="77777777" w:rsidR="00CA3274" w:rsidRPr="00D719AB" w:rsidRDefault="00CA3274" w:rsidP="00CA3274">
            <w:pPr>
              <w:spacing w:before="120" w:after="120"/>
              <w:rPr>
                <w:rFonts w:ascii="Calibri" w:eastAsia="Times New Roman" w:hAnsi="Calibri" w:cs="Calibri"/>
                <w:b/>
                <w:bCs/>
                <w:sz w:val="22"/>
                <w:szCs w:val="22"/>
                <w:lang w:bidi="th-TH"/>
              </w:rPr>
            </w:pPr>
            <w:r w:rsidRPr="00D719AB">
              <w:rPr>
                <w:rFonts w:ascii="Calibri" w:eastAsia="Times New Roman" w:hAnsi="Calibri" w:cs="Calibri"/>
                <w:b/>
                <w:bCs/>
                <w:sz w:val="22"/>
                <w:szCs w:val="22"/>
                <w:lang w:bidi="th-TH"/>
              </w:rPr>
              <w:t>Approved By</w:t>
            </w:r>
            <w:r w:rsidRPr="00D719AB">
              <w:rPr>
                <w:rFonts w:ascii="Calibri" w:eastAsia="Times New Roman" w:hAnsi="Calibri" w:cs="Calibri"/>
                <w:sz w:val="22"/>
                <w:szCs w:val="22"/>
                <w:lang w:bidi="th-TH"/>
              </w:rPr>
              <w:t>: ……………………………(Signature)</w:t>
            </w:r>
          </w:p>
          <w:p w14:paraId="74AD0CC6" w14:textId="77777777" w:rsidR="00CA3274" w:rsidRPr="00D719AB" w:rsidRDefault="00CA3274" w:rsidP="00CA3274">
            <w:pPr>
              <w:spacing w:before="120" w:after="120"/>
              <w:rPr>
                <w:rFonts w:ascii="Calibri" w:eastAsia="Times New Roman" w:hAnsi="Calibri" w:cs="Calibri"/>
                <w:sz w:val="22"/>
                <w:szCs w:val="22"/>
              </w:rPr>
            </w:pPr>
            <w:r w:rsidRPr="00D719AB">
              <w:rPr>
                <w:rFonts w:ascii="Calibri" w:eastAsia="Times New Roman" w:hAnsi="Calibri" w:cs="Calibri"/>
                <w:bCs/>
                <w:sz w:val="22"/>
                <w:szCs w:val="22"/>
                <w:lang w:bidi="th-TH"/>
              </w:rPr>
              <w:t>Position:</w:t>
            </w:r>
            <w:r w:rsidRPr="00D719AB">
              <w:rPr>
                <w:rFonts w:ascii="Calibri" w:eastAsia="Times New Roman" w:hAnsi="Calibri" w:cs="Calibri"/>
                <w:sz w:val="22"/>
                <w:szCs w:val="22"/>
                <w:lang w:bidi="th-TH"/>
              </w:rPr>
              <w:t xml:space="preserve"> ……………………… </w:t>
            </w:r>
            <w:r w:rsidRPr="00D719AB">
              <w:rPr>
                <w:rFonts w:ascii="Calibri" w:eastAsia="Times New Roman" w:hAnsi="Calibri" w:cs="Calibri"/>
                <w:bCs/>
                <w:sz w:val="22"/>
                <w:szCs w:val="22"/>
                <w:lang w:bidi="th-TH"/>
              </w:rPr>
              <w:t>Date</w:t>
            </w:r>
            <w:r w:rsidRPr="00D719AB">
              <w:rPr>
                <w:rFonts w:ascii="Calibri" w:eastAsia="Times New Roman" w:hAnsi="Calibri" w:cs="Calibri"/>
                <w:sz w:val="22"/>
                <w:szCs w:val="22"/>
                <w:lang w:bidi="th-TH"/>
              </w:rPr>
              <w:t xml:space="preserve"> …………………</w:t>
            </w:r>
          </w:p>
        </w:tc>
      </w:tr>
    </w:tbl>
    <w:p w14:paraId="21C92708" w14:textId="77777777" w:rsidR="00CA3274" w:rsidRPr="00D719AB" w:rsidRDefault="00CA3274" w:rsidP="00756126">
      <w:pPr>
        <w:outlineLvl w:val="3"/>
        <w:rPr>
          <w:rFonts w:ascii="Calibri" w:eastAsia="Times New Roman" w:hAnsi="Calibri" w:cs="Calibri"/>
          <w:b/>
          <w:bCs/>
          <w:kern w:val="0"/>
          <w14:ligatures w14:val="none"/>
        </w:rPr>
      </w:pPr>
    </w:p>
    <w:p w14:paraId="3CEB3247" w14:textId="77777777" w:rsidR="00571C3E" w:rsidRPr="00D719AB" w:rsidRDefault="00571C3E" w:rsidP="00571C3E">
      <w:pPr>
        <w:rPr>
          <w:rFonts w:ascii="Calibri" w:eastAsia="Times New Roman" w:hAnsi="Calibri" w:cs="Calibri"/>
        </w:rPr>
      </w:pPr>
    </w:p>
    <w:p w14:paraId="25F49580" w14:textId="77777777" w:rsidR="008821E1" w:rsidRPr="00D719AB" w:rsidRDefault="008821E1" w:rsidP="00571C3E">
      <w:pPr>
        <w:rPr>
          <w:rFonts w:ascii="Calibri" w:eastAsia="Times New Roman" w:hAnsi="Calibri" w:cs="Calibri"/>
          <w:b/>
          <w:bCs/>
          <w:kern w:val="0"/>
          <w14:ligatures w14:val="none"/>
        </w:rPr>
        <w:sectPr w:rsidR="008821E1" w:rsidRPr="00D719AB" w:rsidSect="00756126">
          <w:pgSz w:w="12240" w:h="15840"/>
          <w:pgMar w:top="1440" w:right="1440" w:bottom="1440" w:left="1440" w:header="720" w:footer="720" w:gutter="0"/>
          <w:cols w:space="720"/>
          <w:docGrid w:linePitch="360"/>
        </w:sectPr>
      </w:pPr>
    </w:p>
    <w:p w14:paraId="331822D2" w14:textId="77777777" w:rsidR="008821E1" w:rsidRPr="00D719AB" w:rsidRDefault="008821E1" w:rsidP="00C652FB">
      <w:pPr>
        <w:pStyle w:val="Heading2"/>
        <w:rPr>
          <w:rFonts w:ascii="Calibri" w:hAnsi="Calibri" w:cs="Calibri"/>
          <w:b/>
          <w:bCs/>
          <w:sz w:val="22"/>
          <w:szCs w:val="22"/>
        </w:rPr>
      </w:pPr>
      <w:bookmarkStart w:id="136" w:name="_Ref185416264"/>
      <w:bookmarkStart w:id="137" w:name="_Toc185420190"/>
      <w:bookmarkStart w:id="138" w:name="_Toc190359668"/>
      <w:bookmarkStart w:id="139" w:name="_Toc215836494"/>
      <w:r w:rsidRPr="00D719AB">
        <w:rPr>
          <w:rFonts w:ascii="Calibri" w:hAnsi="Calibri" w:cs="Calibri"/>
          <w:b/>
          <w:bCs/>
          <w:sz w:val="22"/>
          <w:szCs w:val="22"/>
        </w:rPr>
        <w:lastRenderedPageBreak/>
        <w:t>Append</w:t>
      </w:r>
      <w:bookmarkEnd w:id="136"/>
      <w:r w:rsidRPr="00D719AB">
        <w:rPr>
          <w:rFonts w:ascii="Calibri" w:hAnsi="Calibri" w:cs="Calibri"/>
          <w:b/>
          <w:bCs/>
          <w:sz w:val="22"/>
          <w:szCs w:val="22"/>
        </w:rPr>
        <w:t xml:space="preserve">ix </w:t>
      </w:r>
      <w:r w:rsidR="001913AA" w:rsidRPr="00D719AB">
        <w:rPr>
          <w:rFonts w:ascii="Calibri" w:hAnsi="Calibri" w:cs="Calibri"/>
          <w:b/>
          <w:bCs/>
          <w:sz w:val="22"/>
          <w:szCs w:val="22"/>
        </w:rPr>
        <w:t>7</w:t>
      </w:r>
      <w:r w:rsidRPr="00D719AB">
        <w:rPr>
          <w:rFonts w:ascii="Calibri" w:hAnsi="Calibri" w:cs="Calibri"/>
          <w:b/>
          <w:bCs/>
          <w:sz w:val="22"/>
          <w:szCs w:val="22"/>
        </w:rPr>
        <w:t xml:space="preserve">: </w:t>
      </w:r>
      <w:bookmarkEnd w:id="137"/>
      <w:bookmarkEnd w:id="138"/>
      <w:r w:rsidRPr="00D719AB">
        <w:rPr>
          <w:rFonts w:ascii="Calibri" w:hAnsi="Calibri" w:cs="Calibri"/>
          <w:b/>
          <w:bCs/>
          <w:sz w:val="22"/>
          <w:szCs w:val="22"/>
        </w:rPr>
        <w:t xml:space="preserve">Indicative Outline- </w:t>
      </w:r>
      <w:r w:rsidR="00DB2A3F" w:rsidRPr="00D719AB">
        <w:rPr>
          <w:rFonts w:ascii="Calibri" w:hAnsi="Calibri" w:cs="Calibri"/>
          <w:b/>
          <w:bCs/>
          <w:sz w:val="22"/>
          <w:szCs w:val="22"/>
        </w:rPr>
        <w:t xml:space="preserve">Forest and </w:t>
      </w:r>
      <w:r w:rsidRPr="00D719AB">
        <w:rPr>
          <w:rFonts w:ascii="Calibri" w:hAnsi="Calibri" w:cs="Calibri"/>
          <w:b/>
          <w:bCs/>
          <w:sz w:val="22"/>
          <w:szCs w:val="22"/>
        </w:rPr>
        <w:t>Biodiversity Management Plan (BMP)</w:t>
      </w:r>
      <w:bookmarkEnd w:id="139"/>
    </w:p>
    <w:p w14:paraId="3FFCAB87" w14:textId="77777777" w:rsidR="00C652FB" w:rsidRPr="00D719AB" w:rsidRDefault="00C652FB" w:rsidP="00800CE3">
      <w:p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Executive Summary</w:t>
      </w:r>
    </w:p>
    <w:p w14:paraId="5B4D40B2" w14:textId="77777777" w:rsidR="00C652FB" w:rsidRPr="00D719AB" w:rsidRDefault="00C652FB" w:rsidP="00800CE3">
      <w:pPr>
        <w:numPr>
          <w:ilvl w:val="0"/>
          <w:numId w:val="64"/>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Purpose and scope of the </w:t>
      </w:r>
      <w:r w:rsidR="00DB2A3F" w:rsidRPr="00D719AB">
        <w:rPr>
          <w:rFonts w:ascii="Calibri" w:eastAsia="Times New Roman" w:hAnsi="Calibri" w:cs="Calibri"/>
          <w:kern w:val="0"/>
          <w14:ligatures w14:val="none"/>
        </w:rPr>
        <w:t xml:space="preserve">Forest and Biodiversity Management Plan </w:t>
      </w:r>
    </w:p>
    <w:p w14:paraId="3DB7C0A9" w14:textId="77777777" w:rsidR="00C652FB" w:rsidRPr="00D719AB" w:rsidRDefault="00C652FB" w:rsidP="00800CE3">
      <w:pPr>
        <w:numPr>
          <w:ilvl w:val="0"/>
          <w:numId w:val="64"/>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Summary of key biodiversity risks and mitigation strategies</w:t>
      </w:r>
    </w:p>
    <w:p w14:paraId="4D66DE9F" w14:textId="77777777" w:rsidR="00C652FB" w:rsidRPr="00D719AB" w:rsidRDefault="00C652FB" w:rsidP="00800CE3">
      <w:p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Introduction</w:t>
      </w:r>
    </w:p>
    <w:p w14:paraId="7E7761AF" w14:textId="77777777" w:rsidR="00C652FB" w:rsidRPr="00D719AB" w:rsidRDefault="00C652FB" w:rsidP="00800CE3">
      <w:pPr>
        <w:numPr>
          <w:ilvl w:val="0"/>
          <w:numId w:val="65"/>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Project background and rationale</w:t>
      </w:r>
    </w:p>
    <w:p w14:paraId="44EB744E" w14:textId="77777777" w:rsidR="00C652FB" w:rsidRPr="00D719AB" w:rsidRDefault="00C652FB" w:rsidP="00800CE3">
      <w:pPr>
        <w:numPr>
          <w:ilvl w:val="0"/>
          <w:numId w:val="65"/>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Description of project and components</w:t>
      </w:r>
    </w:p>
    <w:p w14:paraId="17D9A663" w14:textId="77777777" w:rsidR="00C652FB" w:rsidRPr="00D719AB" w:rsidRDefault="00C652FB" w:rsidP="00800CE3">
      <w:pPr>
        <w:numPr>
          <w:ilvl w:val="0"/>
          <w:numId w:val="65"/>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Objectives of the </w:t>
      </w:r>
      <w:r w:rsidR="00DB2A3F" w:rsidRPr="00D719AB">
        <w:rPr>
          <w:rFonts w:ascii="Calibri" w:eastAsia="Times New Roman" w:hAnsi="Calibri" w:cs="Calibri"/>
          <w:kern w:val="0"/>
          <w14:ligatures w14:val="none"/>
        </w:rPr>
        <w:t xml:space="preserve">Forest and Biodiversity Management Plan </w:t>
      </w:r>
      <w:r w:rsidRPr="00D719AB">
        <w:rPr>
          <w:rFonts w:ascii="Calibri" w:eastAsia="Times New Roman" w:hAnsi="Calibri" w:cs="Calibri"/>
          <w:kern w:val="0"/>
          <w14:ligatures w14:val="none"/>
        </w:rPr>
        <w:t>(e.g., avoid, minimize, mitigate, and offset impacts on biodiversity)</w:t>
      </w:r>
    </w:p>
    <w:p w14:paraId="13D0D379" w14:textId="77777777" w:rsidR="00C652FB" w:rsidRPr="00D719AB" w:rsidRDefault="00C652FB" w:rsidP="00800CE3">
      <w:p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Regulatory and Policy Framework</w:t>
      </w:r>
    </w:p>
    <w:p w14:paraId="4D4D8294" w14:textId="77777777" w:rsidR="00C652FB" w:rsidRPr="00D719AB" w:rsidRDefault="00C652FB" w:rsidP="00800CE3">
      <w:pPr>
        <w:numPr>
          <w:ilvl w:val="0"/>
          <w:numId w:val="66"/>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Applicable national laws and regulations (</w:t>
      </w:r>
      <w:r w:rsidR="00800CE3" w:rsidRPr="00D719AB">
        <w:rPr>
          <w:rFonts w:ascii="Calibri" w:eastAsia="Times New Roman" w:hAnsi="Calibri" w:cs="Calibri"/>
          <w:kern w:val="0"/>
          <w14:ligatures w14:val="none"/>
        </w:rPr>
        <w:t>Montenegro</w:t>
      </w:r>
      <w:r w:rsidRPr="00D719AB">
        <w:rPr>
          <w:rFonts w:ascii="Calibri" w:eastAsia="Times New Roman" w:hAnsi="Calibri" w:cs="Calibri"/>
          <w:kern w:val="0"/>
          <w14:ligatures w14:val="none"/>
        </w:rPr>
        <w:t>)</w:t>
      </w:r>
    </w:p>
    <w:p w14:paraId="31973564" w14:textId="77777777" w:rsidR="00C652FB" w:rsidRPr="00D719AB" w:rsidRDefault="00C652FB" w:rsidP="00800CE3">
      <w:pPr>
        <w:numPr>
          <w:ilvl w:val="0"/>
          <w:numId w:val="66"/>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World Bank Environmental and Social Standard 6 (ESS6)</w:t>
      </w:r>
    </w:p>
    <w:p w14:paraId="10E81E10" w14:textId="77777777" w:rsidR="00C652FB" w:rsidRPr="00D719AB" w:rsidRDefault="00C652FB" w:rsidP="00800CE3">
      <w:pPr>
        <w:numPr>
          <w:ilvl w:val="0"/>
          <w:numId w:val="66"/>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International conventions (e.g., Convention on Biological Diversity)</w:t>
      </w:r>
    </w:p>
    <w:p w14:paraId="33D61265" w14:textId="77777777" w:rsidR="00C652FB" w:rsidRPr="00D719AB" w:rsidRDefault="00C652FB" w:rsidP="00800CE3">
      <w:pPr>
        <w:numPr>
          <w:ilvl w:val="0"/>
          <w:numId w:val="66"/>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Other relevant standards and guidelines</w:t>
      </w:r>
    </w:p>
    <w:p w14:paraId="368C8A94" w14:textId="77777777" w:rsidR="00C652FB" w:rsidRPr="00D719AB" w:rsidRDefault="00C652FB" w:rsidP="00800CE3">
      <w:p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Project Description</w:t>
      </w:r>
    </w:p>
    <w:p w14:paraId="48AD1A18" w14:textId="77777777" w:rsidR="00C652FB" w:rsidRPr="00D719AB" w:rsidRDefault="00C652FB" w:rsidP="00800CE3">
      <w:pPr>
        <w:numPr>
          <w:ilvl w:val="0"/>
          <w:numId w:val="67"/>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Overview of the project</w:t>
      </w:r>
    </w:p>
    <w:p w14:paraId="33CEEBC1" w14:textId="77777777" w:rsidR="00C652FB" w:rsidRPr="00D719AB" w:rsidRDefault="00C652FB" w:rsidP="00800CE3">
      <w:pPr>
        <w:numPr>
          <w:ilvl w:val="0"/>
          <w:numId w:val="67"/>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Description of project</w:t>
      </w:r>
    </w:p>
    <w:p w14:paraId="24370735" w14:textId="77777777" w:rsidR="00C652FB" w:rsidRPr="00D719AB" w:rsidRDefault="00C652FB" w:rsidP="00800CE3">
      <w:pPr>
        <w:numPr>
          <w:ilvl w:val="0"/>
          <w:numId w:val="67"/>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Construction and operational activities with potential biodiversity impacts</w:t>
      </w:r>
    </w:p>
    <w:p w14:paraId="6E1C49A7" w14:textId="77777777" w:rsidR="00C652FB" w:rsidRPr="00D719AB" w:rsidRDefault="00C652FB" w:rsidP="00800CE3">
      <w:p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Baseline Biodiversity Assessment</w:t>
      </w:r>
    </w:p>
    <w:p w14:paraId="4E427DDC" w14:textId="77777777" w:rsidR="00C652FB" w:rsidRPr="00D719AB" w:rsidRDefault="00C652FB" w:rsidP="00800CE3">
      <w:pPr>
        <w:numPr>
          <w:ilvl w:val="0"/>
          <w:numId w:val="68"/>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Methodology for baseline surveys</w:t>
      </w:r>
    </w:p>
    <w:p w14:paraId="67E333DE" w14:textId="77777777" w:rsidR="00C652FB" w:rsidRPr="00D719AB" w:rsidRDefault="00C652FB" w:rsidP="00800CE3">
      <w:pPr>
        <w:numPr>
          <w:ilvl w:val="0"/>
          <w:numId w:val="68"/>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Description of habitats </w:t>
      </w:r>
    </w:p>
    <w:p w14:paraId="1249A86A" w14:textId="77777777" w:rsidR="00C652FB" w:rsidRPr="00D719AB" w:rsidRDefault="00C652FB" w:rsidP="00800CE3">
      <w:pPr>
        <w:numPr>
          <w:ilvl w:val="0"/>
          <w:numId w:val="68"/>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Key species present </w:t>
      </w:r>
    </w:p>
    <w:p w14:paraId="2ECE990A" w14:textId="77777777" w:rsidR="00C652FB" w:rsidRPr="00D719AB" w:rsidRDefault="00C652FB" w:rsidP="00800CE3">
      <w:pPr>
        <w:numPr>
          <w:ilvl w:val="0"/>
          <w:numId w:val="68"/>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Identification of critical, natural, and modified habitats</w:t>
      </w:r>
    </w:p>
    <w:p w14:paraId="46D1E6C1" w14:textId="77777777" w:rsidR="00C652FB" w:rsidRPr="00D719AB" w:rsidRDefault="00C652FB" w:rsidP="00800CE3">
      <w:pPr>
        <w:numPr>
          <w:ilvl w:val="0"/>
          <w:numId w:val="68"/>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Mapping of sensitive areas </w:t>
      </w:r>
    </w:p>
    <w:p w14:paraId="7D8E56F2" w14:textId="77777777" w:rsidR="00C652FB" w:rsidRPr="00D719AB" w:rsidRDefault="00C652FB" w:rsidP="00800CE3">
      <w:p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Impact Assessment</w:t>
      </w:r>
    </w:p>
    <w:p w14:paraId="58AA8423" w14:textId="77777777" w:rsidR="00C652FB" w:rsidRPr="00D719AB" w:rsidRDefault="00C652FB" w:rsidP="00800CE3">
      <w:pPr>
        <w:numPr>
          <w:ilvl w:val="0"/>
          <w:numId w:val="69"/>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Identification and analysis of potential impacts during construction, operation, and decommissioning:</w:t>
      </w:r>
    </w:p>
    <w:p w14:paraId="209C273B" w14:textId="77777777" w:rsidR="00C652FB" w:rsidRPr="00D719AB" w:rsidRDefault="00C652FB" w:rsidP="00800CE3">
      <w:p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Mitigation Measures and Management Actions</w:t>
      </w:r>
    </w:p>
    <w:p w14:paraId="2199C738" w14:textId="77777777" w:rsidR="00C652FB" w:rsidRPr="00D719AB" w:rsidRDefault="00C652FB" w:rsidP="00800CE3">
      <w:pPr>
        <w:numPr>
          <w:ilvl w:val="0"/>
          <w:numId w:val="70"/>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Application of the mitigation hierarchy (avoid, minimize, restore, offset)</w:t>
      </w:r>
    </w:p>
    <w:p w14:paraId="237C7F72" w14:textId="77777777" w:rsidR="00C652FB" w:rsidRPr="00D719AB" w:rsidRDefault="00C652FB" w:rsidP="008F05FC">
      <w:pPr>
        <w:numPr>
          <w:ilvl w:val="0"/>
          <w:numId w:val="70"/>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Avoidance of critical habitats</w:t>
      </w:r>
    </w:p>
    <w:p w14:paraId="7A31F28E" w14:textId="77777777" w:rsidR="00C652FB" w:rsidRPr="00D719AB" w:rsidRDefault="00C652FB" w:rsidP="008F05FC">
      <w:pPr>
        <w:numPr>
          <w:ilvl w:val="0"/>
          <w:numId w:val="70"/>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Minimization of vegetation clearance</w:t>
      </w:r>
    </w:p>
    <w:p w14:paraId="69332FFD" w14:textId="77777777" w:rsidR="00C652FB" w:rsidRPr="00D719AB" w:rsidRDefault="00C652FB" w:rsidP="008F05FC">
      <w:pPr>
        <w:numPr>
          <w:ilvl w:val="0"/>
          <w:numId w:val="70"/>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Control of artificial lighting and noise</w:t>
      </w:r>
    </w:p>
    <w:p w14:paraId="6BC4E73B" w14:textId="77777777" w:rsidR="00C652FB" w:rsidRPr="00D719AB" w:rsidRDefault="00C652FB" w:rsidP="008F05FC">
      <w:pPr>
        <w:numPr>
          <w:ilvl w:val="0"/>
          <w:numId w:val="70"/>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Waste management and spill response</w:t>
      </w:r>
    </w:p>
    <w:p w14:paraId="7BE7B8F8" w14:textId="77777777" w:rsidR="00C652FB" w:rsidRPr="00D719AB" w:rsidRDefault="00C652FB" w:rsidP="008F05FC">
      <w:pPr>
        <w:numPr>
          <w:ilvl w:val="0"/>
          <w:numId w:val="70"/>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lastRenderedPageBreak/>
        <w:t>Restoration of disturbed habitats</w:t>
      </w:r>
    </w:p>
    <w:p w14:paraId="03AFE9B9" w14:textId="77777777" w:rsidR="00C652FB" w:rsidRPr="00D719AB" w:rsidRDefault="00107F18" w:rsidP="00800CE3">
      <w:p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Forest and </w:t>
      </w:r>
      <w:r w:rsidR="00C652FB" w:rsidRPr="00D719AB">
        <w:rPr>
          <w:rFonts w:ascii="Calibri" w:eastAsia="Times New Roman" w:hAnsi="Calibri" w:cs="Calibri"/>
          <w:kern w:val="0"/>
          <w14:ligatures w14:val="none"/>
        </w:rPr>
        <w:t>Biodiversity Monitoring Plan</w:t>
      </w:r>
    </w:p>
    <w:p w14:paraId="0EA619C7" w14:textId="77777777" w:rsidR="00C652FB" w:rsidRPr="00D719AB" w:rsidRDefault="00C652FB" w:rsidP="00800CE3">
      <w:pPr>
        <w:numPr>
          <w:ilvl w:val="0"/>
          <w:numId w:val="83"/>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Pre-construction, construction, and post-construction monitoring</w:t>
      </w:r>
    </w:p>
    <w:p w14:paraId="1537AA48" w14:textId="77777777" w:rsidR="00C652FB" w:rsidRPr="00D719AB" w:rsidRDefault="00C652FB" w:rsidP="00800CE3">
      <w:pPr>
        <w:numPr>
          <w:ilvl w:val="0"/>
          <w:numId w:val="83"/>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Indicators and parameters (e.g., species abundance, habitat condition, water quality)</w:t>
      </w:r>
    </w:p>
    <w:p w14:paraId="138C4E79" w14:textId="77777777" w:rsidR="00C652FB" w:rsidRPr="00D719AB" w:rsidRDefault="00C652FB" w:rsidP="00800CE3">
      <w:pPr>
        <w:numPr>
          <w:ilvl w:val="0"/>
          <w:numId w:val="83"/>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Frequency and methods of monitoring (e.g., surveys, remote sensing, water sampling)</w:t>
      </w:r>
    </w:p>
    <w:p w14:paraId="08AB21EC" w14:textId="77777777" w:rsidR="00C652FB" w:rsidRPr="00D719AB" w:rsidRDefault="00C652FB" w:rsidP="00800CE3">
      <w:pPr>
        <w:numPr>
          <w:ilvl w:val="0"/>
          <w:numId w:val="83"/>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Adaptive management: corrective actions if monitoring shows unexpected impacts</w:t>
      </w:r>
    </w:p>
    <w:p w14:paraId="2841036C" w14:textId="77777777" w:rsidR="00C652FB" w:rsidRPr="00D719AB" w:rsidRDefault="00C652FB" w:rsidP="00800CE3">
      <w:p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Roles, Responsibilities, and Capacity Building</w:t>
      </w:r>
    </w:p>
    <w:p w14:paraId="612D11E9" w14:textId="77777777" w:rsidR="00C652FB" w:rsidRPr="00D719AB" w:rsidRDefault="00C652FB" w:rsidP="00800CE3">
      <w:pPr>
        <w:numPr>
          <w:ilvl w:val="0"/>
          <w:numId w:val="84"/>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Organizational structure for </w:t>
      </w:r>
      <w:r w:rsidR="00107F18" w:rsidRPr="00D719AB">
        <w:rPr>
          <w:rFonts w:ascii="Calibri" w:eastAsia="Times New Roman" w:hAnsi="Calibri" w:cs="Calibri"/>
          <w:kern w:val="0"/>
          <w14:ligatures w14:val="none"/>
        </w:rPr>
        <w:t xml:space="preserve">the Forest and Biodiversity Management Plan </w:t>
      </w:r>
      <w:r w:rsidRPr="00D719AB">
        <w:rPr>
          <w:rFonts w:ascii="Calibri" w:eastAsia="Times New Roman" w:hAnsi="Calibri" w:cs="Calibri"/>
          <w:kern w:val="0"/>
          <w14:ligatures w14:val="none"/>
        </w:rPr>
        <w:t>implementation (PIU, contractors, biodiversity specialists)</w:t>
      </w:r>
    </w:p>
    <w:p w14:paraId="19150305" w14:textId="77777777" w:rsidR="00C652FB" w:rsidRPr="00D719AB" w:rsidRDefault="00C652FB" w:rsidP="00800CE3">
      <w:pPr>
        <w:numPr>
          <w:ilvl w:val="0"/>
          <w:numId w:val="84"/>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Roles and responsibilities for monitoring, reporting, and management</w:t>
      </w:r>
    </w:p>
    <w:p w14:paraId="56219575" w14:textId="77777777" w:rsidR="00C652FB" w:rsidRPr="00D719AB" w:rsidRDefault="00C652FB" w:rsidP="00800CE3">
      <w:pPr>
        <w:numPr>
          <w:ilvl w:val="0"/>
          <w:numId w:val="84"/>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Capacity building and training requirements for staff and contractors</w:t>
      </w:r>
    </w:p>
    <w:p w14:paraId="616F7DA6" w14:textId="77777777" w:rsidR="00C652FB" w:rsidRPr="00D719AB" w:rsidRDefault="00C652FB" w:rsidP="00800CE3">
      <w:p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Stakeholder Engagement and Disclosure</w:t>
      </w:r>
    </w:p>
    <w:p w14:paraId="0D342279" w14:textId="77777777" w:rsidR="00C652FB" w:rsidRPr="00D719AB" w:rsidRDefault="00C652FB" w:rsidP="00800CE3">
      <w:pPr>
        <w:numPr>
          <w:ilvl w:val="0"/>
          <w:numId w:val="85"/>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Identification of stakeholders (local communities, fishers, conservation groups, authorities)</w:t>
      </w:r>
    </w:p>
    <w:p w14:paraId="241B3547" w14:textId="77777777" w:rsidR="00C652FB" w:rsidRPr="00D719AB" w:rsidRDefault="00C652FB" w:rsidP="00800CE3">
      <w:pPr>
        <w:numPr>
          <w:ilvl w:val="0"/>
          <w:numId w:val="85"/>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Consultation process and feedback integration</w:t>
      </w:r>
    </w:p>
    <w:p w14:paraId="42D7BCE9" w14:textId="77777777" w:rsidR="00C652FB" w:rsidRPr="00D719AB" w:rsidRDefault="00C652FB" w:rsidP="00800CE3">
      <w:pPr>
        <w:numPr>
          <w:ilvl w:val="0"/>
          <w:numId w:val="85"/>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Information disclosure and grievance redress mechanism</w:t>
      </w:r>
    </w:p>
    <w:p w14:paraId="6977017F" w14:textId="77777777" w:rsidR="00C652FB" w:rsidRPr="00D719AB" w:rsidRDefault="00C652FB" w:rsidP="00800CE3">
      <w:p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Reporting and Documentation</w:t>
      </w:r>
    </w:p>
    <w:p w14:paraId="15815096" w14:textId="77777777" w:rsidR="00C652FB" w:rsidRPr="00D719AB" w:rsidRDefault="00C652FB" w:rsidP="00800CE3">
      <w:pPr>
        <w:numPr>
          <w:ilvl w:val="0"/>
          <w:numId w:val="86"/>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Internal and external reporting requirements (monthly, quarterly, annual)</w:t>
      </w:r>
    </w:p>
    <w:p w14:paraId="1CFD501A" w14:textId="77777777" w:rsidR="00C652FB" w:rsidRPr="00D719AB" w:rsidRDefault="00C652FB" w:rsidP="00800CE3">
      <w:pPr>
        <w:numPr>
          <w:ilvl w:val="0"/>
          <w:numId w:val="86"/>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Field evaluation reports after surveys and monitoring</w:t>
      </w:r>
    </w:p>
    <w:p w14:paraId="3CF6C578" w14:textId="77777777" w:rsidR="00C652FB" w:rsidRPr="00D719AB" w:rsidRDefault="00C652FB" w:rsidP="00800CE3">
      <w:pPr>
        <w:numPr>
          <w:ilvl w:val="0"/>
          <w:numId w:val="86"/>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Annual biodiversity monitoring and evaluation reports</w:t>
      </w:r>
    </w:p>
    <w:p w14:paraId="62026622" w14:textId="77777777" w:rsidR="00C652FB" w:rsidRPr="00D719AB" w:rsidRDefault="00C652FB" w:rsidP="00800CE3">
      <w:pPr>
        <w:numPr>
          <w:ilvl w:val="0"/>
          <w:numId w:val="86"/>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Documentation of incidents, corrective actions, and BMP updates</w:t>
      </w:r>
    </w:p>
    <w:p w14:paraId="11150284" w14:textId="77777777" w:rsidR="00C652FB" w:rsidRPr="00D719AB" w:rsidRDefault="00C652FB" w:rsidP="00800CE3">
      <w:p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Budget and Resources</w:t>
      </w:r>
    </w:p>
    <w:p w14:paraId="6E0E4576" w14:textId="77777777" w:rsidR="00C652FB" w:rsidRPr="00D719AB" w:rsidRDefault="00C652FB" w:rsidP="00800CE3">
      <w:pPr>
        <w:numPr>
          <w:ilvl w:val="0"/>
          <w:numId w:val="87"/>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Indicative budget for </w:t>
      </w:r>
      <w:r w:rsidR="00287913" w:rsidRPr="00D719AB">
        <w:rPr>
          <w:rFonts w:ascii="Calibri" w:eastAsia="Times New Roman" w:hAnsi="Calibri" w:cs="Calibri"/>
          <w:kern w:val="0"/>
          <w14:ligatures w14:val="none"/>
        </w:rPr>
        <w:t>the Forest and Biodiversity Management Plan i</w:t>
      </w:r>
      <w:r w:rsidRPr="00D719AB">
        <w:rPr>
          <w:rFonts w:ascii="Calibri" w:eastAsia="Times New Roman" w:hAnsi="Calibri" w:cs="Calibri"/>
          <w:kern w:val="0"/>
          <w14:ligatures w14:val="none"/>
        </w:rPr>
        <w:t>mplementation (surveys, monitoring, restoration, training)</w:t>
      </w:r>
    </w:p>
    <w:p w14:paraId="348BB2F5" w14:textId="77777777" w:rsidR="00C652FB" w:rsidRPr="00D719AB" w:rsidRDefault="00C652FB" w:rsidP="00800CE3">
      <w:pPr>
        <w:numPr>
          <w:ilvl w:val="0"/>
          <w:numId w:val="87"/>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Allocation of resources and funding sources</w:t>
      </w:r>
    </w:p>
    <w:p w14:paraId="6E5D3AD7" w14:textId="77777777" w:rsidR="00C652FB" w:rsidRPr="00D719AB" w:rsidRDefault="00C652FB" w:rsidP="00800CE3">
      <w:p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Timeline</w:t>
      </w:r>
    </w:p>
    <w:p w14:paraId="09A74225" w14:textId="77777777" w:rsidR="00C652FB" w:rsidRPr="00D719AB" w:rsidRDefault="00C652FB" w:rsidP="00800CE3">
      <w:pPr>
        <w:numPr>
          <w:ilvl w:val="0"/>
          <w:numId w:val="88"/>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Implementation schedule for </w:t>
      </w:r>
      <w:r w:rsidR="00287913" w:rsidRPr="00D719AB">
        <w:rPr>
          <w:rFonts w:ascii="Calibri" w:eastAsia="Times New Roman" w:hAnsi="Calibri" w:cs="Calibri"/>
          <w:kern w:val="0"/>
          <w14:ligatures w14:val="none"/>
        </w:rPr>
        <w:t>the Forest and Biodiversity Management Plan a</w:t>
      </w:r>
      <w:r w:rsidRPr="00D719AB">
        <w:rPr>
          <w:rFonts w:ascii="Calibri" w:eastAsia="Times New Roman" w:hAnsi="Calibri" w:cs="Calibri"/>
          <w:kern w:val="0"/>
          <w14:ligatures w14:val="none"/>
        </w:rPr>
        <w:t>ctions and monitoring</w:t>
      </w:r>
    </w:p>
    <w:p w14:paraId="70A1389D" w14:textId="77777777" w:rsidR="00C652FB" w:rsidRPr="00D719AB" w:rsidRDefault="00C652FB" w:rsidP="00800CE3">
      <w:pPr>
        <w:numPr>
          <w:ilvl w:val="0"/>
          <w:numId w:val="88"/>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Review and update procedures (living document, updated as new information becomes available)</w:t>
      </w:r>
    </w:p>
    <w:p w14:paraId="7405E18F" w14:textId="77777777" w:rsidR="00C652FB" w:rsidRPr="00D719AB" w:rsidRDefault="00C652FB" w:rsidP="00800CE3">
      <w:p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Annexes</w:t>
      </w:r>
    </w:p>
    <w:p w14:paraId="20AB14FA" w14:textId="77777777" w:rsidR="00C652FB" w:rsidRPr="00D719AB" w:rsidRDefault="00C652FB" w:rsidP="00800CE3">
      <w:pPr>
        <w:numPr>
          <w:ilvl w:val="0"/>
          <w:numId w:val="89"/>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Maps </w:t>
      </w:r>
    </w:p>
    <w:p w14:paraId="5E506F32" w14:textId="77777777" w:rsidR="00C652FB" w:rsidRPr="00D719AB" w:rsidRDefault="00C652FB" w:rsidP="00800CE3">
      <w:pPr>
        <w:numPr>
          <w:ilvl w:val="0"/>
          <w:numId w:val="89"/>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Baseline survey data and species lists</w:t>
      </w:r>
    </w:p>
    <w:p w14:paraId="4EC6A9BB" w14:textId="77777777" w:rsidR="00C652FB" w:rsidRPr="00D719AB" w:rsidRDefault="00C652FB" w:rsidP="00800CE3">
      <w:pPr>
        <w:numPr>
          <w:ilvl w:val="0"/>
          <w:numId w:val="89"/>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Monitoring protocols and templates</w:t>
      </w:r>
    </w:p>
    <w:p w14:paraId="366A393C" w14:textId="77777777" w:rsidR="00C652FB" w:rsidRPr="00D719AB" w:rsidRDefault="00C652FB" w:rsidP="00800CE3">
      <w:pPr>
        <w:numPr>
          <w:ilvl w:val="0"/>
          <w:numId w:val="89"/>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lastRenderedPageBreak/>
        <w:t>Training materials</w:t>
      </w:r>
    </w:p>
    <w:p w14:paraId="24228585" w14:textId="77777777" w:rsidR="00C652FB" w:rsidRPr="00D719AB" w:rsidRDefault="00C652FB" w:rsidP="00800CE3">
      <w:pPr>
        <w:numPr>
          <w:ilvl w:val="0"/>
          <w:numId w:val="89"/>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Regulatory permits and approvals</w:t>
      </w:r>
    </w:p>
    <w:p w14:paraId="5B69072C" w14:textId="77777777" w:rsidR="00571C3E" w:rsidRPr="00D719AB" w:rsidRDefault="00571C3E" w:rsidP="00571C3E">
      <w:pPr>
        <w:tabs>
          <w:tab w:val="left" w:pos="2570"/>
        </w:tabs>
        <w:rPr>
          <w:rFonts w:ascii="Calibri" w:eastAsia="Times New Roman" w:hAnsi="Calibri" w:cs="Calibri"/>
          <w:b/>
          <w:bCs/>
          <w:kern w:val="0"/>
          <w14:ligatures w14:val="none"/>
        </w:rPr>
        <w:sectPr w:rsidR="00571C3E" w:rsidRPr="00D719AB" w:rsidSect="00756126">
          <w:pgSz w:w="12240" w:h="15840"/>
          <w:pgMar w:top="1440" w:right="1440" w:bottom="1440" w:left="1440" w:header="720" w:footer="720" w:gutter="0"/>
          <w:cols w:space="720"/>
          <w:docGrid w:linePitch="360"/>
        </w:sectPr>
      </w:pPr>
    </w:p>
    <w:p w14:paraId="279EC227" w14:textId="77777777" w:rsidR="008C0A3B" w:rsidRPr="00D719AB" w:rsidRDefault="008C0A3B" w:rsidP="00DD2E1A">
      <w:pPr>
        <w:pStyle w:val="Heading2"/>
        <w:rPr>
          <w:rFonts w:ascii="Calibri" w:hAnsi="Calibri" w:cs="Calibri"/>
          <w:b/>
          <w:bCs/>
          <w:kern w:val="0"/>
        </w:rPr>
      </w:pPr>
      <w:bookmarkStart w:id="140" w:name="_Toc196396584"/>
      <w:bookmarkStart w:id="141" w:name="_Hlk210986828"/>
      <w:bookmarkStart w:id="142" w:name="_Toc215836495"/>
      <w:r w:rsidRPr="00D719AB">
        <w:rPr>
          <w:rFonts w:ascii="Calibri" w:hAnsi="Calibri" w:cs="Calibri"/>
          <w:b/>
          <w:bCs/>
          <w:sz w:val="22"/>
          <w:szCs w:val="22"/>
        </w:rPr>
        <w:lastRenderedPageBreak/>
        <w:t>A</w:t>
      </w:r>
      <w:r w:rsidR="00DD2E1A" w:rsidRPr="00D719AB">
        <w:rPr>
          <w:rFonts w:ascii="Calibri" w:hAnsi="Calibri" w:cs="Calibri"/>
          <w:b/>
          <w:bCs/>
          <w:sz w:val="22"/>
          <w:szCs w:val="22"/>
        </w:rPr>
        <w:t xml:space="preserve">ppendix </w:t>
      </w:r>
      <w:r w:rsidR="00BD1C3C" w:rsidRPr="00D719AB">
        <w:rPr>
          <w:rFonts w:ascii="Calibri" w:hAnsi="Calibri" w:cs="Calibri"/>
          <w:b/>
          <w:bCs/>
          <w:sz w:val="22"/>
          <w:szCs w:val="22"/>
        </w:rPr>
        <w:t>10</w:t>
      </w:r>
      <w:r w:rsidRPr="00D719AB">
        <w:rPr>
          <w:rFonts w:ascii="Calibri" w:hAnsi="Calibri" w:cs="Calibri"/>
          <w:b/>
          <w:bCs/>
          <w:sz w:val="22"/>
          <w:szCs w:val="22"/>
        </w:rPr>
        <w:t>: Screening Form for Land Acquisition and Resettlement</w:t>
      </w:r>
      <w:bookmarkEnd w:id="140"/>
      <w:bookmarkEnd w:id="141"/>
      <w:bookmarkEnd w:id="142"/>
    </w:p>
    <w:p w14:paraId="108B2711" w14:textId="77777777" w:rsidR="008C0A3B" w:rsidRPr="00D719AB" w:rsidRDefault="008C0A3B" w:rsidP="00CD78FA">
      <w:pPr>
        <w:spacing w:after="0" w:line="240" w:lineRule="auto"/>
        <w:jc w:val="both"/>
        <w:rPr>
          <w:rFonts w:ascii="Calibri" w:eastAsiaTheme="minorEastAsia" w:hAnsi="Calibri" w:cs="Calibri"/>
          <w:kern w:val="0"/>
        </w:rPr>
      </w:pPr>
      <w:r w:rsidRPr="00D719AB">
        <w:rPr>
          <w:rFonts w:ascii="Calibri" w:eastAsiaTheme="minorEastAsia" w:hAnsi="Calibri" w:cs="Calibri"/>
          <w:kern w:val="0"/>
        </w:rPr>
        <w:t>Name of sub-component: ______________________</w:t>
      </w:r>
    </w:p>
    <w:p w14:paraId="456662EF" w14:textId="77777777" w:rsidR="008C0A3B" w:rsidRPr="00D719AB" w:rsidRDefault="008C0A3B" w:rsidP="00CD78FA">
      <w:pPr>
        <w:spacing w:after="0" w:line="240" w:lineRule="auto"/>
        <w:jc w:val="both"/>
        <w:rPr>
          <w:rFonts w:ascii="Calibri" w:eastAsiaTheme="minorEastAsia" w:hAnsi="Calibri" w:cs="Calibri"/>
          <w:kern w:val="0"/>
        </w:rPr>
      </w:pPr>
      <w:r w:rsidRPr="00D719AB">
        <w:rPr>
          <w:rFonts w:ascii="Calibri" w:eastAsiaTheme="minorEastAsia" w:hAnsi="Calibri" w:cs="Calibri"/>
          <w:kern w:val="0"/>
        </w:rPr>
        <w:t>District: ________________________</w:t>
      </w:r>
    </w:p>
    <w:p w14:paraId="03EE47AA" w14:textId="77777777" w:rsidR="008C0A3B" w:rsidRPr="00D719AB" w:rsidRDefault="008C0A3B" w:rsidP="00CD78FA">
      <w:pPr>
        <w:spacing w:after="0" w:line="240" w:lineRule="auto"/>
        <w:jc w:val="both"/>
        <w:rPr>
          <w:rFonts w:ascii="Calibri" w:eastAsiaTheme="minorEastAsia" w:hAnsi="Calibri" w:cs="Calibri"/>
          <w:kern w:val="0"/>
        </w:rPr>
      </w:pPr>
      <w:r w:rsidRPr="00D719AB">
        <w:rPr>
          <w:rFonts w:ascii="Calibri" w:eastAsiaTheme="minorEastAsia" w:hAnsi="Calibri" w:cs="Calibri"/>
          <w:kern w:val="0"/>
        </w:rPr>
        <w:t>County: ______________________</w:t>
      </w:r>
    </w:p>
    <w:p w14:paraId="673FFA41" w14:textId="77777777" w:rsidR="008C0A3B" w:rsidRPr="00D719AB" w:rsidRDefault="008C0A3B" w:rsidP="008C0A3B">
      <w:pPr>
        <w:jc w:val="both"/>
        <w:rPr>
          <w:rFonts w:ascii="Calibri" w:eastAsiaTheme="minorEastAsia" w:hAnsi="Calibri" w:cs="Calibri"/>
          <w:kern w:val="0"/>
        </w:rPr>
      </w:pPr>
      <w:r w:rsidRPr="00D719AB">
        <w:rPr>
          <w:rFonts w:ascii="Calibri" w:eastAsiaTheme="minorEastAsia" w:hAnsi="Calibri" w:cs="Calibri"/>
          <w:kern w:val="0"/>
        </w:rPr>
        <w:t xml:space="preserve">Name of person completing the form:    </w:t>
      </w:r>
      <w:r w:rsidRPr="00D719AB">
        <w:rPr>
          <w:rFonts w:ascii="Calibri" w:eastAsiaTheme="minorEastAsia" w:hAnsi="Calibri" w:cs="Calibri"/>
          <w:kern w:val="0"/>
        </w:rPr>
        <w:tab/>
        <w:t>_________________________</w:t>
      </w:r>
    </w:p>
    <w:p w14:paraId="1C7083FB" w14:textId="77777777" w:rsidR="008C0A3B" w:rsidRPr="00D719AB" w:rsidRDefault="008C0A3B" w:rsidP="008C0A3B">
      <w:pPr>
        <w:jc w:val="both"/>
        <w:rPr>
          <w:rFonts w:ascii="Calibri" w:eastAsiaTheme="minorEastAsia" w:hAnsi="Calibri" w:cs="Calibri"/>
          <w:kern w:val="0"/>
        </w:rPr>
      </w:pPr>
      <w:r w:rsidRPr="00D719AB">
        <w:rPr>
          <w:rFonts w:ascii="Calibri" w:eastAsiaTheme="minorEastAsia" w:hAnsi="Calibri" w:cs="Calibri"/>
          <w:kern w:val="0"/>
        </w:rPr>
        <w:t>Position of person completing the form</w:t>
      </w:r>
      <w:proofErr w:type="gramStart"/>
      <w:r w:rsidRPr="00D719AB">
        <w:rPr>
          <w:rFonts w:ascii="Calibri" w:eastAsiaTheme="minorEastAsia" w:hAnsi="Calibri" w:cs="Calibri"/>
          <w:kern w:val="0"/>
        </w:rPr>
        <w:t>:</w:t>
      </w:r>
      <w:r w:rsidRPr="00D719AB">
        <w:rPr>
          <w:rFonts w:ascii="Calibri" w:eastAsiaTheme="minorEastAsia" w:hAnsi="Calibri" w:cs="Calibri"/>
          <w:kern w:val="0"/>
        </w:rPr>
        <w:tab/>
      </w:r>
      <w:proofErr w:type="gramEnd"/>
      <w:r w:rsidRPr="00D719AB">
        <w:rPr>
          <w:rFonts w:ascii="Calibri" w:eastAsiaTheme="minorEastAsia" w:hAnsi="Calibri" w:cs="Calibri"/>
          <w:kern w:val="0"/>
        </w:rPr>
        <w:t>_________________________</w:t>
      </w:r>
    </w:p>
    <w:p w14:paraId="2383EB08" w14:textId="77777777" w:rsidR="008C0A3B" w:rsidRPr="00D719AB" w:rsidRDefault="008C0A3B" w:rsidP="008C0A3B">
      <w:pPr>
        <w:jc w:val="both"/>
        <w:rPr>
          <w:rFonts w:ascii="Calibri" w:eastAsiaTheme="minorEastAsia" w:hAnsi="Calibri" w:cs="Calibri"/>
          <w:kern w:val="0"/>
        </w:rPr>
      </w:pPr>
      <w:r w:rsidRPr="00D719AB">
        <w:rPr>
          <w:rFonts w:ascii="Calibri" w:eastAsiaTheme="minorEastAsia" w:hAnsi="Calibri" w:cs="Calibri"/>
          <w:kern w:val="0"/>
        </w:rPr>
        <w:t>Section 1:</w:t>
      </w:r>
    </w:p>
    <w:p w14:paraId="16DC6A40" w14:textId="77777777" w:rsidR="008C0A3B" w:rsidRPr="00D719AB" w:rsidRDefault="008C0A3B" w:rsidP="008C0A3B">
      <w:pPr>
        <w:jc w:val="both"/>
        <w:rPr>
          <w:rFonts w:ascii="Calibri" w:eastAsiaTheme="minorEastAsia" w:hAnsi="Calibri" w:cs="Calibri"/>
          <w:kern w:val="0"/>
        </w:rPr>
      </w:pPr>
      <w:r w:rsidRPr="00D719AB">
        <w:rPr>
          <w:rFonts w:ascii="Calibri" w:eastAsiaTheme="minorEastAsia" w:hAnsi="Calibri" w:cs="Calibri"/>
          <w:kern w:val="0"/>
        </w:rPr>
        <w:t>Is the land to be used for the sub-component owned entirely by the Ministry or by another government agency and is this ownership uncontested?</w:t>
      </w:r>
    </w:p>
    <w:p w14:paraId="20E4D2A6" w14:textId="77777777" w:rsidR="008C0A3B" w:rsidRPr="00D719AB" w:rsidRDefault="008C0A3B" w:rsidP="008C0A3B">
      <w:pPr>
        <w:jc w:val="both"/>
        <w:rPr>
          <w:rFonts w:ascii="Calibri" w:eastAsiaTheme="minorEastAsia" w:hAnsi="Calibri" w:cs="Calibri"/>
          <w:kern w:val="0"/>
        </w:rPr>
      </w:pPr>
      <w:proofErr w:type="gramStart"/>
      <w:r w:rsidRPr="00D719AB">
        <w:rPr>
          <w:rFonts w:ascii="Calibri" w:eastAsiaTheme="minorEastAsia" w:hAnsi="Calibri" w:cs="Calibri"/>
          <w:kern w:val="0"/>
        </w:rPr>
        <w:t>Yes</w:t>
      </w:r>
      <w:proofErr w:type="gramEnd"/>
      <w:r w:rsidRPr="00D719AB">
        <w:rPr>
          <w:rFonts w:ascii="Calibri" w:eastAsiaTheme="minorEastAsia" w:hAnsi="Calibri" w:cs="Calibri"/>
          <w:kern w:val="0"/>
        </w:rPr>
        <w:t xml:space="preserve">_______ </w:t>
      </w:r>
      <w:proofErr w:type="gramStart"/>
      <w:r w:rsidRPr="00D719AB">
        <w:rPr>
          <w:rFonts w:ascii="Calibri" w:eastAsiaTheme="minorEastAsia" w:hAnsi="Calibri" w:cs="Calibri"/>
          <w:kern w:val="0"/>
        </w:rPr>
        <w:t xml:space="preserve">     No__</w:t>
      </w:r>
      <w:proofErr w:type="gramEnd"/>
      <w:r w:rsidRPr="00D719AB">
        <w:rPr>
          <w:rFonts w:ascii="Calibri" w:eastAsiaTheme="minorEastAsia" w:hAnsi="Calibri" w:cs="Calibri"/>
          <w:kern w:val="0"/>
        </w:rPr>
        <w:t>_____</w:t>
      </w:r>
    </w:p>
    <w:p w14:paraId="0571E308" w14:textId="77777777" w:rsidR="008C0A3B" w:rsidRPr="00D719AB" w:rsidRDefault="008C0A3B" w:rsidP="008C0A3B">
      <w:pPr>
        <w:jc w:val="both"/>
        <w:rPr>
          <w:rFonts w:ascii="Calibri" w:eastAsiaTheme="minorEastAsia" w:hAnsi="Calibri" w:cs="Calibri"/>
          <w:kern w:val="0"/>
        </w:rPr>
      </w:pPr>
      <w:r w:rsidRPr="00D719AB">
        <w:rPr>
          <w:rFonts w:ascii="Calibri" w:eastAsiaTheme="minorEastAsia" w:hAnsi="Calibri" w:cs="Calibri"/>
          <w:kern w:val="0"/>
        </w:rPr>
        <w:t>If Yes, Skip Section 2.  Go directly to Section 3. If No, Proceed to Section 2</w:t>
      </w:r>
    </w:p>
    <w:p w14:paraId="7D1F4A46" w14:textId="77777777" w:rsidR="008C0A3B" w:rsidRPr="00D719AB" w:rsidRDefault="008C0A3B" w:rsidP="008C0A3B">
      <w:pPr>
        <w:jc w:val="both"/>
        <w:rPr>
          <w:rFonts w:ascii="Calibri" w:eastAsiaTheme="minorEastAsia" w:hAnsi="Calibri" w:cs="Calibri"/>
          <w:kern w:val="0"/>
        </w:rPr>
      </w:pPr>
      <w:r w:rsidRPr="00D719AB">
        <w:rPr>
          <w:rFonts w:ascii="Calibri" w:eastAsiaTheme="minorEastAsia" w:hAnsi="Calibri" w:cs="Calibri"/>
          <w:kern w:val="0"/>
        </w:rPr>
        <w:t xml:space="preserve">Section 2: </w:t>
      </w:r>
    </w:p>
    <w:p w14:paraId="34714B41" w14:textId="77777777" w:rsidR="008C0A3B" w:rsidRPr="00D719AB" w:rsidRDefault="008C0A3B" w:rsidP="008C0A3B">
      <w:pPr>
        <w:jc w:val="both"/>
        <w:rPr>
          <w:rFonts w:ascii="Calibri" w:eastAsiaTheme="minorEastAsia" w:hAnsi="Calibri" w:cs="Calibri"/>
          <w:kern w:val="0"/>
        </w:rPr>
      </w:pPr>
      <w:r w:rsidRPr="00D719AB">
        <w:rPr>
          <w:rFonts w:ascii="Calibri" w:eastAsiaTheme="minorEastAsia" w:hAnsi="Calibri" w:cs="Calibri"/>
          <w:kern w:val="0"/>
        </w:rPr>
        <w:t xml:space="preserve">Is any of the land owned by individuals or households?    </w:t>
      </w:r>
      <w:proofErr w:type="gramStart"/>
      <w:r w:rsidRPr="00D719AB">
        <w:rPr>
          <w:rFonts w:ascii="Calibri" w:eastAsiaTheme="minorEastAsia" w:hAnsi="Calibri" w:cs="Calibri"/>
          <w:kern w:val="0"/>
        </w:rPr>
        <w:t>Yes</w:t>
      </w:r>
      <w:proofErr w:type="gramEnd"/>
      <w:r w:rsidRPr="00D719AB">
        <w:rPr>
          <w:rFonts w:ascii="Calibri" w:eastAsiaTheme="minorEastAsia" w:hAnsi="Calibri" w:cs="Calibri"/>
          <w:kern w:val="0"/>
        </w:rPr>
        <w:t xml:space="preserve"> _______    No _______</w:t>
      </w:r>
    </w:p>
    <w:p w14:paraId="7960BEC6" w14:textId="77777777" w:rsidR="008C0A3B" w:rsidRPr="00D719AB" w:rsidRDefault="008C0A3B" w:rsidP="008C0A3B">
      <w:pPr>
        <w:jc w:val="both"/>
        <w:rPr>
          <w:rFonts w:ascii="Calibri" w:eastAsiaTheme="minorEastAsia" w:hAnsi="Calibri" w:cs="Calibri"/>
          <w:kern w:val="0"/>
        </w:rPr>
      </w:pPr>
      <w:r w:rsidRPr="00D719AB">
        <w:rPr>
          <w:rFonts w:ascii="Calibri" w:eastAsiaTheme="minorEastAsia" w:hAnsi="Calibri" w:cs="Calibri"/>
          <w:kern w:val="0"/>
        </w:rPr>
        <w:t>[note: the land does not need to have official ownership deeds, but can be recognized by the community as owned by individuals or households]</w:t>
      </w:r>
    </w:p>
    <w:p w14:paraId="0F839AAF" w14:textId="77777777" w:rsidR="008C0A3B" w:rsidRPr="00D719AB" w:rsidRDefault="008C0A3B" w:rsidP="008C0A3B">
      <w:pPr>
        <w:jc w:val="both"/>
        <w:rPr>
          <w:rFonts w:ascii="Calibri" w:eastAsiaTheme="minorEastAsia" w:hAnsi="Calibri" w:cs="Calibri"/>
          <w:kern w:val="0"/>
        </w:rPr>
      </w:pPr>
      <w:r w:rsidRPr="00D719AB">
        <w:rPr>
          <w:rFonts w:ascii="Calibri" w:eastAsiaTheme="minorEastAsia" w:hAnsi="Calibri" w:cs="Calibri"/>
          <w:kern w:val="0"/>
        </w:rPr>
        <w:t xml:space="preserve">If </w:t>
      </w:r>
      <w:proofErr w:type="gramStart"/>
      <w:r w:rsidRPr="00D719AB">
        <w:rPr>
          <w:rFonts w:ascii="Calibri" w:eastAsiaTheme="minorEastAsia" w:hAnsi="Calibri" w:cs="Calibri"/>
          <w:kern w:val="0"/>
        </w:rPr>
        <w:t>Yes</w:t>
      </w:r>
      <w:proofErr w:type="gramEnd"/>
      <w:r w:rsidRPr="00D719AB">
        <w:rPr>
          <w:rFonts w:ascii="Calibri" w:eastAsiaTheme="minorEastAsia" w:hAnsi="Calibri" w:cs="Calibri"/>
          <w:kern w:val="0"/>
        </w:rPr>
        <w:t>, about how many individuals or households?  __________</w:t>
      </w:r>
    </w:p>
    <w:p w14:paraId="46D1DCA7" w14:textId="77777777" w:rsidR="008C0A3B" w:rsidRPr="00D719AB" w:rsidRDefault="008C0A3B" w:rsidP="008C0A3B">
      <w:pPr>
        <w:jc w:val="both"/>
        <w:rPr>
          <w:rFonts w:ascii="Calibri" w:eastAsiaTheme="minorEastAsia" w:hAnsi="Calibri" w:cs="Calibri"/>
          <w:kern w:val="0"/>
        </w:rPr>
      </w:pPr>
      <w:r w:rsidRPr="00D719AB">
        <w:rPr>
          <w:rFonts w:ascii="Calibri" w:eastAsiaTheme="minorEastAsia" w:hAnsi="Calibri" w:cs="Calibri"/>
          <w:kern w:val="0"/>
        </w:rPr>
        <w:t>What is the size of the land area (m2)? _____________</w:t>
      </w:r>
    </w:p>
    <w:p w14:paraId="7C0ACB88" w14:textId="77777777" w:rsidR="008C0A3B" w:rsidRPr="00D719AB" w:rsidRDefault="008C0A3B" w:rsidP="008C0A3B">
      <w:pPr>
        <w:jc w:val="both"/>
        <w:rPr>
          <w:rFonts w:ascii="Calibri" w:eastAsiaTheme="minorEastAsia" w:hAnsi="Calibri" w:cs="Calibri"/>
          <w:kern w:val="0"/>
        </w:rPr>
      </w:pPr>
      <w:r w:rsidRPr="00D719AB">
        <w:rPr>
          <w:rFonts w:ascii="Calibri" w:eastAsiaTheme="minorEastAsia" w:hAnsi="Calibri" w:cs="Calibri"/>
          <w:kern w:val="0"/>
        </w:rPr>
        <w:t xml:space="preserve">Is any of the land considered community property?   </w:t>
      </w:r>
      <w:proofErr w:type="gramStart"/>
      <w:r w:rsidRPr="00D719AB">
        <w:rPr>
          <w:rFonts w:ascii="Calibri" w:eastAsiaTheme="minorEastAsia" w:hAnsi="Calibri" w:cs="Calibri"/>
          <w:kern w:val="0"/>
        </w:rPr>
        <w:t>Yes</w:t>
      </w:r>
      <w:proofErr w:type="gramEnd"/>
      <w:r w:rsidRPr="00D719AB">
        <w:rPr>
          <w:rFonts w:ascii="Calibri" w:eastAsiaTheme="minorEastAsia" w:hAnsi="Calibri" w:cs="Calibri"/>
          <w:kern w:val="0"/>
        </w:rPr>
        <w:t xml:space="preserve"> _______</w:t>
      </w:r>
      <w:proofErr w:type="gramStart"/>
      <w:r w:rsidRPr="00D719AB">
        <w:rPr>
          <w:rFonts w:ascii="Calibri" w:eastAsiaTheme="minorEastAsia" w:hAnsi="Calibri" w:cs="Calibri"/>
          <w:kern w:val="0"/>
        </w:rPr>
        <w:t>_  No</w:t>
      </w:r>
      <w:proofErr w:type="gramEnd"/>
      <w:r w:rsidRPr="00D719AB">
        <w:rPr>
          <w:rFonts w:ascii="Calibri" w:eastAsiaTheme="minorEastAsia" w:hAnsi="Calibri" w:cs="Calibri"/>
          <w:kern w:val="0"/>
        </w:rPr>
        <w:t xml:space="preserve"> ___________</w:t>
      </w:r>
    </w:p>
    <w:p w14:paraId="452F0A94" w14:textId="77777777" w:rsidR="008C0A3B" w:rsidRPr="00D719AB" w:rsidRDefault="008C0A3B" w:rsidP="008C0A3B">
      <w:pPr>
        <w:jc w:val="both"/>
        <w:rPr>
          <w:rFonts w:ascii="Calibri" w:eastAsiaTheme="minorEastAsia" w:hAnsi="Calibri" w:cs="Calibri"/>
          <w:kern w:val="0"/>
        </w:rPr>
      </w:pPr>
      <w:r w:rsidRPr="00D719AB">
        <w:rPr>
          <w:rFonts w:ascii="Calibri" w:eastAsiaTheme="minorEastAsia" w:hAnsi="Calibri" w:cs="Calibri"/>
          <w:kern w:val="0"/>
        </w:rPr>
        <w:t xml:space="preserve">If </w:t>
      </w:r>
      <w:proofErr w:type="gramStart"/>
      <w:r w:rsidRPr="00D719AB">
        <w:rPr>
          <w:rFonts w:ascii="Calibri" w:eastAsiaTheme="minorEastAsia" w:hAnsi="Calibri" w:cs="Calibri"/>
          <w:kern w:val="0"/>
        </w:rPr>
        <w:t>Yes</w:t>
      </w:r>
      <w:proofErr w:type="gramEnd"/>
      <w:r w:rsidRPr="00D719AB">
        <w:rPr>
          <w:rFonts w:ascii="Calibri" w:eastAsiaTheme="minorEastAsia" w:hAnsi="Calibri" w:cs="Calibri"/>
          <w:kern w:val="0"/>
        </w:rPr>
        <w:t>, what is the size of the land area (m2)? ___________</w:t>
      </w:r>
    </w:p>
    <w:p w14:paraId="38B5B871" w14:textId="77777777" w:rsidR="008C0A3B" w:rsidRPr="00D719AB" w:rsidRDefault="008C0A3B" w:rsidP="008C0A3B">
      <w:pPr>
        <w:jc w:val="both"/>
        <w:rPr>
          <w:rFonts w:ascii="Calibri" w:eastAsiaTheme="minorEastAsia" w:hAnsi="Calibri" w:cs="Calibri"/>
          <w:kern w:val="0"/>
        </w:rPr>
      </w:pPr>
      <w:r w:rsidRPr="00D719AB">
        <w:rPr>
          <w:rFonts w:ascii="Calibri" w:eastAsiaTheme="minorEastAsia" w:hAnsi="Calibri" w:cs="Calibri"/>
          <w:kern w:val="0"/>
        </w:rPr>
        <w:t>If answered ‘Yes’ to any of the questions in Section 2, please discuss this with Project manager and Social Specialist for next step.</w:t>
      </w:r>
    </w:p>
    <w:p w14:paraId="2E719760" w14:textId="77777777" w:rsidR="008C0A3B" w:rsidRPr="00D719AB" w:rsidRDefault="008C0A3B" w:rsidP="008C0A3B">
      <w:pPr>
        <w:jc w:val="both"/>
        <w:rPr>
          <w:rFonts w:ascii="Calibri" w:eastAsiaTheme="minorEastAsia" w:hAnsi="Calibri" w:cs="Calibri"/>
          <w:kern w:val="0"/>
        </w:rPr>
      </w:pPr>
      <w:r w:rsidRPr="00D719AB">
        <w:rPr>
          <w:rFonts w:ascii="Calibri" w:eastAsiaTheme="minorEastAsia" w:hAnsi="Calibri" w:cs="Calibri"/>
          <w:kern w:val="0"/>
        </w:rPr>
        <w:t>Section 3:</w:t>
      </w:r>
    </w:p>
    <w:p w14:paraId="56C90CEC" w14:textId="77777777" w:rsidR="008C0A3B" w:rsidRPr="00D719AB" w:rsidRDefault="008C0A3B" w:rsidP="00CD78FA">
      <w:pPr>
        <w:spacing w:line="240" w:lineRule="auto"/>
        <w:jc w:val="both"/>
        <w:rPr>
          <w:rFonts w:ascii="Calibri" w:eastAsiaTheme="minorEastAsia" w:hAnsi="Calibri" w:cs="Calibri"/>
          <w:kern w:val="0"/>
        </w:rPr>
      </w:pPr>
      <w:r w:rsidRPr="00D719AB">
        <w:rPr>
          <w:rFonts w:ascii="Calibri" w:eastAsiaTheme="minorEastAsia" w:hAnsi="Calibri" w:cs="Calibri"/>
          <w:kern w:val="0"/>
        </w:rPr>
        <w:t xml:space="preserve">Is anyone living on the land (even if it is not their property)? </w:t>
      </w:r>
      <w:proofErr w:type="gramStart"/>
      <w:r w:rsidRPr="00D719AB">
        <w:rPr>
          <w:rFonts w:ascii="Calibri" w:eastAsiaTheme="minorEastAsia" w:hAnsi="Calibri" w:cs="Calibri"/>
          <w:kern w:val="0"/>
        </w:rPr>
        <w:t>Yes</w:t>
      </w:r>
      <w:proofErr w:type="gramEnd"/>
      <w:r w:rsidRPr="00D719AB">
        <w:rPr>
          <w:rFonts w:ascii="Calibri" w:eastAsiaTheme="minorEastAsia" w:hAnsi="Calibri" w:cs="Calibri"/>
          <w:kern w:val="0"/>
        </w:rPr>
        <w:t xml:space="preserve"> ______   No _______</w:t>
      </w:r>
    </w:p>
    <w:p w14:paraId="7A01ABC6" w14:textId="77777777" w:rsidR="008C0A3B" w:rsidRPr="00D719AB" w:rsidRDefault="008C0A3B" w:rsidP="00CD78FA">
      <w:pPr>
        <w:spacing w:line="240" w:lineRule="auto"/>
        <w:jc w:val="both"/>
        <w:rPr>
          <w:rFonts w:ascii="Calibri" w:eastAsiaTheme="minorEastAsia" w:hAnsi="Calibri" w:cs="Calibri"/>
          <w:kern w:val="0"/>
        </w:rPr>
      </w:pPr>
      <w:r w:rsidRPr="00D719AB">
        <w:rPr>
          <w:rFonts w:ascii="Calibri" w:eastAsiaTheme="minorEastAsia" w:hAnsi="Calibri" w:cs="Calibri"/>
          <w:kern w:val="0"/>
        </w:rPr>
        <w:t xml:space="preserve">If </w:t>
      </w:r>
      <w:proofErr w:type="gramStart"/>
      <w:r w:rsidRPr="00D719AB">
        <w:rPr>
          <w:rFonts w:ascii="Calibri" w:eastAsiaTheme="minorEastAsia" w:hAnsi="Calibri" w:cs="Calibri"/>
          <w:kern w:val="0"/>
        </w:rPr>
        <w:t>Yes</w:t>
      </w:r>
      <w:proofErr w:type="gramEnd"/>
      <w:r w:rsidRPr="00D719AB">
        <w:rPr>
          <w:rFonts w:ascii="Calibri" w:eastAsiaTheme="minorEastAsia" w:hAnsi="Calibri" w:cs="Calibri"/>
          <w:kern w:val="0"/>
        </w:rPr>
        <w:t xml:space="preserve">, how many individuals ______ or households _______? </w:t>
      </w:r>
    </w:p>
    <w:p w14:paraId="2D27B64E" w14:textId="77777777" w:rsidR="008C0A3B" w:rsidRPr="00D719AB" w:rsidRDefault="008C0A3B" w:rsidP="00CD78FA">
      <w:pPr>
        <w:spacing w:line="240" w:lineRule="auto"/>
        <w:jc w:val="both"/>
        <w:rPr>
          <w:rFonts w:ascii="Calibri" w:eastAsiaTheme="minorEastAsia" w:hAnsi="Calibri" w:cs="Calibri"/>
          <w:kern w:val="0"/>
        </w:rPr>
      </w:pPr>
      <w:r w:rsidRPr="00D719AB">
        <w:rPr>
          <w:rFonts w:ascii="Calibri" w:eastAsiaTheme="minorEastAsia" w:hAnsi="Calibri" w:cs="Calibri"/>
          <w:kern w:val="0"/>
        </w:rPr>
        <w:t xml:space="preserve">Is anyone using the land for agriculture (even if it is not their property)? </w:t>
      </w:r>
      <w:proofErr w:type="gramStart"/>
      <w:r w:rsidRPr="00D719AB">
        <w:rPr>
          <w:rFonts w:ascii="Calibri" w:eastAsiaTheme="minorEastAsia" w:hAnsi="Calibri" w:cs="Calibri"/>
          <w:kern w:val="0"/>
        </w:rPr>
        <w:t>Yes</w:t>
      </w:r>
      <w:proofErr w:type="gramEnd"/>
      <w:r w:rsidRPr="00D719AB">
        <w:rPr>
          <w:rFonts w:ascii="Calibri" w:eastAsiaTheme="minorEastAsia" w:hAnsi="Calibri" w:cs="Calibri"/>
          <w:kern w:val="0"/>
        </w:rPr>
        <w:t xml:space="preserve"> ______   No _______</w:t>
      </w:r>
    </w:p>
    <w:p w14:paraId="67898D0D" w14:textId="77777777" w:rsidR="008C0A3B" w:rsidRPr="00D719AB" w:rsidRDefault="008C0A3B" w:rsidP="00CD78FA">
      <w:pPr>
        <w:spacing w:line="240" w:lineRule="auto"/>
        <w:jc w:val="both"/>
        <w:rPr>
          <w:rFonts w:ascii="Calibri" w:eastAsiaTheme="minorEastAsia" w:hAnsi="Calibri" w:cs="Calibri"/>
          <w:kern w:val="0"/>
        </w:rPr>
      </w:pPr>
      <w:r w:rsidRPr="00D719AB">
        <w:rPr>
          <w:rFonts w:ascii="Calibri" w:eastAsiaTheme="minorEastAsia" w:hAnsi="Calibri" w:cs="Calibri"/>
          <w:kern w:val="0"/>
        </w:rPr>
        <w:t xml:space="preserve">If </w:t>
      </w:r>
      <w:proofErr w:type="gramStart"/>
      <w:r w:rsidRPr="00D719AB">
        <w:rPr>
          <w:rFonts w:ascii="Calibri" w:eastAsiaTheme="minorEastAsia" w:hAnsi="Calibri" w:cs="Calibri"/>
          <w:kern w:val="0"/>
        </w:rPr>
        <w:t>Yes</w:t>
      </w:r>
      <w:proofErr w:type="gramEnd"/>
      <w:r w:rsidRPr="00D719AB">
        <w:rPr>
          <w:rFonts w:ascii="Calibri" w:eastAsiaTheme="minorEastAsia" w:hAnsi="Calibri" w:cs="Calibri"/>
          <w:kern w:val="0"/>
        </w:rPr>
        <w:t xml:space="preserve">, how many individuals ______ or households _______? </w:t>
      </w:r>
    </w:p>
    <w:p w14:paraId="22F506D6" w14:textId="77777777" w:rsidR="008C0A3B" w:rsidRPr="00D719AB" w:rsidRDefault="008C0A3B" w:rsidP="00CD78FA">
      <w:pPr>
        <w:spacing w:line="240" w:lineRule="auto"/>
        <w:jc w:val="both"/>
        <w:rPr>
          <w:rFonts w:ascii="Calibri" w:eastAsiaTheme="minorEastAsia" w:hAnsi="Calibri" w:cs="Calibri"/>
          <w:kern w:val="0"/>
        </w:rPr>
      </w:pPr>
      <w:r w:rsidRPr="00D719AB">
        <w:rPr>
          <w:rFonts w:ascii="Calibri" w:eastAsiaTheme="minorEastAsia" w:hAnsi="Calibri" w:cs="Calibri"/>
          <w:kern w:val="0"/>
        </w:rPr>
        <w:t xml:space="preserve">Is anyone using the land for another non-agricultural type of livelihood? </w:t>
      </w:r>
      <w:proofErr w:type="gramStart"/>
      <w:r w:rsidRPr="00D719AB">
        <w:rPr>
          <w:rFonts w:ascii="Calibri" w:eastAsiaTheme="minorEastAsia" w:hAnsi="Calibri" w:cs="Calibri"/>
          <w:kern w:val="0"/>
        </w:rPr>
        <w:t>Yes, _</w:t>
      </w:r>
      <w:proofErr w:type="gramEnd"/>
      <w:r w:rsidRPr="00D719AB">
        <w:rPr>
          <w:rFonts w:ascii="Calibri" w:eastAsiaTheme="minorEastAsia" w:hAnsi="Calibri" w:cs="Calibri"/>
          <w:kern w:val="0"/>
        </w:rPr>
        <w:t>____   No _______</w:t>
      </w:r>
    </w:p>
    <w:p w14:paraId="2D1414CA" w14:textId="77777777" w:rsidR="008C0A3B" w:rsidRPr="00D719AB" w:rsidRDefault="008C0A3B" w:rsidP="00CD78FA">
      <w:pPr>
        <w:spacing w:line="240" w:lineRule="auto"/>
        <w:jc w:val="both"/>
        <w:rPr>
          <w:rFonts w:ascii="Calibri" w:eastAsiaTheme="minorEastAsia" w:hAnsi="Calibri" w:cs="Calibri"/>
          <w:kern w:val="0"/>
        </w:rPr>
      </w:pPr>
      <w:r w:rsidRPr="00D719AB">
        <w:rPr>
          <w:rFonts w:ascii="Calibri" w:eastAsiaTheme="minorEastAsia" w:hAnsi="Calibri" w:cs="Calibri"/>
          <w:kern w:val="0"/>
        </w:rPr>
        <w:t xml:space="preserve">If </w:t>
      </w:r>
      <w:proofErr w:type="gramStart"/>
      <w:r w:rsidRPr="00D719AB">
        <w:rPr>
          <w:rFonts w:ascii="Calibri" w:eastAsiaTheme="minorEastAsia" w:hAnsi="Calibri" w:cs="Calibri"/>
          <w:kern w:val="0"/>
        </w:rPr>
        <w:t>Yes</w:t>
      </w:r>
      <w:proofErr w:type="gramEnd"/>
      <w:r w:rsidRPr="00D719AB">
        <w:rPr>
          <w:rFonts w:ascii="Calibri" w:eastAsiaTheme="minorEastAsia" w:hAnsi="Calibri" w:cs="Calibri"/>
          <w:kern w:val="0"/>
        </w:rPr>
        <w:t xml:space="preserve">, what type of use? ____________ how many individuals ______ or households _______? </w:t>
      </w:r>
    </w:p>
    <w:p w14:paraId="766E4313" w14:textId="77777777" w:rsidR="008C0A3B" w:rsidRPr="00D719AB" w:rsidRDefault="008C0A3B" w:rsidP="00CD78FA">
      <w:pPr>
        <w:spacing w:line="240" w:lineRule="auto"/>
        <w:jc w:val="both"/>
        <w:rPr>
          <w:rFonts w:ascii="Calibri" w:eastAsiaTheme="minorEastAsia" w:hAnsi="Calibri" w:cs="Calibri"/>
          <w:kern w:val="0"/>
        </w:rPr>
      </w:pPr>
      <w:r w:rsidRPr="00D719AB">
        <w:rPr>
          <w:rFonts w:ascii="Calibri" w:eastAsiaTheme="minorEastAsia" w:hAnsi="Calibri" w:cs="Calibri"/>
          <w:kern w:val="0"/>
        </w:rPr>
        <w:t xml:space="preserve">Is anyone using the land for any other purpose? </w:t>
      </w:r>
      <w:proofErr w:type="gramStart"/>
      <w:r w:rsidRPr="00D719AB">
        <w:rPr>
          <w:rFonts w:ascii="Calibri" w:eastAsiaTheme="minorEastAsia" w:hAnsi="Calibri" w:cs="Calibri"/>
          <w:kern w:val="0"/>
        </w:rPr>
        <w:t>Yes, _</w:t>
      </w:r>
      <w:proofErr w:type="gramEnd"/>
      <w:r w:rsidRPr="00D719AB">
        <w:rPr>
          <w:rFonts w:ascii="Calibri" w:eastAsiaTheme="minorEastAsia" w:hAnsi="Calibri" w:cs="Calibri"/>
          <w:kern w:val="0"/>
        </w:rPr>
        <w:t>____   No _______</w:t>
      </w:r>
    </w:p>
    <w:p w14:paraId="7F102ADB" w14:textId="77777777" w:rsidR="008C0A3B" w:rsidRPr="00D719AB" w:rsidRDefault="008C0A3B" w:rsidP="00CD78FA">
      <w:pPr>
        <w:spacing w:line="240" w:lineRule="auto"/>
        <w:jc w:val="both"/>
        <w:rPr>
          <w:rFonts w:ascii="Calibri" w:eastAsiaTheme="minorEastAsia" w:hAnsi="Calibri" w:cs="Calibri"/>
          <w:kern w:val="0"/>
        </w:rPr>
      </w:pPr>
      <w:r w:rsidRPr="00D719AB">
        <w:rPr>
          <w:rFonts w:ascii="Calibri" w:eastAsiaTheme="minorEastAsia" w:hAnsi="Calibri" w:cs="Calibri"/>
          <w:kern w:val="0"/>
        </w:rPr>
        <w:t xml:space="preserve">If </w:t>
      </w:r>
      <w:proofErr w:type="gramStart"/>
      <w:r w:rsidRPr="00D719AB">
        <w:rPr>
          <w:rFonts w:ascii="Calibri" w:eastAsiaTheme="minorEastAsia" w:hAnsi="Calibri" w:cs="Calibri"/>
          <w:kern w:val="0"/>
        </w:rPr>
        <w:t>Yes</w:t>
      </w:r>
      <w:proofErr w:type="gramEnd"/>
      <w:r w:rsidRPr="00D719AB">
        <w:rPr>
          <w:rFonts w:ascii="Calibri" w:eastAsiaTheme="minorEastAsia" w:hAnsi="Calibri" w:cs="Calibri"/>
          <w:kern w:val="0"/>
        </w:rPr>
        <w:t xml:space="preserve">, what type of use? ____________ how many individuals ______ or households _______? </w:t>
      </w:r>
    </w:p>
    <w:p w14:paraId="2A49169C" w14:textId="77777777" w:rsidR="008C0A3B" w:rsidRPr="00D719AB" w:rsidRDefault="008C0A3B" w:rsidP="008C0A3B">
      <w:pPr>
        <w:jc w:val="both"/>
        <w:rPr>
          <w:rFonts w:ascii="Calibri" w:eastAsiaTheme="minorEastAsia" w:hAnsi="Calibri" w:cs="Calibri"/>
          <w:kern w:val="0"/>
        </w:rPr>
      </w:pPr>
      <w:r w:rsidRPr="00D719AB">
        <w:rPr>
          <w:rFonts w:ascii="Calibri" w:eastAsiaTheme="minorEastAsia" w:hAnsi="Calibri" w:cs="Calibri"/>
          <w:kern w:val="0"/>
        </w:rPr>
        <w:t>If answered ‘Yes’ to any of the questions in Section 3, please discuss this with Project manager and Social Specialist for next step.</w:t>
      </w:r>
    </w:p>
    <w:p w14:paraId="50F52CAC" w14:textId="77777777" w:rsidR="00CD78FA" w:rsidRPr="00D719AB" w:rsidRDefault="00CD78FA" w:rsidP="0087401E">
      <w:pPr>
        <w:pStyle w:val="Heading2"/>
        <w:rPr>
          <w:rFonts w:ascii="Calibri" w:hAnsi="Calibri" w:cs="Calibri"/>
          <w:b/>
          <w:bCs/>
          <w:sz w:val="22"/>
          <w:szCs w:val="22"/>
        </w:rPr>
        <w:sectPr w:rsidR="00CD78FA" w:rsidRPr="00D719AB" w:rsidSect="00756126">
          <w:pgSz w:w="12240" w:h="15840"/>
          <w:pgMar w:top="1440" w:right="1440" w:bottom="1440" w:left="1440" w:header="720" w:footer="720" w:gutter="0"/>
          <w:cols w:space="720"/>
          <w:docGrid w:linePitch="360"/>
        </w:sectPr>
      </w:pPr>
    </w:p>
    <w:p w14:paraId="037488CE" w14:textId="77777777" w:rsidR="00756126" w:rsidRPr="00D719AB" w:rsidRDefault="00756126" w:rsidP="0087401E">
      <w:pPr>
        <w:pStyle w:val="Heading2"/>
        <w:rPr>
          <w:rFonts w:ascii="Calibri" w:hAnsi="Calibri" w:cs="Calibri"/>
          <w:b/>
          <w:bCs/>
          <w:sz w:val="22"/>
          <w:szCs w:val="22"/>
        </w:rPr>
      </w:pPr>
      <w:bookmarkStart w:id="143" w:name="_Toc215836496"/>
      <w:r w:rsidRPr="00D719AB">
        <w:rPr>
          <w:rFonts w:ascii="Calibri" w:hAnsi="Calibri" w:cs="Calibri"/>
          <w:b/>
          <w:bCs/>
          <w:sz w:val="22"/>
          <w:szCs w:val="22"/>
        </w:rPr>
        <w:lastRenderedPageBreak/>
        <w:t>A</w:t>
      </w:r>
      <w:r w:rsidR="00335E68" w:rsidRPr="00D719AB">
        <w:rPr>
          <w:rFonts w:ascii="Calibri" w:hAnsi="Calibri" w:cs="Calibri"/>
          <w:b/>
          <w:bCs/>
          <w:sz w:val="22"/>
          <w:szCs w:val="22"/>
        </w:rPr>
        <w:t>ppendix</w:t>
      </w:r>
      <w:r w:rsidR="00AD598B" w:rsidRPr="00D719AB">
        <w:rPr>
          <w:rFonts w:ascii="Calibri" w:hAnsi="Calibri" w:cs="Calibri"/>
          <w:b/>
          <w:bCs/>
          <w:sz w:val="22"/>
          <w:szCs w:val="22"/>
        </w:rPr>
        <w:t xml:space="preserve"> </w:t>
      </w:r>
      <w:r w:rsidR="00DD2E1A" w:rsidRPr="00D719AB">
        <w:rPr>
          <w:rFonts w:ascii="Calibri" w:hAnsi="Calibri" w:cs="Calibri"/>
          <w:b/>
          <w:bCs/>
          <w:sz w:val="22"/>
          <w:szCs w:val="22"/>
        </w:rPr>
        <w:t>1</w:t>
      </w:r>
      <w:r w:rsidR="00BD1C3C" w:rsidRPr="00D719AB">
        <w:rPr>
          <w:rFonts w:ascii="Calibri" w:hAnsi="Calibri" w:cs="Calibri"/>
          <w:b/>
          <w:bCs/>
          <w:sz w:val="22"/>
          <w:szCs w:val="22"/>
        </w:rPr>
        <w:t>2</w:t>
      </w:r>
      <w:r w:rsidRPr="00D719AB">
        <w:rPr>
          <w:rFonts w:ascii="Calibri" w:hAnsi="Calibri" w:cs="Calibri"/>
          <w:b/>
          <w:bCs/>
          <w:sz w:val="22"/>
          <w:szCs w:val="22"/>
        </w:rPr>
        <w:t>: ESF</w:t>
      </w:r>
      <w:r w:rsidR="005A352A" w:rsidRPr="00D719AB">
        <w:rPr>
          <w:rFonts w:ascii="Calibri" w:hAnsi="Calibri" w:cs="Calibri"/>
          <w:b/>
          <w:bCs/>
          <w:sz w:val="22"/>
          <w:szCs w:val="22"/>
        </w:rPr>
        <w:t xml:space="preserve"> Implementation</w:t>
      </w:r>
      <w:r w:rsidRPr="00D719AB">
        <w:rPr>
          <w:rFonts w:ascii="Calibri" w:hAnsi="Calibri" w:cs="Calibri"/>
          <w:b/>
          <w:bCs/>
          <w:sz w:val="22"/>
          <w:szCs w:val="22"/>
        </w:rPr>
        <w:t xml:space="preserve"> Reporting Template</w:t>
      </w:r>
      <w:bookmarkEnd w:id="143"/>
    </w:p>
    <w:p w14:paraId="28B103D4" w14:textId="77777777" w:rsidR="00756126" w:rsidRPr="00D719AB" w:rsidRDefault="00756126" w:rsidP="00A96F70">
      <w:pPr>
        <w:numPr>
          <w:ilvl w:val="0"/>
          <w:numId w:val="3"/>
        </w:numPr>
        <w:spacing w:before="100" w:beforeAutospacing="1" w:after="100" w:afterAutospacing="1" w:line="240" w:lineRule="auto"/>
        <w:contextualSpacing/>
        <w:outlineLvl w:val="3"/>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Executive Summary</w:t>
      </w:r>
    </w:p>
    <w:p w14:paraId="29ECB050" w14:textId="77777777" w:rsidR="00756126" w:rsidRPr="00D719AB" w:rsidRDefault="00756126" w:rsidP="00A96F70">
      <w:pPr>
        <w:numPr>
          <w:ilvl w:val="0"/>
          <w:numId w:val="1"/>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b/>
          <w:bCs/>
          <w:kern w:val="0"/>
          <w14:ligatures w14:val="none"/>
        </w:rPr>
        <w:t>Key Highlights:</w:t>
      </w:r>
      <w:r w:rsidRPr="00D719AB">
        <w:rPr>
          <w:rFonts w:ascii="Calibri" w:eastAsia="Times New Roman" w:hAnsi="Calibri" w:cs="Calibri"/>
          <w:kern w:val="0"/>
          <w14:ligatures w14:val="none"/>
        </w:rPr>
        <w:t xml:space="preserve"> Summary of the key environmental and social achievements.</w:t>
      </w:r>
    </w:p>
    <w:p w14:paraId="7834ADCC" w14:textId="77777777" w:rsidR="00756126" w:rsidRPr="00D719AB" w:rsidRDefault="00756126" w:rsidP="00A96F70">
      <w:pPr>
        <w:numPr>
          <w:ilvl w:val="0"/>
          <w:numId w:val="1"/>
        </w:num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b/>
          <w:bCs/>
          <w:kern w:val="0"/>
          <w14:ligatures w14:val="none"/>
        </w:rPr>
        <w:t>Current civil works:</w:t>
      </w:r>
    </w:p>
    <w:p w14:paraId="17FC68EB" w14:textId="77777777" w:rsidR="00756126" w:rsidRPr="00D719AB" w:rsidRDefault="00756126" w:rsidP="00A96F70">
      <w:pPr>
        <w:numPr>
          <w:ilvl w:val="0"/>
          <w:numId w:val="3"/>
        </w:numPr>
        <w:spacing w:before="100" w:beforeAutospacing="1" w:after="100" w:afterAutospacing="1" w:line="240" w:lineRule="auto"/>
        <w:contextualSpacing/>
        <w:outlineLvl w:val="3"/>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 xml:space="preserve">Brief description of site in bullet form: </w:t>
      </w:r>
    </w:p>
    <w:p w14:paraId="4951B1F3" w14:textId="77777777" w:rsidR="00756126" w:rsidRPr="00D719AB" w:rsidRDefault="00756126" w:rsidP="00A96F70">
      <w:pPr>
        <w:numPr>
          <w:ilvl w:val="0"/>
          <w:numId w:val="2"/>
        </w:numPr>
        <w:spacing w:before="100" w:beforeAutospacing="1" w:after="100" w:afterAutospacing="1" w:line="240" w:lineRule="auto"/>
        <w:contextualSpacing/>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Located </w:t>
      </w:r>
      <w:r w:rsidR="0087401E" w:rsidRPr="00D719AB">
        <w:rPr>
          <w:rFonts w:ascii="Calibri" w:eastAsia="Times New Roman" w:hAnsi="Calibri" w:cs="Calibri"/>
          <w:kern w:val="0"/>
          <w14:ligatures w14:val="none"/>
        </w:rPr>
        <w:t xml:space="preserve">at this site </w:t>
      </w:r>
      <w:r w:rsidRPr="00D719AB">
        <w:rPr>
          <w:rFonts w:ascii="Calibri" w:eastAsia="Times New Roman" w:hAnsi="Calibri" w:cs="Calibri"/>
          <w:kern w:val="0"/>
          <w14:ligatures w14:val="none"/>
        </w:rPr>
        <w:t xml:space="preserve">over </w:t>
      </w:r>
      <w:r w:rsidR="009F7B9F" w:rsidRPr="00D719AB">
        <w:rPr>
          <w:rFonts w:ascii="Calibri" w:eastAsia="Times New Roman" w:hAnsi="Calibri" w:cs="Calibri"/>
          <w:kern w:val="0"/>
          <w14:ligatures w14:val="none"/>
        </w:rPr>
        <w:t>XYZ</w:t>
      </w:r>
      <w:r w:rsidRPr="00D719AB">
        <w:rPr>
          <w:rFonts w:ascii="Calibri" w:eastAsia="Times New Roman" w:hAnsi="Calibri" w:cs="Calibri"/>
          <w:kern w:val="0"/>
          <w14:ligatures w14:val="none"/>
        </w:rPr>
        <w:t xml:space="preserve"> ha</w:t>
      </w:r>
    </w:p>
    <w:p w14:paraId="5E24820E" w14:textId="77777777" w:rsidR="00756126" w:rsidRPr="00D719AB" w:rsidRDefault="00756126" w:rsidP="00A96F70">
      <w:pPr>
        <w:numPr>
          <w:ilvl w:val="0"/>
          <w:numId w:val="2"/>
        </w:numPr>
        <w:spacing w:before="100" w:beforeAutospacing="1" w:after="100" w:afterAutospacing="1" w:line="240" w:lineRule="auto"/>
        <w:contextualSpacing/>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Works started in </w:t>
      </w:r>
      <w:r w:rsidR="00F653E4" w:rsidRPr="00D719AB">
        <w:rPr>
          <w:rFonts w:ascii="Calibri" w:eastAsia="Times New Roman" w:hAnsi="Calibri" w:cs="Calibri"/>
          <w:kern w:val="0"/>
          <w14:ligatures w14:val="none"/>
        </w:rPr>
        <w:t>XYZ</w:t>
      </w:r>
      <w:r w:rsidRPr="00D719AB">
        <w:rPr>
          <w:rFonts w:ascii="Calibri" w:eastAsia="Times New Roman" w:hAnsi="Calibri" w:cs="Calibri"/>
          <w:kern w:val="0"/>
          <w14:ligatures w14:val="none"/>
        </w:rPr>
        <w:t xml:space="preserve">, expected to be completed by </w:t>
      </w:r>
      <w:r w:rsidR="00F653E4" w:rsidRPr="00D719AB">
        <w:rPr>
          <w:rFonts w:ascii="Calibri" w:eastAsia="Times New Roman" w:hAnsi="Calibri" w:cs="Calibri"/>
          <w:kern w:val="0"/>
          <w14:ligatures w14:val="none"/>
        </w:rPr>
        <w:t>XYZ</w:t>
      </w:r>
    </w:p>
    <w:p w14:paraId="399E3791" w14:textId="77777777" w:rsidR="00756126" w:rsidRPr="00D719AB" w:rsidRDefault="00756126" w:rsidP="00A96F70">
      <w:pPr>
        <w:numPr>
          <w:ilvl w:val="0"/>
          <w:numId w:val="2"/>
        </w:numPr>
        <w:spacing w:before="100" w:beforeAutospacing="1" w:after="100" w:afterAutospacing="1" w:line="240" w:lineRule="auto"/>
        <w:contextualSpacing/>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Supervision consultant </w:t>
      </w:r>
    </w:p>
    <w:p w14:paraId="05C67F69" w14:textId="77777777" w:rsidR="00FE0BCF" w:rsidRPr="00D719AB" w:rsidRDefault="00756126" w:rsidP="00A96F70">
      <w:pPr>
        <w:numPr>
          <w:ilvl w:val="0"/>
          <w:numId w:val="2"/>
        </w:numPr>
        <w:spacing w:before="100" w:beforeAutospacing="1" w:after="100" w:afterAutospacing="1" w:line="240" w:lineRule="auto"/>
        <w:contextualSpacing/>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Number of supervision field visits done </w:t>
      </w:r>
      <w:r w:rsidR="002B123E" w:rsidRPr="00D719AB">
        <w:rPr>
          <w:rFonts w:ascii="Calibri" w:eastAsia="Times New Roman" w:hAnsi="Calibri" w:cs="Calibri"/>
          <w:kern w:val="0"/>
          <w14:ligatures w14:val="none"/>
        </w:rPr>
        <w:t xml:space="preserve">by </w:t>
      </w:r>
      <w:r w:rsidR="002B123E" w:rsidRPr="00D719AB">
        <w:rPr>
          <w:rFonts w:ascii="Calibri" w:eastAsia="Times New Roman" w:hAnsi="Calibri" w:cs="Calibri"/>
          <w:bCs/>
          <w:kern w:val="0"/>
          <w14:ligatures w14:val="none"/>
        </w:rPr>
        <w:t>Project</w:t>
      </w:r>
      <w:r w:rsidR="00FE0BCF" w:rsidRPr="00D719AB">
        <w:rPr>
          <w:rFonts w:ascii="Calibri" w:eastAsia="Times New Roman" w:hAnsi="Calibri" w:cs="Calibri"/>
          <w:bCs/>
          <w:kern w:val="0"/>
          <w14:ligatures w14:val="none"/>
        </w:rPr>
        <w:t xml:space="preserve"> Implementation </w:t>
      </w:r>
      <w:r w:rsidR="00310C73" w:rsidRPr="00D719AB">
        <w:rPr>
          <w:rFonts w:ascii="Calibri" w:eastAsia="Times New Roman" w:hAnsi="Calibri" w:cs="Calibri"/>
          <w:bCs/>
          <w:kern w:val="0"/>
          <w14:ligatures w14:val="none"/>
        </w:rPr>
        <w:t>Unit</w:t>
      </w:r>
    </w:p>
    <w:p w14:paraId="2B12886E" w14:textId="77777777" w:rsidR="00756126" w:rsidRPr="00D719AB" w:rsidRDefault="00310C73" w:rsidP="00A96F70">
      <w:pPr>
        <w:numPr>
          <w:ilvl w:val="0"/>
          <w:numId w:val="2"/>
        </w:numPr>
        <w:spacing w:before="100" w:beforeAutospacing="1" w:after="100" w:afterAutospacing="1" w:line="240" w:lineRule="auto"/>
        <w:contextualSpacing/>
        <w:rPr>
          <w:rFonts w:ascii="Calibri" w:eastAsia="Times New Roman" w:hAnsi="Calibri" w:cs="Calibri"/>
          <w:kern w:val="0"/>
          <w14:ligatures w14:val="none"/>
        </w:rPr>
      </w:pPr>
      <w:r w:rsidRPr="00D719AB">
        <w:rPr>
          <w:rFonts w:ascii="Calibri" w:eastAsia="Times New Roman" w:hAnsi="Calibri" w:cs="Calibri"/>
          <w:bCs/>
          <w:kern w:val="0"/>
          <w14:ligatures w14:val="none"/>
        </w:rPr>
        <w:t>PIU</w:t>
      </w:r>
      <w:r w:rsidR="00756126" w:rsidRPr="00D719AB">
        <w:rPr>
          <w:rFonts w:ascii="Calibri" w:eastAsia="Times New Roman" w:hAnsi="Calibri" w:cs="Calibri"/>
          <w:kern w:val="0"/>
          <w14:ligatures w14:val="none"/>
        </w:rPr>
        <w:t xml:space="preserve"> monitoring of contractors </w:t>
      </w:r>
    </w:p>
    <w:p w14:paraId="0108C107" w14:textId="77777777" w:rsidR="00756126" w:rsidRPr="00D719AB" w:rsidRDefault="00756126" w:rsidP="00A96F70">
      <w:pPr>
        <w:numPr>
          <w:ilvl w:val="0"/>
          <w:numId w:val="2"/>
        </w:numPr>
        <w:spacing w:before="100" w:beforeAutospacing="1" w:after="100" w:afterAutospacing="1" w:line="240" w:lineRule="auto"/>
        <w:contextualSpacing/>
        <w:rPr>
          <w:rFonts w:ascii="Calibri" w:eastAsia="Times New Roman" w:hAnsi="Calibri" w:cs="Calibri"/>
          <w:kern w:val="0"/>
          <w14:ligatures w14:val="none"/>
        </w:rPr>
      </w:pPr>
      <w:proofErr w:type="spellStart"/>
      <w:r w:rsidRPr="00D719AB">
        <w:rPr>
          <w:rFonts w:ascii="Calibri" w:eastAsia="Times New Roman" w:hAnsi="Calibri" w:cs="Calibri"/>
          <w:kern w:val="0"/>
          <w14:ligatures w14:val="none"/>
        </w:rPr>
        <w:t>etc</w:t>
      </w:r>
      <w:proofErr w:type="spellEnd"/>
    </w:p>
    <w:p w14:paraId="47E1CD95" w14:textId="77777777" w:rsidR="00756126" w:rsidRPr="00D719AB" w:rsidRDefault="00756126" w:rsidP="00756126">
      <w:pPr>
        <w:spacing w:before="100" w:beforeAutospacing="1" w:after="100" w:afterAutospacing="1" w:line="240" w:lineRule="auto"/>
        <w:ind w:left="720"/>
        <w:contextualSpacing/>
        <w:outlineLvl w:val="3"/>
        <w:rPr>
          <w:rFonts w:ascii="Calibri" w:eastAsia="Times New Roman" w:hAnsi="Calibri" w:cs="Calibri"/>
          <w:b/>
          <w:bCs/>
          <w:kern w:val="0"/>
          <w14:ligatures w14:val="none"/>
        </w:rPr>
      </w:pPr>
    </w:p>
    <w:p w14:paraId="3C98B522" w14:textId="77777777" w:rsidR="00756126" w:rsidRPr="00D719AB" w:rsidRDefault="00756126" w:rsidP="00A96F70">
      <w:pPr>
        <w:numPr>
          <w:ilvl w:val="0"/>
          <w:numId w:val="3"/>
        </w:numPr>
        <w:spacing w:before="100" w:beforeAutospacing="1" w:after="100" w:afterAutospacing="1" w:line="240" w:lineRule="auto"/>
        <w:contextualSpacing/>
        <w:outlineLvl w:val="3"/>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Contractor Information:</w:t>
      </w:r>
    </w:p>
    <w:p w14:paraId="49699CC9" w14:textId="77777777" w:rsidR="00756126" w:rsidRPr="00D719AB" w:rsidRDefault="00756126" w:rsidP="00756126">
      <w:pPr>
        <w:spacing w:before="100" w:beforeAutospacing="1" w:after="100" w:afterAutospacing="1" w:line="240" w:lineRule="auto"/>
        <w:ind w:left="720"/>
        <w:contextualSpacing/>
        <w:outlineLvl w:val="3"/>
        <w:rPr>
          <w:rFonts w:ascii="Calibri" w:eastAsia="Times New Roman" w:hAnsi="Calibri" w:cs="Calibri"/>
          <w:b/>
          <w:bCs/>
          <w:kern w:val="0"/>
          <w14:ligatures w14:val="none"/>
        </w:rPr>
      </w:pPr>
    </w:p>
    <w:p w14:paraId="73B0B723" w14:textId="77777777" w:rsidR="00756126" w:rsidRPr="00D719AB" w:rsidRDefault="00756126" w:rsidP="00AD598B">
      <w:pPr>
        <w:spacing w:after="0" w:line="240" w:lineRule="auto"/>
        <w:rPr>
          <w:rFonts w:ascii="Calibri" w:eastAsia="Times New Roman" w:hAnsi="Calibri" w:cs="Calibri"/>
          <w:kern w:val="0"/>
          <w14:ligatures w14:val="none"/>
        </w:rPr>
      </w:pPr>
      <w:r w:rsidRPr="00D719AB">
        <w:rPr>
          <w:rFonts w:ascii="Calibri" w:eastAsia="Times New Roman" w:hAnsi="Calibri" w:cs="Calibri"/>
          <w:b/>
          <w:bCs/>
          <w:kern w:val="0"/>
          <w14:ligatures w14:val="none"/>
        </w:rPr>
        <w:t>Name</w:t>
      </w:r>
      <w:r w:rsidRPr="00D719AB">
        <w:rPr>
          <w:rFonts w:ascii="Calibri" w:eastAsia="Times New Roman" w:hAnsi="Calibri" w:cs="Calibri"/>
          <w:kern w:val="0"/>
          <w14:ligatures w14:val="none"/>
        </w:rPr>
        <w:t>:</w:t>
      </w:r>
    </w:p>
    <w:tbl>
      <w:tblPr>
        <w:tblStyle w:val="TableGrid"/>
        <w:tblW w:w="9990" w:type="dxa"/>
        <w:tblInd w:w="-275" w:type="dxa"/>
        <w:tblLook w:val="04A0" w:firstRow="1" w:lastRow="0" w:firstColumn="1" w:lastColumn="0" w:noHBand="0" w:noVBand="1"/>
      </w:tblPr>
      <w:tblGrid>
        <w:gridCol w:w="4230"/>
        <w:gridCol w:w="3420"/>
        <w:gridCol w:w="2340"/>
      </w:tblGrid>
      <w:tr w:rsidR="00F10B02" w:rsidRPr="00D719AB" w14:paraId="7D398445" w14:textId="77777777" w:rsidTr="00937F56">
        <w:tc>
          <w:tcPr>
            <w:tcW w:w="4230" w:type="dxa"/>
          </w:tcPr>
          <w:p w14:paraId="5D6EBE09" w14:textId="77777777" w:rsidR="00756126" w:rsidRPr="00D719AB" w:rsidRDefault="00756126" w:rsidP="00756126">
            <w:pPr>
              <w:spacing w:before="100" w:beforeAutospacing="1" w:after="100" w:afterAutospacing="1"/>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Activity</w:t>
            </w:r>
          </w:p>
        </w:tc>
        <w:tc>
          <w:tcPr>
            <w:tcW w:w="3420" w:type="dxa"/>
          </w:tcPr>
          <w:p w14:paraId="7C7D5714" w14:textId="77777777" w:rsidR="00756126" w:rsidRPr="00D719AB" w:rsidRDefault="00756126" w:rsidP="00756126">
            <w:pPr>
              <w:spacing w:before="100" w:beforeAutospacing="1" w:after="100" w:afterAutospacing="1"/>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Status</w:t>
            </w:r>
          </w:p>
        </w:tc>
        <w:tc>
          <w:tcPr>
            <w:tcW w:w="2340" w:type="dxa"/>
          </w:tcPr>
          <w:p w14:paraId="6F82851C" w14:textId="77777777" w:rsidR="00756126" w:rsidRPr="00D719AB" w:rsidRDefault="00756126" w:rsidP="00756126">
            <w:pPr>
              <w:spacing w:before="100" w:beforeAutospacing="1" w:after="100" w:afterAutospacing="1"/>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Comments</w:t>
            </w:r>
          </w:p>
        </w:tc>
      </w:tr>
      <w:tr w:rsidR="00F10B02" w:rsidRPr="00D719AB" w14:paraId="5D410298" w14:textId="77777777" w:rsidTr="00937F56">
        <w:tc>
          <w:tcPr>
            <w:tcW w:w="4230" w:type="dxa"/>
          </w:tcPr>
          <w:p w14:paraId="22944A12"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r w:rsidRPr="00D719AB">
              <w:rPr>
                <w:rFonts w:ascii="Calibri" w:eastAsia="Times New Roman" w:hAnsi="Calibri" w:cs="Calibri"/>
                <w:kern w:val="0"/>
                <w14:ligatures w14:val="none"/>
              </w:rPr>
              <w:t>ESMP submitted before start of civil works</w:t>
            </w:r>
          </w:p>
        </w:tc>
        <w:tc>
          <w:tcPr>
            <w:tcW w:w="3420" w:type="dxa"/>
          </w:tcPr>
          <w:p w14:paraId="2DEA69E2"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c>
          <w:tcPr>
            <w:tcW w:w="2340" w:type="dxa"/>
          </w:tcPr>
          <w:p w14:paraId="14ECD8AC"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 </w:t>
            </w:r>
          </w:p>
        </w:tc>
      </w:tr>
      <w:tr w:rsidR="00F10B02" w:rsidRPr="00D719AB" w14:paraId="6CEE9699" w14:textId="77777777" w:rsidTr="00937F56">
        <w:tc>
          <w:tcPr>
            <w:tcW w:w="4230" w:type="dxa"/>
          </w:tcPr>
          <w:p w14:paraId="220D5F55"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 ESMP reviewed and cleared</w:t>
            </w:r>
          </w:p>
        </w:tc>
        <w:tc>
          <w:tcPr>
            <w:tcW w:w="3420" w:type="dxa"/>
          </w:tcPr>
          <w:p w14:paraId="760EF8BF"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c>
          <w:tcPr>
            <w:tcW w:w="2340" w:type="dxa"/>
          </w:tcPr>
          <w:p w14:paraId="3769B26B"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r>
      <w:tr w:rsidR="00F10B02" w:rsidRPr="00D719AB" w14:paraId="52EE49C6" w14:textId="77777777" w:rsidTr="00937F56">
        <w:tc>
          <w:tcPr>
            <w:tcW w:w="4230" w:type="dxa"/>
          </w:tcPr>
          <w:p w14:paraId="181462B9"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r w:rsidRPr="00D719AB">
              <w:rPr>
                <w:rFonts w:ascii="Calibri" w:eastAsia="Times New Roman" w:hAnsi="Calibri" w:cs="Calibri"/>
                <w:kern w:val="0"/>
                <w14:ligatures w14:val="none"/>
              </w:rPr>
              <w:t>LMP and OHS plan</w:t>
            </w:r>
          </w:p>
        </w:tc>
        <w:tc>
          <w:tcPr>
            <w:tcW w:w="3420" w:type="dxa"/>
          </w:tcPr>
          <w:p w14:paraId="611BFF7D"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c>
          <w:tcPr>
            <w:tcW w:w="2340" w:type="dxa"/>
          </w:tcPr>
          <w:p w14:paraId="0A2545AA"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r>
      <w:tr w:rsidR="00F10B02" w:rsidRPr="00D719AB" w14:paraId="3220D082" w14:textId="77777777" w:rsidTr="00937F56">
        <w:tc>
          <w:tcPr>
            <w:tcW w:w="4230" w:type="dxa"/>
          </w:tcPr>
          <w:p w14:paraId="1A91018E"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r w:rsidRPr="00D719AB">
              <w:rPr>
                <w:rFonts w:ascii="Calibri" w:eastAsia="Times New Roman" w:hAnsi="Calibri" w:cs="Calibri"/>
                <w:kern w:val="0"/>
                <w14:ligatures w14:val="none"/>
              </w:rPr>
              <w:t>Traffic Management Plan if needed</w:t>
            </w:r>
          </w:p>
        </w:tc>
        <w:tc>
          <w:tcPr>
            <w:tcW w:w="3420" w:type="dxa"/>
          </w:tcPr>
          <w:p w14:paraId="47F56925"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c>
          <w:tcPr>
            <w:tcW w:w="2340" w:type="dxa"/>
          </w:tcPr>
          <w:p w14:paraId="2CCF9200"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r>
      <w:tr w:rsidR="00F10B02" w:rsidRPr="00D719AB" w14:paraId="2920C507" w14:textId="77777777" w:rsidTr="00937F56">
        <w:tc>
          <w:tcPr>
            <w:tcW w:w="4230" w:type="dxa"/>
          </w:tcPr>
          <w:p w14:paraId="2FEBE225"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r w:rsidRPr="00D719AB">
              <w:rPr>
                <w:rFonts w:ascii="Calibri" w:eastAsia="Times New Roman" w:hAnsi="Calibri" w:cs="Calibri"/>
                <w:kern w:val="0"/>
                <w14:ligatures w14:val="none"/>
              </w:rPr>
              <w:t>Monthly reports submitted by contractor</w:t>
            </w:r>
          </w:p>
        </w:tc>
        <w:tc>
          <w:tcPr>
            <w:tcW w:w="3420" w:type="dxa"/>
          </w:tcPr>
          <w:p w14:paraId="074F73E5"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c>
          <w:tcPr>
            <w:tcW w:w="2340" w:type="dxa"/>
          </w:tcPr>
          <w:p w14:paraId="0E1DD27D"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r>
      <w:tr w:rsidR="00F10B02" w:rsidRPr="00D719AB" w14:paraId="6616DEF2" w14:textId="77777777" w:rsidTr="00937F56">
        <w:tc>
          <w:tcPr>
            <w:tcW w:w="4230" w:type="dxa"/>
          </w:tcPr>
          <w:p w14:paraId="6933592F" w14:textId="77777777" w:rsidR="00756126" w:rsidRPr="00D719AB" w:rsidRDefault="00E20802" w:rsidP="00756126">
            <w:pPr>
              <w:spacing w:before="100" w:beforeAutospacing="1" w:after="100" w:afterAutospacing="1"/>
              <w:rPr>
                <w:rFonts w:ascii="Calibri" w:eastAsia="Times New Roman" w:hAnsi="Calibri" w:cs="Calibri"/>
                <w:kern w:val="0"/>
                <w14:ligatures w14:val="none"/>
              </w:rPr>
            </w:pPr>
            <w:r w:rsidRPr="00D719AB">
              <w:rPr>
                <w:rFonts w:ascii="Calibri" w:eastAsia="Times New Roman" w:hAnsi="Calibri" w:cs="Calibri"/>
                <w:kern w:val="0"/>
                <w14:ligatures w14:val="none"/>
              </w:rPr>
              <w:t>Training</w:t>
            </w:r>
            <w:r w:rsidR="00756126" w:rsidRPr="00D719AB">
              <w:rPr>
                <w:rFonts w:ascii="Calibri" w:eastAsia="Times New Roman" w:hAnsi="Calibri" w:cs="Calibri"/>
                <w:kern w:val="0"/>
                <w14:ligatures w14:val="none"/>
              </w:rPr>
              <w:t xml:space="preserve"> conducted by contractor</w:t>
            </w:r>
          </w:p>
        </w:tc>
        <w:tc>
          <w:tcPr>
            <w:tcW w:w="3420" w:type="dxa"/>
          </w:tcPr>
          <w:p w14:paraId="71F15064"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c>
          <w:tcPr>
            <w:tcW w:w="2340" w:type="dxa"/>
          </w:tcPr>
          <w:p w14:paraId="51A5F0E2"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r>
    </w:tbl>
    <w:p w14:paraId="1673E9BF" w14:textId="77777777" w:rsidR="00AD598B" w:rsidRPr="00D719AB" w:rsidRDefault="00AD598B" w:rsidP="00AD598B">
      <w:pPr>
        <w:spacing w:after="0" w:line="240" w:lineRule="auto"/>
        <w:rPr>
          <w:rFonts w:ascii="Calibri" w:eastAsia="Times New Roman" w:hAnsi="Calibri" w:cs="Calibri"/>
          <w:b/>
          <w:bCs/>
          <w:kern w:val="0"/>
          <w14:ligatures w14:val="none"/>
        </w:rPr>
      </w:pPr>
    </w:p>
    <w:p w14:paraId="77DAF337" w14:textId="77777777" w:rsidR="00756126" w:rsidRPr="00D719AB" w:rsidRDefault="00756126" w:rsidP="00AD598B">
      <w:pPr>
        <w:spacing w:after="0" w:line="240" w:lineRule="auto"/>
        <w:rPr>
          <w:rFonts w:ascii="Calibri" w:eastAsia="Times New Roman" w:hAnsi="Calibri" w:cs="Calibri"/>
          <w:kern w:val="0"/>
          <w14:ligatures w14:val="none"/>
        </w:rPr>
      </w:pPr>
      <w:r w:rsidRPr="00D719AB">
        <w:rPr>
          <w:rFonts w:ascii="Calibri" w:eastAsia="Times New Roman" w:hAnsi="Calibri" w:cs="Calibri"/>
          <w:b/>
          <w:bCs/>
          <w:kern w:val="0"/>
          <w14:ligatures w14:val="none"/>
        </w:rPr>
        <w:t>Name:</w:t>
      </w:r>
      <w:r w:rsidRPr="00D719AB">
        <w:rPr>
          <w:rFonts w:ascii="Calibri" w:eastAsia="Times New Roman" w:hAnsi="Calibri" w:cs="Calibri"/>
          <w:kern w:val="0"/>
          <w14:ligatures w14:val="none"/>
        </w:rPr>
        <w:t xml:space="preserve"> </w:t>
      </w:r>
    </w:p>
    <w:tbl>
      <w:tblPr>
        <w:tblStyle w:val="TableGrid"/>
        <w:tblW w:w="9990" w:type="dxa"/>
        <w:tblInd w:w="-275" w:type="dxa"/>
        <w:tblLook w:val="04A0" w:firstRow="1" w:lastRow="0" w:firstColumn="1" w:lastColumn="0" w:noHBand="0" w:noVBand="1"/>
      </w:tblPr>
      <w:tblGrid>
        <w:gridCol w:w="4230"/>
        <w:gridCol w:w="3420"/>
        <w:gridCol w:w="2340"/>
      </w:tblGrid>
      <w:tr w:rsidR="00F10B02" w:rsidRPr="00D719AB" w14:paraId="1AFE6C40" w14:textId="77777777" w:rsidTr="00937F56">
        <w:tc>
          <w:tcPr>
            <w:tcW w:w="4230" w:type="dxa"/>
          </w:tcPr>
          <w:p w14:paraId="25B172FA" w14:textId="77777777" w:rsidR="00756126" w:rsidRPr="00D719AB" w:rsidRDefault="00756126" w:rsidP="00756126">
            <w:pPr>
              <w:spacing w:before="100" w:beforeAutospacing="1" w:after="100" w:afterAutospacing="1"/>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Activity</w:t>
            </w:r>
          </w:p>
        </w:tc>
        <w:tc>
          <w:tcPr>
            <w:tcW w:w="3420" w:type="dxa"/>
          </w:tcPr>
          <w:p w14:paraId="2394AD2D" w14:textId="77777777" w:rsidR="00756126" w:rsidRPr="00D719AB" w:rsidRDefault="00756126" w:rsidP="00756126">
            <w:pPr>
              <w:spacing w:before="100" w:beforeAutospacing="1" w:after="100" w:afterAutospacing="1"/>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Status</w:t>
            </w:r>
          </w:p>
        </w:tc>
        <w:tc>
          <w:tcPr>
            <w:tcW w:w="2340" w:type="dxa"/>
          </w:tcPr>
          <w:p w14:paraId="19C44E59" w14:textId="77777777" w:rsidR="00756126" w:rsidRPr="00D719AB" w:rsidRDefault="00756126" w:rsidP="00756126">
            <w:pPr>
              <w:spacing w:before="100" w:beforeAutospacing="1" w:after="100" w:afterAutospacing="1"/>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Comments</w:t>
            </w:r>
          </w:p>
        </w:tc>
      </w:tr>
      <w:tr w:rsidR="00F10B02" w:rsidRPr="00D719AB" w14:paraId="183876F3" w14:textId="77777777" w:rsidTr="00937F56">
        <w:tc>
          <w:tcPr>
            <w:tcW w:w="4230" w:type="dxa"/>
          </w:tcPr>
          <w:p w14:paraId="2D8B8468"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r w:rsidRPr="00D719AB">
              <w:rPr>
                <w:rFonts w:ascii="Calibri" w:eastAsia="Times New Roman" w:hAnsi="Calibri" w:cs="Calibri"/>
                <w:kern w:val="0"/>
                <w14:ligatures w14:val="none"/>
              </w:rPr>
              <w:t>ESMP submitted before start of civil works</w:t>
            </w:r>
          </w:p>
        </w:tc>
        <w:tc>
          <w:tcPr>
            <w:tcW w:w="3420" w:type="dxa"/>
          </w:tcPr>
          <w:p w14:paraId="5C634340"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c>
          <w:tcPr>
            <w:tcW w:w="2340" w:type="dxa"/>
          </w:tcPr>
          <w:p w14:paraId="6717D44D"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 </w:t>
            </w:r>
          </w:p>
        </w:tc>
      </w:tr>
      <w:tr w:rsidR="00F10B02" w:rsidRPr="00D719AB" w14:paraId="350FB00C" w14:textId="77777777" w:rsidTr="00937F56">
        <w:tc>
          <w:tcPr>
            <w:tcW w:w="4230" w:type="dxa"/>
          </w:tcPr>
          <w:p w14:paraId="49380E1C"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r w:rsidRPr="00D719AB">
              <w:rPr>
                <w:rFonts w:ascii="Calibri" w:eastAsia="Times New Roman" w:hAnsi="Calibri" w:cs="Calibri"/>
                <w:kern w:val="0"/>
                <w14:ligatures w14:val="none"/>
              </w:rPr>
              <w:t>ESMP reviewed and cleared</w:t>
            </w:r>
          </w:p>
        </w:tc>
        <w:tc>
          <w:tcPr>
            <w:tcW w:w="3420" w:type="dxa"/>
          </w:tcPr>
          <w:p w14:paraId="06822D1B"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c>
          <w:tcPr>
            <w:tcW w:w="2340" w:type="dxa"/>
          </w:tcPr>
          <w:p w14:paraId="4B090B9F"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r>
      <w:tr w:rsidR="00F10B02" w:rsidRPr="00D719AB" w14:paraId="41B8E166" w14:textId="77777777" w:rsidTr="00937F56">
        <w:tc>
          <w:tcPr>
            <w:tcW w:w="4230" w:type="dxa"/>
          </w:tcPr>
          <w:p w14:paraId="35E19BAB"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r w:rsidRPr="00D719AB">
              <w:rPr>
                <w:rFonts w:ascii="Calibri" w:eastAsia="Times New Roman" w:hAnsi="Calibri" w:cs="Calibri"/>
                <w:kern w:val="0"/>
                <w14:ligatures w14:val="none"/>
              </w:rPr>
              <w:t>LMP and OHS plan</w:t>
            </w:r>
          </w:p>
        </w:tc>
        <w:tc>
          <w:tcPr>
            <w:tcW w:w="3420" w:type="dxa"/>
          </w:tcPr>
          <w:p w14:paraId="2B1DCAC3"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c>
          <w:tcPr>
            <w:tcW w:w="2340" w:type="dxa"/>
          </w:tcPr>
          <w:p w14:paraId="30F853F0"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r>
      <w:tr w:rsidR="00F10B02" w:rsidRPr="00D719AB" w14:paraId="0EC66BDA" w14:textId="77777777" w:rsidTr="00937F56">
        <w:tc>
          <w:tcPr>
            <w:tcW w:w="4230" w:type="dxa"/>
          </w:tcPr>
          <w:p w14:paraId="6CABDD45"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r w:rsidRPr="00D719AB">
              <w:rPr>
                <w:rFonts w:ascii="Calibri" w:eastAsia="Times New Roman" w:hAnsi="Calibri" w:cs="Calibri"/>
                <w:kern w:val="0"/>
                <w14:ligatures w14:val="none"/>
              </w:rPr>
              <w:t>Traffic Management Plan if needed</w:t>
            </w:r>
          </w:p>
        </w:tc>
        <w:tc>
          <w:tcPr>
            <w:tcW w:w="3420" w:type="dxa"/>
          </w:tcPr>
          <w:p w14:paraId="18548A64"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c>
          <w:tcPr>
            <w:tcW w:w="2340" w:type="dxa"/>
          </w:tcPr>
          <w:p w14:paraId="7E4DEE93"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r>
      <w:tr w:rsidR="00F10B02" w:rsidRPr="00D719AB" w14:paraId="798134EF" w14:textId="77777777" w:rsidTr="00937F56">
        <w:tc>
          <w:tcPr>
            <w:tcW w:w="4230" w:type="dxa"/>
          </w:tcPr>
          <w:p w14:paraId="6D2433C7"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r w:rsidRPr="00D719AB">
              <w:rPr>
                <w:rFonts w:ascii="Calibri" w:eastAsia="Times New Roman" w:hAnsi="Calibri" w:cs="Calibri"/>
                <w:kern w:val="0"/>
                <w14:ligatures w14:val="none"/>
              </w:rPr>
              <w:t>Monthly reports submitted by contractor</w:t>
            </w:r>
          </w:p>
        </w:tc>
        <w:tc>
          <w:tcPr>
            <w:tcW w:w="3420" w:type="dxa"/>
          </w:tcPr>
          <w:p w14:paraId="20E3523B"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c>
          <w:tcPr>
            <w:tcW w:w="2340" w:type="dxa"/>
          </w:tcPr>
          <w:p w14:paraId="4BD65B81"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r>
      <w:tr w:rsidR="00F10B02" w:rsidRPr="00D719AB" w14:paraId="29F1F63E" w14:textId="77777777" w:rsidTr="00937F56">
        <w:tc>
          <w:tcPr>
            <w:tcW w:w="4230" w:type="dxa"/>
          </w:tcPr>
          <w:p w14:paraId="6CD8A331" w14:textId="77777777" w:rsidR="00756126" w:rsidRPr="00D719AB" w:rsidRDefault="00E20802" w:rsidP="00756126">
            <w:pPr>
              <w:spacing w:before="100" w:beforeAutospacing="1" w:after="100" w:afterAutospacing="1"/>
              <w:rPr>
                <w:rFonts w:ascii="Calibri" w:eastAsia="Times New Roman" w:hAnsi="Calibri" w:cs="Calibri"/>
                <w:kern w:val="0"/>
                <w14:ligatures w14:val="none"/>
              </w:rPr>
            </w:pPr>
            <w:r w:rsidRPr="00D719AB">
              <w:rPr>
                <w:rFonts w:ascii="Calibri" w:eastAsia="Times New Roman" w:hAnsi="Calibri" w:cs="Calibri"/>
                <w:kern w:val="0"/>
                <w14:ligatures w14:val="none"/>
              </w:rPr>
              <w:t>Training</w:t>
            </w:r>
            <w:r w:rsidR="00756126" w:rsidRPr="00D719AB">
              <w:rPr>
                <w:rFonts w:ascii="Calibri" w:eastAsia="Times New Roman" w:hAnsi="Calibri" w:cs="Calibri"/>
                <w:kern w:val="0"/>
                <w14:ligatures w14:val="none"/>
              </w:rPr>
              <w:t xml:space="preserve"> conducted by contractor</w:t>
            </w:r>
          </w:p>
        </w:tc>
        <w:tc>
          <w:tcPr>
            <w:tcW w:w="3420" w:type="dxa"/>
          </w:tcPr>
          <w:p w14:paraId="4DF97E12"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c>
          <w:tcPr>
            <w:tcW w:w="2340" w:type="dxa"/>
          </w:tcPr>
          <w:p w14:paraId="77664856"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r>
    </w:tbl>
    <w:p w14:paraId="42806AAF" w14:textId="77777777" w:rsidR="00756126" w:rsidRPr="00D719AB" w:rsidRDefault="00756126" w:rsidP="00756126">
      <w:pPr>
        <w:spacing w:before="100" w:beforeAutospacing="1" w:after="100" w:afterAutospacing="1" w:line="240" w:lineRule="auto"/>
        <w:rPr>
          <w:rFonts w:ascii="Calibri" w:eastAsia="Times New Roman" w:hAnsi="Calibri" w:cs="Calibri"/>
          <w:kern w:val="0"/>
          <w14:ligatures w14:val="none"/>
        </w:rPr>
        <w:sectPr w:rsidR="00756126" w:rsidRPr="00D719AB" w:rsidSect="00756126">
          <w:pgSz w:w="12240" w:h="15840"/>
          <w:pgMar w:top="1440" w:right="1440" w:bottom="1440" w:left="1440" w:header="720" w:footer="720" w:gutter="0"/>
          <w:cols w:space="720"/>
          <w:docGrid w:linePitch="360"/>
        </w:sectPr>
      </w:pPr>
    </w:p>
    <w:p w14:paraId="5389A453" w14:textId="77777777" w:rsidR="008E283A" w:rsidRPr="00D719AB" w:rsidRDefault="00756126" w:rsidP="00A96F70">
      <w:pPr>
        <w:numPr>
          <w:ilvl w:val="0"/>
          <w:numId w:val="3"/>
        </w:numPr>
        <w:spacing w:before="100" w:beforeAutospacing="1" w:after="100" w:afterAutospacing="1" w:line="240" w:lineRule="auto"/>
        <w:contextualSpacing/>
        <w:outlineLvl w:val="3"/>
        <w:rPr>
          <w:rFonts w:ascii="Calibri" w:eastAsia="Times New Roman" w:hAnsi="Calibri" w:cs="Calibri"/>
          <w:b/>
          <w:bCs/>
          <w:kern w:val="0"/>
          <w14:ligatures w14:val="none"/>
        </w:rPr>
      </w:pPr>
      <w:r w:rsidRPr="00D719AB">
        <w:rPr>
          <w:rFonts w:ascii="Calibri" w:eastAsia="Times New Roman" w:hAnsi="Calibri" w:cs="Calibri"/>
          <w:b/>
          <w:bCs/>
          <w:kern w:val="0"/>
          <w14:ligatures w14:val="none"/>
        </w:rPr>
        <w:lastRenderedPageBreak/>
        <w:t>Status of E&amp;S standards:</w:t>
      </w:r>
    </w:p>
    <w:p w14:paraId="6271DB71" w14:textId="77777777" w:rsidR="00756126" w:rsidRPr="00D719AB" w:rsidRDefault="00756126" w:rsidP="00756126">
      <w:pPr>
        <w:spacing w:before="100" w:beforeAutospacing="1" w:after="100" w:afterAutospacing="1" w:line="240" w:lineRule="auto"/>
        <w:rPr>
          <w:rFonts w:ascii="Calibri" w:eastAsia="Times New Roman" w:hAnsi="Calibri" w:cs="Calibri"/>
          <w:kern w:val="0"/>
          <w14:ligatures w14:val="none"/>
        </w:rPr>
      </w:pPr>
      <w:r w:rsidRPr="00D719AB">
        <w:rPr>
          <w:rFonts w:ascii="Calibri" w:eastAsia="Times New Roman" w:hAnsi="Calibri" w:cs="Calibri"/>
          <w:kern w:val="0"/>
          <w14:ligatures w14:val="none"/>
        </w:rPr>
        <w:t>The following table should be filled out based on observations from supervision consultant report and field visit findings and observations:</w:t>
      </w:r>
    </w:p>
    <w:tbl>
      <w:tblPr>
        <w:tblStyle w:val="TableGrid"/>
        <w:tblW w:w="9646" w:type="dxa"/>
        <w:tblInd w:w="-275" w:type="dxa"/>
        <w:tblLook w:val="04A0" w:firstRow="1" w:lastRow="0" w:firstColumn="1" w:lastColumn="0" w:noHBand="0" w:noVBand="1"/>
      </w:tblPr>
      <w:tblGrid>
        <w:gridCol w:w="2071"/>
        <w:gridCol w:w="4468"/>
        <w:gridCol w:w="3107"/>
      </w:tblGrid>
      <w:tr w:rsidR="00F10B02" w:rsidRPr="00D719AB" w14:paraId="7CFF2284" w14:textId="77777777" w:rsidTr="00937F56">
        <w:trPr>
          <w:trHeight w:val="293"/>
        </w:trPr>
        <w:tc>
          <w:tcPr>
            <w:tcW w:w="2071" w:type="dxa"/>
          </w:tcPr>
          <w:p w14:paraId="44FC6F58"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c>
          <w:tcPr>
            <w:tcW w:w="4468" w:type="dxa"/>
          </w:tcPr>
          <w:p w14:paraId="23484F06" w14:textId="77777777" w:rsidR="00756126" w:rsidRPr="00D719AB" w:rsidRDefault="00756126" w:rsidP="00756126">
            <w:pPr>
              <w:spacing w:before="100" w:beforeAutospacing="1" w:after="100" w:afterAutospacing="1"/>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Status</w:t>
            </w:r>
          </w:p>
        </w:tc>
        <w:tc>
          <w:tcPr>
            <w:tcW w:w="3107" w:type="dxa"/>
          </w:tcPr>
          <w:p w14:paraId="280C5AAB" w14:textId="77777777" w:rsidR="00756126" w:rsidRPr="00D719AB" w:rsidRDefault="00756126" w:rsidP="00756126">
            <w:pPr>
              <w:spacing w:before="100" w:beforeAutospacing="1" w:after="100" w:afterAutospacing="1"/>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Comments; follow-up</w:t>
            </w:r>
          </w:p>
        </w:tc>
      </w:tr>
      <w:tr w:rsidR="00F10B02" w:rsidRPr="00D719AB" w14:paraId="1DED2C0B" w14:textId="77777777" w:rsidTr="00937F56">
        <w:trPr>
          <w:trHeight w:val="293"/>
        </w:trPr>
        <w:tc>
          <w:tcPr>
            <w:tcW w:w="2071" w:type="dxa"/>
          </w:tcPr>
          <w:p w14:paraId="62DC1E55" w14:textId="77777777" w:rsidR="00756126" w:rsidRPr="00D719AB" w:rsidRDefault="00756126" w:rsidP="00756126">
            <w:pPr>
              <w:spacing w:before="100" w:beforeAutospacing="1" w:after="100" w:afterAutospacing="1"/>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Waste Management</w:t>
            </w:r>
          </w:p>
        </w:tc>
        <w:tc>
          <w:tcPr>
            <w:tcW w:w="4468" w:type="dxa"/>
          </w:tcPr>
          <w:p w14:paraId="318490CD"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c>
          <w:tcPr>
            <w:tcW w:w="3107" w:type="dxa"/>
          </w:tcPr>
          <w:p w14:paraId="45B3CDDB"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r>
      <w:tr w:rsidR="00F10B02" w:rsidRPr="00D719AB" w14:paraId="6C69DFC2" w14:textId="77777777" w:rsidTr="00937F56">
        <w:trPr>
          <w:trHeight w:val="293"/>
        </w:trPr>
        <w:tc>
          <w:tcPr>
            <w:tcW w:w="2071" w:type="dxa"/>
          </w:tcPr>
          <w:p w14:paraId="2EBF6189" w14:textId="77777777" w:rsidR="00756126" w:rsidRPr="00D719AB" w:rsidRDefault="00756126" w:rsidP="00756126">
            <w:pPr>
              <w:spacing w:before="100" w:beforeAutospacing="1" w:after="100" w:afterAutospacing="1"/>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Materials sourcing</w:t>
            </w:r>
          </w:p>
        </w:tc>
        <w:tc>
          <w:tcPr>
            <w:tcW w:w="4468" w:type="dxa"/>
          </w:tcPr>
          <w:p w14:paraId="7F0D9FCE"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Quality; type; registered </w:t>
            </w:r>
            <w:proofErr w:type="spellStart"/>
            <w:r w:rsidRPr="00D719AB">
              <w:rPr>
                <w:rFonts w:ascii="Calibri" w:eastAsia="Times New Roman" w:hAnsi="Calibri" w:cs="Calibri"/>
                <w:kern w:val="0"/>
                <w14:ligatures w14:val="none"/>
              </w:rPr>
              <w:t>etc</w:t>
            </w:r>
            <w:proofErr w:type="spellEnd"/>
          </w:p>
        </w:tc>
        <w:tc>
          <w:tcPr>
            <w:tcW w:w="3107" w:type="dxa"/>
          </w:tcPr>
          <w:p w14:paraId="48B89646"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r>
      <w:tr w:rsidR="00F10B02" w:rsidRPr="00D719AB" w14:paraId="772CCA78" w14:textId="77777777" w:rsidTr="00937F56">
        <w:trPr>
          <w:trHeight w:val="282"/>
        </w:trPr>
        <w:tc>
          <w:tcPr>
            <w:tcW w:w="2071" w:type="dxa"/>
          </w:tcPr>
          <w:p w14:paraId="34B9F7A2" w14:textId="77777777" w:rsidR="00756126" w:rsidRPr="00D719AB" w:rsidRDefault="00AD598B" w:rsidP="00756126">
            <w:pPr>
              <w:spacing w:before="100" w:beforeAutospacing="1" w:after="100" w:afterAutospacing="1"/>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Labor</w:t>
            </w:r>
            <w:r w:rsidR="00756126" w:rsidRPr="00D719AB">
              <w:rPr>
                <w:rFonts w:ascii="Calibri" w:eastAsia="Times New Roman" w:hAnsi="Calibri" w:cs="Calibri"/>
                <w:b/>
                <w:bCs/>
                <w:kern w:val="0"/>
                <w14:ligatures w14:val="none"/>
              </w:rPr>
              <w:t xml:space="preserve"> conditions</w:t>
            </w:r>
          </w:p>
        </w:tc>
        <w:tc>
          <w:tcPr>
            <w:tcW w:w="4468" w:type="dxa"/>
          </w:tcPr>
          <w:p w14:paraId="5D5DD9E4"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c>
          <w:tcPr>
            <w:tcW w:w="3107" w:type="dxa"/>
          </w:tcPr>
          <w:p w14:paraId="747CEA13"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r>
      <w:tr w:rsidR="00F10B02" w:rsidRPr="00D719AB" w14:paraId="231302EB" w14:textId="77777777" w:rsidTr="00937F56">
        <w:trPr>
          <w:trHeight w:val="587"/>
        </w:trPr>
        <w:tc>
          <w:tcPr>
            <w:tcW w:w="2071" w:type="dxa"/>
          </w:tcPr>
          <w:p w14:paraId="0C604945" w14:textId="77777777" w:rsidR="00756126" w:rsidRPr="00D719AB" w:rsidRDefault="00756126" w:rsidP="00756126">
            <w:pPr>
              <w:spacing w:before="100" w:beforeAutospacing="1" w:after="100" w:afterAutospacing="1"/>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Occupational Health and Safety</w:t>
            </w:r>
          </w:p>
        </w:tc>
        <w:tc>
          <w:tcPr>
            <w:tcW w:w="4468" w:type="dxa"/>
          </w:tcPr>
          <w:p w14:paraId="64E7904A" w14:textId="77777777" w:rsidR="00756126" w:rsidRPr="00D719AB" w:rsidRDefault="00756126" w:rsidP="00756126">
            <w:pPr>
              <w:spacing w:before="100" w:beforeAutospacing="1" w:after="100" w:afterAutospacing="1"/>
              <w:rPr>
                <w:rFonts w:ascii="Calibri" w:eastAsia="Times New Roman" w:hAnsi="Calibri" w:cs="Calibri"/>
                <w:kern w:val="0"/>
                <w:lang w:val="fr-CA"/>
                <w14:ligatures w14:val="none"/>
              </w:rPr>
            </w:pPr>
            <w:r w:rsidRPr="00D719AB">
              <w:rPr>
                <w:rFonts w:ascii="Calibri" w:eastAsia="Times New Roman" w:hAnsi="Calibri" w:cs="Calibri"/>
                <w:kern w:val="0"/>
                <w:lang w:val="fr-CA"/>
                <w14:ligatures w14:val="none"/>
              </w:rPr>
              <w:t xml:space="preserve">PPE usage; Training </w:t>
            </w:r>
            <w:proofErr w:type="spellStart"/>
            <w:r w:rsidRPr="00D719AB">
              <w:rPr>
                <w:rFonts w:ascii="Calibri" w:eastAsia="Times New Roman" w:hAnsi="Calibri" w:cs="Calibri"/>
                <w:kern w:val="0"/>
                <w:lang w:val="fr-CA"/>
                <w14:ligatures w14:val="none"/>
              </w:rPr>
              <w:t>etc</w:t>
            </w:r>
            <w:proofErr w:type="spellEnd"/>
            <w:r w:rsidRPr="00D719AB">
              <w:rPr>
                <w:rFonts w:ascii="Calibri" w:eastAsia="Times New Roman" w:hAnsi="Calibri" w:cs="Calibri"/>
                <w:kern w:val="0"/>
                <w:lang w:val="fr-CA"/>
                <w14:ligatures w14:val="none"/>
              </w:rPr>
              <w:t xml:space="preserve"> </w:t>
            </w:r>
          </w:p>
        </w:tc>
        <w:tc>
          <w:tcPr>
            <w:tcW w:w="3107" w:type="dxa"/>
          </w:tcPr>
          <w:p w14:paraId="229757E0" w14:textId="77777777" w:rsidR="00756126" w:rsidRPr="00D719AB" w:rsidRDefault="00756126" w:rsidP="00756126">
            <w:pPr>
              <w:spacing w:before="100" w:beforeAutospacing="1" w:after="100" w:afterAutospacing="1"/>
              <w:rPr>
                <w:rFonts w:ascii="Calibri" w:eastAsia="Times New Roman" w:hAnsi="Calibri" w:cs="Calibri"/>
                <w:kern w:val="0"/>
                <w:lang w:val="fr-CA"/>
                <w14:ligatures w14:val="none"/>
              </w:rPr>
            </w:pPr>
          </w:p>
        </w:tc>
      </w:tr>
      <w:tr w:rsidR="00F10B02" w:rsidRPr="00D719AB" w14:paraId="51177E5D" w14:textId="77777777" w:rsidTr="00937F56">
        <w:trPr>
          <w:trHeight w:val="293"/>
        </w:trPr>
        <w:tc>
          <w:tcPr>
            <w:tcW w:w="2071" w:type="dxa"/>
          </w:tcPr>
          <w:p w14:paraId="2B63C358" w14:textId="77777777" w:rsidR="00756126" w:rsidRPr="00D719AB" w:rsidRDefault="00756126" w:rsidP="00756126">
            <w:pPr>
              <w:spacing w:before="100" w:beforeAutospacing="1" w:after="100" w:afterAutospacing="1"/>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Incidents</w:t>
            </w:r>
          </w:p>
        </w:tc>
        <w:tc>
          <w:tcPr>
            <w:tcW w:w="4468" w:type="dxa"/>
          </w:tcPr>
          <w:p w14:paraId="2D49D5DF"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c>
          <w:tcPr>
            <w:tcW w:w="3107" w:type="dxa"/>
          </w:tcPr>
          <w:p w14:paraId="049E89C2"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r>
      <w:tr w:rsidR="00F10B02" w:rsidRPr="00D719AB" w14:paraId="2C6795E9" w14:textId="77777777" w:rsidTr="00937F56">
        <w:trPr>
          <w:trHeight w:val="587"/>
        </w:trPr>
        <w:tc>
          <w:tcPr>
            <w:tcW w:w="2071" w:type="dxa"/>
          </w:tcPr>
          <w:p w14:paraId="0D579A0B" w14:textId="77777777" w:rsidR="00756126" w:rsidRPr="00D719AB" w:rsidRDefault="00756126" w:rsidP="00756126">
            <w:pPr>
              <w:spacing w:before="100" w:beforeAutospacing="1" w:after="100" w:afterAutospacing="1"/>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 xml:space="preserve">Community health and safety </w:t>
            </w:r>
          </w:p>
        </w:tc>
        <w:tc>
          <w:tcPr>
            <w:tcW w:w="4468" w:type="dxa"/>
          </w:tcPr>
          <w:p w14:paraId="74BD4CD1"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Barricades; lighting; </w:t>
            </w:r>
            <w:proofErr w:type="spellStart"/>
            <w:r w:rsidRPr="00D719AB">
              <w:rPr>
                <w:rFonts w:ascii="Calibri" w:eastAsia="Times New Roman" w:hAnsi="Calibri" w:cs="Calibri"/>
                <w:kern w:val="0"/>
                <w14:ligatures w14:val="none"/>
              </w:rPr>
              <w:t>etc</w:t>
            </w:r>
            <w:proofErr w:type="spellEnd"/>
          </w:p>
        </w:tc>
        <w:tc>
          <w:tcPr>
            <w:tcW w:w="3107" w:type="dxa"/>
          </w:tcPr>
          <w:p w14:paraId="1D38F04E"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r>
      <w:tr w:rsidR="00F10B02" w:rsidRPr="00D719AB" w14:paraId="28F439D8" w14:textId="77777777" w:rsidTr="00937F56">
        <w:trPr>
          <w:trHeight w:val="293"/>
        </w:trPr>
        <w:tc>
          <w:tcPr>
            <w:tcW w:w="2071" w:type="dxa"/>
          </w:tcPr>
          <w:p w14:paraId="1CEEE09E" w14:textId="77777777" w:rsidR="00756126" w:rsidRPr="00D719AB" w:rsidRDefault="00756126" w:rsidP="00756126">
            <w:pPr>
              <w:spacing w:before="100" w:beforeAutospacing="1" w:after="100" w:afterAutospacing="1"/>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Biodiversity</w:t>
            </w:r>
          </w:p>
        </w:tc>
        <w:tc>
          <w:tcPr>
            <w:tcW w:w="4468" w:type="dxa"/>
          </w:tcPr>
          <w:p w14:paraId="132BC021"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Not relevant </w:t>
            </w:r>
          </w:p>
        </w:tc>
        <w:tc>
          <w:tcPr>
            <w:tcW w:w="3107" w:type="dxa"/>
          </w:tcPr>
          <w:p w14:paraId="10766458"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r>
      <w:tr w:rsidR="00F10B02" w:rsidRPr="00D719AB" w14:paraId="7D5F5C93" w14:textId="77777777" w:rsidTr="00937F56">
        <w:trPr>
          <w:trHeight w:val="282"/>
        </w:trPr>
        <w:tc>
          <w:tcPr>
            <w:tcW w:w="2071" w:type="dxa"/>
          </w:tcPr>
          <w:p w14:paraId="3C5BDDF3" w14:textId="77777777" w:rsidR="00756126" w:rsidRPr="00D719AB" w:rsidRDefault="00756126" w:rsidP="00756126">
            <w:pPr>
              <w:spacing w:before="100" w:beforeAutospacing="1" w:after="100" w:afterAutospacing="1"/>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Land acquisition</w:t>
            </w:r>
          </w:p>
        </w:tc>
        <w:tc>
          <w:tcPr>
            <w:tcW w:w="4468" w:type="dxa"/>
          </w:tcPr>
          <w:p w14:paraId="2B5E7BE2"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Not relevant </w:t>
            </w:r>
          </w:p>
        </w:tc>
        <w:tc>
          <w:tcPr>
            <w:tcW w:w="3107" w:type="dxa"/>
          </w:tcPr>
          <w:p w14:paraId="62C36750"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r>
      <w:tr w:rsidR="00F10B02" w:rsidRPr="00D719AB" w14:paraId="3B35606F" w14:textId="77777777" w:rsidTr="00937F56">
        <w:trPr>
          <w:trHeight w:val="293"/>
        </w:trPr>
        <w:tc>
          <w:tcPr>
            <w:tcW w:w="2071" w:type="dxa"/>
          </w:tcPr>
          <w:p w14:paraId="4E6F5E8D" w14:textId="77777777" w:rsidR="00756126" w:rsidRPr="00D719AB" w:rsidRDefault="00756126" w:rsidP="00756126">
            <w:pPr>
              <w:spacing w:before="100" w:beforeAutospacing="1" w:after="100" w:afterAutospacing="1"/>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Stakeholder engagement</w:t>
            </w:r>
          </w:p>
        </w:tc>
        <w:tc>
          <w:tcPr>
            <w:tcW w:w="4468" w:type="dxa"/>
          </w:tcPr>
          <w:p w14:paraId="218B1779"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c>
          <w:tcPr>
            <w:tcW w:w="3107" w:type="dxa"/>
          </w:tcPr>
          <w:p w14:paraId="70104509"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r>
      <w:tr w:rsidR="00F10B02" w:rsidRPr="00D719AB" w14:paraId="63827F3D" w14:textId="77777777" w:rsidTr="00937F56">
        <w:trPr>
          <w:trHeight w:val="293"/>
        </w:trPr>
        <w:tc>
          <w:tcPr>
            <w:tcW w:w="2071" w:type="dxa"/>
          </w:tcPr>
          <w:p w14:paraId="09C14709" w14:textId="77777777" w:rsidR="00756126" w:rsidRPr="00D719AB" w:rsidRDefault="00756126" w:rsidP="00756126">
            <w:pPr>
              <w:spacing w:before="100" w:beforeAutospacing="1" w:after="100" w:afterAutospacing="1"/>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GBV</w:t>
            </w:r>
          </w:p>
        </w:tc>
        <w:tc>
          <w:tcPr>
            <w:tcW w:w="4468" w:type="dxa"/>
          </w:tcPr>
          <w:p w14:paraId="56CEED66"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c>
          <w:tcPr>
            <w:tcW w:w="3107" w:type="dxa"/>
          </w:tcPr>
          <w:p w14:paraId="5B7646AF"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r>
      <w:tr w:rsidR="00F10B02" w:rsidRPr="00D719AB" w14:paraId="71F9369C" w14:textId="77777777" w:rsidTr="00937F56">
        <w:trPr>
          <w:trHeight w:val="293"/>
        </w:trPr>
        <w:tc>
          <w:tcPr>
            <w:tcW w:w="2071" w:type="dxa"/>
          </w:tcPr>
          <w:p w14:paraId="205834EF" w14:textId="77777777" w:rsidR="00756126" w:rsidRPr="00D719AB" w:rsidRDefault="00756126" w:rsidP="00756126">
            <w:pPr>
              <w:spacing w:before="100" w:beforeAutospacing="1" w:after="100" w:afterAutospacing="1"/>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Grievances</w:t>
            </w:r>
          </w:p>
        </w:tc>
        <w:tc>
          <w:tcPr>
            <w:tcW w:w="4468" w:type="dxa"/>
          </w:tcPr>
          <w:p w14:paraId="72F36C45"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Yes/no; </w:t>
            </w:r>
            <w:proofErr w:type="gramStart"/>
            <w:r w:rsidRPr="00D719AB">
              <w:rPr>
                <w:rFonts w:ascii="Calibri" w:eastAsia="Times New Roman" w:hAnsi="Calibri" w:cs="Calibri"/>
                <w:kern w:val="0"/>
                <w14:ligatures w14:val="none"/>
              </w:rPr>
              <w:t>log</w:t>
            </w:r>
            <w:proofErr w:type="gramEnd"/>
            <w:r w:rsidRPr="00D719AB">
              <w:rPr>
                <w:rFonts w:ascii="Calibri" w:eastAsia="Times New Roman" w:hAnsi="Calibri" w:cs="Calibri"/>
                <w:kern w:val="0"/>
                <w14:ligatures w14:val="none"/>
              </w:rPr>
              <w:t xml:space="preserve">; feedback </w:t>
            </w:r>
            <w:proofErr w:type="spellStart"/>
            <w:r w:rsidRPr="00D719AB">
              <w:rPr>
                <w:rFonts w:ascii="Calibri" w:eastAsia="Times New Roman" w:hAnsi="Calibri" w:cs="Calibri"/>
                <w:kern w:val="0"/>
                <w14:ligatures w14:val="none"/>
              </w:rPr>
              <w:t>etc</w:t>
            </w:r>
            <w:proofErr w:type="spellEnd"/>
          </w:p>
        </w:tc>
        <w:tc>
          <w:tcPr>
            <w:tcW w:w="3107" w:type="dxa"/>
          </w:tcPr>
          <w:p w14:paraId="7F8D7CC9"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r>
      <w:tr w:rsidR="00F10B02" w:rsidRPr="00D719AB" w14:paraId="29D72CEB" w14:textId="77777777" w:rsidTr="00937F56">
        <w:trPr>
          <w:trHeight w:val="293"/>
        </w:trPr>
        <w:tc>
          <w:tcPr>
            <w:tcW w:w="2071" w:type="dxa"/>
          </w:tcPr>
          <w:p w14:paraId="00B0E7CD"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r w:rsidRPr="00D719AB">
              <w:rPr>
                <w:rFonts w:ascii="Calibri" w:eastAsia="Times New Roman" w:hAnsi="Calibri" w:cs="Calibri"/>
                <w:kern w:val="0"/>
                <w14:ligatures w14:val="none"/>
              </w:rPr>
              <w:t>Communications on ESF</w:t>
            </w:r>
          </w:p>
        </w:tc>
        <w:tc>
          <w:tcPr>
            <w:tcW w:w="4468" w:type="dxa"/>
          </w:tcPr>
          <w:p w14:paraId="1DB950F5"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c>
          <w:tcPr>
            <w:tcW w:w="3107" w:type="dxa"/>
          </w:tcPr>
          <w:p w14:paraId="6963844B" w14:textId="77777777" w:rsidR="00756126" w:rsidRPr="00D719AB" w:rsidRDefault="00756126" w:rsidP="00756126">
            <w:pPr>
              <w:spacing w:before="100" w:beforeAutospacing="1" w:after="100" w:afterAutospacing="1"/>
              <w:rPr>
                <w:rFonts w:ascii="Calibri" w:eastAsia="Times New Roman" w:hAnsi="Calibri" w:cs="Calibri"/>
                <w:kern w:val="0"/>
                <w14:ligatures w14:val="none"/>
              </w:rPr>
            </w:pPr>
          </w:p>
        </w:tc>
      </w:tr>
    </w:tbl>
    <w:p w14:paraId="3EE2F250" w14:textId="77777777" w:rsidR="00756126" w:rsidRPr="00D719AB" w:rsidRDefault="00756126" w:rsidP="00756126">
      <w:pPr>
        <w:rPr>
          <w:rFonts w:ascii="Calibri" w:eastAsia="Times New Roman" w:hAnsi="Calibri" w:cs="Calibri"/>
          <w:b/>
          <w:bCs/>
          <w:kern w:val="0"/>
          <w14:ligatures w14:val="none"/>
        </w:rPr>
      </w:pPr>
    </w:p>
    <w:p w14:paraId="2376B0B8" w14:textId="77777777" w:rsidR="00756126" w:rsidRPr="00D719AB" w:rsidRDefault="00756126" w:rsidP="00A96F70">
      <w:pPr>
        <w:numPr>
          <w:ilvl w:val="0"/>
          <w:numId w:val="3"/>
        </w:numPr>
        <w:spacing w:before="100" w:beforeAutospacing="1" w:after="100" w:afterAutospacing="1" w:line="240" w:lineRule="auto"/>
        <w:contextualSpacing/>
        <w:outlineLvl w:val="3"/>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Synopsis of key Observations of the Supervision Consultant</w:t>
      </w:r>
    </w:p>
    <w:tbl>
      <w:tblPr>
        <w:tblStyle w:val="TableGrid"/>
        <w:tblW w:w="9661" w:type="dxa"/>
        <w:tblInd w:w="-275" w:type="dxa"/>
        <w:tblLook w:val="04A0" w:firstRow="1" w:lastRow="0" w:firstColumn="1" w:lastColumn="0" w:noHBand="0" w:noVBand="1"/>
      </w:tblPr>
      <w:tblGrid>
        <w:gridCol w:w="2326"/>
        <w:gridCol w:w="4169"/>
        <w:gridCol w:w="3166"/>
      </w:tblGrid>
      <w:tr w:rsidR="00F10B02" w:rsidRPr="00D719AB" w14:paraId="7C8F0495" w14:textId="77777777" w:rsidTr="008E283A">
        <w:trPr>
          <w:trHeight w:val="327"/>
        </w:trPr>
        <w:tc>
          <w:tcPr>
            <w:tcW w:w="2326" w:type="dxa"/>
          </w:tcPr>
          <w:p w14:paraId="1B664B87" w14:textId="77777777" w:rsidR="00756126" w:rsidRPr="00D719AB" w:rsidRDefault="00756126" w:rsidP="00756126">
            <w:pPr>
              <w:rPr>
                <w:rFonts w:ascii="Calibri" w:eastAsia="Calibri" w:hAnsi="Calibri" w:cs="Calibri"/>
                <w:b/>
                <w:bCs/>
              </w:rPr>
            </w:pPr>
            <w:r w:rsidRPr="00D719AB">
              <w:rPr>
                <w:rFonts w:ascii="Calibri" w:eastAsia="Calibri" w:hAnsi="Calibri" w:cs="Calibri"/>
                <w:b/>
                <w:bCs/>
              </w:rPr>
              <w:t>Report dated</w:t>
            </w:r>
          </w:p>
        </w:tc>
        <w:tc>
          <w:tcPr>
            <w:tcW w:w="4169" w:type="dxa"/>
          </w:tcPr>
          <w:p w14:paraId="3E6C34DD" w14:textId="77777777" w:rsidR="00756126" w:rsidRPr="00D719AB" w:rsidRDefault="00756126" w:rsidP="00756126">
            <w:pPr>
              <w:rPr>
                <w:rFonts w:ascii="Calibri" w:eastAsia="Calibri" w:hAnsi="Calibri" w:cs="Calibri"/>
              </w:rPr>
            </w:pPr>
          </w:p>
        </w:tc>
        <w:tc>
          <w:tcPr>
            <w:tcW w:w="3166" w:type="dxa"/>
          </w:tcPr>
          <w:p w14:paraId="5834CC50" w14:textId="77777777" w:rsidR="00756126" w:rsidRPr="00D719AB" w:rsidRDefault="00756126" w:rsidP="00756126">
            <w:pPr>
              <w:rPr>
                <w:rFonts w:ascii="Calibri" w:eastAsia="Calibri" w:hAnsi="Calibri" w:cs="Calibri"/>
              </w:rPr>
            </w:pPr>
            <w:r w:rsidRPr="00D719AB">
              <w:rPr>
                <w:rFonts w:ascii="Calibri" w:eastAsia="Calibri" w:hAnsi="Calibri" w:cs="Calibri"/>
              </w:rPr>
              <w:t xml:space="preserve">Comments </w:t>
            </w:r>
          </w:p>
        </w:tc>
      </w:tr>
      <w:tr w:rsidR="00F10B02" w:rsidRPr="00D719AB" w14:paraId="458A43FE" w14:textId="77777777" w:rsidTr="008E283A">
        <w:trPr>
          <w:trHeight w:val="972"/>
        </w:trPr>
        <w:tc>
          <w:tcPr>
            <w:tcW w:w="2326" w:type="dxa"/>
          </w:tcPr>
          <w:p w14:paraId="15AFBB12" w14:textId="77777777" w:rsidR="00756126" w:rsidRPr="00D719AB" w:rsidRDefault="0087401E" w:rsidP="00756126">
            <w:pPr>
              <w:rPr>
                <w:rFonts w:ascii="Calibri" w:eastAsia="Calibri" w:hAnsi="Calibri" w:cs="Calibri"/>
              </w:rPr>
            </w:pPr>
            <w:r w:rsidRPr="00D719AB">
              <w:rPr>
                <w:rFonts w:ascii="Calibri" w:eastAsia="Calibri" w:hAnsi="Calibri" w:cs="Calibri"/>
              </w:rPr>
              <w:t xml:space="preserve">Month, </w:t>
            </w:r>
            <w:r w:rsidR="00756126" w:rsidRPr="00D719AB">
              <w:rPr>
                <w:rFonts w:ascii="Calibri" w:eastAsia="Calibri" w:hAnsi="Calibri" w:cs="Calibri"/>
              </w:rPr>
              <w:t>202</w:t>
            </w:r>
            <w:r w:rsidRPr="00D719AB">
              <w:rPr>
                <w:rFonts w:ascii="Calibri" w:eastAsia="Calibri" w:hAnsi="Calibri" w:cs="Calibri"/>
              </w:rPr>
              <w:t>5</w:t>
            </w:r>
          </w:p>
        </w:tc>
        <w:tc>
          <w:tcPr>
            <w:tcW w:w="4169" w:type="dxa"/>
          </w:tcPr>
          <w:p w14:paraId="11A86D98" w14:textId="77777777" w:rsidR="00756126" w:rsidRPr="00D719AB" w:rsidRDefault="00756126" w:rsidP="00756126">
            <w:pPr>
              <w:rPr>
                <w:rFonts w:ascii="Calibri" w:eastAsia="Calibri" w:hAnsi="Calibri" w:cs="Calibri"/>
              </w:rPr>
            </w:pPr>
            <w:r w:rsidRPr="00D719AB">
              <w:rPr>
                <w:rFonts w:ascii="Calibri" w:eastAsia="Calibri" w:hAnsi="Calibri" w:cs="Calibri"/>
              </w:rPr>
              <w:t>1.</w:t>
            </w:r>
          </w:p>
          <w:p w14:paraId="058121B6" w14:textId="77777777" w:rsidR="00756126" w:rsidRPr="00D719AB" w:rsidRDefault="00756126" w:rsidP="00756126">
            <w:pPr>
              <w:rPr>
                <w:rFonts w:ascii="Calibri" w:eastAsia="Calibri" w:hAnsi="Calibri" w:cs="Calibri"/>
              </w:rPr>
            </w:pPr>
            <w:r w:rsidRPr="00D719AB">
              <w:rPr>
                <w:rFonts w:ascii="Calibri" w:eastAsia="Calibri" w:hAnsi="Calibri" w:cs="Calibri"/>
              </w:rPr>
              <w:t>2.</w:t>
            </w:r>
          </w:p>
          <w:p w14:paraId="45F6ED27" w14:textId="77777777" w:rsidR="00756126" w:rsidRPr="00D719AB" w:rsidRDefault="00756126" w:rsidP="00756126">
            <w:pPr>
              <w:rPr>
                <w:rFonts w:ascii="Calibri" w:eastAsia="Calibri" w:hAnsi="Calibri" w:cs="Calibri"/>
              </w:rPr>
            </w:pPr>
            <w:r w:rsidRPr="00D719AB">
              <w:rPr>
                <w:rFonts w:ascii="Calibri" w:eastAsia="Calibri" w:hAnsi="Calibri" w:cs="Calibri"/>
              </w:rPr>
              <w:t>3.</w:t>
            </w:r>
          </w:p>
        </w:tc>
        <w:tc>
          <w:tcPr>
            <w:tcW w:w="3166" w:type="dxa"/>
          </w:tcPr>
          <w:p w14:paraId="2CF4C730" w14:textId="77777777" w:rsidR="00756126" w:rsidRPr="00D719AB" w:rsidRDefault="00756126" w:rsidP="00756126">
            <w:pPr>
              <w:rPr>
                <w:rFonts w:ascii="Calibri" w:eastAsia="Calibri" w:hAnsi="Calibri" w:cs="Calibri"/>
              </w:rPr>
            </w:pPr>
          </w:p>
        </w:tc>
      </w:tr>
      <w:tr w:rsidR="00F10B02" w:rsidRPr="00D719AB" w14:paraId="520E09A0" w14:textId="77777777" w:rsidTr="008E283A">
        <w:trPr>
          <w:trHeight w:val="327"/>
        </w:trPr>
        <w:tc>
          <w:tcPr>
            <w:tcW w:w="2326" w:type="dxa"/>
          </w:tcPr>
          <w:p w14:paraId="645F5305" w14:textId="77777777" w:rsidR="00756126" w:rsidRPr="00D719AB" w:rsidRDefault="0087401E" w:rsidP="00756126">
            <w:pPr>
              <w:rPr>
                <w:rFonts w:ascii="Calibri" w:eastAsia="Calibri" w:hAnsi="Calibri" w:cs="Calibri"/>
              </w:rPr>
            </w:pPr>
            <w:r w:rsidRPr="00D719AB">
              <w:rPr>
                <w:rFonts w:ascii="Calibri" w:eastAsia="Calibri" w:hAnsi="Calibri" w:cs="Calibri"/>
              </w:rPr>
              <w:t xml:space="preserve">Month, </w:t>
            </w:r>
            <w:r w:rsidR="00756126" w:rsidRPr="00D719AB">
              <w:rPr>
                <w:rFonts w:ascii="Calibri" w:eastAsia="Calibri" w:hAnsi="Calibri" w:cs="Calibri"/>
              </w:rPr>
              <w:t>202</w:t>
            </w:r>
            <w:r w:rsidRPr="00D719AB">
              <w:rPr>
                <w:rFonts w:ascii="Calibri" w:eastAsia="Calibri" w:hAnsi="Calibri" w:cs="Calibri"/>
              </w:rPr>
              <w:t>5</w:t>
            </w:r>
          </w:p>
        </w:tc>
        <w:tc>
          <w:tcPr>
            <w:tcW w:w="4169" w:type="dxa"/>
          </w:tcPr>
          <w:p w14:paraId="3800C84D" w14:textId="77777777" w:rsidR="00756126" w:rsidRPr="00D719AB" w:rsidRDefault="00756126" w:rsidP="00756126">
            <w:pPr>
              <w:rPr>
                <w:rFonts w:ascii="Calibri" w:eastAsia="Calibri" w:hAnsi="Calibri" w:cs="Calibri"/>
              </w:rPr>
            </w:pPr>
          </w:p>
        </w:tc>
        <w:tc>
          <w:tcPr>
            <w:tcW w:w="3166" w:type="dxa"/>
          </w:tcPr>
          <w:p w14:paraId="1110F184" w14:textId="77777777" w:rsidR="00756126" w:rsidRPr="00D719AB" w:rsidRDefault="00756126" w:rsidP="00756126">
            <w:pPr>
              <w:rPr>
                <w:rFonts w:ascii="Calibri" w:eastAsia="Calibri" w:hAnsi="Calibri" w:cs="Calibri"/>
              </w:rPr>
            </w:pPr>
          </w:p>
        </w:tc>
      </w:tr>
    </w:tbl>
    <w:p w14:paraId="7F94338F" w14:textId="77777777" w:rsidR="00756126" w:rsidRPr="00D719AB" w:rsidRDefault="00756126" w:rsidP="00756126">
      <w:pPr>
        <w:rPr>
          <w:rFonts w:ascii="Calibri" w:eastAsia="Calibri" w:hAnsi="Calibri" w:cs="Calibri"/>
        </w:rPr>
      </w:pPr>
    </w:p>
    <w:p w14:paraId="738AFF7D" w14:textId="77777777" w:rsidR="00756126" w:rsidRPr="00D719AB" w:rsidRDefault="00756126" w:rsidP="00A96F70">
      <w:pPr>
        <w:numPr>
          <w:ilvl w:val="0"/>
          <w:numId w:val="3"/>
        </w:numPr>
        <w:contextualSpacing/>
        <w:rPr>
          <w:rFonts w:ascii="Calibri" w:eastAsia="Calibri" w:hAnsi="Calibri" w:cs="Calibri"/>
        </w:rPr>
      </w:pPr>
      <w:r w:rsidRPr="00D719AB">
        <w:rPr>
          <w:rFonts w:ascii="Calibri" w:eastAsia="Times New Roman" w:hAnsi="Calibri" w:cs="Calibri"/>
          <w:b/>
          <w:bCs/>
          <w:kern w:val="0"/>
          <w14:ligatures w14:val="none"/>
        </w:rPr>
        <w:t xml:space="preserve">Observations of </w:t>
      </w:r>
      <w:r w:rsidR="00310C73" w:rsidRPr="00D719AB">
        <w:rPr>
          <w:rFonts w:ascii="Calibri" w:eastAsia="Times New Roman" w:hAnsi="Calibri" w:cs="Calibri"/>
          <w:b/>
          <w:bCs/>
          <w:kern w:val="0"/>
          <w14:ligatures w14:val="none"/>
        </w:rPr>
        <w:t>PIU</w:t>
      </w:r>
      <w:r w:rsidRPr="00D719AB">
        <w:rPr>
          <w:rFonts w:ascii="Calibri" w:eastAsia="Times New Roman" w:hAnsi="Calibri" w:cs="Calibri"/>
          <w:b/>
          <w:bCs/>
          <w:kern w:val="0"/>
          <w14:ligatures w14:val="none"/>
        </w:rPr>
        <w:t xml:space="preserve"> E&amp;S Specialists: </w:t>
      </w:r>
    </w:p>
    <w:tbl>
      <w:tblPr>
        <w:tblStyle w:val="TableGrid"/>
        <w:tblW w:w="0" w:type="auto"/>
        <w:tblInd w:w="-275" w:type="dxa"/>
        <w:tblLook w:val="04A0" w:firstRow="1" w:lastRow="0" w:firstColumn="1" w:lastColumn="0" w:noHBand="0" w:noVBand="1"/>
      </w:tblPr>
      <w:tblGrid>
        <w:gridCol w:w="2949"/>
        <w:gridCol w:w="2800"/>
        <w:gridCol w:w="3542"/>
      </w:tblGrid>
      <w:tr w:rsidR="00F10B02" w:rsidRPr="00D719AB" w14:paraId="420FF78D" w14:textId="77777777" w:rsidTr="00937F56">
        <w:tc>
          <w:tcPr>
            <w:tcW w:w="4140" w:type="dxa"/>
          </w:tcPr>
          <w:p w14:paraId="36785912" w14:textId="77777777" w:rsidR="00756126" w:rsidRPr="00D719AB" w:rsidRDefault="00756126" w:rsidP="00756126">
            <w:pPr>
              <w:rPr>
                <w:rFonts w:ascii="Calibri" w:eastAsia="Calibri" w:hAnsi="Calibri" w:cs="Calibri"/>
                <w:b/>
                <w:bCs/>
              </w:rPr>
            </w:pPr>
            <w:r w:rsidRPr="00D719AB">
              <w:rPr>
                <w:rFonts w:ascii="Calibri" w:eastAsia="Calibri" w:hAnsi="Calibri" w:cs="Calibri"/>
                <w:b/>
                <w:bCs/>
              </w:rPr>
              <w:t>Good practices undertaken</w:t>
            </w:r>
          </w:p>
        </w:tc>
        <w:tc>
          <w:tcPr>
            <w:tcW w:w="3937" w:type="dxa"/>
          </w:tcPr>
          <w:p w14:paraId="41FDC85A" w14:textId="77777777" w:rsidR="00756126" w:rsidRPr="00D719AB" w:rsidRDefault="00756126" w:rsidP="00756126">
            <w:pPr>
              <w:rPr>
                <w:rFonts w:ascii="Calibri" w:eastAsia="Calibri" w:hAnsi="Calibri" w:cs="Calibri"/>
                <w:b/>
                <w:bCs/>
              </w:rPr>
            </w:pPr>
            <w:r w:rsidRPr="00D719AB">
              <w:rPr>
                <w:rFonts w:ascii="Calibri" w:eastAsia="Calibri" w:hAnsi="Calibri" w:cs="Calibri"/>
                <w:b/>
                <w:bCs/>
              </w:rPr>
              <w:t>Challenges faced</w:t>
            </w:r>
          </w:p>
        </w:tc>
        <w:tc>
          <w:tcPr>
            <w:tcW w:w="5148" w:type="dxa"/>
          </w:tcPr>
          <w:p w14:paraId="3FFC031B" w14:textId="77777777" w:rsidR="00756126" w:rsidRPr="00D719AB" w:rsidRDefault="00756126" w:rsidP="00756126">
            <w:pPr>
              <w:rPr>
                <w:rFonts w:ascii="Calibri" w:eastAsia="Calibri" w:hAnsi="Calibri" w:cs="Calibri"/>
                <w:b/>
                <w:bCs/>
              </w:rPr>
            </w:pPr>
            <w:r w:rsidRPr="00D719AB">
              <w:rPr>
                <w:rFonts w:ascii="Calibri" w:eastAsia="Calibri" w:hAnsi="Calibri" w:cs="Calibri"/>
                <w:b/>
                <w:bCs/>
              </w:rPr>
              <w:t xml:space="preserve">Comments; suggestions </w:t>
            </w:r>
          </w:p>
        </w:tc>
      </w:tr>
      <w:tr w:rsidR="00F10B02" w:rsidRPr="00D719AB" w14:paraId="33120714" w14:textId="77777777" w:rsidTr="00937F56">
        <w:tc>
          <w:tcPr>
            <w:tcW w:w="4140" w:type="dxa"/>
          </w:tcPr>
          <w:p w14:paraId="7998C6C4" w14:textId="77777777" w:rsidR="00756126" w:rsidRPr="00D719AB" w:rsidRDefault="00756126" w:rsidP="00756126">
            <w:pPr>
              <w:rPr>
                <w:rFonts w:ascii="Calibri" w:eastAsia="Calibri" w:hAnsi="Calibri" w:cs="Calibri"/>
              </w:rPr>
            </w:pPr>
          </w:p>
        </w:tc>
        <w:tc>
          <w:tcPr>
            <w:tcW w:w="3937" w:type="dxa"/>
          </w:tcPr>
          <w:p w14:paraId="750E58A4" w14:textId="77777777" w:rsidR="00756126" w:rsidRPr="00D719AB" w:rsidRDefault="00756126" w:rsidP="00756126">
            <w:pPr>
              <w:rPr>
                <w:rFonts w:ascii="Calibri" w:eastAsia="Calibri" w:hAnsi="Calibri" w:cs="Calibri"/>
              </w:rPr>
            </w:pPr>
          </w:p>
        </w:tc>
        <w:tc>
          <w:tcPr>
            <w:tcW w:w="5148" w:type="dxa"/>
          </w:tcPr>
          <w:p w14:paraId="426B8D21" w14:textId="77777777" w:rsidR="00756126" w:rsidRPr="00D719AB" w:rsidRDefault="00756126" w:rsidP="00756126">
            <w:pPr>
              <w:rPr>
                <w:rFonts w:ascii="Calibri" w:eastAsia="Calibri" w:hAnsi="Calibri" w:cs="Calibri"/>
              </w:rPr>
            </w:pPr>
          </w:p>
        </w:tc>
      </w:tr>
      <w:tr w:rsidR="00F10B02" w:rsidRPr="00D719AB" w14:paraId="3D54C8D9" w14:textId="77777777" w:rsidTr="00937F56">
        <w:tc>
          <w:tcPr>
            <w:tcW w:w="4140" w:type="dxa"/>
          </w:tcPr>
          <w:p w14:paraId="55A646CF" w14:textId="77777777" w:rsidR="00756126" w:rsidRPr="00D719AB" w:rsidRDefault="00756126" w:rsidP="00756126">
            <w:pPr>
              <w:rPr>
                <w:rFonts w:ascii="Calibri" w:eastAsia="Calibri" w:hAnsi="Calibri" w:cs="Calibri"/>
              </w:rPr>
            </w:pPr>
          </w:p>
        </w:tc>
        <w:tc>
          <w:tcPr>
            <w:tcW w:w="3937" w:type="dxa"/>
          </w:tcPr>
          <w:p w14:paraId="66F7440B" w14:textId="77777777" w:rsidR="00756126" w:rsidRPr="00D719AB" w:rsidRDefault="00756126" w:rsidP="00756126">
            <w:pPr>
              <w:rPr>
                <w:rFonts w:ascii="Calibri" w:eastAsia="Calibri" w:hAnsi="Calibri" w:cs="Calibri"/>
              </w:rPr>
            </w:pPr>
          </w:p>
        </w:tc>
        <w:tc>
          <w:tcPr>
            <w:tcW w:w="5148" w:type="dxa"/>
          </w:tcPr>
          <w:p w14:paraId="36FA59D3" w14:textId="77777777" w:rsidR="00756126" w:rsidRPr="00D719AB" w:rsidRDefault="00756126" w:rsidP="00756126">
            <w:pPr>
              <w:rPr>
                <w:rFonts w:ascii="Calibri" w:eastAsia="Calibri" w:hAnsi="Calibri" w:cs="Calibri"/>
              </w:rPr>
            </w:pPr>
          </w:p>
        </w:tc>
      </w:tr>
    </w:tbl>
    <w:p w14:paraId="78A9F476" w14:textId="77777777" w:rsidR="00756126" w:rsidRPr="00D719AB" w:rsidRDefault="00756126" w:rsidP="000C6379">
      <w:pPr>
        <w:jc w:val="both"/>
        <w:rPr>
          <w:rFonts w:ascii="Calibri" w:hAnsi="Calibri" w:cs="Calibri"/>
        </w:rPr>
      </w:pPr>
    </w:p>
    <w:p w14:paraId="2B144596" w14:textId="77777777" w:rsidR="00B670CF" w:rsidRPr="00D719AB" w:rsidRDefault="00B670CF" w:rsidP="00B670CF">
      <w:pPr>
        <w:rPr>
          <w:rFonts w:ascii="Calibri" w:eastAsia="Calibri" w:hAnsi="Calibri" w:cs="Calibri"/>
          <w:b/>
          <w:bCs/>
        </w:rPr>
      </w:pPr>
      <w:r w:rsidRPr="00D719AB">
        <w:rPr>
          <w:rFonts w:ascii="Calibri" w:eastAsia="Calibri" w:hAnsi="Calibri" w:cs="Calibri"/>
          <w:b/>
          <w:bCs/>
        </w:rPr>
        <w:t xml:space="preserve">ANNEX I: </w:t>
      </w:r>
    </w:p>
    <w:p w14:paraId="43BE4291" w14:textId="77777777" w:rsidR="00B670CF" w:rsidRPr="00D719AB" w:rsidRDefault="00B670CF" w:rsidP="00B670CF">
      <w:pPr>
        <w:spacing w:before="100" w:beforeAutospacing="1" w:after="100" w:afterAutospacing="1" w:line="240" w:lineRule="auto"/>
        <w:outlineLvl w:val="3"/>
        <w:rPr>
          <w:rFonts w:ascii="Calibri" w:eastAsia="Times New Roman" w:hAnsi="Calibri" w:cs="Calibri"/>
          <w:kern w:val="0"/>
          <w14:ligatures w14:val="none"/>
        </w:rPr>
      </w:pPr>
      <w:r w:rsidRPr="00D719AB">
        <w:rPr>
          <w:rFonts w:ascii="Calibri" w:eastAsia="Times New Roman" w:hAnsi="Calibri" w:cs="Calibri"/>
          <w:kern w:val="0"/>
          <w14:ligatures w14:val="none"/>
        </w:rPr>
        <w:t>Add</w:t>
      </w:r>
      <w:r w:rsidR="0087401E" w:rsidRPr="00D719AB">
        <w:rPr>
          <w:rFonts w:ascii="Calibri" w:eastAsia="Times New Roman" w:hAnsi="Calibri" w:cs="Calibri"/>
          <w:kern w:val="0"/>
          <w14:ligatures w14:val="none"/>
        </w:rPr>
        <w:t xml:space="preserve"> </w:t>
      </w:r>
      <w:r w:rsidRPr="00D719AB">
        <w:rPr>
          <w:rFonts w:ascii="Calibri" w:eastAsia="Times New Roman" w:hAnsi="Calibri" w:cs="Calibri"/>
          <w:kern w:val="0"/>
          <w14:ligatures w14:val="none"/>
        </w:rPr>
        <w:t xml:space="preserve">photographs; before, during and after </w:t>
      </w:r>
    </w:p>
    <w:p w14:paraId="750C7B8E" w14:textId="77777777" w:rsidR="00B670CF" w:rsidRPr="00D719AB" w:rsidRDefault="00B670CF" w:rsidP="00B670CF">
      <w:pPr>
        <w:spacing w:before="100" w:beforeAutospacing="1" w:after="100" w:afterAutospacing="1" w:line="240" w:lineRule="auto"/>
        <w:outlineLvl w:val="3"/>
        <w:rPr>
          <w:rFonts w:ascii="Calibri" w:eastAsia="Times New Roman" w:hAnsi="Calibri" w:cs="Calibri"/>
          <w:b/>
          <w:bCs/>
          <w:kern w:val="0"/>
          <w14:ligatures w14:val="none"/>
        </w:rPr>
      </w:pPr>
      <w:r w:rsidRPr="00D719AB">
        <w:rPr>
          <w:rFonts w:ascii="Calibri" w:eastAsia="Times New Roman" w:hAnsi="Calibri" w:cs="Calibri"/>
          <w:b/>
          <w:bCs/>
          <w:kern w:val="0"/>
          <w14:ligatures w14:val="none"/>
        </w:rPr>
        <w:t>ANNEX II:</w:t>
      </w:r>
    </w:p>
    <w:p w14:paraId="7AECF057" w14:textId="77777777" w:rsidR="00B670CF" w:rsidRPr="00D719AB" w:rsidRDefault="00B670CF" w:rsidP="00B670CF">
      <w:pPr>
        <w:spacing w:before="100" w:beforeAutospacing="1" w:after="100" w:afterAutospacing="1" w:line="240" w:lineRule="auto"/>
        <w:outlineLvl w:val="3"/>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Any other attachments; documents </w:t>
      </w:r>
      <w:proofErr w:type="spellStart"/>
      <w:r w:rsidRPr="00D719AB">
        <w:rPr>
          <w:rFonts w:ascii="Calibri" w:eastAsia="Times New Roman" w:hAnsi="Calibri" w:cs="Calibri"/>
          <w:kern w:val="0"/>
          <w14:ligatures w14:val="none"/>
        </w:rPr>
        <w:t>etc</w:t>
      </w:r>
      <w:proofErr w:type="spellEnd"/>
    </w:p>
    <w:p w14:paraId="6ECD4040" w14:textId="77777777" w:rsidR="000A6368" w:rsidRPr="00D719AB" w:rsidRDefault="000A6368" w:rsidP="000A6368">
      <w:pPr>
        <w:keepNext/>
        <w:keepLines/>
        <w:spacing w:before="40" w:after="0" w:line="240" w:lineRule="auto"/>
        <w:ind w:left="720" w:hanging="720"/>
        <w:outlineLvl w:val="1"/>
        <w:rPr>
          <w:rFonts w:ascii="Calibri" w:eastAsia="Yu Gothic Light" w:hAnsi="Calibri" w:cs="Calibri"/>
          <w:b/>
          <w:kern w:val="0"/>
          <w:lang w:val="en-GB" w:eastAsia="en-GB"/>
          <w14:ligatures w14:val="none"/>
        </w:rPr>
      </w:pPr>
    </w:p>
    <w:p w14:paraId="5326C0D3" w14:textId="77777777" w:rsidR="000A6368" w:rsidRPr="00D719AB" w:rsidRDefault="000A6368" w:rsidP="000A6368">
      <w:pPr>
        <w:keepNext/>
        <w:keepLines/>
        <w:spacing w:before="40" w:after="0" w:line="240" w:lineRule="auto"/>
        <w:ind w:left="720" w:hanging="720"/>
        <w:outlineLvl w:val="1"/>
        <w:rPr>
          <w:rFonts w:ascii="Calibri" w:eastAsia="Yu Gothic Light" w:hAnsi="Calibri" w:cs="Calibri"/>
          <w:b/>
          <w:kern w:val="0"/>
          <w:lang w:val="en-GB" w:eastAsia="en-GB"/>
          <w14:ligatures w14:val="none"/>
        </w:rPr>
      </w:pPr>
    </w:p>
    <w:p w14:paraId="10C035F2" w14:textId="77777777" w:rsidR="00DB305B" w:rsidRPr="00D719AB" w:rsidRDefault="00DB305B" w:rsidP="000A6368">
      <w:pPr>
        <w:keepNext/>
        <w:keepLines/>
        <w:spacing w:before="40" w:after="0" w:line="240" w:lineRule="auto"/>
        <w:ind w:left="720" w:hanging="720"/>
        <w:outlineLvl w:val="1"/>
        <w:rPr>
          <w:rFonts w:ascii="Calibri" w:eastAsia="Yu Gothic Light" w:hAnsi="Calibri" w:cs="Calibri"/>
          <w:b/>
          <w:kern w:val="0"/>
          <w:lang w:val="en-GB" w:eastAsia="en-GB"/>
          <w14:ligatures w14:val="none"/>
        </w:rPr>
        <w:sectPr w:rsidR="00DB305B" w:rsidRPr="00D719AB" w:rsidSect="000A6368">
          <w:pgSz w:w="11906" w:h="16838"/>
          <w:pgMar w:top="1440" w:right="1440" w:bottom="1440" w:left="1440" w:header="720" w:footer="720" w:gutter="0"/>
          <w:cols w:space="720"/>
          <w:docGrid w:linePitch="360"/>
        </w:sectPr>
      </w:pPr>
    </w:p>
    <w:p w14:paraId="38E24FD8" w14:textId="77777777" w:rsidR="00CD586B" w:rsidRPr="00D719AB" w:rsidRDefault="00CD586B" w:rsidP="0087401E">
      <w:pPr>
        <w:pStyle w:val="Heading2"/>
        <w:rPr>
          <w:rFonts w:ascii="Calibri" w:hAnsi="Calibri" w:cs="Calibri"/>
          <w:b/>
          <w:bCs/>
          <w:sz w:val="22"/>
          <w:szCs w:val="22"/>
        </w:rPr>
      </w:pPr>
      <w:bookmarkStart w:id="144" w:name="_Toc154332135"/>
      <w:bookmarkStart w:id="145" w:name="_Toc110832564"/>
      <w:bookmarkStart w:id="146" w:name="_Toc187619347"/>
      <w:bookmarkStart w:id="147" w:name="_Toc215836497"/>
      <w:r w:rsidRPr="00D719AB">
        <w:rPr>
          <w:rFonts w:ascii="Calibri" w:hAnsi="Calibri" w:cs="Calibri"/>
          <w:b/>
          <w:bCs/>
          <w:sz w:val="22"/>
          <w:szCs w:val="22"/>
        </w:rPr>
        <w:lastRenderedPageBreak/>
        <w:t>A</w:t>
      </w:r>
      <w:r w:rsidR="00A63ACD" w:rsidRPr="00D719AB">
        <w:rPr>
          <w:rFonts w:ascii="Calibri" w:hAnsi="Calibri" w:cs="Calibri"/>
          <w:b/>
          <w:bCs/>
          <w:sz w:val="22"/>
          <w:szCs w:val="22"/>
        </w:rPr>
        <w:t>ppendix</w:t>
      </w:r>
      <w:r w:rsidR="004D08EF" w:rsidRPr="00D719AB">
        <w:rPr>
          <w:rFonts w:ascii="Calibri" w:hAnsi="Calibri" w:cs="Calibri"/>
          <w:b/>
          <w:bCs/>
          <w:sz w:val="22"/>
          <w:szCs w:val="22"/>
        </w:rPr>
        <w:t xml:space="preserve"> </w:t>
      </w:r>
      <w:r w:rsidR="00DD2E1A" w:rsidRPr="00D719AB">
        <w:rPr>
          <w:rFonts w:ascii="Calibri" w:hAnsi="Calibri" w:cs="Calibri"/>
          <w:b/>
          <w:bCs/>
          <w:sz w:val="22"/>
          <w:szCs w:val="22"/>
        </w:rPr>
        <w:t>1</w:t>
      </w:r>
      <w:r w:rsidR="00BD1C3C" w:rsidRPr="00D719AB">
        <w:rPr>
          <w:rFonts w:ascii="Calibri" w:hAnsi="Calibri" w:cs="Calibri"/>
          <w:b/>
          <w:bCs/>
          <w:sz w:val="22"/>
          <w:szCs w:val="22"/>
        </w:rPr>
        <w:t>3</w:t>
      </w:r>
      <w:r w:rsidRPr="00D719AB">
        <w:rPr>
          <w:rFonts w:ascii="Calibri" w:hAnsi="Calibri" w:cs="Calibri"/>
          <w:b/>
          <w:bCs/>
          <w:sz w:val="22"/>
          <w:szCs w:val="22"/>
        </w:rPr>
        <w:t xml:space="preserve">: </w:t>
      </w:r>
      <w:bookmarkEnd w:id="144"/>
      <w:bookmarkEnd w:id="145"/>
      <w:bookmarkEnd w:id="146"/>
      <w:r w:rsidR="004D08EF" w:rsidRPr="00D719AB">
        <w:rPr>
          <w:rFonts w:ascii="Calibri" w:hAnsi="Calibri" w:cs="Calibri"/>
          <w:b/>
          <w:bCs/>
          <w:sz w:val="22"/>
          <w:szCs w:val="22"/>
        </w:rPr>
        <w:t>Waste Management Plan</w:t>
      </w:r>
      <w:bookmarkEnd w:id="147"/>
    </w:p>
    <w:p w14:paraId="5D1DDD85" w14:textId="77777777" w:rsidR="00CD586B" w:rsidRPr="00D719AB" w:rsidRDefault="00CD586B" w:rsidP="00CD586B">
      <w:pPr>
        <w:tabs>
          <w:tab w:val="left" w:pos="540"/>
        </w:tabs>
        <w:spacing w:before="120" w:after="120" w:line="240" w:lineRule="auto"/>
        <w:jc w:val="both"/>
        <w:rPr>
          <w:rFonts w:ascii="Calibri" w:eastAsia="SimSun" w:hAnsi="Calibri" w:cs="Calibri"/>
          <w:b/>
          <w:kern w:val="0"/>
          <w:lang w:eastAsia="en-GB"/>
          <w14:ligatures w14:val="none"/>
        </w:rPr>
      </w:pPr>
      <w:bookmarkStart w:id="148" w:name="_Toc66913087"/>
      <w:bookmarkStart w:id="149" w:name="_Toc67004459"/>
      <w:bookmarkStart w:id="150" w:name="_Toc66911639"/>
      <w:bookmarkStart w:id="151" w:name="_Toc65586605"/>
      <w:bookmarkStart w:id="152" w:name="_Toc68162131"/>
      <w:bookmarkStart w:id="153" w:name="_Toc69031609"/>
      <w:bookmarkStart w:id="154" w:name="_Toc66909046"/>
      <w:bookmarkStart w:id="155" w:name="_Toc99057465"/>
      <w:bookmarkStart w:id="156" w:name="_Toc98876294"/>
      <w:bookmarkStart w:id="157" w:name="_Toc99056527"/>
      <w:r w:rsidRPr="00D719AB">
        <w:rPr>
          <w:rFonts w:ascii="Calibri" w:eastAsia="SimSun" w:hAnsi="Calibri" w:cs="Calibri"/>
          <w:b/>
          <w:kern w:val="0"/>
          <w:lang w:eastAsia="en-GB"/>
          <w14:ligatures w14:val="none"/>
        </w:rPr>
        <w:t>1.0</w:t>
      </w:r>
      <w:r w:rsidRPr="00D719AB">
        <w:rPr>
          <w:rFonts w:ascii="Calibri" w:eastAsia="SimSun" w:hAnsi="Calibri" w:cs="Calibri"/>
          <w:b/>
          <w:kern w:val="0"/>
          <w:lang w:eastAsia="en-GB"/>
          <w14:ligatures w14:val="none"/>
        </w:rPr>
        <w:tab/>
        <w:t>INTRODUCTION</w:t>
      </w:r>
      <w:bookmarkEnd w:id="148"/>
      <w:bookmarkEnd w:id="149"/>
      <w:bookmarkEnd w:id="150"/>
      <w:bookmarkEnd w:id="151"/>
      <w:bookmarkEnd w:id="152"/>
      <w:bookmarkEnd w:id="153"/>
      <w:bookmarkEnd w:id="154"/>
      <w:bookmarkEnd w:id="155"/>
      <w:bookmarkEnd w:id="156"/>
      <w:bookmarkEnd w:id="157"/>
    </w:p>
    <w:p w14:paraId="5DC81F2A" w14:textId="77777777" w:rsidR="00CD586B" w:rsidRPr="00D719AB" w:rsidRDefault="00CD586B" w:rsidP="00CD586B">
      <w:pPr>
        <w:tabs>
          <w:tab w:val="left" w:pos="54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The following Waste Management Plan (WMP) presents a framework outlining the general requirements essential for effective management of waste generated onsite during the construction works. The WMP outlines measures required to manage and mitigate the impact of waste generation and resource consumption during the construction works of the project. The plan includes details </w:t>
      </w:r>
      <w:proofErr w:type="gramStart"/>
      <w:r w:rsidRPr="00D719AB">
        <w:rPr>
          <w:rFonts w:ascii="Calibri" w:eastAsia="SimSun" w:hAnsi="Calibri" w:cs="Calibri"/>
          <w:kern w:val="0"/>
          <w:lang w:eastAsia="en-GB"/>
          <w14:ligatures w14:val="none"/>
        </w:rPr>
        <w:t>on</w:t>
      </w:r>
      <w:proofErr w:type="gramEnd"/>
      <w:r w:rsidRPr="00D719AB">
        <w:rPr>
          <w:rFonts w:ascii="Calibri" w:eastAsia="SimSun" w:hAnsi="Calibri" w:cs="Calibri"/>
          <w:kern w:val="0"/>
          <w:lang w:eastAsia="en-GB"/>
          <w14:ligatures w14:val="none"/>
        </w:rPr>
        <w:t xml:space="preserve"> the following: </w:t>
      </w:r>
    </w:p>
    <w:p w14:paraId="61608504"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The </w:t>
      </w:r>
      <w:proofErr w:type="gramStart"/>
      <w:r w:rsidRPr="00D719AB">
        <w:rPr>
          <w:rFonts w:ascii="Calibri" w:eastAsia="SimSun" w:hAnsi="Calibri" w:cs="Calibri"/>
          <w:kern w:val="0"/>
          <w:lang w:eastAsia="en-GB"/>
          <w14:ligatures w14:val="none"/>
        </w:rPr>
        <w:t>types</w:t>
      </w:r>
      <w:proofErr w:type="gramEnd"/>
      <w:r w:rsidRPr="00D719AB">
        <w:rPr>
          <w:rFonts w:ascii="Calibri" w:eastAsia="SimSun" w:hAnsi="Calibri" w:cs="Calibri"/>
          <w:kern w:val="0"/>
          <w:lang w:eastAsia="en-GB"/>
          <w14:ligatures w14:val="none"/>
        </w:rPr>
        <w:t xml:space="preserve"> waste generated during construction </w:t>
      </w:r>
      <w:proofErr w:type="gramStart"/>
      <w:r w:rsidRPr="00D719AB">
        <w:rPr>
          <w:rFonts w:ascii="Calibri" w:eastAsia="SimSun" w:hAnsi="Calibri" w:cs="Calibri"/>
          <w:kern w:val="0"/>
          <w:lang w:eastAsia="en-GB"/>
          <w14:ligatures w14:val="none"/>
        </w:rPr>
        <w:t>activities;</w:t>
      </w:r>
      <w:proofErr w:type="gramEnd"/>
      <w:r w:rsidRPr="00D719AB">
        <w:rPr>
          <w:rFonts w:ascii="Calibri" w:eastAsia="SimSun" w:hAnsi="Calibri" w:cs="Calibri"/>
          <w:kern w:val="0"/>
          <w:lang w:eastAsia="en-GB"/>
          <w14:ligatures w14:val="none"/>
        </w:rPr>
        <w:t xml:space="preserve"> </w:t>
      </w:r>
    </w:p>
    <w:p w14:paraId="4EDBE6D5"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Procedures to collect and dispose of </w:t>
      </w:r>
      <w:proofErr w:type="gramStart"/>
      <w:r w:rsidRPr="00D719AB">
        <w:rPr>
          <w:rFonts w:ascii="Calibri" w:eastAsia="SimSun" w:hAnsi="Calibri" w:cs="Calibri"/>
          <w:kern w:val="0"/>
          <w:lang w:eastAsia="en-GB"/>
          <w14:ligatures w14:val="none"/>
        </w:rPr>
        <w:t>waste;</w:t>
      </w:r>
      <w:proofErr w:type="gramEnd"/>
      <w:r w:rsidRPr="00D719AB">
        <w:rPr>
          <w:rFonts w:ascii="Calibri" w:eastAsia="SimSun" w:hAnsi="Calibri" w:cs="Calibri"/>
          <w:kern w:val="0"/>
          <w:lang w:eastAsia="en-GB"/>
          <w14:ligatures w14:val="none"/>
        </w:rPr>
        <w:t xml:space="preserve"> </w:t>
      </w:r>
    </w:p>
    <w:p w14:paraId="6533674C"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Measures that will be implemented to minimize waste generation associated with the development; and program for monitoring the effectiveness of these measures. </w:t>
      </w:r>
    </w:p>
    <w:p w14:paraId="000EBA5C" w14:textId="77777777" w:rsidR="00CD586B" w:rsidRPr="00D719AB" w:rsidRDefault="00CD586B" w:rsidP="00CD586B">
      <w:pPr>
        <w:tabs>
          <w:tab w:val="left" w:pos="54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This Plan also considers other aspects to waste management such as waste reduction, segregation of waste, disposal of waste.</w:t>
      </w:r>
    </w:p>
    <w:p w14:paraId="5010168A" w14:textId="77777777" w:rsidR="00CD586B" w:rsidRPr="00D719AB" w:rsidRDefault="00CD586B" w:rsidP="00CD586B">
      <w:pPr>
        <w:tabs>
          <w:tab w:val="left" w:pos="540"/>
        </w:tabs>
        <w:spacing w:after="120" w:line="240" w:lineRule="auto"/>
        <w:jc w:val="both"/>
        <w:rPr>
          <w:rFonts w:ascii="Calibri" w:eastAsia="SimSun" w:hAnsi="Calibri" w:cs="Calibri"/>
          <w:b/>
          <w:kern w:val="0"/>
          <w:lang w:eastAsia="en-GB"/>
          <w14:ligatures w14:val="none"/>
        </w:rPr>
      </w:pPr>
      <w:bookmarkStart w:id="158" w:name="_Toc66909047"/>
      <w:bookmarkStart w:id="159" w:name="_Toc69031610"/>
      <w:bookmarkStart w:id="160" w:name="_Toc99057466"/>
      <w:bookmarkStart w:id="161" w:name="_Toc67004460"/>
      <w:bookmarkStart w:id="162" w:name="_Toc98876295"/>
      <w:bookmarkStart w:id="163" w:name="_Toc66913088"/>
      <w:bookmarkStart w:id="164" w:name="_Toc99056528"/>
      <w:bookmarkStart w:id="165" w:name="_Toc68162132"/>
      <w:bookmarkStart w:id="166" w:name="_Toc66911640"/>
      <w:bookmarkStart w:id="167" w:name="_Toc8632262"/>
      <w:bookmarkStart w:id="168" w:name="_Toc65586610"/>
      <w:r w:rsidRPr="00D719AB">
        <w:rPr>
          <w:rFonts w:ascii="Calibri" w:eastAsia="SimSun" w:hAnsi="Calibri" w:cs="Calibri"/>
          <w:b/>
          <w:kern w:val="0"/>
          <w:lang w:eastAsia="en-GB"/>
          <w14:ligatures w14:val="none"/>
        </w:rPr>
        <w:t>2.0</w:t>
      </w:r>
      <w:r w:rsidRPr="00D719AB">
        <w:rPr>
          <w:rFonts w:ascii="Calibri" w:eastAsia="SimSun" w:hAnsi="Calibri" w:cs="Calibri"/>
          <w:b/>
          <w:kern w:val="0"/>
          <w:lang w:eastAsia="en-GB"/>
          <w14:ligatures w14:val="none"/>
        </w:rPr>
        <w:tab/>
        <w:t>ROLES AND RESPONSIBILITIES</w:t>
      </w:r>
      <w:bookmarkEnd w:id="158"/>
      <w:bookmarkEnd w:id="159"/>
      <w:bookmarkEnd w:id="160"/>
      <w:bookmarkEnd w:id="161"/>
      <w:bookmarkEnd w:id="162"/>
      <w:bookmarkEnd w:id="163"/>
      <w:bookmarkEnd w:id="164"/>
      <w:bookmarkEnd w:id="165"/>
      <w:bookmarkEnd w:id="166"/>
      <w:bookmarkEnd w:id="167"/>
      <w:bookmarkEnd w:id="168"/>
    </w:p>
    <w:p w14:paraId="143D920A" w14:textId="77777777" w:rsidR="00CD586B" w:rsidRPr="00D719AB" w:rsidRDefault="00CD586B" w:rsidP="00CD586B">
      <w:pPr>
        <w:tabs>
          <w:tab w:val="left" w:pos="54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The relevant roles and responsibilities to this plan </w:t>
      </w:r>
      <w:proofErr w:type="gramStart"/>
      <w:r w:rsidRPr="00D719AB">
        <w:rPr>
          <w:rFonts w:ascii="Calibri" w:eastAsia="SimSun" w:hAnsi="Calibri" w:cs="Calibri"/>
          <w:kern w:val="0"/>
          <w:lang w:eastAsia="en-GB"/>
          <w14:ligatures w14:val="none"/>
        </w:rPr>
        <w:t>are as</w:t>
      </w:r>
      <w:proofErr w:type="gramEnd"/>
      <w:r w:rsidRPr="00D719AB">
        <w:rPr>
          <w:rFonts w:ascii="Calibri" w:eastAsia="SimSun" w:hAnsi="Calibri" w:cs="Calibri"/>
          <w:kern w:val="0"/>
          <w:lang w:eastAsia="en-GB"/>
          <w14:ligatures w14:val="none"/>
        </w:rPr>
        <w:t xml:space="preserve"> outlined:</w:t>
      </w:r>
    </w:p>
    <w:p w14:paraId="19184BF2" w14:textId="77777777" w:rsidR="00CD586B" w:rsidRPr="00D719AB" w:rsidRDefault="00CD586B" w:rsidP="00CD586B">
      <w:pPr>
        <w:tabs>
          <w:tab w:val="left" w:pos="540"/>
        </w:tabs>
        <w:spacing w:after="120" w:line="240" w:lineRule="auto"/>
        <w:jc w:val="both"/>
        <w:rPr>
          <w:rFonts w:ascii="Calibri" w:eastAsia="SimSun" w:hAnsi="Calibri" w:cs="Calibri"/>
          <w:b/>
          <w:kern w:val="0"/>
          <w:lang w:eastAsia="en-GB"/>
          <w14:ligatures w14:val="none"/>
        </w:rPr>
      </w:pPr>
      <w:r w:rsidRPr="00D719AB">
        <w:rPr>
          <w:rFonts w:ascii="Calibri" w:eastAsia="SimSun" w:hAnsi="Calibri" w:cs="Calibri"/>
          <w:b/>
          <w:kern w:val="0"/>
          <w:lang w:eastAsia="en-GB"/>
          <w14:ligatures w14:val="none"/>
        </w:rPr>
        <w:t>Project Manager</w:t>
      </w:r>
    </w:p>
    <w:p w14:paraId="5426533C"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Coordinate the implementation of this Construction Waste Management Plan.</w:t>
      </w:r>
    </w:p>
    <w:p w14:paraId="5D541A35"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Coordinate site team to ensure site inspections and audits are conducted.</w:t>
      </w:r>
    </w:p>
    <w:p w14:paraId="7E7E554B"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Ensure environmental inspections are undertaken and records are kept.</w:t>
      </w:r>
    </w:p>
    <w:p w14:paraId="4F9B099E"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Coordinate the implementation of corrective and preventative action and incident response. </w:t>
      </w:r>
    </w:p>
    <w:p w14:paraId="09CCD77B"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Activate resources to ensure technical advice regarding environmental obligations, measures and protection is available.</w:t>
      </w:r>
    </w:p>
    <w:p w14:paraId="12733E70" w14:textId="77777777" w:rsidR="00CD586B" w:rsidRPr="00D719AB" w:rsidRDefault="00CD586B" w:rsidP="00CD586B">
      <w:pPr>
        <w:tabs>
          <w:tab w:val="left" w:pos="540"/>
        </w:tabs>
        <w:spacing w:after="120" w:line="240" w:lineRule="auto"/>
        <w:jc w:val="both"/>
        <w:rPr>
          <w:rFonts w:ascii="Calibri" w:eastAsia="SimSun" w:hAnsi="Calibri" w:cs="Calibri"/>
          <w:b/>
          <w:kern w:val="0"/>
          <w:lang w:eastAsia="en-GB"/>
          <w14:ligatures w14:val="none"/>
        </w:rPr>
      </w:pPr>
      <w:r w:rsidRPr="00D719AB">
        <w:rPr>
          <w:rFonts w:ascii="Calibri" w:eastAsia="SimSun" w:hAnsi="Calibri" w:cs="Calibri"/>
          <w:b/>
          <w:kern w:val="0"/>
          <w:lang w:eastAsia="en-GB"/>
          <w14:ligatures w14:val="none"/>
        </w:rPr>
        <w:t>Site Manager</w:t>
      </w:r>
    </w:p>
    <w:p w14:paraId="6A2EFD5E"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Ensure adequate waste management infrastructure, equipment (bins and trucks) and services are provided as required.</w:t>
      </w:r>
    </w:p>
    <w:p w14:paraId="27BADF35"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Ensure that any incidents or observations that may occur during waste storage and/or handling events are properly managed.</w:t>
      </w:r>
    </w:p>
    <w:p w14:paraId="4711C8D9"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Implement approved waste management and minimization strategies as highlighted in this plan.</w:t>
      </w:r>
    </w:p>
    <w:p w14:paraId="10530972"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Ensure that this plan is implemented and conduct Monthly Audit in coordination with the HSE Officer.</w:t>
      </w:r>
    </w:p>
    <w:p w14:paraId="5C9E215F"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Shall maintain the record of audits and </w:t>
      </w:r>
      <w:r w:rsidR="00F02508" w:rsidRPr="00D719AB">
        <w:rPr>
          <w:rFonts w:ascii="Calibri" w:eastAsia="SimSun" w:hAnsi="Calibri" w:cs="Calibri"/>
          <w:kern w:val="0"/>
          <w:lang w:eastAsia="en-GB"/>
          <w14:ligatures w14:val="none"/>
        </w:rPr>
        <w:t>training</w:t>
      </w:r>
      <w:r w:rsidRPr="00D719AB">
        <w:rPr>
          <w:rFonts w:ascii="Calibri" w:eastAsia="SimSun" w:hAnsi="Calibri" w:cs="Calibri"/>
          <w:kern w:val="0"/>
          <w:lang w:eastAsia="en-GB"/>
          <w14:ligatures w14:val="none"/>
        </w:rPr>
        <w:t xml:space="preserve"> conducted.</w:t>
      </w:r>
    </w:p>
    <w:p w14:paraId="397313E0" w14:textId="77777777" w:rsidR="00CD586B" w:rsidRPr="00D719AB" w:rsidRDefault="00CD586B" w:rsidP="00CD586B">
      <w:pPr>
        <w:tabs>
          <w:tab w:val="left" w:pos="540"/>
        </w:tabs>
        <w:spacing w:after="120" w:line="240" w:lineRule="auto"/>
        <w:jc w:val="both"/>
        <w:rPr>
          <w:rFonts w:ascii="Calibri" w:eastAsia="SimSun" w:hAnsi="Calibri" w:cs="Calibri"/>
          <w:b/>
          <w:kern w:val="0"/>
          <w:lang w:eastAsia="en-GB"/>
          <w14:ligatures w14:val="none"/>
        </w:rPr>
      </w:pPr>
      <w:r w:rsidRPr="00D719AB">
        <w:rPr>
          <w:rFonts w:ascii="Calibri" w:eastAsia="SimSun" w:hAnsi="Calibri" w:cs="Calibri"/>
          <w:b/>
          <w:kern w:val="0"/>
          <w:lang w:eastAsia="en-GB"/>
          <w14:ligatures w14:val="none"/>
        </w:rPr>
        <w:t>HSE Officer</w:t>
      </w:r>
    </w:p>
    <w:p w14:paraId="0ECE5477"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Ensure that appointed waste transport vendor completes waste certificates prior to transporting.</w:t>
      </w:r>
    </w:p>
    <w:p w14:paraId="1C8B15C6"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Ensure all waste bins are correctly labelled and stored in the appropriate designated area.</w:t>
      </w:r>
    </w:p>
    <w:p w14:paraId="1ECF1DC8"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Verify that all personnel, including </w:t>
      </w:r>
      <w:r w:rsidR="00F02508" w:rsidRPr="00D719AB">
        <w:rPr>
          <w:rFonts w:ascii="Calibri" w:eastAsia="SimSun" w:hAnsi="Calibri" w:cs="Calibri"/>
          <w:kern w:val="0"/>
          <w:lang w:eastAsia="en-GB"/>
          <w14:ligatures w14:val="none"/>
        </w:rPr>
        <w:t>contractors,</w:t>
      </w:r>
      <w:r w:rsidRPr="00D719AB">
        <w:rPr>
          <w:rFonts w:ascii="Calibri" w:eastAsia="SimSun" w:hAnsi="Calibri" w:cs="Calibri"/>
          <w:kern w:val="0"/>
          <w:lang w:eastAsia="en-GB"/>
          <w14:ligatures w14:val="none"/>
        </w:rPr>
        <w:t xml:space="preserve"> have received the appropriate training in waste management practices and keep records of training as per Section 5 of this plan.</w:t>
      </w:r>
    </w:p>
    <w:p w14:paraId="0AB634C3"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lastRenderedPageBreak/>
        <w:t>Ensure Waste Inspections are being carried out on a weekly basis and Waste Inventories are being maintained.</w:t>
      </w:r>
    </w:p>
    <w:p w14:paraId="0B12CBAC" w14:textId="77777777" w:rsidR="00CD586B" w:rsidRPr="00D719AB" w:rsidRDefault="00CD586B" w:rsidP="00CD586B">
      <w:pPr>
        <w:tabs>
          <w:tab w:val="left" w:pos="540"/>
        </w:tabs>
        <w:spacing w:after="120" w:line="240" w:lineRule="auto"/>
        <w:jc w:val="both"/>
        <w:rPr>
          <w:rFonts w:ascii="Calibri" w:eastAsia="SimSun" w:hAnsi="Calibri" w:cs="Calibri"/>
          <w:b/>
          <w:kern w:val="0"/>
          <w:lang w:eastAsia="en-GB"/>
          <w14:ligatures w14:val="none"/>
        </w:rPr>
      </w:pPr>
      <w:r w:rsidRPr="00D719AB">
        <w:rPr>
          <w:rFonts w:ascii="Calibri" w:eastAsia="SimSun" w:hAnsi="Calibri" w:cs="Calibri"/>
          <w:b/>
          <w:kern w:val="0"/>
          <w:lang w:eastAsia="en-GB"/>
          <w14:ligatures w14:val="none"/>
        </w:rPr>
        <w:t>All Personnel</w:t>
      </w:r>
    </w:p>
    <w:p w14:paraId="6B1C4D1D"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Implement the requirements of this Waste Management Plan in all aspects of the construction </w:t>
      </w:r>
      <w:proofErr w:type="gramStart"/>
      <w:r w:rsidRPr="00D719AB">
        <w:rPr>
          <w:rFonts w:ascii="Calibri" w:eastAsia="SimSun" w:hAnsi="Calibri" w:cs="Calibri"/>
          <w:kern w:val="0"/>
          <w:lang w:eastAsia="en-GB"/>
          <w14:ligatures w14:val="none"/>
        </w:rPr>
        <w:t>works</w:t>
      </w:r>
      <w:proofErr w:type="gramEnd"/>
      <w:r w:rsidRPr="00D719AB">
        <w:rPr>
          <w:rFonts w:ascii="Calibri" w:eastAsia="SimSun" w:hAnsi="Calibri" w:cs="Calibri"/>
          <w:kern w:val="0"/>
          <w:lang w:eastAsia="en-GB"/>
          <w14:ligatures w14:val="none"/>
        </w:rPr>
        <w:t>.</w:t>
      </w:r>
    </w:p>
    <w:p w14:paraId="37C74440"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Ensure that the site is kept tidy, free from litter and that waste is put in the correct bins.</w:t>
      </w:r>
    </w:p>
    <w:p w14:paraId="729228AF"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Ensure that all incidents and observations relevant to waste are reported to Project Manager.</w:t>
      </w:r>
    </w:p>
    <w:p w14:paraId="6C2FAED1" w14:textId="77777777" w:rsidR="00CD586B" w:rsidRPr="00D719AB" w:rsidRDefault="00CD586B" w:rsidP="00CD586B">
      <w:pPr>
        <w:tabs>
          <w:tab w:val="left" w:pos="540"/>
        </w:tabs>
        <w:spacing w:after="120" w:line="240" w:lineRule="auto"/>
        <w:jc w:val="both"/>
        <w:rPr>
          <w:rFonts w:ascii="Calibri" w:eastAsia="SimSun" w:hAnsi="Calibri" w:cs="Calibri"/>
          <w:b/>
          <w:kern w:val="0"/>
          <w:lang w:eastAsia="en-GB"/>
          <w14:ligatures w14:val="none"/>
        </w:rPr>
      </w:pPr>
      <w:bookmarkStart w:id="169" w:name="_Toc66911641"/>
      <w:bookmarkStart w:id="170" w:name="_Toc65586612"/>
      <w:bookmarkStart w:id="171" w:name="_Toc67004461"/>
      <w:bookmarkStart w:id="172" w:name="_Toc8632264"/>
      <w:bookmarkStart w:id="173" w:name="_Toc98876296"/>
      <w:bookmarkStart w:id="174" w:name="_Toc99057467"/>
      <w:bookmarkStart w:id="175" w:name="_Toc68162133"/>
      <w:bookmarkStart w:id="176" w:name="_Toc66909048"/>
      <w:bookmarkStart w:id="177" w:name="_Toc99056529"/>
      <w:bookmarkStart w:id="178" w:name="_Toc66913089"/>
      <w:bookmarkStart w:id="179" w:name="_Toc69031611"/>
      <w:r w:rsidRPr="00D719AB">
        <w:rPr>
          <w:rFonts w:ascii="Calibri" w:eastAsia="SimSun" w:hAnsi="Calibri" w:cs="Calibri"/>
          <w:b/>
          <w:kern w:val="0"/>
          <w:lang w:eastAsia="en-GB"/>
          <w14:ligatures w14:val="none"/>
        </w:rPr>
        <w:t>3.0</w:t>
      </w:r>
      <w:r w:rsidRPr="00D719AB">
        <w:rPr>
          <w:rFonts w:ascii="Calibri" w:eastAsia="SimSun" w:hAnsi="Calibri" w:cs="Calibri"/>
          <w:b/>
          <w:kern w:val="0"/>
          <w:lang w:eastAsia="en-GB"/>
          <w14:ligatures w14:val="none"/>
        </w:rPr>
        <w:tab/>
        <w:t>AWARENESS AND TRAINING</w:t>
      </w:r>
      <w:bookmarkEnd w:id="169"/>
      <w:bookmarkEnd w:id="170"/>
      <w:bookmarkEnd w:id="171"/>
      <w:bookmarkEnd w:id="172"/>
      <w:bookmarkEnd w:id="173"/>
      <w:bookmarkEnd w:id="174"/>
      <w:bookmarkEnd w:id="175"/>
      <w:bookmarkEnd w:id="176"/>
      <w:bookmarkEnd w:id="177"/>
      <w:bookmarkEnd w:id="178"/>
      <w:bookmarkEnd w:id="179"/>
    </w:p>
    <w:p w14:paraId="7C5281D5" w14:textId="77777777" w:rsidR="00CD586B" w:rsidRPr="00D719AB" w:rsidRDefault="00CD586B" w:rsidP="00CD586B">
      <w:pPr>
        <w:tabs>
          <w:tab w:val="left" w:pos="54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The Project will implement an awareness and training program that will be delivered to all construction workers. This training will include, but not be limited to:</w:t>
      </w:r>
    </w:p>
    <w:p w14:paraId="044BB69A"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The application of the waste management </w:t>
      </w:r>
      <w:proofErr w:type="gramStart"/>
      <w:r w:rsidRPr="00D719AB">
        <w:rPr>
          <w:rFonts w:ascii="Calibri" w:eastAsia="SimSun" w:hAnsi="Calibri" w:cs="Calibri"/>
          <w:kern w:val="0"/>
          <w:lang w:eastAsia="en-GB"/>
          <w14:ligatures w14:val="none"/>
        </w:rPr>
        <w:t>hierarchy;</w:t>
      </w:r>
      <w:proofErr w:type="gramEnd"/>
    </w:p>
    <w:p w14:paraId="67A8ECE9"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Common waste streams produced in the construction site</w:t>
      </w:r>
      <w:proofErr w:type="gramStart"/>
      <w:r w:rsidRPr="00D719AB">
        <w:rPr>
          <w:rFonts w:ascii="Calibri" w:eastAsia="SimSun" w:hAnsi="Calibri" w:cs="Calibri"/>
          <w:kern w:val="0"/>
          <w:lang w:eastAsia="en-GB"/>
          <w14:ligatures w14:val="none"/>
        </w:rPr>
        <w:t>. ;</w:t>
      </w:r>
      <w:proofErr w:type="gramEnd"/>
    </w:p>
    <w:p w14:paraId="5695A4F9"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Dangerous </w:t>
      </w:r>
      <w:r w:rsidR="004D08EF" w:rsidRPr="00D719AB">
        <w:rPr>
          <w:rFonts w:ascii="Calibri" w:eastAsia="SimSun" w:hAnsi="Calibri" w:cs="Calibri"/>
          <w:kern w:val="0"/>
          <w:lang w:eastAsia="en-GB"/>
          <w14:ligatures w14:val="none"/>
        </w:rPr>
        <w:t>materials segregation</w:t>
      </w:r>
      <w:r w:rsidRPr="00D719AB">
        <w:rPr>
          <w:rFonts w:ascii="Calibri" w:eastAsia="SimSun" w:hAnsi="Calibri" w:cs="Calibri"/>
          <w:kern w:val="0"/>
          <w:lang w:eastAsia="en-GB"/>
          <w14:ligatures w14:val="none"/>
        </w:rPr>
        <w:t xml:space="preserve"> and hazard classification </w:t>
      </w:r>
      <w:r w:rsidR="004D08EF" w:rsidRPr="00D719AB">
        <w:rPr>
          <w:rFonts w:ascii="Calibri" w:eastAsia="SimSun" w:hAnsi="Calibri" w:cs="Calibri"/>
          <w:kern w:val="0"/>
          <w:lang w:eastAsia="en-GB"/>
          <w14:ligatures w14:val="none"/>
        </w:rPr>
        <w:t>codes.</w:t>
      </w:r>
    </w:p>
    <w:p w14:paraId="45E6C7BD"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Efficient waste </w:t>
      </w:r>
      <w:r w:rsidR="004D08EF" w:rsidRPr="00D719AB">
        <w:rPr>
          <w:rFonts w:ascii="Calibri" w:eastAsia="SimSun" w:hAnsi="Calibri" w:cs="Calibri"/>
          <w:kern w:val="0"/>
          <w:lang w:eastAsia="en-GB"/>
          <w14:ligatures w14:val="none"/>
        </w:rPr>
        <w:t>segregation.</w:t>
      </w:r>
    </w:p>
    <w:p w14:paraId="41896AFD"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Spill Response; and</w:t>
      </w:r>
    </w:p>
    <w:p w14:paraId="4FDA30C5"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Community impacts of poor waste management.</w:t>
      </w:r>
    </w:p>
    <w:p w14:paraId="008DCCA3" w14:textId="77777777" w:rsidR="00CD586B" w:rsidRPr="00D719AB" w:rsidRDefault="00CD586B" w:rsidP="00CD586B">
      <w:pPr>
        <w:tabs>
          <w:tab w:val="left" w:pos="540"/>
        </w:tabs>
        <w:spacing w:after="120" w:line="240" w:lineRule="auto"/>
        <w:jc w:val="both"/>
        <w:rPr>
          <w:rFonts w:ascii="Calibri" w:eastAsia="SimSun" w:hAnsi="Calibri" w:cs="Calibri"/>
          <w:b/>
          <w:kern w:val="0"/>
          <w:lang w:eastAsia="en-GB"/>
          <w14:ligatures w14:val="none"/>
        </w:rPr>
      </w:pPr>
      <w:bookmarkStart w:id="180" w:name="_Toc66911642"/>
      <w:bookmarkStart w:id="181" w:name="_Toc99056530"/>
      <w:bookmarkStart w:id="182" w:name="_Toc99057468"/>
      <w:bookmarkStart w:id="183" w:name="_Toc69031612"/>
      <w:bookmarkStart w:id="184" w:name="_Toc8632265"/>
      <w:bookmarkStart w:id="185" w:name="_Toc67004462"/>
      <w:bookmarkStart w:id="186" w:name="_Toc98876297"/>
      <w:bookmarkStart w:id="187" w:name="_Toc66913090"/>
      <w:bookmarkStart w:id="188" w:name="_Toc68162134"/>
      <w:bookmarkStart w:id="189" w:name="_Toc65586613"/>
      <w:bookmarkStart w:id="190" w:name="_Toc66909049"/>
      <w:r w:rsidRPr="00D719AB">
        <w:rPr>
          <w:rFonts w:ascii="Calibri" w:eastAsia="SimSun" w:hAnsi="Calibri" w:cs="Calibri"/>
          <w:b/>
          <w:kern w:val="0"/>
          <w:lang w:eastAsia="en-GB"/>
          <w14:ligatures w14:val="none"/>
        </w:rPr>
        <w:t>4.0</w:t>
      </w:r>
      <w:r w:rsidRPr="00D719AB">
        <w:rPr>
          <w:rFonts w:ascii="Calibri" w:eastAsia="SimSun" w:hAnsi="Calibri" w:cs="Calibri"/>
          <w:b/>
          <w:kern w:val="0"/>
          <w:lang w:eastAsia="en-GB"/>
          <w14:ligatures w14:val="none"/>
        </w:rPr>
        <w:tab/>
        <w:t>WASTE MANAGEMENT REQUIREMENTS</w:t>
      </w:r>
      <w:bookmarkEnd w:id="180"/>
      <w:bookmarkEnd w:id="181"/>
      <w:bookmarkEnd w:id="182"/>
      <w:bookmarkEnd w:id="183"/>
      <w:bookmarkEnd w:id="184"/>
      <w:bookmarkEnd w:id="185"/>
      <w:bookmarkEnd w:id="186"/>
      <w:bookmarkEnd w:id="187"/>
      <w:bookmarkEnd w:id="188"/>
      <w:bookmarkEnd w:id="189"/>
      <w:bookmarkEnd w:id="190"/>
    </w:p>
    <w:p w14:paraId="5AF03F3D" w14:textId="77777777" w:rsidR="00CD586B" w:rsidRPr="00D719AB" w:rsidRDefault="00CD586B" w:rsidP="00CD586B">
      <w:pPr>
        <w:tabs>
          <w:tab w:val="left" w:pos="540"/>
        </w:tabs>
        <w:spacing w:after="120" w:line="240" w:lineRule="auto"/>
        <w:jc w:val="both"/>
        <w:rPr>
          <w:rFonts w:ascii="Calibri" w:eastAsia="SimSun" w:hAnsi="Calibri" w:cs="Calibri"/>
          <w:b/>
          <w:kern w:val="0"/>
          <w:lang w:eastAsia="en-GB"/>
          <w14:ligatures w14:val="none"/>
        </w:rPr>
      </w:pPr>
      <w:bookmarkStart w:id="191" w:name="_Toc98876298"/>
      <w:bookmarkStart w:id="192" w:name="_Toc68162135"/>
      <w:bookmarkStart w:id="193" w:name="_Toc65586614"/>
      <w:bookmarkStart w:id="194" w:name="_Toc8632266"/>
      <w:bookmarkStart w:id="195" w:name="_Toc66909050"/>
      <w:bookmarkStart w:id="196" w:name="_Toc66913091"/>
      <w:bookmarkStart w:id="197" w:name="_Toc69031613"/>
      <w:bookmarkStart w:id="198" w:name="_Toc67004463"/>
      <w:bookmarkStart w:id="199" w:name="_Toc99057469"/>
      <w:bookmarkStart w:id="200" w:name="_Toc66911643"/>
      <w:bookmarkStart w:id="201" w:name="_Toc99056531"/>
      <w:r w:rsidRPr="00D719AB">
        <w:rPr>
          <w:rFonts w:ascii="Calibri" w:eastAsia="SimSun" w:hAnsi="Calibri" w:cs="Calibri"/>
          <w:b/>
          <w:kern w:val="0"/>
          <w:lang w:eastAsia="en-GB"/>
          <w14:ligatures w14:val="none"/>
        </w:rPr>
        <w:t xml:space="preserve">4.1 </w:t>
      </w:r>
      <w:r w:rsidRPr="00D719AB">
        <w:rPr>
          <w:rFonts w:ascii="Calibri" w:eastAsia="SimSun" w:hAnsi="Calibri" w:cs="Calibri"/>
          <w:b/>
          <w:kern w:val="0"/>
          <w:lang w:eastAsia="en-GB"/>
          <w14:ligatures w14:val="none"/>
        </w:rPr>
        <w:tab/>
        <w:t>Waste Elimination and Minimization</w:t>
      </w:r>
      <w:bookmarkEnd w:id="191"/>
      <w:bookmarkEnd w:id="192"/>
      <w:bookmarkEnd w:id="193"/>
      <w:bookmarkEnd w:id="194"/>
      <w:bookmarkEnd w:id="195"/>
      <w:bookmarkEnd w:id="196"/>
      <w:bookmarkEnd w:id="197"/>
      <w:bookmarkEnd w:id="198"/>
      <w:bookmarkEnd w:id="199"/>
      <w:bookmarkEnd w:id="200"/>
      <w:bookmarkEnd w:id="201"/>
    </w:p>
    <w:p w14:paraId="4DB6DF94" w14:textId="77777777" w:rsidR="00CD586B" w:rsidRPr="00D719AB" w:rsidRDefault="00CD586B" w:rsidP="00CD586B">
      <w:pPr>
        <w:tabs>
          <w:tab w:val="left" w:pos="54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The Project shall meet or exceed the requirements of this plan by implementing and maintaining a waste minimization strategy, as a minimum standard. The waste minimization strategy shall eliminate, minimize and manage waste during the construction activities through the following:</w:t>
      </w:r>
    </w:p>
    <w:p w14:paraId="7BABFC97"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Identification of waste streams and </w:t>
      </w:r>
      <w:proofErr w:type="gramStart"/>
      <w:r w:rsidRPr="00D719AB">
        <w:rPr>
          <w:rFonts w:ascii="Calibri" w:eastAsia="SimSun" w:hAnsi="Calibri" w:cs="Calibri"/>
          <w:kern w:val="0"/>
          <w:lang w:eastAsia="en-GB"/>
          <w14:ligatures w14:val="none"/>
        </w:rPr>
        <w:t>quantities;</w:t>
      </w:r>
      <w:proofErr w:type="gramEnd"/>
    </w:p>
    <w:p w14:paraId="1006262B"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Implementation of management strategies for each waste </w:t>
      </w:r>
      <w:proofErr w:type="gramStart"/>
      <w:r w:rsidRPr="00D719AB">
        <w:rPr>
          <w:rFonts w:ascii="Calibri" w:eastAsia="SimSun" w:hAnsi="Calibri" w:cs="Calibri"/>
          <w:kern w:val="0"/>
          <w:lang w:eastAsia="en-GB"/>
          <w14:ligatures w14:val="none"/>
        </w:rPr>
        <w:t>stream;</w:t>
      </w:r>
      <w:proofErr w:type="gramEnd"/>
    </w:p>
    <w:p w14:paraId="56F2F618"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Defined roles and </w:t>
      </w:r>
      <w:proofErr w:type="gramStart"/>
      <w:r w:rsidRPr="00D719AB">
        <w:rPr>
          <w:rFonts w:ascii="Calibri" w:eastAsia="SimSun" w:hAnsi="Calibri" w:cs="Calibri"/>
          <w:kern w:val="0"/>
          <w:lang w:eastAsia="en-GB"/>
          <w14:ligatures w14:val="none"/>
        </w:rPr>
        <w:t>responsibilities;</w:t>
      </w:r>
      <w:proofErr w:type="gramEnd"/>
    </w:p>
    <w:p w14:paraId="41D7D295"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Training and </w:t>
      </w:r>
      <w:proofErr w:type="gramStart"/>
      <w:r w:rsidRPr="00D719AB">
        <w:rPr>
          <w:rFonts w:ascii="Calibri" w:eastAsia="SimSun" w:hAnsi="Calibri" w:cs="Calibri"/>
          <w:kern w:val="0"/>
          <w:lang w:eastAsia="en-GB"/>
          <w14:ligatures w14:val="none"/>
        </w:rPr>
        <w:t>awareness;</w:t>
      </w:r>
      <w:proofErr w:type="gramEnd"/>
    </w:p>
    <w:p w14:paraId="0FB66C22"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proofErr w:type="gramStart"/>
      <w:r w:rsidRPr="00D719AB">
        <w:rPr>
          <w:rFonts w:ascii="Calibri" w:eastAsia="SimSun" w:hAnsi="Calibri" w:cs="Calibri"/>
          <w:kern w:val="0"/>
          <w:lang w:eastAsia="en-GB"/>
          <w14:ligatures w14:val="none"/>
        </w:rPr>
        <w:t>Monitoring of</w:t>
      </w:r>
      <w:proofErr w:type="gramEnd"/>
      <w:r w:rsidRPr="00D719AB">
        <w:rPr>
          <w:rFonts w:ascii="Calibri" w:eastAsia="SimSun" w:hAnsi="Calibri" w:cs="Calibri"/>
          <w:kern w:val="0"/>
          <w:lang w:eastAsia="en-GB"/>
          <w14:ligatures w14:val="none"/>
        </w:rPr>
        <w:t xml:space="preserve"> waste streams and management </w:t>
      </w:r>
      <w:proofErr w:type="gramStart"/>
      <w:r w:rsidRPr="00D719AB">
        <w:rPr>
          <w:rFonts w:ascii="Calibri" w:eastAsia="SimSun" w:hAnsi="Calibri" w:cs="Calibri"/>
          <w:kern w:val="0"/>
          <w:lang w:eastAsia="en-GB"/>
          <w14:ligatures w14:val="none"/>
        </w:rPr>
        <w:t>activities;</w:t>
      </w:r>
      <w:proofErr w:type="gramEnd"/>
    </w:p>
    <w:p w14:paraId="645F0B32"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Encouraging sustainable waste management practices in the supply </w:t>
      </w:r>
      <w:proofErr w:type="gramStart"/>
      <w:r w:rsidRPr="00D719AB">
        <w:rPr>
          <w:rFonts w:ascii="Calibri" w:eastAsia="SimSun" w:hAnsi="Calibri" w:cs="Calibri"/>
          <w:kern w:val="0"/>
          <w:lang w:eastAsia="en-GB"/>
          <w14:ligatures w14:val="none"/>
        </w:rPr>
        <w:t>chain;</w:t>
      </w:r>
      <w:proofErr w:type="gramEnd"/>
    </w:p>
    <w:p w14:paraId="2D3D7BDF" w14:textId="77777777" w:rsidR="00CD586B" w:rsidRPr="00D719AB" w:rsidRDefault="00CD586B" w:rsidP="00A96F70">
      <w:pPr>
        <w:numPr>
          <w:ilvl w:val="0"/>
          <w:numId w:val="10"/>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Minimizing </w:t>
      </w:r>
      <w:proofErr w:type="gramStart"/>
      <w:r w:rsidRPr="00D719AB">
        <w:rPr>
          <w:rFonts w:ascii="Calibri" w:eastAsia="SimSun" w:hAnsi="Calibri" w:cs="Calibri"/>
          <w:kern w:val="0"/>
          <w:lang w:eastAsia="en-GB"/>
          <w14:ligatures w14:val="none"/>
        </w:rPr>
        <w:t>wastes</w:t>
      </w:r>
      <w:proofErr w:type="gramEnd"/>
      <w:r w:rsidRPr="00D719AB">
        <w:rPr>
          <w:rFonts w:ascii="Calibri" w:eastAsia="SimSun" w:hAnsi="Calibri" w:cs="Calibri"/>
          <w:kern w:val="0"/>
          <w:lang w:eastAsia="en-GB"/>
          <w14:ligatures w14:val="none"/>
        </w:rPr>
        <w:t xml:space="preserve"> from excess materials including but not limited to using surplus materials prior to re-ordering and reducing packaging </w:t>
      </w:r>
      <w:proofErr w:type="gramStart"/>
      <w:r w:rsidRPr="00D719AB">
        <w:rPr>
          <w:rFonts w:ascii="Calibri" w:eastAsia="SimSun" w:hAnsi="Calibri" w:cs="Calibri"/>
          <w:kern w:val="0"/>
          <w:lang w:eastAsia="en-GB"/>
          <w14:ligatures w14:val="none"/>
        </w:rPr>
        <w:t>waste;</w:t>
      </w:r>
      <w:proofErr w:type="gramEnd"/>
    </w:p>
    <w:p w14:paraId="2AC5D369" w14:textId="77777777" w:rsidR="00CD586B" w:rsidRPr="00D719AB" w:rsidRDefault="00CD586B" w:rsidP="00CD586B">
      <w:pPr>
        <w:tabs>
          <w:tab w:val="left" w:pos="540"/>
        </w:tabs>
        <w:spacing w:after="120" w:line="240" w:lineRule="auto"/>
        <w:jc w:val="both"/>
        <w:rPr>
          <w:rFonts w:ascii="Calibri" w:eastAsia="SimSun" w:hAnsi="Calibri" w:cs="Calibri"/>
          <w:b/>
          <w:kern w:val="0"/>
          <w:lang w:eastAsia="en-GB"/>
          <w14:ligatures w14:val="none"/>
        </w:rPr>
      </w:pPr>
      <w:bookmarkStart w:id="202" w:name="_Toc98876299"/>
      <w:bookmarkStart w:id="203" w:name="_Toc69031614"/>
      <w:bookmarkStart w:id="204" w:name="_Toc8632267"/>
      <w:bookmarkStart w:id="205" w:name="_Toc68162136"/>
      <w:bookmarkStart w:id="206" w:name="_Toc65586615"/>
      <w:bookmarkStart w:id="207" w:name="_Toc66913092"/>
      <w:bookmarkStart w:id="208" w:name="_Toc99056532"/>
      <w:bookmarkStart w:id="209" w:name="_Toc66911644"/>
      <w:bookmarkStart w:id="210" w:name="_Toc66909051"/>
      <w:bookmarkStart w:id="211" w:name="_Toc67004464"/>
      <w:bookmarkStart w:id="212" w:name="_Toc99057470"/>
      <w:r w:rsidRPr="00D719AB">
        <w:rPr>
          <w:rFonts w:ascii="Calibri" w:eastAsia="SimSun" w:hAnsi="Calibri" w:cs="Calibri"/>
          <w:b/>
          <w:kern w:val="0"/>
          <w:lang w:eastAsia="en-GB"/>
          <w14:ligatures w14:val="none"/>
        </w:rPr>
        <w:t xml:space="preserve">4.2 </w:t>
      </w:r>
      <w:r w:rsidRPr="00D719AB">
        <w:rPr>
          <w:rFonts w:ascii="Calibri" w:eastAsia="SimSun" w:hAnsi="Calibri" w:cs="Calibri"/>
          <w:b/>
          <w:kern w:val="0"/>
          <w:lang w:eastAsia="en-GB"/>
          <w14:ligatures w14:val="none"/>
        </w:rPr>
        <w:tab/>
        <w:t>Types of Waste, Classification and Handling Method</w:t>
      </w:r>
      <w:bookmarkEnd w:id="202"/>
      <w:bookmarkEnd w:id="203"/>
      <w:bookmarkEnd w:id="204"/>
      <w:bookmarkEnd w:id="205"/>
      <w:bookmarkEnd w:id="206"/>
      <w:bookmarkEnd w:id="207"/>
      <w:bookmarkEnd w:id="208"/>
      <w:bookmarkEnd w:id="209"/>
      <w:bookmarkEnd w:id="210"/>
      <w:bookmarkEnd w:id="211"/>
      <w:bookmarkEnd w:id="212"/>
    </w:p>
    <w:p w14:paraId="024C1BDF" w14:textId="77777777" w:rsidR="00CD586B" w:rsidRPr="00D719AB" w:rsidRDefault="00CD586B" w:rsidP="00CD586B">
      <w:pPr>
        <w:tabs>
          <w:tab w:val="left" w:pos="54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Construction site waste can be categorized as general (non-hazardous) or regulated (hazardous) waste. Regulated </w:t>
      </w:r>
      <w:proofErr w:type="gramStart"/>
      <w:r w:rsidRPr="00D719AB">
        <w:rPr>
          <w:rFonts w:ascii="Calibri" w:eastAsia="SimSun" w:hAnsi="Calibri" w:cs="Calibri"/>
          <w:kern w:val="0"/>
          <w:lang w:eastAsia="en-GB"/>
          <w14:ligatures w14:val="none"/>
        </w:rPr>
        <w:t>wastes are</w:t>
      </w:r>
      <w:proofErr w:type="gramEnd"/>
      <w:r w:rsidRPr="00D719AB">
        <w:rPr>
          <w:rFonts w:ascii="Calibri" w:eastAsia="SimSun" w:hAnsi="Calibri" w:cs="Calibri"/>
          <w:kern w:val="0"/>
          <w:lang w:eastAsia="en-GB"/>
          <w14:ligatures w14:val="none"/>
        </w:rPr>
        <w:t xml:space="preserve"> hazardous waste such as waste containing asbestos, oil or chemicals substances. All other waste streams are considered general waste, unless contaminated with a regulated waste. </w:t>
      </w:r>
    </w:p>
    <w:p w14:paraId="3CD5DA62" w14:textId="77777777" w:rsidR="00CD586B" w:rsidRPr="00D719AB" w:rsidRDefault="00CD586B" w:rsidP="00CD586B">
      <w:pPr>
        <w:tabs>
          <w:tab w:val="left" w:pos="540"/>
        </w:tabs>
        <w:spacing w:after="120" w:line="240" w:lineRule="auto"/>
        <w:jc w:val="both"/>
        <w:rPr>
          <w:rFonts w:ascii="Calibri" w:eastAsia="SimSun" w:hAnsi="Calibri" w:cs="Calibri"/>
          <w:kern w:val="0"/>
          <w:lang w:eastAsia="en-GB"/>
          <w14:ligatures w14:val="none"/>
        </w:rPr>
      </w:pPr>
      <w:proofErr w:type="gramStart"/>
      <w:r w:rsidRPr="00D719AB">
        <w:rPr>
          <w:rFonts w:ascii="Calibri" w:eastAsia="SimSun" w:hAnsi="Calibri" w:cs="Calibri"/>
          <w:kern w:val="0"/>
          <w:lang w:eastAsia="en-GB"/>
          <w14:ligatures w14:val="none"/>
        </w:rPr>
        <w:t>In the event that</w:t>
      </w:r>
      <w:proofErr w:type="gramEnd"/>
      <w:r w:rsidRPr="00D719AB">
        <w:rPr>
          <w:rFonts w:ascii="Calibri" w:eastAsia="SimSun" w:hAnsi="Calibri" w:cs="Calibri"/>
          <w:kern w:val="0"/>
          <w:lang w:eastAsia="en-GB"/>
          <w14:ligatures w14:val="none"/>
        </w:rPr>
        <w:t xml:space="preserve"> an unknown material is discovered (e.g. liquid in a drum), it will be the responsibility of the site HSE Officer to identify the waste in coordination with the Site Manager and Store Supervisor. The person accountable </w:t>
      </w:r>
      <w:proofErr w:type="gramStart"/>
      <w:r w:rsidRPr="00D719AB">
        <w:rPr>
          <w:rFonts w:ascii="Calibri" w:eastAsia="SimSun" w:hAnsi="Calibri" w:cs="Calibri"/>
          <w:kern w:val="0"/>
          <w:lang w:eastAsia="en-GB"/>
          <w14:ligatures w14:val="none"/>
        </w:rPr>
        <w:t>in the event that</w:t>
      </w:r>
      <w:proofErr w:type="gramEnd"/>
      <w:r w:rsidRPr="00D719AB">
        <w:rPr>
          <w:rFonts w:ascii="Calibri" w:eastAsia="SimSun" w:hAnsi="Calibri" w:cs="Calibri"/>
          <w:kern w:val="0"/>
          <w:lang w:eastAsia="en-GB"/>
          <w14:ligatures w14:val="none"/>
        </w:rPr>
        <w:t xml:space="preserve"> the waste is not identified correctly and disposed of in the appropriate manner is the Site Manager.</w:t>
      </w:r>
    </w:p>
    <w:p w14:paraId="7327A70F" w14:textId="77777777" w:rsidR="00CD586B" w:rsidRPr="00D719AB" w:rsidRDefault="00CD586B" w:rsidP="00CD586B">
      <w:pPr>
        <w:tabs>
          <w:tab w:val="left" w:pos="54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lastRenderedPageBreak/>
        <w:t xml:space="preserve">Table 1 presents the waste types, classification and proposed handling methods to be implemented during the construction </w:t>
      </w:r>
      <w:proofErr w:type="gramStart"/>
      <w:r w:rsidRPr="00D719AB">
        <w:rPr>
          <w:rFonts w:ascii="Calibri" w:eastAsia="SimSun" w:hAnsi="Calibri" w:cs="Calibri"/>
          <w:kern w:val="0"/>
          <w:lang w:eastAsia="en-GB"/>
          <w14:ligatures w14:val="none"/>
        </w:rPr>
        <w:t>works</w:t>
      </w:r>
      <w:proofErr w:type="gramEnd"/>
      <w:r w:rsidRPr="00D719AB">
        <w:rPr>
          <w:rFonts w:ascii="Calibri" w:eastAsia="SimSun" w:hAnsi="Calibri" w:cs="Calibri"/>
          <w:kern w:val="0"/>
          <w:lang w:eastAsia="en-GB"/>
          <w14:ligatures w14:val="none"/>
        </w:rPr>
        <w:t>.</w:t>
      </w:r>
    </w:p>
    <w:p w14:paraId="5340E9E7" w14:textId="77777777" w:rsidR="00CD586B" w:rsidRPr="00D719AB" w:rsidRDefault="00CD586B" w:rsidP="00CD586B">
      <w:pPr>
        <w:tabs>
          <w:tab w:val="left" w:pos="540"/>
        </w:tabs>
        <w:spacing w:before="120" w:after="120" w:line="240" w:lineRule="auto"/>
        <w:jc w:val="both"/>
        <w:rPr>
          <w:rFonts w:ascii="Calibri" w:eastAsia="SimSun" w:hAnsi="Calibri" w:cs="Calibri"/>
          <w:b/>
          <w:kern w:val="0"/>
          <w:lang w:eastAsia="en-GB"/>
          <w14:ligatures w14:val="none"/>
        </w:rPr>
      </w:pPr>
      <w:bookmarkStart w:id="213" w:name="_Toc65588184"/>
      <w:bookmarkStart w:id="214" w:name="_Toc8195763"/>
      <w:bookmarkStart w:id="215" w:name="_Toc98876725"/>
      <w:bookmarkStart w:id="216" w:name="_Toc99900766"/>
      <w:bookmarkStart w:id="217" w:name="_Toc67048119"/>
      <w:bookmarkStart w:id="218" w:name="_Toc66909107"/>
      <w:bookmarkStart w:id="219" w:name="_Toc68162870"/>
      <w:bookmarkStart w:id="220" w:name="_Toc65503334"/>
      <w:bookmarkStart w:id="221" w:name="_Toc68162710"/>
      <w:r w:rsidRPr="00D719AB">
        <w:rPr>
          <w:rFonts w:ascii="Calibri" w:eastAsia="SimSun" w:hAnsi="Calibri" w:cs="Calibri"/>
          <w:b/>
          <w:kern w:val="0"/>
          <w:lang w:eastAsia="en-GB"/>
          <w14:ligatures w14:val="none"/>
        </w:rPr>
        <w:t>Types of Wastes, Classification and Handling Method</w:t>
      </w:r>
      <w:bookmarkEnd w:id="213"/>
      <w:bookmarkEnd w:id="214"/>
      <w:bookmarkEnd w:id="215"/>
      <w:bookmarkEnd w:id="216"/>
      <w:bookmarkEnd w:id="217"/>
      <w:bookmarkEnd w:id="218"/>
      <w:bookmarkEnd w:id="219"/>
      <w:bookmarkEnd w:id="220"/>
      <w:bookmarkEnd w:id="221"/>
    </w:p>
    <w:tbl>
      <w:tblPr>
        <w:tblW w:w="9092" w:type="dxa"/>
        <w:tblInd w:w="-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673"/>
        <w:gridCol w:w="3428"/>
        <w:gridCol w:w="1991"/>
      </w:tblGrid>
      <w:tr w:rsidR="00740CA4" w:rsidRPr="00D719AB" w14:paraId="4820F88D" w14:textId="77777777" w:rsidTr="00E619A9">
        <w:trPr>
          <w:trHeight w:val="489"/>
        </w:trPr>
        <w:tc>
          <w:tcPr>
            <w:tcW w:w="3673" w:type="dxa"/>
            <w:shd w:val="clear" w:color="auto" w:fill="D9F2D0" w:themeFill="accent6" w:themeFillTint="33"/>
            <w:noWrap/>
            <w:vAlign w:val="center"/>
          </w:tcPr>
          <w:p w14:paraId="7C5A1BB4" w14:textId="77777777" w:rsidR="00CD586B" w:rsidRPr="00D719AB" w:rsidRDefault="00CD586B" w:rsidP="00CD586B">
            <w:pPr>
              <w:tabs>
                <w:tab w:val="left" w:pos="540"/>
              </w:tabs>
              <w:spacing w:after="0" w:line="240" w:lineRule="auto"/>
              <w:jc w:val="both"/>
              <w:rPr>
                <w:rFonts w:ascii="Calibri" w:eastAsia="SimSun" w:hAnsi="Calibri" w:cs="Calibri"/>
                <w:b/>
                <w:bCs/>
                <w:kern w:val="0"/>
                <w:lang w:eastAsia="en-GB"/>
                <w14:ligatures w14:val="none"/>
              </w:rPr>
            </w:pPr>
            <w:r w:rsidRPr="00D719AB">
              <w:rPr>
                <w:rFonts w:ascii="Calibri" w:eastAsia="SimSun" w:hAnsi="Calibri" w:cs="Calibri"/>
                <w:b/>
                <w:bCs/>
                <w:kern w:val="0"/>
                <w:lang w:eastAsia="en-GB"/>
                <w14:ligatures w14:val="none"/>
              </w:rPr>
              <w:t xml:space="preserve">     Waste Type </w:t>
            </w:r>
          </w:p>
        </w:tc>
        <w:tc>
          <w:tcPr>
            <w:tcW w:w="3428" w:type="dxa"/>
            <w:shd w:val="clear" w:color="auto" w:fill="D9F2D0" w:themeFill="accent6" w:themeFillTint="33"/>
            <w:vAlign w:val="center"/>
          </w:tcPr>
          <w:p w14:paraId="27E5D1F6" w14:textId="77777777" w:rsidR="00CD586B" w:rsidRPr="00D719AB" w:rsidRDefault="00CD586B" w:rsidP="00CD586B">
            <w:pPr>
              <w:tabs>
                <w:tab w:val="left" w:pos="540"/>
              </w:tabs>
              <w:spacing w:after="0" w:line="240" w:lineRule="auto"/>
              <w:jc w:val="both"/>
              <w:rPr>
                <w:rFonts w:ascii="Calibri" w:eastAsia="SimSun" w:hAnsi="Calibri" w:cs="Calibri"/>
                <w:b/>
                <w:bCs/>
                <w:kern w:val="0"/>
                <w:lang w:eastAsia="en-GB"/>
                <w14:ligatures w14:val="none"/>
              </w:rPr>
            </w:pPr>
            <w:r w:rsidRPr="00D719AB">
              <w:rPr>
                <w:rFonts w:ascii="Calibri" w:eastAsia="SimSun" w:hAnsi="Calibri" w:cs="Calibri"/>
                <w:b/>
                <w:bCs/>
                <w:kern w:val="0"/>
                <w:lang w:eastAsia="en-GB"/>
                <w14:ligatures w14:val="none"/>
              </w:rPr>
              <w:t xml:space="preserve">Classification </w:t>
            </w:r>
          </w:p>
        </w:tc>
        <w:tc>
          <w:tcPr>
            <w:tcW w:w="1991" w:type="dxa"/>
            <w:shd w:val="clear" w:color="auto" w:fill="D9F2D0" w:themeFill="accent6" w:themeFillTint="33"/>
            <w:vAlign w:val="center"/>
          </w:tcPr>
          <w:p w14:paraId="36B490BA" w14:textId="77777777" w:rsidR="00CD586B" w:rsidRPr="00D719AB" w:rsidRDefault="00CD586B" w:rsidP="00CD586B">
            <w:pPr>
              <w:tabs>
                <w:tab w:val="left" w:pos="540"/>
              </w:tabs>
              <w:spacing w:after="0" w:line="240" w:lineRule="auto"/>
              <w:jc w:val="both"/>
              <w:rPr>
                <w:rFonts w:ascii="Calibri" w:eastAsia="SimSun" w:hAnsi="Calibri" w:cs="Calibri"/>
                <w:b/>
                <w:bCs/>
                <w:kern w:val="0"/>
                <w:lang w:eastAsia="en-GB"/>
                <w14:ligatures w14:val="none"/>
              </w:rPr>
            </w:pPr>
            <w:r w:rsidRPr="00D719AB">
              <w:rPr>
                <w:rFonts w:ascii="Calibri" w:eastAsia="SimSun" w:hAnsi="Calibri" w:cs="Calibri"/>
                <w:b/>
                <w:bCs/>
                <w:kern w:val="0"/>
                <w:lang w:eastAsia="en-GB"/>
                <w14:ligatures w14:val="none"/>
              </w:rPr>
              <w:t>Handling Method</w:t>
            </w:r>
          </w:p>
        </w:tc>
      </w:tr>
      <w:tr w:rsidR="00563A68" w:rsidRPr="00D719AB" w14:paraId="3458F266" w14:textId="77777777" w:rsidTr="00937F56">
        <w:trPr>
          <w:trHeight w:val="238"/>
        </w:trPr>
        <w:tc>
          <w:tcPr>
            <w:tcW w:w="3673" w:type="dxa"/>
            <w:vAlign w:val="center"/>
          </w:tcPr>
          <w:p w14:paraId="33EC0FEA"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Aluminum cans </w:t>
            </w:r>
          </w:p>
        </w:tc>
        <w:tc>
          <w:tcPr>
            <w:tcW w:w="3428" w:type="dxa"/>
            <w:vAlign w:val="center"/>
          </w:tcPr>
          <w:p w14:paraId="022B63EC"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General</w:t>
            </w:r>
          </w:p>
        </w:tc>
        <w:tc>
          <w:tcPr>
            <w:tcW w:w="1991" w:type="dxa"/>
            <w:vAlign w:val="center"/>
          </w:tcPr>
          <w:p w14:paraId="55A4F507"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Recycling</w:t>
            </w:r>
          </w:p>
        </w:tc>
      </w:tr>
      <w:tr w:rsidR="00563A68" w:rsidRPr="00D719AB" w14:paraId="32217D59" w14:textId="77777777" w:rsidTr="00937F56">
        <w:trPr>
          <w:trHeight w:val="462"/>
        </w:trPr>
        <w:tc>
          <w:tcPr>
            <w:tcW w:w="3673" w:type="dxa"/>
            <w:vAlign w:val="center"/>
          </w:tcPr>
          <w:p w14:paraId="53581044"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Batteries (cadmium </w:t>
            </w:r>
            <w:r w:rsidR="00E20802" w:rsidRPr="00D719AB">
              <w:rPr>
                <w:rFonts w:ascii="Calibri" w:eastAsia="SimSun" w:hAnsi="Calibri" w:cs="Calibri"/>
                <w:kern w:val="0"/>
                <w:lang w:eastAsia="en-GB"/>
                <w14:ligatures w14:val="none"/>
              </w:rPr>
              <w:t>and nickel</w:t>
            </w:r>
            <w:r w:rsidRPr="00D719AB">
              <w:rPr>
                <w:rFonts w:ascii="Calibri" w:eastAsia="SimSun" w:hAnsi="Calibri" w:cs="Calibri"/>
                <w:kern w:val="0"/>
                <w:lang w:eastAsia="en-GB"/>
                <w14:ligatures w14:val="none"/>
              </w:rPr>
              <w:t>/cadmium (NiCad), lead</w:t>
            </w:r>
            <w:r w:rsidR="00E20802" w:rsidRPr="00D719AB">
              <w:rPr>
                <w:rFonts w:ascii="Calibri" w:eastAsia="SimSun" w:hAnsi="Calibri" w:cs="Calibri"/>
                <w:kern w:val="0"/>
                <w:lang w:eastAsia="en-GB"/>
                <w14:ligatures w14:val="none"/>
              </w:rPr>
              <w:t xml:space="preserve"> </w:t>
            </w:r>
            <w:r w:rsidRPr="00D719AB">
              <w:rPr>
                <w:rFonts w:ascii="Calibri" w:eastAsia="SimSun" w:hAnsi="Calibri" w:cs="Calibri"/>
                <w:kern w:val="0"/>
                <w:lang w:eastAsia="en-GB"/>
                <w14:ligatures w14:val="none"/>
              </w:rPr>
              <w:t>acid, lithium and other)</w:t>
            </w:r>
          </w:p>
        </w:tc>
        <w:tc>
          <w:tcPr>
            <w:tcW w:w="3428" w:type="dxa"/>
            <w:vAlign w:val="center"/>
          </w:tcPr>
          <w:p w14:paraId="7474D90A"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Regulated</w:t>
            </w:r>
          </w:p>
        </w:tc>
        <w:tc>
          <w:tcPr>
            <w:tcW w:w="1991" w:type="dxa"/>
            <w:vAlign w:val="center"/>
          </w:tcPr>
          <w:p w14:paraId="41B75AC1"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Recycling</w:t>
            </w:r>
          </w:p>
        </w:tc>
      </w:tr>
      <w:tr w:rsidR="00563A68" w:rsidRPr="00D719AB" w14:paraId="3AA6FB78" w14:textId="77777777" w:rsidTr="00937F56">
        <w:trPr>
          <w:trHeight w:val="238"/>
        </w:trPr>
        <w:tc>
          <w:tcPr>
            <w:tcW w:w="3673" w:type="dxa"/>
            <w:vAlign w:val="center"/>
          </w:tcPr>
          <w:p w14:paraId="49D29400"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Paper </w:t>
            </w:r>
          </w:p>
        </w:tc>
        <w:tc>
          <w:tcPr>
            <w:tcW w:w="3428" w:type="dxa"/>
            <w:vAlign w:val="center"/>
          </w:tcPr>
          <w:p w14:paraId="2E84A795"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General</w:t>
            </w:r>
          </w:p>
        </w:tc>
        <w:tc>
          <w:tcPr>
            <w:tcW w:w="1991" w:type="dxa"/>
            <w:vAlign w:val="center"/>
          </w:tcPr>
          <w:p w14:paraId="321DC1F7"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Recycling</w:t>
            </w:r>
          </w:p>
        </w:tc>
      </w:tr>
      <w:tr w:rsidR="00563A68" w:rsidRPr="00D719AB" w14:paraId="4C41B652" w14:textId="77777777" w:rsidTr="00937F56">
        <w:trPr>
          <w:trHeight w:val="238"/>
        </w:trPr>
        <w:tc>
          <w:tcPr>
            <w:tcW w:w="3673" w:type="dxa"/>
            <w:vAlign w:val="center"/>
          </w:tcPr>
          <w:p w14:paraId="330A0329"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Cardboard </w:t>
            </w:r>
          </w:p>
        </w:tc>
        <w:tc>
          <w:tcPr>
            <w:tcW w:w="3428" w:type="dxa"/>
            <w:vAlign w:val="center"/>
          </w:tcPr>
          <w:p w14:paraId="22280A32"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General</w:t>
            </w:r>
          </w:p>
        </w:tc>
        <w:tc>
          <w:tcPr>
            <w:tcW w:w="1991" w:type="dxa"/>
            <w:vAlign w:val="center"/>
          </w:tcPr>
          <w:p w14:paraId="751BF2E2"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Recycling</w:t>
            </w:r>
          </w:p>
        </w:tc>
      </w:tr>
      <w:tr w:rsidR="00563A68" w:rsidRPr="00D719AB" w14:paraId="26E2A006" w14:textId="77777777" w:rsidTr="00937F56">
        <w:trPr>
          <w:trHeight w:val="238"/>
        </w:trPr>
        <w:tc>
          <w:tcPr>
            <w:tcW w:w="3673" w:type="dxa"/>
            <w:vAlign w:val="center"/>
          </w:tcPr>
          <w:p w14:paraId="0FFC4920"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Printer cartridges </w:t>
            </w:r>
          </w:p>
        </w:tc>
        <w:tc>
          <w:tcPr>
            <w:tcW w:w="3428" w:type="dxa"/>
            <w:vAlign w:val="center"/>
          </w:tcPr>
          <w:p w14:paraId="5C8E023A"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Regulated</w:t>
            </w:r>
          </w:p>
        </w:tc>
        <w:tc>
          <w:tcPr>
            <w:tcW w:w="1991" w:type="dxa"/>
            <w:vAlign w:val="center"/>
          </w:tcPr>
          <w:p w14:paraId="4EF84E5A"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Recycling</w:t>
            </w:r>
          </w:p>
        </w:tc>
      </w:tr>
      <w:tr w:rsidR="00563A68" w:rsidRPr="00D719AB" w14:paraId="6D81CAEC" w14:textId="77777777" w:rsidTr="00937F56">
        <w:trPr>
          <w:trHeight w:val="184"/>
        </w:trPr>
        <w:tc>
          <w:tcPr>
            <w:tcW w:w="3673" w:type="dxa"/>
            <w:vAlign w:val="center"/>
          </w:tcPr>
          <w:p w14:paraId="5F21CB0A"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Plastics – bottles, drums and </w:t>
            </w:r>
            <w:r w:rsidR="00E20802" w:rsidRPr="00D719AB">
              <w:rPr>
                <w:rFonts w:ascii="Calibri" w:eastAsia="SimSun" w:hAnsi="Calibri" w:cs="Calibri"/>
                <w:kern w:val="0"/>
                <w:lang w:eastAsia="en-GB"/>
                <w14:ligatures w14:val="none"/>
              </w:rPr>
              <w:t>other containers</w:t>
            </w:r>
          </w:p>
        </w:tc>
        <w:tc>
          <w:tcPr>
            <w:tcW w:w="3428" w:type="dxa"/>
            <w:vAlign w:val="center"/>
          </w:tcPr>
          <w:p w14:paraId="2E7715B3"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General (drums, depends on contaminant)</w:t>
            </w:r>
          </w:p>
        </w:tc>
        <w:tc>
          <w:tcPr>
            <w:tcW w:w="1991" w:type="dxa"/>
            <w:vAlign w:val="center"/>
          </w:tcPr>
          <w:p w14:paraId="2988506A"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Recycle</w:t>
            </w:r>
          </w:p>
        </w:tc>
      </w:tr>
      <w:tr w:rsidR="00563A68" w:rsidRPr="00D719AB" w14:paraId="407A603D" w14:textId="77777777" w:rsidTr="00937F56">
        <w:trPr>
          <w:trHeight w:val="170"/>
        </w:trPr>
        <w:tc>
          <w:tcPr>
            <w:tcW w:w="3673" w:type="dxa"/>
            <w:vAlign w:val="center"/>
          </w:tcPr>
          <w:p w14:paraId="2752A677"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General municipal waste </w:t>
            </w:r>
          </w:p>
        </w:tc>
        <w:tc>
          <w:tcPr>
            <w:tcW w:w="3428" w:type="dxa"/>
            <w:vAlign w:val="center"/>
          </w:tcPr>
          <w:p w14:paraId="28C8D7E8"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General</w:t>
            </w:r>
          </w:p>
        </w:tc>
        <w:tc>
          <w:tcPr>
            <w:tcW w:w="1991" w:type="dxa"/>
            <w:vAlign w:val="center"/>
          </w:tcPr>
          <w:p w14:paraId="3C0FAD5B"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Treatment/Landfill</w:t>
            </w:r>
          </w:p>
        </w:tc>
      </w:tr>
      <w:tr w:rsidR="00563A68" w:rsidRPr="00D719AB" w14:paraId="4F381264" w14:textId="77777777" w:rsidTr="00937F56">
        <w:trPr>
          <w:trHeight w:val="238"/>
        </w:trPr>
        <w:tc>
          <w:tcPr>
            <w:tcW w:w="3673" w:type="dxa"/>
            <w:vAlign w:val="center"/>
          </w:tcPr>
          <w:p w14:paraId="31CAD861"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Organic waste </w:t>
            </w:r>
          </w:p>
        </w:tc>
        <w:tc>
          <w:tcPr>
            <w:tcW w:w="3428" w:type="dxa"/>
            <w:vAlign w:val="center"/>
          </w:tcPr>
          <w:p w14:paraId="4DDBE15F"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General</w:t>
            </w:r>
          </w:p>
        </w:tc>
        <w:tc>
          <w:tcPr>
            <w:tcW w:w="1991" w:type="dxa"/>
            <w:vAlign w:val="center"/>
          </w:tcPr>
          <w:p w14:paraId="0761D514"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Recycle</w:t>
            </w:r>
          </w:p>
        </w:tc>
      </w:tr>
      <w:tr w:rsidR="00563A68" w:rsidRPr="00D719AB" w14:paraId="0C7EBA2D" w14:textId="77777777" w:rsidTr="00937F56">
        <w:trPr>
          <w:trHeight w:val="238"/>
        </w:trPr>
        <w:tc>
          <w:tcPr>
            <w:tcW w:w="3673" w:type="dxa"/>
            <w:vAlign w:val="center"/>
          </w:tcPr>
          <w:p w14:paraId="35267406"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Concrete </w:t>
            </w:r>
          </w:p>
        </w:tc>
        <w:tc>
          <w:tcPr>
            <w:tcW w:w="3428" w:type="dxa"/>
            <w:vAlign w:val="center"/>
          </w:tcPr>
          <w:p w14:paraId="1F3DE106"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General</w:t>
            </w:r>
          </w:p>
        </w:tc>
        <w:tc>
          <w:tcPr>
            <w:tcW w:w="1991" w:type="dxa"/>
            <w:vAlign w:val="center"/>
          </w:tcPr>
          <w:p w14:paraId="23EE6AAA"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Recycle</w:t>
            </w:r>
          </w:p>
        </w:tc>
      </w:tr>
      <w:tr w:rsidR="00563A68" w:rsidRPr="00D719AB" w14:paraId="39803680" w14:textId="77777777" w:rsidTr="00937F56">
        <w:trPr>
          <w:trHeight w:val="250"/>
        </w:trPr>
        <w:tc>
          <w:tcPr>
            <w:tcW w:w="3673" w:type="dxa"/>
            <w:vAlign w:val="center"/>
          </w:tcPr>
          <w:p w14:paraId="74B90F96"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Spent chemicals, Solvent, Paint</w:t>
            </w:r>
          </w:p>
        </w:tc>
        <w:tc>
          <w:tcPr>
            <w:tcW w:w="3428" w:type="dxa"/>
            <w:vAlign w:val="center"/>
          </w:tcPr>
          <w:p w14:paraId="7A97D304"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Regulated</w:t>
            </w:r>
          </w:p>
        </w:tc>
        <w:tc>
          <w:tcPr>
            <w:tcW w:w="1991" w:type="dxa"/>
            <w:vAlign w:val="center"/>
          </w:tcPr>
          <w:p w14:paraId="2D874574"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Recycle</w:t>
            </w:r>
          </w:p>
        </w:tc>
      </w:tr>
      <w:tr w:rsidR="00563A68" w:rsidRPr="00D719AB" w14:paraId="116FC1EC" w14:textId="77777777" w:rsidTr="00937F56">
        <w:trPr>
          <w:trHeight w:val="250"/>
        </w:trPr>
        <w:tc>
          <w:tcPr>
            <w:tcW w:w="3673" w:type="dxa"/>
            <w:vAlign w:val="center"/>
          </w:tcPr>
          <w:p w14:paraId="06B7B1A8"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Oily waste </w:t>
            </w:r>
          </w:p>
        </w:tc>
        <w:tc>
          <w:tcPr>
            <w:tcW w:w="3428" w:type="dxa"/>
            <w:vAlign w:val="center"/>
          </w:tcPr>
          <w:p w14:paraId="502735C0"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Regulated</w:t>
            </w:r>
          </w:p>
        </w:tc>
        <w:tc>
          <w:tcPr>
            <w:tcW w:w="1991" w:type="dxa"/>
            <w:vAlign w:val="center"/>
          </w:tcPr>
          <w:p w14:paraId="0B45D7AD"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Recycle</w:t>
            </w:r>
          </w:p>
        </w:tc>
      </w:tr>
      <w:tr w:rsidR="00563A68" w:rsidRPr="00D719AB" w14:paraId="7414AAEE" w14:textId="77777777" w:rsidTr="00937F56">
        <w:trPr>
          <w:trHeight w:val="723"/>
        </w:trPr>
        <w:tc>
          <w:tcPr>
            <w:tcW w:w="3673" w:type="dxa"/>
            <w:vAlign w:val="center"/>
          </w:tcPr>
          <w:p w14:paraId="076F2573"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Scrap Metal (steel, </w:t>
            </w:r>
            <w:r w:rsidR="00E20802" w:rsidRPr="00D719AB">
              <w:rPr>
                <w:rFonts w:ascii="Calibri" w:eastAsia="SimSun" w:hAnsi="Calibri" w:cs="Calibri"/>
                <w:kern w:val="0"/>
                <w:lang w:eastAsia="en-GB"/>
                <w14:ligatures w14:val="none"/>
              </w:rPr>
              <w:t>aluminum</w:t>
            </w:r>
            <w:r w:rsidRPr="00D719AB">
              <w:rPr>
                <w:rFonts w:ascii="Calibri" w:eastAsia="SimSun" w:hAnsi="Calibri" w:cs="Calibri"/>
                <w:kern w:val="0"/>
                <w:lang w:eastAsia="en-GB"/>
                <w14:ligatures w14:val="none"/>
              </w:rPr>
              <w:t>, brass, copper, lead, other nonferrous metal, stainless steel and zinc)</w:t>
            </w:r>
          </w:p>
        </w:tc>
        <w:tc>
          <w:tcPr>
            <w:tcW w:w="3428" w:type="dxa"/>
            <w:vAlign w:val="center"/>
          </w:tcPr>
          <w:p w14:paraId="4DFC4E6B"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General</w:t>
            </w:r>
          </w:p>
        </w:tc>
        <w:tc>
          <w:tcPr>
            <w:tcW w:w="1991" w:type="dxa"/>
            <w:vAlign w:val="center"/>
          </w:tcPr>
          <w:p w14:paraId="63594E10"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Recycle</w:t>
            </w:r>
          </w:p>
        </w:tc>
      </w:tr>
      <w:tr w:rsidR="00563A68" w:rsidRPr="00D719AB" w14:paraId="14B46DC4" w14:textId="77777777" w:rsidTr="00937F56">
        <w:trPr>
          <w:trHeight w:val="250"/>
        </w:trPr>
        <w:tc>
          <w:tcPr>
            <w:tcW w:w="3673" w:type="dxa"/>
            <w:vAlign w:val="center"/>
          </w:tcPr>
          <w:p w14:paraId="57EE549C"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Used Filters – Oily filters </w:t>
            </w:r>
          </w:p>
        </w:tc>
        <w:tc>
          <w:tcPr>
            <w:tcW w:w="3428" w:type="dxa"/>
            <w:vAlign w:val="center"/>
          </w:tcPr>
          <w:p w14:paraId="6D30D117"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Regulated</w:t>
            </w:r>
          </w:p>
        </w:tc>
        <w:tc>
          <w:tcPr>
            <w:tcW w:w="1991" w:type="dxa"/>
            <w:vAlign w:val="center"/>
          </w:tcPr>
          <w:p w14:paraId="04D25931"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Recycle</w:t>
            </w:r>
          </w:p>
        </w:tc>
      </w:tr>
      <w:tr w:rsidR="00563A68" w:rsidRPr="00D719AB" w14:paraId="17CAE816" w14:textId="77777777" w:rsidTr="00937F56">
        <w:trPr>
          <w:trHeight w:val="250"/>
        </w:trPr>
        <w:tc>
          <w:tcPr>
            <w:tcW w:w="3673" w:type="dxa"/>
            <w:vAlign w:val="center"/>
          </w:tcPr>
          <w:p w14:paraId="68E3BE2F"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Septic/Effluent </w:t>
            </w:r>
          </w:p>
        </w:tc>
        <w:tc>
          <w:tcPr>
            <w:tcW w:w="3428" w:type="dxa"/>
            <w:vAlign w:val="center"/>
          </w:tcPr>
          <w:p w14:paraId="040403F1"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Regulated</w:t>
            </w:r>
          </w:p>
        </w:tc>
        <w:tc>
          <w:tcPr>
            <w:tcW w:w="1991" w:type="dxa"/>
            <w:vAlign w:val="center"/>
          </w:tcPr>
          <w:p w14:paraId="2917F97D"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Regulated Site</w:t>
            </w:r>
          </w:p>
        </w:tc>
      </w:tr>
      <w:tr w:rsidR="00563A68" w:rsidRPr="00D719AB" w14:paraId="57B7CCAF" w14:textId="77777777" w:rsidTr="00937F56">
        <w:trPr>
          <w:trHeight w:val="250"/>
        </w:trPr>
        <w:tc>
          <w:tcPr>
            <w:tcW w:w="3673" w:type="dxa"/>
            <w:vAlign w:val="center"/>
          </w:tcPr>
          <w:p w14:paraId="5E3645E5"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Contaminated Soil </w:t>
            </w:r>
          </w:p>
        </w:tc>
        <w:tc>
          <w:tcPr>
            <w:tcW w:w="3428" w:type="dxa"/>
            <w:vAlign w:val="center"/>
          </w:tcPr>
          <w:p w14:paraId="63243AFB"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Not a waste</w:t>
            </w:r>
          </w:p>
        </w:tc>
        <w:tc>
          <w:tcPr>
            <w:tcW w:w="1991" w:type="dxa"/>
            <w:vAlign w:val="center"/>
          </w:tcPr>
          <w:p w14:paraId="7FF79263"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Treated*</w:t>
            </w:r>
          </w:p>
        </w:tc>
      </w:tr>
      <w:tr w:rsidR="00563A68" w:rsidRPr="00D719AB" w14:paraId="23753312" w14:textId="77777777" w:rsidTr="00937F56">
        <w:trPr>
          <w:trHeight w:val="206"/>
        </w:trPr>
        <w:tc>
          <w:tcPr>
            <w:tcW w:w="3673" w:type="dxa"/>
            <w:vAlign w:val="center"/>
          </w:tcPr>
          <w:p w14:paraId="413444FE"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High density polyethylene (HDPE) waste </w:t>
            </w:r>
          </w:p>
        </w:tc>
        <w:tc>
          <w:tcPr>
            <w:tcW w:w="3428" w:type="dxa"/>
            <w:vAlign w:val="center"/>
          </w:tcPr>
          <w:p w14:paraId="0D47A1F0"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General</w:t>
            </w:r>
          </w:p>
        </w:tc>
        <w:tc>
          <w:tcPr>
            <w:tcW w:w="1991" w:type="dxa"/>
            <w:vAlign w:val="center"/>
          </w:tcPr>
          <w:p w14:paraId="101C299D"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Recycle</w:t>
            </w:r>
          </w:p>
        </w:tc>
      </w:tr>
      <w:tr w:rsidR="00563A68" w:rsidRPr="00D719AB" w14:paraId="6E7C50F4" w14:textId="77777777" w:rsidTr="00937F56">
        <w:trPr>
          <w:trHeight w:val="250"/>
        </w:trPr>
        <w:tc>
          <w:tcPr>
            <w:tcW w:w="3673" w:type="dxa"/>
            <w:vAlign w:val="center"/>
          </w:tcPr>
          <w:p w14:paraId="6234F482"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Rubber </w:t>
            </w:r>
          </w:p>
        </w:tc>
        <w:tc>
          <w:tcPr>
            <w:tcW w:w="3428" w:type="dxa"/>
            <w:vAlign w:val="center"/>
          </w:tcPr>
          <w:p w14:paraId="2494F732"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Regulated</w:t>
            </w:r>
          </w:p>
        </w:tc>
        <w:tc>
          <w:tcPr>
            <w:tcW w:w="1991" w:type="dxa"/>
            <w:vAlign w:val="center"/>
          </w:tcPr>
          <w:p w14:paraId="01DBF616"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Recycle</w:t>
            </w:r>
          </w:p>
        </w:tc>
      </w:tr>
      <w:tr w:rsidR="00563A68" w:rsidRPr="00D719AB" w14:paraId="73FC637A" w14:textId="77777777" w:rsidTr="00937F56">
        <w:trPr>
          <w:trHeight w:val="250"/>
        </w:trPr>
        <w:tc>
          <w:tcPr>
            <w:tcW w:w="3673" w:type="dxa"/>
            <w:vAlign w:val="center"/>
          </w:tcPr>
          <w:p w14:paraId="323A8BDE" w14:textId="77777777" w:rsidR="00CD586B" w:rsidRPr="00D719AB" w:rsidRDefault="00E20802"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Tires</w:t>
            </w:r>
          </w:p>
        </w:tc>
        <w:tc>
          <w:tcPr>
            <w:tcW w:w="3428" w:type="dxa"/>
            <w:vAlign w:val="center"/>
          </w:tcPr>
          <w:p w14:paraId="0B148B5C"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Regulated</w:t>
            </w:r>
          </w:p>
        </w:tc>
        <w:tc>
          <w:tcPr>
            <w:tcW w:w="1991" w:type="dxa"/>
            <w:vAlign w:val="center"/>
          </w:tcPr>
          <w:p w14:paraId="2E32F561"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Recycle</w:t>
            </w:r>
          </w:p>
        </w:tc>
      </w:tr>
      <w:tr w:rsidR="00563A68" w:rsidRPr="00D719AB" w14:paraId="71AC27DA" w14:textId="77777777" w:rsidTr="00937F56">
        <w:trPr>
          <w:trHeight w:val="369"/>
        </w:trPr>
        <w:tc>
          <w:tcPr>
            <w:tcW w:w="3673" w:type="dxa"/>
            <w:vAlign w:val="center"/>
          </w:tcPr>
          <w:p w14:paraId="348125F9"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Textiles and rags </w:t>
            </w:r>
          </w:p>
        </w:tc>
        <w:tc>
          <w:tcPr>
            <w:tcW w:w="3428" w:type="dxa"/>
            <w:vAlign w:val="center"/>
          </w:tcPr>
          <w:p w14:paraId="599A959A"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General (unless contaminated with </w:t>
            </w:r>
            <w:proofErr w:type="gramStart"/>
            <w:r w:rsidRPr="00D719AB">
              <w:rPr>
                <w:rFonts w:ascii="Calibri" w:eastAsia="SimSun" w:hAnsi="Calibri" w:cs="Calibri"/>
                <w:kern w:val="0"/>
                <w:lang w:eastAsia="en-GB"/>
                <w14:ligatures w14:val="none"/>
              </w:rPr>
              <w:t>a regulated</w:t>
            </w:r>
            <w:proofErr w:type="gramEnd"/>
            <w:r w:rsidRPr="00D719AB">
              <w:rPr>
                <w:rFonts w:ascii="Calibri" w:eastAsia="SimSun" w:hAnsi="Calibri" w:cs="Calibri"/>
                <w:kern w:val="0"/>
                <w:lang w:eastAsia="en-GB"/>
                <w14:ligatures w14:val="none"/>
              </w:rPr>
              <w:t xml:space="preserve"> waste)</w:t>
            </w:r>
          </w:p>
        </w:tc>
        <w:tc>
          <w:tcPr>
            <w:tcW w:w="1991" w:type="dxa"/>
            <w:vAlign w:val="center"/>
          </w:tcPr>
          <w:p w14:paraId="1A6A0E1D"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Reuse/ Recycle</w:t>
            </w:r>
          </w:p>
        </w:tc>
      </w:tr>
      <w:tr w:rsidR="00563A68" w:rsidRPr="00D719AB" w14:paraId="3E6FC6CD" w14:textId="77777777" w:rsidTr="00937F56">
        <w:trPr>
          <w:trHeight w:val="250"/>
        </w:trPr>
        <w:tc>
          <w:tcPr>
            <w:tcW w:w="3673" w:type="dxa"/>
            <w:vAlign w:val="center"/>
          </w:tcPr>
          <w:p w14:paraId="7481D4AC"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Other solid regulated waste </w:t>
            </w:r>
          </w:p>
        </w:tc>
        <w:tc>
          <w:tcPr>
            <w:tcW w:w="3428" w:type="dxa"/>
            <w:vAlign w:val="center"/>
          </w:tcPr>
          <w:p w14:paraId="33C8BBB4"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Regulated</w:t>
            </w:r>
          </w:p>
        </w:tc>
        <w:tc>
          <w:tcPr>
            <w:tcW w:w="1991" w:type="dxa"/>
            <w:vAlign w:val="center"/>
          </w:tcPr>
          <w:p w14:paraId="36D5AD8D"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Regulated Landfill</w:t>
            </w:r>
          </w:p>
        </w:tc>
      </w:tr>
      <w:tr w:rsidR="00563A68" w:rsidRPr="00D719AB" w14:paraId="0CBDF774" w14:textId="77777777" w:rsidTr="00937F56">
        <w:trPr>
          <w:trHeight w:val="325"/>
        </w:trPr>
        <w:tc>
          <w:tcPr>
            <w:tcW w:w="3673" w:type="dxa"/>
            <w:vAlign w:val="center"/>
          </w:tcPr>
          <w:p w14:paraId="612A7260"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Concrete –solid form left over </w:t>
            </w:r>
          </w:p>
        </w:tc>
        <w:tc>
          <w:tcPr>
            <w:tcW w:w="3428" w:type="dxa"/>
            <w:vAlign w:val="center"/>
          </w:tcPr>
          <w:p w14:paraId="3472A6CA"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General</w:t>
            </w:r>
          </w:p>
        </w:tc>
        <w:tc>
          <w:tcPr>
            <w:tcW w:w="1991" w:type="dxa"/>
            <w:vAlign w:val="center"/>
          </w:tcPr>
          <w:p w14:paraId="2D756C06"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Recycled</w:t>
            </w:r>
          </w:p>
        </w:tc>
      </w:tr>
      <w:tr w:rsidR="00563A68" w:rsidRPr="00D719AB" w14:paraId="5EA1C058" w14:textId="77777777" w:rsidTr="00937F56">
        <w:trPr>
          <w:trHeight w:val="250"/>
        </w:trPr>
        <w:tc>
          <w:tcPr>
            <w:tcW w:w="3673" w:type="dxa"/>
            <w:vAlign w:val="center"/>
          </w:tcPr>
          <w:p w14:paraId="6ECAC560"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Spent spill Clean Up </w:t>
            </w:r>
          </w:p>
        </w:tc>
        <w:tc>
          <w:tcPr>
            <w:tcW w:w="3428" w:type="dxa"/>
            <w:vAlign w:val="center"/>
          </w:tcPr>
          <w:p w14:paraId="7402E277"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Regulated</w:t>
            </w:r>
          </w:p>
        </w:tc>
        <w:tc>
          <w:tcPr>
            <w:tcW w:w="1991" w:type="dxa"/>
            <w:vAlign w:val="center"/>
          </w:tcPr>
          <w:p w14:paraId="2DB6F355" w14:textId="77777777" w:rsidR="00CD586B" w:rsidRPr="00D719AB" w:rsidRDefault="00CD586B" w:rsidP="00CD586B">
            <w:pPr>
              <w:tabs>
                <w:tab w:val="left" w:pos="540"/>
              </w:tabs>
              <w:spacing w:after="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Regulated Landfill</w:t>
            </w:r>
          </w:p>
        </w:tc>
      </w:tr>
    </w:tbl>
    <w:p w14:paraId="7E5CE035" w14:textId="77777777" w:rsidR="00CD586B" w:rsidRPr="00D719AB" w:rsidRDefault="00CD586B" w:rsidP="00CD586B">
      <w:pPr>
        <w:tabs>
          <w:tab w:val="left" w:pos="540"/>
        </w:tabs>
        <w:spacing w:after="0" w:line="240" w:lineRule="auto"/>
        <w:jc w:val="both"/>
        <w:rPr>
          <w:rFonts w:ascii="Calibri" w:eastAsia="SimSun" w:hAnsi="Calibri" w:cs="Calibri"/>
          <w:b/>
          <w:kern w:val="0"/>
          <w:lang w:eastAsia="en-GB"/>
          <w14:ligatures w14:val="none"/>
        </w:rPr>
      </w:pPr>
      <w:bookmarkStart w:id="222" w:name="_Toc68162137"/>
      <w:bookmarkStart w:id="223" w:name="_Toc99057471"/>
      <w:bookmarkStart w:id="224" w:name="_Toc66911645"/>
      <w:bookmarkStart w:id="225" w:name="_Toc65586616"/>
      <w:bookmarkStart w:id="226" w:name="_Toc66913093"/>
      <w:bookmarkStart w:id="227" w:name="_Toc99056533"/>
      <w:bookmarkStart w:id="228" w:name="_Toc98876300"/>
      <w:bookmarkStart w:id="229" w:name="_Toc69031615"/>
      <w:bookmarkStart w:id="230" w:name="_Toc8632268"/>
      <w:bookmarkStart w:id="231" w:name="_Toc67004465"/>
      <w:bookmarkStart w:id="232" w:name="_Toc66909052"/>
      <w:r w:rsidRPr="00D719AB">
        <w:rPr>
          <w:rFonts w:ascii="Calibri" w:eastAsia="SimSun" w:hAnsi="Calibri" w:cs="Calibri"/>
          <w:b/>
          <w:kern w:val="0"/>
          <w:lang w:eastAsia="en-GB"/>
          <w14:ligatures w14:val="none"/>
        </w:rPr>
        <w:t>Note: General – Non-Hazardous Wasted, Regulated – Hazardous Waste</w:t>
      </w:r>
      <w:bookmarkEnd w:id="222"/>
      <w:bookmarkEnd w:id="223"/>
      <w:bookmarkEnd w:id="224"/>
      <w:bookmarkEnd w:id="225"/>
      <w:bookmarkEnd w:id="226"/>
      <w:bookmarkEnd w:id="227"/>
      <w:bookmarkEnd w:id="228"/>
      <w:bookmarkEnd w:id="229"/>
      <w:bookmarkEnd w:id="230"/>
      <w:bookmarkEnd w:id="231"/>
      <w:bookmarkEnd w:id="232"/>
    </w:p>
    <w:p w14:paraId="4C125534" w14:textId="77777777" w:rsidR="00CD586B" w:rsidRPr="00D719AB" w:rsidRDefault="00CD586B" w:rsidP="00CD586B">
      <w:pPr>
        <w:tabs>
          <w:tab w:val="left" w:pos="540"/>
        </w:tabs>
        <w:spacing w:after="0" w:line="240" w:lineRule="auto"/>
        <w:jc w:val="both"/>
        <w:rPr>
          <w:rFonts w:ascii="Calibri" w:eastAsia="SimSun" w:hAnsi="Calibri" w:cs="Calibri"/>
          <w:b/>
          <w:kern w:val="0"/>
          <w:lang w:eastAsia="en-GB"/>
          <w14:ligatures w14:val="none"/>
        </w:rPr>
      </w:pPr>
      <w:bookmarkStart w:id="233" w:name="_Toc99056534"/>
      <w:bookmarkStart w:id="234" w:name="_Toc98876301"/>
      <w:bookmarkStart w:id="235" w:name="_Toc66909053"/>
      <w:bookmarkStart w:id="236" w:name="_Toc8632269"/>
      <w:bookmarkStart w:id="237" w:name="_Toc99057472"/>
      <w:bookmarkStart w:id="238" w:name="_Toc68162138"/>
      <w:bookmarkStart w:id="239" w:name="_Toc69031616"/>
      <w:bookmarkStart w:id="240" w:name="_Toc67004466"/>
      <w:bookmarkStart w:id="241" w:name="_Toc65586617"/>
      <w:bookmarkStart w:id="242" w:name="_Toc66911646"/>
      <w:bookmarkStart w:id="243" w:name="_Toc66913094"/>
    </w:p>
    <w:p w14:paraId="765B80C8" w14:textId="77777777" w:rsidR="00CD586B" w:rsidRPr="00D719AB" w:rsidRDefault="00CD586B" w:rsidP="00CD586B">
      <w:pPr>
        <w:tabs>
          <w:tab w:val="left" w:pos="540"/>
        </w:tabs>
        <w:spacing w:after="0" w:line="240" w:lineRule="auto"/>
        <w:jc w:val="both"/>
        <w:rPr>
          <w:rFonts w:ascii="Calibri" w:eastAsia="SimSun" w:hAnsi="Calibri" w:cs="Calibri"/>
          <w:b/>
          <w:kern w:val="0"/>
          <w:lang w:eastAsia="en-GB"/>
          <w14:ligatures w14:val="none"/>
        </w:rPr>
      </w:pPr>
      <w:r w:rsidRPr="00D719AB">
        <w:rPr>
          <w:rFonts w:ascii="Calibri" w:eastAsia="SimSun" w:hAnsi="Calibri" w:cs="Calibri"/>
          <w:b/>
          <w:kern w:val="0"/>
          <w:lang w:eastAsia="en-GB"/>
          <w14:ligatures w14:val="none"/>
        </w:rPr>
        <w:t>5.0</w:t>
      </w:r>
      <w:r w:rsidRPr="00D719AB">
        <w:rPr>
          <w:rFonts w:ascii="Calibri" w:eastAsia="SimSun" w:hAnsi="Calibri" w:cs="Calibri"/>
          <w:b/>
          <w:kern w:val="0"/>
          <w:lang w:eastAsia="en-GB"/>
          <w14:ligatures w14:val="none"/>
        </w:rPr>
        <w:tab/>
        <w:t>WASTE STORAGE REQUIREMENTS</w:t>
      </w:r>
      <w:bookmarkEnd w:id="233"/>
      <w:bookmarkEnd w:id="234"/>
      <w:bookmarkEnd w:id="235"/>
      <w:bookmarkEnd w:id="236"/>
      <w:bookmarkEnd w:id="237"/>
      <w:bookmarkEnd w:id="238"/>
      <w:bookmarkEnd w:id="239"/>
      <w:bookmarkEnd w:id="240"/>
      <w:bookmarkEnd w:id="241"/>
      <w:bookmarkEnd w:id="242"/>
      <w:bookmarkEnd w:id="243"/>
    </w:p>
    <w:p w14:paraId="2F687124" w14:textId="77777777" w:rsidR="00CD586B" w:rsidRPr="00D719AB" w:rsidRDefault="00CD586B" w:rsidP="00CD586B">
      <w:pPr>
        <w:tabs>
          <w:tab w:val="left" w:pos="540"/>
        </w:tabs>
        <w:spacing w:before="120" w:after="120" w:line="240" w:lineRule="auto"/>
        <w:jc w:val="both"/>
        <w:rPr>
          <w:rFonts w:ascii="Calibri" w:eastAsia="SimSun" w:hAnsi="Calibri" w:cs="Calibri"/>
          <w:b/>
          <w:kern w:val="0"/>
          <w:lang w:eastAsia="en-GB"/>
          <w14:ligatures w14:val="none"/>
        </w:rPr>
      </w:pPr>
      <w:bookmarkStart w:id="244" w:name="_Toc65586618"/>
      <w:bookmarkStart w:id="245" w:name="_Toc98876302"/>
      <w:bookmarkStart w:id="246" w:name="_Toc99056535"/>
      <w:bookmarkStart w:id="247" w:name="_Toc66913095"/>
      <w:bookmarkStart w:id="248" w:name="_Toc66911647"/>
      <w:bookmarkStart w:id="249" w:name="_Toc66909054"/>
      <w:bookmarkStart w:id="250" w:name="_Toc99057473"/>
      <w:bookmarkStart w:id="251" w:name="_Toc8632270"/>
      <w:bookmarkStart w:id="252" w:name="_Toc69031617"/>
      <w:bookmarkStart w:id="253" w:name="_Toc68162139"/>
      <w:bookmarkStart w:id="254" w:name="_Toc67004467"/>
      <w:r w:rsidRPr="00D719AB">
        <w:rPr>
          <w:rFonts w:ascii="Calibri" w:eastAsia="SimSun" w:hAnsi="Calibri" w:cs="Calibri"/>
          <w:b/>
          <w:kern w:val="0"/>
          <w:lang w:eastAsia="en-GB"/>
          <w14:ligatures w14:val="none"/>
        </w:rPr>
        <w:t>5.1</w:t>
      </w:r>
      <w:r w:rsidRPr="00D719AB">
        <w:rPr>
          <w:rFonts w:ascii="Calibri" w:eastAsia="SimSun" w:hAnsi="Calibri" w:cs="Calibri"/>
          <w:b/>
          <w:kern w:val="0"/>
          <w:lang w:eastAsia="en-GB"/>
          <w14:ligatures w14:val="none"/>
        </w:rPr>
        <w:tab/>
        <w:t>General Waste</w:t>
      </w:r>
      <w:bookmarkEnd w:id="244"/>
      <w:bookmarkEnd w:id="245"/>
      <w:bookmarkEnd w:id="246"/>
      <w:bookmarkEnd w:id="247"/>
      <w:bookmarkEnd w:id="248"/>
      <w:bookmarkEnd w:id="249"/>
      <w:bookmarkEnd w:id="250"/>
      <w:bookmarkEnd w:id="251"/>
      <w:bookmarkEnd w:id="252"/>
      <w:bookmarkEnd w:id="253"/>
      <w:bookmarkEnd w:id="254"/>
    </w:p>
    <w:p w14:paraId="54C94EEA" w14:textId="77777777" w:rsidR="00CD586B" w:rsidRPr="00D719AB" w:rsidRDefault="00CD586B" w:rsidP="00CD586B">
      <w:pPr>
        <w:tabs>
          <w:tab w:val="left" w:pos="54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The following must be considered as minimum requirement for general waste storage areas:</w:t>
      </w:r>
    </w:p>
    <w:p w14:paraId="49E542DF" w14:textId="77777777" w:rsidR="00CD586B" w:rsidRPr="00D719AB" w:rsidRDefault="00CD586B" w:rsidP="00A96F70">
      <w:pPr>
        <w:numPr>
          <w:ilvl w:val="0"/>
          <w:numId w:val="11"/>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General waste bins and containers (e.g. food scrap bins, recyclable bins, recyclable paper bins) </w:t>
      </w:r>
      <w:r w:rsidRPr="00D719AB">
        <w:rPr>
          <w:rFonts w:ascii="Calibri" w:eastAsia="SimSun" w:hAnsi="Calibri" w:cs="Calibri"/>
          <w:kern w:val="0"/>
          <w:lang w:eastAsia="en-GB"/>
          <w14:ligatures w14:val="none"/>
        </w:rPr>
        <w:br/>
        <w:t>are to be placed in easily accessible locations around the worksite. Recyclable waste shall be stored separately from general waste; ensuring maximized segregation potential has been met to</w:t>
      </w:r>
      <w:r w:rsidRPr="00D719AB">
        <w:rPr>
          <w:rFonts w:ascii="Calibri" w:eastAsia="SimSun" w:hAnsi="Calibri" w:cs="Calibri"/>
          <w:kern w:val="0"/>
          <w:lang w:eastAsia="en-GB"/>
          <w14:ligatures w14:val="none"/>
        </w:rPr>
        <w:br/>
        <w:t>minimize waste sent to landfill.</w:t>
      </w:r>
    </w:p>
    <w:p w14:paraId="7B433302" w14:textId="77777777" w:rsidR="00CD586B" w:rsidRPr="00D719AB" w:rsidRDefault="00CD586B" w:rsidP="00A96F70">
      <w:pPr>
        <w:numPr>
          <w:ilvl w:val="0"/>
          <w:numId w:val="11"/>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Liquid and solid wastes shall be segregated to allow for maximized recycling, bins will be </w:t>
      </w:r>
      <w:r w:rsidR="00E20802" w:rsidRPr="00D719AB">
        <w:rPr>
          <w:rFonts w:ascii="Calibri" w:eastAsia="SimSun" w:hAnsi="Calibri" w:cs="Calibri"/>
          <w:kern w:val="0"/>
          <w:lang w:eastAsia="en-GB"/>
          <w14:ligatures w14:val="none"/>
        </w:rPr>
        <w:t>color</w:t>
      </w:r>
      <w:r w:rsidRPr="00D719AB">
        <w:rPr>
          <w:rFonts w:ascii="Calibri" w:eastAsia="SimSun" w:hAnsi="Calibri" w:cs="Calibri"/>
          <w:kern w:val="0"/>
          <w:lang w:eastAsia="en-GB"/>
          <w14:ligatures w14:val="none"/>
        </w:rPr>
        <w:br/>
        <w:t xml:space="preserve">coded for the waste stream, where practicable. </w:t>
      </w:r>
    </w:p>
    <w:p w14:paraId="5C08D74D" w14:textId="77777777" w:rsidR="00CD586B" w:rsidRPr="00D719AB" w:rsidRDefault="00CD586B" w:rsidP="00A96F70">
      <w:pPr>
        <w:numPr>
          <w:ilvl w:val="0"/>
          <w:numId w:val="11"/>
        </w:numPr>
        <w:tabs>
          <w:tab w:val="left" w:pos="720"/>
        </w:tabs>
        <w:spacing w:before="120" w:after="120" w:line="240" w:lineRule="auto"/>
        <w:jc w:val="both"/>
        <w:rPr>
          <w:rFonts w:ascii="Calibri" w:eastAsia="SimSun" w:hAnsi="Calibri" w:cs="Calibri"/>
          <w:b/>
          <w:kern w:val="0"/>
          <w:lang w:eastAsia="en-GB"/>
          <w14:ligatures w14:val="none"/>
        </w:rPr>
      </w:pPr>
      <w:r w:rsidRPr="00D719AB">
        <w:rPr>
          <w:rFonts w:ascii="Calibri" w:eastAsia="SimSun" w:hAnsi="Calibri" w:cs="Calibri"/>
          <w:kern w:val="0"/>
          <w:lang w:eastAsia="en-GB"/>
          <w14:ligatures w14:val="none"/>
        </w:rPr>
        <w:lastRenderedPageBreak/>
        <w:t>Where a waste material or product does not have a specific bin, the bin used must be compatible</w:t>
      </w:r>
      <w:r w:rsidRPr="00D719AB">
        <w:rPr>
          <w:rFonts w:ascii="Calibri" w:eastAsia="SimSun" w:hAnsi="Calibri" w:cs="Calibri"/>
          <w:kern w:val="0"/>
          <w:lang w:eastAsia="en-GB"/>
          <w14:ligatures w14:val="none"/>
        </w:rPr>
        <w:br/>
        <w:t>with the waste and must then be labelled.</w:t>
      </w:r>
    </w:p>
    <w:p w14:paraId="5A387D50" w14:textId="77777777" w:rsidR="00CD586B" w:rsidRPr="00D719AB" w:rsidRDefault="00CD586B" w:rsidP="00A96F70">
      <w:pPr>
        <w:numPr>
          <w:ilvl w:val="0"/>
          <w:numId w:val="11"/>
        </w:numPr>
        <w:tabs>
          <w:tab w:val="left" w:pos="720"/>
        </w:tabs>
        <w:spacing w:before="120" w:after="120" w:line="240" w:lineRule="auto"/>
        <w:jc w:val="both"/>
        <w:rPr>
          <w:rFonts w:ascii="Calibri" w:eastAsia="SimSun" w:hAnsi="Calibri" w:cs="Calibri"/>
          <w:b/>
          <w:kern w:val="0"/>
          <w:lang w:eastAsia="en-GB"/>
          <w14:ligatures w14:val="none"/>
        </w:rPr>
      </w:pPr>
      <w:r w:rsidRPr="00D719AB">
        <w:rPr>
          <w:rFonts w:ascii="Calibri" w:eastAsia="SimSun" w:hAnsi="Calibri" w:cs="Calibri"/>
          <w:kern w:val="0"/>
          <w:lang w:eastAsia="en-GB"/>
          <w14:ligatures w14:val="none"/>
        </w:rPr>
        <w:t xml:space="preserve">Spare bins shall be made available to </w:t>
      </w:r>
      <w:proofErr w:type="gramStart"/>
      <w:r w:rsidRPr="00D719AB">
        <w:rPr>
          <w:rFonts w:ascii="Calibri" w:eastAsia="SimSun" w:hAnsi="Calibri" w:cs="Calibri"/>
          <w:kern w:val="0"/>
          <w:lang w:eastAsia="en-GB"/>
          <w14:ligatures w14:val="none"/>
        </w:rPr>
        <w:t>accommodate for</w:t>
      </w:r>
      <w:proofErr w:type="gramEnd"/>
      <w:r w:rsidRPr="00D719AB">
        <w:rPr>
          <w:rFonts w:ascii="Calibri" w:eastAsia="SimSun" w:hAnsi="Calibri" w:cs="Calibri"/>
          <w:kern w:val="0"/>
          <w:lang w:eastAsia="en-GB"/>
          <w14:ligatures w14:val="none"/>
        </w:rPr>
        <w:t xml:space="preserve"> unforese</w:t>
      </w:r>
      <w:r w:rsidRPr="00D719AB">
        <w:rPr>
          <w:rFonts w:ascii="Calibri" w:eastAsia="SimSun" w:hAnsi="Calibri" w:cs="Calibri"/>
          <w:b/>
          <w:kern w:val="0"/>
          <w:lang w:eastAsia="en-GB"/>
          <w14:ligatures w14:val="none"/>
        </w:rPr>
        <w:t>e</w:t>
      </w:r>
      <w:r w:rsidRPr="00D719AB">
        <w:rPr>
          <w:rFonts w:ascii="Calibri" w:eastAsia="SimSun" w:hAnsi="Calibri" w:cs="Calibri"/>
          <w:kern w:val="0"/>
          <w:lang w:eastAsia="en-GB"/>
          <w14:ligatures w14:val="none"/>
        </w:rPr>
        <w:t>able events.</w:t>
      </w:r>
    </w:p>
    <w:p w14:paraId="442C45D2" w14:textId="77777777" w:rsidR="00CD586B" w:rsidRPr="00D719AB" w:rsidRDefault="00CD586B" w:rsidP="00A96F70">
      <w:pPr>
        <w:numPr>
          <w:ilvl w:val="0"/>
          <w:numId w:val="11"/>
        </w:numPr>
        <w:tabs>
          <w:tab w:val="left" w:pos="720"/>
        </w:tabs>
        <w:spacing w:before="120" w:after="120" w:line="240" w:lineRule="auto"/>
        <w:jc w:val="both"/>
        <w:rPr>
          <w:rFonts w:ascii="Calibri" w:eastAsia="SimSun" w:hAnsi="Calibri" w:cs="Calibri"/>
          <w:b/>
          <w:kern w:val="0"/>
          <w:lang w:eastAsia="en-GB"/>
          <w14:ligatures w14:val="none"/>
        </w:rPr>
      </w:pPr>
      <w:r w:rsidRPr="00D719AB">
        <w:rPr>
          <w:rFonts w:ascii="Calibri" w:eastAsia="SimSun" w:hAnsi="Calibri" w:cs="Calibri"/>
          <w:kern w:val="0"/>
          <w:lang w:eastAsia="en-GB"/>
          <w14:ligatures w14:val="none"/>
        </w:rPr>
        <w:t xml:space="preserve">Waste bins </w:t>
      </w:r>
      <w:proofErr w:type="gramStart"/>
      <w:r w:rsidRPr="00D719AB">
        <w:rPr>
          <w:rFonts w:ascii="Calibri" w:eastAsia="SimSun" w:hAnsi="Calibri" w:cs="Calibri"/>
          <w:kern w:val="0"/>
          <w:lang w:eastAsia="en-GB"/>
          <w14:ligatures w14:val="none"/>
        </w:rPr>
        <w:t>shall</w:t>
      </w:r>
      <w:proofErr w:type="gramEnd"/>
      <w:r w:rsidRPr="00D719AB">
        <w:rPr>
          <w:rFonts w:ascii="Calibri" w:eastAsia="SimSun" w:hAnsi="Calibri" w:cs="Calibri"/>
          <w:kern w:val="0"/>
          <w:lang w:eastAsia="en-GB"/>
          <w14:ligatures w14:val="none"/>
        </w:rPr>
        <w:t xml:space="preserve"> be maintained in good condition to prevent leaks or spills. Defective containers hall </w:t>
      </w:r>
      <w:proofErr w:type="gramStart"/>
      <w:r w:rsidRPr="00D719AB">
        <w:rPr>
          <w:rFonts w:ascii="Calibri" w:eastAsia="SimSun" w:hAnsi="Calibri" w:cs="Calibri"/>
          <w:kern w:val="0"/>
          <w:lang w:eastAsia="en-GB"/>
          <w14:ligatures w14:val="none"/>
        </w:rPr>
        <w:t>not be</w:t>
      </w:r>
      <w:proofErr w:type="gramEnd"/>
      <w:r w:rsidRPr="00D719AB">
        <w:rPr>
          <w:rFonts w:ascii="Calibri" w:eastAsia="SimSun" w:hAnsi="Calibri" w:cs="Calibri"/>
          <w:kern w:val="0"/>
          <w:lang w:eastAsia="en-GB"/>
          <w14:ligatures w14:val="none"/>
        </w:rPr>
        <w:t xml:space="preserve"> used for waste storage or transport.</w:t>
      </w:r>
    </w:p>
    <w:p w14:paraId="717F685F" w14:textId="77777777" w:rsidR="00CD586B" w:rsidRPr="00D719AB" w:rsidRDefault="00CD586B" w:rsidP="00A96F70">
      <w:pPr>
        <w:numPr>
          <w:ilvl w:val="0"/>
          <w:numId w:val="11"/>
        </w:numPr>
        <w:tabs>
          <w:tab w:val="left" w:pos="720"/>
        </w:tabs>
        <w:spacing w:before="120" w:after="120" w:line="240" w:lineRule="auto"/>
        <w:jc w:val="both"/>
        <w:rPr>
          <w:rFonts w:ascii="Calibri" w:eastAsia="SimSun" w:hAnsi="Calibri" w:cs="Calibri"/>
          <w:b/>
          <w:kern w:val="0"/>
          <w:lang w:eastAsia="en-GB"/>
          <w14:ligatures w14:val="none"/>
        </w:rPr>
      </w:pPr>
      <w:r w:rsidRPr="00D719AB">
        <w:rPr>
          <w:rFonts w:ascii="Calibri" w:eastAsia="SimSun" w:hAnsi="Calibri" w:cs="Calibri"/>
          <w:kern w:val="0"/>
          <w:lang w:eastAsia="en-GB"/>
          <w14:ligatures w14:val="none"/>
        </w:rPr>
        <w:t>Containers used for waste storage (such as waste oil drums) shall not be opened, handled,</w:t>
      </w:r>
      <w:r w:rsidRPr="00D719AB">
        <w:rPr>
          <w:rFonts w:ascii="Calibri" w:eastAsia="SimSun" w:hAnsi="Calibri" w:cs="Calibri"/>
          <w:kern w:val="0"/>
          <w:lang w:eastAsia="en-GB"/>
          <w14:ligatures w14:val="none"/>
        </w:rPr>
        <w:br/>
        <w:t>transported or stored in a manner that may rupture the container, cause it to leak or subject it to</w:t>
      </w:r>
      <w:r w:rsidRPr="00D719AB">
        <w:rPr>
          <w:rFonts w:ascii="Calibri" w:eastAsia="SimSun" w:hAnsi="Calibri" w:cs="Calibri"/>
          <w:kern w:val="0"/>
          <w:lang w:eastAsia="en-GB"/>
          <w14:ligatures w14:val="none"/>
        </w:rPr>
        <w:br/>
        <w:t>overpressure.</w:t>
      </w:r>
    </w:p>
    <w:p w14:paraId="3FD3F19C" w14:textId="77777777" w:rsidR="00CD586B" w:rsidRPr="00D719AB" w:rsidRDefault="00CD586B" w:rsidP="00A96F70">
      <w:pPr>
        <w:numPr>
          <w:ilvl w:val="0"/>
          <w:numId w:val="11"/>
        </w:numPr>
        <w:tabs>
          <w:tab w:val="left" w:pos="720"/>
        </w:tabs>
        <w:spacing w:before="120" w:after="120" w:line="240" w:lineRule="auto"/>
        <w:jc w:val="both"/>
        <w:rPr>
          <w:rFonts w:ascii="Calibri" w:eastAsia="SimSun" w:hAnsi="Calibri" w:cs="Calibri"/>
          <w:b/>
          <w:kern w:val="0"/>
          <w:lang w:eastAsia="en-GB"/>
          <w14:ligatures w14:val="none"/>
        </w:rPr>
      </w:pPr>
      <w:r w:rsidRPr="00D719AB">
        <w:rPr>
          <w:rFonts w:ascii="Calibri" w:eastAsia="SimSun" w:hAnsi="Calibri" w:cs="Calibri"/>
          <w:kern w:val="0"/>
          <w:lang w:eastAsia="en-GB"/>
          <w14:ligatures w14:val="none"/>
        </w:rPr>
        <w:t xml:space="preserve">The waste storage area shall be of </w:t>
      </w:r>
      <w:proofErr w:type="gramStart"/>
      <w:r w:rsidRPr="00D719AB">
        <w:rPr>
          <w:rFonts w:ascii="Calibri" w:eastAsia="SimSun" w:hAnsi="Calibri" w:cs="Calibri"/>
          <w:kern w:val="0"/>
          <w:lang w:eastAsia="en-GB"/>
          <w14:ligatures w14:val="none"/>
        </w:rPr>
        <w:t>an adequate</w:t>
      </w:r>
      <w:proofErr w:type="gramEnd"/>
      <w:r w:rsidRPr="00D719AB">
        <w:rPr>
          <w:rFonts w:ascii="Calibri" w:eastAsia="SimSun" w:hAnsi="Calibri" w:cs="Calibri"/>
          <w:kern w:val="0"/>
          <w:lang w:eastAsia="en-GB"/>
          <w14:ligatures w14:val="none"/>
        </w:rPr>
        <w:t xml:space="preserve"> capacity to handle the volume of waste stored</w:t>
      </w:r>
      <w:r w:rsidRPr="00D719AB">
        <w:rPr>
          <w:rFonts w:ascii="Calibri" w:eastAsia="SimSun" w:hAnsi="Calibri" w:cs="Calibri"/>
          <w:kern w:val="0"/>
          <w:lang w:eastAsia="en-GB"/>
          <w14:ligatures w14:val="none"/>
        </w:rPr>
        <w:br/>
        <w:t>there without a risk to the environment.</w:t>
      </w:r>
    </w:p>
    <w:p w14:paraId="40E8B321" w14:textId="77777777" w:rsidR="00CD586B" w:rsidRPr="00D719AB" w:rsidRDefault="00CD586B" w:rsidP="00A96F70">
      <w:pPr>
        <w:numPr>
          <w:ilvl w:val="0"/>
          <w:numId w:val="11"/>
        </w:numPr>
        <w:tabs>
          <w:tab w:val="left" w:pos="720"/>
        </w:tabs>
        <w:spacing w:before="120" w:after="120" w:line="240" w:lineRule="auto"/>
        <w:jc w:val="both"/>
        <w:rPr>
          <w:rFonts w:ascii="Calibri" w:eastAsia="SimSun" w:hAnsi="Calibri" w:cs="Calibri"/>
          <w:b/>
          <w:kern w:val="0"/>
          <w:lang w:eastAsia="en-GB"/>
          <w14:ligatures w14:val="none"/>
        </w:rPr>
      </w:pPr>
      <w:r w:rsidRPr="00D719AB">
        <w:rPr>
          <w:rFonts w:ascii="Calibri" w:eastAsia="SimSun" w:hAnsi="Calibri" w:cs="Calibri"/>
          <w:kern w:val="0"/>
          <w:lang w:eastAsia="en-GB"/>
          <w14:ligatures w14:val="none"/>
        </w:rPr>
        <w:t xml:space="preserve">The waste storage area shall </w:t>
      </w:r>
      <w:proofErr w:type="gramStart"/>
      <w:r w:rsidRPr="00D719AB">
        <w:rPr>
          <w:rFonts w:ascii="Calibri" w:eastAsia="SimSun" w:hAnsi="Calibri" w:cs="Calibri"/>
          <w:kern w:val="0"/>
          <w:lang w:eastAsia="en-GB"/>
          <w14:ligatures w14:val="none"/>
        </w:rPr>
        <w:t>be located in</w:t>
      </w:r>
      <w:proofErr w:type="gramEnd"/>
      <w:r w:rsidRPr="00D719AB">
        <w:rPr>
          <w:rFonts w:ascii="Calibri" w:eastAsia="SimSun" w:hAnsi="Calibri" w:cs="Calibri"/>
          <w:kern w:val="0"/>
          <w:lang w:eastAsia="en-GB"/>
          <w14:ligatures w14:val="none"/>
        </w:rPr>
        <w:t xml:space="preserve"> an easily accessible area to provide vehicle access to</w:t>
      </w:r>
      <w:r w:rsidRPr="00D719AB">
        <w:rPr>
          <w:rFonts w:ascii="Calibri" w:eastAsia="SimSun" w:hAnsi="Calibri" w:cs="Calibri"/>
          <w:kern w:val="0"/>
          <w:lang w:eastAsia="en-GB"/>
          <w14:ligatures w14:val="none"/>
        </w:rPr>
        <w:br/>
        <w:t xml:space="preserve">materials and waste storage areas for the collection and transport of </w:t>
      </w:r>
      <w:proofErr w:type="gramStart"/>
      <w:r w:rsidRPr="00D719AB">
        <w:rPr>
          <w:rFonts w:ascii="Calibri" w:eastAsia="SimSun" w:hAnsi="Calibri" w:cs="Calibri"/>
          <w:kern w:val="0"/>
          <w:lang w:eastAsia="en-GB"/>
          <w14:ligatures w14:val="none"/>
        </w:rPr>
        <w:t>wastes</w:t>
      </w:r>
      <w:proofErr w:type="gramEnd"/>
      <w:r w:rsidRPr="00D719AB">
        <w:rPr>
          <w:rFonts w:ascii="Calibri" w:eastAsia="SimSun" w:hAnsi="Calibri" w:cs="Calibri"/>
          <w:kern w:val="0"/>
          <w:lang w:eastAsia="en-GB"/>
          <w14:ligatures w14:val="none"/>
        </w:rPr>
        <w:t>.</w:t>
      </w:r>
    </w:p>
    <w:p w14:paraId="3A2CE170" w14:textId="77777777" w:rsidR="00CD586B" w:rsidRPr="00D719AB" w:rsidRDefault="00CD586B" w:rsidP="00A96F70">
      <w:pPr>
        <w:numPr>
          <w:ilvl w:val="0"/>
          <w:numId w:val="11"/>
        </w:numPr>
        <w:tabs>
          <w:tab w:val="left" w:pos="720"/>
        </w:tabs>
        <w:spacing w:before="120" w:after="120" w:line="240" w:lineRule="auto"/>
        <w:jc w:val="both"/>
        <w:rPr>
          <w:rFonts w:ascii="Calibri" w:eastAsia="SimSun" w:hAnsi="Calibri" w:cs="Calibri"/>
          <w:b/>
          <w:kern w:val="0"/>
          <w:lang w:eastAsia="en-GB"/>
          <w14:ligatures w14:val="none"/>
        </w:rPr>
      </w:pPr>
      <w:r w:rsidRPr="00D719AB">
        <w:rPr>
          <w:rFonts w:ascii="Calibri" w:eastAsia="SimSun" w:hAnsi="Calibri" w:cs="Calibri"/>
          <w:kern w:val="0"/>
          <w:lang w:eastAsia="en-GB"/>
          <w14:ligatures w14:val="none"/>
        </w:rPr>
        <w:t>Waste storage areas shall have adequate firefighting equipment suitable for the type of waste</w:t>
      </w:r>
      <w:r w:rsidRPr="00D719AB">
        <w:rPr>
          <w:rFonts w:ascii="Calibri" w:eastAsia="SimSun" w:hAnsi="Calibri" w:cs="Calibri"/>
          <w:kern w:val="0"/>
          <w:lang w:eastAsia="en-GB"/>
          <w14:ligatures w14:val="none"/>
        </w:rPr>
        <w:br/>
        <w:t>stored at site.</w:t>
      </w:r>
    </w:p>
    <w:p w14:paraId="66D16778" w14:textId="77777777" w:rsidR="00CD586B" w:rsidRPr="00D719AB" w:rsidRDefault="00CD586B" w:rsidP="00A96F70">
      <w:pPr>
        <w:numPr>
          <w:ilvl w:val="0"/>
          <w:numId w:val="11"/>
        </w:numPr>
        <w:tabs>
          <w:tab w:val="left" w:pos="720"/>
        </w:tabs>
        <w:spacing w:before="120" w:after="120" w:line="240" w:lineRule="auto"/>
        <w:jc w:val="both"/>
        <w:rPr>
          <w:rFonts w:ascii="Calibri" w:eastAsia="SimSun" w:hAnsi="Calibri" w:cs="Calibri"/>
          <w:b/>
          <w:kern w:val="0"/>
          <w:lang w:eastAsia="en-GB"/>
          <w14:ligatures w14:val="none"/>
        </w:rPr>
      </w:pPr>
      <w:r w:rsidRPr="00D719AB">
        <w:rPr>
          <w:rFonts w:ascii="Calibri" w:eastAsia="SimSun" w:hAnsi="Calibri" w:cs="Calibri"/>
          <w:kern w:val="0"/>
          <w:lang w:eastAsia="en-GB"/>
          <w14:ligatures w14:val="none"/>
        </w:rPr>
        <w:t xml:space="preserve">The location of the waste storage area </w:t>
      </w:r>
      <w:proofErr w:type="gramStart"/>
      <w:r w:rsidRPr="00D719AB">
        <w:rPr>
          <w:rFonts w:ascii="Calibri" w:eastAsia="SimSun" w:hAnsi="Calibri" w:cs="Calibri"/>
          <w:kern w:val="0"/>
          <w:lang w:eastAsia="en-GB"/>
          <w14:ligatures w14:val="none"/>
        </w:rPr>
        <w:t>shall</w:t>
      </w:r>
      <w:proofErr w:type="gramEnd"/>
      <w:r w:rsidRPr="00D719AB">
        <w:rPr>
          <w:rFonts w:ascii="Calibri" w:eastAsia="SimSun" w:hAnsi="Calibri" w:cs="Calibri"/>
          <w:kern w:val="0"/>
          <w:lang w:eastAsia="en-GB"/>
          <w14:ligatures w14:val="none"/>
        </w:rPr>
        <w:t xml:space="preserve"> also consider the proximity to neighbors and environmentally sensitive areas to minimize impacts on people and the surrounding environment (e.g. impacts due to dust, windblown rubbish, pests, </w:t>
      </w:r>
      <w:proofErr w:type="spellStart"/>
      <w:r w:rsidRPr="00D719AB">
        <w:rPr>
          <w:rFonts w:ascii="Calibri" w:eastAsia="SimSun" w:hAnsi="Calibri" w:cs="Calibri"/>
          <w:kern w:val="0"/>
          <w:lang w:eastAsia="en-GB"/>
          <w14:ligatures w14:val="none"/>
        </w:rPr>
        <w:t>odour</w:t>
      </w:r>
      <w:proofErr w:type="spellEnd"/>
      <w:r w:rsidRPr="00D719AB">
        <w:rPr>
          <w:rFonts w:ascii="Calibri" w:eastAsia="SimSun" w:hAnsi="Calibri" w:cs="Calibri"/>
          <w:kern w:val="0"/>
          <w:lang w:eastAsia="en-GB"/>
          <w14:ligatures w14:val="none"/>
        </w:rPr>
        <w:t>, visual amenity, noise and light).</w:t>
      </w:r>
    </w:p>
    <w:p w14:paraId="0A7B4203" w14:textId="77777777" w:rsidR="00CD586B" w:rsidRPr="00D719AB" w:rsidRDefault="00CD586B" w:rsidP="00A96F70">
      <w:pPr>
        <w:numPr>
          <w:ilvl w:val="0"/>
          <w:numId w:val="11"/>
        </w:numPr>
        <w:tabs>
          <w:tab w:val="left" w:pos="720"/>
        </w:tabs>
        <w:spacing w:before="120" w:after="120" w:line="240" w:lineRule="auto"/>
        <w:jc w:val="both"/>
        <w:rPr>
          <w:rFonts w:ascii="Calibri" w:eastAsia="SimSun" w:hAnsi="Calibri" w:cs="Calibri"/>
          <w:b/>
          <w:kern w:val="0"/>
          <w:lang w:eastAsia="en-GB"/>
          <w14:ligatures w14:val="none"/>
        </w:rPr>
      </w:pPr>
      <w:r w:rsidRPr="00D719AB">
        <w:rPr>
          <w:rFonts w:ascii="Calibri" w:eastAsia="SimSun" w:hAnsi="Calibri" w:cs="Calibri"/>
          <w:kern w:val="0"/>
          <w:lang w:eastAsia="en-GB"/>
          <w14:ligatures w14:val="none"/>
        </w:rPr>
        <w:t>Suitably sized spill kits and spill containment systems relevant to the activities within the site shall be available in the vicinity of the waste storage areas. Maintenance of spill kits shall be kept</w:t>
      </w:r>
      <w:r w:rsidRPr="00D719AB">
        <w:rPr>
          <w:rFonts w:ascii="Calibri" w:eastAsia="SimSun" w:hAnsi="Calibri" w:cs="Calibri"/>
          <w:kern w:val="0"/>
          <w:lang w:eastAsia="en-GB"/>
          <w14:ligatures w14:val="none"/>
        </w:rPr>
        <w:br/>
        <w:t>up to date, ensuring that no equipment is missing from the kit. Spills shall not be cleaned by hosing</w:t>
      </w:r>
      <w:r w:rsidRPr="00D719AB">
        <w:rPr>
          <w:rFonts w:ascii="Calibri" w:eastAsia="SimSun" w:hAnsi="Calibri" w:cs="Calibri"/>
          <w:kern w:val="0"/>
          <w:lang w:eastAsia="en-GB"/>
          <w14:ligatures w14:val="none"/>
        </w:rPr>
        <w:br/>
        <w:t>or activities resulting in the further spread of the contaminant to land or water.</w:t>
      </w:r>
    </w:p>
    <w:p w14:paraId="35A01148" w14:textId="77777777" w:rsidR="00CD586B" w:rsidRPr="00D719AB" w:rsidRDefault="00CD586B" w:rsidP="00A96F70">
      <w:pPr>
        <w:numPr>
          <w:ilvl w:val="0"/>
          <w:numId w:val="11"/>
        </w:numPr>
        <w:tabs>
          <w:tab w:val="left" w:pos="720"/>
        </w:tabs>
        <w:spacing w:before="120" w:after="120" w:line="240" w:lineRule="auto"/>
        <w:jc w:val="both"/>
        <w:rPr>
          <w:rFonts w:ascii="Calibri" w:eastAsia="SimSun" w:hAnsi="Calibri" w:cs="Calibri"/>
          <w:b/>
          <w:kern w:val="0"/>
          <w:lang w:eastAsia="en-GB"/>
          <w14:ligatures w14:val="none"/>
        </w:rPr>
      </w:pPr>
      <w:r w:rsidRPr="00D719AB">
        <w:rPr>
          <w:rFonts w:ascii="Calibri" w:eastAsia="SimSun" w:hAnsi="Calibri" w:cs="Calibri"/>
          <w:kern w:val="0"/>
          <w:lang w:eastAsia="en-GB"/>
          <w14:ligatures w14:val="none"/>
        </w:rPr>
        <w:t xml:space="preserve">All waste storage </w:t>
      </w:r>
      <w:proofErr w:type="gramStart"/>
      <w:r w:rsidRPr="00D719AB">
        <w:rPr>
          <w:rFonts w:ascii="Calibri" w:eastAsia="SimSun" w:hAnsi="Calibri" w:cs="Calibri"/>
          <w:kern w:val="0"/>
          <w:lang w:eastAsia="en-GB"/>
          <w14:ligatures w14:val="none"/>
        </w:rPr>
        <w:t>bins shall</w:t>
      </w:r>
      <w:proofErr w:type="gramEnd"/>
      <w:r w:rsidRPr="00D719AB">
        <w:rPr>
          <w:rFonts w:ascii="Calibri" w:eastAsia="SimSun" w:hAnsi="Calibri" w:cs="Calibri"/>
          <w:kern w:val="0"/>
          <w:lang w:eastAsia="en-GB"/>
          <w14:ligatures w14:val="none"/>
        </w:rPr>
        <w:t xml:space="preserve"> have secure lids and if required, </w:t>
      </w:r>
      <w:proofErr w:type="gramStart"/>
      <w:r w:rsidRPr="00D719AB">
        <w:rPr>
          <w:rFonts w:ascii="Calibri" w:eastAsia="SimSun" w:hAnsi="Calibri" w:cs="Calibri"/>
          <w:kern w:val="0"/>
          <w:lang w:eastAsia="en-GB"/>
          <w14:ligatures w14:val="none"/>
        </w:rPr>
        <w:t>clasps</w:t>
      </w:r>
      <w:proofErr w:type="gramEnd"/>
      <w:r w:rsidRPr="00D719AB">
        <w:rPr>
          <w:rFonts w:ascii="Calibri" w:eastAsia="SimSun" w:hAnsi="Calibri" w:cs="Calibri"/>
          <w:kern w:val="0"/>
          <w:lang w:eastAsia="en-GB"/>
          <w14:ligatures w14:val="none"/>
        </w:rPr>
        <w:t>.</w:t>
      </w:r>
    </w:p>
    <w:p w14:paraId="58C3C6BB" w14:textId="77777777" w:rsidR="00CD586B" w:rsidRPr="00D719AB" w:rsidRDefault="00CD586B" w:rsidP="00A96F70">
      <w:pPr>
        <w:numPr>
          <w:ilvl w:val="0"/>
          <w:numId w:val="11"/>
        </w:numPr>
        <w:tabs>
          <w:tab w:val="left" w:pos="720"/>
        </w:tabs>
        <w:spacing w:before="120" w:after="120" w:line="240" w:lineRule="auto"/>
        <w:jc w:val="both"/>
        <w:rPr>
          <w:rFonts w:ascii="Calibri" w:eastAsia="SimSun" w:hAnsi="Calibri" w:cs="Calibri"/>
          <w:b/>
          <w:kern w:val="0"/>
          <w:lang w:eastAsia="en-GB"/>
          <w14:ligatures w14:val="none"/>
        </w:rPr>
      </w:pPr>
      <w:r w:rsidRPr="00D719AB">
        <w:rPr>
          <w:rFonts w:ascii="Calibri" w:eastAsia="SimSun" w:hAnsi="Calibri" w:cs="Calibri"/>
          <w:kern w:val="0"/>
          <w:lang w:eastAsia="en-GB"/>
          <w14:ligatures w14:val="none"/>
        </w:rPr>
        <w:t>All waste containers shall be appropriately identified and clearly labelled.</w:t>
      </w:r>
    </w:p>
    <w:p w14:paraId="69ABCA06" w14:textId="77777777" w:rsidR="00CD586B" w:rsidRPr="00D719AB" w:rsidRDefault="00CD586B" w:rsidP="00A96F70">
      <w:pPr>
        <w:numPr>
          <w:ilvl w:val="0"/>
          <w:numId w:val="11"/>
        </w:numPr>
        <w:tabs>
          <w:tab w:val="left" w:pos="720"/>
        </w:tabs>
        <w:spacing w:before="120" w:after="120" w:line="240" w:lineRule="auto"/>
        <w:jc w:val="both"/>
        <w:rPr>
          <w:rFonts w:ascii="Calibri" w:eastAsia="SimSun" w:hAnsi="Calibri" w:cs="Calibri"/>
          <w:b/>
          <w:kern w:val="0"/>
          <w:lang w:eastAsia="en-GB"/>
          <w14:ligatures w14:val="none"/>
        </w:rPr>
      </w:pPr>
      <w:r w:rsidRPr="00D719AB">
        <w:rPr>
          <w:rFonts w:ascii="Calibri" w:eastAsia="SimSun" w:hAnsi="Calibri" w:cs="Calibri"/>
          <w:kern w:val="0"/>
          <w:lang w:eastAsia="en-GB"/>
          <w14:ligatures w14:val="none"/>
        </w:rPr>
        <w:t xml:space="preserve">All lids and if applicable </w:t>
      </w:r>
      <w:proofErr w:type="gramStart"/>
      <w:r w:rsidRPr="00D719AB">
        <w:rPr>
          <w:rFonts w:ascii="Calibri" w:eastAsia="SimSun" w:hAnsi="Calibri" w:cs="Calibri"/>
          <w:kern w:val="0"/>
          <w:lang w:eastAsia="en-GB"/>
          <w14:ligatures w14:val="none"/>
        </w:rPr>
        <w:t>clasps</w:t>
      </w:r>
      <w:proofErr w:type="gramEnd"/>
      <w:r w:rsidRPr="00D719AB">
        <w:rPr>
          <w:rFonts w:ascii="Calibri" w:eastAsia="SimSun" w:hAnsi="Calibri" w:cs="Calibri"/>
          <w:kern w:val="0"/>
          <w:lang w:eastAsia="en-GB"/>
          <w14:ligatures w14:val="none"/>
        </w:rPr>
        <w:t xml:space="preserve"> shall be maintained on waste storage bins to ensure that the</w:t>
      </w:r>
      <w:r w:rsidRPr="00D719AB">
        <w:rPr>
          <w:rFonts w:ascii="Calibri" w:eastAsia="SimSun" w:hAnsi="Calibri" w:cs="Calibri"/>
          <w:kern w:val="0"/>
          <w:lang w:eastAsia="en-GB"/>
          <w14:ligatures w14:val="none"/>
        </w:rPr>
        <w:br/>
        <w:t xml:space="preserve">waste does not cause an odor nuisance. </w:t>
      </w:r>
    </w:p>
    <w:p w14:paraId="7E723D10" w14:textId="77777777" w:rsidR="00CD586B" w:rsidRPr="00D719AB" w:rsidRDefault="00CD586B" w:rsidP="00A96F70">
      <w:pPr>
        <w:numPr>
          <w:ilvl w:val="0"/>
          <w:numId w:val="11"/>
        </w:numPr>
        <w:tabs>
          <w:tab w:val="left" w:pos="720"/>
        </w:tabs>
        <w:spacing w:before="120" w:after="120" w:line="240" w:lineRule="auto"/>
        <w:jc w:val="both"/>
        <w:rPr>
          <w:rFonts w:ascii="Calibri" w:eastAsia="SimSun" w:hAnsi="Calibri" w:cs="Calibri"/>
          <w:b/>
          <w:kern w:val="0"/>
          <w:lang w:eastAsia="en-GB"/>
          <w14:ligatures w14:val="none"/>
        </w:rPr>
      </w:pPr>
      <w:r w:rsidRPr="00D719AB">
        <w:rPr>
          <w:rFonts w:ascii="Calibri" w:eastAsia="SimSun" w:hAnsi="Calibri" w:cs="Calibri"/>
          <w:kern w:val="0"/>
          <w:lang w:eastAsia="en-GB"/>
          <w14:ligatures w14:val="none"/>
        </w:rPr>
        <w:t>Lids on general waste bins containing food scraps shall be suitable to prevent access by birds.</w:t>
      </w:r>
    </w:p>
    <w:p w14:paraId="7F9D9CCC" w14:textId="77777777" w:rsidR="00CD586B" w:rsidRPr="00D719AB" w:rsidRDefault="00CD586B" w:rsidP="00A96F70">
      <w:pPr>
        <w:numPr>
          <w:ilvl w:val="0"/>
          <w:numId w:val="11"/>
        </w:numPr>
        <w:tabs>
          <w:tab w:val="left" w:pos="720"/>
        </w:tabs>
        <w:spacing w:before="120" w:after="120" w:line="240" w:lineRule="auto"/>
        <w:jc w:val="both"/>
        <w:rPr>
          <w:rFonts w:ascii="Calibri" w:eastAsia="SimSun" w:hAnsi="Calibri" w:cs="Calibri"/>
          <w:b/>
          <w:kern w:val="0"/>
          <w:lang w:eastAsia="en-GB"/>
          <w14:ligatures w14:val="none"/>
        </w:rPr>
      </w:pPr>
      <w:r w:rsidRPr="00D719AB">
        <w:rPr>
          <w:rFonts w:ascii="Calibri" w:eastAsia="SimSun" w:hAnsi="Calibri" w:cs="Calibri"/>
          <w:kern w:val="0"/>
          <w:lang w:eastAsia="en-GB"/>
          <w14:ligatures w14:val="none"/>
        </w:rPr>
        <w:t xml:space="preserve">Maximum retention times for </w:t>
      </w:r>
      <w:proofErr w:type="gramStart"/>
      <w:r w:rsidRPr="00D719AB">
        <w:rPr>
          <w:rFonts w:ascii="Calibri" w:eastAsia="SimSun" w:hAnsi="Calibri" w:cs="Calibri"/>
          <w:kern w:val="0"/>
          <w:lang w:eastAsia="en-GB"/>
          <w14:ligatures w14:val="none"/>
        </w:rPr>
        <w:t>wastes</w:t>
      </w:r>
      <w:proofErr w:type="gramEnd"/>
      <w:r w:rsidRPr="00D719AB">
        <w:rPr>
          <w:rFonts w:ascii="Calibri" w:eastAsia="SimSun" w:hAnsi="Calibri" w:cs="Calibri"/>
          <w:kern w:val="0"/>
          <w:lang w:eastAsia="en-GB"/>
          <w14:ligatures w14:val="none"/>
        </w:rPr>
        <w:t xml:space="preserve"> that may produce odors shall not exceed 7 days.</w:t>
      </w:r>
    </w:p>
    <w:p w14:paraId="5C954667" w14:textId="77777777" w:rsidR="00CD586B" w:rsidRPr="00D719AB" w:rsidRDefault="00CD586B" w:rsidP="00A96F70">
      <w:pPr>
        <w:numPr>
          <w:ilvl w:val="0"/>
          <w:numId w:val="11"/>
        </w:numPr>
        <w:tabs>
          <w:tab w:val="left" w:pos="720"/>
        </w:tabs>
        <w:spacing w:before="120" w:after="120" w:line="240" w:lineRule="auto"/>
        <w:jc w:val="both"/>
        <w:rPr>
          <w:rFonts w:ascii="Calibri" w:eastAsia="SimSun" w:hAnsi="Calibri" w:cs="Calibri"/>
          <w:b/>
          <w:kern w:val="0"/>
          <w:lang w:eastAsia="en-GB"/>
          <w14:ligatures w14:val="none"/>
        </w:rPr>
      </w:pPr>
      <w:r w:rsidRPr="00D719AB">
        <w:rPr>
          <w:rFonts w:ascii="Calibri" w:eastAsia="SimSun" w:hAnsi="Calibri" w:cs="Calibri"/>
          <w:kern w:val="0"/>
          <w:lang w:eastAsia="en-GB"/>
          <w14:ligatures w14:val="none"/>
        </w:rPr>
        <w:t>Waste shall not be burned.</w:t>
      </w:r>
    </w:p>
    <w:p w14:paraId="65BAC6D7" w14:textId="77777777" w:rsidR="00CD586B" w:rsidRPr="00D719AB" w:rsidRDefault="00CD586B" w:rsidP="00CD586B">
      <w:pPr>
        <w:tabs>
          <w:tab w:val="left" w:pos="540"/>
        </w:tabs>
        <w:spacing w:before="120" w:after="120" w:line="240" w:lineRule="auto"/>
        <w:jc w:val="both"/>
        <w:rPr>
          <w:rFonts w:ascii="Calibri" w:eastAsia="SimSun" w:hAnsi="Calibri" w:cs="Calibri"/>
          <w:b/>
          <w:kern w:val="0"/>
          <w:lang w:eastAsia="en-GB"/>
          <w14:ligatures w14:val="none"/>
        </w:rPr>
      </w:pPr>
      <w:bookmarkStart w:id="255" w:name="_Toc66911648"/>
      <w:bookmarkStart w:id="256" w:name="_Toc66909055"/>
      <w:bookmarkStart w:id="257" w:name="_Toc69031618"/>
      <w:bookmarkStart w:id="258" w:name="_Toc99056536"/>
      <w:bookmarkStart w:id="259" w:name="_Toc68162140"/>
      <w:bookmarkStart w:id="260" w:name="_Toc67004468"/>
      <w:bookmarkStart w:id="261" w:name="_Toc99057474"/>
      <w:bookmarkStart w:id="262" w:name="_Toc66913096"/>
      <w:bookmarkStart w:id="263" w:name="_Toc65586619"/>
      <w:bookmarkStart w:id="264" w:name="_Toc98876303"/>
      <w:bookmarkStart w:id="265" w:name="_Toc8632271"/>
      <w:r w:rsidRPr="00D719AB">
        <w:rPr>
          <w:rFonts w:ascii="Calibri" w:eastAsia="SimSun" w:hAnsi="Calibri" w:cs="Calibri"/>
          <w:b/>
          <w:kern w:val="0"/>
          <w:lang w:eastAsia="en-GB"/>
          <w14:ligatures w14:val="none"/>
        </w:rPr>
        <w:t>5.2</w:t>
      </w:r>
      <w:r w:rsidRPr="00D719AB">
        <w:rPr>
          <w:rFonts w:ascii="Calibri" w:eastAsia="SimSun" w:hAnsi="Calibri" w:cs="Calibri"/>
          <w:b/>
          <w:kern w:val="0"/>
          <w:lang w:eastAsia="en-GB"/>
          <w14:ligatures w14:val="none"/>
        </w:rPr>
        <w:tab/>
        <w:t>Regulated (Hazardous) Waste</w:t>
      </w:r>
      <w:bookmarkEnd w:id="255"/>
      <w:bookmarkEnd w:id="256"/>
      <w:bookmarkEnd w:id="257"/>
      <w:bookmarkEnd w:id="258"/>
      <w:bookmarkEnd w:id="259"/>
      <w:bookmarkEnd w:id="260"/>
      <w:bookmarkEnd w:id="261"/>
      <w:bookmarkEnd w:id="262"/>
      <w:bookmarkEnd w:id="263"/>
      <w:bookmarkEnd w:id="264"/>
      <w:bookmarkEnd w:id="265"/>
    </w:p>
    <w:p w14:paraId="496B15C0" w14:textId="77777777" w:rsidR="00CD586B" w:rsidRPr="00D719AB" w:rsidRDefault="00CD586B" w:rsidP="00CD586B">
      <w:pPr>
        <w:tabs>
          <w:tab w:val="left" w:pos="54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Regulated </w:t>
      </w:r>
      <w:proofErr w:type="gramStart"/>
      <w:r w:rsidRPr="00D719AB">
        <w:rPr>
          <w:rFonts w:ascii="Calibri" w:eastAsia="SimSun" w:hAnsi="Calibri" w:cs="Calibri"/>
          <w:kern w:val="0"/>
          <w:lang w:eastAsia="en-GB"/>
          <w14:ligatures w14:val="none"/>
        </w:rPr>
        <w:t>wastes</w:t>
      </w:r>
      <w:proofErr w:type="gramEnd"/>
      <w:r w:rsidRPr="00D719AB">
        <w:rPr>
          <w:rFonts w:ascii="Calibri" w:eastAsia="SimSun" w:hAnsi="Calibri" w:cs="Calibri"/>
          <w:kern w:val="0"/>
          <w:lang w:eastAsia="en-GB"/>
          <w14:ligatures w14:val="none"/>
        </w:rPr>
        <w:t xml:space="preserve"> shall be stored in the designated waste storage area. The area shall be clearly marked and records of the waste streams stored at site shall be held by the Site Manager. An assessment of the regulated waste storage area shall be undertaken by the HSE Officer on a regular basis to ensure that incompatible </w:t>
      </w:r>
      <w:proofErr w:type="gramStart"/>
      <w:r w:rsidRPr="00D719AB">
        <w:rPr>
          <w:rFonts w:ascii="Calibri" w:eastAsia="SimSun" w:hAnsi="Calibri" w:cs="Calibri"/>
          <w:kern w:val="0"/>
          <w:lang w:eastAsia="en-GB"/>
          <w14:ligatures w14:val="none"/>
        </w:rPr>
        <w:t>wastes are</w:t>
      </w:r>
      <w:proofErr w:type="gramEnd"/>
      <w:r w:rsidRPr="00D719AB">
        <w:rPr>
          <w:rFonts w:ascii="Calibri" w:eastAsia="SimSun" w:hAnsi="Calibri" w:cs="Calibri"/>
          <w:kern w:val="0"/>
          <w:lang w:eastAsia="en-GB"/>
          <w14:ligatures w14:val="none"/>
        </w:rPr>
        <w:t xml:space="preserve"> segregated.</w:t>
      </w:r>
    </w:p>
    <w:p w14:paraId="2C2E32F4" w14:textId="77777777" w:rsidR="00CD586B" w:rsidRPr="00D719AB" w:rsidRDefault="00CD586B" w:rsidP="00CD586B">
      <w:pPr>
        <w:tabs>
          <w:tab w:val="left" w:pos="54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To assist in the collection and transfer of regulated wastes, designated regulated waste bins, drums and skips shall be used where applicable. The following measures shall be implemented:</w:t>
      </w:r>
    </w:p>
    <w:p w14:paraId="03658A12" w14:textId="77777777" w:rsidR="00CD586B" w:rsidRPr="00D719AB" w:rsidRDefault="00CD586B" w:rsidP="00A96F70">
      <w:pPr>
        <w:numPr>
          <w:ilvl w:val="0"/>
          <w:numId w:val="12"/>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There will be dedicated regulated waste storage areas, to prevent the mixing of regulated </w:t>
      </w:r>
      <w:proofErr w:type="gramStart"/>
      <w:r w:rsidRPr="00D719AB">
        <w:rPr>
          <w:rFonts w:ascii="Calibri" w:eastAsia="SimSun" w:hAnsi="Calibri" w:cs="Calibri"/>
          <w:kern w:val="0"/>
          <w:lang w:eastAsia="en-GB"/>
          <w14:ligatures w14:val="none"/>
        </w:rPr>
        <w:t>wastes</w:t>
      </w:r>
      <w:proofErr w:type="gramEnd"/>
      <w:r w:rsidRPr="00D719AB">
        <w:rPr>
          <w:rFonts w:ascii="Calibri" w:eastAsia="SimSun" w:hAnsi="Calibri" w:cs="Calibri"/>
          <w:kern w:val="0"/>
          <w:lang w:eastAsia="en-GB"/>
          <w14:ligatures w14:val="none"/>
        </w:rPr>
        <w:t xml:space="preserve"> with other stored material. </w:t>
      </w:r>
    </w:p>
    <w:p w14:paraId="696E7654" w14:textId="77777777" w:rsidR="00CD586B" w:rsidRPr="00D719AB" w:rsidRDefault="00CD586B" w:rsidP="00A96F70">
      <w:pPr>
        <w:numPr>
          <w:ilvl w:val="0"/>
          <w:numId w:val="12"/>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lastRenderedPageBreak/>
        <w:t>An inventory will be kept and maintained of all regulated waste stored.</w:t>
      </w:r>
    </w:p>
    <w:p w14:paraId="4DBE71A5" w14:textId="77777777" w:rsidR="00CD586B" w:rsidRPr="00D719AB" w:rsidRDefault="00CD586B" w:rsidP="00A96F70">
      <w:pPr>
        <w:numPr>
          <w:ilvl w:val="0"/>
          <w:numId w:val="12"/>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Loading and unloading procedures shall be undertaken in a manner that ensures </w:t>
      </w:r>
      <w:proofErr w:type="gramStart"/>
      <w:r w:rsidRPr="00D719AB">
        <w:rPr>
          <w:rFonts w:ascii="Calibri" w:eastAsia="SimSun" w:hAnsi="Calibri" w:cs="Calibri"/>
          <w:kern w:val="0"/>
          <w:lang w:eastAsia="en-GB"/>
          <w14:ligatures w14:val="none"/>
        </w:rPr>
        <w:t>wastes</w:t>
      </w:r>
      <w:proofErr w:type="gramEnd"/>
      <w:r w:rsidRPr="00D719AB">
        <w:rPr>
          <w:rFonts w:ascii="Calibri" w:eastAsia="SimSun" w:hAnsi="Calibri" w:cs="Calibri"/>
          <w:kern w:val="0"/>
          <w:lang w:eastAsia="en-GB"/>
          <w14:ligatures w14:val="none"/>
        </w:rPr>
        <w:t xml:space="preserve"> will not spill or containers break. </w:t>
      </w:r>
    </w:p>
    <w:p w14:paraId="1E1AADD2" w14:textId="77777777" w:rsidR="00CD586B" w:rsidRPr="00D719AB" w:rsidRDefault="00CD586B" w:rsidP="00A96F70">
      <w:pPr>
        <w:numPr>
          <w:ilvl w:val="0"/>
          <w:numId w:val="12"/>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Containers storing regulated </w:t>
      </w:r>
      <w:proofErr w:type="gramStart"/>
      <w:r w:rsidRPr="00D719AB">
        <w:rPr>
          <w:rFonts w:ascii="Calibri" w:eastAsia="SimSun" w:hAnsi="Calibri" w:cs="Calibri"/>
          <w:kern w:val="0"/>
          <w:lang w:eastAsia="en-GB"/>
          <w14:ligatures w14:val="none"/>
        </w:rPr>
        <w:t>wastes</w:t>
      </w:r>
      <w:proofErr w:type="gramEnd"/>
      <w:r w:rsidRPr="00D719AB">
        <w:rPr>
          <w:rFonts w:ascii="Calibri" w:eastAsia="SimSun" w:hAnsi="Calibri" w:cs="Calibri"/>
          <w:kern w:val="0"/>
          <w:lang w:eastAsia="en-GB"/>
          <w14:ligatures w14:val="none"/>
        </w:rPr>
        <w:t xml:space="preserve"> shall be securely closed where practical.</w:t>
      </w:r>
    </w:p>
    <w:p w14:paraId="008B13D4" w14:textId="77777777" w:rsidR="00CD586B" w:rsidRPr="00D719AB" w:rsidRDefault="00CD586B" w:rsidP="00A96F70">
      <w:pPr>
        <w:numPr>
          <w:ilvl w:val="0"/>
          <w:numId w:val="12"/>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Waste storage areas shall be clearly signed designating what wastes are to be deposited at storage location and any specific directions/hazards. </w:t>
      </w:r>
    </w:p>
    <w:p w14:paraId="72846AE1" w14:textId="77777777" w:rsidR="00CD586B" w:rsidRPr="00D719AB" w:rsidRDefault="00CD586B" w:rsidP="00A96F70">
      <w:pPr>
        <w:numPr>
          <w:ilvl w:val="0"/>
          <w:numId w:val="12"/>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All containers shall be </w:t>
      </w:r>
      <w:proofErr w:type="gramStart"/>
      <w:r w:rsidRPr="00D719AB">
        <w:rPr>
          <w:rFonts w:ascii="Calibri" w:eastAsia="SimSun" w:hAnsi="Calibri" w:cs="Calibri"/>
          <w:kern w:val="0"/>
          <w:lang w:eastAsia="en-GB"/>
          <w14:ligatures w14:val="none"/>
        </w:rPr>
        <w:t>labelled at all times</w:t>
      </w:r>
      <w:proofErr w:type="gramEnd"/>
      <w:r w:rsidRPr="00D719AB">
        <w:rPr>
          <w:rFonts w:ascii="Calibri" w:eastAsia="SimSun" w:hAnsi="Calibri" w:cs="Calibri"/>
          <w:kern w:val="0"/>
          <w:lang w:eastAsia="en-GB"/>
          <w14:ligatures w14:val="none"/>
        </w:rPr>
        <w:t xml:space="preserve"> for clear interpretation of the contents.</w:t>
      </w:r>
    </w:p>
    <w:p w14:paraId="5D0522CA" w14:textId="77777777" w:rsidR="00CD586B" w:rsidRPr="00D719AB" w:rsidRDefault="00CD586B" w:rsidP="00A96F70">
      <w:pPr>
        <w:numPr>
          <w:ilvl w:val="0"/>
          <w:numId w:val="12"/>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There will be adequate containment measures to prevent off-site migration of spills.</w:t>
      </w:r>
    </w:p>
    <w:p w14:paraId="291477BA" w14:textId="77777777" w:rsidR="00CD586B" w:rsidRPr="00D719AB" w:rsidRDefault="00CD586B" w:rsidP="00A96F70">
      <w:pPr>
        <w:numPr>
          <w:ilvl w:val="0"/>
          <w:numId w:val="12"/>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Sufficient and appropriate </w:t>
      </w:r>
      <w:r w:rsidR="00F02508" w:rsidRPr="00D719AB">
        <w:rPr>
          <w:rFonts w:ascii="Calibri" w:eastAsia="SimSun" w:hAnsi="Calibri" w:cs="Calibri"/>
          <w:kern w:val="0"/>
          <w:lang w:eastAsia="en-GB"/>
          <w14:ligatures w14:val="none"/>
        </w:rPr>
        <w:t>clean</w:t>
      </w:r>
      <w:r w:rsidRPr="00D719AB">
        <w:rPr>
          <w:rFonts w:ascii="Calibri" w:eastAsia="SimSun" w:hAnsi="Calibri" w:cs="Calibri"/>
          <w:kern w:val="0"/>
          <w:lang w:eastAsia="en-GB"/>
          <w14:ligatures w14:val="none"/>
        </w:rPr>
        <w:t xml:space="preserve"> equipment (spill kit) shall be provided together with appropriate instructions and training. </w:t>
      </w:r>
    </w:p>
    <w:p w14:paraId="1141D3F8" w14:textId="77777777" w:rsidR="00CD586B" w:rsidRPr="00D719AB" w:rsidRDefault="00CD586B" w:rsidP="00A96F70">
      <w:pPr>
        <w:numPr>
          <w:ilvl w:val="0"/>
          <w:numId w:val="12"/>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Spills shall not be cleaned by hosing or activities resulting in the further spread of the contaminant to land or water through the drainage channel.</w:t>
      </w:r>
    </w:p>
    <w:p w14:paraId="256D89D1" w14:textId="77777777" w:rsidR="00CD586B" w:rsidRPr="00D719AB" w:rsidRDefault="00CD586B" w:rsidP="00A96F70">
      <w:pPr>
        <w:numPr>
          <w:ilvl w:val="0"/>
          <w:numId w:val="12"/>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No liquid </w:t>
      </w:r>
      <w:proofErr w:type="gramStart"/>
      <w:r w:rsidRPr="00D719AB">
        <w:rPr>
          <w:rFonts w:ascii="Calibri" w:eastAsia="SimSun" w:hAnsi="Calibri" w:cs="Calibri"/>
          <w:kern w:val="0"/>
          <w:lang w:eastAsia="en-GB"/>
          <w14:ligatures w14:val="none"/>
        </w:rPr>
        <w:t>wastes</w:t>
      </w:r>
      <w:proofErr w:type="gramEnd"/>
      <w:r w:rsidRPr="00D719AB">
        <w:rPr>
          <w:rFonts w:ascii="Calibri" w:eastAsia="SimSun" w:hAnsi="Calibri" w:cs="Calibri"/>
          <w:kern w:val="0"/>
          <w:lang w:eastAsia="en-GB"/>
          <w14:ligatures w14:val="none"/>
        </w:rPr>
        <w:t xml:space="preserve">, </w:t>
      </w:r>
      <w:proofErr w:type="gramStart"/>
      <w:r w:rsidRPr="00D719AB">
        <w:rPr>
          <w:rFonts w:ascii="Calibri" w:eastAsia="SimSun" w:hAnsi="Calibri" w:cs="Calibri"/>
          <w:kern w:val="0"/>
          <w:lang w:eastAsia="en-GB"/>
          <w14:ligatures w14:val="none"/>
        </w:rPr>
        <w:t>wash</w:t>
      </w:r>
      <w:proofErr w:type="gramEnd"/>
      <w:r w:rsidRPr="00D719AB">
        <w:rPr>
          <w:rFonts w:ascii="Calibri" w:eastAsia="SimSun" w:hAnsi="Calibri" w:cs="Calibri"/>
          <w:kern w:val="0"/>
          <w:lang w:eastAsia="en-GB"/>
          <w14:ligatures w14:val="none"/>
        </w:rPr>
        <w:t xml:space="preserve"> down </w:t>
      </w:r>
      <w:proofErr w:type="gramStart"/>
      <w:r w:rsidRPr="00D719AB">
        <w:rPr>
          <w:rFonts w:ascii="Calibri" w:eastAsia="SimSun" w:hAnsi="Calibri" w:cs="Calibri"/>
          <w:kern w:val="0"/>
          <w:lang w:eastAsia="en-GB"/>
          <w14:ligatures w14:val="none"/>
        </w:rPr>
        <w:t>waters</w:t>
      </w:r>
      <w:proofErr w:type="gramEnd"/>
      <w:r w:rsidRPr="00D719AB">
        <w:rPr>
          <w:rFonts w:ascii="Calibri" w:eastAsia="SimSun" w:hAnsi="Calibri" w:cs="Calibri"/>
          <w:kern w:val="0"/>
          <w:lang w:eastAsia="en-GB"/>
          <w14:ligatures w14:val="none"/>
        </w:rPr>
        <w:t xml:space="preserve"> or storm water waste contaminated with hazardous waste will be disposed of via the storm water drainage system.</w:t>
      </w:r>
    </w:p>
    <w:p w14:paraId="764CDDA8" w14:textId="77777777" w:rsidR="00CD586B" w:rsidRPr="00D719AB" w:rsidRDefault="00CD586B" w:rsidP="00A96F70">
      <w:pPr>
        <w:numPr>
          <w:ilvl w:val="0"/>
          <w:numId w:val="12"/>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As soon as practicable, all regulated waste shall be removed to an approved waste disposal facility or recycling facility.</w:t>
      </w:r>
    </w:p>
    <w:p w14:paraId="7DE061DA" w14:textId="77777777" w:rsidR="00CD586B" w:rsidRPr="00D719AB" w:rsidRDefault="00CD586B" w:rsidP="00A96F70">
      <w:pPr>
        <w:numPr>
          <w:ilvl w:val="0"/>
          <w:numId w:val="12"/>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Waste shall not be burned or allowed to burn.</w:t>
      </w:r>
    </w:p>
    <w:p w14:paraId="2416D0B9" w14:textId="77777777" w:rsidR="00CD586B" w:rsidRPr="00D719AB" w:rsidRDefault="00CD586B" w:rsidP="00CD586B">
      <w:pPr>
        <w:tabs>
          <w:tab w:val="left" w:pos="540"/>
        </w:tabs>
        <w:spacing w:before="120" w:after="120" w:line="240" w:lineRule="auto"/>
        <w:jc w:val="both"/>
        <w:rPr>
          <w:rFonts w:ascii="Calibri" w:eastAsia="SimSun" w:hAnsi="Calibri" w:cs="Calibri"/>
          <w:b/>
          <w:kern w:val="0"/>
          <w:lang w:eastAsia="en-GB"/>
          <w14:ligatures w14:val="none"/>
        </w:rPr>
      </w:pPr>
      <w:bookmarkStart w:id="266" w:name="_Toc69031619"/>
      <w:bookmarkStart w:id="267" w:name="_Toc8632272"/>
      <w:bookmarkStart w:id="268" w:name="_Toc99056537"/>
      <w:bookmarkStart w:id="269" w:name="_Toc65586620"/>
      <w:bookmarkStart w:id="270" w:name="_Toc67004469"/>
      <w:bookmarkStart w:id="271" w:name="_Toc66913097"/>
      <w:bookmarkStart w:id="272" w:name="_Toc66911649"/>
      <w:bookmarkStart w:id="273" w:name="_Toc66909056"/>
      <w:bookmarkStart w:id="274" w:name="_Toc98876304"/>
      <w:bookmarkStart w:id="275" w:name="_Toc99057475"/>
      <w:bookmarkStart w:id="276" w:name="_Toc68162141"/>
      <w:r w:rsidRPr="00D719AB">
        <w:rPr>
          <w:rFonts w:ascii="Calibri" w:eastAsia="SimSun" w:hAnsi="Calibri" w:cs="Calibri"/>
          <w:b/>
          <w:kern w:val="0"/>
          <w:lang w:eastAsia="en-GB"/>
          <w14:ligatures w14:val="none"/>
        </w:rPr>
        <w:t>6.0</w:t>
      </w:r>
      <w:r w:rsidRPr="00D719AB">
        <w:rPr>
          <w:rFonts w:ascii="Calibri" w:eastAsia="SimSun" w:hAnsi="Calibri" w:cs="Calibri"/>
          <w:b/>
          <w:kern w:val="0"/>
          <w:lang w:eastAsia="en-GB"/>
          <w14:ligatures w14:val="none"/>
        </w:rPr>
        <w:tab/>
        <w:t xml:space="preserve"> WASTE LABELLING</w:t>
      </w:r>
      <w:bookmarkEnd w:id="266"/>
      <w:bookmarkEnd w:id="267"/>
      <w:bookmarkEnd w:id="268"/>
      <w:bookmarkEnd w:id="269"/>
      <w:bookmarkEnd w:id="270"/>
      <w:bookmarkEnd w:id="271"/>
      <w:bookmarkEnd w:id="272"/>
      <w:bookmarkEnd w:id="273"/>
      <w:bookmarkEnd w:id="274"/>
      <w:bookmarkEnd w:id="275"/>
      <w:bookmarkEnd w:id="276"/>
    </w:p>
    <w:p w14:paraId="1A520BAC" w14:textId="77777777" w:rsidR="00CD586B" w:rsidRPr="00D719AB" w:rsidRDefault="00CD586B" w:rsidP="00CD586B">
      <w:pPr>
        <w:tabs>
          <w:tab w:val="left" w:pos="54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All </w:t>
      </w:r>
      <w:proofErr w:type="gramStart"/>
      <w:r w:rsidRPr="00D719AB">
        <w:rPr>
          <w:rFonts w:ascii="Calibri" w:eastAsia="SimSun" w:hAnsi="Calibri" w:cs="Calibri"/>
          <w:kern w:val="0"/>
          <w:lang w:eastAsia="en-GB"/>
          <w14:ligatures w14:val="none"/>
        </w:rPr>
        <w:t>wastes</w:t>
      </w:r>
      <w:proofErr w:type="gramEnd"/>
      <w:r w:rsidRPr="00D719AB">
        <w:rPr>
          <w:rFonts w:ascii="Calibri" w:eastAsia="SimSun" w:hAnsi="Calibri" w:cs="Calibri"/>
          <w:kern w:val="0"/>
          <w:lang w:eastAsia="en-GB"/>
          <w14:ligatures w14:val="none"/>
        </w:rPr>
        <w:t xml:space="preserve"> shall be labelled in accordance with examples provided in line with the following guidelines:</w:t>
      </w:r>
    </w:p>
    <w:p w14:paraId="58967D61" w14:textId="77777777" w:rsidR="00CD586B" w:rsidRPr="00D719AB" w:rsidRDefault="00CD586B" w:rsidP="00A96F70">
      <w:pPr>
        <w:numPr>
          <w:ilvl w:val="0"/>
          <w:numId w:val="13"/>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Ensure that there are no other labels on the waste container except a label that refers to the current contents of the specific storage vessel or container.</w:t>
      </w:r>
    </w:p>
    <w:p w14:paraId="2054DF69" w14:textId="77777777" w:rsidR="00CD586B" w:rsidRPr="00D719AB" w:rsidRDefault="00CD586B" w:rsidP="00A96F70">
      <w:pPr>
        <w:numPr>
          <w:ilvl w:val="0"/>
          <w:numId w:val="13"/>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Containers shall be labelled as soon as the waste is added. </w:t>
      </w:r>
    </w:p>
    <w:p w14:paraId="730B8B92" w14:textId="77777777" w:rsidR="00CD586B" w:rsidRPr="00D719AB" w:rsidRDefault="00CD586B" w:rsidP="00A96F70">
      <w:pPr>
        <w:numPr>
          <w:ilvl w:val="0"/>
          <w:numId w:val="13"/>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Labels </w:t>
      </w:r>
      <w:proofErr w:type="gramStart"/>
      <w:r w:rsidRPr="00D719AB">
        <w:rPr>
          <w:rFonts w:ascii="Calibri" w:eastAsia="SimSun" w:hAnsi="Calibri" w:cs="Calibri"/>
          <w:kern w:val="0"/>
          <w:lang w:eastAsia="en-GB"/>
          <w14:ligatures w14:val="none"/>
        </w:rPr>
        <w:t>shall</w:t>
      </w:r>
      <w:proofErr w:type="gramEnd"/>
      <w:r w:rsidRPr="00D719AB">
        <w:rPr>
          <w:rFonts w:ascii="Calibri" w:eastAsia="SimSun" w:hAnsi="Calibri" w:cs="Calibri"/>
          <w:kern w:val="0"/>
          <w:lang w:eastAsia="en-GB"/>
          <w14:ligatures w14:val="none"/>
        </w:rPr>
        <w:t xml:space="preserve"> not be placed on a waste storage vessel or container prior to the addition of the waste as any spills may destroy such labels.</w:t>
      </w:r>
    </w:p>
    <w:p w14:paraId="1CF6445F" w14:textId="77777777" w:rsidR="00CD586B" w:rsidRPr="00D719AB" w:rsidRDefault="00CD586B" w:rsidP="00A96F70">
      <w:pPr>
        <w:numPr>
          <w:ilvl w:val="0"/>
          <w:numId w:val="13"/>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Labels shall be of a reasonable size and clarity so that the waste material is easily identified.</w:t>
      </w:r>
    </w:p>
    <w:p w14:paraId="2EA9AC61" w14:textId="77777777" w:rsidR="00CD586B" w:rsidRPr="00D719AB" w:rsidRDefault="00CD586B" w:rsidP="00A96F70">
      <w:pPr>
        <w:numPr>
          <w:ilvl w:val="0"/>
          <w:numId w:val="13"/>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Labels shall be placed on the side of the containers; however, in the event a label cannot be placed on the side it shall be placed on the top of the container.</w:t>
      </w:r>
    </w:p>
    <w:p w14:paraId="3E46E419" w14:textId="77777777" w:rsidR="00CD586B" w:rsidRPr="00D719AB" w:rsidRDefault="00CD586B" w:rsidP="00A96F70">
      <w:pPr>
        <w:numPr>
          <w:ilvl w:val="0"/>
          <w:numId w:val="13"/>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Label shall be positioned such that it can be easily read.</w:t>
      </w:r>
    </w:p>
    <w:p w14:paraId="40A96B46" w14:textId="77777777" w:rsidR="00CD586B" w:rsidRPr="00D719AB" w:rsidRDefault="00CD586B" w:rsidP="00A96F70">
      <w:pPr>
        <w:numPr>
          <w:ilvl w:val="0"/>
          <w:numId w:val="13"/>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Do not cover the manufacturer ‘s product label (should the original drum be used) with waste labels.</w:t>
      </w:r>
    </w:p>
    <w:p w14:paraId="3E852E40" w14:textId="77777777" w:rsidR="00CD586B" w:rsidRPr="00D719AB" w:rsidRDefault="00CD586B" w:rsidP="00CD586B">
      <w:pPr>
        <w:tabs>
          <w:tab w:val="left" w:pos="540"/>
        </w:tabs>
        <w:spacing w:before="120" w:after="120" w:line="240" w:lineRule="auto"/>
        <w:jc w:val="both"/>
        <w:rPr>
          <w:rFonts w:ascii="Calibri" w:eastAsia="SimSun" w:hAnsi="Calibri" w:cs="Calibri"/>
          <w:b/>
          <w:kern w:val="0"/>
          <w:lang w:eastAsia="en-GB"/>
          <w14:ligatures w14:val="none"/>
        </w:rPr>
      </w:pPr>
      <w:bookmarkStart w:id="277" w:name="_Toc68162142"/>
      <w:bookmarkStart w:id="278" w:name="_Toc99057476"/>
      <w:bookmarkStart w:id="279" w:name="_Toc98876305"/>
      <w:bookmarkStart w:id="280" w:name="_Toc66913098"/>
      <w:bookmarkStart w:id="281" w:name="_Toc66909057"/>
      <w:bookmarkStart w:id="282" w:name="_Toc67004470"/>
      <w:bookmarkStart w:id="283" w:name="_Toc99056538"/>
      <w:bookmarkStart w:id="284" w:name="_Toc69031620"/>
      <w:bookmarkStart w:id="285" w:name="_Toc65586621"/>
      <w:bookmarkStart w:id="286" w:name="_Toc8632273"/>
      <w:bookmarkStart w:id="287" w:name="_Toc66911650"/>
      <w:r w:rsidRPr="00D719AB">
        <w:rPr>
          <w:rFonts w:ascii="Calibri" w:eastAsia="SimSun" w:hAnsi="Calibri" w:cs="Calibri"/>
          <w:b/>
          <w:kern w:val="0"/>
          <w:lang w:eastAsia="en-GB"/>
          <w14:ligatures w14:val="none"/>
        </w:rPr>
        <w:t>7.0</w:t>
      </w:r>
      <w:r w:rsidRPr="00D719AB">
        <w:rPr>
          <w:rFonts w:ascii="Calibri" w:eastAsia="SimSun" w:hAnsi="Calibri" w:cs="Calibri"/>
          <w:b/>
          <w:kern w:val="0"/>
          <w:lang w:eastAsia="en-GB"/>
          <w14:ligatures w14:val="none"/>
        </w:rPr>
        <w:tab/>
        <w:t>WASTE DISPOSAL</w:t>
      </w:r>
      <w:bookmarkEnd w:id="277"/>
      <w:bookmarkEnd w:id="278"/>
      <w:bookmarkEnd w:id="279"/>
      <w:bookmarkEnd w:id="280"/>
      <w:bookmarkEnd w:id="281"/>
      <w:bookmarkEnd w:id="282"/>
      <w:bookmarkEnd w:id="283"/>
      <w:bookmarkEnd w:id="284"/>
      <w:bookmarkEnd w:id="285"/>
      <w:bookmarkEnd w:id="286"/>
      <w:bookmarkEnd w:id="287"/>
    </w:p>
    <w:p w14:paraId="164C3494" w14:textId="77777777" w:rsidR="00CD586B" w:rsidRPr="00D719AB" w:rsidRDefault="00CD586B" w:rsidP="00CD586B">
      <w:pPr>
        <w:tabs>
          <w:tab w:val="left" w:pos="54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All waste generated on site shall be disposed of in accordance with the S.I.15 National Environmental Protection (Management of Solid and Hazardous Wastes) Regulations 1999. Waste management options </w:t>
      </w:r>
      <w:proofErr w:type="gramStart"/>
      <w:r w:rsidRPr="00D719AB">
        <w:rPr>
          <w:rFonts w:ascii="Calibri" w:eastAsia="SimSun" w:hAnsi="Calibri" w:cs="Calibri"/>
          <w:kern w:val="0"/>
          <w:lang w:eastAsia="en-GB"/>
          <w14:ligatures w14:val="none"/>
        </w:rPr>
        <w:t>shall</w:t>
      </w:r>
      <w:proofErr w:type="gramEnd"/>
      <w:r w:rsidRPr="00D719AB">
        <w:rPr>
          <w:rFonts w:ascii="Calibri" w:eastAsia="SimSun" w:hAnsi="Calibri" w:cs="Calibri"/>
          <w:kern w:val="0"/>
          <w:lang w:eastAsia="en-GB"/>
          <w14:ligatures w14:val="none"/>
        </w:rPr>
        <w:t xml:space="preserve"> be done in accordance with the waste hierarchy. All other disposal options </w:t>
      </w:r>
      <w:proofErr w:type="gramStart"/>
      <w:r w:rsidRPr="00D719AB">
        <w:rPr>
          <w:rFonts w:ascii="Calibri" w:eastAsia="SimSun" w:hAnsi="Calibri" w:cs="Calibri"/>
          <w:kern w:val="0"/>
          <w:lang w:eastAsia="en-GB"/>
          <w14:ligatures w14:val="none"/>
        </w:rPr>
        <w:t>shall</w:t>
      </w:r>
      <w:proofErr w:type="gramEnd"/>
      <w:r w:rsidRPr="00D719AB">
        <w:rPr>
          <w:rFonts w:ascii="Calibri" w:eastAsia="SimSun" w:hAnsi="Calibri" w:cs="Calibri"/>
          <w:kern w:val="0"/>
          <w:lang w:eastAsia="en-GB"/>
          <w14:ligatures w14:val="none"/>
        </w:rPr>
        <w:t xml:space="preserve"> be considered first before sending waste to landfill and all opportunities to reduce waste volumes generated shall be explored.</w:t>
      </w:r>
    </w:p>
    <w:p w14:paraId="0489D7C1" w14:textId="77777777" w:rsidR="00CD586B" w:rsidRPr="00D719AB" w:rsidRDefault="00CD586B" w:rsidP="00CD586B">
      <w:pPr>
        <w:tabs>
          <w:tab w:val="left" w:pos="540"/>
        </w:tabs>
        <w:spacing w:before="120" w:after="120" w:line="240" w:lineRule="auto"/>
        <w:jc w:val="both"/>
        <w:rPr>
          <w:rFonts w:ascii="Calibri" w:eastAsia="SimSun" w:hAnsi="Calibri" w:cs="Calibri"/>
          <w:b/>
          <w:kern w:val="0"/>
          <w:lang w:eastAsia="en-GB"/>
          <w14:ligatures w14:val="none"/>
        </w:rPr>
      </w:pPr>
      <w:bookmarkStart w:id="288" w:name="_Toc66909058"/>
      <w:bookmarkStart w:id="289" w:name="_Toc67004471"/>
      <w:bookmarkStart w:id="290" w:name="_Toc99056539"/>
      <w:bookmarkStart w:id="291" w:name="_Toc98876306"/>
      <w:bookmarkStart w:id="292" w:name="_Toc68162143"/>
      <w:bookmarkStart w:id="293" w:name="_Toc66913099"/>
      <w:bookmarkStart w:id="294" w:name="_Toc65586622"/>
      <w:bookmarkStart w:id="295" w:name="_Toc69031621"/>
      <w:bookmarkStart w:id="296" w:name="_Toc8632274"/>
      <w:bookmarkStart w:id="297" w:name="_Toc66911651"/>
      <w:bookmarkStart w:id="298" w:name="_Toc99057477"/>
      <w:r w:rsidRPr="00D719AB">
        <w:rPr>
          <w:rFonts w:ascii="Calibri" w:eastAsia="SimSun" w:hAnsi="Calibri" w:cs="Calibri"/>
          <w:b/>
          <w:kern w:val="0"/>
          <w:lang w:eastAsia="en-GB"/>
          <w14:ligatures w14:val="none"/>
        </w:rPr>
        <w:t>7.1</w:t>
      </w:r>
      <w:r w:rsidRPr="00D719AB">
        <w:rPr>
          <w:rFonts w:ascii="Calibri" w:eastAsia="SimSun" w:hAnsi="Calibri" w:cs="Calibri"/>
          <w:b/>
          <w:kern w:val="0"/>
          <w:lang w:eastAsia="en-GB"/>
          <w14:ligatures w14:val="none"/>
        </w:rPr>
        <w:tab/>
        <w:t>Surplus Materials Identification, Classification and Declaration</w:t>
      </w:r>
      <w:bookmarkEnd w:id="288"/>
      <w:bookmarkEnd w:id="289"/>
      <w:bookmarkEnd w:id="290"/>
      <w:bookmarkEnd w:id="291"/>
      <w:bookmarkEnd w:id="292"/>
      <w:bookmarkEnd w:id="293"/>
      <w:bookmarkEnd w:id="294"/>
      <w:bookmarkEnd w:id="295"/>
      <w:bookmarkEnd w:id="296"/>
      <w:bookmarkEnd w:id="297"/>
      <w:bookmarkEnd w:id="298"/>
    </w:p>
    <w:p w14:paraId="3726AD41" w14:textId="77777777" w:rsidR="00CD586B" w:rsidRPr="00D719AB" w:rsidRDefault="00CD586B" w:rsidP="00A96F70">
      <w:pPr>
        <w:numPr>
          <w:ilvl w:val="0"/>
          <w:numId w:val="14"/>
        </w:numPr>
        <w:tabs>
          <w:tab w:val="left" w:pos="540"/>
        </w:tabs>
        <w:spacing w:before="120" w:after="120" w:line="240" w:lineRule="auto"/>
        <w:jc w:val="both"/>
        <w:rPr>
          <w:rFonts w:ascii="Calibri" w:eastAsia="SimSun" w:hAnsi="Calibri" w:cs="Calibri"/>
          <w:b/>
          <w:kern w:val="0"/>
          <w:lang w:eastAsia="en-GB"/>
          <w14:ligatures w14:val="none"/>
        </w:rPr>
      </w:pPr>
      <w:r w:rsidRPr="00D719AB">
        <w:rPr>
          <w:rFonts w:ascii="Calibri" w:eastAsia="SimSun" w:hAnsi="Calibri" w:cs="Calibri"/>
          <w:b/>
          <w:kern w:val="0"/>
          <w:lang w:eastAsia="en-GB"/>
          <w14:ligatures w14:val="none"/>
        </w:rPr>
        <w:t>Identification</w:t>
      </w:r>
    </w:p>
    <w:p w14:paraId="61D15B8C" w14:textId="77777777" w:rsidR="00CD586B" w:rsidRPr="00D719AB" w:rsidRDefault="00CD586B" w:rsidP="00CD586B">
      <w:pPr>
        <w:tabs>
          <w:tab w:val="left" w:pos="54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lastRenderedPageBreak/>
        <w:t xml:space="preserve">The Site </w:t>
      </w:r>
      <w:proofErr w:type="gramStart"/>
      <w:r w:rsidRPr="00D719AB">
        <w:rPr>
          <w:rFonts w:ascii="Calibri" w:eastAsia="SimSun" w:hAnsi="Calibri" w:cs="Calibri"/>
          <w:kern w:val="0"/>
          <w:lang w:eastAsia="en-GB"/>
          <w14:ligatures w14:val="none"/>
        </w:rPr>
        <w:t>Manager</w:t>
      </w:r>
      <w:proofErr w:type="gramEnd"/>
      <w:r w:rsidRPr="00D719AB">
        <w:rPr>
          <w:rFonts w:ascii="Calibri" w:eastAsia="SimSun" w:hAnsi="Calibri" w:cs="Calibri"/>
          <w:kern w:val="0"/>
          <w:lang w:eastAsia="en-GB"/>
          <w14:ligatures w14:val="none"/>
        </w:rPr>
        <w:t xml:space="preserve"> in coordination with Store </w:t>
      </w:r>
      <w:r w:rsidR="00F02508" w:rsidRPr="00D719AB">
        <w:rPr>
          <w:rFonts w:ascii="Calibri" w:eastAsia="SimSun" w:hAnsi="Calibri" w:cs="Calibri"/>
          <w:kern w:val="0"/>
          <w:lang w:eastAsia="en-GB"/>
          <w14:ligatures w14:val="none"/>
        </w:rPr>
        <w:t>Supervisor,</w:t>
      </w:r>
      <w:r w:rsidRPr="00D719AB">
        <w:rPr>
          <w:rFonts w:ascii="Calibri" w:eastAsia="SimSun" w:hAnsi="Calibri" w:cs="Calibri"/>
          <w:kern w:val="0"/>
          <w:lang w:eastAsia="en-GB"/>
          <w14:ligatures w14:val="none"/>
        </w:rPr>
        <w:t xml:space="preserve"> shall identify materials that are surplus on an ongoing basis during the construction works to avoid unnecessary purchase that may lead to waste generation.</w:t>
      </w:r>
    </w:p>
    <w:p w14:paraId="37B1E7E5" w14:textId="77777777" w:rsidR="00CD586B" w:rsidRPr="00D719AB" w:rsidRDefault="00CD586B" w:rsidP="00A96F70">
      <w:pPr>
        <w:numPr>
          <w:ilvl w:val="0"/>
          <w:numId w:val="14"/>
        </w:numPr>
        <w:tabs>
          <w:tab w:val="left" w:pos="540"/>
        </w:tabs>
        <w:spacing w:before="120" w:after="120" w:line="240" w:lineRule="auto"/>
        <w:jc w:val="both"/>
        <w:rPr>
          <w:rFonts w:ascii="Calibri" w:eastAsia="SimSun" w:hAnsi="Calibri" w:cs="Calibri"/>
          <w:b/>
          <w:kern w:val="0"/>
          <w:lang w:eastAsia="en-GB"/>
          <w14:ligatures w14:val="none"/>
        </w:rPr>
      </w:pPr>
      <w:r w:rsidRPr="00D719AB">
        <w:rPr>
          <w:rFonts w:ascii="Calibri" w:eastAsia="SimSun" w:hAnsi="Calibri" w:cs="Calibri"/>
          <w:b/>
          <w:kern w:val="0"/>
          <w:lang w:eastAsia="en-GB"/>
          <w14:ligatures w14:val="none"/>
        </w:rPr>
        <w:t>Classification</w:t>
      </w:r>
    </w:p>
    <w:p w14:paraId="3F1A1475" w14:textId="77777777" w:rsidR="00CD586B" w:rsidRPr="00D719AB" w:rsidRDefault="00CD586B" w:rsidP="00CD586B">
      <w:pPr>
        <w:tabs>
          <w:tab w:val="left" w:pos="54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Surplus Materials shall be classified by the Project as:</w:t>
      </w:r>
    </w:p>
    <w:p w14:paraId="668FA54B" w14:textId="77777777" w:rsidR="00CD586B" w:rsidRPr="00D719AB" w:rsidRDefault="00CD586B" w:rsidP="00A96F70">
      <w:pPr>
        <w:numPr>
          <w:ilvl w:val="0"/>
          <w:numId w:val="15"/>
        </w:numPr>
        <w:tabs>
          <w:tab w:val="left" w:pos="54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b/>
          <w:kern w:val="0"/>
          <w:lang w:eastAsia="en-GB"/>
          <w14:ligatures w14:val="none"/>
        </w:rPr>
        <w:t xml:space="preserve">Obsolete: </w:t>
      </w:r>
      <w:r w:rsidRPr="00D719AB">
        <w:rPr>
          <w:rFonts w:ascii="Calibri" w:eastAsia="SimSun" w:hAnsi="Calibri" w:cs="Calibri"/>
          <w:kern w:val="0"/>
          <w:lang w:eastAsia="en-GB"/>
          <w14:ligatures w14:val="none"/>
        </w:rPr>
        <w:t>Where a design change has rendered materials no longer required for incorporation into the construction works.</w:t>
      </w:r>
    </w:p>
    <w:p w14:paraId="2FC51174" w14:textId="77777777" w:rsidR="00CD586B" w:rsidRPr="00D719AB" w:rsidRDefault="00CD586B" w:rsidP="00A96F70">
      <w:pPr>
        <w:numPr>
          <w:ilvl w:val="0"/>
          <w:numId w:val="15"/>
        </w:numPr>
        <w:tabs>
          <w:tab w:val="left" w:pos="54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b/>
          <w:kern w:val="0"/>
          <w:lang w:eastAsia="en-GB"/>
          <w14:ligatures w14:val="none"/>
        </w:rPr>
        <w:t xml:space="preserve">Damaged: </w:t>
      </w:r>
      <w:r w:rsidRPr="00D719AB">
        <w:rPr>
          <w:rFonts w:ascii="Calibri" w:eastAsia="SimSun" w:hAnsi="Calibri" w:cs="Calibri"/>
          <w:kern w:val="0"/>
          <w:lang w:eastAsia="en-GB"/>
          <w14:ligatures w14:val="none"/>
        </w:rPr>
        <w:t>Where rectification of the damaged Material is not cost effective.</w:t>
      </w:r>
    </w:p>
    <w:p w14:paraId="363B5580" w14:textId="77777777" w:rsidR="00CD586B" w:rsidRPr="00D719AB" w:rsidRDefault="00CD586B" w:rsidP="00A96F70">
      <w:pPr>
        <w:numPr>
          <w:ilvl w:val="0"/>
          <w:numId w:val="15"/>
        </w:numPr>
        <w:tabs>
          <w:tab w:val="left" w:pos="540"/>
        </w:tabs>
        <w:spacing w:before="120" w:after="120" w:line="240" w:lineRule="auto"/>
        <w:jc w:val="both"/>
        <w:rPr>
          <w:rFonts w:ascii="Calibri" w:eastAsia="SimSun" w:hAnsi="Calibri" w:cs="Calibri"/>
          <w:b/>
          <w:kern w:val="0"/>
          <w:lang w:eastAsia="en-GB"/>
          <w14:ligatures w14:val="none"/>
        </w:rPr>
      </w:pPr>
      <w:r w:rsidRPr="00D719AB">
        <w:rPr>
          <w:rFonts w:ascii="Calibri" w:eastAsia="SimSun" w:hAnsi="Calibri" w:cs="Calibri"/>
          <w:b/>
          <w:kern w:val="0"/>
          <w:lang w:eastAsia="en-GB"/>
          <w14:ligatures w14:val="none"/>
        </w:rPr>
        <w:t xml:space="preserve">Scrap and waste materials: </w:t>
      </w:r>
      <w:r w:rsidRPr="00D719AB">
        <w:rPr>
          <w:rFonts w:ascii="Calibri" w:eastAsia="SimSun" w:hAnsi="Calibri" w:cs="Calibri"/>
          <w:kern w:val="0"/>
          <w:lang w:eastAsia="en-GB"/>
          <w14:ligatures w14:val="none"/>
        </w:rPr>
        <w:t xml:space="preserve">Scrap are waste Materials that have no intended Project use which </w:t>
      </w:r>
      <w:bookmarkStart w:id="299" w:name="_Toc98876307"/>
      <w:bookmarkStart w:id="300" w:name="_Toc66913100"/>
      <w:bookmarkStart w:id="301" w:name="_Toc69031622"/>
      <w:bookmarkStart w:id="302" w:name="_Toc66911652"/>
      <w:bookmarkStart w:id="303" w:name="_Toc68162144"/>
      <w:bookmarkStart w:id="304" w:name="_Toc99056540"/>
      <w:bookmarkStart w:id="305" w:name="_Toc66909059"/>
      <w:bookmarkStart w:id="306" w:name="_Toc8632275"/>
      <w:bookmarkStart w:id="307" w:name="_Toc67004472"/>
      <w:bookmarkStart w:id="308" w:name="_Toc99057478"/>
      <w:bookmarkStart w:id="309" w:name="_Toc65586623"/>
      <w:r w:rsidRPr="00D719AB">
        <w:rPr>
          <w:rFonts w:ascii="Calibri" w:eastAsia="SimSun" w:hAnsi="Calibri" w:cs="Calibri"/>
          <w:b/>
          <w:kern w:val="0"/>
          <w:lang w:eastAsia="en-GB"/>
          <w14:ligatures w14:val="none"/>
        </w:rPr>
        <w:t>8.0</w:t>
      </w:r>
      <w:r w:rsidRPr="00D719AB">
        <w:rPr>
          <w:rFonts w:ascii="Calibri" w:eastAsia="SimSun" w:hAnsi="Calibri" w:cs="Calibri"/>
          <w:b/>
          <w:kern w:val="0"/>
          <w:lang w:eastAsia="en-GB"/>
          <w14:ligatures w14:val="none"/>
        </w:rPr>
        <w:tab/>
        <w:t>WASTE TRANSPORT AND DISPOSAL</w:t>
      </w:r>
      <w:bookmarkEnd w:id="299"/>
      <w:bookmarkEnd w:id="300"/>
      <w:bookmarkEnd w:id="301"/>
      <w:bookmarkEnd w:id="302"/>
      <w:bookmarkEnd w:id="303"/>
      <w:bookmarkEnd w:id="304"/>
      <w:bookmarkEnd w:id="305"/>
      <w:bookmarkEnd w:id="306"/>
      <w:bookmarkEnd w:id="307"/>
      <w:bookmarkEnd w:id="308"/>
      <w:bookmarkEnd w:id="309"/>
    </w:p>
    <w:p w14:paraId="1D4BD87C" w14:textId="77777777" w:rsidR="00CD586B" w:rsidRPr="00D719AB" w:rsidRDefault="00CD586B" w:rsidP="00CD586B">
      <w:pPr>
        <w:tabs>
          <w:tab w:val="left" w:pos="54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Waste shall be segregated accordingly until collection and </w:t>
      </w:r>
      <w:r w:rsidR="00F02508" w:rsidRPr="00D719AB">
        <w:rPr>
          <w:rFonts w:ascii="Calibri" w:eastAsia="SimSun" w:hAnsi="Calibri" w:cs="Calibri"/>
          <w:kern w:val="0"/>
          <w:lang w:eastAsia="en-GB"/>
          <w14:ligatures w14:val="none"/>
        </w:rPr>
        <w:t>off-site</w:t>
      </w:r>
      <w:r w:rsidRPr="00D719AB">
        <w:rPr>
          <w:rFonts w:ascii="Calibri" w:eastAsia="SimSun" w:hAnsi="Calibri" w:cs="Calibri"/>
          <w:kern w:val="0"/>
          <w:lang w:eastAsia="en-GB"/>
          <w14:ligatures w14:val="none"/>
        </w:rPr>
        <w:t xml:space="preserve"> </w:t>
      </w:r>
      <w:proofErr w:type="gramStart"/>
      <w:r w:rsidRPr="00D719AB">
        <w:rPr>
          <w:rFonts w:ascii="Calibri" w:eastAsia="SimSun" w:hAnsi="Calibri" w:cs="Calibri"/>
          <w:kern w:val="0"/>
          <w:lang w:eastAsia="en-GB"/>
          <w14:ligatures w14:val="none"/>
        </w:rPr>
        <w:t>processing</w:t>
      </w:r>
      <w:proofErr w:type="gramEnd"/>
      <w:r w:rsidRPr="00D719AB">
        <w:rPr>
          <w:rFonts w:ascii="Calibri" w:eastAsia="SimSun" w:hAnsi="Calibri" w:cs="Calibri"/>
          <w:kern w:val="0"/>
          <w:lang w:eastAsia="en-GB"/>
          <w14:ligatures w14:val="none"/>
        </w:rPr>
        <w:t xml:space="preserve"> or disposal occurs. All waste volumes shall be transported by a licensed contractor and must be recorded on the Site Waste Report Register.</w:t>
      </w:r>
    </w:p>
    <w:p w14:paraId="01BCBD61" w14:textId="77777777" w:rsidR="00CD586B" w:rsidRPr="00D719AB" w:rsidRDefault="00CD586B" w:rsidP="00CD586B">
      <w:pPr>
        <w:tabs>
          <w:tab w:val="left" w:pos="54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The following procedure shall be followed when waste collection occurs:</w:t>
      </w:r>
    </w:p>
    <w:p w14:paraId="40B9EBC9" w14:textId="77777777" w:rsidR="00CD586B" w:rsidRPr="00D719AB" w:rsidRDefault="00CD586B" w:rsidP="00A96F70">
      <w:pPr>
        <w:numPr>
          <w:ilvl w:val="0"/>
          <w:numId w:val="16"/>
        </w:numPr>
        <w:tabs>
          <w:tab w:val="left" w:pos="36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The waste collector must complete a Waste Consignment note by ensuring that:</w:t>
      </w:r>
    </w:p>
    <w:p w14:paraId="379744AE" w14:textId="77777777" w:rsidR="00CD586B" w:rsidRPr="00D719AB" w:rsidRDefault="00CD586B" w:rsidP="00A96F70">
      <w:pPr>
        <w:numPr>
          <w:ilvl w:val="0"/>
          <w:numId w:val="17"/>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The register has been filled out correctly.</w:t>
      </w:r>
    </w:p>
    <w:p w14:paraId="41329CB4" w14:textId="77777777" w:rsidR="00CD586B" w:rsidRPr="00D719AB" w:rsidRDefault="00CD586B" w:rsidP="00A96F70">
      <w:pPr>
        <w:numPr>
          <w:ilvl w:val="0"/>
          <w:numId w:val="17"/>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The type of waste is identified in detail.</w:t>
      </w:r>
    </w:p>
    <w:p w14:paraId="4DB288E5" w14:textId="77777777" w:rsidR="00CD586B" w:rsidRPr="00D719AB" w:rsidRDefault="00CD586B" w:rsidP="00A96F70">
      <w:pPr>
        <w:numPr>
          <w:ilvl w:val="0"/>
          <w:numId w:val="17"/>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The area where the waste is to be </w:t>
      </w:r>
      <w:r w:rsidR="00F02508" w:rsidRPr="00D719AB">
        <w:rPr>
          <w:rFonts w:ascii="Calibri" w:eastAsia="SimSun" w:hAnsi="Calibri" w:cs="Calibri"/>
          <w:kern w:val="0"/>
          <w:lang w:eastAsia="en-GB"/>
          <w14:ligatures w14:val="none"/>
        </w:rPr>
        <w:t>collected</w:t>
      </w:r>
      <w:r w:rsidRPr="00D719AB">
        <w:rPr>
          <w:rFonts w:ascii="Calibri" w:eastAsia="SimSun" w:hAnsi="Calibri" w:cs="Calibri"/>
          <w:kern w:val="0"/>
          <w:lang w:eastAsia="en-GB"/>
          <w14:ligatures w14:val="none"/>
        </w:rPr>
        <w:t xml:space="preserve"> is identified.</w:t>
      </w:r>
    </w:p>
    <w:p w14:paraId="553A9B6C" w14:textId="77777777" w:rsidR="00CD586B" w:rsidRPr="00D719AB" w:rsidRDefault="00F02508" w:rsidP="00A96F70">
      <w:pPr>
        <w:numPr>
          <w:ilvl w:val="0"/>
          <w:numId w:val="17"/>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The amount</w:t>
      </w:r>
      <w:r w:rsidR="00CD586B" w:rsidRPr="00D719AB">
        <w:rPr>
          <w:rFonts w:ascii="Calibri" w:eastAsia="SimSun" w:hAnsi="Calibri" w:cs="Calibri"/>
          <w:kern w:val="0"/>
          <w:lang w:eastAsia="en-GB"/>
          <w14:ligatures w14:val="none"/>
        </w:rPr>
        <w:t xml:space="preserve"> of waste to be transported is identified. </w:t>
      </w:r>
    </w:p>
    <w:p w14:paraId="44695D18" w14:textId="77777777" w:rsidR="00CD586B" w:rsidRPr="00D719AB" w:rsidRDefault="00CD586B" w:rsidP="00A96F70">
      <w:pPr>
        <w:numPr>
          <w:ilvl w:val="0"/>
          <w:numId w:val="17"/>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Site contact for the collection of the waste is noted.</w:t>
      </w:r>
    </w:p>
    <w:p w14:paraId="192539E9" w14:textId="77777777" w:rsidR="00CD586B" w:rsidRPr="00D719AB" w:rsidRDefault="00CD586B" w:rsidP="00A96F70">
      <w:pPr>
        <w:numPr>
          <w:ilvl w:val="0"/>
          <w:numId w:val="17"/>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Handling requirements of waste have been identified from the MSDS where applicable or another relevant reference.</w:t>
      </w:r>
    </w:p>
    <w:p w14:paraId="442B7177" w14:textId="77777777" w:rsidR="00CD586B" w:rsidRPr="00D719AB" w:rsidRDefault="00CD586B" w:rsidP="00A96F70">
      <w:pPr>
        <w:numPr>
          <w:ilvl w:val="0"/>
          <w:numId w:val="17"/>
        </w:numPr>
        <w:tabs>
          <w:tab w:val="left" w:pos="720"/>
        </w:tabs>
        <w:spacing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A contact for the waste destination has been identified and notified, where required.</w:t>
      </w:r>
    </w:p>
    <w:p w14:paraId="51ACC98E" w14:textId="77777777" w:rsidR="00CD586B" w:rsidRPr="00D719AB" w:rsidRDefault="00CD586B" w:rsidP="00A96F70">
      <w:pPr>
        <w:numPr>
          <w:ilvl w:val="0"/>
          <w:numId w:val="16"/>
        </w:numPr>
        <w:tabs>
          <w:tab w:val="left" w:pos="36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During the loading of waste, spill kits and firefighting equipment must be made available as applicable.</w:t>
      </w:r>
    </w:p>
    <w:p w14:paraId="6CBD38EE" w14:textId="77777777" w:rsidR="00CD586B" w:rsidRPr="00D719AB" w:rsidRDefault="00CD586B" w:rsidP="00A96F70">
      <w:pPr>
        <w:numPr>
          <w:ilvl w:val="0"/>
          <w:numId w:val="16"/>
        </w:numPr>
        <w:tabs>
          <w:tab w:val="left" w:pos="36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If at any time during the load out and transporting event, it is considered unsafe to proceed or there is an increased potential that a waste material </w:t>
      </w:r>
      <w:proofErr w:type="gramStart"/>
      <w:r w:rsidRPr="00D719AB">
        <w:rPr>
          <w:rFonts w:ascii="Calibri" w:eastAsia="SimSun" w:hAnsi="Calibri" w:cs="Calibri"/>
          <w:kern w:val="0"/>
          <w:lang w:eastAsia="en-GB"/>
          <w14:ligatures w14:val="none"/>
        </w:rPr>
        <w:t>may be</w:t>
      </w:r>
      <w:proofErr w:type="gramEnd"/>
      <w:r w:rsidRPr="00D719AB">
        <w:rPr>
          <w:rFonts w:ascii="Calibri" w:eastAsia="SimSun" w:hAnsi="Calibri" w:cs="Calibri"/>
          <w:kern w:val="0"/>
          <w:lang w:eastAsia="en-GB"/>
          <w14:ligatures w14:val="none"/>
        </w:rPr>
        <w:t xml:space="preserve"> released to the environment, the activity shall cease, the Site Manager must be informed of the event, and an assessment of the situation must be undertaken.</w:t>
      </w:r>
    </w:p>
    <w:p w14:paraId="323DF554" w14:textId="77777777" w:rsidR="00CD586B" w:rsidRPr="00D719AB" w:rsidRDefault="00CD586B" w:rsidP="00A96F70">
      <w:pPr>
        <w:numPr>
          <w:ilvl w:val="0"/>
          <w:numId w:val="16"/>
        </w:numPr>
        <w:tabs>
          <w:tab w:val="left" w:pos="36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All reasonable and practical measures shall be taken to ensure that </w:t>
      </w:r>
      <w:proofErr w:type="gramStart"/>
      <w:r w:rsidRPr="00D719AB">
        <w:rPr>
          <w:rFonts w:ascii="Calibri" w:eastAsia="SimSun" w:hAnsi="Calibri" w:cs="Calibri"/>
          <w:kern w:val="0"/>
          <w:lang w:eastAsia="en-GB"/>
          <w14:ligatures w14:val="none"/>
        </w:rPr>
        <w:t>wastes are</w:t>
      </w:r>
      <w:proofErr w:type="gramEnd"/>
      <w:r w:rsidRPr="00D719AB">
        <w:rPr>
          <w:rFonts w:ascii="Calibri" w:eastAsia="SimSun" w:hAnsi="Calibri" w:cs="Calibri"/>
          <w:kern w:val="0"/>
          <w:lang w:eastAsia="en-GB"/>
          <w14:ligatures w14:val="none"/>
        </w:rPr>
        <w:t xml:space="preserve"> adequately secured prior to the waste being transported.</w:t>
      </w:r>
    </w:p>
    <w:p w14:paraId="0DF95C87" w14:textId="77777777" w:rsidR="00CD586B" w:rsidRPr="00D719AB" w:rsidRDefault="00CD586B" w:rsidP="00A96F70">
      <w:pPr>
        <w:numPr>
          <w:ilvl w:val="0"/>
          <w:numId w:val="16"/>
        </w:numPr>
        <w:tabs>
          <w:tab w:val="left" w:pos="36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The appointed waste vendor shall ensure that vehicles and equipment used for the transfer and transportation of </w:t>
      </w:r>
      <w:proofErr w:type="gramStart"/>
      <w:r w:rsidRPr="00D719AB">
        <w:rPr>
          <w:rFonts w:ascii="Calibri" w:eastAsia="SimSun" w:hAnsi="Calibri" w:cs="Calibri"/>
          <w:kern w:val="0"/>
          <w:lang w:eastAsia="en-GB"/>
          <w14:ligatures w14:val="none"/>
        </w:rPr>
        <w:t>wastes</w:t>
      </w:r>
      <w:proofErr w:type="gramEnd"/>
      <w:r w:rsidRPr="00D719AB">
        <w:rPr>
          <w:rFonts w:ascii="Calibri" w:eastAsia="SimSun" w:hAnsi="Calibri" w:cs="Calibri"/>
          <w:kern w:val="0"/>
          <w:lang w:eastAsia="en-GB"/>
          <w14:ligatures w14:val="none"/>
        </w:rPr>
        <w:t xml:space="preserve"> are not overloaded or loaded in a manner which could lead to a loss of containment during transportation. This shall be stated as a contract requirement.</w:t>
      </w:r>
    </w:p>
    <w:p w14:paraId="325F65AF" w14:textId="77777777" w:rsidR="00CD586B" w:rsidRPr="00D719AB" w:rsidRDefault="00CD586B" w:rsidP="00A96F70">
      <w:pPr>
        <w:numPr>
          <w:ilvl w:val="0"/>
          <w:numId w:val="16"/>
        </w:numPr>
        <w:tabs>
          <w:tab w:val="left" w:pos="36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 xml:space="preserve">The handling and management of </w:t>
      </w:r>
      <w:proofErr w:type="gramStart"/>
      <w:r w:rsidRPr="00D719AB">
        <w:rPr>
          <w:rFonts w:ascii="Calibri" w:eastAsia="SimSun" w:hAnsi="Calibri" w:cs="Calibri"/>
          <w:kern w:val="0"/>
          <w:lang w:eastAsia="en-GB"/>
          <w14:ligatures w14:val="none"/>
        </w:rPr>
        <w:t>wastes</w:t>
      </w:r>
      <w:proofErr w:type="gramEnd"/>
      <w:r w:rsidRPr="00D719AB">
        <w:rPr>
          <w:rFonts w:ascii="Calibri" w:eastAsia="SimSun" w:hAnsi="Calibri" w:cs="Calibri"/>
          <w:kern w:val="0"/>
          <w:lang w:eastAsia="en-GB"/>
          <w14:ligatures w14:val="none"/>
        </w:rPr>
        <w:t xml:space="preserve"> during transport </w:t>
      </w:r>
      <w:proofErr w:type="gramStart"/>
      <w:r w:rsidRPr="00D719AB">
        <w:rPr>
          <w:rFonts w:ascii="Calibri" w:eastAsia="SimSun" w:hAnsi="Calibri" w:cs="Calibri"/>
          <w:kern w:val="0"/>
          <w:lang w:eastAsia="en-GB"/>
          <w14:ligatures w14:val="none"/>
        </w:rPr>
        <w:t>shall</w:t>
      </w:r>
      <w:proofErr w:type="gramEnd"/>
      <w:r w:rsidRPr="00D719AB">
        <w:rPr>
          <w:rFonts w:ascii="Calibri" w:eastAsia="SimSun" w:hAnsi="Calibri" w:cs="Calibri"/>
          <w:kern w:val="0"/>
          <w:lang w:eastAsia="en-GB"/>
          <w14:ligatures w14:val="none"/>
        </w:rPr>
        <w:t xml:space="preserve"> be closely monitored to ensure there is no risk of a release to the environment.</w:t>
      </w:r>
    </w:p>
    <w:p w14:paraId="10CCBEB9" w14:textId="77777777" w:rsidR="00CD586B" w:rsidRPr="00D719AB" w:rsidRDefault="00CD586B" w:rsidP="00CD586B">
      <w:pPr>
        <w:tabs>
          <w:tab w:val="left" w:pos="540"/>
        </w:tabs>
        <w:spacing w:before="120" w:after="120" w:line="240" w:lineRule="auto"/>
        <w:jc w:val="both"/>
        <w:rPr>
          <w:rFonts w:ascii="Calibri" w:eastAsia="SimSun" w:hAnsi="Calibri" w:cs="Calibri"/>
          <w:b/>
          <w:kern w:val="0"/>
          <w:lang w:eastAsia="en-GB"/>
          <w14:ligatures w14:val="none"/>
        </w:rPr>
      </w:pPr>
      <w:bookmarkStart w:id="310" w:name="_Toc66911653"/>
      <w:bookmarkStart w:id="311" w:name="_Toc99057479"/>
      <w:bookmarkStart w:id="312" w:name="_Toc66913101"/>
      <w:bookmarkStart w:id="313" w:name="_Toc99056541"/>
      <w:bookmarkStart w:id="314" w:name="_Toc98876308"/>
      <w:bookmarkStart w:id="315" w:name="_Toc68162145"/>
      <w:bookmarkStart w:id="316" w:name="_Toc8632277"/>
      <w:bookmarkStart w:id="317" w:name="_Toc67004473"/>
      <w:bookmarkStart w:id="318" w:name="_Toc65586625"/>
      <w:bookmarkStart w:id="319" w:name="_Toc69031623"/>
      <w:bookmarkStart w:id="320" w:name="_Toc66909060"/>
      <w:r w:rsidRPr="00D719AB">
        <w:rPr>
          <w:rFonts w:ascii="Calibri" w:eastAsia="SimSun" w:hAnsi="Calibri" w:cs="Calibri"/>
          <w:b/>
          <w:kern w:val="0"/>
          <w:lang w:eastAsia="en-GB"/>
          <w14:ligatures w14:val="none"/>
        </w:rPr>
        <w:t xml:space="preserve">9.0 </w:t>
      </w:r>
      <w:r w:rsidRPr="00D719AB">
        <w:rPr>
          <w:rFonts w:ascii="Calibri" w:eastAsia="SimSun" w:hAnsi="Calibri" w:cs="Calibri"/>
          <w:b/>
          <w:kern w:val="0"/>
          <w:lang w:eastAsia="en-GB"/>
          <w14:ligatures w14:val="none"/>
        </w:rPr>
        <w:tab/>
        <w:t>INSPECTION CHECKLIST AND INVENTORY MANAGEMENT</w:t>
      </w:r>
      <w:bookmarkEnd w:id="310"/>
      <w:bookmarkEnd w:id="311"/>
      <w:bookmarkEnd w:id="312"/>
      <w:bookmarkEnd w:id="313"/>
      <w:bookmarkEnd w:id="314"/>
      <w:bookmarkEnd w:id="315"/>
      <w:bookmarkEnd w:id="316"/>
      <w:bookmarkEnd w:id="317"/>
      <w:bookmarkEnd w:id="318"/>
      <w:bookmarkEnd w:id="319"/>
      <w:bookmarkEnd w:id="320"/>
    </w:p>
    <w:p w14:paraId="19BD7203" w14:textId="77777777" w:rsidR="00CD586B" w:rsidRPr="00D719AB" w:rsidRDefault="00CD586B" w:rsidP="00CD586B">
      <w:pPr>
        <w:tabs>
          <w:tab w:val="left" w:pos="54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Weekly visual inspections shall be performed. Evidence of inspection shall be retained and provided as may be required. The inspection checklist and inventory to be applied shall include but not be limited to:</w:t>
      </w:r>
    </w:p>
    <w:p w14:paraId="13CB966A" w14:textId="77777777" w:rsidR="00CD586B" w:rsidRPr="00D719AB" w:rsidRDefault="00CD586B" w:rsidP="00A96F70">
      <w:pPr>
        <w:numPr>
          <w:ilvl w:val="0"/>
          <w:numId w:val="18"/>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Labeling</w:t>
      </w:r>
    </w:p>
    <w:p w14:paraId="04561244" w14:textId="77777777" w:rsidR="00CD586B" w:rsidRPr="00D719AB" w:rsidRDefault="00CD586B" w:rsidP="00A96F70">
      <w:pPr>
        <w:numPr>
          <w:ilvl w:val="0"/>
          <w:numId w:val="18"/>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lastRenderedPageBreak/>
        <w:t>Bin condition</w:t>
      </w:r>
    </w:p>
    <w:p w14:paraId="75075F31" w14:textId="77777777" w:rsidR="00CD586B" w:rsidRPr="00D719AB" w:rsidRDefault="00CD586B" w:rsidP="00A96F70">
      <w:pPr>
        <w:numPr>
          <w:ilvl w:val="0"/>
          <w:numId w:val="18"/>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House keeping</w:t>
      </w:r>
    </w:p>
    <w:p w14:paraId="36DBC640" w14:textId="77777777" w:rsidR="00CD586B" w:rsidRPr="00D719AB" w:rsidRDefault="00CD586B" w:rsidP="00A96F70">
      <w:pPr>
        <w:numPr>
          <w:ilvl w:val="0"/>
          <w:numId w:val="18"/>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Waste Segregation</w:t>
      </w:r>
    </w:p>
    <w:p w14:paraId="28514B03" w14:textId="77777777" w:rsidR="00CD586B" w:rsidRPr="00D719AB" w:rsidRDefault="00CD586B" w:rsidP="00A96F70">
      <w:pPr>
        <w:numPr>
          <w:ilvl w:val="0"/>
          <w:numId w:val="18"/>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Availability of Spill kits</w:t>
      </w:r>
    </w:p>
    <w:p w14:paraId="51B769B0" w14:textId="77777777" w:rsidR="00CD586B" w:rsidRPr="00D719AB" w:rsidRDefault="00CD586B" w:rsidP="00A96F70">
      <w:pPr>
        <w:numPr>
          <w:ilvl w:val="0"/>
          <w:numId w:val="18"/>
        </w:numPr>
        <w:tabs>
          <w:tab w:val="left" w:pos="720"/>
        </w:tabs>
        <w:spacing w:before="120" w:after="120" w:line="240" w:lineRule="auto"/>
        <w:jc w:val="both"/>
        <w:rPr>
          <w:rFonts w:ascii="Calibri" w:eastAsia="SimSun" w:hAnsi="Calibri" w:cs="Calibri"/>
          <w:kern w:val="0"/>
          <w:lang w:eastAsia="en-GB"/>
          <w14:ligatures w14:val="none"/>
        </w:rPr>
      </w:pPr>
      <w:r w:rsidRPr="00D719AB">
        <w:rPr>
          <w:rFonts w:ascii="Calibri" w:eastAsia="SimSun" w:hAnsi="Calibri" w:cs="Calibri"/>
          <w:kern w:val="0"/>
          <w:lang w:eastAsia="en-GB"/>
          <w14:ligatures w14:val="none"/>
        </w:rPr>
        <w:t>Materials and Waste Inventory</w:t>
      </w:r>
    </w:p>
    <w:p w14:paraId="045E563D" w14:textId="77777777" w:rsidR="000A6368" w:rsidRPr="00D719AB" w:rsidRDefault="000A6368" w:rsidP="000A6368">
      <w:pPr>
        <w:tabs>
          <w:tab w:val="left" w:pos="7830"/>
        </w:tabs>
        <w:spacing w:after="0" w:line="240" w:lineRule="auto"/>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 xml:space="preserve"> </w:t>
      </w:r>
    </w:p>
    <w:p w14:paraId="321F18B6" w14:textId="77777777" w:rsidR="000A6368" w:rsidRPr="00D719AB" w:rsidRDefault="000A6368" w:rsidP="000A6368">
      <w:pPr>
        <w:tabs>
          <w:tab w:val="left" w:pos="7830"/>
        </w:tabs>
        <w:spacing w:after="0" w:line="240" w:lineRule="auto"/>
        <w:jc w:val="both"/>
        <w:rPr>
          <w:rFonts w:ascii="Calibri" w:eastAsia="Times New Roman" w:hAnsi="Calibri" w:cs="Calibri"/>
          <w:b/>
          <w:bCs/>
          <w:kern w:val="0"/>
          <w:lang w:val="en-GB" w:eastAsia="en-GB"/>
          <w14:ligatures w14:val="none"/>
        </w:rPr>
      </w:pPr>
      <w:r w:rsidRPr="00D719AB">
        <w:rPr>
          <w:rFonts w:ascii="Calibri" w:eastAsia="Times New Roman" w:hAnsi="Calibri" w:cs="Calibri"/>
          <w:b/>
          <w:bCs/>
          <w:kern w:val="0"/>
          <w:lang w:val="en-GB" w:eastAsia="en-GB"/>
          <w14:ligatures w14:val="none"/>
        </w:rPr>
        <w:t>7.BUDGET</w:t>
      </w:r>
    </w:p>
    <w:p w14:paraId="6E03BA95" w14:textId="77777777" w:rsidR="000A6368" w:rsidRPr="00D719AB" w:rsidRDefault="000A6368" w:rsidP="000A6368">
      <w:pPr>
        <w:tabs>
          <w:tab w:val="left" w:pos="7830"/>
        </w:tabs>
        <w:spacing w:after="0" w:line="240" w:lineRule="auto"/>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The budget for implementing the ESMP covers activities to be taken to implement this plan.</w:t>
      </w:r>
    </w:p>
    <w:p w14:paraId="2019D660" w14:textId="77777777" w:rsidR="00351F11" w:rsidRPr="00D719AB" w:rsidRDefault="00351F11" w:rsidP="000A6368">
      <w:pPr>
        <w:tabs>
          <w:tab w:val="left" w:pos="7830"/>
        </w:tabs>
        <w:spacing w:after="0" w:line="240" w:lineRule="auto"/>
        <w:jc w:val="both"/>
        <w:rPr>
          <w:rFonts w:ascii="Calibri" w:eastAsia="Times New Roman" w:hAnsi="Calibri" w:cs="Calibri"/>
          <w:kern w:val="0"/>
          <w:lang w:val="en-GB" w:eastAsia="en-GB"/>
          <w14:ligatures w14:val="none"/>
        </w:rPr>
      </w:pPr>
    </w:p>
    <w:p w14:paraId="1A41D840" w14:textId="77777777" w:rsidR="00351F11" w:rsidRPr="00D719AB" w:rsidRDefault="00351F11" w:rsidP="000A6368">
      <w:pPr>
        <w:tabs>
          <w:tab w:val="left" w:pos="7830"/>
        </w:tabs>
        <w:spacing w:after="0" w:line="240" w:lineRule="auto"/>
        <w:jc w:val="both"/>
        <w:rPr>
          <w:rFonts w:ascii="Calibri" w:eastAsia="Times New Roman" w:hAnsi="Calibri" w:cs="Calibri"/>
          <w:kern w:val="0"/>
          <w:lang w:val="en-GB" w:eastAsia="en-GB"/>
          <w14:ligatures w14:val="none"/>
        </w:rPr>
      </w:pPr>
    </w:p>
    <w:p w14:paraId="6B11CBA4" w14:textId="77777777" w:rsidR="00EC50F2" w:rsidRPr="00D719AB" w:rsidRDefault="00EC50F2" w:rsidP="000A6368">
      <w:pPr>
        <w:tabs>
          <w:tab w:val="left" w:pos="7830"/>
        </w:tabs>
        <w:spacing w:after="0" w:line="240" w:lineRule="auto"/>
        <w:jc w:val="both"/>
        <w:rPr>
          <w:rFonts w:ascii="Calibri" w:eastAsia="Times New Roman" w:hAnsi="Calibri" w:cs="Calibri"/>
          <w:kern w:val="0"/>
          <w:lang w:val="en-GB" w:eastAsia="en-GB"/>
          <w14:ligatures w14:val="none"/>
        </w:rPr>
      </w:pPr>
    </w:p>
    <w:p w14:paraId="24BE3BDB" w14:textId="77777777" w:rsidR="00EC50F2" w:rsidRPr="00D719AB" w:rsidRDefault="00EC50F2" w:rsidP="000A6368">
      <w:pPr>
        <w:tabs>
          <w:tab w:val="left" w:pos="7830"/>
        </w:tabs>
        <w:spacing w:after="0" w:line="240" w:lineRule="auto"/>
        <w:jc w:val="both"/>
        <w:rPr>
          <w:rFonts w:ascii="Calibri" w:eastAsia="Times New Roman" w:hAnsi="Calibri" w:cs="Calibri"/>
          <w:kern w:val="0"/>
          <w:lang w:val="en-GB" w:eastAsia="en-GB"/>
          <w14:ligatures w14:val="none"/>
        </w:rPr>
      </w:pPr>
    </w:p>
    <w:p w14:paraId="310AFBFA" w14:textId="77777777" w:rsidR="00EC50F2" w:rsidRPr="00D719AB" w:rsidRDefault="00EC50F2" w:rsidP="000A6368">
      <w:pPr>
        <w:tabs>
          <w:tab w:val="left" w:pos="7830"/>
        </w:tabs>
        <w:spacing w:after="0" w:line="240" w:lineRule="auto"/>
        <w:jc w:val="both"/>
        <w:rPr>
          <w:rFonts w:ascii="Calibri" w:eastAsia="Times New Roman" w:hAnsi="Calibri" w:cs="Calibri"/>
          <w:kern w:val="0"/>
          <w:lang w:val="en-GB" w:eastAsia="en-GB"/>
          <w14:ligatures w14:val="none"/>
        </w:rPr>
      </w:pPr>
    </w:p>
    <w:p w14:paraId="0D71813C" w14:textId="77777777" w:rsidR="00EC50F2" w:rsidRPr="00671A33" w:rsidRDefault="00EC50F2" w:rsidP="000A6368">
      <w:pPr>
        <w:tabs>
          <w:tab w:val="left" w:pos="7830"/>
        </w:tabs>
        <w:spacing w:after="0" w:line="240" w:lineRule="auto"/>
        <w:jc w:val="both"/>
        <w:rPr>
          <w:rFonts w:ascii="Calibri" w:eastAsia="Times New Roman" w:hAnsi="Calibri" w:cs="Calibri"/>
          <w:kern w:val="0"/>
          <w:lang w:val="en-GB" w:eastAsia="en-GB"/>
          <w14:ligatures w14:val="none"/>
        </w:rPr>
        <w:sectPr w:rsidR="00EC50F2" w:rsidRPr="00671A33" w:rsidSect="000A6368">
          <w:pgSz w:w="11906" w:h="16838"/>
          <w:pgMar w:top="1440" w:right="1440" w:bottom="1440" w:left="1440" w:header="720" w:footer="720" w:gutter="0"/>
          <w:cols w:space="720"/>
          <w:docGrid w:linePitch="360"/>
        </w:sectPr>
      </w:pPr>
    </w:p>
    <w:p w14:paraId="5677A559" w14:textId="77777777" w:rsidR="00EC50F2" w:rsidRPr="00D719AB" w:rsidRDefault="00EC50F2" w:rsidP="0087401E">
      <w:pPr>
        <w:pStyle w:val="Heading2"/>
        <w:rPr>
          <w:rFonts w:ascii="Calibri" w:hAnsi="Calibri" w:cs="Calibri"/>
          <w:b/>
          <w:bCs/>
          <w:sz w:val="22"/>
          <w:szCs w:val="22"/>
        </w:rPr>
      </w:pPr>
      <w:bookmarkStart w:id="321" w:name="_Toc215836498"/>
      <w:r w:rsidRPr="00D719AB">
        <w:rPr>
          <w:rFonts w:ascii="Calibri" w:hAnsi="Calibri" w:cs="Calibri"/>
          <w:b/>
          <w:bCs/>
          <w:sz w:val="22"/>
          <w:szCs w:val="22"/>
        </w:rPr>
        <w:lastRenderedPageBreak/>
        <w:t>A</w:t>
      </w:r>
      <w:r w:rsidR="00A63ACD" w:rsidRPr="00D719AB">
        <w:rPr>
          <w:rFonts w:ascii="Calibri" w:hAnsi="Calibri" w:cs="Calibri"/>
          <w:b/>
          <w:bCs/>
          <w:sz w:val="22"/>
          <w:szCs w:val="22"/>
        </w:rPr>
        <w:t>ppendix</w:t>
      </w:r>
      <w:r w:rsidR="004D08EF" w:rsidRPr="00D719AB">
        <w:rPr>
          <w:rFonts w:ascii="Calibri" w:hAnsi="Calibri" w:cs="Calibri"/>
          <w:b/>
          <w:bCs/>
          <w:sz w:val="22"/>
          <w:szCs w:val="22"/>
        </w:rPr>
        <w:t xml:space="preserve"> </w:t>
      </w:r>
      <w:r w:rsidR="00DD2E1A" w:rsidRPr="00D719AB">
        <w:rPr>
          <w:rFonts w:ascii="Calibri" w:hAnsi="Calibri" w:cs="Calibri"/>
          <w:b/>
          <w:bCs/>
          <w:sz w:val="22"/>
          <w:szCs w:val="22"/>
        </w:rPr>
        <w:t>1</w:t>
      </w:r>
      <w:r w:rsidR="00BD1C3C" w:rsidRPr="00D719AB">
        <w:rPr>
          <w:rFonts w:ascii="Calibri" w:hAnsi="Calibri" w:cs="Calibri"/>
          <w:b/>
          <w:bCs/>
          <w:sz w:val="22"/>
          <w:szCs w:val="22"/>
        </w:rPr>
        <w:t>4</w:t>
      </w:r>
      <w:r w:rsidRPr="00D719AB">
        <w:rPr>
          <w:rFonts w:ascii="Calibri" w:hAnsi="Calibri" w:cs="Calibri"/>
          <w:b/>
          <w:bCs/>
          <w:sz w:val="22"/>
          <w:szCs w:val="22"/>
        </w:rPr>
        <w:t>: Chance Find Procedures</w:t>
      </w:r>
      <w:bookmarkEnd w:id="321"/>
    </w:p>
    <w:p w14:paraId="470F3D45" w14:textId="77777777" w:rsidR="00EC50F2" w:rsidRPr="00D719AB" w:rsidRDefault="00EC50F2" w:rsidP="00A96F70">
      <w:pPr>
        <w:numPr>
          <w:ilvl w:val="0"/>
          <w:numId w:val="19"/>
        </w:numPr>
        <w:tabs>
          <w:tab w:val="left" w:pos="7830"/>
        </w:tabs>
        <w:spacing w:after="0" w:line="240" w:lineRule="auto"/>
        <w:contextualSpacing/>
        <w:jc w:val="both"/>
        <w:rPr>
          <w:rFonts w:ascii="Calibri" w:eastAsia="Times New Roman" w:hAnsi="Calibri" w:cs="Calibri"/>
          <w:b/>
          <w:bCs/>
          <w:kern w:val="0"/>
          <w:lang w:val="en-GB" w:eastAsia="en-GB"/>
          <w14:ligatures w14:val="none"/>
        </w:rPr>
      </w:pPr>
      <w:r w:rsidRPr="00D719AB">
        <w:rPr>
          <w:rFonts w:ascii="Calibri" w:eastAsia="Times New Roman" w:hAnsi="Calibri" w:cs="Calibri"/>
          <w:b/>
          <w:bCs/>
          <w:kern w:val="0"/>
          <w:lang w:val="en-GB" w:eastAsia="en-GB"/>
          <w14:ligatures w14:val="none"/>
        </w:rPr>
        <w:t>INTRODUCTION</w:t>
      </w:r>
    </w:p>
    <w:p w14:paraId="2EAE5629" w14:textId="77777777" w:rsidR="00EC50F2" w:rsidRPr="00D719AB" w:rsidRDefault="00EC50F2" w:rsidP="00EC50F2">
      <w:pPr>
        <w:tabs>
          <w:tab w:val="left" w:pos="7830"/>
        </w:tabs>
        <w:spacing w:after="0" w:line="240" w:lineRule="auto"/>
        <w:ind w:left="720"/>
        <w:contextualSpacing/>
        <w:jc w:val="both"/>
        <w:rPr>
          <w:rFonts w:ascii="Calibri" w:eastAsia="Times New Roman" w:hAnsi="Calibri" w:cs="Calibri"/>
          <w:kern w:val="0"/>
          <w:lang w:val="en-GB" w:eastAsia="en-GB"/>
          <w14:ligatures w14:val="none"/>
        </w:rPr>
      </w:pPr>
    </w:p>
    <w:p w14:paraId="712C316B" w14:textId="77777777" w:rsidR="00EC50F2" w:rsidRPr="00D719AB" w:rsidRDefault="00EC50F2" w:rsidP="00EC50F2">
      <w:pPr>
        <w:tabs>
          <w:tab w:val="left" w:pos="7830"/>
        </w:tabs>
        <w:spacing w:after="0" w:line="240" w:lineRule="auto"/>
        <w:jc w:val="both"/>
        <w:rPr>
          <w:rFonts w:ascii="Calibri" w:eastAsia="Times New Roman" w:hAnsi="Calibri" w:cs="Calibri"/>
          <w:kern w:val="0"/>
          <w:lang w:eastAsia="en-GB"/>
          <w14:ligatures w14:val="none"/>
        </w:rPr>
      </w:pPr>
      <w:r w:rsidRPr="00D719AB">
        <w:rPr>
          <w:rFonts w:ascii="Calibri" w:eastAsia="Times New Roman" w:hAnsi="Calibri" w:cs="Calibri"/>
          <w:kern w:val="0"/>
          <w:lang w:val="en-GB" w:eastAsia="en-GB"/>
          <w14:ligatures w14:val="none"/>
        </w:rPr>
        <w:t xml:space="preserve">Both national regulations and World Bank Environment and Social Standards especially, ESS8: Cultural Heritage, recognize the importance of cultural heritage for current and future generations. Though project sites are not yet known, the project design suggests that there will be no impacts on cultural resources. </w:t>
      </w:r>
      <w:r w:rsidR="002A56AD" w:rsidRPr="00D719AB">
        <w:rPr>
          <w:rFonts w:ascii="Calibri" w:eastAsia="Times New Roman" w:hAnsi="Calibri" w:cs="Calibri"/>
          <w:kern w:val="0"/>
          <w:lang w:eastAsia="en-GB"/>
          <w14:ligatures w14:val="none"/>
        </w:rPr>
        <w:t xml:space="preserve">No </w:t>
      </w:r>
      <w:proofErr w:type="gramStart"/>
      <w:r w:rsidR="002A56AD" w:rsidRPr="00D719AB">
        <w:rPr>
          <w:rFonts w:ascii="Calibri" w:eastAsia="Times New Roman" w:hAnsi="Calibri" w:cs="Calibri"/>
          <w:kern w:val="0"/>
          <w:lang w:eastAsia="en-GB"/>
          <w14:ligatures w14:val="none"/>
        </w:rPr>
        <w:t>works</w:t>
      </w:r>
      <w:proofErr w:type="gramEnd"/>
      <w:r w:rsidR="002A56AD" w:rsidRPr="00D719AB">
        <w:rPr>
          <w:rFonts w:ascii="Calibri" w:eastAsia="Times New Roman" w:hAnsi="Calibri" w:cs="Calibri"/>
          <w:kern w:val="0"/>
          <w:lang w:eastAsia="en-GB"/>
          <w14:ligatures w14:val="none"/>
        </w:rPr>
        <w:t xml:space="preserve"> is expected to be carried out in cultural heritage areas. Nevertheless, this ESS is conservatively deemed relevant.</w:t>
      </w:r>
    </w:p>
    <w:p w14:paraId="4770BD7F" w14:textId="77777777" w:rsidR="002A56AD" w:rsidRPr="00D719AB" w:rsidRDefault="002A56AD" w:rsidP="00EC50F2">
      <w:pPr>
        <w:tabs>
          <w:tab w:val="left" w:pos="7830"/>
        </w:tabs>
        <w:spacing w:after="0" w:line="240" w:lineRule="auto"/>
        <w:jc w:val="both"/>
        <w:rPr>
          <w:rFonts w:ascii="Calibri" w:eastAsia="Times New Roman" w:hAnsi="Calibri" w:cs="Calibri"/>
          <w:kern w:val="0"/>
          <w:lang w:val="en-GB" w:eastAsia="en-GB"/>
          <w14:ligatures w14:val="none"/>
        </w:rPr>
      </w:pPr>
    </w:p>
    <w:p w14:paraId="4B229311" w14:textId="77777777" w:rsidR="00EC50F2" w:rsidRPr="00D719AB" w:rsidRDefault="00EC50F2" w:rsidP="00EC50F2">
      <w:pPr>
        <w:tabs>
          <w:tab w:val="left" w:pos="7830"/>
        </w:tabs>
        <w:spacing w:after="0" w:line="240" w:lineRule="auto"/>
        <w:jc w:val="both"/>
        <w:rPr>
          <w:rFonts w:ascii="Calibri" w:eastAsia="Times New Roman" w:hAnsi="Calibri" w:cs="Calibri"/>
          <w:b/>
          <w:bCs/>
          <w:kern w:val="0"/>
          <w:lang w:val="en-GB" w:eastAsia="en-GB"/>
          <w14:ligatures w14:val="none"/>
        </w:rPr>
      </w:pPr>
      <w:r w:rsidRPr="00D719AB">
        <w:rPr>
          <w:rFonts w:ascii="Calibri" w:eastAsia="Times New Roman" w:hAnsi="Calibri" w:cs="Calibri"/>
          <w:kern w:val="0"/>
          <w:lang w:val="en-GB" w:eastAsia="en-GB"/>
          <w14:ligatures w14:val="none"/>
        </w:rPr>
        <w:t xml:space="preserve">Therefore, the purpose of this chance find procedures is to provide MIC and other parties to the project with the appropriate response guidelines to be applied if previously unknown cultural heritage is encountered. This Chance Find Procedure considers international best practices such WB ESS8, 1972 UNESCO Convention on the Protection of World Cultural and Natural Heritage (World Heritage Convention) and </w:t>
      </w:r>
      <w:r w:rsidR="008D3A5E" w:rsidRPr="00D719AB">
        <w:rPr>
          <w:rFonts w:ascii="Calibri" w:eastAsia="Times New Roman" w:hAnsi="Calibri" w:cs="Calibri"/>
          <w:kern w:val="0"/>
          <w:lang w:val="en-GB" w:eastAsia="en-GB"/>
          <w14:ligatures w14:val="none"/>
        </w:rPr>
        <w:t>Montenegrin</w:t>
      </w:r>
      <w:r w:rsidRPr="00D719AB">
        <w:rPr>
          <w:rFonts w:ascii="Calibri" w:eastAsia="Times New Roman" w:hAnsi="Calibri" w:cs="Calibri"/>
          <w:kern w:val="0"/>
          <w:lang w:val="en-GB" w:eastAsia="en-GB"/>
          <w14:ligatures w14:val="none"/>
        </w:rPr>
        <w:t xml:space="preserve"> policies and laws for cultural resources protection. Thus, Chance Find Procedures (CFPs) are part of the E&amp;S instruments that may have relevance during Project implementation. The Procedure applies to potential cultural heritage objects features or sites identified because of construction activities in the project area and its surroundings.</w:t>
      </w:r>
    </w:p>
    <w:p w14:paraId="0870DC87" w14:textId="77777777" w:rsidR="00EC50F2" w:rsidRPr="00D719AB" w:rsidRDefault="00EC50F2" w:rsidP="00EC50F2">
      <w:pPr>
        <w:tabs>
          <w:tab w:val="left" w:pos="7830"/>
        </w:tabs>
        <w:spacing w:after="0" w:line="240" w:lineRule="auto"/>
        <w:jc w:val="both"/>
        <w:rPr>
          <w:rFonts w:ascii="Calibri" w:eastAsia="Times New Roman" w:hAnsi="Calibri" w:cs="Calibri"/>
          <w:b/>
          <w:bCs/>
          <w:kern w:val="0"/>
          <w:lang w:val="en-GB" w:eastAsia="en-GB"/>
          <w14:ligatures w14:val="none"/>
        </w:rPr>
      </w:pPr>
    </w:p>
    <w:p w14:paraId="6CC8E95A" w14:textId="77777777" w:rsidR="00EC50F2" w:rsidRPr="00D719AB" w:rsidRDefault="00EC50F2" w:rsidP="00A96F70">
      <w:pPr>
        <w:numPr>
          <w:ilvl w:val="0"/>
          <w:numId w:val="19"/>
        </w:numPr>
        <w:tabs>
          <w:tab w:val="left" w:pos="7830"/>
        </w:tabs>
        <w:spacing w:after="0" w:line="240" w:lineRule="auto"/>
        <w:contextualSpacing/>
        <w:jc w:val="both"/>
        <w:rPr>
          <w:rFonts w:ascii="Calibri" w:eastAsia="Times New Roman" w:hAnsi="Calibri" w:cs="Calibri"/>
          <w:b/>
          <w:bCs/>
          <w:kern w:val="0"/>
          <w:lang w:val="en-GB" w:eastAsia="en-GB"/>
          <w14:ligatures w14:val="none"/>
        </w:rPr>
      </w:pPr>
      <w:r w:rsidRPr="00D719AB">
        <w:rPr>
          <w:rFonts w:ascii="Calibri" w:eastAsia="Times New Roman" w:hAnsi="Calibri" w:cs="Calibri"/>
          <w:b/>
          <w:bCs/>
          <w:kern w:val="0"/>
          <w:lang w:val="en-GB" w:eastAsia="en-GB"/>
          <w14:ligatures w14:val="none"/>
        </w:rPr>
        <w:t>DEFINITIONS</w:t>
      </w:r>
    </w:p>
    <w:p w14:paraId="72AD1861" w14:textId="77777777" w:rsidR="00C1792A" w:rsidRPr="00D719AB" w:rsidRDefault="00C1792A" w:rsidP="00C1792A">
      <w:pPr>
        <w:tabs>
          <w:tab w:val="left" w:pos="7830"/>
        </w:tabs>
        <w:spacing w:after="0" w:line="240" w:lineRule="auto"/>
        <w:ind w:left="720"/>
        <w:contextualSpacing/>
        <w:jc w:val="both"/>
        <w:rPr>
          <w:rFonts w:ascii="Calibri" w:eastAsia="Times New Roman" w:hAnsi="Calibri" w:cs="Calibri"/>
          <w:b/>
          <w:bCs/>
          <w:kern w:val="0"/>
          <w:lang w:val="en-GB" w:eastAsia="en-GB"/>
          <w14:ligatures w14:val="none"/>
        </w:rPr>
      </w:pPr>
    </w:p>
    <w:p w14:paraId="758D36A6" w14:textId="77777777" w:rsidR="00EC50F2" w:rsidRPr="00D719AB" w:rsidRDefault="00EC50F2" w:rsidP="00EC50F2">
      <w:pPr>
        <w:tabs>
          <w:tab w:val="left" w:pos="7830"/>
        </w:tabs>
        <w:spacing w:after="0" w:line="240" w:lineRule="auto"/>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A chance find procedure is a project-specific procedure that outlines actions to be taken if previously unknown cultural heritage is encountered. It is also defined as potential cultural heritage (or paleontological) whether movable or immovable objects, sites, structures, group of structures and natural features and landscapes that have archaeological, historical, religious, and other cultural significance. Cultural heritage recourses may include:</w:t>
      </w:r>
    </w:p>
    <w:p w14:paraId="4576706C" w14:textId="77777777" w:rsidR="00EC50F2" w:rsidRPr="00D719AB" w:rsidRDefault="00EC50F2" w:rsidP="00A96F70">
      <w:pPr>
        <w:numPr>
          <w:ilvl w:val="0"/>
          <w:numId w:val="20"/>
        </w:numPr>
        <w:tabs>
          <w:tab w:val="left" w:pos="7830"/>
        </w:tabs>
        <w:spacing w:after="0" w:line="240" w:lineRule="auto"/>
        <w:contextualSpacing/>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Artefacts, whole or partial, such as ceramic sherds, stone items, glass fragments, bone, shell, metal, textiles, and plant and animal remains.</w:t>
      </w:r>
    </w:p>
    <w:p w14:paraId="6BC3AB49" w14:textId="77777777" w:rsidR="00EC50F2" w:rsidRPr="00D719AB" w:rsidRDefault="00EC50F2" w:rsidP="00A96F70">
      <w:pPr>
        <w:numPr>
          <w:ilvl w:val="0"/>
          <w:numId w:val="20"/>
        </w:numPr>
        <w:tabs>
          <w:tab w:val="left" w:pos="7830"/>
        </w:tabs>
        <w:spacing w:after="0" w:line="240" w:lineRule="auto"/>
        <w:contextualSpacing/>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Feature associated with human occupation such as trash dumps, middens, hearths, structural remains.</w:t>
      </w:r>
    </w:p>
    <w:p w14:paraId="4C8EF75F" w14:textId="77777777" w:rsidR="00EC50F2" w:rsidRPr="00D719AB" w:rsidRDefault="00EC50F2" w:rsidP="00A96F70">
      <w:pPr>
        <w:numPr>
          <w:ilvl w:val="0"/>
          <w:numId w:val="20"/>
        </w:numPr>
        <w:tabs>
          <w:tab w:val="left" w:pos="7830"/>
        </w:tabs>
        <w:spacing w:after="0" w:line="240" w:lineRule="auto"/>
        <w:contextualSpacing/>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 xml:space="preserve">Prehistoric or human remains found in formal graves, cemeteries, or as an isolated occurrence. </w:t>
      </w:r>
    </w:p>
    <w:p w14:paraId="23B4C810" w14:textId="77777777" w:rsidR="00EC50F2" w:rsidRPr="00D719AB" w:rsidRDefault="00EC50F2" w:rsidP="00EC50F2">
      <w:pPr>
        <w:tabs>
          <w:tab w:val="left" w:pos="7830"/>
        </w:tabs>
        <w:spacing w:after="0" w:line="240" w:lineRule="auto"/>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Non- Cultural Heritage Chance Finds many include modern objects, features, and burials and the decision about whether a Chance Find is a cultural heritage resource requiring additional treatment will be made by the P</w:t>
      </w:r>
      <w:r w:rsidR="00D10D5C" w:rsidRPr="00D719AB">
        <w:rPr>
          <w:rFonts w:ascii="Calibri" w:eastAsia="Times New Roman" w:hAnsi="Calibri" w:cs="Calibri"/>
          <w:kern w:val="0"/>
          <w:lang w:val="en-GB" w:eastAsia="en-GB"/>
          <w14:ligatures w14:val="none"/>
        </w:rPr>
        <w:t>I</w:t>
      </w:r>
      <w:r w:rsidRPr="00D719AB">
        <w:rPr>
          <w:rFonts w:ascii="Calibri" w:eastAsia="Times New Roman" w:hAnsi="Calibri" w:cs="Calibri"/>
          <w:kern w:val="0"/>
          <w:lang w:val="en-GB" w:eastAsia="en-GB"/>
          <w14:ligatures w14:val="none"/>
        </w:rPr>
        <w:t xml:space="preserve">U in consultation with the </w:t>
      </w:r>
      <w:r w:rsidR="00D10D5C" w:rsidRPr="00D719AB">
        <w:rPr>
          <w:rFonts w:ascii="Calibri" w:eastAsia="Calibri" w:hAnsi="Calibri" w:cs="Calibri"/>
          <w:w w:val="105"/>
          <w:kern w:val="0"/>
          <w14:ligatures w14:val="none"/>
        </w:rPr>
        <w:t>Directorate of Cultural Heritage in the Ministry Culture</w:t>
      </w:r>
      <w:r w:rsidRPr="00D719AB">
        <w:rPr>
          <w:rFonts w:ascii="Calibri" w:eastAsia="Times New Roman" w:hAnsi="Calibri" w:cs="Calibri"/>
          <w:kern w:val="0"/>
          <w:lang w:val="en-GB" w:eastAsia="en-GB"/>
          <w14:ligatures w14:val="none"/>
        </w:rPr>
        <w:t xml:space="preserve"> where necessary.</w:t>
      </w:r>
    </w:p>
    <w:p w14:paraId="696BCB67" w14:textId="77777777" w:rsidR="00EC50F2" w:rsidRPr="00D719AB" w:rsidRDefault="00EC50F2" w:rsidP="00EC50F2">
      <w:pPr>
        <w:tabs>
          <w:tab w:val="left" w:pos="7830"/>
        </w:tabs>
        <w:spacing w:after="0" w:line="240" w:lineRule="auto"/>
        <w:jc w:val="both"/>
        <w:rPr>
          <w:rFonts w:ascii="Calibri" w:eastAsia="Times New Roman" w:hAnsi="Calibri" w:cs="Calibri"/>
          <w:kern w:val="0"/>
          <w:lang w:val="en-GB" w:eastAsia="en-GB"/>
          <w14:ligatures w14:val="none"/>
        </w:rPr>
      </w:pPr>
    </w:p>
    <w:p w14:paraId="67671418" w14:textId="77777777" w:rsidR="00EC50F2" w:rsidRPr="00D719AB" w:rsidRDefault="00EC50F2" w:rsidP="00A96F70">
      <w:pPr>
        <w:numPr>
          <w:ilvl w:val="0"/>
          <w:numId w:val="19"/>
        </w:numPr>
        <w:tabs>
          <w:tab w:val="left" w:pos="7830"/>
        </w:tabs>
        <w:spacing w:after="0" w:line="240" w:lineRule="auto"/>
        <w:contextualSpacing/>
        <w:jc w:val="both"/>
        <w:rPr>
          <w:rFonts w:ascii="Calibri" w:eastAsia="Times New Roman" w:hAnsi="Calibri" w:cs="Calibri"/>
          <w:b/>
          <w:bCs/>
          <w:kern w:val="0"/>
          <w:lang w:val="en-GB" w:eastAsia="en-GB"/>
          <w14:ligatures w14:val="none"/>
        </w:rPr>
      </w:pPr>
      <w:r w:rsidRPr="00D719AB">
        <w:rPr>
          <w:rFonts w:ascii="Calibri" w:eastAsia="Times New Roman" w:hAnsi="Calibri" w:cs="Calibri"/>
          <w:b/>
          <w:bCs/>
          <w:kern w:val="0"/>
          <w:lang w:val="en-GB" w:eastAsia="en-GB"/>
          <w14:ligatures w14:val="none"/>
        </w:rPr>
        <w:t>PROCEDURES</w:t>
      </w:r>
    </w:p>
    <w:p w14:paraId="787AC936" w14:textId="77777777" w:rsidR="00C1792A" w:rsidRPr="00D719AB" w:rsidRDefault="00C1792A" w:rsidP="00C1792A">
      <w:pPr>
        <w:tabs>
          <w:tab w:val="left" w:pos="7830"/>
        </w:tabs>
        <w:spacing w:after="0" w:line="240" w:lineRule="auto"/>
        <w:ind w:left="720"/>
        <w:contextualSpacing/>
        <w:jc w:val="both"/>
        <w:rPr>
          <w:rFonts w:ascii="Calibri" w:eastAsia="Times New Roman" w:hAnsi="Calibri" w:cs="Calibri"/>
          <w:b/>
          <w:bCs/>
          <w:kern w:val="0"/>
          <w:lang w:val="en-GB" w:eastAsia="en-GB"/>
          <w14:ligatures w14:val="none"/>
        </w:rPr>
      </w:pPr>
    </w:p>
    <w:p w14:paraId="19861D6C" w14:textId="77777777" w:rsidR="00EC50F2" w:rsidRPr="00D719AB" w:rsidRDefault="00EC50F2" w:rsidP="00EC50F2">
      <w:pPr>
        <w:tabs>
          <w:tab w:val="left" w:pos="7830"/>
        </w:tabs>
        <w:spacing w:after="0" w:line="240" w:lineRule="auto"/>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 xml:space="preserve">   If any person discovers a physical cultural resource, such as (but not limited to) archaeological sites, historical sites, remains and objects or a cemetery and/or individual graves during excavation or construction, the following procedures shall be applied:</w:t>
      </w:r>
    </w:p>
    <w:p w14:paraId="49237500" w14:textId="77777777" w:rsidR="00EC50F2" w:rsidRPr="00D719AB" w:rsidRDefault="00EC50F2" w:rsidP="00A96F70">
      <w:pPr>
        <w:numPr>
          <w:ilvl w:val="0"/>
          <w:numId w:val="9"/>
        </w:numPr>
        <w:tabs>
          <w:tab w:val="left" w:pos="7830"/>
        </w:tabs>
        <w:spacing w:after="0" w:line="240" w:lineRule="auto"/>
        <w:contextualSpacing/>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If the Contractor discovers archaeological sites, historical sites, remains and objects, including graveyard and /or individual graves during excavation or construction, the Contractor shall:</w:t>
      </w:r>
    </w:p>
    <w:p w14:paraId="704C66C0" w14:textId="77777777" w:rsidR="00EC50F2" w:rsidRPr="00D719AB" w:rsidRDefault="00EC50F2" w:rsidP="00A96F70">
      <w:pPr>
        <w:numPr>
          <w:ilvl w:val="0"/>
          <w:numId w:val="21"/>
        </w:numPr>
        <w:tabs>
          <w:tab w:val="left" w:pos="7830"/>
        </w:tabs>
        <w:spacing w:after="0" w:line="240" w:lineRule="auto"/>
        <w:contextualSpacing/>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Stop the construction activities in area of the chance find.</w:t>
      </w:r>
    </w:p>
    <w:p w14:paraId="3E0EC737" w14:textId="77777777" w:rsidR="00EC50F2" w:rsidRPr="00D719AB" w:rsidRDefault="00EC50F2" w:rsidP="00A96F70">
      <w:pPr>
        <w:numPr>
          <w:ilvl w:val="0"/>
          <w:numId w:val="21"/>
        </w:numPr>
        <w:tabs>
          <w:tab w:val="left" w:pos="7830"/>
        </w:tabs>
        <w:spacing w:after="0" w:line="240" w:lineRule="auto"/>
        <w:contextualSpacing/>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Delineate the discovered site or area.</w:t>
      </w:r>
    </w:p>
    <w:p w14:paraId="57FD5F5F" w14:textId="77777777" w:rsidR="00EC50F2" w:rsidRPr="00D719AB" w:rsidRDefault="00EC50F2" w:rsidP="00A96F70">
      <w:pPr>
        <w:numPr>
          <w:ilvl w:val="0"/>
          <w:numId w:val="21"/>
        </w:numPr>
        <w:tabs>
          <w:tab w:val="left" w:pos="7830"/>
        </w:tabs>
        <w:spacing w:after="0" w:line="240" w:lineRule="auto"/>
        <w:contextualSpacing/>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Secure the site to prevent any damage or loss of removable objects. In cases of removable antiquities or sensitive remains, a night guard shall be arranged until the responsible local authorities or National Museum takes over.</w:t>
      </w:r>
    </w:p>
    <w:p w14:paraId="2E40A9E9" w14:textId="584B527A" w:rsidR="00EC50F2" w:rsidRPr="00D719AB" w:rsidRDefault="00EC50F2" w:rsidP="00A96F70">
      <w:pPr>
        <w:numPr>
          <w:ilvl w:val="0"/>
          <w:numId w:val="21"/>
        </w:numPr>
        <w:tabs>
          <w:tab w:val="left" w:pos="7830"/>
        </w:tabs>
        <w:spacing w:after="0" w:line="240" w:lineRule="auto"/>
        <w:contextualSpacing/>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lastRenderedPageBreak/>
        <w:t xml:space="preserve">Notify the Environmental and Social Safeguard Specialist (ESSS) who in turn will notify responsible local or national authorities in charge of the Cultural Property i.e. the National Monuments and Relics </w:t>
      </w:r>
      <w:r w:rsidR="00D719AB" w:rsidRPr="00D719AB">
        <w:rPr>
          <w:rFonts w:ascii="Calibri" w:eastAsia="Times New Roman" w:hAnsi="Calibri" w:cs="Calibri"/>
          <w:kern w:val="0"/>
          <w:lang w:val="en-GB" w:eastAsia="en-GB"/>
          <w14:ligatures w14:val="none"/>
        </w:rPr>
        <w:t>Commission</w:t>
      </w:r>
      <w:r w:rsidRPr="00D719AB">
        <w:rPr>
          <w:rFonts w:ascii="Calibri" w:eastAsia="Times New Roman" w:hAnsi="Calibri" w:cs="Calibri"/>
          <w:kern w:val="0"/>
          <w:lang w:val="en-GB" w:eastAsia="en-GB"/>
          <w14:ligatures w14:val="none"/>
        </w:rPr>
        <w:t>-NMRC (within 24 hours or less).</w:t>
      </w:r>
    </w:p>
    <w:p w14:paraId="01C326CA" w14:textId="77777777" w:rsidR="00EC50F2" w:rsidRPr="00D719AB" w:rsidRDefault="00EC50F2" w:rsidP="00A96F70">
      <w:pPr>
        <w:numPr>
          <w:ilvl w:val="0"/>
          <w:numId w:val="21"/>
        </w:numPr>
        <w:tabs>
          <w:tab w:val="left" w:pos="7830"/>
        </w:tabs>
        <w:spacing w:after="0" w:line="240" w:lineRule="auto"/>
        <w:contextualSpacing/>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Relevant local or national authorities would oversee protecting and preserving the site before deciding on subsequent appropriate procedures. This would require a preliminary evaluation of the findings to be performed. The significance and importance of the findings should be assessed according to the various criteria relevant to cultural heritage, those include the aesthetic, historic, scientific or research, social and economic values.</w:t>
      </w:r>
    </w:p>
    <w:p w14:paraId="36B3D060" w14:textId="77777777" w:rsidR="00EC50F2" w:rsidRPr="00D719AB" w:rsidRDefault="00EC50F2" w:rsidP="00A96F70">
      <w:pPr>
        <w:numPr>
          <w:ilvl w:val="0"/>
          <w:numId w:val="21"/>
        </w:numPr>
        <w:tabs>
          <w:tab w:val="left" w:pos="7830"/>
        </w:tabs>
        <w:spacing w:after="0" w:line="240" w:lineRule="auto"/>
        <w:contextualSpacing/>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Decision on how to handle the finding shall be taken by the responsible authorities. This could include changes in the layout (such as when finding an irremovable remain of cultural or archaeological importance) conservation, preservation, restoration, and salvage.</w:t>
      </w:r>
    </w:p>
    <w:p w14:paraId="2B4DC72C" w14:textId="77777777" w:rsidR="00EC50F2" w:rsidRPr="00D719AB" w:rsidRDefault="00EC50F2" w:rsidP="00A96F70">
      <w:pPr>
        <w:numPr>
          <w:ilvl w:val="0"/>
          <w:numId w:val="21"/>
        </w:numPr>
        <w:tabs>
          <w:tab w:val="left" w:pos="7830"/>
        </w:tabs>
        <w:spacing w:after="0" w:line="240" w:lineRule="auto"/>
        <w:contextualSpacing/>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If the cultural sites and /or relics are of high value and site preservation is recommended by the professionals and required design changes to accommodate the request and preserve the site.</w:t>
      </w:r>
    </w:p>
    <w:p w14:paraId="61DEBAB9" w14:textId="77777777" w:rsidR="00EC50F2" w:rsidRPr="00D719AB" w:rsidRDefault="00EC50F2" w:rsidP="00A96F70">
      <w:pPr>
        <w:numPr>
          <w:ilvl w:val="0"/>
          <w:numId w:val="21"/>
        </w:numPr>
        <w:tabs>
          <w:tab w:val="left" w:pos="7830"/>
        </w:tabs>
        <w:spacing w:after="0" w:line="240" w:lineRule="auto"/>
        <w:contextualSpacing/>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Decisions concerning the management of the finding shall be communicated in writing to relevant authorities.</w:t>
      </w:r>
    </w:p>
    <w:p w14:paraId="38AE3FF2" w14:textId="77777777" w:rsidR="00EC50F2" w:rsidRPr="00D719AB" w:rsidRDefault="00EC50F2" w:rsidP="00A96F70">
      <w:pPr>
        <w:numPr>
          <w:ilvl w:val="0"/>
          <w:numId w:val="9"/>
        </w:numPr>
        <w:tabs>
          <w:tab w:val="left" w:pos="7830"/>
        </w:tabs>
        <w:spacing w:after="0" w:line="240" w:lineRule="auto"/>
        <w:contextualSpacing/>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Construction works could resume only after permission is granted from the responsible local authorities concerning safeguarding of the heritage.</w:t>
      </w:r>
    </w:p>
    <w:p w14:paraId="0FD8009B" w14:textId="77777777" w:rsidR="00EC50F2" w:rsidRPr="00D719AB" w:rsidRDefault="00EC50F2" w:rsidP="00EC50F2">
      <w:pPr>
        <w:tabs>
          <w:tab w:val="left" w:pos="7830"/>
        </w:tabs>
        <w:spacing w:after="0" w:line="240" w:lineRule="auto"/>
        <w:ind w:left="720"/>
        <w:contextualSpacing/>
        <w:jc w:val="both"/>
        <w:rPr>
          <w:rFonts w:ascii="Calibri" w:eastAsia="Times New Roman" w:hAnsi="Calibri" w:cs="Calibri"/>
          <w:kern w:val="0"/>
          <w:lang w:val="en-GB" w:eastAsia="en-GB"/>
          <w14:ligatures w14:val="none"/>
        </w:rPr>
      </w:pPr>
    </w:p>
    <w:p w14:paraId="6C9BFE0B" w14:textId="77777777" w:rsidR="00EC50F2" w:rsidRPr="00D719AB" w:rsidRDefault="00EC50F2" w:rsidP="00A96F70">
      <w:pPr>
        <w:pStyle w:val="ListParagraph"/>
        <w:numPr>
          <w:ilvl w:val="0"/>
          <w:numId w:val="9"/>
        </w:numPr>
        <w:tabs>
          <w:tab w:val="left" w:pos="7830"/>
        </w:tabs>
        <w:spacing w:after="0" w:line="240" w:lineRule="auto"/>
        <w:jc w:val="both"/>
        <w:rPr>
          <w:rFonts w:ascii="Calibri" w:eastAsia="Times New Roman" w:hAnsi="Calibri" w:cs="Calibri"/>
          <w:b/>
          <w:bCs/>
          <w:kern w:val="0"/>
          <w:lang w:val="en-GB" w:eastAsia="en-GB"/>
          <w14:ligatures w14:val="none"/>
        </w:rPr>
      </w:pPr>
      <w:r w:rsidRPr="00D719AB">
        <w:rPr>
          <w:rFonts w:ascii="Calibri" w:eastAsia="Times New Roman" w:hAnsi="Calibri" w:cs="Calibri"/>
          <w:b/>
          <w:bCs/>
          <w:kern w:val="0"/>
          <w:lang w:val="en-GB" w:eastAsia="en-GB"/>
          <w14:ligatures w14:val="none"/>
        </w:rPr>
        <w:t>DOCUMENTATION</w:t>
      </w:r>
    </w:p>
    <w:p w14:paraId="376DCDA1" w14:textId="77777777" w:rsidR="00C1792A" w:rsidRPr="00D719AB" w:rsidRDefault="00C1792A" w:rsidP="00C1792A">
      <w:pPr>
        <w:tabs>
          <w:tab w:val="left" w:pos="7830"/>
        </w:tabs>
        <w:spacing w:after="0" w:line="240" w:lineRule="auto"/>
        <w:jc w:val="both"/>
        <w:rPr>
          <w:rFonts w:ascii="Calibri" w:eastAsia="Times New Roman" w:hAnsi="Calibri" w:cs="Calibri"/>
          <w:b/>
          <w:bCs/>
          <w:kern w:val="0"/>
          <w:lang w:val="en-GB" w:eastAsia="en-GB"/>
          <w14:ligatures w14:val="none"/>
        </w:rPr>
      </w:pPr>
    </w:p>
    <w:p w14:paraId="0A76670B" w14:textId="77777777" w:rsidR="00EC50F2" w:rsidRPr="00D719AB" w:rsidRDefault="00EC50F2" w:rsidP="00EC50F2">
      <w:pPr>
        <w:tabs>
          <w:tab w:val="left" w:pos="7830"/>
        </w:tabs>
        <w:spacing w:after="0" w:line="240" w:lineRule="auto"/>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 xml:space="preserve">The ESSS will ensure that contractors and sub-contractors staff maintain records of monitoring, Chance </w:t>
      </w:r>
      <w:r w:rsidR="00F3777C" w:rsidRPr="00D719AB">
        <w:rPr>
          <w:rFonts w:ascii="Calibri" w:eastAsia="Times New Roman" w:hAnsi="Calibri" w:cs="Calibri"/>
          <w:kern w:val="0"/>
          <w:lang w:val="en-GB" w:eastAsia="en-GB"/>
          <w14:ligatures w14:val="none"/>
        </w:rPr>
        <w:t>Finds,</w:t>
      </w:r>
      <w:r w:rsidRPr="00D719AB">
        <w:rPr>
          <w:rFonts w:ascii="Calibri" w:eastAsia="Times New Roman" w:hAnsi="Calibri" w:cs="Calibri"/>
          <w:kern w:val="0"/>
          <w:lang w:val="en-GB" w:eastAsia="en-GB"/>
          <w14:ligatures w14:val="none"/>
        </w:rPr>
        <w:t xml:space="preserve"> and it will include:</w:t>
      </w:r>
    </w:p>
    <w:p w14:paraId="7B5BC465" w14:textId="77777777" w:rsidR="00EC50F2" w:rsidRPr="00D719AB" w:rsidRDefault="00EC50F2" w:rsidP="00A96F70">
      <w:pPr>
        <w:numPr>
          <w:ilvl w:val="0"/>
          <w:numId w:val="22"/>
        </w:numPr>
        <w:tabs>
          <w:tab w:val="left" w:pos="7830"/>
        </w:tabs>
        <w:spacing w:after="0" w:line="240" w:lineRule="auto"/>
        <w:contextualSpacing/>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Daily monitoring records indicating areas and activities monitored, report Chance finds and the results of any evaluations.</w:t>
      </w:r>
    </w:p>
    <w:p w14:paraId="0A8A47C3" w14:textId="77777777" w:rsidR="00EC50F2" w:rsidRPr="00D719AB" w:rsidRDefault="00EC50F2" w:rsidP="00A96F70">
      <w:pPr>
        <w:numPr>
          <w:ilvl w:val="0"/>
          <w:numId w:val="22"/>
        </w:numPr>
        <w:tabs>
          <w:tab w:val="left" w:pos="7830"/>
        </w:tabs>
        <w:spacing w:after="0" w:line="240" w:lineRule="auto"/>
        <w:contextualSpacing/>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 xml:space="preserve"> Weekly reports summarising reporting period activities including Chance Finds, assessment and evaluations, internal and external communications and instructions and supporting photographic documentation (or other reference material as appropriate). An additional report aimed at fulfilling any specific Ministry requirements is also anticipated. </w:t>
      </w:r>
    </w:p>
    <w:p w14:paraId="75EFBB0F" w14:textId="77777777" w:rsidR="00EC50F2" w:rsidRPr="00D719AB" w:rsidRDefault="00EC50F2" w:rsidP="00A96F70">
      <w:pPr>
        <w:numPr>
          <w:ilvl w:val="0"/>
          <w:numId w:val="22"/>
        </w:numPr>
        <w:tabs>
          <w:tab w:val="left" w:pos="7830"/>
        </w:tabs>
        <w:spacing w:after="0" w:line="240" w:lineRule="auto"/>
        <w:contextualSpacing/>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Monthly reports summarising monitoring and evaluation results, status of any site treatment measure requiring instructions to contractor(s) sub-contractor(s), and other internal and external communication. Additional monthly reporting may be required by the respective MDA.</w:t>
      </w:r>
    </w:p>
    <w:p w14:paraId="08E829A3" w14:textId="77777777" w:rsidR="00C1792A" w:rsidRPr="00D719AB" w:rsidRDefault="00C1792A" w:rsidP="00C1792A">
      <w:pPr>
        <w:tabs>
          <w:tab w:val="left" w:pos="7830"/>
        </w:tabs>
        <w:spacing w:after="0" w:line="240" w:lineRule="auto"/>
        <w:ind w:left="720"/>
        <w:contextualSpacing/>
        <w:jc w:val="both"/>
        <w:rPr>
          <w:rFonts w:ascii="Calibri" w:eastAsia="Times New Roman" w:hAnsi="Calibri" w:cs="Calibri"/>
          <w:kern w:val="0"/>
          <w:lang w:val="en-GB" w:eastAsia="en-GB"/>
          <w14:ligatures w14:val="none"/>
        </w:rPr>
      </w:pPr>
    </w:p>
    <w:p w14:paraId="4D91F701" w14:textId="77777777" w:rsidR="00EC50F2" w:rsidRPr="00D719AB" w:rsidRDefault="00EC50F2" w:rsidP="00EC50F2">
      <w:pPr>
        <w:tabs>
          <w:tab w:val="left" w:pos="7830"/>
        </w:tabs>
        <w:spacing w:after="0" w:line="240" w:lineRule="auto"/>
        <w:jc w:val="both"/>
        <w:rPr>
          <w:rFonts w:ascii="Calibri" w:eastAsia="Times New Roman" w:hAnsi="Calibri" w:cs="Calibri"/>
          <w:b/>
          <w:bCs/>
          <w:kern w:val="0"/>
          <w:lang w:val="en-GB" w:eastAsia="en-GB"/>
          <w14:ligatures w14:val="none"/>
        </w:rPr>
      </w:pPr>
      <w:r w:rsidRPr="00D719AB">
        <w:rPr>
          <w:rFonts w:ascii="Calibri" w:eastAsia="Times New Roman" w:hAnsi="Calibri" w:cs="Calibri"/>
          <w:b/>
          <w:bCs/>
          <w:kern w:val="0"/>
          <w:lang w:val="en-GB" w:eastAsia="en-GB"/>
          <w14:ligatures w14:val="none"/>
        </w:rPr>
        <w:t xml:space="preserve">5.CULTURAL HERITAGE TRAINGING </w:t>
      </w:r>
    </w:p>
    <w:p w14:paraId="73BDC251" w14:textId="77777777" w:rsidR="00C1792A" w:rsidRPr="00D719AB" w:rsidRDefault="00C1792A" w:rsidP="00EC50F2">
      <w:pPr>
        <w:tabs>
          <w:tab w:val="left" w:pos="7830"/>
        </w:tabs>
        <w:spacing w:after="0" w:line="240" w:lineRule="auto"/>
        <w:jc w:val="both"/>
        <w:rPr>
          <w:rFonts w:ascii="Calibri" w:eastAsia="Times New Roman" w:hAnsi="Calibri" w:cs="Calibri"/>
          <w:b/>
          <w:bCs/>
          <w:kern w:val="0"/>
          <w:lang w:val="en-GB" w:eastAsia="en-GB"/>
          <w14:ligatures w14:val="none"/>
        </w:rPr>
      </w:pPr>
    </w:p>
    <w:p w14:paraId="51D49F47" w14:textId="77777777" w:rsidR="00EC50F2" w:rsidRPr="00D719AB" w:rsidRDefault="00EC50F2" w:rsidP="00EC50F2">
      <w:pPr>
        <w:tabs>
          <w:tab w:val="left" w:pos="7830"/>
        </w:tabs>
        <w:spacing w:after="0" w:line="240" w:lineRule="auto"/>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 xml:space="preserve">All proposed project personnel are required to receive and comply with the Code of Conduct and receive training and demonstrate competency in (1) the identification of Chance Finds cultural heritage sites, objects, or features and (2) Chance Finds Management Procedure, that is those actions that are required in the case of suspected Chance Find. This training will be incorporated into the overall induction process for firms, contractor (s), and sub-contractor (s) personnel and will include a quick reference hand-out. All employees must be aware of the </w:t>
      </w:r>
      <w:r w:rsidR="00511332" w:rsidRPr="00D719AB">
        <w:rPr>
          <w:rFonts w:ascii="Calibri" w:eastAsia="Times New Roman" w:hAnsi="Calibri" w:cs="Calibri"/>
          <w:kern w:val="0"/>
          <w:lang w:val="en-GB" w:eastAsia="en-GB"/>
          <w14:ligatures w14:val="none"/>
        </w:rPr>
        <w:t>Montenegrin</w:t>
      </w:r>
      <w:r w:rsidRPr="00D719AB">
        <w:rPr>
          <w:rFonts w:ascii="Calibri" w:eastAsia="Times New Roman" w:hAnsi="Calibri" w:cs="Calibri"/>
          <w:kern w:val="0"/>
          <w:lang w:val="en-GB" w:eastAsia="en-GB"/>
          <w14:ligatures w14:val="none"/>
        </w:rPr>
        <w:t xml:space="preserve"> Policies and Laws on cultural heritage and WB ESS 8 that forbids disturbance or removal of cultural heritage objects offsite for personal gain. Disciplinary action should be taken against any personnel who violate this requirement.</w:t>
      </w:r>
    </w:p>
    <w:p w14:paraId="64EF3863" w14:textId="77777777" w:rsidR="00EC50F2" w:rsidRPr="00D719AB" w:rsidRDefault="00EC50F2" w:rsidP="00EC50F2">
      <w:pPr>
        <w:tabs>
          <w:tab w:val="left" w:pos="7830"/>
        </w:tabs>
        <w:spacing w:after="0" w:line="240" w:lineRule="auto"/>
        <w:jc w:val="both"/>
        <w:rPr>
          <w:rFonts w:ascii="Calibri" w:eastAsia="Times New Roman" w:hAnsi="Calibri" w:cs="Calibri"/>
          <w:kern w:val="0"/>
          <w:lang w:val="en-GB" w:eastAsia="en-GB"/>
          <w14:ligatures w14:val="none"/>
        </w:rPr>
      </w:pPr>
    </w:p>
    <w:p w14:paraId="485326C0" w14:textId="77777777" w:rsidR="00EC50F2" w:rsidRPr="00D719AB" w:rsidRDefault="00EC50F2" w:rsidP="00EC50F2">
      <w:pPr>
        <w:tabs>
          <w:tab w:val="left" w:pos="7830"/>
        </w:tabs>
        <w:spacing w:after="0" w:line="240" w:lineRule="auto"/>
        <w:jc w:val="both"/>
        <w:rPr>
          <w:rFonts w:ascii="Calibri" w:eastAsia="Times New Roman" w:hAnsi="Calibri" w:cs="Calibri"/>
          <w:b/>
          <w:bCs/>
          <w:kern w:val="0"/>
          <w:lang w:val="en-GB" w:eastAsia="en-GB"/>
          <w14:ligatures w14:val="none"/>
        </w:rPr>
      </w:pPr>
      <w:r w:rsidRPr="00D719AB">
        <w:rPr>
          <w:rFonts w:ascii="Calibri" w:eastAsia="Times New Roman" w:hAnsi="Calibri" w:cs="Calibri"/>
          <w:b/>
          <w:bCs/>
          <w:kern w:val="0"/>
          <w:lang w:val="en-GB" w:eastAsia="en-GB"/>
          <w14:ligatures w14:val="none"/>
        </w:rPr>
        <w:t>6.REPORTING AND COMMUNICATION</w:t>
      </w:r>
    </w:p>
    <w:p w14:paraId="39026619" w14:textId="77777777" w:rsidR="00C1792A" w:rsidRPr="00D719AB" w:rsidRDefault="00C1792A" w:rsidP="00EC50F2">
      <w:pPr>
        <w:tabs>
          <w:tab w:val="left" w:pos="7830"/>
        </w:tabs>
        <w:spacing w:after="0" w:line="240" w:lineRule="auto"/>
        <w:jc w:val="both"/>
        <w:rPr>
          <w:rFonts w:ascii="Calibri" w:eastAsia="Times New Roman" w:hAnsi="Calibri" w:cs="Calibri"/>
          <w:b/>
          <w:bCs/>
          <w:kern w:val="0"/>
          <w:lang w:val="en-GB" w:eastAsia="en-GB"/>
          <w14:ligatures w14:val="none"/>
        </w:rPr>
      </w:pPr>
    </w:p>
    <w:p w14:paraId="2C139876" w14:textId="77777777" w:rsidR="00EC50F2" w:rsidRPr="00D719AB" w:rsidRDefault="00EC50F2" w:rsidP="00EC50F2">
      <w:pPr>
        <w:tabs>
          <w:tab w:val="left" w:pos="7830"/>
        </w:tabs>
        <w:spacing w:after="0" w:line="240" w:lineRule="auto"/>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lastRenderedPageBreak/>
        <w:t>Monitoring, review and reporting will be along with the conduct of ESIA/ESMP/ESMF and RAP/ARAP for the proposed project. Contractor (s); Sub-contractor (s) shall report all records on observational monitoring, protection measures, complaints, and damages to the ESSS on monthly and quarterly basis. The ESSS shall report their monitoring records and the Contractor’s records to MIC which will in turn inform relevant authorities e.g., NMRC on case-to-case basis and on a quarterly basis.</w:t>
      </w:r>
    </w:p>
    <w:p w14:paraId="06CCB65F" w14:textId="77777777" w:rsidR="00EC50F2" w:rsidRPr="00D719AB" w:rsidRDefault="00EC50F2" w:rsidP="00EC50F2">
      <w:pPr>
        <w:tabs>
          <w:tab w:val="left" w:pos="7830"/>
        </w:tabs>
        <w:spacing w:after="0" w:line="240" w:lineRule="auto"/>
        <w:jc w:val="both"/>
        <w:rPr>
          <w:rFonts w:ascii="Calibri" w:eastAsia="Times New Roman" w:hAnsi="Calibri" w:cs="Calibri"/>
          <w:kern w:val="0"/>
          <w:lang w:val="en-GB" w:eastAsia="en-GB"/>
          <w14:ligatures w14:val="none"/>
        </w:rPr>
      </w:pPr>
    </w:p>
    <w:p w14:paraId="767D0345" w14:textId="77777777" w:rsidR="00EC50F2" w:rsidRPr="00D719AB" w:rsidRDefault="00EC50F2" w:rsidP="00EC50F2">
      <w:pPr>
        <w:tabs>
          <w:tab w:val="left" w:pos="7830"/>
        </w:tabs>
        <w:spacing w:after="0" w:line="240" w:lineRule="auto"/>
        <w:jc w:val="both"/>
        <w:rPr>
          <w:rFonts w:ascii="Calibri" w:eastAsia="Times New Roman" w:hAnsi="Calibri" w:cs="Calibri"/>
          <w:b/>
          <w:bCs/>
          <w:kern w:val="0"/>
          <w:lang w:val="en-GB" w:eastAsia="en-GB"/>
          <w14:ligatures w14:val="none"/>
        </w:rPr>
      </w:pPr>
      <w:r w:rsidRPr="00D719AB">
        <w:rPr>
          <w:rFonts w:ascii="Calibri" w:eastAsia="Times New Roman" w:hAnsi="Calibri" w:cs="Calibri"/>
          <w:b/>
          <w:bCs/>
          <w:kern w:val="0"/>
          <w:lang w:val="en-GB" w:eastAsia="en-GB"/>
          <w14:ligatures w14:val="none"/>
        </w:rPr>
        <w:t>7.IMPLEMNETATION ARRANGEMENTS</w:t>
      </w:r>
    </w:p>
    <w:p w14:paraId="34F36714" w14:textId="77777777" w:rsidR="00EC50F2" w:rsidRPr="00D719AB" w:rsidRDefault="00EC50F2" w:rsidP="00EC50F2">
      <w:pPr>
        <w:tabs>
          <w:tab w:val="left" w:pos="7830"/>
        </w:tabs>
        <w:spacing w:after="0" w:line="240" w:lineRule="auto"/>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The implementation arrangement and responsibilities of the Chance Find Procedures shall be as follows:</w:t>
      </w:r>
    </w:p>
    <w:tbl>
      <w:tblPr>
        <w:tblStyle w:val="2"/>
        <w:tblW w:w="9371" w:type="dxa"/>
        <w:tblInd w:w="0" w:type="dxa"/>
        <w:tblLook w:val="04A0" w:firstRow="1" w:lastRow="0" w:firstColumn="1" w:lastColumn="0" w:noHBand="0" w:noVBand="1"/>
      </w:tblPr>
      <w:tblGrid>
        <w:gridCol w:w="617"/>
        <w:gridCol w:w="1954"/>
        <w:gridCol w:w="4813"/>
        <w:gridCol w:w="1987"/>
      </w:tblGrid>
      <w:tr w:rsidR="00EC50F2" w:rsidRPr="00D719AB" w14:paraId="5C6E4B04" w14:textId="77777777" w:rsidTr="004153A1">
        <w:trPr>
          <w:trHeight w:val="523"/>
        </w:trPr>
        <w:tc>
          <w:tcPr>
            <w:tcW w:w="617" w:type="dxa"/>
            <w:shd w:val="clear" w:color="auto" w:fill="D9F2D0" w:themeFill="accent6" w:themeFillTint="33"/>
          </w:tcPr>
          <w:p w14:paraId="78C62B3A" w14:textId="77777777" w:rsidR="00EC50F2" w:rsidRPr="00D719AB" w:rsidRDefault="00EC50F2" w:rsidP="00EC50F2">
            <w:pPr>
              <w:tabs>
                <w:tab w:val="left" w:pos="7830"/>
              </w:tabs>
              <w:jc w:val="both"/>
              <w:rPr>
                <w:rFonts w:ascii="Calibri" w:eastAsia="Times New Roman" w:hAnsi="Calibri" w:cs="Calibri"/>
                <w:b/>
                <w:lang w:val="en-GB" w:eastAsia="en-GB"/>
              </w:rPr>
            </w:pPr>
            <w:r w:rsidRPr="00D719AB">
              <w:rPr>
                <w:rFonts w:ascii="Calibri" w:eastAsia="Times New Roman" w:hAnsi="Calibri" w:cs="Calibri"/>
                <w:b/>
                <w:lang w:val="en-GB" w:eastAsia="en-GB"/>
              </w:rPr>
              <w:t>No.</w:t>
            </w:r>
          </w:p>
        </w:tc>
        <w:tc>
          <w:tcPr>
            <w:tcW w:w="1954" w:type="dxa"/>
            <w:shd w:val="clear" w:color="auto" w:fill="D9F2D0" w:themeFill="accent6" w:themeFillTint="33"/>
          </w:tcPr>
          <w:p w14:paraId="65753C6A" w14:textId="77777777" w:rsidR="00EC50F2" w:rsidRPr="00D719AB" w:rsidRDefault="00EC50F2" w:rsidP="00EC50F2">
            <w:pPr>
              <w:tabs>
                <w:tab w:val="left" w:pos="7830"/>
              </w:tabs>
              <w:rPr>
                <w:rFonts w:ascii="Calibri" w:eastAsia="Times New Roman" w:hAnsi="Calibri" w:cs="Calibri"/>
                <w:b/>
                <w:lang w:val="en-GB" w:eastAsia="en-GB"/>
              </w:rPr>
            </w:pPr>
            <w:r w:rsidRPr="00D719AB">
              <w:rPr>
                <w:rFonts w:ascii="Calibri" w:eastAsia="Times New Roman" w:hAnsi="Calibri" w:cs="Calibri"/>
                <w:b/>
                <w:lang w:val="en-GB" w:eastAsia="en-GB"/>
              </w:rPr>
              <w:t>STAKEHOLDER</w:t>
            </w:r>
          </w:p>
        </w:tc>
        <w:tc>
          <w:tcPr>
            <w:tcW w:w="4813" w:type="dxa"/>
            <w:shd w:val="clear" w:color="auto" w:fill="D9F2D0" w:themeFill="accent6" w:themeFillTint="33"/>
          </w:tcPr>
          <w:p w14:paraId="5D9BA185" w14:textId="77777777" w:rsidR="00EC50F2" w:rsidRPr="00D719AB" w:rsidRDefault="00EC50F2" w:rsidP="00EC50F2">
            <w:pPr>
              <w:tabs>
                <w:tab w:val="left" w:pos="7830"/>
              </w:tabs>
              <w:rPr>
                <w:rFonts w:ascii="Calibri" w:eastAsia="Times New Roman" w:hAnsi="Calibri" w:cs="Calibri"/>
                <w:b/>
                <w:lang w:val="en-GB" w:eastAsia="en-GB"/>
              </w:rPr>
            </w:pPr>
            <w:r w:rsidRPr="00D719AB">
              <w:rPr>
                <w:rFonts w:ascii="Calibri" w:eastAsia="Times New Roman" w:hAnsi="Calibri" w:cs="Calibri"/>
                <w:b/>
                <w:lang w:val="en-GB" w:eastAsia="en-GB"/>
              </w:rPr>
              <w:t>RESPONSIBILITY</w:t>
            </w:r>
          </w:p>
        </w:tc>
        <w:tc>
          <w:tcPr>
            <w:tcW w:w="1987" w:type="dxa"/>
            <w:shd w:val="clear" w:color="auto" w:fill="D9F2D0" w:themeFill="accent6" w:themeFillTint="33"/>
          </w:tcPr>
          <w:p w14:paraId="3690648D" w14:textId="77777777" w:rsidR="00EC50F2" w:rsidRPr="00D719AB" w:rsidRDefault="00EC50F2" w:rsidP="00EC50F2">
            <w:pPr>
              <w:tabs>
                <w:tab w:val="left" w:pos="7830"/>
              </w:tabs>
              <w:rPr>
                <w:rFonts w:ascii="Calibri" w:eastAsia="Times New Roman" w:hAnsi="Calibri" w:cs="Calibri"/>
                <w:b/>
                <w:lang w:val="en-GB" w:eastAsia="en-GB"/>
              </w:rPr>
            </w:pPr>
            <w:r w:rsidRPr="00D719AB">
              <w:rPr>
                <w:rFonts w:ascii="Calibri" w:eastAsia="Times New Roman" w:hAnsi="Calibri" w:cs="Calibri"/>
                <w:b/>
                <w:lang w:val="en-GB" w:eastAsia="en-GB"/>
              </w:rPr>
              <w:t>RESPONSIBLE PERSON</w:t>
            </w:r>
          </w:p>
        </w:tc>
      </w:tr>
      <w:tr w:rsidR="00EC50F2" w:rsidRPr="00D719AB" w14:paraId="6E85B7B4" w14:textId="77777777" w:rsidTr="004D08EF">
        <w:trPr>
          <w:trHeight w:val="2178"/>
        </w:trPr>
        <w:tc>
          <w:tcPr>
            <w:tcW w:w="617" w:type="dxa"/>
          </w:tcPr>
          <w:p w14:paraId="0E40B179" w14:textId="77777777" w:rsidR="00EC50F2" w:rsidRPr="00D719AB" w:rsidRDefault="00EC50F2" w:rsidP="00EC50F2">
            <w:pPr>
              <w:tabs>
                <w:tab w:val="left" w:pos="7830"/>
              </w:tabs>
              <w:jc w:val="both"/>
              <w:rPr>
                <w:rFonts w:ascii="Calibri" w:eastAsia="Times New Roman" w:hAnsi="Calibri" w:cs="Calibri"/>
                <w:lang w:val="en-GB" w:eastAsia="en-GB"/>
              </w:rPr>
            </w:pPr>
            <w:r w:rsidRPr="00D719AB">
              <w:rPr>
                <w:rFonts w:ascii="Calibri" w:eastAsia="Times New Roman" w:hAnsi="Calibri" w:cs="Calibri"/>
                <w:lang w:val="en-GB" w:eastAsia="en-GB"/>
              </w:rPr>
              <w:t>1</w:t>
            </w:r>
          </w:p>
        </w:tc>
        <w:tc>
          <w:tcPr>
            <w:tcW w:w="1954" w:type="dxa"/>
          </w:tcPr>
          <w:p w14:paraId="62E51A57" w14:textId="77777777" w:rsidR="00EC50F2" w:rsidRPr="00D719AB" w:rsidRDefault="00310C73" w:rsidP="00EC50F2">
            <w:pPr>
              <w:tabs>
                <w:tab w:val="left" w:pos="7830"/>
              </w:tabs>
              <w:rPr>
                <w:rFonts w:ascii="Calibri" w:eastAsia="Times New Roman" w:hAnsi="Calibri" w:cs="Calibri"/>
                <w:lang w:val="en-GB" w:eastAsia="en-GB"/>
              </w:rPr>
            </w:pPr>
            <w:r w:rsidRPr="00D719AB">
              <w:rPr>
                <w:rFonts w:ascii="Calibri" w:eastAsia="Times New Roman" w:hAnsi="Calibri" w:cs="Calibri"/>
                <w:bCs/>
                <w:lang w:eastAsia="en-GB"/>
              </w:rPr>
              <w:t>PIU</w:t>
            </w:r>
          </w:p>
        </w:tc>
        <w:tc>
          <w:tcPr>
            <w:tcW w:w="4813" w:type="dxa"/>
          </w:tcPr>
          <w:p w14:paraId="0A305BF8" w14:textId="77777777" w:rsidR="00EC50F2" w:rsidRPr="00D719AB" w:rsidRDefault="00EC50F2" w:rsidP="00EC50F2">
            <w:pPr>
              <w:tabs>
                <w:tab w:val="left" w:pos="7830"/>
              </w:tabs>
              <w:rPr>
                <w:rFonts w:ascii="Calibri" w:eastAsia="Times New Roman" w:hAnsi="Calibri" w:cs="Calibri"/>
                <w:lang w:val="en-GB" w:eastAsia="en-GB"/>
              </w:rPr>
            </w:pPr>
            <w:r w:rsidRPr="00D719AB">
              <w:rPr>
                <w:rFonts w:ascii="Calibri" w:eastAsia="Times New Roman" w:hAnsi="Calibri" w:cs="Calibri"/>
                <w:lang w:val="en-GB" w:eastAsia="en-GB"/>
              </w:rPr>
              <w:t>-Overall coordination</w:t>
            </w:r>
          </w:p>
          <w:p w14:paraId="7C44DCD5" w14:textId="77777777" w:rsidR="00EC50F2" w:rsidRPr="00D719AB" w:rsidRDefault="00EC50F2" w:rsidP="00EC50F2">
            <w:pPr>
              <w:tabs>
                <w:tab w:val="left" w:pos="7830"/>
              </w:tabs>
              <w:rPr>
                <w:rFonts w:ascii="Calibri" w:eastAsia="Times New Roman" w:hAnsi="Calibri" w:cs="Calibri"/>
                <w:lang w:val="en-GB" w:eastAsia="en-GB"/>
              </w:rPr>
            </w:pPr>
            <w:r w:rsidRPr="00D719AB">
              <w:rPr>
                <w:rFonts w:ascii="Calibri" w:eastAsia="Times New Roman" w:hAnsi="Calibri" w:cs="Calibri"/>
                <w:lang w:val="en-GB" w:eastAsia="en-GB"/>
              </w:rPr>
              <w:t xml:space="preserve">- Lead consultation with relevant authorities and local communities </w:t>
            </w:r>
          </w:p>
          <w:p w14:paraId="78D8C9DE" w14:textId="77777777" w:rsidR="00EC50F2" w:rsidRPr="00D719AB" w:rsidRDefault="00EC50F2" w:rsidP="00EC50F2">
            <w:pPr>
              <w:tabs>
                <w:tab w:val="left" w:pos="7830"/>
              </w:tabs>
              <w:rPr>
                <w:rFonts w:ascii="Calibri" w:eastAsia="Times New Roman" w:hAnsi="Calibri" w:cs="Calibri"/>
                <w:lang w:val="en-GB" w:eastAsia="en-GB"/>
              </w:rPr>
            </w:pPr>
            <w:r w:rsidRPr="00D719AB">
              <w:rPr>
                <w:rFonts w:ascii="Calibri" w:eastAsia="Times New Roman" w:hAnsi="Calibri" w:cs="Calibri"/>
                <w:lang w:val="en-GB" w:eastAsia="en-GB"/>
              </w:rPr>
              <w:t>-Implement the procedure and provide required funds.</w:t>
            </w:r>
          </w:p>
          <w:p w14:paraId="2FC53878" w14:textId="77777777" w:rsidR="00EC50F2" w:rsidRPr="00D719AB" w:rsidRDefault="00EC50F2" w:rsidP="00EC50F2">
            <w:pPr>
              <w:tabs>
                <w:tab w:val="left" w:pos="7830"/>
              </w:tabs>
              <w:rPr>
                <w:rFonts w:ascii="Calibri" w:eastAsia="Times New Roman" w:hAnsi="Calibri" w:cs="Calibri"/>
                <w:lang w:val="en-GB" w:eastAsia="en-GB"/>
              </w:rPr>
            </w:pPr>
            <w:r w:rsidRPr="00D719AB">
              <w:rPr>
                <w:rFonts w:ascii="Calibri" w:eastAsia="Times New Roman" w:hAnsi="Calibri" w:cs="Calibri"/>
                <w:lang w:val="en-GB" w:eastAsia="en-GB"/>
              </w:rPr>
              <w:t xml:space="preserve">- Monitoring the implementation of chance finds procedures and </w:t>
            </w:r>
          </w:p>
          <w:p w14:paraId="3C141FF2" w14:textId="77777777" w:rsidR="00EC50F2" w:rsidRPr="00D719AB" w:rsidRDefault="00EC50F2" w:rsidP="00EC50F2">
            <w:pPr>
              <w:tabs>
                <w:tab w:val="left" w:pos="7830"/>
              </w:tabs>
              <w:rPr>
                <w:rFonts w:ascii="Calibri" w:eastAsia="Times New Roman" w:hAnsi="Calibri" w:cs="Calibri"/>
                <w:lang w:val="en-GB" w:eastAsia="en-GB"/>
              </w:rPr>
            </w:pPr>
            <w:r w:rsidRPr="00D719AB">
              <w:rPr>
                <w:rFonts w:ascii="Calibri" w:eastAsia="Times New Roman" w:hAnsi="Calibri" w:cs="Calibri"/>
                <w:lang w:val="en-GB" w:eastAsia="en-GB"/>
              </w:rPr>
              <w:t>- Prepared required reports.</w:t>
            </w:r>
          </w:p>
        </w:tc>
        <w:tc>
          <w:tcPr>
            <w:tcW w:w="1987" w:type="dxa"/>
          </w:tcPr>
          <w:p w14:paraId="6B1A6446" w14:textId="77777777" w:rsidR="00EC50F2" w:rsidRPr="00D719AB" w:rsidRDefault="00EC50F2" w:rsidP="00EC50F2">
            <w:pPr>
              <w:tabs>
                <w:tab w:val="left" w:pos="7830"/>
              </w:tabs>
              <w:rPr>
                <w:rFonts w:ascii="Calibri" w:eastAsia="Times New Roman" w:hAnsi="Calibri" w:cs="Calibri"/>
                <w:lang w:val="en-GB" w:eastAsia="en-GB"/>
              </w:rPr>
            </w:pPr>
            <w:r w:rsidRPr="00D719AB">
              <w:rPr>
                <w:rFonts w:ascii="Calibri" w:eastAsia="Times New Roman" w:hAnsi="Calibri" w:cs="Calibri"/>
                <w:lang w:val="en-GB" w:eastAsia="en-GB"/>
              </w:rPr>
              <w:t>ESSS</w:t>
            </w:r>
          </w:p>
        </w:tc>
      </w:tr>
      <w:tr w:rsidR="00EC50F2" w:rsidRPr="00D719AB" w14:paraId="30FC2256" w14:textId="77777777" w:rsidTr="004D08EF">
        <w:trPr>
          <w:trHeight w:val="1084"/>
        </w:trPr>
        <w:tc>
          <w:tcPr>
            <w:tcW w:w="617" w:type="dxa"/>
          </w:tcPr>
          <w:p w14:paraId="1AE57259" w14:textId="77777777" w:rsidR="00EC50F2" w:rsidRPr="00D719AB" w:rsidRDefault="00EC50F2" w:rsidP="00EC50F2">
            <w:pPr>
              <w:tabs>
                <w:tab w:val="left" w:pos="7830"/>
              </w:tabs>
              <w:jc w:val="both"/>
              <w:rPr>
                <w:rFonts w:ascii="Calibri" w:eastAsia="Times New Roman" w:hAnsi="Calibri" w:cs="Calibri"/>
                <w:lang w:val="en-GB" w:eastAsia="en-GB"/>
              </w:rPr>
            </w:pPr>
            <w:r w:rsidRPr="00D719AB">
              <w:rPr>
                <w:rFonts w:ascii="Calibri" w:eastAsia="Times New Roman" w:hAnsi="Calibri" w:cs="Calibri"/>
                <w:lang w:val="en-GB" w:eastAsia="en-GB"/>
              </w:rPr>
              <w:t>2</w:t>
            </w:r>
          </w:p>
        </w:tc>
        <w:tc>
          <w:tcPr>
            <w:tcW w:w="1954" w:type="dxa"/>
          </w:tcPr>
          <w:p w14:paraId="6F6080D8" w14:textId="77777777" w:rsidR="00EC50F2" w:rsidRPr="00D719AB" w:rsidRDefault="00EC50F2" w:rsidP="00EC50F2">
            <w:pPr>
              <w:tabs>
                <w:tab w:val="left" w:pos="7830"/>
              </w:tabs>
              <w:rPr>
                <w:rFonts w:ascii="Calibri" w:eastAsia="Times New Roman" w:hAnsi="Calibri" w:cs="Calibri"/>
                <w:lang w:val="en-GB" w:eastAsia="en-GB"/>
              </w:rPr>
            </w:pPr>
            <w:r w:rsidRPr="00D719AB">
              <w:rPr>
                <w:rFonts w:ascii="Calibri" w:eastAsia="Times New Roman" w:hAnsi="Calibri" w:cs="Calibri"/>
                <w:lang w:val="en-GB" w:eastAsia="en-GB"/>
              </w:rPr>
              <w:t>Contractors and Sub-Contractors</w:t>
            </w:r>
          </w:p>
        </w:tc>
        <w:tc>
          <w:tcPr>
            <w:tcW w:w="4813" w:type="dxa"/>
          </w:tcPr>
          <w:p w14:paraId="643BC75E" w14:textId="77777777" w:rsidR="00EC50F2" w:rsidRPr="00D719AB" w:rsidRDefault="00EC50F2" w:rsidP="00EC50F2">
            <w:pPr>
              <w:tabs>
                <w:tab w:val="left" w:pos="7830"/>
              </w:tabs>
              <w:rPr>
                <w:rFonts w:ascii="Calibri" w:eastAsia="Times New Roman" w:hAnsi="Calibri" w:cs="Calibri"/>
                <w:lang w:val="en-GB" w:eastAsia="en-GB"/>
              </w:rPr>
            </w:pPr>
            <w:r w:rsidRPr="00D719AB">
              <w:rPr>
                <w:rFonts w:ascii="Calibri" w:eastAsia="Times New Roman" w:hAnsi="Calibri" w:cs="Calibri"/>
                <w:lang w:val="en-GB" w:eastAsia="en-GB"/>
              </w:rPr>
              <w:t>-Stop the construction activities in the chance find</w:t>
            </w:r>
          </w:p>
          <w:p w14:paraId="645C4660" w14:textId="77777777" w:rsidR="00EC50F2" w:rsidRPr="00D719AB" w:rsidRDefault="00EC50F2" w:rsidP="00EC50F2">
            <w:pPr>
              <w:tabs>
                <w:tab w:val="left" w:pos="7830"/>
              </w:tabs>
              <w:rPr>
                <w:rFonts w:ascii="Calibri" w:eastAsia="Times New Roman" w:hAnsi="Calibri" w:cs="Calibri"/>
                <w:lang w:val="en-GB" w:eastAsia="en-GB"/>
              </w:rPr>
            </w:pPr>
            <w:r w:rsidRPr="00D719AB">
              <w:rPr>
                <w:rFonts w:ascii="Calibri" w:eastAsia="Times New Roman" w:hAnsi="Calibri" w:cs="Calibri"/>
                <w:lang w:val="en-GB" w:eastAsia="en-GB"/>
              </w:rPr>
              <w:t xml:space="preserve">-Install temporary site protection measures; and </w:t>
            </w:r>
          </w:p>
          <w:p w14:paraId="4304B9ED" w14:textId="77777777" w:rsidR="00EC50F2" w:rsidRPr="00D719AB" w:rsidRDefault="00EC50F2" w:rsidP="00EC50F2">
            <w:pPr>
              <w:tabs>
                <w:tab w:val="left" w:pos="7830"/>
              </w:tabs>
              <w:rPr>
                <w:rFonts w:ascii="Calibri" w:eastAsia="Times New Roman" w:hAnsi="Calibri" w:cs="Calibri"/>
                <w:lang w:val="en-GB" w:eastAsia="en-GB"/>
              </w:rPr>
            </w:pPr>
            <w:r w:rsidRPr="00D719AB">
              <w:rPr>
                <w:rFonts w:ascii="Calibri" w:eastAsia="Times New Roman" w:hAnsi="Calibri" w:cs="Calibri"/>
                <w:lang w:val="en-GB" w:eastAsia="en-GB"/>
              </w:rPr>
              <w:t>-Inform the client and document chance finds.</w:t>
            </w:r>
          </w:p>
          <w:p w14:paraId="275D85E7" w14:textId="77777777" w:rsidR="00EC50F2" w:rsidRPr="00D719AB" w:rsidRDefault="00EC50F2" w:rsidP="00EC50F2">
            <w:pPr>
              <w:tabs>
                <w:tab w:val="left" w:pos="7830"/>
              </w:tabs>
              <w:rPr>
                <w:rFonts w:ascii="Calibri" w:eastAsia="Times New Roman" w:hAnsi="Calibri" w:cs="Calibri"/>
                <w:lang w:val="en-GB" w:eastAsia="en-GB"/>
              </w:rPr>
            </w:pPr>
          </w:p>
        </w:tc>
        <w:tc>
          <w:tcPr>
            <w:tcW w:w="1987" w:type="dxa"/>
          </w:tcPr>
          <w:p w14:paraId="49E6A95D" w14:textId="77777777" w:rsidR="00EC50F2" w:rsidRPr="00D719AB" w:rsidRDefault="00EC50F2" w:rsidP="00EC50F2">
            <w:pPr>
              <w:tabs>
                <w:tab w:val="left" w:pos="7830"/>
              </w:tabs>
              <w:rPr>
                <w:rFonts w:ascii="Calibri" w:eastAsia="Times New Roman" w:hAnsi="Calibri" w:cs="Calibri"/>
                <w:lang w:val="en-GB" w:eastAsia="en-GB"/>
              </w:rPr>
            </w:pPr>
            <w:r w:rsidRPr="00D719AB">
              <w:rPr>
                <w:rFonts w:ascii="Calibri" w:eastAsia="Times New Roman" w:hAnsi="Calibri" w:cs="Calibri"/>
                <w:lang w:val="en-GB" w:eastAsia="en-GB"/>
              </w:rPr>
              <w:t>Site engineer/Site foreman</w:t>
            </w:r>
          </w:p>
        </w:tc>
      </w:tr>
      <w:tr w:rsidR="00EC50F2" w:rsidRPr="00D719AB" w14:paraId="0AFE58E3" w14:textId="77777777" w:rsidTr="004D08EF">
        <w:trPr>
          <w:trHeight w:val="1357"/>
        </w:trPr>
        <w:tc>
          <w:tcPr>
            <w:tcW w:w="617" w:type="dxa"/>
          </w:tcPr>
          <w:p w14:paraId="53BE1701" w14:textId="77777777" w:rsidR="00EC50F2" w:rsidRPr="00D719AB" w:rsidRDefault="00EC50F2" w:rsidP="00EC50F2">
            <w:pPr>
              <w:tabs>
                <w:tab w:val="left" w:pos="7830"/>
              </w:tabs>
              <w:jc w:val="both"/>
              <w:rPr>
                <w:rFonts w:ascii="Calibri" w:eastAsia="Times New Roman" w:hAnsi="Calibri" w:cs="Calibri"/>
                <w:lang w:val="en-GB" w:eastAsia="en-GB"/>
              </w:rPr>
            </w:pPr>
            <w:r w:rsidRPr="00D719AB">
              <w:rPr>
                <w:rFonts w:ascii="Calibri" w:eastAsia="Times New Roman" w:hAnsi="Calibri" w:cs="Calibri"/>
                <w:lang w:val="en-GB" w:eastAsia="en-GB"/>
              </w:rPr>
              <w:t>3</w:t>
            </w:r>
          </w:p>
        </w:tc>
        <w:tc>
          <w:tcPr>
            <w:tcW w:w="1954" w:type="dxa"/>
          </w:tcPr>
          <w:p w14:paraId="3E85726E" w14:textId="77777777" w:rsidR="00EC50F2" w:rsidRPr="00D719AB" w:rsidRDefault="00EC50F2" w:rsidP="00EC50F2">
            <w:pPr>
              <w:tabs>
                <w:tab w:val="left" w:pos="7830"/>
              </w:tabs>
              <w:rPr>
                <w:rFonts w:ascii="Calibri" w:eastAsia="Times New Roman" w:hAnsi="Calibri" w:cs="Calibri"/>
                <w:lang w:val="en-GB" w:eastAsia="en-GB"/>
              </w:rPr>
            </w:pPr>
            <w:r w:rsidRPr="00D719AB">
              <w:rPr>
                <w:rFonts w:ascii="Calibri" w:eastAsia="Times New Roman" w:hAnsi="Calibri" w:cs="Calibri"/>
                <w:lang w:val="en-GB" w:eastAsia="en-GB"/>
              </w:rPr>
              <w:t>MTCA/NMRC</w:t>
            </w:r>
          </w:p>
        </w:tc>
        <w:tc>
          <w:tcPr>
            <w:tcW w:w="4813" w:type="dxa"/>
          </w:tcPr>
          <w:p w14:paraId="2083C379" w14:textId="77777777" w:rsidR="00EC50F2" w:rsidRPr="00D719AB" w:rsidRDefault="00EC50F2" w:rsidP="00EC50F2">
            <w:pPr>
              <w:tabs>
                <w:tab w:val="left" w:pos="7830"/>
              </w:tabs>
              <w:rPr>
                <w:rFonts w:ascii="Calibri" w:eastAsia="Times New Roman" w:hAnsi="Calibri" w:cs="Calibri"/>
                <w:lang w:val="en-GB" w:eastAsia="en-GB"/>
              </w:rPr>
            </w:pPr>
            <w:r w:rsidRPr="00D719AB">
              <w:rPr>
                <w:rFonts w:ascii="Calibri" w:eastAsia="Times New Roman" w:hAnsi="Calibri" w:cs="Calibri"/>
                <w:lang w:val="en-GB" w:eastAsia="en-GB"/>
              </w:rPr>
              <w:t>-Verification of chance finds</w:t>
            </w:r>
          </w:p>
          <w:p w14:paraId="79EEC6CE" w14:textId="77777777" w:rsidR="00EC50F2" w:rsidRPr="00D719AB" w:rsidRDefault="00EC50F2" w:rsidP="00EC50F2">
            <w:pPr>
              <w:tabs>
                <w:tab w:val="left" w:pos="7830"/>
              </w:tabs>
              <w:rPr>
                <w:rFonts w:ascii="Calibri" w:eastAsia="Times New Roman" w:hAnsi="Calibri" w:cs="Calibri"/>
                <w:lang w:val="en-GB" w:eastAsia="en-GB"/>
              </w:rPr>
            </w:pPr>
            <w:r w:rsidRPr="00D719AB">
              <w:rPr>
                <w:rFonts w:ascii="Calibri" w:eastAsia="Times New Roman" w:hAnsi="Calibri" w:cs="Calibri"/>
                <w:lang w:val="en-GB" w:eastAsia="en-GB"/>
              </w:rPr>
              <w:t>-Approval of the treatment measures; in consultation with stakeholders.</w:t>
            </w:r>
          </w:p>
          <w:p w14:paraId="584DC279" w14:textId="77777777" w:rsidR="00EC50F2" w:rsidRPr="00D719AB" w:rsidRDefault="00EC50F2" w:rsidP="00EC50F2">
            <w:pPr>
              <w:tabs>
                <w:tab w:val="left" w:pos="7830"/>
              </w:tabs>
              <w:rPr>
                <w:rFonts w:ascii="Calibri" w:eastAsia="Times New Roman" w:hAnsi="Calibri" w:cs="Calibri"/>
                <w:lang w:val="en-GB" w:eastAsia="en-GB"/>
              </w:rPr>
            </w:pPr>
            <w:r w:rsidRPr="00D719AB">
              <w:rPr>
                <w:rFonts w:ascii="Calibri" w:eastAsia="Times New Roman" w:hAnsi="Calibri" w:cs="Calibri"/>
                <w:lang w:val="en-GB" w:eastAsia="en-GB"/>
              </w:rPr>
              <w:t>-provide the authorisation to resume works in the chance find area</w:t>
            </w:r>
          </w:p>
        </w:tc>
        <w:tc>
          <w:tcPr>
            <w:tcW w:w="1987" w:type="dxa"/>
          </w:tcPr>
          <w:p w14:paraId="3A2A7CB1" w14:textId="77777777" w:rsidR="00EC50F2" w:rsidRPr="00D719AB" w:rsidRDefault="00EC50F2" w:rsidP="00EC50F2">
            <w:pPr>
              <w:tabs>
                <w:tab w:val="left" w:pos="7830"/>
              </w:tabs>
              <w:rPr>
                <w:rFonts w:ascii="Calibri" w:eastAsia="Times New Roman" w:hAnsi="Calibri" w:cs="Calibri"/>
                <w:lang w:val="en-GB" w:eastAsia="en-GB"/>
              </w:rPr>
            </w:pPr>
            <w:r w:rsidRPr="00D719AB">
              <w:rPr>
                <w:rFonts w:ascii="Calibri" w:eastAsia="Times New Roman" w:hAnsi="Calibri" w:cs="Calibri"/>
                <w:lang w:val="en-GB" w:eastAsia="en-GB"/>
              </w:rPr>
              <w:t>In charge of tourism, culture, relics and monuments</w:t>
            </w:r>
          </w:p>
        </w:tc>
      </w:tr>
      <w:tr w:rsidR="00EC50F2" w:rsidRPr="00D719AB" w14:paraId="42BDDF53" w14:textId="77777777" w:rsidTr="004D08EF">
        <w:trPr>
          <w:trHeight w:val="820"/>
        </w:trPr>
        <w:tc>
          <w:tcPr>
            <w:tcW w:w="617" w:type="dxa"/>
          </w:tcPr>
          <w:p w14:paraId="5AA4B3FC" w14:textId="77777777" w:rsidR="00EC50F2" w:rsidRPr="00D719AB" w:rsidRDefault="00EC50F2" w:rsidP="00EC50F2">
            <w:pPr>
              <w:tabs>
                <w:tab w:val="left" w:pos="7830"/>
              </w:tabs>
              <w:jc w:val="both"/>
              <w:rPr>
                <w:rFonts w:ascii="Calibri" w:eastAsia="Times New Roman" w:hAnsi="Calibri" w:cs="Calibri"/>
                <w:lang w:val="en-GB" w:eastAsia="en-GB"/>
              </w:rPr>
            </w:pPr>
            <w:r w:rsidRPr="00D719AB">
              <w:rPr>
                <w:rFonts w:ascii="Calibri" w:eastAsia="Times New Roman" w:hAnsi="Calibri" w:cs="Calibri"/>
                <w:lang w:val="en-GB" w:eastAsia="en-GB"/>
              </w:rPr>
              <w:t>4</w:t>
            </w:r>
          </w:p>
        </w:tc>
        <w:tc>
          <w:tcPr>
            <w:tcW w:w="1954" w:type="dxa"/>
          </w:tcPr>
          <w:p w14:paraId="7B99BB3C" w14:textId="77777777" w:rsidR="00EC50F2" w:rsidRPr="00D719AB" w:rsidRDefault="00EC50F2" w:rsidP="00EC50F2">
            <w:pPr>
              <w:tabs>
                <w:tab w:val="left" w:pos="7830"/>
              </w:tabs>
              <w:rPr>
                <w:rFonts w:ascii="Calibri" w:eastAsia="Times New Roman" w:hAnsi="Calibri" w:cs="Calibri"/>
                <w:lang w:val="en-GB" w:eastAsia="en-GB"/>
              </w:rPr>
            </w:pPr>
            <w:r w:rsidRPr="00D719AB">
              <w:rPr>
                <w:rFonts w:ascii="Calibri" w:eastAsia="Times New Roman" w:hAnsi="Calibri" w:cs="Calibri"/>
                <w:lang w:val="en-GB" w:eastAsia="en-GB"/>
              </w:rPr>
              <w:t>Local Communities</w:t>
            </w:r>
          </w:p>
        </w:tc>
        <w:tc>
          <w:tcPr>
            <w:tcW w:w="4813" w:type="dxa"/>
          </w:tcPr>
          <w:p w14:paraId="53B0F431" w14:textId="77777777" w:rsidR="00EC50F2" w:rsidRPr="00D719AB" w:rsidRDefault="00EC50F2" w:rsidP="00EC50F2">
            <w:pPr>
              <w:tabs>
                <w:tab w:val="left" w:pos="7830"/>
              </w:tabs>
              <w:rPr>
                <w:rFonts w:ascii="Calibri" w:eastAsia="Times New Roman" w:hAnsi="Calibri" w:cs="Calibri"/>
                <w:lang w:val="en-GB" w:eastAsia="en-GB"/>
              </w:rPr>
            </w:pPr>
            <w:r w:rsidRPr="00D719AB">
              <w:rPr>
                <w:rFonts w:ascii="Calibri" w:eastAsia="Times New Roman" w:hAnsi="Calibri" w:cs="Calibri"/>
                <w:lang w:val="en-GB" w:eastAsia="en-GB"/>
              </w:rPr>
              <w:t>-To attend consultation meetings.</w:t>
            </w:r>
          </w:p>
          <w:p w14:paraId="4694DE55" w14:textId="77777777" w:rsidR="00EC50F2" w:rsidRPr="00D719AB" w:rsidRDefault="00EC50F2" w:rsidP="00EC50F2">
            <w:pPr>
              <w:tabs>
                <w:tab w:val="left" w:pos="7830"/>
              </w:tabs>
              <w:rPr>
                <w:rFonts w:ascii="Calibri" w:eastAsia="Times New Roman" w:hAnsi="Calibri" w:cs="Calibri"/>
                <w:lang w:val="en-GB" w:eastAsia="en-GB"/>
              </w:rPr>
            </w:pPr>
            <w:r w:rsidRPr="00D719AB">
              <w:rPr>
                <w:rFonts w:ascii="Calibri" w:eastAsia="Times New Roman" w:hAnsi="Calibri" w:cs="Calibri"/>
                <w:lang w:val="en-GB" w:eastAsia="en-GB"/>
              </w:rPr>
              <w:t>-To provide required information.</w:t>
            </w:r>
          </w:p>
          <w:p w14:paraId="5822373F" w14:textId="77777777" w:rsidR="00EC50F2" w:rsidRPr="00D719AB" w:rsidRDefault="00EC50F2" w:rsidP="00EC50F2">
            <w:pPr>
              <w:tabs>
                <w:tab w:val="left" w:pos="7830"/>
              </w:tabs>
              <w:rPr>
                <w:rFonts w:ascii="Calibri" w:eastAsia="Times New Roman" w:hAnsi="Calibri" w:cs="Calibri"/>
                <w:lang w:val="en-GB" w:eastAsia="en-GB"/>
              </w:rPr>
            </w:pPr>
            <w:r w:rsidRPr="00D719AB">
              <w:rPr>
                <w:rFonts w:ascii="Calibri" w:eastAsia="Times New Roman" w:hAnsi="Calibri" w:cs="Calibri"/>
                <w:lang w:val="en-GB" w:eastAsia="en-GB"/>
              </w:rPr>
              <w:t>-Participate in treatment measures</w:t>
            </w:r>
          </w:p>
        </w:tc>
        <w:tc>
          <w:tcPr>
            <w:tcW w:w="1987" w:type="dxa"/>
          </w:tcPr>
          <w:p w14:paraId="33AE59F5" w14:textId="77777777" w:rsidR="00EC50F2" w:rsidRPr="00D719AB" w:rsidRDefault="00EC50F2" w:rsidP="00EC50F2">
            <w:pPr>
              <w:tabs>
                <w:tab w:val="left" w:pos="7830"/>
              </w:tabs>
              <w:rPr>
                <w:rFonts w:ascii="Calibri" w:eastAsia="Times New Roman" w:hAnsi="Calibri" w:cs="Calibri"/>
                <w:lang w:val="en-GB" w:eastAsia="en-GB"/>
              </w:rPr>
            </w:pPr>
            <w:r w:rsidRPr="00D719AB">
              <w:rPr>
                <w:rFonts w:ascii="Calibri" w:eastAsia="Times New Roman" w:hAnsi="Calibri" w:cs="Calibri"/>
                <w:lang w:val="en-GB" w:eastAsia="en-GB"/>
              </w:rPr>
              <w:t>Local Population</w:t>
            </w:r>
          </w:p>
        </w:tc>
      </w:tr>
    </w:tbl>
    <w:p w14:paraId="092D4C65" w14:textId="77777777" w:rsidR="00EC50F2" w:rsidRPr="00D719AB" w:rsidRDefault="00EC50F2" w:rsidP="00EC50F2">
      <w:pPr>
        <w:tabs>
          <w:tab w:val="left" w:pos="7830"/>
        </w:tabs>
        <w:spacing w:after="0" w:line="240" w:lineRule="auto"/>
        <w:jc w:val="both"/>
        <w:rPr>
          <w:rFonts w:ascii="Calibri" w:eastAsia="Times New Roman" w:hAnsi="Calibri" w:cs="Calibri"/>
          <w:kern w:val="0"/>
          <w:lang w:val="en-GB" w:eastAsia="en-GB"/>
          <w14:ligatures w14:val="none"/>
        </w:rPr>
      </w:pPr>
    </w:p>
    <w:p w14:paraId="29D87EFB" w14:textId="77777777" w:rsidR="00EC50F2" w:rsidRPr="00D719AB" w:rsidRDefault="00EC50F2" w:rsidP="00EC50F2">
      <w:pPr>
        <w:tabs>
          <w:tab w:val="left" w:pos="7830"/>
        </w:tabs>
        <w:spacing w:after="0" w:line="240" w:lineRule="auto"/>
        <w:jc w:val="both"/>
        <w:rPr>
          <w:rFonts w:ascii="Calibri" w:eastAsia="Times New Roman" w:hAnsi="Calibri" w:cs="Calibri"/>
          <w:b/>
          <w:bCs/>
          <w:kern w:val="0"/>
          <w:lang w:val="en-GB" w:eastAsia="en-GB"/>
          <w14:ligatures w14:val="none"/>
        </w:rPr>
      </w:pPr>
      <w:r w:rsidRPr="00D719AB">
        <w:rPr>
          <w:rFonts w:ascii="Calibri" w:eastAsia="Times New Roman" w:hAnsi="Calibri" w:cs="Calibri"/>
          <w:b/>
          <w:bCs/>
          <w:kern w:val="0"/>
          <w:lang w:val="en-GB" w:eastAsia="en-GB"/>
          <w14:ligatures w14:val="none"/>
        </w:rPr>
        <w:t>8. BUDGET</w:t>
      </w:r>
    </w:p>
    <w:p w14:paraId="718C372D" w14:textId="77777777" w:rsidR="00EC50F2" w:rsidRPr="00D719AB" w:rsidRDefault="00EC50F2" w:rsidP="00EC50F2">
      <w:pPr>
        <w:tabs>
          <w:tab w:val="left" w:pos="7830"/>
        </w:tabs>
        <w:spacing w:after="0" w:line="240" w:lineRule="auto"/>
        <w:jc w:val="both"/>
        <w:rPr>
          <w:rFonts w:ascii="Calibri" w:eastAsia="Times New Roman" w:hAnsi="Calibri" w:cs="Calibri"/>
          <w:kern w:val="0"/>
          <w:lang w:val="en-GB" w:eastAsia="en-GB"/>
          <w14:ligatures w14:val="none"/>
        </w:rPr>
      </w:pPr>
      <w:r w:rsidRPr="00D719AB">
        <w:rPr>
          <w:rFonts w:ascii="Calibri" w:eastAsia="Times New Roman" w:hAnsi="Calibri" w:cs="Calibri"/>
          <w:b/>
          <w:bCs/>
          <w:kern w:val="0"/>
          <w:lang w:val="en-GB" w:eastAsia="en-GB"/>
          <w14:ligatures w14:val="none"/>
        </w:rPr>
        <w:t xml:space="preserve"> </w:t>
      </w:r>
      <w:r w:rsidRPr="00D719AB">
        <w:rPr>
          <w:rFonts w:ascii="Calibri" w:eastAsia="Times New Roman" w:hAnsi="Calibri" w:cs="Calibri"/>
          <w:kern w:val="0"/>
          <w:lang w:val="en-GB" w:eastAsia="en-GB"/>
          <w14:ligatures w14:val="none"/>
        </w:rPr>
        <w:t>The budget will depend on the chance finds and the proposed treatment measures. However, a provisional sum has been provided in the main ESMF implementation budget.</w:t>
      </w:r>
    </w:p>
    <w:p w14:paraId="2B2DAAF1" w14:textId="77777777" w:rsidR="00EC50F2" w:rsidRPr="00D719AB" w:rsidRDefault="00EC50F2" w:rsidP="00EC50F2">
      <w:pPr>
        <w:tabs>
          <w:tab w:val="left" w:pos="7830"/>
        </w:tabs>
        <w:spacing w:after="0" w:line="240" w:lineRule="auto"/>
        <w:jc w:val="both"/>
        <w:rPr>
          <w:rFonts w:ascii="Calibri" w:eastAsia="Times New Roman" w:hAnsi="Calibri" w:cs="Calibri"/>
          <w:b/>
          <w:bCs/>
          <w:kern w:val="0"/>
          <w:lang w:val="en-GB" w:eastAsia="en-GB"/>
          <w14:ligatures w14:val="none"/>
        </w:rPr>
      </w:pPr>
    </w:p>
    <w:p w14:paraId="1203A11E" w14:textId="77777777" w:rsidR="00EC50F2" w:rsidRPr="00D719AB" w:rsidRDefault="00EC50F2" w:rsidP="00EC50F2">
      <w:pPr>
        <w:tabs>
          <w:tab w:val="left" w:pos="7830"/>
        </w:tabs>
        <w:spacing w:after="0" w:line="240" w:lineRule="auto"/>
        <w:jc w:val="both"/>
        <w:rPr>
          <w:rFonts w:ascii="Calibri" w:eastAsia="Times New Roman" w:hAnsi="Calibri" w:cs="Calibri"/>
          <w:b/>
          <w:bCs/>
          <w:kern w:val="0"/>
          <w:lang w:val="en-GB" w:eastAsia="en-GB"/>
          <w14:ligatures w14:val="none"/>
        </w:rPr>
      </w:pPr>
      <w:r w:rsidRPr="00D719AB">
        <w:rPr>
          <w:rFonts w:ascii="Calibri" w:eastAsia="Times New Roman" w:hAnsi="Calibri" w:cs="Calibri"/>
          <w:b/>
          <w:bCs/>
          <w:kern w:val="0"/>
          <w:lang w:val="en-GB" w:eastAsia="en-GB"/>
          <w14:ligatures w14:val="none"/>
        </w:rPr>
        <w:t>9. CONCLUSION</w:t>
      </w:r>
    </w:p>
    <w:p w14:paraId="3048ACE7" w14:textId="77777777" w:rsidR="00EC50F2" w:rsidRPr="00D719AB" w:rsidRDefault="00EC50F2" w:rsidP="00EC50F2">
      <w:pPr>
        <w:tabs>
          <w:tab w:val="left" w:pos="7830"/>
        </w:tabs>
        <w:spacing w:after="0" w:line="240" w:lineRule="auto"/>
        <w:jc w:val="both"/>
        <w:rPr>
          <w:rFonts w:ascii="Calibri" w:eastAsia="Times New Roman" w:hAnsi="Calibri" w:cs="Calibri"/>
          <w:kern w:val="0"/>
          <w:lang w:val="en-GB" w:eastAsia="en-GB"/>
          <w14:ligatures w14:val="none"/>
        </w:rPr>
      </w:pPr>
      <w:r w:rsidRPr="00D719AB">
        <w:rPr>
          <w:rFonts w:ascii="Calibri" w:eastAsia="Times New Roman" w:hAnsi="Calibri" w:cs="Calibri"/>
          <w:kern w:val="0"/>
          <w:lang w:val="en-GB" w:eastAsia="en-GB"/>
          <w14:ligatures w14:val="none"/>
        </w:rPr>
        <w:t>The present Chance Find Procedures serve as international best practice policy for the accidental discovery of heritage resources and provide the framework to handle them. Based on the definitions provided within this document and the proposed procedures of communication and handling chance finds, MTCA will be able to deal properly with the accidental discovery of heritage resources throughout the various phase of the project implementation especially during the construction phase.</w:t>
      </w:r>
    </w:p>
    <w:p w14:paraId="6F1DEBD0" w14:textId="77777777" w:rsidR="00EC50F2" w:rsidRPr="00671A33" w:rsidRDefault="00EC50F2" w:rsidP="000A6368">
      <w:pPr>
        <w:tabs>
          <w:tab w:val="left" w:pos="7830"/>
        </w:tabs>
        <w:spacing w:after="0" w:line="240" w:lineRule="auto"/>
        <w:jc w:val="both"/>
        <w:rPr>
          <w:rFonts w:ascii="Calibri" w:eastAsia="Times New Roman" w:hAnsi="Calibri" w:cs="Calibri"/>
          <w:kern w:val="0"/>
          <w:lang w:val="en-GB" w:eastAsia="en-GB"/>
          <w14:ligatures w14:val="none"/>
        </w:rPr>
      </w:pPr>
    </w:p>
    <w:p w14:paraId="69EC78DB" w14:textId="77777777" w:rsidR="00351F11" w:rsidRPr="00671A33" w:rsidRDefault="00351F11" w:rsidP="000A6368">
      <w:pPr>
        <w:tabs>
          <w:tab w:val="left" w:pos="7830"/>
        </w:tabs>
        <w:spacing w:after="0" w:line="240" w:lineRule="auto"/>
        <w:jc w:val="both"/>
        <w:rPr>
          <w:rFonts w:ascii="Calibri" w:eastAsia="Times New Roman" w:hAnsi="Calibri" w:cs="Calibri"/>
          <w:kern w:val="0"/>
          <w:lang w:val="en-GB" w:eastAsia="en-GB"/>
          <w14:ligatures w14:val="none"/>
        </w:rPr>
      </w:pPr>
    </w:p>
    <w:p w14:paraId="2FE551C9" w14:textId="77777777" w:rsidR="00351F11" w:rsidRPr="00671A33" w:rsidRDefault="00351F11" w:rsidP="000A6368">
      <w:pPr>
        <w:tabs>
          <w:tab w:val="left" w:pos="7830"/>
        </w:tabs>
        <w:spacing w:after="0" w:line="240" w:lineRule="auto"/>
        <w:jc w:val="both"/>
        <w:rPr>
          <w:rFonts w:ascii="Calibri" w:eastAsia="Times New Roman" w:hAnsi="Calibri" w:cs="Calibri"/>
          <w:kern w:val="0"/>
          <w:lang w:val="en-GB" w:eastAsia="en-GB"/>
          <w14:ligatures w14:val="none"/>
        </w:rPr>
        <w:sectPr w:rsidR="00351F11" w:rsidRPr="00671A33" w:rsidSect="000A6368">
          <w:pgSz w:w="11906" w:h="16838"/>
          <w:pgMar w:top="1440" w:right="1440" w:bottom="1440" w:left="1440" w:header="720" w:footer="720" w:gutter="0"/>
          <w:cols w:space="720"/>
          <w:docGrid w:linePitch="360"/>
        </w:sectPr>
      </w:pPr>
    </w:p>
    <w:p w14:paraId="0B7F58E6" w14:textId="77777777" w:rsidR="00EF1631" w:rsidRPr="00D719AB" w:rsidRDefault="00C60DBA" w:rsidP="0087401E">
      <w:pPr>
        <w:pStyle w:val="Heading2"/>
        <w:rPr>
          <w:rFonts w:ascii="Calibri" w:hAnsi="Calibri" w:cs="Calibri"/>
          <w:b/>
          <w:bCs/>
          <w:sz w:val="22"/>
          <w:szCs w:val="22"/>
        </w:rPr>
      </w:pPr>
      <w:bookmarkStart w:id="322" w:name="_Toc215836499"/>
      <w:r w:rsidRPr="00D719AB">
        <w:rPr>
          <w:rFonts w:ascii="Calibri" w:hAnsi="Calibri" w:cs="Calibri"/>
          <w:b/>
          <w:bCs/>
          <w:sz w:val="22"/>
          <w:szCs w:val="22"/>
        </w:rPr>
        <w:lastRenderedPageBreak/>
        <w:t xml:space="preserve">Appendix </w:t>
      </w:r>
      <w:r w:rsidR="00DD2E1A" w:rsidRPr="00D719AB">
        <w:rPr>
          <w:rFonts w:ascii="Calibri" w:hAnsi="Calibri" w:cs="Calibri"/>
          <w:b/>
          <w:bCs/>
          <w:sz w:val="22"/>
          <w:szCs w:val="22"/>
        </w:rPr>
        <w:t>1</w:t>
      </w:r>
      <w:r w:rsidR="00BD1C3C" w:rsidRPr="00D719AB">
        <w:rPr>
          <w:rFonts w:ascii="Calibri" w:hAnsi="Calibri" w:cs="Calibri"/>
          <w:b/>
          <w:bCs/>
          <w:sz w:val="22"/>
          <w:szCs w:val="22"/>
        </w:rPr>
        <w:t>5</w:t>
      </w:r>
      <w:r w:rsidRPr="00D719AB">
        <w:rPr>
          <w:rFonts w:ascii="Calibri" w:hAnsi="Calibri" w:cs="Calibri"/>
          <w:b/>
          <w:bCs/>
          <w:sz w:val="22"/>
          <w:szCs w:val="22"/>
        </w:rPr>
        <w:t xml:space="preserve">: </w:t>
      </w:r>
      <w:r w:rsidR="004E30D1" w:rsidRPr="00D719AB">
        <w:rPr>
          <w:rFonts w:ascii="Calibri" w:hAnsi="Calibri" w:cs="Calibri"/>
          <w:b/>
          <w:bCs/>
          <w:sz w:val="22"/>
          <w:szCs w:val="22"/>
        </w:rPr>
        <w:t>Sample Incident Form</w:t>
      </w:r>
      <w:bookmarkEnd w:id="322"/>
    </w:p>
    <w:p w14:paraId="2F8230F8" w14:textId="77777777" w:rsidR="00C60DBA" w:rsidRPr="00D719AB" w:rsidRDefault="00C60DBA" w:rsidP="00C60DBA">
      <w:pPr>
        <w:spacing w:after="120"/>
        <w:rPr>
          <w:rFonts w:ascii="Calibri" w:eastAsia="Calibri" w:hAnsi="Calibri" w:cs="Calibri"/>
          <w:b/>
          <w:color w:val="5B9BD5"/>
          <w:kern w:val="0"/>
          <w14:ligatures w14:val="none"/>
        </w:rPr>
      </w:pPr>
      <w:bookmarkStart w:id="323" w:name="_Hlk29225715"/>
      <w:r w:rsidRPr="00D719AB">
        <w:rPr>
          <w:rFonts w:ascii="Calibri" w:eastAsia="Calibri" w:hAnsi="Calibri" w:cs="Calibri"/>
          <w:b/>
          <w:color w:val="5B9BD5"/>
          <w:kern w:val="0"/>
          <w14:ligatures w14:val="none"/>
        </w:rPr>
        <w:t xml:space="preserve">Part C: To be completed by </w:t>
      </w:r>
      <w:r w:rsidRPr="00D719AB" w:rsidDel="00366C56">
        <w:rPr>
          <w:rFonts w:ascii="Calibri" w:eastAsia="Calibri" w:hAnsi="Calibri" w:cs="Calibri"/>
          <w:b/>
          <w:color w:val="5B9BD5"/>
          <w:kern w:val="0"/>
          <w14:ligatures w14:val="none"/>
        </w:rPr>
        <w:t>Borrower</w:t>
      </w:r>
      <w:r w:rsidRPr="00D719AB">
        <w:rPr>
          <w:rFonts w:ascii="Calibri" w:eastAsia="Calibri" w:hAnsi="Calibri" w:cs="Calibri"/>
          <w:b/>
          <w:color w:val="5B9BD5"/>
          <w:kern w:val="0"/>
          <w14:ligatures w14:val="none"/>
        </w:rPr>
        <w:t xml:space="preserve"> (following investigation)</w:t>
      </w:r>
    </w:p>
    <w:tbl>
      <w:tblPr>
        <w:tblStyle w:val="TableGrid11"/>
        <w:tblW w:w="5422" w:type="pct"/>
        <w:jc w:val="center"/>
        <w:tblCellMar>
          <w:left w:w="115" w:type="dxa"/>
          <w:right w:w="115" w:type="dxa"/>
        </w:tblCellMar>
        <w:tblLook w:val="04A0" w:firstRow="1" w:lastRow="0" w:firstColumn="1" w:lastColumn="0" w:noHBand="0" w:noVBand="1"/>
      </w:tblPr>
      <w:tblGrid>
        <w:gridCol w:w="9777"/>
      </w:tblGrid>
      <w:tr w:rsidR="00C60DBA" w:rsidRPr="00D719AB" w14:paraId="20FFE5D2" w14:textId="77777777">
        <w:trPr>
          <w:trHeight w:hRule="exact" w:val="340"/>
          <w:jc w:val="center"/>
        </w:trPr>
        <w:tc>
          <w:tcPr>
            <w:tcW w:w="5000" w:type="pct"/>
            <w:tcBorders>
              <w:top w:val="single" w:sz="4" w:space="0" w:color="000000"/>
              <w:left w:val="single" w:sz="4" w:space="0" w:color="000000"/>
              <w:bottom w:val="single" w:sz="4" w:space="0" w:color="000000"/>
              <w:right w:val="single" w:sz="4" w:space="0" w:color="000000"/>
            </w:tcBorders>
            <w:shd w:val="clear" w:color="auto" w:fill="B4C6E7"/>
            <w:vAlign w:val="center"/>
          </w:tcPr>
          <w:bookmarkEnd w:id="323"/>
          <w:p w14:paraId="309D6386" w14:textId="77777777" w:rsidR="00C60DBA" w:rsidRPr="00D719AB" w:rsidRDefault="00C60DBA" w:rsidP="00C60DBA">
            <w:pPr>
              <w:spacing w:line="300" w:lineRule="exact"/>
              <w:rPr>
                <w:rFonts w:ascii="Calibri" w:hAnsi="Calibri" w:cs="Calibri"/>
                <w:b/>
                <w:bCs/>
                <w:sz w:val="22"/>
                <w:szCs w:val="22"/>
              </w:rPr>
            </w:pPr>
            <w:r w:rsidRPr="00D719AB">
              <w:rPr>
                <w:rFonts w:ascii="Calibri" w:hAnsi="Calibri" w:cs="Calibri"/>
                <w:b/>
                <w:bCs/>
                <w:sz w:val="22"/>
                <w:szCs w:val="22"/>
              </w:rPr>
              <w:t>C1: Investigation Findings</w:t>
            </w:r>
          </w:p>
        </w:tc>
      </w:tr>
      <w:tr w:rsidR="00C60DBA" w:rsidRPr="00D719AB" w14:paraId="67B8361F" w14:textId="77777777">
        <w:trPr>
          <w:jc w:val="center"/>
        </w:trPr>
        <w:tc>
          <w:tcPr>
            <w:tcW w:w="5000" w:type="pct"/>
            <w:tcBorders>
              <w:top w:val="single" w:sz="4" w:space="0" w:color="000000"/>
              <w:left w:val="single" w:sz="4" w:space="0" w:color="000000"/>
              <w:bottom w:val="single" w:sz="4" w:space="0" w:color="000000"/>
              <w:right w:val="single" w:sz="4" w:space="0" w:color="000000"/>
            </w:tcBorders>
          </w:tcPr>
          <w:p w14:paraId="14207079" w14:textId="77777777" w:rsidR="00C60DBA" w:rsidRPr="00D719AB" w:rsidRDefault="00C60DBA" w:rsidP="00C60DBA">
            <w:pPr>
              <w:spacing w:line="240" w:lineRule="atLeast"/>
              <w:rPr>
                <w:rFonts w:ascii="Calibri" w:hAnsi="Calibri" w:cs="Calibri"/>
                <w:i/>
                <w:sz w:val="22"/>
                <w:szCs w:val="22"/>
                <w:lang w:val="en-AU"/>
              </w:rPr>
            </w:pPr>
            <w:r w:rsidRPr="00D719AB">
              <w:rPr>
                <w:rFonts w:ascii="Calibri" w:hAnsi="Calibri" w:cs="Calibri"/>
                <w:i/>
                <w:sz w:val="22"/>
                <w:szCs w:val="22"/>
                <w:lang w:val="en-AU"/>
              </w:rPr>
              <w:t>For example:</w:t>
            </w:r>
          </w:p>
          <w:p w14:paraId="3B879ADD" w14:textId="77777777" w:rsidR="00C60DBA" w:rsidRPr="00D719AB" w:rsidRDefault="00C60DBA" w:rsidP="00C60DBA">
            <w:pPr>
              <w:spacing w:line="240" w:lineRule="atLeast"/>
              <w:rPr>
                <w:rFonts w:ascii="Calibri" w:hAnsi="Calibri" w:cs="Calibri"/>
                <w:i/>
                <w:sz w:val="22"/>
                <w:szCs w:val="22"/>
                <w:lang w:val="en-AU"/>
              </w:rPr>
            </w:pPr>
          </w:p>
          <w:p w14:paraId="5C4CE002" w14:textId="77777777" w:rsidR="00C60DBA" w:rsidRPr="00D719AB" w:rsidRDefault="00C60DBA" w:rsidP="00A96F70">
            <w:pPr>
              <w:numPr>
                <w:ilvl w:val="0"/>
                <w:numId w:val="26"/>
              </w:numPr>
              <w:spacing w:line="276" w:lineRule="auto"/>
              <w:contextualSpacing/>
              <w:jc w:val="both"/>
              <w:rPr>
                <w:rFonts w:ascii="Calibri" w:hAnsi="Calibri" w:cs="Calibri"/>
                <w:b/>
                <w:bCs/>
                <w:i/>
                <w:sz w:val="22"/>
                <w:szCs w:val="22"/>
                <w:lang w:val="en-AU"/>
              </w:rPr>
            </w:pPr>
            <w:r w:rsidRPr="00D719AB">
              <w:rPr>
                <w:rFonts w:ascii="Calibri" w:hAnsi="Calibri" w:cs="Calibri"/>
                <w:b/>
                <w:bCs/>
                <w:i/>
                <w:sz w:val="22"/>
                <w:szCs w:val="22"/>
                <w:lang w:val="en-AU"/>
              </w:rPr>
              <w:t>Where and when the incident took place:</w:t>
            </w:r>
          </w:p>
          <w:p w14:paraId="0C3A90C2" w14:textId="77777777" w:rsidR="00C60DBA" w:rsidRPr="00D719AB" w:rsidRDefault="00C60DBA" w:rsidP="00C60DBA">
            <w:pPr>
              <w:spacing w:line="276" w:lineRule="auto"/>
              <w:contextualSpacing/>
              <w:jc w:val="both"/>
              <w:rPr>
                <w:rFonts w:ascii="Calibri" w:hAnsi="Calibri" w:cs="Calibri"/>
                <w:i/>
                <w:sz w:val="22"/>
                <w:szCs w:val="22"/>
              </w:rPr>
            </w:pPr>
          </w:p>
          <w:p w14:paraId="3DD028C2" w14:textId="77777777" w:rsidR="00C60DBA" w:rsidRPr="00D719AB" w:rsidRDefault="00C60DBA" w:rsidP="00A96F70">
            <w:pPr>
              <w:numPr>
                <w:ilvl w:val="0"/>
                <w:numId w:val="26"/>
              </w:numPr>
              <w:spacing w:line="276" w:lineRule="auto"/>
              <w:contextualSpacing/>
              <w:jc w:val="both"/>
              <w:rPr>
                <w:rFonts w:ascii="Calibri" w:hAnsi="Calibri" w:cs="Calibri"/>
                <w:b/>
                <w:bCs/>
                <w:i/>
                <w:sz w:val="22"/>
                <w:szCs w:val="22"/>
                <w:lang w:val="en-AU"/>
              </w:rPr>
            </w:pPr>
            <w:r w:rsidRPr="00D719AB">
              <w:rPr>
                <w:rFonts w:ascii="Calibri" w:hAnsi="Calibri" w:cs="Calibri"/>
                <w:b/>
                <w:bCs/>
                <w:i/>
                <w:sz w:val="22"/>
                <w:szCs w:val="22"/>
                <w:lang w:val="en-AU"/>
              </w:rPr>
              <w:t>Who was involved, and how many people/households were affected:</w:t>
            </w:r>
          </w:p>
          <w:p w14:paraId="75B882D9" w14:textId="77777777" w:rsidR="00C60DBA" w:rsidRPr="00D719AB" w:rsidRDefault="00C60DBA" w:rsidP="00C60DBA">
            <w:pPr>
              <w:spacing w:line="276" w:lineRule="auto"/>
              <w:contextualSpacing/>
              <w:jc w:val="both"/>
              <w:rPr>
                <w:rFonts w:ascii="Calibri" w:hAnsi="Calibri" w:cs="Calibri"/>
                <w:i/>
                <w:sz w:val="22"/>
                <w:szCs w:val="22"/>
              </w:rPr>
            </w:pPr>
          </w:p>
          <w:p w14:paraId="4280C002" w14:textId="77777777" w:rsidR="00C60DBA" w:rsidRPr="00D719AB" w:rsidRDefault="00C60DBA" w:rsidP="00A96F70">
            <w:pPr>
              <w:numPr>
                <w:ilvl w:val="0"/>
                <w:numId w:val="26"/>
              </w:numPr>
              <w:spacing w:line="276" w:lineRule="auto"/>
              <w:contextualSpacing/>
              <w:jc w:val="both"/>
              <w:rPr>
                <w:rFonts w:ascii="Calibri" w:hAnsi="Calibri" w:cs="Calibri"/>
                <w:b/>
                <w:bCs/>
                <w:i/>
                <w:sz w:val="22"/>
                <w:szCs w:val="22"/>
                <w:lang w:val="en-AU"/>
              </w:rPr>
            </w:pPr>
            <w:r w:rsidRPr="00D719AB">
              <w:rPr>
                <w:rFonts w:ascii="Calibri" w:hAnsi="Calibri" w:cs="Calibri"/>
                <w:b/>
                <w:bCs/>
                <w:i/>
                <w:sz w:val="22"/>
                <w:szCs w:val="22"/>
                <w:lang w:val="en-AU"/>
              </w:rPr>
              <w:t>What happened and what conditions and actions influenced the incident:</w:t>
            </w:r>
          </w:p>
          <w:p w14:paraId="6052EC42" w14:textId="77777777" w:rsidR="00C60DBA" w:rsidRPr="00D719AB" w:rsidRDefault="00C60DBA" w:rsidP="00C60DBA">
            <w:pPr>
              <w:contextualSpacing/>
              <w:jc w:val="both"/>
              <w:rPr>
                <w:rFonts w:ascii="Calibri" w:hAnsi="Calibri" w:cs="Calibri"/>
                <w:i/>
                <w:sz w:val="22"/>
                <w:szCs w:val="22"/>
                <w:lang w:val="en-AU"/>
              </w:rPr>
            </w:pPr>
          </w:p>
          <w:p w14:paraId="683E9084" w14:textId="77777777" w:rsidR="00C60DBA" w:rsidRPr="00D719AB" w:rsidRDefault="00C60DBA" w:rsidP="00A96F70">
            <w:pPr>
              <w:numPr>
                <w:ilvl w:val="0"/>
                <w:numId w:val="26"/>
              </w:numPr>
              <w:contextualSpacing/>
              <w:jc w:val="both"/>
              <w:rPr>
                <w:rFonts w:ascii="Calibri" w:hAnsi="Calibri" w:cs="Calibri"/>
                <w:b/>
                <w:bCs/>
                <w:i/>
                <w:sz w:val="22"/>
                <w:szCs w:val="22"/>
                <w:lang w:val="en-AU"/>
              </w:rPr>
            </w:pPr>
            <w:r w:rsidRPr="00D719AB">
              <w:rPr>
                <w:rFonts w:ascii="Calibri" w:hAnsi="Calibri" w:cs="Calibri"/>
                <w:b/>
                <w:bCs/>
                <w:i/>
                <w:sz w:val="22"/>
                <w:szCs w:val="22"/>
                <w:lang w:val="en-AU"/>
              </w:rPr>
              <w:t>what were the expected working procedures and were they followed:</w:t>
            </w:r>
          </w:p>
          <w:p w14:paraId="433B1169" w14:textId="77777777" w:rsidR="00F3777C" w:rsidRPr="00D719AB" w:rsidRDefault="00F3777C" w:rsidP="00F3777C">
            <w:pPr>
              <w:contextualSpacing/>
              <w:jc w:val="both"/>
              <w:rPr>
                <w:rFonts w:ascii="Calibri" w:hAnsi="Calibri" w:cs="Calibri"/>
                <w:b/>
                <w:bCs/>
                <w:i/>
                <w:sz w:val="22"/>
                <w:szCs w:val="22"/>
                <w:lang w:val="en-AU"/>
              </w:rPr>
            </w:pPr>
          </w:p>
          <w:p w14:paraId="4C17D3D8" w14:textId="77777777" w:rsidR="00C60DBA" w:rsidRPr="00D719AB" w:rsidRDefault="00C60DBA" w:rsidP="00A96F70">
            <w:pPr>
              <w:numPr>
                <w:ilvl w:val="0"/>
                <w:numId w:val="26"/>
              </w:numPr>
              <w:spacing w:line="276" w:lineRule="auto"/>
              <w:contextualSpacing/>
              <w:jc w:val="both"/>
              <w:rPr>
                <w:rFonts w:ascii="Calibri" w:hAnsi="Calibri" w:cs="Calibri"/>
                <w:b/>
                <w:bCs/>
                <w:i/>
                <w:sz w:val="22"/>
                <w:szCs w:val="22"/>
                <w:lang w:val="en-AU"/>
              </w:rPr>
            </w:pPr>
            <w:r w:rsidRPr="00D719AB">
              <w:rPr>
                <w:rFonts w:ascii="Calibri" w:hAnsi="Calibri" w:cs="Calibri"/>
                <w:b/>
                <w:bCs/>
                <w:i/>
                <w:sz w:val="22"/>
                <w:szCs w:val="22"/>
                <w:lang w:val="en-AU"/>
              </w:rPr>
              <w:t>Did the organization or arrangement of the work influence the incident:</w:t>
            </w:r>
            <w:r w:rsidRPr="00D719AB">
              <w:rPr>
                <w:rFonts w:ascii="Calibri" w:hAnsi="Calibri" w:cs="Calibri"/>
                <w:iCs/>
                <w:sz w:val="22"/>
                <w:szCs w:val="22"/>
                <w:lang w:val="en-AU"/>
              </w:rPr>
              <w:t xml:space="preserve"> </w:t>
            </w:r>
          </w:p>
          <w:p w14:paraId="4926D21F" w14:textId="77777777" w:rsidR="00C60DBA" w:rsidRPr="00D719AB" w:rsidRDefault="00C60DBA" w:rsidP="00C60DBA">
            <w:pPr>
              <w:spacing w:line="276" w:lineRule="auto"/>
              <w:contextualSpacing/>
              <w:jc w:val="both"/>
              <w:rPr>
                <w:rFonts w:ascii="Calibri" w:hAnsi="Calibri" w:cs="Calibri"/>
                <w:i/>
                <w:sz w:val="22"/>
                <w:szCs w:val="22"/>
                <w:lang w:val="en-AU"/>
              </w:rPr>
            </w:pPr>
          </w:p>
          <w:p w14:paraId="7157C221" w14:textId="77777777" w:rsidR="00C60DBA" w:rsidRPr="00D719AB" w:rsidRDefault="00C60DBA" w:rsidP="00A96F70">
            <w:pPr>
              <w:numPr>
                <w:ilvl w:val="0"/>
                <w:numId w:val="26"/>
              </w:numPr>
              <w:spacing w:line="276" w:lineRule="auto"/>
              <w:contextualSpacing/>
              <w:jc w:val="both"/>
              <w:rPr>
                <w:rFonts w:ascii="Calibri" w:hAnsi="Calibri" w:cs="Calibri"/>
                <w:b/>
                <w:bCs/>
                <w:i/>
                <w:sz w:val="22"/>
                <w:szCs w:val="22"/>
                <w:lang w:val="en-AU"/>
              </w:rPr>
            </w:pPr>
            <w:r w:rsidRPr="00D719AB">
              <w:rPr>
                <w:rFonts w:ascii="Calibri" w:hAnsi="Calibri" w:cs="Calibri"/>
                <w:b/>
                <w:bCs/>
                <w:i/>
                <w:sz w:val="22"/>
                <w:szCs w:val="22"/>
                <w:lang w:val="en-AU"/>
              </w:rPr>
              <w:t>Were there adequate training/competent persons for the job, and was necessary and suitable equipment available:</w:t>
            </w:r>
          </w:p>
          <w:p w14:paraId="4EBF6825" w14:textId="77777777" w:rsidR="00C60DBA" w:rsidRPr="00D719AB" w:rsidRDefault="00C60DBA" w:rsidP="00C60DBA">
            <w:pPr>
              <w:spacing w:line="276" w:lineRule="auto"/>
              <w:contextualSpacing/>
              <w:jc w:val="both"/>
              <w:rPr>
                <w:rFonts w:ascii="Calibri" w:hAnsi="Calibri" w:cs="Calibri"/>
                <w:i/>
                <w:sz w:val="22"/>
                <w:szCs w:val="22"/>
                <w:lang w:val="en-AU"/>
              </w:rPr>
            </w:pPr>
          </w:p>
          <w:p w14:paraId="200B2C89" w14:textId="77777777" w:rsidR="00C60DBA" w:rsidRPr="00D719AB" w:rsidRDefault="00C60DBA" w:rsidP="00A96F70">
            <w:pPr>
              <w:numPr>
                <w:ilvl w:val="0"/>
                <w:numId w:val="26"/>
              </w:numPr>
              <w:spacing w:line="276" w:lineRule="auto"/>
              <w:contextualSpacing/>
              <w:jc w:val="both"/>
              <w:rPr>
                <w:rFonts w:ascii="Calibri" w:hAnsi="Calibri" w:cs="Calibri"/>
                <w:b/>
                <w:bCs/>
                <w:i/>
                <w:sz w:val="22"/>
                <w:szCs w:val="22"/>
                <w:lang w:val="en-AU"/>
              </w:rPr>
            </w:pPr>
            <w:r w:rsidRPr="00D719AB">
              <w:rPr>
                <w:rFonts w:ascii="Calibri" w:hAnsi="Calibri" w:cs="Calibri"/>
                <w:b/>
                <w:bCs/>
                <w:i/>
                <w:sz w:val="22"/>
                <w:szCs w:val="22"/>
                <w:lang w:val="en-AU"/>
              </w:rPr>
              <w:t>What were the underlying causes; where there any absent risk control measures or any system failures:</w:t>
            </w:r>
          </w:p>
        </w:tc>
      </w:tr>
    </w:tbl>
    <w:p w14:paraId="21011F80" w14:textId="77777777" w:rsidR="00C60DBA" w:rsidRPr="00D719AB" w:rsidRDefault="00C60DBA" w:rsidP="00C60DBA">
      <w:pPr>
        <w:spacing w:after="0" w:line="240" w:lineRule="auto"/>
        <w:rPr>
          <w:rFonts w:ascii="Calibri" w:eastAsia="MS Mincho" w:hAnsi="Calibri" w:cs="Calibri"/>
          <w:b/>
          <w:bCs/>
          <w:kern w:val="0"/>
          <w14:ligatures w14:val="none"/>
        </w:rPr>
      </w:pPr>
    </w:p>
    <w:tbl>
      <w:tblPr>
        <w:tblStyle w:val="TableGrid11"/>
        <w:tblW w:w="5425" w:type="pct"/>
        <w:tblInd w:w="-455" w:type="dxa"/>
        <w:tblCellMar>
          <w:left w:w="115" w:type="dxa"/>
          <w:right w:w="115" w:type="dxa"/>
        </w:tblCellMar>
        <w:tblLook w:val="04A0" w:firstRow="1" w:lastRow="0" w:firstColumn="1" w:lastColumn="0" w:noHBand="0" w:noVBand="1"/>
      </w:tblPr>
      <w:tblGrid>
        <w:gridCol w:w="9782"/>
      </w:tblGrid>
      <w:tr w:rsidR="00740CA4" w:rsidRPr="00D719AB" w14:paraId="1363D4CB" w14:textId="77777777">
        <w:trPr>
          <w:trHeight w:val="340"/>
        </w:trPr>
        <w:tc>
          <w:tcPr>
            <w:tcW w:w="5000" w:type="pct"/>
            <w:tcBorders>
              <w:top w:val="single" w:sz="4" w:space="0" w:color="000000"/>
              <w:left w:val="single" w:sz="4" w:space="0" w:color="000000"/>
              <w:bottom w:val="single" w:sz="4" w:space="0" w:color="000000"/>
              <w:right w:val="single" w:sz="4" w:space="0" w:color="000000"/>
            </w:tcBorders>
            <w:shd w:val="clear" w:color="auto" w:fill="B4C6E7"/>
            <w:vAlign w:val="center"/>
          </w:tcPr>
          <w:p w14:paraId="43223BFB" w14:textId="77777777" w:rsidR="00C60DBA" w:rsidRPr="00D719AB" w:rsidRDefault="00C60DBA" w:rsidP="00C60DBA">
            <w:pPr>
              <w:spacing w:line="300" w:lineRule="exact"/>
              <w:rPr>
                <w:rFonts w:ascii="Calibri" w:hAnsi="Calibri" w:cs="Calibri"/>
                <w:b/>
                <w:bCs/>
                <w:sz w:val="22"/>
                <w:szCs w:val="22"/>
              </w:rPr>
            </w:pPr>
            <w:r w:rsidRPr="00D719AB">
              <w:rPr>
                <w:rFonts w:ascii="Calibri" w:hAnsi="Calibri" w:cs="Calibri"/>
                <w:b/>
                <w:bCs/>
                <w:sz w:val="22"/>
                <w:szCs w:val="22"/>
              </w:rPr>
              <w:t xml:space="preserve">C2: Corrective Actions from the investigation to be implemented (To be fully described in Corrective Action Plan) </w:t>
            </w:r>
          </w:p>
        </w:tc>
      </w:tr>
    </w:tbl>
    <w:tbl>
      <w:tblPr>
        <w:tblStyle w:val="TableGrid6"/>
        <w:tblW w:w="5426" w:type="pct"/>
        <w:tblInd w:w="-455" w:type="dxa"/>
        <w:tblLook w:val="04A0" w:firstRow="1" w:lastRow="0" w:firstColumn="1" w:lastColumn="0" w:noHBand="0" w:noVBand="1"/>
      </w:tblPr>
      <w:tblGrid>
        <w:gridCol w:w="5090"/>
        <w:gridCol w:w="1894"/>
        <w:gridCol w:w="2800"/>
      </w:tblGrid>
      <w:tr w:rsidR="00B83F3B" w:rsidRPr="00D719AB" w14:paraId="05B0E4AD" w14:textId="77777777">
        <w:trPr>
          <w:trHeight w:val="56"/>
        </w:trPr>
        <w:tc>
          <w:tcPr>
            <w:tcW w:w="2601" w:type="pct"/>
            <w:tcBorders>
              <w:top w:val="single" w:sz="4" w:space="0" w:color="000000"/>
              <w:left w:val="single" w:sz="4" w:space="0" w:color="000000"/>
              <w:right w:val="single" w:sz="4" w:space="0" w:color="000000"/>
            </w:tcBorders>
          </w:tcPr>
          <w:p w14:paraId="77E72398" w14:textId="77777777" w:rsidR="00C60DBA" w:rsidRPr="00D719AB" w:rsidRDefault="00C60DBA" w:rsidP="00C60DBA">
            <w:pPr>
              <w:spacing w:line="300" w:lineRule="exact"/>
              <w:jc w:val="center"/>
              <w:rPr>
                <w:rFonts w:ascii="Calibri" w:hAnsi="Calibri" w:cs="Calibri"/>
                <w:b/>
                <w:sz w:val="22"/>
                <w:szCs w:val="22"/>
              </w:rPr>
            </w:pPr>
            <w:r w:rsidRPr="00D719AB">
              <w:rPr>
                <w:rFonts w:ascii="Calibri" w:hAnsi="Calibri" w:cs="Calibri"/>
                <w:b/>
                <w:sz w:val="22"/>
                <w:szCs w:val="22"/>
              </w:rPr>
              <w:t>Action</w:t>
            </w:r>
          </w:p>
        </w:tc>
        <w:tc>
          <w:tcPr>
            <w:tcW w:w="968" w:type="pct"/>
            <w:tcBorders>
              <w:top w:val="single" w:sz="4" w:space="0" w:color="000000"/>
              <w:left w:val="single" w:sz="4" w:space="0" w:color="000000"/>
              <w:right w:val="single" w:sz="4" w:space="0" w:color="000000"/>
            </w:tcBorders>
          </w:tcPr>
          <w:p w14:paraId="794D72BB" w14:textId="77777777" w:rsidR="00C60DBA" w:rsidRPr="00D719AB" w:rsidRDefault="00C60DBA" w:rsidP="00C60DBA">
            <w:pPr>
              <w:spacing w:line="300" w:lineRule="exact"/>
              <w:jc w:val="center"/>
              <w:rPr>
                <w:rFonts w:ascii="Calibri" w:hAnsi="Calibri" w:cs="Calibri"/>
                <w:b/>
                <w:sz w:val="22"/>
                <w:szCs w:val="22"/>
              </w:rPr>
            </w:pPr>
            <w:r w:rsidRPr="00D719AB">
              <w:rPr>
                <w:rFonts w:ascii="Calibri" w:hAnsi="Calibri" w:cs="Calibri"/>
                <w:b/>
                <w:sz w:val="22"/>
                <w:szCs w:val="22"/>
              </w:rPr>
              <w:t>Responsible Party</w:t>
            </w:r>
          </w:p>
        </w:tc>
        <w:tc>
          <w:tcPr>
            <w:tcW w:w="1431" w:type="pct"/>
            <w:tcBorders>
              <w:top w:val="single" w:sz="4" w:space="0" w:color="000000"/>
              <w:left w:val="single" w:sz="4" w:space="0" w:color="000000"/>
              <w:right w:val="single" w:sz="4" w:space="0" w:color="000000"/>
            </w:tcBorders>
          </w:tcPr>
          <w:p w14:paraId="2B375B28" w14:textId="77777777" w:rsidR="00C60DBA" w:rsidRPr="00D719AB" w:rsidRDefault="00C60DBA" w:rsidP="00C60DBA">
            <w:pPr>
              <w:spacing w:line="300" w:lineRule="exact"/>
              <w:jc w:val="center"/>
              <w:rPr>
                <w:rFonts w:ascii="Calibri" w:hAnsi="Calibri" w:cs="Calibri"/>
                <w:b/>
                <w:sz w:val="22"/>
                <w:szCs w:val="22"/>
              </w:rPr>
            </w:pPr>
            <w:r w:rsidRPr="00D719AB">
              <w:rPr>
                <w:rFonts w:ascii="Calibri" w:hAnsi="Calibri" w:cs="Calibri"/>
                <w:b/>
                <w:sz w:val="22"/>
                <w:szCs w:val="22"/>
              </w:rPr>
              <w:t>Expected Date</w:t>
            </w:r>
          </w:p>
        </w:tc>
      </w:tr>
      <w:tr w:rsidR="00B83F3B" w:rsidRPr="00D719AB" w14:paraId="079D02D9" w14:textId="77777777">
        <w:tc>
          <w:tcPr>
            <w:tcW w:w="2601" w:type="pct"/>
            <w:tcBorders>
              <w:top w:val="single" w:sz="4" w:space="0" w:color="000000"/>
              <w:left w:val="single" w:sz="4" w:space="0" w:color="000000"/>
              <w:right w:val="single" w:sz="4" w:space="0" w:color="000000"/>
            </w:tcBorders>
          </w:tcPr>
          <w:p w14:paraId="6E417DD6" w14:textId="77777777" w:rsidR="00C60DBA" w:rsidRPr="00D719AB" w:rsidRDefault="00C60DBA" w:rsidP="00C60DBA">
            <w:pPr>
              <w:spacing w:line="300" w:lineRule="exact"/>
              <w:rPr>
                <w:rFonts w:ascii="Calibri" w:hAnsi="Calibri" w:cs="Calibri"/>
                <w:bCs/>
                <w:sz w:val="22"/>
                <w:szCs w:val="22"/>
              </w:rPr>
            </w:pPr>
          </w:p>
        </w:tc>
        <w:tc>
          <w:tcPr>
            <w:tcW w:w="968" w:type="pct"/>
            <w:tcBorders>
              <w:top w:val="single" w:sz="4" w:space="0" w:color="000000"/>
              <w:left w:val="single" w:sz="4" w:space="0" w:color="000000"/>
              <w:right w:val="single" w:sz="4" w:space="0" w:color="000000"/>
            </w:tcBorders>
          </w:tcPr>
          <w:p w14:paraId="61857566" w14:textId="77777777" w:rsidR="00C60DBA" w:rsidRPr="00D719AB" w:rsidRDefault="00C60DBA" w:rsidP="00C60DBA">
            <w:pPr>
              <w:spacing w:line="300" w:lineRule="exact"/>
              <w:jc w:val="center"/>
              <w:rPr>
                <w:rFonts w:ascii="Calibri" w:hAnsi="Calibri" w:cs="Calibri"/>
                <w:bCs/>
                <w:sz w:val="22"/>
                <w:szCs w:val="22"/>
              </w:rPr>
            </w:pPr>
          </w:p>
        </w:tc>
        <w:tc>
          <w:tcPr>
            <w:tcW w:w="1431" w:type="pct"/>
            <w:tcBorders>
              <w:top w:val="single" w:sz="4" w:space="0" w:color="000000"/>
              <w:left w:val="single" w:sz="4" w:space="0" w:color="000000"/>
              <w:right w:val="single" w:sz="4" w:space="0" w:color="000000"/>
            </w:tcBorders>
          </w:tcPr>
          <w:p w14:paraId="57F5B13B" w14:textId="77777777" w:rsidR="00C60DBA" w:rsidRPr="00D719AB" w:rsidRDefault="00C60DBA" w:rsidP="00C60DBA">
            <w:pPr>
              <w:spacing w:line="300" w:lineRule="exact"/>
              <w:rPr>
                <w:rFonts w:ascii="Calibri" w:hAnsi="Calibri" w:cs="Calibri"/>
                <w:bCs/>
                <w:sz w:val="22"/>
                <w:szCs w:val="22"/>
              </w:rPr>
            </w:pPr>
          </w:p>
        </w:tc>
      </w:tr>
      <w:tr w:rsidR="00B83F3B" w:rsidRPr="00D719AB" w14:paraId="11E1615C" w14:textId="77777777">
        <w:tc>
          <w:tcPr>
            <w:tcW w:w="2601" w:type="pct"/>
            <w:tcBorders>
              <w:top w:val="single" w:sz="4" w:space="0" w:color="000000"/>
              <w:left w:val="single" w:sz="4" w:space="0" w:color="000000"/>
              <w:right w:val="single" w:sz="4" w:space="0" w:color="000000"/>
            </w:tcBorders>
          </w:tcPr>
          <w:p w14:paraId="2D82ED37" w14:textId="77777777" w:rsidR="00C60DBA" w:rsidRPr="00D719AB" w:rsidRDefault="00C60DBA" w:rsidP="00C60DBA">
            <w:pPr>
              <w:widowControl w:val="0"/>
              <w:tabs>
                <w:tab w:val="left" w:pos="1082"/>
              </w:tabs>
              <w:ind w:right="364"/>
              <w:rPr>
                <w:rFonts w:ascii="Calibri" w:hAnsi="Calibri" w:cs="Calibri"/>
                <w:sz w:val="22"/>
                <w:szCs w:val="22"/>
                <w:lang w:val="en-GB"/>
              </w:rPr>
            </w:pPr>
          </w:p>
        </w:tc>
        <w:tc>
          <w:tcPr>
            <w:tcW w:w="968" w:type="pct"/>
            <w:tcBorders>
              <w:top w:val="single" w:sz="4" w:space="0" w:color="000000"/>
              <w:left w:val="single" w:sz="4" w:space="0" w:color="000000"/>
              <w:right w:val="single" w:sz="4" w:space="0" w:color="000000"/>
            </w:tcBorders>
          </w:tcPr>
          <w:p w14:paraId="12D31B2B" w14:textId="77777777" w:rsidR="00C60DBA" w:rsidRPr="00D719AB" w:rsidRDefault="00C60DBA" w:rsidP="00C60DBA">
            <w:pPr>
              <w:spacing w:line="300" w:lineRule="exact"/>
              <w:jc w:val="center"/>
              <w:rPr>
                <w:rFonts w:ascii="Calibri" w:hAnsi="Calibri" w:cs="Calibri"/>
                <w:sz w:val="22"/>
                <w:szCs w:val="22"/>
              </w:rPr>
            </w:pPr>
          </w:p>
        </w:tc>
        <w:tc>
          <w:tcPr>
            <w:tcW w:w="1431" w:type="pct"/>
            <w:tcBorders>
              <w:top w:val="single" w:sz="4" w:space="0" w:color="000000"/>
              <w:left w:val="single" w:sz="4" w:space="0" w:color="000000"/>
              <w:right w:val="single" w:sz="4" w:space="0" w:color="000000"/>
            </w:tcBorders>
          </w:tcPr>
          <w:p w14:paraId="47C5FF56" w14:textId="77777777" w:rsidR="00C60DBA" w:rsidRPr="00D719AB" w:rsidRDefault="00C60DBA" w:rsidP="00C60DBA">
            <w:pPr>
              <w:spacing w:line="300" w:lineRule="exact"/>
              <w:rPr>
                <w:rFonts w:ascii="Calibri" w:hAnsi="Calibri" w:cs="Calibri"/>
                <w:sz w:val="22"/>
                <w:szCs w:val="22"/>
              </w:rPr>
            </w:pPr>
          </w:p>
        </w:tc>
      </w:tr>
      <w:tr w:rsidR="00B83F3B" w:rsidRPr="00D719AB" w14:paraId="5CCA801D" w14:textId="77777777">
        <w:tc>
          <w:tcPr>
            <w:tcW w:w="2601" w:type="pct"/>
            <w:tcBorders>
              <w:top w:val="single" w:sz="4" w:space="0" w:color="000000"/>
              <w:left w:val="single" w:sz="4" w:space="0" w:color="000000"/>
              <w:bottom w:val="single" w:sz="4" w:space="0" w:color="000000"/>
              <w:right w:val="single" w:sz="4" w:space="0" w:color="000000"/>
            </w:tcBorders>
          </w:tcPr>
          <w:p w14:paraId="0E60B51B" w14:textId="77777777" w:rsidR="00C60DBA" w:rsidRPr="00D719AB" w:rsidRDefault="00C60DBA" w:rsidP="00C60DBA">
            <w:pPr>
              <w:spacing w:line="300" w:lineRule="exact"/>
              <w:rPr>
                <w:rFonts w:ascii="Calibri" w:hAnsi="Calibri" w:cs="Calibri"/>
                <w:sz w:val="22"/>
                <w:szCs w:val="22"/>
              </w:rPr>
            </w:pPr>
          </w:p>
        </w:tc>
        <w:tc>
          <w:tcPr>
            <w:tcW w:w="968" w:type="pct"/>
            <w:tcBorders>
              <w:top w:val="single" w:sz="4" w:space="0" w:color="000000"/>
              <w:left w:val="single" w:sz="4" w:space="0" w:color="000000"/>
              <w:bottom w:val="single" w:sz="4" w:space="0" w:color="000000"/>
              <w:right w:val="single" w:sz="4" w:space="0" w:color="000000"/>
            </w:tcBorders>
          </w:tcPr>
          <w:p w14:paraId="2F108681" w14:textId="77777777" w:rsidR="00C60DBA" w:rsidRPr="00D719AB" w:rsidRDefault="00C60DBA" w:rsidP="00C60DBA">
            <w:pPr>
              <w:spacing w:line="300" w:lineRule="exact"/>
              <w:jc w:val="center"/>
              <w:rPr>
                <w:rFonts w:ascii="Calibri" w:hAnsi="Calibri" w:cs="Calibri"/>
                <w:sz w:val="22"/>
                <w:szCs w:val="22"/>
              </w:rPr>
            </w:pPr>
          </w:p>
        </w:tc>
        <w:tc>
          <w:tcPr>
            <w:tcW w:w="1431" w:type="pct"/>
            <w:tcBorders>
              <w:top w:val="single" w:sz="4" w:space="0" w:color="000000"/>
              <w:left w:val="single" w:sz="4" w:space="0" w:color="000000"/>
              <w:bottom w:val="single" w:sz="4" w:space="0" w:color="000000"/>
              <w:right w:val="single" w:sz="4" w:space="0" w:color="000000"/>
            </w:tcBorders>
          </w:tcPr>
          <w:p w14:paraId="2804D776" w14:textId="77777777" w:rsidR="00C60DBA" w:rsidRPr="00D719AB" w:rsidRDefault="00C60DBA" w:rsidP="00C60DBA">
            <w:pPr>
              <w:spacing w:line="300" w:lineRule="exact"/>
              <w:rPr>
                <w:rFonts w:ascii="Calibri" w:hAnsi="Calibri" w:cs="Calibri"/>
                <w:sz w:val="22"/>
                <w:szCs w:val="22"/>
              </w:rPr>
            </w:pPr>
          </w:p>
        </w:tc>
      </w:tr>
      <w:tr w:rsidR="00B83F3B" w:rsidRPr="00D719AB" w14:paraId="66522C31" w14:textId="77777777">
        <w:tc>
          <w:tcPr>
            <w:tcW w:w="2601" w:type="pct"/>
            <w:tcBorders>
              <w:top w:val="single" w:sz="4" w:space="0" w:color="000000"/>
              <w:left w:val="single" w:sz="4" w:space="0" w:color="000000"/>
              <w:bottom w:val="single" w:sz="4" w:space="0" w:color="000000"/>
              <w:right w:val="single" w:sz="4" w:space="0" w:color="000000"/>
            </w:tcBorders>
          </w:tcPr>
          <w:p w14:paraId="5FA1C5DB" w14:textId="77777777" w:rsidR="00C60DBA" w:rsidRPr="00D719AB" w:rsidRDefault="00C60DBA" w:rsidP="00C60DBA">
            <w:pPr>
              <w:widowControl w:val="0"/>
              <w:tabs>
                <w:tab w:val="left" w:pos="1082"/>
              </w:tabs>
              <w:ind w:right="360"/>
              <w:rPr>
                <w:rFonts w:ascii="Calibri" w:hAnsi="Calibri" w:cs="Calibri"/>
                <w:sz w:val="22"/>
                <w:szCs w:val="22"/>
                <w:lang w:val="en-GB"/>
              </w:rPr>
            </w:pPr>
          </w:p>
        </w:tc>
        <w:tc>
          <w:tcPr>
            <w:tcW w:w="968" w:type="pct"/>
            <w:tcBorders>
              <w:top w:val="single" w:sz="4" w:space="0" w:color="000000"/>
              <w:left w:val="single" w:sz="4" w:space="0" w:color="000000"/>
              <w:bottom w:val="single" w:sz="4" w:space="0" w:color="000000"/>
              <w:right w:val="single" w:sz="4" w:space="0" w:color="000000"/>
            </w:tcBorders>
          </w:tcPr>
          <w:p w14:paraId="5C303CEC" w14:textId="77777777" w:rsidR="00C60DBA" w:rsidRPr="00D719AB" w:rsidRDefault="00C60DBA" w:rsidP="00C60DBA">
            <w:pPr>
              <w:spacing w:line="300" w:lineRule="exact"/>
              <w:jc w:val="center"/>
              <w:rPr>
                <w:rFonts w:ascii="Calibri" w:hAnsi="Calibri" w:cs="Calibri"/>
                <w:sz w:val="22"/>
                <w:szCs w:val="22"/>
              </w:rPr>
            </w:pPr>
          </w:p>
        </w:tc>
        <w:tc>
          <w:tcPr>
            <w:tcW w:w="1431" w:type="pct"/>
            <w:tcBorders>
              <w:top w:val="single" w:sz="4" w:space="0" w:color="000000"/>
              <w:left w:val="single" w:sz="4" w:space="0" w:color="000000"/>
              <w:bottom w:val="single" w:sz="4" w:space="0" w:color="000000"/>
              <w:right w:val="single" w:sz="4" w:space="0" w:color="000000"/>
            </w:tcBorders>
          </w:tcPr>
          <w:p w14:paraId="419E05D2" w14:textId="77777777" w:rsidR="00C60DBA" w:rsidRPr="00D719AB" w:rsidRDefault="00C60DBA" w:rsidP="00C60DBA">
            <w:pPr>
              <w:spacing w:line="300" w:lineRule="exact"/>
              <w:rPr>
                <w:rFonts w:ascii="Calibri" w:hAnsi="Calibri" w:cs="Calibri"/>
                <w:sz w:val="22"/>
                <w:szCs w:val="22"/>
              </w:rPr>
            </w:pPr>
          </w:p>
        </w:tc>
      </w:tr>
    </w:tbl>
    <w:p w14:paraId="79764B02" w14:textId="77777777" w:rsidR="00AD32B4" w:rsidRPr="00D719AB" w:rsidRDefault="00AD32B4" w:rsidP="00C60DBA">
      <w:pPr>
        <w:keepNext/>
        <w:spacing w:after="120"/>
        <w:ind w:right="-778"/>
        <w:rPr>
          <w:rFonts w:ascii="Calibri" w:eastAsia="Calibri" w:hAnsi="Calibri" w:cs="Calibri"/>
          <w:b/>
          <w:color w:val="5B9BD5"/>
          <w:kern w:val="0"/>
          <w14:ligatures w14:val="none"/>
        </w:rPr>
      </w:pPr>
    </w:p>
    <w:p w14:paraId="4A288B8E" w14:textId="77777777" w:rsidR="00AD32B4" w:rsidRPr="00D719AB" w:rsidRDefault="00C60DBA" w:rsidP="00C60DBA">
      <w:pPr>
        <w:keepNext/>
        <w:spacing w:after="120"/>
        <w:ind w:right="-778"/>
        <w:rPr>
          <w:rFonts w:ascii="Calibri" w:eastAsia="Calibri" w:hAnsi="Calibri" w:cs="Calibri"/>
          <w:b/>
          <w:color w:val="5B9BD5"/>
          <w:kern w:val="0"/>
          <w14:ligatures w14:val="none"/>
        </w:rPr>
      </w:pPr>
      <w:r w:rsidRPr="00D719AB">
        <w:rPr>
          <w:rFonts w:ascii="Calibri" w:eastAsia="Calibri" w:hAnsi="Calibri" w:cs="Calibri"/>
          <w:b/>
          <w:color w:val="5B9BD5"/>
          <w:kern w:val="0"/>
          <w14:ligatures w14:val="none"/>
        </w:rPr>
        <w:t xml:space="preserve">Part C cont.: To be completed by </w:t>
      </w:r>
      <w:r w:rsidRPr="00D719AB" w:rsidDel="00366C56">
        <w:rPr>
          <w:rFonts w:ascii="Calibri" w:eastAsia="Calibri" w:hAnsi="Calibri" w:cs="Calibri"/>
          <w:b/>
          <w:color w:val="5B9BD5"/>
          <w:kern w:val="0"/>
          <w14:ligatures w14:val="none"/>
        </w:rPr>
        <w:t>Borrower</w:t>
      </w:r>
      <w:r w:rsidRPr="00D719AB">
        <w:rPr>
          <w:rFonts w:ascii="Calibri" w:eastAsia="Calibri" w:hAnsi="Calibri" w:cs="Calibri"/>
          <w:b/>
          <w:color w:val="5B9BD5"/>
          <w:kern w:val="0"/>
          <w14:ligatures w14:val="none"/>
        </w:rPr>
        <w:t xml:space="preserve"> (following investigation)</w:t>
      </w:r>
    </w:p>
    <w:tbl>
      <w:tblPr>
        <w:tblStyle w:val="TableGrid4"/>
        <w:tblW w:w="10345" w:type="dxa"/>
        <w:tblInd w:w="-66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shd w:val="clear" w:color="auto" w:fill="FFFFFF"/>
        <w:tblLayout w:type="fixed"/>
        <w:tblLook w:val="04A0" w:firstRow="1" w:lastRow="0" w:firstColumn="1" w:lastColumn="0" w:noHBand="0" w:noVBand="1"/>
      </w:tblPr>
      <w:tblGrid>
        <w:gridCol w:w="1941"/>
        <w:gridCol w:w="1081"/>
        <w:gridCol w:w="1295"/>
        <w:gridCol w:w="831"/>
        <w:gridCol w:w="1149"/>
        <w:gridCol w:w="1495"/>
        <w:gridCol w:w="2553"/>
      </w:tblGrid>
      <w:tr w:rsidR="00C60DBA" w:rsidRPr="00D719AB" w14:paraId="5F84D787" w14:textId="77777777" w:rsidTr="00AD32B4">
        <w:trPr>
          <w:trHeight w:val="340"/>
        </w:trPr>
        <w:tc>
          <w:tcPr>
            <w:tcW w:w="10345" w:type="dxa"/>
            <w:gridSpan w:val="7"/>
            <w:shd w:val="clear" w:color="auto" w:fill="B4C6E7"/>
            <w:vAlign w:val="center"/>
            <w:hideMark/>
          </w:tcPr>
          <w:p w14:paraId="107E9BEF" w14:textId="77777777" w:rsidR="00C60DBA" w:rsidRPr="00D719AB" w:rsidRDefault="00C60DBA" w:rsidP="00C60DBA">
            <w:pPr>
              <w:spacing w:after="60" w:line="300" w:lineRule="exact"/>
              <w:rPr>
                <w:rFonts w:ascii="Calibri" w:eastAsia="PMingLiU" w:hAnsi="Calibri" w:cs="Calibri"/>
                <w:b/>
                <w:bCs/>
                <w:sz w:val="22"/>
                <w:szCs w:val="22"/>
              </w:rPr>
            </w:pPr>
            <w:r w:rsidRPr="00D719AB">
              <w:rPr>
                <w:rFonts w:ascii="Calibri" w:eastAsia="PMingLiU" w:hAnsi="Calibri" w:cs="Calibri"/>
                <w:b/>
                <w:bCs/>
                <w:sz w:val="22"/>
                <w:szCs w:val="22"/>
              </w:rPr>
              <w:t>C3a: Fatality/Lost time Injury information</w:t>
            </w:r>
          </w:p>
          <w:p w14:paraId="6430CF07" w14:textId="77777777" w:rsidR="00C60DBA" w:rsidRPr="00D719AB" w:rsidRDefault="00C60DBA" w:rsidP="00C60DBA">
            <w:pPr>
              <w:spacing w:after="60" w:line="300" w:lineRule="exact"/>
              <w:rPr>
                <w:rFonts w:ascii="Calibri" w:eastAsia="PMingLiU" w:hAnsi="Calibri" w:cs="Calibri"/>
                <w:b/>
                <w:bCs/>
                <w:sz w:val="22"/>
                <w:szCs w:val="22"/>
              </w:rPr>
            </w:pPr>
            <w:r w:rsidRPr="00D719AB">
              <w:rPr>
                <w:rFonts w:ascii="Calibri" w:eastAsia="PMingLiU" w:hAnsi="Calibri" w:cs="Calibri"/>
                <w:b/>
                <w:bCs/>
                <w:sz w:val="22"/>
                <w:szCs w:val="22"/>
              </w:rPr>
              <w:t>Immediate cause of fatality/injury for worker or member of the public (please check all that apply)</w:t>
            </w:r>
            <w:r w:rsidRPr="00D719AB">
              <w:rPr>
                <w:rFonts w:ascii="Calibri" w:hAnsi="Calibri" w:cs="Calibri"/>
                <w:sz w:val="22"/>
                <w:szCs w:val="22"/>
                <w:vertAlign w:val="superscript"/>
              </w:rPr>
              <w:t xml:space="preserve"> 2</w:t>
            </w:r>
            <w:r w:rsidRPr="00D719AB">
              <w:rPr>
                <w:rFonts w:ascii="Calibri" w:eastAsia="PMingLiU" w:hAnsi="Calibri" w:cs="Calibri"/>
                <w:b/>
                <w:bCs/>
                <w:sz w:val="22"/>
                <w:szCs w:val="22"/>
              </w:rPr>
              <w:t>:</w:t>
            </w:r>
          </w:p>
          <w:p w14:paraId="3F832A04" w14:textId="77777777" w:rsidR="00C60DBA" w:rsidRPr="00D719AB" w:rsidRDefault="00C60DBA" w:rsidP="00C60DBA">
            <w:pPr>
              <w:spacing w:line="300" w:lineRule="exact"/>
              <w:jc w:val="both"/>
              <w:rPr>
                <w:rFonts w:ascii="Calibri" w:hAnsi="Calibri" w:cs="Calibri"/>
                <w:b/>
                <w:bCs/>
                <w:sz w:val="22"/>
                <w:szCs w:val="22"/>
              </w:rPr>
            </w:pPr>
            <w:r w:rsidRPr="00D719AB">
              <w:rPr>
                <w:rFonts w:ascii="Calibri" w:hAnsi="Calibri" w:cs="Calibri"/>
                <w:b/>
                <w:bCs/>
                <w:sz w:val="22"/>
                <w:szCs w:val="22"/>
              </w:rPr>
              <w:t xml:space="preserve">1. Caught in or between objects </w:t>
            </w:r>
            <w:sdt>
              <w:sdtPr>
                <w:rPr>
                  <w:rFonts w:ascii="Calibri" w:hAnsi="Calibri" w:cs="Calibri"/>
                </w:rPr>
                <w:id w:val="-2133015508"/>
                <w14:checkbox>
                  <w14:checked w14:val="0"/>
                  <w14:checkedState w14:val="2612" w14:font="MS Gothic"/>
                  <w14:uncheckedState w14:val="2610" w14:font="MS Gothic"/>
                </w14:checkbox>
              </w:sdtPr>
              <w:sdtEndPr/>
              <w:sdtContent>
                <w:r w:rsidRPr="00D719AB">
                  <w:rPr>
                    <w:rFonts w:ascii="Segoe UI Symbol" w:hAnsi="Segoe UI Symbol" w:cs="Segoe UI Symbol"/>
                    <w:bCs/>
                    <w:sz w:val="22"/>
                    <w:szCs w:val="22"/>
                  </w:rPr>
                  <w:t>☐</w:t>
                </w:r>
              </w:sdtContent>
            </w:sdt>
            <w:r w:rsidRPr="00D719AB">
              <w:rPr>
                <w:rFonts w:ascii="Calibri" w:hAnsi="Calibri" w:cs="Calibri"/>
                <w:b/>
                <w:bCs/>
                <w:sz w:val="22"/>
                <w:szCs w:val="22"/>
              </w:rPr>
              <w:t xml:space="preserve">   2. Struck by falling objects </w:t>
            </w:r>
            <w:sdt>
              <w:sdtPr>
                <w:rPr>
                  <w:rFonts w:ascii="Calibri" w:hAnsi="Calibri" w:cs="Calibri"/>
                </w:rPr>
                <w:id w:val="1689799818"/>
                <w14:checkbox>
                  <w14:checked w14:val="0"/>
                  <w14:checkedState w14:val="2612" w14:font="MS Gothic"/>
                  <w14:uncheckedState w14:val="2610" w14:font="MS Gothic"/>
                </w14:checkbox>
              </w:sdtPr>
              <w:sdtEndPr/>
              <w:sdtContent>
                <w:r w:rsidRPr="00D719AB">
                  <w:rPr>
                    <w:rFonts w:ascii="Segoe UI Symbol" w:hAnsi="Segoe UI Symbol" w:cs="Segoe UI Symbol"/>
                    <w:bCs/>
                    <w:sz w:val="22"/>
                    <w:szCs w:val="22"/>
                  </w:rPr>
                  <w:t>☐</w:t>
                </w:r>
              </w:sdtContent>
            </w:sdt>
            <w:r w:rsidRPr="00D719AB">
              <w:rPr>
                <w:rFonts w:ascii="Calibri" w:hAnsi="Calibri" w:cs="Calibri"/>
                <w:b/>
                <w:bCs/>
                <w:sz w:val="22"/>
                <w:szCs w:val="22"/>
              </w:rPr>
              <w:t xml:space="preserve">   3. Stepping on, striking against, or struck by objects </w:t>
            </w:r>
            <w:sdt>
              <w:sdtPr>
                <w:rPr>
                  <w:rFonts w:ascii="Calibri" w:hAnsi="Calibri" w:cs="Calibri"/>
                </w:rPr>
                <w:id w:val="-149906580"/>
                <w14:checkbox>
                  <w14:checked w14:val="0"/>
                  <w14:checkedState w14:val="2612" w14:font="MS Gothic"/>
                  <w14:uncheckedState w14:val="2610" w14:font="MS Gothic"/>
                </w14:checkbox>
              </w:sdtPr>
              <w:sdtEndPr/>
              <w:sdtContent>
                <w:r w:rsidRPr="00D719AB">
                  <w:rPr>
                    <w:rFonts w:ascii="Segoe UI Symbol" w:hAnsi="Segoe UI Symbol" w:cs="Segoe UI Symbol"/>
                    <w:bCs/>
                    <w:sz w:val="22"/>
                    <w:szCs w:val="22"/>
                  </w:rPr>
                  <w:t>☐</w:t>
                </w:r>
              </w:sdtContent>
            </w:sdt>
            <w:r w:rsidRPr="00D719AB">
              <w:rPr>
                <w:rFonts w:ascii="Calibri" w:hAnsi="Calibri" w:cs="Calibri"/>
                <w:b/>
                <w:bCs/>
                <w:sz w:val="22"/>
                <w:szCs w:val="22"/>
              </w:rPr>
              <w:t xml:space="preserve">                           4. Drowning </w:t>
            </w:r>
            <w:sdt>
              <w:sdtPr>
                <w:rPr>
                  <w:rFonts w:ascii="Calibri" w:hAnsi="Calibri" w:cs="Calibri"/>
                </w:rPr>
                <w:id w:val="-419942959"/>
                <w14:checkbox>
                  <w14:checked w14:val="0"/>
                  <w14:checkedState w14:val="2612" w14:font="MS Gothic"/>
                  <w14:uncheckedState w14:val="2610" w14:font="MS Gothic"/>
                </w14:checkbox>
              </w:sdtPr>
              <w:sdtEndPr/>
              <w:sdtContent>
                <w:r w:rsidRPr="00D719AB">
                  <w:rPr>
                    <w:rFonts w:ascii="Segoe UI Symbol" w:hAnsi="Segoe UI Symbol" w:cs="Segoe UI Symbol"/>
                    <w:bCs/>
                    <w:sz w:val="22"/>
                    <w:szCs w:val="22"/>
                  </w:rPr>
                  <w:t>☐</w:t>
                </w:r>
              </w:sdtContent>
            </w:sdt>
            <w:r w:rsidRPr="00D719AB">
              <w:rPr>
                <w:rFonts w:ascii="Calibri" w:hAnsi="Calibri" w:cs="Calibri"/>
                <w:b/>
                <w:bCs/>
                <w:sz w:val="22"/>
                <w:szCs w:val="22"/>
              </w:rPr>
              <w:t xml:space="preserve">   5. Chemical, biochemical, material exposure </w:t>
            </w:r>
            <w:sdt>
              <w:sdtPr>
                <w:rPr>
                  <w:rFonts w:ascii="Calibri" w:hAnsi="Calibri" w:cs="Calibri"/>
                </w:rPr>
                <w:id w:val="-871757177"/>
                <w14:checkbox>
                  <w14:checked w14:val="0"/>
                  <w14:checkedState w14:val="2612" w14:font="MS Gothic"/>
                  <w14:uncheckedState w14:val="2610" w14:font="MS Gothic"/>
                </w14:checkbox>
              </w:sdtPr>
              <w:sdtEndPr/>
              <w:sdtContent>
                <w:r w:rsidRPr="00D719AB">
                  <w:rPr>
                    <w:rFonts w:ascii="Segoe UI Symbol" w:hAnsi="Segoe UI Symbol" w:cs="Segoe UI Symbol"/>
                    <w:bCs/>
                    <w:sz w:val="22"/>
                    <w:szCs w:val="22"/>
                  </w:rPr>
                  <w:t>☐</w:t>
                </w:r>
              </w:sdtContent>
            </w:sdt>
            <w:r w:rsidRPr="00D719AB">
              <w:rPr>
                <w:rFonts w:ascii="Calibri" w:hAnsi="Calibri" w:cs="Calibri"/>
                <w:b/>
                <w:bCs/>
                <w:sz w:val="22"/>
                <w:szCs w:val="22"/>
              </w:rPr>
              <w:t xml:space="preserve">   6. Falls, trips, slips </w:t>
            </w:r>
            <w:sdt>
              <w:sdtPr>
                <w:rPr>
                  <w:rFonts w:ascii="Calibri" w:hAnsi="Calibri" w:cs="Calibri"/>
                </w:rPr>
                <w:id w:val="1104461095"/>
                <w14:checkbox>
                  <w14:checked w14:val="0"/>
                  <w14:checkedState w14:val="2612" w14:font="MS Gothic"/>
                  <w14:uncheckedState w14:val="2610" w14:font="MS Gothic"/>
                </w14:checkbox>
              </w:sdtPr>
              <w:sdtEndPr/>
              <w:sdtContent>
                <w:r w:rsidRPr="00D719AB">
                  <w:rPr>
                    <w:rFonts w:ascii="Segoe UI Symbol" w:hAnsi="Segoe UI Symbol" w:cs="Segoe UI Symbol"/>
                    <w:bCs/>
                    <w:sz w:val="22"/>
                    <w:szCs w:val="22"/>
                  </w:rPr>
                  <w:t>☐</w:t>
                </w:r>
              </w:sdtContent>
            </w:sdt>
            <w:r w:rsidRPr="00D719AB">
              <w:rPr>
                <w:rFonts w:ascii="Calibri" w:hAnsi="Calibri" w:cs="Calibri"/>
                <w:b/>
                <w:bCs/>
                <w:sz w:val="22"/>
                <w:szCs w:val="22"/>
              </w:rPr>
              <w:t xml:space="preserve">   7. Fire &amp; explosion </w:t>
            </w:r>
            <w:sdt>
              <w:sdtPr>
                <w:rPr>
                  <w:rFonts w:ascii="Calibri" w:hAnsi="Calibri" w:cs="Calibri"/>
                </w:rPr>
                <w:id w:val="-1484234936"/>
                <w14:checkbox>
                  <w14:checked w14:val="0"/>
                  <w14:checkedState w14:val="2612" w14:font="MS Gothic"/>
                  <w14:uncheckedState w14:val="2610" w14:font="MS Gothic"/>
                </w14:checkbox>
              </w:sdtPr>
              <w:sdtEndPr/>
              <w:sdtContent>
                <w:r w:rsidRPr="00D719AB">
                  <w:rPr>
                    <w:rFonts w:ascii="Segoe UI Symbol" w:hAnsi="Segoe UI Symbol" w:cs="Segoe UI Symbol"/>
                    <w:bCs/>
                    <w:sz w:val="22"/>
                    <w:szCs w:val="22"/>
                  </w:rPr>
                  <w:t>☐</w:t>
                </w:r>
              </w:sdtContent>
            </w:sdt>
            <w:r w:rsidRPr="00D719AB">
              <w:rPr>
                <w:rFonts w:ascii="Calibri" w:hAnsi="Calibri" w:cs="Calibri"/>
                <w:b/>
                <w:bCs/>
                <w:sz w:val="22"/>
                <w:szCs w:val="22"/>
              </w:rPr>
              <w:t xml:space="preserve">  </w:t>
            </w:r>
            <w:r w:rsidRPr="00D719AB">
              <w:rPr>
                <w:rFonts w:ascii="Calibri" w:hAnsi="Calibri" w:cs="Calibri"/>
                <w:b/>
                <w:bCs/>
                <w:sz w:val="22"/>
                <w:szCs w:val="22"/>
              </w:rPr>
              <w:br/>
              <w:t xml:space="preserve">8. Electrocution </w:t>
            </w:r>
            <w:sdt>
              <w:sdtPr>
                <w:rPr>
                  <w:rFonts w:ascii="Calibri" w:hAnsi="Calibri" w:cs="Calibri"/>
                </w:rPr>
                <w:id w:val="410590290"/>
                <w14:checkbox>
                  <w14:checked w14:val="0"/>
                  <w14:checkedState w14:val="2612" w14:font="MS Gothic"/>
                  <w14:uncheckedState w14:val="2610" w14:font="MS Gothic"/>
                </w14:checkbox>
              </w:sdtPr>
              <w:sdtEndPr/>
              <w:sdtContent>
                <w:r w:rsidRPr="00D719AB">
                  <w:rPr>
                    <w:rFonts w:ascii="Segoe UI Symbol" w:hAnsi="Segoe UI Symbol" w:cs="Segoe UI Symbol"/>
                    <w:bCs/>
                    <w:sz w:val="22"/>
                    <w:szCs w:val="22"/>
                  </w:rPr>
                  <w:t>☐</w:t>
                </w:r>
              </w:sdtContent>
            </w:sdt>
            <w:r w:rsidRPr="00D719AB">
              <w:rPr>
                <w:rFonts w:ascii="Calibri" w:hAnsi="Calibri" w:cs="Calibri"/>
                <w:b/>
                <w:bCs/>
                <w:sz w:val="22"/>
                <w:szCs w:val="22"/>
              </w:rPr>
              <w:t xml:space="preserve">  9. Homicide </w:t>
            </w:r>
            <w:sdt>
              <w:sdtPr>
                <w:rPr>
                  <w:rFonts w:ascii="Calibri" w:hAnsi="Calibri" w:cs="Calibri"/>
                </w:rPr>
                <w:id w:val="1454135446"/>
                <w14:checkbox>
                  <w14:checked w14:val="0"/>
                  <w14:checkedState w14:val="2612" w14:font="MS Gothic"/>
                  <w14:uncheckedState w14:val="2610" w14:font="MS Gothic"/>
                </w14:checkbox>
              </w:sdtPr>
              <w:sdtEndPr/>
              <w:sdtContent>
                <w:r w:rsidRPr="00D719AB">
                  <w:rPr>
                    <w:rFonts w:ascii="Segoe UI Symbol" w:hAnsi="Segoe UI Symbol" w:cs="Segoe UI Symbol"/>
                    <w:bCs/>
                    <w:sz w:val="22"/>
                    <w:szCs w:val="22"/>
                  </w:rPr>
                  <w:t>☐</w:t>
                </w:r>
              </w:sdtContent>
            </w:sdt>
            <w:r w:rsidRPr="00D719AB">
              <w:rPr>
                <w:rFonts w:ascii="Calibri" w:hAnsi="Calibri" w:cs="Calibri"/>
                <w:b/>
                <w:bCs/>
                <w:sz w:val="22"/>
                <w:szCs w:val="22"/>
              </w:rPr>
              <w:t xml:space="preserve">   10. Medical Issue </w:t>
            </w:r>
            <w:sdt>
              <w:sdtPr>
                <w:rPr>
                  <w:rFonts w:ascii="Calibri" w:hAnsi="Calibri" w:cs="Calibri"/>
                </w:rPr>
                <w:id w:val="-2011210968"/>
                <w14:checkbox>
                  <w14:checked w14:val="0"/>
                  <w14:checkedState w14:val="2612" w14:font="MS Gothic"/>
                  <w14:uncheckedState w14:val="2610" w14:font="MS Gothic"/>
                </w14:checkbox>
              </w:sdtPr>
              <w:sdtEndPr/>
              <w:sdtContent>
                <w:r w:rsidRPr="00D719AB">
                  <w:rPr>
                    <w:rFonts w:ascii="Segoe UI Symbol" w:hAnsi="Segoe UI Symbol" w:cs="Segoe UI Symbol"/>
                    <w:bCs/>
                    <w:sz w:val="22"/>
                    <w:szCs w:val="22"/>
                  </w:rPr>
                  <w:t>☐</w:t>
                </w:r>
              </w:sdtContent>
            </w:sdt>
            <w:r w:rsidRPr="00D719AB">
              <w:rPr>
                <w:rFonts w:ascii="Calibri" w:hAnsi="Calibri" w:cs="Calibri"/>
                <w:b/>
                <w:bCs/>
                <w:sz w:val="22"/>
                <w:szCs w:val="22"/>
              </w:rPr>
              <w:t xml:space="preserve">   11. Suicide </w:t>
            </w:r>
            <w:sdt>
              <w:sdtPr>
                <w:rPr>
                  <w:rFonts w:ascii="Calibri" w:hAnsi="Calibri" w:cs="Calibri"/>
                </w:rPr>
                <w:id w:val="2009248860"/>
                <w14:checkbox>
                  <w14:checked w14:val="0"/>
                  <w14:checkedState w14:val="2612" w14:font="MS Gothic"/>
                  <w14:uncheckedState w14:val="2610" w14:font="MS Gothic"/>
                </w14:checkbox>
              </w:sdtPr>
              <w:sdtEndPr/>
              <w:sdtContent>
                <w:r w:rsidRPr="00D719AB">
                  <w:rPr>
                    <w:rFonts w:ascii="Segoe UI Symbol" w:hAnsi="Segoe UI Symbol" w:cs="Segoe UI Symbol"/>
                    <w:bCs/>
                    <w:sz w:val="22"/>
                    <w:szCs w:val="22"/>
                  </w:rPr>
                  <w:t>☐</w:t>
                </w:r>
              </w:sdtContent>
            </w:sdt>
            <w:r w:rsidRPr="00D719AB">
              <w:rPr>
                <w:rFonts w:ascii="Calibri" w:hAnsi="Calibri" w:cs="Calibri"/>
                <w:b/>
                <w:bCs/>
                <w:sz w:val="22"/>
                <w:szCs w:val="22"/>
              </w:rPr>
              <w:t xml:space="preserve">   12. Others </w:t>
            </w:r>
            <w:sdt>
              <w:sdtPr>
                <w:rPr>
                  <w:rFonts w:ascii="Calibri" w:hAnsi="Calibri" w:cs="Calibri"/>
                </w:rPr>
                <w:id w:val="1318147331"/>
                <w14:checkbox>
                  <w14:checked w14:val="0"/>
                  <w14:checkedState w14:val="2612" w14:font="MS Gothic"/>
                  <w14:uncheckedState w14:val="2610" w14:font="MS Gothic"/>
                </w14:checkbox>
              </w:sdtPr>
              <w:sdtEndPr/>
              <w:sdtContent>
                <w:r w:rsidRPr="00D719AB">
                  <w:rPr>
                    <w:rFonts w:ascii="Segoe UI Symbol" w:hAnsi="Segoe UI Symbol" w:cs="Segoe UI Symbol"/>
                    <w:bCs/>
                    <w:sz w:val="22"/>
                    <w:szCs w:val="22"/>
                  </w:rPr>
                  <w:t>☐</w:t>
                </w:r>
              </w:sdtContent>
            </w:sdt>
            <w:r w:rsidRPr="00D719AB">
              <w:rPr>
                <w:rFonts w:ascii="Calibri" w:hAnsi="Calibri" w:cs="Calibri"/>
                <w:b/>
                <w:bCs/>
                <w:sz w:val="22"/>
                <w:szCs w:val="22"/>
              </w:rPr>
              <w:t xml:space="preserve">  </w:t>
            </w:r>
          </w:p>
          <w:p w14:paraId="25EFB991" w14:textId="77777777" w:rsidR="00C60DBA" w:rsidRPr="00D719AB" w:rsidRDefault="00C60DBA" w:rsidP="00C60DBA">
            <w:pPr>
              <w:spacing w:line="300" w:lineRule="exact"/>
              <w:jc w:val="both"/>
              <w:rPr>
                <w:rFonts w:ascii="Calibri" w:hAnsi="Calibri" w:cs="Calibri"/>
                <w:b/>
                <w:bCs/>
                <w:sz w:val="22"/>
                <w:szCs w:val="22"/>
              </w:rPr>
            </w:pPr>
            <w:r w:rsidRPr="00D719AB">
              <w:rPr>
                <w:rFonts w:ascii="Calibri" w:hAnsi="Calibri" w:cs="Calibri"/>
                <w:b/>
                <w:bCs/>
                <w:i/>
                <w:sz w:val="22"/>
                <w:szCs w:val="22"/>
              </w:rPr>
              <w:t>Vehicle Traffic:</w:t>
            </w:r>
            <w:r w:rsidRPr="00D719AB">
              <w:rPr>
                <w:rFonts w:ascii="Calibri" w:hAnsi="Calibri" w:cs="Calibri"/>
                <w:b/>
                <w:bCs/>
                <w:sz w:val="22"/>
                <w:szCs w:val="22"/>
              </w:rPr>
              <w:t xml:space="preserve"> 13. Project Vehicle Work Travel </w:t>
            </w:r>
            <w:sdt>
              <w:sdtPr>
                <w:rPr>
                  <w:rFonts w:ascii="Calibri" w:hAnsi="Calibri" w:cs="Calibri"/>
                </w:rPr>
                <w:id w:val="221652945"/>
                <w14:checkbox>
                  <w14:checked w14:val="0"/>
                  <w14:checkedState w14:val="2612" w14:font="MS Gothic"/>
                  <w14:uncheckedState w14:val="2610" w14:font="MS Gothic"/>
                </w14:checkbox>
              </w:sdtPr>
              <w:sdtEndPr/>
              <w:sdtContent>
                <w:r w:rsidRPr="00D719AB">
                  <w:rPr>
                    <w:rFonts w:ascii="Segoe UI Symbol" w:hAnsi="Segoe UI Symbol" w:cs="Segoe UI Symbol"/>
                    <w:bCs/>
                    <w:sz w:val="22"/>
                    <w:szCs w:val="22"/>
                  </w:rPr>
                  <w:t>☐</w:t>
                </w:r>
              </w:sdtContent>
            </w:sdt>
            <w:r w:rsidRPr="00D719AB">
              <w:rPr>
                <w:rFonts w:ascii="Calibri" w:hAnsi="Calibri" w:cs="Calibri"/>
                <w:b/>
                <w:bCs/>
                <w:sz w:val="22"/>
                <w:szCs w:val="22"/>
              </w:rPr>
              <w:t xml:space="preserve">   14. Non-project Vehicle Work Travel </w:t>
            </w:r>
            <w:sdt>
              <w:sdtPr>
                <w:rPr>
                  <w:rFonts w:ascii="Calibri" w:hAnsi="Calibri" w:cs="Calibri"/>
                </w:rPr>
                <w:id w:val="1002477525"/>
                <w14:checkbox>
                  <w14:checked w14:val="0"/>
                  <w14:checkedState w14:val="2612" w14:font="MS Gothic"/>
                  <w14:uncheckedState w14:val="2610" w14:font="MS Gothic"/>
                </w14:checkbox>
              </w:sdtPr>
              <w:sdtEndPr/>
              <w:sdtContent>
                <w:r w:rsidRPr="00D719AB">
                  <w:rPr>
                    <w:rFonts w:ascii="Segoe UI Symbol" w:hAnsi="Segoe UI Symbol" w:cs="Segoe UI Symbol"/>
                    <w:bCs/>
                    <w:sz w:val="22"/>
                    <w:szCs w:val="22"/>
                  </w:rPr>
                  <w:t>☐</w:t>
                </w:r>
              </w:sdtContent>
            </w:sdt>
            <w:r w:rsidRPr="00D719AB">
              <w:rPr>
                <w:rFonts w:ascii="Calibri" w:hAnsi="Calibri" w:cs="Calibri"/>
                <w:b/>
                <w:bCs/>
                <w:sz w:val="22"/>
                <w:szCs w:val="22"/>
              </w:rPr>
              <w:t xml:space="preserve">  </w:t>
            </w:r>
          </w:p>
          <w:p w14:paraId="78AEA88B" w14:textId="77777777" w:rsidR="00C60DBA" w:rsidRPr="00D719AB" w:rsidRDefault="00C60DBA" w:rsidP="00C60DBA">
            <w:pPr>
              <w:spacing w:line="300" w:lineRule="exact"/>
              <w:jc w:val="both"/>
              <w:rPr>
                <w:rFonts w:ascii="Calibri" w:hAnsi="Calibri" w:cs="Calibri"/>
                <w:b/>
                <w:bCs/>
                <w:sz w:val="22"/>
                <w:szCs w:val="22"/>
              </w:rPr>
            </w:pPr>
            <w:r w:rsidRPr="00D719AB">
              <w:rPr>
                <w:rFonts w:ascii="Calibri" w:hAnsi="Calibri" w:cs="Calibri"/>
                <w:b/>
                <w:bCs/>
                <w:sz w:val="22"/>
                <w:szCs w:val="22"/>
              </w:rPr>
              <w:t xml:space="preserve">15. Project Vehicle Commuting </w:t>
            </w:r>
            <w:sdt>
              <w:sdtPr>
                <w:rPr>
                  <w:rFonts w:ascii="Calibri" w:hAnsi="Calibri" w:cs="Calibri"/>
                </w:rPr>
                <w:id w:val="825863721"/>
                <w14:checkbox>
                  <w14:checked w14:val="0"/>
                  <w14:checkedState w14:val="2612" w14:font="MS Gothic"/>
                  <w14:uncheckedState w14:val="2610" w14:font="MS Gothic"/>
                </w14:checkbox>
              </w:sdtPr>
              <w:sdtEndPr/>
              <w:sdtContent>
                <w:r w:rsidRPr="00D719AB">
                  <w:rPr>
                    <w:rFonts w:ascii="Segoe UI Symbol" w:hAnsi="Segoe UI Symbol" w:cs="Segoe UI Symbol"/>
                    <w:bCs/>
                    <w:sz w:val="22"/>
                    <w:szCs w:val="22"/>
                  </w:rPr>
                  <w:t>☐</w:t>
                </w:r>
              </w:sdtContent>
            </w:sdt>
            <w:r w:rsidRPr="00D719AB">
              <w:rPr>
                <w:rFonts w:ascii="Calibri" w:hAnsi="Calibri" w:cs="Calibri"/>
                <w:b/>
                <w:bCs/>
                <w:sz w:val="22"/>
                <w:szCs w:val="22"/>
              </w:rPr>
              <w:t xml:space="preserve"> 16. Non-project Vehicle Commuting </w:t>
            </w:r>
            <w:sdt>
              <w:sdtPr>
                <w:rPr>
                  <w:rFonts w:ascii="Calibri" w:hAnsi="Calibri" w:cs="Calibri"/>
                  <w:b/>
                </w:rPr>
                <w:id w:val="-290511841"/>
                <w14:checkbox>
                  <w14:checked w14:val="0"/>
                  <w14:checkedState w14:val="2612" w14:font="MS Gothic"/>
                  <w14:uncheckedState w14:val="2610" w14:font="MS Gothic"/>
                </w14:checkbox>
              </w:sdtPr>
              <w:sdtEndPr/>
              <w:sdtContent>
                <w:r w:rsidRPr="00D719AB">
                  <w:rPr>
                    <w:rFonts w:ascii="Segoe UI Symbol" w:hAnsi="Segoe UI Symbol" w:cs="Segoe UI Symbol"/>
                    <w:b/>
                    <w:bCs/>
                    <w:sz w:val="22"/>
                    <w:szCs w:val="22"/>
                  </w:rPr>
                  <w:t>☐</w:t>
                </w:r>
              </w:sdtContent>
            </w:sdt>
            <w:r w:rsidRPr="00D719AB">
              <w:rPr>
                <w:rFonts w:ascii="Calibri" w:hAnsi="Calibri" w:cs="Calibri"/>
                <w:b/>
                <w:bCs/>
                <w:sz w:val="22"/>
                <w:szCs w:val="22"/>
              </w:rPr>
              <w:t xml:space="preserve">  17.Vehicle Traffic Accident (Members of Public Only) </w:t>
            </w:r>
            <w:r w:rsidRPr="00D719AB">
              <w:rPr>
                <w:rFonts w:ascii="Segoe UI Symbol" w:eastAsia="MS Gothic" w:hAnsi="Segoe UI Symbol" w:cs="Segoe UI Symbol"/>
                <w:b/>
                <w:bCs/>
                <w:sz w:val="22"/>
                <w:szCs w:val="22"/>
              </w:rPr>
              <w:t>☐</w:t>
            </w:r>
            <w:r w:rsidRPr="00D719AB">
              <w:rPr>
                <w:rFonts w:ascii="Calibri" w:eastAsia="MS Gothic" w:hAnsi="Calibri" w:cs="Calibri"/>
                <w:b/>
                <w:bCs/>
                <w:sz w:val="22"/>
                <w:szCs w:val="22"/>
              </w:rPr>
              <w:t xml:space="preserve"> </w:t>
            </w:r>
          </w:p>
        </w:tc>
      </w:tr>
      <w:tr w:rsidR="00C60DBA" w:rsidRPr="00D719AB" w14:paraId="18750EE0" w14:textId="77777777" w:rsidTr="00AD32B4">
        <w:trPr>
          <w:trHeight w:hRule="exact" w:val="793"/>
        </w:trPr>
        <w:tc>
          <w:tcPr>
            <w:tcW w:w="1941" w:type="dxa"/>
            <w:vAlign w:val="center"/>
          </w:tcPr>
          <w:p w14:paraId="064D39C7" w14:textId="77777777" w:rsidR="00C60DBA" w:rsidRPr="00D719AB" w:rsidRDefault="00C60DBA" w:rsidP="00C60DBA">
            <w:pPr>
              <w:spacing w:line="300" w:lineRule="exact"/>
              <w:jc w:val="center"/>
              <w:rPr>
                <w:rFonts w:ascii="Calibri" w:hAnsi="Calibri" w:cs="Calibri"/>
                <w:b/>
                <w:sz w:val="22"/>
                <w:szCs w:val="22"/>
              </w:rPr>
            </w:pPr>
            <w:r w:rsidRPr="00D719AB">
              <w:rPr>
                <w:rFonts w:ascii="Calibri" w:hAnsi="Calibri" w:cs="Calibri"/>
                <w:b/>
                <w:sz w:val="22"/>
                <w:szCs w:val="22"/>
              </w:rPr>
              <w:t>Name</w:t>
            </w:r>
          </w:p>
        </w:tc>
        <w:tc>
          <w:tcPr>
            <w:tcW w:w="1081" w:type="dxa"/>
            <w:vAlign w:val="center"/>
          </w:tcPr>
          <w:p w14:paraId="5BAE31B3" w14:textId="77777777" w:rsidR="00C60DBA" w:rsidRPr="00D719AB" w:rsidRDefault="00C60DBA" w:rsidP="00C60DBA">
            <w:pPr>
              <w:spacing w:line="300" w:lineRule="exact"/>
              <w:jc w:val="center"/>
              <w:rPr>
                <w:rFonts w:ascii="Calibri" w:hAnsi="Calibri" w:cs="Calibri"/>
                <w:b/>
                <w:sz w:val="22"/>
                <w:szCs w:val="22"/>
              </w:rPr>
            </w:pPr>
            <w:r w:rsidRPr="00D719AB">
              <w:rPr>
                <w:rFonts w:ascii="Calibri" w:hAnsi="Calibri" w:cs="Calibri"/>
                <w:b/>
                <w:sz w:val="22"/>
                <w:szCs w:val="22"/>
              </w:rPr>
              <w:t>Age/DOB</w:t>
            </w:r>
          </w:p>
        </w:tc>
        <w:tc>
          <w:tcPr>
            <w:tcW w:w="1295" w:type="dxa"/>
            <w:vAlign w:val="center"/>
          </w:tcPr>
          <w:p w14:paraId="44B598E3" w14:textId="77777777" w:rsidR="00C60DBA" w:rsidRPr="00D719AB" w:rsidRDefault="00C60DBA" w:rsidP="00C60DBA">
            <w:pPr>
              <w:spacing w:line="300" w:lineRule="exact"/>
              <w:jc w:val="center"/>
              <w:rPr>
                <w:rFonts w:ascii="Calibri" w:hAnsi="Calibri" w:cs="Calibri"/>
                <w:b/>
                <w:sz w:val="22"/>
                <w:szCs w:val="22"/>
              </w:rPr>
            </w:pPr>
            <w:r w:rsidRPr="00D719AB">
              <w:rPr>
                <w:rFonts w:ascii="Calibri" w:hAnsi="Calibri" w:cs="Calibri"/>
                <w:b/>
                <w:sz w:val="22"/>
                <w:szCs w:val="22"/>
              </w:rPr>
              <w:t>Date of Death/Injury</w:t>
            </w:r>
          </w:p>
        </w:tc>
        <w:tc>
          <w:tcPr>
            <w:tcW w:w="831" w:type="dxa"/>
            <w:vAlign w:val="center"/>
          </w:tcPr>
          <w:p w14:paraId="05B715C9" w14:textId="77777777" w:rsidR="00C60DBA" w:rsidRPr="00D719AB" w:rsidRDefault="00C60DBA" w:rsidP="00C60DBA">
            <w:pPr>
              <w:spacing w:line="300" w:lineRule="exact"/>
              <w:jc w:val="center"/>
              <w:rPr>
                <w:rFonts w:ascii="Calibri" w:hAnsi="Calibri" w:cs="Calibri"/>
                <w:b/>
                <w:sz w:val="22"/>
                <w:szCs w:val="22"/>
              </w:rPr>
            </w:pPr>
            <w:r w:rsidRPr="00D719AB">
              <w:rPr>
                <w:rFonts w:ascii="Calibri" w:hAnsi="Calibri" w:cs="Calibri"/>
                <w:b/>
                <w:sz w:val="22"/>
                <w:szCs w:val="22"/>
              </w:rPr>
              <w:t>Gender</w:t>
            </w:r>
          </w:p>
        </w:tc>
        <w:tc>
          <w:tcPr>
            <w:tcW w:w="1149" w:type="dxa"/>
            <w:vAlign w:val="center"/>
          </w:tcPr>
          <w:p w14:paraId="5BCB60E9" w14:textId="77777777" w:rsidR="00C60DBA" w:rsidRPr="00D719AB" w:rsidRDefault="00C60DBA" w:rsidP="00C60DBA">
            <w:pPr>
              <w:spacing w:line="300" w:lineRule="exact"/>
              <w:jc w:val="center"/>
              <w:rPr>
                <w:rFonts w:ascii="Calibri" w:hAnsi="Calibri" w:cs="Calibri"/>
                <w:b/>
                <w:sz w:val="22"/>
                <w:szCs w:val="22"/>
              </w:rPr>
            </w:pPr>
            <w:r w:rsidRPr="00D719AB">
              <w:rPr>
                <w:rFonts w:ascii="Calibri" w:hAnsi="Calibri" w:cs="Calibri"/>
                <w:b/>
                <w:sz w:val="22"/>
                <w:szCs w:val="22"/>
              </w:rPr>
              <w:t>Nationality</w:t>
            </w:r>
          </w:p>
        </w:tc>
        <w:tc>
          <w:tcPr>
            <w:tcW w:w="1495" w:type="dxa"/>
            <w:vAlign w:val="center"/>
          </w:tcPr>
          <w:p w14:paraId="2451C0E2" w14:textId="77777777" w:rsidR="00C60DBA" w:rsidRPr="00D719AB" w:rsidRDefault="00C60DBA" w:rsidP="00C60DBA">
            <w:pPr>
              <w:spacing w:line="300" w:lineRule="exact"/>
              <w:jc w:val="center"/>
              <w:rPr>
                <w:rFonts w:ascii="Calibri" w:hAnsi="Calibri" w:cs="Calibri"/>
                <w:b/>
                <w:bCs/>
                <w:sz w:val="22"/>
                <w:szCs w:val="22"/>
              </w:rPr>
            </w:pPr>
            <w:r w:rsidRPr="00D719AB">
              <w:rPr>
                <w:rFonts w:ascii="Calibri" w:hAnsi="Calibri" w:cs="Calibri"/>
                <w:b/>
                <w:bCs/>
                <w:sz w:val="22"/>
                <w:szCs w:val="22"/>
              </w:rPr>
              <w:t>Cause of Fatality/Injury</w:t>
            </w:r>
          </w:p>
        </w:tc>
        <w:tc>
          <w:tcPr>
            <w:tcW w:w="2553" w:type="dxa"/>
            <w:vAlign w:val="center"/>
          </w:tcPr>
          <w:p w14:paraId="6F6169B4" w14:textId="77777777" w:rsidR="00C60DBA" w:rsidRPr="00D719AB" w:rsidRDefault="00C60DBA" w:rsidP="00C60DBA">
            <w:pPr>
              <w:spacing w:line="300" w:lineRule="exact"/>
              <w:jc w:val="center"/>
              <w:rPr>
                <w:rFonts w:ascii="Calibri" w:hAnsi="Calibri" w:cs="Calibri"/>
                <w:b/>
                <w:bCs/>
                <w:sz w:val="22"/>
                <w:szCs w:val="22"/>
              </w:rPr>
            </w:pPr>
            <w:r w:rsidRPr="00D719AB">
              <w:rPr>
                <w:rFonts w:ascii="Calibri" w:hAnsi="Calibri" w:cs="Calibri"/>
                <w:b/>
                <w:bCs/>
                <w:sz w:val="22"/>
                <w:szCs w:val="22"/>
              </w:rPr>
              <w:t>Worker (Employer)/Public</w:t>
            </w:r>
          </w:p>
          <w:p w14:paraId="072102CC" w14:textId="77777777" w:rsidR="00C60DBA" w:rsidRPr="00D719AB" w:rsidRDefault="00C60DBA" w:rsidP="00C60DBA">
            <w:pPr>
              <w:rPr>
                <w:rFonts w:ascii="Calibri" w:hAnsi="Calibri" w:cs="Calibri"/>
                <w:b/>
                <w:bCs/>
                <w:sz w:val="22"/>
                <w:szCs w:val="22"/>
              </w:rPr>
            </w:pPr>
          </w:p>
        </w:tc>
      </w:tr>
      <w:tr w:rsidR="00C60DBA" w:rsidRPr="00D719AB" w14:paraId="76761063" w14:textId="77777777" w:rsidTr="00AD32B4">
        <w:tc>
          <w:tcPr>
            <w:tcW w:w="1941" w:type="dxa"/>
            <w:vAlign w:val="center"/>
          </w:tcPr>
          <w:p w14:paraId="5DC854C8" w14:textId="77777777" w:rsidR="00C60DBA" w:rsidRPr="00D719AB" w:rsidRDefault="00C60DBA" w:rsidP="00C60DBA">
            <w:pPr>
              <w:spacing w:line="300" w:lineRule="exact"/>
              <w:jc w:val="center"/>
              <w:rPr>
                <w:rFonts w:ascii="Calibri" w:hAnsi="Calibri" w:cs="Calibri"/>
                <w:sz w:val="22"/>
                <w:szCs w:val="22"/>
              </w:rPr>
            </w:pPr>
          </w:p>
        </w:tc>
        <w:tc>
          <w:tcPr>
            <w:tcW w:w="1081" w:type="dxa"/>
            <w:vAlign w:val="center"/>
          </w:tcPr>
          <w:p w14:paraId="69695957" w14:textId="77777777" w:rsidR="00C60DBA" w:rsidRPr="00D719AB" w:rsidRDefault="00C60DBA" w:rsidP="00C60DBA">
            <w:pPr>
              <w:spacing w:line="300" w:lineRule="exact"/>
              <w:jc w:val="center"/>
              <w:rPr>
                <w:rFonts w:ascii="Calibri" w:hAnsi="Calibri" w:cs="Calibri"/>
                <w:sz w:val="22"/>
                <w:szCs w:val="22"/>
              </w:rPr>
            </w:pPr>
          </w:p>
        </w:tc>
        <w:tc>
          <w:tcPr>
            <w:tcW w:w="1295" w:type="dxa"/>
            <w:vAlign w:val="center"/>
          </w:tcPr>
          <w:p w14:paraId="099552E6" w14:textId="77777777" w:rsidR="00C60DBA" w:rsidRPr="00D719AB" w:rsidRDefault="00C60DBA" w:rsidP="00C60DBA">
            <w:pPr>
              <w:spacing w:line="300" w:lineRule="exact"/>
              <w:jc w:val="center"/>
              <w:rPr>
                <w:rFonts w:ascii="Calibri" w:hAnsi="Calibri" w:cs="Calibri"/>
                <w:sz w:val="22"/>
                <w:szCs w:val="22"/>
              </w:rPr>
            </w:pPr>
          </w:p>
        </w:tc>
        <w:tc>
          <w:tcPr>
            <w:tcW w:w="831" w:type="dxa"/>
            <w:vAlign w:val="center"/>
          </w:tcPr>
          <w:p w14:paraId="4099F16F" w14:textId="77777777" w:rsidR="00C60DBA" w:rsidRPr="00D719AB" w:rsidRDefault="00C60DBA" w:rsidP="00C60DBA">
            <w:pPr>
              <w:spacing w:line="300" w:lineRule="exact"/>
              <w:jc w:val="center"/>
              <w:rPr>
                <w:rFonts w:ascii="Calibri" w:hAnsi="Calibri" w:cs="Calibri"/>
                <w:sz w:val="22"/>
                <w:szCs w:val="22"/>
              </w:rPr>
            </w:pPr>
          </w:p>
        </w:tc>
        <w:tc>
          <w:tcPr>
            <w:tcW w:w="1149" w:type="dxa"/>
            <w:vAlign w:val="center"/>
          </w:tcPr>
          <w:p w14:paraId="6CD00BC9" w14:textId="77777777" w:rsidR="00C60DBA" w:rsidRPr="00D719AB" w:rsidRDefault="00C60DBA" w:rsidP="00C60DBA">
            <w:pPr>
              <w:spacing w:line="300" w:lineRule="exact"/>
              <w:jc w:val="center"/>
              <w:rPr>
                <w:rFonts w:ascii="Calibri" w:hAnsi="Calibri" w:cs="Calibri"/>
                <w:sz w:val="22"/>
                <w:szCs w:val="22"/>
              </w:rPr>
            </w:pPr>
          </w:p>
        </w:tc>
        <w:tc>
          <w:tcPr>
            <w:tcW w:w="1495" w:type="dxa"/>
            <w:vAlign w:val="center"/>
          </w:tcPr>
          <w:p w14:paraId="0460FD68" w14:textId="77777777" w:rsidR="00C60DBA" w:rsidRPr="00D719AB" w:rsidRDefault="00C60DBA" w:rsidP="00C60DBA">
            <w:pPr>
              <w:spacing w:line="300" w:lineRule="exact"/>
              <w:jc w:val="center"/>
              <w:rPr>
                <w:rFonts w:ascii="Calibri" w:hAnsi="Calibri" w:cs="Calibri"/>
                <w:sz w:val="22"/>
                <w:szCs w:val="22"/>
              </w:rPr>
            </w:pPr>
          </w:p>
        </w:tc>
        <w:tc>
          <w:tcPr>
            <w:tcW w:w="2553" w:type="dxa"/>
            <w:vAlign w:val="center"/>
          </w:tcPr>
          <w:p w14:paraId="17E63B1A" w14:textId="77777777" w:rsidR="00C60DBA" w:rsidRPr="00D719AB" w:rsidRDefault="00C60DBA" w:rsidP="00C60DBA">
            <w:pPr>
              <w:rPr>
                <w:rFonts w:ascii="Calibri" w:hAnsi="Calibri" w:cs="Calibri"/>
                <w:sz w:val="22"/>
                <w:szCs w:val="22"/>
              </w:rPr>
            </w:pPr>
          </w:p>
        </w:tc>
      </w:tr>
      <w:tr w:rsidR="00C60DBA" w:rsidRPr="00D719AB" w14:paraId="1619EF07" w14:textId="77777777" w:rsidTr="00AD32B4">
        <w:tc>
          <w:tcPr>
            <w:tcW w:w="1941" w:type="dxa"/>
            <w:vAlign w:val="center"/>
          </w:tcPr>
          <w:p w14:paraId="2A5F8BCB" w14:textId="77777777" w:rsidR="00C60DBA" w:rsidRPr="00D719AB" w:rsidRDefault="00C60DBA" w:rsidP="00C60DBA">
            <w:pPr>
              <w:spacing w:line="300" w:lineRule="exact"/>
              <w:jc w:val="center"/>
              <w:rPr>
                <w:rFonts w:ascii="Calibri" w:hAnsi="Calibri" w:cs="Calibri"/>
                <w:sz w:val="22"/>
                <w:szCs w:val="22"/>
              </w:rPr>
            </w:pPr>
          </w:p>
        </w:tc>
        <w:tc>
          <w:tcPr>
            <w:tcW w:w="1081" w:type="dxa"/>
            <w:vAlign w:val="center"/>
          </w:tcPr>
          <w:p w14:paraId="2E82BEE4" w14:textId="77777777" w:rsidR="00C60DBA" w:rsidRPr="00D719AB" w:rsidRDefault="00C60DBA" w:rsidP="00C60DBA">
            <w:pPr>
              <w:spacing w:line="300" w:lineRule="exact"/>
              <w:jc w:val="center"/>
              <w:rPr>
                <w:rFonts w:ascii="Calibri" w:hAnsi="Calibri" w:cs="Calibri"/>
                <w:sz w:val="22"/>
                <w:szCs w:val="22"/>
              </w:rPr>
            </w:pPr>
          </w:p>
        </w:tc>
        <w:tc>
          <w:tcPr>
            <w:tcW w:w="1295" w:type="dxa"/>
            <w:vAlign w:val="center"/>
          </w:tcPr>
          <w:p w14:paraId="68E209FE" w14:textId="77777777" w:rsidR="00C60DBA" w:rsidRPr="00D719AB" w:rsidRDefault="00C60DBA" w:rsidP="00C60DBA">
            <w:pPr>
              <w:spacing w:line="300" w:lineRule="exact"/>
              <w:jc w:val="center"/>
              <w:rPr>
                <w:rFonts w:ascii="Calibri" w:hAnsi="Calibri" w:cs="Calibri"/>
                <w:sz w:val="22"/>
                <w:szCs w:val="22"/>
              </w:rPr>
            </w:pPr>
          </w:p>
        </w:tc>
        <w:tc>
          <w:tcPr>
            <w:tcW w:w="831" w:type="dxa"/>
            <w:vAlign w:val="center"/>
          </w:tcPr>
          <w:p w14:paraId="42A634F5" w14:textId="77777777" w:rsidR="00C60DBA" w:rsidRPr="00D719AB" w:rsidRDefault="00C60DBA" w:rsidP="00C60DBA">
            <w:pPr>
              <w:spacing w:line="300" w:lineRule="exact"/>
              <w:jc w:val="center"/>
              <w:rPr>
                <w:rFonts w:ascii="Calibri" w:hAnsi="Calibri" w:cs="Calibri"/>
                <w:sz w:val="22"/>
                <w:szCs w:val="22"/>
              </w:rPr>
            </w:pPr>
          </w:p>
        </w:tc>
        <w:tc>
          <w:tcPr>
            <w:tcW w:w="1149" w:type="dxa"/>
            <w:vAlign w:val="center"/>
          </w:tcPr>
          <w:p w14:paraId="7D4A731E" w14:textId="77777777" w:rsidR="00C60DBA" w:rsidRPr="00D719AB" w:rsidRDefault="00C60DBA" w:rsidP="00C60DBA">
            <w:pPr>
              <w:spacing w:line="300" w:lineRule="exact"/>
              <w:jc w:val="center"/>
              <w:rPr>
                <w:rFonts w:ascii="Calibri" w:hAnsi="Calibri" w:cs="Calibri"/>
                <w:sz w:val="22"/>
                <w:szCs w:val="22"/>
              </w:rPr>
            </w:pPr>
          </w:p>
        </w:tc>
        <w:tc>
          <w:tcPr>
            <w:tcW w:w="1495" w:type="dxa"/>
            <w:vAlign w:val="center"/>
          </w:tcPr>
          <w:p w14:paraId="2C2F371E" w14:textId="77777777" w:rsidR="00C60DBA" w:rsidRPr="00D719AB" w:rsidRDefault="00C60DBA" w:rsidP="00C60DBA">
            <w:pPr>
              <w:spacing w:line="300" w:lineRule="exact"/>
              <w:jc w:val="center"/>
              <w:rPr>
                <w:rFonts w:ascii="Calibri" w:hAnsi="Calibri" w:cs="Calibri"/>
                <w:sz w:val="22"/>
                <w:szCs w:val="22"/>
              </w:rPr>
            </w:pPr>
          </w:p>
        </w:tc>
        <w:tc>
          <w:tcPr>
            <w:tcW w:w="2553" w:type="dxa"/>
            <w:vAlign w:val="center"/>
          </w:tcPr>
          <w:p w14:paraId="2A623F0F" w14:textId="77777777" w:rsidR="00C60DBA" w:rsidRPr="00D719AB" w:rsidRDefault="00C60DBA" w:rsidP="00C60DBA">
            <w:pPr>
              <w:rPr>
                <w:rFonts w:ascii="Calibri" w:hAnsi="Calibri" w:cs="Calibri"/>
                <w:sz w:val="22"/>
                <w:szCs w:val="22"/>
              </w:rPr>
            </w:pPr>
          </w:p>
        </w:tc>
      </w:tr>
      <w:tr w:rsidR="00C60DBA" w:rsidRPr="00D719AB" w14:paraId="14BFFCC0" w14:textId="77777777" w:rsidTr="00AD32B4">
        <w:tc>
          <w:tcPr>
            <w:tcW w:w="1941" w:type="dxa"/>
            <w:vAlign w:val="center"/>
          </w:tcPr>
          <w:p w14:paraId="7BF3AB71" w14:textId="77777777" w:rsidR="00C60DBA" w:rsidRPr="00D719AB" w:rsidRDefault="00C60DBA" w:rsidP="00C60DBA">
            <w:pPr>
              <w:spacing w:line="300" w:lineRule="exact"/>
              <w:jc w:val="center"/>
              <w:rPr>
                <w:rFonts w:ascii="Calibri" w:hAnsi="Calibri" w:cs="Calibri"/>
                <w:sz w:val="22"/>
                <w:szCs w:val="22"/>
              </w:rPr>
            </w:pPr>
          </w:p>
        </w:tc>
        <w:tc>
          <w:tcPr>
            <w:tcW w:w="1081" w:type="dxa"/>
            <w:vAlign w:val="center"/>
          </w:tcPr>
          <w:p w14:paraId="4E050E54" w14:textId="77777777" w:rsidR="00C60DBA" w:rsidRPr="00D719AB" w:rsidRDefault="00C60DBA" w:rsidP="00C60DBA">
            <w:pPr>
              <w:spacing w:line="300" w:lineRule="exact"/>
              <w:jc w:val="center"/>
              <w:rPr>
                <w:rFonts w:ascii="Calibri" w:hAnsi="Calibri" w:cs="Calibri"/>
                <w:sz w:val="22"/>
                <w:szCs w:val="22"/>
              </w:rPr>
            </w:pPr>
          </w:p>
        </w:tc>
        <w:tc>
          <w:tcPr>
            <w:tcW w:w="1295" w:type="dxa"/>
            <w:vAlign w:val="center"/>
          </w:tcPr>
          <w:p w14:paraId="33038528" w14:textId="77777777" w:rsidR="00C60DBA" w:rsidRPr="00D719AB" w:rsidRDefault="00C60DBA" w:rsidP="00C60DBA">
            <w:pPr>
              <w:spacing w:line="300" w:lineRule="exact"/>
              <w:jc w:val="center"/>
              <w:rPr>
                <w:rFonts w:ascii="Calibri" w:hAnsi="Calibri" w:cs="Calibri"/>
                <w:sz w:val="22"/>
                <w:szCs w:val="22"/>
              </w:rPr>
            </w:pPr>
          </w:p>
        </w:tc>
        <w:tc>
          <w:tcPr>
            <w:tcW w:w="831" w:type="dxa"/>
            <w:vAlign w:val="center"/>
          </w:tcPr>
          <w:p w14:paraId="291824CD" w14:textId="77777777" w:rsidR="00C60DBA" w:rsidRPr="00D719AB" w:rsidRDefault="00C60DBA" w:rsidP="00C60DBA">
            <w:pPr>
              <w:spacing w:line="300" w:lineRule="exact"/>
              <w:jc w:val="center"/>
              <w:rPr>
                <w:rFonts w:ascii="Calibri" w:hAnsi="Calibri" w:cs="Calibri"/>
                <w:sz w:val="22"/>
                <w:szCs w:val="22"/>
              </w:rPr>
            </w:pPr>
          </w:p>
        </w:tc>
        <w:tc>
          <w:tcPr>
            <w:tcW w:w="1149" w:type="dxa"/>
            <w:vAlign w:val="center"/>
          </w:tcPr>
          <w:p w14:paraId="1E489B13" w14:textId="77777777" w:rsidR="00C60DBA" w:rsidRPr="00D719AB" w:rsidRDefault="00C60DBA" w:rsidP="00C60DBA">
            <w:pPr>
              <w:spacing w:line="300" w:lineRule="exact"/>
              <w:jc w:val="center"/>
              <w:rPr>
                <w:rFonts w:ascii="Calibri" w:hAnsi="Calibri" w:cs="Calibri"/>
                <w:sz w:val="22"/>
                <w:szCs w:val="22"/>
              </w:rPr>
            </w:pPr>
          </w:p>
        </w:tc>
        <w:tc>
          <w:tcPr>
            <w:tcW w:w="1495" w:type="dxa"/>
            <w:vAlign w:val="center"/>
          </w:tcPr>
          <w:p w14:paraId="6271F022" w14:textId="77777777" w:rsidR="00C60DBA" w:rsidRPr="00D719AB" w:rsidRDefault="00C60DBA" w:rsidP="00C60DBA">
            <w:pPr>
              <w:spacing w:line="300" w:lineRule="exact"/>
              <w:jc w:val="center"/>
              <w:rPr>
                <w:rFonts w:ascii="Calibri" w:hAnsi="Calibri" w:cs="Calibri"/>
                <w:sz w:val="22"/>
                <w:szCs w:val="22"/>
              </w:rPr>
            </w:pPr>
          </w:p>
        </w:tc>
        <w:tc>
          <w:tcPr>
            <w:tcW w:w="2553" w:type="dxa"/>
            <w:vAlign w:val="center"/>
          </w:tcPr>
          <w:p w14:paraId="48162616" w14:textId="77777777" w:rsidR="00C60DBA" w:rsidRPr="00D719AB" w:rsidRDefault="00C60DBA" w:rsidP="00C60DBA">
            <w:pPr>
              <w:rPr>
                <w:rFonts w:ascii="Calibri" w:hAnsi="Calibri" w:cs="Calibri"/>
                <w:sz w:val="22"/>
                <w:szCs w:val="22"/>
              </w:rPr>
            </w:pPr>
          </w:p>
        </w:tc>
      </w:tr>
      <w:tr w:rsidR="00C60DBA" w:rsidRPr="00D719AB" w14:paraId="53BAB2C9" w14:textId="77777777" w:rsidTr="00AD32B4">
        <w:tc>
          <w:tcPr>
            <w:tcW w:w="1941" w:type="dxa"/>
            <w:vAlign w:val="center"/>
          </w:tcPr>
          <w:p w14:paraId="245014AA" w14:textId="77777777" w:rsidR="00C60DBA" w:rsidRPr="00D719AB" w:rsidRDefault="00C60DBA" w:rsidP="00C60DBA">
            <w:pPr>
              <w:spacing w:line="300" w:lineRule="exact"/>
              <w:jc w:val="center"/>
              <w:rPr>
                <w:rFonts w:ascii="Calibri" w:hAnsi="Calibri" w:cs="Calibri"/>
                <w:sz w:val="22"/>
                <w:szCs w:val="22"/>
              </w:rPr>
            </w:pPr>
          </w:p>
        </w:tc>
        <w:tc>
          <w:tcPr>
            <w:tcW w:w="1081" w:type="dxa"/>
            <w:vAlign w:val="center"/>
          </w:tcPr>
          <w:p w14:paraId="2F35791A" w14:textId="77777777" w:rsidR="00C60DBA" w:rsidRPr="00D719AB" w:rsidRDefault="00C60DBA" w:rsidP="00C60DBA">
            <w:pPr>
              <w:spacing w:line="300" w:lineRule="exact"/>
              <w:jc w:val="center"/>
              <w:rPr>
                <w:rFonts w:ascii="Calibri" w:hAnsi="Calibri" w:cs="Calibri"/>
                <w:sz w:val="22"/>
                <w:szCs w:val="22"/>
              </w:rPr>
            </w:pPr>
          </w:p>
        </w:tc>
        <w:tc>
          <w:tcPr>
            <w:tcW w:w="1295" w:type="dxa"/>
            <w:vAlign w:val="center"/>
          </w:tcPr>
          <w:p w14:paraId="3173AEE4" w14:textId="77777777" w:rsidR="00C60DBA" w:rsidRPr="00D719AB" w:rsidRDefault="00C60DBA" w:rsidP="00C60DBA">
            <w:pPr>
              <w:spacing w:line="300" w:lineRule="exact"/>
              <w:jc w:val="center"/>
              <w:rPr>
                <w:rFonts w:ascii="Calibri" w:hAnsi="Calibri" w:cs="Calibri"/>
                <w:sz w:val="22"/>
                <w:szCs w:val="22"/>
              </w:rPr>
            </w:pPr>
          </w:p>
        </w:tc>
        <w:tc>
          <w:tcPr>
            <w:tcW w:w="831" w:type="dxa"/>
            <w:vAlign w:val="center"/>
          </w:tcPr>
          <w:p w14:paraId="3E092F81" w14:textId="77777777" w:rsidR="00C60DBA" w:rsidRPr="00D719AB" w:rsidRDefault="00C60DBA" w:rsidP="00C60DBA">
            <w:pPr>
              <w:spacing w:line="300" w:lineRule="exact"/>
              <w:jc w:val="center"/>
              <w:rPr>
                <w:rFonts w:ascii="Calibri" w:hAnsi="Calibri" w:cs="Calibri"/>
                <w:sz w:val="22"/>
                <w:szCs w:val="22"/>
              </w:rPr>
            </w:pPr>
          </w:p>
        </w:tc>
        <w:tc>
          <w:tcPr>
            <w:tcW w:w="1149" w:type="dxa"/>
            <w:vAlign w:val="center"/>
          </w:tcPr>
          <w:p w14:paraId="01703711" w14:textId="77777777" w:rsidR="00C60DBA" w:rsidRPr="00D719AB" w:rsidRDefault="00C60DBA" w:rsidP="00C60DBA">
            <w:pPr>
              <w:spacing w:line="300" w:lineRule="exact"/>
              <w:jc w:val="center"/>
              <w:rPr>
                <w:rFonts w:ascii="Calibri" w:hAnsi="Calibri" w:cs="Calibri"/>
                <w:sz w:val="22"/>
                <w:szCs w:val="22"/>
              </w:rPr>
            </w:pPr>
          </w:p>
        </w:tc>
        <w:tc>
          <w:tcPr>
            <w:tcW w:w="1495" w:type="dxa"/>
            <w:vAlign w:val="center"/>
          </w:tcPr>
          <w:p w14:paraId="48FD3A6D" w14:textId="77777777" w:rsidR="00C60DBA" w:rsidRPr="00D719AB" w:rsidRDefault="00C60DBA" w:rsidP="00C60DBA">
            <w:pPr>
              <w:spacing w:line="300" w:lineRule="exact"/>
              <w:jc w:val="center"/>
              <w:rPr>
                <w:rFonts w:ascii="Calibri" w:hAnsi="Calibri" w:cs="Calibri"/>
                <w:sz w:val="22"/>
                <w:szCs w:val="22"/>
              </w:rPr>
            </w:pPr>
          </w:p>
        </w:tc>
        <w:tc>
          <w:tcPr>
            <w:tcW w:w="2553" w:type="dxa"/>
            <w:vAlign w:val="center"/>
          </w:tcPr>
          <w:p w14:paraId="35B74ABB" w14:textId="77777777" w:rsidR="00C60DBA" w:rsidRPr="00D719AB" w:rsidRDefault="00C60DBA" w:rsidP="00C60DBA">
            <w:pPr>
              <w:rPr>
                <w:rFonts w:ascii="Calibri" w:hAnsi="Calibri" w:cs="Calibri"/>
                <w:sz w:val="22"/>
                <w:szCs w:val="22"/>
              </w:rPr>
            </w:pPr>
          </w:p>
        </w:tc>
      </w:tr>
    </w:tbl>
    <w:p w14:paraId="3C69B478" w14:textId="77777777" w:rsidR="00C60DBA" w:rsidRPr="00D719AB" w:rsidRDefault="00C60DBA" w:rsidP="00C60DBA">
      <w:pPr>
        <w:tabs>
          <w:tab w:val="left" w:pos="2393"/>
          <w:tab w:val="left" w:pos="3474"/>
          <w:tab w:val="left" w:pos="5390"/>
          <w:tab w:val="left" w:pos="6289"/>
          <w:tab w:val="left" w:pos="7829"/>
        </w:tabs>
        <w:spacing w:after="120" w:line="240" w:lineRule="auto"/>
        <w:ind w:left="115"/>
        <w:rPr>
          <w:rFonts w:ascii="Calibri" w:eastAsia="MS Mincho" w:hAnsi="Calibri" w:cs="Calibri"/>
          <w:kern w:val="0"/>
          <w14:ligatures w14:val="none"/>
        </w:rPr>
      </w:pPr>
      <w:r w:rsidRPr="00D719AB">
        <w:rPr>
          <w:rFonts w:ascii="Calibri" w:eastAsia="MS Mincho" w:hAnsi="Calibri" w:cs="Calibri"/>
          <w:kern w:val="0"/>
          <w:vertAlign w:val="superscript"/>
          <w:lang w:val="en-NZ" w:eastAsia="zh-TW"/>
          <w14:ligatures w14:val="none"/>
        </w:rPr>
        <w:t>2</w:t>
      </w:r>
      <w:r w:rsidRPr="00D719AB">
        <w:rPr>
          <w:rFonts w:ascii="Calibri" w:eastAsia="MS Mincho" w:hAnsi="Calibri" w:cs="Calibri"/>
          <w:kern w:val="0"/>
          <w14:ligatures w14:val="none"/>
        </w:rPr>
        <w:t>See Annex 2 for definitions</w:t>
      </w:r>
    </w:p>
    <w:tbl>
      <w:tblPr>
        <w:tblStyle w:val="TableGrid7"/>
        <w:tblW w:w="5029" w:type="pct"/>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shd w:val="clear" w:color="auto" w:fill="FFFFFF"/>
        <w:tblLook w:val="04A0" w:firstRow="1" w:lastRow="0" w:firstColumn="1" w:lastColumn="0" w:noHBand="0" w:noVBand="1"/>
      </w:tblPr>
      <w:tblGrid>
        <w:gridCol w:w="3106"/>
        <w:gridCol w:w="2185"/>
        <w:gridCol w:w="1427"/>
        <w:gridCol w:w="2350"/>
      </w:tblGrid>
      <w:tr w:rsidR="00C60DBA" w:rsidRPr="00D719AB" w14:paraId="723E7C05" w14:textId="77777777">
        <w:trPr>
          <w:trHeight w:val="340"/>
        </w:trPr>
        <w:tc>
          <w:tcPr>
            <w:tcW w:w="5000" w:type="pct"/>
            <w:gridSpan w:val="4"/>
            <w:tcBorders>
              <w:top w:val="single" w:sz="4" w:space="0" w:color="000000"/>
              <w:left w:val="single" w:sz="4" w:space="0" w:color="000000"/>
              <w:bottom w:val="single" w:sz="4" w:space="0" w:color="000000"/>
              <w:right w:val="single" w:sz="4" w:space="0" w:color="000000"/>
            </w:tcBorders>
            <w:shd w:val="clear" w:color="auto" w:fill="B4C6E7"/>
            <w:vAlign w:val="center"/>
            <w:hideMark/>
          </w:tcPr>
          <w:p w14:paraId="3E3D2534" w14:textId="77777777" w:rsidR="00C60DBA" w:rsidRPr="00D719AB" w:rsidRDefault="00C60DBA" w:rsidP="00C60DBA">
            <w:pPr>
              <w:spacing w:after="120" w:line="300" w:lineRule="exact"/>
              <w:rPr>
                <w:rFonts w:ascii="Calibri" w:eastAsia="PMingLiU" w:hAnsi="Calibri" w:cs="Calibri"/>
                <w:b/>
                <w:sz w:val="22"/>
                <w:szCs w:val="22"/>
              </w:rPr>
            </w:pPr>
            <w:r w:rsidRPr="00D719AB">
              <w:rPr>
                <w:rFonts w:ascii="Calibri" w:eastAsia="PMingLiU" w:hAnsi="Calibri" w:cs="Calibri"/>
                <w:b/>
                <w:sz w:val="22"/>
                <w:szCs w:val="22"/>
              </w:rPr>
              <w:t>C3b</w:t>
            </w:r>
            <w:r w:rsidRPr="00D719AB">
              <w:rPr>
                <w:rFonts w:ascii="Calibri" w:eastAsia="PMingLiU" w:hAnsi="Calibri" w:cs="Calibri"/>
                <w:sz w:val="22"/>
                <w:szCs w:val="22"/>
              </w:rPr>
              <w:t xml:space="preserve">: </w:t>
            </w:r>
            <w:r w:rsidRPr="00D719AB">
              <w:rPr>
                <w:rFonts w:ascii="Calibri" w:eastAsia="PMingLiU" w:hAnsi="Calibri" w:cs="Calibri"/>
                <w:b/>
                <w:sz w:val="22"/>
                <w:szCs w:val="22"/>
              </w:rPr>
              <w:t>Financial Support/Compensation Types (</w:t>
            </w:r>
            <w:r w:rsidRPr="00D719AB">
              <w:rPr>
                <w:rFonts w:ascii="Calibri" w:hAnsi="Calibri" w:cs="Calibri"/>
                <w:b/>
                <w:bCs/>
                <w:sz w:val="22"/>
                <w:szCs w:val="22"/>
              </w:rPr>
              <w:t>To be fully described in Corrective Action Plan template)</w:t>
            </w:r>
          </w:p>
          <w:p w14:paraId="4AC90BEA" w14:textId="77777777" w:rsidR="00C60DBA" w:rsidRPr="00D719AB" w:rsidRDefault="00C60DBA" w:rsidP="00C60DBA">
            <w:pPr>
              <w:spacing w:line="300" w:lineRule="exact"/>
              <w:rPr>
                <w:rFonts w:ascii="Calibri" w:hAnsi="Calibri" w:cs="Calibri"/>
                <w:b/>
                <w:bCs/>
                <w:sz w:val="22"/>
                <w:szCs w:val="22"/>
              </w:rPr>
            </w:pPr>
            <w:r w:rsidRPr="00D719AB">
              <w:rPr>
                <w:rFonts w:ascii="Calibri" w:hAnsi="Calibri" w:cs="Calibri"/>
                <w:b/>
                <w:bCs/>
                <w:sz w:val="22"/>
                <w:szCs w:val="22"/>
              </w:rPr>
              <w:t xml:space="preserve">1. Contractor Direct </w:t>
            </w:r>
            <w:sdt>
              <w:sdtPr>
                <w:rPr>
                  <w:rFonts w:ascii="Calibri" w:eastAsia="MS Gothic" w:hAnsi="Calibri" w:cs="Calibri"/>
                </w:rPr>
                <w:id w:val="-1717508694"/>
                <w14:checkbox>
                  <w14:checked w14:val="0"/>
                  <w14:checkedState w14:val="2612" w14:font="MS Gothic"/>
                  <w14:uncheckedState w14:val="2610" w14:font="MS Gothic"/>
                </w14:checkbox>
              </w:sdtPr>
              <w:sdtEndPr/>
              <w:sdtContent>
                <w:r w:rsidRPr="00D719AB">
                  <w:rPr>
                    <w:rFonts w:ascii="Segoe UI Symbol" w:eastAsia="MS Gothic" w:hAnsi="Segoe UI Symbol" w:cs="Segoe UI Symbol"/>
                    <w:bCs/>
                    <w:sz w:val="22"/>
                    <w:szCs w:val="22"/>
                  </w:rPr>
                  <w:t>☐</w:t>
                </w:r>
              </w:sdtContent>
            </w:sdt>
            <w:r w:rsidRPr="00D719AB">
              <w:rPr>
                <w:rFonts w:ascii="Calibri" w:hAnsi="Calibri" w:cs="Calibri"/>
                <w:b/>
                <w:bCs/>
                <w:sz w:val="22"/>
                <w:szCs w:val="22"/>
              </w:rPr>
              <w:t xml:space="preserve">   2. Contractor Insurance </w:t>
            </w:r>
            <w:sdt>
              <w:sdtPr>
                <w:rPr>
                  <w:rFonts w:ascii="Calibri" w:eastAsia="MS Gothic" w:hAnsi="Calibri" w:cs="Calibri"/>
                </w:rPr>
                <w:id w:val="-990787866"/>
                <w14:checkbox>
                  <w14:checked w14:val="0"/>
                  <w14:checkedState w14:val="2612" w14:font="MS Gothic"/>
                  <w14:uncheckedState w14:val="2610" w14:font="MS Gothic"/>
                </w14:checkbox>
              </w:sdtPr>
              <w:sdtEndPr/>
              <w:sdtContent>
                <w:r w:rsidRPr="00D719AB">
                  <w:rPr>
                    <w:rFonts w:ascii="Segoe UI Symbol" w:eastAsia="MS Gothic" w:hAnsi="Segoe UI Symbol" w:cs="Segoe UI Symbol"/>
                    <w:bCs/>
                    <w:sz w:val="22"/>
                    <w:szCs w:val="22"/>
                  </w:rPr>
                  <w:t>☐</w:t>
                </w:r>
              </w:sdtContent>
            </w:sdt>
            <w:r w:rsidRPr="00D719AB">
              <w:rPr>
                <w:rFonts w:ascii="Calibri" w:hAnsi="Calibri" w:cs="Calibri"/>
                <w:b/>
                <w:bCs/>
                <w:sz w:val="22"/>
                <w:szCs w:val="22"/>
              </w:rPr>
              <w:t xml:space="preserve">   3. Workman’s Compensation/National Insurance </w:t>
            </w:r>
            <w:sdt>
              <w:sdtPr>
                <w:rPr>
                  <w:rFonts w:ascii="Calibri" w:eastAsia="MS Gothic" w:hAnsi="Calibri" w:cs="Calibri"/>
                </w:rPr>
                <w:id w:val="1934708794"/>
                <w14:checkbox>
                  <w14:checked w14:val="0"/>
                  <w14:checkedState w14:val="2612" w14:font="MS Gothic"/>
                  <w14:uncheckedState w14:val="2610" w14:font="MS Gothic"/>
                </w14:checkbox>
              </w:sdtPr>
              <w:sdtEndPr/>
              <w:sdtContent>
                <w:r w:rsidRPr="00D719AB">
                  <w:rPr>
                    <w:rFonts w:ascii="Segoe UI Symbol" w:eastAsia="MS Gothic" w:hAnsi="Segoe UI Symbol" w:cs="Segoe UI Symbol"/>
                    <w:bCs/>
                    <w:sz w:val="22"/>
                    <w:szCs w:val="22"/>
                  </w:rPr>
                  <w:t>☐</w:t>
                </w:r>
              </w:sdtContent>
            </w:sdt>
            <w:r w:rsidRPr="00D719AB">
              <w:rPr>
                <w:rFonts w:ascii="Calibri" w:hAnsi="Calibri" w:cs="Calibri"/>
                <w:b/>
                <w:bCs/>
                <w:sz w:val="22"/>
                <w:szCs w:val="22"/>
              </w:rPr>
              <w:t xml:space="preserve">   </w:t>
            </w:r>
          </w:p>
          <w:p w14:paraId="1DDAE98D" w14:textId="77777777" w:rsidR="00C60DBA" w:rsidRPr="00D719AB" w:rsidRDefault="00C60DBA" w:rsidP="00C60DBA">
            <w:pPr>
              <w:spacing w:after="120" w:line="300" w:lineRule="exact"/>
              <w:rPr>
                <w:rFonts w:ascii="Calibri" w:eastAsia="PMingLiU" w:hAnsi="Calibri" w:cs="Calibri"/>
                <w:b/>
                <w:sz w:val="22"/>
                <w:szCs w:val="22"/>
              </w:rPr>
            </w:pPr>
            <w:r w:rsidRPr="00D719AB">
              <w:rPr>
                <w:rFonts w:ascii="Calibri" w:hAnsi="Calibri" w:cs="Calibri"/>
                <w:b/>
                <w:bCs/>
                <w:sz w:val="22"/>
                <w:szCs w:val="22"/>
              </w:rPr>
              <w:t xml:space="preserve">4. Court Determined Judicial Process </w:t>
            </w:r>
            <w:sdt>
              <w:sdtPr>
                <w:rPr>
                  <w:rFonts w:ascii="Calibri" w:hAnsi="Calibri" w:cs="Calibri"/>
                </w:rPr>
                <w:id w:val="685646375"/>
                <w14:checkbox>
                  <w14:checked w14:val="0"/>
                  <w14:checkedState w14:val="2612" w14:font="MS Gothic"/>
                  <w14:uncheckedState w14:val="2610" w14:font="MS Gothic"/>
                </w14:checkbox>
              </w:sdtPr>
              <w:sdtEndPr/>
              <w:sdtContent>
                <w:r w:rsidRPr="00D719AB">
                  <w:rPr>
                    <w:rFonts w:ascii="Segoe UI Symbol" w:hAnsi="Segoe UI Symbol" w:cs="Segoe UI Symbol"/>
                    <w:bCs/>
                    <w:sz w:val="22"/>
                    <w:szCs w:val="22"/>
                  </w:rPr>
                  <w:t>☐</w:t>
                </w:r>
              </w:sdtContent>
            </w:sdt>
            <w:r w:rsidRPr="00D719AB">
              <w:rPr>
                <w:rFonts w:ascii="Calibri" w:hAnsi="Calibri" w:cs="Calibri"/>
                <w:b/>
                <w:bCs/>
                <w:sz w:val="22"/>
                <w:szCs w:val="22"/>
              </w:rPr>
              <w:t xml:space="preserve">   5. Other </w:t>
            </w:r>
            <w:sdt>
              <w:sdtPr>
                <w:rPr>
                  <w:rFonts w:ascii="Calibri" w:hAnsi="Calibri" w:cs="Calibri"/>
                </w:rPr>
                <w:id w:val="2144693684"/>
                <w14:checkbox>
                  <w14:checked w14:val="0"/>
                  <w14:checkedState w14:val="2612" w14:font="MS Gothic"/>
                  <w14:uncheckedState w14:val="2610" w14:font="MS Gothic"/>
                </w14:checkbox>
              </w:sdtPr>
              <w:sdtEndPr/>
              <w:sdtContent>
                <w:r w:rsidRPr="00D719AB">
                  <w:rPr>
                    <w:rFonts w:ascii="Segoe UI Symbol" w:hAnsi="Segoe UI Symbol" w:cs="Segoe UI Symbol"/>
                    <w:bCs/>
                    <w:sz w:val="22"/>
                    <w:szCs w:val="22"/>
                  </w:rPr>
                  <w:t>☐</w:t>
                </w:r>
              </w:sdtContent>
            </w:sdt>
            <w:r w:rsidRPr="00D719AB">
              <w:rPr>
                <w:rFonts w:ascii="Calibri" w:hAnsi="Calibri" w:cs="Calibri"/>
                <w:b/>
                <w:bCs/>
                <w:sz w:val="22"/>
                <w:szCs w:val="22"/>
              </w:rPr>
              <w:t xml:space="preserve">   6. No Compensation Required </w:t>
            </w:r>
            <w:sdt>
              <w:sdtPr>
                <w:rPr>
                  <w:rFonts w:ascii="Calibri" w:hAnsi="Calibri" w:cs="Calibri"/>
                </w:rPr>
                <w:id w:val="1655339615"/>
                <w14:checkbox>
                  <w14:checked w14:val="0"/>
                  <w14:checkedState w14:val="2612" w14:font="MS Gothic"/>
                  <w14:uncheckedState w14:val="2610" w14:font="MS Gothic"/>
                </w14:checkbox>
              </w:sdtPr>
              <w:sdtEndPr/>
              <w:sdtContent>
                <w:r w:rsidRPr="00D719AB">
                  <w:rPr>
                    <w:rFonts w:ascii="Segoe UI Symbol" w:hAnsi="Segoe UI Symbol" w:cs="Segoe UI Symbol"/>
                    <w:bCs/>
                    <w:sz w:val="22"/>
                    <w:szCs w:val="22"/>
                  </w:rPr>
                  <w:t>☐</w:t>
                </w:r>
              </w:sdtContent>
            </w:sdt>
            <w:r w:rsidRPr="00D719AB">
              <w:rPr>
                <w:rFonts w:ascii="Calibri" w:hAnsi="Calibri" w:cs="Calibri"/>
                <w:b/>
                <w:bCs/>
                <w:sz w:val="22"/>
                <w:szCs w:val="22"/>
              </w:rPr>
              <w:t xml:space="preserve">   </w:t>
            </w:r>
          </w:p>
        </w:tc>
      </w:tr>
      <w:tr w:rsidR="00C60DBA" w:rsidRPr="00D719AB" w14:paraId="74EA7E18" w14:textId="77777777">
        <w:trPr>
          <w:trHeight w:val="269"/>
        </w:trPr>
        <w:tc>
          <w:tcPr>
            <w:tcW w:w="1712" w:type="pct"/>
            <w:tcBorders>
              <w:top w:val="single" w:sz="4" w:space="0" w:color="000000"/>
              <w:left w:val="single" w:sz="4" w:space="0" w:color="000000"/>
              <w:right w:val="single" w:sz="4" w:space="0" w:color="000000"/>
            </w:tcBorders>
          </w:tcPr>
          <w:p w14:paraId="6228B5B0" w14:textId="77777777" w:rsidR="00C60DBA" w:rsidRPr="00D719AB" w:rsidRDefault="00C60DBA" w:rsidP="00C60DBA">
            <w:pPr>
              <w:spacing w:after="120" w:line="300" w:lineRule="exact"/>
              <w:jc w:val="center"/>
              <w:rPr>
                <w:rFonts w:ascii="Calibri" w:eastAsia="PMingLiU" w:hAnsi="Calibri" w:cs="Calibri"/>
                <w:b/>
                <w:sz w:val="22"/>
                <w:szCs w:val="22"/>
              </w:rPr>
            </w:pPr>
            <w:r w:rsidRPr="00D719AB">
              <w:rPr>
                <w:rFonts w:ascii="Calibri" w:eastAsia="PMingLiU" w:hAnsi="Calibri" w:cs="Calibri"/>
                <w:b/>
                <w:sz w:val="22"/>
                <w:szCs w:val="22"/>
              </w:rPr>
              <w:t>Name</w:t>
            </w:r>
          </w:p>
        </w:tc>
        <w:tc>
          <w:tcPr>
            <w:tcW w:w="1205" w:type="pct"/>
            <w:tcBorders>
              <w:top w:val="single" w:sz="4" w:space="0" w:color="000000"/>
              <w:left w:val="single" w:sz="4" w:space="0" w:color="000000"/>
              <w:right w:val="single" w:sz="4" w:space="0" w:color="000000"/>
            </w:tcBorders>
          </w:tcPr>
          <w:p w14:paraId="4ECF141A" w14:textId="77777777" w:rsidR="00C60DBA" w:rsidRPr="00D719AB" w:rsidRDefault="00C60DBA" w:rsidP="00C60DBA">
            <w:pPr>
              <w:spacing w:after="120" w:line="300" w:lineRule="exact"/>
              <w:jc w:val="center"/>
              <w:rPr>
                <w:rFonts w:ascii="Calibri" w:eastAsia="PMingLiU" w:hAnsi="Calibri" w:cs="Calibri"/>
                <w:b/>
                <w:sz w:val="22"/>
                <w:szCs w:val="22"/>
              </w:rPr>
            </w:pPr>
            <w:r w:rsidRPr="00D719AB">
              <w:rPr>
                <w:rFonts w:ascii="Calibri" w:eastAsia="PMingLiU" w:hAnsi="Calibri" w:cs="Calibri"/>
                <w:b/>
                <w:sz w:val="22"/>
                <w:szCs w:val="22"/>
              </w:rPr>
              <w:t>Compensation Type</w:t>
            </w:r>
          </w:p>
        </w:tc>
        <w:tc>
          <w:tcPr>
            <w:tcW w:w="787" w:type="pct"/>
            <w:tcBorders>
              <w:top w:val="single" w:sz="4" w:space="0" w:color="000000"/>
              <w:left w:val="single" w:sz="4" w:space="0" w:color="000000"/>
              <w:right w:val="single" w:sz="4" w:space="0" w:color="000000"/>
            </w:tcBorders>
          </w:tcPr>
          <w:p w14:paraId="79430A40" w14:textId="77777777" w:rsidR="00C60DBA" w:rsidRPr="00D719AB" w:rsidRDefault="00C60DBA" w:rsidP="00C60DBA">
            <w:pPr>
              <w:spacing w:after="120" w:line="300" w:lineRule="exact"/>
              <w:jc w:val="center"/>
              <w:rPr>
                <w:rFonts w:ascii="Calibri" w:eastAsia="PMingLiU" w:hAnsi="Calibri" w:cs="Calibri"/>
                <w:b/>
                <w:sz w:val="22"/>
                <w:szCs w:val="22"/>
              </w:rPr>
            </w:pPr>
            <w:r w:rsidRPr="00D719AB">
              <w:rPr>
                <w:rFonts w:ascii="Calibri" w:eastAsia="PMingLiU" w:hAnsi="Calibri" w:cs="Calibri"/>
                <w:b/>
                <w:sz w:val="22"/>
                <w:szCs w:val="22"/>
              </w:rPr>
              <w:t>Amount (US$)</w:t>
            </w:r>
          </w:p>
        </w:tc>
        <w:tc>
          <w:tcPr>
            <w:tcW w:w="1296" w:type="pct"/>
            <w:tcBorders>
              <w:top w:val="single" w:sz="4" w:space="0" w:color="000000"/>
              <w:left w:val="single" w:sz="4" w:space="0" w:color="000000"/>
              <w:right w:val="single" w:sz="4" w:space="0" w:color="000000"/>
            </w:tcBorders>
          </w:tcPr>
          <w:p w14:paraId="1BED2D2B" w14:textId="77777777" w:rsidR="00C60DBA" w:rsidRPr="00D719AB" w:rsidRDefault="00C60DBA" w:rsidP="00C60DBA">
            <w:pPr>
              <w:spacing w:after="120" w:line="300" w:lineRule="exact"/>
              <w:jc w:val="center"/>
              <w:rPr>
                <w:rFonts w:ascii="Calibri" w:eastAsia="PMingLiU" w:hAnsi="Calibri" w:cs="Calibri"/>
                <w:b/>
                <w:sz w:val="22"/>
                <w:szCs w:val="22"/>
              </w:rPr>
            </w:pPr>
            <w:r w:rsidRPr="00D719AB">
              <w:rPr>
                <w:rFonts w:ascii="Calibri" w:eastAsia="PMingLiU" w:hAnsi="Calibri" w:cs="Calibri"/>
                <w:b/>
                <w:sz w:val="22"/>
                <w:szCs w:val="22"/>
              </w:rPr>
              <w:t>Responsible Party</w:t>
            </w:r>
          </w:p>
        </w:tc>
      </w:tr>
      <w:tr w:rsidR="00C60DBA" w:rsidRPr="00D719AB" w14:paraId="63A3AEA1" w14:textId="77777777">
        <w:tc>
          <w:tcPr>
            <w:tcW w:w="1712" w:type="pct"/>
            <w:tcBorders>
              <w:top w:val="single" w:sz="4" w:space="0" w:color="000000"/>
              <w:left w:val="single" w:sz="4" w:space="0" w:color="000000"/>
              <w:right w:val="single" w:sz="4" w:space="0" w:color="000000"/>
            </w:tcBorders>
          </w:tcPr>
          <w:p w14:paraId="62F456C1" w14:textId="77777777" w:rsidR="00C60DBA" w:rsidRPr="00D719AB" w:rsidRDefault="00C60DBA" w:rsidP="00C60DBA">
            <w:pPr>
              <w:spacing w:after="120" w:line="300" w:lineRule="exact"/>
              <w:jc w:val="both"/>
              <w:rPr>
                <w:rFonts w:ascii="Calibri" w:eastAsia="PMingLiU" w:hAnsi="Calibri" w:cs="Calibri"/>
                <w:sz w:val="22"/>
                <w:szCs w:val="22"/>
              </w:rPr>
            </w:pPr>
          </w:p>
        </w:tc>
        <w:tc>
          <w:tcPr>
            <w:tcW w:w="1205" w:type="pct"/>
            <w:tcBorders>
              <w:top w:val="single" w:sz="4" w:space="0" w:color="000000"/>
              <w:left w:val="single" w:sz="4" w:space="0" w:color="000000"/>
              <w:right w:val="single" w:sz="4" w:space="0" w:color="000000"/>
            </w:tcBorders>
          </w:tcPr>
          <w:p w14:paraId="52B103A7" w14:textId="77777777" w:rsidR="00C60DBA" w:rsidRPr="00D719AB" w:rsidRDefault="00C60DBA" w:rsidP="00C60DBA">
            <w:pPr>
              <w:jc w:val="both"/>
              <w:rPr>
                <w:rFonts w:ascii="Calibri" w:eastAsia="PMingLiU" w:hAnsi="Calibri" w:cs="Calibri"/>
                <w:sz w:val="22"/>
                <w:szCs w:val="22"/>
              </w:rPr>
            </w:pPr>
          </w:p>
        </w:tc>
        <w:tc>
          <w:tcPr>
            <w:tcW w:w="787" w:type="pct"/>
            <w:tcBorders>
              <w:top w:val="single" w:sz="4" w:space="0" w:color="000000"/>
              <w:left w:val="single" w:sz="4" w:space="0" w:color="000000"/>
              <w:right w:val="single" w:sz="4" w:space="0" w:color="000000"/>
            </w:tcBorders>
          </w:tcPr>
          <w:p w14:paraId="6BE5F9D4" w14:textId="77777777" w:rsidR="00C60DBA" w:rsidRPr="00D719AB" w:rsidRDefault="00C60DBA" w:rsidP="00C60DBA">
            <w:pPr>
              <w:spacing w:after="120" w:line="300" w:lineRule="exact"/>
              <w:jc w:val="center"/>
              <w:rPr>
                <w:rFonts w:ascii="Calibri" w:eastAsia="PMingLiU" w:hAnsi="Calibri" w:cs="Calibri"/>
                <w:sz w:val="22"/>
                <w:szCs w:val="22"/>
              </w:rPr>
            </w:pPr>
          </w:p>
        </w:tc>
        <w:tc>
          <w:tcPr>
            <w:tcW w:w="1296" w:type="pct"/>
            <w:tcBorders>
              <w:top w:val="single" w:sz="4" w:space="0" w:color="000000"/>
              <w:left w:val="single" w:sz="4" w:space="0" w:color="000000"/>
              <w:right w:val="single" w:sz="4" w:space="0" w:color="000000"/>
            </w:tcBorders>
          </w:tcPr>
          <w:p w14:paraId="70AE23E3" w14:textId="77777777" w:rsidR="00C60DBA" w:rsidRPr="00D719AB" w:rsidRDefault="00C60DBA" w:rsidP="00C60DBA">
            <w:pPr>
              <w:spacing w:after="120" w:line="300" w:lineRule="exact"/>
              <w:jc w:val="center"/>
              <w:rPr>
                <w:rFonts w:ascii="Calibri" w:eastAsia="PMingLiU" w:hAnsi="Calibri" w:cs="Calibri"/>
                <w:sz w:val="22"/>
                <w:szCs w:val="22"/>
              </w:rPr>
            </w:pPr>
          </w:p>
        </w:tc>
      </w:tr>
      <w:tr w:rsidR="00C60DBA" w:rsidRPr="00D719AB" w14:paraId="241BA3F7" w14:textId="77777777">
        <w:tc>
          <w:tcPr>
            <w:tcW w:w="1712" w:type="pct"/>
            <w:tcBorders>
              <w:top w:val="single" w:sz="4" w:space="0" w:color="000000"/>
              <w:left w:val="single" w:sz="4" w:space="0" w:color="000000"/>
              <w:bottom w:val="single" w:sz="4" w:space="0" w:color="000000"/>
              <w:right w:val="single" w:sz="4" w:space="0" w:color="000000"/>
            </w:tcBorders>
          </w:tcPr>
          <w:p w14:paraId="196F3760" w14:textId="77777777" w:rsidR="00C60DBA" w:rsidRPr="00D719AB" w:rsidRDefault="00C60DBA" w:rsidP="00C60DBA">
            <w:pPr>
              <w:spacing w:after="120" w:line="300" w:lineRule="exact"/>
              <w:jc w:val="both"/>
              <w:rPr>
                <w:rFonts w:ascii="Calibri" w:eastAsia="PMingLiU" w:hAnsi="Calibri" w:cs="Calibri"/>
                <w:sz w:val="22"/>
                <w:szCs w:val="22"/>
              </w:rPr>
            </w:pPr>
          </w:p>
        </w:tc>
        <w:tc>
          <w:tcPr>
            <w:tcW w:w="1205" w:type="pct"/>
            <w:tcBorders>
              <w:top w:val="single" w:sz="4" w:space="0" w:color="000000"/>
              <w:left w:val="single" w:sz="4" w:space="0" w:color="000000"/>
              <w:bottom w:val="single" w:sz="4" w:space="0" w:color="000000"/>
              <w:right w:val="single" w:sz="4" w:space="0" w:color="000000"/>
            </w:tcBorders>
          </w:tcPr>
          <w:p w14:paraId="5AAC0C08" w14:textId="77777777" w:rsidR="00C60DBA" w:rsidRPr="00D719AB" w:rsidRDefault="00C60DBA" w:rsidP="00C60DBA">
            <w:pPr>
              <w:spacing w:after="120" w:line="300" w:lineRule="exact"/>
              <w:jc w:val="both"/>
              <w:rPr>
                <w:rFonts w:ascii="Calibri" w:eastAsia="PMingLiU" w:hAnsi="Calibri" w:cs="Calibri"/>
                <w:sz w:val="22"/>
                <w:szCs w:val="22"/>
              </w:rPr>
            </w:pPr>
          </w:p>
        </w:tc>
        <w:tc>
          <w:tcPr>
            <w:tcW w:w="787" w:type="pct"/>
            <w:tcBorders>
              <w:top w:val="single" w:sz="4" w:space="0" w:color="000000"/>
              <w:left w:val="single" w:sz="4" w:space="0" w:color="000000"/>
              <w:bottom w:val="single" w:sz="4" w:space="0" w:color="000000"/>
              <w:right w:val="single" w:sz="4" w:space="0" w:color="000000"/>
            </w:tcBorders>
          </w:tcPr>
          <w:p w14:paraId="1556648D" w14:textId="77777777" w:rsidR="00C60DBA" w:rsidRPr="00D719AB" w:rsidRDefault="00C60DBA" w:rsidP="00C60DBA">
            <w:pPr>
              <w:spacing w:after="120" w:line="300" w:lineRule="exact"/>
              <w:jc w:val="center"/>
              <w:rPr>
                <w:rFonts w:ascii="Calibri" w:eastAsia="PMingLiU" w:hAnsi="Calibri" w:cs="Calibri"/>
                <w:sz w:val="22"/>
                <w:szCs w:val="22"/>
              </w:rPr>
            </w:pPr>
          </w:p>
        </w:tc>
        <w:tc>
          <w:tcPr>
            <w:tcW w:w="1296" w:type="pct"/>
            <w:tcBorders>
              <w:top w:val="single" w:sz="4" w:space="0" w:color="000000"/>
              <w:left w:val="single" w:sz="4" w:space="0" w:color="000000"/>
              <w:bottom w:val="single" w:sz="4" w:space="0" w:color="000000"/>
              <w:right w:val="single" w:sz="4" w:space="0" w:color="000000"/>
            </w:tcBorders>
          </w:tcPr>
          <w:p w14:paraId="2E5C404D" w14:textId="77777777" w:rsidR="00C60DBA" w:rsidRPr="00D719AB" w:rsidRDefault="00C60DBA" w:rsidP="00C60DBA">
            <w:pPr>
              <w:spacing w:after="120" w:line="300" w:lineRule="exact"/>
              <w:jc w:val="center"/>
              <w:rPr>
                <w:rFonts w:ascii="Calibri" w:eastAsia="PMingLiU" w:hAnsi="Calibri" w:cs="Calibri"/>
                <w:sz w:val="22"/>
                <w:szCs w:val="22"/>
              </w:rPr>
            </w:pPr>
          </w:p>
        </w:tc>
      </w:tr>
      <w:tr w:rsidR="00C60DBA" w:rsidRPr="00D719AB" w14:paraId="4F6BE274" w14:textId="77777777">
        <w:tc>
          <w:tcPr>
            <w:tcW w:w="1712" w:type="pct"/>
            <w:tcBorders>
              <w:top w:val="single" w:sz="4" w:space="0" w:color="000000"/>
              <w:left w:val="single" w:sz="4" w:space="0" w:color="000000"/>
              <w:right w:val="single" w:sz="4" w:space="0" w:color="000000"/>
            </w:tcBorders>
          </w:tcPr>
          <w:p w14:paraId="536DF3FA" w14:textId="77777777" w:rsidR="00C60DBA" w:rsidRPr="00D719AB" w:rsidRDefault="00C60DBA" w:rsidP="00C60DBA">
            <w:pPr>
              <w:spacing w:after="120" w:line="300" w:lineRule="exact"/>
              <w:jc w:val="both"/>
              <w:rPr>
                <w:rFonts w:ascii="Calibri" w:eastAsia="PMingLiU" w:hAnsi="Calibri" w:cs="Calibri"/>
                <w:sz w:val="22"/>
                <w:szCs w:val="22"/>
              </w:rPr>
            </w:pPr>
          </w:p>
        </w:tc>
        <w:tc>
          <w:tcPr>
            <w:tcW w:w="1205" w:type="pct"/>
            <w:tcBorders>
              <w:top w:val="single" w:sz="4" w:space="0" w:color="000000"/>
              <w:left w:val="single" w:sz="4" w:space="0" w:color="000000"/>
              <w:right w:val="single" w:sz="4" w:space="0" w:color="000000"/>
            </w:tcBorders>
          </w:tcPr>
          <w:p w14:paraId="3C358EF8" w14:textId="77777777" w:rsidR="00C60DBA" w:rsidRPr="00D719AB" w:rsidRDefault="00C60DBA" w:rsidP="00C60DBA">
            <w:pPr>
              <w:spacing w:after="120" w:line="300" w:lineRule="exact"/>
              <w:jc w:val="both"/>
              <w:rPr>
                <w:rFonts w:ascii="Calibri" w:eastAsia="PMingLiU" w:hAnsi="Calibri" w:cs="Calibri"/>
                <w:sz w:val="22"/>
                <w:szCs w:val="22"/>
              </w:rPr>
            </w:pPr>
          </w:p>
        </w:tc>
        <w:tc>
          <w:tcPr>
            <w:tcW w:w="787" w:type="pct"/>
            <w:tcBorders>
              <w:top w:val="single" w:sz="4" w:space="0" w:color="000000"/>
              <w:left w:val="single" w:sz="4" w:space="0" w:color="000000"/>
              <w:right w:val="single" w:sz="4" w:space="0" w:color="000000"/>
            </w:tcBorders>
          </w:tcPr>
          <w:p w14:paraId="6DBA8F11" w14:textId="77777777" w:rsidR="00C60DBA" w:rsidRPr="00D719AB" w:rsidRDefault="00C60DBA" w:rsidP="00C60DBA">
            <w:pPr>
              <w:spacing w:after="120" w:line="300" w:lineRule="exact"/>
              <w:jc w:val="center"/>
              <w:rPr>
                <w:rFonts w:ascii="Calibri" w:eastAsia="PMingLiU" w:hAnsi="Calibri" w:cs="Calibri"/>
                <w:sz w:val="22"/>
                <w:szCs w:val="22"/>
              </w:rPr>
            </w:pPr>
          </w:p>
        </w:tc>
        <w:tc>
          <w:tcPr>
            <w:tcW w:w="1296" w:type="pct"/>
            <w:tcBorders>
              <w:top w:val="single" w:sz="4" w:space="0" w:color="000000"/>
              <w:left w:val="single" w:sz="4" w:space="0" w:color="000000"/>
              <w:right w:val="single" w:sz="4" w:space="0" w:color="000000"/>
            </w:tcBorders>
          </w:tcPr>
          <w:p w14:paraId="290F6A40" w14:textId="77777777" w:rsidR="00C60DBA" w:rsidRPr="00D719AB" w:rsidRDefault="00C60DBA" w:rsidP="00C60DBA">
            <w:pPr>
              <w:spacing w:after="120" w:line="300" w:lineRule="exact"/>
              <w:jc w:val="center"/>
              <w:rPr>
                <w:rFonts w:ascii="Calibri" w:eastAsia="PMingLiU" w:hAnsi="Calibri" w:cs="Calibri"/>
                <w:sz w:val="22"/>
                <w:szCs w:val="22"/>
              </w:rPr>
            </w:pPr>
          </w:p>
        </w:tc>
      </w:tr>
    </w:tbl>
    <w:p w14:paraId="78DB67BC" w14:textId="77777777" w:rsidR="00C60DBA" w:rsidRPr="00D719AB" w:rsidRDefault="00C60DBA" w:rsidP="00C60DBA">
      <w:pPr>
        <w:spacing w:after="0" w:line="240" w:lineRule="auto"/>
        <w:rPr>
          <w:rFonts w:ascii="Calibri" w:eastAsia="PMingLiU" w:hAnsi="Calibri" w:cs="Calibri"/>
          <w:kern w:val="0"/>
          <w14:ligatures w14:val="none"/>
        </w:rPr>
      </w:pPr>
    </w:p>
    <w:p w14:paraId="14279135" w14:textId="77777777" w:rsidR="00C60DBA" w:rsidRPr="00D719AB" w:rsidRDefault="00C60DBA" w:rsidP="00C60DBA">
      <w:pPr>
        <w:spacing w:after="0" w:line="240" w:lineRule="auto"/>
        <w:rPr>
          <w:rFonts w:ascii="Calibri" w:eastAsia="PMingLiU" w:hAnsi="Calibri" w:cs="Calibri"/>
          <w:kern w:val="0"/>
          <w14:ligatures w14:val="none"/>
        </w:rPr>
      </w:pPr>
    </w:p>
    <w:p w14:paraId="4CFA661C" w14:textId="77777777" w:rsidR="00C60DBA" w:rsidRPr="00D719AB" w:rsidRDefault="00C60DBA" w:rsidP="00C60DBA">
      <w:pPr>
        <w:spacing w:after="0" w:line="240" w:lineRule="auto"/>
        <w:rPr>
          <w:rFonts w:ascii="Calibri" w:eastAsia="PMingLiU" w:hAnsi="Calibri" w:cs="Calibri"/>
          <w:kern w:val="0"/>
          <w14:ligatures w14:val="none"/>
        </w:rPr>
      </w:pPr>
    </w:p>
    <w:tbl>
      <w:tblPr>
        <w:tblStyle w:val="TableGrid11"/>
        <w:tblW w:w="5029" w:type="pct"/>
        <w:tblLayout w:type="fixed"/>
        <w:tblCellMar>
          <w:left w:w="115" w:type="dxa"/>
          <w:right w:w="115" w:type="dxa"/>
        </w:tblCellMar>
        <w:tblLook w:val="04A0" w:firstRow="1" w:lastRow="0" w:firstColumn="1" w:lastColumn="0" w:noHBand="0" w:noVBand="1"/>
      </w:tblPr>
      <w:tblGrid>
        <w:gridCol w:w="9068"/>
      </w:tblGrid>
      <w:tr w:rsidR="00C60DBA" w:rsidRPr="00D719AB" w14:paraId="610B49F5" w14:textId="77777777">
        <w:trPr>
          <w:trHeight w:hRule="exact" w:val="340"/>
        </w:trPr>
        <w:tc>
          <w:tcPr>
            <w:tcW w:w="5000" w:type="pct"/>
            <w:tcBorders>
              <w:top w:val="single" w:sz="4" w:space="0" w:color="000000"/>
              <w:left w:val="single" w:sz="4" w:space="0" w:color="000000"/>
              <w:bottom w:val="single" w:sz="4" w:space="0" w:color="000000"/>
              <w:right w:val="single" w:sz="4" w:space="0" w:color="000000"/>
            </w:tcBorders>
            <w:shd w:val="clear" w:color="auto" w:fill="B4C6E7"/>
            <w:vAlign w:val="center"/>
          </w:tcPr>
          <w:p w14:paraId="3D2C216E" w14:textId="77777777" w:rsidR="00C60DBA" w:rsidRPr="00D719AB" w:rsidRDefault="00C60DBA" w:rsidP="00C60DBA">
            <w:pPr>
              <w:spacing w:line="300" w:lineRule="exact"/>
              <w:rPr>
                <w:rFonts w:ascii="Calibri" w:hAnsi="Calibri" w:cs="Calibri"/>
                <w:b/>
                <w:bCs/>
                <w:sz w:val="22"/>
                <w:szCs w:val="22"/>
              </w:rPr>
            </w:pPr>
            <w:r w:rsidRPr="00D719AB">
              <w:rPr>
                <w:rFonts w:ascii="Calibri" w:hAnsi="Calibri" w:cs="Calibri"/>
                <w:b/>
                <w:bCs/>
                <w:sz w:val="22"/>
                <w:szCs w:val="22"/>
              </w:rPr>
              <w:t>C4: Supplementary Narrative</w:t>
            </w:r>
          </w:p>
        </w:tc>
      </w:tr>
      <w:tr w:rsidR="00C60DBA" w:rsidRPr="00D719AB" w14:paraId="69E009AD" w14:textId="77777777">
        <w:trPr>
          <w:trHeight w:val="3248"/>
        </w:trPr>
        <w:tc>
          <w:tcPr>
            <w:tcW w:w="5000" w:type="pct"/>
            <w:tcBorders>
              <w:top w:val="single" w:sz="4" w:space="0" w:color="000000"/>
              <w:left w:val="single" w:sz="4" w:space="0" w:color="000000"/>
              <w:bottom w:val="single" w:sz="4" w:space="0" w:color="000000"/>
              <w:right w:val="single" w:sz="4" w:space="0" w:color="000000"/>
            </w:tcBorders>
          </w:tcPr>
          <w:p w14:paraId="09212369" w14:textId="77777777" w:rsidR="00C60DBA" w:rsidRPr="00D719AB" w:rsidRDefault="00C60DBA" w:rsidP="00C60DBA">
            <w:pPr>
              <w:spacing w:line="240" w:lineRule="atLeast"/>
              <w:rPr>
                <w:rFonts w:ascii="Calibri" w:hAnsi="Calibri" w:cs="Calibri"/>
                <w:b/>
                <w:bCs/>
                <w:sz w:val="22"/>
                <w:szCs w:val="22"/>
              </w:rPr>
            </w:pPr>
          </w:p>
          <w:p w14:paraId="575819BB" w14:textId="77777777" w:rsidR="00C60DBA" w:rsidRPr="00D719AB" w:rsidRDefault="00C60DBA" w:rsidP="00C60DBA">
            <w:pPr>
              <w:shd w:val="clear" w:color="auto" w:fill="FFFFFF"/>
              <w:spacing w:before="100" w:beforeAutospacing="1" w:after="100" w:afterAutospacing="1" w:line="240" w:lineRule="atLeast"/>
              <w:textAlignment w:val="baseline"/>
              <w:rPr>
                <w:rFonts w:ascii="Calibri" w:hAnsi="Calibri" w:cs="Calibri"/>
                <w:b/>
                <w:bCs/>
                <w:sz w:val="22"/>
                <w:szCs w:val="22"/>
              </w:rPr>
            </w:pPr>
          </w:p>
        </w:tc>
      </w:tr>
    </w:tbl>
    <w:p w14:paraId="52E01D85" w14:textId="77777777" w:rsidR="00C60DBA" w:rsidRPr="00D719AB" w:rsidRDefault="00C60DBA" w:rsidP="00C60DBA">
      <w:pPr>
        <w:rPr>
          <w:rFonts w:ascii="Calibri" w:hAnsi="Calibri" w:cs="Calibri"/>
          <w:lang w:val="en-GB"/>
        </w:rPr>
      </w:pPr>
    </w:p>
    <w:p w14:paraId="7AD951D4" w14:textId="77777777" w:rsidR="00C60DBA" w:rsidRPr="00D719AB" w:rsidRDefault="00C60DBA" w:rsidP="000A6368">
      <w:pPr>
        <w:tabs>
          <w:tab w:val="left" w:pos="7830"/>
        </w:tabs>
        <w:spacing w:after="0" w:line="240" w:lineRule="auto"/>
        <w:jc w:val="both"/>
        <w:rPr>
          <w:rFonts w:ascii="Calibri" w:eastAsia="Arial Unicode MS" w:hAnsi="Calibri" w:cs="Calibri"/>
          <w:b/>
          <w:bCs/>
          <w:kern w:val="0"/>
          <w14:ligatures w14:val="none"/>
        </w:rPr>
        <w:sectPr w:rsidR="00C60DBA" w:rsidRPr="00D719AB" w:rsidSect="000A6368">
          <w:pgSz w:w="11906" w:h="16838"/>
          <w:pgMar w:top="1440" w:right="1440" w:bottom="1440" w:left="1440" w:header="720" w:footer="720" w:gutter="0"/>
          <w:cols w:space="720"/>
          <w:docGrid w:linePitch="360"/>
        </w:sectPr>
      </w:pPr>
    </w:p>
    <w:p w14:paraId="7E251C09" w14:textId="77777777" w:rsidR="00DA28D6" w:rsidRPr="00D719AB" w:rsidRDefault="00DA28D6" w:rsidP="0087401E">
      <w:pPr>
        <w:pStyle w:val="Heading2"/>
        <w:rPr>
          <w:rFonts w:ascii="Calibri" w:hAnsi="Calibri" w:cs="Calibri"/>
          <w:b/>
          <w:bCs/>
          <w:sz w:val="22"/>
          <w:szCs w:val="22"/>
        </w:rPr>
      </w:pPr>
      <w:bookmarkStart w:id="324" w:name="_Toc215836500"/>
      <w:r w:rsidRPr="00D719AB">
        <w:rPr>
          <w:rFonts w:ascii="Calibri" w:hAnsi="Calibri" w:cs="Calibri"/>
          <w:b/>
          <w:bCs/>
          <w:sz w:val="22"/>
          <w:szCs w:val="22"/>
        </w:rPr>
        <w:lastRenderedPageBreak/>
        <w:t xml:space="preserve">Appendix </w:t>
      </w:r>
      <w:r w:rsidR="00E20802" w:rsidRPr="00D719AB">
        <w:rPr>
          <w:rFonts w:ascii="Calibri" w:hAnsi="Calibri" w:cs="Calibri"/>
          <w:b/>
          <w:bCs/>
          <w:sz w:val="22"/>
          <w:szCs w:val="22"/>
        </w:rPr>
        <w:t>1</w:t>
      </w:r>
      <w:r w:rsidR="00BD1C3C" w:rsidRPr="00D719AB">
        <w:rPr>
          <w:rFonts w:ascii="Calibri" w:hAnsi="Calibri" w:cs="Calibri"/>
          <w:b/>
          <w:bCs/>
          <w:sz w:val="22"/>
          <w:szCs w:val="22"/>
        </w:rPr>
        <w:t>6</w:t>
      </w:r>
      <w:r w:rsidRPr="00D719AB">
        <w:rPr>
          <w:rFonts w:ascii="Calibri" w:hAnsi="Calibri" w:cs="Calibri"/>
          <w:b/>
          <w:bCs/>
          <w:sz w:val="22"/>
          <w:szCs w:val="22"/>
        </w:rPr>
        <w:t>: Occupational Health and Safety (OHS) Procedures</w:t>
      </w:r>
      <w:bookmarkEnd w:id="324"/>
    </w:p>
    <w:p w14:paraId="70B1865E" w14:textId="77777777" w:rsidR="009D70AC" w:rsidRPr="00D719AB" w:rsidRDefault="009D70AC" w:rsidP="00DA28D6">
      <w:pPr>
        <w:spacing w:after="0" w:line="240" w:lineRule="auto"/>
        <w:jc w:val="both"/>
        <w:rPr>
          <w:rFonts w:ascii="Calibri" w:eastAsia="Times New Roman" w:hAnsi="Calibri" w:cs="Calibri"/>
          <w:color w:val="C00000"/>
          <w:kern w:val="0"/>
          <w14:ligatures w14:val="none"/>
        </w:rPr>
      </w:pPr>
    </w:p>
    <w:p w14:paraId="657CC326" w14:textId="77777777" w:rsidR="00DA28D6" w:rsidRPr="00D719AB" w:rsidRDefault="00DA28D6" w:rsidP="00DA28D6">
      <w:pPr>
        <w:spacing w:after="0" w:line="240" w:lineRule="auto"/>
        <w:jc w:val="both"/>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The objective of the procedure is to achieve and maintain a healthy and safe work environment for all project workers (contracted workers and community workers) and the host community. </w:t>
      </w:r>
    </w:p>
    <w:p w14:paraId="7E578482" w14:textId="77777777" w:rsidR="00DA28D6" w:rsidRPr="00D719AB" w:rsidRDefault="00DA28D6" w:rsidP="00DA28D6">
      <w:pPr>
        <w:spacing w:after="0" w:line="240" w:lineRule="auto"/>
        <w:jc w:val="both"/>
        <w:rPr>
          <w:rFonts w:ascii="Calibri" w:eastAsia="Times New Roman" w:hAnsi="Calibri" w:cs="Calibri"/>
          <w:kern w:val="0"/>
          <w14:ligatures w14:val="none"/>
        </w:rPr>
      </w:pPr>
    </w:p>
    <w:p w14:paraId="7E836B28" w14:textId="77777777" w:rsidR="00DA28D6" w:rsidRPr="00D719AB" w:rsidRDefault="00DA28D6" w:rsidP="00A96F70">
      <w:pPr>
        <w:numPr>
          <w:ilvl w:val="0"/>
          <w:numId w:val="27"/>
        </w:numPr>
        <w:spacing w:after="0" w:line="240" w:lineRule="auto"/>
        <w:contextualSpacing/>
        <w:jc w:val="both"/>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On procurement for contractors, </w:t>
      </w:r>
      <w:r w:rsidR="00310C73" w:rsidRPr="00D719AB">
        <w:rPr>
          <w:rFonts w:ascii="Calibri" w:eastAsia="Times New Roman" w:hAnsi="Calibri" w:cs="Calibri"/>
          <w:bCs/>
          <w:kern w:val="0"/>
          <w14:ligatures w14:val="none"/>
        </w:rPr>
        <w:t>PIU</w:t>
      </w:r>
      <w:r w:rsidR="00485B6D" w:rsidRPr="00D719AB">
        <w:rPr>
          <w:rFonts w:ascii="Calibri" w:eastAsia="Times New Roman" w:hAnsi="Calibri" w:cs="Calibri"/>
          <w:bCs/>
          <w:kern w:val="0"/>
          <w14:ligatures w14:val="none"/>
        </w:rPr>
        <w:t xml:space="preserve"> </w:t>
      </w:r>
      <w:r w:rsidRPr="00D719AB">
        <w:rPr>
          <w:rFonts w:ascii="Calibri" w:eastAsia="Times New Roman" w:hAnsi="Calibri" w:cs="Calibri"/>
          <w:kern w:val="0"/>
          <w14:ligatures w14:val="none"/>
        </w:rPr>
        <w:t xml:space="preserve">will avail the ESMF to the aspiring contractors so that contractors include the budgetary requirements for OHS measures in their respective bids. </w:t>
      </w:r>
    </w:p>
    <w:p w14:paraId="12B2C828" w14:textId="77777777" w:rsidR="00DA28D6" w:rsidRPr="00D719AB" w:rsidRDefault="00DA28D6" w:rsidP="00A96F70">
      <w:pPr>
        <w:numPr>
          <w:ilvl w:val="0"/>
          <w:numId w:val="27"/>
        </w:numPr>
        <w:spacing w:after="0" w:line="240" w:lineRule="auto"/>
        <w:contextualSpacing/>
        <w:jc w:val="both"/>
        <w:rPr>
          <w:rFonts w:ascii="Calibri" w:eastAsia="Times New Roman" w:hAnsi="Calibri" w:cs="Calibri"/>
          <w:kern w:val="0"/>
          <w14:ligatures w14:val="none"/>
        </w:rPr>
      </w:pPr>
      <w:r w:rsidRPr="00D719AB">
        <w:rPr>
          <w:rFonts w:ascii="Calibri" w:eastAsia="Times New Roman" w:hAnsi="Calibri" w:cs="Calibri"/>
          <w:kern w:val="0"/>
          <w14:ligatures w14:val="none"/>
        </w:rPr>
        <w:t>The contractor will develop and maintain an OHS management system that is consistent with the scope of work, which must include measures and procedures to address all the following topics listed below and in accordance with local legislation and GIIP (as defined by World Bank Group EHSGs). The management system must be consistent with the duration of contract and th</w:t>
      </w:r>
      <w:r w:rsidR="00D51710" w:rsidRPr="00D719AB">
        <w:rPr>
          <w:rFonts w:ascii="Calibri" w:eastAsia="Times New Roman" w:hAnsi="Calibri" w:cs="Calibri"/>
          <w:kern w:val="0"/>
          <w14:ligatures w14:val="none"/>
        </w:rPr>
        <w:t>e</w:t>
      </w:r>
      <w:r w:rsidRPr="00D719AB">
        <w:rPr>
          <w:rFonts w:ascii="Calibri" w:eastAsia="Times New Roman" w:hAnsi="Calibri" w:cs="Calibri"/>
          <w:kern w:val="0"/>
          <w14:ligatures w14:val="none"/>
        </w:rPr>
        <w:t xml:space="preserve"> LMP</w:t>
      </w:r>
      <w:r w:rsidR="00D51710" w:rsidRPr="00D719AB">
        <w:rPr>
          <w:rFonts w:ascii="Calibri" w:eastAsia="Times New Roman" w:hAnsi="Calibri" w:cs="Calibri"/>
          <w:kern w:val="0"/>
          <w14:ligatures w14:val="none"/>
        </w:rPr>
        <w:t xml:space="preserve"> to be prepared under the project</w:t>
      </w:r>
      <w:r w:rsidRPr="00D719AB">
        <w:rPr>
          <w:rFonts w:ascii="Calibri" w:eastAsia="Times New Roman" w:hAnsi="Calibri" w:cs="Calibri"/>
          <w:kern w:val="0"/>
          <w14:ligatures w14:val="none"/>
        </w:rPr>
        <w:t>.</w:t>
      </w:r>
    </w:p>
    <w:p w14:paraId="6FB56C49" w14:textId="77777777" w:rsidR="00DA28D6" w:rsidRPr="00D719AB" w:rsidRDefault="00DA28D6" w:rsidP="00A96F70">
      <w:pPr>
        <w:numPr>
          <w:ilvl w:val="0"/>
          <w:numId w:val="27"/>
        </w:numPr>
        <w:spacing w:after="0" w:line="240" w:lineRule="auto"/>
        <w:contextualSpacing/>
        <w:jc w:val="both"/>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Contractor will conduct workplace hazards identification and adopt all applicable E&amp;S risk mitigation measures in accordance with </w:t>
      </w:r>
      <w:r w:rsidR="00511332" w:rsidRPr="00D719AB">
        <w:rPr>
          <w:rFonts w:ascii="Calibri" w:eastAsia="Times New Roman" w:hAnsi="Calibri" w:cs="Calibri"/>
          <w:kern w:val="0"/>
          <w14:ligatures w14:val="none"/>
        </w:rPr>
        <w:t>Montenegrin</w:t>
      </w:r>
      <w:r w:rsidR="00A267B4" w:rsidRPr="00D719AB">
        <w:rPr>
          <w:rFonts w:ascii="Calibri" w:eastAsia="Times New Roman" w:hAnsi="Calibri" w:cs="Calibri"/>
          <w:kern w:val="0"/>
          <w14:ligatures w14:val="none"/>
        </w:rPr>
        <w:t xml:space="preserve"> </w:t>
      </w:r>
      <w:r w:rsidRPr="00D719AB">
        <w:rPr>
          <w:rFonts w:ascii="Calibri" w:eastAsia="Times New Roman" w:hAnsi="Calibri" w:cs="Calibri"/>
          <w:kern w:val="0"/>
          <w14:ligatures w14:val="none"/>
        </w:rPr>
        <w:t xml:space="preserve">legislation requirements and WBG EHSGs. </w:t>
      </w:r>
    </w:p>
    <w:p w14:paraId="1E0830D8" w14:textId="77777777" w:rsidR="00DA28D6" w:rsidRPr="00D719AB" w:rsidRDefault="00E20802" w:rsidP="00A96F70">
      <w:pPr>
        <w:numPr>
          <w:ilvl w:val="0"/>
          <w:numId w:val="27"/>
        </w:numPr>
        <w:spacing w:after="0" w:line="240" w:lineRule="auto"/>
        <w:contextualSpacing/>
        <w:jc w:val="both"/>
        <w:rPr>
          <w:rFonts w:ascii="Calibri" w:eastAsia="Times New Roman" w:hAnsi="Calibri" w:cs="Calibri"/>
          <w:kern w:val="0"/>
          <w14:ligatures w14:val="none"/>
        </w:rPr>
      </w:pPr>
      <w:r w:rsidRPr="00D719AB">
        <w:rPr>
          <w:rFonts w:ascii="Calibri" w:eastAsia="Times New Roman" w:hAnsi="Calibri" w:cs="Calibri"/>
          <w:kern w:val="0"/>
          <w14:ligatures w14:val="none"/>
        </w:rPr>
        <w:t>The contractor</w:t>
      </w:r>
      <w:r w:rsidR="00DA28D6" w:rsidRPr="00D719AB">
        <w:rPr>
          <w:rFonts w:ascii="Calibri" w:eastAsia="Times New Roman" w:hAnsi="Calibri" w:cs="Calibri"/>
          <w:kern w:val="0"/>
          <w14:ligatures w14:val="none"/>
        </w:rPr>
        <w:t xml:space="preserve"> designates a responsible person to oversee OHS related issues at the project site and define OHS roles and responsibilities for task leaders and contract managers.</w:t>
      </w:r>
    </w:p>
    <w:p w14:paraId="3B469FEB" w14:textId="77777777" w:rsidR="00DA28D6" w:rsidRPr="00D719AB" w:rsidRDefault="00E20802" w:rsidP="00A96F70">
      <w:pPr>
        <w:numPr>
          <w:ilvl w:val="0"/>
          <w:numId w:val="27"/>
        </w:numPr>
        <w:spacing w:after="0" w:line="240" w:lineRule="auto"/>
        <w:contextualSpacing/>
        <w:jc w:val="both"/>
        <w:rPr>
          <w:rFonts w:ascii="Calibri" w:eastAsia="Times New Roman" w:hAnsi="Calibri" w:cs="Calibri"/>
          <w:kern w:val="0"/>
          <w14:ligatures w14:val="none"/>
        </w:rPr>
      </w:pPr>
      <w:r w:rsidRPr="00D719AB">
        <w:rPr>
          <w:rFonts w:ascii="Calibri" w:eastAsia="Times New Roman" w:hAnsi="Calibri" w:cs="Calibri"/>
          <w:kern w:val="0"/>
          <w14:ligatures w14:val="none"/>
        </w:rPr>
        <w:t>Contractors</w:t>
      </w:r>
      <w:r w:rsidR="00DA28D6" w:rsidRPr="00D719AB">
        <w:rPr>
          <w:rFonts w:ascii="Calibri" w:eastAsia="Times New Roman" w:hAnsi="Calibri" w:cs="Calibri"/>
          <w:kern w:val="0"/>
          <w14:ligatures w14:val="none"/>
        </w:rPr>
        <w:t xml:space="preserve"> should put in place processes for workers to report work situations that they believe are not safe or healthy, and to remove themselves from a work </w:t>
      </w:r>
      <w:proofErr w:type="gramStart"/>
      <w:r w:rsidR="00DA28D6" w:rsidRPr="00D719AB">
        <w:rPr>
          <w:rFonts w:ascii="Calibri" w:eastAsia="Times New Roman" w:hAnsi="Calibri" w:cs="Calibri"/>
          <w:kern w:val="0"/>
          <w14:ligatures w14:val="none"/>
        </w:rPr>
        <w:t>situation</w:t>
      </w:r>
      <w:proofErr w:type="gramEnd"/>
      <w:r w:rsidR="00DA28D6" w:rsidRPr="00D719AB">
        <w:rPr>
          <w:rFonts w:ascii="Calibri" w:eastAsia="Times New Roman" w:hAnsi="Calibri" w:cs="Calibri"/>
          <w:kern w:val="0"/>
          <w14:ligatures w14:val="none"/>
        </w:rPr>
        <w:t xml:space="preserve"> which they have reasonable justification to believe presents an imminent and </w:t>
      </w:r>
      <w:proofErr w:type="gramStart"/>
      <w:r w:rsidR="00DA28D6" w:rsidRPr="00D719AB">
        <w:rPr>
          <w:rFonts w:ascii="Calibri" w:eastAsia="Times New Roman" w:hAnsi="Calibri" w:cs="Calibri"/>
          <w:kern w:val="0"/>
          <w14:ligatures w14:val="none"/>
        </w:rPr>
        <w:t>serious danger</w:t>
      </w:r>
      <w:proofErr w:type="gramEnd"/>
      <w:r w:rsidR="00DA28D6" w:rsidRPr="00D719AB">
        <w:rPr>
          <w:rFonts w:ascii="Calibri" w:eastAsia="Times New Roman" w:hAnsi="Calibri" w:cs="Calibri"/>
          <w:kern w:val="0"/>
          <w14:ligatures w14:val="none"/>
        </w:rPr>
        <w:t xml:space="preserve"> to their life or health, without fear of retaliation.</w:t>
      </w:r>
    </w:p>
    <w:p w14:paraId="1F71BEDC" w14:textId="77777777" w:rsidR="00DA28D6" w:rsidRPr="00D719AB" w:rsidRDefault="00DA28D6" w:rsidP="00A96F70">
      <w:pPr>
        <w:numPr>
          <w:ilvl w:val="0"/>
          <w:numId w:val="27"/>
        </w:numPr>
        <w:spacing w:after="0" w:line="240" w:lineRule="auto"/>
        <w:contextualSpacing/>
        <w:jc w:val="both"/>
        <w:rPr>
          <w:rFonts w:ascii="Calibri" w:eastAsia="Times New Roman" w:hAnsi="Calibri" w:cs="Calibri"/>
          <w:kern w:val="0"/>
          <w14:ligatures w14:val="none"/>
        </w:rPr>
      </w:pPr>
      <w:r w:rsidRPr="00D719AB">
        <w:rPr>
          <w:rFonts w:ascii="Calibri" w:eastAsia="Times New Roman" w:hAnsi="Calibri" w:cs="Calibri"/>
          <w:kern w:val="0"/>
          <w14:ligatures w14:val="none"/>
        </w:rPr>
        <w:t>Contractor provides preventive and protective measures, including modification, substitution, or elimination of hazardous conditions or substances informed by assessment and plan. Whenever PPEs are required for the work, it must be provided at no cost for the workers.</w:t>
      </w:r>
    </w:p>
    <w:p w14:paraId="69B3B225" w14:textId="77777777" w:rsidR="00DA28D6" w:rsidRPr="00D719AB" w:rsidRDefault="00E20802" w:rsidP="00A96F70">
      <w:pPr>
        <w:numPr>
          <w:ilvl w:val="0"/>
          <w:numId w:val="27"/>
        </w:numPr>
        <w:spacing w:after="0" w:line="240" w:lineRule="auto"/>
        <w:contextualSpacing/>
        <w:jc w:val="both"/>
        <w:rPr>
          <w:rFonts w:ascii="Calibri" w:eastAsia="Times New Roman" w:hAnsi="Calibri" w:cs="Calibri"/>
          <w:kern w:val="0"/>
          <w14:ligatures w14:val="none"/>
        </w:rPr>
      </w:pPr>
      <w:r w:rsidRPr="00D719AB">
        <w:rPr>
          <w:rFonts w:ascii="Calibri" w:eastAsia="Times New Roman" w:hAnsi="Calibri" w:cs="Calibri"/>
          <w:kern w:val="0"/>
          <w14:ligatures w14:val="none"/>
        </w:rPr>
        <w:t>Contractors</w:t>
      </w:r>
      <w:r w:rsidR="00DA28D6" w:rsidRPr="00D719AB">
        <w:rPr>
          <w:rFonts w:ascii="Calibri" w:eastAsia="Times New Roman" w:hAnsi="Calibri" w:cs="Calibri"/>
          <w:kern w:val="0"/>
          <w14:ligatures w14:val="none"/>
        </w:rPr>
        <w:t xml:space="preserve"> should assess workers’ exposure to hazardous agents (noise, vibration, heat, cold, vapors, chemicals, airborne contaminants etc.) and adopt adequate control measures in accordance with local regulations and WB EHSGs. </w:t>
      </w:r>
    </w:p>
    <w:p w14:paraId="2DC6266F" w14:textId="77777777" w:rsidR="00DA28D6" w:rsidRPr="00D719AB" w:rsidRDefault="00DA28D6" w:rsidP="00A96F70">
      <w:pPr>
        <w:numPr>
          <w:ilvl w:val="0"/>
          <w:numId w:val="27"/>
        </w:numPr>
        <w:spacing w:after="0" w:line="240" w:lineRule="auto"/>
        <w:contextualSpacing/>
        <w:jc w:val="both"/>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Contractors </w:t>
      </w:r>
      <w:r w:rsidR="00E20802" w:rsidRPr="00D719AB">
        <w:rPr>
          <w:rFonts w:ascii="Calibri" w:eastAsia="Times New Roman" w:hAnsi="Calibri" w:cs="Calibri"/>
          <w:kern w:val="0"/>
          <w14:ligatures w14:val="none"/>
        </w:rPr>
        <w:t>provide</w:t>
      </w:r>
      <w:r w:rsidRPr="00D719AB">
        <w:rPr>
          <w:rFonts w:ascii="Calibri" w:eastAsia="Times New Roman" w:hAnsi="Calibri" w:cs="Calibri"/>
          <w:kern w:val="0"/>
          <w14:ligatures w14:val="none"/>
        </w:rPr>
        <w:t xml:space="preserve"> facilities appropriate to the circumstances of the work, including access to canteens, hygiene facilities, and appropriate areas for rest. Where accommodation services are provided to project workers, policies will be put in place and implemented on the management and quality of accommodation to protect and promote the health, safety, and well-being of the project workers, and to provide access to or provision of services that accommodate their physical, social and cultural needs. </w:t>
      </w:r>
    </w:p>
    <w:p w14:paraId="25BD46DE" w14:textId="77777777" w:rsidR="00DA28D6" w:rsidRPr="00D719AB" w:rsidRDefault="00DA28D6" w:rsidP="00A96F70">
      <w:pPr>
        <w:numPr>
          <w:ilvl w:val="0"/>
          <w:numId w:val="27"/>
        </w:numPr>
        <w:spacing w:after="0" w:line="240" w:lineRule="auto"/>
        <w:contextualSpacing/>
        <w:jc w:val="both"/>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Contractor </w:t>
      </w:r>
      <w:r w:rsidR="00E20802" w:rsidRPr="00D719AB">
        <w:rPr>
          <w:rFonts w:ascii="Calibri" w:eastAsia="Times New Roman" w:hAnsi="Calibri" w:cs="Calibri"/>
          <w:kern w:val="0"/>
          <w14:ligatures w14:val="none"/>
        </w:rPr>
        <w:t>provides</w:t>
      </w:r>
      <w:r w:rsidRPr="00D719AB">
        <w:rPr>
          <w:rFonts w:ascii="Calibri" w:eastAsia="Times New Roman" w:hAnsi="Calibri" w:cs="Calibri"/>
          <w:kern w:val="0"/>
          <w14:ligatures w14:val="none"/>
        </w:rPr>
        <w:t xml:space="preserve"> appropriate training/induction of project workers and maintenance of training records on OHS subjects. </w:t>
      </w:r>
    </w:p>
    <w:p w14:paraId="6954849E" w14:textId="77777777" w:rsidR="00DA28D6" w:rsidRPr="00D719AB" w:rsidRDefault="00DA28D6" w:rsidP="00A96F70">
      <w:pPr>
        <w:numPr>
          <w:ilvl w:val="0"/>
          <w:numId w:val="27"/>
        </w:numPr>
        <w:spacing w:after="0" w:line="240" w:lineRule="auto"/>
        <w:contextualSpacing/>
        <w:jc w:val="both"/>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Contractor documents and reports on occupational incidents, diseases and incidents as per ESMF guidance. </w:t>
      </w:r>
    </w:p>
    <w:p w14:paraId="6A7096A9" w14:textId="77777777" w:rsidR="00DA28D6" w:rsidRPr="00D719AB" w:rsidRDefault="00DA28D6" w:rsidP="00A96F70">
      <w:pPr>
        <w:numPr>
          <w:ilvl w:val="0"/>
          <w:numId w:val="27"/>
        </w:numPr>
        <w:spacing w:after="0" w:line="240" w:lineRule="auto"/>
        <w:contextualSpacing/>
        <w:jc w:val="both"/>
        <w:rPr>
          <w:rFonts w:ascii="Calibri" w:eastAsia="Times New Roman" w:hAnsi="Calibri" w:cs="Calibri"/>
          <w:kern w:val="0"/>
          <w14:ligatures w14:val="none"/>
        </w:rPr>
      </w:pPr>
      <w:r w:rsidRPr="00D719AB">
        <w:rPr>
          <w:rFonts w:ascii="Calibri" w:eastAsia="Times New Roman" w:hAnsi="Calibri" w:cs="Calibri"/>
          <w:kern w:val="0"/>
          <w14:ligatures w14:val="none"/>
        </w:rPr>
        <w:t xml:space="preserve">Contractor provides emergency prevention and preparedness and response arrangements to emergency situations including and not limited to workplace accidents, workplace illnesses, flooding, fire outbreak, disease outbreak, labor unrest and security. </w:t>
      </w:r>
    </w:p>
    <w:p w14:paraId="7C50B57F" w14:textId="77777777" w:rsidR="00DA28D6" w:rsidRPr="00D719AB" w:rsidRDefault="00DA28D6" w:rsidP="00A96F70">
      <w:pPr>
        <w:numPr>
          <w:ilvl w:val="0"/>
          <w:numId w:val="27"/>
        </w:numPr>
        <w:spacing w:after="0" w:line="240" w:lineRule="auto"/>
        <w:contextualSpacing/>
        <w:jc w:val="both"/>
        <w:rPr>
          <w:rFonts w:ascii="Calibri" w:eastAsia="Times New Roman" w:hAnsi="Calibri" w:cs="Calibri"/>
          <w:kern w:val="0"/>
          <w14:ligatures w14:val="none"/>
        </w:rPr>
      </w:pPr>
      <w:r w:rsidRPr="00D719AB">
        <w:rPr>
          <w:rFonts w:ascii="Calibri" w:eastAsia="Times New Roman" w:hAnsi="Calibri" w:cs="Calibri"/>
          <w:kern w:val="0"/>
          <w14:ligatures w14:val="none"/>
        </w:rPr>
        <w:t>Contractor provides remedies for adverse impacts such as occupational injuries, deaths, disability and disease in accordance with local regulatory requirements and Good International Industry Practices.</w:t>
      </w:r>
    </w:p>
    <w:p w14:paraId="3F4FBCC0" w14:textId="77777777" w:rsidR="00DA28D6" w:rsidRPr="00D719AB" w:rsidRDefault="00E20802" w:rsidP="00A96F70">
      <w:pPr>
        <w:numPr>
          <w:ilvl w:val="0"/>
          <w:numId w:val="27"/>
        </w:numPr>
        <w:spacing w:after="0" w:line="240" w:lineRule="auto"/>
        <w:contextualSpacing/>
        <w:jc w:val="both"/>
        <w:rPr>
          <w:rFonts w:ascii="Calibri" w:eastAsia="Times New Roman" w:hAnsi="Calibri" w:cs="Calibri"/>
          <w:kern w:val="0"/>
          <w14:ligatures w14:val="none"/>
        </w:rPr>
      </w:pPr>
      <w:r w:rsidRPr="00D719AB">
        <w:rPr>
          <w:rFonts w:ascii="Calibri" w:eastAsia="Times New Roman" w:hAnsi="Calibri" w:cs="Calibri"/>
          <w:kern w:val="0"/>
          <w14:ligatures w14:val="none"/>
        </w:rPr>
        <w:t>Contractors</w:t>
      </w:r>
      <w:r w:rsidR="00DA28D6" w:rsidRPr="00D719AB">
        <w:rPr>
          <w:rFonts w:ascii="Calibri" w:eastAsia="Times New Roman" w:hAnsi="Calibri" w:cs="Calibri"/>
          <w:kern w:val="0"/>
          <w14:ligatures w14:val="none"/>
        </w:rPr>
        <w:t xml:space="preserve"> shall maintain all such </w:t>
      </w:r>
      <w:proofErr w:type="gramStart"/>
      <w:r w:rsidR="00DA28D6" w:rsidRPr="00D719AB">
        <w:rPr>
          <w:rFonts w:ascii="Calibri" w:eastAsia="Times New Roman" w:hAnsi="Calibri" w:cs="Calibri"/>
          <w:kern w:val="0"/>
          <w14:ligatures w14:val="none"/>
        </w:rPr>
        <w:t>record</w:t>
      </w:r>
      <w:proofErr w:type="gramEnd"/>
      <w:r w:rsidR="00DA28D6" w:rsidRPr="00D719AB">
        <w:rPr>
          <w:rFonts w:ascii="Calibri" w:eastAsia="Times New Roman" w:hAnsi="Calibri" w:cs="Calibri"/>
          <w:kern w:val="0"/>
          <w14:ligatures w14:val="none"/>
        </w:rPr>
        <w:t xml:space="preserve"> for activities related to </w:t>
      </w:r>
      <w:proofErr w:type="gramStart"/>
      <w:r w:rsidRPr="00D719AB">
        <w:rPr>
          <w:rFonts w:ascii="Calibri" w:eastAsia="Times New Roman" w:hAnsi="Calibri" w:cs="Calibri"/>
          <w:kern w:val="0"/>
          <w14:ligatures w14:val="none"/>
        </w:rPr>
        <w:t>safety</w:t>
      </w:r>
      <w:proofErr w:type="gramEnd"/>
      <w:r w:rsidR="00DA28D6" w:rsidRPr="00D719AB">
        <w:rPr>
          <w:rFonts w:ascii="Calibri" w:eastAsia="Times New Roman" w:hAnsi="Calibri" w:cs="Calibri"/>
          <w:kern w:val="0"/>
          <w14:ligatures w14:val="none"/>
        </w:rPr>
        <w:t xml:space="preserve"> health and environmental management for inspection by </w:t>
      </w:r>
      <w:r w:rsidR="0054462C" w:rsidRPr="00D719AB">
        <w:rPr>
          <w:rFonts w:ascii="Calibri" w:eastAsia="Times New Roman" w:hAnsi="Calibri" w:cs="Calibri"/>
          <w:bCs/>
          <w:kern w:val="0"/>
          <w14:ligatures w14:val="none"/>
        </w:rPr>
        <w:t>the Ministry of Agriculture, Forestry and Water Management’s</w:t>
      </w:r>
      <w:r w:rsidR="00472B5C" w:rsidRPr="00D719AB">
        <w:rPr>
          <w:rFonts w:ascii="Calibri" w:eastAsia="Times New Roman" w:hAnsi="Calibri" w:cs="Calibri"/>
          <w:bCs/>
          <w:kern w:val="0"/>
          <w14:ligatures w14:val="none"/>
        </w:rPr>
        <w:t xml:space="preserve"> PIU </w:t>
      </w:r>
      <w:r w:rsidR="00DA28D6" w:rsidRPr="00D719AB">
        <w:rPr>
          <w:rFonts w:ascii="Calibri" w:eastAsia="Times New Roman" w:hAnsi="Calibri" w:cs="Calibri"/>
          <w:kern w:val="0"/>
          <w14:ligatures w14:val="none"/>
        </w:rPr>
        <w:t>or the World Bank.</w:t>
      </w:r>
    </w:p>
    <w:p w14:paraId="7108F614" w14:textId="77777777" w:rsidR="00DA28D6" w:rsidRPr="00D719AB" w:rsidRDefault="00DA28D6" w:rsidP="000A6368">
      <w:pPr>
        <w:tabs>
          <w:tab w:val="left" w:pos="7830"/>
        </w:tabs>
        <w:spacing w:after="0" w:line="240" w:lineRule="auto"/>
        <w:jc w:val="both"/>
        <w:rPr>
          <w:rFonts w:ascii="Calibri" w:eastAsia="Arial Unicode MS" w:hAnsi="Calibri" w:cs="Calibri"/>
          <w:b/>
          <w:bCs/>
          <w:kern w:val="0"/>
          <w14:ligatures w14:val="none"/>
        </w:rPr>
        <w:sectPr w:rsidR="00DA28D6" w:rsidRPr="00D719AB" w:rsidSect="000A6368">
          <w:pgSz w:w="11906" w:h="16838"/>
          <w:pgMar w:top="1440" w:right="1440" w:bottom="1440" w:left="1440" w:header="720" w:footer="720" w:gutter="0"/>
          <w:cols w:space="720"/>
          <w:docGrid w:linePitch="360"/>
        </w:sectPr>
      </w:pPr>
    </w:p>
    <w:p w14:paraId="7FD53F6B" w14:textId="77777777" w:rsidR="00351F11" w:rsidRPr="00D719AB" w:rsidRDefault="0019444D" w:rsidP="000A6368">
      <w:pPr>
        <w:tabs>
          <w:tab w:val="left" w:pos="7830"/>
        </w:tabs>
        <w:spacing w:after="0" w:line="240" w:lineRule="auto"/>
        <w:jc w:val="both"/>
        <w:rPr>
          <w:rFonts w:ascii="Calibri" w:eastAsia="Arial Unicode MS" w:hAnsi="Calibri" w:cs="Calibri"/>
          <w:b/>
          <w:bCs/>
          <w:kern w:val="0"/>
          <w14:ligatures w14:val="none"/>
        </w:rPr>
      </w:pPr>
      <w:bookmarkStart w:id="325" w:name="_Toc215836501"/>
      <w:r w:rsidRPr="00D719AB">
        <w:rPr>
          <w:rStyle w:val="Heading2Char"/>
          <w:rFonts w:ascii="Calibri" w:hAnsi="Calibri" w:cs="Calibri"/>
          <w:b/>
          <w:bCs/>
          <w:sz w:val="22"/>
          <w:szCs w:val="22"/>
        </w:rPr>
        <w:lastRenderedPageBreak/>
        <w:t xml:space="preserve">Appendix </w:t>
      </w:r>
      <w:r w:rsidR="0087401E" w:rsidRPr="00D719AB">
        <w:rPr>
          <w:rStyle w:val="Heading2Char"/>
          <w:rFonts w:ascii="Calibri" w:hAnsi="Calibri" w:cs="Calibri"/>
          <w:b/>
          <w:bCs/>
          <w:sz w:val="22"/>
          <w:szCs w:val="22"/>
        </w:rPr>
        <w:t>1</w:t>
      </w:r>
      <w:r w:rsidR="00BD1C3C" w:rsidRPr="00D719AB">
        <w:rPr>
          <w:rStyle w:val="Heading2Char"/>
          <w:rFonts w:ascii="Calibri" w:hAnsi="Calibri" w:cs="Calibri"/>
          <w:b/>
          <w:bCs/>
          <w:sz w:val="22"/>
          <w:szCs w:val="22"/>
        </w:rPr>
        <w:t>7</w:t>
      </w:r>
      <w:r w:rsidR="00904599" w:rsidRPr="00D719AB">
        <w:rPr>
          <w:rStyle w:val="Heading2Char"/>
          <w:rFonts w:ascii="Calibri" w:hAnsi="Calibri" w:cs="Calibri"/>
          <w:b/>
          <w:bCs/>
          <w:sz w:val="22"/>
          <w:szCs w:val="22"/>
        </w:rPr>
        <w:t xml:space="preserve">: </w:t>
      </w:r>
      <w:r w:rsidRPr="00D719AB">
        <w:rPr>
          <w:rStyle w:val="Heading2Char"/>
          <w:rFonts w:ascii="Calibri" w:hAnsi="Calibri" w:cs="Calibri"/>
          <w:b/>
          <w:bCs/>
          <w:sz w:val="22"/>
          <w:szCs w:val="22"/>
        </w:rPr>
        <w:t>World Bank general EHS guidelines</w:t>
      </w:r>
      <w:bookmarkEnd w:id="325"/>
      <w:r w:rsidRPr="00D719AB">
        <w:rPr>
          <w:rFonts w:ascii="Calibri" w:eastAsia="Arial Unicode MS" w:hAnsi="Calibri" w:cs="Calibri"/>
          <w:b/>
          <w:bCs/>
          <w:kern w:val="0"/>
          <w:vertAlign w:val="superscript"/>
          <w14:ligatures w14:val="none"/>
        </w:rPr>
        <w:footnoteReference w:id="16"/>
      </w:r>
    </w:p>
    <w:p w14:paraId="32EEEA47" w14:textId="77777777" w:rsidR="00D75201" w:rsidRPr="00D719AB" w:rsidRDefault="00135A77" w:rsidP="00135A77">
      <w:pPr>
        <w:spacing w:after="0" w:line="240" w:lineRule="auto"/>
        <w:rPr>
          <w:rFonts w:ascii="Calibri" w:eastAsia="Arial Unicode MS" w:hAnsi="Calibri" w:cs="Calibri"/>
          <w:bCs/>
          <w:kern w:val="0"/>
          <w14:ligatures w14:val="none"/>
        </w:rPr>
      </w:pPr>
      <w:r w:rsidRPr="00D719AB">
        <w:rPr>
          <w:rFonts w:ascii="Calibri" w:eastAsia="Arial Unicode MS" w:hAnsi="Calibri" w:cs="Calibri"/>
          <w:bCs/>
          <w:kern w:val="0"/>
          <w14:ligatures w14:val="none"/>
        </w:rPr>
        <w:t xml:space="preserve">Air Emissions and Ambient Air Quality     </w:t>
      </w:r>
      <w:r w:rsidR="00AE5737" w:rsidRPr="00D719AB">
        <w:rPr>
          <w:rFonts w:ascii="Calibri" w:eastAsia="Arial Unicode MS" w:hAnsi="Calibri" w:cs="Calibri"/>
          <w:bCs/>
          <w:kern w:val="0"/>
          <w14:ligatures w14:val="none"/>
        </w:rPr>
        <w:tab/>
      </w:r>
      <w:r w:rsidR="00AE5737" w:rsidRPr="00D719AB">
        <w:rPr>
          <w:rFonts w:ascii="Calibri" w:eastAsia="Arial Unicode MS" w:hAnsi="Calibri" w:cs="Calibri"/>
          <w:bCs/>
          <w:kern w:val="0"/>
          <w14:ligatures w14:val="none"/>
        </w:rPr>
        <w:tab/>
      </w:r>
      <w:r w:rsidR="00AE5737" w:rsidRPr="00D719AB">
        <w:rPr>
          <w:rFonts w:ascii="Calibri" w:eastAsia="Arial Unicode MS" w:hAnsi="Calibri" w:cs="Calibri"/>
          <w:bCs/>
          <w:kern w:val="0"/>
          <w14:ligatures w14:val="none"/>
        </w:rPr>
        <w:tab/>
      </w:r>
    </w:p>
    <w:p w14:paraId="129E69C2" w14:textId="77777777" w:rsidR="00FC74D4" w:rsidRPr="00D719AB" w:rsidRDefault="00D75201" w:rsidP="00135A77">
      <w:pPr>
        <w:spacing w:after="0" w:line="240" w:lineRule="auto"/>
        <w:rPr>
          <w:rFonts w:ascii="Calibri" w:eastAsia="Arial Unicode MS" w:hAnsi="Calibri" w:cs="Calibri"/>
          <w:kern w:val="0"/>
          <w14:ligatures w14:val="none"/>
        </w:rPr>
      </w:pPr>
      <w:r w:rsidRPr="00D719AB">
        <w:rPr>
          <w:rFonts w:ascii="Calibri" w:eastAsia="Arial Unicode MS" w:hAnsi="Calibri" w:cs="Calibri"/>
          <w:bCs/>
          <w:kern w:val="0"/>
          <w14:ligatures w14:val="none"/>
        </w:rPr>
        <w:t xml:space="preserve">                                                                                                      </w:t>
      </w:r>
      <w:r w:rsidR="00AE5737" w:rsidRPr="00D719AB">
        <w:rPr>
          <w:rFonts w:ascii="Calibri" w:eastAsia="Arial Unicode MS" w:hAnsi="Calibri" w:cs="Calibri"/>
          <w:bCs/>
          <w:kern w:val="0"/>
          <w14:ligatures w14:val="none"/>
        </w:rPr>
        <w:t>Water Quality and Availability</w:t>
      </w:r>
      <w:r w:rsidR="00135A77" w:rsidRPr="00D719AB">
        <w:rPr>
          <w:rFonts w:ascii="Calibri" w:eastAsia="Arial Unicode MS" w:hAnsi="Calibri" w:cs="Calibri"/>
          <w:bCs/>
          <w:kern w:val="0"/>
          <w14:ligatures w14:val="none"/>
        </w:rPr>
        <w:t xml:space="preserve">                                             </w:t>
      </w:r>
    </w:p>
    <w:tbl>
      <w:tblPr>
        <w:tblStyle w:val="DefaultTable2"/>
        <w:tblpPr w:leftFromText="180" w:rightFromText="180" w:vertAnchor="page" w:horzAnchor="margin" w:tblpY="2381"/>
        <w:tblW w:w="0" w:type="auto"/>
        <w:jc w:val="left"/>
        <w:tblBorders>
          <w:left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04"/>
        <w:gridCol w:w="1791"/>
        <w:gridCol w:w="2291"/>
      </w:tblGrid>
      <w:tr w:rsidR="007A584B" w:rsidRPr="00D719AB" w14:paraId="140E9500" w14:textId="77777777" w:rsidTr="00752F12">
        <w:trPr>
          <w:cnfStyle w:val="100000000000" w:firstRow="1" w:lastRow="0" w:firstColumn="0" w:lastColumn="0" w:oddVBand="0" w:evenVBand="0" w:oddHBand="0" w:evenHBand="0" w:firstRowFirstColumn="0" w:firstRowLastColumn="0" w:lastRowFirstColumn="0" w:lastRowLastColumn="0"/>
          <w:trHeight w:val="206"/>
          <w:jc w:val="left"/>
        </w:trPr>
        <w:tc>
          <w:tcPr>
            <w:cnfStyle w:val="001000000100" w:firstRow="0" w:lastRow="0" w:firstColumn="1" w:lastColumn="0" w:oddVBand="0" w:evenVBand="0" w:oddHBand="0" w:evenHBand="0" w:firstRowFirstColumn="1" w:firstRowLastColumn="0" w:lastRowFirstColumn="0" w:lastRowLastColumn="0"/>
            <w:tcW w:w="4782" w:type="dxa"/>
            <w:gridSpan w:val="3"/>
            <w:shd w:val="clear" w:color="auto" w:fill="D9F2D0" w:themeFill="accent6" w:themeFillTint="33"/>
          </w:tcPr>
          <w:p w14:paraId="624BE149" w14:textId="77777777" w:rsidR="007A584B" w:rsidRPr="00D719AB" w:rsidRDefault="007A584B" w:rsidP="007A584B">
            <w:pPr>
              <w:spacing w:after="0" w:line="240" w:lineRule="exact"/>
              <w:jc w:val="both"/>
              <w:rPr>
                <w:rFonts w:ascii="Calibri" w:eastAsia="Arial Unicode MS" w:hAnsi="Calibri" w:cs="Calibri"/>
                <w:sz w:val="22"/>
                <w:szCs w:val="22"/>
              </w:rPr>
            </w:pPr>
            <w:r w:rsidRPr="00D719AB">
              <w:rPr>
                <w:rFonts w:ascii="Calibri" w:eastAsia="Arial Unicode MS" w:hAnsi="Calibri" w:cs="Calibri"/>
                <w:sz w:val="22"/>
                <w:szCs w:val="22"/>
              </w:rPr>
              <w:t>WHO Ambient Air Quality Guidelines</w:t>
            </w:r>
          </w:p>
        </w:tc>
      </w:tr>
      <w:tr w:rsidR="007A584B" w:rsidRPr="00D719AB" w14:paraId="487FF21D" w14:textId="77777777" w:rsidTr="007A584B">
        <w:trPr>
          <w:cnfStyle w:val="000000100000" w:firstRow="0" w:lastRow="0" w:firstColumn="0" w:lastColumn="0" w:oddVBand="0" w:evenVBand="0" w:oddHBand="1" w:evenHBand="0" w:firstRowFirstColumn="0" w:firstRowLastColumn="0" w:lastRowFirstColumn="0" w:lastRowLastColumn="0"/>
          <w:jc w:val="left"/>
        </w:trPr>
        <w:tc>
          <w:tcPr>
            <w:cnfStyle w:val="001000000000" w:firstRow="0" w:lastRow="0" w:firstColumn="1" w:lastColumn="0" w:oddVBand="0" w:evenVBand="0" w:oddHBand="0" w:evenHBand="0" w:firstRowFirstColumn="0" w:firstRowLastColumn="0" w:lastRowFirstColumn="0" w:lastRowLastColumn="0"/>
            <w:tcW w:w="700" w:type="dxa"/>
          </w:tcPr>
          <w:p w14:paraId="0E76CE8F" w14:textId="77777777" w:rsidR="007A584B" w:rsidRPr="00D719AB" w:rsidRDefault="007A584B" w:rsidP="007A584B">
            <w:pPr>
              <w:spacing w:after="0" w:line="240" w:lineRule="exact"/>
              <w:jc w:val="both"/>
              <w:rPr>
                <w:rFonts w:ascii="Calibri" w:eastAsia="Arial Unicode MS" w:hAnsi="Calibri" w:cs="Calibri"/>
                <w:sz w:val="22"/>
                <w:szCs w:val="22"/>
              </w:rPr>
            </w:pPr>
          </w:p>
        </w:tc>
        <w:tc>
          <w:tcPr>
            <w:tcW w:w="1791" w:type="dxa"/>
          </w:tcPr>
          <w:p w14:paraId="7EDF0835" w14:textId="77777777" w:rsidR="007A584B" w:rsidRPr="00D719AB" w:rsidRDefault="007A584B" w:rsidP="007A584B">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bCs/>
                <w:sz w:val="22"/>
                <w:szCs w:val="22"/>
              </w:rPr>
            </w:pPr>
            <w:r w:rsidRPr="00D719AB">
              <w:rPr>
                <w:rFonts w:ascii="Calibri" w:eastAsia="Arial Unicode MS" w:hAnsi="Calibri" w:cs="Calibri"/>
                <w:bCs/>
                <w:sz w:val="22"/>
                <w:szCs w:val="22"/>
              </w:rPr>
              <w:t>Averaging Period</w:t>
            </w:r>
          </w:p>
        </w:tc>
        <w:tc>
          <w:tcPr>
            <w:tcW w:w="2291" w:type="dxa"/>
          </w:tcPr>
          <w:p w14:paraId="4D4AC54D" w14:textId="77777777" w:rsidR="007A584B" w:rsidRPr="00D719AB" w:rsidRDefault="007A584B" w:rsidP="007A584B">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bCs/>
                <w:sz w:val="22"/>
                <w:szCs w:val="22"/>
              </w:rPr>
            </w:pPr>
            <w:r w:rsidRPr="00D719AB">
              <w:rPr>
                <w:rFonts w:ascii="Calibri" w:eastAsia="Arial Unicode MS" w:hAnsi="Calibri" w:cs="Calibri"/>
                <w:bCs/>
                <w:sz w:val="22"/>
                <w:szCs w:val="22"/>
              </w:rPr>
              <w:t xml:space="preserve">Value in </w:t>
            </w:r>
            <w:proofErr w:type="spellStart"/>
            <w:r w:rsidRPr="00D719AB">
              <w:rPr>
                <w:rFonts w:ascii="Calibri" w:eastAsia="Arial Unicode MS" w:hAnsi="Calibri" w:cs="Calibri"/>
                <w:bCs/>
                <w:sz w:val="22"/>
                <w:szCs w:val="22"/>
              </w:rPr>
              <w:t>μg</w:t>
            </w:r>
            <w:proofErr w:type="spellEnd"/>
            <w:r w:rsidRPr="00D719AB">
              <w:rPr>
                <w:rFonts w:ascii="Calibri" w:eastAsia="Arial Unicode MS" w:hAnsi="Calibri" w:cs="Calibri"/>
                <w:bCs/>
                <w:sz w:val="22"/>
                <w:szCs w:val="22"/>
              </w:rPr>
              <w:t>/m</w:t>
            </w:r>
            <w:r w:rsidRPr="00D719AB">
              <w:rPr>
                <w:rFonts w:ascii="Calibri" w:eastAsia="Arial Unicode MS" w:hAnsi="Calibri" w:cs="Calibri"/>
                <w:bCs/>
                <w:sz w:val="22"/>
                <w:szCs w:val="22"/>
                <w:vertAlign w:val="superscript"/>
              </w:rPr>
              <w:t>3</w:t>
            </w:r>
          </w:p>
        </w:tc>
      </w:tr>
      <w:tr w:rsidR="007A584B" w:rsidRPr="00D719AB" w14:paraId="3776A043" w14:textId="77777777" w:rsidTr="007A584B">
        <w:trPr>
          <w:cnfStyle w:val="000000010000" w:firstRow="0" w:lastRow="0" w:firstColumn="0" w:lastColumn="0" w:oddVBand="0" w:evenVBand="0" w:oddHBand="0" w:evenHBand="1" w:firstRowFirstColumn="0" w:firstRowLastColumn="0" w:lastRowFirstColumn="0" w:lastRowLastColumn="0"/>
          <w:jc w:val="left"/>
        </w:trPr>
        <w:tc>
          <w:tcPr>
            <w:cnfStyle w:val="001000000000" w:firstRow="0" w:lastRow="0" w:firstColumn="1" w:lastColumn="0" w:oddVBand="0" w:evenVBand="0" w:oddHBand="0" w:evenHBand="0" w:firstRowFirstColumn="0" w:firstRowLastColumn="0" w:lastRowFirstColumn="0" w:lastRowLastColumn="0"/>
            <w:tcW w:w="700" w:type="dxa"/>
          </w:tcPr>
          <w:p w14:paraId="6F7825E3" w14:textId="77777777" w:rsidR="007A584B" w:rsidRPr="00D719AB" w:rsidRDefault="007A584B" w:rsidP="007A584B">
            <w:pPr>
              <w:spacing w:after="0" w:line="240" w:lineRule="exact"/>
              <w:jc w:val="both"/>
              <w:rPr>
                <w:rFonts w:ascii="Calibri" w:eastAsia="Arial Unicode MS" w:hAnsi="Calibri" w:cs="Calibri"/>
                <w:sz w:val="22"/>
                <w:szCs w:val="22"/>
              </w:rPr>
            </w:pPr>
            <w:r w:rsidRPr="00D719AB">
              <w:rPr>
                <w:rFonts w:ascii="Calibri" w:eastAsia="Arial Unicode MS" w:hAnsi="Calibri" w:cs="Calibri"/>
                <w:sz w:val="22"/>
                <w:szCs w:val="22"/>
              </w:rPr>
              <w:t>SO</w:t>
            </w:r>
            <w:r w:rsidRPr="00D719AB">
              <w:rPr>
                <w:rFonts w:ascii="Calibri" w:eastAsia="Arial Unicode MS" w:hAnsi="Calibri" w:cs="Calibri"/>
                <w:sz w:val="22"/>
                <w:szCs w:val="22"/>
                <w:vertAlign w:val="subscript"/>
              </w:rPr>
              <w:t>2</w:t>
            </w:r>
          </w:p>
        </w:tc>
        <w:tc>
          <w:tcPr>
            <w:tcW w:w="1791" w:type="dxa"/>
          </w:tcPr>
          <w:p w14:paraId="6F52701F" w14:textId="77777777" w:rsidR="007A584B" w:rsidRPr="00D719AB" w:rsidRDefault="007A584B" w:rsidP="007A584B">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24-hour</w:t>
            </w:r>
          </w:p>
          <w:p w14:paraId="48A43C70" w14:textId="77777777" w:rsidR="007A584B" w:rsidRPr="00D719AB" w:rsidRDefault="007A584B" w:rsidP="007A584B">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p>
          <w:p w14:paraId="5FAF732C" w14:textId="77777777" w:rsidR="007A584B" w:rsidRPr="00D719AB" w:rsidRDefault="007A584B" w:rsidP="007A584B">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10 min</w:t>
            </w:r>
          </w:p>
        </w:tc>
        <w:tc>
          <w:tcPr>
            <w:tcW w:w="2291" w:type="dxa"/>
          </w:tcPr>
          <w:p w14:paraId="68E23AB2" w14:textId="77777777" w:rsidR="007A584B" w:rsidRPr="00D719AB" w:rsidRDefault="007A584B" w:rsidP="007A584B">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125 (Interim target-1)</w:t>
            </w:r>
          </w:p>
          <w:p w14:paraId="49F2A517" w14:textId="77777777" w:rsidR="007A584B" w:rsidRPr="00D719AB" w:rsidRDefault="007A584B" w:rsidP="007A584B">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50 (Interim target-2)</w:t>
            </w:r>
          </w:p>
          <w:p w14:paraId="7CB448CE" w14:textId="77777777" w:rsidR="007A584B" w:rsidRPr="00D719AB" w:rsidRDefault="007A584B" w:rsidP="007A584B">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20 (guideline)</w:t>
            </w:r>
          </w:p>
          <w:p w14:paraId="2B5A04CB" w14:textId="77777777" w:rsidR="007A584B" w:rsidRPr="00D719AB" w:rsidRDefault="007A584B" w:rsidP="007A584B">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500 (guideline)</w:t>
            </w:r>
          </w:p>
        </w:tc>
      </w:tr>
      <w:tr w:rsidR="007A584B" w:rsidRPr="00D719AB" w14:paraId="7EBD53AF" w14:textId="77777777" w:rsidTr="007A584B">
        <w:trPr>
          <w:cnfStyle w:val="000000100000" w:firstRow="0" w:lastRow="0" w:firstColumn="0" w:lastColumn="0" w:oddVBand="0" w:evenVBand="0" w:oddHBand="1" w:evenHBand="0" w:firstRowFirstColumn="0" w:firstRowLastColumn="0" w:lastRowFirstColumn="0" w:lastRowLastColumn="0"/>
          <w:jc w:val="left"/>
        </w:trPr>
        <w:tc>
          <w:tcPr>
            <w:cnfStyle w:val="001000000000" w:firstRow="0" w:lastRow="0" w:firstColumn="1" w:lastColumn="0" w:oddVBand="0" w:evenVBand="0" w:oddHBand="0" w:evenHBand="0" w:firstRowFirstColumn="0" w:firstRowLastColumn="0" w:lastRowFirstColumn="0" w:lastRowLastColumn="0"/>
            <w:tcW w:w="700" w:type="dxa"/>
          </w:tcPr>
          <w:p w14:paraId="5CEEECE0" w14:textId="77777777" w:rsidR="007A584B" w:rsidRPr="00D719AB" w:rsidRDefault="007A584B" w:rsidP="007A584B">
            <w:pPr>
              <w:spacing w:after="0" w:line="240" w:lineRule="exact"/>
              <w:jc w:val="both"/>
              <w:rPr>
                <w:rFonts w:ascii="Calibri" w:eastAsia="Arial Unicode MS" w:hAnsi="Calibri" w:cs="Calibri"/>
                <w:sz w:val="22"/>
                <w:szCs w:val="22"/>
              </w:rPr>
            </w:pPr>
            <w:r w:rsidRPr="00D719AB">
              <w:rPr>
                <w:rFonts w:ascii="Calibri" w:eastAsia="Arial Unicode MS" w:hAnsi="Calibri" w:cs="Calibri"/>
                <w:sz w:val="22"/>
                <w:szCs w:val="22"/>
              </w:rPr>
              <w:t>NO</w:t>
            </w:r>
            <w:r w:rsidRPr="00D719AB">
              <w:rPr>
                <w:rFonts w:ascii="Calibri" w:eastAsia="Arial Unicode MS" w:hAnsi="Calibri" w:cs="Calibri"/>
                <w:sz w:val="22"/>
                <w:szCs w:val="22"/>
                <w:vertAlign w:val="subscript"/>
              </w:rPr>
              <w:t>2</w:t>
            </w:r>
          </w:p>
        </w:tc>
        <w:tc>
          <w:tcPr>
            <w:tcW w:w="1791" w:type="dxa"/>
          </w:tcPr>
          <w:p w14:paraId="5502329A" w14:textId="77777777" w:rsidR="007A584B" w:rsidRPr="00D719AB" w:rsidRDefault="007A584B" w:rsidP="007A584B">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1 year</w:t>
            </w:r>
          </w:p>
          <w:p w14:paraId="505C26FE" w14:textId="77777777" w:rsidR="007A584B" w:rsidRPr="00D719AB" w:rsidRDefault="007A584B" w:rsidP="007A584B">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1 hour</w:t>
            </w:r>
          </w:p>
        </w:tc>
        <w:tc>
          <w:tcPr>
            <w:tcW w:w="2291" w:type="dxa"/>
          </w:tcPr>
          <w:p w14:paraId="7A50D16F" w14:textId="77777777" w:rsidR="007A584B" w:rsidRPr="00D719AB" w:rsidRDefault="007A584B" w:rsidP="007A584B">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40 (guideline)</w:t>
            </w:r>
          </w:p>
          <w:p w14:paraId="097F9680" w14:textId="77777777" w:rsidR="007A584B" w:rsidRPr="00D719AB" w:rsidRDefault="007A584B" w:rsidP="007A584B">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200 (guideline)</w:t>
            </w:r>
          </w:p>
        </w:tc>
      </w:tr>
      <w:tr w:rsidR="007A584B" w:rsidRPr="00D719AB" w14:paraId="5578C30A" w14:textId="77777777" w:rsidTr="007A584B">
        <w:trPr>
          <w:cnfStyle w:val="000000010000" w:firstRow="0" w:lastRow="0" w:firstColumn="0" w:lastColumn="0" w:oddVBand="0" w:evenVBand="0" w:oddHBand="0" w:evenHBand="1" w:firstRowFirstColumn="0" w:firstRowLastColumn="0" w:lastRowFirstColumn="0" w:lastRowLastColumn="0"/>
          <w:jc w:val="left"/>
        </w:trPr>
        <w:tc>
          <w:tcPr>
            <w:cnfStyle w:val="001000000000" w:firstRow="0" w:lastRow="0" w:firstColumn="1" w:lastColumn="0" w:oddVBand="0" w:evenVBand="0" w:oddHBand="0" w:evenHBand="0" w:firstRowFirstColumn="0" w:firstRowLastColumn="0" w:lastRowFirstColumn="0" w:lastRowLastColumn="0"/>
            <w:tcW w:w="700" w:type="dxa"/>
          </w:tcPr>
          <w:p w14:paraId="404060B4" w14:textId="77777777" w:rsidR="007A584B" w:rsidRPr="00D719AB" w:rsidRDefault="007A584B" w:rsidP="007A584B">
            <w:pPr>
              <w:spacing w:after="0" w:line="240" w:lineRule="exact"/>
              <w:jc w:val="both"/>
              <w:rPr>
                <w:rFonts w:ascii="Calibri" w:eastAsia="Arial Unicode MS" w:hAnsi="Calibri" w:cs="Calibri"/>
                <w:sz w:val="22"/>
                <w:szCs w:val="22"/>
              </w:rPr>
            </w:pPr>
            <w:r w:rsidRPr="00D719AB">
              <w:rPr>
                <w:rFonts w:ascii="Calibri" w:eastAsia="Arial Unicode MS" w:hAnsi="Calibri" w:cs="Calibri"/>
                <w:sz w:val="22"/>
                <w:szCs w:val="22"/>
              </w:rPr>
              <w:t xml:space="preserve">PM </w:t>
            </w:r>
            <w:r w:rsidRPr="00D719AB">
              <w:rPr>
                <w:rFonts w:ascii="Calibri" w:eastAsia="Arial Unicode MS" w:hAnsi="Calibri" w:cs="Calibri"/>
                <w:sz w:val="22"/>
                <w:szCs w:val="22"/>
                <w:vertAlign w:val="subscript"/>
              </w:rPr>
              <w:t>10</w:t>
            </w:r>
          </w:p>
        </w:tc>
        <w:tc>
          <w:tcPr>
            <w:tcW w:w="1791" w:type="dxa"/>
          </w:tcPr>
          <w:p w14:paraId="00CAA440" w14:textId="77777777" w:rsidR="007A584B" w:rsidRPr="00D719AB" w:rsidRDefault="007A584B" w:rsidP="007A584B">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1 year</w:t>
            </w:r>
          </w:p>
          <w:p w14:paraId="790BC9F8" w14:textId="77777777" w:rsidR="007A584B" w:rsidRPr="00D719AB" w:rsidRDefault="007A584B" w:rsidP="007A584B">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p>
          <w:p w14:paraId="54501B11" w14:textId="77777777" w:rsidR="007A584B" w:rsidRPr="00D719AB" w:rsidRDefault="007A584B" w:rsidP="007A584B">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p>
          <w:p w14:paraId="202B36D1" w14:textId="77777777" w:rsidR="007A584B" w:rsidRPr="00D719AB" w:rsidRDefault="007A584B" w:rsidP="007A584B">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24-hour</w:t>
            </w:r>
          </w:p>
        </w:tc>
        <w:tc>
          <w:tcPr>
            <w:tcW w:w="2291" w:type="dxa"/>
          </w:tcPr>
          <w:p w14:paraId="34E2A906" w14:textId="77777777" w:rsidR="007A584B" w:rsidRPr="00D719AB" w:rsidRDefault="007A584B" w:rsidP="007A584B">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70 (Interim target-1)</w:t>
            </w:r>
          </w:p>
          <w:p w14:paraId="767B0E63" w14:textId="77777777" w:rsidR="007A584B" w:rsidRPr="00D719AB" w:rsidRDefault="007A584B" w:rsidP="007A584B">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50 (Interim target-2)</w:t>
            </w:r>
          </w:p>
          <w:p w14:paraId="69E3E98B" w14:textId="77777777" w:rsidR="007A584B" w:rsidRPr="00D719AB" w:rsidRDefault="007A584B" w:rsidP="007A584B">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30 (Interim target-3)</w:t>
            </w:r>
          </w:p>
          <w:p w14:paraId="678363D1" w14:textId="77777777" w:rsidR="007A584B" w:rsidRPr="00D719AB" w:rsidRDefault="007A584B" w:rsidP="007A584B">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20 (guideline)</w:t>
            </w:r>
          </w:p>
          <w:p w14:paraId="36993F77" w14:textId="77777777" w:rsidR="007A584B" w:rsidRPr="00D719AB" w:rsidRDefault="007A584B" w:rsidP="007A584B">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150 (Interim target-1)</w:t>
            </w:r>
          </w:p>
          <w:p w14:paraId="30247958" w14:textId="77777777" w:rsidR="007A584B" w:rsidRPr="00D719AB" w:rsidRDefault="007A584B" w:rsidP="007A584B">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100 (Interim target-2)</w:t>
            </w:r>
          </w:p>
          <w:p w14:paraId="024FF8E4" w14:textId="77777777" w:rsidR="007A584B" w:rsidRPr="00D719AB" w:rsidRDefault="007A584B" w:rsidP="007A584B">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75 (Interim target-3)</w:t>
            </w:r>
          </w:p>
          <w:p w14:paraId="510C0716" w14:textId="77777777" w:rsidR="007A584B" w:rsidRPr="00D719AB" w:rsidRDefault="007A584B" w:rsidP="007A584B">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50 (guideline)</w:t>
            </w:r>
          </w:p>
        </w:tc>
      </w:tr>
      <w:tr w:rsidR="007A584B" w:rsidRPr="00D719AB" w14:paraId="381E639C" w14:textId="77777777" w:rsidTr="007A584B">
        <w:trPr>
          <w:cnfStyle w:val="000000100000" w:firstRow="0" w:lastRow="0" w:firstColumn="0" w:lastColumn="0" w:oddVBand="0" w:evenVBand="0" w:oddHBand="1" w:evenHBand="0" w:firstRowFirstColumn="0" w:firstRowLastColumn="0" w:lastRowFirstColumn="0" w:lastRowLastColumn="0"/>
          <w:jc w:val="left"/>
        </w:trPr>
        <w:tc>
          <w:tcPr>
            <w:cnfStyle w:val="001000000000" w:firstRow="0" w:lastRow="0" w:firstColumn="1" w:lastColumn="0" w:oddVBand="0" w:evenVBand="0" w:oddHBand="0" w:evenHBand="0" w:firstRowFirstColumn="0" w:firstRowLastColumn="0" w:lastRowFirstColumn="0" w:lastRowLastColumn="0"/>
            <w:tcW w:w="700" w:type="dxa"/>
          </w:tcPr>
          <w:p w14:paraId="14DF44A1" w14:textId="77777777" w:rsidR="007A584B" w:rsidRPr="00D719AB" w:rsidRDefault="007A584B" w:rsidP="007A584B">
            <w:pPr>
              <w:spacing w:after="0" w:line="240" w:lineRule="exact"/>
              <w:jc w:val="both"/>
              <w:rPr>
                <w:rFonts w:ascii="Calibri" w:eastAsia="Arial Unicode MS" w:hAnsi="Calibri" w:cs="Calibri"/>
                <w:sz w:val="22"/>
                <w:szCs w:val="22"/>
              </w:rPr>
            </w:pPr>
            <w:r w:rsidRPr="00D719AB">
              <w:rPr>
                <w:rFonts w:ascii="Calibri" w:eastAsia="Arial Unicode MS" w:hAnsi="Calibri" w:cs="Calibri"/>
                <w:sz w:val="22"/>
                <w:szCs w:val="22"/>
              </w:rPr>
              <w:t xml:space="preserve">PM </w:t>
            </w:r>
            <w:r w:rsidRPr="00D719AB">
              <w:rPr>
                <w:rFonts w:ascii="Calibri" w:eastAsia="Arial Unicode MS" w:hAnsi="Calibri" w:cs="Calibri"/>
                <w:sz w:val="22"/>
                <w:szCs w:val="22"/>
                <w:vertAlign w:val="subscript"/>
              </w:rPr>
              <w:t>2.5</w:t>
            </w:r>
          </w:p>
        </w:tc>
        <w:tc>
          <w:tcPr>
            <w:tcW w:w="1791" w:type="dxa"/>
          </w:tcPr>
          <w:p w14:paraId="5458A0D7" w14:textId="77777777" w:rsidR="007A584B" w:rsidRPr="00D719AB" w:rsidRDefault="007A584B" w:rsidP="007A584B">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1 year</w:t>
            </w:r>
          </w:p>
          <w:p w14:paraId="671F3577" w14:textId="77777777" w:rsidR="007A584B" w:rsidRPr="00D719AB" w:rsidRDefault="007A584B" w:rsidP="007A584B">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p>
          <w:p w14:paraId="3352FC82" w14:textId="77777777" w:rsidR="007A584B" w:rsidRPr="00D719AB" w:rsidRDefault="007A584B" w:rsidP="007A584B">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p>
          <w:p w14:paraId="11ADDEBF" w14:textId="77777777" w:rsidR="007A584B" w:rsidRPr="00D719AB" w:rsidRDefault="007A584B" w:rsidP="007A584B">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24-hour</w:t>
            </w:r>
          </w:p>
        </w:tc>
        <w:tc>
          <w:tcPr>
            <w:tcW w:w="2291" w:type="dxa"/>
          </w:tcPr>
          <w:p w14:paraId="5646FEDB" w14:textId="77777777" w:rsidR="007A584B" w:rsidRPr="00D719AB" w:rsidRDefault="007A584B" w:rsidP="007A584B">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35 (Interim target-1)</w:t>
            </w:r>
          </w:p>
          <w:p w14:paraId="7CABFD9C" w14:textId="77777777" w:rsidR="007A584B" w:rsidRPr="00D719AB" w:rsidRDefault="007A584B" w:rsidP="007A584B">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25 (Interim target-2)</w:t>
            </w:r>
          </w:p>
          <w:p w14:paraId="6D2D32A5" w14:textId="77777777" w:rsidR="007A584B" w:rsidRPr="00D719AB" w:rsidRDefault="007A584B" w:rsidP="007A584B">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15 (Interim target-3)</w:t>
            </w:r>
          </w:p>
          <w:p w14:paraId="79FCD036" w14:textId="77777777" w:rsidR="007A584B" w:rsidRPr="00D719AB" w:rsidRDefault="007A584B" w:rsidP="007A584B">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10 (guideline)</w:t>
            </w:r>
          </w:p>
          <w:p w14:paraId="72CC9396" w14:textId="77777777" w:rsidR="007A584B" w:rsidRPr="00D719AB" w:rsidRDefault="007A584B" w:rsidP="007A584B">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75 (Interim target-1)</w:t>
            </w:r>
          </w:p>
          <w:p w14:paraId="2D46D7F5" w14:textId="77777777" w:rsidR="007A584B" w:rsidRPr="00D719AB" w:rsidRDefault="007A584B" w:rsidP="007A584B">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50 (Interim target-2)</w:t>
            </w:r>
          </w:p>
          <w:p w14:paraId="11D78C3A" w14:textId="77777777" w:rsidR="007A584B" w:rsidRPr="00D719AB" w:rsidRDefault="007A584B" w:rsidP="007A584B">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37.5 (Interim target-3)</w:t>
            </w:r>
          </w:p>
          <w:p w14:paraId="152B45B8" w14:textId="77777777" w:rsidR="007A584B" w:rsidRPr="00D719AB" w:rsidRDefault="007A584B" w:rsidP="007A584B">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25 (guideline)</w:t>
            </w:r>
          </w:p>
        </w:tc>
      </w:tr>
      <w:tr w:rsidR="007A584B" w:rsidRPr="00D719AB" w14:paraId="288B1CBA" w14:textId="77777777" w:rsidTr="007A584B">
        <w:trPr>
          <w:cnfStyle w:val="000000010000" w:firstRow="0" w:lastRow="0" w:firstColumn="0" w:lastColumn="0" w:oddVBand="0" w:evenVBand="0" w:oddHBand="0" w:evenHBand="1" w:firstRowFirstColumn="0" w:firstRowLastColumn="0" w:lastRowFirstColumn="0" w:lastRowLastColumn="0"/>
          <w:jc w:val="left"/>
        </w:trPr>
        <w:tc>
          <w:tcPr>
            <w:cnfStyle w:val="001000000000" w:firstRow="0" w:lastRow="0" w:firstColumn="1" w:lastColumn="0" w:oddVBand="0" w:evenVBand="0" w:oddHBand="0" w:evenHBand="0" w:firstRowFirstColumn="0" w:firstRowLastColumn="0" w:lastRowFirstColumn="0" w:lastRowLastColumn="0"/>
            <w:tcW w:w="700" w:type="dxa"/>
          </w:tcPr>
          <w:p w14:paraId="00E02141" w14:textId="77777777" w:rsidR="007A584B" w:rsidRPr="00D719AB" w:rsidRDefault="007A584B" w:rsidP="007A584B">
            <w:pPr>
              <w:spacing w:after="0" w:line="240" w:lineRule="exact"/>
              <w:jc w:val="both"/>
              <w:rPr>
                <w:rFonts w:ascii="Calibri" w:eastAsia="Arial Unicode MS" w:hAnsi="Calibri" w:cs="Calibri"/>
                <w:sz w:val="22"/>
                <w:szCs w:val="22"/>
              </w:rPr>
            </w:pPr>
            <w:r w:rsidRPr="00D719AB">
              <w:rPr>
                <w:rFonts w:ascii="Calibri" w:eastAsia="Arial Unicode MS" w:hAnsi="Calibri" w:cs="Calibri"/>
                <w:sz w:val="22"/>
                <w:szCs w:val="22"/>
              </w:rPr>
              <w:t>Ozone</w:t>
            </w:r>
          </w:p>
        </w:tc>
        <w:tc>
          <w:tcPr>
            <w:tcW w:w="1791" w:type="dxa"/>
          </w:tcPr>
          <w:p w14:paraId="31687C54" w14:textId="77777777" w:rsidR="007A584B" w:rsidRPr="00D719AB" w:rsidRDefault="007A584B" w:rsidP="007A584B">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8-hour daily maximum</w:t>
            </w:r>
          </w:p>
        </w:tc>
        <w:tc>
          <w:tcPr>
            <w:tcW w:w="2291" w:type="dxa"/>
          </w:tcPr>
          <w:p w14:paraId="10766176" w14:textId="77777777" w:rsidR="007A584B" w:rsidRPr="00D719AB" w:rsidRDefault="007A584B" w:rsidP="007A584B">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160 (Interim target-1)</w:t>
            </w:r>
          </w:p>
          <w:p w14:paraId="28859AA9" w14:textId="77777777" w:rsidR="007A584B" w:rsidRPr="00D719AB" w:rsidRDefault="007A584B" w:rsidP="007A584B">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100 (guideline)</w:t>
            </w:r>
          </w:p>
        </w:tc>
      </w:tr>
    </w:tbl>
    <w:p w14:paraId="7BD9C6CC" w14:textId="77777777" w:rsidR="007A584B" w:rsidRPr="00D719AB" w:rsidRDefault="007A584B" w:rsidP="00FC74D4">
      <w:pPr>
        <w:rPr>
          <w:rFonts w:ascii="Calibri" w:eastAsia="Arial Unicode MS" w:hAnsi="Calibri" w:cs="Calibri"/>
          <w:kern w:val="0"/>
          <w14:ligatures w14:val="none"/>
        </w:rPr>
      </w:pPr>
    </w:p>
    <w:tbl>
      <w:tblPr>
        <w:tblStyle w:val="DefaultTable2"/>
        <w:tblpPr w:leftFromText="180" w:rightFromText="180" w:vertAnchor="page" w:horzAnchor="page" w:tblpX="6661" w:tblpY="2461"/>
        <w:tblW w:w="0" w:type="auto"/>
        <w:jc w:val="left"/>
        <w:tblLook w:val="04A0" w:firstRow="1" w:lastRow="0" w:firstColumn="1" w:lastColumn="0" w:noHBand="0" w:noVBand="1"/>
      </w:tblPr>
      <w:tblGrid>
        <w:gridCol w:w="2263"/>
        <w:gridCol w:w="2265"/>
      </w:tblGrid>
      <w:tr w:rsidR="003B6125" w:rsidRPr="00D719AB" w14:paraId="31433905" w14:textId="77777777" w:rsidTr="00752F12">
        <w:trPr>
          <w:cnfStyle w:val="100000000000" w:firstRow="1" w:lastRow="0" w:firstColumn="0" w:lastColumn="0" w:oddVBand="0" w:evenVBand="0" w:oddHBand="0" w:evenHBand="0" w:firstRowFirstColumn="0" w:firstRowLastColumn="0" w:lastRowFirstColumn="0" w:lastRowLastColumn="0"/>
          <w:trHeight w:val="265"/>
          <w:jc w:val="left"/>
        </w:trPr>
        <w:tc>
          <w:tcPr>
            <w:cnfStyle w:val="001000000100" w:firstRow="0" w:lastRow="0" w:firstColumn="1" w:lastColumn="0" w:oddVBand="0" w:evenVBand="0" w:oddHBand="0" w:evenHBand="0" w:firstRowFirstColumn="1" w:firstRowLastColumn="0" w:lastRowFirstColumn="0" w:lastRowLastColumn="0"/>
            <w:tcW w:w="4528" w:type="dxa"/>
            <w:gridSpan w:val="2"/>
            <w:shd w:val="clear" w:color="auto" w:fill="D9F2D0" w:themeFill="accent6" w:themeFillTint="33"/>
          </w:tcPr>
          <w:p w14:paraId="6CAC83A5" w14:textId="77777777" w:rsidR="003B6125" w:rsidRPr="00D719AB" w:rsidRDefault="003B6125" w:rsidP="003B6125">
            <w:pPr>
              <w:spacing w:after="0" w:line="240" w:lineRule="exact"/>
              <w:jc w:val="both"/>
              <w:rPr>
                <w:rFonts w:ascii="Calibri" w:eastAsia="Arial Unicode MS" w:hAnsi="Calibri" w:cs="Calibri"/>
                <w:sz w:val="22"/>
                <w:szCs w:val="22"/>
              </w:rPr>
            </w:pPr>
            <w:r w:rsidRPr="00D719AB">
              <w:rPr>
                <w:rFonts w:ascii="Calibri" w:eastAsia="Arial Unicode MS" w:hAnsi="Calibri" w:cs="Calibri"/>
                <w:sz w:val="22"/>
                <w:szCs w:val="22"/>
              </w:rPr>
              <w:t>WHO Guideline values for some chemicals that are of health significance in drinking water</w:t>
            </w:r>
            <w:r w:rsidRPr="00D719AB">
              <w:rPr>
                <w:rFonts w:ascii="Calibri" w:eastAsia="Arial Unicode MS" w:hAnsi="Calibri" w:cs="Calibri"/>
                <w:sz w:val="22"/>
                <w:szCs w:val="22"/>
                <w:vertAlign w:val="superscript"/>
              </w:rPr>
              <w:footnoteReference w:id="17"/>
            </w:r>
          </w:p>
        </w:tc>
      </w:tr>
      <w:tr w:rsidR="003B6125" w:rsidRPr="00D719AB" w14:paraId="49AB41EC" w14:textId="77777777" w:rsidTr="003B6125">
        <w:trPr>
          <w:cnfStyle w:val="000000100000" w:firstRow="0" w:lastRow="0" w:firstColumn="0" w:lastColumn="0" w:oddVBand="0" w:evenVBand="0" w:oddHBand="1" w:evenHBand="0" w:firstRowFirstColumn="0" w:firstRowLastColumn="0" w:lastRowFirstColumn="0" w:lastRowLastColumn="0"/>
          <w:trHeight w:val="265"/>
          <w:jc w:val="left"/>
        </w:trPr>
        <w:tc>
          <w:tcPr>
            <w:cnfStyle w:val="001000000000" w:firstRow="0" w:lastRow="0" w:firstColumn="1" w:lastColumn="0" w:oddVBand="0" w:evenVBand="0" w:oddHBand="0" w:evenHBand="0" w:firstRowFirstColumn="0" w:firstRowLastColumn="0" w:lastRowFirstColumn="0" w:lastRowLastColumn="0"/>
            <w:tcW w:w="2263" w:type="dxa"/>
          </w:tcPr>
          <w:p w14:paraId="7AEF33D4" w14:textId="77777777" w:rsidR="003B6125" w:rsidRPr="00D719AB" w:rsidRDefault="003B6125" w:rsidP="003B6125">
            <w:pPr>
              <w:spacing w:after="0" w:line="240" w:lineRule="exact"/>
              <w:jc w:val="both"/>
              <w:rPr>
                <w:rFonts w:ascii="Calibri" w:eastAsia="Arial Unicode MS" w:hAnsi="Calibri" w:cs="Calibri"/>
                <w:bCs/>
                <w:sz w:val="22"/>
                <w:szCs w:val="22"/>
              </w:rPr>
            </w:pPr>
            <w:r w:rsidRPr="00D719AB">
              <w:rPr>
                <w:rFonts w:ascii="Calibri" w:eastAsia="Arial Unicode MS" w:hAnsi="Calibri" w:cs="Calibri"/>
                <w:bCs/>
                <w:sz w:val="22"/>
                <w:szCs w:val="22"/>
              </w:rPr>
              <w:t>Chemical</w:t>
            </w:r>
          </w:p>
        </w:tc>
        <w:tc>
          <w:tcPr>
            <w:tcW w:w="2265" w:type="dxa"/>
          </w:tcPr>
          <w:p w14:paraId="45A44300" w14:textId="77777777" w:rsidR="003B6125" w:rsidRPr="00D719AB" w:rsidRDefault="003B6125" w:rsidP="003B6125">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bCs/>
                <w:sz w:val="22"/>
                <w:szCs w:val="22"/>
              </w:rPr>
            </w:pPr>
            <w:r w:rsidRPr="00D719AB">
              <w:rPr>
                <w:rFonts w:ascii="Calibri" w:eastAsia="Arial Unicode MS" w:hAnsi="Calibri" w:cs="Calibri"/>
                <w:bCs/>
                <w:sz w:val="22"/>
                <w:szCs w:val="22"/>
              </w:rPr>
              <w:t>mg/l</w:t>
            </w:r>
          </w:p>
        </w:tc>
      </w:tr>
      <w:tr w:rsidR="003B6125" w:rsidRPr="00D719AB" w14:paraId="49D99608" w14:textId="77777777" w:rsidTr="003B6125">
        <w:trPr>
          <w:cnfStyle w:val="000000010000" w:firstRow="0" w:lastRow="0" w:firstColumn="0" w:lastColumn="0" w:oddVBand="0" w:evenVBand="0" w:oddHBand="0" w:evenHBand="1" w:firstRowFirstColumn="0" w:firstRowLastColumn="0" w:lastRowFirstColumn="0" w:lastRowLastColumn="0"/>
          <w:trHeight w:val="265"/>
          <w:jc w:val="left"/>
        </w:trPr>
        <w:tc>
          <w:tcPr>
            <w:cnfStyle w:val="001000000000" w:firstRow="0" w:lastRow="0" w:firstColumn="1" w:lastColumn="0" w:oddVBand="0" w:evenVBand="0" w:oddHBand="0" w:evenHBand="0" w:firstRowFirstColumn="0" w:firstRowLastColumn="0" w:lastRowFirstColumn="0" w:lastRowLastColumn="0"/>
            <w:tcW w:w="2263" w:type="dxa"/>
          </w:tcPr>
          <w:p w14:paraId="4A0CDC4A" w14:textId="77777777" w:rsidR="003B6125" w:rsidRPr="00D719AB" w:rsidRDefault="003B6125" w:rsidP="003B6125">
            <w:pPr>
              <w:spacing w:after="0" w:line="240" w:lineRule="exact"/>
              <w:jc w:val="both"/>
              <w:rPr>
                <w:rFonts w:ascii="Calibri" w:eastAsia="Arial Unicode MS" w:hAnsi="Calibri" w:cs="Calibri"/>
                <w:sz w:val="22"/>
                <w:szCs w:val="22"/>
              </w:rPr>
            </w:pPr>
            <w:r w:rsidRPr="00D719AB">
              <w:rPr>
                <w:rFonts w:ascii="Calibri" w:eastAsia="Arial Unicode MS" w:hAnsi="Calibri" w:cs="Calibri"/>
                <w:sz w:val="22"/>
                <w:szCs w:val="22"/>
              </w:rPr>
              <w:t>Arsenic</w:t>
            </w:r>
          </w:p>
        </w:tc>
        <w:tc>
          <w:tcPr>
            <w:tcW w:w="2265" w:type="dxa"/>
          </w:tcPr>
          <w:p w14:paraId="6A6BEFC0" w14:textId="77777777" w:rsidR="003B6125" w:rsidRPr="00D719AB" w:rsidRDefault="003B6125" w:rsidP="003B6125">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 xml:space="preserve">0.01 </w:t>
            </w:r>
          </w:p>
        </w:tc>
      </w:tr>
      <w:tr w:rsidR="003B6125" w:rsidRPr="00D719AB" w14:paraId="4767A075" w14:textId="77777777" w:rsidTr="003B6125">
        <w:trPr>
          <w:cnfStyle w:val="000000100000" w:firstRow="0" w:lastRow="0" w:firstColumn="0" w:lastColumn="0" w:oddVBand="0" w:evenVBand="0" w:oddHBand="1" w:evenHBand="0" w:firstRowFirstColumn="0" w:firstRowLastColumn="0" w:lastRowFirstColumn="0" w:lastRowLastColumn="0"/>
          <w:trHeight w:val="265"/>
          <w:jc w:val="left"/>
        </w:trPr>
        <w:tc>
          <w:tcPr>
            <w:cnfStyle w:val="001000000000" w:firstRow="0" w:lastRow="0" w:firstColumn="1" w:lastColumn="0" w:oddVBand="0" w:evenVBand="0" w:oddHBand="0" w:evenHBand="0" w:firstRowFirstColumn="0" w:firstRowLastColumn="0" w:lastRowFirstColumn="0" w:lastRowLastColumn="0"/>
            <w:tcW w:w="2263" w:type="dxa"/>
          </w:tcPr>
          <w:p w14:paraId="3B5D7F5B" w14:textId="77777777" w:rsidR="003B6125" w:rsidRPr="00D719AB" w:rsidRDefault="003B6125" w:rsidP="003B6125">
            <w:pPr>
              <w:spacing w:after="0" w:line="240" w:lineRule="exact"/>
              <w:jc w:val="both"/>
              <w:rPr>
                <w:rFonts w:ascii="Calibri" w:eastAsia="Arial Unicode MS" w:hAnsi="Calibri" w:cs="Calibri"/>
                <w:sz w:val="22"/>
                <w:szCs w:val="22"/>
              </w:rPr>
            </w:pPr>
            <w:r w:rsidRPr="00D719AB">
              <w:rPr>
                <w:rFonts w:ascii="Calibri" w:eastAsia="Arial Unicode MS" w:hAnsi="Calibri" w:cs="Calibri"/>
                <w:sz w:val="22"/>
                <w:szCs w:val="22"/>
              </w:rPr>
              <w:t>Benzene</w:t>
            </w:r>
          </w:p>
        </w:tc>
        <w:tc>
          <w:tcPr>
            <w:tcW w:w="2265" w:type="dxa"/>
          </w:tcPr>
          <w:p w14:paraId="0CEBA6B8" w14:textId="77777777" w:rsidR="003B6125" w:rsidRPr="00D719AB" w:rsidRDefault="003B6125" w:rsidP="003B6125">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0.01</w:t>
            </w:r>
          </w:p>
        </w:tc>
      </w:tr>
      <w:tr w:rsidR="003B6125" w:rsidRPr="00D719AB" w14:paraId="54F3F220" w14:textId="77777777" w:rsidTr="003B6125">
        <w:trPr>
          <w:cnfStyle w:val="000000010000" w:firstRow="0" w:lastRow="0" w:firstColumn="0" w:lastColumn="0" w:oddVBand="0" w:evenVBand="0" w:oddHBand="0" w:evenHBand="1" w:firstRowFirstColumn="0" w:firstRowLastColumn="0" w:lastRowFirstColumn="0" w:lastRowLastColumn="0"/>
          <w:trHeight w:val="265"/>
          <w:jc w:val="left"/>
        </w:trPr>
        <w:tc>
          <w:tcPr>
            <w:cnfStyle w:val="001000000000" w:firstRow="0" w:lastRow="0" w:firstColumn="1" w:lastColumn="0" w:oddVBand="0" w:evenVBand="0" w:oddHBand="0" w:evenHBand="0" w:firstRowFirstColumn="0" w:firstRowLastColumn="0" w:lastRowFirstColumn="0" w:lastRowLastColumn="0"/>
            <w:tcW w:w="2263" w:type="dxa"/>
          </w:tcPr>
          <w:p w14:paraId="6D838A82" w14:textId="77777777" w:rsidR="003B6125" w:rsidRPr="00D719AB" w:rsidRDefault="003B6125" w:rsidP="003B6125">
            <w:pPr>
              <w:spacing w:after="0" w:line="240" w:lineRule="exact"/>
              <w:jc w:val="both"/>
              <w:rPr>
                <w:rFonts w:ascii="Calibri" w:eastAsia="Arial Unicode MS" w:hAnsi="Calibri" w:cs="Calibri"/>
                <w:sz w:val="22"/>
                <w:szCs w:val="22"/>
              </w:rPr>
            </w:pPr>
            <w:r w:rsidRPr="00D719AB">
              <w:rPr>
                <w:rFonts w:ascii="Calibri" w:eastAsia="Arial Unicode MS" w:hAnsi="Calibri" w:cs="Calibri"/>
                <w:sz w:val="22"/>
                <w:szCs w:val="22"/>
              </w:rPr>
              <w:t>Cadmium</w:t>
            </w:r>
          </w:p>
        </w:tc>
        <w:tc>
          <w:tcPr>
            <w:tcW w:w="2265" w:type="dxa"/>
          </w:tcPr>
          <w:p w14:paraId="6A658D8B" w14:textId="77777777" w:rsidR="003B6125" w:rsidRPr="00D719AB" w:rsidRDefault="003B6125" w:rsidP="003B6125">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0.003</w:t>
            </w:r>
          </w:p>
        </w:tc>
      </w:tr>
      <w:tr w:rsidR="003B6125" w:rsidRPr="00D719AB" w14:paraId="1A7B0D7B" w14:textId="77777777" w:rsidTr="003B6125">
        <w:trPr>
          <w:cnfStyle w:val="000000100000" w:firstRow="0" w:lastRow="0" w:firstColumn="0" w:lastColumn="0" w:oddVBand="0" w:evenVBand="0" w:oddHBand="1" w:evenHBand="0" w:firstRowFirstColumn="0" w:firstRowLastColumn="0" w:lastRowFirstColumn="0" w:lastRowLastColumn="0"/>
          <w:trHeight w:val="265"/>
          <w:jc w:val="left"/>
        </w:trPr>
        <w:tc>
          <w:tcPr>
            <w:cnfStyle w:val="001000000000" w:firstRow="0" w:lastRow="0" w:firstColumn="1" w:lastColumn="0" w:oddVBand="0" w:evenVBand="0" w:oddHBand="0" w:evenHBand="0" w:firstRowFirstColumn="0" w:firstRowLastColumn="0" w:lastRowFirstColumn="0" w:lastRowLastColumn="0"/>
            <w:tcW w:w="2263" w:type="dxa"/>
          </w:tcPr>
          <w:p w14:paraId="2D9C8D4B" w14:textId="77777777" w:rsidR="003B6125" w:rsidRPr="00D719AB" w:rsidRDefault="003B6125" w:rsidP="003B6125">
            <w:pPr>
              <w:spacing w:after="0" w:line="240" w:lineRule="exact"/>
              <w:jc w:val="both"/>
              <w:rPr>
                <w:rFonts w:ascii="Calibri" w:eastAsia="Arial Unicode MS" w:hAnsi="Calibri" w:cs="Calibri"/>
                <w:sz w:val="22"/>
                <w:szCs w:val="22"/>
              </w:rPr>
            </w:pPr>
            <w:r w:rsidRPr="00D719AB">
              <w:rPr>
                <w:rFonts w:ascii="Calibri" w:eastAsia="Arial Unicode MS" w:hAnsi="Calibri" w:cs="Calibri"/>
                <w:sz w:val="22"/>
                <w:szCs w:val="22"/>
              </w:rPr>
              <w:t>Carbon tetrachloride</w:t>
            </w:r>
          </w:p>
        </w:tc>
        <w:tc>
          <w:tcPr>
            <w:tcW w:w="2265" w:type="dxa"/>
          </w:tcPr>
          <w:p w14:paraId="69E53DA7" w14:textId="77777777" w:rsidR="003B6125" w:rsidRPr="00D719AB" w:rsidRDefault="003B6125" w:rsidP="003B6125">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0.004</w:t>
            </w:r>
          </w:p>
        </w:tc>
      </w:tr>
      <w:tr w:rsidR="003B6125" w:rsidRPr="00D719AB" w14:paraId="16F4960A" w14:textId="77777777" w:rsidTr="003B6125">
        <w:trPr>
          <w:cnfStyle w:val="000000010000" w:firstRow="0" w:lastRow="0" w:firstColumn="0" w:lastColumn="0" w:oddVBand="0" w:evenVBand="0" w:oddHBand="0" w:evenHBand="1" w:firstRowFirstColumn="0" w:firstRowLastColumn="0" w:lastRowFirstColumn="0" w:lastRowLastColumn="0"/>
          <w:trHeight w:val="257"/>
          <w:jc w:val="left"/>
        </w:trPr>
        <w:tc>
          <w:tcPr>
            <w:cnfStyle w:val="001000000000" w:firstRow="0" w:lastRow="0" w:firstColumn="1" w:lastColumn="0" w:oddVBand="0" w:evenVBand="0" w:oddHBand="0" w:evenHBand="0" w:firstRowFirstColumn="0" w:firstRowLastColumn="0" w:lastRowFirstColumn="0" w:lastRowLastColumn="0"/>
            <w:tcW w:w="2263" w:type="dxa"/>
          </w:tcPr>
          <w:p w14:paraId="7DC0EB0A" w14:textId="77777777" w:rsidR="003B6125" w:rsidRPr="00D719AB" w:rsidRDefault="003B6125" w:rsidP="003B6125">
            <w:pPr>
              <w:spacing w:after="0" w:line="240" w:lineRule="exact"/>
              <w:jc w:val="both"/>
              <w:rPr>
                <w:rFonts w:ascii="Calibri" w:eastAsia="Arial Unicode MS" w:hAnsi="Calibri" w:cs="Calibri"/>
                <w:sz w:val="22"/>
                <w:szCs w:val="22"/>
              </w:rPr>
            </w:pPr>
            <w:r w:rsidRPr="00D719AB">
              <w:rPr>
                <w:rFonts w:ascii="Calibri" w:eastAsia="Arial Unicode MS" w:hAnsi="Calibri" w:cs="Calibri"/>
                <w:sz w:val="22"/>
                <w:szCs w:val="22"/>
              </w:rPr>
              <w:t>Chlorine</w:t>
            </w:r>
          </w:p>
        </w:tc>
        <w:tc>
          <w:tcPr>
            <w:tcW w:w="2265" w:type="dxa"/>
          </w:tcPr>
          <w:p w14:paraId="6D05EA26" w14:textId="77777777" w:rsidR="003B6125" w:rsidRPr="00D719AB" w:rsidRDefault="003B6125" w:rsidP="003B6125">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5</w:t>
            </w:r>
          </w:p>
        </w:tc>
      </w:tr>
      <w:tr w:rsidR="003B6125" w:rsidRPr="00D719AB" w14:paraId="3245686D" w14:textId="77777777" w:rsidTr="003B6125">
        <w:trPr>
          <w:cnfStyle w:val="000000100000" w:firstRow="0" w:lastRow="0" w:firstColumn="0" w:lastColumn="0" w:oddVBand="0" w:evenVBand="0" w:oddHBand="1" w:evenHBand="0" w:firstRowFirstColumn="0" w:firstRowLastColumn="0" w:lastRowFirstColumn="0" w:lastRowLastColumn="0"/>
          <w:trHeight w:val="265"/>
          <w:jc w:val="left"/>
        </w:trPr>
        <w:tc>
          <w:tcPr>
            <w:cnfStyle w:val="001000000000" w:firstRow="0" w:lastRow="0" w:firstColumn="1" w:lastColumn="0" w:oddVBand="0" w:evenVBand="0" w:oddHBand="0" w:evenHBand="0" w:firstRowFirstColumn="0" w:firstRowLastColumn="0" w:lastRowFirstColumn="0" w:lastRowLastColumn="0"/>
            <w:tcW w:w="2263" w:type="dxa"/>
          </w:tcPr>
          <w:p w14:paraId="402CB634" w14:textId="77777777" w:rsidR="003B6125" w:rsidRPr="00D719AB" w:rsidRDefault="003B6125" w:rsidP="003B6125">
            <w:pPr>
              <w:spacing w:after="0" w:line="240" w:lineRule="exact"/>
              <w:jc w:val="both"/>
              <w:rPr>
                <w:rFonts w:ascii="Calibri" w:eastAsia="Arial Unicode MS" w:hAnsi="Calibri" w:cs="Calibri"/>
                <w:sz w:val="22"/>
                <w:szCs w:val="22"/>
              </w:rPr>
            </w:pPr>
            <w:r w:rsidRPr="00D719AB">
              <w:rPr>
                <w:rFonts w:ascii="Calibri" w:eastAsia="Arial Unicode MS" w:hAnsi="Calibri" w:cs="Calibri"/>
                <w:sz w:val="22"/>
                <w:szCs w:val="22"/>
              </w:rPr>
              <w:t>Copper</w:t>
            </w:r>
          </w:p>
        </w:tc>
        <w:tc>
          <w:tcPr>
            <w:tcW w:w="2265" w:type="dxa"/>
          </w:tcPr>
          <w:p w14:paraId="0E56C80E" w14:textId="77777777" w:rsidR="003B6125" w:rsidRPr="00D719AB" w:rsidRDefault="003B6125" w:rsidP="003B6125">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2</w:t>
            </w:r>
          </w:p>
        </w:tc>
      </w:tr>
      <w:tr w:rsidR="003B6125" w:rsidRPr="00D719AB" w14:paraId="50FE4190" w14:textId="77777777" w:rsidTr="003B6125">
        <w:trPr>
          <w:cnfStyle w:val="000000010000" w:firstRow="0" w:lastRow="0" w:firstColumn="0" w:lastColumn="0" w:oddVBand="0" w:evenVBand="0" w:oddHBand="0" w:evenHBand="1" w:firstRowFirstColumn="0" w:firstRowLastColumn="0" w:lastRowFirstColumn="0" w:lastRowLastColumn="0"/>
          <w:trHeight w:val="265"/>
          <w:jc w:val="left"/>
        </w:trPr>
        <w:tc>
          <w:tcPr>
            <w:cnfStyle w:val="001000000000" w:firstRow="0" w:lastRow="0" w:firstColumn="1" w:lastColumn="0" w:oddVBand="0" w:evenVBand="0" w:oddHBand="0" w:evenHBand="0" w:firstRowFirstColumn="0" w:firstRowLastColumn="0" w:lastRowFirstColumn="0" w:lastRowLastColumn="0"/>
            <w:tcW w:w="2263" w:type="dxa"/>
          </w:tcPr>
          <w:p w14:paraId="2BC3DEF0" w14:textId="77777777" w:rsidR="003B6125" w:rsidRPr="00D719AB" w:rsidRDefault="003B6125" w:rsidP="003B6125">
            <w:pPr>
              <w:spacing w:after="0" w:line="240" w:lineRule="exact"/>
              <w:jc w:val="both"/>
              <w:rPr>
                <w:rFonts w:ascii="Calibri" w:eastAsia="Arial Unicode MS" w:hAnsi="Calibri" w:cs="Calibri"/>
                <w:sz w:val="22"/>
                <w:szCs w:val="22"/>
              </w:rPr>
            </w:pPr>
            <w:r w:rsidRPr="00D719AB">
              <w:rPr>
                <w:rFonts w:ascii="Calibri" w:eastAsia="Arial Unicode MS" w:hAnsi="Calibri" w:cs="Calibri"/>
                <w:sz w:val="22"/>
                <w:szCs w:val="22"/>
              </w:rPr>
              <w:t>Fluoride</w:t>
            </w:r>
          </w:p>
        </w:tc>
        <w:tc>
          <w:tcPr>
            <w:tcW w:w="2265" w:type="dxa"/>
          </w:tcPr>
          <w:p w14:paraId="144C5FA7" w14:textId="77777777" w:rsidR="003B6125" w:rsidRPr="00D719AB" w:rsidRDefault="003B6125" w:rsidP="003B6125">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1.5</w:t>
            </w:r>
          </w:p>
        </w:tc>
      </w:tr>
      <w:tr w:rsidR="003B6125" w:rsidRPr="00D719AB" w14:paraId="6EFED149" w14:textId="77777777" w:rsidTr="003B6125">
        <w:trPr>
          <w:cnfStyle w:val="000000100000" w:firstRow="0" w:lastRow="0" w:firstColumn="0" w:lastColumn="0" w:oddVBand="0" w:evenVBand="0" w:oddHBand="1" w:evenHBand="0" w:firstRowFirstColumn="0" w:firstRowLastColumn="0" w:lastRowFirstColumn="0" w:lastRowLastColumn="0"/>
          <w:trHeight w:val="265"/>
          <w:jc w:val="left"/>
        </w:trPr>
        <w:tc>
          <w:tcPr>
            <w:cnfStyle w:val="001000000000" w:firstRow="0" w:lastRow="0" w:firstColumn="1" w:lastColumn="0" w:oddVBand="0" w:evenVBand="0" w:oddHBand="0" w:evenHBand="0" w:firstRowFirstColumn="0" w:firstRowLastColumn="0" w:lastRowFirstColumn="0" w:lastRowLastColumn="0"/>
            <w:tcW w:w="2263" w:type="dxa"/>
          </w:tcPr>
          <w:p w14:paraId="45261E7C" w14:textId="77777777" w:rsidR="003B6125" w:rsidRPr="00D719AB" w:rsidRDefault="003B6125" w:rsidP="003B6125">
            <w:pPr>
              <w:spacing w:after="0" w:line="240" w:lineRule="exact"/>
              <w:jc w:val="both"/>
              <w:rPr>
                <w:rFonts w:ascii="Calibri" w:eastAsia="Arial Unicode MS" w:hAnsi="Calibri" w:cs="Calibri"/>
                <w:sz w:val="22"/>
                <w:szCs w:val="22"/>
              </w:rPr>
            </w:pPr>
            <w:r w:rsidRPr="00D719AB">
              <w:rPr>
                <w:rFonts w:ascii="Calibri" w:eastAsia="Arial Unicode MS" w:hAnsi="Calibri" w:cs="Calibri"/>
                <w:sz w:val="22"/>
                <w:szCs w:val="22"/>
              </w:rPr>
              <w:t>Lead</w:t>
            </w:r>
          </w:p>
        </w:tc>
        <w:tc>
          <w:tcPr>
            <w:tcW w:w="2265" w:type="dxa"/>
          </w:tcPr>
          <w:p w14:paraId="626C4779" w14:textId="77777777" w:rsidR="003B6125" w:rsidRPr="00D719AB" w:rsidRDefault="003B6125" w:rsidP="003B6125">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0.01</w:t>
            </w:r>
          </w:p>
        </w:tc>
      </w:tr>
      <w:tr w:rsidR="003B6125" w:rsidRPr="00D719AB" w14:paraId="445C19B7" w14:textId="77777777" w:rsidTr="003B6125">
        <w:trPr>
          <w:cnfStyle w:val="000000010000" w:firstRow="0" w:lastRow="0" w:firstColumn="0" w:lastColumn="0" w:oddVBand="0" w:evenVBand="0" w:oddHBand="0" w:evenHBand="1" w:firstRowFirstColumn="0" w:firstRowLastColumn="0" w:lastRowFirstColumn="0" w:lastRowLastColumn="0"/>
          <w:trHeight w:val="265"/>
          <w:jc w:val="left"/>
        </w:trPr>
        <w:tc>
          <w:tcPr>
            <w:cnfStyle w:val="001000000000" w:firstRow="0" w:lastRow="0" w:firstColumn="1" w:lastColumn="0" w:oddVBand="0" w:evenVBand="0" w:oddHBand="0" w:evenHBand="0" w:firstRowFirstColumn="0" w:firstRowLastColumn="0" w:lastRowFirstColumn="0" w:lastRowLastColumn="0"/>
            <w:tcW w:w="2263" w:type="dxa"/>
          </w:tcPr>
          <w:p w14:paraId="40AFBFAD" w14:textId="77777777" w:rsidR="003B6125" w:rsidRPr="00D719AB" w:rsidRDefault="003B6125" w:rsidP="003B6125">
            <w:pPr>
              <w:spacing w:after="0" w:line="240" w:lineRule="exact"/>
              <w:jc w:val="both"/>
              <w:rPr>
                <w:rFonts w:ascii="Calibri" w:eastAsia="Arial Unicode MS" w:hAnsi="Calibri" w:cs="Calibri"/>
                <w:sz w:val="22"/>
                <w:szCs w:val="22"/>
              </w:rPr>
            </w:pPr>
            <w:r w:rsidRPr="00D719AB">
              <w:rPr>
                <w:rFonts w:ascii="Calibri" w:eastAsia="Arial Unicode MS" w:hAnsi="Calibri" w:cs="Calibri"/>
                <w:sz w:val="22"/>
                <w:szCs w:val="22"/>
              </w:rPr>
              <w:t>Mercury</w:t>
            </w:r>
          </w:p>
        </w:tc>
        <w:tc>
          <w:tcPr>
            <w:tcW w:w="2265" w:type="dxa"/>
          </w:tcPr>
          <w:p w14:paraId="315927E4" w14:textId="77777777" w:rsidR="003B6125" w:rsidRPr="00D719AB" w:rsidRDefault="003B6125" w:rsidP="003B6125">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0.0006</w:t>
            </w:r>
          </w:p>
        </w:tc>
      </w:tr>
      <w:tr w:rsidR="003B6125" w:rsidRPr="00D719AB" w14:paraId="38D0F688" w14:textId="77777777" w:rsidTr="003B6125">
        <w:trPr>
          <w:cnfStyle w:val="000000100000" w:firstRow="0" w:lastRow="0" w:firstColumn="0" w:lastColumn="0" w:oddVBand="0" w:evenVBand="0" w:oddHBand="1" w:evenHBand="0" w:firstRowFirstColumn="0" w:firstRowLastColumn="0" w:lastRowFirstColumn="0" w:lastRowLastColumn="0"/>
          <w:trHeight w:val="265"/>
          <w:jc w:val="left"/>
        </w:trPr>
        <w:tc>
          <w:tcPr>
            <w:cnfStyle w:val="001000000000" w:firstRow="0" w:lastRow="0" w:firstColumn="1" w:lastColumn="0" w:oddVBand="0" w:evenVBand="0" w:oddHBand="0" w:evenHBand="0" w:firstRowFirstColumn="0" w:firstRowLastColumn="0" w:lastRowFirstColumn="0" w:lastRowLastColumn="0"/>
            <w:tcW w:w="2263" w:type="dxa"/>
          </w:tcPr>
          <w:p w14:paraId="1C534AB0" w14:textId="77777777" w:rsidR="003B6125" w:rsidRPr="00D719AB" w:rsidRDefault="003B6125" w:rsidP="003B6125">
            <w:pPr>
              <w:spacing w:after="0" w:line="240" w:lineRule="exact"/>
              <w:jc w:val="both"/>
              <w:rPr>
                <w:rFonts w:ascii="Calibri" w:eastAsia="Arial Unicode MS" w:hAnsi="Calibri" w:cs="Calibri"/>
                <w:sz w:val="22"/>
                <w:szCs w:val="22"/>
              </w:rPr>
            </w:pPr>
            <w:r w:rsidRPr="00D719AB">
              <w:rPr>
                <w:rFonts w:ascii="Calibri" w:eastAsia="Arial Unicode MS" w:hAnsi="Calibri" w:cs="Calibri"/>
                <w:sz w:val="22"/>
                <w:szCs w:val="22"/>
              </w:rPr>
              <w:t>Nickel</w:t>
            </w:r>
          </w:p>
        </w:tc>
        <w:tc>
          <w:tcPr>
            <w:tcW w:w="2265" w:type="dxa"/>
          </w:tcPr>
          <w:p w14:paraId="4265072C" w14:textId="77777777" w:rsidR="003B6125" w:rsidRPr="00D719AB" w:rsidRDefault="003B6125" w:rsidP="003B6125">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0.07</w:t>
            </w:r>
          </w:p>
        </w:tc>
      </w:tr>
      <w:tr w:rsidR="003B6125" w:rsidRPr="00D719AB" w14:paraId="68A5B2B0" w14:textId="77777777" w:rsidTr="003B6125">
        <w:trPr>
          <w:cnfStyle w:val="000000010000" w:firstRow="0" w:lastRow="0" w:firstColumn="0" w:lastColumn="0" w:oddVBand="0" w:evenVBand="0" w:oddHBand="0" w:evenHBand="1" w:firstRowFirstColumn="0" w:firstRowLastColumn="0" w:lastRowFirstColumn="0" w:lastRowLastColumn="0"/>
          <w:trHeight w:val="265"/>
          <w:jc w:val="left"/>
        </w:trPr>
        <w:tc>
          <w:tcPr>
            <w:cnfStyle w:val="001000000000" w:firstRow="0" w:lastRow="0" w:firstColumn="1" w:lastColumn="0" w:oddVBand="0" w:evenVBand="0" w:oddHBand="0" w:evenHBand="0" w:firstRowFirstColumn="0" w:firstRowLastColumn="0" w:lastRowFirstColumn="0" w:lastRowLastColumn="0"/>
            <w:tcW w:w="2263" w:type="dxa"/>
          </w:tcPr>
          <w:p w14:paraId="438E8730" w14:textId="77777777" w:rsidR="003B6125" w:rsidRPr="00D719AB" w:rsidRDefault="003B6125" w:rsidP="003B6125">
            <w:pPr>
              <w:spacing w:after="0" w:line="240" w:lineRule="exact"/>
              <w:jc w:val="both"/>
              <w:rPr>
                <w:rFonts w:ascii="Calibri" w:eastAsia="Arial Unicode MS" w:hAnsi="Calibri" w:cs="Calibri"/>
                <w:sz w:val="22"/>
                <w:szCs w:val="22"/>
              </w:rPr>
            </w:pPr>
            <w:r w:rsidRPr="00D719AB">
              <w:rPr>
                <w:rFonts w:ascii="Calibri" w:eastAsia="Arial Unicode MS" w:hAnsi="Calibri" w:cs="Calibri"/>
                <w:sz w:val="22"/>
                <w:szCs w:val="22"/>
              </w:rPr>
              <w:t>Nitrate</w:t>
            </w:r>
          </w:p>
        </w:tc>
        <w:tc>
          <w:tcPr>
            <w:tcW w:w="2265" w:type="dxa"/>
          </w:tcPr>
          <w:p w14:paraId="4DE516BA" w14:textId="77777777" w:rsidR="003B6125" w:rsidRPr="00D719AB" w:rsidRDefault="003B6125" w:rsidP="003B6125">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50</w:t>
            </w:r>
          </w:p>
        </w:tc>
      </w:tr>
      <w:tr w:rsidR="003B6125" w:rsidRPr="00D719AB" w14:paraId="20771BE1" w14:textId="77777777" w:rsidTr="003B6125">
        <w:trPr>
          <w:cnfStyle w:val="000000100000" w:firstRow="0" w:lastRow="0" w:firstColumn="0" w:lastColumn="0" w:oddVBand="0" w:evenVBand="0" w:oddHBand="1" w:evenHBand="0" w:firstRowFirstColumn="0" w:firstRowLastColumn="0" w:lastRowFirstColumn="0" w:lastRowLastColumn="0"/>
          <w:trHeight w:val="265"/>
          <w:jc w:val="left"/>
        </w:trPr>
        <w:tc>
          <w:tcPr>
            <w:cnfStyle w:val="001000000000" w:firstRow="0" w:lastRow="0" w:firstColumn="1" w:lastColumn="0" w:oddVBand="0" w:evenVBand="0" w:oddHBand="0" w:evenHBand="0" w:firstRowFirstColumn="0" w:firstRowLastColumn="0" w:lastRowFirstColumn="0" w:lastRowLastColumn="0"/>
            <w:tcW w:w="2263" w:type="dxa"/>
          </w:tcPr>
          <w:p w14:paraId="37C4F0F7" w14:textId="77777777" w:rsidR="003B6125" w:rsidRPr="00D719AB" w:rsidRDefault="003B6125" w:rsidP="003B6125">
            <w:pPr>
              <w:spacing w:after="0" w:line="240" w:lineRule="exact"/>
              <w:jc w:val="both"/>
              <w:rPr>
                <w:rFonts w:ascii="Calibri" w:eastAsia="Arial Unicode MS" w:hAnsi="Calibri" w:cs="Calibri"/>
                <w:sz w:val="22"/>
                <w:szCs w:val="22"/>
              </w:rPr>
            </w:pPr>
            <w:r w:rsidRPr="00D719AB">
              <w:rPr>
                <w:rFonts w:ascii="Calibri" w:eastAsia="Arial Unicode MS" w:hAnsi="Calibri" w:cs="Calibri"/>
                <w:sz w:val="22"/>
                <w:szCs w:val="22"/>
              </w:rPr>
              <w:t>Nitrite</w:t>
            </w:r>
          </w:p>
        </w:tc>
        <w:tc>
          <w:tcPr>
            <w:tcW w:w="2265" w:type="dxa"/>
          </w:tcPr>
          <w:p w14:paraId="195D0435" w14:textId="77777777" w:rsidR="003B6125" w:rsidRPr="00D719AB" w:rsidRDefault="003B6125" w:rsidP="003B6125">
            <w:pPr>
              <w:spacing w:after="0" w:line="240" w:lineRule="exact"/>
              <w:jc w:val="both"/>
              <w:cnfStyle w:val="000000100000" w:firstRow="0" w:lastRow="0" w:firstColumn="0" w:lastColumn="0" w:oddVBand="0" w:evenVBand="0" w:oddHBand="1" w:evenHBand="0"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3</w:t>
            </w:r>
          </w:p>
        </w:tc>
      </w:tr>
      <w:tr w:rsidR="003B6125" w:rsidRPr="00D719AB" w14:paraId="3478F7C5" w14:textId="77777777" w:rsidTr="003B6125">
        <w:trPr>
          <w:cnfStyle w:val="000000010000" w:firstRow="0" w:lastRow="0" w:firstColumn="0" w:lastColumn="0" w:oddVBand="0" w:evenVBand="0" w:oddHBand="0" w:evenHBand="1" w:firstRowFirstColumn="0" w:firstRowLastColumn="0" w:lastRowFirstColumn="0" w:lastRowLastColumn="0"/>
          <w:trHeight w:val="265"/>
          <w:jc w:val="left"/>
        </w:trPr>
        <w:tc>
          <w:tcPr>
            <w:cnfStyle w:val="001000000000" w:firstRow="0" w:lastRow="0" w:firstColumn="1" w:lastColumn="0" w:oddVBand="0" w:evenVBand="0" w:oddHBand="0" w:evenHBand="0" w:firstRowFirstColumn="0" w:firstRowLastColumn="0" w:lastRowFirstColumn="0" w:lastRowLastColumn="0"/>
            <w:tcW w:w="2263" w:type="dxa"/>
          </w:tcPr>
          <w:p w14:paraId="14754A2D" w14:textId="77777777" w:rsidR="003B6125" w:rsidRPr="00D719AB" w:rsidRDefault="003B6125" w:rsidP="003B6125">
            <w:pPr>
              <w:spacing w:after="0" w:line="240" w:lineRule="exact"/>
              <w:jc w:val="both"/>
              <w:rPr>
                <w:rFonts w:ascii="Calibri" w:eastAsia="Arial Unicode MS" w:hAnsi="Calibri" w:cs="Calibri"/>
                <w:sz w:val="22"/>
                <w:szCs w:val="22"/>
              </w:rPr>
            </w:pPr>
            <w:r w:rsidRPr="00D719AB">
              <w:rPr>
                <w:rFonts w:ascii="Calibri" w:eastAsia="Arial Unicode MS" w:hAnsi="Calibri" w:cs="Calibri"/>
                <w:sz w:val="22"/>
                <w:szCs w:val="22"/>
              </w:rPr>
              <w:t>Trichloro acetate</w:t>
            </w:r>
          </w:p>
        </w:tc>
        <w:tc>
          <w:tcPr>
            <w:tcW w:w="2265" w:type="dxa"/>
          </w:tcPr>
          <w:p w14:paraId="72AB661A" w14:textId="77777777" w:rsidR="003B6125" w:rsidRPr="00D719AB" w:rsidRDefault="003B6125" w:rsidP="003B6125">
            <w:pPr>
              <w:spacing w:after="0" w:line="240" w:lineRule="exact"/>
              <w:jc w:val="both"/>
              <w:cnfStyle w:val="000000010000" w:firstRow="0" w:lastRow="0" w:firstColumn="0" w:lastColumn="0" w:oddVBand="0" w:evenVBand="0" w:oddHBand="0" w:evenHBand="1" w:firstRowFirstColumn="0" w:firstRowLastColumn="0" w:lastRowFirstColumn="0" w:lastRowLastColumn="0"/>
              <w:rPr>
                <w:rFonts w:ascii="Calibri" w:eastAsia="Arial Unicode MS" w:hAnsi="Calibri" w:cs="Calibri"/>
                <w:sz w:val="22"/>
                <w:szCs w:val="22"/>
              </w:rPr>
            </w:pPr>
            <w:r w:rsidRPr="00D719AB">
              <w:rPr>
                <w:rFonts w:ascii="Calibri" w:eastAsia="Arial Unicode MS" w:hAnsi="Calibri" w:cs="Calibri"/>
                <w:sz w:val="22"/>
                <w:szCs w:val="22"/>
              </w:rPr>
              <w:t>0.2</w:t>
            </w:r>
          </w:p>
        </w:tc>
      </w:tr>
    </w:tbl>
    <w:p w14:paraId="1FC61204" w14:textId="77777777" w:rsidR="004B3D60" w:rsidRPr="00D719AB" w:rsidRDefault="004B3D60" w:rsidP="004B3D60">
      <w:pPr>
        <w:rPr>
          <w:rFonts w:ascii="Calibri" w:eastAsia="Arial Unicode MS" w:hAnsi="Calibri" w:cs="Calibri"/>
          <w:bCs/>
        </w:rPr>
      </w:pPr>
    </w:p>
    <w:p w14:paraId="0CADE7F1" w14:textId="77777777" w:rsidR="004B3D60" w:rsidRPr="00D719AB" w:rsidRDefault="004B3D60" w:rsidP="004B3D60">
      <w:pPr>
        <w:rPr>
          <w:rFonts w:ascii="Calibri" w:eastAsia="Arial Unicode MS" w:hAnsi="Calibri" w:cs="Calibri"/>
          <w:bCs/>
        </w:rPr>
      </w:pPr>
    </w:p>
    <w:p w14:paraId="06A7BCC8" w14:textId="77777777" w:rsidR="00752F12" w:rsidRPr="00D719AB" w:rsidRDefault="00752F12" w:rsidP="004B3D60">
      <w:pPr>
        <w:rPr>
          <w:rFonts w:ascii="Calibri" w:eastAsia="Arial Unicode MS" w:hAnsi="Calibri" w:cs="Calibri"/>
          <w:bCs/>
        </w:rPr>
      </w:pPr>
    </w:p>
    <w:p w14:paraId="6C01E8EB" w14:textId="77777777" w:rsidR="00752F12" w:rsidRPr="00D719AB" w:rsidRDefault="00752F12" w:rsidP="004B3D60">
      <w:pPr>
        <w:rPr>
          <w:rFonts w:ascii="Calibri" w:eastAsia="Arial Unicode MS" w:hAnsi="Calibri" w:cs="Calibri"/>
          <w:bCs/>
        </w:rPr>
      </w:pPr>
    </w:p>
    <w:p w14:paraId="20517C47" w14:textId="77777777" w:rsidR="00752F12" w:rsidRPr="00D719AB" w:rsidRDefault="00752F12" w:rsidP="004B3D60">
      <w:pPr>
        <w:rPr>
          <w:rFonts w:ascii="Calibri" w:eastAsia="Arial Unicode MS" w:hAnsi="Calibri" w:cs="Calibri"/>
          <w:bCs/>
        </w:rPr>
      </w:pPr>
    </w:p>
    <w:p w14:paraId="711981D6" w14:textId="77777777" w:rsidR="00752F12" w:rsidRPr="00D719AB" w:rsidRDefault="00752F12" w:rsidP="004B3D60">
      <w:pPr>
        <w:rPr>
          <w:rFonts w:ascii="Calibri" w:eastAsia="Arial Unicode MS" w:hAnsi="Calibri" w:cs="Calibri"/>
          <w:bCs/>
        </w:rPr>
      </w:pPr>
    </w:p>
    <w:p w14:paraId="7A96EAF8" w14:textId="77777777" w:rsidR="005614ED" w:rsidRPr="00D719AB" w:rsidRDefault="00752F12" w:rsidP="004B3D60">
      <w:pPr>
        <w:rPr>
          <w:rFonts w:ascii="Calibri" w:eastAsia="Arial Unicode MS" w:hAnsi="Calibri" w:cs="Calibri"/>
          <w:bCs/>
        </w:rPr>
      </w:pPr>
      <w:r w:rsidRPr="00D719AB">
        <w:rPr>
          <w:rFonts w:ascii="Calibri" w:eastAsia="Arial Unicode MS" w:hAnsi="Calibri" w:cs="Calibri"/>
          <w:bCs/>
        </w:rPr>
        <w:t>A</w:t>
      </w:r>
      <w:r w:rsidR="00A84E0F" w:rsidRPr="00D719AB">
        <w:rPr>
          <w:rFonts w:ascii="Calibri" w:eastAsia="Arial Unicode MS" w:hAnsi="Calibri" w:cs="Calibri"/>
          <w:bCs/>
        </w:rPr>
        <w:t>mbient Noise Quality</w:t>
      </w:r>
    </w:p>
    <w:tbl>
      <w:tblPr>
        <w:tblStyle w:val="TableGrid8"/>
        <w:tblW w:w="7730" w:type="dxa"/>
        <w:tblLayout w:type="fixed"/>
        <w:tblLook w:val="04A0" w:firstRow="1" w:lastRow="0" w:firstColumn="1" w:lastColumn="0" w:noHBand="0" w:noVBand="1"/>
      </w:tblPr>
      <w:tblGrid>
        <w:gridCol w:w="3950"/>
        <w:gridCol w:w="1890"/>
        <w:gridCol w:w="1890"/>
      </w:tblGrid>
      <w:tr w:rsidR="005614ED" w:rsidRPr="00D719AB" w14:paraId="30BEA67E" w14:textId="77777777" w:rsidTr="00C761F7">
        <w:trPr>
          <w:trHeight w:val="355"/>
        </w:trPr>
        <w:tc>
          <w:tcPr>
            <w:tcW w:w="7730" w:type="dxa"/>
            <w:gridSpan w:val="3"/>
            <w:tcBorders>
              <w:top w:val="single" w:sz="8" w:space="0" w:color="000000"/>
              <w:left w:val="single" w:sz="8" w:space="0" w:color="000000"/>
              <w:bottom w:val="single" w:sz="8" w:space="0" w:color="000000"/>
              <w:right w:val="single" w:sz="8" w:space="0" w:color="000000"/>
            </w:tcBorders>
            <w:shd w:val="clear" w:color="auto" w:fill="D9F2D0" w:themeFill="accent6" w:themeFillTint="33"/>
          </w:tcPr>
          <w:p w14:paraId="0AC13298" w14:textId="77777777" w:rsidR="005614ED" w:rsidRPr="00D719AB" w:rsidRDefault="005614ED" w:rsidP="005614ED">
            <w:pPr>
              <w:contextualSpacing/>
              <w:rPr>
                <w:rFonts w:ascii="Calibri" w:hAnsi="Calibri" w:cs="Calibri"/>
                <w:b/>
                <w:bCs/>
              </w:rPr>
            </w:pPr>
            <w:r w:rsidRPr="00D719AB">
              <w:rPr>
                <w:rFonts w:ascii="Calibri" w:eastAsia="Times New Roman" w:hAnsi="Calibri" w:cs="Calibri"/>
                <w:b/>
                <w:bCs/>
                <w:lang w:val="en-GB"/>
              </w:rPr>
              <w:t>Applicable Noise Guidelines</w:t>
            </w:r>
          </w:p>
        </w:tc>
      </w:tr>
      <w:tr w:rsidR="005614ED" w:rsidRPr="00D719AB" w14:paraId="206F07F2" w14:textId="77777777" w:rsidTr="00C761F7">
        <w:trPr>
          <w:trHeight w:val="383"/>
        </w:trPr>
        <w:tc>
          <w:tcPr>
            <w:tcW w:w="3950" w:type="dxa"/>
            <w:tcBorders>
              <w:top w:val="single" w:sz="8" w:space="0" w:color="000000"/>
              <w:left w:val="single" w:sz="8" w:space="0" w:color="000000"/>
              <w:bottom w:val="single" w:sz="8" w:space="0" w:color="000000"/>
              <w:right w:val="single" w:sz="8" w:space="0" w:color="000000"/>
            </w:tcBorders>
            <w:shd w:val="clear" w:color="auto" w:fill="D9F2D0" w:themeFill="accent6" w:themeFillTint="33"/>
          </w:tcPr>
          <w:p w14:paraId="1D060F3C" w14:textId="77777777" w:rsidR="005614ED" w:rsidRPr="00D719AB" w:rsidRDefault="005614ED" w:rsidP="005614ED">
            <w:pPr>
              <w:contextualSpacing/>
              <w:jc w:val="center"/>
              <w:rPr>
                <w:rFonts w:ascii="Calibri" w:eastAsia="Times New Roman" w:hAnsi="Calibri" w:cs="Calibri"/>
                <w:b/>
                <w:bCs/>
                <w:color w:val="FFFFFF"/>
              </w:rPr>
            </w:pPr>
            <w:r w:rsidRPr="00D719AB">
              <w:rPr>
                <w:rFonts w:ascii="Calibri" w:eastAsia="Times New Roman" w:hAnsi="Calibri" w:cs="Calibri"/>
                <w:b/>
                <w:bCs/>
                <w:color w:val="FFFFFF"/>
              </w:rPr>
              <w:t xml:space="preserve"> </w:t>
            </w:r>
          </w:p>
        </w:tc>
        <w:tc>
          <w:tcPr>
            <w:tcW w:w="3780" w:type="dxa"/>
            <w:gridSpan w:val="2"/>
            <w:tcBorders>
              <w:top w:val="nil"/>
              <w:left w:val="single" w:sz="8" w:space="0" w:color="000000"/>
              <w:bottom w:val="single" w:sz="8" w:space="0" w:color="000000"/>
              <w:right w:val="single" w:sz="8" w:space="0" w:color="000000"/>
            </w:tcBorders>
            <w:shd w:val="clear" w:color="auto" w:fill="D9F2D0" w:themeFill="accent6" w:themeFillTint="33"/>
            <w:vAlign w:val="center"/>
          </w:tcPr>
          <w:p w14:paraId="0C833403" w14:textId="77777777" w:rsidR="005614ED" w:rsidRPr="00D719AB" w:rsidRDefault="005614ED" w:rsidP="005614ED">
            <w:pPr>
              <w:contextualSpacing/>
              <w:jc w:val="center"/>
              <w:rPr>
                <w:rFonts w:ascii="Calibri" w:eastAsia="Times New Roman" w:hAnsi="Calibri" w:cs="Calibri"/>
                <w:b/>
                <w:bCs/>
                <w:lang w:val="en-GB"/>
              </w:rPr>
            </w:pPr>
            <w:r w:rsidRPr="00D719AB">
              <w:rPr>
                <w:rFonts w:ascii="Calibri" w:eastAsia="Times New Roman" w:hAnsi="Calibri" w:cs="Calibri"/>
                <w:b/>
                <w:bCs/>
                <w:lang w:val="en-GB"/>
              </w:rPr>
              <w:t xml:space="preserve">One Hour </w:t>
            </w:r>
            <w:proofErr w:type="spellStart"/>
            <w:r w:rsidRPr="00D719AB">
              <w:rPr>
                <w:rFonts w:ascii="Calibri" w:eastAsia="Times New Roman" w:hAnsi="Calibri" w:cs="Calibri"/>
                <w:b/>
                <w:bCs/>
                <w:lang w:val="en-GB"/>
              </w:rPr>
              <w:t>L</w:t>
            </w:r>
            <w:r w:rsidRPr="00D719AB">
              <w:rPr>
                <w:rFonts w:ascii="Calibri" w:eastAsia="Times New Roman" w:hAnsi="Calibri" w:cs="Calibri"/>
                <w:b/>
                <w:bCs/>
                <w:vertAlign w:val="subscript"/>
                <w:lang w:val="en-GB"/>
              </w:rPr>
              <w:t>Aeq</w:t>
            </w:r>
            <w:proofErr w:type="spellEnd"/>
            <w:r w:rsidRPr="00D719AB">
              <w:rPr>
                <w:rFonts w:ascii="Calibri" w:eastAsia="Times New Roman" w:hAnsi="Calibri" w:cs="Calibri"/>
                <w:b/>
                <w:bCs/>
                <w:vertAlign w:val="subscript"/>
                <w:lang w:val="en-GB"/>
              </w:rPr>
              <w:t xml:space="preserve"> </w:t>
            </w:r>
            <w:r w:rsidRPr="00D719AB">
              <w:rPr>
                <w:rFonts w:ascii="Calibri" w:eastAsia="Times New Roman" w:hAnsi="Calibri" w:cs="Calibri"/>
                <w:b/>
                <w:bCs/>
                <w:lang w:val="en-GB"/>
              </w:rPr>
              <w:t xml:space="preserve">(dBA) </w:t>
            </w:r>
          </w:p>
        </w:tc>
      </w:tr>
      <w:tr w:rsidR="005614ED" w:rsidRPr="00D719AB" w14:paraId="12DED43D" w14:textId="77777777" w:rsidTr="00C761F7">
        <w:trPr>
          <w:trHeight w:val="480"/>
        </w:trPr>
        <w:tc>
          <w:tcPr>
            <w:tcW w:w="3950" w:type="dxa"/>
            <w:tcBorders>
              <w:top w:val="single" w:sz="8" w:space="0" w:color="000000"/>
              <w:left w:val="single" w:sz="8" w:space="0" w:color="000000"/>
              <w:bottom w:val="single" w:sz="8" w:space="0" w:color="000000"/>
              <w:right w:val="single" w:sz="8" w:space="0" w:color="000000"/>
            </w:tcBorders>
            <w:shd w:val="clear" w:color="auto" w:fill="D9F2D0" w:themeFill="accent6" w:themeFillTint="33"/>
          </w:tcPr>
          <w:p w14:paraId="5E9092DF" w14:textId="77777777" w:rsidR="005614ED" w:rsidRPr="00D719AB" w:rsidRDefault="005614ED" w:rsidP="005614ED">
            <w:pPr>
              <w:contextualSpacing/>
              <w:jc w:val="center"/>
              <w:rPr>
                <w:rFonts w:ascii="Calibri" w:eastAsia="Times New Roman" w:hAnsi="Calibri" w:cs="Calibri"/>
                <w:b/>
                <w:bCs/>
                <w:color w:val="FFFFFF"/>
                <w:lang w:val="en-GB"/>
              </w:rPr>
            </w:pPr>
            <w:r w:rsidRPr="00D719AB">
              <w:rPr>
                <w:rFonts w:ascii="Calibri" w:eastAsia="Times New Roman" w:hAnsi="Calibri" w:cs="Calibri"/>
                <w:b/>
                <w:bCs/>
                <w:lang w:val="en-GB"/>
              </w:rPr>
              <w:t xml:space="preserve">Receptor </w:t>
            </w:r>
          </w:p>
        </w:tc>
        <w:tc>
          <w:tcPr>
            <w:tcW w:w="1890" w:type="dxa"/>
            <w:tcBorders>
              <w:top w:val="single" w:sz="8" w:space="0" w:color="000000"/>
              <w:left w:val="single" w:sz="8" w:space="0" w:color="000000"/>
              <w:bottom w:val="single" w:sz="8" w:space="0" w:color="000000"/>
              <w:right w:val="single" w:sz="8" w:space="0" w:color="000000"/>
            </w:tcBorders>
            <w:shd w:val="clear" w:color="auto" w:fill="D9F2D0" w:themeFill="accent6" w:themeFillTint="33"/>
          </w:tcPr>
          <w:p w14:paraId="6B5F6B8C" w14:textId="77777777" w:rsidR="005614ED" w:rsidRPr="00D719AB" w:rsidRDefault="005614ED" w:rsidP="005614ED">
            <w:pPr>
              <w:contextualSpacing/>
              <w:jc w:val="center"/>
              <w:rPr>
                <w:rFonts w:ascii="Calibri" w:eastAsia="Times New Roman" w:hAnsi="Calibri" w:cs="Calibri"/>
                <w:lang w:val="en-GB"/>
              </w:rPr>
            </w:pPr>
            <w:r w:rsidRPr="00D719AB">
              <w:rPr>
                <w:rFonts w:ascii="Calibri" w:eastAsia="Times New Roman" w:hAnsi="Calibri" w:cs="Calibri"/>
                <w:lang w:val="en-GB"/>
              </w:rPr>
              <w:t xml:space="preserve">Daytime 07:00 - 22:00 </w:t>
            </w:r>
          </w:p>
        </w:tc>
        <w:tc>
          <w:tcPr>
            <w:tcW w:w="1890" w:type="dxa"/>
            <w:tcBorders>
              <w:top w:val="nil"/>
              <w:left w:val="single" w:sz="8" w:space="0" w:color="000000"/>
              <w:bottom w:val="single" w:sz="8" w:space="0" w:color="000000"/>
              <w:right w:val="single" w:sz="8" w:space="0" w:color="000000"/>
            </w:tcBorders>
            <w:shd w:val="clear" w:color="auto" w:fill="D9F2D0" w:themeFill="accent6" w:themeFillTint="33"/>
          </w:tcPr>
          <w:p w14:paraId="46ADC156" w14:textId="77777777" w:rsidR="005614ED" w:rsidRPr="00D719AB" w:rsidRDefault="005614ED" w:rsidP="005614ED">
            <w:pPr>
              <w:contextualSpacing/>
              <w:jc w:val="center"/>
              <w:rPr>
                <w:rFonts w:ascii="Calibri" w:eastAsia="Times New Roman" w:hAnsi="Calibri" w:cs="Calibri"/>
                <w:lang w:val="en-GB"/>
              </w:rPr>
            </w:pPr>
            <w:r w:rsidRPr="00D719AB">
              <w:rPr>
                <w:rFonts w:ascii="Calibri" w:eastAsia="Times New Roman" w:hAnsi="Calibri" w:cs="Calibri"/>
                <w:lang w:val="en-GB"/>
              </w:rPr>
              <w:t xml:space="preserve">Nighttime 22:00 - 07:00 </w:t>
            </w:r>
          </w:p>
        </w:tc>
      </w:tr>
      <w:tr w:rsidR="005614ED" w:rsidRPr="00D719AB" w14:paraId="72212E0F" w14:textId="77777777" w:rsidTr="00C761F7">
        <w:trPr>
          <w:trHeight w:val="576"/>
        </w:trPr>
        <w:tc>
          <w:tcPr>
            <w:tcW w:w="3950" w:type="dxa"/>
            <w:tcBorders>
              <w:top w:val="single" w:sz="8" w:space="0" w:color="000000"/>
              <w:left w:val="single" w:sz="8" w:space="0" w:color="000000"/>
              <w:bottom w:val="single" w:sz="8" w:space="0" w:color="000000"/>
              <w:right w:val="single" w:sz="8" w:space="0" w:color="000000"/>
            </w:tcBorders>
          </w:tcPr>
          <w:p w14:paraId="0980F364" w14:textId="77777777" w:rsidR="005614ED" w:rsidRPr="00D719AB" w:rsidRDefault="005614ED" w:rsidP="005614ED">
            <w:pPr>
              <w:contextualSpacing/>
              <w:rPr>
                <w:rFonts w:ascii="Calibri" w:eastAsia="Times New Roman" w:hAnsi="Calibri" w:cs="Calibri"/>
                <w:color w:val="000000"/>
                <w:lang w:val="en-GB"/>
              </w:rPr>
            </w:pPr>
            <w:r w:rsidRPr="00D719AB">
              <w:rPr>
                <w:rFonts w:ascii="Calibri" w:eastAsia="Times New Roman" w:hAnsi="Calibri" w:cs="Calibri"/>
                <w:color w:val="000000"/>
                <w:lang w:val="en-GB"/>
              </w:rPr>
              <w:t>Residential; institutional; educational</w:t>
            </w:r>
            <w:r w:rsidRPr="00D719AB">
              <w:rPr>
                <w:rFonts w:ascii="Calibri" w:eastAsia="Times New Roman" w:hAnsi="Calibri" w:cs="Calibri"/>
                <w:color w:val="000000"/>
                <w:vertAlign w:val="superscript"/>
                <w:lang w:val="en-GB" w:eastAsia="ja-JP"/>
              </w:rPr>
              <w:footnoteReference w:id="18"/>
            </w:r>
          </w:p>
        </w:tc>
        <w:tc>
          <w:tcPr>
            <w:tcW w:w="1890" w:type="dxa"/>
            <w:tcBorders>
              <w:top w:val="single" w:sz="8" w:space="0" w:color="000000"/>
              <w:left w:val="single" w:sz="8" w:space="0" w:color="000000"/>
              <w:bottom w:val="single" w:sz="8" w:space="0" w:color="000000"/>
              <w:right w:val="single" w:sz="8" w:space="0" w:color="000000"/>
            </w:tcBorders>
          </w:tcPr>
          <w:p w14:paraId="330604E4" w14:textId="77777777" w:rsidR="005614ED" w:rsidRPr="00D719AB" w:rsidRDefault="005614ED" w:rsidP="005614ED">
            <w:pPr>
              <w:contextualSpacing/>
              <w:jc w:val="center"/>
              <w:rPr>
                <w:rFonts w:ascii="Calibri" w:eastAsia="Times New Roman" w:hAnsi="Calibri" w:cs="Calibri"/>
                <w:color w:val="000000"/>
                <w:lang w:val="en-GB"/>
              </w:rPr>
            </w:pPr>
            <w:r w:rsidRPr="00D719AB">
              <w:rPr>
                <w:rFonts w:ascii="Calibri" w:eastAsia="Times New Roman" w:hAnsi="Calibri" w:cs="Calibri"/>
                <w:color w:val="000000"/>
                <w:lang w:val="en-GB"/>
              </w:rPr>
              <w:t xml:space="preserve">55 </w:t>
            </w:r>
          </w:p>
        </w:tc>
        <w:tc>
          <w:tcPr>
            <w:tcW w:w="1890" w:type="dxa"/>
            <w:tcBorders>
              <w:top w:val="single" w:sz="8" w:space="0" w:color="000000"/>
              <w:left w:val="single" w:sz="8" w:space="0" w:color="000000"/>
              <w:bottom w:val="single" w:sz="8" w:space="0" w:color="000000"/>
              <w:right w:val="single" w:sz="8" w:space="0" w:color="000000"/>
            </w:tcBorders>
          </w:tcPr>
          <w:p w14:paraId="08F67633" w14:textId="77777777" w:rsidR="005614ED" w:rsidRPr="00D719AB" w:rsidRDefault="005614ED" w:rsidP="005614ED">
            <w:pPr>
              <w:contextualSpacing/>
              <w:jc w:val="center"/>
              <w:rPr>
                <w:rFonts w:ascii="Calibri" w:eastAsia="Times New Roman" w:hAnsi="Calibri" w:cs="Calibri"/>
                <w:color w:val="000000"/>
                <w:lang w:val="en-GB"/>
              </w:rPr>
            </w:pPr>
            <w:r w:rsidRPr="00D719AB">
              <w:rPr>
                <w:rFonts w:ascii="Calibri" w:eastAsia="Times New Roman" w:hAnsi="Calibri" w:cs="Calibri"/>
                <w:color w:val="000000"/>
                <w:lang w:val="en-GB"/>
              </w:rPr>
              <w:t xml:space="preserve">45 </w:t>
            </w:r>
          </w:p>
        </w:tc>
      </w:tr>
      <w:tr w:rsidR="005614ED" w:rsidRPr="00D719AB" w14:paraId="44357F45" w14:textId="77777777" w:rsidTr="00C761F7">
        <w:trPr>
          <w:trHeight w:val="355"/>
        </w:trPr>
        <w:tc>
          <w:tcPr>
            <w:tcW w:w="3950" w:type="dxa"/>
            <w:tcBorders>
              <w:top w:val="single" w:sz="8" w:space="0" w:color="000000"/>
              <w:left w:val="single" w:sz="8" w:space="0" w:color="000000"/>
              <w:bottom w:val="single" w:sz="8" w:space="0" w:color="000000"/>
              <w:right w:val="single" w:sz="8" w:space="0" w:color="000000"/>
            </w:tcBorders>
          </w:tcPr>
          <w:p w14:paraId="7DF0E3BD" w14:textId="77777777" w:rsidR="005614ED" w:rsidRPr="00D719AB" w:rsidRDefault="005614ED" w:rsidP="005614ED">
            <w:pPr>
              <w:contextualSpacing/>
              <w:rPr>
                <w:rFonts w:ascii="Calibri" w:eastAsia="Times New Roman" w:hAnsi="Calibri" w:cs="Calibri"/>
                <w:color w:val="000000"/>
                <w:lang w:val="en-GB"/>
              </w:rPr>
            </w:pPr>
            <w:r w:rsidRPr="00D719AB">
              <w:rPr>
                <w:rFonts w:ascii="Calibri" w:eastAsia="Times New Roman" w:hAnsi="Calibri" w:cs="Calibri"/>
                <w:color w:val="000000"/>
                <w:lang w:val="en-GB"/>
              </w:rPr>
              <w:t xml:space="preserve">Industrial; commercial </w:t>
            </w:r>
          </w:p>
        </w:tc>
        <w:tc>
          <w:tcPr>
            <w:tcW w:w="1890" w:type="dxa"/>
            <w:tcBorders>
              <w:top w:val="single" w:sz="8" w:space="0" w:color="000000"/>
              <w:left w:val="single" w:sz="8" w:space="0" w:color="000000"/>
              <w:bottom w:val="single" w:sz="8" w:space="0" w:color="000000"/>
              <w:right w:val="single" w:sz="8" w:space="0" w:color="000000"/>
            </w:tcBorders>
          </w:tcPr>
          <w:p w14:paraId="1D5DD840" w14:textId="77777777" w:rsidR="005614ED" w:rsidRPr="00D719AB" w:rsidRDefault="005614ED" w:rsidP="005614ED">
            <w:pPr>
              <w:contextualSpacing/>
              <w:jc w:val="center"/>
              <w:rPr>
                <w:rFonts w:ascii="Calibri" w:eastAsia="Times New Roman" w:hAnsi="Calibri" w:cs="Calibri"/>
                <w:color w:val="000000"/>
                <w:lang w:val="en-GB"/>
              </w:rPr>
            </w:pPr>
            <w:r w:rsidRPr="00D719AB">
              <w:rPr>
                <w:rFonts w:ascii="Calibri" w:eastAsia="Times New Roman" w:hAnsi="Calibri" w:cs="Calibri"/>
                <w:color w:val="000000"/>
                <w:lang w:val="en-GB"/>
              </w:rPr>
              <w:t xml:space="preserve">70 </w:t>
            </w:r>
          </w:p>
        </w:tc>
        <w:tc>
          <w:tcPr>
            <w:tcW w:w="1890" w:type="dxa"/>
            <w:tcBorders>
              <w:top w:val="single" w:sz="8" w:space="0" w:color="000000"/>
              <w:left w:val="single" w:sz="8" w:space="0" w:color="000000"/>
              <w:bottom w:val="single" w:sz="8" w:space="0" w:color="000000"/>
              <w:right w:val="single" w:sz="8" w:space="0" w:color="000000"/>
            </w:tcBorders>
          </w:tcPr>
          <w:p w14:paraId="343DDC34" w14:textId="77777777" w:rsidR="005614ED" w:rsidRPr="00D719AB" w:rsidRDefault="005614ED" w:rsidP="005614ED">
            <w:pPr>
              <w:contextualSpacing/>
              <w:jc w:val="center"/>
              <w:rPr>
                <w:rFonts w:ascii="Calibri" w:eastAsia="Times New Roman" w:hAnsi="Calibri" w:cs="Calibri"/>
                <w:color w:val="000000"/>
                <w:lang w:val="en-GB"/>
              </w:rPr>
            </w:pPr>
            <w:r w:rsidRPr="00D719AB">
              <w:rPr>
                <w:rFonts w:ascii="Calibri" w:eastAsia="Times New Roman" w:hAnsi="Calibri" w:cs="Calibri"/>
                <w:color w:val="000000"/>
                <w:lang w:val="en-GB"/>
              </w:rPr>
              <w:t xml:space="preserve">70 </w:t>
            </w:r>
          </w:p>
        </w:tc>
      </w:tr>
    </w:tbl>
    <w:p w14:paraId="536065BD" w14:textId="77777777" w:rsidR="00FC74D4" w:rsidRPr="00D719AB" w:rsidRDefault="00FC74D4" w:rsidP="00FC74D4">
      <w:pPr>
        <w:rPr>
          <w:rFonts w:ascii="Calibri" w:eastAsia="Arial Unicode MS" w:hAnsi="Calibri" w:cs="Calibri"/>
        </w:rPr>
        <w:sectPr w:rsidR="00FC74D4" w:rsidRPr="00D719AB" w:rsidSect="000A6368">
          <w:pgSz w:w="11906" w:h="16838"/>
          <w:pgMar w:top="1440" w:right="1440" w:bottom="1440" w:left="1440" w:header="720" w:footer="720" w:gutter="0"/>
          <w:cols w:space="720"/>
          <w:docGrid w:linePitch="360"/>
        </w:sectPr>
      </w:pPr>
    </w:p>
    <w:p w14:paraId="342BDE2D" w14:textId="77777777" w:rsidR="00BF3E0E" w:rsidRPr="00D719AB" w:rsidRDefault="00BF3E0E" w:rsidP="00DA674C">
      <w:pPr>
        <w:jc w:val="both"/>
        <w:rPr>
          <w:rFonts w:ascii="Calibri" w:hAnsi="Calibri" w:cs="Calibri"/>
          <w:lang w:val="en-GB"/>
        </w:rPr>
      </w:pPr>
    </w:p>
    <w:p w14:paraId="11F72803" w14:textId="77777777" w:rsidR="00E94127" w:rsidRPr="00D719AB" w:rsidRDefault="00DF4641" w:rsidP="00B20DBD">
      <w:pPr>
        <w:pStyle w:val="Heading2"/>
        <w:rPr>
          <w:rStyle w:val="Heading2Char"/>
          <w:rFonts w:ascii="Calibri" w:hAnsi="Calibri" w:cs="Calibri"/>
          <w:b/>
          <w:bCs/>
          <w:sz w:val="22"/>
          <w:szCs w:val="22"/>
        </w:rPr>
      </w:pPr>
      <w:bookmarkStart w:id="326" w:name="_Toc215836502"/>
      <w:r w:rsidRPr="00671A33">
        <w:rPr>
          <w:rStyle w:val="Heading2Char"/>
          <w:rFonts w:ascii="Calibri" w:hAnsi="Calibri" w:cs="Calibri"/>
          <w:b/>
          <w:bCs/>
          <w:sz w:val="22"/>
          <w:szCs w:val="22"/>
        </w:rPr>
        <w:t>Appendix 1</w:t>
      </w:r>
      <w:r w:rsidR="00BD1C3C" w:rsidRPr="00671A33">
        <w:rPr>
          <w:rStyle w:val="Heading2Char"/>
          <w:rFonts w:ascii="Calibri" w:hAnsi="Calibri" w:cs="Calibri"/>
          <w:b/>
          <w:bCs/>
          <w:sz w:val="22"/>
          <w:szCs w:val="22"/>
        </w:rPr>
        <w:t>8</w:t>
      </w:r>
      <w:r w:rsidRPr="00671A33">
        <w:rPr>
          <w:rStyle w:val="Heading2Char"/>
          <w:rFonts w:ascii="Calibri" w:hAnsi="Calibri" w:cs="Calibri"/>
          <w:b/>
          <w:bCs/>
          <w:sz w:val="22"/>
          <w:szCs w:val="22"/>
        </w:rPr>
        <w:t xml:space="preserve">: Attendance </w:t>
      </w:r>
      <w:r w:rsidR="00050E46" w:rsidRPr="00671A33">
        <w:rPr>
          <w:rStyle w:val="Heading2Char"/>
          <w:rFonts w:ascii="Calibri" w:hAnsi="Calibri" w:cs="Calibri"/>
          <w:b/>
          <w:bCs/>
          <w:sz w:val="22"/>
          <w:szCs w:val="22"/>
        </w:rPr>
        <w:t>log</w:t>
      </w:r>
      <w:bookmarkEnd w:id="326"/>
    </w:p>
    <w:tbl>
      <w:tblPr>
        <w:tblStyle w:val="TableGrid"/>
        <w:tblW w:w="0" w:type="auto"/>
        <w:tblLook w:val="04A0" w:firstRow="1" w:lastRow="0" w:firstColumn="1" w:lastColumn="0" w:noHBand="0" w:noVBand="1"/>
      </w:tblPr>
      <w:tblGrid>
        <w:gridCol w:w="503"/>
        <w:gridCol w:w="2210"/>
        <w:gridCol w:w="1752"/>
        <w:gridCol w:w="2059"/>
        <w:gridCol w:w="2826"/>
      </w:tblGrid>
      <w:tr w:rsidR="00CB0F2D" w:rsidRPr="00D719AB" w14:paraId="0E70ED5E" w14:textId="77777777" w:rsidTr="00752F12">
        <w:trPr>
          <w:trHeight w:val="305"/>
        </w:trPr>
        <w:tc>
          <w:tcPr>
            <w:tcW w:w="477" w:type="dxa"/>
            <w:shd w:val="clear" w:color="auto" w:fill="D9F2D0" w:themeFill="accent6" w:themeFillTint="33"/>
          </w:tcPr>
          <w:p w14:paraId="51C6AF64" w14:textId="77777777" w:rsidR="00220075" w:rsidRPr="00D719AB" w:rsidRDefault="00B071BD" w:rsidP="00DA674C">
            <w:pPr>
              <w:jc w:val="both"/>
              <w:rPr>
                <w:rFonts w:ascii="Calibri" w:hAnsi="Calibri" w:cs="Calibri"/>
              </w:rPr>
            </w:pPr>
            <w:r w:rsidRPr="00D719AB">
              <w:rPr>
                <w:rFonts w:ascii="Calibri" w:hAnsi="Calibri" w:cs="Calibri"/>
              </w:rPr>
              <w:t>s/n</w:t>
            </w:r>
          </w:p>
        </w:tc>
        <w:tc>
          <w:tcPr>
            <w:tcW w:w="2218" w:type="dxa"/>
            <w:shd w:val="clear" w:color="auto" w:fill="D9F2D0" w:themeFill="accent6" w:themeFillTint="33"/>
          </w:tcPr>
          <w:p w14:paraId="4E4360ED" w14:textId="77777777" w:rsidR="00220075" w:rsidRPr="00D719AB" w:rsidRDefault="00220075" w:rsidP="00DA674C">
            <w:pPr>
              <w:jc w:val="both"/>
              <w:rPr>
                <w:rFonts w:ascii="Calibri" w:hAnsi="Calibri" w:cs="Calibri"/>
                <w:b/>
                <w:bCs/>
              </w:rPr>
            </w:pPr>
            <w:r w:rsidRPr="00D719AB">
              <w:rPr>
                <w:rFonts w:ascii="Calibri" w:hAnsi="Calibri" w:cs="Calibri"/>
                <w:b/>
                <w:bCs/>
              </w:rPr>
              <w:t>Name</w:t>
            </w:r>
          </w:p>
        </w:tc>
        <w:tc>
          <w:tcPr>
            <w:tcW w:w="1754" w:type="dxa"/>
            <w:shd w:val="clear" w:color="auto" w:fill="D9F2D0" w:themeFill="accent6" w:themeFillTint="33"/>
          </w:tcPr>
          <w:p w14:paraId="09EA3686" w14:textId="77777777" w:rsidR="00220075" w:rsidRPr="00D719AB" w:rsidRDefault="00220075" w:rsidP="00DA674C">
            <w:pPr>
              <w:jc w:val="both"/>
              <w:rPr>
                <w:rFonts w:ascii="Calibri" w:hAnsi="Calibri" w:cs="Calibri"/>
                <w:b/>
                <w:bCs/>
              </w:rPr>
            </w:pPr>
            <w:r w:rsidRPr="00D719AB">
              <w:rPr>
                <w:rFonts w:ascii="Calibri" w:hAnsi="Calibri" w:cs="Calibri"/>
                <w:b/>
                <w:bCs/>
              </w:rPr>
              <w:t xml:space="preserve">Organization </w:t>
            </w:r>
          </w:p>
        </w:tc>
        <w:tc>
          <w:tcPr>
            <w:tcW w:w="2063" w:type="dxa"/>
            <w:shd w:val="clear" w:color="auto" w:fill="D9F2D0" w:themeFill="accent6" w:themeFillTint="33"/>
          </w:tcPr>
          <w:p w14:paraId="793A5EA9" w14:textId="77777777" w:rsidR="00220075" w:rsidRPr="00D719AB" w:rsidRDefault="00220075" w:rsidP="00DA674C">
            <w:pPr>
              <w:jc w:val="both"/>
              <w:rPr>
                <w:rFonts w:ascii="Calibri" w:hAnsi="Calibri" w:cs="Calibri"/>
                <w:b/>
                <w:bCs/>
              </w:rPr>
            </w:pPr>
            <w:r w:rsidRPr="00D719AB">
              <w:rPr>
                <w:rFonts w:ascii="Calibri" w:hAnsi="Calibri" w:cs="Calibri"/>
                <w:b/>
                <w:bCs/>
              </w:rPr>
              <w:t xml:space="preserve">Designation </w:t>
            </w:r>
          </w:p>
        </w:tc>
        <w:tc>
          <w:tcPr>
            <w:tcW w:w="2838" w:type="dxa"/>
            <w:shd w:val="clear" w:color="auto" w:fill="D9F2D0" w:themeFill="accent6" w:themeFillTint="33"/>
          </w:tcPr>
          <w:p w14:paraId="4F4E6B23" w14:textId="77777777" w:rsidR="00220075" w:rsidRPr="00D719AB" w:rsidRDefault="00220075" w:rsidP="00DA674C">
            <w:pPr>
              <w:jc w:val="both"/>
              <w:rPr>
                <w:rFonts w:ascii="Calibri" w:hAnsi="Calibri" w:cs="Calibri"/>
                <w:b/>
                <w:bCs/>
              </w:rPr>
            </w:pPr>
            <w:r w:rsidRPr="00D719AB">
              <w:rPr>
                <w:rFonts w:ascii="Calibri" w:hAnsi="Calibri" w:cs="Calibri"/>
                <w:b/>
                <w:bCs/>
              </w:rPr>
              <w:t>Email</w:t>
            </w:r>
          </w:p>
        </w:tc>
      </w:tr>
      <w:tr w:rsidR="00CB0F2D" w:rsidRPr="00D719AB" w14:paraId="3FBE801B" w14:textId="77777777" w:rsidTr="00081D6A">
        <w:trPr>
          <w:trHeight w:val="305"/>
        </w:trPr>
        <w:tc>
          <w:tcPr>
            <w:tcW w:w="477" w:type="dxa"/>
          </w:tcPr>
          <w:p w14:paraId="1D4EE5D9" w14:textId="77777777" w:rsidR="00220075" w:rsidRPr="00D719AB" w:rsidRDefault="00220075" w:rsidP="00DA674C">
            <w:pPr>
              <w:jc w:val="both"/>
              <w:rPr>
                <w:rFonts w:ascii="Calibri" w:hAnsi="Calibri" w:cs="Calibri"/>
              </w:rPr>
            </w:pPr>
            <w:r w:rsidRPr="00D719AB">
              <w:rPr>
                <w:rFonts w:ascii="Calibri" w:hAnsi="Calibri" w:cs="Calibri"/>
              </w:rPr>
              <w:t>1</w:t>
            </w:r>
          </w:p>
        </w:tc>
        <w:tc>
          <w:tcPr>
            <w:tcW w:w="2218" w:type="dxa"/>
          </w:tcPr>
          <w:p w14:paraId="76D4803C" w14:textId="77777777" w:rsidR="00220075" w:rsidRPr="00D719AB" w:rsidRDefault="00220075" w:rsidP="00DA674C">
            <w:pPr>
              <w:jc w:val="both"/>
              <w:rPr>
                <w:rFonts w:ascii="Calibri" w:hAnsi="Calibri" w:cs="Calibri"/>
                <w:lang w:val="it-IT"/>
              </w:rPr>
            </w:pPr>
          </w:p>
        </w:tc>
        <w:tc>
          <w:tcPr>
            <w:tcW w:w="1754" w:type="dxa"/>
          </w:tcPr>
          <w:p w14:paraId="514865CC" w14:textId="77777777" w:rsidR="00220075" w:rsidRPr="00D719AB" w:rsidRDefault="00220075" w:rsidP="00DA674C">
            <w:pPr>
              <w:jc w:val="both"/>
              <w:rPr>
                <w:rFonts w:ascii="Calibri" w:hAnsi="Calibri" w:cs="Calibri"/>
              </w:rPr>
            </w:pPr>
          </w:p>
        </w:tc>
        <w:tc>
          <w:tcPr>
            <w:tcW w:w="2063" w:type="dxa"/>
          </w:tcPr>
          <w:p w14:paraId="61762171" w14:textId="77777777" w:rsidR="00220075" w:rsidRPr="00D719AB" w:rsidRDefault="00220075" w:rsidP="00DA674C">
            <w:pPr>
              <w:jc w:val="both"/>
              <w:rPr>
                <w:rFonts w:ascii="Calibri" w:hAnsi="Calibri" w:cs="Calibri"/>
              </w:rPr>
            </w:pPr>
          </w:p>
        </w:tc>
        <w:tc>
          <w:tcPr>
            <w:tcW w:w="2838" w:type="dxa"/>
          </w:tcPr>
          <w:p w14:paraId="0BEDE031" w14:textId="77777777" w:rsidR="00220075" w:rsidRPr="00D719AB" w:rsidRDefault="00220075" w:rsidP="00DA674C">
            <w:pPr>
              <w:jc w:val="both"/>
              <w:rPr>
                <w:rFonts w:ascii="Calibri" w:hAnsi="Calibri" w:cs="Calibri"/>
              </w:rPr>
            </w:pPr>
          </w:p>
        </w:tc>
      </w:tr>
      <w:tr w:rsidR="00EC2EA1" w:rsidRPr="00D719AB" w14:paraId="1500DD1F" w14:textId="77777777" w:rsidTr="00081D6A">
        <w:trPr>
          <w:trHeight w:val="305"/>
        </w:trPr>
        <w:tc>
          <w:tcPr>
            <w:tcW w:w="477" w:type="dxa"/>
          </w:tcPr>
          <w:p w14:paraId="0A457084" w14:textId="77777777" w:rsidR="00EC2EA1" w:rsidRPr="00D719AB" w:rsidRDefault="00B82DD6" w:rsidP="00DA674C">
            <w:pPr>
              <w:jc w:val="both"/>
              <w:rPr>
                <w:rFonts w:ascii="Calibri" w:hAnsi="Calibri" w:cs="Calibri"/>
              </w:rPr>
            </w:pPr>
            <w:r w:rsidRPr="00D719AB">
              <w:rPr>
                <w:rFonts w:ascii="Calibri" w:hAnsi="Calibri" w:cs="Calibri"/>
              </w:rPr>
              <w:t>2</w:t>
            </w:r>
          </w:p>
        </w:tc>
        <w:tc>
          <w:tcPr>
            <w:tcW w:w="2218" w:type="dxa"/>
          </w:tcPr>
          <w:p w14:paraId="24FA303A" w14:textId="77777777" w:rsidR="00EC2EA1" w:rsidRPr="00D719AB" w:rsidRDefault="00EC2EA1" w:rsidP="00DA674C">
            <w:pPr>
              <w:jc w:val="both"/>
              <w:rPr>
                <w:rFonts w:ascii="Calibri" w:hAnsi="Calibri" w:cs="Calibri"/>
              </w:rPr>
            </w:pPr>
          </w:p>
        </w:tc>
        <w:tc>
          <w:tcPr>
            <w:tcW w:w="1754" w:type="dxa"/>
          </w:tcPr>
          <w:p w14:paraId="2D18E45B" w14:textId="77777777" w:rsidR="00EC2EA1" w:rsidRPr="00D719AB" w:rsidRDefault="00EC2EA1" w:rsidP="00DA674C">
            <w:pPr>
              <w:jc w:val="both"/>
              <w:rPr>
                <w:rFonts w:ascii="Calibri" w:hAnsi="Calibri" w:cs="Calibri"/>
              </w:rPr>
            </w:pPr>
          </w:p>
        </w:tc>
        <w:tc>
          <w:tcPr>
            <w:tcW w:w="2063" w:type="dxa"/>
          </w:tcPr>
          <w:p w14:paraId="2EFD553F" w14:textId="77777777" w:rsidR="00EC2EA1" w:rsidRPr="00D719AB" w:rsidRDefault="00EC2EA1" w:rsidP="00DA674C">
            <w:pPr>
              <w:jc w:val="both"/>
              <w:rPr>
                <w:rFonts w:ascii="Calibri" w:hAnsi="Calibri" w:cs="Calibri"/>
              </w:rPr>
            </w:pPr>
          </w:p>
        </w:tc>
        <w:tc>
          <w:tcPr>
            <w:tcW w:w="2838" w:type="dxa"/>
          </w:tcPr>
          <w:p w14:paraId="47BC11BA" w14:textId="77777777" w:rsidR="00EC2EA1" w:rsidRPr="00D719AB" w:rsidRDefault="00EC2EA1" w:rsidP="00DA674C">
            <w:pPr>
              <w:jc w:val="both"/>
              <w:rPr>
                <w:rFonts w:ascii="Calibri" w:hAnsi="Calibri" w:cs="Calibri"/>
              </w:rPr>
            </w:pPr>
          </w:p>
        </w:tc>
      </w:tr>
      <w:tr w:rsidR="00F231D4" w:rsidRPr="00D719AB" w14:paraId="369EC559" w14:textId="77777777" w:rsidTr="00081D6A">
        <w:trPr>
          <w:trHeight w:val="305"/>
        </w:trPr>
        <w:tc>
          <w:tcPr>
            <w:tcW w:w="477" w:type="dxa"/>
          </w:tcPr>
          <w:p w14:paraId="5D2FABDA" w14:textId="77777777" w:rsidR="00F231D4" w:rsidRPr="00D719AB" w:rsidRDefault="00B82DD6" w:rsidP="00DA674C">
            <w:pPr>
              <w:jc w:val="both"/>
              <w:rPr>
                <w:rFonts w:ascii="Calibri" w:hAnsi="Calibri" w:cs="Calibri"/>
              </w:rPr>
            </w:pPr>
            <w:r w:rsidRPr="00D719AB">
              <w:rPr>
                <w:rFonts w:ascii="Calibri" w:hAnsi="Calibri" w:cs="Calibri"/>
              </w:rPr>
              <w:t>3</w:t>
            </w:r>
          </w:p>
        </w:tc>
        <w:tc>
          <w:tcPr>
            <w:tcW w:w="2218" w:type="dxa"/>
          </w:tcPr>
          <w:p w14:paraId="08E0AFE0" w14:textId="77777777" w:rsidR="00F231D4" w:rsidRPr="00D719AB" w:rsidRDefault="00F231D4" w:rsidP="00DA674C">
            <w:pPr>
              <w:jc w:val="both"/>
              <w:rPr>
                <w:rFonts w:ascii="Calibri" w:hAnsi="Calibri" w:cs="Calibri"/>
              </w:rPr>
            </w:pPr>
          </w:p>
        </w:tc>
        <w:tc>
          <w:tcPr>
            <w:tcW w:w="1754" w:type="dxa"/>
          </w:tcPr>
          <w:p w14:paraId="2EC7EA82" w14:textId="77777777" w:rsidR="00F231D4" w:rsidRPr="00D719AB" w:rsidRDefault="00F231D4" w:rsidP="00DA674C">
            <w:pPr>
              <w:jc w:val="both"/>
              <w:rPr>
                <w:rFonts w:ascii="Calibri" w:hAnsi="Calibri" w:cs="Calibri"/>
              </w:rPr>
            </w:pPr>
          </w:p>
        </w:tc>
        <w:tc>
          <w:tcPr>
            <w:tcW w:w="2063" w:type="dxa"/>
          </w:tcPr>
          <w:p w14:paraId="467C57AA" w14:textId="77777777" w:rsidR="00F231D4" w:rsidRPr="00D719AB" w:rsidRDefault="00F231D4" w:rsidP="00DA674C">
            <w:pPr>
              <w:jc w:val="both"/>
              <w:rPr>
                <w:rFonts w:ascii="Calibri" w:hAnsi="Calibri" w:cs="Calibri"/>
              </w:rPr>
            </w:pPr>
          </w:p>
        </w:tc>
        <w:tc>
          <w:tcPr>
            <w:tcW w:w="2838" w:type="dxa"/>
          </w:tcPr>
          <w:p w14:paraId="2B3BF7D1" w14:textId="77777777" w:rsidR="00F231D4" w:rsidRPr="00D719AB" w:rsidRDefault="00F231D4" w:rsidP="00DA674C">
            <w:pPr>
              <w:jc w:val="both"/>
              <w:rPr>
                <w:rFonts w:ascii="Calibri" w:hAnsi="Calibri" w:cs="Calibri"/>
              </w:rPr>
            </w:pPr>
          </w:p>
        </w:tc>
      </w:tr>
      <w:tr w:rsidR="003C75C4" w:rsidRPr="00D719AB" w14:paraId="42840C80" w14:textId="77777777" w:rsidTr="00081D6A">
        <w:trPr>
          <w:trHeight w:val="305"/>
        </w:trPr>
        <w:tc>
          <w:tcPr>
            <w:tcW w:w="477" w:type="dxa"/>
          </w:tcPr>
          <w:p w14:paraId="0405B88F" w14:textId="77777777" w:rsidR="003C75C4" w:rsidRPr="00D719AB" w:rsidRDefault="00B82DD6" w:rsidP="00DA674C">
            <w:pPr>
              <w:jc w:val="both"/>
              <w:rPr>
                <w:rFonts w:ascii="Calibri" w:hAnsi="Calibri" w:cs="Calibri"/>
              </w:rPr>
            </w:pPr>
            <w:r w:rsidRPr="00D719AB">
              <w:rPr>
                <w:rFonts w:ascii="Calibri" w:hAnsi="Calibri" w:cs="Calibri"/>
              </w:rPr>
              <w:t>4</w:t>
            </w:r>
          </w:p>
        </w:tc>
        <w:tc>
          <w:tcPr>
            <w:tcW w:w="2218" w:type="dxa"/>
          </w:tcPr>
          <w:p w14:paraId="6A85F587" w14:textId="77777777" w:rsidR="003C75C4" w:rsidRPr="00D719AB" w:rsidRDefault="003C75C4" w:rsidP="00DA674C">
            <w:pPr>
              <w:jc w:val="both"/>
              <w:rPr>
                <w:rFonts w:ascii="Calibri" w:hAnsi="Calibri" w:cs="Calibri"/>
              </w:rPr>
            </w:pPr>
          </w:p>
        </w:tc>
        <w:tc>
          <w:tcPr>
            <w:tcW w:w="1754" w:type="dxa"/>
          </w:tcPr>
          <w:p w14:paraId="302922FF" w14:textId="77777777" w:rsidR="003C75C4" w:rsidRPr="00D719AB" w:rsidRDefault="003C75C4" w:rsidP="00DA674C">
            <w:pPr>
              <w:jc w:val="both"/>
              <w:rPr>
                <w:rFonts w:ascii="Calibri" w:hAnsi="Calibri" w:cs="Calibri"/>
              </w:rPr>
            </w:pPr>
          </w:p>
        </w:tc>
        <w:tc>
          <w:tcPr>
            <w:tcW w:w="2063" w:type="dxa"/>
          </w:tcPr>
          <w:p w14:paraId="35305A24" w14:textId="77777777" w:rsidR="003C75C4" w:rsidRPr="00D719AB" w:rsidRDefault="003C75C4" w:rsidP="00DA674C">
            <w:pPr>
              <w:jc w:val="both"/>
              <w:rPr>
                <w:rFonts w:ascii="Calibri" w:hAnsi="Calibri" w:cs="Calibri"/>
              </w:rPr>
            </w:pPr>
          </w:p>
        </w:tc>
        <w:tc>
          <w:tcPr>
            <w:tcW w:w="2838" w:type="dxa"/>
          </w:tcPr>
          <w:p w14:paraId="1AFEF830" w14:textId="77777777" w:rsidR="003C75C4" w:rsidRPr="00D719AB" w:rsidRDefault="003C75C4" w:rsidP="00DA674C">
            <w:pPr>
              <w:jc w:val="both"/>
              <w:rPr>
                <w:rFonts w:ascii="Calibri" w:hAnsi="Calibri" w:cs="Calibri"/>
              </w:rPr>
            </w:pPr>
          </w:p>
        </w:tc>
      </w:tr>
      <w:tr w:rsidR="009E2563" w:rsidRPr="00D719AB" w14:paraId="46A2FB60" w14:textId="77777777" w:rsidTr="00081D6A">
        <w:trPr>
          <w:trHeight w:val="305"/>
        </w:trPr>
        <w:tc>
          <w:tcPr>
            <w:tcW w:w="477" w:type="dxa"/>
          </w:tcPr>
          <w:p w14:paraId="5EE053C7" w14:textId="77777777" w:rsidR="009E2563" w:rsidRPr="00D719AB" w:rsidRDefault="00B82DD6" w:rsidP="00DA674C">
            <w:pPr>
              <w:jc w:val="both"/>
              <w:rPr>
                <w:rFonts w:ascii="Calibri" w:hAnsi="Calibri" w:cs="Calibri"/>
              </w:rPr>
            </w:pPr>
            <w:r w:rsidRPr="00D719AB">
              <w:rPr>
                <w:rFonts w:ascii="Calibri" w:hAnsi="Calibri" w:cs="Calibri"/>
              </w:rPr>
              <w:t>5</w:t>
            </w:r>
          </w:p>
        </w:tc>
        <w:tc>
          <w:tcPr>
            <w:tcW w:w="2218" w:type="dxa"/>
          </w:tcPr>
          <w:p w14:paraId="5EFAEBDB" w14:textId="77777777" w:rsidR="009E2563" w:rsidRPr="00D719AB" w:rsidRDefault="009E2563" w:rsidP="00DA674C">
            <w:pPr>
              <w:jc w:val="both"/>
              <w:rPr>
                <w:rFonts w:ascii="Calibri" w:hAnsi="Calibri" w:cs="Calibri"/>
              </w:rPr>
            </w:pPr>
          </w:p>
        </w:tc>
        <w:tc>
          <w:tcPr>
            <w:tcW w:w="1754" w:type="dxa"/>
          </w:tcPr>
          <w:p w14:paraId="5B372658" w14:textId="77777777" w:rsidR="009E2563" w:rsidRPr="00D719AB" w:rsidRDefault="009E2563" w:rsidP="00DA674C">
            <w:pPr>
              <w:jc w:val="both"/>
              <w:rPr>
                <w:rFonts w:ascii="Calibri" w:hAnsi="Calibri" w:cs="Calibri"/>
              </w:rPr>
            </w:pPr>
          </w:p>
        </w:tc>
        <w:tc>
          <w:tcPr>
            <w:tcW w:w="2063" w:type="dxa"/>
          </w:tcPr>
          <w:p w14:paraId="6DC6EC7C" w14:textId="77777777" w:rsidR="009E2563" w:rsidRPr="00D719AB" w:rsidRDefault="009E2563" w:rsidP="00DA674C">
            <w:pPr>
              <w:jc w:val="both"/>
              <w:rPr>
                <w:rFonts w:ascii="Calibri" w:hAnsi="Calibri" w:cs="Calibri"/>
              </w:rPr>
            </w:pPr>
          </w:p>
        </w:tc>
        <w:tc>
          <w:tcPr>
            <w:tcW w:w="2838" w:type="dxa"/>
          </w:tcPr>
          <w:p w14:paraId="036B4E2E" w14:textId="77777777" w:rsidR="009E2563" w:rsidRPr="00D719AB" w:rsidRDefault="009E2563" w:rsidP="00DA674C">
            <w:pPr>
              <w:jc w:val="both"/>
              <w:rPr>
                <w:rFonts w:ascii="Calibri" w:hAnsi="Calibri" w:cs="Calibri"/>
              </w:rPr>
            </w:pPr>
          </w:p>
        </w:tc>
      </w:tr>
      <w:tr w:rsidR="00117C84" w:rsidRPr="00D719AB" w14:paraId="13C3B653" w14:textId="77777777" w:rsidTr="00081D6A">
        <w:trPr>
          <w:trHeight w:val="305"/>
        </w:trPr>
        <w:tc>
          <w:tcPr>
            <w:tcW w:w="477" w:type="dxa"/>
          </w:tcPr>
          <w:p w14:paraId="75926258" w14:textId="77777777" w:rsidR="00117C84" w:rsidRPr="00D719AB" w:rsidRDefault="00117C84" w:rsidP="00DA674C">
            <w:pPr>
              <w:jc w:val="both"/>
              <w:rPr>
                <w:rFonts w:ascii="Calibri" w:hAnsi="Calibri" w:cs="Calibri"/>
              </w:rPr>
            </w:pPr>
          </w:p>
        </w:tc>
        <w:tc>
          <w:tcPr>
            <w:tcW w:w="2218" w:type="dxa"/>
          </w:tcPr>
          <w:p w14:paraId="0BD3CD52" w14:textId="77777777" w:rsidR="00117C84" w:rsidRPr="00D719AB" w:rsidRDefault="00117C84" w:rsidP="00DA674C">
            <w:pPr>
              <w:jc w:val="both"/>
              <w:rPr>
                <w:rFonts w:ascii="Calibri" w:hAnsi="Calibri" w:cs="Calibri"/>
              </w:rPr>
            </w:pPr>
          </w:p>
        </w:tc>
        <w:tc>
          <w:tcPr>
            <w:tcW w:w="1754" w:type="dxa"/>
          </w:tcPr>
          <w:p w14:paraId="5778864C" w14:textId="77777777" w:rsidR="00117C84" w:rsidRPr="00D719AB" w:rsidRDefault="00117C84" w:rsidP="00DA674C">
            <w:pPr>
              <w:jc w:val="both"/>
              <w:rPr>
                <w:rFonts w:ascii="Calibri" w:hAnsi="Calibri" w:cs="Calibri"/>
              </w:rPr>
            </w:pPr>
          </w:p>
        </w:tc>
        <w:tc>
          <w:tcPr>
            <w:tcW w:w="2063" w:type="dxa"/>
          </w:tcPr>
          <w:p w14:paraId="45C504B3" w14:textId="77777777" w:rsidR="00117C84" w:rsidRPr="00D719AB" w:rsidRDefault="00117C84" w:rsidP="00DA674C">
            <w:pPr>
              <w:jc w:val="both"/>
              <w:rPr>
                <w:rFonts w:ascii="Calibri" w:hAnsi="Calibri" w:cs="Calibri"/>
              </w:rPr>
            </w:pPr>
          </w:p>
        </w:tc>
        <w:tc>
          <w:tcPr>
            <w:tcW w:w="2838" w:type="dxa"/>
          </w:tcPr>
          <w:p w14:paraId="325220DE" w14:textId="77777777" w:rsidR="00117C84" w:rsidRPr="00D719AB" w:rsidRDefault="00117C84" w:rsidP="00DA674C">
            <w:pPr>
              <w:jc w:val="both"/>
              <w:rPr>
                <w:rFonts w:ascii="Calibri" w:hAnsi="Calibri" w:cs="Calibri"/>
              </w:rPr>
            </w:pPr>
          </w:p>
        </w:tc>
      </w:tr>
      <w:tr w:rsidR="00CB0F2D" w:rsidRPr="00D719AB" w14:paraId="3E17CBA8" w14:textId="77777777" w:rsidTr="00081D6A">
        <w:trPr>
          <w:trHeight w:val="305"/>
        </w:trPr>
        <w:tc>
          <w:tcPr>
            <w:tcW w:w="477" w:type="dxa"/>
          </w:tcPr>
          <w:p w14:paraId="5636412D" w14:textId="77777777" w:rsidR="00220075" w:rsidRPr="00D719AB" w:rsidRDefault="00B82DD6" w:rsidP="00DA674C">
            <w:pPr>
              <w:jc w:val="both"/>
              <w:rPr>
                <w:rFonts w:ascii="Calibri" w:hAnsi="Calibri" w:cs="Calibri"/>
              </w:rPr>
            </w:pPr>
            <w:r w:rsidRPr="00D719AB">
              <w:rPr>
                <w:rFonts w:ascii="Calibri" w:hAnsi="Calibri" w:cs="Calibri"/>
              </w:rPr>
              <w:t>6</w:t>
            </w:r>
          </w:p>
        </w:tc>
        <w:tc>
          <w:tcPr>
            <w:tcW w:w="2218" w:type="dxa"/>
          </w:tcPr>
          <w:p w14:paraId="7A6F4FEF" w14:textId="77777777" w:rsidR="00220075" w:rsidRPr="00D719AB" w:rsidRDefault="00220075" w:rsidP="00DA674C">
            <w:pPr>
              <w:jc w:val="both"/>
              <w:rPr>
                <w:rFonts w:ascii="Calibri" w:hAnsi="Calibri" w:cs="Calibri"/>
              </w:rPr>
            </w:pPr>
          </w:p>
        </w:tc>
        <w:tc>
          <w:tcPr>
            <w:tcW w:w="1754" w:type="dxa"/>
          </w:tcPr>
          <w:p w14:paraId="1B5A75F1" w14:textId="77777777" w:rsidR="00220075" w:rsidRPr="00D719AB" w:rsidRDefault="00220075" w:rsidP="00DA674C">
            <w:pPr>
              <w:jc w:val="both"/>
              <w:rPr>
                <w:rFonts w:ascii="Calibri" w:hAnsi="Calibri" w:cs="Calibri"/>
              </w:rPr>
            </w:pPr>
          </w:p>
        </w:tc>
        <w:tc>
          <w:tcPr>
            <w:tcW w:w="2063" w:type="dxa"/>
          </w:tcPr>
          <w:p w14:paraId="786B6A9A" w14:textId="77777777" w:rsidR="00220075" w:rsidRPr="00D719AB" w:rsidRDefault="00220075" w:rsidP="00DA674C">
            <w:pPr>
              <w:jc w:val="both"/>
              <w:rPr>
                <w:rFonts w:ascii="Calibri" w:hAnsi="Calibri" w:cs="Calibri"/>
              </w:rPr>
            </w:pPr>
          </w:p>
        </w:tc>
        <w:tc>
          <w:tcPr>
            <w:tcW w:w="2838" w:type="dxa"/>
          </w:tcPr>
          <w:p w14:paraId="4BE57DCC" w14:textId="77777777" w:rsidR="00220075" w:rsidRPr="00D719AB" w:rsidRDefault="00220075" w:rsidP="00DA674C">
            <w:pPr>
              <w:jc w:val="both"/>
              <w:rPr>
                <w:rFonts w:ascii="Calibri" w:hAnsi="Calibri" w:cs="Calibri"/>
              </w:rPr>
            </w:pPr>
          </w:p>
        </w:tc>
      </w:tr>
      <w:tr w:rsidR="00CB0F2D" w:rsidRPr="00D719AB" w14:paraId="416110B2" w14:textId="77777777" w:rsidTr="00081D6A">
        <w:trPr>
          <w:trHeight w:val="305"/>
        </w:trPr>
        <w:tc>
          <w:tcPr>
            <w:tcW w:w="477" w:type="dxa"/>
          </w:tcPr>
          <w:p w14:paraId="31ECCFFD" w14:textId="77777777" w:rsidR="00220075" w:rsidRPr="00D719AB" w:rsidRDefault="00B82DD6" w:rsidP="00DA674C">
            <w:pPr>
              <w:jc w:val="both"/>
              <w:rPr>
                <w:rFonts w:ascii="Calibri" w:hAnsi="Calibri" w:cs="Calibri"/>
              </w:rPr>
            </w:pPr>
            <w:r w:rsidRPr="00D719AB">
              <w:rPr>
                <w:rFonts w:ascii="Calibri" w:hAnsi="Calibri" w:cs="Calibri"/>
              </w:rPr>
              <w:t>7</w:t>
            </w:r>
          </w:p>
        </w:tc>
        <w:tc>
          <w:tcPr>
            <w:tcW w:w="2218" w:type="dxa"/>
          </w:tcPr>
          <w:p w14:paraId="64F3DC39" w14:textId="77777777" w:rsidR="00220075" w:rsidRPr="00D719AB" w:rsidRDefault="00220075" w:rsidP="00DA674C">
            <w:pPr>
              <w:jc w:val="both"/>
              <w:rPr>
                <w:rFonts w:ascii="Calibri" w:hAnsi="Calibri" w:cs="Calibri"/>
              </w:rPr>
            </w:pPr>
          </w:p>
        </w:tc>
        <w:tc>
          <w:tcPr>
            <w:tcW w:w="1754" w:type="dxa"/>
          </w:tcPr>
          <w:p w14:paraId="7A546333" w14:textId="77777777" w:rsidR="00220075" w:rsidRPr="00D719AB" w:rsidRDefault="00220075" w:rsidP="00DA674C">
            <w:pPr>
              <w:jc w:val="both"/>
              <w:rPr>
                <w:rFonts w:ascii="Calibri" w:hAnsi="Calibri" w:cs="Calibri"/>
              </w:rPr>
            </w:pPr>
          </w:p>
        </w:tc>
        <w:tc>
          <w:tcPr>
            <w:tcW w:w="2063" w:type="dxa"/>
          </w:tcPr>
          <w:p w14:paraId="126E9C55" w14:textId="77777777" w:rsidR="00220075" w:rsidRPr="00D719AB" w:rsidRDefault="00220075" w:rsidP="00DA674C">
            <w:pPr>
              <w:jc w:val="both"/>
              <w:rPr>
                <w:rFonts w:ascii="Calibri" w:hAnsi="Calibri" w:cs="Calibri"/>
              </w:rPr>
            </w:pPr>
          </w:p>
        </w:tc>
        <w:tc>
          <w:tcPr>
            <w:tcW w:w="2838" w:type="dxa"/>
          </w:tcPr>
          <w:p w14:paraId="387025A6" w14:textId="77777777" w:rsidR="00220075" w:rsidRPr="00D719AB" w:rsidRDefault="00220075" w:rsidP="00DA674C">
            <w:pPr>
              <w:jc w:val="both"/>
              <w:rPr>
                <w:rFonts w:ascii="Calibri" w:hAnsi="Calibri" w:cs="Calibri"/>
              </w:rPr>
            </w:pPr>
          </w:p>
        </w:tc>
      </w:tr>
      <w:tr w:rsidR="00CB0F2D" w:rsidRPr="00D719AB" w14:paraId="2FFA5856" w14:textId="77777777" w:rsidTr="00081D6A">
        <w:trPr>
          <w:trHeight w:val="305"/>
        </w:trPr>
        <w:tc>
          <w:tcPr>
            <w:tcW w:w="477" w:type="dxa"/>
          </w:tcPr>
          <w:p w14:paraId="43CA49C4" w14:textId="77777777" w:rsidR="00220075" w:rsidRPr="00D719AB" w:rsidRDefault="00B82DD6" w:rsidP="00DA674C">
            <w:pPr>
              <w:jc w:val="both"/>
              <w:rPr>
                <w:rFonts w:ascii="Calibri" w:hAnsi="Calibri" w:cs="Calibri"/>
              </w:rPr>
            </w:pPr>
            <w:r w:rsidRPr="00D719AB">
              <w:rPr>
                <w:rFonts w:ascii="Calibri" w:hAnsi="Calibri" w:cs="Calibri"/>
              </w:rPr>
              <w:t>8</w:t>
            </w:r>
          </w:p>
        </w:tc>
        <w:tc>
          <w:tcPr>
            <w:tcW w:w="2218" w:type="dxa"/>
          </w:tcPr>
          <w:p w14:paraId="427CBA85" w14:textId="77777777" w:rsidR="00220075" w:rsidRPr="00D719AB" w:rsidRDefault="00220075" w:rsidP="00DA674C">
            <w:pPr>
              <w:jc w:val="both"/>
              <w:rPr>
                <w:rFonts w:ascii="Calibri" w:hAnsi="Calibri" w:cs="Calibri"/>
              </w:rPr>
            </w:pPr>
          </w:p>
        </w:tc>
        <w:tc>
          <w:tcPr>
            <w:tcW w:w="1754" w:type="dxa"/>
          </w:tcPr>
          <w:p w14:paraId="460C63BF" w14:textId="77777777" w:rsidR="00220075" w:rsidRPr="00D719AB" w:rsidRDefault="00220075" w:rsidP="00DA674C">
            <w:pPr>
              <w:jc w:val="both"/>
              <w:rPr>
                <w:rFonts w:ascii="Calibri" w:hAnsi="Calibri" w:cs="Calibri"/>
              </w:rPr>
            </w:pPr>
          </w:p>
        </w:tc>
        <w:tc>
          <w:tcPr>
            <w:tcW w:w="2063" w:type="dxa"/>
          </w:tcPr>
          <w:p w14:paraId="645B71A6" w14:textId="77777777" w:rsidR="00220075" w:rsidRPr="00D719AB" w:rsidRDefault="00220075" w:rsidP="00DA674C">
            <w:pPr>
              <w:jc w:val="both"/>
              <w:rPr>
                <w:rFonts w:ascii="Calibri" w:hAnsi="Calibri" w:cs="Calibri"/>
              </w:rPr>
            </w:pPr>
          </w:p>
        </w:tc>
        <w:tc>
          <w:tcPr>
            <w:tcW w:w="2838" w:type="dxa"/>
          </w:tcPr>
          <w:p w14:paraId="2323D049" w14:textId="77777777" w:rsidR="00220075" w:rsidRPr="00D719AB" w:rsidRDefault="00220075" w:rsidP="00DA674C">
            <w:pPr>
              <w:jc w:val="both"/>
              <w:rPr>
                <w:rFonts w:ascii="Calibri" w:hAnsi="Calibri" w:cs="Calibri"/>
              </w:rPr>
            </w:pPr>
          </w:p>
        </w:tc>
      </w:tr>
      <w:tr w:rsidR="00CB0F2D" w:rsidRPr="00D719AB" w14:paraId="7992C0F2" w14:textId="77777777" w:rsidTr="00081D6A">
        <w:trPr>
          <w:trHeight w:val="294"/>
        </w:trPr>
        <w:tc>
          <w:tcPr>
            <w:tcW w:w="477" w:type="dxa"/>
          </w:tcPr>
          <w:p w14:paraId="321BB096" w14:textId="77777777" w:rsidR="006A1B5F" w:rsidRPr="00D719AB" w:rsidRDefault="00B82DD6" w:rsidP="00DA674C">
            <w:pPr>
              <w:jc w:val="both"/>
              <w:rPr>
                <w:rFonts w:ascii="Calibri" w:hAnsi="Calibri" w:cs="Calibri"/>
              </w:rPr>
            </w:pPr>
            <w:r w:rsidRPr="00D719AB">
              <w:rPr>
                <w:rFonts w:ascii="Calibri" w:hAnsi="Calibri" w:cs="Calibri"/>
              </w:rPr>
              <w:t>9</w:t>
            </w:r>
          </w:p>
        </w:tc>
        <w:tc>
          <w:tcPr>
            <w:tcW w:w="2218" w:type="dxa"/>
          </w:tcPr>
          <w:p w14:paraId="6B52400F" w14:textId="77777777" w:rsidR="006A1B5F" w:rsidRPr="00D719AB" w:rsidRDefault="006A1B5F" w:rsidP="00DA674C">
            <w:pPr>
              <w:jc w:val="both"/>
              <w:rPr>
                <w:rFonts w:ascii="Calibri" w:hAnsi="Calibri" w:cs="Calibri"/>
              </w:rPr>
            </w:pPr>
          </w:p>
        </w:tc>
        <w:tc>
          <w:tcPr>
            <w:tcW w:w="1754" w:type="dxa"/>
          </w:tcPr>
          <w:p w14:paraId="4D7069EC" w14:textId="77777777" w:rsidR="006A1B5F" w:rsidRPr="00D719AB" w:rsidRDefault="006A1B5F" w:rsidP="00DA674C">
            <w:pPr>
              <w:jc w:val="both"/>
              <w:rPr>
                <w:rFonts w:ascii="Calibri" w:hAnsi="Calibri" w:cs="Calibri"/>
              </w:rPr>
            </w:pPr>
          </w:p>
        </w:tc>
        <w:tc>
          <w:tcPr>
            <w:tcW w:w="2063" w:type="dxa"/>
          </w:tcPr>
          <w:p w14:paraId="6C9C60EB" w14:textId="77777777" w:rsidR="006A1B5F" w:rsidRPr="00D719AB" w:rsidRDefault="006A1B5F" w:rsidP="00DA674C">
            <w:pPr>
              <w:jc w:val="both"/>
              <w:rPr>
                <w:rFonts w:ascii="Calibri" w:hAnsi="Calibri" w:cs="Calibri"/>
              </w:rPr>
            </w:pPr>
          </w:p>
        </w:tc>
        <w:tc>
          <w:tcPr>
            <w:tcW w:w="2838" w:type="dxa"/>
          </w:tcPr>
          <w:p w14:paraId="463EFD93" w14:textId="77777777" w:rsidR="006A1B5F" w:rsidRPr="00D719AB" w:rsidRDefault="006A1B5F" w:rsidP="00DA674C">
            <w:pPr>
              <w:jc w:val="both"/>
              <w:rPr>
                <w:rFonts w:ascii="Calibri" w:hAnsi="Calibri" w:cs="Calibri"/>
              </w:rPr>
            </w:pPr>
          </w:p>
        </w:tc>
      </w:tr>
      <w:tr w:rsidR="00CB0F2D" w:rsidRPr="00D719AB" w14:paraId="38E5C3E3" w14:textId="77777777" w:rsidTr="00081D6A">
        <w:trPr>
          <w:trHeight w:val="294"/>
        </w:trPr>
        <w:tc>
          <w:tcPr>
            <w:tcW w:w="477" w:type="dxa"/>
          </w:tcPr>
          <w:p w14:paraId="0E010E3C" w14:textId="77777777" w:rsidR="006A1B5F" w:rsidRPr="00D719AB" w:rsidRDefault="00B82DD6" w:rsidP="00DA674C">
            <w:pPr>
              <w:jc w:val="both"/>
              <w:rPr>
                <w:rFonts w:ascii="Calibri" w:hAnsi="Calibri" w:cs="Calibri"/>
              </w:rPr>
            </w:pPr>
            <w:r w:rsidRPr="00D719AB">
              <w:rPr>
                <w:rFonts w:ascii="Calibri" w:hAnsi="Calibri" w:cs="Calibri"/>
              </w:rPr>
              <w:t>10</w:t>
            </w:r>
          </w:p>
        </w:tc>
        <w:tc>
          <w:tcPr>
            <w:tcW w:w="2218" w:type="dxa"/>
          </w:tcPr>
          <w:p w14:paraId="598BD343" w14:textId="77777777" w:rsidR="006A1B5F" w:rsidRPr="00D719AB" w:rsidRDefault="006A1B5F" w:rsidP="00DA674C">
            <w:pPr>
              <w:jc w:val="both"/>
              <w:rPr>
                <w:rFonts w:ascii="Calibri" w:hAnsi="Calibri" w:cs="Calibri"/>
              </w:rPr>
            </w:pPr>
          </w:p>
        </w:tc>
        <w:tc>
          <w:tcPr>
            <w:tcW w:w="1754" w:type="dxa"/>
          </w:tcPr>
          <w:p w14:paraId="64348568" w14:textId="77777777" w:rsidR="006A1B5F" w:rsidRPr="00D719AB" w:rsidRDefault="006A1B5F" w:rsidP="00DA674C">
            <w:pPr>
              <w:jc w:val="both"/>
              <w:rPr>
                <w:rFonts w:ascii="Calibri" w:hAnsi="Calibri" w:cs="Calibri"/>
              </w:rPr>
            </w:pPr>
          </w:p>
        </w:tc>
        <w:tc>
          <w:tcPr>
            <w:tcW w:w="2063" w:type="dxa"/>
          </w:tcPr>
          <w:p w14:paraId="4DEEDF57" w14:textId="77777777" w:rsidR="006A1B5F" w:rsidRPr="00D719AB" w:rsidRDefault="006A1B5F" w:rsidP="00DA674C">
            <w:pPr>
              <w:jc w:val="both"/>
              <w:rPr>
                <w:rFonts w:ascii="Calibri" w:hAnsi="Calibri" w:cs="Calibri"/>
              </w:rPr>
            </w:pPr>
          </w:p>
        </w:tc>
        <w:tc>
          <w:tcPr>
            <w:tcW w:w="2838" w:type="dxa"/>
          </w:tcPr>
          <w:p w14:paraId="5FFAF069" w14:textId="77777777" w:rsidR="006A1B5F" w:rsidRPr="00D719AB" w:rsidRDefault="006A1B5F" w:rsidP="00DA674C">
            <w:pPr>
              <w:jc w:val="both"/>
              <w:rPr>
                <w:rFonts w:ascii="Calibri" w:hAnsi="Calibri" w:cs="Calibri"/>
              </w:rPr>
            </w:pPr>
          </w:p>
        </w:tc>
      </w:tr>
      <w:tr w:rsidR="00CB0F2D" w:rsidRPr="00D719AB" w14:paraId="20C71988" w14:textId="77777777" w:rsidTr="00081D6A">
        <w:trPr>
          <w:trHeight w:val="294"/>
        </w:trPr>
        <w:tc>
          <w:tcPr>
            <w:tcW w:w="477" w:type="dxa"/>
          </w:tcPr>
          <w:p w14:paraId="6198A9D7" w14:textId="77777777" w:rsidR="006A1B5F" w:rsidRPr="00D719AB" w:rsidRDefault="00B82DD6" w:rsidP="00DA674C">
            <w:pPr>
              <w:jc w:val="both"/>
              <w:rPr>
                <w:rFonts w:ascii="Calibri" w:hAnsi="Calibri" w:cs="Calibri"/>
              </w:rPr>
            </w:pPr>
            <w:r w:rsidRPr="00D719AB">
              <w:rPr>
                <w:rFonts w:ascii="Calibri" w:hAnsi="Calibri" w:cs="Calibri"/>
              </w:rPr>
              <w:t>11</w:t>
            </w:r>
          </w:p>
        </w:tc>
        <w:tc>
          <w:tcPr>
            <w:tcW w:w="2218" w:type="dxa"/>
          </w:tcPr>
          <w:p w14:paraId="38B876CC" w14:textId="77777777" w:rsidR="006A1B5F" w:rsidRPr="00D719AB" w:rsidRDefault="006A1B5F" w:rsidP="00DA674C">
            <w:pPr>
              <w:jc w:val="both"/>
              <w:rPr>
                <w:rFonts w:ascii="Calibri" w:hAnsi="Calibri" w:cs="Calibri"/>
              </w:rPr>
            </w:pPr>
          </w:p>
        </w:tc>
        <w:tc>
          <w:tcPr>
            <w:tcW w:w="1754" w:type="dxa"/>
          </w:tcPr>
          <w:p w14:paraId="17B233D9" w14:textId="77777777" w:rsidR="006A1B5F" w:rsidRPr="00D719AB" w:rsidRDefault="006A1B5F" w:rsidP="00DA674C">
            <w:pPr>
              <w:jc w:val="both"/>
              <w:rPr>
                <w:rFonts w:ascii="Calibri" w:hAnsi="Calibri" w:cs="Calibri"/>
              </w:rPr>
            </w:pPr>
          </w:p>
        </w:tc>
        <w:tc>
          <w:tcPr>
            <w:tcW w:w="2063" w:type="dxa"/>
          </w:tcPr>
          <w:p w14:paraId="2A7BC71A" w14:textId="77777777" w:rsidR="006A1B5F" w:rsidRPr="00D719AB" w:rsidRDefault="006A1B5F" w:rsidP="00DA674C">
            <w:pPr>
              <w:jc w:val="both"/>
              <w:rPr>
                <w:rFonts w:ascii="Calibri" w:hAnsi="Calibri" w:cs="Calibri"/>
              </w:rPr>
            </w:pPr>
          </w:p>
        </w:tc>
        <w:tc>
          <w:tcPr>
            <w:tcW w:w="2838" w:type="dxa"/>
          </w:tcPr>
          <w:p w14:paraId="6991FDEB" w14:textId="77777777" w:rsidR="006A1B5F" w:rsidRPr="00D719AB" w:rsidRDefault="006A1B5F" w:rsidP="00DA674C">
            <w:pPr>
              <w:jc w:val="both"/>
              <w:rPr>
                <w:rFonts w:ascii="Calibri" w:hAnsi="Calibri" w:cs="Calibri"/>
              </w:rPr>
            </w:pPr>
          </w:p>
        </w:tc>
      </w:tr>
      <w:tr w:rsidR="009D3F6C" w:rsidRPr="00D719AB" w14:paraId="087D1816" w14:textId="77777777" w:rsidTr="00081D6A">
        <w:trPr>
          <w:trHeight w:val="294"/>
        </w:trPr>
        <w:tc>
          <w:tcPr>
            <w:tcW w:w="477" w:type="dxa"/>
          </w:tcPr>
          <w:p w14:paraId="112B453C" w14:textId="77777777" w:rsidR="009D3F6C" w:rsidRPr="00D719AB" w:rsidRDefault="00B82DD6" w:rsidP="00DA674C">
            <w:pPr>
              <w:jc w:val="both"/>
              <w:rPr>
                <w:rFonts w:ascii="Calibri" w:hAnsi="Calibri" w:cs="Calibri"/>
              </w:rPr>
            </w:pPr>
            <w:r w:rsidRPr="00D719AB">
              <w:rPr>
                <w:rFonts w:ascii="Calibri" w:hAnsi="Calibri" w:cs="Calibri"/>
              </w:rPr>
              <w:t>12</w:t>
            </w:r>
          </w:p>
        </w:tc>
        <w:tc>
          <w:tcPr>
            <w:tcW w:w="2218" w:type="dxa"/>
          </w:tcPr>
          <w:p w14:paraId="440BC592" w14:textId="77777777" w:rsidR="009D3F6C" w:rsidRPr="00D719AB" w:rsidRDefault="009D3F6C" w:rsidP="00DA674C">
            <w:pPr>
              <w:jc w:val="both"/>
              <w:rPr>
                <w:rFonts w:ascii="Calibri" w:hAnsi="Calibri" w:cs="Calibri"/>
              </w:rPr>
            </w:pPr>
          </w:p>
        </w:tc>
        <w:tc>
          <w:tcPr>
            <w:tcW w:w="1754" w:type="dxa"/>
          </w:tcPr>
          <w:p w14:paraId="12A7436A" w14:textId="77777777" w:rsidR="009D3F6C" w:rsidRPr="00D719AB" w:rsidRDefault="009D3F6C" w:rsidP="00DA674C">
            <w:pPr>
              <w:jc w:val="both"/>
              <w:rPr>
                <w:rFonts w:ascii="Calibri" w:hAnsi="Calibri" w:cs="Calibri"/>
              </w:rPr>
            </w:pPr>
          </w:p>
        </w:tc>
        <w:tc>
          <w:tcPr>
            <w:tcW w:w="2063" w:type="dxa"/>
          </w:tcPr>
          <w:p w14:paraId="35D1F706" w14:textId="77777777" w:rsidR="009D3F6C" w:rsidRPr="00D719AB" w:rsidRDefault="009D3F6C" w:rsidP="00DA674C">
            <w:pPr>
              <w:jc w:val="both"/>
              <w:rPr>
                <w:rFonts w:ascii="Calibri" w:hAnsi="Calibri" w:cs="Calibri"/>
              </w:rPr>
            </w:pPr>
          </w:p>
        </w:tc>
        <w:tc>
          <w:tcPr>
            <w:tcW w:w="2838" w:type="dxa"/>
          </w:tcPr>
          <w:p w14:paraId="52FE7FE3" w14:textId="77777777" w:rsidR="009D3F6C" w:rsidRPr="00D719AB" w:rsidRDefault="009D3F6C" w:rsidP="00DA674C">
            <w:pPr>
              <w:jc w:val="both"/>
              <w:rPr>
                <w:rFonts w:ascii="Calibri" w:hAnsi="Calibri" w:cs="Calibri"/>
              </w:rPr>
            </w:pPr>
          </w:p>
        </w:tc>
      </w:tr>
      <w:tr w:rsidR="009D3F6C" w:rsidRPr="00D719AB" w14:paraId="0F41B7D2" w14:textId="77777777" w:rsidTr="00081D6A">
        <w:trPr>
          <w:trHeight w:val="294"/>
        </w:trPr>
        <w:tc>
          <w:tcPr>
            <w:tcW w:w="477" w:type="dxa"/>
          </w:tcPr>
          <w:p w14:paraId="4211B7B1" w14:textId="77777777" w:rsidR="009D3F6C" w:rsidRPr="00D719AB" w:rsidRDefault="00B82DD6" w:rsidP="00DA674C">
            <w:pPr>
              <w:jc w:val="both"/>
              <w:rPr>
                <w:rFonts w:ascii="Calibri" w:hAnsi="Calibri" w:cs="Calibri"/>
              </w:rPr>
            </w:pPr>
            <w:r w:rsidRPr="00D719AB">
              <w:rPr>
                <w:rFonts w:ascii="Calibri" w:hAnsi="Calibri" w:cs="Calibri"/>
              </w:rPr>
              <w:t>13</w:t>
            </w:r>
          </w:p>
        </w:tc>
        <w:tc>
          <w:tcPr>
            <w:tcW w:w="2218" w:type="dxa"/>
          </w:tcPr>
          <w:p w14:paraId="3CC0E7E1" w14:textId="77777777" w:rsidR="009D3F6C" w:rsidRPr="00D719AB" w:rsidRDefault="009D3F6C" w:rsidP="00DA674C">
            <w:pPr>
              <w:jc w:val="both"/>
              <w:rPr>
                <w:rFonts w:ascii="Calibri" w:hAnsi="Calibri" w:cs="Calibri"/>
              </w:rPr>
            </w:pPr>
          </w:p>
        </w:tc>
        <w:tc>
          <w:tcPr>
            <w:tcW w:w="1754" w:type="dxa"/>
          </w:tcPr>
          <w:p w14:paraId="4F8C6FC4" w14:textId="77777777" w:rsidR="009D3F6C" w:rsidRPr="00D719AB" w:rsidRDefault="009D3F6C" w:rsidP="00DA674C">
            <w:pPr>
              <w:jc w:val="both"/>
              <w:rPr>
                <w:rFonts w:ascii="Calibri" w:hAnsi="Calibri" w:cs="Calibri"/>
              </w:rPr>
            </w:pPr>
          </w:p>
        </w:tc>
        <w:tc>
          <w:tcPr>
            <w:tcW w:w="2063" w:type="dxa"/>
          </w:tcPr>
          <w:p w14:paraId="59A8818D" w14:textId="77777777" w:rsidR="009D3F6C" w:rsidRPr="00D719AB" w:rsidRDefault="009D3F6C" w:rsidP="00DA674C">
            <w:pPr>
              <w:jc w:val="both"/>
              <w:rPr>
                <w:rFonts w:ascii="Calibri" w:hAnsi="Calibri" w:cs="Calibri"/>
              </w:rPr>
            </w:pPr>
          </w:p>
        </w:tc>
        <w:tc>
          <w:tcPr>
            <w:tcW w:w="2838" w:type="dxa"/>
          </w:tcPr>
          <w:p w14:paraId="307EE5C6" w14:textId="77777777" w:rsidR="009D3F6C" w:rsidRPr="00D719AB" w:rsidRDefault="009D3F6C" w:rsidP="00DA674C">
            <w:pPr>
              <w:jc w:val="both"/>
              <w:rPr>
                <w:rFonts w:ascii="Calibri" w:hAnsi="Calibri" w:cs="Calibri"/>
              </w:rPr>
            </w:pPr>
          </w:p>
        </w:tc>
      </w:tr>
      <w:tr w:rsidR="00A0455A" w:rsidRPr="00D719AB" w14:paraId="393973A6" w14:textId="77777777" w:rsidTr="00081D6A">
        <w:trPr>
          <w:trHeight w:val="294"/>
        </w:trPr>
        <w:tc>
          <w:tcPr>
            <w:tcW w:w="477" w:type="dxa"/>
          </w:tcPr>
          <w:p w14:paraId="6735B36D" w14:textId="77777777" w:rsidR="00A0455A" w:rsidRPr="00D719AB" w:rsidRDefault="00B82DD6" w:rsidP="00DA674C">
            <w:pPr>
              <w:jc w:val="both"/>
              <w:rPr>
                <w:rFonts w:ascii="Calibri" w:hAnsi="Calibri" w:cs="Calibri"/>
              </w:rPr>
            </w:pPr>
            <w:r w:rsidRPr="00D719AB">
              <w:rPr>
                <w:rFonts w:ascii="Calibri" w:hAnsi="Calibri" w:cs="Calibri"/>
              </w:rPr>
              <w:t>14</w:t>
            </w:r>
          </w:p>
        </w:tc>
        <w:tc>
          <w:tcPr>
            <w:tcW w:w="2218" w:type="dxa"/>
          </w:tcPr>
          <w:p w14:paraId="12314906" w14:textId="77777777" w:rsidR="00A0455A" w:rsidRPr="00D719AB" w:rsidRDefault="00A0455A" w:rsidP="00DA674C">
            <w:pPr>
              <w:jc w:val="both"/>
              <w:rPr>
                <w:rFonts w:ascii="Calibri" w:hAnsi="Calibri" w:cs="Calibri"/>
              </w:rPr>
            </w:pPr>
          </w:p>
        </w:tc>
        <w:tc>
          <w:tcPr>
            <w:tcW w:w="1754" w:type="dxa"/>
          </w:tcPr>
          <w:p w14:paraId="07CB184A" w14:textId="77777777" w:rsidR="00A0455A" w:rsidRPr="00D719AB" w:rsidRDefault="00A0455A" w:rsidP="00DA674C">
            <w:pPr>
              <w:jc w:val="both"/>
              <w:rPr>
                <w:rFonts w:ascii="Calibri" w:hAnsi="Calibri" w:cs="Calibri"/>
              </w:rPr>
            </w:pPr>
          </w:p>
        </w:tc>
        <w:tc>
          <w:tcPr>
            <w:tcW w:w="2063" w:type="dxa"/>
          </w:tcPr>
          <w:p w14:paraId="156F8FB3" w14:textId="77777777" w:rsidR="00A0455A" w:rsidRPr="00D719AB" w:rsidRDefault="00A0455A" w:rsidP="00DA674C">
            <w:pPr>
              <w:jc w:val="both"/>
              <w:rPr>
                <w:rFonts w:ascii="Calibri" w:hAnsi="Calibri" w:cs="Calibri"/>
              </w:rPr>
            </w:pPr>
          </w:p>
        </w:tc>
        <w:tc>
          <w:tcPr>
            <w:tcW w:w="2838" w:type="dxa"/>
          </w:tcPr>
          <w:p w14:paraId="73E87E12" w14:textId="77777777" w:rsidR="00A0455A" w:rsidRPr="00D719AB" w:rsidRDefault="00A0455A" w:rsidP="00DA674C">
            <w:pPr>
              <w:jc w:val="both"/>
              <w:rPr>
                <w:rFonts w:ascii="Calibri" w:hAnsi="Calibri" w:cs="Calibri"/>
              </w:rPr>
            </w:pPr>
          </w:p>
        </w:tc>
      </w:tr>
    </w:tbl>
    <w:p w14:paraId="6C166B90" w14:textId="77777777" w:rsidR="00050E46" w:rsidRPr="00D719AB" w:rsidRDefault="00050E46" w:rsidP="00DA674C">
      <w:pPr>
        <w:jc w:val="both"/>
        <w:rPr>
          <w:rFonts w:ascii="Calibri" w:hAnsi="Calibri" w:cs="Calibri"/>
        </w:rPr>
        <w:sectPr w:rsidR="00050E46" w:rsidRPr="00D719AB" w:rsidSect="00A81CC7">
          <w:pgSz w:w="12240" w:h="15840"/>
          <w:pgMar w:top="1440" w:right="1440" w:bottom="1440" w:left="1440" w:header="720" w:footer="720" w:gutter="0"/>
          <w:cols w:space="720"/>
          <w:docGrid w:linePitch="360"/>
        </w:sectPr>
      </w:pPr>
    </w:p>
    <w:p w14:paraId="33295F5C" w14:textId="77777777" w:rsidR="55C41F95" w:rsidRPr="00D719AB" w:rsidRDefault="55C41F95" w:rsidP="00F80285">
      <w:pPr>
        <w:rPr>
          <w:rFonts w:ascii="Calibri" w:hAnsi="Calibri" w:cs="Calibri"/>
        </w:rPr>
      </w:pPr>
      <w:r w:rsidRPr="00D719AB">
        <w:rPr>
          <w:rFonts w:ascii="Calibri" w:hAnsi="Calibri" w:cs="Calibri"/>
          <w:b/>
          <w:bCs/>
        </w:rPr>
        <w:lastRenderedPageBreak/>
        <w:t>Appendix 1</w:t>
      </w:r>
      <w:r w:rsidR="00BD1C3C" w:rsidRPr="00D719AB">
        <w:rPr>
          <w:rFonts w:ascii="Calibri" w:hAnsi="Calibri" w:cs="Calibri"/>
          <w:b/>
          <w:bCs/>
        </w:rPr>
        <w:t>9</w:t>
      </w:r>
      <w:r w:rsidRPr="00D719AB">
        <w:rPr>
          <w:rFonts w:ascii="Calibri" w:hAnsi="Calibri" w:cs="Calibri"/>
          <w:b/>
          <w:bCs/>
        </w:rPr>
        <w:t xml:space="preserve">: </w:t>
      </w:r>
      <w:r w:rsidR="3848707E" w:rsidRPr="00D719AB">
        <w:rPr>
          <w:rFonts w:ascii="Calibri" w:hAnsi="Calibri" w:cs="Calibri"/>
          <w:b/>
          <w:bCs/>
        </w:rPr>
        <w:t xml:space="preserve">Sample </w:t>
      </w:r>
      <w:r w:rsidR="6530CCE2" w:rsidRPr="00D719AB">
        <w:rPr>
          <w:rFonts w:ascii="Calibri" w:hAnsi="Calibri" w:cs="Calibri"/>
          <w:b/>
          <w:bCs/>
        </w:rPr>
        <w:t>Code of Conduct for Contractors’ GBV/SEA/SH Prevention and Response</w:t>
      </w:r>
    </w:p>
    <w:p w14:paraId="553C2390" w14:textId="77777777" w:rsidR="6530CCE2" w:rsidRPr="00D719AB" w:rsidRDefault="6530CCE2" w:rsidP="6F858AFF">
      <w:pPr>
        <w:spacing w:line="276" w:lineRule="auto"/>
        <w:jc w:val="both"/>
        <w:rPr>
          <w:rFonts w:ascii="Calibri" w:hAnsi="Calibri" w:cs="Calibri"/>
        </w:rPr>
      </w:pPr>
      <w:r w:rsidRPr="00D719AB">
        <w:rPr>
          <w:rFonts w:ascii="Calibri" w:eastAsia="Calibri" w:hAnsi="Calibri" w:cs="Calibri"/>
        </w:rPr>
        <w:t>To build a system for SEA/SH risk prevention and mitigation, projects must:</w:t>
      </w:r>
    </w:p>
    <w:p w14:paraId="7F2D2EAA" w14:textId="77777777" w:rsidR="6530CCE2" w:rsidRPr="00D719AB" w:rsidRDefault="6530CCE2" w:rsidP="00A96F70">
      <w:pPr>
        <w:pStyle w:val="ListParagraph"/>
        <w:numPr>
          <w:ilvl w:val="0"/>
          <w:numId w:val="51"/>
        </w:numPr>
        <w:spacing w:after="0" w:line="276" w:lineRule="auto"/>
        <w:jc w:val="both"/>
        <w:rPr>
          <w:rFonts w:ascii="Calibri" w:eastAsia="Calibri" w:hAnsi="Calibri" w:cs="Calibri"/>
        </w:rPr>
      </w:pPr>
      <w:r w:rsidRPr="00D719AB">
        <w:rPr>
          <w:rFonts w:ascii="Calibri" w:eastAsia="Calibri" w:hAnsi="Calibri" w:cs="Calibri"/>
        </w:rPr>
        <w:t>Have all employees of contractors (including sub-contractors), supervising Engineers and other consultants with a footprint on the ground in the project area sign CoCs.</w:t>
      </w:r>
    </w:p>
    <w:p w14:paraId="03642A6B" w14:textId="77777777" w:rsidR="6530CCE2" w:rsidRPr="00D719AB" w:rsidRDefault="6530CCE2" w:rsidP="00A96F70">
      <w:pPr>
        <w:pStyle w:val="ListParagraph"/>
        <w:numPr>
          <w:ilvl w:val="0"/>
          <w:numId w:val="51"/>
        </w:numPr>
        <w:spacing w:after="0" w:line="276" w:lineRule="auto"/>
        <w:jc w:val="both"/>
        <w:rPr>
          <w:rFonts w:ascii="Calibri" w:eastAsia="Calibri" w:hAnsi="Calibri" w:cs="Calibri"/>
        </w:rPr>
      </w:pPr>
      <w:r w:rsidRPr="00D719AB">
        <w:rPr>
          <w:rFonts w:ascii="Calibri" w:eastAsia="Calibri" w:hAnsi="Calibri" w:cs="Calibri"/>
        </w:rPr>
        <w:t>Have an effective SEA/SH Prevention and Response Action Plan so that workers understand behavior expectations and policies, as well as an effective GM. This Action Plan should include training and communication. It should also include plans to make the project-affected community aware of the CoC the project staff have just signed; and</w:t>
      </w:r>
    </w:p>
    <w:p w14:paraId="34BC0BAF" w14:textId="77777777" w:rsidR="6530CCE2" w:rsidRPr="00D719AB" w:rsidRDefault="6530CCE2" w:rsidP="00A96F70">
      <w:pPr>
        <w:pStyle w:val="ListParagraph"/>
        <w:numPr>
          <w:ilvl w:val="0"/>
          <w:numId w:val="51"/>
        </w:numPr>
        <w:spacing w:after="0" w:line="276" w:lineRule="auto"/>
        <w:jc w:val="both"/>
        <w:rPr>
          <w:rFonts w:ascii="Calibri" w:eastAsia="Calibri" w:hAnsi="Calibri" w:cs="Calibri"/>
        </w:rPr>
      </w:pPr>
      <w:r w:rsidRPr="00D719AB">
        <w:rPr>
          <w:rFonts w:ascii="Calibri" w:eastAsia="Calibri" w:hAnsi="Calibri" w:cs="Calibri"/>
        </w:rPr>
        <w:t xml:space="preserve">As part of the SEA/SH Prevention and Response Action Plan, define accountability and response protocols, which set out the </w:t>
      </w:r>
      <w:proofErr w:type="gramStart"/>
      <w:r w:rsidRPr="00D719AB">
        <w:rPr>
          <w:rFonts w:ascii="Calibri" w:eastAsia="Calibri" w:hAnsi="Calibri" w:cs="Calibri"/>
        </w:rPr>
        <w:t>procedures followed</w:t>
      </w:r>
      <w:proofErr w:type="gramEnd"/>
      <w:r w:rsidRPr="00D719AB">
        <w:rPr>
          <w:rFonts w:ascii="Calibri" w:eastAsia="Calibri" w:hAnsi="Calibri" w:cs="Calibri"/>
        </w:rPr>
        <w:t xml:space="preserve"> for holding individuals accountable and penalizing staff that have violated SEA/SH policies.</w:t>
      </w:r>
    </w:p>
    <w:p w14:paraId="2D1916FC" w14:textId="77777777" w:rsidR="0E3FFFDA" w:rsidRPr="00D719AB" w:rsidRDefault="0E3FFFDA" w:rsidP="6F858AFF">
      <w:pPr>
        <w:jc w:val="center"/>
        <w:rPr>
          <w:rFonts w:ascii="Calibri" w:hAnsi="Calibri" w:cs="Calibri"/>
        </w:rPr>
      </w:pPr>
      <w:r w:rsidRPr="00D719AB">
        <w:rPr>
          <w:rFonts w:ascii="Calibri" w:hAnsi="Calibri" w:cs="Calibri"/>
          <w:noProof/>
        </w:rPr>
        <w:drawing>
          <wp:inline distT="0" distB="0" distL="0" distR="0" wp14:anchorId="080E7C53" wp14:editId="2EC44416">
            <wp:extent cx="4572000" cy="933450"/>
            <wp:effectExtent l="0" t="0" r="0" b="0"/>
            <wp:docPr id="108241604" name="Picture 1082416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7">
                      <a:extLst>
                        <a:ext uri="{28A0092B-C50C-407E-A947-70E740481C1C}">
                          <a14:useLocalDpi xmlns:a14="http://schemas.microsoft.com/office/drawing/2010/main" val="0"/>
                        </a:ext>
                      </a:extLst>
                    </a:blip>
                    <a:stretch>
                      <a:fillRect/>
                    </a:stretch>
                  </pic:blipFill>
                  <pic:spPr>
                    <a:xfrm>
                      <a:off x="0" y="0"/>
                      <a:ext cx="4572000" cy="933450"/>
                    </a:xfrm>
                    <a:prstGeom prst="rect">
                      <a:avLst/>
                    </a:prstGeom>
                  </pic:spPr>
                </pic:pic>
              </a:graphicData>
            </a:graphic>
          </wp:inline>
        </w:drawing>
      </w:r>
    </w:p>
    <w:p w14:paraId="3693964B" w14:textId="77777777" w:rsidR="6530CCE2" w:rsidRPr="00D719AB" w:rsidRDefault="6530CCE2" w:rsidP="00B20DBD">
      <w:pPr>
        <w:ind w:right="-547"/>
        <w:jc w:val="both"/>
        <w:rPr>
          <w:rFonts w:ascii="Calibri" w:eastAsia="Calibri" w:hAnsi="Calibri" w:cs="Calibri"/>
          <w:b/>
          <w:i/>
        </w:rPr>
      </w:pPr>
      <w:r w:rsidRPr="00D719AB">
        <w:rPr>
          <w:rFonts w:ascii="Calibri" w:eastAsia="Calibri" w:hAnsi="Calibri" w:cs="Calibri"/>
          <w:b/>
          <w:bCs/>
        </w:rPr>
        <w:t xml:space="preserve">      </w:t>
      </w:r>
      <w:r w:rsidRPr="00D719AB">
        <w:rPr>
          <w:rFonts w:ascii="Calibri" w:eastAsiaTheme="minorEastAsia" w:hAnsi="Calibri" w:cs="Calibri"/>
        </w:rPr>
        <w:t xml:space="preserve"> </w:t>
      </w:r>
    </w:p>
    <w:p w14:paraId="56F97F6E" w14:textId="77777777" w:rsidR="6530CCE2" w:rsidRPr="00D719AB" w:rsidRDefault="378E26BD" w:rsidP="5ED4523C">
      <w:pPr>
        <w:ind w:right="-547"/>
        <w:jc w:val="both"/>
        <w:rPr>
          <w:rFonts w:ascii="Calibri" w:eastAsia="Calibri" w:hAnsi="Calibri" w:cs="Calibri"/>
          <w:b/>
          <w:bCs/>
        </w:rPr>
      </w:pPr>
      <w:r w:rsidRPr="00D719AB">
        <w:rPr>
          <w:rFonts w:ascii="Calibri" w:eastAsia="Calibri" w:hAnsi="Calibri" w:cs="Calibri"/>
          <w:b/>
          <w:bCs/>
        </w:rPr>
        <w:t>Sample Code of Conduct for Contractor’s Personnel</w:t>
      </w:r>
    </w:p>
    <w:p w14:paraId="3C9A840A" w14:textId="77777777" w:rsidR="6530CCE2" w:rsidRPr="00D719AB" w:rsidRDefault="6530CCE2" w:rsidP="6F858AFF">
      <w:pPr>
        <w:ind w:right="-547"/>
        <w:jc w:val="both"/>
        <w:rPr>
          <w:rFonts w:ascii="Calibri" w:hAnsi="Calibri" w:cs="Calibri"/>
        </w:rPr>
      </w:pPr>
      <w:r w:rsidRPr="00D719AB">
        <w:rPr>
          <w:rFonts w:ascii="Calibri" w:eastAsia="Calibri" w:hAnsi="Calibri" w:cs="Calibri"/>
        </w:rPr>
        <w:t>We are the Contractor,</w:t>
      </w:r>
      <w:r w:rsidRPr="00D719AB">
        <w:rPr>
          <w:rFonts w:ascii="Calibri" w:eastAsia="Calibri" w:hAnsi="Calibri" w:cs="Calibri"/>
          <w:b/>
          <w:bCs/>
        </w:rPr>
        <w:t xml:space="preserve"> [</w:t>
      </w:r>
      <w:r w:rsidRPr="00D719AB">
        <w:rPr>
          <w:rFonts w:ascii="Calibri" w:eastAsia="Calibri" w:hAnsi="Calibri" w:cs="Calibri"/>
          <w:b/>
          <w:bCs/>
          <w:i/>
          <w:iCs/>
        </w:rPr>
        <w:t>enter name of Contractor</w:t>
      </w:r>
      <w:r w:rsidRPr="00D719AB">
        <w:rPr>
          <w:rFonts w:ascii="Calibri" w:eastAsia="Calibri" w:hAnsi="Calibri" w:cs="Calibri"/>
          <w:b/>
          <w:bCs/>
        </w:rPr>
        <w:t>]</w:t>
      </w:r>
      <w:r w:rsidRPr="00D719AB">
        <w:rPr>
          <w:rFonts w:ascii="Calibri" w:eastAsia="Calibri" w:hAnsi="Calibri" w:cs="Calibri"/>
        </w:rPr>
        <w:t xml:space="preserve">. We have signed a contract with </w:t>
      </w:r>
      <w:r w:rsidRPr="00D719AB">
        <w:rPr>
          <w:rFonts w:ascii="Calibri" w:eastAsia="Calibri" w:hAnsi="Calibri" w:cs="Calibri"/>
          <w:b/>
          <w:bCs/>
        </w:rPr>
        <w:t>[</w:t>
      </w:r>
      <w:r w:rsidRPr="00D719AB">
        <w:rPr>
          <w:rFonts w:ascii="Calibri" w:eastAsia="Calibri" w:hAnsi="Calibri" w:cs="Calibri"/>
          <w:b/>
          <w:bCs/>
          <w:i/>
          <w:iCs/>
        </w:rPr>
        <w:t>enter name of Employer</w:t>
      </w:r>
      <w:r w:rsidRPr="00D719AB">
        <w:rPr>
          <w:rFonts w:ascii="Calibri" w:eastAsia="Calibri" w:hAnsi="Calibri" w:cs="Calibri"/>
          <w:b/>
          <w:bCs/>
        </w:rPr>
        <w:t>]</w:t>
      </w:r>
      <w:r w:rsidRPr="00D719AB">
        <w:rPr>
          <w:rFonts w:ascii="Calibri" w:eastAsia="Calibri" w:hAnsi="Calibri" w:cs="Calibri"/>
        </w:rPr>
        <w:t xml:space="preserve"> for </w:t>
      </w:r>
      <w:r w:rsidRPr="00D719AB">
        <w:rPr>
          <w:rFonts w:ascii="Calibri" w:eastAsia="Calibri" w:hAnsi="Calibri" w:cs="Calibri"/>
          <w:b/>
          <w:bCs/>
        </w:rPr>
        <w:t>[</w:t>
      </w:r>
      <w:r w:rsidRPr="00D719AB">
        <w:rPr>
          <w:rFonts w:ascii="Calibri" w:eastAsia="Calibri" w:hAnsi="Calibri" w:cs="Calibri"/>
          <w:b/>
          <w:bCs/>
          <w:i/>
          <w:iCs/>
        </w:rPr>
        <w:t>enter description of the Works</w:t>
      </w:r>
      <w:r w:rsidRPr="00D719AB">
        <w:rPr>
          <w:rFonts w:ascii="Calibri" w:eastAsia="Calibri" w:hAnsi="Calibri" w:cs="Calibri"/>
          <w:b/>
          <w:bCs/>
        </w:rPr>
        <w:t>]</w:t>
      </w:r>
      <w:r w:rsidRPr="00D719AB">
        <w:rPr>
          <w:rFonts w:ascii="Calibri" w:eastAsia="Calibri" w:hAnsi="Calibri" w:cs="Calibri"/>
        </w:rPr>
        <w:t>. These Works will be carried out at [</w:t>
      </w:r>
      <w:r w:rsidRPr="00D719AB">
        <w:rPr>
          <w:rFonts w:ascii="Calibri" w:eastAsia="Calibri" w:hAnsi="Calibri" w:cs="Calibri"/>
          <w:b/>
          <w:bCs/>
          <w:i/>
          <w:iCs/>
        </w:rPr>
        <w:t>enter the Site and other locations where the Works will be carried out</w:t>
      </w:r>
      <w:r w:rsidRPr="00D719AB">
        <w:rPr>
          <w:rFonts w:ascii="Calibri" w:eastAsia="Calibri" w:hAnsi="Calibri" w:cs="Calibri"/>
        </w:rPr>
        <w:t>]. Our contract requires us to implement measures to address environmental and social risks related to the Works, including the risks of sexual exploitation and abuse and gender-based violence.</w:t>
      </w:r>
    </w:p>
    <w:p w14:paraId="0EC84EC0" w14:textId="77777777" w:rsidR="6530CCE2" w:rsidRPr="00D719AB" w:rsidRDefault="6530CCE2" w:rsidP="6F858AFF">
      <w:pPr>
        <w:spacing w:after="120"/>
        <w:ind w:right="-540"/>
        <w:jc w:val="both"/>
        <w:rPr>
          <w:rFonts w:ascii="Calibri" w:hAnsi="Calibri" w:cs="Calibri"/>
        </w:rPr>
      </w:pPr>
      <w:r w:rsidRPr="00D719AB">
        <w:rPr>
          <w:rFonts w:ascii="Calibri" w:eastAsia="Calibri" w:hAnsi="Calibri" w:cs="Calibri"/>
        </w:rPr>
        <w:t>This Code of Conduct is part of our measures to deal with environmental and social risks related to the Works. It applies to all our staff, laborers and other employees at the Works Site or other places where the Works are being carried out. It also applies to the personnel of each subcontractor and any other personnel assisting us in the execution of the Works. All such persons are referred to as “</w:t>
      </w:r>
      <w:r w:rsidRPr="00D719AB">
        <w:rPr>
          <w:rFonts w:ascii="Calibri" w:eastAsia="Calibri" w:hAnsi="Calibri" w:cs="Calibri"/>
          <w:b/>
          <w:bCs/>
        </w:rPr>
        <w:t xml:space="preserve">Contractor’s Personnel” </w:t>
      </w:r>
      <w:r w:rsidRPr="00D719AB">
        <w:rPr>
          <w:rFonts w:ascii="Calibri" w:eastAsia="Calibri" w:hAnsi="Calibri" w:cs="Calibri"/>
        </w:rPr>
        <w:t>and are subject to this Code of Conduct.</w:t>
      </w:r>
    </w:p>
    <w:p w14:paraId="3581CA6E" w14:textId="77777777" w:rsidR="6530CCE2" w:rsidRPr="00D719AB" w:rsidRDefault="6530CCE2" w:rsidP="6F858AFF">
      <w:pPr>
        <w:spacing w:after="120"/>
        <w:ind w:right="-540"/>
        <w:jc w:val="both"/>
        <w:rPr>
          <w:rFonts w:ascii="Calibri" w:hAnsi="Calibri" w:cs="Calibri"/>
        </w:rPr>
      </w:pPr>
      <w:r w:rsidRPr="00D719AB">
        <w:rPr>
          <w:rFonts w:ascii="Calibri" w:eastAsia="Calibri" w:hAnsi="Calibri" w:cs="Calibri"/>
        </w:rPr>
        <w:t>This Code of Conduct identifies the behavior that we require from all Contractor’s Personnel.</w:t>
      </w:r>
    </w:p>
    <w:p w14:paraId="4F3FBE05" w14:textId="77777777" w:rsidR="6530CCE2" w:rsidRPr="00D719AB" w:rsidRDefault="6530CCE2" w:rsidP="6F858AFF">
      <w:pPr>
        <w:spacing w:after="120"/>
        <w:ind w:right="-540"/>
        <w:jc w:val="both"/>
        <w:rPr>
          <w:rFonts w:ascii="Calibri" w:hAnsi="Calibri" w:cs="Calibri"/>
        </w:rPr>
      </w:pPr>
      <w:r w:rsidRPr="00D719AB">
        <w:rPr>
          <w:rFonts w:ascii="Calibri" w:eastAsia="Calibri" w:hAnsi="Calibri" w:cs="Calibri"/>
        </w:rPr>
        <w:t xml:space="preserve">Our workplace is an environment where unsafe, offensive, abusive or violent behavior will not be tolerated and where all </w:t>
      </w:r>
      <w:proofErr w:type="gramStart"/>
      <w:r w:rsidRPr="00D719AB">
        <w:rPr>
          <w:rFonts w:ascii="Calibri" w:eastAsia="Calibri" w:hAnsi="Calibri" w:cs="Calibri"/>
        </w:rPr>
        <w:t>persons</w:t>
      </w:r>
      <w:proofErr w:type="gramEnd"/>
      <w:r w:rsidRPr="00D719AB">
        <w:rPr>
          <w:rFonts w:ascii="Calibri" w:eastAsia="Calibri" w:hAnsi="Calibri" w:cs="Calibri"/>
        </w:rPr>
        <w:t xml:space="preserve"> should feel comfortable raising issues or concerns without fear of retaliation.</w:t>
      </w:r>
    </w:p>
    <w:p w14:paraId="5B699A69" w14:textId="77777777" w:rsidR="6530CCE2" w:rsidRPr="00D719AB" w:rsidRDefault="6530CCE2" w:rsidP="6F858AFF">
      <w:pPr>
        <w:spacing w:before="8" w:after="120"/>
        <w:ind w:right="-540"/>
        <w:jc w:val="both"/>
        <w:rPr>
          <w:rFonts w:ascii="Calibri" w:hAnsi="Calibri" w:cs="Calibri"/>
        </w:rPr>
      </w:pPr>
      <w:r w:rsidRPr="00D719AB">
        <w:rPr>
          <w:rFonts w:ascii="Calibri" w:eastAsia="Calibri" w:hAnsi="Calibri" w:cs="Calibri"/>
        </w:rPr>
        <w:t xml:space="preserve"> </w:t>
      </w:r>
    </w:p>
    <w:p w14:paraId="7D558AC1" w14:textId="77777777" w:rsidR="6530CCE2" w:rsidRPr="00D719AB" w:rsidRDefault="6530CCE2" w:rsidP="6F858AFF">
      <w:pPr>
        <w:spacing w:before="161"/>
        <w:ind w:left="15" w:right="1035"/>
        <w:jc w:val="both"/>
        <w:rPr>
          <w:rFonts w:ascii="Calibri" w:hAnsi="Calibri" w:cs="Calibri"/>
        </w:rPr>
      </w:pPr>
      <w:r w:rsidRPr="00D719AB">
        <w:rPr>
          <w:rFonts w:ascii="Calibri" w:eastAsia="Calibri" w:hAnsi="Calibri" w:cs="Calibri"/>
          <w:b/>
          <w:bCs/>
          <w:u w:val="single"/>
        </w:rPr>
        <w:t>REQUIRED CONDUCT</w:t>
      </w:r>
    </w:p>
    <w:p w14:paraId="55B8FB6F" w14:textId="77777777" w:rsidR="6530CCE2" w:rsidRPr="00D719AB" w:rsidRDefault="6530CCE2" w:rsidP="6F858AFF">
      <w:pPr>
        <w:spacing w:before="136" w:after="120"/>
        <w:ind w:right="-540"/>
        <w:jc w:val="both"/>
        <w:rPr>
          <w:rFonts w:ascii="Calibri" w:hAnsi="Calibri" w:cs="Calibri"/>
        </w:rPr>
      </w:pPr>
      <w:r w:rsidRPr="00D719AB">
        <w:rPr>
          <w:rFonts w:ascii="Calibri" w:eastAsia="Calibri" w:hAnsi="Calibri" w:cs="Calibri"/>
        </w:rPr>
        <w:t>Contractor’s Personnel shall:</w:t>
      </w:r>
    </w:p>
    <w:p w14:paraId="3492ABC4" w14:textId="77777777" w:rsidR="6530CCE2" w:rsidRPr="00D719AB" w:rsidRDefault="6530CCE2" w:rsidP="00A96F70">
      <w:pPr>
        <w:pStyle w:val="ListParagraph"/>
        <w:numPr>
          <w:ilvl w:val="0"/>
          <w:numId w:val="50"/>
        </w:numPr>
        <w:spacing w:after="0"/>
        <w:ind w:left="1140" w:right="-540" w:hanging="361"/>
        <w:jc w:val="both"/>
        <w:rPr>
          <w:rFonts w:ascii="Calibri" w:eastAsia="Calibri" w:hAnsi="Calibri" w:cs="Calibri"/>
        </w:rPr>
      </w:pPr>
      <w:r w:rsidRPr="00D719AB">
        <w:rPr>
          <w:rFonts w:ascii="Calibri" w:eastAsia="Calibri" w:hAnsi="Calibri" w:cs="Calibri"/>
        </w:rPr>
        <w:t>carry out his/her duties competently and diligently</w:t>
      </w:r>
    </w:p>
    <w:p w14:paraId="79D43AE4" w14:textId="77777777" w:rsidR="6530CCE2" w:rsidRPr="00D719AB" w:rsidRDefault="6530CCE2" w:rsidP="00A96F70">
      <w:pPr>
        <w:pStyle w:val="ListParagraph"/>
        <w:numPr>
          <w:ilvl w:val="0"/>
          <w:numId w:val="50"/>
        </w:numPr>
        <w:spacing w:after="0"/>
        <w:ind w:left="1140" w:right="-540" w:hanging="361"/>
        <w:jc w:val="both"/>
        <w:rPr>
          <w:rFonts w:ascii="Calibri" w:eastAsia="Calibri" w:hAnsi="Calibri" w:cs="Calibri"/>
        </w:rPr>
      </w:pPr>
      <w:r w:rsidRPr="00D719AB">
        <w:rPr>
          <w:rFonts w:ascii="Calibri" w:eastAsia="Calibri" w:hAnsi="Calibri" w:cs="Calibri"/>
        </w:rPr>
        <w:t>comply with this Code of Conduct and all applicable laws, regulations and other requirements, including requirements to protect the health, safety and well-being of other Contractor’s Personnel and any other person</w:t>
      </w:r>
    </w:p>
    <w:p w14:paraId="5DE441F9" w14:textId="77777777" w:rsidR="6530CCE2" w:rsidRPr="00D719AB" w:rsidRDefault="6530CCE2" w:rsidP="00A96F70">
      <w:pPr>
        <w:pStyle w:val="ListParagraph"/>
        <w:numPr>
          <w:ilvl w:val="0"/>
          <w:numId w:val="50"/>
        </w:numPr>
        <w:spacing w:after="0"/>
        <w:ind w:left="1140" w:right="-540" w:hanging="361"/>
        <w:jc w:val="both"/>
        <w:rPr>
          <w:rFonts w:ascii="Calibri" w:eastAsia="Calibri" w:hAnsi="Calibri" w:cs="Calibri"/>
        </w:rPr>
      </w:pPr>
      <w:r w:rsidRPr="00D719AB">
        <w:rPr>
          <w:rFonts w:ascii="Calibri" w:eastAsia="Calibri" w:hAnsi="Calibri" w:cs="Calibri"/>
        </w:rPr>
        <w:lastRenderedPageBreak/>
        <w:t>maintain a safe working environment including by:</w:t>
      </w:r>
    </w:p>
    <w:p w14:paraId="18C3E51F" w14:textId="77777777" w:rsidR="6530CCE2" w:rsidRPr="00D719AB" w:rsidRDefault="6530CCE2" w:rsidP="00A96F70">
      <w:pPr>
        <w:pStyle w:val="ListParagraph"/>
        <w:numPr>
          <w:ilvl w:val="1"/>
          <w:numId w:val="50"/>
        </w:numPr>
        <w:spacing w:after="0"/>
        <w:ind w:left="1800" w:right="-540" w:hanging="270"/>
        <w:jc w:val="both"/>
        <w:rPr>
          <w:rFonts w:ascii="Calibri" w:eastAsia="Calibri" w:hAnsi="Calibri" w:cs="Calibri"/>
        </w:rPr>
      </w:pPr>
      <w:r w:rsidRPr="00D719AB">
        <w:rPr>
          <w:rFonts w:ascii="Calibri" w:eastAsia="Calibri" w:hAnsi="Calibri" w:cs="Calibri"/>
        </w:rPr>
        <w:t>ensuring that workplaces, machinery, equipment and processes under each person’s control are safe and without risk to health</w:t>
      </w:r>
    </w:p>
    <w:p w14:paraId="2E398CD0" w14:textId="77777777" w:rsidR="6530CCE2" w:rsidRPr="00D719AB" w:rsidRDefault="6530CCE2" w:rsidP="00A96F70">
      <w:pPr>
        <w:pStyle w:val="ListParagraph"/>
        <w:numPr>
          <w:ilvl w:val="1"/>
          <w:numId w:val="50"/>
        </w:numPr>
        <w:spacing w:after="0"/>
        <w:ind w:left="1800" w:right="-540" w:hanging="270"/>
        <w:jc w:val="both"/>
        <w:rPr>
          <w:rFonts w:ascii="Calibri" w:eastAsia="Calibri" w:hAnsi="Calibri" w:cs="Calibri"/>
        </w:rPr>
      </w:pPr>
      <w:r w:rsidRPr="00D719AB">
        <w:rPr>
          <w:rFonts w:ascii="Calibri" w:eastAsia="Calibri" w:hAnsi="Calibri" w:cs="Calibri"/>
        </w:rPr>
        <w:t>wearing required personal protective equipment</w:t>
      </w:r>
    </w:p>
    <w:p w14:paraId="70DBC407" w14:textId="77777777" w:rsidR="6530CCE2" w:rsidRPr="00D719AB" w:rsidRDefault="6530CCE2" w:rsidP="00A96F70">
      <w:pPr>
        <w:pStyle w:val="ListParagraph"/>
        <w:numPr>
          <w:ilvl w:val="1"/>
          <w:numId w:val="50"/>
        </w:numPr>
        <w:spacing w:after="0"/>
        <w:ind w:left="1800" w:right="-540" w:hanging="270"/>
        <w:jc w:val="both"/>
        <w:rPr>
          <w:rFonts w:ascii="Calibri" w:eastAsia="Calibri" w:hAnsi="Calibri" w:cs="Calibri"/>
        </w:rPr>
      </w:pPr>
      <w:r w:rsidRPr="00D719AB">
        <w:rPr>
          <w:rFonts w:ascii="Calibri" w:eastAsia="Calibri" w:hAnsi="Calibri" w:cs="Calibri"/>
        </w:rPr>
        <w:t>using appropriate measures relating to chemical, physical and biological substances and agents; and</w:t>
      </w:r>
    </w:p>
    <w:p w14:paraId="39FC30C9" w14:textId="77777777" w:rsidR="6530CCE2" w:rsidRPr="00D719AB" w:rsidRDefault="6530CCE2" w:rsidP="00A96F70">
      <w:pPr>
        <w:pStyle w:val="ListParagraph"/>
        <w:numPr>
          <w:ilvl w:val="1"/>
          <w:numId w:val="50"/>
        </w:numPr>
        <w:spacing w:after="0"/>
        <w:ind w:left="1800" w:right="-540" w:hanging="270"/>
        <w:jc w:val="both"/>
        <w:rPr>
          <w:rFonts w:ascii="Calibri" w:eastAsia="Calibri" w:hAnsi="Calibri" w:cs="Calibri"/>
        </w:rPr>
      </w:pPr>
      <w:r w:rsidRPr="00D719AB">
        <w:rPr>
          <w:rFonts w:ascii="Calibri" w:eastAsia="Calibri" w:hAnsi="Calibri" w:cs="Calibri"/>
        </w:rPr>
        <w:t>following applicable emergency operating procedures.</w:t>
      </w:r>
    </w:p>
    <w:p w14:paraId="1AE86CC2" w14:textId="77777777" w:rsidR="6530CCE2" w:rsidRPr="00D719AB" w:rsidRDefault="6530CCE2" w:rsidP="00A96F70">
      <w:pPr>
        <w:pStyle w:val="ListParagraph"/>
        <w:numPr>
          <w:ilvl w:val="0"/>
          <w:numId w:val="50"/>
        </w:numPr>
        <w:spacing w:after="0"/>
        <w:ind w:left="1140" w:right="-270" w:hanging="361"/>
        <w:jc w:val="both"/>
        <w:rPr>
          <w:rFonts w:ascii="Calibri" w:eastAsia="Calibri" w:hAnsi="Calibri" w:cs="Calibri"/>
        </w:rPr>
      </w:pPr>
      <w:r w:rsidRPr="00D719AB">
        <w:rPr>
          <w:rFonts w:ascii="Calibri" w:eastAsia="Calibri" w:hAnsi="Calibri" w:cs="Calibri"/>
        </w:rPr>
        <w:t xml:space="preserve">report work situations that he/she believes are not safe or healthy and remove himself/herself from a work situation which he/she reasonably believes presents an imminent and </w:t>
      </w:r>
      <w:proofErr w:type="gramStart"/>
      <w:r w:rsidRPr="00D719AB">
        <w:rPr>
          <w:rFonts w:ascii="Calibri" w:eastAsia="Calibri" w:hAnsi="Calibri" w:cs="Calibri"/>
        </w:rPr>
        <w:t>serious danger</w:t>
      </w:r>
      <w:proofErr w:type="gramEnd"/>
      <w:r w:rsidRPr="00D719AB">
        <w:rPr>
          <w:rFonts w:ascii="Calibri" w:eastAsia="Calibri" w:hAnsi="Calibri" w:cs="Calibri"/>
        </w:rPr>
        <w:t xml:space="preserve"> to his/her life or </w:t>
      </w:r>
      <w:proofErr w:type="gramStart"/>
      <w:r w:rsidRPr="00D719AB">
        <w:rPr>
          <w:rFonts w:ascii="Calibri" w:eastAsia="Calibri" w:hAnsi="Calibri" w:cs="Calibri"/>
        </w:rPr>
        <w:t>health;</w:t>
      </w:r>
      <w:proofErr w:type="gramEnd"/>
    </w:p>
    <w:p w14:paraId="61A10ADE" w14:textId="77777777" w:rsidR="6530CCE2" w:rsidRPr="00D719AB" w:rsidRDefault="6530CCE2" w:rsidP="00A96F70">
      <w:pPr>
        <w:pStyle w:val="ListParagraph"/>
        <w:numPr>
          <w:ilvl w:val="0"/>
          <w:numId w:val="50"/>
        </w:numPr>
        <w:spacing w:after="0"/>
        <w:ind w:left="1140" w:right="-270" w:hanging="361"/>
        <w:jc w:val="both"/>
        <w:rPr>
          <w:rFonts w:ascii="Calibri" w:eastAsia="Calibri" w:hAnsi="Calibri" w:cs="Calibri"/>
        </w:rPr>
      </w:pPr>
      <w:r w:rsidRPr="00D719AB">
        <w:rPr>
          <w:rFonts w:ascii="Calibri" w:eastAsia="Calibri" w:hAnsi="Calibri" w:cs="Calibri"/>
        </w:rPr>
        <w:t xml:space="preserve">treat other people with respect, and not discriminate against specific groups such as women, people with disabilities, migrant workers or </w:t>
      </w:r>
      <w:proofErr w:type="gramStart"/>
      <w:r w:rsidRPr="00D719AB">
        <w:rPr>
          <w:rFonts w:ascii="Calibri" w:eastAsia="Calibri" w:hAnsi="Calibri" w:cs="Calibri"/>
        </w:rPr>
        <w:t>children;</w:t>
      </w:r>
      <w:proofErr w:type="gramEnd"/>
    </w:p>
    <w:p w14:paraId="7A2ACFEB" w14:textId="77777777" w:rsidR="6530CCE2" w:rsidRPr="00D719AB" w:rsidRDefault="6530CCE2" w:rsidP="00A96F70">
      <w:pPr>
        <w:pStyle w:val="ListParagraph"/>
        <w:numPr>
          <w:ilvl w:val="0"/>
          <w:numId w:val="50"/>
        </w:numPr>
        <w:spacing w:after="0"/>
        <w:ind w:left="1140" w:right="-270" w:hanging="361"/>
        <w:jc w:val="both"/>
        <w:rPr>
          <w:rFonts w:ascii="Calibri" w:eastAsia="Calibri" w:hAnsi="Calibri" w:cs="Calibri"/>
        </w:rPr>
      </w:pPr>
      <w:r w:rsidRPr="00D719AB">
        <w:rPr>
          <w:rFonts w:ascii="Calibri" w:eastAsia="Calibri" w:hAnsi="Calibri" w:cs="Calibri"/>
        </w:rPr>
        <w:t xml:space="preserve">not engage in any form of sexual harassment including unwelcome sexual advances, requests for sexual favors, and other unwanted verbal or physical conduct of a sexual nature with other Contractor’s or Employer’s </w:t>
      </w:r>
      <w:proofErr w:type="gramStart"/>
      <w:r w:rsidRPr="00D719AB">
        <w:rPr>
          <w:rFonts w:ascii="Calibri" w:eastAsia="Calibri" w:hAnsi="Calibri" w:cs="Calibri"/>
        </w:rPr>
        <w:t>Personnel;</w:t>
      </w:r>
      <w:proofErr w:type="gramEnd"/>
    </w:p>
    <w:p w14:paraId="57777271" w14:textId="77777777" w:rsidR="6530CCE2" w:rsidRPr="00D719AB" w:rsidRDefault="6530CCE2" w:rsidP="00A96F70">
      <w:pPr>
        <w:pStyle w:val="ListParagraph"/>
        <w:numPr>
          <w:ilvl w:val="0"/>
          <w:numId w:val="50"/>
        </w:numPr>
        <w:spacing w:after="0"/>
        <w:ind w:left="1140" w:right="-270" w:hanging="361"/>
        <w:jc w:val="both"/>
        <w:rPr>
          <w:rFonts w:ascii="Calibri" w:eastAsia="Calibri" w:hAnsi="Calibri" w:cs="Calibri"/>
        </w:rPr>
      </w:pPr>
      <w:r w:rsidRPr="00D719AB">
        <w:rPr>
          <w:rFonts w:ascii="Calibri" w:eastAsia="Calibri" w:hAnsi="Calibri" w:cs="Calibri"/>
        </w:rPr>
        <w:t xml:space="preserve">not engage in Sexual Exploitation, which means any actual or attempted abuse of position of vulnerability, differential power or trust, for sexual purposes, including, but not limited to, profiting monetarily, socially or politically from the sexual exploitation of another. In Bank- financed projects/operations, sexual exploitation occurs when access to or benefit from Bank- financed Goods, Works, Consulting or Non-consulting services is used to extract sexual </w:t>
      </w:r>
      <w:proofErr w:type="gramStart"/>
      <w:r w:rsidRPr="00D719AB">
        <w:rPr>
          <w:rFonts w:ascii="Calibri" w:eastAsia="Calibri" w:hAnsi="Calibri" w:cs="Calibri"/>
        </w:rPr>
        <w:t>gain;</w:t>
      </w:r>
      <w:proofErr w:type="gramEnd"/>
    </w:p>
    <w:p w14:paraId="1C6E2D7F" w14:textId="77777777" w:rsidR="6530CCE2" w:rsidRPr="00D719AB" w:rsidRDefault="6530CCE2" w:rsidP="00A96F70">
      <w:pPr>
        <w:pStyle w:val="ListParagraph"/>
        <w:numPr>
          <w:ilvl w:val="0"/>
          <w:numId w:val="50"/>
        </w:numPr>
        <w:spacing w:after="0"/>
        <w:ind w:left="1140" w:right="-270" w:hanging="361"/>
        <w:jc w:val="both"/>
        <w:rPr>
          <w:rFonts w:ascii="Calibri" w:eastAsia="Calibri" w:hAnsi="Calibri" w:cs="Calibri"/>
        </w:rPr>
      </w:pPr>
      <w:r w:rsidRPr="00D719AB">
        <w:rPr>
          <w:rFonts w:ascii="Calibri" w:eastAsia="Calibri" w:hAnsi="Calibri" w:cs="Calibri"/>
        </w:rPr>
        <w:t xml:space="preserve">not engage in Rape, which means physically forced or otherwise coerced penetration—even if slight—of the vagina, anus or mouth with a penis or other body part. It also includes penetration of the vagina or anus with an object. Rape includes marital rape and anal rape/sodomy. The attempt to do so is known as attempted rape. Rape of a person by two or more perpetrators is known as gang </w:t>
      </w:r>
      <w:proofErr w:type="gramStart"/>
      <w:r w:rsidRPr="00D719AB">
        <w:rPr>
          <w:rFonts w:ascii="Calibri" w:eastAsia="Calibri" w:hAnsi="Calibri" w:cs="Calibri"/>
        </w:rPr>
        <w:t>rape;</w:t>
      </w:r>
      <w:proofErr w:type="gramEnd"/>
    </w:p>
    <w:p w14:paraId="49D42FD0" w14:textId="77777777" w:rsidR="6530CCE2" w:rsidRPr="00D719AB" w:rsidRDefault="6530CCE2" w:rsidP="00A96F70">
      <w:pPr>
        <w:pStyle w:val="ListParagraph"/>
        <w:numPr>
          <w:ilvl w:val="0"/>
          <w:numId w:val="50"/>
        </w:numPr>
        <w:spacing w:after="0"/>
        <w:ind w:left="1140" w:right="-270" w:hanging="361"/>
        <w:jc w:val="both"/>
        <w:rPr>
          <w:rFonts w:ascii="Calibri" w:eastAsia="Calibri" w:hAnsi="Calibri" w:cs="Calibri"/>
        </w:rPr>
      </w:pPr>
      <w:r w:rsidRPr="00D719AB">
        <w:rPr>
          <w:rFonts w:ascii="Calibri" w:eastAsia="Calibri" w:hAnsi="Calibri" w:cs="Calibri"/>
        </w:rPr>
        <w:t xml:space="preserve">not engage in Sexual Assault, which means any form of non-consensual sexual contact that does not result in or include penetration. Examples </w:t>
      </w:r>
      <w:proofErr w:type="gramStart"/>
      <w:r w:rsidRPr="00D719AB">
        <w:rPr>
          <w:rFonts w:ascii="Calibri" w:eastAsia="Calibri" w:hAnsi="Calibri" w:cs="Calibri"/>
        </w:rPr>
        <w:t>include:</w:t>
      </w:r>
      <w:proofErr w:type="gramEnd"/>
      <w:r w:rsidRPr="00D719AB">
        <w:rPr>
          <w:rFonts w:ascii="Calibri" w:eastAsia="Calibri" w:hAnsi="Calibri" w:cs="Calibri"/>
        </w:rPr>
        <w:t xml:space="preserve"> attempted rape, as well as unwanted kissing, fondling, or touching of genitalia and buttocks </w:t>
      </w:r>
      <w:proofErr w:type="gramStart"/>
      <w:r w:rsidRPr="00D719AB">
        <w:rPr>
          <w:rFonts w:ascii="Calibri" w:eastAsia="Calibri" w:hAnsi="Calibri" w:cs="Calibri"/>
        </w:rPr>
        <w:t>not engage</w:t>
      </w:r>
      <w:proofErr w:type="gramEnd"/>
      <w:r w:rsidRPr="00D719AB">
        <w:rPr>
          <w:rFonts w:ascii="Calibri" w:eastAsia="Calibri" w:hAnsi="Calibri" w:cs="Calibri"/>
        </w:rPr>
        <w:t xml:space="preserve"> in any form of sexual activity with individuals under the age of 18, except in case of pre-existing </w:t>
      </w:r>
      <w:proofErr w:type="gramStart"/>
      <w:r w:rsidRPr="00D719AB">
        <w:rPr>
          <w:rFonts w:ascii="Calibri" w:eastAsia="Calibri" w:hAnsi="Calibri" w:cs="Calibri"/>
        </w:rPr>
        <w:t>marriage;</w:t>
      </w:r>
      <w:proofErr w:type="gramEnd"/>
    </w:p>
    <w:p w14:paraId="6C3B0DC2" w14:textId="77777777" w:rsidR="6530CCE2" w:rsidRPr="00D719AB" w:rsidRDefault="6530CCE2" w:rsidP="00A96F70">
      <w:pPr>
        <w:pStyle w:val="ListParagraph"/>
        <w:numPr>
          <w:ilvl w:val="0"/>
          <w:numId w:val="50"/>
        </w:numPr>
        <w:spacing w:after="0"/>
        <w:ind w:left="1140" w:right="-270" w:hanging="361"/>
        <w:jc w:val="both"/>
        <w:rPr>
          <w:rFonts w:ascii="Calibri" w:eastAsia="Calibri" w:hAnsi="Calibri" w:cs="Calibri"/>
        </w:rPr>
      </w:pPr>
      <w:r w:rsidRPr="00D719AB">
        <w:rPr>
          <w:rFonts w:ascii="Calibri" w:eastAsia="Calibri" w:hAnsi="Calibri" w:cs="Calibri"/>
        </w:rPr>
        <w:t>complete relevant training courses that will be provided related to the environmental and social aspects of the Contract, including on health and safety matters, and Sexual Exploitation, and Sexual Abuse (SEA</w:t>
      </w:r>
      <w:proofErr w:type="gramStart"/>
      <w:r w:rsidRPr="00D719AB">
        <w:rPr>
          <w:rFonts w:ascii="Calibri" w:eastAsia="Calibri" w:hAnsi="Calibri" w:cs="Calibri"/>
        </w:rPr>
        <w:t>);</w:t>
      </w:r>
      <w:proofErr w:type="gramEnd"/>
    </w:p>
    <w:p w14:paraId="308BCB75" w14:textId="77777777" w:rsidR="6530CCE2" w:rsidRPr="00D719AB" w:rsidRDefault="6530CCE2" w:rsidP="00A96F70">
      <w:pPr>
        <w:pStyle w:val="ListParagraph"/>
        <w:numPr>
          <w:ilvl w:val="0"/>
          <w:numId w:val="50"/>
        </w:numPr>
        <w:spacing w:after="0"/>
        <w:ind w:left="1189" w:right="-270" w:hanging="410"/>
        <w:jc w:val="both"/>
        <w:rPr>
          <w:rFonts w:ascii="Calibri" w:eastAsia="Calibri" w:hAnsi="Calibri" w:cs="Calibri"/>
        </w:rPr>
      </w:pPr>
      <w:r w:rsidRPr="00D719AB">
        <w:rPr>
          <w:rFonts w:ascii="Calibri" w:eastAsia="Calibri" w:hAnsi="Calibri" w:cs="Calibri"/>
        </w:rPr>
        <w:t>report violations of this Code of Conduct; and</w:t>
      </w:r>
    </w:p>
    <w:p w14:paraId="7E090444" w14:textId="77777777" w:rsidR="6530CCE2" w:rsidRPr="00D719AB" w:rsidRDefault="6530CCE2" w:rsidP="00A96F70">
      <w:pPr>
        <w:pStyle w:val="ListParagraph"/>
        <w:numPr>
          <w:ilvl w:val="0"/>
          <w:numId w:val="50"/>
        </w:numPr>
        <w:spacing w:after="0"/>
        <w:ind w:left="1140" w:right="-270" w:hanging="361"/>
        <w:jc w:val="both"/>
        <w:rPr>
          <w:rFonts w:ascii="Calibri" w:eastAsia="Calibri" w:hAnsi="Calibri" w:cs="Calibri"/>
        </w:rPr>
      </w:pPr>
      <w:r w:rsidRPr="00D719AB">
        <w:rPr>
          <w:rFonts w:ascii="Calibri" w:eastAsia="Calibri" w:hAnsi="Calibri" w:cs="Calibri"/>
        </w:rPr>
        <w:t>not retaliate against any person who reports violations of this Code of Conduct, whether to us or the Employer, or who makes use of the [Project Grievance [Redress] Mechanism].</w:t>
      </w:r>
    </w:p>
    <w:p w14:paraId="3AF5B0D2" w14:textId="77777777" w:rsidR="6530CCE2" w:rsidRPr="00D719AB" w:rsidRDefault="6530CCE2" w:rsidP="6F858AFF">
      <w:pPr>
        <w:ind w:right="-270"/>
        <w:jc w:val="both"/>
        <w:rPr>
          <w:rFonts w:ascii="Calibri" w:hAnsi="Calibri" w:cs="Calibri"/>
        </w:rPr>
      </w:pPr>
      <w:r w:rsidRPr="00D719AB">
        <w:rPr>
          <w:rFonts w:ascii="Calibri" w:eastAsia="Calibri" w:hAnsi="Calibri" w:cs="Calibri"/>
        </w:rPr>
        <w:t xml:space="preserve"> </w:t>
      </w:r>
    </w:p>
    <w:p w14:paraId="7E8D3589" w14:textId="77777777" w:rsidR="6530CCE2" w:rsidRPr="00D719AB" w:rsidRDefault="6530CCE2" w:rsidP="6F858AFF">
      <w:pPr>
        <w:spacing w:before="161"/>
        <w:ind w:left="15" w:right="1035"/>
        <w:jc w:val="both"/>
        <w:rPr>
          <w:rFonts w:ascii="Calibri" w:hAnsi="Calibri" w:cs="Calibri"/>
        </w:rPr>
      </w:pPr>
      <w:r w:rsidRPr="00D719AB">
        <w:rPr>
          <w:rFonts w:ascii="Calibri" w:eastAsia="Calibri" w:hAnsi="Calibri" w:cs="Calibri"/>
          <w:b/>
          <w:bCs/>
          <w:u w:val="single"/>
        </w:rPr>
        <w:t>RAISING CONCERNS</w:t>
      </w:r>
    </w:p>
    <w:p w14:paraId="0A4BD364" w14:textId="77777777" w:rsidR="6530CCE2" w:rsidRPr="00D719AB" w:rsidRDefault="6530CCE2" w:rsidP="6F858AFF">
      <w:pPr>
        <w:spacing w:before="120" w:after="120"/>
        <w:ind w:right="-270"/>
        <w:jc w:val="both"/>
        <w:rPr>
          <w:rFonts w:ascii="Calibri" w:hAnsi="Calibri" w:cs="Calibri"/>
        </w:rPr>
      </w:pPr>
      <w:r w:rsidRPr="00D719AB">
        <w:rPr>
          <w:rFonts w:ascii="Calibri" w:eastAsia="Calibri" w:hAnsi="Calibri" w:cs="Calibri"/>
        </w:rPr>
        <w:t>If any person observes behavior that he/she believes may represent a violation of this Code of Conduct, or that otherwise concerns him/her, he/she should raise the issue promptly. This can be done in either of the following ways:</w:t>
      </w:r>
    </w:p>
    <w:p w14:paraId="19F9584E" w14:textId="77777777" w:rsidR="6530CCE2" w:rsidRPr="00D719AB" w:rsidRDefault="6530CCE2" w:rsidP="00A96F70">
      <w:pPr>
        <w:pStyle w:val="ListParagraph"/>
        <w:numPr>
          <w:ilvl w:val="0"/>
          <w:numId w:val="49"/>
        </w:numPr>
        <w:spacing w:after="0"/>
        <w:ind w:left="866" w:right="-270"/>
        <w:jc w:val="both"/>
        <w:rPr>
          <w:rFonts w:ascii="Calibri" w:eastAsia="Calibri" w:hAnsi="Calibri" w:cs="Calibri"/>
        </w:rPr>
      </w:pPr>
      <w:r w:rsidRPr="00D719AB">
        <w:rPr>
          <w:rFonts w:ascii="Calibri" w:eastAsia="Calibri" w:hAnsi="Calibri" w:cs="Calibri"/>
        </w:rPr>
        <w:t xml:space="preserve">Contact </w:t>
      </w:r>
      <w:r w:rsidRPr="00D719AB">
        <w:rPr>
          <w:rFonts w:ascii="Calibri" w:eastAsia="Calibri" w:hAnsi="Calibri" w:cs="Calibri"/>
          <w:b/>
          <w:bCs/>
        </w:rPr>
        <w:t>[</w:t>
      </w:r>
      <w:r w:rsidRPr="00D719AB">
        <w:rPr>
          <w:rFonts w:ascii="Calibri" w:eastAsia="Calibri" w:hAnsi="Calibri" w:cs="Calibri"/>
          <w:b/>
          <w:bCs/>
          <w:i/>
          <w:iCs/>
        </w:rPr>
        <w:t xml:space="preserve">enter name of the Contractor’s Social Expert with relevant experience in handling gender- based violence, or if such person is not required under the Contract, another individual </w:t>
      </w:r>
      <w:r w:rsidRPr="00D719AB">
        <w:rPr>
          <w:rFonts w:ascii="Calibri" w:eastAsia="Calibri" w:hAnsi="Calibri" w:cs="Calibri"/>
          <w:b/>
          <w:bCs/>
          <w:i/>
          <w:iCs/>
        </w:rPr>
        <w:lastRenderedPageBreak/>
        <w:t>designated by the Contractor to handle these matters</w:t>
      </w:r>
      <w:r w:rsidRPr="00D719AB">
        <w:rPr>
          <w:rFonts w:ascii="Calibri" w:eastAsia="Calibri" w:hAnsi="Calibri" w:cs="Calibri"/>
          <w:b/>
          <w:bCs/>
        </w:rPr>
        <w:t xml:space="preserve">] </w:t>
      </w:r>
      <w:r w:rsidRPr="00D719AB">
        <w:rPr>
          <w:rFonts w:ascii="Calibri" w:eastAsia="Calibri" w:hAnsi="Calibri" w:cs="Calibri"/>
        </w:rPr>
        <w:t xml:space="preserve">in writing at this address </w:t>
      </w:r>
      <w:proofErr w:type="gramStart"/>
      <w:r w:rsidRPr="00D719AB">
        <w:rPr>
          <w:rFonts w:ascii="Calibri" w:eastAsia="Calibri" w:hAnsi="Calibri" w:cs="Calibri"/>
          <w:b/>
          <w:bCs/>
        </w:rPr>
        <w:t>[  ]</w:t>
      </w:r>
      <w:proofErr w:type="gramEnd"/>
      <w:r w:rsidRPr="00D719AB">
        <w:rPr>
          <w:rFonts w:ascii="Calibri" w:eastAsia="Calibri" w:hAnsi="Calibri" w:cs="Calibri"/>
        </w:rPr>
        <w:t xml:space="preserve"> or by telephone at </w:t>
      </w:r>
      <w:proofErr w:type="gramStart"/>
      <w:r w:rsidRPr="00D719AB">
        <w:rPr>
          <w:rFonts w:ascii="Calibri" w:eastAsia="Calibri" w:hAnsi="Calibri" w:cs="Calibri"/>
          <w:b/>
          <w:bCs/>
        </w:rPr>
        <w:t>[ ]</w:t>
      </w:r>
      <w:proofErr w:type="gramEnd"/>
      <w:r w:rsidRPr="00D719AB">
        <w:rPr>
          <w:rFonts w:ascii="Calibri" w:eastAsia="Calibri" w:hAnsi="Calibri" w:cs="Calibri"/>
        </w:rPr>
        <w:t xml:space="preserve"> or in person at </w:t>
      </w:r>
      <w:proofErr w:type="gramStart"/>
      <w:r w:rsidRPr="00D719AB">
        <w:rPr>
          <w:rFonts w:ascii="Calibri" w:eastAsia="Calibri" w:hAnsi="Calibri" w:cs="Calibri"/>
          <w:b/>
          <w:bCs/>
        </w:rPr>
        <w:t>[ ]</w:t>
      </w:r>
      <w:proofErr w:type="gramEnd"/>
      <w:r w:rsidRPr="00D719AB">
        <w:rPr>
          <w:rFonts w:ascii="Calibri" w:eastAsia="Calibri" w:hAnsi="Calibri" w:cs="Calibri"/>
        </w:rPr>
        <w:t>; or</w:t>
      </w:r>
    </w:p>
    <w:p w14:paraId="0DBD6BED" w14:textId="77777777" w:rsidR="6530CCE2" w:rsidRPr="00D719AB" w:rsidRDefault="6530CCE2" w:rsidP="00A96F70">
      <w:pPr>
        <w:pStyle w:val="ListParagraph"/>
        <w:numPr>
          <w:ilvl w:val="0"/>
          <w:numId w:val="49"/>
        </w:numPr>
        <w:spacing w:after="0"/>
        <w:ind w:left="866" w:right="-270" w:hanging="361"/>
        <w:jc w:val="both"/>
        <w:rPr>
          <w:rFonts w:ascii="Calibri" w:eastAsia="Calibri" w:hAnsi="Calibri" w:cs="Calibri"/>
        </w:rPr>
      </w:pPr>
      <w:r w:rsidRPr="00D719AB">
        <w:rPr>
          <w:rFonts w:ascii="Calibri" w:eastAsia="Calibri" w:hAnsi="Calibri" w:cs="Calibri"/>
        </w:rPr>
        <w:t xml:space="preserve">Call </w:t>
      </w:r>
      <w:proofErr w:type="gramStart"/>
      <w:r w:rsidRPr="00D719AB">
        <w:rPr>
          <w:rFonts w:ascii="Calibri" w:eastAsia="Calibri" w:hAnsi="Calibri" w:cs="Calibri"/>
          <w:b/>
          <w:bCs/>
        </w:rPr>
        <w:t>[ ]</w:t>
      </w:r>
      <w:proofErr w:type="gramEnd"/>
      <w:r w:rsidRPr="00D719AB">
        <w:rPr>
          <w:rFonts w:ascii="Calibri" w:eastAsia="Calibri" w:hAnsi="Calibri" w:cs="Calibri"/>
        </w:rPr>
        <w:t xml:space="preserve"> to reach the Contractor’s hotline </w:t>
      </w:r>
      <w:r w:rsidRPr="00D719AB">
        <w:rPr>
          <w:rFonts w:ascii="Calibri" w:eastAsia="Calibri" w:hAnsi="Calibri" w:cs="Calibri"/>
          <w:i/>
          <w:iCs/>
        </w:rPr>
        <w:t xml:space="preserve">(if any) </w:t>
      </w:r>
      <w:r w:rsidRPr="00D719AB">
        <w:rPr>
          <w:rFonts w:ascii="Calibri" w:eastAsia="Calibri" w:hAnsi="Calibri" w:cs="Calibri"/>
        </w:rPr>
        <w:t>and leave a message.</w:t>
      </w:r>
    </w:p>
    <w:p w14:paraId="36E2106E" w14:textId="77777777" w:rsidR="6530CCE2" w:rsidRPr="00D719AB" w:rsidRDefault="6530CCE2" w:rsidP="6F858AFF">
      <w:pPr>
        <w:spacing w:before="123" w:after="120"/>
        <w:ind w:right="-270"/>
        <w:jc w:val="both"/>
        <w:rPr>
          <w:rFonts w:ascii="Calibri" w:hAnsi="Calibri" w:cs="Calibri"/>
        </w:rPr>
      </w:pPr>
      <w:r w:rsidRPr="00D719AB">
        <w:rPr>
          <w:rFonts w:ascii="Calibri" w:eastAsia="Calibri" w:hAnsi="Calibri" w:cs="Calibri"/>
        </w:rPr>
        <w:t>The person’s identity will be kept confidential, unless reporting of allegations is mandated by the country law. Anonymous complaints or allegations may also be submitted and will be given all due and appropriate consideration. We take seriously all reports of possible misconduct and will investigate and take appropriate action. We will provide warm referrals to service providers that may help support the person who experienced the alleged incident, as appropriate.</w:t>
      </w:r>
    </w:p>
    <w:p w14:paraId="199D21AE" w14:textId="77777777" w:rsidR="6530CCE2" w:rsidRPr="00D719AB" w:rsidRDefault="6530CCE2" w:rsidP="6F858AFF">
      <w:pPr>
        <w:spacing w:before="119" w:after="120"/>
        <w:ind w:right="-270"/>
        <w:jc w:val="both"/>
        <w:rPr>
          <w:rFonts w:ascii="Calibri" w:hAnsi="Calibri" w:cs="Calibri"/>
        </w:rPr>
      </w:pPr>
      <w:r w:rsidRPr="00D719AB">
        <w:rPr>
          <w:rFonts w:ascii="Calibri" w:eastAsia="Calibri" w:hAnsi="Calibri" w:cs="Calibri"/>
        </w:rPr>
        <w:t>There will be no retaliation against any person who raises a concern in good faith about any behavior prohibited by this Code of Conduct. Such retaliation would be a violation of this Code of Conduct.</w:t>
      </w:r>
    </w:p>
    <w:p w14:paraId="3C21E242" w14:textId="77777777" w:rsidR="6530CCE2" w:rsidRPr="00D719AB" w:rsidRDefault="6530CCE2" w:rsidP="6F858AFF">
      <w:pPr>
        <w:spacing w:before="161"/>
        <w:ind w:left="15" w:right="1035"/>
        <w:jc w:val="both"/>
        <w:rPr>
          <w:rFonts w:ascii="Calibri" w:hAnsi="Calibri" w:cs="Calibri"/>
        </w:rPr>
      </w:pPr>
      <w:r w:rsidRPr="00D719AB">
        <w:rPr>
          <w:rFonts w:ascii="Calibri" w:eastAsia="Calibri" w:hAnsi="Calibri" w:cs="Calibri"/>
          <w:b/>
          <w:bCs/>
          <w:u w:val="single"/>
        </w:rPr>
        <w:t>CONSEQUENCES OF VIOLATING THE CODE OF CONDUCT</w:t>
      </w:r>
    </w:p>
    <w:p w14:paraId="7AF1D3D7" w14:textId="77777777" w:rsidR="6530CCE2" w:rsidRPr="00D719AB" w:rsidRDefault="6530CCE2" w:rsidP="6F858AFF">
      <w:pPr>
        <w:spacing w:before="122" w:after="120"/>
        <w:ind w:left="15" w:right="-270"/>
        <w:jc w:val="both"/>
        <w:rPr>
          <w:rFonts w:ascii="Calibri" w:hAnsi="Calibri" w:cs="Calibri"/>
        </w:rPr>
      </w:pPr>
      <w:r w:rsidRPr="00D719AB">
        <w:rPr>
          <w:rFonts w:ascii="Calibri" w:eastAsia="Calibri" w:hAnsi="Calibri" w:cs="Calibri"/>
        </w:rPr>
        <w:t>Any violation of this Code of Conduct by Contractor’s Personnel may result in serious consequences, up to and including termination and possible referral to legal authorities. FOR CONTRACTOR’S PERSONNEL:</w:t>
      </w:r>
    </w:p>
    <w:p w14:paraId="2A58E574" w14:textId="77777777" w:rsidR="6530CCE2" w:rsidRPr="00D719AB" w:rsidRDefault="6530CCE2" w:rsidP="6F858AFF">
      <w:pPr>
        <w:spacing w:before="15"/>
        <w:ind w:right="-270"/>
        <w:jc w:val="both"/>
        <w:rPr>
          <w:rFonts w:ascii="Calibri" w:hAnsi="Calibri" w:cs="Calibri"/>
        </w:rPr>
      </w:pPr>
      <w:r w:rsidRPr="00D719AB">
        <w:rPr>
          <w:rFonts w:ascii="Calibri" w:eastAsia="Calibri" w:hAnsi="Calibri" w:cs="Calibri"/>
        </w:rPr>
        <w:t xml:space="preserve">I have received a copy of this Code of Conduct written in a language that I comprehend. I understand that if I have any questions about this Code of Conduct, I can contact </w:t>
      </w:r>
      <w:r w:rsidRPr="00D719AB">
        <w:rPr>
          <w:rFonts w:ascii="Calibri" w:eastAsia="Calibri" w:hAnsi="Calibri" w:cs="Calibri"/>
          <w:b/>
          <w:bCs/>
        </w:rPr>
        <w:t>[</w:t>
      </w:r>
      <w:r w:rsidRPr="00D719AB">
        <w:rPr>
          <w:rFonts w:ascii="Calibri" w:eastAsia="Calibri" w:hAnsi="Calibri" w:cs="Calibri"/>
          <w:b/>
          <w:bCs/>
          <w:i/>
          <w:iCs/>
        </w:rPr>
        <w:t>enter name of Contractor’s contact person with relevant experience in handling gender-based violence</w:t>
      </w:r>
      <w:r w:rsidRPr="00D719AB">
        <w:rPr>
          <w:rFonts w:ascii="Calibri" w:eastAsia="Calibri" w:hAnsi="Calibri" w:cs="Calibri"/>
          <w:b/>
          <w:bCs/>
        </w:rPr>
        <w:t>]</w:t>
      </w:r>
      <w:r w:rsidRPr="00D719AB">
        <w:rPr>
          <w:rFonts w:ascii="Calibri" w:eastAsia="Calibri" w:hAnsi="Calibri" w:cs="Calibri"/>
        </w:rPr>
        <w:t xml:space="preserve"> requesting an explanation.</w:t>
      </w:r>
    </w:p>
    <w:p w14:paraId="2F6760D8" w14:textId="77777777" w:rsidR="6530CCE2" w:rsidRPr="00D719AB" w:rsidRDefault="6530CCE2" w:rsidP="6F858AFF">
      <w:pPr>
        <w:spacing w:after="120"/>
        <w:ind w:right="-270"/>
        <w:jc w:val="both"/>
        <w:rPr>
          <w:rFonts w:ascii="Calibri" w:hAnsi="Calibri" w:cs="Calibri"/>
        </w:rPr>
      </w:pPr>
      <w:r w:rsidRPr="00D719AB">
        <w:rPr>
          <w:rFonts w:ascii="Calibri" w:eastAsia="Calibri" w:hAnsi="Calibri" w:cs="Calibri"/>
        </w:rPr>
        <w:t xml:space="preserve"> </w:t>
      </w:r>
    </w:p>
    <w:p w14:paraId="2BFAFFCF" w14:textId="77777777" w:rsidR="6530CCE2" w:rsidRPr="00D719AB" w:rsidRDefault="6530CCE2" w:rsidP="6F858AFF">
      <w:pPr>
        <w:spacing w:before="59" w:after="120"/>
        <w:ind w:left="420" w:right="-270"/>
        <w:jc w:val="both"/>
        <w:rPr>
          <w:rFonts w:ascii="Calibri" w:hAnsi="Calibri" w:cs="Calibri"/>
        </w:rPr>
      </w:pPr>
      <w:r w:rsidRPr="00D719AB">
        <w:rPr>
          <w:rFonts w:ascii="Calibri" w:eastAsia="Calibri" w:hAnsi="Calibri" w:cs="Calibri"/>
        </w:rPr>
        <w:t>Name of Contractor’s Personnel: [insert name]</w:t>
      </w:r>
    </w:p>
    <w:p w14:paraId="57346AA9" w14:textId="77777777" w:rsidR="6530CCE2" w:rsidRPr="00D719AB" w:rsidRDefault="6530CCE2" w:rsidP="6F858AFF">
      <w:pPr>
        <w:spacing w:after="120"/>
        <w:ind w:right="-270"/>
        <w:jc w:val="both"/>
        <w:rPr>
          <w:rFonts w:ascii="Calibri" w:hAnsi="Calibri" w:cs="Calibri"/>
        </w:rPr>
      </w:pPr>
      <w:r w:rsidRPr="00D719AB">
        <w:rPr>
          <w:rFonts w:ascii="Calibri" w:eastAsia="Calibri" w:hAnsi="Calibri" w:cs="Calibri"/>
        </w:rPr>
        <w:t xml:space="preserve"> </w:t>
      </w:r>
    </w:p>
    <w:p w14:paraId="10ECB3A8" w14:textId="77777777" w:rsidR="6530CCE2" w:rsidRPr="00D719AB" w:rsidRDefault="6530CCE2" w:rsidP="6F858AFF">
      <w:pPr>
        <w:tabs>
          <w:tab w:val="left" w:pos="7775"/>
        </w:tabs>
        <w:spacing w:before="133" w:after="120"/>
        <w:ind w:left="420" w:right="-270"/>
        <w:jc w:val="both"/>
        <w:rPr>
          <w:rFonts w:ascii="Calibri" w:hAnsi="Calibri" w:cs="Calibri"/>
        </w:rPr>
      </w:pPr>
      <w:r w:rsidRPr="00D719AB">
        <w:rPr>
          <w:rFonts w:ascii="Calibri" w:eastAsia="Calibri" w:hAnsi="Calibri" w:cs="Calibri"/>
        </w:rPr>
        <w:t xml:space="preserve">Signature: </w:t>
      </w:r>
      <w:r w:rsidRPr="00D719AB">
        <w:rPr>
          <w:rFonts w:ascii="Calibri" w:eastAsia="Calibri" w:hAnsi="Calibri" w:cs="Calibri"/>
          <w:u w:val="single"/>
        </w:rPr>
        <w:t xml:space="preserve">                                                                                                                                      </w:t>
      </w:r>
    </w:p>
    <w:p w14:paraId="63B4FAD6" w14:textId="77777777" w:rsidR="6530CCE2" w:rsidRPr="00D719AB" w:rsidRDefault="6530CCE2" w:rsidP="6F858AFF">
      <w:pPr>
        <w:spacing w:before="8" w:after="120"/>
        <w:ind w:right="-270"/>
        <w:jc w:val="both"/>
        <w:rPr>
          <w:rFonts w:ascii="Calibri" w:hAnsi="Calibri" w:cs="Calibri"/>
        </w:rPr>
      </w:pPr>
      <w:r w:rsidRPr="00D719AB">
        <w:rPr>
          <w:rFonts w:ascii="Calibri" w:eastAsia="Calibri" w:hAnsi="Calibri" w:cs="Calibri"/>
        </w:rPr>
        <w:t xml:space="preserve"> </w:t>
      </w:r>
    </w:p>
    <w:p w14:paraId="3107D689" w14:textId="77777777" w:rsidR="6530CCE2" w:rsidRPr="00D719AB" w:rsidRDefault="6530CCE2" w:rsidP="6F858AFF">
      <w:pPr>
        <w:tabs>
          <w:tab w:val="left" w:pos="7794"/>
        </w:tabs>
        <w:spacing w:before="55" w:after="120"/>
        <w:ind w:left="420" w:right="-270"/>
        <w:jc w:val="both"/>
        <w:rPr>
          <w:rFonts w:ascii="Calibri" w:eastAsia="Calibri" w:hAnsi="Calibri" w:cs="Calibri"/>
          <w:u w:val="single"/>
        </w:rPr>
      </w:pPr>
      <w:r w:rsidRPr="00D719AB">
        <w:rPr>
          <w:rFonts w:ascii="Calibri" w:eastAsia="Calibri" w:hAnsi="Calibri" w:cs="Calibri"/>
        </w:rPr>
        <w:t xml:space="preserve">Date: (day month year): </w:t>
      </w:r>
      <w:r w:rsidRPr="00D719AB">
        <w:rPr>
          <w:rFonts w:ascii="Calibri" w:eastAsia="Calibri" w:hAnsi="Calibri" w:cs="Calibri"/>
          <w:u w:val="single"/>
        </w:rPr>
        <w:t xml:space="preserve"> </w:t>
      </w:r>
      <w:r w:rsidRPr="00D719AB">
        <w:rPr>
          <w:rFonts w:ascii="Calibri" w:hAnsi="Calibri" w:cs="Calibri"/>
        </w:rPr>
        <w:tab/>
      </w:r>
    </w:p>
    <w:p w14:paraId="14BE03BD" w14:textId="77777777" w:rsidR="6530CCE2" w:rsidRPr="00D719AB" w:rsidRDefault="6530CCE2" w:rsidP="6F858AFF">
      <w:pPr>
        <w:spacing w:after="120"/>
        <w:ind w:right="-270"/>
        <w:jc w:val="both"/>
        <w:rPr>
          <w:rFonts w:ascii="Calibri" w:hAnsi="Calibri" w:cs="Calibri"/>
        </w:rPr>
      </w:pPr>
      <w:r w:rsidRPr="00D719AB">
        <w:rPr>
          <w:rFonts w:ascii="Calibri" w:eastAsia="Calibri" w:hAnsi="Calibri" w:cs="Calibri"/>
        </w:rPr>
        <w:t xml:space="preserve"> </w:t>
      </w:r>
    </w:p>
    <w:p w14:paraId="58A22574" w14:textId="77777777" w:rsidR="6530CCE2" w:rsidRPr="00D719AB" w:rsidRDefault="6530CCE2" w:rsidP="6F858AFF">
      <w:pPr>
        <w:spacing w:before="8" w:after="120"/>
        <w:ind w:right="-270"/>
        <w:jc w:val="both"/>
        <w:rPr>
          <w:rFonts w:ascii="Calibri" w:hAnsi="Calibri" w:cs="Calibri"/>
        </w:rPr>
      </w:pPr>
      <w:r w:rsidRPr="00D719AB">
        <w:rPr>
          <w:rFonts w:ascii="Calibri" w:eastAsia="Calibri" w:hAnsi="Calibri" w:cs="Calibri"/>
        </w:rPr>
        <w:t xml:space="preserve"> </w:t>
      </w:r>
    </w:p>
    <w:p w14:paraId="5F83AB08" w14:textId="77777777" w:rsidR="6530CCE2" w:rsidRPr="00D719AB" w:rsidRDefault="6530CCE2" w:rsidP="6F858AFF">
      <w:pPr>
        <w:spacing w:before="55" w:after="120"/>
        <w:ind w:left="420" w:right="-270"/>
        <w:jc w:val="both"/>
        <w:rPr>
          <w:rFonts w:ascii="Calibri" w:hAnsi="Calibri" w:cs="Calibri"/>
        </w:rPr>
      </w:pPr>
      <w:r w:rsidRPr="00D719AB">
        <w:rPr>
          <w:rFonts w:ascii="Calibri" w:eastAsia="Calibri" w:hAnsi="Calibri" w:cs="Calibri"/>
        </w:rPr>
        <w:t>Counter signature of authorized representative of the Contractor:</w:t>
      </w:r>
    </w:p>
    <w:p w14:paraId="59452E37" w14:textId="77777777" w:rsidR="6530CCE2" w:rsidRPr="00D719AB" w:rsidRDefault="6530CCE2" w:rsidP="6F858AFF">
      <w:pPr>
        <w:spacing w:before="55" w:after="120"/>
        <w:ind w:left="420" w:right="-270"/>
        <w:jc w:val="both"/>
        <w:rPr>
          <w:rFonts w:ascii="Calibri" w:hAnsi="Calibri" w:cs="Calibri"/>
        </w:rPr>
      </w:pPr>
      <w:r w:rsidRPr="00D719AB">
        <w:rPr>
          <w:rFonts w:ascii="Calibri" w:eastAsia="Calibri" w:hAnsi="Calibri" w:cs="Calibri"/>
        </w:rPr>
        <w:t xml:space="preserve"> </w:t>
      </w:r>
    </w:p>
    <w:p w14:paraId="4E0AEBCA" w14:textId="77777777" w:rsidR="6530CCE2" w:rsidRPr="00D719AB" w:rsidRDefault="6530CCE2" w:rsidP="6F858AFF">
      <w:pPr>
        <w:ind w:right="-270"/>
        <w:jc w:val="both"/>
        <w:rPr>
          <w:rFonts w:ascii="Calibri" w:hAnsi="Calibri" w:cs="Calibri"/>
        </w:rPr>
      </w:pPr>
      <w:r w:rsidRPr="00D719AB">
        <w:rPr>
          <w:rFonts w:ascii="Calibri" w:eastAsia="Calibri" w:hAnsi="Calibri" w:cs="Calibri"/>
        </w:rPr>
        <w:t xml:space="preserve">        </w:t>
      </w:r>
      <w:proofErr w:type="gramStart"/>
      <w:r w:rsidRPr="00D719AB">
        <w:rPr>
          <w:rFonts w:ascii="Calibri" w:eastAsia="Calibri" w:hAnsi="Calibri" w:cs="Calibri"/>
        </w:rPr>
        <w:t>Signature:</w:t>
      </w:r>
      <w:r w:rsidRPr="00D719AB">
        <w:rPr>
          <w:rFonts w:ascii="Calibri" w:eastAsia="Calibri" w:hAnsi="Calibri" w:cs="Calibri"/>
          <w:u w:val="single"/>
        </w:rPr>
        <w:t xml:space="preserve">                 </w:t>
      </w:r>
      <w:r w:rsidRPr="00D719AB">
        <w:rPr>
          <w:rFonts w:ascii="Calibri" w:eastAsia="Calibri" w:hAnsi="Calibri" w:cs="Calibri"/>
        </w:rPr>
        <w:t>_</w:t>
      </w:r>
      <w:proofErr w:type="gramEnd"/>
      <w:r w:rsidRPr="00D719AB">
        <w:rPr>
          <w:rFonts w:ascii="Calibri" w:eastAsia="Calibri" w:hAnsi="Calibri" w:cs="Calibri"/>
        </w:rPr>
        <w:t xml:space="preserve">______________Date: (day month year): </w:t>
      </w:r>
      <w:r w:rsidRPr="00D719AB">
        <w:rPr>
          <w:rFonts w:ascii="Calibri" w:eastAsia="Calibri" w:hAnsi="Calibri" w:cs="Calibri"/>
          <w:u w:val="single"/>
        </w:rPr>
        <w:t xml:space="preserve"> </w:t>
      </w:r>
      <w:r w:rsidRPr="00D719AB">
        <w:rPr>
          <w:rFonts w:ascii="Calibri" w:hAnsi="Calibri" w:cs="Calibri"/>
        </w:rPr>
        <w:tab/>
      </w:r>
      <w:r w:rsidRPr="00D719AB">
        <w:rPr>
          <w:rFonts w:ascii="Calibri" w:hAnsi="Calibri" w:cs="Calibri"/>
        </w:rPr>
        <w:tab/>
      </w:r>
      <w:r w:rsidRPr="00D719AB">
        <w:rPr>
          <w:rFonts w:ascii="Calibri" w:eastAsia="Calibri" w:hAnsi="Calibri" w:cs="Calibri"/>
          <w:u w:val="single"/>
        </w:rPr>
        <w:t>_______________</w:t>
      </w:r>
    </w:p>
    <w:p w14:paraId="14048F3C" w14:textId="77777777" w:rsidR="00B87E49" w:rsidRPr="00D719AB" w:rsidRDefault="00B87E49" w:rsidP="6F858AFF">
      <w:pPr>
        <w:spacing w:after="0" w:line="240" w:lineRule="auto"/>
        <w:jc w:val="both"/>
        <w:rPr>
          <w:rFonts w:ascii="Calibri" w:eastAsia="Times New Roman" w:hAnsi="Calibri" w:cs="Calibri"/>
        </w:rPr>
        <w:sectPr w:rsidR="00B87E49" w:rsidRPr="00D719AB" w:rsidSect="00A81CC7">
          <w:pgSz w:w="12240" w:h="15840"/>
          <w:pgMar w:top="1440" w:right="1440" w:bottom="1440" w:left="1440" w:header="720" w:footer="720" w:gutter="0"/>
          <w:cols w:space="720"/>
          <w:docGrid w:linePitch="360"/>
        </w:sectPr>
      </w:pPr>
    </w:p>
    <w:p w14:paraId="0DF7A506" w14:textId="77777777" w:rsidR="00BE14FE" w:rsidRPr="00D719AB" w:rsidRDefault="00752F12" w:rsidP="00996BE5">
      <w:pPr>
        <w:pStyle w:val="Heading2"/>
        <w:rPr>
          <w:rFonts w:ascii="Calibri" w:hAnsi="Calibri" w:cs="Calibri"/>
          <w:b/>
          <w:bCs/>
          <w:sz w:val="22"/>
          <w:szCs w:val="22"/>
        </w:rPr>
      </w:pPr>
      <w:bookmarkStart w:id="327" w:name="_Toc215836503"/>
      <w:r w:rsidRPr="00D719AB">
        <w:rPr>
          <w:rFonts w:ascii="Calibri" w:hAnsi="Calibri" w:cs="Calibri"/>
          <w:b/>
          <w:bCs/>
          <w:sz w:val="22"/>
          <w:szCs w:val="22"/>
        </w:rPr>
        <w:lastRenderedPageBreak/>
        <w:t xml:space="preserve">Appendix </w:t>
      </w:r>
      <w:r w:rsidR="00BB17C4" w:rsidRPr="00D719AB">
        <w:rPr>
          <w:rFonts w:ascii="Calibri" w:hAnsi="Calibri" w:cs="Calibri"/>
          <w:b/>
          <w:bCs/>
          <w:sz w:val="22"/>
          <w:szCs w:val="22"/>
        </w:rPr>
        <w:t>1</w:t>
      </w:r>
      <w:r w:rsidR="00BD1C3C" w:rsidRPr="00D719AB">
        <w:rPr>
          <w:rFonts w:ascii="Calibri" w:hAnsi="Calibri" w:cs="Calibri"/>
          <w:b/>
          <w:bCs/>
          <w:sz w:val="22"/>
          <w:szCs w:val="22"/>
        </w:rPr>
        <w:t>9</w:t>
      </w:r>
      <w:r w:rsidR="00BB17C4" w:rsidRPr="00D719AB">
        <w:rPr>
          <w:rFonts w:ascii="Calibri" w:hAnsi="Calibri" w:cs="Calibri"/>
          <w:b/>
          <w:bCs/>
          <w:sz w:val="22"/>
          <w:szCs w:val="22"/>
        </w:rPr>
        <w:t xml:space="preserve">: Sample </w:t>
      </w:r>
      <w:r w:rsidR="003B3185" w:rsidRPr="00D719AB">
        <w:rPr>
          <w:rFonts w:ascii="Calibri" w:hAnsi="Calibri" w:cs="Calibri"/>
          <w:b/>
          <w:bCs/>
          <w:sz w:val="22"/>
          <w:szCs w:val="22"/>
        </w:rPr>
        <w:t>Contractor</w:t>
      </w:r>
      <w:r w:rsidR="00996BE5" w:rsidRPr="00D719AB">
        <w:rPr>
          <w:rFonts w:ascii="Calibri" w:hAnsi="Calibri" w:cs="Calibri"/>
          <w:b/>
          <w:bCs/>
          <w:sz w:val="22"/>
          <w:szCs w:val="22"/>
        </w:rPr>
        <w:t xml:space="preserve"> ESMP (</w:t>
      </w:r>
      <w:r w:rsidR="00BE14FE" w:rsidRPr="00D719AB">
        <w:rPr>
          <w:rFonts w:ascii="Calibri" w:hAnsi="Calibri" w:cs="Calibri"/>
          <w:b/>
          <w:bCs/>
          <w:spacing w:val="4"/>
          <w:kern w:val="0"/>
          <w:sz w:val="22"/>
          <w:szCs w:val="22"/>
          <w14:ligatures w14:val="none"/>
        </w:rPr>
        <w:t>C-ESMP</w:t>
      </w:r>
      <w:r w:rsidR="00996BE5" w:rsidRPr="00D719AB">
        <w:rPr>
          <w:rFonts w:ascii="Calibri" w:hAnsi="Calibri" w:cs="Calibri"/>
          <w:b/>
          <w:bCs/>
          <w:spacing w:val="4"/>
          <w:kern w:val="0"/>
          <w:sz w:val="22"/>
          <w:szCs w:val="22"/>
          <w14:ligatures w14:val="none"/>
        </w:rPr>
        <w:t>)</w:t>
      </w:r>
      <w:bookmarkEnd w:id="327"/>
    </w:p>
    <w:p w14:paraId="7082A1CE" w14:textId="77777777" w:rsidR="00BE14FE" w:rsidRPr="00D719AB" w:rsidRDefault="00BE14FE" w:rsidP="00BE14FE">
      <w:pPr>
        <w:shd w:val="clear" w:color="auto" w:fill="FFFFFF"/>
        <w:spacing w:after="0" w:line="240" w:lineRule="auto"/>
        <w:outlineLvl w:val="2"/>
        <w:rPr>
          <w:rFonts w:ascii="Calibri" w:eastAsia="Times New Roman" w:hAnsi="Calibri" w:cs="Calibri"/>
          <w:b/>
          <w:bCs/>
          <w:spacing w:val="4"/>
          <w:kern w:val="0"/>
          <w14:ligatures w14:val="none"/>
        </w:rPr>
      </w:pPr>
    </w:p>
    <w:p w14:paraId="5E8658BD" w14:textId="77777777" w:rsidR="00BE14FE" w:rsidRPr="00D719AB" w:rsidRDefault="00BE14FE" w:rsidP="00BE14FE">
      <w:pPr>
        <w:shd w:val="clear" w:color="auto" w:fill="FFFFFF"/>
        <w:spacing w:after="0" w:line="240" w:lineRule="auto"/>
        <w:jc w:val="both"/>
        <w:outlineLvl w:val="3"/>
        <w:rPr>
          <w:rFonts w:ascii="Calibri" w:eastAsia="Times New Roman" w:hAnsi="Calibri" w:cs="Calibri"/>
          <w:b/>
          <w:bCs/>
          <w:spacing w:val="4"/>
          <w:kern w:val="0"/>
          <w14:ligatures w14:val="none"/>
        </w:rPr>
      </w:pPr>
      <w:r w:rsidRPr="00D719AB">
        <w:rPr>
          <w:rFonts w:ascii="Calibri" w:eastAsia="Times New Roman" w:hAnsi="Calibri" w:cs="Calibri"/>
          <w:b/>
          <w:bCs/>
          <w:spacing w:val="4"/>
          <w:kern w:val="0"/>
          <w14:ligatures w14:val="none"/>
        </w:rPr>
        <w:t>a. Project Background and Description</w:t>
      </w:r>
    </w:p>
    <w:p w14:paraId="63074311" w14:textId="77777777" w:rsidR="00BE14FE" w:rsidRPr="00D719AB" w:rsidRDefault="00BE14FE" w:rsidP="00BE14FE">
      <w:pPr>
        <w:shd w:val="clear" w:color="auto" w:fill="FFFFFF"/>
        <w:spacing w:after="0" w:line="240" w:lineRule="auto"/>
        <w:ind w:left="720"/>
        <w:jc w:val="both"/>
        <w:rPr>
          <w:rFonts w:ascii="Calibri" w:eastAsia="Times New Roman" w:hAnsi="Calibri" w:cs="Calibri"/>
          <w:spacing w:val="4"/>
          <w:kern w:val="0"/>
          <w14:ligatures w14:val="none"/>
        </w:rPr>
      </w:pPr>
    </w:p>
    <w:p w14:paraId="28A4DF69" w14:textId="77777777" w:rsidR="00BE14FE" w:rsidRPr="00D719AB" w:rsidRDefault="00BE14FE" w:rsidP="00BE14FE">
      <w:pPr>
        <w:shd w:val="clear" w:color="auto" w:fill="FFFFFF"/>
        <w:spacing w:after="0" w:line="240" w:lineRule="auto"/>
        <w:jc w:val="both"/>
        <w:outlineLvl w:val="3"/>
        <w:rPr>
          <w:rFonts w:ascii="Calibri" w:eastAsia="Times New Roman" w:hAnsi="Calibri" w:cs="Calibri"/>
          <w:b/>
          <w:bCs/>
          <w:spacing w:val="4"/>
          <w:kern w:val="0"/>
          <w14:ligatures w14:val="none"/>
        </w:rPr>
      </w:pPr>
      <w:r w:rsidRPr="00D719AB">
        <w:rPr>
          <w:rFonts w:ascii="Calibri" w:eastAsia="Times New Roman" w:hAnsi="Calibri" w:cs="Calibri"/>
          <w:b/>
          <w:bCs/>
          <w:spacing w:val="4"/>
          <w:kern w:val="0"/>
          <w14:ligatures w14:val="none"/>
        </w:rPr>
        <w:t>c. Environmental and Social Management Measures</w:t>
      </w:r>
    </w:p>
    <w:p w14:paraId="581B78C3" w14:textId="77777777" w:rsidR="00BE14FE" w:rsidRPr="00D719AB" w:rsidRDefault="00BE14FE" w:rsidP="001252F4">
      <w:pPr>
        <w:shd w:val="clear" w:color="auto" w:fill="FFFFFF"/>
        <w:spacing w:before="180" w:after="0" w:line="240" w:lineRule="auto"/>
        <w:jc w:val="both"/>
        <w:rPr>
          <w:rFonts w:ascii="Calibri" w:eastAsia="Times New Roman" w:hAnsi="Calibri" w:cs="Calibri"/>
          <w:spacing w:val="4"/>
          <w:kern w:val="0"/>
          <w14:ligatures w14:val="none"/>
        </w:rPr>
      </w:pPr>
    </w:p>
    <w:p w14:paraId="30F4C4D5" w14:textId="77777777" w:rsidR="00BE14FE" w:rsidRPr="00D719AB" w:rsidRDefault="00BE14FE" w:rsidP="00BE14FE">
      <w:pPr>
        <w:shd w:val="clear" w:color="auto" w:fill="FFFFFF"/>
        <w:spacing w:after="0" w:line="240" w:lineRule="auto"/>
        <w:jc w:val="both"/>
        <w:rPr>
          <w:rFonts w:ascii="Calibri" w:eastAsia="Times New Roman" w:hAnsi="Calibri" w:cs="Calibri"/>
          <w:spacing w:val="4"/>
          <w:kern w:val="0"/>
          <w14:ligatures w14:val="none"/>
        </w:rPr>
      </w:pPr>
      <w:r w:rsidRPr="00D719AB">
        <w:rPr>
          <w:rFonts w:ascii="Calibri" w:eastAsia="Times New Roman" w:hAnsi="Calibri" w:cs="Calibri"/>
          <w:b/>
          <w:bCs/>
          <w:spacing w:val="4"/>
          <w:kern w:val="0"/>
          <w14:ligatures w14:val="none"/>
        </w:rPr>
        <w:t>Occupational Health and Safety (OHS)</w:t>
      </w:r>
    </w:p>
    <w:p w14:paraId="392FD9C0" w14:textId="77777777" w:rsidR="00BE14FE" w:rsidRPr="00D719AB" w:rsidRDefault="00BE14FE" w:rsidP="00671A33">
      <w:pPr>
        <w:shd w:val="clear" w:color="auto" w:fill="FFFFFF"/>
        <w:spacing w:after="0" w:line="240" w:lineRule="auto"/>
        <w:ind w:left="720"/>
        <w:jc w:val="right"/>
        <w:rPr>
          <w:rFonts w:ascii="Calibri" w:eastAsia="Times New Roman" w:hAnsi="Calibri" w:cs="Calibri"/>
          <w:spacing w:val="4"/>
          <w:kern w:val="0"/>
          <w14:ligatures w14:val="none"/>
        </w:rPr>
      </w:pPr>
    </w:p>
    <w:p w14:paraId="7BC16154" w14:textId="77777777" w:rsidR="00BE14FE" w:rsidRPr="00D719AB" w:rsidRDefault="00BE14FE" w:rsidP="00BE14FE">
      <w:pPr>
        <w:shd w:val="clear" w:color="auto" w:fill="FFFFFF"/>
        <w:spacing w:after="0" w:line="240" w:lineRule="auto"/>
        <w:jc w:val="both"/>
        <w:rPr>
          <w:rFonts w:ascii="Calibri" w:eastAsia="Times New Roman" w:hAnsi="Calibri" w:cs="Calibri"/>
          <w:spacing w:val="4"/>
          <w:kern w:val="0"/>
          <w14:ligatures w14:val="none"/>
        </w:rPr>
      </w:pPr>
      <w:r w:rsidRPr="00D719AB">
        <w:rPr>
          <w:rFonts w:ascii="Calibri" w:eastAsia="Times New Roman" w:hAnsi="Calibri" w:cs="Calibri"/>
          <w:b/>
          <w:bCs/>
          <w:spacing w:val="4"/>
          <w:kern w:val="0"/>
          <w14:ligatures w14:val="none"/>
        </w:rPr>
        <w:t>Community Health and Safety</w:t>
      </w:r>
    </w:p>
    <w:p w14:paraId="44BFD7C4" w14:textId="77777777" w:rsidR="00BE14FE" w:rsidRPr="00D719AB" w:rsidRDefault="00BE14FE" w:rsidP="00BE14FE">
      <w:pPr>
        <w:shd w:val="clear" w:color="auto" w:fill="FFFFFF"/>
        <w:spacing w:after="0" w:line="240" w:lineRule="auto"/>
        <w:ind w:left="720"/>
        <w:jc w:val="both"/>
        <w:rPr>
          <w:rFonts w:ascii="Calibri" w:eastAsia="Times New Roman" w:hAnsi="Calibri" w:cs="Calibri"/>
          <w:spacing w:val="4"/>
          <w:kern w:val="0"/>
          <w14:ligatures w14:val="none"/>
        </w:rPr>
      </w:pPr>
    </w:p>
    <w:p w14:paraId="0EC5449C" w14:textId="77777777" w:rsidR="00BE14FE" w:rsidRPr="00D719AB" w:rsidRDefault="00BE14FE" w:rsidP="00BE14FE">
      <w:pPr>
        <w:shd w:val="clear" w:color="auto" w:fill="FFFFFF"/>
        <w:spacing w:after="0" w:line="240" w:lineRule="auto"/>
        <w:jc w:val="both"/>
        <w:rPr>
          <w:rFonts w:ascii="Calibri" w:eastAsia="Times New Roman" w:hAnsi="Calibri" w:cs="Calibri"/>
          <w:spacing w:val="4"/>
          <w:kern w:val="0"/>
          <w14:ligatures w14:val="none"/>
        </w:rPr>
      </w:pPr>
      <w:r w:rsidRPr="00D719AB">
        <w:rPr>
          <w:rFonts w:ascii="Calibri" w:eastAsia="Times New Roman" w:hAnsi="Calibri" w:cs="Calibri"/>
          <w:b/>
          <w:bCs/>
          <w:spacing w:val="4"/>
          <w:kern w:val="0"/>
          <w14:ligatures w14:val="none"/>
        </w:rPr>
        <w:t>Labor Management</w:t>
      </w:r>
    </w:p>
    <w:p w14:paraId="40E5D64F" w14:textId="77777777" w:rsidR="00BE14FE" w:rsidRPr="00D719AB" w:rsidRDefault="00BE14FE" w:rsidP="00A96F70">
      <w:pPr>
        <w:numPr>
          <w:ilvl w:val="0"/>
          <w:numId w:val="90"/>
        </w:numPr>
        <w:shd w:val="clear" w:color="auto" w:fill="FFFFFF"/>
        <w:spacing w:after="0" w:line="240" w:lineRule="auto"/>
        <w:jc w:val="both"/>
        <w:rPr>
          <w:rFonts w:ascii="Calibri" w:eastAsia="Times New Roman" w:hAnsi="Calibri" w:cs="Calibri"/>
          <w:spacing w:val="4"/>
          <w:kern w:val="0"/>
          <w14:ligatures w14:val="none"/>
        </w:rPr>
      </w:pPr>
      <w:r w:rsidRPr="00D719AB">
        <w:rPr>
          <w:rFonts w:ascii="Calibri" w:eastAsia="Times New Roman" w:hAnsi="Calibri" w:cs="Calibri"/>
          <w:spacing w:val="4"/>
          <w:kern w:val="0"/>
          <w14:ligatures w14:val="none"/>
        </w:rPr>
        <w:t>Labor Management Procedures (LMP): Local hiring, prevention of child and forced labor, fair working conditions, and workers’ accommodation standards.</w:t>
      </w:r>
    </w:p>
    <w:p w14:paraId="4C5B7309" w14:textId="77777777" w:rsidR="00BE14FE" w:rsidRPr="00D719AB" w:rsidRDefault="00BE14FE" w:rsidP="00A96F70">
      <w:pPr>
        <w:numPr>
          <w:ilvl w:val="0"/>
          <w:numId w:val="90"/>
        </w:numPr>
        <w:shd w:val="clear" w:color="auto" w:fill="FFFFFF"/>
        <w:spacing w:after="0" w:line="240" w:lineRule="auto"/>
        <w:jc w:val="both"/>
        <w:rPr>
          <w:rFonts w:ascii="Calibri" w:eastAsia="Times New Roman" w:hAnsi="Calibri" w:cs="Calibri"/>
          <w:spacing w:val="4"/>
          <w:kern w:val="0"/>
          <w14:ligatures w14:val="none"/>
        </w:rPr>
      </w:pPr>
      <w:r w:rsidRPr="00D719AB">
        <w:rPr>
          <w:rFonts w:ascii="Calibri" w:eastAsia="Times New Roman" w:hAnsi="Calibri" w:cs="Calibri"/>
          <w:spacing w:val="4"/>
          <w:kern w:val="0"/>
          <w14:ligatures w14:val="none"/>
        </w:rPr>
        <w:t xml:space="preserve">Code of Conduct for all workers, including SEA/SH (Sexual Exploitation and Abuse/Sexual Harassment) prevention and sanctions  </w:t>
      </w:r>
    </w:p>
    <w:p w14:paraId="6B58EE0B" w14:textId="77777777" w:rsidR="00BE14FE" w:rsidRPr="00D719AB" w:rsidRDefault="00BE14FE" w:rsidP="00BE14FE">
      <w:pPr>
        <w:shd w:val="clear" w:color="auto" w:fill="FFFFFF"/>
        <w:spacing w:after="0" w:line="240" w:lineRule="auto"/>
        <w:ind w:left="720"/>
        <w:jc w:val="both"/>
        <w:rPr>
          <w:rFonts w:ascii="Calibri" w:eastAsia="Times New Roman" w:hAnsi="Calibri" w:cs="Calibri"/>
          <w:spacing w:val="4"/>
          <w:kern w:val="0"/>
          <w14:ligatures w14:val="none"/>
        </w:rPr>
      </w:pPr>
    </w:p>
    <w:p w14:paraId="4DB10AAA" w14:textId="77777777" w:rsidR="00BE14FE" w:rsidRPr="00D719AB" w:rsidRDefault="00BE14FE" w:rsidP="00BE14FE">
      <w:pPr>
        <w:shd w:val="clear" w:color="auto" w:fill="FFFFFF"/>
        <w:spacing w:after="0" w:line="240" w:lineRule="auto"/>
        <w:jc w:val="both"/>
        <w:rPr>
          <w:rFonts w:ascii="Calibri" w:eastAsia="Times New Roman" w:hAnsi="Calibri" w:cs="Calibri"/>
          <w:spacing w:val="4"/>
          <w:kern w:val="0"/>
          <w14:ligatures w14:val="none"/>
        </w:rPr>
      </w:pPr>
      <w:r w:rsidRPr="00D719AB">
        <w:rPr>
          <w:rFonts w:ascii="Calibri" w:eastAsia="Times New Roman" w:hAnsi="Calibri" w:cs="Calibri"/>
          <w:b/>
          <w:bCs/>
          <w:spacing w:val="4"/>
          <w:kern w:val="0"/>
          <w14:ligatures w14:val="none"/>
        </w:rPr>
        <w:t>Waste and Resource Management</w:t>
      </w:r>
    </w:p>
    <w:p w14:paraId="1BF3008A" w14:textId="77777777" w:rsidR="00BE14FE" w:rsidRPr="00D719AB" w:rsidRDefault="00BE14FE" w:rsidP="00A96F70">
      <w:pPr>
        <w:numPr>
          <w:ilvl w:val="0"/>
          <w:numId w:val="91"/>
        </w:numPr>
        <w:shd w:val="clear" w:color="auto" w:fill="FFFFFF"/>
        <w:spacing w:after="0" w:line="240" w:lineRule="auto"/>
        <w:jc w:val="both"/>
        <w:rPr>
          <w:rFonts w:ascii="Calibri" w:eastAsia="Times New Roman" w:hAnsi="Calibri" w:cs="Calibri"/>
          <w:spacing w:val="4"/>
          <w:kern w:val="0"/>
          <w14:ligatures w14:val="none"/>
        </w:rPr>
      </w:pPr>
      <w:r w:rsidRPr="00D719AB">
        <w:rPr>
          <w:rFonts w:ascii="Calibri" w:eastAsia="Times New Roman" w:hAnsi="Calibri" w:cs="Calibri"/>
          <w:spacing w:val="4"/>
          <w:kern w:val="0"/>
          <w14:ligatures w14:val="none"/>
        </w:rPr>
        <w:t>Solid and liquid waste management plans, including safe disposal of construction debris and hazardous materials.</w:t>
      </w:r>
    </w:p>
    <w:p w14:paraId="54686D5F" w14:textId="77777777" w:rsidR="00BE14FE" w:rsidRPr="00D719AB" w:rsidRDefault="00BE14FE" w:rsidP="00A96F70">
      <w:pPr>
        <w:numPr>
          <w:ilvl w:val="0"/>
          <w:numId w:val="91"/>
        </w:numPr>
        <w:shd w:val="clear" w:color="auto" w:fill="FFFFFF"/>
        <w:spacing w:after="0" w:line="240" w:lineRule="auto"/>
        <w:jc w:val="both"/>
        <w:rPr>
          <w:rFonts w:ascii="Calibri" w:eastAsia="Times New Roman" w:hAnsi="Calibri" w:cs="Calibri"/>
          <w:spacing w:val="4"/>
          <w:kern w:val="0"/>
          <w14:ligatures w14:val="none"/>
        </w:rPr>
      </w:pPr>
      <w:r w:rsidRPr="00D719AB">
        <w:rPr>
          <w:rFonts w:ascii="Calibri" w:eastAsia="Times New Roman" w:hAnsi="Calibri" w:cs="Calibri"/>
          <w:spacing w:val="4"/>
          <w:kern w:val="0"/>
          <w14:ligatures w14:val="none"/>
        </w:rPr>
        <w:t>Resource efficiency measures (water, energy, materials).</w:t>
      </w:r>
    </w:p>
    <w:p w14:paraId="4538BB0A" w14:textId="77777777" w:rsidR="00BE14FE" w:rsidRPr="00D719AB" w:rsidRDefault="00BE14FE" w:rsidP="00BE14FE">
      <w:pPr>
        <w:shd w:val="clear" w:color="auto" w:fill="FFFFFF"/>
        <w:spacing w:after="0" w:line="240" w:lineRule="auto"/>
        <w:ind w:left="720"/>
        <w:jc w:val="both"/>
        <w:rPr>
          <w:rFonts w:ascii="Calibri" w:eastAsia="Times New Roman" w:hAnsi="Calibri" w:cs="Calibri"/>
          <w:spacing w:val="4"/>
          <w:kern w:val="0"/>
          <w14:ligatures w14:val="none"/>
        </w:rPr>
      </w:pPr>
    </w:p>
    <w:p w14:paraId="2C6C4D32" w14:textId="77777777" w:rsidR="00BE14FE" w:rsidRPr="00D719AB" w:rsidRDefault="00BE14FE" w:rsidP="00BE14FE">
      <w:pPr>
        <w:shd w:val="clear" w:color="auto" w:fill="FFFFFF"/>
        <w:spacing w:after="0" w:line="240" w:lineRule="auto"/>
        <w:jc w:val="both"/>
        <w:rPr>
          <w:rFonts w:ascii="Calibri" w:eastAsia="Times New Roman" w:hAnsi="Calibri" w:cs="Calibri"/>
          <w:b/>
          <w:bCs/>
          <w:spacing w:val="4"/>
          <w:kern w:val="0"/>
          <w14:ligatures w14:val="none"/>
        </w:rPr>
      </w:pPr>
    </w:p>
    <w:p w14:paraId="51DA337B" w14:textId="77777777" w:rsidR="00BE14FE" w:rsidRPr="00D719AB" w:rsidRDefault="00BE14FE" w:rsidP="00BE14FE">
      <w:pPr>
        <w:shd w:val="clear" w:color="auto" w:fill="FFFFFF"/>
        <w:spacing w:after="0" w:line="240" w:lineRule="auto"/>
        <w:jc w:val="both"/>
        <w:rPr>
          <w:rFonts w:ascii="Calibri" w:eastAsia="Times New Roman" w:hAnsi="Calibri" w:cs="Calibri"/>
          <w:spacing w:val="4"/>
          <w:kern w:val="0"/>
          <w14:ligatures w14:val="none"/>
        </w:rPr>
      </w:pPr>
      <w:r w:rsidRPr="00D719AB">
        <w:rPr>
          <w:rFonts w:ascii="Calibri" w:eastAsia="Times New Roman" w:hAnsi="Calibri" w:cs="Calibri"/>
          <w:b/>
          <w:bCs/>
          <w:spacing w:val="4"/>
          <w:kern w:val="0"/>
          <w14:ligatures w14:val="none"/>
        </w:rPr>
        <w:t>Cultural Heritage</w:t>
      </w:r>
    </w:p>
    <w:p w14:paraId="3AF5D7FD" w14:textId="77777777" w:rsidR="00BE14FE" w:rsidRPr="00D719AB" w:rsidRDefault="00BE14FE" w:rsidP="00A96F70">
      <w:pPr>
        <w:numPr>
          <w:ilvl w:val="0"/>
          <w:numId w:val="92"/>
        </w:numPr>
        <w:shd w:val="clear" w:color="auto" w:fill="FFFFFF"/>
        <w:spacing w:after="0" w:line="240" w:lineRule="auto"/>
        <w:jc w:val="both"/>
        <w:rPr>
          <w:rFonts w:ascii="Calibri" w:eastAsia="Times New Roman" w:hAnsi="Calibri" w:cs="Calibri"/>
          <w:spacing w:val="4"/>
          <w:kern w:val="0"/>
          <w14:ligatures w14:val="none"/>
        </w:rPr>
      </w:pPr>
      <w:r w:rsidRPr="00D719AB">
        <w:rPr>
          <w:rFonts w:ascii="Calibri" w:eastAsia="Times New Roman" w:hAnsi="Calibri" w:cs="Calibri"/>
          <w:spacing w:val="4"/>
          <w:kern w:val="0"/>
          <w14:ligatures w14:val="none"/>
        </w:rPr>
        <w:t>Chance Finds Procedure: Protocols for unexpected archaeological or cultural discoveries during excavation </w:t>
      </w:r>
    </w:p>
    <w:p w14:paraId="046BEABE" w14:textId="77777777" w:rsidR="00BE14FE" w:rsidRPr="00D719AB" w:rsidRDefault="00BE14FE" w:rsidP="00A96F70">
      <w:pPr>
        <w:numPr>
          <w:ilvl w:val="0"/>
          <w:numId w:val="92"/>
        </w:numPr>
        <w:shd w:val="clear" w:color="auto" w:fill="FFFFFF"/>
        <w:spacing w:before="100" w:beforeAutospacing="1" w:after="0" w:line="240" w:lineRule="auto"/>
        <w:jc w:val="both"/>
        <w:rPr>
          <w:rFonts w:ascii="Calibri" w:eastAsia="Times New Roman" w:hAnsi="Calibri" w:cs="Calibri"/>
          <w:spacing w:val="4"/>
          <w:kern w:val="0"/>
          <w14:ligatures w14:val="none"/>
        </w:rPr>
      </w:pPr>
    </w:p>
    <w:p w14:paraId="3B1928BB" w14:textId="77777777" w:rsidR="00BE14FE" w:rsidRPr="00D719AB" w:rsidRDefault="00BE14FE" w:rsidP="00BE14FE">
      <w:pPr>
        <w:shd w:val="clear" w:color="auto" w:fill="FFFFFF"/>
        <w:spacing w:after="0" w:line="240" w:lineRule="auto"/>
        <w:jc w:val="both"/>
        <w:outlineLvl w:val="3"/>
        <w:rPr>
          <w:rFonts w:ascii="Calibri" w:eastAsia="Times New Roman" w:hAnsi="Calibri" w:cs="Calibri"/>
          <w:b/>
          <w:bCs/>
          <w:spacing w:val="4"/>
          <w:kern w:val="0"/>
          <w14:ligatures w14:val="none"/>
        </w:rPr>
      </w:pPr>
      <w:r w:rsidRPr="00D719AB">
        <w:rPr>
          <w:rFonts w:ascii="Calibri" w:eastAsia="Times New Roman" w:hAnsi="Calibri" w:cs="Calibri"/>
          <w:b/>
          <w:bCs/>
          <w:spacing w:val="4"/>
          <w:kern w:val="0"/>
          <w14:ligatures w14:val="none"/>
        </w:rPr>
        <w:t>d. Monitoring and Reporting</w:t>
      </w:r>
    </w:p>
    <w:p w14:paraId="4F3C6021" w14:textId="77777777" w:rsidR="00BE14FE" w:rsidRPr="00D719AB" w:rsidRDefault="00BE14FE" w:rsidP="00A96F70">
      <w:pPr>
        <w:numPr>
          <w:ilvl w:val="0"/>
          <w:numId w:val="93"/>
        </w:numPr>
        <w:shd w:val="clear" w:color="auto" w:fill="FFFFFF"/>
        <w:spacing w:after="0" w:line="240" w:lineRule="auto"/>
        <w:jc w:val="both"/>
        <w:rPr>
          <w:rFonts w:ascii="Calibri" w:eastAsia="Times New Roman" w:hAnsi="Calibri" w:cs="Calibri"/>
          <w:spacing w:val="4"/>
          <w:kern w:val="0"/>
          <w14:ligatures w14:val="none"/>
        </w:rPr>
      </w:pPr>
      <w:r w:rsidRPr="00D719AB">
        <w:rPr>
          <w:rFonts w:ascii="Calibri" w:eastAsia="Times New Roman" w:hAnsi="Calibri" w:cs="Calibri"/>
          <w:spacing w:val="4"/>
          <w:kern w:val="0"/>
          <w14:ligatures w14:val="none"/>
        </w:rPr>
        <w:t>Regular site inspections and audits by the contractor and PIU.</w:t>
      </w:r>
    </w:p>
    <w:p w14:paraId="5A40B5CB" w14:textId="77777777" w:rsidR="00BE14FE" w:rsidRPr="00D719AB" w:rsidRDefault="00BE14FE" w:rsidP="00A96F70">
      <w:pPr>
        <w:numPr>
          <w:ilvl w:val="0"/>
          <w:numId w:val="93"/>
        </w:numPr>
        <w:shd w:val="clear" w:color="auto" w:fill="FFFFFF"/>
        <w:spacing w:after="0" w:line="240" w:lineRule="auto"/>
        <w:jc w:val="both"/>
        <w:rPr>
          <w:rFonts w:ascii="Calibri" w:eastAsia="Times New Roman" w:hAnsi="Calibri" w:cs="Calibri"/>
          <w:spacing w:val="4"/>
          <w:kern w:val="0"/>
          <w14:ligatures w14:val="none"/>
        </w:rPr>
      </w:pPr>
      <w:r w:rsidRPr="00D719AB">
        <w:rPr>
          <w:rFonts w:ascii="Calibri" w:eastAsia="Times New Roman" w:hAnsi="Calibri" w:cs="Calibri"/>
          <w:spacing w:val="4"/>
          <w:kern w:val="0"/>
          <w14:ligatures w14:val="none"/>
        </w:rPr>
        <w:t>Monthly and quarterly E&amp;S compliance reports, including incident logs, training records, and grievance logs.</w:t>
      </w:r>
    </w:p>
    <w:p w14:paraId="7F8B047C" w14:textId="77777777" w:rsidR="00BE14FE" w:rsidRPr="00D719AB" w:rsidRDefault="00BE14FE" w:rsidP="00A96F70">
      <w:pPr>
        <w:numPr>
          <w:ilvl w:val="0"/>
          <w:numId w:val="93"/>
        </w:numPr>
        <w:shd w:val="clear" w:color="auto" w:fill="FFFFFF"/>
        <w:spacing w:after="0" w:line="240" w:lineRule="auto"/>
        <w:jc w:val="both"/>
        <w:rPr>
          <w:rFonts w:ascii="Calibri" w:eastAsia="Times New Roman" w:hAnsi="Calibri" w:cs="Calibri"/>
          <w:spacing w:val="4"/>
          <w:kern w:val="0"/>
          <w14:ligatures w14:val="none"/>
        </w:rPr>
      </w:pPr>
      <w:r w:rsidRPr="00D719AB">
        <w:rPr>
          <w:rFonts w:ascii="Calibri" w:eastAsia="Times New Roman" w:hAnsi="Calibri" w:cs="Calibri"/>
          <w:spacing w:val="4"/>
          <w:kern w:val="0"/>
          <w14:ligatures w14:val="none"/>
        </w:rPr>
        <w:t xml:space="preserve">Third-party audits as required by the ESCP (Environmental and Social Commitment Plan)  </w:t>
      </w:r>
    </w:p>
    <w:p w14:paraId="1337FDCA" w14:textId="77777777" w:rsidR="00BE14FE" w:rsidRPr="00D719AB" w:rsidRDefault="00BE14FE" w:rsidP="00BE14FE">
      <w:pPr>
        <w:shd w:val="clear" w:color="auto" w:fill="FFFFFF"/>
        <w:spacing w:after="0" w:line="240" w:lineRule="auto"/>
        <w:ind w:left="720"/>
        <w:jc w:val="both"/>
        <w:rPr>
          <w:rFonts w:ascii="Calibri" w:eastAsia="Times New Roman" w:hAnsi="Calibri" w:cs="Calibri"/>
          <w:spacing w:val="4"/>
          <w:kern w:val="0"/>
          <w14:ligatures w14:val="none"/>
        </w:rPr>
      </w:pPr>
    </w:p>
    <w:p w14:paraId="660FE1DB" w14:textId="77777777" w:rsidR="00BE14FE" w:rsidRPr="00D719AB" w:rsidRDefault="00BE14FE" w:rsidP="00BE14FE">
      <w:pPr>
        <w:shd w:val="clear" w:color="auto" w:fill="FFFFFF"/>
        <w:spacing w:after="0" w:line="240" w:lineRule="auto"/>
        <w:jc w:val="both"/>
        <w:outlineLvl w:val="3"/>
        <w:rPr>
          <w:rFonts w:ascii="Calibri" w:eastAsia="Times New Roman" w:hAnsi="Calibri" w:cs="Calibri"/>
          <w:b/>
          <w:bCs/>
          <w:spacing w:val="4"/>
          <w:kern w:val="0"/>
          <w14:ligatures w14:val="none"/>
        </w:rPr>
      </w:pPr>
      <w:r w:rsidRPr="00D719AB">
        <w:rPr>
          <w:rFonts w:ascii="Calibri" w:eastAsia="Times New Roman" w:hAnsi="Calibri" w:cs="Calibri"/>
          <w:b/>
          <w:bCs/>
          <w:spacing w:val="4"/>
          <w:kern w:val="0"/>
          <w14:ligatures w14:val="none"/>
        </w:rPr>
        <w:t>e. Training and Capacity Building</w:t>
      </w:r>
    </w:p>
    <w:p w14:paraId="0A588699" w14:textId="77777777" w:rsidR="00BE14FE" w:rsidRPr="00D719AB" w:rsidRDefault="00BE14FE" w:rsidP="00A96F70">
      <w:pPr>
        <w:numPr>
          <w:ilvl w:val="0"/>
          <w:numId w:val="94"/>
        </w:numPr>
        <w:shd w:val="clear" w:color="auto" w:fill="FFFFFF"/>
        <w:spacing w:after="0" w:line="240" w:lineRule="auto"/>
        <w:jc w:val="both"/>
        <w:rPr>
          <w:rFonts w:ascii="Calibri" w:eastAsia="Times New Roman" w:hAnsi="Calibri" w:cs="Calibri"/>
          <w:spacing w:val="4"/>
          <w:kern w:val="0"/>
          <w14:ligatures w14:val="none"/>
        </w:rPr>
      </w:pPr>
      <w:r w:rsidRPr="00D719AB">
        <w:rPr>
          <w:rFonts w:ascii="Calibri" w:eastAsia="Times New Roman" w:hAnsi="Calibri" w:cs="Calibri"/>
          <w:spacing w:val="4"/>
          <w:kern w:val="0"/>
          <w14:ligatures w14:val="none"/>
        </w:rPr>
        <w:t>Induction and ongoing training for all workers on ESMP implementation, OHS, SEA/SH, and grievance procedures.</w:t>
      </w:r>
    </w:p>
    <w:p w14:paraId="01304E9D" w14:textId="77777777" w:rsidR="00BE14FE" w:rsidRPr="00D719AB" w:rsidRDefault="00BE14FE" w:rsidP="00A96F70">
      <w:pPr>
        <w:numPr>
          <w:ilvl w:val="0"/>
          <w:numId w:val="94"/>
        </w:numPr>
        <w:shd w:val="clear" w:color="auto" w:fill="FFFFFF"/>
        <w:spacing w:after="0" w:line="240" w:lineRule="auto"/>
        <w:jc w:val="both"/>
        <w:rPr>
          <w:rFonts w:ascii="Calibri" w:eastAsia="Times New Roman" w:hAnsi="Calibri" w:cs="Calibri"/>
          <w:spacing w:val="4"/>
          <w:kern w:val="0"/>
          <w14:ligatures w14:val="none"/>
        </w:rPr>
      </w:pPr>
      <w:r w:rsidRPr="00D719AB">
        <w:rPr>
          <w:rFonts w:ascii="Calibri" w:eastAsia="Times New Roman" w:hAnsi="Calibri" w:cs="Calibri"/>
          <w:spacing w:val="4"/>
          <w:kern w:val="0"/>
          <w14:ligatures w14:val="none"/>
        </w:rPr>
        <w:t xml:space="preserve">Community awareness sessions prior to commencement of works  </w:t>
      </w:r>
    </w:p>
    <w:p w14:paraId="354484E6" w14:textId="77777777" w:rsidR="003B3185" w:rsidRPr="0027208E" w:rsidRDefault="003B3185" w:rsidP="00B87E49">
      <w:pPr>
        <w:spacing w:after="0" w:line="240" w:lineRule="auto"/>
        <w:jc w:val="both"/>
        <w:rPr>
          <w:rFonts w:ascii="Calibri" w:eastAsia="Times New Roman" w:hAnsi="Calibri" w:cs="Calibri"/>
        </w:rPr>
      </w:pPr>
    </w:p>
    <w:sectPr w:rsidR="003B3185" w:rsidRPr="0027208E" w:rsidSect="00A81CC7">
      <w:pgSz w:w="12240" w:h="15840"/>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BB277F6" w14:textId="77777777" w:rsidR="00B145F9" w:rsidRDefault="00B145F9" w:rsidP="0098477D">
      <w:pPr>
        <w:spacing w:after="0" w:line="240" w:lineRule="auto"/>
      </w:pPr>
      <w:r>
        <w:separator/>
      </w:r>
    </w:p>
  </w:endnote>
  <w:endnote w:type="continuationSeparator" w:id="0">
    <w:p w14:paraId="0BB819FF" w14:textId="77777777" w:rsidR="00B145F9" w:rsidRDefault="00B145F9" w:rsidP="0098477D">
      <w:pPr>
        <w:spacing w:after="0" w:line="240" w:lineRule="auto"/>
      </w:pPr>
      <w:r>
        <w:continuationSeparator/>
      </w:r>
    </w:p>
  </w:endnote>
  <w:endnote w:type="continuationNotice" w:id="1">
    <w:p w14:paraId="4FD6F282" w14:textId="77777777" w:rsidR="00B145F9" w:rsidRDefault="00B145F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Arial">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 w:name="Yu Gothic Light">
    <w:panose1 w:val="020B0300000000000000"/>
    <w:charset w:val="80"/>
    <w:family w:val="swiss"/>
    <w:pitch w:val="variable"/>
    <w:sig w:usb0="E00002FF" w:usb1="2AC7FDFF" w:usb2="00000016" w:usb3="00000000" w:csb0="0002009F" w:csb1="00000000"/>
  </w:font>
  <w:font w:name="Century Gothic">
    <w:panose1 w:val="020B0502020202020204"/>
    <w:charset w:val="00"/>
    <w:family w:val="swiss"/>
    <w:pitch w:val="variable"/>
    <w:sig w:usb0="00000287" w:usb1="00000000" w:usb2="00000000" w:usb3="00000000" w:csb0="0000009F" w:csb1="00000000"/>
  </w:font>
  <w:font w:name="Gill Sans">
    <w:altName w:val="Calibri"/>
    <w:charset w:val="B1"/>
    <w:family w:val="swiss"/>
    <w:pitch w:val="variable"/>
    <w:sig w:usb0="80000A67" w:usb1="00000000" w:usb2="00000000" w:usb3="00000000" w:csb0="000001F7" w:csb1="00000000"/>
  </w:font>
  <w:font w:name="Verdana">
    <w:panose1 w:val="020B0604030504040204"/>
    <w:charset w:val="00"/>
    <w:family w:val="swiss"/>
    <w:pitch w:val="variable"/>
    <w:sig w:usb0="A00006FF" w:usb1="4000205B" w:usb2="0000001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Yu Mincho">
    <w:charset w:val="80"/>
    <w:family w:val="roman"/>
    <w:pitch w:val="variable"/>
    <w:sig w:usb0="800002E7" w:usb1="2AC7FCFF" w:usb2="00000012" w:usb3="00000000" w:csb0="0002009F" w:csb1="00000000"/>
  </w:font>
  <w:font w:name="CIDFont+F2">
    <w:altName w:val="Calibri"/>
    <w:charset w:val="00"/>
    <w:family w:val="auto"/>
    <w:pitch w:val="default"/>
  </w:font>
  <w:font w:name="Yu Gothic">
    <w:altName w:val="游ゴシック"/>
    <w:panose1 w:val="020B0400000000000000"/>
    <w:charset w:val="80"/>
    <w:family w:val="swiss"/>
    <w:pitch w:val="variable"/>
    <w:sig w:usb0="E00002FF" w:usb1="2AC7FDFF" w:usb2="00000016" w:usb3="00000000" w:csb0="0002009F" w:csb1="00000000"/>
  </w:font>
  <w:font w:name="Malgun Gothic">
    <w:panose1 w:val="020B0503020000020004"/>
    <w:charset w:val="81"/>
    <w:family w:val="swiss"/>
    <w:pitch w:val="variable"/>
    <w:sig w:usb0="9000002F" w:usb1="29D77CFB" w:usb2="00000012" w:usb3="00000000" w:csb0="00080001" w:csb1="00000000"/>
  </w:font>
  <w:font w:name="Arial Unicode MS">
    <w:panose1 w:val="020B0604020202020204"/>
    <w:charset w:val="00"/>
    <w:family w:val="roman"/>
    <w:pitch w:val="variable"/>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DengXian">
    <w:altName w:val="等线"/>
    <w:panose1 w:val="02010600030101010101"/>
    <w:charset w:val="86"/>
    <w:family w:val="auto"/>
    <w:pitch w:val="variable"/>
    <w:sig w:usb0="A00002BF" w:usb1="38CF7CFA" w:usb2="00000016" w:usb3="00000000" w:csb0="0004000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PMingLiU">
    <w:altName w:val="新細明體"/>
    <w:panose1 w:val="02010601000101010101"/>
    <w:charset w:val="88"/>
    <w:family w:val="roman"/>
    <w:pitch w:val="variable"/>
    <w:sig w:usb0="A00002FF" w:usb1="28CFFCFA" w:usb2="00000016" w:usb3="00000000" w:csb0="001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77CF5E" w14:textId="77777777" w:rsidR="00671A33" w:rsidRDefault="00671A33">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DE7B25" w14:textId="64F80C23" w:rsidR="00671A33" w:rsidRPr="009872EC" w:rsidRDefault="00C761F7">
    <w:pPr>
      <w:pStyle w:val="Footer"/>
      <w:jc w:val="right"/>
      <w:rPr>
        <w:rFonts w:ascii="Calibri" w:hAnsi="Calibri" w:cs="Calibri"/>
      </w:rPr>
    </w:pPr>
    <w:sdt>
      <w:sdtPr>
        <w:id w:val="-1924246348"/>
        <w:docPartObj>
          <w:docPartGallery w:val="Page Numbers (Bottom of Page)"/>
          <w:docPartUnique/>
        </w:docPartObj>
      </w:sdtPr>
      <w:sdtEndPr>
        <w:rPr>
          <w:rFonts w:ascii="Calibri" w:hAnsi="Calibri" w:cs="Calibri"/>
          <w:noProof/>
        </w:rPr>
      </w:sdtEndPr>
      <w:sdtContent>
        <w:r w:rsidR="00671A33" w:rsidRPr="009872EC">
          <w:rPr>
            <w:rFonts w:ascii="Calibri" w:hAnsi="Calibri" w:cs="Calibri"/>
          </w:rPr>
          <w:fldChar w:fldCharType="begin"/>
        </w:r>
        <w:r w:rsidR="00671A33" w:rsidRPr="009872EC">
          <w:rPr>
            <w:rFonts w:ascii="Calibri" w:hAnsi="Calibri" w:cs="Calibri"/>
          </w:rPr>
          <w:instrText xml:space="preserve"> PAGE   \* MERGEFORMAT </w:instrText>
        </w:r>
        <w:r w:rsidR="00671A33" w:rsidRPr="009872EC">
          <w:rPr>
            <w:rFonts w:ascii="Calibri" w:hAnsi="Calibri" w:cs="Calibri"/>
          </w:rPr>
          <w:fldChar w:fldCharType="separate"/>
        </w:r>
        <w:r w:rsidR="00F56F8C">
          <w:rPr>
            <w:rFonts w:ascii="Calibri" w:hAnsi="Calibri" w:cs="Calibri"/>
            <w:noProof/>
          </w:rPr>
          <w:t>92</w:t>
        </w:r>
        <w:r w:rsidR="00671A33" w:rsidRPr="009872EC">
          <w:rPr>
            <w:rFonts w:ascii="Calibri" w:hAnsi="Calibri" w:cs="Calibri"/>
            <w:noProof/>
          </w:rPr>
          <w:fldChar w:fldCharType="end"/>
        </w:r>
      </w:sdtContent>
    </w:sdt>
  </w:p>
  <w:p w14:paraId="1127054C" w14:textId="77777777" w:rsidR="00671A33" w:rsidRDefault="00671A33">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31E747" w14:textId="77777777" w:rsidR="00671A33" w:rsidRDefault="00671A33">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BC93AF" w14:textId="77777777" w:rsidR="00671A33" w:rsidRDefault="00671A33">
    <w:pPr>
      <w:pStyle w:val="BodyText"/>
      <w:spacing w:line="14" w:lineRule="auto"/>
      <w:ind w:left="0"/>
      <w:jc w:val="left"/>
      <w:rPr>
        <w:sz w:val="17"/>
      </w:rPr>
    </w:pPr>
    <w:r>
      <w:rPr>
        <w:noProof/>
        <w:sz w:val="17"/>
      </w:rPr>
      <mc:AlternateContent>
        <mc:Choice Requires="wps">
          <w:drawing>
            <wp:anchor distT="0" distB="0" distL="0" distR="0" simplePos="0" relativeHeight="251658243" behindDoc="1" locked="0" layoutInCell="1" allowOverlap="1" wp14:anchorId="6D8B2AD0" wp14:editId="0EF66514">
              <wp:simplePos x="0" y="0"/>
              <wp:positionH relativeFrom="page">
                <wp:posOffset>3776860</wp:posOffset>
              </wp:positionH>
              <wp:positionV relativeFrom="page">
                <wp:posOffset>8659748</wp:posOffset>
              </wp:positionV>
              <wp:extent cx="217804" cy="152400"/>
              <wp:effectExtent l="0" t="0" r="0" b="0"/>
              <wp:wrapNone/>
              <wp:docPr id="128" name="Textbox 1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17804" cy="152400"/>
                      </a:xfrm>
                      <a:prstGeom prst="rect">
                        <a:avLst/>
                      </a:prstGeom>
                    </wps:spPr>
                    <wps:txbx>
                      <w:txbxContent>
                        <w:p w14:paraId="3D0EFBD4" w14:textId="67902435" w:rsidR="00671A33" w:rsidRDefault="00671A33">
                          <w:pPr>
                            <w:spacing w:line="223" w:lineRule="exact"/>
                            <w:ind w:left="20"/>
                            <w:rPr>
                              <w:sz w:val="20"/>
                            </w:rPr>
                          </w:pPr>
                          <w:r>
                            <w:rPr>
                              <w:spacing w:val="-5"/>
                              <w:sz w:val="20"/>
                            </w:rPr>
                            <w:fldChar w:fldCharType="begin"/>
                          </w:r>
                          <w:r>
                            <w:rPr>
                              <w:spacing w:val="-5"/>
                              <w:sz w:val="20"/>
                            </w:rPr>
                            <w:instrText xml:space="preserve"> PAGE </w:instrText>
                          </w:r>
                          <w:r>
                            <w:rPr>
                              <w:spacing w:val="-5"/>
                              <w:sz w:val="20"/>
                            </w:rPr>
                            <w:fldChar w:fldCharType="separate"/>
                          </w:r>
                          <w:r w:rsidR="00F56F8C">
                            <w:rPr>
                              <w:noProof/>
                              <w:spacing w:val="-5"/>
                              <w:sz w:val="20"/>
                            </w:rPr>
                            <w:t>118</w:t>
                          </w:r>
                          <w:r>
                            <w:rPr>
                              <w:spacing w:val="-5"/>
                              <w:sz w:val="20"/>
                            </w:rPr>
                            <w:fldChar w:fldCharType="end"/>
                          </w:r>
                        </w:p>
                      </w:txbxContent>
                    </wps:txbx>
                    <wps:bodyPr wrap="square" lIns="0" tIns="0" rIns="0" bIns="0" rtlCol="0">
                      <a:noAutofit/>
                    </wps:bodyPr>
                  </wps:wsp>
                </a:graphicData>
              </a:graphic>
            </wp:anchor>
          </w:drawing>
        </mc:Choice>
        <mc:Fallback>
          <w:pict>
            <v:shapetype w14:anchorId="6D8B2AD0" id="_x0000_t202" coordsize="21600,21600" o:spt="202" path="m,l,21600r21600,l21600,xe">
              <v:stroke joinstyle="miter"/>
              <v:path gradientshapeok="t" o:connecttype="rect"/>
            </v:shapetype>
            <v:shape id="Textbox 128" o:spid="_x0000_s1029" type="#_x0000_t202" style="position:absolute;margin-left:297.4pt;margin-top:681.85pt;width:17.15pt;height:12pt;z-index:-251658237;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hmWJlAEAABoDAAAOAAAAZHJzL2Uyb0RvYy54bWysUsFuEzEQvSPxD5bvxJuoQLXKpgKqIqQK&#10;kNp+gOO1syvWHnfGyW7+nrG7SRC9IS7jsT1+894br28mP4iDReohNHK5qKSwwUDbh10jnx7v3l1L&#10;QUmHVg8QbCOPluTN5u2b9Rhru4IOhtaiYJBA9Rgb2aUUa6XIdNZrWkC0gS8doNeJt7hTLeqR0f2g&#10;VlX1QY2AbUQwlohPb18u5abgO2dN+uEc2SSGRjK3VCKWuM1Rbda63qGOXW9mGvofWHjdB256hrrV&#10;SYs99q+gfG8QCFxaGPAKnOuNLRpYzbL6S81Dp6MtWtgcimeb6P/Bmu+Hh/gTRZo+w8QDLCIo3oP5&#10;ReyNGiPVc032lGri6ix0cujzyhIEP2Rvj2c/7ZSE4cPV8uN1dSWF4avl+9VVVfxWl8cRKX214EVO&#10;Gok8rkJAH+4p5fa6PpXMXF7aZyJp2k5cktMttEfWMPIYG0nPe41WiuFbYJ/yzE8JnpLtKcE0fIHy&#10;M7KUAJ/2CVxfOl9w5848gEJo/ix5wn/uS9XlS29+AwAA//8DAFBLAwQUAAYACAAAACEA4S+VHeIA&#10;AAANAQAADwAAAGRycy9kb3ducmV2LnhtbEyPwU7DMBBE70j8g7WVuFGnLSRNGqeqEJyQEGk4cHTi&#10;bWI1XofYbcPf457KcXZGM2/z7WR6dsbRaUsCFvMIGFJjlaZWwFf19rgG5rwkJXtLKOAXHWyL+7tc&#10;ZspeqMTz3rcslJDLpIDO+yHj3DUdGunmdkAK3sGORvogx5arUV5Cuen5MopibqSmsNDJAV86bI77&#10;kxGw+6byVf981J/lodRVlUb0Hh+FeJhNuw0wj5O/heGKH9ChCEy1PZFyrBfwnD4FdB+MVbxKgIVI&#10;vEwXwOrraZ0kwIuc//+i+AMAAP//AwBQSwECLQAUAAYACAAAACEAtoM4kv4AAADhAQAAEwAAAAAA&#10;AAAAAAAAAAAAAAAAW0NvbnRlbnRfVHlwZXNdLnhtbFBLAQItABQABgAIAAAAIQA4/SH/1gAAAJQB&#10;AAALAAAAAAAAAAAAAAAAAC8BAABfcmVscy8ucmVsc1BLAQItABQABgAIAAAAIQBnhmWJlAEAABoD&#10;AAAOAAAAAAAAAAAAAAAAAC4CAABkcnMvZTJvRG9jLnhtbFBLAQItABQABgAIAAAAIQDhL5Ud4gAA&#10;AA0BAAAPAAAAAAAAAAAAAAAAAO4DAABkcnMvZG93bnJldi54bWxQSwUGAAAAAAQABADzAAAA/QQA&#10;AAAA&#10;" filled="f" stroked="f">
              <v:textbox inset="0,0,0,0">
                <w:txbxContent>
                  <w:p w14:paraId="3D0EFBD4" w14:textId="67902435" w:rsidR="00671A33" w:rsidRDefault="00671A33">
                    <w:pPr>
                      <w:spacing w:line="223" w:lineRule="exact"/>
                      <w:ind w:left="20"/>
                      <w:rPr>
                        <w:sz w:val="20"/>
                      </w:rPr>
                    </w:pPr>
                    <w:r>
                      <w:rPr>
                        <w:spacing w:val="-5"/>
                        <w:sz w:val="20"/>
                      </w:rPr>
                      <w:fldChar w:fldCharType="begin"/>
                    </w:r>
                    <w:r>
                      <w:rPr>
                        <w:spacing w:val="-5"/>
                        <w:sz w:val="20"/>
                      </w:rPr>
                      <w:instrText xml:space="preserve"> PAGE </w:instrText>
                    </w:r>
                    <w:r>
                      <w:rPr>
                        <w:spacing w:val="-5"/>
                        <w:sz w:val="20"/>
                      </w:rPr>
                      <w:fldChar w:fldCharType="separate"/>
                    </w:r>
                    <w:r w:rsidR="00F56F8C">
                      <w:rPr>
                        <w:noProof/>
                        <w:spacing w:val="-5"/>
                        <w:sz w:val="20"/>
                      </w:rPr>
                      <w:t>118</w:t>
                    </w:r>
                    <w:r>
                      <w:rPr>
                        <w:spacing w:val="-5"/>
                        <w:sz w:val="20"/>
                      </w:rPr>
                      <w:fldChar w:fldCharType="end"/>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506462" w14:textId="77777777" w:rsidR="00671A33" w:rsidRDefault="00671A33">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329E02" w14:textId="3C1A4C40" w:rsidR="00671A33" w:rsidRDefault="00C761F7">
    <w:pPr>
      <w:pStyle w:val="Footer"/>
      <w:jc w:val="center"/>
    </w:pPr>
    <w:sdt>
      <w:sdtPr>
        <w:id w:val="-742795953"/>
        <w:docPartObj>
          <w:docPartGallery w:val="Page Numbers (Bottom of Page)"/>
          <w:docPartUnique/>
        </w:docPartObj>
      </w:sdtPr>
      <w:sdtEndPr>
        <w:rPr>
          <w:noProof/>
        </w:rPr>
      </w:sdtEndPr>
      <w:sdtContent>
        <w:r w:rsidR="00671A33" w:rsidRPr="00C411A9">
          <w:rPr>
            <w:rFonts w:ascii="Times New Roman" w:hAnsi="Times New Roman" w:cs="Times New Roman"/>
            <w:sz w:val="20"/>
            <w:szCs w:val="20"/>
          </w:rPr>
          <w:fldChar w:fldCharType="begin"/>
        </w:r>
        <w:r w:rsidR="00671A33" w:rsidRPr="00C411A9">
          <w:rPr>
            <w:rFonts w:ascii="Times New Roman" w:hAnsi="Times New Roman" w:cs="Times New Roman"/>
            <w:sz w:val="20"/>
            <w:szCs w:val="20"/>
          </w:rPr>
          <w:instrText xml:space="preserve"> PAGE   \* MERGEFORMAT </w:instrText>
        </w:r>
        <w:r w:rsidR="00671A33" w:rsidRPr="00C411A9">
          <w:rPr>
            <w:rFonts w:ascii="Times New Roman" w:hAnsi="Times New Roman" w:cs="Times New Roman"/>
            <w:sz w:val="20"/>
            <w:szCs w:val="20"/>
          </w:rPr>
          <w:fldChar w:fldCharType="separate"/>
        </w:r>
        <w:r w:rsidR="00F56F8C">
          <w:rPr>
            <w:rFonts w:ascii="Times New Roman" w:hAnsi="Times New Roman" w:cs="Times New Roman"/>
            <w:noProof/>
            <w:sz w:val="20"/>
            <w:szCs w:val="20"/>
          </w:rPr>
          <w:t>119</w:t>
        </w:r>
        <w:r w:rsidR="00671A33" w:rsidRPr="00C411A9">
          <w:rPr>
            <w:rFonts w:ascii="Times New Roman" w:hAnsi="Times New Roman" w:cs="Times New Roman"/>
            <w:noProof/>
            <w:sz w:val="20"/>
            <w:szCs w:val="20"/>
          </w:rPr>
          <w:fldChar w:fldCharType="end"/>
        </w:r>
      </w:sdtContent>
    </w:sdt>
  </w:p>
  <w:p w14:paraId="49E4A6A4" w14:textId="77777777" w:rsidR="00671A33" w:rsidRDefault="00671A33">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F7C98B" w14:textId="77777777" w:rsidR="00671A33" w:rsidRDefault="00671A33">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0A7CB0" w14:textId="77777777" w:rsidR="00671A33" w:rsidRDefault="00671A33">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4B0B10" w14:textId="42CF1C99" w:rsidR="00671A33" w:rsidRDefault="00C761F7">
    <w:pPr>
      <w:pStyle w:val="Footer"/>
      <w:jc w:val="center"/>
    </w:pPr>
    <w:sdt>
      <w:sdtPr>
        <w:id w:val="-336470204"/>
        <w:docPartObj>
          <w:docPartGallery w:val="Page Numbers (Bottom of Page)"/>
          <w:docPartUnique/>
        </w:docPartObj>
      </w:sdtPr>
      <w:sdtEndPr>
        <w:rPr>
          <w:noProof/>
        </w:rPr>
      </w:sdtEndPr>
      <w:sdtContent>
        <w:r w:rsidR="00671A33" w:rsidRPr="00C411A9">
          <w:rPr>
            <w:rFonts w:ascii="Times New Roman" w:hAnsi="Times New Roman" w:cs="Times New Roman"/>
            <w:sz w:val="20"/>
            <w:szCs w:val="20"/>
          </w:rPr>
          <w:fldChar w:fldCharType="begin"/>
        </w:r>
        <w:r w:rsidR="00671A33" w:rsidRPr="00C411A9">
          <w:rPr>
            <w:rFonts w:ascii="Times New Roman" w:hAnsi="Times New Roman" w:cs="Times New Roman"/>
            <w:sz w:val="20"/>
            <w:szCs w:val="20"/>
          </w:rPr>
          <w:instrText xml:space="preserve"> PAGE   \* MERGEFORMAT </w:instrText>
        </w:r>
        <w:r w:rsidR="00671A33" w:rsidRPr="00C411A9">
          <w:rPr>
            <w:rFonts w:ascii="Times New Roman" w:hAnsi="Times New Roman" w:cs="Times New Roman"/>
            <w:sz w:val="20"/>
            <w:szCs w:val="20"/>
          </w:rPr>
          <w:fldChar w:fldCharType="separate"/>
        </w:r>
        <w:r w:rsidR="00F56F8C">
          <w:rPr>
            <w:rFonts w:ascii="Times New Roman" w:hAnsi="Times New Roman" w:cs="Times New Roman"/>
            <w:noProof/>
            <w:sz w:val="20"/>
            <w:szCs w:val="20"/>
          </w:rPr>
          <w:t>171</w:t>
        </w:r>
        <w:r w:rsidR="00671A33" w:rsidRPr="00C411A9">
          <w:rPr>
            <w:rFonts w:ascii="Times New Roman" w:hAnsi="Times New Roman" w:cs="Times New Roman"/>
            <w:noProof/>
            <w:sz w:val="20"/>
            <w:szCs w:val="20"/>
          </w:rPr>
          <w:fldChar w:fldCharType="end"/>
        </w:r>
      </w:sdtContent>
    </w:sdt>
  </w:p>
  <w:p w14:paraId="76F445B1" w14:textId="77777777" w:rsidR="00671A33" w:rsidRDefault="00671A33">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4EEAB8" w14:textId="77777777" w:rsidR="00671A33" w:rsidRDefault="00671A33">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EAF7BE0" w14:textId="77777777" w:rsidR="00B145F9" w:rsidRDefault="00B145F9" w:rsidP="0098477D">
      <w:pPr>
        <w:spacing w:after="0" w:line="240" w:lineRule="auto"/>
      </w:pPr>
      <w:r>
        <w:separator/>
      </w:r>
    </w:p>
  </w:footnote>
  <w:footnote w:type="continuationSeparator" w:id="0">
    <w:p w14:paraId="5A02DACC" w14:textId="77777777" w:rsidR="00B145F9" w:rsidRDefault="00B145F9" w:rsidP="0098477D">
      <w:pPr>
        <w:spacing w:after="0" w:line="240" w:lineRule="auto"/>
      </w:pPr>
      <w:r>
        <w:continuationSeparator/>
      </w:r>
    </w:p>
  </w:footnote>
  <w:footnote w:type="continuationNotice" w:id="1">
    <w:p w14:paraId="5ABA516B" w14:textId="77777777" w:rsidR="00B145F9" w:rsidRDefault="00B145F9">
      <w:pPr>
        <w:spacing w:after="0" w:line="240" w:lineRule="auto"/>
      </w:pPr>
    </w:p>
  </w:footnote>
  <w:footnote w:id="2">
    <w:p w14:paraId="1D9058F4" w14:textId="77777777" w:rsidR="00671A33" w:rsidRPr="00AB522E" w:rsidRDefault="00671A33" w:rsidP="00FA78C0">
      <w:pPr>
        <w:shd w:val="clear" w:color="auto" w:fill="FFFFFF" w:themeFill="background1"/>
        <w:spacing w:after="10" w:line="268" w:lineRule="auto"/>
        <w:ind w:right="19"/>
        <w:rPr>
          <w:sz w:val="20"/>
          <w:szCs w:val="20"/>
        </w:rPr>
      </w:pPr>
      <w:r>
        <w:rPr>
          <w:rStyle w:val="FootnoteReference"/>
        </w:rPr>
        <w:footnoteRef/>
      </w:r>
      <w:r>
        <w:t xml:space="preserve"> </w:t>
      </w:r>
      <w:r w:rsidRPr="00AB522E">
        <w:rPr>
          <w:sz w:val="20"/>
          <w:szCs w:val="20"/>
        </w:rPr>
        <w:t>Official Gazette of Montenegro, No. 4/2019, 8/2021, 59/2021, 68/2021 i 145/2021.</w:t>
      </w:r>
    </w:p>
  </w:footnote>
  <w:footnote w:id="3">
    <w:p w14:paraId="45B15451" w14:textId="77777777" w:rsidR="00671A33" w:rsidRDefault="00671A33" w:rsidP="00FA78C0">
      <w:pPr>
        <w:pStyle w:val="FootnoteText"/>
        <w:shd w:val="clear" w:color="auto" w:fill="FFFFFF" w:themeFill="background1"/>
      </w:pPr>
      <w:r w:rsidRPr="00AB522E">
        <w:rPr>
          <w:rStyle w:val="FootnoteReference"/>
        </w:rPr>
        <w:footnoteRef/>
      </w:r>
      <w:r w:rsidRPr="00AB522E">
        <w:t xml:space="preserve"> Official Gazette of Montenegro, No. 34/14, 44/18</w:t>
      </w:r>
    </w:p>
  </w:footnote>
  <w:footnote w:id="4">
    <w:p w14:paraId="3EFC92CC" w14:textId="77777777" w:rsidR="00671A33" w:rsidRDefault="00671A33" w:rsidP="00681A65">
      <w:r>
        <w:rPr>
          <w:rStyle w:val="FootnoteReference"/>
        </w:rPr>
        <w:footnoteRef/>
      </w:r>
      <w:r>
        <w:t xml:space="preserve"> </w:t>
      </w:r>
      <w:hyperlink r:id="rId1" w:history="1">
        <w:r w:rsidRPr="005E3793">
          <w:rPr>
            <w:rStyle w:val="Hyperlink"/>
          </w:rPr>
          <w:t>https://www.monstat.org/uploads/files/popis%202021/pr.podaci/Preliminarni%20rezultati%20popisa%2025.01.2024.pdf</w:t>
        </w:r>
      </w:hyperlink>
    </w:p>
    <w:p w14:paraId="7A98811C" w14:textId="77777777" w:rsidR="00671A33" w:rsidRDefault="00671A33" w:rsidP="00681A65">
      <w:pPr>
        <w:pStyle w:val="FootnoteText"/>
      </w:pPr>
    </w:p>
  </w:footnote>
  <w:footnote w:id="5">
    <w:p w14:paraId="479E09AE" w14:textId="77777777" w:rsidR="00671A33" w:rsidRPr="00DF0C0E" w:rsidRDefault="00671A33" w:rsidP="00681A65">
      <w:pPr>
        <w:pStyle w:val="FootnoteText"/>
        <w:rPr>
          <w:lang w:val="hr-BA"/>
        </w:rPr>
      </w:pPr>
      <w:r>
        <w:rPr>
          <w:rStyle w:val="FootnoteReference"/>
        </w:rPr>
        <w:footnoteRef/>
      </w:r>
      <w:r>
        <w:t xml:space="preserve"> </w:t>
      </w:r>
      <w:hyperlink r:id="rId2" w:history="1">
        <w:proofErr w:type="spellStart"/>
        <w:r w:rsidRPr="00DF0C0E">
          <w:rPr>
            <w:rStyle w:val="Hyperlink"/>
            <w:sz w:val="22"/>
            <w:szCs w:val="22"/>
          </w:rPr>
          <w:t>SAOPSTENJE_Popis</w:t>
        </w:r>
        <w:proofErr w:type="spellEnd"/>
        <w:r w:rsidRPr="00DF0C0E">
          <w:rPr>
            <w:rStyle w:val="Hyperlink"/>
            <w:sz w:val="22"/>
            <w:szCs w:val="22"/>
          </w:rPr>
          <w:t xml:space="preserve"> </w:t>
        </w:r>
        <w:proofErr w:type="spellStart"/>
        <w:r w:rsidRPr="00DF0C0E">
          <w:rPr>
            <w:rStyle w:val="Hyperlink"/>
            <w:sz w:val="22"/>
            <w:szCs w:val="22"/>
          </w:rPr>
          <w:t>stanovnistva</w:t>
        </w:r>
        <w:proofErr w:type="spellEnd"/>
        <w:r w:rsidRPr="00DF0C0E">
          <w:rPr>
            <w:rStyle w:val="Hyperlink"/>
            <w:sz w:val="22"/>
            <w:szCs w:val="22"/>
          </w:rPr>
          <w:t xml:space="preserve"> 2023 I_cg.pdf (monstat.org)</w:t>
        </w:r>
      </w:hyperlink>
    </w:p>
  </w:footnote>
  <w:footnote w:id="6">
    <w:p w14:paraId="14E63174" w14:textId="77777777" w:rsidR="00671A33" w:rsidRDefault="00671A33" w:rsidP="00681A65">
      <w:pPr>
        <w:pStyle w:val="FootnoteText"/>
        <w:rPr>
          <w:rFonts w:ascii="Calibri Light" w:hAnsi="Calibri Light" w:cs="Calibri Light"/>
        </w:rPr>
      </w:pPr>
      <w:r>
        <w:rPr>
          <w:rStyle w:val="FootnoteReference"/>
        </w:rPr>
        <w:footnoteRef/>
      </w:r>
      <w:r>
        <w:t xml:space="preserve"> </w:t>
      </w:r>
      <w:r>
        <w:rPr>
          <w:rFonts w:ascii="Calibri Light" w:hAnsi="Calibri Light" w:cs="Calibri Light"/>
        </w:rPr>
        <w:t>A 1.82 conversion factor used here, derived from the reported value for Croatia in the FAO 2020 Forest Product</w:t>
      </w:r>
    </w:p>
    <w:p w14:paraId="5E03EF6D" w14:textId="77777777" w:rsidR="00671A33" w:rsidRDefault="00671A33" w:rsidP="00681A65">
      <w:pPr>
        <w:pStyle w:val="FootnoteText"/>
        <w:rPr>
          <w:rFonts w:ascii="Calibri Light" w:hAnsi="Calibri Light" w:cs="Calibri Light"/>
        </w:rPr>
      </w:pPr>
      <w:r>
        <w:rPr>
          <w:rFonts w:ascii="Calibri Light" w:hAnsi="Calibri Light" w:cs="Calibri Light"/>
        </w:rPr>
        <w:t>Conversion Factors report.</w:t>
      </w:r>
      <w:r>
        <w:t xml:space="preserve"> </w:t>
      </w:r>
      <w:r>
        <w:rPr>
          <w:rFonts w:ascii="Calibri Light" w:hAnsi="Calibri Light" w:cs="Calibri Light"/>
        </w:rPr>
        <w:t>See: https://openknowledge.fao.org/server/api/core/bitstreams/eebaeee6-cd98-4b35-9143-21f96fad16af/content.</w:t>
      </w:r>
    </w:p>
  </w:footnote>
  <w:footnote w:id="7">
    <w:p w14:paraId="580522F4" w14:textId="77777777" w:rsidR="00671A33" w:rsidRDefault="00671A33" w:rsidP="00681A65">
      <w:pPr>
        <w:pStyle w:val="FootnoteText"/>
        <w:rPr>
          <w:rFonts w:ascii="Calibri Light" w:hAnsi="Calibri Light" w:cs="Calibri Light"/>
        </w:rPr>
      </w:pPr>
      <w:r>
        <w:rPr>
          <w:rStyle w:val="FootnoteReference"/>
        </w:rPr>
        <w:footnoteRef/>
      </w:r>
      <w:r>
        <w:t xml:space="preserve"> </w:t>
      </w:r>
      <w:r>
        <w:rPr>
          <w:rFonts w:ascii="Calibri Light" w:hAnsi="Calibri Light" w:cs="Calibri Light"/>
        </w:rPr>
        <w:t>2024 Country Market Statement for Montenegro: https://unece.org/sites/default/files/2024-09/mtn-country-market-statement-2024-COFFI.pdf</w:t>
      </w:r>
    </w:p>
  </w:footnote>
  <w:footnote w:id="8">
    <w:p w14:paraId="581ADC3B" w14:textId="77777777" w:rsidR="00671A33" w:rsidRDefault="00671A33" w:rsidP="00681A65">
      <w:pPr>
        <w:pStyle w:val="FootnoteText"/>
        <w:jc w:val="both"/>
        <w:rPr>
          <w:rFonts w:ascii="Calibri Light" w:hAnsi="Calibri Light" w:cs="Calibri Light"/>
          <w:szCs w:val="18"/>
        </w:rPr>
      </w:pPr>
      <w:r>
        <w:rPr>
          <w:rStyle w:val="FootnoteReference"/>
          <w:rFonts w:ascii="Calibri Light" w:hAnsi="Calibri Light" w:cs="Calibri Light"/>
          <w:szCs w:val="18"/>
        </w:rPr>
        <w:footnoteRef/>
      </w:r>
      <w:r>
        <w:rPr>
          <w:rFonts w:ascii="Calibri Light" w:hAnsi="Calibri Light" w:cs="Calibri Light"/>
          <w:szCs w:val="18"/>
        </w:rPr>
        <w:t xml:space="preserve"> By comparison, most internationally competitive sawmills and wood-furniture manufacturing firms need to have assets and revenues </w:t>
      </w:r>
      <w:proofErr w:type="gramStart"/>
      <w:r>
        <w:rPr>
          <w:rFonts w:ascii="Calibri Light" w:hAnsi="Calibri Light" w:cs="Calibri Light"/>
          <w:szCs w:val="18"/>
        </w:rPr>
        <w:t>in excess of</w:t>
      </w:r>
      <w:proofErr w:type="gramEnd"/>
      <w:r>
        <w:rPr>
          <w:rFonts w:ascii="Calibri Light" w:hAnsi="Calibri Light" w:cs="Calibri Light"/>
          <w:szCs w:val="18"/>
        </w:rPr>
        <w:t xml:space="preserve"> €50 million.</w:t>
      </w:r>
    </w:p>
  </w:footnote>
  <w:footnote w:id="9">
    <w:p w14:paraId="197FAB5D" w14:textId="77777777" w:rsidR="00671A33" w:rsidRPr="005453AF" w:rsidRDefault="00671A33" w:rsidP="00681A65">
      <w:pPr>
        <w:pStyle w:val="FootnoteText"/>
        <w:rPr>
          <w:lang w:val="hr-BA"/>
        </w:rPr>
      </w:pPr>
      <w:r>
        <w:rPr>
          <w:rStyle w:val="FootnoteReference"/>
        </w:rPr>
        <w:footnoteRef/>
      </w:r>
      <w:r w:rsidRPr="005453AF">
        <w:rPr>
          <w:lang w:val="hr-BA"/>
        </w:rPr>
        <w:t xml:space="preserve"> </w:t>
      </w:r>
      <w:hyperlink r:id="rId3" w:history="1">
        <w:r w:rsidRPr="005453AF">
          <w:rPr>
            <w:rStyle w:val="Hyperlink"/>
            <w:lang w:val="hr-BA"/>
          </w:rPr>
          <w:t>https://www.monstat.org/cg/page.php?id=17&amp;pageid=17</w:t>
        </w:r>
      </w:hyperlink>
      <w:r w:rsidRPr="005453AF">
        <w:rPr>
          <w:lang w:val="hr-BA"/>
        </w:rPr>
        <w:t xml:space="preserve"> </w:t>
      </w:r>
    </w:p>
    <w:p w14:paraId="51DDBFCA" w14:textId="77777777" w:rsidR="00671A33" w:rsidRPr="003E1156" w:rsidRDefault="00671A33" w:rsidP="00681A65">
      <w:pPr>
        <w:pStyle w:val="FootnoteText"/>
        <w:rPr>
          <w:lang w:val="hr-BA"/>
        </w:rPr>
      </w:pPr>
    </w:p>
  </w:footnote>
  <w:footnote w:id="10">
    <w:p w14:paraId="43137A48" w14:textId="77777777" w:rsidR="00671A33" w:rsidRPr="00C871CD" w:rsidRDefault="00671A33" w:rsidP="00681A65">
      <w:pPr>
        <w:pStyle w:val="FootnoteText"/>
        <w:rPr>
          <w:lang w:val="hr-BA"/>
        </w:rPr>
      </w:pPr>
      <w:r>
        <w:rPr>
          <w:rStyle w:val="FootnoteReference"/>
        </w:rPr>
        <w:footnoteRef/>
      </w:r>
      <w:r w:rsidRPr="005453AF">
        <w:rPr>
          <w:lang w:val="hr-BA"/>
        </w:rPr>
        <w:t xml:space="preserve"> </w:t>
      </w:r>
      <w:hyperlink r:id="rId4" w:history="1">
        <w:r w:rsidRPr="005453AF">
          <w:rPr>
            <w:rStyle w:val="Hyperlink"/>
            <w:lang w:val="hr-BA"/>
          </w:rPr>
          <w:t>https://www.monstat.org/uploads/files/BDP/BDP%202023/Godisnji%20BDP%202023_crn.pdf</w:t>
        </w:r>
      </w:hyperlink>
      <w:r w:rsidRPr="005453AF">
        <w:rPr>
          <w:lang w:val="hr-BA"/>
        </w:rPr>
        <w:t xml:space="preserve"> </w:t>
      </w:r>
    </w:p>
  </w:footnote>
  <w:footnote w:id="11">
    <w:p w14:paraId="5D46E416" w14:textId="77777777" w:rsidR="00671A33" w:rsidRPr="00E20539" w:rsidRDefault="00671A33" w:rsidP="00681A65">
      <w:pPr>
        <w:pStyle w:val="FootnoteText"/>
        <w:rPr>
          <w:lang w:val="hr-BA"/>
        </w:rPr>
      </w:pPr>
      <w:r>
        <w:rPr>
          <w:rStyle w:val="FootnoteReference"/>
        </w:rPr>
        <w:footnoteRef/>
      </w:r>
      <w:r w:rsidRPr="005453AF">
        <w:rPr>
          <w:lang w:val="hr-BA"/>
        </w:rPr>
        <w:t xml:space="preserve"> </w:t>
      </w:r>
      <w:hyperlink r:id="rId5" w:history="1">
        <w:r w:rsidRPr="005453AF">
          <w:rPr>
            <w:rStyle w:val="Hyperlink"/>
            <w:lang w:val="hr-BA"/>
          </w:rPr>
          <w:t>file:///C:/Users/kristina.lapcevic/Desktop/Sumarstvo%20SB/cbcg_annual_report_2023.pdf</w:t>
        </w:r>
      </w:hyperlink>
      <w:r w:rsidRPr="005453AF">
        <w:rPr>
          <w:lang w:val="hr-BA"/>
        </w:rPr>
        <w:t xml:space="preserve"> </w:t>
      </w:r>
    </w:p>
  </w:footnote>
  <w:footnote w:id="12">
    <w:p w14:paraId="03A90839" w14:textId="77777777" w:rsidR="00671A33" w:rsidRPr="00547C28" w:rsidRDefault="00671A33" w:rsidP="00681A65">
      <w:pPr>
        <w:pStyle w:val="FootnoteText"/>
        <w:rPr>
          <w:lang w:val="hr-BA"/>
        </w:rPr>
      </w:pPr>
      <w:r>
        <w:rPr>
          <w:rStyle w:val="FootnoteReference"/>
        </w:rPr>
        <w:footnoteRef/>
      </w:r>
      <w:r w:rsidRPr="005453AF">
        <w:rPr>
          <w:lang w:val="hr-BA"/>
        </w:rPr>
        <w:t xml:space="preserve"> </w:t>
      </w:r>
      <w:hyperlink r:id="rId6" w:history="1">
        <w:r w:rsidRPr="005453AF">
          <w:rPr>
            <w:rStyle w:val="Hyperlink"/>
            <w:rFonts w:ascii="Arial" w:eastAsia="Arial" w:hAnsi="Arial" w:cs="Arial"/>
            <w:lang w:val="hr-BA"/>
          </w:rPr>
          <w:t>https://monstat.org/cg/publikacije_page.php?id=2324</w:t>
        </w:r>
      </w:hyperlink>
      <w:r w:rsidRPr="005453AF">
        <w:rPr>
          <w:rFonts w:ascii="Arial" w:eastAsia="Arial" w:hAnsi="Arial" w:cs="Arial"/>
          <w:lang w:val="hr-BA"/>
        </w:rPr>
        <w:t xml:space="preserve"> </w:t>
      </w:r>
    </w:p>
  </w:footnote>
  <w:footnote w:id="13">
    <w:p w14:paraId="06AD1939" w14:textId="77777777" w:rsidR="00671A33" w:rsidRPr="006601C1" w:rsidRDefault="00671A33" w:rsidP="00681A65">
      <w:pPr>
        <w:pStyle w:val="FootnoteText"/>
        <w:rPr>
          <w:lang w:val="hr-BA"/>
        </w:rPr>
      </w:pPr>
      <w:r>
        <w:rPr>
          <w:rStyle w:val="FootnoteReference"/>
        </w:rPr>
        <w:footnoteRef/>
      </w:r>
      <w:r w:rsidRPr="008D059E">
        <w:rPr>
          <w:lang w:val="pt-BR"/>
        </w:rPr>
        <w:t xml:space="preserve"> </w:t>
      </w:r>
      <w:hyperlink r:id="rId7" w:history="1">
        <w:r w:rsidRPr="008D059E">
          <w:rPr>
            <w:color w:val="0000FF"/>
            <w:sz w:val="22"/>
            <w:szCs w:val="22"/>
            <w:u w:val="single"/>
            <w:lang w:val="pt-BR"/>
          </w:rPr>
          <w:t>ESSPROS -2022-22.07.2024--eng.pdf (monstat.org)</w:t>
        </w:r>
      </w:hyperlink>
      <w:r w:rsidRPr="008D059E">
        <w:rPr>
          <w:sz w:val="22"/>
          <w:szCs w:val="22"/>
          <w:lang w:val="pt-BR"/>
        </w:rPr>
        <w:t xml:space="preserve"> </w:t>
      </w:r>
    </w:p>
  </w:footnote>
  <w:footnote w:id="14">
    <w:p w14:paraId="39AD611F" w14:textId="77777777" w:rsidR="00671A33" w:rsidRPr="00D974F5" w:rsidRDefault="00671A33" w:rsidP="00681A65">
      <w:pPr>
        <w:pStyle w:val="FootnoteText"/>
        <w:rPr>
          <w:lang w:val="hr-BA"/>
        </w:rPr>
      </w:pPr>
      <w:r>
        <w:rPr>
          <w:rStyle w:val="FootnoteReference"/>
        </w:rPr>
        <w:footnoteRef/>
      </w:r>
      <w:r w:rsidRPr="003B5236">
        <w:rPr>
          <w:lang w:val="hr-BA"/>
        </w:rPr>
        <w:t xml:space="preserve"> </w:t>
      </w:r>
      <w:hyperlink r:id="rId8" w:history="1">
        <w:r w:rsidRPr="003B5236">
          <w:rPr>
            <w:rStyle w:val="Hyperlink"/>
            <w:lang w:val="hr-BA"/>
          </w:rPr>
          <w:t>https://openknowledge.worldbank.org/server/api/core/bitstreams/03382077-6525-4e15-aa34-f7db5674a5e8/content</w:t>
        </w:r>
      </w:hyperlink>
      <w:r w:rsidRPr="003B5236">
        <w:rPr>
          <w:lang w:val="hr-BA"/>
        </w:rPr>
        <w:t xml:space="preserve"> </w:t>
      </w:r>
    </w:p>
  </w:footnote>
  <w:footnote w:id="15">
    <w:p w14:paraId="4B73ABB1" w14:textId="77777777" w:rsidR="00671A33" w:rsidRDefault="00671A33" w:rsidP="00681A65">
      <w:pPr>
        <w:pStyle w:val="FootnoteText"/>
      </w:pPr>
      <w:r>
        <w:rPr>
          <w:rStyle w:val="FootnoteReference"/>
        </w:rPr>
        <w:footnoteRef/>
      </w:r>
      <w:r>
        <w:t xml:space="preserve"> H</w:t>
      </w:r>
      <w:r w:rsidRPr="00F3218D">
        <w:t>ealthcare development strategy for</w:t>
      </w:r>
      <w:r w:rsidRPr="00F3218D">
        <w:rPr>
          <w:sz w:val="32"/>
        </w:rPr>
        <w:t xml:space="preserve"> </w:t>
      </w:r>
      <w:r w:rsidRPr="00F3218D">
        <w:t>2023-2027</w:t>
      </w:r>
    </w:p>
  </w:footnote>
  <w:footnote w:id="16">
    <w:p w14:paraId="2F8E7F71" w14:textId="77777777" w:rsidR="00671A33" w:rsidRPr="00C27351" w:rsidRDefault="00671A33" w:rsidP="0019444D">
      <w:pPr>
        <w:pStyle w:val="FootnoteText"/>
        <w:rPr>
          <w:rFonts w:ascii="Calibri" w:hAnsi="Calibri" w:cs="Calibri"/>
        </w:rPr>
      </w:pPr>
      <w:r w:rsidRPr="00C27351">
        <w:rPr>
          <w:rStyle w:val="FootnoteReference"/>
          <w:rFonts w:ascii="Calibri" w:hAnsi="Calibri" w:cs="Calibri"/>
        </w:rPr>
        <w:footnoteRef/>
      </w:r>
      <w:r w:rsidRPr="00C27351">
        <w:rPr>
          <w:rFonts w:ascii="Calibri" w:hAnsi="Calibri" w:cs="Calibri"/>
        </w:rPr>
        <w:t xml:space="preserve"> https://documents1.worldbank.org/curated/en/157871484635724258/pdf/112110-WP-Final-General-EHS-Guidelines.pdf?_gl=1*1o0flug*_gcl_au*MjUzMzQ3OTI3LjE3MTkzMjI0MDA.</w:t>
      </w:r>
    </w:p>
  </w:footnote>
  <w:footnote w:id="17">
    <w:p w14:paraId="08BBD93D" w14:textId="77777777" w:rsidR="00671A33" w:rsidRDefault="00671A33" w:rsidP="003B6125">
      <w:pPr>
        <w:pStyle w:val="FootnoteText"/>
      </w:pPr>
      <w:r w:rsidRPr="00C27351">
        <w:rPr>
          <w:rStyle w:val="FootnoteReference"/>
          <w:rFonts w:ascii="Calibri" w:hAnsi="Calibri" w:cs="Calibri"/>
        </w:rPr>
        <w:footnoteRef/>
      </w:r>
      <w:r w:rsidRPr="00C27351">
        <w:rPr>
          <w:rFonts w:ascii="Calibri" w:hAnsi="Calibri" w:cs="Calibri"/>
        </w:rPr>
        <w:t xml:space="preserve"> https://cdn.who.int/media/docs/default-source/wash-documents/water-safety-and-quality/dwq-guidelines-4/gdwq4-with-add1-annex3.pdf?sfvrsn=f5f6be22_3</w:t>
      </w:r>
    </w:p>
  </w:footnote>
  <w:footnote w:id="18">
    <w:p w14:paraId="29899BB4" w14:textId="77777777" w:rsidR="00671A33" w:rsidRPr="0083414D" w:rsidRDefault="00671A33" w:rsidP="005614ED">
      <w:pPr>
        <w:pStyle w:val="FootnoteText"/>
        <w:rPr>
          <w:rFonts w:ascii="Calibri" w:hAnsi="Calibri" w:cs="Calibri"/>
          <w:sz w:val="18"/>
          <w:szCs w:val="18"/>
        </w:rPr>
      </w:pPr>
      <w:r w:rsidRPr="0083414D">
        <w:rPr>
          <w:rStyle w:val="FootnoteReference"/>
          <w:rFonts w:ascii="Calibri" w:hAnsi="Calibri" w:cs="Calibri"/>
          <w:sz w:val="18"/>
          <w:szCs w:val="18"/>
        </w:rPr>
        <w:footnoteRef/>
      </w:r>
      <w:r w:rsidRPr="0083414D">
        <w:rPr>
          <w:rFonts w:ascii="Calibri" w:hAnsi="Calibri" w:cs="Calibri"/>
          <w:sz w:val="18"/>
          <w:szCs w:val="18"/>
        </w:rPr>
        <w:t xml:space="preserve"> </w:t>
      </w:r>
      <w:r w:rsidRPr="0083414D">
        <w:rPr>
          <w:rFonts w:ascii="Calibri" w:hAnsi="Calibri" w:cs="Calibri"/>
          <w:color w:val="000000"/>
          <w:sz w:val="18"/>
          <w:szCs w:val="18"/>
          <w:lang w:val="en-GB"/>
        </w:rPr>
        <w:t>For acceptable indoor noise levels for residential, institutional, and educational settings refer to WHO (1999).</w:t>
      </w:r>
      <w:r w:rsidRPr="0083414D">
        <w:rPr>
          <w:rFonts w:ascii="Calibri" w:eastAsia="Arial" w:hAnsi="Calibri" w:cs="Calibri"/>
          <w:color w:val="000000"/>
          <w:sz w:val="18"/>
          <w:szCs w:val="18"/>
          <w:lang w:val="en-GB"/>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DC865C" w14:textId="77777777" w:rsidR="00671A33" w:rsidRPr="006C2430" w:rsidRDefault="00671A33" w:rsidP="006C2430">
    <w:pPr>
      <w:pStyle w:val="Header"/>
      <w:rPr>
        <w:rFonts w:ascii="Calibri" w:hAnsi="Calibri" w:cs="Calibri"/>
        <w:b/>
        <w:bCs/>
        <w:i/>
        <w:iCs/>
        <w:sz w:val="18"/>
        <w:szCs w:val="18"/>
      </w:rPr>
    </w:pPr>
    <w:r w:rsidRPr="00810D57">
      <w:rPr>
        <w:rFonts w:ascii="Calibri" w:hAnsi="Calibri" w:cs="Calibri"/>
        <w:b/>
        <w:bCs/>
        <w:i/>
        <w:iCs/>
        <w:sz w:val="18"/>
        <w:szCs w:val="18"/>
      </w:rPr>
      <w:t>Montenegro Forest for Shared Prosperity Project (FSPP)</w:t>
    </w:r>
    <w:r w:rsidRPr="006C2430">
      <w:rPr>
        <w:rFonts w:cs="Times New Roman"/>
        <w:caps/>
        <w:noProof/>
        <w:kern w:val="0"/>
        <w:sz w:val="24"/>
        <w:szCs w:val="24"/>
        <w14:ligatures w14:val="none"/>
      </w:rPr>
      <w:t xml:space="preserve"> </w:t>
    </w:r>
    <w:r w:rsidRPr="006C2430">
      <w:rPr>
        <w:rFonts w:ascii="Calibri" w:hAnsi="Calibri" w:cs="Calibri"/>
        <w:b/>
        <w:bCs/>
        <w:i/>
        <w:iCs/>
        <w:sz w:val="18"/>
        <w:szCs w:val="18"/>
      </w:rPr>
      <w:t>(P507869)</w:t>
    </w:r>
  </w:p>
  <w:p w14:paraId="351B76BA" w14:textId="77777777" w:rsidR="00671A33" w:rsidRPr="00C55B0F" w:rsidRDefault="00671A33" w:rsidP="00776612">
    <w:pPr>
      <w:pStyle w:val="Header"/>
      <w:jc w:val="center"/>
      <w:rPr>
        <w:rFonts w:ascii="Calibri" w:hAnsi="Calibri" w:cs="Calibri"/>
        <w:i/>
        <w:iCs/>
        <w:sz w:val="18"/>
        <w:szCs w:val="18"/>
      </w:rPr>
    </w:pPr>
  </w:p>
  <w:p w14:paraId="79A68858" w14:textId="77777777" w:rsidR="00671A33" w:rsidRPr="00C55B0F" w:rsidRDefault="00671A33" w:rsidP="00776612">
    <w:pPr>
      <w:pStyle w:val="Header"/>
      <w:jc w:val="center"/>
      <w:rPr>
        <w:rFonts w:ascii="Calibri" w:hAnsi="Calibri" w:cs="Calibri"/>
        <w:b/>
        <w:bCs/>
        <w:i/>
        <w:iCs/>
        <w:sz w:val="18"/>
        <w:szCs w:val="18"/>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391507"/>
    <w:multiLevelType w:val="multilevel"/>
    <w:tmpl w:val="D4F203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20A7101"/>
    <w:multiLevelType w:val="hybridMultilevel"/>
    <w:tmpl w:val="EC226E56"/>
    <w:lvl w:ilvl="0" w:tplc="D570B45E">
      <w:start w:val="1"/>
      <w:numFmt w:val="bullet"/>
      <w:lvlText w:val=""/>
      <w:lvlJc w:val="left"/>
      <w:pPr>
        <w:ind w:left="720" w:hanging="360"/>
      </w:pPr>
      <w:rPr>
        <w:rFonts w:ascii="Symbol" w:hAnsi="Symbol" w:hint="default"/>
      </w:rPr>
    </w:lvl>
    <w:lvl w:ilvl="1" w:tplc="0E1A4E6A" w:tentative="1">
      <w:start w:val="1"/>
      <w:numFmt w:val="bullet"/>
      <w:lvlText w:val="o"/>
      <w:lvlJc w:val="left"/>
      <w:pPr>
        <w:ind w:left="1440" w:hanging="360"/>
      </w:pPr>
      <w:rPr>
        <w:rFonts w:ascii="Courier New" w:hAnsi="Courier New" w:hint="default"/>
      </w:rPr>
    </w:lvl>
    <w:lvl w:ilvl="2" w:tplc="A4D2960E" w:tentative="1">
      <w:start w:val="1"/>
      <w:numFmt w:val="bullet"/>
      <w:lvlText w:val=""/>
      <w:lvlJc w:val="left"/>
      <w:pPr>
        <w:ind w:left="2160" w:hanging="360"/>
      </w:pPr>
      <w:rPr>
        <w:rFonts w:ascii="Wingdings" w:hAnsi="Wingdings" w:hint="default"/>
      </w:rPr>
    </w:lvl>
    <w:lvl w:ilvl="3" w:tplc="14182C70" w:tentative="1">
      <w:start w:val="1"/>
      <w:numFmt w:val="bullet"/>
      <w:lvlText w:val=""/>
      <w:lvlJc w:val="left"/>
      <w:pPr>
        <w:ind w:left="2880" w:hanging="360"/>
      </w:pPr>
      <w:rPr>
        <w:rFonts w:ascii="Symbol" w:hAnsi="Symbol" w:hint="default"/>
      </w:rPr>
    </w:lvl>
    <w:lvl w:ilvl="4" w:tplc="234C96BE" w:tentative="1">
      <w:start w:val="1"/>
      <w:numFmt w:val="bullet"/>
      <w:lvlText w:val="o"/>
      <w:lvlJc w:val="left"/>
      <w:pPr>
        <w:ind w:left="3600" w:hanging="360"/>
      </w:pPr>
      <w:rPr>
        <w:rFonts w:ascii="Courier New" w:hAnsi="Courier New" w:hint="default"/>
      </w:rPr>
    </w:lvl>
    <w:lvl w:ilvl="5" w:tplc="838E7BFC" w:tentative="1">
      <w:start w:val="1"/>
      <w:numFmt w:val="bullet"/>
      <w:lvlText w:val=""/>
      <w:lvlJc w:val="left"/>
      <w:pPr>
        <w:ind w:left="4320" w:hanging="360"/>
      </w:pPr>
      <w:rPr>
        <w:rFonts w:ascii="Wingdings" w:hAnsi="Wingdings" w:hint="default"/>
      </w:rPr>
    </w:lvl>
    <w:lvl w:ilvl="6" w:tplc="E07C9DF6" w:tentative="1">
      <w:start w:val="1"/>
      <w:numFmt w:val="bullet"/>
      <w:lvlText w:val=""/>
      <w:lvlJc w:val="left"/>
      <w:pPr>
        <w:ind w:left="5040" w:hanging="360"/>
      </w:pPr>
      <w:rPr>
        <w:rFonts w:ascii="Symbol" w:hAnsi="Symbol" w:hint="default"/>
      </w:rPr>
    </w:lvl>
    <w:lvl w:ilvl="7" w:tplc="79CAD330" w:tentative="1">
      <w:start w:val="1"/>
      <w:numFmt w:val="bullet"/>
      <w:lvlText w:val="o"/>
      <w:lvlJc w:val="left"/>
      <w:pPr>
        <w:ind w:left="5760" w:hanging="360"/>
      </w:pPr>
      <w:rPr>
        <w:rFonts w:ascii="Courier New" w:hAnsi="Courier New" w:hint="default"/>
      </w:rPr>
    </w:lvl>
    <w:lvl w:ilvl="8" w:tplc="51EC4D56" w:tentative="1">
      <w:start w:val="1"/>
      <w:numFmt w:val="bullet"/>
      <w:lvlText w:val=""/>
      <w:lvlJc w:val="left"/>
      <w:pPr>
        <w:ind w:left="6480" w:hanging="360"/>
      </w:pPr>
      <w:rPr>
        <w:rFonts w:ascii="Wingdings" w:hAnsi="Wingdings" w:hint="default"/>
      </w:rPr>
    </w:lvl>
  </w:abstractNum>
  <w:abstractNum w:abstractNumId="2" w15:restartNumberingAfterBreak="0">
    <w:nsid w:val="02A22DC3"/>
    <w:multiLevelType w:val="multilevel"/>
    <w:tmpl w:val="807CAA64"/>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05500BCE"/>
    <w:multiLevelType w:val="hybridMultilevel"/>
    <w:tmpl w:val="79508DDA"/>
    <w:lvl w:ilvl="0" w:tplc="0EF8A2C8">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05FFCA97"/>
    <w:multiLevelType w:val="hybridMultilevel"/>
    <w:tmpl w:val="FFFFFFFF"/>
    <w:lvl w:ilvl="0" w:tplc="B1B6146A">
      <w:start w:val="1"/>
      <w:numFmt w:val="bullet"/>
      <w:lvlText w:val="§"/>
      <w:lvlJc w:val="left"/>
      <w:pPr>
        <w:ind w:left="720" w:hanging="360"/>
      </w:pPr>
      <w:rPr>
        <w:rFonts w:ascii="Wingdings" w:hAnsi="Wingdings" w:hint="default"/>
      </w:rPr>
    </w:lvl>
    <w:lvl w:ilvl="1" w:tplc="A9A24F4A">
      <w:start w:val="1"/>
      <w:numFmt w:val="bullet"/>
      <w:lvlText w:val="o"/>
      <w:lvlJc w:val="left"/>
      <w:pPr>
        <w:ind w:left="1440" w:hanging="360"/>
      </w:pPr>
      <w:rPr>
        <w:rFonts w:ascii="Courier New" w:hAnsi="Courier New" w:hint="default"/>
      </w:rPr>
    </w:lvl>
    <w:lvl w:ilvl="2" w:tplc="21C60918">
      <w:start w:val="1"/>
      <w:numFmt w:val="bullet"/>
      <w:lvlText w:val=""/>
      <w:lvlJc w:val="left"/>
      <w:pPr>
        <w:ind w:left="2160" w:hanging="360"/>
      </w:pPr>
      <w:rPr>
        <w:rFonts w:ascii="Wingdings" w:hAnsi="Wingdings" w:hint="default"/>
      </w:rPr>
    </w:lvl>
    <w:lvl w:ilvl="3" w:tplc="2F94C204">
      <w:start w:val="1"/>
      <w:numFmt w:val="bullet"/>
      <w:lvlText w:val=""/>
      <w:lvlJc w:val="left"/>
      <w:pPr>
        <w:ind w:left="2880" w:hanging="360"/>
      </w:pPr>
      <w:rPr>
        <w:rFonts w:ascii="Symbol" w:hAnsi="Symbol" w:hint="default"/>
      </w:rPr>
    </w:lvl>
    <w:lvl w:ilvl="4" w:tplc="89AE73AE">
      <w:start w:val="1"/>
      <w:numFmt w:val="bullet"/>
      <w:lvlText w:val="o"/>
      <w:lvlJc w:val="left"/>
      <w:pPr>
        <w:ind w:left="3600" w:hanging="360"/>
      </w:pPr>
      <w:rPr>
        <w:rFonts w:ascii="Courier New" w:hAnsi="Courier New" w:hint="default"/>
      </w:rPr>
    </w:lvl>
    <w:lvl w:ilvl="5" w:tplc="35C04E9A">
      <w:start w:val="1"/>
      <w:numFmt w:val="bullet"/>
      <w:lvlText w:val=""/>
      <w:lvlJc w:val="left"/>
      <w:pPr>
        <w:ind w:left="4320" w:hanging="360"/>
      </w:pPr>
      <w:rPr>
        <w:rFonts w:ascii="Wingdings" w:hAnsi="Wingdings" w:hint="default"/>
      </w:rPr>
    </w:lvl>
    <w:lvl w:ilvl="6" w:tplc="F5E272D6">
      <w:start w:val="1"/>
      <w:numFmt w:val="bullet"/>
      <w:lvlText w:val=""/>
      <w:lvlJc w:val="left"/>
      <w:pPr>
        <w:ind w:left="5040" w:hanging="360"/>
      </w:pPr>
      <w:rPr>
        <w:rFonts w:ascii="Symbol" w:hAnsi="Symbol" w:hint="default"/>
      </w:rPr>
    </w:lvl>
    <w:lvl w:ilvl="7" w:tplc="E17A9A5E">
      <w:start w:val="1"/>
      <w:numFmt w:val="bullet"/>
      <w:lvlText w:val="o"/>
      <w:lvlJc w:val="left"/>
      <w:pPr>
        <w:ind w:left="5760" w:hanging="360"/>
      </w:pPr>
      <w:rPr>
        <w:rFonts w:ascii="Courier New" w:hAnsi="Courier New" w:hint="default"/>
      </w:rPr>
    </w:lvl>
    <w:lvl w:ilvl="8" w:tplc="A48C1E60">
      <w:start w:val="1"/>
      <w:numFmt w:val="bullet"/>
      <w:lvlText w:val=""/>
      <w:lvlJc w:val="left"/>
      <w:pPr>
        <w:ind w:left="6480" w:hanging="360"/>
      </w:pPr>
      <w:rPr>
        <w:rFonts w:ascii="Wingdings" w:hAnsi="Wingdings" w:hint="default"/>
      </w:rPr>
    </w:lvl>
  </w:abstractNum>
  <w:abstractNum w:abstractNumId="5" w15:restartNumberingAfterBreak="0">
    <w:nsid w:val="062B3EB9"/>
    <w:multiLevelType w:val="hybridMultilevel"/>
    <w:tmpl w:val="28523F90"/>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 w15:restartNumberingAfterBreak="0">
    <w:nsid w:val="09215A5D"/>
    <w:multiLevelType w:val="hybridMultilevel"/>
    <w:tmpl w:val="E79E3B52"/>
    <w:lvl w:ilvl="0" w:tplc="DD20D264">
      <w:numFmt w:val="bullet"/>
      <w:lvlText w:val="-"/>
      <w:lvlJc w:val="left"/>
      <w:pPr>
        <w:ind w:left="720" w:hanging="360"/>
      </w:pPr>
      <w:rPr>
        <w:rFonts w:ascii="Calibri" w:hAnsi="Calibri" w:hint="default"/>
        <w:b/>
        <w:i w:val="0"/>
        <w:color w:val="948A54"/>
        <w:sz w:val="24"/>
      </w:rPr>
    </w:lvl>
    <w:lvl w:ilvl="1" w:tplc="E12C162A">
      <w:start w:val="1"/>
      <w:numFmt w:val="bullet"/>
      <w:lvlText w:val="o"/>
      <w:lvlJc w:val="left"/>
      <w:pPr>
        <w:ind w:left="1440" w:hanging="360"/>
      </w:pPr>
      <w:rPr>
        <w:rFonts w:ascii="Courier New" w:hAnsi="Courier New" w:hint="default"/>
      </w:rPr>
    </w:lvl>
    <w:lvl w:ilvl="2" w:tplc="946C7D68" w:tentative="1">
      <w:start w:val="1"/>
      <w:numFmt w:val="bullet"/>
      <w:lvlText w:val=""/>
      <w:lvlJc w:val="left"/>
      <w:pPr>
        <w:ind w:left="2160" w:hanging="360"/>
      </w:pPr>
      <w:rPr>
        <w:rFonts w:ascii="Wingdings" w:hAnsi="Wingdings" w:hint="default"/>
      </w:rPr>
    </w:lvl>
    <w:lvl w:ilvl="3" w:tplc="A336EA00" w:tentative="1">
      <w:start w:val="1"/>
      <w:numFmt w:val="bullet"/>
      <w:lvlText w:val=""/>
      <w:lvlJc w:val="left"/>
      <w:pPr>
        <w:ind w:left="2880" w:hanging="360"/>
      </w:pPr>
      <w:rPr>
        <w:rFonts w:ascii="Symbol" w:hAnsi="Symbol" w:hint="default"/>
      </w:rPr>
    </w:lvl>
    <w:lvl w:ilvl="4" w:tplc="B132714E" w:tentative="1">
      <w:start w:val="1"/>
      <w:numFmt w:val="bullet"/>
      <w:lvlText w:val="o"/>
      <w:lvlJc w:val="left"/>
      <w:pPr>
        <w:ind w:left="3600" w:hanging="360"/>
      </w:pPr>
      <w:rPr>
        <w:rFonts w:ascii="Courier New" w:hAnsi="Courier New" w:hint="default"/>
      </w:rPr>
    </w:lvl>
    <w:lvl w:ilvl="5" w:tplc="267A9684" w:tentative="1">
      <w:start w:val="1"/>
      <w:numFmt w:val="bullet"/>
      <w:lvlText w:val=""/>
      <w:lvlJc w:val="left"/>
      <w:pPr>
        <w:ind w:left="4320" w:hanging="360"/>
      </w:pPr>
      <w:rPr>
        <w:rFonts w:ascii="Wingdings" w:hAnsi="Wingdings" w:hint="default"/>
      </w:rPr>
    </w:lvl>
    <w:lvl w:ilvl="6" w:tplc="AD6ED110" w:tentative="1">
      <w:start w:val="1"/>
      <w:numFmt w:val="bullet"/>
      <w:lvlText w:val=""/>
      <w:lvlJc w:val="left"/>
      <w:pPr>
        <w:ind w:left="5040" w:hanging="360"/>
      </w:pPr>
      <w:rPr>
        <w:rFonts w:ascii="Symbol" w:hAnsi="Symbol" w:hint="default"/>
      </w:rPr>
    </w:lvl>
    <w:lvl w:ilvl="7" w:tplc="DF0A1932" w:tentative="1">
      <w:start w:val="1"/>
      <w:numFmt w:val="bullet"/>
      <w:lvlText w:val="o"/>
      <w:lvlJc w:val="left"/>
      <w:pPr>
        <w:ind w:left="5760" w:hanging="360"/>
      </w:pPr>
      <w:rPr>
        <w:rFonts w:ascii="Courier New" w:hAnsi="Courier New" w:hint="default"/>
      </w:rPr>
    </w:lvl>
    <w:lvl w:ilvl="8" w:tplc="D842118E" w:tentative="1">
      <w:start w:val="1"/>
      <w:numFmt w:val="bullet"/>
      <w:lvlText w:val=""/>
      <w:lvlJc w:val="left"/>
      <w:pPr>
        <w:ind w:left="6480" w:hanging="360"/>
      </w:pPr>
      <w:rPr>
        <w:rFonts w:ascii="Wingdings" w:hAnsi="Wingdings" w:hint="default"/>
      </w:rPr>
    </w:lvl>
  </w:abstractNum>
  <w:abstractNum w:abstractNumId="7" w15:restartNumberingAfterBreak="0">
    <w:nsid w:val="0A5469AA"/>
    <w:multiLevelType w:val="hybridMultilevel"/>
    <w:tmpl w:val="DB76C626"/>
    <w:lvl w:ilvl="0" w:tplc="32B0D59C">
      <w:start w:val="1"/>
      <w:numFmt w:val="bullet"/>
      <w:lvlText w:val="•"/>
      <w:lvlJc w:val="left"/>
      <w:pPr>
        <w:ind w:left="217"/>
      </w:pPr>
      <w:rPr>
        <w:rFonts w:ascii="Calibri" w:eastAsia="Calibri" w:hAnsi="Calibri" w:cs="Calibri"/>
        <w:b w:val="0"/>
        <w:i w:val="0"/>
        <w:strike w:val="0"/>
        <w:dstrike w:val="0"/>
        <w:color w:val="323437"/>
        <w:sz w:val="20"/>
        <w:szCs w:val="20"/>
        <w:u w:val="none" w:color="000000"/>
        <w:bdr w:val="none" w:sz="0" w:space="0" w:color="auto"/>
        <w:shd w:val="clear" w:color="auto" w:fill="auto"/>
        <w:vertAlign w:val="baseline"/>
      </w:rPr>
    </w:lvl>
    <w:lvl w:ilvl="1" w:tplc="54629DFA">
      <w:start w:val="1"/>
      <w:numFmt w:val="bullet"/>
      <w:lvlText w:val="o"/>
      <w:lvlJc w:val="left"/>
      <w:pPr>
        <w:ind w:left="1137"/>
      </w:pPr>
      <w:rPr>
        <w:rFonts w:ascii="Calibri" w:eastAsia="Calibri" w:hAnsi="Calibri" w:cs="Calibri"/>
        <w:b w:val="0"/>
        <w:i w:val="0"/>
        <w:strike w:val="0"/>
        <w:dstrike w:val="0"/>
        <w:color w:val="323437"/>
        <w:sz w:val="20"/>
        <w:szCs w:val="20"/>
        <w:u w:val="none" w:color="000000"/>
        <w:bdr w:val="none" w:sz="0" w:space="0" w:color="auto"/>
        <w:shd w:val="clear" w:color="auto" w:fill="auto"/>
        <w:vertAlign w:val="baseline"/>
      </w:rPr>
    </w:lvl>
    <w:lvl w:ilvl="2" w:tplc="14F411AE">
      <w:start w:val="1"/>
      <w:numFmt w:val="bullet"/>
      <w:lvlText w:val="▪"/>
      <w:lvlJc w:val="left"/>
      <w:pPr>
        <w:ind w:left="1857"/>
      </w:pPr>
      <w:rPr>
        <w:rFonts w:ascii="Calibri" w:eastAsia="Calibri" w:hAnsi="Calibri" w:cs="Calibri"/>
        <w:b w:val="0"/>
        <w:i w:val="0"/>
        <w:strike w:val="0"/>
        <w:dstrike w:val="0"/>
        <w:color w:val="323437"/>
        <w:sz w:val="20"/>
        <w:szCs w:val="20"/>
        <w:u w:val="none" w:color="000000"/>
        <w:bdr w:val="none" w:sz="0" w:space="0" w:color="auto"/>
        <w:shd w:val="clear" w:color="auto" w:fill="auto"/>
        <w:vertAlign w:val="baseline"/>
      </w:rPr>
    </w:lvl>
    <w:lvl w:ilvl="3" w:tplc="8F38F670">
      <w:start w:val="1"/>
      <w:numFmt w:val="bullet"/>
      <w:lvlText w:val="•"/>
      <w:lvlJc w:val="left"/>
      <w:pPr>
        <w:ind w:left="2577"/>
      </w:pPr>
      <w:rPr>
        <w:rFonts w:ascii="Calibri" w:eastAsia="Calibri" w:hAnsi="Calibri" w:cs="Calibri"/>
        <w:b w:val="0"/>
        <w:i w:val="0"/>
        <w:strike w:val="0"/>
        <w:dstrike w:val="0"/>
        <w:color w:val="323437"/>
        <w:sz w:val="20"/>
        <w:szCs w:val="20"/>
        <w:u w:val="none" w:color="000000"/>
        <w:bdr w:val="none" w:sz="0" w:space="0" w:color="auto"/>
        <w:shd w:val="clear" w:color="auto" w:fill="auto"/>
        <w:vertAlign w:val="baseline"/>
      </w:rPr>
    </w:lvl>
    <w:lvl w:ilvl="4" w:tplc="C868D6E8">
      <w:start w:val="1"/>
      <w:numFmt w:val="bullet"/>
      <w:lvlText w:val="o"/>
      <w:lvlJc w:val="left"/>
      <w:pPr>
        <w:ind w:left="3297"/>
      </w:pPr>
      <w:rPr>
        <w:rFonts w:ascii="Calibri" w:eastAsia="Calibri" w:hAnsi="Calibri" w:cs="Calibri"/>
        <w:b w:val="0"/>
        <w:i w:val="0"/>
        <w:strike w:val="0"/>
        <w:dstrike w:val="0"/>
        <w:color w:val="323437"/>
        <w:sz w:val="20"/>
        <w:szCs w:val="20"/>
        <w:u w:val="none" w:color="000000"/>
        <w:bdr w:val="none" w:sz="0" w:space="0" w:color="auto"/>
        <w:shd w:val="clear" w:color="auto" w:fill="auto"/>
        <w:vertAlign w:val="baseline"/>
      </w:rPr>
    </w:lvl>
    <w:lvl w:ilvl="5" w:tplc="1282429A">
      <w:start w:val="1"/>
      <w:numFmt w:val="bullet"/>
      <w:lvlText w:val="▪"/>
      <w:lvlJc w:val="left"/>
      <w:pPr>
        <w:ind w:left="4017"/>
      </w:pPr>
      <w:rPr>
        <w:rFonts w:ascii="Calibri" w:eastAsia="Calibri" w:hAnsi="Calibri" w:cs="Calibri"/>
        <w:b w:val="0"/>
        <w:i w:val="0"/>
        <w:strike w:val="0"/>
        <w:dstrike w:val="0"/>
        <w:color w:val="323437"/>
        <w:sz w:val="20"/>
        <w:szCs w:val="20"/>
        <w:u w:val="none" w:color="000000"/>
        <w:bdr w:val="none" w:sz="0" w:space="0" w:color="auto"/>
        <w:shd w:val="clear" w:color="auto" w:fill="auto"/>
        <w:vertAlign w:val="baseline"/>
      </w:rPr>
    </w:lvl>
    <w:lvl w:ilvl="6" w:tplc="69DA4854">
      <w:start w:val="1"/>
      <w:numFmt w:val="bullet"/>
      <w:lvlText w:val="•"/>
      <w:lvlJc w:val="left"/>
      <w:pPr>
        <w:ind w:left="4737"/>
      </w:pPr>
      <w:rPr>
        <w:rFonts w:ascii="Calibri" w:eastAsia="Calibri" w:hAnsi="Calibri" w:cs="Calibri"/>
        <w:b w:val="0"/>
        <w:i w:val="0"/>
        <w:strike w:val="0"/>
        <w:dstrike w:val="0"/>
        <w:color w:val="323437"/>
        <w:sz w:val="20"/>
        <w:szCs w:val="20"/>
        <w:u w:val="none" w:color="000000"/>
        <w:bdr w:val="none" w:sz="0" w:space="0" w:color="auto"/>
        <w:shd w:val="clear" w:color="auto" w:fill="auto"/>
        <w:vertAlign w:val="baseline"/>
      </w:rPr>
    </w:lvl>
    <w:lvl w:ilvl="7" w:tplc="27544CBE">
      <w:start w:val="1"/>
      <w:numFmt w:val="bullet"/>
      <w:lvlText w:val="o"/>
      <w:lvlJc w:val="left"/>
      <w:pPr>
        <w:ind w:left="5457"/>
      </w:pPr>
      <w:rPr>
        <w:rFonts w:ascii="Calibri" w:eastAsia="Calibri" w:hAnsi="Calibri" w:cs="Calibri"/>
        <w:b w:val="0"/>
        <w:i w:val="0"/>
        <w:strike w:val="0"/>
        <w:dstrike w:val="0"/>
        <w:color w:val="323437"/>
        <w:sz w:val="20"/>
        <w:szCs w:val="20"/>
        <w:u w:val="none" w:color="000000"/>
        <w:bdr w:val="none" w:sz="0" w:space="0" w:color="auto"/>
        <w:shd w:val="clear" w:color="auto" w:fill="auto"/>
        <w:vertAlign w:val="baseline"/>
      </w:rPr>
    </w:lvl>
    <w:lvl w:ilvl="8" w:tplc="7C040722">
      <w:start w:val="1"/>
      <w:numFmt w:val="bullet"/>
      <w:lvlText w:val="▪"/>
      <w:lvlJc w:val="left"/>
      <w:pPr>
        <w:ind w:left="6177"/>
      </w:pPr>
      <w:rPr>
        <w:rFonts w:ascii="Calibri" w:eastAsia="Calibri" w:hAnsi="Calibri" w:cs="Calibri"/>
        <w:b w:val="0"/>
        <w:i w:val="0"/>
        <w:strike w:val="0"/>
        <w:dstrike w:val="0"/>
        <w:color w:val="323437"/>
        <w:sz w:val="20"/>
        <w:szCs w:val="20"/>
        <w:u w:val="none" w:color="000000"/>
        <w:bdr w:val="none" w:sz="0" w:space="0" w:color="auto"/>
        <w:shd w:val="clear" w:color="auto" w:fill="auto"/>
        <w:vertAlign w:val="baseline"/>
      </w:rPr>
    </w:lvl>
  </w:abstractNum>
  <w:abstractNum w:abstractNumId="8" w15:restartNumberingAfterBreak="0">
    <w:nsid w:val="0AB6212A"/>
    <w:multiLevelType w:val="hybridMultilevel"/>
    <w:tmpl w:val="0120988A"/>
    <w:lvl w:ilvl="0" w:tplc="0809001B">
      <w:start w:val="1"/>
      <w:numFmt w:val="low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0B51542A"/>
    <w:multiLevelType w:val="multilevel"/>
    <w:tmpl w:val="4CBA0E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0BB83993"/>
    <w:multiLevelType w:val="hybridMultilevel"/>
    <w:tmpl w:val="DEB44ED6"/>
    <w:lvl w:ilvl="0" w:tplc="04090013">
      <w:start w:val="1"/>
      <w:numFmt w:val="upp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0C210C83"/>
    <w:multiLevelType w:val="multilevel"/>
    <w:tmpl w:val="4F40DA8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2" w15:restartNumberingAfterBreak="0">
    <w:nsid w:val="0CE31083"/>
    <w:multiLevelType w:val="multilevel"/>
    <w:tmpl w:val="0CE31083"/>
    <w:lvl w:ilvl="0">
      <w:start w:val="1"/>
      <w:numFmt w:val="lowerLetter"/>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3" w15:restartNumberingAfterBreak="0">
    <w:nsid w:val="0D1E5BFE"/>
    <w:multiLevelType w:val="hybridMultilevel"/>
    <w:tmpl w:val="6AC4730A"/>
    <w:lvl w:ilvl="0" w:tplc="04090001">
      <w:start w:val="1"/>
      <w:numFmt w:val="bullet"/>
      <w:lvlText w:val=""/>
      <w:lvlJc w:val="left"/>
      <w:pPr>
        <w:ind w:left="720" w:hanging="360"/>
      </w:pPr>
      <w:rPr>
        <w:rFonts w:ascii="Symbol" w:hAnsi="Symbol" w:hint="default"/>
        <w:b w:val="0"/>
        <w:i w:val="0"/>
        <w:strike w:val="0"/>
        <w:dstrike w:val="0"/>
        <w:color w:val="2E5496"/>
        <w:sz w:val="20"/>
        <w:szCs w:val="20"/>
        <w:u w:val="none" w:color="000000"/>
        <w:effect w:val="none"/>
        <w:bdr w:val="none" w:sz="0" w:space="0" w:color="auto" w:frame="1"/>
        <w:vertAlign w:val="baseline"/>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0EF163A9"/>
    <w:multiLevelType w:val="hybridMultilevel"/>
    <w:tmpl w:val="51000814"/>
    <w:lvl w:ilvl="0" w:tplc="EECE0D36">
      <w:start w:val="1"/>
      <w:numFmt w:val="decimal"/>
      <w:lvlText w:val="%1."/>
      <w:lvlJc w:val="left"/>
      <w:pPr>
        <w:ind w:left="355" w:hanging="360"/>
      </w:pPr>
      <w:rPr>
        <w:rFonts w:hint="default"/>
      </w:rPr>
    </w:lvl>
    <w:lvl w:ilvl="1" w:tplc="04090019" w:tentative="1">
      <w:start w:val="1"/>
      <w:numFmt w:val="lowerLetter"/>
      <w:lvlText w:val="%2."/>
      <w:lvlJc w:val="left"/>
      <w:pPr>
        <w:ind w:left="1075" w:hanging="360"/>
      </w:pPr>
    </w:lvl>
    <w:lvl w:ilvl="2" w:tplc="0409001B" w:tentative="1">
      <w:start w:val="1"/>
      <w:numFmt w:val="lowerRoman"/>
      <w:lvlText w:val="%3."/>
      <w:lvlJc w:val="right"/>
      <w:pPr>
        <w:ind w:left="1795" w:hanging="180"/>
      </w:pPr>
    </w:lvl>
    <w:lvl w:ilvl="3" w:tplc="0409000F" w:tentative="1">
      <w:start w:val="1"/>
      <w:numFmt w:val="decimal"/>
      <w:lvlText w:val="%4."/>
      <w:lvlJc w:val="left"/>
      <w:pPr>
        <w:ind w:left="2515" w:hanging="360"/>
      </w:pPr>
    </w:lvl>
    <w:lvl w:ilvl="4" w:tplc="04090019" w:tentative="1">
      <w:start w:val="1"/>
      <w:numFmt w:val="lowerLetter"/>
      <w:lvlText w:val="%5."/>
      <w:lvlJc w:val="left"/>
      <w:pPr>
        <w:ind w:left="3235" w:hanging="360"/>
      </w:pPr>
    </w:lvl>
    <w:lvl w:ilvl="5" w:tplc="0409001B" w:tentative="1">
      <w:start w:val="1"/>
      <w:numFmt w:val="lowerRoman"/>
      <w:lvlText w:val="%6."/>
      <w:lvlJc w:val="right"/>
      <w:pPr>
        <w:ind w:left="3955" w:hanging="180"/>
      </w:pPr>
    </w:lvl>
    <w:lvl w:ilvl="6" w:tplc="0409000F" w:tentative="1">
      <w:start w:val="1"/>
      <w:numFmt w:val="decimal"/>
      <w:lvlText w:val="%7."/>
      <w:lvlJc w:val="left"/>
      <w:pPr>
        <w:ind w:left="4675" w:hanging="360"/>
      </w:pPr>
    </w:lvl>
    <w:lvl w:ilvl="7" w:tplc="04090019" w:tentative="1">
      <w:start w:val="1"/>
      <w:numFmt w:val="lowerLetter"/>
      <w:lvlText w:val="%8."/>
      <w:lvlJc w:val="left"/>
      <w:pPr>
        <w:ind w:left="5395" w:hanging="360"/>
      </w:pPr>
    </w:lvl>
    <w:lvl w:ilvl="8" w:tplc="0409001B" w:tentative="1">
      <w:start w:val="1"/>
      <w:numFmt w:val="lowerRoman"/>
      <w:lvlText w:val="%9."/>
      <w:lvlJc w:val="right"/>
      <w:pPr>
        <w:ind w:left="6115" w:hanging="180"/>
      </w:pPr>
    </w:lvl>
  </w:abstractNum>
  <w:abstractNum w:abstractNumId="15" w15:restartNumberingAfterBreak="0">
    <w:nsid w:val="0F7B2418"/>
    <w:multiLevelType w:val="multilevel"/>
    <w:tmpl w:val="0F7B2418"/>
    <w:lvl w:ilvl="0">
      <w:start w:val="1"/>
      <w:numFmt w:val="lowerLetter"/>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6" w15:restartNumberingAfterBreak="0">
    <w:nsid w:val="0FB25679"/>
    <w:multiLevelType w:val="hybridMultilevel"/>
    <w:tmpl w:val="6158E82A"/>
    <w:lvl w:ilvl="0" w:tplc="B922BFB2">
      <w:start w:val="1"/>
      <w:numFmt w:val="bullet"/>
      <w:lvlText w:val=""/>
      <w:lvlJc w:val="left"/>
      <w:pPr>
        <w:ind w:left="720" w:hanging="360"/>
      </w:pPr>
      <w:rPr>
        <w:rFonts w:ascii="Symbol" w:hAnsi="Symbol" w:hint="default"/>
      </w:rPr>
    </w:lvl>
    <w:lvl w:ilvl="1" w:tplc="BBCC2520" w:tentative="1">
      <w:start w:val="1"/>
      <w:numFmt w:val="bullet"/>
      <w:lvlText w:val="o"/>
      <w:lvlJc w:val="left"/>
      <w:pPr>
        <w:ind w:left="1440" w:hanging="360"/>
      </w:pPr>
      <w:rPr>
        <w:rFonts w:ascii="Courier New" w:hAnsi="Courier New" w:hint="default"/>
      </w:rPr>
    </w:lvl>
    <w:lvl w:ilvl="2" w:tplc="9D263E08" w:tentative="1">
      <w:start w:val="1"/>
      <w:numFmt w:val="bullet"/>
      <w:lvlText w:val=""/>
      <w:lvlJc w:val="left"/>
      <w:pPr>
        <w:ind w:left="2160" w:hanging="360"/>
      </w:pPr>
      <w:rPr>
        <w:rFonts w:ascii="Wingdings" w:hAnsi="Wingdings" w:hint="default"/>
      </w:rPr>
    </w:lvl>
    <w:lvl w:ilvl="3" w:tplc="4CDAAB66" w:tentative="1">
      <w:start w:val="1"/>
      <w:numFmt w:val="bullet"/>
      <w:lvlText w:val=""/>
      <w:lvlJc w:val="left"/>
      <w:pPr>
        <w:ind w:left="2880" w:hanging="360"/>
      </w:pPr>
      <w:rPr>
        <w:rFonts w:ascii="Symbol" w:hAnsi="Symbol" w:hint="default"/>
      </w:rPr>
    </w:lvl>
    <w:lvl w:ilvl="4" w:tplc="F7E81E84" w:tentative="1">
      <w:start w:val="1"/>
      <w:numFmt w:val="bullet"/>
      <w:lvlText w:val="o"/>
      <w:lvlJc w:val="left"/>
      <w:pPr>
        <w:ind w:left="3600" w:hanging="360"/>
      </w:pPr>
      <w:rPr>
        <w:rFonts w:ascii="Courier New" w:hAnsi="Courier New" w:hint="default"/>
      </w:rPr>
    </w:lvl>
    <w:lvl w:ilvl="5" w:tplc="31D069C0" w:tentative="1">
      <w:start w:val="1"/>
      <w:numFmt w:val="bullet"/>
      <w:lvlText w:val=""/>
      <w:lvlJc w:val="left"/>
      <w:pPr>
        <w:ind w:left="4320" w:hanging="360"/>
      </w:pPr>
      <w:rPr>
        <w:rFonts w:ascii="Wingdings" w:hAnsi="Wingdings" w:hint="default"/>
      </w:rPr>
    </w:lvl>
    <w:lvl w:ilvl="6" w:tplc="69E63D72" w:tentative="1">
      <w:start w:val="1"/>
      <w:numFmt w:val="bullet"/>
      <w:lvlText w:val=""/>
      <w:lvlJc w:val="left"/>
      <w:pPr>
        <w:ind w:left="5040" w:hanging="360"/>
      </w:pPr>
      <w:rPr>
        <w:rFonts w:ascii="Symbol" w:hAnsi="Symbol" w:hint="default"/>
      </w:rPr>
    </w:lvl>
    <w:lvl w:ilvl="7" w:tplc="93885782" w:tentative="1">
      <w:start w:val="1"/>
      <w:numFmt w:val="bullet"/>
      <w:lvlText w:val="o"/>
      <w:lvlJc w:val="left"/>
      <w:pPr>
        <w:ind w:left="5760" w:hanging="360"/>
      </w:pPr>
      <w:rPr>
        <w:rFonts w:ascii="Courier New" w:hAnsi="Courier New" w:hint="default"/>
      </w:rPr>
    </w:lvl>
    <w:lvl w:ilvl="8" w:tplc="6BBA40D6" w:tentative="1">
      <w:start w:val="1"/>
      <w:numFmt w:val="bullet"/>
      <w:lvlText w:val=""/>
      <w:lvlJc w:val="left"/>
      <w:pPr>
        <w:ind w:left="6480" w:hanging="360"/>
      </w:pPr>
      <w:rPr>
        <w:rFonts w:ascii="Wingdings" w:hAnsi="Wingdings" w:hint="default"/>
      </w:rPr>
    </w:lvl>
  </w:abstractNum>
  <w:abstractNum w:abstractNumId="17" w15:restartNumberingAfterBreak="0">
    <w:nsid w:val="11D66C27"/>
    <w:multiLevelType w:val="multilevel"/>
    <w:tmpl w:val="E3D879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12823BF5"/>
    <w:multiLevelType w:val="hybridMultilevel"/>
    <w:tmpl w:val="AC28EB40"/>
    <w:lvl w:ilvl="0" w:tplc="32B0D59C">
      <w:start w:val="1"/>
      <w:numFmt w:val="bullet"/>
      <w:lvlText w:val="•"/>
      <w:lvlJc w:val="left"/>
      <w:pPr>
        <w:ind w:left="360" w:firstLine="0"/>
      </w:pPr>
      <w:rPr>
        <w:rFonts w:ascii="Calibri" w:eastAsia="Calibri" w:hAnsi="Calibri" w:cs="Calibri"/>
        <w:b w:val="0"/>
        <w:i w:val="0"/>
        <w:strike w:val="0"/>
        <w:dstrike w:val="0"/>
        <w:color w:val="323437"/>
        <w:sz w:val="20"/>
        <w:szCs w:val="20"/>
        <w:u w:val="none" w:color="000000"/>
        <w:effect w:val="none"/>
        <w:bdr w:val="none" w:sz="0" w:space="0" w:color="auto"/>
        <w:shd w:val="clear" w:color="auto" w:fill="auto"/>
        <w:vertAlign w:val="baseline"/>
      </w:rPr>
    </w:lvl>
    <w:lvl w:ilvl="1" w:tplc="68781C7A">
      <w:start w:val="1"/>
      <w:numFmt w:val="bullet"/>
      <w:lvlText w:val="o"/>
      <w:lvlJc w:val="left"/>
      <w:pPr>
        <w:ind w:left="1080" w:firstLine="0"/>
      </w:pPr>
      <w:rPr>
        <w:rFonts w:ascii="Segoe UI Symbol" w:eastAsia="Segoe UI Symbol" w:hAnsi="Segoe UI Symbol" w:cs="Segoe UI Symbol"/>
        <w:b w:val="0"/>
        <w:i w:val="0"/>
        <w:strike w:val="0"/>
        <w:dstrike w:val="0"/>
        <w:color w:val="2E5496"/>
        <w:sz w:val="20"/>
        <w:szCs w:val="20"/>
        <w:u w:val="none" w:color="000000"/>
        <w:effect w:val="none"/>
        <w:bdr w:val="none" w:sz="0" w:space="0" w:color="auto" w:frame="1"/>
        <w:vertAlign w:val="baseline"/>
      </w:rPr>
    </w:lvl>
    <w:lvl w:ilvl="2" w:tplc="F246F316">
      <w:start w:val="1"/>
      <w:numFmt w:val="bullet"/>
      <w:lvlText w:val="▪"/>
      <w:lvlJc w:val="left"/>
      <w:pPr>
        <w:ind w:left="1800" w:firstLine="0"/>
      </w:pPr>
      <w:rPr>
        <w:rFonts w:ascii="Segoe UI Symbol" w:eastAsia="Segoe UI Symbol" w:hAnsi="Segoe UI Symbol" w:cs="Segoe UI Symbol"/>
        <w:b w:val="0"/>
        <w:i w:val="0"/>
        <w:strike w:val="0"/>
        <w:dstrike w:val="0"/>
        <w:color w:val="2E5496"/>
        <w:sz w:val="20"/>
        <w:szCs w:val="20"/>
        <w:u w:val="none" w:color="000000"/>
        <w:effect w:val="none"/>
        <w:bdr w:val="none" w:sz="0" w:space="0" w:color="auto" w:frame="1"/>
        <w:vertAlign w:val="baseline"/>
      </w:rPr>
    </w:lvl>
    <w:lvl w:ilvl="3" w:tplc="42A29DA4">
      <w:start w:val="1"/>
      <w:numFmt w:val="bullet"/>
      <w:lvlText w:val="•"/>
      <w:lvlJc w:val="left"/>
      <w:pPr>
        <w:ind w:left="2520" w:firstLine="0"/>
      </w:pPr>
      <w:rPr>
        <w:rFonts w:ascii="Arial" w:eastAsia="Arial" w:hAnsi="Arial" w:cs="Arial"/>
        <w:b w:val="0"/>
        <w:i w:val="0"/>
        <w:strike w:val="0"/>
        <w:dstrike w:val="0"/>
        <w:color w:val="2E5496"/>
        <w:sz w:val="20"/>
        <w:szCs w:val="20"/>
        <w:u w:val="none" w:color="000000"/>
        <w:effect w:val="none"/>
        <w:bdr w:val="none" w:sz="0" w:space="0" w:color="auto" w:frame="1"/>
        <w:vertAlign w:val="baseline"/>
      </w:rPr>
    </w:lvl>
    <w:lvl w:ilvl="4" w:tplc="1A4E9B64">
      <w:start w:val="1"/>
      <w:numFmt w:val="bullet"/>
      <w:lvlText w:val="o"/>
      <w:lvlJc w:val="left"/>
      <w:pPr>
        <w:ind w:left="3240" w:firstLine="0"/>
      </w:pPr>
      <w:rPr>
        <w:rFonts w:ascii="Segoe UI Symbol" w:eastAsia="Segoe UI Symbol" w:hAnsi="Segoe UI Symbol" w:cs="Segoe UI Symbol"/>
        <w:b w:val="0"/>
        <w:i w:val="0"/>
        <w:strike w:val="0"/>
        <w:dstrike w:val="0"/>
        <w:color w:val="2E5496"/>
        <w:sz w:val="20"/>
        <w:szCs w:val="20"/>
        <w:u w:val="none" w:color="000000"/>
        <w:effect w:val="none"/>
        <w:bdr w:val="none" w:sz="0" w:space="0" w:color="auto" w:frame="1"/>
        <w:vertAlign w:val="baseline"/>
      </w:rPr>
    </w:lvl>
    <w:lvl w:ilvl="5" w:tplc="BF4EA4CE">
      <w:start w:val="1"/>
      <w:numFmt w:val="bullet"/>
      <w:lvlText w:val="▪"/>
      <w:lvlJc w:val="left"/>
      <w:pPr>
        <w:ind w:left="3960" w:firstLine="0"/>
      </w:pPr>
      <w:rPr>
        <w:rFonts w:ascii="Segoe UI Symbol" w:eastAsia="Segoe UI Symbol" w:hAnsi="Segoe UI Symbol" w:cs="Segoe UI Symbol"/>
        <w:b w:val="0"/>
        <w:i w:val="0"/>
        <w:strike w:val="0"/>
        <w:dstrike w:val="0"/>
        <w:color w:val="2E5496"/>
        <w:sz w:val="20"/>
        <w:szCs w:val="20"/>
        <w:u w:val="none" w:color="000000"/>
        <w:effect w:val="none"/>
        <w:bdr w:val="none" w:sz="0" w:space="0" w:color="auto" w:frame="1"/>
        <w:vertAlign w:val="baseline"/>
      </w:rPr>
    </w:lvl>
    <w:lvl w:ilvl="6" w:tplc="F9724990">
      <w:start w:val="1"/>
      <w:numFmt w:val="bullet"/>
      <w:lvlText w:val="•"/>
      <w:lvlJc w:val="left"/>
      <w:pPr>
        <w:ind w:left="4680" w:firstLine="0"/>
      </w:pPr>
      <w:rPr>
        <w:rFonts w:ascii="Arial" w:eastAsia="Arial" w:hAnsi="Arial" w:cs="Arial"/>
        <w:b w:val="0"/>
        <w:i w:val="0"/>
        <w:strike w:val="0"/>
        <w:dstrike w:val="0"/>
        <w:color w:val="2E5496"/>
        <w:sz w:val="20"/>
        <w:szCs w:val="20"/>
        <w:u w:val="none" w:color="000000"/>
        <w:effect w:val="none"/>
        <w:bdr w:val="none" w:sz="0" w:space="0" w:color="auto" w:frame="1"/>
        <w:vertAlign w:val="baseline"/>
      </w:rPr>
    </w:lvl>
    <w:lvl w:ilvl="7" w:tplc="B114E2BC">
      <w:start w:val="1"/>
      <w:numFmt w:val="bullet"/>
      <w:lvlText w:val="o"/>
      <w:lvlJc w:val="left"/>
      <w:pPr>
        <w:ind w:left="5400" w:firstLine="0"/>
      </w:pPr>
      <w:rPr>
        <w:rFonts w:ascii="Segoe UI Symbol" w:eastAsia="Segoe UI Symbol" w:hAnsi="Segoe UI Symbol" w:cs="Segoe UI Symbol"/>
        <w:b w:val="0"/>
        <w:i w:val="0"/>
        <w:strike w:val="0"/>
        <w:dstrike w:val="0"/>
        <w:color w:val="2E5496"/>
        <w:sz w:val="20"/>
        <w:szCs w:val="20"/>
        <w:u w:val="none" w:color="000000"/>
        <w:effect w:val="none"/>
        <w:bdr w:val="none" w:sz="0" w:space="0" w:color="auto" w:frame="1"/>
        <w:vertAlign w:val="baseline"/>
      </w:rPr>
    </w:lvl>
    <w:lvl w:ilvl="8" w:tplc="F1944CE4">
      <w:start w:val="1"/>
      <w:numFmt w:val="bullet"/>
      <w:lvlText w:val="▪"/>
      <w:lvlJc w:val="left"/>
      <w:pPr>
        <w:ind w:left="6120" w:firstLine="0"/>
      </w:pPr>
      <w:rPr>
        <w:rFonts w:ascii="Segoe UI Symbol" w:eastAsia="Segoe UI Symbol" w:hAnsi="Segoe UI Symbol" w:cs="Segoe UI Symbol"/>
        <w:b w:val="0"/>
        <w:i w:val="0"/>
        <w:strike w:val="0"/>
        <w:dstrike w:val="0"/>
        <w:color w:val="2E5496"/>
        <w:sz w:val="20"/>
        <w:szCs w:val="20"/>
        <w:u w:val="none" w:color="000000"/>
        <w:effect w:val="none"/>
        <w:bdr w:val="none" w:sz="0" w:space="0" w:color="auto" w:frame="1"/>
        <w:vertAlign w:val="baseline"/>
      </w:rPr>
    </w:lvl>
  </w:abstractNum>
  <w:abstractNum w:abstractNumId="19" w15:restartNumberingAfterBreak="0">
    <w:nsid w:val="12981586"/>
    <w:multiLevelType w:val="multilevel"/>
    <w:tmpl w:val="B134A5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145C35B5"/>
    <w:multiLevelType w:val="multilevel"/>
    <w:tmpl w:val="63B46A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168B79BC"/>
    <w:multiLevelType w:val="multilevel"/>
    <w:tmpl w:val="EDBE3B26"/>
    <w:lvl w:ilvl="0">
      <w:start w:val="1"/>
      <w:numFmt w:val="bullet"/>
      <w:lvlText w:val=""/>
      <w:lvlJc w:val="left"/>
      <w:pPr>
        <w:tabs>
          <w:tab w:val="num" w:pos="720"/>
        </w:tabs>
        <w:ind w:left="720" w:hanging="360"/>
      </w:pPr>
      <w:rPr>
        <w:rFonts w:ascii="Wingdings" w:hAnsi="Wingdings" w:hint="default"/>
        <w:b w:val="0"/>
        <w:i w:val="0"/>
        <w:strike w:val="0"/>
        <w:dstrike w:val="0"/>
        <w:color w:val="2E5496"/>
        <w:sz w:val="20"/>
        <w:szCs w:val="20"/>
        <w:u w:val="none" w:color="000000"/>
        <w:effect w:val="none"/>
        <w:bdr w:val="none" w:sz="0" w:space="0" w:color="auto" w:frame="1"/>
        <w:vertAlign w:val="baseline"/>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172774A7"/>
    <w:multiLevelType w:val="hybridMultilevel"/>
    <w:tmpl w:val="F3CEAF5C"/>
    <w:lvl w:ilvl="0" w:tplc="C9347C1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196C0BB9"/>
    <w:multiLevelType w:val="hybridMultilevel"/>
    <w:tmpl w:val="D09EBFAC"/>
    <w:lvl w:ilvl="0" w:tplc="5A8296C8">
      <w:start w:val="1"/>
      <w:numFmt w:val="bullet"/>
      <w:lvlText w:val=""/>
      <w:lvlJc w:val="left"/>
      <w:pPr>
        <w:ind w:left="720" w:hanging="360"/>
      </w:pPr>
      <w:rPr>
        <w:rFonts w:ascii="Symbol" w:hAnsi="Symbol" w:hint="default"/>
      </w:rPr>
    </w:lvl>
    <w:lvl w:ilvl="1" w:tplc="1E7E2FAC" w:tentative="1">
      <w:start w:val="1"/>
      <w:numFmt w:val="bullet"/>
      <w:lvlText w:val="o"/>
      <w:lvlJc w:val="left"/>
      <w:pPr>
        <w:ind w:left="1440" w:hanging="360"/>
      </w:pPr>
      <w:rPr>
        <w:rFonts w:ascii="Courier New" w:hAnsi="Courier New" w:hint="default"/>
      </w:rPr>
    </w:lvl>
    <w:lvl w:ilvl="2" w:tplc="62444E30" w:tentative="1">
      <w:start w:val="1"/>
      <w:numFmt w:val="bullet"/>
      <w:lvlText w:val=""/>
      <w:lvlJc w:val="left"/>
      <w:pPr>
        <w:ind w:left="2160" w:hanging="360"/>
      </w:pPr>
      <w:rPr>
        <w:rFonts w:ascii="Wingdings" w:hAnsi="Wingdings" w:hint="default"/>
      </w:rPr>
    </w:lvl>
    <w:lvl w:ilvl="3" w:tplc="0D386D48" w:tentative="1">
      <w:start w:val="1"/>
      <w:numFmt w:val="bullet"/>
      <w:lvlText w:val=""/>
      <w:lvlJc w:val="left"/>
      <w:pPr>
        <w:ind w:left="2880" w:hanging="360"/>
      </w:pPr>
      <w:rPr>
        <w:rFonts w:ascii="Symbol" w:hAnsi="Symbol" w:hint="default"/>
      </w:rPr>
    </w:lvl>
    <w:lvl w:ilvl="4" w:tplc="D148726E" w:tentative="1">
      <w:start w:val="1"/>
      <w:numFmt w:val="bullet"/>
      <w:lvlText w:val="o"/>
      <w:lvlJc w:val="left"/>
      <w:pPr>
        <w:ind w:left="3600" w:hanging="360"/>
      </w:pPr>
      <w:rPr>
        <w:rFonts w:ascii="Courier New" w:hAnsi="Courier New" w:hint="default"/>
      </w:rPr>
    </w:lvl>
    <w:lvl w:ilvl="5" w:tplc="85E644EA" w:tentative="1">
      <w:start w:val="1"/>
      <w:numFmt w:val="bullet"/>
      <w:lvlText w:val=""/>
      <w:lvlJc w:val="left"/>
      <w:pPr>
        <w:ind w:left="4320" w:hanging="360"/>
      </w:pPr>
      <w:rPr>
        <w:rFonts w:ascii="Wingdings" w:hAnsi="Wingdings" w:hint="default"/>
      </w:rPr>
    </w:lvl>
    <w:lvl w:ilvl="6" w:tplc="290C0A42" w:tentative="1">
      <w:start w:val="1"/>
      <w:numFmt w:val="bullet"/>
      <w:lvlText w:val=""/>
      <w:lvlJc w:val="left"/>
      <w:pPr>
        <w:ind w:left="5040" w:hanging="360"/>
      </w:pPr>
      <w:rPr>
        <w:rFonts w:ascii="Symbol" w:hAnsi="Symbol" w:hint="default"/>
      </w:rPr>
    </w:lvl>
    <w:lvl w:ilvl="7" w:tplc="D7206366" w:tentative="1">
      <w:start w:val="1"/>
      <w:numFmt w:val="bullet"/>
      <w:lvlText w:val="o"/>
      <w:lvlJc w:val="left"/>
      <w:pPr>
        <w:ind w:left="5760" w:hanging="360"/>
      </w:pPr>
      <w:rPr>
        <w:rFonts w:ascii="Courier New" w:hAnsi="Courier New" w:hint="default"/>
      </w:rPr>
    </w:lvl>
    <w:lvl w:ilvl="8" w:tplc="AFDC1DF4" w:tentative="1">
      <w:start w:val="1"/>
      <w:numFmt w:val="bullet"/>
      <w:lvlText w:val=""/>
      <w:lvlJc w:val="left"/>
      <w:pPr>
        <w:ind w:left="6480" w:hanging="360"/>
      </w:pPr>
      <w:rPr>
        <w:rFonts w:ascii="Wingdings" w:hAnsi="Wingdings" w:hint="default"/>
      </w:rPr>
    </w:lvl>
  </w:abstractNum>
  <w:abstractNum w:abstractNumId="24" w15:restartNumberingAfterBreak="0">
    <w:nsid w:val="1AA57091"/>
    <w:multiLevelType w:val="hybridMultilevel"/>
    <w:tmpl w:val="6E88C656"/>
    <w:lvl w:ilvl="0" w:tplc="7B58574E">
      <w:start w:val="1"/>
      <w:numFmt w:val="bullet"/>
      <w:lvlText w:val="•"/>
      <w:lvlJc w:val="left"/>
      <w:pPr>
        <w:ind w:left="217"/>
      </w:pPr>
      <w:rPr>
        <w:rFonts w:ascii="Calibri" w:eastAsia="Calibri" w:hAnsi="Calibri" w:cs="Calibri"/>
        <w:b w:val="0"/>
        <w:i w:val="0"/>
        <w:strike w:val="0"/>
        <w:dstrike w:val="0"/>
        <w:color w:val="323437"/>
        <w:sz w:val="20"/>
        <w:szCs w:val="20"/>
        <w:u w:val="none" w:color="000000"/>
        <w:bdr w:val="none" w:sz="0" w:space="0" w:color="auto"/>
        <w:shd w:val="clear" w:color="auto" w:fill="auto"/>
        <w:vertAlign w:val="baseline"/>
      </w:rPr>
    </w:lvl>
    <w:lvl w:ilvl="1" w:tplc="C7F6D474">
      <w:start w:val="1"/>
      <w:numFmt w:val="bullet"/>
      <w:lvlText w:val="o"/>
      <w:lvlJc w:val="left"/>
      <w:pPr>
        <w:ind w:left="1137"/>
      </w:pPr>
      <w:rPr>
        <w:rFonts w:ascii="Calibri" w:eastAsia="Calibri" w:hAnsi="Calibri" w:cs="Calibri"/>
        <w:b w:val="0"/>
        <w:i w:val="0"/>
        <w:strike w:val="0"/>
        <w:dstrike w:val="0"/>
        <w:color w:val="323437"/>
        <w:sz w:val="20"/>
        <w:szCs w:val="20"/>
        <w:u w:val="none" w:color="000000"/>
        <w:bdr w:val="none" w:sz="0" w:space="0" w:color="auto"/>
        <w:shd w:val="clear" w:color="auto" w:fill="auto"/>
        <w:vertAlign w:val="baseline"/>
      </w:rPr>
    </w:lvl>
    <w:lvl w:ilvl="2" w:tplc="112874EE">
      <w:start w:val="1"/>
      <w:numFmt w:val="bullet"/>
      <w:lvlText w:val="▪"/>
      <w:lvlJc w:val="left"/>
      <w:pPr>
        <w:ind w:left="1857"/>
      </w:pPr>
      <w:rPr>
        <w:rFonts w:ascii="Calibri" w:eastAsia="Calibri" w:hAnsi="Calibri" w:cs="Calibri"/>
        <w:b w:val="0"/>
        <w:i w:val="0"/>
        <w:strike w:val="0"/>
        <w:dstrike w:val="0"/>
        <w:color w:val="323437"/>
        <w:sz w:val="20"/>
        <w:szCs w:val="20"/>
        <w:u w:val="none" w:color="000000"/>
        <w:bdr w:val="none" w:sz="0" w:space="0" w:color="auto"/>
        <w:shd w:val="clear" w:color="auto" w:fill="auto"/>
        <w:vertAlign w:val="baseline"/>
      </w:rPr>
    </w:lvl>
    <w:lvl w:ilvl="3" w:tplc="2D847C1E">
      <w:start w:val="1"/>
      <w:numFmt w:val="bullet"/>
      <w:lvlText w:val="•"/>
      <w:lvlJc w:val="left"/>
      <w:pPr>
        <w:ind w:left="2577"/>
      </w:pPr>
      <w:rPr>
        <w:rFonts w:ascii="Calibri" w:eastAsia="Calibri" w:hAnsi="Calibri" w:cs="Calibri"/>
        <w:b w:val="0"/>
        <w:i w:val="0"/>
        <w:strike w:val="0"/>
        <w:dstrike w:val="0"/>
        <w:color w:val="323437"/>
        <w:sz w:val="20"/>
        <w:szCs w:val="20"/>
        <w:u w:val="none" w:color="000000"/>
        <w:bdr w:val="none" w:sz="0" w:space="0" w:color="auto"/>
        <w:shd w:val="clear" w:color="auto" w:fill="auto"/>
        <w:vertAlign w:val="baseline"/>
      </w:rPr>
    </w:lvl>
    <w:lvl w:ilvl="4" w:tplc="F98070BA">
      <w:start w:val="1"/>
      <w:numFmt w:val="bullet"/>
      <w:lvlText w:val="o"/>
      <w:lvlJc w:val="left"/>
      <w:pPr>
        <w:ind w:left="3297"/>
      </w:pPr>
      <w:rPr>
        <w:rFonts w:ascii="Calibri" w:eastAsia="Calibri" w:hAnsi="Calibri" w:cs="Calibri"/>
        <w:b w:val="0"/>
        <w:i w:val="0"/>
        <w:strike w:val="0"/>
        <w:dstrike w:val="0"/>
        <w:color w:val="323437"/>
        <w:sz w:val="20"/>
        <w:szCs w:val="20"/>
        <w:u w:val="none" w:color="000000"/>
        <w:bdr w:val="none" w:sz="0" w:space="0" w:color="auto"/>
        <w:shd w:val="clear" w:color="auto" w:fill="auto"/>
        <w:vertAlign w:val="baseline"/>
      </w:rPr>
    </w:lvl>
    <w:lvl w:ilvl="5" w:tplc="20F81F56">
      <w:start w:val="1"/>
      <w:numFmt w:val="bullet"/>
      <w:lvlText w:val="▪"/>
      <w:lvlJc w:val="left"/>
      <w:pPr>
        <w:ind w:left="4017"/>
      </w:pPr>
      <w:rPr>
        <w:rFonts w:ascii="Calibri" w:eastAsia="Calibri" w:hAnsi="Calibri" w:cs="Calibri"/>
        <w:b w:val="0"/>
        <w:i w:val="0"/>
        <w:strike w:val="0"/>
        <w:dstrike w:val="0"/>
        <w:color w:val="323437"/>
        <w:sz w:val="20"/>
        <w:szCs w:val="20"/>
        <w:u w:val="none" w:color="000000"/>
        <w:bdr w:val="none" w:sz="0" w:space="0" w:color="auto"/>
        <w:shd w:val="clear" w:color="auto" w:fill="auto"/>
        <w:vertAlign w:val="baseline"/>
      </w:rPr>
    </w:lvl>
    <w:lvl w:ilvl="6" w:tplc="A3C40ABC">
      <w:start w:val="1"/>
      <w:numFmt w:val="bullet"/>
      <w:lvlText w:val="•"/>
      <w:lvlJc w:val="left"/>
      <w:pPr>
        <w:ind w:left="4737"/>
      </w:pPr>
      <w:rPr>
        <w:rFonts w:ascii="Calibri" w:eastAsia="Calibri" w:hAnsi="Calibri" w:cs="Calibri"/>
        <w:b w:val="0"/>
        <w:i w:val="0"/>
        <w:strike w:val="0"/>
        <w:dstrike w:val="0"/>
        <w:color w:val="323437"/>
        <w:sz w:val="20"/>
        <w:szCs w:val="20"/>
        <w:u w:val="none" w:color="000000"/>
        <w:bdr w:val="none" w:sz="0" w:space="0" w:color="auto"/>
        <w:shd w:val="clear" w:color="auto" w:fill="auto"/>
        <w:vertAlign w:val="baseline"/>
      </w:rPr>
    </w:lvl>
    <w:lvl w:ilvl="7" w:tplc="4A2615DE">
      <w:start w:val="1"/>
      <w:numFmt w:val="bullet"/>
      <w:lvlText w:val="o"/>
      <w:lvlJc w:val="left"/>
      <w:pPr>
        <w:ind w:left="5457"/>
      </w:pPr>
      <w:rPr>
        <w:rFonts w:ascii="Calibri" w:eastAsia="Calibri" w:hAnsi="Calibri" w:cs="Calibri"/>
        <w:b w:val="0"/>
        <w:i w:val="0"/>
        <w:strike w:val="0"/>
        <w:dstrike w:val="0"/>
        <w:color w:val="323437"/>
        <w:sz w:val="20"/>
        <w:szCs w:val="20"/>
        <w:u w:val="none" w:color="000000"/>
        <w:bdr w:val="none" w:sz="0" w:space="0" w:color="auto"/>
        <w:shd w:val="clear" w:color="auto" w:fill="auto"/>
        <w:vertAlign w:val="baseline"/>
      </w:rPr>
    </w:lvl>
    <w:lvl w:ilvl="8" w:tplc="52D2A9FC">
      <w:start w:val="1"/>
      <w:numFmt w:val="bullet"/>
      <w:lvlText w:val="▪"/>
      <w:lvlJc w:val="left"/>
      <w:pPr>
        <w:ind w:left="6177"/>
      </w:pPr>
      <w:rPr>
        <w:rFonts w:ascii="Calibri" w:eastAsia="Calibri" w:hAnsi="Calibri" w:cs="Calibri"/>
        <w:b w:val="0"/>
        <w:i w:val="0"/>
        <w:strike w:val="0"/>
        <w:dstrike w:val="0"/>
        <w:color w:val="323437"/>
        <w:sz w:val="20"/>
        <w:szCs w:val="20"/>
        <w:u w:val="none" w:color="000000"/>
        <w:bdr w:val="none" w:sz="0" w:space="0" w:color="auto"/>
        <w:shd w:val="clear" w:color="auto" w:fill="auto"/>
        <w:vertAlign w:val="baseline"/>
      </w:rPr>
    </w:lvl>
  </w:abstractNum>
  <w:abstractNum w:abstractNumId="25" w15:restartNumberingAfterBreak="0">
    <w:nsid w:val="1BBB1DC1"/>
    <w:multiLevelType w:val="multilevel"/>
    <w:tmpl w:val="7E5619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1D1868CF"/>
    <w:multiLevelType w:val="multilevel"/>
    <w:tmpl w:val="BB4E4B20"/>
    <w:lvl w:ilvl="0">
      <w:start w:val="1"/>
      <w:numFmt w:val="decimal"/>
      <w:lvlText w:val="%1."/>
      <w:lvlJc w:val="left"/>
      <w:pPr>
        <w:tabs>
          <w:tab w:val="num" w:pos="1015"/>
        </w:tabs>
        <w:ind w:left="1015" w:hanging="720"/>
      </w:pPr>
    </w:lvl>
    <w:lvl w:ilvl="1">
      <w:start w:val="1"/>
      <w:numFmt w:val="decimal"/>
      <w:lvlText w:val="%2."/>
      <w:lvlJc w:val="left"/>
      <w:pPr>
        <w:tabs>
          <w:tab w:val="num" w:pos="1003"/>
        </w:tabs>
        <w:ind w:left="1003" w:hanging="720"/>
      </w:pPr>
    </w:lvl>
    <w:lvl w:ilvl="2">
      <w:start w:val="1"/>
      <w:numFmt w:val="decimal"/>
      <w:lvlText w:val="%3."/>
      <w:lvlJc w:val="left"/>
      <w:pPr>
        <w:tabs>
          <w:tab w:val="num" w:pos="2455"/>
        </w:tabs>
        <w:ind w:left="2455" w:hanging="720"/>
      </w:pPr>
    </w:lvl>
    <w:lvl w:ilvl="3">
      <w:start w:val="1"/>
      <w:numFmt w:val="decimal"/>
      <w:lvlText w:val="%4."/>
      <w:lvlJc w:val="left"/>
      <w:pPr>
        <w:tabs>
          <w:tab w:val="num" w:pos="3175"/>
        </w:tabs>
        <w:ind w:left="3175" w:hanging="720"/>
      </w:pPr>
    </w:lvl>
    <w:lvl w:ilvl="4">
      <w:start w:val="1"/>
      <w:numFmt w:val="decimal"/>
      <w:lvlText w:val="%5."/>
      <w:lvlJc w:val="left"/>
      <w:pPr>
        <w:tabs>
          <w:tab w:val="num" w:pos="3895"/>
        </w:tabs>
        <w:ind w:left="3895" w:hanging="720"/>
      </w:pPr>
    </w:lvl>
    <w:lvl w:ilvl="5">
      <w:start w:val="1"/>
      <w:numFmt w:val="decimal"/>
      <w:lvlText w:val="%6."/>
      <w:lvlJc w:val="left"/>
      <w:pPr>
        <w:tabs>
          <w:tab w:val="num" w:pos="4615"/>
        </w:tabs>
        <w:ind w:left="4615" w:hanging="720"/>
      </w:pPr>
    </w:lvl>
    <w:lvl w:ilvl="6">
      <w:start w:val="1"/>
      <w:numFmt w:val="decimal"/>
      <w:lvlText w:val="%7."/>
      <w:lvlJc w:val="left"/>
      <w:pPr>
        <w:tabs>
          <w:tab w:val="num" w:pos="5335"/>
        </w:tabs>
        <w:ind w:left="5335" w:hanging="720"/>
      </w:pPr>
    </w:lvl>
    <w:lvl w:ilvl="7">
      <w:start w:val="1"/>
      <w:numFmt w:val="decimal"/>
      <w:lvlText w:val="%8."/>
      <w:lvlJc w:val="left"/>
      <w:pPr>
        <w:tabs>
          <w:tab w:val="num" w:pos="6055"/>
        </w:tabs>
        <w:ind w:left="6055" w:hanging="720"/>
      </w:pPr>
    </w:lvl>
    <w:lvl w:ilvl="8">
      <w:start w:val="1"/>
      <w:numFmt w:val="decimal"/>
      <w:lvlText w:val="%9."/>
      <w:lvlJc w:val="left"/>
      <w:pPr>
        <w:tabs>
          <w:tab w:val="num" w:pos="6775"/>
        </w:tabs>
        <w:ind w:left="6775" w:hanging="720"/>
      </w:pPr>
    </w:lvl>
  </w:abstractNum>
  <w:abstractNum w:abstractNumId="27" w15:restartNumberingAfterBreak="0">
    <w:nsid w:val="1FE07D7A"/>
    <w:multiLevelType w:val="hybridMultilevel"/>
    <w:tmpl w:val="27B489CC"/>
    <w:lvl w:ilvl="0" w:tplc="2ECEED74">
      <w:start w:val="1"/>
      <w:numFmt w:val="bullet"/>
      <w:lvlText w:val=""/>
      <w:lvlJc w:val="left"/>
      <w:pPr>
        <w:ind w:left="720" w:hanging="360"/>
      </w:pPr>
      <w:rPr>
        <w:rFonts w:ascii="Symbol" w:hAnsi="Symbol" w:hint="default"/>
      </w:rPr>
    </w:lvl>
    <w:lvl w:ilvl="1" w:tplc="31E6BF6A" w:tentative="1">
      <w:start w:val="1"/>
      <w:numFmt w:val="bullet"/>
      <w:lvlText w:val="o"/>
      <w:lvlJc w:val="left"/>
      <w:pPr>
        <w:ind w:left="1440" w:hanging="360"/>
      </w:pPr>
      <w:rPr>
        <w:rFonts w:ascii="Courier New" w:hAnsi="Courier New" w:hint="default"/>
      </w:rPr>
    </w:lvl>
    <w:lvl w:ilvl="2" w:tplc="D1F2D52A" w:tentative="1">
      <w:start w:val="1"/>
      <w:numFmt w:val="bullet"/>
      <w:lvlText w:val=""/>
      <w:lvlJc w:val="left"/>
      <w:pPr>
        <w:ind w:left="2160" w:hanging="360"/>
      </w:pPr>
      <w:rPr>
        <w:rFonts w:ascii="Wingdings" w:hAnsi="Wingdings" w:hint="default"/>
      </w:rPr>
    </w:lvl>
    <w:lvl w:ilvl="3" w:tplc="31D07CB8" w:tentative="1">
      <w:start w:val="1"/>
      <w:numFmt w:val="bullet"/>
      <w:lvlText w:val=""/>
      <w:lvlJc w:val="left"/>
      <w:pPr>
        <w:ind w:left="2880" w:hanging="360"/>
      </w:pPr>
      <w:rPr>
        <w:rFonts w:ascii="Symbol" w:hAnsi="Symbol" w:hint="default"/>
      </w:rPr>
    </w:lvl>
    <w:lvl w:ilvl="4" w:tplc="2A102CD8" w:tentative="1">
      <w:start w:val="1"/>
      <w:numFmt w:val="bullet"/>
      <w:lvlText w:val="o"/>
      <w:lvlJc w:val="left"/>
      <w:pPr>
        <w:ind w:left="3600" w:hanging="360"/>
      </w:pPr>
      <w:rPr>
        <w:rFonts w:ascii="Courier New" w:hAnsi="Courier New" w:hint="default"/>
      </w:rPr>
    </w:lvl>
    <w:lvl w:ilvl="5" w:tplc="B6685F54" w:tentative="1">
      <w:start w:val="1"/>
      <w:numFmt w:val="bullet"/>
      <w:lvlText w:val=""/>
      <w:lvlJc w:val="left"/>
      <w:pPr>
        <w:ind w:left="4320" w:hanging="360"/>
      </w:pPr>
      <w:rPr>
        <w:rFonts w:ascii="Wingdings" w:hAnsi="Wingdings" w:hint="default"/>
      </w:rPr>
    </w:lvl>
    <w:lvl w:ilvl="6" w:tplc="A40A9C48" w:tentative="1">
      <w:start w:val="1"/>
      <w:numFmt w:val="bullet"/>
      <w:lvlText w:val=""/>
      <w:lvlJc w:val="left"/>
      <w:pPr>
        <w:ind w:left="5040" w:hanging="360"/>
      </w:pPr>
      <w:rPr>
        <w:rFonts w:ascii="Symbol" w:hAnsi="Symbol" w:hint="default"/>
      </w:rPr>
    </w:lvl>
    <w:lvl w:ilvl="7" w:tplc="214852B4" w:tentative="1">
      <w:start w:val="1"/>
      <w:numFmt w:val="bullet"/>
      <w:lvlText w:val="o"/>
      <w:lvlJc w:val="left"/>
      <w:pPr>
        <w:ind w:left="5760" w:hanging="360"/>
      </w:pPr>
      <w:rPr>
        <w:rFonts w:ascii="Courier New" w:hAnsi="Courier New" w:hint="default"/>
      </w:rPr>
    </w:lvl>
    <w:lvl w:ilvl="8" w:tplc="29F649EA" w:tentative="1">
      <w:start w:val="1"/>
      <w:numFmt w:val="bullet"/>
      <w:lvlText w:val=""/>
      <w:lvlJc w:val="left"/>
      <w:pPr>
        <w:ind w:left="6480" w:hanging="360"/>
      </w:pPr>
      <w:rPr>
        <w:rFonts w:ascii="Wingdings" w:hAnsi="Wingdings" w:hint="default"/>
      </w:rPr>
    </w:lvl>
  </w:abstractNum>
  <w:abstractNum w:abstractNumId="28" w15:restartNumberingAfterBreak="0">
    <w:nsid w:val="1FFD98A0"/>
    <w:multiLevelType w:val="hybridMultilevel"/>
    <w:tmpl w:val="12B29B38"/>
    <w:lvl w:ilvl="0" w:tplc="4BB6F574">
      <w:start w:val="1"/>
      <w:numFmt w:val="bullet"/>
      <w:lvlText w:val="-"/>
      <w:lvlJc w:val="left"/>
      <w:pPr>
        <w:ind w:left="720" w:hanging="360"/>
      </w:pPr>
      <w:rPr>
        <w:rFonts w:ascii="Aptos" w:hAnsi="Aptos" w:hint="default"/>
      </w:rPr>
    </w:lvl>
    <w:lvl w:ilvl="1" w:tplc="E4B4612C">
      <w:start w:val="1"/>
      <w:numFmt w:val="bullet"/>
      <w:lvlText w:val="o"/>
      <w:lvlJc w:val="left"/>
      <w:pPr>
        <w:ind w:left="1440" w:hanging="360"/>
      </w:pPr>
      <w:rPr>
        <w:rFonts w:ascii="Courier New" w:hAnsi="Courier New" w:hint="default"/>
      </w:rPr>
    </w:lvl>
    <w:lvl w:ilvl="2" w:tplc="60C6FD88">
      <w:start w:val="1"/>
      <w:numFmt w:val="bullet"/>
      <w:lvlText w:val=""/>
      <w:lvlJc w:val="left"/>
      <w:pPr>
        <w:ind w:left="2160" w:hanging="360"/>
      </w:pPr>
      <w:rPr>
        <w:rFonts w:ascii="Wingdings" w:hAnsi="Wingdings" w:hint="default"/>
      </w:rPr>
    </w:lvl>
    <w:lvl w:ilvl="3" w:tplc="F800B728">
      <w:start w:val="1"/>
      <w:numFmt w:val="bullet"/>
      <w:lvlText w:val=""/>
      <w:lvlJc w:val="left"/>
      <w:pPr>
        <w:ind w:left="2880" w:hanging="360"/>
      </w:pPr>
      <w:rPr>
        <w:rFonts w:ascii="Symbol" w:hAnsi="Symbol" w:hint="default"/>
      </w:rPr>
    </w:lvl>
    <w:lvl w:ilvl="4" w:tplc="F4C86092">
      <w:start w:val="1"/>
      <w:numFmt w:val="bullet"/>
      <w:lvlText w:val="o"/>
      <w:lvlJc w:val="left"/>
      <w:pPr>
        <w:ind w:left="3600" w:hanging="360"/>
      </w:pPr>
      <w:rPr>
        <w:rFonts w:ascii="Courier New" w:hAnsi="Courier New" w:hint="default"/>
      </w:rPr>
    </w:lvl>
    <w:lvl w:ilvl="5" w:tplc="14EADBBC">
      <w:start w:val="1"/>
      <w:numFmt w:val="bullet"/>
      <w:lvlText w:val=""/>
      <w:lvlJc w:val="left"/>
      <w:pPr>
        <w:ind w:left="4320" w:hanging="360"/>
      </w:pPr>
      <w:rPr>
        <w:rFonts w:ascii="Wingdings" w:hAnsi="Wingdings" w:hint="default"/>
      </w:rPr>
    </w:lvl>
    <w:lvl w:ilvl="6" w:tplc="66D8E1CA">
      <w:start w:val="1"/>
      <w:numFmt w:val="bullet"/>
      <w:lvlText w:val=""/>
      <w:lvlJc w:val="left"/>
      <w:pPr>
        <w:ind w:left="5040" w:hanging="360"/>
      </w:pPr>
      <w:rPr>
        <w:rFonts w:ascii="Symbol" w:hAnsi="Symbol" w:hint="default"/>
      </w:rPr>
    </w:lvl>
    <w:lvl w:ilvl="7" w:tplc="AFA6F098">
      <w:start w:val="1"/>
      <w:numFmt w:val="bullet"/>
      <w:lvlText w:val="o"/>
      <w:lvlJc w:val="left"/>
      <w:pPr>
        <w:ind w:left="5760" w:hanging="360"/>
      </w:pPr>
      <w:rPr>
        <w:rFonts w:ascii="Courier New" w:hAnsi="Courier New" w:hint="default"/>
      </w:rPr>
    </w:lvl>
    <w:lvl w:ilvl="8" w:tplc="B5DC2A40">
      <w:start w:val="1"/>
      <w:numFmt w:val="bullet"/>
      <w:lvlText w:val=""/>
      <w:lvlJc w:val="left"/>
      <w:pPr>
        <w:ind w:left="6480" w:hanging="360"/>
      </w:pPr>
      <w:rPr>
        <w:rFonts w:ascii="Wingdings" w:hAnsi="Wingdings" w:hint="default"/>
      </w:rPr>
    </w:lvl>
  </w:abstractNum>
  <w:abstractNum w:abstractNumId="29" w15:restartNumberingAfterBreak="0">
    <w:nsid w:val="20D55247"/>
    <w:multiLevelType w:val="multilevel"/>
    <w:tmpl w:val="20D55247"/>
    <w:lvl w:ilvl="0">
      <w:start w:val="1"/>
      <w:numFmt w:val="bullet"/>
      <w:lvlText w:val=""/>
      <w:lvlJc w:val="left"/>
      <w:pPr>
        <w:ind w:left="720" w:hanging="360"/>
      </w:pPr>
      <w:rPr>
        <w:rFonts w:ascii="Wingdings" w:hAnsi="Wingdings" w:hint="default"/>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0" w15:restartNumberingAfterBreak="0">
    <w:nsid w:val="210F63FC"/>
    <w:multiLevelType w:val="hybridMultilevel"/>
    <w:tmpl w:val="185CC754"/>
    <w:lvl w:ilvl="0" w:tplc="CDFA8C9E">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1" w15:restartNumberingAfterBreak="0">
    <w:nsid w:val="25AD17EF"/>
    <w:multiLevelType w:val="hybridMultilevel"/>
    <w:tmpl w:val="B052DD62"/>
    <w:lvl w:ilvl="0" w:tplc="0809001B">
      <w:start w:val="1"/>
      <w:numFmt w:val="low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286C7153"/>
    <w:multiLevelType w:val="hybridMultilevel"/>
    <w:tmpl w:val="A112C148"/>
    <w:lvl w:ilvl="0" w:tplc="345ACE9C">
      <w:start w:val="1"/>
      <w:numFmt w:val="bullet"/>
      <w:lvlText w:val=""/>
      <w:lvlJc w:val="left"/>
      <w:pPr>
        <w:ind w:left="720" w:hanging="360"/>
      </w:pPr>
      <w:rPr>
        <w:rFonts w:ascii="Symbol" w:hAnsi="Symbol" w:hint="default"/>
      </w:rPr>
    </w:lvl>
    <w:lvl w:ilvl="1" w:tplc="DE087314" w:tentative="1">
      <w:start w:val="1"/>
      <w:numFmt w:val="bullet"/>
      <w:lvlText w:val="o"/>
      <w:lvlJc w:val="left"/>
      <w:pPr>
        <w:ind w:left="1440" w:hanging="360"/>
      </w:pPr>
      <w:rPr>
        <w:rFonts w:ascii="Courier New" w:hAnsi="Courier New" w:hint="default"/>
      </w:rPr>
    </w:lvl>
    <w:lvl w:ilvl="2" w:tplc="47BED1D8" w:tentative="1">
      <w:start w:val="1"/>
      <w:numFmt w:val="bullet"/>
      <w:lvlText w:val=""/>
      <w:lvlJc w:val="left"/>
      <w:pPr>
        <w:ind w:left="2160" w:hanging="360"/>
      </w:pPr>
      <w:rPr>
        <w:rFonts w:ascii="Wingdings" w:hAnsi="Wingdings" w:hint="default"/>
      </w:rPr>
    </w:lvl>
    <w:lvl w:ilvl="3" w:tplc="E070DBB2" w:tentative="1">
      <w:start w:val="1"/>
      <w:numFmt w:val="bullet"/>
      <w:lvlText w:val=""/>
      <w:lvlJc w:val="left"/>
      <w:pPr>
        <w:ind w:left="2880" w:hanging="360"/>
      </w:pPr>
      <w:rPr>
        <w:rFonts w:ascii="Symbol" w:hAnsi="Symbol" w:hint="default"/>
      </w:rPr>
    </w:lvl>
    <w:lvl w:ilvl="4" w:tplc="FB384A86" w:tentative="1">
      <w:start w:val="1"/>
      <w:numFmt w:val="bullet"/>
      <w:lvlText w:val="o"/>
      <w:lvlJc w:val="left"/>
      <w:pPr>
        <w:ind w:left="3600" w:hanging="360"/>
      </w:pPr>
      <w:rPr>
        <w:rFonts w:ascii="Courier New" w:hAnsi="Courier New" w:hint="default"/>
      </w:rPr>
    </w:lvl>
    <w:lvl w:ilvl="5" w:tplc="7D2A3030" w:tentative="1">
      <w:start w:val="1"/>
      <w:numFmt w:val="bullet"/>
      <w:lvlText w:val=""/>
      <w:lvlJc w:val="left"/>
      <w:pPr>
        <w:ind w:left="4320" w:hanging="360"/>
      </w:pPr>
      <w:rPr>
        <w:rFonts w:ascii="Wingdings" w:hAnsi="Wingdings" w:hint="default"/>
      </w:rPr>
    </w:lvl>
    <w:lvl w:ilvl="6" w:tplc="13168BC8" w:tentative="1">
      <w:start w:val="1"/>
      <w:numFmt w:val="bullet"/>
      <w:lvlText w:val=""/>
      <w:lvlJc w:val="left"/>
      <w:pPr>
        <w:ind w:left="5040" w:hanging="360"/>
      </w:pPr>
      <w:rPr>
        <w:rFonts w:ascii="Symbol" w:hAnsi="Symbol" w:hint="default"/>
      </w:rPr>
    </w:lvl>
    <w:lvl w:ilvl="7" w:tplc="D7A8D484" w:tentative="1">
      <w:start w:val="1"/>
      <w:numFmt w:val="bullet"/>
      <w:lvlText w:val="o"/>
      <w:lvlJc w:val="left"/>
      <w:pPr>
        <w:ind w:left="5760" w:hanging="360"/>
      </w:pPr>
      <w:rPr>
        <w:rFonts w:ascii="Courier New" w:hAnsi="Courier New" w:hint="default"/>
      </w:rPr>
    </w:lvl>
    <w:lvl w:ilvl="8" w:tplc="5ACA7374" w:tentative="1">
      <w:start w:val="1"/>
      <w:numFmt w:val="bullet"/>
      <w:lvlText w:val=""/>
      <w:lvlJc w:val="left"/>
      <w:pPr>
        <w:ind w:left="6480" w:hanging="360"/>
      </w:pPr>
      <w:rPr>
        <w:rFonts w:ascii="Wingdings" w:hAnsi="Wingdings" w:hint="default"/>
      </w:rPr>
    </w:lvl>
  </w:abstractNum>
  <w:abstractNum w:abstractNumId="33" w15:restartNumberingAfterBreak="0">
    <w:nsid w:val="28EF2199"/>
    <w:multiLevelType w:val="multilevel"/>
    <w:tmpl w:val="4EA09EF4"/>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34" w15:restartNumberingAfterBreak="0">
    <w:nsid w:val="2929548C"/>
    <w:multiLevelType w:val="hybridMultilevel"/>
    <w:tmpl w:val="9CC6D2E8"/>
    <w:lvl w:ilvl="0" w:tplc="A508D3C6">
      <w:start w:val="1"/>
      <w:numFmt w:val="bullet"/>
      <w:lvlText w:val=""/>
      <w:lvlJc w:val="left"/>
      <w:pPr>
        <w:ind w:left="551" w:hanging="360"/>
      </w:pPr>
      <w:rPr>
        <w:rFonts w:ascii="Symbol" w:hAnsi="Symbol" w:hint="default"/>
      </w:rPr>
    </w:lvl>
    <w:lvl w:ilvl="1" w:tplc="F056C052">
      <w:start w:val="1"/>
      <w:numFmt w:val="bullet"/>
      <w:lvlText w:val=""/>
      <w:lvlJc w:val="left"/>
      <w:pPr>
        <w:ind w:left="1271" w:hanging="360"/>
      </w:pPr>
      <w:rPr>
        <w:rFonts w:ascii="Symbol" w:hAnsi="Symbol" w:hint="default"/>
      </w:rPr>
    </w:lvl>
    <w:lvl w:ilvl="2" w:tplc="811EF8A0" w:tentative="1">
      <w:start w:val="1"/>
      <w:numFmt w:val="bullet"/>
      <w:lvlText w:val=""/>
      <w:lvlJc w:val="left"/>
      <w:pPr>
        <w:ind w:left="1991" w:hanging="360"/>
      </w:pPr>
      <w:rPr>
        <w:rFonts w:ascii="Wingdings" w:hAnsi="Wingdings" w:hint="default"/>
      </w:rPr>
    </w:lvl>
    <w:lvl w:ilvl="3" w:tplc="B8F07A7E" w:tentative="1">
      <w:start w:val="1"/>
      <w:numFmt w:val="bullet"/>
      <w:lvlText w:val=""/>
      <w:lvlJc w:val="left"/>
      <w:pPr>
        <w:ind w:left="2711" w:hanging="360"/>
      </w:pPr>
      <w:rPr>
        <w:rFonts w:ascii="Symbol" w:hAnsi="Symbol" w:hint="default"/>
      </w:rPr>
    </w:lvl>
    <w:lvl w:ilvl="4" w:tplc="CCFEE8BA" w:tentative="1">
      <w:start w:val="1"/>
      <w:numFmt w:val="bullet"/>
      <w:lvlText w:val="o"/>
      <w:lvlJc w:val="left"/>
      <w:pPr>
        <w:ind w:left="3431" w:hanging="360"/>
      </w:pPr>
      <w:rPr>
        <w:rFonts w:ascii="Courier New" w:hAnsi="Courier New" w:hint="default"/>
      </w:rPr>
    </w:lvl>
    <w:lvl w:ilvl="5" w:tplc="BE8ECFC8" w:tentative="1">
      <w:start w:val="1"/>
      <w:numFmt w:val="bullet"/>
      <w:lvlText w:val=""/>
      <w:lvlJc w:val="left"/>
      <w:pPr>
        <w:ind w:left="4151" w:hanging="360"/>
      </w:pPr>
      <w:rPr>
        <w:rFonts w:ascii="Wingdings" w:hAnsi="Wingdings" w:hint="default"/>
      </w:rPr>
    </w:lvl>
    <w:lvl w:ilvl="6" w:tplc="AB4E400C" w:tentative="1">
      <w:start w:val="1"/>
      <w:numFmt w:val="bullet"/>
      <w:lvlText w:val=""/>
      <w:lvlJc w:val="left"/>
      <w:pPr>
        <w:ind w:left="4871" w:hanging="360"/>
      </w:pPr>
      <w:rPr>
        <w:rFonts w:ascii="Symbol" w:hAnsi="Symbol" w:hint="default"/>
      </w:rPr>
    </w:lvl>
    <w:lvl w:ilvl="7" w:tplc="611AB8F2" w:tentative="1">
      <w:start w:val="1"/>
      <w:numFmt w:val="bullet"/>
      <w:lvlText w:val="o"/>
      <w:lvlJc w:val="left"/>
      <w:pPr>
        <w:ind w:left="5591" w:hanging="360"/>
      </w:pPr>
      <w:rPr>
        <w:rFonts w:ascii="Courier New" w:hAnsi="Courier New" w:hint="default"/>
      </w:rPr>
    </w:lvl>
    <w:lvl w:ilvl="8" w:tplc="C2723AB2" w:tentative="1">
      <w:start w:val="1"/>
      <w:numFmt w:val="bullet"/>
      <w:lvlText w:val=""/>
      <w:lvlJc w:val="left"/>
      <w:pPr>
        <w:ind w:left="6311" w:hanging="360"/>
      </w:pPr>
      <w:rPr>
        <w:rFonts w:ascii="Wingdings" w:hAnsi="Wingdings" w:hint="default"/>
      </w:rPr>
    </w:lvl>
  </w:abstractNum>
  <w:abstractNum w:abstractNumId="35" w15:restartNumberingAfterBreak="0">
    <w:nsid w:val="2ED561C9"/>
    <w:multiLevelType w:val="hybridMultilevel"/>
    <w:tmpl w:val="6ADE51C0"/>
    <w:lvl w:ilvl="0" w:tplc="BFBACB7A">
      <w:start w:val="1"/>
      <w:numFmt w:val="upperRoman"/>
      <w:lvlText w:val="%1."/>
      <w:lvlJc w:val="right"/>
      <w:pPr>
        <w:ind w:left="540" w:hanging="360"/>
      </w:pPr>
      <w:rPr>
        <w:b/>
        <w:bC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6" w15:restartNumberingAfterBreak="0">
    <w:nsid w:val="2F5C0710"/>
    <w:multiLevelType w:val="multilevel"/>
    <w:tmpl w:val="3BF0CA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7" w15:restartNumberingAfterBreak="0">
    <w:nsid w:val="31107002"/>
    <w:multiLevelType w:val="multilevel"/>
    <w:tmpl w:val="7C8EBFD0"/>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8" w15:restartNumberingAfterBreak="0">
    <w:nsid w:val="31221EFE"/>
    <w:multiLevelType w:val="multilevel"/>
    <w:tmpl w:val="4484EC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9" w15:restartNumberingAfterBreak="0">
    <w:nsid w:val="31BD4BEA"/>
    <w:multiLevelType w:val="hybridMultilevel"/>
    <w:tmpl w:val="3AD42532"/>
    <w:lvl w:ilvl="0" w:tplc="9426F262">
      <w:start w:val="1"/>
      <w:numFmt w:val="lowerLetter"/>
      <w:lvlText w:val="(%1)"/>
      <w:lvlJc w:val="left"/>
      <w:pPr>
        <w:ind w:left="720" w:hanging="360"/>
      </w:pPr>
      <w:rPr>
        <w:rFonts w:cstheme="minorHAnsi" w:hint="default"/>
        <w:b w:val="0"/>
        <w:i w:val="0"/>
        <w:color w:val="auto"/>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 w15:restartNumberingAfterBreak="0">
    <w:nsid w:val="32F81D16"/>
    <w:multiLevelType w:val="hybridMultilevel"/>
    <w:tmpl w:val="F6BC23EE"/>
    <w:lvl w:ilvl="0" w:tplc="A1640CE8">
      <w:start w:val="1"/>
      <w:numFmt w:val="bullet"/>
      <w:lvlText w:val=""/>
      <w:lvlJc w:val="left"/>
      <w:pPr>
        <w:ind w:left="720" w:hanging="360"/>
      </w:pPr>
      <w:rPr>
        <w:rFonts w:ascii="Symbol" w:hAnsi="Symbol" w:hint="default"/>
      </w:rPr>
    </w:lvl>
    <w:lvl w:ilvl="1" w:tplc="85580582" w:tentative="1">
      <w:start w:val="1"/>
      <w:numFmt w:val="bullet"/>
      <w:lvlText w:val="o"/>
      <w:lvlJc w:val="left"/>
      <w:pPr>
        <w:ind w:left="1440" w:hanging="360"/>
      </w:pPr>
      <w:rPr>
        <w:rFonts w:ascii="Courier New" w:hAnsi="Courier New" w:hint="default"/>
      </w:rPr>
    </w:lvl>
    <w:lvl w:ilvl="2" w:tplc="A9DE5150" w:tentative="1">
      <w:start w:val="1"/>
      <w:numFmt w:val="bullet"/>
      <w:lvlText w:val=""/>
      <w:lvlJc w:val="left"/>
      <w:pPr>
        <w:ind w:left="2160" w:hanging="360"/>
      </w:pPr>
      <w:rPr>
        <w:rFonts w:ascii="Wingdings" w:hAnsi="Wingdings" w:hint="default"/>
      </w:rPr>
    </w:lvl>
    <w:lvl w:ilvl="3" w:tplc="F9FCC41E" w:tentative="1">
      <w:start w:val="1"/>
      <w:numFmt w:val="bullet"/>
      <w:lvlText w:val=""/>
      <w:lvlJc w:val="left"/>
      <w:pPr>
        <w:ind w:left="2880" w:hanging="360"/>
      </w:pPr>
      <w:rPr>
        <w:rFonts w:ascii="Symbol" w:hAnsi="Symbol" w:hint="default"/>
      </w:rPr>
    </w:lvl>
    <w:lvl w:ilvl="4" w:tplc="6944C28C" w:tentative="1">
      <w:start w:val="1"/>
      <w:numFmt w:val="bullet"/>
      <w:lvlText w:val="o"/>
      <w:lvlJc w:val="left"/>
      <w:pPr>
        <w:ind w:left="3600" w:hanging="360"/>
      </w:pPr>
      <w:rPr>
        <w:rFonts w:ascii="Courier New" w:hAnsi="Courier New" w:hint="default"/>
      </w:rPr>
    </w:lvl>
    <w:lvl w:ilvl="5" w:tplc="1D4ADEF0" w:tentative="1">
      <w:start w:val="1"/>
      <w:numFmt w:val="bullet"/>
      <w:lvlText w:val=""/>
      <w:lvlJc w:val="left"/>
      <w:pPr>
        <w:ind w:left="4320" w:hanging="360"/>
      </w:pPr>
      <w:rPr>
        <w:rFonts w:ascii="Wingdings" w:hAnsi="Wingdings" w:hint="default"/>
      </w:rPr>
    </w:lvl>
    <w:lvl w:ilvl="6" w:tplc="42369494" w:tentative="1">
      <w:start w:val="1"/>
      <w:numFmt w:val="bullet"/>
      <w:lvlText w:val=""/>
      <w:lvlJc w:val="left"/>
      <w:pPr>
        <w:ind w:left="5040" w:hanging="360"/>
      </w:pPr>
      <w:rPr>
        <w:rFonts w:ascii="Symbol" w:hAnsi="Symbol" w:hint="default"/>
      </w:rPr>
    </w:lvl>
    <w:lvl w:ilvl="7" w:tplc="84202B16" w:tentative="1">
      <w:start w:val="1"/>
      <w:numFmt w:val="bullet"/>
      <w:lvlText w:val="o"/>
      <w:lvlJc w:val="left"/>
      <w:pPr>
        <w:ind w:left="5760" w:hanging="360"/>
      </w:pPr>
      <w:rPr>
        <w:rFonts w:ascii="Courier New" w:hAnsi="Courier New" w:hint="default"/>
      </w:rPr>
    </w:lvl>
    <w:lvl w:ilvl="8" w:tplc="34F2A09E" w:tentative="1">
      <w:start w:val="1"/>
      <w:numFmt w:val="bullet"/>
      <w:lvlText w:val=""/>
      <w:lvlJc w:val="left"/>
      <w:pPr>
        <w:ind w:left="6480" w:hanging="360"/>
      </w:pPr>
      <w:rPr>
        <w:rFonts w:ascii="Wingdings" w:hAnsi="Wingdings" w:hint="default"/>
      </w:rPr>
    </w:lvl>
  </w:abstractNum>
  <w:abstractNum w:abstractNumId="41" w15:restartNumberingAfterBreak="0">
    <w:nsid w:val="33A756D5"/>
    <w:multiLevelType w:val="hybridMultilevel"/>
    <w:tmpl w:val="FFFFFFFF"/>
    <w:lvl w:ilvl="0" w:tplc="3A00903E">
      <w:start w:val="1"/>
      <w:numFmt w:val="bullet"/>
      <w:lvlText w:val="Ø"/>
      <w:lvlJc w:val="left"/>
      <w:pPr>
        <w:ind w:left="720" w:hanging="360"/>
      </w:pPr>
      <w:rPr>
        <w:rFonts w:ascii="Wingdings" w:hAnsi="Wingdings" w:hint="default"/>
      </w:rPr>
    </w:lvl>
    <w:lvl w:ilvl="1" w:tplc="1DC22120">
      <w:start w:val="1"/>
      <w:numFmt w:val="bullet"/>
      <w:lvlText w:val="o"/>
      <w:lvlJc w:val="left"/>
      <w:pPr>
        <w:ind w:left="1440" w:hanging="360"/>
      </w:pPr>
      <w:rPr>
        <w:rFonts w:ascii="Courier New" w:hAnsi="Courier New" w:hint="default"/>
      </w:rPr>
    </w:lvl>
    <w:lvl w:ilvl="2" w:tplc="342AB7EE">
      <w:start w:val="1"/>
      <w:numFmt w:val="bullet"/>
      <w:lvlText w:val=""/>
      <w:lvlJc w:val="left"/>
      <w:pPr>
        <w:ind w:left="2160" w:hanging="360"/>
      </w:pPr>
      <w:rPr>
        <w:rFonts w:ascii="Wingdings" w:hAnsi="Wingdings" w:hint="default"/>
      </w:rPr>
    </w:lvl>
    <w:lvl w:ilvl="3" w:tplc="C102DC24">
      <w:start w:val="1"/>
      <w:numFmt w:val="bullet"/>
      <w:lvlText w:val=""/>
      <w:lvlJc w:val="left"/>
      <w:pPr>
        <w:ind w:left="2880" w:hanging="360"/>
      </w:pPr>
      <w:rPr>
        <w:rFonts w:ascii="Symbol" w:hAnsi="Symbol" w:hint="default"/>
      </w:rPr>
    </w:lvl>
    <w:lvl w:ilvl="4" w:tplc="ED580F5A">
      <w:start w:val="1"/>
      <w:numFmt w:val="bullet"/>
      <w:lvlText w:val="o"/>
      <w:lvlJc w:val="left"/>
      <w:pPr>
        <w:ind w:left="3600" w:hanging="360"/>
      </w:pPr>
      <w:rPr>
        <w:rFonts w:ascii="Courier New" w:hAnsi="Courier New" w:hint="default"/>
      </w:rPr>
    </w:lvl>
    <w:lvl w:ilvl="5" w:tplc="4496C3A4">
      <w:start w:val="1"/>
      <w:numFmt w:val="bullet"/>
      <w:lvlText w:val=""/>
      <w:lvlJc w:val="left"/>
      <w:pPr>
        <w:ind w:left="4320" w:hanging="360"/>
      </w:pPr>
      <w:rPr>
        <w:rFonts w:ascii="Wingdings" w:hAnsi="Wingdings" w:hint="default"/>
      </w:rPr>
    </w:lvl>
    <w:lvl w:ilvl="6" w:tplc="E020EFC2">
      <w:start w:val="1"/>
      <w:numFmt w:val="bullet"/>
      <w:lvlText w:val=""/>
      <w:lvlJc w:val="left"/>
      <w:pPr>
        <w:ind w:left="5040" w:hanging="360"/>
      </w:pPr>
      <w:rPr>
        <w:rFonts w:ascii="Symbol" w:hAnsi="Symbol" w:hint="default"/>
      </w:rPr>
    </w:lvl>
    <w:lvl w:ilvl="7" w:tplc="AA40C3C8">
      <w:start w:val="1"/>
      <w:numFmt w:val="bullet"/>
      <w:lvlText w:val="o"/>
      <w:lvlJc w:val="left"/>
      <w:pPr>
        <w:ind w:left="5760" w:hanging="360"/>
      </w:pPr>
      <w:rPr>
        <w:rFonts w:ascii="Courier New" w:hAnsi="Courier New" w:hint="default"/>
      </w:rPr>
    </w:lvl>
    <w:lvl w:ilvl="8" w:tplc="6A0A6D9E">
      <w:start w:val="1"/>
      <w:numFmt w:val="bullet"/>
      <w:lvlText w:val=""/>
      <w:lvlJc w:val="left"/>
      <w:pPr>
        <w:ind w:left="6480" w:hanging="360"/>
      </w:pPr>
      <w:rPr>
        <w:rFonts w:ascii="Wingdings" w:hAnsi="Wingdings" w:hint="default"/>
      </w:rPr>
    </w:lvl>
  </w:abstractNum>
  <w:abstractNum w:abstractNumId="42" w15:restartNumberingAfterBreak="0">
    <w:nsid w:val="34A55B02"/>
    <w:multiLevelType w:val="hybridMultilevel"/>
    <w:tmpl w:val="6890DF64"/>
    <w:lvl w:ilvl="0" w:tplc="0D388FEA">
      <w:start w:val="1"/>
      <w:numFmt w:val="bullet"/>
      <w:lvlText w:val=""/>
      <w:lvlJc w:val="left"/>
      <w:pPr>
        <w:ind w:left="720" w:hanging="360"/>
      </w:pPr>
      <w:rPr>
        <w:rFonts w:ascii="Symbol" w:hAnsi="Symbol" w:hint="default"/>
      </w:rPr>
    </w:lvl>
    <w:lvl w:ilvl="1" w:tplc="67604850" w:tentative="1">
      <w:start w:val="1"/>
      <w:numFmt w:val="bullet"/>
      <w:lvlText w:val="o"/>
      <w:lvlJc w:val="left"/>
      <w:pPr>
        <w:ind w:left="1440" w:hanging="360"/>
      </w:pPr>
      <w:rPr>
        <w:rFonts w:ascii="Courier New" w:hAnsi="Courier New" w:hint="default"/>
      </w:rPr>
    </w:lvl>
    <w:lvl w:ilvl="2" w:tplc="97483992" w:tentative="1">
      <w:start w:val="1"/>
      <w:numFmt w:val="bullet"/>
      <w:lvlText w:val=""/>
      <w:lvlJc w:val="left"/>
      <w:pPr>
        <w:ind w:left="2160" w:hanging="360"/>
      </w:pPr>
      <w:rPr>
        <w:rFonts w:ascii="Wingdings" w:hAnsi="Wingdings" w:hint="default"/>
      </w:rPr>
    </w:lvl>
    <w:lvl w:ilvl="3" w:tplc="0BFC4262" w:tentative="1">
      <w:start w:val="1"/>
      <w:numFmt w:val="bullet"/>
      <w:lvlText w:val=""/>
      <w:lvlJc w:val="left"/>
      <w:pPr>
        <w:ind w:left="2880" w:hanging="360"/>
      </w:pPr>
      <w:rPr>
        <w:rFonts w:ascii="Symbol" w:hAnsi="Symbol" w:hint="default"/>
      </w:rPr>
    </w:lvl>
    <w:lvl w:ilvl="4" w:tplc="18E4231A" w:tentative="1">
      <w:start w:val="1"/>
      <w:numFmt w:val="bullet"/>
      <w:lvlText w:val="o"/>
      <w:lvlJc w:val="left"/>
      <w:pPr>
        <w:ind w:left="3600" w:hanging="360"/>
      </w:pPr>
      <w:rPr>
        <w:rFonts w:ascii="Courier New" w:hAnsi="Courier New" w:hint="default"/>
      </w:rPr>
    </w:lvl>
    <w:lvl w:ilvl="5" w:tplc="F6DA8FDC" w:tentative="1">
      <w:start w:val="1"/>
      <w:numFmt w:val="bullet"/>
      <w:lvlText w:val=""/>
      <w:lvlJc w:val="left"/>
      <w:pPr>
        <w:ind w:left="4320" w:hanging="360"/>
      </w:pPr>
      <w:rPr>
        <w:rFonts w:ascii="Wingdings" w:hAnsi="Wingdings" w:hint="default"/>
      </w:rPr>
    </w:lvl>
    <w:lvl w:ilvl="6" w:tplc="7F045522" w:tentative="1">
      <w:start w:val="1"/>
      <w:numFmt w:val="bullet"/>
      <w:lvlText w:val=""/>
      <w:lvlJc w:val="left"/>
      <w:pPr>
        <w:ind w:left="5040" w:hanging="360"/>
      </w:pPr>
      <w:rPr>
        <w:rFonts w:ascii="Symbol" w:hAnsi="Symbol" w:hint="default"/>
      </w:rPr>
    </w:lvl>
    <w:lvl w:ilvl="7" w:tplc="64D01014" w:tentative="1">
      <w:start w:val="1"/>
      <w:numFmt w:val="bullet"/>
      <w:lvlText w:val="o"/>
      <w:lvlJc w:val="left"/>
      <w:pPr>
        <w:ind w:left="5760" w:hanging="360"/>
      </w:pPr>
      <w:rPr>
        <w:rFonts w:ascii="Courier New" w:hAnsi="Courier New" w:hint="default"/>
      </w:rPr>
    </w:lvl>
    <w:lvl w:ilvl="8" w:tplc="2E18C828" w:tentative="1">
      <w:start w:val="1"/>
      <w:numFmt w:val="bullet"/>
      <w:lvlText w:val=""/>
      <w:lvlJc w:val="left"/>
      <w:pPr>
        <w:ind w:left="6480" w:hanging="360"/>
      </w:pPr>
      <w:rPr>
        <w:rFonts w:ascii="Wingdings" w:hAnsi="Wingdings" w:hint="default"/>
      </w:rPr>
    </w:lvl>
  </w:abstractNum>
  <w:abstractNum w:abstractNumId="43" w15:restartNumberingAfterBreak="0">
    <w:nsid w:val="350549CB"/>
    <w:multiLevelType w:val="hybridMultilevel"/>
    <w:tmpl w:val="DA9E8E46"/>
    <w:lvl w:ilvl="0" w:tplc="E946E45E">
      <w:start w:val="1"/>
      <w:numFmt w:val="lowerLetter"/>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4" w15:restartNumberingAfterBreak="0">
    <w:nsid w:val="35CCE4FC"/>
    <w:multiLevelType w:val="hybridMultilevel"/>
    <w:tmpl w:val="0BF0573A"/>
    <w:lvl w:ilvl="0" w:tplc="BFC45110">
      <w:start w:val="1"/>
      <w:numFmt w:val="bullet"/>
      <w:lvlText w:val="§"/>
      <w:lvlJc w:val="left"/>
      <w:pPr>
        <w:ind w:left="720" w:hanging="360"/>
      </w:pPr>
      <w:rPr>
        <w:rFonts w:ascii="Wingdings" w:hAnsi="Wingdings" w:hint="default"/>
      </w:rPr>
    </w:lvl>
    <w:lvl w:ilvl="1" w:tplc="2ED28902">
      <w:start w:val="1"/>
      <w:numFmt w:val="bullet"/>
      <w:lvlText w:val="o"/>
      <w:lvlJc w:val="left"/>
      <w:pPr>
        <w:ind w:left="1440" w:hanging="360"/>
      </w:pPr>
      <w:rPr>
        <w:rFonts w:ascii="Courier New" w:hAnsi="Courier New" w:hint="default"/>
      </w:rPr>
    </w:lvl>
    <w:lvl w:ilvl="2" w:tplc="788644C6">
      <w:start w:val="1"/>
      <w:numFmt w:val="bullet"/>
      <w:lvlText w:val=""/>
      <w:lvlJc w:val="left"/>
      <w:pPr>
        <w:ind w:left="2160" w:hanging="360"/>
      </w:pPr>
      <w:rPr>
        <w:rFonts w:ascii="Wingdings" w:hAnsi="Wingdings" w:hint="default"/>
      </w:rPr>
    </w:lvl>
    <w:lvl w:ilvl="3" w:tplc="B512F6C2">
      <w:start w:val="1"/>
      <w:numFmt w:val="bullet"/>
      <w:lvlText w:val=""/>
      <w:lvlJc w:val="left"/>
      <w:pPr>
        <w:ind w:left="2880" w:hanging="360"/>
      </w:pPr>
      <w:rPr>
        <w:rFonts w:ascii="Symbol" w:hAnsi="Symbol" w:hint="default"/>
      </w:rPr>
    </w:lvl>
    <w:lvl w:ilvl="4" w:tplc="0FF4820C">
      <w:start w:val="1"/>
      <w:numFmt w:val="bullet"/>
      <w:lvlText w:val="o"/>
      <w:lvlJc w:val="left"/>
      <w:pPr>
        <w:ind w:left="3600" w:hanging="360"/>
      </w:pPr>
      <w:rPr>
        <w:rFonts w:ascii="Courier New" w:hAnsi="Courier New" w:hint="default"/>
      </w:rPr>
    </w:lvl>
    <w:lvl w:ilvl="5" w:tplc="A6DCF944">
      <w:start w:val="1"/>
      <w:numFmt w:val="bullet"/>
      <w:lvlText w:val=""/>
      <w:lvlJc w:val="left"/>
      <w:pPr>
        <w:ind w:left="4320" w:hanging="360"/>
      </w:pPr>
      <w:rPr>
        <w:rFonts w:ascii="Wingdings" w:hAnsi="Wingdings" w:hint="default"/>
      </w:rPr>
    </w:lvl>
    <w:lvl w:ilvl="6" w:tplc="55CCDDF6">
      <w:start w:val="1"/>
      <w:numFmt w:val="bullet"/>
      <w:lvlText w:val=""/>
      <w:lvlJc w:val="left"/>
      <w:pPr>
        <w:ind w:left="5040" w:hanging="360"/>
      </w:pPr>
      <w:rPr>
        <w:rFonts w:ascii="Symbol" w:hAnsi="Symbol" w:hint="default"/>
      </w:rPr>
    </w:lvl>
    <w:lvl w:ilvl="7" w:tplc="A04E5FEC">
      <w:start w:val="1"/>
      <w:numFmt w:val="bullet"/>
      <w:lvlText w:val="o"/>
      <w:lvlJc w:val="left"/>
      <w:pPr>
        <w:ind w:left="5760" w:hanging="360"/>
      </w:pPr>
      <w:rPr>
        <w:rFonts w:ascii="Courier New" w:hAnsi="Courier New" w:hint="default"/>
      </w:rPr>
    </w:lvl>
    <w:lvl w:ilvl="8" w:tplc="36247B04">
      <w:start w:val="1"/>
      <w:numFmt w:val="bullet"/>
      <w:lvlText w:val=""/>
      <w:lvlJc w:val="left"/>
      <w:pPr>
        <w:ind w:left="6480" w:hanging="360"/>
      </w:pPr>
      <w:rPr>
        <w:rFonts w:ascii="Wingdings" w:hAnsi="Wingdings" w:hint="default"/>
      </w:rPr>
    </w:lvl>
  </w:abstractNum>
  <w:abstractNum w:abstractNumId="45" w15:restartNumberingAfterBreak="0">
    <w:nsid w:val="369F3242"/>
    <w:multiLevelType w:val="hybridMultilevel"/>
    <w:tmpl w:val="54D00FC2"/>
    <w:lvl w:ilvl="0" w:tplc="04090013">
      <w:start w:val="1"/>
      <w:numFmt w:val="upp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6" w15:restartNumberingAfterBreak="0">
    <w:nsid w:val="36C8678C"/>
    <w:multiLevelType w:val="hybridMultilevel"/>
    <w:tmpl w:val="849AA00A"/>
    <w:lvl w:ilvl="0" w:tplc="0409000B">
      <w:start w:val="1"/>
      <w:numFmt w:val="bullet"/>
      <w:lvlText w:val=""/>
      <w:lvlJc w:val="left"/>
      <w:pPr>
        <w:ind w:left="720" w:hanging="360"/>
      </w:pPr>
      <w:rPr>
        <w:rFonts w:ascii="Wingdings" w:hAnsi="Wingdings" w:hint="default"/>
        <w:b w:val="0"/>
        <w:i w:val="0"/>
        <w:strike w:val="0"/>
        <w:dstrike w:val="0"/>
        <w:color w:val="2E5496"/>
        <w:sz w:val="20"/>
        <w:szCs w:val="20"/>
        <w:u w:val="none" w:color="000000"/>
        <w:effect w:val="none"/>
        <w:bdr w:val="none" w:sz="0" w:space="0" w:color="auto" w:frame="1"/>
        <w:vertAlign w:val="baseline"/>
      </w:rPr>
    </w:lvl>
    <w:lvl w:ilvl="1" w:tplc="F246F316">
      <w:start w:val="1"/>
      <w:numFmt w:val="bullet"/>
      <w:lvlText w:val="▪"/>
      <w:lvlJc w:val="left"/>
      <w:pPr>
        <w:ind w:left="1440" w:hanging="360"/>
      </w:pPr>
      <w:rPr>
        <w:rFonts w:ascii="Segoe UI Symbol" w:eastAsia="Segoe UI Symbol" w:hAnsi="Segoe UI Symbol" w:cs="Segoe UI Symbol" w:hint="default"/>
        <w:b w:val="0"/>
        <w:i w:val="0"/>
        <w:strike w:val="0"/>
        <w:dstrike w:val="0"/>
        <w:color w:val="2E5496"/>
        <w:sz w:val="20"/>
        <w:szCs w:val="20"/>
        <w:u w:val="none" w:color="000000"/>
        <w:effect w:val="none"/>
        <w:bdr w:val="none" w:sz="0" w:space="0" w:color="auto" w:frame="1"/>
        <w:vertAlign w:val="baseline"/>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7" w15:restartNumberingAfterBreak="0">
    <w:nsid w:val="37A97E6F"/>
    <w:multiLevelType w:val="multilevel"/>
    <w:tmpl w:val="9724C05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48" w15:restartNumberingAfterBreak="0">
    <w:nsid w:val="39176D41"/>
    <w:multiLevelType w:val="multilevel"/>
    <w:tmpl w:val="523ADB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9" w15:restartNumberingAfterBreak="0">
    <w:nsid w:val="39CE052D"/>
    <w:multiLevelType w:val="hybridMultilevel"/>
    <w:tmpl w:val="7E6688CA"/>
    <w:lvl w:ilvl="0" w:tplc="29D4F086">
      <w:start w:val="1"/>
      <w:numFmt w:val="bullet"/>
      <w:lvlText w:val="·"/>
      <w:lvlJc w:val="left"/>
      <w:pPr>
        <w:ind w:left="720" w:hanging="360"/>
      </w:pPr>
      <w:rPr>
        <w:rFonts w:ascii="Symbol" w:hAnsi="Symbol" w:hint="default"/>
      </w:rPr>
    </w:lvl>
    <w:lvl w:ilvl="1" w:tplc="F7F86E28">
      <w:start w:val="1"/>
      <w:numFmt w:val="bullet"/>
      <w:lvlText w:val="o"/>
      <w:lvlJc w:val="left"/>
      <w:pPr>
        <w:ind w:left="1440" w:hanging="360"/>
      </w:pPr>
      <w:rPr>
        <w:rFonts w:ascii="Courier New" w:hAnsi="Courier New" w:hint="default"/>
      </w:rPr>
    </w:lvl>
    <w:lvl w:ilvl="2" w:tplc="95DE03D2">
      <w:start w:val="1"/>
      <w:numFmt w:val="bullet"/>
      <w:lvlText w:val=""/>
      <w:lvlJc w:val="left"/>
      <w:pPr>
        <w:ind w:left="2160" w:hanging="360"/>
      </w:pPr>
      <w:rPr>
        <w:rFonts w:ascii="Wingdings" w:hAnsi="Wingdings" w:hint="default"/>
      </w:rPr>
    </w:lvl>
    <w:lvl w:ilvl="3" w:tplc="D9542C24">
      <w:start w:val="1"/>
      <w:numFmt w:val="bullet"/>
      <w:lvlText w:val=""/>
      <w:lvlJc w:val="left"/>
      <w:pPr>
        <w:ind w:left="2880" w:hanging="360"/>
      </w:pPr>
      <w:rPr>
        <w:rFonts w:ascii="Symbol" w:hAnsi="Symbol" w:hint="default"/>
      </w:rPr>
    </w:lvl>
    <w:lvl w:ilvl="4" w:tplc="BE0A3502">
      <w:start w:val="1"/>
      <w:numFmt w:val="bullet"/>
      <w:lvlText w:val="o"/>
      <w:lvlJc w:val="left"/>
      <w:pPr>
        <w:ind w:left="3600" w:hanging="360"/>
      </w:pPr>
      <w:rPr>
        <w:rFonts w:ascii="Courier New" w:hAnsi="Courier New" w:hint="default"/>
      </w:rPr>
    </w:lvl>
    <w:lvl w:ilvl="5" w:tplc="FFF863D4">
      <w:start w:val="1"/>
      <w:numFmt w:val="bullet"/>
      <w:lvlText w:val=""/>
      <w:lvlJc w:val="left"/>
      <w:pPr>
        <w:ind w:left="4320" w:hanging="360"/>
      </w:pPr>
      <w:rPr>
        <w:rFonts w:ascii="Wingdings" w:hAnsi="Wingdings" w:hint="default"/>
      </w:rPr>
    </w:lvl>
    <w:lvl w:ilvl="6" w:tplc="16B8E022">
      <w:start w:val="1"/>
      <w:numFmt w:val="bullet"/>
      <w:lvlText w:val=""/>
      <w:lvlJc w:val="left"/>
      <w:pPr>
        <w:ind w:left="5040" w:hanging="360"/>
      </w:pPr>
      <w:rPr>
        <w:rFonts w:ascii="Symbol" w:hAnsi="Symbol" w:hint="default"/>
      </w:rPr>
    </w:lvl>
    <w:lvl w:ilvl="7" w:tplc="0EF8BFAA">
      <w:start w:val="1"/>
      <w:numFmt w:val="bullet"/>
      <w:lvlText w:val="o"/>
      <w:lvlJc w:val="left"/>
      <w:pPr>
        <w:ind w:left="5760" w:hanging="360"/>
      </w:pPr>
      <w:rPr>
        <w:rFonts w:ascii="Courier New" w:hAnsi="Courier New" w:hint="default"/>
      </w:rPr>
    </w:lvl>
    <w:lvl w:ilvl="8" w:tplc="73D8A23C">
      <w:start w:val="1"/>
      <w:numFmt w:val="bullet"/>
      <w:lvlText w:val=""/>
      <w:lvlJc w:val="left"/>
      <w:pPr>
        <w:ind w:left="6480" w:hanging="360"/>
      </w:pPr>
      <w:rPr>
        <w:rFonts w:ascii="Wingdings" w:hAnsi="Wingdings" w:hint="default"/>
      </w:rPr>
    </w:lvl>
  </w:abstractNum>
  <w:abstractNum w:abstractNumId="50" w15:restartNumberingAfterBreak="0">
    <w:nsid w:val="3A0B6A2D"/>
    <w:multiLevelType w:val="hybridMultilevel"/>
    <w:tmpl w:val="161A3472"/>
    <w:lvl w:ilvl="0" w:tplc="0809001B">
      <w:start w:val="1"/>
      <w:numFmt w:val="low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1" w15:restartNumberingAfterBreak="0">
    <w:nsid w:val="3ACC751C"/>
    <w:multiLevelType w:val="hybridMultilevel"/>
    <w:tmpl w:val="E83E1AB0"/>
    <w:lvl w:ilvl="0" w:tplc="599AD194">
      <w:start w:val="1"/>
      <w:numFmt w:val="bullet"/>
      <w:lvlText w:val=""/>
      <w:lvlJc w:val="left"/>
      <w:pPr>
        <w:ind w:left="720" w:hanging="360"/>
      </w:pPr>
      <w:rPr>
        <w:rFonts w:ascii="Symbol" w:hAnsi="Symbol" w:hint="default"/>
      </w:rPr>
    </w:lvl>
    <w:lvl w:ilvl="1" w:tplc="C692501E" w:tentative="1">
      <w:start w:val="1"/>
      <w:numFmt w:val="bullet"/>
      <w:lvlText w:val="o"/>
      <w:lvlJc w:val="left"/>
      <w:pPr>
        <w:ind w:left="1440" w:hanging="360"/>
      </w:pPr>
      <w:rPr>
        <w:rFonts w:ascii="Courier New" w:hAnsi="Courier New" w:hint="default"/>
      </w:rPr>
    </w:lvl>
    <w:lvl w:ilvl="2" w:tplc="E7F6474A" w:tentative="1">
      <w:start w:val="1"/>
      <w:numFmt w:val="bullet"/>
      <w:lvlText w:val=""/>
      <w:lvlJc w:val="left"/>
      <w:pPr>
        <w:ind w:left="2160" w:hanging="360"/>
      </w:pPr>
      <w:rPr>
        <w:rFonts w:ascii="Wingdings" w:hAnsi="Wingdings" w:hint="default"/>
      </w:rPr>
    </w:lvl>
    <w:lvl w:ilvl="3" w:tplc="79760D36" w:tentative="1">
      <w:start w:val="1"/>
      <w:numFmt w:val="bullet"/>
      <w:lvlText w:val=""/>
      <w:lvlJc w:val="left"/>
      <w:pPr>
        <w:ind w:left="2880" w:hanging="360"/>
      </w:pPr>
      <w:rPr>
        <w:rFonts w:ascii="Symbol" w:hAnsi="Symbol" w:hint="default"/>
      </w:rPr>
    </w:lvl>
    <w:lvl w:ilvl="4" w:tplc="50DEB260" w:tentative="1">
      <w:start w:val="1"/>
      <w:numFmt w:val="bullet"/>
      <w:lvlText w:val="o"/>
      <w:lvlJc w:val="left"/>
      <w:pPr>
        <w:ind w:left="3600" w:hanging="360"/>
      </w:pPr>
      <w:rPr>
        <w:rFonts w:ascii="Courier New" w:hAnsi="Courier New" w:hint="default"/>
      </w:rPr>
    </w:lvl>
    <w:lvl w:ilvl="5" w:tplc="8056EE70" w:tentative="1">
      <w:start w:val="1"/>
      <w:numFmt w:val="bullet"/>
      <w:lvlText w:val=""/>
      <w:lvlJc w:val="left"/>
      <w:pPr>
        <w:ind w:left="4320" w:hanging="360"/>
      </w:pPr>
      <w:rPr>
        <w:rFonts w:ascii="Wingdings" w:hAnsi="Wingdings" w:hint="default"/>
      </w:rPr>
    </w:lvl>
    <w:lvl w:ilvl="6" w:tplc="C01208CA" w:tentative="1">
      <w:start w:val="1"/>
      <w:numFmt w:val="bullet"/>
      <w:lvlText w:val=""/>
      <w:lvlJc w:val="left"/>
      <w:pPr>
        <w:ind w:left="5040" w:hanging="360"/>
      </w:pPr>
      <w:rPr>
        <w:rFonts w:ascii="Symbol" w:hAnsi="Symbol" w:hint="default"/>
      </w:rPr>
    </w:lvl>
    <w:lvl w:ilvl="7" w:tplc="9DBCB66E" w:tentative="1">
      <w:start w:val="1"/>
      <w:numFmt w:val="bullet"/>
      <w:lvlText w:val="o"/>
      <w:lvlJc w:val="left"/>
      <w:pPr>
        <w:ind w:left="5760" w:hanging="360"/>
      </w:pPr>
      <w:rPr>
        <w:rFonts w:ascii="Courier New" w:hAnsi="Courier New" w:hint="default"/>
      </w:rPr>
    </w:lvl>
    <w:lvl w:ilvl="8" w:tplc="1EFE5C92" w:tentative="1">
      <w:start w:val="1"/>
      <w:numFmt w:val="bullet"/>
      <w:lvlText w:val=""/>
      <w:lvlJc w:val="left"/>
      <w:pPr>
        <w:ind w:left="6480" w:hanging="360"/>
      </w:pPr>
      <w:rPr>
        <w:rFonts w:ascii="Wingdings" w:hAnsi="Wingdings" w:hint="default"/>
      </w:rPr>
    </w:lvl>
  </w:abstractNum>
  <w:abstractNum w:abstractNumId="52" w15:restartNumberingAfterBreak="0">
    <w:nsid w:val="3B02773B"/>
    <w:multiLevelType w:val="multilevel"/>
    <w:tmpl w:val="BF0222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3" w15:restartNumberingAfterBreak="0">
    <w:nsid w:val="3D064028"/>
    <w:multiLevelType w:val="hybridMultilevel"/>
    <w:tmpl w:val="134CA25A"/>
    <w:lvl w:ilvl="0" w:tplc="0409000B">
      <w:start w:val="1"/>
      <w:numFmt w:val="bullet"/>
      <w:lvlText w:val=""/>
      <w:lvlJc w:val="left"/>
      <w:pPr>
        <w:ind w:left="720" w:hanging="360"/>
      </w:pPr>
      <w:rPr>
        <w:rFonts w:ascii="Wingdings" w:hAnsi="Wingdings" w:hint="default"/>
        <w:b w:val="0"/>
        <w:i w:val="0"/>
        <w:strike w:val="0"/>
        <w:dstrike w:val="0"/>
        <w:color w:val="2E5496"/>
        <w:sz w:val="20"/>
        <w:szCs w:val="20"/>
        <w:u w:val="none" w:color="000000"/>
        <w:effect w:val="none"/>
        <w:bdr w:val="none" w:sz="0" w:space="0" w:color="auto" w:frame="1"/>
        <w:vertAlign w:val="baseline"/>
      </w:rPr>
    </w:lvl>
    <w:lvl w:ilvl="1" w:tplc="F246F316">
      <w:start w:val="1"/>
      <w:numFmt w:val="bullet"/>
      <w:lvlText w:val="▪"/>
      <w:lvlJc w:val="left"/>
      <w:pPr>
        <w:ind w:left="1440" w:hanging="360"/>
      </w:pPr>
      <w:rPr>
        <w:rFonts w:ascii="Segoe UI Symbol" w:eastAsia="Segoe UI Symbol" w:hAnsi="Segoe UI Symbol" w:cs="Segoe UI Symbol" w:hint="default"/>
        <w:b w:val="0"/>
        <w:i w:val="0"/>
        <w:strike w:val="0"/>
        <w:dstrike w:val="0"/>
        <w:color w:val="2E5496"/>
        <w:sz w:val="20"/>
        <w:szCs w:val="20"/>
        <w:u w:val="none" w:color="000000"/>
        <w:effect w:val="none"/>
        <w:bdr w:val="none" w:sz="0" w:space="0" w:color="auto" w:frame="1"/>
        <w:vertAlign w:val="baseline"/>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4" w15:restartNumberingAfterBreak="0">
    <w:nsid w:val="3D732DAC"/>
    <w:multiLevelType w:val="hybridMultilevel"/>
    <w:tmpl w:val="B8345B24"/>
    <w:lvl w:ilvl="0" w:tplc="32B0D59C">
      <w:start w:val="1"/>
      <w:numFmt w:val="bullet"/>
      <w:lvlText w:val="•"/>
      <w:lvlJc w:val="left"/>
      <w:pPr>
        <w:ind w:left="360" w:firstLine="0"/>
      </w:pPr>
      <w:rPr>
        <w:rFonts w:ascii="Calibri" w:eastAsia="Calibri" w:hAnsi="Calibri" w:cs="Calibri"/>
        <w:b w:val="0"/>
        <w:i w:val="0"/>
        <w:strike w:val="0"/>
        <w:dstrike w:val="0"/>
        <w:color w:val="323437"/>
        <w:sz w:val="20"/>
        <w:szCs w:val="20"/>
        <w:u w:val="none" w:color="000000"/>
        <w:effect w:val="none"/>
        <w:bdr w:val="none" w:sz="0" w:space="0" w:color="auto"/>
        <w:shd w:val="clear" w:color="auto" w:fill="auto"/>
        <w:vertAlign w:val="baseline"/>
      </w:rPr>
    </w:lvl>
    <w:lvl w:ilvl="1" w:tplc="68781C7A">
      <w:start w:val="1"/>
      <w:numFmt w:val="bullet"/>
      <w:lvlText w:val="o"/>
      <w:lvlJc w:val="left"/>
      <w:pPr>
        <w:ind w:left="1080" w:firstLine="0"/>
      </w:pPr>
      <w:rPr>
        <w:rFonts w:ascii="Segoe UI Symbol" w:eastAsia="Segoe UI Symbol" w:hAnsi="Segoe UI Symbol" w:cs="Segoe UI Symbol"/>
        <w:b w:val="0"/>
        <w:i w:val="0"/>
        <w:strike w:val="0"/>
        <w:dstrike w:val="0"/>
        <w:color w:val="2E5496"/>
        <w:sz w:val="20"/>
        <w:szCs w:val="20"/>
        <w:u w:val="none" w:color="000000"/>
        <w:effect w:val="none"/>
        <w:bdr w:val="none" w:sz="0" w:space="0" w:color="auto" w:frame="1"/>
        <w:vertAlign w:val="baseline"/>
      </w:rPr>
    </w:lvl>
    <w:lvl w:ilvl="2" w:tplc="F246F316">
      <w:start w:val="1"/>
      <w:numFmt w:val="bullet"/>
      <w:lvlText w:val="▪"/>
      <w:lvlJc w:val="left"/>
      <w:pPr>
        <w:ind w:left="1800" w:firstLine="0"/>
      </w:pPr>
      <w:rPr>
        <w:rFonts w:ascii="Segoe UI Symbol" w:eastAsia="Segoe UI Symbol" w:hAnsi="Segoe UI Symbol" w:cs="Segoe UI Symbol"/>
        <w:b w:val="0"/>
        <w:i w:val="0"/>
        <w:strike w:val="0"/>
        <w:dstrike w:val="0"/>
        <w:color w:val="2E5496"/>
        <w:sz w:val="20"/>
        <w:szCs w:val="20"/>
        <w:u w:val="none" w:color="000000"/>
        <w:effect w:val="none"/>
        <w:bdr w:val="none" w:sz="0" w:space="0" w:color="auto" w:frame="1"/>
        <w:vertAlign w:val="baseline"/>
      </w:rPr>
    </w:lvl>
    <w:lvl w:ilvl="3" w:tplc="42A29DA4">
      <w:start w:val="1"/>
      <w:numFmt w:val="bullet"/>
      <w:lvlText w:val="•"/>
      <w:lvlJc w:val="left"/>
      <w:pPr>
        <w:ind w:left="2520" w:firstLine="0"/>
      </w:pPr>
      <w:rPr>
        <w:rFonts w:ascii="Arial" w:eastAsia="Arial" w:hAnsi="Arial" w:cs="Arial"/>
        <w:b w:val="0"/>
        <w:i w:val="0"/>
        <w:strike w:val="0"/>
        <w:dstrike w:val="0"/>
        <w:color w:val="2E5496"/>
        <w:sz w:val="20"/>
        <w:szCs w:val="20"/>
        <w:u w:val="none" w:color="000000"/>
        <w:effect w:val="none"/>
        <w:bdr w:val="none" w:sz="0" w:space="0" w:color="auto" w:frame="1"/>
        <w:vertAlign w:val="baseline"/>
      </w:rPr>
    </w:lvl>
    <w:lvl w:ilvl="4" w:tplc="1A4E9B64">
      <w:start w:val="1"/>
      <w:numFmt w:val="bullet"/>
      <w:lvlText w:val="o"/>
      <w:lvlJc w:val="left"/>
      <w:pPr>
        <w:ind w:left="3240" w:firstLine="0"/>
      </w:pPr>
      <w:rPr>
        <w:rFonts w:ascii="Segoe UI Symbol" w:eastAsia="Segoe UI Symbol" w:hAnsi="Segoe UI Symbol" w:cs="Segoe UI Symbol"/>
        <w:b w:val="0"/>
        <w:i w:val="0"/>
        <w:strike w:val="0"/>
        <w:dstrike w:val="0"/>
        <w:color w:val="2E5496"/>
        <w:sz w:val="20"/>
        <w:szCs w:val="20"/>
        <w:u w:val="none" w:color="000000"/>
        <w:effect w:val="none"/>
        <w:bdr w:val="none" w:sz="0" w:space="0" w:color="auto" w:frame="1"/>
        <w:vertAlign w:val="baseline"/>
      </w:rPr>
    </w:lvl>
    <w:lvl w:ilvl="5" w:tplc="BF4EA4CE">
      <w:start w:val="1"/>
      <w:numFmt w:val="bullet"/>
      <w:lvlText w:val="▪"/>
      <w:lvlJc w:val="left"/>
      <w:pPr>
        <w:ind w:left="3960" w:firstLine="0"/>
      </w:pPr>
      <w:rPr>
        <w:rFonts w:ascii="Segoe UI Symbol" w:eastAsia="Segoe UI Symbol" w:hAnsi="Segoe UI Symbol" w:cs="Segoe UI Symbol"/>
        <w:b w:val="0"/>
        <w:i w:val="0"/>
        <w:strike w:val="0"/>
        <w:dstrike w:val="0"/>
        <w:color w:val="2E5496"/>
        <w:sz w:val="20"/>
        <w:szCs w:val="20"/>
        <w:u w:val="none" w:color="000000"/>
        <w:effect w:val="none"/>
        <w:bdr w:val="none" w:sz="0" w:space="0" w:color="auto" w:frame="1"/>
        <w:vertAlign w:val="baseline"/>
      </w:rPr>
    </w:lvl>
    <w:lvl w:ilvl="6" w:tplc="F9724990">
      <w:start w:val="1"/>
      <w:numFmt w:val="bullet"/>
      <w:lvlText w:val="•"/>
      <w:lvlJc w:val="left"/>
      <w:pPr>
        <w:ind w:left="4680" w:firstLine="0"/>
      </w:pPr>
      <w:rPr>
        <w:rFonts w:ascii="Arial" w:eastAsia="Arial" w:hAnsi="Arial" w:cs="Arial"/>
        <w:b w:val="0"/>
        <w:i w:val="0"/>
        <w:strike w:val="0"/>
        <w:dstrike w:val="0"/>
        <w:color w:val="2E5496"/>
        <w:sz w:val="20"/>
        <w:szCs w:val="20"/>
        <w:u w:val="none" w:color="000000"/>
        <w:effect w:val="none"/>
        <w:bdr w:val="none" w:sz="0" w:space="0" w:color="auto" w:frame="1"/>
        <w:vertAlign w:val="baseline"/>
      </w:rPr>
    </w:lvl>
    <w:lvl w:ilvl="7" w:tplc="B114E2BC">
      <w:start w:val="1"/>
      <w:numFmt w:val="bullet"/>
      <w:lvlText w:val="o"/>
      <w:lvlJc w:val="left"/>
      <w:pPr>
        <w:ind w:left="5400" w:firstLine="0"/>
      </w:pPr>
      <w:rPr>
        <w:rFonts w:ascii="Segoe UI Symbol" w:eastAsia="Segoe UI Symbol" w:hAnsi="Segoe UI Symbol" w:cs="Segoe UI Symbol"/>
        <w:b w:val="0"/>
        <w:i w:val="0"/>
        <w:strike w:val="0"/>
        <w:dstrike w:val="0"/>
        <w:color w:val="2E5496"/>
        <w:sz w:val="20"/>
        <w:szCs w:val="20"/>
        <w:u w:val="none" w:color="000000"/>
        <w:effect w:val="none"/>
        <w:bdr w:val="none" w:sz="0" w:space="0" w:color="auto" w:frame="1"/>
        <w:vertAlign w:val="baseline"/>
      </w:rPr>
    </w:lvl>
    <w:lvl w:ilvl="8" w:tplc="F1944CE4">
      <w:start w:val="1"/>
      <w:numFmt w:val="bullet"/>
      <w:lvlText w:val="▪"/>
      <w:lvlJc w:val="left"/>
      <w:pPr>
        <w:ind w:left="6120" w:firstLine="0"/>
      </w:pPr>
      <w:rPr>
        <w:rFonts w:ascii="Segoe UI Symbol" w:eastAsia="Segoe UI Symbol" w:hAnsi="Segoe UI Symbol" w:cs="Segoe UI Symbol"/>
        <w:b w:val="0"/>
        <w:i w:val="0"/>
        <w:strike w:val="0"/>
        <w:dstrike w:val="0"/>
        <w:color w:val="2E5496"/>
        <w:sz w:val="20"/>
        <w:szCs w:val="20"/>
        <w:u w:val="none" w:color="000000"/>
        <w:effect w:val="none"/>
        <w:bdr w:val="none" w:sz="0" w:space="0" w:color="auto" w:frame="1"/>
        <w:vertAlign w:val="baseline"/>
      </w:rPr>
    </w:lvl>
  </w:abstractNum>
  <w:abstractNum w:abstractNumId="55" w15:restartNumberingAfterBreak="0">
    <w:nsid w:val="3DB7447C"/>
    <w:multiLevelType w:val="multilevel"/>
    <w:tmpl w:val="EDF2F94A"/>
    <w:lvl w:ilvl="0">
      <w:start w:val="1"/>
      <w:numFmt w:val="bullet"/>
      <w:lvlText w:val=""/>
      <w:lvlJc w:val="left"/>
      <w:pPr>
        <w:tabs>
          <w:tab w:val="num" w:pos="720"/>
        </w:tabs>
        <w:ind w:left="720" w:hanging="360"/>
      </w:pPr>
      <w:rPr>
        <w:rFonts w:ascii="Symbol" w:hAnsi="Symbol" w:hint="default"/>
        <w:b w:val="0"/>
        <w:i w:val="0"/>
        <w:strike w:val="0"/>
        <w:dstrike w:val="0"/>
        <w:color w:val="2E5496"/>
        <w:sz w:val="20"/>
        <w:szCs w:val="20"/>
        <w:u w:val="none" w:color="000000"/>
        <w:effect w:val="none"/>
        <w:bdr w:val="none" w:sz="0" w:space="0" w:color="auto" w:frame="1"/>
        <w:vertAlign w:val="baseline"/>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56" w15:restartNumberingAfterBreak="0">
    <w:nsid w:val="3DCC6C86"/>
    <w:multiLevelType w:val="hybridMultilevel"/>
    <w:tmpl w:val="005E9120"/>
    <w:lvl w:ilvl="0" w:tplc="2126178A">
      <w:start w:val="1"/>
      <w:numFmt w:val="bullet"/>
      <w:lvlText w:val=""/>
      <w:lvlJc w:val="left"/>
      <w:pPr>
        <w:ind w:left="360" w:hanging="360"/>
      </w:pPr>
      <w:rPr>
        <w:rFonts w:ascii="Symbol" w:hAnsi="Symbol" w:hint="default"/>
        <w:color w:val="auto"/>
      </w:rPr>
    </w:lvl>
    <w:lvl w:ilvl="1" w:tplc="6270CA48">
      <w:start w:val="1"/>
      <w:numFmt w:val="bullet"/>
      <w:lvlText w:val="o"/>
      <w:lvlJc w:val="left"/>
      <w:pPr>
        <w:ind w:left="1080" w:hanging="360"/>
      </w:pPr>
      <w:rPr>
        <w:rFonts w:ascii="Courier New" w:hAnsi="Courier New" w:hint="default"/>
      </w:rPr>
    </w:lvl>
    <w:lvl w:ilvl="2" w:tplc="EB8A972E" w:tentative="1">
      <w:start w:val="1"/>
      <w:numFmt w:val="bullet"/>
      <w:lvlText w:val=""/>
      <w:lvlJc w:val="left"/>
      <w:pPr>
        <w:ind w:left="1800" w:hanging="360"/>
      </w:pPr>
      <w:rPr>
        <w:rFonts w:ascii="Wingdings" w:hAnsi="Wingdings" w:hint="default"/>
      </w:rPr>
    </w:lvl>
    <w:lvl w:ilvl="3" w:tplc="3B9AF08C" w:tentative="1">
      <w:start w:val="1"/>
      <w:numFmt w:val="bullet"/>
      <w:lvlText w:val=""/>
      <w:lvlJc w:val="left"/>
      <w:pPr>
        <w:ind w:left="2520" w:hanging="360"/>
      </w:pPr>
      <w:rPr>
        <w:rFonts w:ascii="Symbol" w:hAnsi="Symbol" w:hint="default"/>
      </w:rPr>
    </w:lvl>
    <w:lvl w:ilvl="4" w:tplc="B15EE2C2" w:tentative="1">
      <w:start w:val="1"/>
      <w:numFmt w:val="bullet"/>
      <w:lvlText w:val="o"/>
      <w:lvlJc w:val="left"/>
      <w:pPr>
        <w:ind w:left="3240" w:hanging="360"/>
      </w:pPr>
      <w:rPr>
        <w:rFonts w:ascii="Courier New" w:hAnsi="Courier New" w:hint="default"/>
      </w:rPr>
    </w:lvl>
    <w:lvl w:ilvl="5" w:tplc="EA08B206" w:tentative="1">
      <w:start w:val="1"/>
      <w:numFmt w:val="bullet"/>
      <w:lvlText w:val=""/>
      <w:lvlJc w:val="left"/>
      <w:pPr>
        <w:ind w:left="3960" w:hanging="360"/>
      </w:pPr>
      <w:rPr>
        <w:rFonts w:ascii="Wingdings" w:hAnsi="Wingdings" w:hint="default"/>
      </w:rPr>
    </w:lvl>
    <w:lvl w:ilvl="6" w:tplc="3FC2584E" w:tentative="1">
      <w:start w:val="1"/>
      <w:numFmt w:val="bullet"/>
      <w:lvlText w:val=""/>
      <w:lvlJc w:val="left"/>
      <w:pPr>
        <w:ind w:left="4680" w:hanging="360"/>
      </w:pPr>
      <w:rPr>
        <w:rFonts w:ascii="Symbol" w:hAnsi="Symbol" w:hint="default"/>
      </w:rPr>
    </w:lvl>
    <w:lvl w:ilvl="7" w:tplc="0CE4D948" w:tentative="1">
      <w:start w:val="1"/>
      <w:numFmt w:val="bullet"/>
      <w:lvlText w:val="o"/>
      <w:lvlJc w:val="left"/>
      <w:pPr>
        <w:ind w:left="5400" w:hanging="360"/>
      </w:pPr>
      <w:rPr>
        <w:rFonts w:ascii="Courier New" w:hAnsi="Courier New" w:hint="default"/>
      </w:rPr>
    </w:lvl>
    <w:lvl w:ilvl="8" w:tplc="4506471A" w:tentative="1">
      <w:start w:val="1"/>
      <w:numFmt w:val="bullet"/>
      <w:lvlText w:val=""/>
      <w:lvlJc w:val="left"/>
      <w:pPr>
        <w:ind w:left="6120" w:hanging="360"/>
      </w:pPr>
      <w:rPr>
        <w:rFonts w:ascii="Wingdings" w:hAnsi="Wingdings" w:hint="default"/>
      </w:rPr>
    </w:lvl>
  </w:abstractNum>
  <w:abstractNum w:abstractNumId="57" w15:restartNumberingAfterBreak="0">
    <w:nsid w:val="3E8002CC"/>
    <w:multiLevelType w:val="hybridMultilevel"/>
    <w:tmpl w:val="E2902D48"/>
    <w:lvl w:ilvl="0" w:tplc="F7CE3576">
      <w:start w:val="1"/>
      <w:numFmt w:val="bullet"/>
      <w:lvlText w:val=""/>
      <w:lvlJc w:val="left"/>
      <w:pPr>
        <w:ind w:left="720" w:hanging="360"/>
      </w:pPr>
      <w:rPr>
        <w:rFonts w:ascii="Symbol" w:hAnsi="Symbol" w:hint="default"/>
      </w:rPr>
    </w:lvl>
    <w:lvl w:ilvl="1" w:tplc="692E7C92" w:tentative="1">
      <w:start w:val="1"/>
      <w:numFmt w:val="bullet"/>
      <w:lvlText w:val="o"/>
      <w:lvlJc w:val="left"/>
      <w:pPr>
        <w:ind w:left="1440" w:hanging="360"/>
      </w:pPr>
      <w:rPr>
        <w:rFonts w:ascii="Courier New" w:hAnsi="Courier New" w:hint="default"/>
      </w:rPr>
    </w:lvl>
    <w:lvl w:ilvl="2" w:tplc="707E0F64" w:tentative="1">
      <w:start w:val="1"/>
      <w:numFmt w:val="bullet"/>
      <w:lvlText w:val=""/>
      <w:lvlJc w:val="left"/>
      <w:pPr>
        <w:ind w:left="2160" w:hanging="360"/>
      </w:pPr>
      <w:rPr>
        <w:rFonts w:ascii="Wingdings" w:hAnsi="Wingdings" w:hint="default"/>
      </w:rPr>
    </w:lvl>
    <w:lvl w:ilvl="3" w:tplc="B2CE2C52" w:tentative="1">
      <w:start w:val="1"/>
      <w:numFmt w:val="bullet"/>
      <w:lvlText w:val=""/>
      <w:lvlJc w:val="left"/>
      <w:pPr>
        <w:ind w:left="2880" w:hanging="360"/>
      </w:pPr>
      <w:rPr>
        <w:rFonts w:ascii="Symbol" w:hAnsi="Symbol" w:hint="default"/>
      </w:rPr>
    </w:lvl>
    <w:lvl w:ilvl="4" w:tplc="8EEECEB6" w:tentative="1">
      <w:start w:val="1"/>
      <w:numFmt w:val="bullet"/>
      <w:lvlText w:val="o"/>
      <w:lvlJc w:val="left"/>
      <w:pPr>
        <w:ind w:left="3600" w:hanging="360"/>
      </w:pPr>
      <w:rPr>
        <w:rFonts w:ascii="Courier New" w:hAnsi="Courier New" w:hint="default"/>
      </w:rPr>
    </w:lvl>
    <w:lvl w:ilvl="5" w:tplc="A8D819EC" w:tentative="1">
      <w:start w:val="1"/>
      <w:numFmt w:val="bullet"/>
      <w:lvlText w:val=""/>
      <w:lvlJc w:val="left"/>
      <w:pPr>
        <w:ind w:left="4320" w:hanging="360"/>
      </w:pPr>
      <w:rPr>
        <w:rFonts w:ascii="Wingdings" w:hAnsi="Wingdings" w:hint="default"/>
      </w:rPr>
    </w:lvl>
    <w:lvl w:ilvl="6" w:tplc="CBE23B1E" w:tentative="1">
      <w:start w:val="1"/>
      <w:numFmt w:val="bullet"/>
      <w:lvlText w:val=""/>
      <w:lvlJc w:val="left"/>
      <w:pPr>
        <w:ind w:left="5040" w:hanging="360"/>
      </w:pPr>
      <w:rPr>
        <w:rFonts w:ascii="Symbol" w:hAnsi="Symbol" w:hint="default"/>
      </w:rPr>
    </w:lvl>
    <w:lvl w:ilvl="7" w:tplc="5A7CBA66" w:tentative="1">
      <w:start w:val="1"/>
      <w:numFmt w:val="bullet"/>
      <w:lvlText w:val="o"/>
      <w:lvlJc w:val="left"/>
      <w:pPr>
        <w:ind w:left="5760" w:hanging="360"/>
      </w:pPr>
      <w:rPr>
        <w:rFonts w:ascii="Courier New" w:hAnsi="Courier New" w:hint="default"/>
      </w:rPr>
    </w:lvl>
    <w:lvl w:ilvl="8" w:tplc="68E44C4A" w:tentative="1">
      <w:start w:val="1"/>
      <w:numFmt w:val="bullet"/>
      <w:lvlText w:val=""/>
      <w:lvlJc w:val="left"/>
      <w:pPr>
        <w:ind w:left="6480" w:hanging="360"/>
      </w:pPr>
      <w:rPr>
        <w:rFonts w:ascii="Wingdings" w:hAnsi="Wingdings" w:hint="default"/>
      </w:rPr>
    </w:lvl>
  </w:abstractNum>
  <w:abstractNum w:abstractNumId="58" w15:restartNumberingAfterBreak="0">
    <w:nsid w:val="3EA32427"/>
    <w:multiLevelType w:val="hybridMultilevel"/>
    <w:tmpl w:val="6876D9EA"/>
    <w:lvl w:ilvl="0" w:tplc="9426F262">
      <w:start w:val="1"/>
      <w:numFmt w:val="lowerLetter"/>
      <w:lvlText w:val="(%1)"/>
      <w:lvlJc w:val="left"/>
      <w:pPr>
        <w:ind w:left="1075" w:hanging="360"/>
      </w:pPr>
      <w:rPr>
        <w:rFonts w:cstheme="minorHAnsi" w:hint="default"/>
        <w:b w:val="0"/>
        <w:i w:val="0"/>
        <w:color w:val="auto"/>
        <w:sz w:val="22"/>
        <w:szCs w:val="22"/>
      </w:rPr>
    </w:lvl>
    <w:lvl w:ilvl="1" w:tplc="04090019" w:tentative="1">
      <w:start w:val="1"/>
      <w:numFmt w:val="lowerLetter"/>
      <w:lvlText w:val="%2."/>
      <w:lvlJc w:val="left"/>
      <w:pPr>
        <w:ind w:left="1795" w:hanging="360"/>
      </w:pPr>
    </w:lvl>
    <w:lvl w:ilvl="2" w:tplc="0409001B" w:tentative="1">
      <w:start w:val="1"/>
      <w:numFmt w:val="lowerRoman"/>
      <w:lvlText w:val="%3."/>
      <w:lvlJc w:val="right"/>
      <w:pPr>
        <w:ind w:left="2515" w:hanging="180"/>
      </w:pPr>
    </w:lvl>
    <w:lvl w:ilvl="3" w:tplc="0409000F" w:tentative="1">
      <w:start w:val="1"/>
      <w:numFmt w:val="decimal"/>
      <w:lvlText w:val="%4."/>
      <w:lvlJc w:val="left"/>
      <w:pPr>
        <w:ind w:left="3235" w:hanging="360"/>
      </w:pPr>
    </w:lvl>
    <w:lvl w:ilvl="4" w:tplc="04090019" w:tentative="1">
      <w:start w:val="1"/>
      <w:numFmt w:val="lowerLetter"/>
      <w:lvlText w:val="%5."/>
      <w:lvlJc w:val="left"/>
      <w:pPr>
        <w:ind w:left="3955" w:hanging="360"/>
      </w:pPr>
    </w:lvl>
    <w:lvl w:ilvl="5" w:tplc="0409001B" w:tentative="1">
      <w:start w:val="1"/>
      <w:numFmt w:val="lowerRoman"/>
      <w:lvlText w:val="%6."/>
      <w:lvlJc w:val="right"/>
      <w:pPr>
        <w:ind w:left="4675" w:hanging="180"/>
      </w:pPr>
    </w:lvl>
    <w:lvl w:ilvl="6" w:tplc="0409000F" w:tentative="1">
      <w:start w:val="1"/>
      <w:numFmt w:val="decimal"/>
      <w:lvlText w:val="%7."/>
      <w:lvlJc w:val="left"/>
      <w:pPr>
        <w:ind w:left="5395" w:hanging="360"/>
      </w:pPr>
    </w:lvl>
    <w:lvl w:ilvl="7" w:tplc="04090019" w:tentative="1">
      <w:start w:val="1"/>
      <w:numFmt w:val="lowerLetter"/>
      <w:lvlText w:val="%8."/>
      <w:lvlJc w:val="left"/>
      <w:pPr>
        <w:ind w:left="6115" w:hanging="360"/>
      </w:pPr>
    </w:lvl>
    <w:lvl w:ilvl="8" w:tplc="0409001B" w:tentative="1">
      <w:start w:val="1"/>
      <w:numFmt w:val="lowerRoman"/>
      <w:lvlText w:val="%9."/>
      <w:lvlJc w:val="right"/>
      <w:pPr>
        <w:ind w:left="6835" w:hanging="180"/>
      </w:pPr>
    </w:lvl>
  </w:abstractNum>
  <w:abstractNum w:abstractNumId="59" w15:restartNumberingAfterBreak="0">
    <w:nsid w:val="3F683BC6"/>
    <w:multiLevelType w:val="multilevel"/>
    <w:tmpl w:val="D05030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0" w15:restartNumberingAfterBreak="0">
    <w:nsid w:val="40845270"/>
    <w:multiLevelType w:val="multilevel"/>
    <w:tmpl w:val="51BE7888"/>
    <w:lvl w:ilvl="0">
      <w:start w:val="1"/>
      <w:numFmt w:val="decimal"/>
      <w:lvlText w:val="%1."/>
      <w:lvlJc w:val="left"/>
      <w:pPr>
        <w:ind w:left="720" w:hanging="360"/>
      </w:pPr>
    </w:lvl>
    <w:lvl w:ilvl="1">
      <w:start w:val="2"/>
      <w:numFmt w:val="decimal"/>
      <w:lvlText w:val="%1.%2"/>
      <w:lvlJc w:val="left"/>
      <w:pPr>
        <w:ind w:left="720" w:hanging="360"/>
      </w:pPr>
    </w:lvl>
    <w:lvl w:ilvl="2">
      <w:start w:val="1"/>
      <w:numFmt w:val="decimal"/>
      <w:lvlText w:val="%1.%2.%3"/>
      <w:lvlJc w:val="left"/>
      <w:pPr>
        <w:ind w:left="1080" w:hanging="720"/>
      </w:pPr>
    </w:lvl>
    <w:lvl w:ilvl="3">
      <w:start w:val="1"/>
      <w:numFmt w:val="decimal"/>
      <w:lvlText w:val="%1.%2.%3.%4"/>
      <w:lvlJc w:val="left"/>
      <w:pPr>
        <w:ind w:left="1080" w:hanging="720"/>
      </w:pPr>
    </w:lvl>
    <w:lvl w:ilvl="4">
      <w:start w:val="1"/>
      <w:numFmt w:val="decimal"/>
      <w:lvlText w:val="%1.%2.%3.%4.%5"/>
      <w:lvlJc w:val="left"/>
      <w:pPr>
        <w:ind w:left="1440" w:hanging="1080"/>
      </w:pPr>
    </w:lvl>
    <w:lvl w:ilvl="5">
      <w:start w:val="1"/>
      <w:numFmt w:val="decimal"/>
      <w:lvlText w:val="%1.%2.%3.%4.%5.%6"/>
      <w:lvlJc w:val="left"/>
      <w:pPr>
        <w:ind w:left="1440" w:hanging="1080"/>
      </w:pPr>
    </w:lvl>
    <w:lvl w:ilvl="6">
      <w:start w:val="1"/>
      <w:numFmt w:val="decimal"/>
      <w:lvlText w:val="%1.%2.%3.%4.%5.%6.%7"/>
      <w:lvlJc w:val="left"/>
      <w:pPr>
        <w:ind w:left="1800" w:hanging="1440"/>
      </w:pPr>
    </w:lvl>
    <w:lvl w:ilvl="7">
      <w:start w:val="1"/>
      <w:numFmt w:val="decimal"/>
      <w:lvlText w:val="%1.%2.%3.%4.%5.%6.%7.%8"/>
      <w:lvlJc w:val="left"/>
      <w:pPr>
        <w:ind w:left="1800" w:hanging="1440"/>
      </w:pPr>
    </w:lvl>
    <w:lvl w:ilvl="8">
      <w:start w:val="1"/>
      <w:numFmt w:val="decimal"/>
      <w:lvlText w:val="%1.%2.%3.%4.%5.%6.%7.%8.%9"/>
      <w:lvlJc w:val="left"/>
      <w:pPr>
        <w:ind w:left="2160" w:hanging="1800"/>
      </w:pPr>
    </w:lvl>
  </w:abstractNum>
  <w:abstractNum w:abstractNumId="61" w15:restartNumberingAfterBreak="0">
    <w:nsid w:val="41187EE0"/>
    <w:multiLevelType w:val="hybridMultilevel"/>
    <w:tmpl w:val="51BC083A"/>
    <w:lvl w:ilvl="0" w:tplc="BC7425E6">
      <w:start w:val="1"/>
      <w:numFmt w:val="bullet"/>
      <w:lvlText w:val=""/>
      <w:lvlJc w:val="left"/>
      <w:pPr>
        <w:ind w:left="720" w:hanging="360"/>
      </w:pPr>
      <w:rPr>
        <w:rFonts w:ascii="Symbol" w:hAnsi="Symbol" w:hint="default"/>
      </w:rPr>
    </w:lvl>
    <w:lvl w:ilvl="1" w:tplc="721046E2" w:tentative="1">
      <w:start w:val="1"/>
      <w:numFmt w:val="bullet"/>
      <w:lvlText w:val="o"/>
      <w:lvlJc w:val="left"/>
      <w:pPr>
        <w:ind w:left="1440" w:hanging="360"/>
      </w:pPr>
      <w:rPr>
        <w:rFonts w:ascii="Courier New" w:hAnsi="Courier New" w:hint="default"/>
      </w:rPr>
    </w:lvl>
    <w:lvl w:ilvl="2" w:tplc="C92EA724" w:tentative="1">
      <w:start w:val="1"/>
      <w:numFmt w:val="bullet"/>
      <w:lvlText w:val=""/>
      <w:lvlJc w:val="left"/>
      <w:pPr>
        <w:ind w:left="2160" w:hanging="360"/>
      </w:pPr>
      <w:rPr>
        <w:rFonts w:ascii="Wingdings" w:hAnsi="Wingdings" w:hint="default"/>
      </w:rPr>
    </w:lvl>
    <w:lvl w:ilvl="3" w:tplc="9E7C6F52" w:tentative="1">
      <w:start w:val="1"/>
      <w:numFmt w:val="bullet"/>
      <w:lvlText w:val=""/>
      <w:lvlJc w:val="left"/>
      <w:pPr>
        <w:ind w:left="2880" w:hanging="360"/>
      </w:pPr>
      <w:rPr>
        <w:rFonts w:ascii="Symbol" w:hAnsi="Symbol" w:hint="default"/>
      </w:rPr>
    </w:lvl>
    <w:lvl w:ilvl="4" w:tplc="35CAE616" w:tentative="1">
      <w:start w:val="1"/>
      <w:numFmt w:val="bullet"/>
      <w:lvlText w:val="o"/>
      <w:lvlJc w:val="left"/>
      <w:pPr>
        <w:ind w:left="3600" w:hanging="360"/>
      </w:pPr>
      <w:rPr>
        <w:rFonts w:ascii="Courier New" w:hAnsi="Courier New" w:hint="default"/>
      </w:rPr>
    </w:lvl>
    <w:lvl w:ilvl="5" w:tplc="60D0A152" w:tentative="1">
      <w:start w:val="1"/>
      <w:numFmt w:val="bullet"/>
      <w:lvlText w:val=""/>
      <w:lvlJc w:val="left"/>
      <w:pPr>
        <w:ind w:left="4320" w:hanging="360"/>
      </w:pPr>
      <w:rPr>
        <w:rFonts w:ascii="Wingdings" w:hAnsi="Wingdings" w:hint="default"/>
      </w:rPr>
    </w:lvl>
    <w:lvl w:ilvl="6" w:tplc="47E46C4A" w:tentative="1">
      <w:start w:val="1"/>
      <w:numFmt w:val="bullet"/>
      <w:lvlText w:val=""/>
      <w:lvlJc w:val="left"/>
      <w:pPr>
        <w:ind w:left="5040" w:hanging="360"/>
      </w:pPr>
      <w:rPr>
        <w:rFonts w:ascii="Symbol" w:hAnsi="Symbol" w:hint="default"/>
      </w:rPr>
    </w:lvl>
    <w:lvl w:ilvl="7" w:tplc="E7B825A8" w:tentative="1">
      <w:start w:val="1"/>
      <w:numFmt w:val="bullet"/>
      <w:lvlText w:val="o"/>
      <w:lvlJc w:val="left"/>
      <w:pPr>
        <w:ind w:left="5760" w:hanging="360"/>
      </w:pPr>
      <w:rPr>
        <w:rFonts w:ascii="Courier New" w:hAnsi="Courier New" w:hint="default"/>
      </w:rPr>
    </w:lvl>
    <w:lvl w:ilvl="8" w:tplc="21AAD3C4" w:tentative="1">
      <w:start w:val="1"/>
      <w:numFmt w:val="bullet"/>
      <w:lvlText w:val=""/>
      <w:lvlJc w:val="left"/>
      <w:pPr>
        <w:ind w:left="6480" w:hanging="360"/>
      </w:pPr>
      <w:rPr>
        <w:rFonts w:ascii="Wingdings" w:hAnsi="Wingdings" w:hint="default"/>
      </w:rPr>
    </w:lvl>
  </w:abstractNum>
  <w:abstractNum w:abstractNumId="62" w15:restartNumberingAfterBreak="0">
    <w:nsid w:val="41CDCCF4"/>
    <w:multiLevelType w:val="hybridMultilevel"/>
    <w:tmpl w:val="000664A6"/>
    <w:lvl w:ilvl="0" w:tplc="956AACBC">
      <w:start w:val="1"/>
      <w:numFmt w:val="bullet"/>
      <w:lvlText w:val="·"/>
      <w:lvlJc w:val="left"/>
      <w:pPr>
        <w:ind w:left="720" w:hanging="360"/>
      </w:pPr>
      <w:rPr>
        <w:rFonts w:ascii="Symbol" w:hAnsi="Symbol" w:hint="default"/>
      </w:rPr>
    </w:lvl>
    <w:lvl w:ilvl="1" w:tplc="1F7080B4">
      <w:start w:val="1"/>
      <w:numFmt w:val="bullet"/>
      <w:lvlText w:val="o"/>
      <w:lvlJc w:val="left"/>
      <w:pPr>
        <w:ind w:left="1440" w:hanging="360"/>
      </w:pPr>
      <w:rPr>
        <w:rFonts w:ascii="Courier New" w:hAnsi="Courier New" w:hint="default"/>
      </w:rPr>
    </w:lvl>
    <w:lvl w:ilvl="2" w:tplc="E23CC358">
      <w:start w:val="1"/>
      <w:numFmt w:val="bullet"/>
      <w:lvlText w:val=""/>
      <w:lvlJc w:val="left"/>
      <w:pPr>
        <w:ind w:left="2160" w:hanging="360"/>
      </w:pPr>
      <w:rPr>
        <w:rFonts w:ascii="Wingdings" w:hAnsi="Wingdings" w:hint="default"/>
      </w:rPr>
    </w:lvl>
    <w:lvl w:ilvl="3" w:tplc="C3CCE7B0">
      <w:start w:val="1"/>
      <w:numFmt w:val="bullet"/>
      <w:lvlText w:val=""/>
      <w:lvlJc w:val="left"/>
      <w:pPr>
        <w:ind w:left="2880" w:hanging="360"/>
      </w:pPr>
      <w:rPr>
        <w:rFonts w:ascii="Symbol" w:hAnsi="Symbol" w:hint="default"/>
      </w:rPr>
    </w:lvl>
    <w:lvl w:ilvl="4" w:tplc="C9649B48">
      <w:start w:val="1"/>
      <w:numFmt w:val="bullet"/>
      <w:lvlText w:val="o"/>
      <w:lvlJc w:val="left"/>
      <w:pPr>
        <w:ind w:left="3600" w:hanging="360"/>
      </w:pPr>
      <w:rPr>
        <w:rFonts w:ascii="Courier New" w:hAnsi="Courier New" w:hint="default"/>
      </w:rPr>
    </w:lvl>
    <w:lvl w:ilvl="5" w:tplc="BC84A6CA">
      <w:start w:val="1"/>
      <w:numFmt w:val="bullet"/>
      <w:lvlText w:val=""/>
      <w:lvlJc w:val="left"/>
      <w:pPr>
        <w:ind w:left="4320" w:hanging="360"/>
      </w:pPr>
      <w:rPr>
        <w:rFonts w:ascii="Wingdings" w:hAnsi="Wingdings" w:hint="default"/>
      </w:rPr>
    </w:lvl>
    <w:lvl w:ilvl="6" w:tplc="1E6C8F6E">
      <w:start w:val="1"/>
      <w:numFmt w:val="bullet"/>
      <w:lvlText w:val=""/>
      <w:lvlJc w:val="left"/>
      <w:pPr>
        <w:ind w:left="5040" w:hanging="360"/>
      </w:pPr>
      <w:rPr>
        <w:rFonts w:ascii="Symbol" w:hAnsi="Symbol" w:hint="default"/>
      </w:rPr>
    </w:lvl>
    <w:lvl w:ilvl="7" w:tplc="1324C442">
      <w:start w:val="1"/>
      <w:numFmt w:val="bullet"/>
      <w:lvlText w:val="o"/>
      <w:lvlJc w:val="left"/>
      <w:pPr>
        <w:ind w:left="5760" w:hanging="360"/>
      </w:pPr>
      <w:rPr>
        <w:rFonts w:ascii="Courier New" w:hAnsi="Courier New" w:hint="default"/>
      </w:rPr>
    </w:lvl>
    <w:lvl w:ilvl="8" w:tplc="990E1A7C">
      <w:start w:val="1"/>
      <w:numFmt w:val="bullet"/>
      <w:lvlText w:val=""/>
      <w:lvlJc w:val="left"/>
      <w:pPr>
        <w:ind w:left="6480" w:hanging="360"/>
      </w:pPr>
      <w:rPr>
        <w:rFonts w:ascii="Wingdings" w:hAnsi="Wingdings" w:hint="default"/>
      </w:rPr>
    </w:lvl>
  </w:abstractNum>
  <w:abstractNum w:abstractNumId="63" w15:restartNumberingAfterBreak="0">
    <w:nsid w:val="43CE67EC"/>
    <w:multiLevelType w:val="hybridMultilevel"/>
    <w:tmpl w:val="31FAA22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4" w15:restartNumberingAfterBreak="0">
    <w:nsid w:val="46265FCB"/>
    <w:multiLevelType w:val="hybridMultilevel"/>
    <w:tmpl w:val="07C69076"/>
    <w:lvl w:ilvl="0" w:tplc="57D2789A">
      <w:start w:val="1"/>
      <w:numFmt w:val="bullet"/>
      <w:lvlText w:val=""/>
      <w:lvlJc w:val="left"/>
      <w:pPr>
        <w:ind w:left="720" w:hanging="360"/>
      </w:pPr>
      <w:rPr>
        <w:rFonts w:ascii="Symbol" w:hAnsi="Symbol" w:hint="default"/>
      </w:rPr>
    </w:lvl>
    <w:lvl w:ilvl="1" w:tplc="333E2BCE" w:tentative="1">
      <w:start w:val="1"/>
      <w:numFmt w:val="bullet"/>
      <w:lvlText w:val="o"/>
      <w:lvlJc w:val="left"/>
      <w:pPr>
        <w:ind w:left="1440" w:hanging="360"/>
      </w:pPr>
      <w:rPr>
        <w:rFonts w:ascii="Courier New" w:hAnsi="Courier New" w:hint="default"/>
      </w:rPr>
    </w:lvl>
    <w:lvl w:ilvl="2" w:tplc="DC901582" w:tentative="1">
      <w:start w:val="1"/>
      <w:numFmt w:val="bullet"/>
      <w:lvlText w:val=""/>
      <w:lvlJc w:val="left"/>
      <w:pPr>
        <w:ind w:left="2160" w:hanging="360"/>
      </w:pPr>
      <w:rPr>
        <w:rFonts w:ascii="Wingdings" w:hAnsi="Wingdings" w:hint="default"/>
      </w:rPr>
    </w:lvl>
    <w:lvl w:ilvl="3" w:tplc="A2B80B9E" w:tentative="1">
      <w:start w:val="1"/>
      <w:numFmt w:val="bullet"/>
      <w:lvlText w:val=""/>
      <w:lvlJc w:val="left"/>
      <w:pPr>
        <w:ind w:left="2880" w:hanging="360"/>
      </w:pPr>
      <w:rPr>
        <w:rFonts w:ascii="Symbol" w:hAnsi="Symbol" w:hint="default"/>
      </w:rPr>
    </w:lvl>
    <w:lvl w:ilvl="4" w:tplc="F6EEA96C" w:tentative="1">
      <w:start w:val="1"/>
      <w:numFmt w:val="bullet"/>
      <w:lvlText w:val="o"/>
      <w:lvlJc w:val="left"/>
      <w:pPr>
        <w:ind w:left="3600" w:hanging="360"/>
      </w:pPr>
      <w:rPr>
        <w:rFonts w:ascii="Courier New" w:hAnsi="Courier New" w:hint="default"/>
      </w:rPr>
    </w:lvl>
    <w:lvl w:ilvl="5" w:tplc="159C6826" w:tentative="1">
      <w:start w:val="1"/>
      <w:numFmt w:val="bullet"/>
      <w:lvlText w:val=""/>
      <w:lvlJc w:val="left"/>
      <w:pPr>
        <w:ind w:left="4320" w:hanging="360"/>
      </w:pPr>
      <w:rPr>
        <w:rFonts w:ascii="Wingdings" w:hAnsi="Wingdings" w:hint="default"/>
      </w:rPr>
    </w:lvl>
    <w:lvl w:ilvl="6" w:tplc="DAD80C4C" w:tentative="1">
      <w:start w:val="1"/>
      <w:numFmt w:val="bullet"/>
      <w:lvlText w:val=""/>
      <w:lvlJc w:val="left"/>
      <w:pPr>
        <w:ind w:left="5040" w:hanging="360"/>
      </w:pPr>
      <w:rPr>
        <w:rFonts w:ascii="Symbol" w:hAnsi="Symbol" w:hint="default"/>
      </w:rPr>
    </w:lvl>
    <w:lvl w:ilvl="7" w:tplc="2D4284BA" w:tentative="1">
      <w:start w:val="1"/>
      <w:numFmt w:val="bullet"/>
      <w:lvlText w:val="o"/>
      <w:lvlJc w:val="left"/>
      <w:pPr>
        <w:ind w:left="5760" w:hanging="360"/>
      </w:pPr>
      <w:rPr>
        <w:rFonts w:ascii="Courier New" w:hAnsi="Courier New" w:hint="default"/>
      </w:rPr>
    </w:lvl>
    <w:lvl w:ilvl="8" w:tplc="4DE01B02" w:tentative="1">
      <w:start w:val="1"/>
      <w:numFmt w:val="bullet"/>
      <w:lvlText w:val=""/>
      <w:lvlJc w:val="left"/>
      <w:pPr>
        <w:ind w:left="6480" w:hanging="360"/>
      </w:pPr>
      <w:rPr>
        <w:rFonts w:ascii="Wingdings" w:hAnsi="Wingdings" w:hint="default"/>
      </w:rPr>
    </w:lvl>
  </w:abstractNum>
  <w:abstractNum w:abstractNumId="65" w15:restartNumberingAfterBreak="0">
    <w:nsid w:val="463362BE"/>
    <w:multiLevelType w:val="multilevel"/>
    <w:tmpl w:val="6888BA0C"/>
    <w:lvl w:ilvl="0">
      <w:start w:val="1"/>
      <w:numFmt w:val="bullet"/>
      <w:lvlText w:val=""/>
      <w:lvlJc w:val="left"/>
      <w:pPr>
        <w:tabs>
          <w:tab w:val="num" w:pos="720"/>
        </w:tabs>
        <w:ind w:left="720" w:hanging="360"/>
      </w:pPr>
      <w:rPr>
        <w:rFonts w:ascii="Symbol" w:hAnsi="Symbol" w:hint="default"/>
        <w:b w:val="0"/>
        <w:i w:val="0"/>
        <w:strike w:val="0"/>
        <w:dstrike w:val="0"/>
        <w:color w:val="2E5496"/>
        <w:sz w:val="20"/>
        <w:szCs w:val="20"/>
        <w:u w:val="none" w:color="000000"/>
        <w:effect w:val="none"/>
        <w:bdr w:val="none" w:sz="0" w:space="0" w:color="auto" w:frame="1"/>
        <w:vertAlign w:val="baseline"/>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66" w15:restartNumberingAfterBreak="0">
    <w:nsid w:val="48E00FA9"/>
    <w:multiLevelType w:val="hybridMultilevel"/>
    <w:tmpl w:val="C440571E"/>
    <w:lvl w:ilvl="0" w:tplc="9426F262">
      <w:start w:val="1"/>
      <w:numFmt w:val="lowerLetter"/>
      <w:lvlText w:val="(%1)"/>
      <w:lvlJc w:val="left"/>
      <w:pPr>
        <w:ind w:left="355" w:hanging="360"/>
      </w:pPr>
      <w:rPr>
        <w:rFonts w:cstheme="minorHAnsi" w:hint="default"/>
        <w:b w:val="0"/>
        <w:i w:val="0"/>
        <w:color w:val="auto"/>
        <w:sz w:val="22"/>
        <w:szCs w:val="22"/>
      </w:rPr>
    </w:lvl>
    <w:lvl w:ilvl="1" w:tplc="FFFFFFFF" w:tentative="1">
      <w:start w:val="1"/>
      <w:numFmt w:val="lowerLetter"/>
      <w:lvlText w:val="%2."/>
      <w:lvlJc w:val="left"/>
      <w:pPr>
        <w:ind w:left="1075" w:hanging="360"/>
      </w:pPr>
    </w:lvl>
    <w:lvl w:ilvl="2" w:tplc="FFFFFFFF" w:tentative="1">
      <w:start w:val="1"/>
      <w:numFmt w:val="lowerRoman"/>
      <w:lvlText w:val="%3."/>
      <w:lvlJc w:val="right"/>
      <w:pPr>
        <w:ind w:left="1795" w:hanging="180"/>
      </w:pPr>
    </w:lvl>
    <w:lvl w:ilvl="3" w:tplc="FFFFFFFF" w:tentative="1">
      <w:start w:val="1"/>
      <w:numFmt w:val="decimal"/>
      <w:lvlText w:val="%4."/>
      <w:lvlJc w:val="left"/>
      <w:pPr>
        <w:ind w:left="2515" w:hanging="360"/>
      </w:pPr>
    </w:lvl>
    <w:lvl w:ilvl="4" w:tplc="FFFFFFFF" w:tentative="1">
      <w:start w:val="1"/>
      <w:numFmt w:val="lowerLetter"/>
      <w:lvlText w:val="%5."/>
      <w:lvlJc w:val="left"/>
      <w:pPr>
        <w:ind w:left="3235" w:hanging="360"/>
      </w:pPr>
    </w:lvl>
    <w:lvl w:ilvl="5" w:tplc="FFFFFFFF" w:tentative="1">
      <w:start w:val="1"/>
      <w:numFmt w:val="lowerRoman"/>
      <w:lvlText w:val="%6."/>
      <w:lvlJc w:val="right"/>
      <w:pPr>
        <w:ind w:left="3955" w:hanging="180"/>
      </w:pPr>
    </w:lvl>
    <w:lvl w:ilvl="6" w:tplc="FFFFFFFF" w:tentative="1">
      <w:start w:val="1"/>
      <w:numFmt w:val="decimal"/>
      <w:lvlText w:val="%7."/>
      <w:lvlJc w:val="left"/>
      <w:pPr>
        <w:ind w:left="4675" w:hanging="360"/>
      </w:pPr>
    </w:lvl>
    <w:lvl w:ilvl="7" w:tplc="FFFFFFFF" w:tentative="1">
      <w:start w:val="1"/>
      <w:numFmt w:val="lowerLetter"/>
      <w:lvlText w:val="%8."/>
      <w:lvlJc w:val="left"/>
      <w:pPr>
        <w:ind w:left="5395" w:hanging="360"/>
      </w:pPr>
    </w:lvl>
    <w:lvl w:ilvl="8" w:tplc="FFFFFFFF" w:tentative="1">
      <w:start w:val="1"/>
      <w:numFmt w:val="lowerRoman"/>
      <w:lvlText w:val="%9."/>
      <w:lvlJc w:val="right"/>
      <w:pPr>
        <w:ind w:left="6115" w:hanging="180"/>
      </w:pPr>
    </w:lvl>
  </w:abstractNum>
  <w:abstractNum w:abstractNumId="67" w15:restartNumberingAfterBreak="0">
    <w:nsid w:val="4AD8CE3B"/>
    <w:multiLevelType w:val="hybridMultilevel"/>
    <w:tmpl w:val="FFFFFFFF"/>
    <w:lvl w:ilvl="0" w:tplc="F6A600A6">
      <w:start w:val="1"/>
      <w:numFmt w:val="decimal"/>
      <w:lvlText w:val="%1."/>
      <w:lvlJc w:val="left"/>
      <w:pPr>
        <w:ind w:left="720" w:hanging="360"/>
      </w:pPr>
    </w:lvl>
    <w:lvl w:ilvl="1" w:tplc="2BEAFC26">
      <w:start w:val="1"/>
      <w:numFmt w:val="lowerLetter"/>
      <w:lvlText w:val="%2."/>
      <w:lvlJc w:val="left"/>
      <w:pPr>
        <w:ind w:left="1440" w:hanging="360"/>
      </w:pPr>
    </w:lvl>
    <w:lvl w:ilvl="2" w:tplc="E348FDF0">
      <w:start w:val="1"/>
      <w:numFmt w:val="lowerRoman"/>
      <w:lvlText w:val="%3."/>
      <w:lvlJc w:val="right"/>
      <w:pPr>
        <w:ind w:left="2160" w:hanging="180"/>
      </w:pPr>
    </w:lvl>
    <w:lvl w:ilvl="3" w:tplc="A24E22A4">
      <w:start w:val="1"/>
      <w:numFmt w:val="decimal"/>
      <w:lvlText w:val="%4."/>
      <w:lvlJc w:val="left"/>
      <w:pPr>
        <w:ind w:left="2880" w:hanging="360"/>
      </w:pPr>
    </w:lvl>
    <w:lvl w:ilvl="4" w:tplc="661CA4DC">
      <w:start w:val="1"/>
      <w:numFmt w:val="lowerLetter"/>
      <w:lvlText w:val="%5."/>
      <w:lvlJc w:val="left"/>
      <w:pPr>
        <w:ind w:left="3600" w:hanging="360"/>
      </w:pPr>
    </w:lvl>
    <w:lvl w:ilvl="5" w:tplc="25E298DE">
      <w:start w:val="1"/>
      <w:numFmt w:val="lowerRoman"/>
      <w:lvlText w:val="%6."/>
      <w:lvlJc w:val="right"/>
      <w:pPr>
        <w:ind w:left="4320" w:hanging="180"/>
      </w:pPr>
    </w:lvl>
    <w:lvl w:ilvl="6" w:tplc="08EECFC4">
      <w:start w:val="1"/>
      <w:numFmt w:val="decimal"/>
      <w:lvlText w:val="%7."/>
      <w:lvlJc w:val="left"/>
      <w:pPr>
        <w:ind w:left="5040" w:hanging="360"/>
      </w:pPr>
    </w:lvl>
    <w:lvl w:ilvl="7" w:tplc="3184E814">
      <w:start w:val="1"/>
      <w:numFmt w:val="lowerLetter"/>
      <w:lvlText w:val="%8."/>
      <w:lvlJc w:val="left"/>
      <w:pPr>
        <w:ind w:left="5760" w:hanging="360"/>
      </w:pPr>
    </w:lvl>
    <w:lvl w:ilvl="8" w:tplc="D236DB58">
      <w:start w:val="1"/>
      <w:numFmt w:val="lowerRoman"/>
      <w:lvlText w:val="%9."/>
      <w:lvlJc w:val="right"/>
      <w:pPr>
        <w:ind w:left="6480" w:hanging="180"/>
      </w:pPr>
    </w:lvl>
  </w:abstractNum>
  <w:abstractNum w:abstractNumId="68" w15:restartNumberingAfterBreak="0">
    <w:nsid w:val="4CDF43A7"/>
    <w:multiLevelType w:val="hybridMultilevel"/>
    <w:tmpl w:val="1C60035C"/>
    <w:lvl w:ilvl="0" w:tplc="E5B62B08">
      <w:start w:val="1"/>
      <w:numFmt w:val="bullet"/>
      <w:lvlText w:val=""/>
      <w:lvlJc w:val="left"/>
      <w:pPr>
        <w:ind w:left="720" w:hanging="360"/>
      </w:pPr>
      <w:rPr>
        <w:rFonts w:ascii="Symbol" w:hAnsi="Symbol" w:hint="default"/>
      </w:rPr>
    </w:lvl>
    <w:lvl w:ilvl="1" w:tplc="3830F73A" w:tentative="1">
      <w:start w:val="1"/>
      <w:numFmt w:val="bullet"/>
      <w:lvlText w:val="o"/>
      <w:lvlJc w:val="left"/>
      <w:pPr>
        <w:ind w:left="1440" w:hanging="360"/>
      </w:pPr>
      <w:rPr>
        <w:rFonts w:ascii="Courier New" w:hAnsi="Courier New" w:hint="default"/>
      </w:rPr>
    </w:lvl>
    <w:lvl w:ilvl="2" w:tplc="2084EAD8" w:tentative="1">
      <w:start w:val="1"/>
      <w:numFmt w:val="bullet"/>
      <w:lvlText w:val=""/>
      <w:lvlJc w:val="left"/>
      <w:pPr>
        <w:ind w:left="2160" w:hanging="360"/>
      </w:pPr>
      <w:rPr>
        <w:rFonts w:ascii="Wingdings" w:hAnsi="Wingdings" w:hint="default"/>
      </w:rPr>
    </w:lvl>
    <w:lvl w:ilvl="3" w:tplc="FD52C846" w:tentative="1">
      <w:start w:val="1"/>
      <w:numFmt w:val="bullet"/>
      <w:lvlText w:val=""/>
      <w:lvlJc w:val="left"/>
      <w:pPr>
        <w:ind w:left="2880" w:hanging="360"/>
      </w:pPr>
      <w:rPr>
        <w:rFonts w:ascii="Symbol" w:hAnsi="Symbol" w:hint="default"/>
      </w:rPr>
    </w:lvl>
    <w:lvl w:ilvl="4" w:tplc="D2909B52" w:tentative="1">
      <w:start w:val="1"/>
      <w:numFmt w:val="bullet"/>
      <w:lvlText w:val="o"/>
      <w:lvlJc w:val="left"/>
      <w:pPr>
        <w:ind w:left="3600" w:hanging="360"/>
      </w:pPr>
      <w:rPr>
        <w:rFonts w:ascii="Courier New" w:hAnsi="Courier New" w:hint="default"/>
      </w:rPr>
    </w:lvl>
    <w:lvl w:ilvl="5" w:tplc="33A6C28A" w:tentative="1">
      <w:start w:val="1"/>
      <w:numFmt w:val="bullet"/>
      <w:lvlText w:val=""/>
      <w:lvlJc w:val="left"/>
      <w:pPr>
        <w:ind w:left="4320" w:hanging="360"/>
      </w:pPr>
      <w:rPr>
        <w:rFonts w:ascii="Wingdings" w:hAnsi="Wingdings" w:hint="default"/>
      </w:rPr>
    </w:lvl>
    <w:lvl w:ilvl="6" w:tplc="C7046558" w:tentative="1">
      <w:start w:val="1"/>
      <w:numFmt w:val="bullet"/>
      <w:lvlText w:val=""/>
      <w:lvlJc w:val="left"/>
      <w:pPr>
        <w:ind w:left="5040" w:hanging="360"/>
      </w:pPr>
      <w:rPr>
        <w:rFonts w:ascii="Symbol" w:hAnsi="Symbol" w:hint="default"/>
      </w:rPr>
    </w:lvl>
    <w:lvl w:ilvl="7" w:tplc="810664C6" w:tentative="1">
      <w:start w:val="1"/>
      <w:numFmt w:val="bullet"/>
      <w:lvlText w:val="o"/>
      <w:lvlJc w:val="left"/>
      <w:pPr>
        <w:ind w:left="5760" w:hanging="360"/>
      </w:pPr>
      <w:rPr>
        <w:rFonts w:ascii="Courier New" w:hAnsi="Courier New" w:hint="default"/>
      </w:rPr>
    </w:lvl>
    <w:lvl w:ilvl="8" w:tplc="5C1ABA50" w:tentative="1">
      <w:start w:val="1"/>
      <w:numFmt w:val="bullet"/>
      <w:lvlText w:val=""/>
      <w:lvlJc w:val="left"/>
      <w:pPr>
        <w:ind w:left="6480" w:hanging="360"/>
      </w:pPr>
      <w:rPr>
        <w:rFonts w:ascii="Wingdings" w:hAnsi="Wingdings" w:hint="default"/>
      </w:rPr>
    </w:lvl>
  </w:abstractNum>
  <w:abstractNum w:abstractNumId="69" w15:restartNumberingAfterBreak="0">
    <w:nsid w:val="4FB62F99"/>
    <w:multiLevelType w:val="hybridMultilevel"/>
    <w:tmpl w:val="73B69E6C"/>
    <w:lvl w:ilvl="0" w:tplc="0409000B">
      <w:start w:val="1"/>
      <w:numFmt w:val="bullet"/>
      <w:lvlText w:val=""/>
      <w:lvlJc w:val="left"/>
      <w:pPr>
        <w:ind w:left="1080" w:hanging="360"/>
      </w:pPr>
      <w:rPr>
        <w:rFonts w:ascii="Wingdings" w:hAnsi="Wingdings" w:hint="default"/>
        <w:b w:val="0"/>
        <w:i w:val="0"/>
        <w:strike w:val="0"/>
        <w:dstrike w:val="0"/>
        <w:color w:val="2E5496"/>
        <w:sz w:val="20"/>
        <w:szCs w:val="20"/>
        <w:u w:val="none" w:color="000000"/>
        <w:effect w:val="none"/>
        <w:bdr w:val="none" w:sz="0" w:space="0" w:color="auto" w:frame="1"/>
        <w:vertAlign w:val="baseline"/>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70" w15:restartNumberingAfterBreak="0">
    <w:nsid w:val="53221286"/>
    <w:multiLevelType w:val="multilevel"/>
    <w:tmpl w:val="B51473F2"/>
    <w:lvl w:ilvl="0">
      <w:start w:val="1"/>
      <w:numFmt w:val="bullet"/>
      <w:lvlText w:val=""/>
      <w:lvlJc w:val="left"/>
      <w:pPr>
        <w:tabs>
          <w:tab w:val="num" w:pos="720"/>
        </w:tabs>
        <w:ind w:left="720" w:hanging="360"/>
      </w:pPr>
      <w:rPr>
        <w:rFonts w:ascii="Wingdings" w:hAnsi="Wingdings" w:hint="default"/>
        <w:b w:val="0"/>
        <w:i w:val="0"/>
        <w:strike w:val="0"/>
        <w:dstrike w:val="0"/>
        <w:color w:val="2E5496"/>
        <w:sz w:val="20"/>
        <w:szCs w:val="20"/>
        <w:u w:val="none" w:color="000000"/>
        <w:effect w:val="none"/>
        <w:bdr w:val="none" w:sz="0" w:space="0" w:color="auto" w:frame="1"/>
        <w:vertAlign w:val="baseline"/>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71" w15:restartNumberingAfterBreak="0">
    <w:nsid w:val="53524019"/>
    <w:multiLevelType w:val="hybridMultilevel"/>
    <w:tmpl w:val="7BCC9CB6"/>
    <w:lvl w:ilvl="0" w:tplc="9426F262">
      <w:start w:val="1"/>
      <w:numFmt w:val="lowerLetter"/>
      <w:lvlText w:val="(%1)"/>
      <w:lvlJc w:val="left"/>
      <w:pPr>
        <w:ind w:left="355" w:hanging="360"/>
      </w:pPr>
      <w:rPr>
        <w:rFonts w:cstheme="minorHAnsi" w:hint="default"/>
        <w:b w:val="0"/>
        <w:i w:val="0"/>
        <w:color w:val="auto"/>
        <w:sz w:val="22"/>
        <w:szCs w:val="22"/>
      </w:rPr>
    </w:lvl>
    <w:lvl w:ilvl="1" w:tplc="FFFFFFFF" w:tentative="1">
      <w:start w:val="1"/>
      <w:numFmt w:val="lowerLetter"/>
      <w:lvlText w:val="%2."/>
      <w:lvlJc w:val="left"/>
      <w:pPr>
        <w:ind w:left="1075" w:hanging="360"/>
      </w:pPr>
    </w:lvl>
    <w:lvl w:ilvl="2" w:tplc="FFFFFFFF" w:tentative="1">
      <w:start w:val="1"/>
      <w:numFmt w:val="lowerRoman"/>
      <w:lvlText w:val="%3."/>
      <w:lvlJc w:val="right"/>
      <w:pPr>
        <w:ind w:left="1795" w:hanging="180"/>
      </w:pPr>
    </w:lvl>
    <w:lvl w:ilvl="3" w:tplc="FFFFFFFF" w:tentative="1">
      <w:start w:val="1"/>
      <w:numFmt w:val="decimal"/>
      <w:lvlText w:val="%4."/>
      <w:lvlJc w:val="left"/>
      <w:pPr>
        <w:ind w:left="2515" w:hanging="360"/>
      </w:pPr>
    </w:lvl>
    <w:lvl w:ilvl="4" w:tplc="FFFFFFFF" w:tentative="1">
      <w:start w:val="1"/>
      <w:numFmt w:val="lowerLetter"/>
      <w:lvlText w:val="%5."/>
      <w:lvlJc w:val="left"/>
      <w:pPr>
        <w:ind w:left="3235" w:hanging="360"/>
      </w:pPr>
    </w:lvl>
    <w:lvl w:ilvl="5" w:tplc="FFFFFFFF" w:tentative="1">
      <w:start w:val="1"/>
      <w:numFmt w:val="lowerRoman"/>
      <w:lvlText w:val="%6."/>
      <w:lvlJc w:val="right"/>
      <w:pPr>
        <w:ind w:left="3955" w:hanging="180"/>
      </w:pPr>
    </w:lvl>
    <w:lvl w:ilvl="6" w:tplc="FFFFFFFF" w:tentative="1">
      <w:start w:val="1"/>
      <w:numFmt w:val="decimal"/>
      <w:lvlText w:val="%7."/>
      <w:lvlJc w:val="left"/>
      <w:pPr>
        <w:ind w:left="4675" w:hanging="360"/>
      </w:pPr>
    </w:lvl>
    <w:lvl w:ilvl="7" w:tplc="FFFFFFFF" w:tentative="1">
      <w:start w:val="1"/>
      <w:numFmt w:val="lowerLetter"/>
      <w:lvlText w:val="%8."/>
      <w:lvlJc w:val="left"/>
      <w:pPr>
        <w:ind w:left="5395" w:hanging="360"/>
      </w:pPr>
    </w:lvl>
    <w:lvl w:ilvl="8" w:tplc="FFFFFFFF" w:tentative="1">
      <w:start w:val="1"/>
      <w:numFmt w:val="lowerRoman"/>
      <w:lvlText w:val="%9."/>
      <w:lvlJc w:val="right"/>
      <w:pPr>
        <w:ind w:left="6115" w:hanging="180"/>
      </w:pPr>
    </w:lvl>
  </w:abstractNum>
  <w:abstractNum w:abstractNumId="72" w15:restartNumberingAfterBreak="0">
    <w:nsid w:val="55420E59"/>
    <w:multiLevelType w:val="hybridMultilevel"/>
    <w:tmpl w:val="3F0AB94A"/>
    <w:lvl w:ilvl="0" w:tplc="32B0D59C">
      <w:start w:val="1"/>
      <w:numFmt w:val="bullet"/>
      <w:lvlText w:val="•"/>
      <w:lvlJc w:val="left"/>
      <w:pPr>
        <w:ind w:left="720" w:hanging="360"/>
      </w:pPr>
      <w:rPr>
        <w:rFonts w:ascii="Calibri" w:eastAsia="Calibri" w:hAnsi="Calibri" w:cs="Calibri"/>
        <w:b w:val="0"/>
        <w:i w:val="0"/>
        <w:strike w:val="0"/>
        <w:dstrike w:val="0"/>
        <w:color w:val="323437"/>
        <w:sz w:val="20"/>
        <w:szCs w:val="20"/>
        <w:u w:val="none" w:color="000000"/>
        <w:bdr w:val="none" w:sz="0" w:space="0" w:color="auto"/>
        <w:shd w:val="clear" w:color="auto" w:fill="auto"/>
        <w:vertAlign w:val="baseline"/>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3" w15:restartNumberingAfterBreak="0">
    <w:nsid w:val="5647206C"/>
    <w:multiLevelType w:val="hybridMultilevel"/>
    <w:tmpl w:val="80FE3934"/>
    <w:lvl w:ilvl="0" w:tplc="04090015">
      <w:start w:val="1"/>
      <w:numFmt w:val="upp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4" w15:restartNumberingAfterBreak="0">
    <w:nsid w:val="56512B36"/>
    <w:multiLevelType w:val="hybridMultilevel"/>
    <w:tmpl w:val="086A1FC2"/>
    <w:lvl w:ilvl="0" w:tplc="0409000B">
      <w:start w:val="1"/>
      <w:numFmt w:val="bullet"/>
      <w:lvlText w:val=""/>
      <w:lvlJc w:val="left"/>
      <w:pPr>
        <w:ind w:left="720" w:hanging="360"/>
      </w:pPr>
      <w:rPr>
        <w:rFonts w:ascii="Wingdings" w:hAnsi="Wingdings" w:hint="default"/>
        <w:b w:val="0"/>
        <w:i w:val="0"/>
        <w:strike w:val="0"/>
        <w:dstrike w:val="0"/>
        <w:color w:val="2E5496"/>
        <w:sz w:val="20"/>
        <w:szCs w:val="20"/>
        <w:u w:val="none" w:color="000000"/>
        <w:effect w:val="none"/>
        <w:bdr w:val="none" w:sz="0" w:space="0" w:color="auto" w:frame="1"/>
        <w:vertAlign w:val="baseline"/>
      </w:rPr>
    </w:lvl>
    <w:lvl w:ilvl="1" w:tplc="F246F316">
      <w:start w:val="1"/>
      <w:numFmt w:val="bullet"/>
      <w:lvlText w:val="▪"/>
      <w:lvlJc w:val="left"/>
      <w:pPr>
        <w:ind w:left="1440" w:hanging="360"/>
      </w:pPr>
      <w:rPr>
        <w:rFonts w:ascii="Segoe UI Symbol" w:eastAsia="Segoe UI Symbol" w:hAnsi="Segoe UI Symbol" w:cs="Segoe UI Symbol" w:hint="default"/>
        <w:b w:val="0"/>
        <w:i w:val="0"/>
        <w:strike w:val="0"/>
        <w:dstrike w:val="0"/>
        <w:color w:val="2E5496"/>
        <w:sz w:val="20"/>
        <w:szCs w:val="20"/>
        <w:u w:val="none" w:color="000000"/>
        <w:effect w:val="none"/>
        <w:bdr w:val="none" w:sz="0" w:space="0" w:color="auto" w:frame="1"/>
        <w:vertAlign w:val="baseline"/>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5" w15:restartNumberingAfterBreak="0">
    <w:nsid w:val="56554EE6"/>
    <w:multiLevelType w:val="multilevel"/>
    <w:tmpl w:val="1BFE46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6" w15:restartNumberingAfterBreak="0">
    <w:nsid w:val="58A171C9"/>
    <w:multiLevelType w:val="multilevel"/>
    <w:tmpl w:val="58A171C9"/>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77" w15:restartNumberingAfterBreak="0">
    <w:nsid w:val="59334541"/>
    <w:multiLevelType w:val="multilevel"/>
    <w:tmpl w:val="9CCA9A1C"/>
    <w:lvl w:ilvl="0">
      <w:start w:val="1"/>
      <w:numFmt w:val="bullet"/>
      <w:lvlText w:val=""/>
      <w:lvlJc w:val="left"/>
      <w:pPr>
        <w:tabs>
          <w:tab w:val="num" w:pos="720"/>
        </w:tabs>
        <w:ind w:left="720" w:hanging="360"/>
      </w:pPr>
      <w:rPr>
        <w:rFonts w:ascii="Symbol" w:hAnsi="Symbol" w:hint="default"/>
        <w:b w:val="0"/>
        <w:i w:val="0"/>
        <w:strike w:val="0"/>
        <w:dstrike w:val="0"/>
        <w:color w:val="2E5496"/>
        <w:sz w:val="20"/>
        <w:szCs w:val="20"/>
        <w:u w:val="none" w:color="000000"/>
        <w:effect w:val="none"/>
        <w:bdr w:val="none" w:sz="0" w:space="0" w:color="auto" w:frame="1"/>
        <w:vertAlign w:val="baseline"/>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78" w15:restartNumberingAfterBreak="0">
    <w:nsid w:val="5968242A"/>
    <w:multiLevelType w:val="multilevel"/>
    <w:tmpl w:val="300239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9" w15:restartNumberingAfterBreak="0">
    <w:nsid w:val="5A0A0112"/>
    <w:multiLevelType w:val="multilevel"/>
    <w:tmpl w:val="5A0A0112"/>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80" w15:restartNumberingAfterBreak="0">
    <w:nsid w:val="5B7601F1"/>
    <w:multiLevelType w:val="hybridMultilevel"/>
    <w:tmpl w:val="2732046E"/>
    <w:lvl w:ilvl="0" w:tplc="9426F262">
      <w:start w:val="1"/>
      <w:numFmt w:val="lowerLetter"/>
      <w:lvlText w:val="(%1)"/>
      <w:lvlJc w:val="left"/>
      <w:pPr>
        <w:ind w:left="355" w:hanging="360"/>
      </w:pPr>
      <w:rPr>
        <w:rFonts w:cstheme="minorHAnsi" w:hint="default"/>
        <w:b w:val="0"/>
        <w:i w:val="0"/>
        <w:color w:val="auto"/>
        <w:sz w:val="22"/>
        <w:szCs w:val="22"/>
      </w:rPr>
    </w:lvl>
    <w:lvl w:ilvl="1" w:tplc="FFFFFFFF" w:tentative="1">
      <w:start w:val="1"/>
      <w:numFmt w:val="lowerLetter"/>
      <w:lvlText w:val="%2."/>
      <w:lvlJc w:val="left"/>
      <w:pPr>
        <w:ind w:left="1075" w:hanging="360"/>
      </w:pPr>
    </w:lvl>
    <w:lvl w:ilvl="2" w:tplc="FFFFFFFF" w:tentative="1">
      <w:start w:val="1"/>
      <w:numFmt w:val="lowerRoman"/>
      <w:lvlText w:val="%3."/>
      <w:lvlJc w:val="right"/>
      <w:pPr>
        <w:ind w:left="1795" w:hanging="180"/>
      </w:pPr>
    </w:lvl>
    <w:lvl w:ilvl="3" w:tplc="FFFFFFFF" w:tentative="1">
      <w:start w:val="1"/>
      <w:numFmt w:val="decimal"/>
      <w:lvlText w:val="%4."/>
      <w:lvlJc w:val="left"/>
      <w:pPr>
        <w:ind w:left="2515" w:hanging="360"/>
      </w:pPr>
    </w:lvl>
    <w:lvl w:ilvl="4" w:tplc="FFFFFFFF" w:tentative="1">
      <w:start w:val="1"/>
      <w:numFmt w:val="lowerLetter"/>
      <w:lvlText w:val="%5."/>
      <w:lvlJc w:val="left"/>
      <w:pPr>
        <w:ind w:left="3235" w:hanging="360"/>
      </w:pPr>
    </w:lvl>
    <w:lvl w:ilvl="5" w:tplc="FFFFFFFF" w:tentative="1">
      <w:start w:val="1"/>
      <w:numFmt w:val="lowerRoman"/>
      <w:lvlText w:val="%6."/>
      <w:lvlJc w:val="right"/>
      <w:pPr>
        <w:ind w:left="3955" w:hanging="180"/>
      </w:pPr>
    </w:lvl>
    <w:lvl w:ilvl="6" w:tplc="FFFFFFFF" w:tentative="1">
      <w:start w:val="1"/>
      <w:numFmt w:val="decimal"/>
      <w:lvlText w:val="%7."/>
      <w:lvlJc w:val="left"/>
      <w:pPr>
        <w:ind w:left="4675" w:hanging="360"/>
      </w:pPr>
    </w:lvl>
    <w:lvl w:ilvl="7" w:tplc="FFFFFFFF" w:tentative="1">
      <w:start w:val="1"/>
      <w:numFmt w:val="lowerLetter"/>
      <w:lvlText w:val="%8."/>
      <w:lvlJc w:val="left"/>
      <w:pPr>
        <w:ind w:left="5395" w:hanging="360"/>
      </w:pPr>
    </w:lvl>
    <w:lvl w:ilvl="8" w:tplc="FFFFFFFF" w:tentative="1">
      <w:start w:val="1"/>
      <w:numFmt w:val="lowerRoman"/>
      <w:lvlText w:val="%9."/>
      <w:lvlJc w:val="right"/>
      <w:pPr>
        <w:ind w:left="6115" w:hanging="180"/>
      </w:pPr>
    </w:lvl>
  </w:abstractNum>
  <w:abstractNum w:abstractNumId="81" w15:restartNumberingAfterBreak="0">
    <w:nsid w:val="5CF163EB"/>
    <w:multiLevelType w:val="hybridMultilevel"/>
    <w:tmpl w:val="031EECEA"/>
    <w:lvl w:ilvl="0" w:tplc="0AFCE09E">
      <w:start w:val="1"/>
      <w:numFmt w:val="bullet"/>
      <w:lvlText w:val=""/>
      <w:lvlJc w:val="left"/>
      <w:pPr>
        <w:ind w:left="1440" w:hanging="360"/>
      </w:pPr>
      <w:rPr>
        <w:rFonts w:ascii="Symbol" w:hAnsi="Symbol" w:hint="default"/>
      </w:rPr>
    </w:lvl>
    <w:lvl w:ilvl="1" w:tplc="99061906" w:tentative="1">
      <w:start w:val="1"/>
      <w:numFmt w:val="bullet"/>
      <w:lvlText w:val="o"/>
      <w:lvlJc w:val="left"/>
      <w:pPr>
        <w:ind w:left="2160" w:hanging="360"/>
      </w:pPr>
      <w:rPr>
        <w:rFonts w:ascii="Courier New" w:hAnsi="Courier New" w:hint="default"/>
      </w:rPr>
    </w:lvl>
    <w:lvl w:ilvl="2" w:tplc="3F5AAD28" w:tentative="1">
      <w:start w:val="1"/>
      <w:numFmt w:val="bullet"/>
      <w:lvlText w:val=""/>
      <w:lvlJc w:val="left"/>
      <w:pPr>
        <w:ind w:left="2880" w:hanging="360"/>
      </w:pPr>
      <w:rPr>
        <w:rFonts w:ascii="Wingdings" w:hAnsi="Wingdings" w:hint="default"/>
      </w:rPr>
    </w:lvl>
    <w:lvl w:ilvl="3" w:tplc="42EE2282" w:tentative="1">
      <w:start w:val="1"/>
      <w:numFmt w:val="bullet"/>
      <w:lvlText w:val=""/>
      <w:lvlJc w:val="left"/>
      <w:pPr>
        <w:ind w:left="3600" w:hanging="360"/>
      </w:pPr>
      <w:rPr>
        <w:rFonts w:ascii="Symbol" w:hAnsi="Symbol" w:hint="default"/>
      </w:rPr>
    </w:lvl>
    <w:lvl w:ilvl="4" w:tplc="61F69B1E" w:tentative="1">
      <w:start w:val="1"/>
      <w:numFmt w:val="bullet"/>
      <w:lvlText w:val="o"/>
      <w:lvlJc w:val="left"/>
      <w:pPr>
        <w:ind w:left="4320" w:hanging="360"/>
      </w:pPr>
      <w:rPr>
        <w:rFonts w:ascii="Courier New" w:hAnsi="Courier New" w:hint="default"/>
      </w:rPr>
    </w:lvl>
    <w:lvl w:ilvl="5" w:tplc="507295A8" w:tentative="1">
      <w:start w:val="1"/>
      <w:numFmt w:val="bullet"/>
      <w:lvlText w:val=""/>
      <w:lvlJc w:val="left"/>
      <w:pPr>
        <w:ind w:left="5040" w:hanging="360"/>
      </w:pPr>
      <w:rPr>
        <w:rFonts w:ascii="Wingdings" w:hAnsi="Wingdings" w:hint="default"/>
      </w:rPr>
    </w:lvl>
    <w:lvl w:ilvl="6" w:tplc="C2B63744" w:tentative="1">
      <w:start w:val="1"/>
      <w:numFmt w:val="bullet"/>
      <w:lvlText w:val=""/>
      <w:lvlJc w:val="left"/>
      <w:pPr>
        <w:ind w:left="5760" w:hanging="360"/>
      </w:pPr>
      <w:rPr>
        <w:rFonts w:ascii="Symbol" w:hAnsi="Symbol" w:hint="default"/>
      </w:rPr>
    </w:lvl>
    <w:lvl w:ilvl="7" w:tplc="B282C784" w:tentative="1">
      <w:start w:val="1"/>
      <w:numFmt w:val="bullet"/>
      <w:lvlText w:val="o"/>
      <w:lvlJc w:val="left"/>
      <w:pPr>
        <w:ind w:left="6480" w:hanging="360"/>
      </w:pPr>
      <w:rPr>
        <w:rFonts w:ascii="Courier New" w:hAnsi="Courier New" w:hint="default"/>
      </w:rPr>
    </w:lvl>
    <w:lvl w:ilvl="8" w:tplc="BDD8A928" w:tentative="1">
      <w:start w:val="1"/>
      <w:numFmt w:val="bullet"/>
      <w:lvlText w:val=""/>
      <w:lvlJc w:val="left"/>
      <w:pPr>
        <w:ind w:left="7200" w:hanging="360"/>
      </w:pPr>
      <w:rPr>
        <w:rFonts w:ascii="Wingdings" w:hAnsi="Wingdings" w:hint="default"/>
      </w:rPr>
    </w:lvl>
  </w:abstractNum>
  <w:abstractNum w:abstractNumId="82" w15:restartNumberingAfterBreak="0">
    <w:nsid w:val="5DF66F55"/>
    <w:multiLevelType w:val="hybridMultilevel"/>
    <w:tmpl w:val="CCBE1EB6"/>
    <w:lvl w:ilvl="0" w:tplc="905EF910">
      <w:start w:val="1"/>
      <w:numFmt w:val="decimal"/>
      <w:lvlText w:val="%1."/>
      <w:lvlJc w:val="left"/>
      <w:pPr>
        <w:ind w:left="1053" w:hanging="190"/>
      </w:pPr>
      <w:rPr>
        <w:rFonts w:ascii="Calibri" w:hAnsi="Calibri" w:hint="default"/>
        <w:b/>
        <w:bCs/>
        <w:i w:val="0"/>
        <w:iCs w:val="0"/>
        <w:spacing w:val="0"/>
        <w:w w:val="104"/>
        <w:sz w:val="18"/>
        <w:szCs w:val="18"/>
        <w:lang w:val="en-US" w:eastAsia="en-US" w:bidi="ar-SA"/>
      </w:rPr>
    </w:lvl>
    <w:lvl w:ilvl="1" w:tplc="892249DA">
      <w:start w:val="1"/>
      <w:numFmt w:val="lowerLetter"/>
      <w:lvlText w:val="(%2)"/>
      <w:lvlJc w:val="left"/>
      <w:pPr>
        <w:ind w:left="1464" w:hanging="260"/>
        <w:jc w:val="right"/>
      </w:pPr>
      <w:rPr>
        <w:spacing w:val="0"/>
        <w:w w:val="104"/>
        <w:lang w:val="en-US" w:eastAsia="en-US" w:bidi="ar-SA"/>
      </w:rPr>
    </w:lvl>
    <w:lvl w:ilvl="2" w:tplc="8E746FC2">
      <w:numFmt w:val="bullet"/>
      <w:lvlText w:val=""/>
      <w:lvlJc w:val="left"/>
      <w:pPr>
        <w:ind w:left="1543" w:hanging="339"/>
      </w:pPr>
      <w:rPr>
        <w:rFonts w:ascii="Symbol" w:hAnsi="Symbol" w:hint="default"/>
        <w:b w:val="0"/>
        <w:bCs w:val="0"/>
        <w:i w:val="0"/>
        <w:iCs w:val="0"/>
        <w:spacing w:val="0"/>
        <w:w w:val="104"/>
        <w:sz w:val="18"/>
        <w:szCs w:val="18"/>
        <w:lang w:val="en-US" w:eastAsia="en-US" w:bidi="ar-SA"/>
      </w:rPr>
    </w:lvl>
    <w:lvl w:ilvl="3" w:tplc="06D47618">
      <w:numFmt w:val="bullet"/>
      <w:lvlText w:val="•"/>
      <w:lvlJc w:val="left"/>
      <w:pPr>
        <w:ind w:left="2652" w:hanging="339"/>
      </w:pPr>
      <w:rPr>
        <w:lang w:val="en-US" w:eastAsia="en-US" w:bidi="ar-SA"/>
      </w:rPr>
    </w:lvl>
    <w:lvl w:ilvl="4" w:tplc="FCCA6DAA">
      <w:numFmt w:val="bullet"/>
      <w:lvlText w:val="•"/>
      <w:lvlJc w:val="left"/>
      <w:pPr>
        <w:ind w:left="3765" w:hanging="339"/>
      </w:pPr>
      <w:rPr>
        <w:lang w:val="en-US" w:eastAsia="en-US" w:bidi="ar-SA"/>
      </w:rPr>
    </w:lvl>
    <w:lvl w:ilvl="5" w:tplc="B45835A8">
      <w:numFmt w:val="bullet"/>
      <w:lvlText w:val="•"/>
      <w:lvlJc w:val="left"/>
      <w:pPr>
        <w:ind w:left="4877" w:hanging="339"/>
      </w:pPr>
      <w:rPr>
        <w:lang w:val="en-US" w:eastAsia="en-US" w:bidi="ar-SA"/>
      </w:rPr>
    </w:lvl>
    <w:lvl w:ilvl="6" w:tplc="ECEE2FC2">
      <w:numFmt w:val="bullet"/>
      <w:lvlText w:val="•"/>
      <w:lvlJc w:val="left"/>
      <w:pPr>
        <w:ind w:left="5990" w:hanging="339"/>
      </w:pPr>
      <w:rPr>
        <w:lang w:val="en-US" w:eastAsia="en-US" w:bidi="ar-SA"/>
      </w:rPr>
    </w:lvl>
    <w:lvl w:ilvl="7" w:tplc="6D027198">
      <w:numFmt w:val="bullet"/>
      <w:lvlText w:val="•"/>
      <w:lvlJc w:val="left"/>
      <w:pPr>
        <w:ind w:left="7102" w:hanging="339"/>
      </w:pPr>
      <w:rPr>
        <w:lang w:val="en-US" w:eastAsia="en-US" w:bidi="ar-SA"/>
      </w:rPr>
    </w:lvl>
    <w:lvl w:ilvl="8" w:tplc="2FC0555E">
      <w:numFmt w:val="bullet"/>
      <w:lvlText w:val="•"/>
      <w:lvlJc w:val="left"/>
      <w:pPr>
        <w:ind w:left="8215" w:hanging="339"/>
      </w:pPr>
      <w:rPr>
        <w:lang w:val="en-US" w:eastAsia="en-US" w:bidi="ar-SA"/>
      </w:rPr>
    </w:lvl>
  </w:abstractNum>
  <w:abstractNum w:abstractNumId="83" w15:restartNumberingAfterBreak="0">
    <w:nsid w:val="5E67230C"/>
    <w:multiLevelType w:val="hybridMultilevel"/>
    <w:tmpl w:val="25429DAA"/>
    <w:lvl w:ilvl="0" w:tplc="0926563E">
      <w:start w:val="1"/>
      <w:numFmt w:val="bullet"/>
      <w:lvlText w:val=""/>
      <w:lvlJc w:val="left"/>
      <w:pPr>
        <w:ind w:left="720" w:hanging="360"/>
      </w:pPr>
      <w:rPr>
        <w:rFonts w:ascii="Symbol" w:hAnsi="Symbol" w:hint="default"/>
      </w:rPr>
    </w:lvl>
    <w:lvl w:ilvl="1" w:tplc="EEE0D016">
      <w:start w:val="1"/>
      <w:numFmt w:val="bullet"/>
      <w:lvlText w:val="o"/>
      <w:lvlJc w:val="left"/>
      <w:pPr>
        <w:ind w:left="1440" w:hanging="360"/>
      </w:pPr>
      <w:rPr>
        <w:rFonts w:ascii="Courier New" w:hAnsi="Courier New" w:hint="default"/>
      </w:rPr>
    </w:lvl>
    <w:lvl w:ilvl="2" w:tplc="772E8A6A">
      <w:start w:val="1"/>
      <w:numFmt w:val="bullet"/>
      <w:lvlText w:val=""/>
      <w:lvlJc w:val="left"/>
      <w:pPr>
        <w:ind w:left="2160" w:hanging="360"/>
      </w:pPr>
      <w:rPr>
        <w:rFonts w:ascii="Wingdings" w:hAnsi="Wingdings" w:hint="default"/>
      </w:rPr>
    </w:lvl>
    <w:lvl w:ilvl="3" w:tplc="9C807CB6">
      <w:start w:val="1"/>
      <w:numFmt w:val="bullet"/>
      <w:lvlText w:val=""/>
      <w:lvlJc w:val="left"/>
      <w:pPr>
        <w:ind w:left="2880" w:hanging="360"/>
      </w:pPr>
      <w:rPr>
        <w:rFonts w:ascii="Symbol" w:hAnsi="Symbol" w:hint="default"/>
      </w:rPr>
    </w:lvl>
    <w:lvl w:ilvl="4" w:tplc="BEA66488">
      <w:start w:val="1"/>
      <w:numFmt w:val="bullet"/>
      <w:lvlText w:val="o"/>
      <w:lvlJc w:val="left"/>
      <w:pPr>
        <w:ind w:left="3600" w:hanging="360"/>
      </w:pPr>
      <w:rPr>
        <w:rFonts w:ascii="Courier New" w:hAnsi="Courier New" w:hint="default"/>
      </w:rPr>
    </w:lvl>
    <w:lvl w:ilvl="5" w:tplc="36C23F48">
      <w:start w:val="1"/>
      <w:numFmt w:val="bullet"/>
      <w:lvlText w:val=""/>
      <w:lvlJc w:val="left"/>
      <w:pPr>
        <w:ind w:left="4320" w:hanging="360"/>
      </w:pPr>
      <w:rPr>
        <w:rFonts w:ascii="Wingdings" w:hAnsi="Wingdings" w:hint="default"/>
      </w:rPr>
    </w:lvl>
    <w:lvl w:ilvl="6" w:tplc="0FCA3DE6">
      <w:start w:val="1"/>
      <w:numFmt w:val="bullet"/>
      <w:lvlText w:val=""/>
      <w:lvlJc w:val="left"/>
      <w:pPr>
        <w:ind w:left="5040" w:hanging="360"/>
      </w:pPr>
      <w:rPr>
        <w:rFonts w:ascii="Symbol" w:hAnsi="Symbol" w:hint="default"/>
      </w:rPr>
    </w:lvl>
    <w:lvl w:ilvl="7" w:tplc="2F1CC86A">
      <w:start w:val="1"/>
      <w:numFmt w:val="bullet"/>
      <w:lvlText w:val="o"/>
      <w:lvlJc w:val="left"/>
      <w:pPr>
        <w:ind w:left="5760" w:hanging="360"/>
      </w:pPr>
      <w:rPr>
        <w:rFonts w:ascii="Courier New" w:hAnsi="Courier New" w:hint="default"/>
      </w:rPr>
    </w:lvl>
    <w:lvl w:ilvl="8" w:tplc="2CAAD84C">
      <w:start w:val="1"/>
      <w:numFmt w:val="bullet"/>
      <w:lvlText w:val=""/>
      <w:lvlJc w:val="left"/>
      <w:pPr>
        <w:ind w:left="6480" w:hanging="360"/>
      </w:pPr>
      <w:rPr>
        <w:rFonts w:ascii="Wingdings" w:hAnsi="Wingdings" w:hint="default"/>
      </w:rPr>
    </w:lvl>
  </w:abstractNum>
  <w:abstractNum w:abstractNumId="84" w15:restartNumberingAfterBreak="0">
    <w:nsid w:val="5EAF3A7B"/>
    <w:multiLevelType w:val="multilevel"/>
    <w:tmpl w:val="9CC2539C"/>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85" w15:restartNumberingAfterBreak="0">
    <w:nsid w:val="5F021949"/>
    <w:multiLevelType w:val="multilevel"/>
    <w:tmpl w:val="7FDECE4A"/>
    <w:lvl w:ilvl="0">
      <w:start w:val="1"/>
      <w:numFmt w:val="decimal"/>
      <w:lvlText w:val="%1."/>
      <w:lvlJc w:val="left"/>
      <w:pPr>
        <w:ind w:left="360" w:hanging="360"/>
      </w:pPr>
    </w:lvl>
    <w:lvl w:ilvl="1">
      <w:start w:val="1"/>
      <w:numFmt w:val="decimal"/>
      <w:isLgl/>
      <w:lvlText w:val="%1.%2"/>
      <w:lvlJc w:val="left"/>
      <w:pPr>
        <w:ind w:left="720" w:hanging="72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1080" w:hanging="1080"/>
      </w:pPr>
      <w:rPr>
        <w:rFonts w:hint="default"/>
      </w:rPr>
    </w:lvl>
    <w:lvl w:ilvl="4">
      <w:start w:val="1"/>
      <w:numFmt w:val="decimal"/>
      <w:isLgl/>
      <w:lvlText w:val="%1.%2.%3.%4.%5"/>
      <w:lvlJc w:val="left"/>
      <w:pPr>
        <w:ind w:left="1440" w:hanging="1440"/>
      </w:pPr>
      <w:rPr>
        <w:rFonts w:hint="default"/>
      </w:rPr>
    </w:lvl>
    <w:lvl w:ilvl="5">
      <w:start w:val="1"/>
      <w:numFmt w:val="decimal"/>
      <w:isLgl/>
      <w:lvlText w:val="%1.%2.%3.%4.%5.%6"/>
      <w:lvlJc w:val="left"/>
      <w:pPr>
        <w:ind w:left="1440" w:hanging="1440"/>
      </w:pPr>
      <w:rPr>
        <w:rFonts w:hint="default"/>
      </w:rPr>
    </w:lvl>
    <w:lvl w:ilvl="6">
      <w:start w:val="1"/>
      <w:numFmt w:val="decimal"/>
      <w:isLgl/>
      <w:lvlText w:val="%1.%2.%3.%4.%5.%6.%7"/>
      <w:lvlJc w:val="left"/>
      <w:pPr>
        <w:ind w:left="1800" w:hanging="1800"/>
      </w:pPr>
      <w:rPr>
        <w:rFonts w:hint="default"/>
      </w:rPr>
    </w:lvl>
    <w:lvl w:ilvl="7">
      <w:start w:val="1"/>
      <w:numFmt w:val="decimal"/>
      <w:isLgl/>
      <w:lvlText w:val="%1.%2.%3.%4.%5.%6.%7.%8"/>
      <w:lvlJc w:val="left"/>
      <w:pPr>
        <w:ind w:left="2160" w:hanging="2160"/>
      </w:pPr>
      <w:rPr>
        <w:rFonts w:hint="default"/>
      </w:rPr>
    </w:lvl>
    <w:lvl w:ilvl="8">
      <w:start w:val="1"/>
      <w:numFmt w:val="decimal"/>
      <w:isLgl/>
      <w:lvlText w:val="%1.%2.%3.%4.%5.%6.%7.%8.%9"/>
      <w:lvlJc w:val="left"/>
      <w:pPr>
        <w:ind w:left="2160" w:hanging="2160"/>
      </w:pPr>
      <w:rPr>
        <w:rFonts w:hint="default"/>
      </w:rPr>
    </w:lvl>
  </w:abstractNum>
  <w:abstractNum w:abstractNumId="86" w15:restartNumberingAfterBreak="0">
    <w:nsid w:val="60A738AA"/>
    <w:multiLevelType w:val="hybridMultilevel"/>
    <w:tmpl w:val="2E305F88"/>
    <w:lvl w:ilvl="0" w:tplc="41F6CB34">
      <w:start w:val="1"/>
      <w:numFmt w:val="bullet"/>
      <w:lvlText w:val=""/>
      <w:lvlJc w:val="left"/>
      <w:pPr>
        <w:ind w:left="720" w:hanging="360"/>
      </w:pPr>
      <w:rPr>
        <w:rFonts w:ascii="Symbol" w:hAnsi="Symbol" w:hint="default"/>
      </w:rPr>
    </w:lvl>
    <w:lvl w:ilvl="1" w:tplc="320E916C" w:tentative="1">
      <w:start w:val="1"/>
      <w:numFmt w:val="bullet"/>
      <w:lvlText w:val="o"/>
      <w:lvlJc w:val="left"/>
      <w:pPr>
        <w:ind w:left="1440" w:hanging="360"/>
      </w:pPr>
      <w:rPr>
        <w:rFonts w:ascii="Courier New" w:hAnsi="Courier New" w:hint="default"/>
      </w:rPr>
    </w:lvl>
    <w:lvl w:ilvl="2" w:tplc="74FEA274" w:tentative="1">
      <w:start w:val="1"/>
      <w:numFmt w:val="bullet"/>
      <w:lvlText w:val=""/>
      <w:lvlJc w:val="left"/>
      <w:pPr>
        <w:ind w:left="2160" w:hanging="360"/>
      </w:pPr>
      <w:rPr>
        <w:rFonts w:ascii="Wingdings" w:hAnsi="Wingdings" w:hint="default"/>
      </w:rPr>
    </w:lvl>
    <w:lvl w:ilvl="3" w:tplc="BD9C80D4" w:tentative="1">
      <w:start w:val="1"/>
      <w:numFmt w:val="bullet"/>
      <w:lvlText w:val=""/>
      <w:lvlJc w:val="left"/>
      <w:pPr>
        <w:ind w:left="2880" w:hanging="360"/>
      </w:pPr>
      <w:rPr>
        <w:rFonts w:ascii="Symbol" w:hAnsi="Symbol" w:hint="default"/>
      </w:rPr>
    </w:lvl>
    <w:lvl w:ilvl="4" w:tplc="B28C1E50" w:tentative="1">
      <w:start w:val="1"/>
      <w:numFmt w:val="bullet"/>
      <w:lvlText w:val="o"/>
      <w:lvlJc w:val="left"/>
      <w:pPr>
        <w:ind w:left="3600" w:hanging="360"/>
      </w:pPr>
      <w:rPr>
        <w:rFonts w:ascii="Courier New" w:hAnsi="Courier New" w:hint="default"/>
      </w:rPr>
    </w:lvl>
    <w:lvl w:ilvl="5" w:tplc="25847AE4" w:tentative="1">
      <w:start w:val="1"/>
      <w:numFmt w:val="bullet"/>
      <w:lvlText w:val=""/>
      <w:lvlJc w:val="left"/>
      <w:pPr>
        <w:ind w:left="4320" w:hanging="360"/>
      </w:pPr>
      <w:rPr>
        <w:rFonts w:ascii="Wingdings" w:hAnsi="Wingdings" w:hint="default"/>
      </w:rPr>
    </w:lvl>
    <w:lvl w:ilvl="6" w:tplc="1680A4F6" w:tentative="1">
      <w:start w:val="1"/>
      <w:numFmt w:val="bullet"/>
      <w:lvlText w:val=""/>
      <w:lvlJc w:val="left"/>
      <w:pPr>
        <w:ind w:left="5040" w:hanging="360"/>
      </w:pPr>
      <w:rPr>
        <w:rFonts w:ascii="Symbol" w:hAnsi="Symbol" w:hint="default"/>
      </w:rPr>
    </w:lvl>
    <w:lvl w:ilvl="7" w:tplc="E5941A14" w:tentative="1">
      <w:start w:val="1"/>
      <w:numFmt w:val="bullet"/>
      <w:lvlText w:val="o"/>
      <w:lvlJc w:val="left"/>
      <w:pPr>
        <w:ind w:left="5760" w:hanging="360"/>
      </w:pPr>
      <w:rPr>
        <w:rFonts w:ascii="Courier New" w:hAnsi="Courier New" w:hint="default"/>
      </w:rPr>
    </w:lvl>
    <w:lvl w:ilvl="8" w:tplc="B6F8D988" w:tentative="1">
      <w:start w:val="1"/>
      <w:numFmt w:val="bullet"/>
      <w:lvlText w:val=""/>
      <w:lvlJc w:val="left"/>
      <w:pPr>
        <w:ind w:left="6480" w:hanging="360"/>
      </w:pPr>
      <w:rPr>
        <w:rFonts w:ascii="Wingdings" w:hAnsi="Wingdings" w:hint="default"/>
      </w:rPr>
    </w:lvl>
  </w:abstractNum>
  <w:abstractNum w:abstractNumId="87" w15:restartNumberingAfterBreak="0">
    <w:nsid w:val="61BE8FE5"/>
    <w:multiLevelType w:val="hybridMultilevel"/>
    <w:tmpl w:val="EE503314"/>
    <w:lvl w:ilvl="0" w:tplc="ECAE5E04">
      <w:start w:val="1"/>
      <w:numFmt w:val="bullet"/>
      <w:lvlText w:val="·"/>
      <w:lvlJc w:val="left"/>
      <w:pPr>
        <w:ind w:left="720" w:hanging="360"/>
      </w:pPr>
      <w:rPr>
        <w:rFonts w:ascii="Symbol" w:hAnsi="Symbol" w:hint="default"/>
      </w:rPr>
    </w:lvl>
    <w:lvl w:ilvl="1" w:tplc="20B2C172">
      <w:start w:val="1"/>
      <w:numFmt w:val="bullet"/>
      <w:lvlText w:val="o"/>
      <w:lvlJc w:val="left"/>
      <w:pPr>
        <w:ind w:left="1440" w:hanging="360"/>
      </w:pPr>
      <w:rPr>
        <w:rFonts w:ascii="Courier New" w:hAnsi="Courier New" w:hint="default"/>
      </w:rPr>
    </w:lvl>
    <w:lvl w:ilvl="2" w:tplc="C8EA5B30">
      <w:start w:val="1"/>
      <w:numFmt w:val="bullet"/>
      <w:lvlText w:val=""/>
      <w:lvlJc w:val="left"/>
      <w:pPr>
        <w:ind w:left="2160" w:hanging="360"/>
      </w:pPr>
      <w:rPr>
        <w:rFonts w:ascii="Wingdings" w:hAnsi="Wingdings" w:hint="default"/>
      </w:rPr>
    </w:lvl>
    <w:lvl w:ilvl="3" w:tplc="B9B01C36">
      <w:start w:val="1"/>
      <w:numFmt w:val="bullet"/>
      <w:lvlText w:val=""/>
      <w:lvlJc w:val="left"/>
      <w:pPr>
        <w:ind w:left="2880" w:hanging="360"/>
      </w:pPr>
      <w:rPr>
        <w:rFonts w:ascii="Symbol" w:hAnsi="Symbol" w:hint="default"/>
      </w:rPr>
    </w:lvl>
    <w:lvl w:ilvl="4" w:tplc="951CD84E">
      <w:start w:val="1"/>
      <w:numFmt w:val="bullet"/>
      <w:lvlText w:val="o"/>
      <w:lvlJc w:val="left"/>
      <w:pPr>
        <w:ind w:left="3600" w:hanging="360"/>
      </w:pPr>
      <w:rPr>
        <w:rFonts w:ascii="Courier New" w:hAnsi="Courier New" w:hint="default"/>
      </w:rPr>
    </w:lvl>
    <w:lvl w:ilvl="5" w:tplc="E45404E8">
      <w:start w:val="1"/>
      <w:numFmt w:val="bullet"/>
      <w:lvlText w:val=""/>
      <w:lvlJc w:val="left"/>
      <w:pPr>
        <w:ind w:left="4320" w:hanging="360"/>
      </w:pPr>
      <w:rPr>
        <w:rFonts w:ascii="Wingdings" w:hAnsi="Wingdings" w:hint="default"/>
      </w:rPr>
    </w:lvl>
    <w:lvl w:ilvl="6" w:tplc="8182E140">
      <w:start w:val="1"/>
      <w:numFmt w:val="bullet"/>
      <w:lvlText w:val=""/>
      <w:lvlJc w:val="left"/>
      <w:pPr>
        <w:ind w:left="5040" w:hanging="360"/>
      </w:pPr>
      <w:rPr>
        <w:rFonts w:ascii="Symbol" w:hAnsi="Symbol" w:hint="default"/>
      </w:rPr>
    </w:lvl>
    <w:lvl w:ilvl="7" w:tplc="FE42AD40">
      <w:start w:val="1"/>
      <w:numFmt w:val="bullet"/>
      <w:lvlText w:val="o"/>
      <w:lvlJc w:val="left"/>
      <w:pPr>
        <w:ind w:left="5760" w:hanging="360"/>
      </w:pPr>
      <w:rPr>
        <w:rFonts w:ascii="Courier New" w:hAnsi="Courier New" w:hint="default"/>
      </w:rPr>
    </w:lvl>
    <w:lvl w:ilvl="8" w:tplc="10A01A5E">
      <w:start w:val="1"/>
      <w:numFmt w:val="bullet"/>
      <w:lvlText w:val=""/>
      <w:lvlJc w:val="left"/>
      <w:pPr>
        <w:ind w:left="6480" w:hanging="360"/>
      </w:pPr>
      <w:rPr>
        <w:rFonts w:ascii="Wingdings" w:hAnsi="Wingdings" w:hint="default"/>
      </w:rPr>
    </w:lvl>
  </w:abstractNum>
  <w:abstractNum w:abstractNumId="88" w15:restartNumberingAfterBreak="0">
    <w:nsid w:val="63836785"/>
    <w:multiLevelType w:val="hybridMultilevel"/>
    <w:tmpl w:val="AAD88D20"/>
    <w:lvl w:ilvl="0" w:tplc="8722A940">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9" w15:restartNumberingAfterBreak="0">
    <w:nsid w:val="63E47724"/>
    <w:multiLevelType w:val="multilevel"/>
    <w:tmpl w:val="63E47724"/>
    <w:lvl w:ilvl="0">
      <w:start w:val="1"/>
      <w:numFmt w:val="decimal"/>
      <w:lvlText w:val="%1."/>
      <w:lvlJc w:val="left"/>
      <w:pPr>
        <w:ind w:left="720" w:hanging="360"/>
      </w:pPr>
      <w:rPr>
        <w:rFonts w:hint="default"/>
        <w:b w:val="0"/>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90" w15:restartNumberingAfterBreak="0">
    <w:nsid w:val="657C1CDD"/>
    <w:multiLevelType w:val="hybridMultilevel"/>
    <w:tmpl w:val="2BFA7C52"/>
    <w:lvl w:ilvl="0" w:tplc="0809001B">
      <w:start w:val="1"/>
      <w:numFmt w:val="lowerRoman"/>
      <w:lvlText w:val="%1."/>
      <w:lvlJc w:val="righ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1" w15:restartNumberingAfterBreak="0">
    <w:nsid w:val="65BD577D"/>
    <w:multiLevelType w:val="hybridMultilevel"/>
    <w:tmpl w:val="50BC99BE"/>
    <w:lvl w:ilvl="0" w:tplc="72FEE004">
      <w:start w:val="1"/>
      <w:numFmt w:val="bullet"/>
      <w:lvlText w:val=""/>
      <w:lvlJc w:val="left"/>
      <w:pPr>
        <w:ind w:left="720" w:hanging="360"/>
      </w:pPr>
      <w:rPr>
        <w:rFonts w:ascii="Symbol" w:hAnsi="Symbol" w:hint="default"/>
      </w:rPr>
    </w:lvl>
    <w:lvl w:ilvl="1" w:tplc="B5B8F186" w:tentative="1">
      <w:start w:val="1"/>
      <w:numFmt w:val="bullet"/>
      <w:lvlText w:val="o"/>
      <w:lvlJc w:val="left"/>
      <w:pPr>
        <w:ind w:left="1440" w:hanging="360"/>
      </w:pPr>
      <w:rPr>
        <w:rFonts w:ascii="Courier New" w:hAnsi="Courier New" w:hint="default"/>
      </w:rPr>
    </w:lvl>
    <w:lvl w:ilvl="2" w:tplc="5F385C5E" w:tentative="1">
      <w:start w:val="1"/>
      <w:numFmt w:val="bullet"/>
      <w:lvlText w:val=""/>
      <w:lvlJc w:val="left"/>
      <w:pPr>
        <w:ind w:left="2160" w:hanging="360"/>
      </w:pPr>
      <w:rPr>
        <w:rFonts w:ascii="Wingdings" w:hAnsi="Wingdings" w:hint="default"/>
      </w:rPr>
    </w:lvl>
    <w:lvl w:ilvl="3" w:tplc="DC289E5A" w:tentative="1">
      <w:start w:val="1"/>
      <w:numFmt w:val="bullet"/>
      <w:lvlText w:val=""/>
      <w:lvlJc w:val="left"/>
      <w:pPr>
        <w:ind w:left="2880" w:hanging="360"/>
      </w:pPr>
      <w:rPr>
        <w:rFonts w:ascii="Symbol" w:hAnsi="Symbol" w:hint="default"/>
      </w:rPr>
    </w:lvl>
    <w:lvl w:ilvl="4" w:tplc="51348AF4" w:tentative="1">
      <w:start w:val="1"/>
      <w:numFmt w:val="bullet"/>
      <w:lvlText w:val="o"/>
      <w:lvlJc w:val="left"/>
      <w:pPr>
        <w:ind w:left="3600" w:hanging="360"/>
      </w:pPr>
      <w:rPr>
        <w:rFonts w:ascii="Courier New" w:hAnsi="Courier New" w:hint="default"/>
      </w:rPr>
    </w:lvl>
    <w:lvl w:ilvl="5" w:tplc="5DBEA57A" w:tentative="1">
      <w:start w:val="1"/>
      <w:numFmt w:val="bullet"/>
      <w:lvlText w:val=""/>
      <w:lvlJc w:val="left"/>
      <w:pPr>
        <w:ind w:left="4320" w:hanging="360"/>
      </w:pPr>
      <w:rPr>
        <w:rFonts w:ascii="Wingdings" w:hAnsi="Wingdings" w:hint="default"/>
      </w:rPr>
    </w:lvl>
    <w:lvl w:ilvl="6" w:tplc="C2CA3F1A" w:tentative="1">
      <w:start w:val="1"/>
      <w:numFmt w:val="bullet"/>
      <w:lvlText w:val=""/>
      <w:lvlJc w:val="left"/>
      <w:pPr>
        <w:ind w:left="5040" w:hanging="360"/>
      </w:pPr>
      <w:rPr>
        <w:rFonts w:ascii="Symbol" w:hAnsi="Symbol" w:hint="default"/>
      </w:rPr>
    </w:lvl>
    <w:lvl w:ilvl="7" w:tplc="2D661BAA" w:tentative="1">
      <w:start w:val="1"/>
      <w:numFmt w:val="bullet"/>
      <w:lvlText w:val="o"/>
      <w:lvlJc w:val="left"/>
      <w:pPr>
        <w:ind w:left="5760" w:hanging="360"/>
      </w:pPr>
      <w:rPr>
        <w:rFonts w:ascii="Courier New" w:hAnsi="Courier New" w:hint="default"/>
      </w:rPr>
    </w:lvl>
    <w:lvl w:ilvl="8" w:tplc="BC406876" w:tentative="1">
      <w:start w:val="1"/>
      <w:numFmt w:val="bullet"/>
      <w:lvlText w:val=""/>
      <w:lvlJc w:val="left"/>
      <w:pPr>
        <w:ind w:left="6480" w:hanging="360"/>
      </w:pPr>
      <w:rPr>
        <w:rFonts w:ascii="Wingdings" w:hAnsi="Wingdings" w:hint="default"/>
      </w:rPr>
    </w:lvl>
  </w:abstractNum>
  <w:abstractNum w:abstractNumId="92" w15:restartNumberingAfterBreak="0">
    <w:nsid w:val="66423AEA"/>
    <w:multiLevelType w:val="multilevel"/>
    <w:tmpl w:val="66423AEA"/>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93" w15:restartNumberingAfterBreak="0">
    <w:nsid w:val="66995A9A"/>
    <w:multiLevelType w:val="hybridMultilevel"/>
    <w:tmpl w:val="B02AE646"/>
    <w:lvl w:ilvl="0" w:tplc="CB7CF2D4">
      <w:start w:val="1"/>
      <w:numFmt w:val="bullet"/>
      <w:lvlText w:val=""/>
      <w:lvlJc w:val="left"/>
      <w:pPr>
        <w:ind w:left="1080" w:hanging="360"/>
      </w:pPr>
      <w:rPr>
        <w:rFonts w:ascii="Symbol" w:hAnsi="Symbol" w:hint="default"/>
        <w:sz w:val="22"/>
        <w:szCs w:val="22"/>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94" w15:restartNumberingAfterBreak="0">
    <w:nsid w:val="688E50EE"/>
    <w:multiLevelType w:val="multilevel"/>
    <w:tmpl w:val="51CA1DFC"/>
    <w:lvl w:ilvl="0">
      <w:start w:val="1"/>
      <w:numFmt w:val="bullet"/>
      <w:lvlText w:val=""/>
      <w:lvlJc w:val="left"/>
      <w:pPr>
        <w:tabs>
          <w:tab w:val="num" w:pos="720"/>
        </w:tabs>
        <w:ind w:left="720" w:hanging="360"/>
      </w:pPr>
      <w:rPr>
        <w:rFonts w:ascii="Symbol" w:hAnsi="Symbol" w:hint="default"/>
        <w:b w:val="0"/>
        <w:i w:val="0"/>
        <w:strike w:val="0"/>
        <w:dstrike w:val="0"/>
        <w:color w:val="2E5496"/>
        <w:sz w:val="20"/>
        <w:szCs w:val="20"/>
        <w:u w:val="none" w:color="000000"/>
        <w:effect w:val="none"/>
        <w:bdr w:val="none" w:sz="0" w:space="0" w:color="auto" w:frame="1"/>
        <w:vertAlign w:val="baseline"/>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95" w15:restartNumberingAfterBreak="0">
    <w:nsid w:val="6B8C352B"/>
    <w:multiLevelType w:val="hybridMultilevel"/>
    <w:tmpl w:val="DA9E70F2"/>
    <w:lvl w:ilvl="0" w:tplc="539CE756">
      <w:start w:val="1"/>
      <w:numFmt w:val="bullet"/>
      <w:lvlText w:val=""/>
      <w:lvlJc w:val="left"/>
      <w:pPr>
        <w:ind w:left="720" w:hanging="360"/>
      </w:pPr>
      <w:rPr>
        <w:rFonts w:ascii="Symbol" w:hAnsi="Symbol" w:hint="default"/>
      </w:rPr>
    </w:lvl>
    <w:lvl w:ilvl="1" w:tplc="65306FEE" w:tentative="1">
      <w:start w:val="1"/>
      <w:numFmt w:val="bullet"/>
      <w:lvlText w:val="o"/>
      <w:lvlJc w:val="left"/>
      <w:pPr>
        <w:ind w:left="1440" w:hanging="360"/>
      </w:pPr>
      <w:rPr>
        <w:rFonts w:ascii="Courier New" w:hAnsi="Courier New" w:hint="default"/>
      </w:rPr>
    </w:lvl>
    <w:lvl w:ilvl="2" w:tplc="7396AC72" w:tentative="1">
      <w:start w:val="1"/>
      <w:numFmt w:val="bullet"/>
      <w:lvlText w:val=""/>
      <w:lvlJc w:val="left"/>
      <w:pPr>
        <w:ind w:left="2160" w:hanging="360"/>
      </w:pPr>
      <w:rPr>
        <w:rFonts w:ascii="Wingdings" w:hAnsi="Wingdings" w:hint="default"/>
      </w:rPr>
    </w:lvl>
    <w:lvl w:ilvl="3" w:tplc="158E5824" w:tentative="1">
      <w:start w:val="1"/>
      <w:numFmt w:val="bullet"/>
      <w:lvlText w:val=""/>
      <w:lvlJc w:val="left"/>
      <w:pPr>
        <w:ind w:left="2880" w:hanging="360"/>
      </w:pPr>
      <w:rPr>
        <w:rFonts w:ascii="Symbol" w:hAnsi="Symbol" w:hint="default"/>
      </w:rPr>
    </w:lvl>
    <w:lvl w:ilvl="4" w:tplc="F1643456" w:tentative="1">
      <w:start w:val="1"/>
      <w:numFmt w:val="bullet"/>
      <w:lvlText w:val="o"/>
      <w:lvlJc w:val="left"/>
      <w:pPr>
        <w:ind w:left="3600" w:hanging="360"/>
      </w:pPr>
      <w:rPr>
        <w:rFonts w:ascii="Courier New" w:hAnsi="Courier New" w:hint="default"/>
      </w:rPr>
    </w:lvl>
    <w:lvl w:ilvl="5" w:tplc="3D0C829E" w:tentative="1">
      <w:start w:val="1"/>
      <w:numFmt w:val="bullet"/>
      <w:lvlText w:val=""/>
      <w:lvlJc w:val="left"/>
      <w:pPr>
        <w:ind w:left="4320" w:hanging="360"/>
      </w:pPr>
      <w:rPr>
        <w:rFonts w:ascii="Wingdings" w:hAnsi="Wingdings" w:hint="default"/>
      </w:rPr>
    </w:lvl>
    <w:lvl w:ilvl="6" w:tplc="74AC8616" w:tentative="1">
      <w:start w:val="1"/>
      <w:numFmt w:val="bullet"/>
      <w:lvlText w:val=""/>
      <w:lvlJc w:val="left"/>
      <w:pPr>
        <w:ind w:left="5040" w:hanging="360"/>
      </w:pPr>
      <w:rPr>
        <w:rFonts w:ascii="Symbol" w:hAnsi="Symbol" w:hint="default"/>
      </w:rPr>
    </w:lvl>
    <w:lvl w:ilvl="7" w:tplc="63C86E2C" w:tentative="1">
      <w:start w:val="1"/>
      <w:numFmt w:val="bullet"/>
      <w:lvlText w:val="o"/>
      <w:lvlJc w:val="left"/>
      <w:pPr>
        <w:ind w:left="5760" w:hanging="360"/>
      </w:pPr>
      <w:rPr>
        <w:rFonts w:ascii="Courier New" w:hAnsi="Courier New" w:hint="default"/>
      </w:rPr>
    </w:lvl>
    <w:lvl w:ilvl="8" w:tplc="EE2E1A28" w:tentative="1">
      <w:start w:val="1"/>
      <w:numFmt w:val="bullet"/>
      <w:lvlText w:val=""/>
      <w:lvlJc w:val="left"/>
      <w:pPr>
        <w:ind w:left="6480" w:hanging="360"/>
      </w:pPr>
      <w:rPr>
        <w:rFonts w:ascii="Wingdings" w:hAnsi="Wingdings" w:hint="default"/>
      </w:rPr>
    </w:lvl>
  </w:abstractNum>
  <w:abstractNum w:abstractNumId="96" w15:restartNumberingAfterBreak="0">
    <w:nsid w:val="6C49797A"/>
    <w:multiLevelType w:val="multilevel"/>
    <w:tmpl w:val="43F472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7" w15:restartNumberingAfterBreak="0">
    <w:nsid w:val="6CAA0270"/>
    <w:multiLevelType w:val="hybridMultilevel"/>
    <w:tmpl w:val="80F4B286"/>
    <w:lvl w:ilvl="0" w:tplc="0409000B">
      <w:start w:val="1"/>
      <w:numFmt w:val="bullet"/>
      <w:lvlText w:val=""/>
      <w:lvlJc w:val="left"/>
      <w:pPr>
        <w:ind w:left="720" w:hanging="360"/>
      </w:pPr>
      <w:rPr>
        <w:rFonts w:ascii="Wingdings" w:hAnsi="Wingdings" w:hint="default"/>
        <w:b w:val="0"/>
        <w:i w:val="0"/>
        <w:strike w:val="0"/>
        <w:dstrike w:val="0"/>
        <w:color w:val="2E5496"/>
        <w:sz w:val="20"/>
        <w:szCs w:val="20"/>
        <w:u w:val="none" w:color="000000"/>
        <w:effect w:val="none"/>
        <w:bdr w:val="none" w:sz="0" w:space="0" w:color="auto" w:frame="1"/>
        <w:vertAlign w:val="baseline"/>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8" w15:restartNumberingAfterBreak="0">
    <w:nsid w:val="6CD739B8"/>
    <w:multiLevelType w:val="hybridMultilevel"/>
    <w:tmpl w:val="F4C4982C"/>
    <w:lvl w:ilvl="0" w:tplc="720EDEDC">
      <w:start w:val="1"/>
      <w:numFmt w:val="bullet"/>
      <w:lvlText w:val=""/>
      <w:lvlJc w:val="left"/>
      <w:pPr>
        <w:ind w:left="720" w:hanging="360"/>
      </w:pPr>
      <w:rPr>
        <w:rFonts w:ascii="Symbol" w:hAnsi="Symbol" w:hint="default"/>
      </w:rPr>
    </w:lvl>
    <w:lvl w:ilvl="1" w:tplc="30F6C856" w:tentative="1">
      <w:start w:val="1"/>
      <w:numFmt w:val="bullet"/>
      <w:lvlText w:val="o"/>
      <w:lvlJc w:val="left"/>
      <w:pPr>
        <w:ind w:left="1440" w:hanging="360"/>
      </w:pPr>
      <w:rPr>
        <w:rFonts w:ascii="Courier New" w:hAnsi="Courier New" w:hint="default"/>
      </w:rPr>
    </w:lvl>
    <w:lvl w:ilvl="2" w:tplc="045ED014" w:tentative="1">
      <w:start w:val="1"/>
      <w:numFmt w:val="bullet"/>
      <w:lvlText w:val=""/>
      <w:lvlJc w:val="left"/>
      <w:pPr>
        <w:ind w:left="2160" w:hanging="360"/>
      </w:pPr>
      <w:rPr>
        <w:rFonts w:ascii="Wingdings" w:hAnsi="Wingdings" w:hint="default"/>
      </w:rPr>
    </w:lvl>
    <w:lvl w:ilvl="3" w:tplc="2A78BE42" w:tentative="1">
      <w:start w:val="1"/>
      <w:numFmt w:val="bullet"/>
      <w:lvlText w:val=""/>
      <w:lvlJc w:val="left"/>
      <w:pPr>
        <w:ind w:left="2880" w:hanging="360"/>
      </w:pPr>
      <w:rPr>
        <w:rFonts w:ascii="Symbol" w:hAnsi="Symbol" w:hint="default"/>
      </w:rPr>
    </w:lvl>
    <w:lvl w:ilvl="4" w:tplc="703E6CDC" w:tentative="1">
      <w:start w:val="1"/>
      <w:numFmt w:val="bullet"/>
      <w:lvlText w:val="o"/>
      <w:lvlJc w:val="left"/>
      <w:pPr>
        <w:ind w:left="3600" w:hanging="360"/>
      </w:pPr>
      <w:rPr>
        <w:rFonts w:ascii="Courier New" w:hAnsi="Courier New" w:hint="default"/>
      </w:rPr>
    </w:lvl>
    <w:lvl w:ilvl="5" w:tplc="A8EABA70" w:tentative="1">
      <w:start w:val="1"/>
      <w:numFmt w:val="bullet"/>
      <w:lvlText w:val=""/>
      <w:lvlJc w:val="left"/>
      <w:pPr>
        <w:ind w:left="4320" w:hanging="360"/>
      </w:pPr>
      <w:rPr>
        <w:rFonts w:ascii="Wingdings" w:hAnsi="Wingdings" w:hint="default"/>
      </w:rPr>
    </w:lvl>
    <w:lvl w:ilvl="6" w:tplc="1224405C" w:tentative="1">
      <w:start w:val="1"/>
      <w:numFmt w:val="bullet"/>
      <w:lvlText w:val=""/>
      <w:lvlJc w:val="left"/>
      <w:pPr>
        <w:ind w:left="5040" w:hanging="360"/>
      </w:pPr>
      <w:rPr>
        <w:rFonts w:ascii="Symbol" w:hAnsi="Symbol" w:hint="default"/>
      </w:rPr>
    </w:lvl>
    <w:lvl w:ilvl="7" w:tplc="9B58FCC2" w:tentative="1">
      <w:start w:val="1"/>
      <w:numFmt w:val="bullet"/>
      <w:lvlText w:val="o"/>
      <w:lvlJc w:val="left"/>
      <w:pPr>
        <w:ind w:left="5760" w:hanging="360"/>
      </w:pPr>
      <w:rPr>
        <w:rFonts w:ascii="Courier New" w:hAnsi="Courier New" w:hint="default"/>
      </w:rPr>
    </w:lvl>
    <w:lvl w:ilvl="8" w:tplc="51688182" w:tentative="1">
      <w:start w:val="1"/>
      <w:numFmt w:val="bullet"/>
      <w:lvlText w:val=""/>
      <w:lvlJc w:val="left"/>
      <w:pPr>
        <w:ind w:left="6480" w:hanging="360"/>
      </w:pPr>
      <w:rPr>
        <w:rFonts w:ascii="Wingdings" w:hAnsi="Wingdings" w:hint="default"/>
      </w:rPr>
    </w:lvl>
  </w:abstractNum>
  <w:abstractNum w:abstractNumId="99" w15:restartNumberingAfterBreak="0">
    <w:nsid w:val="6EBE3FBC"/>
    <w:multiLevelType w:val="hybridMultilevel"/>
    <w:tmpl w:val="5BE03D52"/>
    <w:lvl w:ilvl="0" w:tplc="EDBA9350">
      <w:start w:val="1"/>
      <w:numFmt w:val="decimal"/>
      <w:lvlText w:val="%1."/>
      <w:lvlJc w:val="left"/>
      <w:pPr>
        <w:ind w:left="360" w:hanging="360"/>
      </w:pPr>
      <w:rPr>
        <w:b w:val="0"/>
        <w:bCs/>
        <w:color w:val="auto"/>
      </w:rPr>
    </w:lvl>
    <w:lvl w:ilvl="1" w:tplc="04090019">
      <w:start w:val="1"/>
      <w:numFmt w:val="lowerLetter"/>
      <w:lvlText w:val="%2."/>
      <w:lvlJc w:val="left"/>
      <w:pPr>
        <w:ind w:left="1080" w:hanging="360"/>
      </w:pPr>
    </w:lvl>
    <w:lvl w:ilvl="2" w:tplc="0409001B">
      <w:start w:val="1"/>
      <w:numFmt w:val="lowerRoman"/>
      <w:lvlText w:val="%3."/>
      <w:lvlJc w:val="right"/>
      <w:pPr>
        <w:ind w:left="1800" w:hanging="180"/>
      </w:pPr>
    </w:lvl>
    <w:lvl w:ilvl="3" w:tplc="0409000F">
      <w:start w:val="1"/>
      <w:numFmt w:val="decimal"/>
      <w:lvlText w:val="%4."/>
      <w:lvlJc w:val="left"/>
      <w:pPr>
        <w:ind w:left="2520" w:hanging="360"/>
      </w:pPr>
    </w:lvl>
    <w:lvl w:ilvl="4" w:tplc="04090019">
      <w:start w:val="1"/>
      <w:numFmt w:val="lowerLetter"/>
      <w:lvlText w:val="%5."/>
      <w:lvlJc w:val="left"/>
      <w:pPr>
        <w:ind w:left="3240" w:hanging="360"/>
      </w:pPr>
    </w:lvl>
    <w:lvl w:ilvl="5" w:tplc="0409001B">
      <w:start w:val="1"/>
      <w:numFmt w:val="lowerRoman"/>
      <w:lvlText w:val="%6."/>
      <w:lvlJc w:val="right"/>
      <w:pPr>
        <w:ind w:left="3960" w:hanging="180"/>
      </w:pPr>
    </w:lvl>
    <w:lvl w:ilvl="6" w:tplc="0409000F">
      <w:start w:val="1"/>
      <w:numFmt w:val="decimal"/>
      <w:lvlText w:val="%7."/>
      <w:lvlJc w:val="left"/>
      <w:pPr>
        <w:ind w:left="4680" w:hanging="360"/>
      </w:pPr>
    </w:lvl>
    <w:lvl w:ilvl="7" w:tplc="04090019">
      <w:start w:val="1"/>
      <w:numFmt w:val="lowerLetter"/>
      <w:lvlText w:val="%8."/>
      <w:lvlJc w:val="left"/>
      <w:pPr>
        <w:ind w:left="5400" w:hanging="360"/>
      </w:pPr>
    </w:lvl>
    <w:lvl w:ilvl="8" w:tplc="0409001B">
      <w:start w:val="1"/>
      <w:numFmt w:val="lowerRoman"/>
      <w:lvlText w:val="%9."/>
      <w:lvlJc w:val="right"/>
      <w:pPr>
        <w:ind w:left="6120" w:hanging="180"/>
      </w:pPr>
    </w:lvl>
  </w:abstractNum>
  <w:abstractNum w:abstractNumId="100" w15:restartNumberingAfterBreak="0">
    <w:nsid w:val="6EF3AB4B"/>
    <w:multiLevelType w:val="hybridMultilevel"/>
    <w:tmpl w:val="5C0A76DC"/>
    <w:lvl w:ilvl="0" w:tplc="61EC0944">
      <w:start w:val="1"/>
      <w:numFmt w:val="bullet"/>
      <w:lvlText w:val="-"/>
      <w:lvlJc w:val="left"/>
      <w:pPr>
        <w:ind w:left="720" w:hanging="360"/>
      </w:pPr>
      <w:rPr>
        <w:rFonts w:ascii="Aptos" w:hAnsi="Aptos" w:hint="default"/>
      </w:rPr>
    </w:lvl>
    <w:lvl w:ilvl="1" w:tplc="B74E9A32">
      <w:start w:val="1"/>
      <w:numFmt w:val="bullet"/>
      <w:lvlText w:val="o"/>
      <w:lvlJc w:val="left"/>
      <w:pPr>
        <w:ind w:left="1440" w:hanging="360"/>
      </w:pPr>
      <w:rPr>
        <w:rFonts w:ascii="Courier New" w:hAnsi="Courier New" w:hint="default"/>
      </w:rPr>
    </w:lvl>
    <w:lvl w:ilvl="2" w:tplc="1CDC8736">
      <w:start w:val="1"/>
      <w:numFmt w:val="bullet"/>
      <w:lvlText w:val=""/>
      <w:lvlJc w:val="left"/>
      <w:pPr>
        <w:ind w:left="2160" w:hanging="360"/>
      </w:pPr>
      <w:rPr>
        <w:rFonts w:ascii="Wingdings" w:hAnsi="Wingdings" w:hint="default"/>
      </w:rPr>
    </w:lvl>
    <w:lvl w:ilvl="3" w:tplc="87B245EC">
      <w:start w:val="1"/>
      <w:numFmt w:val="bullet"/>
      <w:lvlText w:val=""/>
      <w:lvlJc w:val="left"/>
      <w:pPr>
        <w:ind w:left="2880" w:hanging="360"/>
      </w:pPr>
      <w:rPr>
        <w:rFonts w:ascii="Symbol" w:hAnsi="Symbol" w:hint="default"/>
      </w:rPr>
    </w:lvl>
    <w:lvl w:ilvl="4" w:tplc="D278C4F6">
      <w:start w:val="1"/>
      <w:numFmt w:val="bullet"/>
      <w:lvlText w:val="o"/>
      <w:lvlJc w:val="left"/>
      <w:pPr>
        <w:ind w:left="3600" w:hanging="360"/>
      </w:pPr>
      <w:rPr>
        <w:rFonts w:ascii="Courier New" w:hAnsi="Courier New" w:hint="default"/>
      </w:rPr>
    </w:lvl>
    <w:lvl w:ilvl="5" w:tplc="BE74DBC6">
      <w:start w:val="1"/>
      <w:numFmt w:val="bullet"/>
      <w:lvlText w:val=""/>
      <w:lvlJc w:val="left"/>
      <w:pPr>
        <w:ind w:left="4320" w:hanging="360"/>
      </w:pPr>
      <w:rPr>
        <w:rFonts w:ascii="Wingdings" w:hAnsi="Wingdings" w:hint="default"/>
      </w:rPr>
    </w:lvl>
    <w:lvl w:ilvl="6" w:tplc="CCB27A66">
      <w:start w:val="1"/>
      <w:numFmt w:val="bullet"/>
      <w:lvlText w:val=""/>
      <w:lvlJc w:val="left"/>
      <w:pPr>
        <w:ind w:left="5040" w:hanging="360"/>
      </w:pPr>
      <w:rPr>
        <w:rFonts w:ascii="Symbol" w:hAnsi="Symbol" w:hint="default"/>
      </w:rPr>
    </w:lvl>
    <w:lvl w:ilvl="7" w:tplc="390AAFC6">
      <w:start w:val="1"/>
      <w:numFmt w:val="bullet"/>
      <w:lvlText w:val="o"/>
      <w:lvlJc w:val="left"/>
      <w:pPr>
        <w:ind w:left="5760" w:hanging="360"/>
      </w:pPr>
      <w:rPr>
        <w:rFonts w:ascii="Courier New" w:hAnsi="Courier New" w:hint="default"/>
      </w:rPr>
    </w:lvl>
    <w:lvl w:ilvl="8" w:tplc="F1B0915A">
      <w:start w:val="1"/>
      <w:numFmt w:val="bullet"/>
      <w:lvlText w:val=""/>
      <w:lvlJc w:val="left"/>
      <w:pPr>
        <w:ind w:left="6480" w:hanging="360"/>
      </w:pPr>
      <w:rPr>
        <w:rFonts w:ascii="Wingdings" w:hAnsi="Wingdings" w:hint="default"/>
      </w:rPr>
    </w:lvl>
  </w:abstractNum>
  <w:abstractNum w:abstractNumId="101" w15:restartNumberingAfterBreak="0">
    <w:nsid w:val="6FAE23B0"/>
    <w:multiLevelType w:val="hybridMultilevel"/>
    <w:tmpl w:val="9BF23E8C"/>
    <w:lvl w:ilvl="0" w:tplc="44525940">
      <w:start w:val="1"/>
      <w:numFmt w:val="bullet"/>
      <w:lvlText w:val=""/>
      <w:lvlJc w:val="left"/>
      <w:pPr>
        <w:ind w:left="720" w:hanging="360"/>
      </w:pPr>
      <w:rPr>
        <w:rFonts w:ascii="Symbol" w:hAnsi="Symbol" w:hint="default"/>
      </w:rPr>
    </w:lvl>
    <w:lvl w:ilvl="1" w:tplc="5FEA2B68" w:tentative="1">
      <w:start w:val="1"/>
      <w:numFmt w:val="bullet"/>
      <w:lvlText w:val="o"/>
      <w:lvlJc w:val="left"/>
      <w:pPr>
        <w:ind w:left="1440" w:hanging="360"/>
      </w:pPr>
      <w:rPr>
        <w:rFonts w:ascii="Courier New" w:hAnsi="Courier New" w:hint="default"/>
      </w:rPr>
    </w:lvl>
    <w:lvl w:ilvl="2" w:tplc="B43844D2" w:tentative="1">
      <w:start w:val="1"/>
      <w:numFmt w:val="bullet"/>
      <w:lvlText w:val=""/>
      <w:lvlJc w:val="left"/>
      <w:pPr>
        <w:ind w:left="2160" w:hanging="360"/>
      </w:pPr>
      <w:rPr>
        <w:rFonts w:ascii="Wingdings" w:hAnsi="Wingdings" w:hint="default"/>
      </w:rPr>
    </w:lvl>
    <w:lvl w:ilvl="3" w:tplc="C14280F2" w:tentative="1">
      <w:start w:val="1"/>
      <w:numFmt w:val="bullet"/>
      <w:lvlText w:val=""/>
      <w:lvlJc w:val="left"/>
      <w:pPr>
        <w:ind w:left="2880" w:hanging="360"/>
      </w:pPr>
      <w:rPr>
        <w:rFonts w:ascii="Symbol" w:hAnsi="Symbol" w:hint="default"/>
      </w:rPr>
    </w:lvl>
    <w:lvl w:ilvl="4" w:tplc="4BB82D78" w:tentative="1">
      <w:start w:val="1"/>
      <w:numFmt w:val="bullet"/>
      <w:lvlText w:val="o"/>
      <w:lvlJc w:val="left"/>
      <w:pPr>
        <w:ind w:left="3600" w:hanging="360"/>
      </w:pPr>
      <w:rPr>
        <w:rFonts w:ascii="Courier New" w:hAnsi="Courier New" w:hint="default"/>
      </w:rPr>
    </w:lvl>
    <w:lvl w:ilvl="5" w:tplc="D2640618" w:tentative="1">
      <w:start w:val="1"/>
      <w:numFmt w:val="bullet"/>
      <w:lvlText w:val=""/>
      <w:lvlJc w:val="left"/>
      <w:pPr>
        <w:ind w:left="4320" w:hanging="360"/>
      </w:pPr>
      <w:rPr>
        <w:rFonts w:ascii="Wingdings" w:hAnsi="Wingdings" w:hint="default"/>
      </w:rPr>
    </w:lvl>
    <w:lvl w:ilvl="6" w:tplc="1DF6CACA" w:tentative="1">
      <w:start w:val="1"/>
      <w:numFmt w:val="bullet"/>
      <w:lvlText w:val=""/>
      <w:lvlJc w:val="left"/>
      <w:pPr>
        <w:ind w:left="5040" w:hanging="360"/>
      </w:pPr>
      <w:rPr>
        <w:rFonts w:ascii="Symbol" w:hAnsi="Symbol" w:hint="default"/>
      </w:rPr>
    </w:lvl>
    <w:lvl w:ilvl="7" w:tplc="2C0405DA" w:tentative="1">
      <w:start w:val="1"/>
      <w:numFmt w:val="bullet"/>
      <w:lvlText w:val="o"/>
      <w:lvlJc w:val="left"/>
      <w:pPr>
        <w:ind w:left="5760" w:hanging="360"/>
      </w:pPr>
      <w:rPr>
        <w:rFonts w:ascii="Courier New" w:hAnsi="Courier New" w:hint="default"/>
      </w:rPr>
    </w:lvl>
    <w:lvl w:ilvl="8" w:tplc="B9B27362" w:tentative="1">
      <w:start w:val="1"/>
      <w:numFmt w:val="bullet"/>
      <w:lvlText w:val=""/>
      <w:lvlJc w:val="left"/>
      <w:pPr>
        <w:ind w:left="6480" w:hanging="360"/>
      </w:pPr>
      <w:rPr>
        <w:rFonts w:ascii="Wingdings" w:hAnsi="Wingdings" w:hint="default"/>
      </w:rPr>
    </w:lvl>
  </w:abstractNum>
  <w:abstractNum w:abstractNumId="102" w15:restartNumberingAfterBreak="0">
    <w:nsid w:val="70165176"/>
    <w:multiLevelType w:val="multilevel"/>
    <w:tmpl w:val="70165176"/>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103" w15:restartNumberingAfterBreak="0">
    <w:nsid w:val="701E019B"/>
    <w:multiLevelType w:val="hybridMultilevel"/>
    <w:tmpl w:val="9A0C28CC"/>
    <w:lvl w:ilvl="0" w:tplc="31ACFDDE">
      <w:start w:val="1"/>
      <w:numFmt w:val="bullet"/>
      <w:lvlText w:val=""/>
      <w:lvlJc w:val="left"/>
      <w:pPr>
        <w:ind w:left="780" w:hanging="360"/>
      </w:pPr>
      <w:rPr>
        <w:rFonts w:ascii="Symbol" w:hAnsi="Symbol" w:hint="default"/>
      </w:rPr>
    </w:lvl>
    <w:lvl w:ilvl="1" w:tplc="FA18F6BE" w:tentative="1">
      <w:start w:val="1"/>
      <w:numFmt w:val="bullet"/>
      <w:lvlText w:val="o"/>
      <w:lvlJc w:val="left"/>
      <w:pPr>
        <w:ind w:left="1500" w:hanging="360"/>
      </w:pPr>
      <w:rPr>
        <w:rFonts w:ascii="Courier New" w:hAnsi="Courier New" w:hint="default"/>
      </w:rPr>
    </w:lvl>
    <w:lvl w:ilvl="2" w:tplc="8048A89E" w:tentative="1">
      <w:start w:val="1"/>
      <w:numFmt w:val="bullet"/>
      <w:lvlText w:val=""/>
      <w:lvlJc w:val="left"/>
      <w:pPr>
        <w:ind w:left="2220" w:hanging="360"/>
      </w:pPr>
      <w:rPr>
        <w:rFonts w:ascii="Wingdings" w:hAnsi="Wingdings" w:hint="default"/>
      </w:rPr>
    </w:lvl>
    <w:lvl w:ilvl="3" w:tplc="3AD8C05A" w:tentative="1">
      <w:start w:val="1"/>
      <w:numFmt w:val="bullet"/>
      <w:lvlText w:val=""/>
      <w:lvlJc w:val="left"/>
      <w:pPr>
        <w:ind w:left="2940" w:hanging="360"/>
      </w:pPr>
      <w:rPr>
        <w:rFonts w:ascii="Symbol" w:hAnsi="Symbol" w:hint="default"/>
      </w:rPr>
    </w:lvl>
    <w:lvl w:ilvl="4" w:tplc="E1FC0946" w:tentative="1">
      <w:start w:val="1"/>
      <w:numFmt w:val="bullet"/>
      <w:lvlText w:val="o"/>
      <w:lvlJc w:val="left"/>
      <w:pPr>
        <w:ind w:left="3660" w:hanging="360"/>
      </w:pPr>
      <w:rPr>
        <w:rFonts w:ascii="Courier New" w:hAnsi="Courier New" w:hint="default"/>
      </w:rPr>
    </w:lvl>
    <w:lvl w:ilvl="5" w:tplc="3320BC02" w:tentative="1">
      <w:start w:val="1"/>
      <w:numFmt w:val="bullet"/>
      <w:lvlText w:val=""/>
      <w:lvlJc w:val="left"/>
      <w:pPr>
        <w:ind w:left="4380" w:hanging="360"/>
      </w:pPr>
      <w:rPr>
        <w:rFonts w:ascii="Wingdings" w:hAnsi="Wingdings" w:hint="default"/>
      </w:rPr>
    </w:lvl>
    <w:lvl w:ilvl="6" w:tplc="4176E000" w:tentative="1">
      <w:start w:val="1"/>
      <w:numFmt w:val="bullet"/>
      <w:lvlText w:val=""/>
      <w:lvlJc w:val="left"/>
      <w:pPr>
        <w:ind w:left="5100" w:hanging="360"/>
      </w:pPr>
      <w:rPr>
        <w:rFonts w:ascii="Symbol" w:hAnsi="Symbol" w:hint="default"/>
      </w:rPr>
    </w:lvl>
    <w:lvl w:ilvl="7" w:tplc="19EAA472" w:tentative="1">
      <w:start w:val="1"/>
      <w:numFmt w:val="bullet"/>
      <w:lvlText w:val="o"/>
      <w:lvlJc w:val="left"/>
      <w:pPr>
        <w:ind w:left="5820" w:hanging="360"/>
      </w:pPr>
      <w:rPr>
        <w:rFonts w:ascii="Courier New" w:hAnsi="Courier New" w:hint="default"/>
      </w:rPr>
    </w:lvl>
    <w:lvl w:ilvl="8" w:tplc="520ACFF8" w:tentative="1">
      <w:start w:val="1"/>
      <w:numFmt w:val="bullet"/>
      <w:lvlText w:val=""/>
      <w:lvlJc w:val="left"/>
      <w:pPr>
        <w:ind w:left="6540" w:hanging="360"/>
      </w:pPr>
      <w:rPr>
        <w:rFonts w:ascii="Wingdings" w:hAnsi="Wingdings" w:hint="default"/>
      </w:rPr>
    </w:lvl>
  </w:abstractNum>
  <w:abstractNum w:abstractNumId="104" w15:restartNumberingAfterBreak="0">
    <w:nsid w:val="70500EB7"/>
    <w:multiLevelType w:val="hybridMultilevel"/>
    <w:tmpl w:val="5DE81EAC"/>
    <w:lvl w:ilvl="0" w:tplc="0809001B">
      <w:start w:val="1"/>
      <w:numFmt w:val="low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5" w15:restartNumberingAfterBreak="0">
    <w:nsid w:val="71576C0C"/>
    <w:multiLevelType w:val="hybridMultilevel"/>
    <w:tmpl w:val="B7BE6EC6"/>
    <w:lvl w:ilvl="0" w:tplc="244CBAA2">
      <w:start w:val="1"/>
      <w:numFmt w:val="bullet"/>
      <w:lvlText w:val=""/>
      <w:lvlJc w:val="left"/>
      <w:pPr>
        <w:ind w:left="720" w:hanging="360"/>
      </w:pPr>
      <w:rPr>
        <w:rFonts w:ascii="Symbol" w:hAnsi="Symbol" w:hint="default"/>
      </w:rPr>
    </w:lvl>
    <w:lvl w:ilvl="1" w:tplc="56F45ADE" w:tentative="1">
      <w:start w:val="1"/>
      <w:numFmt w:val="bullet"/>
      <w:lvlText w:val="o"/>
      <w:lvlJc w:val="left"/>
      <w:pPr>
        <w:ind w:left="1440" w:hanging="360"/>
      </w:pPr>
      <w:rPr>
        <w:rFonts w:ascii="Courier New" w:hAnsi="Courier New" w:hint="default"/>
      </w:rPr>
    </w:lvl>
    <w:lvl w:ilvl="2" w:tplc="639E0AEC" w:tentative="1">
      <w:start w:val="1"/>
      <w:numFmt w:val="bullet"/>
      <w:lvlText w:val=""/>
      <w:lvlJc w:val="left"/>
      <w:pPr>
        <w:ind w:left="2160" w:hanging="360"/>
      </w:pPr>
      <w:rPr>
        <w:rFonts w:ascii="Wingdings" w:hAnsi="Wingdings" w:hint="default"/>
      </w:rPr>
    </w:lvl>
    <w:lvl w:ilvl="3" w:tplc="648262D6" w:tentative="1">
      <w:start w:val="1"/>
      <w:numFmt w:val="bullet"/>
      <w:lvlText w:val=""/>
      <w:lvlJc w:val="left"/>
      <w:pPr>
        <w:ind w:left="2880" w:hanging="360"/>
      </w:pPr>
      <w:rPr>
        <w:rFonts w:ascii="Symbol" w:hAnsi="Symbol" w:hint="default"/>
      </w:rPr>
    </w:lvl>
    <w:lvl w:ilvl="4" w:tplc="27E85CE8" w:tentative="1">
      <w:start w:val="1"/>
      <w:numFmt w:val="bullet"/>
      <w:lvlText w:val="o"/>
      <w:lvlJc w:val="left"/>
      <w:pPr>
        <w:ind w:left="3600" w:hanging="360"/>
      </w:pPr>
      <w:rPr>
        <w:rFonts w:ascii="Courier New" w:hAnsi="Courier New" w:hint="default"/>
      </w:rPr>
    </w:lvl>
    <w:lvl w:ilvl="5" w:tplc="AA7CF16A" w:tentative="1">
      <w:start w:val="1"/>
      <w:numFmt w:val="bullet"/>
      <w:lvlText w:val=""/>
      <w:lvlJc w:val="left"/>
      <w:pPr>
        <w:ind w:left="4320" w:hanging="360"/>
      </w:pPr>
      <w:rPr>
        <w:rFonts w:ascii="Wingdings" w:hAnsi="Wingdings" w:hint="default"/>
      </w:rPr>
    </w:lvl>
    <w:lvl w:ilvl="6" w:tplc="340048F6" w:tentative="1">
      <w:start w:val="1"/>
      <w:numFmt w:val="bullet"/>
      <w:lvlText w:val=""/>
      <w:lvlJc w:val="left"/>
      <w:pPr>
        <w:ind w:left="5040" w:hanging="360"/>
      </w:pPr>
      <w:rPr>
        <w:rFonts w:ascii="Symbol" w:hAnsi="Symbol" w:hint="default"/>
      </w:rPr>
    </w:lvl>
    <w:lvl w:ilvl="7" w:tplc="53E4C4CC" w:tentative="1">
      <w:start w:val="1"/>
      <w:numFmt w:val="bullet"/>
      <w:lvlText w:val="o"/>
      <w:lvlJc w:val="left"/>
      <w:pPr>
        <w:ind w:left="5760" w:hanging="360"/>
      </w:pPr>
      <w:rPr>
        <w:rFonts w:ascii="Courier New" w:hAnsi="Courier New" w:hint="default"/>
      </w:rPr>
    </w:lvl>
    <w:lvl w:ilvl="8" w:tplc="7B583D38" w:tentative="1">
      <w:start w:val="1"/>
      <w:numFmt w:val="bullet"/>
      <w:lvlText w:val=""/>
      <w:lvlJc w:val="left"/>
      <w:pPr>
        <w:ind w:left="6480" w:hanging="360"/>
      </w:pPr>
      <w:rPr>
        <w:rFonts w:ascii="Wingdings" w:hAnsi="Wingdings" w:hint="default"/>
      </w:rPr>
    </w:lvl>
  </w:abstractNum>
  <w:abstractNum w:abstractNumId="106" w15:restartNumberingAfterBreak="0">
    <w:nsid w:val="71922B66"/>
    <w:multiLevelType w:val="hybridMultilevel"/>
    <w:tmpl w:val="57466B88"/>
    <w:lvl w:ilvl="0" w:tplc="1BB2E14A">
      <w:start w:val="1"/>
      <w:numFmt w:val="bullet"/>
      <w:lvlText w:val=""/>
      <w:lvlJc w:val="left"/>
      <w:pPr>
        <w:ind w:left="720" w:hanging="360"/>
      </w:pPr>
      <w:rPr>
        <w:rFonts w:ascii="Symbol" w:hAnsi="Symbol" w:hint="default"/>
      </w:rPr>
    </w:lvl>
    <w:lvl w:ilvl="1" w:tplc="5C8CD87C" w:tentative="1">
      <w:start w:val="1"/>
      <w:numFmt w:val="bullet"/>
      <w:lvlText w:val="o"/>
      <w:lvlJc w:val="left"/>
      <w:pPr>
        <w:ind w:left="1440" w:hanging="360"/>
      </w:pPr>
      <w:rPr>
        <w:rFonts w:ascii="Courier New" w:hAnsi="Courier New" w:hint="default"/>
      </w:rPr>
    </w:lvl>
    <w:lvl w:ilvl="2" w:tplc="CF8E04C4" w:tentative="1">
      <w:start w:val="1"/>
      <w:numFmt w:val="bullet"/>
      <w:lvlText w:val=""/>
      <w:lvlJc w:val="left"/>
      <w:pPr>
        <w:ind w:left="2160" w:hanging="360"/>
      </w:pPr>
      <w:rPr>
        <w:rFonts w:ascii="Wingdings" w:hAnsi="Wingdings" w:hint="default"/>
      </w:rPr>
    </w:lvl>
    <w:lvl w:ilvl="3" w:tplc="438CB922" w:tentative="1">
      <w:start w:val="1"/>
      <w:numFmt w:val="bullet"/>
      <w:lvlText w:val=""/>
      <w:lvlJc w:val="left"/>
      <w:pPr>
        <w:ind w:left="2880" w:hanging="360"/>
      </w:pPr>
      <w:rPr>
        <w:rFonts w:ascii="Symbol" w:hAnsi="Symbol" w:hint="default"/>
      </w:rPr>
    </w:lvl>
    <w:lvl w:ilvl="4" w:tplc="E9FCFD22" w:tentative="1">
      <w:start w:val="1"/>
      <w:numFmt w:val="bullet"/>
      <w:lvlText w:val="o"/>
      <w:lvlJc w:val="left"/>
      <w:pPr>
        <w:ind w:left="3600" w:hanging="360"/>
      </w:pPr>
      <w:rPr>
        <w:rFonts w:ascii="Courier New" w:hAnsi="Courier New" w:hint="default"/>
      </w:rPr>
    </w:lvl>
    <w:lvl w:ilvl="5" w:tplc="8612D2AA" w:tentative="1">
      <w:start w:val="1"/>
      <w:numFmt w:val="bullet"/>
      <w:lvlText w:val=""/>
      <w:lvlJc w:val="left"/>
      <w:pPr>
        <w:ind w:left="4320" w:hanging="360"/>
      </w:pPr>
      <w:rPr>
        <w:rFonts w:ascii="Wingdings" w:hAnsi="Wingdings" w:hint="default"/>
      </w:rPr>
    </w:lvl>
    <w:lvl w:ilvl="6" w:tplc="72742E96" w:tentative="1">
      <w:start w:val="1"/>
      <w:numFmt w:val="bullet"/>
      <w:lvlText w:val=""/>
      <w:lvlJc w:val="left"/>
      <w:pPr>
        <w:ind w:left="5040" w:hanging="360"/>
      </w:pPr>
      <w:rPr>
        <w:rFonts w:ascii="Symbol" w:hAnsi="Symbol" w:hint="default"/>
      </w:rPr>
    </w:lvl>
    <w:lvl w:ilvl="7" w:tplc="7BD04176" w:tentative="1">
      <w:start w:val="1"/>
      <w:numFmt w:val="bullet"/>
      <w:lvlText w:val="o"/>
      <w:lvlJc w:val="left"/>
      <w:pPr>
        <w:ind w:left="5760" w:hanging="360"/>
      </w:pPr>
      <w:rPr>
        <w:rFonts w:ascii="Courier New" w:hAnsi="Courier New" w:hint="default"/>
      </w:rPr>
    </w:lvl>
    <w:lvl w:ilvl="8" w:tplc="AEFC7EEC" w:tentative="1">
      <w:start w:val="1"/>
      <w:numFmt w:val="bullet"/>
      <w:lvlText w:val=""/>
      <w:lvlJc w:val="left"/>
      <w:pPr>
        <w:ind w:left="6480" w:hanging="360"/>
      </w:pPr>
      <w:rPr>
        <w:rFonts w:ascii="Wingdings" w:hAnsi="Wingdings" w:hint="default"/>
      </w:rPr>
    </w:lvl>
  </w:abstractNum>
  <w:abstractNum w:abstractNumId="107" w15:restartNumberingAfterBreak="0">
    <w:nsid w:val="71D11F10"/>
    <w:multiLevelType w:val="hybridMultilevel"/>
    <w:tmpl w:val="A390623C"/>
    <w:lvl w:ilvl="0" w:tplc="0809001B">
      <w:start w:val="1"/>
      <w:numFmt w:val="low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8" w15:restartNumberingAfterBreak="0">
    <w:nsid w:val="71FB7365"/>
    <w:multiLevelType w:val="hybridMultilevel"/>
    <w:tmpl w:val="8AC429D6"/>
    <w:lvl w:ilvl="0" w:tplc="E836EBC0">
      <w:start w:val="1"/>
      <w:numFmt w:val="bullet"/>
      <w:lvlText w:val=""/>
      <w:lvlJc w:val="left"/>
      <w:pPr>
        <w:ind w:left="1440" w:hanging="360"/>
      </w:pPr>
      <w:rPr>
        <w:rFonts w:ascii="Symbol" w:hAnsi="Symbol" w:hint="default"/>
      </w:rPr>
    </w:lvl>
    <w:lvl w:ilvl="1" w:tplc="A844CBB8" w:tentative="1">
      <w:start w:val="1"/>
      <w:numFmt w:val="bullet"/>
      <w:lvlText w:val="o"/>
      <w:lvlJc w:val="left"/>
      <w:pPr>
        <w:ind w:left="2160" w:hanging="360"/>
      </w:pPr>
      <w:rPr>
        <w:rFonts w:ascii="Courier New" w:hAnsi="Courier New" w:hint="default"/>
      </w:rPr>
    </w:lvl>
    <w:lvl w:ilvl="2" w:tplc="DF0A2378" w:tentative="1">
      <w:start w:val="1"/>
      <w:numFmt w:val="bullet"/>
      <w:lvlText w:val=""/>
      <w:lvlJc w:val="left"/>
      <w:pPr>
        <w:ind w:left="2880" w:hanging="360"/>
      </w:pPr>
      <w:rPr>
        <w:rFonts w:ascii="Wingdings" w:hAnsi="Wingdings" w:hint="default"/>
      </w:rPr>
    </w:lvl>
    <w:lvl w:ilvl="3" w:tplc="0A883DA6" w:tentative="1">
      <w:start w:val="1"/>
      <w:numFmt w:val="bullet"/>
      <w:lvlText w:val=""/>
      <w:lvlJc w:val="left"/>
      <w:pPr>
        <w:ind w:left="3600" w:hanging="360"/>
      </w:pPr>
      <w:rPr>
        <w:rFonts w:ascii="Symbol" w:hAnsi="Symbol" w:hint="default"/>
      </w:rPr>
    </w:lvl>
    <w:lvl w:ilvl="4" w:tplc="64882EA4" w:tentative="1">
      <w:start w:val="1"/>
      <w:numFmt w:val="bullet"/>
      <w:lvlText w:val="o"/>
      <w:lvlJc w:val="left"/>
      <w:pPr>
        <w:ind w:left="4320" w:hanging="360"/>
      </w:pPr>
      <w:rPr>
        <w:rFonts w:ascii="Courier New" w:hAnsi="Courier New" w:hint="default"/>
      </w:rPr>
    </w:lvl>
    <w:lvl w:ilvl="5" w:tplc="D9A67098" w:tentative="1">
      <w:start w:val="1"/>
      <w:numFmt w:val="bullet"/>
      <w:lvlText w:val=""/>
      <w:lvlJc w:val="left"/>
      <w:pPr>
        <w:ind w:left="5040" w:hanging="360"/>
      </w:pPr>
      <w:rPr>
        <w:rFonts w:ascii="Wingdings" w:hAnsi="Wingdings" w:hint="default"/>
      </w:rPr>
    </w:lvl>
    <w:lvl w:ilvl="6" w:tplc="EB0AA136" w:tentative="1">
      <w:start w:val="1"/>
      <w:numFmt w:val="bullet"/>
      <w:lvlText w:val=""/>
      <w:lvlJc w:val="left"/>
      <w:pPr>
        <w:ind w:left="5760" w:hanging="360"/>
      </w:pPr>
      <w:rPr>
        <w:rFonts w:ascii="Symbol" w:hAnsi="Symbol" w:hint="default"/>
      </w:rPr>
    </w:lvl>
    <w:lvl w:ilvl="7" w:tplc="44ACF392" w:tentative="1">
      <w:start w:val="1"/>
      <w:numFmt w:val="bullet"/>
      <w:lvlText w:val="o"/>
      <w:lvlJc w:val="left"/>
      <w:pPr>
        <w:ind w:left="6480" w:hanging="360"/>
      </w:pPr>
      <w:rPr>
        <w:rFonts w:ascii="Courier New" w:hAnsi="Courier New" w:hint="default"/>
      </w:rPr>
    </w:lvl>
    <w:lvl w:ilvl="8" w:tplc="C35405A4" w:tentative="1">
      <w:start w:val="1"/>
      <w:numFmt w:val="bullet"/>
      <w:lvlText w:val=""/>
      <w:lvlJc w:val="left"/>
      <w:pPr>
        <w:ind w:left="7200" w:hanging="360"/>
      </w:pPr>
      <w:rPr>
        <w:rFonts w:ascii="Wingdings" w:hAnsi="Wingdings" w:hint="default"/>
      </w:rPr>
    </w:lvl>
  </w:abstractNum>
  <w:abstractNum w:abstractNumId="109" w15:restartNumberingAfterBreak="0">
    <w:nsid w:val="75AF6E78"/>
    <w:multiLevelType w:val="hybridMultilevel"/>
    <w:tmpl w:val="FFFFFFFF"/>
    <w:lvl w:ilvl="0" w:tplc="BFFE238E">
      <w:start w:val="1"/>
      <w:numFmt w:val="decimal"/>
      <w:lvlText w:val="%1."/>
      <w:lvlJc w:val="left"/>
      <w:pPr>
        <w:ind w:left="720" w:hanging="360"/>
      </w:pPr>
    </w:lvl>
    <w:lvl w:ilvl="1" w:tplc="721E79E6">
      <w:start w:val="1"/>
      <w:numFmt w:val="lowerLetter"/>
      <w:lvlText w:val="%2."/>
      <w:lvlJc w:val="left"/>
      <w:pPr>
        <w:ind w:left="1440" w:hanging="360"/>
      </w:pPr>
    </w:lvl>
    <w:lvl w:ilvl="2" w:tplc="07AEE83C">
      <w:start w:val="1"/>
      <w:numFmt w:val="lowerRoman"/>
      <w:lvlText w:val="%3."/>
      <w:lvlJc w:val="right"/>
      <w:pPr>
        <w:ind w:left="2160" w:hanging="180"/>
      </w:pPr>
    </w:lvl>
    <w:lvl w:ilvl="3" w:tplc="E1180C30">
      <w:start w:val="1"/>
      <w:numFmt w:val="decimal"/>
      <w:lvlText w:val="%4."/>
      <w:lvlJc w:val="left"/>
      <w:pPr>
        <w:ind w:left="2880" w:hanging="360"/>
      </w:pPr>
    </w:lvl>
    <w:lvl w:ilvl="4" w:tplc="F604BF32">
      <w:start w:val="1"/>
      <w:numFmt w:val="lowerLetter"/>
      <w:lvlText w:val="%5."/>
      <w:lvlJc w:val="left"/>
      <w:pPr>
        <w:ind w:left="3600" w:hanging="360"/>
      </w:pPr>
    </w:lvl>
    <w:lvl w:ilvl="5" w:tplc="8506E16E">
      <w:start w:val="1"/>
      <w:numFmt w:val="lowerRoman"/>
      <w:lvlText w:val="%6."/>
      <w:lvlJc w:val="right"/>
      <w:pPr>
        <w:ind w:left="4320" w:hanging="180"/>
      </w:pPr>
    </w:lvl>
    <w:lvl w:ilvl="6" w:tplc="BB240912">
      <w:start w:val="1"/>
      <w:numFmt w:val="decimal"/>
      <w:lvlText w:val="%7."/>
      <w:lvlJc w:val="left"/>
      <w:pPr>
        <w:ind w:left="5040" w:hanging="360"/>
      </w:pPr>
    </w:lvl>
    <w:lvl w:ilvl="7" w:tplc="4212F8AE">
      <w:start w:val="1"/>
      <w:numFmt w:val="lowerLetter"/>
      <w:lvlText w:val="%8."/>
      <w:lvlJc w:val="left"/>
      <w:pPr>
        <w:ind w:left="5760" w:hanging="360"/>
      </w:pPr>
    </w:lvl>
    <w:lvl w:ilvl="8" w:tplc="AF1EAE02">
      <w:start w:val="1"/>
      <w:numFmt w:val="lowerRoman"/>
      <w:lvlText w:val="%9."/>
      <w:lvlJc w:val="right"/>
      <w:pPr>
        <w:ind w:left="6480" w:hanging="180"/>
      </w:pPr>
    </w:lvl>
  </w:abstractNum>
  <w:abstractNum w:abstractNumId="110" w15:restartNumberingAfterBreak="0">
    <w:nsid w:val="77A9578D"/>
    <w:multiLevelType w:val="multilevel"/>
    <w:tmpl w:val="172A09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1" w15:restartNumberingAfterBreak="0">
    <w:nsid w:val="7AE15FF8"/>
    <w:multiLevelType w:val="multilevel"/>
    <w:tmpl w:val="CEF879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2" w15:restartNumberingAfterBreak="0">
    <w:nsid w:val="7B5245E2"/>
    <w:multiLevelType w:val="hybridMultilevel"/>
    <w:tmpl w:val="8124A374"/>
    <w:lvl w:ilvl="0" w:tplc="406E1D1C">
      <w:start w:val="1"/>
      <w:numFmt w:val="bullet"/>
      <w:lvlText w:val=""/>
      <w:lvlJc w:val="left"/>
      <w:pPr>
        <w:ind w:left="720" w:hanging="360"/>
      </w:pPr>
      <w:rPr>
        <w:rFonts w:ascii="Symbol" w:hAnsi="Symbol" w:hint="default"/>
      </w:rPr>
    </w:lvl>
    <w:lvl w:ilvl="1" w:tplc="206C3A80" w:tentative="1">
      <w:start w:val="1"/>
      <w:numFmt w:val="bullet"/>
      <w:lvlText w:val="o"/>
      <w:lvlJc w:val="left"/>
      <w:pPr>
        <w:ind w:left="1440" w:hanging="360"/>
      </w:pPr>
      <w:rPr>
        <w:rFonts w:ascii="Courier New" w:hAnsi="Courier New" w:hint="default"/>
      </w:rPr>
    </w:lvl>
    <w:lvl w:ilvl="2" w:tplc="9FA6460E" w:tentative="1">
      <w:start w:val="1"/>
      <w:numFmt w:val="bullet"/>
      <w:lvlText w:val=""/>
      <w:lvlJc w:val="left"/>
      <w:pPr>
        <w:ind w:left="2160" w:hanging="360"/>
      </w:pPr>
      <w:rPr>
        <w:rFonts w:ascii="Wingdings" w:hAnsi="Wingdings" w:hint="default"/>
      </w:rPr>
    </w:lvl>
    <w:lvl w:ilvl="3" w:tplc="0CEC051C" w:tentative="1">
      <w:start w:val="1"/>
      <w:numFmt w:val="bullet"/>
      <w:lvlText w:val=""/>
      <w:lvlJc w:val="left"/>
      <w:pPr>
        <w:ind w:left="2880" w:hanging="360"/>
      </w:pPr>
      <w:rPr>
        <w:rFonts w:ascii="Symbol" w:hAnsi="Symbol" w:hint="default"/>
      </w:rPr>
    </w:lvl>
    <w:lvl w:ilvl="4" w:tplc="694C2050" w:tentative="1">
      <w:start w:val="1"/>
      <w:numFmt w:val="bullet"/>
      <w:lvlText w:val="o"/>
      <w:lvlJc w:val="left"/>
      <w:pPr>
        <w:ind w:left="3600" w:hanging="360"/>
      </w:pPr>
      <w:rPr>
        <w:rFonts w:ascii="Courier New" w:hAnsi="Courier New" w:hint="default"/>
      </w:rPr>
    </w:lvl>
    <w:lvl w:ilvl="5" w:tplc="F7867134" w:tentative="1">
      <w:start w:val="1"/>
      <w:numFmt w:val="bullet"/>
      <w:lvlText w:val=""/>
      <w:lvlJc w:val="left"/>
      <w:pPr>
        <w:ind w:left="4320" w:hanging="360"/>
      </w:pPr>
      <w:rPr>
        <w:rFonts w:ascii="Wingdings" w:hAnsi="Wingdings" w:hint="default"/>
      </w:rPr>
    </w:lvl>
    <w:lvl w:ilvl="6" w:tplc="375AD3EE" w:tentative="1">
      <w:start w:val="1"/>
      <w:numFmt w:val="bullet"/>
      <w:lvlText w:val=""/>
      <w:lvlJc w:val="left"/>
      <w:pPr>
        <w:ind w:left="5040" w:hanging="360"/>
      </w:pPr>
      <w:rPr>
        <w:rFonts w:ascii="Symbol" w:hAnsi="Symbol" w:hint="default"/>
      </w:rPr>
    </w:lvl>
    <w:lvl w:ilvl="7" w:tplc="DADA88C0" w:tentative="1">
      <w:start w:val="1"/>
      <w:numFmt w:val="bullet"/>
      <w:lvlText w:val="o"/>
      <w:lvlJc w:val="left"/>
      <w:pPr>
        <w:ind w:left="5760" w:hanging="360"/>
      </w:pPr>
      <w:rPr>
        <w:rFonts w:ascii="Courier New" w:hAnsi="Courier New" w:hint="default"/>
      </w:rPr>
    </w:lvl>
    <w:lvl w:ilvl="8" w:tplc="9488AA80" w:tentative="1">
      <w:start w:val="1"/>
      <w:numFmt w:val="bullet"/>
      <w:lvlText w:val=""/>
      <w:lvlJc w:val="left"/>
      <w:pPr>
        <w:ind w:left="6480" w:hanging="360"/>
      </w:pPr>
      <w:rPr>
        <w:rFonts w:ascii="Wingdings" w:hAnsi="Wingdings" w:hint="default"/>
      </w:rPr>
    </w:lvl>
  </w:abstractNum>
  <w:abstractNum w:abstractNumId="113" w15:restartNumberingAfterBreak="0">
    <w:nsid w:val="7B7102F5"/>
    <w:multiLevelType w:val="multilevel"/>
    <w:tmpl w:val="7B7102F5"/>
    <w:lvl w:ilvl="0">
      <w:start w:val="1"/>
      <w:numFmt w:val="decimal"/>
      <w:lvlText w:val="%1."/>
      <w:lvlJc w:val="left"/>
      <w:pPr>
        <w:ind w:left="360" w:hanging="360"/>
      </w:p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114" w15:restartNumberingAfterBreak="0">
    <w:nsid w:val="7BA70507"/>
    <w:multiLevelType w:val="multilevel"/>
    <w:tmpl w:val="2ABCF7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5" w15:restartNumberingAfterBreak="0">
    <w:nsid w:val="7D2B2251"/>
    <w:multiLevelType w:val="hybridMultilevel"/>
    <w:tmpl w:val="707CB740"/>
    <w:lvl w:ilvl="0" w:tplc="0809001B">
      <w:start w:val="1"/>
      <w:numFmt w:val="low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6" w15:restartNumberingAfterBreak="0">
    <w:nsid w:val="7D8404B5"/>
    <w:multiLevelType w:val="hybridMultilevel"/>
    <w:tmpl w:val="69A42BA0"/>
    <w:lvl w:ilvl="0" w:tplc="0809001B">
      <w:start w:val="1"/>
      <w:numFmt w:val="low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7" w15:restartNumberingAfterBreak="0">
    <w:nsid w:val="7E7B19E9"/>
    <w:multiLevelType w:val="multilevel"/>
    <w:tmpl w:val="709EDEC0"/>
    <w:lvl w:ilvl="0">
      <w:start w:val="1"/>
      <w:numFmt w:val="bullet"/>
      <w:lvlText w:val=""/>
      <w:lvlJc w:val="left"/>
      <w:pPr>
        <w:tabs>
          <w:tab w:val="num" w:pos="1015"/>
        </w:tabs>
        <w:ind w:left="1015" w:hanging="720"/>
      </w:pPr>
      <w:rPr>
        <w:rFonts w:ascii="Symbol" w:hAnsi="Symbol" w:hint="default"/>
      </w:rPr>
    </w:lvl>
    <w:lvl w:ilvl="1">
      <w:start w:val="1"/>
      <w:numFmt w:val="decimal"/>
      <w:lvlText w:val="%2."/>
      <w:lvlJc w:val="left"/>
      <w:pPr>
        <w:tabs>
          <w:tab w:val="num" w:pos="1003"/>
        </w:tabs>
        <w:ind w:left="1003" w:hanging="720"/>
      </w:pPr>
    </w:lvl>
    <w:lvl w:ilvl="2">
      <w:start w:val="1"/>
      <w:numFmt w:val="decimal"/>
      <w:lvlText w:val="%3."/>
      <w:lvlJc w:val="left"/>
      <w:pPr>
        <w:tabs>
          <w:tab w:val="num" w:pos="2455"/>
        </w:tabs>
        <w:ind w:left="2455" w:hanging="720"/>
      </w:pPr>
    </w:lvl>
    <w:lvl w:ilvl="3">
      <w:start w:val="1"/>
      <w:numFmt w:val="decimal"/>
      <w:lvlText w:val="%4."/>
      <w:lvlJc w:val="left"/>
      <w:pPr>
        <w:tabs>
          <w:tab w:val="num" w:pos="3175"/>
        </w:tabs>
        <w:ind w:left="3175" w:hanging="720"/>
      </w:pPr>
    </w:lvl>
    <w:lvl w:ilvl="4">
      <w:start w:val="1"/>
      <w:numFmt w:val="decimal"/>
      <w:lvlText w:val="%5."/>
      <w:lvlJc w:val="left"/>
      <w:pPr>
        <w:tabs>
          <w:tab w:val="num" w:pos="3895"/>
        </w:tabs>
        <w:ind w:left="3895" w:hanging="720"/>
      </w:pPr>
    </w:lvl>
    <w:lvl w:ilvl="5">
      <w:start w:val="1"/>
      <w:numFmt w:val="decimal"/>
      <w:lvlText w:val="%6."/>
      <w:lvlJc w:val="left"/>
      <w:pPr>
        <w:tabs>
          <w:tab w:val="num" w:pos="4615"/>
        </w:tabs>
        <w:ind w:left="4615" w:hanging="720"/>
      </w:pPr>
    </w:lvl>
    <w:lvl w:ilvl="6">
      <w:start w:val="1"/>
      <w:numFmt w:val="decimal"/>
      <w:lvlText w:val="%7."/>
      <w:lvlJc w:val="left"/>
      <w:pPr>
        <w:tabs>
          <w:tab w:val="num" w:pos="5335"/>
        </w:tabs>
        <w:ind w:left="5335" w:hanging="720"/>
      </w:pPr>
    </w:lvl>
    <w:lvl w:ilvl="7">
      <w:start w:val="1"/>
      <w:numFmt w:val="decimal"/>
      <w:lvlText w:val="%8."/>
      <w:lvlJc w:val="left"/>
      <w:pPr>
        <w:tabs>
          <w:tab w:val="num" w:pos="6055"/>
        </w:tabs>
        <w:ind w:left="6055" w:hanging="720"/>
      </w:pPr>
    </w:lvl>
    <w:lvl w:ilvl="8">
      <w:start w:val="1"/>
      <w:numFmt w:val="decimal"/>
      <w:lvlText w:val="%9."/>
      <w:lvlJc w:val="left"/>
      <w:pPr>
        <w:tabs>
          <w:tab w:val="num" w:pos="6775"/>
        </w:tabs>
        <w:ind w:left="6775" w:hanging="720"/>
      </w:pPr>
    </w:lvl>
  </w:abstractNum>
  <w:abstractNum w:abstractNumId="118" w15:restartNumberingAfterBreak="0">
    <w:nsid w:val="7EE91269"/>
    <w:multiLevelType w:val="multilevel"/>
    <w:tmpl w:val="EB6074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9" w15:restartNumberingAfterBreak="0">
    <w:nsid w:val="7EF54FE7"/>
    <w:multiLevelType w:val="multilevel"/>
    <w:tmpl w:val="4AECB6BE"/>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120" w15:restartNumberingAfterBreak="0">
    <w:nsid w:val="7F762549"/>
    <w:multiLevelType w:val="multilevel"/>
    <w:tmpl w:val="50540F9C"/>
    <w:lvl w:ilvl="0">
      <w:start w:val="1"/>
      <w:numFmt w:val="bullet"/>
      <w:lvlText w:val=""/>
      <w:lvlJc w:val="left"/>
      <w:pPr>
        <w:tabs>
          <w:tab w:val="num" w:pos="1015"/>
        </w:tabs>
        <w:ind w:left="1015" w:hanging="720"/>
      </w:pPr>
      <w:rPr>
        <w:rFonts w:ascii="Symbol" w:hAnsi="Symbol" w:hint="default"/>
      </w:rPr>
    </w:lvl>
    <w:lvl w:ilvl="1">
      <w:start w:val="1"/>
      <w:numFmt w:val="decimal"/>
      <w:lvlText w:val="%2."/>
      <w:lvlJc w:val="left"/>
      <w:pPr>
        <w:tabs>
          <w:tab w:val="num" w:pos="1003"/>
        </w:tabs>
        <w:ind w:left="1003" w:hanging="720"/>
      </w:pPr>
    </w:lvl>
    <w:lvl w:ilvl="2">
      <w:start w:val="1"/>
      <w:numFmt w:val="decimal"/>
      <w:lvlText w:val="%3."/>
      <w:lvlJc w:val="left"/>
      <w:pPr>
        <w:tabs>
          <w:tab w:val="num" w:pos="2455"/>
        </w:tabs>
        <w:ind w:left="2455" w:hanging="720"/>
      </w:pPr>
    </w:lvl>
    <w:lvl w:ilvl="3">
      <w:start w:val="1"/>
      <w:numFmt w:val="decimal"/>
      <w:lvlText w:val="%4."/>
      <w:lvlJc w:val="left"/>
      <w:pPr>
        <w:tabs>
          <w:tab w:val="num" w:pos="3175"/>
        </w:tabs>
        <w:ind w:left="3175" w:hanging="720"/>
      </w:pPr>
    </w:lvl>
    <w:lvl w:ilvl="4">
      <w:start w:val="1"/>
      <w:numFmt w:val="decimal"/>
      <w:lvlText w:val="%5."/>
      <w:lvlJc w:val="left"/>
      <w:pPr>
        <w:tabs>
          <w:tab w:val="num" w:pos="3895"/>
        </w:tabs>
        <w:ind w:left="3895" w:hanging="720"/>
      </w:pPr>
    </w:lvl>
    <w:lvl w:ilvl="5">
      <w:start w:val="1"/>
      <w:numFmt w:val="decimal"/>
      <w:lvlText w:val="%6."/>
      <w:lvlJc w:val="left"/>
      <w:pPr>
        <w:tabs>
          <w:tab w:val="num" w:pos="4615"/>
        </w:tabs>
        <w:ind w:left="4615" w:hanging="720"/>
      </w:pPr>
    </w:lvl>
    <w:lvl w:ilvl="6">
      <w:start w:val="1"/>
      <w:numFmt w:val="decimal"/>
      <w:lvlText w:val="%7."/>
      <w:lvlJc w:val="left"/>
      <w:pPr>
        <w:tabs>
          <w:tab w:val="num" w:pos="5335"/>
        </w:tabs>
        <w:ind w:left="5335" w:hanging="720"/>
      </w:pPr>
    </w:lvl>
    <w:lvl w:ilvl="7">
      <w:start w:val="1"/>
      <w:numFmt w:val="decimal"/>
      <w:lvlText w:val="%8."/>
      <w:lvlJc w:val="left"/>
      <w:pPr>
        <w:tabs>
          <w:tab w:val="num" w:pos="6055"/>
        </w:tabs>
        <w:ind w:left="6055" w:hanging="720"/>
      </w:pPr>
    </w:lvl>
    <w:lvl w:ilvl="8">
      <w:start w:val="1"/>
      <w:numFmt w:val="decimal"/>
      <w:lvlText w:val="%9."/>
      <w:lvlJc w:val="left"/>
      <w:pPr>
        <w:tabs>
          <w:tab w:val="num" w:pos="6775"/>
        </w:tabs>
        <w:ind w:left="6775" w:hanging="720"/>
      </w:pPr>
    </w:lvl>
  </w:abstractNum>
  <w:num w:numId="1" w16cid:durableId="1468359127">
    <w:abstractNumId w:val="48"/>
  </w:num>
  <w:num w:numId="2" w16cid:durableId="1122263854">
    <w:abstractNumId w:val="108"/>
  </w:num>
  <w:num w:numId="3" w16cid:durableId="62265688">
    <w:abstractNumId w:val="35"/>
  </w:num>
  <w:num w:numId="4" w16cid:durableId="192961598">
    <w:abstractNumId w:val="56"/>
  </w:num>
  <w:num w:numId="5" w16cid:durableId="875505051">
    <w:abstractNumId w:val="6"/>
  </w:num>
  <w:num w:numId="6" w16cid:durableId="93988430">
    <w:abstractNumId w:val="98"/>
  </w:num>
  <w:num w:numId="7" w16cid:durableId="1264462675">
    <w:abstractNumId w:val="34"/>
  </w:num>
  <w:num w:numId="8" w16cid:durableId="2041318364">
    <w:abstractNumId w:val="26"/>
  </w:num>
  <w:num w:numId="9" w16cid:durableId="1625767000">
    <w:abstractNumId w:val="30"/>
  </w:num>
  <w:num w:numId="10" w16cid:durableId="1366783723">
    <w:abstractNumId w:val="102"/>
  </w:num>
  <w:num w:numId="11" w16cid:durableId="1113983798">
    <w:abstractNumId w:val="89"/>
  </w:num>
  <w:num w:numId="12" w16cid:durableId="625895175">
    <w:abstractNumId w:val="92"/>
  </w:num>
  <w:num w:numId="13" w16cid:durableId="988827975">
    <w:abstractNumId w:val="79"/>
  </w:num>
  <w:num w:numId="14" w16cid:durableId="1880311699">
    <w:abstractNumId w:val="76"/>
  </w:num>
  <w:num w:numId="15" w16cid:durableId="120465170">
    <w:abstractNumId w:val="12"/>
  </w:num>
  <w:num w:numId="16" w16cid:durableId="1483086395">
    <w:abstractNumId w:val="113"/>
  </w:num>
  <w:num w:numId="17" w16cid:durableId="1302079768">
    <w:abstractNumId w:val="15"/>
  </w:num>
  <w:num w:numId="18" w16cid:durableId="2086339903">
    <w:abstractNumId w:val="29"/>
  </w:num>
  <w:num w:numId="19" w16cid:durableId="385572917">
    <w:abstractNumId w:val="3"/>
  </w:num>
  <w:num w:numId="20" w16cid:durableId="1721977042">
    <w:abstractNumId w:val="103"/>
  </w:num>
  <w:num w:numId="21" w16cid:durableId="1737627308">
    <w:abstractNumId w:val="81"/>
  </w:num>
  <w:num w:numId="22" w16cid:durableId="860820492">
    <w:abstractNumId w:val="23"/>
  </w:num>
  <w:num w:numId="23" w16cid:durableId="1917937574">
    <w:abstractNumId w:val="73"/>
  </w:num>
  <w:num w:numId="24" w16cid:durableId="904530807">
    <w:abstractNumId w:val="117"/>
  </w:num>
  <w:num w:numId="25" w16cid:durableId="1838426185">
    <w:abstractNumId w:val="120"/>
  </w:num>
  <w:num w:numId="26" w16cid:durableId="443771392">
    <w:abstractNumId w:val="45"/>
  </w:num>
  <w:num w:numId="27" w16cid:durableId="1500802922">
    <w:abstractNumId w:val="16"/>
  </w:num>
  <w:num w:numId="28" w16cid:durableId="669337545">
    <w:abstractNumId w:val="22"/>
  </w:num>
  <w:num w:numId="29" w16cid:durableId="1659848001">
    <w:abstractNumId w:val="60"/>
  </w:num>
  <w:num w:numId="30" w16cid:durableId="384524703">
    <w:abstractNumId w:val="85"/>
  </w:num>
  <w:num w:numId="31" w16cid:durableId="447817559">
    <w:abstractNumId w:val="82"/>
  </w:num>
  <w:num w:numId="32" w16cid:durableId="1892378065">
    <w:abstractNumId w:val="106"/>
  </w:num>
  <w:num w:numId="33" w16cid:durableId="1067537098">
    <w:abstractNumId w:val="32"/>
  </w:num>
  <w:num w:numId="34" w16cid:durableId="137654615">
    <w:abstractNumId w:val="64"/>
  </w:num>
  <w:num w:numId="35" w16cid:durableId="1966541961">
    <w:abstractNumId w:val="112"/>
  </w:num>
  <w:num w:numId="36" w16cid:durableId="31999274">
    <w:abstractNumId w:val="42"/>
  </w:num>
  <w:num w:numId="37" w16cid:durableId="299190098">
    <w:abstractNumId w:val="1"/>
  </w:num>
  <w:num w:numId="38" w16cid:durableId="1485853668">
    <w:abstractNumId w:val="57"/>
  </w:num>
  <w:num w:numId="39" w16cid:durableId="508909100">
    <w:abstractNumId w:val="68"/>
  </w:num>
  <w:num w:numId="40" w16cid:durableId="624391937">
    <w:abstractNumId w:val="105"/>
  </w:num>
  <w:num w:numId="41" w16cid:durableId="59641654">
    <w:abstractNumId w:val="51"/>
  </w:num>
  <w:num w:numId="42" w16cid:durableId="1877572491">
    <w:abstractNumId w:val="27"/>
  </w:num>
  <w:num w:numId="43" w16cid:durableId="2036072782">
    <w:abstractNumId w:val="101"/>
  </w:num>
  <w:num w:numId="44" w16cid:durableId="415251941">
    <w:abstractNumId w:val="91"/>
  </w:num>
  <w:num w:numId="45" w16cid:durableId="56781124">
    <w:abstractNumId w:val="86"/>
  </w:num>
  <w:num w:numId="46" w16cid:durableId="1159924620">
    <w:abstractNumId w:val="95"/>
  </w:num>
  <w:num w:numId="47" w16cid:durableId="323894300">
    <w:abstractNumId w:val="40"/>
  </w:num>
  <w:num w:numId="48" w16cid:durableId="1032993437">
    <w:abstractNumId w:val="61"/>
  </w:num>
  <w:num w:numId="49" w16cid:durableId="1996686217">
    <w:abstractNumId w:val="109"/>
  </w:num>
  <w:num w:numId="50" w16cid:durableId="64185038">
    <w:abstractNumId w:val="67"/>
  </w:num>
  <w:num w:numId="51" w16cid:durableId="362250237">
    <w:abstractNumId w:val="41"/>
  </w:num>
  <w:num w:numId="52" w16cid:durableId="282003624">
    <w:abstractNumId w:val="4"/>
  </w:num>
  <w:num w:numId="53" w16cid:durableId="1630238826">
    <w:abstractNumId w:val="93"/>
  </w:num>
  <w:num w:numId="54" w16cid:durableId="1599830750">
    <w:abstractNumId w:val="5"/>
  </w:num>
  <w:num w:numId="55" w16cid:durableId="800925301">
    <w:abstractNumId w:val="14"/>
  </w:num>
  <w:num w:numId="56" w16cid:durableId="1923417739">
    <w:abstractNumId w:val="71"/>
  </w:num>
  <w:num w:numId="57" w16cid:durableId="1872911649">
    <w:abstractNumId w:val="58"/>
  </w:num>
  <w:num w:numId="58" w16cid:durableId="253511707">
    <w:abstractNumId w:val="80"/>
  </w:num>
  <w:num w:numId="59" w16cid:durableId="1095445749">
    <w:abstractNumId w:val="66"/>
  </w:num>
  <w:num w:numId="60" w16cid:durableId="110780712">
    <w:abstractNumId w:val="39"/>
  </w:num>
  <w:num w:numId="61" w16cid:durableId="2002613907">
    <w:abstractNumId w:val="11"/>
  </w:num>
  <w:num w:numId="62" w16cid:durableId="2052458483">
    <w:abstractNumId w:val="88"/>
  </w:num>
  <w:num w:numId="63" w16cid:durableId="785077308">
    <w:abstractNumId w:val="43"/>
  </w:num>
  <w:num w:numId="64" w16cid:durableId="376857957">
    <w:abstractNumId w:val="25"/>
  </w:num>
  <w:num w:numId="65" w16cid:durableId="891424102">
    <w:abstractNumId w:val="17"/>
  </w:num>
  <w:num w:numId="66" w16cid:durableId="496573944">
    <w:abstractNumId w:val="19"/>
  </w:num>
  <w:num w:numId="67" w16cid:durableId="761147194">
    <w:abstractNumId w:val="20"/>
  </w:num>
  <w:num w:numId="68" w16cid:durableId="987245807">
    <w:abstractNumId w:val="75"/>
  </w:num>
  <w:num w:numId="69" w16cid:durableId="833952818">
    <w:abstractNumId w:val="37"/>
  </w:num>
  <w:num w:numId="70" w16cid:durableId="1717503720">
    <w:abstractNumId w:val="2"/>
  </w:num>
  <w:num w:numId="71" w16cid:durableId="1399212040">
    <w:abstractNumId w:val="2"/>
    <w:lvlOverride w:ilvl="1">
      <w:lvl w:ilvl="1">
        <w:numFmt w:val="bullet"/>
        <w:lvlText w:val=""/>
        <w:lvlJc w:val="left"/>
        <w:pPr>
          <w:tabs>
            <w:tab w:val="num" w:pos="1440"/>
          </w:tabs>
          <w:ind w:left="1440" w:hanging="360"/>
        </w:pPr>
        <w:rPr>
          <w:rFonts w:ascii="Symbol" w:hAnsi="Symbol" w:hint="default"/>
          <w:sz w:val="20"/>
        </w:rPr>
      </w:lvl>
    </w:lvlOverride>
  </w:num>
  <w:num w:numId="72" w16cid:durableId="2011640656">
    <w:abstractNumId w:val="2"/>
    <w:lvlOverride w:ilvl="1">
      <w:lvl w:ilvl="1">
        <w:numFmt w:val="bullet"/>
        <w:lvlText w:val=""/>
        <w:lvlJc w:val="left"/>
        <w:pPr>
          <w:tabs>
            <w:tab w:val="num" w:pos="1440"/>
          </w:tabs>
          <w:ind w:left="1440" w:hanging="360"/>
        </w:pPr>
        <w:rPr>
          <w:rFonts w:ascii="Symbol" w:hAnsi="Symbol" w:hint="default"/>
          <w:sz w:val="20"/>
        </w:rPr>
      </w:lvl>
    </w:lvlOverride>
  </w:num>
  <w:num w:numId="73" w16cid:durableId="682126140">
    <w:abstractNumId w:val="2"/>
    <w:lvlOverride w:ilvl="1">
      <w:lvl w:ilvl="1">
        <w:numFmt w:val="bullet"/>
        <w:lvlText w:val=""/>
        <w:lvlJc w:val="left"/>
        <w:pPr>
          <w:tabs>
            <w:tab w:val="num" w:pos="1440"/>
          </w:tabs>
          <w:ind w:left="1440" w:hanging="360"/>
        </w:pPr>
        <w:rPr>
          <w:rFonts w:ascii="Symbol" w:hAnsi="Symbol" w:hint="default"/>
          <w:sz w:val="20"/>
        </w:rPr>
      </w:lvl>
    </w:lvlOverride>
  </w:num>
  <w:num w:numId="74" w16cid:durableId="1334184813">
    <w:abstractNumId w:val="2"/>
    <w:lvlOverride w:ilvl="1">
      <w:lvl w:ilvl="1">
        <w:numFmt w:val="bullet"/>
        <w:lvlText w:val=""/>
        <w:lvlJc w:val="left"/>
        <w:pPr>
          <w:tabs>
            <w:tab w:val="num" w:pos="1440"/>
          </w:tabs>
          <w:ind w:left="1440" w:hanging="360"/>
        </w:pPr>
        <w:rPr>
          <w:rFonts w:ascii="Symbol" w:hAnsi="Symbol" w:hint="default"/>
          <w:sz w:val="20"/>
        </w:rPr>
      </w:lvl>
    </w:lvlOverride>
  </w:num>
  <w:num w:numId="75" w16cid:durableId="734817657">
    <w:abstractNumId w:val="2"/>
    <w:lvlOverride w:ilvl="1">
      <w:lvl w:ilvl="1">
        <w:numFmt w:val="bullet"/>
        <w:lvlText w:val=""/>
        <w:lvlJc w:val="left"/>
        <w:pPr>
          <w:tabs>
            <w:tab w:val="num" w:pos="1440"/>
          </w:tabs>
          <w:ind w:left="1440" w:hanging="360"/>
        </w:pPr>
        <w:rPr>
          <w:rFonts w:ascii="Symbol" w:hAnsi="Symbol" w:hint="default"/>
          <w:sz w:val="20"/>
        </w:rPr>
      </w:lvl>
    </w:lvlOverride>
  </w:num>
  <w:num w:numId="76" w16cid:durableId="1055935407">
    <w:abstractNumId w:val="2"/>
    <w:lvlOverride w:ilvl="1">
      <w:lvl w:ilvl="1">
        <w:numFmt w:val="bullet"/>
        <w:lvlText w:val=""/>
        <w:lvlJc w:val="left"/>
        <w:pPr>
          <w:tabs>
            <w:tab w:val="num" w:pos="1440"/>
          </w:tabs>
          <w:ind w:left="1440" w:hanging="360"/>
        </w:pPr>
        <w:rPr>
          <w:rFonts w:ascii="Symbol" w:hAnsi="Symbol" w:hint="default"/>
          <w:sz w:val="20"/>
        </w:rPr>
      </w:lvl>
    </w:lvlOverride>
  </w:num>
  <w:num w:numId="77" w16cid:durableId="671101316">
    <w:abstractNumId w:val="2"/>
    <w:lvlOverride w:ilvl="1">
      <w:lvl w:ilvl="1">
        <w:numFmt w:val="bullet"/>
        <w:lvlText w:val=""/>
        <w:lvlJc w:val="left"/>
        <w:pPr>
          <w:tabs>
            <w:tab w:val="num" w:pos="1440"/>
          </w:tabs>
          <w:ind w:left="1440" w:hanging="360"/>
        </w:pPr>
        <w:rPr>
          <w:rFonts w:ascii="Symbol" w:hAnsi="Symbol" w:hint="default"/>
          <w:sz w:val="20"/>
        </w:rPr>
      </w:lvl>
    </w:lvlOverride>
  </w:num>
  <w:num w:numId="78" w16cid:durableId="2054844737">
    <w:abstractNumId w:val="2"/>
    <w:lvlOverride w:ilvl="1">
      <w:lvl w:ilvl="1">
        <w:numFmt w:val="bullet"/>
        <w:lvlText w:val=""/>
        <w:lvlJc w:val="left"/>
        <w:pPr>
          <w:tabs>
            <w:tab w:val="num" w:pos="1440"/>
          </w:tabs>
          <w:ind w:left="1440" w:hanging="360"/>
        </w:pPr>
        <w:rPr>
          <w:rFonts w:ascii="Symbol" w:hAnsi="Symbol" w:hint="default"/>
          <w:sz w:val="20"/>
        </w:rPr>
      </w:lvl>
    </w:lvlOverride>
  </w:num>
  <w:num w:numId="79" w16cid:durableId="1776946033">
    <w:abstractNumId w:val="2"/>
    <w:lvlOverride w:ilvl="1">
      <w:lvl w:ilvl="1">
        <w:numFmt w:val="bullet"/>
        <w:lvlText w:val=""/>
        <w:lvlJc w:val="left"/>
        <w:pPr>
          <w:tabs>
            <w:tab w:val="num" w:pos="1440"/>
          </w:tabs>
          <w:ind w:left="1440" w:hanging="360"/>
        </w:pPr>
        <w:rPr>
          <w:rFonts w:ascii="Symbol" w:hAnsi="Symbol" w:hint="default"/>
          <w:sz w:val="20"/>
        </w:rPr>
      </w:lvl>
    </w:lvlOverride>
  </w:num>
  <w:num w:numId="80" w16cid:durableId="754983443">
    <w:abstractNumId w:val="2"/>
    <w:lvlOverride w:ilvl="1">
      <w:lvl w:ilvl="1">
        <w:numFmt w:val="bullet"/>
        <w:lvlText w:val=""/>
        <w:lvlJc w:val="left"/>
        <w:pPr>
          <w:tabs>
            <w:tab w:val="num" w:pos="1440"/>
          </w:tabs>
          <w:ind w:left="1440" w:hanging="360"/>
        </w:pPr>
        <w:rPr>
          <w:rFonts w:ascii="Symbol" w:hAnsi="Symbol" w:hint="default"/>
          <w:sz w:val="20"/>
        </w:rPr>
      </w:lvl>
    </w:lvlOverride>
  </w:num>
  <w:num w:numId="81" w16cid:durableId="1637681814">
    <w:abstractNumId w:val="2"/>
    <w:lvlOverride w:ilvl="1">
      <w:lvl w:ilvl="1">
        <w:numFmt w:val="bullet"/>
        <w:lvlText w:val=""/>
        <w:lvlJc w:val="left"/>
        <w:pPr>
          <w:tabs>
            <w:tab w:val="num" w:pos="1440"/>
          </w:tabs>
          <w:ind w:left="1440" w:hanging="360"/>
        </w:pPr>
        <w:rPr>
          <w:rFonts w:ascii="Symbol" w:hAnsi="Symbol" w:hint="default"/>
          <w:sz w:val="20"/>
        </w:rPr>
      </w:lvl>
    </w:lvlOverride>
  </w:num>
  <w:num w:numId="82" w16cid:durableId="508832347">
    <w:abstractNumId w:val="2"/>
    <w:lvlOverride w:ilvl="1">
      <w:lvl w:ilvl="1">
        <w:numFmt w:val="bullet"/>
        <w:lvlText w:val=""/>
        <w:lvlJc w:val="left"/>
        <w:pPr>
          <w:tabs>
            <w:tab w:val="num" w:pos="1440"/>
          </w:tabs>
          <w:ind w:left="1440" w:hanging="360"/>
        </w:pPr>
        <w:rPr>
          <w:rFonts w:ascii="Symbol" w:hAnsi="Symbol" w:hint="default"/>
          <w:sz w:val="20"/>
        </w:rPr>
      </w:lvl>
    </w:lvlOverride>
  </w:num>
  <w:num w:numId="83" w16cid:durableId="1119835013">
    <w:abstractNumId w:val="110"/>
  </w:num>
  <w:num w:numId="84" w16cid:durableId="2030183833">
    <w:abstractNumId w:val="9"/>
  </w:num>
  <w:num w:numId="85" w16cid:durableId="697777466">
    <w:abstractNumId w:val="0"/>
  </w:num>
  <w:num w:numId="86" w16cid:durableId="1618294245">
    <w:abstractNumId w:val="114"/>
  </w:num>
  <w:num w:numId="87" w16cid:durableId="1403987287">
    <w:abstractNumId w:val="36"/>
  </w:num>
  <w:num w:numId="88" w16cid:durableId="1441604184">
    <w:abstractNumId w:val="111"/>
  </w:num>
  <w:num w:numId="89" w16cid:durableId="679544565">
    <w:abstractNumId w:val="38"/>
  </w:num>
  <w:num w:numId="90" w16cid:durableId="1193375042">
    <w:abstractNumId w:val="96"/>
  </w:num>
  <w:num w:numId="91" w16cid:durableId="1700428844">
    <w:abstractNumId w:val="52"/>
  </w:num>
  <w:num w:numId="92" w16cid:durableId="570308913">
    <w:abstractNumId w:val="78"/>
  </w:num>
  <w:num w:numId="93" w16cid:durableId="529490209">
    <w:abstractNumId w:val="118"/>
  </w:num>
  <w:num w:numId="94" w16cid:durableId="843669380">
    <w:abstractNumId w:val="59"/>
  </w:num>
  <w:num w:numId="95" w16cid:durableId="123668375">
    <w:abstractNumId w:val="63"/>
  </w:num>
  <w:num w:numId="96" w16cid:durableId="506679077">
    <w:abstractNumId w:val="28"/>
  </w:num>
  <w:num w:numId="97" w16cid:durableId="910308848">
    <w:abstractNumId w:val="100"/>
  </w:num>
  <w:num w:numId="98" w16cid:durableId="1699306575">
    <w:abstractNumId w:val="62"/>
  </w:num>
  <w:num w:numId="99" w16cid:durableId="1068531149">
    <w:abstractNumId w:val="10"/>
  </w:num>
  <w:num w:numId="100" w16cid:durableId="1465149953">
    <w:abstractNumId w:val="116"/>
  </w:num>
  <w:num w:numId="101" w16cid:durableId="550385702">
    <w:abstractNumId w:val="104"/>
  </w:num>
  <w:num w:numId="102" w16cid:durableId="541476510">
    <w:abstractNumId w:val="31"/>
  </w:num>
  <w:num w:numId="103" w16cid:durableId="1935094092">
    <w:abstractNumId w:val="107"/>
  </w:num>
  <w:num w:numId="104" w16cid:durableId="443155567">
    <w:abstractNumId w:val="115"/>
  </w:num>
  <w:num w:numId="105" w16cid:durableId="1699039992">
    <w:abstractNumId w:val="8"/>
  </w:num>
  <w:num w:numId="106" w16cid:durableId="1186484763">
    <w:abstractNumId w:val="50"/>
  </w:num>
  <w:num w:numId="107" w16cid:durableId="1229459418">
    <w:abstractNumId w:val="90"/>
  </w:num>
  <w:num w:numId="108" w16cid:durableId="915868482">
    <w:abstractNumId w:val="18"/>
  </w:num>
  <w:num w:numId="109" w16cid:durableId="358556441">
    <w:abstractNumId w:val="72"/>
  </w:num>
  <w:num w:numId="110" w16cid:durableId="974336019">
    <w:abstractNumId w:val="54"/>
  </w:num>
  <w:num w:numId="111" w16cid:durableId="1112091937">
    <w:abstractNumId w:val="97"/>
  </w:num>
  <w:num w:numId="112" w16cid:durableId="529802884">
    <w:abstractNumId w:val="77"/>
  </w:num>
  <w:num w:numId="113" w16cid:durableId="1271163073">
    <w:abstractNumId w:val="13"/>
  </w:num>
  <w:num w:numId="114" w16cid:durableId="1417360301">
    <w:abstractNumId w:val="53"/>
  </w:num>
  <w:num w:numId="115" w16cid:durableId="165050466">
    <w:abstractNumId w:val="46"/>
  </w:num>
  <w:num w:numId="116" w16cid:durableId="968168155">
    <w:abstractNumId w:val="74"/>
  </w:num>
  <w:num w:numId="117" w16cid:durableId="2015330181">
    <w:abstractNumId w:val="55"/>
  </w:num>
  <w:num w:numId="118" w16cid:durableId="1420130849">
    <w:abstractNumId w:val="65"/>
  </w:num>
  <w:num w:numId="119" w16cid:durableId="346054534">
    <w:abstractNumId w:val="69"/>
  </w:num>
  <w:num w:numId="120" w16cid:durableId="345524416">
    <w:abstractNumId w:val="94"/>
  </w:num>
  <w:num w:numId="121" w16cid:durableId="387385202">
    <w:abstractNumId w:val="70"/>
  </w:num>
  <w:num w:numId="122" w16cid:durableId="213544994">
    <w:abstractNumId w:val="21"/>
  </w:num>
  <w:num w:numId="123" w16cid:durableId="499471636">
    <w:abstractNumId w:val="87"/>
  </w:num>
  <w:num w:numId="124" w16cid:durableId="203641197">
    <w:abstractNumId w:val="49"/>
  </w:num>
  <w:num w:numId="125" w16cid:durableId="538082055">
    <w:abstractNumId w:val="44"/>
  </w:num>
  <w:num w:numId="126" w16cid:durableId="789276961">
    <w:abstractNumId w:val="83"/>
  </w:num>
  <w:num w:numId="127" w16cid:durableId="983003270">
    <w:abstractNumId w:val="24"/>
  </w:num>
  <w:num w:numId="128" w16cid:durableId="2144077866">
    <w:abstractNumId w:val="7"/>
  </w:num>
  <w:num w:numId="129" w16cid:durableId="1009329353">
    <w:abstractNumId w:val="47"/>
  </w:num>
  <w:num w:numId="130" w16cid:durableId="208960869">
    <w:abstractNumId w:val="84"/>
  </w:num>
  <w:num w:numId="131" w16cid:durableId="1011447331">
    <w:abstractNumId w:val="33"/>
  </w:num>
  <w:num w:numId="132" w16cid:durableId="1408303938">
    <w:abstractNumId w:val="119"/>
  </w:num>
  <w:num w:numId="133" w16cid:durableId="1019502009">
    <w:abstractNumId w:val="9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3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hdrShapeDefaults>
    <o:shapedefaults v:ext="edit" spidmax="409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A5C0B"/>
    <w:rsid w:val="00000615"/>
    <w:rsid w:val="00000BFD"/>
    <w:rsid w:val="0000170E"/>
    <w:rsid w:val="00001997"/>
    <w:rsid w:val="00001A9E"/>
    <w:rsid w:val="00001BB3"/>
    <w:rsid w:val="00001EA5"/>
    <w:rsid w:val="0000213E"/>
    <w:rsid w:val="00002673"/>
    <w:rsid w:val="00003627"/>
    <w:rsid w:val="00003650"/>
    <w:rsid w:val="00003B9C"/>
    <w:rsid w:val="00003F3E"/>
    <w:rsid w:val="00003FC1"/>
    <w:rsid w:val="000048D6"/>
    <w:rsid w:val="00004DB5"/>
    <w:rsid w:val="00005404"/>
    <w:rsid w:val="000056AD"/>
    <w:rsid w:val="000058AF"/>
    <w:rsid w:val="000060BE"/>
    <w:rsid w:val="000060DE"/>
    <w:rsid w:val="00006791"/>
    <w:rsid w:val="000068BC"/>
    <w:rsid w:val="00010215"/>
    <w:rsid w:val="00010B8F"/>
    <w:rsid w:val="00010BEC"/>
    <w:rsid w:val="00010D8B"/>
    <w:rsid w:val="0001124B"/>
    <w:rsid w:val="000116B5"/>
    <w:rsid w:val="0001383D"/>
    <w:rsid w:val="00013F40"/>
    <w:rsid w:val="000149AB"/>
    <w:rsid w:val="00014B5C"/>
    <w:rsid w:val="000150E8"/>
    <w:rsid w:val="00015112"/>
    <w:rsid w:val="00015155"/>
    <w:rsid w:val="000152AA"/>
    <w:rsid w:val="000154A5"/>
    <w:rsid w:val="00016CE6"/>
    <w:rsid w:val="00017618"/>
    <w:rsid w:val="000177C3"/>
    <w:rsid w:val="00017962"/>
    <w:rsid w:val="00017A31"/>
    <w:rsid w:val="00017B82"/>
    <w:rsid w:val="00017CAB"/>
    <w:rsid w:val="0002072B"/>
    <w:rsid w:val="00020977"/>
    <w:rsid w:val="000209B9"/>
    <w:rsid w:val="00020A35"/>
    <w:rsid w:val="0002122F"/>
    <w:rsid w:val="000214CB"/>
    <w:rsid w:val="000229D1"/>
    <w:rsid w:val="00023064"/>
    <w:rsid w:val="00023A45"/>
    <w:rsid w:val="00024B44"/>
    <w:rsid w:val="000254A9"/>
    <w:rsid w:val="0002569C"/>
    <w:rsid w:val="00025A68"/>
    <w:rsid w:val="0002653F"/>
    <w:rsid w:val="00026D7B"/>
    <w:rsid w:val="00026DBE"/>
    <w:rsid w:val="0002785D"/>
    <w:rsid w:val="0002787D"/>
    <w:rsid w:val="00027E46"/>
    <w:rsid w:val="00027F51"/>
    <w:rsid w:val="0003167A"/>
    <w:rsid w:val="00031847"/>
    <w:rsid w:val="000323BF"/>
    <w:rsid w:val="00032680"/>
    <w:rsid w:val="000327E4"/>
    <w:rsid w:val="000329D7"/>
    <w:rsid w:val="00032A99"/>
    <w:rsid w:val="000330EB"/>
    <w:rsid w:val="00033180"/>
    <w:rsid w:val="00033B83"/>
    <w:rsid w:val="00034266"/>
    <w:rsid w:val="00035C55"/>
    <w:rsid w:val="00035DA4"/>
    <w:rsid w:val="000369F6"/>
    <w:rsid w:val="00037118"/>
    <w:rsid w:val="000372FD"/>
    <w:rsid w:val="00037693"/>
    <w:rsid w:val="000377FC"/>
    <w:rsid w:val="00040169"/>
    <w:rsid w:val="000408A9"/>
    <w:rsid w:val="00041326"/>
    <w:rsid w:val="0004140F"/>
    <w:rsid w:val="00041479"/>
    <w:rsid w:val="00041649"/>
    <w:rsid w:val="0004176B"/>
    <w:rsid w:val="0004177D"/>
    <w:rsid w:val="000423BE"/>
    <w:rsid w:val="00042460"/>
    <w:rsid w:val="000442E8"/>
    <w:rsid w:val="000445B7"/>
    <w:rsid w:val="00044608"/>
    <w:rsid w:val="00044702"/>
    <w:rsid w:val="00044D81"/>
    <w:rsid w:val="00044E69"/>
    <w:rsid w:val="00044F39"/>
    <w:rsid w:val="0004586F"/>
    <w:rsid w:val="00045E74"/>
    <w:rsid w:val="0004648A"/>
    <w:rsid w:val="00046974"/>
    <w:rsid w:val="000473D9"/>
    <w:rsid w:val="000474E4"/>
    <w:rsid w:val="00050843"/>
    <w:rsid w:val="00050CF1"/>
    <w:rsid w:val="00050E46"/>
    <w:rsid w:val="00051314"/>
    <w:rsid w:val="00051837"/>
    <w:rsid w:val="00051885"/>
    <w:rsid w:val="00051ED7"/>
    <w:rsid w:val="00051FC9"/>
    <w:rsid w:val="000523ED"/>
    <w:rsid w:val="0005241D"/>
    <w:rsid w:val="00052815"/>
    <w:rsid w:val="000529BB"/>
    <w:rsid w:val="00052BBC"/>
    <w:rsid w:val="00053B00"/>
    <w:rsid w:val="00053EE4"/>
    <w:rsid w:val="000543B2"/>
    <w:rsid w:val="00055185"/>
    <w:rsid w:val="00055E22"/>
    <w:rsid w:val="0005600E"/>
    <w:rsid w:val="000564B6"/>
    <w:rsid w:val="000577DD"/>
    <w:rsid w:val="000578FE"/>
    <w:rsid w:val="00057FC3"/>
    <w:rsid w:val="0006016D"/>
    <w:rsid w:val="00060263"/>
    <w:rsid w:val="00060798"/>
    <w:rsid w:val="00060DED"/>
    <w:rsid w:val="00060E1F"/>
    <w:rsid w:val="000613C6"/>
    <w:rsid w:val="00062B3B"/>
    <w:rsid w:val="00062DEB"/>
    <w:rsid w:val="00062F54"/>
    <w:rsid w:val="000631CD"/>
    <w:rsid w:val="000649A3"/>
    <w:rsid w:val="00064A8D"/>
    <w:rsid w:val="000651C9"/>
    <w:rsid w:val="00065506"/>
    <w:rsid w:val="000665A6"/>
    <w:rsid w:val="00066632"/>
    <w:rsid w:val="000668FB"/>
    <w:rsid w:val="00067381"/>
    <w:rsid w:val="0006750F"/>
    <w:rsid w:val="000676CC"/>
    <w:rsid w:val="00067D1C"/>
    <w:rsid w:val="00070042"/>
    <w:rsid w:val="00070F1B"/>
    <w:rsid w:val="00071994"/>
    <w:rsid w:val="000721EA"/>
    <w:rsid w:val="000751F9"/>
    <w:rsid w:val="0007536B"/>
    <w:rsid w:val="00075F65"/>
    <w:rsid w:val="000774F9"/>
    <w:rsid w:val="000778F8"/>
    <w:rsid w:val="00077A17"/>
    <w:rsid w:val="00077F5C"/>
    <w:rsid w:val="00080D1B"/>
    <w:rsid w:val="00081510"/>
    <w:rsid w:val="00081D6A"/>
    <w:rsid w:val="0008229D"/>
    <w:rsid w:val="000826DF"/>
    <w:rsid w:val="00082B79"/>
    <w:rsid w:val="00083565"/>
    <w:rsid w:val="00083BAE"/>
    <w:rsid w:val="00084307"/>
    <w:rsid w:val="000848D3"/>
    <w:rsid w:val="00084BF6"/>
    <w:rsid w:val="0008576C"/>
    <w:rsid w:val="00085D39"/>
    <w:rsid w:val="000869AC"/>
    <w:rsid w:val="00086BD4"/>
    <w:rsid w:val="00087BBC"/>
    <w:rsid w:val="00087F0F"/>
    <w:rsid w:val="00090A0C"/>
    <w:rsid w:val="00090A4F"/>
    <w:rsid w:val="00090C9D"/>
    <w:rsid w:val="000910DB"/>
    <w:rsid w:val="0009153D"/>
    <w:rsid w:val="000918AC"/>
    <w:rsid w:val="00091DF4"/>
    <w:rsid w:val="000930BB"/>
    <w:rsid w:val="00093873"/>
    <w:rsid w:val="00093E5D"/>
    <w:rsid w:val="00095209"/>
    <w:rsid w:val="000956C1"/>
    <w:rsid w:val="00095D64"/>
    <w:rsid w:val="00096566"/>
    <w:rsid w:val="0009658F"/>
    <w:rsid w:val="00096A5B"/>
    <w:rsid w:val="00096F48"/>
    <w:rsid w:val="00097AD4"/>
    <w:rsid w:val="00097C2F"/>
    <w:rsid w:val="000A0C55"/>
    <w:rsid w:val="000A0E05"/>
    <w:rsid w:val="000A10CF"/>
    <w:rsid w:val="000A1479"/>
    <w:rsid w:val="000A14C4"/>
    <w:rsid w:val="000A1903"/>
    <w:rsid w:val="000A1D2A"/>
    <w:rsid w:val="000A29DB"/>
    <w:rsid w:val="000A2A29"/>
    <w:rsid w:val="000A2A3A"/>
    <w:rsid w:val="000A2E2B"/>
    <w:rsid w:val="000A30EF"/>
    <w:rsid w:val="000A36A0"/>
    <w:rsid w:val="000A4480"/>
    <w:rsid w:val="000A4606"/>
    <w:rsid w:val="000A4B97"/>
    <w:rsid w:val="000A4C8B"/>
    <w:rsid w:val="000A5701"/>
    <w:rsid w:val="000A599F"/>
    <w:rsid w:val="000A5C37"/>
    <w:rsid w:val="000A6368"/>
    <w:rsid w:val="000A6668"/>
    <w:rsid w:val="000A689E"/>
    <w:rsid w:val="000A68A6"/>
    <w:rsid w:val="000A70E9"/>
    <w:rsid w:val="000A721A"/>
    <w:rsid w:val="000B088D"/>
    <w:rsid w:val="000B0DA8"/>
    <w:rsid w:val="000B131C"/>
    <w:rsid w:val="000B15FE"/>
    <w:rsid w:val="000B1930"/>
    <w:rsid w:val="000B27EA"/>
    <w:rsid w:val="000B2A6D"/>
    <w:rsid w:val="000B4161"/>
    <w:rsid w:val="000B42B5"/>
    <w:rsid w:val="000B435D"/>
    <w:rsid w:val="000B4FB5"/>
    <w:rsid w:val="000B4FB7"/>
    <w:rsid w:val="000B52C5"/>
    <w:rsid w:val="000B541B"/>
    <w:rsid w:val="000B5830"/>
    <w:rsid w:val="000B5AB3"/>
    <w:rsid w:val="000B5E14"/>
    <w:rsid w:val="000B6443"/>
    <w:rsid w:val="000B6534"/>
    <w:rsid w:val="000B72DD"/>
    <w:rsid w:val="000B7496"/>
    <w:rsid w:val="000B7BCD"/>
    <w:rsid w:val="000B7C2C"/>
    <w:rsid w:val="000C03A6"/>
    <w:rsid w:val="000C05A1"/>
    <w:rsid w:val="000C185E"/>
    <w:rsid w:val="000C1B26"/>
    <w:rsid w:val="000C22CA"/>
    <w:rsid w:val="000C28A8"/>
    <w:rsid w:val="000C3320"/>
    <w:rsid w:val="000C3E9B"/>
    <w:rsid w:val="000C4262"/>
    <w:rsid w:val="000C45B8"/>
    <w:rsid w:val="000C4A31"/>
    <w:rsid w:val="000C5404"/>
    <w:rsid w:val="000C5678"/>
    <w:rsid w:val="000C56E5"/>
    <w:rsid w:val="000C5BD3"/>
    <w:rsid w:val="000C6273"/>
    <w:rsid w:val="000C6379"/>
    <w:rsid w:val="000C7360"/>
    <w:rsid w:val="000C7362"/>
    <w:rsid w:val="000C742F"/>
    <w:rsid w:val="000C748C"/>
    <w:rsid w:val="000C74D8"/>
    <w:rsid w:val="000D015C"/>
    <w:rsid w:val="000D0289"/>
    <w:rsid w:val="000D065C"/>
    <w:rsid w:val="000D0A3D"/>
    <w:rsid w:val="000D0AAE"/>
    <w:rsid w:val="000D0AD1"/>
    <w:rsid w:val="000D1C90"/>
    <w:rsid w:val="000D207A"/>
    <w:rsid w:val="000D2379"/>
    <w:rsid w:val="000D2D68"/>
    <w:rsid w:val="000D3834"/>
    <w:rsid w:val="000D3BF0"/>
    <w:rsid w:val="000D3D88"/>
    <w:rsid w:val="000D4134"/>
    <w:rsid w:val="000D417B"/>
    <w:rsid w:val="000D44DB"/>
    <w:rsid w:val="000D4851"/>
    <w:rsid w:val="000D499C"/>
    <w:rsid w:val="000D5424"/>
    <w:rsid w:val="000D5FD7"/>
    <w:rsid w:val="000D6226"/>
    <w:rsid w:val="000D6665"/>
    <w:rsid w:val="000D6904"/>
    <w:rsid w:val="000D6946"/>
    <w:rsid w:val="000D6F6D"/>
    <w:rsid w:val="000D794E"/>
    <w:rsid w:val="000D7B44"/>
    <w:rsid w:val="000D7B63"/>
    <w:rsid w:val="000D7F23"/>
    <w:rsid w:val="000E029E"/>
    <w:rsid w:val="000E0506"/>
    <w:rsid w:val="000E0DEB"/>
    <w:rsid w:val="000E0EB6"/>
    <w:rsid w:val="000E14A1"/>
    <w:rsid w:val="000E1E5F"/>
    <w:rsid w:val="000E2AEC"/>
    <w:rsid w:val="000E32B3"/>
    <w:rsid w:val="000E3B02"/>
    <w:rsid w:val="000E4DD6"/>
    <w:rsid w:val="000E4EE1"/>
    <w:rsid w:val="000E535E"/>
    <w:rsid w:val="000E5383"/>
    <w:rsid w:val="000E54B2"/>
    <w:rsid w:val="000E5519"/>
    <w:rsid w:val="000E6226"/>
    <w:rsid w:val="000E721A"/>
    <w:rsid w:val="000E7B8C"/>
    <w:rsid w:val="000E7CFE"/>
    <w:rsid w:val="000E7D24"/>
    <w:rsid w:val="000E7DF9"/>
    <w:rsid w:val="000F0295"/>
    <w:rsid w:val="000F0425"/>
    <w:rsid w:val="000F06D2"/>
    <w:rsid w:val="000F07C1"/>
    <w:rsid w:val="000F0C0A"/>
    <w:rsid w:val="000F12B5"/>
    <w:rsid w:val="000F16D3"/>
    <w:rsid w:val="000F21F9"/>
    <w:rsid w:val="000F3126"/>
    <w:rsid w:val="000F3695"/>
    <w:rsid w:val="000F3A2E"/>
    <w:rsid w:val="000F3BB3"/>
    <w:rsid w:val="000F3E0D"/>
    <w:rsid w:val="000F4109"/>
    <w:rsid w:val="000F42AC"/>
    <w:rsid w:val="000F45DD"/>
    <w:rsid w:val="000F5409"/>
    <w:rsid w:val="000F5F5A"/>
    <w:rsid w:val="000F6350"/>
    <w:rsid w:val="000F675E"/>
    <w:rsid w:val="000F6892"/>
    <w:rsid w:val="000F6938"/>
    <w:rsid w:val="000F79FC"/>
    <w:rsid w:val="00100874"/>
    <w:rsid w:val="00100CD1"/>
    <w:rsid w:val="0010112B"/>
    <w:rsid w:val="0010241B"/>
    <w:rsid w:val="0010264B"/>
    <w:rsid w:val="00102A81"/>
    <w:rsid w:val="00102C57"/>
    <w:rsid w:val="00103ACD"/>
    <w:rsid w:val="00103C4A"/>
    <w:rsid w:val="00103E43"/>
    <w:rsid w:val="00103FC5"/>
    <w:rsid w:val="00104628"/>
    <w:rsid w:val="0010513C"/>
    <w:rsid w:val="001052EF"/>
    <w:rsid w:val="00105A0B"/>
    <w:rsid w:val="00105B7E"/>
    <w:rsid w:val="00105C8A"/>
    <w:rsid w:val="0010692B"/>
    <w:rsid w:val="00106E20"/>
    <w:rsid w:val="0010729E"/>
    <w:rsid w:val="00107D63"/>
    <w:rsid w:val="00107F18"/>
    <w:rsid w:val="00107FA3"/>
    <w:rsid w:val="0011079C"/>
    <w:rsid w:val="0011090E"/>
    <w:rsid w:val="00110BA3"/>
    <w:rsid w:val="00110CAC"/>
    <w:rsid w:val="00111308"/>
    <w:rsid w:val="00111564"/>
    <w:rsid w:val="00111593"/>
    <w:rsid w:val="0011172B"/>
    <w:rsid w:val="0011213F"/>
    <w:rsid w:val="00112B40"/>
    <w:rsid w:val="00112CDC"/>
    <w:rsid w:val="00113775"/>
    <w:rsid w:val="001143FA"/>
    <w:rsid w:val="00114698"/>
    <w:rsid w:val="00114875"/>
    <w:rsid w:val="0011601F"/>
    <w:rsid w:val="00116816"/>
    <w:rsid w:val="00116853"/>
    <w:rsid w:val="00116D22"/>
    <w:rsid w:val="00117585"/>
    <w:rsid w:val="00117C84"/>
    <w:rsid w:val="00117E20"/>
    <w:rsid w:val="0012029A"/>
    <w:rsid w:val="00120304"/>
    <w:rsid w:val="00120841"/>
    <w:rsid w:val="001209B3"/>
    <w:rsid w:val="001211B6"/>
    <w:rsid w:val="0012158D"/>
    <w:rsid w:val="001216A7"/>
    <w:rsid w:val="00121A48"/>
    <w:rsid w:val="00121B59"/>
    <w:rsid w:val="00121DA3"/>
    <w:rsid w:val="00121F17"/>
    <w:rsid w:val="00121F84"/>
    <w:rsid w:val="00122399"/>
    <w:rsid w:val="00123A12"/>
    <w:rsid w:val="00123C30"/>
    <w:rsid w:val="001240F3"/>
    <w:rsid w:val="0012469C"/>
    <w:rsid w:val="001247D9"/>
    <w:rsid w:val="00124EA4"/>
    <w:rsid w:val="00124ED6"/>
    <w:rsid w:val="0012509E"/>
    <w:rsid w:val="001251F3"/>
    <w:rsid w:val="00125224"/>
    <w:rsid w:val="0012523E"/>
    <w:rsid w:val="001252F4"/>
    <w:rsid w:val="001253BA"/>
    <w:rsid w:val="0012564D"/>
    <w:rsid w:val="00125763"/>
    <w:rsid w:val="00125806"/>
    <w:rsid w:val="001260C6"/>
    <w:rsid w:val="00126118"/>
    <w:rsid w:val="00126398"/>
    <w:rsid w:val="001263E9"/>
    <w:rsid w:val="00126C2D"/>
    <w:rsid w:val="00127635"/>
    <w:rsid w:val="00130385"/>
    <w:rsid w:val="00130A61"/>
    <w:rsid w:val="00130D10"/>
    <w:rsid w:val="00131422"/>
    <w:rsid w:val="001316B8"/>
    <w:rsid w:val="001317DE"/>
    <w:rsid w:val="00131C30"/>
    <w:rsid w:val="00131DC4"/>
    <w:rsid w:val="001321C5"/>
    <w:rsid w:val="001323BE"/>
    <w:rsid w:val="0013259D"/>
    <w:rsid w:val="00132C6B"/>
    <w:rsid w:val="001333B6"/>
    <w:rsid w:val="00134A53"/>
    <w:rsid w:val="00135052"/>
    <w:rsid w:val="001353BA"/>
    <w:rsid w:val="00135A77"/>
    <w:rsid w:val="00135AF4"/>
    <w:rsid w:val="00135E1D"/>
    <w:rsid w:val="00135E58"/>
    <w:rsid w:val="00135F4D"/>
    <w:rsid w:val="001368B2"/>
    <w:rsid w:val="00137115"/>
    <w:rsid w:val="0013746B"/>
    <w:rsid w:val="001374ED"/>
    <w:rsid w:val="0013784A"/>
    <w:rsid w:val="00137966"/>
    <w:rsid w:val="00137983"/>
    <w:rsid w:val="00140F44"/>
    <w:rsid w:val="00141911"/>
    <w:rsid w:val="00141955"/>
    <w:rsid w:val="00141E96"/>
    <w:rsid w:val="00141EB6"/>
    <w:rsid w:val="00142617"/>
    <w:rsid w:val="0014264E"/>
    <w:rsid w:val="00142AB6"/>
    <w:rsid w:val="00142D19"/>
    <w:rsid w:val="0014323C"/>
    <w:rsid w:val="001445E8"/>
    <w:rsid w:val="00144A1B"/>
    <w:rsid w:val="00144BFF"/>
    <w:rsid w:val="00144FFA"/>
    <w:rsid w:val="00145145"/>
    <w:rsid w:val="001455EA"/>
    <w:rsid w:val="00147516"/>
    <w:rsid w:val="00147690"/>
    <w:rsid w:val="001479A6"/>
    <w:rsid w:val="001500FB"/>
    <w:rsid w:val="00150633"/>
    <w:rsid w:val="00150E78"/>
    <w:rsid w:val="0015106F"/>
    <w:rsid w:val="00151291"/>
    <w:rsid w:val="001526BC"/>
    <w:rsid w:val="00153624"/>
    <w:rsid w:val="001537E2"/>
    <w:rsid w:val="001541D0"/>
    <w:rsid w:val="00154310"/>
    <w:rsid w:val="001549C0"/>
    <w:rsid w:val="00154E23"/>
    <w:rsid w:val="001552BB"/>
    <w:rsid w:val="001552FB"/>
    <w:rsid w:val="00155AAE"/>
    <w:rsid w:val="00155AD7"/>
    <w:rsid w:val="001564DD"/>
    <w:rsid w:val="001579E8"/>
    <w:rsid w:val="00157FDA"/>
    <w:rsid w:val="001601CE"/>
    <w:rsid w:val="001617AF"/>
    <w:rsid w:val="00162030"/>
    <w:rsid w:val="00162277"/>
    <w:rsid w:val="00163307"/>
    <w:rsid w:val="0016369D"/>
    <w:rsid w:val="00164037"/>
    <w:rsid w:val="0016420A"/>
    <w:rsid w:val="001644CB"/>
    <w:rsid w:val="0016497C"/>
    <w:rsid w:val="001658BD"/>
    <w:rsid w:val="0016652A"/>
    <w:rsid w:val="0016664C"/>
    <w:rsid w:val="0016672B"/>
    <w:rsid w:val="00166873"/>
    <w:rsid w:val="00166ABD"/>
    <w:rsid w:val="00166EBC"/>
    <w:rsid w:val="001678D9"/>
    <w:rsid w:val="00170628"/>
    <w:rsid w:val="00170A44"/>
    <w:rsid w:val="00170F2D"/>
    <w:rsid w:val="00172022"/>
    <w:rsid w:val="001722AA"/>
    <w:rsid w:val="00174260"/>
    <w:rsid w:val="0017445A"/>
    <w:rsid w:val="00175DEA"/>
    <w:rsid w:val="00176AB7"/>
    <w:rsid w:val="00176F78"/>
    <w:rsid w:val="00177FA7"/>
    <w:rsid w:val="00180B50"/>
    <w:rsid w:val="00180B63"/>
    <w:rsid w:val="00180B7A"/>
    <w:rsid w:val="00180CAF"/>
    <w:rsid w:val="0018164C"/>
    <w:rsid w:val="001816D3"/>
    <w:rsid w:val="001817D6"/>
    <w:rsid w:val="00181DFD"/>
    <w:rsid w:val="00182197"/>
    <w:rsid w:val="00182719"/>
    <w:rsid w:val="00182A33"/>
    <w:rsid w:val="0018308B"/>
    <w:rsid w:val="00183543"/>
    <w:rsid w:val="001840D1"/>
    <w:rsid w:val="001841E3"/>
    <w:rsid w:val="00184627"/>
    <w:rsid w:val="00184D3A"/>
    <w:rsid w:val="00185563"/>
    <w:rsid w:val="001856B1"/>
    <w:rsid w:val="00185F22"/>
    <w:rsid w:val="00185FAC"/>
    <w:rsid w:val="00187CB7"/>
    <w:rsid w:val="001905B3"/>
    <w:rsid w:val="00190C39"/>
    <w:rsid w:val="001913AA"/>
    <w:rsid w:val="00191464"/>
    <w:rsid w:val="00191561"/>
    <w:rsid w:val="00191746"/>
    <w:rsid w:val="001926C5"/>
    <w:rsid w:val="00192F6B"/>
    <w:rsid w:val="00193139"/>
    <w:rsid w:val="00193C4F"/>
    <w:rsid w:val="0019444D"/>
    <w:rsid w:val="00194D7E"/>
    <w:rsid w:val="00195397"/>
    <w:rsid w:val="00195CF3"/>
    <w:rsid w:val="001960D4"/>
    <w:rsid w:val="00196B74"/>
    <w:rsid w:val="00196BFE"/>
    <w:rsid w:val="00196E74"/>
    <w:rsid w:val="00196FE7"/>
    <w:rsid w:val="00197029"/>
    <w:rsid w:val="00197082"/>
    <w:rsid w:val="001974EC"/>
    <w:rsid w:val="0019752D"/>
    <w:rsid w:val="001976A3"/>
    <w:rsid w:val="001A0173"/>
    <w:rsid w:val="001A04D3"/>
    <w:rsid w:val="001A0C20"/>
    <w:rsid w:val="001A0FBC"/>
    <w:rsid w:val="001A1E79"/>
    <w:rsid w:val="001A292B"/>
    <w:rsid w:val="001A3596"/>
    <w:rsid w:val="001A3BE9"/>
    <w:rsid w:val="001A3DF8"/>
    <w:rsid w:val="001A4034"/>
    <w:rsid w:val="001A46C2"/>
    <w:rsid w:val="001A4834"/>
    <w:rsid w:val="001A4B12"/>
    <w:rsid w:val="001A517B"/>
    <w:rsid w:val="001A51C4"/>
    <w:rsid w:val="001A5B42"/>
    <w:rsid w:val="001A5E34"/>
    <w:rsid w:val="001A63FC"/>
    <w:rsid w:val="001A6D97"/>
    <w:rsid w:val="001A768B"/>
    <w:rsid w:val="001B155D"/>
    <w:rsid w:val="001B215F"/>
    <w:rsid w:val="001B334D"/>
    <w:rsid w:val="001B3399"/>
    <w:rsid w:val="001B369F"/>
    <w:rsid w:val="001B3976"/>
    <w:rsid w:val="001B3E47"/>
    <w:rsid w:val="001B45CC"/>
    <w:rsid w:val="001B4974"/>
    <w:rsid w:val="001B4A84"/>
    <w:rsid w:val="001B5574"/>
    <w:rsid w:val="001B6964"/>
    <w:rsid w:val="001B6E40"/>
    <w:rsid w:val="001B6FD7"/>
    <w:rsid w:val="001B732D"/>
    <w:rsid w:val="001C0143"/>
    <w:rsid w:val="001C04FD"/>
    <w:rsid w:val="001C0518"/>
    <w:rsid w:val="001C0E2B"/>
    <w:rsid w:val="001C0EC2"/>
    <w:rsid w:val="001C20C4"/>
    <w:rsid w:val="001C3D95"/>
    <w:rsid w:val="001C4B9E"/>
    <w:rsid w:val="001C5580"/>
    <w:rsid w:val="001C5827"/>
    <w:rsid w:val="001C5FC0"/>
    <w:rsid w:val="001C6B01"/>
    <w:rsid w:val="001C6D45"/>
    <w:rsid w:val="001C7359"/>
    <w:rsid w:val="001C7BC1"/>
    <w:rsid w:val="001D0167"/>
    <w:rsid w:val="001D112C"/>
    <w:rsid w:val="001D1C54"/>
    <w:rsid w:val="001D2AF7"/>
    <w:rsid w:val="001D2B36"/>
    <w:rsid w:val="001D2C43"/>
    <w:rsid w:val="001D3620"/>
    <w:rsid w:val="001D3E80"/>
    <w:rsid w:val="001D3EFF"/>
    <w:rsid w:val="001D4459"/>
    <w:rsid w:val="001D4704"/>
    <w:rsid w:val="001D4E69"/>
    <w:rsid w:val="001D53D6"/>
    <w:rsid w:val="001D5453"/>
    <w:rsid w:val="001D5AC7"/>
    <w:rsid w:val="001D6B6B"/>
    <w:rsid w:val="001D75D3"/>
    <w:rsid w:val="001D78E7"/>
    <w:rsid w:val="001E0F6A"/>
    <w:rsid w:val="001E0F6D"/>
    <w:rsid w:val="001E20B9"/>
    <w:rsid w:val="001E2663"/>
    <w:rsid w:val="001E3700"/>
    <w:rsid w:val="001E4D33"/>
    <w:rsid w:val="001E5F12"/>
    <w:rsid w:val="001E6561"/>
    <w:rsid w:val="001E6B28"/>
    <w:rsid w:val="001E7575"/>
    <w:rsid w:val="001F0F63"/>
    <w:rsid w:val="001F125B"/>
    <w:rsid w:val="001F1822"/>
    <w:rsid w:val="001F1A8E"/>
    <w:rsid w:val="001F1D70"/>
    <w:rsid w:val="001F1FCA"/>
    <w:rsid w:val="001F2582"/>
    <w:rsid w:val="001F2FA0"/>
    <w:rsid w:val="001F2FAF"/>
    <w:rsid w:val="001F379A"/>
    <w:rsid w:val="001F3BE4"/>
    <w:rsid w:val="001F3D6C"/>
    <w:rsid w:val="001F4100"/>
    <w:rsid w:val="001F4A1F"/>
    <w:rsid w:val="001F6042"/>
    <w:rsid w:val="001F6075"/>
    <w:rsid w:val="001F623D"/>
    <w:rsid w:val="001F6617"/>
    <w:rsid w:val="001F6B3B"/>
    <w:rsid w:val="001F6C26"/>
    <w:rsid w:val="001F7515"/>
    <w:rsid w:val="002002CF"/>
    <w:rsid w:val="00200315"/>
    <w:rsid w:val="002005C7"/>
    <w:rsid w:val="00200854"/>
    <w:rsid w:val="002009A3"/>
    <w:rsid w:val="00200C6C"/>
    <w:rsid w:val="002016A0"/>
    <w:rsid w:val="002018FE"/>
    <w:rsid w:val="00201BF3"/>
    <w:rsid w:val="00201F46"/>
    <w:rsid w:val="00202760"/>
    <w:rsid w:val="00203817"/>
    <w:rsid w:val="00203AAC"/>
    <w:rsid w:val="00203B05"/>
    <w:rsid w:val="00203B32"/>
    <w:rsid w:val="002048FD"/>
    <w:rsid w:val="00204B56"/>
    <w:rsid w:val="0020538F"/>
    <w:rsid w:val="002053E2"/>
    <w:rsid w:val="00205C90"/>
    <w:rsid w:val="0020671F"/>
    <w:rsid w:val="00206ACB"/>
    <w:rsid w:val="00206C67"/>
    <w:rsid w:val="00207755"/>
    <w:rsid w:val="00207B6D"/>
    <w:rsid w:val="00207F07"/>
    <w:rsid w:val="00210573"/>
    <w:rsid w:val="002105CA"/>
    <w:rsid w:val="0021062E"/>
    <w:rsid w:val="00210AB5"/>
    <w:rsid w:val="00210BBD"/>
    <w:rsid w:val="00210EA6"/>
    <w:rsid w:val="002111D1"/>
    <w:rsid w:val="00211295"/>
    <w:rsid w:val="00211ACE"/>
    <w:rsid w:val="002121E3"/>
    <w:rsid w:val="00212380"/>
    <w:rsid w:val="00212675"/>
    <w:rsid w:val="00212752"/>
    <w:rsid w:val="00212CE1"/>
    <w:rsid w:val="00212E15"/>
    <w:rsid w:val="002132E3"/>
    <w:rsid w:val="002135E1"/>
    <w:rsid w:val="0021461A"/>
    <w:rsid w:val="0021466F"/>
    <w:rsid w:val="00214919"/>
    <w:rsid w:val="00215C27"/>
    <w:rsid w:val="00215CF6"/>
    <w:rsid w:val="00216532"/>
    <w:rsid w:val="00216698"/>
    <w:rsid w:val="002167CC"/>
    <w:rsid w:val="00216D2D"/>
    <w:rsid w:val="00217ABE"/>
    <w:rsid w:val="00217C4F"/>
    <w:rsid w:val="00220075"/>
    <w:rsid w:val="002204B7"/>
    <w:rsid w:val="00220944"/>
    <w:rsid w:val="0022125A"/>
    <w:rsid w:val="00221B14"/>
    <w:rsid w:val="0022222D"/>
    <w:rsid w:val="00222381"/>
    <w:rsid w:val="00222421"/>
    <w:rsid w:val="00222720"/>
    <w:rsid w:val="00222B01"/>
    <w:rsid w:val="002231C9"/>
    <w:rsid w:val="002232A5"/>
    <w:rsid w:val="00223B50"/>
    <w:rsid w:val="0022550F"/>
    <w:rsid w:val="0022567C"/>
    <w:rsid w:val="002257BA"/>
    <w:rsid w:val="002261BD"/>
    <w:rsid w:val="002264EE"/>
    <w:rsid w:val="0022653F"/>
    <w:rsid w:val="00226568"/>
    <w:rsid w:val="00227226"/>
    <w:rsid w:val="00227392"/>
    <w:rsid w:val="00227CEC"/>
    <w:rsid w:val="00227DBD"/>
    <w:rsid w:val="0023010A"/>
    <w:rsid w:val="0023098C"/>
    <w:rsid w:val="0023122F"/>
    <w:rsid w:val="0023159F"/>
    <w:rsid w:val="00231ADE"/>
    <w:rsid w:val="00231F8B"/>
    <w:rsid w:val="00232522"/>
    <w:rsid w:val="002326D4"/>
    <w:rsid w:val="00232B4C"/>
    <w:rsid w:val="002331F3"/>
    <w:rsid w:val="0023326A"/>
    <w:rsid w:val="002336F4"/>
    <w:rsid w:val="00233A47"/>
    <w:rsid w:val="002347E7"/>
    <w:rsid w:val="00235A33"/>
    <w:rsid w:val="00235EC2"/>
    <w:rsid w:val="002370A3"/>
    <w:rsid w:val="0023728D"/>
    <w:rsid w:val="0023736D"/>
    <w:rsid w:val="0023771C"/>
    <w:rsid w:val="00237830"/>
    <w:rsid w:val="00237ED7"/>
    <w:rsid w:val="00240002"/>
    <w:rsid w:val="0024049A"/>
    <w:rsid w:val="002409E7"/>
    <w:rsid w:val="00240B6A"/>
    <w:rsid w:val="00240C04"/>
    <w:rsid w:val="00240C72"/>
    <w:rsid w:val="00241AA6"/>
    <w:rsid w:val="0024265E"/>
    <w:rsid w:val="002435EA"/>
    <w:rsid w:val="00243CBE"/>
    <w:rsid w:val="00243EF9"/>
    <w:rsid w:val="002440CF"/>
    <w:rsid w:val="002446B9"/>
    <w:rsid w:val="0024528C"/>
    <w:rsid w:val="00245386"/>
    <w:rsid w:val="00245553"/>
    <w:rsid w:val="002456E6"/>
    <w:rsid w:val="00245AF4"/>
    <w:rsid w:val="0024640F"/>
    <w:rsid w:val="0024661F"/>
    <w:rsid w:val="00246A89"/>
    <w:rsid w:val="00246DFC"/>
    <w:rsid w:val="00247767"/>
    <w:rsid w:val="0025145B"/>
    <w:rsid w:val="0025149D"/>
    <w:rsid w:val="00251A00"/>
    <w:rsid w:val="00251BC0"/>
    <w:rsid w:val="00251DFA"/>
    <w:rsid w:val="00252079"/>
    <w:rsid w:val="00252ABE"/>
    <w:rsid w:val="00252D12"/>
    <w:rsid w:val="00254258"/>
    <w:rsid w:val="002542B1"/>
    <w:rsid w:val="002542D7"/>
    <w:rsid w:val="00254C0E"/>
    <w:rsid w:val="00254F7B"/>
    <w:rsid w:val="00254FE6"/>
    <w:rsid w:val="002566C3"/>
    <w:rsid w:val="00257E66"/>
    <w:rsid w:val="00260276"/>
    <w:rsid w:val="002608E6"/>
    <w:rsid w:val="002609E8"/>
    <w:rsid w:val="00261048"/>
    <w:rsid w:val="0026121F"/>
    <w:rsid w:val="002613D5"/>
    <w:rsid w:val="002614C1"/>
    <w:rsid w:val="00261AC3"/>
    <w:rsid w:val="00261C2A"/>
    <w:rsid w:val="00261D16"/>
    <w:rsid w:val="00262681"/>
    <w:rsid w:val="002642D8"/>
    <w:rsid w:val="0026465D"/>
    <w:rsid w:val="00264C4D"/>
    <w:rsid w:val="00264CCA"/>
    <w:rsid w:val="00264D48"/>
    <w:rsid w:val="00265466"/>
    <w:rsid w:val="002657F4"/>
    <w:rsid w:val="00265D08"/>
    <w:rsid w:val="00265D1B"/>
    <w:rsid w:val="00265FDC"/>
    <w:rsid w:val="00266CED"/>
    <w:rsid w:val="002700ED"/>
    <w:rsid w:val="002703BD"/>
    <w:rsid w:val="00270A82"/>
    <w:rsid w:val="00270C34"/>
    <w:rsid w:val="00270F67"/>
    <w:rsid w:val="0027129F"/>
    <w:rsid w:val="0027134B"/>
    <w:rsid w:val="00271E31"/>
    <w:rsid w:val="00271F7D"/>
    <w:rsid w:val="0027208E"/>
    <w:rsid w:val="00272150"/>
    <w:rsid w:val="00272632"/>
    <w:rsid w:val="00272F90"/>
    <w:rsid w:val="0027337E"/>
    <w:rsid w:val="002736C6"/>
    <w:rsid w:val="002739FA"/>
    <w:rsid w:val="002753B6"/>
    <w:rsid w:val="0027616F"/>
    <w:rsid w:val="00276355"/>
    <w:rsid w:val="0027637B"/>
    <w:rsid w:val="002764B8"/>
    <w:rsid w:val="00276D6C"/>
    <w:rsid w:val="00276F84"/>
    <w:rsid w:val="00277198"/>
    <w:rsid w:val="00277D1B"/>
    <w:rsid w:val="00277ECC"/>
    <w:rsid w:val="0028043F"/>
    <w:rsid w:val="0028076D"/>
    <w:rsid w:val="0028133F"/>
    <w:rsid w:val="002816E0"/>
    <w:rsid w:val="002818DF"/>
    <w:rsid w:val="00282245"/>
    <w:rsid w:val="00282A94"/>
    <w:rsid w:val="00282ECF"/>
    <w:rsid w:val="00284167"/>
    <w:rsid w:val="002846BD"/>
    <w:rsid w:val="0028527D"/>
    <w:rsid w:val="0028591D"/>
    <w:rsid w:val="00285A5A"/>
    <w:rsid w:val="00285C58"/>
    <w:rsid w:val="00285DA5"/>
    <w:rsid w:val="00285E05"/>
    <w:rsid w:val="00285E19"/>
    <w:rsid w:val="00285ED1"/>
    <w:rsid w:val="00285F03"/>
    <w:rsid w:val="00285F75"/>
    <w:rsid w:val="002866CC"/>
    <w:rsid w:val="00286983"/>
    <w:rsid w:val="00286AF0"/>
    <w:rsid w:val="002872B8"/>
    <w:rsid w:val="0028730F"/>
    <w:rsid w:val="00287913"/>
    <w:rsid w:val="0029032B"/>
    <w:rsid w:val="0029073C"/>
    <w:rsid w:val="00290752"/>
    <w:rsid w:val="00290B95"/>
    <w:rsid w:val="00290DE0"/>
    <w:rsid w:val="00291358"/>
    <w:rsid w:val="002923AB"/>
    <w:rsid w:val="00292539"/>
    <w:rsid w:val="0029284D"/>
    <w:rsid w:val="00293160"/>
    <w:rsid w:val="002936C2"/>
    <w:rsid w:val="0029372F"/>
    <w:rsid w:val="00293E7A"/>
    <w:rsid w:val="00294723"/>
    <w:rsid w:val="00294BAA"/>
    <w:rsid w:val="0029543F"/>
    <w:rsid w:val="00295CC3"/>
    <w:rsid w:val="00296606"/>
    <w:rsid w:val="00297E31"/>
    <w:rsid w:val="002A0A3E"/>
    <w:rsid w:val="002A13F2"/>
    <w:rsid w:val="002A17BD"/>
    <w:rsid w:val="002A1D78"/>
    <w:rsid w:val="002A2551"/>
    <w:rsid w:val="002A267D"/>
    <w:rsid w:val="002A3622"/>
    <w:rsid w:val="002A3801"/>
    <w:rsid w:val="002A3A5F"/>
    <w:rsid w:val="002A3C2D"/>
    <w:rsid w:val="002A4074"/>
    <w:rsid w:val="002A48A7"/>
    <w:rsid w:val="002A4A7B"/>
    <w:rsid w:val="002A5341"/>
    <w:rsid w:val="002A551A"/>
    <w:rsid w:val="002A56AD"/>
    <w:rsid w:val="002A5B35"/>
    <w:rsid w:val="002A5BB8"/>
    <w:rsid w:val="002A6157"/>
    <w:rsid w:val="002A6487"/>
    <w:rsid w:val="002A6818"/>
    <w:rsid w:val="002A71F6"/>
    <w:rsid w:val="002A7764"/>
    <w:rsid w:val="002B01C8"/>
    <w:rsid w:val="002B02F9"/>
    <w:rsid w:val="002B0909"/>
    <w:rsid w:val="002B0ADA"/>
    <w:rsid w:val="002B123E"/>
    <w:rsid w:val="002B1407"/>
    <w:rsid w:val="002B178A"/>
    <w:rsid w:val="002B1B6A"/>
    <w:rsid w:val="002B26E3"/>
    <w:rsid w:val="002B27DB"/>
    <w:rsid w:val="002B2902"/>
    <w:rsid w:val="002B2A1E"/>
    <w:rsid w:val="002B3487"/>
    <w:rsid w:val="002B386B"/>
    <w:rsid w:val="002B42C9"/>
    <w:rsid w:val="002B46C6"/>
    <w:rsid w:val="002B4B36"/>
    <w:rsid w:val="002B4B77"/>
    <w:rsid w:val="002B5369"/>
    <w:rsid w:val="002B6174"/>
    <w:rsid w:val="002B642F"/>
    <w:rsid w:val="002B6861"/>
    <w:rsid w:val="002B6C34"/>
    <w:rsid w:val="002B72B6"/>
    <w:rsid w:val="002B734C"/>
    <w:rsid w:val="002B7B42"/>
    <w:rsid w:val="002C0227"/>
    <w:rsid w:val="002C0325"/>
    <w:rsid w:val="002C0424"/>
    <w:rsid w:val="002C06EA"/>
    <w:rsid w:val="002C0969"/>
    <w:rsid w:val="002C1E82"/>
    <w:rsid w:val="002C24EB"/>
    <w:rsid w:val="002C4020"/>
    <w:rsid w:val="002C40E1"/>
    <w:rsid w:val="002C42A5"/>
    <w:rsid w:val="002C4AD1"/>
    <w:rsid w:val="002C4D1F"/>
    <w:rsid w:val="002C509D"/>
    <w:rsid w:val="002C5C11"/>
    <w:rsid w:val="002C63B0"/>
    <w:rsid w:val="002C78BB"/>
    <w:rsid w:val="002C7CAC"/>
    <w:rsid w:val="002C7CC5"/>
    <w:rsid w:val="002D00AF"/>
    <w:rsid w:val="002D0824"/>
    <w:rsid w:val="002D0DCC"/>
    <w:rsid w:val="002D126C"/>
    <w:rsid w:val="002D21E4"/>
    <w:rsid w:val="002D2681"/>
    <w:rsid w:val="002D2C8A"/>
    <w:rsid w:val="002D2D43"/>
    <w:rsid w:val="002D2E61"/>
    <w:rsid w:val="002D44AA"/>
    <w:rsid w:val="002D4F06"/>
    <w:rsid w:val="002D4FE7"/>
    <w:rsid w:val="002D5723"/>
    <w:rsid w:val="002D5954"/>
    <w:rsid w:val="002D5A39"/>
    <w:rsid w:val="002D6421"/>
    <w:rsid w:val="002D6C6E"/>
    <w:rsid w:val="002D7327"/>
    <w:rsid w:val="002D79C3"/>
    <w:rsid w:val="002D7E13"/>
    <w:rsid w:val="002E038C"/>
    <w:rsid w:val="002E1079"/>
    <w:rsid w:val="002E1203"/>
    <w:rsid w:val="002E1DA9"/>
    <w:rsid w:val="002E2862"/>
    <w:rsid w:val="002E38E4"/>
    <w:rsid w:val="002E3C87"/>
    <w:rsid w:val="002E41F4"/>
    <w:rsid w:val="002E458F"/>
    <w:rsid w:val="002E48E0"/>
    <w:rsid w:val="002E554F"/>
    <w:rsid w:val="002E5A93"/>
    <w:rsid w:val="002E5DA6"/>
    <w:rsid w:val="002E5FC3"/>
    <w:rsid w:val="002E6ABE"/>
    <w:rsid w:val="002E6B00"/>
    <w:rsid w:val="002E718E"/>
    <w:rsid w:val="002E731B"/>
    <w:rsid w:val="002E73F5"/>
    <w:rsid w:val="002E75D4"/>
    <w:rsid w:val="002E7E2F"/>
    <w:rsid w:val="002F06CB"/>
    <w:rsid w:val="002F094D"/>
    <w:rsid w:val="002F0C76"/>
    <w:rsid w:val="002F0F94"/>
    <w:rsid w:val="002F1230"/>
    <w:rsid w:val="002F1602"/>
    <w:rsid w:val="002F1A12"/>
    <w:rsid w:val="002F1E23"/>
    <w:rsid w:val="002F2295"/>
    <w:rsid w:val="002F2328"/>
    <w:rsid w:val="002F2EE2"/>
    <w:rsid w:val="002F304C"/>
    <w:rsid w:val="002F316C"/>
    <w:rsid w:val="002F3441"/>
    <w:rsid w:val="002F3B7C"/>
    <w:rsid w:val="002F40C3"/>
    <w:rsid w:val="002F40F4"/>
    <w:rsid w:val="002F4922"/>
    <w:rsid w:val="002F5438"/>
    <w:rsid w:val="002F5960"/>
    <w:rsid w:val="002F59DB"/>
    <w:rsid w:val="002F5A63"/>
    <w:rsid w:val="002F64C5"/>
    <w:rsid w:val="002F69EA"/>
    <w:rsid w:val="002F6C6B"/>
    <w:rsid w:val="002F7070"/>
    <w:rsid w:val="00300114"/>
    <w:rsid w:val="003009B9"/>
    <w:rsid w:val="00301684"/>
    <w:rsid w:val="00302825"/>
    <w:rsid w:val="003029B6"/>
    <w:rsid w:val="00302E80"/>
    <w:rsid w:val="003037F1"/>
    <w:rsid w:val="00303836"/>
    <w:rsid w:val="0030406B"/>
    <w:rsid w:val="00304402"/>
    <w:rsid w:val="00304542"/>
    <w:rsid w:val="003047BC"/>
    <w:rsid w:val="0030499D"/>
    <w:rsid w:val="00305376"/>
    <w:rsid w:val="00307169"/>
    <w:rsid w:val="003107A3"/>
    <w:rsid w:val="003107E0"/>
    <w:rsid w:val="00310A1D"/>
    <w:rsid w:val="00310C73"/>
    <w:rsid w:val="003110DF"/>
    <w:rsid w:val="0031137A"/>
    <w:rsid w:val="00312D0E"/>
    <w:rsid w:val="00313A8F"/>
    <w:rsid w:val="00313C91"/>
    <w:rsid w:val="00313D36"/>
    <w:rsid w:val="00314208"/>
    <w:rsid w:val="00314210"/>
    <w:rsid w:val="003144F7"/>
    <w:rsid w:val="003148CD"/>
    <w:rsid w:val="003153E3"/>
    <w:rsid w:val="003154A9"/>
    <w:rsid w:val="00315F71"/>
    <w:rsid w:val="00316B46"/>
    <w:rsid w:val="003178DB"/>
    <w:rsid w:val="00317B28"/>
    <w:rsid w:val="0032108E"/>
    <w:rsid w:val="00321570"/>
    <w:rsid w:val="003218FF"/>
    <w:rsid w:val="003219A6"/>
    <w:rsid w:val="00321E0C"/>
    <w:rsid w:val="00321F6B"/>
    <w:rsid w:val="0032209B"/>
    <w:rsid w:val="003220E3"/>
    <w:rsid w:val="003230B9"/>
    <w:rsid w:val="00323A35"/>
    <w:rsid w:val="0032418B"/>
    <w:rsid w:val="0032448F"/>
    <w:rsid w:val="003246E4"/>
    <w:rsid w:val="0032473A"/>
    <w:rsid w:val="00325BB8"/>
    <w:rsid w:val="00325D10"/>
    <w:rsid w:val="00326774"/>
    <w:rsid w:val="003275A3"/>
    <w:rsid w:val="003277B7"/>
    <w:rsid w:val="00327CD7"/>
    <w:rsid w:val="00327F5D"/>
    <w:rsid w:val="00330606"/>
    <w:rsid w:val="00330D06"/>
    <w:rsid w:val="003310A5"/>
    <w:rsid w:val="0033149C"/>
    <w:rsid w:val="00331783"/>
    <w:rsid w:val="00331C1A"/>
    <w:rsid w:val="00331FE3"/>
    <w:rsid w:val="003323C6"/>
    <w:rsid w:val="0033244B"/>
    <w:rsid w:val="00332B66"/>
    <w:rsid w:val="00332F5F"/>
    <w:rsid w:val="0033389D"/>
    <w:rsid w:val="00333BC3"/>
    <w:rsid w:val="00333D28"/>
    <w:rsid w:val="003340E5"/>
    <w:rsid w:val="003343DC"/>
    <w:rsid w:val="0033483D"/>
    <w:rsid w:val="00335722"/>
    <w:rsid w:val="003358C2"/>
    <w:rsid w:val="00335E68"/>
    <w:rsid w:val="00335EE6"/>
    <w:rsid w:val="00335F3F"/>
    <w:rsid w:val="003367E1"/>
    <w:rsid w:val="00336CC3"/>
    <w:rsid w:val="00336F51"/>
    <w:rsid w:val="00337D53"/>
    <w:rsid w:val="00337FF8"/>
    <w:rsid w:val="003408FA"/>
    <w:rsid w:val="00340E89"/>
    <w:rsid w:val="00340EB1"/>
    <w:rsid w:val="00341CF0"/>
    <w:rsid w:val="003420F3"/>
    <w:rsid w:val="00342E18"/>
    <w:rsid w:val="00342E80"/>
    <w:rsid w:val="00343093"/>
    <w:rsid w:val="003430D8"/>
    <w:rsid w:val="00343569"/>
    <w:rsid w:val="00343CC4"/>
    <w:rsid w:val="00344201"/>
    <w:rsid w:val="00344568"/>
    <w:rsid w:val="00344CB4"/>
    <w:rsid w:val="00345064"/>
    <w:rsid w:val="00345628"/>
    <w:rsid w:val="00345B48"/>
    <w:rsid w:val="003465D2"/>
    <w:rsid w:val="0034678B"/>
    <w:rsid w:val="00346B91"/>
    <w:rsid w:val="0034723F"/>
    <w:rsid w:val="00347668"/>
    <w:rsid w:val="00350084"/>
    <w:rsid w:val="00350110"/>
    <w:rsid w:val="0035037E"/>
    <w:rsid w:val="0035041C"/>
    <w:rsid w:val="00350A7A"/>
    <w:rsid w:val="00351970"/>
    <w:rsid w:val="00351CEF"/>
    <w:rsid w:val="00351F11"/>
    <w:rsid w:val="003521A1"/>
    <w:rsid w:val="00353084"/>
    <w:rsid w:val="00353C9D"/>
    <w:rsid w:val="0035437C"/>
    <w:rsid w:val="00354B8F"/>
    <w:rsid w:val="00356277"/>
    <w:rsid w:val="0035694A"/>
    <w:rsid w:val="00356B81"/>
    <w:rsid w:val="003579BF"/>
    <w:rsid w:val="00357F8A"/>
    <w:rsid w:val="003607B7"/>
    <w:rsid w:val="003607D0"/>
    <w:rsid w:val="0036082F"/>
    <w:rsid w:val="0036089B"/>
    <w:rsid w:val="00360EEC"/>
    <w:rsid w:val="00361A30"/>
    <w:rsid w:val="00361C6A"/>
    <w:rsid w:val="0036266B"/>
    <w:rsid w:val="0036269F"/>
    <w:rsid w:val="00362F7D"/>
    <w:rsid w:val="0036305B"/>
    <w:rsid w:val="00363225"/>
    <w:rsid w:val="00364A3A"/>
    <w:rsid w:val="00364B0C"/>
    <w:rsid w:val="00364D9E"/>
    <w:rsid w:val="00365609"/>
    <w:rsid w:val="00365976"/>
    <w:rsid w:val="0036617E"/>
    <w:rsid w:val="00366B40"/>
    <w:rsid w:val="003707CE"/>
    <w:rsid w:val="00370803"/>
    <w:rsid w:val="003709D7"/>
    <w:rsid w:val="00370ECF"/>
    <w:rsid w:val="003711E4"/>
    <w:rsid w:val="003713E8"/>
    <w:rsid w:val="00371603"/>
    <w:rsid w:val="003718B1"/>
    <w:rsid w:val="00371A3F"/>
    <w:rsid w:val="00371C84"/>
    <w:rsid w:val="00373231"/>
    <w:rsid w:val="003735EA"/>
    <w:rsid w:val="0037381E"/>
    <w:rsid w:val="00374643"/>
    <w:rsid w:val="003748E1"/>
    <w:rsid w:val="00375674"/>
    <w:rsid w:val="00376201"/>
    <w:rsid w:val="00376829"/>
    <w:rsid w:val="0037719F"/>
    <w:rsid w:val="00377919"/>
    <w:rsid w:val="0038043D"/>
    <w:rsid w:val="003809ED"/>
    <w:rsid w:val="00381278"/>
    <w:rsid w:val="00381C89"/>
    <w:rsid w:val="00381D0F"/>
    <w:rsid w:val="00382C87"/>
    <w:rsid w:val="00382DAC"/>
    <w:rsid w:val="00382DF0"/>
    <w:rsid w:val="00383242"/>
    <w:rsid w:val="003832D3"/>
    <w:rsid w:val="003837E8"/>
    <w:rsid w:val="00384F6E"/>
    <w:rsid w:val="003857DF"/>
    <w:rsid w:val="00385A3D"/>
    <w:rsid w:val="00386381"/>
    <w:rsid w:val="00386573"/>
    <w:rsid w:val="003870EA"/>
    <w:rsid w:val="003872ED"/>
    <w:rsid w:val="003875E7"/>
    <w:rsid w:val="0038794B"/>
    <w:rsid w:val="00387A3F"/>
    <w:rsid w:val="0039033E"/>
    <w:rsid w:val="0039118B"/>
    <w:rsid w:val="00391743"/>
    <w:rsid w:val="00391E76"/>
    <w:rsid w:val="003923A5"/>
    <w:rsid w:val="0039290F"/>
    <w:rsid w:val="00392AE6"/>
    <w:rsid w:val="00393FFE"/>
    <w:rsid w:val="0039415A"/>
    <w:rsid w:val="003947D5"/>
    <w:rsid w:val="00394DB9"/>
    <w:rsid w:val="003951E8"/>
    <w:rsid w:val="00395782"/>
    <w:rsid w:val="003960AB"/>
    <w:rsid w:val="00396284"/>
    <w:rsid w:val="003965E4"/>
    <w:rsid w:val="00396A0F"/>
    <w:rsid w:val="00396D2F"/>
    <w:rsid w:val="00396D61"/>
    <w:rsid w:val="00396DBF"/>
    <w:rsid w:val="003973A7"/>
    <w:rsid w:val="00397DA4"/>
    <w:rsid w:val="003A01A9"/>
    <w:rsid w:val="003A068D"/>
    <w:rsid w:val="003A071D"/>
    <w:rsid w:val="003A0FCD"/>
    <w:rsid w:val="003A12EF"/>
    <w:rsid w:val="003A131A"/>
    <w:rsid w:val="003A15FC"/>
    <w:rsid w:val="003A19F8"/>
    <w:rsid w:val="003A29AA"/>
    <w:rsid w:val="003A2C04"/>
    <w:rsid w:val="003A2E37"/>
    <w:rsid w:val="003A3C9A"/>
    <w:rsid w:val="003A401C"/>
    <w:rsid w:val="003A4099"/>
    <w:rsid w:val="003A4DE8"/>
    <w:rsid w:val="003A53DF"/>
    <w:rsid w:val="003A5955"/>
    <w:rsid w:val="003A5C55"/>
    <w:rsid w:val="003A5FA4"/>
    <w:rsid w:val="003A669E"/>
    <w:rsid w:val="003A6874"/>
    <w:rsid w:val="003A698C"/>
    <w:rsid w:val="003A6B1B"/>
    <w:rsid w:val="003A6E1A"/>
    <w:rsid w:val="003A6F0B"/>
    <w:rsid w:val="003A70CD"/>
    <w:rsid w:val="003A7D74"/>
    <w:rsid w:val="003B0035"/>
    <w:rsid w:val="003B0414"/>
    <w:rsid w:val="003B0692"/>
    <w:rsid w:val="003B0ED2"/>
    <w:rsid w:val="003B265D"/>
    <w:rsid w:val="003B2744"/>
    <w:rsid w:val="003B287B"/>
    <w:rsid w:val="003B3185"/>
    <w:rsid w:val="003B3515"/>
    <w:rsid w:val="003B3CC9"/>
    <w:rsid w:val="003B3E02"/>
    <w:rsid w:val="003B46E4"/>
    <w:rsid w:val="003B4C6B"/>
    <w:rsid w:val="003B5127"/>
    <w:rsid w:val="003B51D6"/>
    <w:rsid w:val="003B5351"/>
    <w:rsid w:val="003B5B51"/>
    <w:rsid w:val="003B6125"/>
    <w:rsid w:val="003B6A74"/>
    <w:rsid w:val="003B6C69"/>
    <w:rsid w:val="003B723B"/>
    <w:rsid w:val="003B7A61"/>
    <w:rsid w:val="003B7CD8"/>
    <w:rsid w:val="003C0036"/>
    <w:rsid w:val="003C00D8"/>
    <w:rsid w:val="003C20B4"/>
    <w:rsid w:val="003C2199"/>
    <w:rsid w:val="003C365C"/>
    <w:rsid w:val="003C3768"/>
    <w:rsid w:val="003C4385"/>
    <w:rsid w:val="003C5167"/>
    <w:rsid w:val="003C582A"/>
    <w:rsid w:val="003C6253"/>
    <w:rsid w:val="003C6C64"/>
    <w:rsid w:val="003C6CA2"/>
    <w:rsid w:val="003C75C4"/>
    <w:rsid w:val="003C7AA0"/>
    <w:rsid w:val="003C7F0B"/>
    <w:rsid w:val="003D0901"/>
    <w:rsid w:val="003D09B0"/>
    <w:rsid w:val="003D0A99"/>
    <w:rsid w:val="003D0BCF"/>
    <w:rsid w:val="003D110B"/>
    <w:rsid w:val="003D13BD"/>
    <w:rsid w:val="003D143F"/>
    <w:rsid w:val="003D1769"/>
    <w:rsid w:val="003D1D47"/>
    <w:rsid w:val="003D1E9C"/>
    <w:rsid w:val="003D2095"/>
    <w:rsid w:val="003D2B98"/>
    <w:rsid w:val="003D35C2"/>
    <w:rsid w:val="003D3849"/>
    <w:rsid w:val="003D3D2B"/>
    <w:rsid w:val="003D40C4"/>
    <w:rsid w:val="003D40F5"/>
    <w:rsid w:val="003D449F"/>
    <w:rsid w:val="003D4CB8"/>
    <w:rsid w:val="003D5292"/>
    <w:rsid w:val="003D5DE2"/>
    <w:rsid w:val="003D617C"/>
    <w:rsid w:val="003D6751"/>
    <w:rsid w:val="003D69F5"/>
    <w:rsid w:val="003D6E8F"/>
    <w:rsid w:val="003D6F2C"/>
    <w:rsid w:val="003D703D"/>
    <w:rsid w:val="003D77DF"/>
    <w:rsid w:val="003E0065"/>
    <w:rsid w:val="003E0749"/>
    <w:rsid w:val="003E09C1"/>
    <w:rsid w:val="003E1F3D"/>
    <w:rsid w:val="003E263C"/>
    <w:rsid w:val="003E2924"/>
    <w:rsid w:val="003E29D0"/>
    <w:rsid w:val="003E2D8D"/>
    <w:rsid w:val="003E2F89"/>
    <w:rsid w:val="003E3703"/>
    <w:rsid w:val="003E3D70"/>
    <w:rsid w:val="003E3DD0"/>
    <w:rsid w:val="003E40F7"/>
    <w:rsid w:val="003E452B"/>
    <w:rsid w:val="003E45E8"/>
    <w:rsid w:val="003E4ADD"/>
    <w:rsid w:val="003E5A48"/>
    <w:rsid w:val="003E5B29"/>
    <w:rsid w:val="003E5FEC"/>
    <w:rsid w:val="003E658A"/>
    <w:rsid w:val="003E67CA"/>
    <w:rsid w:val="003E6B3B"/>
    <w:rsid w:val="003F08C4"/>
    <w:rsid w:val="003F122D"/>
    <w:rsid w:val="003F1F56"/>
    <w:rsid w:val="003F2561"/>
    <w:rsid w:val="003F26EC"/>
    <w:rsid w:val="003F3107"/>
    <w:rsid w:val="003F31CA"/>
    <w:rsid w:val="003F33B8"/>
    <w:rsid w:val="003F34F3"/>
    <w:rsid w:val="003F3F79"/>
    <w:rsid w:val="003F41B7"/>
    <w:rsid w:val="003F42EB"/>
    <w:rsid w:val="003F4579"/>
    <w:rsid w:val="003F46B6"/>
    <w:rsid w:val="003F49A7"/>
    <w:rsid w:val="003F49B6"/>
    <w:rsid w:val="003F59A7"/>
    <w:rsid w:val="003F6CD0"/>
    <w:rsid w:val="003F7674"/>
    <w:rsid w:val="003F7E46"/>
    <w:rsid w:val="003F7E63"/>
    <w:rsid w:val="00400936"/>
    <w:rsid w:val="004009BD"/>
    <w:rsid w:val="00400A98"/>
    <w:rsid w:val="00400BAA"/>
    <w:rsid w:val="00400BB3"/>
    <w:rsid w:val="00401A70"/>
    <w:rsid w:val="00401C37"/>
    <w:rsid w:val="00403119"/>
    <w:rsid w:val="00404B0D"/>
    <w:rsid w:val="0040522C"/>
    <w:rsid w:val="004054A2"/>
    <w:rsid w:val="00405753"/>
    <w:rsid w:val="00405E42"/>
    <w:rsid w:val="00406005"/>
    <w:rsid w:val="004063FB"/>
    <w:rsid w:val="00407572"/>
    <w:rsid w:val="004106B8"/>
    <w:rsid w:val="004106D8"/>
    <w:rsid w:val="00411921"/>
    <w:rsid w:val="00411CC7"/>
    <w:rsid w:val="00411FEA"/>
    <w:rsid w:val="00413402"/>
    <w:rsid w:val="004139BA"/>
    <w:rsid w:val="00413A31"/>
    <w:rsid w:val="00413A73"/>
    <w:rsid w:val="00413AB6"/>
    <w:rsid w:val="0041497D"/>
    <w:rsid w:val="00414A9F"/>
    <w:rsid w:val="004150CF"/>
    <w:rsid w:val="004153A1"/>
    <w:rsid w:val="00415C98"/>
    <w:rsid w:val="00415FA8"/>
    <w:rsid w:val="004164D1"/>
    <w:rsid w:val="004166F8"/>
    <w:rsid w:val="00416A7C"/>
    <w:rsid w:val="00417E13"/>
    <w:rsid w:val="004205DD"/>
    <w:rsid w:val="0042073C"/>
    <w:rsid w:val="00421342"/>
    <w:rsid w:val="00421EFC"/>
    <w:rsid w:val="00422301"/>
    <w:rsid w:val="00422562"/>
    <w:rsid w:val="00422631"/>
    <w:rsid w:val="00423D24"/>
    <w:rsid w:val="00423EC4"/>
    <w:rsid w:val="00424172"/>
    <w:rsid w:val="004242E0"/>
    <w:rsid w:val="00425193"/>
    <w:rsid w:val="004251E8"/>
    <w:rsid w:val="004256CD"/>
    <w:rsid w:val="004257DE"/>
    <w:rsid w:val="00425FF9"/>
    <w:rsid w:val="0042627D"/>
    <w:rsid w:val="004263CC"/>
    <w:rsid w:val="00426868"/>
    <w:rsid w:val="00426D2A"/>
    <w:rsid w:val="00426E29"/>
    <w:rsid w:val="00427189"/>
    <w:rsid w:val="00427507"/>
    <w:rsid w:val="00427FCA"/>
    <w:rsid w:val="0043057C"/>
    <w:rsid w:val="00430993"/>
    <w:rsid w:val="00430DF3"/>
    <w:rsid w:val="0043124C"/>
    <w:rsid w:val="004315EB"/>
    <w:rsid w:val="0043167E"/>
    <w:rsid w:val="004326C9"/>
    <w:rsid w:val="004326E3"/>
    <w:rsid w:val="00432EF6"/>
    <w:rsid w:val="00432F78"/>
    <w:rsid w:val="00432FCF"/>
    <w:rsid w:val="0043311B"/>
    <w:rsid w:val="00433D8B"/>
    <w:rsid w:val="004341D0"/>
    <w:rsid w:val="00434767"/>
    <w:rsid w:val="00434A8C"/>
    <w:rsid w:val="00434AF6"/>
    <w:rsid w:val="00434E1E"/>
    <w:rsid w:val="0043514A"/>
    <w:rsid w:val="00435355"/>
    <w:rsid w:val="00435AF6"/>
    <w:rsid w:val="00436341"/>
    <w:rsid w:val="00436D2C"/>
    <w:rsid w:val="00437919"/>
    <w:rsid w:val="00437D6C"/>
    <w:rsid w:val="00437FB6"/>
    <w:rsid w:val="00440401"/>
    <w:rsid w:val="00440454"/>
    <w:rsid w:val="00440880"/>
    <w:rsid w:val="00440DCB"/>
    <w:rsid w:val="00441E16"/>
    <w:rsid w:val="00441F8C"/>
    <w:rsid w:val="00442157"/>
    <w:rsid w:val="00442A6A"/>
    <w:rsid w:val="00442F09"/>
    <w:rsid w:val="004435F5"/>
    <w:rsid w:val="00443BEC"/>
    <w:rsid w:val="00443C53"/>
    <w:rsid w:val="00444A36"/>
    <w:rsid w:val="00445148"/>
    <w:rsid w:val="00445437"/>
    <w:rsid w:val="00445613"/>
    <w:rsid w:val="00445951"/>
    <w:rsid w:val="00445AC6"/>
    <w:rsid w:val="00445B95"/>
    <w:rsid w:val="00445CD9"/>
    <w:rsid w:val="00445DCF"/>
    <w:rsid w:val="00445EAF"/>
    <w:rsid w:val="00446450"/>
    <w:rsid w:val="00446BF6"/>
    <w:rsid w:val="00446E45"/>
    <w:rsid w:val="004473D9"/>
    <w:rsid w:val="0044766B"/>
    <w:rsid w:val="00447DA5"/>
    <w:rsid w:val="00447F9D"/>
    <w:rsid w:val="0045037C"/>
    <w:rsid w:val="00451285"/>
    <w:rsid w:val="00451975"/>
    <w:rsid w:val="00451EE9"/>
    <w:rsid w:val="0045280D"/>
    <w:rsid w:val="00452F8C"/>
    <w:rsid w:val="004539C5"/>
    <w:rsid w:val="00453DEF"/>
    <w:rsid w:val="00453E31"/>
    <w:rsid w:val="0045417F"/>
    <w:rsid w:val="00455575"/>
    <w:rsid w:val="004557FD"/>
    <w:rsid w:val="0045580F"/>
    <w:rsid w:val="00455AD1"/>
    <w:rsid w:val="00455D79"/>
    <w:rsid w:val="0045612B"/>
    <w:rsid w:val="00456A89"/>
    <w:rsid w:val="00457291"/>
    <w:rsid w:val="00457FA0"/>
    <w:rsid w:val="00460344"/>
    <w:rsid w:val="004608A9"/>
    <w:rsid w:val="004608C5"/>
    <w:rsid w:val="00460B9C"/>
    <w:rsid w:val="00461801"/>
    <w:rsid w:val="00461F1A"/>
    <w:rsid w:val="00462409"/>
    <w:rsid w:val="004624E5"/>
    <w:rsid w:val="004646AE"/>
    <w:rsid w:val="00464741"/>
    <w:rsid w:val="0046489F"/>
    <w:rsid w:val="0046572E"/>
    <w:rsid w:val="00465974"/>
    <w:rsid w:val="0046616B"/>
    <w:rsid w:val="00466A02"/>
    <w:rsid w:val="00466BE7"/>
    <w:rsid w:val="00466E29"/>
    <w:rsid w:val="00467055"/>
    <w:rsid w:val="004671AC"/>
    <w:rsid w:val="004674B8"/>
    <w:rsid w:val="00467ADC"/>
    <w:rsid w:val="00467F12"/>
    <w:rsid w:val="00470CA2"/>
    <w:rsid w:val="00470FF4"/>
    <w:rsid w:val="00471959"/>
    <w:rsid w:val="004725D5"/>
    <w:rsid w:val="00472669"/>
    <w:rsid w:val="00472B5C"/>
    <w:rsid w:val="00473509"/>
    <w:rsid w:val="0047379A"/>
    <w:rsid w:val="00473A14"/>
    <w:rsid w:val="0047448B"/>
    <w:rsid w:val="00474EB9"/>
    <w:rsid w:val="00474F1D"/>
    <w:rsid w:val="004757D4"/>
    <w:rsid w:val="00475A1E"/>
    <w:rsid w:val="00475DFE"/>
    <w:rsid w:val="00476495"/>
    <w:rsid w:val="004767C0"/>
    <w:rsid w:val="0047684E"/>
    <w:rsid w:val="00476C11"/>
    <w:rsid w:val="0047719A"/>
    <w:rsid w:val="004771D4"/>
    <w:rsid w:val="004772FB"/>
    <w:rsid w:val="004775B8"/>
    <w:rsid w:val="00477ECE"/>
    <w:rsid w:val="00480096"/>
    <w:rsid w:val="0048056B"/>
    <w:rsid w:val="00480C17"/>
    <w:rsid w:val="0048121D"/>
    <w:rsid w:val="004812DB"/>
    <w:rsid w:val="0048177A"/>
    <w:rsid w:val="00481BFC"/>
    <w:rsid w:val="00482438"/>
    <w:rsid w:val="00482ACB"/>
    <w:rsid w:val="00483612"/>
    <w:rsid w:val="004844EE"/>
    <w:rsid w:val="00484D42"/>
    <w:rsid w:val="0048556E"/>
    <w:rsid w:val="00485739"/>
    <w:rsid w:val="00485B6D"/>
    <w:rsid w:val="00486453"/>
    <w:rsid w:val="00486C94"/>
    <w:rsid w:val="00487097"/>
    <w:rsid w:val="00487AC8"/>
    <w:rsid w:val="004909C4"/>
    <w:rsid w:val="00490A15"/>
    <w:rsid w:val="004915CE"/>
    <w:rsid w:val="00492440"/>
    <w:rsid w:val="00493240"/>
    <w:rsid w:val="0049375D"/>
    <w:rsid w:val="004937B8"/>
    <w:rsid w:val="0049472A"/>
    <w:rsid w:val="00494DDC"/>
    <w:rsid w:val="0049528A"/>
    <w:rsid w:val="00495AE4"/>
    <w:rsid w:val="00495BB3"/>
    <w:rsid w:val="004960FD"/>
    <w:rsid w:val="00496B8E"/>
    <w:rsid w:val="00496C38"/>
    <w:rsid w:val="004974B5"/>
    <w:rsid w:val="004A0579"/>
    <w:rsid w:val="004A089D"/>
    <w:rsid w:val="004A101E"/>
    <w:rsid w:val="004A10CF"/>
    <w:rsid w:val="004A1B97"/>
    <w:rsid w:val="004A1D56"/>
    <w:rsid w:val="004A2786"/>
    <w:rsid w:val="004A309F"/>
    <w:rsid w:val="004A31BF"/>
    <w:rsid w:val="004A359F"/>
    <w:rsid w:val="004A4895"/>
    <w:rsid w:val="004A49C6"/>
    <w:rsid w:val="004A4E0D"/>
    <w:rsid w:val="004A4E80"/>
    <w:rsid w:val="004A4FC0"/>
    <w:rsid w:val="004A554A"/>
    <w:rsid w:val="004A56B6"/>
    <w:rsid w:val="004A6050"/>
    <w:rsid w:val="004A6606"/>
    <w:rsid w:val="004A6F43"/>
    <w:rsid w:val="004A71E7"/>
    <w:rsid w:val="004A7203"/>
    <w:rsid w:val="004A74F8"/>
    <w:rsid w:val="004A7DC3"/>
    <w:rsid w:val="004B0BE1"/>
    <w:rsid w:val="004B0F50"/>
    <w:rsid w:val="004B1693"/>
    <w:rsid w:val="004B1A00"/>
    <w:rsid w:val="004B268D"/>
    <w:rsid w:val="004B27A9"/>
    <w:rsid w:val="004B2B99"/>
    <w:rsid w:val="004B373A"/>
    <w:rsid w:val="004B3D60"/>
    <w:rsid w:val="004B4019"/>
    <w:rsid w:val="004B4077"/>
    <w:rsid w:val="004B4A41"/>
    <w:rsid w:val="004B59D9"/>
    <w:rsid w:val="004B5C62"/>
    <w:rsid w:val="004B5E1E"/>
    <w:rsid w:val="004B6319"/>
    <w:rsid w:val="004B63C5"/>
    <w:rsid w:val="004B65F2"/>
    <w:rsid w:val="004B66BB"/>
    <w:rsid w:val="004B6AAA"/>
    <w:rsid w:val="004B6F8D"/>
    <w:rsid w:val="004B77A0"/>
    <w:rsid w:val="004B79CE"/>
    <w:rsid w:val="004B79FE"/>
    <w:rsid w:val="004B7BC5"/>
    <w:rsid w:val="004C0598"/>
    <w:rsid w:val="004C1273"/>
    <w:rsid w:val="004C1576"/>
    <w:rsid w:val="004C23AE"/>
    <w:rsid w:val="004C30D8"/>
    <w:rsid w:val="004C3273"/>
    <w:rsid w:val="004C3D6C"/>
    <w:rsid w:val="004C4477"/>
    <w:rsid w:val="004C4664"/>
    <w:rsid w:val="004C54BC"/>
    <w:rsid w:val="004C550F"/>
    <w:rsid w:val="004C5EFD"/>
    <w:rsid w:val="004C61D4"/>
    <w:rsid w:val="004C6357"/>
    <w:rsid w:val="004C6557"/>
    <w:rsid w:val="004C69D0"/>
    <w:rsid w:val="004C78F6"/>
    <w:rsid w:val="004C7912"/>
    <w:rsid w:val="004C7DEA"/>
    <w:rsid w:val="004D08EF"/>
    <w:rsid w:val="004D0B5B"/>
    <w:rsid w:val="004D0B70"/>
    <w:rsid w:val="004D0EC7"/>
    <w:rsid w:val="004D0F1E"/>
    <w:rsid w:val="004D188D"/>
    <w:rsid w:val="004D30E2"/>
    <w:rsid w:val="004D3F3A"/>
    <w:rsid w:val="004D4E07"/>
    <w:rsid w:val="004D624F"/>
    <w:rsid w:val="004D6960"/>
    <w:rsid w:val="004D6C43"/>
    <w:rsid w:val="004D7042"/>
    <w:rsid w:val="004D73C2"/>
    <w:rsid w:val="004D747D"/>
    <w:rsid w:val="004E1239"/>
    <w:rsid w:val="004E2649"/>
    <w:rsid w:val="004E30D1"/>
    <w:rsid w:val="004E3BEE"/>
    <w:rsid w:val="004E3C72"/>
    <w:rsid w:val="004E40A8"/>
    <w:rsid w:val="004E41A3"/>
    <w:rsid w:val="004E5330"/>
    <w:rsid w:val="004E5A03"/>
    <w:rsid w:val="004E61D1"/>
    <w:rsid w:val="004E7087"/>
    <w:rsid w:val="004E72A7"/>
    <w:rsid w:val="004E77B3"/>
    <w:rsid w:val="004E7D67"/>
    <w:rsid w:val="004E7F88"/>
    <w:rsid w:val="004F03DF"/>
    <w:rsid w:val="004F0A19"/>
    <w:rsid w:val="004F0B4E"/>
    <w:rsid w:val="004F1872"/>
    <w:rsid w:val="004F187A"/>
    <w:rsid w:val="004F1A67"/>
    <w:rsid w:val="004F1B9D"/>
    <w:rsid w:val="004F1BF4"/>
    <w:rsid w:val="004F1C1E"/>
    <w:rsid w:val="004F1FAA"/>
    <w:rsid w:val="004F2126"/>
    <w:rsid w:val="004F246D"/>
    <w:rsid w:val="004F295D"/>
    <w:rsid w:val="004F32A5"/>
    <w:rsid w:val="004F3320"/>
    <w:rsid w:val="004F3374"/>
    <w:rsid w:val="004F3880"/>
    <w:rsid w:val="004F479C"/>
    <w:rsid w:val="004F4A4D"/>
    <w:rsid w:val="004F4C2E"/>
    <w:rsid w:val="004F62B7"/>
    <w:rsid w:val="004F76F4"/>
    <w:rsid w:val="004F775A"/>
    <w:rsid w:val="004F7A0C"/>
    <w:rsid w:val="004F7AD5"/>
    <w:rsid w:val="004F7E50"/>
    <w:rsid w:val="0050025B"/>
    <w:rsid w:val="00500BA3"/>
    <w:rsid w:val="00501395"/>
    <w:rsid w:val="00502657"/>
    <w:rsid w:val="00502CBA"/>
    <w:rsid w:val="00503043"/>
    <w:rsid w:val="00503AB2"/>
    <w:rsid w:val="0050533A"/>
    <w:rsid w:val="00505A39"/>
    <w:rsid w:val="00505AB3"/>
    <w:rsid w:val="00505B68"/>
    <w:rsid w:val="005066AC"/>
    <w:rsid w:val="00506D8C"/>
    <w:rsid w:val="00510A02"/>
    <w:rsid w:val="00510CF4"/>
    <w:rsid w:val="0051126C"/>
    <w:rsid w:val="00511332"/>
    <w:rsid w:val="005113B1"/>
    <w:rsid w:val="00511864"/>
    <w:rsid w:val="00511A52"/>
    <w:rsid w:val="0051232C"/>
    <w:rsid w:val="005128B9"/>
    <w:rsid w:val="005128DC"/>
    <w:rsid w:val="00513385"/>
    <w:rsid w:val="00513DA9"/>
    <w:rsid w:val="0051489C"/>
    <w:rsid w:val="00514D7A"/>
    <w:rsid w:val="005151B3"/>
    <w:rsid w:val="00516D6B"/>
    <w:rsid w:val="00516F9A"/>
    <w:rsid w:val="005204A4"/>
    <w:rsid w:val="00520AEE"/>
    <w:rsid w:val="00520B0B"/>
    <w:rsid w:val="00520DBB"/>
    <w:rsid w:val="0052138B"/>
    <w:rsid w:val="00521F58"/>
    <w:rsid w:val="00522A67"/>
    <w:rsid w:val="00523A39"/>
    <w:rsid w:val="00523FE5"/>
    <w:rsid w:val="005245F6"/>
    <w:rsid w:val="00524716"/>
    <w:rsid w:val="00524D96"/>
    <w:rsid w:val="005255D9"/>
    <w:rsid w:val="00525C30"/>
    <w:rsid w:val="00525FE0"/>
    <w:rsid w:val="00526901"/>
    <w:rsid w:val="00526E7D"/>
    <w:rsid w:val="00526FD8"/>
    <w:rsid w:val="0052799F"/>
    <w:rsid w:val="005304B6"/>
    <w:rsid w:val="00530E9A"/>
    <w:rsid w:val="00530FBB"/>
    <w:rsid w:val="005326B1"/>
    <w:rsid w:val="00533A16"/>
    <w:rsid w:val="0053410B"/>
    <w:rsid w:val="00534518"/>
    <w:rsid w:val="00534650"/>
    <w:rsid w:val="0053486D"/>
    <w:rsid w:val="00534BCF"/>
    <w:rsid w:val="005362C5"/>
    <w:rsid w:val="005362E9"/>
    <w:rsid w:val="0053659B"/>
    <w:rsid w:val="005365DF"/>
    <w:rsid w:val="00536662"/>
    <w:rsid w:val="0054099F"/>
    <w:rsid w:val="00540A36"/>
    <w:rsid w:val="0054127A"/>
    <w:rsid w:val="005414DA"/>
    <w:rsid w:val="0054170A"/>
    <w:rsid w:val="00541C4B"/>
    <w:rsid w:val="00542156"/>
    <w:rsid w:val="00542674"/>
    <w:rsid w:val="00542C69"/>
    <w:rsid w:val="00542DF0"/>
    <w:rsid w:val="00542E0E"/>
    <w:rsid w:val="005436F6"/>
    <w:rsid w:val="00543D38"/>
    <w:rsid w:val="00543DA2"/>
    <w:rsid w:val="00543F8E"/>
    <w:rsid w:val="0054407C"/>
    <w:rsid w:val="00544080"/>
    <w:rsid w:val="0054462C"/>
    <w:rsid w:val="0054491D"/>
    <w:rsid w:val="00544B0F"/>
    <w:rsid w:val="00544B7C"/>
    <w:rsid w:val="00544F1A"/>
    <w:rsid w:val="0054507D"/>
    <w:rsid w:val="00545B22"/>
    <w:rsid w:val="00546541"/>
    <w:rsid w:val="0054699B"/>
    <w:rsid w:val="00547A54"/>
    <w:rsid w:val="00547A67"/>
    <w:rsid w:val="00547ABE"/>
    <w:rsid w:val="00547CEA"/>
    <w:rsid w:val="005503A4"/>
    <w:rsid w:val="00550CD0"/>
    <w:rsid w:val="00550FED"/>
    <w:rsid w:val="005511B3"/>
    <w:rsid w:val="005515EF"/>
    <w:rsid w:val="005523AA"/>
    <w:rsid w:val="00552A41"/>
    <w:rsid w:val="0055328A"/>
    <w:rsid w:val="005541EC"/>
    <w:rsid w:val="005557B1"/>
    <w:rsid w:val="005557C0"/>
    <w:rsid w:val="00555813"/>
    <w:rsid w:val="0055594B"/>
    <w:rsid w:val="00555AD3"/>
    <w:rsid w:val="00555FC7"/>
    <w:rsid w:val="00556491"/>
    <w:rsid w:val="005566E0"/>
    <w:rsid w:val="00556954"/>
    <w:rsid w:val="00556BD1"/>
    <w:rsid w:val="00557633"/>
    <w:rsid w:val="00560A8D"/>
    <w:rsid w:val="00560FF3"/>
    <w:rsid w:val="005614ED"/>
    <w:rsid w:val="005619A3"/>
    <w:rsid w:val="00562195"/>
    <w:rsid w:val="00562261"/>
    <w:rsid w:val="005625DE"/>
    <w:rsid w:val="00562690"/>
    <w:rsid w:val="00563A68"/>
    <w:rsid w:val="005645AB"/>
    <w:rsid w:val="00564D20"/>
    <w:rsid w:val="00564F8C"/>
    <w:rsid w:val="005650C4"/>
    <w:rsid w:val="00565E56"/>
    <w:rsid w:val="00566271"/>
    <w:rsid w:val="00566950"/>
    <w:rsid w:val="00566E40"/>
    <w:rsid w:val="00570AAF"/>
    <w:rsid w:val="00570B74"/>
    <w:rsid w:val="00571C3E"/>
    <w:rsid w:val="00571F0B"/>
    <w:rsid w:val="00572008"/>
    <w:rsid w:val="0057212C"/>
    <w:rsid w:val="00572320"/>
    <w:rsid w:val="00572A0A"/>
    <w:rsid w:val="005730C9"/>
    <w:rsid w:val="00573703"/>
    <w:rsid w:val="00573793"/>
    <w:rsid w:val="005737DD"/>
    <w:rsid w:val="00573ABC"/>
    <w:rsid w:val="00573C8A"/>
    <w:rsid w:val="0057425F"/>
    <w:rsid w:val="005747B2"/>
    <w:rsid w:val="00574AF6"/>
    <w:rsid w:val="005757CC"/>
    <w:rsid w:val="00575A0C"/>
    <w:rsid w:val="00576058"/>
    <w:rsid w:val="00576CF6"/>
    <w:rsid w:val="00576E77"/>
    <w:rsid w:val="00577EB2"/>
    <w:rsid w:val="005800C3"/>
    <w:rsid w:val="005805D8"/>
    <w:rsid w:val="00581047"/>
    <w:rsid w:val="00581173"/>
    <w:rsid w:val="00581426"/>
    <w:rsid w:val="00581A33"/>
    <w:rsid w:val="00581CDB"/>
    <w:rsid w:val="00582955"/>
    <w:rsid w:val="0058390E"/>
    <w:rsid w:val="00583C69"/>
    <w:rsid w:val="0058460E"/>
    <w:rsid w:val="00584C8B"/>
    <w:rsid w:val="005859F1"/>
    <w:rsid w:val="00585B38"/>
    <w:rsid w:val="0058601B"/>
    <w:rsid w:val="0058603D"/>
    <w:rsid w:val="005861FB"/>
    <w:rsid w:val="0058701C"/>
    <w:rsid w:val="00587603"/>
    <w:rsid w:val="00587CB6"/>
    <w:rsid w:val="00590AA0"/>
    <w:rsid w:val="00591A03"/>
    <w:rsid w:val="00591FD9"/>
    <w:rsid w:val="005921F1"/>
    <w:rsid w:val="005923F9"/>
    <w:rsid w:val="00592654"/>
    <w:rsid w:val="00592A1F"/>
    <w:rsid w:val="00592B5B"/>
    <w:rsid w:val="00592C72"/>
    <w:rsid w:val="00592F3E"/>
    <w:rsid w:val="0059317B"/>
    <w:rsid w:val="005932F9"/>
    <w:rsid w:val="005934B0"/>
    <w:rsid w:val="005935AD"/>
    <w:rsid w:val="00594025"/>
    <w:rsid w:val="005943C6"/>
    <w:rsid w:val="005947A4"/>
    <w:rsid w:val="005952AE"/>
    <w:rsid w:val="00596621"/>
    <w:rsid w:val="005969C9"/>
    <w:rsid w:val="00596D46"/>
    <w:rsid w:val="00597361"/>
    <w:rsid w:val="0059774B"/>
    <w:rsid w:val="005977D7"/>
    <w:rsid w:val="00597BFF"/>
    <w:rsid w:val="00597F31"/>
    <w:rsid w:val="005A0609"/>
    <w:rsid w:val="005A0C21"/>
    <w:rsid w:val="005A352A"/>
    <w:rsid w:val="005A3565"/>
    <w:rsid w:val="005A3832"/>
    <w:rsid w:val="005A3D05"/>
    <w:rsid w:val="005A57E8"/>
    <w:rsid w:val="005A5D2A"/>
    <w:rsid w:val="005A609C"/>
    <w:rsid w:val="005A638C"/>
    <w:rsid w:val="005A68F8"/>
    <w:rsid w:val="005A72CC"/>
    <w:rsid w:val="005A73DD"/>
    <w:rsid w:val="005B10FD"/>
    <w:rsid w:val="005B1280"/>
    <w:rsid w:val="005B1FBB"/>
    <w:rsid w:val="005B212C"/>
    <w:rsid w:val="005B2C90"/>
    <w:rsid w:val="005B2D7B"/>
    <w:rsid w:val="005B2E6B"/>
    <w:rsid w:val="005B2F97"/>
    <w:rsid w:val="005B311D"/>
    <w:rsid w:val="005B3615"/>
    <w:rsid w:val="005B4156"/>
    <w:rsid w:val="005B5A57"/>
    <w:rsid w:val="005B5AC6"/>
    <w:rsid w:val="005B5DB1"/>
    <w:rsid w:val="005B66DA"/>
    <w:rsid w:val="005B67F2"/>
    <w:rsid w:val="005B6E8A"/>
    <w:rsid w:val="005B7442"/>
    <w:rsid w:val="005B7742"/>
    <w:rsid w:val="005B79D2"/>
    <w:rsid w:val="005C12B2"/>
    <w:rsid w:val="005C1843"/>
    <w:rsid w:val="005C1FCB"/>
    <w:rsid w:val="005C2300"/>
    <w:rsid w:val="005C395C"/>
    <w:rsid w:val="005C3F0B"/>
    <w:rsid w:val="005C3F34"/>
    <w:rsid w:val="005C47E2"/>
    <w:rsid w:val="005C4F4D"/>
    <w:rsid w:val="005C53FC"/>
    <w:rsid w:val="005C56C6"/>
    <w:rsid w:val="005C5A6F"/>
    <w:rsid w:val="005C67DF"/>
    <w:rsid w:val="005C7FB8"/>
    <w:rsid w:val="005D01E4"/>
    <w:rsid w:val="005D12EC"/>
    <w:rsid w:val="005D16DF"/>
    <w:rsid w:val="005D170E"/>
    <w:rsid w:val="005D1EAC"/>
    <w:rsid w:val="005D2049"/>
    <w:rsid w:val="005D24C5"/>
    <w:rsid w:val="005D2657"/>
    <w:rsid w:val="005D30A1"/>
    <w:rsid w:val="005D45CD"/>
    <w:rsid w:val="005D45DB"/>
    <w:rsid w:val="005D4E26"/>
    <w:rsid w:val="005D4F28"/>
    <w:rsid w:val="005D5118"/>
    <w:rsid w:val="005D5283"/>
    <w:rsid w:val="005D6AC2"/>
    <w:rsid w:val="005D701B"/>
    <w:rsid w:val="005D7497"/>
    <w:rsid w:val="005D78FD"/>
    <w:rsid w:val="005D792A"/>
    <w:rsid w:val="005D7BA2"/>
    <w:rsid w:val="005D7C7F"/>
    <w:rsid w:val="005D7D8C"/>
    <w:rsid w:val="005E1100"/>
    <w:rsid w:val="005E17DB"/>
    <w:rsid w:val="005E1BBE"/>
    <w:rsid w:val="005E2046"/>
    <w:rsid w:val="005E21C1"/>
    <w:rsid w:val="005E2693"/>
    <w:rsid w:val="005E26B1"/>
    <w:rsid w:val="005E3613"/>
    <w:rsid w:val="005E3F9B"/>
    <w:rsid w:val="005E402B"/>
    <w:rsid w:val="005E41E1"/>
    <w:rsid w:val="005E43A1"/>
    <w:rsid w:val="005E44D1"/>
    <w:rsid w:val="005E53FD"/>
    <w:rsid w:val="005E5961"/>
    <w:rsid w:val="005E5CEF"/>
    <w:rsid w:val="005E649E"/>
    <w:rsid w:val="005E75F0"/>
    <w:rsid w:val="005E7C3D"/>
    <w:rsid w:val="005E7C8C"/>
    <w:rsid w:val="005F2088"/>
    <w:rsid w:val="005F2716"/>
    <w:rsid w:val="005F278A"/>
    <w:rsid w:val="005F2B7F"/>
    <w:rsid w:val="005F3BB2"/>
    <w:rsid w:val="005F42E7"/>
    <w:rsid w:val="005F4599"/>
    <w:rsid w:val="005F4F45"/>
    <w:rsid w:val="005F523E"/>
    <w:rsid w:val="005F6769"/>
    <w:rsid w:val="005F7001"/>
    <w:rsid w:val="005F7AD7"/>
    <w:rsid w:val="005F7E39"/>
    <w:rsid w:val="006002B9"/>
    <w:rsid w:val="00600F5D"/>
    <w:rsid w:val="00601C52"/>
    <w:rsid w:val="00601E6C"/>
    <w:rsid w:val="00603060"/>
    <w:rsid w:val="0060351F"/>
    <w:rsid w:val="00603772"/>
    <w:rsid w:val="00603792"/>
    <w:rsid w:val="006039B6"/>
    <w:rsid w:val="00603A79"/>
    <w:rsid w:val="00603C7B"/>
    <w:rsid w:val="006042E6"/>
    <w:rsid w:val="00604639"/>
    <w:rsid w:val="0060478A"/>
    <w:rsid w:val="0060484A"/>
    <w:rsid w:val="0060498D"/>
    <w:rsid w:val="00604D67"/>
    <w:rsid w:val="00604F68"/>
    <w:rsid w:val="00605207"/>
    <w:rsid w:val="0060536F"/>
    <w:rsid w:val="006074CC"/>
    <w:rsid w:val="0060750B"/>
    <w:rsid w:val="00607BC1"/>
    <w:rsid w:val="00610237"/>
    <w:rsid w:val="0061103E"/>
    <w:rsid w:val="00611569"/>
    <w:rsid w:val="00612E31"/>
    <w:rsid w:val="00613346"/>
    <w:rsid w:val="00614665"/>
    <w:rsid w:val="00615125"/>
    <w:rsid w:val="006155FC"/>
    <w:rsid w:val="00615973"/>
    <w:rsid w:val="00615BB8"/>
    <w:rsid w:val="00615F21"/>
    <w:rsid w:val="00616CEB"/>
    <w:rsid w:val="00616DE3"/>
    <w:rsid w:val="006170A2"/>
    <w:rsid w:val="00617369"/>
    <w:rsid w:val="006177EE"/>
    <w:rsid w:val="00617D78"/>
    <w:rsid w:val="006200A7"/>
    <w:rsid w:val="0062058A"/>
    <w:rsid w:val="006206F8"/>
    <w:rsid w:val="00620A49"/>
    <w:rsid w:val="00620C67"/>
    <w:rsid w:val="0062201A"/>
    <w:rsid w:val="00622210"/>
    <w:rsid w:val="0062240B"/>
    <w:rsid w:val="00622426"/>
    <w:rsid w:val="00622865"/>
    <w:rsid w:val="00622E98"/>
    <w:rsid w:val="006243E9"/>
    <w:rsid w:val="00624737"/>
    <w:rsid w:val="00624B9B"/>
    <w:rsid w:val="00624F9C"/>
    <w:rsid w:val="00625C56"/>
    <w:rsid w:val="00625D28"/>
    <w:rsid w:val="00625E9B"/>
    <w:rsid w:val="00626652"/>
    <w:rsid w:val="00626C35"/>
    <w:rsid w:val="00626F31"/>
    <w:rsid w:val="006270F8"/>
    <w:rsid w:val="0062734F"/>
    <w:rsid w:val="00627494"/>
    <w:rsid w:val="00627D3A"/>
    <w:rsid w:val="0063028B"/>
    <w:rsid w:val="006306E2"/>
    <w:rsid w:val="0063074D"/>
    <w:rsid w:val="006309A8"/>
    <w:rsid w:val="00630BE1"/>
    <w:rsid w:val="00631429"/>
    <w:rsid w:val="006316E8"/>
    <w:rsid w:val="00631850"/>
    <w:rsid w:val="00632597"/>
    <w:rsid w:val="006325F3"/>
    <w:rsid w:val="00632E2E"/>
    <w:rsid w:val="0063379F"/>
    <w:rsid w:val="00634350"/>
    <w:rsid w:val="006347FE"/>
    <w:rsid w:val="00634838"/>
    <w:rsid w:val="00634FE0"/>
    <w:rsid w:val="00635EE7"/>
    <w:rsid w:val="006371B0"/>
    <w:rsid w:val="00637CA9"/>
    <w:rsid w:val="0064060C"/>
    <w:rsid w:val="00640A6C"/>
    <w:rsid w:val="00640D7B"/>
    <w:rsid w:val="00640E94"/>
    <w:rsid w:val="00640FE2"/>
    <w:rsid w:val="0064122D"/>
    <w:rsid w:val="006415F5"/>
    <w:rsid w:val="006416C4"/>
    <w:rsid w:val="006416E2"/>
    <w:rsid w:val="00641748"/>
    <w:rsid w:val="006418B1"/>
    <w:rsid w:val="00642B5B"/>
    <w:rsid w:val="00642BB6"/>
    <w:rsid w:val="00642DAB"/>
    <w:rsid w:val="00642F9E"/>
    <w:rsid w:val="00643367"/>
    <w:rsid w:val="00643D3B"/>
    <w:rsid w:val="0064421F"/>
    <w:rsid w:val="0064486E"/>
    <w:rsid w:val="00644C60"/>
    <w:rsid w:val="00645D5B"/>
    <w:rsid w:val="0064615C"/>
    <w:rsid w:val="0064622E"/>
    <w:rsid w:val="006470D4"/>
    <w:rsid w:val="00647B55"/>
    <w:rsid w:val="00647D7D"/>
    <w:rsid w:val="00651753"/>
    <w:rsid w:val="006517B5"/>
    <w:rsid w:val="00652989"/>
    <w:rsid w:val="006532CE"/>
    <w:rsid w:val="006540F2"/>
    <w:rsid w:val="00654626"/>
    <w:rsid w:val="006550D6"/>
    <w:rsid w:val="00655B34"/>
    <w:rsid w:val="006565B3"/>
    <w:rsid w:val="00656A23"/>
    <w:rsid w:val="00656AF0"/>
    <w:rsid w:val="00656B78"/>
    <w:rsid w:val="0065758B"/>
    <w:rsid w:val="00657979"/>
    <w:rsid w:val="00657E32"/>
    <w:rsid w:val="00660C9A"/>
    <w:rsid w:val="00660CCE"/>
    <w:rsid w:val="00661DD8"/>
    <w:rsid w:val="006625EA"/>
    <w:rsid w:val="00662C1B"/>
    <w:rsid w:val="00663A01"/>
    <w:rsid w:val="00663C58"/>
    <w:rsid w:val="00663D69"/>
    <w:rsid w:val="0066478E"/>
    <w:rsid w:val="006651EC"/>
    <w:rsid w:val="006651EF"/>
    <w:rsid w:val="00665761"/>
    <w:rsid w:val="00666980"/>
    <w:rsid w:val="00667318"/>
    <w:rsid w:val="00667407"/>
    <w:rsid w:val="00667655"/>
    <w:rsid w:val="00667CE6"/>
    <w:rsid w:val="00667F8F"/>
    <w:rsid w:val="00670479"/>
    <w:rsid w:val="0067086D"/>
    <w:rsid w:val="00670C1A"/>
    <w:rsid w:val="00670E63"/>
    <w:rsid w:val="00670E77"/>
    <w:rsid w:val="00670F57"/>
    <w:rsid w:val="00670F95"/>
    <w:rsid w:val="006713F2"/>
    <w:rsid w:val="00671684"/>
    <w:rsid w:val="00671A33"/>
    <w:rsid w:val="00671F57"/>
    <w:rsid w:val="006721E4"/>
    <w:rsid w:val="006722BA"/>
    <w:rsid w:val="006726A3"/>
    <w:rsid w:val="00672E35"/>
    <w:rsid w:val="00673318"/>
    <w:rsid w:val="006737B4"/>
    <w:rsid w:val="006737CB"/>
    <w:rsid w:val="006740AF"/>
    <w:rsid w:val="006744B9"/>
    <w:rsid w:val="00674DA2"/>
    <w:rsid w:val="006751AE"/>
    <w:rsid w:val="006764BC"/>
    <w:rsid w:val="0067654C"/>
    <w:rsid w:val="0067671E"/>
    <w:rsid w:val="00676B62"/>
    <w:rsid w:val="006771A9"/>
    <w:rsid w:val="00677264"/>
    <w:rsid w:val="00677ACA"/>
    <w:rsid w:val="0068074A"/>
    <w:rsid w:val="00680B19"/>
    <w:rsid w:val="00680F10"/>
    <w:rsid w:val="00681666"/>
    <w:rsid w:val="00681822"/>
    <w:rsid w:val="00681A20"/>
    <w:rsid w:val="00681A65"/>
    <w:rsid w:val="00681E09"/>
    <w:rsid w:val="006821A8"/>
    <w:rsid w:val="006821F8"/>
    <w:rsid w:val="006823F1"/>
    <w:rsid w:val="006830A9"/>
    <w:rsid w:val="00683D64"/>
    <w:rsid w:val="00684114"/>
    <w:rsid w:val="00684457"/>
    <w:rsid w:val="00684954"/>
    <w:rsid w:val="0068529C"/>
    <w:rsid w:val="00686254"/>
    <w:rsid w:val="00686465"/>
    <w:rsid w:val="00686D05"/>
    <w:rsid w:val="00687F25"/>
    <w:rsid w:val="00690218"/>
    <w:rsid w:val="006907E0"/>
    <w:rsid w:val="0069082C"/>
    <w:rsid w:val="00690DCD"/>
    <w:rsid w:val="00691633"/>
    <w:rsid w:val="00691671"/>
    <w:rsid w:val="00692165"/>
    <w:rsid w:val="00693F39"/>
    <w:rsid w:val="0069459A"/>
    <w:rsid w:val="0069460A"/>
    <w:rsid w:val="006950D2"/>
    <w:rsid w:val="00695C91"/>
    <w:rsid w:val="00695D7B"/>
    <w:rsid w:val="00695F2E"/>
    <w:rsid w:val="00696248"/>
    <w:rsid w:val="006969FC"/>
    <w:rsid w:val="00696DEA"/>
    <w:rsid w:val="006971B9"/>
    <w:rsid w:val="006A10C5"/>
    <w:rsid w:val="006A1B5F"/>
    <w:rsid w:val="006A1EC0"/>
    <w:rsid w:val="006A2082"/>
    <w:rsid w:val="006A2130"/>
    <w:rsid w:val="006A23BA"/>
    <w:rsid w:val="006A2835"/>
    <w:rsid w:val="006A2EBA"/>
    <w:rsid w:val="006A3306"/>
    <w:rsid w:val="006A39B0"/>
    <w:rsid w:val="006A3ED8"/>
    <w:rsid w:val="006A3FEB"/>
    <w:rsid w:val="006A40A5"/>
    <w:rsid w:val="006A4B7D"/>
    <w:rsid w:val="006A51D1"/>
    <w:rsid w:val="006A6128"/>
    <w:rsid w:val="006A61B8"/>
    <w:rsid w:val="006A66E1"/>
    <w:rsid w:val="006B0B65"/>
    <w:rsid w:val="006B0D23"/>
    <w:rsid w:val="006B0E85"/>
    <w:rsid w:val="006B0EFA"/>
    <w:rsid w:val="006B113A"/>
    <w:rsid w:val="006B158B"/>
    <w:rsid w:val="006B1697"/>
    <w:rsid w:val="006B1FB4"/>
    <w:rsid w:val="006B422A"/>
    <w:rsid w:val="006B531E"/>
    <w:rsid w:val="006B5597"/>
    <w:rsid w:val="006B59B5"/>
    <w:rsid w:val="006B6355"/>
    <w:rsid w:val="006B6A77"/>
    <w:rsid w:val="006B6EB3"/>
    <w:rsid w:val="006B7BEB"/>
    <w:rsid w:val="006C0681"/>
    <w:rsid w:val="006C0E16"/>
    <w:rsid w:val="006C0E57"/>
    <w:rsid w:val="006C1DD1"/>
    <w:rsid w:val="006C2263"/>
    <w:rsid w:val="006C2430"/>
    <w:rsid w:val="006C2AD6"/>
    <w:rsid w:val="006C3067"/>
    <w:rsid w:val="006C30A2"/>
    <w:rsid w:val="006C381B"/>
    <w:rsid w:val="006C39F1"/>
    <w:rsid w:val="006C3DDC"/>
    <w:rsid w:val="006C4BF4"/>
    <w:rsid w:val="006C4F91"/>
    <w:rsid w:val="006C506A"/>
    <w:rsid w:val="006C5B1F"/>
    <w:rsid w:val="006C5DB8"/>
    <w:rsid w:val="006C5F4E"/>
    <w:rsid w:val="006C6750"/>
    <w:rsid w:val="006C6B60"/>
    <w:rsid w:val="006C6BCD"/>
    <w:rsid w:val="006C78F1"/>
    <w:rsid w:val="006C7DC0"/>
    <w:rsid w:val="006D0815"/>
    <w:rsid w:val="006D088F"/>
    <w:rsid w:val="006D0B60"/>
    <w:rsid w:val="006D111D"/>
    <w:rsid w:val="006D1CAB"/>
    <w:rsid w:val="006D1F91"/>
    <w:rsid w:val="006D2A90"/>
    <w:rsid w:val="006D32EF"/>
    <w:rsid w:val="006D35C0"/>
    <w:rsid w:val="006D42BE"/>
    <w:rsid w:val="006D4393"/>
    <w:rsid w:val="006D4499"/>
    <w:rsid w:val="006D49A0"/>
    <w:rsid w:val="006D4EEC"/>
    <w:rsid w:val="006D532C"/>
    <w:rsid w:val="006D5413"/>
    <w:rsid w:val="006D5E6C"/>
    <w:rsid w:val="006D6CBA"/>
    <w:rsid w:val="006D77FA"/>
    <w:rsid w:val="006D7975"/>
    <w:rsid w:val="006D7BCE"/>
    <w:rsid w:val="006E0789"/>
    <w:rsid w:val="006E0A20"/>
    <w:rsid w:val="006E0A84"/>
    <w:rsid w:val="006E0AF1"/>
    <w:rsid w:val="006E1965"/>
    <w:rsid w:val="006E1981"/>
    <w:rsid w:val="006E1EF3"/>
    <w:rsid w:val="006E20DC"/>
    <w:rsid w:val="006E2A81"/>
    <w:rsid w:val="006E2EBE"/>
    <w:rsid w:val="006E32FE"/>
    <w:rsid w:val="006E3408"/>
    <w:rsid w:val="006E3BBC"/>
    <w:rsid w:val="006E3C38"/>
    <w:rsid w:val="006E44B4"/>
    <w:rsid w:val="006E4C93"/>
    <w:rsid w:val="006E530B"/>
    <w:rsid w:val="006E5902"/>
    <w:rsid w:val="006E5C7A"/>
    <w:rsid w:val="006E6500"/>
    <w:rsid w:val="006E6A46"/>
    <w:rsid w:val="006E6D0E"/>
    <w:rsid w:val="006E723C"/>
    <w:rsid w:val="006E747E"/>
    <w:rsid w:val="006E7542"/>
    <w:rsid w:val="006F04BB"/>
    <w:rsid w:val="006F0670"/>
    <w:rsid w:val="006F13CD"/>
    <w:rsid w:val="006F205F"/>
    <w:rsid w:val="006F2693"/>
    <w:rsid w:val="006F2BFC"/>
    <w:rsid w:val="006F2C24"/>
    <w:rsid w:val="006F31B0"/>
    <w:rsid w:val="006F3548"/>
    <w:rsid w:val="006F38EE"/>
    <w:rsid w:val="006F39A6"/>
    <w:rsid w:val="006F3C2D"/>
    <w:rsid w:val="006F41A3"/>
    <w:rsid w:val="006F4304"/>
    <w:rsid w:val="006F439E"/>
    <w:rsid w:val="006F4B1E"/>
    <w:rsid w:val="006F4C50"/>
    <w:rsid w:val="006F52AB"/>
    <w:rsid w:val="006F53B3"/>
    <w:rsid w:val="006F56F3"/>
    <w:rsid w:val="006F58CA"/>
    <w:rsid w:val="006F6858"/>
    <w:rsid w:val="006F6F32"/>
    <w:rsid w:val="006F724D"/>
    <w:rsid w:val="006F72F4"/>
    <w:rsid w:val="006F7536"/>
    <w:rsid w:val="006F7805"/>
    <w:rsid w:val="00700430"/>
    <w:rsid w:val="00700D69"/>
    <w:rsid w:val="00701D9C"/>
    <w:rsid w:val="00702728"/>
    <w:rsid w:val="0070325A"/>
    <w:rsid w:val="0070326F"/>
    <w:rsid w:val="007039B1"/>
    <w:rsid w:val="007048D5"/>
    <w:rsid w:val="00704AF0"/>
    <w:rsid w:val="00705211"/>
    <w:rsid w:val="00705525"/>
    <w:rsid w:val="0070569E"/>
    <w:rsid w:val="00705FDA"/>
    <w:rsid w:val="00706842"/>
    <w:rsid w:val="00706998"/>
    <w:rsid w:val="00706B44"/>
    <w:rsid w:val="0070773F"/>
    <w:rsid w:val="007079CE"/>
    <w:rsid w:val="00710356"/>
    <w:rsid w:val="00710490"/>
    <w:rsid w:val="00710B1E"/>
    <w:rsid w:val="00711362"/>
    <w:rsid w:val="00711C21"/>
    <w:rsid w:val="00711FFB"/>
    <w:rsid w:val="00712D17"/>
    <w:rsid w:val="00712D38"/>
    <w:rsid w:val="007134D2"/>
    <w:rsid w:val="0071398C"/>
    <w:rsid w:val="00713A50"/>
    <w:rsid w:val="00713BB1"/>
    <w:rsid w:val="00713F8C"/>
    <w:rsid w:val="0071520C"/>
    <w:rsid w:val="007161E3"/>
    <w:rsid w:val="007165B6"/>
    <w:rsid w:val="007166AC"/>
    <w:rsid w:val="007169A9"/>
    <w:rsid w:val="00716B93"/>
    <w:rsid w:val="0071720F"/>
    <w:rsid w:val="0071748E"/>
    <w:rsid w:val="0071754A"/>
    <w:rsid w:val="00717DFC"/>
    <w:rsid w:val="00720B5E"/>
    <w:rsid w:val="00721254"/>
    <w:rsid w:val="00721454"/>
    <w:rsid w:val="00721610"/>
    <w:rsid w:val="00721EB2"/>
    <w:rsid w:val="00721F47"/>
    <w:rsid w:val="00722245"/>
    <w:rsid w:val="007226E7"/>
    <w:rsid w:val="0072270D"/>
    <w:rsid w:val="00722A2E"/>
    <w:rsid w:val="00722B6A"/>
    <w:rsid w:val="0072300D"/>
    <w:rsid w:val="007231FD"/>
    <w:rsid w:val="00723265"/>
    <w:rsid w:val="007232D3"/>
    <w:rsid w:val="00723D47"/>
    <w:rsid w:val="00723E00"/>
    <w:rsid w:val="007240FD"/>
    <w:rsid w:val="00724993"/>
    <w:rsid w:val="00724B85"/>
    <w:rsid w:val="00725568"/>
    <w:rsid w:val="0072659B"/>
    <w:rsid w:val="007266AD"/>
    <w:rsid w:val="0072760A"/>
    <w:rsid w:val="00727823"/>
    <w:rsid w:val="00730509"/>
    <w:rsid w:val="007307CC"/>
    <w:rsid w:val="0073215D"/>
    <w:rsid w:val="007321FF"/>
    <w:rsid w:val="00732466"/>
    <w:rsid w:val="007326DB"/>
    <w:rsid w:val="00732C97"/>
    <w:rsid w:val="00733124"/>
    <w:rsid w:val="00733A22"/>
    <w:rsid w:val="00733A57"/>
    <w:rsid w:val="007344EF"/>
    <w:rsid w:val="00734AB4"/>
    <w:rsid w:val="007355C3"/>
    <w:rsid w:val="007358A5"/>
    <w:rsid w:val="00736A08"/>
    <w:rsid w:val="00736FA3"/>
    <w:rsid w:val="00737957"/>
    <w:rsid w:val="00737F2A"/>
    <w:rsid w:val="0074077A"/>
    <w:rsid w:val="00740CA4"/>
    <w:rsid w:val="00740DB7"/>
    <w:rsid w:val="00741044"/>
    <w:rsid w:val="0074114D"/>
    <w:rsid w:val="00741294"/>
    <w:rsid w:val="00741564"/>
    <w:rsid w:val="007423A2"/>
    <w:rsid w:val="00743CAC"/>
    <w:rsid w:val="007468BD"/>
    <w:rsid w:val="00746B46"/>
    <w:rsid w:val="00747573"/>
    <w:rsid w:val="00750197"/>
    <w:rsid w:val="0075050C"/>
    <w:rsid w:val="007506D6"/>
    <w:rsid w:val="00750E71"/>
    <w:rsid w:val="007515E8"/>
    <w:rsid w:val="00751721"/>
    <w:rsid w:val="007518C0"/>
    <w:rsid w:val="0075258C"/>
    <w:rsid w:val="00752C0D"/>
    <w:rsid w:val="00752F12"/>
    <w:rsid w:val="00753032"/>
    <w:rsid w:val="00754396"/>
    <w:rsid w:val="00754562"/>
    <w:rsid w:val="007547DE"/>
    <w:rsid w:val="00755239"/>
    <w:rsid w:val="00755FB9"/>
    <w:rsid w:val="00756126"/>
    <w:rsid w:val="007563A1"/>
    <w:rsid w:val="00756546"/>
    <w:rsid w:val="0075664B"/>
    <w:rsid w:val="00756746"/>
    <w:rsid w:val="00756A1D"/>
    <w:rsid w:val="007576DE"/>
    <w:rsid w:val="007578EA"/>
    <w:rsid w:val="007604FC"/>
    <w:rsid w:val="007607B8"/>
    <w:rsid w:val="00760A36"/>
    <w:rsid w:val="007614DC"/>
    <w:rsid w:val="00761D37"/>
    <w:rsid w:val="007632F0"/>
    <w:rsid w:val="0076341F"/>
    <w:rsid w:val="00763B81"/>
    <w:rsid w:val="00764351"/>
    <w:rsid w:val="00764460"/>
    <w:rsid w:val="00764750"/>
    <w:rsid w:val="007648DC"/>
    <w:rsid w:val="0076498B"/>
    <w:rsid w:val="007650E2"/>
    <w:rsid w:val="007669D9"/>
    <w:rsid w:val="00767F3D"/>
    <w:rsid w:val="00767F93"/>
    <w:rsid w:val="00770430"/>
    <w:rsid w:val="00770510"/>
    <w:rsid w:val="00770EFB"/>
    <w:rsid w:val="00770F4D"/>
    <w:rsid w:val="00771F25"/>
    <w:rsid w:val="007722C9"/>
    <w:rsid w:val="007723E0"/>
    <w:rsid w:val="007723FF"/>
    <w:rsid w:val="00772494"/>
    <w:rsid w:val="007725E0"/>
    <w:rsid w:val="0077266C"/>
    <w:rsid w:val="00772CD6"/>
    <w:rsid w:val="00772EAB"/>
    <w:rsid w:val="00773857"/>
    <w:rsid w:val="00773B10"/>
    <w:rsid w:val="007740D7"/>
    <w:rsid w:val="007747CB"/>
    <w:rsid w:val="007757AA"/>
    <w:rsid w:val="0077613A"/>
    <w:rsid w:val="007761D4"/>
    <w:rsid w:val="00776612"/>
    <w:rsid w:val="00777304"/>
    <w:rsid w:val="007774E5"/>
    <w:rsid w:val="007813EE"/>
    <w:rsid w:val="00781C5F"/>
    <w:rsid w:val="007820DE"/>
    <w:rsid w:val="00782433"/>
    <w:rsid w:val="00783EE4"/>
    <w:rsid w:val="00783EEA"/>
    <w:rsid w:val="00784EC7"/>
    <w:rsid w:val="0078557C"/>
    <w:rsid w:val="00785939"/>
    <w:rsid w:val="00785D64"/>
    <w:rsid w:val="00786A7D"/>
    <w:rsid w:val="00786B19"/>
    <w:rsid w:val="00786EEA"/>
    <w:rsid w:val="00787433"/>
    <w:rsid w:val="00787613"/>
    <w:rsid w:val="00787A35"/>
    <w:rsid w:val="007900A3"/>
    <w:rsid w:val="00790BA7"/>
    <w:rsid w:val="0079217E"/>
    <w:rsid w:val="00792A5C"/>
    <w:rsid w:val="00793F16"/>
    <w:rsid w:val="00794292"/>
    <w:rsid w:val="007947CD"/>
    <w:rsid w:val="00794B17"/>
    <w:rsid w:val="0079534C"/>
    <w:rsid w:val="007A106B"/>
    <w:rsid w:val="007A1429"/>
    <w:rsid w:val="007A1631"/>
    <w:rsid w:val="007A196B"/>
    <w:rsid w:val="007A1B9D"/>
    <w:rsid w:val="007A1D48"/>
    <w:rsid w:val="007A2458"/>
    <w:rsid w:val="007A31D0"/>
    <w:rsid w:val="007A33EA"/>
    <w:rsid w:val="007A35B0"/>
    <w:rsid w:val="007A3F14"/>
    <w:rsid w:val="007A44AA"/>
    <w:rsid w:val="007A51A7"/>
    <w:rsid w:val="007A51F4"/>
    <w:rsid w:val="007A584B"/>
    <w:rsid w:val="007A6492"/>
    <w:rsid w:val="007A676D"/>
    <w:rsid w:val="007A6A28"/>
    <w:rsid w:val="007A7F80"/>
    <w:rsid w:val="007B08A8"/>
    <w:rsid w:val="007B0AC0"/>
    <w:rsid w:val="007B1006"/>
    <w:rsid w:val="007B1419"/>
    <w:rsid w:val="007B18DA"/>
    <w:rsid w:val="007B234A"/>
    <w:rsid w:val="007B2761"/>
    <w:rsid w:val="007B381F"/>
    <w:rsid w:val="007B4478"/>
    <w:rsid w:val="007B4554"/>
    <w:rsid w:val="007B70AE"/>
    <w:rsid w:val="007B7119"/>
    <w:rsid w:val="007B760D"/>
    <w:rsid w:val="007B77F1"/>
    <w:rsid w:val="007B798A"/>
    <w:rsid w:val="007C01DC"/>
    <w:rsid w:val="007C0345"/>
    <w:rsid w:val="007C03A3"/>
    <w:rsid w:val="007C0B21"/>
    <w:rsid w:val="007C141E"/>
    <w:rsid w:val="007C1B2D"/>
    <w:rsid w:val="007C1E92"/>
    <w:rsid w:val="007C1FEA"/>
    <w:rsid w:val="007C21A5"/>
    <w:rsid w:val="007C257B"/>
    <w:rsid w:val="007C30B2"/>
    <w:rsid w:val="007C30C4"/>
    <w:rsid w:val="007C338C"/>
    <w:rsid w:val="007C3569"/>
    <w:rsid w:val="007C4E79"/>
    <w:rsid w:val="007C5A1C"/>
    <w:rsid w:val="007C61B8"/>
    <w:rsid w:val="007C654C"/>
    <w:rsid w:val="007C789F"/>
    <w:rsid w:val="007C7B32"/>
    <w:rsid w:val="007D0165"/>
    <w:rsid w:val="007D0579"/>
    <w:rsid w:val="007D06F3"/>
    <w:rsid w:val="007D0E85"/>
    <w:rsid w:val="007D0EFD"/>
    <w:rsid w:val="007D2716"/>
    <w:rsid w:val="007D3042"/>
    <w:rsid w:val="007D37C5"/>
    <w:rsid w:val="007D482C"/>
    <w:rsid w:val="007D4F84"/>
    <w:rsid w:val="007D523B"/>
    <w:rsid w:val="007D5809"/>
    <w:rsid w:val="007D5CC4"/>
    <w:rsid w:val="007D5ED2"/>
    <w:rsid w:val="007D646F"/>
    <w:rsid w:val="007D7313"/>
    <w:rsid w:val="007D75E7"/>
    <w:rsid w:val="007D76D9"/>
    <w:rsid w:val="007D7B6C"/>
    <w:rsid w:val="007D7EE3"/>
    <w:rsid w:val="007E089A"/>
    <w:rsid w:val="007E1188"/>
    <w:rsid w:val="007E17D7"/>
    <w:rsid w:val="007E19DF"/>
    <w:rsid w:val="007E1F3F"/>
    <w:rsid w:val="007E2729"/>
    <w:rsid w:val="007E3F0C"/>
    <w:rsid w:val="007E452B"/>
    <w:rsid w:val="007E4D6D"/>
    <w:rsid w:val="007E5277"/>
    <w:rsid w:val="007E5760"/>
    <w:rsid w:val="007E6358"/>
    <w:rsid w:val="007E6755"/>
    <w:rsid w:val="007E6757"/>
    <w:rsid w:val="007E7184"/>
    <w:rsid w:val="007E7359"/>
    <w:rsid w:val="007E78F1"/>
    <w:rsid w:val="007E7D8A"/>
    <w:rsid w:val="007F0649"/>
    <w:rsid w:val="007F0C34"/>
    <w:rsid w:val="007F1644"/>
    <w:rsid w:val="007F17F0"/>
    <w:rsid w:val="007F1AE7"/>
    <w:rsid w:val="007F266D"/>
    <w:rsid w:val="007F2842"/>
    <w:rsid w:val="007F2891"/>
    <w:rsid w:val="007F29DB"/>
    <w:rsid w:val="007F2C9D"/>
    <w:rsid w:val="007F2D00"/>
    <w:rsid w:val="007F2D5E"/>
    <w:rsid w:val="007F2D98"/>
    <w:rsid w:val="007F2FE6"/>
    <w:rsid w:val="007F35AE"/>
    <w:rsid w:val="007F3EBF"/>
    <w:rsid w:val="007F464E"/>
    <w:rsid w:val="007F4ADB"/>
    <w:rsid w:val="007F4CA4"/>
    <w:rsid w:val="007F4E23"/>
    <w:rsid w:val="007F4E2C"/>
    <w:rsid w:val="007F500A"/>
    <w:rsid w:val="007F562B"/>
    <w:rsid w:val="007F61DE"/>
    <w:rsid w:val="007F68B8"/>
    <w:rsid w:val="007F799B"/>
    <w:rsid w:val="007F7BCA"/>
    <w:rsid w:val="007F7C6D"/>
    <w:rsid w:val="00800338"/>
    <w:rsid w:val="00800729"/>
    <w:rsid w:val="00800CE3"/>
    <w:rsid w:val="00800E43"/>
    <w:rsid w:val="008012DB"/>
    <w:rsid w:val="008020EB"/>
    <w:rsid w:val="008022EF"/>
    <w:rsid w:val="008025C2"/>
    <w:rsid w:val="00802DB4"/>
    <w:rsid w:val="008035EC"/>
    <w:rsid w:val="00804204"/>
    <w:rsid w:val="00804ED6"/>
    <w:rsid w:val="00805472"/>
    <w:rsid w:val="008067EA"/>
    <w:rsid w:val="00807E1F"/>
    <w:rsid w:val="00810531"/>
    <w:rsid w:val="00810727"/>
    <w:rsid w:val="00810C3C"/>
    <w:rsid w:val="00810D57"/>
    <w:rsid w:val="00811E91"/>
    <w:rsid w:val="00813AE8"/>
    <w:rsid w:val="00813D0D"/>
    <w:rsid w:val="00813F6A"/>
    <w:rsid w:val="008142A1"/>
    <w:rsid w:val="00814F88"/>
    <w:rsid w:val="0081553D"/>
    <w:rsid w:val="008155A0"/>
    <w:rsid w:val="008157AD"/>
    <w:rsid w:val="00816742"/>
    <w:rsid w:val="00816AD1"/>
    <w:rsid w:val="00817881"/>
    <w:rsid w:val="00817E25"/>
    <w:rsid w:val="00821085"/>
    <w:rsid w:val="008214E8"/>
    <w:rsid w:val="00821599"/>
    <w:rsid w:val="00821A0D"/>
    <w:rsid w:val="008228B6"/>
    <w:rsid w:val="00822971"/>
    <w:rsid w:val="0082322C"/>
    <w:rsid w:val="0082331C"/>
    <w:rsid w:val="008237D5"/>
    <w:rsid w:val="0082448D"/>
    <w:rsid w:val="00824788"/>
    <w:rsid w:val="0082488E"/>
    <w:rsid w:val="00825297"/>
    <w:rsid w:val="00825576"/>
    <w:rsid w:val="00825B0E"/>
    <w:rsid w:val="00825D1B"/>
    <w:rsid w:val="0082688D"/>
    <w:rsid w:val="00827818"/>
    <w:rsid w:val="008278FA"/>
    <w:rsid w:val="008300D9"/>
    <w:rsid w:val="00830686"/>
    <w:rsid w:val="00831739"/>
    <w:rsid w:val="00831876"/>
    <w:rsid w:val="00831A27"/>
    <w:rsid w:val="00831B87"/>
    <w:rsid w:val="00831D82"/>
    <w:rsid w:val="0083230C"/>
    <w:rsid w:val="0083292D"/>
    <w:rsid w:val="00832CD2"/>
    <w:rsid w:val="008336DF"/>
    <w:rsid w:val="00833ECD"/>
    <w:rsid w:val="00833ED5"/>
    <w:rsid w:val="00833F4D"/>
    <w:rsid w:val="0083448B"/>
    <w:rsid w:val="00834A12"/>
    <w:rsid w:val="00834FDC"/>
    <w:rsid w:val="00835138"/>
    <w:rsid w:val="00835F1F"/>
    <w:rsid w:val="00835FAD"/>
    <w:rsid w:val="00836336"/>
    <w:rsid w:val="00836D5C"/>
    <w:rsid w:val="0084019D"/>
    <w:rsid w:val="0084035C"/>
    <w:rsid w:val="00840481"/>
    <w:rsid w:val="00840747"/>
    <w:rsid w:val="00840882"/>
    <w:rsid w:val="00840AD3"/>
    <w:rsid w:val="00840BFC"/>
    <w:rsid w:val="00840ECA"/>
    <w:rsid w:val="00841180"/>
    <w:rsid w:val="00841ADE"/>
    <w:rsid w:val="00841C05"/>
    <w:rsid w:val="008421BC"/>
    <w:rsid w:val="0084261F"/>
    <w:rsid w:val="008426FE"/>
    <w:rsid w:val="008428A0"/>
    <w:rsid w:val="00842EB7"/>
    <w:rsid w:val="008433E3"/>
    <w:rsid w:val="0084422C"/>
    <w:rsid w:val="0084422E"/>
    <w:rsid w:val="00844664"/>
    <w:rsid w:val="00844B83"/>
    <w:rsid w:val="00845028"/>
    <w:rsid w:val="00845EA4"/>
    <w:rsid w:val="00846490"/>
    <w:rsid w:val="008466C9"/>
    <w:rsid w:val="008478BC"/>
    <w:rsid w:val="00847CBE"/>
    <w:rsid w:val="00847EC5"/>
    <w:rsid w:val="00850C81"/>
    <w:rsid w:val="00850D4F"/>
    <w:rsid w:val="00850DF3"/>
    <w:rsid w:val="00853314"/>
    <w:rsid w:val="00853B5F"/>
    <w:rsid w:val="00853C8A"/>
    <w:rsid w:val="00853EC1"/>
    <w:rsid w:val="008542CD"/>
    <w:rsid w:val="00854435"/>
    <w:rsid w:val="00854F05"/>
    <w:rsid w:val="008558E4"/>
    <w:rsid w:val="0085592F"/>
    <w:rsid w:val="00855D4E"/>
    <w:rsid w:val="00856FBA"/>
    <w:rsid w:val="0085711C"/>
    <w:rsid w:val="00857FCF"/>
    <w:rsid w:val="008601FF"/>
    <w:rsid w:val="008603B1"/>
    <w:rsid w:val="00860609"/>
    <w:rsid w:val="008608A8"/>
    <w:rsid w:val="00860F2E"/>
    <w:rsid w:val="008612F5"/>
    <w:rsid w:val="008614D4"/>
    <w:rsid w:val="00862D9A"/>
    <w:rsid w:val="00863051"/>
    <w:rsid w:val="00863BBC"/>
    <w:rsid w:val="00863E7D"/>
    <w:rsid w:val="0086510B"/>
    <w:rsid w:val="0086521B"/>
    <w:rsid w:val="008652C3"/>
    <w:rsid w:val="00865A9B"/>
    <w:rsid w:val="00865ADA"/>
    <w:rsid w:val="00865F47"/>
    <w:rsid w:val="008664E2"/>
    <w:rsid w:val="00867ABE"/>
    <w:rsid w:val="00870C63"/>
    <w:rsid w:val="00871280"/>
    <w:rsid w:val="008712F2"/>
    <w:rsid w:val="00872983"/>
    <w:rsid w:val="00872E91"/>
    <w:rsid w:val="0087337D"/>
    <w:rsid w:val="00873425"/>
    <w:rsid w:val="0087401E"/>
    <w:rsid w:val="0087405F"/>
    <w:rsid w:val="00874806"/>
    <w:rsid w:val="00875492"/>
    <w:rsid w:val="008757EB"/>
    <w:rsid w:val="0087605D"/>
    <w:rsid w:val="00876C87"/>
    <w:rsid w:val="0087745C"/>
    <w:rsid w:val="008777E4"/>
    <w:rsid w:val="00880B95"/>
    <w:rsid w:val="00880E1B"/>
    <w:rsid w:val="00880F01"/>
    <w:rsid w:val="008816F5"/>
    <w:rsid w:val="00881A12"/>
    <w:rsid w:val="008821E1"/>
    <w:rsid w:val="00882780"/>
    <w:rsid w:val="00882EEB"/>
    <w:rsid w:val="00882F3B"/>
    <w:rsid w:val="0088323B"/>
    <w:rsid w:val="00884B4A"/>
    <w:rsid w:val="00884CA6"/>
    <w:rsid w:val="00886167"/>
    <w:rsid w:val="0088634A"/>
    <w:rsid w:val="00886842"/>
    <w:rsid w:val="00887564"/>
    <w:rsid w:val="00887E6D"/>
    <w:rsid w:val="008902A3"/>
    <w:rsid w:val="00890337"/>
    <w:rsid w:val="00890958"/>
    <w:rsid w:val="0089106C"/>
    <w:rsid w:val="00891504"/>
    <w:rsid w:val="00891E0F"/>
    <w:rsid w:val="00892313"/>
    <w:rsid w:val="00892C28"/>
    <w:rsid w:val="0089326F"/>
    <w:rsid w:val="00893DAF"/>
    <w:rsid w:val="008948AD"/>
    <w:rsid w:val="00894C2F"/>
    <w:rsid w:val="008954B8"/>
    <w:rsid w:val="0089553F"/>
    <w:rsid w:val="008959E6"/>
    <w:rsid w:val="00895C99"/>
    <w:rsid w:val="00896189"/>
    <w:rsid w:val="0089700B"/>
    <w:rsid w:val="00897DA8"/>
    <w:rsid w:val="008A03A4"/>
    <w:rsid w:val="008A0524"/>
    <w:rsid w:val="008A0DE2"/>
    <w:rsid w:val="008A0F22"/>
    <w:rsid w:val="008A1142"/>
    <w:rsid w:val="008A14F9"/>
    <w:rsid w:val="008A192C"/>
    <w:rsid w:val="008A2246"/>
    <w:rsid w:val="008A3128"/>
    <w:rsid w:val="008A319C"/>
    <w:rsid w:val="008A34C2"/>
    <w:rsid w:val="008A40BA"/>
    <w:rsid w:val="008A443E"/>
    <w:rsid w:val="008A52A4"/>
    <w:rsid w:val="008A5C0B"/>
    <w:rsid w:val="008A5DFE"/>
    <w:rsid w:val="008A6104"/>
    <w:rsid w:val="008A6F8C"/>
    <w:rsid w:val="008A7462"/>
    <w:rsid w:val="008A795E"/>
    <w:rsid w:val="008A7ABE"/>
    <w:rsid w:val="008A7BA1"/>
    <w:rsid w:val="008A7E81"/>
    <w:rsid w:val="008B00BB"/>
    <w:rsid w:val="008B02F9"/>
    <w:rsid w:val="008B0689"/>
    <w:rsid w:val="008B0787"/>
    <w:rsid w:val="008B0C4E"/>
    <w:rsid w:val="008B1C8E"/>
    <w:rsid w:val="008B2654"/>
    <w:rsid w:val="008B3288"/>
    <w:rsid w:val="008B34C1"/>
    <w:rsid w:val="008B3F7E"/>
    <w:rsid w:val="008B3FCF"/>
    <w:rsid w:val="008B3FE7"/>
    <w:rsid w:val="008B44C1"/>
    <w:rsid w:val="008B4FB4"/>
    <w:rsid w:val="008B5661"/>
    <w:rsid w:val="008B59B2"/>
    <w:rsid w:val="008B5AFE"/>
    <w:rsid w:val="008B60E7"/>
    <w:rsid w:val="008B6515"/>
    <w:rsid w:val="008B6D23"/>
    <w:rsid w:val="008B7C72"/>
    <w:rsid w:val="008C0A3B"/>
    <w:rsid w:val="008C0FD6"/>
    <w:rsid w:val="008C1DA1"/>
    <w:rsid w:val="008C1FB2"/>
    <w:rsid w:val="008C2276"/>
    <w:rsid w:val="008C22C0"/>
    <w:rsid w:val="008C2341"/>
    <w:rsid w:val="008C2D85"/>
    <w:rsid w:val="008C4A8C"/>
    <w:rsid w:val="008C4D5F"/>
    <w:rsid w:val="008C5B32"/>
    <w:rsid w:val="008C6778"/>
    <w:rsid w:val="008C6CD2"/>
    <w:rsid w:val="008C7139"/>
    <w:rsid w:val="008C760D"/>
    <w:rsid w:val="008D15EC"/>
    <w:rsid w:val="008D32A2"/>
    <w:rsid w:val="008D32AD"/>
    <w:rsid w:val="008D33F0"/>
    <w:rsid w:val="008D3A5E"/>
    <w:rsid w:val="008D3E60"/>
    <w:rsid w:val="008D4F72"/>
    <w:rsid w:val="008D579F"/>
    <w:rsid w:val="008D597A"/>
    <w:rsid w:val="008D6509"/>
    <w:rsid w:val="008D6562"/>
    <w:rsid w:val="008D68F4"/>
    <w:rsid w:val="008D7122"/>
    <w:rsid w:val="008E0049"/>
    <w:rsid w:val="008E04F2"/>
    <w:rsid w:val="008E0B39"/>
    <w:rsid w:val="008E0FDF"/>
    <w:rsid w:val="008E13E8"/>
    <w:rsid w:val="008E2352"/>
    <w:rsid w:val="008E23DA"/>
    <w:rsid w:val="008E283A"/>
    <w:rsid w:val="008E39B9"/>
    <w:rsid w:val="008E3E3C"/>
    <w:rsid w:val="008E536A"/>
    <w:rsid w:val="008E5413"/>
    <w:rsid w:val="008E596E"/>
    <w:rsid w:val="008E7A66"/>
    <w:rsid w:val="008E7E59"/>
    <w:rsid w:val="008F01D1"/>
    <w:rsid w:val="008F05FC"/>
    <w:rsid w:val="008F0EF2"/>
    <w:rsid w:val="008F0FBB"/>
    <w:rsid w:val="008F12A7"/>
    <w:rsid w:val="008F15D6"/>
    <w:rsid w:val="008F1706"/>
    <w:rsid w:val="008F173E"/>
    <w:rsid w:val="008F1DE2"/>
    <w:rsid w:val="008F23B2"/>
    <w:rsid w:val="008F290E"/>
    <w:rsid w:val="008F29BD"/>
    <w:rsid w:val="008F3C42"/>
    <w:rsid w:val="008F3D5D"/>
    <w:rsid w:val="008F41AC"/>
    <w:rsid w:val="008F4539"/>
    <w:rsid w:val="008F7152"/>
    <w:rsid w:val="008F7725"/>
    <w:rsid w:val="008F782F"/>
    <w:rsid w:val="008F78D0"/>
    <w:rsid w:val="008F7B6F"/>
    <w:rsid w:val="008F7C9D"/>
    <w:rsid w:val="008F7DBE"/>
    <w:rsid w:val="00900051"/>
    <w:rsid w:val="009001D1"/>
    <w:rsid w:val="009003F6"/>
    <w:rsid w:val="00900AC2"/>
    <w:rsid w:val="00900BFC"/>
    <w:rsid w:val="0090152E"/>
    <w:rsid w:val="00901B38"/>
    <w:rsid w:val="009022E6"/>
    <w:rsid w:val="00902940"/>
    <w:rsid w:val="009030B9"/>
    <w:rsid w:val="0090367A"/>
    <w:rsid w:val="009039FC"/>
    <w:rsid w:val="00903C45"/>
    <w:rsid w:val="00904599"/>
    <w:rsid w:val="00905649"/>
    <w:rsid w:val="00906311"/>
    <w:rsid w:val="00906BF0"/>
    <w:rsid w:val="009071EB"/>
    <w:rsid w:val="00907937"/>
    <w:rsid w:val="009100DC"/>
    <w:rsid w:val="009104E7"/>
    <w:rsid w:val="00910600"/>
    <w:rsid w:val="00910A64"/>
    <w:rsid w:val="00910B3A"/>
    <w:rsid w:val="00910C95"/>
    <w:rsid w:val="00911731"/>
    <w:rsid w:val="009127D2"/>
    <w:rsid w:val="00912B68"/>
    <w:rsid w:val="009133C9"/>
    <w:rsid w:val="00913D94"/>
    <w:rsid w:val="00913DDB"/>
    <w:rsid w:val="009149C9"/>
    <w:rsid w:val="00914A6D"/>
    <w:rsid w:val="00914D2A"/>
    <w:rsid w:val="00915084"/>
    <w:rsid w:val="00915CFE"/>
    <w:rsid w:val="00916641"/>
    <w:rsid w:val="009167A6"/>
    <w:rsid w:val="00917426"/>
    <w:rsid w:val="009179B3"/>
    <w:rsid w:val="00917B22"/>
    <w:rsid w:val="009202F5"/>
    <w:rsid w:val="00920678"/>
    <w:rsid w:val="00921717"/>
    <w:rsid w:val="00922588"/>
    <w:rsid w:val="0092290E"/>
    <w:rsid w:val="00922AB1"/>
    <w:rsid w:val="00922C02"/>
    <w:rsid w:val="00922D3A"/>
    <w:rsid w:val="009231E6"/>
    <w:rsid w:val="0092331F"/>
    <w:rsid w:val="00923BB8"/>
    <w:rsid w:val="00923E39"/>
    <w:rsid w:val="00924250"/>
    <w:rsid w:val="00924592"/>
    <w:rsid w:val="00924F27"/>
    <w:rsid w:val="00925069"/>
    <w:rsid w:val="00925E61"/>
    <w:rsid w:val="0092639F"/>
    <w:rsid w:val="00926502"/>
    <w:rsid w:val="0092663F"/>
    <w:rsid w:val="00926BFE"/>
    <w:rsid w:val="00926E33"/>
    <w:rsid w:val="00930573"/>
    <w:rsid w:val="0093088E"/>
    <w:rsid w:val="009311B2"/>
    <w:rsid w:val="009311F9"/>
    <w:rsid w:val="00931C29"/>
    <w:rsid w:val="00931EF2"/>
    <w:rsid w:val="00932FFC"/>
    <w:rsid w:val="00933B1C"/>
    <w:rsid w:val="00933EF8"/>
    <w:rsid w:val="00934604"/>
    <w:rsid w:val="00934E80"/>
    <w:rsid w:val="00935B4B"/>
    <w:rsid w:val="00936063"/>
    <w:rsid w:val="00936098"/>
    <w:rsid w:val="009361C0"/>
    <w:rsid w:val="0093696B"/>
    <w:rsid w:val="00936D36"/>
    <w:rsid w:val="00936F67"/>
    <w:rsid w:val="00937CE7"/>
    <w:rsid w:val="00937F56"/>
    <w:rsid w:val="00940255"/>
    <w:rsid w:val="009404C1"/>
    <w:rsid w:val="00940B76"/>
    <w:rsid w:val="00941443"/>
    <w:rsid w:val="009416C3"/>
    <w:rsid w:val="009418BD"/>
    <w:rsid w:val="00941B34"/>
    <w:rsid w:val="00941D86"/>
    <w:rsid w:val="00942803"/>
    <w:rsid w:val="009434E4"/>
    <w:rsid w:val="00943BC2"/>
    <w:rsid w:val="00944154"/>
    <w:rsid w:val="0094486C"/>
    <w:rsid w:val="00944A8E"/>
    <w:rsid w:val="00944F86"/>
    <w:rsid w:val="00945DC3"/>
    <w:rsid w:val="00946033"/>
    <w:rsid w:val="0094615E"/>
    <w:rsid w:val="0094645C"/>
    <w:rsid w:val="009464CF"/>
    <w:rsid w:val="009468AA"/>
    <w:rsid w:val="00947B5E"/>
    <w:rsid w:val="0095038C"/>
    <w:rsid w:val="009518BB"/>
    <w:rsid w:val="00951D80"/>
    <w:rsid w:val="0095280A"/>
    <w:rsid w:val="00954C62"/>
    <w:rsid w:val="00954E59"/>
    <w:rsid w:val="0095549C"/>
    <w:rsid w:val="00955790"/>
    <w:rsid w:val="00955EDA"/>
    <w:rsid w:val="009574C3"/>
    <w:rsid w:val="00960D46"/>
    <w:rsid w:val="009619D8"/>
    <w:rsid w:val="009619E6"/>
    <w:rsid w:val="00961A4A"/>
    <w:rsid w:val="00961B1D"/>
    <w:rsid w:val="00962212"/>
    <w:rsid w:val="0096253D"/>
    <w:rsid w:val="00962D21"/>
    <w:rsid w:val="00962E47"/>
    <w:rsid w:val="0096382C"/>
    <w:rsid w:val="00963D76"/>
    <w:rsid w:val="00964615"/>
    <w:rsid w:val="0096471E"/>
    <w:rsid w:val="00964BA3"/>
    <w:rsid w:val="00964FEA"/>
    <w:rsid w:val="00965266"/>
    <w:rsid w:val="0096538F"/>
    <w:rsid w:val="009659B9"/>
    <w:rsid w:val="009668D0"/>
    <w:rsid w:val="00966F83"/>
    <w:rsid w:val="00967113"/>
    <w:rsid w:val="009673B4"/>
    <w:rsid w:val="00967577"/>
    <w:rsid w:val="0096784D"/>
    <w:rsid w:val="00967F29"/>
    <w:rsid w:val="00970236"/>
    <w:rsid w:val="0097124E"/>
    <w:rsid w:val="00971263"/>
    <w:rsid w:val="0097161F"/>
    <w:rsid w:val="009716E2"/>
    <w:rsid w:val="009719E9"/>
    <w:rsid w:val="00971F05"/>
    <w:rsid w:val="009721EF"/>
    <w:rsid w:val="00972262"/>
    <w:rsid w:val="00972277"/>
    <w:rsid w:val="009725A0"/>
    <w:rsid w:val="00972E62"/>
    <w:rsid w:val="00973631"/>
    <w:rsid w:val="00973AF9"/>
    <w:rsid w:val="00973F80"/>
    <w:rsid w:val="00973FB1"/>
    <w:rsid w:val="00974EF3"/>
    <w:rsid w:val="009751C2"/>
    <w:rsid w:val="009759B1"/>
    <w:rsid w:val="00975BFB"/>
    <w:rsid w:val="00975EDC"/>
    <w:rsid w:val="00977092"/>
    <w:rsid w:val="00977682"/>
    <w:rsid w:val="00977728"/>
    <w:rsid w:val="009804C1"/>
    <w:rsid w:val="009806D9"/>
    <w:rsid w:val="00980D61"/>
    <w:rsid w:val="00980F8D"/>
    <w:rsid w:val="00981274"/>
    <w:rsid w:val="00981747"/>
    <w:rsid w:val="00981A2C"/>
    <w:rsid w:val="00982326"/>
    <w:rsid w:val="00982976"/>
    <w:rsid w:val="00982F9B"/>
    <w:rsid w:val="00983456"/>
    <w:rsid w:val="009834D3"/>
    <w:rsid w:val="0098351D"/>
    <w:rsid w:val="009837FC"/>
    <w:rsid w:val="00983AE4"/>
    <w:rsid w:val="00983F12"/>
    <w:rsid w:val="009840A6"/>
    <w:rsid w:val="0098425B"/>
    <w:rsid w:val="0098477D"/>
    <w:rsid w:val="00984C23"/>
    <w:rsid w:val="00984DBD"/>
    <w:rsid w:val="00984F9B"/>
    <w:rsid w:val="0098546B"/>
    <w:rsid w:val="00985AAF"/>
    <w:rsid w:val="00985C60"/>
    <w:rsid w:val="009861A2"/>
    <w:rsid w:val="00986258"/>
    <w:rsid w:val="009872EC"/>
    <w:rsid w:val="0099033C"/>
    <w:rsid w:val="00990F19"/>
    <w:rsid w:val="009913F7"/>
    <w:rsid w:val="00991935"/>
    <w:rsid w:val="00991AB1"/>
    <w:rsid w:val="009920BC"/>
    <w:rsid w:val="00992273"/>
    <w:rsid w:val="00992820"/>
    <w:rsid w:val="00992E34"/>
    <w:rsid w:val="009932CD"/>
    <w:rsid w:val="00993A25"/>
    <w:rsid w:val="00994761"/>
    <w:rsid w:val="00994952"/>
    <w:rsid w:val="009958FE"/>
    <w:rsid w:val="00995B35"/>
    <w:rsid w:val="00995FA4"/>
    <w:rsid w:val="00996090"/>
    <w:rsid w:val="00996675"/>
    <w:rsid w:val="0099680F"/>
    <w:rsid w:val="00996BE5"/>
    <w:rsid w:val="00996EC4"/>
    <w:rsid w:val="00997741"/>
    <w:rsid w:val="009A042E"/>
    <w:rsid w:val="009A077D"/>
    <w:rsid w:val="009A0B43"/>
    <w:rsid w:val="009A0B61"/>
    <w:rsid w:val="009A170F"/>
    <w:rsid w:val="009A2A36"/>
    <w:rsid w:val="009A2A5C"/>
    <w:rsid w:val="009A2B3F"/>
    <w:rsid w:val="009A2E1E"/>
    <w:rsid w:val="009A3B1F"/>
    <w:rsid w:val="009A44A3"/>
    <w:rsid w:val="009A44DF"/>
    <w:rsid w:val="009A47DB"/>
    <w:rsid w:val="009A4A4F"/>
    <w:rsid w:val="009A5DF6"/>
    <w:rsid w:val="009A76E2"/>
    <w:rsid w:val="009A7846"/>
    <w:rsid w:val="009B038F"/>
    <w:rsid w:val="009B05DD"/>
    <w:rsid w:val="009B1D47"/>
    <w:rsid w:val="009B1E24"/>
    <w:rsid w:val="009B270B"/>
    <w:rsid w:val="009B3A91"/>
    <w:rsid w:val="009B47A4"/>
    <w:rsid w:val="009B4C85"/>
    <w:rsid w:val="009B5445"/>
    <w:rsid w:val="009B5D0B"/>
    <w:rsid w:val="009B5EB0"/>
    <w:rsid w:val="009B662D"/>
    <w:rsid w:val="009B67C6"/>
    <w:rsid w:val="009B7032"/>
    <w:rsid w:val="009B7810"/>
    <w:rsid w:val="009B7DE3"/>
    <w:rsid w:val="009C066C"/>
    <w:rsid w:val="009C0D8B"/>
    <w:rsid w:val="009C13B0"/>
    <w:rsid w:val="009C1DF8"/>
    <w:rsid w:val="009C1F57"/>
    <w:rsid w:val="009C22CC"/>
    <w:rsid w:val="009C27E2"/>
    <w:rsid w:val="009C2849"/>
    <w:rsid w:val="009C28C4"/>
    <w:rsid w:val="009C2C49"/>
    <w:rsid w:val="009C39C6"/>
    <w:rsid w:val="009C39F3"/>
    <w:rsid w:val="009C3D46"/>
    <w:rsid w:val="009C3E6C"/>
    <w:rsid w:val="009C4267"/>
    <w:rsid w:val="009C53AE"/>
    <w:rsid w:val="009C554C"/>
    <w:rsid w:val="009C58F8"/>
    <w:rsid w:val="009C5EAA"/>
    <w:rsid w:val="009C6395"/>
    <w:rsid w:val="009C71B9"/>
    <w:rsid w:val="009C7413"/>
    <w:rsid w:val="009C747E"/>
    <w:rsid w:val="009C756B"/>
    <w:rsid w:val="009C762B"/>
    <w:rsid w:val="009C781A"/>
    <w:rsid w:val="009C78A7"/>
    <w:rsid w:val="009C78B7"/>
    <w:rsid w:val="009C7EBE"/>
    <w:rsid w:val="009D031E"/>
    <w:rsid w:val="009D0F7A"/>
    <w:rsid w:val="009D2855"/>
    <w:rsid w:val="009D2D1A"/>
    <w:rsid w:val="009D357D"/>
    <w:rsid w:val="009D3949"/>
    <w:rsid w:val="009D3B69"/>
    <w:rsid w:val="009D3BA7"/>
    <w:rsid w:val="009D3F6C"/>
    <w:rsid w:val="009D4A0A"/>
    <w:rsid w:val="009D5541"/>
    <w:rsid w:val="009D5A40"/>
    <w:rsid w:val="009D5EA5"/>
    <w:rsid w:val="009D6009"/>
    <w:rsid w:val="009D65D6"/>
    <w:rsid w:val="009D6BA3"/>
    <w:rsid w:val="009D70AC"/>
    <w:rsid w:val="009D72A4"/>
    <w:rsid w:val="009D7713"/>
    <w:rsid w:val="009D7BD2"/>
    <w:rsid w:val="009D7F7B"/>
    <w:rsid w:val="009E0104"/>
    <w:rsid w:val="009E0B51"/>
    <w:rsid w:val="009E0D05"/>
    <w:rsid w:val="009E0D91"/>
    <w:rsid w:val="009E18E4"/>
    <w:rsid w:val="009E1BB3"/>
    <w:rsid w:val="009E1D93"/>
    <w:rsid w:val="009E1DF9"/>
    <w:rsid w:val="009E24A4"/>
    <w:rsid w:val="009E2563"/>
    <w:rsid w:val="009E2A01"/>
    <w:rsid w:val="009E3DDA"/>
    <w:rsid w:val="009E4E2D"/>
    <w:rsid w:val="009E59E3"/>
    <w:rsid w:val="009E6959"/>
    <w:rsid w:val="009E6F06"/>
    <w:rsid w:val="009E6FD0"/>
    <w:rsid w:val="009E759F"/>
    <w:rsid w:val="009E7D10"/>
    <w:rsid w:val="009F0450"/>
    <w:rsid w:val="009F0B3C"/>
    <w:rsid w:val="009F121A"/>
    <w:rsid w:val="009F1ADA"/>
    <w:rsid w:val="009F285D"/>
    <w:rsid w:val="009F2A55"/>
    <w:rsid w:val="009F2B76"/>
    <w:rsid w:val="009F305E"/>
    <w:rsid w:val="009F3286"/>
    <w:rsid w:val="009F3353"/>
    <w:rsid w:val="009F3621"/>
    <w:rsid w:val="009F54B2"/>
    <w:rsid w:val="009F55E1"/>
    <w:rsid w:val="009F58CA"/>
    <w:rsid w:val="009F620F"/>
    <w:rsid w:val="009F6841"/>
    <w:rsid w:val="009F6D05"/>
    <w:rsid w:val="009F7B9F"/>
    <w:rsid w:val="009F7C26"/>
    <w:rsid w:val="00A00A65"/>
    <w:rsid w:val="00A00B23"/>
    <w:rsid w:val="00A00B72"/>
    <w:rsid w:val="00A00C2D"/>
    <w:rsid w:val="00A00DBF"/>
    <w:rsid w:val="00A00EFB"/>
    <w:rsid w:val="00A01A32"/>
    <w:rsid w:val="00A01D7F"/>
    <w:rsid w:val="00A0328B"/>
    <w:rsid w:val="00A03DF0"/>
    <w:rsid w:val="00A03E6A"/>
    <w:rsid w:val="00A04379"/>
    <w:rsid w:val="00A0455A"/>
    <w:rsid w:val="00A04584"/>
    <w:rsid w:val="00A04854"/>
    <w:rsid w:val="00A04C35"/>
    <w:rsid w:val="00A04DBC"/>
    <w:rsid w:val="00A05604"/>
    <w:rsid w:val="00A05A8F"/>
    <w:rsid w:val="00A05ABA"/>
    <w:rsid w:val="00A06380"/>
    <w:rsid w:val="00A06AB7"/>
    <w:rsid w:val="00A06B41"/>
    <w:rsid w:val="00A07428"/>
    <w:rsid w:val="00A076CD"/>
    <w:rsid w:val="00A1139C"/>
    <w:rsid w:val="00A11A10"/>
    <w:rsid w:val="00A11AE4"/>
    <w:rsid w:val="00A12103"/>
    <w:rsid w:val="00A12256"/>
    <w:rsid w:val="00A1264A"/>
    <w:rsid w:val="00A12838"/>
    <w:rsid w:val="00A12D58"/>
    <w:rsid w:val="00A12DA8"/>
    <w:rsid w:val="00A1316A"/>
    <w:rsid w:val="00A16E96"/>
    <w:rsid w:val="00A1738C"/>
    <w:rsid w:val="00A17393"/>
    <w:rsid w:val="00A175DD"/>
    <w:rsid w:val="00A1F8C3"/>
    <w:rsid w:val="00A205B6"/>
    <w:rsid w:val="00A21134"/>
    <w:rsid w:val="00A21AA9"/>
    <w:rsid w:val="00A21D62"/>
    <w:rsid w:val="00A220B9"/>
    <w:rsid w:val="00A22F8C"/>
    <w:rsid w:val="00A2307C"/>
    <w:rsid w:val="00A23A65"/>
    <w:rsid w:val="00A24184"/>
    <w:rsid w:val="00A24594"/>
    <w:rsid w:val="00A24B78"/>
    <w:rsid w:val="00A24EB5"/>
    <w:rsid w:val="00A25287"/>
    <w:rsid w:val="00A264B8"/>
    <w:rsid w:val="00A267B4"/>
    <w:rsid w:val="00A26ECA"/>
    <w:rsid w:val="00A278CA"/>
    <w:rsid w:val="00A27931"/>
    <w:rsid w:val="00A30030"/>
    <w:rsid w:val="00A303FC"/>
    <w:rsid w:val="00A304E7"/>
    <w:rsid w:val="00A3068C"/>
    <w:rsid w:val="00A30934"/>
    <w:rsid w:val="00A30CC1"/>
    <w:rsid w:val="00A31B31"/>
    <w:rsid w:val="00A32D8D"/>
    <w:rsid w:val="00A32DEB"/>
    <w:rsid w:val="00A3378F"/>
    <w:rsid w:val="00A33EE9"/>
    <w:rsid w:val="00A33F0A"/>
    <w:rsid w:val="00A346D4"/>
    <w:rsid w:val="00A34AAC"/>
    <w:rsid w:val="00A352A3"/>
    <w:rsid w:val="00A354E8"/>
    <w:rsid w:val="00A3597B"/>
    <w:rsid w:val="00A364E7"/>
    <w:rsid w:val="00A36793"/>
    <w:rsid w:val="00A3732F"/>
    <w:rsid w:val="00A377BC"/>
    <w:rsid w:val="00A37A3F"/>
    <w:rsid w:val="00A37A55"/>
    <w:rsid w:val="00A37AD1"/>
    <w:rsid w:val="00A404E2"/>
    <w:rsid w:val="00A40A51"/>
    <w:rsid w:val="00A41487"/>
    <w:rsid w:val="00A42302"/>
    <w:rsid w:val="00A4284B"/>
    <w:rsid w:val="00A42A5E"/>
    <w:rsid w:val="00A42B59"/>
    <w:rsid w:val="00A42EC8"/>
    <w:rsid w:val="00A43186"/>
    <w:rsid w:val="00A431B4"/>
    <w:rsid w:val="00A43B2C"/>
    <w:rsid w:val="00A43B49"/>
    <w:rsid w:val="00A43DFD"/>
    <w:rsid w:val="00A44212"/>
    <w:rsid w:val="00A45066"/>
    <w:rsid w:val="00A4522F"/>
    <w:rsid w:val="00A45A08"/>
    <w:rsid w:val="00A45A34"/>
    <w:rsid w:val="00A45E26"/>
    <w:rsid w:val="00A462AB"/>
    <w:rsid w:val="00A46321"/>
    <w:rsid w:val="00A46784"/>
    <w:rsid w:val="00A46F4A"/>
    <w:rsid w:val="00A4792F"/>
    <w:rsid w:val="00A47BFA"/>
    <w:rsid w:val="00A514E3"/>
    <w:rsid w:val="00A537EF"/>
    <w:rsid w:val="00A53D06"/>
    <w:rsid w:val="00A53D93"/>
    <w:rsid w:val="00A5467F"/>
    <w:rsid w:val="00A54929"/>
    <w:rsid w:val="00A54C08"/>
    <w:rsid w:val="00A54CCF"/>
    <w:rsid w:val="00A54F05"/>
    <w:rsid w:val="00A55C25"/>
    <w:rsid w:val="00A55C65"/>
    <w:rsid w:val="00A5614B"/>
    <w:rsid w:val="00A56614"/>
    <w:rsid w:val="00A569DC"/>
    <w:rsid w:val="00A57E53"/>
    <w:rsid w:val="00A60139"/>
    <w:rsid w:val="00A60318"/>
    <w:rsid w:val="00A60FB7"/>
    <w:rsid w:val="00A6176C"/>
    <w:rsid w:val="00A61A00"/>
    <w:rsid w:val="00A62500"/>
    <w:rsid w:val="00A635B0"/>
    <w:rsid w:val="00A63736"/>
    <w:rsid w:val="00A63ACD"/>
    <w:rsid w:val="00A63B00"/>
    <w:rsid w:val="00A63D90"/>
    <w:rsid w:val="00A64059"/>
    <w:rsid w:val="00A6584F"/>
    <w:rsid w:val="00A65C00"/>
    <w:rsid w:val="00A65C30"/>
    <w:rsid w:val="00A65CB7"/>
    <w:rsid w:val="00A66DF6"/>
    <w:rsid w:val="00A67A8F"/>
    <w:rsid w:val="00A67AF3"/>
    <w:rsid w:val="00A67CA2"/>
    <w:rsid w:val="00A70254"/>
    <w:rsid w:val="00A7034B"/>
    <w:rsid w:val="00A716DE"/>
    <w:rsid w:val="00A71981"/>
    <w:rsid w:val="00A72AD8"/>
    <w:rsid w:val="00A72F06"/>
    <w:rsid w:val="00A731A4"/>
    <w:rsid w:val="00A73F6A"/>
    <w:rsid w:val="00A744BC"/>
    <w:rsid w:val="00A74A6D"/>
    <w:rsid w:val="00A74E14"/>
    <w:rsid w:val="00A75E99"/>
    <w:rsid w:val="00A76151"/>
    <w:rsid w:val="00A76336"/>
    <w:rsid w:val="00A76FD0"/>
    <w:rsid w:val="00A77175"/>
    <w:rsid w:val="00A77A55"/>
    <w:rsid w:val="00A81CC7"/>
    <w:rsid w:val="00A81F82"/>
    <w:rsid w:val="00A820DF"/>
    <w:rsid w:val="00A825FA"/>
    <w:rsid w:val="00A8296F"/>
    <w:rsid w:val="00A831E4"/>
    <w:rsid w:val="00A83392"/>
    <w:rsid w:val="00A83E9B"/>
    <w:rsid w:val="00A83EE7"/>
    <w:rsid w:val="00A843C6"/>
    <w:rsid w:val="00A844B6"/>
    <w:rsid w:val="00A8462F"/>
    <w:rsid w:val="00A84CC4"/>
    <w:rsid w:val="00A84E0F"/>
    <w:rsid w:val="00A852B7"/>
    <w:rsid w:val="00A860B9"/>
    <w:rsid w:val="00A86B83"/>
    <w:rsid w:val="00A86C2B"/>
    <w:rsid w:val="00A874B4"/>
    <w:rsid w:val="00A875BB"/>
    <w:rsid w:val="00A904A6"/>
    <w:rsid w:val="00A90741"/>
    <w:rsid w:val="00A90BCA"/>
    <w:rsid w:val="00A90D77"/>
    <w:rsid w:val="00A911AE"/>
    <w:rsid w:val="00A914E4"/>
    <w:rsid w:val="00A923DA"/>
    <w:rsid w:val="00A92CDC"/>
    <w:rsid w:val="00A92E6E"/>
    <w:rsid w:val="00A9311E"/>
    <w:rsid w:val="00A934AA"/>
    <w:rsid w:val="00A93DFC"/>
    <w:rsid w:val="00A940E4"/>
    <w:rsid w:val="00A9463A"/>
    <w:rsid w:val="00A94AF8"/>
    <w:rsid w:val="00A9550B"/>
    <w:rsid w:val="00A95B42"/>
    <w:rsid w:val="00A96F70"/>
    <w:rsid w:val="00AA0430"/>
    <w:rsid w:val="00AA05B9"/>
    <w:rsid w:val="00AA0D35"/>
    <w:rsid w:val="00AA0E0F"/>
    <w:rsid w:val="00AA20EA"/>
    <w:rsid w:val="00AA3C2C"/>
    <w:rsid w:val="00AA4595"/>
    <w:rsid w:val="00AA4726"/>
    <w:rsid w:val="00AA4B73"/>
    <w:rsid w:val="00AA5182"/>
    <w:rsid w:val="00AA53B9"/>
    <w:rsid w:val="00AA60CF"/>
    <w:rsid w:val="00AA630A"/>
    <w:rsid w:val="00AA6B1A"/>
    <w:rsid w:val="00AA717D"/>
    <w:rsid w:val="00AA7224"/>
    <w:rsid w:val="00AA7827"/>
    <w:rsid w:val="00AA7A74"/>
    <w:rsid w:val="00AA7D4F"/>
    <w:rsid w:val="00AB2064"/>
    <w:rsid w:val="00AB2C50"/>
    <w:rsid w:val="00AB336C"/>
    <w:rsid w:val="00AB3456"/>
    <w:rsid w:val="00AB3C6B"/>
    <w:rsid w:val="00AB3EF9"/>
    <w:rsid w:val="00AB441F"/>
    <w:rsid w:val="00AB461E"/>
    <w:rsid w:val="00AB47CA"/>
    <w:rsid w:val="00AB58BA"/>
    <w:rsid w:val="00AB67EE"/>
    <w:rsid w:val="00AB684C"/>
    <w:rsid w:val="00AB7726"/>
    <w:rsid w:val="00AC030B"/>
    <w:rsid w:val="00AC0F03"/>
    <w:rsid w:val="00AC336C"/>
    <w:rsid w:val="00AC3595"/>
    <w:rsid w:val="00AC3E27"/>
    <w:rsid w:val="00AC4436"/>
    <w:rsid w:val="00AC46B7"/>
    <w:rsid w:val="00AC6039"/>
    <w:rsid w:val="00AC60D9"/>
    <w:rsid w:val="00AC681D"/>
    <w:rsid w:val="00AC6B98"/>
    <w:rsid w:val="00AC6D11"/>
    <w:rsid w:val="00AC6FA9"/>
    <w:rsid w:val="00AC7B16"/>
    <w:rsid w:val="00AC7C3B"/>
    <w:rsid w:val="00AC7CBE"/>
    <w:rsid w:val="00AC7EFF"/>
    <w:rsid w:val="00AC7F99"/>
    <w:rsid w:val="00AD0410"/>
    <w:rsid w:val="00AD115A"/>
    <w:rsid w:val="00AD2240"/>
    <w:rsid w:val="00AD2365"/>
    <w:rsid w:val="00AD24FA"/>
    <w:rsid w:val="00AD32B4"/>
    <w:rsid w:val="00AD41E8"/>
    <w:rsid w:val="00AD42BE"/>
    <w:rsid w:val="00AD4612"/>
    <w:rsid w:val="00AD56B0"/>
    <w:rsid w:val="00AD598B"/>
    <w:rsid w:val="00AD5D90"/>
    <w:rsid w:val="00AD70EE"/>
    <w:rsid w:val="00AD7155"/>
    <w:rsid w:val="00AE094D"/>
    <w:rsid w:val="00AE1C80"/>
    <w:rsid w:val="00AE23AE"/>
    <w:rsid w:val="00AE25ED"/>
    <w:rsid w:val="00AE2BB1"/>
    <w:rsid w:val="00AE2E64"/>
    <w:rsid w:val="00AE459E"/>
    <w:rsid w:val="00AE4A01"/>
    <w:rsid w:val="00AE4E31"/>
    <w:rsid w:val="00AE5737"/>
    <w:rsid w:val="00AE5DB2"/>
    <w:rsid w:val="00AE5FCD"/>
    <w:rsid w:val="00AE6BF6"/>
    <w:rsid w:val="00AE74B6"/>
    <w:rsid w:val="00AE78C1"/>
    <w:rsid w:val="00AE7D2E"/>
    <w:rsid w:val="00AF06C3"/>
    <w:rsid w:val="00AF0833"/>
    <w:rsid w:val="00AF1B84"/>
    <w:rsid w:val="00AF20AF"/>
    <w:rsid w:val="00AF282C"/>
    <w:rsid w:val="00AF29A6"/>
    <w:rsid w:val="00AF3707"/>
    <w:rsid w:val="00AF3B2B"/>
    <w:rsid w:val="00AF4BAF"/>
    <w:rsid w:val="00AF4BB3"/>
    <w:rsid w:val="00AF4D21"/>
    <w:rsid w:val="00AF543D"/>
    <w:rsid w:val="00AF5A63"/>
    <w:rsid w:val="00AF6235"/>
    <w:rsid w:val="00AF6848"/>
    <w:rsid w:val="00AF7CE1"/>
    <w:rsid w:val="00B00963"/>
    <w:rsid w:val="00B00ADE"/>
    <w:rsid w:val="00B00C8B"/>
    <w:rsid w:val="00B00CED"/>
    <w:rsid w:val="00B00D3F"/>
    <w:rsid w:val="00B01490"/>
    <w:rsid w:val="00B0245D"/>
    <w:rsid w:val="00B02BCC"/>
    <w:rsid w:val="00B02D9F"/>
    <w:rsid w:val="00B0327B"/>
    <w:rsid w:val="00B03A5B"/>
    <w:rsid w:val="00B040D2"/>
    <w:rsid w:val="00B04C8B"/>
    <w:rsid w:val="00B05039"/>
    <w:rsid w:val="00B050F7"/>
    <w:rsid w:val="00B05435"/>
    <w:rsid w:val="00B05560"/>
    <w:rsid w:val="00B05693"/>
    <w:rsid w:val="00B065C0"/>
    <w:rsid w:val="00B06667"/>
    <w:rsid w:val="00B0682A"/>
    <w:rsid w:val="00B071BD"/>
    <w:rsid w:val="00B0738D"/>
    <w:rsid w:val="00B07F5D"/>
    <w:rsid w:val="00B1228A"/>
    <w:rsid w:val="00B12A7B"/>
    <w:rsid w:val="00B13030"/>
    <w:rsid w:val="00B131A5"/>
    <w:rsid w:val="00B1378C"/>
    <w:rsid w:val="00B14586"/>
    <w:rsid w:val="00B145F9"/>
    <w:rsid w:val="00B1488C"/>
    <w:rsid w:val="00B1536E"/>
    <w:rsid w:val="00B15460"/>
    <w:rsid w:val="00B15F0A"/>
    <w:rsid w:val="00B15FFC"/>
    <w:rsid w:val="00B164B3"/>
    <w:rsid w:val="00B16A8A"/>
    <w:rsid w:val="00B1792C"/>
    <w:rsid w:val="00B17C33"/>
    <w:rsid w:val="00B20117"/>
    <w:rsid w:val="00B201B9"/>
    <w:rsid w:val="00B20B70"/>
    <w:rsid w:val="00B20D44"/>
    <w:rsid w:val="00B20DBD"/>
    <w:rsid w:val="00B22DD4"/>
    <w:rsid w:val="00B23560"/>
    <w:rsid w:val="00B23A4D"/>
    <w:rsid w:val="00B23F76"/>
    <w:rsid w:val="00B241ED"/>
    <w:rsid w:val="00B241F6"/>
    <w:rsid w:val="00B24248"/>
    <w:rsid w:val="00B2430C"/>
    <w:rsid w:val="00B25109"/>
    <w:rsid w:val="00B2589B"/>
    <w:rsid w:val="00B25DB1"/>
    <w:rsid w:val="00B262D7"/>
    <w:rsid w:val="00B26DD6"/>
    <w:rsid w:val="00B26F31"/>
    <w:rsid w:val="00B27179"/>
    <w:rsid w:val="00B27270"/>
    <w:rsid w:val="00B27902"/>
    <w:rsid w:val="00B27970"/>
    <w:rsid w:val="00B30390"/>
    <w:rsid w:val="00B306EC"/>
    <w:rsid w:val="00B30888"/>
    <w:rsid w:val="00B30B94"/>
    <w:rsid w:val="00B31198"/>
    <w:rsid w:val="00B31547"/>
    <w:rsid w:val="00B316AD"/>
    <w:rsid w:val="00B316B5"/>
    <w:rsid w:val="00B31901"/>
    <w:rsid w:val="00B31A0C"/>
    <w:rsid w:val="00B320CE"/>
    <w:rsid w:val="00B32512"/>
    <w:rsid w:val="00B333C7"/>
    <w:rsid w:val="00B33A1D"/>
    <w:rsid w:val="00B34D06"/>
    <w:rsid w:val="00B369EC"/>
    <w:rsid w:val="00B36C51"/>
    <w:rsid w:val="00B373E4"/>
    <w:rsid w:val="00B37A3B"/>
    <w:rsid w:val="00B37FC8"/>
    <w:rsid w:val="00B40363"/>
    <w:rsid w:val="00B403FD"/>
    <w:rsid w:val="00B40452"/>
    <w:rsid w:val="00B42472"/>
    <w:rsid w:val="00B42A00"/>
    <w:rsid w:val="00B42B18"/>
    <w:rsid w:val="00B438D6"/>
    <w:rsid w:val="00B4477B"/>
    <w:rsid w:val="00B44A04"/>
    <w:rsid w:val="00B44C52"/>
    <w:rsid w:val="00B44E52"/>
    <w:rsid w:val="00B45417"/>
    <w:rsid w:val="00B45A78"/>
    <w:rsid w:val="00B46466"/>
    <w:rsid w:val="00B47039"/>
    <w:rsid w:val="00B4734E"/>
    <w:rsid w:val="00B47752"/>
    <w:rsid w:val="00B47760"/>
    <w:rsid w:val="00B47AB1"/>
    <w:rsid w:val="00B504E0"/>
    <w:rsid w:val="00B51519"/>
    <w:rsid w:val="00B52B7F"/>
    <w:rsid w:val="00B52D09"/>
    <w:rsid w:val="00B535A4"/>
    <w:rsid w:val="00B53D47"/>
    <w:rsid w:val="00B54ADB"/>
    <w:rsid w:val="00B54AE1"/>
    <w:rsid w:val="00B54DA5"/>
    <w:rsid w:val="00B55D64"/>
    <w:rsid w:val="00B564A2"/>
    <w:rsid w:val="00B56771"/>
    <w:rsid w:val="00B56BAC"/>
    <w:rsid w:val="00B56C49"/>
    <w:rsid w:val="00B56D3C"/>
    <w:rsid w:val="00B578BF"/>
    <w:rsid w:val="00B57EE9"/>
    <w:rsid w:val="00B60BFA"/>
    <w:rsid w:val="00B61204"/>
    <w:rsid w:val="00B61CBA"/>
    <w:rsid w:val="00B62D4A"/>
    <w:rsid w:val="00B6306E"/>
    <w:rsid w:val="00B6429D"/>
    <w:rsid w:val="00B6432F"/>
    <w:rsid w:val="00B64B2A"/>
    <w:rsid w:val="00B64DD3"/>
    <w:rsid w:val="00B653B1"/>
    <w:rsid w:val="00B65DDC"/>
    <w:rsid w:val="00B6613E"/>
    <w:rsid w:val="00B668D3"/>
    <w:rsid w:val="00B66A7A"/>
    <w:rsid w:val="00B670CF"/>
    <w:rsid w:val="00B676E6"/>
    <w:rsid w:val="00B67754"/>
    <w:rsid w:val="00B67B39"/>
    <w:rsid w:val="00B7149C"/>
    <w:rsid w:val="00B715F0"/>
    <w:rsid w:val="00B71DD8"/>
    <w:rsid w:val="00B7250B"/>
    <w:rsid w:val="00B72786"/>
    <w:rsid w:val="00B72A78"/>
    <w:rsid w:val="00B72D1C"/>
    <w:rsid w:val="00B7392E"/>
    <w:rsid w:val="00B7401F"/>
    <w:rsid w:val="00B74509"/>
    <w:rsid w:val="00B74B10"/>
    <w:rsid w:val="00B7584F"/>
    <w:rsid w:val="00B75D8C"/>
    <w:rsid w:val="00B765B0"/>
    <w:rsid w:val="00B7666A"/>
    <w:rsid w:val="00B7666E"/>
    <w:rsid w:val="00B76804"/>
    <w:rsid w:val="00B7711D"/>
    <w:rsid w:val="00B771F4"/>
    <w:rsid w:val="00B8053B"/>
    <w:rsid w:val="00B80718"/>
    <w:rsid w:val="00B81617"/>
    <w:rsid w:val="00B817BE"/>
    <w:rsid w:val="00B818F5"/>
    <w:rsid w:val="00B81D2C"/>
    <w:rsid w:val="00B82A6B"/>
    <w:rsid w:val="00B82DD6"/>
    <w:rsid w:val="00B83E1F"/>
    <w:rsid w:val="00B83F3B"/>
    <w:rsid w:val="00B844A1"/>
    <w:rsid w:val="00B8583A"/>
    <w:rsid w:val="00B859C1"/>
    <w:rsid w:val="00B85B61"/>
    <w:rsid w:val="00B85DE5"/>
    <w:rsid w:val="00B8641D"/>
    <w:rsid w:val="00B86458"/>
    <w:rsid w:val="00B86A33"/>
    <w:rsid w:val="00B87639"/>
    <w:rsid w:val="00B877E6"/>
    <w:rsid w:val="00B87E49"/>
    <w:rsid w:val="00B901D7"/>
    <w:rsid w:val="00B904DB"/>
    <w:rsid w:val="00B908AF"/>
    <w:rsid w:val="00B90985"/>
    <w:rsid w:val="00B90C42"/>
    <w:rsid w:val="00B9142D"/>
    <w:rsid w:val="00B91FA2"/>
    <w:rsid w:val="00B92864"/>
    <w:rsid w:val="00B938E8"/>
    <w:rsid w:val="00B93BA4"/>
    <w:rsid w:val="00B93F39"/>
    <w:rsid w:val="00B941B4"/>
    <w:rsid w:val="00B941F8"/>
    <w:rsid w:val="00B95104"/>
    <w:rsid w:val="00B96535"/>
    <w:rsid w:val="00B966AB"/>
    <w:rsid w:val="00B9696A"/>
    <w:rsid w:val="00B96AC3"/>
    <w:rsid w:val="00B96AF2"/>
    <w:rsid w:val="00B9744E"/>
    <w:rsid w:val="00B9768D"/>
    <w:rsid w:val="00B97706"/>
    <w:rsid w:val="00BA1979"/>
    <w:rsid w:val="00BA1D7C"/>
    <w:rsid w:val="00BA2470"/>
    <w:rsid w:val="00BA2947"/>
    <w:rsid w:val="00BA2C0C"/>
    <w:rsid w:val="00BA32A9"/>
    <w:rsid w:val="00BA3806"/>
    <w:rsid w:val="00BA3905"/>
    <w:rsid w:val="00BA423A"/>
    <w:rsid w:val="00BA432B"/>
    <w:rsid w:val="00BA450F"/>
    <w:rsid w:val="00BA492D"/>
    <w:rsid w:val="00BA4EE6"/>
    <w:rsid w:val="00BA517A"/>
    <w:rsid w:val="00BA51F5"/>
    <w:rsid w:val="00BA527B"/>
    <w:rsid w:val="00BA55C8"/>
    <w:rsid w:val="00BA681A"/>
    <w:rsid w:val="00BA68D1"/>
    <w:rsid w:val="00BA7A41"/>
    <w:rsid w:val="00BA7A66"/>
    <w:rsid w:val="00BA7B38"/>
    <w:rsid w:val="00BA7BB9"/>
    <w:rsid w:val="00BA7FA3"/>
    <w:rsid w:val="00BB0307"/>
    <w:rsid w:val="00BB0530"/>
    <w:rsid w:val="00BB0C46"/>
    <w:rsid w:val="00BB15DA"/>
    <w:rsid w:val="00BB17C4"/>
    <w:rsid w:val="00BB1A21"/>
    <w:rsid w:val="00BB1A48"/>
    <w:rsid w:val="00BB1B93"/>
    <w:rsid w:val="00BB1CBA"/>
    <w:rsid w:val="00BB1D1B"/>
    <w:rsid w:val="00BB1D64"/>
    <w:rsid w:val="00BB1DC1"/>
    <w:rsid w:val="00BB1E88"/>
    <w:rsid w:val="00BB20D9"/>
    <w:rsid w:val="00BB22BC"/>
    <w:rsid w:val="00BB2842"/>
    <w:rsid w:val="00BB2CF9"/>
    <w:rsid w:val="00BB2E16"/>
    <w:rsid w:val="00BB3AE5"/>
    <w:rsid w:val="00BB498D"/>
    <w:rsid w:val="00BB4A7B"/>
    <w:rsid w:val="00BB4D24"/>
    <w:rsid w:val="00BB6B47"/>
    <w:rsid w:val="00BB6B4C"/>
    <w:rsid w:val="00BB728E"/>
    <w:rsid w:val="00BB780C"/>
    <w:rsid w:val="00BB7F4D"/>
    <w:rsid w:val="00BC03B9"/>
    <w:rsid w:val="00BC1D79"/>
    <w:rsid w:val="00BC23FB"/>
    <w:rsid w:val="00BC2502"/>
    <w:rsid w:val="00BC25E7"/>
    <w:rsid w:val="00BC3001"/>
    <w:rsid w:val="00BC3877"/>
    <w:rsid w:val="00BC3E9D"/>
    <w:rsid w:val="00BC3EC1"/>
    <w:rsid w:val="00BC4447"/>
    <w:rsid w:val="00BC4F41"/>
    <w:rsid w:val="00BC5522"/>
    <w:rsid w:val="00BC56F5"/>
    <w:rsid w:val="00BC5BD9"/>
    <w:rsid w:val="00BC6196"/>
    <w:rsid w:val="00BC6782"/>
    <w:rsid w:val="00BC6EDE"/>
    <w:rsid w:val="00BC70B9"/>
    <w:rsid w:val="00BC769D"/>
    <w:rsid w:val="00BD086B"/>
    <w:rsid w:val="00BD10A0"/>
    <w:rsid w:val="00BD1B8C"/>
    <w:rsid w:val="00BD1C3C"/>
    <w:rsid w:val="00BD20EE"/>
    <w:rsid w:val="00BD2517"/>
    <w:rsid w:val="00BD3229"/>
    <w:rsid w:val="00BD3253"/>
    <w:rsid w:val="00BD372D"/>
    <w:rsid w:val="00BD37D5"/>
    <w:rsid w:val="00BD494B"/>
    <w:rsid w:val="00BD4DD9"/>
    <w:rsid w:val="00BD4E2B"/>
    <w:rsid w:val="00BD4FC3"/>
    <w:rsid w:val="00BD5C3F"/>
    <w:rsid w:val="00BD64FA"/>
    <w:rsid w:val="00BD65B8"/>
    <w:rsid w:val="00BD68B9"/>
    <w:rsid w:val="00BD6A25"/>
    <w:rsid w:val="00BD71EB"/>
    <w:rsid w:val="00BD790A"/>
    <w:rsid w:val="00BE04B0"/>
    <w:rsid w:val="00BE0C44"/>
    <w:rsid w:val="00BE0CF5"/>
    <w:rsid w:val="00BE14FE"/>
    <w:rsid w:val="00BE1DB5"/>
    <w:rsid w:val="00BE1F1C"/>
    <w:rsid w:val="00BE2150"/>
    <w:rsid w:val="00BE2394"/>
    <w:rsid w:val="00BE2F18"/>
    <w:rsid w:val="00BE3344"/>
    <w:rsid w:val="00BE334D"/>
    <w:rsid w:val="00BE3BE8"/>
    <w:rsid w:val="00BE3EAE"/>
    <w:rsid w:val="00BE4C62"/>
    <w:rsid w:val="00BE50C8"/>
    <w:rsid w:val="00BE5583"/>
    <w:rsid w:val="00BE57D5"/>
    <w:rsid w:val="00BE5936"/>
    <w:rsid w:val="00BE5D9E"/>
    <w:rsid w:val="00BE5EC7"/>
    <w:rsid w:val="00BE6362"/>
    <w:rsid w:val="00BE66BB"/>
    <w:rsid w:val="00BE70FF"/>
    <w:rsid w:val="00BF0162"/>
    <w:rsid w:val="00BF070A"/>
    <w:rsid w:val="00BF0AB5"/>
    <w:rsid w:val="00BF11A0"/>
    <w:rsid w:val="00BF1240"/>
    <w:rsid w:val="00BF19B7"/>
    <w:rsid w:val="00BF1B38"/>
    <w:rsid w:val="00BF2A1F"/>
    <w:rsid w:val="00BF3968"/>
    <w:rsid w:val="00BF3E0E"/>
    <w:rsid w:val="00BF4143"/>
    <w:rsid w:val="00BF466A"/>
    <w:rsid w:val="00BF5C5C"/>
    <w:rsid w:val="00BF5C92"/>
    <w:rsid w:val="00BF6416"/>
    <w:rsid w:val="00BF6573"/>
    <w:rsid w:val="00BF6BA3"/>
    <w:rsid w:val="00BF6E98"/>
    <w:rsid w:val="00BF76E3"/>
    <w:rsid w:val="00C000D3"/>
    <w:rsid w:val="00C0064E"/>
    <w:rsid w:val="00C00BFB"/>
    <w:rsid w:val="00C00E0E"/>
    <w:rsid w:val="00C016EA"/>
    <w:rsid w:val="00C0187B"/>
    <w:rsid w:val="00C01934"/>
    <w:rsid w:val="00C020C7"/>
    <w:rsid w:val="00C02A97"/>
    <w:rsid w:val="00C02F22"/>
    <w:rsid w:val="00C0391B"/>
    <w:rsid w:val="00C0497C"/>
    <w:rsid w:val="00C04F53"/>
    <w:rsid w:val="00C0502F"/>
    <w:rsid w:val="00C05C2D"/>
    <w:rsid w:val="00C05D8B"/>
    <w:rsid w:val="00C06027"/>
    <w:rsid w:val="00C064E5"/>
    <w:rsid w:val="00C074D6"/>
    <w:rsid w:val="00C07606"/>
    <w:rsid w:val="00C07B83"/>
    <w:rsid w:val="00C10317"/>
    <w:rsid w:val="00C10F86"/>
    <w:rsid w:val="00C11092"/>
    <w:rsid w:val="00C111EF"/>
    <w:rsid w:val="00C114E6"/>
    <w:rsid w:val="00C11D68"/>
    <w:rsid w:val="00C11F54"/>
    <w:rsid w:val="00C12006"/>
    <w:rsid w:val="00C1206E"/>
    <w:rsid w:val="00C123C7"/>
    <w:rsid w:val="00C12BB0"/>
    <w:rsid w:val="00C1321A"/>
    <w:rsid w:val="00C13515"/>
    <w:rsid w:val="00C137F4"/>
    <w:rsid w:val="00C1483E"/>
    <w:rsid w:val="00C15ABD"/>
    <w:rsid w:val="00C161E5"/>
    <w:rsid w:val="00C16954"/>
    <w:rsid w:val="00C16E7B"/>
    <w:rsid w:val="00C178CC"/>
    <w:rsid w:val="00C1792A"/>
    <w:rsid w:val="00C20037"/>
    <w:rsid w:val="00C2053C"/>
    <w:rsid w:val="00C20543"/>
    <w:rsid w:val="00C20816"/>
    <w:rsid w:val="00C212D9"/>
    <w:rsid w:val="00C215E5"/>
    <w:rsid w:val="00C233E5"/>
    <w:rsid w:val="00C23428"/>
    <w:rsid w:val="00C23841"/>
    <w:rsid w:val="00C23A53"/>
    <w:rsid w:val="00C23FEB"/>
    <w:rsid w:val="00C24108"/>
    <w:rsid w:val="00C241A5"/>
    <w:rsid w:val="00C248AB"/>
    <w:rsid w:val="00C24FC2"/>
    <w:rsid w:val="00C24FF1"/>
    <w:rsid w:val="00C26153"/>
    <w:rsid w:val="00C26AA9"/>
    <w:rsid w:val="00C26E93"/>
    <w:rsid w:val="00C27351"/>
    <w:rsid w:val="00C27419"/>
    <w:rsid w:val="00C27742"/>
    <w:rsid w:val="00C27D69"/>
    <w:rsid w:val="00C30E7D"/>
    <w:rsid w:val="00C30F5A"/>
    <w:rsid w:val="00C31494"/>
    <w:rsid w:val="00C316E9"/>
    <w:rsid w:val="00C321D9"/>
    <w:rsid w:val="00C327D2"/>
    <w:rsid w:val="00C33A5C"/>
    <w:rsid w:val="00C342B3"/>
    <w:rsid w:val="00C34532"/>
    <w:rsid w:val="00C34F1A"/>
    <w:rsid w:val="00C36249"/>
    <w:rsid w:val="00C36683"/>
    <w:rsid w:val="00C3697D"/>
    <w:rsid w:val="00C36F8B"/>
    <w:rsid w:val="00C42F67"/>
    <w:rsid w:val="00C436A1"/>
    <w:rsid w:val="00C43779"/>
    <w:rsid w:val="00C43D30"/>
    <w:rsid w:val="00C43F4E"/>
    <w:rsid w:val="00C44294"/>
    <w:rsid w:val="00C44A9F"/>
    <w:rsid w:val="00C44C5D"/>
    <w:rsid w:val="00C44DB9"/>
    <w:rsid w:val="00C4522E"/>
    <w:rsid w:val="00C455FF"/>
    <w:rsid w:val="00C45D40"/>
    <w:rsid w:val="00C45E91"/>
    <w:rsid w:val="00C46687"/>
    <w:rsid w:val="00C46B82"/>
    <w:rsid w:val="00C46C4B"/>
    <w:rsid w:val="00C47794"/>
    <w:rsid w:val="00C47E37"/>
    <w:rsid w:val="00C5062F"/>
    <w:rsid w:val="00C50661"/>
    <w:rsid w:val="00C507B6"/>
    <w:rsid w:val="00C50B59"/>
    <w:rsid w:val="00C51B79"/>
    <w:rsid w:val="00C51BA1"/>
    <w:rsid w:val="00C51C0C"/>
    <w:rsid w:val="00C52117"/>
    <w:rsid w:val="00C5224E"/>
    <w:rsid w:val="00C5259A"/>
    <w:rsid w:val="00C52829"/>
    <w:rsid w:val="00C5293F"/>
    <w:rsid w:val="00C52A00"/>
    <w:rsid w:val="00C52C18"/>
    <w:rsid w:val="00C52DCC"/>
    <w:rsid w:val="00C5374E"/>
    <w:rsid w:val="00C539A6"/>
    <w:rsid w:val="00C53BCA"/>
    <w:rsid w:val="00C53F61"/>
    <w:rsid w:val="00C55B0F"/>
    <w:rsid w:val="00C56173"/>
    <w:rsid w:val="00C562FA"/>
    <w:rsid w:val="00C56853"/>
    <w:rsid w:val="00C569A7"/>
    <w:rsid w:val="00C57EDC"/>
    <w:rsid w:val="00C601B2"/>
    <w:rsid w:val="00C60DBA"/>
    <w:rsid w:val="00C613CB"/>
    <w:rsid w:val="00C61AF3"/>
    <w:rsid w:val="00C6230B"/>
    <w:rsid w:val="00C6263C"/>
    <w:rsid w:val="00C6372E"/>
    <w:rsid w:val="00C63EC4"/>
    <w:rsid w:val="00C6510C"/>
    <w:rsid w:val="00C652FB"/>
    <w:rsid w:val="00C654C9"/>
    <w:rsid w:val="00C65F04"/>
    <w:rsid w:val="00C65FFF"/>
    <w:rsid w:val="00C66179"/>
    <w:rsid w:val="00C66686"/>
    <w:rsid w:val="00C6669E"/>
    <w:rsid w:val="00C66D6C"/>
    <w:rsid w:val="00C6700C"/>
    <w:rsid w:val="00C674D5"/>
    <w:rsid w:val="00C67E2C"/>
    <w:rsid w:val="00C67FC7"/>
    <w:rsid w:val="00C700B1"/>
    <w:rsid w:val="00C70D3C"/>
    <w:rsid w:val="00C71093"/>
    <w:rsid w:val="00C710D2"/>
    <w:rsid w:val="00C7168C"/>
    <w:rsid w:val="00C727A2"/>
    <w:rsid w:val="00C742EB"/>
    <w:rsid w:val="00C743C3"/>
    <w:rsid w:val="00C747A1"/>
    <w:rsid w:val="00C7506C"/>
    <w:rsid w:val="00C755E9"/>
    <w:rsid w:val="00C758B8"/>
    <w:rsid w:val="00C76052"/>
    <w:rsid w:val="00C761F7"/>
    <w:rsid w:val="00C763C2"/>
    <w:rsid w:val="00C76E62"/>
    <w:rsid w:val="00C771B7"/>
    <w:rsid w:val="00C775AE"/>
    <w:rsid w:val="00C775D9"/>
    <w:rsid w:val="00C77C1F"/>
    <w:rsid w:val="00C77EA3"/>
    <w:rsid w:val="00C80290"/>
    <w:rsid w:val="00C80501"/>
    <w:rsid w:val="00C8145D"/>
    <w:rsid w:val="00C817CA"/>
    <w:rsid w:val="00C81F96"/>
    <w:rsid w:val="00C8247A"/>
    <w:rsid w:val="00C8264B"/>
    <w:rsid w:val="00C82AB0"/>
    <w:rsid w:val="00C82CE4"/>
    <w:rsid w:val="00C831AB"/>
    <w:rsid w:val="00C83378"/>
    <w:rsid w:val="00C83BC7"/>
    <w:rsid w:val="00C841D3"/>
    <w:rsid w:val="00C8568D"/>
    <w:rsid w:val="00C858D6"/>
    <w:rsid w:val="00C85AD4"/>
    <w:rsid w:val="00C85D7C"/>
    <w:rsid w:val="00C85E1C"/>
    <w:rsid w:val="00C85E2C"/>
    <w:rsid w:val="00C86637"/>
    <w:rsid w:val="00C8667D"/>
    <w:rsid w:val="00C86D6E"/>
    <w:rsid w:val="00C87197"/>
    <w:rsid w:val="00C87AD5"/>
    <w:rsid w:val="00C906C2"/>
    <w:rsid w:val="00C90B0E"/>
    <w:rsid w:val="00C92085"/>
    <w:rsid w:val="00C9285D"/>
    <w:rsid w:val="00C92ED1"/>
    <w:rsid w:val="00C933F9"/>
    <w:rsid w:val="00C93CF6"/>
    <w:rsid w:val="00C94606"/>
    <w:rsid w:val="00C94E8D"/>
    <w:rsid w:val="00C975EC"/>
    <w:rsid w:val="00C97A03"/>
    <w:rsid w:val="00C97FB2"/>
    <w:rsid w:val="00CA0494"/>
    <w:rsid w:val="00CA0BC4"/>
    <w:rsid w:val="00CA3274"/>
    <w:rsid w:val="00CA3F1B"/>
    <w:rsid w:val="00CA3F4D"/>
    <w:rsid w:val="00CA4000"/>
    <w:rsid w:val="00CA4110"/>
    <w:rsid w:val="00CA4286"/>
    <w:rsid w:val="00CA4297"/>
    <w:rsid w:val="00CA45D0"/>
    <w:rsid w:val="00CA486A"/>
    <w:rsid w:val="00CA4C69"/>
    <w:rsid w:val="00CA6297"/>
    <w:rsid w:val="00CA6838"/>
    <w:rsid w:val="00CA6B84"/>
    <w:rsid w:val="00CA6C73"/>
    <w:rsid w:val="00CA78A6"/>
    <w:rsid w:val="00CA7EF3"/>
    <w:rsid w:val="00CA7FD3"/>
    <w:rsid w:val="00CB00A7"/>
    <w:rsid w:val="00CB0976"/>
    <w:rsid w:val="00CB0F2D"/>
    <w:rsid w:val="00CB1B52"/>
    <w:rsid w:val="00CB22C0"/>
    <w:rsid w:val="00CB2BB8"/>
    <w:rsid w:val="00CB3894"/>
    <w:rsid w:val="00CB40C3"/>
    <w:rsid w:val="00CB4982"/>
    <w:rsid w:val="00CB5066"/>
    <w:rsid w:val="00CB53EE"/>
    <w:rsid w:val="00CB59FA"/>
    <w:rsid w:val="00CB6730"/>
    <w:rsid w:val="00CB7934"/>
    <w:rsid w:val="00CB7AE3"/>
    <w:rsid w:val="00CB9F75"/>
    <w:rsid w:val="00CC0F8B"/>
    <w:rsid w:val="00CC1BD0"/>
    <w:rsid w:val="00CC1D81"/>
    <w:rsid w:val="00CC2061"/>
    <w:rsid w:val="00CC2590"/>
    <w:rsid w:val="00CC29EF"/>
    <w:rsid w:val="00CC2EF3"/>
    <w:rsid w:val="00CC38C8"/>
    <w:rsid w:val="00CC58EA"/>
    <w:rsid w:val="00CC59F5"/>
    <w:rsid w:val="00CC60A2"/>
    <w:rsid w:val="00CC799C"/>
    <w:rsid w:val="00CC7CE6"/>
    <w:rsid w:val="00CC7E58"/>
    <w:rsid w:val="00CD01B7"/>
    <w:rsid w:val="00CD06CE"/>
    <w:rsid w:val="00CD087E"/>
    <w:rsid w:val="00CD0A78"/>
    <w:rsid w:val="00CD0DBA"/>
    <w:rsid w:val="00CD1D71"/>
    <w:rsid w:val="00CD1E74"/>
    <w:rsid w:val="00CD27C6"/>
    <w:rsid w:val="00CD2EE6"/>
    <w:rsid w:val="00CD33FF"/>
    <w:rsid w:val="00CD3415"/>
    <w:rsid w:val="00CD3877"/>
    <w:rsid w:val="00CD4009"/>
    <w:rsid w:val="00CD4AA0"/>
    <w:rsid w:val="00CD4AAD"/>
    <w:rsid w:val="00CD4C05"/>
    <w:rsid w:val="00CD5101"/>
    <w:rsid w:val="00CD5489"/>
    <w:rsid w:val="00CD586B"/>
    <w:rsid w:val="00CD5A56"/>
    <w:rsid w:val="00CD5DFD"/>
    <w:rsid w:val="00CD616C"/>
    <w:rsid w:val="00CD6AE8"/>
    <w:rsid w:val="00CD6D39"/>
    <w:rsid w:val="00CD78FA"/>
    <w:rsid w:val="00CD7BAC"/>
    <w:rsid w:val="00CE0A77"/>
    <w:rsid w:val="00CE0AD2"/>
    <w:rsid w:val="00CE0E6C"/>
    <w:rsid w:val="00CE0F40"/>
    <w:rsid w:val="00CE26AD"/>
    <w:rsid w:val="00CE2F08"/>
    <w:rsid w:val="00CE3A3D"/>
    <w:rsid w:val="00CE3D23"/>
    <w:rsid w:val="00CE4662"/>
    <w:rsid w:val="00CE46CC"/>
    <w:rsid w:val="00CE4BEC"/>
    <w:rsid w:val="00CE6373"/>
    <w:rsid w:val="00CE6586"/>
    <w:rsid w:val="00CE6613"/>
    <w:rsid w:val="00CE66C0"/>
    <w:rsid w:val="00CE6A3E"/>
    <w:rsid w:val="00CE6EAB"/>
    <w:rsid w:val="00CE7CAC"/>
    <w:rsid w:val="00CF0198"/>
    <w:rsid w:val="00CF0564"/>
    <w:rsid w:val="00CF0EBF"/>
    <w:rsid w:val="00CF20DA"/>
    <w:rsid w:val="00CF22AD"/>
    <w:rsid w:val="00CF32A8"/>
    <w:rsid w:val="00CF3960"/>
    <w:rsid w:val="00CF407B"/>
    <w:rsid w:val="00CF42C4"/>
    <w:rsid w:val="00CF5178"/>
    <w:rsid w:val="00CF65DB"/>
    <w:rsid w:val="00CF6729"/>
    <w:rsid w:val="00CF6AD4"/>
    <w:rsid w:val="00CF6D3C"/>
    <w:rsid w:val="00CF708C"/>
    <w:rsid w:val="00CF738E"/>
    <w:rsid w:val="00CF7957"/>
    <w:rsid w:val="00CF7A31"/>
    <w:rsid w:val="00CF7B28"/>
    <w:rsid w:val="00CF7F66"/>
    <w:rsid w:val="00D0027F"/>
    <w:rsid w:val="00D00ED0"/>
    <w:rsid w:val="00D0139D"/>
    <w:rsid w:val="00D01DFF"/>
    <w:rsid w:val="00D0222C"/>
    <w:rsid w:val="00D025BA"/>
    <w:rsid w:val="00D02788"/>
    <w:rsid w:val="00D02C0E"/>
    <w:rsid w:val="00D02EE5"/>
    <w:rsid w:val="00D031D2"/>
    <w:rsid w:val="00D04459"/>
    <w:rsid w:val="00D048BC"/>
    <w:rsid w:val="00D04DB0"/>
    <w:rsid w:val="00D05030"/>
    <w:rsid w:val="00D0548A"/>
    <w:rsid w:val="00D063BF"/>
    <w:rsid w:val="00D07772"/>
    <w:rsid w:val="00D07BBB"/>
    <w:rsid w:val="00D103F9"/>
    <w:rsid w:val="00D1049D"/>
    <w:rsid w:val="00D10555"/>
    <w:rsid w:val="00D10899"/>
    <w:rsid w:val="00D10A90"/>
    <w:rsid w:val="00D10D5C"/>
    <w:rsid w:val="00D10E27"/>
    <w:rsid w:val="00D113D6"/>
    <w:rsid w:val="00D1160E"/>
    <w:rsid w:val="00D121B5"/>
    <w:rsid w:val="00D135F1"/>
    <w:rsid w:val="00D13D60"/>
    <w:rsid w:val="00D1466D"/>
    <w:rsid w:val="00D148BC"/>
    <w:rsid w:val="00D14EE5"/>
    <w:rsid w:val="00D15436"/>
    <w:rsid w:val="00D1596C"/>
    <w:rsid w:val="00D15CAE"/>
    <w:rsid w:val="00D15D11"/>
    <w:rsid w:val="00D15E7E"/>
    <w:rsid w:val="00D16AB9"/>
    <w:rsid w:val="00D16B75"/>
    <w:rsid w:val="00D1755E"/>
    <w:rsid w:val="00D203A4"/>
    <w:rsid w:val="00D20AC3"/>
    <w:rsid w:val="00D21056"/>
    <w:rsid w:val="00D214D2"/>
    <w:rsid w:val="00D214E7"/>
    <w:rsid w:val="00D22256"/>
    <w:rsid w:val="00D222E8"/>
    <w:rsid w:val="00D22640"/>
    <w:rsid w:val="00D22723"/>
    <w:rsid w:val="00D22E25"/>
    <w:rsid w:val="00D22EA5"/>
    <w:rsid w:val="00D22F5D"/>
    <w:rsid w:val="00D238E7"/>
    <w:rsid w:val="00D239DE"/>
    <w:rsid w:val="00D23E40"/>
    <w:rsid w:val="00D242E8"/>
    <w:rsid w:val="00D244C7"/>
    <w:rsid w:val="00D248F5"/>
    <w:rsid w:val="00D25E26"/>
    <w:rsid w:val="00D2617F"/>
    <w:rsid w:val="00D263A9"/>
    <w:rsid w:val="00D266A9"/>
    <w:rsid w:val="00D26EBD"/>
    <w:rsid w:val="00D271FE"/>
    <w:rsid w:val="00D273C7"/>
    <w:rsid w:val="00D2747D"/>
    <w:rsid w:val="00D27752"/>
    <w:rsid w:val="00D27FBB"/>
    <w:rsid w:val="00D303C5"/>
    <w:rsid w:val="00D30D27"/>
    <w:rsid w:val="00D310B4"/>
    <w:rsid w:val="00D31153"/>
    <w:rsid w:val="00D31745"/>
    <w:rsid w:val="00D32625"/>
    <w:rsid w:val="00D32CF2"/>
    <w:rsid w:val="00D343F1"/>
    <w:rsid w:val="00D349BE"/>
    <w:rsid w:val="00D34C3E"/>
    <w:rsid w:val="00D35D0D"/>
    <w:rsid w:val="00D367C0"/>
    <w:rsid w:val="00D36DDB"/>
    <w:rsid w:val="00D37BDB"/>
    <w:rsid w:val="00D4062E"/>
    <w:rsid w:val="00D407C9"/>
    <w:rsid w:val="00D40BF7"/>
    <w:rsid w:val="00D413BF"/>
    <w:rsid w:val="00D41F9C"/>
    <w:rsid w:val="00D422AA"/>
    <w:rsid w:val="00D42F91"/>
    <w:rsid w:val="00D43127"/>
    <w:rsid w:val="00D43F9D"/>
    <w:rsid w:val="00D44592"/>
    <w:rsid w:val="00D4568A"/>
    <w:rsid w:val="00D45AFF"/>
    <w:rsid w:val="00D45E86"/>
    <w:rsid w:val="00D460AA"/>
    <w:rsid w:val="00D4616D"/>
    <w:rsid w:val="00D4642E"/>
    <w:rsid w:val="00D46596"/>
    <w:rsid w:val="00D46C88"/>
    <w:rsid w:val="00D47DA4"/>
    <w:rsid w:val="00D500EC"/>
    <w:rsid w:val="00D507A5"/>
    <w:rsid w:val="00D509CA"/>
    <w:rsid w:val="00D50C6A"/>
    <w:rsid w:val="00D511F6"/>
    <w:rsid w:val="00D51710"/>
    <w:rsid w:val="00D52C31"/>
    <w:rsid w:val="00D53AB8"/>
    <w:rsid w:val="00D53D85"/>
    <w:rsid w:val="00D53F02"/>
    <w:rsid w:val="00D54C4C"/>
    <w:rsid w:val="00D54F52"/>
    <w:rsid w:val="00D5535D"/>
    <w:rsid w:val="00D55B17"/>
    <w:rsid w:val="00D55F3E"/>
    <w:rsid w:val="00D56731"/>
    <w:rsid w:val="00D567AC"/>
    <w:rsid w:val="00D567E8"/>
    <w:rsid w:val="00D56943"/>
    <w:rsid w:val="00D56F25"/>
    <w:rsid w:val="00D57573"/>
    <w:rsid w:val="00D57624"/>
    <w:rsid w:val="00D577E4"/>
    <w:rsid w:val="00D57C4C"/>
    <w:rsid w:val="00D57F87"/>
    <w:rsid w:val="00D60DDC"/>
    <w:rsid w:val="00D60FC7"/>
    <w:rsid w:val="00D639BB"/>
    <w:rsid w:val="00D63D4B"/>
    <w:rsid w:val="00D6504C"/>
    <w:rsid w:val="00D65564"/>
    <w:rsid w:val="00D65CE7"/>
    <w:rsid w:val="00D65D46"/>
    <w:rsid w:val="00D66420"/>
    <w:rsid w:val="00D6647D"/>
    <w:rsid w:val="00D66495"/>
    <w:rsid w:val="00D674A1"/>
    <w:rsid w:val="00D71056"/>
    <w:rsid w:val="00D711C3"/>
    <w:rsid w:val="00D71455"/>
    <w:rsid w:val="00D719AB"/>
    <w:rsid w:val="00D71BBB"/>
    <w:rsid w:val="00D71C96"/>
    <w:rsid w:val="00D71E40"/>
    <w:rsid w:val="00D724FF"/>
    <w:rsid w:val="00D72829"/>
    <w:rsid w:val="00D7333E"/>
    <w:rsid w:val="00D73C73"/>
    <w:rsid w:val="00D742A5"/>
    <w:rsid w:val="00D743D3"/>
    <w:rsid w:val="00D745EC"/>
    <w:rsid w:val="00D75170"/>
    <w:rsid w:val="00D75201"/>
    <w:rsid w:val="00D758A6"/>
    <w:rsid w:val="00D7638E"/>
    <w:rsid w:val="00D76B1E"/>
    <w:rsid w:val="00D77342"/>
    <w:rsid w:val="00D773A4"/>
    <w:rsid w:val="00D7757F"/>
    <w:rsid w:val="00D77AB8"/>
    <w:rsid w:val="00D80278"/>
    <w:rsid w:val="00D80885"/>
    <w:rsid w:val="00D80B17"/>
    <w:rsid w:val="00D80C4D"/>
    <w:rsid w:val="00D8145A"/>
    <w:rsid w:val="00D81A12"/>
    <w:rsid w:val="00D82404"/>
    <w:rsid w:val="00D8483D"/>
    <w:rsid w:val="00D8584C"/>
    <w:rsid w:val="00D86A58"/>
    <w:rsid w:val="00D86F7A"/>
    <w:rsid w:val="00D8730E"/>
    <w:rsid w:val="00D87AB9"/>
    <w:rsid w:val="00D900FE"/>
    <w:rsid w:val="00D9130E"/>
    <w:rsid w:val="00D914F9"/>
    <w:rsid w:val="00D91F41"/>
    <w:rsid w:val="00D92A7D"/>
    <w:rsid w:val="00D92B3C"/>
    <w:rsid w:val="00D9324F"/>
    <w:rsid w:val="00D93302"/>
    <w:rsid w:val="00D9374D"/>
    <w:rsid w:val="00D937C4"/>
    <w:rsid w:val="00D94180"/>
    <w:rsid w:val="00D945FF"/>
    <w:rsid w:val="00D947FE"/>
    <w:rsid w:val="00D94940"/>
    <w:rsid w:val="00D94F20"/>
    <w:rsid w:val="00D9544B"/>
    <w:rsid w:val="00D95F4B"/>
    <w:rsid w:val="00D975AF"/>
    <w:rsid w:val="00D97777"/>
    <w:rsid w:val="00D97B2B"/>
    <w:rsid w:val="00DA078C"/>
    <w:rsid w:val="00DA09B7"/>
    <w:rsid w:val="00DA1B0C"/>
    <w:rsid w:val="00DA1CC7"/>
    <w:rsid w:val="00DA20BF"/>
    <w:rsid w:val="00DA28D6"/>
    <w:rsid w:val="00DA2E4F"/>
    <w:rsid w:val="00DA3156"/>
    <w:rsid w:val="00DA3431"/>
    <w:rsid w:val="00DA3BEB"/>
    <w:rsid w:val="00DA6040"/>
    <w:rsid w:val="00DA674C"/>
    <w:rsid w:val="00DA69B1"/>
    <w:rsid w:val="00DA7E70"/>
    <w:rsid w:val="00DB1079"/>
    <w:rsid w:val="00DB16C5"/>
    <w:rsid w:val="00DB19A0"/>
    <w:rsid w:val="00DB1A87"/>
    <w:rsid w:val="00DB1EA1"/>
    <w:rsid w:val="00DB275A"/>
    <w:rsid w:val="00DB2A3F"/>
    <w:rsid w:val="00DB2CD5"/>
    <w:rsid w:val="00DB305B"/>
    <w:rsid w:val="00DB3594"/>
    <w:rsid w:val="00DB4790"/>
    <w:rsid w:val="00DB4796"/>
    <w:rsid w:val="00DB4BA8"/>
    <w:rsid w:val="00DB558F"/>
    <w:rsid w:val="00DB56C4"/>
    <w:rsid w:val="00DB5B13"/>
    <w:rsid w:val="00DB6E21"/>
    <w:rsid w:val="00DB7034"/>
    <w:rsid w:val="00DC03A7"/>
    <w:rsid w:val="00DC128F"/>
    <w:rsid w:val="00DC2590"/>
    <w:rsid w:val="00DC2897"/>
    <w:rsid w:val="00DC364B"/>
    <w:rsid w:val="00DC395B"/>
    <w:rsid w:val="00DC487B"/>
    <w:rsid w:val="00DC4BA3"/>
    <w:rsid w:val="00DC5064"/>
    <w:rsid w:val="00DC55BE"/>
    <w:rsid w:val="00DC56BC"/>
    <w:rsid w:val="00DC5761"/>
    <w:rsid w:val="00DC65BC"/>
    <w:rsid w:val="00DC7D76"/>
    <w:rsid w:val="00DC7DD6"/>
    <w:rsid w:val="00DD0391"/>
    <w:rsid w:val="00DD11CC"/>
    <w:rsid w:val="00DD1E29"/>
    <w:rsid w:val="00DD200E"/>
    <w:rsid w:val="00DD26C5"/>
    <w:rsid w:val="00DD27DB"/>
    <w:rsid w:val="00DD2B72"/>
    <w:rsid w:val="00DD2E1A"/>
    <w:rsid w:val="00DD3D10"/>
    <w:rsid w:val="00DD4200"/>
    <w:rsid w:val="00DD441A"/>
    <w:rsid w:val="00DD45FD"/>
    <w:rsid w:val="00DD4FC7"/>
    <w:rsid w:val="00DD5092"/>
    <w:rsid w:val="00DD5736"/>
    <w:rsid w:val="00DD5DE2"/>
    <w:rsid w:val="00DD6399"/>
    <w:rsid w:val="00DD63B7"/>
    <w:rsid w:val="00DD6B4B"/>
    <w:rsid w:val="00DD738F"/>
    <w:rsid w:val="00DD752B"/>
    <w:rsid w:val="00DD79F0"/>
    <w:rsid w:val="00DD7EFC"/>
    <w:rsid w:val="00DE023D"/>
    <w:rsid w:val="00DE052D"/>
    <w:rsid w:val="00DE0736"/>
    <w:rsid w:val="00DE09AA"/>
    <w:rsid w:val="00DE0ACE"/>
    <w:rsid w:val="00DE0B80"/>
    <w:rsid w:val="00DE11C5"/>
    <w:rsid w:val="00DE1352"/>
    <w:rsid w:val="00DE15B4"/>
    <w:rsid w:val="00DE27AB"/>
    <w:rsid w:val="00DE2E8C"/>
    <w:rsid w:val="00DE46BF"/>
    <w:rsid w:val="00DE55E1"/>
    <w:rsid w:val="00DE5887"/>
    <w:rsid w:val="00DE59D3"/>
    <w:rsid w:val="00DE6F1D"/>
    <w:rsid w:val="00DE70A7"/>
    <w:rsid w:val="00DE73E7"/>
    <w:rsid w:val="00DE73F9"/>
    <w:rsid w:val="00DE7EBA"/>
    <w:rsid w:val="00DF0193"/>
    <w:rsid w:val="00DF17B6"/>
    <w:rsid w:val="00DF1F5B"/>
    <w:rsid w:val="00DF2021"/>
    <w:rsid w:val="00DF2FE8"/>
    <w:rsid w:val="00DF37BC"/>
    <w:rsid w:val="00DF3CAC"/>
    <w:rsid w:val="00DF403D"/>
    <w:rsid w:val="00DF4641"/>
    <w:rsid w:val="00DF4AB9"/>
    <w:rsid w:val="00DF4CD1"/>
    <w:rsid w:val="00DF58F8"/>
    <w:rsid w:val="00DF5B05"/>
    <w:rsid w:val="00DF68E7"/>
    <w:rsid w:val="00DF6C05"/>
    <w:rsid w:val="00DF6C3E"/>
    <w:rsid w:val="00DF6E41"/>
    <w:rsid w:val="00DF72A8"/>
    <w:rsid w:val="00DF72B2"/>
    <w:rsid w:val="00DF7325"/>
    <w:rsid w:val="00DF756F"/>
    <w:rsid w:val="00DF792E"/>
    <w:rsid w:val="00E00534"/>
    <w:rsid w:val="00E00E3B"/>
    <w:rsid w:val="00E00F8B"/>
    <w:rsid w:val="00E018E3"/>
    <w:rsid w:val="00E02D9A"/>
    <w:rsid w:val="00E031DD"/>
    <w:rsid w:val="00E046BC"/>
    <w:rsid w:val="00E04DAF"/>
    <w:rsid w:val="00E04DCB"/>
    <w:rsid w:val="00E04F5C"/>
    <w:rsid w:val="00E0555F"/>
    <w:rsid w:val="00E056CD"/>
    <w:rsid w:val="00E05D9F"/>
    <w:rsid w:val="00E05E60"/>
    <w:rsid w:val="00E0633A"/>
    <w:rsid w:val="00E06801"/>
    <w:rsid w:val="00E070C1"/>
    <w:rsid w:val="00E07327"/>
    <w:rsid w:val="00E07BF4"/>
    <w:rsid w:val="00E1088E"/>
    <w:rsid w:val="00E10D32"/>
    <w:rsid w:val="00E11840"/>
    <w:rsid w:val="00E1216B"/>
    <w:rsid w:val="00E122F4"/>
    <w:rsid w:val="00E1233A"/>
    <w:rsid w:val="00E12540"/>
    <w:rsid w:val="00E12ED8"/>
    <w:rsid w:val="00E13473"/>
    <w:rsid w:val="00E13F32"/>
    <w:rsid w:val="00E13F45"/>
    <w:rsid w:val="00E142F7"/>
    <w:rsid w:val="00E14659"/>
    <w:rsid w:val="00E149C1"/>
    <w:rsid w:val="00E149D5"/>
    <w:rsid w:val="00E14D70"/>
    <w:rsid w:val="00E15440"/>
    <w:rsid w:val="00E154A9"/>
    <w:rsid w:val="00E1734F"/>
    <w:rsid w:val="00E17C3A"/>
    <w:rsid w:val="00E200FE"/>
    <w:rsid w:val="00E204C6"/>
    <w:rsid w:val="00E2077E"/>
    <w:rsid w:val="00E20802"/>
    <w:rsid w:val="00E20998"/>
    <w:rsid w:val="00E20F5A"/>
    <w:rsid w:val="00E21429"/>
    <w:rsid w:val="00E21B33"/>
    <w:rsid w:val="00E21E86"/>
    <w:rsid w:val="00E2213A"/>
    <w:rsid w:val="00E22C6B"/>
    <w:rsid w:val="00E23686"/>
    <w:rsid w:val="00E2375D"/>
    <w:rsid w:val="00E2381F"/>
    <w:rsid w:val="00E248B7"/>
    <w:rsid w:val="00E24A7B"/>
    <w:rsid w:val="00E24B91"/>
    <w:rsid w:val="00E2593C"/>
    <w:rsid w:val="00E2627C"/>
    <w:rsid w:val="00E26AB5"/>
    <w:rsid w:val="00E26B5F"/>
    <w:rsid w:val="00E27AEF"/>
    <w:rsid w:val="00E300B1"/>
    <w:rsid w:val="00E30D2B"/>
    <w:rsid w:val="00E31510"/>
    <w:rsid w:val="00E31E6D"/>
    <w:rsid w:val="00E320D0"/>
    <w:rsid w:val="00E3292C"/>
    <w:rsid w:val="00E32A66"/>
    <w:rsid w:val="00E332DE"/>
    <w:rsid w:val="00E338E0"/>
    <w:rsid w:val="00E33C32"/>
    <w:rsid w:val="00E33DFB"/>
    <w:rsid w:val="00E349D3"/>
    <w:rsid w:val="00E34A7D"/>
    <w:rsid w:val="00E34BCE"/>
    <w:rsid w:val="00E351A3"/>
    <w:rsid w:val="00E364EE"/>
    <w:rsid w:val="00E367DF"/>
    <w:rsid w:val="00E36D83"/>
    <w:rsid w:val="00E37BF7"/>
    <w:rsid w:val="00E406FB"/>
    <w:rsid w:val="00E4080F"/>
    <w:rsid w:val="00E4110D"/>
    <w:rsid w:val="00E41179"/>
    <w:rsid w:val="00E41608"/>
    <w:rsid w:val="00E41741"/>
    <w:rsid w:val="00E4193E"/>
    <w:rsid w:val="00E41A5A"/>
    <w:rsid w:val="00E41B54"/>
    <w:rsid w:val="00E424AA"/>
    <w:rsid w:val="00E42B80"/>
    <w:rsid w:val="00E42EEA"/>
    <w:rsid w:val="00E435E3"/>
    <w:rsid w:val="00E43990"/>
    <w:rsid w:val="00E43A0A"/>
    <w:rsid w:val="00E43C07"/>
    <w:rsid w:val="00E43C0B"/>
    <w:rsid w:val="00E43D48"/>
    <w:rsid w:val="00E446EA"/>
    <w:rsid w:val="00E44D4E"/>
    <w:rsid w:val="00E44D9F"/>
    <w:rsid w:val="00E450A0"/>
    <w:rsid w:val="00E4571C"/>
    <w:rsid w:val="00E45B80"/>
    <w:rsid w:val="00E45EFD"/>
    <w:rsid w:val="00E46229"/>
    <w:rsid w:val="00E464C4"/>
    <w:rsid w:val="00E47C36"/>
    <w:rsid w:val="00E50D6B"/>
    <w:rsid w:val="00E51224"/>
    <w:rsid w:val="00E512B9"/>
    <w:rsid w:val="00E52F23"/>
    <w:rsid w:val="00E53919"/>
    <w:rsid w:val="00E54B33"/>
    <w:rsid w:val="00E54BC5"/>
    <w:rsid w:val="00E55167"/>
    <w:rsid w:val="00E55D0A"/>
    <w:rsid w:val="00E569F1"/>
    <w:rsid w:val="00E56CC0"/>
    <w:rsid w:val="00E56D73"/>
    <w:rsid w:val="00E56FE3"/>
    <w:rsid w:val="00E57A72"/>
    <w:rsid w:val="00E60278"/>
    <w:rsid w:val="00E602A9"/>
    <w:rsid w:val="00E608A3"/>
    <w:rsid w:val="00E60BC1"/>
    <w:rsid w:val="00E60E9D"/>
    <w:rsid w:val="00E611F9"/>
    <w:rsid w:val="00E615CC"/>
    <w:rsid w:val="00E617FC"/>
    <w:rsid w:val="00E619A9"/>
    <w:rsid w:val="00E61EC4"/>
    <w:rsid w:val="00E61F9E"/>
    <w:rsid w:val="00E62329"/>
    <w:rsid w:val="00E62C73"/>
    <w:rsid w:val="00E648D4"/>
    <w:rsid w:val="00E64AC4"/>
    <w:rsid w:val="00E64D98"/>
    <w:rsid w:val="00E65EFA"/>
    <w:rsid w:val="00E66424"/>
    <w:rsid w:val="00E672D7"/>
    <w:rsid w:val="00E672E9"/>
    <w:rsid w:val="00E67824"/>
    <w:rsid w:val="00E70345"/>
    <w:rsid w:val="00E7077F"/>
    <w:rsid w:val="00E71025"/>
    <w:rsid w:val="00E711C6"/>
    <w:rsid w:val="00E71262"/>
    <w:rsid w:val="00E720EA"/>
    <w:rsid w:val="00E72217"/>
    <w:rsid w:val="00E72644"/>
    <w:rsid w:val="00E735C8"/>
    <w:rsid w:val="00E73798"/>
    <w:rsid w:val="00E73F96"/>
    <w:rsid w:val="00E743AB"/>
    <w:rsid w:val="00E743E8"/>
    <w:rsid w:val="00E7577C"/>
    <w:rsid w:val="00E75E0A"/>
    <w:rsid w:val="00E7702A"/>
    <w:rsid w:val="00E77337"/>
    <w:rsid w:val="00E77AC7"/>
    <w:rsid w:val="00E81312"/>
    <w:rsid w:val="00E81DDB"/>
    <w:rsid w:val="00E822C0"/>
    <w:rsid w:val="00E823E1"/>
    <w:rsid w:val="00E82DC0"/>
    <w:rsid w:val="00E8315C"/>
    <w:rsid w:val="00E83C33"/>
    <w:rsid w:val="00E84B81"/>
    <w:rsid w:val="00E84FB2"/>
    <w:rsid w:val="00E850E0"/>
    <w:rsid w:val="00E85A91"/>
    <w:rsid w:val="00E85BA7"/>
    <w:rsid w:val="00E86A51"/>
    <w:rsid w:val="00E86E8B"/>
    <w:rsid w:val="00E874D4"/>
    <w:rsid w:val="00E87A1B"/>
    <w:rsid w:val="00E87EE8"/>
    <w:rsid w:val="00E90140"/>
    <w:rsid w:val="00E904F9"/>
    <w:rsid w:val="00E906C4"/>
    <w:rsid w:val="00E9111E"/>
    <w:rsid w:val="00E9112A"/>
    <w:rsid w:val="00E912B1"/>
    <w:rsid w:val="00E9154C"/>
    <w:rsid w:val="00E91568"/>
    <w:rsid w:val="00E9180E"/>
    <w:rsid w:val="00E92101"/>
    <w:rsid w:val="00E92BBB"/>
    <w:rsid w:val="00E92C58"/>
    <w:rsid w:val="00E93842"/>
    <w:rsid w:val="00E94127"/>
    <w:rsid w:val="00E945D1"/>
    <w:rsid w:val="00E947F4"/>
    <w:rsid w:val="00E9480C"/>
    <w:rsid w:val="00E96190"/>
    <w:rsid w:val="00E97553"/>
    <w:rsid w:val="00EA0948"/>
    <w:rsid w:val="00EA0F02"/>
    <w:rsid w:val="00EA1475"/>
    <w:rsid w:val="00EA2AC2"/>
    <w:rsid w:val="00EA3178"/>
    <w:rsid w:val="00EA38F8"/>
    <w:rsid w:val="00EA3FF8"/>
    <w:rsid w:val="00EA4131"/>
    <w:rsid w:val="00EA5068"/>
    <w:rsid w:val="00EA56D4"/>
    <w:rsid w:val="00EA5994"/>
    <w:rsid w:val="00EA599A"/>
    <w:rsid w:val="00EA73F7"/>
    <w:rsid w:val="00EB0200"/>
    <w:rsid w:val="00EB1093"/>
    <w:rsid w:val="00EB15E4"/>
    <w:rsid w:val="00EB2386"/>
    <w:rsid w:val="00EB2E4F"/>
    <w:rsid w:val="00EB3845"/>
    <w:rsid w:val="00EB3C57"/>
    <w:rsid w:val="00EB41CC"/>
    <w:rsid w:val="00EB4AD1"/>
    <w:rsid w:val="00EB51CF"/>
    <w:rsid w:val="00EB5393"/>
    <w:rsid w:val="00EB566A"/>
    <w:rsid w:val="00EB5726"/>
    <w:rsid w:val="00EB5B7E"/>
    <w:rsid w:val="00EB5BC2"/>
    <w:rsid w:val="00EB5F87"/>
    <w:rsid w:val="00EB6343"/>
    <w:rsid w:val="00EB6D34"/>
    <w:rsid w:val="00EB736E"/>
    <w:rsid w:val="00EB78E1"/>
    <w:rsid w:val="00EB7CCC"/>
    <w:rsid w:val="00EC05EC"/>
    <w:rsid w:val="00EC1158"/>
    <w:rsid w:val="00EC1424"/>
    <w:rsid w:val="00EC2455"/>
    <w:rsid w:val="00EC2EA1"/>
    <w:rsid w:val="00EC32F6"/>
    <w:rsid w:val="00EC3580"/>
    <w:rsid w:val="00EC35B5"/>
    <w:rsid w:val="00EC362F"/>
    <w:rsid w:val="00EC412E"/>
    <w:rsid w:val="00EC4D00"/>
    <w:rsid w:val="00EC4DCE"/>
    <w:rsid w:val="00EC50F2"/>
    <w:rsid w:val="00EC535C"/>
    <w:rsid w:val="00EC5AE0"/>
    <w:rsid w:val="00EC72F7"/>
    <w:rsid w:val="00EC757D"/>
    <w:rsid w:val="00EC75EF"/>
    <w:rsid w:val="00ED0843"/>
    <w:rsid w:val="00ED0DE6"/>
    <w:rsid w:val="00ED0E18"/>
    <w:rsid w:val="00ED19FC"/>
    <w:rsid w:val="00ED21FC"/>
    <w:rsid w:val="00ED27C6"/>
    <w:rsid w:val="00ED2959"/>
    <w:rsid w:val="00ED2A0F"/>
    <w:rsid w:val="00ED2D49"/>
    <w:rsid w:val="00ED2DCB"/>
    <w:rsid w:val="00ED3078"/>
    <w:rsid w:val="00ED311A"/>
    <w:rsid w:val="00ED39A7"/>
    <w:rsid w:val="00ED3C63"/>
    <w:rsid w:val="00ED40D8"/>
    <w:rsid w:val="00ED4148"/>
    <w:rsid w:val="00ED508F"/>
    <w:rsid w:val="00ED5130"/>
    <w:rsid w:val="00ED5393"/>
    <w:rsid w:val="00ED5702"/>
    <w:rsid w:val="00ED5EF2"/>
    <w:rsid w:val="00ED5F6E"/>
    <w:rsid w:val="00ED60C1"/>
    <w:rsid w:val="00ED6118"/>
    <w:rsid w:val="00ED6816"/>
    <w:rsid w:val="00ED6D2B"/>
    <w:rsid w:val="00ED6DDA"/>
    <w:rsid w:val="00ED6F58"/>
    <w:rsid w:val="00ED7714"/>
    <w:rsid w:val="00ED7BF9"/>
    <w:rsid w:val="00ED7C95"/>
    <w:rsid w:val="00EE0126"/>
    <w:rsid w:val="00EE2040"/>
    <w:rsid w:val="00EE2AC8"/>
    <w:rsid w:val="00EE3729"/>
    <w:rsid w:val="00EE485E"/>
    <w:rsid w:val="00EE6229"/>
    <w:rsid w:val="00EE77C5"/>
    <w:rsid w:val="00EF04DD"/>
    <w:rsid w:val="00EF0761"/>
    <w:rsid w:val="00EF094A"/>
    <w:rsid w:val="00EF0B8C"/>
    <w:rsid w:val="00EF1514"/>
    <w:rsid w:val="00EF1631"/>
    <w:rsid w:val="00EF1701"/>
    <w:rsid w:val="00EF1F34"/>
    <w:rsid w:val="00EF2149"/>
    <w:rsid w:val="00EF2358"/>
    <w:rsid w:val="00EF2CE0"/>
    <w:rsid w:val="00EF33BE"/>
    <w:rsid w:val="00EF3E9A"/>
    <w:rsid w:val="00EF4230"/>
    <w:rsid w:val="00EF444E"/>
    <w:rsid w:val="00EF44FA"/>
    <w:rsid w:val="00EF4503"/>
    <w:rsid w:val="00EF46C7"/>
    <w:rsid w:val="00EF473B"/>
    <w:rsid w:val="00EF5018"/>
    <w:rsid w:val="00EF55A2"/>
    <w:rsid w:val="00EF55E7"/>
    <w:rsid w:val="00EF56E1"/>
    <w:rsid w:val="00EF599D"/>
    <w:rsid w:val="00EF5BEF"/>
    <w:rsid w:val="00EF5F4B"/>
    <w:rsid w:val="00EF5F82"/>
    <w:rsid w:val="00EF6158"/>
    <w:rsid w:val="00EF62CB"/>
    <w:rsid w:val="00EF6511"/>
    <w:rsid w:val="00EF6558"/>
    <w:rsid w:val="00EF65EA"/>
    <w:rsid w:val="00EF6684"/>
    <w:rsid w:val="00EF66D0"/>
    <w:rsid w:val="00EF6921"/>
    <w:rsid w:val="00EF6A90"/>
    <w:rsid w:val="00EF7572"/>
    <w:rsid w:val="00EF7AC3"/>
    <w:rsid w:val="00F00005"/>
    <w:rsid w:val="00F006FA"/>
    <w:rsid w:val="00F0076D"/>
    <w:rsid w:val="00F00A90"/>
    <w:rsid w:val="00F00CE9"/>
    <w:rsid w:val="00F01275"/>
    <w:rsid w:val="00F02156"/>
    <w:rsid w:val="00F024D0"/>
    <w:rsid w:val="00F02508"/>
    <w:rsid w:val="00F02592"/>
    <w:rsid w:val="00F02BED"/>
    <w:rsid w:val="00F03120"/>
    <w:rsid w:val="00F03C85"/>
    <w:rsid w:val="00F04273"/>
    <w:rsid w:val="00F04880"/>
    <w:rsid w:val="00F049B6"/>
    <w:rsid w:val="00F05371"/>
    <w:rsid w:val="00F054C3"/>
    <w:rsid w:val="00F05D0B"/>
    <w:rsid w:val="00F05F4D"/>
    <w:rsid w:val="00F05FFE"/>
    <w:rsid w:val="00F06788"/>
    <w:rsid w:val="00F06813"/>
    <w:rsid w:val="00F1017B"/>
    <w:rsid w:val="00F1033D"/>
    <w:rsid w:val="00F1034B"/>
    <w:rsid w:val="00F10565"/>
    <w:rsid w:val="00F10585"/>
    <w:rsid w:val="00F10B02"/>
    <w:rsid w:val="00F10B04"/>
    <w:rsid w:val="00F1142D"/>
    <w:rsid w:val="00F11B7A"/>
    <w:rsid w:val="00F11F5C"/>
    <w:rsid w:val="00F12261"/>
    <w:rsid w:val="00F12765"/>
    <w:rsid w:val="00F12955"/>
    <w:rsid w:val="00F12D0B"/>
    <w:rsid w:val="00F131D9"/>
    <w:rsid w:val="00F1327E"/>
    <w:rsid w:val="00F13667"/>
    <w:rsid w:val="00F13904"/>
    <w:rsid w:val="00F13984"/>
    <w:rsid w:val="00F13B68"/>
    <w:rsid w:val="00F13D04"/>
    <w:rsid w:val="00F13E38"/>
    <w:rsid w:val="00F13FE3"/>
    <w:rsid w:val="00F144AE"/>
    <w:rsid w:val="00F14522"/>
    <w:rsid w:val="00F14827"/>
    <w:rsid w:val="00F156F2"/>
    <w:rsid w:val="00F15949"/>
    <w:rsid w:val="00F15E0F"/>
    <w:rsid w:val="00F16275"/>
    <w:rsid w:val="00F16640"/>
    <w:rsid w:val="00F167A9"/>
    <w:rsid w:val="00F16F94"/>
    <w:rsid w:val="00F173F0"/>
    <w:rsid w:val="00F207D3"/>
    <w:rsid w:val="00F22286"/>
    <w:rsid w:val="00F22599"/>
    <w:rsid w:val="00F22ACB"/>
    <w:rsid w:val="00F22FAD"/>
    <w:rsid w:val="00F231D4"/>
    <w:rsid w:val="00F23EAF"/>
    <w:rsid w:val="00F2475A"/>
    <w:rsid w:val="00F24B67"/>
    <w:rsid w:val="00F25201"/>
    <w:rsid w:val="00F25429"/>
    <w:rsid w:val="00F260A5"/>
    <w:rsid w:val="00F26264"/>
    <w:rsid w:val="00F26382"/>
    <w:rsid w:val="00F2667A"/>
    <w:rsid w:val="00F26902"/>
    <w:rsid w:val="00F27048"/>
    <w:rsid w:val="00F273E2"/>
    <w:rsid w:val="00F30A8C"/>
    <w:rsid w:val="00F313C0"/>
    <w:rsid w:val="00F314B2"/>
    <w:rsid w:val="00F3179B"/>
    <w:rsid w:val="00F31C45"/>
    <w:rsid w:val="00F32A2B"/>
    <w:rsid w:val="00F32CA4"/>
    <w:rsid w:val="00F330ED"/>
    <w:rsid w:val="00F33254"/>
    <w:rsid w:val="00F340FB"/>
    <w:rsid w:val="00F34268"/>
    <w:rsid w:val="00F34355"/>
    <w:rsid w:val="00F347A2"/>
    <w:rsid w:val="00F3492C"/>
    <w:rsid w:val="00F34DD3"/>
    <w:rsid w:val="00F356FF"/>
    <w:rsid w:val="00F35ECF"/>
    <w:rsid w:val="00F361E1"/>
    <w:rsid w:val="00F36A9D"/>
    <w:rsid w:val="00F3777C"/>
    <w:rsid w:val="00F37C34"/>
    <w:rsid w:val="00F37E96"/>
    <w:rsid w:val="00F41289"/>
    <w:rsid w:val="00F416B8"/>
    <w:rsid w:val="00F417B8"/>
    <w:rsid w:val="00F42537"/>
    <w:rsid w:val="00F42800"/>
    <w:rsid w:val="00F42E96"/>
    <w:rsid w:val="00F43853"/>
    <w:rsid w:val="00F4627E"/>
    <w:rsid w:val="00F473FA"/>
    <w:rsid w:val="00F47409"/>
    <w:rsid w:val="00F4759F"/>
    <w:rsid w:val="00F47AC2"/>
    <w:rsid w:val="00F503E2"/>
    <w:rsid w:val="00F50A12"/>
    <w:rsid w:val="00F50FE6"/>
    <w:rsid w:val="00F51145"/>
    <w:rsid w:val="00F51AE8"/>
    <w:rsid w:val="00F51B73"/>
    <w:rsid w:val="00F52232"/>
    <w:rsid w:val="00F5269B"/>
    <w:rsid w:val="00F5300A"/>
    <w:rsid w:val="00F5343B"/>
    <w:rsid w:val="00F535AB"/>
    <w:rsid w:val="00F5418E"/>
    <w:rsid w:val="00F54391"/>
    <w:rsid w:val="00F547B9"/>
    <w:rsid w:val="00F54CAA"/>
    <w:rsid w:val="00F54F47"/>
    <w:rsid w:val="00F5527C"/>
    <w:rsid w:val="00F559A0"/>
    <w:rsid w:val="00F56B40"/>
    <w:rsid w:val="00F56F8C"/>
    <w:rsid w:val="00F5733F"/>
    <w:rsid w:val="00F57C5B"/>
    <w:rsid w:val="00F60407"/>
    <w:rsid w:val="00F60E05"/>
    <w:rsid w:val="00F61183"/>
    <w:rsid w:val="00F61422"/>
    <w:rsid w:val="00F61501"/>
    <w:rsid w:val="00F61ADE"/>
    <w:rsid w:val="00F6261D"/>
    <w:rsid w:val="00F633DE"/>
    <w:rsid w:val="00F63B9A"/>
    <w:rsid w:val="00F63C61"/>
    <w:rsid w:val="00F64B96"/>
    <w:rsid w:val="00F64C47"/>
    <w:rsid w:val="00F653E4"/>
    <w:rsid w:val="00F6546D"/>
    <w:rsid w:val="00F65903"/>
    <w:rsid w:val="00F65C11"/>
    <w:rsid w:val="00F65C92"/>
    <w:rsid w:val="00F6640B"/>
    <w:rsid w:val="00F66D42"/>
    <w:rsid w:val="00F66E15"/>
    <w:rsid w:val="00F66F4F"/>
    <w:rsid w:val="00F66F96"/>
    <w:rsid w:val="00F670C1"/>
    <w:rsid w:val="00F67E6D"/>
    <w:rsid w:val="00F67EC2"/>
    <w:rsid w:val="00F7007D"/>
    <w:rsid w:val="00F7059F"/>
    <w:rsid w:val="00F70E87"/>
    <w:rsid w:val="00F70ECE"/>
    <w:rsid w:val="00F71D1D"/>
    <w:rsid w:val="00F722C0"/>
    <w:rsid w:val="00F722EE"/>
    <w:rsid w:val="00F731F4"/>
    <w:rsid w:val="00F73A9B"/>
    <w:rsid w:val="00F73FAE"/>
    <w:rsid w:val="00F745CA"/>
    <w:rsid w:val="00F75426"/>
    <w:rsid w:val="00F75740"/>
    <w:rsid w:val="00F76347"/>
    <w:rsid w:val="00F76527"/>
    <w:rsid w:val="00F76AE0"/>
    <w:rsid w:val="00F76BE7"/>
    <w:rsid w:val="00F77089"/>
    <w:rsid w:val="00F77546"/>
    <w:rsid w:val="00F77834"/>
    <w:rsid w:val="00F77EA9"/>
    <w:rsid w:val="00F80285"/>
    <w:rsid w:val="00F804EB"/>
    <w:rsid w:val="00F80688"/>
    <w:rsid w:val="00F80A86"/>
    <w:rsid w:val="00F80FF7"/>
    <w:rsid w:val="00F817CB"/>
    <w:rsid w:val="00F82EF0"/>
    <w:rsid w:val="00F831E6"/>
    <w:rsid w:val="00F8320F"/>
    <w:rsid w:val="00F832AF"/>
    <w:rsid w:val="00F83462"/>
    <w:rsid w:val="00F83D1B"/>
    <w:rsid w:val="00F8499A"/>
    <w:rsid w:val="00F84A9E"/>
    <w:rsid w:val="00F84D85"/>
    <w:rsid w:val="00F85199"/>
    <w:rsid w:val="00F85BF4"/>
    <w:rsid w:val="00F86DEC"/>
    <w:rsid w:val="00F87053"/>
    <w:rsid w:val="00F877CB"/>
    <w:rsid w:val="00F87A24"/>
    <w:rsid w:val="00F90EA6"/>
    <w:rsid w:val="00F92620"/>
    <w:rsid w:val="00F92DC4"/>
    <w:rsid w:val="00F92FC7"/>
    <w:rsid w:val="00F93597"/>
    <w:rsid w:val="00F940E2"/>
    <w:rsid w:val="00F94784"/>
    <w:rsid w:val="00F9483A"/>
    <w:rsid w:val="00F94B32"/>
    <w:rsid w:val="00F95DE5"/>
    <w:rsid w:val="00F96533"/>
    <w:rsid w:val="00F966EF"/>
    <w:rsid w:val="00F96CF1"/>
    <w:rsid w:val="00F971E0"/>
    <w:rsid w:val="00F972A6"/>
    <w:rsid w:val="00F9754C"/>
    <w:rsid w:val="00F97A46"/>
    <w:rsid w:val="00F97F6A"/>
    <w:rsid w:val="00FA063A"/>
    <w:rsid w:val="00FA06CA"/>
    <w:rsid w:val="00FA0BEE"/>
    <w:rsid w:val="00FA184D"/>
    <w:rsid w:val="00FA1FD4"/>
    <w:rsid w:val="00FA24FC"/>
    <w:rsid w:val="00FA2645"/>
    <w:rsid w:val="00FA2AAB"/>
    <w:rsid w:val="00FA2B26"/>
    <w:rsid w:val="00FA361C"/>
    <w:rsid w:val="00FA45CF"/>
    <w:rsid w:val="00FA49E5"/>
    <w:rsid w:val="00FA4F09"/>
    <w:rsid w:val="00FA511C"/>
    <w:rsid w:val="00FA5B84"/>
    <w:rsid w:val="00FA5C6A"/>
    <w:rsid w:val="00FA5FDE"/>
    <w:rsid w:val="00FA63F9"/>
    <w:rsid w:val="00FA6A74"/>
    <w:rsid w:val="00FA7326"/>
    <w:rsid w:val="00FA78C0"/>
    <w:rsid w:val="00FA7A62"/>
    <w:rsid w:val="00FB07CF"/>
    <w:rsid w:val="00FB0E02"/>
    <w:rsid w:val="00FB1DA6"/>
    <w:rsid w:val="00FB1F10"/>
    <w:rsid w:val="00FB21C9"/>
    <w:rsid w:val="00FB21CC"/>
    <w:rsid w:val="00FB2B71"/>
    <w:rsid w:val="00FB2C6E"/>
    <w:rsid w:val="00FB2E43"/>
    <w:rsid w:val="00FB2FFB"/>
    <w:rsid w:val="00FB351C"/>
    <w:rsid w:val="00FB360C"/>
    <w:rsid w:val="00FB3AFF"/>
    <w:rsid w:val="00FB3CD7"/>
    <w:rsid w:val="00FB40C5"/>
    <w:rsid w:val="00FB474F"/>
    <w:rsid w:val="00FB48FD"/>
    <w:rsid w:val="00FB4AB5"/>
    <w:rsid w:val="00FB4CDE"/>
    <w:rsid w:val="00FB4EA0"/>
    <w:rsid w:val="00FB509F"/>
    <w:rsid w:val="00FB656A"/>
    <w:rsid w:val="00FB66B7"/>
    <w:rsid w:val="00FB6ED1"/>
    <w:rsid w:val="00FB7EE8"/>
    <w:rsid w:val="00FB7F8A"/>
    <w:rsid w:val="00FB7FBF"/>
    <w:rsid w:val="00FC0D01"/>
    <w:rsid w:val="00FC0DE1"/>
    <w:rsid w:val="00FC15AB"/>
    <w:rsid w:val="00FC18E7"/>
    <w:rsid w:val="00FC2A5F"/>
    <w:rsid w:val="00FC30A0"/>
    <w:rsid w:val="00FC33EC"/>
    <w:rsid w:val="00FC387F"/>
    <w:rsid w:val="00FC41ED"/>
    <w:rsid w:val="00FC4220"/>
    <w:rsid w:val="00FC4647"/>
    <w:rsid w:val="00FC5F2D"/>
    <w:rsid w:val="00FC6566"/>
    <w:rsid w:val="00FC6904"/>
    <w:rsid w:val="00FC6C39"/>
    <w:rsid w:val="00FC74D4"/>
    <w:rsid w:val="00FC768A"/>
    <w:rsid w:val="00FD003E"/>
    <w:rsid w:val="00FD1AAD"/>
    <w:rsid w:val="00FD2F93"/>
    <w:rsid w:val="00FD32E9"/>
    <w:rsid w:val="00FD348D"/>
    <w:rsid w:val="00FD37DF"/>
    <w:rsid w:val="00FD3A92"/>
    <w:rsid w:val="00FD44F4"/>
    <w:rsid w:val="00FD46F9"/>
    <w:rsid w:val="00FD5106"/>
    <w:rsid w:val="00FD5181"/>
    <w:rsid w:val="00FD58E1"/>
    <w:rsid w:val="00FD5C09"/>
    <w:rsid w:val="00FD5E74"/>
    <w:rsid w:val="00FD5F1B"/>
    <w:rsid w:val="00FD60D3"/>
    <w:rsid w:val="00FD620C"/>
    <w:rsid w:val="00FD635D"/>
    <w:rsid w:val="00FD684B"/>
    <w:rsid w:val="00FD6BE6"/>
    <w:rsid w:val="00FD6E8E"/>
    <w:rsid w:val="00FD71F5"/>
    <w:rsid w:val="00FE0430"/>
    <w:rsid w:val="00FE06B2"/>
    <w:rsid w:val="00FE0BCF"/>
    <w:rsid w:val="00FE0F56"/>
    <w:rsid w:val="00FE1BFA"/>
    <w:rsid w:val="00FE22AE"/>
    <w:rsid w:val="00FE24AD"/>
    <w:rsid w:val="00FE29C8"/>
    <w:rsid w:val="00FE3EA2"/>
    <w:rsid w:val="00FE4815"/>
    <w:rsid w:val="00FE5348"/>
    <w:rsid w:val="00FE538E"/>
    <w:rsid w:val="00FE5C6D"/>
    <w:rsid w:val="00FE5C86"/>
    <w:rsid w:val="00FE61B1"/>
    <w:rsid w:val="00FE7938"/>
    <w:rsid w:val="00FE7ACF"/>
    <w:rsid w:val="00FE7F49"/>
    <w:rsid w:val="00FF0195"/>
    <w:rsid w:val="00FF04AE"/>
    <w:rsid w:val="00FF1C64"/>
    <w:rsid w:val="00FF2869"/>
    <w:rsid w:val="00FF29D3"/>
    <w:rsid w:val="00FF2CDF"/>
    <w:rsid w:val="00FF3DBD"/>
    <w:rsid w:val="00FF3E3E"/>
    <w:rsid w:val="00FF4888"/>
    <w:rsid w:val="00FF6339"/>
    <w:rsid w:val="00FF665F"/>
    <w:rsid w:val="00FF6946"/>
    <w:rsid w:val="00FF6B92"/>
    <w:rsid w:val="00FF7352"/>
    <w:rsid w:val="00FF7CA8"/>
    <w:rsid w:val="013C2293"/>
    <w:rsid w:val="01E447FA"/>
    <w:rsid w:val="01E4D8C8"/>
    <w:rsid w:val="0207D401"/>
    <w:rsid w:val="020CF501"/>
    <w:rsid w:val="0216AB85"/>
    <w:rsid w:val="024C6178"/>
    <w:rsid w:val="027525F9"/>
    <w:rsid w:val="027F8DB2"/>
    <w:rsid w:val="0294EFE2"/>
    <w:rsid w:val="02AF3180"/>
    <w:rsid w:val="02F781C6"/>
    <w:rsid w:val="03378352"/>
    <w:rsid w:val="03631F12"/>
    <w:rsid w:val="0375CDA5"/>
    <w:rsid w:val="0388B3F1"/>
    <w:rsid w:val="039DD1C0"/>
    <w:rsid w:val="03BABA03"/>
    <w:rsid w:val="03BB8EFB"/>
    <w:rsid w:val="03E7973D"/>
    <w:rsid w:val="03FD06AC"/>
    <w:rsid w:val="041630A4"/>
    <w:rsid w:val="047813AF"/>
    <w:rsid w:val="047E4800"/>
    <w:rsid w:val="04806872"/>
    <w:rsid w:val="048932DC"/>
    <w:rsid w:val="049A496F"/>
    <w:rsid w:val="04AE5126"/>
    <w:rsid w:val="04C0EDE1"/>
    <w:rsid w:val="053D87D9"/>
    <w:rsid w:val="055BFBD0"/>
    <w:rsid w:val="057DF5C4"/>
    <w:rsid w:val="06113F26"/>
    <w:rsid w:val="067FD97C"/>
    <w:rsid w:val="06811173"/>
    <w:rsid w:val="068C2377"/>
    <w:rsid w:val="06A811C2"/>
    <w:rsid w:val="06B4B799"/>
    <w:rsid w:val="06BB0E38"/>
    <w:rsid w:val="06C98A73"/>
    <w:rsid w:val="06FEEF83"/>
    <w:rsid w:val="071AF3B2"/>
    <w:rsid w:val="0742BA47"/>
    <w:rsid w:val="0746D39C"/>
    <w:rsid w:val="07A992FE"/>
    <w:rsid w:val="07D6CAF5"/>
    <w:rsid w:val="07D8BB62"/>
    <w:rsid w:val="080671E5"/>
    <w:rsid w:val="080E9720"/>
    <w:rsid w:val="0833A6BE"/>
    <w:rsid w:val="083CB23D"/>
    <w:rsid w:val="0858FE07"/>
    <w:rsid w:val="08DF1796"/>
    <w:rsid w:val="08E726A1"/>
    <w:rsid w:val="08F3F8F4"/>
    <w:rsid w:val="0913FF4F"/>
    <w:rsid w:val="095B8E4A"/>
    <w:rsid w:val="09A4CD7E"/>
    <w:rsid w:val="09B16B65"/>
    <w:rsid w:val="09B1D085"/>
    <w:rsid w:val="09D20C41"/>
    <w:rsid w:val="09D7FA00"/>
    <w:rsid w:val="09FCB1D9"/>
    <w:rsid w:val="0A07C60D"/>
    <w:rsid w:val="0A3BF048"/>
    <w:rsid w:val="0A8010AE"/>
    <w:rsid w:val="0AA01434"/>
    <w:rsid w:val="0ABE2ECB"/>
    <w:rsid w:val="0ABF580F"/>
    <w:rsid w:val="0AF702E8"/>
    <w:rsid w:val="0B5B4471"/>
    <w:rsid w:val="0B721980"/>
    <w:rsid w:val="0B97FC99"/>
    <w:rsid w:val="0B9F0130"/>
    <w:rsid w:val="0C0ACC65"/>
    <w:rsid w:val="0C1CE4D3"/>
    <w:rsid w:val="0C5FC674"/>
    <w:rsid w:val="0CE989EA"/>
    <w:rsid w:val="0CFEAC4C"/>
    <w:rsid w:val="0D3E6F19"/>
    <w:rsid w:val="0DCAABE9"/>
    <w:rsid w:val="0E13A562"/>
    <w:rsid w:val="0E3FFFDA"/>
    <w:rsid w:val="0E8DCB89"/>
    <w:rsid w:val="0EACCA9A"/>
    <w:rsid w:val="0EED0F1C"/>
    <w:rsid w:val="0F24E42D"/>
    <w:rsid w:val="0F497726"/>
    <w:rsid w:val="0F83F6AC"/>
    <w:rsid w:val="0F8E4BCC"/>
    <w:rsid w:val="0FCDCEFD"/>
    <w:rsid w:val="0FE9D3FC"/>
    <w:rsid w:val="0FF3FDBF"/>
    <w:rsid w:val="1063735C"/>
    <w:rsid w:val="106B5380"/>
    <w:rsid w:val="107E649A"/>
    <w:rsid w:val="10A08EA6"/>
    <w:rsid w:val="10B596EC"/>
    <w:rsid w:val="10C95097"/>
    <w:rsid w:val="11102CE8"/>
    <w:rsid w:val="1128D675"/>
    <w:rsid w:val="116CE518"/>
    <w:rsid w:val="11C54ACD"/>
    <w:rsid w:val="1204D3A4"/>
    <w:rsid w:val="12558EDA"/>
    <w:rsid w:val="12710CDA"/>
    <w:rsid w:val="129F6E25"/>
    <w:rsid w:val="12EA9F22"/>
    <w:rsid w:val="13127DFF"/>
    <w:rsid w:val="13462A03"/>
    <w:rsid w:val="13669E98"/>
    <w:rsid w:val="13A2DBBC"/>
    <w:rsid w:val="13C39FD0"/>
    <w:rsid w:val="13C6EB9D"/>
    <w:rsid w:val="14068180"/>
    <w:rsid w:val="14251F27"/>
    <w:rsid w:val="145CD0AB"/>
    <w:rsid w:val="145FD232"/>
    <w:rsid w:val="1495D1A9"/>
    <w:rsid w:val="14F02647"/>
    <w:rsid w:val="151455B0"/>
    <w:rsid w:val="151FD70E"/>
    <w:rsid w:val="153B691A"/>
    <w:rsid w:val="1566E6F0"/>
    <w:rsid w:val="158A0950"/>
    <w:rsid w:val="15A95AE6"/>
    <w:rsid w:val="1672D351"/>
    <w:rsid w:val="167469C0"/>
    <w:rsid w:val="167A860F"/>
    <w:rsid w:val="1689493B"/>
    <w:rsid w:val="16987E2C"/>
    <w:rsid w:val="16A9FA3F"/>
    <w:rsid w:val="1704D7EE"/>
    <w:rsid w:val="1758A3D6"/>
    <w:rsid w:val="17F75960"/>
    <w:rsid w:val="181FC0CD"/>
    <w:rsid w:val="1837471B"/>
    <w:rsid w:val="186FC7EE"/>
    <w:rsid w:val="18703E05"/>
    <w:rsid w:val="1889F90A"/>
    <w:rsid w:val="18DF3DF8"/>
    <w:rsid w:val="18E43B38"/>
    <w:rsid w:val="19050D60"/>
    <w:rsid w:val="192F57DF"/>
    <w:rsid w:val="1951F166"/>
    <w:rsid w:val="19817EF3"/>
    <w:rsid w:val="199E957E"/>
    <w:rsid w:val="19C13982"/>
    <w:rsid w:val="19C54EFE"/>
    <w:rsid w:val="19E0E7D7"/>
    <w:rsid w:val="19E3B4A8"/>
    <w:rsid w:val="19FD1EE2"/>
    <w:rsid w:val="1A43A954"/>
    <w:rsid w:val="1A67CFB1"/>
    <w:rsid w:val="1AA1CB09"/>
    <w:rsid w:val="1ACDAF56"/>
    <w:rsid w:val="1AFFDD3C"/>
    <w:rsid w:val="1B8302F8"/>
    <w:rsid w:val="1BAF19D8"/>
    <w:rsid w:val="1BDC9B97"/>
    <w:rsid w:val="1BE43D8D"/>
    <w:rsid w:val="1BF74F17"/>
    <w:rsid w:val="1C7FDA0D"/>
    <w:rsid w:val="1C9DE1E8"/>
    <w:rsid w:val="1CC09417"/>
    <w:rsid w:val="1CC1E0DF"/>
    <w:rsid w:val="1CD82435"/>
    <w:rsid w:val="1D17B58A"/>
    <w:rsid w:val="1D3D69A2"/>
    <w:rsid w:val="1DA0CE27"/>
    <w:rsid w:val="1DCB2017"/>
    <w:rsid w:val="1DCDD509"/>
    <w:rsid w:val="1DCEFEEE"/>
    <w:rsid w:val="1E1DCCF2"/>
    <w:rsid w:val="1E2C6D0C"/>
    <w:rsid w:val="1E46D25B"/>
    <w:rsid w:val="1E4AC21B"/>
    <w:rsid w:val="1E69A0BF"/>
    <w:rsid w:val="1E8C0446"/>
    <w:rsid w:val="1EAB9A0E"/>
    <w:rsid w:val="1EC347B3"/>
    <w:rsid w:val="1ED22017"/>
    <w:rsid w:val="1EE1846E"/>
    <w:rsid w:val="1EE64EA6"/>
    <w:rsid w:val="1EFC468D"/>
    <w:rsid w:val="1F0292C4"/>
    <w:rsid w:val="1F0559FC"/>
    <w:rsid w:val="1F534BED"/>
    <w:rsid w:val="1F6DD204"/>
    <w:rsid w:val="1F85E95B"/>
    <w:rsid w:val="1F87CB13"/>
    <w:rsid w:val="1F8AAC70"/>
    <w:rsid w:val="1F926C98"/>
    <w:rsid w:val="1FA364C3"/>
    <w:rsid w:val="1FAC0A71"/>
    <w:rsid w:val="1FDF8119"/>
    <w:rsid w:val="203BE0B6"/>
    <w:rsid w:val="2051A005"/>
    <w:rsid w:val="207FA95E"/>
    <w:rsid w:val="209B5692"/>
    <w:rsid w:val="20B4F5FA"/>
    <w:rsid w:val="20E8D987"/>
    <w:rsid w:val="2108DEE5"/>
    <w:rsid w:val="214CE454"/>
    <w:rsid w:val="216F1F42"/>
    <w:rsid w:val="217E0EB6"/>
    <w:rsid w:val="21A38110"/>
    <w:rsid w:val="21ECE329"/>
    <w:rsid w:val="21FD0091"/>
    <w:rsid w:val="2215905D"/>
    <w:rsid w:val="2240EC8C"/>
    <w:rsid w:val="22478472"/>
    <w:rsid w:val="225C7429"/>
    <w:rsid w:val="228AD6D6"/>
    <w:rsid w:val="22AB5CD9"/>
    <w:rsid w:val="22E4759B"/>
    <w:rsid w:val="2314617E"/>
    <w:rsid w:val="2316C4E8"/>
    <w:rsid w:val="2324FE1C"/>
    <w:rsid w:val="2329A145"/>
    <w:rsid w:val="2378F3F0"/>
    <w:rsid w:val="23844410"/>
    <w:rsid w:val="23DFE731"/>
    <w:rsid w:val="23EF5565"/>
    <w:rsid w:val="23F80664"/>
    <w:rsid w:val="2425E23F"/>
    <w:rsid w:val="243A2C68"/>
    <w:rsid w:val="24CC6E2A"/>
    <w:rsid w:val="2517CDE0"/>
    <w:rsid w:val="255AB5A1"/>
    <w:rsid w:val="25686863"/>
    <w:rsid w:val="25909B1F"/>
    <w:rsid w:val="259CA46E"/>
    <w:rsid w:val="25B2AE4E"/>
    <w:rsid w:val="25CFF7CF"/>
    <w:rsid w:val="25E100CC"/>
    <w:rsid w:val="26441C2C"/>
    <w:rsid w:val="264DF4A3"/>
    <w:rsid w:val="26E2C82D"/>
    <w:rsid w:val="274557F1"/>
    <w:rsid w:val="27638A60"/>
    <w:rsid w:val="2780ACC1"/>
    <w:rsid w:val="279B10B6"/>
    <w:rsid w:val="27C0CBBF"/>
    <w:rsid w:val="27D082D1"/>
    <w:rsid w:val="283BDE3B"/>
    <w:rsid w:val="28534968"/>
    <w:rsid w:val="28BA4C82"/>
    <w:rsid w:val="28E9D245"/>
    <w:rsid w:val="29414FB4"/>
    <w:rsid w:val="29C36C0B"/>
    <w:rsid w:val="29E4EDD3"/>
    <w:rsid w:val="29E9BF8A"/>
    <w:rsid w:val="2A155F2A"/>
    <w:rsid w:val="2A20987C"/>
    <w:rsid w:val="2A43DE6C"/>
    <w:rsid w:val="2A47AF37"/>
    <w:rsid w:val="2AAB9873"/>
    <w:rsid w:val="2AB0D4C8"/>
    <w:rsid w:val="2B1A2148"/>
    <w:rsid w:val="2B1DF4B3"/>
    <w:rsid w:val="2B33895B"/>
    <w:rsid w:val="2B86C492"/>
    <w:rsid w:val="2BBA86BA"/>
    <w:rsid w:val="2BE29E20"/>
    <w:rsid w:val="2BE785D6"/>
    <w:rsid w:val="2BFFD7D7"/>
    <w:rsid w:val="2C26F8B9"/>
    <w:rsid w:val="2C36168B"/>
    <w:rsid w:val="2C40D489"/>
    <w:rsid w:val="2C64B5ED"/>
    <w:rsid w:val="2CD54587"/>
    <w:rsid w:val="2D0EA087"/>
    <w:rsid w:val="2D523542"/>
    <w:rsid w:val="2D5644FB"/>
    <w:rsid w:val="2D99E551"/>
    <w:rsid w:val="2DA63922"/>
    <w:rsid w:val="2DC69F17"/>
    <w:rsid w:val="2E1EEE40"/>
    <w:rsid w:val="2E212FFD"/>
    <w:rsid w:val="2E582C2D"/>
    <w:rsid w:val="2E723426"/>
    <w:rsid w:val="2E92DA9E"/>
    <w:rsid w:val="2EDDEBBA"/>
    <w:rsid w:val="2EF0C376"/>
    <w:rsid w:val="2F7394B7"/>
    <w:rsid w:val="2F77F732"/>
    <w:rsid w:val="2F8329E8"/>
    <w:rsid w:val="2F921AB8"/>
    <w:rsid w:val="2FB41D01"/>
    <w:rsid w:val="2FD4E44E"/>
    <w:rsid w:val="2FE4F57E"/>
    <w:rsid w:val="2FEA5027"/>
    <w:rsid w:val="30048E42"/>
    <w:rsid w:val="30094023"/>
    <w:rsid w:val="302CDD47"/>
    <w:rsid w:val="30307C96"/>
    <w:rsid w:val="309B3D58"/>
    <w:rsid w:val="30D1F4A2"/>
    <w:rsid w:val="30DBD75A"/>
    <w:rsid w:val="30FC0E56"/>
    <w:rsid w:val="3119F17D"/>
    <w:rsid w:val="318AB2E9"/>
    <w:rsid w:val="31C65527"/>
    <w:rsid w:val="322D616F"/>
    <w:rsid w:val="3247B520"/>
    <w:rsid w:val="324F6F55"/>
    <w:rsid w:val="32B7221C"/>
    <w:rsid w:val="32BA2EAE"/>
    <w:rsid w:val="32BAD43F"/>
    <w:rsid w:val="32C3F357"/>
    <w:rsid w:val="32F41E00"/>
    <w:rsid w:val="32F82CEA"/>
    <w:rsid w:val="32FC1CBF"/>
    <w:rsid w:val="331A9474"/>
    <w:rsid w:val="33260942"/>
    <w:rsid w:val="335EBAE3"/>
    <w:rsid w:val="3376D49D"/>
    <w:rsid w:val="33A979AD"/>
    <w:rsid w:val="33CC9E1F"/>
    <w:rsid w:val="33EC342E"/>
    <w:rsid w:val="3440C3D8"/>
    <w:rsid w:val="3448559C"/>
    <w:rsid w:val="34647F79"/>
    <w:rsid w:val="3466E92D"/>
    <w:rsid w:val="34A51EDD"/>
    <w:rsid w:val="34C3FC55"/>
    <w:rsid w:val="352833DC"/>
    <w:rsid w:val="354A5833"/>
    <w:rsid w:val="3576D752"/>
    <w:rsid w:val="359577E5"/>
    <w:rsid w:val="35E23E0D"/>
    <w:rsid w:val="35E59D46"/>
    <w:rsid w:val="3636F62E"/>
    <w:rsid w:val="36728D29"/>
    <w:rsid w:val="367A92C8"/>
    <w:rsid w:val="36986D26"/>
    <w:rsid w:val="36E6EE49"/>
    <w:rsid w:val="36EC8702"/>
    <w:rsid w:val="36F49DC0"/>
    <w:rsid w:val="37097E02"/>
    <w:rsid w:val="370B1EB4"/>
    <w:rsid w:val="370B266B"/>
    <w:rsid w:val="372D9A95"/>
    <w:rsid w:val="376D8A09"/>
    <w:rsid w:val="3778B2CA"/>
    <w:rsid w:val="3788F8E0"/>
    <w:rsid w:val="378E26BD"/>
    <w:rsid w:val="37B2A023"/>
    <w:rsid w:val="37B61E85"/>
    <w:rsid w:val="37CA3A84"/>
    <w:rsid w:val="37E29613"/>
    <w:rsid w:val="380DA26A"/>
    <w:rsid w:val="3816CB9E"/>
    <w:rsid w:val="38411CCF"/>
    <w:rsid w:val="3848707E"/>
    <w:rsid w:val="386F8FC9"/>
    <w:rsid w:val="3885D108"/>
    <w:rsid w:val="388E3877"/>
    <w:rsid w:val="38DBF900"/>
    <w:rsid w:val="38E0001C"/>
    <w:rsid w:val="395D254F"/>
    <w:rsid w:val="39799906"/>
    <w:rsid w:val="39D43266"/>
    <w:rsid w:val="39EF44AF"/>
    <w:rsid w:val="3A714961"/>
    <w:rsid w:val="3A94FF0C"/>
    <w:rsid w:val="3ACE4552"/>
    <w:rsid w:val="3AFB7F47"/>
    <w:rsid w:val="3B557AD3"/>
    <w:rsid w:val="3B911B9C"/>
    <w:rsid w:val="3BC8A9CA"/>
    <w:rsid w:val="3C033F37"/>
    <w:rsid w:val="3D06ED96"/>
    <w:rsid w:val="3D11CFED"/>
    <w:rsid w:val="3D1B4BBF"/>
    <w:rsid w:val="3D7C5E4F"/>
    <w:rsid w:val="3D8507C3"/>
    <w:rsid w:val="3DADBBA3"/>
    <w:rsid w:val="3DBE7CD3"/>
    <w:rsid w:val="3DD35859"/>
    <w:rsid w:val="3DE9993D"/>
    <w:rsid w:val="3DF99DB7"/>
    <w:rsid w:val="3E217B3B"/>
    <w:rsid w:val="3E94C84E"/>
    <w:rsid w:val="3E94F3F3"/>
    <w:rsid w:val="3EF13E1E"/>
    <w:rsid w:val="3EFAC18B"/>
    <w:rsid w:val="3F2616C9"/>
    <w:rsid w:val="3F4A3AD2"/>
    <w:rsid w:val="3F8E9B20"/>
    <w:rsid w:val="3FA749E5"/>
    <w:rsid w:val="3FB78C14"/>
    <w:rsid w:val="3FD1FA78"/>
    <w:rsid w:val="3FF2CB74"/>
    <w:rsid w:val="401ECA1B"/>
    <w:rsid w:val="40274ECA"/>
    <w:rsid w:val="4028AA5E"/>
    <w:rsid w:val="406F4566"/>
    <w:rsid w:val="40817EC0"/>
    <w:rsid w:val="40A1F772"/>
    <w:rsid w:val="40AEED5E"/>
    <w:rsid w:val="40B2A58B"/>
    <w:rsid w:val="40B6E5E3"/>
    <w:rsid w:val="40BCC026"/>
    <w:rsid w:val="40C02520"/>
    <w:rsid w:val="40C9EC87"/>
    <w:rsid w:val="40E08B56"/>
    <w:rsid w:val="40F5894B"/>
    <w:rsid w:val="41038DD9"/>
    <w:rsid w:val="411D8612"/>
    <w:rsid w:val="41223768"/>
    <w:rsid w:val="4128927C"/>
    <w:rsid w:val="415F1AA3"/>
    <w:rsid w:val="420BA5ED"/>
    <w:rsid w:val="4226EFC4"/>
    <w:rsid w:val="423692BB"/>
    <w:rsid w:val="4257879C"/>
    <w:rsid w:val="42BD7CC2"/>
    <w:rsid w:val="42CF11F2"/>
    <w:rsid w:val="42DBEC83"/>
    <w:rsid w:val="42ECCB9C"/>
    <w:rsid w:val="42F9D9E4"/>
    <w:rsid w:val="430DB395"/>
    <w:rsid w:val="432875E9"/>
    <w:rsid w:val="433E1104"/>
    <w:rsid w:val="43632DBF"/>
    <w:rsid w:val="436E53B7"/>
    <w:rsid w:val="437347EA"/>
    <w:rsid w:val="4391B6BE"/>
    <w:rsid w:val="4395A61A"/>
    <w:rsid w:val="43D7A9C3"/>
    <w:rsid w:val="43E4257E"/>
    <w:rsid w:val="43E97B14"/>
    <w:rsid w:val="43EBC318"/>
    <w:rsid w:val="445273B7"/>
    <w:rsid w:val="44548A1F"/>
    <w:rsid w:val="447DA7A9"/>
    <w:rsid w:val="448CF53F"/>
    <w:rsid w:val="448E1EB7"/>
    <w:rsid w:val="448FFF04"/>
    <w:rsid w:val="44A838A0"/>
    <w:rsid w:val="44B21E69"/>
    <w:rsid w:val="44F5AF42"/>
    <w:rsid w:val="45149EEE"/>
    <w:rsid w:val="45215FCD"/>
    <w:rsid w:val="4523D252"/>
    <w:rsid w:val="45256F8D"/>
    <w:rsid w:val="459A6D9A"/>
    <w:rsid w:val="45B2BF6E"/>
    <w:rsid w:val="45EEE97E"/>
    <w:rsid w:val="4611622C"/>
    <w:rsid w:val="4622D5EE"/>
    <w:rsid w:val="462FC739"/>
    <w:rsid w:val="465975C0"/>
    <w:rsid w:val="467EABAC"/>
    <w:rsid w:val="468507DF"/>
    <w:rsid w:val="46E3E42F"/>
    <w:rsid w:val="46F2633E"/>
    <w:rsid w:val="474E2274"/>
    <w:rsid w:val="481F41BF"/>
    <w:rsid w:val="4870CAD6"/>
    <w:rsid w:val="48C29B8E"/>
    <w:rsid w:val="48D0B505"/>
    <w:rsid w:val="4914A1E5"/>
    <w:rsid w:val="499195C2"/>
    <w:rsid w:val="49971457"/>
    <w:rsid w:val="49AD920F"/>
    <w:rsid w:val="49BEC0FF"/>
    <w:rsid w:val="49DC584C"/>
    <w:rsid w:val="49E5D9C2"/>
    <w:rsid w:val="49E92B4B"/>
    <w:rsid w:val="4A08C091"/>
    <w:rsid w:val="4A0BB6DD"/>
    <w:rsid w:val="4A12CB24"/>
    <w:rsid w:val="4A87A653"/>
    <w:rsid w:val="4A964639"/>
    <w:rsid w:val="4A9EBEFE"/>
    <w:rsid w:val="4AC429A2"/>
    <w:rsid w:val="4AEDBD7D"/>
    <w:rsid w:val="4B0584CE"/>
    <w:rsid w:val="4B07605E"/>
    <w:rsid w:val="4B31ED94"/>
    <w:rsid w:val="4B3523BD"/>
    <w:rsid w:val="4B359E27"/>
    <w:rsid w:val="4B36E646"/>
    <w:rsid w:val="4B6329D1"/>
    <w:rsid w:val="4B8D7708"/>
    <w:rsid w:val="4BA36F08"/>
    <w:rsid w:val="4BA66928"/>
    <w:rsid w:val="4BF6CEEA"/>
    <w:rsid w:val="4C334C2E"/>
    <w:rsid w:val="4C9F1AC2"/>
    <w:rsid w:val="4CE3FF57"/>
    <w:rsid w:val="4D130664"/>
    <w:rsid w:val="4D3BED92"/>
    <w:rsid w:val="4D5774A9"/>
    <w:rsid w:val="4D9F6FEC"/>
    <w:rsid w:val="4DCA3CFB"/>
    <w:rsid w:val="4DF8717F"/>
    <w:rsid w:val="4E1376C6"/>
    <w:rsid w:val="4E195B27"/>
    <w:rsid w:val="4E7E9E77"/>
    <w:rsid w:val="4F62BADD"/>
    <w:rsid w:val="4F8C1E62"/>
    <w:rsid w:val="4FCC4A5D"/>
    <w:rsid w:val="4FCDFFCE"/>
    <w:rsid w:val="4FEF7F7A"/>
    <w:rsid w:val="4FF351A2"/>
    <w:rsid w:val="4FFAF0B4"/>
    <w:rsid w:val="5006A381"/>
    <w:rsid w:val="5016FA01"/>
    <w:rsid w:val="509F9B2F"/>
    <w:rsid w:val="50E6CDE6"/>
    <w:rsid w:val="50F508A7"/>
    <w:rsid w:val="50FAE4C0"/>
    <w:rsid w:val="51042145"/>
    <w:rsid w:val="511A76AB"/>
    <w:rsid w:val="511B37D7"/>
    <w:rsid w:val="5126052C"/>
    <w:rsid w:val="512A2DB9"/>
    <w:rsid w:val="51415E2E"/>
    <w:rsid w:val="51551373"/>
    <w:rsid w:val="51CFD4D7"/>
    <w:rsid w:val="51D34768"/>
    <w:rsid w:val="51F1ADB6"/>
    <w:rsid w:val="52256FD0"/>
    <w:rsid w:val="52340A84"/>
    <w:rsid w:val="52345AA1"/>
    <w:rsid w:val="5305BA0F"/>
    <w:rsid w:val="53185563"/>
    <w:rsid w:val="532588CD"/>
    <w:rsid w:val="53279623"/>
    <w:rsid w:val="53492306"/>
    <w:rsid w:val="5368F50E"/>
    <w:rsid w:val="53768136"/>
    <w:rsid w:val="5378BD48"/>
    <w:rsid w:val="53797064"/>
    <w:rsid w:val="539682B6"/>
    <w:rsid w:val="539AC0CC"/>
    <w:rsid w:val="53BEE963"/>
    <w:rsid w:val="53C567E9"/>
    <w:rsid w:val="53E18792"/>
    <w:rsid w:val="53E4843E"/>
    <w:rsid w:val="53F1417B"/>
    <w:rsid w:val="53F99920"/>
    <w:rsid w:val="546AAA79"/>
    <w:rsid w:val="54A1EB44"/>
    <w:rsid w:val="54C2C459"/>
    <w:rsid w:val="54CCC444"/>
    <w:rsid w:val="54EA0F6D"/>
    <w:rsid w:val="55076293"/>
    <w:rsid w:val="5514BDC8"/>
    <w:rsid w:val="551A2D86"/>
    <w:rsid w:val="557C0A12"/>
    <w:rsid w:val="55C41F95"/>
    <w:rsid w:val="55E27E78"/>
    <w:rsid w:val="55E59891"/>
    <w:rsid w:val="55EA55BA"/>
    <w:rsid w:val="55FAF607"/>
    <w:rsid w:val="56200882"/>
    <w:rsid w:val="562A6F4E"/>
    <w:rsid w:val="5631AD46"/>
    <w:rsid w:val="56363091"/>
    <w:rsid w:val="566AF64F"/>
    <w:rsid w:val="5711C6A7"/>
    <w:rsid w:val="572F0C8A"/>
    <w:rsid w:val="5736001D"/>
    <w:rsid w:val="57483F4B"/>
    <w:rsid w:val="57502DD0"/>
    <w:rsid w:val="5755E0A9"/>
    <w:rsid w:val="576FED51"/>
    <w:rsid w:val="57727C67"/>
    <w:rsid w:val="57795F17"/>
    <w:rsid w:val="57B58DDB"/>
    <w:rsid w:val="57C96577"/>
    <w:rsid w:val="57E7C25B"/>
    <w:rsid w:val="57F9A146"/>
    <w:rsid w:val="58254BA2"/>
    <w:rsid w:val="582B6389"/>
    <w:rsid w:val="583C21BF"/>
    <w:rsid w:val="58758EED"/>
    <w:rsid w:val="5875F327"/>
    <w:rsid w:val="58769BE8"/>
    <w:rsid w:val="587F317A"/>
    <w:rsid w:val="58AF1ED5"/>
    <w:rsid w:val="58B51638"/>
    <w:rsid w:val="58D3F26B"/>
    <w:rsid w:val="5908B141"/>
    <w:rsid w:val="5991AA0D"/>
    <w:rsid w:val="599A985E"/>
    <w:rsid w:val="59C0E231"/>
    <w:rsid w:val="5A0D13ED"/>
    <w:rsid w:val="5A38EE09"/>
    <w:rsid w:val="5A5402F9"/>
    <w:rsid w:val="5A564F15"/>
    <w:rsid w:val="5A6B9000"/>
    <w:rsid w:val="5AB8D2A7"/>
    <w:rsid w:val="5ABF8328"/>
    <w:rsid w:val="5ACCB781"/>
    <w:rsid w:val="5B157749"/>
    <w:rsid w:val="5B1AFE87"/>
    <w:rsid w:val="5B1D14B0"/>
    <w:rsid w:val="5BA52C7C"/>
    <w:rsid w:val="5BBCCE9C"/>
    <w:rsid w:val="5BF7AEE5"/>
    <w:rsid w:val="5C0F7BBC"/>
    <w:rsid w:val="5C20BA50"/>
    <w:rsid w:val="5C21983A"/>
    <w:rsid w:val="5C431E2A"/>
    <w:rsid w:val="5C8EAB66"/>
    <w:rsid w:val="5CA27117"/>
    <w:rsid w:val="5CBC67A0"/>
    <w:rsid w:val="5CEC45D0"/>
    <w:rsid w:val="5D1BE4E8"/>
    <w:rsid w:val="5D3E1C07"/>
    <w:rsid w:val="5D3F723C"/>
    <w:rsid w:val="5D7A2E02"/>
    <w:rsid w:val="5D7A8D23"/>
    <w:rsid w:val="5D851A09"/>
    <w:rsid w:val="5D8CB708"/>
    <w:rsid w:val="5DD7DE39"/>
    <w:rsid w:val="5DFB3AC9"/>
    <w:rsid w:val="5DFF2F80"/>
    <w:rsid w:val="5E06E436"/>
    <w:rsid w:val="5EC7D5B8"/>
    <w:rsid w:val="5ED4523C"/>
    <w:rsid w:val="5EE65F0C"/>
    <w:rsid w:val="5F287ED1"/>
    <w:rsid w:val="5F3B713F"/>
    <w:rsid w:val="5FC2662E"/>
    <w:rsid w:val="5FC3CBF0"/>
    <w:rsid w:val="5FD78306"/>
    <w:rsid w:val="6021A2DD"/>
    <w:rsid w:val="6099003B"/>
    <w:rsid w:val="60CEDD49"/>
    <w:rsid w:val="60F14286"/>
    <w:rsid w:val="61254E3B"/>
    <w:rsid w:val="6133E5CF"/>
    <w:rsid w:val="6146DD4A"/>
    <w:rsid w:val="6149668B"/>
    <w:rsid w:val="61513B1C"/>
    <w:rsid w:val="6155D961"/>
    <w:rsid w:val="617D4AF6"/>
    <w:rsid w:val="619DDFE4"/>
    <w:rsid w:val="623982C6"/>
    <w:rsid w:val="6267ECFF"/>
    <w:rsid w:val="626B9196"/>
    <w:rsid w:val="6312849E"/>
    <w:rsid w:val="633EF15F"/>
    <w:rsid w:val="63531FED"/>
    <w:rsid w:val="6366F7B3"/>
    <w:rsid w:val="639F9D25"/>
    <w:rsid w:val="63B44893"/>
    <w:rsid w:val="63BD5C30"/>
    <w:rsid w:val="63C5BCE4"/>
    <w:rsid w:val="63E4BBFF"/>
    <w:rsid w:val="644ED4F8"/>
    <w:rsid w:val="645A75C4"/>
    <w:rsid w:val="646F46E5"/>
    <w:rsid w:val="64D86943"/>
    <w:rsid w:val="64DF185B"/>
    <w:rsid w:val="651AFC54"/>
    <w:rsid w:val="6530CCE2"/>
    <w:rsid w:val="65DA932A"/>
    <w:rsid w:val="6604DCE9"/>
    <w:rsid w:val="66074BE3"/>
    <w:rsid w:val="6666A8EB"/>
    <w:rsid w:val="66881354"/>
    <w:rsid w:val="669A533A"/>
    <w:rsid w:val="6741DA5A"/>
    <w:rsid w:val="67610891"/>
    <w:rsid w:val="6774334E"/>
    <w:rsid w:val="6799262A"/>
    <w:rsid w:val="67DBC8C5"/>
    <w:rsid w:val="67E9BADA"/>
    <w:rsid w:val="67F44CD8"/>
    <w:rsid w:val="67FE86A0"/>
    <w:rsid w:val="6802C963"/>
    <w:rsid w:val="68046632"/>
    <w:rsid w:val="6819D12F"/>
    <w:rsid w:val="682F1E10"/>
    <w:rsid w:val="68302640"/>
    <w:rsid w:val="68A1D5E4"/>
    <w:rsid w:val="68EDF670"/>
    <w:rsid w:val="694797C8"/>
    <w:rsid w:val="694F02DF"/>
    <w:rsid w:val="695CA794"/>
    <w:rsid w:val="697278A7"/>
    <w:rsid w:val="698981BE"/>
    <w:rsid w:val="699FD5BF"/>
    <w:rsid w:val="69B9B3D5"/>
    <w:rsid w:val="69D9C3E1"/>
    <w:rsid w:val="6A3971EA"/>
    <w:rsid w:val="6A64C5C0"/>
    <w:rsid w:val="6A92BC56"/>
    <w:rsid w:val="6A9388E4"/>
    <w:rsid w:val="6A9BB89B"/>
    <w:rsid w:val="6AAD85EC"/>
    <w:rsid w:val="6AB09C1C"/>
    <w:rsid w:val="6ADBFA23"/>
    <w:rsid w:val="6AF64D97"/>
    <w:rsid w:val="6B0687E3"/>
    <w:rsid w:val="6B15D2ED"/>
    <w:rsid w:val="6B2B514B"/>
    <w:rsid w:val="6B73C255"/>
    <w:rsid w:val="6B9DE6B6"/>
    <w:rsid w:val="6BD01BE4"/>
    <w:rsid w:val="6BD89107"/>
    <w:rsid w:val="6C058C53"/>
    <w:rsid w:val="6C1C6B8A"/>
    <w:rsid w:val="6C40CA4A"/>
    <w:rsid w:val="6C4735CA"/>
    <w:rsid w:val="6C71D091"/>
    <w:rsid w:val="6C7437FF"/>
    <w:rsid w:val="6C768087"/>
    <w:rsid w:val="6C9F840B"/>
    <w:rsid w:val="6CCD9C3F"/>
    <w:rsid w:val="6CCDC85D"/>
    <w:rsid w:val="6CF78EF5"/>
    <w:rsid w:val="6CFD62BD"/>
    <w:rsid w:val="6D03FA8C"/>
    <w:rsid w:val="6D13B080"/>
    <w:rsid w:val="6D1AA533"/>
    <w:rsid w:val="6D32B015"/>
    <w:rsid w:val="6D6F3121"/>
    <w:rsid w:val="6DAEA89F"/>
    <w:rsid w:val="6DC97925"/>
    <w:rsid w:val="6E49BF7D"/>
    <w:rsid w:val="6E4CF4EA"/>
    <w:rsid w:val="6E7A1E5B"/>
    <w:rsid w:val="6EAE50AE"/>
    <w:rsid w:val="6EC41096"/>
    <w:rsid w:val="6ECFBAA2"/>
    <w:rsid w:val="6F19DBBC"/>
    <w:rsid w:val="6F4EA30F"/>
    <w:rsid w:val="6F858AFF"/>
    <w:rsid w:val="6F996498"/>
    <w:rsid w:val="6F9A2D0E"/>
    <w:rsid w:val="6FB44E03"/>
    <w:rsid w:val="6FD2F4A9"/>
    <w:rsid w:val="7036E2C2"/>
    <w:rsid w:val="707570E0"/>
    <w:rsid w:val="70886E13"/>
    <w:rsid w:val="709E22BE"/>
    <w:rsid w:val="70D3A527"/>
    <w:rsid w:val="710F65D2"/>
    <w:rsid w:val="71206508"/>
    <w:rsid w:val="7122595E"/>
    <w:rsid w:val="716674E9"/>
    <w:rsid w:val="71705E25"/>
    <w:rsid w:val="71C28FD1"/>
    <w:rsid w:val="71CDA3F0"/>
    <w:rsid w:val="721598E4"/>
    <w:rsid w:val="7225899E"/>
    <w:rsid w:val="7234D549"/>
    <w:rsid w:val="725E8AE8"/>
    <w:rsid w:val="726D67A1"/>
    <w:rsid w:val="726E2DFD"/>
    <w:rsid w:val="72AF6ED9"/>
    <w:rsid w:val="7306DAEA"/>
    <w:rsid w:val="735EC7FA"/>
    <w:rsid w:val="740B60CB"/>
    <w:rsid w:val="740D3317"/>
    <w:rsid w:val="7433EAEC"/>
    <w:rsid w:val="7474F0F9"/>
    <w:rsid w:val="748FE20A"/>
    <w:rsid w:val="74A71F5C"/>
    <w:rsid w:val="74C826DA"/>
    <w:rsid w:val="74DA8ECE"/>
    <w:rsid w:val="74EF35E7"/>
    <w:rsid w:val="7525954F"/>
    <w:rsid w:val="753AD243"/>
    <w:rsid w:val="756F34E2"/>
    <w:rsid w:val="758B2542"/>
    <w:rsid w:val="75BDCC05"/>
    <w:rsid w:val="75BEC5C7"/>
    <w:rsid w:val="765F9224"/>
    <w:rsid w:val="76618E60"/>
    <w:rsid w:val="76A11277"/>
    <w:rsid w:val="76A4E27C"/>
    <w:rsid w:val="76A8B9F2"/>
    <w:rsid w:val="76ECC666"/>
    <w:rsid w:val="76EE476D"/>
    <w:rsid w:val="773DA079"/>
    <w:rsid w:val="7761186C"/>
    <w:rsid w:val="7790429F"/>
    <w:rsid w:val="77E70530"/>
    <w:rsid w:val="77E97464"/>
    <w:rsid w:val="77FE7BA4"/>
    <w:rsid w:val="781AC257"/>
    <w:rsid w:val="7844A5E8"/>
    <w:rsid w:val="785EBAD0"/>
    <w:rsid w:val="787FFD13"/>
    <w:rsid w:val="78BCBA42"/>
    <w:rsid w:val="78CEB0E9"/>
    <w:rsid w:val="78E5194A"/>
    <w:rsid w:val="78EF564A"/>
    <w:rsid w:val="78FB1F36"/>
    <w:rsid w:val="793B3819"/>
    <w:rsid w:val="7950267A"/>
    <w:rsid w:val="7987EF0D"/>
    <w:rsid w:val="799F59E3"/>
    <w:rsid w:val="79C38204"/>
    <w:rsid w:val="79FBBC8C"/>
    <w:rsid w:val="7A0C3F8D"/>
    <w:rsid w:val="7A12683D"/>
    <w:rsid w:val="7A1EB84C"/>
    <w:rsid w:val="7A37E490"/>
    <w:rsid w:val="7A3B3093"/>
    <w:rsid w:val="7A5A6DA5"/>
    <w:rsid w:val="7A695E97"/>
    <w:rsid w:val="7A89359E"/>
    <w:rsid w:val="7AE1BD27"/>
    <w:rsid w:val="7B031E88"/>
    <w:rsid w:val="7B073F66"/>
    <w:rsid w:val="7B3F8B00"/>
    <w:rsid w:val="7B415060"/>
    <w:rsid w:val="7B4B3A2A"/>
    <w:rsid w:val="7BBDB85C"/>
    <w:rsid w:val="7C3FAAC6"/>
    <w:rsid w:val="7C433DF8"/>
    <w:rsid w:val="7C4C5589"/>
    <w:rsid w:val="7C7A41CD"/>
    <w:rsid w:val="7C955BC3"/>
    <w:rsid w:val="7CA4D154"/>
    <w:rsid w:val="7CE62B05"/>
    <w:rsid w:val="7CF06FD0"/>
    <w:rsid w:val="7D2D7076"/>
    <w:rsid w:val="7D611115"/>
    <w:rsid w:val="7D883248"/>
    <w:rsid w:val="7E165985"/>
    <w:rsid w:val="7E2064AA"/>
    <w:rsid w:val="7E93C564"/>
    <w:rsid w:val="7E94D0B4"/>
    <w:rsid w:val="7EECE89A"/>
    <w:rsid w:val="7F1C4B56"/>
    <w:rsid w:val="7F352A75"/>
    <w:rsid w:val="7F45A1E4"/>
    <w:rsid w:val="7F5FA054"/>
    <w:rsid w:val="7F7C3AB1"/>
    <w:rsid w:val="7FD7BFA2"/>
    <w:rsid w:val="7FD9DC46"/>
    <w:rsid w:val="7FEE52C9"/>
    <w:rsid w:val="7FFB7542"/>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56D5F010"/>
  <w15:chartTrackingRefBased/>
  <w15:docId w15:val="{92F6DAA8-1BC2-44C6-91F4-F1A3C2EDD2E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2"/>
        <w:szCs w:val="22"/>
        <w:lang w:val="en-US"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qFormat="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qFormat="1"/>
    <w:lsdException w:name="line number" w:semiHidden="1" w:unhideWhenUsed="1"/>
    <w:lsdException w:name="page number" w:semiHidden="1"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qFormat="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F04DD"/>
  </w:style>
  <w:style w:type="paragraph" w:styleId="Heading1">
    <w:name w:val="heading 1"/>
    <w:basedOn w:val="Normal"/>
    <w:next w:val="Normal"/>
    <w:link w:val="Heading1Char"/>
    <w:uiPriority w:val="9"/>
    <w:qFormat/>
    <w:rsid w:val="008A5C0B"/>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unhideWhenUsed/>
    <w:qFormat/>
    <w:rsid w:val="008A5C0B"/>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unhideWhenUsed/>
    <w:qFormat/>
    <w:rsid w:val="008A5C0B"/>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unhideWhenUsed/>
    <w:qFormat/>
    <w:rsid w:val="008A5C0B"/>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unhideWhenUsed/>
    <w:qFormat/>
    <w:rsid w:val="008A5C0B"/>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8A5C0B"/>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8A5C0B"/>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8A5C0B"/>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8A5C0B"/>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8A5C0B"/>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rsid w:val="008A5C0B"/>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rsid w:val="008A5C0B"/>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rsid w:val="008A5C0B"/>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8A5C0B"/>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8A5C0B"/>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8A5C0B"/>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8A5C0B"/>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8A5C0B"/>
    <w:rPr>
      <w:rFonts w:eastAsiaTheme="majorEastAsia" w:cstheme="majorBidi"/>
      <w:color w:val="272727" w:themeColor="text1" w:themeTint="D8"/>
    </w:rPr>
  </w:style>
  <w:style w:type="paragraph" w:styleId="Title">
    <w:name w:val="Title"/>
    <w:basedOn w:val="Normal"/>
    <w:next w:val="Normal"/>
    <w:link w:val="TitleChar"/>
    <w:uiPriority w:val="10"/>
    <w:qFormat/>
    <w:rsid w:val="008A5C0B"/>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8A5C0B"/>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8A5C0B"/>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8A5C0B"/>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8A5C0B"/>
    <w:pPr>
      <w:spacing w:before="160"/>
      <w:jc w:val="center"/>
    </w:pPr>
    <w:rPr>
      <w:i/>
      <w:iCs/>
      <w:color w:val="404040" w:themeColor="text1" w:themeTint="BF"/>
    </w:rPr>
  </w:style>
  <w:style w:type="character" w:customStyle="1" w:styleId="QuoteChar">
    <w:name w:val="Quote Char"/>
    <w:basedOn w:val="DefaultParagraphFont"/>
    <w:link w:val="Quote"/>
    <w:uiPriority w:val="29"/>
    <w:rsid w:val="008A5C0B"/>
    <w:rPr>
      <w:i/>
      <w:iCs/>
      <w:color w:val="404040" w:themeColor="text1" w:themeTint="BF"/>
    </w:rPr>
  </w:style>
  <w:style w:type="paragraph" w:styleId="ListParagraph">
    <w:name w:val="List Paragraph"/>
    <w:aliases w:val="Akapit z listą BS,Bullet1,Bullets,Citation List,Ha,List Paragraph (numbered (a)),List Paragraph1,List_Paragraph,Liste 1,Main numbered paragraph,Multilevel para_II,NUMBERED PARAGRAPH,Numbered List Paragraph,NumberedParas,References,본문(내용)"/>
    <w:basedOn w:val="Normal"/>
    <w:link w:val="ListParagraphChar"/>
    <w:uiPriority w:val="34"/>
    <w:qFormat/>
    <w:rsid w:val="008A5C0B"/>
    <w:pPr>
      <w:ind w:left="720"/>
      <w:contextualSpacing/>
    </w:pPr>
  </w:style>
  <w:style w:type="character" w:styleId="IntenseEmphasis">
    <w:name w:val="Intense Emphasis"/>
    <w:basedOn w:val="DefaultParagraphFont"/>
    <w:uiPriority w:val="21"/>
    <w:qFormat/>
    <w:rsid w:val="008A5C0B"/>
    <w:rPr>
      <w:i/>
      <w:iCs/>
      <w:color w:val="0F4761" w:themeColor="accent1" w:themeShade="BF"/>
    </w:rPr>
  </w:style>
  <w:style w:type="paragraph" w:styleId="IntenseQuote">
    <w:name w:val="Intense Quote"/>
    <w:basedOn w:val="Normal"/>
    <w:next w:val="Normal"/>
    <w:link w:val="IntenseQuoteChar"/>
    <w:uiPriority w:val="30"/>
    <w:qFormat/>
    <w:rsid w:val="008A5C0B"/>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8A5C0B"/>
    <w:rPr>
      <w:i/>
      <w:iCs/>
      <w:color w:val="0F4761" w:themeColor="accent1" w:themeShade="BF"/>
    </w:rPr>
  </w:style>
  <w:style w:type="character" w:styleId="IntenseReference">
    <w:name w:val="Intense Reference"/>
    <w:basedOn w:val="DefaultParagraphFont"/>
    <w:uiPriority w:val="32"/>
    <w:qFormat/>
    <w:rsid w:val="008A5C0B"/>
    <w:rPr>
      <w:b/>
      <w:bCs/>
      <w:smallCaps/>
      <w:color w:val="0F4761" w:themeColor="accent1" w:themeShade="BF"/>
      <w:spacing w:val="5"/>
    </w:rPr>
  </w:style>
  <w:style w:type="table" w:styleId="TableGrid">
    <w:name w:val="Table Grid"/>
    <w:basedOn w:val="TableNormal"/>
    <w:uiPriority w:val="59"/>
    <w:rsid w:val="00F13D0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
    <w:name w:val="Table Grid1"/>
    <w:basedOn w:val="TableNormal"/>
    <w:next w:val="TableGrid"/>
    <w:uiPriority w:val="59"/>
    <w:rsid w:val="002264EE"/>
    <w:pPr>
      <w:spacing w:after="0" w:line="240" w:lineRule="auto"/>
    </w:pPr>
    <w:rPr>
      <w:kern w:val="0"/>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rsid w:val="00D758A6"/>
    <w:pPr>
      <w:autoSpaceDE w:val="0"/>
      <w:autoSpaceDN w:val="0"/>
      <w:adjustRightInd w:val="0"/>
      <w:spacing w:after="0" w:line="240" w:lineRule="auto"/>
    </w:pPr>
    <w:rPr>
      <w:rFonts w:ascii="Calibri" w:hAnsi="Calibri" w:cs="Calibri"/>
      <w:color w:val="000000"/>
      <w:kern w:val="0"/>
      <w:sz w:val="24"/>
      <w:szCs w:val="24"/>
    </w:rPr>
  </w:style>
  <w:style w:type="paragraph" w:styleId="Header">
    <w:name w:val="header"/>
    <w:basedOn w:val="Normal"/>
    <w:link w:val="HeaderChar"/>
    <w:uiPriority w:val="99"/>
    <w:unhideWhenUsed/>
    <w:rsid w:val="0098477D"/>
    <w:pPr>
      <w:tabs>
        <w:tab w:val="center" w:pos="4680"/>
        <w:tab w:val="right" w:pos="9360"/>
      </w:tabs>
      <w:spacing w:after="0" w:line="240" w:lineRule="auto"/>
    </w:pPr>
  </w:style>
  <w:style w:type="character" w:customStyle="1" w:styleId="HeaderChar">
    <w:name w:val="Header Char"/>
    <w:basedOn w:val="DefaultParagraphFont"/>
    <w:link w:val="Header"/>
    <w:uiPriority w:val="99"/>
    <w:rsid w:val="0098477D"/>
  </w:style>
  <w:style w:type="paragraph" w:styleId="Footer">
    <w:name w:val="footer"/>
    <w:basedOn w:val="Normal"/>
    <w:link w:val="FooterChar"/>
    <w:uiPriority w:val="99"/>
    <w:unhideWhenUsed/>
    <w:rsid w:val="0098477D"/>
    <w:pPr>
      <w:tabs>
        <w:tab w:val="center" w:pos="4680"/>
        <w:tab w:val="right" w:pos="9360"/>
      </w:tabs>
      <w:spacing w:after="0" w:line="240" w:lineRule="auto"/>
    </w:pPr>
  </w:style>
  <w:style w:type="character" w:customStyle="1" w:styleId="FooterChar">
    <w:name w:val="Footer Char"/>
    <w:basedOn w:val="DefaultParagraphFont"/>
    <w:link w:val="Footer"/>
    <w:uiPriority w:val="99"/>
    <w:rsid w:val="0098477D"/>
  </w:style>
  <w:style w:type="character" w:styleId="Hyperlink">
    <w:name w:val="Hyperlink"/>
    <w:basedOn w:val="DefaultParagraphFont"/>
    <w:uiPriority w:val="99"/>
    <w:unhideWhenUsed/>
    <w:rsid w:val="00AB58BA"/>
    <w:rPr>
      <w:color w:val="467886" w:themeColor="hyperlink"/>
      <w:u w:val="single"/>
    </w:rPr>
  </w:style>
  <w:style w:type="character" w:customStyle="1" w:styleId="UnresolvedMention1">
    <w:name w:val="Unresolved Mention1"/>
    <w:basedOn w:val="DefaultParagraphFont"/>
    <w:uiPriority w:val="99"/>
    <w:semiHidden/>
    <w:unhideWhenUsed/>
    <w:rsid w:val="00AB58BA"/>
    <w:rPr>
      <w:color w:val="605E5C"/>
      <w:shd w:val="clear" w:color="auto" w:fill="E1DFDD"/>
    </w:rPr>
  </w:style>
  <w:style w:type="table" w:customStyle="1" w:styleId="DefaultTable1">
    <w:name w:val="Default Table1"/>
    <w:basedOn w:val="TableNormal"/>
    <w:next w:val="TableGrid"/>
    <w:uiPriority w:val="39"/>
    <w:qFormat/>
    <w:rsid w:val="00427507"/>
    <w:pPr>
      <w:spacing w:before="60" w:after="60" w:line="240" w:lineRule="auto"/>
    </w:pPr>
    <w:rPr>
      <w:rFonts w:ascii="Century Gothic" w:eastAsia="Times New Roman" w:hAnsi="Century Gothic" w:cs="Arial"/>
      <w:kern w:val="0"/>
      <w:sz w:val="18"/>
      <w:szCs w:val="20"/>
      <w14:ligatures w14:val="none"/>
    </w:rPr>
    <w:tblPr>
      <w:tblStyleRowBandSize w:val="1"/>
      <w:tblStyleColBandSize w:val="1"/>
      <w:jc w:val="center"/>
      <w:tblBorders>
        <w:top w:val="single" w:sz="4" w:space="0" w:color="auto"/>
        <w:bottom w:val="single" w:sz="4" w:space="0" w:color="auto"/>
        <w:insideH w:val="single" w:sz="4" w:space="0" w:color="BFBFBF"/>
        <w:insideV w:val="single" w:sz="4" w:space="0" w:color="BFBFBF"/>
      </w:tblBorders>
      <w:tblCellMar>
        <w:left w:w="115" w:type="dxa"/>
        <w:right w:w="115" w:type="dxa"/>
      </w:tblCellMar>
    </w:tblPr>
    <w:trPr>
      <w:jc w:val="center"/>
    </w:trPr>
    <w:tcPr>
      <w:vAlign w:val="center"/>
    </w:tcPr>
    <w:tblStylePr w:type="firstRow">
      <w:pPr>
        <w:wordWrap/>
        <w:spacing w:beforeLines="0" w:before="60" w:beforeAutospacing="0" w:afterLines="0" w:after="60" w:afterAutospacing="0" w:line="240" w:lineRule="auto"/>
        <w:jc w:val="left"/>
      </w:pPr>
      <w:rPr>
        <w:rFonts w:ascii="Gill Sans" w:hAnsi="Gill Sans" w:cs="Arial"/>
        <w:b/>
        <w:bCs w:val="0"/>
        <w:iCs w:val="0"/>
        <w:caps w:val="0"/>
        <w:smallCaps w:val="0"/>
        <w:strike w:val="0"/>
        <w:dstrike w:val="0"/>
        <w:vanish w:val="0"/>
        <w:color w:val="auto"/>
        <w:sz w:val="18"/>
        <w:szCs w:val="16"/>
        <w:vertAlign w:val="baseline"/>
      </w:rPr>
      <w:tblPr/>
      <w:trPr>
        <w:tblHeader/>
      </w:trPr>
      <w:tcPr>
        <w:shd w:val="clear" w:color="auto" w:fill="DBE5F1"/>
      </w:tcPr>
    </w:tblStylePr>
    <w:tblStylePr w:type="lastRow">
      <w:pPr>
        <w:wordWrap/>
        <w:spacing w:beforeLines="0" w:before="60" w:beforeAutospacing="0" w:afterLines="0" w:after="60" w:afterAutospacing="0" w:line="240" w:lineRule="auto"/>
        <w:jc w:val="left"/>
      </w:pPr>
      <w:rPr>
        <w:rFonts w:ascii="Gill Sans" w:hAnsi="Gill Sans"/>
        <w:b w:val="0"/>
        <w:i w:val="0"/>
        <w:sz w:val="18"/>
      </w:rPr>
    </w:tblStylePr>
    <w:tblStylePr w:type="firstCol">
      <w:pPr>
        <w:wordWrap/>
        <w:spacing w:beforeLines="0" w:before="60" w:beforeAutospacing="0" w:afterLines="0" w:after="60" w:afterAutospacing="0" w:line="240" w:lineRule="auto"/>
      </w:pPr>
      <w:rPr>
        <w:rFonts w:ascii="Gill Sans" w:hAnsi="Gill Sans"/>
        <w:b w:val="0"/>
        <w:i w:val="0"/>
        <w:sz w:val="18"/>
      </w:rPr>
    </w:tblStylePr>
    <w:tblStylePr w:type="lastCol">
      <w:pPr>
        <w:wordWrap/>
        <w:spacing w:beforeLines="0" w:before="60" w:beforeAutospacing="0" w:afterLines="0" w:after="60" w:afterAutospacing="0" w:line="240" w:lineRule="auto"/>
      </w:pPr>
      <w:rPr>
        <w:rFonts w:ascii="Gill Sans" w:hAnsi="Gill Sans"/>
        <w:sz w:val="18"/>
      </w:rPr>
    </w:tblStylePr>
    <w:tblStylePr w:type="band1Vert">
      <w:pPr>
        <w:wordWrap/>
        <w:spacing w:beforeLines="0" w:before="60" w:beforeAutospacing="0" w:afterLines="0" w:after="60" w:afterAutospacing="0" w:line="240" w:lineRule="auto"/>
      </w:pPr>
    </w:tblStylePr>
    <w:tblStylePr w:type="band2Vert">
      <w:pPr>
        <w:wordWrap/>
        <w:spacing w:beforeLines="0" w:before="60" w:beforeAutospacing="0" w:afterLines="0" w:after="60" w:afterAutospacing="0" w:line="240" w:lineRule="auto"/>
      </w:pPr>
    </w:tblStylePr>
    <w:tblStylePr w:type="band1Horz">
      <w:pPr>
        <w:wordWrap/>
        <w:spacing w:beforeLines="0" w:before="60" w:beforeAutospacing="0" w:afterLines="0" w:after="60" w:afterAutospacing="0" w:line="240" w:lineRule="auto"/>
      </w:pPr>
      <w:rPr>
        <w:rFonts w:ascii="Gill Sans" w:hAnsi="Gill Sans"/>
        <w:sz w:val="18"/>
      </w:rPr>
    </w:tblStylePr>
    <w:tblStylePr w:type="band2Horz">
      <w:pPr>
        <w:wordWrap/>
        <w:spacing w:beforeLines="0" w:before="60" w:beforeAutospacing="0" w:afterLines="0" w:after="60" w:afterAutospacing="0" w:line="240" w:lineRule="auto"/>
      </w:pPr>
      <w:rPr>
        <w:rFonts w:ascii="Gill Sans" w:hAnsi="Gill Sans"/>
        <w:sz w:val="18"/>
      </w:rPr>
    </w:tblStylePr>
    <w:tblStylePr w:type="neCell">
      <w:pPr>
        <w:wordWrap/>
        <w:spacing w:beforeLines="0" w:before="60" w:beforeAutospacing="0" w:afterLines="0" w:after="60" w:afterAutospacing="0" w:line="240" w:lineRule="auto"/>
      </w:pPr>
    </w:tblStylePr>
    <w:tblStylePr w:type="nwCell">
      <w:pPr>
        <w:wordWrap/>
        <w:spacing w:beforeLines="0" w:before="60" w:beforeAutospacing="0" w:afterLines="0" w:after="60" w:afterAutospacing="0" w:line="240" w:lineRule="auto"/>
      </w:pPr>
    </w:tblStylePr>
    <w:tblStylePr w:type="seCell">
      <w:pPr>
        <w:wordWrap/>
        <w:spacing w:beforeLines="0" w:before="60" w:beforeAutospacing="0" w:afterLines="0" w:after="60" w:afterAutospacing="0" w:line="240" w:lineRule="auto"/>
      </w:pPr>
    </w:tblStylePr>
    <w:tblStylePr w:type="swCell">
      <w:pPr>
        <w:wordWrap/>
        <w:spacing w:beforeLines="0" w:before="60" w:beforeAutospacing="0" w:afterLines="0" w:after="60" w:afterAutospacing="0" w:line="240" w:lineRule="auto"/>
      </w:pPr>
    </w:tblStylePr>
  </w:style>
  <w:style w:type="table" w:customStyle="1" w:styleId="mtbs1">
    <w:name w:val="mtbs1"/>
    <w:basedOn w:val="TableNormal"/>
    <w:next w:val="TableGrid"/>
    <w:uiPriority w:val="39"/>
    <w:rsid w:val="002446B9"/>
    <w:pPr>
      <w:spacing w:after="0" w:line="240" w:lineRule="auto"/>
    </w:pPr>
    <w:rPr>
      <w:kern w:val="0"/>
      <w:sz w:val="24"/>
      <w:szCs w:val="24"/>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mtbs2">
    <w:name w:val="mtbs2"/>
    <w:basedOn w:val="TableNormal"/>
    <w:next w:val="TableGrid"/>
    <w:uiPriority w:val="39"/>
    <w:rsid w:val="00BD6A25"/>
    <w:pPr>
      <w:spacing w:after="0" w:line="240" w:lineRule="auto"/>
    </w:pPr>
    <w:rPr>
      <w:kern w:val="0"/>
      <w:sz w:val="24"/>
      <w:szCs w:val="24"/>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065506"/>
    <w:pPr>
      <w:spacing w:after="0" w:line="240" w:lineRule="auto"/>
    </w:pPr>
    <w:rPr>
      <w:kern w:val="0"/>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
    <w:name w:val="ＰＡＤＥＣＯ1"/>
    <w:basedOn w:val="TableNormal"/>
    <w:next w:val="TableGrid"/>
    <w:uiPriority w:val="39"/>
    <w:qFormat/>
    <w:rsid w:val="000A6368"/>
    <w:pPr>
      <w:spacing w:after="0" w:line="240" w:lineRule="auto"/>
    </w:pPr>
    <w:rPr>
      <w:kern w:val="0"/>
      <w14:ligatures w14:val="none"/>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
    <w:name w:val="ＰＡＤＥＣＯ2"/>
    <w:basedOn w:val="TableNormal"/>
    <w:next w:val="TableGrid"/>
    <w:uiPriority w:val="39"/>
    <w:qFormat/>
    <w:rsid w:val="00EC50F2"/>
    <w:pPr>
      <w:spacing w:after="0" w:line="240" w:lineRule="auto"/>
    </w:pPr>
    <w:rPr>
      <w:kern w:val="0"/>
      <w14:ligatures w14:val="none"/>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3">
    <w:name w:val="ＰＡＤＥＣＯ3"/>
    <w:basedOn w:val="TableNormal"/>
    <w:next w:val="TableGrid"/>
    <w:uiPriority w:val="39"/>
    <w:qFormat/>
    <w:rsid w:val="00D22256"/>
    <w:pPr>
      <w:spacing w:after="0" w:line="240" w:lineRule="auto"/>
    </w:pPr>
    <w:rPr>
      <w:kern w:val="0"/>
      <w14:ligatures w14:val="none"/>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aliases w:val="AR Footnote Text,FOOTNOTES,FOOTNOTES Char Char,Fodnotetekst,Footnote Text Char Char,Footnote Text Char1 Char Char,Fußnote Char1,fn,fn Char Char,footnote text,ft,ft Char Char Char1,ft Char Char2,ft Char2,single space,single space Char Char"/>
    <w:basedOn w:val="Normal"/>
    <w:link w:val="FootnoteTextChar"/>
    <w:uiPriority w:val="99"/>
    <w:unhideWhenUsed/>
    <w:qFormat/>
    <w:rsid w:val="007A106B"/>
    <w:pPr>
      <w:spacing w:after="0" w:line="240" w:lineRule="auto"/>
    </w:pPr>
    <w:rPr>
      <w:sz w:val="20"/>
      <w:szCs w:val="20"/>
    </w:rPr>
  </w:style>
  <w:style w:type="character" w:customStyle="1" w:styleId="FootnoteTextChar">
    <w:name w:val="Footnote Text Char"/>
    <w:aliases w:val="AR Footnote Text Char,FOOTNOTES Char,FOOTNOTES Char Char Char,Fodnotetekst Char,Footnote Text Char Char Char,Footnote Text Char1 Char Char Char,Fußnote Char1 Char,fn Char,fn Char Char Char,footnote text Char,ft Char,ft Char Char2 Char"/>
    <w:basedOn w:val="DefaultParagraphFont"/>
    <w:link w:val="FootnoteText"/>
    <w:uiPriority w:val="99"/>
    <w:qFormat/>
    <w:rsid w:val="007A106B"/>
    <w:rPr>
      <w:sz w:val="20"/>
      <w:szCs w:val="20"/>
    </w:rPr>
  </w:style>
  <w:style w:type="table" w:customStyle="1" w:styleId="mtbs3">
    <w:name w:val="mtbs3"/>
    <w:basedOn w:val="TableNormal"/>
    <w:next w:val="TableGrid"/>
    <w:uiPriority w:val="39"/>
    <w:rsid w:val="007A106B"/>
    <w:pPr>
      <w:spacing w:after="0" w:line="240" w:lineRule="auto"/>
    </w:pPr>
    <w:rPr>
      <w:kern w:val="0"/>
      <w:sz w:val="24"/>
      <w:szCs w:val="24"/>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otnoteReference">
    <w:name w:val="footnote reference"/>
    <w:aliases w:val="ftref,16 Point,BVI fnr,Char Char Char Char Car Char,Footnote,Footnote Reference Number,Footnote Reference_LVL6,Footnote Reference_LVL61,Footnote Reference_LVL62,R,Ref,Ref. de nota al pie.,Style 6,Superscript 6 Point,de nota al pie,fr"/>
    <w:basedOn w:val="DefaultParagraphFont"/>
    <w:link w:val="FNRefeCharChar"/>
    <w:uiPriority w:val="99"/>
    <w:unhideWhenUsed/>
    <w:qFormat/>
    <w:rsid w:val="007A106B"/>
    <w:rPr>
      <w:vertAlign w:val="superscript"/>
    </w:rPr>
  </w:style>
  <w:style w:type="paragraph" w:customStyle="1" w:styleId="FNRefeCharChar">
    <w:name w:val="FNRefe Char Char"/>
    <w:aliases w:val=" BVI fnr Car Car Car Car Char Char Char Char Char, BVI fnr Car Car Char Char Char,4_G,BVI fnr Car Car Car Car Char Char Char Char Char,BVI fnr Car Car Char Char Char,BVI fnr Car Char Char Char,BVI fnr Char Char,BVI fnr Char Char Char"/>
    <w:basedOn w:val="Normal"/>
    <w:link w:val="FootnoteReference"/>
    <w:uiPriority w:val="99"/>
    <w:rsid w:val="007A106B"/>
    <w:pPr>
      <w:spacing w:after="0" w:line="240" w:lineRule="exact"/>
    </w:pPr>
    <w:rPr>
      <w:vertAlign w:val="superscript"/>
    </w:rPr>
  </w:style>
  <w:style w:type="table" w:customStyle="1" w:styleId="mtbs4">
    <w:name w:val="mtbs4"/>
    <w:basedOn w:val="TableNormal"/>
    <w:next w:val="TableGrid"/>
    <w:uiPriority w:val="39"/>
    <w:rsid w:val="00CA3274"/>
    <w:pPr>
      <w:spacing w:after="0" w:line="240" w:lineRule="auto"/>
    </w:pPr>
    <w:rPr>
      <w:kern w:val="0"/>
      <w:sz w:val="24"/>
      <w:szCs w:val="24"/>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mtbs5">
    <w:name w:val="mtbs5"/>
    <w:basedOn w:val="TableNormal"/>
    <w:next w:val="TableGrid"/>
    <w:uiPriority w:val="39"/>
    <w:rsid w:val="00EF444E"/>
    <w:pPr>
      <w:spacing w:after="0" w:line="240" w:lineRule="auto"/>
    </w:pPr>
    <w:rPr>
      <w:kern w:val="0"/>
      <w:sz w:val="24"/>
      <w:szCs w:val="24"/>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VIfnrCarCarCarCarChar">
    <w:name w:val="BVI fnr Car Car Car Car Char"/>
    <w:basedOn w:val="Normal"/>
    <w:uiPriority w:val="99"/>
    <w:rsid w:val="0019444D"/>
    <w:pPr>
      <w:spacing w:line="240" w:lineRule="auto"/>
    </w:pPr>
    <w:rPr>
      <w:rFonts w:ascii="Century Gothic" w:eastAsia="Times New Roman" w:hAnsi="Century Gothic" w:cs="Arial"/>
      <w:kern w:val="0"/>
      <w:sz w:val="20"/>
      <w:szCs w:val="20"/>
      <w:vertAlign w:val="superscript"/>
      <w14:ligatures w14:val="none"/>
    </w:rPr>
  </w:style>
  <w:style w:type="table" w:customStyle="1" w:styleId="DefaultTable2">
    <w:name w:val="Default Table2"/>
    <w:basedOn w:val="TableNormal"/>
    <w:next w:val="TableGrid"/>
    <w:uiPriority w:val="39"/>
    <w:qFormat/>
    <w:rsid w:val="007A584B"/>
    <w:pPr>
      <w:spacing w:before="60" w:after="60" w:line="240" w:lineRule="auto"/>
    </w:pPr>
    <w:rPr>
      <w:rFonts w:ascii="Century Gothic" w:eastAsia="Times New Roman" w:hAnsi="Century Gothic" w:cs="Arial"/>
      <w:kern w:val="0"/>
      <w:sz w:val="18"/>
      <w:szCs w:val="20"/>
      <w14:ligatures w14:val="none"/>
    </w:rPr>
    <w:tblPr>
      <w:tblStyleRowBandSize w:val="1"/>
      <w:tblStyleColBandSize w:val="1"/>
      <w:jc w:val="center"/>
      <w:tblBorders>
        <w:top w:val="single" w:sz="4" w:space="0" w:color="auto"/>
        <w:bottom w:val="single" w:sz="4" w:space="0" w:color="auto"/>
        <w:insideH w:val="single" w:sz="4" w:space="0" w:color="BFBFBF"/>
        <w:insideV w:val="single" w:sz="4" w:space="0" w:color="BFBFBF"/>
      </w:tblBorders>
      <w:tblCellMar>
        <w:left w:w="115" w:type="dxa"/>
        <w:right w:w="115" w:type="dxa"/>
      </w:tblCellMar>
    </w:tblPr>
    <w:trPr>
      <w:jc w:val="center"/>
    </w:trPr>
    <w:tcPr>
      <w:vAlign w:val="center"/>
    </w:tcPr>
    <w:tblStylePr w:type="firstRow">
      <w:pPr>
        <w:wordWrap/>
        <w:spacing w:beforeLines="0" w:before="60" w:beforeAutospacing="0" w:afterLines="0" w:after="60" w:afterAutospacing="0" w:line="240" w:lineRule="auto"/>
        <w:jc w:val="left"/>
      </w:pPr>
      <w:rPr>
        <w:rFonts w:ascii="Gill Sans" w:hAnsi="Gill Sans" w:cs="Arial"/>
        <w:b/>
        <w:bCs w:val="0"/>
        <w:iCs w:val="0"/>
        <w:caps w:val="0"/>
        <w:smallCaps w:val="0"/>
        <w:strike w:val="0"/>
        <w:dstrike w:val="0"/>
        <w:vanish w:val="0"/>
        <w:color w:val="auto"/>
        <w:sz w:val="18"/>
        <w:szCs w:val="16"/>
        <w:vertAlign w:val="baseline"/>
      </w:rPr>
      <w:tblPr/>
      <w:trPr>
        <w:tblHeader/>
      </w:trPr>
      <w:tcPr>
        <w:shd w:val="clear" w:color="auto" w:fill="DBE5F1"/>
      </w:tcPr>
    </w:tblStylePr>
    <w:tblStylePr w:type="lastRow">
      <w:pPr>
        <w:wordWrap/>
        <w:spacing w:beforeLines="0" w:before="60" w:beforeAutospacing="0" w:afterLines="0" w:after="60" w:afterAutospacing="0" w:line="240" w:lineRule="auto"/>
        <w:jc w:val="left"/>
      </w:pPr>
      <w:rPr>
        <w:rFonts w:ascii="Gill Sans" w:hAnsi="Gill Sans"/>
        <w:b w:val="0"/>
        <w:i w:val="0"/>
        <w:sz w:val="18"/>
      </w:rPr>
    </w:tblStylePr>
    <w:tblStylePr w:type="firstCol">
      <w:pPr>
        <w:wordWrap/>
        <w:spacing w:beforeLines="0" w:before="60" w:beforeAutospacing="0" w:afterLines="0" w:after="60" w:afterAutospacing="0" w:line="240" w:lineRule="auto"/>
      </w:pPr>
      <w:rPr>
        <w:rFonts w:ascii="Gill Sans" w:hAnsi="Gill Sans"/>
        <w:b w:val="0"/>
        <w:i w:val="0"/>
        <w:sz w:val="18"/>
      </w:rPr>
    </w:tblStylePr>
    <w:tblStylePr w:type="lastCol">
      <w:pPr>
        <w:wordWrap/>
        <w:spacing w:beforeLines="0" w:before="60" w:beforeAutospacing="0" w:afterLines="0" w:after="60" w:afterAutospacing="0" w:line="240" w:lineRule="auto"/>
      </w:pPr>
      <w:rPr>
        <w:rFonts w:ascii="Gill Sans" w:hAnsi="Gill Sans"/>
        <w:sz w:val="18"/>
      </w:rPr>
    </w:tblStylePr>
    <w:tblStylePr w:type="band1Vert">
      <w:pPr>
        <w:wordWrap/>
        <w:spacing w:beforeLines="0" w:before="60" w:beforeAutospacing="0" w:afterLines="0" w:after="60" w:afterAutospacing="0" w:line="240" w:lineRule="auto"/>
      </w:pPr>
    </w:tblStylePr>
    <w:tblStylePr w:type="band2Vert">
      <w:pPr>
        <w:wordWrap/>
        <w:spacing w:beforeLines="0" w:before="60" w:beforeAutospacing="0" w:afterLines="0" w:after="60" w:afterAutospacing="0" w:line="240" w:lineRule="auto"/>
      </w:pPr>
    </w:tblStylePr>
    <w:tblStylePr w:type="band1Horz">
      <w:pPr>
        <w:wordWrap/>
        <w:spacing w:beforeLines="0" w:before="60" w:beforeAutospacing="0" w:afterLines="0" w:after="60" w:afterAutospacing="0" w:line="240" w:lineRule="auto"/>
      </w:pPr>
      <w:rPr>
        <w:rFonts w:ascii="Gill Sans" w:hAnsi="Gill Sans"/>
        <w:sz w:val="18"/>
      </w:rPr>
    </w:tblStylePr>
    <w:tblStylePr w:type="band2Horz">
      <w:pPr>
        <w:wordWrap/>
        <w:spacing w:beforeLines="0" w:before="60" w:beforeAutospacing="0" w:afterLines="0" w:after="60" w:afterAutospacing="0" w:line="240" w:lineRule="auto"/>
      </w:pPr>
      <w:rPr>
        <w:rFonts w:ascii="Gill Sans" w:hAnsi="Gill Sans"/>
        <w:sz w:val="18"/>
      </w:rPr>
    </w:tblStylePr>
    <w:tblStylePr w:type="neCell">
      <w:pPr>
        <w:wordWrap/>
        <w:spacing w:beforeLines="0" w:before="60" w:beforeAutospacing="0" w:afterLines="0" w:after="60" w:afterAutospacing="0" w:line="240" w:lineRule="auto"/>
      </w:pPr>
    </w:tblStylePr>
    <w:tblStylePr w:type="nwCell">
      <w:pPr>
        <w:wordWrap/>
        <w:spacing w:beforeLines="0" w:before="60" w:beforeAutospacing="0" w:afterLines="0" w:after="60" w:afterAutospacing="0" w:line="240" w:lineRule="auto"/>
      </w:pPr>
    </w:tblStylePr>
    <w:tblStylePr w:type="seCell">
      <w:pPr>
        <w:wordWrap/>
        <w:spacing w:beforeLines="0" w:before="60" w:beforeAutospacing="0" w:afterLines="0" w:after="60" w:afterAutospacing="0" w:line="240" w:lineRule="auto"/>
      </w:pPr>
    </w:tblStylePr>
    <w:tblStylePr w:type="swCell">
      <w:pPr>
        <w:wordWrap/>
        <w:spacing w:beforeLines="0" w:before="60" w:beforeAutospacing="0" w:afterLines="0" w:after="60" w:afterAutospacing="0" w:line="240" w:lineRule="auto"/>
      </w:pPr>
    </w:tblStylePr>
  </w:style>
  <w:style w:type="table" w:customStyle="1" w:styleId="TableGrid11">
    <w:name w:val="Table Grid11"/>
    <w:basedOn w:val="TableNormal"/>
    <w:next w:val="TableGrid"/>
    <w:rsid w:val="00C60DBA"/>
    <w:pPr>
      <w:spacing w:after="0" w:line="240" w:lineRule="auto"/>
    </w:pPr>
    <w:rPr>
      <w:rFonts w:ascii="Verdana" w:eastAsia="MS Mincho" w:hAnsi="Verdana"/>
      <w:kern w:val="0"/>
      <w:sz w:val="18"/>
      <w:szCs w:val="24"/>
      <w:lang w:val="en-NZ" w:eastAsia="zh-TW"/>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Normal"/>
    <w:next w:val="TableGrid"/>
    <w:rsid w:val="00C60DBA"/>
    <w:pPr>
      <w:spacing w:after="0" w:line="240" w:lineRule="auto"/>
    </w:pPr>
    <w:rPr>
      <w:rFonts w:ascii="Verdana" w:eastAsia="MS Mincho" w:hAnsi="Verdana"/>
      <w:kern w:val="0"/>
      <w:sz w:val="18"/>
      <w:szCs w:val="24"/>
      <w:lang w:val="en-NZ" w:eastAsia="zh-TW"/>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6">
    <w:name w:val="Table Grid6"/>
    <w:basedOn w:val="TableNormal"/>
    <w:next w:val="TableGrid"/>
    <w:rsid w:val="00C60DBA"/>
    <w:pPr>
      <w:spacing w:after="0" w:line="240" w:lineRule="auto"/>
    </w:pPr>
    <w:rPr>
      <w:rFonts w:ascii="Verdana" w:eastAsia="MS Mincho" w:hAnsi="Verdana"/>
      <w:kern w:val="0"/>
      <w:sz w:val="18"/>
      <w:szCs w:val="24"/>
      <w:lang w:val="en-NZ" w:eastAsia="zh-TW"/>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7">
    <w:name w:val="Table Grid7"/>
    <w:basedOn w:val="TableNormal"/>
    <w:next w:val="TableGrid"/>
    <w:rsid w:val="00C60DBA"/>
    <w:pPr>
      <w:spacing w:after="0" w:line="240" w:lineRule="auto"/>
    </w:pPr>
    <w:rPr>
      <w:rFonts w:ascii="Verdana" w:eastAsia="MS Mincho" w:hAnsi="Verdana"/>
      <w:kern w:val="0"/>
      <w:sz w:val="18"/>
      <w:szCs w:val="24"/>
      <w:lang w:val="en-NZ" w:eastAsia="zh-TW"/>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le21">
    <w:name w:val="tabelle21"/>
    <w:basedOn w:val="TableNormal"/>
    <w:next w:val="TableGrid"/>
    <w:uiPriority w:val="59"/>
    <w:rsid w:val="005D24C5"/>
    <w:pPr>
      <w:spacing w:after="0" w:line="240" w:lineRule="auto"/>
    </w:pPr>
    <w:rPr>
      <w:rFonts w:ascii="Times New Roman" w:eastAsia="Times New Roman" w:hAnsi="Times New Roman" w:cs="Times New Roman"/>
      <w:kern w:val="0"/>
      <w:sz w:val="20"/>
      <w:szCs w:val="20"/>
      <w14:ligatures w14:val="none"/>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TableGrid3">
    <w:name w:val="Table Grid3"/>
    <w:basedOn w:val="TableNormal"/>
    <w:next w:val="TableGrid"/>
    <w:uiPriority w:val="59"/>
    <w:rsid w:val="004326C9"/>
    <w:pPr>
      <w:spacing w:after="0" w:line="240" w:lineRule="auto"/>
    </w:pPr>
    <w:rPr>
      <w:rFonts w:ascii="Arial" w:hAnsi="Arial" w:cs="Arial"/>
      <w:kern w:val="0"/>
      <w:sz w:val="24"/>
      <w:szCs w:val="24"/>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4A4E80"/>
    <w:pPr>
      <w:spacing w:after="0" w:line="240" w:lineRule="auto"/>
    </w:pPr>
  </w:style>
  <w:style w:type="character" w:customStyle="1" w:styleId="ListParagraphChar">
    <w:name w:val="List Paragraph Char"/>
    <w:aliases w:val="Akapit z listą BS Char,Bullet1 Char,Bullets Char,Citation List Char,Ha Char,List Paragraph (numbered (a)) Char,List Paragraph1 Char,List_Paragraph Char,Liste 1 Char,Main numbered paragraph Char,Multilevel para_II Char,References Char"/>
    <w:link w:val="ListParagraph"/>
    <w:uiPriority w:val="34"/>
    <w:qFormat/>
    <w:rsid w:val="001B732D"/>
  </w:style>
  <w:style w:type="character" w:styleId="CommentReference">
    <w:name w:val="annotation reference"/>
    <w:basedOn w:val="DefaultParagraphFont"/>
    <w:uiPriority w:val="99"/>
    <w:unhideWhenUsed/>
    <w:qFormat/>
    <w:rsid w:val="00117585"/>
    <w:rPr>
      <w:sz w:val="16"/>
      <w:szCs w:val="16"/>
    </w:rPr>
  </w:style>
  <w:style w:type="paragraph" w:styleId="CommentText">
    <w:name w:val="annotation text"/>
    <w:basedOn w:val="Normal"/>
    <w:link w:val="CommentTextChar"/>
    <w:uiPriority w:val="99"/>
    <w:unhideWhenUsed/>
    <w:rsid w:val="00117585"/>
    <w:pPr>
      <w:spacing w:line="240" w:lineRule="auto"/>
    </w:pPr>
    <w:rPr>
      <w:sz w:val="20"/>
      <w:szCs w:val="20"/>
    </w:rPr>
  </w:style>
  <w:style w:type="character" w:customStyle="1" w:styleId="CommentTextChar">
    <w:name w:val="Comment Text Char"/>
    <w:basedOn w:val="DefaultParagraphFont"/>
    <w:link w:val="CommentText"/>
    <w:uiPriority w:val="99"/>
    <w:rsid w:val="00117585"/>
    <w:rPr>
      <w:sz w:val="20"/>
      <w:szCs w:val="20"/>
    </w:rPr>
  </w:style>
  <w:style w:type="paragraph" w:styleId="CommentSubject">
    <w:name w:val="annotation subject"/>
    <w:basedOn w:val="CommentText"/>
    <w:next w:val="CommentText"/>
    <w:link w:val="CommentSubjectChar"/>
    <w:uiPriority w:val="99"/>
    <w:semiHidden/>
    <w:unhideWhenUsed/>
    <w:rsid w:val="00117585"/>
    <w:rPr>
      <w:b/>
      <w:bCs/>
    </w:rPr>
  </w:style>
  <w:style w:type="character" w:customStyle="1" w:styleId="CommentSubjectChar">
    <w:name w:val="Comment Subject Char"/>
    <w:basedOn w:val="CommentTextChar"/>
    <w:link w:val="CommentSubject"/>
    <w:uiPriority w:val="99"/>
    <w:semiHidden/>
    <w:rsid w:val="00117585"/>
    <w:rPr>
      <w:b/>
      <w:bCs/>
      <w:sz w:val="20"/>
      <w:szCs w:val="20"/>
    </w:rPr>
  </w:style>
  <w:style w:type="character" w:customStyle="1" w:styleId="normaltextrun">
    <w:name w:val="normaltextrun"/>
    <w:basedOn w:val="DefaultParagraphFont"/>
    <w:rsid w:val="00035C55"/>
  </w:style>
  <w:style w:type="table" w:customStyle="1" w:styleId="TableGrid5">
    <w:name w:val="Table Grid5"/>
    <w:basedOn w:val="TableNormal"/>
    <w:next w:val="TableGrid"/>
    <w:uiPriority w:val="39"/>
    <w:rsid w:val="001445E8"/>
    <w:pPr>
      <w:spacing w:after="0" w:line="240" w:lineRule="auto"/>
    </w:pPr>
    <w:rPr>
      <w:kern w:val="0"/>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basedOn w:val="Normal"/>
    <w:next w:val="Normal"/>
    <w:autoRedefine/>
    <w:uiPriority w:val="39"/>
    <w:unhideWhenUsed/>
    <w:qFormat/>
    <w:rsid w:val="00A076CD"/>
    <w:pPr>
      <w:spacing w:after="100"/>
    </w:pPr>
  </w:style>
  <w:style w:type="paragraph" w:styleId="TOC2">
    <w:name w:val="toc 2"/>
    <w:basedOn w:val="Normal"/>
    <w:next w:val="Normal"/>
    <w:autoRedefine/>
    <w:uiPriority w:val="39"/>
    <w:unhideWhenUsed/>
    <w:qFormat/>
    <w:rsid w:val="00A076CD"/>
    <w:pPr>
      <w:spacing w:after="100"/>
      <w:ind w:left="220"/>
    </w:pPr>
  </w:style>
  <w:style w:type="paragraph" w:styleId="TOC3">
    <w:name w:val="toc 3"/>
    <w:basedOn w:val="Normal"/>
    <w:next w:val="Normal"/>
    <w:autoRedefine/>
    <w:uiPriority w:val="39"/>
    <w:unhideWhenUsed/>
    <w:qFormat/>
    <w:rsid w:val="00A076CD"/>
    <w:pPr>
      <w:spacing w:after="100"/>
      <w:ind w:left="440"/>
    </w:pPr>
  </w:style>
  <w:style w:type="character" w:customStyle="1" w:styleId="Mention1">
    <w:name w:val="Mention1"/>
    <w:basedOn w:val="DefaultParagraphFont"/>
    <w:uiPriority w:val="99"/>
    <w:unhideWhenUsed/>
    <w:rsid w:val="005645AB"/>
    <w:rPr>
      <w:color w:val="2B579A"/>
      <w:shd w:val="clear" w:color="auto" w:fill="E1DFDD"/>
    </w:rPr>
  </w:style>
  <w:style w:type="table" w:customStyle="1" w:styleId="TableGrid0">
    <w:name w:val="Table Grid_0"/>
    <w:basedOn w:val="TableNormal"/>
    <w:uiPriority w:val="39"/>
    <w:rsid w:val="00FF6946"/>
    <w:pPr>
      <w:spacing w:after="0" w:line="240" w:lineRule="auto"/>
    </w:pPr>
    <w:rPr>
      <w:rFonts w:eastAsia="Yu Mincho" w:cs="CIDFont+F2"/>
      <w:kern w:val="0"/>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01">
    <w:name w:val="Table Grid_01"/>
    <w:basedOn w:val="TableNormal"/>
    <w:uiPriority w:val="39"/>
    <w:rsid w:val="002135E1"/>
    <w:pPr>
      <w:spacing w:after="0" w:line="240" w:lineRule="auto"/>
    </w:pPr>
    <w:rPr>
      <w:rFonts w:eastAsia="Yu Mincho" w:cs="CIDFont+F2"/>
      <w:kern w:val="0"/>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8">
    <w:name w:val="Table Grid8"/>
    <w:basedOn w:val="TableNormal"/>
    <w:next w:val="TableGrid"/>
    <w:uiPriority w:val="39"/>
    <w:rsid w:val="005614ED"/>
    <w:pPr>
      <w:spacing w:after="0" w:line="240" w:lineRule="auto"/>
    </w:pPr>
    <w:rPr>
      <w:rFonts w:eastAsia="MS Mincho"/>
      <w:kern w:val="0"/>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NoList1">
    <w:name w:val="No List1"/>
    <w:next w:val="NoList"/>
    <w:uiPriority w:val="99"/>
    <w:semiHidden/>
    <w:unhideWhenUsed/>
    <w:rsid w:val="006200A7"/>
  </w:style>
  <w:style w:type="table" w:customStyle="1" w:styleId="TableGrid9">
    <w:name w:val="Table Grid9"/>
    <w:basedOn w:val="TableNormal"/>
    <w:next w:val="TableGrid"/>
    <w:uiPriority w:val="39"/>
    <w:rsid w:val="006200A7"/>
    <w:pPr>
      <w:spacing w:after="0" w:line="240" w:lineRule="auto"/>
    </w:pPr>
    <w:rPr>
      <w:sz w:val="24"/>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0">
    <w:name w:val="Table Grid10"/>
    <w:basedOn w:val="TableNormal"/>
    <w:next w:val="TableGrid"/>
    <w:uiPriority w:val="39"/>
    <w:rsid w:val="00476495"/>
    <w:pPr>
      <w:spacing w:after="0" w:line="240" w:lineRule="auto"/>
    </w:pPr>
    <w:rPr>
      <w:sz w:val="24"/>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aliases w:val="Caption Char Char,Caption Char Char Char,Caption Char1,Caption1,Caption1 Char,Caption_Table,Figure Head,Figure Head Znak,Figure Head Znak Znak,Table title,WB Caption,quarterly chart caption,quarterly chart caption Char Char"/>
    <w:basedOn w:val="Normal"/>
    <w:next w:val="Normal"/>
    <w:link w:val="CaptionChar"/>
    <w:uiPriority w:val="35"/>
    <w:unhideWhenUsed/>
    <w:qFormat/>
    <w:rsid w:val="00B7149C"/>
    <w:pPr>
      <w:spacing w:after="200" w:line="240" w:lineRule="auto"/>
    </w:pPr>
    <w:rPr>
      <w:i/>
      <w:iCs/>
      <w:color w:val="0E2841" w:themeColor="text2"/>
      <w:sz w:val="18"/>
      <w:szCs w:val="18"/>
    </w:rPr>
  </w:style>
  <w:style w:type="paragraph" w:styleId="TOC4">
    <w:name w:val="toc 4"/>
    <w:basedOn w:val="Normal"/>
    <w:next w:val="Normal"/>
    <w:autoRedefine/>
    <w:uiPriority w:val="39"/>
    <w:unhideWhenUsed/>
    <w:qFormat/>
    <w:rsid w:val="0043514A"/>
    <w:pPr>
      <w:spacing w:after="100" w:line="278" w:lineRule="auto"/>
      <w:ind w:left="720"/>
    </w:pPr>
    <w:rPr>
      <w:rFonts w:eastAsiaTheme="minorEastAsia"/>
      <w:sz w:val="24"/>
      <w:szCs w:val="24"/>
    </w:rPr>
  </w:style>
  <w:style w:type="paragraph" w:styleId="TOC5">
    <w:name w:val="toc 5"/>
    <w:basedOn w:val="Normal"/>
    <w:next w:val="Normal"/>
    <w:autoRedefine/>
    <w:uiPriority w:val="39"/>
    <w:unhideWhenUsed/>
    <w:rsid w:val="0043514A"/>
    <w:pPr>
      <w:spacing w:after="100" w:line="278" w:lineRule="auto"/>
      <w:ind w:left="960"/>
    </w:pPr>
    <w:rPr>
      <w:rFonts w:eastAsiaTheme="minorEastAsia"/>
      <w:sz w:val="24"/>
      <w:szCs w:val="24"/>
    </w:rPr>
  </w:style>
  <w:style w:type="paragraph" w:styleId="TOC6">
    <w:name w:val="toc 6"/>
    <w:basedOn w:val="Normal"/>
    <w:next w:val="Normal"/>
    <w:autoRedefine/>
    <w:uiPriority w:val="39"/>
    <w:unhideWhenUsed/>
    <w:rsid w:val="0043514A"/>
    <w:pPr>
      <w:spacing w:after="100" w:line="278" w:lineRule="auto"/>
      <w:ind w:left="1200"/>
    </w:pPr>
    <w:rPr>
      <w:rFonts w:eastAsiaTheme="minorEastAsia"/>
      <w:sz w:val="24"/>
      <w:szCs w:val="24"/>
    </w:rPr>
  </w:style>
  <w:style w:type="paragraph" w:styleId="TOC7">
    <w:name w:val="toc 7"/>
    <w:basedOn w:val="Normal"/>
    <w:next w:val="Normal"/>
    <w:autoRedefine/>
    <w:uiPriority w:val="39"/>
    <w:unhideWhenUsed/>
    <w:rsid w:val="0043514A"/>
    <w:pPr>
      <w:spacing w:after="100" w:line="278" w:lineRule="auto"/>
      <w:ind w:left="1440"/>
    </w:pPr>
    <w:rPr>
      <w:rFonts w:eastAsiaTheme="minorEastAsia"/>
      <w:sz w:val="24"/>
      <w:szCs w:val="24"/>
    </w:rPr>
  </w:style>
  <w:style w:type="paragraph" w:styleId="TOC8">
    <w:name w:val="toc 8"/>
    <w:basedOn w:val="Normal"/>
    <w:next w:val="Normal"/>
    <w:autoRedefine/>
    <w:uiPriority w:val="39"/>
    <w:unhideWhenUsed/>
    <w:rsid w:val="0043514A"/>
    <w:pPr>
      <w:spacing w:after="100" w:line="278" w:lineRule="auto"/>
      <w:ind w:left="1680"/>
    </w:pPr>
    <w:rPr>
      <w:rFonts w:eastAsiaTheme="minorEastAsia"/>
      <w:sz w:val="24"/>
      <w:szCs w:val="24"/>
    </w:rPr>
  </w:style>
  <w:style w:type="paragraph" w:styleId="TOC9">
    <w:name w:val="toc 9"/>
    <w:basedOn w:val="Normal"/>
    <w:next w:val="Normal"/>
    <w:autoRedefine/>
    <w:uiPriority w:val="39"/>
    <w:unhideWhenUsed/>
    <w:rsid w:val="0043514A"/>
    <w:pPr>
      <w:spacing w:after="100" w:line="278" w:lineRule="auto"/>
      <w:ind w:left="1920"/>
    </w:pPr>
    <w:rPr>
      <w:rFonts w:eastAsiaTheme="minorEastAsia"/>
      <w:sz w:val="24"/>
      <w:szCs w:val="24"/>
    </w:rPr>
  </w:style>
  <w:style w:type="paragraph" w:styleId="TableofFigures">
    <w:name w:val="table of figures"/>
    <w:basedOn w:val="Normal"/>
    <w:next w:val="Normal"/>
    <w:uiPriority w:val="99"/>
    <w:unhideWhenUsed/>
    <w:rsid w:val="00D724FF"/>
    <w:pPr>
      <w:spacing w:after="0"/>
    </w:pPr>
  </w:style>
  <w:style w:type="numbering" w:customStyle="1" w:styleId="NoList2">
    <w:name w:val="No List2"/>
    <w:next w:val="NoList"/>
    <w:uiPriority w:val="99"/>
    <w:semiHidden/>
    <w:unhideWhenUsed/>
    <w:rsid w:val="00DD752B"/>
  </w:style>
  <w:style w:type="numbering" w:customStyle="1" w:styleId="NoList11">
    <w:name w:val="No List11"/>
    <w:next w:val="NoList"/>
    <w:uiPriority w:val="99"/>
    <w:semiHidden/>
    <w:unhideWhenUsed/>
    <w:rsid w:val="00DD752B"/>
  </w:style>
  <w:style w:type="paragraph" w:styleId="BodyText">
    <w:name w:val="Body Text"/>
    <w:basedOn w:val="Normal"/>
    <w:link w:val="BodyTextChar"/>
    <w:uiPriority w:val="1"/>
    <w:qFormat/>
    <w:rsid w:val="00DD752B"/>
    <w:pPr>
      <w:widowControl w:val="0"/>
      <w:autoSpaceDE w:val="0"/>
      <w:autoSpaceDN w:val="0"/>
      <w:spacing w:after="0" w:line="240" w:lineRule="auto"/>
      <w:ind w:left="360"/>
      <w:jc w:val="both"/>
    </w:pPr>
    <w:rPr>
      <w:rFonts w:ascii="Calibri" w:eastAsia="Calibri" w:hAnsi="Calibri" w:cs="Calibri"/>
      <w:kern w:val="0"/>
      <w:sz w:val="24"/>
      <w:szCs w:val="24"/>
      <w14:ligatures w14:val="none"/>
    </w:rPr>
  </w:style>
  <w:style w:type="character" w:customStyle="1" w:styleId="BodyTextChar">
    <w:name w:val="Body Text Char"/>
    <w:basedOn w:val="DefaultParagraphFont"/>
    <w:link w:val="BodyText"/>
    <w:uiPriority w:val="99"/>
    <w:rsid w:val="00DD752B"/>
    <w:rPr>
      <w:rFonts w:ascii="Calibri" w:eastAsia="Calibri" w:hAnsi="Calibri" w:cs="Calibri"/>
      <w:kern w:val="0"/>
      <w:sz w:val="24"/>
      <w:szCs w:val="24"/>
      <w14:ligatures w14:val="none"/>
    </w:rPr>
  </w:style>
  <w:style w:type="paragraph" w:customStyle="1" w:styleId="TableParagraph">
    <w:name w:val="Table Paragraph"/>
    <w:basedOn w:val="Normal"/>
    <w:uiPriority w:val="1"/>
    <w:qFormat/>
    <w:rsid w:val="00DD752B"/>
    <w:pPr>
      <w:widowControl w:val="0"/>
      <w:autoSpaceDE w:val="0"/>
      <w:autoSpaceDN w:val="0"/>
      <w:spacing w:after="0" w:line="240" w:lineRule="auto"/>
      <w:ind w:left="107"/>
    </w:pPr>
    <w:rPr>
      <w:rFonts w:ascii="Calibri" w:eastAsia="Calibri" w:hAnsi="Calibri" w:cs="Calibri"/>
      <w:kern w:val="0"/>
      <w14:ligatures w14:val="none"/>
    </w:rPr>
  </w:style>
  <w:style w:type="paragraph" w:styleId="NoSpacing">
    <w:name w:val="No Spacing"/>
    <w:uiPriority w:val="1"/>
    <w:qFormat/>
    <w:rsid w:val="00FB3CD7"/>
    <w:pPr>
      <w:spacing w:after="0" w:line="240" w:lineRule="auto"/>
    </w:pPr>
  </w:style>
  <w:style w:type="table" w:customStyle="1" w:styleId="TableGrid12">
    <w:name w:val="Table Grid12"/>
    <w:basedOn w:val="TableNormal"/>
    <w:next w:val="TableGrid"/>
    <w:uiPriority w:val="39"/>
    <w:rsid w:val="008601FF"/>
    <w:pPr>
      <w:spacing w:after="0" w:line="240" w:lineRule="auto"/>
    </w:pPr>
    <w:rPr>
      <w:rFonts w:eastAsia="Malgun Gothic"/>
      <w:kern w:val="0"/>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Heading">
    <w:name w:val="TOC Heading"/>
    <w:basedOn w:val="Heading1"/>
    <w:next w:val="Normal"/>
    <w:uiPriority w:val="39"/>
    <w:unhideWhenUsed/>
    <w:qFormat/>
    <w:rsid w:val="00505A39"/>
    <w:pPr>
      <w:spacing w:before="240" w:after="0"/>
      <w:outlineLvl w:val="9"/>
    </w:pPr>
    <w:rPr>
      <w:sz w:val="32"/>
      <w:szCs w:val="32"/>
    </w:rPr>
  </w:style>
  <w:style w:type="numbering" w:customStyle="1" w:styleId="NoList3">
    <w:name w:val="No List3"/>
    <w:next w:val="NoList"/>
    <w:uiPriority w:val="99"/>
    <w:semiHidden/>
    <w:unhideWhenUsed/>
    <w:rsid w:val="00F52232"/>
  </w:style>
  <w:style w:type="table" w:customStyle="1" w:styleId="TableGrid13">
    <w:name w:val="Table Grid13"/>
    <w:basedOn w:val="TableNormal"/>
    <w:next w:val="TableGrid"/>
    <w:uiPriority w:val="59"/>
    <w:qFormat/>
    <w:rsid w:val="00F52232"/>
    <w:pPr>
      <w:spacing w:after="0" w:line="240" w:lineRule="auto"/>
    </w:pPr>
    <w:rPr>
      <w:sz w:val="24"/>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link w:val="NormalWebChar"/>
    <w:uiPriority w:val="99"/>
    <w:qFormat/>
    <w:rsid w:val="00F52232"/>
    <w:pPr>
      <w:spacing w:before="100" w:beforeAutospacing="1" w:after="100" w:afterAutospacing="1" w:line="240" w:lineRule="auto"/>
    </w:pPr>
    <w:rPr>
      <w:rFonts w:ascii="Arial Unicode MS" w:eastAsia="Arial Unicode MS" w:hAnsi="Arial Unicode MS" w:cs="Arial Unicode MS"/>
      <w:color w:val="000000"/>
      <w:kern w:val="0"/>
      <w:sz w:val="24"/>
      <w:szCs w:val="24"/>
      <w14:ligatures w14:val="none"/>
    </w:rPr>
  </w:style>
  <w:style w:type="paragraph" w:styleId="EndnoteText">
    <w:name w:val="endnote text"/>
    <w:basedOn w:val="Normal"/>
    <w:link w:val="EndnoteTextChar"/>
    <w:rsid w:val="00F52232"/>
    <w:pPr>
      <w:spacing w:after="0" w:line="240" w:lineRule="auto"/>
    </w:pPr>
    <w:rPr>
      <w:rFonts w:ascii="Times New Roman" w:eastAsia="SimSun" w:hAnsi="Times New Roman" w:cs="Times New Roman"/>
      <w:kern w:val="0"/>
      <w:sz w:val="20"/>
      <w:szCs w:val="20"/>
      <w14:ligatures w14:val="none"/>
    </w:rPr>
  </w:style>
  <w:style w:type="character" w:customStyle="1" w:styleId="EndnoteTextChar">
    <w:name w:val="Endnote Text Char"/>
    <w:basedOn w:val="DefaultParagraphFont"/>
    <w:link w:val="EndnoteText"/>
    <w:rsid w:val="00F52232"/>
    <w:rPr>
      <w:rFonts w:ascii="Times New Roman" w:eastAsia="SimSun" w:hAnsi="Times New Roman" w:cs="Times New Roman"/>
      <w:kern w:val="0"/>
      <w:sz w:val="20"/>
      <w:szCs w:val="20"/>
      <w14:ligatures w14:val="none"/>
    </w:rPr>
  </w:style>
  <w:style w:type="character" w:styleId="EndnoteReference">
    <w:name w:val="endnote reference"/>
    <w:rsid w:val="00F52232"/>
    <w:rPr>
      <w:vertAlign w:val="superscript"/>
    </w:rPr>
  </w:style>
  <w:style w:type="paragraph" w:customStyle="1" w:styleId="paragraph">
    <w:name w:val="paragraph"/>
    <w:basedOn w:val="Normal"/>
    <w:rsid w:val="00F52232"/>
    <w:pPr>
      <w:spacing w:before="100" w:beforeAutospacing="1" w:after="100" w:afterAutospacing="1" w:line="240" w:lineRule="auto"/>
    </w:pPr>
    <w:rPr>
      <w:rFonts w:ascii="Times New Roman" w:eastAsia="Times New Roman" w:hAnsi="Times New Roman" w:cs="Times New Roman"/>
      <w:kern w:val="0"/>
      <w:sz w:val="24"/>
      <w:szCs w:val="24"/>
      <w14:ligatures w14:val="none"/>
    </w:rPr>
  </w:style>
  <w:style w:type="character" w:customStyle="1" w:styleId="eop">
    <w:name w:val="eop"/>
    <w:basedOn w:val="DefaultParagraphFont"/>
    <w:rsid w:val="00F52232"/>
  </w:style>
  <w:style w:type="table" w:customStyle="1" w:styleId="TableGrida">
    <w:name w:val="TableGrid"/>
    <w:rsid w:val="00F52232"/>
    <w:pPr>
      <w:spacing w:after="0" w:line="240" w:lineRule="auto"/>
    </w:pPr>
    <w:rPr>
      <w:rFonts w:eastAsia="DengXian"/>
      <w:kern w:val="0"/>
      <w14:ligatures w14:val="none"/>
    </w:rPr>
    <w:tblPr>
      <w:tblCellMar>
        <w:top w:w="0" w:type="dxa"/>
        <w:left w:w="0" w:type="dxa"/>
        <w:bottom w:w="0" w:type="dxa"/>
        <w:right w:w="0" w:type="dxa"/>
      </w:tblCellMar>
    </w:tblPr>
  </w:style>
  <w:style w:type="character" w:customStyle="1" w:styleId="NormalWebChar">
    <w:name w:val="Normal (Web) Char"/>
    <w:link w:val="NormalWeb"/>
    <w:rsid w:val="00F52232"/>
    <w:rPr>
      <w:rFonts w:ascii="Arial Unicode MS" w:eastAsia="Arial Unicode MS" w:hAnsi="Arial Unicode MS" w:cs="Arial Unicode MS"/>
      <w:color w:val="000000"/>
      <w:kern w:val="0"/>
      <w:sz w:val="24"/>
      <w:szCs w:val="24"/>
      <w14:ligatures w14:val="none"/>
    </w:rPr>
  </w:style>
  <w:style w:type="table" w:customStyle="1" w:styleId="TableGrid14">
    <w:name w:val="Table Grid14"/>
    <w:basedOn w:val="TableNormal"/>
    <w:next w:val="TableGrid"/>
    <w:uiPriority w:val="39"/>
    <w:rsid w:val="00825576"/>
    <w:pPr>
      <w:spacing w:after="0" w:line="240" w:lineRule="auto"/>
    </w:pPr>
    <w:rPr>
      <w:rFonts w:eastAsia="Malgun Gothic"/>
      <w:kern w:val="0"/>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5">
    <w:name w:val="Table Grid15"/>
    <w:basedOn w:val="TableNormal"/>
    <w:next w:val="TableGrid"/>
    <w:uiPriority w:val="39"/>
    <w:rsid w:val="00D42F91"/>
    <w:pPr>
      <w:spacing w:after="0" w:line="240" w:lineRule="auto"/>
    </w:pPr>
    <w:rPr>
      <w:rFonts w:eastAsia="Malgun Gothic"/>
      <w:kern w:val="0"/>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Strong">
    <w:name w:val="Strong"/>
    <w:basedOn w:val="DefaultParagraphFont"/>
    <w:uiPriority w:val="22"/>
    <w:qFormat/>
    <w:rsid w:val="0083230C"/>
    <w:rPr>
      <w:b/>
      <w:bCs/>
      <w:color w:val="auto"/>
    </w:rPr>
  </w:style>
  <w:style w:type="paragraph" w:customStyle="1" w:styleId="NECGFootnoteReference">
    <w:name w:val="(NECG) Footnote Reference"/>
    <w:aliases w:val="Footnote Ref in FtNote,Fußnotenzeichen DISS,fr Char Char,fr Char Char Char,ftref Char Char,ftref Char1 Char Char"/>
    <w:basedOn w:val="Normal"/>
    <w:uiPriority w:val="99"/>
    <w:rsid w:val="0083230C"/>
    <w:pPr>
      <w:spacing w:line="240" w:lineRule="exact"/>
      <w:jc w:val="both"/>
    </w:pPr>
    <w:rPr>
      <w:rFonts w:eastAsiaTheme="minorEastAsia"/>
      <w:kern w:val="0"/>
      <w:vertAlign w:val="superscript"/>
      <w14:ligatures w14:val="none"/>
    </w:rPr>
  </w:style>
  <w:style w:type="table" w:styleId="PlainTable5">
    <w:name w:val="Plain Table 5"/>
    <w:basedOn w:val="TableNormal"/>
    <w:uiPriority w:val="45"/>
    <w:rsid w:val="0083230C"/>
    <w:pPr>
      <w:spacing w:after="0" w:line="240" w:lineRule="auto"/>
    </w:pPr>
    <w:rPr>
      <w:rFonts w:eastAsiaTheme="minorEastAsia"/>
      <w:kern w:val="0"/>
      <w14:ligatures w14:val="none"/>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GridTable4-Accent5">
    <w:name w:val="Grid Table 4 Accent 5"/>
    <w:basedOn w:val="TableNormal"/>
    <w:uiPriority w:val="49"/>
    <w:rsid w:val="0083230C"/>
    <w:pPr>
      <w:spacing w:after="0" w:line="240" w:lineRule="auto"/>
    </w:pPr>
    <w:rPr>
      <w:rFonts w:eastAsiaTheme="minorEastAsia"/>
      <w:kern w:val="0"/>
      <w14:ligatures w14:val="none"/>
    </w:rPr>
    <w:tblPr>
      <w:tblStyleRowBandSize w:val="1"/>
      <w:tblStyleColBandSize w:val="1"/>
      <w:tblBorders>
        <w:top w:val="single" w:sz="4" w:space="0" w:color="D86DCB" w:themeColor="accent5" w:themeTint="99"/>
        <w:left w:val="single" w:sz="4" w:space="0" w:color="D86DCB" w:themeColor="accent5" w:themeTint="99"/>
        <w:bottom w:val="single" w:sz="4" w:space="0" w:color="D86DCB" w:themeColor="accent5" w:themeTint="99"/>
        <w:right w:val="single" w:sz="4" w:space="0" w:color="D86DCB" w:themeColor="accent5" w:themeTint="99"/>
        <w:insideH w:val="single" w:sz="4" w:space="0" w:color="D86DCB" w:themeColor="accent5" w:themeTint="99"/>
        <w:insideV w:val="single" w:sz="4" w:space="0" w:color="D86DCB" w:themeColor="accent5" w:themeTint="99"/>
      </w:tblBorders>
    </w:tblPr>
    <w:tblStylePr w:type="firstRow">
      <w:rPr>
        <w:b/>
        <w:bCs/>
        <w:color w:val="FFFFFF" w:themeColor="background1"/>
      </w:rPr>
      <w:tblPr/>
      <w:tcPr>
        <w:tcBorders>
          <w:top w:val="single" w:sz="4" w:space="0" w:color="A02B93" w:themeColor="accent5"/>
          <w:left w:val="single" w:sz="4" w:space="0" w:color="A02B93" w:themeColor="accent5"/>
          <w:bottom w:val="single" w:sz="4" w:space="0" w:color="A02B93" w:themeColor="accent5"/>
          <w:right w:val="single" w:sz="4" w:space="0" w:color="A02B93" w:themeColor="accent5"/>
          <w:insideH w:val="nil"/>
          <w:insideV w:val="nil"/>
        </w:tcBorders>
        <w:shd w:val="clear" w:color="auto" w:fill="A02B93" w:themeFill="accent5"/>
      </w:tcPr>
    </w:tblStylePr>
    <w:tblStylePr w:type="lastRow">
      <w:rPr>
        <w:b/>
        <w:bCs/>
      </w:rPr>
      <w:tblPr/>
      <w:tcPr>
        <w:tcBorders>
          <w:top w:val="double" w:sz="4" w:space="0" w:color="A02B93" w:themeColor="accent5"/>
        </w:tcBorders>
      </w:tcPr>
    </w:tblStylePr>
    <w:tblStylePr w:type="firstCol">
      <w:rPr>
        <w:b/>
        <w:bCs/>
      </w:rPr>
    </w:tblStylePr>
    <w:tblStylePr w:type="lastCol">
      <w:rPr>
        <w:b/>
        <w:bCs/>
      </w:rPr>
    </w:tblStylePr>
    <w:tblStylePr w:type="band1Vert">
      <w:tblPr/>
      <w:tcPr>
        <w:shd w:val="clear" w:color="auto" w:fill="F2CEED" w:themeFill="accent5" w:themeFillTint="33"/>
      </w:tcPr>
    </w:tblStylePr>
    <w:tblStylePr w:type="band1Horz">
      <w:tblPr/>
      <w:tcPr>
        <w:shd w:val="clear" w:color="auto" w:fill="F2CEED" w:themeFill="accent5" w:themeFillTint="33"/>
      </w:tcPr>
    </w:tblStylePr>
  </w:style>
  <w:style w:type="table" w:styleId="GridTable3-Accent1">
    <w:name w:val="Grid Table 3 Accent 1"/>
    <w:basedOn w:val="TableNormal"/>
    <w:uiPriority w:val="48"/>
    <w:rsid w:val="0083230C"/>
    <w:pPr>
      <w:spacing w:after="0" w:line="240" w:lineRule="auto"/>
    </w:pPr>
    <w:rPr>
      <w:rFonts w:eastAsiaTheme="minorEastAsia"/>
      <w:kern w:val="0"/>
      <w14:ligatures w14:val="none"/>
    </w:rPr>
    <w:tblPr>
      <w:tblStyleRowBandSize w:val="1"/>
      <w:tblStyleColBandSize w:val="1"/>
      <w:tblBorders>
        <w:top w:val="single" w:sz="4" w:space="0" w:color="45B0E1" w:themeColor="accent1" w:themeTint="99"/>
        <w:left w:val="single" w:sz="4" w:space="0" w:color="45B0E1" w:themeColor="accent1" w:themeTint="99"/>
        <w:bottom w:val="single" w:sz="4" w:space="0" w:color="45B0E1" w:themeColor="accent1" w:themeTint="99"/>
        <w:right w:val="single" w:sz="4" w:space="0" w:color="45B0E1" w:themeColor="accent1" w:themeTint="99"/>
        <w:insideH w:val="single" w:sz="4" w:space="0" w:color="45B0E1" w:themeColor="accent1" w:themeTint="99"/>
        <w:insideV w:val="single" w:sz="4" w:space="0" w:color="45B0E1"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E4F5" w:themeFill="accent1" w:themeFillTint="33"/>
      </w:tcPr>
    </w:tblStylePr>
    <w:tblStylePr w:type="band1Horz">
      <w:tblPr/>
      <w:tcPr>
        <w:shd w:val="clear" w:color="auto" w:fill="C1E4F5" w:themeFill="accent1" w:themeFillTint="33"/>
      </w:tcPr>
    </w:tblStylePr>
    <w:tblStylePr w:type="neCell">
      <w:tblPr/>
      <w:tcPr>
        <w:tcBorders>
          <w:bottom w:val="single" w:sz="4" w:space="0" w:color="45B0E1" w:themeColor="accent1" w:themeTint="99"/>
        </w:tcBorders>
      </w:tcPr>
    </w:tblStylePr>
    <w:tblStylePr w:type="nwCell">
      <w:tblPr/>
      <w:tcPr>
        <w:tcBorders>
          <w:bottom w:val="single" w:sz="4" w:space="0" w:color="45B0E1" w:themeColor="accent1" w:themeTint="99"/>
        </w:tcBorders>
      </w:tcPr>
    </w:tblStylePr>
    <w:tblStylePr w:type="seCell">
      <w:tblPr/>
      <w:tcPr>
        <w:tcBorders>
          <w:top w:val="single" w:sz="4" w:space="0" w:color="45B0E1" w:themeColor="accent1" w:themeTint="99"/>
        </w:tcBorders>
      </w:tcPr>
    </w:tblStylePr>
    <w:tblStylePr w:type="swCell">
      <w:tblPr/>
      <w:tcPr>
        <w:tcBorders>
          <w:top w:val="single" w:sz="4" w:space="0" w:color="45B0E1" w:themeColor="accent1" w:themeTint="99"/>
        </w:tcBorders>
      </w:tcPr>
    </w:tblStylePr>
  </w:style>
  <w:style w:type="table" w:styleId="GridTable1Light-Accent1">
    <w:name w:val="Grid Table 1 Light Accent 1"/>
    <w:basedOn w:val="TableNormal"/>
    <w:uiPriority w:val="46"/>
    <w:rsid w:val="000E32B3"/>
    <w:pPr>
      <w:spacing w:after="0" w:line="240" w:lineRule="auto"/>
    </w:pPr>
    <w:tblPr>
      <w:tblStyleRowBandSize w:val="1"/>
      <w:tblStyleColBandSize w:val="1"/>
      <w:tblBorders>
        <w:top w:val="single" w:sz="4" w:space="0" w:color="83CAEB" w:themeColor="accent1" w:themeTint="66"/>
        <w:left w:val="single" w:sz="4" w:space="0" w:color="83CAEB" w:themeColor="accent1" w:themeTint="66"/>
        <w:bottom w:val="single" w:sz="4" w:space="0" w:color="83CAEB" w:themeColor="accent1" w:themeTint="66"/>
        <w:right w:val="single" w:sz="4" w:space="0" w:color="83CAEB" w:themeColor="accent1" w:themeTint="66"/>
        <w:insideH w:val="single" w:sz="4" w:space="0" w:color="83CAEB" w:themeColor="accent1" w:themeTint="66"/>
        <w:insideV w:val="single" w:sz="4" w:space="0" w:color="83CAEB" w:themeColor="accent1" w:themeTint="66"/>
      </w:tblBorders>
    </w:tblPr>
    <w:tblStylePr w:type="firstRow">
      <w:rPr>
        <w:b/>
        <w:bCs/>
      </w:rPr>
      <w:tblPr/>
      <w:tcPr>
        <w:tcBorders>
          <w:bottom w:val="single" w:sz="12" w:space="0" w:color="45B0E1" w:themeColor="accent1" w:themeTint="99"/>
        </w:tcBorders>
      </w:tcPr>
    </w:tblStylePr>
    <w:tblStylePr w:type="lastRow">
      <w:rPr>
        <w:b/>
        <w:bCs/>
      </w:rPr>
      <w:tblPr/>
      <w:tcPr>
        <w:tcBorders>
          <w:top w:val="double" w:sz="2" w:space="0" w:color="45B0E1" w:themeColor="accent1" w:themeTint="99"/>
        </w:tcBorders>
      </w:tcPr>
    </w:tblStylePr>
    <w:tblStylePr w:type="firstCol">
      <w:rPr>
        <w:b/>
        <w:bCs/>
      </w:rPr>
    </w:tblStylePr>
    <w:tblStylePr w:type="lastCol">
      <w:rPr>
        <w:b/>
        <w:bCs/>
      </w:rPr>
    </w:tblStylePr>
  </w:style>
  <w:style w:type="table" w:styleId="ListTable1Light-Accent1">
    <w:name w:val="List Table 1 Light Accent 1"/>
    <w:basedOn w:val="TableNormal"/>
    <w:uiPriority w:val="46"/>
    <w:rsid w:val="000E32B3"/>
    <w:pPr>
      <w:spacing w:after="0" w:line="240" w:lineRule="auto"/>
    </w:pPr>
    <w:tblPr>
      <w:tblStyleRowBandSize w:val="1"/>
      <w:tblStyleColBandSize w:val="1"/>
    </w:tblPr>
    <w:tblStylePr w:type="firstRow">
      <w:rPr>
        <w:b/>
        <w:bCs/>
      </w:rPr>
      <w:tblPr/>
      <w:tcPr>
        <w:tcBorders>
          <w:bottom w:val="single" w:sz="4" w:space="0" w:color="45B0E1" w:themeColor="accent1" w:themeTint="99"/>
        </w:tcBorders>
      </w:tcPr>
    </w:tblStylePr>
    <w:tblStylePr w:type="lastRow">
      <w:rPr>
        <w:b/>
        <w:bCs/>
      </w:rPr>
      <w:tblPr/>
      <w:tcPr>
        <w:tcBorders>
          <w:top w:val="single" w:sz="4" w:space="0" w:color="45B0E1" w:themeColor="accent1" w:themeTint="99"/>
        </w:tcBorders>
      </w:tcPr>
    </w:tblStylePr>
    <w:tblStylePr w:type="firstCol">
      <w:rPr>
        <w:b/>
        <w:bCs/>
      </w:rPr>
    </w:tblStylePr>
    <w:tblStylePr w:type="lastCol">
      <w:rPr>
        <w:b/>
        <w:bCs/>
      </w:rPr>
    </w:tblStylePr>
    <w:tblStylePr w:type="band1Vert">
      <w:tblPr/>
      <w:tcPr>
        <w:shd w:val="clear" w:color="auto" w:fill="C1E4F5" w:themeFill="accent1" w:themeFillTint="33"/>
      </w:tcPr>
    </w:tblStylePr>
    <w:tblStylePr w:type="band1Horz">
      <w:tblPr/>
      <w:tcPr>
        <w:shd w:val="clear" w:color="auto" w:fill="C1E4F5" w:themeFill="accent1" w:themeFillTint="33"/>
      </w:tcPr>
    </w:tblStylePr>
  </w:style>
  <w:style w:type="table" w:styleId="GridTable2-Accent5">
    <w:name w:val="Grid Table 2 Accent 5"/>
    <w:basedOn w:val="TableNormal"/>
    <w:uiPriority w:val="47"/>
    <w:rsid w:val="00681A65"/>
    <w:pPr>
      <w:spacing w:after="0" w:line="240" w:lineRule="auto"/>
    </w:pPr>
    <w:tblPr>
      <w:tblStyleRowBandSize w:val="1"/>
      <w:tblStyleColBandSize w:val="1"/>
      <w:tblBorders>
        <w:top w:val="single" w:sz="2" w:space="0" w:color="D86DCB" w:themeColor="accent5" w:themeTint="99"/>
        <w:bottom w:val="single" w:sz="2" w:space="0" w:color="D86DCB" w:themeColor="accent5" w:themeTint="99"/>
        <w:insideH w:val="single" w:sz="2" w:space="0" w:color="D86DCB" w:themeColor="accent5" w:themeTint="99"/>
        <w:insideV w:val="single" w:sz="2" w:space="0" w:color="D86DCB" w:themeColor="accent5" w:themeTint="99"/>
      </w:tblBorders>
    </w:tblPr>
    <w:tblStylePr w:type="firstRow">
      <w:rPr>
        <w:b/>
        <w:bCs/>
      </w:rPr>
      <w:tblPr/>
      <w:tcPr>
        <w:tcBorders>
          <w:top w:val="nil"/>
          <w:bottom w:val="single" w:sz="12" w:space="0" w:color="D86DCB" w:themeColor="accent5" w:themeTint="99"/>
          <w:insideH w:val="nil"/>
          <w:insideV w:val="nil"/>
        </w:tcBorders>
        <w:shd w:val="clear" w:color="auto" w:fill="FFFFFF" w:themeFill="background1"/>
      </w:tcPr>
    </w:tblStylePr>
    <w:tblStylePr w:type="lastRow">
      <w:rPr>
        <w:b/>
        <w:bCs/>
      </w:rPr>
      <w:tblPr/>
      <w:tcPr>
        <w:tcBorders>
          <w:top w:val="double" w:sz="2" w:space="0" w:color="D86DCB"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CEED" w:themeFill="accent5" w:themeFillTint="33"/>
      </w:tcPr>
    </w:tblStylePr>
    <w:tblStylePr w:type="band1Horz">
      <w:tblPr/>
      <w:tcPr>
        <w:shd w:val="clear" w:color="auto" w:fill="F2CEED" w:themeFill="accent5" w:themeFillTint="33"/>
      </w:tcPr>
    </w:tblStylePr>
  </w:style>
  <w:style w:type="table" w:styleId="GridTable4-Accent1">
    <w:name w:val="Grid Table 4 Accent 1"/>
    <w:basedOn w:val="TableNormal"/>
    <w:uiPriority w:val="49"/>
    <w:rsid w:val="00681A65"/>
    <w:pPr>
      <w:spacing w:after="0" w:line="240" w:lineRule="auto"/>
    </w:pPr>
    <w:tblPr>
      <w:tblStyleRowBandSize w:val="1"/>
      <w:tblStyleColBandSize w:val="1"/>
      <w:tblBorders>
        <w:top w:val="single" w:sz="4" w:space="0" w:color="45B0E1" w:themeColor="accent1" w:themeTint="99"/>
        <w:left w:val="single" w:sz="4" w:space="0" w:color="45B0E1" w:themeColor="accent1" w:themeTint="99"/>
        <w:bottom w:val="single" w:sz="4" w:space="0" w:color="45B0E1" w:themeColor="accent1" w:themeTint="99"/>
        <w:right w:val="single" w:sz="4" w:space="0" w:color="45B0E1" w:themeColor="accent1" w:themeTint="99"/>
        <w:insideH w:val="single" w:sz="4" w:space="0" w:color="45B0E1" w:themeColor="accent1" w:themeTint="99"/>
        <w:insideV w:val="single" w:sz="4" w:space="0" w:color="45B0E1" w:themeColor="accent1" w:themeTint="99"/>
      </w:tblBorders>
    </w:tblPr>
    <w:tblStylePr w:type="firstRow">
      <w:rPr>
        <w:b/>
        <w:bCs/>
        <w:color w:val="FFFFFF" w:themeColor="background1"/>
      </w:rPr>
      <w:tblPr/>
      <w:tcPr>
        <w:tcBorders>
          <w:top w:val="single" w:sz="4" w:space="0" w:color="156082" w:themeColor="accent1"/>
          <w:left w:val="single" w:sz="4" w:space="0" w:color="156082" w:themeColor="accent1"/>
          <w:bottom w:val="single" w:sz="4" w:space="0" w:color="156082" w:themeColor="accent1"/>
          <w:right w:val="single" w:sz="4" w:space="0" w:color="156082" w:themeColor="accent1"/>
          <w:insideH w:val="nil"/>
          <w:insideV w:val="nil"/>
        </w:tcBorders>
        <w:shd w:val="clear" w:color="auto" w:fill="156082" w:themeFill="accent1"/>
      </w:tcPr>
    </w:tblStylePr>
    <w:tblStylePr w:type="lastRow">
      <w:rPr>
        <w:b/>
        <w:bCs/>
      </w:rPr>
      <w:tblPr/>
      <w:tcPr>
        <w:tcBorders>
          <w:top w:val="double" w:sz="4" w:space="0" w:color="156082" w:themeColor="accent1"/>
        </w:tcBorders>
      </w:tcPr>
    </w:tblStylePr>
    <w:tblStylePr w:type="firstCol">
      <w:rPr>
        <w:b/>
        <w:bCs/>
      </w:rPr>
    </w:tblStylePr>
    <w:tblStylePr w:type="lastCol">
      <w:rPr>
        <w:b/>
        <w:bCs/>
      </w:rPr>
    </w:tblStylePr>
    <w:tblStylePr w:type="band1Vert">
      <w:tblPr/>
      <w:tcPr>
        <w:shd w:val="clear" w:color="auto" w:fill="C1E4F5" w:themeFill="accent1" w:themeFillTint="33"/>
      </w:tcPr>
    </w:tblStylePr>
    <w:tblStylePr w:type="band1Horz">
      <w:tblPr/>
      <w:tcPr>
        <w:shd w:val="clear" w:color="auto" w:fill="C1E4F5" w:themeFill="accent1" w:themeFillTint="33"/>
      </w:tcPr>
    </w:tblStylePr>
  </w:style>
  <w:style w:type="character" w:customStyle="1" w:styleId="Nerazreenopominjanje1">
    <w:name w:val="Nerazrešeno pominjanje1"/>
    <w:basedOn w:val="DefaultParagraphFont"/>
    <w:uiPriority w:val="99"/>
    <w:semiHidden/>
    <w:unhideWhenUsed/>
    <w:rsid w:val="00681A65"/>
    <w:rPr>
      <w:color w:val="605E5C"/>
      <w:shd w:val="clear" w:color="auto" w:fill="E1DFDD"/>
    </w:rPr>
  </w:style>
  <w:style w:type="paragraph" w:customStyle="1" w:styleId="footnotedescription">
    <w:name w:val="footnote description"/>
    <w:next w:val="Normal"/>
    <w:link w:val="footnotedescriptionChar"/>
    <w:hidden/>
    <w:rsid w:val="00681A65"/>
    <w:pPr>
      <w:spacing w:after="0" w:line="257" w:lineRule="auto"/>
      <w:ind w:left="5" w:right="61"/>
    </w:pPr>
    <w:rPr>
      <w:rFonts w:ascii="Arial" w:eastAsia="Arial" w:hAnsi="Arial" w:cs="Arial"/>
      <w:color w:val="000000"/>
      <w:kern w:val="0"/>
      <w:sz w:val="18"/>
      <w14:ligatures w14:val="none"/>
    </w:rPr>
  </w:style>
  <w:style w:type="character" w:customStyle="1" w:styleId="footnotedescriptionChar">
    <w:name w:val="footnote description Char"/>
    <w:link w:val="footnotedescription"/>
    <w:rsid w:val="00681A65"/>
    <w:rPr>
      <w:rFonts w:ascii="Arial" w:eastAsia="Arial" w:hAnsi="Arial" w:cs="Arial"/>
      <w:color w:val="000000"/>
      <w:kern w:val="0"/>
      <w:sz w:val="18"/>
      <w14:ligatures w14:val="none"/>
    </w:rPr>
  </w:style>
  <w:style w:type="character" w:customStyle="1" w:styleId="footnotemark">
    <w:name w:val="footnote mark"/>
    <w:hidden/>
    <w:rsid w:val="00681A65"/>
    <w:rPr>
      <w:rFonts w:ascii="Arial" w:eastAsia="Arial" w:hAnsi="Arial" w:cs="Arial"/>
      <w:color w:val="000000"/>
      <w:sz w:val="18"/>
      <w:vertAlign w:val="superscript"/>
    </w:rPr>
  </w:style>
  <w:style w:type="table" w:styleId="GridTable2-Accent6">
    <w:name w:val="Grid Table 2 Accent 6"/>
    <w:basedOn w:val="TableNormal"/>
    <w:uiPriority w:val="47"/>
    <w:rsid w:val="00681A65"/>
    <w:pPr>
      <w:spacing w:after="0" w:line="240" w:lineRule="auto"/>
    </w:pPr>
    <w:rPr>
      <w:rFonts w:eastAsiaTheme="minorEastAsia"/>
      <w:kern w:val="0"/>
      <w14:ligatures w14:val="none"/>
    </w:rPr>
    <w:tblPr>
      <w:tblStyleRowBandSize w:val="1"/>
      <w:tblStyleColBandSize w:val="1"/>
      <w:tblBorders>
        <w:top w:val="single" w:sz="2" w:space="0" w:color="8DD873" w:themeColor="accent6" w:themeTint="99"/>
        <w:bottom w:val="single" w:sz="2" w:space="0" w:color="8DD873" w:themeColor="accent6" w:themeTint="99"/>
        <w:insideH w:val="single" w:sz="2" w:space="0" w:color="8DD873" w:themeColor="accent6" w:themeTint="99"/>
        <w:insideV w:val="single" w:sz="2" w:space="0" w:color="8DD873" w:themeColor="accent6" w:themeTint="99"/>
      </w:tblBorders>
    </w:tblPr>
    <w:tblStylePr w:type="firstRow">
      <w:rPr>
        <w:b/>
        <w:bCs/>
      </w:rPr>
      <w:tblPr/>
      <w:tcPr>
        <w:tcBorders>
          <w:top w:val="nil"/>
          <w:bottom w:val="single" w:sz="12" w:space="0" w:color="8DD873" w:themeColor="accent6" w:themeTint="99"/>
          <w:insideH w:val="nil"/>
          <w:insideV w:val="nil"/>
        </w:tcBorders>
        <w:shd w:val="clear" w:color="auto" w:fill="FFFFFF" w:themeFill="background1"/>
      </w:tcPr>
    </w:tblStylePr>
    <w:tblStylePr w:type="lastRow">
      <w:rPr>
        <w:b/>
        <w:bCs/>
      </w:rPr>
      <w:tblPr/>
      <w:tcPr>
        <w:tcBorders>
          <w:top w:val="double" w:sz="2" w:space="0" w:color="8DD87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9F2D0" w:themeFill="accent6" w:themeFillTint="33"/>
      </w:tcPr>
    </w:tblStylePr>
    <w:tblStylePr w:type="band1Horz">
      <w:tblPr/>
      <w:tcPr>
        <w:shd w:val="clear" w:color="auto" w:fill="D9F2D0" w:themeFill="accent6" w:themeFillTint="33"/>
      </w:tcPr>
    </w:tblStylePr>
  </w:style>
  <w:style w:type="table" w:styleId="GridTable1Light-Accent6">
    <w:name w:val="Grid Table 1 Light Accent 6"/>
    <w:basedOn w:val="TableNormal"/>
    <w:uiPriority w:val="46"/>
    <w:rsid w:val="00681A65"/>
    <w:pPr>
      <w:spacing w:after="0" w:line="240" w:lineRule="auto"/>
    </w:pPr>
    <w:rPr>
      <w:rFonts w:eastAsiaTheme="minorEastAsia"/>
      <w:kern w:val="0"/>
      <w14:ligatures w14:val="none"/>
    </w:rPr>
    <w:tblPr>
      <w:tblStyleRowBandSize w:val="1"/>
      <w:tblStyleColBandSize w:val="1"/>
      <w:tblBorders>
        <w:top w:val="single" w:sz="4" w:space="0" w:color="B3E5A1" w:themeColor="accent6" w:themeTint="66"/>
        <w:left w:val="single" w:sz="4" w:space="0" w:color="B3E5A1" w:themeColor="accent6" w:themeTint="66"/>
        <w:bottom w:val="single" w:sz="4" w:space="0" w:color="B3E5A1" w:themeColor="accent6" w:themeTint="66"/>
        <w:right w:val="single" w:sz="4" w:space="0" w:color="B3E5A1" w:themeColor="accent6" w:themeTint="66"/>
        <w:insideH w:val="single" w:sz="4" w:space="0" w:color="B3E5A1" w:themeColor="accent6" w:themeTint="66"/>
        <w:insideV w:val="single" w:sz="4" w:space="0" w:color="B3E5A1" w:themeColor="accent6" w:themeTint="66"/>
      </w:tblBorders>
    </w:tblPr>
    <w:tblStylePr w:type="firstRow">
      <w:rPr>
        <w:b/>
        <w:bCs/>
      </w:rPr>
      <w:tblPr/>
      <w:tcPr>
        <w:tcBorders>
          <w:bottom w:val="single" w:sz="12" w:space="0" w:color="8DD873" w:themeColor="accent6" w:themeTint="99"/>
        </w:tcBorders>
      </w:tcPr>
    </w:tblStylePr>
    <w:tblStylePr w:type="lastRow">
      <w:rPr>
        <w:b/>
        <w:bCs/>
      </w:rPr>
      <w:tblPr/>
      <w:tcPr>
        <w:tcBorders>
          <w:top w:val="double" w:sz="2" w:space="0" w:color="8DD873" w:themeColor="accent6" w:themeTint="99"/>
        </w:tcBorders>
      </w:tcPr>
    </w:tblStylePr>
    <w:tblStylePr w:type="firstCol">
      <w:rPr>
        <w:b/>
        <w:bCs/>
      </w:rPr>
    </w:tblStylePr>
    <w:tblStylePr w:type="lastCol">
      <w:rPr>
        <w:b/>
        <w:bCs/>
      </w:rPr>
    </w:tblStylePr>
  </w:style>
  <w:style w:type="table" w:styleId="GridTable3-Accent6">
    <w:name w:val="Grid Table 3 Accent 6"/>
    <w:basedOn w:val="TableNormal"/>
    <w:uiPriority w:val="48"/>
    <w:rsid w:val="00681A65"/>
    <w:pPr>
      <w:spacing w:after="0" w:line="240" w:lineRule="auto"/>
    </w:pPr>
    <w:rPr>
      <w:rFonts w:eastAsiaTheme="minorEastAsia"/>
      <w:kern w:val="0"/>
      <w14:ligatures w14:val="none"/>
    </w:rPr>
    <w:tblPr>
      <w:tblStyleRowBandSize w:val="1"/>
      <w:tblStyleColBandSize w:val="1"/>
      <w:tblBorders>
        <w:top w:val="single" w:sz="4" w:space="0" w:color="8DD873" w:themeColor="accent6" w:themeTint="99"/>
        <w:left w:val="single" w:sz="4" w:space="0" w:color="8DD873" w:themeColor="accent6" w:themeTint="99"/>
        <w:bottom w:val="single" w:sz="4" w:space="0" w:color="8DD873" w:themeColor="accent6" w:themeTint="99"/>
        <w:right w:val="single" w:sz="4" w:space="0" w:color="8DD873" w:themeColor="accent6" w:themeTint="99"/>
        <w:insideH w:val="single" w:sz="4" w:space="0" w:color="8DD873" w:themeColor="accent6" w:themeTint="99"/>
        <w:insideV w:val="single" w:sz="4" w:space="0" w:color="8DD87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F2D0" w:themeFill="accent6" w:themeFillTint="33"/>
      </w:tcPr>
    </w:tblStylePr>
    <w:tblStylePr w:type="band1Horz">
      <w:tblPr/>
      <w:tcPr>
        <w:shd w:val="clear" w:color="auto" w:fill="D9F2D0" w:themeFill="accent6" w:themeFillTint="33"/>
      </w:tcPr>
    </w:tblStylePr>
    <w:tblStylePr w:type="neCell">
      <w:tblPr/>
      <w:tcPr>
        <w:tcBorders>
          <w:bottom w:val="single" w:sz="4" w:space="0" w:color="8DD873" w:themeColor="accent6" w:themeTint="99"/>
        </w:tcBorders>
      </w:tcPr>
    </w:tblStylePr>
    <w:tblStylePr w:type="nwCell">
      <w:tblPr/>
      <w:tcPr>
        <w:tcBorders>
          <w:bottom w:val="single" w:sz="4" w:space="0" w:color="8DD873" w:themeColor="accent6" w:themeTint="99"/>
        </w:tcBorders>
      </w:tcPr>
    </w:tblStylePr>
    <w:tblStylePr w:type="seCell">
      <w:tblPr/>
      <w:tcPr>
        <w:tcBorders>
          <w:top w:val="single" w:sz="4" w:space="0" w:color="8DD873" w:themeColor="accent6" w:themeTint="99"/>
        </w:tcBorders>
      </w:tcPr>
    </w:tblStylePr>
    <w:tblStylePr w:type="swCell">
      <w:tblPr/>
      <w:tcPr>
        <w:tcBorders>
          <w:top w:val="single" w:sz="4" w:space="0" w:color="8DD873" w:themeColor="accent6" w:themeTint="99"/>
        </w:tcBorders>
      </w:tcPr>
    </w:tblStylePr>
  </w:style>
  <w:style w:type="table" w:customStyle="1" w:styleId="GridTable2-Accent61">
    <w:name w:val="Grid Table 2 - Accent 61"/>
    <w:basedOn w:val="TableNormal"/>
    <w:next w:val="GridTable2-Accent6"/>
    <w:uiPriority w:val="47"/>
    <w:rsid w:val="00681A65"/>
    <w:pPr>
      <w:spacing w:after="0" w:line="240" w:lineRule="auto"/>
    </w:pPr>
    <w:rPr>
      <w:rFonts w:eastAsiaTheme="minorEastAsia"/>
      <w:kern w:val="0"/>
      <w14:ligatures w14:val="none"/>
    </w:rPr>
    <w:tblPr>
      <w:tblStyleRowBandSize w:val="1"/>
      <w:tblStyleColBandSize w:val="1"/>
      <w:tblBorders>
        <w:top w:val="single" w:sz="2" w:space="0" w:color="8DD873" w:themeColor="accent6" w:themeTint="99"/>
        <w:bottom w:val="single" w:sz="2" w:space="0" w:color="8DD873" w:themeColor="accent6" w:themeTint="99"/>
        <w:insideH w:val="single" w:sz="2" w:space="0" w:color="8DD873" w:themeColor="accent6" w:themeTint="99"/>
        <w:insideV w:val="single" w:sz="2" w:space="0" w:color="8DD873" w:themeColor="accent6" w:themeTint="99"/>
      </w:tblBorders>
    </w:tblPr>
    <w:tblStylePr w:type="firstRow">
      <w:rPr>
        <w:b/>
        <w:bCs/>
      </w:rPr>
      <w:tblPr/>
      <w:tcPr>
        <w:tcBorders>
          <w:top w:val="nil"/>
          <w:bottom w:val="single" w:sz="12" w:space="0" w:color="8DD873" w:themeColor="accent6" w:themeTint="99"/>
          <w:insideH w:val="nil"/>
          <w:insideV w:val="nil"/>
        </w:tcBorders>
        <w:shd w:val="clear" w:color="auto" w:fill="FFFFFF" w:themeFill="background1"/>
      </w:tcPr>
    </w:tblStylePr>
    <w:tblStylePr w:type="lastRow">
      <w:rPr>
        <w:b/>
        <w:bCs/>
      </w:rPr>
      <w:tblPr/>
      <w:tcPr>
        <w:tcBorders>
          <w:top w:val="double" w:sz="2" w:space="0" w:color="8DD87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9F2D0" w:themeFill="accent6" w:themeFillTint="33"/>
      </w:tcPr>
    </w:tblStylePr>
    <w:tblStylePr w:type="band1Horz">
      <w:tblPr/>
      <w:tcPr>
        <w:shd w:val="clear" w:color="auto" w:fill="D9F2D0" w:themeFill="accent6" w:themeFillTint="33"/>
      </w:tcPr>
    </w:tblStylePr>
  </w:style>
  <w:style w:type="table" w:styleId="PlainTable3">
    <w:name w:val="Plain Table 3"/>
    <w:basedOn w:val="TableNormal"/>
    <w:uiPriority w:val="43"/>
    <w:rsid w:val="00681A65"/>
    <w:pPr>
      <w:spacing w:after="0" w:line="240" w:lineRule="auto"/>
    </w:pPr>
    <w:rPr>
      <w:rFonts w:eastAsiaTheme="minorEastAsia"/>
      <w:kern w:val="0"/>
      <w14:ligatures w14:val="none"/>
    </w:r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GridTable1Light-Accent3">
    <w:name w:val="Grid Table 1 Light Accent 3"/>
    <w:basedOn w:val="TableNormal"/>
    <w:uiPriority w:val="46"/>
    <w:rsid w:val="00681A65"/>
    <w:pPr>
      <w:spacing w:after="0" w:line="240" w:lineRule="auto"/>
    </w:pPr>
    <w:rPr>
      <w:rFonts w:eastAsiaTheme="minorEastAsia"/>
      <w:kern w:val="0"/>
      <w14:ligatures w14:val="none"/>
    </w:rPr>
    <w:tblPr>
      <w:tblStyleRowBandSize w:val="1"/>
      <w:tblStyleColBandSize w:val="1"/>
      <w:tblBorders>
        <w:top w:val="single" w:sz="4" w:space="0" w:color="84E290" w:themeColor="accent3" w:themeTint="66"/>
        <w:left w:val="single" w:sz="4" w:space="0" w:color="84E290" w:themeColor="accent3" w:themeTint="66"/>
        <w:bottom w:val="single" w:sz="4" w:space="0" w:color="84E290" w:themeColor="accent3" w:themeTint="66"/>
        <w:right w:val="single" w:sz="4" w:space="0" w:color="84E290" w:themeColor="accent3" w:themeTint="66"/>
        <w:insideH w:val="single" w:sz="4" w:space="0" w:color="84E290" w:themeColor="accent3" w:themeTint="66"/>
        <w:insideV w:val="single" w:sz="4" w:space="0" w:color="84E290" w:themeColor="accent3" w:themeTint="66"/>
      </w:tblBorders>
    </w:tblPr>
    <w:tblStylePr w:type="firstRow">
      <w:rPr>
        <w:b/>
        <w:bCs/>
      </w:rPr>
      <w:tblPr/>
      <w:tcPr>
        <w:tcBorders>
          <w:bottom w:val="single" w:sz="12" w:space="0" w:color="47D459" w:themeColor="accent3" w:themeTint="99"/>
        </w:tcBorders>
      </w:tcPr>
    </w:tblStylePr>
    <w:tblStylePr w:type="lastRow">
      <w:rPr>
        <w:b/>
        <w:bCs/>
      </w:rPr>
      <w:tblPr/>
      <w:tcPr>
        <w:tcBorders>
          <w:top w:val="double" w:sz="2" w:space="0" w:color="47D459" w:themeColor="accent3"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681A65"/>
    <w:pPr>
      <w:spacing w:after="0" w:line="240" w:lineRule="auto"/>
    </w:pPr>
    <w:rPr>
      <w:rFonts w:eastAsiaTheme="minorEastAsia"/>
      <w:kern w:val="0"/>
      <w14:ligatures w14:val="none"/>
    </w:rPr>
    <w:tblPr>
      <w:tblStyleRowBandSize w:val="1"/>
      <w:tblStyleColBandSize w:val="1"/>
      <w:tblBorders>
        <w:top w:val="single" w:sz="4" w:space="0" w:color="E59EDC" w:themeColor="accent5" w:themeTint="66"/>
        <w:left w:val="single" w:sz="4" w:space="0" w:color="E59EDC" w:themeColor="accent5" w:themeTint="66"/>
        <w:bottom w:val="single" w:sz="4" w:space="0" w:color="E59EDC" w:themeColor="accent5" w:themeTint="66"/>
        <w:right w:val="single" w:sz="4" w:space="0" w:color="E59EDC" w:themeColor="accent5" w:themeTint="66"/>
        <w:insideH w:val="single" w:sz="4" w:space="0" w:color="E59EDC" w:themeColor="accent5" w:themeTint="66"/>
        <w:insideV w:val="single" w:sz="4" w:space="0" w:color="E59EDC" w:themeColor="accent5" w:themeTint="66"/>
      </w:tblBorders>
    </w:tblPr>
    <w:tblStylePr w:type="firstRow">
      <w:rPr>
        <w:b/>
        <w:bCs/>
      </w:rPr>
      <w:tblPr/>
      <w:tcPr>
        <w:tcBorders>
          <w:bottom w:val="single" w:sz="12" w:space="0" w:color="D86DCB" w:themeColor="accent5" w:themeTint="99"/>
        </w:tcBorders>
      </w:tcPr>
    </w:tblStylePr>
    <w:tblStylePr w:type="lastRow">
      <w:rPr>
        <w:b/>
        <w:bCs/>
      </w:rPr>
      <w:tblPr/>
      <w:tcPr>
        <w:tcBorders>
          <w:top w:val="double" w:sz="2" w:space="0" w:color="D86DCB" w:themeColor="accent5" w:themeTint="99"/>
        </w:tcBorders>
      </w:tcPr>
    </w:tblStylePr>
    <w:tblStylePr w:type="firstCol">
      <w:rPr>
        <w:b/>
        <w:bCs/>
      </w:rPr>
    </w:tblStylePr>
    <w:tblStylePr w:type="lastCol">
      <w:rPr>
        <w:b/>
        <w:bCs/>
      </w:rPr>
    </w:tblStylePr>
  </w:style>
  <w:style w:type="paragraph" w:styleId="BalloonText">
    <w:name w:val="Balloon Text"/>
    <w:basedOn w:val="Normal"/>
    <w:link w:val="BalloonTextChar"/>
    <w:uiPriority w:val="99"/>
    <w:semiHidden/>
    <w:unhideWhenUsed/>
    <w:rsid w:val="00681A65"/>
    <w:pPr>
      <w:spacing w:after="0" w:line="240" w:lineRule="auto"/>
    </w:pPr>
    <w:rPr>
      <w:rFonts w:ascii="Segoe UI" w:eastAsiaTheme="minorEastAsia" w:hAnsi="Segoe UI" w:cs="Segoe UI"/>
      <w:kern w:val="0"/>
      <w:sz w:val="18"/>
      <w:szCs w:val="18"/>
      <w14:ligatures w14:val="none"/>
    </w:rPr>
  </w:style>
  <w:style w:type="character" w:customStyle="1" w:styleId="BalloonTextChar">
    <w:name w:val="Balloon Text Char"/>
    <w:basedOn w:val="DefaultParagraphFont"/>
    <w:link w:val="BalloonText"/>
    <w:uiPriority w:val="99"/>
    <w:semiHidden/>
    <w:rsid w:val="00681A65"/>
    <w:rPr>
      <w:rFonts w:ascii="Segoe UI" w:eastAsiaTheme="minorEastAsia" w:hAnsi="Segoe UI" w:cs="Segoe UI"/>
      <w:kern w:val="0"/>
      <w:sz w:val="18"/>
      <w:szCs w:val="18"/>
      <w14:ligatures w14:val="none"/>
    </w:rPr>
  </w:style>
  <w:style w:type="character" w:styleId="Emphasis">
    <w:name w:val="Emphasis"/>
    <w:basedOn w:val="DefaultParagraphFont"/>
    <w:uiPriority w:val="20"/>
    <w:qFormat/>
    <w:rsid w:val="00681A65"/>
    <w:rPr>
      <w:i/>
      <w:iCs/>
      <w:color w:val="auto"/>
    </w:rPr>
  </w:style>
  <w:style w:type="character" w:customStyle="1" w:styleId="CaptionChar">
    <w:name w:val="Caption Char"/>
    <w:aliases w:val="Caption Char Char Char1,Caption Char Char Char Char,Caption Char1 Char,Caption1 Char1,Caption1 Char Char,Caption_Table Char,Figure Head Char,Figure Head Znak Char,Figure Head Znak Znak Char,Table title Char,WB Caption Char"/>
    <w:basedOn w:val="DefaultParagraphFont"/>
    <w:link w:val="Caption"/>
    <w:uiPriority w:val="35"/>
    <w:locked/>
    <w:rsid w:val="00681A65"/>
    <w:rPr>
      <w:i/>
      <w:iCs/>
      <w:color w:val="0E2841" w:themeColor="text2"/>
      <w:sz w:val="18"/>
      <w:szCs w:val="18"/>
    </w:rPr>
  </w:style>
  <w:style w:type="table" w:customStyle="1" w:styleId="ListTable4-Accent41">
    <w:name w:val="List Table 4 - Accent 41"/>
    <w:basedOn w:val="TableNormal"/>
    <w:uiPriority w:val="49"/>
    <w:rsid w:val="00681A65"/>
    <w:pPr>
      <w:spacing w:after="0" w:line="240" w:lineRule="auto"/>
    </w:pPr>
    <w:rPr>
      <w:rFonts w:eastAsia="Aptos"/>
      <w:sz w:val="24"/>
      <w:szCs w:val="24"/>
    </w:rPr>
    <w:tblPr>
      <w:tblStyleRowBandSize w:val="1"/>
      <w:tblStyleColBandSize w:val="1"/>
      <w:tblInd w:w="0" w:type="nil"/>
      <w:tblBorders>
        <w:top w:val="single" w:sz="4" w:space="0" w:color="60CAF3"/>
        <w:left w:val="single" w:sz="4" w:space="0" w:color="60CAF3"/>
        <w:bottom w:val="single" w:sz="4" w:space="0" w:color="60CAF3"/>
        <w:right w:val="single" w:sz="4" w:space="0" w:color="60CAF3"/>
        <w:insideH w:val="single" w:sz="4" w:space="0" w:color="60CAF3"/>
      </w:tblBorders>
    </w:tblPr>
    <w:tblStylePr w:type="firstRow">
      <w:rPr>
        <w:b/>
        <w:bCs/>
        <w:color w:val="FFFFFF"/>
      </w:rPr>
      <w:tblPr/>
      <w:tcPr>
        <w:tcBorders>
          <w:top w:val="single" w:sz="4" w:space="0" w:color="0F9ED5"/>
          <w:left w:val="single" w:sz="4" w:space="0" w:color="0F9ED5"/>
          <w:bottom w:val="single" w:sz="4" w:space="0" w:color="0F9ED5"/>
          <w:right w:val="single" w:sz="4" w:space="0" w:color="0F9ED5"/>
          <w:insideH w:val="nil"/>
        </w:tcBorders>
        <w:shd w:val="clear" w:color="auto" w:fill="0F9ED5"/>
      </w:tcPr>
    </w:tblStylePr>
    <w:tblStylePr w:type="lastRow">
      <w:rPr>
        <w:b/>
        <w:bCs/>
      </w:rPr>
      <w:tblPr/>
      <w:tcPr>
        <w:tcBorders>
          <w:top w:val="doub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2-Accent62">
    <w:name w:val="Grid Table 2 - Accent 62"/>
    <w:basedOn w:val="TableNormal"/>
    <w:next w:val="GridTable2-Accent6"/>
    <w:uiPriority w:val="47"/>
    <w:rsid w:val="00681A65"/>
    <w:pPr>
      <w:spacing w:after="0" w:line="240" w:lineRule="auto"/>
    </w:pPr>
    <w:rPr>
      <w:rFonts w:eastAsiaTheme="minorEastAsia"/>
      <w:kern w:val="0"/>
      <w14:ligatures w14:val="none"/>
    </w:rPr>
    <w:tblPr>
      <w:tblStyleRowBandSize w:val="1"/>
      <w:tblStyleColBandSize w:val="1"/>
      <w:tblBorders>
        <w:top w:val="single" w:sz="2" w:space="0" w:color="8DD873" w:themeColor="accent6" w:themeTint="99"/>
        <w:bottom w:val="single" w:sz="2" w:space="0" w:color="8DD873" w:themeColor="accent6" w:themeTint="99"/>
        <w:insideH w:val="single" w:sz="2" w:space="0" w:color="8DD873" w:themeColor="accent6" w:themeTint="99"/>
        <w:insideV w:val="single" w:sz="2" w:space="0" w:color="8DD873" w:themeColor="accent6" w:themeTint="99"/>
      </w:tblBorders>
    </w:tblPr>
    <w:tblStylePr w:type="firstRow">
      <w:rPr>
        <w:b/>
        <w:bCs/>
      </w:rPr>
      <w:tblPr/>
      <w:tcPr>
        <w:tcBorders>
          <w:top w:val="nil"/>
          <w:bottom w:val="single" w:sz="12" w:space="0" w:color="8DD873" w:themeColor="accent6" w:themeTint="99"/>
          <w:insideH w:val="nil"/>
          <w:insideV w:val="nil"/>
        </w:tcBorders>
        <w:shd w:val="clear" w:color="auto" w:fill="FFFFFF" w:themeFill="background1"/>
      </w:tcPr>
    </w:tblStylePr>
    <w:tblStylePr w:type="lastRow">
      <w:rPr>
        <w:b/>
        <w:bCs/>
      </w:rPr>
      <w:tblPr/>
      <w:tcPr>
        <w:tcBorders>
          <w:top w:val="double" w:sz="2" w:space="0" w:color="8DD87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9F2D0" w:themeFill="accent6" w:themeFillTint="33"/>
      </w:tcPr>
    </w:tblStylePr>
    <w:tblStylePr w:type="band1Horz">
      <w:tblPr/>
      <w:tcPr>
        <w:shd w:val="clear" w:color="auto" w:fill="D9F2D0" w:themeFill="accent6" w:themeFillTint="33"/>
      </w:tcPr>
    </w:tblStylePr>
  </w:style>
  <w:style w:type="character" w:styleId="SubtleEmphasis">
    <w:name w:val="Subtle Emphasis"/>
    <w:basedOn w:val="DefaultParagraphFont"/>
    <w:uiPriority w:val="19"/>
    <w:qFormat/>
    <w:rsid w:val="00681A65"/>
    <w:rPr>
      <w:i/>
      <w:iCs/>
      <w:color w:val="404040" w:themeColor="text1" w:themeTint="BF"/>
    </w:rPr>
  </w:style>
  <w:style w:type="character" w:styleId="SubtleReference">
    <w:name w:val="Subtle Reference"/>
    <w:basedOn w:val="DefaultParagraphFont"/>
    <w:uiPriority w:val="31"/>
    <w:qFormat/>
    <w:rsid w:val="00681A65"/>
    <w:rPr>
      <w:smallCaps/>
      <w:color w:val="404040" w:themeColor="text1" w:themeTint="BF"/>
    </w:rPr>
  </w:style>
  <w:style w:type="character" w:styleId="BookTitle">
    <w:name w:val="Book Title"/>
    <w:basedOn w:val="DefaultParagraphFont"/>
    <w:uiPriority w:val="33"/>
    <w:qFormat/>
    <w:rsid w:val="00681A65"/>
    <w:rPr>
      <w:b/>
      <w:bCs/>
      <w:i/>
      <w:iCs/>
      <w:spacing w:val="5"/>
    </w:rPr>
  </w:style>
  <w:style w:type="table" w:styleId="GridTable2-Accent3">
    <w:name w:val="Grid Table 2 Accent 3"/>
    <w:basedOn w:val="TableNormal"/>
    <w:uiPriority w:val="47"/>
    <w:rsid w:val="00681A65"/>
    <w:pPr>
      <w:spacing w:after="0" w:line="240" w:lineRule="auto"/>
    </w:pPr>
    <w:rPr>
      <w:rFonts w:eastAsiaTheme="minorEastAsia"/>
      <w:kern w:val="0"/>
      <w14:ligatures w14:val="none"/>
    </w:rPr>
    <w:tblPr>
      <w:tblStyleRowBandSize w:val="1"/>
      <w:tblStyleColBandSize w:val="1"/>
      <w:tblBorders>
        <w:top w:val="single" w:sz="2" w:space="0" w:color="47D459" w:themeColor="accent3" w:themeTint="99"/>
        <w:bottom w:val="single" w:sz="2" w:space="0" w:color="47D459" w:themeColor="accent3" w:themeTint="99"/>
        <w:insideH w:val="single" w:sz="2" w:space="0" w:color="47D459" w:themeColor="accent3" w:themeTint="99"/>
        <w:insideV w:val="single" w:sz="2" w:space="0" w:color="47D459" w:themeColor="accent3" w:themeTint="99"/>
      </w:tblBorders>
    </w:tblPr>
    <w:tblStylePr w:type="firstRow">
      <w:rPr>
        <w:b/>
        <w:bCs/>
      </w:rPr>
      <w:tblPr/>
      <w:tcPr>
        <w:tcBorders>
          <w:top w:val="nil"/>
          <w:bottom w:val="single" w:sz="12" w:space="0" w:color="47D459" w:themeColor="accent3" w:themeTint="99"/>
          <w:insideH w:val="nil"/>
          <w:insideV w:val="nil"/>
        </w:tcBorders>
        <w:shd w:val="clear" w:color="auto" w:fill="FFFFFF" w:themeFill="background1"/>
      </w:tcPr>
    </w:tblStylePr>
    <w:tblStylePr w:type="lastRow">
      <w:rPr>
        <w:b/>
        <w:bCs/>
      </w:rPr>
      <w:tblPr/>
      <w:tcPr>
        <w:tcBorders>
          <w:top w:val="double" w:sz="2" w:space="0" w:color="47D45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F0C7" w:themeFill="accent3" w:themeFillTint="33"/>
      </w:tcPr>
    </w:tblStylePr>
    <w:tblStylePr w:type="band1Horz">
      <w:tblPr/>
      <w:tcPr>
        <w:shd w:val="clear" w:color="auto" w:fill="C1F0C7" w:themeFill="accent3" w:themeFillTint="33"/>
      </w:tcPr>
    </w:tblStylePr>
  </w:style>
  <w:style w:type="table" w:styleId="TableGridLight">
    <w:name w:val="Grid Table Light"/>
    <w:basedOn w:val="TableNormal"/>
    <w:uiPriority w:val="40"/>
    <w:rsid w:val="0035437C"/>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GridTable1Light">
    <w:name w:val="Grid Table 1 Light"/>
    <w:basedOn w:val="TableNormal"/>
    <w:uiPriority w:val="46"/>
    <w:rsid w:val="00552A41"/>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16569673">
      <w:bodyDiv w:val="1"/>
      <w:marLeft w:val="0"/>
      <w:marRight w:val="0"/>
      <w:marTop w:val="0"/>
      <w:marBottom w:val="0"/>
      <w:divBdr>
        <w:top w:val="none" w:sz="0" w:space="0" w:color="auto"/>
        <w:left w:val="none" w:sz="0" w:space="0" w:color="auto"/>
        <w:bottom w:val="none" w:sz="0" w:space="0" w:color="auto"/>
        <w:right w:val="none" w:sz="0" w:space="0" w:color="auto"/>
      </w:divBdr>
    </w:div>
    <w:div w:id="920719203">
      <w:bodyDiv w:val="1"/>
      <w:marLeft w:val="0"/>
      <w:marRight w:val="0"/>
      <w:marTop w:val="0"/>
      <w:marBottom w:val="0"/>
      <w:divBdr>
        <w:top w:val="none" w:sz="0" w:space="0" w:color="auto"/>
        <w:left w:val="none" w:sz="0" w:space="0" w:color="auto"/>
        <w:bottom w:val="none" w:sz="0" w:space="0" w:color="auto"/>
        <w:right w:val="none" w:sz="0" w:space="0" w:color="auto"/>
      </w:divBdr>
    </w:div>
    <w:div w:id="1223836276">
      <w:bodyDiv w:val="1"/>
      <w:marLeft w:val="0"/>
      <w:marRight w:val="0"/>
      <w:marTop w:val="0"/>
      <w:marBottom w:val="0"/>
      <w:divBdr>
        <w:top w:val="none" w:sz="0" w:space="0" w:color="auto"/>
        <w:left w:val="none" w:sz="0" w:space="0" w:color="auto"/>
        <w:bottom w:val="none" w:sz="0" w:space="0" w:color="auto"/>
        <w:right w:val="none" w:sz="0" w:space="0" w:color="auto"/>
      </w:divBdr>
    </w:div>
    <w:div w:id="1453404441">
      <w:bodyDiv w:val="1"/>
      <w:marLeft w:val="0"/>
      <w:marRight w:val="0"/>
      <w:marTop w:val="0"/>
      <w:marBottom w:val="0"/>
      <w:divBdr>
        <w:top w:val="none" w:sz="0" w:space="0" w:color="auto"/>
        <w:left w:val="none" w:sz="0" w:space="0" w:color="auto"/>
        <w:bottom w:val="none" w:sz="0" w:space="0" w:color="auto"/>
        <w:right w:val="none" w:sz="0" w:space="0" w:color="auto"/>
      </w:divBdr>
    </w:div>
    <w:div w:id="1850175656">
      <w:bodyDiv w:val="1"/>
      <w:marLeft w:val="0"/>
      <w:marRight w:val="0"/>
      <w:marTop w:val="0"/>
      <w:marBottom w:val="0"/>
      <w:divBdr>
        <w:top w:val="none" w:sz="0" w:space="0" w:color="auto"/>
        <w:left w:val="none" w:sz="0" w:space="0" w:color="auto"/>
        <w:bottom w:val="none" w:sz="0" w:space="0" w:color="auto"/>
        <w:right w:val="none" w:sz="0" w:space="0" w:color="auto"/>
      </w:divBdr>
    </w:div>
    <w:div w:id="1954945156">
      <w:bodyDiv w:val="1"/>
      <w:marLeft w:val="0"/>
      <w:marRight w:val="0"/>
      <w:marTop w:val="0"/>
      <w:marBottom w:val="0"/>
      <w:divBdr>
        <w:top w:val="none" w:sz="0" w:space="0" w:color="auto"/>
        <w:left w:val="none" w:sz="0" w:space="0" w:color="auto"/>
        <w:bottom w:val="none" w:sz="0" w:space="0" w:color="auto"/>
        <w:right w:val="none" w:sz="0" w:space="0" w:color="auto"/>
      </w:divBdr>
    </w:div>
    <w:div w:id="2021855625">
      <w:bodyDiv w:val="1"/>
      <w:marLeft w:val="0"/>
      <w:marRight w:val="0"/>
      <w:marTop w:val="0"/>
      <w:marBottom w:val="0"/>
      <w:divBdr>
        <w:top w:val="none" w:sz="0" w:space="0" w:color="auto"/>
        <w:left w:val="none" w:sz="0" w:space="0" w:color="auto"/>
        <w:bottom w:val="none" w:sz="0" w:space="0" w:color="auto"/>
        <w:right w:val="none" w:sz="0" w:space="0" w:color="auto"/>
      </w:divBdr>
    </w:div>
    <w:div w:id="214337998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hyperlink" Target="https://epa.org.me/" TargetMode="External"/><Relationship Id="rId26" Type="http://schemas.openxmlformats.org/officeDocument/2006/relationships/image" Target="media/image5.png"/><Relationship Id="rId39" Type="http://schemas.openxmlformats.org/officeDocument/2006/relationships/theme" Target="theme/theme1.xml"/><Relationship Id="rId21" Type="http://schemas.openxmlformats.org/officeDocument/2006/relationships/image" Target="media/image2.jpeg"/><Relationship Id="rId34" Type="http://schemas.openxmlformats.org/officeDocument/2006/relationships/footer" Target="footer8.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chart" Target="charts/chart1.xml"/><Relationship Id="rId25" Type="http://schemas.openxmlformats.org/officeDocument/2006/relationships/hyperlink" Target="https://cloud.gdi.net/smartPortal/zppCG" TargetMode="External"/><Relationship Id="rId33" Type="http://schemas.openxmlformats.org/officeDocument/2006/relationships/footer" Target="footer7.xm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3.xml"/><Relationship Id="rId20" Type="http://schemas.openxmlformats.org/officeDocument/2006/relationships/image" Target="media/image1.jpeg"/><Relationship Id="rId29" Type="http://schemas.openxmlformats.org/officeDocument/2006/relationships/chart" Target="charts/chart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image" Target="media/image4.png"/><Relationship Id="rId32" Type="http://schemas.openxmlformats.org/officeDocument/2006/relationships/footer" Target="footer6.xml"/><Relationship Id="rId37" Type="http://schemas.openxmlformats.org/officeDocument/2006/relationships/image" Target="media/image8.png"/><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hyperlink" Target="http://www.epa.org.me" TargetMode="External"/><Relationship Id="rId28" Type="http://schemas.openxmlformats.org/officeDocument/2006/relationships/image" Target="media/image7.png"/><Relationship Id="rId36" Type="http://schemas.openxmlformats.org/officeDocument/2006/relationships/footer" Target="footer10.xml"/><Relationship Id="rId10" Type="http://schemas.openxmlformats.org/officeDocument/2006/relationships/webSettings" Target="webSettings.xml"/><Relationship Id="rId19" Type="http://schemas.openxmlformats.org/officeDocument/2006/relationships/hyperlink" Target="https://www.gov.me/" TargetMode="External"/><Relationship Id="rId31" Type="http://schemas.openxmlformats.org/officeDocument/2006/relationships/footer" Target="footer5.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 Id="rId22" Type="http://schemas.openxmlformats.org/officeDocument/2006/relationships/image" Target="media/image3.png"/><Relationship Id="rId27" Type="http://schemas.openxmlformats.org/officeDocument/2006/relationships/image" Target="media/image6.png"/><Relationship Id="rId30" Type="http://schemas.openxmlformats.org/officeDocument/2006/relationships/footer" Target="footer4.xml"/><Relationship Id="rId35" Type="http://schemas.openxmlformats.org/officeDocument/2006/relationships/footer" Target="footer9.xml"/><Relationship Id="rId8" Type="http://schemas.openxmlformats.org/officeDocument/2006/relationships/styles" Target="styles.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8" Type="http://schemas.openxmlformats.org/officeDocument/2006/relationships/hyperlink" Target="https://openknowledge.worldbank.org/server/api/core/bitstreams/03382077-6525-4e15-aa34-f7db5674a5e8/content" TargetMode="External"/><Relationship Id="rId3" Type="http://schemas.openxmlformats.org/officeDocument/2006/relationships/hyperlink" Target="https://www.monstat.org/cg/page.php?id=17&amp;pageid=17" TargetMode="External"/><Relationship Id="rId7" Type="http://schemas.openxmlformats.org/officeDocument/2006/relationships/hyperlink" Target="https://monstat.org/uploads/files/espross/2022/ESSPROS%20-2022-22.07.2024--eng.pdf" TargetMode="External"/><Relationship Id="rId2" Type="http://schemas.openxmlformats.org/officeDocument/2006/relationships/hyperlink" Target="https://www.monstat.org/uploads/files/popis%202021/saopstenja/SAOPSTENJE_Popis%20stanovnistva%202023%20I_cg.pdf" TargetMode="External"/><Relationship Id="rId1" Type="http://schemas.openxmlformats.org/officeDocument/2006/relationships/hyperlink" Target="https://www.monstat.org/uploads/files/popis%202021/pr.podaci/Preliminarni%20rezultati%20popisa%2025.01.2024.pdf" TargetMode="External"/><Relationship Id="rId6" Type="http://schemas.openxmlformats.org/officeDocument/2006/relationships/hyperlink" Target="https://monstat.org/cg/publikacije_page.php?id=2324" TargetMode="External"/><Relationship Id="rId5" Type="http://schemas.openxmlformats.org/officeDocument/2006/relationships/hyperlink" Target="file:///C:/Users/kristina.lapcevic/Desktop/Sumarstvo%20SB/cbcg_annual_report_2023.pdf" TargetMode="External"/><Relationship Id="rId4" Type="http://schemas.openxmlformats.org/officeDocument/2006/relationships/hyperlink" Target="https://www.monstat.org/uploads/files/BDP/BDP%202023/Godisnji%20BDP%202023_crn.pdf" TargetMode="Externa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Users\jakehartnett\My%20Drive%20(jh@taiga.global)\1.World%20Bank\11.Montenegro%20Forestry\1.Research\5.MNE%20Charts\Trade_Map_-_List_of_products_exported_by_Montenegro.xlsx" TargetMode="External"/><Relationship Id="rId2" Type="http://schemas.microsoft.com/office/2011/relationships/chartColorStyle" Target="colors2.xml"/><Relationship Id="rId1" Type="http://schemas.microsoft.com/office/2011/relationships/chartStyle" Target="style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perspective val="5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Sales</c:v>
                </c:pt>
              </c:strCache>
            </c:strRef>
          </c:tx>
          <c:dPt>
            <c:idx val="0"/>
            <c:bubble3D val="0"/>
            <c:spPr>
              <a:gradFill>
                <a:gsLst>
                  <a:gs pos="100000">
                    <a:schemeClr val="accent1">
                      <a:lumMod val="60000"/>
                      <a:lumOff val="40000"/>
                    </a:schemeClr>
                  </a:gs>
                  <a:gs pos="0">
                    <a:schemeClr val="accent1"/>
                  </a:gs>
                </a:gsLst>
                <a:lin ang="5400000" scaled="0"/>
              </a:gradFill>
              <a:ln w="50800">
                <a:solidFill>
                  <a:schemeClr val="lt1"/>
                </a:solidFill>
              </a:ln>
              <a:effectLst/>
              <a:sp3d contourW="50800">
                <a:contourClr>
                  <a:schemeClr val="lt1"/>
                </a:contourClr>
              </a:sp3d>
            </c:spPr>
            <c:extLst>
              <c:ext xmlns:c16="http://schemas.microsoft.com/office/drawing/2014/chart" uri="{C3380CC4-5D6E-409C-BE32-E72D297353CC}">
                <c16:uniqueId val="{00000001-5406-4CDB-8A96-AE19B04DF135}"/>
              </c:ext>
            </c:extLst>
          </c:dPt>
          <c:dPt>
            <c:idx val="1"/>
            <c:bubble3D val="0"/>
            <c:spPr>
              <a:gradFill>
                <a:gsLst>
                  <a:gs pos="100000">
                    <a:schemeClr val="accent2">
                      <a:lumMod val="60000"/>
                      <a:lumOff val="40000"/>
                    </a:schemeClr>
                  </a:gs>
                  <a:gs pos="0">
                    <a:schemeClr val="accent2"/>
                  </a:gs>
                </a:gsLst>
                <a:lin ang="5400000" scaled="0"/>
              </a:gradFill>
              <a:ln w="50800">
                <a:solidFill>
                  <a:schemeClr val="lt1"/>
                </a:solidFill>
              </a:ln>
              <a:effectLst/>
              <a:sp3d contourW="50800">
                <a:contourClr>
                  <a:schemeClr val="lt1"/>
                </a:contourClr>
              </a:sp3d>
            </c:spPr>
            <c:extLst>
              <c:ext xmlns:c16="http://schemas.microsoft.com/office/drawing/2014/chart" uri="{C3380CC4-5D6E-409C-BE32-E72D297353CC}">
                <c16:uniqueId val="{00000003-5406-4CDB-8A96-AE19B04DF135}"/>
              </c:ext>
            </c:extLst>
          </c:dPt>
          <c:dPt>
            <c:idx val="2"/>
            <c:bubble3D val="0"/>
            <c:spPr>
              <a:gradFill>
                <a:gsLst>
                  <a:gs pos="100000">
                    <a:schemeClr val="accent3">
                      <a:lumMod val="60000"/>
                      <a:lumOff val="40000"/>
                    </a:schemeClr>
                  </a:gs>
                  <a:gs pos="0">
                    <a:schemeClr val="accent3"/>
                  </a:gs>
                </a:gsLst>
                <a:lin ang="5400000" scaled="0"/>
              </a:gradFill>
              <a:ln w="50800">
                <a:solidFill>
                  <a:schemeClr val="lt1"/>
                </a:solidFill>
              </a:ln>
              <a:effectLst/>
              <a:sp3d contourW="50800">
                <a:contourClr>
                  <a:schemeClr val="lt1"/>
                </a:contourClr>
              </a:sp3d>
            </c:spPr>
            <c:extLst>
              <c:ext xmlns:c16="http://schemas.microsoft.com/office/drawing/2014/chart" uri="{C3380CC4-5D6E-409C-BE32-E72D297353CC}">
                <c16:uniqueId val="{00000005-5406-4CDB-8A96-AE19B04DF135}"/>
              </c:ext>
            </c:extLst>
          </c:dPt>
          <c:dPt>
            <c:idx val="3"/>
            <c:bubble3D val="0"/>
            <c:spPr>
              <a:gradFill>
                <a:gsLst>
                  <a:gs pos="100000">
                    <a:schemeClr val="accent4">
                      <a:lumMod val="60000"/>
                      <a:lumOff val="40000"/>
                    </a:schemeClr>
                  </a:gs>
                  <a:gs pos="0">
                    <a:schemeClr val="accent4"/>
                  </a:gs>
                </a:gsLst>
                <a:lin ang="5400000" scaled="0"/>
              </a:gradFill>
              <a:ln w="50800">
                <a:solidFill>
                  <a:schemeClr val="lt1"/>
                </a:solidFill>
              </a:ln>
              <a:effectLst/>
              <a:sp3d contourW="50800">
                <a:contourClr>
                  <a:schemeClr val="lt1"/>
                </a:contourClr>
              </a:sp3d>
            </c:spPr>
            <c:extLst>
              <c:ext xmlns:c16="http://schemas.microsoft.com/office/drawing/2014/chart" uri="{C3380CC4-5D6E-409C-BE32-E72D297353CC}">
                <c16:uniqueId val="{00000007-5406-4CDB-8A96-AE19B04DF135}"/>
              </c:ext>
            </c:extLst>
          </c:dPt>
          <c:dLbls>
            <c:dLbl>
              <c:idx val="0"/>
              <c:layout>
                <c:manualLayout>
                  <c:x val="1.3888888888888888E-2"/>
                  <c:y val="5.1587301587301584E-2"/>
                </c:manualLayout>
              </c:layout>
              <c:tx>
                <c:rich>
                  <a:bodyPr/>
                  <a:lstStyle/>
                  <a:p>
                    <a:r>
                      <a:rPr lang="en-US"/>
                      <a:t>Forest
59.9%</a:t>
                    </a:r>
                  </a:p>
                </c:rich>
              </c:tx>
              <c:dLblPos val="bestFit"/>
              <c:showLegendKey val="0"/>
              <c:showVal val="0"/>
              <c:showCatName val="1"/>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1-5406-4CDB-8A96-AE19B04DF135}"/>
                </c:ext>
              </c:extLst>
            </c:dLbl>
            <c:dLbl>
              <c:idx val="1"/>
              <c:tx>
                <c:rich>
                  <a:bodyPr/>
                  <a:lstStyle/>
                  <a:p>
                    <a:r>
                      <a:rPr lang="en-US"/>
                      <a:t>Forest land</a:t>
                    </a:r>
                  </a:p>
                  <a:p>
                    <a:r>
                      <a:rPr lang="en-US"/>
                      <a:t>9.8%</a:t>
                    </a:r>
                  </a:p>
                </c:rich>
              </c:tx>
              <c:dLblPos val="outEnd"/>
              <c:showLegendKey val="0"/>
              <c:showVal val="0"/>
              <c:showCatName val="1"/>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3-5406-4CDB-8A96-AE19B04DF135}"/>
                </c:ext>
              </c:extLst>
            </c:dLbl>
            <c:dLbl>
              <c:idx val="2"/>
              <c:tx>
                <c:rich>
                  <a:bodyPr/>
                  <a:lstStyle/>
                  <a:p>
                    <a:r>
                      <a:rPr lang="en-US"/>
                      <a:t>Other area
30.3%</a:t>
                    </a:r>
                  </a:p>
                </c:rich>
              </c:tx>
              <c:dLblPos val="outEnd"/>
              <c:showLegendKey val="0"/>
              <c:showVal val="0"/>
              <c:showCatName val="1"/>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5-5406-4CDB-8A96-AE19B04DF135}"/>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0"/>
            <c:showCatName val="1"/>
            <c:showSerName val="0"/>
            <c:showPercent val="1"/>
            <c:showBubbleSize val="0"/>
            <c:showLeaderLines val="1"/>
            <c:leaderLines>
              <c:spPr>
                <a:ln w="9525" cap="flat" cmpd="sng" algn="ctr">
                  <a:solidFill>
                    <a:schemeClr val="dk1">
                      <a:lumMod val="35000"/>
                      <a:lumOff val="65000"/>
                    </a:schemeClr>
                  </a:solidFill>
                  <a:round/>
                </a:ln>
                <a:effectLst/>
              </c:spPr>
            </c:leaderLines>
            <c:extLst>
              <c:ext xmlns:c15="http://schemas.microsoft.com/office/drawing/2012/chart" uri="{CE6537A1-D6FC-4f65-9D91-7224C49458BB}"/>
            </c:extLst>
          </c:dLbls>
          <c:cat>
            <c:strRef>
              <c:f>Sheet1!$A$2:$A$5</c:f>
              <c:strCache>
                <c:ptCount val="3"/>
                <c:pt idx="0">
                  <c:v>1st Qtr</c:v>
                </c:pt>
                <c:pt idx="1">
                  <c:v>2nd Qtr</c:v>
                </c:pt>
                <c:pt idx="2">
                  <c:v>3rd Qtr</c:v>
                </c:pt>
              </c:strCache>
            </c:strRef>
          </c:cat>
          <c:val>
            <c:numRef>
              <c:f>Sheet1!$B$2:$B$5</c:f>
              <c:numCache>
                <c:formatCode>General</c:formatCode>
                <c:ptCount val="4"/>
                <c:pt idx="0">
                  <c:v>59.9</c:v>
                </c:pt>
                <c:pt idx="1">
                  <c:v>9.8000000000000007</c:v>
                </c:pt>
                <c:pt idx="2">
                  <c:v>30.3</c:v>
                </c:pt>
              </c:numCache>
            </c:numRef>
          </c:val>
          <c:extLst>
            <c:ext xmlns:c16="http://schemas.microsoft.com/office/drawing/2014/chart" uri="{C3380CC4-5D6E-409C-BE32-E72D297353CC}">
              <c16:uniqueId val="{00000008-5406-4CDB-8A96-AE19B04DF135}"/>
            </c:ext>
          </c:extLst>
        </c:ser>
        <c:dLbls>
          <c:dLblPos val="outEnd"/>
          <c:showLegendKey val="0"/>
          <c:showVal val="0"/>
          <c:showCatName val="0"/>
          <c:showSerName val="0"/>
          <c:showPercent val="1"/>
          <c:showBubbleSize val="0"/>
          <c:showLeaderLines val="1"/>
        </c:dLbls>
      </c:pie3DChart>
      <c:spPr>
        <a:noFill/>
        <a:ln>
          <a:noFill/>
        </a:ln>
        <a:effectLst/>
      </c:spPr>
    </c:plotArea>
    <c:legend>
      <c:legendPos val="r"/>
      <c:overlay val="0"/>
      <c:spPr>
        <a:solidFill>
          <a:schemeClr val="lt1">
            <a:alpha val="50000"/>
          </a:schemeClr>
        </a:solid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en-US"/>
        </a:p>
      </c:txPr>
    </c:legend>
    <c:plotVisOnly val="1"/>
    <c:dispBlanksAs val="gap"/>
    <c:showDLblsOverMax val="0"/>
  </c:chart>
  <c:spPr>
    <a:pattFill prst="dkDnDiag">
      <a:fgClr>
        <a:schemeClr val="lt1"/>
      </a:fgClr>
      <a:bgClr>
        <a:schemeClr val="dk1">
          <a:lumMod val="10000"/>
          <a:lumOff val="90000"/>
        </a:schemeClr>
      </a:bgClr>
    </a:patt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7"/>
    </mc:Choice>
    <mc:Fallback>
      <c:style val="7"/>
    </mc:Fallback>
  </mc:AlternateContent>
  <c:chart>
    <c:autoTitleDeleted val="1"/>
    <c:plotArea>
      <c:layout>
        <c:manualLayout>
          <c:layoutTarget val="inner"/>
          <c:xMode val="edge"/>
          <c:yMode val="edge"/>
          <c:x val="0.10096901061687397"/>
          <c:y val="7.1521456436931086E-2"/>
          <c:w val="0.86633668116496587"/>
          <c:h val="0.6813455453959022"/>
        </c:manualLayout>
      </c:layout>
      <c:barChart>
        <c:barDir val="col"/>
        <c:grouping val="stacked"/>
        <c:varyColors val="0"/>
        <c:ser>
          <c:idx val="0"/>
          <c:order val="0"/>
          <c:tx>
            <c:strRef>
              <c:f>'Trade_Map_-_List_of_products_ex'!$B$42</c:f>
              <c:strCache>
                <c:ptCount val="1"/>
                <c:pt idx="0">
                  <c:v>Sawnwood</c:v>
                </c:pt>
              </c:strCache>
            </c:strRef>
          </c:tx>
          <c:spPr>
            <a:solidFill>
              <a:schemeClr val="accent5">
                <a:shade val="53000"/>
              </a:schemeClr>
            </a:solidFill>
            <a:ln>
              <a:noFill/>
            </a:ln>
            <a:effectLst/>
          </c:spPr>
          <c:invertIfNegative val="0"/>
          <c:cat>
            <c:numRef>
              <c:f>'Trade_Map_-_List_of_products_ex'!$C$41:$L$41</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numRef>
          </c:cat>
          <c:val>
            <c:numRef>
              <c:f>'Trade_Map_-_List_of_products_ex'!$C$42:$L$42</c:f>
              <c:numCache>
                <c:formatCode>"$"#,##0.0_);[Red]\("$"#,##0.0\)</c:formatCode>
                <c:ptCount val="10"/>
                <c:pt idx="0">
                  <c:v>18.547999999999998</c:v>
                </c:pt>
                <c:pt idx="1">
                  <c:v>19.434999999999999</c:v>
                </c:pt>
                <c:pt idx="2">
                  <c:v>19.928999999999998</c:v>
                </c:pt>
                <c:pt idx="3">
                  <c:v>21.587</c:v>
                </c:pt>
                <c:pt idx="4">
                  <c:v>19.939</c:v>
                </c:pt>
                <c:pt idx="5">
                  <c:v>23.628</c:v>
                </c:pt>
                <c:pt idx="6">
                  <c:v>20.568999999999999</c:v>
                </c:pt>
                <c:pt idx="7">
                  <c:v>27.922000000000001</c:v>
                </c:pt>
                <c:pt idx="8">
                  <c:v>28.81</c:v>
                </c:pt>
                <c:pt idx="9">
                  <c:v>30.27</c:v>
                </c:pt>
              </c:numCache>
            </c:numRef>
          </c:val>
          <c:extLst>
            <c:ext xmlns:c16="http://schemas.microsoft.com/office/drawing/2014/chart" uri="{C3380CC4-5D6E-409C-BE32-E72D297353CC}">
              <c16:uniqueId val="{00000000-BDBD-4E5F-B5DE-22AF61D49781}"/>
            </c:ext>
          </c:extLst>
        </c:ser>
        <c:ser>
          <c:idx val="1"/>
          <c:order val="1"/>
          <c:tx>
            <c:strRef>
              <c:f>'Trade_Map_-_List_of_products_ex'!$B$43</c:f>
              <c:strCache>
                <c:ptCount val="1"/>
                <c:pt idx="0">
                  <c:v>Wood pellets</c:v>
                </c:pt>
              </c:strCache>
            </c:strRef>
          </c:tx>
          <c:spPr>
            <a:solidFill>
              <a:schemeClr val="accent1">
                <a:lumMod val="40000"/>
                <a:lumOff val="60000"/>
              </a:schemeClr>
            </a:solidFill>
            <a:ln>
              <a:noFill/>
            </a:ln>
            <a:effectLst/>
          </c:spPr>
          <c:invertIfNegative val="0"/>
          <c:cat>
            <c:numRef>
              <c:f>'Trade_Map_-_List_of_products_ex'!$C$41:$L$41</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numRef>
          </c:cat>
          <c:val>
            <c:numRef>
              <c:f>'Trade_Map_-_List_of_products_ex'!$C$43:$L$43</c:f>
              <c:numCache>
                <c:formatCode>"$"#,##0.0_);[Red]\("$"#,##0.0\)</c:formatCode>
                <c:ptCount val="10"/>
                <c:pt idx="0">
                  <c:v>4.1589999999999998</c:v>
                </c:pt>
                <c:pt idx="1">
                  <c:v>5.1529999999999996</c:v>
                </c:pt>
                <c:pt idx="2">
                  <c:v>5.3470000000000004</c:v>
                </c:pt>
                <c:pt idx="3">
                  <c:v>6.601</c:v>
                </c:pt>
                <c:pt idx="4">
                  <c:v>6.758</c:v>
                </c:pt>
                <c:pt idx="5">
                  <c:v>9.1319999999999997</c:v>
                </c:pt>
                <c:pt idx="6">
                  <c:v>9.109</c:v>
                </c:pt>
                <c:pt idx="7">
                  <c:v>7.149</c:v>
                </c:pt>
                <c:pt idx="8">
                  <c:v>16.414000000000001</c:v>
                </c:pt>
                <c:pt idx="9">
                  <c:v>17.170999999999999</c:v>
                </c:pt>
              </c:numCache>
            </c:numRef>
          </c:val>
          <c:extLst>
            <c:ext xmlns:c16="http://schemas.microsoft.com/office/drawing/2014/chart" uri="{C3380CC4-5D6E-409C-BE32-E72D297353CC}">
              <c16:uniqueId val="{00000001-BDBD-4E5F-B5DE-22AF61D49781}"/>
            </c:ext>
          </c:extLst>
        </c:ser>
        <c:ser>
          <c:idx val="2"/>
          <c:order val="2"/>
          <c:tx>
            <c:strRef>
              <c:f>'Trade_Map_-_List_of_products_ex'!$B$44</c:f>
              <c:strCache>
                <c:ptCount val="1"/>
                <c:pt idx="0">
                  <c:v>Roundwood</c:v>
                </c:pt>
              </c:strCache>
            </c:strRef>
          </c:tx>
          <c:spPr>
            <a:solidFill>
              <a:schemeClr val="accent5"/>
            </a:solidFill>
            <a:ln>
              <a:noFill/>
            </a:ln>
            <a:effectLst/>
          </c:spPr>
          <c:invertIfNegative val="0"/>
          <c:cat>
            <c:numRef>
              <c:f>'Trade_Map_-_List_of_products_ex'!$C$41:$L$41</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numRef>
          </c:cat>
          <c:val>
            <c:numRef>
              <c:f>'Trade_Map_-_List_of_products_ex'!$C$44:$L$44</c:f>
              <c:numCache>
                <c:formatCode>"$"#,##0.0_);[Red]\("$"#,##0.0\)</c:formatCode>
                <c:ptCount val="10"/>
                <c:pt idx="0">
                  <c:v>6.601</c:v>
                </c:pt>
                <c:pt idx="1">
                  <c:v>6.8090000000000002</c:v>
                </c:pt>
                <c:pt idx="2">
                  <c:v>4.9160000000000004</c:v>
                </c:pt>
                <c:pt idx="3">
                  <c:v>0.114</c:v>
                </c:pt>
                <c:pt idx="4">
                  <c:v>0.09</c:v>
                </c:pt>
                <c:pt idx="5">
                  <c:v>0.104</c:v>
                </c:pt>
                <c:pt idx="6">
                  <c:v>9.0999999999999998E-2</c:v>
                </c:pt>
                <c:pt idx="7">
                  <c:v>2.8000000000000001E-2</c:v>
                </c:pt>
                <c:pt idx="8">
                  <c:v>8.2000000000000003E-2</c:v>
                </c:pt>
                <c:pt idx="9">
                  <c:v>1.4999999999999999E-2</c:v>
                </c:pt>
              </c:numCache>
            </c:numRef>
          </c:val>
          <c:extLst>
            <c:ext xmlns:c16="http://schemas.microsoft.com/office/drawing/2014/chart" uri="{C3380CC4-5D6E-409C-BE32-E72D297353CC}">
              <c16:uniqueId val="{00000002-BDBD-4E5F-B5DE-22AF61D49781}"/>
            </c:ext>
          </c:extLst>
        </c:ser>
        <c:ser>
          <c:idx val="3"/>
          <c:order val="3"/>
          <c:tx>
            <c:strRef>
              <c:f>'Trade_Map_-_List_of_products_ex'!$B$45</c:f>
              <c:strCache>
                <c:ptCount val="1"/>
                <c:pt idx="0">
                  <c:v>Other</c:v>
                </c:pt>
              </c:strCache>
            </c:strRef>
          </c:tx>
          <c:spPr>
            <a:solidFill>
              <a:srgbClr val="DDEAF8"/>
            </a:solidFill>
            <a:ln>
              <a:noFill/>
            </a:ln>
            <a:effectLst/>
          </c:spPr>
          <c:invertIfNegative val="0"/>
          <c:cat>
            <c:numRef>
              <c:f>'Trade_Map_-_List_of_products_ex'!$C$41:$L$41</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numRef>
          </c:cat>
          <c:val>
            <c:numRef>
              <c:f>'Trade_Map_-_List_of_products_ex'!$C$45:$L$45</c:f>
              <c:numCache>
                <c:formatCode>"$"#,##0.0_);[Red]\("$"#,##0.0\)</c:formatCode>
                <c:ptCount val="10"/>
                <c:pt idx="0">
                  <c:v>2.238</c:v>
                </c:pt>
                <c:pt idx="1">
                  <c:v>2.0270000000000001</c:v>
                </c:pt>
                <c:pt idx="2">
                  <c:v>1.9450000000000001</c:v>
                </c:pt>
                <c:pt idx="3">
                  <c:v>2.302</c:v>
                </c:pt>
                <c:pt idx="4">
                  <c:v>2.2909999999999999</c:v>
                </c:pt>
                <c:pt idx="5">
                  <c:v>2.1309999999999998</c:v>
                </c:pt>
                <c:pt idx="6">
                  <c:v>1.6519999999999999</c:v>
                </c:pt>
                <c:pt idx="7">
                  <c:v>2.444</c:v>
                </c:pt>
                <c:pt idx="8">
                  <c:v>5.3129999999999997</c:v>
                </c:pt>
                <c:pt idx="9">
                  <c:v>6.29</c:v>
                </c:pt>
              </c:numCache>
            </c:numRef>
          </c:val>
          <c:extLst>
            <c:ext xmlns:c16="http://schemas.microsoft.com/office/drawing/2014/chart" uri="{C3380CC4-5D6E-409C-BE32-E72D297353CC}">
              <c16:uniqueId val="{00000003-BDBD-4E5F-B5DE-22AF61D49781}"/>
            </c:ext>
          </c:extLst>
        </c:ser>
        <c:ser>
          <c:idx val="4"/>
          <c:order val="4"/>
          <c:tx>
            <c:strRef>
              <c:f>'Trade_Map_-_List_of_products_ex'!$B$46</c:f>
              <c:strCache>
                <c:ptCount val="1"/>
                <c:pt idx="0">
                  <c:v>Total</c:v>
                </c:pt>
              </c:strCache>
            </c:strRef>
          </c:tx>
          <c:spPr>
            <a:no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chemeClr val="tx1">
                        <a:lumMod val="75000"/>
                        <a:lumOff val="25000"/>
                      </a:schemeClr>
                    </a:solidFill>
                    <a:latin typeface="+mn-lt"/>
                    <a:ea typeface="+mn-ea"/>
                    <a:cs typeface="+mn-cs"/>
                  </a:defRPr>
                </a:pPr>
                <a:endParaRPr lang="en-US"/>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'Trade_Map_-_List_of_products_ex'!$C$41:$L$41</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numRef>
          </c:cat>
          <c:val>
            <c:numRef>
              <c:f>'Trade_Map_-_List_of_products_ex'!$C$46:$L$46</c:f>
              <c:numCache>
                <c:formatCode>"$"#,##0.0_);[Red]\("$"#,##0.0\)</c:formatCode>
                <c:ptCount val="10"/>
                <c:pt idx="0">
                  <c:v>31.545999999999999</c:v>
                </c:pt>
                <c:pt idx="1">
                  <c:v>33.423999999999999</c:v>
                </c:pt>
                <c:pt idx="2">
                  <c:v>32.137</c:v>
                </c:pt>
                <c:pt idx="3">
                  <c:v>30.603999999999999</c:v>
                </c:pt>
                <c:pt idx="4">
                  <c:v>29.077999999999999</c:v>
                </c:pt>
                <c:pt idx="5">
                  <c:v>34.994999999999997</c:v>
                </c:pt>
                <c:pt idx="6">
                  <c:v>31.420999999999999</c:v>
                </c:pt>
                <c:pt idx="7">
                  <c:v>37.542999999999999</c:v>
                </c:pt>
                <c:pt idx="8">
                  <c:v>50.619</c:v>
                </c:pt>
                <c:pt idx="9">
                  <c:v>53.746000000000002</c:v>
                </c:pt>
              </c:numCache>
            </c:numRef>
          </c:val>
          <c:extLst>
            <c:ext xmlns:c16="http://schemas.microsoft.com/office/drawing/2014/chart" uri="{C3380CC4-5D6E-409C-BE32-E72D297353CC}">
              <c16:uniqueId val="{00000004-BDBD-4E5F-B5DE-22AF61D49781}"/>
            </c:ext>
          </c:extLst>
        </c:ser>
        <c:dLbls>
          <c:showLegendKey val="0"/>
          <c:showVal val="0"/>
          <c:showCatName val="0"/>
          <c:showSerName val="0"/>
          <c:showPercent val="0"/>
          <c:showBubbleSize val="0"/>
        </c:dLbls>
        <c:gapWidth val="100"/>
        <c:overlap val="100"/>
        <c:axId val="751848496"/>
        <c:axId val="751931648"/>
      </c:barChart>
      <c:catAx>
        <c:axId val="7518484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751931648"/>
        <c:crosses val="autoZero"/>
        <c:auto val="1"/>
        <c:lblAlgn val="ctr"/>
        <c:lblOffset val="100"/>
        <c:noMultiLvlLbl val="0"/>
      </c:catAx>
      <c:valAx>
        <c:axId val="751931648"/>
        <c:scaling>
          <c:orientation val="minMax"/>
          <c:max val="60"/>
        </c:scaling>
        <c:delete val="0"/>
        <c:axPos val="l"/>
        <c:numFmt formatCode="&quot;$&quot;#,##0.0_);[Red]\(&quot;$&quot;#,##0.0\)"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751848496"/>
        <c:crosses val="autoZero"/>
        <c:crossBetween val="between"/>
        <c:majorUnit val="15"/>
      </c:valAx>
      <c:spPr>
        <a:noFill/>
        <a:ln>
          <a:noFill/>
        </a:ln>
        <a:effectLst/>
      </c:spPr>
    </c:plotArea>
    <c:legend>
      <c:legendPos val="b"/>
      <c:legendEntry>
        <c:idx val="4"/>
        <c:delete val="1"/>
      </c:legendEntry>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sz="800"/>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withinLinear" id="18">
  <a:schemeClr val="accent5"/>
</cs:colorStyle>
</file>

<file path=word/charts/style1.xml><?xml version="1.0" encoding="utf-8"?>
<cs:chartStyle xmlns:cs="http://schemas.microsoft.com/office/drawing/2012/chartStyle" xmlns:a="http://schemas.openxmlformats.org/drawingml/2006/main" id="267">
  <cs:axisTitle>
    <cs:lnRef idx="0"/>
    <cs:fillRef idx="0"/>
    <cs:effectRef idx="0"/>
    <cs:fontRef idx="minor">
      <a:schemeClr val="dk1">
        <a:lumMod val="65000"/>
        <a:lumOff val="35000"/>
      </a:schemeClr>
    </cs:fontRef>
    <cs:defRPr sz="900" b="1" kern="1200"/>
  </cs:axisTitle>
  <cs:categoryAxis>
    <cs:lnRef idx="0"/>
    <cs:fillRef idx="0"/>
    <cs:effectRef idx="0"/>
    <cs:fontRef idx="minor">
      <a:schemeClr val="dk1">
        <a:lumMod val="65000"/>
        <a:lumOff val="35000"/>
      </a:schemeClr>
    </cs:fontRef>
    <cs:defRPr sz="900" kern="1200" cap="none" spc="0" normalizeH="0" baseline="0"/>
  </cs:categoryAxis>
  <cs:chartArea>
    <cs:lnRef idx="0"/>
    <cs:fillRef idx="0"/>
    <cs:effectRef idx="0"/>
    <cs:fontRef idx="minor">
      <a:schemeClr val="dk1"/>
    </cs:fontRef>
    <cs:spPr>
      <a:pattFill prst="dkDnDiag">
        <a:fgClr>
          <a:schemeClr val="lt1"/>
        </a:fgClr>
        <a:bgClr>
          <a:schemeClr val="dk1">
            <a:lumMod val="10000"/>
            <a:lumOff val="90000"/>
          </a:schemeClr>
        </a:bgClr>
      </a:patt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alpha val="75000"/>
        </a:schemeClr>
      </a:solidFill>
      <a:ln w="9525">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gradFill>
        <a:gsLst>
          <a:gs pos="100000">
            <a:schemeClr val="phClr">
              <a:lumMod val="60000"/>
              <a:lumOff val="40000"/>
            </a:schemeClr>
          </a:gs>
          <a:gs pos="0">
            <a:schemeClr val="phClr"/>
          </a:gs>
        </a:gsLst>
        <a:lin ang="5400000" scaled="0"/>
      </a:gradFill>
      <a:ln w="19050">
        <a:solidFill>
          <a:schemeClr val="lt1"/>
        </a:solidFill>
      </a:ln>
    </cs:spPr>
  </cs:dataPoint>
  <cs:dataPoint3D>
    <cs:lnRef idx="0"/>
    <cs:fillRef idx="0">
      <cs:styleClr val="auto"/>
    </cs:fillRef>
    <cs:effectRef idx="0"/>
    <cs:fontRef idx="minor">
      <a:schemeClr val="tx1"/>
    </cs:fontRef>
    <cs:spPr>
      <a:gradFill>
        <a:gsLst>
          <a:gs pos="100000">
            <a:schemeClr val="phClr">
              <a:lumMod val="60000"/>
              <a:lumOff val="40000"/>
            </a:schemeClr>
          </a:gs>
          <a:gs pos="0">
            <a:schemeClr val="phClr"/>
          </a:gs>
        </a:gsLst>
        <a:lin ang="5400000" scaled="0"/>
      </a:gradFill>
      <a:ln w="50800">
        <a:solidFill>
          <a:schemeClr val="lt1"/>
        </a:solidFill>
      </a:ln>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800"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spPr>
      <a:solidFill>
        <a:schemeClr val="lt1">
          <a:alpha val="50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1600" b="1" kern="1200"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wall>
</cs:chartStyle>
</file>

<file path=word/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file>

<file path=customXml/item2.xml><?xml version="1.0" encoding="utf-8"?>
<ct:contentTypeSchema xmlns:ct="http://schemas.microsoft.com/office/2006/metadata/contentType" xmlns:ma="http://schemas.microsoft.com/office/2006/metadata/properties/metaAttributes" ct:_="" ma:_="" ma:contentTypeName="WBDocument_IB" ma:contentTypeID="0x010100F4C63C3BD852AE468EAEFD0E6C57C64F02002C8D7C9E701E8444AAD7038E9E130DC000758A02479FF34B4CBCFFA2214FD7C09E" ma:contentTypeVersion="23" ma:contentTypeDescription="" ma:contentTypeScope="" ma:versionID="9579a30b911e0fc631856f2b07d8bc3b">
  <xsd:schema xmlns:xsd="http://www.w3.org/2001/XMLSchema" xmlns:xs="http://www.w3.org/2001/XMLSchema" xmlns:p="http://schemas.microsoft.com/office/2006/metadata/properties" xmlns:ns2="http://schemas.microsoft.com/sharepoint/v3/fields" xmlns:ns3="3e02667f-0271-471b-bd6e-11a2e16def1d" xmlns:ns4="6385dc9c-8632-49e9-a791-b8d07731333e" xmlns:ns5="e256e33d-cd8f-4639-ac6e-7c5f5582e0ff" targetNamespace="http://schemas.microsoft.com/office/2006/metadata/properties" ma:root="true" ma:fieldsID="88c01a4e7d9177d494e3b3f3bd91411a" ns2:_="" ns3:_="" ns4:_="" ns5:_="">
    <xsd:import namespace="http://schemas.microsoft.com/sharepoint/v3/fields"/>
    <xsd:import namespace="3e02667f-0271-471b-bd6e-11a2e16def1d"/>
    <xsd:import namespace="6385dc9c-8632-49e9-a791-b8d07731333e"/>
    <xsd:import namespace="e256e33d-cd8f-4639-ac6e-7c5f5582e0ff"/>
    <xsd:element name="properties">
      <xsd:complexType>
        <xsd:sequence>
          <xsd:element name="documentManagement">
            <xsd:complexType>
              <xsd:all>
                <xsd:element ref="ns3:WBDocs_Document_Date" minOccurs="0"/>
                <xsd:element ref="ns3:WBDocs_Information_Classification"/>
                <xsd:element ref="ns3:TaxCatchAll" minOccurs="0"/>
                <xsd:element ref="ns3:TaxCatchAllLabel" minOccurs="0"/>
                <xsd:element ref="ns3:_dlc_DocId" minOccurs="0"/>
                <xsd:element ref="ns3:_dlc_DocIdUrl" minOccurs="0"/>
                <xsd:element ref="ns3:_dlc_DocIdPersistId" minOccurs="0"/>
                <xsd:element ref="ns3:WBDocs_Access_To_Info_Exception" minOccurs="0"/>
                <xsd:element ref="ns3:o1cb080a3dca4eb8a0fd03c7cc8bf8f7" minOccurs="0"/>
                <xsd:element ref="ns3:i008215bacac45029ee8cafff4c8e93b" minOccurs="0"/>
                <xsd:element ref="ns3:OneCMS_Subcategory" minOccurs="0"/>
                <xsd:element ref="ns3:OneCMS_Category" minOccurs="0"/>
                <xsd:element ref="ns3:Abstract" minOccurs="0"/>
                <xsd:element ref="ns4:wb_abstract" minOccurs="0"/>
                <xsd:element ref="ns4:wb_additionalkeywords" minOccurs="0"/>
                <xsd:element ref="ns3:wb_aicomments" minOccurs="0"/>
                <xsd:element ref="ns4:wb_alternatetitle" minOccurs="0"/>
                <xsd:element ref="ns4:la8e280b24ee4580863646f8933db267" minOccurs="0"/>
                <xsd:element ref="ns3:wb_boarddocumentnumber" minOccurs="0"/>
                <xsd:element ref="ns4:wb_boardmeetingdate" minOccurs="0"/>
                <xsd:element ref="ns3:wb_meetingdate" minOccurs="0"/>
                <xsd:element ref="ns3:wb_boardmeetingtype" minOccurs="0"/>
                <xsd:element ref="ns3:wb_category" minOccurs="0"/>
                <xsd:element ref="ns4:wb_closingdateboard" minOccurs="0"/>
                <xsd:element ref="ns4:wb_collectiontitle" minOccurs="0"/>
                <xsd:element ref="ns4:wb_copyrightholder" minOccurs="0"/>
                <xsd:element ref="ns3:g5db487b699641c994752f446908f645" minOccurs="0"/>
                <xsd:element ref="ns4:wb_ibcountry" minOccurs="0"/>
                <xsd:element ref="ns3:wb_cttype" minOccurs="0"/>
                <xsd:element ref="ns3:wb_description" minOccurs="0"/>
                <xsd:element ref="ns4:wb_digitalobjectidentifier" minOccurs="0"/>
                <xsd:element ref="ns3:wb_disclosuredate" minOccurs="0"/>
                <xsd:element ref="ns3:wb_disclosurestatus" minOccurs="0"/>
                <xsd:element ref="ns3:wb_disclosuretype" minOccurs="0"/>
                <xsd:element ref="ns4:wb_documentcomments" minOccurs="0"/>
                <xsd:element ref="ns3:wb_exceptionapprover" minOccurs="0"/>
                <xsd:element ref="ns3:wb_externalpublic" minOccurs="0"/>
                <xsd:element ref="ns3:wb_externalpublishedlink" minOccurs="0"/>
                <xsd:element ref="ns3:wb_externalwebdate" minOccurs="0"/>
                <xsd:element ref="ns3:wb_externalwebdecision" minOccurs="0"/>
                <xsd:element ref="ns3:wb_externalwebdescription" minOccurs="0"/>
                <xsd:element ref="ns3:wb_externalwebstatus" minOccurs="0"/>
                <xsd:element ref="ns3:wb_filename" minOccurs="0"/>
                <xsd:element ref="ns3:wb_filingapplication" minOccurs="0"/>
                <xsd:element ref="ns3:wb_ibflag" minOccurs="0"/>
                <xsd:element ref="ns3:wb_ibtopic" minOccurs="0"/>
                <xsd:element ref="ns3:wb_ibtopiccode" minOccurs="0"/>
                <xsd:element ref="ns3:wb_ibtopiclegacy" minOccurs="0"/>
                <xsd:element ref="ns3:wb_ioparentid" minOccurs="0"/>
                <xsd:element ref="ns4:wb_isbn" minOccurs="0"/>
                <xsd:element ref="ns4:wb_issn" minOccurs="0"/>
                <xsd:element ref="ns3:wb_keyword" minOccurs="0"/>
                <xsd:element ref="ns3:ed89010fab75481eba28f36694d32f6e" minOccurs="0"/>
                <xsd:element ref="ns3:wb_loanid" minOccurs="0"/>
                <xsd:element ref="ns4:wb_placeofproduction" minOccurs="0"/>
                <xsd:element ref="ns4:wb_postboardwatermark" minOccurs="0"/>
                <xsd:element ref="ns4:wb_ppcode" minOccurs="0"/>
                <xsd:element ref="ns3:wb_projectid" minOccurs="0"/>
                <xsd:element ref="ns4:wb_projectname" minOccurs="0"/>
                <xsd:element ref="ns3:wb_publicalternativeapprover" minOccurs="0"/>
                <xsd:element ref="ns3:wb_publicapprover" minOccurs="0"/>
                <xsd:element ref="ns3:wb_realcreationdate" minOccurs="0"/>
                <xsd:element ref="ns3:wb_realcreatorname" minOccurs="0"/>
                <xsd:element ref="ns3:wb_realmodifier" minOccurs="0"/>
                <xsd:element ref="ns3:wb_realmodifydate" minOccurs="0"/>
                <xsd:element ref="ns4:wb_relatedcontentholddiscussdemotelater" minOccurs="0"/>
                <xsd:element ref="ns4:wb_relateddatasethold" minOccurs="0"/>
                <xsd:element ref="ns3:wb_reportno" minOccurs="0"/>
                <xsd:element ref="ns4:wb_sourcecitation" minOccurs="0"/>
                <xsd:element ref="ns3:wb_subfolder" minOccurs="0"/>
                <xsd:element ref="ns3:wb_topic" minOccurs="0"/>
                <xsd:element ref="ns3:wb_trustfundcode" minOccurs="0"/>
                <xsd:element ref="ns4:ja1b524f3f534a9eafb10c0d6b7b176f" minOccurs="0"/>
                <xsd:element ref="ns4:wb_volumenumber" minOccurs="0"/>
                <xsd:element ref="ns3:wb_wbdocsid" minOccurs="0"/>
                <xsd:element ref="ns4:wb_rejectioncomments" minOccurs="0"/>
                <xsd:element ref="ns4:wb_rejectionreason" minOccurs="0"/>
                <xsd:element ref="ns4:wb_ttlnotification" minOccurs="0"/>
                <xsd:element ref="ns4:wb_versiontype" minOccurs="0"/>
                <xsd:element ref="ns4:wb_seriesname" minOccurs="0"/>
                <xsd:element ref="ns5:MediaServiceMetadata" minOccurs="0"/>
                <xsd:element ref="ns5:MediaServiceFastMetadata" minOccurs="0"/>
                <xsd:element ref="ns4:ncd8676b6f874fb3b13498347bded7f2" minOccurs="0"/>
                <xsd:element ref="ns4:wb_unitowning" minOccurs="0"/>
                <xsd:element ref="ns4:wb_reportname" minOccurs="0"/>
                <xsd:element ref="ns5:MediaServiceAutoKeyPoints" minOccurs="0"/>
                <xsd:element ref="ns5:MediaServiceKeyPoints" minOccurs="0"/>
                <xsd:element ref="ns3:wb_taskid" minOccurs="0"/>
                <xsd:element ref="ns3:wb_itemid" minOccurs="0"/>
                <xsd:element ref="ns4:baab35ea0edf4f67bc6dbfa9e148ad9e" minOccurs="0"/>
                <xsd:element ref="ns4:wb_virtualcollection1" minOccurs="0"/>
                <xsd:element ref="ns4:WB_IDU_Comment" minOccurs="0"/>
                <xsd:element ref="ns4:WB_Status_Folder" minOccurs="0"/>
                <xsd:element ref="ns5:MediaServiceObjectDetectorVersions" minOccurs="0"/>
                <xsd:element ref="ns5:MediaServiceSearchProperties" minOccurs="0"/>
                <xsd:element ref="ns4:wb_topics_sys" minOccurs="0"/>
                <xsd:element ref="ns2:WBG_Author" minOccurs="0"/>
                <xsd:element ref="ns2:wb_dataset" minOccurs="0"/>
                <xsd:element ref="ns2:wb_reproducibilitypackage" minOccurs="0"/>
                <xsd:element ref="ns2:WB_LongAuthor_Fla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WBG_Author" ma:index="113" nillable="true" ma:displayName="WBG_Author" ma:internalName="WBG_Author">
      <xsd:simpleType>
        <xsd:restriction base="dms:Note"/>
      </xsd:simpleType>
    </xsd:element>
    <xsd:element name="wb_dataset" ma:index="114" nillable="true" ma:displayName="Dataset" ma:internalName="wb_dataset">
      <xsd:simpleType>
        <xsd:restriction base="dms:Note">
          <xsd:maxLength value="255"/>
        </xsd:restriction>
      </xsd:simpleType>
    </xsd:element>
    <xsd:element name="wb_reproducibilitypackage" ma:index="115" nillable="true" ma:displayName="Reproducibility Package" ma:internalName="wb_reproducibilitypackage">
      <xsd:simpleType>
        <xsd:restriction base="dms:Note">
          <xsd:maxLength value="255"/>
        </xsd:restriction>
      </xsd:simpleType>
    </xsd:element>
    <xsd:element name="WB_LongAuthor_Flag" ma:index="116" nillable="true" ma:displayName="WB_LongAuthor_Flag" ma:format="Dropdown" ma:internalName="WB_LongAuthor_Flag">
      <xsd:simpleType>
        <xsd:restriction base="dms:Choice">
          <xsd:enumeration value="Yes"/>
          <xsd:enumeration value="No"/>
        </xsd:restriction>
      </xsd:simpleType>
    </xsd:element>
  </xsd:schema>
  <xsd:schema xmlns:xsd="http://www.w3.org/2001/XMLSchema" xmlns:xs="http://www.w3.org/2001/XMLSchema" xmlns:dms="http://schemas.microsoft.com/office/2006/documentManagement/types" xmlns:pc="http://schemas.microsoft.com/office/infopath/2007/PartnerControls" targetNamespace="3e02667f-0271-471b-bd6e-11a2e16def1d" elementFormDefault="qualified">
    <xsd:import namespace="http://schemas.microsoft.com/office/2006/documentManagement/types"/>
    <xsd:import namespace="http://schemas.microsoft.com/office/infopath/2007/PartnerControls"/>
    <xsd:element name="WBDocs_Document_Date" ma:index="3" nillable="true" ma:displayName="Document Date" ma:default="[today]" ma:format="DateTime" ma:internalName="WBDocs_Document_Date" ma:readOnly="false">
      <xsd:simpleType>
        <xsd:restriction base="dms:DateTime"/>
      </xsd:simpleType>
    </xsd:element>
    <xsd:element name="WBDocs_Information_Classification" ma:index="4" ma:displayName="Information Classification" ma:default="Official Use Only" ma:format="Dropdown" ma:internalName="WBDocs_Information_Classification" ma:readOnly="false">
      <xsd:simpleType>
        <xsd:restriction base="dms:Choice">
          <xsd:enumeration value="Public"/>
          <xsd:enumeration value="Official Use Only"/>
          <xsd:enumeration value="Confidential"/>
          <xsd:enumeration value="Strictly Confidential"/>
        </xsd:restriction>
      </xsd:simpleType>
    </xsd:element>
    <xsd:element name="TaxCatchAll" ma:index="6" nillable="true" ma:displayName="Taxonomy Catch All Column" ma:hidden="true" ma:list="{a4c5d6e8-9fb0-484c-a3cf-1c8f84254597}" ma:internalName="TaxCatchAll" ma:showField="CatchAllData" ma:web="6385dc9c-8632-49e9-a791-b8d07731333e">
      <xsd:complexType>
        <xsd:complexContent>
          <xsd:extension base="dms:MultiChoiceLookup">
            <xsd:sequence>
              <xsd:element name="Value" type="dms:Lookup" maxOccurs="unbounded" minOccurs="0" nillable="true"/>
            </xsd:sequence>
          </xsd:extension>
        </xsd:complexContent>
      </xsd:complexType>
    </xsd:element>
    <xsd:element name="TaxCatchAllLabel" ma:index="7" nillable="true" ma:displayName="Taxonomy Catch All Column1" ma:hidden="true" ma:list="{a4c5d6e8-9fb0-484c-a3cf-1c8f84254597}" ma:internalName="TaxCatchAllLabel" ma:readOnly="true" ma:showField="CatchAllDataLabel" ma:web="6385dc9c-8632-49e9-a791-b8d07731333e">
      <xsd:complexType>
        <xsd:complexContent>
          <xsd:extension base="dms:MultiChoiceLookup">
            <xsd:sequence>
              <xsd:element name="Value" type="dms:Lookup" maxOccurs="unbounded" minOccurs="0" nillable="true"/>
            </xsd:sequence>
          </xsd:extension>
        </xsd:complexContent>
      </xsd:complexType>
    </xsd:element>
    <xsd:element name="_dlc_DocId" ma:index="10" nillable="true" ma:displayName="Document ID Value" ma:description="The value of the document ID assigned to this item."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element name="WBDocs_Access_To_Info_Exception" ma:index="13" nillable="true" ma:displayName="Access to Info Exception" ma:default="12. Not Assessed" ma:format="Dropdown" ma:internalName="WBDocs_Access_To_Info_Exception" ma:readOnly="false">
      <xsd:simpleType>
        <xsd:restriction base="dms:Choice">
          <xsd:enumeration value="1. Personal"/>
          <xsd:enumeration value="2. Executive Director's Communications"/>
          <xsd:enumeration value="3. Board Ethics Committee"/>
          <xsd:enumeration value="4. Attorney-Client Privilege"/>
          <xsd:enumeration value="5. Security &amp; Safety"/>
          <xsd:enumeration value="6. Other Disclosure Regimes"/>
          <xsd:enumeration value="7. Client / Third Party Confidence"/>
          <xsd:enumeration value="8. Corporate/Administrative"/>
          <xsd:enumeration value="9. Deliberative"/>
          <xsd:enumeration value="10a-c. Financial - Forecast/Analysis/Transactions"/>
          <xsd:enumeration value="10d. Financial - Banking &amp; Billing"/>
          <xsd:enumeration value="11. Bank's Prerogative to Restrict"/>
          <xsd:enumeration value="12. Not Assessed"/>
          <xsd:enumeration value="13. Not Applicable"/>
          <xsd:enumeration value="Unknown Policy Restriction"/>
        </xsd:restriction>
      </xsd:simpleType>
    </xsd:element>
    <xsd:element name="o1cb080a3dca4eb8a0fd03c7cc8bf8f7" ma:index="15" nillable="true" ma:taxonomy="true" ma:internalName="o1cb080a3dca4eb8a0fd03c7cc8bf8f7" ma:taxonomyFieldName="WBDocs_Local_Document_Type" ma:displayName="Local Document Type" ma:readOnly="false" ma:default="" ma:fieldId="{81cb080a-3dca-4eb8-a0fd-03c7cc8bf8f7}" ma:taxonomyMulti="true" ma:sspId="2a6c10d7-b926-4fc0-945e-3cbf5049f6bd" ma:termSetId="ec380048-e675-43f7-9194-41567bcb0af6" ma:anchorId="00000000-0000-0000-0000-000000000000" ma:open="false" ma:isKeyword="false">
      <xsd:complexType>
        <xsd:sequence>
          <xsd:element ref="pc:Terms" minOccurs="0" maxOccurs="1"/>
        </xsd:sequence>
      </xsd:complexType>
    </xsd:element>
    <xsd:element name="i008215bacac45029ee8cafff4c8e93b" ma:index="17" nillable="true" ma:taxonomy="true" ma:internalName="i008215bacac45029ee8cafff4c8e93b" ma:taxonomyFieldName="WBDocs_Originating_Unit" ma:displayName="Originating unit" ma:readOnly="false" ma:default="" ma:fieldId="{2008215b-acac-4502-9ee8-cafff4c8e93b}" ma:taxonomyMulti="true" ma:sspId="2a6c10d7-b926-4fc0-945e-3cbf5049f6bd" ma:termSetId="806c0147-d557-463e-8bb0-983f4f318bd5" ma:anchorId="00000000-0000-0000-0000-000000000000" ma:open="false" ma:isKeyword="false">
      <xsd:complexType>
        <xsd:sequence>
          <xsd:element ref="pc:Terms" minOccurs="0" maxOccurs="1"/>
        </xsd:sequence>
      </xsd:complexType>
    </xsd:element>
    <xsd:element name="OneCMS_Subcategory" ma:index="21" nillable="true" ma:displayName="Subcategory" ma:hidden="true" ma:internalName="OneCMS_Subcategory" ma:readOnly="false">
      <xsd:simpleType>
        <xsd:restriction base="dms:Text"/>
      </xsd:simpleType>
    </xsd:element>
    <xsd:element name="OneCMS_Category" ma:index="22" nillable="true" ma:displayName="Category" ma:hidden="true" ma:internalName="OneCMS_Category" ma:readOnly="false">
      <xsd:simpleType>
        <xsd:restriction base="dms:Text"/>
      </xsd:simpleType>
    </xsd:element>
    <xsd:element name="Abstract" ma:index="23" nillable="true" ma:displayName="Abstract" ma:hidden="true" ma:internalName="Abstract" ma:readOnly="false">
      <xsd:simpleType>
        <xsd:restriction base="dms:Note"/>
      </xsd:simpleType>
    </xsd:element>
    <xsd:element name="wb_aicomments" ma:index="26" nillable="true" ma:displayName="AI Comments" ma:internalName="wb_aicomments">
      <xsd:simpleType>
        <xsd:restriction base="dms:Note">
          <xsd:maxLength value="255"/>
        </xsd:restriction>
      </xsd:simpleType>
    </xsd:element>
    <xsd:element name="wb_boarddocumentnumber" ma:index="30" nillable="true" ma:displayName="Board Document Number" ma:internalName="wb_boarddocumentnumber">
      <xsd:simpleType>
        <xsd:restriction base="dms:Text"/>
      </xsd:simpleType>
    </xsd:element>
    <xsd:element name="wb_meetingdate" ma:index="32" nillable="true" ma:displayName="Board Meeting Date" ma:internalName="wb_meetingdate">
      <xsd:simpleType>
        <xsd:restriction base="dms:Text"/>
      </xsd:simpleType>
    </xsd:element>
    <xsd:element name="wb_boardmeetingtype" ma:index="33" nillable="true" ma:displayName="Board Meeting Type" ma:format="Dropdown" ma:internalName="wb_boardmeetingtype">
      <xsd:simpleType>
        <xsd:restriction base="dms:Choice">
          <xsd:enumeration value="Committee"/>
          <xsd:enumeration value="Committee of the Whole"/>
          <xsd:enumeration value="Development Committee"/>
          <xsd:enumeration value="Executive Session"/>
          <xsd:enumeration value="Informal"/>
          <xsd:enumeration value="Other"/>
          <xsd:enumeration value="Regular"/>
          <xsd:enumeration value="Retreat"/>
          <xsd:enumeration value="Seminar"/>
          <xsd:enumeration value="Steering Committee"/>
          <xsd:enumeration value="Technical Briefing"/>
        </xsd:restriction>
      </xsd:simpleType>
    </xsd:element>
    <xsd:element name="wb_category" ma:index="34" nillable="true" ma:displayName="Category" ma:internalName="wb_category">
      <xsd:simpleType>
        <xsd:restriction base="dms:Note">
          <xsd:maxLength value="255"/>
        </xsd:restriction>
      </xsd:simpleType>
    </xsd:element>
    <xsd:element name="g5db487b699641c994752f446908f645" ma:index="38" nillable="true" ma:taxonomy="true" ma:internalName="g5db487b699641c994752f446908f645" ma:taxonomyFieldName="wb_country" ma:displayName="Country1" ma:default="" ma:fieldId="{05db487b-6996-41c9-9475-2f446908f645}" ma:taxonomyMulti="true" ma:sspId="2a6c10d7-b926-4fc0-945e-3cbf5049f6bd" ma:termSetId="5b557a74-2ed1-4f9b-90d0-a207a2948e5f" ma:anchorId="00000000-0000-0000-0000-000000000000" ma:open="false" ma:isKeyword="false">
      <xsd:complexType>
        <xsd:sequence>
          <xsd:element ref="pc:Terms" minOccurs="0" maxOccurs="1"/>
        </xsd:sequence>
      </xsd:complexType>
    </xsd:element>
    <xsd:element name="wb_cttype" ma:index="41" nillable="true" ma:displayName="CTType" ma:internalName="wb_cttype">
      <xsd:simpleType>
        <xsd:restriction base="dms:Text"/>
      </xsd:simpleType>
    </xsd:element>
    <xsd:element name="wb_description" ma:index="42" nillable="true" ma:displayName="Description" ma:internalName="wb_description">
      <xsd:simpleType>
        <xsd:restriction base="dms:Note"/>
      </xsd:simpleType>
    </xsd:element>
    <xsd:element name="wb_disclosuredate" ma:index="44" nillable="true" ma:displayName="Disclosure Date" ma:internalName="wb_disclosuredate">
      <xsd:simpleType>
        <xsd:restriction base="dms:DateTime"/>
      </xsd:simpleType>
    </xsd:element>
    <xsd:element name="wb_disclosurestatus" ma:index="45" nillable="true" ma:displayName="Disclosure Status" ma:internalName="wb_disclosurestatus">
      <xsd:simpleType>
        <xsd:restriction base="dms:Text"/>
      </xsd:simpleType>
    </xsd:element>
    <xsd:element name="wb_disclosuretype" ma:index="46" nillable="true" ma:displayName="Disclosure Type" ma:internalName="wb_disclosuretype">
      <xsd:simpleType>
        <xsd:restriction base="dms:Text"/>
      </xsd:simpleType>
    </xsd:element>
    <xsd:element name="wb_exceptionapprover" ma:index="48" nillable="true" ma:displayName="Exception Approver" ma:internalName="wb_exceptionapprov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wb_externalpublic" ma:index="49" nillable="true" ma:displayName="External Public" ma:default="0" ma:internalName="wb_externalpublic">
      <xsd:simpleType>
        <xsd:restriction base="dms:Boolean"/>
      </xsd:simpleType>
    </xsd:element>
    <xsd:element name="wb_externalpublishedlink" ma:index="50" nillable="true" ma:displayName="External Published Link" ma:internalName="wb_externalpublishedlink">
      <xsd:simpleType>
        <xsd:restriction base="dms:Text"/>
      </xsd:simpleType>
    </xsd:element>
    <xsd:element name="wb_externalwebdate" ma:index="51" nillable="true" ma:displayName="External Web Date" ma:internalName="wb_externalwebdate">
      <xsd:simpleType>
        <xsd:restriction base="dms:DateTime"/>
      </xsd:simpleType>
    </xsd:element>
    <xsd:element name="wb_externalwebdecision" ma:index="52" nillable="true" ma:displayName="External Web Decision" ma:internalName="wb_externalwebdecision">
      <xsd:simpleType>
        <xsd:restriction base="dms:Note">
          <xsd:maxLength value="255"/>
        </xsd:restriction>
      </xsd:simpleType>
    </xsd:element>
    <xsd:element name="wb_externalwebdescription" ma:index="53" nillable="true" ma:displayName="External Web Description" ma:internalName="wb_externalwebdescription">
      <xsd:simpleType>
        <xsd:restriction base="dms:Note">
          <xsd:maxLength value="255"/>
        </xsd:restriction>
      </xsd:simpleType>
    </xsd:element>
    <xsd:element name="wb_externalwebstatus" ma:index="54" nillable="true" ma:displayName="External Web Status" ma:internalName="wb_externalwebstatus">
      <xsd:simpleType>
        <xsd:restriction base="dms:Text"/>
      </xsd:simpleType>
    </xsd:element>
    <xsd:element name="wb_filename" ma:index="55" nillable="true" ma:displayName="Org File Name" ma:internalName="wb_filename">
      <xsd:simpleType>
        <xsd:restriction base="dms:Text"/>
      </xsd:simpleType>
    </xsd:element>
    <xsd:element name="wb_filingapplication" ma:index="56" nillable="true" ma:displayName="Filing Application" ma:internalName="wb_filingapplication">
      <xsd:simpleType>
        <xsd:restriction base="dms:Text"/>
      </xsd:simpleType>
    </xsd:element>
    <xsd:element name="wb_ibflag" ma:index="57" nillable="true" ma:displayName="IB Flag" ma:internalName="wb_ibflag">
      <xsd:simpleType>
        <xsd:restriction base="dms:Text"/>
      </xsd:simpleType>
    </xsd:element>
    <xsd:element name="wb_ibtopic" ma:index="58" nillable="true" ma:displayName="IB Topic" ma:internalName="wb_ibtopic">
      <xsd:simpleType>
        <xsd:restriction base="dms:Note">
          <xsd:maxLength value="255"/>
        </xsd:restriction>
      </xsd:simpleType>
    </xsd:element>
    <xsd:element name="wb_ibtopiccode" ma:index="59" nillable="true" ma:displayName="IB Topic Code" ma:internalName="wb_ibtopiccode">
      <xsd:simpleType>
        <xsd:restriction base="dms:Note">
          <xsd:maxLength value="255"/>
        </xsd:restriction>
      </xsd:simpleType>
    </xsd:element>
    <xsd:element name="wb_ibtopiclegacy" ma:index="60" nillable="true" ma:displayName="IB Topic Legacy" ma:internalName="wb_ibtopiclegacy">
      <xsd:simpleType>
        <xsd:restriction base="dms:Note">
          <xsd:maxLength value="255"/>
        </xsd:restriction>
      </xsd:simpleType>
    </xsd:element>
    <xsd:element name="wb_ioparentid" ma:index="61" nillable="true" ma:displayName="IO Parent ID" ma:internalName="wb_ioparentid">
      <xsd:simpleType>
        <xsd:restriction base="dms:Text"/>
      </xsd:simpleType>
    </xsd:element>
    <xsd:element name="wb_keyword" ma:index="64" nillable="true" ma:displayName="Keyword" ma:internalName="wb_keyword">
      <xsd:simpleType>
        <xsd:restriction base="dms:Note">
          <xsd:maxLength value="255"/>
        </xsd:restriction>
      </xsd:simpleType>
    </xsd:element>
    <xsd:element name="ed89010fab75481eba28f36694d32f6e" ma:index="65" nillable="true" ma:taxonomy="true" ma:internalName="ed89010fab75481eba28f36694d32f6e" ma:taxonomyFieldName="wb_language" ma:displayName="Language1" ma:default="" ma:fieldId="{ed89010f-ab75-481e-ba28-f36694d32f6e}" ma:taxonomyMulti="true" ma:sspId="2a6c10d7-b926-4fc0-945e-3cbf5049f6bd" ma:termSetId="eec26d95-2741-4993-be53-ce892dff855b" ma:anchorId="00000000-0000-0000-0000-000000000000" ma:open="false" ma:isKeyword="false">
      <xsd:complexType>
        <xsd:sequence>
          <xsd:element ref="pc:Terms" minOccurs="0" maxOccurs="1"/>
        </xsd:sequence>
      </xsd:complexType>
    </xsd:element>
    <xsd:element name="wb_loanid" ma:index="67" nillable="true" ma:displayName="Loan Id" ma:internalName="wb_loanid">
      <xsd:simpleType>
        <xsd:restriction base="dms:Text"/>
      </xsd:simpleType>
    </xsd:element>
    <xsd:element name="wb_projectid" ma:index="71" nillable="true" ma:displayName="Project Id" ma:internalName="wb_projectid">
      <xsd:simpleType>
        <xsd:restriction base="dms:Text"/>
      </xsd:simpleType>
    </xsd:element>
    <xsd:element name="wb_publicalternativeapprover" ma:index="73" nillable="true" ma:displayName="Public Alternative Approver" ma:internalName="wb_publicalternativeapprov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wb_publicapprover" ma:index="74" nillable="true" ma:displayName="Public Approver" ma:internalName="wb_publicapprov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wb_realcreationdate" ma:index="75" nillable="true" ma:displayName="Real Creation Date" ma:internalName="wb_realcreationdate">
      <xsd:simpleType>
        <xsd:restriction base="dms:DateTime"/>
      </xsd:simpleType>
    </xsd:element>
    <xsd:element name="wb_realcreatorname" ma:index="76" nillable="true" ma:displayName="Real Creator Name" ma:internalName="wb_realcreatorname">
      <xsd:simpleType>
        <xsd:restriction base="dms:Text"/>
      </xsd:simpleType>
    </xsd:element>
    <xsd:element name="wb_realmodifier" ma:index="77" nillable="true" ma:displayName="Real Modifier" ma:internalName="wb_realmodifier">
      <xsd:simpleType>
        <xsd:restriction base="dms:Text"/>
      </xsd:simpleType>
    </xsd:element>
    <xsd:element name="wb_realmodifydate" ma:index="78" nillable="true" ma:displayName="Real Modify Date" ma:internalName="wb_realmodifydate">
      <xsd:simpleType>
        <xsd:restriction base="dms:DateTime"/>
      </xsd:simpleType>
    </xsd:element>
    <xsd:element name="wb_reportno" ma:index="81" nillable="true" ma:displayName="Report No" ma:internalName="wb_reportno">
      <xsd:simpleType>
        <xsd:restriction base="dms:Text"/>
      </xsd:simpleType>
    </xsd:element>
    <xsd:element name="wb_subfolder" ma:index="83" nillable="true" ma:displayName="Sub Folder" ma:internalName="wb_subfolder">
      <xsd:simpleType>
        <xsd:restriction base="dms:Text"/>
      </xsd:simpleType>
    </xsd:element>
    <xsd:element name="wb_topic" ma:index="84" nillable="true" ma:displayName="Topic" ma:internalName="wb_topic">
      <xsd:simpleType>
        <xsd:restriction base="dms:Note">
          <xsd:maxLength value="255"/>
        </xsd:restriction>
      </xsd:simpleType>
    </xsd:element>
    <xsd:element name="wb_trustfundcode" ma:index="85" nillable="true" ma:displayName="TrustFund Code" ma:internalName="wb_trustfundcode">
      <xsd:simpleType>
        <xsd:restriction base="dms:Text"/>
      </xsd:simpleType>
    </xsd:element>
    <xsd:element name="wb_wbdocsid" ma:index="89" nillable="true" ma:displayName="WBDocsId" ma:internalName="wb_wbdocsid">
      <xsd:simpleType>
        <xsd:restriction base="dms:Text"/>
      </xsd:simpleType>
    </xsd:element>
    <xsd:element name="wb_taskid" ma:index="103" nillable="true" ma:displayName="Task ID" ma:internalName="wb_taskid">
      <xsd:simpleType>
        <xsd:restriction base="dms:Note">
          <xsd:maxLength value="255"/>
        </xsd:restriction>
      </xsd:simpleType>
    </xsd:element>
    <xsd:element name="wb_itemid" ma:index="104" nillable="true" ma:displayName="ItemId" ma:internalName="wb_itemid">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385dc9c-8632-49e9-a791-b8d07731333e" elementFormDefault="qualified">
    <xsd:import namespace="http://schemas.microsoft.com/office/2006/documentManagement/types"/>
    <xsd:import namespace="http://schemas.microsoft.com/office/infopath/2007/PartnerControls"/>
    <xsd:element name="wb_abstract" ma:index="24" nillable="true" ma:displayName="Abstract" ma:internalName="wb_abstract">
      <xsd:simpleType>
        <xsd:restriction base="dms:Note">
          <xsd:maxLength value="255"/>
        </xsd:restriction>
      </xsd:simpleType>
    </xsd:element>
    <xsd:element name="wb_additionalkeywords" ma:index="25" nillable="true" ma:displayName="Additional keywords " ma:internalName="wb_additionalkeywords">
      <xsd:simpleType>
        <xsd:restriction base="dms:Note">
          <xsd:maxLength value="255"/>
        </xsd:restriction>
      </xsd:simpleType>
    </xsd:element>
    <xsd:element name="wb_alternatetitle" ma:index="27" nillable="true" ma:displayName="Alternate Title" ma:internalName="wb_alternatetitle">
      <xsd:simpleType>
        <xsd:restriction base="dms:Note">
          <xsd:maxLength value="255"/>
        </xsd:restriction>
      </xsd:simpleType>
    </xsd:element>
    <xsd:element name="la8e280b24ee4580863646f8933db267" ma:index="28" nillable="true" ma:taxonomy="true" ma:internalName="la8e280b24ee4580863646f8933db267" ma:taxonomyFieldName="wb_bankgroupinstitution" ma:displayName="Bank Group Institution" ma:default="" ma:fieldId="{5a8e280b-24ee-4580-8636-46f8933db267}" ma:taxonomyMulti="true" ma:sspId="2a6c10d7-b926-4fc0-945e-3cbf5049f6bd" ma:termSetId="6528b94c-d191-4fa7-9759-1b5d2a332d68" ma:anchorId="00000000-0000-0000-0000-000000000000" ma:open="false" ma:isKeyword="false">
      <xsd:complexType>
        <xsd:sequence>
          <xsd:element ref="pc:Terms" minOccurs="0" maxOccurs="1"/>
        </xsd:sequence>
      </xsd:complexType>
    </xsd:element>
    <xsd:element name="wb_boardmeetingdate" ma:index="31" nillable="true" ma:displayName="Board Meeting Date" ma:internalName="wb_boardmeetingdate">
      <xsd:simpleType>
        <xsd:restriction base="dms:DateTime"/>
      </xsd:simpleType>
    </xsd:element>
    <xsd:element name="wb_closingdateboard" ma:index="35" nillable="true" ma:displayName="Closing Date (Board)" ma:internalName="wb_closingdateboard">
      <xsd:simpleType>
        <xsd:restriction base="dms:DateTime"/>
      </xsd:simpleType>
    </xsd:element>
    <xsd:element name="wb_collectiontitle" ma:index="36" nillable="true" ma:displayName="Collection Title" ma:internalName="wb_collectiontitle">
      <xsd:simpleType>
        <xsd:restriction base="dms:Note">
          <xsd:maxLength value="255"/>
        </xsd:restriction>
      </xsd:simpleType>
    </xsd:element>
    <xsd:element name="wb_copyrightholder" ma:index="37" nillable="true" ma:displayName="Copyright Holder" ma:internalName="wb_copyrightholder">
      <xsd:simpleType>
        <xsd:restriction base="dms:Text"/>
      </xsd:simpleType>
    </xsd:element>
    <xsd:element name="wb_ibcountry" ma:index="40" nillable="true" ma:displayName="Country" ma:internalName="wb_ibcountry">
      <xsd:simpleType>
        <xsd:restriction base="dms:Text"/>
      </xsd:simpleType>
    </xsd:element>
    <xsd:element name="wb_digitalobjectidentifier" ma:index="43" nillable="true" ma:displayName="Digital Object Identifier" ma:internalName="wb_digitalobjectidentifier">
      <xsd:simpleType>
        <xsd:restriction base="dms:Text"/>
      </xsd:simpleType>
    </xsd:element>
    <xsd:element name="wb_documentcomments" ma:index="47" nillable="true" ma:displayName="Document Comments " ma:internalName="wb_documentcomments">
      <xsd:simpleType>
        <xsd:restriction base="dms:Note">
          <xsd:maxLength value="255"/>
        </xsd:restriction>
      </xsd:simpleType>
    </xsd:element>
    <xsd:element name="wb_isbn" ma:index="62" nillable="true" ma:displayName="ISBN" ma:internalName="wb_isbn">
      <xsd:simpleType>
        <xsd:restriction base="dms:Note">
          <xsd:maxLength value="255"/>
        </xsd:restriction>
      </xsd:simpleType>
    </xsd:element>
    <xsd:element name="wb_issn" ma:index="63" nillable="true" ma:displayName="ISSN" ma:internalName="wb_issn">
      <xsd:simpleType>
        <xsd:restriction base="dms:Note">
          <xsd:maxLength value="255"/>
        </xsd:restriction>
      </xsd:simpleType>
    </xsd:element>
    <xsd:element name="wb_placeofproduction" ma:index="68" nillable="true" ma:displayName="Place of Production" ma:internalName="wb_placeofproduction">
      <xsd:simpleType>
        <xsd:restriction base="dms:Text"/>
      </xsd:simpleType>
    </xsd:element>
    <xsd:element name="wb_postboardwatermark" ma:index="69" nillable="true" ma:displayName="Post Board Watermark" ma:format="Dropdown" ma:internalName="wb_postboardwatermark">
      <xsd:simpleType>
        <xsd:restriction base="dms:Choice">
          <xsd:enumeration value="Yes"/>
          <xsd:enumeration value="No"/>
        </xsd:restriction>
      </xsd:simpleType>
    </xsd:element>
    <xsd:element name="wb_ppcode" ma:index="70" nillable="true" ma:displayName="Partnership Program Code (PP Code)" ma:internalName="wb_ppcode">
      <xsd:simpleType>
        <xsd:restriction base="dms:Text"/>
      </xsd:simpleType>
    </xsd:element>
    <xsd:element name="wb_projectname" ma:index="72" nillable="true" ma:displayName="Project Name" ma:internalName="wb_projectname">
      <xsd:simpleType>
        <xsd:restriction base="dms:Text"/>
      </xsd:simpleType>
    </xsd:element>
    <xsd:element name="wb_relatedcontentholddiscussdemotelater" ma:index="79" nillable="true" ma:displayName="Related Content HOLD, discuss Demote later" ma:internalName="wb_relatedcontentholddiscussdemotelater">
      <xsd:simpleType>
        <xsd:restriction base="dms:Text"/>
      </xsd:simpleType>
    </xsd:element>
    <xsd:element name="wb_relateddatasethold" ma:index="80" nillable="true" ma:displayName="Related Dataset HOLD" ma:internalName="wb_relateddatasethold">
      <xsd:simpleType>
        <xsd:restriction base="dms:Text"/>
      </xsd:simpleType>
    </xsd:element>
    <xsd:element name="wb_sourcecitation" ma:index="82" nillable="true" ma:displayName="Source Citation" ma:internalName="wb_sourcecitation">
      <xsd:simpleType>
        <xsd:restriction base="dms:Note">
          <xsd:maxLength value="255"/>
        </xsd:restriction>
      </xsd:simpleType>
    </xsd:element>
    <xsd:element name="ja1b524f3f534a9eafb10c0d6b7b176f" ma:index="86" nillable="true" ma:taxonomy="true" ma:internalName="ja1b524f3f534a9eafb10c0d6b7b176f" ma:taxonomyFieldName="wb_virtualcollection" ma:displayName="Virtual Collection" ma:default="" ma:fieldId="{3a1b524f-3f53-4a9e-afb1-0c0d6b7b176f}" ma:sspId="2a6c10d7-b926-4fc0-945e-3cbf5049f6bd" ma:termSetId="151132b6-3af0-4b7a-a4e2-06d1bebb22c2" ma:anchorId="00000000-0000-0000-0000-000000000000" ma:open="false" ma:isKeyword="false">
      <xsd:complexType>
        <xsd:sequence>
          <xsd:element ref="pc:Terms" minOccurs="0" maxOccurs="1"/>
        </xsd:sequence>
      </xsd:complexType>
    </xsd:element>
    <xsd:element name="wb_volumenumber" ma:index="88" nillable="true" ma:displayName="Volume number" ma:internalName="wb_volumenumber">
      <xsd:simpleType>
        <xsd:restriction base="dms:Text"/>
      </xsd:simpleType>
    </xsd:element>
    <xsd:element name="wb_rejectioncomments" ma:index="90" nillable="true" ma:displayName="Rejection Comments" ma:internalName="wb_rejectioncomments">
      <xsd:simpleType>
        <xsd:restriction base="dms:Note">
          <xsd:maxLength value="255"/>
        </xsd:restriction>
      </xsd:simpleType>
    </xsd:element>
    <xsd:element name="wb_rejectionreason" ma:index="91" nillable="true" ma:displayName="Rejection Reason" ma:format="Dropdown" ma:internalName="wb_rejectionreason">
      <xsd:simpleType>
        <xsd:restriction base="dms:Choice">
          <xsd:enumeration value="1. Previously Disclosed"/>
          <xsd:enumeration value="2. Not Eligible for D&amp;R"/>
          <xsd:enumeration value="3. Copyright or Authorship Issue"/>
          <xsd:enumeration value="4. Confidential/Internal"/>
          <xsd:enumeration value="5. TTL Request Not to Disclose"/>
          <xsd:enumeration value="6. Technical Format Issue"/>
          <xsd:enumeration value="7. Incorrect Submission"/>
          <xsd:enumeration value="8. System Error"/>
          <xsd:enumeration value="9. Other"/>
        </xsd:restriction>
      </xsd:simpleType>
    </xsd:element>
    <xsd:element name="wb_ttlnotification" ma:index="92" nillable="true" ma:displayName="Send TTL Notification" ma:internalName="wb_ttlnotification">
      <xsd:simpleType>
        <xsd:restriction base="dms:Boolean"/>
      </xsd:simpleType>
    </xsd:element>
    <xsd:element name="wb_versiontype" ma:index="93" nillable="true" ma:displayName="Version Type" ma:default="Final" ma:format="Dropdown" ma:internalName="wb_versiontype">
      <xsd:simpleType>
        <xsd:restriction base="dms:Choice">
          <xsd:enumeration value="Buff Cover"/>
          <xsd:enumeration value="Final"/>
          <xsd:enumeration value="Gray Cover"/>
          <xsd:enumeration value="Green Cover"/>
          <xsd:enumeration value="Initial"/>
          <xsd:enumeration value="Initial appraisal"/>
          <xsd:enumeration value="Initial concept"/>
          <xsd:enumeration value="Initial restructuring"/>
          <xsd:enumeration value="Post-Board Version"/>
          <xsd:enumeration value="Revised"/>
          <xsd:enumeration value="Revised appraisal"/>
          <xsd:enumeration value="Revised buff cover"/>
          <xsd:enumeration value="Revised concept"/>
          <xsd:enumeration value="Revised gray cover"/>
          <xsd:enumeration value="Revised white cover"/>
          <xsd:enumeration value="White cover"/>
          <xsd:enumeration value="Yellow cover"/>
        </xsd:restriction>
      </xsd:simpleType>
    </xsd:element>
    <xsd:element name="wb_seriesname" ma:index="94" nillable="true" ma:displayName="Series Name" ma:internalName="wb_seriesname">
      <xsd:simpleType>
        <xsd:restriction base="dms:Text"/>
      </xsd:simpleType>
    </xsd:element>
    <xsd:element name="ncd8676b6f874fb3b13498347bded7f2" ma:index="97" nillable="true" ma:taxonomy="true" ma:internalName="ncd8676b6f874fb3b13498347bded7f2" ma:taxonomyFieldName="wb_iblocaldocumenttype" ma:displayName="IB Local Document Type" ma:default="" ma:fieldId="{7cd8676b-6f87-4fb3-b134-98347bded7f2}" ma:taxonomyMulti="true" ma:sspId="2a6c10d7-b926-4fc0-945e-3cbf5049f6bd" ma:termSetId="d690af78-d715-419b-ad32-a7c1058a6fb7" ma:anchorId="00000000-0000-0000-0000-000000000000" ma:open="false" ma:isKeyword="false">
      <xsd:complexType>
        <xsd:sequence>
          <xsd:element ref="pc:Terms" minOccurs="0" maxOccurs="1"/>
        </xsd:sequence>
      </xsd:complexType>
    </xsd:element>
    <xsd:element name="wb_unitowning" ma:index="99" nillable="true" ma:displayName="Unit Owning / Responsible" ma:internalName="wb_unitowning0">
      <xsd:simpleType>
        <xsd:restriction base="dms:Text">
          <xsd:maxLength value="255"/>
        </xsd:restriction>
      </xsd:simpleType>
    </xsd:element>
    <xsd:element name="wb_reportname" ma:index="100" nillable="true" ma:displayName="Report Name" ma:internalName="wb_reportname">
      <xsd:simpleType>
        <xsd:restriction base="dms:Text">
          <xsd:maxLength value="255"/>
        </xsd:restriction>
      </xsd:simpleType>
    </xsd:element>
    <xsd:element name="baab35ea0edf4f67bc6dbfa9e148ad9e" ma:index="105" nillable="true" ma:taxonomy="true" ma:internalName="baab35ea0edf4f67bc6dbfa9e148ad9e" ma:taxonomyFieldName="wb_ibtopic1" ma:displayName="Topic1" ma:default="" ma:fieldId="{baab35ea-0edf-4f67-bc6d-bfa9e148ad9e}" ma:taxonomyMulti="true" ma:sspId="2a6c10d7-b926-4fc0-945e-3cbf5049f6bd" ma:termSetId="0f813b42-54c7-45e9-92b4-e97016e39e8b" ma:anchorId="00000000-0000-0000-0000-000000000000" ma:open="false" ma:isKeyword="false">
      <xsd:complexType>
        <xsd:sequence>
          <xsd:element ref="pc:Terms" minOccurs="0" maxOccurs="1"/>
        </xsd:sequence>
      </xsd:complexType>
    </xsd:element>
    <xsd:element name="wb_virtualcollection1" ma:index="107" nillable="true" ma:displayName="Virtual Collection1" ma:internalName="wb_virtualcollection1">
      <xsd:simpleType>
        <xsd:restriction base="dms:Text">
          <xsd:maxLength value="255"/>
        </xsd:restriction>
      </xsd:simpleType>
    </xsd:element>
    <xsd:element name="WB_IDU_Comment" ma:index="108" nillable="true" ma:displayName="IDU Comment" ma:internalName="WB_IDU_Comment">
      <xsd:simpleType>
        <xsd:restriction base="dms:Note">
          <xsd:maxLength value="255"/>
        </xsd:restriction>
      </xsd:simpleType>
    </xsd:element>
    <xsd:element name="WB_Status_Folder" ma:index="109" nillable="true" ma:displayName="WB_Status_Folder" ma:internalName="WB_Status_Folder">
      <xsd:simpleType>
        <xsd:restriction base="dms:Text">
          <xsd:maxLength value="255"/>
        </xsd:restriction>
      </xsd:simpleType>
    </xsd:element>
    <xsd:element name="wb_topics_sys" ma:index="112" nillable="true" ma:displayName="Topics by system" ma:internalName="wb_topics_sys">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256e33d-cd8f-4639-ac6e-7c5f5582e0ff" elementFormDefault="qualified">
    <xsd:import namespace="http://schemas.microsoft.com/office/2006/documentManagement/types"/>
    <xsd:import namespace="http://schemas.microsoft.com/office/infopath/2007/PartnerControls"/>
    <xsd:element name="MediaServiceMetadata" ma:index="95" nillable="true" ma:displayName="MediaServiceMetadata" ma:hidden="true" ma:internalName="MediaServiceMetadata" ma:readOnly="true">
      <xsd:simpleType>
        <xsd:restriction base="dms:Note"/>
      </xsd:simpleType>
    </xsd:element>
    <xsd:element name="MediaServiceFastMetadata" ma:index="96" nillable="true" ma:displayName="MediaServiceFastMetadata" ma:hidden="true" ma:internalName="MediaServiceFastMetadata" ma:readOnly="true">
      <xsd:simpleType>
        <xsd:restriction base="dms:Note"/>
      </xsd:simpleType>
    </xsd:element>
    <xsd:element name="MediaServiceAutoKeyPoints" ma:index="101" nillable="true" ma:displayName="MediaServiceAutoKeyPoints" ma:hidden="true" ma:internalName="MediaServiceAutoKeyPoints" ma:readOnly="true">
      <xsd:simpleType>
        <xsd:restriction base="dms:Note"/>
      </xsd:simpleType>
    </xsd:element>
    <xsd:element name="MediaServiceKeyPoints" ma:index="102" nillable="true" ma:displayName="KeyPoints" ma:internalName="MediaServiceKeyPoints" ma:readOnly="true">
      <xsd:simpleType>
        <xsd:restriction base="dms:Note">
          <xsd:maxLength value="255"/>
        </xsd:restriction>
      </xsd:simpleType>
    </xsd:element>
    <xsd:element name="MediaServiceObjectDetectorVersions" ma:index="110"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1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2" ma:displayName="Author"/>
        <xsd:element ref="dcterms:created" minOccurs="0" maxOccurs="1"/>
        <xsd:element ref="dc:identifier" minOccurs="0" maxOccurs="1"/>
        <xsd:element name="contentType" minOccurs="0" maxOccurs="1" type="xsd:string" ma:index="19"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b:Source>
    <b:Tag>ESR20</b:Tag>
    <b:SourceType>InternetSite</b:SourceType>
    <b:Guid>{86470493-5939-4821-844A-EAE6313E114A}</b:Guid>
    <b:Title>Esri 2020 Land Cover</b:Title>
    <b:Year>2020</b:Year>
    <b:URL>https://www.arcgis.com/home/item.html?id=d6642f8a4f6d4685a24ae2dc0c73d4ac#</b:URL>
    <b:Author>
      <b:Author>
        <b:Corporate>ESRI</b:Corporate>
      </b:Author>
    </b:Author>
    <b:RefOrder>12</b:RefOrder>
  </b:Source>
</b:Sources>
</file>

<file path=customXml/item4.xml><?xml version="1.0" encoding="utf-8"?>
<p:properties xmlns:p="http://schemas.microsoft.com/office/2006/metadata/properties" xmlns:xsi="http://www.w3.org/2001/XMLSchema-instance" xmlns:pc="http://schemas.microsoft.com/office/infopath/2007/PartnerControls">
  <documentManagement>
    <TaxCatchAll xmlns="3e02667f-0271-471b-bd6e-11a2e16def1d">
      <Value>1</Value>
      <Value>92</Value>
      <Value>7</Value>
    </TaxCatchAll>
    <WBDocs_Access_To_Info_Exception xmlns="3e02667f-0271-471b-bd6e-11a2e16def1d" xsi:nil="true"/>
    <wb_externalwebdecision xmlns="3e02667f-0271-471b-bd6e-11a2e16def1d">Yes</wb_externalwebdecision>
    <wb_filingapplication xmlns="3e02667f-0271-471b-bd6e-11a2e16def1d">OPS2ATTACH</wb_filingapplication>
    <o1cb080a3dca4eb8a0fd03c7cc8bf8f7 xmlns="3e02667f-0271-471b-bd6e-11a2e16def1d">
      <Terms xmlns="http://schemas.microsoft.com/office/infopath/2007/PartnerControls">
        <TermInfo xmlns="http://schemas.microsoft.com/office/infopath/2007/PartnerControls">
          <TermName xmlns="http://schemas.microsoft.com/office/infopath/2007/PartnerControls">Environmental and Social Management Plan</TermName>
          <TermId xmlns="http://schemas.microsoft.com/office/infopath/2007/PartnerControls">11058790-ad5a-41e8-b7f3-9ed9008b24c3</TermId>
        </TermInfo>
      </Terms>
    </o1cb080a3dca4eb8a0fd03c7cc8bf8f7>
    <wb_subfolder xmlns="3e02667f-0271-471b-bd6e-11a2e16def1d" xsi:nil="true"/>
    <wb_externalwebstatus xmlns="3e02667f-0271-471b-bd6e-11a2e16def1d">No</wb_externalwebstatus>
    <wb_exceptionapprover xmlns="3e02667f-0271-471b-bd6e-11a2e16def1d">
      <UserInfo>
        <DisplayName/>
        <AccountId xsi:nil="true"/>
        <AccountType/>
      </UserInfo>
    </wb_exceptionapprover>
    <wb_publicalternativeapprover xmlns="3e02667f-0271-471b-bd6e-11a2e16def1d">
      <UserInfo>
        <DisplayName/>
        <AccountId xsi:nil="true"/>
        <AccountType/>
      </UserInfo>
    </wb_publicalternativeapprover>
    <wb_reportno xmlns="3e02667f-0271-471b-bd6e-11a2e16def1d" xsi:nil="true"/>
    <wb_projectid xmlns="3e02667f-0271-471b-bd6e-11a2e16def1d">P507588</wb_projectid>
    <wb_externalpublic xmlns="3e02667f-0271-471b-bd6e-11a2e16def1d">false</wb_externalpublic>
    <WBDocs_Document_Date xmlns="3e02667f-0271-471b-bd6e-11a2e16def1d">2025-05-09T04:00:00+00:00</WBDocs_Document_Date>
    <wb_taskid xmlns="3e02667f-0271-471b-bd6e-11a2e16def1d">FR00141166</wb_taskid>
    <g5db487b699641c994752f446908f645 xmlns="3e02667f-0271-471b-bd6e-11a2e16def1d">
      <Terms xmlns="http://schemas.microsoft.com/office/infopath/2007/PartnerControls"/>
    </g5db487b699641c994752f446908f645>
    <wb_aicomments xmlns="3e02667f-0271-471b-bd6e-11a2e16def1d">Approved by Ruxandra Maria Floroiu on 05/09/2025</wb_aicomments>
    <wb_disclosuredate xmlns="3e02667f-0271-471b-bd6e-11a2e16def1d">2025-05-09T04:00:00+00:00</wb_disclosuredate>
    <wb_ibflag xmlns="3e02667f-0271-471b-bd6e-11a2e16def1d">Yes</wb_ibflag>
    <wb_disclosurestatus xmlns="3e02667f-0271-471b-bd6e-11a2e16def1d">Disclosed</wb_disclosurestatus>
    <wb_publicapprover xmlns="3e02667f-0271-471b-bd6e-11a2e16def1d">
      <UserInfo>
        <DisplayName>Ruxandra Maria Floroiu</DisplayName>
        <AccountId>934</AccountId>
        <AccountType/>
      </UserInfo>
    </wb_publicapprover>
    <wb_cttype xmlns="3e02667f-0271-471b-bd6e-11a2e16def1d">MAIN</wb_cttype>
    <wb_itemid xmlns="3e02667f-0271-471b-bd6e-11a2e16def1d">ITM00193</wb_itemid>
    <ed89010fab75481eba28f36694d32f6e xmlns="3e02667f-0271-471b-bd6e-11a2e16def1d">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832426d7-d0f8-4cc5-a5f1-7b89f69e8f78</TermId>
        </TermInfo>
      </Terms>
    </ed89010fab75481eba28f36694d32f6e>
    <WBDocs_Information_Classification xmlns="3e02667f-0271-471b-bd6e-11a2e16def1d">Public</WBDocs_Information_Classification>
    <i008215bacac45029ee8cafff4c8e93b xmlns="3e02667f-0271-471b-bd6e-11a2e16def1d">
      <Terms xmlns="http://schemas.microsoft.com/office/infopath/2007/PartnerControls"/>
    </i008215bacac45029ee8cafff4c8e93b>
    <wb_externalwebdate xmlns="3e02667f-0271-471b-bd6e-11a2e16def1d">2025-05-09T04:00:00+00:00</wb_externalwebdate>
    <wb_realcreationdate xmlns="3e02667f-0271-471b-bd6e-11a2e16def1d" xsi:nil="true"/>
    <wb_externalwebdescription xmlns="3e02667f-0271-471b-bd6e-11a2e16def1d" xsi:nil="true"/>
    <wb_loanid xmlns="3e02667f-0271-471b-bd6e-11a2e16def1d" xsi:nil="true"/>
    <wb_filename xmlns="3e02667f-0271-471b-bd6e-11a2e16def1d" xsi:nil="true"/>
    <wb_realmodifydate xmlns="3e02667f-0271-471b-bd6e-11a2e16def1d" xsi:nil="true"/>
    <wb_topic xmlns="3e02667f-0271-471b-bd6e-11a2e16def1d" xsi:nil="true"/>
    <wb_ibtopic xmlns="3e02667f-0271-471b-bd6e-11a2e16def1d" xsi:nil="true"/>
    <wb_ibtopiclegacy xmlns="3e02667f-0271-471b-bd6e-11a2e16def1d" xsi:nil="true"/>
    <wb_realmodifier xmlns="3e02667f-0271-471b-bd6e-11a2e16def1d" xsi:nil="true"/>
    <Abstract xmlns="3e02667f-0271-471b-bd6e-11a2e16def1d" xsi:nil="true"/>
    <wb_externalpublishedlink xmlns="3e02667f-0271-471b-bd6e-11a2e16def1d" xsi:nil="true"/>
    <wb_description xmlns="3e02667f-0271-471b-bd6e-11a2e16def1d" xsi:nil="true"/>
    <wb_keyword xmlns="3e02667f-0271-471b-bd6e-11a2e16def1d" xsi:nil="true"/>
    <wb_ibtopiccode xmlns="3e02667f-0271-471b-bd6e-11a2e16def1d" xsi:nil="true"/>
    <OneCMS_Subcategory xmlns="3e02667f-0271-471b-bd6e-11a2e16def1d" xsi:nil="true"/>
    <wb_trustfundcode xmlns="3e02667f-0271-471b-bd6e-11a2e16def1d" xsi:nil="true"/>
    <wb_realcreatorname xmlns="3e02667f-0271-471b-bd6e-11a2e16def1d" xsi:nil="true"/>
    <wb_disclosuretype xmlns="3e02667f-0271-471b-bd6e-11a2e16def1d" xsi:nil="true"/>
    <wb_ioparentid xmlns="3e02667f-0271-471b-bd6e-11a2e16def1d" xsi:nil="true"/>
    <OneCMS_Category xmlns="3e02667f-0271-471b-bd6e-11a2e16def1d" xsi:nil="true"/>
    <wb_additionalkeywords xmlns="6385dc9c-8632-49e9-a791-b8d07731333e" xsi:nil="true"/>
    <wb_issn xmlns="6385dc9c-8632-49e9-a791-b8d07731333e" xsi:nil="true"/>
    <wb_placeofproduction xmlns="6385dc9c-8632-49e9-a791-b8d07731333e" xsi:nil="true"/>
    <wb_postboardwatermark xmlns="6385dc9c-8632-49e9-a791-b8d07731333e" xsi:nil="true"/>
    <wb_relatedcontentholddiscussdemotelater xmlns="6385dc9c-8632-49e9-a791-b8d07731333e" xsi:nil="true"/>
    <wb_abstract xmlns="6385dc9c-8632-49e9-a791-b8d07731333e" xsi:nil="true"/>
    <wb_alternatetitle xmlns="6385dc9c-8632-49e9-a791-b8d07731333e" xsi:nil="true"/>
    <wb_volumenumber xmlns="6385dc9c-8632-49e9-a791-b8d07731333e" xsi:nil="true"/>
    <baab35ea0edf4f67bc6dbfa9e148ad9e xmlns="6385dc9c-8632-49e9-a791-b8d07731333e">
      <Terms xmlns="http://schemas.microsoft.com/office/infopath/2007/PartnerControls"/>
    </baab35ea0edf4f67bc6dbfa9e148ad9e>
    <wb_rejectioncomments xmlns="6385dc9c-8632-49e9-a791-b8d07731333e" xsi:nil="true"/>
    <wb_ttlnotification xmlns="6385dc9c-8632-49e9-a791-b8d07731333e" xsi:nil="true"/>
    <wb_meetingdate xmlns="3e02667f-0271-471b-bd6e-11a2e16def1d" xsi:nil="true"/>
    <wb_unitowning xmlns="6385dc9c-8632-49e9-a791-b8d07731333e" xsi:nil="true"/>
    <wb_reproducibilitypackage xmlns="http://schemas.microsoft.com/sharepoint/v3/fields" xsi:nil="true"/>
    <la8e280b24ee4580863646f8933db267 xmlns="6385dc9c-8632-49e9-a791-b8d07731333e">
      <Terms xmlns="http://schemas.microsoft.com/office/infopath/2007/PartnerControls"/>
    </la8e280b24ee4580863646f8933db267>
    <wb_wbdocsid xmlns="3e02667f-0271-471b-bd6e-11a2e16def1d" xsi:nil="true"/>
    <wb_documentcomments xmlns="6385dc9c-8632-49e9-a791-b8d07731333e" xsi:nil="true"/>
    <WB_Status_Folder xmlns="6385dc9c-8632-49e9-a791-b8d07731333e" xsi:nil="true"/>
    <wb_boarddocumentnumber xmlns="3e02667f-0271-471b-bd6e-11a2e16def1d" xsi:nil="true"/>
    <wb_boardmeetingdate xmlns="6385dc9c-8632-49e9-a791-b8d07731333e" xsi:nil="true"/>
    <wb_rejectionreason xmlns="6385dc9c-8632-49e9-a791-b8d07731333e" xsi:nil="true"/>
    <wb_seriesname xmlns="6385dc9c-8632-49e9-a791-b8d07731333e" xsi:nil="true"/>
    <wb_reportname xmlns="6385dc9c-8632-49e9-a791-b8d07731333e" xsi:nil="true"/>
    <WBG_Author xmlns="http://schemas.microsoft.com/sharepoint/v3/fields" xsi:nil="true"/>
    <WB_LongAuthor_Flag xmlns="http://schemas.microsoft.com/sharepoint/v3/fields" xsi:nil="true"/>
    <wb_ibcountry xmlns="6385dc9c-8632-49e9-a791-b8d07731333e" xsi:nil="true"/>
    <wb_isbn xmlns="6385dc9c-8632-49e9-a791-b8d07731333e" xsi:nil="true"/>
    <wb_versiontype xmlns="6385dc9c-8632-49e9-a791-b8d07731333e">Final</wb_versiontype>
    <wb_topics_sys xmlns="6385dc9c-8632-49e9-a791-b8d07731333e" xsi:nil="true"/>
    <wb_dataset xmlns="http://schemas.microsoft.com/sharepoint/v3/fields" xsi:nil="true"/>
    <wb_digitalobjectidentifier xmlns="6385dc9c-8632-49e9-a791-b8d07731333e" xsi:nil="true"/>
    <wb_projectname xmlns="6385dc9c-8632-49e9-a791-b8d07731333e" xsi:nil="true"/>
    <wb_boardmeetingtype xmlns="3e02667f-0271-471b-bd6e-11a2e16def1d" xsi:nil="true"/>
    <wb_closingdateboard xmlns="6385dc9c-8632-49e9-a791-b8d07731333e" xsi:nil="true"/>
    <wb_ppcode xmlns="6385dc9c-8632-49e9-a791-b8d07731333e" xsi:nil="true"/>
    <wb_relateddatasethold xmlns="6385dc9c-8632-49e9-a791-b8d07731333e" xsi:nil="true"/>
    <ja1b524f3f534a9eafb10c0d6b7b176f xmlns="6385dc9c-8632-49e9-a791-b8d07731333e">
      <Terms xmlns="http://schemas.microsoft.com/office/infopath/2007/PartnerControls"/>
    </ja1b524f3f534a9eafb10c0d6b7b176f>
    <ncd8676b6f874fb3b13498347bded7f2 xmlns="6385dc9c-8632-49e9-a791-b8d07731333e">
      <Terms xmlns="http://schemas.microsoft.com/office/infopath/2007/PartnerControls"/>
    </ncd8676b6f874fb3b13498347bded7f2>
    <wb_virtualcollection1 xmlns="6385dc9c-8632-49e9-a791-b8d07731333e" xsi:nil="true"/>
    <wb_sourcecitation xmlns="6385dc9c-8632-49e9-a791-b8d07731333e" xsi:nil="true"/>
    <WB_IDU_Comment xmlns="6385dc9c-8632-49e9-a791-b8d07731333e" xsi:nil="true"/>
    <wb_category xmlns="3e02667f-0271-471b-bd6e-11a2e16def1d" xsi:nil="true"/>
    <wb_collectiontitle xmlns="6385dc9c-8632-49e9-a791-b8d07731333e" xsi:nil="true"/>
    <wb_copyrightholder xmlns="6385dc9c-8632-49e9-a791-b8d07731333e" xsi:nil="true"/>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haredContentType xmlns="Microsoft.SharePoint.Taxonomy.ContentTypeSync" SourceId="2a6c10d7-b926-4fc0-945e-3cbf5049f6bd" ContentTypeId="0x010100F4C63C3BD852AE468EAEFD0E6C57C64F02" PreviousValue="false"/>
</file>

<file path=customXml/itemProps1.xml><?xml version="1.0" encoding="utf-8"?>
<ds:datastoreItem xmlns:ds="http://schemas.openxmlformats.org/officeDocument/2006/customXml" ds:itemID="{1FF69F63-5774-46C9-8C72-7A8EA774E2C6}">
  <ds:schemaRefs>
    <ds:schemaRef ds:uri="http://schemas.microsoft.com/sharepoint/events"/>
  </ds:schemaRefs>
</ds:datastoreItem>
</file>

<file path=customXml/itemProps2.xml><?xml version="1.0" encoding="utf-8"?>
<ds:datastoreItem xmlns:ds="http://schemas.openxmlformats.org/officeDocument/2006/customXml" ds:itemID="{B38FF5A4-AF9A-4862-B505-0CF48931AB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fields"/>
    <ds:schemaRef ds:uri="3e02667f-0271-471b-bd6e-11a2e16def1d"/>
    <ds:schemaRef ds:uri="6385dc9c-8632-49e9-a791-b8d07731333e"/>
    <ds:schemaRef ds:uri="e256e33d-cd8f-4639-ac6e-7c5f5582e0f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8021366-A40A-4207-AA24-A2DA77130F70}">
  <ds:schemaRefs>
    <ds:schemaRef ds:uri="http://schemas.openxmlformats.org/officeDocument/2006/bibliography"/>
  </ds:schemaRefs>
</ds:datastoreItem>
</file>

<file path=customXml/itemProps4.xml><?xml version="1.0" encoding="utf-8"?>
<ds:datastoreItem xmlns:ds="http://schemas.openxmlformats.org/officeDocument/2006/customXml" ds:itemID="{661DACFB-F8E3-4340-9A34-4EE1CBB0948E}">
  <ds:schemaRefs>
    <ds:schemaRef ds:uri="http://schemas.microsoft.com/office/2006/metadata/properties"/>
    <ds:schemaRef ds:uri="http://schemas.microsoft.com/office/infopath/2007/PartnerControls"/>
    <ds:schemaRef ds:uri="3e02667f-0271-471b-bd6e-11a2e16def1d"/>
    <ds:schemaRef ds:uri="6385dc9c-8632-49e9-a791-b8d07731333e"/>
    <ds:schemaRef ds:uri="http://schemas.microsoft.com/sharepoint/v3/fields"/>
  </ds:schemaRefs>
</ds:datastoreItem>
</file>

<file path=customXml/itemProps5.xml><?xml version="1.0" encoding="utf-8"?>
<ds:datastoreItem xmlns:ds="http://schemas.openxmlformats.org/officeDocument/2006/customXml" ds:itemID="{4C24E774-1EA4-4A87-B579-6A211D207850}">
  <ds:schemaRefs>
    <ds:schemaRef ds:uri="http://schemas.microsoft.com/sharepoint/v3/contenttype/forms"/>
  </ds:schemaRefs>
</ds:datastoreItem>
</file>

<file path=customXml/itemProps6.xml><?xml version="1.0" encoding="utf-8"?>
<ds:datastoreItem xmlns:ds="http://schemas.openxmlformats.org/officeDocument/2006/customXml" ds:itemID="{DEDE9649-79D6-4F6C-AE32-D4A8962C18F7}">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5</TotalTime>
  <Pages>168</Pages>
  <Words>54336</Words>
  <Characters>327108</Characters>
  <Application>Microsoft Office Word</Application>
  <DocSecurity>4</DocSecurity>
  <Lines>9345</Lines>
  <Paragraphs>4101</Paragraphs>
  <ScaleCrop>false</ScaleCrop>
  <HeadingPairs>
    <vt:vector size="2" baseType="variant">
      <vt:variant>
        <vt:lpstr>Title</vt:lpstr>
      </vt:variant>
      <vt:variant>
        <vt:i4>1</vt:i4>
      </vt:variant>
    </vt:vector>
  </HeadingPairs>
  <TitlesOfParts>
    <vt:vector size="1" baseType="lpstr">
      <vt:lpstr>Environmental and Social Management Framework (ESMF) Sierra Leone Water Security and WASH Access Improvement Project (P507588)</vt:lpstr>
    </vt:vector>
  </TitlesOfParts>
  <Company>WBG</Company>
  <LinksUpToDate>false</LinksUpToDate>
  <CharactersWithSpaces>377343</CharactersWithSpaces>
  <SharedDoc>false</SharedDoc>
  <HLinks>
    <vt:vector size="792" baseType="variant">
      <vt:variant>
        <vt:i4>6684711</vt:i4>
      </vt:variant>
      <vt:variant>
        <vt:i4>768</vt:i4>
      </vt:variant>
      <vt:variant>
        <vt:i4>0</vt:i4>
      </vt:variant>
      <vt:variant>
        <vt:i4>5</vt:i4>
      </vt:variant>
      <vt:variant>
        <vt:lpwstr>https://cloud.gdi.net/smartPortal/zppCG</vt:lpwstr>
      </vt:variant>
      <vt:variant>
        <vt:lpwstr/>
      </vt:variant>
      <vt:variant>
        <vt:i4>6619191</vt:i4>
      </vt:variant>
      <vt:variant>
        <vt:i4>759</vt:i4>
      </vt:variant>
      <vt:variant>
        <vt:i4>0</vt:i4>
      </vt:variant>
      <vt:variant>
        <vt:i4>5</vt:i4>
      </vt:variant>
      <vt:variant>
        <vt:lpwstr>http://www.epa.org.me/</vt:lpwstr>
      </vt:variant>
      <vt:variant>
        <vt:lpwstr/>
      </vt:variant>
      <vt:variant>
        <vt:i4>7077948</vt:i4>
      </vt:variant>
      <vt:variant>
        <vt:i4>741</vt:i4>
      </vt:variant>
      <vt:variant>
        <vt:i4>0</vt:i4>
      </vt:variant>
      <vt:variant>
        <vt:i4>5</vt:i4>
      </vt:variant>
      <vt:variant>
        <vt:lpwstr>https://www.gov.me/</vt:lpwstr>
      </vt:variant>
      <vt:variant>
        <vt:lpwstr/>
      </vt:variant>
      <vt:variant>
        <vt:i4>7733281</vt:i4>
      </vt:variant>
      <vt:variant>
        <vt:i4>738</vt:i4>
      </vt:variant>
      <vt:variant>
        <vt:i4>0</vt:i4>
      </vt:variant>
      <vt:variant>
        <vt:i4>5</vt:i4>
      </vt:variant>
      <vt:variant>
        <vt:lpwstr>https://epa.org.me/</vt:lpwstr>
      </vt:variant>
      <vt:variant>
        <vt:lpwstr/>
      </vt:variant>
      <vt:variant>
        <vt:i4>1376311</vt:i4>
      </vt:variant>
      <vt:variant>
        <vt:i4>722</vt:i4>
      </vt:variant>
      <vt:variant>
        <vt:i4>0</vt:i4>
      </vt:variant>
      <vt:variant>
        <vt:i4>5</vt:i4>
      </vt:variant>
      <vt:variant>
        <vt:lpwstr/>
      </vt:variant>
      <vt:variant>
        <vt:lpwstr>_Toc212403746</vt:lpwstr>
      </vt:variant>
      <vt:variant>
        <vt:i4>1376311</vt:i4>
      </vt:variant>
      <vt:variant>
        <vt:i4>716</vt:i4>
      </vt:variant>
      <vt:variant>
        <vt:i4>0</vt:i4>
      </vt:variant>
      <vt:variant>
        <vt:i4>5</vt:i4>
      </vt:variant>
      <vt:variant>
        <vt:lpwstr/>
      </vt:variant>
      <vt:variant>
        <vt:lpwstr>_Toc212403745</vt:lpwstr>
      </vt:variant>
      <vt:variant>
        <vt:i4>1376311</vt:i4>
      </vt:variant>
      <vt:variant>
        <vt:i4>710</vt:i4>
      </vt:variant>
      <vt:variant>
        <vt:i4>0</vt:i4>
      </vt:variant>
      <vt:variant>
        <vt:i4>5</vt:i4>
      </vt:variant>
      <vt:variant>
        <vt:lpwstr/>
      </vt:variant>
      <vt:variant>
        <vt:lpwstr>_Toc212403744</vt:lpwstr>
      </vt:variant>
      <vt:variant>
        <vt:i4>1376311</vt:i4>
      </vt:variant>
      <vt:variant>
        <vt:i4>704</vt:i4>
      </vt:variant>
      <vt:variant>
        <vt:i4>0</vt:i4>
      </vt:variant>
      <vt:variant>
        <vt:i4>5</vt:i4>
      </vt:variant>
      <vt:variant>
        <vt:lpwstr/>
      </vt:variant>
      <vt:variant>
        <vt:lpwstr>_Toc212403743</vt:lpwstr>
      </vt:variant>
      <vt:variant>
        <vt:i4>1376311</vt:i4>
      </vt:variant>
      <vt:variant>
        <vt:i4>698</vt:i4>
      </vt:variant>
      <vt:variant>
        <vt:i4>0</vt:i4>
      </vt:variant>
      <vt:variant>
        <vt:i4>5</vt:i4>
      </vt:variant>
      <vt:variant>
        <vt:lpwstr/>
      </vt:variant>
      <vt:variant>
        <vt:lpwstr>_Toc212403742</vt:lpwstr>
      </vt:variant>
      <vt:variant>
        <vt:i4>1376311</vt:i4>
      </vt:variant>
      <vt:variant>
        <vt:i4>692</vt:i4>
      </vt:variant>
      <vt:variant>
        <vt:i4>0</vt:i4>
      </vt:variant>
      <vt:variant>
        <vt:i4>5</vt:i4>
      </vt:variant>
      <vt:variant>
        <vt:lpwstr/>
      </vt:variant>
      <vt:variant>
        <vt:lpwstr>_Toc212403741</vt:lpwstr>
      </vt:variant>
      <vt:variant>
        <vt:i4>1376311</vt:i4>
      </vt:variant>
      <vt:variant>
        <vt:i4>686</vt:i4>
      </vt:variant>
      <vt:variant>
        <vt:i4>0</vt:i4>
      </vt:variant>
      <vt:variant>
        <vt:i4>5</vt:i4>
      </vt:variant>
      <vt:variant>
        <vt:lpwstr/>
      </vt:variant>
      <vt:variant>
        <vt:lpwstr>_Toc212403740</vt:lpwstr>
      </vt:variant>
      <vt:variant>
        <vt:i4>1179703</vt:i4>
      </vt:variant>
      <vt:variant>
        <vt:i4>680</vt:i4>
      </vt:variant>
      <vt:variant>
        <vt:i4>0</vt:i4>
      </vt:variant>
      <vt:variant>
        <vt:i4>5</vt:i4>
      </vt:variant>
      <vt:variant>
        <vt:lpwstr/>
      </vt:variant>
      <vt:variant>
        <vt:lpwstr>_Toc212403739</vt:lpwstr>
      </vt:variant>
      <vt:variant>
        <vt:i4>1048631</vt:i4>
      </vt:variant>
      <vt:variant>
        <vt:i4>671</vt:i4>
      </vt:variant>
      <vt:variant>
        <vt:i4>0</vt:i4>
      </vt:variant>
      <vt:variant>
        <vt:i4>5</vt:i4>
      </vt:variant>
      <vt:variant>
        <vt:lpwstr/>
      </vt:variant>
      <vt:variant>
        <vt:lpwstr>_Toc212403715</vt:lpwstr>
      </vt:variant>
      <vt:variant>
        <vt:i4>1048631</vt:i4>
      </vt:variant>
      <vt:variant>
        <vt:i4>665</vt:i4>
      </vt:variant>
      <vt:variant>
        <vt:i4>0</vt:i4>
      </vt:variant>
      <vt:variant>
        <vt:i4>5</vt:i4>
      </vt:variant>
      <vt:variant>
        <vt:lpwstr/>
      </vt:variant>
      <vt:variant>
        <vt:lpwstr>_Toc212403714</vt:lpwstr>
      </vt:variant>
      <vt:variant>
        <vt:i4>1048631</vt:i4>
      </vt:variant>
      <vt:variant>
        <vt:i4>659</vt:i4>
      </vt:variant>
      <vt:variant>
        <vt:i4>0</vt:i4>
      </vt:variant>
      <vt:variant>
        <vt:i4>5</vt:i4>
      </vt:variant>
      <vt:variant>
        <vt:lpwstr/>
      </vt:variant>
      <vt:variant>
        <vt:lpwstr>_Toc212403713</vt:lpwstr>
      </vt:variant>
      <vt:variant>
        <vt:i4>1048631</vt:i4>
      </vt:variant>
      <vt:variant>
        <vt:i4>653</vt:i4>
      </vt:variant>
      <vt:variant>
        <vt:i4>0</vt:i4>
      </vt:variant>
      <vt:variant>
        <vt:i4>5</vt:i4>
      </vt:variant>
      <vt:variant>
        <vt:lpwstr/>
      </vt:variant>
      <vt:variant>
        <vt:lpwstr>_Toc212403712</vt:lpwstr>
      </vt:variant>
      <vt:variant>
        <vt:i4>1048631</vt:i4>
      </vt:variant>
      <vt:variant>
        <vt:i4>647</vt:i4>
      </vt:variant>
      <vt:variant>
        <vt:i4>0</vt:i4>
      </vt:variant>
      <vt:variant>
        <vt:i4>5</vt:i4>
      </vt:variant>
      <vt:variant>
        <vt:lpwstr/>
      </vt:variant>
      <vt:variant>
        <vt:lpwstr>_Toc212403711</vt:lpwstr>
      </vt:variant>
      <vt:variant>
        <vt:i4>1048631</vt:i4>
      </vt:variant>
      <vt:variant>
        <vt:i4>641</vt:i4>
      </vt:variant>
      <vt:variant>
        <vt:i4>0</vt:i4>
      </vt:variant>
      <vt:variant>
        <vt:i4>5</vt:i4>
      </vt:variant>
      <vt:variant>
        <vt:lpwstr/>
      </vt:variant>
      <vt:variant>
        <vt:lpwstr>_Toc212403710</vt:lpwstr>
      </vt:variant>
      <vt:variant>
        <vt:i4>1114167</vt:i4>
      </vt:variant>
      <vt:variant>
        <vt:i4>635</vt:i4>
      </vt:variant>
      <vt:variant>
        <vt:i4>0</vt:i4>
      </vt:variant>
      <vt:variant>
        <vt:i4>5</vt:i4>
      </vt:variant>
      <vt:variant>
        <vt:lpwstr/>
      </vt:variant>
      <vt:variant>
        <vt:lpwstr>_Toc212403709</vt:lpwstr>
      </vt:variant>
      <vt:variant>
        <vt:i4>1114167</vt:i4>
      </vt:variant>
      <vt:variant>
        <vt:i4>629</vt:i4>
      </vt:variant>
      <vt:variant>
        <vt:i4>0</vt:i4>
      </vt:variant>
      <vt:variant>
        <vt:i4>5</vt:i4>
      </vt:variant>
      <vt:variant>
        <vt:lpwstr/>
      </vt:variant>
      <vt:variant>
        <vt:lpwstr>_Toc212403708</vt:lpwstr>
      </vt:variant>
      <vt:variant>
        <vt:i4>1114167</vt:i4>
      </vt:variant>
      <vt:variant>
        <vt:i4>623</vt:i4>
      </vt:variant>
      <vt:variant>
        <vt:i4>0</vt:i4>
      </vt:variant>
      <vt:variant>
        <vt:i4>5</vt:i4>
      </vt:variant>
      <vt:variant>
        <vt:lpwstr/>
      </vt:variant>
      <vt:variant>
        <vt:lpwstr>_Toc212403707</vt:lpwstr>
      </vt:variant>
      <vt:variant>
        <vt:i4>1114167</vt:i4>
      </vt:variant>
      <vt:variant>
        <vt:i4>617</vt:i4>
      </vt:variant>
      <vt:variant>
        <vt:i4>0</vt:i4>
      </vt:variant>
      <vt:variant>
        <vt:i4>5</vt:i4>
      </vt:variant>
      <vt:variant>
        <vt:lpwstr/>
      </vt:variant>
      <vt:variant>
        <vt:lpwstr>_Toc212403706</vt:lpwstr>
      </vt:variant>
      <vt:variant>
        <vt:i4>1114167</vt:i4>
      </vt:variant>
      <vt:variant>
        <vt:i4>611</vt:i4>
      </vt:variant>
      <vt:variant>
        <vt:i4>0</vt:i4>
      </vt:variant>
      <vt:variant>
        <vt:i4>5</vt:i4>
      </vt:variant>
      <vt:variant>
        <vt:lpwstr/>
      </vt:variant>
      <vt:variant>
        <vt:lpwstr>_Toc212403705</vt:lpwstr>
      </vt:variant>
      <vt:variant>
        <vt:i4>1114167</vt:i4>
      </vt:variant>
      <vt:variant>
        <vt:i4>605</vt:i4>
      </vt:variant>
      <vt:variant>
        <vt:i4>0</vt:i4>
      </vt:variant>
      <vt:variant>
        <vt:i4>5</vt:i4>
      </vt:variant>
      <vt:variant>
        <vt:lpwstr/>
      </vt:variant>
      <vt:variant>
        <vt:lpwstr>_Toc212403704</vt:lpwstr>
      </vt:variant>
      <vt:variant>
        <vt:i4>1114167</vt:i4>
      </vt:variant>
      <vt:variant>
        <vt:i4>599</vt:i4>
      </vt:variant>
      <vt:variant>
        <vt:i4>0</vt:i4>
      </vt:variant>
      <vt:variant>
        <vt:i4>5</vt:i4>
      </vt:variant>
      <vt:variant>
        <vt:lpwstr/>
      </vt:variant>
      <vt:variant>
        <vt:lpwstr>_Toc212403703</vt:lpwstr>
      </vt:variant>
      <vt:variant>
        <vt:i4>1114167</vt:i4>
      </vt:variant>
      <vt:variant>
        <vt:i4>593</vt:i4>
      </vt:variant>
      <vt:variant>
        <vt:i4>0</vt:i4>
      </vt:variant>
      <vt:variant>
        <vt:i4>5</vt:i4>
      </vt:variant>
      <vt:variant>
        <vt:lpwstr/>
      </vt:variant>
      <vt:variant>
        <vt:lpwstr>_Toc212403702</vt:lpwstr>
      </vt:variant>
      <vt:variant>
        <vt:i4>1114167</vt:i4>
      </vt:variant>
      <vt:variant>
        <vt:i4>587</vt:i4>
      </vt:variant>
      <vt:variant>
        <vt:i4>0</vt:i4>
      </vt:variant>
      <vt:variant>
        <vt:i4>5</vt:i4>
      </vt:variant>
      <vt:variant>
        <vt:lpwstr/>
      </vt:variant>
      <vt:variant>
        <vt:lpwstr>_Toc212403701</vt:lpwstr>
      </vt:variant>
      <vt:variant>
        <vt:i4>1114167</vt:i4>
      </vt:variant>
      <vt:variant>
        <vt:i4>581</vt:i4>
      </vt:variant>
      <vt:variant>
        <vt:i4>0</vt:i4>
      </vt:variant>
      <vt:variant>
        <vt:i4>5</vt:i4>
      </vt:variant>
      <vt:variant>
        <vt:lpwstr/>
      </vt:variant>
      <vt:variant>
        <vt:lpwstr>_Toc212403700</vt:lpwstr>
      </vt:variant>
      <vt:variant>
        <vt:i4>1572918</vt:i4>
      </vt:variant>
      <vt:variant>
        <vt:i4>575</vt:i4>
      </vt:variant>
      <vt:variant>
        <vt:i4>0</vt:i4>
      </vt:variant>
      <vt:variant>
        <vt:i4>5</vt:i4>
      </vt:variant>
      <vt:variant>
        <vt:lpwstr/>
      </vt:variant>
      <vt:variant>
        <vt:lpwstr>_Toc212403699</vt:lpwstr>
      </vt:variant>
      <vt:variant>
        <vt:i4>1572918</vt:i4>
      </vt:variant>
      <vt:variant>
        <vt:i4>569</vt:i4>
      </vt:variant>
      <vt:variant>
        <vt:i4>0</vt:i4>
      </vt:variant>
      <vt:variant>
        <vt:i4>5</vt:i4>
      </vt:variant>
      <vt:variant>
        <vt:lpwstr/>
      </vt:variant>
      <vt:variant>
        <vt:lpwstr>_Toc212403698</vt:lpwstr>
      </vt:variant>
      <vt:variant>
        <vt:i4>1572918</vt:i4>
      </vt:variant>
      <vt:variant>
        <vt:i4>563</vt:i4>
      </vt:variant>
      <vt:variant>
        <vt:i4>0</vt:i4>
      </vt:variant>
      <vt:variant>
        <vt:i4>5</vt:i4>
      </vt:variant>
      <vt:variant>
        <vt:lpwstr/>
      </vt:variant>
      <vt:variant>
        <vt:lpwstr>_Toc212403697</vt:lpwstr>
      </vt:variant>
      <vt:variant>
        <vt:i4>1572918</vt:i4>
      </vt:variant>
      <vt:variant>
        <vt:i4>557</vt:i4>
      </vt:variant>
      <vt:variant>
        <vt:i4>0</vt:i4>
      </vt:variant>
      <vt:variant>
        <vt:i4>5</vt:i4>
      </vt:variant>
      <vt:variant>
        <vt:lpwstr/>
      </vt:variant>
      <vt:variant>
        <vt:lpwstr>_Toc212403696</vt:lpwstr>
      </vt:variant>
      <vt:variant>
        <vt:i4>1572918</vt:i4>
      </vt:variant>
      <vt:variant>
        <vt:i4>551</vt:i4>
      </vt:variant>
      <vt:variant>
        <vt:i4>0</vt:i4>
      </vt:variant>
      <vt:variant>
        <vt:i4>5</vt:i4>
      </vt:variant>
      <vt:variant>
        <vt:lpwstr/>
      </vt:variant>
      <vt:variant>
        <vt:lpwstr>_Toc212403695</vt:lpwstr>
      </vt:variant>
      <vt:variant>
        <vt:i4>1572918</vt:i4>
      </vt:variant>
      <vt:variant>
        <vt:i4>545</vt:i4>
      </vt:variant>
      <vt:variant>
        <vt:i4>0</vt:i4>
      </vt:variant>
      <vt:variant>
        <vt:i4>5</vt:i4>
      </vt:variant>
      <vt:variant>
        <vt:lpwstr/>
      </vt:variant>
      <vt:variant>
        <vt:lpwstr>_Toc212403694</vt:lpwstr>
      </vt:variant>
      <vt:variant>
        <vt:i4>1966129</vt:i4>
      </vt:variant>
      <vt:variant>
        <vt:i4>536</vt:i4>
      </vt:variant>
      <vt:variant>
        <vt:i4>0</vt:i4>
      </vt:variant>
      <vt:variant>
        <vt:i4>5</vt:i4>
      </vt:variant>
      <vt:variant>
        <vt:lpwstr/>
      </vt:variant>
      <vt:variant>
        <vt:lpwstr>_Toc212404183</vt:lpwstr>
      </vt:variant>
      <vt:variant>
        <vt:i4>1966129</vt:i4>
      </vt:variant>
      <vt:variant>
        <vt:i4>530</vt:i4>
      </vt:variant>
      <vt:variant>
        <vt:i4>0</vt:i4>
      </vt:variant>
      <vt:variant>
        <vt:i4>5</vt:i4>
      </vt:variant>
      <vt:variant>
        <vt:lpwstr/>
      </vt:variant>
      <vt:variant>
        <vt:lpwstr>_Toc212404182</vt:lpwstr>
      </vt:variant>
      <vt:variant>
        <vt:i4>1966129</vt:i4>
      </vt:variant>
      <vt:variant>
        <vt:i4>524</vt:i4>
      </vt:variant>
      <vt:variant>
        <vt:i4>0</vt:i4>
      </vt:variant>
      <vt:variant>
        <vt:i4>5</vt:i4>
      </vt:variant>
      <vt:variant>
        <vt:lpwstr/>
      </vt:variant>
      <vt:variant>
        <vt:lpwstr>_Toc212404181</vt:lpwstr>
      </vt:variant>
      <vt:variant>
        <vt:i4>1966129</vt:i4>
      </vt:variant>
      <vt:variant>
        <vt:i4>518</vt:i4>
      </vt:variant>
      <vt:variant>
        <vt:i4>0</vt:i4>
      </vt:variant>
      <vt:variant>
        <vt:i4>5</vt:i4>
      </vt:variant>
      <vt:variant>
        <vt:lpwstr/>
      </vt:variant>
      <vt:variant>
        <vt:lpwstr>_Toc212404180</vt:lpwstr>
      </vt:variant>
      <vt:variant>
        <vt:i4>1114161</vt:i4>
      </vt:variant>
      <vt:variant>
        <vt:i4>512</vt:i4>
      </vt:variant>
      <vt:variant>
        <vt:i4>0</vt:i4>
      </vt:variant>
      <vt:variant>
        <vt:i4>5</vt:i4>
      </vt:variant>
      <vt:variant>
        <vt:lpwstr/>
      </vt:variant>
      <vt:variant>
        <vt:lpwstr>_Toc212404179</vt:lpwstr>
      </vt:variant>
      <vt:variant>
        <vt:i4>1114161</vt:i4>
      </vt:variant>
      <vt:variant>
        <vt:i4>506</vt:i4>
      </vt:variant>
      <vt:variant>
        <vt:i4>0</vt:i4>
      </vt:variant>
      <vt:variant>
        <vt:i4>5</vt:i4>
      </vt:variant>
      <vt:variant>
        <vt:lpwstr/>
      </vt:variant>
      <vt:variant>
        <vt:lpwstr>_Toc212404178</vt:lpwstr>
      </vt:variant>
      <vt:variant>
        <vt:i4>1114161</vt:i4>
      </vt:variant>
      <vt:variant>
        <vt:i4>500</vt:i4>
      </vt:variant>
      <vt:variant>
        <vt:i4>0</vt:i4>
      </vt:variant>
      <vt:variant>
        <vt:i4>5</vt:i4>
      </vt:variant>
      <vt:variant>
        <vt:lpwstr/>
      </vt:variant>
      <vt:variant>
        <vt:lpwstr>_Toc212404177</vt:lpwstr>
      </vt:variant>
      <vt:variant>
        <vt:i4>1114161</vt:i4>
      </vt:variant>
      <vt:variant>
        <vt:i4>494</vt:i4>
      </vt:variant>
      <vt:variant>
        <vt:i4>0</vt:i4>
      </vt:variant>
      <vt:variant>
        <vt:i4>5</vt:i4>
      </vt:variant>
      <vt:variant>
        <vt:lpwstr/>
      </vt:variant>
      <vt:variant>
        <vt:lpwstr>_Toc212404176</vt:lpwstr>
      </vt:variant>
      <vt:variant>
        <vt:i4>1114161</vt:i4>
      </vt:variant>
      <vt:variant>
        <vt:i4>488</vt:i4>
      </vt:variant>
      <vt:variant>
        <vt:i4>0</vt:i4>
      </vt:variant>
      <vt:variant>
        <vt:i4>5</vt:i4>
      </vt:variant>
      <vt:variant>
        <vt:lpwstr/>
      </vt:variant>
      <vt:variant>
        <vt:lpwstr>_Toc212404175</vt:lpwstr>
      </vt:variant>
      <vt:variant>
        <vt:i4>1114161</vt:i4>
      </vt:variant>
      <vt:variant>
        <vt:i4>482</vt:i4>
      </vt:variant>
      <vt:variant>
        <vt:i4>0</vt:i4>
      </vt:variant>
      <vt:variant>
        <vt:i4>5</vt:i4>
      </vt:variant>
      <vt:variant>
        <vt:lpwstr/>
      </vt:variant>
      <vt:variant>
        <vt:lpwstr>_Toc212404174</vt:lpwstr>
      </vt:variant>
      <vt:variant>
        <vt:i4>1114161</vt:i4>
      </vt:variant>
      <vt:variant>
        <vt:i4>476</vt:i4>
      </vt:variant>
      <vt:variant>
        <vt:i4>0</vt:i4>
      </vt:variant>
      <vt:variant>
        <vt:i4>5</vt:i4>
      </vt:variant>
      <vt:variant>
        <vt:lpwstr/>
      </vt:variant>
      <vt:variant>
        <vt:lpwstr>_Toc212404173</vt:lpwstr>
      </vt:variant>
      <vt:variant>
        <vt:i4>1114161</vt:i4>
      </vt:variant>
      <vt:variant>
        <vt:i4>470</vt:i4>
      </vt:variant>
      <vt:variant>
        <vt:i4>0</vt:i4>
      </vt:variant>
      <vt:variant>
        <vt:i4>5</vt:i4>
      </vt:variant>
      <vt:variant>
        <vt:lpwstr/>
      </vt:variant>
      <vt:variant>
        <vt:lpwstr>_Toc212404172</vt:lpwstr>
      </vt:variant>
      <vt:variant>
        <vt:i4>1114161</vt:i4>
      </vt:variant>
      <vt:variant>
        <vt:i4>464</vt:i4>
      </vt:variant>
      <vt:variant>
        <vt:i4>0</vt:i4>
      </vt:variant>
      <vt:variant>
        <vt:i4>5</vt:i4>
      </vt:variant>
      <vt:variant>
        <vt:lpwstr/>
      </vt:variant>
      <vt:variant>
        <vt:lpwstr>_Toc212404171</vt:lpwstr>
      </vt:variant>
      <vt:variant>
        <vt:i4>1114161</vt:i4>
      </vt:variant>
      <vt:variant>
        <vt:i4>458</vt:i4>
      </vt:variant>
      <vt:variant>
        <vt:i4>0</vt:i4>
      </vt:variant>
      <vt:variant>
        <vt:i4>5</vt:i4>
      </vt:variant>
      <vt:variant>
        <vt:lpwstr/>
      </vt:variant>
      <vt:variant>
        <vt:lpwstr>_Toc212404170</vt:lpwstr>
      </vt:variant>
      <vt:variant>
        <vt:i4>1048625</vt:i4>
      </vt:variant>
      <vt:variant>
        <vt:i4>452</vt:i4>
      </vt:variant>
      <vt:variant>
        <vt:i4>0</vt:i4>
      </vt:variant>
      <vt:variant>
        <vt:i4>5</vt:i4>
      </vt:variant>
      <vt:variant>
        <vt:lpwstr/>
      </vt:variant>
      <vt:variant>
        <vt:lpwstr>_Toc212404169</vt:lpwstr>
      </vt:variant>
      <vt:variant>
        <vt:i4>1048625</vt:i4>
      </vt:variant>
      <vt:variant>
        <vt:i4>446</vt:i4>
      </vt:variant>
      <vt:variant>
        <vt:i4>0</vt:i4>
      </vt:variant>
      <vt:variant>
        <vt:i4>5</vt:i4>
      </vt:variant>
      <vt:variant>
        <vt:lpwstr/>
      </vt:variant>
      <vt:variant>
        <vt:lpwstr>_Toc212404168</vt:lpwstr>
      </vt:variant>
      <vt:variant>
        <vt:i4>1048625</vt:i4>
      </vt:variant>
      <vt:variant>
        <vt:i4>440</vt:i4>
      </vt:variant>
      <vt:variant>
        <vt:i4>0</vt:i4>
      </vt:variant>
      <vt:variant>
        <vt:i4>5</vt:i4>
      </vt:variant>
      <vt:variant>
        <vt:lpwstr/>
      </vt:variant>
      <vt:variant>
        <vt:lpwstr>_Toc212404167</vt:lpwstr>
      </vt:variant>
      <vt:variant>
        <vt:i4>1048625</vt:i4>
      </vt:variant>
      <vt:variant>
        <vt:i4>434</vt:i4>
      </vt:variant>
      <vt:variant>
        <vt:i4>0</vt:i4>
      </vt:variant>
      <vt:variant>
        <vt:i4>5</vt:i4>
      </vt:variant>
      <vt:variant>
        <vt:lpwstr/>
      </vt:variant>
      <vt:variant>
        <vt:lpwstr>_Toc212404166</vt:lpwstr>
      </vt:variant>
      <vt:variant>
        <vt:i4>1048625</vt:i4>
      </vt:variant>
      <vt:variant>
        <vt:i4>428</vt:i4>
      </vt:variant>
      <vt:variant>
        <vt:i4>0</vt:i4>
      </vt:variant>
      <vt:variant>
        <vt:i4>5</vt:i4>
      </vt:variant>
      <vt:variant>
        <vt:lpwstr/>
      </vt:variant>
      <vt:variant>
        <vt:lpwstr>_Toc212404165</vt:lpwstr>
      </vt:variant>
      <vt:variant>
        <vt:i4>1048625</vt:i4>
      </vt:variant>
      <vt:variant>
        <vt:i4>422</vt:i4>
      </vt:variant>
      <vt:variant>
        <vt:i4>0</vt:i4>
      </vt:variant>
      <vt:variant>
        <vt:i4>5</vt:i4>
      </vt:variant>
      <vt:variant>
        <vt:lpwstr/>
      </vt:variant>
      <vt:variant>
        <vt:lpwstr>_Toc212404164</vt:lpwstr>
      </vt:variant>
      <vt:variant>
        <vt:i4>1048625</vt:i4>
      </vt:variant>
      <vt:variant>
        <vt:i4>416</vt:i4>
      </vt:variant>
      <vt:variant>
        <vt:i4>0</vt:i4>
      </vt:variant>
      <vt:variant>
        <vt:i4>5</vt:i4>
      </vt:variant>
      <vt:variant>
        <vt:lpwstr/>
      </vt:variant>
      <vt:variant>
        <vt:lpwstr>_Toc212404163</vt:lpwstr>
      </vt:variant>
      <vt:variant>
        <vt:i4>1048625</vt:i4>
      </vt:variant>
      <vt:variant>
        <vt:i4>410</vt:i4>
      </vt:variant>
      <vt:variant>
        <vt:i4>0</vt:i4>
      </vt:variant>
      <vt:variant>
        <vt:i4>5</vt:i4>
      </vt:variant>
      <vt:variant>
        <vt:lpwstr/>
      </vt:variant>
      <vt:variant>
        <vt:lpwstr>_Toc212404162</vt:lpwstr>
      </vt:variant>
      <vt:variant>
        <vt:i4>1048625</vt:i4>
      </vt:variant>
      <vt:variant>
        <vt:i4>404</vt:i4>
      </vt:variant>
      <vt:variant>
        <vt:i4>0</vt:i4>
      </vt:variant>
      <vt:variant>
        <vt:i4>5</vt:i4>
      </vt:variant>
      <vt:variant>
        <vt:lpwstr/>
      </vt:variant>
      <vt:variant>
        <vt:lpwstr>_Toc212404161</vt:lpwstr>
      </vt:variant>
      <vt:variant>
        <vt:i4>1048625</vt:i4>
      </vt:variant>
      <vt:variant>
        <vt:i4>398</vt:i4>
      </vt:variant>
      <vt:variant>
        <vt:i4>0</vt:i4>
      </vt:variant>
      <vt:variant>
        <vt:i4>5</vt:i4>
      </vt:variant>
      <vt:variant>
        <vt:lpwstr/>
      </vt:variant>
      <vt:variant>
        <vt:lpwstr>_Toc212404160</vt:lpwstr>
      </vt:variant>
      <vt:variant>
        <vt:i4>1245233</vt:i4>
      </vt:variant>
      <vt:variant>
        <vt:i4>392</vt:i4>
      </vt:variant>
      <vt:variant>
        <vt:i4>0</vt:i4>
      </vt:variant>
      <vt:variant>
        <vt:i4>5</vt:i4>
      </vt:variant>
      <vt:variant>
        <vt:lpwstr/>
      </vt:variant>
      <vt:variant>
        <vt:lpwstr>_Toc212404159</vt:lpwstr>
      </vt:variant>
      <vt:variant>
        <vt:i4>1245233</vt:i4>
      </vt:variant>
      <vt:variant>
        <vt:i4>386</vt:i4>
      </vt:variant>
      <vt:variant>
        <vt:i4>0</vt:i4>
      </vt:variant>
      <vt:variant>
        <vt:i4>5</vt:i4>
      </vt:variant>
      <vt:variant>
        <vt:lpwstr/>
      </vt:variant>
      <vt:variant>
        <vt:lpwstr>_Toc212404158</vt:lpwstr>
      </vt:variant>
      <vt:variant>
        <vt:i4>1245233</vt:i4>
      </vt:variant>
      <vt:variant>
        <vt:i4>380</vt:i4>
      </vt:variant>
      <vt:variant>
        <vt:i4>0</vt:i4>
      </vt:variant>
      <vt:variant>
        <vt:i4>5</vt:i4>
      </vt:variant>
      <vt:variant>
        <vt:lpwstr/>
      </vt:variant>
      <vt:variant>
        <vt:lpwstr>_Toc212404157</vt:lpwstr>
      </vt:variant>
      <vt:variant>
        <vt:i4>1245233</vt:i4>
      </vt:variant>
      <vt:variant>
        <vt:i4>374</vt:i4>
      </vt:variant>
      <vt:variant>
        <vt:i4>0</vt:i4>
      </vt:variant>
      <vt:variant>
        <vt:i4>5</vt:i4>
      </vt:variant>
      <vt:variant>
        <vt:lpwstr/>
      </vt:variant>
      <vt:variant>
        <vt:lpwstr>_Toc212404156</vt:lpwstr>
      </vt:variant>
      <vt:variant>
        <vt:i4>1245233</vt:i4>
      </vt:variant>
      <vt:variant>
        <vt:i4>368</vt:i4>
      </vt:variant>
      <vt:variant>
        <vt:i4>0</vt:i4>
      </vt:variant>
      <vt:variant>
        <vt:i4>5</vt:i4>
      </vt:variant>
      <vt:variant>
        <vt:lpwstr/>
      </vt:variant>
      <vt:variant>
        <vt:lpwstr>_Toc212404155</vt:lpwstr>
      </vt:variant>
      <vt:variant>
        <vt:i4>1245233</vt:i4>
      </vt:variant>
      <vt:variant>
        <vt:i4>362</vt:i4>
      </vt:variant>
      <vt:variant>
        <vt:i4>0</vt:i4>
      </vt:variant>
      <vt:variant>
        <vt:i4>5</vt:i4>
      </vt:variant>
      <vt:variant>
        <vt:lpwstr/>
      </vt:variant>
      <vt:variant>
        <vt:lpwstr>_Toc212404154</vt:lpwstr>
      </vt:variant>
      <vt:variant>
        <vt:i4>1245233</vt:i4>
      </vt:variant>
      <vt:variant>
        <vt:i4>356</vt:i4>
      </vt:variant>
      <vt:variant>
        <vt:i4>0</vt:i4>
      </vt:variant>
      <vt:variant>
        <vt:i4>5</vt:i4>
      </vt:variant>
      <vt:variant>
        <vt:lpwstr/>
      </vt:variant>
      <vt:variant>
        <vt:lpwstr>_Toc212404153</vt:lpwstr>
      </vt:variant>
      <vt:variant>
        <vt:i4>1245233</vt:i4>
      </vt:variant>
      <vt:variant>
        <vt:i4>350</vt:i4>
      </vt:variant>
      <vt:variant>
        <vt:i4>0</vt:i4>
      </vt:variant>
      <vt:variant>
        <vt:i4>5</vt:i4>
      </vt:variant>
      <vt:variant>
        <vt:lpwstr/>
      </vt:variant>
      <vt:variant>
        <vt:lpwstr>_Toc212404152</vt:lpwstr>
      </vt:variant>
      <vt:variant>
        <vt:i4>1245233</vt:i4>
      </vt:variant>
      <vt:variant>
        <vt:i4>344</vt:i4>
      </vt:variant>
      <vt:variant>
        <vt:i4>0</vt:i4>
      </vt:variant>
      <vt:variant>
        <vt:i4>5</vt:i4>
      </vt:variant>
      <vt:variant>
        <vt:lpwstr/>
      </vt:variant>
      <vt:variant>
        <vt:lpwstr>_Toc212404151</vt:lpwstr>
      </vt:variant>
      <vt:variant>
        <vt:i4>1245233</vt:i4>
      </vt:variant>
      <vt:variant>
        <vt:i4>338</vt:i4>
      </vt:variant>
      <vt:variant>
        <vt:i4>0</vt:i4>
      </vt:variant>
      <vt:variant>
        <vt:i4>5</vt:i4>
      </vt:variant>
      <vt:variant>
        <vt:lpwstr/>
      </vt:variant>
      <vt:variant>
        <vt:lpwstr>_Toc212404150</vt:lpwstr>
      </vt:variant>
      <vt:variant>
        <vt:i4>1179697</vt:i4>
      </vt:variant>
      <vt:variant>
        <vt:i4>332</vt:i4>
      </vt:variant>
      <vt:variant>
        <vt:i4>0</vt:i4>
      </vt:variant>
      <vt:variant>
        <vt:i4>5</vt:i4>
      </vt:variant>
      <vt:variant>
        <vt:lpwstr/>
      </vt:variant>
      <vt:variant>
        <vt:lpwstr>_Toc212404149</vt:lpwstr>
      </vt:variant>
      <vt:variant>
        <vt:i4>1179697</vt:i4>
      </vt:variant>
      <vt:variant>
        <vt:i4>326</vt:i4>
      </vt:variant>
      <vt:variant>
        <vt:i4>0</vt:i4>
      </vt:variant>
      <vt:variant>
        <vt:i4>5</vt:i4>
      </vt:variant>
      <vt:variant>
        <vt:lpwstr/>
      </vt:variant>
      <vt:variant>
        <vt:lpwstr>_Toc212404148</vt:lpwstr>
      </vt:variant>
      <vt:variant>
        <vt:i4>1179697</vt:i4>
      </vt:variant>
      <vt:variant>
        <vt:i4>320</vt:i4>
      </vt:variant>
      <vt:variant>
        <vt:i4>0</vt:i4>
      </vt:variant>
      <vt:variant>
        <vt:i4>5</vt:i4>
      </vt:variant>
      <vt:variant>
        <vt:lpwstr/>
      </vt:variant>
      <vt:variant>
        <vt:lpwstr>_Toc212404147</vt:lpwstr>
      </vt:variant>
      <vt:variant>
        <vt:i4>1179697</vt:i4>
      </vt:variant>
      <vt:variant>
        <vt:i4>314</vt:i4>
      </vt:variant>
      <vt:variant>
        <vt:i4>0</vt:i4>
      </vt:variant>
      <vt:variant>
        <vt:i4>5</vt:i4>
      </vt:variant>
      <vt:variant>
        <vt:lpwstr/>
      </vt:variant>
      <vt:variant>
        <vt:lpwstr>_Toc212404146</vt:lpwstr>
      </vt:variant>
      <vt:variant>
        <vt:i4>1179697</vt:i4>
      </vt:variant>
      <vt:variant>
        <vt:i4>308</vt:i4>
      </vt:variant>
      <vt:variant>
        <vt:i4>0</vt:i4>
      </vt:variant>
      <vt:variant>
        <vt:i4>5</vt:i4>
      </vt:variant>
      <vt:variant>
        <vt:lpwstr/>
      </vt:variant>
      <vt:variant>
        <vt:lpwstr>_Toc212404145</vt:lpwstr>
      </vt:variant>
      <vt:variant>
        <vt:i4>1179697</vt:i4>
      </vt:variant>
      <vt:variant>
        <vt:i4>302</vt:i4>
      </vt:variant>
      <vt:variant>
        <vt:i4>0</vt:i4>
      </vt:variant>
      <vt:variant>
        <vt:i4>5</vt:i4>
      </vt:variant>
      <vt:variant>
        <vt:lpwstr/>
      </vt:variant>
      <vt:variant>
        <vt:lpwstr>_Toc212404144</vt:lpwstr>
      </vt:variant>
      <vt:variant>
        <vt:i4>1179697</vt:i4>
      </vt:variant>
      <vt:variant>
        <vt:i4>296</vt:i4>
      </vt:variant>
      <vt:variant>
        <vt:i4>0</vt:i4>
      </vt:variant>
      <vt:variant>
        <vt:i4>5</vt:i4>
      </vt:variant>
      <vt:variant>
        <vt:lpwstr/>
      </vt:variant>
      <vt:variant>
        <vt:lpwstr>_Toc212404143</vt:lpwstr>
      </vt:variant>
      <vt:variant>
        <vt:i4>1179697</vt:i4>
      </vt:variant>
      <vt:variant>
        <vt:i4>290</vt:i4>
      </vt:variant>
      <vt:variant>
        <vt:i4>0</vt:i4>
      </vt:variant>
      <vt:variant>
        <vt:i4>5</vt:i4>
      </vt:variant>
      <vt:variant>
        <vt:lpwstr/>
      </vt:variant>
      <vt:variant>
        <vt:lpwstr>_Toc212404142</vt:lpwstr>
      </vt:variant>
      <vt:variant>
        <vt:i4>1179697</vt:i4>
      </vt:variant>
      <vt:variant>
        <vt:i4>284</vt:i4>
      </vt:variant>
      <vt:variant>
        <vt:i4>0</vt:i4>
      </vt:variant>
      <vt:variant>
        <vt:i4>5</vt:i4>
      </vt:variant>
      <vt:variant>
        <vt:lpwstr/>
      </vt:variant>
      <vt:variant>
        <vt:lpwstr>_Toc212404141</vt:lpwstr>
      </vt:variant>
      <vt:variant>
        <vt:i4>1179697</vt:i4>
      </vt:variant>
      <vt:variant>
        <vt:i4>278</vt:i4>
      </vt:variant>
      <vt:variant>
        <vt:i4>0</vt:i4>
      </vt:variant>
      <vt:variant>
        <vt:i4>5</vt:i4>
      </vt:variant>
      <vt:variant>
        <vt:lpwstr/>
      </vt:variant>
      <vt:variant>
        <vt:lpwstr>_Toc212404140</vt:lpwstr>
      </vt:variant>
      <vt:variant>
        <vt:i4>1376305</vt:i4>
      </vt:variant>
      <vt:variant>
        <vt:i4>272</vt:i4>
      </vt:variant>
      <vt:variant>
        <vt:i4>0</vt:i4>
      </vt:variant>
      <vt:variant>
        <vt:i4>5</vt:i4>
      </vt:variant>
      <vt:variant>
        <vt:lpwstr/>
      </vt:variant>
      <vt:variant>
        <vt:lpwstr>_Toc212404139</vt:lpwstr>
      </vt:variant>
      <vt:variant>
        <vt:i4>1376305</vt:i4>
      </vt:variant>
      <vt:variant>
        <vt:i4>266</vt:i4>
      </vt:variant>
      <vt:variant>
        <vt:i4>0</vt:i4>
      </vt:variant>
      <vt:variant>
        <vt:i4>5</vt:i4>
      </vt:variant>
      <vt:variant>
        <vt:lpwstr/>
      </vt:variant>
      <vt:variant>
        <vt:lpwstr>_Toc212404138</vt:lpwstr>
      </vt:variant>
      <vt:variant>
        <vt:i4>1376305</vt:i4>
      </vt:variant>
      <vt:variant>
        <vt:i4>260</vt:i4>
      </vt:variant>
      <vt:variant>
        <vt:i4>0</vt:i4>
      </vt:variant>
      <vt:variant>
        <vt:i4>5</vt:i4>
      </vt:variant>
      <vt:variant>
        <vt:lpwstr/>
      </vt:variant>
      <vt:variant>
        <vt:lpwstr>_Toc212404137</vt:lpwstr>
      </vt:variant>
      <vt:variant>
        <vt:i4>1376305</vt:i4>
      </vt:variant>
      <vt:variant>
        <vt:i4>254</vt:i4>
      </vt:variant>
      <vt:variant>
        <vt:i4>0</vt:i4>
      </vt:variant>
      <vt:variant>
        <vt:i4>5</vt:i4>
      </vt:variant>
      <vt:variant>
        <vt:lpwstr/>
      </vt:variant>
      <vt:variant>
        <vt:lpwstr>_Toc212404136</vt:lpwstr>
      </vt:variant>
      <vt:variant>
        <vt:i4>1376305</vt:i4>
      </vt:variant>
      <vt:variant>
        <vt:i4>248</vt:i4>
      </vt:variant>
      <vt:variant>
        <vt:i4>0</vt:i4>
      </vt:variant>
      <vt:variant>
        <vt:i4>5</vt:i4>
      </vt:variant>
      <vt:variant>
        <vt:lpwstr/>
      </vt:variant>
      <vt:variant>
        <vt:lpwstr>_Toc212404135</vt:lpwstr>
      </vt:variant>
      <vt:variant>
        <vt:i4>1376305</vt:i4>
      </vt:variant>
      <vt:variant>
        <vt:i4>242</vt:i4>
      </vt:variant>
      <vt:variant>
        <vt:i4>0</vt:i4>
      </vt:variant>
      <vt:variant>
        <vt:i4>5</vt:i4>
      </vt:variant>
      <vt:variant>
        <vt:lpwstr/>
      </vt:variant>
      <vt:variant>
        <vt:lpwstr>_Toc212404134</vt:lpwstr>
      </vt:variant>
      <vt:variant>
        <vt:i4>1376305</vt:i4>
      </vt:variant>
      <vt:variant>
        <vt:i4>236</vt:i4>
      </vt:variant>
      <vt:variant>
        <vt:i4>0</vt:i4>
      </vt:variant>
      <vt:variant>
        <vt:i4>5</vt:i4>
      </vt:variant>
      <vt:variant>
        <vt:lpwstr/>
      </vt:variant>
      <vt:variant>
        <vt:lpwstr>_Toc212404133</vt:lpwstr>
      </vt:variant>
      <vt:variant>
        <vt:i4>1376305</vt:i4>
      </vt:variant>
      <vt:variant>
        <vt:i4>230</vt:i4>
      </vt:variant>
      <vt:variant>
        <vt:i4>0</vt:i4>
      </vt:variant>
      <vt:variant>
        <vt:i4>5</vt:i4>
      </vt:variant>
      <vt:variant>
        <vt:lpwstr/>
      </vt:variant>
      <vt:variant>
        <vt:lpwstr>_Toc212404132</vt:lpwstr>
      </vt:variant>
      <vt:variant>
        <vt:i4>1376305</vt:i4>
      </vt:variant>
      <vt:variant>
        <vt:i4>224</vt:i4>
      </vt:variant>
      <vt:variant>
        <vt:i4>0</vt:i4>
      </vt:variant>
      <vt:variant>
        <vt:i4>5</vt:i4>
      </vt:variant>
      <vt:variant>
        <vt:lpwstr/>
      </vt:variant>
      <vt:variant>
        <vt:lpwstr>_Toc212404131</vt:lpwstr>
      </vt:variant>
      <vt:variant>
        <vt:i4>1376305</vt:i4>
      </vt:variant>
      <vt:variant>
        <vt:i4>218</vt:i4>
      </vt:variant>
      <vt:variant>
        <vt:i4>0</vt:i4>
      </vt:variant>
      <vt:variant>
        <vt:i4>5</vt:i4>
      </vt:variant>
      <vt:variant>
        <vt:lpwstr/>
      </vt:variant>
      <vt:variant>
        <vt:lpwstr>_Toc212404130</vt:lpwstr>
      </vt:variant>
      <vt:variant>
        <vt:i4>1310769</vt:i4>
      </vt:variant>
      <vt:variant>
        <vt:i4>212</vt:i4>
      </vt:variant>
      <vt:variant>
        <vt:i4>0</vt:i4>
      </vt:variant>
      <vt:variant>
        <vt:i4>5</vt:i4>
      </vt:variant>
      <vt:variant>
        <vt:lpwstr/>
      </vt:variant>
      <vt:variant>
        <vt:lpwstr>_Toc212404129</vt:lpwstr>
      </vt:variant>
      <vt:variant>
        <vt:i4>1310769</vt:i4>
      </vt:variant>
      <vt:variant>
        <vt:i4>206</vt:i4>
      </vt:variant>
      <vt:variant>
        <vt:i4>0</vt:i4>
      </vt:variant>
      <vt:variant>
        <vt:i4>5</vt:i4>
      </vt:variant>
      <vt:variant>
        <vt:lpwstr/>
      </vt:variant>
      <vt:variant>
        <vt:lpwstr>_Toc212404128</vt:lpwstr>
      </vt:variant>
      <vt:variant>
        <vt:i4>1310769</vt:i4>
      </vt:variant>
      <vt:variant>
        <vt:i4>200</vt:i4>
      </vt:variant>
      <vt:variant>
        <vt:i4>0</vt:i4>
      </vt:variant>
      <vt:variant>
        <vt:i4>5</vt:i4>
      </vt:variant>
      <vt:variant>
        <vt:lpwstr/>
      </vt:variant>
      <vt:variant>
        <vt:lpwstr>_Toc212404127</vt:lpwstr>
      </vt:variant>
      <vt:variant>
        <vt:i4>1310769</vt:i4>
      </vt:variant>
      <vt:variant>
        <vt:i4>194</vt:i4>
      </vt:variant>
      <vt:variant>
        <vt:i4>0</vt:i4>
      </vt:variant>
      <vt:variant>
        <vt:i4>5</vt:i4>
      </vt:variant>
      <vt:variant>
        <vt:lpwstr/>
      </vt:variant>
      <vt:variant>
        <vt:lpwstr>_Toc212404126</vt:lpwstr>
      </vt:variant>
      <vt:variant>
        <vt:i4>1310769</vt:i4>
      </vt:variant>
      <vt:variant>
        <vt:i4>188</vt:i4>
      </vt:variant>
      <vt:variant>
        <vt:i4>0</vt:i4>
      </vt:variant>
      <vt:variant>
        <vt:i4>5</vt:i4>
      </vt:variant>
      <vt:variant>
        <vt:lpwstr/>
      </vt:variant>
      <vt:variant>
        <vt:lpwstr>_Toc212404125</vt:lpwstr>
      </vt:variant>
      <vt:variant>
        <vt:i4>1310769</vt:i4>
      </vt:variant>
      <vt:variant>
        <vt:i4>182</vt:i4>
      </vt:variant>
      <vt:variant>
        <vt:i4>0</vt:i4>
      </vt:variant>
      <vt:variant>
        <vt:i4>5</vt:i4>
      </vt:variant>
      <vt:variant>
        <vt:lpwstr/>
      </vt:variant>
      <vt:variant>
        <vt:lpwstr>_Toc212404124</vt:lpwstr>
      </vt:variant>
      <vt:variant>
        <vt:i4>1310769</vt:i4>
      </vt:variant>
      <vt:variant>
        <vt:i4>176</vt:i4>
      </vt:variant>
      <vt:variant>
        <vt:i4>0</vt:i4>
      </vt:variant>
      <vt:variant>
        <vt:i4>5</vt:i4>
      </vt:variant>
      <vt:variant>
        <vt:lpwstr/>
      </vt:variant>
      <vt:variant>
        <vt:lpwstr>_Toc212404123</vt:lpwstr>
      </vt:variant>
      <vt:variant>
        <vt:i4>1310769</vt:i4>
      </vt:variant>
      <vt:variant>
        <vt:i4>170</vt:i4>
      </vt:variant>
      <vt:variant>
        <vt:i4>0</vt:i4>
      </vt:variant>
      <vt:variant>
        <vt:i4>5</vt:i4>
      </vt:variant>
      <vt:variant>
        <vt:lpwstr/>
      </vt:variant>
      <vt:variant>
        <vt:lpwstr>_Toc212404122</vt:lpwstr>
      </vt:variant>
      <vt:variant>
        <vt:i4>1310769</vt:i4>
      </vt:variant>
      <vt:variant>
        <vt:i4>164</vt:i4>
      </vt:variant>
      <vt:variant>
        <vt:i4>0</vt:i4>
      </vt:variant>
      <vt:variant>
        <vt:i4>5</vt:i4>
      </vt:variant>
      <vt:variant>
        <vt:lpwstr/>
      </vt:variant>
      <vt:variant>
        <vt:lpwstr>_Toc212404121</vt:lpwstr>
      </vt:variant>
      <vt:variant>
        <vt:i4>1310769</vt:i4>
      </vt:variant>
      <vt:variant>
        <vt:i4>158</vt:i4>
      </vt:variant>
      <vt:variant>
        <vt:i4>0</vt:i4>
      </vt:variant>
      <vt:variant>
        <vt:i4>5</vt:i4>
      </vt:variant>
      <vt:variant>
        <vt:lpwstr/>
      </vt:variant>
      <vt:variant>
        <vt:lpwstr>_Toc212404120</vt:lpwstr>
      </vt:variant>
      <vt:variant>
        <vt:i4>1507377</vt:i4>
      </vt:variant>
      <vt:variant>
        <vt:i4>152</vt:i4>
      </vt:variant>
      <vt:variant>
        <vt:i4>0</vt:i4>
      </vt:variant>
      <vt:variant>
        <vt:i4>5</vt:i4>
      </vt:variant>
      <vt:variant>
        <vt:lpwstr/>
      </vt:variant>
      <vt:variant>
        <vt:lpwstr>_Toc212404119</vt:lpwstr>
      </vt:variant>
      <vt:variant>
        <vt:i4>1507377</vt:i4>
      </vt:variant>
      <vt:variant>
        <vt:i4>146</vt:i4>
      </vt:variant>
      <vt:variant>
        <vt:i4>0</vt:i4>
      </vt:variant>
      <vt:variant>
        <vt:i4>5</vt:i4>
      </vt:variant>
      <vt:variant>
        <vt:lpwstr/>
      </vt:variant>
      <vt:variant>
        <vt:lpwstr>_Toc212404118</vt:lpwstr>
      </vt:variant>
      <vt:variant>
        <vt:i4>1507377</vt:i4>
      </vt:variant>
      <vt:variant>
        <vt:i4>140</vt:i4>
      </vt:variant>
      <vt:variant>
        <vt:i4>0</vt:i4>
      </vt:variant>
      <vt:variant>
        <vt:i4>5</vt:i4>
      </vt:variant>
      <vt:variant>
        <vt:lpwstr/>
      </vt:variant>
      <vt:variant>
        <vt:lpwstr>_Toc212404117</vt:lpwstr>
      </vt:variant>
      <vt:variant>
        <vt:i4>1507377</vt:i4>
      </vt:variant>
      <vt:variant>
        <vt:i4>134</vt:i4>
      </vt:variant>
      <vt:variant>
        <vt:i4>0</vt:i4>
      </vt:variant>
      <vt:variant>
        <vt:i4>5</vt:i4>
      </vt:variant>
      <vt:variant>
        <vt:lpwstr/>
      </vt:variant>
      <vt:variant>
        <vt:lpwstr>_Toc212404116</vt:lpwstr>
      </vt:variant>
      <vt:variant>
        <vt:i4>1507377</vt:i4>
      </vt:variant>
      <vt:variant>
        <vt:i4>128</vt:i4>
      </vt:variant>
      <vt:variant>
        <vt:i4>0</vt:i4>
      </vt:variant>
      <vt:variant>
        <vt:i4>5</vt:i4>
      </vt:variant>
      <vt:variant>
        <vt:lpwstr/>
      </vt:variant>
      <vt:variant>
        <vt:lpwstr>_Toc212404115</vt:lpwstr>
      </vt:variant>
      <vt:variant>
        <vt:i4>1507377</vt:i4>
      </vt:variant>
      <vt:variant>
        <vt:i4>122</vt:i4>
      </vt:variant>
      <vt:variant>
        <vt:i4>0</vt:i4>
      </vt:variant>
      <vt:variant>
        <vt:i4>5</vt:i4>
      </vt:variant>
      <vt:variant>
        <vt:lpwstr/>
      </vt:variant>
      <vt:variant>
        <vt:lpwstr>_Toc212404114</vt:lpwstr>
      </vt:variant>
      <vt:variant>
        <vt:i4>1507377</vt:i4>
      </vt:variant>
      <vt:variant>
        <vt:i4>116</vt:i4>
      </vt:variant>
      <vt:variant>
        <vt:i4>0</vt:i4>
      </vt:variant>
      <vt:variant>
        <vt:i4>5</vt:i4>
      </vt:variant>
      <vt:variant>
        <vt:lpwstr/>
      </vt:variant>
      <vt:variant>
        <vt:lpwstr>_Toc212404113</vt:lpwstr>
      </vt:variant>
      <vt:variant>
        <vt:i4>1507377</vt:i4>
      </vt:variant>
      <vt:variant>
        <vt:i4>110</vt:i4>
      </vt:variant>
      <vt:variant>
        <vt:i4>0</vt:i4>
      </vt:variant>
      <vt:variant>
        <vt:i4>5</vt:i4>
      </vt:variant>
      <vt:variant>
        <vt:lpwstr/>
      </vt:variant>
      <vt:variant>
        <vt:lpwstr>_Toc212404112</vt:lpwstr>
      </vt:variant>
      <vt:variant>
        <vt:i4>1507377</vt:i4>
      </vt:variant>
      <vt:variant>
        <vt:i4>104</vt:i4>
      </vt:variant>
      <vt:variant>
        <vt:i4>0</vt:i4>
      </vt:variant>
      <vt:variant>
        <vt:i4>5</vt:i4>
      </vt:variant>
      <vt:variant>
        <vt:lpwstr/>
      </vt:variant>
      <vt:variant>
        <vt:lpwstr>_Toc212404111</vt:lpwstr>
      </vt:variant>
      <vt:variant>
        <vt:i4>1507377</vt:i4>
      </vt:variant>
      <vt:variant>
        <vt:i4>98</vt:i4>
      </vt:variant>
      <vt:variant>
        <vt:i4>0</vt:i4>
      </vt:variant>
      <vt:variant>
        <vt:i4>5</vt:i4>
      </vt:variant>
      <vt:variant>
        <vt:lpwstr/>
      </vt:variant>
      <vt:variant>
        <vt:lpwstr>_Toc212404110</vt:lpwstr>
      </vt:variant>
      <vt:variant>
        <vt:i4>1441841</vt:i4>
      </vt:variant>
      <vt:variant>
        <vt:i4>92</vt:i4>
      </vt:variant>
      <vt:variant>
        <vt:i4>0</vt:i4>
      </vt:variant>
      <vt:variant>
        <vt:i4>5</vt:i4>
      </vt:variant>
      <vt:variant>
        <vt:lpwstr/>
      </vt:variant>
      <vt:variant>
        <vt:lpwstr>_Toc212404109</vt:lpwstr>
      </vt:variant>
      <vt:variant>
        <vt:i4>1441841</vt:i4>
      </vt:variant>
      <vt:variant>
        <vt:i4>86</vt:i4>
      </vt:variant>
      <vt:variant>
        <vt:i4>0</vt:i4>
      </vt:variant>
      <vt:variant>
        <vt:i4>5</vt:i4>
      </vt:variant>
      <vt:variant>
        <vt:lpwstr/>
      </vt:variant>
      <vt:variant>
        <vt:lpwstr>_Toc212404108</vt:lpwstr>
      </vt:variant>
      <vt:variant>
        <vt:i4>1441841</vt:i4>
      </vt:variant>
      <vt:variant>
        <vt:i4>80</vt:i4>
      </vt:variant>
      <vt:variant>
        <vt:i4>0</vt:i4>
      </vt:variant>
      <vt:variant>
        <vt:i4>5</vt:i4>
      </vt:variant>
      <vt:variant>
        <vt:lpwstr/>
      </vt:variant>
      <vt:variant>
        <vt:lpwstr>_Toc212404107</vt:lpwstr>
      </vt:variant>
      <vt:variant>
        <vt:i4>1441841</vt:i4>
      </vt:variant>
      <vt:variant>
        <vt:i4>74</vt:i4>
      </vt:variant>
      <vt:variant>
        <vt:i4>0</vt:i4>
      </vt:variant>
      <vt:variant>
        <vt:i4>5</vt:i4>
      </vt:variant>
      <vt:variant>
        <vt:lpwstr/>
      </vt:variant>
      <vt:variant>
        <vt:lpwstr>_Toc212404106</vt:lpwstr>
      </vt:variant>
      <vt:variant>
        <vt:i4>1441841</vt:i4>
      </vt:variant>
      <vt:variant>
        <vt:i4>68</vt:i4>
      </vt:variant>
      <vt:variant>
        <vt:i4>0</vt:i4>
      </vt:variant>
      <vt:variant>
        <vt:i4>5</vt:i4>
      </vt:variant>
      <vt:variant>
        <vt:lpwstr/>
      </vt:variant>
      <vt:variant>
        <vt:lpwstr>_Toc212404105</vt:lpwstr>
      </vt:variant>
      <vt:variant>
        <vt:i4>1441841</vt:i4>
      </vt:variant>
      <vt:variant>
        <vt:i4>62</vt:i4>
      </vt:variant>
      <vt:variant>
        <vt:i4>0</vt:i4>
      </vt:variant>
      <vt:variant>
        <vt:i4>5</vt:i4>
      </vt:variant>
      <vt:variant>
        <vt:lpwstr/>
      </vt:variant>
      <vt:variant>
        <vt:lpwstr>_Toc212404104</vt:lpwstr>
      </vt:variant>
      <vt:variant>
        <vt:i4>1441841</vt:i4>
      </vt:variant>
      <vt:variant>
        <vt:i4>56</vt:i4>
      </vt:variant>
      <vt:variant>
        <vt:i4>0</vt:i4>
      </vt:variant>
      <vt:variant>
        <vt:i4>5</vt:i4>
      </vt:variant>
      <vt:variant>
        <vt:lpwstr/>
      </vt:variant>
      <vt:variant>
        <vt:lpwstr>_Toc212404103</vt:lpwstr>
      </vt:variant>
      <vt:variant>
        <vt:i4>1441841</vt:i4>
      </vt:variant>
      <vt:variant>
        <vt:i4>50</vt:i4>
      </vt:variant>
      <vt:variant>
        <vt:i4>0</vt:i4>
      </vt:variant>
      <vt:variant>
        <vt:i4>5</vt:i4>
      </vt:variant>
      <vt:variant>
        <vt:lpwstr/>
      </vt:variant>
      <vt:variant>
        <vt:lpwstr>_Toc212404102</vt:lpwstr>
      </vt:variant>
      <vt:variant>
        <vt:i4>1441841</vt:i4>
      </vt:variant>
      <vt:variant>
        <vt:i4>44</vt:i4>
      </vt:variant>
      <vt:variant>
        <vt:i4>0</vt:i4>
      </vt:variant>
      <vt:variant>
        <vt:i4>5</vt:i4>
      </vt:variant>
      <vt:variant>
        <vt:lpwstr/>
      </vt:variant>
      <vt:variant>
        <vt:lpwstr>_Toc212404101</vt:lpwstr>
      </vt:variant>
      <vt:variant>
        <vt:i4>1441841</vt:i4>
      </vt:variant>
      <vt:variant>
        <vt:i4>38</vt:i4>
      </vt:variant>
      <vt:variant>
        <vt:i4>0</vt:i4>
      </vt:variant>
      <vt:variant>
        <vt:i4>5</vt:i4>
      </vt:variant>
      <vt:variant>
        <vt:lpwstr/>
      </vt:variant>
      <vt:variant>
        <vt:lpwstr>_Toc212404100</vt:lpwstr>
      </vt:variant>
      <vt:variant>
        <vt:i4>2031664</vt:i4>
      </vt:variant>
      <vt:variant>
        <vt:i4>32</vt:i4>
      </vt:variant>
      <vt:variant>
        <vt:i4>0</vt:i4>
      </vt:variant>
      <vt:variant>
        <vt:i4>5</vt:i4>
      </vt:variant>
      <vt:variant>
        <vt:lpwstr/>
      </vt:variant>
      <vt:variant>
        <vt:lpwstr>_Toc212404099</vt:lpwstr>
      </vt:variant>
      <vt:variant>
        <vt:i4>2031664</vt:i4>
      </vt:variant>
      <vt:variant>
        <vt:i4>26</vt:i4>
      </vt:variant>
      <vt:variant>
        <vt:i4>0</vt:i4>
      </vt:variant>
      <vt:variant>
        <vt:i4>5</vt:i4>
      </vt:variant>
      <vt:variant>
        <vt:lpwstr/>
      </vt:variant>
      <vt:variant>
        <vt:lpwstr>_Toc212404098</vt:lpwstr>
      </vt:variant>
      <vt:variant>
        <vt:i4>2031664</vt:i4>
      </vt:variant>
      <vt:variant>
        <vt:i4>20</vt:i4>
      </vt:variant>
      <vt:variant>
        <vt:i4>0</vt:i4>
      </vt:variant>
      <vt:variant>
        <vt:i4>5</vt:i4>
      </vt:variant>
      <vt:variant>
        <vt:lpwstr/>
      </vt:variant>
      <vt:variant>
        <vt:lpwstr>_Toc212404097</vt:lpwstr>
      </vt:variant>
      <vt:variant>
        <vt:i4>2031664</vt:i4>
      </vt:variant>
      <vt:variant>
        <vt:i4>14</vt:i4>
      </vt:variant>
      <vt:variant>
        <vt:i4>0</vt:i4>
      </vt:variant>
      <vt:variant>
        <vt:i4>5</vt:i4>
      </vt:variant>
      <vt:variant>
        <vt:lpwstr/>
      </vt:variant>
      <vt:variant>
        <vt:lpwstr>_Toc212404096</vt:lpwstr>
      </vt:variant>
      <vt:variant>
        <vt:i4>2031664</vt:i4>
      </vt:variant>
      <vt:variant>
        <vt:i4>8</vt:i4>
      </vt:variant>
      <vt:variant>
        <vt:i4>0</vt:i4>
      </vt:variant>
      <vt:variant>
        <vt:i4>5</vt:i4>
      </vt:variant>
      <vt:variant>
        <vt:lpwstr/>
      </vt:variant>
      <vt:variant>
        <vt:lpwstr>_Toc212404095</vt:lpwstr>
      </vt:variant>
      <vt:variant>
        <vt:i4>2031664</vt:i4>
      </vt:variant>
      <vt:variant>
        <vt:i4>2</vt:i4>
      </vt:variant>
      <vt:variant>
        <vt:i4>0</vt:i4>
      </vt:variant>
      <vt:variant>
        <vt:i4>5</vt:i4>
      </vt:variant>
      <vt:variant>
        <vt:lpwstr/>
      </vt:variant>
      <vt:variant>
        <vt:lpwstr>_Toc212404094</vt:lpwstr>
      </vt:variant>
      <vt:variant>
        <vt:i4>6488099</vt:i4>
      </vt:variant>
      <vt:variant>
        <vt:i4>21</vt:i4>
      </vt:variant>
      <vt:variant>
        <vt:i4>0</vt:i4>
      </vt:variant>
      <vt:variant>
        <vt:i4>5</vt:i4>
      </vt:variant>
      <vt:variant>
        <vt:lpwstr>https://openknowledge.worldbank.org/server/api/core/bitstreams/03382077-6525-4e15-aa34-f7db5674a5e8/content</vt:lpwstr>
      </vt:variant>
      <vt:variant>
        <vt:lpwstr/>
      </vt:variant>
      <vt:variant>
        <vt:i4>1900639</vt:i4>
      </vt:variant>
      <vt:variant>
        <vt:i4>18</vt:i4>
      </vt:variant>
      <vt:variant>
        <vt:i4>0</vt:i4>
      </vt:variant>
      <vt:variant>
        <vt:i4>5</vt:i4>
      </vt:variant>
      <vt:variant>
        <vt:lpwstr>https://monstat.org/uploads/files/espross/2022/ESSPROS -2022-22.07.2024--eng.pdf</vt:lpwstr>
      </vt:variant>
      <vt:variant>
        <vt:lpwstr/>
      </vt:variant>
      <vt:variant>
        <vt:i4>6553664</vt:i4>
      </vt:variant>
      <vt:variant>
        <vt:i4>15</vt:i4>
      </vt:variant>
      <vt:variant>
        <vt:i4>0</vt:i4>
      </vt:variant>
      <vt:variant>
        <vt:i4>5</vt:i4>
      </vt:variant>
      <vt:variant>
        <vt:lpwstr>https://monstat.org/cg/publikacije_page.php?id=2324</vt:lpwstr>
      </vt:variant>
      <vt:variant>
        <vt:lpwstr/>
      </vt:variant>
      <vt:variant>
        <vt:i4>3342397</vt:i4>
      </vt:variant>
      <vt:variant>
        <vt:i4>12</vt:i4>
      </vt:variant>
      <vt:variant>
        <vt:i4>0</vt:i4>
      </vt:variant>
      <vt:variant>
        <vt:i4>5</vt:i4>
      </vt:variant>
      <vt:variant>
        <vt:lpwstr>C:\Users\kristina.lapcevic\Desktop\Sumarstvo SB\cbcg_annual_report_2023.pdf</vt:lpwstr>
      </vt:variant>
      <vt:variant>
        <vt:lpwstr/>
      </vt:variant>
      <vt:variant>
        <vt:i4>5963874</vt:i4>
      </vt:variant>
      <vt:variant>
        <vt:i4>9</vt:i4>
      </vt:variant>
      <vt:variant>
        <vt:i4>0</vt:i4>
      </vt:variant>
      <vt:variant>
        <vt:i4>5</vt:i4>
      </vt:variant>
      <vt:variant>
        <vt:lpwstr>https://www.monstat.org/uploads/files/BDP/BDP 2023/Godisnji BDP 2023_crn.pdf</vt:lpwstr>
      </vt:variant>
      <vt:variant>
        <vt:lpwstr/>
      </vt:variant>
      <vt:variant>
        <vt:i4>7143459</vt:i4>
      </vt:variant>
      <vt:variant>
        <vt:i4>6</vt:i4>
      </vt:variant>
      <vt:variant>
        <vt:i4>0</vt:i4>
      </vt:variant>
      <vt:variant>
        <vt:i4>5</vt:i4>
      </vt:variant>
      <vt:variant>
        <vt:lpwstr>https://www.monstat.org/cg/page.php?id=17&amp;pageid=17</vt:lpwstr>
      </vt:variant>
      <vt:variant>
        <vt:lpwstr/>
      </vt:variant>
      <vt:variant>
        <vt:i4>3211374</vt:i4>
      </vt:variant>
      <vt:variant>
        <vt:i4>3</vt:i4>
      </vt:variant>
      <vt:variant>
        <vt:i4>0</vt:i4>
      </vt:variant>
      <vt:variant>
        <vt:i4>5</vt:i4>
      </vt:variant>
      <vt:variant>
        <vt:lpwstr>https://www.monstat.org/uploads/files/popis 2021/saopstenja/SAOPSTENJE_Popis stanovnistva 2023 I_cg.pdf</vt:lpwstr>
      </vt:variant>
      <vt:variant>
        <vt:lpwstr/>
      </vt:variant>
      <vt:variant>
        <vt:i4>2424873</vt:i4>
      </vt:variant>
      <vt:variant>
        <vt:i4>0</vt:i4>
      </vt:variant>
      <vt:variant>
        <vt:i4>0</vt:i4>
      </vt:variant>
      <vt:variant>
        <vt:i4>5</vt:i4>
      </vt:variant>
      <vt:variant>
        <vt:lpwstr>https://www.monstat.org/uploads/files/popis 2021/pr.podaci/Preliminarni rezultati popisa 25.01.2024.pdf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and Social Management Framework (ESMF) Sierra Leone Water Security and WASH Access Improvement Project (P507588)</dc:title>
  <dc:subject/>
  <dc:creator>Borrowing Agency</dc:creator>
  <cp:keywords/>
  <dc:description/>
  <cp:lastModifiedBy>Esma Kreso Beslagic</cp:lastModifiedBy>
  <cp:revision>2</cp:revision>
  <dcterms:created xsi:type="dcterms:W3CDTF">2025-12-09T13:47:00Z</dcterms:created>
  <dcterms:modified xsi:type="dcterms:W3CDTF">2025-12-09T13:47:00Z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b151e097-f8ac-4f43-b1f7-b871fda73be0</vt:lpwstr>
  </property>
  <property fmtid="{D5CDD505-2E9C-101B-9397-08002B2CF9AE}" pid="3" name="ContentTypeId">
    <vt:lpwstr>0x010100F4C63C3BD852AE468EAEFD0E6C57C64F02002C8D7C9E701E8444AAD7038E9E130DC000758A02479FF34B4CBCFFA2214FD7C09E</vt:lpwstr>
  </property>
  <property fmtid="{D5CDD505-2E9C-101B-9397-08002B2CF9AE}" pid="4" name="fbe16eaccf4749f086104f7c67297f76">
    <vt:lpwstr>World Bank|bc205cc9-8a56-48a3-9f30-b099e7707c1b</vt:lpwstr>
  </property>
  <property fmtid="{D5CDD505-2E9C-101B-9397-08002B2CF9AE}" pid="5" name="g60ac5c7cc5e48988332aa7f3f7675f4">
    <vt:lpwstr>World|181f87ec-6d12-43c8-9f7a-dc47bc14aa64</vt:lpwstr>
  </property>
  <property fmtid="{D5CDD505-2E9C-101B-9397-08002B2CF9AE}" pid="6" name="le7312e839b9405fb813e48a1ee083cb">
    <vt:lpwstr>English|e31af5d6-94ea-4ba5-925e-022fd8479dfd</vt:lpwstr>
  </property>
  <property fmtid="{D5CDD505-2E9C-101B-9397-08002B2CF9AE}" pid="7" name="n3588c81c2504f79a2ae07b8fc872de1">
    <vt:lpwstr>Official Use Only|4119b812-446b-4199-aebc-580c95bfd42a</vt:lpwstr>
  </property>
  <property fmtid="{D5CDD505-2E9C-101B-9397-08002B2CF9AE}" pid="8" name="f6836c8cfc5146d888b8918e85fd4b0e">
    <vt:lpwstr>World|181f87ec-6d12-43c8-9f7a-dc47bc14aa64</vt:lpwstr>
  </property>
  <property fmtid="{D5CDD505-2E9C-101B-9397-08002B2CF9AE}" pid="9" name="TaxKeyword">
    <vt:lpwstr/>
  </property>
  <property fmtid="{D5CDD505-2E9C-101B-9397-08002B2CF9AE}" pid="10" name="Region">
    <vt:lpwstr>3;#World|181f87ec-6d12-43c8-9f7a-dc47bc14aa64</vt:lpwstr>
  </property>
  <property fmtid="{D5CDD505-2E9C-101B-9397-08002B2CF9AE}" pid="11" name="WBDocs_Access_To_Info_Exception">
    <vt:lpwstr>12. Not Assessed</vt:lpwstr>
  </property>
  <property fmtid="{D5CDD505-2E9C-101B-9397-08002B2CF9AE}" pid="12" name="m30f5f85ad26449189da578bd9e06217">
    <vt:lpwstr/>
  </property>
  <property fmtid="{D5CDD505-2E9C-101B-9397-08002B2CF9AE}" pid="13" name="wb_exceptionapprover">
    <vt:lpwstr/>
  </property>
  <property fmtid="{D5CDD505-2E9C-101B-9397-08002B2CF9AE}" pid="14" name="ncc44d6e437c4ee18d4e35566604faa7">
    <vt:lpwstr/>
  </property>
  <property fmtid="{D5CDD505-2E9C-101B-9397-08002B2CF9AE}" pid="15" name="wb_publicalternativeapprover">
    <vt:lpwstr/>
  </property>
  <property fmtid="{D5CDD505-2E9C-101B-9397-08002B2CF9AE}" pid="16" name="InternalSponsor">
    <vt:lpwstr/>
  </property>
  <property fmtid="{D5CDD505-2E9C-101B-9397-08002B2CF9AE}" pid="17" name="GeographicArea">
    <vt:lpwstr>3;#World|181f87ec-6d12-43c8-9f7a-dc47bc14aa64</vt:lpwstr>
  </property>
  <property fmtid="{D5CDD505-2E9C-101B-9397-08002B2CF9AE}" pid="18" name="wb_externalpublic">
    <vt:bool>false</vt:bool>
  </property>
  <property fmtid="{D5CDD505-2E9C-101B-9397-08002B2CF9AE}" pid="19" name="ExternalSponsor">
    <vt:lpwstr/>
  </property>
  <property fmtid="{D5CDD505-2E9C-101B-9397-08002B2CF9AE}" pid="20" name="InformationClassification">
    <vt:lpwstr>1;#Official Use Only|4119b812-446b-4199-aebc-580c95bfd42a</vt:lpwstr>
  </property>
  <property fmtid="{D5CDD505-2E9C-101B-9397-08002B2CF9AE}" pid="21" name="UserData">
    <vt:lpwstr/>
  </property>
  <property fmtid="{D5CDD505-2E9C-101B-9397-08002B2CF9AE}" pid="22" name="WBDocs_Document_Date">
    <vt:filetime>2025-05-09T11:09:42Z</vt:filetime>
  </property>
  <property fmtid="{D5CDD505-2E9C-101B-9397-08002B2CF9AE}" pid="23" name="e7fed2b567784b7fb4115fec76c3b6ef">
    <vt:lpwstr/>
  </property>
  <property fmtid="{D5CDD505-2E9C-101B-9397-08002B2CF9AE}" pid="24" name="wb_country">
    <vt:lpwstr/>
  </property>
  <property fmtid="{D5CDD505-2E9C-101B-9397-08002B2CF9AE}" pid="25" name="WBDocs_Originating_Unit">
    <vt:lpwstr/>
  </property>
  <property fmtid="{D5CDD505-2E9C-101B-9397-08002B2CF9AE}" pid="26" name="wb_publicapprover">
    <vt:lpwstr/>
  </property>
  <property fmtid="{D5CDD505-2E9C-101B-9397-08002B2CF9AE}" pid="27" name="Country">
    <vt:lpwstr/>
  </property>
  <property fmtid="{D5CDD505-2E9C-101B-9397-08002B2CF9AE}" pid="28" name="Organization">
    <vt:lpwstr>4;#World Bank|bc205cc9-8a56-48a3-9f30-b099e7707c1b</vt:lpwstr>
  </property>
  <property fmtid="{D5CDD505-2E9C-101B-9397-08002B2CF9AE}" pid="29" name="VPU">
    <vt:lpwstr/>
  </property>
  <property fmtid="{D5CDD505-2E9C-101B-9397-08002B2CF9AE}" pid="30" name="DocumentType">
    <vt:lpwstr/>
  </property>
  <property fmtid="{D5CDD505-2E9C-101B-9397-08002B2CF9AE}" pid="31" name="h40645383bce4db190f92f65d69cf557">
    <vt:lpwstr/>
  </property>
  <property fmtid="{D5CDD505-2E9C-101B-9397-08002B2CF9AE}" pid="32" name="e0919e4a962d4c1aa34dcc9ee85a7530">
    <vt:lpwstr/>
  </property>
  <property fmtid="{D5CDD505-2E9C-101B-9397-08002B2CF9AE}" pid="33" name="Topics">
    <vt:lpwstr/>
  </property>
  <property fmtid="{D5CDD505-2E9C-101B-9397-08002B2CF9AE}" pid="34" name="WBDocs_Information_Classification">
    <vt:lpwstr>Official Use Only</vt:lpwstr>
  </property>
  <property fmtid="{D5CDD505-2E9C-101B-9397-08002B2CF9AE}" pid="35" name="Languages">
    <vt:lpwstr>2;#English|e31af5d6-94ea-4ba5-925e-022fd8479dfd</vt:lpwstr>
  </property>
  <property fmtid="{D5CDD505-2E9C-101B-9397-08002B2CF9AE}" pid="36" name="g24ce987e2a14cd88b1be8bba67dc4d6">
    <vt:lpwstr/>
  </property>
  <property fmtid="{D5CDD505-2E9C-101B-9397-08002B2CF9AE}" pid="37" name="wb_language">
    <vt:lpwstr>7;#English|832426d7-d0f8-4cc5-a5f1-7b89f69e8f78</vt:lpwstr>
  </property>
  <property fmtid="{D5CDD505-2E9C-101B-9397-08002B2CF9AE}" pid="38" name="WBDocs_Local_Document_Type">
    <vt:lpwstr>92;#Environmental and Social Management Plan|11058790-ad5a-41e8-b7f3-9ed9008b24c3</vt:lpwstr>
  </property>
  <property fmtid="{D5CDD505-2E9C-101B-9397-08002B2CF9AE}" pid="39" name="TaxKeywordTaxHTField">
    <vt:lpwstr/>
  </property>
  <property fmtid="{D5CDD505-2E9C-101B-9397-08002B2CF9AE}" pid="40" name="BusinessFunctions">
    <vt:lpwstr/>
  </property>
  <property fmtid="{D5CDD505-2E9C-101B-9397-08002B2CF9AE}" pid="41" name="i008215bacac45029ee8cafff4c8e93b">
    <vt:lpwstr/>
  </property>
  <property fmtid="{D5CDD505-2E9C-101B-9397-08002B2CF9AE}" pid="42" name="o1cb080a3dca4eb8a0fd03c7cc8bf8f7">
    <vt:lpwstr/>
  </property>
  <property fmtid="{D5CDD505-2E9C-101B-9397-08002B2CF9AE}" pid="43" name="g5db487b699641c994752f446908f645">
    <vt:lpwstr/>
  </property>
  <property fmtid="{D5CDD505-2E9C-101B-9397-08002B2CF9AE}" pid="44" name="ed89010fab75481eba28f36694d32f6e">
    <vt:lpwstr/>
  </property>
  <property fmtid="{D5CDD505-2E9C-101B-9397-08002B2CF9AE}" pid="45" name="Stage">
    <vt:lpwstr>IMP</vt:lpwstr>
  </property>
  <property fmtid="{D5CDD505-2E9C-101B-9397-08002B2CF9AE}" pid="46" name="wb_istemplate">
    <vt:bool>false</vt:bool>
  </property>
  <property fmtid="{D5CDD505-2E9C-101B-9397-08002B2CF9AE}" pid="47" name="ProjectID">
    <vt:lpwstr>P507588</vt:lpwstr>
  </property>
  <property fmtid="{D5CDD505-2E9C-101B-9397-08002B2CF9AE}" pid="48" name="wb_ishidden">
    <vt:bool>false</vt:bool>
  </property>
  <property fmtid="{D5CDD505-2E9C-101B-9397-08002B2CF9AE}" pid="49" name="wb_ismandatory">
    <vt:bool>false</vt:bool>
  </property>
  <property fmtid="{D5CDD505-2E9C-101B-9397-08002B2CF9AE}" pid="50" name="DocumentDate">
    <vt:filetime>2025-05-09T15:09:36Z</vt:filetime>
  </property>
  <property fmtid="{D5CDD505-2E9C-101B-9397-08002B2CF9AE}" pid="51" name="RefreshDate">
    <vt:filetime>2025-05-09T11:09:47Z</vt:filetime>
  </property>
  <property fmtid="{D5CDD505-2E9C-101B-9397-08002B2CF9AE}" pid="52" name="Authors">
    <vt:lpwstr>000473850:Samuel Lule Demsash:</vt:lpwstr>
  </property>
  <property fmtid="{D5CDD505-2E9C-101B-9397-08002B2CF9AE}" pid="53" name="wb_hasuseruploaded">
    <vt:bool>false</vt:bool>
  </property>
  <property fmtid="{D5CDD505-2E9C-101B-9397-08002B2CF9AE}" pid="54" name="Security Classification">
    <vt:lpwstr>Public</vt:lpwstr>
  </property>
  <property fmtid="{D5CDD505-2E9C-101B-9397-08002B2CF9AE}" pid="55" name="PolicyExceptions">
    <vt:lpwstr>[{"name":"9.Deliberative"}]</vt:lpwstr>
  </property>
  <property fmtid="{D5CDD505-2E9C-101B-9397-08002B2CF9AE}" pid="56" name="DocumentSetDescription">
    <vt:lpwstr/>
  </property>
  <property fmtid="{D5CDD505-2E9C-101B-9397-08002B2CF9AE}" pid="57" name="WBDocs_To">
    <vt:lpwstr/>
  </property>
  <property fmtid="{D5CDD505-2E9C-101B-9397-08002B2CF9AE}" pid="58" name="WBDocs_Cc">
    <vt:lpwstr/>
  </property>
  <property fmtid="{D5CDD505-2E9C-101B-9397-08002B2CF9AE}" pid="59" name="wb_bankgroupinstitution">
    <vt:lpwstr/>
  </property>
  <property fmtid="{D5CDD505-2E9C-101B-9397-08002B2CF9AE}" pid="60" name="h3c32e242b704477b7d70acf46e958ea">
    <vt:lpwstr/>
  </property>
  <property fmtid="{D5CDD505-2E9C-101B-9397-08002B2CF9AE}" pid="61" name="lcf76f155ced4ddcb4097134ff3c332f">
    <vt:lpwstr/>
  </property>
  <property fmtid="{D5CDD505-2E9C-101B-9397-08002B2CF9AE}" pid="62" name="wb_unitowning">
    <vt:lpwstr/>
  </property>
  <property fmtid="{D5CDD505-2E9C-101B-9397-08002B2CF9AE}" pid="63" name="_CopySource">
    <vt:lpwstr>https://worldbankgroup.sharepoint.com/sites/P507588/Shared Documents/Project/Sierra Leone Water Security and WASH Access Improvement Project (P507588)- ESMF - Cleared.docx</vt:lpwstr>
  </property>
  <property fmtid="{D5CDD505-2E9C-101B-9397-08002B2CF9AE}" pid="64" name="wb_virtualcollection">
    <vt:lpwstr/>
  </property>
  <property fmtid="{D5CDD505-2E9C-101B-9397-08002B2CF9AE}" pid="65" name="wb_ibtopic1">
    <vt:lpwstr/>
  </property>
  <property fmtid="{D5CDD505-2E9C-101B-9397-08002B2CF9AE}" pid="66" name="Order">
    <vt:r8>6800</vt:r8>
  </property>
  <property fmtid="{D5CDD505-2E9C-101B-9397-08002B2CF9AE}" pid="67" name="wb_iblocaldocumenttype">
    <vt:lpwstr/>
  </property>
  <property fmtid="{D5CDD505-2E9C-101B-9397-08002B2CF9AE}" pid="68" name="xd_ProgID">
    <vt:lpwstr/>
  </property>
  <property fmtid="{D5CDD505-2E9C-101B-9397-08002B2CF9AE}" pid="69" name="MediaServiceImageTags">
    <vt:lpwstr/>
  </property>
  <property fmtid="{D5CDD505-2E9C-101B-9397-08002B2CF9AE}" pid="70" name="TemplateUrl">
    <vt:lpwstr/>
  </property>
  <property fmtid="{D5CDD505-2E9C-101B-9397-08002B2CF9AE}" pid="71" name="_ExtendedDescription">
    <vt:lpwstr/>
  </property>
  <property fmtid="{D5CDD505-2E9C-101B-9397-08002B2CF9AE}" pid="72" name="MSIP_Label_89608d83-f952-409d-b7c5-456515bbbf5a_Enabled">
    <vt:lpwstr>true</vt:lpwstr>
  </property>
  <property fmtid="{D5CDD505-2E9C-101B-9397-08002B2CF9AE}" pid="73" name="MSIP_Label_89608d83-f952-409d-b7c5-456515bbbf5a_SetDate">
    <vt:lpwstr>2025-11-11T17:51:42Z</vt:lpwstr>
  </property>
  <property fmtid="{D5CDD505-2E9C-101B-9397-08002B2CF9AE}" pid="74" name="MSIP_Label_89608d83-f952-409d-b7c5-456515bbbf5a_Method">
    <vt:lpwstr>Privileged</vt:lpwstr>
  </property>
  <property fmtid="{D5CDD505-2E9C-101B-9397-08002B2CF9AE}" pid="75" name="MSIP_Label_89608d83-f952-409d-b7c5-456515bbbf5a_Name">
    <vt:lpwstr>Public</vt:lpwstr>
  </property>
  <property fmtid="{D5CDD505-2E9C-101B-9397-08002B2CF9AE}" pid="76" name="MSIP_Label_89608d83-f952-409d-b7c5-456515bbbf5a_SiteId">
    <vt:lpwstr>31a2fec0-266b-4c67-b56e-2796d8f59c36</vt:lpwstr>
  </property>
  <property fmtid="{D5CDD505-2E9C-101B-9397-08002B2CF9AE}" pid="77" name="MSIP_Label_89608d83-f952-409d-b7c5-456515bbbf5a_ActionId">
    <vt:lpwstr>74c472d4-d78d-41e1-90b2-c39223e9caad</vt:lpwstr>
  </property>
  <property fmtid="{D5CDD505-2E9C-101B-9397-08002B2CF9AE}" pid="78" name="MSIP_Label_89608d83-f952-409d-b7c5-456515bbbf5a_ContentBits">
    <vt:lpwstr>0</vt:lpwstr>
  </property>
  <property fmtid="{D5CDD505-2E9C-101B-9397-08002B2CF9AE}" pid="79" name="MSIP_Label_89608d83-f952-409d-b7c5-456515bbbf5a_Tag">
    <vt:lpwstr>10, 0, 1, 1</vt:lpwstr>
  </property>
</Properties>
</file>