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6"/>
  </p:notesMasterIdLst>
  <p:sldIdLst>
    <p:sldId id="256" r:id="rId5"/>
    <p:sldId id="273" r:id="rId6"/>
    <p:sldId id="378" r:id="rId7"/>
    <p:sldId id="379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274" r:id="rId21"/>
    <p:sldId id="377" r:id="rId22"/>
    <p:sldId id="275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9" r:id="rId43"/>
    <p:sldId id="300" r:id="rId44"/>
    <p:sldId id="393" r:id="rId45"/>
    <p:sldId id="303" r:id="rId46"/>
    <p:sldId id="394" r:id="rId47"/>
    <p:sldId id="306" r:id="rId48"/>
    <p:sldId id="307" r:id="rId49"/>
    <p:sldId id="308" r:id="rId50"/>
    <p:sldId id="309" r:id="rId51"/>
    <p:sldId id="310" r:id="rId52"/>
    <p:sldId id="313" r:id="rId53"/>
    <p:sldId id="314" r:id="rId54"/>
    <p:sldId id="315" r:id="rId55"/>
    <p:sldId id="316" r:id="rId56"/>
    <p:sldId id="318" r:id="rId57"/>
    <p:sldId id="319" r:id="rId58"/>
    <p:sldId id="395" r:id="rId59"/>
    <p:sldId id="320" r:id="rId60"/>
    <p:sldId id="321" r:id="rId61"/>
    <p:sldId id="322" r:id="rId62"/>
    <p:sldId id="323" r:id="rId63"/>
    <p:sldId id="396" r:id="rId64"/>
    <p:sldId id="330" r:id="rId65"/>
    <p:sldId id="332" r:id="rId66"/>
    <p:sldId id="333" r:id="rId67"/>
    <p:sldId id="334" r:id="rId68"/>
    <p:sldId id="335" r:id="rId69"/>
    <p:sldId id="339" r:id="rId70"/>
    <p:sldId id="340" r:id="rId71"/>
    <p:sldId id="341" r:id="rId72"/>
    <p:sldId id="342" r:id="rId73"/>
    <p:sldId id="343" r:id="rId74"/>
    <p:sldId id="346" r:id="rId75"/>
    <p:sldId id="347" r:id="rId76"/>
    <p:sldId id="348" r:id="rId77"/>
    <p:sldId id="350" r:id="rId78"/>
    <p:sldId id="351" r:id="rId79"/>
    <p:sldId id="352" r:id="rId80"/>
    <p:sldId id="353" r:id="rId81"/>
    <p:sldId id="356" r:id="rId82"/>
    <p:sldId id="357" r:id="rId83"/>
    <p:sldId id="358" r:id="rId84"/>
    <p:sldId id="359" r:id="rId85"/>
    <p:sldId id="360" r:id="rId86"/>
    <p:sldId id="366" r:id="rId87"/>
    <p:sldId id="370" r:id="rId88"/>
    <p:sldId id="371" r:id="rId89"/>
    <p:sldId id="373" r:id="rId90"/>
    <p:sldId id="376" r:id="rId91"/>
    <p:sldId id="398" r:id="rId92"/>
    <p:sldId id="399" r:id="rId93"/>
    <p:sldId id="400" r:id="rId94"/>
    <p:sldId id="380" r:id="rId95"/>
  </p:sldIdLst>
  <p:sldSz cx="12192000" cy="6858000"/>
  <p:notesSz cx="6797675" cy="9926638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97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8DA9DB-C2D2-F247-A373-76560CBD2EE4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C43955-C094-A449-BEC0-67BD7E2754F2}">
      <dgm:prSet phldrT="[Text]"/>
      <dgm:spPr/>
      <dgm:t>
        <a:bodyPr/>
        <a:lstStyle/>
        <a:p>
          <a:r>
            <a:rPr lang="en-US" dirty="0" err="1"/>
            <a:t>Razvoj</a:t>
          </a:r>
          <a:r>
            <a:rPr lang="en-US" dirty="0"/>
            <a:t> </a:t>
          </a:r>
          <a:r>
            <a:rPr lang="en-US" dirty="0" err="1"/>
            <a:t>logičke</a:t>
          </a:r>
          <a:r>
            <a:rPr lang="en-US" dirty="0"/>
            <a:t> </a:t>
          </a:r>
          <a:r>
            <a:rPr lang="en-US" dirty="0" err="1"/>
            <a:t>matrice</a:t>
          </a:r>
          <a:r>
            <a:rPr lang="en-US" dirty="0"/>
            <a:t> </a:t>
          </a:r>
          <a:r>
            <a:rPr lang="en-US" dirty="0" err="1"/>
            <a:t>projekta</a:t>
          </a:r>
          <a:r>
            <a:rPr lang="en-US" dirty="0"/>
            <a:t> (</a:t>
          </a:r>
          <a:r>
            <a:rPr lang="en-US" dirty="0" err="1"/>
            <a:t>struktura</a:t>
          </a:r>
          <a:r>
            <a:rPr lang="en-US" dirty="0"/>
            <a:t>/</a:t>
          </a:r>
          <a:r>
            <a:rPr lang="en-US" dirty="0" err="1"/>
            <a:t>koncept</a:t>
          </a:r>
          <a:r>
            <a:rPr lang="en-US" dirty="0"/>
            <a:t>)</a:t>
          </a:r>
        </a:p>
      </dgm:t>
    </dgm:pt>
    <dgm:pt modelId="{B1AC4BE4-A856-0549-8665-648B7F03148B}" type="parTrans" cxnId="{359ED18A-19E0-CF4C-B7CC-242DD3A052FF}">
      <dgm:prSet/>
      <dgm:spPr/>
      <dgm:t>
        <a:bodyPr/>
        <a:lstStyle/>
        <a:p>
          <a:endParaRPr lang="en-US"/>
        </a:p>
      </dgm:t>
    </dgm:pt>
    <dgm:pt modelId="{58B1BDF6-33A0-D241-89E5-0B32E6C48AAC}" type="sibTrans" cxnId="{359ED18A-19E0-CF4C-B7CC-242DD3A052FF}">
      <dgm:prSet/>
      <dgm:spPr/>
      <dgm:t>
        <a:bodyPr/>
        <a:lstStyle/>
        <a:p>
          <a:endParaRPr lang="en-US"/>
        </a:p>
      </dgm:t>
    </dgm:pt>
    <dgm:pt modelId="{BD27807B-CDD9-E84F-9066-BFD72BCD0EB8}">
      <dgm:prSet phldrT="[Text]"/>
      <dgm:spPr/>
      <dgm:t>
        <a:bodyPr/>
        <a:lstStyle/>
        <a:p>
          <a:r>
            <a:rPr lang="en-US" dirty="0" err="1"/>
            <a:t>Izrada</a:t>
          </a:r>
          <a:r>
            <a:rPr lang="en-US" dirty="0"/>
            <a:t> </a:t>
          </a:r>
          <a:r>
            <a:rPr lang="en-US" dirty="0" err="1"/>
            <a:t>i</a:t>
          </a:r>
          <a:r>
            <a:rPr lang="en-US" dirty="0"/>
            <a:t> </a:t>
          </a:r>
          <a:r>
            <a:rPr lang="en-US" dirty="0" err="1"/>
            <a:t>predaja</a:t>
          </a:r>
          <a:r>
            <a:rPr lang="en-US" dirty="0"/>
            <a:t> </a:t>
          </a:r>
          <a:r>
            <a:rPr lang="en-US" dirty="0" err="1"/>
            <a:t>koncepta</a:t>
          </a:r>
          <a:r>
            <a:rPr lang="en-US" dirty="0"/>
            <a:t> </a:t>
          </a:r>
          <a:r>
            <a:rPr lang="en-US" dirty="0" err="1"/>
            <a:t>projekta</a:t>
          </a:r>
          <a:endParaRPr lang="en-US" dirty="0"/>
        </a:p>
      </dgm:t>
    </dgm:pt>
    <dgm:pt modelId="{76081EC2-FECD-EF48-9BF0-A20F25543430}" type="parTrans" cxnId="{5C6D0B86-638E-CD41-87B2-FDA5E0F84FAB}">
      <dgm:prSet/>
      <dgm:spPr/>
      <dgm:t>
        <a:bodyPr/>
        <a:lstStyle/>
        <a:p>
          <a:endParaRPr lang="en-US"/>
        </a:p>
      </dgm:t>
    </dgm:pt>
    <dgm:pt modelId="{A050BBF2-C863-5B43-95F6-031F8A959BF1}" type="sibTrans" cxnId="{5C6D0B86-638E-CD41-87B2-FDA5E0F84FAB}">
      <dgm:prSet/>
      <dgm:spPr/>
      <dgm:t>
        <a:bodyPr/>
        <a:lstStyle/>
        <a:p>
          <a:endParaRPr lang="en-US"/>
        </a:p>
      </dgm:t>
    </dgm:pt>
    <dgm:pt modelId="{1AC35F97-B595-6848-93DF-01852D0CC5F8}">
      <dgm:prSet phldrT="[Text]"/>
      <dgm:spPr/>
      <dgm:t>
        <a:bodyPr/>
        <a:lstStyle/>
        <a:p>
          <a:r>
            <a:rPr lang="en-US" dirty="0" err="1"/>
            <a:t>Izrada</a:t>
          </a:r>
          <a:r>
            <a:rPr lang="en-US" dirty="0"/>
            <a:t> </a:t>
          </a:r>
          <a:r>
            <a:rPr lang="en-US" dirty="0" err="1"/>
            <a:t>i</a:t>
          </a:r>
          <a:r>
            <a:rPr lang="en-US" dirty="0"/>
            <a:t> </a:t>
          </a:r>
          <a:r>
            <a:rPr lang="en-US" dirty="0" err="1"/>
            <a:t>predaja</a:t>
          </a:r>
          <a:r>
            <a:rPr lang="en-US" dirty="0"/>
            <a:t> Full application forma</a:t>
          </a:r>
        </a:p>
      </dgm:t>
    </dgm:pt>
    <dgm:pt modelId="{89515CB7-A893-AE4A-BD0B-80BF6563B6DA}" type="parTrans" cxnId="{3203CF17-75E9-3941-91FD-A7B961E83FA5}">
      <dgm:prSet/>
      <dgm:spPr/>
      <dgm:t>
        <a:bodyPr/>
        <a:lstStyle/>
        <a:p>
          <a:endParaRPr lang="en-US"/>
        </a:p>
      </dgm:t>
    </dgm:pt>
    <dgm:pt modelId="{722BDCAC-3E87-1342-8447-A4C46EC16D37}" type="sibTrans" cxnId="{3203CF17-75E9-3941-91FD-A7B961E83FA5}">
      <dgm:prSet/>
      <dgm:spPr/>
      <dgm:t>
        <a:bodyPr/>
        <a:lstStyle/>
        <a:p>
          <a:endParaRPr lang="en-US"/>
        </a:p>
      </dgm:t>
    </dgm:pt>
    <dgm:pt modelId="{EBEF0A9A-D6DC-3A42-BE51-3A71264412B4}" type="pres">
      <dgm:prSet presAssocID="{E68DA9DB-C2D2-F247-A373-76560CBD2EE4}" presName="Name0" presStyleCnt="0">
        <dgm:presLayoutVars>
          <dgm:dir/>
          <dgm:resizeHandles val="exact"/>
        </dgm:presLayoutVars>
      </dgm:prSet>
      <dgm:spPr/>
    </dgm:pt>
    <dgm:pt modelId="{202E2488-38C7-1E4A-A4C6-329EBB5B5C50}" type="pres">
      <dgm:prSet presAssocID="{8BC43955-C094-A449-BEC0-67BD7E2754F2}" presName="node" presStyleLbl="node1" presStyleIdx="0" presStyleCnt="3">
        <dgm:presLayoutVars>
          <dgm:bulletEnabled val="1"/>
        </dgm:presLayoutVars>
      </dgm:prSet>
      <dgm:spPr/>
    </dgm:pt>
    <dgm:pt modelId="{55DCDC02-34A5-974B-B47D-4FF7B0D51BD5}" type="pres">
      <dgm:prSet presAssocID="{58B1BDF6-33A0-D241-89E5-0B32E6C48AAC}" presName="sibTrans" presStyleLbl="sibTrans2D1" presStyleIdx="0" presStyleCnt="2"/>
      <dgm:spPr/>
    </dgm:pt>
    <dgm:pt modelId="{11ED81F0-6E69-0A4A-9970-171B011388E7}" type="pres">
      <dgm:prSet presAssocID="{58B1BDF6-33A0-D241-89E5-0B32E6C48AAC}" presName="connectorText" presStyleLbl="sibTrans2D1" presStyleIdx="0" presStyleCnt="2"/>
      <dgm:spPr/>
    </dgm:pt>
    <dgm:pt modelId="{55335674-2A46-3649-83E1-D94BAA48435D}" type="pres">
      <dgm:prSet presAssocID="{BD27807B-CDD9-E84F-9066-BFD72BCD0EB8}" presName="node" presStyleLbl="node1" presStyleIdx="1" presStyleCnt="3">
        <dgm:presLayoutVars>
          <dgm:bulletEnabled val="1"/>
        </dgm:presLayoutVars>
      </dgm:prSet>
      <dgm:spPr/>
    </dgm:pt>
    <dgm:pt modelId="{CE94686F-F237-ED4E-9778-BC9BBF8F7F3A}" type="pres">
      <dgm:prSet presAssocID="{A050BBF2-C863-5B43-95F6-031F8A959BF1}" presName="sibTrans" presStyleLbl="sibTrans2D1" presStyleIdx="1" presStyleCnt="2"/>
      <dgm:spPr/>
    </dgm:pt>
    <dgm:pt modelId="{1B347988-C4A9-AB42-AD28-7C06F6CA776D}" type="pres">
      <dgm:prSet presAssocID="{A050BBF2-C863-5B43-95F6-031F8A959BF1}" presName="connectorText" presStyleLbl="sibTrans2D1" presStyleIdx="1" presStyleCnt="2"/>
      <dgm:spPr/>
    </dgm:pt>
    <dgm:pt modelId="{ABC8DBE3-4F2A-6F47-B607-7BD0D8EFEB3F}" type="pres">
      <dgm:prSet presAssocID="{1AC35F97-B595-6848-93DF-01852D0CC5F8}" presName="node" presStyleLbl="node1" presStyleIdx="2" presStyleCnt="3">
        <dgm:presLayoutVars>
          <dgm:bulletEnabled val="1"/>
        </dgm:presLayoutVars>
      </dgm:prSet>
      <dgm:spPr/>
    </dgm:pt>
  </dgm:ptLst>
  <dgm:cxnLst>
    <dgm:cxn modelId="{6A2D6406-7DE5-1348-9978-13DD2984F118}" type="presOf" srcId="{A050BBF2-C863-5B43-95F6-031F8A959BF1}" destId="{CE94686F-F237-ED4E-9778-BC9BBF8F7F3A}" srcOrd="0" destOrd="0" presId="urn:microsoft.com/office/officeart/2005/8/layout/process1"/>
    <dgm:cxn modelId="{7CEFB310-5240-0E49-801E-96C668157B83}" type="presOf" srcId="{E68DA9DB-C2D2-F247-A373-76560CBD2EE4}" destId="{EBEF0A9A-D6DC-3A42-BE51-3A71264412B4}" srcOrd="0" destOrd="0" presId="urn:microsoft.com/office/officeart/2005/8/layout/process1"/>
    <dgm:cxn modelId="{3203CF17-75E9-3941-91FD-A7B961E83FA5}" srcId="{E68DA9DB-C2D2-F247-A373-76560CBD2EE4}" destId="{1AC35F97-B595-6848-93DF-01852D0CC5F8}" srcOrd="2" destOrd="0" parTransId="{89515CB7-A893-AE4A-BD0B-80BF6563B6DA}" sibTransId="{722BDCAC-3E87-1342-8447-A4C46EC16D37}"/>
    <dgm:cxn modelId="{C0091328-9011-2647-83C4-45A6E0DD44D5}" type="presOf" srcId="{BD27807B-CDD9-E84F-9066-BFD72BCD0EB8}" destId="{55335674-2A46-3649-83E1-D94BAA48435D}" srcOrd="0" destOrd="0" presId="urn:microsoft.com/office/officeart/2005/8/layout/process1"/>
    <dgm:cxn modelId="{0F46AA6B-13A5-A948-B88C-0355C675A9B9}" type="presOf" srcId="{1AC35F97-B595-6848-93DF-01852D0CC5F8}" destId="{ABC8DBE3-4F2A-6F47-B607-7BD0D8EFEB3F}" srcOrd="0" destOrd="0" presId="urn:microsoft.com/office/officeart/2005/8/layout/process1"/>
    <dgm:cxn modelId="{04B29B77-CA76-5F40-9FED-1B1718613FD0}" type="presOf" srcId="{A050BBF2-C863-5B43-95F6-031F8A959BF1}" destId="{1B347988-C4A9-AB42-AD28-7C06F6CA776D}" srcOrd="1" destOrd="0" presId="urn:microsoft.com/office/officeart/2005/8/layout/process1"/>
    <dgm:cxn modelId="{5C6D0B86-638E-CD41-87B2-FDA5E0F84FAB}" srcId="{E68DA9DB-C2D2-F247-A373-76560CBD2EE4}" destId="{BD27807B-CDD9-E84F-9066-BFD72BCD0EB8}" srcOrd="1" destOrd="0" parTransId="{76081EC2-FECD-EF48-9BF0-A20F25543430}" sibTransId="{A050BBF2-C863-5B43-95F6-031F8A959BF1}"/>
    <dgm:cxn modelId="{359ED18A-19E0-CF4C-B7CC-242DD3A052FF}" srcId="{E68DA9DB-C2D2-F247-A373-76560CBD2EE4}" destId="{8BC43955-C094-A449-BEC0-67BD7E2754F2}" srcOrd="0" destOrd="0" parTransId="{B1AC4BE4-A856-0549-8665-648B7F03148B}" sibTransId="{58B1BDF6-33A0-D241-89E5-0B32E6C48AAC}"/>
    <dgm:cxn modelId="{7652F4A4-3E11-664E-89BC-62216F52E340}" type="presOf" srcId="{8BC43955-C094-A449-BEC0-67BD7E2754F2}" destId="{202E2488-38C7-1E4A-A4C6-329EBB5B5C50}" srcOrd="0" destOrd="0" presId="urn:microsoft.com/office/officeart/2005/8/layout/process1"/>
    <dgm:cxn modelId="{F3596EB5-3AD6-FD42-B9FC-0A9514BCC53B}" type="presOf" srcId="{58B1BDF6-33A0-D241-89E5-0B32E6C48AAC}" destId="{11ED81F0-6E69-0A4A-9970-171B011388E7}" srcOrd="1" destOrd="0" presId="urn:microsoft.com/office/officeart/2005/8/layout/process1"/>
    <dgm:cxn modelId="{05AAB3C5-6211-1E4D-B020-7914F412719E}" type="presOf" srcId="{58B1BDF6-33A0-D241-89E5-0B32E6C48AAC}" destId="{55DCDC02-34A5-974B-B47D-4FF7B0D51BD5}" srcOrd="0" destOrd="0" presId="urn:microsoft.com/office/officeart/2005/8/layout/process1"/>
    <dgm:cxn modelId="{0C8123D3-710B-9443-98F8-CAB02C45B535}" type="presParOf" srcId="{EBEF0A9A-D6DC-3A42-BE51-3A71264412B4}" destId="{202E2488-38C7-1E4A-A4C6-329EBB5B5C50}" srcOrd="0" destOrd="0" presId="urn:microsoft.com/office/officeart/2005/8/layout/process1"/>
    <dgm:cxn modelId="{09374813-4F3D-C549-8831-67933DD7A229}" type="presParOf" srcId="{EBEF0A9A-D6DC-3A42-BE51-3A71264412B4}" destId="{55DCDC02-34A5-974B-B47D-4FF7B0D51BD5}" srcOrd="1" destOrd="0" presId="urn:microsoft.com/office/officeart/2005/8/layout/process1"/>
    <dgm:cxn modelId="{676F709A-6F4B-6E4F-951A-76F5299AD76B}" type="presParOf" srcId="{55DCDC02-34A5-974B-B47D-4FF7B0D51BD5}" destId="{11ED81F0-6E69-0A4A-9970-171B011388E7}" srcOrd="0" destOrd="0" presId="urn:microsoft.com/office/officeart/2005/8/layout/process1"/>
    <dgm:cxn modelId="{5AAF7AE6-BBD6-D540-9141-76C41D1204EF}" type="presParOf" srcId="{EBEF0A9A-D6DC-3A42-BE51-3A71264412B4}" destId="{55335674-2A46-3649-83E1-D94BAA48435D}" srcOrd="2" destOrd="0" presId="urn:microsoft.com/office/officeart/2005/8/layout/process1"/>
    <dgm:cxn modelId="{2E81DAAC-D29E-774C-8B7C-1D92961D1BD2}" type="presParOf" srcId="{EBEF0A9A-D6DC-3A42-BE51-3A71264412B4}" destId="{CE94686F-F237-ED4E-9778-BC9BBF8F7F3A}" srcOrd="3" destOrd="0" presId="urn:microsoft.com/office/officeart/2005/8/layout/process1"/>
    <dgm:cxn modelId="{4E720C15-CCBE-974A-9766-F37505D7ECF5}" type="presParOf" srcId="{CE94686F-F237-ED4E-9778-BC9BBF8F7F3A}" destId="{1B347988-C4A9-AB42-AD28-7C06F6CA776D}" srcOrd="0" destOrd="0" presId="urn:microsoft.com/office/officeart/2005/8/layout/process1"/>
    <dgm:cxn modelId="{6BB2B0E5-65CB-2448-BE62-6C5630F01750}" type="presParOf" srcId="{EBEF0A9A-D6DC-3A42-BE51-3A71264412B4}" destId="{ABC8DBE3-4F2A-6F47-B607-7BD0D8EFEB3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B07419-0022-4462-8061-4957A35BBF08}" type="doc">
      <dgm:prSet loTypeId="urn:microsoft.com/office/officeart/2005/8/layout/cycle3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D06EDEB3-F769-4B67-A2A9-4C50169DACE1}">
      <dgm:prSet phldrT="[Tekst]" custT="1"/>
      <dgm:spPr>
        <a:xfrm>
          <a:off x="2621678" y="216"/>
          <a:ext cx="1553095" cy="776547"/>
        </a:xfrm>
      </dgm:spPr>
      <dgm:t>
        <a:bodyPr/>
        <a:lstStyle/>
        <a:p>
          <a:pPr>
            <a:buNone/>
          </a:pPr>
          <a:r>
            <a:rPr lang="hr-HR" sz="1600" b="1" dirty="0"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PROGRAMIRANJE</a:t>
          </a:r>
        </a:p>
      </dgm:t>
    </dgm:pt>
    <dgm:pt modelId="{82623C52-1A7D-4701-9192-2BAEDC456A3D}" type="parTrans" cxnId="{33D15798-BADB-4175-815F-F6781C134ECB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5F5FEDF7-CA91-4EE0-875D-70B5342CB8BF}" type="sibTrans" cxnId="{33D15798-BADB-4175-815F-F6781C134ECB}">
      <dgm:prSet/>
      <dgm:spPr>
        <a:xfrm>
          <a:off x="1328690" y="-5167"/>
          <a:ext cx="4139072" cy="4139072"/>
        </a:xfrm>
      </dgm:spPr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6D523FE7-2272-4376-B3E3-631A23C191AB}">
      <dgm:prSet phldrT="[Tekst]" custT="1"/>
      <dgm:spPr>
        <a:xfrm>
          <a:off x="4281736" y="1008826"/>
          <a:ext cx="1553095" cy="776547"/>
        </a:xfrm>
      </dgm:spPr>
      <dgm:t>
        <a:bodyPr/>
        <a:lstStyle/>
        <a:p>
          <a:pPr>
            <a:buNone/>
          </a:pPr>
          <a:r>
            <a:rPr lang="hr-HR" sz="1600" b="1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IDENTIFIKACIJA</a:t>
          </a:r>
        </a:p>
      </dgm:t>
    </dgm:pt>
    <dgm:pt modelId="{1175D6FC-D4CB-4F9C-83D4-9EA657BAAF9D}" type="parTrans" cxnId="{D1F6735A-1663-4E6C-A458-C38012AA8157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1EC3F8F3-E5FE-455E-96DF-E8B35DA4EB80}" type="sibTrans" cxnId="{D1F6735A-1663-4E6C-A458-C38012AA8157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E75DFC4F-969F-4124-A1E3-B053656284FB}">
      <dgm:prSet phldrT="[Tekst]" custT="1"/>
      <dgm:spPr>
        <a:xfrm>
          <a:off x="4324934" y="2205792"/>
          <a:ext cx="1553095" cy="776547"/>
        </a:xfrm>
      </dgm:spPr>
      <dgm:t>
        <a:bodyPr/>
        <a:lstStyle/>
        <a:p>
          <a:pPr>
            <a:buNone/>
          </a:pPr>
          <a:r>
            <a:rPr lang="hr-HR" sz="1600" b="1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FORMULACIJA</a:t>
          </a:r>
        </a:p>
      </dgm:t>
    </dgm:pt>
    <dgm:pt modelId="{6D277456-A911-4A51-947E-5B78E9B49B10}" type="parTrans" cxnId="{C3A3F3A5-1ACC-40B8-A562-7DE5971A6169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D717A514-81AD-45E4-BDB5-0AD55C00B64B}" type="sibTrans" cxnId="{C3A3F3A5-1ACC-40B8-A562-7DE5971A6169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B5231B44-2671-4C06-B1EB-2CC768F03442}">
      <dgm:prSet phldrT="[Tekst]" custT="1"/>
      <dgm:spPr>
        <a:xfrm>
          <a:off x="2629494" y="3347406"/>
          <a:ext cx="1553095" cy="776547"/>
        </a:xfrm>
      </dgm:spPr>
      <dgm:t>
        <a:bodyPr/>
        <a:lstStyle/>
        <a:p>
          <a:pPr>
            <a:buNone/>
          </a:pPr>
          <a:r>
            <a:rPr lang="hr-HR" sz="1600" b="1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FINANSIRANJE</a:t>
          </a:r>
        </a:p>
      </dgm:t>
    </dgm:pt>
    <dgm:pt modelId="{F3C3B9B0-4FAA-4B93-975F-7FDF9F51A46A}" type="parTrans" cxnId="{8A552F9E-F044-44CD-8B31-1338F4988E88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D215CBD6-E569-4C2A-A49C-4D37ACE5FD52}" type="sibTrans" cxnId="{8A552F9E-F044-44CD-8B31-1338F4988E88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E8B1273F-5FC8-48B3-AAF4-D34A04D8793F}">
      <dgm:prSet phldrT="[Tekst]" custT="1"/>
      <dgm:spPr>
        <a:xfrm>
          <a:off x="843347" y="1112981"/>
          <a:ext cx="1553095" cy="776547"/>
        </a:xfrm>
      </dgm:spPr>
      <dgm:t>
        <a:bodyPr/>
        <a:lstStyle/>
        <a:p>
          <a:pPr>
            <a:buNone/>
          </a:pPr>
          <a:r>
            <a:rPr lang="hr-HR" sz="1600" b="1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EVALUACIJA</a:t>
          </a:r>
        </a:p>
      </dgm:t>
    </dgm:pt>
    <dgm:pt modelId="{5CF0B346-F694-4887-9D20-BF9CDCFB2963}" type="parTrans" cxnId="{853A29E4-20E1-40BD-823D-8606F0699776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455B2764-47FD-4A9E-95D0-13AAAF7C97AF}" type="sibTrans" cxnId="{853A29E4-20E1-40BD-823D-8606F0699776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EE299665-6D01-462E-8DD1-8C8055AA3988}">
      <dgm:prSet custT="1"/>
      <dgm:spPr>
        <a:xfrm>
          <a:off x="908133" y="2303057"/>
          <a:ext cx="1553095" cy="776547"/>
        </a:xfrm>
      </dgm:spPr>
      <dgm:t>
        <a:bodyPr/>
        <a:lstStyle/>
        <a:p>
          <a:pPr>
            <a:buNone/>
          </a:pPr>
          <a:r>
            <a:rPr lang="hr-HR" sz="1600" b="1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SPROVOĐENJE I KONTROLA</a:t>
          </a:r>
        </a:p>
      </dgm:t>
    </dgm:pt>
    <dgm:pt modelId="{F99E9466-BE4D-421F-A87A-9EBEE4D8CC88}" type="parTrans" cxnId="{4BD53CD4-40E1-44A9-84A9-DB7313CF4869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112BF1C3-C072-4B83-B063-3689E6DF5611}" type="sibTrans" cxnId="{4BD53CD4-40E1-44A9-84A9-DB7313CF4869}">
      <dgm:prSet/>
      <dgm:spPr/>
      <dgm:t>
        <a:bodyPr/>
        <a:lstStyle/>
        <a:p>
          <a:endParaRPr lang="hr-HR" sz="1600" b="1">
            <a:latin typeface="Segoe UI Semilight" panose="020B0402040204020203" pitchFamily="34" charset="0"/>
            <a:cs typeface="Segoe UI Semilight" panose="020B0402040204020203" pitchFamily="34" charset="0"/>
          </a:endParaRPr>
        </a:p>
      </dgm:t>
    </dgm:pt>
    <dgm:pt modelId="{EBFBDBBB-1BD0-48BC-ADE7-48D4E22925F4}" type="pres">
      <dgm:prSet presAssocID="{81B07419-0022-4462-8061-4957A35BBF08}" presName="Name0" presStyleCnt="0">
        <dgm:presLayoutVars>
          <dgm:dir/>
          <dgm:resizeHandles val="exact"/>
        </dgm:presLayoutVars>
      </dgm:prSet>
      <dgm:spPr/>
    </dgm:pt>
    <dgm:pt modelId="{264E757B-AD66-4BDA-AFB1-BB37F40B4A8A}" type="pres">
      <dgm:prSet presAssocID="{81B07419-0022-4462-8061-4957A35BBF08}" presName="cycle" presStyleCnt="0"/>
      <dgm:spPr/>
    </dgm:pt>
    <dgm:pt modelId="{4CB3E6A3-4129-421A-8B69-4A09715AB8C0}" type="pres">
      <dgm:prSet presAssocID="{D06EDEB3-F769-4B67-A2A9-4C50169DACE1}" presName="nodeFirstNode" presStyleLbl="node1" presStyleIdx="0" presStyleCnt="6" custScaleX="108887">
        <dgm:presLayoutVars>
          <dgm:bulletEnabled val="1"/>
        </dgm:presLayoutVars>
      </dgm:prSet>
      <dgm:spPr>
        <a:prstGeom prst="roundRect">
          <a:avLst/>
        </a:prstGeom>
      </dgm:spPr>
    </dgm:pt>
    <dgm:pt modelId="{B7B1B616-846C-48EE-8595-C1ECB1C13EFC}" type="pres">
      <dgm:prSet presAssocID="{5F5FEDF7-CA91-4EE0-875D-70B5342CB8BF}" presName="sibTransFirstNode" presStyleLbl="bgShp" presStyleIdx="0" presStyleCnt="1"/>
      <dgm:spPr>
        <a:prstGeom prst="circularArrow">
          <a:avLst>
            <a:gd name="adj1" fmla="val 5274"/>
            <a:gd name="adj2" fmla="val 312630"/>
            <a:gd name="adj3" fmla="val 14278638"/>
            <a:gd name="adj4" fmla="val 17097524"/>
            <a:gd name="adj5" fmla="val 5477"/>
          </a:avLst>
        </a:prstGeom>
      </dgm:spPr>
    </dgm:pt>
    <dgm:pt modelId="{85C78581-2014-43C6-B64A-9341587E5804}" type="pres">
      <dgm:prSet presAssocID="{6D523FE7-2272-4376-B3E3-631A23C191AB}" presName="nodeFollowingNodes" presStyleLbl="node1" presStyleIdx="1" presStyleCnt="6" custRadScaleRad="106624" custRadScaleInc="15566">
        <dgm:presLayoutVars>
          <dgm:bulletEnabled val="1"/>
        </dgm:presLayoutVars>
      </dgm:prSet>
      <dgm:spPr>
        <a:prstGeom prst="roundRect">
          <a:avLst/>
        </a:prstGeom>
      </dgm:spPr>
    </dgm:pt>
    <dgm:pt modelId="{B07599A7-4C1A-4E62-912A-48343D1CEE03}" type="pres">
      <dgm:prSet presAssocID="{E75DFC4F-969F-4124-A1E3-B053656284FB}" presName="nodeFollowingNodes" presStyleLbl="node1" presStyleIdx="2" presStyleCnt="6" custRadScaleRad="106171" custRadScaleInc="-24937">
        <dgm:presLayoutVars>
          <dgm:bulletEnabled val="1"/>
        </dgm:presLayoutVars>
      </dgm:prSet>
      <dgm:spPr>
        <a:prstGeom prst="roundRect">
          <a:avLst/>
        </a:prstGeom>
      </dgm:spPr>
    </dgm:pt>
    <dgm:pt modelId="{49FEB0A8-D431-47EC-95FC-8EF9BF14CEBF}" type="pres">
      <dgm:prSet presAssocID="{B5231B44-2671-4C06-B1EB-2CC768F03442}" presName="nodeFollowingNodes" presStyleLbl="node1" presStyleIdx="3" presStyleCnt="6" custRadScaleRad="99341" custRadScaleInc="-522">
        <dgm:presLayoutVars>
          <dgm:bulletEnabled val="1"/>
        </dgm:presLayoutVars>
      </dgm:prSet>
      <dgm:spPr>
        <a:prstGeom prst="roundRect">
          <a:avLst/>
        </a:prstGeom>
      </dgm:spPr>
    </dgm:pt>
    <dgm:pt modelId="{28498EA7-654A-4ED1-9342-4286997D25E2}" type="pres">
      <dgm:prSet presAssocID="{EE299665-6D01-462E-8DD1-8C8055AA3988}" presName="nodeFollowingNodes" presStyleLbl="node1" presStyleIdx="4" presStyleCnt="6" custRadScaleRad="108599" custRadScaleInc="19443">
        <dgm:presLayoutVars>
          <dgm:bulletEnabled val="1"/>
        </dgm:presLayoutVars>
      </dgm:prSet>
      <dgm:spPr>
        <a:prstGeom prst="roundRect">
          <a:avLst/>
        </a:prstGeom>
      </dgm:spPr>
    </dgm:pt>
    <dgm:pt modelId="{3A879F88-70F5-4FAA-9E92-FDBECE521CEC}" type="pres">
      <dgm:prSet presAssocID="{E8B1273F-5FC8-48B3-AAF4-D34A04D8793F}" presName="nodeFollowingNodes" presStyleLbl="node1" presStyleIdx="5" presStyleCnt="6" custRadScaleRad="111149" custRadScaleInc="-23983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B3CF7002-6B5F-A941-BF44-6859688EA375}" type="presOf" srcId="{D06EDEB3-F769-4B67-A2A9-4C50169DACE1}" destId="{4CB3E6A3-4129-421A-8B69-4A09715AB8C0}" srcOrd="0" destOrd="0" presId="urn:microsoft.com/office/officeart/2005/8/layout/cycle3"/>
    <dgm:cxn modelId="{1737FC3C-0735-F74E-9E35-863CB85D7D0A}" type="presOf" srcId="{6D523FE7-2272-4376-B3E3-631A23C191AB}" destId="{85C78581-2014-43C6-B64A-9341587E5804}" srcOrd="0" destOrd="0" presId="urn:microsoft.com/office/officeart/2005/8/layout/cycle3"/>
    <dgm:cxn modelId="{26CC1A5C-61E1-AD40-B2EF-AB902422A7CC}" type="presOf" srcId="{5F5FEDF7-CA91-4EE0-875D-70B5342CB8BF}" destId="{B7B1B616-846C-48EE-8595-C1ECB1C13EFC}" srcOrd="0" destOrd="0" presId="urn:microsoft.com/office/officeart/2005/8/layout/cycle3"/>
    <dgm:cxn modelId="{C6331969-83F3-E448-9C16-FB1FEA5F3E82}" type="presOf" srcId="{EE299665-6D01-462E-8DD1-8C8055AA3988}" destId="{28498EA7-654A-4ED1-9342-4286997D25E2}" srcOrd="0" destOrd="0" presId="urn:microsoft.com/office/officeart/2005/8/layout/cycle3"/>
    <dgm:cxn modelId="{692FE355-AC9B-5847-830D-2DBFA43BD7CB}" type="presOf" srcId="{E75DFC4F-969F-4124-A1E3-B053656284FB}" destId="{B07599A7-4C1A-4E62-912A-48343D1CEE03}" srcOrd="0" destOrd="0" presId="urn:microsoft.com/office/officeart/2005/8/layout/cycle3"/>
    <dgm:cxn modelId="{D1F6735A-1663-4E6C-A458-C38012AA8157}" srcId="{81B07419-0022-4462-8061-4957A35BBF08}" destId="{6D523FE7-2272-4376-B3E3-631A23C191AB}" srcOrd="1" destOrd="0" parTransId="{1175D6FC-D4CB-4F9C-83D4-9EA657BAAF9D}" sibTransId="{1EC3F8F3-E5FE-455E-96DF-E8B35DA4EB80}"/>
    <dgm:cxn modelId="{C7479F80-D2C2-8B4B-8693-3298D6838605}" type="presOf" srcId="{81B07419-0022-4462-8061-4957A35BBF08}" destId="{EBFBDBBB-1BD0-48BC-ADE7-48D4E22925F4}" srcOrd="0" destOrd="0" presId="urn:microsoft.com/office/officeart/2005/8/layout/cycle3"/>
    <dgm:cxn modelId="{33D15798-BADB-4175-815F-F6781C134ECB}" srcId="{81B07419-0022-4462-8061-4957A35BBF08}" destId="{D06EDEB3-F769-4B67-A2A9-4C50169DACE1}" srcOrd="0" destOrd="0" parTransId="{82623C52-1A7D-4701-9192-2BAEDC456A3D}" sibTransId="{5F5FEDF7-CA91-4EE0-875D-70B5342CB8BF}"/>
    <dgm:cxn modelId="{8A552F9E-F044-44CD-8B31-1338F4988E88}" srcId="{81B07419-0022-4462-8061-4957A35BBF08}" destId="{B5231B44-2671-4C06-B1EB-2CC768F03442}" srcOrd="3" destOrd="0" parTransId="{F3C3B9B0-4FAA-4B93-975F-7FDF9F51A46A}" sibTransId="{D215CBD6-E569-4C2A-A49C-4D37ACE5FD52}"/>
    <dgm:cxn modelId="{C3A3F3A5-1ACC-40B8-A562-7DE5971A6169}" srcId="{81B07419-0022-4462-8061-4957A35BBF08}" destId="{E75DFC4F-969F-4124-A1E3-B053656284FB}" srcOrd="2" destOrd="0" parTransId="{6D277456-A911-4A51-947E-5B78E9B49B10}" sibTransId="{D717A514-81AD-45E4-BDB5-0AD55C00B64B}"/>
    <dgm:cxn modelId="{DE6ACAA9-D7AC-DF46-94F7-3619ECA5AA75}" type="presOf" srcId="{B5231B44-2671-4C06-B1EB-2CC768F03442}" destId="{49FEB0A8-D431-47EC-95FC-8EF9BF14CEBF}" srcOrd="0" destOrd="0" presId="urn:microsoft.com/office/officeart/2005/8/layout/cycle3"/>
    <dgm:cxn modelId="{4BD53CD4-40E1-44A9-84A9-DB7313CF4869}" srcId="{81B07419-0022-4462-8061-4957A35BBF08}" destId="{EE299665-6D01-462E-8DD1-8C8055AA3988}" srcOrd="4" destOrd="0" parTransId="{F99E9466-BE4D-421F-A87A-9EBEE4D8CC88}" sibTransId="{112BF1C3-C072-4B83-B063-3689E6DF5611}"/>
    <dgm:cxn modelId="{853A29E4-20E1-40BD-823D-8606F0699776}" srcId="{81B07419-0022-4462-8061-4957A35BBF08}" destId="{E8B1273F-5FC8-48B3-AAF4-D34A04D8793F}" srcOrd="5" destOrd="0" parTransId="{5CF0B346-F694-4887-9D20-BF9CDCFB2963}" sibTransId="{455B2764-47FD-4A9E-95D0-13AAAF7C97AF}"/>
    <dgm:cxn modelId="{07C8E4E9-28BB-6C45-AD61-DB9A845D0DFE}" type="presOf" srcId="{E8B1273F-5FC8-48B3-AAF4-D34A04D8793F}" destId="{3A879F88-70F5-4FAA-9E92-FDBECE521CEC}" srcOrd="0" destOrd="0" presId="urn:microsoft.com/office/officeart/2005/8/layout/cycle3"/>
    <dgm:cxn modelId="{4342818C-1505-0343-BD88-F0F2FC4F4A32}" type="presParOf" srcId="{EBFBDBBB-1BD0-48BC-ADE7-48D4E22925F4}" destId="{264E757B-AD66-4BDA-AFB1-BB37F40B4A8A}" srcOrd="0" destOrd="0" presId="urn:microsoft.com/office/officeart/2005/8/layout/cycle3"/>
    <dgm:cxn modelId="{7FA1E054-8D9B-E24A-AB7E-9BB7CE00E12C}" type="presParOf" srcId="{264E757B-AD66-4BDA-AFB1-BB37F40B4A8A}" destId="{4CB3E6A3-4129-421A-8B69-4A09715AB8C0}" srcOrd="0" destOrd="0" presId="urn:microsoft.com/office/officeart/2005/8/layout/cycle3"/>
    <dgm:cxn modelId="{DE0BF1B9-1189-CA45-8789-85E57E2D21E1}" type="presParOf" srcId="{264E757B-AD66-4BDA-AFB1-BB37F40B4A8A}" destId="{B7B1B616-846C-48EE-8595-C1ECB1C13EFC}" srcOrd="1" destOrd="0" presId="urn:microsoft.com/office/officeart/2005/8/layout/cycle3"/>
    <dgm:cxn modelId="{48F1D113-C44E-7F40-85EF-17466D70B2E1}" type="presParOf" srcId="{264E757B-AD66-4BDA-AFB1-BB37F40B4A8A}" destId="{85C78581-2014-43C6-B64A-9341587E5804}" srcOrd="2" destOrd="0" presId="urn:microsoft.com/office/officeart/2005/8/layout/cycle3"/>
    <dgm:cxn modelId="{63C9F2C1-28F9-514D-87A9-AF8ABAA92943}" type="presParOf" srcId="{264E757B-AD66-4BDA-AFB1-BB37F40B4A8A}" destId="{B07599A7-4C1A-4E62-912A-48343D1CEE03}" srcOrd="3" destOrd="0" presId="urn:microsoft.com/office/officeart/2005/8/layout/cycle3"/>
    <dgm:cxn modelId="{BA599660-05AD-F746-9A8F-41AF57DDA200}" type="presParOf" srcId="{264E757B-AD66-4BDA-AFB1-BB37F40B4A8A}" destId="{49FEB0A8-D431-47EC-95FC-8EF9BF14CEBF}" srcOrd="4" destOrd="0" presId="urn:microsoft.com/office/officeart/2005/8/layout/cycle3"/>
    <dgm:cxn modelId="{A41BDAA6-276C-E54C-BBAA-B836B38D388D}" type="presParOf" srcId="{264E757B-AD66-4BDA-AFB1-BB37F40B4A8A}" destId="{28498EA7-654A-4ED1-9342-4286997D25E2}" srcOrd="5" destOrd="0" presId="urn:microsoft.com/office/officeart/2005/8/layout/cycle3"/>
    <dgm:cxn modelId="{550EE4FF-0D14-CF48-A58F-3E0C6D0E6A38}" type="presParOf" srcId="{264E757B-AD66-4BDA-AFB1-BB37F40B4A8A}" destId="{3A879F88-70F5-4FAA-9E92-FDBECE521CEC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E2488-38C7-1E4A-A4C6-329EBB5B5C50}">
      <dsp:nvSpPr>
        <dsp:cNvPr id="0" name=""/>
        <dsp:cNvSpPr/>
      </dsp:nvSpPr>
      <dsp:spPr>
        <a:xfrm>
          <a:off x="9242" y="539338"/>
          <a:ext cx="2762398" cy="16574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Razvoj</a:t>
          </a:r>
          <a:r>
            <a:rPr lang="en-US" sz="2400" kern="1200" dirty="0"/>
            <a:t> </a:t>
          </a:r>
          <a:r>
            <a:rPr lang="en-US" sz="2400" kern="1200" dirty="0" err="1"/>
            <a:t>logičke</a:t>
          </a:r>
          <a:r>
            <a:rPr lang="en-US" sz="2400" kern="1200" dirty="0"/>
            <a:t> </a:t>
          </a:r>
          <a:r>
            <a:rPr lang="en-US" sz="2400" kern="1200" dirty="0" err="1"/>
            <a:t>matrice</a:t>
          </a:r>
          <a:r>
            <a:rPr lang="en-US" sz="2400" kern="1200" dirty="0"/>
            <a:t> </a:t>
          </a:r>
          <a:r>
            <a:rPr lang="en-US" sz="2400" kern="1200" dirty="0" err="1"/>
            <a:t>projekta</a:t>
          </a:r>
          <a:r>
            <a:rPr lang="en-US" sz="2400" kern="1200" dirty="0"/>
            <a:t> (</a:t>
          </a:r>
          <a:r>
            <a:rPr lang="en-US" sz="2400" kern="1200" dirty="0" err="1"/>
            <a:t>struktura</a:t>
          </a:r>
          <a:r>
            <a:rPr lang="en-US" sz="2400" kern="1200" dirty="0"/>
            <a:t>/</a:t>
          </a:r>
          <a:r>
            <a:rPr lang="en-US" sz="2400" kern="1200" dirty="0" err="1"/>
            <a:t>koncept</a:t>
          </a:r>
          <a:r>
            <a:rPr lang="en-US" sz="2400" kern="1200" dirty="0"/>
            <a:t>)</a:t>
          </a:r>
        </a:p>
      </dsp:txBody>
      <dsp:txXfrm>
        <a:off x="57787" y="587883"/>
        <a:ext cx="2665308" cy="1560349"/>
      </dsp:txXfrm>
    </dsp:sp>
    <dsp:sp modelId="{55DCDC02-34A5-974B-B47D-4FF7B0D51BD5}">
      <dsp:nvSpPr>
        <dsp:cNvPr id="0" name=""/>
        <dsp:cNvSpPr/>
      </dsp:nvSpPr>
      <dsp:spPr>
        <a:xfrm>
          <a:off x="3047880" y="1025520"/>
          <a:ext cx="585628" cy="6850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047880" y="1162535"/>
        <a:ext cx="409940" cy="411044"/>
      </dsp:txXfrm>
    </dsp:sp>
    <dsp:sp modelId="{55335674-2A46-3649-83E1-D94BAA48435D}">
      <dsp:nvSpPr>
        <dsp:cNvPr id="0" name=""/>
        <dsp:cNvSpPr/>
      </dsp:nvSpPr>
      <dsp:spPr>
        <a:xfrm>
          <a:off x="3876600" y="539338"/>
          <a:ext cx="2762398" cy="16574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Izrada</a:t>
          </a:r>
          <a:r>
            <a:rPr lang="en-US" sz="2400" kern="1200" dirty="0"/>
            <a:t> </a:t>
          </a:r>
          <a:r>
            <a:rPr lang="en-US" sz="2400" kern="1200" dirty="0" err="1"/>
            <a:t>i</a:t>
          </a:r>
          <a:r>
            <a:rPr lang="en-US" sz="2400" kern="1200" dirty="0"/>
            <a:t> </a:t>
          </a:r>
          <a:r>
            <a:rPr lang="en-US" sz="2400" kern="1200" dirty="0" err="1"/>
            <a:t>predaja</a:t>
          </a:r>
          <a:r>
            <a:rPr lang="en-US" sz="2400" kern="1200" dirty="0"/>
            <a:t> </a:t>
          </a:r>
          <a:r>
            <a:rPr lang="en-US" sz="2400" kern="1200" dirty="0" err="1"/>
            <a:t>koncepta</a:t>
          </a:r>
          <a:r>
            <a:rPr lang="en-US" sz="2400" kern="1200" dirty="0"/>
            <a:t> </a:t>
          </a:r>
          <a:r>
            <a:rPr lang="en-US" sz="2400" kern="1200" dirty="0" err="1"/>
            <a:t>projekta</a:t>
          </a:r>
          <a:endParaRPr lang="en-US" sz="2400" kern="1200" dirty="0"/>
        </a:p>
      </dsp:txBody>
      <dsp:txXfrm>
        <a:off x="3925145" y="587883"/>
        <a:ext cx="2665308" cy="1560349"/>
      </dsp:txXfrm>
    </dsp:sp>
    <dsp:sp modelId="{CE94686F-F237-ED4E-9778-BC9BBF8F7F3A}">
      <dsp:nvSpPr>
        <dsp:cNvPr id="0" name=""/>
        <dsp:cNvSpPr/>
      </dsp:nvSpPr>
      <dsp:spPr>
        <a:xfrm>
          <a:off x="6915239" y="1025520"/>
          <a:ext cx="585628" cy="6850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6915239" y="1162535"/>
        <a:ext cx="409940" cy="411044"/>
      </dsp:txXfrm>
    </dsp:sp>
    <dsp:sp modelId="{ABC8DBE3-4F2A-6F47-B607-7BD0D8EFEB3F}">
      <dsp:nvSpPr>
        <dsp:cNvPr id="0" name=""/>
        <dsp:cNvSpPr/>
      </dsp:nvSpPr>
      <dsp:spPr>
        <a:xfrm>
          <a:off x="7743958" y="539338"/>
          <a:ext cx="2762398" cy="16574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Izrada</a:t>
          </a:r>
          <a:r>
            <a:rPr lang="en-US" sz="2400" kern="1200" dirty="0"/>
            <a:t> </a:t>
          </a:r>
          <a:r>
            <a:rPr lang="en-US" sz="2400" kern="1200" dirty="0" err="1"/>
            <a:t>i</a:t>
          </a:r>
          <a:r>
            <a:rPr lang="en-US" sz="2400" kern="1200" dirty="0"/>
            <a:t> </a:t>
          </a:r>
          <a:r>
            <a:rPr lang="en-US" sz="2400" kern="1200" dirty="0" err="1"/>
            <a:t>predaja</a:t>
          </a:r>
          <a:r>
            <a:rPr lang="en-US" sz="2400" kern="1200" dirty="0"/>
            <a:t> Full application forma</a:t>
          </a:r>
        </a:p>
      </dsp:txBody>
      <dsp:txXfrm>
        <a:off x="7792503" y="587883"/>
        <a:ext cx="2665308" cy="15603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B1B616-846C-48EE-8595-C1ECB1C13EFC}">
      <dsp:nvSpPr>
        <dsp:cNvPr id="0" name=""/>
        <dsp:cNvSpPr/>
      </dsp:nvSpPr>
      <dsp:spPr>
        <a:xfrm>
          <a:off x="1460123" y="-49270"/>
          <a:ext cx="5133311" cy="5133311"/>
        </a:xfrm>
        <a:prstGeom prst="circularArrow">
          <a:avLst>
            <a:gd name="adj1" fmla="val 5274"/>
            <a:gd name="adj2" fmla="val 312630"/>
            <a:gd name="adj3" fmla="val 14278638"/>
            <a:gd name="adj4" fmla="val 17097524"/>
            <a:gd name="adj5" fmla="val 547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B3E6A3-4129-421A-8B69-4A09715AB8C0}">
      <dsp:nvSpPr>
        <dsp:cNvPr id="0" name=""/>
        <dsp:cNvSpPr/>
      </dsp:nvSpPr>
      <dsp:spPr>
        <a:xfrm>
          <a:off x="2964874" y="41"/>
          <a:ext cx="2123809" cy="97523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600" b="1" kern="1200" dirty="0"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PROGRAMIRANJE</a:t>
          </a:r>
        </a:p>
      </dsp:txBody>
      <dsp:txXfrm>
        <a:off x="3012481" y="47648"/>
        <a:ext cx="2028595" cy="880021"/>
      </dsp:txXfrm>
    </dsp:sp>
    <dsp:sp modelId="{85C78581-2014-43C6-B64A-9341587E5804}">
      <dsp:nvSpPr>
        <dsp:cNvPr id="0" name=""/>
        <dsp:cNvSpPr/>
      </dsp:nvSpPr>
      <dsp:spPr>
        <a:xfrm>
          <a:off x="5110361" y="1250928"/>
          <a:ext cx="1950471" cy="97523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600" b="1" kern="12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IDENTIFIKACIJA</a:t>
          </a:r>
        </a:p>
      </dsp:txBody>
      <dsp:txXfrm>
        <a:off x="5157968" y="1298535"/>
        <a:ext cx="1855257" cy="880021"/>
      </dsp:txXfrm>
    </dsp:sp>
    <dsp:sp modelId="{B07599A7-4C1A-4E62-912A-48343D1CEE03}">
      <dsp:nvSpPr>
        <dsp:cNvPr id="0" name=""/>
        <dsp:cNvSpPr/>
      </dsp:nvSpPr>
      <dsp:spPr>
        <a:xfrm>
          <a:off x="5163935" y="2735415"/>
          <a:ext cx="1950471" cy="9752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600" b="1" kern="12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FORMULACIJA</a:t>
          </a:r>
        </a:p>
      </dsp:txBody>
      <dsp:txXfrm>
        <a:off x="5211542" y="2783022"/>
        <a:ext cx="1855257" cy="880021"/>
      </dsp:txXfrm>
    </dsp:sp>
    <dsp:sp modelId="{49FEB0A8-D431-47EC-95FC-8EF9BF14CEBF}">
      <dsp:nvSpPr>
        <dsp:cNvPr id="0" name=""/>
        <dsp:cNvSpPr/>
      </dsp:nvSpPr>
      <dsp:spPr>
        <a:xfrm>
          <a:off x="3061236" y="4151253"/>
          <a:ext cx="1950471" cy="97523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600" b="1" kern="12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FINANSIRANJE</a:t>
          </a:r>
        </a:p>
      </dsp:txBody>
      <dsp:txXfrm>
        <a:off x="3108843" y="4198860"/>
        <a:ext cx="1855257" cy="880021"/>
      </dsp:txXfrm>
    </dsp:sp>
    <dsp:sp modelId="{28498EA7-654A-4ED1-9342-4286997D25E2}">
      <dsp:nvSpPr>
        <dsp:cNvPr id="0" name=""/>
        <dsp:cNvSpPr/>
      </dsp:nvSpPr>
      <dsp:spPr>
        <a:xfrm>
          <a:off x="926389" y="2856044"/>
          <a:ext cx="1950471" cy="97523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600" b="1" kern="12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SPROVOĐENJE I KONTROLA</a:t>
          </a:r>
        </a:p>
      </dsp:txBody>
      <dsp:txXfrm>
        <a:off x="973996" y="2903651"/>
        <a:ext cx="1855257" cy="880021"/>
      </dsp:txXfrm>
    </dsp:sp>
    <dsp:sp modelId="{3A879F88-70F5-4FAA-9E92-FDBECE521CEC}">
      <dsp:nvSpPr>
        <dsp:cNvPr id="0" name=""/>
        <dsp:cNvSpPr/>
      </dsp:nvSpPr>
      <dsp:spPr>
        <a:xfrm>
          <a:off x="846042" y="1380102"/>
          <a:ext cx="1950471" cy="97523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600" b="1" kern="1200" dirty="0">
              <a:solidFill>
                <a:sysClr val="window" lastClr="FFFFFF"/>
              </a:solidFill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rPr>
            <a:t>EVALUACIJA</a:t>
          </a:r>
        </a:p>
      </dsp:txBody>
      <dsp:txXfrm>
        <a:off x="893649" y="1427709"/>
        <a:ext cx="1855257" cy="8800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4786F-CB68-4419-88F4-0E779013ABA8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7E42F-561D-4FE0-A560-F81E0E552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40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97E42F-561D-4FE0-A560-F81E0E55207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701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C8D6B-B046-4449-ABD6-3C09B535D971}" type="slidenum">
              <a:rPr lang="hr-HR" smtClean="0"/>
              <a:t>49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23391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C8D6B-B046-4449-ABD6-3C09B535D971}" type="slidenum">
              <a:rPr lang="hr-HR" smtClean="0"/>
              <a:t>60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23391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CEE84D-0E9C-1247-A8CC-F109F225A3A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5896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1A6EE5-A557-477F-90E4-561B0FA9027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857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C8D6B-B046-4449-ABD6-3C09B535D971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66055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C8D6B-B046-4449-ABD6-3C09B535D971}" type="slidenum">
              <a:rPr lang="hr-HR" smtClean="0"/>
              <a:t>21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53689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C8D6B-B046-4449-ABD6-3C09B535D971}" type="slidenum">
              <a:rPr lang="hr-HR" smtClean="0"/>
              <a:t>29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6743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r-HR" dirty="0"/>
              <a:t>Engleski</a:t>
            </a:r>
            <a:r>
              <a:rPr lang="hr-HR" baseline="0" dirty="0"/>
              <a:t> nazivi su navedeni iz razloga što je moguće da će se polaznici susretati s nekim od programa Unije ili transnacionalnim programima, pa da se upoznaju s osnovnim pojmovima </a:t>
            </a:r>
            <a:endParaRPr lang="hr-HR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F1C68D-35FD-4906-B6DE-EF86D4517C98}" type="slidenum">
              <a:rPr kumimoji="0" lang="en-US" altLang="x-non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130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Proces</a:t>
            </a:r>
            <a:r>
              <a:rPr lang="en-US" dirty="0"/>
              <a:t> je </a:t>
            </a:r>
            <a:r>
              <a:rPr lang="en-US" dirty="0" err="1"/>
              <a:t>jednako</a:t>
            </a:r>
            <a:r>
              <a:rPr lang="en-US" dirty="0"/>
              <a:t> </a:t>
            </a:r>
            <a:r>
              <a:rPr lang="en-US" dirty="0" err="1"/>
              <a:t>važan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ishod</a:t>
            </a:r>
            <a:r>
              <a:rPr lang="en-US" dirty="0"/>
              <a:t> = </a:t>
            </a:r>
            <a:r>
              <a:rPr lang="en-US" dirty="0" err="1"/>
              <a:t>svaki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analize</a:t>
            </a:r>
            <a:r>
              <a:rPr lang="en-US" dirty="0"/>
              <a:t> </a:t>
            </a:r>
            <a:r>
              <a:rPr lang="en-US" dirty="0" err="1"/>
              <a:t>stejkholdere</a:t>
            </a:r>
            <a:r>
              <a:rPr lang="en-US" baseline="0" dirty="0"/>
              <a:t> </a:t>
            </a:r>
            <a:r>
              <a:rPr lang="en-US" baseline="0" dirty="0" err="1"/>
              <a:t>kroz</a:t>
            </a:r>
            <a:r>
              <a:rPr lang="en-US" baseline="0" dirty="0"/>
              <a:t> </a:t>
            </a:r>
            <a:r>
              <a:rPr lang="en-US" baseline="0" dirty="0" err="1"/>
              <a:t>participativni</a:t>
            </a:r>
            <a:r>
              <a:rPr lang="en-US" baseline="0" dirty="0"/>
              <a:t> rad </a:t>
            </a:r>
            <a:r>
              <a:rPr lang="en-US" baseline="0" dirty="0" err="1"/>
              <a:t>korak</a:t>
            </a:r>
            <a:r>
              <a:rPr lang="en-US" baseline="0" dirty="0"/>
              <a:t> je </a:t>
            </a:r>
            <a:r>
              <a:rPr lang="en-US" baseline="0" dirty="0" err="1"/>
              <a:t>bliže</a:t>
            </a:r>
            <a:r>
              <a:rPr lang="en-US" baseline="0" dirty="0"/>
              <a:t> </a:t>
            </a:r>
            <a:r>
              <a:rPr lang="en-US" baseline="0" dirty="0" err="1"/>
              <a:t>stvaranju</a:t>
            </a:r>
            <a:r>
              <a:rPr lang="en-US" baseline="0" dirty="0"/>
              <a:t> </a:t>
            </a:r>
            <a:r>
              <a:rPr lang="en-US" baseline="0" dirty="0" err="1"/>
              <a:t>slike</a:t>
            </a:r>
            <a:r>
              <a:rPr lang="en-US" baseline="0" dirty="0"/>
              <a:t> </a:t>
            </a:r>
            <a:r>
              <a:rPr lang="en-US" baseline="0" dirty="0" err="1"/>
              <a:t>budućeg</a:t>
            </a:r>
            <a:r>
              <a:rPr lang="en-US" baseline="0" dirty="0"/>
              <a:t> </a:t>
            </a:r>
            <a:r>
              <a:rPr lang="en-US" baseline="0" dirty="0" err="1"/>
              <a:t>projekta</a:t>
            </a:r>
            <a:r>
              <a:rPr lang="en-US" baseline="0" dirty="0"/>
              <a:t> (</a:t>
            </a:r>
            <a:r>
              <a:rPr lang="en-US" baseline="0" dirty="0" err="1"/>
              <a:t>kockica</a:t>
            </a:r>
            <a:r>
              <a:rPr lang="en-US" baseline="0" dirty="0"/>
              <a:t> po </a:t>
            </a:r>
            <a:r>
              <a:rPr lang="en-US" baseline="0" dirty="0" err="1"/>
              <a:t>kockica</a:t>
            </a:r>
            <a:r>
              <a:rPr lang="en-US" baseline="0" dirty="0"/>
              <a:t> u </a:t>
            </a:r>
            <a:r>
              <a:rPr lang="en-US" baseline="0" dirty="0" err="1"/>
              <a:t>mozaiku</a:t>
            </a:r>
            <a:r>
              <a:rPr lang="en-US" baseline="0" dirty="0"/>
              <a:t>). </a:t>
            </a:r>
            <a:r>
              <a:rPr lang="en-US" baseline="0" dirty="0" err="1"/>
              <a:t>Npr</a:t>
            </a:r>
            <a:r>
              <a:rPr lang="en-US" baseline="0" dirty="0"/>
              <a:t>. </a:t>
            </a:r>
            <a:r>
              <a:rPr lang="en-US" baseline="0" dirty="0" err="1"/>
              <a:t>komentiranje</a:t>
            </a:r>
            <a:r>
              <a:rPr lang="en-US" baseline="0" dirty="0"/>
              <a:t> </a:t>
            </a:r>
            <a:r>
              <a:rPr lang="en-US" baseline="0" dirty="0" err="1"/>
              <a:t>važnosti</a:t>
            </a:r>
            <a:r>
              <a:rPr lang="en-US" baseline="0" dirty="0"/>
              <a:t> </a:t>
            </a:r>
            <a:r>
              <a:rPr lang="en-US" baseline="0" dirty="0" err="1"/>
              <a:t>i</a:t>
            </a:r>
            <a:r>
              <a:rPr lang="en-US" baseline="0" dirty="0"/>
              <a:t> </a:t>
            </a:r>
            <a:r>
              <a:rPr lang="en-US" baseline="0" dirty="0" err="1"/>
              <a:t>uticaja</a:t>
            </a:r>
            <a:r>
              <a:rPr lang="en-US" baseline="0" dirty="0"/>
              <a:t> </a:t>
            </a:r>
            <a:r>
              <a:rPr lang="en-US" baseline="0" dirty="0" err="1"/>
              <a:t>pojedinog</a:t>
            </a:r>
            <a:r>
              <a:rPr lang="en-US" baseline="0" dirty="0"/>
              <a:t> </a:t>
            </a:r>
            <a:r>
              <a:rPr lang="en-US" baseline="0" dirty="0" err="1"/>
              <a:t>stejkholdera</a:t>
            </a:r>
            <a:r>
              <a:rPr lang="en-US" baseline="0" dirty="0"/>
              <a:t> (</a:t>
            </a:r>
            <a:r>
              <a:rPr lang="en-US" baseline="0" dirty="0" err="1"/>
              <a:t>matrica</a:t>
            </a:r>
            <a:r>
              <a:rPr lang="en-US" baseline="0" dirty="0"/>
              <a:t> </a:t>
            </a:r>
            <a:r>
              <a:rPr lang="en-US" baseline="0" dirty="0" err="1"/>
              <a:t>važnosti</a:t>
            </a:r>
            <a:r>
              <a:rPr lang="en-US" baseline="0" dirty="0"/>
              <a:t> </a:t>
            </a:r>
            <a:r>
              <a:rPr lang="en-US" baseline="0" dirty="0" err="1"/>
              <a:t>i</a:t>
            </a:r>
            <a:r>
              <a:rPr lang="en-US" baseline="0" dirty="0"/>
              <a:t> </a:t>
            </a:r>
            <a:r>
              <a:rPr lang="en-US" baseline="0" dirty="0" err="1"/>
              <a:t>uticaja</a:t>
            </a:r>
            <a:r>
              <a:rPr lang="en-US" baseline="0" dirty="0"/>
              <a:t>) </a:t>
            </a:r>
            <a:r>
              <a:rPr lang="en-US" baseline="0" dirty="0" err="1"/>
              <a:t>neminovno</a:t>
            </a:r>
            <a:r>
              <a:rPr lang="en-US" baseline="0" dirty="0"/>
              <a:t> </a:t>
            </a:r>
            <a:r>
              <a:rPr lang="en-US" baseline="0" dirty="0" err="1"/>
              <a:t>vodi</a:t>
            </a:r>
            <a:r>
              <a:rPr lang="en-US" baseline="0" dirty="0"/>
              <a:t> </a:t>
            </a:r>
            <a:r>
              <a:rPr lang="en-US" baseline="0" dirty="0" err="1"/>
              <a:t>određivanju</a:t>
            </a:r>
            <a:r>
              <a:rPr lang="en-US" baseline="0" dirty="0"/>
              <a:t> </a:t>
            </a:r>
            <a:r>
              <a:rPr lang="en-US" baseline="0" dirty="0" err="1"/>
              <a:t>uloga</a:t>
            </a:r>
            <a:r>
              <a:rPr lang="en-US" baseline="0" dirty="0"/>
              <a:t> </a:t>
            </a:r>
            <a:r>
              <a:rPr lang="en-US" baseline="0" dirty="0" err="1"/>
              <a:t>stejkholdera</a:t>
            </a:r>
            <a:r>
              <a:rPr lang="en-US" baseline="0" dirty="0"/>
              <a:t>, a time </a:t>
            </a:r>
            <a:r>
              <a:rPr lang="en-US" baseline="0" dirty="0" err="1"/>
              <a:t>i</a:t>
            </a:r>
            <a:r>
              <a:rPr lang="en-US" baseline="0" dirty="0"/>
              <a:t> </a:t>
            </a:r>
            <a:r>
              <a:rPr lang="en-US" baseline="0" dirty="0" err="1"/>
              <a:t>razgovoru</a:t>
            </a:r>
            <a:r>
              <a:rPr lang="en-US" baseline="0" dirty="0"/>
              <a:t> o </a:t>
            </a:r>
            <a:r>
              <a:rPr lang="en-US" baseline="0" dirty="0" err="1"/>
              <a:t>potencijalnim</a:t>
            </a:r>
            <a:r>
              <a:rPr lang="en-US" baseline="0" dirty="0"/>
              <a:t> </a:t>
            </a:r>
            <a:r>
              <a:rPr lang="en-US" baseline="0" dirty="0" err="1"/>
              <a:t>budućim</a:t>
            </a:r>
            <a:r>
              <a:rPr lang="en-US" baseline="0" dirty="0"/>
              <a:t> </a:t>
            </a:r>
            <a:r>
              <a:rPr lang="en-US" baseline="0" dirty="0" err="1"/>
              <a:t>aktivnostima</a:t>
            </a:r>
            <a:r>
              <a:rPr lang="en-US" baseline="0" dirty="0"/>
              <a:t> </a:t>
            </a:r>
            <a:r>
              <a:rPr lang="en-US" baseline="0" dirty="0" err="1"/>
              <a:t>i</a:t>
            </a:r>
            <a:r>
              <a:rPr lang="en-US" baseline="0" dirty="0"/>
              <a:t> </a:t>
            </a:r>
            <a:r>
              <a:rPr lang="en-US" baseline="0" dirty="0" err="1"/>
              <a:t>strategiji</a:t>
            </a:r>
            <a:r>
              <a:rPr lang="en-US" baseline="0" dirty="0"/>
              <a:t> </a:t>
            </a:r>
            <a:r>
              <a:rPr lang="en-US" baseline="0" dirty="0" err="1"/>
              <a:t>projekta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4AFDE0-FB5D-476D-964F-B52597F16E39}" type="slidenum">
              <a:rPr kumimoji="0" lang="hr-H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hr-H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249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7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altLang="x-none"/>
              <a:t>m</a:t>
            </a:r>
          </a:p>
        </p:txBody>
      </p:sp>
      <p:sp>
        <p:nvSpPr>
          <p:cNvPr id="227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D090F-6FCA-44B0-A7AC-1E7684C3E72F}" type="slidenum">
              <a:rPr kumimoji="0" lang="hr-HR" altLang="x-non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hr-HR" altLang="x-non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558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7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altLang="x-none"/>
              <a:t>m</a:t>
            </a:r>
          </a:p>
        </p:txBody>
      </p:sp>
      <p:sp>
        <p:nvSpPr>
          <p:cNvPr id="227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D090F-6FCA-44B0-A7AC-1E7684C3E72F}" type="slidenum">
              <a:rPr kumimoji="0" lang="hr-HR" altLang="x-non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hr-HR" altLang="x-non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558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2C8D6B-B046-4449-ABD6-3C09B535D971}" type="slidenum">
              <a:rPr lang="hr-HR" smtClean="0"/>
              <a:t>48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23246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8B731-EA89-4B76-89A5-33D78DCEB1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240115-A77C-4F38-986F-C85D0772EC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198EF-A3DF-40EF-A59F-B9648CF9E7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8619" y="6356350"/>
            <a:ext cx="919163" cy="365125"/>
          </a:xfrm>
        </p:spPr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498C5-6641-4D9E-9FF2-C224786CF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2356" y="6297612"/>
            <a:ext cx="581025" cy="365125"/>
          </a:xfrm>
        </p:spPr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3255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B7B9D-FF33-4E91-98C4-CD86A356B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ADABE8-5642-4145-BABF-013266997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339C5-13EB-4B90-B51D-AB36E3A0D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17FD3-0577-4D09-ABEC-052BE6AC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5B391-911C-462F-8B45-88B93DFB3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33922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A5946B-57E5-4EAF-BBBD-4CCDEB8B36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B16A7-7BD8-4DB7-B54A-0630CDD81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21104-86AD-45EC-BB06-60E2A5E32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BD4FC-E770-4C09-A1FC-6AB8DBE3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1BA5-1A75-4430-838E-712FB7FFE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52243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560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204AF-D595-4EB9-BF93-A4530AA6F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3024"/>
            <a:ext cx="10515600" cy="95329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48772-FA32-415F-B856-178DEE06C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6013"/>
            <a:ext cx="10515600" cy="3790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7666D-54ED-4E2E-AC1B-ECC94B6C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9F73A-8D87-48EA-85AD-B8278AD83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AD73E-C465-4F90-AE8A-BC87C2E9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5557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E06C2-8F8C-40A1-807E-41CCA23D6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98EC30-F36D-4C38-97DC-835D84528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C4AA9-AD72-4465-8226-8D103A00B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E33BE-1933-4D27-AE16-11078FCA2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CCD0D-CA16-4E7F-B1E6-0D4470A58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2972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36CC9-8CF3-44FE-B9B1-11214E882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D0F31-9ADD-4F33-8F23-EBAC62A703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E32D85-7F21-4D22-B32F-F28DFA5AE2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BF7D2-BE68-4F0B-9279-CF24864E7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3C485-385F-4E84-9B0C-0BDA20DAA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D4C61B-F749-4D93-8883-E58A1C78D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39501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7BCFF-5C72-45FB-ADAD-7593C0258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F798FA-FED7-4AA0-A8EC-E9F136D78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E33C2A-7924-4203-8F97-509141A429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010EEF-4B8B-4C7F-9861-C863A73D64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31B8AA-9D50-4052-8AA5-6E6C413799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015EB5-E49F-40C2-A132-85B09682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4ECDF5-68CD-4B31-8426-EC8145628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FF1963-7F86-4C48-851B-3480B6872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4771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F70D-691E-4619-9B81-58C30E616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DF20F-E900-448B-8C46-E9905D8D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270550-27AE-436A-8541-E4AA947DF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85EE8-602F-4218-A71B-B2FFA66CD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95835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13E01B-C25D-462B-80D4-BA20E1AE2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03B2ED-24AC-49C9-9CC1-FE6299057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2634B-185C-4BB8-ACB8-F4216AA3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2311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DE938-F4A1-429A-A024-3C7DFE199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FF787-AB3D-46A9-93DE-FB821C264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F62767-05C6-4BF1-8039-EFF431782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87861-628D-42B6-8B5C-49233A8AE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87730F-343F-4B74-B12A-9F2B386B6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0C57D-950D-4250-AF94-1616E9513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28541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B8D15-3EF5-4AB6-99F0-854CA9D12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231BF5-C223-4962-A717-CFBB57E67A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BD269-72F8-4FB7-97FF-F6E04E2C7F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96363F-5953-4A10-BCB6-361047EA0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7AAF28-DE9F-427E-931F-EE426AF66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1F340-BC49-45AE-BA11-0AEFB720A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81020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B7A6E1-E88B-41C3-ACF3-43E167534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2700"/>
            <a:ext cx="10515600" cy="1281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6FE76-E422-447C-B841-32232A702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743200"/>
            <a:ext cx="10515600" cy="3057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BB242-01D8-43C7-91F0-6BABC4B1B7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9191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F030-4028-4F33-AF19-A6EFAE1EF01C}" type="datetimeFigureOut">
              <a:rPr lang="x-none" smtClean="0"/>
              <a:t>19.1.2023.</a:t>
            </a:fld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5662E-D393-4A90-AA2F-06BF6486E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2774" y="6356350"/>
            <a:ext cx="581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937C1-5628-4D58-8EBF-F2D2CB8A3ADF}" type="slidenum">
              <a:rPr lang="x-none" smtClean="0"/>
              <a:t>‹#›</a:t>
            </a:fld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4E8597-2038-4049-B113-C655D6F58D1F}"/>
              </a:ext>
            </a:extLst>
          </p:cNvPr>
          <p:cNvSpPr txBox="1"/>
          <p:nvPr userDrawn="1"/>
        </p:nvSpPr>
        <p:spPr>
          <a:xfrm>
            <a:off x="1506000" y="116763"/>
            <a:ext cx="9180000" cy="792000"/>
          </a:xfrm>
          <a:prstGeom prst="rect">
            <a:avLst/>
          </a:prstGeom>
          <a:blipFill>
            <a:blip r:embed="rId14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x-non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E120D5-138F-4B6C-B7B1-D453C08684C7}"/>
              </a:ext>
            </a:extLst>
          </p:cNvPr>
          <p:cNvSpPr txBox="1"/>
          <p:nvPr userDrawn="1"/>
        </p:nvSpPr>
        <p:spPr>
          <a:xfrm>
            <a:off x="1907381" y="6102000"/>
            <a:ext cx="8715375" cy="756000"/>
          </a:xfrm>
          <a:prstGeom prst="rect">
            <a:avLst/>
          </a:prstGeom>
          <a:blipFill>
            <a:blip r:embed="rId15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37030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8BCC0-40DA-43F9-86F2-71D31D782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440" y="1041400"/>
            <a:ext cx="9144000" cy="2387600"/>
          </a:xfrm>
        </p:spPr>
        <p:txBody>
          <a:bodyPr>
            <a:normAutofit/>
          </a:bodyPr>
          <a:lstStyle/>
          <a:p>
            <a:r>
              <a:rPr lang="pl-PL" sz="3600" dirty="0">
                <a:latin typeface="Cambria" panose="02040503050406030204" pitchFamily="18" charset="0"/>
                <a:ea typeface="Cambria" panose="02040503050406030204" pitchFamily="18" charset="0"/>
              </a:rPr>
              <a:t>„Izrada koncepta projekta za Grant šemu Podrška implementaciji Strategije pametne specijalizacije (S3) kroz projekte“, </a:t>
            </a:r>
            <a:endParaRPr lang="x-none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351688-11D9-4644-A69C-D7B8B61732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l-SI" sz="2400" dirty="0">
                <a:latin typeface="Cambria" panose="02040503050406030204" pitchFamily="18" charset="0"/>
                <a:ea typeface="Cambria" panose="02040503050406030204" pitchFamily="18" charset="0"/>
              </a:rPr>
              <a:t>Mario Protulipac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hr-HR" sz="2400" dirty="0">
                <a:latin typeface="Cambria" panose="02040503050406030204" pitchFamily="18" charset="0"/>
                <a:ea typeface="Cambria" panose="02040503050406030204" pitchFamily="18" charset="0"/>
              </a:rPr>
              <a:t> stručnjak za razvoj i sprovođenje projekata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50101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1.3.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1.3.1. </a:t>
            </a:r>
            <a:r>
              <a:rPr lang="en-US" b="1" dirty="0" err="1"/>
              <a:t>Relevantnost</a:t>
            </a:r>
            <a:r>
              <a:rPr lang="en-US" b="1" dirty="0"/>
              <a:t> za </a:t>
            </a:r>
            <a:r>
              <a:rPr lang="en-US" b="1" dirty="0" err="1"/>
              <a:t>ciljeve</a:t>
            </a:r>
            <a:r>
              <a:rPr lang="en-US" b="1" dirty="0"/>
              <a:t>/</a:t>
            </a:r>
            <a:r>
              <a:rPr lang="en-US" b="1" dirty="0" err="1"/>
              <a:t>sektore</a:t>
            </a:r>
            <a:r>
              <a:rPr lang="en-US" b="1" dirty="0"/>
              <a:t>/</a:t>
            </a:r>
            <a:r>
              <a:rPr lang="en-US" b="1" dirty="0" err="1"/>
              <a:t>teme</a:t>
            </a:r>
            <a:r>
              <a:rPr lang="en-US" b="1" dirty="0"/>
              <a:t>/</a:t>
            </a:r>
            <a:r>
              <a:rPr lang="en-US" b="1" dirty="0" err="1"/>
              <a:t>specifične</a:t>
            </a:r>
            <a:r>
              <a:rPr lang="en-US" b="1" dirty="0"/>
              <a:t> </a:t>
            </a:r>
            <a:r>
              <a:rPr lang="en-US" b="1" dirty="0" err="1"/>
              <a:t>prioritete</a:t>
            </a:r>
            <a:r>
              <a:rPr lang="en-US" b="1" dirty="0"/>
              <a:t> </a:t>
            </a:r>
            <a:r>
              <a:rPr lang="en-US" b="1" dirty="0" err="1"/>
              <a:t>poziva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dostav</a:t>
            </a:r>
            <a:r>
              <a:rPr lang="sr-Latn-ME" b="1" dirty="0" err="1"/>
              <a:t>ljanje</a:t>
            </a:r>
            <a:r>
              <a:rPr lang="en-US" b="1" dirty="0"/>
              <a:t> </a:t>
            </a:r>
            <a:r>
              <a:rPr lang="en-US" b="1" dirty="0" err="1"/>
              <a:t>prijedloga</a:t>
            </a:r>
            <a:endParaRPr lang="en-US" b="1" dirty="0"/>
          </a:p>
          <a:p>
            <a:pPr marL="0" indent="0">
              <a:buNone/>
            </a:pPr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relevantnost</a:t>
            </a:r>
            <a:r>
              <a:rPr lang="en-US" dirty="0"/>
              <a:t>  </a:t>
            </a:r>
            <a:r>
              <a:rPr lang="en-US" dirty="0" err="1"/>
              <a:t>projekta</a:t>
            </a:r>
            <a:r>
              <a:rPr lang="en-US" dirty="0"/>
              <a:t> za </a:t>
            </a:r>
            <a:r>
              <a:rPr lang="en-US" dirty="0" err="1"/>
              <a:t>cilj</a:t>
            </a:r>
            <a:r>
              <a:rPr lang="en-US" dirty="0"/>
              <a:t>(eve)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prioritet</a:t>
            </a:r>
            <a:r>
              <a:rPr lang="en-US" dirty="0"/>
              <a:t>(e) </a:t>
            </a:r>
            <a:r>
              <a:rPr lang="en-US" dirty="0" err="1"/>
              <a:t>poziva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dostav</a:t>
            </a:r>
            <a:r>
              <a:rPr lang="sr-Latn-ME" dirty="0" err="1"/>
              <a:t>ljanje</a:t>
            </a:r>
            <a:r>
              <a:rPr lang="en-US" dirty="0"/>
              <a:t> </a:t>
            </a:r>
            <a:r>
              <a:rPr lang="en-US" dirty="0" err="1"/>
              <a:t>projektnih</a:t>
            </a:r>
            <a:r>
              <a:rPr lang="en-US" dirty="0"/>
              <a:t> </a:t>
            </a:r>
            <a:r>
              <a:rPr lang="en-US" dirty="0" err="1"/>
              <a:t>prijedloga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ii.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akcije</a:t>
            </a:r>
            <a:r>
              <a:rPr lang="en-US" dirty="0"/>
              <a:t> za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specifične</a:t>
            </a:r>
            <a:r>
              <a:rPr lang="en-US" dirty="0"/>
              <a:t> </a:t>
            </a:r>
            <a:r>
              <a:rPr lang="en-US" dirty="0" err="1"/>
              <a:t>podteme</a:t>
            </a:r>
            <a:r>
              <a:rPr lang="en-US" dirty="0"/>
              <a:t>/</a:t>
            </a:r>
            <a:r>
              <a:rPr lang="en-US" dirty="0" err="1"/>
              <a:t>sektore</a:t>
            </a:r>
            <a:r>
              <a:rPr lang="en-US" dirty="0"/>
              <a:t>/</a:t>
            </a:r>
            <a:r>
              <a:rPr lang="en-US" dirty="0" err="1"/>
              <a:t>područja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druge</a:t>
            </a:r>
            <a:r>
              <a:rPr lang="en-US" dirty="0"/>
              <a:t> </a:t>
            </a:r>
            <a:r>
              <a:rPr lang="en-US" dirty="0" err="1"/>
              <a:t>posebne</a:t>
            </a:r>
            <a:r>
              <a:rPr lang="en-US" dirty="0"/>
              <a:t> </a:t>
            </a:r>
            <a:r>
              <a:rPr lang="en-US" dirty="0" err="1"/>
              <a:t>zahtjeve</a:t>
            </a:r>
            <a:r>
              <a:rPr lang="en-US" dirty="0"/>
              <a:t> </a:t>
            </a:r>
            <a:r>
              <a:rPr lang="en-US" dirty="0" err="1"/>
              <a:t>navedene</a:t>
            </a:r>
            <a:r>
              <a:rPr lang="en-US" dirty="0"/>
              <a:t> u </a:t>
            </a:r>
            <a:r>
              <a:rPr lang="en-US" dirty="0" err="1"/>
              <a:t>smjernicama</a:t>
            </a:r>
            <a:r>
              <a:rPr lang="en-US" dirty="0"/>
              <a:t> za </a:t>
            </a:r>
            <a:r>
              <a:rPr lang="sr-Latn-ME" dirty="0"/>
              <a:t>aplikante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iii. </a:t>
            </a:r>
            <a:r>
              <a:rPr lang="en-US" dirty="0" err="1"/>
              <a:t>Opišite</a:t>
            </a:r>
            <a:r>
              <a:rPr lang="en-US" dirty="0"/>
              <a:t> koji </a:t>
            </a:r>
            <a:r>
              <a:rPr lang="en-US" dirty="0" err="1"/>
              <a:t>će</a:t>
            </a:r>
            <a:r>
              <a:rPr lang="en-US" dirty="0"/>
              <a:t> od </a:t>
            </a:r>
            <a:r>
              <a:rPr lang="en-US" dirty="0" err="1"/>
              <a:t>očekivanih</a:t>
            </a:r>
            <a:r>
              <a:rPr lang="en-US" dirty="0"/>
              <a:t> </a:t>
            </a:r>
            <a:r>
              <a:rPr lang="en-US" dirty="0" err="1"/>
              <a:t>rezultata</a:t>
            </a:r>
            <a:r>
              <a:rPr lang="en-US" dirty="0"/>
              <a:t> </a:t>
            </a:r>
            <a:r>
              <a:rPr lang="en-US" dirty="0" err="1"/>
              <a:t>navedenih</a:t>
            </a:r>
            <a:r>
              <a:rPr lang="en-US" dirty="0"/>
              <a:t> u </a:t>
            </a:r>
            <a:r>
              <a:rPr lang="en-US" dirty="0" err="1"/>
              <a:t>smjernicama</a:t>
            </a:r>
            <a:r>
              <a:rPr lang="en-US" dirty="0"/>
              <a:t> za </a:t>
            </a:r>
            <a:r>
              <a:rPr lang="en-US" dirty="0" err="1"/>
              <a:t>podnosi</a:t>
            </a:r>
            <a:r>
              <a:rPr lang="sr-Latn-ME" dirty="0"/>
              <a:t>oce</a:t>
            </a:r>
            <a:r>
              <a:rPr lang="en-US" dirty="0"/>
              <a:t> </a:t>
            </a:r>
            <a:r>
              <a:rPr lang="en-US" dirty="0" err="1"/>
              <a:t>zahtjeva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sr-Latn-ME" dirty="0"/>
              <a:t>obuhvaćeni </a:t>
            </a:r>
            <a:r>
              <a:rPr lang="en-US" dirty="0" err="1"/>
              <a:t>projektom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108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1.3.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1.3.2. </a:t>
            </a:r>
            <a:r>
              <a:rPr lang="en-US" b="1" dirty="0" err="1"/>
              <a:t>Relevantnost</a:t>
            </a:r>
            <a:r>
              <a:rPr lang="en-US" b="1" dirty="0"/>
              <a:t> u </a:t>
            </a:r>
            <a:r>
              <a:rPr lang="en-US" b="1" dirty="0" err="1"/>
              <a:t>odnosu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posebne</a:t>
            </a:r>
            <a:r>
              <a:rPr lang="en-US" b="1" dirty="0"/>
              <a:t> </a:t>
            </a:r>
            <a:r>
              <a:rPr lang="en-US" b="1" dirty="0" err="1"/>
              <a:t>potrebe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ograničenja</a:t>
            </a:r>
            <a:r>
              <a:rPr lang="en-US" b="1" dirty="0"/>
              <a:t> </a:t>
            </a:r>
            <a:r>
              <a:rPr lang="en-US" b="1" dirty="0" err="1"/>
              <a:t>ciljane</a:t>
            </a:r>
            <a:r>
              <a:rPr lang="en-US" b="1" dirty="0"/>
              <a:t> </a:t>
            </a:r>
            <a:r>
              <a:rPr lang="en-US" b="1" dirty="0" err="1"/>
              <a:t>zemlje</a:t>
            </a:r>
            <a:r>
              <a:rPr lang="en-US" b="1" dirty="0"/>
              <a:t>, </a:t>
            </a:r>
            <a:r>
              <a:rPr lang="en-US" b="1" dirty="0" err="1"/>
              <a:t>regije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/</a:t>
            </a:r>
            <a:r>
              <a:rPr lang="en-US" b="1" dirty="0" err="1"/>
              <a:t>ili</a:t>
            </a:r>
            <a:r>
              <a:rPr lang="en-US" b="1" dirty="0"/>
              <a:t> </a:t>
            </a:r>
            <a:r>
              <a:rPr lang="en-US" b="1" dirty="0" err="1"/>
              <a:t>relevantnih</a:t>
            </a:r>
            <a:r>
              <a:rPr lang="en-US" b="1" dirty="0"/>
              <a:t> </a:t>
            </a:r>
            <a:r>
              <a:rPr lang="en-US" b="1" dirty="0" err="1"/>
              <a:t>sektora</a:t>
            </a:r>
            <a:r>
              <a:rPr lang="en-US" b="1" dirty="0"/>
              <a:t> (</a:t>
            </a:r>
            <a:r>
              <a:rPr lang="en-US" b="1" dirty="0" err="1"/>
              <a:t>uključujući</a:t>
            </a:r>
            <a:r>
              <a:rPr lang="en-US" b="1" dirty="0"/>
              <a:t> </a:t>
            </a:r>
            <a:r>
              <a:rPr lang="en-US" b="1" dirty="0" err="1"/>
              <a:t>sinergiju</a:t>
            </a:r>
            <a:r>
              <a:rPr lang="en-US" b="1" dirty="0"/>
              <a:t> s </a:t>
            </a:r>
            <a:r>
              <a:rPr lang="en-US" b="1" dirty="0" err="1"/>
              <a:t>drugim</a:t>
            </a:r>
            <a:r>
              <a:rPr lang="en-US" b="1" dirty="0"/>
              <a:t> </a:t>
            </a:r>
            <a:r>
              <a:rPr lang="en-US" b="1" dirty="0" err="1"/>
              <a:t>razvojnim</a:t>
            </a:r>
            <a:r>
              <a:rPr lang="en-US" b="1" dirty="0"/>
              <a:t> </a:t>
            </a:r>
            <a:r>
              <a:rPr lang="en-US" b="1" dirty="0" err="1"/>
              <a:t>inicijativama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izbjegavanje</a:t>
            </a:r>
            <a:r>
              <a:rPr lang="en-US" b="1" dirty="0"/>
              <a:t> </a:t>
            </a:r>
            <a:r>
              <a:rPr lang="sr-Latn-ME" b="1" dirty="0"/>
              <a:t>dupliranja</a:t>
            </a:r>
            <a:r>
              <a:rPr lang="en-US" b="1" dirty="0"/>
              <a:t>)</a:t>
            </a:r>
          </a:p>
          <a:p>
            <a:pPr marL="0" indent="0">
              <a:buNone/>
            </a:pPr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dirty="0" err="1"/>
              <a:t>Jasno</a:t>
            </a:r>
            <a:r>
              <a:rPr lang="en-US" dirty="0"/>
              <a:t>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konkretnu</a:t>
            </a:r>
            <a:r>
              <a:rPr lang="en-US" dirty="0"/>
              <a:t> </a:t>
            </a:r>
            <a:r>
              <a:rPr lang="en-US" dirty="0" err="1"/>
              <a:t>situaciju</a:t>
            </a:r>
            <a:r>
              <a:rPr lang="en-US" dirty="0"/>
              <a:t> </a:t>
            </a:r>
            <a:r>
              <a:rPr lang="en-US" dirty="0" err="1"/>
              <a:t>prije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u </a:t>
            </a:r>
            <a:r>
              <a:rPr lang="en-US" dirty="0" err="1"/>
              <a:t>ciljnoj</a:t>
            </a:r>
            <a:r>
              <a:rPr lang="en-US" dirty="0"/>
              <a:t> </a:t>
            </a:r>
            <a:r>
              <a:rPr lang="en-US" dirty="0" err="1"/>
              <a:t>zemlji</a:t>
            </a:r>
            <a:r>
              <a:rPr lang="en-US" dirty="0"/>
              <a:t>/</a:t>
            </a:r>
            <a:r>
              <a:rPr lang="en-US" dirty="0" err="1"/>
              <a:t>zemljama</a:t>
            </a:r>
            <a:r>
              <a:rPr lang="en-US" dirty="0"/>
              <a:t>, </a:t>
            </a:r>
            <a:r>
              <a:rPr lang="en-US" dirty="0" err="1"/>
              <a:t>regiji</a:t>
            </a:r>
            <a:r>
              <a:rPr lang="en-US" dirty="0"/>
              <a:t>/</a:t>
            </a:r>
            <a:r>
              <a:rPr lang="en-US" dirty="0" err="1"/>
              <a:t>regijama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sektorima</a:t>
            </a:r>
            <a:r>
              <a:rPr lang="en-US" dirty="0"/>
              <a:t> (</a:t>
            </a:r>
            <a:r>
              <a:rPr lang="en-US" dirty="0" err="1"/>
              <a:t>uključite</a:t>
            </a:r>
            <a:r>
              <a:rPr lang="en-US" dirty="0"/>
              <a:t> </a:t>
            </a:r>
            <a:r>
              <a:rPr lang="en-US" dirty="0" err="1"/>
              <a:t>kvantifi</a:t>
            </a:r>
            <a:r>
              <a:rPr lang="sr-Latn-ME" dirty="0"/>
              <a:t>kov</a:t>
            </a:r>
            <a:r>
              <a:rPr lang="en-US" dirty="0"/>
              <a:t>anu </a:t>
            </a:r>
            <a:r>
              <a:rPr lang="en-US" dirty="0" err="1"/>
              <a:t>analizu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</a:t>
            </a:r>
            <a:r>
              <a:rPr lang="en-US" dirty="0" err="1"/>
              <a:t>gdje</a:t>
            </a:r>
            <a:r>
              <a:rPr lang="en-US" dirty="0"/>
              <a:t> je to </a:t>
            </a:r>
            <a:r>
              <a:rPr lang="en-US" dirty="0" err="1"/>
              <a:t>moguće</a:t>
            </a:r>
            <a:r>
              <a:rPr lang="en-US" dirty="0"/>
              <a:t>).</a:t>
            </a:r>
          </a:p>
          <a:p>
            <a:pPr marL="0" indent="0">
              <a:buNone/>
            </a:pPr>
            <a:r>
              <a:rPr lang="en-US" dirty="0"/>
              <a:t>ii.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detaljnu</a:t>
            </a:r>
            <a:r>
              <a:rPr lang="en-US" dirty="0"/>
              <a:t> </a:t>
            </a:r>
            <a:r>
              <a:rPr lang="en-US" dirty="0" err="1"/>
              <a:t>analizu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 </a:t>
            </a:r>
            <a:r>
              <a:rPr lang="en-US" dirty="0" err="1"/>
              <a:t>kojima</a:t>
            </a:r>
            <a:r>
              <a:rPr lang="en-US" dirty="0"/>
              <a:t> se </a:t>
            </a:r>
            <a:r>
              <a:rPr lang="en-US" dirty="0" err="1"/>
              <a:t>projek</a:t>
            </a:r>
            <a:r>
              <a:rPr lang="sr-Latn-ME" dirty="0"/>
              <a:t>a</a:t>
            </a:r>
            <a:r>
              <a:rPr lang="en-US" dirty="0"/>
              <a:t>t </a:t>
            </a:r>
            <a:r>
              <a:rPr lang="en-US" dirty="0" err="1"/>
              <a:t>bavi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oni</a:t>
            </a:r>
            <a:r>
              <a:rPr lang="en-US" dirty="0"/>
              <a:t> </a:t>
            </a:r>
            <a:r>
              <a:rPr lang="en-US" dirty="0" err="1"/>
              <a:t>međusobno</a:t>
            </a:r>
            <a:r>
              <a:rPr lang="en-US" dirty="0"/>
              <a:t> </a:t>
            </a:r>
            <a:r>
              <a:rPr lang="en-US" dirty="0" err="1"/>
              <a:t>povezani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svim</a:t>
            </a:r>
            <a:r>
              <a:rPr lang="en-US" dirty="0"/>
              <a:t> </a:t>
            </a:r>
            <a:r>
              <a:rPr lang="sr-Latn-ME" dirty="0"/>
              <a:t>nivoi</a:t>
            </a:r>
            <a:r>
              <a:rPr lang="en-US" dirty="0"/>
              <a:t>ma.</a:t>
            </a:r>
          </a:p>
          <a:p>
            <a:pPr marL="0" indent="0">
              <a:buNone/>
            </a:pPr>
            <a:r>
              <a:rPr lang="en-US" dirty="0"/>
              <a:t>iii. </a:t>
            </a:r>
            <a:r>
              <a:rPr lang="en-US" dirty="0" err="1"/>
              <a:t>Pozovite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značajne</a:t>
            </a:r>
            <a:r>
              <a:rPr lang="en-US" dirty="0"/>
              <a:t> </a:t>
            </a:r>
            <a:r>
              <a:rPr lang="en-US" dirty="0" err="1"/>
              <a:t>planove</a:t>
            </a:r>
            <a:r>
              <a:rPr lang="en-US" dirty="0"/>
              <a:t> p</a:t>
            </a:r>
            <a:r>
              <a:rPr lang="sr-Latn-ME" dirty="0" err="1"/>
              <a:t>re</a:t>
            </a:r>
            <a:r>
              <a:rPr lang="en-US" dirty="0" err="1"/>
              <a:t>duzete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nacionalno</a:t>
            </a:r>
            <a:r>
              <a:rPr lang="sr-Latn-ME" dirty="0"/>
              <a:t>m</a:t>
            </a:r>
            <a:r>
              <a:rPr lang="en-US" dirty="0"/>
              <a:t>, </a:t>
            </a:r>
            <a:r>
              <a:rPr lang="en-US" dirty="0" err="1"/>
              <a:t>regionalno</a:t>
            </a:r>
            <a:r>
              <a:rPr lang="sr-Latn-ME" dirty="0"/>
              <a:t>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lokalno</a:t>
            </a:r>
            <a:r>
              <a:rPr lang="sr-Latn-ME" dirty="0"/>
              <a:t>m</a:t>
            </a:r>
            <a:r>
              <a:rPr lang="en-US" dirty="0"/>
              <a:t> </a:t>
            </a:r>
            <a:r>
              <a:rPr lang="sr-Latn-ME" dirty="0"/>
              <a:t>nivou</a:t>
            </a:r>
            <a:r>
              <a:rPr lang="en-US" dirty="0"/>
              <a:t> </a:t>
            </a:r>
            <a:r>
              <a:rPr lang="en-US" dirty="0" err="1"/>
              <a:t>relevantne</a:t>
            </a:r>
            <a:r>
              <a:rPr lang="en-US" dirty="0"/>
              <a:t> za </a:t>
            </a:r>
            <a:r>
              <a:rPr lang="en-US" dirty="0" err="1"/>
              <a:t>akciju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aktivnost</a:t>
            </a:r>
            <a:r>
              <a:rPr lang="en-US" dirty="0"/>
              <a:t> </a:t>
            </a:r>
            <a:r>
              <a:rPr lang="en-US" dirty="0" err="1"/>
              <a:t>odnositi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takve</a:t>
            </a:r>
            <a:r>
              <a:rPr lang="en-US" dirty="0"/>
              <a:t> </a:t>
            </a:r>
            <a:r>
              <a:rPr lang="en-US" dirty="0" err="1"/>
              <a:t>planove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0894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1.3.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iv. 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radnja</a:t>
            </a:r>
            <a:r>
              <a:rPr lang="en-US" dirty="0"/>
              <a:t> </a:t>
            </a:r>
            <a:r>
              <a:rPr lang="en-US" dirty="0" err="1"/>
              <a:t>nastavak</a:t>
            </a:r>
            <a:r>
              <a:rPr lang="en-US" dirty="0"/>
              <a:t> </a:t>
            </a:r>
            <a:r>
              <a:rPr lang="en-US" dirty="0" err="1"/>
              <a:t>prethodne</a:t>
            </a:r>
            <a:r>
              <a:rPr lang="en-US" dirty="0"/>
              <a:t> </a:t>
            </a:r>
            <a:r>
              <a:rPr lang="en-US" dirty="0" err="1"/>
              <a:t>radnje</a:t>
            </a:r>
            <a:r>
              <a:rPr lang="en-US" dirty="0"/>
              <a:t>, </a:t>
            </a:r>
            <a:r>
              <a:rPr lang="en-US" dirty="0" err="1"/>
              <a:t>jasno</a:t>
            </a:r>
            <a:r>
              <a:rPr lang="en-US" dirty="0"/>
              <a:t> </a:t>
            </a:r>
            <a:r>
              <a:rPr lang="en-US" dirty="0" err="1"/>
              <a:t>naznačite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se </a:t>
            </a:r>
            <a:r>
              <a:rPr lang="en-US" dirty="0" err="1"/>
              <a:t>namjerava</a:t>
            </a:r>
            <a:r>
              <a:rPr lang="en-US" dirty="0"/>
              <a:t> </a:t>
            </a:r>
            <a:r>
              <a:rPr lang="en-US" dirty="0" err="1"/>
              <a:t>nadograđivati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/</a:t>
            </a:r>
            <a:r>
              <a:rPr lang="en-US" dirty="0" err="1"/>
              <a:t>rezultate</a:t>
            </a:r>
            <a:r>
              <a:rPr lang="en-US" dirty="0"/>
              <a:t> </a:t>
            </a:r>
            <a:r>
              <a:rPr lang="en-US" dirty="0" err="1"/>
              <a:t>ove</a:t>
            </a:r>
            <a:r>
              <a:rPr lang="en-US" dirty="0"/>
              <a:t> </a:t>
            </a:r>
            <a:r>
              <a:rPr lang="en-US" dirty="0" err="1"/>
              <a:t>prethodne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; </a:t>
            </a:r>
            <a:r>
              <a:rPr lang="en-US" dirty="0" err="1"/>
              <a:t>odnose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glavne</a:t>
            </a:r>
            <a:r>
              <a:rPr lang="en-US" dirty="0"/>
              <a:t> </a:t>
            </a:r>
            <a:r>
              <a:rPr lang="en-US" dirty="0" err="1"/>
              <a:t>zaključke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preporuke</a:t>
            </a:r>
            <a:r>
              <a:rPr lang="en-US" dirty="0"/>
              <a:t> </a:t>
            </a:r>
            <a:r>
              <a:rPr lang="en-US" dirty="0" err="1"/>
              <a:t>svih</a:t>
            </a:r>
            <a:r>
              <a:rPr lang="en-US" dirty="0"/>
              <a:t> </a:t>
            </a:r>
            <a:r>
              <a:rPr lang="sr-Latn-ME" dirty="0"/>
              <a:t>s</a:t>
            </a:r>
            <a:r>
              <a:rPr lang="en-US" dirty="0" err="1"/>
              <a:t>provedenih</a:t>
            </a:r>
            <a:r>
              <a:rPr lang="en-US" dirty="0"/>
              <a:t> </a:t>
            </a:r>
            <a:r>
              <a:rPr lang="en-US" dirty="0" err="1"/>
              <a:t>evaluacija</a:t>
            </a:r>
            <a:r>
              <a:rPr lang="en-US" dirty="0"/>
              <a:t>.</a:t>
            </a:r>
          </a:p>
          <a:p>
            <a:r>
              <a:rPr lang="en-US" dirty="0"/>
              <a:t>v. 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aktivnost</a:t>
            </a:r>
            <a:r>
              <a:rPr lang="en-US" dirty="0"/>
              <a:t> </a:t>
            </a:r>
            <a:r>
              <a:rPr lang="en-US" dirty="0" err="1"/>
              <a:t>dio</a:t>
            </a:r>
            <a:r>
              <a:rPr lang="en-US" dirty="0"/>
              <a:t> </a:t>
            </a:r>
            <a:r>
              <a:rPr lang="en-US" dirty="0" err="1"/>
              <a:t>većeg</a:t>
            </a:r>
            <a:r>
              <a:rPr lang="en-US" dirty="0"/>
              <a:t> </a:t>
            </a:r>
            <a:r>
              <a:rPr lang="en-US" dirty="0" err="1"/>
              <a:t>programa</a:t>
            </a:r>
            <a:r>
              <a:rPr lang="en-US" dirty="0"/>
              <a:t>, </a:t>
            </a:r>
            <a:r>
              <a:rPr lang="en-US" dirty="0" err="1"/>
              <a:t>jasno</a:t>
            </a:r>
            <a:r>
              <a:rPr lang="en-US" dirty="0"/>
              <a:t> </a:t>
            </a:r>
            <a:r>
              <a:rPr lang="en-US" dirty="0" err="1"/>
              <a:t>objasnite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se </a:t>
            </a:r>
            <a:r>
              <a:rPr lang="en-US" dirty="0" err="1"/>
              <a:t>uklapa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je </a:t>
            </a:r>
            <a:r>
              <a:rPr lang="en-US" dirty="0" err="1"/>
              <a:t>usklađena</a:t>
            </a:r>
            <a:r>
              <a:rPr lang="en-US" dirty="0"/>
              <a:t> s </a:t>
            </a:r>
            <a:r>
              <a:rPr lang="en-US" dirty="0" err="1"/>
              <a:t>tim</a:t>
            </a:r>
            <a:r>
              <a:rPr lang="en-US" dirty="0"/>
              <a:t> </a:t>
            </a:r>
            <a:r>
              <a:rPr lang="en-US" dirty="0" err="1"/>
              <a:t>programom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kojim</a:t>
            </a:r>
            <a:r>
              <a:rPr lang="en-US" dirty="0"/>
              <a:t> </a:t>
            </a:r>
            <a:r>
              <a:rPr lang="en-US" dirty="0" err="1"/>
              <a:t>drugim</a:t>
            </a:r>
            <a:r>
              <a:rPr lang="en-US" dirty="0"/>
              <a:t> </a:t>
            </a:r>
            <a:r>
              <a:rPr lang="en-US" dirty="0" err="1"/>
              <a:t>planiranim</a:t>
            </a:r>
            <a:r>
              <a:rPr lang="en-US" dirty="0"/>
              <a:t> </a:t>
            </a:r>
            <a:r>
              <a:rPr lang="en-US" dirty="0" err="1"/>
              <a:t>projektom</a:t>
            </a:r>
            <a:r>
              <a:rPr lang="en-US" dirty="0"/>
              <a:t>.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potencijalne</a:t>
            </a:r>
            <a:r>
              <a:rPr lang="en-US" dirty="0"/>
              <a:t> </a:t>
            </a:r>
            <a:r>
              <a:rPr lang="en-US" dirty="0" err="1"/>
              <a:t>sinergije</a:t>
            </a:r>
            <a:r>
              <a:rPr lang="en-US" dirty="0"/>
              <a:t> s </a:t>
            </a:r>
            <a:r>
              <a:rPr lang="en-US" dirty="0" err="1"/>
              <a:t>drugim</a:t>
            </a:r>
            <a:r>
              <a:rPr lang="en-US" dirty="0"/>
              <a:t> </a:t>
            </a:r>
            <a:r>
              <a:rPr lang="en-US" dirty="0" err="1"/>
              <a:t>inicijativama</a:t>
            </a:r>
            <a:r>
              <a:rPr lang="en-US" dirty="0"/>
              <a:t>, </a:t>
            </a:r>
            <a:r>
              <a:rPr lang="en-US" dirty="0" err="1"/>
              <a:t>poseb</a:t>
            </a:r>
            <a:r>
              <a:rPr lang="sr-Latn-ME" dirty="0"/>
              <a:t>no</a:t>
            </a:r>
            <a:r>
              <a:rPr lang="en-US" dirty="0"/>
              <a:t> </a:t>
            </a:r>
            <a:r>
              <a:rPr lang="en-US" dirty="0" err="1"/>
              <a:t>inicijativama</a:t>
            </a:r>
            <a:r>
              <a:rPr lang="en-US" dirty="0"/>
              <a:t> E</a:t>
            </a:r>
            <a:r>
              <a:rPr lang="sr-Latn-ME" dirty="0"/>
              <a:t>v</a:t>
            </a:r>
            <a:r>
              <a:rPr lang="en-US" dirty="0" err="1"/>
              <a:t>ropske</a:t>
            </a:r>
            <a:r>
              <a:rPr lang="en-US" dirty="0"/>
              <a:t> </a:t>
            </a:r>
            <a:r>
              <a:rPr lang="en-US" dirty="0" err="1"/>
              <a:t>komisije</a:t>
            </a:r>
            <a:r>
              <a:rPr lang="en-US" dirty="0"/>
              <a:t>.</a:t>
            </a:r>
          </a:p>
          <a:p>
            <a:r>
              <a:rPr lang="en-US" dirty="0"/>
              <a:t>vi. </a:t>
            </a:r>
            <a:r>
              <a:rPr lang="en-US" dirty="0" err="1"/>
              <a:t>Objasnite</a:t>
            </a:r>
            <a:r>
              <a:rPr lang="en-US" dirty="0"/>
              <a:t> </a:t>
            </a:r>
            <a:r>
              <a:rPr lang="en-US" dirty="0" err="1"/>
              <a:t>komplementarnost</a:t>
            </a:r>
            <a:r>
              <a:rPr lang="en-US" dirty="0"/>
              <a:t> s </a:t>
            </a:r>
            <a:r>
              <a:rPr lang="en-US" dirty="0" err="1"/>
              <a:t>drugim</a:t>
            </a:r>
            <a:r>
              <a:rPr lang="en-US" dirty="0"/>
              <a:t> </a:t>
            </a:r>
            <a:r>
              <a:rPr lang="en-US" dirty="0" err="1"/>
              <a:t>inicijativama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pod</a:t>
            </a:r>
            <a:r>
              <a:rPr lang="sr-Latn-ME" dirty="0" err="1"/>
              <a:t>ržavaju</a:t>
            </a:r>
            <a:r>
              <a:rPr lang="en-US" dirty="0"/>
              <a:t> EU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drugi</a:t>
            </a:r>
            <a:r>
              <a:rPr lang="en-US" dirty="0"/>
              <a:t> </a:t>
            </a:r>
            <a:r>
              <a:rPr lang="en-US" dirty="0" err="1"/>
              <a:t>donatori</a:t>
            </a:r>
            <a:r>
              <a:rPr lang="en-US" dirty="0"/>
              <a:t> (</a:t>
            </a:r>
            <a:r>
              <a:rPr lang="en-US" dirty="0" err="1"/>
              <a:t>države</a:t>
            </a:r>
            <a:r>
              <a:rPr lang="en-US" dirty="0"/>
              <a:t> </a:t>
            </a:r>
            <a:r>
              <a:rPr lang="en-US" dirty="0" err="1"/>
              <a:t>članice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drugi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0520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1.3.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1.3.3.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defini</a:t>
            </a:r>
            <a:r>
              <a:rPr lang="sr-Latn-ME" dirty="0" err="1"/>
              <a:t>ši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ciljne</a:t>
            </a:r>
            <a:r>
              <a:rPr lang="en-US" dirty="0"/>
              <a:t> </a:t>
            </a:r>
            <a:r>
              <a:rPr lang="sr-Latn-ME" dirty="0" err="1"/>
              <a:t>grup</a:t>
            </a:r>
            <a:r>
              <a:rPr lang="en-US" dirty="0"/>
              <a:t>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krajnje</a:t>
            </a:r>
            <a:r>
              <a:rPr lang="en-US" dirty="0"/>
              <a:t> </a:t>
            </a:r>
            <a:r>
              <a:rPr lang="en-US" dirty="0" err="1"/>
              <a:t>korisnike</a:t>
            </a:r>
            <a:r>
              <a:rPr lang="en-US" dirty="0"/>
              <a:t>, </a:t>
            </a:r>
            <a:r>
              <a:rPr lang="en-US" dirty="0" err="1"/>
              <a:t>njihove</a:t>
            </a:r>
            <a:r>
              <a:rPr lang="en-US" dirty="0"/>
              <a:t> </a:t>
            </a:r>
            <a:r>
              <a:rPr lang="en-US" dirty="0" err="1"/>
              <a:t>potrebe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projek</a:t>
            </a:r>
            <a:r>
              <a:rPr lang="sr-Latn-ME" dirty="0"/>
              <a:t>a</a:t>
            </a:r>
            <a:r>
              <a:rPr lang="en-US" dirty="0"/>
              <a:t>t </a:t>
            </a:r>
            <a:r>
              <a:rPr lang="en-US" dirty="0" err="1"/>
              <a:t>odgovoriti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potrebe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svaku</a:t>
            </a:r>
            <a:r>
              <a:rPr lang="en-US" dirty="0"/>
              <a:t> od </a:t>
            </a:r>
            <a:r>
              <a:rPr lang="en-US" dirty="0" err="1"/>
              <a:t>ciljnih</a:t>
            </a:r>
            <a:r>
              <a:rPr lang="en-US" dirty="0"/>
              <a:t> </a:t>
            </a:r>
            <a:r>
              <a:rPr lang="sr-Latn-ME" dirty="0" err="1"/>
              <a:t>grup</a:t>
            </a:r>
            <a:r>
              <a:rPr lang="en-US" dirty="0"/>
              <a:t>a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krajnjih</a:t>
            </a:r>
            <a:r>
              <a:rPr lang="en-US" dirty="0"/>
              <a:t> </a:t>
            </a:r>
            <a:r>
              <a:rPr lang="en-US" dirty="0" err="1"/>
              <a:t>korisnika</a:t>
            </a:r>
            <a:r>
              <a:rPr lang="en-US" dirty="0"/>
              <a:t> (</a:t>
            </a:r>
            <a:r>
              <a:rPr lang="en-US" dirty="0" err="1"/>
              <a:t>kvantifi</a:t>
            </a:r>
            <a:r>
              <a:rPr lang="sr-Latn-ME" dirty="0"/>
              <a:t>kujte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moguće</a:t>
            </a:r>
            <a:r>
              <a:rPr lang="en-US" dirty="0"/>
              <a:t>),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kriterij</a:t>
            </a:r>
            <a:r>
              <a:rPr lang="sr-Latn-ME" dirty="0"/>
              <a:t>um</a:t>
            </a:r>
            <a:r>
              <a:rPr lang="en-US" dirty="0"/>
              <a:t>e </a:t>
            </a:r>
            <a:r>
              <a:rPr lang="en-US" dirty="0" err="1"/>
              <a:t>odabira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ii. </a:t>
            </a:r>
            <a:r>
              <a:rPr lang="en-US" dirty="0" err="1"/>
              <a:t>Utvrdite</a:t>
            </a:r>
            <a:r>
              <a:rPr lang="en-US" dirty="0"/>
              <a:t> </a:t>
            </a:r>
            <a:r>
              <a:rPr lang="en-US" dirty="0" err="1"/>
              <a:t>potrebe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 (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 </a:t>
            </a:r>
            <a:r>
              <a:rPr lang="en-US" dirty="0" err="1"/>
              <a:t>kapaciteta</a:t>
            </a:r>
            <a:r>
              <a:rPr lang="en-US" dirty="0"/>
              <a:t>) </a:t>
            </a:r>
            <a:r>
              <a:rPr lang="en-US" dirty="0" err="1"/>
              <a:t>svake</a:t>
            </a:r>
            <a:r>
              <a:rPr lang="en-US" dirty="0"/>
              <a:t> od </a:t>
            </a:r>
            <a:r>
              <a:rPr lang="en-US" dirty="0" err="1"/>
              <a:t>ciljnih</a:t>
            </a:r>
            <a:r>
              <a:rPr lang="en-US" dirty="0"/>
              <a:t> </a:t>
            </a:r>
            <a:r>
              <a:rPr lang="sr-Latn-ME" dirty="0" err="1"/>
              <a:t>grup</a:t>
            </a:r>
            <a:r>
              <a:rPr lang="en-US" dirty="0"/>
              <a:t>a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krajnjih</a:t>
            </a:r>
            <a:r>
              <a:rPr lang="en-US" dirty="0"/>
              <a:t> </a:t>
            </a:r>
            <a:r>
              <a:rPr lang="en-US" dirty="0" err="1"/>
              <a:t>korisnika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iii. </a:t>
            </a:r>
            <a:r>
              <a:rPr lang="en-US" dirty="0" err="1"/>
              <a:t>Pokažite</a:t>
            </a:r>
            <a:r>
              <a:rPr lang="en-US" dirty="0"/>
              <a:t>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prijedloga</a:t>
            </a:r>
            <a:r>
              <a:rPr lang="en-US" dirty="0"/>
              <a:t> za </a:t>
            </a:r>
            <a:r>
              <a:rPr lang="en-US" dirty="0" err="1"/>
              <a:t>potrebe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 </a:t>
            </a:r>
            <a:r>
              <a:rPr lang="en-US" dirty="0" err="1"/>
              <a:t>ciljnih</a:t>
            </a:r>
            <a:r>
              <a:rPr lang="en-US" dirty="0"/>
              <a:t> </a:t>
            </a:r>
            <a:r>
              <a:rPr lang="sr-Latn-ME" dirty="0" err="1"/>
              <a:t>grup</a:t>
            </a:r>
            <a:r>
              <a:rPr lang="en-US" dirty="0"/>
              <a:t>a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krajnjih</a:t>
            </a:r>
            <a:r>
              <a:rPr lang="en-US" dirty="0"/>
              <a:t> </a:t>
            </a:r>
            <a:r>
              <a:rPr lang="en-US" dirty="0" err="1"/>
              <a:t>korisnika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iv. </a:t>
            </a:r>
            <a:r>
              <a:rPr lang="en-US" dirty="0" err="1"/>
              <a:t>Objasnite</a:t>
            </a:r>
            <a:r>
              <a:rPr lang="en-US" dirty="0"/>
              <a:t> </a:t>
            </a:r>
            <a:r>
              <a:rPr lang="en-US" dirty="0" err="1"/>
              <a:t>svaki</a:t>
            </a:r>
            <a:r>
              <a:rPr lang="en-US" dirty="0"/>
              <a:t> </a:t>
            </a:r>
            <a:r>
              <a:rPr lang="en-US" dirty="0" err="1"/>
              <a:t>participativni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koji </a:t>
            </a:r>
            <a:r>
              <a:rPr lang="en-US" dirty="0" err="1"/>
              <a:t>osigurava</a:t>
            </a:r>
            <a:r>
              <a:rPr lang="en-US" dirty="0"/>
              <a:t> </a:t>
            </a:r>
            <a:r>
              <a:rPr lang="sr-Latn-ME" dirty="0"/>
              <a:t>učešće</a:t>
            </a:r>
            <a:r>
              <a:rPr lang="en-US" dirty="0"/>
              <a:t> </a:t>
            </a:r>
            <a:r>
              <a:rPr lang="en-US" dirty="0" err="1"/>
              <a:t>ciljnih</a:t>
            </a:r>
            <a:r>
              <a:rPr lang="en-US" dirty="0"/>
              <a:t> </a:t>
            </a:r>
            <a:r>
              <a:rPr lang="sr-Latn-ME" dirty="0" err="1"/>
              <a:t>grup</a:t>
            </a:r>
            <a:r>
              <a:rPr lang="en-US" dirty="0"/>
              <a:t>a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krajnjih</a:t>
            </a:r>
            <a:r>
              <a:rPr lang="en-US" dirty="0"/>
              <a:t> </a:t>
            </a:r>
            <a:r>
              <a:rPr lang="en-US" dirty="0" err="1"/>
              <a:t>korisnika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8975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1.3.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1.3.4. </a:t>
            </a:r>
            <a:r>
              <a:rPr lang="en-US" b="1" dirty="0" err="1"/>
              <a:t>Posebni</a:t>
            </a:r>
            <a:r>
              <a:rPr lang="en-US" b="1" dirty="0"/>
              <a:t> </a:t>
            </a:r>
            <a:r>
              <a:rPr lang="en-US" b="1" dirty="0" err="1"/>
              <a:t>elementi</a:t>
            </a:r>
            <a:r>
              <a:rPr lang="en-US" b="1" dirty="0"/>
              <a:t> </a:t>
            </a:r>
            <a:r>
              <a:rPr lang="en-US" b="1" dirty="0" err="1"/>
              <a:t>doda</a:t>
            </a:r>
            <a:r>
              <a:rPr lang="sr-Latn-ME" b="1" dirty="0"/>
              <a:t>t</a:t>
            </a:r>
            <a:r>
              <a:rPr lang="en-US" b="1" dirty="0"/>
              <a:t>e </a:t>
            </a:r>
            <a:r>
              <a:rPr lang="en-US" b="1" dirty="0" err="1"/>
              <a:t>vrijednosti</a:t>
            </a:r>
            <a:endParaRPr lang="en-US" b="1" dirty="0"/>
          </a:p>
          <a:p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specifične</a:t>
            </a:r>
            <a:r>
              <a:rPr lang="en-US" dirty="0"/>
              <a:t> </a:t>
            </a:r>
            <a:r>
              <a:rPr lang="en-US" dirty="0" err="1"/>
              <a:t>elemente</a:t>
            </a:r>
            <a:r>
              <a:rPr lang="en-US" dirty="0"/>
              <a:t> </a:t>
            </a:r>
            <a:r>
              <a:rPr lang="en-US" dirty="0" err="1"/>
              <a:t>doda</a:t>
            </a:r>
            <a:r>
              <a:rPr lang="sr-Latn-ME" dirty="0"/>
              <a:t>t</a:t>
            </a:r>
            <a:r>
              <a:rPr lang="en-US" dirty="0"/>
              <a:t>e </a:t>
            </a:r>
            <a:r>
              <a:rPr lang="en-US" dirty="0" err="1"/>
              <a:t>vrijednosti</a:t>
            </a:r>
            <a:r>
              <a:rPr lang="en-US" dirty="0"/>
              <a:t> </a:t>
            </a:r>
            <a:r>
              <a:rPr lang="en-US" dirty="0" err="1"/>
              <a:t>akcije</a:t>
            </a:r>
            <a:r>
              <a:rPr lang="en-US" dirty="0"/>
              <a:t>, 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sr-Latn-ME" dirty="0"/>
              <a:t>unapređenje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konsolidacija</a:t>
            </a:r>
            <a:r>
              <a:rPr lang="en-US" dirty="0"/>
              <a:t> </a:t>
            </a:r>
            <a:r>
              <a:rPr lang="en-US" dirty="0" err="1"/>
              <a:t>javno-privatnog</a:t>
            </a:r>
            <a:r>
              <a:rPr lang="en-US" dirty="0"/>
              <a:t> </a:t>
            </a:r>
            <a:r>
              <a:rPr lang="en-US" dirty="0" err="1"/>
              <a:t>partnerstva</a:t>
            </a:r>
            <a:r>
              <a:rPr lang="en-US" dirty="0"/>
              <a:t>, </a:t>
            </a:r>
            <a:r>
              <a:rPr lang="en-US" dirty="0" err="1"/>
              <a:t>inovacija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najbolje</a:t>
            </a:r>
            <a:r>
              <a:rPr lang="en-US" dirty="0"/>
              <a:t> </a:t>
            </a:r>
            <a:r>
              <a:rPr lang="en-US" dirty="0" err="1"/>
              <a:t>prakse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6505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Ostali</a:t>
            </a:r>
            <a:r>
              <a:rPr lang="en-US" dirty="0"/>
              <a:t> </a:t>
            </a:r>
            <a:r>
              <a:rPr lang="en-US" dirty="0" err="1"/>
              <a:t>dokumenti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Kontrolna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</a:t>
            </a:r>
            <a:r>
              <a:rPr lang="en-US" dirty="0" err="1"/>
              <a:t>koncepta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  <a:p>
            <a:r>
              <a:rPr lang="en-US" dirty="0" err="1"/>
              <a:t>Deklaracija</a:t>
            </a:r>
            <a:r>
              <a:rPr lang="en-US" dirty="0"/>
              <a:t> </a:t>
            </a:r>
            <a:r>
              <a:rPr lang="en-US" dirty="0" err="1"/>
              <a:t>aplikanta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12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Razvoj</a:t>
            </a:r>
            <a:r>
              <a:rPr lang="en-US" dirty="0"/>
              <a:t> </a:t>
            </a:r>
            <a:r>
              <a:rPr lang="en-US" dirty="0" err="1"/>
              <a:t>sažetka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18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1574996" y="1422853"/>
            <a:ext cx="8486176" cy="4256269"/>
          </a:xfrm>
        </p:spPr>
        <p:txBody>
          <a:bodyPr/>
          <a:lstStyle/>
          <a:p>
            <a:pPr>
              <a:buFont typeface="Arial" charset="0"/>
              <a:buNone/>
            </a:pPr>
            <a:endParaRPr lang="hr-HR" altLang="x-none" dirty="0"/>
          </a:p>
          <a:p>
            <a:pPr>
              <a:buFont typeface="Arial" charset="0"/>
              <a:buNone/>
            </a:pPr>
            <a:r>
              <a:rPr lang="hr-HR" altLang="x-none" sz="4000" dirty="0"/>
              <a:t>Šta je projekat? (Navedite osnovne karakteristike)</a:t>
            </a:r>
          </a:p>
          <a:p>
            <a:pPr>
              <a:buFont typeface="Arial" charset="0"/>
              <a:buNone/>
            </a:pPr>
            <a:endParaRPr lang="hr-HR" altLang="x-none" sz="4000" dirty="0"/>
          </a:p>
          <a:p>
            <a:pPr>
              <a:buFont typeface="Arial" charset="0"/>
              <a:buNone/>
            </a:pPr>
            <a:endParaRPr lang="hr-HR" altLang="x-none" dirty="0"/>
          </a:p>
          <a:p>
            <a:pPr>
              <a:buFont typeface="Arial" charset="0"/>
              <a:buNone/>
            </a:pPr>
            <a:endParaRPr lang="hr-HR" altLang="x-none" dirty="0"/>
          </a:p>
          <a:p>
            <a:pPr>
              <a:buFont typeface="Arial" charset="0"/>
              <a:buNone/>
            </a:pPr>
            <a:endParaRPr lang="hr-HR" altLang="x-none" dirty="0"/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063522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sr-Latn-ME" dirty="0" err="1"/>
              <a:t>ok</a:t>
            </a:r>
            <a:r>
              <a:rPr lang="en-US" dirty="0"/>
              <a:t> </a:t>
            </a:r>
            <a:r>
              <a:rPr lang="en-US" dirty="0" err="1"/>
              <a:t>razvoja</a:t>
            </a:r>
            <a:r>
              <a:rPr lang="en-US" dirty="0"/>
              <a:t> </a:t>
            </a:r>
            <a:r>
              <a:rPr lang="en-US" dirty="0" err="1"/>
              <a:t>projektne</a:t>
            </a:r>
            <a:r>
              <a:rPr lang="en-US" dirty="0"/>
              <a:t> </a:t>
            </a:r>
            <a:r>
              <a:rPr lang="en-US" dirty="0" err="1"/>
              <a:t>ideje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prijava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sr-Latn-ME" dirty="0"/>
              <a:t>konkurs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751364"/>
              </p:ext>
            </p:extLst>
          </p:nvPr>
        </p:nvGraphicFramePr>
        <p:xfrm>
          <a:off x="838200" y="2386013"/>
          <a:ext cx="10515600" cy="2736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1428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B04D3A7-F8E0-482B-AB55-F325BBA7990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389936" y="1679987"/>
            <a:ext cx="2784475" cy="102393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9434DCA-14F6-479C-B099-62F703BD5C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3570" y="864650"/>
            <a:ext cx="6083300" cy="1103313"/>
          </a:xfrm>
        </p:spPr>
        <p:txBody>
          <a:bodyPr>
            <a:normAutofit fontScale="90000"/>
          </a:bodyPr>
          <a:lstStyle/>
          <a:p>
            <a:r>
              <a:rPr lang="hr-HR" dirty="0"/>
              <a:t>Metode upravljanja projektima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DD9632-5EA6-4496-8DAD-D896AEFF0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3319" y="1844609"/>
            <a:ext cx="3356913" cy="1127645"/>
          </a:xfrm>
          <a:prstGeom prst="rect">
            <a:avLst/>
          </a:prstGeom>
        </p:spPr>
      </p:pic>
      <p:pic>
        <p:nvPicPr>
          <p:cNvPr id="1026" name="Picture 2" descr="PRINCE2 - Wikipedia">
            <a:extLst>
              <a:ext uri="{FF2B5EF4-FFF2-40B4-BE49-F238E27FC236}">
                <a16:creationId xmlns:a16="http://schemas.microsoft.com/office/drawing/2014/main" id="{DECE065B-AEA5-4C07-B181-625A9F782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008" y="2703924"/>
            <a:ext cx="3025775" cy="20758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me | PM² Project Management Methodology">
            <a:extLst>
              <a:ext uri="{FF2B5EF4-FFF2-40B4-BE49-F238E27FC236}">
                <a16:creationId xmlns:a16="http://schemas.microsoft.com/office/drawing/2014/main" id="{BCFD42F6-ADA0-4E0B-936C-D4D45D7FC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415" y="3600126"/>
            <a:ext cx="3333750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PM ">
            <a:extLst>
              <a:ext uri="{FF2B5EF4-FFF2-40B4-BE49-F238E27FC236}">
                <a16:creationId xmlns:a16="http://schemas.microsoft.com/office/drawing/2014/main" id="{EFD1DD9B-AAEB-4DCA-9635-F0253A526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651" y="5045509"/>
            <a:ext cx="2509999" cy="11055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roject Cycle Management">
            <a:extLst>
              <a:ext uri="{FF2B5EF4-FFF2-40B4-BE49-F238E27FC236}">
                <a16:creationId xmlns:a16="http://schemas.microsoft.com/office/drawing/2014/main" id="{01F91B72-6D80-40A9-AABE-AEDB1B90F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1" y="2703924"/>
            <a:ext cx="2044805" cy="28943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827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C51B3-59A0-41D2-83FF-4DF6615F6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898" y="914638"/>
            <a:ext cx="10515600" cy="953295"/>
          </a:xfrm>
        </p:spPr>
        <p:txBody>
          <a:bodyPr/>
          <a:lstStyle/>
          <a:p>
            <a:r>
              <a:rPr lang="hr-HR" dirty="0"/>
              <a:t>Mario Protulipac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083A6-B067-4D40-B523-3654A0103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9948" y="1809321"/>
            <a:ext cx="8618549" cy="436226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hr-HR" dirty="0"/>
              <a:t>15 godina iskustva u upravljanju projektima s portfeljem od preko 135 miliona EUR </a:t>
            </a:r>
          </a:p>
          <a:p>
            <a:pPr>
              <a:lnSpc>
                <a:spcPct val="120000"/>
              </a:lnSpc>
            </a:pPr>
            <a:r>
              <a:rPr lang="hr-HR" dirty="0"/>
              <a:t>14 godina iskustva u edukaciji u području upravljanja projektima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r-HR" sz="2400" i="1" dirty="0"/>
              <a:t>(Fakultet i Visoka škola Algebra, Državna škola za javnu upravu, WYG savjetovanje d.o.o., Okviri znanja d.o.o.) </a:t>
            </a:r>
            <a:endParaRPr lang="hr-HR" dirty="0"/>
          </a:p>
          <a:p>
            <a:pPr>
              <a:lnSpc>
                <a:spcPct val="120000"/>
              </a:lnSpc>
            </a:pPr>
            <a:r>
              <a:rPr lang="hr-HR" dirty="0"/>
              <a:t>Uspostavljanje sistema sprovođenja projekata (MINGOR, IRB, brojne firme)</a:t>
            </a:r>
          </a:p>
          <a:p>
            <a:pPr>
              <a:lnSpc>
                <a:spcPct val="120000"/>
              </a:lnSpc>
            </a:pPr>
            <a:r>
              <a:rPr lang="hr-HR" dirty="0"/>
              <a:t>Saradnja s brojnim malim srednjim i velikim </a:t>
            </a:r>
            <a:r>
              <a:rPr lang="hr-HR" dirty="0" err="1"/>
              <a:t>preduzećima</a:t>
            </a:r>
            <a:r>
              <a:rPr lang="hr-HR" dirty="0"/>
              <a:t> u izradi </a:t>
            </a:r>
            <a:r>
              <a:rPr lang="hr-HR" dirty="0" err="1"/>
              <a:t>inovacionih</a:t>
            </a:r>
            <a:r>
              <a:rPr lang="hr-HR" dirty="0"/>
              <a:t> projekata </a:t>
            </a:r>
          </a:p>
          <a:p>
            <a:pPr>
              <a:lnSpc>
                <a:spcPct val="120000"/>
              </a:lnSpc>
            </a:pPr>
            <a:r>
              <a:rPr lang="hr-HR" dirty="0" err="1"/>
              <a:t>Evaluator</a:t>
            </a:r>
            <a:r>
              <a:rPr lang="hr-HR" dirty="0"/>
              <a:t> u nekoliko strateških PDP-a, posebno u području IRI</a:t>
            </a:r>
          </a:p>
          <a:p>
            <a:pPr>
              <a:lnSpc>
                <a:spcPct val="120000"/>
              </a:lnSpc>
            </a:pPr>
            <a:r>
              <a:rPr lang="hr-HR" dirty="0"/>
              <a:t>PMP, IPMA-C, GPM-b</a:t>
            </a:r>
          </a:p>
          <a:p>
            <a:pPr>
              <a:lnSpc>
                <a:spcPct val="120000"/>
              </a:lnSpc>
            </a:pPr>
            <a:endParaRPr lang="hr-HR" dirty="0"/>
          </a:p>
        </p:txBody>
      </p:sp>
      <p:pic>
        <p:nvPicPr>
          <p:cNvPr id="5" name="Picture 4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4CE1BDAC-DE39-4816-9884-C4063035780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4" r="20614"/>
          <a:stretch>
            <a:fillRect/>
          </a:stretch>
        </p:blipFill>
        <p:spPr>
          <a:xfrm>
            <a:off x="957745" y="1805367"/>
            <a:ext cx="1593611" cy="1745847"/>
          </a:xfrm>
          <a:prstGeom prst="rect">
            <a:avLst/>
          </a:prstGeom>
          <a:solidFill>
            <a:srgbClr val="E7E6E6">
              <a:alpha val="49804"/>
            </a:srgbClr>
          </a:solidFill>
        </p:spPr>
      </p:pic>
    </p:spTree>
    <p:extLst>
      <p:ext uri="{BB962C8B-B14F-4D97-AF65-F5344CB8AC3E}">
        <p14:creationId xmlns:p14="http://schemas.microsoft.com/office/powerpoint/2010/main" val="1592963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B03910-30EC-4431-98A0-EE7BAE68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95" y="885308"/>
            <a:ext cx="2661905" cy="1382032"/>
          </a:xfrm>
        </p:spPr>
        <p:txBody>
          <a:bodyPr/>
          <a:lstStyle/>
          <a:p>
            <a:r>
              <a:rPr lang="hr-HR" dirty="0"/>
              <a:t>Projektni ciklus (EK)</a:t>
            </a:r>
          </a:p>
        </p:txBody>
      </p:sp>
      <p:graphicFrame>
        <p:nvGraphicFramePr>
          <p:cNvPr id="6" name="Dijagram 4">
            <a:extLst>
              <a:ext uri="{FF2B5EF4-FFF2-40B4-BE49-F238E27FC236}">
                <a16:creationId xmlns:a16="http://schemas.microsoft.com/office/drawing/2014/main" id="{784FB30B-80A0-41E6-8C58-7C750B992F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3079550"/>
              </p:ext>
            </p:extLst>
          </p:nvPr>
        </p:nvGraphicFramePr>
        <p:xfrm>
          <a:off x="2868442" y="1037002"/>
          <a:ext cx="8053558" cy="5140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45F7F14D-99BF-4513-83D3-C4C1559FE1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971506"/>
            <a:ext cx="2895600" cy="88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991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843144" y="894511"/>
            <a:ext cx="8352692" cy="642938"/>
          </a:xfrm>
        </p:spPr>
        <p:txBody>
          <a:bodyPr>
            <a:normAutofit fontScale="90000"/>
          </a:bodyPr>
          <a:lstStyle/>
          <a:p>
            <a:r>
              <a:rPr lang="hr-HR" altLang="x-none" dirty="0"/>
              <a:t>Šta je pristup logičke matrice</a:t>
            </a:r>
            <a:r>
              <a:rPr lang="en-GB" altLang="x-none" dirty="0"/>
              <a:t> (PLM)</a:t>
            </a:r>
            <a:r>
              <a:rPr lang="hr-HR" altLang="x-none" dirty="0"/>
              <a:t>?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40453" y="1690191"/>
            <a:ext cx="5293360" cy="470893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hr-HR" altLang="x-none" sz="2400" dirty="0"/>
              <a:t>Analitički proces i skup alata koji se koriste za planiranje, sprovođenje, praćenje i evaluaciju projekata</a:t>
            </a:r>
            <a:endParaRPr lang="en-GB" altLang="x-none" sz="2400" dirty="0"/>
          </a:p>
          <a:p>
            <a:pPr algn="just">
              <a:lnSpc>
                <a:spcPct val="100000"/>
              </a:lnSpc>
            </a:pPr>
            <a:r>
              <a:rPr lang="en-GB" altLang="x-none" sz="2400" dirty="0"/>
              <a:t>PLM </a:t>
            </a:r>
            <a:r>
              <a:rPr lang="en-GB" altLang="x-none" sz="2400" dirty="0" err="1"/>
              <a:t>kao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način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razmišljanja</a:t>
            </a:r>
            <a:r>
              <a:rPr lang="en-GB" altLang="x-none" sz="2400" dirty="0"/>
              <a:t> (“</a:t>
            </a:r>
            <a:r>
              <a:rPr lang="en-GB" altLang="x-none" sz="2400" dirty="0" err="1"/>
              <a:t>projektno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razmišljanje</a:t>
            </a:r>
            <a:r>
              <a:rPr lang="en-GB" altLang="x-none" sz="2400" dirty="0"/>
              <a:t>” </a:t>
            </a:r>
            <a:r>
              <a:rPr lang="en-GB" altLang="x-none" sz="2400" dirty="0" err="1"/>
              <a:t>ili</a:t>
            </a:r>
            <a:r>
              <a:rPr lang="en-GB" altLang="x-none" sz="2400" dirty="0"/>
              <a:t> “</a:t>
            </a:r>
            <a:r>
              <a:rPr lang="en-GB" altLang="x-none" sz="2400" dirty="0" err="1"/>
              <a:t>projektni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pristup</a:t>
            </a:r>
            <a:r>
              <a:rPr lang="en-GB" altLang="x-none" sz="2400" dirty="0"/>
              <a:t>”)</a:t>
            </a:r>
            <a:endParaRPr lang="hr-HR" altLang="x-none" sz="2400" dirty="0"/>
          </a:p>
          <a:p>
            <a:pPr algn="just">
              <a:lnSpc>
                <a:spcPct val="100000"/>
              </a:lnSpc>
            </a:pPr>
            <a:r>
              <a:rPr lang="hr-HR" altLang="x-none" sz="2400" dirty="0" err="1"/>
              <a:t>Strukturisani</a:t>
            </a:r>
            <a:r>
              <a:rPr lang="hr-HR" altLang="x-none" sz="2400" dirty="0"/>
              <a:t> i skraćeni prikaz svih informacija važnih za projekat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B35D0E3-9D06-48F1-9A10-023AA6565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786646"/>
              </p:ext>
            </p:extLst>
          </p:nvPr>
        </p:nvGraphicFramePr>
        <p:xfrm>
          <a:off x="5850077" y="1664635"/>
          <a:ext cx="6141808" cy="3903107"/>
        </p:xfrm>
        <a:graphic>
          <a:graphicData uri="http://schemas.openxmlformats.org/drawingml/2006/table">
            <a:tbl>
              <a:tblPr/>
              <a:tblGrid>
                <a:gridCol w="2518286">
                  <a:extLst>
                    <a:ext uri="{9D8B030D-6E8A-4147-A177-3AD203B41FA5}">
                      <a16:colId xmlns:a16="http://schemas.microsoft.com/office/drawing/2014/main" val="3962067551"/>
                    </a:ext>
                  </a:extLst>
                </a:gridCol>
                <a:gridCol w="1522127">
                  <a:extLst>
                    <a:ext uri="{9D8B030D-6E8A-4147-A177-3AD203B41FA5}">
                      <a16:colId xmlns:a16="http://schemas.microsoft.com/office/drawing/2014/main" val="3121259748"/>
                    </a:ext>
                  </a:extLst>
                </a:gridCol>
                <a:gridCol w="1056069">
                  <a:extLst>
                    <a:ext uri="{9D8B030D-6E8A-4147-A177-3AD203B41FA5}">
                      <a16:colId xmlns:a16="http://schemas.microsoft.com/office/drawing/2014/main" val="58283908"/>
                    </a:ext>
                  </a:extLst>
                </a:gridCol>
                <a:gridCol w="1045326">
                  <a:extLst>
                    <a:ext uri="{9D8B030D-6E8A-4147-A177-3AD203B41FA5}">
                      <a16:colId xmlns:a16="http://schemas.microsoft.com/office/drawing/2014/main" val="2035883413"/>
                    </a:ext>
                  </a:extLst>
                </a:gridCol>
              </a:tblGrid>
              <a:tr h="57796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OVERALL OBJECTIVE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/IMPACT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OBJECTIVELY VERIFIABLE INDICATORS (OVI)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SOURCES OF VERIFICATION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6661863"/>
                  </a:ext>
                </a:extLst>
              </a:tr>
              <a:tr h="435526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r>
                        <a:rPr lang="hr-HR" sz="1200" dirty="0">
                          <a:effectLst/>
                          <a:latin typeface="+mn-lt"/>
                          <a:ea typeface="Arial Unicode MS"/>
                        </a:rPr>
                        <a:t>BASELINE &amp; TARGET VALUE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890374"/>
                  </a:ext>
                </a:extLst>
              </a:tr>
              <a:tr h="57796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SPECIFIC OBJECTIVE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/OUTCOME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OBJECTIVELY VERIFIABLE INDICATORS (OVI)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SOURCES OF VERIFICATION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ASSUMPTIONS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1893468"/>
                  </a:ext>
                </a:extLst>
              </a:tr>
              <a:tr h="422046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r>
                        <a:rPr kumimoji="0" lang="hr-H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+mn-cs"/>
                        </a:rPr>
                        <a:t>BASELINE &amp; TARGET VALUE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09192"/>
                  </a:ext>
                </a:extLst>
              </a:tr>
              <a:tr h="57796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RESULTS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/OUTPUTS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OBJECTIVELY VERIFIABLE INDICATORS (OVI)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SOURCES OF VERIFICATION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ASSUMPTIONS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450269"/>
                  </a:ext>
                </a:extLst>
              </a:tr>
              <a:tr h="48851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r>
                        <a:rPr kumimoji="0" lang="hr-H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+mn-cs"/>
                        </a:rPr>
                        <a:t>BASELINE &amp; TARGET VALUE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040340"/>
                  </a:ext>
                </a:extLst>
              </a:tr>
              <a:tr h="77062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ACTIVITIES 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MEANS 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OVERALL COST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ASSUMPTIONS</a:t>
                      </a:r>
                      <a:r>
                        <a:rPr lang="hr-HR" sz="1200" b="1" dirty="0">
                          <a:effectLst/>
                          <a:latin typeface="+mn-lt"/>
                          <a:ea typeface="Arial Unicode MS"/>
                        </a:rPr>
                        <a:t>/PRECONDITIONS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348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6040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385344" y="992522"/>
            <a:ext cx="8449407" cy="642938"/>
          </a:xfrm>
        </p:spPr>
        <p:txBody>
          <a:bodyPr>
            <a:normAutofit fontScale="90000"/>
          </a:bodyPr>
          <a:lstStyle/>
          <a:p>
            <a:r>
              <a:rPr lang="en-GB" altLang="x-none" dirty="0" err="1"/>
              <a:t>Zašto</a:t>
            </a:r>
            <a:r>
              <a:rPr lang="en-GB" altLang="x-none" dirty="0"/>
              <a:t> </a:t>
            </a:r>
            <a:r>
              <a:rPr lang="hr-HR" altLang="x-none" dirty="0"/>
              <a:t>PLM</a:t>
            </a:r>
            <a:r>
              <a:rPr lang="en-GB" altLang="x-none" dirty="0"/>
              <a:t>?</a:t>
            </a:r>
            <a:endParaRPr lang="en-US" altLang="x-none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731520" y="1851102"/>
            <a:ext cx="10546080" cy="4589386"/>
          </a:xfrm>
        </p:spPr>
        <p:txBody>
          <a:bodyPr/>
          <a:lstStyle/>
          <a:p>
            <a:r>
              <a:rPr lang="hr-HR" altLang="x-none" dirty="0"/>
              <a:t>PLM omogućava</a:t>
            </a:r>
            <a:r>
              <a:rPr lang="en-GB" altLang="x-none" dirty="0"/>
              <a:t>:</a:t>
            </a:r>
            <a:br>
              <a:rPr lang="en-GB" altLang="x-none" dirty="0"/>
            </a:br>
            <a:endParaRPr lang="en-GB" altLang="x-non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hr-HR" altLang="x-none" dirty="0"/>
              <a:t>testiranje valjanosti naše ideje, </a:t>
            </a:r>
            <a:endParaRPr lang="en-GB" altLang="x-non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altLang="x-none" dirty="0" err="1"/>
              <a:t>testiranje</a:t>
            </a:r>
            <a:r>
              <a:rPr lang="en-GB" altLang="x-none" dirty="0"/>
              <a:t> </a:t>
            </a:r>
            <a:r>
              <a:rPr lang="hr-HR" altLang="x-none" b="1" dirty="0"/>
              <a:t>relevantnosti</a:t>
            </a:r>
            <a:r>
              <a:rPr lang="hr-HR" altLang="x-none" dirty="0"/>
              <a:t> </a:t>
            </a:r>
            <a:r>
              <a:rPr lang="en-GB" altLang="x-none" dirty="0" err="1"/>
              <a:t>ideje</a:t>
            </a:r>
            <a:r>
              <a:rPr lang="en-GB" altLang="x-none" dirty="0"/>
              <a:t> </a:t>
            </a:r>
            <a:r>
              <a:rPr lang="hr-HR" altLang="x-none" dirty="0"/>
              <a:t>u odnosu na stvarne probleme koje želimo rješavati, </a:t>
            </a:r>
            <a:endParaRPr lang="en-GB" altLang="x-non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altLang="x-none" dirty="0" err="1"/>
              <a:t>testiranje</a:t>
            </a:r>
            <a:r>
              <a:rPr lang="en-GB" altLang="x-none" dirty="0"/>
              <a:t> </a:t>
            </a:r>
            <a:r>
              <a:rPr lang="hr-HR" altLang="x-none" b="1" dirty="0"/>
              <a:t>izvodljivosti</a:t>
            </a:r>
            <a:r>
              <a:rPr lang="hr-HR" altLang="x-none" dirty="0"/>
              <a:t> u određenom vremenu i s određenim resursima</a:t>
            </a:r>
            <a:r>
              <a:rPr lang="en-GB" altLang="x-none" dirty="0"/>
              <a:t>,</a:t>
            </a:r>
            <a:r>
              <a:rPr lang="hr-HR" altLang="x-none" dirty="0"/>
              <a:t> </a:t>
            </a:r>
            <a:endParaRPr lang="en-GB" altLang="x-non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altLang="x-none" dirty="0" err="1"/>
              <a:t>testiranje</a:t>
            </a:r>
            <a:r>
              <a:rPr lang="en-GB" altLang="x-none" dirty="0"/>
              <a:t> </a:t>
            </a:r>
            <a:r>
              <a:rPr lang="hr-HR" altLang="x-none" dirty="0"/>
              <a:t>potencijalnih pozitivnih učinaka na </a:t>
            </a:r>
            <a:r>
              <a:rPr lang="hr-HR" altLang="x-none" b="1" dirty="0"/>
              <a:t>ciljnu grupu</a:t>
            </a:r>
            <a:endParaRPr lang="en-US" altLang="x-none" b="1" dirty="0"/>
          </a:p>
          <a:p>
            <a:pPr>
              <a:buFont typeface="Arial" charset="0"/>
              <a:buNone/>
            </a:pPr>
            <a:endParaRPr lang="hr-HR" altLang="x-none" dirty="0"/>
          </a:p>
          <a:p>
            <a:endParaRPr lang="hr-HR" altLang="x-none" dirty="0"/>
          </a:p>
        </p:txBody>
      </p:sp>
    </p:spTree>
    <p:extLst>
      <p:ext uri="{BB962C8B-B14F-4D97-AF65-F5344CB8AC3E}">
        <p14:creationId xmlns:p14="http://schemas.microsoft.com/office/powerpoint/2010/main" val="1917932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778066" y="1017367"/>
            <a:ext cx="8370278" cy="642938"/>
          </a:xfrm>
        </p:spPr>
        <p:txBody>
          <a:bodyPr>
            <a:normAutofit fontScale="90000"/>
          </a:bodyPr>
          <a:lstStyle/>
          <a:p>
            <a:r>
              <a:rPr lang="hr-HR" altLang="x-none" dirty="0"/>
              <a:t>Glavne faze PLM-a</a:t>
            </a:r>
            <a:endParaRPr lang="en-US" altLang="x-none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020278" y="1795346"/>
            <a:ext cx="9257199" cy="4607042"/>
          </a:xfrm>
        </p:spPr>
        <p:txBody>
          <a:bodyPr/>
          <a:lstStyle/>
          <a:p>
            <a:r>
              <a:rPr lang="hr-HR" altLang="x-none" b="1" u="sng" dirty="0"/>
              <a:t>faze analize</a:t>
            </a:r>
            <a:r>
              <a:rPr lang="en-GB" altLang="x-none" b="1" u="sng" dirty="0"/>
              <a:t>:</a:t>
            </a:r>
            <a:r>
              <a:rPr lang="hr-HR" altLang="x-none" b="1" dirty="0"/>
              <a:t> </a:t>
            </a:r>
            <a:r>
              <a:rPr lang="hr-HR" altLang="x-none" dirty="0"/>
              <a:t>ocjenjuje se i vrši pregled trenutne situacije u području kojim se želimo baviti u našem projektu, a kako bi se kreirala vizija budućeg željenog stanja. </a:t>
            </a:r>
            <a:br>
              <a:rPr lang="en-GB" altLang="x-none" dirty="0"/>
            </a:br>
            <a:endParaRPr lang="hr-HR" altLang="x-none" dirty="0"/>
          </a:p>
          <a:p>
            <a:r>
              <a:rPr lang="hr-HR" altLang="x-none" b="1" u="sng" dirty="0" err="1"/>
              <a:t>faz</a:t>
            </a:r>
            <a:r>
              <a:rPr lang="en-GB" altLang="x-none" b="1" u="sng" dirty="0"/>
              <a:t>a</a:t>
            </a:r>
            <a:r>
              <a:rPr lang="hr-HR" altLang="x-none" b="1" u="sng" dirty="0"/>
              <a:t> planiranja</a:t>
            </a:r>
            <a:r>
              <a:rPr lang="en-GB" altLang="x-none" b="1" u="sng" dirty="0"/>
              <a:t>:</a:t>
            </a:r>
            <a:r>
              <a:rPr lang="hr-HR" altLang="x-none" b="1" dirty="0"/>
              <a:t> </a:t>
            </a:r>
            <a:r>
              <a:rPr lang="hr-HR" altLang="x-none" dirty="0"/>
              <a:t>projektna ideja se</a:t>
            </a:r>
            <a:r>
              <a:rPr lang="en-GB" altLang="x-none" dirty="0"/>
              <a:t> </a:t>
            </a:r>
            <a:r>
              <a:rPr lang="hr-HR" altLang="x-none" dirty="0"/>
              <a:t>razvija  do operativnog nivoa, s uključenim detaljnim opisom aktivnosti i budžetom.</a:t>
            </a:r>
          </a:p>
          <a:p>
            <a:endParaRPr lang="hr-HR" altLang="x-none" dirty="0"/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040574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996322" y="692892"/>
            <a:ext cx="8199356" cy="642938"/>
          </a:xfrm>
        </p:spPr>
        <p:txBody>
          <a:bodyPr>
            <a:normAutofit fontScale="90000"/>
          </a:bodyPr>
          <a:lstStyle/>
          <a:p>
            <a:r>
              <a:rPr lang="en-GB" altLang="x-none" dirty="0" err="1"/>
              <a:t>Prikaz</a:t>
            </a:r>
            <a:r>
              <a:rPr lang="en-GB" altLang="x-none" dirty="0"/>
              <a:t> </a:t>
            </a:r>
            <a:r>
              <a:rPr lang="en-GB" altLang="x-none" dirty="0" err="1"/>
              <a:t>faza</a:t>
            </a:r>
            <a:r>
              <a:rPr lang="en-GB" altLang="x-none" dirty="0"/>
              <a:t> </a:t>
            </a:r>
            <a:r>
              <a:rPr lang="hr-HR" altLang="x-none" dirty="0"/>
              <a:t>PLM-a</a:t>
            </a:r>
            <a:endParaRPr lang="en-US" altLang="x-none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667125" y="1143000"/>
            <a:ext cx="6750050" cy="5054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hr-HR" altLang="x-none" sz="2000" b="1">
                <a:cs typeface="Arial" charset="0"/>
              </a:rPr>
              <a:t>	</a:t>
            </a:r>
            <a:endParaRPr lang="en-US" altLang="x-none" sz="2000">
              <a:cs typeface="Arial" charset="0"/>
            </a:endParaRPr>
          </a:p>
          <a:p>
            <a:pPr>
              <a:buFont typeface="Arial" charset="0"/>
              <a:buNone/>
            </a:pPr>
            <a:endParaRPr lang="en-US" altLang="x-none" sz="2000"/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hr-HR" altLang="x-none"/>
          </a:p>
        </p:txBody>
      </p:sp>
      <p:graphicFrame>
        <p:nvGraphicFramePr>
          <p:cNvPr id="1331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0715834"/>
              </p:ext>
            </p:extLst>
          </p:nvPr>
        </p:nvGraphicFramePr>
        <p:xfrm>
          <a:off x="1774825" y="690563"/>
          <a:ext cx="7418388" cy="510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434720" imgH="3649502" progId="Visio.Drawing.11">
                  <p:embed/>
                </p:oleObj>
              </mc:Choice>
              <mc:Fallback>
                <p:oleObj name="Visio" r:id="rId2" imgW="5434720" imgH="364950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690563"/>
                        <a:ext cx="7418388" cy="510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7209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36320" y="1998840"/>
            <a:ext cx="10129519" cy="39630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dirty="0"/>
              <a:t>U fazi analize, uz analizu </a:t>
            </a:r>
            <a:r>
              <a:rPr lang="hr-HR" dirty="0" err="1"/>
              <a:t>stejkholdera</a:t>
            </a:r>
            <a:r>
              <a:rPr lang="hr-HR" dirty="0"/>
              <a:t> i problema, obavezno je upoznati se s trenutnim stanjem kroz: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Statističke podatke</a:t>
            </a:r>
          </a:p>
          <a:p>
            <a:r>
              <a:rPr lang="hr-HR" dirty="0"/>
              <a:t>Primjere sličnih projekata</a:t>
            </a:r>
          </a:p>
          <a:p>
            <a:r>
              <a:rPr lang="hr-HR" dirty="0"/>
              <a:t>Razvojne i sektorske strategije</a:t>
            </a:r>
          </a:p>
          <a:p>
            <a:r>
              <a:rPr lang="hr-HR" dirty="0"/>
              <a:t>Informacije </a:t>
            </a:r>
            <a:r>
              <a:rPr lang="hr-HR" dirty="0" err="1"/>
              <a:t>dobijene</a:t>
            </a:r>
            <a:r>
              <a:rPr lang="hr-HR" dirty="0"/>
              <a:t> od </a:t>
            </a:r>
            <a:r>
              <a:rPr lang="hr-HR" dirty="0" err="1"/>
              <a:t>stejkholdera</a:t>
            </a:r>
            <a:endParaRPr lang="hr-HR" dirty="0"/>
          </a:p>
          <a:p>
            <a:r>
              <a:rPr lang="hr-HR" dirty="0"/>
              <a:t>Vlastita istraživanja</a:t>
            </a:r>
          </a:p>
          <a:p>
            <a:pPr marL="0" indent="0">
              <a:buNone/>
            </a:pPr>
            <a:r>
              <a:rPr lang="hr-HR" dirty="0"/>
              <a:t>...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081" y="672716"/>
            <a:ext cx="8011647" cy="10688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hr-HR" sz="4000" dirty="0"/>
              <a:t>Analiza početnog stanja</a:t>
            </a:r>
          </a:p>
        </p:txBody>
      </p:sp>
    </p:spTree>
    <p:extLst>
      <p:ext uri="{BB962C8B-B14F-4D97-AF65-F5344CB8AC3E}">
        <p14:creationId xmlns:p14="http://schemas.microsoft.com/office/powerpoint/2010/main" val="36158872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643285" y="1088631"/>
            <a:ext cx="8563708" cy="642938"/>
          </a:xfrm>
        </p:spPr>
        <p:txBody>
          <a:bodyPr>
            <a:normAutofit fontScale="90000"/>
          </a:bodyPr>
          <a:lstStyle/>
          <a:p>
            <a:r>
              <a:rPr lang="hr-HR" altLang="x-none" dirty="0" err="1"/>
              <a:t>Korišćenje</a:t>
            </a:r>
            <a:r>
              <a:rPr lang="hr-HR" altLang="x-none" dirty="0"/>
              <a:t> PLM-a</a:t>
            </a:r>
            <a:r>
              <a:rPr lang="en-GB" altLang="x-none" dirty="0"/>
              <a:t> u </a:t>
            </a:r>
            <a:r>
              <a:rPr lang="en-GB" altLang="x-none" dirty="0" err="1"/>
              <a:t>fazama</a:t>
            </a:r>
            <a:r>
              <a:rPr lang="en-GB" altLang="x-none" dirty="0"/>
              <a:t> </a:t>
            </a:r>
            <a:r>
              <a:rPr lang="en-GB" altLang="x-none" dirty="0" err="1"/>
              <a:t>projektnog</a:t>
            </a:r>
            <a:r>
              <a:rPr lang="en-GB" altLang="x-none" dirty="0"/>
              <a:t> </a:t>
            </a:r>
            <a:r>
              <a:rPr lang="en-GB" altLang="x-none" dirty="0" err="1"/>
              <a:t>ciklusa</a:t>
            </a:r>
            <a:endParaRPr lang="en-US" altLang="x-none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6526824" y="1481857"/>
            <a:ext cx="4070839" cy="537614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altLang="x-none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Fa</a:t>
            </a:r>
            <a:r>
              <a:rPr lang="hr-HR" altLang="x-none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z</a:t>
            </a:r>
            <a:r>
              <a:rPr lang="en-GB" altLang="x-none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hr-HR" altLang="x-none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identifikacije</a:t>
            </a:r>
          </a:p>
          <a:p>
            <a:r>
              <a:rPr lang="hr-HR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Definisanje</a:t>
            </a: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razvojnog problema ili prilike</a:t>
            </a:r>
            <a:r>
              <a:rPr lang="en-GB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lang="en-GB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projektna ideja</a:t>
            </a:r>
          </a:p>
          <a:p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Alat za uvid u postojeće stanje u sektoru, regiji, zajednici </a:t>
            </a:r>
          </a:p>
          <a:p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Daje jasnu sliku šta želimo postići, pomaže </a:t>
            </a:r>
            <a:r>
              <a:rPr lang="hr-HR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definisati</a:t>
            </a: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ciljeve te ukazuje koji je najbolji put odnosno strategija koja vodi prema cilju</a:t>
            </a:r>
          </a:p>
        </p:txBody>
      </p:sp>
      <p:pic>
        <p:nvPicPr>
          <p:cNvPr id="2" name="Picture 1" descr="Slika zaslona 2016-11-01 u 21.09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14" y="2151128"/>
            <a:ext cx="5073791" cy="3998206"/>
          </a:xfrm>
          <a:prstGeom prst="rect">
            <a:avLst/>
          </a:prstGeom>
        </p:spPr>
      </p:pic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5770381" y="2363135"/>
            <a:ext cx="812800" cy="5486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120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691542" y="1054894"/>
            <a:ext cx="8600727" cy="642938"/>
          </a:xfrm>
        </p:spPr>
        <p:txBody>
          <a:bodyPr>
            <a:normAutofit fontScale="90000"/>
          </a:bodyPr>
          <a:lstStyle/>
          <a:p>
            <a:r>
              <a:rPr lang="hr-HR" altLang="x-none" dirty="0"/>
              <a:t>Korištenje PLM-a</a:t>
            </a:r>
            <a:r>
              <a:rPr lang="en-GB" altLang="x-none" dirty="0"/>
              <a:t> u </a:t>
            </a:r>
            <a:r>
              <a:rPr lang="en-GB" altLang="x-none" dirty="0" err="1"/>
              <a:t>fazama</a:t>
            </a:r>
            <a:r>
              <a:rPr lang="en-GB" altLang="x-none" dirty="0"/>
              <a:t> </a:t>
            </a:r>
            <a:r>
              <a:rPr lang="en-GB" altLang="x-none" dirty="0" err="1"/>
              <a:t>projektnog</a:t>
            </a:r>
            <a:r>
              <a:rPr lang="en-GB" altLang="x-none" dirty="0"/>
              <a:t> </a:t>
            </a:r>
            <a:r>
              <a:rPr lang="en-GB" altLang="x-none" dirty="0" err="1"/>
              <a:t>ciklusa</a:t>
            </a:r>
            <a:endParaRPr lang="en-US" altLang="x-none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544409" y="1978019"/>
            <a:ext cx="5242738" cy="4633878"/>
          </a:xfrm>
        </p:spPr>
        <p:txBody>
          <a:bodyPr/>
          <a:lstStyle/>
          <a:p>
            <a:pPr marL="0" indent="0">
              <a:buNone/>
            </a:pPr>
            <a:r>
              <a:rPr lang="en-GB" altLang="x-none" sz="2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Faza</a:t>
            </a:r>
            <a:r>
              <a:rPr lang="en-GB" altLang="x-none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 f</a:t>
            </a:r>
            <a:r>
              <a:rPr lang="hr-HR" altLang="x-none" sz="2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ormulacije</a:t>
            </a:r>
            <a:endParaRPr lang="hr-HR" altLang="x-none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Omogućava </a:t>
            </a:r>
            <a:r>
              <a:rPr lang="hr-HR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definisanje</a:t>
            </a: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plana projekta s jasnim rezultatima, aktivnostima, pokazateljima uspjeha, proračunom, upravljačkom strukturom i strategijom upravljanja rizicima</a:t>
            </a:r>
            <a:r>
              <a:rPr lang="en-GB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, u skladu sa </a:t>
            </a:r>
            <a:r>
              <a:rPr lang="en-GB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zada</a:t>
            </a:r>
            <a:r>
              <a:rPr lang="sr-Latn-ME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GB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im</a:t>
            </a:r>
            <a:r>
              <a:rPr lang="en-GB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obrascima</a:t>
            </a:r>
            <a:endParaRPr lang="hr-HR" altLang="x-none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 descr="Slika zaslona 2016-11-01 u 21.09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93" y="1837112"/>
            <a:ext cx="5519925" cy="4349765"/>
          </a:xfrm>
          <a:prstGeom prst="rect">
            <a:avLst/>
          </a:prstGeom>
        </p:spPr>
      </p:pic>
      <p:cxnSp>
        <p:nvCxnSpPr>
          <p:cNvPr id="3" name="Straight Arrow Connector 2"/>
          <p:cNvCxnSpPr>
            <a:cxnSpLocks/>
          </p:cNvCxnSpPr>
          <p:nvPr/>
        </p:nvCxnSpPr>
        <p:spPr>
          <a:xfrm flipH="1">
            <a:off x="5611250" y="2194560"/>
            <a:ext cx="933159" cy="14284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498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2284" y="2028206"/>
            <a:ext cx="4403318" cy="4121975"/>
          </a:xfrm>
        </p:spPr>
        <p:txBody>
          <a:bodyPr/>
          <a:lstStyle/>
          <a:p>
            <a:pPr marL="0" indent="0">
              <a:buNone/>
            </a:pPr>
            <a:r>
              <a:rPr lang="en-GB" altLang="x-none" sz="2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Faza</a:t>
            </a:r>
            <a:r>
              <a:rPr lang="en-GB" altLang="x-none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altLang="x-none" sz="2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evaluacije</a:t>
            </a:r>
            <a:endParaRPr lang="hr-HR" altLang="x-none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ogička matrica </a:t>
            </a:r>
            <a:r>
              <a:rPr lang="en-GB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kao</a:t>
            </a:r>
            <a:r>
              <a:rPr lang="en-GB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alat</a:t>
            </a: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za vrednovanje sprovođenja projekta jer sadrži sažeti opis onoga što je planirano, a šta stvarno sprovedeno</a:t>
            </a:r>
          </a:p>
          <a:p>
            <a:pPr marL="0" indent="0">
              <a:buNone/>
            </a:pPr>
            <a:r>
              <a:rPr lang="en-GB" altLang="x-none" sz="2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Faza</a:t>
            </a:r>
            <a:r>
              <a:rPr lang="en-GB" altLang="x-none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 p</a:t>
            </a:r>
            <a:r>
              <a:rPr lang="hr-HR" altLang="x-none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rovedbe</a:t>
            </a:r>
            <a:endParaRPr lang="en-US" altLang="x-none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PLM kao glavni alat za upravljanje i praćenje sprovođenja projekta</a:t>
            </a:r>
            <a:endParaRPr lang="en-US" altLang="x-none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14247" y="822721"/>
            <a:ext cx="8475785" cy="1159042"/>
          </a:xfrm>
        </p:spPr>
        <p:txBody>
          <a:bodyPr>
            <a:normAutofit fontScale="90000"/>
          </a:bodyPr>
          <a:lstStyle/>
          <a:p>
            <a:r>
              <a:rPr lang="hr-HR" altLang="x-none" dirty="0" err="1"/>
              <a:t>Korišćenje</a:t>
            </a:r>
            <a:r>
              <a:rPr lang="hr-HR" altLang="x-none" dirty="0"/>
              <a:t> PLM-a</a:t>
            </a:r>
            <a:r>
              <a:rPr lang="en-GB" altLang="x-none" dirty="0"/>
              <a:t> u </a:t>
            </a:r>
            <a:r>
              <a:rPr lang="en-GB" altLang="x-none" dirty="0" err="1"/>
              <a:t>fazama</a:t>
            </a:r>
            <a:r>
              <a:rPr lang="en-GB" altLang="x-none" dirty="0"/>
              <a:t> </a:t>
            </a:r>
            <a:r>
              <a:rPr lang="en-GB" altLang="x-none" dirty="0" err="1"/>
              <a:t>projektnog</a:t>
            </a:r>
            <a:r>
              <a:rPr lang="en-GB" altLang="x-none" dirty="0"/>
              <a:t> </a:t>
            </a:r>
            <a:r>
              <a:rPr lang="en-GB" altLang="x-none" dirty="0" err="1"/>
              <a:t>ciklusa</a:t>
            </a:r>
            <a:endParaRPr lang="en-US" dirty="0"/>
          </a:p>
        </p:txBody>
      </p:sp>
      <p:pic>
        <p:nvPicPr>
          <p:cNvPr id="4" name="Picture 3" descr="Slika zaslona 2016-11-01 u 21.09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110" y="1395787"/>
            <a:ext cx="4711530" cy="3712740"/>
          </a:xfrm>
          <a:prstGeom prst="rect">
            <a:avLst/>
          </a:prstGeom>
        </p:spPr>
      </p:pic>
      <p:cxnSp>
        <p:nvCxnSpPr>
          <p:cNvPr id="6" name="Straight Arrow Connector 5"/>
          <p:cNvCxnSpPr>
            <a:cxnSpLocks/>
          </p:cNvCxnSpPr>
          <p:nvPr/>
        </p:nvCxnSpPr>
        <p:spPr>
          <a:xfrm flipV="1">
            <a:off x="3870960" y="3898698"/>
            <a:ext cx="2398130" cy="5209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 flipV="1">
            <a:off x="4825602" y="2699097"/>
            <a:ext cx="1390569" cy="607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68814" y="5344888"/>
            <a:ext cx="5890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Segoe"/>
                <a:cs typeface="Segoe"/>
              </a:rPr>
              <a:t>Faza</a:t>
            </a:r>
            <a:r>
              <a:rPr lang="en-US" sz="2400" b="1" dirty="0">
                <a:latin typeface="Segoe"/>
                <a:cs typeface="Segoe"/>
              </a:rPr>
              <a:t> </a:t>
            </a:r>
            <a:r>
              <a:rPr lang="en-US" sz="2400" b="1" dirty="0" err="1">
                <a:latin typeface="Segoe"/>
                <a:cs typeface="Segoe"/>
              </a:rPr>
              <a:t>finan</a:t>
            </a:r>
            <a:r>
              <a:rPr lang="sr-Latn-ME" sz="2400" b="1" dirty="0">
                <a:latin typeface="Segoe"/>
                <a:cs typeface="Segoe"/>
              </a:rPr>
              <a:t>s</a:t>
            </a:r>
            <a:r>
              <a:rPr lang="en-US" sz="2400" b="1" dirty="0" err="1">
                <a:latin typeface="Segoe"/>
                <a:cs typeface="Segoe"/>
              </a:rPr>
              <a:t>iranja</a:t>
            </a:r>
            <a:endParaRPr lang="en-US" sz="2400" b="1" dirty="0">
              <a:latin typeface="Segoe"/>
              <a:cs typeface="Segoe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err="1">
                <a:latin typeface="Segoe"/>
                <a:cs typeface="Segoe"/>
              </a:rPr>
              <a:t>Pravo</a:t>
            </a:r>
            <a:r>
              <a:rPr lang="en-US" sz="2400" dirty="0">
                <a:latin typeface="Segoe"/>
                <a:cs typeface="Segoe"/>
              </a:rPr>
              <a:t> </a:t>
            </a:r>
            <a:r>
              <a:rPr lang="en-US" sz="2400" dirty="0" err="1">
                <a:latin typeface="Segoe"/>
                <a:cs typeface="Segoe"/>
              </a:rPr>
              <a:t>koriš</a:t>
            </a:r>
            <a:r>
              <a:rPr lang="sr-Latn-ME" sz="2400" dirty="0">
                <a:latin typeface="Segoe"/>
                <a:cs typeface="Segoe"/>
              </a:rPr>
              <a:t>ć</a:t>
            </a:r>
            <a:r>
              <a:rPr lang="en-US" sz="2400" dirty="0" err="1">
                <a:latin typeface="Segoe"/>
                <a:cs typeface="Segoe"/>
              </a:rPr>
              <a:t>enja</a:t>
            </a:r>
            <a:r>
              <a:rPr lang="en-US" sz="2400" dirty="0">
                <a:latin typeface="Segoe"/>
                <a:cs typeface="Segoe"/>
              </a:rPr>
              <a:t> </a:t>
            </a:r>
            <a:r>
              <a:rPr lang="en-US" sz="2400" dirty="0" err="1">
                <a:latin typeface="Segoe"/>
                <a:cs typeface="Segoe"/>
              </a:rPr>
              <a:t>bespovratnih</a:t>
            </a:r>
            <a:r>
              <a:rPr lang="en-US" sz="2400" dirty="0">
                <a:latin typeface="Segoe"/>
                <a:cs typeface="Segoe"/>
              </a:rPr>
              <a:t> </a:t>
            </a:r>
            <a:r>
              <a:rPr lang="en-US" sz="2400" dirty="0" err="1">
                <a:latin typeface="Segoe"/>
                <a:cs typeface="Segoe"/>
              </a:rPr>
              <a:t>sredstava</a:t>
            </a:r>
            <a:r>
              <a:rPr lang="en-US" sz="2400" dirty="0">
                <a:latin typeface="Segoe"/>
                <a:cs typeface="Segoe"/>
              </a:rPr>
              <a:t> za </a:t>
            </a:r>
            <a:r>
              <a:rPr lang="en-US" sz="2400" dirty="0" err="1">
                <a:latin typeface="Segoe"/>
                <a:cs typeface="Segoe"/>
              </a:rPr>
              <a:t>finan</a:t>
            </a:r>
            <a:r>
              <a:rPr lang="sr-Latn-ME" sz="2400" dirty="0">
                <a:latin typeface="Segoe"/>
                <a:cs typeface="Segoe"/>
              </a:rPr>
              <a:t>s</a:t>
            </a:r>
            <a:r>
              <a:rPr lang="en-US" sz="2400" dirty="0" err="1">
                <a:latin typeface="Segoe"/>
                <a:cs typeface="Segoe"/>
              </a:rPr>
              <a:t>iranje</a:t>
            </a:r>
            <a:r>
              <a:rPr lang="en-US" sz="2400" dirty="0">
                <a:latin typeface="Segoe"/>
                <a:cs typeface="Segoe"/>
              </a:rPr>
              <a:t> </a:t>
            </a:r>
            <a:r>
              <a:rPr lang="en-US" sz="2400" dirty="0" err="1">
                <a:latin typeface="Segoe"/>
                <a:cs typeface="Segoe"/>
              </a:rPr>
              <a:t>projektne</a:t>
            </a:r>
            <a:r>
              <a:rPr lang="en-US" sz="2400" dirty="0">
                <a:latin typeface="Segoe"/>
                <a:cs typeface="Segoe"/>
              </a:rPr>
              <a:t> </a:t>
            </a:r>
            <a:r>
              <a:rPr lang="en-US" sz="2400" dirty="0" err="1">
                <a:latin typeface="Segoe"/>
                <a:cs typeface="Segoe"/>
              </a:rPr>
              <a:t>ideje</a:t>
            </a:r>
            <a:endParaRPr lang="en-US" sz="2400" dirty="0">
              <a:latin typeface="Segoe"/>
              <a:cs typeface="Segoe"/>
            </a:endParaRP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 flipV="1">
            <a:off x="7293493" y="5029200"/>
            <a:ext cx="773547" cy="6315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899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246440" y="911853"/>
            <a:ext cx="8431824" cy="428625"/>
          </a:xfrm>
        </p:spPr>
        <p:txBody>
          <a:bodyPr>
            <a:normAutofit fontScale="90000"/>
          </a:bodyPr>
          <a:lstStyle/>
          <a:p>
            <a:r>
              <a:rPr lang="hr-HR" altLang="x-none" dirty="0"/>
              <a:t>Logička matrica </a:t>
            </a:r>
            <a:endParaRPr lang="en-US" altLang="x-none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B35D0E3-9D06-48F1-9A10-023AA6565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502568"/>
              </p:ext>
            </p:extLst>
          </p:nvPr>
        </p:nvGraphicFramePr>
        <p:xfrm>
          <a:off x="1249411" y="1509067"/>
          <a:ext cx="10763294" cy="4790915"/>
        </p:xfrm>
        <a:graphic>
          <a:graphicData uri="http://schemas.openxmlformats.org/drawingml/2006/table">
            <a:tbl>
              <a:tblPr/>
              <a:tblGrid>
                <a:gridCol w="4413204">
                  <a:extLst>
                    <a:ext uri="{9D8B030D-6E8A-4147-A177-3AD203B41FA5}">
                      <a16:colId xmlns:a16="http://schemas.microsoft.com/office/drawing/2014/main" val="3962067551"/>
                    </a:ext>
                  </a:extLst>
                </a:gridCol>
                <a:gridCol w="2667473">
                  <a:extLst>
                    <a:ext uri="{9D8B030D-6E8A-4147-A177-3AD203B41FA5}">
                      <a16:colId xmlns:a16="http://schemas.microsoft.com/office/drawing/2014/main" val="3121259748"/>
                    </a:ext>
                  </a:extLst>
                </a:gridCol>
                <a:gridCol w="1850721">
                  <a:extLst>
                    <a:ext uri="{9D8B030D-6E8A-4147-A177-3AD203B41FA5}">
                      <a16:colId xmlns:a16="http://schemas.microsoft.com/office/drawing/2014/main" val="58283908"/>
                    </a:ext>
                  </a:extLst>
                </a:gridCol>
                <a:gridCol w="1831896">
                  <a:extLst>
                    <a:ext uri="{9D8B030D-6E8A-4147-A177-3AD203B41FA5}">
                      <a16:colId xmlns:a16="http://schemas.microsoft.com/office/drawing/2014/main" val="2035883413"/>
                    </a:ext>
                  </a:extLst>
                </a:gridCol>
              </a:tblGrid>
              <a:tr h="394249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OVERALL OBJECTIVE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/IMPACT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OBJECTIVELY VERIFIABLE INDICATORS (OVI)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SOURCES OF VERIFICATION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6661863"/>
                  </a:ext>
                </a:extLst>
              </a:tr>
              <a:tr h="775162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r>
                        <a:rPr lang="hr-HR" sz="1400" dirty="0">
                          <a:effectLst/>
                          <a:latin typeface="+mn-lt"/>
                          <a:ea typeface="Arial Unicode MS"/>
                        </a:rPr>
                        <a:t>BASELINE &amp; TARGET VALUE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890374"/>
                  </a:ext>
                </a:extLst>
              </a:tr>
              <a:tr h="394249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SPECIFIC OBJECTIVE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/OUTCOME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OBJECTIVELY VERIFIABLE INDICATORS (OVI)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SOURCES OF VERIFICATION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ASSUMPTIONS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1893468"/>
                  </a:ext>
                </a:extLst>
              </a:tr>
              <a:tr h="751169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r>
                        <a:rPr kumimoji="0" lang="hr-H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+mn-cs"/>
                        </a:rPr>
                        <a:t>BASELINE &amp; TARGET VALUE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09192"/>
                  </a:ext>
                </a:extLst>
              </a:tr>
              <a:tr h="394249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RESULTS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/OUTPUTS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OBJECTIVELY VERIFIABLE INDICATORS (OVI)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SOURCES OF VERIFICATION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ASSUMPTIONS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450269"/>
                  </a:ext>
                </a:extLst>
              </a:tr>
              <a:tr h="80930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r>
                        <a:rPr kumimoji="0" lang="hr-H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+mn-cs"/>
                        </a:rPr>
                        <a:t>BASELINE &amp; TARGET VALUE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040340"/>
                  </a:ext>
                </a:extLst>
              </a:tr>
              <a:tr h="394249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ACTIVITIES 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MEANS 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+mn-lt"/>
                          <a:ea typeface="Arial Unicode MS"/>
                        </a:rPr>
                        <a:t>OVERALL COST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ASSUMPTIONS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/PRECONDITIONS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348245"/>
                  </a:ext>
                </a:extLst>
              </a:tr>
              <a:tr h="748399">
                <a:tc>
                  <a:txBody>
                    <a:bodyPr/>
                    <a:lstStyle/>
                    <a:p>
                      <a:pPr marR="32385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  <a:p>
                      <a:pPr marR="32385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9542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208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Sadržaj</a:t>
            </a:r>
            <a:r>
              <a:rPr lang="en-US" dirty="0"/>
              <a:t> </a:t>
            </a:r>
            <a:r>
              <a:rPr lang="en-US" dirty="0" err="1"/>
              <a:t>radionice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2243876"/>
            <a:ext cx="10515600" cy="39330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dirty="0"/>
              <a:t>Pripremiti polaznike  na samostalno pripremanje koncepta projekta za prijavu na konkurs „Grant scheme for supporting the implementation of Smart Specialisation Strategy through projects“</a:t>
            </a:r>
          </a:p>
          <a:p>
            <a:pPr marL="0" indent="0">
              <a:buNone/>
            </a:pPr>
            <a:r>
              <a:rPr lang="uz-Cyrl-UZ" b="1" dirty="0"/>
              <a:t>1) Sadržaj koncepta projekta </a:t>
            </a:r>
          </a:p>
          <a:p>
            <a:pPr marL="0" indent="0">
              <a:buNone/>
            </a:pPr>
            <a:r>
              <a:rPr lang="uz-Cyrl-UZ" b="1" dirty="0"/>
              <a:t>2) Razvoj koncepta projekta</a:t>
            </a:r>
            <a:r>
              <a:rPr lang="uz-Cyrl-UZ" dirty="0"/>
              <a:t>: </a:t>
            </a:r>
          </a:p>
          <a:p>
            <a:r>
              <a:rPr lang="uz-Cyrl-UZ" dirty="0"/>
              <a:t>Analiza </a:t>
            </a:r>
            <a:r>
              <a:rPr lang="sr-Latn-ME" dirty="0" err="1"/>
              <a:t>stejkholdera</a:t>
            </a:r>
            <a:r>
              <a:rPr lang="uz-Cyrl-UZ" dirty="0"/>
              <a:t>, defini</a:t>
            </a:r>
            <a:r>
              <a:rPr lang="sr-Latn-ME" dirty="0"/>
              <a:t>s</a:t>
            </a:r>
            <a:r>
              <a:rPr lang="uz-Cyrl-UZ" dirty="0"/>
              <a:t>anje ciljne </a:t>
            </a:r>
            <a:r>
              <a:rPr lang="sr-Latn-ME" dirty="0"/>
              <a:t>grupe</a:t>
            </a:r>
            <a:r>
              <a:rPr lang="uz-Cyrl-UZ" dirty="0"/>
              <a:t>e i krajnjih korisnika </a:t>
            </a:r>
            <a:endParaRPr lang="en-US" dirty="0"/>
          </a:p>
          <a:p>
            <a:r>
              <a:rPr lang="uz-Cyrl-UZ" dirty="0"/>
              <a:t>Defini</a:t>
            </a:r>
            <a:r>
              <a:rPr lang="sr-Latn-ME" dirty="0"/>
              <a:t>s</a:t>
            </a:r>
            <a:r>
              <a:rPr lang="uz-Cyrl-UZ" dirty="0"/>
              <a:t>anje intervencijske logike projekta </a:t>
            </a:r>
            <a:endParaRPr lang="en-US" dirty="0"/>
          </a:p>
          <a:p>
            <a:r>
              <a:rPr lang="uz-Cyrl-UZ" dirty="0"/>
              <a:t>Defini</a:t>
            </a:r>
            <a:r>
              <a:rPr lang="sr-Latn-ME" dirty="0"/>
              <a:t>s</a:t>
            </a:r>
            <a:r>
              <a:rPr lang="uz-Cyrl-UZ" dirty="0"/>
              <a:t>anje projektnih aktivnosti, rizika i procjena </a:t>
            </a:r>
            <a:r>
              <a:rPr lang="sr-Latn-ME" dirty="0"/>
              <a:t>budžeta</a:t>
            </a:r>
            <a:r>
              <a:rPr lang="uz-Cyrl-UZ" dirty="0"/>
              <a:t> projekta</a:t>
            </a:r>
            <a:endParaRPr lang="en-US" dirty="0"/>
          </a:p>
          <a:p>
            <a:r>
              <a:rPr lang="uz-Cyrl-UZ" dirty="0"/>
              <a:t>Relevantnost, horizontalni prioriteti i doda</a:t>
            </a:r>
            <a:r>
              <a:rPr lang="sr-Latn-ME" dirty="0"/>
              <a:t>t</a:t>
            </a:r>
            <a:r>
              <a:rPr lang="uz-Cyrl-UZ" dirty="0"/>
              <a:t>a vrijednost projekta</a:t>
            </a:r>
            <a:r>
              <a:rPr lang="uz-Cyrl-UZ" b="1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9574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609766" y="1130430"/>
            <a:ext cx="8475786" cy="642938"/>
          </a:xfrm>
        </p:spPr>
        <p:txBody>
          <a:bodyPr>
            <a:normAutofit fontScale="90000"/>
          </a:bodyPr>
          <a:lstStyle/>
          <a:p>
            <a:r>
              <a:rPr lang="hr-HR" altLang="x-none" dirty="0"/>
              <a:t>PLM i participativno planiranje</a:t>
            </a:r>
            <a:endParaRPr lang="en-US" altLang="x-none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241659" y="1987232"/>
            <a:ext cx="9283466" cy="4144126"/>
          </a:xfrm>
        </p:spPr>
        <p:txBody>
          <a:bodyPr>
            <a:normAutofit fontScale="92500"/>
          </a:bodyPr>
          <a:lstStyle/>
          <a:p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U PLM je nužno uključiti </a:t>
            </a:r>
            <a:r>
              <a:rPr lang="hr-HR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stejkholdere</a:t>
            </a: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u razradu projekta  jer se time: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Osigurava objektivnost i relevantnost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Vlasništvo projekta je u rukama </a:t>
            </a:r>
            <a:r>
              <a:rPr lang="hr-HR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stejkholdera</a:t>
            </a:r>
            <a:endParaRPr lang="hr-HR" altLang="x-none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hr-HR" altLang="x-none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hr-HR" altLang="x-none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Metoda: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Radionice participativnog planiranja</a:t>
            </a:r>
          </a:p>
          <a:p>
            <a:pPr>
              <a:buFont typeface="Arial" panose="020B0604020202020204" pitchFamily="34" charset="0"/>
              <a:buChar char="•"/>
            </a:pPr>
            <a:endParaRPr lang="hr-HR" altLang="x-none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hr-HR" altLang="x-none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Cilj radionica participativnog planiranja: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Konsenzus svih učesnika oko ciljeva i rezultata projekta (</a:t>
            </a:r>
            <a:r>
              <a:rPr lang="hr-HR" altLang="x-none" sz="2400" dirty="0" err="1">
                <a:latin typeface="Segoe UI" panose="020B0502040204020203" pitchFamily="34" charset="0"/>
                <a:cs typeface="Segoe UI" panose="020B0502040204020203" pitchFamily="34" charset="0"/>
              </a:rPr>
              <a:t>definisan</a:t>
            </a:r>
            <a:r>
              <a:rPr lang="hr-HR" altLang="x-none" sz="2400" dirty="0">
                <a:latin typeface="Segoe UI" panose="020B0502040204020203" pitchFamily="34" charset="0"/>
                <a:cs typeface="Segoe UI" panose="020B0502040204020203" pitchFamily="34" charset="0"/>
              </a:rPr>
              <a:t> logički okvir)</a:t>
            </a:r>
          </a:p>
          <a:p>
            <a:endParaRPr lang="en-US" altLang="x-none" sz="2400" dirty="0"/>
          </a:p>
        </p:txBody>
      </p:sp>
    </p:spTree>
    <p:extLst>
      <p:ext uri="{BB962C8B-B14F-4D97-AF65-F5344CB8AC3E}">
        <p14:creationId xmlns:p14="http://schemas.microsoft.com/office/powerpoint/2010/main" val="12935193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6333" y="2634557"/>
            <a:ext cx="6569243" cy="1068888"/>
          </a:xfrm>
        </p:spPr>
        <p:txBody>
          <a:bodyPr/>
          <a:lstStyle/>
          <a:p>
            <a:r>
              <a:rPr lang="hr-HR" dirty="0"/>
              <a:t>Analiza stakeholdera</a:t>
            </a:r>
          </a:p>
        </p:txBody>
      </p:sp>
    </p:spTree>
    <p:extLst>
      <p:ext uri="{BB962C8B-B14F-4D97-AF65-F5344CB8AC3E}">
        <p14:creationId xmlns:p14="http://schemas.microsoft.com/office/powerpoint/2010/main" val="39598354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1937238" y="1014829"/>
            <a:ext cx="8317524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 err="1"/>
              <a:t>Ko</a:t>
            </a:r>
            <a:r>
              <a:rPr lang="hr-HR" altLang="x-none" dirty="0"/>
              <a:t> su stakeholderi?</a:t>
            </a:r>
            <a:endParaRPr lang="en-US" altLang="x-none" dirty="0"/>
          </a:p>
        </p:txBody>
      </p:sp>
      <p:sp>
        <p:nvSpPr>
          <p:cNvPr id="4099" name="Content Placeholder 5"/>
          <p:cNvSpPr>
            <a:spLocks noGrp="1"/>
          </p:cNvSpPr>
          <p:nvPr>
            <p:ph idx="1"/>
          </p:nvPr>
        </p:nvSpPr>
        <p:spPr>
          <a:xfrm>
            <a:off x="1816275" y="2207053"/>
            <a:ext cx="8317524" cy="4409998"/>
          </a:xfrm>
        </p:spPr>
        <p:txBody>
          <a:bodyPr/>
          <a:lstStyle/>
          <a:p>
            <a:r>
              <a:rPr lang="hr-HR" altLang="x-none" u="sng" dirty="0"/>
              <a:t>SVI</a:t>
            </a:r>
            <a:r>
              <a:rPr lang="hr-HR" altLang="x-none" dirty="0"/>
              <a:t> pojedinci, organizacije, institucije ili skupine ljudi koji mogu imati značajan interes za uspjeh ili neuspjeh projekta i</a:t>
            </a:r>
            <a:r>
              <a:rPr lang="hr-HR" altLang="x-none" b="1" dirty="0"/>
              <a:t> na koje projekat može uticati</a:t>
            </a:r>
            <a:r>
              <a:rPr lang="hr-HR" altLang="x-none" dirty="0"/>
              <a:t> svojim rezultatima, </a:t>
            </a:r>
            <a:r>
              <a:rPr lang="hr-HR" altLang="x-none" u="sng" dirty="0"/>
              <a:t>bilo pozitivno ili negativno </a:t>
            </a:r>
            <a:r>
              <a:rPr lang="hr-HR" altLang="x-none" dirty="0"/>
              <a:t>ili </a:t>
            </a:r>
            <a:r>
              <a:rPr lang="hr-HR" altLang="x-none" b="1" dirty="0"/>
              <a:t>oni mogu uticati </a:t>
            </a:r>
            <a:r>
              <a:rPr lang="hr-HR" altLang="x-none" dirty="0"/>
              <a:t>na sprovođenje projekta, pozitivno ili negativno</a:t>
            </a:r>
          </a:p>
          <a:p>
            <a:endParaRPr lang="hr-HR" altLang="x-none" i="1" u="sng" dirty="0"/>
          </a:p>
          <a:p>
            <a:r>
              <a:rPr lang="hr-HR" altLang="x-none" u="sng" dirty="0"/>
              <a:t>interesne grupe</a:t>
            </a:r>
          </a:p>
          <a:p>
            <a:endParaRPr lang="hr-HR" altLang="x-none" u="sng" dirty="0"/>
          </a:p>
          <a:p>
            <a:pPr marL="0" indent="0">
              <a:buNone/>
            </a:pPr>
            <a:endParaRPr lang="hr-HR" altLang="x-none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BAA9C8-8F14-4AF5-9826-36FB4BB4E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71507"/>
            <a:ext cx="2895600" cy="88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0131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474578" y="1226700"/>
            <a:ext cx="8361485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Što je analiza stakeholdera?</a:t>
            </a:r>
            <a:endParaRPr lang="en-US" altLang="x-none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097280" y="2061304"/>
            <a:ext cx="9113521" cy="4064858"/>
          </a:xfrm>
        </p:spPr>
        <p:txBody>
          <a:bodyPr/>
          <a:lstStyle/>
          <a:p>
            <a:pPr algn="just">
              <a:defRPr/>
            </a:pPr>
            <a:r>
              <a:rPr lang="hr-HR" sz="2400" dirty="0"/>
              <a:t>Jednostavan analitički proces</a:t>
            </a:r>
          </a:p>
          <a:p>
            <a:pPr marL="0" indent="0" algn="just">
              <a:buNone/>
              <a:defRPr/>
            </a:pPr>
            <a:endParaRPr lang="hr-HR" sz="2400" dirty="0"/>
          </a:p>
          <a:p>
            <a:pPr algn="just">
              <a:defRPr/>
            </a:pPr>
            <a:r>
              <a:rPr lang="hr-HR" sz="2400" dirty="0"/>
              <a:t>Omogućava </a:t>
            </a:r>
            <a:r>
              <a:rPr lang="hr-HR" sz="2400" b="1" dirty="0"/>
              <a:t>prepoznavanje</a:t>
            </a:r>
            <a:r>
              <a:rPr lang="hr-HR" sz="2400" dirty="0"/>
              <a:t> </a:t>
            </a:r>
            <a:r>
              <a:rPr lang="hr-HR" sz="2400" dirty="0" err="1"/>
              <a:t>stejkholdera</a:t>
            </a:r>
            <a:r>
              <a:rPr lang="hr-HR" sz="2400" dirty="0"/>
              <a:t>, njihovih </a:t>
            </a:r>
            <a:r>
              <a:rPr lang="hr-HR" sz="2400" b="1" dirty="0"/>
              <a:t>interesa</a:t>
            </a:r>
            <a:r>
              <a:rPr lang="hr-HR" sz="2400" dirty="0"/>
              <a:t>, </a:t>
            </a:r>
            <a:r>
              <a:rPr lang="hr-HR" sz="2400" b="1" dirty="0"/>
              <a:t>ograničenja</a:t>
            </a:r>
            <a:r>
              <a:rPr lang="hr-HR" sz="2400" dirty="0"/>
              <a:t> i mogućih </a:t>
            </a:r>
            <a:r>
              <a:rPr lang="hr-HR" sz="2400" b="1" dirty="0"/>
              <a:t>mjera</a:t>
            </a:r>
            <a:r>
              <a:rPr lang="hr-HR" sz="2400" dirty="0"/>
              <a:t> s kojima možemo osigurati bolju podršku projektu ili smanjiti negativan </a:t>
            </a:r>
            <a:r>
              <a:rPr lang="hr-HR" sz="2400" dirty="0" err="1"/>
              <a:t>uticaj</a:t>
            </a:r>
            <a:r>
              <a:rPr lang="hr-HR" sz="2400" dirty="0"/>
              <a:t> na sprovođenje projekta</a:t>
            </a:r>
          </a:p>
          <a:p>
            <a:pPr algn="just">
              <a:defRPr/>
            </a:pPr>
            <a:endParaRPr lang="hr-HR" sz="2400" dirty="0"/>
          </a:p>
          <a:p>
            <a:pPr algn="just">
              <a:defRPr/>
            </a:pPr>
            <a:r>
              <a:rPr lang="hr-HR" sz="2400" dirty="0"/>
              <a:t>Neophodna za dizajniranje projekta usmjerenog prema </a:t>
            </a:r>
            <a:r>
              <a:rPr lang="hr-HR" sz="2400" b="1" dirty="0"/>
              <a:t>stvarnim potrebama </a:t>
            </a:r>
            <a:r>
              <a:rPr lang="hr-HR" sz="2400" dirty="0"/>
              <a:t>ljudi i okruženja koje ciljamo našim aktivnostima.  </a:t>
            </a:r>
            <a:endParaRPr lang="en-US" sz="2400" dirty="0"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180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4B028A-1C28-8F40-82DA-010C03726A64}"/>
              </a:ext>
            </a:extLst>
          </p:cNvPr>
          <p:cNvSpPr txBox="1"/>
          <p:nvPr/>
        </p:nvSpPr>
        <p:spPr>
          <a:xfrm>
            <a:off x="3416748" y="1076572"/>
            <a:ext cx="59414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altLang="x-none" sz="4000" dirty="0"/>
              <a:t>Zašto analiza stakehlodera?</a:t>
            </a:r>
            <a:endParaRPr lang="en-US" sz="4000" b="1" dirty="0">
              <a:solidFill>
                <a:schemeClr val="tx2"/>
              </a:solidFill>
              <a:latin typeface="Poppins" pitchFamily="2" charset="77"/>
              <a:cs typeface="Poppins" pitchFamily="2" charset="77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A96497B-4820-7847-8C38-5F2D50C01892}"/>
              </a:ext>
            </a:extLst>
          </p:cNvPr>
          <p:cNvCxnSpPr>
            <a:cxnSpLocks/>
            <a:stCxn id="46" idx="5"/>
            <a:endCxn id="35" idx="1"/>
          </p:cNvCxnSpPr>
          <p:nvPr/>
        </p:nvCxnSpPr>
        <p:spPr>
          <a:xfrm>
            <a:off x="1692794" y="2548067"/>
            <a:ext cx="485722" cy="34275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4B72D09-A70E-FC45-9F64-C219DF0FAB29}"/>
              </a:ext>
            </a:extLst>
          </p:cNvPr>
          <p:cNvCxnSpPr>
            <a:cxnSpLocks/>
            <a:stCxn id="40" idx="7"/>
            <a:endCxn id="35" idx="3"/>
          </p:cNvCxnSpPr>
          <p:nvPr/>
        </p:nvCxnSpPr>
        <p:spPr>
          <a:xfrm flipV="1">
            <a:off x="1517938" y="4535667"/>
            <a:ext cx="660578" cy="114807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2C719D5-4A9B-5144-9691-2B2E5C573344}"/>
              </a:ext>
            </a:extLst>
          </p:cNvPr>
          <p:cNvCxnSpPr>
            <a:cxnSpLocks/>
            <a:stCxn id="57" idx="5"/>
            <a:endCxn id="62" idx="1"/>
          </p:cNvCxnSpPr>
          <p:nvPr/>
        </p:nvCxnSpPr>
        <p:spPr>
          <a:xfrm>
            <a:off x="10028850" y="4409496"/>
            <a:ext cx="941446" cy="188955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B83FC6-5592-7A42-ADBB-E874BD014767}"/>
              </a:ext>
            </a:extLst>
          </p:cNvPr>
          <p:cNvCxnSpPr>
            <a:cxnSpLocks/>
            <a:stCxn id="57" idx="3"/>
            <a:endCxn id="63" idx="0"/>
          </p:cNvCxnSpPr>
          <p:nvPr/>
        </p:nvCxnSpPr>
        <p:spPr>
          <a:xfrm flipH="1">
            <a:off x="7914388" y="4409496"/>
            <a:ext cx="425886" cy="636569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0E53E3-5ADA-974E-8637-78EAA142F137}"/>
              </a:ext>
            </a:extLst>
          </p:cNvPr>
          <p:cNvCxnSpPr>
            <a:cxnSpLocks/>
            <a:stCxn id="61" idx="2"/>
            <a:endCxn id="57" idx="7"/>
          </p:cNvCxnSpPr>
          <p:nvPr/>
        </p:nvCxnSpPr>
        <p:spPr>
          <a:xfrm flipH="1">
            <a:off x="10028850" y="2343866"/>
            <a:ext cx="486478" cy="442524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FEAEB9-8DFE-9846-B756-D66397DABCC5}"/>
              </a:ext>
            </a:extLst>
          </p:cNvPr>
          <p:cNvCxnSpPr>
            <a:cxnSpLocks/>
            <a:stCxn id="21" idx="6"/>
            <a:endCxn id="57" idx="2"/>
          </p:cNvCxnSpPr>
          <p:nvPr/>
        </p:nvCxnSpPr>
        <p:spPr>
          <a:xfrm flipV="1">
            <a:off x="7140879" y="3597943"/>
            <a:ext cx="849679" cy="228817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F5296E-9E8B-4B40-84DB-7BF8A337A378}"/>
              </a:ext>
            </a:extLst>
          </p:cNvPr>
          <p:cNvCxnSpPr>
            <a:cxnSpLocks/>
            <a:stCxn id="35" idx="6"/>
            <a:endCxn id="21" idx="2"/>
          </p:cNvCxnSpPr>
          <p:nvPr/>
        </p:nvCxnSpPr>
        <p:spPr>
          <a:xfrm>
            <a:off x="4216808" y="3713243"/>
            <a:ext cx="849680" cy="113517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11">
            <a:extLst>
              <a:ext uri="{FF2B5EF4-FFF2-40B4-BE49-F238E27FC236}">
                <a16:creationId xmlns:a16="http://schemas.microsoft.com/office/drawing/2014/main" id="{2318C507-E1B0-9B41-8B06-8DE7C2E41C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6488" y="2789562"/>
            <a:ext cx="2074391" cy="20743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Lato Light" panose="020F0502020204030203" pitchFamily="34" charset="0"/>
            </a:endParaRPr>
          </a:p>
        </p:txBody>
      </p:sp>
      <p:sp>
        <p:nvSpPr>
          <p:cNvPr id="35" name="Freeform 15">
            <a:extLst>
              <a:ext uri="{FF2B5EF4-FFF2-40B4-BE49-F238E27FC236}">
                <a16:creationId xmlns:a16="http://schemas.microsoft.com/office/drawing/2014/main" id="{C69B5950-672D-AA4D-8046-D3723FF2BE12}"/>
              </a:ext>
            </a:extLst>
          </p:cNvPr>
          <p:cNvSpPr>
            <a:spLocks noEditPoints="1"/>
          </p:cNvSpPr>
          <p:nvPr/>
        </p:nvSpPr>
        <p:spPr bwMode="auto">
          <a:xfrm>
            <a:off x="1828800" y="2550160"/>
            <a:ext cx="2388008" cy="2326166"/>
          </a:xfrm>
          <a:prstGeom prst="donut">
            <a:avLst>
              <a:gd name="adj" fmla="val 7452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Lato Light" panose="020F0502020204030203" pitchFamily="34" charset="0"/>
            </a:endParaRPr>
          </a:p>
        </p:txBody>
      </p:sp>
      <p:sp>
        <p:nvSpPr>
          <p:cNvPr id="40" name="Freeform 15">
            <a:extLst>
              <a:ext uri="{FF2B5EF4-FFF2-40B4-BE49-F238E27FC236}">
                <a16:creationId xmlns:a16="http://schemas.microsoft.com/office/drawing/2014/main" id="{DBF21F9E-92BC-854A-A769-9C6C4C562A3B}"/>
              </a:ext>
            </a:extLst>
          </p:cNvPr>
          <p:cNvSpPr>
            <a:spLocks noEditPoints="1"/>
          </p:cNvSpPr>
          <p:nvPr/>
        </p:nvSpPr>
        <p:spPr bwMode="auto">
          <a:xfrm>
            <a:off x="213763" y="4436528"/>
            <a:ext cx="1527936" cy="1460916"/>
          </a:xfrm>
          <a:prstGeom prst="donut">
            <a:avLst>
              <a:gd name="adj" fmla="val 7452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Lato Light" panose="020F0502020204030203" pitchFamily="34" charset="0"/>
            </a:endParaRPr>
          </a:p>
        </p:txBody>
      </p:sp>
      <p:sp>
        <p:nvSpPr>
          <p:cNvPr id="46" name="Freeform 15">
            <a:extLst>
              <a:ext uri="{FF2B5EF4-FFF2-40B4-BE49-F238E27FC236}">
                <a16:creationId xmlns:a16="http://schemas.microsoft.com/office/drawing/2014/main" id="{E20495BD-ECE8-8D47-997D-17A1CD715D6B}"/>
              </a:ext>
            </a:extLst>
          </p:cNvPr>
          <p:cNvSpPr>
            <a:spLocks noEditPoints="1"/>
          </p:cNvSpPr>
          <p:nvPr/>
        </p:nvSpPr>
        <p:spPr bwMode="auto">
          <a:xfrm>
            <a:off x="550204" y="1418004"/>
            <a:ext cx="1338628" cy="1323951"/>
          </a:xfrm>
          <a:prstGeom prst="donut">
            <a:avLst>
              <a:gd name="adj" fmla="val 7452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Lato Light" panose="020F0502020204030203" pitchFamily="34" charset="0"/>
            </a:endParaRPr>
          </a:p>
        </p:txBody>
      </p:sp>
      <p:sp>
        <p:nvSpPr>
          <p:cNvPr id="57" name="Freeform 15">
            <a:extLst>
              <a:ext uri="{FF2B5EF4-FFF2-40B4-BE49-F238E27FC236}">
                <a16:creationId xmlns:a16="http://schemas.microsoft.com/office/drawing/2014/main" id="{B8111BD5-4702-0F4E-9B35-E1A327DAC50F}"/>
              </a:ext>
            </a:extLst>
          </p:cNvPr>
          <p:cNvSpPr>
            <a:spLocks noEditPoints="1"/>
          </p:cNvSpPr>
          <p:nvPr/>
        </p:nvSpPr>
        <p:spPr bwMode="auto">
          <a:xfrm>
            <a:off x="7990558" y="2450234"/>
            <a:ext cx="2388008" cy="2295418"/>
          </a:xfrm>
          <a:prstGeom prst="donut">
            <a:avLst>
              <a:gd name="adj" fmla="val 7452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Lato Light" panose="020F0502020204030203" pitchFamily="34" charset="0"/>
            </a:endParaRPr>
          </a:p>
        </p:txBody>
      </p:sp>
      <p:sp>
        <p:nvSpPr>
          <p:cNvPr id="61" name="Freeform 15">
            <a:extLst>
              <a:ext uri="{FF2B5EF4-FFF2-40B4-BE49-F238E27FC236}">
                <a16:creationId xmlns:a16="http://schemas.microsoft.com/office/drawing/2014/main" id="{6C28E69B-D9C3-F244-917C-2A318C0C5FBF}"/>
              </a:ext>
            </a:extLst>
          </p:cNvPr>
          <p:cNvSpPr>
            <a:spLocks noEditPoints="1"/>
          </p:cNvSpPr>
          <p:nvPr/>
        </p:nvSpPr>
        <p:spPr bwMode="auto">
          <a:xfrm>
            <a:off x="10515328" y="1749120"/>
            <a:ext cx="1189492" cy="1189492"/>
          </a:xfrm>
          <a:prstGeom prst="donut">
            <a:avLst>
              <a:gd name="adj" fmla="val 7452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Lato Light" panose="020F0502020204030203" pitchFamily="34" charset="0"/>
            </a:endParaRPr>
          </a:p>
        </p:txBody>
      </p:sp>
      <p:sp>
        <p:nvSpPr>
          <p:cNvPr id="62" name="Freeform 15">
            <a:extLst>
              <a:ext uri="{FF2B5EF4-FFF2-40B4-BE49-F238E27FC236}">
                <a16:creationId xmlns:a16="http://schemas.microsoft.com/office/drawing/2014/main" id="{2C0FD65A-DAA8-344F-8F80-CD3F5CE6C0DF}"/>
              </a:ext>
            </a:extLst>
          </p:cNvPr>
          <p:cNvSpPr>
            <a:spLocks noEditPoints="1"/>
          </p:cNvSpPr>
          <p:nvPr/>
        </p:nvSpPr>
        <p:spPr bwMode="auto">
          <a:xfrm>
            <a:off x="10774989" y="4409496"/>
            <a:ext cx="1333643" cy="1290264"/>
          </a:xfrm>
          <a:prstGeom prst="donut">
            <a:avLst>
              <a:gd name="adj" fmla="val 7452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Lato Light" panose="020F0502020204030203" pitchFamily="34" charset="0"/>
            </a:endParaRPr>
          </a:p>
        </p:txBody>
      </p:sp>
      <p:sp>
        <p:nvSpPr>
          <p:cNvPr id="63" name="Freeform 15">
            <a:extLst>
              <a:ext uri="{FF2B5EF4-FFF2-40B4-BE49-F238E27FC236}">
                <a16:creationId xmlns:a16="http://schemas.microsoft.com/office/drawing/2014/main" id="{BD25B3C7-7AE5-354F-A18C-D342823A1939}"/>
              </a:ext>
            </a:extLst>
          </p:cNvPr>
          <p:cNvSpPr>
            <a:spLocks noEditPoints="1"/>
          </p:cNvSpPr>
          <p:nvPr/>
        </p:nvSpPr>
        <p:spPr bwMode="auto">
          <a:xfrm>
            <a:off x="7150420" y="5046065"/>
            <a:ext cx="1527935" cy="1364565"/>
          </a:xfrm>
          <a:prstGeom prst="donut">
            <a:avLst>
              <a:gd name="adj" fmla="val 7452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Lato Light" panose="020F0502020204030203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E8E8E7-4744-6840-ADFC-CAE35FD970CD}"/>
              </a:ext>
            </a:extLst>
          </p:cNvPr>
          <p:cNvSpPr txBox="1"/>
          <p:nvPr/>
        </p:nvSpPr>
        <p:spPr>
          <a:xfrm>
            <a:off x="5139326" y="3534372"/>
            <a:ext cx="1928733" cy="584776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hr-HR" sz="1600" b="1" dirty="0">
                <a:solidFill>
                  <a:schemeClr val="bg1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ANALIZA</a:t>
            </a:r>
          </a:p>
          <a:p>
            <a:pPr algn="ctr"/>
            <a:r>
              <a:rPr lang="hr-HR" sz="1600" b="1" dirty="0">
                <a:solidFill>
                  <a:schemeClr val="bg1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 STAKEHOLDERA</a:t>
            </a:r>
            <a:endParaRPr lang="en-US" sz="1600" b="1" dirty="0">
              <a:solidFill>
                <a:schemeClr val="bg1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5395951-1C10-4846-A332-BD6741BDDEC8}"/>
              </a:ext>
            </a:extLst>
          </p:cNvPr>
          <p:cNvSpPr txBox="1"/>
          <p:nvPr/>
        </p:nvSpPr>
        <p:spPr>
          <a:xfrm>
            <a:off x="8427290" y="3059334"/>
            <a:ext cx="1515113" cy="107721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hr-HR" sz="1600" b="1" dirty="0" err="1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Kvalitet</a:t>
            </a:r>
            <a:r>
              <a:rPr lang="hr-HR" sz="16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 informacija u fazi planiranja </a:t>
            </a:r>
            <a:endParaRPr lang="en-US" sz="1600" b="1" dirty="0">
              <a:solidFill>
                <a:schemeClr val="accent2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2C77432-ABF1-3447-8D14-DF2226B891CA}"/>
              </a:ext>
            </a:extLst>
          </p:cNvPr>
          <p:cNvSpPr txBox="1"/>
          <p:nvPr/>
        </p:nvSpPr>
        <p:spPr>
          <a:xfrm>
            <a:off x="2128245" y="3258218"/>
            <a:ext cx="2088563" cy="107721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hr-HR" sz="1600" b="1" dirty="0">
                <a:solidFill>
                  <a:schemeClr val="accent2"/>
                </a:solidFill>
                <a:latin typeface="Poppins" pitchFamily="2" charset="77"/>
                <a:ea typeface="League Spartan" charset="0"/>
                <a:cs typeface="Poppins" pitchFamily="2" charset="77"/>
              </a:rPr>
              <a:t>Prepoznavanje interesa/potreba/ograničenja</a:t>
            </a:r>
          </a:p>
          <a:p>
            <a:pPr algn="ctr"/>
            <a:endParaRPr lang="hr-HR" sz="1600" b="1" dirty="0">
              <a:solidFill>
                <a:schemeClr val="accent2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83" name="Subtitle 2">
            <a:extLst>
              <a:ext uri="{FF2B5EF4-FFF2-40B4-BE49-F238E27FC236}">
                <a16:creationId xmlns:a16="http://schemas.microsoft.com/office/drawing/2014/main" id="{3505D12B-BEDD-7040-93FB-1E82D7449B02}"/>
              </a:ext>
            </a:extLst>
          </p:cNvPr>
          <p:cNvSpPr txBox="1">
            <a:spLocks/>
          </p:cNvSpPr>
          <p:nvPr/>
        </p:nvSpPr>
        <p:spPr>
          <a:xfrm>
            <a:off x="813509" y="1749120"/>
            <a:ext cx="841089" cy="661720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hr-HR" sz="1000" b="1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Maksimalna učinkovitost u pripremi i sprovođenju</a:t>
            </a:r>
            <a:endParaRPr lang="en-US" sz="1000" b="1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Mukta ExtraLight" panose="020B0000000000000000" pitchFamily="34" charset="77"/>
            </a:endParaRPr>
          </a:p>
        </p:txBody>
      </p:sp>
      <p:sp>
        <p:nvSpPr>
          <p:cNvPr id="84" name="Subtitle 2">
            <a:extLst>
              <a:ext uri="{FF2B5EF4-FFF2-40B4-BE49-F238E27FC236}">
                <a16:creationId xmlns:a16="http://schemas.microsoft.com/office/drawing/2014/main" id="{E4E7BA9F-2C84-0D4F-A4A1-BCED645C590D}"/>
              </a:ext>
            </a:extLst>
          </p:cNvPr>
          <p:cNvSpPr txBox="1">
            <a:spLocks/>
          </p:cNvSpPr>
          <p:nvPr/>
        </p:nvSpPr>
        <p:spPr>
          <a:xfrm>
            <a:off x="382837" y="4935927"/>
            <a:ext cx="1081003" cy="507831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hr-HR" sz="1000" b="1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Optimalno posložene uloge i odgovornosti</a:t>
            </a:r>
            <a:endParaRPr lang="en-US" sz="1000" b="1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Mukta ExtraLight" panose="020B0000000000000000" pitchFamily="34" charset="77"/>
            </a:endParaRPr>
          </a:p>
        </p:txBody>
      </p:sp>
      <p:sp>
        <p:nvSpPr>
          <p:cNvPr id="85" name="Subtitle 2">
            <a:extLst>
              <a:ext uri="{FF2B5EF4-FFF2-40B4-BE49-F238E27FC236}">
                <a16:creationId xmlns:a16="http://schemas.microsoft.com/office/drawing/2014/main" id="{58932DFA-E8D7-1D48-A693-618B342EAD89}"/>
              </a:ext>
            </a:extLst>
          </p:cNvPr>
          <p:cNvSpPr txBox="1">
            <a:spLocks/>
          </p:cNvSpPr>
          <p:nvPr/>
        </p:nvSpPr>
        <p:spPr>
          <a:xfrm>
            <a:off x="7482738" y="5419359"/>
            <a:ext cx="841089" cy="661720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hr-HR" sz="1000" b="1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Kvalitetno i realno planiran projekat</a:t>
            </a:r>
            <a:endParaRPr lang="en-US" sz="1000" b="1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Mukta ExtraLight" panose="020B0000000000000000" pitchFamily="34" charset="77"/>
            </a:endParaRPr>
          </a:p>
        </p:txBody>
      </p:sp>
      <p:sp>
        <p:nvSpPr>
          <p:cNvPr id="86" name="Subtitle 2">
            <a:extLst>
              <a:ext uri="{FF2B5EF4-FFF2-40B4-BE49-F238E27FC236}">
                <a16:creationId xmlns:a16="http://schemas.microsoft.com/office/drawing/2014/main" id="{F11E2771-B118-D147-AD7F-5EDC4FD8D9D6}"/>
              </a:ext>
            </a:extLst>
          </p:cNvPr>
          <p:cNvSpPr txBox="1">
            <a:spLocks/>
          </p:cNvSpPr>
          <p:nvPr/>
        </p:nvSpPr>
        <p:spPr>
          <a:xfrm>
            <a:off x="10949191" y="4836965"/>
            <a:ext cx="941446" cy="507831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hr-HR" sz="1000" b="1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Kvalitetnija komunikacija i saradnja</a:t>
            </a:r>
            <a:endParaRPr lang="en-US" sz="1000" b="1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Mukta ExtraLight" panose="020B0000000000000000" pitchFamily="34" charset="77"/>
            </a:endParaRPr>
          </a:p>
        </p:txBody>
      </p:sp>
      <p:sp>
        <p:nvSpPr>
          <p:cNvPr id="87" name="Subtitle 2">
            <a:extLst>
              <a:ext uri="{FF2B5EF4-FFF2-40B4-BE49-F238E27FC236}">
                <a16:creationId xmlns:a16="http://schemas.microsoft.com/office/drawing/2014/main" id="{87B33976-1D9B-1B4C-BBF0-50D1B8BA44E7}"/>
              </a:ext>
            </a:extLst>
          </p:cNvPr>
          <p:cNvSpPr txBox="1">
            <a:spLocks/>
          </p:cNvSpPr>
          <p:nvPr/>
        </p:nvSpPr>
        <p:spPr>
          <a:xfrm>
            <a:off x="10689529" y="2211185"/>
            <a:ext cx="841089" cy="353943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hr-HR" sz="1000" b="1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Smanjenje rizika</a:t>
            </a:r>
            <a:endParaRPr lang="en-US" sz="1000" b="1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Mukta ExtraLight" panose="020B0000000000000000" pitchFamily="34" charset="77"/>
            </a:endParaRPr>
          </a:p>
        </p:txBody>
      </p:sp>
      <p:sp>
        <p:nvSpPr>
          <p:cNvPr id="44" name="Freeform 15">
            <a:extLst>
              <a:ext uri="{FF2B5EF4-FFF2-40B4-BE49-F238E27FC236}">
                <a16:creationId xmlns:a16="http://schemas.microsoft.com/office/drawing/2014/main" id="{A192C679-584F-4FDB-A1B8-6DA1BA708A07}"/>
              </a:ext>
            </a:extLst>
          </p:cNvPr>
          <p:cNvSpPr>
            <a:spLocks noEditPoints="1"/>
          </p:cNvSpPr>
          <p:nvPr/>
        </p:nvSpPr>
        <p:spPr bwMode="auto">
          <a:xfrm>
            <a:off x="2313671" y="1107982"/>
            <a:ext cx="1189492" cy="1189492"/>
          </a:xfrm>
          <a:prstGeom prst="donut">
            <a:avLst>
              <a:gd name="adj" fmla="val 7452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Lato Light" panose="020F0502020204030203" pitchFamily="34" charset="0"/>
            </a:endParaRPr>
          </a:p>
        </p:txBody>
      </p:sp>
      <p:sp>
        <p:nvSpPr>
          <p:cNvPr id="45" name="Subtitle 2">
            <a:extLst>
              <a:ext uri="{FF2B5EF4-FFF2-40B4-BE49-F238E27FC236}">
                <a16:creationId xmlns:a16="http://schemas.microsoft.com/office/drawing/2014/main" id="{8AE310DA-6E7A-411B-BB47-D2087041CF9E}"/>
              </a:ext>
            </a:extLst>
          </p:cNvPr>
          <p:cNvSpPr txBox="1">
            <a:spLocks/>
          </p:cNvSpPr>
          <p:nvPr/>
        </p:nvSpPr>
        <p:spPr>
          <a:xfrm>
            <a:off x="2487873" y="1534826"/>
            <a:ext cx="841089" cy="353943"/>
          </a:xfrm>
          <a:prstGeom prst="rect">
            <a:avLst/>
          </a:prstGeom>
        </p:spPr>
        <p:txBody>
          <a:bodyPr vert="horz" wrap="square" lIns="45720" tIns="22860" rIns="45720" bIns="22860" rtlCol="0" anchor="ctr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hr-HR" sz="1000" b="1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Mukta ExtraLight" panose="020B0000000000000000" pitchFamily="34" charset="77"/>
              </a:rPr>
              <a:t>Smanjenje konflikata</a:t>
            </a:r>
            <a:endParaRPr lang="en-US" sz="1000" b="1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Mukta ExtraLight" panose="020B0000000000000000" pitchFamily="34" charset="77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45F4E22-4E62-4347-ACDC-5D91C88CB9B1}"/>
              </a:ext>
            </a:extLst>
          </p:cNvPr>
          <p:cNvCxnSpPr>
            <a:cxnSpLocks/>
            <a:stCxn id="44" idx="4"/>
            <a:endCxn id="35" idx="0"/>
          </p:cNvCxnSpPr>
          <p:nvPr/>
        </p:nvCxnSpPr>
        <p:spPr>
          <a:xfrm>
            <a:off x="2908417" y="2297474"/>
            <a:ext cx="114387" cy="252686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8753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206092" y="913261"/>
            <a:ext cx="7004708" cy="642938"/>
          </a:xfrm>
        </p:spPr>
        <p:txBody>
          <a:bodyPr>
            <a:normAutofit fontScale="90000"/>
          </a:bodyPr>
          <a:lstStyle/>
          <a:p>
            <a:r>
              <a:rPr lang="hr-HR" altLang="x-none" dirty="0" err="1"/>
              <a:t>Ko</a:t>
            </a:r>
            <a:r>
              <a:rPr lang="hr-HR" altLang="x-none" dirty="0"/>
              <a:t> su stakeholderi?</a:t>
            </a:r>
            <a:endParaRPr lang="en-US" altLang="x-none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853061"/>
              </p:ext>
            </p:extLst>
          </p:nvPr>
        </p:nvGraphicFramePr>
        <p:xfrm>
          <a:off x="393083" y="1665700"/>
          <a:ext cx="11411167" cy="449275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464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3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60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92692">
                <a:tc>
                  <a:txBody>
                    <a:bodyPr/>
                    <a:lstStyle/>
                    <a:p>
                      <a:r>
                        <a:rPr lang="hr-HR" altLang="x-none" sz="2000" b="1" u="sng" dirty="0">
                          <a:solidFill>
                            <a:schemeClr val="bg1"/>
                          </a:solidFill>
                        </a:rPr>
                        <a:t>Ključni stakeholderi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altLang="x-none" sz="2000" b="1" dirty="0">
                          <a:solidFill>
                            <a:schemeClr val="bg1"/>
                          </a:solidFill>
                        </a:rPr>
                        <a:t>značajno utiču na projekat ili su neophodni za uspjeh projekta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x-none" sz="2000" b="1" dirty="0">
                          <a:solidFill>
                            <a:schemeClr val="bg1"/>
                          </a:solidFill>
                        </a:rPr>
                        <a:t>projektni partneri (korisnici Ugovora o dodjeli bespovratnih sredstava)</a:t>
                      </a:r>
                    </a:p>
                    <a:p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2692">
                <a:tc>
                  <a:txBody>
                    <a:bodyPr/>
                    <a:lstStyle/>
                    <a:p>
                      <a:r>
                        <a:rPr lang="hr-HR" altLang="x-none" sz="1800" b="1" u="sng" dirty="0"/>
                        <a:t>Primarni stakeholderi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altLang="x-none" sz="1800" dirty="0"/>
                        <a:t>individue ili skupine direktno uključeni u aktivnosti i na koje rezultati projekta direktno ili indirektno utiču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altLang="x-none" sz="1800" dirty="0"/>
                        <a:t>ciljne grupe i krajnji korisnici projekta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7373">
                <a:tc>
                  <a:txBody>
                    <a:bodyPr/>
                    <a:lstStyle/>
                    <a:p>
                      <a:r>
                        <a:rPr lang="hr-HR" altLang="x-none" sz="1800" b="1" u="sng" dirty="0"/>
                        <a:t>Sekundarni stakeholderi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altLang="x-none" sz="1800" dirty="0"/>
                        <a:t>svi koji imaju nekog udjela ili interesa u projektu i na koje projekat direktno ili indirektno utiče svojim aktivnostima i rezultatima (pozitivno ili negativno)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altLang="x-none" sz="1800" dirty="0"/>
                        <a:t>donator, ugovorna tijela, relevantne institucije koje provode politike i mjere iz projektnog područja, najvažniji </a:t>
                      </a:r>
                      <a:r>
                        <a:rPr lang="hr-HR" altLang="x-none" sz="1800" dirty="0" err="1"/>
                        <a:t>pružaoci</a:t>
                      </a:r>
                      <a:r>
                        <a:rPr lang="hr-HR" altLang="x-none" sz="1800" dirty="0"/>
                        <a:t> usluga ili proizvođači...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9441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title"/>
          </p:nvPr>
        </p:nvSpPr>
        <p:spPr>
          <a:xfrm>
            <a:off x="1941451" y="1133740"/>
            <a:ext cx="8264769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Moguće uloge stakeholdera u projektu</a:t>
            </a:r>
          </a:p>
        </p:txBody>
      </p:sp>
      <p:sp>
        <p:nvSpPr>
          <p:cNvPr id="7171" name="Content Placeholder 5"/>
          <p:cNvSpPr>
            <a:spLocks noGrp="1"/>
          </p:cNvSpPr>
          <p:nvPr>
            <p:ph idx="1"/>
          </p:nvPr>
        </p:nvSpPr>
        <p:spPr>
          <a:xfrm>
            <a:off x="2077916" y="2123768"/>
            <a:ext cx="8132884" cy="3995679"/>
          </a:xfrm>
        </p:spPr>
        <p:txBody>
          <a:bodyPr>
            <a:normAutofit/>
          </a:bodyPr>
          <a:lstStyle/>
          <a:p>
            <a:r>
              <a:rPr lang="hr-HR" altLang="x-none" dirty="0"/>
              <a:t>Aplikant / nosilac = Applicant/grant beneficiary</a:t>
            </a:r>
          </a:p>
          <a:p>
            <a:r>
              <a:rPr lang="hr-HR" altLang="x-none" dirty="0"/>
              <a:t>Koaplikant = partner</a:t>
            </a:r>
          </a:p>
          <a:p>
            <a:r>
              <a:rPr lang="hr-HR" altLang="x-none" dirty="0"/>
              <a:t>Pridruženi </a:t>
            </a:r>
            <a:r>
              <a:rPr lang="hr-HR" altLang="x-none" dirty="0" err="1"/>
              <a:t>subjekat</a:t>
            </a:r>
            <a:r>
              <a:rPr lang="hr-HR" altLang="x-none" dirty="0"/>
              <a:t> </a:t>
            </a:r>
            <a:r>
              <a:rPr lang="mr-IN" altLang="x-none" dirty="0"/>
              <a:t>–</a:t>
            </a:r>
            <a:r>
              <a:rPr lang="hr-HR" altLang="x-none" dirty="0"/>
              <a:t> Affiliated entity</a:t>
            </a:r>
          </a:p>
          <a:p>
            <a:r>
              <a:rPr lang="hr-HR" altLang="x-none" dirty="0" err="1"/>
              <a:t>Saradnik</a:t>
            </a:r>
            <a:r>
              <a:rPr lang="hr-HR" altLang="x-none" dirty="0"/>
              <a:t> = </a:t>
            </a:r>
            <a:r>
              <a:rPr lang="hr-HR" altLang="x-none" dirty="0" err="1"/>
              <a:t>Associate</a:t>
            </a:r>
            <a:endParaRPr lang="hr-HR" altLang="x-none" dirty="0"/>
          </a:p>
          <a:p>
            <a:r>
              <a:rPr lang="hr-HR" altLang="x-none" dirty="0"/>
              <a:t>Podugovoreni = Subcontractor</a:t>
            </a:r>
          </a:p>
          <a:p>
            <a:r>
              <a:rPr lang="hr-HR" altLang="x-none" dirty="0"/>
              <a:t>Ciljna grupa = target group</a:t>
            </a:r>
          </a:p>
          <a:p>
            <a:r>
              <a:rPr lang="hr-HR" altLang="x-none" dirty="0"/>
              <a:t>Krajnji korisnik = Final beneficiary</a:t>
            </a:r>
          </a:p>
          <a:p>
            <a:pPr marL="0" indent="0">
              <a:buNone/>
            </a:pPr>
            <a:endParaRPr lang="hr-HR" altLang="x-none" dirty="0"/>
          </a:p>
        </p:txBody>
      </p:sp>
    </p:spTree>
    <p:extLst>
      <p:ext uri="{BB962C8B-B14F-4D97-AF65-F5344CB8AC3E}">
        <p14:creationId xmlns:p14="http://schemas.microsoft.com/office/powerpoint/2010/main" val="13644410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534540" y="1140825"/>
            <a:ext cx="8247185" cy="642938"/>
          </a:xfrm>
        </p:spPr>
        <p:txBody>
          <a:bodyPr>
            <a:normAutofit fontScale="90000"/>
          </a:bodyPr>
          <a:lstStyle/>
          <a:p>
            <a:r>
              <a:rPr lang="hr-HR" altLang="x-none" dirty="0"/>
              <a:t>Sprovođenje analize stakeholdera</a:t>
            </a:r>
            <a:endParaRPr lang="en-US" altLang="x-none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83920" y="2082125"/>
            <a:ext cx="9288891" cy="4146579"/>
          </a:xfrm>
        </p:spPr>
        <p:txBody>
          <a:bodyPr/>
          <a:lstStyle/>
          <a:p>
            <a:pPr marL="482600" indent="-482600">
              <a:lnSpc>
                <a:spcPct val="100000"/>
              </a:lnSpc>
            </a:pPr>
            <a:r>
              <a:rPr lang="hr-HR" altLang="x-none" sz="2400" dirty="0"/>
              <a:t>Najčešće se radi na početku procesa izrade projekta odnosno u fazi analize – preliminarna podjela uloga</a:t>
            </a:r>
          </a:p>
          <a:p>
            <a:pPr marL="482600" indent="-482600">
              <a:lnSpc>
                <a:spcPct val="100000"/>
              </a:lnSpc>
            </a:pPr>
            <a:r>
              <a:rPr lang="hr-HR" altLang="x-none" sz="2400" dirty="0"/>
              <a:t>U kasnijim fazama (detaljno planiranje) te u sprovođenju, praćenju i evaluaciji projekta – revizija uloga, upravljanje interesima </a:t>
            </a:r>
            <a:r>
              <a:rPr lang="hr-HR" altLang="x-none" sz="2400" dirty="0" err="1"/>
              <a:t>stejkholdera</a:t>
            </a:r>
            <a:r>
              <a:rPr lang="hr-HR" altLang="x-none" sz="2400" dirty="0"/>
              <a:t>, evaluacija relevantnosti projekta ....  </a:t>
            </a:r>
          </a:p>
          <a:p>
            <a:pPr marL="482600" indent="-482600">
              <a:lnSpc>
                <a:spcPct val="100000"/>
              </a:lnSpc>
            </a:pPr>
            <a:r>
              <a:rPr lang="hr-HR" altLang="x-none" sz="2400" dirty="0"/>
              <a:t>Osnovne metode: radionice participativne analize, individualni razgovori = proces je jednako važan kao ishod radionica</a:t>
            </a:r>
          </a:p>
        </p:txBody>
      </p:sp>
    </p:spTree>
    <p:extLst>
      <p:ext uri="{BB962C8B-B14F-4D97-AF65-F5344CB8AC3E}">
        <p14:creationId xmlns:p14="http://schemas.microsoft.com/office/powerpoint/2010/main" val="8083102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25501" y="866775"/>
            <a:ext cx="8229600" cy="642938"/>
          </a:xfrm>
        </p:spPr>
        <p:txBody>
          <a:bodyPr>
            <a:normAutofit fontScale="90000"/>
          </a:bodyPr>
          <a:lstStyle/>
          <a:p>
            <a:r>
              <a:rPr lang="hr-HR" altLang="x-none" dirty="0"/>
              <a:t>Koraci u analizi stakeholdera</a:t>
            </a:r>
            <a:endParaRPr lang="en-US" altLang="x-none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115925"/>
              </p:ext>
            </p:extLst>
          </p:nvPr>
        </p:nvGraphicFramePr>
        <p:xfrm>
          <a:off x="807212" y="1701799"/>
          <a:ext cx="10552176" cy="46389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276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6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228">
                <a:tc>
                  <a:txBody>
                    <a:bodyPr/>
                    <a:lstStyle/>
                    <a:p>
                      <a:r>
                        <a:rPr lang="hr-HR" dirty="0"/>
                        <a:t>KORAK U ANALIZI STAKEHOLDERA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ALAT</a:t>
                      </a:r>
                      <a:r>
                        <a:rPr lang="hr-HR" baseline="0" dirty="0"/>
                        <a:t> / METODA</a:t>
                      </a:r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216">
                <a:tc gridSpan="2">
                  <a:txBody>
                    <a:bodyPr/>
                    <a:lstStyle/>
                    <a:p>
                      <a:pPr algn="l"/>
                      <a:r>
                        <a:rPr lang="hr-HR" sz="2000" b="1" dirty="0"/>
                        <a:t>1. </a:t>
                      </a:r>
                      <a:r>
                        <a:rPr lang="hr-HR" sz="2000" b="1" dirty="0" err="1"/>
                        <a:t>Definisati</a:t>
                      </a:r>
                      <a:r>
                        <a:rPr lang="hr-HR" sz="2000" b="1" baseline="0" dirty="0"/>
                        <a:t> razvojnu temu</a:t>
                      </a:r>
                      <a:endParaRPr lang="hr-HR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4861">
                <a:tc>
                  <a:txBody>
                    <a:bodyPr/>
                    <a:lstStyle/>
                    <a:p>
                      <a:r>
                        <a:rPr lang="hr-HR" sz="2000" b="1" dirty="0"/>
                        <a:t>2. </a:t>
                      </a:r>
                      <a:r>
                        <a:rPr lang="hr-HR" sz="2000" b="1" dirty="0" err="1"/>
                        <a:t>Identifikovati</a:t>
                      </a:r>
                      <a:r>
                        <a:rPr lang="hr-HR" sz="2000" b="1" baseline="0" dirty="0"/>
                        <a:t> sve grupe koje imaju značajan interes za projekat</a:t>
                      </a:r>
                      <a:endParaRPr lang="hr-H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/>
                        <a:t>Brainstorming / radionica participativnog planiranja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0953">
                <a:tc>
                  <a:txBody>
                    <a:bodyPr/>
                    <a:lstStyle/>
                    <a:p>
                      <a:r>
                        <a:rPr lang="hr-HR" sz="2000" b="1" dirty="0"/>
                        <a:t>3. Procijeniti njihovu</a:t>
                      </a:r>
                      <a:r>
                        <a:rPr lang="hr-HR" sz="2000" b="1" baseline="0" dirty="0"/>
                        <a:t> potencijalnu važnost za projekat ili </a:t>
                      </a:r>
                      <a:r>
                        <a:rPr lang="hr-HR" sz="2000" b="1" baseline="0" dirty="0" err="1"/>
                        <a:t>uticaj</a:t>
                      </a:r>
                      <a:r>
                        <a:rPr lang="hr-HR" sz="2000" b="1" baseline="0" dirty="0"/>
                        <a:t> projekta na njih</a:t>
                      </a:r>
                      <a:endParaRPr lang="hr-H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/>
                        <a:t>Matrica važnosti i </a:t>
                      </a:r>
                      <a:r>
                        <a:rPr lang="hr-HR" sz="2000" b="1" dirty="0" err="1"/>
                        <a:t>uticaja</a:t>
                      </a:r>
                      <a:endParaRPr lang="hr-HR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1382">
                <a:tc>
                  <a:txBody>
                    <a:bodyPr/>
                    <a:lstStyle/>
                    <a:p>
                      <a:r>
                        <a:rPr lang="hr-HR" sz="2000" b="1" dirty="0"/>
                        <a:t>4. </a:t>
                      </a:r>
                      <a:r>
                        <a:rPr lang="hr-HR" sz="2000" b="1" dirty="0" err="1"/>
                        <a:t>Identifikovati</a:t>
                      </a:r>
                      <a:r>
                        <a:rPr lang="hr-HR" sz="2000" b="1" dirty="0"/>
                        <a:t> njihove</a:t>
                      </a:r>
                      <a:r>
                        <a:rPr lang="hr-HR" sz="2000" b="1" baseline="0" dirty="0"/>
                        <a:t> interese i ograničenja, potencijale</a:t>
                      </a:r>
                      <a:endParaRPr lang="hr-H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/>
                        <a:t>Matrica analize </a:t>
                      </a:r>
                      <a:r>
                        <a:rPr lang="hr-HR" sz="2000" b="1" dirty="0" err="1"/>
                        <a:t>stejkholdera</a:t>
                      </a:r>
                      <a:r>
                        <a:rPr lang="hr-HR" sz="2000" b="1" dirty="0"/>
                        <a:t>, Spider dijagram, SWOT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42514">
                <a:tc>
                  <a:txBody>
                    <a:bodyPr/>
                    <a:lstStyle/>
                    <a:p>
                      <a:r>
                        <a:rPr lang="hr-HR" sz="2000" b="1" dirty="0"/>
                        <a:t>5. Utvrditi mogućnosti saradnje i potencijalne sukobe.</a:t>
                      </a:r>
                      <a:r>
                        <a:rPr lang="hr-HR" sz="2000" b="1" baseline="0" dirty="0"/>
                        <a:t> Pronaći rješenje za upravljanje </a:t>
                      </a:r>
                      <a:r>
                        <a:rPr lang="hr-HR" sz="2000" b="1" baseline="0" dirty="0" err="1"/>
                        <a:t>stejkholderima</a:t>
                      </a:r>
                      <a:endParaRPr lang="hr-H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/>
                        <a:t>Matrica analize </a:t>
                      </a:r>
                      <a:r>
                        <a:rPr lang="hr-HR" sz="2000" b="1" dirty="0" err="1"/>
                        <a:t>stejkholdera</a:t>
                      </a:r>
                      <a:endParaRPr lang="hr-HR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353">
                <a:tc gridSpan="2">
                  <a:txBody>
                    <a:bodyPr/>
                    <a:lstStyle/>
                    <a:p>
                      <a:pPr algn="l"/>
                      <a:r>
                        <a:rPr lang="hr-HR" sz="2000" b="1" dirty="0"/>
                        <a:t>6. Dodijeliti </a:t>
                      </a:r>
                      <a:r>
                        <a:rPr lang="hr-HR" sz="2000" b="1" dirty="0" err="1"/>
                        <a:t>stejkholderima</a:t>
                      </a:r>
                      <a:r>
                        <a:rPr lang="hr-HR" sz="2000" b="1" baseline="0" dirty="0"/>
                        <a:t> </a:t>
                      </a:r>
                      <a:r>
                        <a:rPr lang="hr-HR" sz="2000" b="1" dirty="0"/>
                        <a:t>preliminarne</a:t>
                      </a:r>
                      <a:r>
                        <a:rPr lang="hr-HR" sz="2000" b="1" baseline="0" dirty="0"/>
                        <a:t> uloge u budućem projektu</a:t>
                      </a:r>
                      <a:endParaRPr lang="hr-HR" sz="11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594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1943100"/>
            <a:ext cx="9926320" cy="4136442"/>
          </a:xfrm>
        </p:spPr>
        <p:txBody>
          <a:bodyPr/>
          <a:lstStyle/>
          <a:p>
            <a:r>
              <a:rPr lang="hr-HR" dirty="0"/>
              <a:t>Pomoćni alat za određivanje stepena važnosti pojedinog </a:t>
            </a:r>
            <a:r>
              <a:rPr lang="hr-HR" dirty="0" err="1"/>
              <a:t>stejkholdera</a:t>
            </a:r>
            <a:endParaRPr lang="hr-HR" dirty="0"/>
          </a:p>
          <a:p>
            <a:r>
              <a:rPr lang="hr-HR" dirty="0" err="1"/>
              <a:t>Posmatraju</a:t>
            </a:r>
            <a:r>
              <a:rPr lang="hr-HR" dirty="0"/>
              <a:t> se dvije komponente: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v</a:t>
            </a:r>
            <a:r>
              <a:rPr lang="hr-HR" b="1" dirty="0" err="1"/>
              <a:t>ažnost</a:t>
            </a:r>
            <a:r>
              <a:rPr lang="hr-HR" dirty="0"/>
              <a:t> svakog pojedinog </a:t>
            </a:r>
            <a:r>
              <a:rPr lang="hr-HR" dirty="0" err="1"/>
              <a:t>stejkholdera</a:t>
            </a:r>
            <a:r>
              <a:rPr lang="hr-HR" dirty="0"/>
              <a:t> za projekat 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u</a:t>
            </a:r>
            <a:r>
              <a:rPr lang="hr-HR" b="1" dirty="0" err="1"/>
              <a:t>ticaj</a:t>
            </a:r>
            <a:r>
              <a:rPr lang="hr-HR" dirty="0"/>
              <a:t> projekta na svakog pojedinog </a:t>
            </a:r>
            <a:r>
              <a:rPr lang="hr-HR" dirty="0" err="1"/>
              <a:t>stejkholdera</a:t>
            </a: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Važnost i </a:t>
            </a:r>
            <a:r>
              <a:rPr lang="hr-HR" dirty="0" err="1"/>
              <a:t>uticaj</a:t>
            </a:r>
            <a:r>
              <a:rPr lang="hr-HR" dirty="0"/>
              <a:t> mogu se </a:t>
            </a:r>
            <a:r>
              <a:rPr lang="hr-HR" dirty="0" err="1"/>
              <a:t>posmatrati</a:t>
            </a:r>
            <a:r>
              <a:rPr lang="hr-HR" dirty="0"/>
              <a:t> u pozitivnom i negativnom smislu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48610" y="801354"/>
            <a:ext cx="7916782" cy="1068888"/>
          </a:xfrm>
        </p:spPr>
        <p:txBody>
          <a:bodyPr/>
          <a:lstStyle/>
          <a:p>
            <a:pPr algn="l"/>
            <a:r>
              <a:rPr lang="hr-HR" dirty="0"/>
              <a:t>Matrica važnosti i </a:t>
            </a:r>
            <a:r>
              <a:rPr lang="hr-HR" dirty="0" err="1"/>
              <a:t>uticaja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3050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z-Cyrl-UZ" b="1" dirty="0"/>
              <a:t>1. Sadržaj koncepta projekta </a:t>
            </a:r>
            <a:br>
              <a:rPr lang="uz-Cyrl-UZ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Naslovna</a:t>
            </a:r>
            <a:r>
              <a:rPr lang="en-US" dirty="0"/>
              <a:t> </a:t>
            </a:r>
            <a:r>
              <a:rPr lang="en-US" dirty="0" err="1"/>
              <a:t>stranica</a:t>
            </a:r>
            <a:r>
              <a:rPr lang="en-US" dirty="0"/>
              <a:t> </a:t>
            </a:r>
            <a:r>
              <a:rPr lang="en-US" dirty="0" err="1"/>
              <a:t>sažetka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Tablica</a:t>
            </a:r>
            <a:r>
              <a:rPr lang="en-US" dirty="0"/>
              <a:t> </a:t>
            </a:r>
            <a:r>
              <a:rPr lang="en-US" dirty="0" err="1"/>
              <a:t>sažetka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(</a:t>
            </a:r>
            <a:r>
              <a:rPr lang="en-US" dirty="0" err="1"/>
              <a:t>bez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 </a:t>
            </a:r>
            <a:r>
              <a:rPr lang="en-US" dirty="0" err="1"/>
              <a:t>veličine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(ne </a:t>
            </a:r>
            <a:r>
              <a:rPr lang="en-US" dirty="0" err="1"/>
              <a:t>prelazi</a:t>
            </a:r>
            <a:r>
              <a:rPr lang="en-US" dirty="0"/>
              <a:t> 2 </a:t>
            </a:r>
            <a:r>
              <a:rPr lang="en-US" dirty="0" err="1"/>
              <a:t>stranice</a:t>
            </a:r>
            <a:r>
              <a:rPr lang="en-US" dirty="0"/>
              <a:t>)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(ne </a:t>
            </a:r>
            <a:r>
              <a:rPr lang="en-US" dirty="0" err="1"/>
              <a:t>prelazi</a:t>
            </a:r>
            <a:r>
              <a:rPr lang="en-US" dirty="0"/>
              <a:t> 3 </a:t>
            </a:r>
            <a:r>
              <a:rPr lang="en-US" dirty="0" err="1"/>
              <a:t>stranice</a:t>
            </a:r>
            <a:r>
              <a:rPr lang="en-US" dirty="0"/>
              <a:t>), </a:t>
            </a:r>
          </a:p>
        </p:txBody>
      </p:sp>
    </p:spTree>
    <p:extLst>
      <p:ext uri="{BB962C8B-B14F-4D97-AF65-F5344CB8AC3E}">
        <p14:creationId xmlns:p14="http://schemas.microsoft.com/office/powerpoint/2010/main" val="16725678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06304129"/>
              </p:ext>
            </p:extLst>
          </p:nvPr>
        </p:nvGraphicFramePr>
        <p:xfrm>
          <a:off x="2324260" y="2030963"/>
          <a:ext cx="7500460" cy="378066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528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8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8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2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34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0613">
                <a:tc>
                  <a:txBody>
                    <a:bodyPr/>
                    <a:lstStyle/>
                    <a:p>
                      <a:r>
                        <a:rPr lang="hr-HR" sz="1800" dirty="0"/>
                        <a:t>1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/>
                        <a:t>2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/>
                        <a:t>3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/>
                        <a:t>4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/>
                        <a:t>5</a:t>
                      </a:r>
                      <a:endParaRPr lang="hr-HR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2937">
                <a:tc>
                  <a:txBody>
                    <a:bodyPr/>
                    <a:lstStyle/>
                    <a:p>
                      <a:r>
                        <a:rPr lang="hr-HR" sz="1800" dirty="0"/>
                        <a:t>2          Lokalna</a:t>
                      </a:r>
                      <a:r>
                        <a:rPr lang="hr-HR" sz="1800" baseline="0" dirty="0"/>
                        <a:t> samouprava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Mediji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Regulator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9149">
                <a:tc>
                  <a:txBody>
                    <a:bodyPr/>
                    <a:lstStyle/>
                    <a:p>
                      <a:r>
                        <a:rPr lang="hr-HR" sz="1800" dirty="0"/>
                        <a:t>3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8253">
                <a:tc>
                  <a:txBody>
                    <a:bodyPr/>
                    <a:lstStyle/>
                    <a:p>
                      <a:r>
                        <a:rPr lang="hr-HR" sz="1800" dirty="0"/>
                        <a:t>4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Dobavljači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Radnici</a:t>
                      </a:r>
                      <a:r>
                        <a:rPr lang="hr-HR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r-HR" sz="1800" baseline="0" dirty="0" err="1">
                          <a:solidFill>
                            <a:schemeClr val="tx1"/>
                          </a:solidFill>
                        </a:rPr>
                        <a:t>preduzeća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Istraživačka</a:t>
                      </a:r>
                      <a:r>
                        <a:rPr lang="hr-HR" sz="1800" baseline="0" dirty="0">
                          <a:solidFill>
                            <a:schemeClr val="tx1"/>
                          </a:solidFill>
                        </a:rPr>
                        <a:t> organizacija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8253">
                <a:tc>
                  <a:txBody>
                    <a:bodyPr/>
                    <a:lstStyle/>
                    <a:p>
                      <a:r>
                        <a:rPr lang="hr-HR" sz="1800" dirty="0"/>
                        <a:t>5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Kupci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 err="1">
                          <a:solidFill>
                            <a:schemeClr val="tx1"/>
                          </a:solidFill>
                        </a:rPr>
                        <a:t>Preduzeće</a:t>
                      </a:r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 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3113608" y="1176654"/>
            <a:ext cx="5472112" cy="79216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>
                <a:solidFill>
                  <a:prstClr val="black"/>
                </a:solidFill>
                <a:latin typeface="Calibri"/>
              </a:rPr>
              <a:t>VAŽNOST STAKEHOLDERA ZA PROJEKAT</a:t>
            </a:r>
          </a:p>
        </p:txBody>
      </p:sp>
      <p:sp>
        <p:nvSpPr>
          <p:cNvPr id="6" name="Down Arrow 5"/>
          <p:cNvSpPr/>
          <p:nvPr/>
        </p:nvSpPr>
        <p:spPr>
          <a:xfrm>
            <a:off x="942648" y="1727201"/>
            <a:ext cx="1000941" cy="389296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hr-HR" dirty="0">
                <a:solidFill>
                  <a:prstClr val="black"/>
                </a:solidFill>
                <a:latin typeface="Calibri"/>
              </a:rPr>
              <a:t>UTICAJ PROJEKTA NA STAKEHOLDERA</a:t>
            </a:r>
          </a:p>
        </p:txBody>
      </p:sp>
    </p:spTree>
    <p:extLst>
      <p:ext uri="{BB962C8B-B14F-4D97-AF65-F5344CB8AC3E}">
        <p14:creationId xmlns:p14="http://schemas.microsoft.com/office/powerpoint/2010/main" val="6448093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46233570"/>
              </p:ext>
            </p:extLst>
          </p:nvPr>
        </p:nvGraphicFramePr>
        <p:xfrm>
          <a:off x="2324260" y="2030963"/>
          <a:ext cx="7500460" cy="378066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528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8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8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2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34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0613">
                <a:tc>
                  <a:txBody>
                    <a:bodyPr/>
                    <a:lstStyle/>
                    <a:p>
                      <a:r>
                        <a:rPr lang="hr-HR" sz="1800" dirty="0"/>
                        <a:t>1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/>
                        <a:t>2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/>
                        <a:t>3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/>
                        <a:t>4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/>
                        <a:t>5</a:t>
                      </a:r>
                      <a:endParaRPr lang="hr-HR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2937">
                <a:tc>
                  <a:txBody>
                    <a:bodyPr/>
                    <a:lstStyle/>
                    <a:p>
                      <a:r>
                        <a:rPr lang="hr-HR" sz="1800" dirty="0"/>
                        <a:t>2          Lokalna</a:t>
                      </a:r>
                      <a:r>
                        <a:rPr lang="hr-HR" sz="1800" baseline="0" dirty="0"/>
                        <a:t> samouprava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Mediji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Regulator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9149">
                <a:tc>
                  <a:txBody>
                    <a:bodyPr/>
                    <a:lstStyle/>
                    <a:p>
                      <a:r>
                        <a:rPr lang="hr-HR" sz="1800" dirty="0"/>
                        <a:t>3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8253">
                <a:tc>
                  <a:txBody>
                    <a:bodyPr/>
                    <a:lstStyle/>
                    <a:p>
                      <a:r>
                        <a:rPr lang="hr-HR" sz="1800" dirty="0"/>
                        <a:t>4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Dobavljači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Radnici</a:t>
                      </a:r>
                      <a:r>
                        <a:rPr lang="hr-HR" sz="18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r-HR" sz="1800" baseline="0" dirty="0" err="1">
                          <a:solidFill>
                            <a:schemeClr val="tx1"/>
                          </a:solidFill>
                        </a:rPr>
                        <a:t>preduzeća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Istraživačka</a:t>
                      </a:r>
                      <a:r>
                        <a:rPr lang="hr-HR" sz="1800" baseline="0" dirty="0">
                          <a:solidFill>
                            <a:schemeClr val="tx1"/>
                          </a:solidFill>
                        </a:rPr>
                        <a:t> organizacija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8253">
                <a:tc>
                  <a:txBody>
                    <a:bodyPr/>
                    <a:lstStyle/>
                    <a:p>
                      <a:r>
                        <a:rPr lang="hr-HR" sz="1800" dirty="0"/>
                        <a:t>5</a:t>
                      </a:r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Kupci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800" dirty="0" err="1">
                          <a:solidFill>
                            <a:schemeClr val="tx1"/>
                          </a:solidFill>
                        </a:rPr>
                        <a:t>preduzeće</a:t>
                      </a:r>
                      <a:r>
                        <a:rPr lang="hr-HR" sz="1800" dirty="0">
                          <a:solidFill>
                            <a:schemeClr val="tx1"/>
                          </a:solidFill>
                        </a:rPr>
                        <a:t> 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3113608" y="1176654"/>
            <a:ext cx="5472112" cy="79216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>
                <a:solidFill>
                  <a:prstClr val="black"/>
                </a:solidFill>
                <a:latin typeface="Calibri"/>
              </a:rPr>
              <a:t>VAŽNOST STAKEHOLDERA ZA PROJEKAT</a:t>
            </a:r>
          </a:p>
        </p:txBody>
      </p:sp>
      <p:sp>
        <p:nvSpPr>
          <p:cNvPr id="6" name="Down Arrow 5"/>
          <p:cNvSpPr/>
          <p:nvPr/>
        </p:nvSpPr>
        <p:spPr>
          <a:xfrm>
            <a:off x="942648" y="1727201"/>
            <a:ext cx="1000941" cy="389296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hr-HR" dirty="0">
                <a:solidFill>
                  <a:prstClr val="black"/>
                </a:solidFill>
                <a:latin typeface="Calibri"/>
              </a:rPr>
              <a:t>UTICAJ PROJEKTA NA STAKEHOLDERA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2235200" y="1993900"/>
            <a:ext cx="7759700" cy="3733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277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2800" y="1790700"/>
            <a:ext cx="10744200" cy="4561974"/>
          </a:xfrm>
        </p:spPr>
        <p:txBody>
          <a:bodyPr/>
          <a:lstStyle/>
          <a:p>
            <a:r>
              <a:rPr lang="en-US" dirty="0" err="1"/>
              <a:t>Matrica</a:t>
            </a:r>
            <a:r>
              <a:rPr lang="en-US" dirty="0"/>
              <a:t> </a:t>
            </a:r>
            <a:r>
              <a:rPr lang="en-US" dirty="0" err="1"/>
              <a:t>analize</a:t>
            </a:r>
            <a:r>
              <a:rPr lang="en-US" dirty="0"/>
              <a:t> </a:t>
            </a:r>
            <a:r>
              <a:rPr lang="en-US" dirty="0" err="1"/>
              <a:t>stakeholdera</a:t>
            </a:r>
            <a:r>
              <a:rPr lang="en-US" dirty="0"/>
              <a:t> </a:t>
            </a:r>
            <a:r>
              <a:rPr lang="en-US" dirty="0" err="1"/>
              <a:t>najčešće</a:t>
            </a:r>
            <a:r>
              <a:rPr lang="en-US" dirty="0"/>
              <a:t> je </a:t>
            </a:r>
            <a:r>
              <a:rPr lang="en-US" dirty="0" err="1"/>
              <a:t>korišt</a:t>
            </a:r>
            <a:r>
              <a:rPr lang="sr-Latn-ME" dirty="0"/>
              <a:t>Ć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za </a:t>
            </a:r>
            <a:r>
              <a:rPr lang="en-US" dirty="0" err="1"/>
              <a:t>analizu</a:t>
            </a:r>
            <a:r>
              <a:rPr lang="en-US" dirty="0"/>
              <a:t> </a:t>
            </a:r>
            <a:r>
              <a:rPr lang="en-US" dirty="0" err="1"/>
              <a:t>interesa</a:t>
            </a:r>
            <a:r>
              <a:rPr lang="en-US" dirty="0"/>
              <a:t>, </a:t>
            </a:r>
            <a:r>
              <a:rPr lang="en-US" dirty="0" err="1"/>
              <a:t>potreba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 </a:t>
            </a:r>
            <a:r>
              <a:rPr lang="en-US" dirty="0" err="1"/>
              <a:t>ograničenja</a:t>
            </a:r>
            <a:r>
              <a:rPr lang="en-US" dirty="0"/>
              <a:t> </a:t>
            </a:r>
          </a:p>
          <a:p>
            <a:r>
              <a:rPr lang="en-US" dirty="0" err="1"/>
              <a:t>Postoje</a:t>
            </a:r>
            <a:r>
              <a:rPr lang="en-US" dirty="0"/>
              <a:t> </a:t>
            </a:r>
            <a:r>
              <a:rPr lang="en-US" dirty="0" err="1"/>
              <a:t>različite</a:t>
            </a:r>
            <a:r>
              <a:rPr lang="en-US" dirty="0"/>
              <a:t> </a:t>
            </a:r>
            <a:r>
              <a:rPr lang="en-US" dirty="0" err="1"/>
              <a:t>varijante</a:t>
            </a:r>
            <a:r>
              <a:rPr lang="en-US" dirty="0"/>
              <a:t> </a:t>
            </a:r>
            <a:r>
              <a:rPr lang="en-US" dirty="0" err="1"/>
              <a:t>matrica</a:t>
            </a:r>
            <a:r>
              <a:rPr lang="en-US" dirty="0"/>
              <a:t> </a:t>
            </a:r>
            <a:r>
              <a:rPr lang="en-US" dirty="0" err="1"/>
              <a:t>analiza</a:t>
            </a:r>
            <a:r>
              <a:rPr lang="en-US" dirty="0"/>
              <a:t> </a:t>
            </a:r>
            <a:r>
              <a:rPr lang="en-US" dirty="0" err="1"/>
              <a:t>stejkholdera</a:t>
            </a:r>
            <a:r>
              <a:rPr lang="en-US" dirty="0"/>
              <a:t> (</a:t>
            </a:r>
            <a:r>
              <a:rPr lang="sr-Latn-ME" dirty="0"/>
              <a:t>u skladu sa</a:t>
            </a:r>
            <a:r>
              <a:rPr lang="en-US" dirty="0"/>
              <a:t> </a:t>
            </a:r>
            <a:r>
              <a:rPr lang="en-US" dirty="0" err="1"/>
              <a:t>analiziranim</a:t>
            </a:r>
            <a:r>
              <a:rPr lang="en-US" dirty="0"/>
              <a:t> </a:t>
            </a:r>
            <a:r>
              <a:rPr lang="en-US" dirty="0" err="1"/>
              <a:t>podacima</a:t>
            </a:r>
            <a:r>
              <a:rPr lang="en-US" dirty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54044" y="775954"/>
            <a:ext cx="7884348" cy="1068888"/>
          </a:xfrm>
        </p:spPr>
        <p:txBody>
          <a:bodyPr/>
          <a:lstStyle/>
          <a:p>
            <a:pPr algn="l"/>
            <a:r>
              <a:rPr lang="en-US" dirty="0" err="1"/>
              <a:t>Matrica</a:t>
            </a:r>
            <a:r>
              <a:rPr lang="en-US" dirty="0"/>
              <a:t> </a:t>
            </a:r>
            <a:r>
              <a:rPr lang="en-US" dirty="0" err="1"/>
              <a:t>analize</a:t>
            </a:r>
            <a:r>
              <a:rPr lang="en-US" dirty="0"/>
              <a:t> </a:t>
            </a:r>
            <a:r>
              <a:rPr lang="en-US" dirty="0" err="1"/>
              <a:t>stakeholdera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253110"/>
              </p:ext>
            </p:extLst>
          </p:nvPr>
        </p:nvGraphicFramePr>
        <p:xfrm>
          <a:off x="802640" y="3583435"/>
          <a:ext cx="10474960" cy="188274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18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8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87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87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23766">
                <a:tc>
                  <a:txBody>
                    <a:bodyPr/>
                    <a:lstStyle/>
                    <a:p>
                      <a:r>
                        <a:rPr lang="en-US" baseline="0" dirty="0"/>
                        <a:t>STAKEHOLDER (OPIS)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INTERESI,</a:t>
                      </a:r>
                      <a:r>
                        <a:rPr lang="en-US" baseline="0" dirty="0"/>
                        <a:t> OČEKIVANJA</a:t>
                      </a:r>
                      <a:r>
                        <a:rPr lang="hr-HR" baseline="0" dirty="0"/>
                        <a:t>, KORISTI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PROBLEMI, OGRANIČENJA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POTENCIJALNE MJERE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89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7419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dirty="0"/>
              <a:t>Link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koncept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- 1.3. </a:t>
            </a:r>
            <a:r>
              <a:rPr lang="en-US" dirty="0" err="1"/>
              <a:t>Relevantnost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1.3.3.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defini</a:t>
            </a:r>
            <a:r>
              <a:rPr lang="sr-Latn-ME" dirty="0" err="1"/>
              <a:t>ši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ciljne</a:t>
            </a:r>
            <a:r>
              <a:rPr lang="en-US" dirty="0"/>
              <a:t> </a:t>
            </a:r>
            <a:r>
              <a:rPr lang="sr-Latn-ME" dirty="0"/>
              <a:t>grupe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krajnje</a:t>
            </a:r>
            <a:r>
              <a:rPr lang="en-US" dirty="0"/>
              <a:t> </a:t>
            </a:r>
            <a:r>
              <a:rPr lang="en-US" dirty="0" err="1"/>
              <a:t>korisnike</a:t>
            </a:r>
            <a:r>
              <a:rPr lang="en-US" dirty="0"/>
              <a:t>, </a:t>
            </a:r>
            <a:r>
              <a:rPr lang="en-US" dirty="0" err="1"/>
              <a:t>njihove</a:t>
            </a:r>
            <a:r>
              <a:rPr lang="en-US" dirty="0"/>
              <a:t> </a:t>
            </a:r>
            <a:r>
              <a:rPr lang="en-US" dirty="0" err="1"/>
              <a:t>potrebe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projekat</a:t>
            </a:r>
            <a:r>
              <a:rPr lang="en-US" dirty="0"/>
              <a:t> </a:t>
            </a:r>
            <a:r>
              <a:rPr lang="en-US" dirty="0" err="1"/>
              <a:t>odgovoriti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potrebe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svaku</a:t>
            </a:r>
            <a:r>
              <a:rPr lang="en-US" dirty="0"/>
              <a:t> od </a:t>
            </a:r>
            <a:r>
              <a:rPr lang="en-US" dirty="0" err="1"/>
              <a:t>ciljnih</a:t>
            </a:r>
            <a:r>
              <a:rPr lang="en-US" dirty="0"/>
              <a:t> </a:t>
            </a:r>
            <a:r>
              <a:rPr lang="en-US" dirty="0" err="1"/>
              <a:t>grupa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krajnjih</a:t>
            </a:r>
            <a:r>
              <a:rPr lang="en-US" dirty="0"/>
              <a:t> </a:t>
            </a:r>
            <a:r>
              <a:rPr lang="en-US" dirty="0" err="1"/>
              <a:t>korisnika</a:t>
            </a:r>
            <a:r>
              <a:rPr lang="en-US" dirty="0"/>
              <a:t> (</a:t>
            </a:r>
            <a:r>
              <a:rPr lang="en-US" dirty="0" err="1"/>
              <a:t>kvantif</a:t>
            </a:r>
            <a:r>
              <a:rPr lang="sr-Latn-ME" dirty="0" err="1"/>
              <a:t>ku</a:t>
            </a:r>
            <a:r>
              <a:rPr lang="en-US" dirty="0" err="1"/>
              <a:t>jte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moguće</a:t>
            </a:r>
            <a:r>
              <a:rPr lang="en-US" dirty="0"/>
              <a:t>),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kriterij</a:t>
            </a:r>
            <a:r>
              <a:rPr lang="sr-Latn-ME" dirty="0"/>
              <a:t>um</a:t>
            </a:r>
            <a:r>
              <a:rPr lang="en-US" dirty="0"/>
              <a:t>e </a:t>
            </a:r>
            <a:r>
              <a:rPr lang="en-US" dirty="0" err="1"/>
              <a:t>odabira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ii. </a:t>
            </a:r>
            <a:r>
              <a:rPr lang="en-US" dirty="0" err="1"/>
              <a:t>Utvrdite</a:t>
            </a:r>
            <a:r>
              <a:rPr lang="en-US" dirty="0"/>
              <a:t> </a:t>
            </a:r>
            <a:r>
              <a:rPr lang="en-US" dirty="0" err="1"/>
              <a:t>potrebe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 (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 </a:t>
            </a:r>
            <a:r>
              <a:rPr lang="en-US" dirty="0" err="1"/>
              <a:t>kapaciteta</a:t>
            </a:r>
            <a:r>
              <a:rPr lang="en-US" dirty="0"/>
              <a:t>) </a:t>
            </a:r>
            <a:r>
              <a:rPr lang="en-US" dirty="0" err="1"/>
              <a:t>svake</a:t>
            </a:r>
            <a:r>
              <a:rPr lang="en-US" dirty="0"/>
              <a:t> od </a:t>
            </a:r>
            <a:r>
              <a:rPr lang="en-US" dirty="0" err="1"/>
              <a:t>ciljnih</a:t>
            </a:r>
            <a:r>
              <a:rPr lang="en-US" dirty="0"/>
              <a:t> </a:t>
            </a:r>
            <a:r>
              <a:rPr lang="en-US" dirty="0" err="1"/>
              <a:t>grupa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krajnjih</a:t>
            </a:r>
            <a:r>
              <a:rPr lang="en-US" dirty="0"/>
              <a:t> </a:t>
            </a:r>
            <a:r>
              <a:rPr lang="en-US" dirty="0" err="1"/>
              <a:t>korisnika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iii. </a:t>
            </a:r>
            <a:r>
              <a:rPr lang="en-US" dirty="0" err="1"/>
              <a:t>Pokažite</a:t>
            </a:r>
            <a:r>
              <a:rPr lang="en-US" dirty="0"/>
              <a:t>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prijedloga</a:t>
            </a:r>
            <a:r>
              <a:rPr lang="en-US" dirty="0"/>
              <a:t> za </a:t>
            </a:r>
            <a:r>
              <a:rPr lang="en-US" dirty="0" err="1"/>
              <a:t>potrebe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 </a:t>
            </a:r>
            <a:r>
              <a:rPr lang="en-US" dirty="0" err="1"/>
              <a:t>ciljnih</a:t>
            </a:r>
            <a:r>
              <a:rPr lang="en-US" dirty="0"/>
              <a:t> </a:t>
            </a:r>
            <a:r>
              <a:rPr lang="en-US" dirty="0" err="1"/>
              <a:t>grupa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krajnjih</a:t>
            </a:r>
            <a:r>
              <a:rPr lang="en-US" dirty="0"/>
              <a:t> </a:t>
            </a:r>
            <a:r>
              <a:rPr lang="en-US" dirty="0" err="1"/>
              <a:t>korisnika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iv. </a:t>
            </a:r>
            <a:r>
              <a:rPr lang="en-US" dirty="0" err="1"/>
              <a:t>Objasnite</a:t>
            </a:r>
            <a:r>
              <a:rPr lang="en-US" dirty="0"/>
              <a:t> </a:t>
            </a:r>
            <a:r>
              <a:rPr lang="en-US" dirty="0" err="1"/>
              <a:t>svaki</a:t>
            </a:r>
            <a:r>
              <a:rPr lang="en-US" dirty="0"/>
              <a:t> </a:t>
            </a:r>
            <a:r>
              <a:rPr lang="en-US" dirty="0" err="1"/>
              <a:t>participativni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koji </a:t>
            </a:r>
            <a:r>
              <a:rPr lang="en-US" dirty="0" err="1"/>
              <a:t>osigurava</a:t>
            </a:r>
            <a:r>
              <a:rPr lang="en-US" dirty="0"/>
              <a:t> </a:t>
            </a:r>
            <a:r>
              <a:rPr lang="sr-Latn-ME" dirty="0"/>
              <a:t>učestvovanje</a:t>
            </a:r>
            <a:r>
              <a:rPr lang="en-US" dirty="0"/>
              <a:t> </a:t>
            </a:r>
            <a:r>
              <a:rPr lang="en-US" dirty="0" err="1"/>
              <a:t>ciljnih</a:t>
            </a:r>
            <a:r>
              <a:rPr lang="en-US" dirty="0"/>
              <a:t> </a:t>
            </a:r>
            <a:r>
              <a:rPr lang="en-US" dirty="0" err="1"/>
              <a:t>grupa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krajnjih</a:t>
            </a:r>
            <a:r>
              <a:rPr lang="en-US" dirty="0"/>
              <a:t> </a:t>
            </a:r>
            <a:r>
              <a:rPr lang="en-US" dirty="0" err="1"/>
              <a:t>korisnika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9507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80D17-725A-49F6-A758-8836CEEDC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838" y="926599"/>
            <a:ext cx="10515600" cy="953295"/>
          </a:xfrm>
        </p:spPr>
        <p:txBody>
          <a:bodyPr/>
          <a:lstStyle/>
          <a:p>
            <a:r>
              <a:rPr lang="hr-HR" dirty="0"/>
              <a:t>Najava – sljedeći korak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038EBD0-1739-4A1F-B521-5C3AF343341F}"/>
              </a:ext>
            </a:extLst>
          </p:cNvPr>
          <p:cNvSpPr/>
          <p:nvPr/>
        </p:nvSpPr>
        <p:spPr>
          <a:xfrm>
            <a:off x="1499744" y="3830320"/>
            <a:ext cx="2976880" cy="1473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F2650E4A-C2B9-401F-A2CA-CF36562C78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045810"/>
              </p:ext>
            </p:extLst>
          </p:nvPr>
        </p:nvGraphicFramePr>
        <p:xfrm>
          <a:off x="1784985" y="1027906"/>
          <a:ext cx="7418831" cy="510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434720" imgH="3649502" progId="Visio.Drawing.11">
                  <p:embed/>
                </p:oleObj>
              </mc:Choice>
              <mc:Fallback>
                <p:oleObj name="Visio" r:id="rId2" imgW="5434720" imgH="364950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4985" y="1027906"/>
                        <a:ext cx="7418831" cy="510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29617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705278" y="1011830"/>
            <a:ext cx="8378687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Šta je analiza problema?</a:t>
            </a:r>
            <a:endParaRPr lang="en-US" altLang="x-none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444487" y="2146852"/>
            <a:ext cx="9409043" cy="4094921"/>
          </a:xfrm>
        </p:spPr>
        <p:txBody>
          <a:bodyPr/>
          <a:lstStyle/>
          <a:p>
            <a:r>
              <a:rPr lang="hr-HR" altLang="x-none" dirty="0"/>
              <a:t>Ključan alat za dizajn i upravljanje projektom</a:t>
            </a:r>
          </a:p>
          <a:p>
            <a:r>
              <a:rPr lang="hr-HR" altLang="x-none" dirty="0"/>
              <a:t>Olakšava nam odrediti stvarne razvojne potrebe određene ciljne grupe, organizacije, regije</a:t>
            </a:r>
          </a:p>
          <a:p>
            <a:r>
              <a:rPr lang="hr-HR" altLang="x-none" dirty="0"/>
              <a:t>Prikaz </a:t>
            </a:r>
            <a:r>
              <a:rPr lang="hr-HR" altLang="x-none" b="1" dirty="0"/>
              <a:t>negativne slike </a:t>
            </a:r>
            <a:r>
              <a:rPr lang="hr-HR" altLang="x-none" dirty="0"/>
              <a:t>postojećeg stanja i utvrđuje </a:t>
            </a:r>
            <a:r>
              <a:rPr lang="hr-HR" altLang="x-none" b="1" dirty="0"/>
              <a:t>odnose uzroka i posljedice </a:t>
            </a:r>
            <a:r>
              <a:rPr lang="hr-HR" altLang="x-none" dirty="0"/>
              <a:t>između </a:t>
            </a:r>
            <a:r>
              <a:rPr lang="hr-HR" altLang="x-none" dirty="0" err="1"/>
              <a:t>identifikovanih</a:t>
            </a:r>
            <a:r>
              <a:rPr lang="hr-HR" altLang="x-none" dirty="0"/>
              <a:t> problema.</a:t>
            </a:r>
          </a:p>
          <a:p>
            <a:r>
              <a:rPr lang="hr-HR" altLang="x-none" sz="2800" dirty="0"/>
              <a:t>Dobro postavljena analiza problema predstavlja jasan temelj za određivanje relevantnih i usmjerenih ciljeva projekta.</a:t>
            </a:r>
          </a:p>
          <a:p>
            <a:endParaRPr lang="hr-HR" altLang="x-none" dirty="0"/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918768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3757" y="1998840"/>
            <a:ext cx="8799444" cy="43538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dirty="0"/>
              <a:t>Prva faza koja prethodi izradi problemskog stabla trebala bi uključiti dobro upoznavanje s postojećom situacijom kroz: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Statističke podatke</a:t>
            </a:r>
          </a:p>
          <a:p>
            <a:r>
              <a:rPr lang="hr-HR" dirty="0"/>
              <a:t>Prioritete i mjere razvojnih i sektorskih strategija, OP-a</a:t>
            </a:r>
          </a:p>
          <a:p>
            <a:r>
              <a:rPr lang="hr-HR" dirty="0"/>
              <a:t>Vlastita istraživanja</a:t>
            </a:r>
          </a:p>
          <a:p>
            <a:r>
              <a:rPr lang="hr-HR" dirty="0"/>
              <a:t>Iskustva drugih </a:t>
            </a:r>
            <a:r>
              <a:rPr lang="hr-HR" dirty="0" err="1"/>
              <a:t>stejkholdera</a:t>
            </a:r>
            <a:r>
              <a:rPr lang="hr-HR" dirty="0"/>
              <a:t> (primjere dobre prakse)</a:t>
            </a:r>
          </a:p>
          <a:p>
            <a:endParaRPr lang="hr-HR" dirty="0"/>
          </a:p>
          <a:p>
            <a:r>
              <a:rPr lang="hr-HR" i="1" dirty="0"/>
              <a:t>Navedite dodatne izvore informacija….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69990" y="714358"/>
            <a:ext cx="8142764" cy="1068888"/>
          </a:xfrm>
        </p:spPr>
        <p:txBody>
          <a:bodyPr>
            <a:normAutofit/>
          </a:bodyPr>
          <a:lstStyle/>
          <a:p>
            <a:pPr algn="l"/>
            <a:r>
              <a:rPr lang="hr-HR" sz="4000" dirty="0"/>
              <a:t>Analiza postojećeg stanja</a:t>
            </a:r>
          </a:p>
        </p:txBody>
      </p:sp>
    </p:spTree>
    <p:extLst>
      <p:ext uri="{BB962C8B-B14F-4D97-AF65-F5344CB8AC3E}">
        <p14:creationId xmlns:p14="http://schemas.microsoft.com/office/powerpoint/2010/main" val="33756778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918744" y="1055827"/>
            <a:ext cx="8229600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Provedba analize problema</a:t>
            </a:r>
            <a:endParaRPr lang="en-US" altLang="x-none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669313" y="1915555"/>
            <a:ext cx="8761182" cy="421060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hr-HR" altLang="x-none" dirty="0"/>
              <a:t>Tri temeljna koraka:</a:t>
            </a:r>
          </a:p>
          <a:p>
            <a:r>
              <a:rPr lang="hr-HR" altLang="x-none" dirty="0" err="1"/>
              <a:t>Definisanje</a:t>
            </a:r>
            <a:r>
              <a:rPr lang="hr-HR" altLang="x-none" dirty="0"/>
              <a:t> okvira i predmeta analize </a:t>
            </a:r>
            <a:r>
              <a:rPr lang="hr-HR" altLang="x-none" dirty="0" err="1"/>
              <a:t>tj</a:t>
            </a:r>
            <a:r>
              <a:rPr lang="en-GB" altLang="x-none" dirty="0"/>
              <a:t>.</a:t>
            </a:r>
            <a:r>
              <a:rPr lang="hr-HR" altLang="x-none" dirty="0"/>
              <a:t> </a:t>
            </a:r>
            <a:r>
              <a:rPr lang="hr-HR" altLang="x-none" dirty="0" err="1"/>
              <a:t>definisanje</a:t>
            </a:r>
            <a:r>
              <a:rPr lang="hr-HR" altLang="x-none" dirty="0"/>
              <a:t> razvojne teme kojom se bavi</a:t>
            </a:r>
            <a:r>
              <a:rPr lang="en-GB" altLang="x-none" dirty="0" err="1"/>
              <a:t>mo</a:t>
            </a:r>
            <a:r>
              <a:rPr lang="en-GB" altLang="x-none" dirty="0"/>
              <a:t> </a:t>
            </a:r>
          </a:p>
          <a:p>
            <a:r>
              <a:rPr lang="hr-HR" altLang="x-none" dirty="0"/>
              <a:t>Određivanje glavnih problema s kojima se suočavaju ciljne grupe i korisnici</a:t>
            </a:r>
          </a:p>
          <a:p>
            <a:r>
              <a:rPr lang="hr-HR" altLang="x-none" dirty="0"/>
              <a:t>Vizualizacija problema u obliku dijagrama koji hijerarhijski prikazuje probleme i stavlja ih u međusobni uzročno-posljedični odnos </a:t>
            </a:r>
            <a:r>
              <a:rPr lang="en-GB" altLang="x-none" dirty="0"/>
              <a:t>(</a:t>
            </a:r>
            <a:r>
              <a:rPr lang="hr-HR" altLang="x-none" dirty="0"/>
              <a:t>„problemsko stablo“</a:t>
            </a:r>
            <a:r>
              <a:rPr lang="en-GB" altLang="x-none" dirty="0"/>
              <a:t>)</a:t>
            </a:r>
            <a:endParaRPr lang="hr-HR" altLang="x-none" dirty="0"/>
          </a:p>
          <a:p>
            <a:pPr>
              <a:buFont typeface="Arial" charset="0"/>
              <a:buNone/>
            </a:pPr>
            <a:endParaRPr lang="hr-HR" altLang="x-none" dirty="0"/>
          </a:p>
        </p:txBody>
      </p:sp>
    </p:spTree>
    <p:extLst>
      <p:ext uri="{BB962C8B-B14F-4D97-AF65-F5344CB8AC3E}">
        <p14:creationId xmlns:p14="http://schemas.microsoft.com/office/powerpoint/2010/main" val="30839095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076893" y="1071703"/>
            <a:ext cx="8229600" cy="529319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Dijagrami</a:t>
            </a:r>
            <a:br>
              <a:rPr lang="hr-HR" altLang="x-none" dirty="0"/>
            </a:br>
            <a:endParaRPr lang="en-US" altLang="x-none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556591" y="1665700"/>
            <a:ext cx="10800521" cy="4151620"/>
          </a:xfrm>
        </p:spPr>
        <p:txBody>
          <a:bodyPr/>
          <a:lstStyle/>
          <a:p>
            <a:r>
              <a:rPr lang="hr-HR" altLang="x-none" b="1" dirty="0"/>
              <a:t>prikazuju glavni problem </a:t>
            </a:r>
            <a:r>
              <a:rPr lang="hr-HR" altLang="x-none" dirty="0"/>
              <a:t>kojeg ćemo rješavati projektom, </a:t>
            </a:r>
            <a:r>
              <a:rPr lang="hr-HR" altLang="x-none" b="1" dirty="0"/>
              <a:t>posljedice</a:t>
            </a:r>
            <a:r>
              <a:rPr lang="hr-HR" altLang="x-none" dirty="0"/>
              <a:t> glavnog problema (prikazuju se iznad glavnog problema) i </a:t>
            </a:r>
            <a:r>
              <a:rPr lang="hr-HR" altLang="x-none" b="1" dirty="0"/>
              <a:t>uzroke</a:t>
            </a:r>
            <a:r>
              <a:rPr lang="hr-HR" altLang="x-none" dirty="0"/>
              <a:t> (prikazuju se ispod glavnog problema).</a:t>
            </a:r>
          </a:p>
          <a:p>
            <a:r>
              <a:rPr lang="hr-HR" altLang="x-none" dirty="0"/>
              <a:t>Između različitih nivoa problema uspostavljaju se uzročno-posljedične veze.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5863A8-52C3-4BB0-8F32-B9F2F1F59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91" y="3803229"/>
            <a:ext cx="3634024" cy="20138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C6CB6A-5D4B-4684-ACF6-AB92DC331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5158" y="3803229"/>
            <a:ext cx="2818545" cy="15368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F90F60-0711-4DB9-9312-B15B5EDB7B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5008" y="4897282"/>
            <a:ext cx="3420271" cy="18396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6037837-6CFF-45DB-AEB4-779738851C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5238" y="3426885"/>
            <a:ext cx="3982005" cy="155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559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A85122-8710-184A-8730-04C265D52B0E}"/>
              </a:ext>
            </a:extLst>
          </p:cNvPr>
          <p:cNvSpPr txBox="1"/>
          <p:nvPr/>
        </p:nvSpPr>
        <p:spPr>
          <a:xfrm>
            <a:off x="2536754" y="980439"/>
            <a:ext cx="6712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FISHBONE</a:t>
            </a:r>
            <a:r>
              <a:rPr lang="hr-HR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/ISHIKAWA</a:t>
            </a:r>
            <a:r>
              <a:rPr lang="en-US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 DI</a:t>
            </a:r>
            <a:r>
              <a:rPr lang="hr-HR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J</a:t>
            </a:r>
            <a:r>
              <a:rPr lang="en-US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AGRAM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F90E14-500C-7343-A269-4D4D2386A8C1}"/>
              </a:ext>
            </a:extLst>
          </p:cNvPr>
          <p:cNvSpPr/>
          <p:nvPr/>
        </p:nvSpPr>
        <p:spPr>
          <a:xfrm>
            <a:off x="5527887" y="927823"/>
            <a:ext cx="1143000" cy="68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Roboto Light" panose="02000000000000000000" pitchFamily="2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6DEA264-95A1-1F43-8859-736858BA99B3}"/>
              </a:ext>
            </a:extLst>
          </p:cNvPr>
          <p:cNvCxnSpPr/>
          <p:nvPr/>
        </p:nvCxnSpPr>
        <p:spPr>
          <a:xfrm flipH="1">
            <a:off x="2862028" y="3867517"/>
            <a:ext cx="1496166" cy="1982697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6EB9DF-67B0-A74F-B371-0F6E03A7E810}"/>
              </a:ext>
            </a:extLst>
          </p:cNvPr>
          <p:cNvCxnSpPr/>
          <p:nvPr/>
        </p:nvCxnSpPr>
        <p:spPr>
          <a:xfrm flipH="1">
            <a:off x="6702573" y="3856103"/>
            <a:ext cx="1496166" cy="1982697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58ABC01-4AA0-6740-B061-316140F60AC4}"/>
              </a:ext>
            </a:extLst>
          </p:cNvPr>
          <p:cNvCxnSpPr/>
          <p:nvPr/>
        </p:nvCxnSpPr>
        <p:spPr>
          <a:xfrm flipH="1" flipV="1">
            <a:off x="6732866" y="1874752"/>
            <a:ext cx="1496166" cy="1982697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00930C1-AE69-8A4F-BC1C-91049935821C}"/>
              </a:ext>
            </a:extLst>
          </p:cNvPr>
          <p:cNvCxnSpPr/>
          <p:nvPr/>
        </p:nvCxnSpPr>
        <p:spPr>
          <a:xfrm flipH="1" flipV="1">
            <a:off x="2874600" y="1871584"/>
            <a:ext cx="1496166" cy="1982697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7513BB-280D-104C-9F1F-3E61009D860C}"/>
              </a:ext>
            </a:extLst>
          </p:cNvPr>
          <p:cNvCxnSpPr/>
          <p:nvPr/>
        </p:nvCxnSpPr>
        <p:spPr>
          <a:xfrm flipV="1">
            <a:off x="1220470" y="3842867"/>
            <a:ext cx="8678470" cy="25073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43BA67-F4A2-C44E-B1AB-D3ADD660698A}"/>
              </a:ext>
            </a:extLst>
          </p:cNvPr>
          <p:cNvCxnSpPr/>
          <p:nvPr/>
        </p:nvCxnSpPr>
        <p:spPr>
          <a:xfrm>
            <a:off x="3793744" y="3053750"/>
            <a:ext cx="1641666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3C17428-FE2E-E542-B679-CD29C04533D8}"/>
              </a:ext>
            </a:extLst>
          </p:cNvPr>
          <p:cNvCxnSpPr/>
          <p:nvPr/>
        </p:nvCxnSpPr>
        <p:spPr>
          <a:xfrm flipH="1">
            <a:off x="1681492" y="2754282"/>
            <a:ext cx="1860093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0D05BF-3DC0-3840-81CC-F57D5531A5E3}"/>
              </a:ext>
            </a:extLst>
          </p:cNvPr>
          <p:cNvCxnSpPr/>
          <p:nvPr/>
        </p:nvCxnSpPr>
        <p:spPr>
          <a:xfrm flipH="1">
            <a:off x="2661399" y="3367110"/>
            <a:ext cx="1332261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ADFDD9-E87F-9542-BC85-BA6C4C51B8FC}"/>
              </a:ext>
            </a:extLst>
          </p:cNvPr>
          <p:cNvCxnSpPr/>
          <p:nvPr/>
        </p:nvCxnSpPr>
        <p:spPr>
          <a:xfrm>
            <a:off x="7878585" y="3367110"/>
            <a:ext cx="1712007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B04205-4885-3B4D-86DF-09283A59CF48}"/>
              </a:ext>
            </a:extLst>
          </p:cNvPr>
          <p:cNvCxnSpPr/>
          <p:nvPr/>
        </p:nvCxnSpPr>
        <p:spPr>
          <a:xfrm>
            <a:off x="7434328" y="2754282"/>
            <a:ext cx="1757357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BAAA90-DB62-A14D-BD7C-BF1798233914}"/>
              </a:ext>
            </a:extLst>
          </p:cNvPr>
          <p:cNvCxnSpPr/>
          <p:nvPr/>
        </p:nvCxnSpPr>
        <p:spPr>
          <a:xfrm flipH="1">
            <a:off x="6360660" y="3053750"/>
            <a:ext cx="1270502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DDB176-0928-714B-878B-023D40450CE1}"/>
              </a:ext>
            </a:extLst>
          </p:cNvPr>
          <p:cNvCxnSpPr/>
          <p:nvPr/>
        </p:nvCxnSpPr>
        <p:spPr>
          <a:xfrm flipH="1">
            <a:off x="2302900" y="4434884"/>
            <a:ext cx="1587266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9C64026-102D-924C-A651-AC67F8E183D7}"/>
              </a:ext>
            </a:extLst>
          </p:cNvPr>
          <p:cNvCxnSpPr/>
          <p:nvPr/>
        </p:nvCxnSpPr>
        <p:spPr>
          <a:xfrm flipH="1">
            <a:off x="1731353" y="5118388"/>
            <a:ext cx="1689770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B7E05F-FE7A-BE42-9140-0F8528F6ADAC}"/>
              </a:ext>
            </a:extLst>
          </p:cNvPr>
          <p:cNvCxnSpPr/>
          <p:nvPr/>
        </p:nvCxnSpPr>
        <p:spPr>
          <a:xfrm>
            <a:off x="3642613" y="4806178"/>
            <a:ext cx="1809417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DE6BF9E-FCD0-DB48-8539-1CEB63CF1F45}"/>
              </a:ext>
            </a:extLst>
          </p:cNvPr>
          <p:cNvCxnSpPr/>
          <p:nvPr/>
        </p:nvCxnSpPr>
        <p:spPr>
          <a:xfrm>
            <a:off x="7264837" y="5133374"/>
            <a:ext cx="1926848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6C370D0-595D-C849-9FCE-4DD67932CAE3}"/>
              </a:ext>
            </a:extLst>
          </p:cNvPr>
          <p:cNvCxnSpPr/>
          <p:nvPr/>
        </p:nvCxnSpPr>
        <p:spPr>
          <a:xfrm>
            <a:off x="7759774" y="4434884"/>
            <a:ext cx="1830818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76A52A-D7CC-564B-BC43-BD88BE49611B}"/>
              </a:ext>
            </a:extLst>
          </p:cNvPr>
          <p:cNvCxnSpPr/>
          <p:nvPr/>
        </p:nvCxnSpPr>
        <p:spPr>
          <a:xfrm flipH="1">
            <a:off x="6427039" y="4806178"/>
            <a:ext cx="1044919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CFE8E18-AE4E-894A-B764-9B2A3FA6AB0D}"/>
              </a:ext>
            </a:extLst>
          </p:cNvPr>
          <p:cNvCxnSpPr/>
          <p:nvPr/>
        </p:nvCxnSpPr>
        <p:spPr>
          <a:xfrm>
            <a:off x="4207875" y="3602026"/>
            <a:ext cx="1554228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10">
            <a:extLst>
              <a:ext uri="{FF2B5EF4-FFF2-40B4-BE49-F238E27FC236}">
                <a16:creationId xmlns:a16="http://schemas.microsoft.com/office/drawing/2014/main" id="{3909B733-1C3D-A04B-8C3C-DB12C33C544C}"/>
              </a:ext>
            </a:extLst>
          </p:cNvPr>
          <p:cNvSpPr>
            <a:spLocks/>
          </p:cNvSpPr>
          <p:nvPr/>
        </p:nvSpPr>
        <p:spPr bwMode="auto">
          <a:xfrm>
            <a:off x="9724210" y="2162711"/>
            <a:ext cx="2355131" cy="3463592"/>
          </a:xfrm>
          <a:custGeom>
            <a:avLst/>
            <a:gdLst>
              <a:gd name="T0" fmla="*/ 918 w 1050"/>
              <a:gd name="T1" fmla="*/ 204 h 819"/>
              <a:gd name="T2" fmla="*/ 785 w 1050"/>
              <a:gd name="T3" fmla="*/ 0 h 819"/>
              <a:gd name="T4" fmla="*/ 785 w 1050"/>
              <a:gd name="T5" fmla="*/ 154 h 819"/>
              <a:gd name="T6" fmla="*/ 0 w 1050"/>
              <a:gd name="T7" fmla="*/ 154 h 819"/>
              <a:gd name="T8" fmla="*/ 0 w 1050"/>
              <a:gd name="T9" fmla="*/ 665 h 819"/>
              <a:gd name="T10" fmla="*/ 785 w 1050"/>
              <a:gd name="T11" fmla="*/ 665 h 819"/>
              <a:gd name="T12" fmla="*/ 785 w 1050"/>
              <a:gd name="T13" fmla="*/ 819 h 819"/>
              <a:gd name="T14" fmla="*/ 918 w 1050"/>
              <a:gd name="T15" fmla="*/ 616 h 819"/>
              <a:gd name="T16" fmla="*/ 1050 w 1050"/>
              <a:gd name="T17" fmla="*/ 410 h 819"/>
              <a:gd name="T18" fmla="*/ 918 w 1050"/>
              <a:gd name="T19" fmla="*/ 204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0" h="819">
                <a:moveTo>
                  <a:pt x="918" y="204"/>
                </a:moveTo>
                <a:lnTo>
                  <a:pt x="785" y="0"/>
                </a:lnTo>
                <a:lnTo>
                  <a:pt x="785" y="154"/>
                </a:lnTo>
                <a:lnTo>
                  <a:pt x="0" y="154"/>
                </a:lnTo>
                <a:lnTo>
                  <a:pt x="0" y="665"/>
                </a:lnTo>
                <a:lnTo>
                  <a:pt x="785" y="665"/>
                </a:lnTo>
                <a:lnTo>
                  <a:pt x="785" y="819"/>
                </a:lnTo>
                <a:lnTo>
                  <a:pt x="918" y="616"/>
                </a:lnTo>
                <a:lnTo>
                  <a:pt x="1050" y="410"/>
                </a:lnTo>
                <a:lnTo>
                  <a:pt x="918" y="20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Roboto Light" panose="02000000000000000000" pitchFamily="2" charset="0"/>
            </a:endParaRPr>
          </a:p>
        </p:txBody>
      </p:sp>
      <p:sp>
        <p:nvSpPr>
          <p:cNvPr id="37" name="Parallelogram 36">
            <a:extLst>
              <a:ext uri="{FF2B5EF4-FFF2-40B4-BE49-F238E27FC236}">
                <a16:creationId xmlns:a16="http://schemas.microsoft.com/office/drawing/2014/main" id="{2649CD05-D3E1-5F49-9C9B-6E3C6D2638EC}"/>
              </a:ext>
            </a:extLst>
          </p:cNvPr>
          <p:cNvSpPr/>
          <p:nvPr/>
        </p:nvSpPr>
        <p:spPr>
          <a:xfrm>
            <a:off x="4460912" y="5177471"/>
            <a:ext cx="2743909" cy="750362"/>
          </a:xfrm>
          <a:prstGeom prst="parallelogram">
            <a:avLst>
              <a:gd name="adj" fmla="val 7365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 dirty="0">
              <a:latin typeface="Roboto Light" panose="02000000000000000000" pitchFamily="2" charset="0"/>
            </a:endParaRPr>
          </a:p>
        </p:txBody>
      </p: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3C9CADE5-CCF8-6A47-8C1B-0FF313B29236}"/>
              </a:ext>
            </a:extLst>
          </p:cNvPr>
          <p:cNvSpPr/>
          <p:nvPr/>
        </p:nvSpPr>
        <p:spPr>
          <a:xfrm>
            <a:off x="542792" y="5327071"/>
            <a:ext cx="2735687" cy="519242"/>
          </a:xfrm>
          <a:prstGeom prst="parallelogram">
            <a:avLst>
              <a:gd name="adj" fmla="val 736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 dirty="0">
              <a:latin typeface="Roboto Light" panose="02000000000000000000" pitchFamily="2" charset="0"/>
            </a:endParaRPr>
          </a:p>
        </p:txBody>
      </p:sp>
      <p:sp>
        <p:nvSpPr>
          <p:cNvPr id="39" name="Parallelogram 38">
            <a:extLst>
              <a:ext uri="{FF2B5EF4-FFF2-40B4-BE49-F238E27FC236}">
                <a16:creationId xmlns:a16="http://schemas.microsoft.com/office/drawing/2014/main" id="{10E77828-588B-EF49-A55D-ADE623B1D9B1}"/>
              </a:ext>
            </a:extLst>
          </p:cNvPr>
          <p:cNvSpPr/>
          <p:nvPr/>
        </p:nvSpPr>
        <p:spPr>
          <a:xfrm flipV="1">
            <a:off x="4588286" y="1732241"/>
            <a:ext cx="2570719" cy="650480"/>
          </a:xfrm>
          <a:prstGeom prst="parallelogram">
            <a:avLst>
              <a:gd name="adj" fmla="val 7365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 dirty="0">
              <a:latin typeface="Roboto Light" panose="02000000000000000000" pitchFamily="2" charset="0"/>
            </a:endParaRPr>
          </a:p>
        </p:txBody>
      </p:sp>
      <p:sp>
        <p:nvSpPr>
          <p:cNvPr id="40" name="Parallelogram 39">
            <a:extLst>
              <a:ext uri="{FF2B5EF4-FFF2-40B4-BE49-F238E27FC236}">
                <a16:creationId xmlns:a16="http://schemas.microsoft.com/office/drawing/2014/main" id="{B4B38CD4-CB35-ED4F-BAF6-8D385EFE58C5}"/>
              </a:ext>
            </a:extLst>
          </p:cNvPr>
          <p:cNvSpPr/>
          <p:nvPr/>
        </p:nvSpPr>
        <p:spPr>
          <a:xfrm flipV="1">
            <a:off x="542792" y="1732240"/>
            <a:ext cx="2748038" cy="650481"/>
          </a:xfrm>
          <a:prstGeom prst="parallelogram">
            <a:avLst>
              <a:gd name="adj" fmla="val 736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 dirty="0">
              <a:solidFill>
                <a:schemeClr val="bg2"/>
              </a:solidFill>
              <a:latin typeface="Roboto Light" panose="020000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5E47F2D-8C11-8449-B8E0-B48A9BB1944C}"/>
              </a:ext>
            </a:extLst>
          </p:cNvPr>
          <p:cNvSpPr txBox="1"/>
          <p:nvPr/>
        </p:nvSpPr>
        <p:spPr>
          <a:xfrm>
            <a:off x="645013" y="1926446"/>
            <a:ext cx="2374151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hr-HR" sz="14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Nedovoljni kapaciteti zaposlenih</a:t>
            </a:r>
            <a:endParaRPr lang="en-US" sz="14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7ACC123-A937-344B-9D55-59A5E141B919}"/>
              </a:ext>
            </a:extLst>
          </p:cNvPr>
          <p:cNvSpPr txBox="1"/>
          <p:nvPr/>
        </p:nvSpPr>
        <p:spPr>
          <a:xfrm>
            <a:off x="4778017" y="1886532"/>
            <a:ext cx="2192026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dirty="0" err="1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Intelektualno</a:t>
            </a:r>
            <a:r>
              <a:rPr lang="en-US" sz="16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vlsništvo</a:t>
            </a:r>
            <a:endParaRPr lang="en-US" sz="16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2929E85-E3E6-5049-9DF7-0B2F08CA729E}"/>
              </a:ext>
            </a:extLst>
          </p:cNvPr>
          <p:cNvSpPr txBox="1"/>
          <p:nvPr/>
        </p:nvSpPr>
        <p:spPr>
          <a:xfrm>
            <a:off x="1087020" y="5433469"/>
            <a:ext cx="1751489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hr-HR" sz="14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Nedostatak opreme</a:t>
            </a:r>
            <a:endParaRPr lang="en-US" sz="14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058264-7729-954D-AA72-58A7074EB380}"/>
              </a:ext>
            </a:extLst>
          </p:cNvPr>
          <p:cNvSpPr txBox="1"/>
          <p:nvPr/>
        </p:nvSpPr>
        <p:spPr>
          <a:xfrm>
            <a:off x="4856841" y="5286485"/>
            <a:ext cx="2048100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hr-HR" sz="14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Nedostatak saradnje s institucijama</a:t>
            </a:r>
            <a:endParaRPr lang="en-US" sz="14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50" name="Subtitle 2">
            <a:extLst>
              <a:ext uri="{FF2B5EF4-FFF2-40B4-BE49-F238E27FC236}">
                <a16:creationId xmlns:a16="http://schemas.microsoft.com/office/drawing/2014/main" id="{51E58FF7-3E05-AE48-ADD2-000D8D7DE699}"/>
              </a:ext>
            </a:extLst>
          </p:cNvPr>
          <p:cNvSpPr txBox="1">
            <a:spLocks/>
          </p:cNvSpPr>
          <p:nvPr/>
        </p:nvSpPr>
        <p:spPr>
          <a:xfrm>
            <a:off x="3777812" y="2749564"/>
            <a:ext cx="1701004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Fluktuacija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1" name="Subtitle 2">
            <a:extLst>
              <a:ext uri="{FF2B5EF4-FFF2-40B4-BE49-F238E27FC236}">
                <a16:creationId xmlns:a16="http://schemas.microsoft.com/office/drawing/2014/main" id="{756041CD-BC8A-3840-8A78-D8810CE0BA87}"/>
              </a:ext>
            </a:extLst>
          </p:cNvPr>
          <p:cNvSpPr txBox="1">
            <a:spLocks/>
          </p:cNvSpPr>
          <p:nvPr/>
        </p:nvSpPr>
        <p:spPr>
          <a:xfrm>
            <a:off x="3989432" y="4273455"/>
            <a:ext cx="1701004" cy="514457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Oprema za izradu prototipa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2" name="Subtitle 2">
            <a:extLst>
              <a:ext uri="{FF2B5EF4-FFF2-40B4-BE49-F238E27FC236}">
                <a16:creationId xmlns:a16="http://schemas.microsoft.com/office/drawing/2014/main" id="{50F857D0-1D29-EF42-87BC-0641AE572BE1}"/>
              </a:ext>
            </a:extLst>
          </p:cNvPr>
          <p:cNvSpPr txBox="1">
            <a:spLocks/>
          </p:cNvSpPr>
          <p:nvPr/>
        </p:nvSpPr>
        <p:spPr>
          <a:xfrm>
            <a:off x="4259714" y="3068890"/>
            <a:ext cx="1701004" cy="514457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N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iska obrazovna struktura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3" name="Subtitle 2">
            <a:extLst>
              <a:ext uri="{FF2B5EF4-FFF2-40B4-BE49-F238E27FC236}">
                <a16:creationId xmlns:a16="http://schemas.microsoft.com/office/drawing/2014/main" id="{8A3FEDF0-E981-C94D-A639-D024A9C1F3F7}"/>
              </a:ext>
            </a:extLst>
          </p:cNvPr>
          <p:cNvSpPr txBox="1">
            <a:spLocks/>
          </p:cNvSpPr>
          <p:nvPr/>
        </p:nvSpPr>
        <p:spPr>
          <a:xfrm>
            <a:off x="7438585" y="2451754"/>
            <a:ext cx="1997893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trademark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4" name="Subtitle 2">
            <a:extLst>
              <a:ext uri="{FF2B5EF4-FFF2-40B4-BE49-F238E27FC236}">
                <a16:creationId xmlns:a16="http://schemas.microsoft.com/office/drawing/2014/main" id="{38371E2F-3120-E048-B47A-10DBDB43BB20}"/>
              </a:ext>
            </a:extLst>
          </p:cNvPr>
          <p:cNvSpPr txBox="1">
            <a:spLocks/>
          </p:cNvSpPr>
          <p:nvPr/>
        </p:nvSpPr>
        <p:spPr>
          <a:xfrm>
            <a:off x="7970971" y="4124050"/>
            <a:ext cx="1701004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T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ransfer znanja 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5" name="Subtitle 2">
            <a:extLst>
              <a:ext uri="{FF2B5EF4-FFF2-40B4-BE49-F238E27FC236}">
                <a16:creationId xmlns:a16="http://schemas.microsoft.com/office/drawing/2014/main" id="{5EAFE1D5-C5E1-1047-8E23-CE85AC05F7CF}"/>
              </a:ext>
            </a:extLst>
          </p:cNvPr>
          <p:cNvSpPr txBox="1">
            <a:spLocks/>
          </p:cNvSpPr>
          <p:nvPr/>
        </p:nvSpPr>
        <p:spPr>
          <a:xfrm>
            <a:off x="7920487" y="2838793"/>
            <a:ext cx="1701004" cy="514457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Proces</a:t>
            </a: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zaštite</a:t>
            </a: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intelekt</a:t>
            </a: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vlasništva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6" name="Subtitle 2">
            <a:extLst>
              <a:ext uri="{FF2B5EF4-FFF2-40B4-BE49-F238E27FC236}">
                <a16:creationId xmlns:a16="http://schemas.microsoft.com/office/drawing/2014/main" id="{0145B03A-9557-D04C-B2A3-E0395B4C6CF1}"/>
              </a:ext>
            </a:extLst>
          </p:cNvPr>
          <p:cNvSpPr txBox="1">
            <a:spLocks/>
          </p:cNvSpPr>
          <p:nvPr/>
        </p:nvSpPr>
        <p:spPr>
          <a:xfrm>
            <a:off x="7735474" y="4402269"/>
            <a:ext cx="1701004" cy="751702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P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artnerstvo s istraživačkim organizacijama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7" name="Subtitle 2">
            <a:extLst>
              <a:ext uri="{FF2B5EF4-FFF2-40B4-BE49-F238E27FC236}">
                <a16:creationId xmlns:a16="http://schemas.microsoft.com/office/drawing/2014/main" id="{550EFC2F-866B-0C49-A8F2-511C741879FB}"/>
              </a:ext>
            </a:extLst>
          </p:cNvPr>
          <p:cNvSpPr txBox="1">
            <a:spLocks/>
          </p:cNvSpPr>
          <p:nvPr/>
        </p:nvSpPr>
        <p:spPr>
          <a:xfrm>
            <a:off x="1099063" y="3060633"/>
            <a:ext cx="2675083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B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roj zaposlenih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id="{D9233127-CFD9-6649-8DB6-7CF0E4A02016}"/>
              </a:ext>
            </a:extLst>
          </p:cNvPr>
          <p:cNvSpPr txBox="1">
            <a:spLocks/>
          </p:cNvSpPr>
          <p:nvPr/>
        </p:nvSpPr>
        <p:spPr>
          <a:xfrm>
            <a:off x="1470174" y="4811911"/>
            <a:ext cx="1968149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Oprema za testiranje 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9" name="Subtitle 2">
            <a:extLst>
              <a:ext uri="{FF2B5EF4-FFF2-40B4-BE49-F238E27FC236}">
                <a16:creationId xmlns:a16="http://schemas.microsoft.com/office/drawing/2014/main" id="{1D1AE512-8620-1740-AFA4-378A924B9E2E}"/>
              </a:ext>
            </a:extLst>
          </p:cNvPr>
          <p:cNvSpPr txBox="1">
            <a:spLocks/>
          </p:cNvSpPr>
          <p:nvPr/>
        </p:nvSpPr>
        <p:spPr>
          <a:xfrm>
            <a:off x="2219221" y="4130323"/>
            <a:ext cx="1701004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IKT </a:t>
            </a: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oprema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0" name="Subtitle 2">
            <a:extLst>
              <a:ext uri="{FF2B5EF4-FFF2-40B4-BE49-F238E27FC236}">
                <a16:creationId xmlns:a16="http://schemas.microsoft.com/office/drawing/2014/main" id="{272694F1-1E95-9846-AC16-1BC7A789251C}"/>
              </a:ext>
            </a:extLst>
          </p:cNvPr>
          <p:cNvSpPr txBox="1">
            <a:spLocks/>
          </p:cNvSpPr>
          <p:nvPr/>
        </p:nvSpPr>
        <p:spPr>
          <a:xfrm>
            <a:off x="916679" y="2445485"/>
            <a:ext cx="2374151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S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pecifična znanja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EDB0C378-072D-CF49-9545-000E26F8A431}"/>
              </a:ext>
            </a:extLst>
          </p:cNvPr>
          <p:cNvSpPr txBox="1">
            <a:spLocks/>
          </p:cNvSpPr>
          <p:nvPr/>
        </p:nvSpPr>
        <p:spPr>
          <a:xfrm>
            <a:off x="5171094" y="2836088"/>
            <a:ext cx="2090629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patentibilnost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2" name="Subtitle 2">
            <a:extLst>
              <a:ext uri="{FF2B5EF4-FFF2-40B4-BE49-F238E27FC236}">
                <a16:creationId xmlns:a16="http://schemas.microsoft.com/office/drawing/2014/main" id="{DDE516A5-6CC2-B04E-ADA4-906BD4C6E4B7}"/>
              </a:ext>
            </a:extLst>
          </p:cNvPr>
          <p:cNvSpPr txBox="1">
            <a:spLocks/>
          </p:cNvSpPr>
          <p:nvPr/>
        </p:nvSpPr>
        <p:spPr>
          <a:xfrm>
            <a:off x="5779944" y="4498124"/>
            <a:ext cx="1701004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klasteri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BEDF50-E561-6B43-A9CA-E86D59D5E464}"/>
              </a:ext>
            </a:extLst>
          </p:cNvPr>
          <p:cNvSpPr txBox="1"/>
          <p:nvPr/>
        </p:nvSpPr>
        <p:spPr>
          <a:xfrm>
            <a:off x="9821056" y="3455925"/>
            <a:ext cx="1683946" cy="87716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x-none" sz="17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Ni</a:t>
            </a:r>
            <a:r>
              <a:rPr lang="sr-Latn-ME" sz="1700" dirty="0" err="1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zak</a:t>
            </a:r>
            <a:r>
              <a:rPr lang="x-none" sz="17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 </a:t>
            </a:r>
            <a:r>
              <a:rPr lang="sr-Latn-ME" sz="17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nivo</a:t>
            </a:r>
            <a:r>
              <a:rPr lang="x-none" sz="17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 konkurentnosti </a:t>
            </a:r>
            <a:r>
              <a:rPr lang="sr-Latn-ME" sz="1700" dirty="0" err="1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preduzeć</a:t>
            </a:r>
            <a:r>
              <a:rPr lang="x-none" sz="17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a</a:t>
            </a:r>
            <a:endParaRPr lang="en-US" sz="17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11376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Naslovna</a:t>
            </a:r>
            <a:r>
              <a:rPr lang="en-US" dirty="0"/>
              <a:t> </a:t>
            </a:r>
            <a:r>
              <a:rPr lang="en-US" dirty="0" err="1"/>
              <a:t>stranica</a:t>
            </a:r>
            <a:endParaRPr lang="en-US" dirty="0"/>
          </a:p>
        </p:txBody>
      </p:sp>
      <p:pic>
        <p:nvPicPr>
          <p:cNvPr id="4" name="Content Placeholder 3" descr="Slika zaslona 2023-01-19 u 09.27.3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053" r="-62053"/>
          <a:stretch>
            <a:fillRect/>
          </a:stretch>
        </p:blipFill>
        <p:spPr>
          <a:xfrm>
            <a:off x="649409" y="2180081"/>
            <a:ext cx="10515600" cy="3790950"/>
          </a:xfrm>
        </p:spPr>
      </p:pic>
    </p:spTree>
    <p:extLst>
      <p:ext uri="{BB962C8B-B14F-4D97-AF65-F5344CB8AC3E}">
        <p14:creationId xmlns:p14="http://schemas.microsoft.com/office/powerpoint/2010/main" val="14074736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317487" y="1108869"/>
            <a:ext cx="8309114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Problemsko stablo-koraci</a:t>
            </a:r>
            <a:endParaRPr lang="en-US" altLang="x-none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850900" y="1828800"/>
            <a:ext cx="10528300" cy="4297362"/>
          </a:xfrm>
        </p:spPr>
        <p:txBody>
          <a:bodyPr/>
          <a:lstStyle/>
          <a:p>
            <a:pPr marL="0" indent="0">
              <a:buNone/>
            </a:pPr>
            <a:r>
              <a:rPr lang="hr-HR" altLang="x-none" sz="2400" dirty="0"/>
              <a:t>1) Otvorena rasprava među </a:t>
            </a:r>
            <a:r>
              <a:rPr lang="hr-HR" altLang="x-none" sz="2400" dirty="0" err="1"/>
              <a:t>stejkholderima</a:t>
            </a:r>
            <a:r>
              <a:rPr lang="hr-HR" altLang="x-none" sz="2400" dirty="0"/>
              <a:t> o problemima vezanim uz projektnu ideju ili razvojnu temu koja se obrađuje.</a:t>
            </a:r>
          </a:p>
          <a:p>
            <a:pPr marL="0" indent="0">
              <a:buNone/>
            </a:pPr>
            <a:r>
              <a:rPr lang="hr-HR" altLang="x-none" sz="2400" dirty="0"/>
              <a:t>2) ispisivanje pojedinačnih problema na listove papira i na temelju ispisanih problema </a:t>
            </a:r>
            <a:r>
              <a:rPr lang="hr-HR" altLang="x-none" sz="2400" dirty="0" err="1"/>
              <a:t>identifikovati</a:t>
            </a:r>
            <a:r>
              <a:rPr lang="hr-HR" altLang="x-none" sz="2400" dirty="0"/>
              <a:t> početni ili centralni problem kojeg će rješavati naš projekat</a:t>
            </a:r>
          </a:p>
          <a:p>
            <a:pPr marL="0" indent="0">
              <a:buNone/>
            </a:pPr>
            <a:r>
              <a:rPr lang="hr-HR" altLang="x-none" sz="2400" dirty="0"/>
              <a:t>3) Pronaći probleme koji su povezani sa centralnim problemom  i započeti s uspostavljanjem hijerarhije uzroka i posljedica.</a:t>
            </a:r>
          </a:p>
          <a:p>
            <a:pPr marL="0" indent="0">
              <a:buNone/>
            </a:pPr>
            <a:r>
              <a:rPr lang="hr-HR" altLang="x-none" sz="2400" dirty="0"/>
              <a:t>4) Problemi koji uzrokuju centralni problem navode se ispod glavnog problema dok se problemi koji su posljedica centralnog problema navode iznad.</a:t>
            </a:r>
            <a:endParaRPr lang="en-US" altLang="x-none" sz="2400" dirty="0"/>
          </a:p>
        </p:txBody>
      </p:sp>
    </p:spTree>
    <p:extLst>
      <p:ext uri="{BB962C8B-B14F-4D97-AF65-F5344CB8AC3E}">
        <p14:creationId xmlns:p14="http://schemas.microsoft.com/office/powerpoint/2010/main" val="38305080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1792357" y="1312068"/>
            <a:ext cx="8319052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Problemsko stablo-koraci</a:t>
            </a:r>
            <a:endParaRPr lang="en-US" altLang="x-none" dirty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792357" y="2324099"/>
            <a:ext cx="8418444" cy="3802063"/>
          </a:xfrm>
        </p:spPr>
        <p:txBody>
          <a:bodyPr/>
          <a:lstStyle/>
          <a:p>
            <a:pPr marL="0" indent="0">
              <a:buNone/>
            </a:pPr>
            <a:r>
              <a:rPr lang="hr-HR" altLang="x-none" sz="2400" dirty="0"/>
              <a:t>5) Ukoliko postoji više uzroka nekog problema onda ih je potrebno staviti na isti nivo u problemskom stablu.</a:t>
            </a:r>
          </a:p>
          <a:p>
            <a:pPr marL="0" indent="0">
              <a:buNone/>
            </a:pPr>
            <a:r>
              <a:rPr lang="hr-HR" altLang="x-none" sz="2400" dirty="0"/>
              <a:t>6) Povezati probleme pomoću strelica uzroka i posljedica i na taj način pokazati njihove međuzavisnosti.</a:t>
            </a:r>
          </a:p>
          <a:p>
            <a:pPr marL="0" indent="0">
              <a:buNone/>
            </a:pPr>
            <a:r>
              <a:rPr lang="hr-HR" altLang="x-none" sz="2400" dirty="0"/>
              <a:t>7) Provjeriti logiku dijagrama i provjeriti sa </a:t>
            </a:r>
            <a:r>
              <a:rPr lang="hr-HR" altLang="x-none" sz="2400" dirty="0" err="1"/>
              <a:t>stejkholderima</a:t>
            </a:r>
            <a:r>
              <a:rPr lang="hr-HR" altLang="x-none" sz="2400" dirty="0"/>
              <a:t> jesu li obuhvaćeni svi relevantni problemi. </a:t>
            </a:r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4752646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817758" y="892175"/>
            <a:ext cx="8418443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Napomene...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762000" y="1739900"/>
            <a:ext cx="10795000" cy="4386262"/>
          </a:xfrm>
        </p:spPr>
        <p:txBody>
          <a:bodyPr>
            <a:normAutofit/>
          </a:bodyPr>
          <a:lstStyle/>
          <a:p>
            <a:r>
              <a:rPr lang="hr-HR" altLang="x-none" sz="2400" dirty="0"/>
              <a:t>Vodite računa o tome da problemsko stablo bude </a:t>
            </a:r>
            <a:r>
              <a:rPr lang="hr-HR" altLang="x-none" sz="2400" b="1" dirty="0"/>
              <a:t>jednostavno i jasno</a:t>
            </a:r>
            <a:r>
              <a:rPr lang="hr-HR" altLang="x-none" sz="2400" dirty="0"/>
              <a:t>. U suprotnom nećete imati dobru podlogu za sljedeće korake u procesu analize. </a:t>
            </a:r>
          </a:p>
          <a:p>
            <a:endParaRPr lang="hr-HR" altLang="x-none" sz="2400" dirty="0"/>
          </a:p>
          <a:p>
            <a:r>
              <a:rPr lang="hr-HR" altLang="x-none" sz="2400" dirty="0"/>
              <a:t>Nakon što </a:t>
            </a:r>
            <a:r>
              <a:rPr lang="hr-HR" altLang="x-none" sz="2400" dirty="0" err="1"/>
              <a:t>identifikujete</a:t>
            </a:r>
            <a:r>
              <a:rPr lang="hr-HR" altLang="x-none" sz="2400" dirty="0"/>
              <a:t> probleme i uspostavite uzročno – posljedične odnose među njima, pokušajte probleme </a:t>
            </a:r>
            <a:r>
              <a:rPr lang="hr-HR" altLang="x-none" sz="2400" b="1" dirty="0" err="1"/>
              <a:t>grupisati</a:t>
            </a:r>
            <a:r>
              <a:rPr lang="hr-HR" altLang="x-none" sz="2400" b="1" dirty="0"/>
              <a:t> u cjeline </a:t>
            </a:r>
            <a:r>
              <a:rPr lang="hr-HR" altLang="x-none" sz="2400" dirty="0"/>
              <a:t>(npr. problemi vezani za infrastrukturu, ljudske kapacitete, zakonski okvir i sl.)</a:t>
            </a:r>
          </a:p>
          <a:p>
            <a:endParaRPr lang="hr-HR" altLang="x-none" sz="2400" dirty="0"/>
          </a:p>
          <a:p>
            <a:r>
              <a:rPr lang="hr-HR" altLang="x-none" sz="2400" dirty="0"/>
              <a:t>Analiza problema je najvažniji korak u fazi planiranja jer usmjerava sve ostale analize i korake u fazi planiranja. </a:t>
            </a:r>
          </a:p>
        </p:txBody>
      </p:sp>
    </p:spTree>
    <p:extLst>
      <p:ext uri="{BB962C8B-B14F-4D97-AF65-F5344CB8AC3E}">
        <p14:creationId xmlns:p14="http://schemas.microsoft.com/office/powerpoint/2010/main" val="38261418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35666" y="1658679"/>
            <a:ext cx="10230174" cy="43032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sz="2600" dirty="0"/>
              <a:t>U fazi analize, uz analizu </a:t>
            </a:r>
            <a:r>
              <a:rPr lang="hr-HR" sz="2600" dirty="0" err="1"/>
              <a:t>stejkholdera</a:t>
            </a:r>
            <a:r>
              <a:rPr lang="hr-HR" sz="2600" dirty="0"/>
              <a:t> i problema, obavezno je upoznati se s trenutnim stanjem kroz:</a:t>
            </a:r>
          </a:p>
          <a:p>
            <a:r>
              <a:rPr lang="hr-HR" sz="2600" dirty="0"/>
              <a:t>Statističke podatke</a:t>
            </a:r>
          </a:p>
          <a:p>
            <a:r>
              <a:rPr lang="hr-HR" sz="2600" dirty="0"/>
              <a:t>Primjere sličnih projekata</a:t>
            </a:r>
          </a:p>
          <a:p>
            <a:r>
              <a:rPr lang="hr-HR" sz="2600" dirty="0"/>
              <a:t>Razvojne i sektorske strategije</a:t>
            </a:r>
          </a:p>
          <a:p>
            <a:r>
              <a:rPr lang="hr-HR" sz="2600" dirty="0"/>
              <a:t>Informacije </a:t>
            </a:r>
            <a:r>
              <a:rPr lang="hr-HR" sz="2600" dirty="0" err="1"/>
              <a:t>dobijene</a:t>
            </a:r>
            <a:r>
              <a:rPr lang="hr-HR" sz="2600" dirty="0"/>
              <a:t> od </a:t>
            </a:r>
            <a:r>
              <a:rPr lang="hr-HR" sz="2600" dirty="0" err="1"/>
              <a:t>stejkholdera</a:t>
            </a:r>
            <a:endParaRPr lang="hr-HR" sz="2600" dirty="0"/>
          </a:p>
          <a:p>
            <a:r>
              <a:rPr lang="hr-HR" sz="2600" dirty="0"/>
              <a:t>Vlastita istraživanja</a:t>
            </a:r>
          </a:p>
          <a:p>
            <a:r>
              <a:rPr lang="hr-HR" sz="2600" dirty="0"/>
              <a:t>… </a:t>
            </a:r>
          </a:p>
          <a:p>
            <a:r>
              <a:rPr lang="hr-HR" sz="2600" dirty="0"/>
              <a:t>Svaki navedeni problem u strukturi dijagrama, treba imati egzaktnu podlogu (mora biti potkrijepljen)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345" y="699754"/>
            <a:ext cx="8011647" cy="10688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hr-HR" sz="4000" dirty="0"/>
              <a:t>Analiza početnog stanja i stablo problema</a:t>
            </a:r>
          </a:p>
        </p:txBody>
      </p:sp>
    </p:spTree>
    <p:extLst>
      <p:ext uri="{BB962C8B-B14F-4D97-AF65-F5344CB8AC3E}">
        <p14:creationId xmlns:p14="http://schemas.microsoft.com/office/powerpoint/2010/main" val="37791093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6E4C-3780-48F3-B736-0FF5D904F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Primjena stabla problema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4E1F9-45BB-40E7-925C-740D2E488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Izrada strategije i </a:t>
            </a:r>
            <a:r>
              <a:rPr lang="hr-HR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definisanje</a:t>
            </a: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WBS-a (intervencijske logike) projekta</a:t>
            </a:r>
          </a:p>
          <a:p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Socioekonomska analiza/analiza stanja u studiji izvodljivosti/investicionoj studiji</a:t>
            </a:r>
          </a:p>
          <a:p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Svrha i opravdanost u opisu projekta</a:t>
            </a:r>
          </a:p>
          <a:p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Evaluacija projekta</a:t>
            </a:r>
          </a:p>
        </p:txBody>
      </p:sp>
    </p:spTree>
    <p:extLst>
      <p:ext uri="{BB962C8B-B14F-4D97-AF65-F5344CB8AC3E}">
        <p14:creationId xmlns:p14="http://schemas.microsoft.com/office/powerpoint/2010/main" val="29248515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43025"/>
            <a:ext cx="10515600" cy="663576"/>
          </a:xfrm>
        </p:spPr>
        <p:txBody>
          <a:bodyPr>
            <a:normAutofit fontScale="90000"/>
          </a:bodyPr>
          <a:lstStyle/>
          <a:p>
            <a:r>
              <a:rPr lang="hr-HR" dirty="0"/>
              <a:t>Primjena stabla problema </a:t>
            </a:r>
            <a:r>
              <a:rPr lang="mr-IN" dirty="0"/>
              <a:t>–</a:t>
            </a:r>
            <a:r>
              <a:rPr lang="hr-HR" dirty="0"/>
              <a:t> 1.3. relevantnost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82800"/>
            <a:ext cx="10515600" cy="40941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1.3.2. </a:t>
            </a:r>
            <a:r>
              <a:rPr lang="en-US" b="1" dirty="0" err="1"/>
              <a:t>Relevantnost</a:t>
            </a:r>
            <a:r>
              <a:rPr lang="en-US" b="1" dirty="0"/>
              <a:t> u </a:t>
            </a:r>
            <a:r>
              <a:rPr lang="en-US" b="1" dirty="0" err="1"/>
              <a:t>odnosu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posebne</a:t>
            </a:r>
            <a:r>
              <a:rPr lang="en-US" b="1" dirty="0"/>
              <a:t> </a:t>
            </a:r>
            <a:r>
              <a:rPr lang="en-US" b="1" dirty="0" err="1"/>
              <a:t>potrebe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ograničenja</a:t>
            </a:r>
            <a:r>
              <a:rPr lang="en-US" b="1" dirty="0"/>
              <a:t> </a:t>
            </a:r>
            <a:r>
              <a:rPr lang="en-US" b="1" dirty="0" err="1"/>
              <a:t>ciljane</a:t>
            </a:r>
            <a:r>
              <a:rPr lang="en-US" b="1" dirty="0"/>
              <a:t> </a:t>
            </a:r>
            <a:r>
              <a:rPr lang="en-US" b="1" dirty="0" err="1"/>
              <a:t>zemlje</a:t>
            </a:r>
            <a:r>
              <a:rPr lang="en-US" b="1" dirty="0"/>
              <a:t>, </a:t>
            </a:r>
            <a:r>
              <a:rPr lang="en-US" b="1" dirty="0" err="1"/>
              <a:t>regije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/</a:t>
            </a:r>
            <a:r>
              <a:rPr lang="en-US" b="1" dirty="0" err="1"/>
              <a:t>ili</a:t>
            </a:r>
            <a:r>
              <a:rPr lang="en-US" b="1" dirty="0"/>
              <a:t> </a:t>
            </a:r>
            <a:r>
              <a:rPr lang="en-US" b="1" dirty="0" err="1"/>
              <a:t>relevantnih</a:t>
            </a:r>
            <a:r>
              <a:rPr lang="en-US" b="1" dirty="0"/>
              <a:t> </a:t>
            </a:r>
            <a:r>
              <a:rPr lang="en-US" b="1" dirty="0" err="1"/>
              <a:t>sektora</a:t>
            </a:r>
            <a:r>
              <a:rPr lang="en-US" b="1" dirty="0"/>
              <a:t> (</a:t>
            </a:r>
            <a:r>
              <a:rPr lang="en-US" b="1" dirty="0" err="1"/>
              <a:t>uključujući</a:t>
            </a:r>
            <a:r>
              <a:rPr lang="en-US" b="1" dirty="0"/>
              <a:t> </a:t>
            </a:r>
            <a:r>
              <a:rPr lang="en-US" b="1" dirty="0" err="1"/>
              <a:t>sinergiju</a:t>
            </a:r>
            <a:r>
              <a:rPr lang="en-US" b="1" dirty="0"/>
              <a:t> s </a:t>
            </a:r>
            <a:r>
              <a:rPr lang="en-US" b="1" dirty="0" err="1"/>
              <a:t>drugim</a:t>
            </a:r>
            <a:r>
              <a:rPr lang="en-US" b="1" dirty="0"/>
              <a:t> </a:t>
            </a:r>
            <a:r>
              <a:rPr lang="en-US" b="1" dirty="0" err="1"/>
              <a:t>razvojnim</a:t>
            </a:r>
            <a:r>
              <a:rPr lang="en-US" b="1" dirty="0"/>
              <a:t> </a:t>
            </a:r>
            <a:r>
              <a:rPr lang="en-US" b="1" dirty="0" err="1"/>
              <a:t>inicijativama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izbjegavanje</a:t>
            </a:r>
            <a:r>
              <a:rPr lang="en-US" b="1" dirty="0"/>
              <a:t> </a:t>
            </a:r>
            <a:r>
              <a:rPr lang="en-US" b="1" dirty="0" err="1"/>
              <a:t>dupliranja</a:t>
            </a:r>
            <a:r>
              <a:rPr lang="en-US" b="1" dirty="0"/>
              <a:t>)</a:t>
            </a:r>
          </a:p>
          <a:p>
            <a:pPr marL="0" indent="0">
              <a:buNone/>
            </a:pPr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dirty="0" err="1"/>
              <a:t>Jasno</a:t>
            </a:r>
            <a:r>
              <a:rPr lang="en-US" dirty="0"/>
              <a:t>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situaciju</a:t>
            </a:r>
            <a:r>
              <a:rPr lang="en-US" dirty="0"/>
              <a:t> </a:t>
            </a:r>
            <a:r>
              <a:rPr lang="en-US" dirty="0" err="1"/>
              <a:t>prije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u </a:t>
            </a:r>
            <a:r>
              <a:rPr lang="en-US" dirty="0" err="1"/>
              <a:t>ciljnoj</a:t>
            </a:r>
            <a:r>
              <a:rPr lang="en-US" dirty="0"/>
              <a:t> </a:t>
            </a:r>
            <a:r>
              <a:rPr lang="en-US" dirty="0" err="1"/>
              <a:t>zemlji</a:t>
            </a:r>
            <a:r>
              <a:rPr lang="en-US" dirty="0"/>
              <a:t>/</a:t>
            </a:r>
            <a:r>
              <a:rPr lang="en-US" dirty="0" err="1"/>
              <a:t>zemljama</a:t>
            </a:r>
            <a:r>
              <a:rPr lang="en-US" dirty="0"/>
              <a:t>, </a:t>
            </a:r>
            <a:r>
              <a:rPr lang="en-US" dirty="0" err="1"/>
              <a:t>regiji</a:t>
            </a:r>
            <a:r>
              <a:rPr lang="en-US" dirty="0"/>
              <a:t>/</a:t>
            </a:r>
            <a:r>
              <a:rPr lang="en-US" dirty="0" err="1"/>
              <a:t>regijama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sektorima</a:t>
            </a:r>
            <a:r>
              <a:rPr lang="en-US" dirty="0"/>
              <a:t> (</a:t>
            </a:r>
            <a:r>
              <a:rPr lang="en-US" dirty="0" err="1"/>
              <a:t>uključite</a:t>
            </a:r>
            <a:r>
              <a:rPr lang="en-US" dirty="0"/>
              <a:t> </a:t>
            </a:r>
            <a:r>
              <a:rPr lang="en-US" dirty="0" err="1"/>
              <a:t>kvantifi</a:t>
            </a:r>
            <a:r>
              <a:rPr lang="sr-Latn-ME" dirty="0"/>
              <a:t>kov</a:t>
            </a:r>
            <a:r>
              <a:rPr lang="en-US" dirty="0"/>
              <a:t>anu </a:t>
            </a:r>
            <a:r>
              <a:rPr lang="en-US" dirty="0" err="1"/>
              <a:t>analizu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</a:t>
            </a:r>
            <a:r>
              <a:rPr lang="en-US" dirty="0" err="1"/>
              <a:t>gdje</a:t>
            </a:r>
            <a:r>
              <a:rPr lang="en-US" dirty="0"/>
              <a:t> je to </a:t>
            </a:r>
            <a:r>
              <a:rPr lang="en-US" dirty="0" err="1"/>
              <a:t>moguće</a:t>
            </a:r>
            <a:r>
              <a:rPr lang="en-US" dirty="0"/>
              <a:t>).</a:t>
            </a:r>
          </a:p>
          <a:p>
            <a:pPr marL="0" indent="0">
              <a:buNone/>
            </a:pPr>
            <a:r>
              <a:rPr lang="en-US" dirty="0"/>
              <a:t>ii.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detaljnu</a:t>
            </a:r>
            <a:r>
              <a:rPr lang="en-US" dirty="0"/>
              <a:t> </a:t>
            </a:r>
            <a:r>
              <a:rPr lang="en-US" dirty="0" err="1"/>
              <a:t>analizu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 </a:t>
            </a:r>
            <a:r>
              <a:rPr lang="en-US" dirty="0" err="1"/>
              <a:t>kojima</a:t>
            </a:r>
            <a:r>
              <a:rPr lang="en-US" dirty="0"/>
              <a:t> se </a:t>
            </a:r>
            <a:r>
              <a:rPr lang="en-US" dirty="0" err="1"/>
              <a:t>projekat</a:t>
            </a:r>
            <a:r>
              <a:rPr lang="en-US" dirty="0"/>
              <a:t> </a:t>
            </a:r>
            <a:r>
              <a:rPr lang="en-US" dirty="0" err="1"/>
              <a:t>bavi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oni</a:t>
            </a:r>
            <a:r>
              <a:rPr lang="en-US" dirty="0"/>
              <a:t> </a:t>
            </a:r>
            <a:r>
              <a:rPr lang="en-US" dirty="0" err="1"/>
              <a:t>međusobno</a:t>
            </a:r>
            <a:r>
              <a:rPr lang="en-US" dirty="0"/>
              <a:t> </a:t>
            </a:r>
            <a:r>
              <a:rPr lang="en-US" dirty="0" err="1"/>
              <a:t>povezani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svim</a:t>
            </a:r>
            <a:r>
              <a:rPr lang="en-US" dirty="0"/>
              <a:t> </a:t>
            </a:r>
            <a:r>
              <a:rPr lang="sr-Latn-ME" dirty="0"/>
              <a:t>nivoi</a:t>
            </a:r>
            <a:r>
              <a:rPr lang="en-US" dirty="0"/>
              <a:t>ma.</a:t>
            </a:r>
          </a:p>
          <a:p>
            <a:pPr marL="0" indent="0">
              <a:buNone/>
            </a:pPr>
            <a:r>
              <a:rPr lang="en-US" dirty="0"/>
              <a:t>iii. </a:t>
            </a:r>
            <a:r>
              <a:rPr lang="en-US" dirty="0" err="1"/>
              <a:t>Pozovite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značajne</a:t>
            </a:r>
            <a:r>
              <a:rPr lang="en-US" dirty="0"/>
              <a:t> </a:t>
            </a:r>
            <a:r>
              <a:rPr lang="en-US" dirty="0" err="1"/>
              <a:t>planove</a:t>
            </a:r>
            <a:r>
              <a:rPr lang="en-US" dirty="0"/>
              <a:t> p</a:t>
            </a:r>
            <a:r>
              <a:rPr lang="sr-Latn-ME" dirty="0" err="1"/>
              <a:t>re</a:t>
            </a:r>
            <a:r>
              <a:rPr lang="en-US" dirty="0" err="1"/>
              <a:t>duzete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nacionalno</a:t>
            </a:r>
            <a:r>
              <a:rPr lang="sr-Latn-ME" dirty="0"/>
              <a:t>m</a:t>
            </a:r>
            <a:r>
              <a:rPr lang="en-US" dirty="0"/>
              <a:t>, </a:t>
            </a:r>
            <a:r>
              <a:rPr lang="en-US" dirty="0" err="1"/>
              <a:t>regionalno</a:t>
            </a:r>
            <a:r>
              <a:rPr lang="sr-Latn-ME" dirty="0"/>
              <a:t>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lokalno</a:t>
            </a:r>
            <a:r>
              <a:rPr lang="sr-Latn-ME" dirty="0"/>
              <a:t>m</a:t>
            </a:r>
            <a:r>
              <a:rPr lang="en-US" dirty="0"/>
              <a:t> </a:t>
            </a:r>
            <a:r>
              <a:rPr lang="sr-Latn-ME" dirty="0"/>
              <a:t>nivou</a:t>
            </a:r>
            <a:r>
              <a:rPr lang="en-US" dirty="0"/>
              <a:t> </a:t>
            </a:r>
            <a:r>
              <a:rPr lang="en-US" dirty="0" err="1"/>
              <a:t>relevantne</a:t>
            </a:r>
            <a:r>
              <a:rPr lang="en-US" dirty="0"/>
              <a:t> za </a:t>
            </a:r>
            <a:r>
              <a:rPr lang="en-US" dirty="0" err="1"/>
              <a:t>akciju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aktivnost</a:t>
            </a:r>
            <a:r>
              <a:rPr lang="en-US" dirty="0"/>
              <a:t> </a:t>
            </a:r>
            <a:r>
              <a:rPr lang="en-US" dirty="0" err="1"/>
              <a:t>odnositi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takve</a:t>
            </a:r>
            <a:r>
              <a:rPr lang="en-US" dirty="0"/>
              <a:t> </a:t>
            </a:r>
            <a:r>
              <a:rPr lang="en-US" dirty="0" err="1"/>
              <a:t>planove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0588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80D17-725A-49F6-A758-8836CEEDC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2824"/>
            <a:ext cx="10515600" cy="953295"/>
          </a:xfrm>
        </p:spPr>
        <p:txBody>
          <a:bodyPr/>
          <a:lstStyle/>
          <a:p>
            <a:r>
              <a:rPr lang="hr-HR" dirty="0"/>
              <a:t>Najava – sljedeći korak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038EBD0-1739-4A1F-B521-5C3AF343341F}"/>
              </a:ext>
            </a:extLst>
          </p:cNvPr>
          <p:cNvSpPr/>
          <p:nvPr/>
        </p:nvSpPr>
        <p:spPr>
          <a:xfrm>
            <a:off x="1614044" y="4443383"/>
            <a:ext cx="2976880" cy="1473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F2650E4A-C2B9-401F-A2CA-CF36562C78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441898"/>
              </p:ext>
            </p:extLst>
          </p:nvPr>
        </p:nvGraphicFramePr>
        <p:xfrm>
          <a:off x="1899284" y="1027906"/>
          <a:ext cx="7418831" cy="510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434720" imgH="3649502" progId="Visio.Drawing.11">
                  <p:embed/>
                </p:oleObj>
              </mc:Choice>
              <mc:Fallback>
                <p:oleObj name="Visio" r:id="rId2" imgW="5434720" imgH="364950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9284" y="1027906"/>
                        <a:ext cx="7418831" cy="510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43197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DCB9A-8F1A-4EAF-8DF4-EF7905B34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848" y="1823811"/>
            <a:ext cx="10515600" cy="1325563"/>
          </a:xfrm>
        </p:spPr>
        <p:txBody>
          <a:bodyPr/>
          <a:lstStyle/>
          <a:p>
            <a:r>
              <a:rPr lang="hr-HR" dirty="0"/>
              <a:t>Analiza ciljeva i odabir strategije</a:t>
            </a:r>
          </a:p>
        </p:txBody>
      </p:sp>
    </p:spTree>
    <p:extLst>
      <p:ext uri="{BB962C8B-B14F-4D97-AF65-F5344CB8AC3E}">
        <p14:creationId xmlns:p14="http://schemas.microsoft.com/office/powerpoint/2010/main" val="137573582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718360" y="868627"/>
            <a:ext cx="8338929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Analiza ciljeva</a:t>
            </a:r>
            <a:endParaRPr lang="en-US" altLang="x-none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87384" y="1750423"/>
            <a:ext cx="11077302" cy="4375740"/>
          </a:xfrm>
        </p:spPr>
        <p:txBody>
          <a:bodyPr/>
          <a:lstStyle/>
          <a:p>
            <a:r>
              <a:rPr lang="hr-HR" altLang="x-none" dirty="0"/>
              <a:t>Dok problemska analiza prikazuje negativne aspekte postojeće situacije, analiza ciljeva predstavlja </a:t>
            </a:r>
            <a:r>
              <a:rPr lang="hr-HR" altLang="x-none" b="1" dirty="0"/>
              <a:t>buduću željenu situaciju</a:t>
            </a:r>
            <a:r>
              <a:rPr lang="hr-HR" altLang="x-none" dirty="0"/>
              <a:t> koja će se dogoditi sprovođenjem našeg projekta. </a:t>
            </a:r>
          </a:p>
          <a:p>
            <a:r>
              <a:rPr lang="hr-HR" altLang="x-none" dirty="0"/>
              <a:t>Negativne tvrdnje, problemi izraženi u problemskom stablu </a:t>
            </a:r>
            <a:r>
              <a:rPr lang="hr-HR" altLang="x-none" dirty="0" err="1"/>
              <a:t>preformulišu</a:t>
            </a:r>
            <a:r>
              <a:rPr lang="hr-HR" altLang="x-none" dirty="0"/>
              <a:t> se u pozitivne tvrdnje odnosno rješenja ili ciljeve.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4669197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867452" y="874714"/>
            <a:ext cx="8440186" cy="642937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Analiza ciljeva-</a:t>
            </a:r>
            <a:r>
              <a:rPr lang="hr-HR" altLang="x-none" dirty="0" err="1"/>
              <a:t>formulisanje</a:t>
            </a:r>
            <a:endParaRPr lang="en-US" altLang="x-none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834499" y="1460499"/>
            <a:ext cx="8376302" cy="46656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hr-HR" altLang="x-none" dirty="0"/>
              <a:t>Primjer </a:t>
            </a:r>
            <a:r>
              <a:rPr lang="hr-HR" altLang="x-none" dirty="0" err="1"/>
              <a:t>preformulisanja</a:t>
            </a:r>
            <a:r>
              <a:rPr lang="hr-HR" altLang="x-none" dirty="0"/>
              <a:t> problema u ciljeve</a:t>
            </a:r>
            <a:endParaRPr lang="en-US" altLang="x-none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981199" y="2147116"/>
            <a:ext cx="2562225" cy="13668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1000"/>
              </a:spcAft>
              <a:defRPr/>
            </a:pPr>
            <a:r>
              <a:rPr lang="hr-HR" altLang="x-none" dirty="0">
                <a:solidFill>
                  <a:srgbClr val="000000"/>
                </a:solidFill>
              </a:rPr>
              <a:t>Zastarjela tehnologija uzrokuje visoke troškove i pad produktivnosti</a:t>
            </a:r>
          </a:p>
          <a:p>
            <a:pPr eaLnBrk="1" hangingPunct="1">
              <a:defRPr/>
            </a:pPr>
            <a:endParaRPr lang="sr-Latn-CS" altLang="x-none" sz="2800" dirty="0">
              <a:solidFill>
                <a:prstClr val="black"/>
              </a:solidFill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5254810" y="2533651"/>
            <a:ext cx="1414868" cy="377334"/>
          </a:xfrm>
          <a:prstGeom prst="rightArrow">
            <a:avLst>
              <a:gd name="adj1" fmla="val 50000"/>
              <a:gd name="adj2" fmla="val 16175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hr-HR" altLang="x-none">
              <a:solidFill>
                <a:prstClr val="black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381064" y="2023064"/>
            <a:ext cx="2609581" cy="161494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1000"/>
              </a:spcAft>
              <a:defRPr/>
            </a:pPr>
            <a:r>
              <a:rPr lang="x-none" altLang="x-none" dirty="0">
                <a:solidFill>
                  <a:srgbClr val="000000"/>
                </a:solidFill>
              </a:rPr>
              <a:t>Smanjiti troškove i povećati produktivnost modernizacijom tehnologije proizvodnje</a:t>
            </a:r>
            <a:endParaRPr lang="hr-HR" altLang="x-none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sr-Latn-CS" altLang="x-none" sz="2800" dirty="0">
              <a:solidFill>
                <a:prstClr val="black"/>
              </a:solidFill>
            </a:endParaRPr>
          </a:p>
        </p:txBody>
      </p:sp>
      <p:sp>
        <p:nvSpPr>
          <p:cNvPr id="5127" name="Text Box 130"/>
          <p:cNvSpPr txBox="1">
            <a:spLocks noChangeArrowheads="1"/>
          </p:cNvSpPr>
          <p:nvPr/>
        </p:nvSpPr>
        <p:spPr bwMode="auto">
          <a:xfrm>
            <a:off x="1981199" y="3858053"/>
            <a:ext cx="2562225" cy="16349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hr-HR" altLang="x-none" dirty="0">
                <a:solidFill>
                  <a:srgbClr val="000000"/>
                </a:solidFill>
                <a:cs typeface="Times New Roman" pitchFamily="18" charset="0"/>
              </a:rPr>
              <a:t>Zastarjela oprema i procesi ne zadovoljavaju </a:t>
            </a:r>
            <a:r>
              <a:rPr lang="hr-HR" altLang="x-none" dirty="0" err="1">
                <a:solidFill>
                  <a:srgbClr val="000000"/>
                </a:solidFill>
                <a:cs typeface="Times New Roman" pitchFamily="18" charset="0"/>
              </a:rPr>
              <a:t>savremene</a:t>
            </a:r>
            <a:r>
              <a:rPr lang="hr-HR" altLang="x-none" dirty="0">
                <a:solidFill>
                  <a:srgbClr val="000000"/>
                </a:solidFill>
                <a:cs typeface="Times New Roman" pitchFamily="18" charset="0"/>
              </a:rPr>
              <a:t> standarde proizvodnje</a:t>
            </a:r>
            <a:endParaRPr lang="hr-HR" altLang="x-none" sz="24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5128" name="Text Box 132"/>
          <p:cNvSpPr txBox="1">
            <a:spLocks noChangeArrowheads="1"/>
          </p:cNvSpPr>
          <p:nvPr/>
        </p:nvSpPr>
        <p:spPr bwMode="auto">
          <a:xfrm>
            <a:off x="7379720" y="3852317"/>
            <a:ext cx="2567716" cy="16907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1750"/>
              </a:lnSpc>
            </a:pPr>
            <a:r>
              <a:rPr lang="en-US" sz="1800" dirty="0">
                <a:solidFill>
                  <a:srgbClr val="0D0D0D"/>
                </a:solidFill>
                <a:latin typeface="Arial"/>
                <a:ea typeface="Lato Light" panose="020F0502020204030203" pitchFamily="34" charset="0"/>
                <a:cs typeface="Arial"/>
              </a:rPr>
              <a:t>M</a:t>
            </a:r>
            <a:r>
              <a:rPr lang="x-none" sz="1800" dirty="0">
                <a:solidFill>
                  <a:srgbClr val="0D0D0D"/>
                </a:solidFill>
                <a:latin typeface="Arial"/>
                <a:ea typeface="Lato Light" panose="020F0502020204030203" pitchFamily="34" charset="0"/>
                <a:cs typeface="Arial"/>
              </a:rPr>
              <a:t>odernizacijom opreme i digitalizacijom/automatizacijom procesa povećati standarde proizvodnje</a:t>
            </a:r>
            <a:endParaRPr lang="en-US" sz="1800" dirty="0">
              <a:solidFill>
                <a:srgbClr val="0D0D0D"/>
              </a:solidFill>
              <a:latin typeface="Arial"/>
              <a:ea typeface="Lato Light" panose="020F0502020204030203" pitchFamily="34" charset="0"/>
              <a:cs typeface="Arial"/>
            </a:endParaRPr>
          </a:p>
          <a:p>
            <a:pPr algn="just" eaLnBrk="1" hangingPunct="1">
              <a:defRPr/>
            </a:pPr>
            <a:r>
              <a:rPr lang="hr-HR" altLang="x-none" sz="1100" dirty="0">
                <a:solidFill>
                  <a:srgbClr val="0D0D0D"/>
                </a:solidFill>
                <a:latin typeface="Arial"/>
                <a:cs typeface="Arial"/>
              </a:rPr>
              <a:t> </a:t>
            </a:r>
          </a:p>
        </p:txBody>
      </p:sp>
      <p:sp>
        <p:nvSpPr>
          <p:cNvPr id="5129" name="AutoShape 131"/>
          <p:cNvSpPr>
            <a:spLocks noChangeArrowheads="1"/>
          </p:cNvSpPr>
          <p:nvPr/>
        </p:nvSpPr>
        <p:spPr bwMode="auto">
          <a:xfrm>
            <a:off x="5254810" y="4324350"/>
            <a:ext cx="1363478" cy="351163"/>
          </a:xfrm>
          <a:prstGeom prst="rightArrow">
            <a:avLst>
              <a:gd name="adj1" fmla="val 50000"/>
              <a:gd name="adj2" fmla="val 16175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hr-HR" altLang="x-non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137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Tablica</a:t>
            </a:r>
            <a:r>
              <a:rPr lang="en-US" dirty="0"/>
              <a:t> </a:t>
            </a:r>
            <a:r>
              <a:rPr lang="en-US" dirty="0" err="1"/>
              <a:t>sažetka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- 1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Naziv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  <a:p>
            <a:r>
              <a:rPr lang="en-US" dirty="0" err="1"/>
              <a:t>Lokacija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  <a:p>
            <a:r>
              <a:rPr lang="en-US" dirty="0" err="1"/>
              <a:t>Trajanje</a:t>
            </a:r>
            <a:r>
              <a:rPr lang="en-US" dirty="0"/>
              <a:t> u </a:t>
            </a:r>
            <a:r>
              <a:rPr lang="en-US" dirty="0" err="1"/>
              <a:t>broju</a:t>
            </a:r>
            <a:r>
              <a:rPr lang="en-US" dirty="0"/>
              <a:t> </a:t>
            </a:r>
            <a:r>
              <a:rPr lang="en-US" dirty="0" err="1"/>
              <a:t>mjeseci</a:t>
            </a:r>
            <a:endParaRPr lang="en-US" dirty="0"/>
          </a:p>
          <a:p>
            <a:r>
              <a:rPr lang="en-US" dirty="0" err="1"/>
              <a:t>Traženi</a:t>
            </a:r>
            <a:r>
              <a:rPr lang="en-US" dirty="0"/>
              <a:t> </a:t>
            </a:r>
            <a:r>
              <a:rPr lang="en-US" dirty="0" err="1"/>
              <a:t>iznos</a:t>
            </a:r>
            <a:r>
              <a:rPr lang="en-US" dirty="0"/>
              <a:t> </a:t>
            </a:r>
            <a:r>
              <a:rPr lang="en-US" dirty="0" err="1"/>
              <a:t>granta</a:t>
            </a:r>
            <a:endParaRPr lang="en-US" dirty="0"/>
          </a:p>
          <a:p>
            <a:r>
              <a:rPr lang="en-US" dirty="0" err="1"/>
              <a:t>Postotak</a:t>
            </a:r>
            <a:r>
              <a:rPr lang="en-US" dirty="0"/>
              <a:t> </a:t>
            </a:r>
            <a:r>
              <a:rPr lang="en-US" dirty="0" err="1"/>
              <a:t>granta</a:t>
            </a:r>
            <a:r>
              <a:rPr lang="en-US" dirty="0"/>
              <a:t> u </a:t>
            </a:r>
            <a:r>
              <a:rPr lang="en-US" dirty="0" err="1"/>
              <a:t>ukupnom</a:t>
            </a:r>
            <a:r>
              <a:rPr lang="en-US" dirty="0"/>
              <a:t> </a:t>
            </a:r>
            <a:r>
              <a:rPr lang="en-US" dirty="0" err="1"/>
              <a:t>iznosu</a:t>
            </a:r>
            <a:r>
              <a:rPr lang="en-US" dirty="0"/>
              <a:t> </a:t>
            </a:r>
            <a:r>
              <a:rPr lang="en-US" dirty="0" err="1"/>
              <a:t>bespovratnih</a:t>
            </a:r>
            <a:r>
              <a:rPr lang="en-US" dirty="0"/>
              <a:t> </a:t>
            </a:r>
            <a:r>
              <a:rPr lang="en-US" dirty="0" err="1"/>
              <a:t>sredstava</a:t>
            </a:r>
            <a:endParaRPr lang="en-US" dirty="0"/>
          </a:p>
          <a:p>
            <a:r>
              <a:rPr lang="en-US" dirty="0" err="1"/>
              <a:t>Ukupni</a:t>
            </a:r>
            <a:r>
              <a:rPr lang="en-US" dirty="0"/>
              <a:t> </a:t>
            </a:r>
            <a:r>
              <a:rPr lang="sr-Latn-ME" dirty="0"/>
              <a:t>budžet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37233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A85122-8710-184A-8730-04C265D52B0E}"/>
              </a:ext>
            </a:extLst>
          </p:cNvPr>
          <p:cNvSpPr txBox="1"/>
          <p:nvPr/>
        </p:nvSpPr>
        <p:spPr>
          <a:xfrm>
            <a:off x="2536754" y="980439"/>
            <a:ext cx="6712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FISHBONE</a:t>
            </a:r>
            <a:r>
              <a:rPr lang="hr-HR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/ISHIKAWA</a:t>
            </a:r>
            <a:r>
              <a:rPr lang="en-US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 DI</a:t>
            </a:r>
            <a:r>
              <a:rPr lang="hr-HR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J</a:t>
            </a:r>
            <a:r>
              <a:rPr lang="en-US" sz="3600" b="1" spc="150" dirty="0">
                <a:solidFill>
                  <a:schemeClr val="tx2"/>
                </a:solidFill>
                <a:latin typeface="Oswald" panose="02000503000000000000" pitchFamily="2" charset="77"/>
              </a:rPr>
              <a:t>AGRAM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F90E14-500C-7343-A269-4D4D2386A8C1}"/>
              </a:ext>
            </a:extLst>
          </p:cNvPr>
          <p:cNvSpPr/>
          <p:nvPr/>
        </p:nvSpPr>
        <p:spPr>
          <a:xfrm>
            <a:off x="5527887" y="927823"/>
            <a:ext cx="1143000" cy="68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Roboto Light" panose="02000000000000000000" pitchFamily="2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6DEA264-95A1-1F43-8859-736858BA99B3}"/>
              </a:ext>
            </a:extLst>
          </p:cNvPr>
          <p:cNvCxnSpPr/>
          <p:nvPr/>
        </p:nvCxnSpPr>
        <p:spPr>
          <a:xfrm flipH="1">
            <a:off x="2862028" y="3867517"/>
            <a:ext cx="1496166" cy="1982697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6EB9DF-67B0-A74F-B371-0F6E03A7E810}"/>
              </a:ext>
            </a:extLst>
          </p:cNvPr>
          <p:cNvCxnSpPr/>
          <p:nvPr/>
        </p:nvCxnSpPr>
        <p:spPr>
          <a:xfrm flipH="1">
            <a:off x="6702573" y="3856103"/>
            <a:ext cx="1496166" cy="1982697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58ABC01-4AA0-6740-B061-316140F60AC4}"/>
              </a:ext>
            </a:extLst>
          </p:cNvPr>
          <p:cNvCxnSpPr/>
          <p:nvPr/>
        </p:nvCxnSpPr>
        <p:spPr>
          <a:xfrm flipH="1" flipV="1">
            <a:off x="6732866" y="1874752"/>
            <a:ext cx="1496166" cy="1982697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00930C1-AE69-8A4F-BC1C-91049935821C}"/>
              </a:ext>
            </a:extLst>
          </p:cNvPr>
          <p:cNvCxnSpPr/>
          <p:nvPr/>
        </p:nvCxnSpPr>
        <p:spPr>
          <a:xfrm flipH="1" flipV="1">
            <a:off x="2874600" y="1871584"/>
            <a:ext cx="1496166" cy="1982697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7513BB-280D-104C-9F1F-3E61009D860C}"/>
              </a:ext>
            </a:extLst>
          </p:cNvPr>
          <p:cNvCxnSpPr/>
          <p:nvPr/>
        </p:nvCxnSpPr>
        <p:spPr>
          <a:xfrm flipV="1">
            <a:off x="1220470" y="3842867"/>
            <a:ext cx="8678470" cy="25073"/>
          </a:xfrm>
          <a:prstGeom prst="line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43BA67-F4A2-C44E-B1AB-D3ADD660698A}"/>
              </a:ext>
            </a:extLst>
          </p:cNvPr>
          <p:cNvCxnSpPr/>
          <p:nvPr/>
        </p:nvCxnSpPr>
        <p:spPr>
          <a:xfrm>
            <a:off x="3793744" y="3053750"/>
            <a:ext cx="1641666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3C17428-FE2E-E542-B679-CD29C04533D8}"/>
              </a:ext>
            </a:extLst>
          </p:cNvPr>
          <p:cNvCxnSpPr/>
          <p:nvPr/>
        </p:nvCxnSpPr>
        <p:spPr>
          <a:xfrm flipH="1">
            <a:off x="1681492" y="2754282"/>
            <a:ext cx="1860093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0D05BF-3DC0-3840-81CC-F57D5531A5E3}"/>
              </a:ext>
            </a:extLst>
          </p:cNvPr>
          <p:cNvCxnSpPr/>
          <p:nvPr/>
        </p:nvCxnSpPr>
        <p:spPr>
          <a:xfrm flipH="1">
            <a:off x="2661399" y="3367110"/>
            <a:ext cx="1332261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ADFDD9-E87F-9542-BC85-BA6C4C51B8FC}"/>
              </a:ext>
            </a:extLst>
          </p:cNvPr>
          <p:cNvCxnSpPr/>
          <p:nvPr/>
        </p:nvCxnSpPr>
        <p:spPr>
          <a:xfrm>
            <a:off x="7878585" y="3367110"/>
            <a:ext cx="1712007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B04205-4885-3B4D-86DF-09283A59CF48}"/>
              </a:ext>
            </a:extLst>
          </p:cNvPr>
          <p:cNvCxnSpPr/>
          <p:nvPr/>
        </p:nvCxnSpPr>
        <p:spPr>
          <a:xfrm>
            <a:off x="7434328" y="2754282"/>
            <a:ext cx="1757357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BAAA90-DB62-A14D-BD7C-BF1798233914}"/>
              </a:ext>
            </a:extLst>
          </p:cNvPr>
          <p:cNvCxnSpPr/>
          <p:nvPr/>
        </p:nvCxnSpPr>
        <p:spPr>
          <a:xfrm flipH="1">
            <a:off x="6360660" y="3053750"/>
            <a:ext cx="1270502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DDB176-0928-714B-878B-023D40450CE1}"/>
              </a:ext>
            </a:extLst>
          </p:cNvPr>
          <p:cNvCxnSpPr/>
          <p:nvPr/>
        </p:nvCxnSpPr>
        <p:spPr>
          <a:xfrm flipH="1">
            <a:off x="2302900" y="4434884"/>
            <a:ext cx="1587266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9C64026-102D-924C-A651-AC67F8E183D7}"/>
              </a:ext>
            </a:extLst>
          </p:cNvPr>
          <p:cNvCxnSpPr/>
          <p:nvPr/>
        </p:nvCxnSpPr>
        <p:spPr>
          <a:xfrm flipH="1">
            <a:off x="1731353" y="5118388"/>
            <a:ext cx="1689770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B7E05F-FE7A-BE42-9140-0F8528F6ADAC}"/>
              </a:ext>
            </a:extLst>
          </p:cNvPr>
          <p:cNvCxnSpPr/>
          <p:nvPr/>
        </p:nvCxnSpPr>
        <p:spPr>
          <a:xfrm>
            <a:off x="3642613" y="4806178"/>
            <a:ext cx="1809417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DE6BF9E-FCD0-DB48-8539-1CEB63CF1F45}"/>
              </a:ext>
            </a:extLst>
          </p:cNvPr>
          <p:cNvCxnSpPr/>
          <p:nvPr/>
        </p:nvCxnSpPr>
        <p:spPr>
          <a:xfrm>
            <a:off x="7264837" y="5133374"/>
            <a:ext cx="1926848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6C370D0-595D-C849-9FCE-4DD67932CAE3}"/>
              </a:ext>
            </a:extLst>
          </p:cNvPr>
          <p:cNvCxnSpPr/>
          <p:nvPr/>
        </p:nvCxnSpPr>
        <p:spPr>
          <a:xfrm>
            <a:off x="7759774" y="4434884"/>
            <a:ext cx="1830818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76A52A-D7CC-564B-BC43-BD88BE49611B}"/>
              </a:ext>
            </a:extLst>
          </p:cNvPr>
          <p:cNvCxnSpPr/>
          <p:nvPr/>
        </p:nvCxnSpPr>
        <p:spPr>
          <a:xfrm flipH="1">
            <a:off x="6427039" y="4806178"/>
            <a:ext cx="1044919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CFE8E18-AE4E-894A-B764-9B2A3FA6AB0D}"/>
              </a:ext>
            </a:extLst>
          </p:cNvPr>
          <p:cNvCxnSpPr/>
          <p:nvPr/>
        </p:nvCxnSpPr>
        <p:spPr>
          <a:xfrm>
            <a:off x="4207875" y="3602026"/>
            <a:ext cx="1554228" cy="0"/>
          </a:xfrm>
          <a:prstGeom prst="straightConnector1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10">
            <a:extLst>
              <a:ext uri="{FF2B5EF4-FFF2-40B4-BE49-F238E27FC236}">
                <a16:creationId xmlns:a16="http://schemas.microsoft.com/office/drawing/2014/main" id="{3909B733-1C3D-A04B-8C3C-DB12C33C544C}"/>
              </a:ext>
            </a:extLst>
          </p:cNvPr>
          <p:cNvSpPr>
            <a:spLocks/>
          </p:cNvSpPr>
          <p:nvPr/>
        </p:nvSpPr>
        <p:spPr bwMode="auto">
          <a:xfrm>
            <a:off x="9724210" y="2162711"/>
            <a:ext cx="2355131" cy="3463592"/>
          </a:xfrm>
          <a:custGeom>
            <a:avLst/>
            <a:gdLst>
              <a:gd name="T0" fmla="*/ 918 w 1050"/>
              <a:gd name="T1" fmla="*/ 204 h 819"/>
              <a:gd name="T2" fmla="*/ 785 w 1050"/>
              <a:gd name="T3" fmla="*/ 0 h 819"/>
              <a:gd name="T4" fmla="*/ 785 w 1050"/>
              <a:gd name="T5" fmla="*/ 154 h 819"/>
              <a:gd name="T6" fmla="*/ 0 w 1050"/>
              <a:gd name="T7" fmla="*/ 154 h 819"/>
              <a:gd name="T8" fmla="*/ 0 w 1050"/>
              <a:gd name="T9" fmla="*/ 665 h 819"/>
              <a:gd name="T10" fmla="*/ 785 w 1050"/>
              <a:gd name="T11" fmla="*/ 665 h 819"/>
              <a:gd name="T12" fmla="*/ 785 w 1050"/>
              <a:gd name="T13" fmla="*/ 819 h 819"/>
              <a:gd name="T14" fmla="*/ 918 w 1050"/>
              <a:gd name="T15" fmla="*/ 616 h 819"/>
              <a:gd name="T16" fmla="*/ 1050 w 1050"/>
              <a:gd name="T17" fmla="*/ 410 h 819"/>
              <a:gd name="T18" fmla="*/ 918 w 1050"/>
              <a:gd name="T19" fmla="*/ 204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0" h="819">
                <a:moveTo>
                  <a:pt x="918" y="204"/>
                </a:moveTo>
                <a:lnTo>
                  <a:pt x="785" y="0"/>
                </a:lnTo>
                <a:lnTo>
                  <a:pt x="785" y="154"/>
                </a:lnTo>
                <a:lnTo>
                  <a:pt x="0" y="154"/>
                </a:lnTo>
                <a:lnTo>
                  <a:pt x="0" y="665"/>
                </a:lnTo>
                <a:lnTo>
                  <a:pt x="785" y="665"/>
                </a:lnTo>
                <a:lnTo>
                  <a:pt x="785" y="819"/>
                </a:lnTo>
                <a:lnTo>
                  <a:pt x="918" y="616"/>
                </a:lnTo>
                <a:lnTo>
                  <a:pt x="1050" y="410"/>
                </a:lnTo>
                <a:lnTo>
                  <a:pt x="918" y="20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dirty="0">
              <a:latin typeface="Roboto Light" panose="02000000000000000000" pitchFamily="2" charset="0"/>
            </a:endParaRPr>
          </a:p>
        </p:txBody>
      </p:sp>
      <p:sp>
        <p:nvSpPr>
          <p:cNvPr id="37" name="Parallelogram 36">
            <a:extLst>
              <a:ext uri="{FF2B5EF4-FFF2-40B4-BE49-F238E27FC236}">
                <a16:creationId xmlns:a16="http://schemas.microsoft.com/office/drawing/2014/main" id="{2649CD05-D3E1-5F49-9C9B-6E3C6D2638EC}"/>
              </a:ext>
            </a:extLst>
          </p:cNvPr>
          <p:cNvSpPr/>
          <p:nvPr/>
        </p:nvSpPr>
        <p:spPr>
          <a:xfrm>
            <a:off x="4460912" y="5177471"/>
            <a:ext cx="2743909" cy="750362"/>
          </a:xfrm>
          <a:prstGeom prst="parallelogram">
            <a:avLst>
              <a:gd name="adj" fmla="val 7365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 dirty="0">
              <a:latin typeface="Roboto Light" panose="02000000000000000000" pitchFamily="2" charset="0"/>
            </a:endParaRPr>
          </a:p>
        </p:txBody>
      </p: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3C9CADE5-CCF8-6A47-8C1B-0FF313B29236}"/>
              </a:ext>
            </a:extLst>
          </p:cNvPr>
          <p:cNvSpPr/>
          <p:nvPr/>
        </p:nvSpPr>
        <p:spPr>
          <a:xfrm>
            <a:off x="542792" y="5327071"/>
            <a:ext cx="2735687" cy="519242"/>
          </a:xfrm>
          <a:prstGeom prst="parallelogram">
            <a:avLst>
              <a:gd name="adj" fmla="val 736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 dirty="0">
              <a:latin typeface="Roboto Light" panose="02000000000000000000" pitchFamily="2" charset="0"/>
            </a:endParaRPr>
          </a:p>
        </p:txBody>
      </p:sp>
      <p:sp>
        <p:nvSpPr>
          <p:cNvPr id="39" name="Parallelogram 38">
            <a:extLst>
              <a:ext uri="{FF2B5EF4-FFF2-40B4-BE49-F238E27FC236}">
                <a16:creationId xmlns:a16="http://schemas.microsoft.com/office/drawing/2014/main" id="{10E77828-588B-EF49-A55D-ADE623B1D9B1}"/>
              </a:ext>
            </a:extLst>
          </p:cNvPr>
          <p:cNvSpPr/>
          <p:nvPr/>
        </p:nvSpPr>
        <p:spPr>
          <a:xfrm flipV="1">
            <a:off x="4588286" y="1732241"/>
            <a:ext cx="2570719" cy="650480"/>
          </a:xfrm>
          <a:prstGeom prst="parallelogram">
            <a:avLst>
              <a:gd name="adj" fmla="val 7365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 dirty="0">
              <a:latin typeface="Roboto Light" panose="02000000000000000000" pitchFamily="2" charset="0"/>
            </a:endParaRPr>
          </a:p>
        </p:txBody>
      </p:sp>
      <p:sp>
        <p:nvSpPr>
          <p:cNvPr id="40" name="Parallelogram 39">
            <a:extLst>
              <a:ext uri="{FF2B5EF4-FFF2-40B4-BE49-F238E27FC236}">
                <a16:creationId xmlns:a16="http://schemas.microsoft.com/office/drawing/2014/main" id="{B4B38CD4-CB35-ED4F-BAF6-8D385EFE58C5}"/>
              </a:ext>
            </a:extLst>
          </p:cNvPr>
          <p:cNvSpPr/>
          <p:nvPr/>
        </p:nvSpPr>
        <p:spPr>
          <a:xfrm flipV="1">
            <a:off x="542792" y="1732240"/>
            <a:ext cx="2748038" cy="650481"/>
          </a:xfrm>
          <a:prstGeom prst="parallelogram">
            <a:avLst>
              <a:gd name="adj" fmla="val 736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99" dirty="0">
              <a:solidFill>
                <a:schemeClr val="bg2"/>
              </a:solidFill>
              <a:latin typeface="Roboto Light" panose="020000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5E47F2D-8C11-8449-B8E0-B48A9BB1944C}"/>
              </a:ext>
            </a:extLst>
          </p:cNvPr>
          <p:cNvSpPr txBox="1"/>
          <p:nvPr/>
        </p:nvSpPr>
        <p:spPr>
          <a:xfrm>
            <a:off x="718957" y="1903097"/>
            <a:ext cx="2374151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hr-HR" sz="14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Povećani kapaciteti zaposlenih</a:t>
            </a:r>
            <a:endParaRPr lang="en-US" sz="14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7ACC123-A937-344B-9D55-59A5E141B919}"/>
              </a:ext>
            </a:extLst>
          </p:cNvPr>
          <p:cNvSpPr txBox="1"/>
          <p:nvPr/>
        </p:nvSpPr>
        <p:spPr>
          <a:xfrm>
            <a:off x="4720960" y="1886532"/>
            <a:ext cx="2306140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dirty="0" err="1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Intelektualno</a:t>
            </a:r>
            <a:r>
              <a:rPr lang="en-US" sz="16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vlasništvo</a:t>
            </a:r>
            <a:endParaRPr lang="en-US" sz="16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2929E85-E3E6-5049-9DF7-0B2F08CA729E}"/>
              </a:ext>
            </a:extLst>
          </p:cNvPr>
          <p:cNvSpPr txBox="1"/>
          <p:nvPr/>
        </p:nvSpPr>
        <p:spPr>
          <a:xfrm>
            <a:off x="1120229" y="5433469"/>
            <a:ext cx="1685078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hr-HR" sz="1400" dirty="0" err="1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Modernizovana</a:t>
            </a:r>
            <a:r>
              <a:rPr lang="hr-HR" sz="14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 oprema</a:t>
            </a:r>
            <a:endParaRPr lang="en-US" sz="14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058264-7729-954D-AA72-58A7074EB380}"/>
              </a:ext>
            </a:extLst>
          </p:cNvPr>
          <p:cNvSpPr txBox="1"/>
          <p:nvPr/>
        </p:nvSpPr>
        <p:spPr>
          <a:xfrm>
            <a:off x="4856841" y="5286485"/>
            <a:ext cx="2048100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hr-HR" sz="14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Osigurana saradnja s institucijama</a:t>
            </a:r>
            <a:endParaRPr lang="en-US" sz="14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50" name="Subtitle 2">
            <a:extLst>
              <a:ext uri="{FF2B5EF4-FFF2-40B4-BE49-F238E27FC236}">
                <a16:creationId xmlns:a16="http://schemas.microsoft.com/office/drawing/2014/main" id="{51E58FF7-3E05-AE48-ADD2-000D8D7DE699}"/>
              </a:ext>
            </a:extLst>
          </p:cNvPr>
          <p:cNvSpPr txBox="1">
            <a:spLocks/>
          </p:cNvSpPr>
          <p:nvPr/>
        </p:nvSpPr>
        <p:spPr>
          <a:xfrm>
            <a:off x="3777812" y="2749564"/>
            <a:ext cx="1701004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Fluktuacija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1" name="Subtitle 2">
            <a:extLst>
              <a:ext uri="{FF2B5EF4-FFF2-40B4-BE49-F238E27FC236}">
                <a16:creationId xmlns:a16="http://schemas.microsoft.com/office/drawing/2014/main" id="{756041CD-BC8A-3840-8A78-D8810CE0BA87}"/>
              </a:ext>
            </a:extLst>
          </p:cNvPr>
          <p:cNvSpPr txBox="1">
            <a:spLocks/>
          </p:cNvSpPr>
          <p:nvPr/>
        </p:nvSpPr>
        <p:spPr>
          <a:xfrm>
            <a:off x="4027581" y="4291348"/>
            <a:ext cx="1701004" cy="514457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Oprema za izradu prototipa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2" name="Subtitle 2">
            <a:extLst>
              <a:ext uri="{FF2B5EF4-FFF2-40B4-BE49-F238E27FC236}">
                <a16:creationId xmlns:a16="http://schemas.microsoft.com/office/drawing/2014/main" id="{50F857D0-1D29-EF42-87BC-0641AE572BE1}"/>
              </a:ext>
            </a:extLst>
          </p:cNvPr>
          <p:cNvSpPr txBox="1">
            <a:spLocks/>
          </p:cNvSpPr>
          <p:nvPr/>
        </p:nvSpPr>
        <p:spPr>
          <a:xfrm>
            <a:off x="4259714" y="3068890"/>
            <a:ext cx="1701004" cy="514457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N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iska obrazovna struktura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3" name="Subtitle 2">
            <a:extLst>
              <a:ext uri="{FF2B5EF4-FFF2-40B4-BE49-F238E27FC236}">
                <a16:creationId xmlns:a16="http://schemas.microsoft.com/office/drawing/2014/main" id="{8A3FEDF0-E981-C94D-A639-D024A9C1F3F7}"/>
              </a:ext>
            </a:extLst>
          </p:cNvPr>
          <p:cNvSpPr txBox="1">
            <a:spLocks/>
          </p:cNvSpPr>
          <p:nvPr/>
        </p:nvSpPr>
        <p:spPr>
          <a:xfrm>
            <a:off x="7438585" y="2451754"/>
            <a:ext cx="1997893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trademark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4" name="Subtitle 2">
            <a:extLst>
              <a:ext uri="{FF2B5EF4-FFF2-40B4-BE49-F238E27FC236}">
                <a16:creationId xmlns:a16="http://schemas.microsoft.com/office/drawing/2014/main" id="{38371E2F-3120-E048-B47A-10DBDB43BB20}"/>
              </a:ext>
            </a:extLst>
          </p:cNvPr>
          <p:cNvSpPr txBox="1">
            <a:spLocks/>
          </p:cNvSpPr>
          <p:nvPr/>
        </p:nvSpPr>
        <p:spPr>
          <a:xfrm>
            <a:off x="7970971" y="4124050"/>
            <a:ext cx="1701004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T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ransfer znanja 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5" name="Subtitle 2">
            <a:extLst>
              <a:ext uri="{FF2B5EF4-FFF2-40B4-BE49-F238E27FC236}">
                <a16:creationId xmlns:a16="http://schemas.microsoft.com/office/drawing/2014/main" id="{5EAFE1D5-C5E1-1047-8E23-CE85AC05F7CF}"/>
              </a:ext>
            </a:extLst>
          </p:cNvPr>
          <p:cNvSpPr txBox="1">
            <a:spLocks/>
          </p:cNvSpPr>
          <p:nvPr/>
        </p:nvSpPr>
        <p:spPr>
          <a:xfrm>
            <a:off x="7920487" y="2838793"/>
            <a:ext cx="1701004" cy="514457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Proces</a:t>
            </a: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zaštite</a:t>
            </a: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intelekt</a:t>
            </a: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vlasništva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6" name="Subtitle 2">
            <a:extLst>
              <a:ext uri="{FF2B5EF4-FFF2-40B4-BE49-F238E27FC236}">
                <a16:creationId xmlns:a16="http://schemas.microsoft.com/office/drawing/2014/main" id="{0145B03A-9557-D04C-B2A3-E0395B4C6CF1}"/>
              </a:ext>
            </a:extLst>
          </p:cNvPr>
          <p:cNvSpPr txBox="1">
            <a:spLocks/>
          </p:cNvSpPr>
          <p:nvPr/>
        </p:nvSpPr>
        <p:spPr>
          <a:xfrm>
            <a:off x="7735474" y="4402269"/>
            <a:ext cx="1701004" cy="751702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P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artnerstvo s istraživačkim organizacijama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7" name="Subtitle 2">
            <a:extLst>
              <a:ext uri="{FF2B5EF4-FFF2-40B4-BE49-F238E27FC236}">
                <a16:creationId xmlns:a16="http://schemas.microsoft.com/office/drawing/2014/main" id="{550EFC2F-866B-0C49-A8F2-511C741879FB}"/>
              </a:ext>
            </a:extLst>
          </p:cNvPr>
          <p:cNvSpPr txBox="1">
            <a:spLocks/>
          </p:cNvSpPr>
          <p:nvPr/>
        </p:nvSpPr>
        <p:spPr>
          <a:xfrm>
            <a:off x="1099063" y="3060633"/>
            <a:ext cx="2675083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B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roj zaposlenih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8" name="Subtitle 2">
            <a:extLst>
              <a:ext uri="{FF2B5EF4-FFF2-40B4-BE49-F238E27FC236}">
                <a16:creationId xmlns:a16="http://schemas.microsoft.com/office/drawing/2014/main" id="{D9233127-CFD9-6649-8DB6-7CF0E4A02016}"/>
              </a:ext>
            </a:extLst>
          </p:cNvPr>
          <p:cNvSpPr txBox="1">
            <a:spLocks/>
          </p:cNvSpPr>
          <p:nvPr/>
        </p:nvSpPr>
        <p:spPr>
          <a:xfrm>
            <a:off x="1470174" y="4811911"/>
            <a:ext cx="1968149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Oprema za testiranje 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9" name="Subtitle 2">
            <a:extLst>
              <a:ext uri="{FF2B5EF4-FFF2-40B4-BE49-F238E27FC236}">
                <a16:creationId xmlns:a16="http://schemas.microsoft.com/office/drawing/2014/main" id="{1D1AE512-8620-1740-AFA4-378A924B9E2E}"/>
              </a:ext>
            </a:extLst>
          </p:cNvPr>
          <p:cNvSpPr txBox="1">
            <a:spLocks/>
          </p:cNvSpPr>
          <p:nvPr/>
        </p:nvSpPr>
        <p:spPr>
          <a:xfrm>
            <a:off x="2219221" y="4130323"/>
            <a:ext cx="1701004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IKT </a:t>
            </a: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oprema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0" name="Subtitle 2">
            <a:extLst>
              <a:ext uri="{FF2B5EF4-FFF2-40B4-BE49-F238E27FC236}">
                <a16:creationId xmlns:a16="http://schemas.microsoft.com/office/drawing/2014/main" id="{272694F1-1E95-9846-AC16-1BC7A789251C}"/>
              </a:ext>
            </a:extLst>
          </p:cNvPr>
          <p:cNvSpPr txBox="1">
            <a:spLocks/>
          </p:cNvSpPr>
          <p:nvPr/>
        </p:nvSpPr>
        <p:spPr>
          <a:xfrm>
            <a:off x="916679" y="2445485"/>
            <a:ext cx="2374151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en-US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S</a:t>
            </a: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pecifična znanja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1" name="Subtitle 2">
            <a:extLst>
              <a:ext uri="{FF2B5EF4-FFF2-40B4-BE49-F238E27FC236}">
                <a16:creationId xmlns:a16="http://schemas.microsoft.com/office/drawing/2014/main" id="{EDB0C378-072D-CF49-9545-000E26F8A431}"/>
              </a:ext>
            </a:extLst>
          </p:cNvPr>
          <p:cNvSpPr txBox="1">
            <a:spLocks/>
          </p:cNvSpPr>
          <p:nvPr/>
        </p:nvSpPr>
        <p:spPr>
          <a:xfrm>
            <a:off x="5171094" y="2836088"/>
            <a:ext cx="2090629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hr-HR" sz="1300" dirty="0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patentibilnost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2" name="Subtitle 2">
            <a:extLst>
              <a:ext uri="{FF2B5EF4-FFF2-40B4-BE49-F238E27FC236}">
                <a16:creationId xmlns:a16="http://schemas.microsoft.com/office/drawing/2014/main" id="{DDE516A5-6CC2-B04E-ADA4-906BD4C6E4B7}"/>
              </a:ext>
            </a:extLst>
          </p:cNvPr>
          <p:cNvSpPr txBox="1">
            <a:spLocks/>
          </p:cNvSpPr>
          <p:nvPr/>
        </p:nvSpPr>
        <p:spPr>
          <a:xfrm>
            <a:off x="5779944" y="4498124"/>
            <a:ext cx="1701004" cy="277213"/>
          </a:xfrm>
          <a:prstGeom prst="rect">
            <a:avLst/>
          </a:prstGeom>
        </p:spPr>
        <p:txBody>
          <a:bodyPr vert="horz" wrap="square" lIns="45720" tIns="22860" rIns="45720" bIns="22860" rtlCol="0" anchor="b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850"/>
              </a:lnSpc>
            </a:pPr>
            <a:r>
              <a:rPr lang="en-US" sz="1300" dirty="0" err="1">
                <a:solidFill>
                  <a:schemeClr val="tx1"/>
                </a:solidFill>
                <a:latin typeface="Roboto Light" panose="020000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klasteri</a:t>
            </a:r>
            <a:endParaRPr lang="en-US" sz="1300" dirty="0">
              <a:solidFill>
                <a:schemeClr val="tx1"/>
              </a:solidFill>
              <a:latin typeface="Roboto Light" panose="02000000000000000000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BEDF50-E561-6B43-A9CA-E86D59D5E464}"/>
              </a:ext>
            </a:extLst>
          </p:cNvPr>
          <p:cNvSpPr txBox="1"/>
          <p:nvPr/>
        </p:nvSpPr>
        <p:spPr>
          <a:xfrm>
            <a:off x="9821056" y="3455925"/>
            <a:ext cx="1683946" cy="87716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x-none" sz="17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Povećan </a:t>
            </a:r>
            <a:r>
              <a:rPr lang="sr-Latn-ME" sz="17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nivo</a:t>
            </a:r>
            <a:r>
              <a:rPr lang="x-none" sz="17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 konkurentnosti </a:t>
            </a:r>
            <a:r>
              <a:rPr lang="sr-Latn-ME" sz="1700" dirty="0" err="1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preduzeć</a:t>
            </a:r>
            <a:r>
              <a:rPr lang="x-none" sz="1700" dirty="0">
                <a:solidFill>
                  <a:schemeClr val="bg1"/>
                </a:solidFill>
                <a:latin typeface="Oswald" panose="02000503000000000000" pitchFamily="2" charset="77"/>
                <a:ea typeface="League Spartan" charset="0"/>
                <a:cs typeface="Poppins" pitchFamily="2" charset="77"/>
              </a:rPr>
              <a:t>a</a:t>
            </a:r>
            <a:endParaRPr lang="en-US" sz="1700" dirty="0">
              <a:solidFill>
                <a:schemeClr val="bg1"/>
              </a:solidFill>
              <a:latin typeface="Oswald" panose="02000503000000000000" pitchFamily="2" charset="77"/>
              <a:ea typeface="League Spartan" charset="0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133864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82317" y="1090614"/>
            <a:ext cx="8356946" cy="642937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Stablo ciljeva-savjeti</a:t>
            </a:r>
            <a:endParaRPr lang="en-US" altLang="x-none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46760" y="2006600"/>
            <a:ext cx="10698480" cy="3964906"/>
          </a:xfrm>
        </p:spPr>
        <p:txBody>
          <a:bodyPr>
            <a:normAutofit/>
          </a:bodyPr>
          <a:lstStyle/>
          <a:p>
            <a:r>
              <a:rPr lang="hr-HR" altLang="x-none" dirty="0"/>
              <a:t>Izrađuje se </a:t>
            </a:r>
            <a:r>
              <a:rPr lang="en-GB" altLang="x-none" dirty="0" err="1"/>
              <a:t>kroz</a:t>
            </a:r>
            <a:r>
              <a:rPr lang="hr-HR" altLang="x-none" dirty="0"/>
              <a:t> </a:t>
            </a:r>
            <a:r>
              <a:rPr lang="hr-HR" altLang="x-none" dirty="0" err="1"/>
              <a:t>konsultacij</a:t>
            </a:r>
            <a:r>
              <a:rPr lang="en-GB" altLang="x-none" dirty="0"/>
              <a:t>e</a:t>
            </a:r>
            <a:r>
              <a:rPr lang="hr-HR" altLang="x-none" dirty="0"/>
              <a:t> s ključnim stakeholderima (participativni pristup)</a:t>
            </a:r>
          </a:p>
          <a:p>
            <a:pPr marL="0" indent="0">
              <a:buNone/>
            </a:pPr>
            <a:endParaRPr lang="hr-HR" altLang="x-none" dirty="0"/>
          </a:p>
          <a:p>
            <a:pPr marL="0" indent="0">
              <a:buNone/>
            </a:pPr>
            <a:r>
              <a:rPr lang="hr-HR" altLang="x-none" dirty="0"/>
              <a:t>Koristiti informacije prikupljene u analizi stakeholdera kako bi se</a:t>
            </a:r>
            <a:r>
              <a:rPr lang="en-GB" altLang="x-none" dirty="0"/>
              <a:t>:</a:t>
            </a:r>
            <a:endParaRPr lang="hr-HR" altLang="x-none" dirty="0"/>
          </a:p>
          <a:p>
            <a:pPr lvl="1"/>
            <a:r>
              <a:rPr lang="hr-HR" altLang="x-none" dirty="0"/>
              <a:t>Prepoznali prioriteti</a:t>
            </a:r>
          </a:p>
          <a:p>
            <a:pPr lvl="1"/>
            <a:r>
              <a:rPr lang="hr-HR" altLang="x-none" dirty="0"/>
              <a:t>Procijenila realističnost određenih ciljeva</a:t>
            </a:r>
          </a:p>
          <a:p>
            <a:pPr lvl="1"/>
            <a:r>
              <a:rPr lang="hr-HR" altLang="x-none" dirty="0"/>
              <a:t>Prepoznala dodatna sredstva za ostvarenje pojedinih ciljeva</a:t>
            </a:r>
          </a:p>
          <a:p>
            <a:pPr lvl="1"/>
            <a:r>
              <a:rPr lang="hr-HR" altLang="x-none" dirty="0"/>
              <a:t>Utvrdili vanjski faktori važni za realizaciju projekta</a:t>
            </a:r>
          </a:p>
        </p:txBody>
      </p:sp>
    </p:spTree>
    <p:extLst>
      <p:ext uri="{BB962C8B-B14F-4D97-AF65-F5344CB8AC3E}">
        <p14:creationId xmlns:p14="http://schemas.microsoft.com/office/powerpoint/2010/main" val="8817388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06981" y="2534276"/>
            <a:ext cx="6569243" cy="1068888"/>
          </a:xfrm>
        </p:spPr>
        <p:txBody>
          <a:bodyPr/>
          <a:lstStyle/>
          <a:p>
            <a:r>
              <a:rPr lang="hr-HR" dirty="0"/>
              <a:t>Analiza strategije</a:t>
            </a:r>
          </a:p>
        </p:txBody>
      </p:sp>
    </p:spTree>
    <p:extLst>
      <p:ext uri="{BB962C8B-B14F-4D97-AF65-F5344CB8AC3E}">
        <p14:creationId xmlns:p14="http://schemas.microsoft.com/office/powerpoint/2010/main" val="228752903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19372" y="981075"/>
            <a:ext cx="8338929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Šta je analiza strategije?</a:t>
            </a:r>
            <a:endParaRPr lang="en-US" altLang="x-none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53143" y="1841500"/>
            <a:ext cx="10946674" cy="4106538"/>
          </a:xfrm>
        </p:spPr>
        <p:txBody>
          <a:bodyPr/>
          <a:lstStyle/>
          <a:p>
            <a:pPr algn="just"/>
            <a:r>
              <a:rPr lang="hr-HR" altLang="x-none" sz="2400" dirty="0"/>
              <a:t>Završni korak u fazi analize </a:t>
            </a:r>
            <a:endParaRPr lang="en-GB" altLang="x-none" sz="2400" dirty="0"/>
          </a:p>
          <a:p>
            <a:pPr algn="just"/>
            <a:r>
              <a:rPr lang="en-GB" altLang="x-none" sz="2400" dirty="0" err="1"/>
              <a:t>Predstavlja</a:t>
            </a:r>
            <a:r>
              <a:rPr lang="en-GB" altLang="x-none" sz="2400" dirty="0"/>
              <a:t> </a:t>
            </a:r>
            <a:r>
              <a:rPr lang="hr-HR" altLang="x-none" sz="2400" dirty="0"/>
              <a:t>odabir strategije</a:t>
            </a:r>
            <a:r>
              <a:rPr lang="en-GB" altLang="x-none" sz="2400" dirty="0"/>
              <a:t>, </a:t>
            </a:r>
            <a:r>
              <a:rPr lang="en-GB" altLang="x-none" sz="2400" dirty="0" err="1"/>
              <a:t>tj</a:t>
            </a:r>
            <a:r>
              <a:rPr lang="en-GB" altLang="x-none" sz="2400" dirty="0"/>
              <a:t>. </a:t>
            </a:r>
            <a:r>
              <a:rPr lang="hr-HR" altLang="x-none" sz="2400" dirty="0" err="1"/>
              <a:t>najbolj</a:t>
            </a:r>
            <a:r>
              <a:rPr lang="en-GB" altLang="x-none" sz="2400" dirty="0" err="1"/>
              <a:t>eg</a:t>
            </a:r>
            <a:r>
              <a:rPr lang="hr-HR" altLang="x-none" sz="2400" dirty="0"/>
              <a:t> moguć</a:t>
            </a:r>
            <a:r>
              <a:rPr lang="en-GB" altLang="x-none" sz="2400" dirty="0" err="1"/>
              <a:t>eg</a:t>
            </a:r>
            <a:r>
              <a:rPr lang="hr-HR" altLang="x-none" sz="2400" dirty="0"/>
              <a:t> način</a:t>
            </a:r>
            <a:r>
              <a:rPr lang="en-GB" altLang="x-none" sz="2400" dirty="0"/>
              <a:t>a </a:t>
            </a:r>
            <a:r>
              <a:rPr lang="x-none" altLang="x-none" sz="2400" dirty="0"/>
              <a:t>postizanja </a:t>
            </a:r>
            <a:r>
              <a:rPr lang="hr-HR" altLang="x-none" sz="2400" dirty="0"/>
              <a:t>željenih ciljeva projekta</a:t>
            </a:r>
          </a:p>
          <a:p>
            <a:pPr algn="just"/>
            <a:r>
              <a:rPr lang="hr-HR" altLang="x-none" sz="2400" dirty="0"/>
              <a:t>Donošenje odluke o najboljoj strategiji sprovođenja projekta uz konsenzus svih </a:t>
            </a:r>
            <a:r>
              <a:rPr lang="hr-HR" altLang="x-none" sz="2400" dirty="0" err="1"/>
              <a:t>stejkholdera</a:t>
            </a:r>
            <a:r>
              <a:rPr lang="hr-HR" altLang="x-none" sz="2400" dirty="0"/>
              <a:t> koji </a:t>
            </a:r>
            <a:r>
              <a:rPr lang="hr-HR" altLang="x-none" sz="2400" dirty="0" err="1"/>
              <a:t>učestvujuu</a:t>
            </a:r>
            <a:r>
              <a:rPr lang="hr-HR" altLang="x-none" sz="2400" dirty="0"/>
              <a:t> u procesu</a:t>
            </a:r>
          </a:p>
          <a:p>
            <a:pPr algn="just"/>
            <a:r>
              <a:rPr lang="hr-HR" altLang="x-none" sz="2400" dirty="0" err="1">
                <a:ea typeface="Calibri" pitchFamily="34" charset="0"/>
                <a:cs typeface="Calibri" pitchFamily="34" charset="0"/>
              </a:rPr>
              <a:t>Definiše</a:t>
            </a:r>
            <a:r>
              <a:rPr lang="hr-HR" altLang="x-none" sz="2400" dirty="0">
                <a:ea typeface="Calibri" pitchFamily="34" charset="0"/>
                <a:cs typeface="Calibri" pitchFamily="34" charset="0"/>
              </a:rPr>
              <a:t> se obim projekta: </a:t>
            </a:r>
            <a:r>
              <a:rPr lang="hr-HR" altLang="x-none" sz="2400" b="1" dirty="0">
                <a:ea typeface="Calibri" pitchFamily="34" charset="0"/>
                <a:cs typeface="Calibri" pitchFamily="34" charset="0"/>
              </a:rPr>
              <a:t>cilj, rezultati i aktivnosti projekta</a:t>
            </a:r>
            <a:r>
              <a:rPr lang="hr-HR" altLang="x-none" sz="2400" dirty="0">
                <a:ea typeface="Calibri" pitchFamily="34" charset="0"/>
                <a:cs typeface="Calibri" pitchFamily="34" charset="0"/>
              </a:rPr>
              <a:t>.</a:t>
            </a:r>
          </a:p>
          <a:p>
            <a:pPr algn="just"/>
            <a:r>
              <a:rPr lang="hr-HR" altLang="x-none" sz="2400" dirty="0"/>
              <a:t>Zahtijeva balans između različitih interesa stakeholdera</a:t>
            </a:r>
          </a:p>
          <a:p>
            <a:pPr algn="just"/>
            <a:r>
              <a:rPr lang="en-GB" altLang="x-none" sz="2400" dirty="0" err="1"/>
              <a:t>Odluka</a:t>
            </a:r>
            <a:r>
              <a:rPr lang="en-GB" altLang="x-none" sz="2400" dirty="0"/>
              <a:t> o tome </a:t>
            </a:r>
            <a:r>
              <a:rPr lang="hr-HR" altLang="x-none" sz="2400" dirty="0"/>
              <a:t>šta će biti uključeno u projekat, a šta će ostati izvan fokusa projekta </a:t>
            </a:r>
            <a:r>
              <a:rPr lang="hr-HR" altLang="x-none" sz="2400" b="1" dirty="0"/>
              <a:t>putem određenih </a:t>
            </a:r>
            <a:r>
              <a:rPr lang="hr-HR" altLang="x-none" sz="2400" b="1" u="sng" dirty="0" err="1"/>
              <a:t>kriterijuma</a:t>
            </a:r>
            <a:endParaRPr lang="hr-HR" altLang="x-none" sz="2400" b="1" u="sng" dirty="0"/>
          </a:p>
          <a:p>
            <a:pPr algn="just"/>
            <a:endParaRPr lang="hr-HR" altLang="x-none" sz="2400" dirty="0"/>
          </a:p>
          <a:p>
            <a:pPr algn="just"/>
            <a:endParaRPr lang="hr-HR" altLang="x-none" sz="2400" dirty="0"/>
          </a:p>
          <a:p>
            <a:pPr marL="0" indent="0" algn="just">
              <a:buNone/>
            </a:pPr>
            <a:endParaRPr lang="en-US" altLang="x-none" sz="2400" dirty="0"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71858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924891" y="1044575"/>
            <a:ext cx="8614128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b="1" dirty="0" err="1"/>
              <a:t>Kriterijumi</a:t>
            </a:r>
            <a:r>
              <a:rPr lang="hr-HR" altLang="x-none" dirty="0"/>
              <a:t> u analizi strategije</a:t>
            </a:r>
            <a:endParaRPr lang="en-US" altLang="x-none" dirty="0"/>
          </a:p>
        </p:txBody>
      </p:sp>
      <p:sp>
        <p:nvSpPr>
          <p:cNvPr id="16387" name="Content Placeholder 5"/>
          <p:cNvSpPr>
            <a:spLocks noGrp="1"/>
          </p:cNvSpPr>
          <p:nvPr>
            <p:ph idx="1"/>
          </p:nvPr>
        </p:nvSpPr>
        <p:spPr>
          <a:xfrm>
            <a:off x="613954" y="1841499"/>
            <a:ext cx="10920549" cy="4284663"/>
          </a:xfrm>
        </p:spPr>
        <p:txBody>
          <a:bodyPr/>
          <a:lstStyle/>
          <a:p>
            <a:r>
              <a:rPr lang="hr-HR" altLang="x-none" sz="2400" dirty="0"/>
              <a:t>Odnos troškova i koristi</a:t>
            </a:r>
          </a:p>
          <a:p>
            <a:pPr algn="just"/>
            <a:r>
              <a:rPr lang="en-US" altLang="x-none" sz="2400" dirty="0"/>
              <a:t>V</a:t>
            </a:r>
            <a:r>
              <a:rPr lang="hr-HR" altLang="x-none" sz="2400" dirty="0" err="1"/>
              <a:t>jerovatnoća</a:t>
            </a:r>
            <a:r>
              <a:rPr lang="hr-HR" altLang="x-none" sz="2400" dirty="0"/>
              <a:t> uspjeha s obzirom na ograničene resurse i vrijeme te postojeće organizacione kapacitete</a:t>
            </a:r>
          </a:p>
          <a:p>
            <a:pPr algn="just"/>
            <a:r>
              <a:rPr lang="hr-HR" altLang="x-none" sz="2400" dirty="0"/>
              <a:t>Šta je prioritet te koja će kombinacija aktivnosti najlakše dovesti do željenih rezultata i cilja</a:t>
            </a:r>
          </a:p>
          <a:p>
            <a:pPr algn="just"/>
            <a:r>
              <a:rPr lang="hr-HR" altLang="x-none" sz="2400" dirty="0"/>
              <a:t>Usmjerenost na potrebe i ograničenja ciljnih grupa i krajnjih korisnika (kolika je direktna korist za ciljnu grupu i indirektna za krajnje korisnike)</a:t>
            </a:r>
          </a:p>
          <a:p>
            <a:pPr algn="just"/>
            <a:r>
              <a:rPr lang="hr-HR" altLang="x-none" sz="2400" dirty="0"/>
              <a:t>Sinergija i komplementarnost s drugim inicijativama</a:t>
            </a:r>
          </a:p>
          <a:p>
            <a:pPr algn="just"/>
            <a:r>
              <a:rPr lang="hr-HR" altLang="x-none" sz="2400" b="1" dirty="0"/>
              <a:t>Obavezno usklađivanje s Uputstvima za aplikante</a:t>
            </a:r>
          </a:p>
          <a:p>
            <a:pPr algn="just"/>
            <a:endParaRPr lang="hr-HR" altLang="x-none" sz="2400" dirty="0"/>
          </a:p>
          <a:p>
            <a:pPr algn="just"/>
            <a:endParaRPr lang="hr-HR" altLang="x-none" sz="2400" dirty="0"/>
          </a:p>
          <a:p>
            <a:pPr algn="just"/>
            <a:endParaRPr lang="en-US" altLang="x-none" sz="2400" dirty="0"/>
          </a:p>
        </p:txBody>
      </p:sp>
    </p:spTree>
    <p:extLst>
      <p:ext uri="{BB962C8B-B14F-4D97-AF65-F5344CB8AC3E}">
        <p14:creationId xmlns:p14="http://schemas.microsoft.com/office/powerpoint/2010/main" val="189486441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9052" y="1933302"/>
            <a:ext cx="9953896" cy="4419371"/>
          </a:xfrm>
        </p:spPr>
        <p:txBody>
          <a:bodyPr/>
          <a:lstStyle/>
          <a:p>
            <a:pPr marL="0" indent="0">
              <a:buNone/>
            </a:pPr>
            <a:r>
              <a:rPr lang="hr-HR" b="1" dirty="0"/>
              <a:t>Uputstva za aplikante </a:t>
            </a:r>
            <a:r>
              <a:rPr lang="hr-HR" dirty="0"/>
              <a:t>jedan su od osnovnih izvora </a:t>
            </a:r>
            <a:r>
              <a:rPr lang="hr-HR" dirty="0" err="1"/>
              <a:t>kriterijuma</a:t>
            </a:r>
            <a:r>
              <a:rPr lang="hr-HR" dirty="0"/>
              <a:t> za odabir strategije. Od </a:t>
            </a:r>
            <a:r>
              <a:rPr lang="hr-HR" dirty="0" err="1"/>
              <a:t>UzP</a:t>
            </a:r>
            <a:r>
              <a:rPr lang="hr-HR" dirty="0"/>
              <a:t> zavisi</a:t>
            </a:r>
          </a:p>
          <a:p>
            <a:r>
              <a:rPr lang="hr-HR" dirty="0"/>
              <a:t>Koji su troškovi prihvatiljivi</a:t>
            </a:r>
          </a:p>
          <a:p>
            <a:r>
              <a:rPr lang="hr-HR" dirty="0" err="1"/>
              <a:t>Ko</a:t>
            </a:r>
            <a:r>
              <a:rPr lang="hr-HR" dirty="0"/>
              <a:t> su prihvatljivi aplikanti i partneri</a:t>
            </a:r>
          </a:p>
          <a:p>
            <a:r>
              <a:rPr lang="hr-HR" dirty="0"/>
              <a:t>Koje su aktivnosti prihvatiljive u okviru projekta</a:t>
            </a:r>
          </a:p>
          <a:p>
            <a:r>
              <a:rPr lang="hr-HR" dirty="0"/>
              <a:t>Koje su državne pomoći dostupne u Pozivu (ako je primjenjivo)</a:t>
            </a:r>
          </a:p>
          <a:p>
            <a:r>
              <a:rPr lang="hr-HR" dirty="0" err="1"/>
              <a:t>Kriterijumi</a:t>
            </a:r>
            <a:r>
              <a:rPr lang="hr-HR" dirty="0"/>
              <a:t> vezani za lokaciju sprovođenja, kapacitete aplikanta …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56310" y="1118854"/>
            <a:ext cx="8172582" cy="1000595"/>
          </a:xfrm>
        </p:spPr>
        <p:txBody>
          <a:bodyPr>
            <a:normAutofit/>
          </a:bodyPr>
          <a:lstStyle/>
          <a:p>
            <a:pPr algn="l"/>
            <a:r>
              <a:rPr lang="en-US" sz="4000" dirty="0" err="1"/>
              <a:t>Kriterij</a:t>
            </a:r>
            <a:r>
              <a:rPr lang="sr-Latn-ME" sz="4000" dirty="0"/>
              <a:t>um</a:t>
            </a:r>
            <a:r>
              <a:rPr lang="en-US" sz="4000" dirty="0" err="1"/>
              <a:t>i</a:t>
            </a:r>
            <a:r>
              <a:rPr lang="en-US" sz="4000" dirty="0"/>
              <a:t> za </a:t>
            </a:r>
            <a:r>
              <a:rPr lang="en-US" sz="4000" dirty="0" err="1"/>
              <a:t>odabir</a:t>
            </a:r>
            <a:r>
              <a:rPr lang="en-US" sz="4000" dirty="0"/>
              <a:t> </a:t>
            </a:r>
            <a:r>
              <a:rPr lang="en-US" sz="4000" dirty="0" err="1"/>
              <a:t>strategije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866091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6E4C-3780-48F3-B736-0FF5D904F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Primjena stabla ciljeva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4E1F9-45BB-40E7-925C-740D2E488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err="1"/>
              <a:t>Definisanje</a:t>
            </a:r>
            <a:r>
              <a:rPr lang="hr-HR" dirty="0"/>
              <a:t> WBS-a (intervencijske logike) projekta</a:t>
            </a:r>
          </a:p>
          <a:p>
            <a:r>
              <a:rPr lang="hr-HR" dirty="0"/>
              <a:t>Socioekonomska analiza/analiza stanja u studiji izvodljivosti/investicionoj studiji</a:t>
            </a:r>
          </a:p>
          <a:p>
            <a:r>
              <a:rPr lang="hr-HR" dirty="0"/>
              <a:t>Svrha i opravdanost u opisu projekta</a:t>
            </a:r>
          </a:p>
          <a:p>
            <a:endParaRPr lang="hr-HR" dirty="0"/>
          </a:p>
          <a:p>
            <a:r>
              <a:rPr lang="hr-HR" dirty="0"/>
              <a:t>Evaluacija projekta</a:t>
            </a:r>
          </a:p>
        </p:txBody>
      </p:sp>
    </p:spTree>
    <p:extLst>
      <p:ext uri="{BB962C8B-B14F-4D97-AF65-F5344CB8AC3E}">
        <p14:creationId xmlns:p14="http://schemas.microsoft.com/office/powerpoint/2010/main" val="410465775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80D17-725A-49F6-A758-8836CEEDC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337" y="1091802"/>
            <a:ext cx="10515600" cy="953295"/>
          </a:xfrm>
        </p:spPr>
        <p:txBody>
          <a:bodyPr/>
          <a:lstStyle/>
          <a:p>
            <a:r>
              <a:rPr lang="hr-HR" dirty="0"/>
              <a:t>Sljedeći korak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038EBD0-1739-4A1F-B521-5C3AF343341F}"/>
              </a:ext>
            </a:extLst>
          </p:cNvPr>
          <p:cNvSpPr/>
          <p:nvPr/>
        </p:nvSpPr>
        <p:spPr>
          <a:xfrm>
            <a:off x="6257108" y="2756273"/>
            <a:ext cx="2976880" cy="1473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F2650E4A-C2B9-401F-A2CA-CF36562C78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1007499"/>
              </p:ext>
            </p:extLst>
          </p:nvPr>
        </p:nvGraphicFramePr>
        <p:xfrm>
          <a:off x="1860096" y="1348685"/>
          <a:ext cx="7418831" cy="4695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434720" imgH="3649502" progId="Visio.Drawing.11">
                  <p:embed/>
                </p:oleObj>
              </mc:Choice>
              <mc:Fallback>
                <p:oleObj name="Visio" r:id="rId2" imgW="5434720" imgH="364950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0096" y="1348685"/>
                        <a:ext cx="7418831" cy="46956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729892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358950" y="876141"/>
            <a:ext cx="8388626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Logička matrica</a:t>
            </a:r>
            <a:endParaRPr lang="en-US" altLang="x-none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24468" y="1558190"/>
            <a:ext cx="5109863" cy="4567973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None/>
            </a:pPr>
            <a:r>
              <a:rPr lang="hr-HR" altLang="x-none" sz="3200" dirty="0"/>
              <a:t>Sadrži:</a:t>
            </a:r>
          </a:p>
          <a:p>
            <a:pPr>
              <a:lnSpc>
                <a:spcPct val="120000"/>
              </a:lnSpc>
            </a:pPr>
            <a:r>
              <a:rPr lang="hr-HR" altLang="x-none" dirty="0"/>
              <a:t>Opis projektnih ciljeva prikazan hijerarhijski odnosno intervencijsku logiku projekta</a:t>
            </a:r>
          </a:p>
          <a:p>
            <a:pPr>
              <a:lnSpc>
                <a:spcPct val="120000"/>
              </a:lnSpc>
            </a:pPr>
            <a:r>
              <a:rPr lang="hr-HR" altLang="x-none" dirty="0"/>
              <a:t>Način na koji ćemo pratiti i vrednovati dostignuća projekta (pokazatelji uspjeha i izvori provjere)</a:t>
            </a:r>
          </a:p>
          <a:p>
            <a:pPr>
              <a:lnSpc>
                <a:spcPct val="120000"/>
              </a:lnSpc>
            </a:pPr>
            <a:r>
              <a:rPr lang="hr-HR" altLang="x-none" dirty="0"/>
              <a:t>Sredstva za sprovođenje projekta (ljudi, alati, materijali, oprema i sl.) i troškovi projekta</a:t>
            </a:r>
          </a:p>
          <a:p>
            <a:pPr>
              <a:lnSpc>
                <a:spcPct val="120000"/>
              </a:lnSpc>
            </a:pPr>
            <a:r>
              <a:rPr lang="hr-HR" altLang="x-none" dirty="0" err="1"/>
              <a:t>Ključn</a:t>
            </a:r>
            <a:r>
              <a:rPr lang="en-GB" altLang="x-none" dirty="0"/>
              <a:t>e</a:t>
            </a:r>
            <a:r>
              <a:rPr lang="hr-HR" altLang="x-none" dirty="0"/>
              <a:t> </a:t>
            </a:r>
            <a:r>
              <a:rPr lang="hr-HR" altLang="x-none" dirty="0" err="1"/>
              <a:t>vanjsk</a:t>
            </a:r>
            <a:r>
              <a:rPr lang="en-GB" altLang="x-none" dirty="0"/>
              <a:t>e</a:t>
            </a:r>
            <a:r>
              <a:rPr lang="hr-HR" altLang="x-none" dirty="0"/>
              <a:t> </a:t>
            </a:r>
            <a:r>
              <a:rPr lang="sr-Latn-ME" altLang="x-none" dirty="0"/>
              <a:t>faktore </a:t>
            </a:r>
            <a:r>
              <a:rPr lang="hr-HR" altLang="x-none" dirty="0" err="1"/>
              <a:t>važn</a:t>
            </a:r>
            <a:r>
              <a:rPr lang="en-GB" altLang="x-none" dirty="0"/>
              <a:t>e</a:t>
            </a:r>
            <a:r>
              <a:rPr lang="hr-HR" altLang="x-none" dirty="0"/>
              <a:t> za uspjeh projekta (</a:t>
            </a:r>
            <a:r>
              <a:rPr lang="hr-HR" altLang="x-none" dirty="0" err="1"/>
              <a:t>preduslovi</a:t>
            </a:r>
            <a:r>
              <a:rPr lang="hr-HR" altLang="x-none" dirty="0"/>
              <a:t> i pretpostavke)</a:t>
            </a:r>
          </a:p>
          <a:p>
            <a:pPr>
              <a:buFont typeface="Arial" charset="0"/>
              <a:buNone/>
            </a:pPr>
            <a:endParaRPr lang="hr-HR" altLang="x-none" sz="3200" dirty="0"/>
          </a:p>
          <a:p>
            <a:pPr>
              <a:buFont typeface="Arial" charset="0"/>
              <a:buNone/>
            </a:pPr>
            <a:endParaRPr lang="en-US" altLang="x-none" sz="36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B35D0E3-9D06-48F1-9A10-023AA6565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660656"/>
              </p:ext>
            </p:extLst>
          </p:nvPr>
        </p:nvGraphicFramePr>
        <p:xfrm>
          <a:off x="5863169" y="1623659"/>
          <a:ext cx="6141808" cy="4323810"/>
        </p:xfrm>
        <a:graphic>
          <a:graphicData uri="http://schemas.openxmlformats.org/drawingml/2006/table">
            <a:tbl>
              <a:tblPr/>
              <a:tblGrid>
                <a:gridCol w="2518286">
                  <a:extLst>
                    <a:ext uri="{9D8B030D-6E8A-4147-A177-3AD203B41FA5}">
                      <a16:colId xmlns:a16="http://schemas.microsoft.com/office/drawing/2014/main" val="3962067551"/>
                    </a:ext>
                  </a:extLst>
                </a:gridCol>
                <a:gridCol w="1522127">
                  <a:extLst>
                    <a:ext uri="{9D8B030D-6E8A-4147-A177-3AD203B41FA5}">
                      <a16:colId xmlns:a16="http://schemas.microsoft.com/office/drawing/2014/main" val="3121259748"/>
                    </a:ext>
                  </a:extLst>
                </a:gridCol>
                <a:gridCol w="1056069">
                  <a:extLst>
                    <a:ext uri="{9D8B030D-6E8A-4147-A177-3AD203B41FA5}">
                      <a16:colId xmlns:a16="http://schemas.microsoft.com/office/drawing/2014/main" val="58283908"/>
                    </a:ext>
                  </a:extLst>
                </a:gridCol>
                <a:gridCol w="1045326">
                  <a:extLst>
                    <a:ext uri="{9D8B030D-6E8A-4147-A177-3AD203B41FA5}">
                      <a16:colId xmlns:a16="http://schemas.microsoft.com/office/drawing/2014/main" val="2035883413"/>
                    </a:ext>
                  </a:extLst>
                </a:gridCol>
              </a:tblGrid>
              <a:tr h="64026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OVERALL OBJECTIVE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/IMPACT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OBJECTIVELY VERIFIABLE INDICATORS (OVI)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SOURCES OF VERIFICATION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6661863"/>
                  </a:ext>
                </a:extLst>
              </a:tr>
              <a:tr h="48247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r>
                        <a:rPr lang="hr-HR" sz="1200" dirty="0">
                          <a:effectLst/>
                          <a:latin typeface="+mn-lt"/>
                          <a:ea typeface="Arial Unicode MS"/>
                        </a:rPr>
                        <a:t>BASELINE &amp; TARGET VALUE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890374"/>
                  </a:ext>
                </a:extLst>
              </a:tr>
              <a:tr h="64026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SPECIFIC OBJECTIVE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/OUTCOME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OBJECTIVELY VERIFIABLE INDICATORS (OVI)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SOURCES OF VERIFICATION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ASSUMPTIONS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1893468"/>
                  </a:ext>
                </a:extLst>
              </a:tr>
              <a:tr h="46753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r>
                        <a:rPr kumimoji="0" lang="hr-H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+mn-cs"/>
                        </a:rPr>
                        <a:t>BASELINE &amp; TARGET VALUE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09192"/>
                  </a:ext>
                </a:extLst>
              </a:tr>
              <a:tr h="64026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RESULTS</a:t>
                      </a:r>
                      <a:r>
                        <a:rPr lang="hr-HR" sz="1400" b="1" dirty="0">
                          <a:effectLst/>
                          <a:latin typeface="+mn-lt"/>
                          <a:ea typeface="Arial Unicode MS"/>
                        </a:rPr>
                        <a:t>/OUTPUTS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OBJECTIVELY VERIFIABLE INDICATORS (OVI)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SOURCES OF VERIFICATION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ASSUMPTIONS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450269"/>
                  </a:ext>
                </a:extLst>
              </a:tr>
              <a:tr h="59933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r>
                        <a:rPr kumimoji="0" lang="hr-H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+mn-cs"/>
                        </a:rPr>
                        <a:t>BASELINE &amp; TARGET VALUE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Arial Unicode MS"/>
                        </a:rPr>
                        <a:t> 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040340"/>
                  </a:ext>
                </a:extLst>
              </a:tr>
              <a:tr h="85368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  <a:ea typeface="Arial Unicode MS"/>
                        </a:rPr>
                        <a:t>ACTIVITIES </a:t>
                      </a:r>
                      <a:endParaRPr lang="en-GB" sz="28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MEANS 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>
                          <a:effectLst/>
                          <a:latin typeface="+mn-lt"/>
                          <a:ea typeface="Arial Unicode MS"/>
                        </a:rPr>
                        <a:t>OVERALL COST</a:t>
                      </a:r>
                      <a:endParaRPr lang="en-GB" sz="240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 Unicode MS"/>
                        </a:rPr>
                        <a:t>ASSUMPTIONS</a:t>
                      </a:r>
                      <a:r>
                        <a:rPr lang="hr-HR" sz="1200" b="1" dirty="0">
                          <a:effectLst/>
                          <a:latin typeface="+mn-lt"/>
                          <a:ea typeface="Arial Unicode MS"/>
                        </a:rPr>
                        <a:t>/PRECONDITIONS</a:t>
                      </a:r>
                      <a:endParaRPr lang="en-GB" sz="2400" dirty="0">
                        <a:effectLst/>
                        <a:latin typeface="+mn-lt"/>
                        <a:ea typeface="Arial Unicode M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348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476019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754601"/>
              </p:ext>
            </p:extLst>
          </p:nvPr>
        </p:nvGraphicFramePr>
        <p:xfrm>
          <a:off x="785527" y="1128463"/>
          <a:ext cx="10120177" cy="48531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5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8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2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23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31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Opis projekta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</a:rPr>
                        <a:t>Pokazatelji</a:t>
                      </a:r>
                      <a:endParaRPr lang="hr-HR" sz="160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</a:rPr>
                        <a:t>Izvor provjere</a:t>
                      </a:r>
                      <a:endParaRPr lang="hr-HR" sz="160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</a:rPr>
                        <a:t>Pretpostavke</a:t>
                      </a:r>
                      <a:endParaRPr lang="hr-HR" sz="160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54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Opšti cilj/</a:t>
                      </a:r>
                      <a:r>
                        <a:rPr lang="hr-HR" sz="1600" dirty="0" err="1">
                          <a:effectLst/>
                        </a:rPr>
                        <a:t>uticaj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Kako mjerimo opšti cilj uključujući količinu, </a:t>
                      </a:r>
                      <a:r>
                        <a:rPr lang="hr-HR" sz="1600" dirty="0" err="1">
                          <a:effectLst/>
                        </a:rPr>
                        <a:t>kvalitet</a:t>
                      </a:r>
                      <a:r>
                        <a:rPr lang="hr-HR" sz="1600" dirty="0">
                          <a:effectLst/>
                        </a:rPr>
                        <a:t> i vrijeme?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Na koji način će se prikupljati informacije, kada i </a:t>
                      </a:r>
                      <a:r>
                        <a:rPr lang="hr-HR" sz="1600" dirty="0" err="1">
                          <a:effectLst/>
                        </a:rPr>
                        <a:t>ko</a:t>
                      </a:r>
                      <a:r>
                        <a:rPr lang="hr-HR" sz="1600" dirty="0">
                          <a:effectLst/>
                        </a:rPr>
                        <a:t> će ih prikupljati?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</a:rPr>
                        <a:t> </a:t>
                      </a:r>
                      <a:endParaRPr lang="hr-HR" sz="160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35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Specifični</a:t>
                      </a:r>
                      <a:r>
                        <a:rPr lang="hr-HR" sz="16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cilj/outcome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Kako mjerimo svrhu uključujući količinu, </a:t>
                      </a:r>
                      <a:r>
                        <a:rPr lang="hr-HR" sz="1600" dirty="0" err="1">
                          <a:effectLst/>
                        </a:rPr>
                        <a:t>kvalitet</a:t>
                      </a:r>
                      <a:r>
                        <a:rPr lang="hr-HR" sz="1600" dirty="0">
                          <a:effectLst/>
                        </a:rPr>
                        <a:t> i vrijeme?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Na koji način će se prikupljati informacije, kada i </a:t>
                      </a:r>
                      <a:r>
                        <a:rPr lang="hr-HR" sz="1600" dirty="0" err="1">
                          <a:effectLst/>
                        </a:rPr>
                        <a:t>ko</a:t>
                      </a:r>
                      <a:r>
                        <a:rPr lang="hr-HR" sz="1600" dirty="0">
                          <a:effectLst/>
                        </a:rPr>
                        <a:t> će ih prikupljati?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Ako je svrha postignuta koje pretpostavke moraju biti zadovoljene da bi se postigao opšti cilj?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01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Rezultati projekta/outputs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Kako mjerimo rezultate uključujući količinu, </a:t>
                      </a:r>
                      <a:r>
                        <a:rPr lang="hr-HR" sz="1600" dirty="0" err="1">
                          <a:effectLst/>
                        </a:rPr>
                        <a:t>kvalitet</a:t>
                      </a:r>
                      <a:r>
                        <a:rPr lang="hr-HR" sz="1600" dirty="0">
                          <a:effectLst/>
                        </a:rPr>
                        <a:t> i vrijeme?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Na koji način će se prikupljati informacije, kada i </a:t>
                      </a:r>
                      <a:r>
                        <a:rPr lang="hr-HR" sz="1600" dirty="0" err="1">
                          <a:effectLst/>
                        </a:rPr>
                        <a:t>ko</a:t>
                      </a:r>
                      <a:r>
                        <a:rPr lang="hr-HR" sz="1600" dirty="0">
                          <a:effectLst/>
                        </a:rPr>
                        <a:t> će ih prikupljati?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Ako su rezultati ostvareni koje pretpostavke moraju biti zadovoljene da bi se postigla svrha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101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Aktivnosti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Sredstva potrebna za sprovođenje projekta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Troškovi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</a:rPr>
                        <a:t>Ako su aktivnosti sprovedene koje pretpostavke moraju biti zadovoljene da bi se postigli rezultati?</a:t>
                      </a:r>
                      <a:endParaRPr lang="hr-HR" sz="1600" dirty="0">
                        <a:solidFill>
                          <a:srgbClr val="365F9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6" marR="6858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1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Tablica</a:t>
            </a:r>
            <a:r>
              <a:rPr lang="en-US" dirty="0"/>
              <a:t> </a:t>
            </a:r>
            <a:r>
              <a:rPr lang="en-US" dirty="0" err="1"/>
              <a:t>sažetka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Ciljevi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(objectives) </a:t>
            </a:r>
          </a:p>
          <a:p>
            <a:r>
              <a:rPr lang="en-US" dirty="0"/>
              <a:t>Target groups (</a:t>
            </a:r>
            <a:r>
              <a:rPr lang="en-US" dirty="0" err="1"/>
              <a:t>ciljne</a:t>
            </a:r>
            <a:r>
              <a:rPr lang="en-US" dirty="0"/>
              <a:t> </a:t>
            </a:r>
            <a:r>
              <a:rPr lang="en-US" dirty="0" err="1"/>
              <a:t>skupine</a:t>
            </a:r>
            <a:r>
              <a:rPr lang="en-US" dirty="0"/>
              <a:t>) </a:t>
            </a:r>
          </a:p>
          <a:p>
            <a:r>
              <a:rPr lang="en-US" dirty="0"/>
              <a:t>Final beneficiaries (</a:t>
            </a:r>
            <a:r>
              <a:rPr lang="en-US" dirty="0" err="1"/>
              <a:t>krajnji</a:t>
            </a:r>
            <a:r>
              <a:rPr lang="en-US" dirty="0"/>
              <a:t> </a:t>
            </a:r>
            <a:r>
              <a:rPr lang="en-US" dirty="0" err="1"/>
              <a:t>korisnici</a:t>
            </a:r>
            <a:r>
              <a:rPr lang="en-US" dirty="0"/>
              <a:t>) </a:t>
            </a:r>
          </a:p>
          <a:p>
            <a:r>
              <a:rPr lang="en-US" dirty="0"/>
              <a:t>Expected output (</a:t>
            </a:r>
            <a:r>
              <a:rPr lang="sr-Latn-ME" dirty="0"/>
              <a:t>o</a:t>
            </a:r>
            <a:r>
              <a:rPr lang="en-US" dirty="0" err="1"/>
              <a:t>čekivani</a:t>
            </a:r>
            <a:r>
              <a:rPr lang="en-US" dirty="0"/>
              <a:t> </a:t>
            </a:r>
            <a:r>
              <a:rPr lang="en-US" dirty="0" err="1"/>
              <a:t>ishodi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) </a:t>
            </a:r>
          </a:p>
          <a:p>
            <a:r>
              <a:rPr lang="en-US" dirty="0" err="1"/>
              <a:t>Glavne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071358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807641" y="1064422"/>
            <a:ext cx="8507895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Logička matrica</a:t>
            </a:r>
            <a:endParaRPr lang="en-US" altLang="x-none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702905" y="2029575"/>
            <a:ext cx="8728220" cy="4096588"/>
          </a:xfrm>
        </p:spPr>
        <p:txBody>
          <a:bodyPr>
            <a:normAutofit/>
          </a:bodyPr>
          <a:lstStyle/>
          <a:p>
            <a:r>
              <a:rPr lang="hr-HR" altLang="x-none" b="1" dirty="0"/>
              <a:t>Vertikalna logika</a:t>
            </a:r>
            <a:r>
              <a:rPr lang="hr-HR" altLang="x-none" dirty="0"/>
              <a:t> projekta prikazana u logičkoj matrici pokazuje šta se projektom namjerava postići, razjašnjava uzročno-posljedične veze i ističe najvažnije pretpostavke potrebne za ostvarenje ciljeva projekta, a koje su izvan kontrole </a:t>
            </a:r>
            <a:r>
              <a:rPr lang="hr-HR" altLang="x-none" dirty="0" err="1"/>
              <a:t>sprovodioca</a:t>
            </a:r>
            <a:r>
              <a:rPr lang="hr-HR" altLang="x-none" dirty="0"/>
              <a:t> projekta.</a:t>
            </a:r>
            <a:endParaRPr lang="hr-HR" altLang="x-none" b="1" dirty="0"/>
          </a:p>
          <a:p>
            <a:r>
              <a:rPr lang="hr-HR" altLang="x-none" b="1" dirty="0"/>
              <a:t>Horizontalna logika</a:t>
            </a:r>
            <a:r>
              <a:rPr lang="hr-HR" altLang="x-none" dirty="0"/>
              <a:t> projekta prikazuje kako će se mjeriti uspjeh projekta kroz objektivno provjerljive pokazatelje i izvore provjere.</a:t>
            </a:r>
          </a:p>
        </p:txBody>
      </p:sp>
    </p:spTree>
    <p:extLst>
      <p:ext uri="{BB962C8B-B14F-4D97-AF65-F5344CB8AC3E}">
        <p14:creationId xmlns:p14="http://schemas.microsoft.com/office/powerpoint/2010/main" val="389549078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127926" y="1135463"/>
            <a:ext cx="8488018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Logička matrica-definicija nivo intervencijske logike</a:t>
            </a:r>
            <a:endParaRPr lang="en-US" altLang="x-none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35657" y="2029575"/>
            <a:ext cx="11167545" cy="4439322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hr-HR" altLang="x-none" dirty="0"/>
              <a:t>Opšti ciljevi: </a:t>
            </a:r>
          </a:p>
          <a:p>
            <a:r>
              <a:rPr lang="hr-HR" altLang="x-none" dirty="0"/>
              <a:t>Predstavljaju doprinos projekta prioritetima politika u nekom sektoru te prikazuju u kojoj je mjeri projekat značajan za društvo s aspekta dugoročne koristi za krajnje korisnike. (1-2)</a:t>
            </a:r>
          </a:p>
          <a:p>
            <a:pPr>
              <a:buFont typeface="Arial" charset="0"/>
              <a:buNone/>
            </a:pPr>
            <a:r>
              <a:rPr lang="hr-HR" altLang="x-none" dirty="0"/>
              <a:t>Specifični cilj/evi projekta: </a:t>
            </a:r>
          </a:p>
          <a:p>
            <a:pPr>
              <a:buFont typeface="Arial" charset="0"/>
              <a:buNone/>
            </a:pPr>
            <a:r>
              <a:rPr lang="hr-HR" altLang="x-none" dirty="0"/>
              <a:t>Specifični ciljevi projekta se postižu sprovođenjem projekta, te se očekuje da će njihovi efekti imati održive i dugotrajne koristi za ciljane grupe projekta. Specifični cilj/evi projekta rješavaju jedan ili više centralnih problema te se </a:t>
            </a:r>
            <a:r>
              <a:rPr lang="hr-HR" altLang="x-none" dirty="0" err="1"/>
              <a:t>definišu</a:t>
            </a:r>
            <a:r>
              <a:rPr lang="hr-HR" altLang="x-none" dirty="0"/>
              <a:t> u smislu održivih koristi za ciljnu grupu</a:t>
            </a:r>
            <a:r>
              <a:rPr lang="en-GB" altLang="x-none" dirty="0"/>
              <a:t> (1-3)</a:t>
            </a:r>
            <a:endParaRPr lang="hr-HR" altLang="x-none" dirty="0"/>
          </a:p>
        </p:txBody>
      </p:sp>
    </p:spTree>
    <p:extLst>
      <p:ext uri="{BB962C8B-B14F-4D97-AF65-F5344CB8AC3E}">
        <p14:creationId xmlns:p14="http://schemas.microsoft.com/office/powerpoint/2010/main" val="41194090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272308" y="1287668"/>
            <a:ext cx="8388626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Logička matrica-definicija nivoa intervencijske logike</a:t>
            </a:r>
            <a:endParaRPr lang="en-US" altLang="x-none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215483" y="2356926"/>
            <a:ext cx="8995318" cy="3769237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hr-HR" altLang="x-none" dirty="0"/>
              <a:t>Rezultati/Outputs:</a:t>
            </a:r>
          </a:p>
          <a:p>
            <a:r>
              <a:rPr lang="hr-HR" altLang="x-none" dirty="0"/>
              <a:t>Rezultati su "proizvodi” odnosno ishodi </a:t>
            </a:r>
            <a:r>
              <a:rPr lang="hr-HR" altLang="x-none" dirty="0" err="1"/>
              <a:t>preduzetih</a:t>
            </a:r>
            <a:r>
              <a:rPr lang="hr-HR" altLang="x-none" dirty="0"/>
              <a:t> aktivnosti, kombinacijom kojih će se postići cilj/evi projekta.</a:t>
            </a:r>
          </a:p>
          <a:p>
            <a:endParaRPr lang="hr-HR" altLang="x-none" dirty="0"/>
          </a:p>
          <a:p>
            <a:pPr>
              <a:buFont typeface="Arial" charset="0"/>
              <a:buNone/>
            </a:pPr>
            <a:r>
              <a:rPr lang="hr-HR" altLang="x-none" dirty="0"/>
              <a:t>Aktivnosti:</a:t>
            </a:r>
          </a:p>
          <a:p>
            <a:r>
              <a:rPr lang="hr-HR" altLang="x-none" dirty="0"/>
              <a:t>Aktivnosti su zadaci koji se moraju </a:t>
            </a:r>
            <a:r>
              <a:rPr lang="hr-HR" altLang="x-none" dirty="0" err="1"/>
              <a:t>preduzeti</a:t>
            </a:r>
            <a:r>
              <a:rPr lang="hr-HR" altLang="x-none" dirty="0"/>
              <a:t> da bi se postigli rezultati projekta.</a:t>
            </a:r>
          </a:p>
          <a:p>
            <a:pPr>
              <a:buFont typeface="Arial" charset="0"/>
              <a:buNone/>
            </a:pPr>
            <a:endParaRPr lang="hr-HR" altLang="x-none" dirty="0"/>
          </a:p>
          <a:p>
            <a:endParaRPr lang="hr-HR" altLang="x-none" dirty="0"/>
          </a:p>
          <a:p>
            <a:pPr>
              <a:buFont typeface="Arial" charset="0"/>
              <a:buNone/>
            </a:pP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65507948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28421" y="920750"/>
            <a:ext cx="11180636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Logička matrica-definicija nivoa intervencijske logike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24829" y="1689130"/>
            <a:ext cx="10055461" cy="4282376"/>
          </a:xfrm>
        </p:spPr>
        <p:txBody>
          <a:bodyPr>
            <a:normAutofit lnSpcReduction="10000"/>
          </a:bodyPr>
          <a:lstStyle/>
          <a:p>
            <a:r>
              <a:rPr lang="hr-HR" altLang="x-none" sz="2400" dirty="0"/>
              <a:t>Izjave kojima opisujemo ciljeve, rezultate i aktivnosti moraju biti sročene </a:t>
            </a:r>
            <a:r>
              <a:rPr lang="hr-HR" altLang="x-none" sz="2400" b="1" dirty="0"/>
              <a:t>jasno i sažeto</a:t>
            </a:r>
          </a:p>
          <a:p>
            <a:r>
              <a:rPr lang="hr-HR" altLang="x-none" sz="2400" b="1" dirty="0"/>
              <a:t>Opšti cilj </a:t>
            </a:r>
            <a:r>
              <a:rPr lang="hr-HR" altLang="x-none" sz="2400" dirty="0"/>
              <a:t>prikazuje doprinos projekta nekom širem cilju prioriteta sektorskih politika pa bi opšti cilj trebalo izraziti glagolima „doprinijeti“, „unaprijediti” i sl. </a:t>
            </a:r>
          </a:p>
          <a:p>
            <a:r>
              <a:rPr lang="hr-HR" altLang="x-none" sz="2400" b="1" dirty="0"/>
              <a:t>Specifični cilj/evi </a:t>
            </a:r>
            <a:r>
              <a:rPr lang="hr-HR" altLang="x-none" sz="2400" dirty="0"/>
              <a:t>projekta bi se trebali </a:t>
            </a:r>
            <a:r>
              <a:rPr lang="hr-HR" altLang="x-none" sz="2400" dirty="0" err="1"/>
              <a:t>definisati</a:t>
            </a:r>
            <a:r>
              <a:rPr lang="hr-HR" altLang="x-none" sz="2400" dirty="0"/>
              <a:t> kao poboljšanje stanja, odnosno direktna korist za neku ciljnu grupu (možemo koristiti riječi kao npr. „osnovati...“, „stavljeno u funkciju”, „pokrenuti” i sl.). </a:t>
            </a:r>
          </a:p>
          <a:p>
            <a:r>
              <a:rPr lang="hr-HR" altLang="x-none" sz="2400" b="1" dirty="0"/>
              <a:t>Rezultati</a:t>
            </a:r>
            <a:r>
              <a:rPr lang="hr-HR" altLang="x-none" sz="2400" dirty="0"/>
              <a:t> se izražavaju u obliku konkretnog, opipljivog rezultata, kao npr. razvijen, proizveden, opremljen, </a:t>
            </a:r>
            <a:r>
              <a:rPr lang="hr-HR" altLang="x-none" sz="2400" dirty="0" err="1"/>
              <a:t>organizovan</a:t>
            </a:r>
            <a:r>
              <a:rPr lang="hr-HR" altLang="x-none" sz="2400" dirty="0"/>
              <a:t>...  Skup rezultata treba dati spec. </a:t>
            </a:r>
            <a:r>
              <a:rPr lang="en-US" altLang="x-none" sz="2400" dirty="0"/>
              <a:t>C</a:t>
            </a:r>
            <a:r>
              <a:rPr lang="hr-HR" altLang="x-none" sz="2400" dirty="0"/>
              <a:t>ilj s </a:t>
            </a:r>
            <a:r>
              <a:rPr lang="hr-HR" altLang="x-none" sz="2400" dirty="0" err="1"/>
              <a:t>kvantifikovanjem</a:t>
            </a:r>
            <a:endParaRPr lang="hr-HR" altLang="x-none" sz="2400" dirty="0"/>
          </a:p>
          <a:p>
            <a:r>
              <a:rPr lang="hr-HR" altLang="x-none" sz="2400" b="1" dirty="0"/>
              <a:t>Aktivnosti </a:t>
            </a:r>
            <a:r>
              <a:rPr lang="hr-HR" altLang="x-none" sz="2400" dirty="0"/>
              <a:t>se izražavaju u infinitivu glagola, poput izgraditi, </a:t>
            </a:r>
            <a:r>
              <a:rPr lang="hr-HR" altLang="x-none" sz="2400" dirty="0" err="1"/>
              <a:t>edukovati</a:t>
            </a:r>
            <a:r>
              <a:rPr lang="hr-HR" altLang="x-none" sz="2400" dirty="0"/>
              <a:t>, istražiti, razviti, izraditi i sl.</a:t>
            </a:r>
          </a:p>
          <a:p>
            <a:endParaRPr lang="hr-HR" altLang="x-none" sz="2400" dirty="0"/>
          </a:p>
        </p:txBody>
      </p:sp>
    </p:spTree>
    <p:extLst>
      <p:ext uri="{BB962C8B-B14F-4D97-AF65-F5344CB8AC3E}">
        <p14:creationId xmlns:p14="http://schemas.microsoft.com/office/powerpoint/2010/main" val="214648792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855484" y="2677353"/>
            <a:ext cx="6472237" cy="642938"/>
          </a:xfrm>
        </p:spPr>
        <p:txBody>
          <a:bodyPr>
            <a:normAutofit fontScale="90000"/>
          </a:bodyPr>
          <a:lstStyle/>
          <a:p>
            <a:r>
              <a:rPr lang="hr-HR" altLang="x-none" dirty="0"/>
              <a:t>Pretpostavke/assumptions</a:t>
            </a:r>
          </a:p>
        </p:txBody>
      </p:sp>
    </p:spTree>
    <p:extLst>
      <p:ext uri="{BB962C8B-B14F-4D97-AF65-F5344CB8AC3E}">
        <p14:creationId xmlns:p14="http://schemas.microsoft.com/office/powerpoint/2010/main" val="371584669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68517" y="1033269"/>
            <a:ext cx="8338930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Šta su pretpostavke?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747133" y="1859353"/>
            <a:ext cx="9463670" cy="4266810"/>
          </a:xfrm>
        </p:spPr>
        <p:txBody>
          <a:bodyPr>
            <a:normAutofit/>
          </a:bodyPr>
          <a:lstStyle/>
          <a:p>
            <a:r>
              <a:rPr lang="hr-HR" altLang="x-none" sz="3200" b="1" dirty="0"/>
              <a:t>4. </a:t>
            </a:r>
            <a:r>
              <a:rPr lang="hr-HR" altLang="x-none" sz="3200" b="1" dirty="0" err="1"/>
              <a:t>stubac</a:t>
            </a:r>
            <a:r>
              <a:rPr lang="hr-HR" altLang="x-none" sz="3200" b="1" dirty="0"/>
              <a:t> – logičke matrice</a:t>
            </a:r>
          </a:p>
          <a:p>
            <a:r>
              <a:rPr lang="hr-HR" altLang="x-none" dirty="0"/>
              <a:t>Faktori izvan direktne kontrole projekta odnosno rukovodioca projekta, ali koji su od presudne važnosti za postizanje rezultata aktivnosti, cilja projekta i </a:t>
            </a:r>
            <a:r>
              <a:rPr lang="hr-HR" altLang="x-none" dirty="0" err="1"/>
              <a:t>opštih</a:t>
            </a:r>
            <a:r>
              <a:rPr lang="hr-HR" altLang="x-none" dirty="0"/>
              <a:t> ciljeva</a:t>
            </a:r>
          </a:p>
          <a:p>
            <a:r>
              <a:rPr lang="hr-HR" altLang="x-none" dirty="0"/>
              <a:t>Pretpostavke su vanjski faktori koji moraju biti zadovoljeni da bi projekat mogao postići uspjeh i ostvariti dugotrajnu korist ciljnim grupama</a:t>
            </a:r>
          </a:p>
          <a:p>
            <a:r>
              <a:rPr lang="hr-HR" altLang="x-none" dirty="0" err="1"/>
              <a:t>Identifikuju</a:t>
            </a:r>
            <a:r>
              <a:rPr lang="hr-HR" altLang="x-none" dirty="0"/>
              <a:t> se i </a:t>
            </a:r>
            <a:r>
              <a:rPr lang="hr-HR" altLang="x-none" dirty="0" err="1"/>
              <a:t>preduslovi</a:t>
            </a:r>
            <a:r>
              <a:rPr lang="hr-HR" altLang="x-none" dirty="0"/>
              <a:t> koje je potrebno ostvariti kako bi projekat </a:t>
            </a:r>
            <a:r>
              <a:rPr lang="hr-HR" altLang="x-none" dirty="0" err="1"/>
              <a:t>uopšte</a:t>
            </a:r>
            <a:r>
              <a:rPr lang="hr-HR" altLang="x-none" dirty="0"/>
              <a:t> mogao krenuti sa sprovođenjem</a:t>
            </a:r>
          </a:p>
        </p:txBody>
      </p:sp>
    </p:spTree>
    <p:extLst>
      <p:ext uri="{BB962C8B-B14F-4D97-AF65-F5344CB8AC3E}">
        <p14:creationId xmlns:p14="http://schemas.microsoft.com/office/powerpoint/2010/main" val="157197554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39659" y="1242774"/>
            <a:ext cx="8289236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Kada se </a:t>
            </a:r>
            <a:r>
              <a:rPr lang="hr-HR" altLang="x-none" dirty="0" err="1"/>
              <a:t>definišu</a:t>
            </a:r>
            <a:r>
              <a:rPr lang="hr-HR" altLang="x-none" dirty="0"/>
              <a:t>?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735980" y="2199797"/>
            <a:ext cx="9474821" cy="3926365"/>
          </a:xfrm>
        </p:spPr>
        <p:txBody>
          <a:bodyPr>
            <a:normAutofit/>
          </a:bodyPr>
          <a:lstStyle/>
          <a:p>
            <a:r>
              <a:rPr lang="hr-HR" altLang="x-none" dirty="0"/>
              <a:t>Pretpostavke se većinom </a:t>
            </a:r>
            <a:r>
              <a:rPr lang="hr-HR" altLang="x-none" dirty="0" err="1"/>
              <a:t>identifikuju</a:t>
            </a:r>
            <a:r>
              <a:rPr lang="hr-HR" altLang="x-none" dirty="0"/>
              <a:t> tokom analitičke faze. </a:t>
            </a:r>
          </a:p>
          <a:p>
            <a:r>
              <a:rPr lang="hr-HR" altLang="x-none" dirty="0"/>
              <a:t>Analiza </a:t>
            </a:r>
            <a:r>
              <a:rPr lang="hr-HR" altLang="x-none" dirty="0" err="1"/>
              <a:t>stejkholdera</a:t>
            </a:r>
            <a:r>
              <a:rPr lang="hr-HR" altLang="x-none" dirty="0"/>
              <a:t> i analiza problema nam u ranoj fazi ukazuju na vanjske </a:t>
            </a:r>
            <a:r>
              <a:rPr lang="hr-HR" altLang="x-none" dirty="0" err="1"/>
              <a:t>uticaje</a:t>
            </a:r>
            <a:r>
              <a:rPr lang="hr-HR" altLang="x-none" dirty="0"/>
              <a:t> na sprovođenje projekta kao što su zakonodavni okvir, tehničke i ekonomske mogućnosti te politički aspekti nad kojima projekat neće moći uspostaviti kontrolu, a pretpostavke su za ostvarenje željenih rezultata i cilja.</a:t>
            </a:r>
          </a:p>
        </p:txBody>
      </p:sp>
    </p:spTree>
    <p:extLst>
      <p:ext uri="{BB962C8B-B14F-4D97-AF65-F5344CB8AC3E}">
        <p14:creationId xmlns:p14="http://schemas.microsoft.com/office/powerpoint/2010/main" val="394549189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049263" y="1111833"/>
            <a:ext cx="8662298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Kako se uključuju u logičku matricu?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70156" y="1911729"/>
            <a:ext cx="9538356" cy="4214434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hr-HR" altLang="x-none" dirty="0"/>
              <a:t>Dio vertikalne logike, uključuju se na slijedeći način:</a:t>
            </a:r>
          </a:p>
          <a:p>
            <a:r>
              <a:rPr lang="hr-HR" altLang="x-none" dirty="0"/>
              <a:t>Kada se ispune </a:t>
            </a:r>
            <a:r>
              <a:rPr lang="hr-HR" altLang="x-none" dirty="0" err="1"/>
              <a:t>preduslovi</a:t>
            </a:r>
            <a:r>
              <a:rPr lang="hr-HR" altLang="x-none" dirty="0"/>
              <a:t> za sprovođenje projekta, izdvajaju se sredstva i kreće se u sprovođenje aktivnosti</a:t>
            </a:r>
          </a:p>
          <a:p>
            <a:r>
              <a:rPr lang="hr-HR" altLang="x-none" dirty="0"/>
              <a:t>Nakon što se sprovedu aktivnosti i ako se pretpostavke na nivou aktivnosti pokažu </a:t>
            </a:r>
            <a:r>
              <a:rPr lang="hr-HR" altLang="x-none" dirty="0" err="1"/>
              <a:t>tačnima</a:t>
            </a:r>
            <a:r>
              <a:rPr lang="hr-HR" altLang="x-none" dirty="0"/>
              <a:t> </a:t>
            </a:r>
            <a:r>
              <a:rPr lang="hr-HR" altLang="x-none" dirty="0" err="1"/>
              <a:t>ostvariće</a:t>
            </a:r>
            <a:r>
              <a:rPr lang="hr-HR" altLang="x-none" dirty="0"/>
              <a:t> se rezultati</a:t>
            </a:r>
          </a:p>
          <a:p>
            <a:r>
              <a:rPr lang="hr-HR" altLang="x-none" dirty="0"/>
              <a:t>Nakon što se ostvare rezultati i pretpostavke na nivou rezultata, može se ostvariti spec. cilj projekta</a:t>
            </a:r>
          </a:p>
          <a:p>
            <a:r>
              <a:rPr lang="hr-HR" altLang="x-none" dirty="0"/>
              <a:t>Kada je postignut spec. cilj projekta i pretpostavke se na ovom nivou ispune, projekat će ostvariti doprinos postizanju </a:t>
            </a:r>
            <a:r>
              <a:rPr lang="hr-HR" altLang="x-none" dirty="0" err="1"/>
              <a:t>opštih</a:t>
            </a:r>
            <a:r>
              <a:rPr lang="hr-HR" altLang="x-none" dirty="0"/>
              <a:t> ciljeva projekta </a:t>
            </a:r>
          </a:p>
          <a:p>
            <a:pPr>
              <a:buFont typeface="Arial" charset="0"/>
              <a:buNone/>
            </a:pPr>
            <a:endParaRPr lang="hr-HR" altLang="x-none" sz="3200" dirty="0"/>
          </a:p>
          <a:p>
            <a:endParaRPr lang="hr-HR" altLang="x-none" sz="3200" dirty="0"/>
          </a:p>
        </p:txBody>
      </p:sp>
    </p:spTree>
    <p:extLst>
      <p:ext uri="{BB962C8B-B14F-4D97-AF65-F5344CB8AC3E}">
        <p14:creationId xmlns:p14="http://schemas.microsoft.com/office/powerpoint/2010/main" val="97714395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406110" y="993987"/>
            <a:ext cx="8150087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Analiza pretpostavki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126273" y="1846259"/>
            <a:ext cx="9084528" cy="4279904"/>
          </a:xfrm>
        </p:spPr>
        <p:txBody>
          <a:bodyPr>
            <a:normAutofit/>
          </a:bodyPr>
          <a:lstStyle/>
          <a:p>
            <a:r>
              <a:rPr lang="hr-HR" altLang="x-none" dirty="0"/>
              <a:t>Samo pretpostavke koje će se </a:t>
            </a:r>
            <a:r>
              <a:rPr lang="hr-HR" altLang="x-none" dirty="0" err="1"/>
              <a:t>vjerovatno</a:t>
            </a:r>
            <a:r>
              <a:rPr lang="hr-HR" altLang="x-none" dirty="0"/>
              <a:t> pokazati istinitima, uključujemo u logičku matricu. </a:t>
            </a:r>
          </a:p>
          <a:p>
            <a:r>
              <a:rPr lang="hr-HR" altLang="x-none" dirty="0"/>
              <a:t>Pretpostavke se uključuju na svim nivoima logičke matrice, od </a:t>
            </a:r>
            <a:r>
              <a:rPr lang="hr-HR" altLang="x-none" dirty="0" err="1"/>
              <a:t>preduslova</a:t>
            </a:r>
            <a:r>
              <a:rPr lang="hr-HR" altLang="x-none" dirty="0"/>
              <a:t> za ulazak u aktivnosti do pretpostavki za ostvarenje rezultata, svrhe i </a:t>
            </a:r>
            <a:r>
              <a:rPr lang="hr-HR" altLang="x-none" dirty="0" err="1"/>
              <a:t>opštih</a:t>
            </a:r>
            <a:r>
              <a:rPr lang="hr-HR" altLang="x-none" dirty="0"/>
              <a:t> ciljeva. </a:t>
            </a:r>
          </a:p>
          <a:p>
            <a:r>
              <a:rPr lang="hr-HR" altLang="x-none" dirty="0"/>
              <a:t>Na uključene pretpostavke projektni tim ne može uticati, ali mora pažljivo pratiti njihovo ostvarivanje i planirati potencijalne aktivnosti koje mogu ublažiti posljedice neostvarivanja pretpostavki </a:t>
            </a:r>
          </a:p>
        </p:txBody>
      </p:sp>
    </p:spTree>
    <p:extLst>
      <p:ext uri="{BB962C8B-B14F-4D97-AF65-F5344CB8AC3E}">
        <p14:creationId xmlns:p14="http://schemas.microsoft.com/office/powerpoint/2010/main" val="88474617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107406" y="1182918"/>
            <a:ext cx="7687061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Pokazatelji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31520" y="2081951"/>
            <a:ext cx="10390909" cy="4044211"/>
          </a:xfrm>
        </p:spPr>
        <p:txBody>
          <a:bodyPr/>
          <a:lstStyle/>
          <a:p>
            <a:r>
              <a:rPr lang="hr-HR" altLang="x-none" dirty="0"/>
              <a:t>2 </a:t>
            </a:r>
            <a:r>
              <a:rPr lang="hr-HR" altLang="x-none" dirty="0" err="1"/>
              <a:t>stubac</a:t>
            </a:r>
            <a:r>
              <a:rPr lang="hr-HR" altLang="x-none" dirty="0"/>
              <a:t> logičke matrice</a:t>
            </a:r>
          </a:p>
          <a:p>
            <a:r>
              <a:rPr lang="hr-HR" altLang="x-none" dirty="0"/>
              <a:t>Opisuju ciljeve projekta u mjerljivim terminima, kao što su količina, </a:t>
            </a:r>
            <a:r>
              <a:rPr lang="hr-HR" altLang="x-none" dirty="0" err="1"/>
              <a:t>kvalitet</a:t>
            </a:r>
            <a:r>
              <a:rPr lang="hr-HR" altLang="x-none" dirty="0"/>
              <a:t> i vrijeme</a:t>
            </a:r>
          </a:p>
          <a:p>
            <a:r>
              <a:rPr lang="hr-HR" altLang="x-none" dirty="0"/>
              <a:t>Pokazatelji nam služe za provjeru izvodljivosti ciljeva i rezultata te su osnovni alat za praćenje sprovođenja projekta kao i za vrednovanje njegovih trajnih učinaka.</a:t>
            </a:r>
          </a:p>
          <a:p>
            <a:r>
              <a:rPr lang="hr-HR" altLang="x-none" dirty="0"/>
              <a:t>Prikazuju se početne i očekivane/planirane vrijednosti</a:t>
            </a:r>
          </a:p>
        </p:txBody>
      </p:sp>
    </p:spTree>
    <p:extLst>
      <p:ext uri="{BB962C8B-B14F-4D97-AF65-F5344CB8AC3E}">
        <p14:creationId xmlns:p14="http://schemas.microsoft.com/office/powerpoint/2010/main" val="4087298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1.2.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dirty="0" err="1"/>
              <a:t>Prikažite</a:t>
            </a:r>
            <a:r>
              <a:rPr lang="en-US" dirty="0"/>
              <a:t> </a:t>
            </a:r>
            <a:r>
              <a:rPr lang="en-US" dirty="0" err="1"/>
              <a:t>kontekst</a:t>
            </a:r>
            <a:r>
              <a:rPr lang="en-US" dirty="0"/>
              <a:t> </a:t>
            </a:r>
            <a:r>
              <a:rPr lang="en-US" dirty="0" err="1"/>
              <a:t>pripreme</a:t>
            </a:r>
            <a:r>
              <a:rPr lang="en-US" dirty="0"/>
              <a:t> </a:t>
            </a:r>
            <a:r>
              <a:rPr lang="en-US" dirty="0" err="1"/>
              <a:t>akcije</a:t>
            </a:r>
            <a:r>
              <a:rPr lang="en-US" dirty="0"/>
              <a:t>, </a:t>
            </a:r>
            <a:r>
              <a:rPr lang="en-US" dirty="0" err="1"/>
              <a:t>posebno</a:t>
            </a:r>
            <a:r>
              <a:rPr lang="en-US" dirty="0"/>
              <a:t> o </a:t>
            </a:r>
            <a:r>
              <a:rPr lang="en-US" dirty="0" err="1"/>
              <a:t>kontekstu</a:t>
            </a:r>
            <a:r>
              <a:rPr lang="en-US" dirty="0"/>
              <a:t> </a:t>
            </a:r>
            <a:r>
              <a:rPr lang="en-US" dirty="0" err="1"/>
              <a:t>sektora</a:t>
            </a:r>
            <a:r>
              <a:rPr lang="en-US" dirty="0"/>
              <a:t>/</a:t>
            </a:r>
            <a:r>
              <a:rPr lang="en-US" dirty="0" err="1"/>
              <a:t>države</a:t>
            </a:r>
            <a:r>
              <a:rPr lang="en-US" dirty="0"/>
              <a:t>/</a:t>
            </a:r>
            <a:r>
              <a:rPr lang="en-US" dirty="0" err="1"/>
              <a:t>regije</a:t>
            </a:r>
            <a:r>
              <a:rPr lang="en-US" dirty="0"/>
              <a:t> (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ključne</a:t>
            </a:r>
            <a:r>
              <a:rPr lang="en-US" dirty="0"/>
              <a:t> </a:t>
            </a:r>
            <a:r>
              <a:rPr lang="en-US" dirty="0" err="1"/>
              <a:t>izazove</a:t>
            </a:r>
            <a:r>
              <a:rPr lang="en-US" dirty="0"/>
              <a:t>).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specifičnu</a:t>
            </a:r>
            <a:r>
              <a:rPr lang="en-US" dirty="0"/>
              <a:t> </a:t>
            </a:r>
            <a:r>
              <a:rPr lang="en-US" dirty="0" err="1"/>
              <a:t>analizu</a:t>
            </a:r>
            <a:r>
              <a:rPr lang="en-US" dirty="0"/>
              <a:t>/</a:t>
            </a:r>
            <a:r>
              <a:rPr lang="en-US" dirty="0" err="1"/>
              <a:t>studiju</a:t>
            </a:r>
            <a:r>
              <a:rPr lang="en-US" dirty="0"/>
              <a:t> (</a:t>
            </a:r>
            <a:r>
              <a:rPr lang="en-US" dirty="0" err="1"/>
              <a:t>analiza</a:t>
            </a:r>
            <a:r>
              <a:rPr lang="en-US" dirty="0"/>
              <a:t> </a:t>
            </a:r>
            <a:r>
              <a:rPr lang="en-US" dirty="0" err="1"/>
              <a:t>konteksta</a:t>
            </a:r>
            <a:r>
              <a:rPr lang="en-US" dirty="0"/>
              <a:t>)</a:t>
            </a:r>
          </a:p>
          <a:p>
            <a:r>
              <a:rPr lang="en-US" dirty="0"/>
              <a:t>ii. </a:t>
            </a:r>
            <a:r>
              <a:rPr lang="en-US" dirty="0" err="1"/>
              <a:t>Pojasnite</a:t>
            </a:r>
            <a:r>
              <a:rPr lang="en-US" dirty="0"/>
              <a:t> </a:t>
            </a:r>
            <a:r>
              <a:rPr lang="en-US" dirty="0" err="1"/>
              <a:t>ciljeve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tablice</a:t>
            </a:r>
            <a:r>
              <a:rPr lang="en-US" dirty="0"/>
              <a:t> </a:t>
            </a:r>
            <a:r>
              <a:rPr lang="en-US" dirty="0" err="1"/>
              <a:t>sažetka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  <a:p>
            <a:r>
              <a:rPr lang="en-US" dirty="0"/>
              <a:t>iii. </a:t>
            </a:r>
            <a:r>
              <a:rPr lang="en-US" dirty="0" err="1"/>
              <a:t>Pojasnite</a:t>
            </a:r>
            <a:r>
              <a:rPr lang="en-US" dirty="0"/>
              <a:t> </a:t>
            </a:r>
            <a:r>
              <a:rPr lang="en-US" dirty="0" err="1"/>
              <a:t>ključne</a:t>
            </a:r>
            <a:r>
              <a:rPr lang="en-US" dirty="0"/>
              <a:t> </a:t>
            </a:r>
            <a:r>
              <a:rPr lang="en-US" dirty="0" err="1"/>
              <a:t>skupine</a:t>
            </a:r>
            <a:r>
              <a:rPr lang="en-US" dirty="0"/>
              <a:t> </a:t>
            </a:r>
            <a:r>
              <a:rPr lang="en-US" dirty="0" err="1"/>
              <a:t>stakeholdera</a:t>
            </a:r>
            <a:r>
              <a:rPr lang="en-US" dirty="0"/>
              <a:t>, </a:t>
            </a:r>
            <a:r>
              <a:rPr lang="en-US" dirty="0" err="1"/>
              <a:t>njihov</a:t>
            </a:r>
            <a:r>
              <a:rPr lang="en-US" dirty="0"/>
              <a:t> </a:t>
            </a:r>
            <a:r>
              <a:rPr lang="en-US" dirty="0" err="1"/>
              <a:t>odnos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projektu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eventualne</a:t>
            </a:r>
            <a:r>
              <a:rPr lang="en-US" dirty="0"/>
              <a:t> p</a:t>
            </a:r>
            <a:r>
              <a:rPr lang="sr-Latn-ME" dirty="0" err="1"/>
              <a:t>re</a:t>
            </a:r>
            <a:r>
              <a:rPr lang="en-US" dirty="0" err="1"/>
              <a:t>duzete</a:t>
            </a:r>
            <a:r>
              <a:rPr lang="en-US" dirty="0"/>
              <a:t> </a:t>
            </a:r>
            <a:r>
              <a:rPr lang="en-US" dirty="0" err="1"/>
              <a:t>kon</a:t>
            </a:r>
            <a:r>
              <a:rPr lang="sr-Latn-ME" dirty="0"/>
              <a:t>s</a:t>
            </a:r>
            <a:r>
              <a:rPr lang="en-US" dirty="0" err="1"/>
              <a:t>ultacije</a:t>
            </a:r>
            <a:endParaRPr lang="en-US" dirty="0"/>
          </a:p>
          <a:p>
            <a:r>
              <a:rPr lang="en-US" dirty="0"/>
              <a:t>iv. </a:t>
            </a:r>
            <a:r>
              <a:rPr lang="en-US" dirty="0" err="1"/>
              <a:t>Ukratko</a:t>
            </a:r>
            <a:r>
              <a:rPr lang="en-US" dirty="0"/>
              <a:t> </a:t>
            </a:r>
            <a:r>
              <a:rPr lang="en-US" dirty="0" err="1"/>
              <a:t>prikažite</a:t>
            </a:r>
            <a:r>
              <a:rPr lang="en-US" dirty="0"/>
              <a:t> </a:t>
            </a:r>
            <a:r>
              <a:rPr lang="en-US" dirty="0" err="1"/>
              <a:t>logiku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r>
              <a:rPr lang="en-US" dirty="0" err="1"/>
              <a:t>navodeći</a:t>
            </a:r>
            <a:r>
              <a:rPr lang="en-US" dirty="0"/>
              <a:t> </a:t>
            </a:r>
            <a:r>
              <a:rPr lang="en-US" dirty="0" err="1"/>
              <a:t>očekivane</a:t>
            </a:r>
            <a:r>
              <a:rPr lang="en-US" dirty="0"/>
              <a:t> </a:t>
            </a:r>
            <a:r>
              <a:rPr lang="en-US" dirty="0" err="1"/>
              <a:t>outpute</a:t>
            </a:r>
            <a:r>
              <a:rPr lang="en-US" dirty="0"/>
              <a:t>, outcomes </a:t>
            </a:r>
            <a:r>
              <a:rPr lang="en-US" dirty="0" err="1"/>
              <a:t>i</a:t>
            </a:r>
            <a:r>
              <a:rPr lang="en-US" dirty="0"/>
              <a:t> impact,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glavne</a:t>
            </a:r>
            <a:r>
              <a:rPr lang="en-US" dirty="0"/>
              <a:t> </a:t>
            </a:r>
            <a:r>
              <a:rPr lang="en-US" dirty="0" err="1"/>
              <a:t>rizike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pretpostavke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njihovo</a:t>
            </a:r>
            <a:r>
              <a:rPr lang="en-US" dirty="0"/>
              <a:t> </a:t>
            </a:r>
            <a:r>
              <a:rPr lang="en-US" dirty="0" err="1"/>
              <a:t>postizanje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21207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53" y="1382246"/>
            <a:ext cx="11428038" cy="312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5692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712562" y="956058"/>
            <a:ext cx="7890642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Pokazatelji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65265" y="1854981"/>
            <a:ext cx="10312915" cy="4080681"/>
          </a:xfrm>
        </p:spPr>
        <p:txBody>
          <a:bodyPr>
            <a:normAutofit/>
          </a:bodyPr>
          <a:lstStyle/>
          <a:p>
            <a:r>
              <a:rPr lang="hr-HR" altLang="x-none" sz="3200" dirty="0"/>
              <a:t>Svaki objektivno provjerljivi pokazatelj trebao bi biti SMART</a:t>
            </a:r>
          </a:p>
          <a:p>
            <a:pPr lvl="1"/>
            <a:r>
              <a:rPr lang="en-GB" altLang="x-none" sz="2800" dirty="0"/>
              <a:t>S – </a:t>
            </a:r>
            <a:r>
              <a:rPr lang="hr-HR" altLang="x-none" sz="2800" i="1" dirty="0"/>
              <a:t>specific</a:t>
            </a:r>
            <a:r>
              <a:rPr lang="hr-HR" altLang="x-none" sz="2800" dirty="0"/>
              <a:t> = </a:t>
            </a:r>
            <a:r>
              <a:rPr lang="hr-HR" altLang="x-none" sz="2800" dirty="0" err="1"/>
              <a:t>tačno</a:t>
            </a:r>
            <a:r>
              <a:rPr lang="hr-HR" altLang="x-none" sz="2800" dirty="0"/>
              <a:t> određeni</a:t>
            </a:r>
            <a:r>
              <a:rPr lang="en-GB" altLang="x-none" sz="2800" dirty="0"/>
              <a:t> za </a:t>
            </a:r>
            <a:r>
              <a:rPr lang="en-GB" altLang="x-none" sz="2800" dirty="0" err="1"/>
              <a:t>cilj</a:t>
            </a:r>
            <a:r>
              <a:rPr lang="en-GB" altLang="x-none" sz="2800" dirty="0"/>
              <a:t> </a:t>
            </a:r>
            <a:r>
              <a:rPr lang="en-GB" altLang="x-none" sz="2800" dirty="0" err="1"/>
              <a:t>koj</a:t>
            </a:r>
            <a:r>
              <a:rPr lang="hr-HR" altLang="x-none" sz="2800" dirty="0" err="1"/>
              <a:t>eg</a:t>
            </a:r>
            <a:r>
              <a:rPr lang="en-GB" altLang="x-none" sz="2800" dirty="0"/>
              <a:t> </a:t>
            </a:r>
            <a:r>
              <a:rPr lang="en-GB" altLang="x-none" sz="2800" dirty="0" err="1"/>
              <a:t>trebaju</a:t>
            </a:r>
            <a:r>
              <a:rPr lang="en-GB" altLang="x-none" sz="2800" dirty="0"/>
              <a:t> </a:t>
            </a:r>
            <a:r>
              <a:rPr lang="en-GB" altLang="x-none" sz="2800" dirty="0" err="1"/>
              <a:t>mjeriti</a:t>
            </a:r>
            <a:endParaRPr lang="hr-HR" altLang="x-none" sz="2800" dirty="0"/>
          </a:p>
          <a:p>
            <a:pPr lvl="1"/>
            <a:r>
              <a:rPr lang="en-GB" altLang="x-none" sz="2800" dirty="0"/>
              <a:t>M – </a:t>
            </a:r>
            <a:r>
              <a:rPr lang="hr-HR" altLang="x-none" sz="2800" i="1" dirty="0"/>
              <a:t>measurable</a:t>
            </a:r>
            <a:r>
              <a:rPr lang="hr-HR" altLang="x-none" sz="2800" dirty="0"/>
              <a:t> = mjerljivi</a:t>
            </a:r>
            <a:r>
              <a:rPr lang="en-GB" altLang="x-none" sz="2800" dirty="0"/>
              <a:t> u </a:t>
            </a:r>
            <a:r>
              <a:rPr lang="en-GB" altLang="x-none" sz="2800" dirty="0" err="1"/>
              <a:t>smislu</a:t>
            </a:r>
            <a:r>
              <a:rPr lang="en-GB" altLang="x-none" sz="2800" dirty="0"/>
              <a:t> </a:t>
            </a:r>
            <a:r>
              <a:rPr lang="en-GB" altLang="x-none" sz="2800" dirty="0" err="1"/>
              <a:t>količine</a:t>
            </a:r>
            <a:r>
              <a:rPr lang="en-GB" altLang="x-none" sz="2800" dirty="0"/>
              <a:t> </a:t>
            </a:r>
            <a:r>
              <a:rPr lang="en-GB" altLang="x-none" sz="2800" dirty="0" err="1"/>
              <a:t>i</a:t>
            </a:r>
            <a:r>
              <a:rPr lang="en-GB" altLang="x-none" sz="2800" dirty="0"/>
              <a:t> </a:t>
            </a:r>
            <a:r>
              <a:rPr lang="en-GB" altLang="x-none" sz="2800" dirty="0" err="1"/>
              <a:t>kvalitet</a:t>
            </a:r>
            <a:r>
              <a:rPr lang="sr-Latn-ME" altLang="x-none" sz="2800" dirty="0"/>
              <a:t>a</a:t>
            </a:r>
            <a:endParaRPr lang="hr-HR" altLang="x-none" sz="2800" dirty="0"/>
          </a:p>
          <a:p>
            <a:pPr lvl="1"/>
            <a:r>
              <a:rPr lang="hr-HR" altLang="x-none" sz="2800" dirty="0"/>
              <a:t> </a:t>
            </a:r>
            <a:r>
              <a:rPr lang="en-GB" altLang="x-none" sz="2800" dirty="0"/>
              <a:t>A – </a:t>
            </a:r>
            <a:r>
              <a:rPr lang="hr-HR" altLang="x-none" sz="2800" i="1" dirty="0"/>
              <a:t>adequate</a:t>
            </a:r>
            <a:r>
              <a:rPr lang="hr-HR" altLang="x-none" sz="2800" dirty="0"/>
              <a:t> = prikladni</a:t>
            </a:r>
            <a:r>
              <a:rPr lang="en-GB" altLang="x-none" sz="2800" dirty="0"/>
              <a:t> </a:t>
            </a:r>
            <a:r>
              <a:rPr lang="en-GB" altLang="x-none" sz="2800" dirty="0" err="1"/>
              <a:t>po</a:t>
            </a:r>
            <a:r>
              <a:rPr lang="en-GB" altLang="x-none" sz="2800" dirty="0"/>
              <a:t> </a:t>
            </a:r>
            <a:r>
              <a:rPr lang="en-GB" altLang="x-none" sz="2800" dirty="0" err="1"/>
              <a:t>prihvatljivoj</a:t>
            </a:r>
            <a:r>
              <a:rPr lang="en-GB" altLang="x-none" sz="2800" dirty="0"/>
              <a:t> </a:t>
            </a:r>
            <a:r>
              <a:rPr lang="en-GB" altLang="x-none" sz="2800" dirty="0" err="1"/>
              <a:t>cijeni</a:t>
            </a:r>
            <a:endParaRPr lang="hr-HR" altLang="x-none" sz="2800" dirty="0"/>
          </a:p>
          <a:p>
            <a:pPr lvl="1"/>
            <a:r>
              <a:rPr lang="en-GB" altLang="x-none" sz="2800" dirty="0"/>
              <a:t>R – </a:t>
            </a:r>
            <a:r>
              <a:rPr lang="hr-HR" altLang="x-none" sz="2800" i="1" dirty="0"/>
              <a:t>relevant</a:t>
            </a:r>
            <a:r>
              <a:rPr lang="hr-HR" altLang="x-none" sz="2800" dirty="0"/>
              <a:t> = relevantni za potrebe </a:t>
            </a:r>
            <a:r>
              <a:rPr lang="hr-HR" altLang="x-none" sz="2800" dirty="0" err="1"/>
              <a:t>informisanja</a:t>
            </a:r>
            <a:r>
              <a:rPr lang="hr-HR" altLang="x-none" sz="2800" dirty="0"/>
              <a:t> projektnih </a:t>
            </a:r>
            <a:r>
              <a:rPr lang="hr-HR" altLang="x-none" sz="2800" dirty="0" err="1"/>
              <a:t>stejkholdera</a:t>
            </a:r>
            <a:endParaRPr lang="hr-HR" altLang="x-none" sz="2800" dirty="0"/>
          </a:p>
          <a:p>
            <a:pPr lvl="1"/>
            <a:r>
              <a:rPr lang="en-GB" altLang="x-none" sz="2800" dirty="0"/>
              <a:t>T – </a:t>
            </a:r>
            <a:r>
              <a:rPr lang="hr-HR" altLang="x-none" sz="2800" i="1" dirty="0"/>
              <a:t>timed</a:t>
            </a:r>
            <a:r>
              <a:rPr lang="hr-HR" altLang="x-none" sz="2800" dirty="0"/>
              <a:t> = vremenski određeni-kada možemo očekivati da će cilj biti ostvaren </a:t>
            </a:r>
          </a:p>
        </p:txBody>
      </p:sp>
    </p:spTree>
    <p:extLst>
      <p:ext uri="{BB962C8B-B14F-4D97-AF65-F5344CB8AC3E}">
        <p14:creationId xmlns:p14="http://schemas.microsoft.com/office/powerpoint/2010/main" val="3464921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914400" y="1955251"/>
            <a:ext cx="10333973" cy="4170912"/>
          </a:xfrm>
        </p:spPr>
        <p:txBody>
          <a:bodyPr/>
          <a:lstStyle/>
          <a:p>
            <a:r>
              <a:rPr lang="hr-HR" altLang="x-none" dirty="0"/>
              <a:t>Svi ciljevi u intervencijskoj logici projekta moraju imati minimalno jedan objektivno provjerljivi pokazatelj. </a:t>
            </a:r>
          </a:p>
          <a:p>
            <a:r>
              <a:rPr lang="hr-HR" altLang="x-none" dirty="0"/>
              <a:t>Ponekad je potrebno odrediti i više pokazatelja za jedan cilj jer dok će jedan dati dobru informaciju u smislu količine, drugi pokazatelj ga može dopuniti sa aspekta kvaliteta.</a:t>
            </a:r>
          </a:p>
          <a:p>
            <a:r>
              <a:rPr lang="hr-HR" altLang="x-none" dirty="0"/>
              <a:t>Razrada tokom planiranja i revizija prilikom sprovođenja projekta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C8C5C18-DB3B-4892-ADA0-95145AF9E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990" y="1190019"/>
            <a:ext cx="7890642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Pokazatelji</a:t>
            </a:r>
          </a:p>
        </p:txBody>
      </p:sp>
    </p:spTree>
    <p:extLst>
      <p:ext uri="{BB962C8B-B14F-4D97-AF65-F5344CB8AC3E}">
        <p14:creationId xmlns:p14="http://schemas.microsoft.com/office/powerpoint/2010/main" val="15442966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E2317-0F23-41F8-AF84-91804C14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805" y="699356"/>
            <a:ext cx="8111836" cy="1325563"/>
          </a:xfrm>
        </p:spPr>
        <p:txBody>
          <a:bodyPr/>
          <a:lstStyle/>
          <a:p>
            <a:r>
              <a:rPr lang="hr-HR" dirty="0"/>
              <a:t>Primjer pokazatelja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uključenih</a:t>
            </a:r>
            <a:r>
              <a:rPr lang="en-US" dirty="0"/>
              <a:t> </a:t>
            </a:r>
            <a:r>
              <a:rPr lang="en-US" dirty="0" err="1"/>
              <a:t>organizacija</a:t>
            </a:r>
            <a:endParaRPr lang="en-US" dirty="0"/>
          </a:p>
          <a:p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prijava</a:t>
            </a:r>
            <a:r>
              <a:rPr lang="en-US" dirty="0"/>
              <a:t> </a:t>
            </a:r>
            <a:r>
              <a:rPr lang="en-US" dirty="0" err="1"/>
              <a:t>zaštite</a:t>
            </a:r>
            <a:r>
              <a:rPr lang="en-US" dirty="0"/>
              <a:t> </a:t>
            </a:r>
            <a:r>
              <a:rPr lang="en-US" dirty="0" err="1"/>
              <a:t>intelektualnog</a:t>
            </a:r>
            <a:r>
              <a:rPr lang="en-US" dirty="0"/>
              <a:t> </a:t>
            </a:r>
            <a:r>
              <a:rPr lang="en-US" dirty="0" err="1"/>
              <a:t>vlasništva</a:t>
            </a:r>
            <a:endParaRPr lang="en-US" dirty="0"/>
          </a:p>
          <a:p>
            <a:r>
              <a:rPr lang="en-US" dirty="0" err="1"/>
              <a:t>Razvoj</a:t>
            </a:r>
            <a:r>
              <a:rPr lang="en-US" dirty="0"/>
              <a:t> </a:t>
            </a:r>
            <a:r>
              <a:rPr lang="en-US" dirty="0" err="1"/>
              <a:t>proizvoda</a:t>
            </a:r>
            <a:r>
              <a:rPr lang="en-US" dirty="0"/>
              <a:t> u TRL </a:t>
            </a:r>
            <a:r>
              <a:rPr lang="en-US" dirty="0" err="1"/>
              <a:t>fazama</a:t>
            </a:r>
            <a:endParaRPr lang="en-US" dirty="0"/>
          </a:p>
          <a:p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novozaposlenih</a:t>
            </a:r>
            <a:r>
              <a:rPr lang="en-US" dirty="0"/>
              <a:t> </a:t>
            </a:r>
            <a:r>
              <a:rPr lang="en-US" dirty="0" err="1"/>
              <a:t>osoba</a:t>
            </a:r>
            <a:endParaRPr lang="en-US" dirty="0"/>
          </a:p>
          <a:p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inovativnih</a:t>
            </a:r>
            <a:r>
              <a:rPr lang="en-US" dirty="0"/>
              <a:t> </a:t>
            </a:r>
            <a:r>
              <a:rPr lang="en-US" dirty="0" err="1"/>
              <a:t>proizvoda</a:t>
            </a:r>
            <a:r>
              <a:rPr lang="en-US" dirty="0"/>
              <a:t>/</a:t>
            </a:r>
            <a:r>
              <a:rPr lang="en-US" dirty="0" err="1"/>
              <a:t>procesa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8800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12764" y="794735"/>
            <a:ext cx="8179904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Izvori provjere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28796" y="1888404"/>
            <a:ext cx="10615964" cy="3602377"/>
          </a:xfrm>
        </p:spPr>
        <p:txBody>
          <a:bodyPr>
            <a:normAutofit/>
          </a:bodyPr>
          <a:lstStyle/>
          <a:p>
            <a:r>
              <a:rPr lang="hr-HR" altLang="x-none" sz="3200" dirty="0"/>
              <a:t>Označavaju gdje se i u kojem obliku mogu pronaći informacije o postizanju cilja projekta i rezultata koje opisuju objektivno mjerljivi pokazatelji.</a:t>
            </a:r>
          </a:p>
          <a:p>
            <a:r>
              <a:rPr lang="hr-HR" altLang="x-none" sz="3200" dirty="0" err="1"/>
              <a:t>Formulišu</a:t>
            </a:r>
            <a:r>
              <a:rPr lang="hr-HR" altLang="x-none" sz="3200" dirty="0"/>
              <a:t> se istovremeno sa identifikacijom pokazatelja</a:t>
            </a:r>
          </a:p>
          <a:p>
            <a:endParaRPr lang="hr-HR" altLang="x-none" sz="3200" dirty="0"/>
          </a:p>
        </p:txBody>
      </p:sp>
    </p:spTree>
    <p:extLst>
      <p:ext uri="{BB962C8B-B14F-4D97-AF65-F5344CB8AC3E}">
        <p14:creationId xmlns:p14="http://schemas.microsoft.com/office/powerpoint/2010/main" val="360021176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25656" y="1145567"/>
            <a:ext cx="8348869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Izvori provjere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94446" y="2022097"/>
            <a:ext cx="11313459" cy="4104065"/>
          </a:xfrm>
        </p:spPr>
        <p:txBody>
          <a:bodyPr>
            <a:normAutofit/>
          </a:bodyPr>
          <a:lstStyle/>
          <a:p>
            <a:r>
              <a:rPr lang="hr-HR" altLang="x-none" dirty="0"/>
              <a:t>Izvori provjere trebaju sadržavati tri temeljne informacije:</a:t>
            </a:r>
          </a:p>
          <a:p>
            <a:r>
              <a:rPr lang="hr-HR" altLang="x-none" dirty="0"/>
              <a:t>Kako se prikupljaju informacije npr. iz projektnih izvještaja, evidencije dolazaka na osposobljavanja, posebne studije, istraživanja, službene statistike, potvrde o izvršenim radovima i sl.</a:t>
            </a:r>
          </a:p>
          <a:p>
            <a:r>
              <a:rPr lang="hr-HR" altLang="x-none" dirty="0" err="1"/>
              <a:t>Ko</a:t>
            </a:r>
            <a:r>
              <a:rPr lang="hr-HR" altLang="x-none" dirty="0"/>
              <a:t> bi trebao prikupljati/pružati informacije (projektni tim, podugovoreni stručnjaci, nadležne statističke kancelarije i sl.)</a:t>
            </a:r>
          </a:p>
          <a:p>
            <a:r>
              <a:rPr lang="hr-HR" altLang="x-none" dirty="0"/>
              <a:t>Kada/koliko redovno treba osigurati prikupljanje podataka</a:t>
            </a:r>
          </a:p>
          <a:p>
            <a:pPr>
              <a:buFont typeface="Arial" charset="0"/>
              <a:buNone/>
            </a:pPr>
            <a:endParaRPr lang="hr-HR" altLang="x-none" dirty="0"/>
          </a:p>
        </p:txBody>
      </p:sp>
    </p:spTree>
    <p:extLst>
      <p:ext uri="{BB962C8B-B14F-4D97-AF65-F5344CB8AC3E}">
        <p14:creationId xmlns:p14="http://schemas.microsoft.com/office/powerpoint/2010/main" val="2046028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096442" y="1513222"/>
            <a:ext cx="8328991" cy="642938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Izvori provjere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895251" y="1504039"/>
            <a:ext cx="9870142" cy="4421585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hr-HR" altLang="x-none" sz="3200" dirty="0">
                <a:solidFill>
                  <a:srgbClr val="0D0D0D"/>
                </a:solidFill>
              </a:rPr>
              <a:t> </a:t>
            </a:r>
          </a:p>
          <a:p>
            <a:pPr>
              <a:buFont typeface="Arial" charset="0"/>
              <a:buNone/>
            </a:pPr>
            <a:endParaRPr lang="hr-HR" altLang="x-none" sz="3200" dirty="0"/>
          </a:p>
          <a:p>
            <a:r>
              <a:rPr lang="hr-HR" altLang="x-none" sz="3200" dirty="0"/>
              <a:t>Završni izvještaj projekta izrađen od strane projektnog tima</a:t>
            </a:r>
          </a:p>
          <a:p>
            <a:r>
              <a:rPr lang="hr-HR" altLang="x-none" sz="3200" dirty="0"/>
              <a:t>Godišnji </a:t>
            </a:r>
            <a:r>
              <a:rPr lang="hr-HR" altLang="x-none" sz="3200" dirty="0" err="1"/>
              <a:t>finansijski</a:t>
            </a:r>
            <a:r>
              <a:rPr lang="hr-HR" altLang="x-none" sz="3200" dirty="0"/>
              <a:t> izvještaj </a:t>
            </a:r>
            <a:r>
              <a:rPr lang="hr-HR" altLang="x-none" sz="3200" dirty="0" err="1"/>
              <a:t>preduzetnika</a:t>
            </a:r>
            <a:endParaRPr lang="hr-HR" altLang="x-none" sz="3200" dirty="0"/>
          </a:p>
          <a:p>
            <a:r>
              <a:rPr lang="hr-HR" altLang="x-none" sz="3200" dirty="0"/>
              <a:t>Liste učesnika volonterskih radionica</a:t>
            </a:r>
          </a:p>
          <a:p>
            <a:r>
              <a:rPr lang="hr-HR" altLang="x-none" sz="3200" dirty="0"/>
              <a:t>Kopije uvjerenja o osposobljavanju</a:t>
            </a:r>
          </a:p>
          <a:p>
            <a:r>
              <a:rPr lang="hr-HR" altLang="x-none" sz="3200" dirty="0"/>
              <a:t>Volonterski dnevnici</a:t>
            </a:r>
          </a:p>
          <a:p>
            <a:r>
              <a:rPr lang="hr-HR" altLang="x-none" sz="3200" dirty="0"/>
              <a:t>Statistički bilten</a:t>
            </a:r>
          </a:p>
        </p:txBody>
      </p:sp>
    </p:spTree>
    <p:extLst>
      <p:ext uri="{BB962C8B-B14F-4D97-AF65-F5344CB8AC3E}">
        <p14:creationId xmlns:p14="http://schemas.microsoft.com/office/powerpoint/2010/main" val="344941503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15890" y="1212415"/>
            <a:ext cx="10178740" cy="857250"/>
          </a:xfrm>
        </p:spPr>
        <p:txBody>
          <a:bodyPr>
            <a:normAutofit fontScale="90000"/>
          </a:bodyPr>
          <a:lstStyle/>
          <a:p>
            <a:pPr algn="l"/>
            <a:r>
              <a:rPr lang="hr-HR" altLang="x-none" dirty="0"/>
              <a:t>Povezivanje analitičke faze s konceptom projekta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00779" y="2256058"/>
            <a:ext cx="10961730" cy="3870105"/>
          </a:xfrm>
        </p:spPr>
        <p:txBody>
          <a:bodyPr/>
          <a:lstStyle/>
          <a:p>
            <a:r>
              <a:rPr lang="hr-HR" altLang="x-none" dirty="0"/>
              <a:t>Analiza </a:t>
            </a:r>
            <a:r>
              <a:rPr lang="hr-HR" altLang="x-none" dirty="0" err="1"/>
              <a:t>stejkholdera</a:t>
            </a:r>
            <a:r>
              <a:rPr lang="hr-HR" altLang="x-none" dirty="0"/>
              <a:t> – gdje je potrebno opisati ciljne grupe i ostale </a:t>
            </a:r>
            <a:r>
              <a:rPr lang="hr-HR" altLang="x-none" dirty="0" err="1"/>
              <a:t>stejkholdere</a:t>
            </a:r>
            <a:r>
              <a:rPr lang="hr-HR" altLang="x-none" dirty="0"/>
              <a:t>, njihove potrebe, ograničenja i kako ih rješavamo, 1.3. Relevantnost projekta</a:t>
            </a:r>
          </a:p>
          <a:p>
            <a:r>
              <a:rPr lang="hr-HR" altLang="x-none" dirty="0"/>
              <a:t>Analiza problema – 1.3. Relevantnost projekta, problemska analiza</a:t>
            </a:r>
          </a:p>
          <a:p>
            <a:r>
              <a:rPr lang="hr-HR" altLang="x-none" dirty="0"/>
              <a:t>Analiza ciljeva – Tablica sažetka projekta, 1.2. Opis projekta</a:t>
            </a:r>
          </a:p>
          <a:p>
            <a:r>
              <a:rPr lang="hr-HR" altLang="x-none" dirty="0"/>
              <a:t>Logička matrica – Tablica sažetka projekta, 1.2. Opis projekta</a:t>
            </a:r>
          </a:p>
        </p:txBody>
      </p:sp>
    </p:spTree>
    <p:extLst>
      <p:ext uri="{BB962C8B-B14F-4D97-AF65-F5344CB8AC3E}">
        <p14:creationId xmlns:p14="http://schemas.microsoft.com/office/powerpoint/2010/main" val="116404080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Tablica</a:t>
            </a:r>
            <a:r>
              <a:rPr lang="en-US" dirty="0"/>
              <a:t> </a:t>
            </a:r>
            <a:r>
              <a:rPr lang="en-US" dirty="0" err="1"/>
              <a:t>sažetka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Ciljevi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(objectives) </a:t>
            </a:r>
          </a:p>
          <a:p>
            <a:r>
              <a:rPr lang="en-US" dirty="0"/>
              <a:t>Target groups (</a:t>
            </a:r>
            <a:r>
              <a:rPr lang="en-US" dirty="0" err="1"/>
              <a:t>ciljane</a:t>
            </a:r>
            <a:r>
              <a:rPr lang="en-US" dirty="0"/>
              <a:t> </a:t>
            </a:r>
            <a:r>
              <a:rPr lang="en-US" dirty="0" err="1"/>
              <a:t>skupine</a:t>
            </a:r>
            <a:r>
              <a:rPr lang="en-US" dirty="0"/>
              <a:t>) </a:t>
            </a:r>
          </a:p>
          <a:p>
            <a:r>
              <a:rPr lang="en-US" dirty="0"/>
              <a:t>Final beneficiaries (</a:t>
            </a:r>
            <a:r>
              <a:rPr lang="en-US" dirty="0" err="1"/>
              <a:t>krajnji</a:t>
            </a:r>
            <a:r>
              <a:rPr lang="en-US" dirty="0"/>
              <a:t> </a:t>
            </a:r>
            <a:r>
              <a:rPr lang="en-US" dirty="0" err="1"/>
              <a:t>korisnici</a:t>
            </a:r>
            <a:r>
              <a:rPr lang="en-US" dirty="0"/>
              <a:t>) </a:t>
            </a:r>
          </a:p>
          <a:p>
            <a:r>
              <a:rPr lang="en-US" dirty="0"/>
              <a:t>Expected output (</a:t>
            </a:r>
            <a:r>
              <a:rPr lang="sr-Latn-ME" dirty="0"/>
              <a:t>o</a:t>
            </a:r>
            <a:r>
              <a:rPr lang="en-US" dirty="0" err="1"/>
              <a:t>čekivani</a:t>
            </a:r>
            <a:r>
              <a:rPr lang="en-US" dirty="0"/>
              <a:t> </a:t>
            </a:r>
            <a:r>
              <a:rPr lang="en-US" dirty="0" err="1"/>
              <a:t>ishodi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) </a:t>
            </a:r>
          </a:p>
          <a:p>
            <a:r>
              <a:rPr lang="en-US" dirty="0" err="1"/>
              <a:t>Glavne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412851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1.2.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dirty="0" err="1"/>
              <a:t>Prikažite</a:t>
            </a:r>
            <a:r>
              <a:rPr lang="en-US" dirty="0"/>
              <a:t> </a:t>
            </a:r>
            <a:r>
              <a:rPr lang="en-US" dirty="0" err="1"/>
              <a:t>kontekst</a:t>
            </a:r>
            <a:r>
              <a:rPr lang="en-US" dirty="0"/>
              <a:t> </a:t>
            </a:r>
            <a:r>
              <a:rPr lang="en-US" dirty="0" err="1"/>
              <a:t>pripreme</a:t>
            </a:r>
            <a:r>
              <a:rPr lang="en-US" dirty="0"/>
              <a:t> </a:t>
            </a:r>
            <a:r>
              <a:rPr lang="en-US" dirty="0" err="1"/>
              <a:t>akcije</a:t>
            </a:r>
            <a:r>
              <a:rPr lang="en-US" dirty="0"/>
              <a:t>, </a:t>
            </a:r>
            <a:r>
              <a:rPr lang="en-US" dirty="0" err="1"/>
              <a:t>posebno</a:t>
            </a:r>
            <a:r>
              <a:rPr lang="en-US" dirty="0"/>
              <a:t> o </a:t>
            </a:r>
            <a:r>
              <a:rPr lang="en-US" dirty="0" err="1"/>
              <a:t>kontekstu</a:t>
            </a:r>
            <a:r>
              <a:rPr lang="en-US" dirty="0"/>
              <a:t> </a:t>
            </a:r>
            <a:r>
              <a:rPr lang="en-US" dirty="0" err="1"/>
              <a:t>sektora</a:t>
            </a:r>
            <a:r>
              <a:rPr lang="en-US" dirty="0"/>
              <a:t>/</a:t>
            </a:r>
            <a:r>
              <a:rPr lang="en-US" dirty="0" err="1"/>
              <a:t>države</a:t>
            </a:r>
            <a:r>
              <a:rPr lang="en-US" dirty="0"/>
              <a:t>/</a:t>
            </a:r>
            <a:r>
              <a:rPr lang="en-US" dirty="0" err="1"/>
              <a:t>regije</a:t>
            </a:r>
            <a:r>
              <a:rPr lang="en-US" dirty="0"/>
              <a:t> (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ključne</a:t>
            </a:r>
            <a:r>
              <a:rPr lang="en-US" dirty="0"/>
              <a:t> </a:t>
            </a:r>
            <a:r>
              <a:rPr lang="en-US" dirty="0" err="1"/>
              <a:t>izazove</a:t>
            </a:r>
            <a:r>
              <a:rPr lang="en-US" dirty="0"/>
              <a:t>).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specifičnu</a:t>
            </a:r>
            <a:r>
              <a:rPr lang="en-US" dirty="0"/>
              <a:t> </a:t>
            </a:r>
            <a:r>
              <a:rPr lang="en-US" dirty="0" err="1"/>
              <a:t>analizu</a:t>
            </a:r>
            <a:r>
              <a:rPr lang="en-US" dirty="0"/>
              <a:t>/</a:t>
            </a:r>
            <a:r>
              <a:rPr lang="en-US" dirty="0" err="1"/>
              <a:t>studiju</a:t>
            </a:r>
            <a:r>
              <a:rPr lang="en-US" dirty="0"/>
              <a:t> (</a:t>
            </a:r>
            <a:r>
              <a:rPr lang="en-US" dirty="0" err="1"/>
              <a:t>analiza</a:t>
            </a:r>
            <a:r>
              <a:rPr lang="en-US" dirty="0"/>
              <a:t> </a:t>
            </a:r>
            <a:r>
              <a:rPr lang="en-US" dirty="0" err="1"/>
              <a:t>konteksta</a:t>
            </a:r>
            <a:r>
              <a:rPr lang="en-US" dirty="0"/>
              <a:t>)</a:t>
            </a:r>
          </a:p>
          <a:p>
            <a:r>
              <a:rPr lang="en-US" dirty="0"/>
              <a:t>ii. </a:t>
            </a:r>
            <a:r>
              <a:rPr lang="en-US" dirty="0" err="1"/>
              <a:t>Pojasnite</a:t>
            </a:r>
            <a:r>
              <a:rPr lang="en-US" dirty="0"/>
              <a:t> </a:t>
            </a:r>
            <a:r>
              <a:rPr lang="en-US" dirty="0" err="1"/>
              <a:t>ciljeve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tablice</a:t>
            </a:r>
            <a:r>
              <a:rPr lang="en-US" dirty="0"/>
              <a:t> </a:t>
            </a:r>
            <a:r>
              <a:rPr lang="en-US" dirty="0" err="1"/>
              <a:t>sažetka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  <a:p>
            <a:r>
              <a:rPr lang="en-US" dirty="0"/>
              <a:t>iii. </a:t>
            </a:r>
            <a:r>
              <a:rPr lang="en-US" dirty="0" err="1"/>
              <a:t>Pojasnite</a:t>
            </a:r>
            <a:r>
              <a:rPr lang="en-US" dirty="0"/>
              <a:t> </a:t>
            </a:r>
            <a:r>
              <a:rPr lang="en-US" dirty="0" err="1"/>
              <a:t>ključne</a:t>
            </a:r>
            <a:r>
              <a:rPr lang="en-US" dirty="0"/>
              <a:t> </a:t>
            </a:r>
            <a:r>
              <a:rPr lang="en-US" dirty="0" err="1"/>
              <a:t>skupine</a:t>
            </a:r>
            <a:r>
              <a:rPr lang="en-US" dirty="0"/>
              <a:t> </a:t>
            </a:r>
            <a:r>
              <a:rPr lang="en-US" dirty="0" err="1"/>
              <a:t>stakeholdera</a:t>
            </a:r>
            <a:r>
              <a:rPr lang="en-US" dirty="0"/>
              <a:t>, </a:t>
            </a:r>
            <a:r>
              <a:rPr lang="en-US" dirty="0" err="1"/>
              <a:t>njihov</a:t>
            </a:r>
            <a:r>
              <a:rPr lang="en-US" dirty="0"/>
              <a:t> </a:t>
            </a:r>
            <a:r>
              <a:rPr lang="en-US" dirty="0" err="1"/>
              <a:t>odnos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projektu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eventualne</a:t>
            </a:r>
            <a:r>
              <a:rPr lang="en-US" dirty="0"/>
              <a:t> p</a:t>
            </a:r>
            <a:r>
              <a:rPr lang="sr-Latn-ME" dirty="0" err="1"/>
              <a:t>re</a:t>
            </a:r>
            <a:r>
              <a:rPr lang="en-US" dirty="0" err="1"/>
              <a:t>duzete</a:t>
            </a:r>
            <a:r>
              <a:rPr lang="en-US" dirty="0"/>
              <a:t> </a:t>
            </a:r>
            <a:r>
              <a:rPr lang="en-US" dirty="0" err="1"/>
              <a:t>kon</a:t>
            </a:r>
            <a:r>
              <a:rPr lang="sr-Latn-ME" dirty="0"/>
              <a:t>s</a:t>
            </a:r>
            <a:r>
              <a:rPr lang="en-US" dirty="0" err="1"/>
              <a:t>ultacije</a:t>
            </a:r>
            <a:endParaRPr lang="en-US" dirty="0"/>
          </a:p>
          <a:p>
            <a:r>
              <a:rPr lang="en-US" dirty="0"/>
              <a:t>iv. </a:t>
            </a:r>
            <a:r>
              <a:rPr lang="en-US" dirty="0" err="1"/>
              <a:t>Ukratko</a:t>
            </a:r>
            <a:r>
              <a:rPr lang="en-US" dirty="0"/>
              <a:t> </a:t>
            </a:r>
            <a:r>
              <a:rPr lang="en-US" dirty="0" err="1"/>
              <a:t>prikažite</a:t>
            </a:r>
            <a:r>
              <a:rPr lang="en-US" dirty="0"/>
              <a:t> </a:t>
            </a:r>
            <a:r>
              <a:rPr lang="en-US" dirty="0" err="1"/>
              <a:t>logiku</a:t>
            </a:r>
            <a:r>
              <a:rPr lang="en-US" dirty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r>
              <a:rPr lang="en-US" dirty="0" err="1"/>
              <a:t>navodeći</a:t>
            </a:r>
            <a:r>
              <a:rPr lang="en-US" dirty="0"/>
              <a:t> </a:t>
            </a:r>
            <a:r>
              <a:rPr lang="en-US" dirty="0" err="1"/>
              <a:t>očekivane</a:t>
            </a:r>
            <a:r>
              <a:rPr lang="en-US" dirty="0"/>
              <a:t> </a:t>
            </a:r>
            <a:r>
              <a:rPr lang="en-US" dirty="0" err="1"/>
              <a:t>outpute</a:t>
            </a:r>
            <a:r>
              <a:rPr lang="en-US" dirty="0"/>
              <a:t>, outcomes </a:t>
            </a:r>
            <a:r>
              <a:rPr lang="en-US" dirty="0" err="1"/>
              <a:t>i</a:t>
            </a:r>
            <a:r>
              <a:rPr lang="en-US" dirty="0"/>
              <a:t> impact,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glavne</a:t>
            </a:r>
            <a:r>
              <a:rPr lang="en-US" dirty="0"/>
              <a:t> </a:t>
            </a:r>
            <a:r>
              <a:rPr lang="en-US" dirty="0" err="1"/>
              <a:t>rizike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pretpostavke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njihovo</a:t>
            </a:r>
            <a:r>
              <a:rPr lang="en-US" dirty="0"/>
              <a:t> </a:t>
            </a:r>
            <a:r>
              <a:rPr lang="en-US" dirty="0" err="1"/>
              <a:t>postizanje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592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1.2.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v. </a:t>
            </a:r>
            <a:r>
              <a:rPr lang="en-US" dirty="0" err="1"/>
              <a:t>Prikažite</a:t>
            </a:r>
            <a:r>
              <a:rPr lang="en-US" dirty="0"/>
              <a:t> </a:t>
            </a:r>
            <a:r>
              <a:rPr lang="en-US" dirty="0" err="1"/>
              <a:t>vrstu</a:t>
            </a:r>
            <a:r>
              <a:rPr lang="en-US" dirty="0"/>
              <a:t> </a:t>
            </a:r>
            <a:r>
              <a:rPr lang="en-US" dirty="0" err="1"/>
              <a:t>predloženih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,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poveznica</a:t>
            </a:r>
            <a:r>
              <a:rPr lang="en-US" dirty="0"/>
              <a:t>/</a:t>
            </a:r>
            <a:r>
              <a:rPr lang="en-US" dirty="0" err="1"/>
              <a:t>odnosa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grupa</a:t>
            </a:r>
            <a:r>
              <a:rPr lang="en-US" dirty="0"/>
              <a:t> </a:t>
            </a:r>
            <a:r>
              <a:rPr lang="en-US" dirty="0" err="1"/>
              <a:t>aktivnosti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vi. </a:t>
            </a:r>
            <a:r>
              <a:rPr lang="en-US" dirty="0" err="1"/>
              <a:t>Objasnite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ćete</a:t>
            </a:r>
            <a:r>
              <a:rPr lang="en-US" dirty="0"/>
              <a:t> u </a:t>
            </a:r>
            <a:r>
              <a:rPr lang="en-US" dirty="0" err="1"/>
              <a:t>projek</a:t>
            </a:r>
            <a:r>
              <a:rPr lang="sr-Latn-ME" dirty="0"/>
              <a:t>a</a:t>
            </a:r>
            <a:r>
              <a:rPr lang="en-US" dirty="0"/>
              <a:t>t </a:t>
            </a:r>
            <a:r>
              <a:rPr lang="en-US" dirty="0" err="1"/>
              <a:t>uključiti</a:t>
            </a:r>
            <a:r>
              <a:rPr lang="en-US" dirty="0"/>
              <a:t> </a:t>
            </a:r>
            <a:r>
              <a:rPr lang="en-US" dirty="0" err="1"/>
              <a:t>relevantna</a:t>
            </a:r>
            <a:r>
              <a:rPr lang="en-US" dirty="0"/>
              <a:t> </a:t>
            </a:r>
            <a:r>
              <a:rPr lang="en-US" dirty="0" err="1"/>
              <a:t>međusektorska</a:t>
            </a:r>
            <a:r>
              <a:rPr lang="en-US" dirty="0"/>
              <a:t> </a:t>
            </a:r>
            <a:r>
              <a:rPr lang="en-US" dirty="0" err="1"/>
              <a:t>pitanja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sr-Latn-ME" dirty="0"/>
              <a:t>unapređenje</a:t>
            </a:r>
            <a:r>
              <a:rPr lang="en-US" dirty="0"/>
              <a:t> </a:t>
            </a:r>
            <a:r>
              <a:rPr lang="en-US" dirty="0" err="1"/>
              <a:t>ljudskih</a:t>
            </a:r>
            <a:r>
              <a:rPr lang="en-US" dirty="0"/>
              <a:t> </a:t>
            </a:r>
            <a:r>
              <a:rPr lang="en-US" dirty="0" err="1"/>
              <a:t>prava</a:t>
            </a:r>
            <a:r>
              <a:rPr lang="en-US" dirty="0"/>
              <a:t>, </a:t>
            </a:r>
            <a:r>
              <a:rPr lang="en-US" dirty="0" err="1"/>
              <a:t>jednakost</a:t>
            </a:r>
            <a:r>
              <a:rPr lang="en-US" dirty="0"/>
              <a:t> </a:t>
            </a:r>
            <a:r>
              <a:rPr lang="en-US" dirty="0" err="1"/>
              <a:t>polova</a:t>
            </a:r>
            <a:r>
              <a:rPr lang="en-US" dirty="0"/>
              <a:t>, </a:t>
            </a:r>
            <a:r>
              <a:rPr lang="en-US" dirty="0" err="1"/>
              <a:t>demokra</a:t>
            </a:r>
            <a:r>
              <a:rPr lang="sr-Latn-ME" dirty="0"/>
              <a:t>t</a:t>
            </a:r>
            <a:r>
              <a:rPr lang="en-US" dirty="0" err="1"/>
              <a:t>ija</a:t>
            </a:r>
            <a:r>
              <a:rPr lang="en-US" dirty="0"/>
              <a:t>, dobro </a:t>
            </a:r>
            <a:r>
              <a:rPr lang="en-US" dirty="0" err="1"/>
              <a:t>upravljanje</a:t>
            </a:r>
            <a:r>
              <a:rPr lang="en-US" dirty="0"/>
              <a:t>, po</a:t>
            </a:r>
            <a:r>
              <a:rPr lang="sr-Latn-ME" dirty="0" err="1"/>
              <a:t>dršk</a:t>
            </a:r>
            <a:r>
              <a:rPr lang="en-US" dirty="0"/>
              <a:t>a </a:t>
            </a:r>
            <a:r>
              <a:rPr lang="en-US" dirty="0" err="1"/>
              <a:t>mladima</a:t>
            </a:r>
            <a:r>
              <a:rPr lang="en-US" dirty="0"/>
              <a:t>, </a:t>
            </a:r>
            <a:r>
              <a:rPr lang="en-US" dirty="0" err="1"/>
              <a:t>dječ</a:t>
            </a:r>
            <a:r>
              <a:rPr lang="sr-Latn-ME" dirty="0"/>
              <a:t>i</a:t>
            </a:r>
            <a:r>
              <a:rPr lang="en-US" dirty="0"/>
              <a:t>ja </a:t>
            </a:r>
            <a:r>
              <a:rPr lang="en-US" dirty="0" err="1"/>
              <a:t>prava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autohtono</a:t>
            </a:r>
            <a:r>
              <a:rPr lang="en-US" dirty="0"/>
              <a:t> </a:t>
            </a:r>
            <a:r>
              <a:rPr lang="en-US" dirty="0" err="1"/>
              <a:t>stanovništvo</a:t>
            </a:r>
            <a:r>
              <a:rPr lang="en-US" dirty="0"/>
              <a:t>, </a:t>
            </a:r>
            <a:r>
              <a:rPr lang="en-US" dirty="0" err="1"/>
              <a:t>ekološka</a:t>
            </a:r>
            <a:r>
              <a:rPr lang="en-US" dirty="0"/>
              <a:t> </a:t>
            </a:r>
            <a:r>
              <a:rPr lang="en-US" dirty="0" err="1"/>
              <a:t>održivost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borba</a:t>
            </a:r>
            <a:r>
              <a:rPr lang="en-US" dirty="0"/>
              <a:t> </a:t>
            </a:r>
            <a:r>
              <a:rPr lang="en-US" dirty="0" err="1"/>
              <a:t>protiv</a:t>
            </a:r>
            <a:r>
              <a:rPr lang="en-US" dirty="0"/>
              <a:t> HIV/AIDS-a (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primjenjivo</a:t>
            </a:r>
            <a:r>
              <a:rPr lang="en-US" dirty="0"/>
              <a:t>).</a:t>
            </a:r>
          </a:p>
          <a:p>
            <a:pPr marL="0" indent="0">
              <a:buNone/>
            </a:pPr>
            <a:r>
              <a:rPr lang="en-US" dirty="0"/>
              <a:t>vii.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širi</a:t>
            </a:r>
            <a:r>
              <a:rPr lang="en-US" dirty="0"/>
              <a:t> </a:t>
            </a:r>
            <a:r>
              <a:rPr lang="en-US" dirty="0" err="1"/>
              <a:t>vremenski</a:t>
            </a:r>
            <a:r>
              <a:rPr lang="en-US" dirty="0"/>
              <a:t> </a:t>
            </a:r>
            <a:r>
              <a:rPr lang="en-US" dirty="0" err="1"/>
              <a:t>okvir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specifične</a:t>
            </a:r>
            <a:r>
              <a:rPr lang="en-US" dirty="0"/>
              <a:t> </a:t>
            </a:r>
            <a:r>
              <a:rPr lang="sr-Latn-ME" dirty="0"/>
              <a:t>faktore</a:t>
            </a:r>
            <a:r>
              <a:rPr lang="en-US" dirty="0"/>
              <a:t> koji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uzeti</a:t>
            </a:r>
            <a:r>
              <a:rPr lang="en-US" dirty="0"/>
              <a:t> u </a:t>
            </a:r>
            <a:r>
              <a:rPr lang="en-US" dirty="0" err="1"/>
              <a:t>obzir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039503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1.2.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v. </a:t>
            </a:r>
            <a:r>
              <a:rPr lang="en-US" dirty="0" err="1"/>
              <a:t>Prikažite</a:t>
            </a:r>
            <a:r>
              <a:rPr lang="en-US" dirty="0"/>
              <a:t> </a:t>
            </a:r>
            <a:r>
              <a:rPr lang="en-US" dirty="0" err="1"/>
              <a:t>vrstu</a:t>
            </a:r>
            <a:r>
              <a:rPr lang="en-US" dirty="0"/>
              <a:t> </a:t>
            </a:r>
            <a:r>
              <a:rPr lang="en-US" dirty="0" err="1"/>
              <a:t>predloženih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,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sr-Latn-ME" dirty="0"/>
              <a:t>veza</a:t>
            </a:r>
            <a:r>
              <a:rPr lang="en-US" dirty="0"/>
              <a:t>/</a:t>
            </a:r>
            <a:r>
              <a:rPr lang="en-US" dirty="0" err="1"/>
              <a:t>odnosa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grupa</a:t>
            </a:r>
            <a:r>
              <a:rPr lang="en-US" dirty="0"/>
              <a:t> </a:t>
            </a:r>
            <a:r>
              <a:rPr lang="en-US" dirty="0" err="1"/>
              <a:t>aktivnosti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vi. </a:t>
            </a:r>
            <a:r>
              <a:rPr lang="en-US" dirty="0" err="1"/>
              <a:t>Objasnite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ćete</a:t>
            </a:r>
            <a:r>
              <a:rPr lang="en-US" dirty="0"/>
              <a:t> u </a:t>
            </a:r>
            <a:r>
              <a:rPr lang="en-US" dirty="0" err="1"/>
              <a:t>projekat</a:t>
            </a:r>
            <a:r>
              <a:rPr lang="en-US" dirty="0"/>
              <a:t> </a:t>
            </a:r>
            <a:r>
              <a:rPr lang="en-US" dirty="0" err="1"/>
              <a:t>uključiti</a:t>
            </a:r>
            <a:r>
              <a:rPr lang="en-US" dirty="0"/>
              <a:t> </a:t>
            </a:r>
            <a:r>
              <a:rPr lang="en-US" dirty="0" err="1"/>
              <a:t>relevantna</a:t>
            </a:r>
            <a:r>
              <a:rPr lang="en-US" dirty="0"/>
              <a:t> </a:t>
            </a:r>
            <a:r>
              <a:rPr lang="en-US" dirty="0" err="1"/>
              <a:t>međusektorska</a:t>
            </a:r>
            <a:r>
              <a:rPr lang="en-US" dirty="0"/>
              <a:t> </a:t>
            </a:r>
            <a:r>
              <a:rPr lang="en-US" dirty="0" err="1"/>
              <a:t>pitanja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sr-Latn-ME" dirty="0" err="1"/>
              <a:t>unapređenj</a:t>
            </a:r>
            <a:r>
              <a:rPr lang="en-US" dirty="0"/>
              <a:t>e </a:t>
            </a:r>
            <a:r>
              <a:rPr lang="en-US" dirty="0" err="1"/>
              <a:t>ljudskih</a:t>
            </a:r>
            <a:r>
              <a:rPr lang="en-US" dirty="0"/>
              <a:t> </a:t>
            </a:r>
            <a:r>
              <a:rPr lang="en-US" dirty="0" err="1"/>
              <a:t>prava</a:t>
            </a:r>
            <a:r>
              <a:rPr lang="en-US" dirty="0"/>
              <a:t>, </a:t>
            </a:r>
            <a:r>
              <a:rPr lang="en-US" dirty="0" err="1"/>
              <a:t>jednakost</a:t>
            </a:r>
            <a:r>
              <a:rPr lang="en-US" dirty="0"/>
              <a:t> </a:t>
            </a:r>
            <a:r>
              <a:rPr lang="en-US" dirty="0" err="1"/>
              <a:t>polova</a:t>
            </a:r>
            <a:r>
              <a:rPr lang="en-US" dirty="0"/>
              <a:t>, </a:t>
            </a:r>
            <a:r>
              <a:rPr lang="en-US" dirty="0" err="1"/>
              <a:t>demokra</a:t>
            </a:r>
            <a:r>
              <a:rPr lang="sr-Latn-ME" dirty="0"/>
              <a:t>t</a:t>
            </a:r>
            <a:r>
              <a:rPr lang="en-US" dirty="0" err="1"/>
              <a:t>ija</a:t>
            </a:r>
            <a:r>
              <a:rPr lang="en-US" dirty="0"/>
              <a:t>, dobro </a:t>
            </a:r>
            <a:r>
              <a:rPr lang="en-US" dirty="0" err="1"/>
              <a:t>upravljanje</a:t>
            </a:r>
            <a:r>
              <a:rPr lang="en-US" dirty="0"/>
              <a:t>, po</a:t>
            </a:r>
            <a:r>
              <a:rPr lang="sr-Latn-ME" dirty="0" err="1"/>
              <a:t>dršk</a:t>
            </a:r>
            <a:r>
              <a:rPr lang="en-US" dirty="0"/>
              <a:t>a </a:t>
            </a:r>
            <a:r>
              <a:rPr lang="en-US" dirty="0" err="1"/>
              <a:t>mladima</a:t>
            </a:r>
            <a:r>
              <a:rPr lang="en-US" dirty="0"/>
              <a:t>, </a:t>
            </a:r>
            <a:r>
              <a:rPr lang="en-US" dirty="0" err="1"/>
              <a:t>dječ</a:t>
            </a:r>
            <a:r>
              <a:rPr lang="sr-Latn-ME" dirty="0"/>
              <a:t>i</a:t>
            </a:r>
            <a:r>
              <a:rPr lang="en-US" dirty="0"/>
              <a:t>ja </a:t>
            </a:r>
            <a:r>
              <a:rPr lang="en-US" dirty="0" err="1"/>
              <a:t>prava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autohtono</a:t>
            </a:r>
            <a:r>
              <a:rPr lang="en-US" dirty="0"/>
              <a:t> </a:t>
            </a:r>
            <a:r>
              <a:rPr lang="en-US" dirty="0" err="1"/>
              <a:t>stanovništvo</a:t>
            </a:r>
            <a:r>
              <a:rPr lang="en-US" dirty="0"/>
              <a:t>, </a:t>
            </a:r>
            <a:r>
              <a:rPr lang="en-US" dirty="0" err="1"/>
              <a:t>ekološka</a:t>
            </a:r>
            <a:r>
              <a:rPr lang="en-US" dirty="0"/>
              <a:t> </a:t>
            </a:r>
            <a:r>
              <a:rPr lang="en-US" dirty="0" err="1"/>
              <a:t>održivost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borba</a:t>
            </a:r>
            <a:r>
              <a:rPr lang="en-US" dirty="0"/>
              <a:t> </a:t>
            </a:r>
            <a:r>
              <a:rPr lang="en-US" dirty="0" err="1"/>
              <a:t>protiv</a:t>
            </a:r>
            <a:r>
              <a:rPr lang="en-US" dirty="0"/>
              <a:t> HIV/AIDS-a (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primjenjivo</a:t>
            </a:r>
            <a:r>
              <a:rPr lang="en-US" dirty="0"/>
              <a:t>).</a:t>
            </a:r>
          </a:p>
          <a:p>
            <a:pPr marL="0" indent="0">
              <a:buNone/>
            </a:pPr>
            <a:r>
              <a:rPr lang="en-US" dirty="0"/>
              <a:t>vii. </a:t>
            </a:r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širi</a:t>
            </a:r>
            <a:r>
              <a:rPr lang="en-US" dirty="0"/>
              <a:t> </a:t>
            </a:r>
            <a:r>
              <a:rPr lang="en-US" dirty="0" err="1"/>
              <a:t>vremenski</a:t>
            </a:r>
            <a:r>
              <a:rPr lang="en-US" dirty="0"/>
              <a:t> </a:t>
            </a:r>
            <a:r>
              <a:rPr lang="en-US" dirty="0" err="1"/>
              <a:t>okvir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opišite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specifične</a:t>
            </a:r>
            <a:r>
              <a:rPr lang="en-US" dirty="0"/>
              <a:t> </a:t>
            </a:r>
            <a:r>
              <a:rPr lang="sr-Latn-ME" dirty="0"/>
              <a:t>faktore</a:t>
            </a:r>
            <a:r>
              <a:rPr lang="en-US" dirty="0"/>
              <a:t> koji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uzeti</a:t>
            </a:r>
            <a:r>
              <a:rPr lang="en-US" dirty="0"/>
              <a:t> u </a:t>
            </a:r>
            <a:r>
              <a:rPr lang="en-US" dirty="0" err="1"/>
              <a:t>obzir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772024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Uput</a:t>
            </a:r>
            <a:r>
              <a:rPr lang="sr-Latn-ME" dirty="0" err="1"/>
              <a:t>stva</a:t>
            </a:r>
            <a:r>
              <a:rPr lang="en-US" dirty="0"/>
              <a:t> za </a:t>
            </a:r>
            <a:r>
              <a:rPr lang="en-US" dirty="0" err="1"/>
              <a:t>ispunjavanje</a:t>
            </a:r>
            <a:r>
              <a:rPr lang="en-US" dirty="0"/>
              <a:t> </a:t>
            </a:r>
            <a:r>
              <a:rPr lang="en-US" dirty="0" err="1"/>
              <a:t>sažetka</a:t>
            </a:r>
            <a:r>
              <a:rPr lang="en-US" dirty="0"/>
              <a:t> </a:t>
            </a:r>
            <a:r>
              <a:rPr lang="en-US" dirty="0" err="1"/>
              <a:t>projekta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86013"/>
            <a:ext cx="10592202" cy="37909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format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Opis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relevantnost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  je </a:t>
            </a:r>
            <a:r>
              <a:rPr lang="en-US" dirty="0" err="1"/>
              <a:t>veličina</a:t>
            </a:r>
            <a:r>
              <a:rPr lang="en-US" dirty="0"/>
              <a:t> A4 s </a:t>
            </a:r>
            <a:r>
              <a:rPr lang="en-US" dirty="0" err="1"/>
              <a:t>marginama</a:t>
            </a:r>
            <a:r>
              <a:rPr lang="en-US" dirty="0"/>
              <a:t> od 2 cm, </a:t>
            </a:r>
            <a:r>
              <a:rPr lang="en-US" dirty="0" err="1"/>
              <a:t>fontom</a:t>
            </a:r>
            <a:r>
              <a:rPr lang="en-US" dirty="0"/>
              <a:t> Arial 10, </a:t>
            </a:r>
            <a:r>
              <a:rPr lang="en-US" dirty="0" err="1"/>
              <a:t>jednostrukim</a:t>
            </a:r>
            <a:r>
              <a:rPr lang="en-US" dirty="0"/>
              <a:t> </a:t>
            </a:r>
            <a:r>
              <a:rPr lang="en-US" dirty="0" err="1"/>
              <a:t>proredom</a:t>
            </a:r>
            <a:r>
              <a:rPr lang="en-US" dirty="0"/>
              <a:t>;</a:t>
            </a:r>
          </a:p>
          <a:p>
            <a:pPr>
              <a:lnSpc>
                <a:spcPct val="110000"/>
              </a:lnSpc>
            </a:pPr>
            <a:r>
              <a:rPr lang="en-US" dirty="0" err="1"/>
              <a:t>pružajte</a:t>
            </a:r>
            <a:r>
              <a:rPr lang="en-US" dirty="0"/>
              <a:t> </a:t>
            </a:r>
            <a:r>
              <a:rPr lang="en-US" dirty="0" err="1"/>
              <a:t>tražene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podnaslovima</a:t>
            </a:r>
            <a:r>
              <a:rPr lang="en-US" dirty="0"/>
              <a:t>, </a:t>
            </a:r>
            <a:r>
              <a:rPr lang="en-US" dirty="0" err="1"/>
              <a:t>traženim</a:t>
            </a:r>
            <a:r>
              <a:rPr lang="en-US" dirty="0"/>
              <a:t> </a:t>
            </a:r>
            <a:r>
              <a:rPr lang="en-US" dirty="0" err="1"/>
              <a:t>redoslijedom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sr-Latn-ME" dirty="0"/>
              <a:t>s</a:t>
            </a:r>
            <a:r>
              <a:rPr lang="en-US" dirty="0" err="1"/>
              <a:t>razmjerno</a:t>
            </a:r>
            <a:r>
              <a:rPr lang="en-US" dirty="0"/>
              <a:t> </a:t>
            </a:r>
            <a:r>
              <a:rPr lang="en-US" dirty="0" err="1"/>
              <a:t>njihovoj</a:t>
            </a:r>
            <a:r>
              <a:rPr lang="en-US" dirty="0"/>
              <a:t> </a:t>
            </a:r>
            <a:r>
              <a:rPr lang="en-US" dirty="0" err="1"/>
              <a:t>relativnoj</a:t>
            </a:r>
            <a:r>
              <a:rPr lang="en-US" dirty="0"/>
              <a:t> </a:t>
            </a:r>
            <a:r>
              <a:rPr lang="en-US" dirty="0" err="1"/>
              <a:t>važnosti</a:t>
            </a:r>
            <a:r>
              <a:rPr lang="en-US" dirty="0"/>
              <a:t> (</a:t>
            </a:r>
            <a:r>
              <a:rPr lang="en-US" dirty="0" err="1"/>
              <a:t>pogledajte</a:t>
            </a:r>
            <a:r>
              <a:rPr lang="en-US" dirty="0"/>
              <a:t> </a:t>
            </a:r>
            <a:r>
              <a:rPr lang="en-US" dirty="0" err="1"/>
              <a:t>relevantne</a:t>
            </a:r>
            <a:r>
              <a:rPr lang="en-US" dirty="0"/>
              <a:t> </a:t>
            </a:r>
            <a:r>
              <a:rPr lang="en-US" dirty="0" err="1"/>
              <a:t>bodove</a:t>
            </a:r>
            <a:r>
              <a:rPr lang="en-US" dirty="0"/>
              <a:t> u </a:t>
            </a:r>
            <a:r>
              <a:rPr lang="en-US" dirty="0" err="1"/>
              <a:t>evaluacijskoj</a:t>
            </a:r>
            <a:r>
              <a:rPr lang="en-US" dirty="0"/>
              <a:t> </a:t>
            </a:r>
            <a:r>
              <a:rPr lang="en-US" dirty="0" err="1"/>
              <a:t>tablici</a:t>
            </a:r>
            <a:r>
              <a:rPr lang="en-US" dirty="0"/>
              <a:t> u </a:t>
            </a:r>
            <a:r>
              <a:rPr lang="en-US" dirty="0" err="1"/>
              <a:t>smjernicama</a:t>
            </a:r>
            <a:r>
              <a:rPr lang="en-US" dirty="0"/>
              <a:t> za </a:t>
            </a:r>
            <a:r>
              <a:rPr lang="sr-Latn-ME"/>
              <a:t>aplikant</a:t>
            </a:r>
            <a:r>
              <a:rPr lang="en-US"/>
              <a:t>e</a:t>
            </a:r>
            <a:r>
              <a:rPr lang="en-US" dirty="0"/>
              <a:t>);</a:t>
            </a:r>
          </a:p>
          <a:p>
            <a:pPr>
              <a:lnSpc>
                <a:spcPct val="110000"/>
              </a:lnSpc>
            </a:pPr>
            <a:r>
              <a:rPr lang="en-US" dirty="0" err="1"/>
              <a:t>pružajte</a:t>
            </a:r>
            <a:r>
              <a:rPr lang="en-US" dirty="0"/>
              <a:t> </a:t>
            </a:r>
            <a:r>
              <a:rPr lang="en-US" dirty="0" err="1"/>
              <a:t>potpune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 (</a:t>
            </a:r>
            <a:r>
              <a:rPr lang="en-US" dirty="0" err="1"/>
              <a:t>budući</a:t>
            </a:r>
            <a:r>
              <a:rPr lang="en-US" dirty="0"/>
              <a:t> da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evaluacija</a:t>
            </a:r>
            <a:r>
              <a:rPr lang="en-US" dirty="0"/>
              <a:t> </a:t>
            </a:r>
            <a:r>
              <a:rPr lang="en-US" dirty="0" err="1"/>
              <a:t>temeljiti</a:t>
            </a:r>
            <a:r>
              <a:rPr lang="en-US" dirty="0"/>
              <a:t> </a:t>
            </a:r>
            <a:r>
              <a:rPr lang="en-US" dirty="0" err="1"/>
              <a:t>isključivo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dostavljenim</a:t>
            </a:r>
            <a:r>
              <a:rPr lang="en-US" dirty="0"/>
              <a:t> </a:t>
            </a:r>
            <a:r>
              <a:rPr lang="en-US" dirty="0" err="1"/>
              <a:t>informacijama</a:t>
            </a:r>
            <a:r>
              <a:rPr lang="en-US" dirty="0"/>
              <a:t>);</a:t>
            </a:r>
          </a:p>
          <a:p>
            <a:pPr>
              <a:lnSpc>
                <a:spcPct val="110000"/>
              </a:lnSpc>
            </a:pPr>
            <a:r>
              <a:rPr lang="en-US" dirty="0" err="1"/>
              <a:t>Budite</a:t>
            </a:r>
            <a:r>
              <a:rPr lang="en-US" dirty="0"/>
              <a:t> </a:t>
            </a:r>
            <a:r>
              <a:rPr lang="en-US" dirty="0" err="1"/>
              <a:t>jasni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bi se </a:t>
            </a:r>
            <a:r>
              <a:rPr lang="en-US" dirty="0" err="1"/>
              <a:t>olakšao</a:t>
            </a:r>
            <a:r>
              <a:rPr lang="en-US" dirty="0"/>
              <a:t>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ocjenjivanja</a:t>
            </a: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220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CBE78ABA5075F4E91513C9398CD1290" ma:contentTypeVersion="13" ma:contentTypeDescription="Kreiraj novi dokument." ma:contentTypeScope="" ma:versionID="1a86eeac1e65c3eb15d324999ad37008">
  <xsd:schema xmlns:xsd="http://www.w3.org/2001/XMLSchema" xmlns:xs="http://www.w3.org/2001/XMLSchema" xmlns:p="http://schemas.microsoft.com/office/2006/metadata/properties" xmlns:ns2="8ac0b59d-832f-4e0d-9c35-559b57958224" xmlns:ns3="879f8fa4-808a-43fb-a88d-85420abd5e4f" targetNamespace="http://schemas.microsoft.com/office/2006/metadata/properties" ma:root="true" ma:fieldsID="21ed9deea83a9bd00a0ec11abcf80eaa" ns2:_="" ns3:_="">
    <xsd:import namespace="8ac0b59d-832f-4e0d-9c35-559b57958224"/>
    <xsd:import namespace="879f8fa4-808a-43fb-a88d-85420abd5e4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c0b59d-832f-4e0d-9c35-559b579582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Deljeno sa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ljeno sa detaljima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49bbd0e-9abe-49c1-9111-e6e3554003cd}" ma:internalName="TaxCatchAll" ma:showField="CatchAllData" ma:web="8ac0b59d-832f-4e0d-9c35-559b579582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9f8fa4-808a-43fb-a88d-85420abd5e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Oznake slika" ma:readOnly="false" ma:fieldId="{5cf76f15-5ced-4ddc-b409-7134ff3c332f}" ma:taxonomyMulti="true" ma:sspId="d9d53e50-2b7a-4eed-b4b3-458a2710db0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9f8fa4-808a-43fb-a88d-85420abd5e4f">
      <Terms xmlns="http://schemas.microsoft.com/office/infopath/2007/PartnerControls"/>
    </lcf76f155ced4ddcb4097134ff3c332f>
    <TaxCatchAll xmlns="8ac0b59d-832f-4e0d-9c35-559b57958224" xsi:nil="true"/>
  </documentManagement>
</p:properties>
</file>

<file path=customXml/itemProps1.xml><?xml version="1.0" encoding="utf-8"?>
<ds:datastoreItem xmlns:ds="http://schemas.openxmlformats.org/officeDocument/2006/customXml" ds:itemID="{F63077C4-D020-4A4A-8F4D-E8BE5705E7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F100E9-81A6-433D-9591-DACF939307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c0b59d-832f-4e0d-9c35-559b57958224"/>
    <ds:schemaRef ds:uri="879f8fa4-808a-43fb-a88d-85420abd5e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3A11900-A0B1-4992-A5B2-AE89D5299081}">
  <ds:schemaRefs>
    <ds:schemaRef ds:uri="http://schemas.microsoft.com/office/2006/metadata/properties"/>
    <ds:schemaRef ds:uri="http://schemas.microsoft.com/office/infopath/2007/PartnerControls"/>
    <ds:schemaRef ds:uri="879f8fa4-808a-43fb-a88d-85420abd5e4f"/>
    <ds:schemaRef ds:uri="8ac0b59d-832f-4e0d-9c35-559b579582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2359</TotalTime>
  <Words>5032</Words>
  <Application>Microsoft Office PowerPoint</Application>
  <PresentationFormat>Widescreen</PresentationFormat>
  <Paragraphs>637</Paragraphs>
  <Slides>91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105" baseType="lpstr">
      <vt:lpstr>Arial</vt:lpstr>
      <vt:lpstr>Calibri</vt:lpstr>
      <vt:lpstr>Calibri Light</vt:lpstr>
      <vt:lpstr>Cambria</vt:lpstr>
      <vt:lpstr>Lato Light</vt:lpstr>
      <vt:lpstr>Oswald</vt:lpstr>
      <vt:lpstr>Poppins</vt:lpstr>
      <vt:lpstr>Roboto Light</vt:lpstr>
      <vt:lpstr>Segoe</vt:lpstr>
      <vt:lpstr>Segoe UI</vt:lpstr>
      <vt:lpstr>Segoe UI Semilight</vt:lpstr>
      <vt:lpstr>Wingdings</vt:lpstr>
      <vt:lpstr>Office Theme</vt:lpstr>
      <vt:lpstr>Visio</vt:lpstr>
      <vt:lpstr>„Izrada koncepta projekta za Grant šemu Podrška implementaciji Strategije pametne specijalizacije (S3) kroz projekte“, </vt:lpstr>
      <vt:lpstr>Mario Protulipac</vt:lpstr>
      <vt:lpstr>Sadržaj radionice </vt:lpstr>
      <vt:lpstr>1. Sadržaj koncepta projekta  </vt:lpstr>
      <vt:lpstr>Naslovna stranica</vt:lpstr>
      <vt:lpstr>Tablica sažetka projekta - 1</vt:lpstr>
      <vt:lpstr>Tablica sažetka projekta - 2</vt:lpstr>
      <vt:lpstr>1.2. Opis projekta</vt:lpstr>
      <vt:lpstr>1.2. Opis projekta</vt:lpstr>
      <vt:lpstr>1.3. Relevantnost projekta</vt:lpstr>
      <vt:lpstr>1.3. Relevantnost projekta</vt:lpstr>
      <vt:lpstr>1.3. Relevantnost projekta</vt:lpstr>
      <vt:lpstr>1.3. Relevantnost projekta</vt:lpstr>
      <vt:lpstr>1.3. Relevantnost projekta</vt:lpstr>
      <vt:lpstr>Ostali dokumenti</vt:lpstr>
      <vt:lpstr>2. Razvoj sažetka projekta</vt:lpstr>
      <vt:lpstr>PowerPoint Presentation</vt:lpstr>
      <vt:lpstr>Tok razvoja projektne ideje i prijava na konkurs</vt:lpstr>
      <vt:lpstr>Metode upravljanja projektima</vt:lpstr>
      <vt:lpstr>Projektni ciklus (EK)</vt:lpstr>
      <vt:lpstr>Šta je pristup logičke matrice (PLM)?</vt:lpstr>
      <vt:lpstr>Zašto PLM?</vt:lpstr>
      <vt:lpstr>Glavne faze PLM-a</vt:lpstr>
      <vt:lpstr>Prikaz faza PLM-a</vt:lpstr>
      <vt:lpstr>Analiza početnog stanja</vt:lpstr>
      <vt:lpstr>Korišćenje PLM-a u fazama projektnog ciklusa</vt:lpstr>
      <vt:lpstr>Korištenje PLM-a u fazama projektnog ciklusa</vt:lpstr>
      <vt:lpstr>Korišćenje PLM-a u fazama projektnog ciklusa</vt:lpstr>
      <vt:lpstr>Logička matrica </vt:lpstr>
      <vt:lpstr>PLM i participativno planiranje</vt:lpstr>
      <vt:lpstr>Analiza stakeholdera</vt:lpstr>
      <vt:lpstr>Ko su stakeholderi?</vt:lpstr>
      <vt:lpstr>Što je analiza stakeholdera?</vt:lpstr>
      <vt:lpstr>PowerPoint Presentation</vt:lpstr>
      <vt:lpstr>Ko su stakeholderi?</vt:lpstr>
      <vt:lpstr>Moguće uloge stakeholdera u projektu</vt:lpstr>
      <vt:lpstr>Sprovođenje analize stakeholdera</vt:lpstr>
      <vt:lpstr>Koraci u analizi stakeholdera</vt:lpstr>
      <vt:lpstr>Matrica važnosti i uticaja</vt:lpstr>
      <vt:lpstr>PowerPoint Presentation</vt:lpstr>
      <vt:lpstr>PowerPoint Presentation</vt:lpstr>
      <vt:lpstr>Matrica analize stakeholdera</vt:lpstr>
      <vt:lpstr>Link na koncept projekta - 1.3. Relevantnost</vt:lpstr>
      <vt:lpstr>Najava – sljedeći korak </vt:lpstr>
      <vt:lpstr>Šta je analiza problema?</vt:lpstr>
      <vt:lpstr>Analiza postojećeg stanja</vt:lpstr>
      <vt:lpstr>Provedba analize problema</vt:lpstr>
      <vt:lpstr>Dijagrami </vt:lpstr>
      <vt:lpstr>PowerPoint Presentation</vt:lpstr>
      <vt:lpstr>Problemsko stablo-koraci</vt:lpstr>
      <vt:lpstr>Problemsko stablo-koraci</vt:lpstr>
      <vt:lpstr>Napomene...</vt:lpstr>
      <vt:lpstr>Analiza početnog stanja i stablo problema</vt:lpstr>
      <vt:lpstr>Primjena stabla problema</vt:lpstr>
      <vt:lpstr>Primjena stabla problema – 1.3. relevantnost</vt:lpstr>
      <vt:lpstr>Najava – sljedeći korak </vt:lpstr>
      <vt:lpstr>Analiza ciljeva i odabir strategije</vt:lpstr>
      <vt:lpstr>Analiza ciljeva</vt:lpstr>
      <vt:lpstr>Analiza ciljeva-formulisanje</vt:lpstr>
      <vt:lpstr>PowerPoint Presentation</vt:lpstr>
      <vt:lpstr>Stablo ciljeva-savjeti</vt:lpstr>
      <vt:lpstr>Analiza strategije</vt:lpstr>
      <vt:lpstr>Šta je analiza strategije?</vt:lpstr>
      <vt:lpstr>Kriterijumi u analizi strategije</vt:lpstr>
      <vt:lpstr>Kriterijumi za odabir strategije</vt:lpstr>
      <vt:lpstr>Primjena stabla ciljeva</vt:lpstr>
      <vt:lpstr>Sljedeći korak </vt:lpstr>
      <vt:lpstr>Logička matrica</vt:lpstr>
      <vt:lpstr>PowerPoint Presentation</vt:lpstr>
      <vt:lpstr>Logička matrica</vt:lpstr>
      <vt:lpstr>Logička matrica-definicija nivo intervencijske logike</vt:lpstr>
      <vt:lpstr>Logička matrica-definicija nivoa intervencijske logike</vt:lpstr>
      <vt:lpstr>Logička matrica-definicija nivoa intervencijske logike</vt:lpstr>
      <vt:lpstr>Pretpostavke/assumptions</vt:lpstr>
      <vt:lpstr>Šta su pretpostavke?</vt:lpstr>
      <vt:lpstr>Kada se definišu?</vt:lpstr>
      <vt:lpstr>Kako se uključuju u logičku matricu?</vt:lpstr>
      <vt:lpstr>Analiza pretpostavki</vt:lpstr>
      <vt:lpstr>Pokazatelji</vt:lpstr>
      <vt:lpstr>PowerPoint Presentation</vt:lpstr>
      <vt:lpstr>Pokazatelji</vt:lpstr>
      <vt:lpstr>Pokazatelji</vt:lpstr>
      <vt:lpstr>Primjer pokazatelja </vt:lpstr>
      <vt:lpstr>Izvori provjere</vt:lpstr>
      <vt:lpstr>Izvori provjere</vt:lpstr>
      <vt:lpstr>Izvori provjere</vt:lpstr>
      <vt:lpstr>Povezivanje analitičke faze s konceptom projekta</vt:lpstr>
      <vt:lpstr>Tablica sažetka projekta - 2</vt:lpstr>
      <vt:lpstr>1.2. Opis projekta</vt:lpstr>
      <vt:lpstr>1.2. Opis projekta</vt:lpstr>
      <vt:lpstr>Uputstva za ispunjavanje sažetka projekta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Milan Šljukić</dc:creator>
  <cp:lastModifiedBy>Šljukić, Milan</cp:lastModifiedBy>
  <cp:revision>40</cp:revision>
  <cp:lastPrinted>2022-06-07T07:25:44Z</cp:lastPrinted>
  <dcterms:created xsi:type="dcterms:W3CDTF">2022-05-04T10:25:13Z</dcterms:created>
  <dcterms:modified xsi:type="dcterms:W3CDTF">2023-01-19T21:25:29Z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0x0101005CBE78ABA5075F4E91513C9398CD1290</vt:lpwstr>
  </property>
</Properties>
</file>