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style3.xml" ContentType="application/vnd.ms-office.chartstyl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8" r:id="rId3"/>
    <p:sldMasterId id="2147483680" r:id="rId4"/>
    <p:sldMasterId id="2147483688" r:id="rId5"/>
  </p:sldMasterIdLst>
  <p:notesMasterIdLst>
    <p:notesMasterId r:id="rId27"/>
  </p:notesMasterIdLst>
  <p:sldIdLst>
    <p:sldId id="256" r:id="rId6"/>
    <p:sldId id="261" r:id="rId7"/>
    <p:sldId id="284" r:id="rId8"/>
    <p:sldId id="289" r:id="rId9"/>
    <p:sldId id="286" r:id="rId10"/>
    <p:sldId id="265" r:id="rId11"/>
    <p:sldId id="290" r:id="rId12"/>
    <p:sldId id="266" r:id="rId13"/>
    <p:sldId id="285" r:id="rId14"/>
    <p:sldId id="268" r:id="rId15"/>
    <p:sldId id="270" r:id="rId16"/>
    <p:sldId id="277" r:id="rId17"/>
    <p:sldId id="287" r:id="rId18"/>
    <p:sldId id="272" r:id="rId19"/>
    <p:sldId id="273" r:id="rId20"/>
    <p:sldId id="278" r:id="rId21"/>
    <p:sldId id="275" r:id="rId22"/>
    <p:sldId id="281" r:id="rId23"/>
    <p:sldId id="288" r:id="rId24"/>
    <p:sldId id="282" r:id="rId25"/>
    <p:sldId id="283" r:id="rId26"/>
  </p:sldIdLst>
  <p:sldSz cx="12192000" cy="6858000"/>
  <p:notesSz cx="6858000" cy="9144000"/>
  <p:defaultTextStyle>
    <a:defPPr>
      <a:defRPr lang="en-US"/>
    </a:defPPr>
    <a:lvl1pPr marL="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AEAEA"/>
    <a:srgbClr val="FFFFFF"/>
    <a:srgbClr val="F8F8F8"/>
    <a:srgbClr val="969696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3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milos.sreckovic\AppData\Local\Microsoft\Windows\Temporary%20Internet%20Files\Content.Outlook\7XZVXWLB\min_turizma_br_dana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tea\Desktop\Analiza%20sezone%202014\Pitice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'Sheet 1'!$A$7</c:f>
              <c:strCache>
                <c:ptCount val="1"/>
                <c:pt idx="0">
                  <c:v>Bar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'Sheet 1'!$B$6:$I$6</c:f>
              <c:strCache>
                <c:ptCount val="8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MAJ</c:v>
                </c:pt>
                <c:pt idx="5">
                  <c:v>JUN</c:v>
                </c:pt>
                <c:pt idx="6">
                  <c:v>JUL</c:v>
                </c:pt>
                <c:pt idx="7">
                  <c:v>AVG</c:v>
                </c:pt>
              </c:strCache>
            </c:strRef>
          </c:cat>
          <c:val>
            <c:numRef>
              <c:f>'Sheet 1'!$B$7:$I$7</c:f>
              <c:numCache>
                <c:formatCode>General</c:formatCode>
                <c:ptCount val="8"/>
                <c:pt idx="0">
                  <c:v>17</c:v>
                </c:pt>
                <c:pt idx="1">
                  <c:v>17</c:v>
                </c:pt>
                <c:pt idx="2">
                  <c:v>10</c:v>
                </c:pt>
                <c:pt idx="3">
                  <c:v>13</c:v>
                </c:pt>
                <c:pt idx="4">
                  <c:v>10</c:v>
                </c:pt>
                <c:pt idx="5">
                  <c:v>9</c:v>
                </c:pt>
                <c:pt idx="6">
                  <c:v>10</c:v>
                </c:pt>
                <c:pt idx="7">
                  <c:v>5</c:v>
                </c:pt>
              </c:numCache>
            </c:numRef>
          </c:val>
        </c:ser>
        <c:ser>
          <c:idx val="1"/>
          <c:order val="1"/>
          <c:tx>
            <c:strRef>
              <c:f>'Sheet 1'!$A$8</c:f>
              <c:strCache>
                <c:ptCount val="1"/>
                <c:pt idx="0">
                  <c:v>H.Novi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'Sheet 1'!$B$6:$I$6</c:f>
              <c:strCache>
                <c:ptCount val="8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MAJ</c:v>
                </c:pt>
                <c:pt idx="5">
                  <c:v>JUN</c:v>
                </c:pt>
                <c:pt idx="6">
                  <c:v>JUL</c:v>
                </c:pt>
                <c:pt idx="7">
                  <c:v>AVG</c:v>
                </c:pt>
              </c:strCache>
            </c:strRef>
          </c:cat>
          <c:val>
            <c:numRef>
              <c:f>'Sheet 1'!$B$8:$I$8</c:f>
              <c:numCache>
                <c:formatCode>General</c:formatCode>
                <c:ptCount val="8"/>
                <c:pt idx="0">
                  <c:v>18</c:v>
                </c:pt>
                <c:pt idx="1">
                  <c:v>17</c:v>
                </c:pt>
                <c:pt idx="2">
                  <c:v>8</c:v>
                </c:pt>
                <c:pt idx="3">
                  <c:v>14</c:v>
                </c:pt>
                <c:pt idx="4">
                  <c:v>14</c:v>
                </c:pt>
                <c:pt idx="5">
                  <c:v>9</c:v>
                </c:pt>
                <c:pt idx="6">
                  <c:v>12</c:v>
                </c:pt>
                <c:pt idx="7">
                  <c:v>6</c:v>
                </c:pt>
              </c:numCache>
            </c:numRef>
          </c:val>
        </c:ser>
        <c:ser>
          <c:idx val="2"/>
          <c:order val="2"/>
          <c:tx>
            <c:strRef>
              <c:f>'Sheet 1'!$A$9</c:f>
              <c:strCache>
                <c:ptCount val="1"/>
                <c:pt idx="0">
                  <c:v>Ulcinj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'Sheet 1'!$B$6:$I$6</c:f>
              <c:strCache>
                <c:ptCount val="8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MAJ</c:v>
                </c:pt>
                <c:pt idx="5">
                  <c:v>JUN</c:v>
                </c:pt>
                <c:pt idx="6">
                  <c:v>JUL</c:v>
                </c:pt>
                <c:pt idx="7">
                  <c:v>AVG</c:v>
                </c:pt>
              </c:strCache>
            </c:strRef>
          </c:cat>
          <c:val>
            <c:numRef>
              <c:f>'Sheet 1'!$B$9:$I$9</c:f>
              <c:numCache>
                <c:formatCode>General</c:formatCode>
                <c:ptCount val="8"/>
                <c:pt idx="0">
                  <c:v>16</c:v>
                </c:pt>
                <c:pt idx="1">
                  <c:v>15</c:v>
                </c:pt>
                <c:pt idx="2">
                  <c:v>11</c:v>
                </c:pt>
                <c:pt idx="3">
                  <c:v>13</c:v>
                </c:pt>
                <c:pt idx="4">
                  <c:v>13</c:v>
                </c:pt>
                <c:pt idx="5">
                  <c:v>8</c:v>
                </c:pt>
                <c:pt idx="6">
                  <c:v>8</c:v>
                </c:pt>
                <c:pt idx="7">
                  <c:v>4</c:v>
                </c:pt>
              </c:numCache>
            </c:numRef>
          </c:val>
        </c:ser>
        <c:ser>
          <c:idx val="3"/>
          <c:order val="3"/>
          <c:tx>
            <c:strRef>
              <c:f>'Sheet 1'!$A$10</c:f>
              <c:strCache>
                <c:ptCount val="1"/>
                <c:pt idx="0">
                  <c:v>Budva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'Sheet 1'!$B$6:$I$6</c:f>
              <c:strCache>
                <c:ptCount val="8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MAJ</c:v>
                </c:pt>
                <c:pt idx="5">
                  <c:v>JUN</c:v>
                </c:pt>
                <c:pt idx="6">
                  <c:v>JUL</c:v>
                </c:pt>
                <c:pt idx="7">
                  <c:v>AVG</c:v>
                </c:pt>
              </c:strCache>
            </c:strRef>
          </c:cat>
          <c:val>
            <c:numRef>
              <c:f>'Sheet 1'!$B$10:$I$10</c:f>
              <c:numCache>
                <c:formatCode>General</c:formatCode>
                <c:ptCount val="8"/>
                <c:pt idx="0">
                  <c:v>13</c:v>
                </c:pt>
                <c:pt idx="1">
                  <c:v>13</c:v>
                </c:pt>
                <c:pt idx="2">
                  <c:v>8</c:v>
                </c:pt>
                <c:pt idx="3">
                  <c:v>14</c:v>
                </c:pt>
                <c:pt idx="4">
                  <c:v>7</c:v>
                </c:pt>
                <c:pt idx="5">
                  <c:v>7</c:v>
                </c:pt>
                <c:pt idx="6">
                  <c:v>5</c:v>
                </c:pt>
                <c:pt idx="7">
                  <c:v>5</c:v>
                </c:pt>
              </c:numCache>
            </c:numRef>
          </c:val>
        </c:ser>
        <c:ser>
          <c:idx val="4"/>
          <c:order val="4"/>
          <c:tx>
            <c:strRef>
              <c:f>'Sheet 1'!$A$11</c:f>
              <c:strCache>
                <c:ptCount val="1"/>
                <c:pt idx="0">
                  <c:v>Tivat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'Sheet 1'!$B$6:$I$6</c:f>
              <c:strCache>
                <c:ptCount val="8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MAJ</c:v>
                </c:pt>
                <c:pt idx="5">
                  <c:v>JUN</c:v>
                </c:pt>
                <c:pt idx="6">
                  <c:v>JUL</c:v>
                </c:pt>
                <c:pt idx="7">
                  <c:v>AVG</c:v>
                </c:pt>
              </c:strCache>
            </c:strRef>
          </c:cat>
          <c:val>
            <c:numRef>
              <c:f>'Sheet 1'!$B$11:$I$11</c:f>
              <c:numCache>
                <c:formatCode>General</c:formatCode>
                <c:ptCount val="8"/>
                <c:pt idx="0">
                  <c:v>18</c:v>
                </c:pt>
                <c:pt idx="1">
                  <c:v>15</c:v>
                </c:pt>
                <c:pt idx="2">
                  <c:v>10</c:v>
                </c:pt>
                <c:pt idx="3">
                  <c:v>14</c:v>
                </c:pt>
                <c:pt idx="4">
                  <c:v>15</c:v>
                </c:pt>
                <c:pt idx="5">
                  <c:v>10</c:v>
                </c:pt>
                <c:pt idx="6">
                  <c:v>9</c:v>
                </c:pt>
                <c:pt idx="7">
                  <c:v>6</c:v>
                </c:pt>
              </c:numCache>
            </c:numRef>
          </c:val>
        </c:ser>
        <c:marker val="1"/>
        <c:axId val="46727552"/>
        <c:axId val="46729472"/>
      </c:lineChart>
      <c:catAx>
        <c:axId val="4672755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729472"/>
        <c:crosses val="autoZero"/>
        <c:auto val="1"/>
        <c:lblAlgn val="ctr"/>
        <c:lblOffset val="100"/>
      </c:catAx>
      <c:valAx>
        <c:axId val="4672947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727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x-none"/>
              <a:t>Noćenja maj/jun poslednjih 5 godina</a:t>
            </a:r>
            <a:endParaRPr lang="en-US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'nocenja maj jun za 5 god'!$A$2</c:f>
              <c:strCache>
                <c:ptCount val="1"/>
                <c:pt idx="0">
                  <c:v>MAJ</c:v>
                </c:pt>
              </c:strCache>
            </c:strRef>
          </c:tx>
          <c:dLbls>
            <c:dLbl>
              <c:idx val="0"/>
              <c:layout>
                <c:manualLayout>
                  <c:x val="-3.5378662244333899E-2"/>
                  <c:y val="5.639476334340392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7589828634604812E-2"/>
                  <c:y val="6.042296072507550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8645660585958844E-2"/>
                  <c:y val="6.042296072507550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3167495854062985E-2"/>
                  <c:y val="5.639476334340392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8745163073521332E-2"/>
                  <c:y val="7.250755287009061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'nocenja maj jun za 5 god'!$B$1:$F$1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'nocenja maj jun za 5 god'!$B$2:$F$2</c:f>
              <c:numCache>
                <c:formatCode>General</c:formatCode>
                <c:ptCount val="5"/>
                <c:pt idx="0">
                  <c:v>377725</c:v>
                </c:pt>
                <c:pt idx="1">
                  <c:v>371486</c:v>
                </c:pt>
                <c:pt idx="2">
                  <c:v>393052</c:v>
                </c:pt>
                <c:pt idx="3" formatCode="0\ \ \ ">
                  <c:v>393052</c:v>
                </c:pt>
                <c:pt idx="4" formatCode="0\ \ \ ">
                  <c:v>421689</c:v>
                </c:pt>
              </c:numCache>
            </c:numRef>
          </c:val>
        </c:ser>
        <c:ser>
          <c:idx val="1"/>
          <c:order val="1"/>
          <c:tx>
            <c:strRef>
              <c:f>'nocenja maj jun za 5 god'!$A$3</c:f>
              <c:strCache>
                <c:ptCount val="1"/>
                <c:pt idx="0">
                  <c:v>JUN</c:v>
                </c:pt>
              </c:strCache>
            </c:strRef>
          </c:tx>
          <c:dLbls>
            <c:dLbl>
              <c:idx val="0"/>
              <c:layout>
                <c:manualLayout>
                  <c:x val="-3.9800995024875857E-2"/>
                  <c:y val="-7.653575025176230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9800995024875857E-2"/>
                  <c:y val="-7.653575025176230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6434494195688451E-2"/>
                  <c:y val="-5.639476334340392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0856826976230063E-2"/>
                  <c:y val="-5.639476334340392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3266998341625213E-2"/>
                  <c:y val="-4.431017119838896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'nocenja maj jun za 5 god'!$B$1:$F$1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'nocenja maj jun za 5 god'!$B$3:$F$3</c:f>
              <c:numCache>
                <c:formatCode>General</c:formatCode>
                <c:ptCount val="5"/>
                <c:pt idx="0">
                  <c:v>806866</c:v>
                </c:pt>
                <c:pt idx="1">
                  <c:v>897516</c:v>
                </c:pt>
                <c:pt idx="2">
                  <c:v>965377</c:v>
                </c:pt>
                <c:pt idx="3" formatCode="0\ \ \ ">
                  <c:v>965377</c:v>
                </c:pt>
                <c:pt idx="4" formatCode="0\ \ \ ">
                  <c:v>1008774</c:v>
                </c:pt>
              </c:numCache>
            </c:numRef>
          </c:val>
        </c:ser>
        <c:marker val="1"/>
        <c:axId val="46879488"/>
        <c:axId val="46881024"/>
      </c:lineChart>
      <c:catAx>
        <c:axId val="46879488"/>
        <c:scaling>
          <c:orientation val="minMax"/>
        </c:scaling>
        <c:axPos val="b"/>
        <c:numFmt formatCode="General" sourceLinked="1"/>
        <c:majorTickMark val="none"/>
        <c:tickLblPos val="nextTo"/>
        <c:crossAx val="46881024"/>
        <c:crosses val="autoZero"/>
        <c:auto val="1"/>
        <c:lblAlgn val="ctr"/>
        <c:lblOffset val="100"/>
      </c:catAx>
      <c:valAx>
        <c:axId val="4688102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46879488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sz="1600" b="1"/>
              <a:t>Broj vozova</a:t>
            </a:r>
            <a:endParaRPr lang="en-US" sz="1600" b="1"/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strRef>
              <c:f>Sheet1!$H$22</c:f>
              <c:strCache>
                <c:ptCount val="1"/>
                <c:pt idx="0">
                  <c:v>2013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Sheet1!$I$21:$P$21</c:f>
              <c:strCache>
                <c:ptCount val="8"/>
                <c:pt idx="0">
                  <c:v>januar</c:v>
                </c:pt>
                <c:pt idx="1">
                  <c:v>februar</c:v>
                </c:pt>
                <c:pt idx="2">
                  <c:v>mart</c:v>
                </c:pt>
                <c:pt idx="3">
                  <c:v>april</c:v>
                </c:pt>
                <c:pt idx="4">
                  <c:v>maj</c:v>
                </c:pt>
                <c:pt idx="5">
                  <c:v>jun</c:v>
                </c:pt>
                <c:pt idx="6">
                  <c:v>jul</c:v>
                </c:pt>
                <c:pt idx="7">
                  <c:v>avgust</c:v>
                </c:pt>
              </c:strCache>
            </c:strRef>
          </c:cat>
          <c:val>
            <c:numRef>
              <c:f>Sheet1!$I$22:$P$22</c:f>
              <c:numCache>
                <c:formatCode>General</c:formatCode>
                <c:ptCount val="8"/>
                <c:pt idx="0">
                  <c:v>124</c:v>
                </c:pt>
                <c:pt idx="1">
                  <c:v>112</c:v>
                </c:pt>
                <c:pt idx="2">
                  <c:v>124</c:v>
                </c:pt>
                <c:pt idx="3">
                  <c:v>120</c:v>
                </c:pt>
                <c:pt idx="4">
                  <c:v>124</c:v>
                </c:pt>
                <c:pt idx="5">
                  <c:v>168</c:v>
                </c:pt>
                <c:pt idx="6">
                  <c:v>170</c:v>
                </c:pt>
                <c:pt idx="7">
                  <c:v>186</c:v>
                </c:pt>
              </c:numCache>
            </c:numRef>
          </c:val>
        </c:ser>
        <c:ser>
          <c:idx val="1"/>
          <c:order val="1"/>
          <c:tx>
            <c:strRef>
              <c:f>Sheet1!$H$23</c:f>
              <c:strCache>
                <c:ptCount val="1"/>
                <c:pt idx="0">
                  <c:v>2014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Sheet1!$I$21:$P$21</c:f>
              <c:strCache>
                <c:ptCount val="8"/>
                <c:pt idx="0">
                  <c:v>januar</c:v>
                </c:pt>
                <c:pt idx="1">
                  <c:v>februar</c:v>
                </c:pt>
                <c:pt idx="2">
                  <c:v>mart</c:v>
                </c:pt>
                <c:pt idx="3">
                  <c:v>april</c:v>
                </c:pt>
                <c:pt idx="4">
                  <c:v>maj</c:v>
                </c:pt>
                <c:pt idx="5">
                  <c:v>jun</c:v>
                </c:pt>
                <c:pt idx="6">
                  <c:v>jul</c:v>
                </c:pt>
                <c:pt idx="7">
                  <c:v>avgust</c:v>
                </c:pt>
              </c:strCache>
            </c:strRef>
          </c:cat>
          <c:val>
            <c:numRef>
              <c:f>Sheet1!$I$23:$P$23</c:f>
              <c:numCache>
                <c:formatCode>General</c:formatCode>
                <c:ptCount val="8"/>
                <c:pt idx="0">
                  <c:v>124</c:v>
                </c:pt>
                <c:pt idx="1">
                  <c:v>112</c:v>
                </c:pt>
                <c:pt idx="2">
                  <c:v>124</c:v>
                </c:pt>
                <c:pt idx="3">
                  <c:v>120</c:v>
                </c:pt>
                <c:pt idx="4">
                  <c:v>92</c:v>
                </c:pt>
                <c:pt idx="5">
                  <c:v>60</c:v>
                </c:pt>
                <c:pt idx="6">
                  <c:v>110</c:v>
                </c:pt>
                <c:pt idx="7">
                  <c:v>98</c:v>
                </c:pt>
              </c:numCache>
            </c:numRef>
          </c:val>
        </c:ser>
        <c:marker val="1"/>
        <c:axId val="46921216"/>
        <c:axId val="46923136"/>
      </c:lineChart>
      <c:catAx>
        <c:axId val="469212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23136"/>
        <c:crosses val="autoZero"/>
        <c:auto val="1"/>
        <c:lblAlgn val="ctr"/>
        <c:lblOffset val="100"/>
      </c:catAx>
      <c:valAx>
        <c:axId val="4692313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21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x-none" sz="1600" b="1"/>
              <a:t>Broj putnika</a:t>
            </a:r>
            <a:endParaRPr lang="en-US" sz="1600" b="1"/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strRef>
              <c:f>Sheet1!$H$31</c:f>
              <c:strCache>
                <c:ptCount val="1"/>
                <c:pt idx="0">
                  <c:v>2013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Sheet1!$I$30:$P$30</c:f>
              <c:strCache>
                <c:ptCount val="8"/>
                <c:pt idx="0">
                  <c:v>januar</c:v>
                </c:pt>
                <c:pt idx="1">
                  <c:v>februar</c:v>
                </c:pt>
                <c:pt idx="2">
                  <c:v>mart</c:v>
                </c:pt>
                <c:pt idx="3">
                  <c:v>april</c:v>
                </c:pt>
                <c:pt idx="4">
                  <c:v>maj</c:v>
                </c:pt>
                <c:pt idx="5">
                  <c:v>jun</c:v>
                </c:pt>
                <c:pt idx="6">
                  <c:v>jul</c:v>
                </c:pt>
                <c:pt idx="7">
                  <c:v>avgust</c:v>
                </c:pt>
              </c:strCache>
            </c:strRef>
          </c:cat>
          <c:val>
            <c:numRef>
              <c:f>Sheet1!$I$31:$P$31</c:f>
              <c:numCache>
                <c:formatCode>General</c:formatCode>
                <c:ptCount val="8"/>
                <c:pt idx="0">
                  <c:v>13716</c:v>
                </c:pt>
                <c:pt idx="1">
                  <c:v>10050</c:v>
                </c:pt>
                <c:pt idx="2">
                  <c:v>10250</c:v>
                </c:pt>
                <c:pt idx="3">
                  <c:v>13500</c:v>
                </c:pt>
                <c:pt idx="4">
                  <c:v>17776</c:v>
                </c:pt>
                <c:pt idx="5">
                  <c:v>23238</c:v>
                </c:pt>
                <c:pt idx="6">
                  <c:v>48478</c:v>
                </c:pt>
                <c:pt idx="7">
                  <c:v>45300</c:v>
                </c:pt>
              </c:numCache>
            </c:numRef>
          </c:val>
        </c:ser>
        <c:ser>
          <c:idx val="1"/>
          <c:order val="1"/>
          <c:tx>
            <c:strRef>
              <c:f>Sheet1!$H$32</c:f>
              <c:strCache>
                <c:ptCount val="1"/>
                <c:pt idx="0">
                  <c:v>2014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Sheet1!$I$30:$P$30</c:f>
              <c:strCache>
                <c:ptCount val="8"/>
                <c:pt idx="0">
                  <c:v>januar</c:v>
                </c:pt>
                <c:pt idx="1">
                  <c:v>februar</c:v>
                </c:pt>
                <c:pt idx="2">
                  <c:v>mart</c:v>
                </c:pt>
                <c:pt idx="3">
                  <c:v>april</c:v>
                </c:pt>
                <c:pt idx="4">
                  <c:v>maj</c:v>
                </c:pt>
                <c:pt idx="5">
                  <c:v>jun</c:v>
                </c:pt>
                <c:pt idx="6">
                  <c:v>jul</c:v>
                </c:pt>
                <c:pt idx="7">
                  <c:v>avgust</c:v>
                </c:pt>
              </c:strCache>
            </c:strRef>
          </c:cat>
          <c:val>
            <c:numRef>
              <c:f>Sheet1!$I$32:$P$32</c:f>
              <c:numCache>
                <c:formatCode>General</c:formatCode>
                <c:ptCount val="8"/>
                <c:pt idx="0">
                  <c:v>14592</c:v>
                </c:pt>
                <c:pt idx="1">
                  <c:v>8034</c:v>
                </c:pt>
                <c:pt idx="2">
                  <c:v>9000</c:v>
                </c:pt>
                <c:pt idx="3">
                  <c:v>13200</c:v>
                </c:pt>
                <c:pt idx="4">
                  <c:v>8000</c:v>
                </c:pt>
                <c:pt idx="5">
                  <c:v>7000</c:v>
                </c:pt>
                <c:pt idx="6">
                  <c:v>13698</c:v>
                </c:pt>
                <c:pt idx="7">
                  <c:v>20000</c:v>
                </c:pt>
              </c:numCache>
            </c:numRef>
          </c:val>
        </c:ser>
        <c:marker val="1"/>
        <c:axId val="46960000"/>
        <c:axId val="46982656"/>
      </c:lineChart>
      <c:catAx>
        <c:axId val="4696000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82656"/>
        <c:crosses val="autoZero"/>
        <c:auto val="1"/>
        <c:lblAlgn val="ctr"/>
        <c:lblOffset val="100"/>
      </c:catAx>
      <c:valAx>
        <c:axId val="4698265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60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8382F9-4A48-4778-8C67-FAFB95924252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391AC-462B-4AD1-80F8-DC9A839504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75408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391AC-462B-4AD1-80F8-DC9A8395047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99547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391AC-462B-4AD1-80F8-DC9A8395047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2986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391AC-462B-4AD1-80F8-DC9A839504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00283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5275" y="8684826"/>
            <a:ext cx="2971092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18CDC2E3-DEA0-4E8F-B6AF-B9A57880CC04}" type="slidenum">
              <a:rPr lang="en-US" altLang="en-US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16387" name="Rectangle 7"/>
          <p:cNvSpPr txBox="1">
            <a:spLocks noGrp="1" noChangeArrowheads="1"/>
          </p:cNvSpPr>
          <p:nvPr/>
        </p:nvSpPr>
        <p:spPr bwMode="auto">
          <a:xfrm>
            <a:off x="3885275" y="8684826"/>
            <a:ext cx="2971092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D7380D73-5D59-4FF6-8731-000FBEA32D24}" type="slidenum">
              <a:rPr lang="de-DE" altLang="en-US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 altLang="en-US" sz="1200">
              <a:solidFill>
                <a:prstClr val="black"/>
              </a:solidFill>
            </a:endParaRPr>
          </a:p>
        </p:txBody>
      </p:sp>
      <p:sp>
        <p:nvSpPr>
          <p:cNvPr id="16388" name="Rectangle 7"/>
          <p:cNvSpPr txBox="1">
            <a:spLocks noGrp="1" noChangeArrowheads="1"/>
          </p:cNvSpPr>
          <p:nvPr/>
        </p:nvSpPr>
        <p:spPr bwMode="auto">
          <a:xfrm>
            <a:off x="3886908" y="8686288"/>
            <a:ext cx="2971092" cy="4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64BC0FB-8FFC-405E-9D8D-ED4C22A03054}" type="slidenum">
              <a:rPr lang="de-DE" altLang="en-US" sz="1200">
                <a:solidFill>
                  <a:prstClr val="black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 altLang="en-US" sz="1200">
              <a:solidFill>
                <a:prstClr val="black"/>
              </a:solidFill>
            </a:endParaRPr>
          </a:p>
        </p:txBody>
      </p:sp>
      <p:sp>
        <p:nvSpPr>
          <p:cNvPr id="16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685800"/>
            <a:ext cx="4062412" cy="2286000"/>
          </a:xfrm>
          <a:ln/>
        </p:spPr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7458" y="3123554"/>
            <a:ext cx="5029634" cy="525856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545" tIns="45273" rIns="90545" bIns="45273"/>
          <a:lstStyle/>
          <a:p>
            <a:pPr eaLnBrk="1" hangingPunct="1"/>
            <a:endParaRPr lang="en-GB" altLang="en-US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667375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5275" y="8684826"/>
            <a:ext cx="2971092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18CDC2E3-DEA0-4E8F-B6AF-B9A57880CC04}" type="slidenum">
              <a:rPr lang="en-US" altLang="en-US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 sz="1200">
              <a:solidFill>
                <a:prstClr val="black"/>
              </a:solidFill>
            </a:endParaRPr>
          </a:p>
        </p:txBody>
      </p:sp>
      <p:sp>
        <p:nvSpPr>
          <p:cNvPr id="16387" name="Rectangle 7"/>
          <p:cNvSpPr txBox="1">
            <a:spLocks noGrp="1" noChangeArrowheads="1"/>
          </p:cNvSpPr>
          <p:nvPr/>
        </p:nvSpPr>
        <p:spPr bwMode="auto">
          <a:xfrm>
            <a:off x="3885275" y="8684826"/>
            <a:ext cx="2971092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D7380D73-5D59-4FF6-8731-000FBEA32D24}" type="slidenum">
              <a:rPr lang="de-DE" altLang="en-US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 altLang="en-US" sz="1200">
              <a:solidFill>
                <a:prstClr val="black"/>
              </a:solidFill>
            </a:endParaRPr>
          </a:p>
        </p:txBody>
      </p:sp>
      <p:sp>
        <p:nvSpPr>
          <p:cNvPr id="16388" name="Rectangle 7"/>
          <p:cNvSpPr txBox="1">
            <a:spLocks noGrp="1" noChangeArrowheads="1"/>
          </p:cNvSpPr>
          <p:nvPr/>
        </p:nvSpPr>
        <p:spPr bwMode="auto">
          <a:xfrm>
            <a:off x="3886908" y="8686288"/>
            <a:ext cx="2971092" cy="4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64BC0FB-8FFC-405E-9D8D-ED4C22A03054}" type="slidenum">
              <a:rPr lang="de-DE" altLang="en-US" sz="1200">
                <a:solidFill>
                  <a:prstClr val="black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 altLang="en-US" sz="1200">
              <a:solidFill>
                <a:prstClr val="black"/>
              </a:solidFill>
            </a:endParaRPr>
          </a:p>
        </p:txBody>
      </p:sp>
      <p:sp>
        <p:nvSpPr>
          <p:cNvPr id="163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685800"/>
            <a:ext cx="4062412" cy="2286000"/>
          </a:xfrm>
          <a:ln/>
        </p:spPr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7458" y="3123554"/>
            <a:ext cx="5029634" cy="525856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545" tIns="45273" rIns="90545" bIns="45273"/>
          <a:lstStyle/>
          <a:p>
            <a:pPr eaLnBrk="1" hangingPunct="1"/>
            <a:endParaRPr lang="en-GB" altLang="en-US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79510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  <a:p>
            <a:endParaRPr lang="en-GB" alt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B459CEC-81BF-4696-B490-1344B9D008F2}" type="slidenum">
              <a:rPr lang="de-DE" altLang="en-US" sz="1200">
                <a:solidFill>
                  <a:prstClr val="black"/>
                </a:solidFill>
              </a:rPr>
              <a:pPr/>
              <a:t>14</a:t>
            </a:fld>
            <a:endParaRPr lang="de-DE" altLang="en-US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7387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6085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3088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5930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91435" tIns="45718" rIns="91435" bIns="45718"/>
          <a:lstStyle>
            <a:lvl1pPr marL="0" indent="0" algn="ctr">
              <a:buNone/>
              <a:defRPr sz="1900" b="1">
                <a:latin typeface="Futura Bold"/>
              </a:defRPr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246646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010043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lIns="91435" tIns="45718" rIns="91435" bIns="45718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lIns="91435" tIns="45718" rIns="91435" bIns="4571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50540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186127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084074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68926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806" y="2130849"/>
            <a:ext cx="10364391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099" y="3886649"/>
            <a:ext cx="8533805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40" indent="0" algn="ctr">
              <a:buNone/>
              <a:defRPr/>
            </a:lvl2pPr>
            <a:lvl3pPr marL="642882" indent="0" algn="ctr">
              <a:buNone/>
              <a:defRPr/>
            </a:lvl3pPr>
            <a:lvl4pPr marL="964323" indent="0" algn="ctr">
              <a:buNone/>
              <a:defRPr/>
            </a:lvl4pPr>
            <a:lvl5pPr marL="1285763" indent="0" algn="ctr">
              <a:buNone/>
              <a:defRPr/>
            </a:lvl5pPr>
            <a:lvl6pPr marL="1607205" indent="0" algn="ctr">
              <a:buNone/>
              <a:defRPr/>
            </a:lvl6pPr>
            <a:lvl7pPr marL="1928645" indent="0" algn="ctr">
              <a:buNone/>
              <a:defRPr/>
            </a:lvl7pPr>
            <a:lvl8pPr marL="2250086" indent="0" algn="ctr">
              <a:buNone/>
              <a:defRPr/>
            </a:lvl8pPr>
            <a:lvl9pPr marL="257152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269597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550495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03481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19" y="4406803"/>
            <a:ext cx="10362901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19" y="2906613"/>
            <a:ext cx="10362901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40" indent="0">
              <a:buNone/>
              <a:defRPr sz="1300"/>
            </a:lvl2pPr>
            <a:lvl3pPr marL="642882" indent="0">
              <a:buNone/>
              <a:defRPr sz="1100"/>
            </a:lvl3pPr>
            <a:lvl4pPr marL="964323" indent="0">
              <a:buNone/>
              <a:defRPr sz="1000"/>
            </a:lvl4pPr>
            <a:lvl5pPr marL="1285763" indent="0">
              <a:buNone/>
              <a:defRPr sz="1000"/>
            </a:lvl5pPr>
            <a:lvl6pPr marL="1607205" indent="0">
              <a:buNone/>
              <a:defRPr sz="1000"/>
            </a:lvl6pPr>
            <a:lvl7pPr marL="1928645" indent="0">
              <a:buNone/>
              <a:defRPr sz="1000"/>
            </a:lvl7pPr>
            <a:lvl8pPr marL="2250086" indent="0">
              <a:buNone/>
              <a:defRPr sz="1000"/>
            </a:lvl8pPr>
            <a:lvl9pPr marL="257152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9857828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7" y="5679281"/>
            <a:ext cx="5691188" cy="84832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9" y="5679281"/>
            <a:ext cx="5691188" cy="84832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362470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197" y="274588"/>
            <a:ext cx="1097160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196" y="1534791"/>
            <a:ext cx="5386091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40" indent="0">
              <a:buNone/>
              <a:defRPr sz="1400" b="1"/>
            </a:lvl2pPr>
            <a:lvl3pPr marL="642882" indent="0">
              <a:buNone/>
              <a:defRPr sz="1300" b="1"/>
            </a:lvl3pPr>
            <a:lvl4pPr marL="964323" indent="0">
              <a:buNone/>
              <a:defRPr sz="1100" b="1"/>
            </a:lvl4pPr>
            <a:lvl5pPr marL="1285763" indent="0">
              <a:buNone/>
              <a:defRPr sz="1100" b="1"/>
            </a:lvl5pPr>
            <a:lvl6pPr marL="1607205" indent="0">
              <a:buNone/>
              <a:defRPr sz="1100" b="1"/>
            </a:lvl6pPr>
            <a:lvl7pPr marL="1928645" indent="0">
              <a:buNone/>
              <a:defRPr sz="1100" b="1"/>
            </a:lvl7pPr>
            <a:lvl8pPr marL="2250086" indent="0">
              <a:buNone/>
              <a:defRPr sz="1100" b="1"/>
            </a:lvl8pPr>
            <a:lvl9pPr marL="2571527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196" y="2174380"/>
            <a:ext cx="5386091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741" y="1534791"/>
            <a:ext cx="5389065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40" indent="0">
              <a:buNone/>
              <a:defRPr sz="1400" b="1"/>
            </a:lvl2pPr>
            <a:lvl3pPr marL="642882" indent="0">
              <a:buNone/>
              <a:defRPr sz="1300" b="1"/>
            </a:lvl3pPr>
            <a:lvl4pPr marL="964323" indent="0">
              <a:buNone/>
              <a:defRPr sz="1100" b="1"/>
            </a:lvl4pPr>
            <a:lvl5pPr marL="1285763" indent="0">
              <a:buNone/>
              <a:defRPr sz="1100" b="1"/>
            </a:lvl5pPr>
            <a:lvl6pPr marL="1607205" indent="0">
              <a:buNone/>
              <a:defRPr sz="1100" b="1"/>
            </a:lvl6pPr>
            <a:lvl7pPr marL="1928645" indent="0">
              <a:buNone/>
              <a:defRPr sz="1100" b="1"/>
            </a:lvl7pPr>
            <a:lvl8pPr marL="2250086" indent="0">
              <a:buNone/>
              <a:defRPr sz="1100" b="1"/>
            </a:lvl8pPr>
            <a:lvl9pPr marL="2571527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741" y="2174380"/>
            <a:ext cx="5389065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48036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475863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99982939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198" y="273475"/>
            <a:ext cx="4010919" cy="116197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965" y="273473"/>
            <a:ext cx="681484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198" y="1435448"/>
            <a:ext cx="401091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40" indent="0">
              <a:buNone/>
              <a:defRPr sz="800"/>
            </a:lvl2pPr>
            <a:lvl3pPr marL="642882" indent="0">
              <a:buNone/>
              <a:defRPr sz="700"/>
            </a:lvl3pPr>
            <a:lvl4pPr marL="964323" indent="0">
              <a:buNone/>
              <a:defRPr sz="600"/>
            </a:lvl4pPr>
            <a:lvl5pPr marL="1285763" indent="0">
              <a:buNone/>
              <a:defRPr sz="600"/>
            </a:lvl5pPr>
            <a:lvl6pPr marL="1607205" indent="0">
              <a:buNone/>
              <a:defRPr sz="600"/>
            </a:lvl6pPr>
            <a:lvl7pPr marL="1928645" indent="0">
              <a:buNone/>
              <a:defRPr sz="600"/>
            </a:lvl7pPr>
            <a:lvl8pPr marL="2250086" indent="0">
              <a:buNone/>
              <a:defRPr sz="600"/>
            </a:lvl8pPr>
            <a:lvl9pPr marL="2571527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26313369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182" y="4800825"/>
            <a:ext cx="7314903" cy="56703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182" y="612800"/>
            <a:ext cx="7314903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40" indent="0">
              <a:buNone/>
              <a:defRPr sz="2000"/>
            </a:lvl2pPr>
            <a:lvl3pPr marL="642882" indent="0">
              <a:buNone/>
              <a:defRPr sz="1700"/>
            </a:lvl3pPr>
            <a:lvl4pPr marL="964323" indent="0">
              <a:buNone/>
              <a:defRPr sz="1400"/>
            </a:lvl4pPr>
            <a:lvl5pPr marL="1285763" indent="0">
              <a:buNone/>
              <a:defRPr sz="1400"/>
            </a:lvl5pPr>
            <a:lvl6pPr marL="1607205" indent="0">
              <a:buNone/>
              <a:defRPr sz="1400"/>
            </a:lvl6pPr>
            <a:lvl7pPr marL="1928645" indent="0">
              <a:buNone/>
              <a:defRPr sz="1400"/>
            </a:lvl7pPr>
            <a:lvl8pPr marL="2250086" indent="0">
              <a:buNone/>
              <a:defRPr sz="1400"/>
            </a:lvl8pPr>
            <a:lvl9pPr marL="2571527" indent="0">
              <a:buNone/>
              <a:defRPr sz="1400"/>
            </a:lvl9pPr>
          </a:lstStyle>
          <a:p>
            <a:pPr lvl="0"/>
            <a:endParaRPr lang="en-US" noProof="0" smtClean="0">
              <a:sym typeface="Gill Sans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182" y="5367860"/>
            <a:ext cx="7314903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40" indent="0">
              <a:buNone/>
              <a:defRPr sz="800"/>
            </a:lvl2pPr>
            <a:lvl3pPr marL="642882" indent="0">
              <a:buNone/>
              <a:defRPr sz="700"/>
            </a:lvl3pPr>
            <a:lvl4pPr marL="964323" indent="0">
              <a:buNone/>
              <a:defRPr sz="600"/>
            </a:lvl4pPr>
            <a:lvl5pPr marL="1285763" indent="0">
              <a:buNone/>
              <a:defRPr sz="600"/>
            </a:lvl5pPr>
            <a:lvl6pPr marL="1607205" indent="0">
              <a:buNone/>
              <a:defRPr sz="600"/>
            </a:lvl6pPr>
            <a:lvl7pPr marL="1928645" indent="0">
              <a:buNone/>
              <a:defRPr sz="600"/>
            </a:lvl7pPr>
            <a:lvl8pPr marL="2250086" indent="0">
              <a:buNone/>
              <a:defRPr sz="600"/>
            </a:lvl8pPr>
            <a:lvl9pPr marL="2571527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90620617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093623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7313" y="4804172"/>
            <a:ext cx="2881312" cy="17234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4804172"/>
            <a:ext cx="8501063" cy="17234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967546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91435" tIns="45718" rIns="91435" bIns="45718"/>
          <a:lstStyle>
            <a:lvl1pPr marL="0" indent="0" algn="ctr">
              <a:buNone/>
              <a:defRPr sz="1900" b="1">
                <a:latin typeface="Futura Bold"/>
              </a:defRPr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0343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04687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</p:spPr>
        <p:txBody>
          <a:bodyPr lIns="91435" tIns="45718" rIns="91435" bIns="45718"/>
          <a:lstStyle>
            <a:lvl1pPr algn="l">
              <a:defRPr>
                <a:latin typeface="Arial" charset="0"/>
                <a:ea typeface="ＭＳ Ｐゴシック" pitchFamily="21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1" y="6248400"/>
            <a:ext cx="3860800" cy="457200"/>
          </a:xfrm>
          <a:prstGeom prst="rect">
            <a:avLst/>
          </a:prstGeom>
        </p:spPr>
        <p:txBody>
          <a:bodyPr lIns="91435" tIns="45718" rIns="91435" bIns="45718"/>
          <a:lstStyle>
            <a:lvl1pPr algn="l">
              <a:defRPr>
                <a:latin typeface="Arial" charset="0"/>
                <a:ea typeface="ＭＳ Ｐゴシック" pitchFamily="21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</p:spPr>
        <p:txBody>
          <a:bodyPr lIns="91435" tIns="45718" rIns="91435" bIns="45718"/>
          <a:lstStyle>
            <a:lvl1pPr algn="l">
              <a:defRPr>
                <a:latin typeface="Arial" charset="0"/>
                <a:ea typeface="ＭＳ Ｐゴシック" pitchFamily="21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90EFEE8-6CC2-4DDB-963D-7A1577480B7D}" type="slidenum">
              <a:rPr lang="de-DE" sz="2400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389801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096222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lIns="91435" tIns="45718" rIns="91435" bIns="45718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lIns="91435" tIns="45718" rIns="91435" bIns="4571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08154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056102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653949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9002142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806" y="2130849"/>
            <a:ext cx="10364391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099" y="3886648"/>
            <a:ext cx="8533805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149077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7843491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19" y="2906613"/>
            <a:ext cx="10362901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7490757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5679281"/>
            <a:ext cx="5691188" cy="84832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7438" y="5679281"/>
            <a:ext cx="5691188" cy="84832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47171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01574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197" y="274588"/>
            <a:ext cx="1097160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196" y="1534791"/>
            <a:ext cx="5386091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196" y="2174380"/>
            <a:ext cx="5386091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741" y="1534791"/>
            <a:ext cx="5389065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741" y="2174380"/>
            <a:ext cx="5389065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591546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814217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01436456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197" y="273474"/>
            <a:ext cx="4010919" cy="116197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965" y="273472"/>
            <a:ext cx="681484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197" y="1435448"/>
            <a:ext cx="401091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400630051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181" y="4800825"/>
            <a:ext cx="7314903" cy="56703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181" y="612800"/>
            <a:ext cx="7314903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pPr lvl="0"/>
            <a:endParaRPr lang="en-US" noProof="0" smtClean="0">
              <a:sym typeface="Gill Sans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181" y="5367859"/>
            <a:ext cx="7314903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36604799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7856409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7313" y="4804172"/>
            <a:ext cx="2881312" cy="17234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4804172"/>
            <a:ext cx="8501063" cy="17234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814041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7954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082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0410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1775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05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409A5-25EF-4963-B8A2-5A8FF3B3B895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727A2-7EE5-4ABD-A810-2213A21C0E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474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5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91435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8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5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914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14208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5pPr>
      <a:lvl6pPr marL="4571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1" charset="-128"/>
        </a:defRPr>
      </a:lvl6pPr>
      <a:lvl7pPr marL="914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1" charset="-128"/>
        </a:defRPr>
      </a:lvl7pPr>
      <a:lvl8pPr marL="137153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1" charset="-128"/>
        </a:defRPr>
      </a:lvl8pPr>
      <a:lvl9pPr marL="18287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1" charset="-128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33376" y="4804174"/>
            <a:ext cx="11525251" cy="88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5715" tIns="35715" rIns="35715" bIns="35715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6" y="5679281"/>
            <a:ext cx="11525251" cy="848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5715" tIns="35715" rIns="35715" bIns="3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alt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alt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altLang="en-US" smtClean="0">
                <a:sym typeface="Gill Sans Light" charset="0"/>
              </a:rPr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97374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321440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642882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964323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285763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241080" indent="-241080" algn="ctr" rtl="0" eaLnBrk="0" fontAlgn="base" hangingPunct="0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522341" indent="-200901" algn="ctr" rtl="0" eaLnBrk="0" fontAlgn="base" hangingPunct="0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803602" indent="-160721" algn="ctr" rtl="0" eaLnBrk="0" fontAlgn="base" hangingPunct="0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125044" indent="-160721" algn="ctr" rtl="0" eaLnBrk="0" fontAlgn="base" hangingPunct="0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446484" indent="-160721" algn="ctr" rtl="0" eaLnBrk="0" fontAlgn="base" hangingPunct="0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321440" algn="ctr" rtl="0" fontAlgn="base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642882" algn="ctr" rtl="0" fontAlgn="base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964323" algn="ctr" rtl="0" fontAlgn="base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1285763" algn="ctr" rtl="0" fontAlgn="base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en-US"/>
      </a:defPPr>
      <a:lvl1pPr marL="0" algn="l" defTabSz="6428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40" algn="l" defTabSz="6428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882" algn="l" defTabSz="6428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23" algn="l" defTabSz="6428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763" algn="l" defTabSz="6428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05" algn="l" defTabSz="6428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645" algn="l" defTabSz="6428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086" algn="l" defTabSz="6428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527" algn="l" defTabSz="6428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3177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5pPr>
      <a:lvl6pPr marL="4571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1" charset="-128"/>
        </a:defRPr>
      </a:lvl6pPr>
      <a:lvl7pPr marL="914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1" charset="-128"/>
        </a:defRPr>
      </a:lvl7pPr>
      <a:lvl8pPr marL="137153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1" charset="-128"/>
        </a:defRPr>
      </a:lvl8pPr>
      <a:lvl9pPr marL="18287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21" charset="-128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33375" y="4804173"/>
            <a:ext cx="11525251" cy="88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 Light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5679281"/>
            <a:ext cx="11525251" cy="848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Gill Sans Light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Gill Sans Light" charset="0"/>
              </a:rPr>
              <a:t>Second level</a:t>
            </a:r>
          </a:p>
          <a:p>
            <a:pPr lvl="2"/>
            <a:r>
              <a:rPr lang="en-US" altLang="en-US" smtClean="0">
                <a:sym typeface="Gill Sans Light" charset="0"/>
              </a:rPr>
              <a:t>Third level</a:t>
            </a:r>
          </a:p>
          <a:p>
            <a:pPr lvl="3"/>
            <a:r>
              <a:rPr lang="en-US" altLang="en-US" smtClean="0">
                <a:sym typeface="Gill Sans Light" charset="0"/>
              </a:rPr>
              <a:t>Fourth level</a:t>
            </a:r>
          </a:p>
          <a:p>
            <a:pPr lvl="4"/>
            <a:r>
              <a:rPr lang="en-US" altLang="en-US" smtClean="0">
                <a:sym typeface="Gill Sans Light" charset="0"/>
              </a:rPr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60578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j-lt"/>
          <a:ea typeface="+mj-ea"/>
          <a:cs typeface="+mj-cs"/>
          <a:sym typeface="Gill Sans Light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5pPr>
      <a:lvl6pPr marL="321457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6pPr>
      <a:lvl7pPr marL="642915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7pPr>
      <a:lvl8pPr marL="964372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8pPr>
      <a:lvl9pPr marL="1285829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ill Sans Light" charset="0"/>
          <a:ea typeface="ヒラギノ角ゴ ProN W3" charset="0"/>
          <a:cs typeface="ヒラギノ角ゴ ProN W3" charset="0"/>
          <a:sym typeface="Gill Sans Light" charset="0"/>
        </a:defRPr>
      </a:lvl9pPr>
    </p:titleStyle>
    <p:bodyStyle>
      <a:lvl1pPr marL="241093" indent="-241093" algn="ctr" rtl="0" eaLnBrk="0" fontAlgn="base" hangingPunct="0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1pPr>
      <a:lvl2pPr marL="522368" indent="-200911" algn="ctr" rtl="0" eaLnBrk="0" fontAlgn="base" hangingPunct="0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2pPr>
      <a:lvl3pPr marL="803643" indent="-160729" algn="ctr" rtl="0" eaLnBrk="0" fontAlgn="base" hangingPunct="0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3pPr>
      <a:lvl4pPr marL="1125101" indent="-160729" algn="ctr" rtl="0" eaLnBrk="0" fontAlgn="base" hangingPunct="0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4pPr>
      <a:lvl5pPr marL="1446558" indent="-160729" algn="ctr" rtl="0" eaLnBrk="0" fontAlgn="base" hangingPunct="0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5pPr>
      <a:lvl6pPr marL="321457" algn="ctr" rtl="0" fontAlgn="base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6pPr>
      <a:lvl7pPr marL="642915" algn="ctr" rtl="0" fontAlgn="base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7pPr>
      <a:lvl8pPr marL="964372" algn="ctr" rtl="0" fontAlgn="base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8pPr>
      <a:lvl9pPr marL="1285829" algn="ctr" rtl="0" fontAlgn="base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Gill Sans Light" charset="0"/>
        </a:defRPr>
      </a:lvl9pPr>
    </p:bodyStyle>
    <p:otherStyle>
      <a:defPPr>
        <a:defRPr lang="en-US"/>
      </a:defPPr>
      <a:lvl1pPr marL="0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7.xml"/><Relationship Id="rId5" Type="http://schemas.openxmlformats.org/officeDocument/2006/relationships/hyperlink" Target="http://www.montenegro.travel/" TargetMode="Externa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0" y="0"/>
            <a:ext cx="12192000" cy="1619250"/>
          </a:xfrm>
          <a:prstGeom prst="roundRect">
            <a:avLst>
              <a:gd name="adj" fmla="val 97"/>
            </a:avLst>
          </a:prstGeom>
          <a:solidFill>
            <a:srgbClr val="00008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defTabSz="44924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altLang="en-US" kern="0">
              <a:solidFill>
                <a:prstClr val="white"/>
              </a:solidFill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5652" y="304802"/>
            <a:ext cx="549275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756026" y="900114"/>
            <a:ext cx="467995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5" tIns="44998" rIns="89995" bIns="44998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defTabSz="44924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x-none" altLang="en-US" sz="1600" b="1" dirty="0">
                <a:solidFill>
                  <a:srgbClr val="FFFFFF"/>
                </a:solidFill>
                <a:latin typeface="Calibri" pitchFamily="34" charset="0"/>
              </a:rPr>
              <a:t>Crna Gora</a:t>
            </a:r>
            <a:endParaRPr lang="en-GB" altLang="en-US" sz="1600" b="1" dirty="0">
              <a:solidFill>
                <a:srgbClr val="FFFFFF"/>
              </a:solidFill>
              <a:latin typeface="Calibri" pitchFamily="34" charset="0"/>
            </a:endParaRPr>
          </a:p>
          <a:p>
            <a:pPr algn="ctr" defTabSz="44924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en-US" sz="1600" b="1" dirty="0">
                <a:solidFill>
                  <a:srgbClr val="FFFFFF"/>
                </a:solidFill>
                <a:latin typeface="Calibri" pitchFamily="34" charset="0"/>
              </a:rPr>
              <a:t> Min</a:t>
            </a:r>
            <a:r>
              <a:rPr lang="x-none" altLang="en-US" sz="1600" b="1" dirty="0">
                <a:solidFill>
                  <a:srgbClr val="FFFFFF"/>
                </a:solidFill>
                <a:latin typeface="Calibri" pitchFamily="34" charset="0"/>
              </a:rPr>
              <a:t>istarstvo održivog razvoja i turizma</a:t>
            </a:r>
            <a:endParaRPr lang="en-GB" altLang="en-US" sz="1600" b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4224340" y="1439863"/>
            <a:ext cx="3779837" cy="360362"/>
          </a:xfrm>
          <a:prstGeom prst="roundRect">
            <a:avLst>
              <a:gd name="adj" fmla="val 440"/>
            </a:avLst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5" tIns="44998" rIns="89995" bIns="44998" anchor="ctr" anchorCtr="1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defTabSz="44924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altLang="en-US" b="1" dirty="0">
                <a:solidFill>
                  <a:srgbClr val="000000"/>
                </a:solidFill>
                <a:latin typeface="Calibri" pitchFamily="34" charset="0"/>
              </a:rPr>
              <a:t>2  0  1  </a:t>
            </a:r>
            <a:r>
              <a:rPr lang="sr-Latn-CS" altLang="en-US" b="1" dirty="0">
                <a:solidFill>
                  <a:srgbClr val="000000"/>
                </a:solidFill>
                <a:latin typeface="Calibri" pitchFamily="34" charset="0"/>
              </a:rPr>
              <a:t>4</a:t>
            </a:r>
            <a:endParaRPr lang="en-GB" altLang="en-US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09600" y="4797628"/>
            <a:ext cx="10972800" cy="200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 anchor="ctr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defTabSz="44924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x-none" altLang="en-US" sz="2800" b="1" u="sng" kern="0" dirty="0">
                <a:solidFill>
                  <a:srgbClr val="DCE6F2"/>
                </a:solidFill>
              </a:rPr>
              <a:t>KVALITATIVNI I KVANTITATIVNI EFEKTI TURISTIČKE SEZONE ZA PRVIH OSAM MJESECI 2014</a:t>
            </a:r>
            <a:endParaRPr lang="en-US" altLang="en-US" sz="2800" b="1" u="sng" kern="0" dirty="0">
              <a:solidFill>
                <a:srgbClr val="DCE6F2"/>
              </a:solidFill>
            </a:endParaRPr>
          </a:p>
          <a:p>
            <a:pPr algn="ctr" defTabSz="44924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pl-PL" altLang="en-US" sz="4400" b="1" kern="0" dirty="0">
                <a:solidFill>
                  <a:srgbClr val="DCE6F2"/>
                </a:solidFill>
              </a:rPr>
              <a:t> </a:t>
            </a:r>
          </a:p>
          <a:p>
            <a:pPr algn="ctr" defTabSz="44924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pl-PL" altLang="en-US" sz="2400" b="1" i="1" kern="0" dirty="0">
              <a:solidFill>
                <a:srgbClr val="DCE6F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279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19601" y="445571"/>
            <a:ext cx="2819400" cy="400110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x-none" sz="2000" b="1" dirty="0">
                <a:solidFill>
                  <a:schemeClr val="bg1"/>
                </a:solidFill>
              </a:rPr>
              <a:t>Kupališta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1450181"/>
            <a:ext cx="10972800" cy="5026821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x-none" sz="2800" dirty="0" smtClean="0">
                <a:solidFill>
                  <a:schemeClr val="bg1"/>
                </a:solidFill>
              </a:rPr>
              <a:t>Ukupno </a:t>
            </a:r>
            <a:r>
              <a:rPr lang="x-none" sz="2800" dirty="0">
                <a:solidFill>
                  <a:schemeClr val="bg1"/>
                </a:solidFill>
              </a:rPr>
              <a:t>299 kupališta</a:t>
            </a:r>
            <a:r>
              <a:rPr lang="x-none" sz="2800" b="1" dirty="0">
                <a:solidFill>
                  <a:schemeClr val="bg1"/>
                </a:solidFill>
              </a:rPr>
              <a:t>  </a:t>
            </a:r>
            <a:r>
              <a:rPr lang="x-none" sz="2800" dirty="0">
                <a:solidFill>
                  <a:schemeClr val="bg1"/>
                </a:solidFill>
              </a:rPr>
              <a:t>sa 477 spasilaca</a:t>
            </a:r>
          </a:p>
          <a:p>
            <a:pPr algn="l"/>
            <a:r>
              <a:rPr lang="x-none" sz="2800" dirty="0">
                <a:solidFill>
                  <a:schemeClr val="bg1"/>
                </a:solidFill>
              </a:rPr>
              <a:t> </a:t>
            </a:r>
          </a:p>
          <a:p>
            <a:pPr marL="285736" indent="-285736" algn="l">
              <a:buFont typeface="Arial" panose="020B0604020202020204" pitchFamily="34" charset="0"/>
              <a:buChar char="•"/>
            </a:pPr>
            <a:r>
              <a:rPr lang="x-none" sz="2800" b="1" dirty="0">
                <a:solidFill>
                  <a:schemeClr val="bg1"/>
                </a:solidFill>
              </a:rPr>
              <a:t>32 hotelska </a:t>
            </a:r>
          </a:p>
          <a:p>
            <a:pPr marL="285736" indent="-285736" algn="l">
              <a:buFont typeface="Arial" panose="020B0604020202020204" pitchFamily="34" charset="0"/>
              <a:buChar char="•"/>
            </a:pPr>
            <a:r>
              <a:rPr lang="x-none" sz="2800" b="1" dirty="0">
                <a:solidFill>
                  <a:schemeClr val="bg1"/>
                </a:solidFill>
              </a:rPr>
              <a:t>259 javnih</a:t>
            </a:r>
          </a:p>
          <a:p>
            <a:pPr marL="285736" indent="-285736" algn="l">
              <a:buFont typeface="Arial" panose="020B0604020202020204" pitchFamily="34" charset="0"/>
              <a:buChar char="•"/>
            </a:pPr>
            <a:r>
              <a:rPr lang="x-none" sz="2800" b="1" dirty="0">
                <a:solidFill>
                  <a:schemeClr val="bg1"/>
                </a:solidFill>
              </a:rPr>
              <a:t>8 specijalnih</a:t>
            </a:r>
          </a:p>
          <a:p>
            <a:pPr marL="285736" indent="-285736" algn="l">
              <a:buFont typeface="Arial" panose="020B0604020202020204" pitchFamily="34" charset="0"/>
              <a:buChar char="•"/>
            </a:pPr>
            <a:r>
              <a:rPr lang="x-none" sz="2800" b="1" dirty="0">
                <a:solidFill>
                  <a:schemeClr val="bg1"/>
                </a:solidFill>
              </a:rPr>
              <a:t>16 plaža sa Plavom zastavicom</a:t>
            </a:r>
          </a:p>
          <a:p>
            <a:pPr marL="285736" indent="-285736" algn="l">
              <a:buFont typeface="Arial" panose="020B0604020202020204" pitchFamily="34" charset="0"/>
              <a:buChar char="•"/>
            </a:pPr>
            <a:r>
              <a:rPr lang="x-none" sz="2800" b="1" dirty="0">
                <a:solidFill>
                  <a:schemeClr val="bg1"/>
                </a:solidFill>
              </a:rPr>
              <a:t>13 plaža u pilot fazi programa Plave zastavice</a:t>
            </a:r>
          </a:p>
          <a:p>
            <a:pPr algn="l"/>
            <a:endParaRPr lang="x-none" sz="2800" dirty="0">
              <a:solidFill>
                <a:schemeClr val="bg1"/>
              </a:solidFill>
            </a:endParaRPr>
          </a:p>
          <a:p>
            <a:pPr algn="l"/>
            <a:endParaRPr lang="x-none" sz="2800" dirty="0">
              <a:solidFill>
                <a:schemeClr val="bg1"/>
              </a:solidFill>
            </a:endParaRPr>
          </a:p>
          <a:p>
            <a:pPr algn="l"/>
            <a:r>
              <a:rPr lang="x-none" sz="2400" dirty="0" smtClean="0">
                <a:solidFill>
                  <a:schemeClr val="bg1"/>
                </a:solidFill>
              </a:rPr>
              <a:t>Kvalitet </a:t>
            </a:r>
            <a:r>
              <a:rPr lang="x-none" sz="2400" dirty="0">
                <a:solidFill>
                  <a:schemeClr val="bg1"/>
                </a:solidFill>
              </a:rPr>
              <a:t>morske vode odličnog i zadovoljavajućeg kvaliteta na većini kupališta</a:t>
            </a:r>
            <a:endParaRPr lang="x-none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59029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ovosti.rs/upload/images/2011/11/0311/aerodr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6" y="659607"/>
            <a:ext cx="12192000" cy="61983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9" descr="MO-NE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0827" y="1"/>
            <a:ext cx="914717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74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2667000" y="445571"/>
            <a:ext cx="6394450" cy="400110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lvl="0" algn="ctr"/>
            <a:r>
              <a:rPr lang="x-none" sz="2000" b="1" kern="0" dirty="0" err="1">
                <a:solidFill>
                  <a:srgbClr val="FFFFFF"/>
                </a:solidFill>
              </a:rPr>
              <a:t>Montenegro</a:t>
            </a:r>
            <a:r>
              <a:rPr lang="x-none" sz="2000" b="1" kern="0" dirty="0">
                <a:solidFill>
                  <a:srgbClr val="FFFFFF"/>
                </a:solidFill>
              </a:rPr>
              <a:t> airlines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08014" y="1584557"/>
            <a:ext cx="10972800" cy="440120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lIns="91435" tIns="45718" rIns="91435" bIns="45718">
            <a:spAutoFit/>
          </a:bodyPr>
          <a:lstStyle/>
          <a:p>
            <a:pPr marL="342882" indent="-342882" algn="just">
              <a:buFont typeface="Arial"/>
              <a:buChar char="-"/>
            </a:pPr>
            <a:r>
              <a:rPr lang="x-none" sz="2800" dirty="0">
                <a:solidFill>
                  <a:schemeClr val="tx2"/>
                </a:solidFill>
                <a:ea typeface="Times New Roman"/>
              </a:rPr>
              <a:t>Montenegro Airlines je prevezao </a:t>
            </a:r>
            <a:r>
              <a:rPr lang="x-none" sz="2800" b="1" dirty="0">
                <a:solidFill>
                  <a:schemeClr val="tx2"/>
                </a:solidFill>
                <a:ea typeface="Times New Roman"/>
              </a:rPr>
              <a:t>40%</a:t>
            </a:r>
            <a:r>
              <a:rPr lang="x-none" sz="2800" dirty="0">
                <a:solidFill>
                  <a:schemeClr val="tx2"/>
                </a:solidFill>
                <a:ea typeface="Times New Roman"/>
              </a:rPr>
              <a:t> putnika koji su dolazili ili odlazili iz </a:t>
            </a:r>
            <a:r>
              <a:rPr lang="x-none" sz="2800">
                <a:solidFill>
                  <a:schemeClr val="tx2"/>
                </a:solidFill>
                <a:ea typeface="Times New Roman"/>
              </a:rPr>
              <a:t>Crne </a:t>
            </a:r>
            <a:r>
              <a:rPr lang="x-none" sz="2800" smtClean="0">
                <a:solidFill>
                  <a:schemeClr val="tx2"/>
                </a:solidFill>
                <a:ea typeface="Times New Roman"/>
              </a:rPr>
              <a:t>Gore</a:t>
            </a:r>
            <a:endParaRPr lang="x-none" sz="2800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marL="342882" indent="-342882" algn="just">
              <a:buFont typeface="Arial"/>
              <a:buChar char="-"/>
            </a:pPr>
            <a:r>
              <a:rPr lang="x-none" sz="2800" b="1" dirty="0">
                <a:solidFill>
                  <a:schemeClr val="tx2"/>
                </a:solidFill>
                <a:ea typeface="Times New Roman"/>
              </a:rPr>
              <a:t>4.183</a:t>
            </a:r>
            <a:r>
              <a:rPr lang="x-none" sz="2800" dirty="0">
                <a:solidFill>
                  <a:schemeClr val="tx2"/>
                </a:solidFill>
                <a:ea typeface="Times New Roman"/>
              </a:rPr>
              <a:t> realizovanih letova na redovnim linijama u ljetnjoj sezoni</a:t>
            </a:r>
            <a:endParaRPr lang="x-none" sz="2800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marL="342882" indent="-342882" algn="just">
              <a:buFont typeface="Arial"/>
              <a:buChar char="-"/>
            </a:pPr>
            <a:r>
              <a:rPr lang="x-none" sz="2800" dirty="0">
                <a:solidFill>
                  <a:schemeClr val="tx2"/>
                </a:solidFill>
                <a:ea typeface="Times New Roman"/>
              </a:rPr>
              <a:t>Čarter letovi smanjeni </a:t>
            </a:r>
            <a:r>
              <a:rPr lang="x-none" sz="2800" b="1" dirty="0">
                <a:solidFill>
                  <a:schemeClr val="tx2"/>
                </a:solidFill>
                <a:ea typeface="Times New Roman"/>
              </a:rPr>
              <a:t>15,80%</a:t>
            </a:r>
            <a:r>
              <a:rPr lang="x-none" sz="2800" dirty="0">
                <a:solidFill>
                  <a:schemeClr val="tx2"/>
                </a:solidFill>
                <a:ea typeface="Times New Roman"/>
              </a:rPr>
              <a:t> usljed otkazivanja čartera za </a:t>
            </a:r>
            <a:r>
              <a:rPr lang="x-none" sz="2800" dirty="0" smtClean="0">
                <a:solidFill>
                  <a:schemeClr val="tx2"/>
                </a:solidFill>
                <a:ea typeface="Times New Roman"/>
              </a:rPr>
              <a:t>Baku (</a:t>
            </a:r>
            <a:r>
              <a:rPr lang="x-none" sz="2800" dirty="0">
                <a:solidFill>
                  <a:schemeClr val="tx2"/>
                </a:solidFill>
                <a:ea typeface="Times New Roman"/>
              </a:rPr>
              <a:t>Azerbejdzan) i </a:t>
            </a:r>
            <a:r>
              <a:rPr lang="x-none" sz="2800" dirty="0" smtClean="0">
                <a:solidFill>
                  <a:schemeClr val="tx2"/>
                </a:solidFill>
                <a:ea typeface="Times New Roman"/>
              </a:rPr>
              <a:t>Moskvu (</a:t>
            </a:r>
            <a:r>
              <a:rPr lang="x-none" sz="2800" dirty="0">
                <a:solidFill>
                  <a:schemeClr val="tx2"/>
                </a:solidFill>
                <a:ea typeface="Times New Roman"/>
              </a:rPr>
              <a:t>Rusija)  </a:t>
            </a:r>
            <a:endParaRPr lang="x-none" sz="2800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marL="342882" indent="-342882" algn="just">
              <a:buFont typeface="Arial"/>
              <a:buChar char="-"/>
            </a:pPr>
            <a:r>
              <a:rPr lang="x-none" sz="2800" dirty="0">
                <a:solidFill>
                  <a:schemeClr val="tx2"/>
                </a:solidFill>
                <a:ea typeface="Times New Roman"/>
              </a:rPr>
              <a:t>Code share letovi povećani </a:t>
            </a:r>
            <a:r>
              <a:rPr lang="x-none" sz="2800" b="1" dirty="0">
                <a:solidFill>
                  <a:schemeClr val="tx2"/>
                </a:solidFill>
                <a:ea typeface="Times New Roman"/>
              </a:rPr>
              <a:t>16,88%</a:t>
            </a:r>
            <a:endParaRPr lang="x-none" sz="2800" b="1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marL="342882" indent="-342882" algn="just">
              <a:buFont typeface="Arial"/>
              <a:buChar char="-"/>
            </a:pPr>
            <a:r>
              <a:rPr lang="x-none" sz="2800" dirty="0">
                <a:solidFill>
                  <a:schemeClr val="tx2"/>
                </a:solidFill>
                <a:ea typeface="Times New Roman"/>
              </a:rPr>
              <a:t>Prosječna popunjenost kabine povećana </a:t>
            </a:r>
            <a:r>
              <a:rPr lang="x-none" sz="2800" b="1" dirty="0">
                <a:solidFill>
                  <a:schemeClr val="tx2"/>
                </a:solidFill>
                <a:ea typeface="Times New Roman"/>
              </a:rPr>
              <a:t>2,82%</a:t>
            </a:r>
            <a:r>
              <a:rPr lang="x-none" sz="2800" dirty="0">
                <a:solidFill>
                  <a:schemeClr val="tx2"/>
                </a:solidFill>
                <a:ea typeface="Times New Roman"/>
              </a:rPr>
              <a:t>,  pored ukidanja linije Podgorica-Niš-Podgorica</a:t>
            </a:r>
            <a:endParaRPr lang="x-none" sz="2800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marL="342882" indent="-342882" algn="just">
              <a:buFont typeface="Arial"/>
              <a:buChar char="-"/>
            </a:pPr>
            <a:r>
              <a:rPr lang="x-none" sz="2800" dirty="0">
                <a:solidFill>
                  <a:schemeClr val="tx2"/>
                </a:solidFill>
                <a:ea typeface="Times New Roman"/>
              </a:rPr>
              <a:t>Tokom sezone i u postsezoni realizovani letovi u Regionu i inostranstvu sa promotivnim cijenama </a:t>
            </a:r>
            <a:endParaRPr lang="x-none" sz="2800" dirty="0">
              <a:solidFill>
                <a:schemeClr val="tx2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5018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radiotivat.com/images/drustvo/2014-10/aerodr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6" y="61912"/>
            <a:ext cx="12192000" cy="67960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9" descr="MO-NE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0827" y="1"/>
            <a:ext cx="914717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2667000" y="445571"/>
            <a:ext cx="6394450" cy="400110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lvl="0" algn="ctr"/>
            <a:r>
              <a:rPr lang="x-none" sz="2000" b="1" kern="0" dirty="0">
                <a:solidFill>
                  <a:srgbClr val="FFFFFF"/>
                </a:solidFill>
              </a:rPr>
              <a:t>Aerodromi</a:t>
            </a:r>
          </a:p>
        </p:txBody>
      </p:sp>
      <p:sp>
        <p:nvSpPr>
          <p:cNvPr id="6" name="Rectangle 5"/>
          <p:cNvSpPr/>
          <p:nvPr/>
        </p:nvSpPr>
        <p:spPr>
          <a:xfrm>
            <a:off x="646114" y="1427750"/>
            <a:ext cx="10896600" cy="52629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lIns="91435" tIns="45718" rIns="91435" bIns="45718">
            <a:spAutoFit/>
          </a:bodyPr>
          <a:lstStyle/>
          <a:p>
            <a:pPr marL="342882" indent="-342882">
              <a:buFont typeface="Arial"/>
              <a:buChar char="-"/>
            </a:pPr>
            <a:r>
              <a:rPr lang="x-none" sz="2400" dirty="0">
                <a:solidFill>
                  <a:schemeClr val="tx2"/>
                </a:solidFill>
                <a:ea typeface="Times New Roman"/>
              </a:rPr>
              <a:t>broj putnika </a:t>
            </a:r>
            <a:r>
              <a:rPr lang="x-none" sz="2400" b="1" dirty="0">
                <a:solidFill>
                  <a:schemeClr val="tx2"/>
                </a:solidFill>
                <a:ea typeface="Times New Roman"/>
              </a:rPr>
              <a:t>919.746 +3,5%</a:t>
            </a:r>
            <a:endParaRPr lang="x-none" sz="2400" b="1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marL="342882" indent="-342882">
              <a:buFont typeface="Arial"/>
              <a:buChar char="-"/>
            </a:pPr>
            <a:r>
              <a:rPr lang="x-none" sz="2400" dirty="0">
                <a:solidFill>
                  <a:schemeClr val="tx2"/>
                </a:solidFill>
                <a:ea typeface="Times New Roman"/>
              </a:rPr>
              <a:t>broj aviona </a:t>
            </a:r>
            <a:r>
              <a:rPr lang="x-none" sz="2400" b="1" dirty="0">
                <a:solidFill>
                  <a:schemeClr val="tx2"/>
                </a:solidFill>
                <a:ea typeface="Times New Roman"/>
              </a:rPr>
              <a:t>5.263 -5%</a:t>
            </a:r>
            <a:endParaRPr lang="x-none" sz="2400" b="1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marL="342882" indent="-342882">
              <a:buFont typeface="Arial"/>
              <a:buChar char="-"/>
            </a:pPr>
            <a:r>
              <a:rPr lang="x-none" sz="2400" b="1" dirty="0">
                <a:solidFill>
                  <a:schemeClr val="tx2"/>
                </a:solidFill>
                <a:ea typeface="Times New Roman"/>
              </a:rPr>
              <a:t>46</a:t>
            </a:r>
            <a:r>
              <a:rPr lang="x-none" sz="2400" dirty="0">
                <a:solidFill>
                  <a:schemeClr val="tx2"/>
                </a:solidFill>
                <a:ea typeface="Times New Roman"/>
              </a:rPr>
              <a:t> avio kompanija iz </a:t>
            </a:r>
            <a:r>
              <a:rPr lang="x-none" sz="2400" b="1" dirty="0">
                <a:solidFill>
                  <a:schemeClr val="tx2"/>
                </a:solidFill>
                <a:ea typeface="Times New Roman"/>
              </a:rPr>
              <a:t>20</a:t>
            </a:r>
            <a:r>
              <a:rPr lang="x-none" sz="2400" dirty="0">
                <a:solidFill>
                  <a:schemeClr val="tx2"/>
                </a:solidFill>
                <a:ea typeface="Times New Roman"/>
              </a:rPr>
              <a:t> zemalja saobraćalo je prema Crnoj Gori</a:t>
            </a:r>
            <a:endParaRPr lang="x-none" sz="2400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marL="342882" indent="-342882">
              <a:buFont typeface="Arial"/>
              <a:buChar char="-"/>
            </a:pPr>
            <a:r>
              <a:rPr lang="x-none" sz="2400" dirty="0">
                <a:solidFill>
                  <a:schemeClr val="tx2"/>
                </a:solidFill>
                <a:ea typeface="Times New Roman"/>
              </a:rPr>
              <a:t>Najveći broj putnika došao je iz </a:t>
            </a:r>
            <a:r>
              <a:rPr lang="x-none" sz="2400" dirty="0" smtClean="0">
                <a:solidFill>
                  <a:schemeClr val="tx2"/>
                </a:solidFill>
                <a:ea typeface="Times New Roman"/>
              </a:rPr>
              <a:t>Rusije </a:t>
            </a:r>
            <a:r>
              <a:rPr lang="x-none" sz="2400" b="1" dirty="0" smtClean="0">
                <a:solidFill>
                  <a:schemeClr val="tx2"/>
                </a:solidFill>
                <a:ea typeface="Times New Roman"/>
              </a:rPr>
              <a:t>35</a:t>
            </a:r>
            <a:r>
              <a:rPr lang="x-none" sz="2400" b="1" dirty="0">
                <a:solidFill>
                  <a:schemeClr val="tx2"/>
                </a:solidFill>
                <a:ea typeface="Times New Roman"/>
              </a:rPr>
              <a:t>% </a:t>
            </a:r>
            <a:r>
              <a:rPr lang="x-none" sz="2400" dirty="0">
                <a:solidFill>
                  <a:schemeClr val="tx2"/>
                </a:solidFill>
                <a:ea typeface="Times New Roman"/>
              </a:rPr>
              <a:t>i Srbije </a:t>
            </a:r>
            <a:r>
              <a:rPr lang="x-none" sz="2400" b="1" dirty="0" smtClean="0">
                <a:solidFill>
                  <a:schemeClr val="tx2"/>
                </a:solidFill>
                <a:ea typeface="Times New Roman"/>
              </a:rPr>
              <a:t>28%</a:t>
            </a:r>
          </a:p>
          <a:p>
            <a:pPr marL="342882" indent="-342882">
              <a:buFont typeface="Arial"/>
              <a:buChar char="-"/>
            </a:pPr>
            <a:endParaRPr lang="x-none" sz="2400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algn="just"/>
            <a:r>
              <a:rPr lang="x-none" sz="2400" dirty="0">
                <a:solidFill>
                  <a:schemeClr val="tx2"/>
                </a:solidFill>
                <a:ea typeface="Times New Roman"/>
              </a:rPr>
              <a:t>Ministarstvo i Nacionalna turistička organizacija  </a:t>
            </a:r>
            <a:r>
              <a:rPr lang="x-none" sz="2400">
                <a:solidFill>
                  <a:schemeClr val="tx2"/>
                </a:solidFill>
                <a:ea typeface="Times New Roman"/>
              </a:rPr>
              <a:t>podržale </a:t>
            </a:r>
            <a:r>
              <a:rPr lang="x-none" sz="2400" smtClean="0">
                <a:solidFill>
                  <a:schemeClr val="tx2"/>
                </a:solidFill>
                <a:ea typeface="Times New Roman"/>
              </a:rPr>
              <a:t>avio </a:t>
            </a:r>
            <a:r>
              <a:rPr lang="x-none" sz="2400" dirty="0">
                <a:solidFill>
                  <a:schemeClr val="tx2"/>
                </a:solidFill>
                <a:ea typeface="Times New Roman"/>
              </a:rPr>
              <a:t>linije 2 </a:t>
            </a:r>
            <a:r>
              <a:rPr lang="x-none" sz="2400" dirty="0" err="1">
                <a:solidFill>
                  <a:schemeClr val="tx2"/>
                </a:solidFill>
                <a:ea typeface="Times New Roman"/>
              </a:rPr>
              <a:t>niskobudzetna</a:t>
            </a:r>
            <a:r>
              <a:rPr lang="x-none" sz="2400" dirty="0">
                <a:solidFill>
                  <a:schemeClr val="tx2"/>
                </a:solidFill>
                <a:ea typeface="Times New Roman"/>
              </a:rPr>
              <a:t> avio prevozioca </a:t>
            </a:r>
            <a:r>
              <a:rPr lang="x-none" sz="2400" dirty="0" err="1">
                <a:solidFill>
                  <a:schemeClr val="tx2"/>
                </a:solidFill>
                <a:ea typeface="Times New Roman"/>
              </a:rPr>
              <a:t>Ryan</a:t>
            </a:r>
            <a:r>
              <a:rPr lang="x-none" sz="2400" dirty="0">
                <a:solidFill>
                  <a:schemeClr val="tx2"/>
                </a:solidFill>
                <a:ea typeface="Times New Roman"/>
              </a:rPr>
              <a:t> </a:t>
            </a:r>
            <a:r>
              <a:rPr lang="x-none" sz="2400" dirty="0" err="1">
                <a:solidFill>
                  <a:schemeClr val="tx2"/>
                </a:solidFill>
                <a:ea typeface="Times New Roman"/>
              </a:rPr>
              <a:t>air</a:t>
            </a:r>
            <a:r>
              <a:rPr lang="x-none" sz="2400" dirty="0">
                <a:solidFill>
                  <a:schemeClr val="tx2"/>
                </a:solidFill>
                <a:ea typeface="Times New Roman"/>
              </a:rPr>
              <a:t> i </a:t>
            </a:r>
            <a:r>
              <a:rPr lang="x-none" sz="2400" dirty="0" err="1">
                <a:solidFill>
                  <a:schemeClr val="tx2"/>
                </a:solidFill>
                <a:ea typeface="Times New Roman"/>
              </a:rPr>
              <a:t>Norwegian</a:t>
            </a:r>
            <a:r>
              <a:rPr lang="x-none" sz="2400" dirty="0">
                <a:solidFill>
                  <a:schemeClr val="tx2"/>
                </a:solidFill>
                <a:ea typeface="Times New Roman"/>
              </a:rPr>
              <a:t> i čarter konekciju </a:t>
            </a:r>
            <a:r>
              <a:rPr lang="x-none" sz="2400" dirty="0" err="1">
                <a:solidFill>
                  <a:schemeClr val="tx2"/>
                </a:solidFill>
                <a:ea typeface="Times New Roman"/>
              </a:rPr>
              <a:t>Air</a:t>
            </a:r>
            <a:r>
              <a:rPr lang="x-none" sz="2400" dirty="0">
                <a:solidFill>
                  <a:schemeClr val="tx2"/>
                </a:solidFill>
                <a:ea typeface="Times New Roman"/>
              </a:rPr>
              <a:t> Berlina</a:t>
            </a:r>
            <a:r>
              <a:rPr lang="x-none" sz="2400" b="1" dirty="0">
                <a:solidFill>
                  <a:schemeClr val="tx2"/>
                </a:solidFill>
                <a:ea typeface="Times New Roman"/>
              </a:rPr>
              <a:t> </a:t>
            </a:r>
            <a:endParaRPr lang="x-none" sz="2400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lvl="0"/>
            <a:endParaRPr lang="x-none" sz="2400" b="1" dirty="0">
              <a:solidFill>
                <a:schemeClr val="tx2"/>
              </a:solidFill>
            </a:endParaRPr>
          </a:p>
          <a:p>
            <a:pPr lvl="0"/>
            <a:r>
              <a:rPr lang="en-US" sz="2400" b="1" dirty="0" smtClean="0">
                <a:solidFill>
                  <a:schemeClr val="tx2"/>
                </a:solidFill>
              </a:rPr>
              <a:t>Ryan </a:t>
            </a:r>
            <a:r>
              <a:rPr lang="en-US" sz="2400" b="1" dirty="0">
                <a:solidFill>
                  <a:schemeClr val="tx2"/>
                </a:solidFill>
              </a:rPr>
              <a:t>air </a:t>
            </a:r>
            <a:r>
              <a:rPr lang="en-US" sz="2400" b="1" dirty="0" err="1">
                <a:solidFill>
                  <a:schemeClr val="tx2"/>
                </a:solidFill>
              </a:rPr>
              <a:t>realizovao</a:t>
            </a:r>
            <a:r>
              <a:rPr lang="en-US" sz="2400" b="1" dirty="0">
                <a:solidFill>
                  <a:schemeClr val="tx2"/>
                </a:solidFill>
              </a:rPr>
              <a:t> 90 </a:t>
            </a:r>
            <a:r>
              <a:rPr lang="en-US" sz="2400" b="1" dirty="0" err="1">
                <a:solidFill>
                  <a:schemeClr val="tx2"/>
                </a:solidFill>
              </a:rPr>
              <a:t>rotacija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x-none" sz="2400" b="1" dirty="0">
                <a:solidFill>
                  <a:schemeClr val="tx2"/>
                </a:solidFill>
              </a:rPr>
              <a:t>i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prevezao</a:t>
            </a:r>
            <a:r>
              <a:rPr lang="en-US" sz="2400" b="1" dirty="0">
                <a:solidFill>
                  <a:schemeClr val="tx2"/>
                </a:solidFill>
              </a:rPr>
              <a:t> 28.164 </a:t>
            </a:r>
            <a:r>
              <a:rPr lang="en-US" sz="2400" b="1" dirty="0" err="1">
                <a:solidFill>
                  <a:schemeClr val="tx2"/>
                </a:solidFill>
              </a:rPr>
              <a:t>putnika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chemeClr val="tx2"/>
                </a:solidFill>
              </a:rPr>
              <a:t> </a:t>
            </a:r>
            <a:endParaRPr lang="en-US" sz="2400" dirty="0">
              <a:solidFill>
                <a:schemeClr val="tx2"/>
              </a:solidFill>
            </a:endParaRPr>
          </a:p>
          <a:p>
            <a:pPr lvl="0"/>
            <a:r>
              <a:rPr lang="en-US" sz="2400" b="1" dirty="0">
                <a:solidFill>
                  <a:schemeClr val="tx2"/>
                </a:solidFill>
              </a:rPr>
              <a:t>Air Berlin </a:t>
            </a:r>
            <a:r>
              <a:rPr lang="en-US" sz="2400" b="1" dirty="0" err="1">
                <a:solidFill>
                  <a:schemeClr val="tx2"/>
                </a:solidFill>
              </a:rPr>
              <a:t>realizovao</a:t>
            </a:r>
            <a:r>
              <a:rPr lang="en-US" sz="2400" b="1" dirty="0">
                <a:solidFill>
                  <a:schemeClr val="tx2"/>
                </a:solidFill>
              </a:rPr>
              <a:t> 16 </a:t>
            </a:r>
            <a:r>
              <a:rPr lang="en-US" sz="2400" b="1" dirty="0" err="1">
                <a:solidFill>
                  <a:schemeClr val="tx2"/>
                </a:solidFill>
              </a:rPr>
              <a:t>rotacija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x-none" sz="2400" b="1" dirty="0">
                <a:solidFill>
                  <a:schemeClr val="tx2"/>
                </a:solidFill>
              </a:rPr>
              <a:t>i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prevezao</a:t>
            </a:r>
            <a:r>
              <a:rPr lang="en-US" sz="2400" b="1" dirty="0">
                <a:solidFill>
                  <a:schemeClr val="tx2"/>
                </a:solidFill>
              </a:rPr>
              <a:t> 3.558 </a:t>
            </a:r>
            <a:r>
              <a:rPr lang="en-US" sz="2400" b="1" dirty="0" err="1">
                <a:solidFill>
                  <a:schemeClr val="tx2"/>
                </a:solidFill>
              </a:rPr>
              <a:t>putnika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chemeClr val="tx2"/>
                </a:solidFill>
              </a:rPr>
              <a:t> </a:t>
            </a:r>
            <a:endParaRPr lang="en-US" sz="2400" dirty="0">
              <a:solidFill>
                <a:schemeClr val="tx2"/>
              </a:solidFill>
            </a:endParaRPr>
          </a:p>
          <a:p>
            <a:pPr lvl="0"/>
            <a:r>
              <a:rPr lang="en-US" sz="2400" b="1" dirty="0">
                <a:solidFill>
                  <a:schemeClr val="tx2"/>
                </a:solidFill>
              </a:rPr>
              <a:t>Norwegian </a:t>
            </a:r>
            <a:r>
              <a:rPr lang="en-US" sz="2400" b="1" dirty="0" err="1">
                <a:solidFill>
                  <a:schemeClr val="tx2"/>
                </a:solidFill>
              </a:rPr>
              <a:t>realizovao</a:t>
            </a:r>
            <a:r>
              <a:rPr lang="en-US" sz="2400" b="1" dirty="0">
                <a:solidFill>
                  <a:schemeClr val="tx2"/>
                </a:solidFill>
              </a:rPr>
              <a:t> 8 </a:t>
            </a:r>
            <a:r>
              <a:rPr lang="en-US" sz="2400" b="1" dirty="0" err="1">
                <a:solidFill>
                  <a:schemeClr val="tx2"/>
                </a:solidFill>
              </a:rPr>
              <a:t>rotacija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x-none" sz="2400" b="1" dirty="0">
                <a:solidFill>
                  <a:schemeClr val="tx2"/>
                </a:solidFill>
              </a:rPr>
              <a:t>i</a:t>
            </a:r>
            <a:r>
              <a:rPr lang="en-US" sz="2400" b="1" dirty="0">
                <a:solidFill>
                  <a:schemeClr val="tx2"/>
                </a:solidFill>
              </a:rPr>
              <a:t> </a:t>
            </a:r>
            <a:r>
              <a:rPr lang="en-US" sz="2400" b="1" dirty="0" err="1">
                <a:solidFill>
                  <a:schemeClr val="tx2"/>
                </a:solidFill>
              </a:rPr>
              <a:t>prevezao</a:t>
            </a:r>
            <a:r>
              <a:rPr lang="en-US" sz="2400" b="1" dirty="0">
                <a:solidFill>
                  <a:schemeClr val="tx2"/>
                </a:solidFill>
              </a:rPr>
              <a:t> 2.303 </a:t>
            </a:r>
            <a:r>
              <a:rPr lang="en-US" sz="2400" b="1" dirty="0" err="1">
                <a:solidFill>
                  <a:schemeClr val="tx2"/>
                </a:solidFill>
              </a:rPr>
              <a:t>putnika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08674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791200"/>
            <a:ext cx="11277600" cy="715965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/>
              <a:t>Zabilježeni</a:t>
            </a:r>
            <a:r>
              <a:rPr lang="en-US" dirty="0"/>
              <a:t> </a:t>
            </a:r>
            <a:r>
              <a:rPr lang="x-none" dirty="0" smtClean="0"/>
              <a:t>manji broj putnika i vozova</a:t>
            </a:r>
            <a:r>
              <a:rPr lang="en-US" dirty="0" smtClean="0"/>
              <a:t> </a:t>
            </a:r>
            <a:r>
              <a:rPr lang="en-US" dirty="0"/>
              <a:t>u </a:t>
            </a:r>
            <a:r>
              <a:rPr lang="en-US" dirty="0" err="1"/>
              <a:t>periodu</a:t>
            </a:r>
            <a:r>
              <a:rPr lang="en-US" dirty="0"/>
              <a:t> </a:t>
            </a:r>
            <a:r>
              <a:rPr lang="en-US" dirty="0" err="1"/>
              <a:t>maj</a:t>
            </a:r>
            <a:r>
              <a:rPr lang="en-US" dirty="0"/>
              <a:t> – </a:t>
            </a:r>
            <a:r>
              <a:rPr lang="en-US" dirty="0" err="1"/>
              <a:t>avgust</a:t>
            </a:r>
            <a:r>
              <a:rPr lang="en-US" dirty="0"/>
              <a:t> </a:t>
            </a:r>
            <a:r>
              <a:rPr lang="en-US" dirty="0" err="1"/>
              <a:t>uslovljen</a:t>
            </a:r>
            <a:r>
              <a:rPr lang="en-US" dirty="0"/>
              <a:t> je </a:t>
            </a:r>
            <a:r>
              <a:rPr lang="en-US" dirty="0" err="1"/>
              <a:t>poplavama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zadesile</a:t>
            </a:r>
            <a:r>
              <a:rPr lang="en-US" dirty="0"/>
              <a:t> </a:t>
            </a:r>
            <a:r>
              <a:rPr lang="en-US" dirty="0" err="1" smtClean="0"/>
              <a:t>Srbiju</a:t>
            </a:r>
            <a:endParaRPr lang="en-US" dirty="0"/>
          </a:p>
          <a:p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poplava</a:t>
            </a:r>
            <a:r>
              <a:rPr lang="en-US" dirty="0"/>
              <a:t> je </a:t>
            </a:r>
            <a:r>
              <a:rPr lang="en-US" dirty="0" err="1"/>
              <a:t>dolazilo</a:t>
            </a:r>
            <a:r>
              <a:rPr lang="en-US" dirty="0"/>
              <a:t> </a:t>
            </a:r>
            <a:r>
              <a:rPr lang="x-none" dirty="0" smtClean="0"/>
              <a:t>i</a:t>
            </a:r>
            <a:r>
              <a:rPr lang="en-US" dirty="0" smtClean="0"/>
              <a:t> </a:t>
            </a:r>
            <a:r>
              <a:rPr lang="en-US" dirty="0"/>
              <a:t>do </a:t>
            </a:r>
            <a:r>
              <a:rPr lang="en-US" dirty="0" err="1"/>
              <a:t>prekida</a:t>
            </a:r>
            <a:r>
              <a:rPr lang="en-US" dirty="0"/>
              <a:t> </a:t>
            </a:r>
            <a:r>
              <a:rPr lang="en-US" dirty="0" err="1"/>
              <a:t>željezničkog</a:t>
            </a:r>
            <a:r>
              <a:rPr lang="en-US" dirty="0"/>
              <a:t> </a:t>
            </a:r>
            <a:r>
              <a:rPr lang="en-US" dirty="0" err="1"/>
              <a:t>saobraćaja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je </a:t>
            </a:r>
            <a:r>
              <a:rPr lang="en-US" dirty="0" err="1"/>
              <a:t>takodje</a:t>
            </a:r>
            <a:r>
              <a:rPr lang="en-US" dirty="0"/>
              <a:t> </a:t>
            </a:r>
            <a:r>
              <a:rPr lang="en-US" dirty="0" err="1"/>
              <a:t>uticalo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x-none" dirty="0" smtClean="0"/>
              <a:t>smanjen</a:t>
            </a:r>
            <a:r>
              <a:rPr lang="en-US" dirty="0" smtClean="0"/>
              <a:t> </a:t>
            </a:r>
            <a:r>
              <a:rPr lang="en-US" dirty="0" err="1" smtClean="0"/>
              <a:t>broj</a:t>
            </a:r>
            <a:r>
              <a:rPr lang="en-US" dirty="0" smtClean="0"/>
              <a:t> </a:t>
            </a:r>
            <a:r>
              <a:rPr lang="en-US" dirty="0" err="1"/>
              <a:t>vozova</a:t>
            </a:r>
            <a:r>
              <a:rPr lang="en-US" dirty="0"/>
              <a:t> </a:t>
            </a:r>
            <a:r>
              <a:rPr lang="x-none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putnika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71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65607" y="445571"/>
            <a:ext cx="2357623" cy="400105"/>
          </a:xfrm>
          <a:prstGeom prst="rect">
            <a:avLst/>
          </a:prstGeom>
        </p:spPr>
        <p:txBody>
          <a:bodyPr wrap="none" lIns="91435" tIns="45718" rIns="91435" bIns="45718">
            <a:spAutoFit/>
          </a:bodyPr>
          <a:lstStyle/>
          <a:p>
            <a:pPr algn="ctr"/>
            <a:r>
              <a:rPr lang="x-none" sz="2000" b="1" dirty="0" smtClean="0">
                <a:solidFill>
                  <a:schemeClr val="bg1"/>
                </a:solidFill>
              </a:rPr>
              <a:t>Željeznički saobraćaj</a:t>
            </a:r>
            <a:endParaRPr lang="x-none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73575568"/>
              </p:ext>
            </p:extLst>
          </p:nvPr>
        </p:nvGraphicFramePr>
        <p:xfrm>
          <a:off x="254000" y="1524000"/>
          <a:ext cx="5842000" cy="4093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118438192"/>
              </p:ext>
            </p:extLst>
          </p:nvPr>
        </p:nvGraphicFramePr>
        <p:xfrm>
          <a:off x="6400800" y="1535112"/>
          <a:ext cx="5486400" cy="4179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137246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Sub>
          <a:bldChart bld="category"/>
        </p:bldSub>
      </p:bldGraphic>
      <p:bldGraphic spid="7" grpId="0">
        <p:bldSub>
          <a:bldChart bld="category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17207"/>
            <a:ext cx="12192000" cy="6840793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67000" y="445571"/>
            <a:ext cx="6394450" cy="400110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lvl="0" algn="ctr"/>
            <a:r>
              <a:rPr lang="x-none" sz="2000" b="1" kern="0" dirty="0">
                <a:solidFill>
                  <a:srgbClr val="FFFFFF"/>
                </a:solidFill>
              </a:rPr>
              <a:t>Nacionalni parkovi</a:t>
            </a:r>
          </a:p>
        </p:txBody>
      </p:sp>
      <p:sp>
        <p:nvSpPr>
          <p:cNvPr id="2" name="Rectangle 1"/>
          <p:cNvSpPr/>
          <p:nvPr/>
        </p:nvSpPr>
        <p:spPr>
          <a:xfrm>
            <a:off x="609600" y="2062968"/>
            <a:ext cx="10972800" cy="4031869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lvl="0"/>
            <a:r>
              <a:rPr lang="x-none" sz="3200" b="1" dirty="0">
                <a:solidFill>
                  <a:schemeClr val="bg1"/>
                </a:solidFill>
              </a:rPr>
              <a:t>Broj posjetilaca 210.438 </a:t>
            </a:r>
            <a:r>
              <a:rPr lang="x-none" sz="3200" b="1" dirty="0" smtClean="0">
                <a:solidFill>
                  <a:schemeClr val="bg1"/>
                </a:solidFill>
              </a:rPr>
              <a:t>+</a:t>
            </a:r>
            <a:r>
              <a:rPr lang="x-none" sz="3200" b="1" dirty="0">
                <a:solidFill>
                  <a:schemeClr val="bg1"/>
                </a:solidFill>
              </a:rPr>
              <a:t>16%</a:t>
            </a:r>
          </a:p>
          <a:p>
            <a:r>
              <a:rPr lang="x-none" sz="3200" b="1" dirty="0">
                <a:solidFill>
                  <a:schemeClr val="bg1"/>
                </a:solidFill>
              </a:rPr>
              <a:t> </a:t>
            </a:r>
          </a:p>
          <a:p>
            <a:r>
              <a:rPr lang="x-none" sz="3200" b="1" dirty="0">
                <a:solidFill>
                  <a:schemeClr val="bg1"/>
                </a:solidFill>
              </a:rPr>
              <a:t>Prodate ulaznice</a:t>
            </a:r>
          </a:p>
          <a:p>
            <a:pPr lvl="0"/>
            <a:r>
              <a:rPr lang="x-none" sz="3200" b="1" dirty="0">
                <a:solidFill>
                  <a:schemeClr val="bg1"/>
                </a:solidFill>
              </a:rPr>
              <a:t>NP Durmitor +9%</a:t>
            </a:r>
          </a:p>
          <a:p>
            <a:pPr lvl="0"/>
            <a:r>
              <a:rPr lang="x-none" sz="3200" b="1" dirty="0">
                <a:solidFill>
                  <a:schemeClr val="bg1"/>
                </a:solidFill>
              </a:rPr>
              <a:t>NP Biogradska gora +16%</a:t>
            </a:r>
          </a:p>
          <a:p>
            <a:pPr lvl="0"/>
            <a:r>
              <a:rPr lang="x-none" sz="3200" b="1" dirty="0">
                <a:solidFill>
                  <a:schemeClr val="bg1"/>
                </a:solidFill>
              </a:rPr>
              <a:t>NP Lovćen +3000%</a:t>
            </a:r>
          </a:p>
          <a:p>
            <a:pPr lvl="0"/>
            <a:r>
              <a:rPr lang="x-none" sz="3200" b="1" dirty="0">
                <a:solidFill>
                  <a:schemeClr val="bg1"/>
                </a:solidFill>
              </a:rPr>
              <a:t>NP Skadarsko jezero -15%</a:t>
            </a:r>
          </a:p>
          <a:p>
            <a:pPr lvl="0"/>
            <a:r>
              <a:rPr lang="x-none" sz="3200" b="1" dirty="0">
                <a:solidFill>
                  <a:schemeClr val="bg1"/>
                </a:solidFill>
              </a:rPr>
              <a:t>NP Prokletije – nije vršena </a:t>
            </a:r>
            <a:r>
              <a:rPr lang="x-none" sz="3200" b="1" dirty="0" smtClean="0">
                <a:solidFill>
                  <a:schemeClr val="bg1"/>
                </a:solidFill>
              </a:rPr>
              <a:t>naplata</a:t>
            </a:r>
            <a:endParaRPr lang="x-none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86879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objeda.me/wp-content/uploads/2014/08/Debeli-brijeg-14-08-2014-Zeljka-Kont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310362"/>
            <a:ext cx="12192001" cy="65476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9600" y="310363"/>
            <a:ext cx="9144000" cy="954103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lvl="0" algn="ctr"/>
            <a:r>
              <a:rPr lang="en-US" sz="2800" b="1" dirty="0" err="1">
                <a:solidFill>
                  <a:schemeClr val="bg1"/>
                </a:solidFill>
              </a:rPr>
              <a:t>Uprava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policije</a:t>
            </a:r>
            <a:r>
              <a:rPr lang="x-none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(</a:t>
            </a:r>
            <a:r>
              <a:rPr lang="en-US" sz="2800" b="1" dirty="0" err="1">
                <a:solidFill>
                  <a:schemeClr val="bg1"/>
                </a:solidFill>
              </a:rPr>
              <a:t>sektor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granične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policije</a:t>
            </a:r>
            <a:r>
              <a:rPr lang="en-US" sz="2800" b="1" dirty="0">
                <a:solidFill>
                  <a:schemeClr val="bg1"/>
                </a:solidFill>
              </a:rPr>
              <a:t>)</a:t>
            </a:r>
            <a:r>
              <a:rPr lang="x-none" sz="2800" b="1" dirty="0">
                <a:solidFill>
                  <a:schemeClr val="bg1"/>
                </a:solidFill>
              </a:rPr>
              <a:t> </a:t>
            </a:r>
            <a:endParaRPr lang="x-none" sz="2800" b="1" dirty="0" smtClean="0">
              <a:solidFill>
                <a:schemeClr val="bg1"/>
              </a:solidFill>
            </a:endParaRPr>
          </a:p>
          <a:p>
            <a:pPr lvl="0" algn="ctr"/>
            <a:r>
              <a:rPr lang="en-US" sz="2800" b="1" dirty="0" err="1" smtClean="0">
                <a:solidFill>
                  <a:schemeClr val="bg1"/>
                </a:solidFill>
              </a:rPr>
              <a:t>aktivnosti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jun</a:t>
            </a:r>
            <a:r>
              <a:rPr lang="en-US" sz="2800" b="1" dirty="0">
                <a:solidFill>
                  <a:schemeClr val="bg1"/>
                </a:solidFill>
              </a:rPr>
              <a:t> –</a:t>
            </a:r>
            <a:r>
              <a:rPr lang="en-US" sz="2800" b="1" dirty="0" err="1">
                <a:solidFill>
                  <a:schemeClr val="bg1"/>
                </a:solidFill>
              </a:rPr>
              <a:t>septembar</a:t>
            </a:r>
            <a:endParaRPr lang="x-none" sz="2800" b="1" kern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1568247"/>
            <a:ext cx="10896600" cy="329320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lIns="91435" tIns="45718" rIns="91435" bIns="45718">
            <a:spAutoFit/>
          </a:bodyPr>
          <a:lstStyle/>
          <a:p>
            <a:r>
              <a:rPr lang="en-US" sz="3200" b="1" dirty="0" err="1">
                <a:solidFill>
                  <a:schemeClr val="tx2"/>
                </a:solidFill>
              </a:rPr>
              <a:t>Kontrolisano</a:t>
            </a:r>
            <a:endParaRPr lang="x-none" sz="3200" b="1" dirty="0">
              <a:solidFill>
                <a:schemeClr val="tx2"/>
              </a:solidFill>
            </a:endParaRPr>
          </a:p>
          <a:p>
            <a:endParaRPr lang="en-US" sz="3200" b="1" dirty="0">
              <a:solidFill>
                <a:schemeClr val="tx2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3200" b="1" dirty="0">
                <a:solidFill>
                  <a:schemeClr val="tx2"/>
                </a:solidFill>
              </a:rPr>
              <a:t>6.870.795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putnika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b="1" dirty="0">
                <a:solidFill>
                  <a:schemeClr val="tx2"/>
                </a:solidFill>
              </a:rPr>
              <a:t>+0,6%</a:t>
            </a:r>
          </a:p>
          <a:p>
            <a:pPr lvl="0">
              <a:lnSpc>
                <a:spcPct val="150000"/>
              </a:lnSpc>
            </a:pPr>
            <a:r>
              <a:rPr lang="en-US" sz="3200" b="1" dirty="0">
                <a:solidFill>
                  <a:schemeClr val="tx2"/>
                </a:solidFill>
              </a:rPr>
              <a:t>1.606.442</a:t>
            </a:r>
            <a:r>
              <a:rPr lang="en-US" sz="3200" dirty="0">
                <a:solidFill>
                  <a:schemeClr val="tx2"/>
                </a:solidFill>
              </a:rPr>
              <a:t> vozila </a:t>
            </a:r>
            <a:r>
              <a:rPr lang="en-US" sz="3200" b="1" dirty="0">
                <a:solidFill>
                  <a:schemeClr val="tx2"/>
                </a:solidFill>
              </a:rPr>
              <a:t>+4%</a:t>
            </a:r>
          </a:p>
          <a:p>
            <a:pPr lvl="0">
              <a:lnSpc>
                <a:spcPct val="150000"/>
              </a:lnSpc>
            </a:pPr>
            <a:r>
              <a:rPr lang="en-US" sz="3200" b="1" dirty="0" smtClean="0">
                <a:solidFill>
                  <a:schemeClr val="tx2"/>
                </a:solidFill>
              </a:rPr>
              <a:t>5.471</a:t>
            </a:r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plovila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b="1" dirty="0">
                <a:solidFill>
                  <a:schemeClr val="tx2"/>
                </a:solidFill>
              </a:rPr>
              <a:t>+2,5</a:t>
            </a:r>
            <a:r>
              <a:rPr lang="en-US" sz="3200" b="1" dirty="0" smtClean="0">
                <a:solidFill>
                  <a:schemeClr val="tx2"/>
                </a:solidFill>
              </a:rPr>
              <a:t>%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3558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1660"/>
            <a:ext cx="12192000" cy="6136142"/>
          </a:xfrm>
          <a:prstGeom prst="rect">
            <a:avLst/>
          </a:prstGeom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898775" y="152401"/>
            <a:ext cx="6394450" cy="1323435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lvl="0" algn="ctr"/>
            <a:r>
              <a:rPr lang="en-US" sz="2000" b="1" dirty="0" err="1">
                <a:solidFill>
                  <a:schemeClr val="bg1"/>
                </a:solidFill>
              </a:rPr>
              <a:t>Kampanja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Neka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bude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čisto</a:t>
            </a:r>
            <a:r>
              <a:rPr lang="x-none" sz="2000" b="1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(</a:t>
            </a:r>
            <a:r>
              <a:rPr lang="en-US" sz="2000" b="1" dirty="0" err="1">
                <a:solidFill>
                  <a:schemeClr val="bg1"/>
                </a:solidFill>
              </a:rPr>
              <a:t>Zavod</a:t>
            </a:r>
            <a:r>
              <a:rPr lang="en-US" sz="2000" b="1" dirty="0">
                <a:solidFill>
                  <a:schemeClr val="bg1"/>
                </a:solidFill>
              </a:rPr>
              <a:t> za </a:t>
            </a:r>
            <a:r>
              <a:rPr lang="en-US" sz="2000" b="1" dirty="0" err="1">
                <a:solidFill>
                  <a:schemeClr val="bg1"/>
                </a:solidFill>
              </a:rPr>
              <a:t>zapošljavanje</a:t>
            </a:r>
            <a:r>
              <a:rPr lang="en-US" sz="2000" b="1" dirty="0">
                <a:solidFill>
                  <a:schemeClr val="bg1"/>
                </a:solidFill>
              </a:rPr>
              <a:t>, Ministarstvo </a:t>
            </a:r>
            <a:r>
              <a:rPr lang="en-US" sz="2000" b="1" dirty="0" err="1">
                <a:solidFill>
                  <a:schemeClr val="bg1"/>
                </a:solidFill>
              </a:rPr>
              <a:t>održivog</a:t>
            </a:r>
            <a:r>
              <a:rPr lang="en-US" sz="2000" b="1" dirty="0">
                <a:solidFill>
                  <a:schemeClr val="bg1"/>
                </a:solidFill>
              </a:rPr>
              <a:t> razvoja </a:t>
            </a:r>
            <a:r>
              <a:rPr lang="x-none" sz="2000" b="1" dirty="0">
                <a:solidFill>
                  <a:schemeClr val="bg1"/>
                </a:solidFill>
              </a:rPr>
              <a:t>i</a:t>
            </a:r>
            <a:r>
              <a:rPr lang="en-US" sz="2000" b="1" dirty="0">
                <a:solidFill>
                  <a:schemeClr val="bg1"/>
                </a:solidFill>
              </a:rPr>
              <a:t> turizma, JP </a:t>
            </a:r>
            <a:r>
              <a:rPr lang="en-US" sz="2000" b="1" dirty="0" err="1">
                <a:solidFill>
                  <a:schemeClr val="bg1"/>
                </a:solidFill>
              </a:rPr>
              <a:t>Morsko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dobro</a:t>
            </a:r>
            <a:r>
              <a:rPr lang="en-US" sz="2000" b="1" dirty="0">
                <a:solidFill>
                  <a:schemeClr val="bg1"/>
                </a:solidFill>
              </a:rPr>
              <a:t>, </a:t>
            </a:r>
            <a:r>
              <a:rPr lang="en-US" sz="2000" b="1" dirty="0" err="1">
                <a:solidFill>
                  <a:schemeClr val="bg1"/>
                </a:solidFill>
              </a:rPr>
              <a:t>opštine</a:t>
            </a:r>
            <a:r>
              <a:rPr lang="en-US" sz="2000" b="1" dirty="0">
                <a:solidFill>
                  <a:schemeClr val="bg1"/>
                </a:solidFill>
              </a:rPr>
              <a:t>)</a:t>
            </a:r>
            <a:r>
              <a:rPr lang="en-US" sz="2000" dirty="0">
                <a:solidFill>
                  <a:schemeClr val="bg1"/>
                </a:solidFill>
              </a:rPr>
              <a:t/>
            </a:r>
            <a:br>
              <a:rPr lang="en-US" sz="2000" dirty="0">
                <a:solidFill>
                  <a:schemeClr val="bg1"/>
                </a:solidFill>
              </a:rPr>
            </a:br>
            <a:endParaRPr lang="x-none" sz="2000" b="1" kern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3581400"/>
            <a:ext cx="10972800" cy="2862318"/>
          </a:xfrm>
          <a:prstGeom prst="rect">
            <a:avLst/>
          </a:prstGeom>
          <a:solidFill>
            <a:srgbClr val="969696">
              <a:alpha val="50196"/>
            </a:srgbClr>
          </a:solidFill>
        </p:spPr>
        <p:txBody>
          <a:bodyPr wrap="square" lIns="91435" tIns="45718" rIns="91435" bIns="45718" anchor="ctr">
            <a:spAutoFit/>
          </a:bodyPr>
          <a:lstStyle/>
          <a:p>
            <a:pPr lvl="0" algn="ctr">
              <a:lnSpc>
                <a:spcPct val="250000"/>
              </a:lnSpc>
            </a:pPr>
            <a:r>
              <a:rPr lang="en-US" sz="2400" b="1" dirty="0" err="1">
                <a:solidFill>
                  <a:schemeClr val="bg1"/>
                </a:solidFill>
              </a:rPr>
              <a:t>Održavanje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magistralnih</a:t>
            </a:r>
            <a:r>
              <a:rPr lang="en-US" sz="2400" b="1" dirty="0">
                <a:solidFill>
                  <a:schemeClr val="bg1"/>
                </a:solidFill>
              </a:rPr>
              <a:t> i </a:t>
            </a:r>
            <a:r>
              <a:rPr lang="en-US" sz="2400" b="1" dirty="0" err="1">
                <a:solidFill>
                  <a:schemeClr val="bg1"/>
                </a:solidFill>
              </a:rPr>
              <a:t>regionalnih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puteva</a:t>
            </a:r>
            <a:r>
              <a:rPr lang="en-US" sz="2400" b="1" dirty="0">
                <a:solidFill>
                  <a:schemeClr val="bg1"/>
                </a:solidFill>
              </a:rPr>
              <a:t> u </a:t>
            </a:r>
            <a:r>
              <a:rPr lang="en-US" sz="2400" b="1" dirty="0" err="1">
                <a:solidFill>
                  <a:schemeClr val="bg1"/>
                </a:solidFill>
              </a:rPr>
              <a:t>dužini</a:t>
            </a:r>
            <a:r>
              <a:rPr lang="en-US" sz="2400" b="1" dirty="0">
                <a:solidFill>
                  <a:schemeClr val="bg1"/>
                </a:solidFill>
              </a:rPr>
              <a:t> od 1300km</a:t>
            </a:r>
          </a:p>
          <a:p>
            <a:pPr lvl="0" algn="ctr">
              <a:lnSpc>
                <a:spcPct val="250000"/>
              </a:lnSpc>
            </a:pPr>
            <a:r>
              <a:rPr lang="en-US" sz="2400" b="1" dirty="0" err="1">
                <a:solidFill>
                  <a:schemeClr val="bg1"/>
                </a:solidFill>
              </a:rPr>
              <a:t>Angažovano</a:t>
            </a:r>
            <a:r>
              <a:rPr lang="en-US" sz="2400" b="1" dirty="0">
                <a:solidFill>
                  <a:schemeClr val="bg1"/>
                </a:solidFill>
              </a:rPr>
              <a:t> 100 </a:t>
            </a:r>
            <a:r>
              <a:rPr lang="en-US" sz="2400" b="1" dirty="0" err="1">
                <a:solidFill>
                  <a:schemeClr val="bg1"/>
                </a:solidFill>
              </a:rPr>
              <a:t>lica</a:t>
            </a:r>
            <a:r>
              <a:rPr lang="en-US" sz="2400" b="1" dirty="0">
                <a:solidFill>
                  <a:schemeClr val="bg1"/>
                </a:solidFill>
              </a:rPr>
              <a:t> sa </a:t>
            </a:r>
            <a:r>
              <a:rPr lang="en-US" sz="2400" b="1" dirty="0" err="1">
                <a:solidFill>
                  <a:schemeClr val="bg1"/>
                </a:solidFill>
              </a:rPr>
              <a:t>evidencije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Zavoda</a:t>
            </a:r>
            <a:r>
              <a:rPr lang="en-US" sz="2400" b="1" dirty="0">
                <a:solidFill>
                  <a:schemeClr val="bg1"/>
                </a:solidFill>
              </a:rPr>
              <a:t> za </a:t>
            </a:r>
            <a:r>
              <a:rPr lang="en-US" sz="2400" b="1" dirty="0" err="1">
                <a:solidFill>
                  <a:schemeClr val="bg1"/>
                </a:solidFill>
              </a:rPr>
              <a:t>zapošljavanje</a:t>
            </a:r>
            <a:endParaRPr lang="x-none" sz="2400" b="1" dirty="0">
              <a:solidFill>
                <a:schemeClr val="bg1"/>
              </a:solidFill>
            </a:endParaRPr>
          </a:p>
          <a:p>
            <a:pPr lvl="0" algn="ctr">
              <a:lnSpc>
                <a:spcPct val="250000"/>
              </a:lnSpc>
            </a:pPr>
            <a:r>
              <a:rPr lang="x-none" sz="2400" b="1" dirty="0" smtClean="0">
                <a:solidFill>
                  <a:schemeClr val="bg1"/>
                </a:solidFill>
              </a:rPr>
              <a:t>U planu realizacija </a:t>
            </a:r>
            <a:r>
              <a:rPr lang="x-none" sz="2400" b="1" dirty="0">
                <a:solidFill>
                  <a:schemeClr val="bg1"/>
                </a:solidFill>
              </a:rPr>
              <a:t>kampanje tokom </a:t>
            </a:r>
            <a:r>
              <a:rPr lang="x-none" sz="2400" b="1">
                <a:solidFill>
                  <a:schemeClr val="bg1"/>
                </a:solidFill>
              </a:rPr>
              <a:t>cijele </a:t>
            </a:r>
            <a:r>
              <a:rPr lang="x-none" sz="2400" b="1" smtClean="0">
                <a:solidFill>
                  <a:schemeClr val="bg1"/>
                </a:solidFill>
              </a:rPr>
              <a:t>godine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86595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916"/>
            <a:ext cx="1218954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667000" y="445571"/>
            <a:ext cx="6394450" cy="707882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x-none" sz="2000" b="1" dirty="0">
                <a:solidFill>
                  <a:schemeClr val="bg1"/>
                </a:solidFill>
              </a:rPr>
              <a:t>Promotivne aktivnosti Ministarstva i NTO</a:t>
            </a:r>
            <a:endParaRPr lang="x-none" sz="2000" dirty="0">
              <a:solidFill>
                <a:schemeClr val="bg1"/>
              </a:solidFill>
            </a:endParaRPr>
          </a:p>
          <a:p>
            <a:pPr algn="ctr"/>
            <a:endParaRPr lang="x-none" sz="2000" b="1" kern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371600"/>
            <a:ext cx="10972800" cy="3785652"/>
          </a:xfrm>
          <a:prstGeom prst="rect">
            <a:avLst/>
          </a:prstGeom>
          <a:solidFill>
            <a:schemeClr val="bg1">
              <a:alpha val="50196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CNN </a:t>
            </a:r>
            <a:r>
              <a:rPr lang="x-none" sz="2400" b="1" dirty="0" smtClean="0"/>
              <a:t>Kampanja </a:t>
            </a:r>
            <a:r>
              <a:rPr lang="en-US" sz="2400" b="1" dirty="0" smtClean="0"/>
              <a:t>“</a:t>
            </a:r>
            <a:r>
              <a:rPr lang="en-US" sz="2400" b="1" dirty="0" err="1" smtClean="0"/>
              <a:t>Crna</a:t>
            </a:r>
            <a:r>
              <a:rPr lang="en-US" sz="2400" b="1" dirty="0" smtClean="0"/>
              <a:t> </a:t>
            </a:r>
            <a:r>
              <a:rPr lang="en-US" sz="2400" b="1" dirty="0"/>
              <a:t>Gora – </a:t>
            </a:r>
            <a:r>
              <a:rPr lang="en-US" sz="2400" b="1" dirty="0" err="1"/>
              <a:t>Investiciona</a:t>
            </a:r>
            <a:r>
              <a:rPr lang="en-US" sz="2400" b="1" dirty="0"/>
              <a:t> </a:t>
            </a:r>
            <a:r>
              <a:rPr lang="en-US" sz="2400" b="1" dirty="0" err="1"/>
              <a:t>destinacija</a:t>
            </a:r>
            <a:r>
              <a:rPr lang="en-US" sz="2400" b="1" dirty="0"/>
              <a:t>”</a:t>
            </a:r>
            <a:endParaRPr lang="en-US" sz="2400" dirty="0"/>
          </a:p>
          <a:p>
            <a:r>
              <a:rPr lang="en-US" sz="2400" b="1" dirty="0"/>
              <a:t> </a:t>
            </a:r>
            <a:endParaRPr lang="en-US" sz="2400" dirty="0"/>
          </a:p>
          <a:p>
            <a:pPr lvl="0"/>
            <a:r>
              <a:rPr lang="en-US" sz="2400" dirty="0" err="1"/>
              <a:t>Tržišta</a:t>
            </a:r>
            <a:r>
              <a:rPr lang="en-US" sz="2400" dirty="0"/>
              <a:t> EU </a:t>
            </a:r>
            <a:r>
              <a:rPr lang="x-none" sz="2400" dirty="0" smtClean="0"/>
              <a:t>i</a:t>
            </a:r>
            <a:r>
              <a:rPr lang="en-US" sz="2400" dirty="0" smtClean="0"/>
              <a:t> </a:t>
            </a:r>
            <a:r>
              <a:rPr lang="en-US" sz="2400" dirty="0" err="1"/>
              <a:t>Bliskog</a:t>
            </a:r>
            <a:r>
              <a:rPr lang="en-US" sz="2400" dirty="0"/>
              <a:t> </a:t>
            </a:r>
            <a:r>
              <a:rPr lang="en-US" sz="2400" dirty="0" err="1"/>
              <a:t>Istoka</a:t>
            </a:r>
            <a:endParaRPr lang="en-US" sz="2400" dirty="0"/>
          </a:p>
          <a:p>
            <a:pPr lvl="0"/>
            <a:r>
              <a:rPr lang="en-US" sz="2400" dirty="0"/>
              <a:t>Spot </a:t>
            </a:r>
            <a:r>
              <a:rPr lang="en-US" sz="2400" dirty="0" err="1"/>
              <a:t>kampanje</a:t>
            </a:r>
            <a:r>
              <a:rPr lang="en-US" sz="2400" dirty="0"/>
              <a:t> od </a:t>
            </a:r>
            <a:r>
              <a:rPr lang="en-US" sz="2400" b="1" dirty="0"/>
              <a:t>30</a:t>
            </a:r>
            <a:r>
              <a:rPr lang="en-US" sz="2400" dirty="0"/>
              <a:t> </a:t>
            </a:r>
            <a:r>
              <a:rPr lang="x-none" sz="2400" dirty="0" smtClean="0"/>
              <a:t>i</a:t>
            </a:r>
            <a:r>
              <a:rPr lang="en-US" sz="2400" dirty="0" smtClean="0"/>
              <a:t> </a:t>
            </a:r>
            <a:r>
              <a:rPr lang="en-US" sz="2400" b="1" dirty="0"/>
              <a:t>10</a:t>
            </a:r>
            <a:r>
              <a:rPr lang="en-US" sz="2400" dirty="0"/>
              <a:t> </a:t>
            </a:r>
            <a:r>
              <a:rPr lang="en-US" sz="2400" dirty="0" err="1"/>
              <a:t>sek</a:t>
            </a:r>
            <a:r>
              <a:rPr lang="en-US" sz="2400" dirty="0"/>
              <a:t>. </a:t>
            </a:r>
            <a:r>
              <a:rPr lang="en-US" sz="2400" dirty="0" err="1"/>
              <a:t>emitovan</a:t>
            </a:r>
            <a:r>
              <a:rPr lang="en-US" sz="2400" dirty="0"/>
              <a:t> </a:t>
            </a:r>
            <a:r>
              <a:rPr lang="en-US" sz="2400" b="1" dirty="0"/>
              <a:t>218</a:t>
            </a:r>
            <a:r>
              <a:rPr lang="en-US" sz="2400" dirty="0"/>
              <a:t> </a:t>
            </a:r>
            <a:r>
              <a:rPr lang="en-US" sz="2400" dirty="0" err="1"/>
              <a:t>puta</a:t>
            </a:r>
            <a:endParaRPr lang="en-US" sz="2400" dirty="0"/>
          </a:p>
          <a:p>
            <a:pPr lvl="0"/>
            <a:r>
              <a:rPr lang="en-US" sz="2400" b="1" dirty="0"/>
              <a:t>7,8</a:t>
            </a:r>
            <a:r>
              <a:rPr lang="en-US" sz="2400" dirty="0"/>
              <a:t> </a:t>
            </a:r>
            <a:r>
              <a:rPr lang="en-US" sz="2400" dirty="0" err="1"/>
              <a:t>miliona</a:t>
            </a:r>
            <a:r>
              <a:rPr lang="en-US" sz="2400" dirty="0"/>
              <a:t> </a:t>
            </a:r>
            <a:r>
              <a:rPr lang="en-US" sz="2400" dirty="0" err="1"/>
              <a:t>ljudi</a:t>
            </a:r>
            <a:r>
              <a:rPr lang="en-US" sz="2400" dirty="0"/>
              <a:t> </a:t>
            </a:r>
            <a:r>
              <a:rPr lang="en-US" sz="2400" dirty="0" err="1"/>
              <a:t>vidjelo</a:t>
            </a:r>
            <a:r>
              <a:rPr lang="en-US" sz="2400" dirty="0"/>
              <a:t> spot</a:t>
            </a:r>
          </a:p>
          <a:p>
            <a:r>
              <a:rPr lang="en-US" sz="2400" dirty="0" err="1"/>
              <a:t>Planira</a:t>
            </a:r>
            <a:r>
              <a:rPr lang="en-US" sz="2400" dirty="0"/>
              <a:t> se </a:t>
            </a:r>
            <a:r>
              <a:rPr lang="en-US" sz="2400" dirty="0" err="1"/>
              <a:t>nastavak</a:t>
            </a:r>
            <a:r>
              <a:rPr lang="en-US" sz="2400" dirty="0"/>
              <a:t> </a:t>
            </a:r>
            <a:r>
              <a:rPr lang="en-US" sz="2400" dirty="0" err="1"/>
              <a:t>kampanje</a:t>
            </a:r>
            <a:r>
              <a:rPr lang="en-US" sz="2400" dirty="0"/>
              <a:t> sa </a:t>
            </a:r>
            <a:r>
              <a:rPr lang="en-US" sz="2400" dirty="0" err="1"/>
              <a:t>budzetom</a:t>
            </a:r>
            <a:r>
              <a:rPr lang="en-US" sz="2400" dirty="0"/>
              <a:t> od </a:t>
            </a:r>
            <a:r>
              <a:rPr lang="en-US" sz="2400" b="1" dirty="0"/>
              <a:t>80.000</a:t>
            </a:r>
            <a:r>
              <a:rPr lang="en-US" sz="2400" dirty="0"/>
              <a:t> </a:t>
            </a:r>
            <a:r>
              <a:rPr lang="en-US" sz="2400" dirty="0" err="1"/>
              <a:t>eura</a:t>
            </a:r>
            <a:endParaRPr lang="en-US" sz="2400" dirty="0"/>
          </a:p>
          <a:p>
            <a:r>
              <a:rPr lang="en-US" sz="2400" dirty="0"/>
              <a:t> </a:t>
            </a:r>
          </a:p>
          <a:p>
            <a:r>
              <a:rPr lang="x-none" sz="2400" b="1" dirty="0" smtClean="0"/>
              <a:t>Kampanja </a:t>
            </a:r>
            <a:r>
              <a:rPr lang="en-US" sz="2400" b="1" dirty="0" smtClean="0"/>
              <a:t>“Kao </a:t>
            </a:r>
            <a:r>
              <a:rPr lang="en-US" sz="2400" b="1" dirty="0" err="1"/>
              <a:t>na</a:t>
            </a:r>
            <a:r>
              <a:rPr lang="en-US" sz="2400" b="1" dirty="0"/>
              <a:t> </a:t>
            </a:r>
            <a:r>
              <a:rPr lang="en-US" sz="2400" b="1" dirty="0" err="1"/>
              <a:t>filmu</a:t>
            </a:r>
            <a:r>
              <a:rPr lang="en-US" sz="2400" b="1" dirty="0"/>
              <a:t> – </a:t>
            </a:r>
            <a:r>
              <a:rPr lang="en-US" sz="2400" b="1" dirty="0" err="1"/>
              <a:t>Crna</a:t>
            </a:r>
            <a:r>
              <a:rPr lang="en-US" sz="2400" b="1" dirty="0"/>
              <a:t> Gora”</a:t>
            </a:r>
            <a:endParaRPr lang="en-US" sz="2400" dirty="0"/>
          </a:p>
          <a:p>
            <a:r>
              <a:rPr lang="en-US" sz="2400" b="1" dirty="0"/>
              <a:t> </a:t>
            </a:r>
            <a:endParaRPr lang="en-US" sz="2400" dirty="0"/>
          </a:p>
          <a:p>
            <a:pPr lvl="0"/>
            <a:r>
              <a:rPr lang="en-US" sz="2400" dirty="0" err="1"/>
              <a:t>Tržišta</a:t>
            </a:r>
            <a:r>
              <a:rPr lang="en-US" sz="2400" dirty="0"/>
              <a:t> </a:t>
            </a:r>
            <a:r>
              <a:rPr lang="en-US" sz="2400" dirty="0" err="1"/>
              <a:t>Regiona</a:t>
            </a:r>
            <a:r>
              <a:rPr lang="en-US" sz="2400" dirty="0"/>
              <a:t>, </a:t>
            </a:r>
            <a:r>
              <a:rPr lang="en-US" sz="2400" dirty="0" err="1"/>
              <a:t>Albanije</a:t>
            </a:r>
            <a:r>
              <a:rPr lang="en-US" sz="2400" dirty="0"/>
              <a:t>, </a:t>
            </a:r>
            <a:r>
              <a:rPr lang="en-US" sz="2400" dirty="0" err="1"/>
              <a:t>Rusije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1804266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://cs608330.vk.me/v608330595/7398/2RH_oRqrV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-13008"/>
            <a:ext cx="10363199" cy="6871008"/>
          </a:xfrm>
          <a:prstGeom prst="rect">
            <a:avLst/>
          </a:prstGeom>
          <a:noFill/>
        </p:spPr>
      </p:pic>
      <p:pic>
        <p:nvPicPr>
          <p:cNvPr id="8" name="Picture 4" descr="E:\Vesna\Sea dance\Roger sanchez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290" y="2881332"/>
            <a:ext cx="5960345" cy="3976668"/>
          </a:xfrm>
          <a:prstGeom prst="rect">
            <a:avLst/>
          </a:prstGeom>
          <a:noFill/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185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667000" y="445571"/>
            <a:ext cx="6394450" cy="707882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x-none" sz="2000" b="1" dirty="0">
                <a:solidFill>
                  <a:schemeClr val="bg1"/>
                </a:solidFill>
              </a:rPr>
              <a:t>Promotivne aktivnosti Ministarstva i NTO</a:t>
            </a:r>
            <a:endParaRPr lang="x-none" sz="2000" dirty="0">
              <a:solidFill>
                <a:schemeClr val="bg1"/>
              </a:solidFill>
            </a:endParaRPr>
          </a:p>
          <a:p>
            <a:pPr algn="ctr"/>
            <a:endParaRPr lang="x-none" sz="2000" b="1" kern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599" y="1612032"/>
            <a:ext cx="5338455" cy="5016758"/>
          </a:xfrm>
          <a:prstGeom prst="rect">
            <a:avLst/>
          </a:prstGeom>
          <a:solidFill>
            <a:srgbClr val="FFFFFF">
              <a:alpha val="4902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Roadshow 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pPr lvl="0"/>
            <a:r>
              <a:rPr lang="en-US" sz="1600" dirty="0">
                <a:solidFill>
                  <a:schemeClr val="tx2"/>
                </a:solidFill>
              </a:rPr>
              <a:t>Beograd, Novi Sad, </a:t>
            </a:r>
            <a:r>
              <a:rPr lang="en-US" sz="1600" dirty="0" err="1">
                <a:solidFill>
                  <a:schemeClr val="tx2"/>
                </a:solidFill>
              </a:rPr>
              <a:t>Kragujevac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Niš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Priština</a:t>
            </a:r>
            <a:r>
              <a:rPr lang="en-US" sz="1600" dirty="0">
                <a:solidFill>
                  <a:schemeClr val="tx2"/>
                </a:solidFill>
              </a:rPr>
              <a:t>, Banja Luka 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 err="1">
                <a:solidFill>
                  <a:schemeClr val="tx2"/>
                </a:solidFill>
              </a:rPr>
              <a:t>Medjunarodni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err="1">
                <a:solidFill>
                  <a:schemeClr val="tx2"/>
                </a:solidFill>
              </a:rPr>
              <a:t>sajmovi</a:t>
            </a:r>
            <a:r>
              <a:rPr lang="en-US" sz="1600" b="1" dirty="0">
                <a:solidFill>
                  <a:schemeClr val="tx2"/>
                </a:solidFill>
              </a:rPr>
              <a:t> i </a:t>
            </a:r>
            <a:r>
              <a:rPr lang="en-US" sz="1600" b="1" dirty="0" err="1">
                <a:solidFill>
                  <a:schemeClr val="tx2"/>
                </a:solidFill>
              </a:rPr>
              <a:t>berze</a:t>
            </a:r>
            <a:r>
              <a:rPr lang="en-US" sz="1600" b="1" dirty="0">
                <a:solidFill>
                  <a:schemeClr val="tx2"/>
                </a:solidFill>
              </a:rPr>
              <a:t> turizma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pPr lvl="0"/>
            <a:r>
              <a:rPr lang="en-US" sz="1600" dirty="0">
                <a:solidFill>
                  <a:schemeClr val="tx2"/>
                </a:solidFill>
              </a:rPr>
              <a:t>Ministarstvo i NTO  </a:t>
            </a:r>
            <a:r>
              <a:rPr lang="en-US" sz="1600" dirty="0" err="1">
                <a:solidFill>
                  <a:schemeClr val="tx2"/>
                </a:solidFill>
              </a:rPr>
              <a:t>predstavili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ponudu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na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b="1" dirty="0">
                <a:solidFill>
                  <a:schemeClr val="tx2"/>
                </a:solidFill>
              </a:rPr>
              <a:t>11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b="1" dirty="0" err="1">
                <a:solidFill>
                  <a:schemeClr val="tx2"/>
                </a:solidFill>
              </a:rPr>
              <a:t>medjunarodnih</a:t>
            </a:r>
            <a:r>
              <a:rPr lang="en-US" sz="1600" b="1" dirty="0">
                <a:solidFill>
                  <a:schemeClr val="tx2"/>
                </a:solidFill>
              </a:rPr>
              <a:t>  </a:t>
            </a:r>
            <a:r>
              <a:rPr lang="en-US" sz="1600" b="1" dirty="0" err="1">
                <a:solidFill>
                  <a:schemeClr val="tx2"/>
                </a:solidFill>
              </a:rPr>
              <a:t>sajmova</a:t>
            </a:r>
            <a:endParaRPr lang="en-US" sz="1600" b="1" dirty="0">
              <a:solidFill>
                <a:schemeClr val="tx2"/>
              </a:solidFill>
            </a:endParaRPr>
          </a:p>
          <a:p>
            <a:r>
              <a:rPr lang="en-US" sz="1600" dirty="0" err="1">
                <a:solidFill>
                  <a:schemeClr val="tx2"/>
                </a:solidFill>
              </a:rPr>
              <a:t>Beč</a:t>
            </a:r>
            <a:r>
              <a:rPr lang="en-US" sz="1600" dirty="0">
                <a:solidFill>
                  <a:schemeClr val="tx2"/>
                </a:solidFill>
              </a:rPr>
              <a:t>, Beograd, Berlin, Moskva, Baku, Sankt </a:t>
            </a:r>
            <a:r>
              <a:rPr lang="en-US" sz="1600" dirty="0" err="1">
                <a:solidFill>
                  <a:schemeClr val="tx2"/>
                </a:solidFill>
              </a:rPr>
              <a:t>Peterburg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Budva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Lukavac</a:t>
            </a:r>
            <a:r>
              <a:rPr lang="en-US" sz="1600" dirty="0">
                <a:solidFill>
                  <a:schemeClr val="tx2"/>
                </a:solidFill>
              </a:rPr>
              <a:t> BIH, Ljubljana, Frankfurt, </a:t>
            </a:r>
            <a:r>
              <a:rPr lang="en-US" sz="1600" dirty="0" err="1">
                <a:solidFill>
                  <a:schemeClr val="tx2"/>
                </a:solidFill>
              </a:rPr>
              <a:t>Pariz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 err="1">
                <a:solidFill>
                  <a:schemeClr val="tx2"/>
                </a:solidFill>
              </a:rPr>
              <a:t>Studijske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err="1">
                <a:solidFill>
                  <a:schemeClr val="tx2"/>
                </a:solidFill>
              </a:rPr>
              <a:t>posjete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err="1">
                <a:solidFill>
                  <a:schemeClr val="tx2"/>
                </a:solidFill>
              </a:rPr>
              <a:t>agencija</a:t>
            </a:r>
            <a:r>
              <a:rPr lang="en-US" sz="1600" b="1" dirty="0">
                <a:solidFill>
                  <a:schemeClr val="tx2"/>
                </a:solidFill>
              </a:rPr>
              <a:t>, tour </a:t>
            </a:r>
            <a:r>
              <a:rPr lang="en-US" sz="1600" b="1" dirty="0" err="1">
                <a:solidFill>
                  <a:schemeClr val="tx2"/>
                </a:solidFill>
              </a:rPr>
              <a:t>operateara</a:t>
            </a:r>
            <a:r>
              <a:rPr lang="en-US" sz="1600" b="1" dirty="0">
                <a:solidFill>
                  <a:schemeClr val="tx2"/>
                </a:solidFill>
              </a:rPr>
              <a:t> i </a:t>
            </a:r>
            <a:r>
              <a:rPr lang="en-US" sz="1600" b="1" dirty="0" err="1">
                <a:solidFill>
                  <a:schemeClr val="tx2"/>
                </a:solidFill>
              </a:rPr>
              <a:t>novinara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pPr lvl="0"/>
            <a:r>
              <a:rPr lang="en-US" sz="1600" b="1" dirty="0">
                <a:solidFill>
                  <a:schemeClr val="tx2"/>
                </a:solidFill>
              </a:rPr>
              <a:t>18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b="1" dirty="0" err="1">
                <a:solidFill>
                  <a:schemeClr val="tx2"/>
                </a:solidFill>
              </a:rPr>
              <a:t>studijskih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err="1">
                <a:solidFill>
                  <a:schemeClr val="tx2"/>
                </a:solidFill>
              </a:rPr>
              <a:t>grupa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posjetilo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Crnu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Goru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 err="1">
                <a:solidFill>
                  <a:schemeClr val="tx2"/>
                </a:solidFill>
              </a:rPr>
              <a:t>Iz</a:t>
            </a:r>
            <a:r>
              <a:rPr lang="en-US" sz="1600" dirty="0">
                <a:solidFill>
                  <a:schemeClr val="tx2"/>
                </a:solidFill>
              </a:rPr>
              <a:t>:</a:t>
            </a:r>
          </a:p>
          <a:p>
            <a:r>
              <a:rPr lang="en-US" sz="1600" dirty="0" err="1">
                <a:solidFill>
                  <a:schemeClr val="tx2"/>
                </a:solidFill>
              </a:rPr>
              <a:t>Azerbejdzana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Austrije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Turske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Francuske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Kine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Velike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Britanije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Rusije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Njemačke</a:t>
            </a:r>
            <a:r>
              <a:rPr lang="en-US" sz="1600" dirty="0">
                <a:solidFill>
                  <a:schemeClr val="tx2"/>
                </a:solidFill>
              </a:rPr>
              <a:t>, SAD, </a:t>
            </a:r>
            <a:r>
              <a:rPr lang="en-US" sz="1600" dirty="0" err="1">
                <a:solidFill>
                  <a:schemeClr val="tx2"/>
                </a:solidFill>
              </a:rPr>
              <a:t>Srbije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Makedonije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Bosne</a:t>
            </a:r>
            <a:r>
              <a:rPr lang="en-US" sz="1600" dirty="0">
                <a:solidFill>
                  <a:schemeClr val="tx2"/>
                </a:solidFill>
              </a:rPr>
              <a:t> I </a:t>
            </a:r>
            <a:r>
              <a:rPr lang="en-US" sz="1600" dirty="0" err="1">
                <a:solidFill>
                  <a:schemeClr val="tx2"/>
                </a:solidFill>
              </a:rPr>
              <a:t>Hercegovine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Ukrajine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Italije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48400" y="1600200"/>
            <a:ext cx="5334000" cy="5016758"/>
          </a:xfrm>
          <a:prstGeom prst="rect">
            <a:avLst/>
          </a:prstGeom>
          <a:solidFill>
            <a:srgbClr val="EAEAEA">
              <a:alpha val="4902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tx2"/>
                </a:solidFill>
              </a:rPr>
              <a:t>Zvanični</a:t>
            </a:r>
            <a:r>
              <a:rPr lang="en-US" sz="1600" b="1" dirty="0">
                <a:solidFill>
                  <a:schemeClr val="tx2"/>
                </a:solidFill>
              </a:rPr>
              <a:t> portal </a:t>
            </a:r>
            <a:r>
              <a:rPr lang="en-US" sz="1600" b="1" u="sng" dirty="0">
                <a:solidFill>
                  <a:schemeClr val="tx2"/>
                </a:solidFill>
                <a:hlinkClick r:id="rId5"/>
              </a:rPr>
              <a:t>www.montenegro.travel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pPr lvl="0"/>
            <a:r>
              <a:rPr lang="en-US" sz="1600" dirty="0" err="1">
                <a:solidFill>
                  <a:schemeClr val="tx2"/>
                </a:solidFill>
              </a:rPr>
              <a:t>Posjetilaca</a:t>
            </a:r>
            <a:r>
              <a:rPr lang="en-US" sz="1600" b="1" dirty="0">
                <a:solidFill>
                  <a:schemeClr val="tx2"/>
                </a:solidFill>
              </a:rPr>
              <a:t> 439.845 </a:t>
            </a:r>
            <a:endParaRPr lang="en-US" sz="1600" dirty="0">
              <a:solidFill>
                <a:schemeClr val="tx2"/>
              </a:solidFill>
            </a:endParaRPr>
          </a:p>
          <a:p>
            <a:pPr lvl="0"/>
            <a:r>
              <a:rPr lang="en-US" sz="1600" dirty="0" err="1">
                <a:solidFill>
                  <a:schemeClr val="tx2"/>
                </a:solidFill>
              </a:rPr>
              <a:t>Pogledano</a:t>
            </a:r>
            <a:r>
              <a:rPr lang="en-US" sz="1600" b="1" dirty="0">
                <a:solidFill>
                  <a:schemeClr val="tx2"/>
                </a:solidFill>
              </a:rPr>
              <a:t> 1.633.968 </a:t>
            </a:r>
            <a:r>
              <a:rPr lang="en-US" sz="1600" dirty="0" err="1">
                <a:solidFill>
                  <a:schemeClr val="tx2"/>
                </a:solidFill>
              </a:rPr>
              <a:t>strana</a:t>
            </a:r>
            <a:endParaRPr lang="en-US" sz="1600" dirty="0">
              <a:solidFill>
                <a:schemeClr val="tx2"/>
              </a:solidFill>
            </a:endParaRPr>
          </a:p>
          <a:p>
            <a:pPr lvl="0"/>
            <a:r>
              <a:rPr lang="en-US" sz="1600" dirty="0" err="1">
                <a:solidFill>
                  <a:schemeClr val="tx2"/>
                </a:solidFill>
              </a:rPr>
              <a:t>Rast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posjeta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b="1" dirty="0">
                <a:solidFill>
                  <a:schemeClr val="tx2"/>
                </a:solidFill>
              </a:rPr>
              <a:t>25%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E – marketing:</a:t>
            </a:r>
            <a:endParaRPr lang="en-US" sz="1600" dirty="0">
              <a:solidFill>
                <a:schemeClr val="tx2"/>
              </a:solidFill>
            </a:endParaRPr>
          </a:p>
          <a:p>
            <a:pPr lvl="0"/>
            <a:r>
              <a:rPr lang="en-US" sz="1600" dirty="0">
                <a:solidFill>
                  <a:schemeClr val="tx2"/>
                </a:solidFill>
              </a:rPr>
              <a:t>Facebook </a:t>
            </a:r>
            <a:r>
              <a:rPr lang="en-US" sz="1600" dirty="0" err="1" smtClean="0">
                <a:solidFill>
                  <a:schemeClr val="tx2"/>
                </a:solidFill>
              </a:rPr>
              <a:t>stranica</a:t>
            </a:r>
            <a:r>
              <a:rPr lang="x-none" sz="1600" smtClean="0">
                <a:solidFill>
                  <a:schemeClr val="tx2"/>
                </a:solidFill>
              </a:rPr>
              <a:t> Wild</a:t>
            </a:r>
            <a:r>
              <a:rPr lang="sr-Latn-CS" sz="1600" dirty="0" smtClean="0">
                <a:solidFill>
                  <a:schemeClr val="tx2"/>
                </a:solidFill>
              </a:rPr>
              <a:t> </a:t>
            </a:r>
            <a:r>
              <a:rPr lang="x-none" sz="1600" smtClean="0">
                <a:solidFill>
                  <a:schemeClr val="tx2"/>
                </a:solidFill>
              </a:rPr>
              <a:t>Beauty </a:t>
            </a:r>
            <a:r>
              <a:rPr lang="x-none" sz="1600" dirty="0" smtClean="0">
                <a:solidFill>
                  <a:schemeClr val="tx2"/>
                </a:solidFill>
              </a:rPr>
              <a:t>NTOCG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– </a:t>
            </a:r>
            <a:r>
              <a:rPr lang="x-none" sz="1600" dirty="0" err="1" smtClean="0">
                <a:solidFill>
                  <a:schemeClr val="tx2"/>
                </a:solidFill>
              </a:rPr>
              <a:t>preko</a:t>
            </a:r>
            <a:r>
              <a:rPr lang="x-none" sz="1600" dirty="0" smtClean="0">
                <a:solidFill>
                  <a:schemeClr val="tx2"/>
                </a:solidFill>
              </a:rPr>
              <a:t> </a:t>
            </a:r>
            <a:r>
              <a:rPr lang="x-none" sz="1600" b="1" dirty="0" smtClean="0">
                <a:solidFill>
                  <a:schemeClr val="tx2"/>
                </a:solidFill>
              </a:rPr>
              <a:t>53</a:t>
            </a:r>
            <a:r>
              <a:rPr lang="x-none" sz="1600" dirty="0" smtClean="0">
                <a:solidFill>
                  <a:schemeClr val="tx2"/>
                </a:solidFill>
              </a:rPr>
              <a:t> miliona pregleda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x-none" sz="1600" dirty="0" err="1" smtClean="0">
                <a:solidFill>
                  <a:schemeClr val="tx2"/>
                </a:solidFill>
              </a:rPr>
              <a:t>Youtube</a:t>
            </a:r>
            <a:r>
              <a:rPr lang="x-none" sz="1600" dirty="0" smtClean="0">
                <a:solidFill>
                  <a:schemeClr val="tx2"/>
                </a:solidFill>
              </a:rPr>
              <a:t> kanal – promotivni spot pregledalo </a:t>
            </a:r>
            <a:r>
              <a:rPr lang="x-none" sz="1600" dirty="0" err="1" smtClean="0">
                <a:solidFill>
                  <a:schemeClr val="tx2"/>
                </a:solidFill>
              </a:rPr>
              <a:t>preko</a:t>
            </a:r>
            <a:r>
              <a:rPr lang="x-none" sz="1600" dirty="0" smtClean="0">
                <a:solidFill>
                  <a:schemeClr val="tx2"/>
                </a:solidFill>
              </a:rPr>
              <a:t> </a:t>
            </a:r>
            <a:r>
              <a:rPr lang="x-none" sz="1600" b="1" dirty="0" smtClean="0">
                <a:solidFill>
                  <a:schemeClr val="tx2"/>
                </a:solidFill>
              </a:rPr>
              <a:t>323.000</a:t>
            </a:r>
            <a:r>
              <a:rPr lang="x-none" sz="1600" dirty="0" smtClean="0">
                <a:solidFill>
                  <a:schemeClr val="tx2"/>
                </a:solidFill>
              </a:rPr>
              <a:t> posjetilaca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Google </a:t>
            </a:r>
            <a:r>
              <a:rPr lang="en-US" sz="1600" dirty="0">
                <a:solidFill>
                  <a:schemeClr val="tx2"/>
                </a:solidFill>
              </a:rPr>
              <a:t>– </a:t>
            </a:r>
            <a:r>
              <a:rPr lang="x-none" sz="1600" dirty="0" err="1" smtClean="0">
                <a:solidFill>
                  <a:schemeClr val="tx2"/>
                </a:solidFill>
              </a:rPr>
              <a:t>preko</a:t>
            </a:r>
            <a:r>
              <a:rPr lang="x-none" sz="1600" dirty="0" smtClean="0">
                <a:solidFill>
                  <a:schemeClr val="tx2"/>
                </a:solidFill>
              </a:rPr>
              <a:t> </a:t>
            </a:r>
            <a:r>
              <a:rPr lang="x-none" sz="1600" b="1" dirty="0" smtClean="0">
                <a:solidFill>
                  <a:schemeClr val="tx2"/>
                </a:solidFill>
              </a:rPr>
              <a:t>10,5</a:t>
            </a:r>
            <a:r>
              <a:rPr lang="x-none" sz="1600" dirty="0" smtClean="0">
                <a:solidFill>
                  <a:schemeClr val="tx2"/>
                </a:solidFill>
              </a:rPr>
              <a:t> miliona </a:t>
            </a:r>
            <a:r>
              <a:rPr lang="en-US" sz="1600" dirty="0" err="1" smtClean="0">
                <a:solidFill>
                  <a:schemeClr val="tx2"/>
                </a:solidFill>
              </a:rPr>
              <a:t>prikaz</a:t>
            </a:r>
            <a:r>
              <a:rPr lang="x-none" sz="1600" dirty="0" smtClean="0">
                <a:solidFill>
                  <a:schemeClr val="tx2"/>
                </a:solidFill>
              </a:rPr>
              <a:t>a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vidjeli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turisti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Regiona</a:t>
            </a:r>
            <a:r>
              <a:rPr lang="en-US" sz="1600" dirty="0">
                <a:solidFill>
                  <a:schemeClr val="tx2"/>
                </a:solidFill>
              </a:rPr>
              <a:t>, EU, </a:t>
            </a:r>
            <a:r>
              <a:rPr lang="en-US" sz="1600" dirty="0" err="1" smtClean="0">
                <a:solidFill>
                  <a:schemeClr val="tx2"/>
                </a:solidFill>
              </a:rPr>
              <a:t>Azerbejdžana</a:t>
            </a:r>
            <a:r>
              <a:rPr lang="sr-Latn-CS" sz="1600" dirty="0" smtClean="0">
                <a:solidFill>
                  <a:schemeClr val="tx2"/>
                </a:solidFill>
              </a:rPr>
              <a:t> i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Rusije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Call </a:t>
            </a:r>
            <a:r>
              <a:rPr lang="en-US" sz="1600" b="1" dirty="0" err="1">
                <a:solidFill>
                  <a:schemeClr val="tx2"/>
                </a:solidFill>
              </a:rPr>
              <a:t>centar</a:t>
            </a:r>
            <a:r>
              <a:rPr lang="en-US" sz="1600" b="1" dirty="0">
                <a:solidFill>
                  <a:schemeClr val="tx2"/>
                </a:solidFill>
              </a:rPr>
              <a:t> NTO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b="1" dirty="0">
                <a:solidFill>
                  <a:schemeClr val="tx2"/>
                </a:solidFill>
              </a:rPr>
              <a:t> </a:t>
            </a:r>
            <a:endParaRPr lang="en-US" sz="1600" dirty="0">
              <a:solidFill>
                <a:schemeClr val="tx2"/>
              </a:solidFill>
            </a:endParaRPr>
          </a:p>
          <a:p>
            <a:pPr lvl="0"/>
            <a:r>
              <a:rPr lang="en-US" sz="1600" dirty="0" err="1">
                <a:solidFill>
                  <a:schemeClr val="tx2"/>
                </a:solidFill>
              </a:rPr>
              <a:t>Primljeno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b="1" dirty="0">
                <a:solidFill>
                  <a:schemeClr val="tx2"/>
                </a:solidFill>
              </a:rPr>
              <a:t>6.825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poziva</a:t>
            </a:r>
            <a:r>
              <a:rPr lang="en-US" sz="1600" dirty="0">
                <a:solidFill>
                  <a:schemeClr val="tx2"/>
                </a:solidFill>
              </a:rPr>
              <a:t>, od </a:t>
            </a:r>
            <a:r>
              <a:rPr lang="en-US" sz="1600" dirty="0" err="1">
                <a:solidFill>
                  <a:schemeClr val="tx2"/>
                </a:solidFill>
              </a:rPr>
              <a:t>čega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b="1" dirty="0">
                <a:solidFill>
                  <a:schemeClr val="tx2"/>
                </a:solidFill>
              </a:rPr>
              <a:t>5.513</a:t>
            </a:r>
            <a:r>
              <a:rPr lang="en-US" sz="1600" dirty="0">
                <a:solidFill>
                  <a:schemeClr val="tx2"/>
                </a:solidFill>
              </a:rPr>
              <a:t> za </a:t>
            </a:r>
            <a:r>
              <a:rPr lang="en-US" sz="1600" dirty="0" err="1">
                <a:solidFill>
                  <a:schemeClr val="tx2"/>
                </a:solidFill>
              </a:rPr>
              <a:t>informacije</a:t>
            </a:r>
            <a:r>
              <a:rPr lang="en-US" sz="1600" dirty="0">
                <a:solidFill>
                  <a:schemeClr val="tx2"/>
                </a:solidFill>
              </a:rPr>
              <a:t> i </a:t>
            </a:r>
            <a:r>
              <a:rPr lang="en-US" sz="1600" b="1" dirty="0">
                <a:solidFill>
                  <a:schemeClr val="tx2"/>
                </a:solidFill>
              </a:rPr>
              <a:t>1.245 </a:t>
            </a:r>
            <a:r>
              <a:rPr lang="en-US" sz="1600" dirty="0" err="1">
                <a:solidFill>
                  <a:schemeClr val="tx2"/>
                </a:solidFill>
              </a:rPr>
              <a:t>za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pritužbe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08619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  <p:bldP spid="3" grpId="0" uiExpand="1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0" y="3850483"/>
            <a:ext cx="3721099" cy="32712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19191"/>
          <a:stretch/>
        </p:blipFill>
        <p:spPr>
          <a:xfrm>
            <a:off x="8458200" y="1138506"/>
            <a:ext cx="3733800" cy="27305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" y="1153453"/>
            <a:ext cx="8432800" cy="5705916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667000" y="304800"/>
            <a:ext cx="6394450" cy="707882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sr-Latn-CS" sz="2000" b="1" dirty="0">
                <a:solidFill>
                  <a:srgbClr val="FFFFFF"/>
                </a:solidFill>
              </a:rPr>
              <a:t>Kampanja u Regionu</a:t>
            </a:r>
            <a:endParaRPr lang="en-US" sz="2000" b="1" dirty="0">
              <a:solidFill>
                <a:srgbClr val="FFFFFF"/>
              </a:solidFill>
            </a:endParaRPr>
          </a:p>
          <a:p>
            <a:pPr algn="ctr"/>
            <a:r>
              <a:rPr lang="sr-Latn-CS" sz="2000" b="1" dirty="0">
                <a:solidFill>
                  <a:srgbClr val="FFFFFF"/>
                </a:solidFill>
              </a:rPr>
              <a:t>Srbija, Slovenija, BiH, </a:t>
            </a:r>
            <a:r>
              <a:rPr lang="sr-Latn-CS" sz="2000" b="1" dirty="0" smtClean="0">
                <a:solidFill>
                  <a:srgbClr val="FFFFFF"/>
                </a:solidFill>
              </a:rPr>
              <a:t>Makedonija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404938"/>
            <a:ext cx="10972800" cy="5300662"/>
          </a:xfrm>
          <a:solidFill>
            <a:srgbClr val="F8F8F8">
              <a:alpha val="61176"/>
            </a:srgbClr>
          </a:solidFill>
        </p:spPr>
        <p:txBody>
          <a:bodyPr/>
          <a:lstStyle/>
          <a:p>
            <a:pPr marL="0" indent="0">
              <a:buNone/>
            </a:pPr>
            <a:r>
              <a:rPr lang="sr-Latn-CS" sz="1600" u="sng" dirty="0" smtClean="0"/>
              <a:t>Srbija</a:t>
            </a:r>
            <a:endParaRPr lang="en-US" sz="1600" dirty="0"/>
          </a:p>
          <a:p>
            <a:r>
              <a:rPr lang="sr-Latn-CS" sz="1600" b="1" dirty="0" smtClean="0"/>
              <a:t>6</a:t>
            </a:r>
            <a:r>
              <a:rPr lang="sr-Latn-CS" sz="1600" dirty="0" smtClean="0"/>
              <a:t> </a:t>
            </a:r>
            <a:r>
              <a:rPr lang="sr-Latn-CS" sz="1600" dirty="0"/>
              <a:t>TV stanica(TV Pink, Prva TV, RTS1, RTS2, TV B92 i Studio B) emitovalo promotivni spot kampanje koji je </a:t>
            </a:r>
            <a:r>
              <a:rPr lang="sr-Latn-CS" sz="1600" dirty="0" err="1"/>
              <a:t>vidjelo</a:t>
            </a:r>
            <a:r>
              <a:rPr lang="sr-Latn-CS" sz="1600" dirty="0"/>
              <a:t> preko </a:t>
            </a:r>
            <a:r>
              <a:rPr lang="sr-Latn-CS" sz="1600" b="1" dirty="0"/>
              <a:t>4,5 </a:t>
            </a:r>
            <a:r>
              <a:rPr lang="sr-Latn-CS" sz="1600" b="1" dirty="0" err="1"/>
              <a:t>mil</a:t>
            </a:r>
            <a:r>
              <a:rPr lang="sr-Latn-CS" sz="1600" b="1" dirty="0"/>
              <a:t>. </a:t>
            </a:r>
            <a:r>
              <a:rPr lang="sr-Latn-CS" sz="1600" dirty="0" err="1"/>
              <a:t>gradjana</a:t>
            </a:r>
            <a:r>
              <a:rPr lang="sr-Latn-CS" sz="1600" dirty="0"/>
              <a:t> Srbije  -</a:t>
            </a:r>
            <a:r>
              <a:rPr lang="sr-Latn-CS" sz="1600" b="1" dirty="0"/>
              <a:t> 66,53% </a:t>
            </a:r>
            <a:r>
              <a:rPr lang="sr-Latn-CS" sz="1600" dirty="0" smtClean="0"/>
              <a:t>populacije</a:t>
            </a:r>
            <a:endParaRPr lang="en-US" sz="1600" dirty="0"/>
          </a:p>
          <a:p>
            <a:r>
              <a:rPr lang="sr-Latn-CS" sz="1600" b="1" dirty="0"/>
              <a:t>4</a:t>
            </a:r>
            <a:r>
              <a:rPr lang="sr-Latn-CS" sz="1600" dirty="0"/>
              <a:t> najtiražnije i najuticajnije dnevne i sedmične </a:t>
            </a:r>
            <a:r>
              <a:rPr lang="sr-Latn-CS" sz="1600" dirty="0" smtClean="0"/>
              <a:t>novine (</a:t>
            </a:r>
            <a:r>
              <a:rPr lang="sr-Latn-CS" sz="1600" dirty="0"/>
              <a:t>Večernje Novosti, Blic, </a:t>
            </a:r>
            <a:r>
              <a:rPr lang="sr-Latn-CS" sz="1600" dirty="0" err="1"/>
              <a:t>Hello</a:t>
            </a:r>
            <a:r>
              <a:rPr lang="sr-Latn-CS" sz="1600" dirty="0"/>
              <a:t> i Glorija) objavili </a:t>
            </a:r>
            <a:r>
              <a:rPr lang="sr-Latn-CS" sz="1600" b="1" dirty="0"/>
              <a:t>11</a:t>
            </a:r>
            <a:r>
              <a:rPr lang="sr-Latn-CS" sz="1600" dirty="0"/>
              <a:t> promotivnih članaka u ukupnom tiražu preko </a:t>
            </a:r>
            <a:r>
              <a:rPr lang="sr-Latn-CS" sz="1600" b="1" dirty="0"/>
              <a:t>1 </a:t>
            </a:r>
            <a:r>
              <a:rPr lang="sr-Latn-CS" sz="1600" b="1" dirty="0" err="1" smtClean="0"/>
              <a:t>mil</a:t>
            </a:r>
            <a:r>
              <a:rPr lang="sr-Latn-CS" sz="1600" b="1" dirty="0" smtClean="0"/>
              <a:t>. </a:t>
            </a:r>
            <a:r>
              <a:rPr lang="sr-Latn-CS" sz="1600" dirty="0" err="1"/>
              <a:t>primjeraka</a:t>
            </a:r>
            <a:r>
              <a:rPr lang="sr-Latn-CS" sz="1600" dirty="0"/>
              <a:t>., koje je pročitalo preko </a:t>
            </a:r>
            <a:r>
              <a:rPr lang="sr-Latn-CS" sz="1600" b="1" dirty="0"/>
              <a:t>4,5 </a:t>
            </a:r>
            <a:r>
              <a:rPr lang="sr-Latn-CS" sz="1600" b="1" dirty="0" err="1"/>
              <a:t>mil</a:t>
            </a:r>
            <a:r>
              <a:rPr lang="sr-Latn-CS" sz="1600" b="1" dirty="0"/>
              <a:t>. </a:t>
            </a:r>
            <a:r>
              <a:rPr lang="sr-Latn-CS" sz="1600" dirty="0" smtClean="0"/>
              <a:t>ljudi</a:t>
            </a:r>
            <a:endParaRPr lang="en-US" sz="1600" dirty="0"/>
          </a:p>
          <a:p>
            <a:r>
              <a:rPr lang="sr-Latn-CS" sz="1600" b="1" dirty="0"/>
              <a:t>22</a:t>
            </a:r>
            <a:r>
              <a:rPr lang="sr-Latn-CS" sz="1600" dirty="0"/>
              <a:t> lokacije u Beogradu su  „pokrivene“ bilbordima kampanje</a:t>
            </a:r>
            <a:endParaRPr lang="en-US" sz="1600" dirty="0"/>
          </a:p>
          <a:p>
            <a:pPr marL="0" indent="0">
              <a:buNone/>
            </a:pPr>
            <a:r>
              <a:rPr lang="sr-Latn-CS" sz="1600" dirty="0"/>
              <a:t> </a:t>
            </a:r>
            <a:endParaRPr lang="en-US" sz="1600" dirty="0"/>
          </a:p>
          <a:p>
            <a:pPr marL="0" indent="0">
              <a:buNone/>
            </a:pPr>
            <a:r>
              <a:rPr lang="sr-Latn-CS" sz="1600" u="sng" dirty="0"/>
              <a:t>Slovenija</a:t>
            </a:r>
            <a:endParaRPr lang="en-US" sz="1600" dirty="0"/>
          </a:p>
          <a:p>
            <a:r>
              <a:rPr lang="sr-Latn-CS" sz="1600" dirty="0" smtClean="0"/>
              <a:t>POP </a:t>
            </a:r>
            <a:r>
              <a:rPr lang="sr-Latn-CS" sz="1600" dirty="0"/>
              <a:t>TV je emitovala spot kampanje koji je </a:t>
            </a:r>
            <a:r>
              <a:rPr lang="sr-Latn-CS" sz="1600" dirty="0" err="1"/>
              <a:t>vidjelo</a:t>
            </a:r>
            <a:r>
              <a:rPr lang="sr-Latn-CS" sz="1600" dirty="0"/>
              <a:t> preko pola miliona ljudi – </a:t>
            </a:r>
            <a:r>
              <a:rPr lang="sr-Latn-CS" sz="1600" b="1" dirty="0"/>
              <a:t>28,40%</a:t>
            </a:r>
            <a:r>
              <a:rPr lang="sr-Latn-CS" sz="1600" dirty="0"/>
              <a:t> populacije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sr-Latn-CS" sz="1600" u="sng" dirty="0"/>
              <a:t>Bosna i Hercegovina</a:t>
            </a:r>
            <a:endParaRPr lang="en-US" sz="1600" dirty="0"/>
          </a:p>
          <a:p>
            <a:r>
              <a:rPr lang="sr-Latn-CS" sz="1600" dirty="0" smtClean="0"/>
              <a:t> </a:t>
            </a:r>
            <a:r>
              <a:rPr lang="sr-Latn-CS" sz="1600" b="1" dirty="0"/>
              <a:t>2</a:t>
            </a:r>
            <a:r>
              <a:rPr lang="sr-Latn-CS" sz="1600" dirty="0"/>
              <a:t> TV stanice(Federalna TV i </a:t>
            </a:r>
            <a:r>
              <a:rPr lang="sr-Latn-CS" sz="1600" dirty="0" err="1"/>
              <a:t>Hayat</a:t>
            </a:r>
            <a:r>
              <a:rPr lang="sr-Latn-CS" sz="1600" dirty="0"/>
              <a:t> TV) emitovalo spot koji je </a:t>
            </a:r>
            <a:r>
              <a:rPr lang="sr-Latn-CS" sz="1600" dirty="0" err="1"/>
              <a:t>vidjelo</a:t>
            </a:r>
            <a:r>
              <a:rPr lang="sr-Latn-CS" sz="1600" dirty="0"/>
              <a:t> preko </a:t>
            </a:r>
            <a:r>
              <a:rPr lang="sr-Latn-CS" sz="1600" b="1" dirty="0"/>
              <a:t>1,5 </a:t>
            </a:r>
            <a:r>
              <a:rPr lang="sr-Latn-CS" sz="1600" b="1" dirty="0" err="1" smtClean="0"/>
              <a:t>mil</a:t>
            </a:r>
            <a:r>
              <a:rPr lang="sr-Latn-CS" sz="1600" b="1" dirty="0" smtClean="0"/>
              <a:t>.</a:t>
            </a:r>
            <a:r>
              <a:rPr lang="sr-Latn-CS" sz="1600" dirty="0" smtClean="0"/>
              <a:t> </a:t>
            </a:r>
            <a:r>
              <a:rPr lang="sr-Latn-CS" sz="1600" dirty="0"/>
              <a:t>gledalaca – </a:t>
            </a:r>
            <a:r>
              <a:rPr lang="sr-Latn-CS" sz="1600" b="1" dirty="0"/>
              <a:t>45,56%</a:t>
            </a:r>
            <a:r>
              <a:rPr lang="sr-Latn-CS" sz="1600" dirty="0"/>
              <a:t> </a:t>
            </a:r>
            <a:r>
              <a:rPr lang="sr-Latn-CS" sz="1600" dirty="0" smtClean="0"/>
              <a:t>populacije</a:t>
            </a:r>
            <a:endParaRPr lang="en-US" sz="1600" dirty="0"/>
          </a:p>
          <a:p>
            <a:r>
              <a:rPr lang="sr-Latn-CS" sz="1600" b="1" dirty="0"/>
              <a:t>13</a:t>
            </a:r>
            <a:r>
              <a:rPr lang="sr-Latn-CS" sz="1600" dirty="0"/>
              <a:t> lokacija u centru Sarajeva sa bilbordima kampanje</a:t>
            </a:r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r>
              <a:rPr lang="sr-Latn-CS" sz="1600" u="sng" dirty="0"/>
              <a:t>Makedonija</a:t>
            </a:r>
            <a:endParaRPr lang="en-US" sz="1600" dirty="0"/>
          </a:p>
          <a:p>
            <a:r>
              <a:rPr lang="sr-Latn-CS" sz="1600" b="1" dirty="0" smtClean="0"/>
              <a:t>5</a:t>
            </a:r>
            <a:r>
              <a:rPr lang="sr-Latn-CS" sz="1600" dirty="0" smtClean="0"/>
              <a:t> </a:t>
            </a:r>
            <a:r>
              <a:rPr lang="sr-Latn-CS" sz="1600" dirty="0"/>
              <a:t>dnevnih i sedmičnih novina(Dnevnik, </a:t>
            </a:r>
            <a:r>
              <a:rPr lang="sr-Latn-CS" sz="1600" dirty="0" err="1"/>
              <a:t>Vest,Utrinski</a:t>
            </a:r>
            <a:r>
              <a:rPr lang="sr-Latn-CS" sz="1600" dirty="0"/>
              <a:t> Vesnik, Tea moderna i GTA) objavili </a:t>
            </a:r>
            <a:r>
              <a:rPr lang="sr-Latn-CS" sz="1600" b="1" dirty="0"/>
              <a:t>10</a:t>
            </a:r>
            <a:r>
              <a:rPr lang="sr-Latn-CS" sz="1600" dirty="0"/>
              <a:t> promotivnih članaka u ukupnom tiražu do </a:t>
            </a:r>
            <a:r>
              <a:rPr lang="sr-Latn-CS" sz="1600" b="1" dirty="0"/>
              <a:t>87.000</a:t>
            </a:r>
            <a:r>
              <a:rPr lang="sr-Latn-CS" sz="1600" dirty="0"/>
              <a:t> </a:t>
            </a:r>
            <a:r>
              <a:rPr lang="sr-Latn-CS" sz="1600" dirty="0" err="1"/>
              <a:t>primjeraka</a:t>
            </a:r>
            <a:r>
              <a:rPr lang="sr-Latn-CS" sz="1600" dirty="0"/>
              <a:t> koje je pročitalo blizu </a:t>
            </a:r>
            <a:r>
              <a:rPr lang="sr-Latn-CS" sz="1600" b="1" dirty="0"/>
              <a:t>300.000</a:t>
            </a:r>
            <a:r>
              <a:rPr lang="sr-Latn-CS" sz="1600" dirty="0"/>
              <a:t> ljudi 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4132878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635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2286000" y="430183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>
              <a:buClr>
                <a:srgbClr val="FFFFFF"/>
              </a:buClr>
            </a:pPr>
            <a:r>
              <a:rPr lang="x-none" altLang="en-US" sz="2000" b="1" dirty="0"/>
              <a:t>Statistički podaci</a:t>
            </a:r>
            <a:endParaRPr lang="en-GB" altLang="en-US" b="1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 bwMode="auto">
          <a:xfrm>
            <a:off x="609601" y="1432975"/>
            <a:ext cx="10972800" cy="5218113"/>
          </a:xfrm>
          <a:solidFill>
            <a:srgbClr val="969696">
              <a:alpha val="50196"/>
            </a:srgbClr>
          </a:solidFill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x-none" altLang="en-US" sz="22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PRIHODI OD TURIZMA</a:t>
            </a:r>
            <a:r>
              <a:rPr lang="x-none" altLang="en-US" sz="22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400029" lvl="1" indent="0">
              <a:lnSpc>
                <a:spcPct val="150000"/>
              </a:lnSpc>
              <a:buNone/>
            </a:pPr>
            <a:r>
              <a:rPr lang="x-none" alt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za prvih osam mjeseci ove </a:t>
            </a:r>
            <a:r>
              <a:rPr lang="x-none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godine </a:t>
            </a:r>
            <a:r>
              <a:rPr lang="x-none" alt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iznose </a:t>
            </a:r>
            <a:r>
              <a:rPr lang="x-none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643 mil. </a:t>
            </a:r>
            <a:r>
              <a:rPr lang="pl-PL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€ </a:t>
            </a:r>
            <a:r>
              <a:rPr lang="pl-PL" alt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rast </a:t>
            </a:r>
            <a:r>
              <a:rPr lang="pl-PL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2,2%</a:t>
            </a:r>
            <a:r>
              <a:rPr lang="pl-PL" alt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 </a:t>
            </a:r>
            <a:r>
              <a:rPr lang="pl-PL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odnosu </a:t>
            </a:r>
            <a:r>
              <a:rPr lang="pl-PL" alt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 prošlogodišnji </a:t>
            </a:r>
            <a:r>
              <a:rPr lang="pl-PL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period</a:t>
            </a:r>
            <a:endParaRPr lang="pl-PL" altLang="en-US" sz="2200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pl-PL" altLang="en-US" sz="22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POSJETA TURISTA </a:t>
            </a:r>
          </a:p>
          <a:p>
            <a:pPr marL="400029" lvl="1" indent="0">
              <a:lnSpc>
                <a:spcPct val="150000"/>
              </a:lnSpc>
              <a:buNone/>
            </a:pPr>
            <a:r>
              <a:rPr lang="pl-PL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1.199,741</a:t>
            </a:r>
            <a:r>
              <a:rPr lang="pl-PL" alt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turista – rast </a:t>
            </a:r>
            <a:r>
              <a:rPr lang="pl-PL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1,14</a:t>
            </a:r>
            <a:r>
              <a:rPr lang="pl-PL" alt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%</a:t>
            </a:r>
            <a:endParaRPr lang="pl-PL" altLang="en-US" sz="2200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pl-PL" altLang="en-US" sz="22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OSTVARENA NOĆENJA </a:t>
            </a:r>
          </a:p>
          <a:p>
            <a:pPr marL="400029" lvl="1" indent="0">
              <a:lnSpc>
                <a:spcPct val="150000"/>
              </a:lnSpc>
              <a:buNone/>
            </a:pPr>
            <a:r>
              <a:rPr lang="pl-PL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7.900,051</a:t>
            </a:r>
            <a:r>
              <a:rPr lang="pl-PL" alt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noćenja – rast </a:t>
            </a:r>
            <a:r>
              <a:rPr lang="pl-PL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1,23</a:t>
            </a:r>
            <a:r>
              <a:rPr lang="pl-PL" alt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%</a:t>
            </a:r>
            <a:endParaRPr lang="pl-PL" altLang="en-US" sz="2200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pl-PL" altLang="en-US" sz="22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INOSTRANI PROMET</a:t>
            </a:r>
          </a:p>
          <a:p>
            <a:pPr marL="400029" lvl="1" indent="0" algn="just">
              <a:buNone/>
            </a:pPr>
            <a:r>
              <a:rPr lang="x-none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70%</a:t>
            </a:r>
            <a:r>
              <a:rPr lang="x-none" alt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učešća u ukupno ostvarenom turističkom prometu/noćenjima stranih turista imaju Rusija, Srbija,Bosna i Hercegovina, Ukrajina, Kosovo, Bjelorusija </a:t>
            </a:r>
            <a:r>
              <a:rPr lang="x-none" altLang="en-US" sz="1800">
                <a:solidFill>
                  <a:schemeClr val="tx1">
                    <a:lumMod val="95000"/>
                    <a:lumOff val="5000"/>
                  </a:schemeClr>
                </a:solidFill>
              </a:rPr>
              <a:t>i </a:t>
            </a:r>
            <a:r>
              <a:rPr lang="x-none" altLang="en-US" sz="1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Francuska</a:t>
            </a:r>
            <a:endParaRPr lang="x-none" altLang="en-US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0">
              <a:buNone/>
            </a:pPr>
            <a:r>
              <a:rPr lang="en-US" sz="2000" dirty="0" err="1"/>
              <a:t>Vanevropske</a:t>
            </a:r>
            <a:r>
              <a:rPr lang="en-US" sz="2000" dirty="0"/>
              <a:t> </a:t>
            </a:r>
            <a:r>
              <a:rPr lang="en-US" sz="2000" dirty="0" err="1" smtClean="0"/>
              <a:t>zemlje</a:t>
            </a:r>
            <a:r>
              <a:rPr lang="x-none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/>
              <a:t>Japan </a:t>
            </a:r>
            <a:r>
              <a:rPr lang="en-US" sz="2000" b="1" dirty="0"/>
              <a:t>+117,54%, </a:t>
            </a:r>
            <a:r>
              <a:rPr lang="en-US" sz="2000" dirty="0"/>
              <a:t>SAD </a:t>
            </a:r>
            <a:r>
              <a:rPr lang="en-US" sz="2000" b="1" dirty="0"/>
              <a:t>+</a:t>
            </a:r>
            <a:r>
              <a:rPr lang="en-US" sz="2000" b="1" dirty="0" smtClean="0"/>
              <a:t>18,67</a:t>
            </a:r>
            <a:r>
              <a:rPr lang="x-none" sz="2000" b="1" dirty="0" smtClean="0"/>
              <a:t>%</a:t>
            </a:r>
            <a:r>
              <a:rPr lang="en-US" sz="2000" b="1" dirty="0" smtClean="0"/>
              <a:t> </a:t>
            </a:r>
            <a:r>
              <a:rPr lang="en-US" sz="2000" dirty="0"/>
              <a:t>i </a:t>
            </a:r>
            <a:r>
              <a:rPr lang="en-US" sz="2000" dirty="0" err="1"/>
              <a:t>Kanada</a:t>
            </a:r>
            <a:r>
              <a:rPr lang="en-US" sz="2000" dirty="0"/>
              <a:t> </a:t>
            </a:r>
            <a:r>
              <a:rPr lang="en-US" sz="2000" b="1" dirty="0"/>
              <a:t>+</a:t>
            </a:r>
            <a:r>
              <a:rPr lang="en-US" sz="2000" b="1" dirty="0" smtClean="0"/>
              <a:t>14,89</a:t>
            </a:r>
            <a:r>
              <a:rPr lang="x-none" sz="2000" b="1" dirty="0" smtClean="0"/>
              <a:t>%</a:t>
            </a:r>
            <a:r>
              <a:rPr lang="en-US" sz="2000" dirty="0" smtClean="0"/>
              <a:t>)</a:t>
            </a:r>
            <a:endParaRPr lang="en-US" sz="2000" dirty="0"/>
          </a:p>
          <a:p>
            <a:pPr marL="285750" indent="0">
              <a:buNone/>
            </a:pPr>
            <a:r>
              <a:rPr lang="en-US" sz="2000" dirty="0" err="1"/>
              <a:t>Evropske</a:t>
            </a:r>
            <a:r>
              <a:rPr lang="en-US" sz="2000" dirty="0"/>
              <a:t> </a:t>
            </a:r>
            <a:r>
              <a:rPr lang="en-US" sz="2000" dirty="0" err="1"/>
              <a:t>zemlje</a:t>
            </a:r>
            <a:r>
              <a:rPr lang="en-US" sz="2000" dirty="0"/>
              <a:t> </a:t>
            </a:r>
            <a:r>
              <a:rPr lang="en-US" sz="2000" b="1" dirty="0" smtClean="0"/>
              <a:t>+1,9</a:t>
            </a:r>
            <a:r>
              <a:rPr lang="en-US" sz="2000" b="1" dirty="0"/>
              <a:t>% </a:t>
            </a:r>
            <a:r>
              <a:rPr lang="en-US" sz="2000" dirty="0" err="1"/>
              <a:t>noćenja</a:t>
            </a:r>
            <a:endParaRPr lang="en-US" sz="2000" dirty="0"/>
          </a:p>
          <a:p>
            <a:pPr marL="400029" lvl="1" indent="0" algn="just">
              <a:lnSpc>
                <a:spcPct val="150000"/>
              </a:lnSpc>
              <a:buNone/>
            </a:pPr>
            <a:endParaRPr lang="x-none" alt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545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Vesna\Sea dance\Jamiroqua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00"/>
            <a:ext cx="12192000" cy="61654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10972800" cy="5257800"/>
          </a:xfrm>
          <a:solidFill>
            <a:srgbClr val="FFFFFF">
              <a:alpha val="49804"/>
            </a:srgbClr>
          </a:solidFill>
        </p:spPr>
        <p:txBody>
          <a:bodyPr/>
          <a:lstStyle/>
          <a:p>
            <a:pPr algn="l"/>
            <a:r>
              <a:rPr lang="en-US" sz="2400" b="1" dirty="0">
                <a:solidFill>
                  <a:schemeClr val="tx2"/>
                </a:solidFill>
              </a:rPr>
              <a:t> </a:t>
            </a:r>
            <a:r>
              <a:rPr lang="en-US" sz="2400" b="1" dirty="0" smtClean="0">
                <a:solidFill>
                  <a:schemeClr val="tx2"/>
                </a:solidFill>
              </a:rPr>
              <a:t>Festival </a:t>
            </a:r>
            <a:r>
              <a:rPr lang="en-US" sz="2400" b="1" dirty="0">
                <a:solidFill>
                  <a:schemeClr val="tx2"/>
                </a:solidFill>
              </a:rPr>
              <a:t>Exit-  Sea Dance</a:t>
            </a:r>
            <a:endParaRPr lang="en-US" sz="2400" dirty="0">
              <a:solidFill>
                <a:schemeClr val="tx2"/>
              </a:solidFill>
            </a:endParaRPr>
          </a:p>
          <a:p>
            <a:pPr algn="l"/>
            <a:r>
              <a:rPr lang="en-US" sz="2400" dirty="0">
                <a:solidFill>
                  <a:schemeClr val="tx2"/>
                </a:solidFill>
              </a:rPr>
              <a:t> </a:t>
            </a:r>
          </a:p>
          <a:p>
            <a:pPr lvl="0" algn="l"/>
            <a:r>
              <a:rPr lang="en-US" sz="2400" b="1" dirty="0">
                <a:solidFill>
                  <a:schemeClr val="tx2"/>
                </a:solidFill>
              </a:rPr>
              <a:t>30.000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ljudi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posjetilo</a:t>
            </a:r>
            <a:r>
              <a:rPr lang="en-US" sz="2400" dirty="0">
                <a:solidFill>
                  <a:schemeClr val="tx2"/>
                </a:solidFill>
              </a:rPr>
              <a:t> festival</a:t>
            </a:r>
          </a:p>
          <a:p>
            <a:pPr lvl="0" algn="l"/>
            <a:r>
              <a:rPr lang="en-US" sz="2400" b="1" dirty="0">
                <a:solidFill>
                  <a:schemeClr val="tx2"/>
                </a:solidFill>
              </a:rPr>
              <a:t>11%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povećana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posjeta</a:t>
            </a:r>
            <a:endParaRPr lang="en-US" sz="2400" dirty="0">
              <a:solidFill>
                <a:schemeClr val="tx2"/>
              </a:solidFill>
            </a:endParaRPr>
          </a:p>
          <a:p>
            <a:pPr lvl="0" algn="l"/>
            <a:r>
              <a:rPr lang="en-US" sz="2400" b="1" dirty="0">
                <a:solidFill>
                  <a:schemeClr val="tx2"/>
                </a:solidFill>
              </a:rPr>
              <a:t>7 mil. </a:t>
            </a:r>
            <a:r>
              <a:rPr lang="en-US" sz="2400" dirty="0" err="1">
                <a:solidFill>
                  <a:schemeClr val="tx2"/>
                </a:solidFill>
              </a:rPr>
              <a:t>Eura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ostvaren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prihod</a:t>
            </a:r>
            <a:endParaRPr lang="en-US" sz="2400" dirty="0">
              <a:solidFill>
                <a:schemeClr val="tx2"/>
              </a:solidFill>
            </a:endParaRPr>
          </a:p>
          <a:p>
            <a:pPr lvl="0" algn="l"/>
            <a:r>
              <a:rPr lang="en-US" sz="2400" dirty="0" err="1">
                <a:solidFill>
                  <a:schemeClr val="tx2"/>
                </a:solidFill>
              </a:rPr>
              <a:t>Prestižni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turistički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vodič</a:t>
            </a:r>
            <a:r>
              <a:rPr lang="en-US" sz="2400" dirty="0">
                <a:solidFill>
                  <a:schemeClr val="tx2"/>
                </a:solidFill>
              </a:rPr>
              <a:t> Lonely Planet </a:t>
            </a:r>
            <a:r>
              <a:rPr lang="en-US" sz="2400" dirty="0" err="1">
                <a:solidFill>
                  <a:schemeClr val="tx2"/>
                </a:solidFill>
              </a:rPr>
              <a:t>proglasio</a:t>
            </a:r>
            <a:r>
              <a:rPr lang="en-US" sz="2400" dirty="0">
                <a:solidFill>
                  <a:schemeClr val="tx2"/>
                </a:solidFill>
              </a:rPr>
              <a:t> festival za </a:t>
            </a:r>
            <a:r>
              <a:rPr lang="en-US" sz="2400" dirty="0" err="1">
                <a:solidFill>
                  <a:schemeClr val="tx2"/>
                </a:solidFill>
              </a:rPr>
              <a:t>drugi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najbolji</a:t>
            </a:r>
            <a:r>
              <a:rPr lang="en-US" sz="2400" dirty="0">
                <a:solidFill>
                  <a:schemeClr val="tx2"/>
                </a:solidFill>
              </a:rPr>
              <a:t> u </a:t>
            </a:r>
            <a:r>
              <a:rPr lang="en-US" sz="2400" dirty="0" err="1">
                <a:solidFill>
                  <a:schemeClr val="tx2"/>
                </a:solidFill>
              </a:rPr>
              <a:t>svijetu</a:t>
            </a:r>
            <a:r>
              <a:rPr lang="en-US" sz="2400" dirty="0">
                <a:solidFill>
                  <a:schemeClr val="tx2"/>
                </a:solidFill>
              </a:rPr>
              <a:t> u 2014.</a:t>
            </a:r>
          </a:p>
          <a:p>
            <a:pPr algn="l"/>
            <a:r>
              <a:rPr lang="en-US" sz="2400" dirty="0">
                <a:solidFill>
                  <a:schemeClr val="tx2"/>
                </a:solidFill>
              </a:rPr>
              <a:t> </a:t>
            </a:r>
            <a:endParaRPr lang="x-none" sz="2400" dirty="0">
              <a:solidFill>
                <a:schemeClr val="tx2"/>
              </a:solidFill>
            </a:endParaRPr>
          </a:p>
          <a:p>
            <a:pPr algn="l"/>
            <a:endParaRPr lang="en-US" sz="2400" dirty="0">
              <a:solidFill>
                <a:schemeClr val="tx2"/>
              </a:solidFill>
            </a:endParaRPr>
          </a:p>
          <a:p>
            <a:pPr algn="l"/>
            <a:r>
              <a:rPr lang="en-US" sz="2400" b="1" dirty="0">
                <a:solidFill>
                  <a:schemeClr val="tx2"/>
                </a:solidFill>
              </a:rPr>
              <a:t>After beach parties</a:t>
            </a:r>
            <a:endParaRPr lang="en-US" sz="2400" dirty="0">
              <a:solidFill>
                <a:schemeClr val="tx2"/>
              </a:solidFill>
            </a:endParaRPr>
          </a:p>
          <a:p>
            <a:pPr algn="l"/>
            <a:r>
              <a:rPr lang="en-US" sz="2400" b="1" dirty="0">
                <a:solidFill>
                  <a:schemeClr val="tx2"/>
                </a:solidFill>
              </a:rPr>
              <a:t> </a:t>
            </a:r>
            <a:endParaRPr lang="en-US" sz="2400" dirty="0">
              <a:solidFill>
                <a:schemeClr val="tx2"/>
              </a:solidFill>
            </a:endParaRPr>
          </a:p>
          <a:p>
            <a:pPr lvl="0" algn="l"/>
            <a:r>
              <a:rPr lang="en-US" sz="2400" b="1" dirty="0">
                <a:solidFill>
                  <a:schemeClr val="tx2"/>
                </a:solidFill>
              </a:rPr>
              <a:t>19 </a:t>
            </a:r>
            <a:r>
              <a:rPr lang="en-US" sz="2400" b="1" dirty="0" err="1">
                <a:solidFill>
                  <a:schemeClr val="tx2"/>
                </a:solidFill>
              </a:rPr>
              <a:t>plaža</a:t>
            </a:r>
            <a:endParaRPr lang="en-US" sz="2400" dirty="0">
              <a:solidFill>
                <a:schemeClr val="tx2"/>
              </a:solidFill>
            </a:endParaRPr>
          </a:p>
          <a:p>
            <a:pPr lvl="0" algn="l"/>
            <a:r>
              <a:rPr lang="en-US" sz="2400" b="1" dirty="0" err="1">
                <a:solidFill>
                  <a:schemeClr val="tx2"/>
                </a:solidFill>
              </a:rPr>
              <a:t>Preko</a:t>
            </a:r>
            <a:r>
              <a:rPr lang="en-US" sz="2400" b="1" dirty="0">
                <a:solidFill>
                  <a:schemeClr val="tx2"/>
                </a:solidFill>
              </a:rPr>
              <a:t> 500 </a:t>
            </a:r>
            <a:r>
              <a:rPr lang="en-US" sz="2400" b="1" dirty="0" err="1">
                <a:solidFill>
                  <a:schemeClr val="tx2"/>
                </a:solidFill>
              </a:rPr>
              <a:t>žurki</a:t>
            </a:r>
            <a:endParaRPr lang="en-US" sz="2400" dirty="0">
              <a:solidFill>
                <a:schemeClr val="tx2"/>
              </a:solidFill>
            </a:endParaRPr>
          </a:p>
          <a:p>
            <a:pPr lvl="0" algn="l"/>
            <a:r>
              <a:rPr lang="en-US" sz="2400" b="1" dirty="0" err="1">
                <a:solidFill>
                  <a:schemeClr val="tx2"/>
                </a:solidFill>
              </a:rPr>
              <a:t>Preko</a:t>
            </a:r>
            <a:r>
              <a:rPr lang="en-US" sz="2400" b="1" dirty="0">
                <a:solidFill>
                  <a:schemeClr val="tx2"/>
                </a:solidFill>
              </a:rPr>
              <a:t> 120.000 </a:t>
            </a:r>
            <a:r>
              <a:rPr lang="en-US" sz="2400" b="1" dirty="0" err="1">
                <a:solidFill>
                  <a:schemeClr val="tx2"/>
                </a:solidFill>
              </a:rPr>
              <a:t>posjetilaca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19400" y="397788"/>
            <a:ext cx="6394450" cy="400105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en-US" sz="2000" b="1" dirty="0" err="1">
                <a:solidFill>
                  <a:schemeClr val="bg1"/>
                </a:solidFill>
              </a:rPr>
              <a:t>Dogadjaji</a:t>
            </a:r>
            <a:r>
              <a:rPr lang="en-US" sz="2000" b="1" dirty="0">
                <a:solidFill>
                  <a:schemeClr val="bg1"/>
                </a:solidFill>
              </a:rPr>
              <a:t> u </a:t>
            </a:r>
            <a:r>
              <a:rPr lang="en-US" sz="2000" b="1" dirty="0" err="1">
                <a:solidFill>
                  <a:schemeClr val="bg1"/>
                </a:solidFill>
              </a:rPr>
              <a:t>Crnoj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Gori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19354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\\DLINK-23FAFD\Volume_1\Vesna\Hotel Rigent\14856481681_11910fe429_o.jpg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75784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295400"/>
            <a:ext cx="10972800" cy="5410200"/>
          </a:xfrm>
          <a:solidFill>
            <a:srgbClr val="FFFFFF">
              <a:alpha val="50196"/>
            </a:srgbClr>
          </a:solidFill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1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  <a:r>
              <a:rPr lang="x-none" sz="14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Trend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rasta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prihoda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i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prometa</a:t>
            </a:r>
            <a:endParaRPr lang="en-US" sz="1400" b="1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2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  <a:r>
              <a:rPr lang="x-none" sz="14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1">
                    <a:lumMod val="50000"/>
                  </a:schemeClr>
                </a:solidFill>
              </a:rPr>
              <a:t>Crna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Gora i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dalje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na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prvom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mjestu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po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očekivanom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godišnjem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rastu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u 2014. i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prema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dugoročnoj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prognozi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rasta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u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periodu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od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2014</a:t>
            </a:r>
            <a:r>
              <a:rPr lang="sr-Latn-CS" sz="1400" b="1" dirty="0" smtClean="0">
                <a:solidFill>
                  <a:schemeClr val="tx1">
                    <a:lumMod val="50000"/>
                  </a:schemeClr>
                </a:solidFill>
              </a:rPr>
              <a:t>. 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do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2024. (WTTC)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3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  <a:r>
              <a:rPr lang="x-none" sz="14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1">
                    <a:lumMod val="50000"/>
                  </a:schemeClr>
                </a:solidFill>
              </a:rPr>
              <a:t>Značajno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povećanje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broja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noćenja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sa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vanevropskih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tržišta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(Japan, SAD,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Kanada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4.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Otvoren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hotel Regent sa 5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zvjezdica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i 4 nova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hotela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sa 4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zvjezdice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u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primorskom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i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kontinentalnom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dijelu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Crne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Gore.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Renoviran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hotel Pine u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Tivtu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 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i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1">
                    <a:lumMod val="50000"/>
                  </a:schemeClr>
                </a:solidFill>
              </a:rPr>
              <a:t>Castellastva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u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Petrovcu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5. Festival Exit – Sea Dance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povećao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posjetu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11%.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Tokom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festival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ostvaren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prihod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7 mil.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eura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   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6.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Poboljšana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avio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dostupnost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Crne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Gore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saobraćanjem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1">
                    <a:lumMod val="50000"/>
                  </a:schemeClr>
                </a:solidFill>
              </a:rPr>
              <a:t>niskobud</a:t>
            </a:r>
            <a:r>
              <a:rPr lang="sr-Latn-CS" sz="1400" b="1" smtClean="0">
                <a:solidFill>
                  <a:schemeClr val="tx1">
                    <a:lumMod val="50000"/>
                  </a:schemeClr>
                </a:solidFill>
              </a:rPr>
              <a:t>ž</a:t>
            </a:r>
            <a:r>
              <a:rPr lang="en-US" sz="1400" b="1" smtClean="0">
                <a:solidFill>
                  <a:schemeClr val="tx1">
                    <a:lumMod val="50000"/>
                  </a:schemeClr>
                </a:solidFill>
              </a:rPr>
              <a:t>etnih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avio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kompanija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Ryan Air, Air Berlin i Norwegian i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akcijskim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cijenama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avio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karata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“Montenegro airlines-a”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7.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Tokom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sezone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u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turizmu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i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ugostiteljstvu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radilo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6.415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radnika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iz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Crne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Gore,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što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je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rast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od 9,5% u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odnosu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na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2012.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godinu</a:t>
            </a:r>
            <a:endParaRPr lang="en-US" sz="1400" b="1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8.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Crna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Gora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dobila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bronzanu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plaketu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Destination of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Exellence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za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doprinos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održivom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turizmu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koje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dodjeljuje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vodeća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kompanija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za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putovanja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Thomas Cook   </a:t>
            </a: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9.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Nacionalne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parkove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Crne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Gore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posjetilo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je 16%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više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x-none" sz="1400" b="1" dirty="0">
                <a:solidFill>
                  <a:schemeClr val="tx1">
                    <a:lumMod val="50000"/>
                  </a:schemeClr>
                </a:solidFill>
              </a:rPr>
              <a:t>turista 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u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odnosu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na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isti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period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prethodne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godin</a:t>
            </a:r>
            <a:r>
              <a:rPr lang="x-none" sz="1400" b="1" dirty="0">
                <a:solidFill>
                  <a:schemeClr val="tx1">
                    <a:lumMod val="50000"/>
                  </a:schemeClr>
                </a:solidFill>
              </a:rPr>
              <a:t>e</a:t>
            </a:r>
            <a:endParaRPr lang="en-US" sz="1400" b="1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10.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Pojačana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promotivna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kampanja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putem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on line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komunikacija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na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inostranom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50000"/>
                  </a:schemeClr>
                </a:solidFill>
              </a:rPr>
              <a:t>trzistu</a:t>
            </a:r>
            <a:r>
              <a:rPr lang="en-US" sz="14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sr-Latn-CS" sz="1400" b="1" dirty="0" smtClean="0">
                <a:solidFill>
                  <a:schemeClr val="tx1">
                    <a:lumMod val="50000"/>
                  </a:schemeClr>
                </a:solidFill>
              </a:rPr>
              <a:t>i</a:t>
            </a:r>
            <a:r>
              <a:rPr lang="en-US" sz="14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sr-Latn-CS" sz="1400" b="1" dirty="0" smtClean="0">
                <a:solidFill>
                  <a:schemeClr val="tx1">
                    <a:lumMod val="50000"/>
                  </a:schemeClr>
                </a:solidFill>
              </a:rPr>
              <a:t>R</a:t>
            </a:r>
            <a:r>
              <a:rPr lang="en-US" sz="1400" b="1" dirty="0" err="1" smtClean="0">
                <a:solidFill>
                  <a:schemeClr val="tx1">
                    <a:lumMod val="50000"/>
                  </a:schemeClr>
                </a:solidFill>
              </a:rPr>
              <a:t>egionu</a:t>
            </a:r>
            <a:endParaRPr lang="en-US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819400" y="397788"/>
            <a:ext cx="6394450" cy="400105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 algn="ctr"/>
            <a:r>
              <a:rPr lang="x-none" sz="2000" b="1" dirty="0" smtClean="0">
                <a:solidFill>
                  <a:schemeClr val="bg1"/>
                </a:solidFill>
              </a:rPr>
              <a:t>Afirmativno u sezoni 2014.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09022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Statistika – kvartalno 2014.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Content Placeholder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76621857"/>
              </p:ext>
            </p:extLst>
          </p:nvPr>
        </p:nvGraphicFramePr>
        <p:xfrm>
          <a:off x="609600" y="1723982"/>
          <a:ext cx="10972800" cy="246951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438400"/>
                <a:gridCol w="2057400"/>
                <a:gridCol w="2209800"/>
                <a:gridCol w="2077792"/>
                <a:gridCol w="2189408"/>
              </a:tblGrid>
              <a:tr h="716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period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turisti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noćenja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index - turisti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index - noćenja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</a:tr>
              <a:tr h="454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x-none" sz="2400" dirty="0" smtClean="0">
                          <a:effectLst/>
                        </a:rPr>
                        <a:t>j</a:t>
                      </a:r>
                      <a:r>
                        <a:rPr lang="en-US" sz="2400" dirty="0" err="1" smtClean="0">
                          <a:effectLst/>
                        </a:rPr>
                        <a:t>anuar</a:t>
                      </a:r>
                      <a:r>
                        <a:rPr lang="x-none" sz="240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–</a:t>
                      </a:r>
                      <a:r>
                        <a:rPr lang="x-none" sz="240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mart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54728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206301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+2.2%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+8,23%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</a:tr>
              <a:tr h="364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x-none" sz="2400" dirty="0" smtClean="0">
                          <a:effectLst/>
                        </a:rPr>
                        <a:t>a</a:t>
                      </a:r>
                      <a:r>
                        <a:rPr lang="en-US" sz="2400" dirty="0" err="1" smtClean="0">
                          <a:effectLst/>
                        </a:rPr>
                        <a:t>pril</a:t>
                      </a:r>
                      <a:r>
                        <a:rPr lang="x-none" sz="240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–</a:t>
                      </a:r>
                      <a:r>
                        <a:rPr lang="x-none" sz="2400" dirty="0" smtClean="0">
                          <a:effectLst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</a:rPr>
                        <a:t>jun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288178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1530217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+1.5%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-2%</a:t>
                      </a:r>
                      <a:endParaRPr lang="en-US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</a:tr>
              <a:tr h="364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x-none" sz="2400" dirty="0" smtClean="0">
                          <a:effectLst/>
                        </a:rPr>
                        <a:t>j</a:t>
                      </a:r>
                      <a:r>
                        <a:rPr lang="en-US" sz="2400" dirty="0" err="1" smtClean="0">
                          <a:effectLst/>
                        </a:rPr>
                        <a:t>ul</a:t>
                      </a:r>
                      <a:r>
                        <a:rPr lang="x-none" sz="240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–</a:t>
                      </a:r>
                      <a:r>
                        <a:rPr lang="x-none" sz="2400" dirty="0" smtClean="0">
                          <a:effectLst/>
                        </a:rPr>
                        <a:t> </a:t>
                      </a:r>
                      <a:r>
                        <a:rPr lang="en-US" sz="2400" dirty="0" err="1" smtClean="0">
                          <a:effectLst/>
                        </a:rPr>
                        <a:t>avgust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856835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6163533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+0.9%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+1,8%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1365" marR="131365" marT="0" marB="0" anchor="b"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07337" y="4876800"/>
            <a:ext cx="1097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400" dirty="0" smtClean="0"/>
              <a:t>Nepovoljne vremenske prilike u Crnoj Gori i elementarne nepogode u Regionu uzrokovale su slabiju </a:t>
            </a:r>
            <a:r>
              <a:rPr lang="x-none" sz="2400" smtClean="0"/>
              <a:t>posjetu e</a:t>
            </a:r>
            <a:r>
              <a:rPr lang="sr-Latn-CS" sz="2400" dirty="0" smtClean="0"/>
              <a:t>k</a:t>
            </a:r>
            <a:r>
              <a:rPr lang="x-none" sz="2400" smtClean="0"/>
              <a:t>skurzija </a:t>
            </a:r>
            <a:r>
              <a:rPr lang="x-none" sz="2400" dirty="0" smtClean="0"/>
              <a:t>i turista u predsezoni (april – jun)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415428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85837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ctr" defTabSz="9143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x-none" sz="2000" dirty="0" smtClean="0">
                <a:solidFill>
                  <a:srgbClr val="FFFFFF"/>
                </a:solidFill>
              </a:rPr>
              <a:t>Kišni dani u primorskim opštinama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6172200"/>
            <a:ext cx="1089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 smtClean="0"/>
              <a:t>U periodu april – avgust bilo je </a:t>
            </a:r>
            <a:r>
              <a:rPr lang="x-none" dirty="0" err="1" smtClean="0"/>
              <a:t>preko</a:t>
            </a:r>
            <a:r>
              <a:rPr lang="x-none" dirty="0" smtClean="0"/>
              <a:t> 60 kišnih dana, od toga 40 u periodu predsezone april – jun</a:t>
            </a:r>
          </a:p>
          <a:p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79176650"/>
              </p:ext>
            </p:extLst>
          </p:nvPr>
        </p:nvGraphicFramePr>
        <p:xfrm>
          <a:off x="586966" y="1564298"/>
          <a:ext cx="11147834" cy="4624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58048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77969865"/>
              </p:ext>
            </p:extLst>
          </p:nvPr>
        </p:nvGraphicFramePr>
        <p:xfrm>
          <a:off x="609600" y="1600201"/>
          <a:ext cx="10972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791200"/>
            <a:ext cx="1074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 pored </a:t>
            </a:r>
            <a:r>
              <a:rPr lang="en-US" dirty="0" err="1" smtClean="0"/>
              <a:t>ovogodišnje</a:t>
            </a:r>
            <a:r>
              <a:rPr lang="x-none" dirty="0" smtClean="0"/>
              <a:t> slabije posjećenosti, </a:t>
            </a:r>
            <a:r>
              <a:rPr lang="en-US" dirty="0" smtClean="0"/>
              <a:t>za </a:t>
            </a:r>
            <a:r>
              <a:rPr lang="en-US" dirty="0" err="1"/>
              <a:t>prethodnih</a:t>
            </a:r>
            <a:r>
              <a:rPr lang="en-US" dirty="0"/>
              <a:t> pet </a:t>
            </a:r>
            <a:r>
              <a:rPr lang="en-US" dirty="0" err="1"/>
              <a:t>godina</a:t>
            </a:r>
            <a:r>
              <a:rPr lang="en-US" dirty="0"/>
              <a:t> </a:t>
            </a:r>
            <a:r>
              <a:rPr lang="en-US" dirty="0" err="1"/>
              <a:t>bilježimo</a:t>
            </a:r>
            <a:r>
              <a:rPr lang="en-US" dirty="0"/>
              <a:t> trend </a:t>
            </a:r>
            <a:r>
              <a:rPr lang="en-US" dirty="0" err="1"/>
              <a:t>rasta</a:t>
            </a:r>
            <a:r>
              <a:rPr lang="en-US" dirty="0"/>
              <a:t> </a:t>
            </a:r>
            <a:r>
              <a:rPr lang="en-US" dirty="0" err="1"/>
              <a:t>noćenja</a:t>
            </a:r>
            <a:r>
              <a:rPr lang="en-US" dirty="0"/>
              <a:t> u </a:t>
            </a:r>
            <a:r>
              <a:rPr lang="en-US" dirty="0" err="1"/>
              <a:t>predsezoni</a:t>
            </a:r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x-none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Noćenja - predsezona  </a:t>
            </a:r>
            <a:br>
              <a:rPr lang="x-none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x-none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(2010 – 2014)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064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619"/>
            <a:ext cx="12192000" cy="687561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2362201" y="430183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/>
            <a:r>
              <a:rPr lang="x-none" sz="2000" b="1" dirty="0"/>
              <a:t>Promet po opštinama (noćenja)</a:t>
            </a:r>
            <a:r>
              <a:rPr lang="x-none" sz="2000" dirty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1416020"/>
            <a:ext cx="11658599" cy="4893643"/>
          </a:xfrm>
          <a:prstGeom prst="rect">
            <a:avLst/>
          </a:prstGeom>
          <a:solidFill>
            <a:srgbClr val="969696">
              <a:alpha val="50196"/>
            </a:srgbClr>
          </a:solidFill>
        </p:spPr>
        <p:txBody>
          <a:bodyPr wrap="square" lIns="91435" tIns="45718" rIns="91435" bIns="45718">
            <a:spAutoFit/>
          </a:bodyPr>
          <a:lstStyle/>
          <a:p>
            <a:pPr marL="285736" indent="-285736">
              <a:buFont typeface="Arial" panose="020B0604020202020204" pitchFamily="34" charset="0"/>
              <a:buChar char="•"/>
            </a:pPr>
            <a:r>
              <a:rPr lang="x-none" sz="2400" b="1" dirty="0"/>
              <a:t>Budva +5,2%</a:t>
            </a:r>
          </a:p>
          <a:p>
            <a:pPr marL="285736" indent="-285736">
              <a:buFont typeface="Arial" panose="020B0604020202020204" pitchFamily="34" charset="0"/>
              <a:buChar char="•"/>
            </a:pPr>
            <a:r>
              <a:rPr lang="x-none" sz="2400" b="1" dirty="0"/>
              <a:t>Tivat +11%</a:t>
            </a:r>
          </a:p>
          <a:p>
            <a:pPr marL="285736" indent="-285736">
              <a:buFont typeface="Arial" panose="020B0604020202020204" pitchFamily="34" charset="0"/>
              <a:buChar char="•"/>
            </a:pPr>
            <a:r>
              <a:rPr lang="x-none" sz="2400" b="1" dirty="0"/>
              <a:t>Ostale primorske opštine -0,5</a:t>
            </a:r>
            <a:r>
              <a:rPr lang="x-none" sz="2400" b="1" dirty="0" smtClean="0"/>
              <a:t>% do </a:t>
            </a:r>
            <a:r>
              <a:rPr lang="x-none" sz="2400" b="1" dirty="0"/>
              <a:t>-5%</a:t>
            </a:r>
          </a:p>
          <a:p>
            <a:pPr marL="285736" indent="-285736">
              <a:buFont typeface="Arial" panose="020B0604020202020204" pitchFamily="34" charset="0"/>
              <a:buChar char="•"/>
            </a:pPr>
            <a:r>
              <a:rPr lang="x-none" sz="2400" b="1" dirty="0"/>
              <a:t>Cetinje +12,3%</a:t>
            </a:r>
          </a:p>
          <a:p>
            <a:pPr marL="285736" indent="-285736">
              <a:buFont typeface="Arial" panose="020B0604020202020204" pitchFamily="34" charset="0"/>
              <a:buChar char="•"/>
            </a:pPr>
            <a:r>
              <a:rPr lang="x-none" sz="2400" b="1" dirty="0"/>
              <a:t>Podgorica +6,5%</a:t>
            </a:r>
          </a:p>
          <a:p>
            <a:pPr marL="285736" indent="-285736">
              <a:buFont typeface="Arial" panose="020B0604020202020204" pitchFamily="34" charset="0"/>
              <a:buChar char="•"/>
            </a:pPr>
            <a:r>
              <a:rPr lang="x-none" sz="2400" b="1" dirty="0"/>
              <a:t>Nikšić +5,4%</a:t>
            </a:r>
          </a:p>
          <a:p>
            <a:r>
              <a:rPr lang="x-none" sz="2400" dirty="0"/>
              <a:t> </a:t>
            </a:r>
          </a:p>
          <a:p>
            <a:r>
              <a:rPr lang="x-none" sz="2400" dirty="0"/>
              <a:t>Rast u Budvi, Tivtu, Nikšiću i Cetinju je rezultat brojnih manifestacija, a u Podgorici povećanja broja </a:t>
            </a:r>
            <a:r>
              <a:rPr lang="x-none" sz="2400"/>
              <a:t>poslovnih </a:t>
            </a:r>
            <a:r>
              <a:rPr lang="x-none" sz="2400" smtClean="0"/>
              <a:t>ljudi</a:t>
            </a:r>
            <a:endParaRPr lang="x-none" sz="2400" dirty="0"/>
          </a:p>
          <a:p>
            <a:endParaRPr lang="x-none" sz="2400" dirty="0"/>
          </a:p>
          <a:p>
            <a:pPr marL="285736" indent="-285736" algn="just">
              <a:buFont typeface="Arial" panose="020B0604020202020204" pitchFamily="34" charset="0"/>
              <a:buChar char="•"/>
            </a:pPr>
            <a:r>
              <a:rPr lang="x-none" sz="2400" dirty="0"/>
              <a:t>U cilju </a:t>
            </a:r>
            <a:r>
              <a:rPr lang="x-none" sz="2400"/>
              <a:t>produženja </a:t>
            </a:r>
            <a:r>
              <a:rPr lang="x-none" sz="2400" smtClean="0"/>
              <a:t>sezone</a:t>
            </a:r>
            <a:r>
              <a:rPr lang="x-none" sz="2400" dirty="0" smtClean="0"/>
              <a:t>, </a:t>
            </a:r>
            <a:r>
              <a:rPr lang="x-none" sz="2400" dirty="0"/>
              <a:t>Ministarstvo odživog razvoja i turizma je raspisalo Javni </a:t>
            </a:r>
            <a:r>
              <a:rPr lang="x-none" sz="2400" dirty="0" smtClean="0"/>
              <a:t>poziv za </a:t>
            </a:r>
            <a:r>
              <a:rPr lang="x-none" sz="2400" dirty="0"/>
              <a:t>organizovanje tematskih skupova i kulturnih, zabavnih, gastronomskih, sportskih i drugih manifestacija u periodu oktobar–decembar </a:t>
            </a:r>
            <a:r>
              <a:rPr lang="x-none" sz="2400" dirty="0" smtClean="0"/>
              <a:t>2014</a:t>
            </a:r>
            <a:r>
              <a:rPr lang="x-none" sz="2400" dirty="0"/>
              <a:t>. g</a:t>
            </a:r>
            <a:r>
              <a:rPr lang="x-none" sz="2400" dirty="0" smtClean="0"/>
              <a:t>. u iznosu od </a:t>
            </a:r>
            <a:r>
              <a:rPr lang="x-none" sz="2400" smtClean="0"/>
              <a:t>150.000€</a:t>
            </a:r>
            <a:endParaRPr lang="x-none" sz="2400" dirty="0"/>
          </a:p>
        </p:txBody>
      </p:sp>
    </p:spTree>
    <p:extLst>
      <p:ext uri="{BB962C8B-B14F-4D97-AF65-F5344CB8AC3E}">
        <p14:creationId xmlns="" xmlns:p14="http://schemas.microsoft.com/office/powerpoint/2010/main" val="406841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DLINK-23FAFD\Volume_1\Vesna\Castellastva Petrovac\hotel-castellastva_fa09b07ca6229074f831468c59365120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12192000" cy="563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609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EAEAEA">
              <a:alpha val="50196"/>
            </a:srgbClr>
          </a:solidFill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err="1" smtClean="0"/>
              <a:t>Zaključno</a:t>
            </a:r>
            <a:r>
              <a:rPr lang="en-US" dirty="0" smtClean="0"/>
              <a:t> </a:t>
            </a:r>
            <a:r>
              <a:rPr lang="en-US" dirty="0"/>
              <a:t>sa </a:t>
            </a:r>
            <a:r>
              <a:rPr lang="en-US" dirty="0" err="1"/>
              <a:t>oktobrom</a:t>
            </a:r>
            <a:r>
              <a:rPr lang="en-US" dirty="0"/>
              <a:t> 2014. </a:t>
            </a:r>
            <a:r>
              <a:rPr lang="sr-Latn-CS" dirty="0" smtClean="0"/>
              <a:t>k</a:t>
            </a:r>
            <a:r>
              <a:rPr lang="en-US" dirty="0" err="1" smtClean="0"/>
              <a:t>ategorisano</a:t>
            </a:r>
            <a:r>
              <a:rPr lang="en-US" dirty="0" smtClean="0"/>
              <a:t> </a:t>
            </a:r>
            <a:r>
              <a:rPr lang="en-US" dirty="0"/>
              <a:t>je 280 </a:t>
            </a:r>
            <a:r>
              <a:rPr lang="en-US" dirty="0" err="1"/>
              <a:t>hotela</a:t>
            </a:r>
            <a:r>
              <a:rPr lang="en-US" dirty="0"/>
              <a:t>, </a:t>
            </a:r>
            <a:r>
              <a:rPr lang="en-US" b="1" dirty="0"/>
              <a:t>8% </a:t>
            </a:r>
            <a:r>
              <a:rPr lang="en-US" b="1" dirty="0" err="1"/>
              <a:t>više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oktobar</a:t>
            </a:r>
            <a:r>
              <a:rPr lang="en-US" dirty="0"/>
              <a:t> 2012.</a:t>
            </a:r>
          </a:p>
          <a:p>
            <a:pPr lvl="0" algn="just"/>
            <a:r>
              <a:rPr lang="en-US" dirty="0" err="1"/>
              <a:t>Broj</a:t>
            </a:r>
            <a:r>
              <a:rPr lang="en-US" dirty="0"/>
              <a:t> </a:t>
            </a:r>
            <a:r>
              <a:rPr lang="en-US" dirty="0" err="1"/>
              <a:t>hotela</a:t>
            </a:r>
            <a:r>
              <a:rPr lang="en-US" dirty="0"/>
              <a:t> sa 4 </a:t>
            </a:r>
            <a:r>
              <a:rPr lang="en-US" dirty="0" err="1"/>
              <a:t>zvjezdice</a:t>
            </a:r>
            <a:r>
              <a:rPr lang="en-US" dirty="0"/>
              <a:t> </a:t>
            </a:r>
            <a:r>
              <a:rPr lang="en-US" dirty="0" err="1"/>
              <a:t>porastao</a:t>
            </a:r>
            <a:r>
              <a:rPr lang="en-US" dirty="0"/>
              <a:t> je sa 83 </a:t>
            </a:r>
            <a:r>
              <a:rPr lang="en-US" dirty="0" err="1"/>
              <a:t>na</a:t>
            </a:r>
            <a:r>
              <a:rPr lang="en-US" dirty="0"/>
              <a:t> 106 – </a:t>
            </a:r>
            <a:r>
              <a:rPr lang="en-US" b="1" dirty="0"/>
              <a:t>27%</a:t>
            </a:r>
            <a:endParaRPr lang="en-US" dirty="0"/>
          </a:p>
          <a:p>
            <a:pPr lvl="0" algn="just"/>
            <a:r>
              <a:rPr lang="en-US" dirty="0"/>
              <a:t>U 2014. </a:t>
            </a:r>
            <a:r>
              <a:rPr lang="en-US" dirty="0" err="1"/>
              <a:t>objekti</a:t>
            </a:r>
            <a:r>
              <a:rPr lang="en-US" dirty="0"/>
              <a:t> sa 4 i 5 </a:t>
            </a:r>
            <a:r>
              <a:rPr lang="en-US" dirty="0" err="1"/>
              <a:t>zvjezdica</a:t>
            </a:r>
            <a:r>
              <a:rPr lang="en-US" dirty="0"/>
              <a:t> </a:t>
            </a:r>
            <a:r>
              <a:rPr lang="en-US" dirty="0" err="1"/>
              <a:t>čine</a:t>
            </a:r>
            <a:r>
              <a:rPr lang="en-US" dirty="0"/>
              <a:t> </a:t>
            </a:r>
            <a:r>
              <a:rPr lang="en-US" b="1" dirty="0"/>
              <a:t>35%</a:t>
            </a:r>
            <a:r>
              <a:rPr lang="en-US" dirty="0"/>
              <a:t> u </a:t>
            </a:r>
            <a:r>
              <a:rPr lang="en-US" dirty="0" err="1"/>
              <a:t>ukupnoj</a:t>
            </a:r>
            <a:r>
              <a:rPr lang="en-US" dirty="0"/>
              <a:t> </a:t>
            </a:r>
            <a:r>
              <a:rPr lang="en-US" dirty="0" err="1"/>
              <a:t>strukturi</a:t>
            </a:r>
            <a:r>
              <a:rPr lang="en-US" dirty="0"/>
              <a:t> </a:t>
            </a:r>
            <a:r>
              <a:rPr lang="en-US" dirty="0" err="1"/>
              <a:t>hotelsko-ugostiteljskih</a:t>
            </a:r>
            <a:r>
              <a:rPr lang="en-US" dirty="0"/>
              <a:t> </a:t>
            </a:r>
            <a:r>
              <a:rPr lang="en-US" dirty="0" err="1"/>
              <a:t>objekata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je  </a:t>
            </a:r>
            <a:r>
              <a:rPr lang="en-US" b="1" dirty="0"/>
              <a:t>10% </a:t>
            </a:r>
            <a:r>
              <a:rPr lang="en-US" b="1" dirty="0" err="1"/>
              <a:t>više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2012. (25%)</a:t>
            </a:r>
          </a:p>
          <a:p>
            <a:pPr lvl="0" algn="just"/>
            <a:r>
              <a:rPr lang="en-US" dirty="0"/>
              <a:t>U 2014. </a:t>
            </a:r>
            <a:r>
              <a:rPr lang="sr-Latn-CS" dirty="0" smtClean="0"/>
              <a:t>o</a:t>
            </a:r>
            <a:r>
              <a:rPr lang="en-US" dirty="0" err="1" smtClean="0"/>
              <a:t>bjekti</a:t>
            </a:r>
            <a:r>
              <a:rPr lang="en-US" dirty="0" smtClean="0"/>
              <a:t> </a:t>
            </a:r>
            <a:r>
              <a:rPr lang="en-US" dirty="0"/>
              <a:t>sa 1 i 2 </a:t>
            </a:r>
            <a:r>
              <a:rPr lang="en-US" dirty="0" err="1"/>
              <a:t>zvjezdice</a:t>
            </a:r>
            <a:r>
              <a:rPr lang="en-US" dirty="0"/>
              <a:t> </a:t>
            </a:r>
            <a:r>
              <a:rPr lang="en-US" dirty="0" err="1"/>
              <a:t>čine</a:t>
            </a:r>
            <a:r>
              <a:rPr lang="en-US" dirty="0"/>
              <a:t> 40% u </a:t>
            </a:r>
            <a:r>
              <a:rPr lang="en-US" dirty="0" err="1"/>
              <a:t>ukupnoj</a:t>
            </a:r>
            <a:r>
              <a:rPr lang="en-US" dirty="0"/>
              <a:t> </a:t>
            </a:r>
            <a:r>
              <a:rPr lang="en-US" dirty="0" err="1"/>
              <a:t>strukturi</a:t>
            </a:r>
            <a:r>
              <a:rPr lang="en-US" dirty="0"/>
              <a:t> </a:t>
            </a:r>
            <a:r>
              <a:rPr lang="en-US" dirty="0" err="1"/>
              <a:t>hotelsko-ugostiteljskih</a:t>
            </a:r>
            <a:r>
              <a:rPr lang="en-US" dirty="0"/>
              <a:t> </a:t>
            </a:r>
            <a:r>
              <a:rPr lang="en-US" dirty="0" err="1"/>
              <a:t>obejkata</a:t>
            </a:r>
            <a:r>
              <a:rPr lang="en-US" dirty="0"/>
              <a:t>, </a:t>
            </a:r>
            <a:r>
              <a:rPr lang="en-US" dirty="0" err="1"/>
              <a:t>što</a:t>
            </a:r>
            <a:r>
              <a:rPr lang="en-US" dirty="0"/>
              <a:t> je </a:t>
            </a:r>
            <a:r>
              <a:rPr lang="en-US" b="1" dirty="0"/>
              <a:t>10% </a:t>
            </a:r>
            <a:r>
              <a:rPr lang="en-US" b="1" dirty="0" err="1"/>
              <a:t>manje</a:t>
            </a:r>
            <a:r>
              <a:rPr lang="en-US" dirty="0"/>
              <a:t> u </a:t>
            </a:r>
            <a:r>
              <a:rPr lang="en-US" dirty="0" err="1"/>
              <a:t>odnosu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2012.(50%)</a:t>
            </a:r>
          </a:p>
          <a:p>
            <a:pPr lvl="0" algn="just"/>
            <a:r>
              <a:rPr lang="en-US" dirty="0"/>
              <a:t>U </a:t>
            </a:r>
            <a:r>
              <a:rPr lang="en-US" dirty="0" err="1"/>
              <a:t>periodu</a:t>
            </a:r>
            <a:r>
              <a:rPr lang="en-US" dirty="0"/>
              <a:t> 2012 – </a:t>
            </a:r>
            <a:r>
              <a:rPr lang="en-US" dirty="0" smtClean="0"/>
              <a:t>2014 </a:t>
            </a:r>
            <a:r>
              <a:rPr lang="en-US" dirty="0" err="1"/>
              <a:t>otvoreno</a:t>
            </a:r>
            <a:r>
              <a:rPr lang="en-US" dirty="0"/>
              <a:t> je </a:t>
            </a:r>
            <a:r>
              <a:rPr lang="en-US" b="1" dirty="0"/>
              <a:t>17 </a:t>
            </a:r>
            <a:r>
              <a:rPr lang="en-US" dirty="0" err="1"/>
              <a:t>novih</a:t>
            </a:r>
            <a:r>
              <a:rPr lang="en-US" dirty="0"/>
              <a:t> </a:t>
            </a:r>
            <a:r>
              <a:rPr lang="en-US" dirty="0" err="1"/>
              <a:t>hotela</a:t>
            </a:r>
            <a:r>
              <a:rPr lang="en-US" dirty="0"/>
              <a:t> sa 4 i 5 </a:t>
            </a:r>
            <a:r>
              <a:rPr lang="en-US" dirty="0" err="1"/>
              <a:t>zvjezdica</a:t>
            </a:r>
            <a:r>
              <a:rPr lang="en-US" dirty="0"/>
              <a:t> </a:t>
            </a:r>
            <a:r>
              <a:rPr lang="en-US" dirty="0" err="1"/>
              <a:t>kapaciteta</a:t>
            </a:r>
            <a:r>
              <a:rPr lang="en-US" dirty="0"/>
              <a:t> 950 </a:t>
            </a:r>
            <a:r>
              <a:rPr lang="en-US" dirty="0" err="1"/>
              <a:t>ležajeva</a:t>
            </a:r>
            <a:endParaRPr lang="en-US" dirty="0"/>
          </a:p>
          <a:p>
            <a:pPr lvl="0" algn="just"/>
            <a:r>
              <a:rPr lang="en-US" dirty="0" err="1"/>
              <a:t>Kategorisani</a:t>
            </a:r>
            <a:r>
              <a:rPr lang="en-US" dirty="0"/>
              <a:t> </a:t>
            </a:r>
            <a:r>
              <a:rPr lang="en-US" dirty="0" err="1"/>
              <a:t>hotelsko-ugostiteljski</a:t>
            </a:r>
            <a:r>
              <a:rPr lang="en-US" dirty="0"/>
              <a:t> </a:t>
            </a:r>
            <a:r>
              <a:rPr lang="en-US" dirty="0" err="1"/>
              <a:t>kapaciteti</a:t>
            </a:r>
            <a:r>
              <a:rPr lang="en-US" dirty="0"/>
              <a:t> od 3 do 5 </a:t>
            </a:r>
            <a:r>
              <a:rPr lang="en-US" dirty="0" err="1"/>
              <a:t>zvjezdica</a:t>
            </a:r>
            <a:r>
              <a:rPr lang="en-US" dirty="0"/>
              <a:t> </a:t>
            </a:r>
            <a:r>
              <a:rPr lang="en-US" dirty="0" err="1"/>
              <a:t>otvoreni</a:t>
            </a:r>
            <a:r>
              <a:rPr lang="en-US" dirty="0"/>
              <a:t> u </a:t>
            </a:r>
            <a:r>
              <a:rPr lang="en-US" dirty="0" err="1"/>
              <a:t>prethodne</a:t>
            </a:r>
            <a:r>
              <a:rPr lang="en-US" dirty="0"/>
              <a:t> </a:t>
            </a:r>
            <a:r>
              <a:rPr lang="en-US" dirty="0" err="1"/>
              <a:t>dvije</a:t>
            </a:r>
            <a:r>
              <a:rPr lang="en-US" dirty="0"/>
              <a:t> </a:t>
            </a:r>
            <a:r>
              <a:rPr lang="en-US" dirty="0" err="1"/>
              <a:t>godine</a:t>
            </a:r>
            <a:r>
              <a:rPr lang="en-US" dirty="0"/>
              <a:t> </a:t>
            </a:r>
            <a:r>
              <a:rPr lang="en-US" dirty="0" err="1"/>
              <a:t>čine</a:t>
            </a:r>
            <a:r>
              <a:rPr lang="en-US" dirty="0"/>
              <a:t> </a:t>
            </a:r>
            <a:r>
              <a:rPr lang="en-US" b="1" dirty="0" err="1"/>
              <a:t>oko</a:t>
            </a:r>
            <a:r>
              <a:rPr lang="en-US" b="1" dirty="0"/>
              <a:t> 80%</a:t>
            </a:r>
            <a:r>
              <a:rPr lang="en-US" dirty="0"/>
              <a:t> </a:t>
            </a:r>
            <a:r>
              <a:rPr lang="en-US" dirty="0" err="1"/>
              <a:t>ukupne</a:t>
            </a:r>
            <a:r>
              <a:rPr lang="en-US" dirty="0"/>
              <a:t> </a:t>
            </a:r>
            <a:r>
              <a:rPr lang="en-US" dirty="0" err="1" smtClean="0"/>
              <a:t>strukture</a:t>
            </a:r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58737"/>
            <a:ext cx="10972800" cy="114300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ctr" defTabSz="9143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err="1">
                <a:solidFill>
                  <a:srgbClr val="FFFFFF"/>
                </a:solidFill>
              </a:rPr>
              <a:t>Progres</a:t>
            </a:r>
            <a:r>
              <a:rPr lang="en-US" sz="2000" b="1" dirty="0">
                <a:solidFill>
                  <a:srgbClr val="FFFFFF"/>
                </a:solidFill>
              </a:rPr>
              <a:t> </a:t>
            </a:r>
            <a:r>
              <a:rPr lang="x-none" sz="2000" b="1" dirty="0" smtClean="0">
                <a:solidFill>
                  <a:srgbClr val="FFFFFF"/>
                </a:solidFill>
              </a:rPr>
              <a:t>u</a:t>
            </a:r>
            <a:r>
              <a:rPr lang="en-US" sz="2000" b="1" dirty="0" smtClean="0">
                <a:solidFill>
                  <a:srgbClr val="FFFFFF"/>
                </a:solidFill>
              </a:rPr>
              <a:t> </a:t>
            </a:r>
            <a:r>
              <a:rPr lang="en-US" sz="2000" b="1" dirty="0" err="1" smtClean="0">
                <a:solidFill>
                  <a:srgbClr val="FFFFFF"/>
                </a:solidFill>
              </a:rPr>
              <a:t>struktur</a:t>
            </a:r>
            <a:r>
              <a:rPr lang="x-none" sz="2000" b="1" dirty="0" smtClean="0">
                <a:solidFill>
                  <a:srgbClr val="FFFFFF"/>
                </a:solidFill>
              </a:rPr>
              <a:t>i</a:t>
            </a:r>
            <a:r>
              <a:rPr lang="en-US" sz="2000" b="1" dirty="0" smtClean="0">
                <a:solidFill>
                  <a:srgbClr val="FFFFFF"/>
                </a:solidFill>
              </a:rPr>
              <a:t> </a:t>
            </a:r>
            <a:r>
              <a:rPr lang="en-US" sz="2000" b="1" dirty="0" err="1">
                <a:solidFill>
                  <a:srgbClr val="FFFFFF"/>
                </a:solidFill>
              </a:rPr>
              <a:t>smještajnih</a:t>
            </a:r>
            <a:r>
              <a:rPr lang="en-US" sz="2000" b="1" dirty="0">
                <a:solidFill>
                  <a:srgbClr val="FFFFFF"/>
                </a:solidFill>
              </a:rPr>
              <a:t> </a:t>
            </a:r>
            <a:r>
              <a:rPr lang="en-US" sz="2000" b="1" dirty="0" err="1">
                <a:solidFill>
                  <a:srgbClr val="FFFFFF"/>
                </a:solidFill>
              </a:rPr>
              <a:t>kapaciteta</a:t>
            </a:r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493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7" descr="Perast regat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72"/>
            <a:ext cx="12192000" cy="687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71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655764" y="1450181"/>
            <a:ext cx="8880475" cy="52181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chemeClr val="bg1"/>
              </a:solidFill>
            </a:endParaRPr>
          </a:p>
          <a:p>
            <a:endParaRPr lang="x-none" altLang="en-US" sz="1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19929" y="445571"/>
            <a:ext cx="1848969" cy="400110"/>
          </a:xfrm>
          <a:prstGeom prst="rect">
            <a:avLst/>
          </a:prstGeom>
        </p:spPr>
        <p:txBody>
          <a:bodyPr wrap="none" lIns="91435" tIns="45718" rIns="91435" bIns="45718">
            <a:spAutoFit/>
          </a:bodyPr>
          <a:lstStyle/>
          <a:p>
            <a:pPr algn="ctr"/>
            <a:r>
              <a:rPr lang="x-none" sz="2000" b="1" dirty="0">
                <a:solidFill>
                  <a:schemeClr val="bg1"/>
                </a:solidFill>
              </a:rPr>
              <a:t>Kruzing turizam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09600" y="1588571"/>
            <a:ext cx="10972800" cy="45375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5" tIns="45718" rIns="91435" bIns="45718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x-none" sz="2400" b="1" dirty="0">
                <a:solidFill>
                  <a:schemeClr val="bg1"/>
                </a:solidFill>
              </a:rPr>
              <a:t>2012. </a:t>
            </a:r>
          </a:p>
          <a:p>
            <a:pPr marL="0" indent="0">
              <a:buNone/>
            </a:pPr>
            <a:r>
              <a:rPr lang="x-none" sz="2400" dirty="0">
                <a:solidFill>
                  <a:schemeClr val="bg1"/>
                </a:solidFill>
              </a:rPr>
              <a:t>- broj putovanja </a:t>
            </a:r>
            <a:r>
              <a:rPr lang="x-none" sz="2400" b="1" dirty="0">
                <a:solidFill>
                  <a:schemeClr val="bg1"/>
                </a:solidFill>
              </a:rPr>
              <a:t>+9,1%</a:t>
            </a:r>
          </a:p>
          <a:p>
            <a:pPr marL="0" indent="0">
              <a:buNone/>
            </a:pPr>
            <a:r>
              <a:rPr lang="x-none" sz="2400" dirty="0">
                <a:solidFill>
                  <a:schemeClr val="bg1"/>
                </a:solidFill>
              </a:rPr>
              <a:t>- broj putnika </a:t>
            </a:r>
            <a:r>
              <a:rPr lang="x-none" sz="2400" b="1" dirty="0">
                <a:solidFill>
                  <a:schemeClr val="bg1"/>
                </a:solidFill>
              </a:rPr>
              <a:t>+30,4% </a:t>
            </a:r>
            <a:r>
              <a:rPr lang="x-none" sz="2400" dirty="0">
                <a:solidFill>
                  <a:schemeClr val="bg1"/>
                </a:solidFill>
              </a:rPr>
              <a:t>u odnosu na </a:t>
            </a:r>
            <a:r>
              <a:rPr lang="x-none" sz="2400" b="1" dirty="0">
                <a:solidFill>
                  <a:schemeClr val="bg1"/>
                </a:solidFill>
              </a:rPr>
              <a:t>2011.</a:t>
            </a:r>
          </a:p>
          <a:p>
            <a:pPr marL="0" indent="0">
              <a:buNone/>
            </a:pPr>
            <a:r>
              <a:rPr lang="x-none" sz="2400" dirty="0">
                <a:solidFill>
                  <a:schemeClr val="bg1"/>
                </a:solidFill>
              </a:rPr>
              <a:t> </a:t>
            </a:r>
          </a:p>
          <a:p>
            <a:pPr marL="0" indent="0">
              <a:buNone/>
            </a:pPr>
            <a:r>
              <a:rPr lang="x-none" sz="2400" b="1" dirty="0">
                <a:solidFill>
                  <a:schemeClr val="bg1"/>
                </a:solidFill>
              </a:rPr>
              <a:t>2013.</a:t>
            </a:r>
          </a:p>
          <a:p>
            <a:pPr marL="0" indent="0">
              <a:buNone/>
            </a:pPr>
            <a:r>
              <a:rPr lang="x-none" sz="2400" dirty="0">
                <a:solidFill>
                  <a:schemeClr val="bg1"/>
                </a:solidFill>
              </a:rPr>
              <a:t>- broj putovanja </a:t>
            </a:r>
            <a:r>
              <a:rPr lang="x-none" sz="2400" b="1" dirty="0">
                <a:solidFill>
                  <a:schemeClr val="bg1"/>
                </a:solidFill>
              </a:rPr>
              <a:t>+17,5%</a:t>
            </a:r>
          </a:p>
          <a:p>
            <a:pPr marL="0" indent="0">
              <a:buNone/>
            </a:pPr>
            <a:r>
              <a:rPr lang="x-none" sz="2400" dirty="0">
                <a:solidFill>
                  <a:schemeClr val="bg1"/>
                </a:solidFill>
              </a:rPr>
              <a:t>- broj putnika </a:t>
            </a:r>
            <a:r>
              <a:rPr lang="x-none" sz="2400" b="1" dirty="0">
                <a:solidFill>
                  <a:schemeClr val="bg1"/>
                </a:solidFill>
              </a:rPr>
              <a:t>+29% </a:t>
            </a:r>
            <a:r>
              <a:rPr lang="x-none" sz="2400" dirty="0">
                <a:solidFill>
                  <a:schemeClr val="bg1"/>
                </a:solidFill>
              </a:rPr>
              <a:t>u odnosu na </a:t>
            </a:r>
            <a:r>
              <a:rPr lang="x-none" sz="2400" b="1" dirty="0">
                <a:solidFill>
                  <a:schemeClr val="bg1"/>
                </a:solidFill>
              </a:rPr>
              <a:t>2012.</a:t>
            </a:r>
          </a:p>
          <a:p>
            <a:pPr marL="0" indent="0">
              <a:buNone/>
            </a:pPr>
            <a:r>
              <a:rPr lang="x-none" sz="2400" dirty="0">
                <a:solidFill>
                  <a:schemeClr val="bg1"/>
                </a:solidFill>
              </a:rPr>
              <a:t> </a:t>
            </a:r>
          </a:p>
          <a:p>
            <a:pPr marL="0" indent="0">
              <a:buNone/>
            </a:pPr>
            <a:r>
              <a:rPr lang="x-none" sz="2400" b="1" dirty="0">
                <a:solidFill>
                  <a:schemeClr val="bg1"/>
                </a:solidFill>
              </a:rPr>
              <a:t>2014.</a:t>
            </a:r>
          </a:p>
          <a:p>
            <a:pPr marL="0" indent="0">
              <a:buNone/>
            </a:pPr>
            <a:r>
              <a:rPr lang="x-none" sz="2400" dirty="0">
                <a:solidFill>
                  <a:schemeClr val="bg1"/>
                </a:solidFill>
              </a:rPr>
              <a:t>- broj putovanja – jedan kruzer manje</a:t>
            </a:r>
          </a:p>
          <a:p>
            <a:pPr marL="0" indent="0">
              <a:buNone/>
            </a:pPr>
            <a:r>
              <a:rPr lang="x-none" sz="2400" dirty="0">
                <a:solidFill>
                  <a:schemeClr val="bg1"/>
                </a:solidFill>
              </a:rPr>
              <a:t>- broj putnika </a:t>
            </a:r>
            <a:r>
              <a:rPr lang="x-none" sz="2400" b="1" dirty="0">
                <a:solidFill>
                  <a:schemeClr val="bg1"/>
                </a:solidFill>
              </a:rPr>
              <a:t>208.752  +6%</a:t>
            </a:r>
            <a:r>
              <a:rPr lang="x-none" sz="2400" dirty="0">
                <a:solidFill>
                  <a:schemeClr val="bg1"/>
                </a:solidFill>
              </a:rPr>
              <a:t> u odnosu na </a:t>
            </a:r>
            <a:r>
              <a:rPr lang="x-none" sz="2400" b="1" dirty="0">
                <a:solidFill>
                  <a:schemeClr val="bg1"/>
                </a:solidFill>
              </a:rPr>
              <a:t>8</a:t>
            </a:r>
            <a:r>
              <a:rPr lang="x-none" sz="2400" dirty="0">
                <a:solidFill>
                  <a:schemeClr val="bg1"/>
                </a:solidFill>
              </a:rPr>
              <a:t> mjeseci </a:t>
            </a:r>
            <a:r>
              <a:rPr lang="x-none" sz="2400" b="1" dirty="0">
                <a:solidFill>
                  <a:schemeClr val="bg1"/>
                </a:solidFill>
              </a:rPr>
              <a:t>2013</a:t>
            </a:r>
            <a:r>
              <a:rPr lang="en-US" sz="2400" b="1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34505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0/0e/Porto_Monteneg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33401"/>
            <a:ext cx="12192000" cy="7353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EAEAEA">
              <a:alpha val="47843"/>
            </a:srgb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Luka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Kotor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Jahte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+ 8%                               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Putnici</a:t>
            </a:r>
            <a:r>
              <a:rPr lang="x-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18%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1.230                                   5.274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1.332                                   6.252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Porto Montenegro</a:t>
            </a:r>
          </a:p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Jahte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+ 9%                                    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Putnici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x-non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x-non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1.578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1.716                                   2.731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271"/>
            <a:ext cx="121920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968383" y="445571"/>
            <a:ext cx="1952063" cy="400105"/>
          </a:xfrm>
          <a:prstGeom prst="rect">
            <a:avLst/>
          </a:prstGeom>
        </p:spPr>
        <p:txBody>
          <a:bodyPr wrap="none" lIns="91435" tIns="45718" rIns="91435" bIns="45718">
            <a:spAutoFit/>
          </a:bodyPr>
          <a:lstStyle/>
          <a:p>
            <a:pPr algn="ctr"/>
            <a:r>
              <a:rPr lang="x-none" sz="2000" b="1" dirty="0" err="1" smtClean="0">
                <a:solidFill>
                  <a:schemeClr val="bg1"/>
                </a:solidFill>
              </a:rPr>
              <a:t>Yachting</a:t>
            </a:r>
            <a:r>
              <a:rPr lang="x-none" sz="2000" b="1" dirty="0" smtClean="0">
                <a:solidFill>
                  <a:schemeClr val="bg1"/>
                </a:solidFill>
              </a:rPr>
              <a:t> turizam</a:t>
            </a:r>
            <a:endParaRPr lang="x-none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296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1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 - Photo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 - Photo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le &amp; Subtitle -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1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Title &amp; Subtitle - Photo">
  <a:themeElements>
    <a:clrScheme name="">
      <a:dk1>
        <a:srgbClr val="414141"/>
      </a:dk1>
      <a:lt1>
        <a:srgbClr val="FFFFFF"/>
      </a:lt1>
      <a:dk2>
        <a:srgbClr val="000000"/>
      </a:dk2>
      <a:lt2>
        <a:srgbClr val="808080"/>
      </a:lt2>
      <a:accent1>
        <a:srgbClr val="6C7472"/>
      </a:accent1>
      <a:accent2>
        <a:srgbClr val="333399"/>
      </a:accent2>
      <a:accent3>
        <a:srgbClr val="FFFFFF"/>
      </a:accent3>
      <a:accent4>
        <a:srgbClr val="363636"/>
      </a:accent4>
      <a:accent5>
        <a:srgbClr val="BABCB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 - Photo">
      <a:majorFont>
        <a:latin typeface="Gill Sans Light"/>
        <a:ea typeface="ヒラギノ角ゴ ProN W3"/>
        <a:cs typeface="ヒラギノ角ゴ ProN W3"/>
      </a:majorFont>
      <a:minorFont>
        <a:latin typeface="Gill Sans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C7472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414141"/>
            </a:solidFill>
            <a:effectLst/>
            <a:latin typeface="Gill Sans Light" charset="0"/>
            <a:ea typeface="ヒラギノ角ゴ ProN W3" charset="0"/>
            <a:cs typeface="ヒラギノ角ゴ ProN W3" charset="0"/>
            <a:sym typeface="Gill Sans Light" charset="0"/>
          </a:defRPr>
        </a:defPPr>
      </a:lstStyle>
    </a:lnDef>
  </a:objectDefaults>
  <a:extraClrSchemeLst>
    <a:extraClrScheme>
      <a:clrScheme name="Title &amp; Subtitle -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334</TotalTime>
  <Words>954</Words>
  <Application>Microsoft Office PowerPoint</Application>
  <PresentationFormat>Custom</PresentationFormat>
  <Paragraphs>243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Office Theme</vt:lpstr>
      <vt:lpstr>Leere Präsentation</vt:lpstr>
      <vt:lpstr>Title &amp; Subtitle - Photo</vt:lpstr>
      <vt:lpstr>1_Leere Präsentation</vt:lpstr>
      <vt:lpstr>1_Title &amp; Subtitle - Photo</vt:lpstr>
      <vt:lpstr>Slide 1</vt:lpstr>
      <vt:lpstr>Slide 2</vt:lpstr>
      <vt:lpstr>Statistika – kvartalno 2014.</vt:lpstr>
      <vt:lpstr>Slide 4</vt:lpstr>
      <vt:lpstr>Noćenja - predsezona   (2010 – 2014)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Milos Sreckovic</dc:creator>
  <cp:lastModifiedBy>jelena.paovic</cp:lastModifiedBy>
  <cp:revision>54</cp:revision>
  <dcterms:created xsi:type="dcterms:W3CDTF">2014-10-15T10:12:48Z</dcterms:created>
  <dcterms:modified xsi:type="dcterms:W3CDTF">2014-10-23T09:45:14Z</dcterms:modified>
</cp:coreProperties>
</file>