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80" r:id="rId3"/>
    <p:sldId id="282" r:id="rId4"/>
    <p:sldId id="283" r:id="rId5"/>
    <p:sldId id="285" r:id="rId6"/>
    <p:sldId id="278" r:id="rId7"/>
    <p:sldId id="299" r:id="rId8"/>
    <p:sldId id="289" r:id="rId9"/>
    <p:sldId id="292" r:id="rId10"/>
    <p:sldId id="296" r:id="rId11"/>
    <p:sldId id="273" r:id="rId12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B038"/>
    <a:srgbClr val="A203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1" autoAdjust="0"/>
    <p:restoredTop sz="91594" autoAdjust="0"/>
  </p:normalViewPr>
  <p:slideViewPr>
    <p:cSldViewPr>
      <p:cViewPr varScale="1">
        <p:scale>
          <a:sx n="83" d="100"/>
          <a:sy n="83" d="100"/>
        </p:scale>
        <p:origin x="162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417CCB-FC98-4932-B632-58113418FC4C}" type="datetimeFigureOut">
              <a:rPr lang="en-US" smtClean="0"/>
              <a:pPr/>
              <a:t>12/28/2017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02BFB-6340-40E2-932C-378497F563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088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28.12.2017.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28.12.2017.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28.12.2017.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28.12.2017.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28.12.2017.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28.12.2017.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28.12.2017.</a:t>
            </a:fld>
            <a:endParaRPr lang="sr-Latn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28.12.2017.</a:t>
            </a:fld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28.12.2017.</a:t>
            </a:fld>
            <a:endParaRPr lang="sr-Latn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28.12.2017.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7F-35BE-4FA9-91D1-79B02A5AE8B4}" type="datetimeFigureOut">
              <a:rPr lang="sr-Latn-CS" smtClean="0"/>
              <a:pPr/>
              <a:t>28.12.2017.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203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C167F-35BE-4FA9-91D1-79B02A5AE8B4}" type="datetimeFigureOut">
              <a:rPr lang="sr-Latn-CS" smtClean="0"/>
              <a:pPr/>
              <a:t>28.12.2017.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7FBD7-0E58-463B-BB80-C6A1D5A0C198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minifin.wordpress.com/" TargetMode="External"/><Relationship Id="rId3" Type="http://schemas.openxmlformats.org/officeDocument/2006/relationships/hyperlink" Target="https://www.facebook.com/pages/Ministarstvo-finansija/" TargetMode="External"/><Relationship Id="rId7" Type="http://schemas.openxmlformats.org/officeDocument/2006/relationships/hyperlink" Target="http://www.youtube.com/user/MinFinansijaCrneGore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twitter.com/!/MiniFinME" TargetMode="External"/><Relationship Id="rId5" Type="http://schemas.openxmlformats.org/officeDocument/2006/relationships/image" Target="../media/image6.jpeg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cid:image001.png@01D37FE0.B07A18F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cid:image001.png@01D37FE1.E80EA780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8314" y="404664"/>
            <a:ext cx="6875686" cy="1451560"/>
          </a:xfrm>
        </p:spPr>
        <p:txBody>
          <a:bodyPr>
            <a:normAutofit fontScale="90000"/>
          </a:bodyPr>
          <a:lstStyle/>
          <a:p>
            <a:r>
              <a:rPr lang="hr-HR" sz="5400" b="1" dirty="0" smtClean="0">
                <a:solidFill>
                  <a:srgbClr val="E4B038"/>
                </a:solidFill>
              </a:rPr>
              <a:t>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/>
            </a:r>
            <a:br>
              <a:rPr lang="hr-HR" sz="1100" b="1" dirty="0" smtClean="0">
                <a:solidFill>
                  <a:srgbClr val="E4B038"/>
                </a:solidFill>
              </a:rPr>
            </a:br>
            <a:r>
              <a:rPr lang="hr-HR" sz="31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3100" b="1" cap="all" dirty="0">
              <a:solidFill>
                <a:srgbClr val="E4B03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3037" y="4857760"/>
            <a:ext cx="6400800" cy="1257312"/>
          </a:xfrm>
        </p:spPr>
        <p:txBody>
          <a:bodyPr>
            <a:normAutofit fontScale="77500" lnSpcReduction="20000"/>
          </a:bodyPr>
          <a:lstStyle/>
          <a:p>
            <a:r>
              <a:rPr lang="hr-HR" sz="2800" i="1" dirty="0" smtClean="0">
                <a:solidFill>
                  <a:srgbClr val="E4B038"/>
                </a:solidFill>
              </a:rPr>
              <a:t>mr Iva Vuković</a:t>
            </a:r>
          </a:p>
          <a:p>
            <a:r>
              <a:rPr lang="hr-HR" sz="2800" i="1" dirty="0" smtClean="0">
                <a:solidFill>
                  <a:srgbClr val="E4B038"/>
                </a:solidFill>
              </a:rPr>
              <a:t>Predsjednik Koordinacionog tima za pripremu i praćenje realizacije PR i koordinator Radne grupe za pripremu PR</a:t>
            </a:r>
          </a:p>
          <a:p>
            <a:endParaRPr lang="sr-Latn-CS" sz="20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936276" cy="22610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1504" y="2558664"/>
            <a:ext cx="764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CS" sz="3200" b="1" dirty="0" smtClean="0">
                <a:solidFill>
                  <a:schemeClr val="bg1"/>
                </a:solidFill>
              </a:rPr>
              <a:t>PRAVCI RAZVOJA CRNE GORE 2018-2021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286644" cy="1428736"/>
          </a:xfrm>
        </p:spPr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E4B038"/>
                </a:solidFill>
              </a:rPr>
              <a:t>    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>           </a:t>
            </a:r>
            <a:r>
              <a:rPr lang="hr-HR" sz="20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2000" b="1" cap="all" dirty="0">
              <a:solidFill>
                <a:srgbClr val="E4B03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mr Iva Vuković                                                                                                                                  </a:t>
            </a:r>
            <a:r>
              <a:rPr lang="sr-Latn-ME" sz="1800" i="1" dirty="0" smtClean="0">
                <a:solidFill>
                  <a:srgbClr val="E4B038"/>
                </a:solidFill>
              </a:rPr>
              <a:t>28</a:t>
            </a:r>
            <a:r>
              <a:rPr lang="hr-HR" sz="1800" i="1" dirty="0" smtClean="0">
                <a:solidFill>
                  <a:srgbClr val="E4B038"/>
                </a:solidFill>
              </a:rPr>
              <a:t>. decembar 2017.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11781" y="2038074"/>
            <a:ext cx="8320438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 err="1" smtClean="0">
                <a:solidFill>
                  <a:schemeClr val="bg1"/>
                </a:solidFill>
              </a:rPr>
              <a:t>Struktura</a:t>
            </a:r>
            <a:r>
              <a:rPr lang="en-GB" sz="2400" b="1" u="sng" dirty="0" smtClean="0">
                <a:solidFill>
                  <a:schemeClr val="bg1"/>
                </a:solidFill>
              </a:rPr>
              <a:t> </a:t>
            </a:r>
            <a:r>
              <a:rPr lang="en-GB" sz="2400" b="1" u="sng" dirty="0" err="1" smtClean="0">
                <a:solidFill>
                  <a:schemeClr val="bg1"/>
                </a:solidFill>
              </a:rPr>
              <a:t>izvora</a:t>
            </a:r>
            <a:r>
              <a:rPr lang="en-GB" sz="2400" b="1" u="sng" dirty="0" smtClean="0">
                <a:solidFill>
                  <a:schemeClr val="bg1"/>
                </a:solidFill>
              </a:rPr>
              <a:t> </a:t>
            </a:r>
            <a:r>
              <a:rPr lang="en-GB" sz="2400" b="1" u="sng" dirty="0" err="1" smtClean="0">
                <a:solidFill>
                  <a:schemeClr val="bg1"/>
                </a:solidFill>
              </a:rPr>
              <a:t>sredstava</a:t>
            </a:r>
            <a:r>
              <a:rPr lang="en-GB" sz="2400" b="1" u="sng" dirty="0" smtClean="0">
                <a:solidFill>
                  <a:schemeClr val="bg1"/>
                </a:solidFill>
              </a:rPr>
              <a:t> </a:t>
            </a:r>
            <a:r>
              <a:rPr lang="en-GB" sz="2400" b="1" u="sng" dirty="0" err="1" smtClean="0">
                <a:solidFill>
                  <a:schemeClr val="bg1"/>
                </a:solidFill>
              </a:rPr>
              <a:t>po</a:t>
            </a:r>
            <a:r>
              <a:rPr lang="en-GB" sz="2400" b="1" u="sng" dirty="0" smtClean="0">
                <a:solidFill>
                  <a:schemeClr val="bg1"/>
                </a:solidFill>
              </a:rPr>
              <a:t> </a:t>
            </a:r>
            <a:r>
              <a:rPr lang="en-GB" sz="2400" b="1" u="sng" dirty="0" err="1" smtClean="0">
                <a:solidFill>
                  <a:schemeClr val="bg1"/>
                </a:solidFill>
              </a:rPr>
              <a:t>pravcima</a:t>
            </a:r>
            <a:r>
              <a:rPr lang="en-GB" sz="2400" b="1" u="sng" dirty="0" smtClean="0">
                <a:solidFill>
                  <a:schemeClr val="bg1"/>
                </a:solidFill>
              </a:rPr>
              <a:t> </a:t>
            </a:r>
            <a:r>
              <a:rPr lang="en-GB" sz="2400" b="1" u="sng" dirty="0" err="1" smtClean="0">
                <a:solidFill>
                  <a:schemeClr val="bg1"/>
                </a:solidFill>
              </a:rPr>
              <a:t>razvoja</a:t>
            </a:r>
            <a:r>
              <a:rPr lang="en-GB" sz="2400" b="1" u="sng" dirty="0" smtClean="0">
                <a:solidFill>
                  <a:schemeClr val="bg1"/>
                </a:solidFill>
              </a:rPr>
              <a:t> </a:t>
            </a:r>
            <a:r>
              <a:rPr lang="en-GB" sz="2400" b="1" u="sng" dirty="0" err="1" smtClean="0">
                <a:solidFill>
                  <a:schemeClr val="bg1"/>
                </a:solidFill>
              </a:rPr>
              <a:t>odražava</a:t>
            </a:r>
            <a:r>
              <a:rPr lang="en-GB" sz="2400" b="1" u="sng" dirty="0" smtClean="0">
                <a:solidFill>
                  <a:schemeClr val="bg1"/>
                </a:solidFill>
              </a:rPr>
              <a:t> </a:t>
            </a:r>
            <a:r>
              <a:rPr lang="en-GB" sz="2400" b="1" u="sng" dirty="0" err="1" smtClean="0">
                <a:solidFill>
                  <a:schemeClr val="bg1"/>
                </a:solidFill>
              </a:rPr>
              <a:t>politiku</a:t>
            </a:r>
            <a:r>
              <a:rPr lang="en-GB" sz="2400" b="1" u="sng" dirty="0" smtClean="0">
                <a:solidFill>
                  <a:schemeClr val="bg1"/>
                </a:solidFill>
              </a:rPr>
              <a:t> </a:t>
            </a:r>
            <a:r>
              <a:rPr lang="en-GB" sz="2400" b="1" u="sng" dirty="0" err="1" smtClean="0">
                <a:solidFill>
                  <a:schemeClr val="bg1"/>
                </a:solidFill>
              </a:rPr>
              <a:t>Vlade</a:t>
            </a:r>
            <a:r>
              <a:rPr lang="en-GB" sz="2400" b="1" u="sng" dirty="0" smtClean="0">
                <a:solidFill>
                  <a:schemeClr val="bg1"/>
                </a:solidFill>
              </a:rPr>
              <a:t> </a:t>
            </a:r>
            <a:r>
              <a:rPr lang="en-GB" sz="2400" b="1" u="sng" dirty="0" err="1" smtClean="0">
                <a:solidFill>
                  <a:schemeClr val="bg1"/>
                </a:solidFill>
              </a:rPr>
              <a:t>Crne</a:t>
            </a:r>
            <a:r>
              <a:rPr lang="en-GB" sz="2400" b="1" u="sng" dirty="0" smtClean="0">
                <a:solidFill>
                  <a:schemeClr val="bg1"/>
                </a:solidFill>
              </a:rPr>
              <a:t> Gore</a:t>
            </a:r>
            <a:endParaRPr lang="sr-Latn-ME" sz="2400" b="1" u="sng" dirty="0" smtClean="0">
              <a:solidFill>
                <a:schemeClr val="bg1"/>
              </a:solidFill>
            </a:endParaRPr>
          </a:p>
          <a:p>
            <a:pPr algn="just"/>
            <a:endParaRPr lang="sr-Latn-ME" sz="2400" b="1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Ø"/>
            </a:pPr>
            <a:r>
              <a:rPr lang="en-GB" sz="2400" b="1" dirty="0" err="1" smtClean="0">
                <a:solidFill>
                  <a:schemeClr val="bg1"/>
                </a:solidFill>
              </a:rPr>
              <a:t>opredjeljenje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da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stvori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ambijent</a:t>
            </a:r>
            <a:r>
              <a:rPr lang="en-GB" sz="2400" b="1" dirty="0" smtClean="0">
                <a:solidFill>
                  <a:schemeClr val="bg1"/>
                </a:solidFill>
              </a:rPr>
              <a:t> za </a:t>
            </a:r>
            <a:r>
              <a:rPr lang="en-GB" sz="2400" b="1" dirty="0" err="1" smtClean="0">
                <a:solidFill>
                  <a:schemeClr val="bg1"/>
                </a:solidFill>
              </a:rPr>
              <a:t>realizaciju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projekata</a:t>
            </a:r>
            <a:r>
              <a:rPr lang="en-GB" sz="2400" b="1" dirty="0" smtClean="0">
                <a:solidFill>
                  <a:schemeClr val="bg1"/>
                </a:solidFill>
              </a:rPr>
              <a:t>, </a:t>
            </a:r>
            <a:r>
              <a:rPr lang="en-GB" sz="2400" b="1" dirty="0" err="1" smtClean="0">
                <a:solidFill>
                  <a:schemeClr val="bg1"/>
                </a:solidFill>
              </a:rPr>
              <a:t>posebno</a:t>
            </a:r>
            <a:r>
              <a:rPr lang="en-GB" sz="2400" b="1" dirty="0" smtClean="0">
                <a:solidFill>
                  <a:schemeClr val="bg1"/>
                </a:solidFill>
              </a:rPr>
              <a:t> u </a:t>
            </a:r>
            <a:r>
              <a:rPr lang="en-GB" sz="2400" b="1" dirty="0" err="1" smtClean="0">
                <a:solidFill>
                  <a:schemeClr val="bg1"/>
                </a:solidFill>
              </a:rPr>
              <a:t>sektorima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turizam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i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energetika</a:t>
            </a:r>
            <a:r>
              <a:rPr lang="en-GB" sz="2400" b="1" dirty="0" smtClean="0">
                <a:solidFill>
                  <a:schemeClr val="bg1"/>
                </a:solidFill>
              </a:rPr>
              <a:t>, </a:t>
            </a:r>
            <a:r>
              <a:rPr lang="en-GB" sz="2400" b="1" dirty="0" err="1" smtClean="0">
                <a:solidFill>
                  <a:schemeClr val="bg1"/>
                </a:solidFill>
              </a:rPr>
              <a:t>po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modelu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koji</a:t>
            </a:r>
            <a:r>
              <a:rPr lang="en-GB" sz="2400" b="1" dirty="0" smtClean="0">
                <a:solidFill>
                  <a:schemeClr val="bg1"/>
                </a:solidFill>
              </a:rPr>
              <a:t> ne </a:t>
            </a:r>
            <a:r>
              <a:rPr lang="en-GB" sz="2400" b="1" dirty="0" err="1" smtClean="0">
                <a:solidFill>
                  <a:schemeClr val="bg1"/>
                </a:solidFill>
              </a:rPr>
              <a:t>podrazumijeva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učešće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države</a:t>
            </a:r>
            <a:r>
              <a:rPr lang="en-GB" sz="2400" b="1" dirty="0" smtClean="0">
                <a:solidFill>
                  <a:schemeClr val="bg1"/>
                </a:solidFill>
              </a:rPr>
              <a:t> u </a:t>
            </a:r>
            <a:r>
              <a:rPr lang="en-GB" sz="2400" b="1" dirty="0" err="1" smtClean="0">
                <a:solidFill>
                  <a:schemeClr val="bg1"/>
                </a:solidFill>
              </a:rPr>
              <a:t>obezbjeđenju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sredstava</a:t>
            </a:r>
            <a:endParaRPr lang="sr-Latn-ME" sz="2400" b="1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Ø"/>
            </a:pP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da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proširi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i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unaprijedi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saobraćanu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infrastrukturu</a:t>
            </a:r>
            <a:r>
              <a:rPr lang="en-GB" sz="2400" b="1" dirty="0" smtClean="0">
                <a:solidFill>
                  <a:schemeClr val="bg1"/>
                </a:solidFill>
              </a:rPr>
              <a:t>, </a:t>
            </a:r>
            <a:r>
              <a:rPr lang="en-GB" sz="2400" b="1" dirty="0" err="1" smtClean="0">
                <a:solidFill>
                  <a:schemeClr val="bg1"/>
                </a:solidFill>
              </a:rPr>
              <a:t>kao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preduslova</a:t>
            </a:r>
            <a:r>
              <a:rPr lang="en-GB" sz="2400" b="1" dirty="0" smtClean="0">
                <a:solidFill>
                  <a:schemeClr val="bg1"/>
                </a:solidFill>
              </a:rPr>
              <a:t> za </a:t>
            </a:r>
            <a:r>
              <a:rPr lang="en-GB" sz="2400" b="1" dirty="0" err="1" smtClean="0">
                <a:solidFill>
                  <a:schemeClr val="bg1"/>
                </a:solidFill>
              </a:rPr>
              <a:t>ravnomjeran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regionalni</a:t>
            </a:r>
            <a:r>
              <a:rPr lang="en-GB" sz="2400" b="1" dirty="0" smtClean="0">
                <a:solidFill>
                  <a:schemeClr val="bg1"/>
                </a:solidFill>
              </a:rPr>
              <a:t> razvoj, </a:t>
            </a:r>
            <a:r>
              <a:rPr lang="en-GB" sz="2400" b="1" dirty="0" err="1" smtClean="0">
                <a:solidFill>
                  <a:schemeClr val="bg1"/>
                </a:solidFill>
              </a:rPr>
              <a:t>ali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i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povezivanje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sa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regionom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i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šire</a:t>
            </a:r>
            <a:endParaRPr lang="sr-Latn-ME" sz="2400" b="1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Ø"/>
            </a:pPr>
            <a:r>
              <a:rPr lang="sr-Latn-ME" sz="2400" b="1" dirty="0" smtClean="0">
                <a:solidFill>
                  <a:schemeClr val="bg1"/>
                </a:solidFill>
              </a:rPr>
              <a:t>da </a:t>
            </a:r>
            <a:r>
              <a:rPr lang="en-GB" sz="2400" b="1" dirty="0" err="1" smtClean="0">
                <a:solidFill>
                  <a:schemeClr val="bg1"/>
                </a:solidFill>
              </a:rPr>
              <a:t>realizacij</a:t>
            </a:r>
            <a:r>
              <a:rPr lang="sr-Latn-ME" sz="2400" b="1" dirty="0" smtClean="0">
                <a:solidFill>
                  <a:schemeClr val="bg1"/>
                </a:solidFill>
              </a:rPr>
              <a:t>u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mjera</a:t>
            </a:r>
            <a:r>
              <a:rPr lang="en-GB" sz="2400" b="1" dirty="0" smtClean="0">
                <a:solidFill>
                  <a:schemeClr val="bg1"/>
                </a:solidFill>
              </a:rPr>
              <a:t> u </a:t>
            </a:r>
            <a:r>
              <a:rPr lang="en-GB" sz="2400" b="1" dirty="0" err="1" smtClean="0">
                <a:solidFill>
                  <a:schemeClr val="bg1"/>
                </a:solidFill>
              </a:rPr>
              <a:t>okviru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pravca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razvoja</a:t>
            </a:r>
            <a:r>
              <a:rPr lang="en-GB" sz="2400" b="1" dirty="0" smtClean="0">
                <a:solidFill>
                  <a:schemeClr val="bg1"/>
                </a:solidFill>
              </a:rPr>
              <a:t> “</a:t>
            </a:r>
            <a:r>
              <a:rPr lang="en-GB" sz="2400" b="1" dirty="0" err="1" smtClean="0">
                <a:solidFill>
                  <a:schemeClr val="bg1"/>
                </a:solidFill>
              </a:rPr>
              <a:t>inkluzivni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rast</a:t>
            </a:r>
            <a:r>
              <a:rPr lang="en-GB" sz="2400" b="1" dirty="0" smtClean="0">
                <a:solidFill>
                  <a:schemeClr val="bg1"/>
                </a:solidFill>
              </a:rPr>
              <a:t>”, </a:t>
            </a:r>
            <a:r>
              <a:rPr lang="en-GB" sz="2400" b="1" dirty="0" err="1" smtClean="0">
                <a:solidFill>
                  <a:schemeClr val="bg1"/>
                </a:solidFill>
              </a:rPr>
              <a:t>zbog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njihove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prirode</a:t>
            </a:r>
            <a:r>
              <a:rPr lang="en-GB" sz="2400" b="1" dirty="0" smtClean="0">
                <a:solidFill>
                  <a:schemeClr val="bg1"/>
                </a:solidFill>
              </a:rPr>
              <a:t>, </a:t>
            </a:r>
            <a:r>
              <a:rPr lang="en-GB" sz="2400" b="1" dirty="0" err="1" smtClean="0">
                <a:solidFill>
                  <a:schemeClr val="bg1"/>
                </a:solidFill>
              </a:rPr>
              <a:t>podržava</a:t>
            </a:r>
            <a:r>
              <a:rPr lang="en-GB" sz="2400" b="1" dirty="0" smtClean="0">
                <a:solidFill>
                  <a:schemeClr val="bg1"/>
                </a:solidFill>
              </a:rPr>
              <a:t>, </a:t>
            </a:r>
            <a:r>
              <a:rPr lang="en-GB" sz="2400" b="1" dirty="0" err="1" smtClean="0">
                <a:solidFill>
                  <a:schemeClr val="bg1"/>
                </a:solidFill>
              </a:rPr>
              <a:t>odnosno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finansira</a:t>
            </a:r>
            <a:r>
              <a:rPr lang="en-GB" sz="2400" b="1" dirty="0" smtClean="0">
                <a:solidFill>
                  <a:schemeClr val="bg1"/>
                </a:solidFill>
              </a:rPr>
              <a:t>, </a:t>
            </a:r>
            <a:r>
              <a:rPr lang="en-GB" sz="2400" b="1" dirty="0" err="1" smtClean="0">
                <a:solidFill>
                  <a:schemeClr val="bg1"/>
                </a:solidFill>
              </a:rPr>
              <a:t>uglavnom</a:t>
            </a:r>
            <a:r>
              <a:rPr lang="en-GB" sz="2400" b="1" dirty="0" smtClean="0">
                <a:solidFill>
                  <a:schemeClr val="bg1"/>
                </a:solidFill>
              </a:rPr>
              <a:t>, </a:t>
            </a:r>
            <a:r>
              <a:rPr lang="en-GB" sz="2400" b="1" dirty="0" err="1" smtClean="0">
                <a:solidFill>
                  <a:schemeClr val="bg1"/>
                </a:solidFill>
              </a:rPr>
              <a:t>sredstvima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iz</a:t>
            </a:r>
            <a:r>
              <a:rPr lang="en-GB" sz="2400" b="1" dirty="0" smtClean="0">
                <a:solidFill>
                  <a:schemeClr val="bg1"/>
                </a:solidFill>
              </a:rPr>
              <a:t> </a:t>
            </a:r>
            <a:r>
              <a:rPr lang="en-GB" sz="2400" b="1" dirty="0" err="1" smtClean="0">
                <a:solidFill>
                  <a:schemeClr val="bg1"/>
                </a:solidFill>
              </a:rPr>
              <a:t>Budžeta</a:t>
            </a:r>
            <a:r>
              <a:rPr lang="en-GB" sz="2400" b="1" dirty="0" smtClean="0">
                <a:solidFill>
                  <a:schemeClr val="bg1"/>
                </a:solidFill>
              </a:rPr>
              <a:t>.</a:t>
            </a:r>
            <a:endParaRPr lang="en-US" sz="2400" dirty="0" smtClean="0"/>
          </a:p>
          <a:p>
            <a:pPr algn="just">
              <a:buClr>
                <a:srgbClr val="FFFF00"/>
              </a:buClr>
            </a:pPr>
            <a:endParaRPr lang="sr-Latn-CS" sz="1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1604" y="214290"/>
            <a:ext cx="7286644" cy="1643074"/>
          </a:xfrm>
        </p:spPr>
        <p:txBody>
          <a:bodyPr>
            <a:noAutofit/>
          </a:bodyPr>
          <a:lstStyle/>
          <a:p>
            <a:r>
              <a:rPr lang="hr-HR" sz="3600" b="1" dirty="0" smtClean="0">
                <a:solidFill>
                  <a:srgbClr val="E4B038"/>
                </a:solidFill>
                <a:latin typeface="+mn-lt"/>
              </a:rPr>
              <a:t>VLADA CRNE GORE</a:t>
            </a:r>
            <a:r>
              <a:rPr lang="hr-HR" sz="3600" b="1" dirty="0">
                <a:solidFill>
                  <a:srgbClr val="E4B038"/>
                </a:solidFill>
                <a:latin typeface="+mn-lt"/>
              </a:rPr>
              <a:t/>
            </a:r>
            <a:br>
              <a:rPr lang="hr-HR" sz="3600" b="1" dirty="0">
                <a:solidFill>
                  <a:srgbClr val="E4B038"/>
                </a:solidFill>
                <a:latin typeface="+mn-lt"/>
              </a:rPr>
            </a:br>
            <a:r>
              <a:rPr lang="hr-HR" sz="2000" b="1" cap="all" dirty="0" smtClean="0">
                <a:solidFill>
                  <a:srgbClr val="E4B038"/>
                </a:solidFill>
                <a:latin typeface="+mn-lt"/>
              </a:rPr>
              <a:t>Ministarstvo finansija</a:t>
            </a:r>
            <a:endParaRPr lang="sr-Latn-CS" sz="2000" b="1" cap="all" dirty="0">
              <a:solidFill>
                <a:srgbClr val="E4B038"/>
              </a:solidFill>
              <a:latin typeface="+mn-lt"/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57166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42976" y="2143116"/>
            <a:ext cx="75724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/>
            <a:r>
              <a:rPr lang="en-US" sz="4000" b="1" dirty="0" smtClean="0">
                <a:solidFill>
                  <a:schemeClr val="bg1"/>
                </a:solidFill>
                <a:latin typeface="Calibri" pitchFamily="34" charset="0"/>
              </a:rPr>
              <a:t>  </a:t>
            </a:r>
            <a:r>
              <a:rPr lang="sr-Latn-CS" sz="40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  <a:hlinkClick r:id="rId3"/>
              </a:rPr>
              <a:t>https://www.facebook.com/pages/Ministarstvo-finansija/</a:t>
            </a:r>
            <a:endParaRPr lang="en-US" sz="20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914400" lvl="1" indent="-457200"/>
            <a:endParaRPr lang="en-US" sz="20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914400" lvl="1" indent="-457200"/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</a:rPr>
              <a:t>  </a:t>
            </a:r>
          </a:p>
          <a:p>
            <a:pPr marL="914400" lvl="1" indent="-457200"/>
            <a:endParaRPr lang="en-US" sz="20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914400" lvl="1" indent="-457200"/>
            <a:endParaRPr lang="hr-HR" sz="20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9" name="Picture 8" descr="GetIma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4414" y="2214554"/>
            <a:ext cx="571504" cy="571504"/>
          </a:xfrm>
          <a:prstGeom prst="rect">
            <a:avLst/>
          </a:prstGeom>
        </p:spPr>
      </p:pic>
      <p:pic>
        <p:nvPicPr>
          <p:cNvPr id="10" name="Picture 9" descr="GetImage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14414" y="3071810"/>
            <a:ext cx="571504" cy="56257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928794" y="2856905"/>
            <a:ext cx="6643733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dirty="0" smtClean="0">
              <a:solidFill>
                <a:prstClr val="black"/>
              </a:solidFill>
              <a:hlinkClick r:id="rId6"/>
            </a:endParaRPr>
          </a:p>
          <a:p>
            <a:pPr lvl="0"/>
            <a:r>
              <a:rPr lang="en-US" b="1" dirty="0" smtClean="0">
                <a:solidFill>
                  <a:prstClr val="black"/>
                </a:solidFill>
                <a:hlinkClick r:id="rId6"/>
              </a:rPr>
              <a:t> https://</a:t>
            </a:r>
            <a:r>
              <a:rPr lang="en-US" sz="2000" b="1" dirty="0" smtClean="0">
                <a:solidFill>
                  <a:prstClr val="black"/>
                </a:solidFill>
                <a:hlinkClick r:id="rId6"/>
              </a:rPr>
              <a:t>twitter.com</a:t>
            </a:r>
            <a:r>
              <a:rPr lang="en-US" b="1" dirty="0" smtClean="0">
                <a:solidFill>
                  <a:prstClr val="black"/>
                </a:solidFill>
                <a:hlinkClick r:id="rId6"/>
              </a:rPr>
              <a:t>/%21/MiniFinME</a:t>
            </a:r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  <a:hlinkClick r:id="rId7"/>
            </a:endParaRPr>
          </a:p>
          <a:p>
            <a:pPr lvl="0"/>
            <a:r>
              <a:rPr lang="en-US" b="1" dirty="0" smtClean="0">
                <a:solidFill>
                  <a:prstClr val="black"/>
                </a:solidFill>
                <a:hlinkClick r:id="rId7"/>
              </a:rPr>
              <a:t>http://www.youtube.com/user/MinFinansijaCrneGore</a:t>
            </a:r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sr-Latn-CS" b="1" dirty="0" smtClean="0">
              <a:solidFill>
                <a:prstClr val="black"/>
              </a:solidFill>
              <a:hlinkClick r:id="rId8"/>
            </a:endParaRPr>
          </a:p>
          <a:p>
            <a:pPr lvl="0"/>
            <a:r>
              <a:rPr lang="en-US" b="1" dirty="0" smtClean="0">
                <a:solidFill>
                  <a:prstClr val="black"/>
                </a:solidFill>
                <a:hlinkClick r:id="rId8"/>
              </a:rPr>
              <a:t>http://minifin.wordpress.com/</a:t>
            </a:r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4" name="Picture 13" descr="GetImage (2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214414" y="3929066"/>
            <a:ext cx="571504" cy="500066"/>
          </a:xfrm>
          <a:prstGeom prst="rect">
            <a:avLst/>
          </a:prstGeom>
        </p:spPr>
      </p:pic>
      <p:pic>
        <p:nvPicPr>
          <p:cNvPr id="15" name="Picture 14" descr="GetImage (3)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214414" y="4714884"/>
            <a:ext cx="571504" cy="500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286644" cy="1428736"/>
          </a:xfrm>
        </p:spPr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E4B038"/>
                </a:solidFill>
              </a:rPr>
              <a:t>    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>           </a:t>
            </a:r>
            <a:r>
              <a:rPr lang="hr-HR" sz="20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2000" b="1" cap="all" dirty="0">
              <a:solidFill>
                <a:srgbClr val="E4B03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 mr Iva Vuković                                                                                                                                  </a:t>
            </a:r>
            <a:r>
              <a:rPr lang="sr-Latn-ME" sz="1800" i="1" dirty="0" smtClean="0">
                <a:solidFill>
                  <a:srgbClr val="E4B038"/>
                </a:solidFill>
              </a:rPr>
              <a:t>28</a:t>
            </a:r>
            <a:r>
              <a:rPr lang="hr-HR" sz="1800" i="1" dirty="0" smtClean="0">
                <a:solidFill>
                  <a:srgbClr val="E4B038"/>
                </a:solidFill>
              </a:rPr>
              <a:t>. decembar 2017.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35753" y="1556792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1484784"/>
            <a:ext cx="781806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rgbClr val="FFFF00"/>
              </a:buClr>
              <a:buFont typeface="Wingdings" panose="05000000000000000000" pitchFamily="2" charset="2"/>
              <a:buChar char="§"/>
            </a:pPr>
            <a:r>
              <a:rPr lang="en-US" sz="2400" dirty="0" err="1" smtClean="0">
                <a:solidFill>
                  <a:schemeClr val="bg1"/>
                </a:solidFill>
              </a:rPr>
              <a:t>Pravci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razvoja</a:t>
            </a:r>
            <a:r>
              <a:rPr lang="sr-Latn-ME" sz="2400" dirty="0" smtClean="0">
                <a:solidFill>
                  <a:schemeClr val="bg1"/>
                </a:solidFill>
              </a:rPr>
              <a:t> su</a:t>
            </a:r>
            <a:r>
              <a:rPr lang="de-DE" sz="2400" dirty="0" smtClean="0">
                <a:solidFill>
                  <a:schemeClr val="bg1"/>
                </a:solidFill>
              </a:rPr>
              <a:t> krovni razvojni implementacioni dokument</a:t>
            </a:r>
            <a:r>
              <a:rPr lang="sr-Latn-ME" sz="2400" dirty="0" smtClean="0">
                <a:solidFill>
                  <a:schemeClr val="bg1"/>
                </a:solidFill>
              </a:rPr>
              <a:t> Vlade Crne Gore</a:t>
            </a:r>
          </a:p>
          <a:p>
            <a:pPr marL="342900" indent="-342900" algn="just">
              <a:buClr>
                <a:srgbClr val="FFFF00"/>
              </a:buClr>
              <a:buFont typeface="Wingdings" panose="05000000000000000000" pitchFamily="2" charset="2"/>
              <a:buChar char="§"/>
            </a:pPr>
            <a:endParaRPr lang="sr-Latn-ME" sz="2400" dirty="0" smtClean="0">
              <a:solidFill>
                <a:schemeClr val="bg1"/>
              </a:solidFill>
            </a:endParaRPr>
          </a:p>
          <a:p>
            <a:pPr marL="342900" indent="-342900" algn="just">
              <a:buClr>
                <a:srgbClr val="FFFF00"/>
              </a:buClr>
              <a:buFont typeface="Wingdings" pitchFamily="2" charset="2"/>
              <a:buChar char="Ø"/>
            </a:pPr>
            <a:r>
              <a:rPr lang="hr-HR" sz="2400" dirty="0" smtClean="0">
                <a:solidFill>
                  <a:schemeClr val="bg1"/>
                </a:solidFill>
              </a:rPr>
              <a:t>utvrđen strateški cilj razvoja Crne Gore</a:t>
            </a:r>
          </a:p>
          <a:p>
            <a:pPr marL="342900" indent="-342900" algn="just">
              <a:buClr>
                <a:srgbClr val="FFFF00"/>
              </a:buClr>
            </a:pPr>
            <a:endParaRPr lang="hr-HR" sz="2400" dirty="0" smtClean="0">
              <a:solidFill>
                <a:schemeClr val="bg1"/>
              </a:solidFill>
            </a:endParaRPr>
          </a:p>
          <a:p>
            <a:pPr marL="342900" lvl="3" indent="-342900" algn="ctr">
              <a:buClr>
                <a:srgbClr val="FFFF00"/>
              </a:buClr>
            </a:pPr>
            <a:r>
              <a:rPr lang="hr-HR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Povećanje kvaliteta života u dugom roku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342900" indent="-342900" algn="just">
              <a:buClr>
                <a:srgbClr val="FFFF00"/>
              </a:buClr>
              <a:buFont typeface="Wingdings" pitchFamily="2" charset="2"/>
              <a:buChar char="Ø"/>
            </a:pPr>
            <a:endParaRPr lang="hr-HR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Ø"/>
            </a:pPr>
            <a:r>
              <a:rPr lang="hr-HR" sz="2400" dirty="0" smtClean="0">
                <a:solidFill>
                  <a:schemeClr val="bg1"/>
                </a:solidFill>
              </a:rPr>
              <a:t> prioritetni sektori razvoja</a:t>
            </a:r>
          </a:p>
          <a:p>
            <a:pPr algn="just">
              <a:buClr>
                <a:srgbClr val="FFFF00"/>
              </a:buClr>
            </a:pPr>
            <a:endParaRPr lang="sr-Latn-ME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Ø"/>
            </a:pPr>
            <a:r>
              <a:rPr lang="hr-HR" sz="2400" dirty="0" smtClean="0">
                <a:solidFill>
                  <a:schemeClr val="bg1"/>
                </a:solidFill>
              </a:rPr>
              <a:t>identifikovane oblasti politika, utvrđeni prioriteti i     predložene investicije/razvojne </a:t>
            </a:r>
            <a:r>
              <a:rPr lang="de-DE" sz="2400" dirty="0" smtClean="0">
                <a:solidFill>
                  <a:schemeClr val="bg1"/>
                </a:solidFill>
              </a:rPr>
              <a:t>mjere</a:t>
            </a:r>
            <a:endParaRPr lang="sr-Latn-CS" sz="2400" dirty="0" smtClean="0">
              <a:solidFill>
                <a:schemeClr val="bg1"/>
              </a:solidFill>
            </a:endParaRPr>
          </a:p>
          <a:p>
            <a:pPr marL="457200" indent="-457200" algn="just">
              <a:buClr>
                <a:srgbClr val="FFFF00"/>
              </a:buClr>
            </a:pPr>
            <a:r>
              <a:rPr lang="sr-Latn-CS" sz="2400" dirty="0" smtClean="0">
                <a:solidFill>
                  <a:schemeClr val="bg1"/>
                </a:solidFill>
              </a:rPr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286644" cy="1428736"/>
          </a:xfrm>
        </p:spPr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E4B038"/>
                </a:solidFill>
              </a:rPr>
              <a:t>    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>           </a:t>
            </a:r>
            <a:r>
              <a:rPr lang="hr-HR" sz="20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2000" b="1" cap="all" dirty="0">
              <a:solidFill>
                <a:srgbClr val="E4B03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mr Iva Vuković                                                                                                                                  </a:t>
            </a:r>
            <a:r>
              <a:rPr lang="sr-Latn-ME" sz="1800" i="1" dirty="0" smtClean="0">
                <a:solidFill>
                  <a:srgbClr val="E4B038"/>
                </a:solidFill>
              </a:rPr>
              <a:t>28</a:t>
            </a:r>
            <a:r>
              <a:rPr lang="hr-HR" sz="1800" i="1" dirty="0" smtClean="0">
                <a:solidFill>
                  <a:srgbClr val="E4B038"/>
                </a:solidFill>
              </a:rPr>
              <a:t>. decembar 2017.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821505" y="1250661"/>
            <a:ext cx="7500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OPŠTI EKONOMSKI OKVIR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772817"/>
            <a:ext cx="835292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FFFF00"/>
              </a:buClr>
              <a:buFont typeface="Wingdings" pitchFamily="2" charset="2"/>
              <a:buChar char="§"/>
            </a:pPr>
            <a:endParaRPr lang="sr-Latn-CS" sz="2400" dirty="0" smtClean="0">
              <a:solidFill>
                <a:schemeClr val="bg1"/>
              </a:solidFill>
            </a:endParaRPr>
          </a:p>
          <a:p>
            <a:r>
              <a:rPr lang="en-US" sz="2400" b="1" dirty="0" err="1" smtClean="0">
                <a:solidFill>
                  <a:schemeClr val="bg1"/>
                </a:solidFill>
              </a:rPr>
              <a:t>Ključni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prioriteti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ekonomske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politike</a:t>
            </a:r>
            <a:endParaRPr lang="sr-Latn-ME" sz="2400" b="1" dirty="0" smtClean="0">
              <a:solidFill>
                <a:schemeClr val="bg1"/>
              </a:solidFill>
            </a:endParaRPr>
          </a:p>
          <a:p>
            <a:endParaRPr lang="sr-Latn-ME" sz="2400" b="1" dirty="0" smtClean="0">
              <a:solidFill>
                <a:schemeClr val="bg1"/>
              </a:solidFill>
            </a:endParaRP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sr-Latn-ME" sz="2400" dirty="0" smtClean="0">
                <a:solidFill>
                  <a:schemeClr val="bg1"/>
                </a:solidFill>
              </a:rPr>
              <a:t>d</a:t>
            </a:r>
            <a:r>
              <a:rPr lang="en-US" sz="2400" dirty="0" err="1" smtClean="0">
                <a:solidFill>
                  <a:schemeClr val="bg1"/>
                </a:solidFill>
              </a:rPr>
              <a:t>inami</a:t>
            </a:r>
            <a:r>
              <a:rPr lang="sr-Latn-ME" sz="2400" dirty="0" smtClean="0">
                <a:solidFill>
                  <a:schemeClr val="bg1"/>
                </a:solidFill>
              </a:rPr>
              <a:t>ziranje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ekonomsk</a:t>
            </a:r>
            <a:r>
              <a:rPr lang="sr-Latn-ME" sz="2400" dirty="0" smtClean="0">
                <a:solidFill>
                  <a:schemeClr val="bg1"/>
                </a:solidFill>
              </a:rPr>
              <a:t>og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rast</a:t>
            </a:r>
            <a:r>
              <a:rPr lang="sr-Latn-ME" sz="2400" dirty="0" smtClean="0">
                <a:solidFill>
                  <a:schemeClr val="bg1"/>
                </a:solidFill>
              </a:rPr>
              <a:t>a</a:t>
            </a:r>
            <a:endParaRPr lang="en-US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</a:pPr>
            <a:endParaRPr lang="sr-Latn-CS" sz="11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400" dirty="0" err="1" smtClean="0">
                <a:solidFill>
                  <a:schemeClr val="bg1"/>
                </a:solidFill>
              </a:rPr>
              <a:t>povećanj</a:t>
            </a:r>
            <a:r>
              <a:rPr lang="sr-Latn-ME" sz="2400" dirty="0" smtClean="0">
                <a:solidFill>
                  <a:schemeClr val="bg1"/>
                </a:solidFill>
              </a:rPr>
              <a:t>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konkurentosti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ekonomije</a:t>
            </a:r>
            <a:endParaRPr lang="sr-Latn-ME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§"/>
            </a:pPr>
            <a:endParaRPr lang="sr-Latn-CS" sz="1100" u="sng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Arial" pitchFamily="34" charset="0"/>
              <a:buChar char="•"/>
            </a:pPr>
            <a:r>
              <a:rPr lang="sr-Latn-ME" sz="2000" b="1" dirty="0" err="1" smtClean="0">
                <a:solidFill>
                  <a:schemeClr val="bg1"/>
                </a:solidFill>
              </a:rPr>
              <a:t>p</a:t>
            </a:r>
            <a:r>
              <a:rPr lang="en-US" sz="2000" b="1" dirty="0" err="1" smtClean="0">
                <a:solidFill>
                  <a:schemeClr val="bg1"/>
                </a:solidFill>
              </a:rPr>
              <a:t>rosječna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projektovana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stopa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rasta</a:t>
            </a:r>
            <a:r>
              <a:rPr lang="en-US" sz="2000" b="1" dirty="0" smtClean="0">
                <a:solidFill>
                  <a:schemeClr val="bg1"/>
                </a:solidFill>
              </a:rPr>
              <a:t> BDP-a </a:t>
            </a:r>
            <a:r>
              <a:rPr lang="en-US" sz="2000" dirty="0" smtClean="0">
                <a:solidFill>
                  <a:schemeClr val="bg1"/>
                </a:solidFill>
              </a:rPr>
              <a:t>za period 2018-2021. </a:t>
            </a:r>
            <a:r>
              <a:rPr lang="en-US" sz="2000" dirty="0" err="1" smtClean="0">
                <a:solidFill>
                  <a:schemeClr val="bg1"/>
                </a:solidFill>
              </a:rPr>
              <a:t>iznosi</a:t>
            </a:r>
            <a:r>
              <a:rPr lang="en-US" sz="2000" dirty="0" smtClean="0">
                <a:solidFill>
                  <a:schemeClr val="bg1"/>
                </a:solidFill>
              </a:rPr>
              <a:t> 2,8%</a:t>
            </a:r>
            <a:endParaRPr lang="sr-Latn-ME" sz="20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</a:pPr>
            <a:endParaRPr lang="sr-Latn-ME" sz="11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Arial" pitchFamily="34" charset="0"/>
              <a:buChar char="•"/>
            </a:pPr>
            <a:r>
              <a:rPr lang="sr-Latn-ME" sz="2000" b="1" dirty="0" smtClean="0">
                <a:solidFill>
                  <a:schemeClr val="bg1"/>
                </a:solidFill>
              </a:rPr>
              <a:t>d</a:t>
            </a:r>
            <a:r>
              <a:rPr lang="en-US" sz="2000" b="1" dirty="0" err="1" smtClean="0">
                <a:solidFill>
                  <a:schemeClr val="bg1"/>
                </a:solidFill>
              </a:rPr>
              <a:t>eficit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javnih</a:t>
            </a:r>
            <a:r>
              <a:rPr lang="en-US" sz="2000" b="1" dirty="0" smtClean="0">
                <a:solidFill>
                  <a:schemeClr val="bg1"/>
                </a:solidFill>
              </a:rPr>
              <a:t> finansija u </a:t>
            </a:r>
            <a:r>
              <a:rPr lang="en-US" sz="2000" b="1" dirty="0" err="1" smtClean="0">
                <a:solidFill>
                  <a:schemeClr val="bg1"/>
                </a:solidFill>
              </a:rPr>
              <a:t>periodu</a:t>
            </a:r>
            <a:r>
              <a:rPr lang="en-US" sz="2000" b="1" dirty="0" smtClean="0">
                <a:solidFill>
                  <a:schemeClr val="bg1"/>
                </a:solidFill>
              </a:rPr>
              <a:t> 2018-2021. </a:t>
            </a:r>
            <a:r>
              <a:rPr lang="en-US" sz="2000" b="1" dirty="0" err="1" smtClean="0">
                <a:solidFill>
                  <a:schemeClr val="bg1"/>
                </a:solidFill>
              </a:rPr>
              <a:t>godine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će</a:t>
            </a:r>
            <a:r>
              <a:rPr lang="en-US" sz="2000" dirty="0" smtClean="0">
                <a:solidFill>
                  <a:schemeClr val="bg1"/>
                </a:solidFill>
              </a:rPr>
              <a:t> se </a:t>
            </a:r>
            <a:r>
              <a:rPr lang="en-US" sz="2000" dirty="0" err="1" smtClean="0">
                <a:solidFill>
                  <a:schemeClr val="bg1"/>
                </a:solidFill>
              </a:rPr>
              <a:t>postepeno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smanjivati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sr-Latn-ME" sz="2000" dirty="0" smtClean="0">
                <a:solidFill>
                  <a:schemeClr val="bg1"/>
                </a:solidFill>
              </a:rPr>
              <a:t>i</a:t>
            </a:r>
            <a:r>
              <a:rPr lang="en-US" sz="2000" dirty="0" smtClean="0">
                <a:solidFill>
                  <a:schemeClr val="bg1"/>
                </a:solidFill>
              </a:rPr>
              <a:t> 2020. </a:t>
            </a:r>
            <a:r>
              <a:rPr lang="en-US" sz="2000" dirty="0" err="1" smtClean="0">
                <a:solidFill>
                  <a:schemeClr val="bg1"/>
                </a:solidFill>
              </a:rPr>
              <a:t>i</a:t>
            </a:r>
            <a:r>
              <a:rPr lang="en-US" sz="2000" dirty="0" smtClean="0">
                <a:solidFill>
                  <a:schemeClr val="bg1"/>
                </a:solidFill>
              </a:rPr>
              <a:t> 2021. </a:t>
            </a:r>
            <a:r>
              <a:rPr lang="en-US" sz="2000" dirty="0" err="1" smtClean="0">
                <a:solidFill>
                  <a:schemeClr val="bg1"/>
                </a:solidFill>
              </a:rPr>
              <a:t>bilježiti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suficit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od</a:t>
            </a:r>
            <a:r>
              <a:rPr lang="en-US" sz="2000" dirty="0" smtClean="0">
                <a:solidFill>
                  <a:schemeClr val="bg1"/>
                </a:solidFill>
              </a:rPr>
              <a:t> 5,4% BDP-a </a:t>
            </a:r>
            <a:r>
              <a:rPr lang="en-US" sz="2000" dirty="0" err="1" smtClean="0">
                <a:solidFill>
                  <a:schemeClr val="bg1"/>
                </a:solidFill>
              </a:rPr>
              <a:t>i</a:t>
            </a:r>
            <a:r>
              <a:rPr lang="en-US" sz="2000" dirty="0" smtClean="0">
                <a:solidFill>
                  <a:schemeClr val="bg1"/>
                </a:solidFill>
              </a:rPr>
              <a:t> 6,2% BDP </a:t>
            </a:r>
            <a:r>
              <a:rPr lang="en-US" sz="2000" dirty="0" err="1" smtClean="0">
                <a:solidFill>
                  <a:schemeClr val="bg1"/>
                </a:solidFill>
              </a:rPr>
              <a:t>respektivno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endParaRPr lang="sr-Latn-ME" sz="20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Arial" pitchFamily="34" charset="0"/>
              <a:buChar char="•"/>
            </a:pPr>
            <a:endParaRPr lang="sr-Latn-ME" sz="11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Arial" pitchFamily="34" charset="0"/>
              <a:buChar char="•"/>
            </a:pPr>
            <a:r>
              <a:rPr lang="sl-SI" sz="2000" b="1" dirty="0" smtClean="0">
                <a:solidFill>
                  <a:schemeClr val="bg1"/>
                </a:solidFill>
              </a:rPr>
              <a:t>učešće državnog duga u bruto domaćem proizvodu </a:t>
            </a:r>
            <a:r>
              <a:rPr lang="sl-SI" sz="2000" dirty="0" smtClean="0">
                <a:solidFill>
                  <a:schemeClr val="bg1"/>
                </a:solidFill>
              </a:rPr>
              <a:t>će dostići maksimum u 2018. godini i biće na nivou od 64,14% BPD-a, nakon čega se očekuje blagi pad, a na kraju posmatranog perioda iznosiće 50,55% procijenjenog BDP-a. 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</a:pPr>
            <a:endParaRPr lang="sr-Latn-CS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§"/>
            </a:pPr>
            <a:endParaRPr lang="sr-Latn-C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286644" cy="1428736"/>
          </a:xfrm>
        </p:spPr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E4B038"/>
                </a:solidFill>
              </a:rPr>
              <a:t>    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>           </a:t>
            </a:r>
            <a:r>
              <a:rPr lang="hr-HR" sz="20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2000" b="1" cap="all" dirty="0">
              <a:solidFill>
                <a:srgbClr val="E4B03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mr Iva Vuković                                                                                                                                  </a:t>
            </a:r>
            <a:r>
              <a:rPr lang="sr-Latn-ME" sz="1800" i="1" dirty="0" smtClean="0">
                <a:solidFill>
                  <a:srgbClr val="E4B038"/>
                </a:solidFill>
              </a:rPr>
              <a:t>28</a:t>
            </a:r>
            <a:r>
              <a:rPr lang="hr-HR" sz="1800" i="1" dirty="0" smtClean="0">
                <a:solidFill>
                  <a:srgbClr val="E4B038"/>
                </a:solidFill>
              </a:rPr>
              <a:t>. decembar 2017.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821505" y="1196752"/>
            <a:ext cx="75009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l-SI" sz="3200" b="1" dirty="0" smtClean="0">
                <a:solidFill>
                  <a:schemeClr val="bg1"/>
                </a:solidFill>
              </a:rPr>
              <a:t>PRAVCI RAZVOJA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772816"/>
            <a:ext cx="8352928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FFFF00"/>
              </a:buClr>
            </a:pPr>
            <a:endParaRPr lang="sr-Latn-RS" sz="11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bg1"/>
                </a:solidFill>
              </a:rPr>
              <a:t>Pametan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rast</a:t>
            </a:r>
            <a:r>
              <a:rPr lang="en-US" sz="2000" b="1" i="1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podrazumijeva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jačanje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konkurentnosti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ekonomije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kroz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unapređenje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poslovnog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ambijenta</a:t>
            </a:r>
            <a:r>
              <a:rPr lang="en-US" sz="2000" dirty="0" smtClean="0">
                <a:solidFill>
                  <a:schemeClr val="bg1"/>
                </a:solidFill>
              </a:rPr>
              <a:t>, razvoj </a:t>
            </a:r>
            <a:r>
              <a:rPr lang="en-US" sz="2000" dirty="0" err="1" smtClean="0">
                <a:solidFill>
                  <a:schemeClr val="bg1"/>
                </a:solidFill>
              </a:rPr>
              <a:t>sektora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malog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srednjeg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biznisa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diverzifikaciju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ekonomske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aktivnosti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uz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povećanje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produktivnosti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implementaciju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najnovijih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informaciono-telekomunikacionih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tehnologija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privlačenje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stranih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direktnih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investicija</a:t>
            </a:r>
            <a:r>
              <a:rPr lang="en-US" sz="2000" dirty="0" smtClean="0">
                <a:solidFill>
                  <a:schemeClr val="bg1"/>
                </a:solidFill>
              </a:rPr>
              <a:t> (SDI). </a:t>
            </a:r>
            <a:r>
              <a:rPr lang="en-US" sz="2000" dirty="0" err="1" smtClean="0">
                <a:solidFill>
                  <a:schemeClr val="bg1"/>
                </a:solidFill>
              </a:rPr>
              <a:t>Poseban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izazov</a:t>
            </a:r>
            <a:r>
              <a:rPr lang="en-US" sz="2000" dirty="0" smtClean="0">
                <a:solidFill>
                  <a:schemeClr val="bg1"/>
                </a:solidFill>
              </a:rPr>
              <a:t> je u </a:t>
            </a:r>
            <a:r>
              <a:rPr lang="en-US" sz="2000" dirty="0" err="1" smtClean="0">
                <a:solidFill>
                  <a:schemeClr val="bg1"/>
                </a:solidFill>
              </a:rPr>
              <a:t>unapređenju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diversifikaciji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turističkog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proizvoda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</a:p>
          <a:p>
            <a:pPr algn="just">
              <a:buClr>
                <a:srgbClr val="FFFF00"/>
              </a:buClr>
              <a:buFont typeface="Wingdings" pitchFamily="2" charset="2"/>
              <a:buChar char="v"/>
            </a:pPr>
            <a:endParaRPr lang="sr-Latn-ME" sz="11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2000" dirty="0" err="1" smtClean="0">
                <a:solidFill>
                  <a:schemeClr val="bg1"/>
                </a:solidFill>
              </a:rPr>
              <a:t>Implementacija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koncepta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održivog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razvoja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podrazumijeva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tranziciju</a:t>
            </a:r>
            <a:r>
              <a:rPr lang="en-US" sz="2000" dirty="0" smtClean="0">
                <a:solidFill>
                  <a:schemeClr val="bg1"/>
                </a:solidFill>
              </a:rPr>
              <a:t> ka </a:t>
            </a:r>
            <a:r>
              <a:rPr lang="en-US" sz="2000" dirty="0" err="1" smtClean="0">
                <a:solidFill>
                  <a:schemeClr val="bg1"/>
                </a:solidFill>
              </a:rPr>
              <a:t>ekonomiji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koja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obezbjeđuje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efikasno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održivo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korišćenje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resursa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zaštitu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životne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sredine</a:t>
            </a:r>
            <a:r>
              <a:rPr lang="en-US" sz="2000" dirty="0" smtClean="0">
                <a:solidFill>
                  <a:schemeClr val="bg1"/>
                </a:solidFill>
              </a:rPr>
              <a:t>, razvoj </a:t>
            </a:r>
            <a:r>
              <a:rPr lang="en-US" sz="2000" dirty="0" err="1" smtClean="0">
                <a:solidFill>
                  <a:schemeClr val="bg1"/>
                </a:solidFill>
              </a:rPr>
              <a:t>novih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tehnologija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proizvodnih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metoda</a:t>
            </a:r>
            <a:r>
              <a:rPr lang="en-US" sz="2000" dirty="0" smtClean="0">
                <a:solidFill>
                  <a:schemeClr val="bg1"/>
                </a:solidFill>
              </a:rPr>
              <a:t>. </a:t>
            </a:r>
            <a:r>
              <a:rPr lang="sr-Latn-ME" sz="2000" dirty="0" smtClean="0">
                <a:solidFill>
                  <a:schemeClr val="bg1"/>
                </a:solidFill>
              </a:rPr>
              <a:t>O</a:t>
            </a:r>
            <a:r>
              <a:rPr lang="en-US" sz="2000" dirty="0" err="1" smtClean="0">
                <a:solidFill>
                  <a:schemeClr val="bg1"/>
                </a:solidFill>
              </a:rPr>
              <a:t>blasti</a:t>
            </a:r>
            <a:r>
              <a:rPr lang="en-US" sz="2000" dirty="0" smtClean="0">
                <a:solidFill>
                  <a:schemeClr val="bg1"/>
                </a:solidFill>
              </a:rPr>
              <a:t> s </a:t>
            </a:r>
            <a:r>
              <a:rPr lang="en-US" sz="2000" dirty="0" err="1" smtClean="0">
                <a:solidFill>
                  <a:schemeClr val="bg1"/>
                </a:solidFill>
              </a:rPr>
              <a:t>najvećim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potencijalom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ozelenjavanja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su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saobraćaj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energetika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poljoprivreda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turizam</a:t>
            </a:r>
            <a:endParaRPr lang="sr-Latn-ME" sz="20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v"/>
            </a:pPr>
            <a:endParaRPr lang="sr-Latn-ME" sz="20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2000" b="1" dirty="0" err="1" smtClean="0">
                <a:solidFill>
                  <a:schemeClr val="bg1"/>
                </a:solidFill>
              </a:rPr>
              <a:t>Inkluzivni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rast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podrazumijeva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povećanje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zaposlenosti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uz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uključivanje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ljudi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svih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starosnih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dobi</a:t>
            </a:r>
            <a:r>
              <a:rPr lang="en-US" sz="2000" dirty="0" smtClean="0">
                <a:solidFill>
                  <a:schemeClr val="bg1"/>
                </a:solidFill>
              </a:rPr>
              <a:t> u </a:t>
            </a:r>
            <a:r>
              <a:rPr lang="en-US" sz="2000" dirty="0" err="1" smtClean="0">
                <a:solidFill>
                  <a:schemeClr val="bg1"/>
                </a:solidFill>
              </a:rPr>
              <a:t>upravljanje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promjenama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kroz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ulaganje</a:t>
            </a:r>
            <a:r>
              <a:rPr lang="en-US" sz="2000" dirty="0" smtClean="0">
                <a:solidFill>
                  <a:schemeClr val="bg1"/>
                </a:solidFill>
              </a:rPr>
              <a:t> u </a:t>
            </a:r>
            <a:r>
              <a:rPr lang="en-US" sz="2000" dirty="0" err="1" smtClean="0">
                <a:solidFill>
                  <a:schemeClr val="bg1"/>
                </a:solidFill>
              </a:rPr>
              <a:t>vještine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obuke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modernizaciju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tržiša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rada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i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sistem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socijalne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zaštite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uz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uvažavanje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standarda</a:t>
            </a:r>
            <a:r>
              <a:rPr lang="en-US" sz="2000" dirty="0" smtClean="0">
                <a:solidFill>
                  <a:schemeClr val="bg1"/>
                </a:solidFill>
              </a:rPr>
              <a:t> EU. </a:t>
            </a:r>
          </a:p>
          <a:p>
            <a:pPr algn="just"/>
            <a:endParaRPr lang="sr-Latn-ME" sz="2000" dirty="0" smtClean="0">
              <a:solidFill>
                <a:schemeClr val="bg1"/>
              </a:solidFill>
            </a:endParaRPr>
          </a:p>
          <a:p>
            <a:pPr algn="just"/>
            <a:endParaRPr lang="en-US" sz="2000" dirty="0" smtClean="0"/>
          </a:p>
          <a:p>
            <a:pPr algn="just">
              <a:buClr>
                <a:srgbClr val="FFFF00"/>
              </a:buClr>
            </a:pPr>
            <a:endParaRPr lang="sr-Latn-RS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</a:pPr>
            <a:endParaRPr lang="sr-Latn-RS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</a:pPr>
            <a:endParaRPr lang="sr-Latn-RS" sz="10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</a:pPr>
            <a:endParaRPr lang="sr-Latn-RS" sz="2400" dirty="0" smtClean="0">
              <a:solidFill>
                <a:schemeClr val="bg1"/>
              </a:solidFill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Inkluzivni rast podrazumijeva povećanje zaposlenosti, uz uključivanje ljudi svih starosnih dobi u upravljanje promjenama, kroz ulaganje u vještine i obuke, modernizaciju tržiša rada i sistem socijalne zaštite, uz uvažavanje standarda EU.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73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286644" cy="1428736"/>
          </a:xfrm>
        </p:spPr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E4B038"/>
                </a:solidFill>
              </a:rPr>
              <a:t>    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>           </a:t>
            </a:r>
            <a:r>
              <a:rPr lang="hr-HR" sz="20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2000" b="1" cap="all" dirty="0">
              <a:solidFill>
                <a:srgbClr val="E4B03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mr Iva Vuković                                                                                                                                  </a:t>
            </a:r>
            <a:r>
              <a:rPr lang="sr-Latn-ME" sz="1800" i="1" dirty="0" smtClean="0">
                <a:solidFill>
                  <a:srgbClr val="E4B038"/>
                </a:solidFill>
              </a:rPr>
              <a:t>28</a:t>
            </a:r>
            <a:r>
              <a:rPr lang="hr-HR" sz="1800" i="1" dirty="0" smtClean="0">
                <a:solidFill>
                  <a:srgbClr val="E4B038"/>
                </a:solidFill>
              </a:rPr>
              <a:t>. decembar 2017.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821505" y="1541960"/>
            <a:ext cx="7500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INVESTICIJE – OBIM, STRUKTURA I IZVORI FINANSIRANJA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2204864"/>
            <a:ext cx="835292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 sz="2400" b="1" dirty="0" smtClean="0">
                <a:solidFill>
                  <a:schemeClr val="bg1"/>
                </a:solidFill>
              </a:rPr>
              <a:t>procijenjena vrijednost investicija/razvojnih mjera identifikovanih u Pravcima razvoja iznosi </a:t>
            </a:r>
            <a:r>
              <a:rPr lang="en-US" sz="2400" b="1" dirty="0" smtClean="0">
                <a:solidFill>
                  <a:schemeClr val="bg1"/>
                </a:solidFill>
              </a:rPr>
              <a:t>4.004.153.986,50 </a:t>
            </a:r>
            <a:r>
              <a:rPr lang="sr-Latn-CS" sz="2400" b="1" dirty="0" smtClean="0">
                <a:solidFill>
                  <a:schemeClr val="bg1"/>
                </a:solidFill>
              </a:rPr>
              <a:t>€</a:t>
            </a:r>
            <a:r>
              <a:rPr lang="sr-Latn-CS" sz="2400" dirty="0" smtClean="0">
                <a:solidFill>
                  <a:schemeClr val="bg1"/>
                </a:solidFill>
              </a:rPr>
              <a:t>, a potrebna sredstva za njihovu realizaciju u periodu 2018-2021. godine iznose </a:t>
            </a:r>
            <a:r>
              <a:rPr lang="en-US" sz="2400" dirty="0" smtClean="0">
                <a:solidFill>
                  <a:schemeClr val="bg1"/>
                </a:solidFill>
              </a:rPr>
              <a:t>3.458.313.833,16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sr-Latn-CS" sz="2400" dirty="0" smtClean="0">
                <a:solidFill>
                  <a:schemeClr val="bg1"/>
                </a:solidFill>
              </a:rPr>
              <a:t>€. Razlika se odnosi na iznos utrošenih sredstava za investicije čija je realizacija počela u prethodnom periodu</a:t>
            </a:r>
          </a:p>
          <a:p>
            <a:pPr algn="just">
              <a:buClr>
                <a:srgbClr val="FFFF00"/>
              </a:buClr>
              <a:buFont typeface="Wingdings" pitchFamily="2" charset="2"/>
              <a:buChar char="Ø"/>
            </a:pPr>
            <a:endParaRPr lang="en-US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 sz="2400" dirty="0" smtClean="0">
                <a:solidFill>
                  <a:schemeClr val="bg1"/>
                </a:solidFill>
              </a:rPr>
              <a:t> </a:t>
            </a:r>
            <a:r>
              <a:rPr lang="sr-Latn-CS" sz="2400" b="1" dirty="0" smtClean="0">
                <a:solidFill>
                  <a:schemeClr val="bg1"/>
                </a:solidFill>
              </a:rPr>
              <a:t>raspoloživa, odnosno obezbijeđena sredstva</a:t>
            </a:r>
            <a:r>
              <a:rPr lang="sr-Latn-CS" sz="2400" dirty="0" smtClean="0">
                <a:solidFill>
                  <a:schemeClr val="bg1"/>
                </a:solidFill>
              </a:rPr>
              <a:t>, iz javnih i privatnih izvora, prema projekcijama, iznose </a:t>
            </a:r>
            <a:r>
              <a:rPr lang="en-US" sz="2400" dirty="0" smtClean="0">
                <a:solidFill>
                  <a:schemeClr val="bg1"/>
                </a:solidFill>
              </a:rPr>
              <a:t>3.187.424.957,27, </a:t>
            </a:r>
            <a:r>
              <a:rPr lang="sr-Latn-ME" sz="2400" dirty="0" smtClean="0">
                <a:solidFill>
                  <a:schemeClr val="bg1"/>
                </a:solidFill>
              </a:rPr>
              <a:t>odnosno </a:t>
            </a:r>
            <a:r>
              <a:rPr lang="en-US" sz="2400" dirty="0" smtClean="0">
                <a:solidFill>
                  <a:schemeClr val="bg1"/>
                </a:solidFill>
              </a:rPr>
              <a:t>92,17% </a:t>
            </a:r>
            <a:r>
              <a:rPr lang="en-US" sz="2400" dirty="0" err="1" smtClean="0">
                <a:solidFill>
                  <a:schemeClr val="bg1"/>
                </a:solidFill>
              </a:rPr>
              <a:t>potrebnih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sredstava</a:t>
            </a:r>
            <a:r>
              <a:rPr lang="sr-Latn-ME" sz="2400" dirty="0" smtClean="0">
                <a:solidFill>
                  <a:schemeClr val="bg1"/>
                </a:solidFill>
              </a:rPr>
              <a:t>, a ostatak od </a:t>
            </a:r>
            <a:r>
              <a:rPr lang="en-US" sz="2400" dirty="0" smtClean="0">
                <a:solidFill>
                  <a:schemeClr val="bg1"/>
                </a:solidFill>
              </a:rPr>
              <a:t>7,83% </a:t>
            </a:r>
            <a:r>
              <a:rPr lang="en-US" sz="2400" dirty="0" err="1" smtClean="0">
                <a:solidFill>
                  <a:schemeClr val="bg1"/>
                </a:solidFill>
              </a:rPr>
              <a:t>su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nedostajuća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sredstva</a:t>
            </a:r>
            <a:endParaRPr lang="sr-Latn-RS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</a:pPr>
            <a:endParaRPr lang="sr-Latn-RS" sz="10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</a:pPr>
            <a:endParaRPr lang="sr-Latn-RS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73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286644" cy="1428736"/>
          </a:xfrm>
        </p:spPr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E4B038"/>
                </a:solidFill>
              </a:rPr>
              <a:t>    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>           </a:t>
            </a:r>
            <a:r>
              <a:rPr lang="hr-HR" sz="20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2000" b="1" cap="all" dirty="0">
              <a:solidFill>
                <a:srgbClr val="E4B03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mr Iva Vuković                                                                                                                                  </a:t>
            </a:r>
            <a:r>
              <a:rPr lang="sr-Latn-ME" sz="1800" i="1" dirty="0" smtClean="0">
                <a:solidFill>
                  <a:srgbClr val="E4B038"/>
                </a:solidFill>
              </a:rPr>
              <a:t>28</a:t>
            </a:r>
            <a:r>
              <a:rPr lang="hr-HR" sz="1800" i="1" dirty="0" smtClean="0">
                <a:solidFill>
                  <a:srgbClr val="E4B038"/>
                </a:solidFill>
              </a:rPr>
              <a:t>. decembar 2017.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14282" y="1348123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ME" sz="2400" b="1" dirty="0" smtClean="0">
                <a:solidFill>
                  <a:schemeClr val="bg1"/>
                </a:solidFill>
              </a:rPr>
              <a:t>VRIJEDNOST INVESTICIJA/RAZVOJNIH MJERA UTVRĐENIH PRAVCIMA RAZVOJA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781" y="2038074"/>
            <a:ext cx="832043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FFFF00"/>
              </a:buClr>
              <a:buFont typeface="Wingdings" pitchFamily="2" charset="2"/>
              <a:buChar char="§"/>
            </a:pPr>
            <a:endParaRPr lang="sr-Latn-ME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ü"/>
            </a:pPr>
            <a:endParaRPr lang="sr-Latn-CS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ü"/>
            </a:pPr>
            <a:endParaRPr lang="sr-Latn-CS" sz="10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</a:pPr>
            <a:r>
              <a:rPr lang="sl-SI" sz="2400" dirty="0" smtClean="0">
                <a:solidFill>
                  <a:schemeClr val="bg1"/>
                </a:solidFill>
              </a:rPr>
              <a:t> </a:t>
            </a:r>
            <a:endParaRPr lang="sl-SI" sz="2400" dirty="0" smtClean="0"/>
          </a:p>
          <a:p>
            <a:pPr algn="just">
              <a:buClr>
                <a:srgbClr val="FFFF00"/>
              </a:buClr>
            </a:pPr>
            <a:endParaRPr lang="sl-SI" sz="2400" dirty="0" smtClean="0"/>
          </a:p>
          <a:p>
            <a:pPr algn="just">
              <a:buClr>
                <a:srgbClr val="FFFF00"/>
              </a:buClr>
            </a:pPr>
            <a:endParaRPr lang="sl-SI" sz="2400" dirty="0" smtClean="0"/>
          </a:p>
          <a:p>
            <a:pPr algn="just">
              <a:buClr>
                <a:srgbClr val="FFFF00"/>
              </a:buClr>
            </a:pPr>
            <a:endParaRPr lang="sl-SI" sz="2400" dirty="0" smtClean="0"/>
          </a:p>
          <a:p>
            <a:pPr algn="just">
              <a:buClr>
                <a:srgbClr val="FFFF00"/>
              </a:buClr>
            </a:pPr>
            <a:r>
              <a:rPr lang="sl-SI" sz="2400" dirty="0" smtClean="0"/>
              <a:t> </a:t>
            </a:r>
            <a:endParaRPr lang="sr-Latn-CS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</a:pPr>
            <a:endParaRPr lang="sr-Latn-CS" sz="1400" dirty="0" smtClean="0">
              <a:solidFill>
                <a:schemeClr val="bg1"/>
              </a:solidFill>
            </a:endParaRPr>
          </a:p>
        </p:txBody>
      </p:sp>
      <p:pic>
        <p:nvPicPr>
          <p:cNvPr id="15" name="Chart 1" descr="cid:image001.png@01D37FE0.B07A18F0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1547664" y="2419032"/>
            <a:ext cx="5357961" cy="3026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286644" cy="1428736"/>
          </a:xfrm>
        </p:spPr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E4B038"/>
                </a:solidFill>
              </a:rPr>
              <a:t>    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>           </a:t>
            </a:r>
            <a:r>
              <a:rPr lang="hr-HR" sz="20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2000" b="1" cap="all" dirty="0">
              <a:solidFill>
                <a:srgbClr val="E4B03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mr Iva Vuković                                                                                                                                  </a:t>
            </a:r>
            <a:r>
              <a:rPr lang="sr-Latn-ME" sz="1800" i="1" dirty="0" smtClean="0">
                <a:solidFill>
                  <a:srgbClr val="E4B038"/>
                </a:solidFill>
              </a:rPr>
              <a:t>28</a:t>
            </a:r>
            <a:r>
              <a:rPr lang="hr-HR" sz="1800" i="1" dirty="0" smtClean="0">
                <a:solidFill>
                  <a:srgbClr val="E4B038"/>
                </a:solidFill>
              </a:rPr>
              <a:t>. decembar 2017.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14282" y="1348123"/>
            <a:ext cx="8429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CS" sz="2400" b="1" i="1" dirty="0" smtClean="0">
                <a:solidFill>
                  <a:schemeClr val="bg1"/>
                </a:solidFill>
              </a:rPr>
              <a:t>Struktura finansiranja Pravaca razvoja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781" y="2038074"/>
            <a:ext cx="8320438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FFFF00"/>
              </a:buClr>
              <a:buFont typeface="Wingdings" pitchFamily="2" charset="2"/>
              <a:buChar char="§"/>
            </a:pPr>
            <a:endParaRPr lang="sr-Latn-ME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</a:pPr>
            <a:endParaRPr lang="sl-SI" sz="2400" dirty="0" smtClean="0"/>
          </a:p>
          <a:p>
            <a:pPr algn="just">
              <a:buClr>
                <a:srgbClr val="FFFF00"/>
              </a:buClr>
            </a:pPr>
            <a:endParaRPr lang="sl-SI" sz="2400" dirty="0" smtClean="0"/>
          </a:p>
          <a:p>
            <a:pPr algn="just">
              <a:buClr>
                <a:srgbClr val="FFFF00"/>
              </a:buClr>
            </a:pPr>
            <a:endParaRPr lang="sl-SI" sz="2400" dirty="0" smtClean="0"/>
          </a:p>
          <a:p>
            <a:pPr algn="just">
              <a:buClr>
                <a:srgbClr val="FFFF00"/>
              </a:buClr>
            </a:pPr>
            <a:r>
              <a:rPr lang="sl-SI" sz="2400" dirty="0" smtClean="0"/>
              <a:t> </a:t>
            </a:r>
            <a:endParaRPr lang="sr-Latn-CS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</a:pPr>
            <a:endParaRPr lang="sr-Latn-CS" sz="1400" dirty="0" smtClean="0">
              <a:solidFill>
                <a:schemeClr val="bg1"/>
              </a:solidFill>
            </a:endParaRPr>
          </a:p>
        </p:txBody>
      </p:sp>
      <p:pic>
        <p:nvPicPr>
          <p:cNvPr id="10" name="Chart 1" descr="cid:image001.png@01D37FE1.E80EA780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971600" y="1905560"/>
            <a:ext cx="6480760" cy="382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286644" cy="1428736"/>
          </a:xfrm>
        </p:spPr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E4B038"/>
                </a:solidFill>
              </a:rPr>
              <a:t>    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>           </a:t>
            </a:r>
            <a:r>
              <a:rPr lang="hr-HR" sz="20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2000" b="1" cap="all" dirty="0">
              <a:solidFill>
                <a:srgbClr val="E4B03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mr Iva Vuković                                                                                                                                  </a:t>
            </a:r>
            <a:r>
              <a:rPr lang="sr-Latn-ME" sz="1800" i="1" dirty="0" smtClean="0">
                <a:solidFill>
                  <a:srgbClr val="E4B038"/>
                </a:solidFill>
              </a:rPr>
              <a:t>28</a:t>
            </a:r>
            <a:r>
              <a:rPr lang="hr-HR" sz="1800" i="1" dirty="0" smtClean="0">
                <a:solidFill>
                  <a:srgbClr val="E4B038"/>
                </a:solidFill>
              </a:rPr>
              <a:t>. decembar 2017.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14282" y="1348123"/>
            <a:ext cx="8429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INVESTICIJE – OBIM, STRUKTURA I IZVORI FINANSIRANJA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781" y="2038074"/>
            <a:ext cx="8320438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2400" b="1" dirty="0" smtClean="0">
                <a:solidFill>
                  <a:schemeClr val="bg1"/>
                </a:solidFill>
              </a:rPr>
              <a:t>Sa </a:t>
            </a:r>
            <a:r>
              <a:rPr lang="en-US" sz="2400" b="1" dirty="0" err="1" smtClean="0">
                <a:solidFill>
                  <a:schemeClr val="bg1"/>
                </a:solidFill>
              </a:rPr>
              <a:t>aspekta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izvora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finansiranja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</a:rPr>
              <a:t>prema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projekcijama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</a:rPr>
              <a:t>najviše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sredstava</a:t>
            </a:r>
            <a:r>
              <a:rPr lang="en-US" sz="2400" dirty="0" smtClean="0">
                <a:solidFill>
                  <a:schemeClr val="bg1"/>
                </a:solidFill>
              </a:rPr>
              <a:t> je </a:t>
            </a:r>
            <a:r>
              <a:rPr lang="en-US" sz="2400" dirty="0" err="1" smtClean="0">
                <a:solidFill>
                  <a:schemeClr val="bg1"/>
                </a:solidFill>
              </a:rPr>
              <a:t>obezbijeđeno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iz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ostalih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</a:rPr>
              <a:t>odnosno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privatnih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izvora</a:t>
            </a:r>
            <a:r>
              <a:rPr lang="en-US" sz="2400" b="1" dirty="0" smtClean="0">
                <a:solidFill>
                  <a:schemeClr val="bg1"/>
                </a:solidFill>
              </a:rPr>
              <a:t>,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koja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iznose</a:t>
            </a:r>
            <a:r>
              <a:rPr lang="en-US" sz="2400" dirty="0" smtClean="0">
                <a:solidFill>
                  <a:schemeClr val="bg1"/>
                </a:solidFill>
              </a:rPr>
              <a:t> 1.851.882.850,79 </a:t>
            </a:r>
            <a:r>
              <a:rPr lang="en-US" sz="2400" dirty="0" err="1" smtClean="0">
                <a:solidFill>
                  <a:schemeClr val="bg1"/>
                </a:solidFill>
              </a:rPr>
              <a:t>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čine</a:t>
            </a:r>
            <a:r>
              <a:rPr lang="en-US" sz="2400" dirty="0" smtClean="0">
                <a:solidFill>
                  <a:schemeClr val="bg1"/>
                </a:solidFill>
              </a:rPr>
              <a:t> 58,10% </a:t>
            </a:r>
            <a:r>
              <a:rPr lang="en-US" sz="2400" dirty="0" err="1" smtClean="0">
                <a:solidFill>
                  <a:schemeClr val="bg1"/>
                </a:solidFill>
              </a:rPr>
              <a:t>raspoloživih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</a:rPr>
              <a:t>odnosno</a:t>
            </a:r>
            <a:r>
              <a:rPr lang="en-US" sz="2400" dirty="0" smtClean="0">
                <a:solidFill>
                  <a:schemeClr val="bg1"/>
                </a:solidFill>
              </a:rPr>
              <a:t> 53,55% </a:t>
            </a:r>
            <a:r>
              <a:rPr lang="en-US" sz="2400" dirty="0" err="1" smtClean="0">
                <a:solidFill>
                  <a:schemeClr val="bg1"/>
                </a:solidFill>
              </a:rPr>
              <a:t>ukupno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potrebnih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sredstava</a:t>
            </a:r>
            <a:r>
              <a:rPr lang="en-US" sz="2400" dirty="0" smtClean="0">
                <a:solidFill>
                  <a:schemeClr val="bg1"/>
                </a:solidFill>
              </a:rPr>
              <a:t> za </a:t>
            </a:r>
            <a:r>
              <a:rPr lang="en-US" sz="2400" dirty="0" err="1" smtClean="0">
                <a:solidFill>
                  <a:schemeClr val="bg1"/>
                </a:solidFill>
              </a:rPr>
              <a:t>posmatrani</a:t>
            </a:r>
            <a:r>
              <a:rPr lang="en-US" sz="2400" dirty="0" smtClean="0">
                <a:solidFill>
                  <a:schemeClr val="bg1"/>
                </a:solidFill>
              </a:rPr>
              <a:t> period</a:t>
            </a:r>
            <a:endParaRPr lang="sr-Latn-ME" sz="2400" dirty="0" smtClean="0">
              <a:solidFill>
                <a:schemeClr val="bg1"/>
              </a:solidFill>
            </a:endParaRPr>
          </a:p>
          <a:p>
            <a:pPr lvl="0" algn="just">
              <a:buClr>
                <a:srgbClr val="FFFF00"/>
              </a:buClr>
            </a:pPr>
            <a:endParaRPr lang="sr-Latn-ME" sz="2400" dirty="0" smtClean="0">
              <a:solidFill>
                <a:schemeClr val="bg1"/>
              </a:solidFill>
            </a:endParaRPr>
          </a:p>
          <a:p>
            <a:pPr lvl="0" algn="just">
              <a:buClr>
                <a:srgbClr val="FFFF00"/>
              </a:buClr>
            </a:pPr>
            <a:endParaRPr lang="sr-Latn-ME" sz="11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2400" dirty="0" smtClean="0">
                <a:solidFill>
                  <a:schemeClr val="bg1"/>
                </a:solidFill>
              </a:rPr>
              <a:t>Za </a:t>
            </a:r>
            <a:r>
              <a:rPr lang="en-US" sz="2400" dirty="0" err="1" smtClean="0">
                <a:solidFill>
                  <a:schemeClr val="bg1"/>
                </a:solidFill>
              </a:rPr>
              <a:t>realizaciju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identifikovanih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investicija</a:t>
            </a:r>
            <a:r>
              <a:rPr lang="en-US" sz="2400" dirty="0" smtClean="0">
                <a:solidFill>
                  <a:schemeClr val="bg1"/>
                </a:solidFill>
              </a:rPr>
              <a:t>/</a:t>
            </a:r>
            <a:r>
              <a:rPr lang="en-US" sz="2400" dirty="0" err="1" smtClean="0">
                <a:solidFill>
                  <a:schemeClr val="bg1"/>
                </a:solidFill>
              </a:rPr>
              <a:t>razvojnih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mjera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iz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javnih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izvora</a:t>
            </a:r>
            <a:r>
              <a:rPr lang="en-US" sz="2400" dirty="0" smtClean="0">
                <a:solidFill>
                  <a:schemeClr val="bg1"/>
                </a:solidFill>
              </a:rPr>
              <a:t> (</a:t>
            </a:r>
            <a:r>
              <a:rPr lang="en-US" sz="2400" dirty="0" err="1" smtClean="0">
                <a:solidFill>
                  <a:schemeClr val="bg1"/>
                </a:solidFill>
              </a:rPr>
              <a:t>državni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budžet</a:t>
            </a:r>
            <a:r>
              <a:rPr lang="en-US" sz="2400" dirty="0" smtClean="0">
                <a:solidFill>
                  <a:schemeClr val="bg1"/>
                </a:solidFill>
              </a:rPr>
              <a:t>, EU </a:t>
            </a:r>
            <a:r>
              <a:rPr lang="en-US" sz="2400" dirty="0" err="1" smtClean="0">
                <a:solidFill>
                  <a:schemeClr val="bg1"/>
                </a:solidFill>
              </a:rPr>
              <a:t>sredstva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</a:rPr>
              <a:t>krediti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donacije</a:t>
            </a:r>
            <a:r>
              <a:rPr lang="en-US" sz="2400" dirty="0" smtClean="0">
                <a:solidFill>
                  <a:schemeClr val="bg1"/>
                </a:solidFill>
              </a:rPr>
              <a:t>) </a:t>
            </a:r>
            <a:r>
              <a:rPr lang="en-US" sz="2400" dirty="0" err="1" smtClean="0">
                <a:solidFill>
                  <a:schemeClr val="bg1"/>
                </a:solidFill>
              </a:rPr>
              <a:t>obezbijeđeno</a:t>
            </a:r>
            <a:r>
              <a:rPr lang="en-US" sz="2400" dirty="0" smtClean="0">
                <a:solidFill>
                  <a:schemeClr val="bg1"/>
                </a:solidFill>
              </a:rPr>
              <a:t> je 1.335.542.106,48, </a:t>
            </a:r>
            <a:r>
              <a:rPr lang="en-US" sz="2400" dirty="0" err="1" smtClean="0">
                <a:solidFill>
                  <a:schemeClr val="bg1"/>
                </a:solidFill>
              </a:rPr>
              <a:t>što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čini</a:t>
            </a:r>
            <a:r>
              <a:rPr lang="en-US" sz="2400" dirty="0" smtClean="0">
                <a:solidFill>
                  <a:schemeClr val="bg1"/>
                </a:solidFill>
              </a:rPr>
              <a:t> 41,90% </a:t>
            </a:r>
            <a:r>
              <a:rPr lang="en-US" sz="2400" dirty="0" err="1" smtClean="0">
                <a:solidFill>
                  <a:schemeClr val="bg1"/>
                </a:solidFill>
              </a:rPr>
              <a:t>raspoloživih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</a:rPr>
              <a:t>odnosno</a:t>
            </a:r>
            <a:r>
              <a:rPr lang="en-US" sz="2400" dirty="0" smtClean="0">
                <a:solidFill>
                  <a:schemeClr val="bg1"/>
                </a:solidFill>
              </a:rPr>
              <a:t> 38,62% </a:t>
            </a:r>
            <a:r>
              <a:rPr lang="en-US" sz="2400" dirty="0" err="1" smtClean="0">
                <a:solidFill>
                  <a:schemeClr val="bg1"/>
                </a:solidFill>
              </a:rPr>
              <a:t>ukupno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potrebnih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sredstava</a:t>
            </a:r>
            <a:r>
              <a:rPr lang="en-US" sz="2400" dirty="0" smtClean="0">
                <a:solidFill>
                  <a:schemeClr val="bg1"/>
                </a:solidFill>
              </a:rPr>
              <a:t> za </a:t>
            </a:r>
            <a:r>
              <a:rPr lang="en-US" sz="2400" dirty="0" err="1" smtClean="0">
                <a:solidFill>
                  <a:schemeClr val="bg1"/>
                </a:solidFill>
              </a:rPr>
              <a:t>posmatrani</a:t>
            </a:r>
            <a:r>
              <a:rPr lang="en-US" sz="2400" dirty="0" smtClean="0">
                <a:solidFill>
                  <a:schemeClr val="bg1"/>
                </a:solidFill>
              </a:rPr>
              <a:t> period.</a:t>
            </a:r>
          </a:p>
          <a:p>
            <a:pPr lvl="0" algn="just">
              <a:buFont typeface="Wingdings" pitchFamily="2" charset="2"/>
              <a:buChar char="Ø"/>
            </a:pPr>
            <a:endParaRPr lang="sr-Latn-CS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</a:pPr>
            <a:endParaRPr lang="sr-Latn-CS" sz="1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2976" y="0"/>
            <a:ext cx="7286644" cy="1428736"/>
          </a:xfrm>
        </p:spPr>
        <p:txBody>
          <a:bodyPr>
            <a:normAutofit/>
          </a:bodyPr>
          <a:lstStyle/>
          <a:p>
            <a:r>
              <a:rPr lang="hr-HR" sz="3600" b="1" dirty="0" smtClean="0">
                <a:solidFill>
                  <a:srgbClr val="E4B038"/>
                </a:solidFill>
              </a:rPr>
              <a:t>    VLADA CRNE GORE</a:t>
            </a:r>
            <a:r>
              <a:rPr lang="hr-HR" sz="5400" b="1" dirty="0">
                <a:solidFill>
                  <a:srgbClr val="E4B038"/>
                </a:solidFill>
              </a:rPr>
              <a:t/>
            </a:r>
            <a:br>
              <a:rPr lang="hr-HR" sz="5400" b="1" dirty="0">
                <a:solidFill>
                  <a:srgbClr val="E4B038"/>
                </a:solidFill>
              </a:rPr>
            </a:br>
            <a:r>
              <a:rPr lang="hr-HR" sz="1100" b="1" dirty="0" smtClean="0">
                <a:solidFill>
                  <a:srgbClr val="E4B038"/>
                </a:solidFill>
              </a:rPr>
              <a:t>           </a:t>
            </a:r>
            <a:r>
              <a:rPr lang="hr-HR" sz="2000" b="1" cap="all" dirty="0" smtClean="0">
                <a:solidFill>
                  <a:srgbClr val="E4B038"/>
                </a:solidFill>
              </a:rPr>
              <a:t>Ministarstvo finansija</a:t>
            </a:r>
            <a:endParaRPr lang="sr-Latn-CS" sz="2000" b="1" cap="all" dirty="0">
              <a:solidFill>
                <a:srgbClr val="E4B038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500834"/>
            <a:ext cx="9144000" cy="428628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hr-HR" sz="1800" i="1" dirty="0" smtClean="0">
                <a:solidFill>
                  <a:srgbClr val="E4B038"/>
                </a:solidFill>
              </a:rPr>
              <a:t>mr Iva Vuković                                                                                                                                  </a:t>
            </a:r>
            <a:r>
              <a:rPr lang="sr-Latn-ME" sz="1800" i="1" dirty="0" smtClean="0">
                <a:solidFill>
                  <a:srgbClr val="E4B038"/>
                </a:solidFill>
              </a:rPr>
              <a:t>28</a:t>
            </a:r>
            <a:r>
              <a:rPr lang="hr-HR" sz="1800" i="1" dirty="0" smtClean="0">
                <a:solidFill>
                  <a:srgbClr val="E4B038"/>
                </a:solidFill>
              </a:rPr>
              <a:t>. decembar 2017. godine</a:t>
            </a:r>
            <a:endParaRPr lang="sr-Latn-CS" sz="1800" i="1" dirty="0">
              <a:solidFill>
                <a:srgbClr val="E4B038"/>
              </a:solidFill>
            </a:endParaRPr>
          </a:p>
        </p:txBody>
      </p:sp>
      <p:pic>
        <p:nvPicPr>
          <p:cNvPr id="4" name="Picture 3" descr="Grb CG na crvenoj pozadi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223492" cy="14287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6500834"/>
            <a:ext cx="9144000" cy="1588"/>
          </a:xfrm>
          <a:prstGeom prst="line">
            <a:avLst/>
          </a:prstGeom>
          <a:ln>
            <a:solidFill>
              <a:srgbClr val="E4B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14282" y="1348123"/>
            <a:ext cx="84296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INVESTICIJE – OBIM, STRUKTURA I IZVORI FINANSIRANJA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1781" y="2038074"/>
            <a:ext cx="8320438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FFFF00"/>
              </a:buClr>
              <a:buFont typeface="Wingdings" pitchFamily="2" charset="2"/>
              <a:buChar char="ü"/>
            </a:pPr>
            <a:r>
              <a:rPr lang="sr-Latn-C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Prema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projekcijama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b="1" dirty="0" err="1" smtClean="0">
                <a:solidFill>
                  <a:schemeClr val="bg1"/>
                </a:solidFill>
              </a:rPr>
              <a:t>sredstva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iz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državnog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budžeta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iznose</a:t>
            </a:r>
            <a:r>
              <a:rPr lang="en-US" sz="2400" dirty="0" smtClean="0">
                <a:solidFill>
                  <a:schemeClr val="bg1"/>
                </a:solidFill>
              </a:rPr>
              <a:t> 420.328.159,29 € </a:t>
            </a:r>
            <a:r>
              <a:rPr lang="en-US" sz="2400" dirty="0" err="1" smtClean="0">
                <a:solidFill>
                  <a:schemeClr val="bg1"/>
                </a:solidFill>
              </a:rPr>
              <a:t>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čine</a:t>
            </a:r>
            <a:r>
              <a:rPr lang="en-US" sz="2400" dirty="0" smtClean="0">
                <a:solidFill>
                  <a:schemeClr val="bg1"/>
                </a:solidFill>
              </a:rPr>
              <a:t> 13,19% </a:t>
            </a:r>
            <a:r>
              <a:rPr lang="en-US" sz="2400" dirty="0" err="1" smtClean="0">
                <a:solidFill>
                  <a:schemeClr val="bg1"/>
                </a:solidFill>
              </a:rPr>
              <a:t>ukupno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raspoloživih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sredstava</a:t>
            </a:r>
            <a:endParaRPr lang="sr-Latn-ME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ü"/>
            </a:pPr>
            <a:endParaRPr lang="sr-Latn-ME" sz="24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2400" dirty="0" err="1" smtClean="0">
                <a:solidFill>
                  <a:schemeClr val="bg1"/>
                </a:solidFill>
              </a:rPr>
              <a:t>Od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ovoga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iznosa</a:t>
            </a:r>
            <a:r>
              <a:rPr lang="en-US" sz="2400" dirty="0" smtClean="0">
                <a:solidFill>
                  <a:schemeClr val="bg1"/>
                </a:solidFill>
              </a:rPr>
              <a:t>, za </a:t>
            </a:r>
            <a:r>
              <a:rPr lang="en-US" sz="2400" dirty="0" err="1" smtClean="0">
                <a:solidFill>
                  <a:schemeClr val="bg1"/>
                </a:solidFill>
              </a:rPr>
              <a:t>realizaciju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investicija</a:t>
            </a:r>
            <a:r>
              <a:rPr lang="en-US" sz="2400" dirty="0" smtClean="0">
                <a:solidFill>
                  <a:schemeClr val="bg1"/>
                </a:solidFill>
              </a:rPr>
              <a:t>/</a:t>
            </a:r>
            <a:r>
              <a:rPr lang="en-US" sz="2400" dirty="0" err="1" smtClean="0">
                <a:solidFill>
                  <a:schemeClr val="bg1"/>
                </a:solidFill>
              </a:rPr>
              <a:t>razvojnih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mjera</a:t>
            </a:r>
            <a:r>
              <a:rPr lang="en-US" sz="2400" dirty="0" smtClean="0">
                <a:solidFill>
                  <a:schemeClr val="bg1"/>
                </a:solidFill>
              </a:rPr>
              <a:t> u </a:t>
            </a:r>
            <a:r>
              <a:rPr lang="en-US" sz="2400" dirty="0" err="1" smtClean="0">
                <a:solidFill>
                  <a:schemeClr val="bg1"/>
                </a:solidFill>
              </a:rPr>
              <a:t>okviru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pravca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razvoja</a:t>
            </a:r>
            <a:r>
              <a:rPr lang="en-US" sz="2400" dirty="0" smtClean="0">
                <a:solidFill>
                  <a:schemeClr val="bg1"/>
                </a:solidFill>
              </a:rPr>
              <a:t> „</a:t>
            </a:r>
            <a:r>
              <a:rPr lang="en-US" sz="2400" dirty="0" err="1" smtClean="0">
                <a:solidFill>
                  <a:schemeClr val="bg1"/>
                </a:solidFill>
              </a:rPr>
              <a:t>pametan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rast</a:t>
            </a:r>
            <a:r>
              <a:rPr lang="en-US" sz="2400" dirty="0" smtClean="0">
                <a:solidFill>
                  <a:schemeClr val="bg1"/>
                </a:solidFill>
              </a:rPr>
              <a:t>“ </a:t>
            </a:r>
            <a:r>
              <a:rPr lang="en-US" sz="2400" dirty="0" err="1" smtClean="0">
                <a:solidFill>
                  <a:schemeClr val="bg1"/>
                </a:solidFill>
              </a:rPr>
              <a:t>biće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opredijeljeno</a:t>
            </a:r>
            <a:r>
              <a:rPr lang="en-US" sz="2400" dirty="0" smtClean="0">
                <a:solidFill>
                  <a:schemeClr val="bg1"/>
                </a:solidFill>
              </a:rPr>
              <a:t> 122.679.417,00 (29,18%), za “</a:t>
            </a:r>
            <a:r>
              <a:rPr lang="en-US" sz="2400" dirty="0" err="1" smtClean="0">
                <a:solidFill>
                  <a:schemeClr val="bg1"/>
                </a:solidFill>
              </a:rPr>
              <a:t>održivi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rast</a:t>
            </a:r>
            <a:r>
              <a:rPr lang="en-US" sz="2400" dirty="0" smtClean="0">
                <a:solidFill>
                  <a:schemeClr val="bg1"/>
                </a:solidFill>
              </a:rPr>
              <a:t>” 196.426.753,57€ (46,73%), a za </a:t>
            </a:r>
            <a:r>
              <a:rPr lang="en-US" sz="2400" dirty="0" err="1" smtClean="0">
                <a:solidFill>
                  <a:schemeClr val="bg1"/>
                </a:solidFill>
              </a:rPr>
              <a:t>inkluzivni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rast</a:t>
            </a:r>
            <a:r>
              <a:rPr lang="en-US" sz="2400" dirty="0" smtClean="0">
                <a:solidFill>
                  <a:schemeClr val="bg1"/>
                </a:solidFill>
              </a:rPr>
              <a:t> 101.221.988,72€ (24,09%).</a:t>
            </a:r>
          </a:p>
          <a:p>
            <a:pPr algn="just">
              <a:buClr>
                <a:srgbClr val="FFFF00"/>
              </a:buClr>
              <a:buFont typeface="Wingdings" pitchFamily="2" charset="2"/>
              <a:buChar char="ü"/>
            </a:pPr>
            <a:endParaRPr lang="sr-Latn-CS" sz="20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</a:pPr>
            <a:endParaRPr lang="sr-Latn-CS" sz="1100" dirty="0" smtClean="0">
              <a:solidFill>
                <a:schemeClr val="bg1"/>
              </a:solidFill>
            </a:endParaRPr>
          </a:p>
          <a:p>
            <a:pPr algn="just">
              <a:buClr>
                <a:srgbClr val="FFFF00"/>
              </a:buClr>
            </a:pPr>
            <a:endParaRPr lang="sr-Latn-CS" sz="1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4347</TotalTime>
  <Words>755</Words>
  <Application>Microsoft Office PowerPoint</Application>
  <PresentationFormat>On-screen Show (4:3)</PresentationFormat>
  <Paragraphs>109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Office Theme</vt:lpstr>
      <vt:lpstr>VLADA CRNE GORE  Ministarstvo finansija</vt:lpstr>
      <vt:lpstr>    VLADA CRNE GORE            Ministarstvo finansija</vt:lpstr>
      <vt:lpstr>    VLADA CRNE GORE            Ministarstvo finansija</vt:lpstr>
      <vt:lpstr>    VLADA CRNE GORE            Ministarstvo finansija</vt:lpstr>
      <vt:lpstr>    VLADA CRNE GORE            Ministarstvo finansija</vt:lpstr>
      <vt:lpstr>    VLADA CRNE GORE            Ministarstvo finansija</vt:lpstr>
      <vt:lpstr>    VLADA CRNE GORE            Ministarstvo finansija</vt:lpstr>
      <vt:lpstr>    VLADA CRNE GORE            Ministarstvo finansija</vt:lpstr>
      <vt:lpstr>    VLADA CRNE GORE            Ministarstvo finansija</vt:lpstr>
      <vt:lpstr>    VLADA CRNE GORE            Ministarstvo finansija</vt:lpstr>
      <vt:lpstr>VLADA CRNE GORE Ministarstvo finansija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Ministarstvo finansija</dc:title>
  <dc:creator>Jasna Janjic</dc:creator>
  <cp:lastModifiedBy>Zlatko Majic</cp:lastModifiedBy>
  <cp:revision>233</cp:revision>
  <dcterms:created xsi:type="dcterms:W3CDTF">2013-10-24T01:46:13Z</dcterms:created>
  <dcterms:modified xsi:type="dcterms:W3CDTF">2017-12-28T16:08:27Z</dcterms:modified>
</cp:coreProperties>
</file>