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1970" r:id="rId3"/>
    <p:sldId id="1971" r:id="rId4"/>
    <p:sldId id="1975" r:id="rId5"/>
    <p:sldId id="257" r:id="rId6"/>
    <p:sldId id="261" r:id="rId7"/>
    <p:sldId id="1972" r:id="rId8"/>
    <p:sldId id="1973" r:id="rId9"/>
    <p:sldId id="1974" r:id="rId10"/>
    <p:sldId id="1976" r:id="rId11"/>
    <p:sldId id="1977" r:id="rId12"/>
    <p:sldId id="25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919"/>
    <a:srgbClr val="0C4B88"/>
    <a:srgbClr val="02475F"/>
    <a:srgbClr val="2A85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25" autoAdjust="0"/>
    <p:restoredTop sz="95073"/>
  </p:normalViewPr>
  <p:slideViewPr>
    <p:cSldViewPr snapToGrid="0" snapToObjects="1">
      <p:cViewPr varScale="1">
        <p:scale>
          <a:sx n="115" d="100"/>
          <a:sy n="115" d="100"/>
        </p:scale>
        <p:origin x="32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C6CAB8-D518-C942-BF2F-D756C69ACCA1}" type="doc">
      <dgm:prSet loTypeId="urn:microsoft.com/office/officeart/2005/8/layout/arrow5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C60F843-3151-9743-8FC9-D92587DC5DCA}">
      <dgm:prSet phldrT="[Text]"/>
      <dgm:spPr/>
      <dgm:t>
        <a:bodyPr/>
        <a:lstStyle/>
        <a:p>
          <a:r>
            <a:rPr lang="en-US" dirty="0"/>
            <a:t>Smart Specialization Strategy S3.me</a:t>
          </a:r>
        </a:p>
      </dgm:t>
    </dgm:pt>
    <dgm:pt modelId="{AA872F95-55B0-564F-A5D4-645D1F324E84}" type="parTrans" cxnId="{5367C340-E115-4E44-86F4-83A1EC74FCC3}">
      <dgm:prSet/>
      <dgm:spPr/>
      <dgm:t>
        <a:bodyPr/>
        <a:lstStyle/>
        <a:p>
          <a:endParaRPr lang="en-US"/>
        </a:p>
      </dgm:t>
    </dgm:pt>
    <dgm:pt modelId="{A5DAAB99-58E4-F142-89DC-AFBB580E8081}" type="sibTrans" cxnId="{5367C340-E115-4E44-86F4-83A1EC74FCC3}">
      <dgm:prSet/>
      <dgm:spPr/>
      <dgm:t>
        <a:bodyPr/>
        <a:lstStyle/>
        <a:p>
          <a:endParaRPr lang="en-US"/>
        </a:p>
      </dgm:t>
    </dgm:pt>
    <dgm:pt modelId="{C57A1D72-824E-E44F-A533-9A351CA6EFA9}">
      <dgm:prSet phldrT="[Text]"/>
      <dgm:spPr/>
      <dgm:t>
        <a:bodyPr/>
        <a:lstStyle/>
        <a:p>
          <a:r>
            <a:rPr lang="en-US" dirty="0"/>
            <a:t>Sustainable Development Goals </a:t>
          </a:r>
        </a:p>
      </dgm:t>
    </dgm:pt>
    <dgm:pt modelId="{48FB8626-C615-D649-814A-9F58748C40F6}" type="parTrans" cxnId="{62B47A5A-855E-BB40-BACF-81950AE40BE0}">
      <dgm:prSet/>
      <dgm:spPr/>
      <dgm:t>
        <a:bodyPr/>
        <a:lstStyle/>
        <a:p>
          <a:endParaRPr lang="en-US"/>
        </a:p>
      </dgm:t>
    </dgm:pt>
    <dgm:pt modelId="{5C3B8DD9-504B-9F47-B307-BECB90C79CDD}" type="sibTrans" cxnId="{62B47A5A-855E-BB40-BACF-81950AE40BE0}">
      <dgm:prSet/>
      <dgm:spPr/>
      <dgm:t>
        <a:bodyPr/>
        <a:lstStyle/>
        <a:p>
          <a:endParaRPr lang="en-US"/>
        </a:p>
      </dgm:t>
    </dgm:pt>
    <dgm:pt modelId="{7B753AB7-497E-1340-A557-24AFBAFEFEBC}" type="pres">
      <dgm:prSet presAssocID="{5CC6CAB8-D518-C942-BF2F-D756C69ACCA1}" presName="diagram" presStyleCnt="0">
        <dgm:presLayoutVars>
          <dgm:dir/>
          <dgm:resizeHandles val="exact"/>
        </dgm:presLayoutVars>
      </dgm:prSet>
      <dgm:spPr/>
    </dgm:pt>
    <dgm:pt modelId="{BF6AF6CA-1814-B348-9BD7-BB56F2A7A59E}" type="pres">
      <dgm:prSet presAssocID="{4C60F843-3151-9743-8FC9-D92587DC5DCA}" presName="arrow" presStyleLbl="node1" presStyleIdx="0" presStyleCnt="2">
        <dgm:presLayoutVars>
          <dgm:bulletEnabled val="1"/>
        </dgm:presLayoutVars>
      </dgm:prSet>
      <dgm:spPr/>
    </dgm:pt>
    <dgm:pt modelId="{7ACF7999-0715-864D-8656-CC4D6606E582}" type="pres">
      <dgm:prSet presAssocID="{C57A1D72-824E-E44F-A533-9A351CA6EFA9}" presName="arrow" presStyleLbl="node1" presStyleIdx="1" presStyleCnt="2">
        <dgm:presLayoutVars>
          <dgm:bulletEnabled val="1"/>
        </dgm:presLayoutVars>
      </dgm:prSet>
      <dgm:spPr/>
    </dgm:pt>
  </dgm:ptLst>
  <dgm:cxnLst>
    <dgm:cxn modelId="{5367C340-E115-4E44-86F4-83A1EC74FCC3}" srcId="{5CC6CAB8-D518-C942-BF2F-D756C69ACCA1}" destId="{4C60F843-3151-9743-8FC9-D92587DC5DCA}" srcOrd="0" destOrd="0" parTransId="{AA872F95-55B0-564F-A5D4-645D1F324E84}" sibTransId="{A5DAAB99-58E4-F142-89DC-AFBB580E8081}"/>
    <dgm:cxn modelId="{62B47A5A-855E-BB40-BACF-81950AE40BE0}" srcId="{5CC6CAB8-D518-C942-BF2F-D756C69ACCA1}" destId="{C57A1D72-824E-E44F-A533-9A351CA6EFA9}" srcOrd="1" destOrd="0" parTransId="{48FB8626-C615-D649-814A-9F58748C40F6}" sibTransId="{5C3B8DD9-504B-9F47-B307-BECB90C79CDD}"/>
    <dgm:cxn modelId="{3925667C-DCFA-2E42-829C-4E12F18C77CA}" type="presOf" srcId="{5CC6CAB8-D518-C942-BF2F-D756C69ACCA1}" destId="{7B753AB7-497E-1340-A557-24AFBAFEFEBC}" srcOrd="0" destOrd="0" presId="urn:microsoft.com/office/officeart/2005/8/layout/arrow5"/>
    <dgm:cxn modelId="{88FB28C8-AFAE-D644-8DE2-82BD5E99BEA1}" type="presOf" srcId="{4C60F843-3151-9743-8FC9-D92587DC5DCA}" destId="{BF6AF6CA-1814-B348-9BD7-BB56F2A7A59E}" srcOrd="0" destOrd="0" presId="urn:microsoft.com/office/officeart/2005/8/layout/arrow5"/>
    <dgm:cxn modelId="{3AA3E3DA-9EDC-254E-8E3F-F39F1BDECE0A}" type="presOf" srcId="{C57A1D72-824E-E44F-A533-9A351CA6EFA9}" destId="{7ACF7999-0715-864D-8656-CC4D6606E582}" srcOrd="0" destOrd="0" presId="urn:microsoft.com/office/officeart/2005/8/layout/arrow5"/>
    <dgm:cxn modelId="{E02A7441-0ADF-9A45-B25A-0F6A654B525D}" type="presParOf" srcId="{7B753AB7-497E-1340-A557-24AFBAFEFEBC}" destId="{BF6AF6CA-1814-B348-9BD7-BB56F2A7A59E}" srcOrd="0" destOrd="0" presId="urn:microsoft.com/office/officeart/2005/8/layout/arrow5"/>
    <dgm:cxn modelId="{42A8A2B1-5A0F-C94B-A3E9-7BB8B88F5923}" type="presParOf" srcId="{7B753AB7-497E-1340-A557-24AFBAFEFEBC}" destId="{7ACF7999-0715-864D-8656-CC4D6606E582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5E966F-AED4-4839-81F9-DDEF3825606F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1983714-1489-48A0-AD47-CE30550D588A}">
      <dgm:prSet phldrT="[Text]" custT="1"/>
      <dgm:spPr/>
      <dgm:t>
        <a:bodyPr/>
        <a:lstStyle/>
        <a:p>
          <a:r>
            <a:rPr lang="sr-Latn-ME" sz="1400" b="1" dirty="0"/>
            <a:t>Government</a:t>
          </a:r>
          <a:endParaRPr lang="en-US" sz="1300" b="1" dirty="0"/>
        </a:p>
      </dgm:t>
    </dgm:pt>
    <dgm:pt modelId="{FF5CFBD7-5F78-4881-BE70-00934840F493}" type="parTrans" cxnId="{A01584D4-9BDB-43E3-BCD2-0BAE074AB28E}">
      <dgm:prSet/>
      <dgm:spPr/>
      <dgm:t>
        <a:bodyPr/>
        <a:lstStyle/>
        <a:p>
          <a:endParaRPr lang="en-US"/>
        </a:p>
      </dgm:t>
    </dgm:pt>
    <dgm:pt modelId="{F85203A7-43E5-4930-8F19-CAF26BEC6E73}" type="sibTrans" cxnId="{A01584D4-9BDB-43E3-BCD2-0BAE074AB28E}">
      <dgm:prSet/>
      <dgm:spPr/>
      <dgm:t>
        <a:bodyPr/>
        <a:lstStyle/>
        <a:p>
          <a:endParaRPr lang="en-US"/>
        </a:p>
      </dgm:t>
    </dgm:pt>
    <dgm:pt modelId="{C7DD43F6-E237-4329-A757-9F02B4AD8FEB}">
      <dgm:prSet phldrT="[Text]" custT="1"/>
      <dgm:spPr/>
      <dgm:t>
        <a:bodyPr/>
        <a:lstStyle/>
        <a:p>
          <a:r>
            <a:rPr lang="sr-Latn-ME" sz="1600" b="1" dirty="0"/>
            <a:t>Business</a:t>
          </a:r>
          <a:endParaRPr lang="en-US" sz="1300" b="1" dirty="0"/>
        </a:p>
      </dgm:t>
    </dgm:pt>
    <dgm:pt modelId="{058C4532-225F-40D7-9308-DEC506B55993}" type="parTrans" cxnId="{2AD4D1FC-0357-4196-8A19-4BCBF6C98357}">
      <dgm:prSet/>
      <dgm:spPr/>
      <dgm:t>
        <a:bodyPr/>
        <a:lstStyle/>
        <a:p>
          <a:endParaRPr lang="en-US"/>
        </a:p>
      </dgm:t>
    </dgm:pt>
    <dgm:pt modelId="{EB1868BC-F036-4EAE-9B29-80B1DCDF3462}" type="sibTrans" cxnId="{2AD4D1FC-0357-4196-8A19-4BCBF6C98357}">
      <dgm:prSet/>
      <dgm:spPr/>
      <dgm:t>
        <a:bodyPr/>
        <a:lstStyle/>
        <a:p>
          <a:endParaRPr lang="en-US"/>
        </a:p>
      </dgm:t>
    </dgm:pt>
    <dgm:pt modelId="{DA920E7D-24ED-4AC1-914E-391B58D3C732}">
      <dgm:prSet phldrT="[Text]" custT="1"/>
      <dgm:spPr/>
      <dgm:t>
        <a:bodyPr/>
        <a:lstStyle/>
        <a:p>
          <a:r>
            <a:rPr lang="sr-Latn-ME" sz="1600" b="1" dirty="0"/>
            <a:t>Academia</a:t>
          </a:r>
          <a:endParaRPr lang="en-US" sz="1300" b="1" dirty="0"/>
        </a:p>
      </dgm:t>
    </dgm:pt>
    <dgm:pt modelId="{3AE77723-F093-49C8-B8C7-AF74D2F3DBBC}" type="parTrans" cxnId="{40003191-5B58-427B-B80C-A0CA3D7A0606}">
      <dgm:prSet/>
      <dgm:spPr/>
      <dgm:t>
        <a:bodyPr/>
        <a:lstStyle/>
        <a:p>
          <a:endParaRPr lang="en-US"/>
        </a:p>
      </dgm:t>
    </dgm:pt>
    <dgm:pt modelId="{EECD3AD7-38B7-440F-B424-163B0DD747C8}" type="sibTrans" cxnId="{40003191-5B58-427B-B80C-A0CA3D7A0606}">
      <dgm:prSet/>
      <dgm:spPr/>
      <dgm:t>
        <a:bodyPr/>
        <a:lstStyle/>
        <a:p>
          <a:endParaRPr lang="en-US"/>
        </a:p>
      </dgm:t>
    </dgm:pt>
    <dgm:pt modelId="{60024A13-5CDA-4197-877A-100144B7FA67}">
      <dgm:prSet phldrT="[Text]" custT="1"/>
      <dgm:spPr/>
      <dgm:t>
        <a:bodyPr/>
        <a:lstStyle/>
        <a:p>
          <a:r>
            <a:rPr lang="sr-Latn-ME" sz="1600" b="1" dirty="0"/>
            <a:t>Citizens</a:t>
          </a:r>
          <a:endParaRPr lang="en-US" sz="1600" b="1" dirty="0"/>
        </a:p>
      </dgm:t>
    </dgm:pt>
    <dgm:pt modelId="{C8084F9E-2BCD-48D9-93FA-383F8A21BA89}" type="parTrans" cxnId="{E26BB752-9AF4-4987-9CBF-230575257F99}">
      <dgm:prSet/>
      <dgm:spPr/>
      <dgm:t>
        <a:bodyPr/>
        <a:lstStyle/>
        <a:p>
          <a:endParaRPr lang="en-US"/>
        </a:p>
      </dgm:t>
    </dgm:pt>
    <dgm:pt modelId="{4B97AA1C-5988-451D-AAEA-2B838E49F563}" type="sibTrans" cxnId="{E26BB752-9AF4-4987-9CBF-230575257F99}">
      <dgm:prSet/>
      <dgm:spPr/>
      <dgm:t>
        <a:bodyPr/>
        <a:lstStyle/>
        <a:p>
          <a:endParaRPr lang="en-US"/>
        </a:p>
      </dgm:t>
    </dgm:pt>
    <dgm:pt modelId="{6C985EC2-3A0F-4E83-9DE4-0AE002AC9B94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D611B8D5-82FA-489A-9F61-1C3FA07A9B05}" type="sibTrans" cxnId="{08D902F8-E94D-47D3-8D83-2550C22F9FF6}">
      <dgm:prSet/>
      <dgm:spPr/>
      <dgm:t>
        <a:bodyPr/>
        <a:lstStyle/>
        <a:p>
          <a:endParaRPr lang="en-US"/>
        </a:p>
      </dgm:t>
    </dgm:pt>
    <dgm:pt modelId="{C95DDCFF-40FB-4ED6-B6C7-990521C8183B}" type="parTrans" cxnId="{08D902F8-E94D-47D3-8D83-2550C22F9FF6}">
      <dgm:prSet/>
      <dgm:spPr/>
      <dgm:t>
        <a:bodyPr/>
        <a:lstStyle/>
        <a:p>
          <a:endParaRPr lang="en-US"/>
        </a:p>
      </dgm:t>
    </dgm:pt>
    <dgm:pt modelId="{DE8DE3D6-8E8B-4B2E-8D3C-BDC11DE3C729}" type="pres">
      <dgm:prSet presAssocID="{E55E966F-AED4-4839-81F9-DDEF3825606F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E71F310-F065-4B7E-8534-4FCE949A3C82}" type="pres">
      <dgm:prSet presAssocID="{6C985EC2-3A0F-4E83-9DE4-0AE002AC9B94}" presName="centerShape" presStyleLbl="node0" presStyleIdx="0" presStyleCnt="1"/>
      <dgm:spPr/>
    </dgm:pt>
    <dgm:pt modelId="{0CB69757-5F08-4F48-8E19-23EDA293C871}" type="pres">
      <dgm:prSet presAssocID="{E1983714-1489-48A0-AD47-CE30550D588A}" presName="node" presStyleLbl="node1" presStyleIdx="0" presStyleCnt="4" custScaleX="102869" custScaleY="104565">
        <dgm:presLayoutVars>
          <dgm:bulletEnabled val="1"/>
        </dgm:presLayoutVars>
      </dgm:prSet>
      <dgm:spPr/>
    </dgm:pt>
    <dgm:pt modelId="{60197032-86B7-4064-8CBE-1FE2031DD578}" type="pres">
      <dgm:prSet presAssocID="{E1983714-1489-48A0-AD47-CE30550D588A}" presName="dummy" presStyleCnt="0"/>
      <dgm:spPr/>
    </dgm:pt>
    <dgm:pt modelId="{6C3E6B4E-35A9-44CE-9898-8CBF23225767}" type="pres">
      <dgm:prSet presAssocID="{F85203A7-43E5-4930-8F19-CAF26BEC6E73}" presName="sibTrans" presStyleLbl="sibTrans2D1" presStyleIdx="0" presStyleCnt="4"/>
      <dgm:spPr/>
    </dgm:pt>
    <dgm:pt modelId="{826AB32C-1165-43EF-8DF5-FB18C61E7FD7}" type="pres">
      <dgm:prSet presAssocID="{C7DD43F6-E237-4329-A757-9F02B4AD8FEB}" presName="node" presStyleLbl="node1" presStyleIdx="1" presStyleCnt="4">
        <dgm:presLayoutVars>
          <dgm:bulletEnabled val="1"/>
        </dgm:presLayoutVars>
      </dgm:prSet>
      <dgm:spPr/>
    </dgm:pt>
    <dgm:pt modelId="{58978BD4-76DD-494D-99A9-1CB2C6B00A0A}" type="pres">
      <dgm:prSet presAssocID="{C7DD43F6-E237-4329-A757-9F02B4AD8FEB}" presName="dummy" presStyleCnt="0"/>
      <dgm:spPr/>
    </dgm:pt>
    <dgm:pt modelId="{5B519B87-A1F9-4C95-B283-BB8F8252532C}" type="pres">
      <dgm:prSet presAssocID="{EB1868BC-F036-4EAE-9B29-80B1DCDF3462}" presName="sibTrans" presStyleLbl="sibTrans2D1" presStyleIdx="1" presStyleCnt="4"/>
      <dgm:spPr/>
    </dgm:pt>
    <dgm:pt modelId="{87F16E64-45EA-4048-A674-F87D98D18001}" type="pres">
      <dgm:prSet presAssocID="{DA920E7D-24ED-4AC1-914E-391B58D3C732}" presName="node" presStyleLbl="node1" presStyleIdx="2" presStyleCnt="4">
        <dgm:presLayoutVars>
          <dgm:bulletEnabled val="1"/>
        </dgm:presLayoutVars>
      </dgm:prSet>
      <dgm:spPr/>
    </dgm:pt>
    <dgm:pt modelId="{6B32FD28-6C4F-4AD0-AA78-16E5C62C8A94}" type="pres">
      <dgm:prSet presAssocID="{DA920E7D-24ED-4AC1-914E-391B58D3C732}" presName="dummy" presStyleCnt="0"/>
      <dgm:spPr/>
    </dgm:pt>
    <dgm:pt modelId="{2C6F9542-9581-4045-B443-FADEB8B7D512}" type="pres">
      <dgm:prSet presAssocID="{EECD3AD7-38B7-440F-B424-163B0DD747C8}" presName="sibTrans" presStyleLbl="sibTrans2D1" presStyleIdx="2" presStyleCnt="4"/>
      <dgm:spPr/>
    </dgm:pt>
    <dgm:pt modelId="{D98F8642-8C10-40F9-9906-B70BD51D5656}" type="pres">
      <dgm:prSet presAssocID="{60024A13-5CDA-4197-877A-100144B7FA67}" presName="node" presStyleLbl="node1" presStyleIdx="3" presStyleCnt="4">
        <dgm:presLayoutVars>
          <dgm:bulletEnabled val="1"/>
        </dgm:presLayoutVars>
      </dgm:prSet>
      <dgm:spPr/>
    </dgm:pt>
    <dgm:pt modelId="{F0946D30-2135-43DD-999C-E6033DE20264}" type="pres">
      <dgm:prSet presAssocID="{60024A13-5CDA-4197-877A-100144B7FA67}" presName="dummy" presStyleCnt="0"/>
      <dgm:spPr/>
    </dgm:pt>
    <dgm:pt modelId="{189D37C6-C4D4-4F77-8372-3FD1F67E7966}" type="pres">
      <dgm:prSet presAssocID="{4B97AA1C-5988-451D-AAEA-2B838E49F563}" presName="sibTrans" presStyleLbl="sibTrans2D1" presStyleIdx="3" presStyleCnt="4"/>
      <dgm:spPr/>
    </dgm:pt>
  </dgm:ptLst>
  <dgm:cxnLst>
    <dgm:cxn modelId="{C0A88D16-665F-419C-9758-68B9ED0275BA}" type="presOf" srcId="{C7DD43F6-E237-4329-A757-9F02B4AD8FEB}" destId="{826AB32C-1165-43EF-8DF5-FB18C61E7FD7}" srcOrd="0" destOrd="0" presId="urn:microsoft.com/office/officeart/2005/8/layout/radial6"/>
    <dgm:cxn modelId="{C9D7A418-61A5-4488-8FFE-7FB33E1E9026}" type="presOf" srcId="{60024A13-5CDA-4197-877A-100144B7FA67}" destId="{D98F8642-8C10-40F9-9906-B70BD51D5656}" srcOrd="0" destOrd="0" presId="urn:microsoft.com/office/officeart/2005/8/layout/radial6"/>
    <dgm:cxn modelId="{767F5719-1EBF-42BE-BFBD-0466D71ECBFB}" type="presOf" srcId="{F85203A7-43E5-4930-8F19-CAF26BEC6E73}" destId="{6C3E6B4E-35A9-44CE-9898-8CBF23225767}" srcOrd="0" destOrd="0" presId="urn:microsoft.com/office/officeart/2005/8/layout/radial6"/>
    <dgm:cxn modelId="{1F73DE1B-F145-4731-83E2-403EBE0D3154}" type="presOf" srcId="{4B97AA1C-5988-451D-AAEA-2B838E49F563}" destId="{189D37C6-C4D4-4F77-8372-3FD1F67E7966}" srcOrd="0" destOrd="0" presId="urn:microsoft.com/office/officeart/2005/8/layout/radial6"/>
    <dgm:cxn modelId="{A080F22E-4FDA-4848-8100-75CDE6FD3141}" type="presOf" srcId="{6C985EC2-3A0F-4E83-9DE4-0AE002AC9B94}" destId="{BE71F310-F065-4B7E-8534-4FCE949A3C82}" srcOrd="0" destOrd="0" presId="urn:microsoft.com/office/officeart/2005/8/layout/radial6"/>
    <dgm:cxn modelId="{E26BB752-9AF4-4987-9CBF-230575257F99}" srcId="{6C985EC2-3A0F-4E83-9DE4-0AE002AC9B94}" destId="{60024A13-5CDA-4197-877A-100144B7FA67}" srcOrd="3" destOrd="0" parTransId="{C8084F9E-2BCD-48D9-93FA-383F8A21BA89}" sibTransId="{4B97AA1C-5988-451D-AAEA-2B838E49F563}"/>
    <dgm:cxn modelId="{72C74358-579D-48A0-BBA4-E14A35294C0C}" type="presOf" srcId="{E55E966F-AED4-4839-81F9-DDEF3825606F}" destId="{DE8DE3D6-8E8B-4B2E-8D3C-BDC11DE3C729}" srcOrd="0" destOrd="0" presId="urn:microsoft.com/office/officeart/2005/8/layout/radial6"/>
    <dgm:cxn modelId="{0FF43688-54AF-4886-9DC3-940ED367E6C1}" type="presOf" srcId="{DA920E7D-24ED-4AC1-914E-391B58D3C732}" destId="{87F16E64-45EA-4048-A674-F87D98D18001}" srcOrd="0" destOrd="0" presId="urn:microsoft.com/office/officeart/2005/8/layout/radial6"/>
    <dgm:cxn modelId="{40003191-5B58-427B-B80C-A0CA3D7A0606}" srcId="{6C985EC2-3A0F-4E83-9DE4-0AE002AC9B94}" destId="{DA920E7D-24ED-4AC1-914E-391B58D3C732}" srcOrd="2" destOrd="0" parTransId="{3AE77723-F093-49C8-B8C7-AF74D2F3DBBC}" sibTransId="{EECD3AD7-38B7-440F-B424-163B0DD747C8}"/>
    <dgm:cxn modelId="{8DE3F4BE-620D-4714-9F86-7C8E5FCFD303}" type="presOf" srcId="{EECD3AD7-38B7-440F-B424-163B0DD747C8}" destId="{2C6F9542-9581-4045-B443-FADEB8B7D512}" srcOrd="0" destOrd="0" presId="urn:microsoft.com/office/officeart/2005/8/layout/radial6"/>
    <dgm:cxn modelId="{AAE4F9C4-79EA-405F-8CBB-1EB20B000596}" type="presOf" srcId="{EB1868BC-F036-4EAE-9B29-80B1DCDF3462}" destId="{5B519B87-A1F9-4C95-B283-BB8F8252532C}" srcOrd="0" destOrd="0" presId="urn:microsoft.com/office/officeart/2005/8/layout/radial6"/>
    <dgm:cxn modelId="{A01584D4-9BDB-43E3-BCD2-0BAE074AB28E}" srcId="{6C985EC2-3A0F-4E83-9DE4-0AE002AC9B94}" destId="{E1983714-1489-48A0-AD47-CE30550D588A}" srcOrd="0" destOrd="0" parTransId="{FF5CFBD7-5F78-4881-BE70-00934840F493}" sibTransId="{F85203A7-43E5-4930-8F19-CAF26BEC6E73}"/>
    <dgm:cxn modelId="{462808EE-B0F4-4000-8F9E-DB18C53C2BA0}" type="presOf" srcId="{E1983714-1489-48A0-AD47-CE30550D588A}" destId="{0CB69757-5F08-4F48-8E19-23EDA293C871}" srcOrd="0" destOrd="0" presId="urn:microsoft.com/office/officeart/2005/8/layout/radial6"/>
    <dgm:cxn modelId="{08D902F8-E94D-47D3-8D83-2550C22F9FF6}" srcId="{E55E966F-AED4-4839-81F9-DDEF3825606F}" destId="{6C985EC2-3A0F-4E83-9DE4-0AE002AC9B94}" srcOrd="0" destOrd="0" parTransId="{C95DDCFF-40FB-4ED6-B6C7-990521C8183B}" sibTransId="{D611B8D5-82FA-489A-9F61-1C3FA07A9B05}"/>
    <dgm:cxn modelId="{2AD4D1FC-0357-4196-8A19-4BCBF6C98357}" srcId="{6C985EC2-3A0F-4E83-9DE4-0AE002AC9B94}" destId="{C7DD43F6-E237-4329-A757-9F02B4AD8FEB}" srcOrd="1" destOrd="0" parTransId="{058C4532-225F-40D7-9308-DEC506B55993}" sibTransId="{EB1868BC-F036-4EAE-9B29-80B1DCDF3462}"/>
    <dgm:cxn modelId="{0A064E86-0209-4CD6-969B-0AFE6B2E179E}" type="presParOf" srcId="{DE8DE3D6-8E8B-4B2E-8D3C-BDC11DE3C729}" destId="{BE71F310-F065-4B7E-8534-4FCE949A3C82}" srcOrd="0" destOrd="0" presId="urn:microsoft.com/office/officeart/2005/8/layout/radial6"/>
    <dgm:cxn modelId="{26AF0844-2046-468B-ACE0-09A01038FDEA}" type="presParOf" srcId="{DE8DE3D6-8E8B-4B2E-8D3C-BDC11DE3C729}" destId="{0CB69757-5F08-4F48-8E19-23EDA293C871}" srcOrd="1" destOrd="0" presId="urn:microsoft.com/office/officeart/2005/8/layout/radial6"/>
    <dgm:cxn modelId="{88C64B40-3C31-4F3B-B9CF-A9A369453C45}" type="presParOf" srcId="{DE8DE3D6-8E8B-4B2E-8D3C-BDC11DE3C729}" destId="{60197032-86B7-4064-8CBE-1FE2031DD578}" srcOrd="2" destOrd="0" presId="urn:microsoft.com/office/officeart/2005/8/layout/radial6"/>
    <dgm:cxn modelId="{ECCF9565-FABD-48E9-B712-65DEEA092F79}" type="presParOf" srcId="{DE8DE3D6-8E8B-4B2E-8D3C-BDC11DE3C729}" destId="{6C3E6B4E-35A9-44CE-9898-8CBF23225767}" srcOrd="3" destOrd="0" presId="urn:microsoft.com/office/officeart/2005/8/layout/radial6"/>
    <dgm:cxn modelId="{4E82721B-9BA4-480F-869B-95F15B127F51}" type="presParOf" srcId="{DE8DE3D6-8E8B-4B2E-8D3C-BDC11DE3C729}" destId="{826AB32C-1165-43EF-8DF5-FB18C61E7FD7}" srcOrd="4" destOrd="0" presId="urn:microsoft.com/office/officeart/2005/8/layout/radial6"/>
    <dgm:cxn modelId="{049BCEA2-DD2D-41CF-999D-8180410726E6}" type="presParOf" srcId="{DE8DE3D6-8E8B-4B2E-8D3C-BDC11DE3C729}" destId="{58978BD4-76DD-494D-99A9-1CB2C6B00A0A}" srcOrd="5" destOrd="0" presId="urn:microsoft.com/office/officeart/2005/8/layout/radial6"/>
    <dgm:cxn modelId="{C28ACDA0-7203-4E25-B33D-B908CA9FCB99}" type="presParOf" srcId="{DE8DE3D6-8E8B-4B2E-8D3C-BDC11DE3C729}" destId="{5B519B87-A1F9-4C95-B283-BB8F8252532C}" srcOrd="6" destOrd="0" presId="urn:microsoft.com/office/officeart/2005/8/layout/radial6"/>
    <dgm:cxn modelId="{6928482F-0308-4D68-A034-02C832106183}" type="presParOf" srcId="{DE8DE3D6-8E8B-4B2E-8D3C-BDC11DE3C729}" destId="{87F16E64-45EA-4048-A674-F87D98D18001}" srcOrd="7" destOrd="0" presId="urn:microsoft.com/office/officeart/2005/8/layout/radial6"/>
    <dgm:cxn modelId="{C0D198DE-E6A5-4CBE-AE00-988CED444450}" type="presParOf" srcId="{DE8DE3D6-8E8B-4B2E-8D3C-BDC11DE3C729}" destId="{6B32FD28-6C4F-4AD0-AA78-16E5C62C8A94}" srcOrd="8" destOrd="0" presId="urn:microsoft.com/office/officeart/2005/8/layout/radial6"/>
    <dgm:cxn modelId="{1C2730AB-678B-48D5-BB71-9FE2B56C6537}" type="presParOf" srcId="{DE8DE3D6-8E8B-4B2E-8D3C-BDC11DE3C729}" destId="{2C6F9542-9581-4045-B443-FADEB8B7D512}" srcOrd="9" destOrd="0" presId="urn:microsoft.com/office/officeart/2005/8/layout/radial6"/>
    <dgm:cxn modelId="{73DDE2D4-F7FA-4F58-B919-BAA4B6477737}" type="presParOf" srcId="{DE8DE3D6-8E8B-4B2E-8D3C-BDC11DE3C729}" destId="{D98F8642-8C10-40F9-9906-B70BD51D5656}" srcOrd="10" destOrd="0" presId="urn:microsoft.com/office/officeart/2005/8/layout/radial6"/>
    <dgm:cxn modelId="{F616A8CB-A366-4F12-BAE8-DD42DA23FD99}" type="presParOf" srcId="{DE8DE3D6-8E8B-4B2E-8D3C-BDC11DE3C729}" destId="{F0946D30-2135-43DD-999C-E6033DE20264}" srcOrd="11" destOrd="0" presId="urn:microsoft.com/office/officeart/2005/8/layout/radial6"/>
    <dgm:cxn modelId="{EF71F5E2-D117-4103-9397-FB28921D1190}" type="presParOf" srcId="{DE8DE3D6-8E8B-4B2E-8D3C-BDC11DE3C729}" destId="{189D37C6-C4D4-4F77-8372-3FD1F67E7966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6AF6CA-1814-B348-9BD7-BB56F2A7A59E}">
      <dsp:nvSpPr>
        <dsp:cNvPr id="0" name=""/>
        <dsp:cNvSpPr/>
      </dsp:nvSpPr>
      <dsp:spPr>
        <a:xfrm rot="16200000">
          <a:off x="1763" y="744802"/>
          <a:ext cx="3929062" cy="3929062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/>
            <a:t>Smart Specialization Strategy S3.me</a:t>
          </a:r>
        </a:p>
      </dsp:txBody>
      <dsp:txXfrm rot="5400000">
        <a:off x="1764" y="1727067"/>
        <a:ext cx="3241476" cy="1964531"/>
      </dsp:txXfrm>
    </dsp:sp>
    <dsp:sp modelId="{7ACF7999-0715-864D-8656-CC4D6606E582}">
      <dsp:nvSpPr>
        <dsp:cNvPr id="0" name=""/>
        <dsp:cNvSpPr/>
      </dsp:nvSpPr>
      <dsp:spPr>
        <a:xfrm rot="5400000">
          <a:off x="4197174" y="744802"/>
          <a:ext cx="3929062" cy="3929062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/>
            <a:t>Sustainable Development Goals </a:t>
          </a:r>
        </a:p>
      </dsp:txBody>
      <dsp:txXfrm rot="-5400000">
        <a:off x="4884761" y="1727068"/>
        <a:ext cx="3241476" cy="19645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9D37C6-C4D4-4F77-8372-3FD1F67E7966}">
      <dsp:nvSpPr>
        <dsp:cNvPr id="0" name=""/>
        <dsp:cNvSpPr/>
      </dsp:nvSpPr>
      <dsp:spPr>
        <a:xfrm>
          <a:off x="1980380" y="641043"/>
          <a:ext cx="4167238" cy="4167238"/>
        </a:xfrm>
        <a:prstGeom prst="blockArc">
          <a:avLst>
            <a:gd name="adj1" fmla="val 10800000"/>
            <a:gd name="adj2" fmla="val 1620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6F9542-9581-4045-B443-FADEB8B7D512}">
      <dsp:nvSpPr>
        <dsp:cNvPr id="0" name=""/>
        <dsp:cNvSpPr/>
      </dsp:nvSpPr>
      <dsp:spPr>
        <a:xfrm>
          <a:off x="1980380" y="641043"/>
          <a:ext cx="4167238" cy="4167238"/>
        </a:xfrm>
        <a:prstGeom prst="blockArc">
          <a:avLst>
            <a:gd name="adj1" fmla="val 5400000"/>
            <a:gd name="adj2" fmla="val 1080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519B87-A1F9-4C95-B283-BB8F8252532C}">
      <dsp:nvSpPr>
        <dsp:cNvPr id="0" name=""/>
        <dsp:cNvSpPr/>
      </dsp:nvSpPr>
      <dsp:spPr>
        <a:xfrm>
          <a:off x="1980380" y="641043"/>
          <a:ext cx="4167238" cy="4167238"/>
        </a:xfrm>
        <a:prstGeom prst="blockArc">
          <a:avLst>
            <a:gd name="adj1" fmla="val 0"/>
            <a:gd name="adj2" fmla="val 540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3E6B4E-35A9-44CE-9898-8CBF23225767}">
      <dsp:nvSpPr>
        <dsp:cNvPr id="0" name=""/>
        <dsp:cNvSpPr/>
      </dsp:nvSpPr>
      <dsp:spPr>
        <a:xfrm>
          <a:off x="1980380" y="641043"/>
          <a:ext cx="4167238" cy="4167238"/>
        </a:xfrm>
        <a:prstGeom prst="blockArc">
          <a:avLst>
            <a:gd name="adj1" fmla="val 16200000"/>
            <a:gd name="adj2" fmla="val 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71F310-F065-4B7E-8534-4FCE949A3C82}">
      <dsp:nvSpPr>
        <dsp:cNvPr id="0" name=""/>
        <dsp:cNvSpPr/>
      </dsp:nvSpPr>
      <dsp:spPr>
        <a:xfrm>
          <a:off x="3104554" y="1765217"/>
          <a:ext cx="1918890" cy="191889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 dirty="0"/>
        </a:p>
      </dsp:txBody>
      <dsp:txXfrm>
        <a:off x="3385569" y="2046232"/>
        <a:ext cx="1356860" cy="1356860"/>
      </dsp:txXfrm>
    </dsp:sp>
    <dsp:sp modelId="{0CB69757-5F08-4F48-8E19-23EDA293C871}">
      <dsp:nvSpPr>
        <dsp:cNvPr id="0" name=""/>
        <dsp:cNvSpPr/>
      </dsp:nvSpPr>
      <dsp:spPr>
        <a:xfrm>
          <a:off x="3373119" y="-12871"/>
          <a:ext cx="1381760" cy="14045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ME" sz="1400" b="1" kern="1200" dirty="0"/>
            <a:t>Government</a:t>
          </a:r>
          <a:endParaRPr lang="en-US" sz="1300" b="1" kern="1200" dirty="0"/>
        </a:p>
      </dsp:txBody>
      <dsp:txXfrm>
        <a:off x="3575473" y="192819"/>
        <a:ext cx="977052" cy="993161"/>
      </dsp:txXfrm>
    </dsp:sp>
    <dsp:sp modelId="{826AB32C-1165-43EF-8DF5-FB18C61E7FD7}">
      <dsp:nvSpPr>
        <dsp:cNvPr id="0" name=""/>
        <dsp:cNvSpPr/>
      </dsp:nvSpPr>
      <dsp:spPr>
        <a:xfrm>
          <a:off x="5427651" y="2053051"/>
          <a:ext cx="1343223" cy="13432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ME" sz="1600" b="1" kern="1200" dirty="0"/>
            <a:t>Business</a:t>
          </a:r>
          <a:endParaRPr lang="en-US" sz="1300" b="1" kern="1200" dirty="0"/>
        </a:p>
      </dsp:txBody>
      <dsp:txXfrm>
        <a:off x="5624361" y="2249761"/>
        <a:ext cx="949803" cy="949803"/>
      </dsp:txXfrm>
    </dsp:sp>
    <dsp:sp modelId="{87F16E64-45EA-4048-A674-F87D98D18001}">
      <dsp:nvSpPr>
        <dsp:cNvPr id="0" name=""/>
        <dsp:cNvSpPr/>
      </dsp:nvSpPr>
      <dsp:spPr>
        <a:xfrm>
          <a:off x="3392388" y="4088314"/>
          <a:ext cx="1343223" cy="13432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ME" sz="1600" b="1" kern="1200" dirty="0"/>
            <a:t>Academia</a:t>
          </a:r>
          <a:endParaRPr lang="en-US" sz="1300" b="1" kern="1200" dirty="0"/>
        </a:p>
      </dsp:txBody>
      <dsp:txXfrm>
        <a:off x="3589098" y="4285024"/>
        <a:ext cx="949803" cy="949803"/>
      </dsp:txXfrm>
    </dsp:sp>
    <dsp:sp modelId="{D98F8642-8C10-40F9-9906-B70BD51D5656}">
      <dsp:nvSpPr>
        <dsp:cNvPr id="0" name=""/>
        <dsp:cNvSpPr/>
      </dsp:nvSpPr>
      <dsp:spPr>
        <a:xfrm>
          <a:off x="1357124" y="2053051"/>
          <a:ext cx="1343223" cy="13432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Latn-ME" sz="1600" b="1" kern="1200" dirty="0"/>
            <a:t>Citizens</a:t>
          </a:r>
          <a:endParaRPr lang="en-US" sz="1600" b="1" kern="1200" dirty="0"/>
        </a:p>
      </dsp:txBody>
      <dsp:txXfrm>
        <a:off x="1553834" y="2249761"/>
        <a:ext cx="949803" cy="9498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6CB71-91DB-A746-A174-68344C8E2B25}" type="datetimeFigureOut">
              <a:rPr lang="en-ME" smtClean="0"/>
              <a:t>6/28/20</a:t>
            </a:fld>
            <a:endParaRPr lang="en-M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M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51125-5747-0F4D-8BB7-B094DA675F1B}" type="slidenum">
              <a:rPr lang="en-ME" smtClean="0"/>
              <a:t>‹#›</a:t>
            </a:fld>
            <a:endParaRPr lang="en-ME"/>
          </a:p>
        </p:txBody>
      </p:sp>
    </p:spTree>
    <p:extLst>
      <p:ext uri="{BB962C8B-B14F-4D97-AF65-F5344CB8AC3E}">
        <p14:creationId xmlns:p14="http://schemas.microsoft.com/office/powerpoint/2010/main" val="3268262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AB580-3A1E-6F44-9C96-0107BAC7A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054351"/>
            <a:ext cx="2743200" cy="365125"/>
          </a:xfrm>
        </p:spPr>
        <p:txBody>
          <a:bodyPr/>
          <a:lstStyle>
            <a:lvl1pPr>
              <a:defRPr>
                <a:solidFill>
                  <a:srgbClr val="0C4B88"/>
                </a:solidFill>
              </a:defRPr>
            </a:lvl1pPr>
          </a:lstStyle>
          <a:p>
            <a:fld id="{977A3037-C11F-4A49-B09F-3F4BCCFE15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762E7B-20CA-364F-B574-64CC9B9E6F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414477" y="-2817159"/>
            <a:ext cx="7062727" cy="124923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6F1DC2-3324-4E40-8085-FD28206DF3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12089" y="325812"/>
            <a:ext cx="2578100" cy="2159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8E7E38-729B-FF44-91DB-67368E0497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85065" y="2017713"/>
            <a:ext cx="7321550" cy="1128899"/>
          </a:xfrm>
        </p:spPr>
        <p:txBody>
          <a:bodyPr>
            <a:normAutofit/>
          </a:bodyPr>
          <a:lstStyle>
            <a:lvl1pPr marL="0" indent="0" algn="ctr">
              <a:buNone/>
              <a:defRPr sz="6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ME" dirty="0"/>
              <a:t>Ime Prezime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B40B4E7-7189-6B46-B0C2-D8B1A469962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85065" y="3429000"/>
            <a:ext cx="7335837" cy="16938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NAZIV PREZENTACIJE</a:t>
            </a:r>
            <a:endParaRPr lang="en-ME" dirty="0"/>
          </a:p>
        </p:txBody>
      </p:sp>
    </p:spTree>
    <p:extLst>
      <p:ext uri="{BB962C8B-B14F-4D97-AF65-F5344CB8AC3E}">
        <p14:creationId xmlns:p14="http://schemas.microsoft.com/office/powerpoint/2010/main" val="2978865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AB580-3A1E-6F44-9C96-0107BAC7A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054351"/>
            <a:ext cx="2743200" cy="365125"/>
          </a:xfrm>
        </p:spPr>
        <p:txBody>
          <a:bodyPr/>
          <a:lstStyle>
            <a:lvl1pPr>
              <a:defRPr>
                <a:solidFill>
                  <a:srgbClr val="0C4B88"/>
                </a:solidFill>
              </a:defRPr>
            </a:lvl1pPr>
          </a:lstStyle>
          <a:p>
            <a:fld id="{977A3037-C11F-4A49-B09F-3F4BCCFE15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762E7B-20CA-364F-B574-64CC9B9E6F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564636" y="-2919522"/>
            <a:ext cx="7062727" cy="1249231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6B4333-EED0-1844-949E-B627725335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87649" y="2869437"/>
            <a:ext cx="6616700" cy="914400"/>
          </a:xfrm>
        </p:spPr>
        <p:txBody>
          <a:bodyPr>
            <a:normAutofit/>
          </a:bodyPr>
          <a:lstStyle>
            <a:lvl1pPr marL="0" indent="0" algn="ctr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ME" dirty="0"/>
              <a:t>NOVA SEKCIJA</a:t>
            </a:r>
          </a:p>
        </p:txBody>
      </p:sp>
    </p:spTree>
    <p:extLst>
      <p:ext uri="{BB962C8B-B14F-4D97-AF65-F5344CB8AC3E}">
        <p14:creationId xmlns:p14="http://schemas.microsoft.com/office/powerpoint/2010/main" val="573404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136A5-06A6-974D-A0FB-8819648C744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rgbClr val="2A8570"/>
                </a:solidFill>
                <a:latin typeface="+mn-lt"/>
              </a:defRPr>
            </a:lvl1pPr>
          </a:lstStyle>
          <a:p>
            <a:r>
              <a:rPr lang="en-GB" dirty="0" err="1"/>
              <a:t>Ime</a:t>
            </a:r>
            <a:r>
              <a:rPr lang="en-GB" dirty="0"/>
              <a:t> </a:t>
            </a:r>
            <a:r>
              <a:rPr lang="en-GB" dirty="0" err="1"/>
              <a:t>Prezime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A331DE-0832-9042-B0B2-BBF87429CEA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400">
                <a:solidFill>
                  <a:srgbClr val="0C4B88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NAZIV PREZENTACIJE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AB580-3A1E-6F44-9C96-0107BAC7A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054351"/>
            <a:ext cx="2743200" cy="365125"/>
          </a:xfrm>
        </p:spPr>
        <p:txBody>
          <a:bodyPr/>
          <a:lstStyle>
            <a:lvl1pPr>
              <a:defRPr>
                <a:solidFill>
                  <a:srgbClr val="0C4B88"/>
                </a:solidFill>
              </a:defRPr>
            </a:lvl1pPr>
          </a:lstStyle>
          <a:p>
            <a:fld id="{977A3037-C11F-4A49-B09F-3F4BCCFE15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9463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66D17-83D6-3945-84D0-88BFD3153D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solidFill>
                  <a:srgbClr val="02475F"/>
                </a:solidFill>
                <a:latin typeface="+mn-lt"/>
              </a:defRPr>
            </a:lvl1pPr>
          </a:lstStyle>
          <a:p>
            <a:r>
              <a:rPr lang="en-GB" dirty="0" err="1"/>
              <a:t>Naslov</a:t>
            </a:r>
            <a:r>
              <a:rPr lang="en-GB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933718-2BCC-0E44-9E1D-99811FFF6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47E0AC4-97C4-C345-BF14-D9D2FE3C2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054351"/>
            <a:ext cx="2743200" cy="365125"/>
          </a:xfrm>
        </p:spPr>
        <p:txBody>
          <a:bodyPr/>
          <a:lstStyle>
            <a:lvl1pPr>
              <a:defRPr>
                <a:solidFill>
                  <a:srgbClr val="0C4B88"/>
                </a:solidFill>
              </a:defRPr>
            </a:lvl1pPr>
          </a:lstStyle>
          <a:p>
            <a:fld id="{977A3037-C11F-4A49-B09F-3F4BCCFE15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677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373F50-8204-1740-AF01-E89CB82BBE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690689"/>
            <a:ext cx="10515600" cy="43989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B1F1CFD-3B81-AF44-9E44-2BC24EC00B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rgbClr val="02475F"/>
                </a:solidFill>
                <a:latin typeface="+mn-lt"/>
              </a:defRPr>
            </a:lvl1pPr>
          </a:lstStyle>
          <a:p>
            <a:r>
              <a:rPr lang="en-GB" dirty="0" err="1"/>
              <a:t>Naslov</a:t>
            </a:r>
            <a:r>
              <a:rPr lang="en-GB" dirty="0"/>
              <a:t> 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E67DA55-BC89-6648-AC4E-877D09E9B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054351"/>
            <a:ext cx="2743200" cy="365125"/>
          </a:xfrm>
        </p:spPr>
        <p:txBody>
          <a:bodyPr/>
          <a:lstStyle>
            <a:lvl1pPr>
              <a:defRPr>
                <a:solidFill>
                  <a:srgbClr val="0C4B88"/>
                </a:solidFill>
              </a:defRPr>
            </a:lvl1pPr>
          </a:lstStyle>
          <a:p>
            <a:fld id="{977A3037-C11F-4A49-B09F-3F4BCCFE15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481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813BA9-7AF8-7B4A-B19F-14996F60C6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69BF7C-B3A7-9845-B549-4C60ECE22A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DB4B76-2085-C14E-8505-7278880199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rgbClr val="02475F"/>
                </a:solidFill>
                <a:latin typeface="+mn-lt"/>
              </a:defRPr>
            </a:lvl1pPr>
          </a:lstStyle>
          <a:p>
            <a:r>
              <a:rPr lang="en-GB" dirty="0" err="1"/>
              <a:t>Naslov</a:t>
            </a:r>
            <a:r>
              <a:rPr lang="en-GB" dirty="0"/>
              <a:t> 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8D5703F-98E2-4F4E-82AB-B6D39ED64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054351"/>
            <a:ext cx="2743200" cy="365125"/>
          </a:xfrm>
        </p:spPr>
        <p:txBody>
          <a:bodyPr/>
          <a:lstStyle>
            <a:lvl1pPr>
              <a:defRPr>
                <a:solidFill>
                  <a:srgbClr val="0C4B88"/>
                </a:solidFill>
              </a:defRPr>
            </a:lvl1pPr>
          </a:lstStyle>
          <a:p>
            <a:fld id="{977A3037-C11F-4A49-B09F-3F4BCCFE15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63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81BB52-4B5A-8C48-8C43-3E0AE4BDE6E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C4B88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 err="1"/>
              <a:t>Podnaslov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5DAF59-D0D1-564F-91EA-2B774AD9D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DD6ADD-EC27-DC42-B74C-0457DD1CD6D5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C4B88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 err="1"/>
              <a:t>Podnaslov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6AF22F-9AB9-7241-B969-4E1F36EEE0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908D93A-A09C-874C-9CC2-C7103CA238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rgbClr val="02475F"/>
                </a:solidFill>
                <a:latin typeface="+mn-lt"/>
              </a:defRPr>
            </a:lvl1pPr>
          </a:lstStyle>
          <a:p>
            <a:r>
              <a:rPr lang="en-GB" dirty="0" err="1"/>
              <a:t>Naslov</a:t>
            </a:r>
            <a:r>
              <a:rPr lang="en-GB" dirty="0"/>
              <a:t> 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4E0C56B-3D49-944C-9404-9E9842D07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054351"/>
            <a:ext cx="2743200" cy="365125"/>
          </a:xfrm>
        </p:spPr>
        <p:txBody>
          <a:bodyPr/>
          <a:lstStyle>
            <a:lvl1pPr>
              <a:defRPr>
                <a:solidFill>
                  <a:srgbClr val="0C4B88"/>
                </a:solidFill>
              </a:defRPr>
            </a:lvl1pPr>
          </a:lstStyle>
          <a:p>
            <a:fld id="{977A3037-C11F-4A49-B09F-3F4BCCFE15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090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99D7F13-F3EE-424B-8DC7-ED2CF9457A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>
              <a:defRPr b="1">
                <a:solidFill>
                  <a:srgbClr val="02475F"/>
                </a:solidFill>
                <a:latin typeface="+mn-lt"/>
              </a:defRPr>
            </a:lvl1pPr>
          </a:lstStyle>
          <a:p>
            <a:r>
              <a:rPr lang="en-GB" dirty="0" err="1"/>
              <a:t>Naslov</a:t>
            </a:r>
            <a:r>
              <a:rPr lang="en-GB" dirty="0"/>
              <a:t> 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C14C792-30FE-7640-AB7B-80256F5AF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054351"/>
            <a:ext cx="2743200" cy="365125"/>
          </a:xfrm>
        </p:spPr>
        <p:txBody>
          <a:bodyPr/>
          <a:lstStyle>
            <a:lvl1pPr>
              <a:defRPr>
                <a:solidFill>
                  <a:srgbClr val="0C4B88"/>
                </a:solidFill>
              </a:defRPr>
            </a:lvl1pPr>
          </a:lstStyle>
          <a:p>
            <a:fld id="{977A3037-C11F-4A49-B09F-3F4BCCFE15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058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CD4164-F754-B541-8DA9-CCD8A9A5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9F0B3-A03B-B64F-B510-C48045FF13BA}" type="datetimeFigureOut">
              <a:rPr lang="en-US" smtClean="0"/>
              <a:t>6/28/20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C14903-D72F-3441-9E03-7E4846A9F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32C4D8-5ABA-8A43-BE4E-28AD117F3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A3037-C11F-4A49-B09F-3F4BCCFE15D9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83B735-34FA-A142-AB37-A0BE90E4AC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564636" y="-2919523"/>
            <a:ext cx="7062727" cy="124923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464E92-4330-4E47-B17D-A8F85B167B74}"/>
              </a:ext>
            </a:extLst>
          </p:cNvPr>
          <p:cNvSpPr txBox="1"/>
          <p:nvPr userDrawn="1"/>
        </p:nvSpPr>
        <p:spPr>
          <a:xfrm>
            <a:off x="2337546" y="2567980"/>
            <a:ext cx="75169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E" sz="6000" b="1" dirty="0">
                <a:solidFill>
                  <a:schemeClr val="bg1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208939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E22A5F-DBBF-D942-ACB6-E5EB37990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7A84E7-11B0-D044-B2B6-F2CC883B41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09D38C-9975-9146-B27E-13D249EE9E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9F0B3-A03B-B64F-B510-C48045FF13BA}" type="datetimeFigureOut">
              <a:rPr lang="en-US" smtClean="0"/>
              <a:t>6/28/20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5C4C9E-C61A-2D4C-8504-C85FB5CC1E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72902C-0654-A847-ACF2-C5D59E3333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A3037-C11F-4A49-B09F-3F4BCCFE15D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picture containing table&#10;&#10;Description automatically generated">
            <a:extLst>
              <a:ext uri="{FF2B5EF4-FFF2-40B4-BE49-F238E27FC236}">
                <a16:creationId xmlns:a16="http://schemas.microsoft.com/office/drawing/2014/main" id="{4A3F3E3E-1421-0746-A374-48DC793A414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-48112" y="-107576"/>
            <a:ext cx="12306786" cy="69790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94DAE52-6DBC-2640-A5D7-DCB626000B1D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490376" y="6031754"/>
            <a:ext cx="1876306" cy="42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05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17.png"/><Relationship Id="rId3" Type="http://schemas.openxmlformats.org/officeDocument/2006/relationships/image" Target="../media/image14.tiff"/><Relationship Id="rId7" Type="http://schemas.openxmlformats.org/officeDocument/2006/relationships/image" Target="../media/image16.tiff"/><Relationship Id="rId12" Type="http://schemas.microsoft.com/office/2007/relationships/diagramDrawing" Target="../diagrams/drawing1.xml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8.wmf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15.jpeg"/><Relationship Id="rId9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7" Type="http://schemas.openxmlformats.org/officeDocument/2006/relationships/image" Target="../media/image12.png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15.jpeg"/><Relationship Id="rId4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emf"/><Relationship Id="rId4" Type="http://schemas.openxmlformats.org/officeDocument/2006/relationships/image" Target="../media/image1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image" Target="../media/image27.emf"/><Relationship Id="rId7" Type="http://schemas.openxmlformats.org/officeDocument/2006/relationships/image" Target="../media/image35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hyperlink" Target="https://seeiist.eu/" TargetMode="External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D643D6-0719-6C43-A585-3429ECAA0E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17331" y="2017713"/>
            <a:ext cx="7321550" cy="1128899"/>
          </a:xfrm>
        </p:spPr>
        <p:txBody>
          <a:bodyPr>
            <a:normAutofit fontScale="55000" lnSpcReduction="20000"/>
          </a:bodyPr>
          <a:lstStyle/>
          <a:p>
            <a:r>
              <a:rPr lang="sr-Latn-ME" dirty="0"/>
              <a:t>Dr. Sanja Damjanovic</a:t>
            </a:r>
          </a:p>
          <a:p>
            <a:r>
              <a:rPr lang="en-US" dirty="0"/>
              <a:t>Minister of Science of Montenegro </a:t>
            </a:r>
            <a:endParaRPr lang="en-M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50B9E5-DFB1-E840-ACB3-B4838F1BF3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172175" y="3429000"/>
            <a:ext cx="7335837" cy="1693863"/>
          </a:xfrm>
        </p:spPr>
        <p:txBody>
          <a:bodyPr>
            <a:noAutofit/>
          </a:bodyPr>
          <a:lstStyle/>
          <a:p>
            <a:r>
              <a:rPr lang="sr-Latn-ME" sz="3200" b="1" dirty="0">
                <a:solidFill>
                  <a:srgbClr val="FFC000"/>
                </a:solidFill>
              </a:rPr>
              <a:t>Transformations for Sustainable Development through </a:t>
            </a:r>
          </a:p>
          <a:p>
            <a:r>
              <a:rPr lang="sr-Latn-ME" sz="3200" b="1" dirty="0">
                <a:solidFill>
                  <a:srgbClr val="FFC000"/>
                </a:solidFill>
              </a:rPr>
              <a:t>Smart Specialisation Strategies</a:t>
            </a:r>
            <a:endParaRPr lang="en-ME" sz="3200" b="1" dirty="0">
              <a:solidFill>
                <a:srgbClr val="FFC00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FE3372-70CD-9342-A9F9-42038721C863}"/>
              </a:ext>
            </a:extLst>
          </p:cNvPr>
          <p:cNvSpPr txBox="1">
            <a:spLocks/>
          </p:cNvSpPr>
          <p:nvPr/>
        </p:nvSpPr>
        <p:spPr>
          <a:xfrm>
            <a:off x="152450" y="5657035"/>
            <a:ext cx="11421334" cy="5738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sr-Latn-ME" sz="30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’We live in the best world ever – yet our world is not sustainable  </a:t>
            </a:r>
          </a:p>
          <a:p>
            <a:pPr algn="ctr"/>
            <a:r>
              <a:rPr lang="sr-Latn-ME" sz="30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it is economically, socially and politically extremely vulnerable’</a:t>
            </a:r>
            <a:endParaRPr lang="en-US" sz="3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50F115AB-FEC2-A345-B16E-99AE02209960}"/>
              </a:ext>
            </a:extLst>
          </p:cNvPr>
          <p:cNvSpPr txBox="1">
            <a:spLocks/>
          </p:cNvSpPr>
          <p:nvPr/>
        </p:nvSpPr>
        <p:spPr>
          <a:xfrm>
            <a:off x="-458941" y="47993"/>
            <a:ext cx="7321550" cy="1128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ME" b="1" dirty="0"/>
              <a:t>S3 – Collaboration at the</a:t>
            </a:r>
            <a:endParaRPr lang="en-ME" b="1" dirty="0"/>
          </a:p>
        </p:txBody>
      </p:sp>
      <p:sp>
        <p:nvSpPr>
          <p:cNvPr id="6" name="Heart 5">
            <a:extLst>
              <a:ext uri="{FF2B5EF4-FFF2-40B4-BE49-F238E27FC236}">
                <a16:creationId xmlns:a16="http://schemas.microsoft.com/office/drawing/2014/main" id="{F5E8029C-E48F-A640-9F62-B7291832A7FD}"/>
              </a:ext>
            </a:extLst>
          </p:cNvPr>
          <p:cNvSpPr/>
          <p:nvPr/>
        </p:nvSpPr>
        <p:spPr>
          <a:xfrm>
            <a:off x="6033143" y="84177"/>
            <a:ext cx="678741" cy="653835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50354D-2804-264E-B489-8B2FF850A8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7204" y="298086"/>
            <a:ext cx="10530468" cy="544190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58AC5FF-DF6D-8D4E-83A0-A7C47EFC4347}"/>
              </a:ext>
            </a:extLst>
          </p:cNvPr>
          <p:cNvSpPr txBox="1"/>
          <p:nvPr/>
        </p:nvSpPr>
        <p:spPr>
          <a:xfrm>
            <a:off x="9605787" y="2573653"/>
            <a:ext cx="2074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29-30, June, 2020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73D63E1-A3AA-794B-9D7D-F8F76F9966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763" r="26997"/>
          <a:stretch/>
        </p:blipFill>
        <p:spPr>
          <a:xfrm>
            <a:off x="26475" y="3380236"/>
            <a:ext cx="835871" cy="14170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A523735-BACA-8148-8BDF-842D2C606B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99" y="2733307"/>
            <a:ext cx="716821" cy="537616"/>
          </a:xfrm>
          <a:prstGeom prst="rect">
            <a:avLst/>
          </a:prstGeom>
        </p:spPr>
      </p:pic>
      <p:pic>
        <p:nvPicPr>
          <p:cNvPr id="19" name="Picture 4" descr="C:\Documents and Settings\alen.nikezic\Desktop\MUPIJU-Stari komp\Press clipping\montenegro grb.wmf">
            <a:extLst>
              <a:ext uri="{FF2B5EF4-FFF2-40B4-BE49-F238E27FC236}">
                <a16:creationId xmlns:a16="http://schemas.microsoft.com/office/drawing/2014/main" id="{55342C9F-F16C-C84F-AA61-76ABC18F1C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326" y="1853274"/>
            <a:ext cx="811809" cy="804561"/>
          </a:xfrm>
          <a:prstGeom prst="rect">
            <a:avLst/>
          </a:prstGeom>
          <a:ln>
            <a:noFill/>
          </a:ln>
          <a:effectLst>
            <a:outerShdw blurRad="190500" algn="tl" rotWithShape="0">
              <a:schemeClr val="accent2">
                <a:lumMod val="75000"/>
                <a:alpha val="7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64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61266" y="0"/>
            <a:ext cx="6616700" cy="914400"/>
          </a:xfrm>
        </p:spPr>
        <p:txBody>
          <a:bodyPr>
            <a:normAutofit/>
          </a:bodyPr>
          <a:lstStyle/>
          <a:p>
            <a:r>
              <a:rPr lang="sr-Latn-ME" sz="5400" b="1" dirty="0"/>
              <a:t>Challenges</a:t>
            </a:r>
            <a:endParaRPr lang="en-GB" sz="5400" b="1" dirty="0"/>
          </a:p>
        </p:txBody>
      </p:sp>
      <p:sp>
        <p:nvSpPr>
          <p:cNvPr id="3" name="Text Placeholder 1"/>
          <p:cNvSpPr txBox="1">
            <a:spLocks/>
          </p:cNvSpPr>
          <p:nvPr/>
        </p:nvSpPr>
        <p:spPr>
          <a:xfrm>
            <a:off x="423091" y="1417163"/>
            <a:ext cx="10832513" cy="3458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sr-Latn-ME" sz="3600" dirty="0"/>
              <a:t>Priority Investments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sr-Latn-ME" sz="3600" dirty="0"/>
              <a:t>Regulatory barriers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sr-Latn-ME" sz="3600" dirty="0"/>
              <a:t>Habits – „Business as Usual attitude“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sr-Latn-ME" sz="3600" dirty="0"/>
              <a:t>Financial crisis no reason for no change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sr-Latn-ME" sz="3600" dirty="0"/>
              <a:t>Integration of WB for an Integral Europe </a:t>
            </a:r>
          </a:p>
          <a:p>
            <a:pPr algn="l"/>
            <a:endParaRPr lang="en-GB" sz="3600" dirty="0"/>
          </a:p>
        </p:txBody>
      </p:sp>
      <p:sp>
        <p:nvSpPr>
          <p:cNvPr id="6" name="Rectangle 5"/>
          <p:cNvSpPr/>
          <p:nvPr/>
        </p:nvSpPr>
        <p:spPr>
          <a:xfrm>
            <a:off x="1084083" y="5034597"/>
            <a:ext cx="1035063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Changes and developments – here, now and in all we do</a:t>
            </a:r>
            <a:endParaRPr lang="en-US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Flowchart: Punched Tape 3"/>
          <p:cNvSpPr/>
          <p:nvPr/>
        </p:nvSpPr>
        <p:spPr>
          <a:xfrm>
            <a:off x="8882744" y="-217756"/>
            <a:ext cx="3212961" cy="5181641"/>
          </a:xfrm>
          <a:prstGeom prst="flowChartPunchedTape">
            <a:avLst/>
          </a:prstGeom>
          <a:solidFill>
            <a:srgbClr val="EF891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r-Latn-ME" dirty="0"/>
          </a:p>
          <a:p>
            <a:endParaRPr lang="sr-Latn-ME" dirty="0"/>
          </a:p>
          <a:p>
            <a:r>
              <a:rPr lang="sr-Latn-ME" dirty="0"/>
              <a:t>„</a:t>
            </a:r>
            <a:r>
              <a:rPr lang="en-GB" dirty="0"/>
              <a:t>The six Transformations require deep, deliberate and long-term structural changes in resource use,</a:t>
            </a:r>
            <a:r>
              <a:rPr lang="sr-Latn-ME" dirty="0"/>
              <a:t> </a:t>
            </a:r>
            <a:r>
              <a:rPr lang="en-GB" dirty="0"/>
              <a:t>infrastructure, institutions, technologies, and social relations in this </a:t>
            </a:r>
            <a:endParaRPr lang="sr-Latn-ME" dirty="0"/>
          </a:p>
          <a:p>
            <a:r>
              <a:rPr lang="en-GB" dirty="0"/>
              <a:t>period of time.</a:t>
            </a:r>
            <a:r>
              <a:rPr lang="sr-Latn-ME" dirty="0"/>
              <a:t>.. </a:t>
            </a:r>
          </a:p>
          <a:p>
            <a:r>
              <a:rPr lang="en-GB" dirty="0"/>
              <a:t>SDG Transformations</a:t>
            </a:r>
          </a:p>
          <a:p>
            <a:r>
              <a:rPr lang="en-GB" u="sng" dirty="0"/>
              <a:t>must be directed </a:t>
            </a:r>
            <a:r>
              <a:rPr lang="en-GB" dirty="0"/>
              <a:t>to meet time-bound, quantitative targets, such as net-zero carbon emissions by the</a:t>
            </a:r>
          </a:p>
          <a:p>
            <a:r>
              <a:rPr lang="en-GB" dirty="0"/>
              <a:t>mid-century.</a:t>
            </a:r>
            <a:r>
              <a:rPr lang="sr-Latn-ME" dirty="0"/>
              <a:t>“ </a:t>
            </a:r>
            <a:endParaRPr lang="en-GB" dirty="0"/>
          </a:p>
        </p:txBody>
      </p:sp>
      <p:sp>
        <p:nvSpPr>
          <p:cNvPr id="7" name="Curved Right Arrow 6">
            <a:extLst>
              <a:ext uri="{FF2B5EF4-FFF2-40B4-BE49-F238E27FC236}">
                <a16:creationId xmlns:a16="http://schemas.microsoft.com/office/drawing/2014/main" id="{0B91BD46-6EED-CB47-A46A-C37133788D2F}"/>
              </a:ext>
            </a:extLst>
          </p:cNvPr>
          <p:cNvSpPr/>
          <p:nvPr/>
        </p:nvSpPr>
        <p:spPr>
          <a:xfrm rot="10800000">
            <a:off x="7425834" y="204"/>
            <a:ext cx="1247685" cy="2518410"/>
          </a:xfrm>
          <a:prstGeom prst="curv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100">
              <a:solidFill>
                <a:schemeClr val="tx1"/>
              </a:solidFill>
            </a:endParaRPr>
          </a:p>
        </p:txBody>
      </p:sp>
      <p:sp>
        <p:nvSpPr>
          <p:cNvPr id="8" name="Curved Left Arrow 7">
            <a:extLst>
              <a:ext uri="{FF2B5EF4-FFF2-40B4-BE49-F238E27FC236}">
                <a16:creationId xmlns:a16="http://schemas.microsoft.com/office/drawing/2014/main" id="{E5485F8E-1EE3-D141-B3EF-78D69679EA92}"/>
              </a:ext>
            </a:extLst>
          </p:cNvPr>
          <p:cNvSpPr/>
          <p:nvPr/>
        </p:nvSpPr>
        <p:spPr>
          <a:xfrm rot="10800000">
            <a:off x="5764674" y="15444"/>
            <a:ext cx="1247685" cy="2462028"/>
          </a:xfrm>
          <a:prstGeom prst="curved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10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5F213C-E851-904D-BFE0-F7D52445431B}"/>
              </a:ext>
            </a:extLst>
          </p:cNvPr>
          <p:cNvSpPr/>
          <p:nvPr/>
        </p:nvSpPr>
        <p:spPr>
          <a:xfrm>
            <a:off x="5452646" y="648008"/>
            <a:ext cx="3487717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Latn-ME" sz="28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SDG</a:t>
            </a:r>
            <a:r>
              <a:rPr lang="sr-Latn-ME" sz="2800" b="1" cap="none" spc="0" baseline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Leaders</a:t>
            </a:r>
          </a:p>
          <a:p>
            <a:pPr algn="ctr"/>
            <a:r>
              <a:rPr lang="sr-Latn-ME" sz="2800" b="1" cap="none" spc="0" baseline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&amp;</a:t>
            </a:r>
          </a:p>
          <a:p>
            <a:pPr algn="ctr"/>
            <a:r>
              <a:rPr lang="sr-Latn-ME" sz="2800" b="1" cap="none" spc="0" baseline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SDG Citizens</a:t>
            </a:r>
            <a:endParaRPr lang="en-US" sz="2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8453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60F90B3-11C3-3E45-A231-B4F5D20B0F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BKP</a:t>
            </a:r>
          </a:p>
        </p:txBody>
      </p:sp>
    </p:spTree>
    <p:extLst>
      <p:ext uri="{BB962C8B-B14F-4D97-AF65-F5344CB8AC3E}">
        <p14:creationId xmlns:p14="http://schemas.microsoft.com/office/powerpoint/2010/main" val="4039195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983568" y="768624"/>
            <a:ext cx="5302865" cy="1458427"/>
          </a:xfrm>
        </p:spPr>
        <p:txBody>
          <a:bodyPr>
            <a:noAutofit/>
          </a:bodyPr>
          <a:lstStyle/>
          <a:p>
            <a:pPr algn="l"/>
            <a:r>
              <a:rPr lang="sr-Latn-ME" sz="1400" dirty="0"/>
              <a:t>Infrastructure: Science-Tech Park, 2021</a:t>
            </a:r>
          </a:p>
          <a:p>
            <a:pPr algn="l"/>
            <a:r>
              <a:rPr lang="sr-Latn-ME" sz="1400" dirty="0"/>
              <a:t>Favourable legislation: New laws, 2020</a:t>
            </a:r>
          </a:p>
          <a:p>
            <a:pPr algn="l"/>
            <a:r>
              <a:rPr lang="sr-Latn-ME" sz="1400" dirty="0"/>
              <a:t>Financial support: Grant Schemes, since 2018 &gt;&gt; Innovation Fund, 2021</a:t>
            </a:r>
          </a:p>
          <a:p>
            <a:pPr algn="l"/>
            <a:r>
              <a:rPr lang="sr-Latn-ME" sz="1400" dirty="0"/>
              <a:t>Governance: Multi-stakeholder Council for Innovation and Smart Specialisation</a:t>
            </a:r>
          </a:p>
          <a:p>
            <a:pPr algn="l"/>
            <a:r>
              <a:rPr lang="sr-Latn-ME" sz="1400" dirty="0"/>
              <a:t>International cooperation &gt; Science Diplomacy</a:t>
            </a:r>
            <a:endParaRPr lang="en-GB" sz="1400" dirty="0"/>
          </a:p>
        </p:txBody>
      </p:sp>
      <p:graphicFrame>
        <p:nvGraphicFramePr>
          <p:cNvPr id="7" name="Diagram 6"/>
          <p:cNvGraphicFramePr/>
          <p:nvPr>
            <p:extLst/>
          </p:nvPr>
        </p:nvGraphicFramePr>
        <p:xfrm>
          <a:off x="0" y="52340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Left-Right Arrow 8"/>
          <p:cNvSpPr/>
          <p:nvPr/>
        </p:nvSpPr>
        <p:spPr>
          <a:xfrm rot="2529123">
            <a:off x="5193437" y="1624614"/>
            <a:ext cx="541538" cy="4172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Left-Right Arrow 10"/>
          <p:cNvSpPr/>
          <p:nvPr/>
        </p:nvSpPr>
        <p:spPr>
          <a:xfrm rot="8231700">
            <a:off x="2350283" y="1626265"/>
            <a:ext cx="541538" cy="4172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Left-Right Arrow 11"/>
          <p:cNvSpPr/>
          <p:nvPr/>
        </p:nvSpPr>
        <p:spPr>
          <a:xfrm rot="2529123">
            <a:off x="2350614" y="4313626"/>
            <a:ext cx="541538" cy="4172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Left-Right Arrow 12"/>
          <p:cNvSpPr/>
          <p:nvPr/>
        </p:nvSpPr>
        <p:spPr>
          <a:xfrm rot="8021514">
            <a:off x="5309889" y="4310110"/>
            <a:ext cx="541538" cy="4172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Left-Right Arrow 13"/>
          <p:cNvSpPr/>
          <p:nvPr/>
        </p:nvSpPr>
        <p:spPr>
          <a:xfrm rot="2529123">
            <a:off x="5193436" y="1624613"/>
            <a:ext cx="541538" cy="417250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Left-Right Arrow 14"/>
          <p:cNvSpPr/>
          <p:nvPr/>
        </p:nvSpPr>
        <p:spPr>
          <a:xfrm rot="8231700">
            <a:off x="2350282" y="1626264"/>
            <a:ext cx="541538" cy="417250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Left-Right Arrow 15"/>
          <p:cNvSpPr/>
          <p:nvPr/>
        </p:nvSpPr>
        <p:spPr>
          <a:xfrm rot="2529123">
            <a:off x="2350613" y="4313625"/>
            <a:ext cx="541538" cy="417250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Left-Right Arrow 16"/>
          <p:cNvSpPr/>
          <p:nvPr/>
        </p:nvSpPr>
        <p:spPr>
          <a:xfrm rot="8021514">
            <a:off x="5309888" y="4310109"/>
            <a:ext cx="541538" cy="417250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Placeholder 1"/>
          <p:cNvSpPr txBox="1">
            <a:spLocks/>
          </p:cNvSpPr>
          <p:nvPr/>
        </p:nvSpPr>
        <p:spPr>
          <a:xfrm>
            <a:off x="6663066" y="3400206"/>
            <a:ext cx="5302865" cy="14584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r-Latn-ME" sz="1400" dirty="0"/>
              <a:t>Entrepreneurial Discovery &gt; where are new groupings?</a:t>
            </a:r>
          </a:p>
          <a:p>
            <a:pPr algn="l"/>
            <a:r>
              <a:rPr lang="sr-Latn-ME" sz="1400" dirty="0"/>
              <a:t>Strategic S3 Clusters</a:t>
            </a:r>
          </a:p>
          <a:p>
            <a:pPr algn="l"/>
            <a:r>
              <a:rPr lang="sr-Latn-ME" sz="1400" dirty="0"/>
              <a:t>Strong voice for S3 strategic investments</a:t>
            </a:r>
          </a:p>
          <a:p>
            <a:pPr algn="l"/>
            <a:r>
              <a:rPr lang="sr-Latn-ME" sz="1400" dirty="0"/>
              <a:t>International outlook, digital, international value chains</a:t>
            </a:r>
            <a:endParaRPr lang="en-GB" sz="1400" dirty="0"/>
          </a:p>
        </p:txBody>
      </p:sp>
      <p:sp>
        <p:nvSpPr>
          <p:cNvPr id="21" name="Text Placeholder 1"/>
          <p:cNvSpPr txBox="1">
            <a:spLocks/>
          </p:cNvSpPr>
          <p:nvPr/>
        </p:nvSpPr>
        <p:spPr>
          <a:xfrm>
            <a:off x="118645" y="1755403"/>
            <a:ext cx="2683677" cy="14584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r-Latn-ME" sz="1400" dirty="0"/>
              <a:t>Responsible R&amp;I</a:t>
            </a:r>
          </a:p>
          <a:p>
            <a:pPr algn="l"/>
            <a:r>
              <a:rPr lang="sr-Latn-ME" sz="1400" dirty="0"/>
              <a:t>Common Good</a:t>
            </a:r>
          </a:p>
          <a:p>
            <a:pPr algn="l"/>
            <a:r>
              <a:rPr lang="sr-Latn-ME" sz="1400" dirty="0"/>
              <a:t>Inputs for investments</a:t>
            </a:r>
          </a:p>
        </p:txBody>
      </p:sp>
      <p:sp>
        <p:nvSpPr>
          <p:cNvPr id="22" name="Text Placeholder 1"/>
          <p:cNvSpPr txBox="1">
            <a:spLocks/>
          </p:cNvSpPr>
          <p:nvPr/>
        </p:nvSpPr>
        <p:spPr>
          <a:xfrm>
            <a:off x="161340" y="5206956"/>
            <a:ext cx="5302865" cy="14584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r-Latn-ME" sz="1400" dirty="0"/>
              <a:t>New Technologies</a:t>
            </a:r>
          </a:p>
          <a:p>
            <a:pPr algn="l"/>
            <a:r>
              <a:rPr lang="sr-Latn-ME" sz="1400" dirty="0"/>
              <a:t>Conservation of social cohesion and biodiversity</a:t>
            </a:r>
          </a:p>
          <a:p>
            <a:pPr algn="l"/>
            <a:r>
              <a:rPr lang="sr-Latn-ME" sz="1400" dirty="0"/>
              <a:t>Education of work force for today and the future</a:t>
            </a:r>
          </a:p>
          <a:p>
            <a:pPr algn="l"/>
            <a:r>
              <a:rPr lang="sr-Latn-ME" sz="1400" dirty="0"/>
              <a:t>International cooperation &gt; extension to business and government</a:t>
            </a:r>
            <a:endParaRPr lang="en-GB" sz="1400" dirty="0"/>
          </a:p>
        </p:txBody>
      </p:sp>
      <p:sp>
        <p:nvSpPr>
          <p:cNvPr id="23" name="Text Placeholder 1">
            <a:extLst>
              <a:ext uri="{FF2B5EF4-FFF2-40B4-BE49-F238E27FC236}">
                <a16:creationId xmlns:a16="http://schemas.microsoft.com/office/drawing/2014/main" id="{F5D643D6-0719-6C43-A585-3429ECAA0E1E}"/>
              </a:ext>
            </a:extLst>
          </p:cNvPr>
          <p:cNvSpPr txBox="1">
            <a:spLocks/>
          </p:cNvSpPr>
          <p:nvPr/>
        </p:nvSpPr>
        <p:spPr>
          <a:xfrm>
            <a:off x="-514696" y="-96970"/>
            <a:ext cx="7321550" cy="1128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ME" b="1" dirty="0"/>
              <a:t>S3 – Collaboration at the</a:t>
            </a:r>
            <a:endParaRPr lang="en-ME" b="1" dirty="0"/>
          </a:p>
        </p:txBody>
      </p:sp>
      <p:sp>
        <p:nvSpPr>
          <p:cNvPr id="24" name="Heart 23"/>
          <p:cNvSpPr/>
          <p:nvPr/>
        </p:nvSpPr>
        <p:spPr>
          <a:xfrm>
            <a:off x="6033143" y="-38484"/>
            <a:ext cx="678741" cy="653835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c 25"/>
          <p:cNvSpPr/>
          <p:nvPr/>
        </p:nvSpPr>
        <p:spPr>
          <a:xfrm flipV="1">
            <a:off x="4125688" y="3656268"/>
            <a:ext cx="2234152" cy="2058230"/>
          </a:xfrm>
          <a:prstGeom prst="arc">
            <a:avLst/>
          </a:prstGeom>
          <a:ln w="57150">
            <a:solidFill>
              <a:srgbClr val="EF89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Arc 27"/>
          <p:cNvSpPr/>
          <p:nvPr/>
        </p:nvSpPr>
        <p:spPr>
          <a:xfrm flipV="1">
            <a:off x="3187263" y="3213829"/>
            <a:ext cx="3770800" cy="3136719"/>
          </a:xfrm>
          <a:prstGeom prst="arc">
            <a:avLst>
              <a:gd name="adj1" fmla="val 16200000"/>
              <a:gd name="adj2" fmla="val 224255"/>
            </a:avLst>
          </a:prstGeom>
          <a:ln w="57150">
            <a:solidFill>
              <a:srgbClr val="EF89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Arc 28"/>
          <p:cNvSpPr/>
          <p:nvPr/>
        </p:nvSpPr>
        <p:spPr>
          <a:xfrm flipV="1">
            <a:off x="3935833" y="2763818"/>
            <a:ext cx="3643256" cy="4036739"/>
          </a:xfrm>
          <a:prstGeom prst="arc">
            <a:avLst>
              <a:gd name="adj1" fmla="val 16337390"/>
              <a:gd name="adj2" fmla="val 285464"/>
            </a:avLst>
          </a:prstGeom>
          <a:ln w="57150">
            <a:solidFill>
              <a:srgbClr val="EF89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5689337" y="5748260"/>
            <a:ext cx="772053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Going regional, European, global</a:t>
            </a:r>
          </a:p>
        </p:txBody>
      </p:sp>
    </p:spTree>
    <p:extLst>
      <p:ext uri="{BB962C8B-B14F-4D97-AF65-F5344CB8AC3E}">
        <p14:creationId xmlns:p14="http://schemas.microsoft.com/office/powerpoint/2010/main" val="268503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425795-BAA6-3D44-97A2-834D1E2C3E0C}"/>
              </a:ext>
            </a:extLst>
          </p:cNvPr>
          <p:cNvSpPr txBox="1"/>
          <p:nvPr/>
        </p:nvSpPr>
        <p:spPr>
          <a:xfrm>
            <a:off x="-70574" y="677333"/>
            <a:ext cx="12262574" cy="4655899"/>
          </a:xfrm>
          <a:prstGeom prst="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9" name="Picture 18" descr="A screenshot of a cell phone&#10;&#10;Description automatically generated">
            <a:extLst>
              <a:ext uri="{FF2B5EF4-FFF2-40B4-BE49-F238E27FC236}">
                <a16:creationId xmlns:a16="http://schemas.microsoft.com/office/drawing/2014/main" id="{01A5306F-90DF-0449-A020-2932BC9ED9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95"/>
          <a:stretch/>
        </p:blipFill>
        <p:spPr>
          <a:xfrm>
            <a:off x="-37777" y="2036131"/>
            <a:ext cx="5900894" cy="2876923"/>
          </a:xfrm>
          <a:prstGeom prst="rect">
            <a:avLst/>
          </a:prstGeom>
        </p:spPr>
      </p:pic>
      <p:pic>
        <p:nvPicPr>
          <p:cNvPr id="26" name="Content Placeholder 3">
            <a:extLst>
              <a:ext uri="{FF2B5EF4-FFF2-40B4-BE49-F238E27FC236}">
                <a16:creationId xmlns:a16="http://schemas.microsoft.com/office/drawing/2014/main" id="{67D69FF2-E57D-0146-9D68-958C61F89C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0" r="17127" b="82499"/>
          <a:stretch/>
        </p:blipFill>
        <p:spPr>
          <a:xfrm>
            <a:off x="465866" y="986167"/>
            <a:ext cx="4397703" cy="707843"/>
          </a:xfrm>
          <a:prstGeom prst="rect">
            <a:avLst/>
          </a:prstGeom>
        </p:spPr>
      </p:pic>
      <p:pic>
        <p:nvPicPr>
          <p:cNvPr id="27" name="Picture 2" descr="Bildergebnis für smart specialization strategy">
            <a:extLst>
              <a:ext uri="{FF2B5EF4-FFF2-40B4-BE49-F238E27FC236}">
                <a16:creationId xmlns:a16="http://schemas.microsoft.com/office/drawing/2014/main" id="{7B25E797-A195-BB47-BCDB-B5D397B89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569" y="4066410"/>
            <a:ext cx="999548" cy="777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95F3AB-5F1D-144B-9A78-430BD1716E3F}"/>
              </a:ext>
            </a:extLst>
          </p:cNvPr>
          <p:cNvSpPr txBox="1"/>
          <p:nvPr/>
        </p:nvSpPr>
        <p:spPr>
          <a:xfrm>
            <a:off x="6349140" y="1896649"/>
            <a:ext cx="5724041" cy="138499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            European Green Deal 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Roadmap for making the European economies sustainable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578479-D5E7-334E-B159-BAF6F669665D}"/>
              </a:ext>
            </a:extLst>
          </p:cNvPr>
          <p:cNvSpPr txBox="1"/>
          <p:nvPr/>
        </p:nvSpPr>
        <p:spPr>
          <a:xfrm>
            <a:off x="6349140" y="3353237"/>
            <a:ext cx="584286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b="1" dirty="0">
                <a:solidFill>
                  <a:schemeClr val="bg1"/>
                </a:solidFill>
              </a:rPr>
              <a:t>The European Green Deal sets out how to make Europe the first climate-neutral continent by 2050, boosting the economy, improving people's health and quality of life, caring for nature, </a:t>
            </a:r>
          </a:p>
          <a:p>
            <a:pPr algn="just"/>
            <a:r>
              <a:rPr lang="en-US" sz="2200" b="1" dirty="0">
                <a:solidFill>
                  <a:schemeClr val="bg1"/>
                </a:solidFill>
              </a:rPr>
              <a:t>and leaving no one behind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82BBE3D8-F87A-B949-A546-D5781A34B6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5949" y="557559"/>
            <a:ext cx="1820085" cy="1261261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0850DE22-39BE-7848-9792-57350789D8B0}"/>
              </a:ext>
            </a:extLst>
          </p:cNvPr>
          <p:cNvSpPr txBox="1">
            <a:spLocks/>
          </p:cNvSpPr>
          <p:nvPr/>
        </p:nvSpPr>
        <p:spPr>
          <a:xfrm>
            <a:off x="330398" y="-38074"/>
            <a:ext cx="11421334" cy="5738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sr-Latn-ME" sz="34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Transforming our World = Sustainable development</a:t>
            </a:r>
            <a:endParaRPr lang="en-US" sz="3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059BE481-835F-4D4B-ACFB-82930DF940E6}"/>
              </a:ext>
            </a:extLst>
          </p:cNvPr>
          <p:cNvSpPr txBox="1">
            <a:spLocks/>
          </p:cNvSpPr>
          <p:nvPr/>
        </p:nvSpPr>
        <p:spPr>
          <a:xfrm>
            <a:off x="152449" y="5344521"/>
            <a:ext cx="11920731" cy="5738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9pPr>
          </a:lstStyle>
          <a:p>
            <a:r>
              <a:rPr lang="sr-Latn-ME" sz="30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Science and Innovation – Main Instruments for Transformation</a:t>
            </a:r>
            <a:endParaRPr lang="en-US" sz="3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EE12CF-C5E7-C14B-A6BD-B8779ED5E8E5}"/>
              </a:ext>
            </a:extLst>
          </p:cNvPr>
          <p:cNvSpPr txBox="1"/>
          <p:nvPr/>
        </p:nvSpPr>
        <p:spPr>
          <a:xfrm>
            <a:off x="-70574" y="1694010"/>
            <a:ext cx="6196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On September 2015 the UN GA approved the UN Agenda 2030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B417D86-683A-3D4E-800E-2319548C4BEE}"/>
              </a:ext>
            </a:extLst>
          </p:cNvPr>
          <p:cNvSpPr txBox="1"/>
          <p:nvPr/>
        </p:nvSpPr>
        <p:spPr>
          <a:xfrm>
            <a:off x="152449" y="5956960"/>
            <a:ext cx="11218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b="1" dirty="0">
                <a:solidFill>
                  <a:schemeClr val="bg1"/>
                </a:solidFill>
              </a:rPr>
              <a:t>Fast changing, interdependent and global are all science generated  - Successfully facing most current challenges require science, innovation, out-of-box thinking and action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729D57B-BB09-A74D-9517-BD3789FEA946}"/>
              </a:ext>
            </a:extLst>
          </p:cNvPr>
          <p:cNvSpPr txBox="1"/>
          <p:nvPr/>
        </p:nvSpPr>
        <p:spPr>
          <a:xfrm>
            <a:off x="152449" y="6604084"/>
            <a:ext cx="122703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dirty="0">
                <a:solidFill>
                  <a:schemeClr val="bg1"/>
                </a:solidFill>
              </a:rPr>
              <a:t>Ivo </a:t>
            </a:r>
            <a:r>
              <a:rPr lang="en-GB" sz="1050" i="1" dirty="0" err="1">
                <a:solidFill>
                  <a:schemeClr val="bg1"/>
                </a:solidFill>
              </a:rPr>
              <a:t>Slaus</a:t>
            </a:r>
            <a:r>
              <a:rPr lang="en-GB" sz="1050" i="1" dirty="0">
                <a:solidFill>
                  <a:schemeClr val="bg1"/>
                </a:solidFill>
              </a:rPr>
              <a:t> – Media, Culture and Public Relations, 8, 2017, 2, 126-141</a:t>
            </a:r>
            <a:endParaRPr lang="en-GB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54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2F56E19C-D019-AB45-A315-FC0ED4DB56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43"/>
          <a:stretch/>
        </p:blipFill>
        <p:spPr>
          <a:xfrm>
            <a:off x="7840329" y="1305705"/>
            <a:ext cx="3773740" cy="521203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0635518-9EDF-9941-A447-320235A693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3431" y="1299887"/>
            <a:ext cx="3758487" cy="5294479"/>
          </a:xfrm>
          <a:prstGeom prst="rect">
            <a:avLst/>
          </a:prstGeom>
        </p:spPr>
      </p:pic>
      <p:sp>
        <p:nvSpPr>
          <p:cNvPr id="21" name="Titel 1">
            <a:extLst>
              <a:ext uri="{FF2B5EF4-FFF2-40B4-BE49-F238E27FC236}">
                <a16:creationId xmlns:a16="http://schemas.microsoft.com/office/drawing/2014/main" id="{C41A9518-78FB-044A-ADA5-D19F95FCD842}"/>
              </a:ext>
            </a:extLst>
          </p:cNvPr>
          <p:cNvSpPr txBox="1">
            <a:spLocks/>
          </p:cNvSpPr>
          <p:nvPr/>
        </p:nvSpPr>
        <p:spPr>
          <a:xfrm>
            <a:off x="-112889" y="-57220"/>
            <a:ext cx="12449454" cy="112041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                                               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                                           </a:t>
            </a:r>
            <a:r>
              <a:rPr lang="en-GB" sz="16000" b="1" dirty="0">
                <a:solidFill>
                  <a:schemeClr val="bg1"/>
                </a:solidFill>
              </a:rPr>
              <a:t>Montenegrin Smart Specialization Strategy</a:t>
            </a:r>
          </a:p>
          <a:p>
            <a:r>
              <a:rPr lang="en-GB" sz="7600" dirty="0">
                <a:solidFill>
                  <a:schemeClr val="bg1"/>
                </a:solidFill>
              </a:rPr>
              <a:t>                  </a:t>
            </a:r>
          </a:p>
          <a:p>
            <a:r>
              <a:rPr lang="en-GB" sz="14800" dirty="0">
                <a:solidFill>
                  <a:schemeClr val="bg1"/>
                </a:solidFill>
              </a:rPr>
              <a:t>                         </a:t>
            </a:r>
            <a:r>
              <a:rPr lang="en-GB" sz="12000" dirty="0">
                <a:solidFill>
                  <a:schemeClr val="bg1"/>
                </a:solidFill>
              </a:rPr>
              <a:t>Strategic priorities – www.s3.me         </a:t>
            </a:r>
            <a:br>
              <a:rPr lang="en-GB" sz="7600" dirty="0">
                <a:solidFill>
                  <a:schemeClr val="bg1"/>
                </a:solidFill>
              </a:rPr>
            </a:br>
            <a:r>
              <a:rPr lang="en-GB" sz="7600" dirty="0">
                <a:solidFill>
                  <a:schemeClr val="bg1"/>
                </a:solidFill>
              </a:rPr>
              <a:t>                                               </a:t>
            </a:r>
            <a:endParaRPr lang="en-GB" sz="7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Foliennummernplatzhalter 3">
            <a:extLst>
              <a:ext uri="{FF2B5EF4-FFF2-40B4-BE49-F238E27FC236}">
                <a16:creationId xmlns:a16="http://schemas.microsoft.com/office/drawing/2014/main" id="{FD5FCCCA-A84C-5B4F-BC65-6FA7096F4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5986617"/>
            <a:ext cx="2743200" cy="365125"/>
          </a:xfrm>
        </p:spPr>
        <p:txBody>
          <a:bodyPr/>
          <a:lstStyle/>
          <a:p>
            <a:fld id="{733B662E-7A1B-484A-AF0B-3B04AD986DB6}" type="slidenum">
              <a:rPr lang="en-GB" smtClean="0"/>
              <a:t>3</a:t>
            </a:fld>
            <a:endParaRPr lang="en-GB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CE72BEC-9652-F445-A38E-35E2229722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08" r="35000" b="75470"/>
          <a:stretch/>
        </p:blipFill>
        <p:spPr>
          <a:xfrm>
            <a:off x="7839625" y="529482"/>
            <a:ext cx="1078598" cy="50620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pic>
      <p:pic>
        <p:nvPicPr>
          <p:cNvPr id="37" name="Picture 4" descr="C:\Documents and Settings\alen.nikezic\Desktop\MUPIJU-Stari komp\Press clipping\montenegro grb.wmf">
            <a:extLst>
              <a:ext uri="{FF2B5EF4-FFF2-40B4-BE49-F238E27FC236}">
                <a16:creationId xmlns:a16="http://schemas.microsoft.com/office/drawing/2014/main" id="{4FF06EBC-52BB-224B-8044-E1BDABC70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9517" y="-105645"/>
            <a:ext cx="1155026" cy="1144714"/>
          </a:xfrm>
          <a:prstGeom prst="rect">
            <a:avLst/>
          </a:prstGeom>
          <a:ln>
            <a:noFill/>
          </a:ln>
          <a:effectLst>
            <a:outerShdw blurRad="190500" algn="tl" rotWithShape="0">
              <a:schemeClr val="accent2">
                <a:lumMod val="75000"/>
                <a:alpha val="70000"/>
              </a:schemeClr>
            </a:outerShdw>
          </a:effec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22C3723C-E392-9146-831F-E6EF55434B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87708" y="-43907"/>
            <a:ext cx="1425697" cy="98796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BEB5710B-803D-A148-93F3-3E86554E826D}"/>
              </a:ext>
            </a:extLst>
          </p:cNvPr>
          <p:cNvSpPr txBox="1"/>
          <p:nvPr/>
        </p:nvSpPr>
        <p:spPr>
          <a:xfrm>
            <a:off x="4040851" y="6040450"/>
            <a:ext cx="3751978" cy="738664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Latn-ME" sz="2100" dirty="0">
                <a:solidFill>
                  <a:prstClr val="white"/>
                </a:solidFill>
              </a:rPr>
              <a:t>Energy and Sustainable Environment</a:t>
            </a:r>
            <a:endParaRPr lang="en-US" sz="2100" dirty="0">
              <a:solidFill>
                <a:prstClr val="black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E7BD23E-E406-6947-801A-8F96C19561C3}"/>
              </a:ext>
            </a:extLst>
          </p:cNvPr>
          <p:cNvSpPr txBox="1"/>
          <p:nvPr/>
        </p:nvSpPr>
        <p:spPr>
          <a:xfrm>
            <a:off x="7839624" y="6040450"/>
            <a:ext cx="3774445" cy="738664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Latn-ME" sz="2100" dirty="0">
                <a:solidFill>
                  <a:prstClr val="white"/>
                </a:solidFill>
              </a:rPr>
              <a:t>Sustainable and Health </a:t>
            </a:r>
          </a:p>
          <a:p>
            <a:pPr algn="ctr"/>
            <a:r>
              <a:rPr lang="sr-Latn-ME" sz="2100" dirty="0">
                <a:solidFill>
                  <a:prstClr val="white"/>
                </a:solidFill>
              </a:rPr>
              <a:t>Tourism</a:t>
            </a:r>
            <a:endParaRPr lang="en-US" sz="2100" dirty="0">
              <a:solidFill>
                <a:prstClr val="black"/>
              </a:solidFill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116459A3-BCD7-084A-8E4A-F74F357B87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183" y="1299887"/>
            <a:ext cx="3641542" cy="5294479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7FF032F-97F0-2A41-A49E-F2B289439B42}"/>
              </a:ext>
            </a:extLst>
          </p:cNvPr>
          <p:cNvSpPr txBox="1"/>
          <p:nvPr/>
        </p:nvSpPr>
        <p:spPr>
          <a:xfrm>
            <a:off x="355772" y="6040450"/>
            <a:ext cx="3669248" cy="73866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sr-Latn-ME" sz="2100" dirty="0">
                <a:solidFill>
                  <a:prstClr val="white"/>
                </a:solidFill>
              </a:rPr>
              <a:t>Sustainable Agriculture and Food Value Chain</a:t>
            </a:r>
            <a:endParaRPr lang="en-US" sz="2100" dirty="0">
              <a:solidFill>
                <a:prstClr val="black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884B8EA-CBA3-C544-9E91-90709A24C460}"/>
              </a:ext>
            </a:extLst>
          </p:cNvPr>
          <p:cNvSpPr txBox="1"/>
          <p:nvPr/>
        </p:nvSpPr>
        <p:spPr>
          <a:xfrm>
            <a:off x="305291" y="5514824"/>
            <a:ext cx="11308778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sr-Latn-ME" sz="2800" dirty="0">
                <a:solidFill>
                  <a:schemeClr val="bg1"/>
                </a:solidFill>
              </a:rPr>
              <a:t>I C T</a:t>
            </a:r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0539465-3F2A-C34A-BBD5-0E1856686B42}"/>
              </a:ext>
            </a:extLst>
          </p:cNvPr>
          <p:cNvGrpSpPr/>
          <p:nvPr/>
        </p:nvGrpSpPr>
        <p:grpSpPr>
          <a:xfrm>
            <a:off x="1867608" y="865033"/>
            <a:ext cx="8128000" cy="5418667"/>
            <a:chOff x="2032000" y="657672"/>
            <a:chExt cx="8128000" cy="5418667"/>
          </a:xfrm>
        </p:grpSpPr>
        <p:graphicFrame>
          <p:nvGraphicFramePr>
            <p:cNvPr id="41" name="Diagram 40">
              <a:extLst>
                <a:ext uri="{FF2B5EF4-FFF2-40B4-BE49-F238E27FC236}">
                  <a16:creationId xmlns:a16="http://schemas.microsoft.com/office/drawing/2014/main" id="{47DEAACE-78CC-5C47-A50E-77BC9E269D47}"/>
                </a:ext>
              </a:extLst>
            </p:cNvPr>
            <p:cNvGraphicFramePr/>
            <p:nvPr>
              <p:extLst/>
            </p:nvPr>
          </p:nvGraphicFramePr>
          <p:xfrm>
            <a:off x="2032000" y="657672"/>
            <a:ext cx="8128000" cy="541866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67BC53E-B3C6-0B42-8D21-515168546E8F}"/>
                </a:ext>
              </a:extLst>
            </p:cNvPr>
            <p:cNvSpPr txBox="1"/>
            <p:nvPr/>
          </p:nvSpPr>
          <p:spPr>
            <a:xfrm>
              <a:off x="5447427" y="3137973"/>
              <a:ext cx="1238381" cy="446276"/>
            </a:xfrm>
            <a:prstGeom prst="rect">
              <a:avLst/>
            </a:prstGeom>
            <a:solidFill>
              <a:srgbClr val="BDD7EE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200" dirty="0">
                  <a:solidFill>
                    <a:schemeClr val="bg1">
                      <a:lumMod val="95000"/>
                    </a:schemeClr>
                  </a:solidFill>
                </a:rPr>
                <a:t>      </a:t>
              </a:r>
              <a:r>
                <a:rPr lang="en-US" sz="2300" b="1" dirty="0">
                  <a:solidFill>
                    <a:schemeClr val="bg1">
                      <a:lumMod val="95000"/>
                    </a:schemeClr>
                  </a:solidFill>
                </a:rPr>
                <a:t>for</a:t>
              </a:r>
            </a:p>
          </p:txBody>
        </p:sp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C62A0C75-8D03-7A47-A8CB-F67D8E68DC7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629" y="3790145"/>
            <a:ext cx="585074" cy="58507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FB78962-2FF8-B543-8306-095981EF819D}"/>
              </a:ext>
            </a:extLst>
          </p:cNvPr>
          <p:cNvSpPr txBox="1"/>
          <p:nvPr/>
        </p:nvSpPr>
        <p:spPr>
          <a:xfrm>
            <a:off x="384183" y="1153739"/>
            <a:ext cx="1135380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200" dirty="0"/>
              <a:t>Montenegro </a:t>
            </a:r>
            <a:r>
              <a:rPr lang="en-US" sz="2200" b="1" dirty="0">
                <a:solidFill>
                  <a:srgbClr val="C00000"/>
                </a:solidFill>
              </a:rPr>
              <a:t>is the first non-EU </a:t>
            </a:r>
            <a:r>
              <a:rPr lang="en-US" sz="2200" dirty="0"/>
              <a:t>candidate country to adopt The Smart Specialization Strategy         </a:t>
            </a:r>
            <a:br>
              <a:rPr lang="en-US" sz="2200" dirty="0"/>
            </a:br>
            <a:r>
              <a:rPr lang="en-US" sz="2200" dirty="0"/>
              <a:t>                        official approval by the European Commission in December 2019</a:t>
            </a:r>
          </a:p>
        </p:txBody>
      </p:sp>
    </p:spTree>
    <p:extLst>
      <p:ext uri="{BB962C8B-B14F-4D97-AF65-F5344CB8AC3E}">
        <p14:creationId xmlns:p14="http://schemas.microsoft.com/office/powerpoint/2010/main" val="3866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14" grpId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2F56E19C-D019-AB45-A315-FC0ED4DB56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43"/>
          <a:stretch/>
        </p:blipFill>
        <p:spPr>
          <a:xfrm>
            <a:off x="7840329" y="1305705"/>
            <a:ext cx="3773740" cy="5212030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9E7BD23E-E406-6947-801A-8F96C19561C3}"/>
              </a:ext>
            </a:extLst>
          </p:cNvPr>
          <p:cNvSpPr txBox="1"/>
          <p:nvPr/>
        </p:nvSpPr>
        <p:spPr>
          <a:xfrm>
            <a:off x="7839624" y="6040450"/>
            <a:ext cx="3774445" cy="738664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Latn-ME" sz="2100" dirty="0">
                <a:solidFill>
                  <a:prstClr val="white"/>
                </a:solidFill>
              </a:rPr>
              <a:t>Sustainable and Health </a:t>
            </a:r>
          </a:p>
          <a:p>
            <a:pPr algn="ctr"/>
            <a:r>
              <a:rPr lang="sr-Latn-ME" sz="2100" dirty="0">
                <a:solidFill>
                  <a:prstClr val="white"/>
                </a:solidFill>
              </a:rPr>
              <a:t>Tourism</a:t>
            </a:r>
            <a:endParaRPr lang="en-US" sz="2100" dirty="0">
              <a:solidFill>
                <a:prstClr val="black"/>
              </a:solidFill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116459A3-BCD7-084A-8E4A-F74F357B87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183" y="1299887"/>
            <a:ext cx="3641542" cy="529447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0635518-9EDF-9941-A447-320235A693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3431" y="1299887"/>
            <a:ext cx="3758487" cy="5294479"/>
          </a:xfrm>
          <a:prstGeom prst="rect">
            <a:avLst/>
          </a:prstGeom>
        </p:spPr>
      </p:pic>
      <p:sp>
        <p:nvSpPr>
          <p:cNvPr id="21" name="Titel 1">
            <a:extLst>
              <a:ext uri="{FF2B5EF4-FFF2-40B4-BE49-F238E27FC236}">
                <a16:creationId xmlns:a16="http://schemas.microsoft.com/office/drawing/2014/main" id="{C41A9518-78FB-044A-ADA5-D19F95FCD842}"/>
              </a:ext>
            </a:extLst>
          </p:cNvPr>
          <p:cNvSpPr txBox="1">
            <a:spLocks/>
          </p:cNvSpPr>
          <p:nvPr/>
        </p:nvSpPr>
        <p:spPr>
          <a:xfrm>
            <a:off x="-112889" y="-57220"/>
            <a:ext cx="12449454" cy="112041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bg1"/>
                </a:solidFill>
              </a:rPr>
              <a:t>                                               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                                           </a:t>
            </a:r>
            <a:r>
              <a:rPr lang="en-GB" sz="16000" b="1" dirty="0">
                <a:solidFill>
                  <a:schemeClr val="bg1"/>
                </a:solidFill>
              </a:rPr>
              <a:t>Montenegrin Smart Specialization Strategy</a:t>
            </a:r>
          </a:p>
          <a:p>
            <a:r>
              <a:rPr lang="en-GB" sz="7600" dirty="0">
                <a:solidFill>
                  <a:schemeClr val="bg1"/>
                </a:solidFill>
              </a:rPr>
              <a:t>                  </a:t>
            </a:r>
          </a:p>
          <a:p>
            <a:r>
              <a:rPr lang="en-GB" sz="14800" dirty="0">
                <a:solidFill>
                  <a:schemeClr val="bg1"/>
                </a:solidFill>
              </a:rPr>
              <a:t>                         </a:t>
            </a:r>
            <a:r>
              <a:rPr lang="en-GB" sz="12000" dirty="0">
                <a:solidFill>
                  <a:schemeClr val="bg1"/>
                </a:solidFill>
              </a:rPr>
              <a:t>Strategic priorities – www.s3.me         </a:t>
            </a:r>
            <a:br>
              <a:rPr lang="en-GB" sz="7600" dirty="0">
                <a:solidFill>
                  <a:schemeClr val="bg1"/>
                </a:solidFill>
              </a:rPr>
            </a:br>
            <a:r>
              <a:rPr lang="en-GB" sz="7600" dirty="0">
                <a:solidFill>
                  <a:schemeClr val="bg1"/>
                </a:solidFill>
              </a:rPr>
              <a:t>                                               </a:t>
            </a:r>
            <a:endParaRPr lang="en-GB" sz="7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Foliennummernplatzhalter 3">
            <a:extLst>
              <a:ext uri="{FF2B5EF4-FFF2-40B4-BE49-F238E27FC236}">
                <a16:creationId xmlns:a16="http://schemas.microsoft.com/office/drawing/2014/main" id="{FD5FCCCA-A84C-5B4F-BC65-6FA7096F4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5986617"/>
            <a:ext cx="2743200" cy="365125"/>
          </a:xfrm>
        </p:spPr>
        <p:txBody>
          <a:bodyPr/>
          <a:lstStyle/>
          <a:p>
            <a:fld id="{733B662E-7A1B-484A-AF0B-3B04AD986DB6}" type="slidenum">
              <a:rPr lang="en-GB" smtClean="0"/>
              <a:t>4</a:t>
            </a:fld>
            <a:endParaRPr lang="en-GB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CE72BEC-9652-F445-A38E-35E2229722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08" r="35000" b="75470"/>
          <a:stretch/>
        </p:blipFill>
        <p:spPr>
          <a:xfrm>
            <a:off x="7839625" y="529482"/>
            <a:ext cx="1078598" cy="50620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pic>
      <p:pic>
        <p:nvPicPr>
          <p:cNvPr id="37" name="Picture 4" descr="C:\Documents and Settings\alen.nikezic\Desktop\MUPIJU-Stari komp\Press clipping\montenegro grb.wmf">
            <a:extLst>
              <a:ext uri="{FF2B5EF4-FFF2-40B4-BE49-F238E27FC236}">
                <a16:creationId xmlns:a16="http://schemas.microsoft.com/office/drawing/2014/main" id="{4FF06EBC-52BB-224B-8044-E1BDABC70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79517" y="-105645"/>
            <a:ext cx="1155026" cy="1144714"/>
          </a:xfrm>
          <a:prstGeom prst="rect">
            <a:avLst/>
          </a:prstGeom>
          <a:ln>
            <a:noFill/>
          </a:ln>
          <a:effectLst>
            <a:outerShdw blurRad="190500" algn="tl" rotWithShape="0">
              <a:schemeClr val="accent2">
                <a:lumMod val="75000"/>
                <a:alpha val="70000"/>
              </a:schemeClr>
            </a:outerShdw>
          </a:effec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22C3723C-E392-9146-831F-E6EF55434B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87708" y="-43907"/>
            <a:ext cx="1425697" cy="98796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BEB5710B-803D-A148-93F3-3E86554E826D}"/>
              </a:ext>
            </a:extLst>
          </p:cNvPr>
          <p:cNvSpPr txBox="1"/>
          <p:nvPr/>
        </p:nvSpPr>
        <p:spPr>
          <a:xfrm>
            <a:off x="4040851" y="6040450"/>
            <a:ext cx="3751978" cy="738664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sr-Latn-ME" sz="2100" dirty="0">
                <a:solidFill>
                  <a:prstClr val="white"/>
                </a:solidFill>
              </a:rPr>
              <a:t>Energy and Sustainable Environment</a:t>
            </a:r>
            <a:endParaRPr lang="en-US" sz="2100" dirty="0">
              <a:solidFill>
                <a:prstClr val="black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7FF032F-97F0-2A41-A49E-F2B289439B42}"/>
              </a:ext>
            </a:extLst>
          </p:cNvPr>
          <p:cNvSpPr txBox="1"/>
          <p:nvPr/>
        </p:nvSpPr>
        <p:spPr>
          <a:xfrm>
            <a:off x="355772" y="6040450"/>
            <a:ext cx="3669248" cy="73866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sr-Latn-ME" sz="2100" dirty="0">
                <a:solidFill>
                  <a:prstClr val="white"/>
                </a:solidFill>
              </a:rPr>
              <a:t>Sustainable Agriculture and Food Value Chain</a:t>
            </a:r>
            <a:endParaRPr lang="en-US" sz="21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553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nut 3"/>
          <p:cNvSpPr/>
          <p:nvPr/>
        </p:nvSpPr>
        <p:spPr>
          <a:xfrm>
            <a:off x="4141419" y="1494209"/>
            <a:ext cx="4029992" cy="4211322"/>
          </a:xfrm>
          <a:prstGeom prst="donut">
            <a:avLst>
              <a:gd name="adj" fmla="val 211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78105" y="847873"/>
            <a:ext cx="3086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Education, Gender, and</a:t>
            </a:r>
          </a:p>
          <a:p>
            <a:r>
              <a:rPr lang="en-GB" b="1" dirty="0">
                <a:solidFill>
                  <a:schemeClr val="bg1"/>
                </a:solidFill>
              </a:rPr>
              <a:t>Inequality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D532089-027E-42AD-9F35-5FBCB17102AE}"/>
              </a:ext>
            </a:extLst>
          </p:cNvPr>
          <p:cNvGrpSpPr/>
          <p:nvPr/>
        </p:nvGrpSpPr>
        <p:grpSpPr>
          <a:xfrm>
            <a:off x="1530484" y="2419909"/>
            <a:ext cx="9482491" cy="4222631"/>
            <a:chOff x="-108520" y="2518737"/>
            <a:chExt cx="9482491" cy="4222631"/>
          </a:xfrm>
        </p:grpSpPr>
        <p:pic>
          <p:nvPicPr>
            <p:cNvPr id="9" name="Picture 8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2244" y="4787425"/>
              <a:ext cx="1980316" cy="1953943"/>
            </a:xfrm>
            <a:prstGeom prst="ellipse">
              <a:avLst/>
            </a:prstGeom>
          </p:spPr>
        </p:pic>
        <p:pic>
          <p:nvPicPr>
            <p:cNvPr id="11" name="Picture 10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7455" y="4787425"/>
              <a:ext cx="1874436" cy="1953943"/>
            </a:xfrm>
            <a:prstGeom prst="ellipse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6732560" y="4881029"/>
              <a:ext cx="2641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Energy Decarbonisation and Sustainable</a:t>
              </a:r>
            </a:p>
            <a:p>
              <a:r>
                <a:rPr lang="en-GB" b="1" dirty="0">
                  <a:solidFill>
                    <a:schemeClr val="bg1"/>
                  </a:solidFill>
                </a:rPr>
                <a:t>Industry</a:t>
              </a:r>
              <a:endPara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28494" y="2518737"/>
              <a:ext cx="21778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Sustainable Cities and Communities</a:t>
              </a: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-108520" y="4819454"/>
              <a:ext cx="29024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</a:rPr>
                <a:t>Sustainable Food, Land, Water, and Oceans</a:t>
              </a:r>
              <a:endParaRPr lang="sr-Latn-R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452427" y="863637"/>
            <a:ext cx="28658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Digital Revolution for Sustainable Development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639004" y="-93277"/>
            <a:ext cx="9684568" cy="5738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003399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sr-Latn-ME" sz="36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Six transformations for achieving SDG-s*</a:t>
            </a:r>
            <a:endParaRPr lang="en-US" sz="1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852287E-668A-43F2-AB03-5535A7A49CA2}"/>
              </a:ext>
            </a:extLst>
          </p:cNvPr>
          <p:cNvSpPr txBox="1"/>
          <p:nvPr/>
        </p:nvSpPr>
        <p:spPr>
          <a:xfrm>
            <a:off x="8371564" y="2526387"/>
            <a:ext cx="2952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Health, Wellbeing, and Demography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92187" y="6615472"/>
            <a:ext cx="122703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i="1" dirty="0">
                <a:solidFill>
                  <a:schemeClr val="bg1"/>
                </a:solidFill>
              </a:rPr>
              <a:t>Sachs, J.D., G. Schmidt-</a:t>
            </a:r>
            <a:r>
              <a:rPr lang="en-GB" sz="1050" i="1" dirty="0" err="1">
                <a:solidFill>
                  <a:schemeClr val="bg1"/>
                </a:solidFill>
              </a:rPr>
              <a:t>Traub</a:t>
            </a:r>
            <a:r>
              <a:rPr lang="en-GB" sz="1050" i="1" dirty="0">
                <a:solidFill>
                  <a:schemeClr val="bg1"/>
                </a:solidFill>
              </a:rPr>
              <a:t>, M. </a:t>
            </a:r>
            <a:r>
              <a:rPr lang="en-GB" sz="1050" i="1" dirty="0" err="1">
                <a:solidFill>
                  <a:schemeClr val="bg1"/>
                </a:solidFill>
              </a:rPr>
              <a:t>Mazzucato</a:t>
            </a:r>
            <a:r>
              <a:rPr lang="en-GB" sz="1050" i="1" dirty="0">
                <a:solidFill>
                  <a:schemeClr val="bg1"/>
                </a:solidFill>
              </a:rPr>
              <a:t>, D. </a:t>
            </a:r>
            <a:r>
              <a:rPr lang="en-GB" sz="1050" i="1" dirty="0" err="1">
                <a:solidFill>
                  <a:schemeClr val="bg1"/>
                </a:solidFill>
              </a:rPr>
              <a:t>Messner</a:t>
            </a:r>
            <a:r>
              <a:rPr lang="en-GB" sz="1050" i="1" dirty="0">
                <a:solidFill>
                  <a:schemeClr val="bg1"/>
                </a:solidFill>
              </a:rPr>
              <a:t>, N. </a:t>
            </a:r>
            <a:r>
              <a:rPr lang="en-GB" sz="1050" i="1" dirty="0" err="1">
                <a:solidFill>
                  <a:schemeClr val="bg1"/>
                </a:solidFill>
              </a:rPr>
              <a:t>Nakicenovic</a:t>
            </a:r>
            <a:r>
              <a:rPr lang="en-GB" sz="1050" i="1" dirty="0">
                <a:solidFill>
                  <a:schemeClr val="bg1"/>
                </a:solidFill>
              </a:rPr>
              <a:t>, and J. </a:t>
            </a:r>
            <a:r>
              <a:rPr lang="en-GB" sz="1050" i="1" dirty="0" err="1">
                <a:solidFill>
                  <a:schemeClr val="bg1"/>
                </a:solidFill>
              </a:rPr>
              <a:t>Rockström</a:t>
            </a:r>
            <a:r>
              <a:rPr lang="en-GB" sz="1050" i="1" dirty="0">
                <a:solidFill>
                  <a:schemeClr val="bg1"/>
                </a:solidFill>
              </a:rPr>
              <a:t> (2019),“Six Transformations to Achieve the Sustainable Development Goals”, Nature Sustainability.</a:t>
            </a:r>
            <a:endParaRPr lang="en-GB" sz="1050" dirty="0">
              <a:solidFill>
                <a:schemeClr val="bg1"/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/>
          <a:srcRect t="7595" r="2193" b="27092"/>
          <a:stretch/>
        </p:blipFill>
        <p:spPr>
          <a:xfrm>
            <a:off x="7129360" y="2604240"/>
            <a:ext cx="1991260" cy="1991260"/>
          </a:xfrm>
          <a:prstGeom prst="ellipse">
            <a:avLst/>
          </a:prstGeom>
        </p:spPr>
      </p:pic>
      <p:pic>
        <p:nvPicPr>
          <p:cNvPr id="23" name="Picture 2" descr="GUŽVE U SAOBRAĆAJU U PODGORICI: Nekvalitetan javni prevoz ...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30"/>
          <a:stretch/>
        </p:blipFill>
        <p:spPr bwMode="auto">
          <a:xfrm>
            <a:off x="3252785" y="2570418"/>
            <a:ext cx="2082803" cy="201381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Dan online - Podgoricom: Zabava bez baterija - 2019-02-0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9" t="16135" r="19091" b="2384"/>
          <a:stretch/>
        </p:blipFill>
        <p:spPr bwMode="auto">
          <a:xfrm>
            <a:off x="6307479" y="558376"/>
            <a:ext cx="1923476" cy="199352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07C7A5A-C89D-468E-BDE4-F9A03169B1F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2258" r="18853"/>
          <a:stretch/>
        </p:blipFill>
        <p:spPr>
          <a:xfrm>
            <a:off x="4103449" y="514098"/>
            <a:ext cx="2040631" cy="2040631"/>
          </a:xfrm>
          <a:prstGeom prst="ellipse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58893" y="2551900"/>
            <a:ext cx="2347163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653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914D14-3483-7C4B-86B8-646E60671A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272" y="3863431"/>
            <a:ext cx="4264952" cy="21808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A046D6F-01CC-D741-8ABA-ACF4FA1D6605}"/>
              </a:ext>
            </a:extLst>
          </p:cNvPr>
          <p:cNvSpPr txBox="1"/>
          <p:nvPr/>
        </p:nvSpPr>
        <p:spPr>
          <a:xfrm>
            <a:off x="-1" y="-24559"/>
            <a:ext cx="12043317" cy="114397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B417AC-14FF-3C49-A9EB-5475AEE2F4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272" y="1256403"/>
            <a:ext cx="4281638" cy="21408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24ACF9-FFBA-8545-8704-E046B0C965D0}"/>
              </a:ext>
            </a:extLst>
          </p:cNvPr>
          <p:cNvSpPr txBox="1"/>
          <p:nvPr/>
        </p:nvSpPr>
        <p:spPr>
          <a:xfrm>
            <a:off x="717721" y="157504"/>
            <a:ext cx="10119571" cy="754053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300" dirty="0">
                <a:solidFill>
                  <a:schemeClr val="bg1"/>
                </a:solidFill>
              </a:rPr>
              <a:t>Montenegro – Regional Green Energy Hub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C9B47F-3220-C04B-8678-974C7401DE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754208" cy="11194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8F21C15-1847-D54B-9B9A-CC58A2D7B63F}"/>
              </a:ext>
            </a:extLst>
          </p:cNvPr>
          <p:cNvSpPr txBox="1"/>
          <p:nvPr/>
        </p:nvSpPr>
        <p:spPr>
          <a:xfrm>
            <a:off x="281357" y="3229957"/>
            <a:ext cx="5952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400" b="1" u="sng" dirty="0">
                <a:solidFill>
                  <a:srgbClr val="FFC000"/>
                </a:solidFill>
              </a:rPr>
              <a:t>Leading renewable energy projects: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5D701E-0585-BF46-9CE2-AD23AD89A6E8}"/>
              </a:ext>
            </a:extLst>
          </p:cNvPr>
          <p:cNvSpPr txBox="1"/>
          <p:nvPr/>
        </p:nvSpPr>
        <p:spPr>
          <a:xfrm>
            <a:off x="281357" y="3845559"/>
            <a:ext cx="68381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GB" sz="2200" b="1" dirty="0">
                <a:solidFill>
                  <a:srgbClr val="FFC000"/>
                </a:solidFill>
              </a:rPr>
              <a:t>Submarine electric cable </a:t>
            </a:r>
            <a:r>
              <a:rPr lang="sr-Latn-ME" sz="2200" dirty="0">
                <a:solidFill>
                  <a:schemeClr val="bg1"/>
                </a:solidFill>
              </a:rPr>
              <a:t>between Montenenegro and Italy, 433 km in length; Investment of &gt; </a:t>
            </a:r>
            <a:r>
              <a:rPr lang="en-GB" sz="2200" b="1" dirty="0">
                <a:solidFill>
                  <a:srgbClr val="FFC000"/>
                </a:solidFill>
              </a:rPr>
              <a:t>1 billion euros</a:t>
            </a:r>
            <a:endParaRPr lang="sr-Latn-ME" sz="2200" b="1" dirty="0">
              <a:solidFill>
                <a:srgbClr val="FFC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EDD862-CA99-7041-A90C-88F631C4EB9E}"/>
              </a:ext>
            </a:extLst>
          </p:cNvPr>
          <p:cNvSpPr txBox="1"/>
          <p:nvPr/>
        </p:nvSpPr>
        <p:spPr>
          <a:xfrm>
            <a:off x="271611" y="4704137"/>
            <a:ext cx="69543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GB" sz="2200" b="1" dirty="0">
                <a:solidFill>
                  <a:srgbClr val="FFC000"/>
                </a:solidFill>
              </a:rPr>
              <a:t>Solar Power Plant </a:t>
            </a:r>
            <a:r>
              <a:rPr lang="en-GB" sz="2200" b="1" dirty="0">
                <a:solidFill>
                  <a:schemeClr val="bg1"/>
                </a:solidFill>
              </a:rPr>
              <a:t>largest</a:t>
            </a:r>
            <a:r>
              <a:rPr lang="en-GB" sz="2200" b="1" dirty="0">
                <a:solidFill>
                  <a:srgbClr val="FFC000"/>
                </a:solidFill>
              </a:rPr>
              <a:t> </a:t>
            </a:r>
            <a:r>
              <a:rPr lang="sr-Latn-ME" sz="2200" dirty="0">
                <a:solidFill>
                  <a:schemeClr val="bg1"/>
                </a:solidFill>
              </a:rPr>
              <a:t>in the Region -  Briska Gora (250 MW)</a:t>
            </a:r>
            <a:endParaRPr lang="sr-Latn-ME" sz="2200" b="1" dirty="0">
              <a:solidFill>
                <a:srgbClr val="FFC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0C4A97-E5B4-6047-86C9-EAC2562652A6}"/>
              </a:ext>
            </a:extLst>
          </p:cNvPr>
          <p:cNvSpPr txBox="1"/>
          <p:nvPr/>
        </p:nvSpPr>
        <p:spPr>
          <a:xfrm>
            <a:off x="271610" y="5473898"/>
            <a:ext cx="69543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GB" sz="2200" b="1" dirty="0">
                <a:solidFill>
                  <a:srgbClr val="FFC000"/>
                </a:solidFill>
              </a:rPr>
              <a:t>Wind Power Plants  - </a:t>
            </a:r>
            <a:r>
              <a:rPr lang="sr-Latn-ME" sz="2200" dirty="0">
                <a:solidFill>
                  <a:schemeClr val="bg1"/>
                </a:solidFill>
              </a:rPr>
              <a:t>Krnovo at the highest altitude in Europe (72 MW), Mozura (46 MW), Brajici (70 MW); more to come…</a:t>
            </a:r>
            <a:endParaRPr lang="sr-Latn-ME" sz="2200" b="1" dirty="0">
              <a:solidFill>
                <a:srgbClr val="FFC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A04156-ACC5-0246-BCA5-DF8E68213458}"/>
              </a:ext>
            </a:extLst>
          </p:cNvPr>
          <p:cNvSpPr txBox="1"/>
          <p:nvPr/>
        </p:nvSpPr>
        <p:spPr>
          <a:xfrm>
            <a:off x="9052313" y="6089451"/>
            <a:ext cx="2849597" cy="492443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1300" dirty="0">
                <a:solidFill>
                  <a:schemeClr val="bg1"/>
                </a:solidFill>
              </a:rPr>
              <a:t>Construction of 250 MW </a:t>
            </a:r>
            <a:r>
              <a:rPr lang="en-US" sz="1300" dirty="0" err="1">
                <a:solidFill>
                  <a:schemeClr val="bg1"/>
                </a:solidFill>
              </a:rPr>
              <a:t>Briska</a:t>
            </a:r>
            <a:r>
              <a:rPr lang="en-US" sz="1300" dirty="0">
                <a:solidFill>
                  <a:schemeClr val="bg1"/>
                </a:solidFill>
              </a:rPr>
              <a:t> Gora solar power plant to begin in 2020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9910A6-1653-934B-ABDA-D636E84F9133}"/>
              </a:ext>
            </a:extLst>
          </p:cNvPr>
          <p:cNvSpPr txBox="1"/>
          <p:nvPr/>
        </p:nvSpPr>
        <p:spPr>
          <a:xfrm>
            <a:off x="9867965" y="3442423"/>
            <a:ext cx="2017259" cy="29238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1300" dirty="0" err="1">
                <a:solidFill>
                  <a:schemeClr val="bg1"/>
                </a:solidFill>
              </a:rPr>
              <a:t>Krnovo</a:t>
            </a:r>
            <a:r>
              <a:rPr lang="en-US" sz="1300" dirty="0">
                <a:solidFill>
                  <a:schemeClr val="bg1"/>
                </a:solidFill>
              </a:rPr>
              <a:t> Wind Power Plant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A280D3E-7AE3-114F-A2BB-7C14BB3061EA}"/>
              </a:ext>
            </a:extLst>
          </p:cNvPr>
          <p:cNvSpPr txBox="1"/>
          <p:nvPr/>
        </p:nvSpPr>
        <p:spPr>
          <a:xfrm>
            <a:off x="270641" y="1377345"/>
            <a:ext cx="712261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C000"/>
                </a:solidFill>
              </a:rPr>
              <a:t>Montenegro </a:t>
            </a:r>
            <a:r>
              <a:rPr lang="en-US" sz="2300" dirty="0">
                <a:solidFill>
                  <a:schemeClr val="bg1"/>
                </a:solidFill>
              </a:rPr>
              <a:t>recognized as </a:t>
            </a:r>
            <a:r>
              <a:rPr lang="en-US" sz="2300" b="1" dirty="0">
                <a:solidFill>
                  <a:srgbClr val="FFC000"/>
                </a:solidFill>
              </a:rPr>
              <a:t>Regional Green Energy Hub </a:t>
            </a:r>
            <a:r>
              <a:rPr lang="en-US" sz="2300" dirty="0">
                <a:solidFill>
                  <a:schemeClr val="bg1"/>
                </a:solidFill>
              </a:rPr>
              <a:t>with high-level use of and potential for renewable energy sources and mineral raw materials on the principles of circular economy and </a:t>
            </a:r>
            <a:r>
              <a:rPr lang="en-US" sz="2300" dirty="0">
                <a:solidFill>
                  <a:srgbClr val="FFC000"/>
                </a:solidFill>
              </a:rPr>
              <a:t>sustainable environment</a:t>
            </a:r>
            <a:endParaRPr lang="en-US" sz="2300" b="1" dirty="0">
              <a:solidFill>
                <a:srgbClr val="FFC000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5FEC924-E8DA-E446-A729-4FD8705247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42229" y="-41446"/>
            <a:ext cx="1202309" cy="120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366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CC176C4C-C23E-0845-8034-73F592D66CF5}"/>
              </a:ext>
            </a:extLst>
          </p:cNvPr>
          <p:cNvSpPr txBox="1"/>
          <p:nvPr/>
        </p:nvSpPr>
        <p:spPr>
          <a:xfrm>
            <a:off x="232474" y="5156515"/>
            <a:ext cx="13483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dirty="0">
              <a:solidFill>
                <a:prstClr val="black"/>
              </a:solidFill>
            </a:endParaRPr>
          </a:p>
        </p:txBody>
      </p:sp>
      <p:pic>
        <p:nvPicPr>
          <p:cNvPr id="19" name="Picture 18" descr="Burad.jpg">
            <a:extLst>
              <a:ext uri="{FF2B5EF4-FFF2-40B4-BE49-F238E27FC236}">
                <a16:creationId xmlns:a16="http://schemas.microsoft.com/office/drawing/2014/main" id="{9CD8F8BD-863B-2947-BC9B-21D5842FD0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4326"/>
            <a:ext cx="12128723" cy="351218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3F1B69B-7E32-A244-98A0-67DD2E3DC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9348" y="1555796"/>
            <a:ext cx="2619375" cy="174307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D2BEDEB-F5E3-0349-B9A9-59C92EBF501B}"/>
              </a:ext>
            </a:extLst>
          </p:cNvPr>
          <p:cNvSpPr txBox="1"/>
          <p:nvPr/>
        </p:nvSpPr>
        <p:spPr>
          <a:xfrm>
            <a:off x="-9722" y="2169988"/>
            <a:ext cx="845119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GB" sz="2300" dirty="0" err="1">
                <a:solidFill>
                  <a:schemeClr val="bg1"/>
                </a:solidFill>
              </a:rPr>
              <a:t>Leverag</a:t>
            </a:r>
            <a:r>
              <a:rPr lang="sr-Latn-ME" sz="2300" dirty="0">
                <a:solidFill>
                  <a:schemeClr val="bg1"/>
                </a:solidFill>
              </a:rPr>
              <a:t>ing</a:t>
            </a:r>
            <a:r>
              <a:rPr lang="en-GB" sz="2300" dirty="0">
                <a:solidFill>
                  <a:schemeClr val="bg1"/>
                </a:solidFill>
              </a:rPr>
              <a:t> </a:t>
            </a:r>
            <a:r>
              <a:rPr lang="en-GB" sz="2300" b="1" dirty="0">
                <a:solidFill>
                  <a:srgbClr val="FFC000"/>
                </a:solidFill>
              </a:rPr>
              <a:t>modern technologies</a:t>
            </a:r>
            <a:r>
              <a:rPr lang="sr-Latn-ME" sz="2300" b="1" dirty="0">
                <a:solidFill>
                  <a:srgbClr val="FFC000"/>
                </a:solidFill>
              </a:rPr>
              <a:t>  </a:t>
            </a:r>
            <a:r>
              <a:rPr lang="en-GB" sz="2300" dirty="0">
                <a:solidFill>
                  <a:schemeClr val="bg1"/>
                </a:solidFill>
              </a:rPr>
              <a:t>for</a:t>
            </a:r>
            <a:r>
              <a:rPr lang="sr-Latn-ME" sz="2300" dirty="0">
                <a:solidFill>
                  <a:schemeClr val="bg1"/>
                </a:solidFill>
              </a:rPr>
              <a:t> traditional agro </a:t>
            </a:r>
            <a:r>
              <a:rPr lang="en-GB" sz="2300" dirty="0">
                <a:solidFill>
                  <a:schemeClr val="bg1"/>
                </a:solidFill>
              </a:rPr>
              <a:t>products</a:t>
            </a:r>
            <a:endParaRPr lang="sr-Latn-ME" sz="2300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598D622-7C82-A049-816A-41EC0FD40816}"/>
              </a:ext>
            </a:extLst>
          </p:cNvPr>
          <p:cNvSpPr txBox="1"/>
          <p:nvPr/>
        </p:nvSpPr>
        <p:spPr>
          <a:xfrm>
            <a:off x="0" y="3359322"/>
            <a:ext cx="9003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300" b="1" dirty="0">
                <a:solidFill>
                  <a:srgbClr val="FFC000"/>
                </a:solidFill>
              </a:rPr>
              <a:t>Success story: </a:t>
            </a:r>
            <a:r>
              <a:rPr lang="sr-Latn-ME" sz="2300" dirty="0">
                <a:solidFill>
                  <a:schemeClr val="bg1"/>
                </a:solidFill>
              </a:rPr>
              <a:t>Plantaže A.D. and wine cluster (70 members)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sr-Latn-ME" sz="2300" dirty="0">
                <a:solidFill>
                  <a:schemeClr val="bg1"/>
                </a:solidFill>
              </a:rPr>
              <a:t>Regional leader in authotonous wine production</a:t>
            </a:r>
            <a:endParaRPr lang="en-GB" sz="23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A78DF04-B984-E342-A774-0359118C4C82}"/>
              </a:ext>
            </a:extLst>
          </p:cNvPr>
          <p:cNvSpPr txBox="1"/>
          <p:nvPr/>
        </p:nvSpPr>
        <p:spPr>
          <a:xfrm>
            <a:off x="16390" y="1644171"/>
            <a:ext cx="6524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sr-Latn-ME" sz="2300" dirty="0">
                <a:solidFill>
                  <a:schemeClr val="bg1"/>
                </a:solidFill>
              </a:rPr>
              <a:t>Boosting </a:t>
            </a:r>
            <a:r>
              <a:rPr lang="en-GB" sz="2300" b="1" dirty="0">
                <a:solidFill>
                  <a:srgbClr val="FFC000"/>
                </a:solidFill>
              </a:rPr>
              <a:t>organic agriculture</a:t>
            </a:r>
            <a:endParaRPr lang="sr-Latn-ME" sz="2300" b="1" dirty="0">
              <a:solidFill>
                <a:srgbClr val="FFC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411B0D7-A7AA-0E4B-BEB8-6CA9D5940F53}"/>
              </a:ext>
            </a:extLst>
          </p:cNvPr>
          <p:cNvSpPr txBox="1"/>
          <p:nvPr/>
        </p:nvSpPr>
        <p:spPr>
          <a:xfrm>
            <a:off x="-9722" y="2750417"/>
            <a:ext cx="936616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GB" sz="2300" dirty="0">
                <a:solidFill>
                  <a:schemeClr val="bg1"/>
                </a:solidFill>
              </a:rPr>
              <a:t>Develop</a:t>
            </a:r>
            <a:r>
              <a:rPr lang="sr-Latn-ME" sz="2300" dirty="0">
                <a:solidFill>
                  <a:schemeClr val="bg1"/>
                </a:solidFill>
              </a:rPr>
              <a:t>ing</a:t>
            </a:r>
            <a:r>
              <a:rPr lang="en-GB" sz="2300" dirty="0">
                <a:solidFill>
                  <a:schemeClr val="bg1"/>
                </a:solidFill>
              </a:rPr>
              <a:t> </a:t>
            </a:r>
            <a:r>
              <a:rPr lang="sr-Latn-ME" sz="2300" b="1" dirty="0">
                <a:solidFill>
                  <a:srgbClr val="FFC000"/>
                </a:solidFill>
              </a:rPr>
              <a:t>authentic</a:t>
            </a:r>
            <a:r>
              <a:rPr lang="en-GB" sz="2300" b="1" dirty="0">
                <a:solidFill>
                  <a:srgbClr val="FFC000"/>
                </a:solidFill>
              </a:rPr>
              <a:t> products </a:t>
            </a:r>
            <a:r>
              <a:rPr lang="en-GB" sz="2300" dirty="0">
                <a:solidFill>
                  <a:schemeClr val="bg1"/>
                </a:solidFill>
              </a:rPr>
              <a:t>from </a:t>
            </a:r>
            <a:r>
              <a:rPr lang="sr-Latn-ME" sz="2300" dirty="0">
                <a:solidFill>
                  <a:schemeClr val="bg1"/>
                </a:solidFill>
              </a:rPr>
              <a:t>autochtonous</a:t>
            </a:r>
            <a:r>
              <a:rPr lang="en-GB" sz="2300" dirty="0">
                <a:solidFill>
                  <a:schemeClr val="bg1"/>
                </a:solidFill>
              </a:rPr>
              <a:t> biological resources</a:t>
            </a:r>
            <a:endParaRPr lang="sr-Latn-ME" sz="23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122BD4C-3FCF-AA48-89A8-50704DEF2CA9}"/>
              </a:ext>
            </a:extLst>
          </p:cNvPr>
          <p:cNvSpPr txBox="1"/>
          <p:nvPr/>
        </p:nvSpPr>
        <p:spPr>
          <a:xfrm>
            <a:off x="457202" y="18268"/>
            <a:ext cx="11734798" cy="141577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300" dirty="0">
                <a:solidFill>
                  <a:schemeClr val="bg1"/>
                </a:solidFill>
              </a:rPr>
              <a:t>Organic and Autochthonous Food on top </a:t>
            </a:r>
          </a:p>
          <a:p>
            <a:pPr algn="ctr"/>
            <a:r>
              <a:rPr lang="en-US" sz="4300" dirty="0">
                <a:solidFill>
                  <a:schemeClr val="bg1"/>
                </a:solidFill>
              </a:rPr>
              <a:t>of the Montenegrin Innovation Goals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DA90C0B-8316-C548-A78D-DE750A8D9A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90" y="18268"/>
            <a:ext cx="959128" cy="141577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955474C-4BB9-BE46-B1C6-B8F91D97E2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69595" y="18268"/>
            <a:ext cx="959128" cy="141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610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3">
            <a:extLst>
              <a:ext uri="{FF2B5EF4-FFF2-40B4-BE49-F238E27FC236}">
                <a16:creationId xmlns:a16="http://schemas.microsoft.com/office/drawing/2014/main" id="{AD010D80-1813-684D-8A5F-0A8CA045A3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79" y="3773329"/>
            <a:ext cx="11715967" cy="292899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72F1B4C-7259-E74D-96DA-985053CED089}"/>
              </a:ext>
            </a:extLst>
          </p:cNvPr>
          <p:cNvSpPr/>
          <p:nvPr/>
        </p:nvSpPr>
        <p:spPr>
          <a:xfrm>
            <a:off x="117230" y="3443964"/>
            <a:ext cx="8272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sr-Latn-ME" dirty="0">
                <a:solidFill>
                  <a:schemeClr val="bg1"/>
                </a:solidFill>
              </a:rPr>
              <a:t>Ulcinj –</a:t>
            </a:r>
            <a:r>
              <a:rPr lang="en-GB" dirty="0">
                <a:solidFill>
                  <a:srgbClr val="FFC000"/>
                </a:solidFill>
              </a:rPr>
              <a:t>psamotherapy</a:t>
            </a:r>
            <a:r>
              <a:rPr lang="en-GB" dirty="0">
                <a:solidFill>
                  <a:prstClr val="black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centre</a:t>
            </a:r>
            <a:r>
              <a:rPr lang="sr-Latn-ME" dirty="0">
                <a:solidFill>
                  <a:schemeClr val="bg1"/>
                </a:solidFill>
              </a:rPr>
              <a:t> (rehabilitation by using sand treatments)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C09245-8746-F442-BF4A-DF6411E52E42}"/>
              </a:ext>
            </a:extLst>
          </p:cNvPr>
          <p:cNvSpPr txBox="1"/>
          <p:nvPr/>
        </p:nvSpPr>
        <p:spPr>
          <a:xfrm>
            <a:off x="-74094" y="-117983"/>
            <a:ext cx="12385040" cy="141577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300" dirty="0">
                <a:solidFill>
                  <a:schemeClr val="bg1"/>
                </a:solidFill>
              </a:rPr>
              <a:t>Montenegro  </a:t>
            </a:r>
          </a:p>
          <a:p>
            <a:pPr algn="ctr"/>
            <a:r>
              <a:rPr lang="en-US" sz="4300" dirty="0">
                <a:solidFill>
                  <a:schemeClr val="bg1"/>
                </a:solidFill>
              </a:rPr>
              <a:t>Medical Wellness &amp; Beauty of Aging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FC6D751-D3C2-B941-8D4E-B351760EB8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43"/>
          <a:stretch/>
        </p:blipFill>
        <p:spPr>
          <a:xfrm>
            <a:off x="-74094" y="-117983"/>
            <a:ext cx="955040" cy="14215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C4CFAFA-FFBE-2E45-97E9-F7EDBED77E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43"/>
          <a:stretch/>
        </p:blipFill>
        <p:spPr>
          <a:xfrm>
            <a:off x="11277989" y="-119499"/>
            <a:ext cx="932130" cy="138745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71442B13-C416-BD47-8F16-62B7B91269BC}"/>
              </a:ext>
            </a:extLst>
          </p:cNvPr>
          <p:cNvSpPr/>
          <p:nvPr/>
        </p:nvSpPr>
        <p:spPr>
          <a:xfrm>
            <a:off x="101610" y="1928450"/>
            <a:ext cx="117186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en-GB" sz="2000" dirty="0">
                <a:solidFill>
                  <a:schemeClr val="bg1"/>
                </a:solidFill>
              </a:rPr>
              <a:t>Institute “Dr. Simo Milošević” A.D. </a:t>
            </a:r>
            <a:r>
              <a:rPr lang="en-GB" sz="2000" dirty="0" err="1">
                <a:solidFill>
                  <a:schemeClr val="bg1"/>
                </a:solidFill>
              </a:rPr>
              <a:t>Igalo</a:t>
            </a:r>
            <a:r>
              <a:rPr lang="en-GB" sz="2000" dirty="0">
                <a:solidFill>
                  <a:schemeClr val="bg1"/>
                </a:solidFill>
              </a:rPr>
              <a:t> - renowned institute for multidisciplinary spa treatments, </a:t>
            </a:r>
            <a:r>
              <a:rPr lang="sr-Latn-ME" sz="2000" dirty="0">
                <a:solidFill>
                  <a:schemeClr val="bg1"/>
                </a:solidFill>
              </a:rPr>
              <a:t>70 years of tradition,</a:t>
            </a:r>
            <a:r>
              <a:rPr lang="sr-Latn-ME" sz="2000" dirty="0">
                <a:solidFill>
                  <a:prstClr val="black"/>
                </a:solidFill>
              </a:rPr>
              <a:t> </a:t>
            </a:r>
            <a:r>
              <a:rPr lang="en-GB" sz="2000" dirty="0">
                <a:solidFill>
                  <a:srgbClr val="FFC000"/>
                </a:solidFill>
              </a:rPr>
              <a:t>50 000 </a:t>
            </a:r>
            <a:r>
              <a:rPr lang="sr-Latn-ME" sz="2000" dirty="0">
                <a:solidFill>
                  <a:srgbClr val="FFC000"/>
                </a:solidFill>
              </a:rPr>
              <a:t>m</a:t>
            </a:r>
            <a:r>
              <a:rPr lang="sr-Latn-ME" sz="2000" baseline="30000" dirty="0">
                <a:solidFill>
                  <a:srgbClr val="FFC000"/>
                </a:solidFill>
              </a:rPr>
              <a:t>2</a:t>
            </a:r>
            <a:r>
              <a:rPr lang="sr-Latn-ME" sz="2000" dirty="0">
                <a:solidFill>
                  <a:srgbClr val="FFC000"/>
                </a:solidFill>
              </a:rPr>
              <a:t>, 1450 beds &amp; </a:t>
            </a:r>
            <a:r>
              <a:rPr lang="sr-Latn-ME" sz="2000" b="1" dirty="0">
                <a:solidFill>
                  <a:srgbClr val="FFC000"/>
                </a:solidFill>
              </a:rPr>
              <a:t>300 experienced medical staff</a:t>
            </a:r>
            <a:endParaRPr lang="en-GB" sz="2000" b="1" dirty="0">
              <a:solidFill>
                <a:srgbClr val="FFC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CD724D3-8DD2-2E4B-8701-53D384B345B3}"/>
              </a:ext>
            </a:extLst>
          </p:cNvPr>
          <p:cNvSpPr/>
          <p:nvPr/>
        </p:nvSpPr>
        <p:spPr>
          <a:xfrm>
            <a:off x="93783" y="2671067"/>
            <a:ext cx="11922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en-GB" dirty="0">
                <a:solidFill>
                  <a:schemeClr val="bg1"/>
                </a:solidFill>
              </a:rPr>
              <a:t>‘</a:t>
            </a:r>
            <a:r>
              <a:rPr lang="en-GB" dirty="0" err="1">
                <a:solidFill>
                  <a:schemeClr val="bg1"/>
                </a:solidFill>
              </a:rPr>
              <a:t>Meljine</a:t>
            </a:r>
            <a:r>
              <a:rPr lang="en-GB" dirty="0">
                <a:solidFill>
                  <a:schemeClr val="bg1"/>
                </a:solidFill>
              </a:rPr>
              <a:t>’ Hospital located </a:t>
            </a:r>
            <a:r>
              <a:rPr lang="sr-Latn-ME" dirty="0">
                <a:solidFill>
                  <a:schemeClr val="bg1"/>
                </a:solidFill>
              </a:rPr>
              <a:t>in </a:t>
            </a:r>
            <a:r>
              <a:rPr lang="en-GB" dirty="0">
                <a:solidFill>
                  <a:schemeClr val="bg1"/>
                </a:solidFill>
              </a:rPr>
              <a:t>Herceg Novi with </a:t>
            </a:r>
            <a:r>
              <a:rPr lang="en-GB" dirty="0">
                <a:solidFill>
                  <a:srgbClr val="FFC000"/>
                </a:solidFill>
              </a:rPr>
              <a:t>19 facilities </a:t>
            </a:r>
            <a:r>
              <a:rPr lang="en-GB" dirty="0">
                <a:solidFill>
                  <a:schemeClr val="bg1"/>
                </a:solidFill>
              </a:rPr>
              <a:t>of about </a:t>
            </a:r>
            <a:r>
              <a:rPr lang="sr-Latn-ME" dirty="0">
                <a:solidFill>
                  <a:schemeClr val="bg1"/>
                </a:solidFill>
              </a:rPr>
              <a:t> </a:t>
            </a:r>
            <a:r>
              <a:rPr lang="en-GB" dirty="0">
                <a:solidFill>
                  <a:srgbClr val="FFC000"/>
                </a:solidFill>
              </a:rPr>
              <a:t>20 000 </a:t>
            </a:r>
            <a:r>
              <a:rPr lang="sr-Latn-ME" dirty="0">
                <a:solidFill>
                  <a:srgbClr val="FFC000"/>
                </a:solidFill>
              </a:rPr>
              <a:t>m</a:t>
            </a:r>
            <a:r>
              <a:rPr lang="sr-Latn-ME" baseline="30000" dirty="0">
                <a:solidFill>
                  <a:srgbClr val="FFC000"/>
                </a:solidFill>
              </a:rPr>
              <a:t>2</a:t>
            </a:r>
            <a:r>
              <a:rPr lang="sr-Latn-ME" dirty="0">
                <a:solidFill>
                  <a:srgbClr val="FFC000"/>
                </a:solidFill>
              </a:rPr>
              <a:t> </a:t>
            </a:r>
            <a:r>
              <a:rPr lang="sr-Latn-ME" dirty="0">
                <a:solidFill>
                  <a:schemeClr val="bg1"/>
                </a:solidFill>
              </a:rPr>
              <a:t>and </a:t>
            </a:r>
            <a:r>
              <a:rPr lang="en-GB" dirty="0">
                <a:solidFill>
                  <a:schemeClr val="bg1"/>
                </a:solidFill>
              </a:rPr>
              <a:t>capacity to accommodate </a:t>
            </a:r>
            <a:r>
              <a:rPr lang="en-GB" dirty="0">
                <a:solidFill>
                  <a:srgbClr val="FFC000"/>
                </a:solidFill>
              </a:rPr>
              <a:t>250 patients</a:t>
            </a:r>
            <a:endParaRPr lang="sr-Latn-ME" dirty="0">
              <a:solidFill>
                <a:srgbClr val="FFC00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5CC4B65-8F6C-E341-A4E7-620898410B1C}"/>
              </a:ext>
            </a:extLst>
          </p:cNvPr>
          <p:cNvSpPr/>
          <p:nvPr/>
        </p:nvSpPr>
        <p:spPr>
          <a:xfrm>
            <a:off x="117230" y="3058007"/>
            <a:ext cx="8417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sr-Latn-ME" dirty="0">
                <a:solidFill>
                  <a:schemeClr val="bg1"/>
                </a:solidFill>
              </a:rPr>
              <a:t>Risan – </a:t>
            </a:r>
            <a:r>
              <a:rPr lang="en-GB" dirty="0">
                <a:solidFill>
                  <a:schemeClr val="bg1"/>
                </a:solidFill>
              </a:rPr>
              <a:t>specialty hospital for orthopaedics, neurosurgery and neurology</a:t>
            </a:r>
            <a:endParaRPr lang="sr-Latn-ME" dirty="0">
              <a:solidFill>
                <a:schemeClr val="bg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6CF9392-426A-D84B-95B1-DE6338117CAF}"/>
              </a:ext>
            </a:extLst>
          </p:cNvPr>
          <p:cNvSpPr/>
          <p:nvPr/>
        </p:nvSpPr>
        <p:spPr>
          <a:xfrm>
            <a:off x="117229" y="6548632"/>
            <a:ext cx="1116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b="1" dirty="0" err="1">
                <a:solidFill>
                  <a:srgbClr val="FFC000"/>
                </a:solidFill>
              </a:rPr>
              <a:t>Peloid</a:t>
            </a:r>
            <a:r>
              <a:rPr lang="en-GB" dirty="0">
                <a:solidFill>
                  <a:schemeClr val="bg1"/>
                </a:solidFill>
              </a:rPr>
              <a:t> exploitation and the potential  for </a:t>
            </a:r>
            <a:r>
              <a:rPr lang="en-GB" dirty="0">
                <a:solidFill>
                  <a:srgbClr val="FFC000"/>
                </a:solidFill>
              </a:rPr>
              <a:t>disease prevention</a:t>
            </a:r>
            <a:r>
              <a:rPr lang="en-GB" dirty="0">
                <a:solidFill>
                  <a:schemeClr val="bg1"/>
                </a:solidFill>
              </a:rPr>
              <a:t> and </a:t>
            </a:r>
            <a:r>
              <a:rPr lang="en-GB" dirty="0">
                <a:solidFill>
                  <a:srgbClr val="FFC000"/>
                </a:solidFill>
              </a:rPr>
              <a:t>rehabilitation purposes</a:t>
            </a:r>
            <a:r>
              <a:rPr lang="sr-Latn-ME" dirty="0">
                <a:solidFill>
                  <a:srgbClr val="FFC000"/>
                </a:solidFill>
              </a:rPr>
              <a:t> </a:t>
            </a:r>
            <a:r>
              <a:rPr lang="sr-Latn-ME" dirty="0">
                <a:solidFill>
                  <a:schemeClr val="bg1"/>
                </a:solidFill>
              </a:rPr>
              <a:t>(Igalo, </a:t>
            </a:r>
            <a:r>
              <a:rPr lang="en-GB" dirty="0">
                <a:solidFill>
                  <a:schemeClr val="bg1"/>
                </a:solidFill>
              </a:rPr>
              <a:t>Bigovo </a:t>
            </a:r>
            <a:r>
              <a:rPr lang="sr-Latn-ME" dirty="0">
                <a:solidFill>
                  <a:schemeClr val="bg1"/>
                </a:solidFill>
              </a:rPr>
              <a:t>and Ulcinj)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C1143E6-EAC8-184D-987B-7A3DF59F7C55}"/>
              </a:ext>
            </a:extLst>
          </p:cNvPr>
          <p:cNvSpPr txBox="1"/>
          <p:nvPr/>
        </p:nvSpPr>
        <p:spPr>
          <a:xfrm>
            <a:off x="117229" y="1491861"/>
            <a:ext cx="11990437" cy="4462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ME" sz="2300" dirty="0">
                <a:solidFill>
                  <a:srgbClr val="FFC000"/>
                </a:solidFill>
              </a:rPr>
              <a:t>Great tradition, potential, resources including the human capacity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F85971-B2BF-C849-8C3D-83FEB6945464}"/>
              </a:ext>
            </a:extLst>
          </p:cNvPr>
          <p:cNvSpPr txBox="1"/>
          <p:nvPr/>
        </p:nvSpPr>
        <p:spPr>
          <a:xfrm>
            <a:off x="8389824" y="6133001"/>
            <a:ext cx="3717843" cy="353943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en-US" sz="1700" dirty="0">
                <a:solidFill>
                  <a:schemeClr val="bg1"/>
                </a:solidFill>
              </a:rPr>
              <a:t>Institute ‘Dr. Simo Milosevic’ A.D. </a:t>
            </a:r>
            <a:r>
              <a:rPr lang="en-US" sz="1700" dirty="0" err="1">
                <a:solidFill>
                  <a:schemeClr val="bg1"/>
                </a:solidFill>
              </a:rPr>
              <a:t>Igalo</a:t>
            </a:r>
            <a:endParaRPr lang="en-US" sz="1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120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77AA2372-92E5-4A45-937C-8D69DE302F9C}"/>
              </a:ext>
            </a:extLst>
          </p:cNvPr>
          <p:cNvSpPr txBox="1"/>
          <p:nvPr/>
        </p:nvSpPr>
        <p:spPr>
          <a:xfrm>
            <a:off x="0" y="1"/>
            <a:ext cx="12192000" cy="646331"/>
          </a:xfrm>
          <a:prstGeom prst="rect">
            <a:avLst/>
          </a:prstGeom>
          <a:solidFill>
            <a:srgbClr val="133554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rgbClr val="FFFF00"/>
              </a:solidFill>
            </a:endParaRPr>
          </a:p>
          <a:p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21C9D2B-9F2D-0141-A483-42CBA8C628CA}"/>
              </a:ext>
            </a:extLst>
          </p:cNvPr>
          <p:cNvSpPr/>
          <p:nvPr/>
        </p:nvSpPr>
        <p:spPr>
          <a:xfrm>
            <a:off x="1172278" y="-35859"/>
            <a:ext cx="9813264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300" b="1" dirty="0">
                <a:solidFill>
                  <a:srgbClr val="5EDB33"/>
                </a:solidFill>
              </a:rPr>
              <a:t>Inspiration – SEEIIST -Green Cancer Center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09095E25-46B6-6E45-B416-2E0254075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059"/>
            <a:ext cx="925551" cy="61703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033B07A-481A-3F43-BA1A-D6866BCAA0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53802" y="12700"/>
            <a:ext cx="685799" cy="68579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42C7F601-F7B8-F04D-B9DE-2608E64133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97" b="7305"/>
          <a:stretch/>
        </p:blipFill>
        <p:spPr>
          <a:xfrm>
            <a:off x="218790" y="762000"/>
            <a:ext cx="5509175" cy="282336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38DECF1-1E98-034D-814F-4EB850CFA2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78" y="3629172"/>
            <a:ext cx="5517446" cy="83457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337AB5B-01D6-754C-8E93-BAF30CF9C0B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" t="2057" r="2002" b="10873"/>
          <a:stretch/>
        </p:blipFill>
        <p:spPr>
          <a:xfrm>
            <a:off x="6019801" y="764253"/>
            <a:ext cx="2786218" cy="3699491"/>
          </a:xfrm>
          <a:prstGeom prst="rect">
            <a:avLst/>
          </a:prstGeom>
        </p:spPr>
      </p:pic>
      <p:pic>
        <p:nvPicPr>
          <p:cNvPr id="47" name="Picture 46" descr="traka3.png">
            <a:extLst>
              <a:ext uri="{FF2B5EF4-FFF2-40B4-BE49-F238E27FC236}">
                <a16:creationId xmlns:a16="http://schemas.microsoft.com/office/drawing/2014/main" id="{CA919ACF-FA6A-BB4B-9302-77E85F4BE1F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4572000"/>
            <a:ext cx="8501218" cy="5334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E99C0A52-FB98-654C-99FB-3680C80ADC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2400" y="4597400"/>
            <a:ext cx="520700" cy="50800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F28B3498-B988-2545-A7BB-E963CC2ADB3A}"/>
              </a:ext>
            </a:extLst>
          </p:cNvPr>
          <p:cNvSpPr/>
          <p:nvPr/>
        </p:nvSpPr>
        <p:spPr>
          <a:xfrm>
            <a:off x="838200" y="4724400"/>
            <a:ext cx="7441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baseline="30000" dirty="0">
                <a:solidFill>
                  <a:srgbClr val="2E4E39"/>
                </a:solidFill>
              </a:rPr>
              <a:t>SEEIIST First Green Particle Cancer Therapy and Research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BB0A841E-6DDE-7F40-9F62-D6BB4FEFDD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3677" y="5257800"/>
            <a:ext cx="1914810" cy="1387984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61E9248E-2EC8-0C43-85A7-9B8B93998808}"/>
              </a:ext>
            </a:extLst>
          </p:cNvPr>
          <p:cNvSpPr txBox="1"/>
          <p:nvPr/>
        </p:nvSpPr>
        <p:spPr>
          <a:xfrm>
            <a:off x="2681886" y="5105400"/>
            <a:ext cx="4114467" cy="166199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D651"/>
                </a:solidFill>
              </a:rPr>
              <a:t>SEEIIST</a:t>
            </a:r>
          </a:p>
          <a:p>
            <a:pPr algn="ctr"/>
            <a:r>
              <a:rPr lang="en-US" sz="2000" dirty="0">
                <a:solidFill>
                  <a:schemeClr val="bg1">
                    <a:lumMod val="85000"/>
                  </a:schemeClr>
                </a:solidFill>
              </a:rPr>
              <a:t>will be </a:t>
            </a:r>
          </a:p>
          <a:p>
            <a:r>
              <a:rPr lang="en-US" sz="2000" b="1" dirty="0">
                <a:solidFill>
                  <a:srgbClr val="92D050"/>
                </a:solidFill>
              </a:rPr>
              <a:t>         First Green Infrastructure </a:t>
            </a:r>
          </a:p>
          <a:p>
            <a:r>
              <a:rPr lang="en-US" sz="2000" b="1" dirty="0">
                <a:solidFill>
                  <a:srgbClr val="92D050"/>
                </a:solidFill>
              </a:rPr>
              <a:t>                       in-line with </a:t>
            </a:r>
          </a:p>
          <a:p>
            <a:r>
              <a:rPr lang="en-US" sz="2000" b="1" dirty="0">
                <a:solidFill>
                  <a:srgbClr val="92D050"/>
                </a:solidFill>
              </a:rPr>
              <a:t>    #</a:t>
            </a:r>
            <a:r>
              <a:rPr lang="en-US" sz="2000" b="1" dirty="0" err="1">
                <a:solidFill>
                  <a:srgbClr val="92D050"/>
                </a:solidFill>
              </a:rPr>
              <a:t>HorizonEurope</a:t>
            </a:r>
            <a:r>
              <a:rPr lang="en-US" sz="2000" b="1" dirty="0">
                <a:solidFill>
                  <a:srgbClr val="92D050"/>
                </a:solidFill>
              </a:rPr>
              <a:t> Cancer Mission   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2A777305-ED59-1A4C-8155-78816920C76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555" y="5213656"/>
            <a:ext cx="1167867" cy="1432128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E77A54C7-A2C4-3043-A19D-446D5B9A90EC}"/>
              </a:ext>
            </a:extLst>
          </p:cNvPr>
          <p:cNvSpPr txBox="1"/>
          <p:nvPr/>
        </p:nvSpPr>
        <p:spPr>
          <a:xfrm>
            <a:off x="304801" y="840670"/>
            <a:ext cx="2240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SEEIIST virtual center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117F40D-1654-5F4B-998D-B66261DC2DE2}"/>
              </a:ext>
            </a:extLst>
          </p:cNvPr>
          <p:cNvSpPr txBox="1"/>
          <p:nvPr/>
        </p:nvSpPr>
        <p:spPr>
          <a:xfrm>
            <a:off x="304801" y="3151584"/>
            <a:ext cx="1923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>
                    <a:lumMod val="20000"/>
                    <a:lumOff val="80000"/>
                  </a:schemeClr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en-US" dirty="0" err="1">
                <a:solidFill>
                  <a:schemeClr val="tx2">
                    <a:lumMod val="20000"/>
                    <a:lumOff val="80000"/>
                  </a:schemeClr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seeiist.eu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D904CCD-B657-ED41-A677-501F3D3290FE}"/>
              </a:ext>
            </a:extLst>
          </p:cNvPr>
          <p:cNvSpPr/>
          <p:nvPr/>
        </p:nvSpPr>
        <p:spPr>
          <a:xfrm>
            <a:off x="8965760" y="2974507"/>
            <a:ext cx="3226240" cy="120348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6800" rtlCol="0" anchor="ctr"/>
          <a:lstStyle/>
          <a:p>
            <a:r>
              <a:rPr lang="en-GB" sz="2000" b="1" u="sng" spc="-150" dirty="0">
                <a:solidFill>
                  <a:schemeClr val="accent1">
                    <a:lumMod val="50000"/>
                  </a:schemeClr>
                </a:solidFill>
              </a:rPr>
              <a:t>The Pan-European Dimensions: </a:t>
            </a:r>
            <a:r>
              <a:rPr lang="en-GB" sz="2000" spc="-150" dirty="0">
                <a:solidFill>
                  <a:schemeClr val="accent1">
                    <a:lumMod val="50000"/>
                  </a:schemeClr>
                </a:solidFill>
              </a:rPr>
              <a:t>SEEIIST Cancer Therapy Research Infrastructure Brings an Added Value for Europe</a:t>
            </a:r>
            <a:endParaRPr lang="en-US" sz="2000" spc="-15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9CF01492-1962-6D41-A3DD-58EEAC68F339}"/>
              </a:ext>
            </a:extLst>
          </p:cNvPr>
          <p:cNvSpPr/>
          <p:nvPr/>
        </p:nvSpPr>
        <p:spPr>
          <a:xfrm>
            <a:off x="8941395" y="4495100"/>
            <a:ext cx="3250605" cy="152655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4CCF939-8786-3C4C-B97D-600C215E81D9}"/>
              </a:ext>
            </a:extLst>
          </p:cNvPr>
          <p:cNvSpPr txBox="1"/>
          <p:nvPr/>
        </p:nvSpPr>
        <p:spPr>
          <a:xfrm>
            <a:off x="8926918" y="4592083"/>
            <a:ext cx="3112683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u="sng" spc="-150" dirty="0">
                <a:solidFill>
                  <a:schemeClr val="accent1">
                    <a:lumMod val="50000"/>
                  </a:schemeClr>
                </a:solidFill>
              </a:rPr>
              <a:t>Comprehensive Dimension: </a:t>
            </a:r>
          </a:p>
          <a:p>
            <a:r>
              <a:rPr lang="en-GB" sz="2000" spc="-150" dirty="0">
                <a:solidFill>
                  <a:schemeClr val="accent1">
                    <a:lumMod val="50000"/>
                  </a:schemeClr>
                </a:solidFill>
              </a:rPr>
              <a:t>both Cancer Therapy and Research </a:t>
            </a:r>
            <a:r>
              <a:rPr lang="en-GB" sz="2000" spc="-150" dirty="0" err="1">
                <a:solidFill>
                  <a:schemeClr val="accent1">
                    <a:lumMod val="50000"/>
                  </a:schemeClr>
                </a:solidFill>
              </a:rPr>
              <a:t>Center</a:t>
            </a:r>
            <a:r>
              <a:rPr lang="en-GB" sz="2000" spc="-150" dirty="0">
                <a:solidFill>
                  <a:schemeClr val="accent1">
                    <a:lumMod val="50000"/>
                  </a:schemeClr>
                </a:solidFill>
              </a:rPr>
              <a:t> with 50% of the beam time dedicated to research </a:t>
            </a:r>
            <a:endParaRPr lang="en-US" sz="2000" spc="-15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0C46675-0CAC-7B4A-8803-0EE5406281DA}"/>
              </a:ext>
            </a:extLst>
          </p:cNvPr>
          <p:cNvSpPr/>
          <p:nvPr/>
        </p:nvSpPr>
        <p:spPr>
          <a:xfrm>
            <a:off x="8926918" y="815726"/>
            <a:ext cx="3226240" cy="184167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6800" rtlCol="0" anchor="ctr"/>
          <a:lstStyle/>
          <a:p>
            <a:r>
              <a:rPr lang="en-GB" sz="2000" b="1" u="sng" spc="-150" dirty="0">
                <a:solidFill>
                  <a:schemeClr val="accent1">
                    <a:lumMod val="50000"/>
                  </a:schemeClr>
                </a:solidFill>
              </a:rPr>
              <a:t>Fighting against Cancer:  one of  the top priorities for our societies </a:t>
            </a:r>
            <a:r>
              <a:rPr lang="en-GB" sz="2000" spc="-15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br>
              <a:rPr lang="en-GB" sz="2000" spc="-15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2000" spc="-150" dirty="0">
                <a:solidFill>
                  <a:schemeClr val="accent1">
                    <a:lumMod val="50000"/>
                  </a:schemeClr>
                </a:solidFill>
              </a:rPr>
              <a:t>It is time to develop advanced cancer therapy with ion beams – most modern and most powerful method to  treat cancer   </a:t>
            </a:r>
            <a:endParaRPr lang="en-US" sz="2000" spc="-15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2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/>
      <p:bldP spid="5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84B3836-A8AC-8C40-A572-5EEF1E4E06ED}" vid="{FF8712D2-E6EB-5D49-97CF-8B93EF456D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Green Days - PPT template</Template>
  <TotalTime>610</TotalTime>
  <Words>972</Words>
  <Application>Microsoft Macintosh PowerPoint</Application>
  <PresentationFormat>Widescreen</PresentationFormat>
  <Paragraphs>125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 Inc.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Sanja Damjanovic</cp:lastModifiedBy>
  <cp:revision>71</cp:revision>
  <dcterms:created xsi:type="dcterms:W3CDTF">2020-06-27T08:03:10Z</dcterms:created>
  <dcterms:modified xsi:type="dcterms:W3CDTF">2020-06-28T08:57:08Z</dcterms:modified>
</cp:coreProperties>
</file>