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71" r:id="rId6"/>
    <p:sldId id="276" r:id="rId7"/>
    <p:sldId id="274" r:id="rId8"/>
    <p:sldId id="275" r:id="rId9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0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E954D-B715-47C2-9497-4F3166DBC26F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B4186-B838-4F44-8877-7AD0057FB8D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79FB-1BBA-4867-831F-F75A0BC38214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3EF86-5AFE-4833-A754-B6B610CD2B0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BE33F-C58D-464E-A9E8-A9763CA35A07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C0FDB-BB23-43B4-9BB8-54EA6083975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1B01-18DC-4AFB-B898-9EA76B49F6C0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80787-C7B6-4AD0-8E65-5BDAB8102A3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B67C1-9EA6-49B9-8D08-25E09C2FE07A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9C5D4-F982-4298-AF24-BD1DD786584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923B-D345-4349-AB3D-8FCE13B6B2F5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FE44-1F8C-4E70-AB4D-B01E460DBCA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75BDF-BDBE-4AA5-8ED9-D049EF995AB3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CE068-BD40-490E-B6DA-012691C83D1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77420-0797-4417-B336-B9C6DD5D76ED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AA251-7BA6-4702-AA30-2C7316BCB96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85F53-5564-4B83-AEF2-84CF4AB471DA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80DD-F946-479C-BC88-541FD563E8C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85B8-EC80-4C9C-B1DD-E80AF214BAC0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BEC66-15B9-499B-99F8-F049B704E58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94A2-B378-4EBD-AF23-051C1B5D4FAE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F00F-C35F-4395-894F-9DFD8EB2F1F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r-Latn-C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DF4CC4-9D3D-46BF-BDC9-1A2916CE5420}" type="datetimeFigureOut">
              <a:rPr lang="sr-Latn-CS"/>
              <a:pPr>
                <a:defRPr/>
              </a:pPr>
              <a:t>30.10.2014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005CAB-6465-4445-9BC2-6FFEACB03EE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538" y="404813"/>
            <a:ext cx="6875462" cy="1450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31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79388" y="5013325"/>
            <a:ext cx="4248150" cy="1257300"/>
          </a:xfrm>
        </p:spPr>
        <p:txBody>
          <a:bodyPr anchor="ctr"/>
          <a:lstStyle/>
          <a:p>
            <a:pPr eaLnBrk="1" hangingPunct="1"/>
            <a:r>
              <a:rPr lang="hr-HR" i="1" smtClean="0">
                <a:solidFill>
                  <a:srgbClr val="E4B038"/>
                </a:solidFill>
              </a:rPr>
              <a:t>dr Radoje Žugić</a:t>
            </a:r>
          </a:p>
          <a:p>
            <a:pPr eaLnBrk="1" hangingPunct="1"/>
            <a:r>
              <a:rPr lang="hr-HR" sz="2000" i="1" smtClean="0">
                <a:solidFill>
                  <a:srgbClr val="E4B038"/>
                </a:solidFill>
              </a:rPr>
              <a:t>ministar finansija</a:t>
            </a:r>
            <a:endParaRPr lang="sr-Latn-CS" sz="2000" i="1" smtClean="0">
              <a:solidFill>
                <a:srgbClr val="E4B038"/>
              </a:solidFill>
            </a:endParaRPr>
          </a:p>
        </p:txBody>
      </p:sp>
      <p:pic>
        <p:nvPicPr>
          <p:cNvPr id="2052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9367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07950" y="2214563"/>
            <a:ext cx="90360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3200" b="1">
                <a:solidFill>
                  <a:srgbClr val="E4B038"/>
                </a:solidFill>
                <a:latin typeface="Calibri" pitchFamily="34" charset="0"/>
              </a:rPr>
              <a:t>Konferencija za medije</a:t>
            </a:r>
          </a:p>
          <a:p>
            <a:pPr algn="ctr"/>
            <a:endParaRPr lang="hr-HR" sz="2400" b="1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hr-HR" sz="2400" b="1">
                <a:solidFill>
                  <a:schemeClr val="bg1"/>
                </a:solidFill>
                <a:latin typeface="Calibri" pitchFamily="34" charset="0"/>
              </a:rPr>
              <a:t>Tema: 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Z</a:t>
            </a:r>
            <a:r>
              <a:rPr lang="hr-HR" sz="2400" b="1">
                <a:solidFill>
                  <a:schemeClr val="bg1"/>
                </a:solidFill>
                <a:latin typeface="Calibri" pitchFamily="34" charset="0"/>
              </a:rPr>
              <a:t>aključivanje Ugovora sa EXIM bankom </a:t>
            </a:r>
          </a:p>
          <a:p>
            <a:pPr algn="ctr"/>
            <a:r>
              <a:rPr lang="hr-HR" sz="2400" b="1">
                <a:solidFill>
                  <a:schemeClr val="bg1"/>
                </a:solidFill>
                <a:latin typeface="Calibri" pitchFamily="34" charset="0"/>
              </a:rPr>
              <a:t>o finansijskom aranžmanu realizacije </a:t>
            </a:r>
          </a:p>
          <a:p>
            <a:pPr algn="ctr"/>
            <a:r>
              <a:rPr lang="hr-HR" sz="2400" b="1">
                <a:solidFill>
                  <a:schemeClr val="bg1"/>
                </a:solidFill>
                <a:latin typeface="Calibri" pitchFamily="34" charset="0"/>
              </a:rPr>
              <a:t>Projekta izgradnje autoputa Bar – Boljare</a:t>
            </a:r>
          </a:p>
          <a:p>
            <a:pPr algn="ctr"/>
            <a:endParaRPr lang="hr-HR" sz="2400" b="1">
              <a:solidFill>
                <a:srgbClr val="E4B038"/>
              </a:solidFill>
              <a:latin typeface="Calibri" pitchFamily="34" charset="0"/>
            </a:endParaRPr>
          </a:p>
          <a:p>
            <a:pPr algn="ctr"/>
            <a:r>
              <a:rPr lang="hr-HR" sz="2400" b="1">
                <a:solidFill>
                  <a:srgbClr val="E4B038"/>
                </a:solidFill>
                <a:latin typeface="Calibri" pitchFamily="34" charset="0"/>
              </a:rPr>
              <a:t>Četvrtak, 30. oktobar 2014. godine</a:t>
            </a:r>
            <a:endParaRPr lang="sr-Latn-CS" sz="2400" b="1">
              <a:solidFill>
                <a:srgbClr val="E4B038"/>
              </a:solidFill>
              <a:latin typeface="Calibri" pitchFamily="34" charset="0"/>
            </a:endParaRPr>
          </a:p>
        </p:txBody>
      </p:sp>
      <p:sp>
        <p:nvSpPr>
          <p:cNvPr id="2054" name="Subtitle 2"/>
          <p:cNvSpPr txBox="1">
            <a:spLocks/>
          </p:cNvSpPr>
          <p:nvPr/>
        </p:nvSpPr>
        <p:spPr bwMode="auto">
          <a:xfrm>
            <a:off x="4572000" y="5013325"/>
            <a:ext cx="42481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hr-HR" sz="3200" i="1">
                <a:solidFill>
                  <a:srgbClr val="E4B038"/>
                </a:solidFill>
                <a:latin typeface="Calibri" pitchFamily="34" charset="0"/>
              </a:rPr>
              <a:t>Ivan Brajović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hr-HR" sz="2000" i="1">
                <a:solidFill>
                  <a:srgbClr val="E4B038"/>
                </a:solidFill>
                <a:latin typeface="Calibri" pitchFamily="34" charset="0"/>
              </a:rPr>
              <a:t>ministar saobraćaja i pomorstva</a:t>
            </a:r>
            <a:endParaRPr lang="sr-Latn-CS" sz="2000" i="1">
              <a:solidFill>
                <a:srgbClr val="E4B038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3076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850" y="1506538"/>
            <a:ext cx="8748713" cy="4862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200" b="1" dirty="0">
                <a:solidFill>
                  <a:schemeClr val="bg1"/>
                </a:solidFill>
                <a:latin typeface="+mn-lt"/>
                <a:cs typeface="+mn-cs"/>
              </a:rPr>
              <a:t>Hronologija i koraci u realizaciji Projekta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0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Potpisivanje Ugovora o projektovanju i izgradnji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Vlada Crne Gore i CRBC potpisali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 26. februara 2014. godine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80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Predlog Zakona o autoputu</a:t>
            </a:r>
          </a:p>
          <a:p>
            <a:pPr marL="1076325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Vlada utvrdila na 68. sjednici, 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29. maja 2014. godine</a:t>
            </a:r>
          </a:p>
          <a:p>
            <a:pPr marL="1076325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80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Proces pregovaranja sa EXIM bankom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Ministarstvo finansija i Ministarstvo saobraćaja i pomorstva uputili Exim banci kreditnu aplikacija 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3. marta 2014. godine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CRBC na sastanku sa min. Ivanom Brajovićem saopštila spremnost da pokrene radove po okončanju pregovora 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(maj 2014. godine)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EXIM banka saopštila da prihvata finansiranje Projekta</a:t>
            </a:r>
          </a:p>
          <a:p>
            <a:pPr marL="1076325" lvl="2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	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18. septembra 2014. godine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4100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850" y="1484313"/>
            <a:ext cx="8605838" cy="4956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200" b="1" dirty="0">
                <a:solidFill>
                  <a:schemeClr val="bg1"/>
                </a:solidFill>
                <a:latin typeface="+mn-lt"/>
                <a:cs typeface="+mn-cs"/>
              </a:rPr>
              <a:t>Hronologija i koraci u realizaciji Projekta (nastavak)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dirty="0">
                <a:solidFill>
                  <a:schemeClr val="bg1"/>
                </a:solidFill>
                <a:latin typeface="+mn-lt"/>
                <a:cs typeface="+mn-cs"/>
              </a:rPr>
              <a:t>	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4.	Ovlašćenje Vlade za potpisivanje Predloga ugovora o finansiranju</a:t>
            </a:r>
          </a:p>
          <a:p>
            <a:pPr marL="1076325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Vlada na 85. sjednici, </a:t>
            </a:r>
            <a:r>
              <a:rPr lang="hr-HR" sz="2200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16. oktobra 2014. godine </a:t>
            </a: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ovlastila</a:t>
            </a:r>
          </a:p>
          <a:p>
            <a:pPr marL="1076325" lvl="1" indent="-4476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i="1" dirty="0">
                <a:solidFill>
                  <a:schemeClr val="bg1"/>
                </a:solidFill>
                <a:latin typeface="Calibri" pitchFamily="34" charset="0"/>
                <a:cs typeface="+mn-cs"/>
              </a:rPr>
              <a:t>	ministra finansija dr Radoja Žugića da potpiše Ugovor</a:t>
            </a:r>
            <a:endParaRPr lang="hr-HR" sz="220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80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Potpisivanje Ugovora o finansiranju</a:t>
            </a:r>
            <a:r>
              <a:rPr lang="hr-HR" sz="2200" dirty="0">
                <a:solidFill>
                  <a:srgbClr val="FFFF00"/>
                </a:solidFill>
                <a:latin typeface="Calibri" pitchFamily="34" charset="0"/>
                <a:cs typeface="+mn-cs"/>
              </a:rPr>
              <a:t> (30. oktobar 2014. godine)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endParaRPr lang="hr-HR" sz="80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Dostavljanje Ugovora o projektovanju i izgradnji, Ugovora o finansiranju i Predloga zakona o autoputu Skupštini Crne Gore na upoznavanje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80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Skupštinsko razmatranje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endParaRPr lang="hr-HR" sz="800" dirty="0">
              <a:solidFill>
                <a:schemeClr val="bg1"/>
              </a:solidFill>
              <a:latin typeface="Calibri" pitchFamily="34" charset="0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  <a:cs typeface="+mn-cs"/>
              </a:rPr>
              <a:t>8.	Objavljivanje u Službenom listu oba ugovora i Zakona o autoputu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5124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357188" y="1643063"/>
            <a:ext cx="878681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238375" algn="l"/>
                <a:tab pos="7267575" algn="dec"/>
              </a:tabLst>
            </a:pPr>
            <a:r>
              <a:rPr lang="hr-HR" sz="3200" b="1" dirty="0">
                <a:solidFill>
                  <a:schemeClr val="bg1"/>
                </a:solidFill>
                <a:latin typeface="Calibri" pitchFamily="34" charset="0"/>
              </a:rPr>
              <a:t>Podaci o autoputu Bar – Boljare – DIONICE PUTA</a:t>
            </a:r>
          </a:p>
          <a:p>
            <a:pPr marL="914400" lvl="1" indent="-457200">
              <a:tabLst>
                <a:tab pos="2238375" algn="l"/>
                <a:tab pos="7267575" algn="dec"/>
              </a:tabLst>
            </a:pPr>
            <a:endParaRPr lang="hr-HR" sz="8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1:	Đurmani – Virpazar 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11,2 km</a:t>
            </a:r>
          </a:p>
          <a:p>
            <a:pPr>
              <a:buFontTx/>
              <a:buAutoNum type="arabicPeriod"/>
              <a:tabLst>
                <a:tab pos="2238375" algn="l"/>
                <a:tab pos="7267575" algn="dec"/>
              </a:tabLst>
            </a:pPr>
            <a:endParaRPr lang="hr-HR" sz="6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2:	Virpazar – Farmaci – Smokovac 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38 km</a:t>
            </a: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	(uključujući zaobilaznicu Podgorica)</a:t>
            </a:r>
          </a:p>
          <a:p>
            <a:pPr>
              <a:buFontTx/>
              <a:buAutoNum type="arabicPeriod"/>
              <a:tabLst>
                <a:tab pos="2238375" algn="l"/>
                <a:tab pos="7267575" algn="dec"/>
              </a:tabLst>
            </a:pPr>
            <a:endParaRPr lang="hr-HR" sz="8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3A:	Smokovac – Veruša – Uvač 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34 km</a:t>
            </a: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3B:	Uvač - Mateševo 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7 km</a:t>
            </a:r>
          </a:p>
          <a:p>
            <a:pPr>
              <a:buFontTx/>
              <a:buAutoNum type="arabicPeriod"/>
              <a:tabLst>
                <a:tab pos="2238375" algn="l"/>
                <a:tab pos="7267575" algn="dec"/>
              </a:tabLst>
            </a:pPr>
            <a:endParaRPr lang="hr-HR" sz="8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4A:	Mateševo – Andrijevica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23 km</a:t>
            </a: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4B:	Andrijevica – Berane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11 km</a:t>
            </a:r>
          </a:p>
          <a:p>
            <a:pPr>
              <a:buFontTx/>
              <a:buAutoNum type="arabicPeriod"/>
              <a:tabLst>
                <a:tab pos="2238375" algn="l"/>
                <a:tab pos="7267575" algn="dec"/>
              </a:tabLst>
            </a:pPr>
            <a:endParaRPr lang="hr-HR" sz="8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Dionica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5: 	Berane – Boljare	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41 km</a:t>
            </a:r>
          </a:p>
          <a:p>
            <a:pPr>
              <a:tabLst>
                <a:tab pos="2238375" algn="l"/>
                <a:tab pos="7267575" algn="dec"/>
              </a:tabLst>
            </a:pPr>
            <a:endParaRPr lang="hr-HR" sz="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6148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TextBox 10"/>
          <p:cNvSpPr txBox="1">
            <a:spLocks noChangeArrowheads="1"/>
          </p:cNvSpPr>
          <p:nvPr/>
        </p:nvSpPr>
        <p:spPr bwMode="auto">
          <a:xfrm>
            <a:off x="357188" y="1428750"/>
            <a:ext cx="8786812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238375" algn="l"/>
                <a:tab pos="7267575" algn="dec"/>
              </a:tabLst>
            </a:pPr>
            <a:r>
              <a:rPr lang="hr-HR" sz="3200" b="1" dirty="0">
                <a:solidFill>
                  <a:schemeClr val="bg1"/>
                </a:solidFill>
                <a:latin typeface="Calibri" pitchFamily="34" charset="0"/>
              </a:rPr>
              <a:t>Finansiranje dionice Smokovac-Uvač-Mateševo</a:t>
            </a:r>
          </a:p>
          <a:p>
            <a:pPr marL="914400" lvl="1" indent="-457200">
              <a:tabLst>
                <a:tab pos="2238375" algn="l"/>
                <a:tab pos="7267575" algn="dec"/>
              </a:tabLst>
            </a:pPr>
            <a:endParaRPr lang="hr-HR" sz="8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buFontTx/>
              <a:buAutoNum type="arabicPeriod"/>
              <a:tabLst>
                <a:tab pos="2238375" algn="l"/>
                <a:tab pos="7267575" algn="dec"/>
              </a:tabLst>
            </a:pPr>
            <a:endParaRPr lang="hr-HR" sz="6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Koliko će koštati izgradnja prioritetne dionice?</a:t>
            </a:r>
          </a:p>
          <a:p>
            <a:pPr>
              <a:tabLst>
                <a:tab pos="2238375" algn="l"/>
                <a:tab pos="7267575" algn="dec"/>
              </a:tabLst>
            </a:pPr>
            <a:endParaRPr lang="hr-HR" sz="20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Projektovanje i izgradnja prioritetne dionice </a:t>
            </a: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autoputa</a:t>
            </a: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 smtClean="0">
                <a:solidFill>
                  <a:schemeClr val="bg1"/>
                </a:solidFill>
                <a:latin typeface="Calibri" pitchFamily="34" charset="0"/>
              </a:rPr>
              <a:t>Bar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– Boljare koštaće  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809,6 miliona eura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  <a:p>
            <a:pPr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hr-HR" sz="6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endParaRPr lang="hr-HR" sz="2000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Kako će biti obezbijeđena sredstva?</a:t>
            </a:r>
          </a:p>
          <a:p>
            <a:pPr marL="914400" lvl="1" indent="-457200">
              <a:tabLst>
                <a:tab pos="2238375" algn="l"/>
                <a:tab pos="7267575" algn="dec"/>
              </a:tabLst>
            </a:pPr>
            <a:endParaRPr lang="sr-Latn-CS" sz="2000" dirty="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>
              <a:tabLst>
                <a:tab pos="2238375" algn="l"/>
                <a:tab pos="7267575" algn="dec"/>
              </a:tabLst>
            </a:pPr>
            <a:r>
              <a:rPr lang="vi-VN" sz="2800" dirty="0">
                <a:solidFill>
                  <a:srgbClr val="FFFF00"/>
                </a:solidFill>
                <a:latin typeface="Calibri" pitchFamily="34" charset="0"/>
              </a:rPr>
              <a:t>85%</a:t>
            </a:r>
            <a:r>
              <a:rPr lang="vi-VN" sz="2800" dirty="0">
                <a:solidFill>
                  <a:schemeClr val="bg1"/>
                </a:solidFill>
                <a:latin typeface="Calibri" pitchFamily="34" charset="0"/>
              </a:rPr>
              <a:t> sredstava iz kredita EXIM banke</a:t>
            </a:r>
            <a:endParaRPr lang="hr-HR" sz="28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       </a:t>
            </a:r>
            <a:r>
              <a:rPr lang="vi-VN" sz="2800" dirty="0">
                <a:solidFill>
                  <a:srgbClr val="FFFF00"/>
                </a:solidFill>
                <a:latin typeface="Calibri" pitchFamily="34" charset="0"/>
              </a:rPr>
              <a:t>15%</a:t>
            </a:r>
            <a:r>
              <a:rPr lang="vi-VN" sz="2800" dirty="0">
                <a:solidFill>
                  <a:schemeClr val="bg1"/>
                </a:solidFill>
                <a:latin typeface="Calibri" pitchFamily="34" charset="0"/>
              </a:rPr>
              <a:t> sredstava obezbijeđuje Država</a:t>
            </a:r>
            <a:endParaRPr lang="hr-HR" sz="28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</a:pP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	</a:t>
            </a:r>
            <a:endParaRPr lang="hr-HR" sz="2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7172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63" y="1071563"/>
            <a:ext cx="7858125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tabLst>
                <a:tab pos="2238375" algn="l"/>
                <a:tab pos="7267575" algn="dec"/>
              </a:tabLst>
              <a:defRPr/>
            </a:pPr>
            <a:r>
              <a:rPr lang="hr-HR" sz="3200" b="1" dirty="0">
                <a:solidFill>
                  <a:schemeClr val="bg1"/>
                </a:solidFill>
                <a:latin typeface="Calibri" pitchFamily="34" charset="0"/>
              </a:rPr>
              <a:t>Analize opravdanosti projekta</a:t>
            </a:r>
          </a:p>
          <a:p>
            <a:pPr marL="914400" lvl="1" indent="-457200">
              <a:tabLst>
                <a:tab pos="2238375" algn="l"/>
                <a:tab pos="7267575" algn="dec"/>
              </a:tabLst>
              <a:defRPr/>
            </a:pPr>
            <a:endParaRPr lang="hr-HR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  <a:defRPr/>
            </a:pPr>
            <a:r>
              <a:rPr lang="hr-HR" sz="2800" u="sng" dirty="0">
                <a:solidFill>
                  <a:schemeClr val="bg1"/>
                </a:solidFill>
                <a:latin typeface="Calibri" pitchFamily="34" charset="0"/>
              </a:rPr>
              <a:t>Ekonomska analiza opravdanosti 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je </a:t>
            </a:r>
            <a:r>
              <a:rPr lang="hr-HR" sz="2800" dirty="0">
                <a:solidFill>
                  <a:srgbClr val="FFFF00"/>
                </a:solidFill>
                <a:latin typeface="Calibri" pitchFamily="34" charset="0"/>
              </a:rPr>
              <a:t>pozitivna</a:t>
            </a:r>
            <a:r>
              <a:rPr lang="hr-HR" sz="28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  <a:p>
            <a:pPr>
              <a:tabLst>
                <a:tab pos="2238375" algn="l"/>
                <a:tab pos="7267575" algn="dec"/>
              </a:tabLst>
              <a:defRPr/>
            </a:pPr>
            <a:endParaRPr lang="hr-HR" sz="10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  <a:defRPr/>
            </a:pPr>
            <a:endParaRPr lang="hr-HR" sz="1000" u="sng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tabLst>
                <a:tab pos="2238375" algn="l"/>
                <a:tab pos="7267575" algn="dec"/>
              </a:tabLst>
              <a:defRPr/>
            </a:pPr>
            <a:r>
              <a:rPr lang="hr-HR" sz="2800" u="sng" dirty="0">
                <a:solidFill>
                  <a:schemeClr val="bg1"/>
                </a:solidFill>
                <a:latin typeface="Calibri" pitchFamily="34" charset="0"/>
              </a:rPr>
              <a:t>Finansijska analiza opravdanosti</a:t>
            </a:r>
          </a:p>
          <a:p>
            <a:pPr>
              <a:tabLst>
                <a:tab pos="2238375" algn="l"/>
                <a:tab pos="7267575" algn="dec"/>
              </a:tabLst>
              <a:defRPr/>
            </a:pPr>
            <a:endParaRPr lang="hr-HR" sz="1000" dirty="0">
              <a:solidFill>
                <a:schemeClr val="bg1"/>
              </a:solidFill>
              <a:latin typeface="Calibri" pitchFamily="34" charset="0"/>
            </a:endParaRPr>
          </a:p>
          <a:p>
            <a:pPr lvl="1" algn="just">
              <a:tabLst>
                <a:tab pos="2238375" algn="l"/>
                <a:tab pos="7267575" algn="dec"/>
              </a:tabLst>
              <a:defRPr/>
            </a:pPr>
            <a:r>
              <a:rPr lang="hr-HR" sz="2200" dirty="0">
                <a:solidFill>
                  <a:srgbClr val="FFFF00"/>
                </a:solidFill>
                <a:latin typeface="Calibri" pitchFamily="34" charset="0"/>
              </a:rPr>
              <a:t>Zasnovana na konzervativnom pristupu</a:t>
            </a: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, prema kome je izvedena kalkulacija da bi nedostajuća sredstva u periodu otplate kredita, na godišnjem nivou, iznosila oko </a:t>
            </a:r>
            <a:r>
              <a:rPr lang="hr-HR" sz="2200" dirty="0">
                <a:solidFill>
                  <a:srgbClr val="FFFF00"/>
                </a:solidFill>
                <a:latin typeface="Calibri" pitchFamily="34" charset="0"/>
              </a:rPr>
              <a:t>25 miliona eura</a:t>
            </a: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.</a:t>
            </a:r>
          </a:p>
          <a:p>
            <a:pPr algn="just">
              <a:tabLst>
                <a:tab pos="2238375" algn="l"/>
                <a:tab pos="7267575" algn="dec"/>
              </a:tabLst>
              <a:defRPr/>
            </a:pPr>
            <a:endParaRPr lang="hr-HR" sz="1000" dirty="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§"/>
              <a:tabLst>
                <a:tab pos="2238375" algn="l"/>
                <a:tab pos="7267575" algn="dec"/>
              </a:tabLst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Dvije opcije za obezbijeđenje ovih sredstava: </a:t>
            </a:r>
          </a:p>
          <a:p>
            <a:pPr algn="just">
              <a:tabLst>
                <a:tab pos="2238375" algn="l"/>
                <a:tab pos="7267575" algn="dec"/>
              </a:tabLst>
              <a:defRPr/>
            </a:pPr>
            <a:endParaRPr lang="hr-HR" sz="1000" dirty="0">
              <a:solidFill>
                <a:schemeClr val="bg1"/>
              </a:solidFill>
              <a:latin typeface="Calibri" pitchFamily="34" charset="0"/>
            </a:endParaRPr>
          </a:p>
          <a:p>
            <a:pPr algn="just">
              <a:tabLst>
                <a:tab pos="2238375" algn="l"/>
                <a:tab pos="7267575" algn="dec"/>
              </a:tabLst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        - lociranjem ovog iznosa u kapitalnom budžetu ili </a:t>
            </a:r>
          </a:p>
          <a:p>
            <a:pPr>
              <a:tabLst>
                <a:tab pos="2238375" algn="l"/>
                <a:tab pos="7267575" algn="dec"/>
              </a:tabLst>
              <a:defRPr/>
            </a:pPr>
            <a:r>
              <a:rPr lang="hr-HR" sz="2200" dirty="0">
                <a:solidFill>
                  <a:schemeClr val="bg1"/>
                </a:solidFill>
                <a:latin typeface="Calibri" pitchFamily="34" charset="0"/>
              </a:rPr>
              <a:t>        - prodaja komercijalne funkcije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8196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TextBox 10"/>
          <p:cNvSpPr txBox="1">
            <a:spLocks noChangeArrowheads="1"/>
          </p:cNvSpPr>
          <p:nvPr/>
        </p:nvSpPr>
        <p:spPr bwMode="auto">
          <a:xfrm>
            <a:off x="285750" y="1571625"/>
            <a:ext cx="8501063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238375" algn="l"/>
                <a:tab pos="7267575" algn="dec"/>
              </a:tabLst>
            </a:pPr>
            <a:r>
              <a:rPr lang="hr-HR" sz="3200" b="1">
                <a:solidFill>
                  <a:schemeClr val="bg1"/>
                </a:solidFill>
                <a:latin typeface="Calibri" pitchFamily="34" charset="0"/>
              </a:rPr>
              <a:t>Efekti gradnje prioritetne dionice autoputa</a:t>
            </a:r>
          </a:p>
          <a:p>
            <a:pPr algn="just">
              <a:tabLst>
                <a:tab pos="2238375" algn="l"/>
                <a:tab pos="7267575" algn="dec"/>
              </a:tabLst>
            </a:pPr>
            <a:endParaRPr lang="hr-HR" sz="1600" b="1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značajno smanjenje broja saobraćajnih nezgoda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6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povećanje pristupačnosti teško pristupačnim predjelima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povećanje mobilnosti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pozitivan uticaj na ravnomjerniji demografski razvoj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poboljšanje tržišnih uslova poslovanja i povećanje konkurentnosti preduzeća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olakšan pristup regionalnom tržištu, te snižavanje zavisnih troškova nabavke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bolja valorizacija potencijala iz domena poljoprivrede, šumarstva i vodoprivrede</a:t>
            </a:r>
          </a:p>
          <a:p>
            <a:pPr marL="914400" lvl="1" indent="-457200">
              <a:tabLst>
                <a:tab pos="2238375" algn="l"/>
                <a:tab pos="7267575" algn="dec"/>
              </a:tabLst>
            </a:pPr>
            <a:endParaRPr lang="hr-HR" sz="2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25" y="-142875"/>
            <a:ext cx="7286625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0" y="6500813"/>
            <a:ext cx="9144000" cy="428625"/>
          </a:xfrm>
        </p:spPr>
        <p:txBody>
          <a:bodyPr/>
          <a:lstStyle/>
          <a:p>
            <a:pPr algn="l" eaLnBrk="1" hangingPunct="1"/>
            <a:r>
              <a:rPr lang="hr-HR" sz="1800" i="1" smtClean="0">
                <a:solidFill>
                  <a:srgbClr val="E4B038"/>
                </a:solidFill>
              </a:rPr>
              <a:t> dr Radoje Žugić, min. finansija i Ivan Brajović, min. saobraćaja i pomorstva         30. okt. 2014. g.</a:t>
            </a:r>
            <a:endParaRPr lang="sr-Latn-CS" sz="1800" i="1" smtClean="0">
              <a:solidFill>
                <a:srgbClr val="E4B038"/>
              </a:solidFill>
            </a:endParaRPr>
          </a:p>
        </p:txBody>
      </p:sp>
      <p:pic>
        <p:nvPicPr>
          <p:cNvPr id="9220" name="Picture 3" descr="Grb CG na crvenoj pozadin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12239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10"/>
          <p:cNvSpPr txBox="1">
            <a:spLocks noChangeArrowheads="1"/>
          </p:cNvSpPr>
          <p:nvPr/>
        </p:nvSpPr>
        <p:spPr bwMode="auto">
          <a:xfrm>
            <a:off x="357188" y="1500188"/>
            <a:ext cx="8358187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238375" algn="l"/>
                <a:tab pos="7267575" algn="dec"/>
              </a:tabLst>
            </a:pPr>
            <a:r>
              <a:rPr lang="hr-HR" sz="3200" b="1">
                <a:solidFill>
                  <a:schemeClr val="bg1"/>
                </a:solidFill>
                <a:latin typeface="Calibri" pitchFamily="34" charset="0"/>
              </a:rPr>
              <a:t>Efekti gradnje prioritetne dionice autoputa (nastavak)</a:t>
            </a:r>
          </a:p>
          <a:p>
            <a:pPr algn="just">
              <a:tabLst>
                <a:tab pos="2238375" algn="l"/>
                <a:tab pos="7267575" algn="dec"/>
              </a:tabLst>
            </a:pPr>
            <a:endParaRPr lang="hr-HR" sz="2200" b="1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ubrzan razvoj turizma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povećanje zaposlenosti i promjena strukture zaposlenosti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bolje iskorišćavanje potencijala Luke Bar i Kontejnerskog terminala i njihova bolja veza sa gravitacionom zonom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direktno angažovanje domaće građevinske operative, opreme, materijala i radne snage u fazi izgradnje, što će imati multiplikativne makroekonomske efekte</a:t>
            </a: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endParaRPr lang="sr-Latn-CS" sz="800">
              <a:solidFill>
                <a:srgbClr val="FFFF00"/>
              </a:solidFill>
              <a:latin typeface="Calibri" pitchFamily="34" charset="0"/>
            </a:endParaRPr>
          </a:p>
          <a:p>
            <a:pPr marL="914400" lvl="1" indent="-457200" algn="just">
              <a:buFont typeface="Arial" charset="0"/>
              <a:buChar char="•"/>
              <a:tabLst>
                <a:tab pos="2238375" algn="l"/>
                <a:tab pos="7267575" algn="dec"/>
              </a:tabLst>
            </a:pPr>
            <a:r>
              <a:rPr lang="sr-Latn-CS" sz="2200">
                <a:solidFill>
                  <a:srgbClr val="FFFF00"/>
                </a:solidFill>
                <a:latin typeface="Calibri" pitchFamily="34" charset="0"/>
              </a:rPr>
              <a:t>pojava tzv. Novostvorenog / generisanog saobraćaja</a:t>
            </a:r>
            <a:endParaRPr lang="sr-Latn-CS" sz="280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570</Words>
  <Application>Microsoft Office PowerPoint</Application>
  <PresentationFormat>On-screen Show (4:3)</PresentationFormat>
  <Paragraphs>119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Calisto MT</vt:lpstr>
      <vt:lpstr>Wingdings</vt:lpstr>
      <vt:lpstr>Office Theme</vt:lpstr>
      <vt:lpstr>VLADA CRNE GORE</vt:lpstr>
      <vt:lpstr>VLADA CRNE GORE</vt:lpstr>
      <vt:lpstr>VLADA CRNE GORE</vt:lpstr>
      <vt:lpstr>VLADA CRNE GORE</vt:lpstr>
      <vt:lpstr>VLADA CRNE GORE</vt:lpstr>
      <vt:lpstr>VLADA CRNE GORE</vt:lpstr>
      <vt:lpstr>VLADA CRNE GORE</vt:lpstr>
      <vt:lpstr>VLADA CRNE GORE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VLADA CRNE GORE  Savjet za privatizaciju i kapitalne projekte</dc:title>
  <dc:creator>Srdjan Kusovac</dc:creator>
  <cp:lastModifiedBy>Srdjan Kusovac</cp:lastModifiedBy>
  <cp:revision>100</cp:revision>
  <dcterms:created xsi:type="dcterms:W3CDTF">2013-10-24T01:46:13Z</dcterms:created>
  <dcterms:modified xsi:type="dcterms:W3CDTF">2014-10-30T15:53:21Z</dcterms:modified>
</cp:coreProperties>
</file>